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1.xml" ContentType="application/vnd.openxmlformats-officedocument.theme+xml"/>
  <Override PartName="/ppt/slideLayouts/slideLayout6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3" r:id="rId5"/>
    <p:sldMasterId id="2147483697" r:id="rId6"/>
    <p:sldMasterId id="2147483709" r:id="rId7"/>
    <p:sldMasterId id="2147483717" r:id="rId8"/>
    <p:sldMasterId id="2147483719" r:id="rId9"/>
    <p:sldMasterId id="2147483735" r:id="rId10"/>
    <p:sldMasterId id="2147483737" r:id="rId11"/>
    <p:sldMasterId id="2147483739" r:id="rId12"/>
    <p:sldMasterId id="2147483744" r:id="rId13"/>
    <p:sldMasterId id="2147483778" r:id="rId14"/>
    <p:sldMasterId id="2147483786" r:id="rId15"/>
  </p:sldMasterIdLst>
  <p:notesMasterIdLst>
    <p:notesMasterId r:id="rId50"/>
  </p:notesMasterIdLst>
  <p:sldIdLst>
    <p:sldId id="2734" r:id="rId16"/>
    <p:sldId id="2852" r:id="rId17"/>
    <p:sldId id="2792" r:id="rId18"/>
    <p:sldId id="2853" r:id="rId19"/>
    <p:sldId id="2708" r:id="rId20"/>
    <p:sldId id="2753" r:id="rId21"/>
    <p:sldId id="2828" r:id="rId22"/>
    <p:sldId id="2787" r:id="rId23"/>
    <p:sldId id="2789" r:id="rId24"/>
    <p:sldId id="2829" r:id="rId25"/>
    <p:sldId id="2835" r:id="rId26"/>
    <p:sldId id="2831" r:id="rId27"/>
    <p:sldId id="2851" r:id="rId28"/>
    <p:sldId id="2854" r:id="rId29"/>
    <p:sldId id="2821" r:id="rId30"/>
    <p:sldId id="2845" r:id="rId31"/>
    <p:sldId id="2840" r:id="rId32"/>
    <p:sldId id="2833" r:id="rId33"/>
    <p:sldId id="2790" r:id="rId34"/>
    <p:sldId id="2843" r:id="rId35"/>
    <p:sldId id="2791" r:id="rId36"/>
    <p:sldId id="2762" r:id="rId37"/>
    <p:sldId id="2816" r:id="rId38"/>
    <p:sldId id="2824" r:id="rId39"/>
    <p:sldId id="2825" r:id="rId40"/>
    <p:sldId id="256" r:id="rId41"/>
    <p:sldId id="2846" r:id="rId42"/>
    <p:sldId id="2847" r:id="rId43"/>
    <p:sldId id="2796" r:id="rId44"/>
    <p:sldId id="2849" r:id="rId45"/>
    <p:sldId id="2812" r:id="rId46"/>
    <p:sldId id="2850" r:id="rId47"/>
    <p:sldId id="2803" r:id="rId48"/>
    <p:sldId id="2811" r:id="rId49"/>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2" pos="3840" userDrawn="1">
          <p15:clr>
            <a:srgbClr val="A4A3A4"/>
          </p15:clr>
        </p15:guide>
        <p15:guide id="3" pos="96" userDrawn="1">
          <p15:clr>
            <a:srgbClr val="A4A3A4"/>
          </p15:clr>
        </p15:guide>
        <p15:guide id="4" orient="horz" pos="4176" userDrawn="1">
          <p15:clr>
            <a:srgbClr val="A4A3A4"/>
          </p15:clr>
        </p15:guide>
        <p15:guide id="5" pos="7584" userDrawn="1">
          <p15:clr>
            <a:srgbClr val="A4A3A4"/>
          </p15:clr>
        </p15:guide>
        <p15:guide id="6" pos="384" userDrawn="1">
          <p15:clr>
            <a:srgbClr val="A4A3A4"/>
          </p15:clr>
        </p15:guide>
        <p15:guide id="7" pos="7296" userDrawn="1">
          <p15:clr>
            <a:srgbClr val="A4A3A4"/>
          </p15:clr>
        </p15:guide>
        <p15:guide id="8" pos="30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ryanne Greenfield" initials="MG" lastIdx="13" clrIdx="6">
    <p:extLst>
      <p:ext uri="{19B8F6BF-5375-455C-9EA6-DF929625EA0E}">
        <p15:presenceInfo xmlns:p15="http://schemas.microsoft.com/office/powerpoint/2012/main" userId="Maryanne Greenfield" providerId="None"/>
      </p:ext>
    </p:extLst>
  </p:cmAuthor>
  <p:cmAuthor id="1" name="Sarina Mathai" initials="SM" lastIdx="1" clrIdx="0">
    <p:extLst>
      <p:ext uri="{19B8F6BF-5375-455C-9EA6-DF929625EA0E}">
        <p15:presenceInfo xmlns:p15="http://schemas.microsoft.com/office/powerpoint/2012/main" userId="S-1-5-21-2052111302-1336601894-725345543-4751" providerId="AD"/>
      </p:ext>
    </p:extLst>
  </p:cmAuthor>
  <p:cmAuthor id="8" name="John Stegner" initials="JS" lastIdx="5" clrIdx="7">
    <p:extLst>
      <p:ext uri="{19B8F6BF-5375-455C-9EA6-DF929625EA0E}">
        <p15:presenceInfo xmlns:p15="http://schemas.microsoft.com/office/powerpoint/2012/main" userId="John Stegner" providerId="None"/>
      </p:ext>
    </p:extLst>
  </p:cmAuthor>
  <p:cmAuthor id="2" name="Sarina Mathai" initials="SM [2]" lastIdx="3" clrIdx="1">
    <p:extLst>
      <p:ext uri="{19B8F6BF-5375-455C-9EA6-DF929625EA0E}">
        <p15:presenceInfo xmlns:p15="http://schemas.microsoft.com/office/powerpoint/2012/main" userId="f9e1555b1ebdc5a3" providerId="Windows Live"/>
      </p:ext>
    </p:extLst>
  </p:cmAuthor>
  <p:cmAuthor id="9" name="Stephanie Lapera" initials="SL" lastIdx="2" clrIdx="8">
    <p:extLst>
      <p:ext uri="{19B8F6BF-5375-455C-9EA6-DF929625EA0E}">
        <p15:presenceInfo xmlns:p15="http://schemas.microsoft.com/office/powerpoint/2012/main" userId="Stephanie Lapera" providerId="None"/>
      </p:ext>
    </p:extLst>
  </p:cmAuthor>
  <p:cmAuthor id="3" name="Patricia Brown" initials="PB" lastIdx="1" clrIdx="2">
    <p:extLst>
      <p:ext uri="{19B8F6BF-5375-455C-9EA6-DF929625EA0E}">
        <p15:presenceInfo xmlns:p15="http://schemas.microsoft.com/office/powerpoint/2012/main" userId="S-1-5-21-2052111302-1336601894-725345543-3286" providerId="AD"/>
      </p:ext>
    </p:extLst>
  </p:cmAuthor>
  <p:cmAuthor id="4" name="James Cole" initials="JC" lastIdx="1" clrIdx="3">
    <p:extLst>
      <p:ext uri="{19B8F6BF-5375-455C-9EA6-DF929625EA0E}">
        <p15:presenceInfo xmlns:p15="http://schemas.microsoft.com/office/powerpoint/2012/main" userId="S-1-5-21-2052111302-1336601894-725345543-4080" providerId="AD"/>
      </p:ext>
    </p:extLst>
  </p:cmAuthor>
  <p:cmAuthor id="5" name="Alyssa Zehnpfennig" initials="AZ" lastIdx="3" clrIdx="4">
    <p:extLst>
      <p:ext uri="{19B8F6BF-5375-455C-9EA6-DF929625EA0E}">
        <p15:presenceInfo xmlns:p15="http://schemas.microsoft.com/office/powerpoint/2012/main" userId="S::azehnpfennig@naf.org::0e063e7b-2709-4d2f-a04c-257188befe93" providerId="AD"/>
      </p:ext>
    </p:extLst>
  </p:cmAuthor>
  <p:cmAuthor id="6" name="Microsoft Office User" initials="MOU" lastIdx="3" clrIdx="5">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882"/>
    <a:srgbClr val="FCAF17"/>
    <a:srgbClr val="009EC9"/>
    <a:srgbClr val="B2D235"/>
    <a:srgbClr val="1E40AA"/>
    <a:srgbClr val="005581"/>
    <a:srgbClr val="32B04A"/>
    <a:srgbClr val="44546A"/>
    <a:srgbClr val="92278F"/>
    <a:srgbClr val="4140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10" autoAdjust="0"/>
    <p:restoredTop sz="87409" autoAdjust="0"/>
  </p:normalViewPr>
  <p:slideViewPr>
    <p:cSldViewPr snapToGrid="0">
      <p:cViewPr varScale="1">
        <p:scale>
          <a:sx n="56" d="100"/>
          <a:sy n="56" d="100"/>
        </p:scale>
        <p:origin x="938" y="34"/>
      </p:cViewPr>
      <p:guideLst>
        <p:guide orient="horz" pos="144"/>
        <p:guide pos="3840"/>
        <p:guide pos="96"/>
        <p:guide orient="horz" pos="4176"/>
        <p:guide pos="7584"/>
        <p:guide pos="384"/>
        <p:guide pos="7296"/>
        <p:guide pos="300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A596C4-9C8F-45F5-9834-4D061F8A5A3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A4001B6-C232-4D69-9C7E-BA2757487E48}">
      <dgm:prSet custT="1"/>
      <dgm:spPr>
        <a:xfrm>
          <a:off x="292694" y="166977"/>
          <a:ext cx="4097716" cy="619920"/>
        </a:xfrm>
        <a:prstGeom prst="roundRect">
          <a:avLst/>
        </a:prstGeom>
        <a:solidFill>
          <a:srgbClr val="FCAF17"/>
        </a:solidFill>
        <a:ln w="12700" cap="flat" cmpd="sng" algn="ctr">
          <a:solidFill>
            <a:srgbClr val="FCAF17"/>
          </a:solidFill>
          <a:prstDash val="solid"/>
          <a:miter lim="800000"/>
        </a:ln>
        <a:effectLst/>
      </dgm:spPr>
      <dgm:t>
        <a:bodyPr/>
        <a:lstStyle/>
        <a:p>
          <a:pPr>
            <a:buNone/>
          </a:pPr>
          <a:r>
            <a:rPr lang="en-US" sz="2000" b="1" i="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Share:</a:t>
          </a:r>
          <a:endParaRPr lang="en-US" sz="20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gm:t>
    </dgm:pt>
    <dgm:pt modelId="{07C1B8D8-6FB7-4E99-84A1-2AB3C8961B04}" type="parTrans" cxnId="{BAE45F65-02D8-4BBE-930D-4D0A6ED84DB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0A605A6-71C3-4B4C-932D-FDD9FE36F03C}" type="sibTrans" cxnId="{BAE45F65-02D8-4BBE-930D-4D0A6ED84DB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3A49794-E5E7-4663-8796-EFC6AB4642C0}">
      <dgm:prSet custT="1">
        <dgm:style>
          <a:lnRef idx="2">
            <a:schemeClr val="accent6"/>
          </a:lnRef>
          <a:fillRef idx="1">
            <a:schemeClr val="lt1"/>
          </a:fillRef>
          <a:effectRef idx="0">
            <a:schemeClr val="accent6"/>
          </a:effectRef>
          <a:fontRef idx="minor">
            <a:schemeClr val="dk1"/>
          </a:fontRef>
        </dgm:style>
      </dgm:prSet>
      <dgm:spPr>
        <a:xfrm>
          <a:off x="0" y="476937"/>
          <a:ext cx="5853880" cy="992250"/>
        </a:xfrm>
        <a:prstGeom prst="roundRect">
          <a:avLst/>
        </a:prstGeom>
        <a:solidFill>
          <a:srgbClr val="FFFFFF"/>
        </a:solidFill>
        <a:ln w="12700" cap="flat" cmpd="sng" algn="ctr">
          <a:solidFill>
            <a:srgbClr val="FCAF17"/>
          </a:solidFill>
          <a:prstDash val="solid"/>
          <a:miter lim="800000"/>
        </a:ln>
        <a:effectLst/>
      </dgm:spPr>
      <dgm:t>
        <a:bodyPr/>
        <a:lstStyle/>
        <a:p>
          <a:pPr>
            <a:buFont typeface="Arial" panose="020B0604020202020204" pitchFamily="34" charset="0"/>
            <a:buChar char="•"/>
          </a:pPr>
          <a:r>
            <a:rPr lang="en-US" sz="2000" b="0" i="0" baseline="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Name and Role</a:t>
          </a:r>
          <a:endPar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gm:t>
    </dgm:pt>
    <dgm:pt modelId="{045D5F21-5693-461F-AC99-CBC10C0EBA8F}" type="parTrans" cxnId="{6B2C38CF-DE34-4A76-B68D-65E1912B7190}">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08F5392-AA12-4645-A12E-E61EB9C6FF09}" type="sibTrans" cxnId="{6B2C38CF-DE34-4A76-B68D-65E1912B7190}">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E4CE223-DE82-45CC-B8BB-DC5880FDFCA8}">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prstGeom prst="roundRect">
          <a:avLst/>
        </a:prstGeo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a:t>
          </a:r>
          <a:r>
            <a:rPr lang="en-US" sz="20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specific outcomes </a:t>
          </a: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are you aiming to achieve for the district, school, and community?</a:t>
          </a:r>
        </a:p>
      </dgm:t>
    </dgm:pt>
    <dgm:pt modelId="{28B9DD42-3B01-4166-B637-9066DEB9AEE2}" type="parTrans" cxnId="{C9BD83DB-BB46-4C67-B3B0-332F0234070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34586CBD-66C5-4FA6-A6AF-A1738CC8ED9F}" type="sibTrans" cxnId="{C9BD83DB-BB46-4C67-B3B0-332F0234070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5FFFD34C-066E-4076-B5A9-0F2EEB4C6752}">
      <dgm:prSet custT="1"/>
      <dgm:spPr>
        <a:xfrm>
          <a:off x="292694" y="1795641"/>
          <a:ext cx="4097716" cy="619920"/>
        </a:xfrm>
        <a:prstGeom prst="roundRect">
          <a:avLst/>
        </a:prstGeom>
        <a:solidFill>
          <a:srgbClr val="32B04A"/>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b="1" i="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Reflect on one of the following:</a:t>
          </a:r>
          <a:endParaRPr lang="en-US" sz="20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gm:t>
    </dgm:pt>
    <dgm:pt modelId="{1D682BB1-2699-419F-A431-619F86DB9516}" type="sibTrans" cxnId="{B0E15E70-0591-4E55-A060-531C09A68FE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09A44078-2A5F-4519-A8D4-4107AC136DEB}" type="parTrans" cxnId="{B0E15E70-0591-4E55-A060-531C09A68FE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723F09D5-32EB-45DF-9CD2-0B0CB6C985CB}">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topics are you </a:t>
          </a:r>
          <a:r>
            <a:rPr lang="en-US" sz="20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interested in exploring</a:t>
          </a: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 today? </a:t>
          </a:r>
        </a:p>
      </dgm:t>
    </dgm:pt>
    <dgm:pt modelId="{CEED90C8-B24D-4EE3-8440-8162BB4339AA}" type="sibTrans" cxnId="{33EC67D2-EA67-485B-816F-2F6403B87477}">
      <dgm:prSet/>
      <dgm:spPr/>
      <dgm:t>
        <a:bodyPr/>
        <a:lstStyle/>
        <a:p>
          <a:endParaRPr lang="en-US"/>
        </a:p>
      </dgm:t>
    </dgm:pt>
    <dgm:pt modelId="{3E177B42-04CA-4142-8EB9-71F7171BF465}" type="parTrans" cxnId="{33EC67D2-EA67-485B-816F-2F6403B87477}">
      <dgm:prSet/>
      <dgm:spPr/>
      <dgm:t>
        <a:bodyPr/>
        <a:lstStyle/>
        <a:p>
          <a:endParaRPr lang="en-US"/>
        </a:p>
      </dgm:t>
    </dgm:pt>
    <dgm:pt modelId="{98487201-81BF-4A8B-8CC1-4168AB30D833}">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endPar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gm:t>
    </dgm:pt>
    <dgm:pt modelId="{9ECEE4CF-F901-4D29-806F-C6E4214609CB}" type="sibTrans" cxnId="{27708114-F462-466C-B504-475E06C079D3}">
      <dgm:prSet/>
      <dgm:spPr/>
      <dgm:t>
        <a:bodyPr/>
        <a:lstStyle/>
        <a:p>
          <a:endParaRPr lang="en-US"/>
        </a:p>
      </dgm:t>
    </dgm:pt>
    <dgm:pt modelId="{090C6D97-8646-48CD-9BB8-23A5A086FFF0}" type="parTrans" cxnId="{27708114-F462-466C-B504-475E06C079D3}">
      <dgm:prSet/>
      <dgm:spPr/>
      <dgm:t>
        <a:bodyPr/>
        <a:lstStyle/>
        <a:p>
          <a:endParaRPr lang="en-US"/>
        </a:p>
      </dgm:t>
    </dgm:pt>
    <dgm:pt modelId="{E54C37F5-E544-4A3F-A22D-8DF80C28C073}">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endPar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gm:t>
    </dgm:pt>
    <dgm:pt modelId="{0C0B4BBD-2689-4EE1-91B2-CBC699D1E8E7}" type="parTrans" cxnId="{EEB0A612-9601-490E-BFF9-CB94DE17AAD9}">
      <dgm:prSet/>
      <dgm:spPr/>
      <dgm:t>
        <a:bodyPr/>
        <a:lstStyle/>
        <a:p>
          <a:endParaRPr lang="en-US"/>
        </a:p>
      </dgm:t>
    </dgm:pt>
    <dgm:pt modelId="{2A212CE9-EAF4-4E99-A74A-29A3714C4F37}" type="sibTrans" cxnId="{EEB0A612-9601-490E-BFF9-CB94DE17AAD9}">
      <dgm:prSet/>
      <dgm:spPr/>
      <dgm:t>
        <a:bodyPr/>
        <a:lstStyle/>
        <a:p>
          <a:endParaRPr lang="en-US"/>
        </a:p>
      </dgm:t>
    </dgm:pt>
    <dgm:pt modelId="{E10F9FA6-9069-4798-ABAD-4ACDEC9520D7}" type="pres">
      <dgm:prSet presAssocID="{BAA596C4-9C8F-45F5-9834-4D061F8A5A3F}" presName="linear" presStyleCnt="0">
        <dgm:presLayoutVars>
          <dgm:dir/>
          <dgm:animLvl val="lvl"/>
          <dgm:resizeHandles val="exact"/>
        </dgm:presLayoutVars>
      </dgm:prSet>
      <dgm:spPr/>
    </dgm:pt>
    <dgm:pt modelId="{00F6910E-B4EC-4190-B33B-B963C6D1C9B9}" type="pres">
      <dgm:prSet presAssocID="{4A4001B6-C232-4D69-9C7E-BA2757487E48}" presName="parentLin" presStyleCnt="0"/>
      <dgm:spPr/>
    </dgm:pt>
    <dgm:pt modelId="{640FF632-0485-4442-B74D-8B060637CAFD}" type="pres">
      <dgm:prSet presAssocID="{4A4001B6-C232-4D69-9C7E-BA2757487E48}" presName="parentLeftMargin" presStyleLbl="node1" presStyleIdx="0" presStyleCnt="2"/>
      <dgm:spPr/>
    </dgm:pt>
    <dgm:pt modelId="{7FCB246C-F458-4FF3-B8DF-7C3832A9D030}" type="pres">
      <dgm:prSet presAssocID="{4A4001B6-C232-4D69-9C7E-BA2757487E48}" presName="parentText" presStyleLbl="node1" presStyleIdx="0" presStyleCnt="2" custScaleX="132153">
        <dgm:presLayoutVars>
          <dgm:chMax val="0"/>
          <dgm:bulletEnabled val="1"/>
        </dgm:presLayoutVars>
      </dgm:prSet>
      <dgm:spPr/>
    </dgm:pt>
    <dgm:pt modelId="{5C3B95A9-9FE1-4D33-9724-37C4C32919AD}" type="pres">
      <dgm:prSet presAssocID="{4A4001B6-C232-4D69-9C7E-BA2757487E48}" presName="negativeSpace" presStyleCnt="0"/>
      <dgm:spPr/>
    </dgm:pt>
    <dgm:pt modelId="{9212AD10-187C-4ECE-95AD-92491BAA10C9}" type="pres">
      <dgm:prSet presAssocID="{4A4001B6-C232-4D69-9C7E-BA2757487E48}" presName="childText" presStyleLbl="conFgAcc1" presStyleIdx="0" presStyleCnt="2">
        <dgm:presLayoutVars>
          <dgm:bulletEnabled val="1"/>
        </dgm:presLayoutVars>
      </dgm:prSet>
      <dgm:spPr>
        <a:prstGeom prst="roundRect">
          <a:avLst/>
        </a:prstGeom>
      </dgm:spPr>
    </dgm:pt>
    <dgm:pt modelId="{FDAD247E-BF66-4F7D-91C5-DD573E4E8AAA}" type="pres">
      <dgm:prSet presAssocID="{10A605A6-71C3-4B4C-932D-FDD9FE36F03C}" presName="spaceBetweenRectangles" presStyleCnt="0"/>
      <dgm:spPr/>
    </dgm:pt>
    <dgm:pt modelId="{29B1C1C2-7B50-4D83-B131-A6EAE181A807}" type="pres">
      <dgm:prSet presAssocID="{5FFFD34C-066E-4076-B5A9-0F2EEB4C6752}" presName="parentLin" presStyleCnt="0"/>
      <dgm:spPr/>
    </dgm:pt>
    <dgm:pt modelId="{92DB9C4E-F602-4462-822F-27BFF906F616}" type="pres">
      <dgm:prSet presAssocID="{5FFFD34C-066E-4076-B5A9-0F2EEB4C6752}" presName="parentLeftMargin" presStyleLbl="node1" presStyleIdx="0" presStyleCnt="2"/>
      <dgm:spPr/>
    </dgm:pt>
    <dgm:pt modelId="{518F52D6-7328-4F35-A0C4-C7C62F0DCA05}" type="pres">
      <dgm:prSet presAssocID="{5FFFD34C-066E-4076-B5A9-0F2EEB4C6752}" presName="parentText" presStyleLbl="node1" presStyleIdx="1" presStyleCnt="2" custScaleX="132076" custLinFactNeighborY="34368">
        <dgm:presLayoutVars>
          <dgm:chMax val="0"/>
          <dgm:bulletEnabled val="1"/>
        </dgm:presLayoutVars>
      </dgm:prSet>
      <dgm:spPr/>
    </dgm:pt>
    <dgm:pt modelId="{DF1F5ACE-70F0-4832-AB8E-3A674C9E6FDB}" type="pres">
      <dgm:prSet presAssocID="{5FFFD34C-066E-4076-B5A9-0F2EEB4C6752}" presName="negativeSpace" presStyleCnt="0"/>
      <dgm:spPr/>
    </dgm:pt>
    <dgm:pt modelId="{C617C286-5D5C-4D5D-A307-28291CB4C2CA}" type="pres">
      <dgm:prSet presAssocID="{5FFFD34C-066E-4076-B5A9-0F2EEB4C6752}" presName="childText" presStyleLbl="conFgAcc1" presStyleIdx="1" presStyleCnt="2" custLinFactNeighborY="-1120">
        <dgm:presLayoutVars>
          <dgm:bulletEnabled val="1"/>
        </dgm:presLayoutVars>
      </dgm:prSet>
      <dgm:spPr>
        <a:prstGeom prst="roundRect">
          <a:avLst/>
        </a:prstGeom>
      </dgm:spPr>
    </dgm:pt>
  </dgm:ptLst>
  <dgm:cxnLst>
    <dgm:cxn modelId="{8DE55603-7980-4F65-9048-0103B1B57698}" type="presOf" srcId="{5FFFD34C-066E-4076-B5A9-0F2EEB4C6752}" destId="{518F52D6-7328-4F35-A0C4-C7C62F0DCA05}" srcOrd="1" destOrd="0" presId="urn:microsoft.com/office/officeart/2005/8/layout/list1"/>
    <dgm:cxn modelId="{EEB0A612-9601-490E-BFF9-CB94DE17AAD9}" srcId="{5FFFD34C-066E-4076-B5A9-0F2EEB4C6752}" destId="{E54C37F5-E544-4A3F-A22D-8DF80C28C073}" srcOrd="0" destOrd="0" parTransId="{0C0B4BBD-2689-4EE1-91B2-CBC699D1E8E7}" sibTransId="{2A212CE9-EAF4-4E99-A74A-29A3714C4F37}"/>
    <dgm:cxn modelId="{27708114-F462-466C-B504-475E06C079D3}" srcId="{5FFFD34C-066E-4076-B5A9-0F2EEB4C6752}" destId="{98487201-81BF-4A8B-8CC1-4168AB30D833}" srcOrd="2" destOrd="0" parTransId="{090C6D97-8646-48CD-9BB8-23A5A086FFF0}" sibTransId="{9ECEE4CF-F901-4D29-806F-C6E4214609CB}"/>
    <dgm:cxn modelId="{C672AB1B-1B2B-4664-83D6-99144BAAFF65}" type="presOf" srcId="{723F09D5-32EB-45DF-9CD2-0B0CB6C985CB}" destId="{C617C286-5D5C-4D5D-A307-28291CB4C2CA}" srcOrd="0" destOrd="3" presId="urn:microsoft.com/office/officeart/2005/8/layout/list1"/>
    <dgm:cxn modelId="{E2563137-CE60-4878-A994-B4C903381873}" type="presOf" srcId="{BAA596C4-9C8F-45F5-9834-4D061F8A5A3F}" destId="{E10F9FA6-9069-4798-ABAD-4ACDEC9520D7}" srcOrd="0" destOrd="0" presId="urn:microsoft.com/office/officeart/2005/8/layout/list1"/>
    <dgm:cxn modelId="{BAE45F65-02D8-4BBE-930D-4D0A6ED84DBB}" srcId="{BAA596C4-9C8F-45F5-9834-4D061F8A5A3F}" destId="{4A4001B6-C232-4D69-9C7E-BA2757487E48}" srcOrd="0" destOrd="0" parTransId="{07C1B8D8-6FB7-4E99-84A1-2AB3C8961B04}" sibTransId="{10A605A6-71C3-4B4C-932D-FDD9FE36F03C}"/>
    <dgm:cxn modelId="{81B4D648-25E5-4A0B-9C41-53F04F93CCCF}" type="presOf" srcId="{4A4001B6-C232-4D69-9C7E-BA2757487E48}" destId="{640FF632-0485-4442-B74D-8B060637CAFD}" srcOrd="0" destOrd="0" presId="urn:microsoft.com/office/officeart/2005/8/layout/list1"/>
    <dgm:cxn modelId="{B0E15E70-0591-4E55-A060-531C09A68FE6}" srcId="{BAA596C4-9C8F-45F5-9834-4D061F8A5A3F}" destId="{5FFFD34C-066E-4076-B5A9-0F2EEB4C6752}" srcOrd="1" destOrd="0" parTransId="{09A44078-2A5F-4519-A8D4-4107AC136DEB}" sibTransId="{1D682BB1-2699-419F-A431-619F86DB9516}"/>
    <dgm:cxn modelId="{00C1B17E-2AE1-4D2D-8A1D-B22FB386D9A4}" type="presOf" srcId="{E54C37F5-E544-4A3F-A22D-8DF80C28C073}" destId="{C617C286-5D5C-4D5D-A307-28291CB4C2CA}" srcOrd="0" destOrd="0" presId="urn:microsoft.com/office/officeart/2005/8/layout/list1"/>
    <dgm:cxn modelId="{2EA40593-9387-496D-9FCF-8BBE6E1E2F83}" type="presOf" srcId="{4A4001B6-C232-4D69-9C7E-BA2757487E48}" destId="{7FCB246C-F458-4FF3-B8DF-7C3832A9D030}" srcOrd="1" destOrd="0" presId="urn:microsoft.com/office/officeart/2005/8/layout/list1"/>
    <dgm:cxn modelId="{F6F66C9C-14C4-44A2-9913-AF01CC44A0EB}" type="presOf" srcId="{98487201-81BF-4A8B-8CC1-4168AB30D833}" destId="{C617C286-5D5C-4D5D-A307-28291CB4C2CA}" srcOrd="0" destOrd="2" presId="urn:microsoft.com/office/officeart/2005/8/layout/list1"/>
    <dgm:cxn modelId="{A0FDE1A5-1EBD-4B69-9F99-FFDB43F6021C}" type="presOf" srcId="{FE4CE223-DE82-45CC-B8BB-DC5880FDFCA8}" destId="{C617C286-5D5C-4D5D-A307-28291CB4C2CA}" srcOrd="0" destOrd="1" presId="urn:microsoft.com/office/officeart/2005/8/layout/list1"/>
    <dgm:cxn modelId="{6B2C38CF-DE34-4A76-B68D-65E1912B7190}" srcId="{4A4001B6-C232-4D69-9C7E-BA2757487E48}" destId="{F3A49794-E5E7-4663-8796-EFC6AB4642C0}" srcOrd="0" destOrd="0" parTransId="{045D5F21-5693-461F-AC99-CBC10C0EBA8F}" sibTransId="{408F5392-AA12-4645-A12E-E61EB9C6FF09}"/>
    <dgm:cxn modelId="{33EC67D2-EA67-485B-816F-2F6403B87477}" srcId="{5FFFD34C-066E-4076-B5A9-0F2EEB4C6752}" destId="{723F09D5-32EB-45DF-9CD2-0B0CB6C985CB}" srcOrd="3" destOrd="0" parTransId="{3E177B42-04CA-4142-8EB9-71F7171BF465}" sibTransId="{CEED90C8-B24D-4EE3-8440-8162BB4339AA}"/>
    <dgm:cxn modelId="{C9BD83DB-BB46-4C67-B3B0-332F0234070B}" srcId="{5FFFD34C-066E-4076-B5A9-0F2EEB4C6752}" destId="{FE4CE223-DE82-45CC-B8BB-DC5880FDFCA8}" srcOrd="1" destOrd="0" parTransId="{28B9DD42-3B01-4166-B637-9066DEB9AEE2}" sibTransId="{34586CBD-66C5-4FA6-A6AF-A1738CC8ED9F}"/>
    <dgm:cxn modelId="{AF4F6DE4-6BA6-45A1-A565-BFB23CF72CA1}" type="presOf" srcId="{F3A49794-E5E7-4663-8796-EFC6AB4642C0}" destId="{9212AD10-187C-4ECE-95AD-92491BAA10C9}" srcOrd="0" destOrd="0" presId="urn:microsoft.com/office/officeart/2005/8/layout/list1"/>
    <dgm:cxn modelId="{380DB9FC-133F-4D45-95A0-13F12561DADE}" type="presOf" srcId="{5FFFD34C-066E-4076-B5A9-0F2EEB4C6752}" destId="{92DB9C4E-F602-4462-822F-27BFF906F616}" srcOrd="0" destOrd="0" presId="urn:microsoft.com/office/officeart/2005/8/layout/list1"/>
    <dgm:cxn modelId="{A24E09A2-7B64-4A22-B7DC-AC44AAFC50EB}" type="presParOf" srcId="{E10F9FA6-9069-4798-ABAD-4ACDEC9520D7}" destId="{00F6910E-B4EC-4190-B33B-B963C6D1C9B9}" srcOrd="0" destOrd="0" presId="urn:microsoft.com/office/officeart/2005/8/layout/list1"/>
    <dgm:cxn modelId="{3F4237D7-E2C3-40B1-A8F3-32936B1C00E2}" type="presParOf" srcId="{00F6910E-B4EC-4190-B33B-B963C6D1C9B9}" destId="{640FF632-0485-4442-B74D-8B060637CAFD}" srcOrd="0" destOrd="0" presId="urn:microsoft.com/office/officeart/2005/8/layout/list1"/>
    <dgm:cxn modelId="{129B36E2-5457-4990-B607-E63A5B18A14E}" type="presParOf" srcId="{00F6910E-B4EC-4190-B33B-B963C6D1C9B9}" destId="{7FCB246C-F458-4FF3-B8DF-7C3832A9D030}" srcOrd="1" destOrd="0" presId="urn:microsoft.com/office/officeart/2005/8/layout/list1"/>
    <dgm:cxn modelId="{BEEEBCA6-0278-4B5C-9AAE-C58AECA8CB1B}" type="presParOf" srcId="{E10F9FA6-9069-4798-ABAD-4ACDEC9520D7}" destId="{5C3B95A9-9FE1-4D33-9724-37C4C32919AD}" srcOrd="1" destOrd="0" presId="urn:microsoft.com/office/officeart/2005/8/layout/list1"/>
    <dgm:cxn modelId="{144778AA-99F6-4AB5-928D-CFD138534E1C}" type="presParOf" srcId="{E10F9FA6-9069-4798-ABAD-4ACDEC9520D7}" destId="{9212AD10-187C-4ECE-95AD-92491BAA10C9}" srcOrd="2" destOrd="0" presId="urn:microsoft.com/office/officeart/2005/8/layout/list1"/>
    <dgm:cxn modelId="{E723AA24-BBE8-419F-8620-41D77A70D243}" type="presParOf" srcId="{E10F9FA6-9069-4798-ABAD-4ACDEC9520D7}" destId="{FDAD247E-BF66-4F7D-91C5-DD573E4E8AAA}" srcOrd="3" destOrd="0" presId="urn:microsoft.com/office/officeart/2005/8/layout/list1"/>
    <dgm:cxn modelId="{ACB5037E-D3C4-417A-9809-CF5ED199B8EF}" type="presParOf" srcId="{E10F9FA6-9069-4798-ABAD-4ACDEC9520D7}" destId="{29B1C1C2-7B50-4D83-B131-A6EAE181A807}" srcOrd="4" destOrd="0" presId="urn:microsoft.com/office/officeart/2005/8/layout/list1"/>
    <dgm:cxn modelId="{52839E50-618C-49CD-831B-F608367FAAB7}" type="presParOf" srcId="{29B1C1C2-7B50-4D83-B131-A6EAE181A807}" destId="{92DB9C4E-F602-4462-822F-27BFF906F616}" srcOrd="0" destOrd="0" presId="urn:microsoft.com/office/officeart/2005/8/layout/list1"/>
    <dgm:cxn modelId="{6D18B978-B7C2-47CB-AA04-EB21C05CF3A8}" type="presParOf" srcId="{29B1C1C2-7B50-4D83-B131-A6EAE181A807}" destId="{518F52D6-7328-4F35-A0C4-C7C62F0DCA05}" srcOrd="1" destOrd="0" presId="urn:microsoft.com/office/officeart/2005/8/layout/list1"/>
    <dgm:cxn modelId="{A52774B8-D025-450F-BD5C-E640240E416B}" type="presParOf" srcId="{E10F9FA6-9069-4798-ABAD-4ACDEC9520D7}" destId="{DF1F5ACE-70F0-4832-AB8E-3A674C9E6FDB}" srcOrd="5" destOrd="0" presId="urn:microsoft.com/office/officeart/2005/8/layout/list1"/>
    <dgm:cxn modelId="{811F4575-C1B8-4200-9699-6BEAFCD16D3B}" type="presParOf" srcId="{E10F9FA6-9069-4798-ABAD-4ACDEC9520D7}" destId="{C617C286-5D5C-4D5D-A307-28291CB4C2CA}"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2AD10-187C-4ECE-95AD-92491BAA10C9}">
      <dsp:nvSpPr>
        <dsp:cNvPr id="0" name=""/>
        <dsp:cNvSpPr/>
      </dsp:nvSpPr>
      <dsp:spPr>
        <a:xfrm>
          <a:off x="0" y="391884"/>
          <a:ext cx="4896977" cy="893025"/>
        </a:xfrm>
        <a:prstGeom prst="roundRect">
          <a:avLst/>
        </a:prstGeom>
        <a:solidFill>
          <a:srgbClr val="FFFFFF"/>
        </a:solidFill>
        <a:ln w="12700" cap="flat" cmpd="sng" algn="ctr">
          <a:solidFill>
            <a:srgbClr val="FCAF17"/>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0060" tIns="374904" rIns="380060"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baseline="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Name and Role</a:t>
          </a:r>
          <a:endPar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sp:txBody>
      <dsp:txXfrm>
        <a:off x="43594" y="435478"/>
        <a:ext cx="4809789" cy="805837"/>
      </dsp:txXfrm>
    </dsp:sp>
    <dsp:sp modelId="{7FCB246C-F458-4FF3-B8DF-7C3832A9D030}">
      <dsp:nvSpPr>
        <dsp:cNvPr id="0" name=""/>
        <dsp:cNvSpPr/>
      </dsp:nvSpPr>
      <dsp:spPr>
        <a:xfrm>
          <a:off x="244848" y="126204"/>
          <a:ext cx="4530051" cy="531360"/>
        </a:xfrm>
        <a:prstGeom prst="roundRect">
          <a:avLst/>
        </a:prstGeom>
        <a:solidFill>
          <a:srgbClr val="FCAF17"/>
        </a:solidFill>
        <a:ln w="12700" cap="flat" cmpd="sng" algn="ctr">
          <a:solidFill>
            <a:srgbClr val="FCAF1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66" tIns="0" rIns="129566" bIns="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Share:</a:t>
          </a:r>
          <a:endParaRPr lang="en-US" sz="2000" kern="12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sp:txBody>
      <dsp:txXfrm>
        <a:off x="270787" y="152143"/>
        <a:ext cx="4478173" cy="479482"/>
      </dsp:txXfrm>
    </dsp:sp>
    <dsp:sp modelId="{C617C286-5D5C-4D5D-A307-28291CB4C2CA}">
      <dsp:nvSpPr>
        <dsp:cNvPr id="0" name=""/>
        <dsp:cNvSpPr/>
      </dsp:nvSpPr>
      <dsp:spPr>
        <a:xfrm>
          <a:off x="0" y="1644813"/>
          <a:ext cx="4896977" cy="2891700"/>
        </a:xfrm>
        <a:prstGeom prst="roundRect">
          <a:avLst/>
        </a:prstGeom>
        <a:solidFill>
          <a:sysClr val="window" lastClr="FFFFFF"/>
        </a:solidFill>
        <a:ln w="12700" cap="flat" cmpd="sng" algn="ctr">
          <a:solidFill>
            <a:srgbClr val="32B04A"/>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0060" tIns="374904" rIns="380060"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endPar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a:t>
          </a:r>
          <a:r>
            <a:rPr lang="en-US" sz="2000" kern="12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specific outcomes </a:t>
          </a: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are you aiming to achieve for the district, school, and community?</a:t>
          </a:r>
        </a:p>
        <a:p>
          <a:pPr marL="228600" lvl="1" indent="-228600" algn="l" defTabSz="889000">
            <a:lnSpc>
              <a:spcPct val="90000"/>
            </a:lnSpc>
            <a:spcBef>
              <a:spcPct val="0"/>
            </a:spcBef>
            <a:spcAft>
              <a:spcPct val="15000"/>
            </a:spcAft>
            <a:buFont typeface="Arial" panose="020B0604020202020204" pitchFamily="34" charset="0"/>
            <a:buChar char="•"/>
          </a:pPr>
          <a:endPar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topics are you </a:t>
          </a:r>
          <a:r>
            <a:rPr lang="en-US" sz="2000" kern="12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interested in exploring</a:t>
          </a: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 today? </a:t>
          </a:r>
        </a:p>
      </dsp:txBody>
      <dsp:txXfrm>
        <a:off x="141161" y="1785974"/>
        <a:ext cx="4614655" cy="2609378"/>
      </dsp:txXfrm>
    </dsp:sp>
    <dsp:sp modelId="{518F52D6-7328-4F35-A0C4-C7C62F0DCA05}">
      <dsp:nvSpPr>
        <dsp:cNvPr id="0" name=""/>
        <dsp:cNvSpPr/>
      </dsp:nvSpPr>
      <dsp:spPr>
        <a:xfrm>
          <a:off x="244848" y="1564727"/>
          <a:ext cx="4527411" cy="531360"/>
        </a:xfrm>
        <a:prstGeom prst="roundRect">
          <a:avLst/>
        </a:prstGeom>
        <a:solidFill>
          <a:srgbClr val="32B04A"/>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66" tIns="0" rIns="129566" bIns="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Reflect on one of the following:</a:t>
          </a:r>
          <a:endParaRPr lang="en-US" sz="2000" kern="12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sp:txBody>
      <dsp:txXfrm>
        <a:off x="270787" y="1590666"/>
        <a:ext cx="4475533"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89" tIns="47095" rIns="94189" bIns="47095" rtlCol="0"/>
          <a:lstStyle>
            <a:lvl1pPr algn="l">
              <a:defRPr sz="1200"/>
            </a:lvl1pPr>
          </a:lstStyle>
          <a:p>
            <a:endParaRPr lang="en-US" dirty="0"/>
          </a:p>
        </p:txBody>
      </p:sp>
      <p:sp>
        <p:nvSpPr>
          <p:cNvPr id="3" name="Date Placeholder 2"/>
          <p:cNvSpPr>
            <a:spLocks noGrp="1"/>
          </p:cNvSpPr>
          <p:nvPr>
            <p:ph type="dt" idx="1"/>
          </p:nvPr>
        </p:nvSpPr>
        <p:spPr>
          <a:xfrm>
            <a:off x="4021294" y="0"/>
            <a:ext cx="3076363" cy="470895"/>
          </a:xfrm>
          <a:prstGeom prst="rect">
            <a:avLst/>
          </a:prstGeom>
        </p:spPr>
        <p:txBody>
          <a:bodyPr vert="horz" lIns="94189" tIns="47095" rIns="94189" bIns="47095" rtlCol="0"/>
          <a:lstStyle>
            <a:lvl1pPr algn="r">
              <a:defRPr sz="1200"/>
            </a:lvl1pPr>
          </a:lstStyle>
          <a:p>
            <a:fld id="{1BE401E8-E944-4CE9-A1D6-8E5834680E58}" type="datetimeFigureOut">
              <a:rPr lang="en-US" smtClean="0"/>
              <a:t>2/12/2025</a:t>
            </a:fld>
            <a:endParaRPr lang="en-US" dirty="0"/>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89" tIns="47095" rIns="94189" bIns="47095" rtlCol="0" anchor="ctr"/>
          <a:lstStyle/>
          <a:p>
            <a:endParaRPr lang="en-US" dirty="0"/>
          </a:p>
        </p:txBody>
      </p:sp>
      <p:sp>
        <p:nvSpPr>
          <p:cNvPr id="5" name="Notes Placeholder 4"/>
          <p:cNvSpPr>
            <a:spLocks noGrp="1"/>
          </p:cNvSpPr>
          <p:nvPr>
            <p:ph type="body" sz="quarter" idx="3"/>
          </p:nvPr>
        </p:nvSpPr>
        <p:spPr>
          <a:xfrm>
            <a:off x="709931" y="4516675"/>
            <a:ext cx="5679440" cy="3695462"/>
          </a:xfrm>
          <a:prstGeom prst="rect">
            <a:avLst/>
          </a:prstGeom>
        </p:spPr>
        <p:txBody>
          <a:bodyPr vert="horz" lIns="94189" tIns="47095" rIns="94189" bIns="4709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89" tIns="47095" rIns="94189" bIns="4709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89" tIns="47095" rIns="94189" bIns="47095" rtlCol="0" anchor="b"/>
          <a:lstStyle>
            <a:lvl1pPr algn="r">
              <a:defRPr sz="1200"/>
            </a:lvl1pPr>
          </a:lstStyle>
          <a:p>
            <a:fld id="{35D7F22E-BA7D-46A7-A4A1-4E4656668F64}" type="slidenum">
              <a:rPr lang="en-US" smtClean="0"/>
              <a:t>‹#›</a:t>
            </a:fld>
            <a:endParaRPr lang="en-US" dirty="0"/>
          </a:p>
        </p:txBody>
      </p:sp>
    </p:spTree>
    <p:extLst>
      <p:ext uri="{BB962C8B-B14F-4D97-AF65-F5344CB8AC3E}">
        <p14:creationId xmlns:p14="http://schemas.microsoft.com/office/powerpoint/2010/main" val="3207965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endParaRPr lang="en-US" dirty="0"/>
          </a:p>
        </p:txBody>
      </p:sp>
      <p:sp>
        <p:nvSpPr>
          <p:cNvPr id="4" name="Slide Number Placeholder 3"/>
          <p:cNvSpPr>
            <a:spLocks noGrp="1"/>
          </p:cNvSpPr>
          <p:nvPr>
            <p:ph type="sldNum" sz="quarter" idx="10"/>
          </p:nvPr>
        </p:nvSpPr>
        <p:spPr/>
        <p:txBody>
          <a:bodyPr/>
          <a:lstStyle/>
          <a:p>
            <a:pPr marL="0" marR="0" lvl="0" indent="0" algn="r" defTabSz="934974" rtl="0" eaLnBrk="1" fontAlgn="auto" latinLnBrk="0" hangingPunct="1">
              <a:lnSpc>
                <a:spcPct val="100000"/>
              </a:lnSpc>
              <a:spcBef>
                <a:spcPts val="0"/>
              </a:spcBef>
              <a:spcAft>
                <a:spcPts val="0"/>
              </a:spcAft>
              <a:buClrTx/>
              <a:buSzTx/>
              <a:buFontTx/>
              <a:buNone/>
              <a:tabLst/>
              <a:defRPr/>
            </a:pPr>
            <a:fld id="{89E1CC8C-80D9-4894-A88A-C6406C4D97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49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510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991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823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868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series of free career-connected project-based learning experiences that combine hands-on, real-world projects with career exploration and preparation. Topics include: Computer Vision, Aerospace, Eco-tech, and 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538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NAF’s WBL continuum focuses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Awareness: Students build career awareness and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aspirations,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observing and receiving information through research and questioning.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Exploration: Students explore the workplace and build career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skill sets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playing an active role in interacting with adults.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Preparation: Students apply learning and skills through practical experiences with industry professionals, making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connections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with for conditioned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76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457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Implementing an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Outcomes-Driven Work-Based Learning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program focused on student outcomes and impact to ensure students are Future Ready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Discover careers of interest;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Make a plan to achieve their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Develop professional skills and monitor their growth;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Build meaningful connections with employer partners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762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514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Tech-Enabled Impact</a:t>
            </a:r>
          </a:p>
          <a:p>
            <a:r>
              <a:rPr lang="en-US" dirty="0"/>
              <a:t>KnoPro! Where students solve real-world problems they care about in either teams or solo. KnoPro is a real-world application where students build in-demand skills for resumes or college applications, and earn points that convert to prizes and cash.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826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37CD4-3DA1-C942-6282-18863CA77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7FCA8-B6BC-2FA0-2E3A-C82BE1D6C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DC64F7-BBB7-C33D-ADA6-7D2383A56DE7}"/>
              </a:ext>
            </a:extLst>
          </p:cNvPr>
          <p:cNvSpPr>
            <a:spLocks noGrp="1"/>
          </p:cNvSpPr>
          <p:nvPr>
            <p:ph type="body" idx="1"/>
          </p:nvPr>
        </p:nvSpPr>
        <p:spPr/>
        <p:txBody>
          <a:bodyPr/>
          <a:lstStyle/>
          <a:p>
            <a:r>
              <a:rPr lang="en-US" b="1" dirty="0"/>
              <a:t>Tech-Enabled Impact! ODIS</a:t>
            </a:r>
          </a:p>
          <a:p>
            <a:r>
              <a:rPr lang="en-US" dirty="0"/>
              <a:t>Other tools provide data at the city, county, or state levels, but ODIS is the first of its kind to do so at the school attendance boundary.</a:t>
            </a:r>
          </a:p>
        </p:txBody>
      </p:sp>
      <p:sp>
        <p:nvSpPr>
          <p:cNvPr id="4" name="Slide Number Placeholder 3">
            <a:extLst>
              <a:ext uri="{FF2B5EF4-FFF2-40B4-BE49-F238E27FC236}">
                <a16:creationId xmlns:a16="http://schemas.microsoft.com/office/drawing/2014/main" id="{47320E70-0997-53C6-99C0-10D55C5513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579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Agenda Review</a:t>
            </a:r>
          </a:p>
          <a:p>
            <a:pPr marL="171450" indent="-171450">
              <a:buFont typeface="Arial" panose="020B0604020202020204" pitchFamily="34" charset="0"/>
              <a:buChar char="•"/>
            </a:pPr>
            <a:r>
              <a:rPr lang="en-US" b="0" dirty="0"/>
              <a:t>1. Network Highlights; 2. NAF Design Overview; 3. Admissions process and Pricing; 4. Tech Enabled Impact 5. Questions &amp; Next Steps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755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a:t>
            </a:r>
            <a:r>
              <a:rPr lang="en-US" dirty="0"/>
              <a:t> – Begin to formulate strategies that will support student recruitment efforts. </a:t>
            </a:r>
          </a:p>
          <a:p>
            <a:pPr marL="171450" indent="-171450">
              <a:buFont typeface="Arial" panose="020B0604020202020204" pitchFamily="34" charset="0"/>
              <a:buChar char="•"/>
            </a:pPr>
            <a:r>
              <a:rPr lang="en-US" dirty="0"/>
              <a:t>Collaborating with academy leaders to enhance curriculum and professional development</a:t>
            </a:r>
          </a:p>
          <a:p>
            <a:pPr marL="171450" indent="-171450">
              <a:buFont typeface="Arial" panose="020B0604020202020204" pitchFamily="34" charset="0"/>
              <a:buChar char="•"/>
            </a:pPr>
            <a:r>
              <a:rPr lang="en-US" dirty="0"/>
              <a:t>Participating in a variety of classroom activities and student projects</a:t>
            </a:r>
          </a:p>
          <a:p>
            <a:pPr marL="171450" indent="-171450">
              <a:buFont typeface="Arial" panose="020B0604020202020204" pitchFamily="34" charset="0"/>
              <a:buChar char="•"/>
            </a:pPr>
            <a:r>
              <a:rPr lang="en-US" dirty="0"/>
              <a:t>Leveraging connections to raise awareness for the academy and build community support</a:t>
            </a:r>
          </a:p>
          <a:p>
            <a:pPr marL="171450" indent="-171450">
              <a:buFont typeface="Arial" panose="020B0604020202020204" pitchFamily="34" charset="0"/>
              <a:buChar char="•"/>
            </a:pPr>
            <a:r>
              <a:rPr lang="en-US" dirty="0"/>
              <a:t>Finding, funding, or furnishing paid internship opportunities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Sample events</a:t>
            </a:r>
          </a:p>
          <a:p>
            <a:pPr marL="171450" indent="-171450">
              <a:buFont typeface="Arial" panose="020B0604020202020204" pitchFamily="34" charset="0"/>
              <a:buChar char="•"/>
            </a:pPr>
            <a:r>
              <a:rPr lang="en-US" dirty="0"/>
              <a:t>K-6</a:t>
            </a:r>
            <a:r>
              <a:rPr lang="en-US" baseline="30000" dirty="0"/>
              <a:t>th</a:t>
            </a:r>
            <a:r>
              <a:rPr lang="en-US" dirty="0"/>
              <a:t> Expanded Learning After School Mentoring</a:t>
            </a:r>
          </a:p>
          <a:p>
            <a:pPr marL="171450" indent="-171450">
              <a:buFont typeface="Arial" panose="020B0604020202020204" pitchFamily="34" charset="0"/>
              <a:buChar char="•"/>
            </a:pPr>
            <a:r>
              <a:rPr lang="en-US" dirty="0"/>
              <a:t>6</a:t>
            </a:r>
            <a:r>
              <a:rPr lang="en-US" baseline="30000" dirty="0"/>
              <a:t>th</a:t>
            </a:r>
            <a:r>
              <a:rPr lang="en-US" dirty="0"/>
              <a:t> - Pathway Exhibition Event for all students (interactive)</a:t>
            </a:r>
          </a:p>
          <a:p>
            <a:pPr marL="171450" indent="-171450">
              <a:buFont typeface="Arial" panose="020B0604020202020204" pitchFamily="34" charset="0"/>
              <a:buChar char="•"/>
            </a:pPr>
            <a:r>
              <a:rPr lang="en-US" dirty="0"/>
              <a:t>7</a:t>
            </a:r>
            <a:r>
              <a:rPr lang="en-US" baseline="30000" dirty="0"/>
              <a:t>th</a:t>
            </a:r>
            <a:r>
              <a:rPr lang="en-US" dirty="0"/>
              <a:t> - One day field trip experience “Future Ready Lab” (one class per trip)</a:t>
            </a:r>
          </a:p>
          <a:p>
            <a:pPr marL="171450" indent="-171450">
              <a:buFont typeface="Arial" panose="020B0604020202020204" pitchFamily="34" charset="0"/>
              <a:buChar char="•"/>
            </a:pPr>
            <a:r>
              <a:rPr lang="en-US" dirty="0"/>
              <a:t>8</a:t>
            </a:r>
            <a:r>
              <a:rPr lang="en-US" baseline="30000" dirty="0"/>
              <a:t>th</a:t>
            </a:r>
            <a:r>
              <a:rPr lang="en-US" dirty="0"/>
              <a:t> - Pathway Showcase Event (pathway ambassadors serve as hosts)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Sample Recruitment Timeline: </a:t>
            </a:r>
          </a:p>
          <a:p>
            <a:pPr marL="171450" indent="-171450">
              <a:buFont typeface="Arial" panose="020B0604020202020204" pitchFamily="34" charset="0"/>
              <a:buChar char="•"/>
            </a:pPr>
            <a:r>
              <a:rPr lang="en-US" dirty="0"/>
              <a:t>August -- Parent communication begins online (continues through Enrollment Center in Feb.)</a:t>
            </a:r>
          </a:p>
          <a:p>
            <a:pPr marL="171450" indent="-171450">
              <a:buFont typeface="Arial" panose="020B0604020202020204" pitchFamily="34" charset="0"/>
              <a:buChar char="•"/>
            </a:pPr>
            <a:r>
              <a:rPr lang="en-US" dirty="0"/>
              <a:t>September -- Mailers sent home</a:t>
            </a:r>
          </a:p>
          <a:p>
            <a:pPr marL="171450" indent="-171450">
              <a:buFont typeface="Arial" panose="020B0604020202020204" pitchFamily="34" charset="0"/>
              <a:buChar char="•"/>
            </a:pPr>
            <a:r>
              <a:rPr lang="en-US" dirty="0"/>
              <a:t>October -- Pathway Showcases, Application opens</a:t>
            </a:r>
          </a:p>
          <a:p>
            <a:pPr marL="171450" indent="-171450">
              <a:buFont typeface="Arial" panose="020B0604020202020204" pitchFamily="34" charset="0"/>
              <a:buChar char="•"/>
            </a:pPr>
            <a:r>
              <a:rPr lang="en-US" dirty="0"/>
              <a:t>November / December -- Campus Tours</a:t>
            </a:r>
          </a:p>
          <a:p>
            <a:pPr marL="171450" indent="-171450">
              <a:buFont typeface="Arial" panose="020B0604020202020204" pitchFamily="34" charset="0"/>
              <a:buChar char="•"/>
            </a:pPr>
            <a:r>
              <a:rPr lang="en-US" dirty="0"/>
              <a:t>January 15th -- Application closes</a:t>
            </a:r>
          </a:p>
          <a:p>
            <a:pPr marL="171450" indent="-171450">
              <a:buFont typeface="Arial" panose="020B0604020202020204" pitchFamily="34" charset="0"/>
              <a:buChar char="•"/>
            </a:pPr>
            <a:r>
              <a:rPr lang="en-US" dirty="0"/>
              <a:t>By January 20th -- acceptance letters mailed home</a:t>
            </a:r>
          </a:p>
          <a:p>
            <a:pPr marL="171450" indent="-171450">
              <a:buFont typeface="Arial" panose="020B0604020202020204" pitchFamily="34" charset="0"/>
              <a:buChar char="•"/>
            </a:pPr>
            <a:r>
              <a:rPr lang="en-US" dirty="0"/>
              <a:t>February -- Enrollment Center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95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4974" rtl="0" eaLnBrk="1" fontAlgn="auto" latinLnBrk="0" hangingPunct="1">
              <a:lnSpc>
                <a:spcPct val="100000"/>
              </a:lnSpc>
              <a:spcBef>
                <a:spcPts val="0"/>
              </a:spcBef>
              <a:spcAft>
                <a:spcPts val="0"/>
              </a:spcAft>
              <a:buClrTx/>
              <a:buSzTx/>
              <a:buFontTx/>
              <a:buNone/>
              <a:tabLst/>
              <a:defRPr/>
            </a:pPr>
            <a:fld id="{89E1CC8C-80D9-4894-A88A-C6406C4D97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497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73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270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888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010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Who is Eligible?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NAF promotes full district engagement in creating academies to maximize successful and sustained academy development. The annual membership fee is $2,000 per academy, with multi-academy discounts available. Begin the process by completing the NAF Interest Survey to indicate your interest and commitment to partnering with NAF.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307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these essential steps to develop </a:t>
            </a:r>
            <a:r>
              <a:rPr lang="en-US" b="1" dirty="0"/>
              <a:t>YOUR</a:t>
            </a:r>
            <a:r>
              <a:rPr lang="en-US" dirty="0"/>
              <a:t> academy design plan. Use this roadmap as a guide to customize your timeline and navigate the Year of Planning with ease!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502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036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ADT</a:t>
            </a:r>
            <a:br>
              <a:rPr lang="en-US" dirty="0"/>
            </a:br>
            <a:r>
              <a:rPr lang="en-US" dirty="0"/>
              <a:t>Recruit individuals with a shared vision to establish a career academy that aligns with the NAF design. The multi-disciplinary team represents the school community and brings their expertise and perspective to develop an academy design plan: school district leaders, high school administrators, career-pathway educators, business/community liaisons, post-secondary liaisons, etc.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674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966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https://www.youtube.com/watch?v=WHqagBn1uMo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6BA9B-4EC3-4405-A862-658EA9AED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760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456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737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909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273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an academy near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211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956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22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505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10.xml"/><Relationship Id="rId5" Type="http://schemas.openxmlformats.org/officeDocument/2006/relationships/image" Target="../media/image13.svg"/><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1.xml"/><Relationship Id="rId5" Type="http://schemas.openxmlformats.org/officeDocument/2006/relationships/image" Target="../media/image17.png"/><Relationship Id="rId4" Type="http://schemas.openxmlformats.org/officeDocument/2006/relationships/image" Target="../media/image12.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A859C-8417-435C-A670-9C24BBB2A9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64B74-DF7F-4CA5-B640-A17DE53871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2BF17A-90AD-4E21-BAC2-15F7DED6F9FA}"/>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5" name="Footer Placeholder 4">
            <a:extLst>
              <a:ext uri="{FF2B5EF4-FFF2-40B4-BE49-F238E27FC236}">
                <a16:creationId xmlns:a16="http://schemas.microsoft.com/office/drawing/2014/main" id="{93216376-A5AA-4D7D-8E21-FF4BFA10E4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8F24F4-78C5-4422-875F-E2C6F4442FE5}"/>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018332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F45D-234D-4F68-A05D-975DF66FDB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B77B62-1C3A-41B4-8AC6-CC6DC13B56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9C22A-0247-4108-8714-25F5E8943775}"/>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5" name="Footer Placeholder 4">
            <a:extLst>
              <a:ext uri="{FF2B5EF4-FFF2-40B4-BE49-F238E27FC236}">
                <a16:creationId xmlns:a16="http://schemas.microsoft.com/office/drawing/2014/main" id="{24D43C48-C5AB-4820-A593-016E6FB159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E49638-BC08-4FBA-800A-B5B4C2CDF10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429477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8B931C-6DE2-48EE-A2B4-4A77628DFD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F7E6F0-9BE9-4836-8073-55E0C22ECB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203B6-B8FC-43FB-BD2C-9571159ED067}"/>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5" name="Footer Placeholder 4">
            <a:extLst>
              <a:ext uri="{FF2B5EF4-FFF2-40B4-BE49-F238E27FC236}">
                <a16:creationId xmlns:a16="http://schemas.microsoft.com/office/drawing/2014/main" id="{B7F5FF85-5B5B-4D9C-B562-D1163CD5CB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2A6E8C-7CCB-4814-8DD3-52201C13ECE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95488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2" name="Title 1"/>
          <p:cNvSpPr>
            <a:spLocks noGrp="1"/>
          </p:cNvSpPr>
          <p:nvPr>
            <p:ph type="ctrTitle"/>
          </p:nvPr>
        </p:nvSpPr>
        <p:spPr>
          <a:xfrm>
            <a:off x="289668" y="76200"/>
            <a:ext cx="11480800" cy="381000"/>
          </a:xfrm>
        </p:spPr>
        <p:txBody>
          <a:bodyPr anchor="b">
            <a:normAutofit/>
          </a:bodyPr>
          <a:lstStyle>
            <a:lvl1pPr algn="l">
              <a:defRPr sz="2400"/>
            </a:lvl1pPr>
          </a:lstStyle>
          <a:p>
            <a:r>
              <a:rPr lang="en-US"/>
              <a:t>Click to edit Master title style</a:t>
            </a:r>
          </a:p>
        </p:txBody>
      </p:sp>
      <p:sp>
        <p:nvSpPr>
          <p:cNvPr id="3" name="Subtitle 2"/>
          <p:cNvSpPr>
            <a:spLocks noGrp="1"/>
          </p:cNvSpPr>
          <p:nvPr>
            <p:ph type="subTitle" idx="1"/>
          </p:nvPr>
        </p:nvSpPr>
        <p:spPr>
          <a:xfrm>
            <a:off x="309124" y="457200"/>
            <a:ext cx="11480800" cy="533400"/>
          </a:xfrm>
        </p:spPr>
        <p:txBody>
          <a:bodyPr/>
          <a:lstStyle>
            <a:lvl1pPr marL="0" indent="0" algn="l">
              <a:buNone/>
              <a:defRPr sz="4000" i="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03902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A859C-8417-435C-A670-9C24BBB2A9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64B74-DF7F-4CA5-B640-A17DE53871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2BF17A-90AD-4E21-BAC2-15F7DED6F9FA}"/>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5" name="Footer Placeholder 4">
            <a:extLst>
              <a:ext uri="{FF2B5EF4-FFF2-40B4-BE49-F238E27FC236}">
                <a16:creationId xmlns:a16="http://schemas.microsoft.com/office/drawing/2014/main" id="{93216376-A5AA-4D7D-8E21-FF4BFA10E4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8F24F4-78C5-4422-875F-E2C6F4442FE5}"/>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953670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C1DB-0D51-4022-8785-380358ADA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334890-25E7-43BC-8251-70EC9B790C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FD235-85F6-4E4D-8F5A-2D8B895D69EC}"/>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5" name="Footer Placeholder 4">
            <a:extLst>
              <a:ext uri="{FF2B5EF4-FFF2-40B4-BE49-F238E27FC236}">
                <a16:creationId xmlns:a16="http://schemas.microsoft.com/office/drawing/2014/main" id="{A405C48B-65F7-4EE6-9639-FF367BBB33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8622D8-9313-4922-9C95-D9B54C13F58B}"/>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987153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0FFE-DD2C-4D9F-8751-C452EDEA19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23CEA7-53DE-4269-86CB-C8C60FDC5D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59824D-9CCC-492E-8DEB-2A109B86C04A}"/>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5" name="Footer Placeholder 4">
            <a:extLst>
              <a:ext uri="{FF2B5EF4-FFF2-40B4-BE49-F238E27FC236}">
                <a16:creationId xmlns:a16="http://schemas.microsoft.com/office/drawing/2014/main" id="{683BC33E-BA34-4C9E-9FCF-F666C5A672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3F5B51-CA7B-4E60-97B0-F3AD94A568E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206707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6028-C1D5-4576-BF64-050C9DBA5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25E35-034A-4C8F-B71B-696B0386F8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31EC6C-4065-41A4-91A9-083506986E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EADDF8-ADE5-4AB5-B603-AD11DCEAAB0E}"/>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6" name="Footer Placeholder 5">
            <a:extLst>
              <a:ext uri="{FF2B5EF4-FFF2-40B4-BE49-F238E27FC236}">
                <a16:creationId xmlns:a16="http://schemas.microsoft.com/office/drawing/2014/main" id="{B3C3FF70-94BD-4F46-A089-ADC2C85736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36E838-3481-4A17-9582-80685CA77D3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015559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4ABF-851C-4E49-A317-896951CC2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51BE8-E824-4A11-BC5C-51A6AB3CC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A0AC33-DD32-4F6F-8B66-2AD650B4AE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E3B932-277E-412E-89C3-C9239C69D3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6DD7CF-6481-46A3-994E-B6A4085653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DBFC7E-83EE-4550-80AE-868730BC8DAC}"/>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8" name="Footer Placeholder 7">
            <a:extLst>
              <a:ext uri="{FF2B5EF4-FFF2-40B4-BE49-F238E27FC236}">
                <a16:creationId xmlns:a16="http://schemas.microsoft.com/office/drawing/2014/main" id="{E06AEF30-1D2D-4A8E-9B6A-6B3BE87165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E19C228-37B3-466D-8AB3-423EB7B6BFAE}"/>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711641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4D0DD-F25D-41FE-A32C-054EC10DDF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1FB1B-18A4-44DA-BC5A-C1F93BD86FAF}"/>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4" name="Footer Placeholder 3">
            <a:extLst>
              <a:ext uri="{FF2B5EF4-FFF2-40B4-BE49-F238E27FC236}">
                <a16:creationId xmlns:a16="http://schemas.microsoft.com/office/drawing/2014/main" id="{876848BD-8EEB-4116-8EFB-623DA867BF0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9D9F3C9-3814-4577-9F28-B2688BDBFC5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098540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EA340-ABCE-41D5-9A6A-A890D284473A}"/>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3" name="Footer Placeholder 2">
            <a:extLst>
              <a:ext uri="{FF2B5EF4-FFF2-40B4-BE49-F238E27FC236}">
                <a16:creationId xmlns:a16="http://schemas.microsoft.com/office/drawing/2014/main" id="{DDF36F6E-8EF5-4AD5-90CE-08F79AB027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EEDB03C-C52A-4EE9-975C-5600565F81F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480164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C1DB-0D51-4022-8785-380358ADA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334890-25E7-43BC-8251-70EC9B790C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FD235-85F6-4E4D-8F5A-2D8B895D69EC}"/>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5" name="Footer Placeholder 4">
            <a:extLst>
              <a:ext uri="{FF2B5EF4-FFF2-40B4-BE49-F238E27FC236}">
                <a16:creationId xmlns:a16="http://schemas.microsoft.com/office/drawing/2014/main" id="{A405C48B-65F7-4EE6-9639-FF367BBB33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8622D8-9313-4922-9C95-D9B54C13F58B}"/>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630494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42D8-6AA5-458E-876E-119FD6D68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497AA-1D95-4F82-8BDD-64A280DD9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07985D-C1EA-4ACA-A737-192A42E65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904BBD-423E-4AC3-97E4-00CE878EA844}"/>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6" name="Footer Placeholder 5">
            <a:extLst>
              <a:ext uri="{FF2B5EF4-FFF2-40B4-BE49-F238E27FC236}">
                <a16:creationId xmlns:a16="http://schemas.microsoft.com/office/drawing/2014/main" id="{9C4B25A6-1ECE-45DB-92D3-BEE3180129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772986-52DC-416A-AFBA-B25F366E5DB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134776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5ABD-6084-4CE4-9D0C-25F78AABE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45F197-F080-4B80-9211-B70B3C6CD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9CFA61-DB8E-4D2A-A185-25F93D4FB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D859C5-8D30-4CB3-B661-A49586C457E6}"/>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6" name="Footer Placeholder 5">
            <a:extLst>
              <a:ext uri="{FF2B5EF4-FFF2-40B4-BE49-F238E27FC236}">
                <a16:creationId xmlns:a16="http://schemas.microsoft.com/office/drawing/2014/main" id="{ACCBAA00-B829-4B7F-BED5-CFA4EA3CE9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E61D71-FA32-4E15-B758-F8566EA77E5C}"/>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454208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F45D-234D-4F68-A05D-975DF66FDB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B77B62-1C3A-41B4-8AC6-CC6DC13B56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9C22A-0247-4108-8714-25F5E8943775}"/>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5" name="Footer Placeholder 4">
            <a:extLst>
              <a:ext uri="{FF2B5EF4-FFF2-40B4-BE49-F238E27FC236}">
                <a16:creationId xmlns:a16="http://schemas.microsoft.com/office/drawing/2014/main" id="{24D43C48-C5AB-4820-A593-016E6FB159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E49638-BC08-4FBA-800A-B5B4C2CDF10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529216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8B931C-6DE2-48EE-A2B4-4A77628DFD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F7E6F0-9BE9-4836-8073-55E0C22ECB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203B6-B8FC-43FB-BD2C-9571159ED067}"/>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5" name="Footer Placeholder 4">
            <a:extLst>
              <a:ext uri="{FF2B5EF4-FFF2-40B4-BE49-F238E27FC236}">
                <a16:creationId xmlns:a16="http://schemas.microsoft.com/office/drawing/2014/main" id="{B7F5FF85-5B5B-4D9C-B562-D1163CD5CB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2A6E8C-7CCB-4814-8DD3-52201C13ECE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4147874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DEE3-9C81-4D6B-835A-EEF99CD2D3D7}"/>
              </a:ext>
            </a:extLst>
          </p:cNvPr>
          <p:cNvSpPr>
            <a:spLocks noGrp="1"/>
          </p:cNvSpPr>
          <p:nvPr>
            <p:ph type="ctrTitle" hasCustomPrompt="1"/>
          </p:nvPr>
        </p:nvSpPr>
        <p:spPr>
          <a:xfrm>
            <a:off x="4592547" y="1122363"/>
            <a:ext cx="7075577" cy="2387600"/>
          </a:xfrm>
        </p:spPr>
        <p:txBody>
          <a:bodyPr anchor="b"/>
          <a:lstStyle>
            <a:lvl1pPr algn="ctr">
              <a:defRPr sz="6000"/>
            </a:lvl1pPr>
          </a:lstStyle>
          <a:p>
            <a:r>
              <a:rPr lang="en-US"/>
              <a:t>TITLE</a:t>
            </a:r>
          </a:p>
        </p:txBody>
      </p:sp>
      <p:sp>
        <p:nvSpPr>
          <p:cNvPr id="3" name="Subtitle 2">
            <a:extLst>
              <a:ext uri="{FF2B5EF4-FFF2-40B4-BE49-F238E27FC236}">
                <a16:creationId xmlns:a16="http://schemas.microsoft.com/office/drawing/2014/main" id="{DE87158A-470A-4DDA-8C1B-4AA5C87FDD4F}"/>
              </a:ext>
            </a:extLst>
          </p:cNvPr>
          <p:cNvSpPr>
            <a:spLocks noGrp="1"/>
          </p:cNvSpPr>
          <p:nvPr>
            <p:ph type="subTitle" idx="1" hasCustomPrompt="1"/>
          </p:nvPr>
        </p:nvSpPr>
        <p:spPr>
          <a:xfrm>
            <a:off x="4592546" y="3881438"/>
            <a:ext cx="7179561" cy="13763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7" name="Graphic 6">
            <a:extLst>
              <a:ext uri="{FF2B5EF4-FFF2-40B4-BE49-F238E27FC236}">
                <a16:creationId xmlns:a16="http://schemas.microsoft.com/office/drawing/2014/main" id="{2CC07506-25B4-403C-ADC6-467E0C8210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893" y="1205701"/>
            <a:ext cx="4081464" cy="4081464"/>
          </a:xfrm>
          <a:prstGeom prst="rect">
            <a:avLst/>
          </a:prstGeom>
        </p:spPr>
      </p:pic>
      <p:cxnSp>
        <p:nvCxnSpPr>
          <p:cNvPr id="8" name="Straight Connector 7">
            <a:extLst>
              <a:ext uri="{FF2B5EF4-FFF2-40B4-BE49-F238E27FC236}">
                <a16:creationId xmlns:a16="http://schemas.microsoft.com/office/drawing/2014/main" id="{2B6A1685-D916-4B34-9747-2AE8BA5CC1FC}"/>
              </a:ext>
            </a:extLst>
          </p:cNvPr>
          <p:cNvCxnSpPr>
            <a:cxnSpLocks/>
          </p:cNvCxnSpPr>
          <p:nvPr userDrawn="1"/>
        </p:nvCxnSpPr>
        <p:spPr>
          <a:xfrm>
            <a:off x="4178300" y="3695700"/>
            <a:ext cx="748982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07DAEB2C-73E8-4DD9-81C6-3FFFD6103FFF}"/>
              </a:ext>
            </a:extLst>
          </p:cNvPr>
          <p:cNvSpPr>
            <a:spLocks noGrp="1"/>
          </p:cNvSpPr>
          <p:nvPr>
            <p:ph type="body" sz="quarter" idx="13" hasCustomPrompt="1"/>
          </p:nvPr>
        </p:nvSpPr>
        <p:spPr>
          <a:xfrm>
            <a:off x="168273" y="6344032"/>
            <a:ext cx="3768725" cy="323850"/>
          </a:xfrm>
        </p:spPr>
        <p:txBody>
          <a:bodyPr>
            <a:normAutofit/>
          </a:bodyPr>
          <a:lstStyle>
            <a:lvl1pPr marL="0" indent="0">
              <a:buNone/>
              <a:defRPr sz="1800" b="1">
                <a:solidFill>
                  <a:schemeClr val="bg1"/>
                </a:solidFill>
                <a:latin typeface="+mn-lt"/>
              </a:defRPr>
            </a:lvl1pPr>
            <a:lvl3pPr marL="914400" indent="0">
              <a:buNone/>
              <a:defRPr/>
            </a:lvl3pPr>
          </a:lstStyle>
          <a:p>
            <a:pPr lvl="0"/>
            <a:r>
              <a:rPr lang="en-US"/>
              <a:t>PRESENTOR</a:t>
            </a:r>
          </a:p>
        </p:txBody>
      </p:sp>
      <p:sp>
        <p:nvSpPr>
          <p:cNvPr id="12" name="Text Placeholder 19">
            <a:extLst>
              <a:ext uri="{FF2B5EF4-FFF2-40B4-BE49-F238E27FC236}">
                <a16:creationId xmlns:a16="http://schemas.microsoft.com/office/drawing/2014/main" id="{893D1C21-DCB5-4741-91BD-021A177867DD}"/>
              </a:ext>
            </a:extLst>
          </p:cNvPr>
          <p:cNvSpPr>
            <a:spLocks noGrp="1"/>
          </p:cNvSpPr>
          <p:nvPr>
            <p:ph type="body" sz="quarter" idx="14" hasCustomPrompt="1"/>
          </p:nvPr>
        </p:nvSpPr>
        <p:spPr>
          <a:xfrm>
            <a:off x="8003382" y="6344032"/>
            <a:ext cx="3768725" cy="323850"/>
          </a:xfrm>
        </p:spPr>
        <p:txBody>
          <a:bodyPr>
            <a:noAutofit/>
          </a:bodyPr>
          <a:lstStyle>
            <a:lvl1pPr marL="0" indent="0" algn="r">
              <a:buNone/>
              <a:defRPr sz="1800" b="1">
                <a:solidFill>
                  <a:schemeClr val="bg1"/>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3753985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FD2704-C983-4E42-B59F-DC9089DA6030}"/>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0" name="Straight Connector 9">
            <a:extLst>
              <a:ext uri="{FF2B5EF4-FFF2-40B4-BE49-F238E27FC236}">
                <a16:creationId xmlns:a16="http://schemas.microsoft.com/office/drawing/2014/main" id="{64B9A9AE-7BD5-4670-A0B5-217D47B2396D}"/>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45AB6D5-F9D7-4286-BE45-0222B72293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cxnSp>
        <p:nvCxnSpPr>
          <p:cNvPr id="12" name="Straight Connector 11">
            <a:extLst>
              <a:ext uri="{FF2B5EF4-FFF2-40B4-BE49-F238E27FC236}">
                <a16:creationId xmlns:a16="http://schemas.microsoft.com/office/drawing/2014/main" id="{E9121D0E-33C7-4635-8706-279D1D65A40F}"/>
              </a:ext>
            </a:extLst>
          </p:cNvPr>
          <p:cNvCxnSpPr>
            <a:cxnSpLocks/>
          </p:cNvCxnSpPr>
          <p:nvPr userDrawn="1"/>
        </p:nvCxnSpPr>
        <p:spPr>
          <a:xfrm>
            <a:off x="304800" y="6203950"/>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06DA8D73-0973-485B-A19A-93574026AE09}"/>
              </a:ext>
            </a:extLst>
          </p:cNvPr>
          <p:cNvSpPr>
            <a:spLocks noGrp="1"/>
          </p:cNvSpPr>
          <p:nvPr>
            <p:ph type="body" idx="1" hasCustomPrompt="1"/>
          </p:nvPr>
        </p:nvSpPr>
        <p:spPr>
          <a:xfrm>
            <a:off x="1193799" y="1208086"/>
            <a:ext cx="10579101"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6" name="Content Placeholder 3">
            <a:extLst>
              <a:ext uri="{FF2B5EF4-FFF2-40B4-BE49-F238E27FC236}">
                <a16:creationId xmlns:a16="http://schemas.microsoft.com/office/drawing/2014/main" id="{CD869A92-7210-46D7-8FD9-68C42F94489C}"/>
              </a:ext>
            </a:extLst>
          </p:cNvPr>
          <p:cNvSpPr>
            <a:spLocks noGrp="1"/>
          </p:cNvSpPr>
          <p:nvPr>
            <p:ph sz="half" idx="2"/>
          </p:nvPr>
        </p:nvSpPr>
        <p:spPr>
          <a:xfrm>
            <a:off x="1193799" y="2187670"/>
            <a:ext cx="10579101"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9">
            <a:extLst>
              <a:ext uri="{FF2B5EF4-FFF2-40B4-BE49-F238E27FC236}">
                <a16:creationId xmlns:a16="http://schemas.microsoft.com/office/drawing/2014/main" id="{DA3C4D3D-2004-472D-B5CB-A75F6EF45DF8}"/>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8" name="Text Placeholder 19">
            <a:extLst>
              <a:ext uri="{FF2B5EF4-FFF2-40B4-BE49-F238E27FC236}">
                <a16:creationId xmlns:a16="http://schemas.microsoft.com/office/drawing/2014/main" id="{E3731C39-A7D5-4DF4-A27C-67EAB830E904}"/>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3916087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B63-8EAE-41AF-A3AA-437A54CC71F7}"/>
              </a:ext>
            </a:extLst>
          </p:cNvPr>
          <p:cNvSpPr>
            <a:spLocks noGrp="1"/>
          </p:cNvSpPr>
          <p:nvPr>
            <p:ph type="title" hasCustomPrompt="1"/>
          </p:nvPr>
        </p:nvSpPr>
        <p:spPr>
          <a:xfrm>
            <a:off x="838200" y="2907166"/>
            <a:ext cx="10515600" cy="1043668"/>
          </a:xfrm>
        </p:spPr>
        <p:txBody>
          <a:bodyPr anchor="b"/>
          <a:lstStyle>
            <a:lvl1pPr algn="ctr">
              <a:defRPr sz="6000" i="0"/>
            </a:lvl1pPr>
          </a:lstStyle>
          <a:p>
            <a:r>
              <a:rPr lang="en-US"/>
              <a:t>TRANSITION SLIDE</a:t>
            </a:r>
          </a:p>
        </p:txBody>
      </p:sp>
      <p:pic>
        <p:nvPicPr>
          <p:cNvPr id="7" name="Graphic 6">
            <a:extLst>
              <a:ext uri="{FF2B5EF4-FFF2-40B4-BE49-F238E27FC236}">
                <a16:creationId xmlns:a16="http://schemas.microsoft.com/office/drawing/2014/main" id="{742CCE40-52D8-4338-89A0-D941C98FF4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40002" y="5726297"/>
            <a:ext cx="911995" cy="911995"/>
          </a:xfrm>
          <a:prstGeom prst="rect">
            <a:avLst/>
          </a:prstGeom>
        </p:spPr>
      </p:pic>
    </p:spTree>
    <p:extLst>
      <p:ext uri="{BB962C8B-B14F-4D97-AF65-F5344CB8AC3E}">
        <p14:creationId xmlns:p14="http://schemas.microsoft.com/office/powerpoint/2010/main" val="376215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5C6B38F-C309-44D8-A2C1-9C3416D51E3E}"/>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1" name="Straight Connector 10">
            <a:extLst>
              <a:ext uri="{FF2B5EF4-FFF2-40B4-BE49-F238E27FC236}">
                <a16:creationId xmlns:a16="http://schemas.microsoft.com/office/drawing/2014/main" id="{9094880B-1562-48EE-8594-88A0C5532670}"/>
              </a:ext>
            </a:extLst>
          </p:cNvPr>
          <p:cNvCxnSpPr>
            <a:cxnSpLocks/>
          </p:cNvCxnSpPr>
          <p:nvPr userDrawn="1"/>
        </p:nvCxnSpPr>
        <p:spPr>
          <a:xfrm>
            <a:off x="4648200" y="8255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46CC09BA-0DF4-4CA8-BCC8-5F91D6E808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71200" y="242887"/>
            <a:ext cx="965199" cy="965199"/>
          </a:xfrm>
          <a:prstGeom prst="rect">
            <a:avLst/>
          </a:prstGeom>
        </p:spPr>
      </p:pic>
      <p:cxnSp>
        <p:nvCxnSpPr>
          <p:cNvPr id="13" name="Straight Connector 12">
            <a:extLst>
              <a:ext uri="{FF2B5EF4-FFF2-40B4-BE49-F238E27FC236}">
                <a16:creationId xmlns:a16="http://schemas.microsoft.com/office/drawing/2014/main" id="{600A2153-2A70-4F4A-8443-FA01112487E1}"/>
              </a:ext>
            </a:extLst>
          </p:cNvPr>
          <p:cNvCxnSpPr>
            <a:cxnSpLocks/>
          </p:cNvCxnSpPr>
          <p:nvPr userDrawn="1"/>
        </p:nvCxnSpPr>
        <p:spPr>
          <a:xfrm>
            <a:off x="4495800" y="62039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C9DBA1-544D-4599-8879-3A377BC6B5F8}"/>
              </a:ext>
            </a:extLst>
          </p:cNvPr>
          <p:cNvSpPr/>
          <p:nvPr userDrawn="1"/>
        </p:nvSpPr>
        <p:spPr>
          <a:xfrm>
            <a:off x="-3314700" y="-1003300"/>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0B42DC01-00FF-440E-9363-589CDEC66F28}"/>
              </a:ext>
            </a:extLst>
          </p:cNvPr>
          <p:cNvSpPr>
            <a:spLocks noGrp="1"/>
          </p:cNvSpPr>
          <p:nvPr>
            <p:ph type="body" idx="1" hasCustomPrompt="1"/>
          </p:nvPr>
        </p:nvSpPr>
        <p:spPr>
          <a:xfrm>
            <a:off x="6331426" y="1501360"/>
            <a:ext cx="5157787" cy="823912"/>
          </a:xfrm>
          <a:prstGeom prst="rect">
            <a:avLst/>
          </a:prstGeom>
        </p:spPr>
        <p:txBody>
          <a:bodyPr anchor="b"/>
          <a:lstStyle>
            <a:lvl1pPr marL="0" indent="0" algn="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8" name="Content Placeholder 3">
            <a:extLst>
              <a:ext uri="{FF2B5EF4-FFF2-40B4-BE49-F238E27FC236}">
                <a16:creationId xmlns:a16="http://schemas.microsoft.com/office/drawing/2014/main" id="{843187F0-69FC-4E93-92B1-C61F7B3A0EC7}"/>
              </a:ext>
            </a:extLst>
          </p:cNvPr>
          <p:cNvSpPr>
            <a:spLocks noGrp="1"/>
          </p:cNvSpPr>
          <p:nvPr>
            <p:ph sz="half" idx="2"/>
          </p:nvPr>
        </p:nvSpPr>
        <p:spPr>
          <a:xfrm>
            <a:off x="6331426" y="2480944"/>
            <a:ext cx="5157787" cy="3047146"/>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93D7DA51-9C87-4C3E-B9D5-9E1D610EE228}"/>
              </a:ext>
            </a:extLst>
          </p:cNvPr>
          <p:cNvSpPr>
            <a:spLocks noGrp="1"/>
          </p:cNvSpPr>
          <p:nvPr>
            <p:ph type="body" sz="quarter" idx="13" hasCustomPrompt="1"/>
          </p:nvPr>
        </p:nvSpPr>
        <p:spPr>
          <a:xfrm>
            <a:off x="5199207" y="405441"/>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22" name="Text Placeholder 19">
            <a:extLst>
              <a:ext uri="{FF2B5EF4-FFF2-40B4-BE49-F238E27FC236}">
                <a16:creationId xmlns:a16="http://schemas.microsoft.com/office/drawing/2014/main" id="{4EDC0188-7D9A-4E4D-89CA-7DCD597F871B}"/>
              </a:ext>
            </a:extLst>
          </p:cNvPr>
          <p:cNvSpPr>
            <a:spLocks noGrp="1"/>
          </p:cNvSpPr>
          <p:nvPr>
            <p:ph type="body" sz="quarter" idx="14" hasCustomPrompt="1"/>
          </p:nvPr>
        </p:nvSpPr>
        <p:spPr>
          <a:xfrm>
            <a:off x="5199207" y="6372225"/>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
        <p:nvSpPr>
          <p:cNvPr id="15" name="Picture Placeholder 4">
            <a:extLst>
              <a:ext uri="{FF2B5EF4-FFF2-40B4-BE49-F238E27FC236}">
                <a16:creationId xmlns:a16="http://schemas.microsoft.com/office/drawing/2014/main" id="{47B25134-7104-4BF3-8B9D-EB9AAB53AEF1}"/>
              </a:ext>
            </a:extLst>
          </p:cNvPr>
          <p:cNvSpPr>
            <a:spLocks noGrp="1"/>
          </p:cNvSpPr>
          <p:nvPr>
            <p:ph type="pic" sz="quarter" idx="15"/>
          </p:nvPr>
        </p:nvSpPr>
        <p:spPr>
          <a:xfrm>
            <a:off x="-2125155" y="-589654"/>
            <a:ext cx="8119555" cy="8300682"/>
          </a:xfrm>
          <a:prstGeom prst="flowChartConnector">
            <a:avLst/>
          </a:prstGeom>
        </p:spPr>
        <p:txBody>
          <a:bodyPr/>
          <a:lstStyle>
            <a:lvl1pPr algn="r">
              <a:defRPr/>
            </a:lvl1pPr>
          </a:lstStyle>
          <a:p>
            <a:r>
              <a:rPr lang="en-US" dirty="0"/>
              <a:t>Click icon to add picture</a:t>
            </a:r>
          </a:p>
        </p:txBody>
      </p:sp>
    </p:spTree>
    <p:extLst>
      <p:ext uri="{BB962C8B-B14F-4D97-AF65-F5344CB8AC3E}">
        <p14:creationId xmlns:p14="http://schemas.microsoft.com/office/powerpoint/2010/main" val="10509458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8F56E5-5066-4D4C-9479-A016814E7A93}"/>
              </a:ext>
            </a:extLst>
          </p:cNvPr>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C2F6E86F-A4F8-401B-8A77-C9D66282E334}"/>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A1BA1-EA2C-40EF-8319-7BA038262DA6}"/>
              </a:ext>
            </a:extLst>
          </p:cNvPr>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4040B4E6-74C8-43C5-B3F4-E32D610C0867}"/>
              </a:ext>
            </a:extLst>
          </p:cNvPr>
          <p:cNvSpPr>
            <a:spLocks noGrp="1"/>
          </p:cNvSpPr>
          <p:nvPr>
            <p:ph sz="quarter" idx="4"/>
          </p:nvPr>
        </p:nvSpPr>
        <p:spPr>
          <a:xfrm>
            <a:off x="6172200" y="2660747"/>
            <a:ext cx="5183188"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B5AFC54-43E4-48A5-8102-64DE0898A7D3}"/>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90BA454-7ABE-4536-8B38-65F8A9057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sp>
        <p:nvSpPr>
          <p:cNvPr id="13" name="Slide Number Placeholder 1">
            <a:extLst>
              <a:ext uri="{FF2B5EF4-FFF2-40B4-BE49-F238E27FC236}">
                <a16:creationId xmlns:a16="http://schemas.microsoft.com/office/drawing/2014/main" id="{48CA7A28-A8C2-4D1B-96F7-376D3878C052}"/>
              </a:ext>
            </a:extLst>
          </p:cNvPr>
          <p:cNvSpPr>
            <a:spLocks noGrp="1"/>
          </p:cNvSpPr>
          <p:nvPr>
            <p:ph type="sldNum" sz="quarter" idx="12"/>
          </p:nvPr>
        </p:nvSpPr>
        <p:spPr>
          <a:xfrm>
            <a:off x="9220200" y="6371894"/>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5" name="Straight Connector 14">
            <a:extLst>
              <a:ext uri="{FF2B5EF4-FFF2-40B4-BE49-F238E27FC236}">
                <a16:creationId xmlns:a16="http://schemas.microsoft.com/office/drawing/2014/main" id="{C1C886E6-B70E-4193-AFCA-62D61DFBE943}"/>
              </a:ext>
            </a:extLst>
          </p:cNvPr>
          <p:cNvCxnSpPr>
            <a:cxnSpLocks/>
          </p:cNvCxnSpPr>
          <p:nvPr userDrawn="1"/>
        </p:nvCxnSpPr>
        <p:spPr>
          <a:xfrm>
            <a:off x="304800" y="6244894"/>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2C89FFBC-DBCC-4140-9964-BC19AB1BD670}"/>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7" name="Text Placeholder 19">
            <a:extLst>
              <a:ext uri="{FF2B5EF4-FFF2-40B4-BE49-F238E27FC236}">
                <a16:creationId xmlns:a16="http://schemas.microsoft.com/office/drawing/2014/main" id="{24E6428D-0E9F-4501-AB50-CBB907F79F3E}"/>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18388038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38632E4-AC15-4C97-8E91-0B80EB5BA846}"/>
              </a:ext>
            </a:extLst>
          </p:cNvPr>
          <p:cNvCxnSpPr>
            <a:cxnSpLocks/>
          </p:cNvCxnSpPr>
          <p:nvPr userDrawn="1"/>
        </p:nvCxnSpPr>
        <p:spPr>
          <a:xfrm>
            <a:off x="524301" y="62293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52AB8E3-BD12-4247-8DF8-C51A26CBD002}"/>
              </a:ext>
            </a:extLst>
          </p:cNvPr>
          <p:cNvSpPr>
            <a:spLocks noGrp="1"/>
          </p:cNvSpPr>
          <p:nvPr>
            <p:ph type="sldNum" sz="quarter" idx="12"/>
          </p:nvPr>
        </p:nvSpPr>
        <p:spPr/>
        <p:txBody>
          <a:bodyPr/>
          <a:lstStyle/>
          <a:p>
            <a:fld id="{1F50D7D2-FAD1-4593-92DD-F775DA94F265}" type="slidenum">
              <a:rPr lang="en-US" smtClean="0"/>
              <a:t>‹#›</a:t>
            </a:fld>
            <a:endParaRPr lang="en-US" dirty="0"/>
          </a:p>
        </p:txBody>
      </p:sp>
      <p:sp>
        <p:nvSpPr>
          <p:cNvPr id="8" name="Oval 7">
            <a:extLst>
              <a:ext uri="{FF2B5EF4-FFF2-40B4-BE49-F238E27FC236}">
                <a16:creationId xmlns:a16="http://schemas.microsoft.com/office/drawing/2014/main" id="{B6992E67-6E04-40FF-B828-16FB4151C6FE}"/>
              </a:ext>
            </a:extLst>
          </p:cNvPr>
          <p:cNvSpPr/>
          <p:nvPr userDrawn="1"/>
        </p:nvSpPr>
        <p:spPr>
          <a:xfrm>
            <a:off x="7092431" y="-1116368"/>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29444795-0E99-4479-A42F-59F298E669F3}"/>
              </a:ext>
            </a:extLst>
          </p:cNvPr>
          <p:cNvSpPr txBox="1">
            <a:spLocks/>
          </p:cNvSpPr>
          <p:nvPr userDrawn="1"/>
        </p:nvSpPr>
        <p:spPr>
          <a:xfrm>
            <a:off x="5108316" y="63674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BD448A-2EFF-4448-92A0-A2A7B0B2C308}" type="slidenum">
              <a:rPr lang="en-US" smtClean="0">
                <a:solidFill>
                  <a:srgbClr val="C6C8CA"/>
                </a:solidFill>
                <a:latin typeface="DINOT" panose="020B0504020101020102" pitchFamily="34" charset="0"/>
                <a:cs typeface="DINOT" panose="020B0504020101020102" pitchFamily="34" charset="0"/>
              </a:rPr>
              <a:pPr/>
              <a:t>‹#›</a:t>
            </a:fld>
            <a:endParaRPr lang="en-US" dirty="0">
              <a:solidFill>
                <a:srgbClr val="C6C8CA"/>
              </a:solidFill>
              <a:latin typeface="DINOT" panose="020B0504020101020102" pitchFamily="34" charset="0"/>
              <a:cs typeface="DINOT" panose="020B0504020101020102" pitchFamily="34" charset="0"/>
            </a:endParaRPr>
          </a:p>
        </p:txBody>
      </p:sp>
      <p:sp>
        <p:nvSpPr>
          <p:cNvPr id="10" name="TextBox 9">
            <a:extLst>
              <a:ext uri="{FF2B5EF4-FFF2-40B4-BE49-F238E27FC236}">
                <a16:creationId xmlns:a16="http://schemas.microsoft.com/office/drawing/2014/main" id="{B997F879-359F-44B9-9D7D-1342B2D61168}"/>
              </a:ext>
            </a:extLst>
          </p:cNvPr>
          <p:cNvSpPr txBox="1"/>
          <p:nvPr userDrawn="1"/>
        </p:nvSpPr>
        <p:spPr>
          <a:xfrm>
            <a:off x="498901" y="6356350"/>
            <a:ext cx="3746500" cy="307777"/>
          </a:xfrm>
          <a:prstGeom prst="rect">
            <a:avLst/>
          </a:prstGeom>
          <a:noFill/>
        </p:spPr>
        <p:txBody>
          <a:bodyPr wrap="square" rtlCol="0">
            <a:spAutoFit/>
          </a:bodyPr>
          <a:lstStyle/>
          <a:p>
            <a:r>
              <a:rPr lang="en-US" sz="1400" dirty="0">
                <a:solidFill>
                  <a:srgbClr val="C6C8CA"/>
                </a:solidFill>
                <a:latin typeface="DINOT" panose="020B0504020101020102" pitchFamily="34" charset="0"/>
                <a:cs typeface="DINOT" panose="020B0504020101020102" pitchFamily="34" charset="0"/>
              </a:rPr>
              <a:t>DEPARTMENT</a:t>
            </a:r>
          </a:p>
        </p:txBody>
      </p:sp>
      <p:sp>
        <p:nvSpPr>
          <p:cNvPr id="11" name="TextBox 10">
            <a:extLst>
              <a:ext uri="{FF2B5EF4-FFF2-40B4-BE49-F238E27FC236}">
                <a16:creationId xmlns:a16="http://schemas.microsoft.com/office/drawing/2014/main" id="{AE71B4C6-DB62-4D5E-946E-ECA6D5C8FC7E}"/>
              </a:ext>
            </a:extLst>
          </p:cNvPr>
          <p:cNvSpPr txBox="1"/>
          <p:nvPr userDrawn="1"/>
        </p:nvSpPr>
        <p:spPr>
          <a:xfrm>
            <a:off x="1248201" y="443109"/>
            <a:ext cx="3746500" cy="307777"/>
          </a:xfrm>
          <a:prstGeom prst="rect">
            <a:avLst/>
          </a:prstGeom>
          <a:noFill/>
        </p:spPr>
        <p:txBody>
          <a:bodyPr wrap="square" rtlCol="0">
            <a:spAutoFit/>
          </a:bodyPr>
          <a:lstStyle/>
          <a:p>
            <a:r>
              <a:rPr lang="en-US" sz="1400" b="1" dirty="0">
                <a:solidFill>
                  <a:srgbClr val="939597"/>
                </a:solidFill>
                <a:latin typeface="DINOT" panose="020B0504020101020102" pitchFamily="34" charset="0"/>
                <a:cs typeface="DINOT" panose="020B0504020101020102" pitchFamily="34" charset="0"/>
              </a:rPr>
              <a:t>PRESENTATION TITLE</a:t>
            </a:r>
          </a:p>
        </p:txBody>
      </p:sp>
      <p:cxnSp>
        <p:nvCxnSpPr>
          <p:cNvPr id="12" name="Straight Connector 11">
            <a:extLst>
              <a:ext uri="{FF2B5EF4-FFF2-40B4-BE49-F238E27FC236}">
                <a16:creationId xmlns:a16="http://schemas.microsoft.com/office/drawing/2014/main" id="{833692B5-0898-4392-A502-3E0A4AFB8C72}"/>
              </a:ext>
            </a:extLst>
          </p:cNvPr>
          <p:cNvCxnSpPr>
            <a:cxnSpLocks/>
          </p:cNvCxnSpPr>
          <p:nvPr userDrawn="1"/>
        </p:nvCxnSpPr>
        <p:spPr>
          <a:xfrm>
            <a:off x="676701" y="8509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57CB027-4633-4F1C-BDEA-EBFA9A5D5F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8372" y="146049"/>
            <a:ext cx="965199" cy="965199"/>
          </a:xfrm>
          <a:prstGeom prst="rect">
            <a:avLst/>
          </a:prstGeom>
        </p:spPr>
      </p:pic>
      <p:sp>
        <p:nvSpPr>
          <p:cNvPr id="17" name="Text Placeholder 2">
            <a:extLst>
              <a:ext uri="{FF2B5EF4-FFF2-40B4-BE49-F238E27FC236}">
                <a16:creationId xmlns:a16="http://schemas.microsoft.com/office/drawing/2014/main" id="{73F79DE3-A4BA-4948-A461-7ED9A92AF7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F5AD662-8FAC-48EA-B28C-F6E978C21D3D}"/>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2EC12F0-524A-4889-88CD-5E0F371382F5}"/>
              </a:ext>
            </a:extLst>
          </p:cNvPr>
          <p:cNvSpPr>
            <a:spLocks noGrp="1"/>
          </p:cNvSpPr>
          <p:nvPr>
            <p:ph type="pic" sz="quarter" idx="13"/>
          </p:nvPr>
        </p:nvSpPr>
        <p:spPr>
          <a:xfrm>
            <a:off x="7092431" y="-521596"/>
            <a:ext cx="8119555" cy="8119555"/>
          </a:xfrm>
          <a:prstGeom prst="flowChartConnector">
            <a:avLst/>
          </a:prstGeom>
        </p:spPr>
        <p:txBody>
          <a:bodyPr/>
          <a:lstStyle>
            <a:lvl1pPr>
              <a:defRPr>
                <a:solidFill>
                  <a:srgbClr val="000000"/>
                </a:solidFill>
              </a:defRPr>
            </a:lvl1pPr>
          </a:lstStyle>
          <a:p>
            <a:r>
              <a:rPr lang="en-US" dirty="0"/>
              <a:t>Click icon to add picture</a:t>
            </a:r>
          </a:p>
        </p:txBody>
      </p:sp>
    </p:spTree>
    <p:extLst>
      <p:ext uri="{BB962C8B-B14F-4D97-AF65-F5344CB8AC3E}">
        <p14:creationId xmlns:p14="http://schemas.microsoft.com/office/powerpoint/2010/main" val="1146721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0FFE-DD2C-4D9F-8751-C452EDEA19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23CEA7-53DE-4269-86CB-C8C60FDC5D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59824D-9CCC-492E-8DEB-2A109B86C04A}"/>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5" name="Footer Placeholder 4">
            <a:extLst>
              <a:ext uri="{FF2B5EF4-FFF2-40B4-BE49-F238E27FC236}">
                <a16:creationId xmlns:a16="http://schemas.microsoft.com/office/drawing/2014/main" id="{683BC33E-BA34-4C9E-9FCF-F666C5A672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3F5B51-CA7B-4E60-97B0-F3AD94A568E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897855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1431745-310D-4BD7-BC32-D1681D2FE9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86767" y="4175755"/>
            <a:ext cx="8018463" cy="2144082"/>
          </a:xfrm>
          <a:prstGeom prst="rect">
            <a:avLst/>
          </a:prstGeom>
        </p:spPr>
      </p:pic>
      <p:pic>
        <p:nvPicPr>
          <p:cNvPr id="7" name="Graphic 6">
            <a:extLst>
              <a:ext uri="{FF2B5EF4-FFF2-40B4-BE49-F238E27FC236}">
                <a16:creationId xmlns:a16="http://schemas.microsoft.com/office/drawing/2014/main" id="{B715169D-F4DC-485D-A0FF-B6DEBB6749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60054" y="1003655"/>
            <a:ext cx="5071890" cy="2316163"/>
          </a:xfrm>
          <a:prstGeom prst="rect">
            <a:avLst/>
          </a:prstGeom>
        </p:spPr>
      </p:pic>
    </p:spTree>
    <p:extLst>
      <p:ext uri="{BB962C8B-B14F-4D97-AF65-F5344CB8AC3E}">
        <p14:creationId xmlns:p14="http://schemas.microsoft.com/office/powerpoint/2010/main" val="3369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7D3F59-0933-4584-9E2D-8CA1B482F1FC}"/>
              </a:ext>
            </a:extLst>
          </p:cNvPr>
          <p:cNvSpPr>
            <a:spLocks noGrp="1"/>
          </p:cNvSpPr>
          <p:nvPr>
            <p:ph type="sldNum" sz="quarter" idx="10"/>
          </p:nvPr>
        </p:nvSpPr>
        <p:spPr>
          <a:xfrm>
            <a:off x="9211056" y="6364860"/>
            <a:ext cx="2743200" cy="365125"/>
          </a:xfrm>
        </p:spPr>
        <p:txBody>
          <a:bodyPr/>
          <a:lstStyle/>
          <a:p>
            <a:fld id="{6AF73F2D-DC13-4ACD-8100-8D03B3ADFEB4}" type="slidenum">
              <a:rPr lang="en-US" smtClean="0"/>
              <a:t>‹#›</a:t>
            </a:fld>
            <a:endParaRPr lang="en-US" dirty="0"/>
          </a:p>
        </p:txBody>
      </p:sp>
    </p:spTree>
    <p:extLst>
      <p:ext uri="{BB962C8B-B14F-4D97-AF65-F5344CB8AC3E}">
        <p14:creationId xmlns:p14="http://schemas.microsoft.com/office/powerpoint/2010/main" val="1554425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4E877-A8A5-48E0-AAA2-5C3A518C5C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0EB735-5839-4CF5-B2AF-2206CEEB80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9FD84-D8CC-4B1E-8FAC-466D60BEADD9}"/>
              </a:ext>
            </a:extLst>
          </p:cNvPr>
          <p:cNvSpPr>
            <a:spLocks noGrp="1"/>
          </p:cNvSpPr>
          <p:nvPr>
            <p:ph type="dt" sz="half" idx="10"/>
          </p:nvPr>
        </p:nvSpPr>
        <p:spPr/>
        <p:txBody>
          <a:bodyPr/>
          <a:lstStyle/>
          <a:p>
            <a:fld id="{8757C7FF-22A1-4C11-A8DD-4E4CE3A26415}" type="datetimeFigureOut">
              <a:rPr lang="en-US" smtClean="0"/>
              <a:t>2/12/2025</a:t>
            </a:fld>
            <a:endParaRPr lang="en-US" dirty="0"/>
          </a:p>
        </p:txBody>
      </p:sp>
      <p:sp>
        <p:nvSpPr>
          <p:cNvPr id="5" name="Footer Placeholder 4">
            <a:extLst>
              <a:ext uri="{FF2B5EF4-FFF2-40B4-BE49-F238E27FC236}">
                <a16:creationId xmlns:a16="http://schemas.microsoft.com/office/drawing/2014/main" id="{4BAD9AAA-08CF-44EE-8F1D-36141BEB64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7F6275-BE54-48FF-8137-162CF28DE88E}"/>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998558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C925-1279-4B52-8D07-CAEF2577E0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4EA8F5-A83A-4AAE-8099-AF9178E87B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28FF58-A18E-4D8B-BC68-A4274A161299}"/>
              </a:ext>
            </a:extLst>
          </p:cNvPr>
          <p:cNvSpPr>
            <a:spLocks noGrp="1"/>
          </p:cNvSpPr>
          <p:nvPr>
            <p:ph type="dt" sz="half" idx="10"/>
          </p:nvPr>
        </p:nvSpPr>
        <p:spPr/>
        <p:txBody>
          <a:bodyPr/>
          <a:lstStyle/>
          <a:p>
            <a:fld id="{8757C7FF-22A1-4C11-A8DD-4E4CE3A26415}" type="datetimeFigureOut">
              <a:rPr lang="en-US" smtClean="0"/>
              <a:t>2/12/2025</a:t>
            </a:fld>
            <a:endParaRPr lang="en-US" dirty="0"/>
          </a:p>
        </p:txBody>
      </p:sp>
      <p:sp>
        <p:nvSpPr>
          <p:cNvPr id="5" name="Footer Placeholder 4">
            <a:extLst>
              <a:ext uri="{FF2B5EF4-FFF2-40B4-BE49-F238E27FC236}">
                <a16:creationId xmlns:a16="http://schemas.microsoft.com/office/drawing/2014/main" id="{A10B3E93-9D5B-49DF-958A-B154431869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3B732C-05E4-41CA-9C60-5344AC3DFCF7}"/>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702664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939F-8CD9-4136-A1D0-3B0950BC5A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A309EE-4E4E-47B9-A3CB-C728ED335F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70A654-259B-48C5-A55B-9CA21921FED0}"/>
              </a:ext>
            </a:extLst>
          </p:cNvPr>
          <p:cNvSpPr>
            <a:spLocks noGrp="1"/>
          </p:cNvSpPr>
          <p:nvPr>
            <p:ph type="dt" sz="half" idx="10"/>
          </p:nvPr>
        </p:nvSpPr>
        <p:spPr/>
        <p:txBody>
          <a:bodyPr/>
          <a:lstStyle/>
          <a:p>
            <a:fld id="{8757C7FF-22A1-4C11-A8DD-4E4CE3A26415}" type="datetimeFigureOut">
              <a:rPr lang="en-US" smtClean="0"/>
              <a:t>2/12/2025</a:t>
            </a:fld>
            <a:endParaRPr lang="en-US" dirty="0"/>
          </a:p>
        </p:txBody>
      </p:sp>
      <p:sp>
        <p:nvSpPr>
          <p:cNvPr id="5" name="Footer Placeholder 4">
            <a:extLst>
              <a:ext uri="{FF2B5EF4-FFF2-40B4-BE49-F238E27FC236}">
                <a16:creationId xmlns:a16="http://schemas.microsoft.com/office/drawing/2014/main" id="{0FA5216F-6428-4658-BD01-B0DFAFE877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7D5451-B1A5-4F20-8061-DEB0C29F63C8}"/>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813718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CA7F-85A5-4F3E-A8D5-97E1B8834B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0BC46A-1910-4573-ABA5-3F1F5C8B72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413FE2-689B-46FD-A8A3-78A360F485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8C48E5-85FA-48C6-A008-2948E944A422}"/>
              </a:ext>
            </a:extLst>
          </p:cNvPr>
          <p:cNvSpPr>
            <a:spLocks noGrp="1"/>
          </p:cNvSpPr>
          <p:nvPr>
            <p:ph type="dt" sz="half" idx="10"/>
          </p:nvPr>
        </p:nvSpPr>
        <p:spPr/>
        <p:txBody>
          <a:bodyPr/>
          <a:lstStyle/>
          <a:p>
            <a:fld id="{8757C7FF-22A1-4C11-A8DD-4E4CE3A26415}" type="datetimeFigureOut">
              <a:rPr lang="en-US" smtClean="0"/>
              <a:t>2/12/2025</a:t>
            </a:fld>
            <a:endParaRPr lang="en-US" dirty="0"/>
          </a:p>
        </p:txBody>
      </p:sp>
      <p:sp>
        <p:nvSpPr>
          <p:cNvPr id="6" name="Footer Placeholder 5">
            <a:extLst>
              <a:ext uri="{FF2B5EF4-FFF2-40B4-BE49-F238E27FC236}">
                <a16:creationId xmlns:a16="http://schemas.microsoft.com/office/drawing/2014/main" id="{1E67F34F-7281-41CF-85BA-8AC5359DE4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70DEB16-59B4-4C34-88E8-73739FFE8E4B}"/>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31473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A9331-AC8D-4C94-8599-A092469313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EF3636-8C78-4569-AF1B-050A59EE7D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D3794F-435C-4384-99D1-05A882830D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7F4051-9E6E-4D1C-99C9-D26792B061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0E0C4-637F-4FA2-B87C-3A548BDE8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D10370-45DA-4DB0-93BE-2E44D7869576}"/>
              </a:ext>
            </a:extLst>
          </p:cNvPr>
          <p:cNvSpPr>
            <a:spLocks noGrp="1"/>
          </p:cNvSpPr>
          <p:nvPr>
            <p:ph type="dt" sz="half" idx="10"/>
          </p:nvPr>
        </p:nvSpPr>
        <p:spPr/>
        <p:txBody>
          <a:bodyPr/>
          <a:lstStyle/>
          <a:p>
            <a:fld id="{8757C7FF-22A1-4C11-A8DD-4E4CE3A26415}" type="datetimeFigureOut">
              <a:rPr lang="en-US" smtClean="0"/>
              <a:t>2/12/2025</a:t>
            </a:fld>
            <a:endParaRPr lang="en-US" dirty="0"/>
          </a:p>
        </p:txBody>
      </p:sp>
      <p:sp>
        <p:nvSpPr>
          <p:cNvPr id="8" name="Footer Placeholder 7">
            <a:extLst>
              <a:ext uri="{FF2B5EF4-FFF2-40B4-BE49-F238E27FC236}">
                <a16:creationId xmlns:a16="http://schemas.microsoft.com/office/drawing/2014/main" id="{D71A6004-8956-4301-8C3C-3EDEA56F318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516937F-3E88-4A17-B452-89E25EEAF36F}"/>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2768149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CA181-169E-480C-97EF-BB17B2BC67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BE304B-923D-470E-B515-00D2D1469CB0}"/>
              </a:ext>
            </a:extLst>
          </p:cNvPr>
          <p:cNvSpPr>
            <a:spLocks noGrp="1"/>
          </p:cNvSpPr>
          <p:nvPr>
            <p:ph type="dt" sz="half" idx="10"/>
          </p:nvPr>
        </p:nvSpPr>
        <p:spPr/>
        <p:txBody>
          <a:bodyPr/>
          <a:lstStyle/>
          <a:p>
            <a:fld id="{8757C7FF-22A1-4C11-A8DD-4E4CE3A26415}" type="datetimeFigureOut">
              <a:rPr lang="en-US" smtClean="0"/>
              <a:t>2/12/2025</a:t>
            </a:fld>
            <a:endParaRPr lang="en-US" dirty="0"/>
          </a:p>
        </p:txBody>
      </p:sp>
      <p:sp>
        <p:nvSpPr>
          <p:cNvPr id="4" name="Footer Placeholder 3">
            <a:extLst>
              <a:ext uri="{FF2B5EF4-FFF2-40B4-BE49-F238E27FC236}">
                <a16:creationId xmlns:a16="http://schemas.microsoft.com/office/drawing/2014/main" id="{C981FB9F-8A08-4EF4-B092-2BBDC1923E1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D8F61D9-1873-46FB-AB84-86A997E39B90}"/>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4123154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30B446-33D7-460C-B15D-63BE3A134435}"/>
              </a:ext>
            </a:extLst>
          </p:cNvPr>
          <p:cNvSpPr>
            <a:spLocks noGrp="1"/>
          </p:cNvSpPr>
          <p:nvPr>
            <p:ph type="dt" sz="half" idx="10"/>
          </p:nvPr>
        </p:nvSpPr>
        <p:spPr/>
        <p:txBody>
          <a:bodyPr/>
          <a:lstStyle/>
          <a:p>
            <a:fld id="{8757C7FF-22A1-4C11-A8DD-4E4CE3A26415}" type="datetimeFigureOut">
              <a:rPr lang="en-US" smtClean="0"/>
              <a:t>2/12/2025</a:t>
            </a:fld>
            <a:endParaRPr lang="en-US" dirty="0"/>
          </a:p>
        </p:txBody>
      </p:sp>
      <p:sp>
        <p:nvSpPr>
          <p:cNvPr id="3" name="Footer Placeholder 2">
            <a:extLst>
              <a:ext uri="{FF2B5EF4-FFF2-40B4-BE49-F238E27FC236}">
                <a16:creationId xmlns:a16="http://schemas.microsoft.com/office/drawing/2014/main" id="{C0C9599D-4074-4E63-89AB-B6C7BB540C1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9DA4339-5B9A-439C-A9D5-9E90BE4FB5BD}"/>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100568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B0951-1207-455E-9483-8B64DBCCA0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39F28B-320F-4A96-87E9-965F9D36A2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D40AC4-0855-48CF-AB19-DEF271854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A7B3A4-C685-4C1F-870F-7650DC15A778}"/>
              </a:ext>
            </a:extLst>
          </p:cNvPr>
          <p:cNvSpPr>
            <a:spLocks noGrp="1"/>
          </p:cNvSpPr>
          <p:nvPr>
            <p:ph type="dt" sz="half" idx="10"/>
          </p:nvPr>
        </p:nvSpPr>
        <p:spPr/>
        <p:txBody>
          <a:bodyPr/>
          <a:lstStyle/>
          <a:p>
            <a:fld id="{8757C7FF-22A1-4C11-A8DD-4E4CE3A26415}" type="datetimeFigureOut">
              <a:rPr lang="en-US" smtClean="0"/>
              <a:t>2/12/2025</a:t>
            </a:fld>
            <a:endParaRPr lang="en-US" dirty="0"/>
          </a:p>
        </p:txBody>
      </p:sp>
      <p:sp>
        <p:nvSpPr>
          <p:cNvPr id="6" name="Footer Placeholder 5">
            <a:extLst>
              <a:ext uri="{FF2B5EF4-FFF2-40B4-BE49-F238E27FC236}">
                <a16:creationId xmlns:a16="http://schemas.microsoft.com/office/drawing/2014/main" id="{2A6004DC-B145-4DAA-AE1B-764C073C24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ED97BE-5B58-41BB-A90B-8E63AF47344D}"/>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1520626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6028-C1D5-4576-BF64-050C9DBA5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25E35-034A-4C8F-B71B-696B0386F8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31EC6C-4065-41A4-91A9-083506986E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EADDF8-ADE5-4AB5-B603-AD11DCEAAB0E}"/>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6" name="Footer Placeholder 5">
            <a:extLst>
              <a:ext uri="{FF2B5EF4-FFF2-40B4-BE49-F238E27FC236}">
                <a16:creationId xmlns:a16="http://schemas.microsoft.com/office/drawing/2014/main" id="{B3C3FF70-94BD-4F46-A089-ADC2C85736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36E838-3481-4A17-9582-80685CA77D3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239344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ACA57-8BFD-4929-9B6D-D36D001A54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6A1A18-F3D5-4FF4-A419-F9919FAE20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678D2CB-F2D4-4C7B-9BD7-8ED8CF6274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CD3A6-452E-4BB3-AD14-7DB7D8A3B07D}"/>
              </a:ext>
            </a:extLst>
          </p:cNvPr>
          <p:cNvSpPr>
            <a:spLocks noGrp="1"/>
          </p:cNvSpPr>
          <p:nvPr>
            <p:ph type="dt" sz="half" idx="10"/>
          </p:nvPr>
        </p:nvSpPr>
        <p:spPr/>
        <p:txBody>
          <a:bodyPr/>
          <a:lstStyle/>
          <a:p>
            <a:fld id="{8757C7FF-22A1-4C11-A8DD-4E4CE3A26415}" type="datetimeFigureOut">
              <a:rPr lang="en-US" smtClean="0"/>
              <a:t>2/12/2025</a:t>
            </a:fld>
            <a:endParaRPr lang="en-US" dirty="0"/>
          </a:p>
        </p:txBody>
      </p:sp>
      <p:sp>
        <p:nvSpPr>
          <p:cNvPr id="6" name="Footer Placeholder 5">
            <a:extLst>
              <a:ext uri="{FF2B5EF4-FFF2-40B4-BE49-F238E27FC236}">
                <a16:creationId xmlns:a16="http://schemas.microsoft.com/office/drawing/2014/main" id="{15389070-2581-47D4-82E8-A87AAE291F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1C8CC1-B33C-4997-BE87-78A2B0478861}"/>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53937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C49F-E108-46F4-BA42-CB2863358F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084D4C-CC68-45C9-B91D-F5266F4B99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7CF49-847D-4B48-AC17-1ABA9C1381EC}"/>
              </a:ext>
            </a:extLst>
          </p:cNvPr>
          <p:cNvSpPr>
            <a:spLocks noGrp="1"/>
          </p:cNvSpPr>
          <p:nvPr>
            <p:ph type="dt" sz="half" idx="10"/>
          </p:nvPr>
        </p:nvSpPr>
        <p:spPr/>
        <p:txBody>
          <a:bodyPr/>
          <a:lstStyle/>
          <a:p>
            <a:fld id="{8757C7FF-22A1-4C11-A8DD-4E4CE3A26415}" type="datetimeFigureOut">
              <a:rPr lang="en-US" smtClean="0"/>
              <a:t>2/12/2025</a:t>
            </a:fld>
            <a:endParaRPr lang="en-US" dirty="0"/>
          </a:p>
        </p:txBody>
      </p:sp>
      <p:sp>
        <p:nvSpPr>
          <p:cNvPr id="5" name="Footer Placeholder 4">
            <a:extLst>
              <a:ext uri="{FF2B5EF4-FFF2-40B4-BE49-F238E27FC236}">
                <a16:creationId xmlns:a16="http://schemas.microsoft.com/office/drawing/2014/main" id="{D4611926-3F6C-4E35-A8B8-579A7D3C4E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3E76E0-85DC-4D00-8426-CAEB05F77CE3}"/>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1092927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42AE5B-9C0A-47B5-BA8F-9F26099629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FE2D8C-C16C-4DF7-ABA5-AB9591BAD5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F1764-4CCF-4ED4-A295-4A7547404505}"/>
              </a:ext>
            </a:extLst>
          </p:cNvPr>
          <p:cNvSpPr>
            <a:spLocks noGrp="1"/>
          </p:cNvSpPr>
          <p:nvPr>
            <p:ph type="dt" sz="half" idx="10"/>
          </p:nvPr>
        </p:nvSpPr>
        <p:spPr/>
        <p:txBody>
          <a:bodyPr/>
          <a:lstStyle/>
          <a:p>
            <a:fld id="{8757C7FF-22A1-4C11-A8DD-4E4CE3A26415}" type="datetimeFigureOut">
              <a:rPr lang="en-US" smtClean="0"/>
              <a:t>2/12/2025</a:t>
            </a:fld>
            <a:endParaRPr lang="en-US" dirty="0"/>
          </a:p>
        </p:txBody>
      </p:sp>
      <p:sp>
        <p:nvSpPr>
          <p:cNvPr id="5" name="Footer Placeholder 4">
            <a:extLst>
              <a:ext uri="{FF2B5EF4-FFF2-40B4-BE49-F238E27FC236}">
                <a16:creationId xmlns:a16="http://schemas.microsoft.com/office/drawing/2014/main" id="{3A557EA0-2774-47DE-A5A9-59F30438BC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5DCFEB-BDFA-47CF-8EDA-BABFD7B93C07}"/>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679227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7D3F59-0933-4584-9E2D-8CA1B482F1FC}"/>
              </a:ext>
            </a:extLst>
          </p:cNvPr>
          <p:cNvSpPr>
            <a:spLocks noGrp="1"/>
          </p:cNvSpPr>
          <p:nvPr>
            <p:ph type="sldNum" sz="quarter" idx="10"/>
          </p:nvPr>
        </p:nvSpPr>
        <p:spPr>
          <a:xfrm>
            <a:off x="9211056" y="6364860"/>
            <a:ext cx="2743200" cy="365125"/>
          </a:xfrm>
        </p:spPr>
        <p:txBody>
          <a:bodyPr/>
          <a:lstStyle/>
          <a:p>
            <a:fld id="{6AF73F2D-DC13-4ACD-8100-8D03B3ADFEB4}" type="slidenum">
              <a:rPr lang="en-US" smtClean="0"/>
              <a:t>‹#›</a:t>
            </a:fld>
            <a:endParaRPr lang="en-US" dirty="0"/>
          </a:p>
        </p:txBody>
      </p:sp>
    </p:spTree>
    <p:extLst>
      <p:ext uri="{BB962C8B-B14F-4D97-AF65-F5344CB8AC3E}">
        <p14:creationId xmlns:p14="http://schemas.microsoft.com/office/powerpoint/2010/main" val="493894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272EC82-6BB3-493F-B2E4-7CDD6994C0A7}" type="datetimeFigureOut">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2/12/2025</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2888080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7D3F59-0933-4584-9E2D-8CA1B482F1FC}"/>
              </a:ext>
            </a:extLst>
          </p:cNvPr>
          <p:cNvSpPr>
            <a:spLocks noGrp="1"/>
          </p:cNvSpPr>
          <p:nvPr>
            <p:ph type="sldNum" sz="quarter" idx="10"/>
          </p:nvPr>
        </p:nvSpPr>
        <p:spPr>
          <a:xfrm>
            <a:off x="9211056" y="6364860"/>
            <a:ext cx="2743200" cy="365125"/>
          </a:xfrm>
        </p:spPr>
        <p:txBody>
          <a:bodyPr/>
          <a:lstStyle/>
          <a:p>
            <a:fld id="{6AF73F2D-DC13-4ACD-8100-8D03B3ADFEB4}" type="slidenum">
              <a:rPr lang="en-US" smtClean="0"/>
              <a:t>‹#›</a:t>
            </a:fld>
            <a:endParaRPr lang="en-US" dirty="0"/>
          </a:p>
        </p:txBody>
      </p:sp>
    </p:spTree>
    <p:extLst>
      <p:ext uri="{BB962C8B-B14F-4D97-AF65-F5344CB8AC3E}">
        <p14:creationId xmlns:p14="http://schemas.microsoft.com/office/powerpoint/2010/main" val="3006801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171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DEE3-9C81-4D6B-835A-EEF99CD2D3D7}"/>
              </a:ext>
            </a:extLst>
          </p:cNvPr>
          <p:cNvSpPr>
            <a:spLocks noGrp="1"/>
          </p:cNvSpPr>
          <p:nvPr>
            <p:ph type="ctrTitle" hasCustomPrompt="1"/>
          </p:nvPr>
        </p:nvSpPr>
        <p:spPr>
          <a:xfrm>
            <a:off x="4592547" y="1122363"/>
            <a:ext cx="7075577" cy="2387600"/>
          </a:xfrm>
        </p:spPr>
        <p:txBody>
          <a:bodyPr anchor="b"/>
          <a:lstStyle>
            <a:lvl1pPr algn="ctr">
              <a:defRPr sz="6000"/>
            </a:lvl1pPr>
          </a:lstStyle>
          <a:p>
            <a:r>
              <a:rPr lang="en-US"/>
              <a:t>TITLE</a:t>
            </a:r>
          </a:p>
        </p:txBody>
      </p:sp>
      <p:sp>
        <p:nvSpPr>
          <p:cNvPr id="3" name="Subtitle 2">
            <a:extLst>
              <a:ext uri="{FF2B5EF4-FFF2-40B4-BE49-F238E27FC236}">
                <a16:creationId xmlns:a16="http://schemas.microsoft.com/office/drawing/2014/main" id="{DE87158A-470A-4DDA-8C1B-4AA5C87FDD4F}"/>
              </a:ext>
            </a:extLst>
          </p:cNvPr>
          <p:cNvSpPr>
            <a:spLocks noGrp="1"/>
          </p:cNvSpPr>
          <p:nvPr>
            <p:ph type="subTitle" idx="1" hasCustomPrompt="1"/>
          </p:nvPr>
        </p:nvSpPr>
        <p:spPr>
          <a:xfrm>
            <a:off x="4592546" y="3881438"/>
            <a:ext cx="7179561" cy="13763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7" name="Graphic 6">
            <a:extLst>
              <a:ext uri="{FF2B5EF4-FFF2-40B4-BE49-F238E27FC236}">
                <a16:creationId xmlns:a16="http://schemas.microsoft.com/office/drawing/2014/main" id="{2CC07506-25B4-403C-ADC6-467E0C8210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893" y="1205701"/>
            <a:ext cx="4081464" cy="4081464"/>
          </a:xfrm>
          <a:prstGeom prst="rect">
            <a:avLst/>
          </a:prstGeom>
        </p:spPr>
      </p:pic>
      <p:cxnSp>
        <p:nvCxnSpPr>
          <p:cNvPr id="8" name="Straight Connector 7">
            <a:extLst>
              <a:ext uri="{FF2B5EF4-FFF2-40B4-BE49-F238E27FC236}">
                <a16:creationId xmlns:a16="http://schemas.microsoft.com/office/drawing/2014/main" id="{2B6A1685-D916-4B34-9747-2AE8BA5CC1FC}"/>
              </a:ext>
            </a:extLst>
          </p:cNvPr>
          <p:cNvCxnSpPr>
            <a:cxnSpLocks/>
          </p:cNvCxnSpPr>
          <p:nvPr userDrawn="1"/>
        </p:nvCxnSpPr>
        <p:spPr>
          <a:xfrm>
            <a:off x="4178300" y="3695700"/>
            <a:ext cx="748982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07DAEB2C-73E8-4DD9-81C6-3FFFD6103FFF}"/>
              </a:ext>
            </a:extLst>
          </p:cNvPr>
          <p:cNvSpPr>
            <a:spLocks noGrp="1"/>
          </p:cNvSpPr>
          <p:nvPr>
            <p:ph type="body" sz="quarter" idx="13" hasCustomPrompt="1"/>
          </p:nvPr>
        </p:nvSpPr>
        <p:spPr>
          <a:xfrm>
            <a:off x="168273" y="6344032"/>
            <a:ext cx="3768725" cy="323850"/>
          </a:xfrm>
        </p:spPr>
        <p:txBody>
          <a:bodyPr>
            <a:normAutofit/>
          </a:bodyPr>
          <a:lstStyle>
            <a:lvl1pPr marL="0" indent="0">
              <a:buNone/>
              <a:defRPr sz="1800" b="1">
                <a:solidFill>
                  <a:schemeClr val="bg1"/>
                </a:solidFill>
                <a:latin typeface="+mn-lt"/>
              </a:defRPr>
            </a:lvl1pPr>
            <a:lvl3pPr marL="914400" indent="0">
              <a:buNone/>
              <a:defRPr/>
            </a:lvl3pPr>
          </a:lstStyle>
          <a:p>
            <a:pPr lvl="0"/>
            <a:r>
              <a:rPr lang="en-US"/>
              <a:t>PRESENTOR</a:t>
            </a:r>
          </a:p>
        </p:txBody>
      </p:sp>
      <p:sp>
        <p:nvSpPr>
          <p:cNvPr id="12" name="Text Placeholder 19">
            <a:extLst>
              <a:ext uri="{FF2B5EF4-FFF2-40B4-BE49-F238E27FC236}">
                <a16:creationId xmlns:a16="http://schemas.microsoft.com/office/drawing/2014/main" id="{893D1C21-DCB5-4741-91BD-021A177867DD}"/>
              </a:ext>
            </a:extLst>
          </p:cNvPr>
          <p:cNvSpPr>
            <a:spLocks noGrp="1"/>
          </p:cNvSpPr>
          <p:nvPr>
            <p:ph type="body" sz="quarter" idx="14" hasCustomPrompt="1"/>
          </p:nvPr>
        </p:nvSpPr>
        <p:spPr>
          <a:xfrm>
            <a:off x="8003382" y="6344032"/>
            <a:ext cx="3768725" cy="323850"/>
          </a:xfrm>
        </p:spPr>
        <p:txBody>
          <a:bodyPr>
            <a:noAutofit/>
          </a:bodyPr>
          <a:lstStyle>
            <a:lvl1pPr marL="0" indent="0" algn="r">
              <a:buNone/>
              <a:defRPr sz="1800" b="1">
                <a:solidFill>
                  <a:schemeClr val="bg1"/>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3911489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FD2704-C983-4E42-B59F-DC9089DA6030}"/>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0" name="Straight Connector 9">
            <a:extLst>
              <a:ext uri="{FF2B5EF4-FFF2-40B4-BE49-F238E27FC236}">
                <a16:creationId xmlns:a16="http://schemas.microsoft.com/office/drawing/2014/main" id="{64B9A9AE-7BD5-4670-A0B5-217D47B2396D}"/>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45AB6D5-F9D7-4286-BE45-0222B72293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cxnSp>
        <p:nvCxnSpPr>
          <p:cNvPr id="12" name="Straight Connector 11">
            <a:extLst>
              <a:ext uri="{FF2B5EF4-FFF2-40B4-BE49-F238E27FC236}">
                <a16:creationId xmlns:a16="http://schemas.microsoft.com/office/drawing/2014/main" id="{E9121D0E-33C7-4635-8706-279D1D65A40F}"/>
              </a:ext>
            </a:extLst>
          </p:cNvPr>
          <p:cNvCxnSpPr>
            <a:cxnSpLocks/>
          </p:cNvCxnSpPr>
          <p:nvPr userDrawn="1"/>
        </p:nvCxnSpPr>
        <p:spPr>
          <a:xfrm>
            <a:off x="304800" y="6203950"/>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06DA8D73-0973-485B-A19A-93574026AE09}"/>
              </a:ext>
            </a:extLst>
          </p:cNvPr>
          <p:cNvSpPr>
            <a:spLocks noGrp="1"/>
          </p:cNvSpPr>
          <p:nvPr>
            <p:ph type="body" idx="1" hasCustomPrompt="1"/>
          </p:nvPr>
        </p:nvSpPr>
        <p:spPr>
          <a:xfrm>
            <a:off x="1193799" y="1208086"/>
            <a:ext cx="10579101"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6" name="Content Placeholder 3">
            <a:extLst>
              <a:ext uri="{FF2B5EF4-FFF2-40B4-BE49-F238E27FC236}">
                <a16:creationId xmlns:a16="http://schemas.microsoft.com/office/drawing/2014/main" id="{CD869A92-7210-46D7-8FD9-68C42F94489C}"/>
              </a:ext>
            </a:extLst>
          </p:cNvPr>
          <p:cNvSpPr>
            <a:spLocks noGrp="1"/>
          </p:cNvSpPr>
          <p:nvPr>
            <p:ph sz="half" idx="2"/>
          </p:nvPr>
        </p:nvSpPr>
        <p:spPr>
          <a:xfrm>
            <a:off x="1193799" y="2187670"/>
            <a:ext cx="10579101"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9">
            <a:extLst>
              <a:ext uri="{FF2B5EF4-FFF2-40B4-BE49-F238E27FC236}">
                <a16:creationId xmlns:a16="http://schemas.microsoft.com/office/drawing/2014/main" id="{DA3C4D3D-2004-472D-B5CB-A75F6EF45DF8}"/>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8" name="Text Placeholder 19">
            <a:extLst>
              <a:ext uri="{FF2B5EF4-FFF2-40B4-BE49-F238E27FC236}">
                <a16:creationId xmlns:a16="http://schemas.microsoft.com/office/drawing/2014/main" id="{E3731C39-A7D5-4DF4-A27C-67EAB830E904}"/>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1992861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B63-8EAE-41AF-A3AA-437A54CC71F7}"/>
              </a:ext>
            </a:extLst>
          </p:cNvPr>
          <p:cNvSpPr>
            <a:spLocks noGrp="1"/>
          </p:cNvSpPr>
          <p:nvPr>
            <p:ph type="title" hasCustomPrompt="1"/>
          </p:nvPr>
        </p:nvSpPr>
        <p:spPr>
          <a:xfrm>
            <a:off x="838200" y="2907166"/>
            <a:ext cx="10515600" cy="1043668"/>
          </a:xfrm>
        </p:spPr>
        <p:txBody>
          <a:bodyPr anchor="b"/>
          <a:lstStyle>
            <a:lvl1pPr algn="ctr">
              <a:defRPr sz="6000" i="0"/>
            </a:lvl1pPr>
          </a:lstStyle>
          <a:p>
            <a:r>
              <a:rPr lang="en-US"/>
              <a:t>TRANSITION SLIDE</a:t>
            </a:r>
          </a:p>
        </p:txBody>
      </p:sp>
      <p:pic>
        <p:nvPicPr>
          <p:cNvPr id="7" name="Graphic 6">
            <a:extLst>
              <a:ext uri="{FF2B5EF4-FFF2-40B4-BE49-F238E27FC236}">
                <a16:creationId xmlns:a16="http://schemas.microsoft.com/office/drawing/2014/main" id="{742CCE40-52D8-4338-89A0-D941C98FF4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40002" y="5726297"/>
            <a:ext cx="911995" cy="911995"/>
          </a:xfrm>
          <a:prstGeom prst="rect">
            <a:avLst/>
          </a:prstGeom>
        </p:spPr>
      </p:pic>
    </p:spTree>
    <p:extLst>
      <p:ext uri="{BB962C8B-B14F-4D97-AF65-F5344CB8AC3E}">
        <p14:creationId xmlns:p14="http://schemas.microsoft.com/office/powerpoint/2010/main" val="3984660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4ABF-851C-4E49-A317-896951CC2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51BE8-E824-4A11-BC5C-51A6AB3CC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A0AC33-DD32-4F6F-8B66-2AD650B4AE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E3B932-277E-412E-89C3-C9239C69D3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6DD7CF-6481-46A3-994E-B6A4085653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DBFC7E-83EE-4550-80AE-868730BC8DAC}"/>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8" name="Footer Placeholder 7">
            <a:extLst>
              <a:ext uri="{FF2B5EF4-FFF2-40B4-BE49-F238E27FC236}">
                <a16:creationId xmlns:a16="http://schemas.microsoft.com/office/drawing/2014/main" id="{E06AEF30-1D2D-4A8E-9B6A-6B3BE87165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E19C228-37B3-466D-8AB3-423EB7B6BFAE}"/>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645003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5C6B38F-C309-44D8-A2C1-9C3416D51E3E}"/>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1" name="Straight Connector 10">
            <a:extLst>
              <a:ext uri="{FF2B5EF4-FFF2-40B4-BE49-F238E27FC236}">
                <a16:creationId xmlns:a16="http://schemas.microsoft.com/office/drawing/2014/main" id="{9094880B-1562-48EE-8594-88A0C5532670}"/>
              </a:ext>
            </a:extLst>
          </p:cNvPr>
          <p:cNvCxnSpPr>
            <a:cxnSpLocks/>
          </p:cNvCxnSpPr>
          <p:nvPr userDrawn="1"/>
        </p:nvCxnSpPr>
        <p:spPr>
          <a:xfrm>
            <a:off x="4648200" y="8255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46CC09BA-0DF4-4CA8-BCC8-5F91D6E808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71200" y="242887"/>
            <a:ext cx="965199" cy="965199"/>
          </a:xfrm>
          <a:prstGeom prst="rect">
            <a:avLst/>
          </a:prstGeom>
        </p:spPr>
      </p:pic>
      <p:cxnSp>
        <p:nvCxnSpPr>
          <p:cNvPr id="13" name="Straight Connector 12">
            <a:extLst>
              <a:ext uri="{FF2B5EF4-FFF2-40B4-BE49-F238E27FC236}">
                <a16:creationId xmlns:a16="http://schemas.microsoft.com/office/drawing/2014/main" id="{600A2153-2A70-4F4A-8443-FA01112487E1}"/>
              </a:ext>
            </a:extLst>
          </p:cNvPr>
          <p:cNvCxnSpPr>
            <a:cxnSpLocks/>
          </p:cNvCxnSpPr>
          <p:nvPr userDrawn="1"/>
        </p:nvCxnSpPr>
        <p:spPr>
          <a:xfrm>
            <a:off x="4495800" y="62039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C9DBA1-544D-4599-8879-3A377BC6B5F8}"/>
              </a:ext>
            </a:extLst>
          </p:cNvPr>
          <p:cNvSpPr/>
          <p:nvPr userDrawn="1"/>
        </p:nvSpPr>
        <p:spPr>
          <a:xfrm>
            <a:off x="-3314700" y="-1003300"/>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0B42DC01-00FF-440E-9363-589CDEC66F28}"/>
              </a:ext>
            </a:extLst>
          </p:cNvPr>
          <p:cNvSpPr>
            <a:spLocks noGrp="1"/>
          </p:cNvSpPr>
          <p:nvPr>
            <p:ph type="body" idx="1" hasCustomPrompt="1"/>
          </p:nvPr>
        </p:nvSpPr>
        <p:spPr>
          <a:xfrm>
            <a:off x="6331426" y="1501360"/>
            <a:ext cx="5157787" cy="823912"/>
          </a:xfrm>
          <a:prstGeom prst="rect">
            <a:avLst/>
          </a:prstGeom>
        </p:spPr>
        <p:txBody>
          <a:bodyPr anchor="b"/>
          <a:lstStyle>
            <a:lvl1pPr marL="0" indent="0" algn="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8" name="Content Placeholder 3">
            <a:extLst>
              <a:ext uri="{FF2B5EF4-FFF2-40B4-BE49-F238E27FC236}">
                <a16:creationId xmlns:a16="http://schemas.microsoft.com/office/drawing/2014/main" id="{843187F0-69FC-4E93-92B1-C61F7B3A0EC7}"/>
              </a:ext>
            </a:extLst>
          </p:cNvPr>
          <p:cNvSpPr>
            <a:spLocks noGrp="1"/>
          </p:cNvSpPr>
          <p:nvPr>
            <p:ph sz="half" idx="2"/>
          </p:nvPr>
        </p:nvSpPr>
        <p:spPr>
          <a:xfrm>
            <a:off x="6331426" y="2480944"/>
            <a:ext cx="5157787" cy="3047146"/>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93D7DA51-9C87-4C3E-B9D5-9E1D610EE228}"/>
              </a:ext>
            </a:extLst>
          </p:cNvPr>
          <p:cNvSpPr>
            <a:spLocks noGrp="1"/>
          </p:cNvSpPr>
          <p:nvPr>
            <p:ph type="body" sz="quarter" idx="13" hasCustomPrompt="1"/>
          </p:nvPr>
        </p:nvSpPr>
        <p:spPr>
          <a:xfrm>
            <a:off x="5199207" y="405441"/>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22" name="Text Placeholder 19">
            <a:extLst>
              <a:ext uri="{FF2B5EF4-FFF2-40B4-BE49-F238E27FC236}">
                <a16:creationId xmlns:a16="http://schemas.microsoft.com/office/drawing/2014/main" id="{4EDC0188-7D9A-4E4D-89CA-7DCD597F871B}"/>
              </a:ext>
            </a:extLst>
          </p:cNvPr>
          <p:cNvSpPr>
            <a:spLocks noGrp="1"/>
          </p:cNvSpPr>
          <p:nvPr>
            <p:ph type="body" sz="quarter" idx="14" hasCustomPrompt="1"/>
          </p:nvPr>
        </p:nvSpPr>
        <p:spPr>
          <a:xfrm>
            <a:off x="5199207" y="6372225"/>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
        <p:nvSpPr>
          <p:cNvPr id="15" name="Picture Placeholder 4">
            <a:extLst>
              <a:ext uri="{FF2B5EF4-FFF2-40B4-BE49-F238E27FC236}">
                <a16:creationId xmlns:a16="http://schemas.microsoft.com/office/drawing/2014/main" id="{47B25134-7104-4BF3-8B9D-EB9AAB53AEF1}"/>
              </a:ext>
            </a:extLst>
          </p:cNvPr>
          <p:cNvSpPr>
            <a:spLocks noGrp="1"/>
          </p:cNvSpPr>
          <p:nvPr>
            <p:ph type="pic" sz="quarter" idx="15"/>
          </p:nvPr>
        </p:nvSpPr>
        <p:spPr>
          <a:xfrm>
            <a:off x="-2125155" y="-589654"/>
            <a:ext cx="8119555" cy="8300682"/>
          </a:xfrm>
          <a:prstGeom prst="flowChartConnector">
            <a:avLst/>
          </a:prstGeom>
        </p:spPr>
        <p:txBody>
          <a:bodyPr/>
          <a:lstStyle>
            <a:lvl1pPr algn="r">
              <a:defRPr/>
            </a:lvl1pPr>
          </a:lstStyle>
          <a:p>
            <a:r>
              <a:rPr lang="en-US" dirty="0"/>
              <a:t>Click icon to add picture</a:t>
            </a:r>
          </a:p>
        </p:txBody>
      </p:sp>
    </p:spTree>
    <p:extLst>
      <p:ext uri="{BB962C8B-B14F-4D97-AF65-F5344CB8AC3E}">
        <p14:creationId xmlns:p14="http://schemas.microsoft.com/office/powerpoint/2010/main" val="1082832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8F56E5-5066-4D4C-9479-A016814E7A93}"/>
              </a:ext>
            </a:extLst>
          </p:cNvPr>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C2F6E86F-A4F8-401B-8A77-C9D66282E334}"/>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A1BA1-EA2C-40EF-8319-7BA038262DA6}"/>
              </a:ext>
            </a:extLst>
          </p:cNvPr>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4040B4E6-74C8-43C5-B3F4-E32D610C0867}"/>
              </a:ext>
            </a:extLst>
          </p:cNvPr>
          <p:cNvSpPr>
            <a:spLocks noGrp="1"/>
          </p:cNvSpPr>
          <p:nvPr>
            <p:ph sz="quarter" idx="4"/>
          </p:nvPr>
        </p:nvSpPr>
        <p:spPr>
          <a:xfrm>
            <a:off x="6172200" y="2660747"/>
            <a:ext cx="5183188"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B5AFC54-43E4-48A5-8102-64DE0898A7D3}"/>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90BA454-7ABE-4536-8B38-65F8A9057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sp>
        <p:nvSpPr>
          <p:cNvPr id="13" name="Slide Number Placeholder 1">
            <a:extLst>
              <a:ext uri="{FF2B5EF4-FFF2-40B4-BE49-F238E27FC236}">
                <a16:creationId xmlns:a16="http://schemas.microsoft.com/office/drawing/2014/main" id="{48CA7A28-A8C2-4D1B-96F7-376D3878C052}"/>
              </a:ext>
            </a:extLst>
          </p:cNvPr>
          <p:cNvSpPr>
            <a:spLocks noGrp="1"/>
          </p:cNvSpPr>
          <p:nvPr>
            <p:ph type="sldNum" sz="quarter" idx="12"/>
          </p:nvPr>
        </p:nvSpPr>
        <p:spPr>
          <a:xfrm>
            <a:off x="9220200" y="6371894"/>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5" name="Straight Connector 14">
            <a:extLst>
              <a:ext uri="{FF2B5EF4-FFF2-40B4-BE49-F238E27FC236}">
                <a16:creationId xmlns:a16="http://schemas.microsoft.com/office/drawing/2014/main" id="{C1C886E6-B70E-4193-AFCA-62D61DFBE943}"/>
              </a:ext>
            </a:extLst>
          </p:cNvPr>
          <p:cNvCxnSpPr>
            <a:cxnSpLocks/>
          </p:cNvCxnSpPr>
          <p:nvPr userDrawn="1"/>
        </p:nvCxnSpPr>
        <p:spPr>
          <a:xfrm>
            <a:off x="304800" y="6244894"/>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2C89FFBC-DBCC-4140-9964-BC19AB1BD670}"/>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7" name="Text Placeholder 19">
            <a:extLst>
              <a:ext uri="{FF2B5EF4-FFF2-40B4-BE49-F238E27FC236}">
                <a16:creationId xmlns:a16="http://schemas.microsoft.com/office/drawing/2014/main" id="{24E6428D-0E9F-4501-AB50-CBB907F79F3E}"/>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26655603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38632E4-AC15-4C97-8E91-0B80EB5BA846}"/>
              </a:ext>
            </a:extLst>
          </p:cNvPr>
          <p:cNvCxnSpPr>
            <a:cxnSpLocks/>
          </p:cNvCxnSpPr>
          <p:nvPr userDrawn="1"/>
        </p:nvCxnSpPr>
        <p:spPr>
          <a:xfrm>
            <a:off x="524301" y="62293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52AB8E3-BD12-4247-8DF8-C51A26CBD002}"/>
              </a:ext>
            </a:extLst>
          </p:cNvPr>
          <p:cNvSpPr>
            <a:spLocks noGrp="1"/>
          </p:cNvSpPr>
          <p:nvPr>
            <p:ph type="sldNum" sz="quarter" idx="12"/>
          </p:nvPr>
        </p:nvSpPr>
        <p:spPr/>
        <p:txBody>
          <a:bodyPr/>
          <a:lstStyle/>
          <a:p>
            <a:fld id="{1F50D7D2-FAD1-4593-92DD-F775DA94F265}" type="slidenum">
              <a:rPr lang="en-US" smtClean="0"/>
              <a:t>‹#›</a:t>
            </a:fld>
            <a:endParaRPr lang="en-US" dirty="0"/>
          </a:p>
        </p:txBody>
      </p:sp>
      <p:sp>
        <p:nvSpPr>
          <p:cNvPr id="8" name="Oval 7">
            <a:extLst>
              <a:ext uri="{FF2B5EF4-FFF2-40B4-BE49-F238E27FC236}">
                <a16:creationId xmlns:a16="http://schemas.microsoft.com/office/drawing/2014/main" id="{B6992E67-6E04-40FF-B828-16FB4151C6FE}"/>
              </a:ext>
            </a:extLst>
          </p:cNvPr>
          <p:cNvSpPr/>
          <p:nvPr userDrawn="1"/>
        </p:nvSpPr>
        <p:spPr>
          <a:xfrm>
            <a:off x="7092431" y="-1116368"/>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29444795-0E99-4479-A42F-59F298E669F3}"/>
              </a:ext>
            </a:extLst>
          </p:cNvPr>
          <p:cNvSpPr txBox="1">
            <a:spLocks/>
          </p:cNvSpPr>
          <p:nvPr userDrawn="1"/>
        </p:nvSpPr>
        <p:spPr>
          <a:xfrm>
            <a:off x="5108316" y="63674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BD448A-2EFF-4448-92A0-A2A7B0B2C308}" type="slidenum">
              <a:rPr lang="en-US" smtClean="0">
                <a:solidFill>
                  <a:srgbClr val="C6C8CA"/>
                </a:solidFill>
                <a:latin typeface="DINOT" panose="020B0504020101020102" pitchFamily="34" charset="0"/>
                <a:cs typeface="DINOT" panose="020B0504020101020102" pitchFamily="34" charset="0"/>
              </a:rPr>
              <a:pPr/>
              <a:t>‹#›</a:t>
            </a:fld>
            <a:endParaRPr lang="en-US" dirty="0">
              <a:solidFill>
                <a:srgbClr val="C6C8CA"/>
              </a:solidFill>
              <a:latin typeface="DINOT" panose="020B0504020101020102" pitchFamily="34" charset="0"/>
              <a:cs typeface="DINOT" panose="020B0504020101020102" pitchFamily="34" charset="0"/>
            </a:endParaRPr>
          </a:p>
        </p:txBody>
      </p:sp>
      <p:sp>
        <p:nvSpPr>
          <p:cNvPr id="10" name="TextBox 9">
            <a:extLst>
              <a:ext uri="{FF2B5EF4-FFF2-40B4-BE49-F238E27FC236}">
                <a16:creationId xmlns:a16="http://schemas.microsoft.com/office/drawing/2014/main" id="{B997F879-359F-44B9-9D7D-1342B2D61168}"/>
              </a:ext>
            </a:extLst>
          </p:cNvPr>
          <p:cNvSpPr txBox="1"/>
          <p:nvPr userDrawn="1"/>
        </p:nvSpPr>
        <p:spPr>
          <a:xfrm>
            <a:off x="498901" y="6356350"/>
            <a:ext cx="3746500" cy="307777"/>
          </a:xfrm>
          <a:prstGeom prst="rect">
            <a:avLst/>
          </a:prstGeom>
          <a:noFill/>
        </p:spPr>
        <p:txBody>
          <a:bodyPr wrap="square" rtlCol="0">
            <a:spAutoFit/>
          </a:bodyPr>
          <a:lstStyle/>
          <a:p>
            <a:r>
              <a:rPr lang="en-US" sz="1400" dirty="0">
                <a:solidFill>
                  <a:srgbClr val="C6C8CA"/>
                </a:solidFill>
                <a:latin typeface="DINOT" panose="020B0504020101020102" pitchFamily="34" charset="0"/>
                <a:cs typeface="DINOT" panose="020B0504020101020102" pitchFamily="34" charset="0"/>
              </a:rPr>
              <a:t>DEPARTMENT</a:t>
            </a:r>
          </a:p>
        </p:txBody>
      </p:sp>
      <p:sp>
        <p:nvSpPr>
          <p:cNvPr id="11" name="TextBox 10">
            <a:extLst>
              <a:ext uri="{FF2B5EF4-FFF2-40B4-BE49-F238E27FC236}">
                <a16:creationId xmlns:a16="http://schemas.microsoft.com/office/drawing/2014/main" id="{AE71B4C6-DB62-4D5E-946E-ECA6D5C8FC7E}"/>
              </a:ext>
            </a:extLst>
          </p:cNvPr>
          <p:cNvSpPr txBox="1"/>
          <p:nvPr userDrawn="1"/>
        </p:nvSpPr>
        <p:spPr>
          <a:xfrm>
            <a:off x="1248201" y="443109"/>
            <a:ext cx="3746500" cy="307777"/>
          </a:xfrm>
          <a:prstGeom prst="rect">
            <a:avLst/>
          </a:prstGeom>
          <a:noFill/>
        </p:spPr>
        <p:txBody>
          <a:bodyPr wrap="square" rtlCol="0">
            <a:spAutoFit/>
          </a:bodyPr>
          <a:lstStyle/>
          <a:p>
            <a:r>
              <a:rPr lang="en-US" sz="1400" b="1" dirty="0">
                <a:solidFill>
                  <a:srgbClr val="939597"/>
                </a:solidFill>
                <a:latin typeface="DINOT" panose="020B0504020101020102" pitchFamily="34" charset="0"/>
                <a:cs typeface="DINOT" panose="020B0504020101020102" pitchFamily="34" charset="0"/>
              </a:rPr>
              <a:t>PRESENTATION TITLE</a:t>
            </a:r>
          </a:p>
        </p:txBody>
      </p:sp>
      <p:cxnSp>
        <p:nvCxnSpPr>
          <p:cNvPr id="12" name="Straight Connector 11">
            <a:extLst>
              <a:ext uri="{FF2B5EF4-FFF2-40B4-BE49-F238E27FC236}">
                <a16:creationId xmlns:a16="http://schemas.microsoft.com/office/drawing/2014/main" id="{833692B5-0898-4392-A502-3E0A4AFB8C72}"/>
              </a:ext>
            </a:extLst>
          </p:cNvPr>
          <p:cNvCxnSpPr>
            <a:cxnSpLocks/>
          </p:cNvCxnSpPr>
          <p:nvPr userDrawn="1"/>
        </p:nvCxnSpPr>
        <p:spPr>
          <a:xfrm>
            <a:off x="676701" y="8509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57CB027-4633-4F1C-BDEA-EBFA9A5D5F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8372" y="146049"/>
            <a:ext cx="965199" cy="965199"/>
          </a:xfrm>
          <a:prstGeom prst="rect">
            <a:avLst/>
          </a:prstGeom>
        </p:spPr>
      </p:pic>
      <p:sp>
        <p:nvSpPr>
          <p:cNvPr id="17" name="Text Placeholder 2">
            <a:extLst>
              <a:ext uri="{FF2B5EF4-FFF2-40B4-BE49-F238E27FC236}">
                <a16:creationId xmlns:a16="http://schemas.microsoft.com/office/drawing/2014/main" id="{73F79DE3-A4BA-4948-A461-7ED9A92AF7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F5AD662-8FAC-48EA-B28C-F6E978C21D3D}"/>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2EC12F0-524A-4889-88CD-5E0F371382F5}"/>
              </a:ext>
            </a:extLst>
          </p:cNvPr>
          <p:cNvSpPr>
            <a:spLocks noGrp="1"/>
          </p:cNvSpPr>
          <p:nvPr>
            <p:ph type="pic" sz="quarter" idx="13"/>
          </p:nvPr>
        </p:nvSpPr>
        <p:spPr>
          <a:xfrm>
            <a:off x="7092431" y="-521596"/>
            <a:ext cx="8119555" cy="8119555"/>
          </a:xfrm>
          <a:prstGeom prst="flowChartConnector">
            <a:avLst/>
          </a:prstGeom>
        </p:spPr>
        <p:txBody>
          <a:bodyPr/>
          <a:lstStyle>
            <a:lvl1pPr>
              <a:defRPr>
                <a:solidFill>
                  <a:srgbClr val="000000"/>
                </a:solidFill>
              </a:defRPr>
            </a:lvl1pPr>
          </a:lstStyle>
          <a:p>
            <a:r>
              <a:rPr lang="en-US" dirty="0"/>
              <a:t>Click icon to add picture</a:t>
            </a:r>
          </a:p>
        </p:txBody>
      </p:sp>
    </p:spTree>
    <p:extLst>
      <p:ext uri="{BB962C8B-B14F-4D97-AF65-F5344CB8AC3E}">
        <p14:creationId xmlns:p14="http://schemas.microsoft.com/office/powerpoint/2010/main" val="1826409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1431745-310D-4BD7-BC32-D1681D2FE9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86767" y="4175755"/>
            <a:ext cx="8018463" cy="2144082"/>
          </a:xfrm>
          <a:prstGeom prst="rect">
            <a:avLst/>
          </a:prstGeom>
        </p:spPr>
      </p:pic>
      <p:pic>
        <p:nvPicPr>
          <p:cNvPr id="7" name="Graphic 6">
            <a:extLst>
              <a:ext uri="{FF2B5EF4-FFF2-40B4-BE49-F238E27FC236}">
                <a16:creationId xmlns:a16="http://schemas.microsoft.com/office/drawing/2014/main" id="{B715169D-F4DC-485D-A0FF-B6DEBB6749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60054" y="1003655"/>
            <a:ext cx="5071890" cy="2316163"/>
          </a:xfrm>
          <a:prstGeom prst="rect">
            <a:avLst/>
          </a:prstGeom>
        </p:spPr>
      </p:pic>
    </p:spTree>
    <p:extLst>
      <p:ext uri="{BB962C8B-B14F-4D97-AF65-F5344CB8AC3E}">
        <p14:creationId xmlns:p14="http://schemas.microsoft.com/office/powerpoint/2010/main" val="2111071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DEE3-9C81-4D6B-835A-EEF99CD2D3D7}"/>
              </a:ext>
            </a:extLst>
          </p:cNvPr>
          <p:cNvSpPr>
            <a:spLocks noGrp="1"/>
          </p:cNvSpPr>
          <p:nvPr>
            <p:ph type="ctrTitle" hasCustomPrompt="1"/>
          </p:nvPr>
        </p:nvSpPr>
        <p:spPr>
          <a:xfrm>
            <a:off x="4592547" y="1122363"/>
            <a:ext cx="7075577" cy="2387600"/>
          </a:xfrm>
        </p:spPr>
        <p:txBody>
          <a:bodyPr anchor="b"/>
          <a:lstStyle>
            <a:lvl1pPr algn="ctr">
              <a:defRPr sz="6000"/>
            </a:lvl1pPr>
          </a:lstStyle>
          <a:p>
            <a:r>
              <a:rPr lang="en-US" dirty="0"/>
              <a:t>TITLE</a:t>
            </a:r>
          </a:p>
        </p:txBody>
      </p:sp>
      <p:sp>
        <p:nvSpPr>
          <p:cNvPr id="3" name="Subtitle 2">
            <a:extLst>
              <a:ext uri="{FF2B5EF4-FFF2-40B4-BE49-F238E27FC236}">
                <a16:creationId xmlns:a16="http://schemas.microsoft.com/office/drawing/2014/main" id="{DE87158A-470A-4DDA-8C1B-4AA5C87FDD4F}"/>
              </a:ext>
            </a:extLst>
          </p:cNvPr>
          <p:cNvSpPr>
            <a:spLocks noGrp="1"/>
          </p:cNvSpPr>
          <p:nvPr>
            <p:ph type="subTitle" idx="1" hasCustomPrompt="1"/>
          </p:nvPr>
        </p:nvSpPr>
        <p:spPr>
          <a:xfrm>
            <a:off x="4592546" y="3881438"/>
            <a:ext cx="7179561" cy="13763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8" name="Straight Connector 7">
            <a:extLst>
              <a:ext uri="{FF2B5EF4-FFF2-40B4-BE49-F238E27FC236}">
                <a16:creationId xmlns:a16="http://schemas.microsoft.com/office/drawing/2014/main" id="{2B6A1685-D916-4B34-9747-2AE8BA5CC1FC}"/>
              </a:ext>
            </a:extLst>
          </p:cNvPr>
          <p:cNvCxnSpPr>
            <a:cxnSpLocks/>
          </p:cNvCxnSpPr>
          <p:nvPr userDrawn="1"/>
        </p:nvCxnSpPr>
        <p:spPr>
          <a:xfrm>
            <a:off x="4178300" y="3695700"/>
            <a:ext cx="748982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07DAEB2C-73E8-4DD9-81C6-3FFFD6103FFF}"/>
              </a:ext>
            </a:extLst>
          </p:cNvPr>
          <p:cNvSpPr>
            <a:spLocks noGrp="1"/>
          </p:cNvSpPr>
          <p:nvPr>
            <p:ph type="body" sz="quarter" idx="13" hasCustomPrompt="1"/>
          </p:nvPr>
        </p:nvSpPr>
        <p:spPr>
          <a:xfrm>
            <a:off x="168273" y="6344032"/>
            <a:ext cx="3768725" cy="323850"/>
          </a:xfrm>
        </p:spPr>
        <p:txBody>
          <a:bodyPr>
            <a:normAutofit/>
          </a:bodyPr>
          <a:lstStyle>
            <a:lvl1pPr marL="0" indent="0">
              <a:buNone/>
              <a:defRPr sz="1800" b="1">
                <a:solidFill>
                  <a:schemeClr val="bg1"/>
                </a:solidFill>
                <a:latin typeface="+mn-lt"/>
              </a:defRPr>
            </a:lvl1pPr>
            <a:lvl3pPr marL="914400" indent="0">
              <a:buNone/>
              <a:defRPr/>
            </a:lvl3pPr>
          </a:lstStyle>
          <a:p>
            <a:pPr lvl="0"/>
            <a:r>
              <a:rPr lang="en-US" dirty="0"/>
              <a:t>PRESENTOR</a:t>
            </a:r>
          </a:p>
        </p:txBody>
      </p:sp>
      <p:sp>
        <p:nvSpPr>
          <p:cNvPr id="12" name="Text Placeholder 19">
            <a:extLst>
              <a:ext uri="{FF2B5EF4-FFF2-40B4-BE49-F238E27FC236}">
                <a16:creationId xmlns:a16="http://schemas.microsoft.com/office/drawing/2014/main" id="{893D1C21-DCB5-4741-91BD-021A177867DD}"/>
              </a:ext>
            </a:extLst>
          </p:cNvPr>
          <p:cNvSpPr>
            <a:spLocks noGrp="1"/>
          </p:cNvSpPr>
          <p:nvPr>
            <p:ph type="body" sz="quarter" idx="14" hasCustomPrompt="1"/>
          </p:nvPr>
        </p:nvSpPr>
        <p:spPr>
          <a:xfrm>
            <a:off x="8003382" y="6344032"/>
            <a:ext cx="3768725" cy="323850"/>
          </a:xfrm>
        </p:spPr>
        <p:txBody>
          <a:bodyPr>
            <a:noAutofit/>
          </a:bodyPr>
          <a:lstStyle>
            <a:lvl1pPr marL="0" indent="0" algn="r">
              <a:buNone/>
              <a:defRPr sz="1800" b="1">
                <a:solidFill>
                  <a:schemeClr val="bg1"/>
                </a:solidFill>
                <a:latin typeface="+mn-lt"/>
              </a:defRPr>
            </a:lvl1pPr>
            <a:lvl3pPr marL="914400" indent="0">
              <a:buNone/>
              <a:defRPr/>
            </a:lvl3pPr>
          </a:lstStyle>
          <a:p>
            <a:pPr lvl="0"/>
            <a:r>
              <a:rPr lang="en-US" dirty="0"/>
              <a:t>DEPARTMENT</a:t>
            </a:r>
          </a:p>
        </p:txBody>
      </p:sp>
      <p:pic>
        <p:nvPicPr>
          <p:cNvPr id="5" name="Picture 4" descr="A white circle with black text&#10;&#10;Description automatically generated">
            <a:extLst>
              <a:ext uri="{FF2B5EF4-FFF2-40B4-BE49-F238E27FC236}">
                <a16:creationId xmlns:a16="http://schemas.microsoft.com/office/drawing/2014/main" id="{48C19071-E18E-9B0F-C98E-105F610CAD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747" y="1356553"/>
            <a:ext cx="4144893" cy="4144893"/>
          </a:xfrm>
          <a:prstGeom prst="rect">
            <a:avLst/>
          </a:prstGeom>
        </p:spPr>
      </p:pic>
    </p:spTree>
    <p:extLst>
      <p:ext uri="{BB962C8B-B14F-4D97-AF65-F5344CB8AC3E}">
        <p14:creationId xmlns:p14="http://schemas.microsoft.com/office/powerpoint/2010/main" val="430090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FD2704-C983-4E42-B59F-DC9089DA6030}"/>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0" name="Straight Connector 9">
            <a:extLst>
              <a:ext uri="{FF2B5EF4-FFF2-40B4-BE49-F238E27FC236}">
                <a16:creationId xmlns:a16="http://schemas.microsoft.com/office/drawing/2014/main" id="{64B9A9AE-7BD5-4670-A0B5-217D47B2396D}"/>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121D0E-33C7-4635-8706-279D1D65A40F}"/>
              </a:ext>
            </a:extLst>
          </p:cNvPr>
          <p:cNvCxnSpPr>
            <a:cxnSpLocks/>
          </p:cNvCxnSpPr>
          <p:nvPr userDrawn="1"/>
        </p:nvCxnSpPr>
        <p:spPr>
          <a:xfrm>
            <a:off x="304800" y="6203950"/>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06DA8D73-0973-485B-A19A-93574026AE09}"/>
              </a:ext>
            </a:extLst>
          </p:cNvPr>
          <p:cNvSpPr>
            <a:spLocks noGrp="1"/>
          </p:cNvSpPr>
          <p:nvPr>
            <p:ph type="body" idx="1" hasCustomPrompt="1"/>
          </p:nvPr>
        </p:nvSpPr>
        <p:spPr>
          <a:xfrm>
            <a:off x="1193799" y="1208086"/>
            <a:ext cx="10579101"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16" name="Content Placeholder 3">
            <a:extLst>
              <a:ext uri="{FF2B5EF4-FFF2-40B4-BE49-F238E27FC236}">
                <a16:creationId xmlns:a16="http://schemas.microsoft.com/office/drawing/2014/main" id="{CD869A92-7210-46D7-8FD9-68C42F94489C}"/>
              </a:ext>
            </a:extLst>
          </p:cNvPr>
          <p:cNvSpPr>
            <a:spLocks noGrp="1"/>
          </p:cNvSpPr>
          <p:nvPr>
            <p:ph sz="half" idx="2"/>
          </p:nvPr>
        </p:nvSpPr>
        <p:spPr>
          <a:xfrm>
            <a:off x="1193799" y="2187670"/>
            <a:ext cx="10579101"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9">
            <a:extLst>
              <a:ext uri="{FF2B5EF4-FFF2-40B4-BE49-F238E27FC236}">
                <a16:creationId xmlns:a16="http://schemas.microsoft.com/office/drawing/2014/main" id="{DA3C4D3D-2004-472D-B5CB-A75F6EF45DF8}"/>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PRESENATION TITLE</a:t>
            </a:r>
          </a:p>
        </p:txBody>
      </p:sp>
      <p:sp>
        <p:nvSpPr>
          <p:cNvPr id="18" name="Text Placeholder 19">
            <a:extLst>
              <a:ext uri="{FF2B5EF4-FFF2-40B4-BE49-F238E27FC236}">
                <a16:creationId xmlns:a16="http://schemas.microsoft.com/office/drawing/2014/main" id="{E3731C39-A7D5-4DF4-A27C-67EAB830E904}"/>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DEPARTMENT</a:t>
            </a:r>
          </a:p>
        </p:txBody>
      </p:sp>
      <p:pic>
        <p:nvPicPr>
          <p:cNvPr id="2" name="Picture 1" descr="A green circle with black letters&#10;&#10;Description automatically generated">
            <a:extLst>
              <a:ext uri="{FF2B5EF4-FFF2-40B4-BE49-F238E27FC236}">
                <a16:creationId xmlns:a16="http://schemas.microsoft.com/office/drawing/2014/main" id="{E93D534E-902B-07A8-8B55-7209844028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87" y="242887"/>
            <a:ext cx="966212" cy="966212"/>
          </a:xfrm>
          <a:prstGeom prst="rect">
            <a:avLst/>
          </a:prstGeom>
        </p:spPr>
      </p:pic>
    </p:spTree>
    <p:extLst>
      <p:ext uri="{BB962C8B-B14F-4D97-AF65-F5344CB8AC3E}">
        <p14:creationId xmlns:p14="http://schemas.microsoft.com/office/powerpoint/2010/main" val="273827199"/>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B63-8EAE-41AF-A3AA-437A54CC71F7}"/>
              </a:ext>
            </a:extLst>
          </p:cNvPr>
          <p:cNvSpPr>
            <a:spLocks noGrp="1"/>
          </p:cNvSpPr>
          <p:nvPr>
            <p:ph type="title" hasCustomPrompt="1"/>
          </p:nvPr>
        </p:nvSpPr>
        <p:spPr>
          <a:xfrm>
            <a:off x="838200" y="2907166"/>
            <a:ext cx="10515600" cy="1043668"/>
          </a:xfrm>
        </p:spPr>
        <p:txBody>
          <a:bodyPr anchor="b"/>
          <a:lstStyle>
            <a:lvl1pPr algn="ctr">
              <a:defRPr sz="6000" i="0"/>
            </a:lvl1pPr>
          </a:lstStyle>
          <a:p>
            <a:r>
              <a:rPr lang="en-US" dirty="0"/>
              <a:t>TRANSITION SLIDE</a:t>
            </a:r>
          </a:p>
        </p:txBody>
      </p:sp>
      <p:pic>
        <p:nvPicPr>
          <p:cNvPr id="3" name="Picture 2" descr="A white circle with black text&#10;&#10;Description automatically generated">
            <a:extLst>
              <a:ext uri="{FF2B5EF4-FFF2-40B4-BE49-F238E27FC236}">
                <a16:creationId xmlns:a16="http://schemas.microsoft.com/office/drawing/2014/main" id="{A1EC5018-C01A-F7C6-0879-D4B5A3EED4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4166" y="5580684"/>
            <a:ext cx="1043668" cy="1043668"/>
          </a:xfrm>
          <a:prstGeom prst="rect">
            <a:avLst/>
          </a:prstGeom>
        </p:spPr>
      </p:pic>
    </p:spTree>
    <p:extLst>
      <p:ext uri="{BB962C8B-B14F-4D97-AF65-F5344CB8AC3E}">
        <p14:creationId xmlns:p14="http://schemas.microsoft.com/office/powerpoint/2010/main" val="1085519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5C6B38F-C309-44D8-A2C1-9C3416D51E3E}"/>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1" name="Straight Connector 10">
            <a:extLst>
              <a:ext uri="{FF2B5EF4-FFF2-40B4-BE49-F238E27FC236}">
                <a16:creationId xmlns:a16="http://schemas.microsoft.com/office/drawing/2014/main" id="{9094880B-1562-48EE-8594-88A0C5532670}"/>
              </a:ext>
            </a:extLst>
          </p:cNvPr>
          <p:cNvCxnSpPr>
            <a:cxnSpLocks/>
          </p:cNvCxnSpPr>
          <p:nvPr userDrawn="1"/>
        </p:nvCxnSpPr>
        <p:spPr>
          <a:xfrm>
            <a:off x="4648200" y="8255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0A2153-2A70-4F4A-8443-FA01112487E1}"/>
              </a:ext>
            </a:extLst>
          </p:cNvPr>
          <p:cNvCxnSpPr>
            <a:cxnSpLocks/>
          </p:cNvCxnSpPr>
          <p:nvPr userDrawn="1"/>
        </p:nvCxnSpPr>
        <p:spPr>
          <a:xfrm>
            <a:off x="4495800" y="62039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C9DBA1-544D-4599-8879-3A377BC6B5F8}"/>
              </a:ext>
            </a:extLst>
          </p:cNvPr>
          <p:cNvSpPr/>
          <p:nvPr userDrawn="1"/>
        </p:nvSpPr>
        <p:spPr>
          <a:xfrm>
            <a:off x="-3314700" y="-1003300"/>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0B42DC01-00FF-440E-9363-589CDEC66F28}"/>
              </a:ext>
            </a:extLst>
          </p:cNvPr>
          <p:cNvSpPr>
            <a:spLocks noGrp="1"/>
          </p:cNvSpPr>
          <p:nvPr>
            <p:ph type="body" idx="1" hasCustomPrompt="1"/>
          </p:nvPr>
        </p:nvSpPr>
        <p:spPr>
          <a:xfrm>
            <a:off x="6331426" y="1501360"/>
            <a:ext cx="5157787" cy="823912"/>
          </a:xfrm>
          <a:prstGeom prst="rect">
            <a:avLst/>
          </a:prstGeom>
        </p:spPr>
        <p:txBody>
          <a:bodyPr anchor="b"/>
          <a:lstStyle>
            <a:lvl1pPr marL="0" indent="0" algn="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18" name="Content Placeholder 3">
            <a:extLst>
              <a:ext uri="{FF2B5EF4-FFF2-40B4-BE49-F238E27FC236}">
                <a16:creationId xmlns:a16="http://schemas.microsoft.com/office/drawing/2014/main" id="{843187F0-69FC-4E93-92B1-C61F7B3A0EC7}"/>
              </a:ext>
            </a:extLst>
          </p:cNvPr>
          <p:cNvSpPr>
            <a:spLocks noGrp="1"/>
          </p:cNvSpPr>
          <p:nvPr>
            <p:ph sz="half" idx="2"/>
          </p:nvPr>
        </p:nvSpPr>
        <p:spPr>
          <a:xfrm>
            <a:off x="6331426" y="2480944"/>
            <a:ext cx="5157787" cy="3047146"/>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9">
            <a:extLst>
              <a:ext uri="{FF2B5EF4-FFF2-40B4-BE49-F238E27FC236}">
                <a16:creationId xmlns:a16="http://schemas.microsoft.com/office/drawing/2014/main" id="{93D7DA51-9C87-4C3E-B9D5-9E1D610EE228}"/>
              </a:ext>
            </a:extLst>
          </p:cNvPr>
          <p:cNvSpPr>
            <a:spLocks noGrp="1"/>
          </p:cNvSpPr>
          <p:nvPr>
            <p:ph type="body" sz="quarter" idx="13" hasCustomPrompt="1"/>
          </p:nvPr>
        </p:nvSpPr>
        <p:spPr>
          <a:xfrm>
            <a:off x="5199207" y="405441"/>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PRESENATION TITLE</a:t>
            </a:r>
          </a:p>
        </p:txBody>
      </p:sp>
      <p:sp>
        <p:nvSpPr>
          <p:cNvPr id="22" name="Text Placeholder 19">
            <a:extLst>
              <a:ext uri="{FF2B5EF4-FFF2-40B4-BE49-F238E27FC236}">
                <a16:creationId xmlns:a16="http://schemas.microsoft.com/office/drawing/2014/main" id="{4EDC0188-7D9A-4E4D-89CA-7DCD597F871B}"/>
              </a:ext>
            </a:extLst>
          </p:cNvPr>
          <p:cNvSpPr>
            <a:spLocks noGrp="1"/>
          </p:cNvSpPr>
          <p:nvPr>
            <p:ph type="body" sz="quarter" idx="14" hasCustomPrompt="1"/>
          </p:nvPr>
        </p:nvSpPr>
        <p:spPr>
          <a:xfrm>
            <a:off x="5199207" y="6372225"/>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DEPARTMENT</a:t>
            </a:r>
          </a:p>
        </p:txBody>
      </p:sp>
      <p:sp>
        <p:nvSpPr>
          <p:cNvPr id="15" name="Picture Placeholder 4">
            <a:extLst>
              <a:ext uri="{FF2B5EF4-FFF2-40B4-BE49-F238E27FC236}">
                <a16:creationId xmlns:a16="http://schemas.microsoft.com/office/drawing/2014/main" id="{47B25134-7104-4BF3-8B9D-EB9AAB53AEF1}"/>
              </a:ext>
            </a:extLst>
          </p:cNvPr>
          <p:cNvSpPr>
            <a:spLocks noGrp="1"/>
          </p:cNvSpPr>
          <p:nvPr>
            <p:ph type="pic" sz="quarter" idx="15"/>
          </p:nvPr>
        </p:nvSpPr>
        <p:spPr>
          <a:xfrm>
            <a:off x="-2125155" y="-589654"/>
            <a:ext cx="8119555" cy="8300682"/>
          </a:xfrm>
          <a:prstGeom prst="flowChartConnector">
            <a:avLst/>
          </a:prstGeom>
        </p:spPr>
        <p:txBody>
          <a:bodyPr/>
          <a:lstStyle>
            <a:lvl1pPr algn="r">
              <a:defRPr/>
            </a:lvl1pPr>
          </a:lstStyle>
          <a:p>
            <a:r>
              <a:rPr lang="en-US" dirty="0"/>
              <a:t>Click icon to add picture</a:t>
            </a:r>
          </a:p>
        </p:txBody>
      </p:sp>
      <p:pic>
        <p:nvPicPr>
          <p:cNvPr id="3" name="Picture 2" descr="A green circle with black letters&#10;&#10;Description automatically generated">
            <a:extLst>
              <a:ext uri="{FF2B5EF4-FFF2-40B4-BE49-F238E27FC236}">
                <a16:creationId xmlns:a16="http://schemas.microsoft.com/office/drawing/2014/main" id="{3B620751-D81B-4CD6-3272-B4B1C4703C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0187" y="242887"/>
            <a:ext cx="966212" cy="966212"/>
          </a:xfrm>
          <a:prstGeom prst="rect">
            <a:avLst/>
          </a:prstGeom>
        </p:spPr>
      </p:pic>
    </p:spTree>
    <p:extLst>
      <p:ext uri="{BB962C8B-B14F-4D97-AF65-F5344CB8AC3E}">
        <p14:creationId xmlns:p14="http://schemas.microsoft.com/office/powerpoint/2010/main" val="3143803640"/>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8F56E5-5066-4D4C-9479-A016814E7A93}"/>
              </a:ext>
            </a:extLst>
          </p:cNvPr>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4" name="Content Placeholder 3">
            <a:extLst>
              <a:ext uri="{FF2B5EF4-FFF2-40B4-BE49-F238E27FC236}">
                <a16:creationId xmlns:a16="http://schemas.microsoft.com/office/drawing/2014/main" id="{C2F6E86F-A4F8-401B-8A77-C9D66282E334}"/>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A1BA1-EA2C-40EF-8319-7BA038262DA6}"/>
              </a:ext>
            </a:extLst>
          </p:cNvPr>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6" name="Content Placeholder 5">
            <a:extLst>
              <a:ext uri="{FF2B5EF4-FFF2-40B4-BE49-F238E27FC236}">
                <a16:creationId xmlns:a16="http://schemas.microsoft.com/office/drawing/2014/main" id="{4040B4E6-74C8-43C5-B3F4-E32D610C0867}"/>
              </a:ext>
            </a:extLst>
          </p:cNvPr>
          <p:cNvSpPr>
            <a:spLocks noGrp="1"/>
          </p:cNvSpPr>
          <p:nvPr>
            <p:ph sz="quarter" idx="4"/>
          </p:nvPr>
        </p:nvSpPr>
        <p:spPr>
          <a:xfrm>
            <a:off x="6172200" y="2660747"/>
            <a:ext cx="5183188"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B5AFC54-43E4-48A5-8102-64DE0898A7D3}"/>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3" name="Slide Number Placeholder 1">
            <a:extLst>
              <a:ext uri="{FF2B5EF4-FFF2-40B4-BE49-F238E27FC236}">
                <a16:creationId xmlns:a16="http://schemas.microsoft.com/office/drawing/2014/main" id="{48CA7A28-A8C2-4D1B-96F7-376D3878C052}"/>
              </a:ext>
            </a:extLst>
          </p:cNvPr>
          <p:cNvSpPr>
            <a:spLocks noGrp="1"/>
          </p:cNvSpPr>
          <p:nvPr>
            <p:ph type="sldNum" sz="quarter" idx="12"/>
          </p:nvPr>
        </p:nvSpPr>
        <p:spPr>
          <a:xfrm>
            <a:off x="9220200" y="6371894"/>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5" name="Straight Connector 14">
            <a:extLst>
              <a:ext uri="{FF2B5EF4-FFF2-40B4-BE49-F238E27FC236}">
                <a16:creationId xmlns:a16="http://schemas.microsoft.com/office/drawing/2014/main" id="{C1C886E6-B70E-4193-AFCA-62D61DFBE943}"/>
              </a:ext>
            </a:extLst>
          </p:cNvPr>
          <p:cNvCxnSpPr>
            <a:cxnSpLocks/>
          </p:cNvCxnSpPr>
          <p:nvPr userDrawn="1"/>
        </p:nvCxnSpPr>
        <p:spPr>
          <a:xfrm>
            <a:off x="304800" y="6244894"/>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2C89FFBC-DBCC-4140-9964-BC19AB1BD670}"/>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PRESENATION TITLE</a:t>
            </a:r>
          </a:p>
        </p:txBody>
      </p:sp>
      <p:sp>
        <p:nvSpPr>
          <p:cNvPr id="17" name="Text Placeholder 19">
            <a:extLst>
              <a:ext uri="{FF2B5EF4-FFF2-40B4-BE49-F238E27FC236}">
                <a16:creationId xmlns:a16="http://schemas.microsoft.com/office/drawing/2014/main" id="{24E6428D-0E9F-4501-AB50-CBB907F79F3E}"/>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DEPARTMENT</a:t>
            </a:r>
          </a:p>
        </p:txBody>
      </p:sp>
      <p:pic>
        <p:nvPicPr>
          <p:cNvPr id="2" name="Picture 1" descr="A green circle with black letters&#10;&#10;Description automatically generated">
            <a:extLst>
              <a:ext uri="{FF2B5EF4-FFF2-40B4-BE49-F238E27FC236}">
                <a16:creationId xmlns:a16="http://schemas.microsoft.com/office/drawing/2014/main" id="{29B64F31-4CF5-BEF3-F3AD-2ECDCBB3A9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87" y="242887"/>
            <a:ext cx="966212" cy="966212"/>
          </a:xfrm>
          <a:prstGeom prst="rect">
            <a:avLst/>
          </a:prstGeom>
        </p:spPr>
      </p:pic>
    </p:spTree>
    <p:extLst>
      <p:ext uri="{BB962C8B-B14F-4D97-AF65-F5344CB8AC3E}">
        <p14:creationId xmlns:p14="http://schemas.microsoft.com/office/powerpoint/2010/main" val="4023772432"/>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38632E4-AC15-4C97-8E91-0B80EB5BA846}"/>
              </a:ext>
            </a:extLst>
          </p:cNvPr>
          <p:cNvCxnSpPr>
            <a:cxnSpLocks/>
          </p:cNvCxnSpPr>
          <p:nvPr userDrawn="1"/>
        </p:nvCxnSpPr>
        <p:spPr>
          <a:xfrm>
            <a:off x="524301" y="62293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52AB8E3-BD12-4247-8DF8-C51A26CBD002}"/>
              </a:ext>
            </a:extLst>
          </p:cNvPr>
          <p:cNvSpPr>
            <a:spLocks noGrp="1"/>
          </p:cNvSpPr>
          <p:nvPr>
            <p:ph type="sldNum" sz="quarter" idx="12"/>
          </p:nvPr>
        </p:nvSpPr>
        <p:spPr/>
        <p:txBody>
          <a:bodyPr/>
          <a:lstStyle/>
          <a:p>
            <a:fld id="{1F50D7D2-FAD1-4593-92DD-F775DA94F265}" type="slidenum">
              <a:rPr lang="en-US" smtClean="0"/>
              <a:t>‹#›</a:t>
            </a:fld>
            <a:endParaRPr lang="en-US" dirty="0"/>
          </a:p>
        </p:txBody>
      </p:sp>
      <p:sp>
        <p:nvSpPr>
          <p:cNvPr id="8" name="Oval 7">
            <a:extLst>
              <a:ext uri="{FF2B5EF4-FFF2-40B4-BE49-F238E27FC236}">
                <a16:creationId xmlns:a16="http://schemas.microsoft.com/office/drawing/2014/main" id="{B6992E67-6E04-40FF-B828-16FB4151C6FE}"/>
              </a:ext>
            </a:extLst>
          </p:cNvPr>
          <p:cNvSpPr/>
          <p:nvPr userDrawn="1"/>
        </p:nvSpPr>
        <p:spPr>
          <a:xfrm>
            <a:off x="7092431" y="-1116368"/>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29444795-0E99-4479-A42F-59F298E669F3}"/>
              </a:ext>
            </a:extLst>
          </p:cNvPr>
          <p:cNvSpPr txBox="1">
            <a:spLocks/>
          </p:cNvSpPr>
          <p:nvPr userDrawn="1"/>
        </p:nvSpPr>
        <p:spPr>
          <a:xfrm>
            <a:off x="5108316" y="63674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BD448A-2EFF-4448-92A0-A2A7B0B2C308}" type="slidenum">
              <a:rPr lang="en-US" smtClean="0">
                <a:solidFill>
                  <a:srgbClr val="C6C8CA"/>
                </a:solidFill>
                <a:latin typeface="DINOT" panose="020B0504020101020102" pitchFamily="34" charset="0"/>
                <a:cs typeface="DINOT" panose="020B0504020101020102" pitchFamily="34" charset="0"/>
              </a:rPr>
              <a:pPr/>
              <a:t>‹#›</a:t>
            </a:fld>
            <a:endParaRPr lang="en-US" dirty="0">
              <a:solidFill>
                <a:srgbClr val="C6C8CA"/>
              </a:solidFill>
              <a:latin typeface="DINOT" panose="020B0504020101020102" pitchFamily="34" charset="0"/>
              <a:cs typeface="DINOT" panose="020B0504020101020102" pitchFamily="34" charset="0"/>
            </a:endParaRPr>
          </a:p>
        </p:txBody>
      </p:sp>
      <p:sp>
        <p:nvSpPr>
          <p:cNvPr id="10" name="TextBox 9">
            <a:extLst>
              <a:ext uri="{FF2B5EF4-FFF2-40B4-BE49-F238E27FC236}">
                <a16:creationId xmlns:a16="http://schemas.microsoft.com/office/drawing/2014/main" id="{B997F879-359F-44B9-9D7D-1342B2D61168}"/>
              </a:ext>
            </a:extLst>
          </p:cNvPr>
          <p:cNvSpPr txBox="1"/>
          <p:nvPr userDrawn="1"/>
        </p:nvSpPr>
        <p:spPr>
          <a:xfrm>
            <a:off x="498901" y="6356350"/>
            <a:ext cx="3746500" cy="307777"/>
          </a:xfrm>
          <a:prstGeom prst="rect">
            <a:avLst/>
          </a:prstGeom>
          <a:noFill/>
        </p:spPr>
        <p:txBody>
          <a:bodyPr wrap="square" rtlCol="0">
            <a:spAutoFit/>
          </a:bodyPr>
          <a:lstStyle/>
          <a:p>
            <a:r>
              <a:rPr lang="en-US" sz="1400" dirty="0">
                <a:solidFill>
                  <a:srgbClr val="C6C8CA"/>
                </a:solidFill>
                <a:latin typeface="DINOT" panose="020B0504020101020102" pitchFamily="34" charset="0"/>
                <a:cs typeface="DINOT" panose="020B0504020101020102" pitchFamily="34" charset="0"/>
              </a:rPr>
              <a:t>DEPARTMENT</a:t>
            </a:r>
          </a:p>
        </p:txBody>
      </p:sp>
      <p:sp>
        <p:nvSpPr>
          <p:cNvPr id="11" name="TextBox 10">
            <a:extLst>
              <a:ext uri="{FF2B5EF4-FFF2-40B4-BE49-F238E27FC236}">
                <a16:creationId xmlns:a16="http://schemas.microsoft.com/office/drawing/2014/main" id="{AE71B4C6-DB62-4D5E-946E-ECA6D5C8FC7E}"/>
              </a:ext>
            </a:extLst>
          </p:cNvPr>
          <p:cNvSpPr txBox="1"/>
          <p:nvPr userDrawn="1"/>
        </p:nvSpPr>
        <p:spPr>
          <a:xfrm>
            <a:off x="1248201" y="443109"/>
            <a:ext cx="3746500" cy="307777"/>
          </a:xfrm>
          <a:prstGeom prst="rect">
            <a:avLst/>
          </a:prstGeom>
          <a:noFill/>
        </p:spPr>
        <p:txBody>
          <a:bodyPr wrap="square" rtlCol="0">
            <a:spAutoFit/>
          </a:bodyPr>
          <a:lstStyle/>
          <a:p>
            <a:r>
              <a:rPr lang="en-US" sz="1400" b="1" dirty="0">
                <a:solidFill>
                  <a:srgbClr val="939597"/>
                </a:solidFill>
                <a:latin typeface="DINOT" panose="020B0504020101020102" pitchFamily="34" charset="0"/>
                <a:cs typeface="DINOT" panose="020B0504020101020102" pitchFamily="34" charset="0"/>
              </a:rPr>
              <a:t>PRESENTATION TITLE</a:t>
            </a:r>
          </a:p>
        </p:txBody>
      </p:sp>
      <p:cxnSp>
        <p:nvCxnSpPr>
          <p:cNvPr id="12" name="Straight Connector 11">
            <a:extLst>
              <a:ext uri="{FF2B5EF4-FFF2-40B4-BE49-F238E27FC236}">
                <a16:creationId xmlns:a16="http://schemas.microsoft.com/office/drawing/2014/main" id="{833692B5-0898-4392-A502-3E0A4AFB8C72}"/>
              </a:ext>
            </a:extLst>
          </p:cNvPr>
          <p:cNvCxnSpPr>
            <a:cxnSpLocks/>
          </p:cNvCxnSpPr>
          <p:nvPr userDrawn="1"/>
        </p:nvCxnSpPr>
        <p:spPr>
          <a:xfrm>
            <a:off x="676701" y="8509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73F79DE3-A4BA-4948-A461-7ED9A92AF7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F5AD662-8FAC-48EA-B28C-F6E978C21D3D}"/>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2EC12F0-524A-4889-88CD-5E0F371382F5}"/>
              </a:ext>
            </a:extLst>
          </p:cNvPr>
          <p:cNvSpPr>
            <a:spLocks noGrp="1"/>
          </p:cNvSpPr>
          <p:nvPr>
            <p:ph type="pic" sz="quarter" idx="13"/>
          </p:nvPr>
        </p:nvSpPr>
        <p:spPr>
          <a:xfrm>
            <a:off x="7092431" y="-521596"/>
            <a:ext cx="8119555" cy="8119555"/>
          </a:xfrm>
          <a:prstGeom prst="flowChartConnector">
            <a:avLst/>
          </a:prstGeom>
        </p:spPr>
        <p:txBody>
          <a:bodyPr/>
          <a:lstStyle>
            <a:lvl1pPr>
              <a:defRPr>
                <a:solidFill>
                  <a:srgbClr val="000000"/>
                </a:solidFill>
              </a:defRPr>
            </a:lvl1pPr>
          </a:lstStyle>
          <a:p>
            <a:r>
              <a:rPr lang="en-US" dirty="0"/>
              <a:t>Click icon to add picture</a:t>
            </a:r>
          </a:p>
        </p:txBody>
      </p:sp>
      <p:pic>
        <p:nvPicPr>
          <p:cNvPr id="2" name="Picture 1" descr="A green circle with black letters&#10;&#10;Description automatically generated">
            <a:extLst>
              <a:ext uri="{FF2B5EF4-FFF2-40B4-BE49-F238E27FC236}">
                <a16:creationId xmlns:a16="http://schemas.microsoft.com/office/drawing/2014/main" id="{55D6C988-B37D-F052-050E-DDE63E4A89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87" y="113891"/>
            <a:ext cx="966212" cy="966212"/>
          </a:xfrm>
          <a:prstGeom prst="rect">
            <a:avLst/>
          </a:prstGeom>
        </p:spPr>
      </p:pic>
    </p:spTree>
    <p:extLst>
      <p:ext uri="{BB962C8B-B14F-4D97-AF65-F5344CB8AC3E}">
        <p14:creationId xmlns:p14="http://schemas.microsoft.com/office/powerpoint/2010/main" val="107277900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4D0DD-F25D-41FE-A32C-054EC10DDF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1FB1B-18A4-44DA-BC5A-C1F93BD86FAF}"/>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4" name="Footer Placeholder 3">
            <a:extLst>
              <a:ext uri="{FF2B5EF4-FFF2-40B4-BE49-F238E27FC236}">
                <a16:creationId xmlns:a16="http://schemas.microsoft.com/office/drawing/2014/main" id="{876848BD-8EEB-4116-8EFB-623DA867BF0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9D9F3C9-3814-4577-9F28-B2688BDBFC5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543384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AB425EB8-B6AB-78AB-D04B-23B2093760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2121" y="1167150"/>
            <a:ext cx="4937540" cy="2261850"/>
          </a:xfrm>
          <a:prstGeom prst="rect">
            <a:avLst/>
          </a:prstGeom>
        </p:spPr>
      </p:pic>
      <p:grpSp>
        <p:nvGrpSpPr>
          <p:cNvPr id="8" name="Group 7">
            <a:extLst>
              <a:ext uri="{FF2B5EF4-FFF2-40B4-BE49-F238E27FC236}">
                <a16:creationId xmlns:a16="http://schemas.microsoft.com/office/drawing/2014/main" id="{50631AB9-B5A3-2DDE-3ECD-3B49C9CBA2A9}"/>
              </a:ext>
            </a:extLst>
          </p:cNvPr>
          <p:cNvGrpSpPr/>
          <p:nvPr userDrawn="1"/>
        </p:nvGrpSpPr>
        <p:grpSpPr>
          <a:xfrm>
            <a:off x="2086767" y="4175754"/>
            <a:ext cx="8036257" cy="2148841"/>
            <a:chOff x="2086767" y="4175754"/>
            <a:chExt cx="8036257" cy="2148841"/>
          </a:xfrm>
        </p:grpSpPr>
        <p:pic>
          <p:nvPicPr>
            <p:cNvPr id="6" name="Graphic 5">
              <a:extLst>
                <a:ext uri="{FF2B5EF4-FFF2-40B4-BE49-F238E27FC236}">
                  <a16:creationId xmlns:a16="http://schemas.microsoft.com/office/drawing/2014/main" id="{71431745-310D-4BD7-BC32-D1681D2FE9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86767" y="4175755"/>
              <a:ext cx="8036257" cy="2148840"/>
            </a:xfrm>
            <a:prstGeom prst="rect">
              <a:avLst/>
            </a:prstGeom>
          </p:spPr>
        </p:pic>
        <p:pic>
          <p:nvPicPr>
            <p:cNvPr id="5" name="Picture 4" descr="A black and white circle with a black circle and a black circle with a black circle and a black circle with a black circle and a black circle with a black circle and a black circle with a&#10;&#10;Description automatically generated">
              <a:extLst>
                <a:ext uri="{FF2B5EF4-FFF2-40B4-BE49-F238E27FC236}">
                  <a16:creationId xmlns:a16="http://schemas.microsoft.com/office/drawing/2014/main" id="{F6D52983-BAB4-29E0-365F-926C01FE10EC}"/>
                </a:ext>
              </a:extLst>
            </p:cNvPr>
            <p:cNvPicPr>
              <a:picLocks noChangeAspect="1"/>
            </p:cNvPicPr>
            <p:nvPr userDrawn="1"/>
          </p:nvPicPr>
          <p:blipFill>
            <a:blip r:embed="rId5">
              <a:alphaModFix amt="85000"/>
              <a:extLst>
                <a:ext uri="{28A0092B-C50C-407E-A947-70E740481C1C}">
                  <a14:useLocalDpi xmlns:a14="http://schemas.microsoft.com/office/drawing/2010/main" val="0"/>
                </a:ext>
              </a:extLst>
            </a:blip>
            <a:stretch>
              <a:fillRect/>
            </a:stretch>
          </p:blipFill>
          <p:spPr>
            <a:xfrm>
              <a:off x="9684470" y="4175754"/>
              <a:ext cx="318727" cy="318727"/>
            </a:xfrm>
            <a:prstGeom prst="rect">
              <a:avLst/>
            </a:prstGeom>
          </p:spPr>
        </p:pic>
      </p:grpSp>
    </p:spTree>
    <p:extLst>
      <p:ext uri="{BB962C8B-B14F-4D97-AF65-F5344CB8AC3E}">
        <p14:creationId xmlns:p14="http://schemas.microsoft.com/office/powerpoint/2010/main" val="39563565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F82A7-D27E-4AA9-B269-EE0DF6C85D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BDCF07-FC6B-4285-A3AD-C648E50A8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57F8FD-6369-4A74-87C2-F943AF7CFD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2F1DCE-D2DA-43C7-8251-3BD95953C5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F9458F0-E4D2-4D20-A94A-3851F4A998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6746919-D230-4E35-8DD8-A68E62335A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1C8357-7D71-4696-A2DE-138BF4B2C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037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EA340-ABCE-41D5-9A6A-A890D284473A}"/>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3" name="Footer Placeholder 2">
            <a:extLst>
              <a:ext uri="{FF2B5EF4-FFF2-40B4-BE49-F238E27FC236}">
                <a16:creationId xmlns:a16="http://schemas.microsoft.com/office/drawing/2014/main" id="{DDF36F6E-8EF5-4AD5-90CE-08F79AB027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EEDB03C-C52A-4EE9-975C-5600565F81F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99910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42D8-6AA5-458E-876E-119FD6D68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497AA-1D95-4F82-8BDD-64A280DD9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07985D-C1EA-4ACA-A737-192A42E65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904BBD-423E-4AC3-97E4-00CE878EA844}"/>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6" name="Footer Placeholder 5">
            <a:extLst>
              <a:ext uri="{FF2B5EF4-FFF2-40B4-BE49-F238E27FC236}">
                <a16:creationId xmlns:a16="http://schemas.microsoft.com/office/drawing/2014/main" id="{9C4B25A6-1ECE-45DB-92D3-BEE3180129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772986-52DC-416A-AFBA-B25F366E5DB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913183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5ABD-6084-4CE4-9D0C-25F78AABE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45F197-F080-4B80-9211-B70B3C6CD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9CFA61-DB8E-4D2A-A185-25F93D4FB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D859C5-8D30-4CB3-B661-A49586C457E6}"/>
              </a:ext>
            </a:extLst>
          </p:cNvPr>
          <p:cNvSpPr>
            <a:spLocks noGrp="1"/>
          </p:cNvSpPr>
          <p:nvPr>
            <p:ph type="dt" sz="half" idx="10"/>
          </p:nvPr>
        </p:nvSpPr>
        <p:spPr/>
        <p:txBody>
          <a:bodyPr/>
          <a:lstStyle/>
          <a:p>
            <a:fld id="{F573F617-8018-4FBC-AFA0-7BE30637B911}" type="datetimeFigureOut">
              <a:rPr lang="en-US" smtClean="0"/>
              <a:t>2/12/2025</a:t>
            </a:fld>
            <a:endParaRPr lang="en-US" dirty="0"/>
          </a:p>
        </p:txBody>
      </p:sp>
      <p:sp>
        <p:nvSpPr>
          <p:cNvPr id="6" name="Footer Placeholder 5">
            <a:extLst>
              <a:ext uri="{FF2B5EF4-FFF2-40B4-BE49-F238E27FC236}">
                <a16:creationId xmlns:a16="http://schemas.microsoft.com/office/drawing/2014/main" id="{ACCBAA00-B829-4B7F-BED5-CFA4EA3CE9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E61D71-FA32-4E15-B758-F8566EA77E5C}"/>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398082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6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751CD-8E3A-4DFF-B4F3-C86C272BAB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3EDD31-B6F7-4DBF-A81C-49C401B58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F28BA-C6B1-4662-964F-8B168D02E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3F617-8018-4FBC-AFA0-7BE30637B911}" type="datetimeFigureOut">
              <a:rPr lang="en-US" smtClean="0"/>
              <a:t>2/12/2025</a:t>
            </a:fld>
            <a:endParaRPr lang="en-US" dirty="0"/>
          </a:p>
        </p:txBody>
      </p:sp>
      <p:sp>
        <p:nvSpPr>
          <p:cNvPr id="5" name="Footer Placeholder 4">
            <a:extLst>
              <a:ext uri="{FF2B5EF4-FFF2-40B4-BE49-F238E27FC236}">
                <a16:creationId xmlns:a16="http://schemas.microsoft.com/office/drawing/2014/main" id="{60861C3D-7FF3-43FE-8749-D5CDA99D7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17F279E-354B-4668-98CE-4D03E72EF5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4AA65-EEDC-4C35-9A22-0109783725FB}" type="slidenum">
              <a:rPr lang="en-US" smtClean="0"/>
              <a:t>‹#›</a:t>
            </a:fld>
            <a:endParaRPr lang="en-US" dirty="0"/>
          </a:p>
        </p:txBody>
      </p:sp>
    </p:spTree>
    <p:extLst>
      <p:ext uri="{BB962C8B-B14F-4D97-AF65-F5344CB8AC3E}">
        <p14:creationId xmlns:p14="http://schemas.microsoft.com/office/powerpoint/2010/main" val="4066247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B04A"/>
            </a:gs>
            <a:gs pos="100000">
              <a:srgbClr val="006A4F"/>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E071-01FA-49B6-85B2-C294FCDDD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E66D39-4E3E-48C2-8926-F247F8742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1F83A-1A1F-45D0-A2A2-70FF77800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B3F2-A1C5-4DDC-983D-C563FE933B90}" type="datetimeFigureOut">
              <a:rPr lang="en-US" smtClean="0"/>
              <a:t>2/12/2025</a:t>
            </a:fld>
            <a:endParaRPr lang="en-US" dirty="0"/>
          </a:p>
        </p:txBody>
      </p:sp>
      <p:sp>
        <p:nvSpPr>
          <p:cNvPr id="5" name="Footer Placeholder 4">
            <a:extLst>
              <a:ext uri="{FF2B5EF4-FFF2-40B4-BE49-F238E27FC236}">
                <a16:creationId xmlns:a16="http://schemas.microsoft.com/office/drawing/2014/main" id="{862FBDA4-120B-4547-A74E-EBE5A594C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2D490A-F757-454D-9935-BB1284AE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D7D2-FAD1-4593-92DD-F775DA94F265}" type="slidenum">
              <a:rPr lang="en-US" smtClean="0"/>
              <a:t>‹#›</a:t>
            </a:fld>
            <a:endParaRPr lang="en-US" dirty="0"/>
          </a:p>
        </p:txBody>
      </p:sp>
    </p:spTree>
    <p:extLst>
      <p:ext uri="{BB962C8B-B14F-4D97-AF65-F5344CB8AC3E}">
        <p14:creationId xmlns:p14="http://schemas.microsoft.com/office/powerpoint/2010/main" val="246792888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B04A"/>
            </a:gs>
            <a:gs pos="100000">
              <a:srgbClr val="006A4F"/>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E071-01FA-49B6-85B2-C294FCDDD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E66D39-4E3E-48C2-8926-F247F8742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91F83A-1A1F-45D0-A2A2-70FF77800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B3F2-A1C5-4DDC-983D-C563FE933B90}" type="datetimeFigureOut">
              <a:rPr lang="en-US" smtClean="0"/>
              <a:t>2/12/2025</a:t>
            </a:fld>
            <a:endParaRPr lang="en-US" dirty="0"/>
          </a:p>
        </p:txBody>
      </p:sp>
      <p:sp>
        <p:nvSpPr>
          <p:cNvPr id="5" name="Footer Placeholder 4">
            <a:extLst>
              <a:ext uri="{FF2B5EF4-FFF2-40B4-BE49-F238E27FC236}">
                <a16:creationId xmlns:a16="http://schemas.microsoft.com/office/drawing/2014/main" id="{862FBDA4-120B-4547-A74E-EBE5A594C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2D490A-F757-454D-9935-BB1284AE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D7D2-FAD1-4593-92DD-F775DA94F265}" type="slidenum">
              <a:rPr lang="en-US" smtClean="0"/>
              <a:t>‹#›</a:t>
            </a:fld>
            <a:endParaRPr lang="en-US" dirty="0"/>
          </a:p>
        </p:txBody>
      </p:sp>
    </p:spTree>
    <p:extLst>
      <p:ext uri="{BB962C8B-B14F-4D97-AF65-F5344CB8AC3E}">
        <p14:creationId xmlns:p14="http://schemas.microsoft.com/office/powerpoint/2010/main" val="70653596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CC1C3D-13CD-440C-9EA8-A5FFE11A7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E56543-3800-44E5-912F-FFF1AE0872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DB672-90EA-4DDA-9314-3E99F4301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F1DCE-D2DA-43C7-8251-3BD95953C535}" type="datetimeFigureOut">
              <a:rPr lang="en-US" smtClean="0"/>
              <a:t>2/12/2025</a:t>
            </a:fld>
            <a:endParaRPr lang="en-US" dirty="0"/>
          </a:p>
        </p:txBody>
      </p:sp>
      <p:sp>
        <p:nvSpPr>
          <p:cNvPr id="5" name="Footer Placeholder 4">
            <a:extLst>
              <a:ext uri="{FF2B5EF4-FFF2-40B4-BE49-F238E27FC236}">
                <a16:creationId xmlns:a16="http://schemas.microsoft.com/office/drawing/2014/main" id="{8BB00E6E-0E72-43D0-831E-72149D8FB5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FC8DAAB-670F-420B-953F-028B07EBCF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C8357-7D71-4696-A2DE-138BF4B2C8EA}" type="slidenum">
              <a:rPr lang="en-US" smtClean="0"/>
              <a:t>‹#›</a:t>
            </a:fld>
            <a:endParaRPr lang="en-US" dirty="0"/>
          </a:p>
        </p:txBody>
      </p:sp>
    </p:spTree>
    <p:extLst>
      <p:ext uri="{BB962C8B-B14F-4D97-AF65-F5344CB8AC3E}">
        <p14:creationId xmlns:p14="http://schemas.microsoft.com/office/powerpoint/2010/main" val="3639462012"/>
      </p:ext>
    </p:extLst>
  </p:cSld>
  <p:clrMap bg1="lt1" tx1="dk1" bg2="lt2" tx2="dk2" accent1="accent1" accent2="accent2" accent3="accent3" accent4="accent4" accent5="accent5" accent6="accent6" hlink="hlink" folHlink="folHlink"/>
  <p:sldLayoutIdLst>
    <p:sldLayoutId id="2147483787"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1"/>
          <p:cNvSpPr>
            <a:spLocks/>
          </p:cNvSpPr>
          <p:nvPr userDrawn="1"/>
        </p:nvSpPr>
        <p:spPr bwMode="auto">
          <a:xfrm>
            <a:off x="0" y="0"/>
            <a:ext cx="12192000" cy="6858000"/>
          </a:xfrm>
          <a:prstGeom prst="rect">
            <a:avLst/>
          </a:prstGeom>
          <a:gradFill rotWithShape="0">
            <a:gsLst>
              <a:gs pos="0">
                <a:srgbClr val="2CA439"/>
              </a:gs>
              <a:gs pos="100000">
                <a:srgbClr val="006A4F"/>
              </a:gs>
            </a:gsLst>
            <a:lin ang="18900000" scaled="1"/>
          </a:gra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algn="ctr">
              <a:defRPr sz="3600">
                <a:solidFill>
                  <a:schemeClr val="tx1"/>
                </a:solidFill>
                <a:latin typeface="Gill Sans" charset="0"/>
                <a:ea typeface="Heiti SC Light" charset="0"/>
                <a:cs typeface="Heiti SC Light" charset="0"/>
                <a:sym typeface="Gill Sans" charset="0"/>
              </a:defRPr>
            </a:lvl1pPr>
            <a:lvl2pPr marL="742950" indent="-285750" algn="ctr">
              <a:defRPr sz="3600">
                <a:solidFill>
                  <a:schemeClr val="tx1"/>
                </a:solidFill>
                <a:latin typeface="Gill Sans" charset="0"/>
                <a:ea typeface="Heiti SC Light" charset="0"/>
                <a:cs typeface="Heiti SC Light" charset="0"/>
                <a:sym typeface="Gill Sans" charset="0"/>
              </a:defRPr>
            </a:lvl2pPr>
            <a:lvl3pPr marL="1143000" indent="-228600" algn="ctr">
              <a:defRPr sz="3600">
                <a:solidFill>
                  <a:schemeClr val="tx1"/>
                </a:solidFill>
                <a:latin typeface="Gill Sans" charset="0"/>
                <a:ea typeface="Heiti SC Light" charset="0"/>
                <a:cs typeface="Heiti SC Light" charset="0"/>
                <a:sym typeface="Gill Sans" charset="0"/>
              </a:defRPr>
            </a:lvl3pPr>
            <a:lvl4pPr marL="1600200" indent="-228600" algn="ctr">
              <a:defRPr sz="3600">
                <a:solidFill>
                  <a:schemeClr val="tx1"/>
                </a:solidFill>
                <a:latin typeface="Gill Sans" charset="0"/>
                <a:ea typeface="Heiti SC Light" charset="0"/>
                <a:cs typeface="Heiti SC Light" charset="0"/>
                <a:sym typeface="Gill Sans" charset="0"/>
              </a:defRPr>
            </a:lvl4pPr>
            <a:lvl5pPr marL="2057400" indent="-228600" algn="ctr">
              <a:defRPr sz="3600">
                <a:solidFill>
                  <a:schemeClr val="tx1"/>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9pPr>
          </a:lstStyle>
          <a:p>
            <a:pPr eaLnBrk="1" hangingPunct="1"/>
            <a:endParaRPr lang="en-US" altLang="en-US" sz="4200" dirty="0">
              <a:solidFill>
                <a:srgbClr val="000000"/>
              </a:solidFill>
            </a:endParaRPr>
          </a:p>
        </p:txBody>
      </p:sp>
      <p:sp>
        <p:nvSpPr>
          <p:cNvPr id="2" name="Title Placeholder 1"/>
          <p:cNvSpPr>
            <a:spLocks noGrp="1"/>
          </p:cNvSpPr>
          <p:nvPr>
            <p:ph type="title"/>
          </p:nvPr>
        </p:nvSpPr>
        <p:spPr>
          <a:xfrm>
            <a:off x="292710" y="76201"/>
            <a:ext cx="11492892" cy="34122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92711" y="457200"/>
            <a:ext cx="11492891" cy="566686"/>
          </a:xfrm>
          <a:prstGeom prst="rect">
            <a:avLst/>
          </a:prstGeom>
        </p:spPr>
        <p:txBody>
          <a:bodyPr vert="horz" lIns="91440" tIns="45720" rIns="91440" bIns="45720" rtlCol="0">
            <a:noAutofit/>
          </a:bodyPr>
          <a:lstStyle/>
          <a:p>
            <a:pPr lvl="0"/>
            <a:r>
              <a:rPr lang="en-US"/>
              <a:t>Click to edit Master text styles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2710" y="5934351"/>
            <a:ext cx="3074607" cy="697518"/>
          </a:xfrm>
          <a:prstGeom prst="rect">
            <a:avLst/>
          </a:prstGeom>
        </p:spPr>
      </p:pic>
      <p:cxnSp>
        <p:nvCxnSpPr>
          <p:cNvPr id="9" name="Straight Connector 8"/>
          <p:cNvCxnSpPr/>
          <p:nvPr userDrawn="1"/>
        </p:nvCxnSpPr>
        <p:spPr>
          <a:xfrm>
            <a:off x="292708" y="417430"/>
            <a:ext cx="1150462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361520"/>
      </p:ext>
    </p:extLst>
  </p:cSld>
  <p:clrMap bg1="lt1" tx1="dk1" bg2="lt2" tx2="dk2" accent1="accent1" accent2="accent2" accent3="accent3" accent4="accent4" accent5="accent5" accent6="accent6" hlink="hlink" folHlink="folHlink"/>
  <p:sldLayoutIdLst>
    <p:sldLayoutId id="2147483694"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8" rtl="0" eaLnBrk="1" latinLnBrk="0" hangingPunct="1">
        <a:lnSpc>
          <a:spcPct val="90000"/>
        </a:lnSpc>
        <a:spcBef>
          <a:spcPct val="0"/>
        </a:spcBef>
        <a:buNone/>
        <a:defRPr sz="2400" i="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378" rtl="0" eaLnBrk="1" latinLnBrk="0" hangingPunct="1">
        <a:lnSpc>
          <a:spcPct val="90000"/>
        </a:lnSpc>
        <a:spcBef>
          <a:spcPts val="1000"/>
        </a:spcBef>
        <a:buFont typeface="Arial" panose="020B0604020202020204" pitchFamily="34" charset="0"/>
        <a:buNone/>
        <a:defRPr sz="40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751CD-8E3A-4DFF-B4F3-C86C272BAB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3EDD31-B6F7-4DBF-A81C-49C401B58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F28BA-C6B1-4662-964F-8B168D02E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3F617-8018-4FBC-AFA0-7BE30637B911}" type="datetimeFigureOut">
              <a:rPr lang="en-US" smtClean="0"/>
              <a:t>2/12/2025</a:t>
            </a:fld>
            <a:endParaRPr lang="en-US" dirty="0"/>
          </a:p>
        </p:txBody>
      </p:sp>
      <p:sp>
        <p:nvSpPr>
          <p:cNvPr id="5" name="Footer Placeholder 4">
            <a:extLst>
              <a:ext uri="{FF2B5EF4-FFF2-40B4-BE49-F238E27FC236}">
                <a16:creationId xmlns:a16="http://schemas.microsoft.com/office/drawing/2014/main" id="{60861C3D-7FF3-43FE-8749-D5CDA99D7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17F279E-354B-4668-98CE-4D03E72EF5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4AA65-EEDC-4C35-9A22-0109783725FB}" type="slidenum">
              <a:rPr lang="en-US" smtClean="0"/>
              <a:t>‹#›</a:t>
            </a:fld>
            <a:endParaRPr lang="en-US" dirty="0"/>
          </a:p>
        </p:txBody>
      </p:sp>
    </p:spTree>
    <p:extLst>
      <p:ext uri="{BB962C8B-B14F-4D97-AF65-F5344CB8AC3E}">
        <p14:creationId xmlns:p14="http://schemas.microsoft.com/office/powerpoint/2010/main" val="39953442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B04A"/>
            </a:gs>
            <a:gs pos="100000">
              <a:srgbClr val="006A4F"/>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E071-01FA-49B6-85B2-C294FCDDD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E66D39-4E3E-48C2-8926-F247F8742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1F83A-1A1F-45D0-A2A2-70FF77800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B3F2-A1C5-4DDC-983D-C563FE933B90}" type="datetimeFigureOut">
              <a:rPr lang="en-US" smtClean="0"/>
              <a:t>2/12/2025</a:t>
            </a:fld>
            <a:endParaRPr lang="en-US" dirty="0"/>
          </a:p>
        </p:txBody>
      </p:sp>
      <p:sp>
        <p:nvSpPr>
          <p:cNvPr id="5" name="Footer Placeholder 4">
            <a:extLst>
              <a:ext uri="{FF2B5EF4-FFF2-40B4-BE49-F238E27FC236}">
                <a16:creationId xmlns:a16="http://schemas.microsoft.com/office/drawing/2014/main" id="{862FBDA4-120B-4547-A74E-EBE5A594C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2D490A-F757-454D-9935-BB1284AE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D7D2-FAD1-4593-92DD-F775DA94F265}" type="slidenum">
              <a:rPr lang="en-US" smtClean="0"/>
              <a:t>‹#›</a:t>
            </a:fld>
            <a:endParaRPr lang="en-US" dirty="0"/>
          </a:p>
        </p:txBody>
      </p:sp>
    </p:spTree>
    <p:extLst>
      <p:ext uri="{BB962C8B-B14F-4D97-AF65-F5344CB8AC3E}">
        <p14:creationId xmlns:p14="http://schemas.microsoft.com/office/powerpoint/2010/main" val="392658612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6A4F"/>
            </a:gs>
            <a:gs pos="38000">
              <a:srgbClr val="32B04A"/>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980" y="421877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7;p11">
            <a:extLst>
              <a:ext uri="{FF2B5EF4-FFF2-40B4-BE49-F238E27FC236}">
                <a16:creationId xmlns:a16="http://schemas.microsoft.com/office/drawing/2014/main" id="{2B5C17C1-47AB-4925-BEC4-0F0444361812}"/>
              </a:ext>
            </a:extLst>
          </p:cNvPr>
          <p:cNvSpPr/>
          <p:nvPr/>
        </p:nvSpPr>
        <p:spPr>
          <a:xfrm>
            <a:off x="-4467" y="-1498"/>
            <a:ext cx="12196229" cy="6859498"/>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118;p11">
            <a:extLst>
              <a:ext uri="{FF2B5EF4-FFF2-40B4-BE49-F238E27FC236}">
                <a16:creationId xmlns:a16="http://schemas.microsoft.com/office/drawing/2014/main" id="{3E83BDAA-69ED-4B75-8F7A-1114D8B90BCD}"/>
              </a:ext>
            </a:extLst>
          </p:cNvPr>
          <p:cNvSpPr/>
          <p:nvPr/>
        </p:nvSpPr>
        <p:spPr>
          <a:xfrm>
            <a:off x="238" y="1190020"/>
            <a:ext cx="1365223" cy="952708"/>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 name="Google Shape;119;p11">
            <a:extLst>
              <a:ext uri="{FF2B5EF4-FFF2-40B4-BE49-F238E27FC236}">
                <a16:creationId xmlns:a16="http://schemas.microsoft.com/office/drawing/2014/main" id="{BBA80547-B1A6-4AD4-81D1-532A5D61EA53}"/>
              </a:ext>
            </a:extLst>
          </p:cNvPr>
          <p:cNvSpPr/>
          <p:nvPr/>
        </p:nvSpPr>
        <p:spPr>
          <a:xfrm>
            <a:off x="6286616" y="1"/>
            <a:ext cx="5892680" cy="1035273"/>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 name="Google Shape;120;p11">
            <a:extLst>
              <a:ext uri="{FF2B5EF4-FFF2-40B4-BE49-F238E27FC236}">
                <a16:creationId xmlns:a16="http://schemas.microsoft.com/office/drawing/2014/main" id="{29EE2E66-C69B-4744-AE5F-3332EB070F84}"/>
              </a:ext>
            </a:extLst>
          </p:cNvPr>
          <p:cNvSpPr/>
          <p:nvPr/>
        </p:nvSpPr>
        <p:spPr>
          <a:xfrm flipH="1" flipV="1">
            <a:off x="1554190" y="2436869"/>
            <a:ext cx="3587199" cy="952707"/>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1;p11">
            <a:extLst>
              <a:ext uri="{FF2B5EF4-FFF2-40B4-BE49-F238E27FC236}">
                <a16:creationId xmlns:a16="http://schemas.microsoft.com/office/drawing/2014/main" id="{B8E35377-FC75-4982-AFE5-1830CA9BF7D3}"/>
              </a:ext>
            </a:extLst>
          </p:cNvPr>
          <p:cNvSpPr/>
          <p:nvPr/>
        </p:nvSpPr>
        <p:spPr>
          <a:xfrm>
            <a:off x="2971981" y="1"/>
            <a:ext cx="5137047" cy="901893"/>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89463CD-9393-4CBF-AC34-2BC5D51D68FC}"/>
              </a:ext>
            </a:extLst>
          </p:cNvPr>
          <p:cNvSpPr>
            <a:spLocks noGrp="1"/>
          </p:cNvSpPr>
          <p:nvPr>
            <p:ph type="sldNum" sz="quarter" idx="4"/>
          </p:nvPr>
        </p:nvSpPr>
        <p:spPr>
          <a:xfrm>
            <a:off x="9232956" y="6310713"/>
            <a:ext cx="2743200" cy="365125"/>
          </a:xfrm>
          <a:prstGeom prst="rect">
            <a:avLst/>
          </a:prstGeom>
        </p:spPr>
        <p:txBody>
          <a:bodyPr vert="horz" lIns="91440" tIns="45720" rIns="91440" bIns="45720" rtlCol="0" anchor="ctr"/>
          <a:lstStyle>
            <a:lvl1pPr algn="r">
              <a:defRPr sz="1200">
                <a:solidFill>
                  <a:schemeClr val="tx1"/>
                </a:solidFill>
                <a:latin typeface="DINOT-Bold" panose="020B0804020101020102" pitchFamily="34" charset="0"/>
                <a:cs typeface="DINOT-Bold" panose="020B0804020101020102" pitchFamily="34" charset="0"/>
              </a:defRPr>
            </a:lvl1pPr>
          </a:lstStyle>
          <a:p>
            <a:fld id="{6AF73F2D-DC13-4ACD-8100-8D03B3ADFEB4}" type="slidenum">
              <a:rPr lang="en-US" smtClean="0"/>
              <a:pPr/>
              <a:t>‹#›</a:t>
            </a:fld>
            <a:endParaRPr lang="en-US" dirty="0"/>
          </a:p>
        </p:txBody>
      </p:sp>
    </p:spTree>
    <p:extLst>
      <p:ext uri="{BB962C8B-B14F-4D97-AF65-F5344CB8AC3E}">
        <p14:creationId xmlns:p14="http://schemas.microsoft.com/office/powerpoint/2010/main" val="69135046"/>
      </p:ext>
    </p:extLst>
  </p:cSld>
  <p:clrMap bg1="lt1" tx1="dk1" bg2="lt2" tx2="dk2" accent1="accent1" accent2="accent2" accent3="accent3" accent4="accent4" accent5="accent5" accent6="accent6" hlink="hlink" folHlink="folHlink"/>
  <p:sldLayoutIdLst>
    <p:sldLayoutId id="2147483718" r:id="rId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105E5-8A5E-428D-99B8-B6FC2052F5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B6CCE4-1B5B-4D1D-B9E6-32672749A4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7FFF-D88D-414C-BBA0-7BCB0B3D7B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7C7FF-22A1-4C11-A8DD-4E4CE3A26415}" type="datetimeFigureOut">
              <a:rPr lang="en-US" smtClean="0"/>
              <a:t>2/12/2025</a:t>
            </a:fld>
            <a:endParaRPr lang="en-US" dirty="0"/>
          </a:p>
        </p:txBody>
      </p:sp>
      <p:sp>
        <p:nvSpPr>
          <p:cNvPr id="5" name="Footer Placeholder 4">
            <a:extLst>
              <a:ext uri="{FF2B5EF4-FFF2-40B4-BE49-F238E27FC236}">
                <a16:creationId xmlns:a16="http://schemas.microsoft.com/office/drawing/2014/main" id="{DA2D464B-0F7D-49AD-BA0E-7713F506E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EB18D3-5DF3-4851-8EF1-24AE51585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D448A-2EFF-4448-92A0-A2A7B0B2C308}" type="slidenum">
              <a:rPr lang="en-US" smtClean="0"/>
              <a:t>‹#›</a:t>
            </a:fld>
            <a:endParaRPr lang="en-US" dirty="0"/>
          </a:p>
        </p:txBody>
      </p:sp>
    </p:spTree>
    <p:extLst>
      <p:ext uri="{BB962C8B-B14F-4D97-AF65-F5344CB8AC3E}">
        <p14:creationId xmlns:p14="http://schemas.microsoft.com/office/powerpoint/2010/main" val="144419334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6A4F"/>
            </a:gs>
            <a:gs pos="38000">
              <a:srgbClr val="32B04A"/>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980" y="421877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7;p11">
            <a:extLst>
              <a:ext uri="{FF2B5EF4-FFF2-40B4-BE49-F238E27FC236}">
                <a16:creationId xmlns:a16="http://schemas.microsoft.com/office/drawing/2014/main" id="{2B5C17C1-47AB-4925-BEC4-0F0444361812}"/>
              </a:ext>
            </a:extLst>
          </p:cNvPr>
          <p:cNvSpPr/>
          <p:nvPr/>
        </p:nvSpPr>
        <p:spPr>
          <a:xfrm>
            <a:off x="-4467" y="-1498"/>
            <a:ext cx="12196229" cy="6859498"/>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118;p11">
            <a:extLst>
              <a:ext uri="{FF2B5EF4-FFF2-40B4-BE49-F238E27FC236}">
                <a16:creationId xmlns:a16="http://schemas.microsoft.com/office/drawing/2014/main" id="{3E83BDAA-69ED-4B75-8F7A-1114D8B90BCD}"/>
              </a:ext>
            </a:extLst>
          </p:cNvPr>
          <p:cNvSpPr/>
          <p:nvPr/>
        </p:nvSpPr>
        <p:spPr>
          <a:xfrm>
            <a:off x="238" y="1190020"/>
            <a:ext cx="1365223" cy="952708"/>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 name="Google Shape;119;p11">
            <a:extLst>
              <a:ext uri="{FF2B5EF4-FFF2-40B4-BE49-F238E27FC236}">
                <a16:creationId xmlns:a16="http://schemas.microsoft.com/office/drawing/2014/main" id="{BBA80547-B1A6-4AD4-81D1-532A5D61EA53}"/>
              </a:ext>
            </a:extLst>
          </p:cNvPr>
          <p:cNvSpPr/>
          <p:nvPr/>
        </p:nvSpPr>
        <p:spPr>
          <a:xfrm>
            <a:off x="6286616" y="1"/>
            <a:ext cx="5892680" cy="1035273"/>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 name="Google Shape;120;p11">
            <a:extLst>
              <a:ext uri="{FF2B5EF4-FFF2-40B4-BE49-F238E27FC236}">
                <a16:creationId xmlns:a16="http://schemas.microsoft.com/office/drawing/2014/main" id="{29EE2E66-C69B-4744-AE5F-3332EB070F84}"/>
              </a:ext>
            </a:extLst>
          </p:cNvPr>
          <p:cNvSpPr/>
          <p:nvPr/>
        </p:nvSpPr>
        <p:spPr>
          <a:xfrm flipH="1" flipV="1">
            <a:off x="1554190" y="2436869"/>
            <a:ext cx="3587199" cy="952707"/>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1;p11">
            <a:extLst>
              <a:ext uri="{FF2B5EF4-FFF2-40B4-BE49-F238E27FC236}">
                <a16:creationId xmlns:a16="http://schemas.microsoft.com/office/drawing/2014/main" id="{B8E35377-FC75-4982-AFE5-1830CA9BF7D3}"/>
              </a:ext>
            </a:extLst>
          </p:cNvPr>
          <p:cNvSpPr/>
          <p:nvPr/>
        </p:nvSpPr>
        <p:spPr>
          <a:xfrm>
            <a:off x="2971981" y="1"/>
            <a:ext cx="5137047" cy="901893"/>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89463CD-9393-4CBF-AC34-2BC5D51D68FC}"/>
              </a:ext>
            </a:extLst>
          </p:cNvPr>
          <p:cNvSpPr>
            <a:spLocks noGrp="1"/>
          </p:cNvSpPr>
          <p:nvPr>
            <p:ph type="sldNum" sz="quarter" idx="4"/>
          </p:nvPr>
        </p:nvSpPr>
        <p:spPr>
          <a:xfrm>
            <a:off x="9232956" y="6310713"/>
            <a:ext cx="2743200" cy="365125"/>
          </a:xfrm>
          <a:prstGeom prst="rect">
            <a:avLst/>
          </a:prstGeom>
        </p:spPr>
        <p:txBody>
          <a:bodyPr vert="horz" lIns="91440" tIns="45720" rIns="91440" bIns="45720" rtlCol="0" anchor="ctr"/>
          <a:lstStyle>
            <a:lvl1pPr algn="r">
              <a:defRPr sz="1200">
                <a:solidFill>
                  <a:schemeClr val="tx1"/>
                </a:solidFill>
                <a:latin typeface="DINOT-Bold" panose="020B0804020101020102" pitchFamily="34" charset="0"/>
                <a:cs typeface="DINOT-Bold" panose="020B0804020101020102" pitchFamily="34" charset="0"/>
              </a:defRPr>
            </a:lvl1pPr>
          </a:lstStyle>
          <a:p>
            <a:fld id="{6AF73F2D-DC13-4ACD-8100-8D03B3ADFEB4}" type="slidenum">
              <a:rPr lang="en-US" smtClean="0"/>
              <a:pPr/>
              <a:t>‹#›</a:t>
            </a:fld>
            <a:endParaRPr lang="en-US" dirty="0"/>
          </a:p>
        </p:txBody>
      </p:sp>
    </p:spTree>
    <p:extLst>
      <p:ext uri="{BB962C8B-B14F-4D97-AF65-F5344CB8AC3E}">
        <p14:creationId xmlns:p14="http://schemas.microsoft.com/office/powerpoint/2010/main" val="2381540011"/>
      </p:ext>
    </p:extLst>
  </p:cSld>
  <p:clrMap bg1="lt1" tx1="dk1" bg2="lt2" tx2="dk2" accent1="accent1" accent2="accent2" accent3="accent3" accent4="accent4" accent5="accent5" accent6="accent6" hlink="hlink" folHlink="folHlink"/>
  <p:sldLayoutIdLst>
    <p:sldLayoutId id="2147483736" r:id="rId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2EC82-6BB3-493F-B2E4-7CDD6994C0A7}" type="datetimeFigureOut">
              <a:rPr lang="en-US" smtClean="0"/>
              <a:t>2/12/2025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2275E-3340-4755-9ABD-115F011478DF}" type="slidenum">
              <a:rPr lang="en-US" smtClean="0"/>
              <a:t>‹#›</a:t>
            </a:fld>
            <a:endParaRPr lang="en-US" dirty="0"/>
          </a:p>
        </p:txBody>
      </p:sp>
    </p:spTree>
    <p:extLst>
      <p:ext uri="{BB962C8B-B14F-4D97-AF65-F5344CB8AC3E}">
        <p14:creationId xmlns:p14="http://schemas.microsoft.com/office/powerpoint/2010/main" val="4008167556"/>
      </p:ext>
    </p:extLst>
  </p:cSld>
  <p:clrMap bg1="lt1" tx1="dk1" bg2="lt2" tx2="dk2" accent1="accent1" accent2="accent2" accent3="accent3" accent4="accent4" accent5="accent5" accent6="accent6" hlink="hlink" folHlink="folHlink"/>
  <p:sldLayoutIdLst>
    <p:sldLayoutId id="2147483738"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6A4F"/>
            </a:gs>
            <a:gs pos="38000">
              <a:srgbClr val="32B04A"/>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980" y="421877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7;p11">
            <a:extLst>
              <a:ext uri="{FF2B5EF4-FFF2-40B4-BE49-F238E27FC236}">
                <a16:creationId xmlns:a16="http://schemas.microsoft.com/office/drawing/2014/main" id="{2B5C17C1-47AB-4925-BEC4-0F0444361812}"/>
              </a:ext>
            </a:extLst>
          </p:cNvPr>
          <p:cNvSpPr/>
          <p:nvPr/>
        </p:nvSpPr>
        <p:spPr>
          <a:xfrm>
            <a:off x="-4467" y="-1498"/>
            <a:ext cx="12196229" cy="6859498"/>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118;p11">
            <a:extLst>
              <a:ext uri="{FF2B5EF4-FFF2-40B4-BE49-F238E27FC236}">
                <a16:creationId xmlns:a16="http://schemas.microsoft.com/office/drawing/2014/main" id="{3E83BDAA-69ED-4B75-8F7A-1114D8B90BCD}"/>
              </a:ext>
            </a:extLst>
          </p:cNvPr>
          <p:cNvSpPr/>
          <p:nvPr/>
        </p:nvSpPr>
        <p:spPr>
          <a:xfrm>
            <a:off x="238" y="1190020"/>
            <a:ext cx="1365223" cy="952708"/>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 name="Google Shape;119;p11">
            <a:extLst>
              <a:ext uri="{FF2B5EF4-FFF2-40B4-BE49-F238E27FC236}">
                <a16:creationId xmlns:a16="http://schemas.microsoft.com/office/drawing/2014/main" id="{BBA80547-B1A6-4AD4-81D1-532A5D61EA53}"/>
              </a:ext>
            </a:extLst>
          </p:cNvPr>
          <p:cNvSpPr/>
          <p:nvPr/>
        </p:nvSpPr>
        <p:spPr>
          <a:xfrm>
            <a:off x="6286616" y="1"/>
            <a:ext cx="5892680" cy="1035273"/>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 name="Google Shape;120;p11">
            <a:extLst>
              <a:ext uri="{FF2B5EF4-FFF2-40B4-BE49-F238E27FC236}">
                <a16:creationId xmlns:a16="http://schemas.microsoft.com/office/drawing/2014/main" id="{29EE2E66-C69B-4744-AE5F-3332EB070F84}"/>
              </a:ext>
            </a:extLst>
          </p:cNvPr>
          <p:cNvSpPr/>
          <p:nvPr/>
        </p:nvSpPr>
        <p:spPr>
          <a:xfrm flipH="1" flipV="1">
            <a:off x="1554190" y="2436869"/>
            <a:ext cx="3587199" cy="952707"/>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1;p11">
            <a:extLst>
              <a:ext uri="{FF2B5EF4-FFF2-40B4-BE49-F238E27FC236}">
                <a16:creationId xmlns:a16="http://schemas.microsoft.com/office/drawing/2014/main" id="{B8E35377-FC75-4982-AFE5-1830CA9BF7D3}"/>
              </a:ext>
            </a:extLst>
          </p:cNvPr>
          <p:cNvSpPr/>
          <p:nvPr/>
        </p:nvSpPr>
        <p:spPr>
          <a:xfrm>
            <a:off x="2971981" y="1"/>
            <a:ext cx="5137047" cy="901893"/>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89463CD-9393-4CBF-AC34-2BC5D51D68FC}"/>
              </a:ext>
            </a:extLst>
          </p:cNvPr>
          <p:cNvSpPr>
            <a:spLocks noGrp="1"/>
          </p:cNvSpPr>
          <p:nvPr>
            <p:ph type="sldNum" sz="quarter" idx="4"/>
          </p:nvPr>
        </p:nvSpPr>
        <p:spPr>
          <a:xfrm>
            <a:off x="9232956" y="6310713"/>
            <a:ext cx="2743200" cy="365125"/>
          </a:xfrm>
          <a:prstGeom prst="rect">
            <a:avLst/>
          </a:prstGeom>
        </p:spPr>
        <p:txBody>
          <a:bodyPr vert="horz" lIns="91440" tIns="45720" rIns="91440" bIns="45720" rtlCol="0" anchor="ctr"/>
          <a:lstStyle>
            <a:lvl1pPr algn="r">
              <a:defRPr sz="1200">
                <a:solidFill>
                  <a:schemeClr val="tx1"/>
                </a:solidFill>
                <a:latin typeface="DINOT-Bold" panose="020B0804020101020102" pitchFamily="34" charset="0"/>
                <a:cs typeface="DINOT-Bold" panose="020B0804020101020102" pitchFamily="34" charset="0"/>
              </a:defRPr>
            </a:lvl1pPr>
          </a:lstStyle>
          <a:p>
            <a:fld id="{6AF73F2D-DC13-4ACD-8100-8D03B3ADFEB4}" type="slidenum">
              <a:rPr lang="en-US" smtClean="0"/>
              <a:pPr/>
              <a:t>‹#›</a:t>
            </a:fld>
            <a:endParaRPr lang="en-US" dirty="0"/>
          </a:p>
        </p:txBody>
      </p:sp>
    </p:spTree>
    <p:extLst>
      <p:ext uri="{BB962C8B-B14F-4D97-AF65-F5344CB8AC3E}">
        <p14:creationId xmlns:p14="http://schemas.microsoft.com/office/powerpoint/2010/main" val="399337074"/>
      </p:ext>
    </p:extLst>
  </p:cSld>
  <p:clrMap bg1="lt1" tx1="dk1" bg2="lt2" tx2="dk2" accent1="accent1" accent2="accent2" accent3="accent3" accent4="accent4" accent5="accent5" accent6="accent6" hlink="hlink" folHlink="folHlink"/>
  <p:sldLayoutIdLst>
    <p:sldLayoutId id="2147483740" r:id="rId1"/>
    <p:sldLayoutId id="2147483741" r:id="rId2"/>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0.jpe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hyperlink" Target="https://cte.ed.gov/initiatives/octaes-programs-of-study-design-framework" TargetMode="External"/><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8" Type="http://schemas.openxmlformats.org/officeDocument/2006/relationships/hyperlink" Target="https://www.pltw.org/our-programs" TargetMode="External"/><Relationship Id="rId13" Type="http://schemas.openxmlformats.org/officeDocument/2006/relationships/hyperlink" Target="https://assets.ctfassets.net/mb5xi7u8wemi/5F4xqauHJtSFGnDO3wEpOU/959e3a7853f26393de3cfb92b1fcf8c9/AOE_Courses_One-Pager.pdf" TargetMode="External"/><Relationship Id="rId3" Type="http://schemas.openxmlformats.org/officeDocument/2006/relationships/image" Target="../media/image42.jpg"/><Relationship Id="rId7" Type="http://schemas.openxmlformats.org/officeDocument/2006/relationships/image" Target="../media/image46.svg"/><Relationship Id="rId12" Type="http://schemas.openxmlformats.org/officeDocument/2006/relationships/hyperlink" Target="https://stem101.org/hs/" TargetMode="External"/><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45.png"/><Relationship Id="rId11" Type="http://schemas.openxmlformats.org/officeDocument/2006/relationships/hyperlink" Target="http://www.paxtonpatterson.com/stem-education" TargetMode="External"/><Relationship Id="rId5" Type="http://schemas.openxmlformats.org/officeDocument/2006/relationships/image" Target="../media/image44.svg"/><Relationship Id="rId10" Type="http://schemas.openxmlformats.org/officeDocument/2006/relationships/hyperlink" Target="https://intelitek.com/stem-education/" TargetMode="External"/><Relationship Id="rId4" Type="http://schemas.openxmlformats.org/officeDocument/2006/relationships/image" Target="../media/image43.png"/><Relationship Id="rId9" Type="http://schemas.openxmlformats.org/officeDocument/2006/relationships/hyperlink" Target="https://ash.naf.org/public/learning/course/engineering-and-design"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learning.naf.org/" TargetMode="External"/><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46.xml"/><Relationship Id="rId5" Type="http://schemas.openxmlformats.org/officeDocument/2006/relationships/image" Target="../media/image53.jpeg"/><Relationship Id="rId4" Type="http://schemas.openxmlformats.org/officeDocument/2006/relationships/image" Target="../media/image52.sv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hyperlink" Target="https://naf.org/about/our-approach/future-ready-skills/" TargetMode="External"/><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hyperlink" Target="https://www.knopro.org/" TargetMode="External"/><Relationship Id="rId2" Type="http://schemas.openxmlformats.org/officeDocument/2006/relationships/slideLayout" Target="../slideLayouts/slideLayout46.xml"/><Relationship Id="rId1" Type="http://schemas.openxmlformats.org/officeDocument/2006/relationships/video" Target="https://www.youtube.com/embed/G95XeVBZnbo?feature=oembed" TargetMode="External"/><Relationship Id="rId6" Type="http://schemas.openxmlformats.org/officeDocument/2006/relationships/image" Target="../media/image63.jpeg"/><Relationship Id="rId5" Type="http://schemas.openxmlformats.org/officeDocument/2006/relationships/hyperlink" Target="https://www.knopro.org/skillbuilders/" TargetMode="External"/><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46.xml"/><Relationship Id="rId5" Type="http://schemas.openxmlformats.org/officeDocument/2006/relationships/hyperlink" Target="https://odis.naf.org/" TargetMode="External"/><Relationship Id="rId4" Type="http://schemas.openxmlformats.org/officeDocument/2006/relationships/hyperlink" Target="https://naf.org/innovation-and-products/odi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6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jpeg"/><Relationship Id="rId18" Type="http://schemas.openxmlformats.org/officeDocument/2006/relationships/image" Target="../media/image82.png"/><Relationship Id="rId3" Type="http://schemas.openxmlformats.org/officeDocument/2006/relationships/image" Target="../media/image67.pn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notesSlide" Target="../notesSlides/notesSlide22.xml"/><Relationship Id="rId16" Type="http://schemas.openxmlformats.org/officeDocument/2006/relationships/image" Target="../media/image80.jpeg"/><Relationship Id="rId20" Type="http://schemas.openxmlformats.org/officeDocument/2006/relationships/image" Target="../media/image84.png"/><Relationship Id="rId1" Type="http://schemas.openxmlformats.org/officeDocument/2006/relationships/slideLayout" Target="../slideLayouts/slideLayout46.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hyperlink" Target="https://assets.ctfassets.net/mb5xi7u8wemi/2AGKGsZ2r9REVZLlQlfBBq/0d513e389a9f656f2148409b1f8853f3/Fast_Track_Pacing_Guide.pdf" TargetMode="External"/><Relationship Id="rId2" Type="http://schemas.openxmlformats.org/officeDocument/2006/relationships/notesSlide" Target="../notesSlides/notesSlide25.xml"/><Relationship Id="rId1" Type="http://schemas.openxmlformats.org/officeDocument/2006/relationships/slideLayout" Target="../slideLayouts/slideLayout46.xml"/><Relationship Id="rId5" Type="http://schemas.openxmlformats.org/officeDocument/2006/relationships/hyperlink" Target="https://assets.ctfassets.net/mb5xi7u8wemi/3VSFCQz5IFil1UeSqv5Dd8/9a4c1bdcc358bfc4ba0adf472c14c034/ADT_Preparation_Guide.docx" TargetMode="External"/><Relationship Id="rId4" Type="http://schemas.openxmlformats.org/officeDocument/2006/relationships/hyperlink" Target="https://assets.ctfassets.net/mb5xi7u8wemi/4eJ231yC0K8nkV0YiKvUkJ/9e762ac6f054702f31bb29f52f6aabd0/YOP_Roadmap.pdf"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46.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2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2.xml"/><Relationship Id="rId1" Type="http://schemas.openxmlformats.org/officeDocument/2006/relationships/video" Target="https://www.youtube.com/embed/WHqagBn1uMo?feature=oembed" TargetMode="External"/><Relationship Id="rId5" Type="http://schemas.openxmlformats.org/officeDocument/2006/relationships/image" Target="../media/image21.jpe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46.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31.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46.xml"/><Relationship Id="rId6" Type="http://schemas.openxmlformats.org/officeDocument/2006/relationships/hyperlink" Target="mailto:jgeisler@naf.org" TargetMode="External"/><Relationship Id="rId5" Type="http://schemas.openxmlformats.org/officeDocument/2006/relationships/hyperlink" Target="https://naf.org/our-academies/start-a-naf-academy/contact" TargetMode="External"/><Relationship Id="rId4" Type="http://schemas.openxmlformats.org/officeDocument/2006/relationships/hyperlink" Target="https://assets.ctfassets.net/mb5xi7u8wemi/2we59siumJYUeFRDelgNnM/9ced9b94f1d079766cca74dca347b4eb/NAF_Interest_Survey.pdf"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assets.ctfassets.net/mb5xi7u8wemi/4wWjUkidwzJepVlwOZOXYH/37a3dd7da8286845374660b05e0c25d1/WBL_Key_Concepts.pdf" TargetMode="External"/><Relationship Id="rId3" Type="http://schemas.openxmlformats.org/officeDocument/2006/relationships/notesSlide" Target="../notesSlides/notesSlide30.xml"/><Relationship Id="rId7" Type="http://schemas.openxmlformats.org/officeDocument/2006/relationships/hyperlink" Target="https://assets.ctfassets.net/mb5xi7u8wemi/5mMCO0mWcOtDAGU3OfSe63/e335d98d5ed2b76c1f79992ee9536ace/KnoPro_Educator_One-Pager.pdf" TargetMode="External"/><Relationship Id="rId2" Type="http://schemas.openxmlformats.org/officeDocument/2006/relationships/slideLayout" Target="../slideLayouts/slideLayout46.xml"/><Relationship Id="rId1" Type="http://schemas.openxmlformats.org/officeDocument/2006/relationships/video" Target="https://www.youtube.com/embed/UAisBfEkZuI?feature=oembed" TargetMode="External"/><Relationship Id="rId6" Type="http://schemas.openxmlformats.org/officeDocument/2006/relationships/hyperlink" Target="https://assets.ctfassets.net/mb5xi7u8wemi/3PUSGxPhuTu5p6wjDzBT60/7656317523b7636fdba591e37e2ed853/2024_National_Data_Sheet.pdf" TargetMode="External"/><Relationship Id="rId11" Type="http://schemas.openxmlformats.org/officeDocument/2006/relationships/image" Target="../media/image115.jpeg"/><Relationship Id="rId5" Type="http://schemas.openxmlformats.org/officeDocument/2006/relationships/hyperlink" Target="https://assets.ctfassets.net/mb5xi7u8wemi/50KiTsK0JL47n7FHlwev9w/adf3eb38ceddf74ca56bc6ea33802632/The_NAF_Difference.pdf" TargetMode="External"/><Relationship Id="rId10" Type="http://schemas.openxmlformats.org/officeDocument/2006/relationships/hyperlink" Target="https://assets.ctfassets.net/mb5xi7u8wemi/0fKN0zEnVH4KOFXr26F0T/064eef9791890925ea18dd1e98a8bbd1/About_NAF_2024.pdf" TargetMode="External"/><Relationship Id="rId4" Type="http://schemas.openxmlformats.org/officeDocument/2006/relationships/image" Target="../media/image114.jpeg"/><Relationship Id="rId9" Type="http://schemas.openxmlformats.org/officeDocument/2006/relationships/hyperlink" Target="https://assets.ctfassets.net/mb5xi7u8wemi/7B3NIMzyf3cCqQFtpKtQ5A/86da51938c99d6b7c606792cf1ff608c/Alumni_Benefits_Flyer.pdf"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6.xml"/><Relationship Id="rId1" Type="http://schemas.openxmlformats.org/officeDocument/2006/relationships/video" Target="https://www.youtube.com/embed/gwh0lR5F1l0?feature=oembed" TargetMode="External"/><Relationship Id="rId5" Type="http://schemas.openxmlformats.org/officeDocument/2006/relationships/hyperlink" Target="https://youtu.be/gwh0lR5F1l0" TargetMode="External"/><Relationship Id="rId4" Type="http://schemas.openxmlformats.org/officeDocument/2006/relationships/image" Target="../media/image11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4.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EDF3916-9A56-AC7B-BEF1-08B2B38C23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92" b="21165"/>
          <a:stretch/>
        </p:blipFill>
        <p:spPr bwMode="auto">
          <a:xfrm>
            <a:off x="0" y="-205898"/>
            <a:ext cx="12192000" cy="706389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51FD793C-CA28-7F79-367B-936D6A40A89C}"/>
              </a:ext>
            </a:extLst>
          </p:cNvPr>
          <p:cNvSpPr txBox="1">
            <a:spLocks/>
          </p:cNvSpPr>
          <p:nvPr/>
        </p:nvSpPr>
        <p:spPr>
          <a:xfrm>
            <a:off x="753035" y="4465306"/>
            <a:ext cx="4202879" cy="2275552"/>
          </a:xfrm>
          <a:prstGeom prst="rect">
            <a:avLst/>
          </a:prstGeom>
          <a:solidFill>
            <a:srgbClr val="FCAF17"/>
          </a:solidFill>
        </p:spPr>
        <p:txBody>
          <a:bodyPr vert="horz" lIns="182880" tIns="182880" rIns="182880" bIns="1828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8000"/>
              </a:lnSpc>
              <a:spcBef>
                <a:spcPts val="60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At NAF, we believe every student deserves access to the support and resources </a:t>
            </a:r>
            <a:r>
              <a:rPr kumimoji="0" lang="en-US" sz="2400" b="1" i="0" u="none" strike="noStrike" kern="1200" cap="none" spc="0" normalizeH="0" baseline="0" noProof="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needed to </a:t>
            </a:r>
            <a:r>
              <a:rPr kumimoji="0" lang="en-US" sz="2400" b="1"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prepare for the </a:t>
            </a:r>
            <a:r>
              <a:rPr kumimoji="0" lang="en-US" sz="2400" b="1" i="0" u="none" strike="noStrike" kern="1200" cap="none" spc="0" normalizeH="0" baseline="0" noProof="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future. </a:t>
            </a:r>
            <a:r>
              <a:rPr kumimoji="0" lang="en-US" sz="2400" b="1" i="0" u="none" strike="noStrike" kern="1200" cap="none" spc="0" normalizeH="0" baseline="0" noProof="0">
                <a:ln>
                  <a:noFill/>
                </a:ln>
                <a:solidFill>
                  <a:prstClr val="white"/>
                </a:solidFill>
                <a:effectLst/>
                <a:highlight>
                  <a:srgbClr val="32B04A"/>
                </a:highlight>
                <a:uLnTx/>
                <a:uFillTx/>
                <a:latin typeface="DINOT" panose="020B0504020101020102" pitchFamily="34" charset="0"/>
                <a:ea typeface="Tahoma" panose="020B0604030504040204" pitchFamily="34" charset="0"/>
                <a:cs typeface="DINOT" panose="020B0504020101020102" pitchFamily="34" charset="0"/>
              </a:rPr>
              <a:t>    </a:t>
            </a:r>
            <a:endParaRPr kumimoji="0" lang="en-US" sz="2400" b="1" i="0" u="none" strike="noStrike" kern="1200" cap="none" spc="0" normalizeH="0" baseline="0" noProof="0" dirty="0">
              <a:ln>
                <a:noFill/>
              </a:ln>
              <a:solidFill>
                <a:srgbClr val="006A4F"/>
              </a:solidFill>
              <a:effectLst/>
              <a:uLnTx/>
              <a:uFillTx/>
              <a:latin typeface="DINOT" panose="020B0504020101020102" pitchFamily="34" charset="0"/>
              <a:ea typeface="Tahoma" panose="020B0604030504040204" pitchFamily="34" charset="0"/>
              <a:cs typeface="DINOT" panose="020B0504020101020102" pitchFamily="34" charset="0"/>
            </a:endParaRPr>
          </a:p>
        </p:txBody>
      </p:sp>
      <p:pic>
        <p:nvPicPr>
          <p:cNvPr id="4" name="Picture 3">
            <a:extLst>
              <a:ext uri="{FF2B5EF4-FFF2-40B4-BE49-F238E27FC236}">
                <a16:creationId xmlns:a16="http://schemas.microsoft.com/office/drawing/2014/main" id="{2263E874-E3CC-4961-B2E4-32EFA4B2F7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02506" y="0"/>
            <a:ext cx="2506742" cy="1148345"/>
          </a:xfrm>
          <a:prstGeom prst="rect">
            <a:avLst/>
          </a:prstGeom>
        </p:spPr>
      </p:pic>
      <p:sp>
        <p:nvSpPr>
          <p:cNvPr id="5" name="Slide Number Placeholder 13">
            <a:extLst>
              <a:ext uri="{FF2B5EF4-FFF2-40B4-BE49-F238E27FC236}">
                <a16:creationId xmlns:a16="http://schemas.microsoft.com/office/drawing/2014/main" id="{89C19EDE-6510-8F09-B25B-F590573B41BA}"/>
              </a:ext>
            </a:extLst>
          </p:cNvPr>
          <p:cNvSpPr>
            <a:spLocks noGrp="1"/>
          </p:cNvSpPr>
          <p:nvPr>
            <p:ph type="sldNum" sz="quarter" idx="12"/>
          </p:nvPr>
        </p:nvSpPr>
        <p:spPr>
          <a:xfrm>
            <a:off x="9202344"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1C8357-7D71-4696-A2DE-138BF4B2C8EA}" type="slidenum">
              <a:rPr kumimoji="0" lang="en-US" sz="1200" b="0" i="0" u="none" strike="noStrike" kern="1200" cap="none" spc="0" normalizeH="0" baseline="0" noProof="0" smtClean="0">
                <a:ln>
                  <a:noFill/>
                </a:ln>
                <a:solidFill>
                  <a:schemeClr val="tx1"/>
                </a:solidFill>
                <a:effectLst/>
                <a:uLnTx/>
                <a:uFillTx/>
                <a:latin typeface="DINOT" panose="020B0504020101020102" pitchFamily="34" charset="0"/>
                <a:cs typeface="DINOT" panose="020B0504020101020102"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chemeClr val="tx1"/>
              </a:solidFill>
              <a:effectLst/>
              <a:uLnTx/>
              <a:uFillTx/>
              <a:latin typeface="DINOT" panose="020B0504020101020102" pitchFamily="34" charset="0"/>
              <a:cs typeface="DINOT" panose="020B0504020101020102" pitchFamily="34" charset="0"/>
            </a:endParaRPr>
          </a:p>
        </p:txBody>
      </p:sp>
      <p:sp>
        <p:nvSpPr>
          <p:cNvPr id="6" name="Slide Number Placeholder 4">
            <a:extLst>
              <a:ext uri="{FF2B5EF4-FFF2-40B4-BE49-F238E27FC236}">
                <a16:creationId xmlns:a16="http://schemas.microsoft.com/office/drawing/2014/main" id="{8CA8F6DF-766E-B9C4-A30D-9D4B0A63C477}"/>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1</a:t>
            </a:fld>
            <a:endParaRPr lang="en-US" dirty="0">
              <a:solidFill>
                <a:prstClr val="black">
                  <a:tint val="75000"/>
                </a:prstClr>
              </a:solidFill>
              <a:latin typeface="DINOT"/>
            </a:endParaRPr>
          </a:p>
        </p:txBody>
      </p:sp>
    </p:spTree>
    <p:extLst>
      <p:ext uri="{BB962C8B-B14F-4D97-AF65-F5344CB8AC3E}">
        <p14:creationId xmlns:p14="http://schemas.microsoft.com/office/powerpoint/2010/main" val="91799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Program of Study</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l="2878" r="2878"/>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AFE81BAE-74C6-4C72-AD1E-E266F7FF90E3}"/>
              </a:ext>
            </a:extLst>
          </p:cNvPr>
          <p:cNvSpPr txBox="1"/>
          <p:nvPr/>
        </p:nvSpPr>
        <p:spPr>
          <a:xfrm>
            <a:off x="8075480" y="3668655"/>
            <a:ext cx="2681626" cy="1659596"/>
          </a:xfrm>
          <a:prstGeom prst="rect">
            <a:avLst/>
          </a:prstGeom>
        </p:spPr>
        <p:txBody>
          <a:bodyPr vert="horz" lIns="91440" tIns="45720" rIns="91440" bIns="45720" rtlCol="0">
            <a:noAutofit/>
          </a:bodyPr>
          <a:lstStyle/>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Career-themed</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Industry Validated</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STEM Infused</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Project-based</a:t>
            </a:r>
          </a:p>
        </p:txBody>
      </p:sp>
      <p:sp>
        <p:nvSpPr>
          <p:cNvPr id="7" name="TextBox 6">
            <a:extLst>
              <a:ext uri="{FF2B5EF4-FFF2-40B4-BE49-F238E27FC236}">
                <a16:creationId xmlns:a16="http://schemas.microsoft.com/office/drawing/2014/main" id="{FC48AE76-4277-5E97-8AC7-094B005E35F8}"/>
              </a:ext>
            </a:extLst>
          </p:cNvPr>
          <p:cNvSpPr txBox="1"/>
          <p:nvPr/>
        </p:nvSpPr>
        <p:spPr>
          <a:xfrm>
            <a:off x="6792825" y="919598"/>
            <a:ext cx="5255587"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provides and curates rigorous, career-themed curricula and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authentic, career-connected projects</a:t>
            </a:r>
            <a:r>
              <a:rPr kumimoji="0" lang="en-US" sz="2000" b="0" i="0" u="none" strike="noStrike" kern="1200" cap="none" spc="0" normalizeH="0" baseline="0" noProof="0" dirty="0">
                <a:ln>
                  <a:noFill/>
                </a:ln>
                <a:solidFill>
                  <a:srgbClr val="022078"/>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that incorporate current industry standards and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also partners with organizations that provide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free content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and/or industry certifications!  </a:t>
            </a:r>
            <a:endPar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70C959EF-3C9D-4538-12F2-20A07DCEF884}"/>
              </a:ext>
            </a:extLst>
          </p:cNvPr>
          <p:cNvGrpSpPr>
            <a:grpSpLocks noChangeAspect="1"/>
          </p:cNvGrpSpPr>
          <p:nvPr/>
        </p:nvGrpSpPr>
        <p:grpSpPr>
          <a:xfrm>
            <a:off x="7100440" y="5687003"/>
            <a:ext cx="4631705" cy="1049006"/>
            <a:chOff x="4977287" y="4695230"/>
            <a:chExt cx="6738070" cy="1526060"/>
          </a:xfrm>
        </p:grpSpPr>
        <p:pic>
          <p:nvPicPr>
            <p:cNvPr id="8" name="Picture 7">
              <a:extLst>
                <a:ext uri="{FF2B5EF4-FFF2-40B4-BE49-F238E27FC236}">
                  <a16:creationId xmlns:a16="http://schemas.microsoft.com/office/drawing/2014/main" id="{5BC1102F-704B-2C7C-12EA-EA383F6AA12D}"/>
                </a:ext>
              </a:extLst>
            </p:cNvPr>
            <p:cNvPicPr>
              <a:picLocks noChangeAspect="1"/>
            </p:cNvPicPr>
            <p:nvPr/>
          </p:nvPicPr>
          <p:blipFill>
            <a:blip r:embed="rId4"/>
            <a:stretch>
              <a:fillRect/>
            </a:stretch>
          </p:blipFill>
          <p:spPr>
            <a:xfrm>
              <a:off x="5138632" y="5256065"/>
              <a:ext cx="956240" cy="957675"/>
            </a:xfrm>
            <a:prstGeom prst="rect">
              <a:avLst/>
            </a:prstGeom>
          </p:spPr>
        </p:pic>
        <p:pic>
          <p:nvPicPr>
            <p:cNvPr id="9" name="Picture 8">
              <a:extLst>
                <a:ext uri="{FF2B5EF4-FFF2-40B4-BE49-F238E27FC236}">
                  <a16:creationId xmlns:a16="http://schemas.microsoft.com/office/drawing/2014/main" id="{4BF810A9-3CB3-2266-C513-39B7C8526F91}"/>
                </a:ext>
              </a:extLst>
            </p:cNvPr>
            <p:cNvPicPr>
              <a:picLocks noChangeAspect="1"/>
            </p:cNvPicPr>
            <p:nvPr/>
          </p:nvPicPr>
          <p:blipFill>
            <a:blip r:embed="rId5"/>
            <a:stretch>
              <a:fillRect/>
            </a:stretch>
          </p:blipFill>
          <p:spPr>
            <a:xfrm>
              <a:off x="7885921" y="5253620"/>
              <a:ext cx="965887" cy="960120"/>
            </a:xfrm>
            <a:prstGeom prst="rect">
              <a:avLst/>
            </a:prstGeom>
          </p:spPr>
        </p:pic>
        <p:pic>
          <p:nvPicPr>
            <p:cNvPr id="10" name="Picture 9">
              <a:extLst>
                <a:ext uri="{FF2B5EF4-FFF2-40B4-BE49-F238E27FC236}">
                  <a16:creationId xmlns:a16="http://schemas.microsoft.com/office/drawing/2014/main" id="{7100605E-1B20-3CD1-01EB-14143DEB99E7}"/>
                </a:ext>
              </a:extLst>
            </p:cNvPr>
            <p:cNvPicPr>
              <a:picLocks noChangeAspect="1"/>
            </p:cNvPicPr>
            <p:nvPr/>
          </p:nvPicPr>
          <p:blipFill>
            <a:blip r:embed="rId6"/>
            <a:stretch>
              <a:fillRect/>
            </a:stretch>
          </p:blipFill>
          <p:spPr>
            <a:xfrm>
              <a:off x="10638533" y="5253620"/>
              <a:ext cx="957250" cy="960120"/>
            </a:xfrm>
            <a:prstGeom prst="rect">
              <a:avLst/>
            </a:prstGeom>
          </p:spPr>
        </p:pic>
        <p:pic>
          <p:nvPicPr>
            <p:cNvPr id="11" name="Picture 10">
              <a:extLst>
                <a:ext uri="{FF2B5EF4-FFF2-40B4-BE49-F238E27FC236}">
                  <a16:creationId xmlns:a16="http://schemas.microsoft.com/office/drawing/2014/main" id="{D5DC6090-DCED-0089-3970-AFC4C7380429}"/>
                </a:ext>
              </a:extLst>
            </p:cNvPr>
            <p:cNvPicPr>
              <a:picLocks noChangeAspect="1"/>
            </p:cNvPicPr>
            <p:nvPr/>
          </p:nvPicPr>
          <p:blipFill>
            <a:blip r:embed="rId7"/>
            <a:stretch>
              <a:fillRect/>
            </a:stretch>
          </p:blipFill>
          <p:spPr>
            <a:xfrm>
              <a:off x="6508174" y="5253620"/>
              <a:ext cx="964444" cy="960120"/>
            </a:xfrm>
            <a:prstGeom prst="rect">
              <a:avLst/>
            </a:prstGeom>
          </p:spPr>
        </p:pic>
        <p:pic>
          <p:nvPicPr>
            <p:cNvPr id="12" name="Picture 11">
              <a:extLst>
                <a:ext uri="{FF2B5EF4-FFF2-40B4-BE49-F238E27FC236}">
                  <a16:creationId xmlns:a16="http://schemas.microsoft.com/office/drawing/2014/main" id="{C2AA69F7-0DB0-B3B7-6DB9-768EB424F135}"/>
                </a:ext>
              </a:extLst>
            </p:cNvPr>
            <p:cNvPicPr>
              <a:picLocks noChangeAspect="1"/>
            </p:cNvPicPr>
            <p:nvPr/>
          </p:nvPicPr>
          <p:blipFill>
            <a:blip r:embed="rId8"/>
            <a:stretch>
              <a:fillRect/>
            </a:stretch>
          </p:blipFill>
          <p:spPr>
            <a:xfrm>
              <a:off x="9265111" y="5261170"/>
              <a:ext cx="960120" cy="960120"/>
            </a:xfrm>
            <a:prstGeom prst="rect">
              <a:avLst/>
            </a:prstGeom>
          </p:spPr>
        </p:pic>
        <p:sp>
          <p:nvSpPr>
            <p:cNvPr id="13" name="Rectangle 12">
              <a:extLst>
                <a:ext uri="{FF2B5EF4-FFF2-40B4-BE49-F238E27FC236}">
                  <a16:creationId xmlns:a16="http://schemas.microsoft.com/office/drawing/2014/main" id="{A7EA0271-20B3-F16C-F7BA-E7BE5B1C2673}"/>
                </a:ext>
              </a:extLst>
            </p:cNvPr>
            <p:cNvSpPr/>
            <p:nvPr/>
          </p:nvSpPr>
          <p:spPr>
            <a:xfrm>
              <a:off x="4977287" y="4914602"/>
              <a:ext cx="1278926" cy="3581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Engineering</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sp>
          <p:nvSpPr>
            <p:cNvPr id="14" name="Rectangle 13">
              <a:extLst>
                <a:ext uri="{FF2B5EF4-FFF2-40B4-BE49-F238E27FC236}">
                  <a16:creationId xmlns:a16="http://schemas.microsoft.com/office/drawing/2014/main" id="{B08661E5-A059-6EAC-FD72-C8D5DC61E49B}"/>
                </a:ext>
              </a:extLst>
            </p:cNvPr>
            <p:cNvSpPr/>
            <p:nvPr/>
          </p:nvSpPr>
          <p:spPr>
            <a:xfrm>
              <a:off x="6508173" y="4914602"/>
              <a:ext cx="919276" cy="35819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Finance</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sp>
          <p:nvSpPr>
            <p:cNvPr id="15" name="Rectangle 14">
              <a:extLst>
                <a:ext uri="{FF2B5EF4-FFF2-40B4-BE49-F238E27FC236}">
                  <a16:creationId xmlns:a16="http://schemas.microsoft.com/office/drawing/2014/main" id="{0884846A-32D1-9E91-F897-7AB207F5723D}"/>
                </a:ext>
              </a:extLst>
            </p:cNvPr>
            <p:cNvSpPr/>
            <p:nvPr/>
          </p:nvSpPr>
          <p:spPr>
            <a:xfrm>
              <a:off x="7761185" y="4701254"/>
              <a:ext cx="1144511" cy="5820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Sciences</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sp>
          <p:nvSpPr>
            <p:cNvPr id="16" name="Rectangle 15">
              <a:extLst>
                <a:ext uri="{FF2B5EF4-FFF2-40B4-BE49-F238E27FC236}">
                  <a16:creationId xmlns:a16="http://schemas.microsoft.com/office/drawing/2014/main" id="{B8914566-F0FD-591D-E236-33E1AF9CF0B0}"/>
                </a:ext>
              </a:extLst>
            </p:cNvPr>
            <p:cNvSpPr/>
            <p:nvPr/>
          </p:nvSpPr>
          <p:spPr>
            <a:xfrm>
              <a:off x="9055168" y="4695230"/>
              <a:ext cx="1462176" cy="5820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Hospitality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Tourism</a:t>
              </a:r>
            </a:p>
          </p:txBody>
        </p:sp>
        <p:sp>
          <p:nvSpPr>
            <p:cNvPr id="17" name="Rectangle 16">
              <a:extLst>
                <a:ext uri="{FF2B5EF4-FFF2-40B4-BE49-F238E27FC236}">
                  <a16:creationId xmlns:a16="http://schemas.microsoft.com/office/drawing/2014/main" id="{C82A233D-28A6-E262-0807-337AF0AA1043}"/>
                </a:ext>
              </a:extLst>
            </p:cNvPr>
            <p:cNvSpPr/>
            <p:nvPr/>
          </p:nvSpPr>
          <p:spPr>
            <a:xfrm>
              <a:off x="10478928" y="4701254"/>
              <a:ext cx="1236429" cy="58206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Technology</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grpSp>
      <p:sp>
        <p:nvSpPr>
          <p:cNvPr id="18" name="Slide Number Placeholder 4">
            <a:extLst>
              <a:ext uri="{FF2B5EF4-FFF2-40B4-BE49-F238E27FC236}">
                <a16:creationId xmlns:a16="http://schemas.microsoft.com/office/drawing/2014/main" id="{163A683C-F076-B1A0-AF45-80414EB6A8FD}"/>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1826962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EF58B4-DBB5-6C0B-A3EC-9A1C21B00127}"/>
              </a:ext>
            </a:extLst>
          </p:cNvPr>
          <p:cNvSpPr txBox="1"/>
          <p:nvPr/>
        </p:nvSpPr>
        <p:spPr>
          <a:xfrm>
            <a:off x="6270217" y="4827237"/>
            <a:ext cx="5797296" cy="307777"/>
          </a:xfrm>
          <a:prstGeom prst="rect">
            <a:avLst/>
          </a:prstGeom>
          <a:ln w="19050">
            <a:solidFill>
              <a:srgbClr val="FCAF17"/>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AF17"/>
                </a:solidFill>
                <a:effectLst/>
                <a:uLnTx/>
                <a:uFillTx/>
                <a:latin typeface="DINOT" panose="020B0504020101020102" pitchFamily="34" charset="0"/>
                <a:ea typeface="+mn-ea"/>
                <a:cs typeface="+mn-cs"/>
              </a:rPr>
              <a:t>State-Approved Pathway Courses</a:t>
            </a:r>
            <a:endParaRPr kumimoji="0" lang="en-US" sz="1800" b="0" i="0" u="none" strike="noStrike" kern="1200" cap="none" spc="0" normalizeH="0" baseline="0" noProof="0" dirty="0">
              <a:ln>
                <a:noFill/>
              </a:ln>
              <a:solidFill>
                <a:srgbClr val="FCAF17"/>
              </a:solidFill>
              <a:effectLst/>
              <a:uLnTx/>
              <a:uFillTx/>
              <a:latin typeface="Segoe UI" panose="020B0502040204020203" pitchFamily="34" charset="0"/>
              <a:ea typeface="+mn-ea"/>
              <a:cs typeface="+mn-cs"/>
            </a:endParaRPr>
          </a:p>
        </p:txBody>
      </p:sp>
      <p:sp>
        <p:nvSpPr>
          <p:cNvPr id="13" name="TextBox 12">
            <a:extLst>
              <a:ext uri="{FF2B5EF4-FFF2-40B4-BE49-F238E27FC236}">
                <a16:creationId xmlns:a16="http://schemas.microsoft.com/office/drawing/2014/main" id="{53129BFA-B0AA-AF83-AD19-0268DA637B0C}"/>
              </a:ext>
            </a:extLst>
          </p:cNvPr>
          <p:cNvSpPr txBox="1"/>
          <p:nvPr/>
        </p:nvSpPr>
        <p:spPr>
          <a:xfrm>
            <a:off x="253176" y="4114125"/>
            <a:ext cx="5800725" cy="2618666"/>
          </a:xfrm>
          <a:prstGeom prst="rect">
            <a:avLst/>
          </a:prstGeom>
          <a:ln w="19050">
            <a:solidFill>
              <a:srgbClr val="FCAF17"/>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Agriculture, Food &amp; Natural Resources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Architecture &amp; Construction</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Arts, Audio/Video Technology &amp; Communications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Business, Management &amp; Administration</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Education &amp; Training</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Finance</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Government &amp; Public Administration</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Health Science</a:t>
            </a:r>
          </a:p>
        </p:txBody>
      </p:sp>
      <p:sp>
        <p:nvSpPr>
          <p:cNvPr id="12" name="TextBox 11">
            <a:extLst>
              <a:ext uri="{FF2B5EF4-FFF2-40B4-BE49-F238E27FC236}">
                <a16:creationId xmlns:a16="http://schemas.microsoft.com/office/drawing/2014/main" id="{BABA030C-32B2-375F-E070-4CFDE07BE0CB}"/>
              </a:ext>
            </a:extLst>
          </p:cNvPr>
          <p:cNvSpPr txBox="1"/>
          <p:nvPr/>
        </p:nvSpPr>
        <p:spPr>
          <a:xfrm>
            <a:off x="4434714" y="2837444"/>
            <a:ext cx="7632799" cy="461665"/>
          </a:xfrm>
          <a:prstGeom prst="rect">
            <a:avLst/>
          </a:prstGeom>
          <a:noFill/>
          <a:ln w="19050">
            <a:solidFill>
              <a:srgbClr val="006A4F"/>
            </a:solidFill>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U. S. Department of Education’s Office of Career, Technical, and Adult Education (OCTAE)</a:t>
            </a:r>
            <a:br>
              <a:rPr kumimoji="0" lang="en-US" sz="14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Program of Study </a:t>
            </a:r>
            <a:r>
              <a:rPr kumimoji="0" lang="en-US" sz="11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framework</a:t>
            </a:r>
            <a:r>
              <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consists of 16 career clusters representing 79 career </a:t>
            </a:r>
            <a:r>
              <a:rPr kumimoji="0" lang="en-US" sz="11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pathways.</a:t>
            </a:r>
            <a:endPar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9" name="Group 18">
            <a:extLst>
              <a:ext uri="{FF2B5EF4-FFF2-40B4-BE49-F238E27FC236}">
                <a16:creationId xmlns:a16="http://schemas.microsoft.com/office/drawing/2014/main" id="{BEEBDE7F-0EC5-B52E-B73C-3A1F8F2297B1}"/>
              </a:ext>
            </a:extLst>
          </p:cNvPr>
          <p:cNvGrpSpPr/>
          <p:nvPr/>
        </p:nvGrpSpPr>
        <p:grpSpPr>
          <a:xfrm>
            <a:off x="2733035" y="3544027"/>
            <a:ext cx="2948463" cy="520738"/>
            <a:chOff x="2589768" y="3426671"/>
            <a:chExt cx="2948463" cy="520738"/>
          </a:xfrm>
        </p:grpSpPr>
        <p:sp>
          <p:nvSpPr>
            <p:cNvPr id="29" name="Straight Connector 3">
              <a:extLst>
                <a:ext uri="{FF2B5EF4-FFF2-40B4-BE49-F238E27FC236}">
                  <a16:creationId xmlns:a16="http://schemas.microsoft.com/office/drawing/2014/main" id="{37BAAF43-6A36-5848-1115-E14B18F946F8}"/>
                </a:ext>
              </a:extLst>
            </p:cNvPr>
            <p:cNvSpPr>
              <a:spLocks noChangeAspect="1"/>
            </p:cNvSpPr>
            <p:nvPr/>
          </p:nvSpPr>
          <p:spPr>
            <a:xfrm>
              <a:off x="2589768" y="3426671"/>
              <a:ext cx="2948463" cy="520738"/>
            </a:xfrm>
            <a:custGeom>
              <a:avLst/>
              <a:gdLst/>
              <a:ahLst/>
              <a:cxnLst/>
              <a:rect l="0" t="0" r="0" b="0"/>
              <a:pathLst>
                <a:path>
                  <a:moveTo>
                    <a:pt x="2948463" y="0"/>
                  </a:moveTo>
                  <a:lnTo>
                    <a:pt x="2948463" y="277469"/>
                  </a:lnTo>
                  <a:lnTo>
                    <a:pt x="0" y="277469"/>
                  </a:lnTo>
                  <a:lnTo>
                    <a:pt x="0" y="520738"/>
                  </a:lnTo>
                </a:path>
              </a:pathLst>
            </a:custGeom>
            <a:noFill/>
            <a:ln w="19050">
              <a:solidFill>
                <a:srgbClr val="006A4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sp>
          <p:nvSpPr>
            <p:cNvPr id="31" name="Straight Connector 4">
              <a:extLst>
                <a:ext uri="{FF2B5EF4-FFF2-40B4-BE49-F238E27FC236}">
                  <a16:creationId xmlns:a16="http://schemas.microsoft.com/office/drawing/2014/main" id="{DF96526F-B38C-D861-DF31-67146F43D705}"/>
                </a:ext>
              </a:extLst>
            </p:cNvPr>
            <p:cNvSpPr txBox="1"/>
            <p:nvPr/>
          </p:nvSpPr>
          <p:spPr>
            <a:xfrm>
              <a:off x="3989010" y="3684283"/>
              <a:ext cx="149978" cy="5513"/>
            </a:xfrm>
            <a:prstGeom prst="rect">
              <a:avLst/>
            </a:prstGeom>
            <a:ln w="19050">
              <a:solidFill>
                <a:srgbClr val="006A4F"/>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3EA94574-97BE-BF86-AD28-00BE1C305BEA}"/>
              </a:ext>
            </a:extLst>
          </p:cNvPr>
          <p:cNvGrpSpPr/>
          <p:nvPr/>
        </p:nvGrpSpPr>
        <p:grpSpPr>
          <a:xfrm flipH="1">
            <a:off x="6504687" y="3550925"/>
            <a:ext cx="2948463" cy="520738"/>
            <a:chOff x="2589768" y="3426671"/>
            <a:chExt cx="2948463" cy="520738"/>
          </a:xfrm>
        </p:grpSpPr>
        <p:sp>
          <p:nvSpPr>
            <p:cNvPr id="33" name="Straight Connector 3">
              <a:extLst>
                <a:ext uri="{FF2B5EF4-FFF2-40B4-BE49-F238E27FC236}">
                  <a16:creationId xmlns:a16="http://schemas.microsoft.com/office/drawing/2014/main" id="{66614B9F-D1DA-CA05-A378-B5CC9C9F62E6}"/>
                </a:ext>
              </a:extLst>
            </p:cNvPr>
            <p:cNvSpPr>
              <a:spLocks noChangeAspect="1"/>
            </p:cNvSpPr>
            <p:nvPr/>
          </p:nvSpPr>
          <p:spPr>
            <a:xfrm>
              <a:off x="2589768" y="3426671"/>
              <a:ext cx="2948463" cy="520738"/>
            </a:xfrm>
            <a:custGeom>
              <a:avLst/>
              <a:gdLst/>
              <a:ahLst/>
              <a:cxnLst/>
              <a:rect l="0" t="0" r="0" b="0"/>
              <a:pathLst>
                <a:path>
                  <a:moveTo>
                    <a:pt x="2948463" y="0"/>
                  </a:moveTo>
                  <a:lnTo>
                    <a:pt x="2948463" y="277469"/>
                  </a:lnTo>
                  <a:lnTo>
                    <a:pt x="0" y="277469"/>
                  </a:lnTo>
                  <a:lnTo>
                    <a:pt x="0" y="520738"/>
                  </a:lnTo>
                </a:path>
              </a:pathLst>
            </a:custGeom>
            <a:noFill/>
            <a:ln w="19050">
              <a:solidFill>
                <a:srgbClr val="006A4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sp>
          <p:nvSpPr>
            <p:cNvPr id="34" name="Straight Connector 4">
              <a:extLst>
                <a:ext uri="{FF2B5EF4-FFF2-40B4-BE49-F238E27FC236}">
                  <a16:creationId xmlns:a16="http://schemas.microsoft.com/office/drawing/2014/main" id="{4D464C05-C79A-E03D-D460-97170A718F32}"/>
                </a:ext>
              </a:extLst>
            </p:cNvPr>
            <p:cNvSpPr txBox="1"/>
            <p:nvPr/>
          </p:nvSpPr>
          <p:spPr>
            <a:xfrm>
              <a:off x="3989010" y="3684283"/>
              <a:ext cx="149978" cy="5513"/>
            </a:xfrm>
            <a:prstGeom prst="rect">
              <a:avLst/>
            </a:prstGeom>
            <a:ln w="19050">
              <a:solidFill>
                <a:srgbClr val="006A4F"/>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8A7C46FF-C3F4-DECB-9B49-27455719B435}"/>
              </a:ext>
            </a:extLst>
          </p:cNvPr>
          <p:cNvSpPr txBox="1"/>
          <p:nvPr/>
        </p:nvSpPr>
        <p:spPr>
          <a:xfrm>
            <a:off x="6266788" y="4114125"/>
            <a:ext cx="5800725" cy="2619371"/>
          </a:xfrm>
          <a:prstGeom prst="rect">
            <a:avLst/>
          </a:prstGeom>
          <a:ln w="19050">
            <a:solidFill>
              <a:srgbClr val="FCAF17"/>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Hospitality &amp; Tourism</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Human Services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Information Technology</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Law, Public Safety, Corrections &amp; Security</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Manufacturing</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Marketing</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Science, Technology, Engineering &amp; Mathematics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Transportation, Distribution &amp; Logistics</a:t>
            </a:r>
          </a:p>
        </p:txBody>
      </p:sp>
      <p:sp>
        <p:nvSpPr>
          <p:cNvPr id="11" name="TextBox 10">
            <a:extLst>
              <a:ext uri="{FF2B5EF4-FFF2-40B4-BE49-F238E27FC236}">
                <a16:creationId xmlns:a16="http://schemas.microsoft.com/office/drawing/2014/main" id="{FB0D2B00-97B0-61C6-9A49-88F66510DE63}"/>
              </a:ext>
            </a:extLst>
          </p:cNvPr>
          <p:cNvSpPr txBox="1"/>
          <p:nvPr/>
        </p:nvSpPr>
        <p:spPr>
          <a:xfrm>
            <a:off x="4207267" y="1355902"/>
            <a:ext cx="798473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addition to NAF’s five core career themes, academy offerings have expanded to include the 16 career clusters and associated pathways outlined by the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US Department of Education</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as well as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State-Approved</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career pathway courses.</a:t>
            </a:r>
          </a:p>
        </p:txBody>
      </p:sp>
      <p:pic>
        <p:nvPicPr>
          <p:cNvPr id="4" name="Picture 3">
            <a:extLst>
              <a:ext uri="{FF2B5EF4-FFF2-40B4-BE49-F238E27FC236}">
                <a16:creationId xmlns:a16="http://schemas.microsoft.com/office/drawing/2014/main" id="{F08B279F-CD12-201A-483A-42C6B37F28AB}"/>
              </a:ext>
            </a:extLst>
          </p:cNvPr>
          <p:cNvPicPr>
            <a:picLocks noChangeAspect="1"/>
          </p:cNvPicPr>
          <p:nvPr/>
        </p:nvPicPr>
        <p:blipFill>
          <a:blip r:embed="rId4">
            <a:extLst>
              <a:ext uri="{28A0092B-C50C-407E-A947-70E740481C1C}">
                <a14:useLocalDpi xmlns:a14="http://schemas.microsoft.com/office/drawing/2010/main" val="0"/>
              </a:ext>
            </a:extLst>
          </a:blip>
          <a:srcRect l="2884" r="2884"/>
          <a:stretch/>
        </p:blipFill>
        <p:spPr>
          <a:xfrm>
            <a:off x="629338" y="1475603"/>
            <a:ext cx="3102780" cy="21945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ide Number Placeholder 4">
            <a:extLst>
              <a:ext uri="{FF2B5EF4-FFF2-40B4-BE49-F238E27FC236}">
                <a16:creationId xmlns:a16="http://schemas.microsoft.com/office/drawing/2014/main" id="{5F48F456-9274-D282-1110-06F92896CDA3}"/>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6" name="Title 1">
            <a:extLst>
              <a:ext uri="{FF2B5EF4-FFF2-40B4-BE49-F238E27FC236}">
                <a16:creationId xmlns:a16="http://schemas.microsoft.com/office/drawing/2014/main" id="{56C33D66-CF86-6463-2779-4271A6F0DA78}"/>
              </a:ext>
            </a:extLst>
          </p:cNvPr>
          <p:cNvSpPr txBox="1">
            <a:spLocks/>
          </p:cNvSpPr>
          <p:nvPr/>
        </p:nvSpPr>
        <p:spPr>
          <a:xfrm>
            <a:off x="154613" y="37039"/>
            <a:ext cx="750203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Career Pathways</a:t>
            </a:r>
          </a:p>
        </p:txBody>
      </p:sp>
    </p:spTree>
    <p:extLst>
      <p:ext uri="{BB962C8B-B14F-4D97-AF65-F5344CB8AC3E}">
        <p14:creationId xmlns:p14="http://schemas.microsoft.com/office/powerpoint/2010/main" val="4085270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7230279" y="4392290"/>
            <a:ext cx="4588095"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2301" y="-15746"/>
            <a:ext cx="811662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Customize Your Program</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t="26412" b="26412"/>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Slide Number Placeholder 4">
            <a:extLst>
              <a:ext uri="{FF2B5EF4-FFF2-40B4-BE49-F238E27FC236}">
                <a16:creationId xmlns:a16="http://schemas.microsoft.com/office/drawing/2014/main" id="{163A683C-F076-B1A0-AF45-80414EB6A8FD}"/>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19" name="Title 1">
            <a:extLst>
              <a:ext uri="{FF2B5EF4-FFF2-40B4-BE49-F238E27FC236}">
                <a16:creationId xmlns:a16="http://schemas.microsoft.com/office/drawing/2014/main" id="{24836E4F-855A-A606-4A72-65AC70B13D5F}"/>
              </a:ext>
            </a:extLst>
          </p:cNvPr>
          <p:cNvSpPr txBox="1">
            <a:spLocks/>
          </p:cNvSpPr>
          <p:nvPr/>
        </p:nvSpPr>
        <p:spPr>
          <a:xfrm>
            <a:off x="7722043" y="4883885"/>
            <a:ext cx="3708516" cy="13081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l" defTabSz="914400" rtl="0" eaLnBrk="1" fontAlgn="auto" latinLnBrk="0" hangingPunct="1">
              <a:lnSpc>
                <a:spcPct val="90000"/>
              </a:lnSpc>
              <a:spcBef>
                <a:spcPct val="0"/>
              </a:spcBef>
              <a:spcAft>
                <a:spcPts val="300"/>
              </a:spcAft>
              <a:buClrTx/>
              <a:buSzTx/>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Other Consider</a:t>
            </a:r>
            <a:r>
              <a:rPr lang="en-US" sz="1400" b="1" dirty="0" err="1">
                <a:solidFill>
                  <a:prstClr val="black"/>
                </a:solidFill>
                <a:latin typeface="Tahoma" panose="020B0604030504040204" pitchFamily="34" charset="0"/>
                <a:ea typeface="Tahoma" panose="020B0604030504040204" pitchFamily="34" charset="0"/>
                <a:cs typeface="Tahoma" panose="020B0604030504040204" pitchFamily="34" charset="0"/>
              </a:rPr>
              <a:t>ations</a:t>
            </a:r>
            <a:r>
              <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Courses</a:t>
            </a:r>
          </a:p>
          <a:p>
            <a:pPr marL="285750" marR="0" lvl="0" indent="-285750" algn="l" defTabSz="9144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Third Party Curricula</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Dual Enrollment/Early College Courses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State-approved Career Pathway Courses</a:t>
            </a:r>
          </a:p>
        </p:txBody>
      </p:sp>
      <p:sp>
        <p:nvSpPr>
          <p:cNvPr id="20" name="Title 1">
            <a:extLst>
              <a:ext uri="{FF2B5EF4-FFF2-40B4-BE49-F238E27FC236}">
                <a16:creationId xmlns:a16="http://schemas.microsoft.com/office/drawing/2014/main" id="{E0238368-2CEC-4C7F-E40B-E65F4829EDB5}"/>
              </a:ext>
            </a:extLst>
          </p:cNvPr>
          <p:cNvSpPr txBox="1">
            <a:spLocks/>
          </p:cNvSpPr>
          <p:nvPr/>
        </p:nvSpPr>
        <p:spPr>
          <a:xfrm>
            <a:off x="152302" y="597466"/>
            <a:ext cx="294485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of Study </a:t>
            </a:r>
          </a:p>
        </p:txBody>
      </p:sp>
      <p:sp>
        <p:nvSpPr>
          <p:cNvPr id="4" name="TextBox 3">
            <a:extLst>
              <a:ext uri="{FF2B5EF4-FFF2-40B4-BE49-F238E27FC236}">
                <a16:creationId xmlns:a16="http://schemas.microsoft.com/office/drawing/2014/main" id="{898FEFAA-701D-C706-339C-FEF5C8AD311B}"/>
              </a:ext>
            </a:extLst>
          </p:cNvPr>
          <p:cNvSpPr txBox="1"/>
          <p:nvPr/>
        </p:nvSpPr>
        <p:spPr>
          <a:xfrm>
            <a:off x="8134826" y="788029"/>
            <a:ext cx="30159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AOE</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Course</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en-US" sz="2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Options</a:t>
            </a:r>
          </a:p>
        </p:txBody>
      </p:sp>
      <p:grpSp>
        <p:nvGrpSpPr>
          <p:cNvPr id="23" name="Group 22">
            <a:extLst>
              <a:ext uri="{FF2B5EF4-FFF2-40B4-BE49-F238E27FC236}">
                <a16:creationId xmlns:a16="http://schemas.microsoft.com/office/drawing/2014/main" id="{FB939ED4-F974-19CC-1841-0E931054950C}"/>
              </a:ext>
            </a:extLst>
          </p:cNvPr>
          <p:cNvGrpSpPr>
            <a:grpSpLocks noChangeAspect="1"/>
          </p:cNvGrpSpPr>
          <p:nvPr/>
        </p:nvGrpSpPr>
        <p:grpSpPr>
          <a:xfrm>
            <a:off x="108820" y="6306203"/>
            <a:ext cx="9017761" cy="312866"/>
            <a:chOff x="403032" y="6517511"/>
            <a:chExt cx="9017761" cy="312866"/>
          </a:xfrm>
        </p:grpSpPr>
        <p:sp>
          <p:nvSpPr>
            <p:cNvPr id="30" name="TextBox 29">
              <a:extLst>
                <a:ext uri="{FF2B5EF4-FFF2-40B4-BE49-F238E27FC236}">
                  <a16:creationId xmlns:a16="http://schemas.microsoft.com/office/drawing/2014/main" id="{8544B958-ED3E-FF5A-AFCD-DAA0D0421A6B}"/>
                </a:ext>
              </a:extLst>
            </p:cNvPr>
            <p:cNvSpPr txBox="1"/>
            <p:nvPr/>
          </p:nvSpPr>
          <p:spPr>
            <a:xfrm>
              <a:off x="403032" y="6522600"/>
              <a:ext cx="901776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strike="noStrike" kern="1200" cap="none" spc="0" normalizeH="0" noProof="0" dirty="0">
                  <a:ln>
                    <a:noFill/>
                  </a:ln>
                  <a:effectLst/>
                  <a:uLnTx/>
                  <a:uFillTx/>
                  <a:latin typeface="Tahoma" panose="020B0604030504040204" pitchFamily="34" charset="0"/>
                  <a:ea typeface="Tahoma" panose="020B0604030504040204" pitchFamily="34" charset="0"/>
                  <a:cs typeface="Tahoma" panose="020B0604030504040204" pitchFamily="34" charset="0"/>
                </a:rPr>
                <a:t>Curricula or content </a:t>
              </a:r>
              <a:r>
                <a:rPr kumimoji="0" lang="en-US" sz="1400" b="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with a cost are marked with a   , and those requiring professional development with a      -</a:t>
              </a:r>
            </a:p>
          </p:txBody>
        </p:sp>
        <p:pic>
          <p:nvPicPr>
            <p:cNvPr id="13" name="Graphic 12" descr="Dollar with solid fill">
              <a:extLst>
                <a:ext uri="{FF2B5EF4-FFF2-40B4-BE49-F238E27FC236}">
                  <a16:creationId xmlns:a16="http://schemas.microsoft.com/office/drawing/2014/main" id="{736F47D7-704A-2B9A-4B47-BFC666C863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28915" y="6571688"/>
              <a:ext cx="210312" cy="210312"/>
            </a:xfrm>
            <a:prstGeom prst="rect">
              <a:avLst/>
            </a:prstGeom>
          </p:spPr>
        </p:pic>
        <p:pic>
          <p:nvPicPr>
            <p:cNvPr id="14" name="Graphic 13" descr="Lights On with solid fill">
              <a:extLst>
                <a:ext uri="{FF2B5EF4-FFF2-40B4-BE49-F238E27FC236}">
                  <a16:creationId xmlns:a16="http://schemas.microsoft.com/office/drawing/2014/main" id="{3FB61AF1-A575-3DE5-986D-76B020C010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51561" y="6517511"/>
              <a:ext cx="274320" cy="274320"/>
            </a:xfrm>
            <a:prstGeom prst="rect">
              <a:avLst/>
            </a:prstGeom>
          </p:spPr>
        </p:pic>
      </p:grpSp>
      <p:grpSp>
        <p:nvGrpSpPr>
          <p:cNvPr id="37" name="Group 36">
            <a:extLst>
              <a:ext uri="{FF2B5EF4-FFF2-40B4-BE49-F238E27FC236}">
                <a16:creationId xmlns:a16="http://schemas.microsoft.com/office/drawing/2014/main" id="{A8789F7D-D23C-E59D-8047-33F399DDCD1B}"/>
              </a:ext>
            </a:extLst>
          </p:cNvPr>
          <p:cNvGrpSpPr/>
          <p:nvPr/>
        </p:nvGrpSpPr>
        <p:grpSpPr>
          <a:xfrm>
            <a:off x="6994190" y="1308848"/>
            <a:ext cx="4907490" cy="3458319"/>
            <a:chOff x="7060715" y="1303164"/>
            <a:chExt cx="4907490" cy="3458319"/>
          </a:xfrm>
        </p:grpSpPr>
        <p:grpSp>
          <p:nvGrpSpPr>
            <p:cNvPr id="9" name="Group 8">
              <a:extLst>
                <a:ext uri="{FF2B5EF4-FFF2-40B4-BE49-F238E27FC236}">
                  <a16:creationId xmlns:a16="http://schemas.microsoft.com/office/drawing/2014/main" id="{B542AC45-13AE-27F0-610C-F59B70B597DF}"/>
                </a:ext>
              </a:extLst>
            </p:cNvPr>
            <p:cNvGrpSpPr/>
            <p:nvPr/>
          </p:nvGrpSpPr>
          <p:grpSpPr>
            <a:xfrm>
              <a:off x="7317447" y="1303164"/>
              <a:ext cx="4650758" cy="3458319"/>
              <a:chOff x="7317447" y="1303164"/>
              <a:chExt cx="4650758" cy="3458319"/>
            </a:xfrm>
          </p:grpSpPr>
          <p:sp>
            <p:nvSpPr>
              <p:cNvPr id="26" name="TextBox 25">
                <a:extLst>
                  <a:ext uri="{FF2B5EF4-FFF2-40B4-BE49-F238E27FC236}">
                    <a16:creationId xmlns:a16="http://schemas.microsoft.com/office/drawing/2014/main" id="{0AB3DD85-751E-B396-4620-94B70BBB2DC0}"/>
                  </a:ext>
                </a:extLst>
              </p:cNvPr>
              <p:cNvSpPr txBox="1"/>
              <p:nvPr/>
            </p:nvSpPr>
            <p:spPr>
              <a:xfrm>
                <a:off x="7317447" y="1303164"/>
                <a:ext cx="4650758" cy="3458319"/>
              </a:xfrm>
              <a:prstGeom prst="rect">
                <a:avLst/>
              </a:prstGeom>
              <a:noFill/>
            </p:spPr>
            <p:txBody>
              <a:bodyPr wrap="square">
                <a:spAutoFit/>
              </a:bodyPr>
              <a:lstStyle/>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Project Lead the Way</a:t>
                </a:r>
              </a:p>
              <a:p>
                <a:pPr marR="0" lvl="0" algn="l" defTabSz="914400" rtl="0" eaLnBrk="1" fontAlgn="auto" latinLnBrk="0" hangingPunct="1">
                  <a:lnSpc>
                    <a:spcPct val="108000"/>
                  </a:lnSpc>
                  <a:spcBef>
                    <a:spcPts val="0"/>
                  </a:spcBef>
                  <a:spcAft>
                    <a:spcPts val="0"/>
                  </a:spcAft>
                  <a:buClrTx/>
                  <a:buSzTx/>
                  <a:tabLst/>
                  <a:defRPr/>
                </a:pPr>
                <a:r>
                  <a:rPr kumimoji="0" lang="en-US" sz="1200" b="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https://www.pltw.org/our-programs</a:t>
                </a:r>
                <a:endParaRPr kumimoji="0" lang="en-US" sz="1200" b="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California Educators Together</a:t>
                </a:r>
              </a:p>
              <a:p>
                <a:pPr marR="0" lvl="0" algn="l" defTabSz="914400" rtl="0" eaLnBrk="1" fontAlgn="auto" latinLnBrk="0" hangingPunct="1">
                  <a:lnSpc>
                    <a:spcPct val="108000"/>
                  </a:lnSpc>
                  <a:spcBef>
                    <a:spcPts val="0"/>
                  </a:spcBef>
                  <a:spcAft>
                    <a:spcPts val="0"/>
                  </a:spcAft>
                  <a:buClrTx/>
                  <a:buSzTx/>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9">
                      <a:extLst>
                        <a:ext uri="{A12FA001-AC4F-418D-AE19-62706E023703}">
                          <ahyp:hlinkClr xmlns:ahyp="http://schemas.microsoft.com/office/drawing/2018/hyperlinkcolor" val="tx"/>
                        </a:ext>
                      </a:extLst>
                    </a:hlinkClick>
                  </a:rPr>
                  <a:t>https://ash.naf.org/public/learning/course/engineering-and-design</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285750" marR="0" lvl="0" indent="-28575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Intelitek</a:t>
                </a:r>
              </a:p>
              <a:p>
                <a:pPr marR="0" lvl="0" algn="l" defTabSz="914400" rtl="0" eaLnBrk="1" fontAlgn="auto" latinLnBrk="0" hangingPunct="1">
                  <a:lnSpc>
                    <a:spcPct val="108000"/>
                  </a:lnSpc>
                  <a:spcBef>
                    <a:spcPts val="0"/>
                  </a:spcBef>
                  <a:spcAft>
                    <a:spcPts val="0"/>
                  </a:spcAft>
                  <a:buClrTx/>
                  <a:buSzTx/>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10">
                      <a:extLst>
                        <a:ext uri="{A12FA001-AC4F-418D-AE19-62706E023703}">
                          <ahyp:hlinkClr xmlns:ahyp="http://schemas.microsoft.com/office/drawing/2018/hyperlinkcolor" val="tx"/>
                        </a:ext>
                      </a:extLst>
                    </a:hlinkClick>
                  </a:rPr>
                  <a:t>https://intelitek.com/stem-education/</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endPar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Paxton Patterson</a:t>
                </a:r>
              </a:p>
              <a:p>
                <a:pPr marR="0" lvl="0" algn="l" defTabSz="914400" rtl="0" eaLnBrk="1" fontAlgn="auto" latinLnBrk="0" hangingPunct="1">
                  <a:lnSpc>
                    <a:spcPct val="108000"/>
                  </a:lnSpc>
                  <a:spcBef>
                    <a:spcPts val="0"/>
                  </a:spcBef>
                  <a:spcAft>
                    <a:spcPts val="0"/>
                  </a:spcAft>
                  <a:buClrTx/>
                  <a:buSzTx/>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11">
                      <a:extLst>
                        <a:ext uri="{A12FA001-AC4F-418D-AE19-62706E023703}">
                          <ahyp:hlinkClr xmlns:ahyp="http://schemas.microsoft.com/office/drawing/2018/hyperlinkcolor" val="tx"/>
                        </a:ext>
                      </a:extLst>
                    </a:hlinkClick>
                  </a:rPr>
                  <a:t>http://www.paxtonpatterson.com/stem-education</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endPar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STEM 101</a:t>
                </a:r>
              </a:p>
              <a:p>
                <a:pPr marR="0" lvl="0" algn="l" defTabSz="914400" rtl="0" eaLnBrk="1" fontAlgn="auto" latinLnBrk="0" hangingPunct="1">
                  <a:lnSpc>
                    <a:spcPct val="108000"/>
                  </a:lnSpc>
                  <a:spcBef>
                    <a:spcPts val="0"/>
                  </a:spcBef>
                  <a:spcAft>
                    <a:spcPts val="0"/>
                  </a:spcAft>
                  <a:buClrTx/>
                  <a:buSzTx/>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12">
                      <a:extLst>
                        <a:ext uri="{A12FA001-AC4F-418D-AE19-62706E023703}">
                          <ahyp:hlinkClr xmlns:ahyp="http://schemas.microsoft.com/office/drawing/2018/hyperlinkcolor" val="tx"/>
                        </a:ext>
                      </a:extLst>
                    </a:hlinkClick>
                  </a:rPr>
                  <a:t>https://stem101.org/hs/</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grpSp>
            <p:nvGrpSpPr>
              <p:cNvPr id="7" name="Group 6">
                <a:extLst>
                  <a:ext uri="{FF2B5EF4-FFF2-40B4-BE49-F238E27FC236}">
                    <a16:creationId xmlns:a16="http://schemas.microsoft.com/office/drawing/2014/main" id="{54C2B3C1-3963-0114-0C45-A1EA3990CC42}"/>
                  </a:ext>
                </a:extLst>
              </p:cNvPr>
              <p:cNvGrpSpPr/>
              <p:nvPr/>
            </p:nvGrpSpPr>
            <p:grpSpPr>
              <a:xfrm>
                <a:off x="8299582" y="1388868"/>
                <a:ext cx="1674626" cy="3063900"/>
                <a:chOff x="7919306" y="1771399"/>
                <a:chExt cx="1674626" cy="3063900"/>
              </a:xfrm>
            </p:grpSpPr>
            <p:pic>
              <p:nvPicPr>
                <p:cNvPr id="8" name="Graphic 7" descr="Dollar with solid fill">
                  <a:extLst>
                    <a:ext uri="{FF2B5EF4-FFF2-40B4-BE49-F238E27FC236}">
                      <a16:creationId xmlns:a16="http://schemas.microsoft.com/office/drawing/2014/main" id="{1DDCFA68-A9C5-FDF3-BB69-0BE423C303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18638" y="1787540"/>
                  <a:ext cx="182880" cy="182880"/>
                </a:xfrm>
                <a:prstGeom prst="rect">
                  <a:avLst/>
                </a:prstGeom>
              </p:spPr>
            </p:pic>
            <p:pic>
              <p:nvPicPr>
                <p:cNvPr id="10" name="Graphic 9" descr="Lights On with solid fill">
                  <a:extLst>
                    <a:ext uri="{FF2B5EF4-FFF2-40B4-BE49-F238E27FC236}">
                      <a16:creationId xmlns:a16="http://schemas.microsoft.com/office/drawing/2014/main" id="{6A746445-D416-1142-3B24-CC51D6BB98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83620" y="1771399"/>
                  <a:ext cx="210312" cy="210312"/>
                </a:xfrm>
                <a:prstGeom prst="rect">
                  <a:avLst/>
                </a:prstGeom>
              </p:spPr>
            </p:pic>
            <p:pic>
              <p:nvPicPr>
                <p:cNvPr id="16" name="Graphic 15" descr="Dollar with solid fill">
                  <a:extLst>
                    <a:ext uri="{FF2B5EF4-FFF2-40B4-BE49-F238E27FC236}">
                      <a16:creationId xmlns:a16="http://schemas.microsoft.com/office/drawing/2014/main" id="{56F716D2-1B04-5AB7-2106-F4B47985A0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9306" y="3212253"/>
                  <a:ext cx="182880" cy="182880"/>
                </a:xfrm>
                <a:prstGeom prst="rect">
                  <a:avLst/>
                </a:prstGeom>
              </p:spPr>
            </p:pic>
            <p:pic>
              <p:nvPicPr>
                <p:cNvPr id="17" name="Graphic 16" descr="Dollar with solid fill">
                  <a:extLst>
                    <a:ext uri="{FF2B5EF4-FFF2-40B4-BE49-F238E27FC236}">
                      <a16:creationId xmlns:a16="http://schemas.microsoft.com/office/drawing/2014/main" id="{3FB1E4D9-76B3-A692-8C2F-BBB67B3783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2830" y="3943749"/>
                  <a:ext cx="182880" cy="182880"/>
                </a:xfrm>
                <a:prstGeom prst="rect">
                  <a:avLst/>
                </a:prstGeom>
              </p:spPr>
            </p:pic>
            <p:pic>
              <p:nvPicPr>
                <p:cNvPr id="21" name="Graphic 20" descr="Dollar with solid fill">
                  <a:extLst>
                    <a:ext uri="{FF2B5EF4-FFF2-40B4-BE49-F238E27FC236}">
                      <a16:creationId xmlns:a16="http://schemas.microsoft.com/office/drawing/2014/main" id="{68B8D492-950B-8989-B1D9-D37F116A0B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8388" y="4652419"/>
                  <a:ext cx="182880" cy="182880"/>
                </a:xfrm>
                <a:prstGeom prst="rect">
                  <a:avLst/>
                </a:prstGeom>
              </p:spPr>
            </p:pic>
          </p:grpSp>
        </p:grpSp>
        <p:grpSp>
          <p:nvGrpSpPr>
            <p:cNvPr id="36" name="Group 35">
              <a:extLst>
                <a:ext uri="{FF2B5EF4-FFF2-40B4-BE49-F238E27FC236}">
                  <a16:creationId xmlns:a16="http://schemas.microsoft.com/office/drawing/2014/main" id="{B34AB5AD-F4B5-FBDA-F604-1FB6F66BA008}"/>
                </a:ext>
              </a:extLst>
            </p:cNvPr>
            <p:cNvGrpSpPr/>
            <p:nvPr/>
          </p:nvGrpSpPr>
          <p:grpSpPr>
            <a:xfrm>
              <a:off x="7060715" y="1366427"/>
              <a:ext cx="153274" cy="3379583"/>
              <a:chOff x="7060715" y="1366427"/>
              <a:chExt cx="153274" cy="3379583"/>
            </a:xfrm>
          </p:grpSpPr>
          <p:cxnSp>
            <p:nvCxnSpPr>
              <p:cNvPr id="12" name="Straight Connector 11">
                <a:extLst>
                  <a:ext uri="{FF2B5EF4-FFF2-40B4-BE49-F238E27FC236}">
                    <a16:creationId xmlns:a16="http://schemas.microsoft.com/office/drawing/2014/main" id="{172251E1-C0D4-2590-F218-A471E9ED78E0}"/>
                  </a:ext>
                </a:extLst>
              </p:cNvPr>
              <p:cNvCxnSpPr>
                <a:cxnSpLocks/>
              </p:cNvCxnSpPr>
              <p:nvPr/>
            </p:nvCxnSpPr>
            <p:spPr>
              <a:xfrm>
                <a:off x="7125033" y="1366427"/>
                <a:ext cx="23303" cy="3379583"/>
              </a:xfrm>
              <a:prstGeom prst="line">
                <a:avLst/>
              </a:prstGeom>
              <a:ln>
                <a:solidFill>
                  <a:srgbClr val="44546A"/>
                </a:solidFill>
              </a:ln>
            </p:spPr>
            <p:style>
              <a:lnRef idx="1">
                <a:schemeClr val="accent1"/>
              </a:lnRef>
              <a:fillRef idx="0">
                <a:schemeClr val="accent1"/>
              </a:fillRef>
              <a:effectRef idx="0">
                <a:schemeClr val="accent1"/>
              </a:effectRef>
              <a:fontRef idx="minor">
                <a:schemeClr val="tx1"/>
              </a:fontRef>
            </p:style>
          </p:cxnSp>
          <p:sp>
            <p:nvSpPr>
              <p:cNvPr id="31" name="Flowchart: Connector 30">
                <a:extLst>
                  <a:ext uri="{FF2B5EF4-FFF2-40B4-BE49-F238E27FC236}">
                    <a16:creationId xmlns:a16="http://schemas.microsoft.com/office/drawing/2014/main" id="{18A6AC8A-6840-A07F-A9AC-97B5F939A090}"/>
                  </a:ext>
                </a:extLst>
              </p:cNvPr>
              <p:cNvSpPr/>
              <p:nvPr/>
            </p:nvSpPr>
            <p:spPr>
              <a:xfrm>
                <a:off x="7060715" y="1431477"/>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354D2AFF-82A3-38B7-08BB-A951A7D2A108}"/>
                  </a:ext>
                </a:extLst>
              </p:cNvPr>
              <p:cNvSpPr/>
              <p:nvPr/>
            </p:nvSpPr>
            <p:spPr>
              <a:xfrm>
                <a:off x="7075238" y="2135324"/>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581E6A2B-8F2D-0B4E-ECC8-99E399F6963B}"/>
                  </a:ext>
                </a:extLst>
              </p:cNvPr>
              <p:cNvSpPr/>
              <p:nvPr/>
            </p:nvSpPr>
            <p:spPr>
              <a:xfrm>
                <a:off x="7075238" y="2877456"/>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AA25D9C7-C05E-99D4-8284-DCD0A4A86173}"/>
                  </a:ext>
                </a:extLst>
              </p:cNvPr>
              <p:cNvSpPr/>
              <p:nvPr/>
            </p:nvSpPr>
            <p:spPr>
              <a:xfrm>
                <a:off x="7076829" y="3581303"/>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E88CCC1C-AA78-1FDD-B94E-E176EF0284E6}"/>
                  </a:ext>
                </a:extLst>
              </p:cNvPr>
              <p:cNvSpPr/>
              <p:nvPr/>
            </p:nvSpPr>
            <p:spPr>
              <a:xfrm>
                <a:off x="7075238" y="4302618"/>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EA507506-DD6D-3D57-2DA4-4EC60EB5B4C5}"/>
              </a:ext>
            </a:extLst>
          </p:cNvPr>
          <p:cNvSpPr txBox="1"/>
          <p:nvPr/>
        </p:nvSpPr>
        <p:spPr>
          <a:xfrm>
            <a:off x="8930093" y="6306203"/>
            <a:ext cx="210211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strike="noStrike" kern="1200" cap="none" spc="0" normalizeH="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13">
                  <a:extLst>
                    <a:ext uri="{A12FA001-AC4F-418D-AE19-62706E023703}">
                      <ahyp:hlinkClr xmlns:ahyp="http://schemas.microsoft.com/office/drawing/2018/hyperlinkcolor" val="tx"/>
                    </a:ext>
                  </a:extLst>
                </a:hlinkClick>
              </a:rPr>
              <a:t>AOE Courses One-pager</a:t>
            </a:r>
            <a:endParaRPr kumimoji="0" lang="en-US" sz="1400" b="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4375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7742478"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What is a NAF Expedition?</a:t>
            </a:r>
          </a:p>
        </p:txBody>
      </p:sp>
      <p:sp>
        <p:nvSpPr>
          <p:cNvPr id="19" name="Google Shape;97;p17">
            <a:extLst>
              <a:ext uri="{FF2B5EF4-FFF2-40B4-BE49-F238E27FC236}">
                <a16:creationId xmlns:a16="http://schemas.microsoft.com/office/drawing/2014/main" id="{CABC6CE9-748D-DB47-CF10-DF95E8194AD9}"/>
              </a:ext>
            </a:extLst>
          </p:cNvPr>
          <p:cNvSpPr txBox="1"/>
          <p:nvPr/>
        </p:nvSpPr>
        <p:spPr>
          <a:xfrm>
            <a:off x="2754077" y="1693308"/>
            <a:ext cx="8522345" cy="831007"/>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It’s a</a:t>
            </a:r>
            <a:r>
              <a:rPr kumimoji="0" lang="en" sz="24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sym typeface="Barlow"/>
              </a:rPr>
              <a:t>learner-centered</a:t>
            </a:r>
            <a:r>
              <a:rPr kumimoji="0" lang="en" sz="24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and</a:t>
            </a:r>
            <a:r>
              <a:rPr kumimoji="0" lang="en" sz="24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sym typeface="Barlow"/>
              </a:rPr>
              <a:t>career-connected authentic project learning experience</a:t>
            </a:r>
            <a:r>
              <a:rPr kumimoji="0" lang="en" sz="24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that’s intended to:</a:t>
            </a:r>
            <a:endParaRPr kumimoji="0"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TextBox 25">
            <a:extLst>
              <a:ext uri="{FF2B5EF4-FFF2-40B4-BE49-F238E27FC236}">
                <a16:creationId xmlns:a16="http://schemas.microsoft.com/office/drawing/2014/main" id="{4D816E67-810F-9039-218C-7C80FD15A1C3}"/>
              </a:ext>
            </a:extLst>
          </p:cNvPr>
          <p:cNvSpPr txBox="1"/>
          <p:nvPr/>
        </p:nvSpPr>
        <p:spPr>
          <a:xfrm>
            <a:off x="9053330" y="805902"/>
            <a:ext cx="2918758" cy="58477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1F497D"/>
                </a:solidFill>
                <a:effectLst/>
                <a:uLnTx/>
                <a:uFillTx/>
                <a:latin typeface="Barlow Medium"/>
                <a:ea typeface="+mn-ea"/>
                <a:cs typeface="+mn-cs"/>
              </a:rPr>
              <a:t>See all our Expeditions on </a:t>
            </a:r>
            <a:endParaRPr kumimoji="0" lang="en-US" sz="1600" b="1" i="1" u="none" strike="noStrike" kern="1200" cap="none" spc="0" normalizeH="0" baseline="0" noProof="0" dirty="0">
              <a:ln>
                <a:noFill/>
              </a:ln>
              <a:solidFill>
                <a:srgbClr val="32B04A"/>
              </a:solidFill>
              <a:effectLst/>
              <a:uLnTx/>
              <a:uFillTx/>
              <a:latin typeface="Barl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32B04A"/>
                </a:solidFill>
                <a:effectLst/>
                <a:uLnTx/>
                <a:uFillTx/>
                <a:latin typeface="Barlow"/>
                <a:ea typeface="+mn-ea"/>
                <a:cs typeface="+mn-cs"/>
                <a:hlinkClick r:id="rId3">
                  <a:extLst>
                    <a:ext uri="{A12FA001-AC4F-418D-AE19-62706E023703}">
                      <ahyp:hlinkClr xmlns:ahyp="http://schemas.microsoft.com/office/drawing/2018/hyperlinkcolor" val="tx"/>
                    </a:ext>
                  </a:extLst>
                </a:hlinkClick>
              </a:rPr>
              <a:t>LEARNING.NAF.ORG</a:t>
            </a:r>
            <a:endParaRPr kumimoji="0" lang="en-US" sz="1600" b="1" i="1" u="none" strike="noStrike" kern="1200" cap="none" spc="0" normalizeH="0" baseline="0" noProof="0" dirty="0">
              <a:ln>
                <a:noFill/>
              </a:ln>
              <a:solidFill>
                <a:srgbClr val="32B04A"/>
              </a:solidFill>
              <a:effectLst/>
              <a:uLnTx/>
              <a:uFillTx/>
              <a:latin typeface="Barlow"/>
              <a:ea typeface="+mn-ea"/>
              <a:cs typeface="+mn-cs"/>
            </a:endParaRPr>
          </a:p>
        </p:txBody>
      </p:sp>
      <p:sp>
        <p:nvSpPr>
          <p:cNvPr id="3" name="Slide Number Placeholder 4">
            <a:extLst>
              <a:ext uri="{FF2B5EF4-FFF2-40B4-BE49-F238E27FC236}">
                <a16:creationId xmlns:a16="http://schemas.microsoft.com/office/drawing/2014/main" id="{24ECEF96-7F6A-9E3E-6787-CB79AA3D4BB8}"/>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grpSp>
        <p:nvGrpSpPr>
          <p:cNvPr id="13" name="Group 12">
            <a:extLst>
              <a:ext uri="{FF2B5EF4-FFF2-40B4-BE49-F238E27FC236}">
                <a16:creationId xmlns:a16="http://schemas.microsoft.com/office/drawing/2014/main" id="{62548150-011F-8D1B-B6E6-CBB84FFFDB65}"/>
              </a:ext>
            </a:extLst>
          </p:cNvPr>
          <p:cNvGrpSpPr/>
          <p:nvPr/>
        </p:nvGrpSpPr>
        <p:grpSpPr>
          <a:xfrm>
            <a:off x="1155494" y="2826946"/>
            <a:ext cx="10234908" cy="2044042"/>
            <a:chOff x="1165326" y="2567277"/>
            <a:chExt cx="10234908" cy="2044042"/>
          </a:xfrm>
        </p:grpSpPr>
        <p:pic>
          <p:nvPicPr>
            <p:cNvPr id="20" name="Google Shape;98;p17" descr="Graphical user interface&#10;&#10;Description automatically generated">
              <a:extLst>
                <a:ext uri="{FF2B5EF4-FFF2-40B4-BE49-F238E27FC236}">
                  <a16:creationId xmlns:a16="http://schemas.microsoft.com/office/drawing/2014/main" id="{F2CF5EC8-2417-429D-3BFA-879F1E1ACDB9}"/>
                </a:ext>
              </a:extLst>
            </p:cNvPr>
            <p:cNvPicPr preferRelativeResize="0">
              <a:picLocks noChangeAspect="1"/>
            </p:cNvPicPr>
            <p:nvPr/>
          </p:nvPicPr>
          <p:blipFill rotWithShape="1">
            <a:blip r:embed="rId4">
              <a:alphaModFix/>
            </a:blip>
            <a:srcRect l="24405" t="28384" r="64600" b="50507"/>
            <a:stretch/>
          </p:blipFill>
          <p:spPr>
            <a:xfrm>
              <a:off x="6189513" y="2567277"/>
              <a:ext cx="923648" cy="1005840"/>
            </a:xfrm>
            <a:prstGeom prst="rect">
              <a:avLst/>
            </a:prstGeom>
            <a:noFill/>
            <a:ln>
              <a:noFill/>
            </a:ln>
          </p:spPr>
        </p:pic>
        <p:pic>
          <p:nvPicPr>
            <p:cNvPr id="21" name="Google Shape;99;p17" descr="Graphical user interface&#10;&#10;Description automatically generated">
              <a:extLst>
                <a:ext uri="{FF2B5EF4-FFF2-40B4-BE49-F238E27FC236}">
                  <a16:creationId xmlns:a16="http://schemas.microsoft.com/office/drawing/2014/main" id="{80A2AC8A-143F-DC80-BD2A-42925BE3045F}"/>
                </a:ext>
              </a:extLst>
            </p:cNvPr>
            <p:cNvPicPr preferRelativeResize="0">
              <a:picLocks noChangeAspect="1"/>
            </p:cNvPicPr>
            <p:nvPr/>
          </p:nvPicPr>
          <p:blipFill rotWithShape="1">
            <a:blip r:embed="rId4">
              <a:alphaModFix/>
            </a:blip>
            <a:srcRect l="24057" t="61908" r="65184" b="16984"/>
            <a:stretch/>
          </p:blipFill>
          <p:spPr>
            <a:xfrm>
              <a:off x="6146262" y="3601908"/>
              <a:ext cx="903819" cy="1005840"/>
            </a:xfrm>
            <a:prstGeom prst="rect">
              <a:avLst/>
            </a:prstGeom>
            <a:noFill/>
            <a:ln>
              <a:noFill/>
            </a:ln>
          </p:spPr>
        </p:pic>
        <p:sp>
          <p:nvSpPr>
            <p:cNvPr id="22" name="Google Shape;100;p17">
              <a:extLst>
                <a:ext uri="{FF2B5EF4-FFF2-40B4-BE49-F238E27FC236}">
                  <a16:creationId xmlns:a16="http://schemas.microsoft.com/office/drawing/2014/main" id="{4B62497A-F630-0470-D465-2F977940BFD6}"/>
                </a:ext>
              </a:extLst>
            </p:cNvPr>
            <p:cNvSpPr txBox="1">
              <a:spLocks noChangeAspect="1"/>
            </p:cNvSpPr>
            <p:nvPr/>
          </p:nvSpPr>
          <p:spPr>
            <a:xfrm>
              <a:off x="7113161" y="2901144"/>
              <a:ext cx="4163261"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Energizes Learners To Explore Careers</a:t>
              </a:r>
            </a:p>
          </p:txBody>
        </p:sp>
        <p:sp>
          <p:nvSpPr>
            <p:cNvPr id="23" name="Google Shape;101;p17">
              <a:extLst>
                <a:ext uri="{FF2B5EF4-FFF2-40B4-BE49-F238E27FC236}">
                  <a16:creationId xmlns:a16="http://schemas.microsoft.com/office/drawing/2014/main" id="{A268348E-561E-76B4-D990-03E62E3D5B97}"/>
                </a:ext>
              </a:extLst>
            </p:cNvPr>
            <p:cNvSpPr txBox="1">
              <a:spLocks noChangeAspect="1"/>
            </p:cNvSpPr>
            <p:nvPr/>
          </p:nvSpPr>
          <p:spPr>
            <a:xfrm>
              <a:off x="7113161" y="3865504"/>
              <a:ext cx="4287073"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Inspires Imagination &amp; Innovation</a:t>
              </a:r>
            </a:p>
          </p:txBody>
        </p:sp>
        <p:pic>
          <p:nvPicPr>
            <p:cNvPr id="4" name="Google Shape;98;p17">
              <a:extLst>
                <a:ext uri="{FF2B5EF4-FFF2-40B4-BE49-F238E27FC236}">
                  <a16:creationId xmlns:a16="http://schemas.microsoft.com/office/drawing/2014/main" id="{6F0CFFED-EE58-BE12-7740-C09E2B422DF0}"/>
                </a:ext>
              </a:extLst>
            </p:cNvPr>
            <p:cNvPicPr preferRelativeResize="0">
              <a:picLocks noChangeAspect="1"/>
            </p:cNvPicPr>
            <p:nvPr/>
          </p:nvPicPr>
          <p:blipFill rotWithShape="1">
            <a:blip r:embed="rId5">
              <a:extLst>
                <a:ext uri="{28A0092B-C50C-407E-A947-70E740481C1C}">
                  <a14:useLocalDpi xmlns:a14="http://schemas.microsoft.com/office/drawing/2010/main" val="0"/>
                </a:ext>
              </a:extLst>
            </a:blip>
            <a:srcRect l="4460" r="4460"/>
            <a:stretch/>
          </p:blipFill>
          <p:spPr>
            <a:xfrm>
              <a:off x="1170197" y="2649645"/>
              <a:ext cx="923648" cy="1005840"/>
            </a:xfrm>
            <a:prstGeom prst="rect">
              <a:avLst/>
            </a:prstGeom>
            <a:noFill/>
            <a:ln>
              <a:noFill/>
            </a:ln>
          </p:spPr>
        </p:pic>
        <p:sp>
          <p:nvSpPr>
            <p:cNvPr id="6" name="Google Shape;100;p17">
              <a:extLst>
                <a:ext uri="{FF2B5EF4-FFF2-40B4-BE49-F238E27FC236}">
                  <a16:creationId xmlns:a16="http://schemas.microsoft.com/office/drawing/2014/main" id="{A2790966-907C-B7A2-91C5-7768EEE7C198}"/>
                </a:ext>
              </a:extLst>
            </p:cNvPr>
            <p:cNvSpPr txBox="1">
              <a:spLocks noChangeAspect="1"/>
            </p:cNvSpPr>
            <p:nvPr/>
          </p:nvSpPr>
          <p:spPr>
            <a:xfrm>
              <a:off x="2183738" y="2901144"/>
              <a:ext cx="3528727"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Encourages Voice &amp; Choice</a:t>
              </a:r>
            </a:p>
          </p:txBody>
        </p:sp>
        <p:pic>
          <p:nvPicPr>
            <p:cNvPr id="7" name="Google Shape;98;p17">
              <a:extLst>
                <a:ext uri="{FF2B5EF4-FFF2-40B4-BE49-F238E27FC236}">
                  <a16:creationId xmlns:a16="http://schemas.microsoft.com/office/drawing/2014/main" id="{2760D9A2-9634-2738-9221-9F86BBDB6546}"/>
                </a:ext>
              </a:extLst>
            </p:cNvPr>
            <p:cNvPicPr preferRelativeResize="0">
              <a:picLocks noChangeAspect="1"/>
            </p:cNvPicPr>
            <p:nvPr/>
          </p:nvPicPr>
          <p:blipFill rotWithShape="1">
            <a:blip r:embed="rId6">
              <a:extLst>
                <a:ext uri="{28A0092B-C50C-407E-A947-70E740481C1C}">
                  <a14:useLocalDpi xmlns:a14="http://schemas.microsoft.com/office/drawing/2010/main" val="0"/>
                </a:ext>
              </a:extLst>
            </a:blip>
            <a:srcRect l="4585" r="4585"/>
            <a:stretch/>
          </p:blipFill>
          <p:spPr>
            <a:xfrm>
              <a:off x="1165326" y="3605479"/>
              <a:ext cx="923648" cy="1005840"/>
            </a:xfrm>
            <a:prstGeom prst="rect">
              <a:avLst/>
            </a:prstGeom>
            <a:noFill/>
            <a:ln>
              <a:noFill/>
            </a:ln>
          </p:spPr>
        </p:pic>
        <p:sp>
          <p:nvSpPr>
            <p:cNvPr id="8" name="Google Shape;100;p17">
              <a:extLst>
                <a:ext uri="{FF2B5EF4-FFF2-40B4-BE49-F238E27FC236}">
                  <a16:creationId xmlns:a16="http://schemas.microsoft.com/office/drawing/2014/main" id="{83CFFB15-404D-68E0-307D-676AC8A68FAC}"/>
                </a:ext>
              </a:extLst>
            </p:cNvPr>
            <p:cNvSpPr txBox="1">
              <a:spLocks noChangeAspect="1"/>
            </p:cNvSpPr>
            <p:nvPr/>
          </p:nvSpPr>
          <p:spPr>
            <a:xfrm>
              <a:off x="2255874" y="3865504"/>
              <a:ext cx="3015673"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Promotes Learner Agency</a:t>
              </a:r>
            </a:p>
          </p:txBody>
        </p:sp>
      </p:grpSp>
      <p:grpSp>
        <p:nvGrpSpPr>
          <p:cNvPr id="12" name="Group 11">
            <a:extLst>
              <a:ext uri="{FF2B5EF4-FFF2-40B4-BE49-F238E27FC236}">
                <a16:creationId xmlns:a16="http://schemas.microsoft.com/office/drawing/2014/main" id="{12B5CC62-610C-9810-E944-A01FADCD1C76}"/>
              </a:ext>
            </a:extLst>
          </p:cNvPr>
          <p:cNvGrpSpPr/>
          <p:nvPr/>
        </p:nvGrpSpPr>
        <p:grpSpPr>
          <a:xfrm>
            <a:off x="1739087" y="5080181"/>
            <a:ext cx="8794686" cy="1711266"/>
            <a:chOff x="2894866" y="4838751"/>
            <a:chExt cx="8794686" cy="1711266"/>
          </a:xfrm>
        </p:grpSpPr>
        <p:pic>
          <p:nvPicPr>
            <p:cNvPr id="1030" name="Picture 6">
              <a:extLst>
                <a:ext uri="{FF2B5EF4-FFF2-40B4-BE49-F238E27FC236}">
                  <a16:creationId xmlns:a16="http://schemas.microsoft.com/office/drawing/2014/main" id="{4342B07E-99E4-E543-0F80-6ED5526814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4866" y="4838751"/>
              <a:ext cx="1711266" cy="17112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C3C7EA6-97F8-2388-EDEB-A437A68207E2}"/>
                </a:ext>
              </a:extLst>
            </p:cNvPr>
            <p:cNvSpPr txBox="1"/>
            <p:nvPr/>
          </p:nvSpPr>
          <p:spPr>
            <a:xfrm>
              <a:off x="4860145" y="5104810"/>
              <a:ext cx="6829407" cy="1254382"/>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009EC9"/>
                  </a:solidFill>
                  <a:effectLst/>
                  <a:uLnTx/>
                  <a:uFillTx/>
                  <a:latin typeface="Tahoma" panose="020B0604030504040204" pitchFamily="34" charset="0"/>
                  <a:ea typeface="DINOT" panose="020B0504020101020102" pitchFamily="34" charset="0"/>
                  <a:cs typeface="Times New Roman" panose="02020603050405020304" pitchFamily="18" charset="0"/>
                </a:rPr>
                <a:t>REFLECT</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about your skills, learning goals, and purpose</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006A4F"/>
                  </a:solidFill>
                  <a:effectLst/>
                  <a:uLnTx/>
                  <a:uFillTx/>
                  <a:latin typeface="Tahoma" panose="020B0604030504040204" pitchFamily="34" charset="0"/>
                  <a:ea typeface="DINOT" panose="020B0504020101020102" pitchFamily="34" charset="0"/>
                  <a:cs typeface="Times New Roman" panose="02020603050405020304" pitchFamily="18" charset="0"/>
                </a:rPr>
                <a:t>STRETCH</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your knowledge and skills through active learning</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44546A"/>
                  </a:solidFill>
                  <a:effectLst/>
                  <a:uLnTx/>
                  <a:uFillTx/>
                  <a:latin typeface="Tahoma" panose="020B0604030504040204" pitchFamily="34" charset="0"/>
                  <a:ea typeface="DINOT" panose="020B0504020101020102" pitchFamily="34" charset="0"/>
                  <a:cs typeface="Times New Roman" panose="02020603050405020304" pitchFamily="18" charset="0"/>
                </a:rPr>
                <a:t>SHOWCASE</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your innovations and learning in a dynamic way</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32B04A"/>
                  </a:solidFill>
                  <a:effectLst/>
                  <a:uLnTx/>
                  <a:uFillTx/>
                  <a:latin typeface="Tahoma" panose="020B0604030504040204" pitchFamily="34" charset="0"/>
                  <a:ea typeface="DINOT" panose="020B0504020101020102" pitchFamily="34" charset="0"/>
                  <a:cs typeface="Times New Roman" panose="02020603050405020304" pitchFamily="18" charset="0"/>
                </a:rPr>
                <a:t>INNOVATE</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and iterate solutions for real-world challenges</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p:txBody>
        </p:sp>
      </p:grpSp>
    </p:spTree>
    <p:extLst>
      <p:ext uri="{BB962C8B-B14F-4D97-AF65-F5344CB8AC3E}">
        <p14:creationId xmlns:p14="http://schemas.microsoft.com/office/powerpoint/2010/main" val="1900015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647478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Work-Based Learning</a:t>
            </a:r>
          </a:p>
        </p:txBody>
      </p:sp>
      <p:sp>
        <p:nvSpPr>
          <p:cNvPr id="25" name="TextBox 24">
            <a:extLst>
              <a:ext uri="{FF2B5EF4-FFF2-40B4-BE49-F238E27FC236}">
                <a16:creationId xmlns:a16="http://schemas.microsoft.com/office/drawing/2014/main" id="{994AE146-C1A6-CB2F-8EC6-9A272E727874}"/>
              </a:ext>
            </a:extLst>
          </p:cNvPr>
          <p:cNvSpPr txBox="1"/>
          <p:nvPr/>
        </p:nvSpPr>
        <p:spPr>
          <a:xfrm>
            <a:off x="6852764" y="967526"/>
            <a:ext cx="4394434" cy="425758"/>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Standards</a:t>
            </a: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of </a:t>
            </a:r>
            <a:r>
              <a:rPr kumimoji="0" lang="en-US" sz="2200" b="1"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High Quality </a:t>
            </a: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WBL:</a:t>
            </a:r>
            <a:endParaRPr kumimoji="0" lang="en-US" sz="2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4" name="Group 43">
            <a:extLst>
              <a:ext uri="{FF2B5EF4-FFF2-40B4-BE49-F238E27FC236}">
                <a16:creationId xmlns:a16="http://schemas.microsoft.com/office/drawing/2014/main" id="{A833F832-9B03-1923-1E26-C10DF4FE83FB}"/>
              </a:ext>
            </a:extLst>
          </p:cNvPr>
          <p:cNvGrpSpPr/>
          <p:nvPr/>
        </p:nvGrpSpPr>
        <p:grpSpPr>
          <a:xfrm>
            <a:off x="395522" y="3537468"/>
            <a:ext cx="11229444" cy="2882686"/>
            <a:chOff x="309658" y="3440916"/>
            <a:chExt cx="11229444" cy="2882686"/>
          </a:xfrm>
        </p:grpSpPr>
        <p:grpSp>
          <p:nvGrpSpPr>
            <p:cNvPr id="36" name="Group 35">
              <a:extLst>
                <a:ext uri="{FF2B5EF4-FFF2-40B4-BE49-F238E27FC236}">
                  <a16:creationId xmlns:a16="http://schemas.microsoft.com/office/drawing/2014/main" id="{1B20F76D-4BCB-C813-FC6D-83D460B35BFB}"/>
                </a:ext>
              </a:extLst>
            </p:cNvPr>
            <p:cNvGrpSpPr/>
            <p:nvPr/>
          </p:nvGrpSpPr>
          <p:grpSpPr>
            <a:xfrm>
              <a:off x="309658" y="3440916"/>
              <a:ext cx="11229444" cy="2846961"/>
              <a:chOff x="309658" y="3541785"/>
              <a:chExt cx="11229444" cy="2846961"/>
            </a:xfrm>
          </p:grpSpPr>
          <p:sp>
            <p:nvSpPr>
              <p:cNvPr id="10" name="Google Shape;219;p3">
                <a:extLst>
                  <a:ext uri="{FF2B5EF4-FFF2-40B4-BE49-F238E27FC236}">
                    <a16:creationId xmlns:a16="http://schemas.microsoft.com/office/drawing/2014/main" id="{568D9D9E-2E41-B7CD-8FF2-8EEDF8D19DD7}"/>
                  </a:ext>
                </a:extLst>
              </p:cNvPr>
              <p:cNvSpPr/>
              <p:nvPr/>
            </p:nvSpPr>
            <p:spPr>
              <a:xfrm>
                <a:off x="309658" y="3543045"/>
                <a:ext cx="3319274" cy="578954"/>
              </a:xfrm>
              <a:prstGeom prst="rect">
                <a:avLst/>
              </a:prstGeom>
              <a:solidFill>
                <a:srgbClr val="009EC9"/>
              </a:solidFill>
              <a:ln w="25400" cap="flat" cmpd="sng">
                <a:solidFill>
                  <a:srgbClr val="009EC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9EC9"/>
                  </a:solidFill>
                  <a:effectLst/>
                  <a:uLnTx/>
                  <a:uFillTx/>
                  <a:latin typeface="Calibri" panose="020F0502020204030204"/>
                  <a:ea typeface="+mn-ea"/>
                  <a:cs typeface="+mn-cs"/>
                </a:endParaRPr>
              </a:p>
            </p:txBody>
          </p:sp>
          <p:sp>
            <p:nvSpPr>
              <p:cNvPr id="11" name="Google Shape;220;p3">
                <a:extLst>
                  <a:ext uri="{FF2B5EF4-FFF2-40B4-BE49-F238E27FC236}">
                    <a16:creationId xmlns:a16="http://schemas.microsoft.com/office/drawing/2014/main" id="{A05BC4C5-30FD-3609-0746-E5262EA0BE8F}"/>
                  </a:ext>
                </a:extLst>
              </p:cNvPr>
              <p:cNvSpPr txBox="1">
                <a:spLocks noChangeAspect="1"/>
              </p:cNvSpPr>
              <p:nvPr/>
            </p:nvSpPr>
            <p:spPr>
              <a:xfrm>
                <a:off x="978482" y="3763299"/>
                <a:ext cx="2111854" cy="346308"/>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30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Awareness</a:t>
                </a:r>
                <a:endParaRPr kumimoji="0" sz="30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sp>
            <p:nvSpPr>
              <p:cNvPr id="12" name="Google Shape;221;p3">
                <a:extLst>
                  <a:ext uri="{FF2B5EF4-FFF2-40B4-BE49-F238E27FC236}">
                    <a16:creationId xmlns:a16="http://schemas.microsoft.com/office/drawing/2014/main" id="{849D1A69-2385-393C-9796-D0DA7F27EE6C}"/>
                  </a:ext>
                </a:extLst>
              </p:cNvPr>
              <p:cNvSpPr/>
              <p:nvPr/>
            </p:nvSpPr>
            <p:spPr>
              <a:xfrm>
                <a:off x="309658" y="4102746"/>
                <a:ext cx="3319274" cy="2286000"/>
              </a:xfrm>
              <a:prstGeom prst="rect">
                <a:avLst/>
              </a:prstGeom>
              <a:solidFill>
                <a:sysClr val="window" lastClr="FFFFFF"/>
              </a:solidFill>
              <a:ln w="25400" cap="flat" cmpd="sng">
                <a:solidFill>
                  <a:srgbClr val="009EC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9EC9"/>
                  </a:solidFill>
                  <a:effectLst/>
                  <a:uLnTx/>
                  <a:uFillTx/>
                  <a:latin typeface="Calibri" panose="020F0502020204030204"/>
                  <a:ea typeface="+mn-ea"/>
                  <a:cs typeface="+mn-cs"/>
                </a:endParaRPr>
              </a:p>
            </p:txBody>
          </p:sp>
          <p:sp>
            <p:nvSpPr>
              <p:cNvPr id="13" name="Google Shape;222;p3">
                <a:extLst>
                  <a:ext uri="{FF2B5EF4-FFF2-40B4-BE49-F238E27FC236}">
                    <a16:creationId xmlns:a16="http://schemas.microsoft.com/office/drawing/2014/main" id="{EE521F2C-3D85-81A4-83DB-B1AB618D66D1}"/>
                  </a:ext>
                </a:extLst>
              </p:cNvPr>
              <p:cNvSpPr txBox="1">
                <a:spLocks noChangeAspect="1"/>
              </p:cNvSpPr>
              <p:nvPr/>
            </p:nvSpPr>
            <p:spPr>
              <a:xfrm>
                <a:off x="369773" y="4109607"/>
                <a:ext cx="3044082" cy="1055831"/>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Guest Speaker</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Worksite Tour</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Career Fair</a:t>
                </a:r>
                <a:endPar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Google Shape;223;p3">
                <a:extLst>
                  <a:ext uri="{FF2B5EF4-FFF2-40B4-BE49-F238E27FC236}">
                    <a16:creationId xmlns:a16="http://schemas.microsoft.com/office/drawing/2014/main" id="{3A1029FB-140C-AB3A-8F3A-8355FF7E4A64}"/>
                  </a:ext>
                </a:extLst>
              </p:cNvPr>
              <p:cNvSpPr/>
              <p:nvPr/>
            </p:nvSpPr>
            <p:spPr>
              <a:xfrm>
                <a:off x="4287900" y="3541785"/>
                <a:ext cx="3316004" cy="578955"/>
              </a:xfrm>
              <a:prstGeom prst="rect">
                <a:avLst/>
              </a:prstGeom>
              <a:solidFill>
                <a:srgbClr val="B2D235"/>
              </a:solidFill>
              <a:ln w="25400" cap="flat" cmpd="sng">
                <a:solidFill>
                  <a:srgbClr val="B2D2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 name="Google Shape;224;p3">
                <a:extLst>
                  <a:ext uri="{FF2B5EF4-FFF2-40B4-BE49-F238E27FC236}">
                    <a16:creationId xmlns:a16="http://schemas.microsoft.com/office/drawing/2014/main" id="{6A509699-6DD2-3512-00B6-17A269BF0FE6}"/>
                  </a:ext>
                </a:extLst>
              </p:cNvPr>
              <p:cNvSpPr txBox="1">
                <a:spLocks noChangeAspect="1"/>
              </p:cNvSpPr>
              <p:nvPr/>
            </p:nvSpPr>
            <p:spPr>
              <a:xfrm>
                <a:off x="4975674" y="3760490"/>
                <a:ext cx="2240652" cy="346308"/>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30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Exploration</a:t>
                </a:r>
                <a:endParaRPr kumimoji="0" sz="30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sp>
            <p:nvSpPr>
              <p:cNvPr id="16" name="Google Shape;225;p3">
                <a:extLst>
                  <a:ext uri="{FF2B5EF4-FFF2-40B4-BE49-F238E27FC236}">
                    <a16:creationId xmlns:a16="http://schemas.microsoft.com/office/drawing/2014/main" id="{2EBFF906-EB2A-8062-109C-343E63F8565D}"/>
                  </a:ext>
                </a:extLst>
              </p:cNvPr>
              <p:cNvSpPr/>
              <p:nvPr/>
            </p:nvSpPr>
            <p:spPr>
              <a:xfrm>
                <a:off x="4287899" y="4102746"/>
                <a:ext cx="3316004" cy="2286000"/>
              </a:xfrm>
              <a:prstGeom prst="rect">
                <a:avLst/>
              </a:prstGeom>
              <a:solidFill>
                <a:sysClr val="window" lastClr="FFFFFF"/>
              </a:solidFill>
              <a:ln w="25400" cap="flat" cmpd="sng">
                <a:solidFill>
                  <a:srgbClr val="B2D2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 name="Google Shape;226;p3">
                <a:extLst>
                  <a:ext uri="{FF2B5EF4-FFF2-40B4-BE49-F238E27FC236}">
                    <a16:creationId xmlns:a16="http://schemas.microsoft.com/office/drawing/2014/main" id="{0CFDE54A-D74A-21DA-2849-27D434E3121C}"/>
                  </a:ext>
                </a:extLst>
              </p:cNvPr>
              <p:cNvSpPr txBox="1">
                <a:spLocks noChangeAspect="1"/>
              </p:cNvSpPr>
              <p:nvPr/>
            </p:nvSpPr>
            <p:spPr>
              <a:xfrm>
                <a:off x="4368040" y="4096563"/>
                <a:ext cx="3339994" cy="2240194"/>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Informational Interview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Job Shadow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Mock Interview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Mentorship</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Resume coaching/review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Skills Workshop</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Partner Engagement Project</a:t>
                </a:r>
                <a:endParaRPr kumimoji="0"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Google Shape;227;p3">
                <a:extLst>
                  <a:ext uri="{FF2B5EF4-FFF2-40B4-BE49-F238E27FC236}">
                    <a16:creationId xmlns:a16="http://schemas.microsoft.com/office/drawing/2014/main" id="{0B524809-4F0B-DC7A-B46B-C914ECEA2319}"/>
                  </a:ext>
                </a:extLst>
              </p:cNvPr>
              <p:cNvSpPr/>
              <p:nvPr/>
            </p:nvSpPr>
            <p:spPr>
              <a:xfrm>
                <a:off x="8151589" y="3541785"/>
                <a:ext cx="3316004" cy="578956"/>
              </a:xfrm>
              <a:prstGeom prst="rect">
                <a:avLst/>
              </a:prstGeom>
              <a:solidFill>
                <a:srgbClr val="1E40AA"/>
              </a:solidFill>
              <a:ln w="25400" cap="flat" cmpd="sng">
                <a:solidFill>
                  <a:srgbClr val="1E40A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1" name="Google Shape;228;p3">
                <a:extLst>
                  <a:ext uri="{FF2B5EF4-FFF2-40B4-BE49-F238E27FC236}">
                    <a16:creationId xmlns:a16="http://schemas.microsoft.com/office/drawing/2014/main" id="{8A5740FF-9099-29BE-6D06-397625C32F84}"/>
                  </a:ext>
                </a:extLst>
              </p:cNvPr>
              <p:cNvSpPr txBox="1">
                <a:spLocks noChangeAspect="1"/>
              </p:cNvSpPr>
              <p:nvPr/>
            </p:nvSpPr>
            <p:spPr>
              <a:xfrm>
                <a:off x="8760500" y="3760490"/>
                <a:ext cx="2260317" cy="346308"/>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30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Preparation</a:t>
                </a:r>
                <a:endParaRPr kumimoji="0" sz="30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sp>
            <p:nvSpPr>
              <p:cNvPr id="32" name="Google Shape;229;p3">
                <a:extLst>
                  <a:ext uri="{FF2B5EF4-FFF2-40B4-BE49-F238E27FC236}">
                    <a16:creationId xmlns:a16="http://schemas.microsoft.com/office/drawing/2014/main" id="{05A102A5-82AE-6070-4DDC-84A4F7E0E77E}"/>
                  </a:ext>
                </a:extLst>
              </p:cNvPr>
              <p:cNvSpPr/>
              <p:nvPr/>
            </p:nvSpPr>
            <p:spPr>
              <a:xfrm>
                <a:off x="8151589" y="4102746"/>
                <a:ext cx="3319275" cy="2286000"/>
              </a:xfrm>
              <a:prstGeom prst="rect">
                <a:avLst/>
              </a:prstGeom>
              <a:solidFill>
                <a:sysClr val="window" lastClr="FFFFFF"/>
              </a:solidFill>
              <a:ln w="25400" cap="flat" cmpd="sng">
                <a:solidFill>
                  <a:srgbClr val="1E40A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230;p3">
                <a:extLst>
                  <a:ext uri="{FF2B5EF4-FFF2-40B4-BE49-F238E27FC236}">
                    <a16:creationId xmlns:a16="http://schemas.microsoft.com/office/drawing/2014/main" id="{E13FAA8A-B106-61CC-DE63-D0EFCECE516D}"/>
                  </a:ext>
                </a:extLst>
              </p:cNvPr>
              <p:cNvSpPr txBox="1">
                <a:spLocks noChangeAspect="1"/>
              </p:cNvSpPr>
              <p:nvPr/>
            </p:nvSpPr>
            <p:spPr>
              <a:xfrm>
                <a:off x="8242217" y="4115109"/>
                <a:ext cx="3296885" cy="2187122"/>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Internship</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Mentored Industry Project</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Clinical Experience</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Apprenticeship/Youth Apprenticeship</a:t>
                </a:r>
                <a:endParaRPr kumimoji="0"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43" name="TextBox 42">
              <a:extLst>
                <a:ext uri="{FF2B5EF4-FFF2-40B4-BE49-F238E27FC236}">
                  <a16:creationId xmlns:a16="http://schemas.microsoft.com/office/drawing/2014/main" id="{27851CB2-89F5-9814-FB46-0FB34D4CB217}"/>
                </a:ext>
              </a:extLst>
            </p:cNvPr>
            <p:cNvSpPr txBox="1"/>
            <p:nvPr/>
          </p:nvSpPr>
          <p:spPr>
            <a:xfrm>
              <a:off x="8151589" y="5523383"/>
              <a:ext cx="3316004"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Students must complete 2 activities of 40+ hours or 1 activity of 80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Supervisor/mentor completes Future Ready </a:t>
              </a:r>
              <a:br>
                <a:rPr kumimoji="0" lang="en-US" sz="105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05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Skills Assessment.</a:t>
              </a:r>
            </a:p>
          </p:txBody>
        </p:sp>
      </p:grpSp>
      <p:sp>
        <p:nvSpPr>
          <p:cNvPr id="7" name="Slide Number Placeholder 4">
            <a:extLst>
              <a:ext uri="{FF2B5EF4-FFF2-40B4-BE49-F238E27FC236}">
                <a16:creationId xmlns:a16="http://schemas.microsoft.com/office/drawing/2014/main" id="{26E073E3-C514-6757-86DB-BFEE27EF210E}"/>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grpSp>
        <p:nvGrpSpPr>
          <p:cNvPr id="23" name="Group 22">
            <a:extLst>
              <a:ext uri="{FF2B5EF4-FFF2-40B4-BE49-F238E27FC236}">
                <a16:creationId xmlns:a16="http://schemas.microsoft.com/office/drawing/2014/main" id="{5A0BC193-8A3A-6D7E-066C-350B3C21038A}"/>
              </a:ext>
            </a:extLst>
          </p:cNvPr>
          <p:cNvGrpSpPr>
            <a:grpSpLocks noChangeAspect="1"/>
          </p:cNvGrpSpPr>
          <p:nvPr/>
        </p:nvGrpSpPr>
        <p:grpSpPr>
          <a:xfrm>
            <a:off x="7572183" y="1562096"/>
            <a:ext cx="3798394" cy="1635221"/>
            <a:chOff x="7702695" y="1158996"/>
            <a:chExt cx="2953602" cy="1271535"/>
          </a:xfrm>
        </p:grpSpPr>
        <p:grpSp>
          <p:nvGrpSpPr>
            <p:cNvPr id="19" name="Group 18">
              <a:extLst>
                <a:ext uri="{FF2B5EF4-FFF2-40B4-BE49-F238E27FC236}">
                  <a16:creationId xmlns:a16="http://schemas.microsoft.com/office/drawing/2014/main" id="{70662E6F-8A09-04FC-8021-7119AE23ED8F}"/>
                </a:ext>
              </a:extLst>
            </p:cNvPr>
            <p:cNvGrpSpPr/>
            <p:nvPr/>
          </p:nvGrpSpPr>
          <p:grpSpPr>
            <a:xfrm>
              <a:off x="7708034" y="1158996"/>
              <a:ext cx="1905711" cy="327946"/>
              <a:chOff x="7679430" y="1274815"/>
              <a:chExt cx="1905711" cy="327946"/>
            </a:xfrm>
          </p:grpSpPr>
          <p:sp>
            <p:nvSpPr>
              <p:cNvPr id="27" name="TextBox 26">
                <a:extLst>
                  <a:ext uri="{FF2B5EF4-FFF2-40B4-BE49-F238E27FC236}">
                    <a16:creationId xmlns:a16="http://schemas.microsoft.com/office/drawing/2014/main" id="{3B6D3C05-7AA2-36EA-F7A6-D3E815E79C6A}"/>
                  </a:ext>
                </a:extLst>
              </p:cNvPr>
              <p:cNvSpPr txBox="1"/>
              <p:nvPr/>
            </p:nvSpPr>
            <p:spPr>
              <a:xfrm>
                <a:off x="8074283" y="1274815"/>
                <a:ext cx="1510858" cy="303144"/>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Interaction</a:t>
                </a: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8" name="Graphic 37" descr="Checkmark with solid fill">
                <a:extLst>
                  <a:ext uri="{FF2B5EF4-FFF2-40B4-BE49-F238E27FC236}">
                    <a16:creationId xmlns:a16="http://schemas.microsoft.com/office/drawing/2014/main" id="{4CC1F4EB-B9AE-18D1-D7A8-A2F363B2AE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9430" y="1306703"/>
                <a:ext cx="274320" cy="296058"/>
              </a:xfrm>
              <a:prstGeom prst="rect">
                <a:avLst/>
              </a:prstGeom>
            </p:spPr>
          </p:pic>
        </p:grpSp>
        <p:grpSp>
          <p:nvGrpSpPr>
            <p:cNvPr id="22" name="Group 21">
              <a:extLst>
                <a:ext uri="{FF2B5EF4-FFF2-40B4-BE49-F238E27FC236}">
                  <a16:creationId xmlns:a16="http://schemas.microsoft.com/office/drawing/2014/main" id="{EC6549ED-A8DE-7D54-A347-F9502BD32903}"/>
                </a:ext>
              </a:extLst>
            </p:cNvPr>
            <p:cNvGrpSpPr/>
            <p:nvPr/>
          </p:nvGrpSpPr>
          <p:grpSpPr>
            <a:xfrm>
              <a:off x="7702695" y="2125425"/>
              <a:ext cx="2250816" cy="305106"/>
              <a:chOff x="7618857" y="2412844"/>
              <a:chExt cx="2250816" cy="305106"/>
            </a:xfrm>
          </p:grpSpPr>
          <p:sp>
            <p:nvSpPr>
              <p:cNvPr id="28" name="TextBox 27">
                <a:extLst>
                  <a:ext uri="{FF2B5EF4-FFF2-40B4-BE49-F238E27FC236}">
                    <a16:creationId xmlns:a16="http://schemas.microsoft.com/office/drawing/2014/main" id="{B16B7829-044E-9406-299E-58D8332ED60F}"/>
                  </a:ext>
                </a:extLst>
              </p:cNvPr>
              <p:cNvSpPr txBox="1"/>
              <p:nvPr/>
            </p:nvSpPr>
            <p:spPr>
              <a:xfrm>
                <a:off x="8010563" y="2412844"/>
                <a:ext cx="1859110" cy="303144"/>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Outcome-Driven</a:t>
                </a: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Graphic 7" descr="Checkmark with solid fill">
                <a:extLst>
                  <a:ext uri="{FF2B5EF4-FFF2-40B4-BE49-F238E27FC236}">
                    <a16:creationId xmlns:a16="http://schemas.microsoft.com/office/drawing/2014/main" id="{11E64A17-141B-D39B-DA8A-0A753C4882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8857" y="2421892"/>
                <a:ext cx="274320" cy="296058"/>
              </a:xfrm>
              <a:prstGeom prst="rect">
                <a:avLst/>
              </a:prstGeom>
            </p:spPr>
          </p:pic>
        </p:grpSp>
        <p:grpSp>
          <p:nvGrpSpPr>
            <p:cNvPr id="20" name="Group 19">
              <a:extLst>
                <a:ext uri="{FF2B5EF4-FFF2-40B4-BE49-F238E27FC236}">
                  <a16:creationId xmlns:a16="http://schemas.microsoft.com/office/drawing/2014/main" id="{243B5E9D-AC64-D797-1320-30D18C1625C4}"/>
                </a:ext>
              </a:extLst>
            </p:cNvPr>
            <p:cNvGrpSpPr/>
            <p:nvPr/>
          </p:nvGrpSpPr>
          <p:grpSpPr>
            <a:xfrm>
              <a:off x="7702695" y="1481140"/>
              <a:ext cx="2953602" cy="337731"/>
              <a:chOff x="7586907" y="1730992"/>
              <a:chExt cx="2953602" cy="337731"/>
            </a:xfrm>
          </p:grpSpPr>
          <p:sp>
            <p:nvSpPr>
              <p:cNvPr id="35" name="TextBox 34">
                <a:extLst>
                  <a:ext uri="{FF2B5EF4-FFF2-40B4-BE49-F238E27FC236}">
                    <a16:creationId xmlns:a16="http://schemas.microsoft.com/office/drawing/2014/main" id="{937586BC-94B8-3709-B604-986CD461FA5B}"/>
                  </a:ext>
                </a:extLst>
              </p:cNvPr>
              <p:cNvSpPr txBox="1"/>
              <p:nvPr/>
            </p:nvSpPr>
            <p:spPr>
              <a:xfrm>
                <a:off x="7962009" y="1730992"/>
                <a:ext cx="2578500" cy="303144"/>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Preparation &amp; Reflection</a:t>
                </a: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Graphic 8" descr="Checkmark with solid fill">
                <a:extLst>
                  <a:ext uri="{FF2B5EF4-FFF2-40B4-BE49-F238E27FC236}">
                    <a16:creationId xmlns:a16="http://schemas.microsoft.com/office/drawing/2014/main" id="{4E09CCC1-0D78-90C9-143D-DE687790BF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6907" y="1772665"/>
                <a:ext cx="274320" cy="296058"/>
              </a:xfrm>
              <a:prstGeom prst="rect">
                <a:avLst/>
              </a:prstGeom>
            </p:spPr>
          </p:pic>
        </p:grpSp>
        <p:grpSp>
          <p:nvGrpSpPr>
            <p:cNvPr id="21" name="Group 20">
              <a:extLst>
                <a:ext uri="{FF2B5EF4-FFF2-40B4-BE49-F238E27FC236}">
                  <a16:creationId xmlns:a16="http://schemas.microsoft.com/office/drawing/2014/main" id="{01AC91C6-0EBC-6F2A-4D66-6AD73DD85942}"/>
                </a:ext>
              </a:extLst>
            </p:cNvPr>
            <p:cNvGrpSpPr/>
            <p:nvPr/>
          </p:nvGrpSpPr>
          <p:grpSpPr>
            <a:xfrm>
              <a:off x="7702695" y="1803283"/>
              <a:ext cx="2784031" cy="310520"/>
              <a:chOff x="7628940" y="2066384"/>
              <a:chExt cx="2784031" cy="310520"/>
            </a:xfrm>
          </p:grpSpPr>
          <p:sp>
            <p:nvSpPr>
              <p:cNvPr id="29" name="TextBox 28">
                <a:extLst>
                  <a:ext uri="{FF2B5EF4-FFF2-40B4-BE49-F238E27FC236}">
                    <a16:creationId xmlns:a16="http://schemas.microsoft.com/office/drawing/2014/main" id="{DFBE927B-070D-1D54-6A77-B4148928BA25}"/>
                  </a:ext>
                </a:extLst>
              </p:cNvPr>
              <p:cNvSpPr txBox="1"/>
              <p:nvPr/>
            </p:nvSpPr>
            <p:spPr>
              <a:xfrm>
                <a:off x="8000895" y="2066384"/>
                <a:ext cx="2412076" cy="303144"/>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Classroom-Connected</a:t>
                </a: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8" name="Graphic 17" descr="Checkmark with solid fill">
                <a:extLst>
                  <a:ext uri="{FF2B5EF4-FFF2-40B4-BE49-F238E27FC236}">
                    <a16:creationId xmlns:a16="http://schemas.microsoft.com/office/drawing/2014/main" id="{1C54466A-7198-B8CD-183A-10D5189480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8940" y="2080846"/>
                <a:ext cx="274320" cy="296058"/>
              </a:xfrm>
              <a:prstGeom prst="rect">
                <a:avLst/>
              </a:prstGeom>
            </p:spPr>
          </p:pic>
        </p:grpSp>
      </p:grpSp>
      <p:pic>
        <p:nvPicPr>
          <p:cNvPr id="3" name="Picture 2" descr="A group of people sitting in chairs&#10;&#10;Description automatically generated">
            <a:extLst>
              <a:ext uri="{FF2B5EF4-FFF2-40B4-BE49-F238E27FC236}">
                <a16:creationId xmlns:a16="http://schemas.microsoft.com/office/drawing/2014/main" id="{E7157BA5-55BA-4B8A-1477-D929C8384A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2403" y="1488448"/>
            <a:ext cx="1942995" cy="1832084"/>
          </a:xfrm>
          <a:prstGeom prst="ellipse">
            <a:avLst/>
          </a:prstGeom>
          <a:ln w="76200">
            <a:solidFill>
              <a:srgbClr val="3C3882"/>
            </a:solidFill>
          </a:ln>
          <a:effectLst/>
        </p:spPr>
      </p:pic>
      <p:sp>
        <p:nvSpPr>
          <p:cNvPr id="48" name="Freeform: Shape 47">
            <a:extLst>
              <a:ext uri="{FF2B5EF4-FFF2-40B4-BE49-F238E27FC236}">
                <a16:creationId xmlns:a16="http://schemas.microsoft.com/office/drawing/2014/main" id="{9CEBAD39-877C-2794-816C-3703985AE352}"/>
              </a:ext>
            </a:extLst>
          </p:cNvPr>
          <p:cNvSpPr/>
          <p:nvPr/>
        </p:nvSpPr>
        <p:spPr>
          <a:xfrm>
            <a:off x="395522" y="6501252"/>
            <a:ext cx="3655270" cy="222623"/>
          </a:xfrm>
          <a:custGeom>
            <a:avLst/>
            <a:gdLst>
              <a:gd name="connsiteX0" fmla="*/ 0 w 5025160"/>
              <a:gd name="connsiteY0" fmla="*/ 0 h 389823"/>
              <a:gd name="connsiteX1" fmla="*/ 4830249 w 5025160"/>
              <a:gd name="connsiteY1" fmla="*/ 0 h 389823"/>
              <a:gd name="connsiteX2" fmla="*/ 5025160 w 5025160"/>
              <a:gd name="connsiteY2" fmla="*/ 194912 h 389823"/>
              <a:gd name="connsiteX3" fmla="*/ 4830249 w 5025160"/>
              <a:gd name="connsiteY3" fmla="*/ 389823 h 389823"/>
              <a:gd name="connsiteX4" fmla="*/ 0 w 5025160"/>
              <a:gd name="connsiteY4" fmla="*/ 389823 h 389823"/>
              <a:gd name="connsiteX5" fmla="*/ 0 w 5025160"/>
              <a:gd name="connsiteY5" fmla="*/ 0 h 38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5160" h="389823">
                <a:moveTo>
                  <a:pt x="0" y="0"/>
                </a:moveTo>
                <a:lnTo>
                  <a:pt x="4830249" y="0"/>
                </a:lnTo>
                <a:lnTo>
                  <a:pt x="5025160" y="194912"/>
                </a:lnTo>
                <a:lnTo>
                  <a:pt x="4830249" y="389823"/>
                </a:lnTo>
                <a:lnTo>
                  <a:pt x="0" y="389823"/>
                </a:lnTo>
                <a:lnTo>
                  <a:pt x="0" y="0"/>
                </a:lnTo>
                <a:close/>
              </a:path>
            </a:pathLst>
          </a:custGeom>
          <a:solidFill>
            <a:srgbClr val="009EC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53340" rIns="124126" bIns="53340" numCol="1" spcCol="1270" anchor="ctr" anchorCtr="0">
            <a:noAutofit/>
          </a:bodyPr>
          <a:lstStyle/>
          <a:p>
            <a:pPr marL="0" lvl="0" indent="0" defTabSz="889000">
              <a:lnSpc>
                <a:spcPct val="90000"/>
              </a:lnSpc>
              <a:spcBef>
                <a:spcPct val="0"/>
              </a:spcBef>
              <a:spcAft>
                <a:spcPct val="35000"/>
              </a:spcAft>
              <a:buNone/>
            </a:pPr>
            <a:r>
              <a:rPr lang="en-US" sz="1400" b="1" kern="1200" dirty="0"/>
              <a:t>                             Impactful</a:t>
            </a:r>
          </a:p>
        </p:txBody>
      </p:sp>
      <p:sp>
        <p:nvSpPr>
          <p:cNvPr id="49" name="Freeform: Shape 48">
            <a:extLst>
              <a:ext uri="{FF2B5EF4-FFF2-40B4-BE49-F238E27FC236}">
                <a16:creationId xmlns:a16="http://schemas.microsoft.com/office/drawing/2014/main" id="{85F887CE-79DD-0736-D303-DFF0D87A6590}"/>
              </a:ext>
            </a:extLst>
          </p:cNvPr>
          <p:cNvSpPr/>
          <p:nvPr/>
        </p:nvSpPr>
        <p:spPr>
          <a:xfrm>
            <a:off x="4050793" y="6501252"/>
            <a:ext cx="3969213" cy="222624"/>
          </a:xfrm>
          <a:custGeom>
            <a:avLst/>
            <a:gdLst>
              <a:gd name="connsiteX0" fmla="*/ 0 w 4758955"/>
              <a:gd name="connsiteY0" fmla="*/ 0 h 389823"/>
              <a:gd name="connsiteX1" fmla="*/ 4564044 w 4758955"/>
              <a:gd name="connsiteY1" fmla="*/ 0 h 389823"/>
              <a:gd name="connsiteX2" fmla="*/ 4758955 w 4758955"/>
              <a:gd name="connsiteY2" fmla="*/ 194912 h 389823"/>
              <a:gd name="connsiteX3" fmla="*/ 4564044 w 4758955"/>
              <a:gd name="connsiteY3" fmla="*/ 389823 h 389823"/>
              <a:gd name="connsiteX4" fmla="*/ 0 w 4758955"/>
              <a:gd name="connsiteY4" fmla="*/ 389823 h 389823"/>
              <a:gd name="connsiteX5" fmla="*/ 194912 w 4758955"/>
              <a:gd name="connsiteY5" fmla="*/ 194912 h 389823"/>
              <a:gd name="connsiteX6" fmla="*/ 0 w 4758955"/>
              <a:gd name="connsiteY6" fmla="*/ 0 h 38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8955" h="389823">
                <a:moveTo>
                  <a:pt x="0" y="0"/>
                </a:moveTo>
                <a:lnTo>
                  <a:pt x="4564044" y="0"/>
                </a:lnTo>
                <a:lnTo>
                  <a:pt x="4758955" y="194912"/>
                </a:lnTo>
                <a:lnTo>
                  <a:pt x="4564044" y="389823"/>
                </a:lnTo>
                <a:lnTo>
                  <a:pt x="0" y="389823"/>
                </a:lnTo>
                <a:lnTo>
                  <a:pt x="194912" y="194912"/>
                </a:lnTo>
                <a:lnTo>
                  <a:pt x="0" y="0"/>
                </a:lnTo>
                <a:close/>
              </a:path>
            </a:pathLst>
          </a:custGeom>
          <a:solidFill>
            <a:srgbClr val="B2D23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4922" tIns="53340" rIns="221581" bIns="53340" numCol="1" spcCol="1270" anchor="ctr" anchorCtr="0">
            <a:noAutofit/>
          </a:bodyPr>
          <a:lstStyle/>
          <a:p>
            <a:pPr marL="0" lvl="0" indent="0" defTabSz="889000">
              <a:lnSpc>
                <a:spcPct val="90000"/>
              </a:lnSpc>
              <a:spcBef>
                <a:spcPct val="0"/>
              </a:spcBef>
              <a:spcAft>
                <a:spcPct val="35000"/>
              </a:spcAft>
              <a:buNone/>
            </a:pPr>
            <a:r>
              <a:rPr lang="en-US" sz="1400" b="1" kern="1200" dirty="0"/>
              <a:t>                             More Impactful</a:t>
            </a:r>
          </a:p>
        </p:txBody>
      </p:sp>
      <p:sp>
        <p:nvSpPr>
          <p:cNvPr id="50" name="Freeform: Shape 49">
            <a:extLst>
              <a:ext uri="{FF2B5EF4-FFF2-40B4-BE49-F238E27FC236}">
                <a16:creationId xmlns:a16="http://schemas.microsoft.com/office/drawing/2014/main" id="{3EB43AA3-9594-3C8A-0449-604689B91986}"/>
              </a:ext>
            </a:extLst>
          </p:cNvPr>
          <p:cNvSpPr/>
          <p:nvPr/>
        </p:nvSpPr>
        <p:spPr>
          <a:xfrm>
            <a:off x="8020007" y="6501252"/>
            <a:ext cx="3948197" cy="222624"/>
          </a:xfrm>
          <a:custGeom>
            <a:avLst/>
            <a:gdLst>
              <a:gd name="connsiteX0" fmla="*/ 0 w 4347547"/>
              <a:gd name="connsiteY0" fmla="*/ 0 h 389823"/>
              <a:gd name="connsiteX1" fmla="*/ 4152636 w 4347547"/>
              <a:gd name="connsiteY1" fmla="*/ 0 h 389823"/>
              <a:gd name="connsiteX2" fmla="*/ 4347547 w 4347547"/>
              <a:gd name="connsiteY2" fmla="*/ 194912 h 389823"/>
              <a:gd name="connsiteX3" fmla="*/ 4152636 w 4347547"/>
              <a:gd name="connsiteY3" fmla="*/ 389823 h 389823"/>
              <a:gd name="connsiteX4" fmla="*/ 0 w 4347547"/>
              <a:gd name="connsiteY4" fmla="*/ 389823 h 389823"/>
              <a:gd name="connsiteX5" fmla="*/ 194912 w 4347547"/>
              <a:gd name="connsiteY5" fmla="*/ 194912 h 389823"/>
              <a:gd name="connsiteX6" fmla="*/ 0 w 4347547"/>
              <a:gd name="connsiteY6" fmla="*/ 0 h 38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7547" h="389823">
                <a:moveTo>
                  <a:pt x="0" y="0"/>
                </a:moveTo>
                <a:lnTo>
                  <a:pt x="4152636" y="0"/>
                </a:lnTo>
                <a:lnTo>
                  <a:pt x="4347547" y="194912"/>
                </a:lnTo>
                <a:lnTo>
                  <a:pt x="4152636" y="389823"/>
                </a:lnTo>
                <a:lnTo>
                  <a:pt x="0" y="389823"/>
                </a:lnTo>
                <a:lnTo>
                  <a:pt x="194912" y="194912"/>
                </a:lnTo>
                <a:lnTo>
                  <a:pt x="0" y="0"/>
                </a:lnTo>
                <a:close/>
              </a:path>
            </a:pathLst>
          </a:custGeom>
          <a:solidFill>
            <a:srgbClr val="1E40A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4922" tIns="53340" rIns="221581" bIns="53340" numCol="1" spcCol="1270" anchor="ctr" anchorCtr="0">
            <a:noAutofit/>
          </a:bodyPr>
          <a:lstStyle/>
          <a:p>
            <a:pPr marL="0" lvl="0" indent="0" defTabSz="889000">
              <a:lnSpc>
                <a:spcPct val="90000"/>
              </a:lnSpc>
              <a:spcBef>
                <a:spcPct val="0"/>
              </a:spcBef>
              <a:spcAft>
                <a:spcPct val="35000"/>
              </a:spcAft>
              <a:buNone/>
            </a:pPr>
            <a:r>
              <a:rPr lang="en-US" sz="1400" b="1" kern="1200" dirty="0"/>
              <a:t>                           Most Impactful</a:t>
            </a:r>
          </a:p>
        </p:txBody>
      </p:sp>
    </p:spTree>
    <p:extLst>
      <p:ext uri="{BB962C8B-B14F-4D97-AF65-F5344CB8AC3E}">
        <p14:creationId xmlns:p14="http://schemas.microsoft.com/office/powerpoint/2010/main" val="2911104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12535" y="-129528"/>
            <a:ext cx="358570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NAFTrack </a:t>
            </a:r>
          </a:p>
        </p:txBody>
      </p:sp>
      <p:sp>
        <p:nvSpPr>
          <p:cNvPr id="26" name="Title 1">
            <a:extLst>
              <a:ext uri="{FF2B5EF4-FFF2-40B4-BE49-F238E27FC236}">
                <a16:creationId xmlns:a16="http://schemas.microsoft.com/office/drawing/2014/main" id="{CCC64337-3D90-8277-0017-0899267DF3D9}"/>
              </a:ext>
            </a:extLst>
          </p:cNvPr>
          <p:cNvSpPr txBox="1">
            <a:spLocks/>
          </p:cNvSpPr>
          <p:nvPr/>
        </p:nvSpPr>
        <p:spPr>
          <a:xfrm>
            <a:off x="112535" y="812400"/>
            <a:ext cx="4022384" cy="6221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Certification</a:t>
            </a:r>
          </a:p>
        </p:txBody>
      </p:sp>
      <p:sp>
        <p:nvSpPr>
          <p:cNvPr id="3" name="TextBox 2">
            <a:extLst>
              <a:ext uri="{FF2B5EF4-FFF2-40B4-BE49-F238E27FC236}">
                <a16:creationId xmlns:a16="http://schemas.microsoft.com/office/drawing/2014/main" id="{D326EDF7-6B68-81DA-8DF7-95C1B92E61FB}"/>
              </a:ext>
            </a:extLst>
          </p:cNvPr>
          <p:cNvSpPr txBox="1"/>
          <p:nvPr/>
        </p:nvSpPr>
        <p:spPr>
          <a:xfrm>
            <a:off x="3546241" y="1599700"/>
            <a:ext cx="754070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NAF</a:t>
            </a:r>
            <a:r>
              <a:rPr kumimoji="0" lang="en-US" sz="20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Track </a:t>
            </a:r>
            <a:r>
              <a:rPr kumimoji="0" lang="en-US" sz="2000" b="1" i="0" u="none" strike="noStrike" kern="1200" cap="none" spc="0" normalizeH="0" baseline="0" noProof="0" dirty="0">
                <a:ln>
                  <a:noFill/>
                </a:ln>
                <a:solidFill>
                  <a:srgbClr val="7F7F7F"/>
                </a:solidFill>
                <a:effectLst/>
                <a:uLnTx/>
                <a:uFillTx/>
                <a:latin typeface="Tahoma" panose="020B0604030504040204" pitchFamily="34" charset="0"/>
                <a:ea typeface="Tahoma" panose="020B0604030504040204" pitchFamily="34" charset="0"/>
                <a:cs typeface="Tahoma" panose="020B0604030504040204" pitchFamily="34" charset="0"/>
              </a:rPr>
              <a:t>Certification</a:t>
            </a:r>
            <a:r>
              <a:rPr kumimoji="0" lang="en-US" sz="20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is an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employability credential </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that serves as NAF’s seal of college and career readiness.</a:t>
            </a:r>
          </a:p>
        </p:txBody>
      </p:sp>
      <p:pic>
        <p:nvPicPr>
          <p:cNvPr id="8" name="Picture 7" descr="A close-up of a sign&#10;&#10;Description automatically generated">
            <a:extLst>
              <a:ext uri="{FF2B5EF4-FFF2-40B4-BE49-F238E27FC236}">
                <a16:creationId xmlns:a16="http://schemas.microsoft.com/office/drawing/2014/main" id="{3B541526-78A9-DCDD-8E2F-FDD3425FB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35701"/>
            <a:ext cx="12192000" cy="2613158"/>
          </a:xfrm>
          <a:prstGeom prst="rect">
            <a:avLst/>
          </a:prstGeom>
        </p:spPr>
      </p:pic>
      <p:sp>
        <p:nvSpPr>
          <p:cNvPr id="5" name="TextBox 4">
            <a:extLst>
              <a:ext uri="{FF2B5EF4-FFF2-40B4-BE49-F238E27FC236}">
                <a16:creationId xmlns:a16="http://schemas.microsoft.com/office/drawing/2014/main" id="{CE55705A-A4F9-F3E2-FE62-1623A0AF6EDB}"/>
              </a:ext>
            </a:extLst>
          </p:cNvPr>
          <p:cNvSpPr txBox="1"/>
          <p:nvPr/>
        </p:nvSpPr>
        <p:spPr>
          <a:xfrm>
            <a:off x="5339150" y="2512046"/>
            <a:ext cx="6422790" cy="1560940"/>
          </a:xfrm>
          <a:prstGeom prst="rect">
            <a:avLst/>
          </a:prstGeom>
          <a:noFill/>
        </p:spPr>
        <p:txBody>
          <a:bodyPr wrap="square">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earn </a:t>
            </a:r>
            <a:r>
              <a:rPr kumimoji="0" lang="en-US" sz="18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NAF</a:t>
            </a:r>
            <a:r>
              <a:rPr kumimoji="0" lang="en-US" sz="18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Track </a:t>
            </a:r>
            <a:r>
              <a:rPr kumimoji="0" lang="en-US" sz="1800" b="1" i="0" u="none" strike="noStrike" kern="1200" cap="none" spc="0" normalizeH="0" baseline="0" noProof="0" dirty="0">
                <a:ln>
                  <a:noFill/>
                </a:ln>
                <a:solidFill>
                  <a:srgbClr val="7F7F7F"/>
                </a:solidFill>
                <a:effectLst/>
                <a:uLnTx/>
                <a:uFillTx/>
                <a:latin typeface="Tahoma" panose="020B0604030504040204" pitchFamily="34" charset="0"/>
                <a:ea typeface="Tahoma" panose="020B0604030504040204" pitchFamily="34" charset="0"/>
                <a:cs typeface="Tahoma" panose="020B0604030504040204" pitchFamily="34" charset="0"/>
              </a:rPr>
              <a:t>Certification</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students must:</a:t>
            </a:r>
          </a:p>
          <a:p>
            <a:pPr marL="342900" marR="0" lvl="0" indent="-342900" algn="l" defTabSz="914400" rtl="0" eaLnBrk="1" fontAlgn="auto" latinLnBrk="0" hangingPunct="1">
              <a:lnSpc>
                <a:spcPct val="108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Complete at least three Work-Based Learning activities across Career Awareness, Exploration, and Preparation.</a:t>
            </a:r>
          </a:p>
          <a:p>
            <a:pPr marL="342900" marR="0" lvl="0" indent="-342900" algn="l" defTabSz="914400" rtl="0" eaLnBrk="1" fontAlgn="auto" latinLnBrk="0" hangingPunct="1">
              <a:lnSpc>
                <a:spcPct val="108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Demonstrate mastery of six Future Ready Skills, employer validated completing Future Ready Skills Assessment.</a:t>
            </a:r>
          </a:p>
        </p:txBody>
      </p:sp>
      <p:sp>
        <p:nvSpPr>
          <p:cNvPr id="4" name="Slide Number Placeholder 4">
            <a:extLst>
              <a:ext uri="{FF2B5EF4-FFF2-40B4-BE49-F238E27FC236}">
                <a16:creationId xmlns:a16="http://schemas.microsoft.com/office/drawing/2014/main" id="{6053BD4E-C9CC-D6F8-C29E-CC0E26644763}"/>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237520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54000">
              <a:schemeClr val="tx2"/>
            </a:gs>
            <a:gs pos="100000">
              <a:schemeClr val="accent1"/>
            </a:gs>
          </a:gsLst>
          <a:lin ang="2700000" scaled="0"/>
          <a:tileRect/>
        </a:gradFill>
        <a:effectLst/>
      </p:bgPr>
    </p:bg>
    <p:spTree>
      <p:nvGrpSpPr>
        <p:cNvPr id="1" name="">
          <a:extLst>
            <a:ext uri="{FF2B5EF4-FFF2-40B4-BE49-F238E27FC236}">
              <a16:creationId xmlns:a16="http://schemas.microsoft.com/office/drawing/2014/main" id="{EE398933-FA6E-BE14-8437-4A30EB97347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1C4A545-B734-E1F3-019F-774BEA7A3564}"/>
              </a:ext>
            </a:extLst>
          </p:cNvPr>
          <p:cNvSpPr txBox="1"/>
          <p:nvPr/>
        </p:nvSpPr>
        <p:spPr>
          <a:xfrm>
            <a:off x="5959012" y="3807070"/>
            <a:ext cx="58599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Innovation &amp; Products</a:t>
            </a:r>
          </a:p>
        </p:txBody>
      </p:sp>
      <p:sp>
        <p:nvSpPr>
          <p:cNvPr id="5" name="TextBox 4">
            <a:extLst>
              <a:ext uri="{FF2B5EF4-FFF2-40B4-BE49-F238E27FC236}">
                <a16:creationId xmlns:a16="http://schemas.microsoft.com/office/drawing/2014/main" id="{C2BB6226-5A64-4309-7A77-5C6E91ED5057}"/>
              </a:ext>
            </a:extLst>
          </p:cNvPr>
          <p:cNvSpPr txBox="1"/>
          <p:nvPr/>
        </p:nvSpPr>
        <p:spPr>
          <a:xfrm>
            <a:off x="4774045" y="2691583"/>
            <a:ext cx="66236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Tech-Enabled Impact</a:t>
            </a:r>
          </a:p>
        </p:txBody>
      </p:sp>
    </p:spTree>
    <p:extLst>
      <p:ext uri="{BB962C8B-B14F-4D97-AF65-F5344CB8AC3E}">
        <p14:creationId xmlns:p14="http://schemas.microsoft.com/office/powerpoint/2010/main" val="192470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3881EA73-48E9-ABF2-3770-48C81814B506}"/>
              </a:ext>
            </a:extLst>
          </p:cNvPr>
          <p:cNvSpPr txBox="1">
            <a:spLocks/>
          </p:cNvSpPr>
          <p:nvPr/>
        </p:nvSpPr>
        <p:spPr>
          <a:xfrm>
            <a:off x="154613" y="62762"/>
            <a:ext cx="679259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Outcomes-Driven WBL</a:t>
            </a:r>
          </a:p>
        </p:txBody>
      </p:sp>
      <p:sp>
        <p:nvSpPr>
          <p:cNvPr id="2" name="Slide Number Placeholder 4">
            <a:extLst>
              <a:ext uri="{FF2B5EF4-FFF2-40B4-BE49-F238E27FC236}">
                <a16:creationId xmlns:a16="http://schemas.microsoft.com/office/drawing/2014/main" id="{A1A47A55-D2CF-7FE2-8F08-04BCB297682A}"/>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grpSp>
        <p:nvGrpSpPr>
          <p:cNvPr id="32" name="Group 31">
            <a:extLst>
              <a:ext uri="{FF2B5EF4-FFF2-40B4-BE49-F238E27FC236}">
                <a16:creationId xmlns:a16="http://schemas.microsoft.com/office/drawing/2014/main" id="{4F97BD8E-7EE8-FDA9-66AE-2D9B6F5316EA}"/>
              </a:ext>
            </a:extLst>
          </p:cNvPr>
          <p:cNvGrpSpPr/>
          <p:nvPr/>
        </p:nvGrpSpPr>
        <p:grpSpPr>
          <a:xfrm>
            <a:off x="6096000" y="5552739"/>
            <a:ext cx="4025034" cy="1100663"/>
            <a:chOff x="8366683" y="5143416"/>
            <a:chExt cx="4025034" cy="1100663"/>
          </a:xfrm>
        </p:grpSpPr>
        <p:sp>
          <p:nvSpPr>
            <p:cNvPr id="22" name="TextBox 21">
              <a:extLst>
                <a:ext uri="{FF2B5EF4-FFF2-40B4-BE49-F238E27FC236}">
                  <a16:creationId xmlns:a16="http://schemas.microsoft.com/office/drawing/2014/main" id="{F2292FB8-4C22-2D2D-BEC5-E3A99C811B08}"/>
                </a:ext>
              </a:extLst>
            </p:cNvPr>
            <p:cNvSpPr txBox="1"/>
            <p:nvPr/>
          </p:nvSpPr>
          <p:spPr>
            <a:xfrm>
              <a:off x="8366683" y="5659304"/>
              <a:ext cx="402503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Employees seek </a:t>
              </a: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key</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transferable</a:t>
              </a:r>
              <a:r>
                <a:rPr kumimoji="0" lang="en-US" sz="1600" b="0"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skills</a:t>
              </a: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NAF, we call them </a:t>
              </a:r>
              <a:r>
                <a:rPr kumimoji="0" lang="en-US" sz="16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Future Ready Skills</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cxnSp>
          <p:nvCxnSpPr>
            <p:cNvPr id="27" name="Connector: Elbow 26">
              <a:extLst>
                <a:ext uri="{FF2B5EF4-FFF2-40B4-BE49-F238E27FC236}">
                  <a16:creationId xmlns:a16="http://schemas.microsoft.com/office/drawing/2014/main" id="{B87494CE-A3AF-7F08-C956-DBCF37B302AA}"/>
                </a:ext>
              </a:extLst>
            </p:cNvPr>
            <p:cNvCxnSpPr>
              <a:cxnSpLocks/>
            </p:cNvCxnSpPr>
            <p:nvPr/>
          </p:nvCxnSpPr>
          <p:spPr>
            <a:xfrm rot="16200000" flipH="1">
              <a:off x="8590164" y="5182188"/>
              <a:ext cx="529015" cy="451472"/>
            </a:xfrm>
            <a:prstGeom prst="bentConnector3">
              <a:avLst/>
            </a:prstGeom>
            <a:ln w="28575">
              <a:solidFill>
                <a:srgbClr val="876AB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204D180A-BD9E-6B28-B6CD-0E695947CD4F}"/>
              </a:ext>
            </a:extLst>
          </p:cNvPr>
          <p:cNvGrpSpPr/>
          <p:nvPr/>
        </p:nvGrpSpPr>
        <p:grpSpPr>
          <a:xfrm>
            <a:off x="270826" y="3429000"/>
            <a:ext cx="3309859" cy="2771550"/>
            <a:chOff x="4294946" y="3016379"/>
            <a:chExt cx="3309859" cy="2771550"/>
          </a:xfrm>
        </p:grpSpPr>
        <p:pic>
          <p:nvPicPr>
            <p:cNvPr id="8" name="Google Shape;318;p5">
              <a:extLst>
                <a:ext uri="{FF2B5EF4-FFF2-40B4-BE49-F238E27FC236}">
                  <a16:creationId xmlns:a16="http://schemas.microsoft.com/office/drawing/2014/main" id="{C0B71D55-12D4-6DFD-8E0D-6A03E7EB07EA}"/>
                </a:ext>
              </a:extLst>
            </p:cNvPr>
            <p:cNvPicPr preferRelativeResize="0">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246684" y="3016379"/>
              <a:ext cx="1990164" cy="1828800"/>
            </a:xfrm>
            <a:prstGeom prst="rect">
              <a:avLst/>
            </a:prstGeom>
            <a:solidFill>
              <a:sysClr val="window" lastClr="FFFFFF"/>
            </a:solidFill>
            <a:ln>
              <a:noFill/>
            </a:ln>
          </p:spPr>
        </p:pic>
        <p:sp>
          <p:nvSpPr>
            <p:cNvPr id="5" name="Google Shape;321;p5">
              <a:extLst>
                <a:ext uri="{FF2B5EF4-FFF2-40B4-BE49-F238E27FC236}">
                  <a16:creationId xmlns:a16="http://schemas.microsoft.com/office/drawing/2014/main" id="{6E4E2FB3-C4A6-EEDA-904B-61672DEE2160}"/>
                </a:ext>
              </a:extLst>
            </p:cNvPr>
            <p:cNvSpPr txBox="1">
              <a:spLocks noChangeAspect="1"/>
            </p:cNvSpPr>
            <p:nvPr/>
          </p:nvSpPr>
          <p:spPr>
            <a:xfrm>
              <a:off x="4975747" y="4734139"/>
              <a:ext cx="194825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Arial"/>
                </a:rPr>
                <a:t>Aspirations</a:t>
              </a:r>
              <a:endParaRPr kumimoji="0" sz="24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Google Shape;321;p5">
              <a:extLst>
                <a:ext uri="{FF2B5EF4-FFF2-40B4-BE49-F238E27FC236}">
                  <a16:creationId xmlns:a16="http://schemas.microsoft.com/office/drawing/2014/main" id="{390AE064-CF65-1AA9-9B3D-373F38F09A75}"/>
                </a:ext>
              </a:extLst>
            </p:cNvPr>
            <p:cNvSpPr txBox="1">
              <a:spLocks noChangeAspect="1"/>
            </p:cNvSpPr>
            <p:nvPr/>
          </p:nvSpPr>
          <p:spPr>
            <a:xfrm>
              <a:off x="4294946" y="5203194"/>
              <a:ext cx="3309859" cy="584735"/>
            </a:xfrm>
            <a:prstGeom prst="rect">
              <a:avLst/>
            </a:prstGeom>
            <a:noFill/>
            <a:ln>
              <a:noFill/>
            </a:ln>
          </p:spPr>
          <p:txBody>
            <a:bodyPr spcFirstLastPara="1" wrap="square" lIns="91425" tIns="45700" rIns="91425" bIns="45700" anchor="t" anchorCtr="0">
              <a:spAutoFit/>
            </a:bodyPr>
            <a:lstStyle/>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sym typeface="Arial"/>
                </a:rPr>
                <a:t>Define and map a plan for at least one career of interest.</a:t>
              </a:r>
              <a:endParaRPr kumimoji="0"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6" name="Group 25">
            <a:extLst>
              <a:ext uri="{FF2B5EF4-FFF2-40B4-BE49-F238E27FC236}">
                <a16:creationId xmlns:a16="http://schemas.microsoft.com/office/drawing/2014/main" id="{EA59AA20-FF8B-BA4F-4BDA-81646EFDF40D}"/>
              </a:ext>
            </a:extLst>
          </p:cNvPr>
          <p:cNvGrpSpPr/>
          <p:nvPr/>
        </p:nvGrpSpPr>
        <p:grpSpPr>
          <a:xfrm>
            <a:off x="4506541" y="2167446"/>
            <a:ext cx="4154893" cy="3384841"/>
            <a:chOff x="6289398" y="2366351"/>
            <a:chExt cx="4154893" cy="3384841"/>
          </a:xfrm>
        </p:grpSpPr>
        <p:pic>
          <p:nvPicPr>
            <p:cNvPr id="9" name="Google Shape;319;p5">
              <a:extLst>
                <a:ext uri="{FF2B5EF4-FFF2-40B4-BE49-F238E27FC236}">
                  <a16:creationId xmlns:a16="http://schemas.microsoft.com/office/drawing/2014/main" id="{1755E737-FCE3-3816-FFB6-E9505FE95949}"/>
                </a:ext>
              </a:extLst>
            </p:cNvPr>
            <p:cNvPicPr preferRelativeResize="0">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384539" y="2366351"/>
              <a:ext cx="1771645" cy="2011680"/>
            </a:xfrm>
            <a:prstGeom prst="rect">
              <a:avLst/>
            </a:prstGeom>
            <a:solidFill>
              <a:sysClr val="window" lastClr="FFFFFF"/>
            </a:solidFill>
            <a:ln>
              <a:noFill/>
            </a:ln>
          </p:spPr>
        </p:pic>
        <p:sp>
          <p:nvSpPr>
            <p:cNvPr id="6" name="Google Shape;322;p5">
              <a:extLst>
                <a:ext uri="{FF2B5EF4-FFF2-40B4-BE49-F238E27FC236}">
                  <a16:creationId xmlns:a16="http://schemas.microsoft.com/office/drawing/2014/main" id="{18C884C7-EE8D-ECC8-FEDA-56856CD8EB51}"/>
                </a:ext>
              </a:extLst>
            </p:cNvPr>
            <p:cNvSpPr txBox="1">
              <a:spLocks noChangeAspect="1"/>
            </p:cNvSpPr>
            <p:nvPr/>
          </p:nvSpPr>
          <p:spPr>
            <a:xfrm>
              <a:off x="7610881" y="4209224"/>
              <a:ext cx="1103198"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Arial"/>
                </a:rPr>
                <a:t>Skills</a:t>
              </a:r>
              <a:endParaRPr kumimoji="0" sz="24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Google Shape;321;p5">
              <a:extLst>
                <a:ext uri="{FF2B5EF4-FFF2-40B4-BE49-F238E27FC236}">
                  <a16:creationId xmlns:a16="http://schemas.microsoft.com/office/drawing/2014/main" id="{E063FBC1-7C00-3660-E34F-4097C536B854}"/>
                </a:ext>
              </a:extLst>
            </p:cNvPr>
            <p:cNvSpPr txBox="1">
              <a:spLocks noChangeAspect="1"/>
            </p:cNvSpPr>
            <p:nvPr/>
          </p:nvSpPr>
          <p:spPr>
            <a:xfrm>
              <a:off x="6289398" y="4674014"/>
              <a:ext cx="4154893" cy="1077178"/>
            </a:xfrm>
            <a:prstGeom prst="rect">
              <a:avLst/>
            </a:prstGeom>
            <a:noFill/>
            <a:ln>
              <a:noFill/>
            </a:ln>
          </p:spPr>
          <p:txBody>
            <a:bodyPr spcFirstLastPara="1" wrap="square" lIns="91425" tIns="45700" rIns="91425" bIns="45700" anchor="t" anchorCtr="0">
              <a:spAutoFit/>
            </a:bodyPr>
            <a:lstStyle/>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sym typeface="Arial"/>
                </a:rPr>
                <a:t>Build the 6 Future Ready skills.</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sym typeface="Arial"/>
                </a:rPr>
                <a:t>Receive continuous feedback from industry professionals.</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sym typeface="Arial"/>
                </a:rPr>
                <a:t>Be able to articulate their strengths.</a:t>
              </a:r>
              <a:endParaRPr kumimoji="0"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8" name="Group 27">
            <a:extLst>
              <a:ext uri="{FF2B5EF4-FFF2-40B4-BE49-F238E27FC236}">
                <a16:creationId xmlns:a16="http://schemas.microsoft.com/office/drawing/2014/main" id="{D95ECB93-6B3B-C36A-E9A8-DC0E462F4084}"/>
              </a:ext>
            </a:extLst>
          </p:cNvPr>
          <p:cNvGrpSpPr/>
          <p:nvPr/>
        </p:nvGrpSpPr>
        <p:grpSpPr>
          <a:xfrm>
            <a:off x="8406648" y="1124013"/>
            <a:ext cx="3142061" cy="2728693"/>
            <a:chOff x="9117609" y="148351"/>
            <a:chExt cx="3142061" cy="2728693"/>
          </a:xfrm>
        </p:grpSpPr>
        <p:pic>
          <p:nvPicPr>
            <p:cNvPr id="10" name="Google Shape;320;p5">
              <a:extLst>
                <a:ext uri="{FF2B5EF4-FFF2-40B4-BE49-F238E27FC236}">
                  <a16:creationId xmlns:a16="http://schemas.microsoft.com/office/drawing/2014/main" id="{F145249F-54DC-6136-8E9B-44927BF56FB2}"/>
                </a:ext>
              </a:extLst>
            </p:cNvPr>
            <p:cNvPicPr preferRelativeResize="0">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650305" y="148351"/>
              <a:ext cx="1892597" cy="1828800"/>
            </a:xfrm>
            <a:prstGeom prst="rect">
              <a:avLst/>
            </a:prstGeom>
            <a:noFill/>
            <a:ln>
              <a:noFill/>
            </a:ln>
          </p:spPr>
        </p:pic>
        <p:sp>
          <p:nvSpPr>
            <p:cNvPr id="7" name="Google Shape;323;p5">
              <a:extLst>
                <a:ext uri="{FF2B5EF4-FFF2-40B4-BE49-F238E27FC236}">
                  <a16:creationId xmlns:a16="http://schemas.microsoft.com/office/drawing/2014/main" id="{3D6240EF-9564-26A1-265B-5D9E44DD3CD5}"/>
                </a:ext>
              </a:extLst>
            </p:cNvPr>
            <p:cNvSpPr txBox="1">
              <a:spLocks noChangeAspect="1"/>
            </p:cNvSpPr>
            <p:nvPr/>
          </p:nvSpPr>
          <p:spPr>
            <a:xfrm>
              <a:off x="9555582" y="1833023"/>
              <a:ext cx="2082045"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Arial"/>
                </a:rPr>
                <a:t>Connections</a:t>
              </a:r>
              <a:endParaRPr kumimoji="0" sz="24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Google Shape;321;p5">
              <a:extLst>
                <a:ext uri="{FF2B5EF4-FFF2-40B4-BE49-F238E27FC236}">
                  <a16:creationId xmlns:a16="http://schemas.microsoft.com/office/drawing/2014/main" id="{3C81E322-4C6F-A017-F73C-9DD7D78E961C}"/>
                </a:ext>
              </a:extLst>
            </p:cNvPr>
            <p:cNvSpPr txBox="1">
              <a:spLocks noChangeAspect="1"/>
            </p:cNvSpPr>
            <p:nvPr/>
          </p:nvSpPr>
          <p:spPr>
            <a:xfrm>
              <a:off x="9117609" y="2292309"/>
              <a:ext cx="3142061" cy="584735"/>
            </a:xfrm>
            <a:prstGeom prst="rect">
              <a:avLst/>
            </a:prstGeom>
            <a:noFill/>
            <a:ln>
              <a:noFill/>
            </a:ln>
          </p:spPr>
          <p:txBody>
            <a:bodyPr spcFirstLastPara="1" wrap="square" lIns="91425" tIns="45700" rIns="91425" bIns="45700" anchor="t" anchorCtr="0">
              <a:spAutoFit/>
            </a:bodyPr>
            <a:lstStyle/>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sym typeface="Arial"/>
                </a:rPr>
                <a:t>Develop at least three professional connections.</a:t>
              </a:r>
              <a:endParaRPr kumimoji="0"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1" name="TextBox 30">
            <a:extLst>
              <a:ext uri="{FF2B5EF4-FFF2-40B4-BE49-F238E27FC236}">
                <a16:creationId xmlns:a16="http://schemas.microsoft.com/office/drawing/2014/main" id="{FBD1D86D-B8B1-B685-4C3F-3D7912E9C121}"/>
              </a:ext>
            </a:extLst>
          </p:cNvPr>
          <p:cNvSpPr txBox="1"/>
          <p:nvPr/>
        </p:nvSpPr>
        <p:spPr>
          <a:xfrm>
            <a:off x="643291" y="2005880"/>
            <a:ext cx="415489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We want </a:t>
            </a:r>
            <a:r>
              <a:rPr kumimoji="0" lang="en-US" sz="2200" b="1"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every</a:t>
            </a:r>
            <a:r>
              <a:rPr kumimoji="0" lang="en-US" sz="2200" b="0"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student</a:t>
            </a:r>
            <a:r>
              <a:rPr kumimoji="0" lang="en-US" sz="2200" b="0"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 to achieve the following outcomes.</a:t>
            </a:r>
          </a:p>
        </p:txBody>
      </p:sp>
    </p:spTree>
    <p:extLst>
      <p:ext uri="{BB962C8B-B14F-4D97-AF65-F5344CB8AC3E}">
        <p14:creationId xmlns:p14="http://schemas.microsoft.com/office/powerpoint/2010/main" val="236412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3881EA73-48E9-ABF2-3770-48C81814B506}"/>
              </a:ext>
            </a:extLst>
          </p:cNvPr>
          <p:cNvSpPr txBox="1">
            <a:spLocks/>
          </p:cNvSpPr>
          <p:nvPr/>
        </p:nvSpPr>
        <p:spPr>
          <a:xfrm>
            <a:off x="154613" y="62762"/>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Outcomes-Driven WBL</a:t>
            </a:r>
          </a:p>
        </p:txBody>
      </p:sp>
      <p:sp>
        <p:nvSpPr>
          <p:cNvPr id="47" name="Title 1">
            <a:extLst>
              <a:ext uri="{FF2B5EF4-FFF2-40B4-BE49-F238E27FC236}">
                <a16:creationId xmlns:a16="http://schemas.microsoft.com/office/drawing/2014/main" id="{601A6FCF-6757-9B55-25F9-30A3441B7151}"/>
              </a:ext>
            </a:extLst>
          </p:cNvPr>
          <p:cNvSpPr txBox="1">
            <a:spLocks/>
          </p:cNvSpPr>
          <p:nvPr/>
        </p:nvSpPr>
        <p:spPr>
          <a:xfrm>
            <a:off x="214504" y="978967"/>
            <a:ext cx="3512581" cy="6221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Tech Tools</a:t>
            </a:r>
          </a:p>
        </p:txBody>
      </p:sp>
      <p:grpSp>
        <p:nvGrpSpPr>
          <p:cNvPr id="32" name="Group 31">
            <a:extLst>
              <a:ext uri="{FF2B5EF4-FFF2-40B4-BE49-F238E27FC236}">
                <a16:creationId xmlns:a16="http://schemas.microsoft.com/office/drawing/2014/main" id="{E301C0BF-7818-FBBE-D3CA-DB5C0D6FD30A}"/>
              </a:ext>
            </a:extLst>
          </p:cNvPr>
          <p:cNvGrpSpPr/>
          <p:nvPr/>
        </p:nvGrpSpPr>
        <p:grpSpPr>
          <a:xfrm>
            <a:off x="8570170" y="3429000"/>
            <a:ext cx="3585372" cy="3262879"/>
            <a:chOff x="7835530" y="3153874"/>
            <a:chExt cx="3745576" cy="3539389"/>
          </a:xfrm>
        </p:grpSpPr>
        <p:sp>
          <p:nvSpPr>
            <p:cNvPr id="6" name="Oval 5">
              <a:extLst>
                <a:ext uri="{FF2B5EF4-FFF2-40B4-BE49-F238E27FC236}">
                  <a16:creationId xmlns:a16="http://schemas.microsoft.com/office/drawing/2014/main" id="{171F818C-3A5A-D071-3D3E-840FCFD0EF34}"/>
                </a:ext>
              </a:extLst>
            </p:cNvPr>
            <p:cNvSpPr/>
            <p:nvPr/>
          </p:nvSpPr>
          <p:spPr>
            <a:xfrm>
              <a:off x="7835530" y="3153874"/>
              <a:ext cx="3515836" cy="3539389"/>
            </a:xfrm>
            <a:prstGeom prst="ellipse">
              <a:avLst/>
            </a:prstGeom>
            <a:solidFill>
              <a:srgbClr val="3C38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Google Shape;321;p5">
              <a:extLst>
                <a:ext uri="{FF2B5EF4-FFF2-40B4-BE49-F238E27FC236}">
                  <a16:creationId xmlns:a16="http://schemas.microsoft.com/office/drawing/2014/main" id="{EAD6AF65-45A4-5A3A-EF59-D72CA1728E9C}"/>
                </a:ext>
              </a:extLst>
            </p:cNvPr>
            <p:cNvSpPr txBox="1">
              <a:spLocks noChangeAspect="1"/>
            </p:cNvSpPr>
            <p:nvPr/>
          </p:nvSpPr>
          <p:spPr>
            <a:xfrm rot="579568">
              <a:off x="7870232" y="3563127"/>
              <a:ext cx="3710874" cy="22701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t>WBL Student </a:t>
              </a:r>
              <a:br>
                <a:rPr kumimoji="0" lang="en-US" sz="22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br>
              <a:r>
                <a:rPr kumimoji="0" lang="en-US" sz="22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t>Reflection Form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sym typeface="Arial"/>
                </a:rPr>
                <a:t>Capture student feedback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sym typeface="Arial"/>
                </a:rPr>
                <a:t>View quantitative and qualitative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sym typeface="Arial"/>
                </a:rPr>
                <a:t>Analyze data - dashboard or report export feature</a:t>
              </a:r>
            </a:p>
          </p:txBody>
        </p:sp>
      </p:grpSp>
      <p:grpSp>
        <p:nvGrpSpPr>
          <p:cNvPr id="33" name="Group 32">
            <a:extLst>
              <a:ext uri="{FF2B5EF4-FFF2-40B4-BE49-F238E27FC236}">
                <a16:creationId xmlns:a16="http://schemas.microsoft.com/office/drawing/2014/main" id="{BFA91DF5-3F43-4C3F-D52C-0681ACB8D578}"/>
              </a:ext>
            </a:extLst>
          </p:cNvPr>
          <p:cNvGrpSpPr/>
          <p:nvPr/>
        </p:nvGrpSpPr>
        <p:grpSpPr>
          <a:xfrm rot="568406">
            <a:off x="5872399" y="978129"/>
            <a:ext cx="3484885" cy="3171267"/>
            <a:chOff x="8752009" y="593195"/>
            <a:chExt cx="3398899" cy="2974695"/>
          </a:xfrm>
        </p:grpSpPr>
        <p:sp>
          <p:nvSpPr>
            <p:cNvPr id="7" name="Oval 6">
              <a:extLst>
                <a:ext uri="{FF2B5EF4-FFF2-40B4-BE49-F238E27FC236}">
                  <a16:creationId xmlns:a16="http://schemas.microsoft.com/office/drawing/2014/main" id="{B94369D5-333A-5241-FEB6-A591B5CAAF34}"/>
                </a:ext>
              </a:extLst>
            </p:cNvPr>
            <p:cNvSpPr/>
            <p:nvPr/>
          </p:nvSpPr>
          <p:spPr>
            <a:xfrm>
              <a:off x="8752009" y="593195"/>
              <a:ext cx="3195413" cy="2974695"/>
            </a:xfrm>
            <a:prstGeom prst="ellipse">
              <a:avLst/>
            </a:prstGeom>
            <a:solidFill>
              <a:srgbClr val="876A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11F9A60-2836-4CC6-B822-146797911A14}"/>
                </a:ext>
              </a:extLst>
            </p:cNvPr>
            <p:cNvSpPr txBox="1"/>
            <p:nvPr/>
          </p:nvSpPr>
          <p:spPr>
            <a:xfrm rot="75787">
              <a:off x="8852504" y="932542"/>
              <a:ext cx="3298404" cy="21363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t>WBL Tracker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Log WBL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Record student participation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Track AB participation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Analyze data to measure</a:t>
              </a:r>
              <a:b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b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impact &amp; equity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Export reports, graphs, &amp; tables</a:t>
              </a:r>
            </a:p>
          </p:txBody>
        </p:sp>
      </p:grpSp>
      <p:grpSp>
        <p:nvGrpSpPr>
          <p:cNvPr id="14" name="Group 13">
            <a:extLst>
              <a:ext uri="{FF2B5EF4-FFF2-40B4-BE49-F238E27FC236}">
                <a16:creationId xmlns:a16="http://schemas.microsoft.com/office/drawing/2014/main" id="{470FA57D-8DC8-94A5-F7F8-67BB7F667A9F}"/>
              </a:ext>
            </a:extLst>
          </p:cNvPr>
          <p:cNvGrpSpPr>
            <a:grpSpLocks noChangeAspect="1"/>
          </p:cNvGrpSpPr>
          <p:nvPr/>
        </p:nvGrpSpPr>
        <p:grpSpPr>
          <a:xfrm>
            <a:off x="788187" y="3943451"/>
            <a:ext cx="1496547" cy="557392"/>
            <a:chOff x="747509" y="5190937"/>
            <a:chExt cx="1869203" cy="696189"/>
          </a:xfrm>
        </p:grpSpPr>
        <p:sp>
          <p:nvSpPr>
            <p:cNvPr id="11" name="Title 1">
              <a:extLst>
                <a:ext uri="{FF2B5EF4-FFF2-40B4-BE49-F238E27FC236}">
                  <a16:creationId xmlns:a16="http://schemas.microsoft.com/office/drawing/2014/main" id="{89B56409-90D3-4A12-1B1F-A2AD034F2F58}"/>
                </a:ext>
              </a:extLst>
            </p:cNvPr>
            <p:cNvSpPr txBox="1">
              <a:spLocks/>
            </p:cNvSpPr>
            <p:nvPr/>
          </p:nvSpPr>
          <p:spPr>
            <a:xfrm>
              <a:off x="1099317" y="5190937"/>
              <a:ext cx="1517395"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Support</a:t>
              </a:r>
            </a:p>
          </p:txBody>
        </p:sp>
        <p:pic>
          <p:nvPicPr>
            <p:cNvPr id="13" name="Graphic 12" descr="Help outline">
              <a:extLst>
                <a:ext uri="{FF2B5EF4-FFF2-40B4-BE49-F238E27FC236}">
                  <a16:creationId xmlns:a16="http://schemas.microsoft.com/office/drawing/2014/main" id="{D18F93F5-3196-B741-C6A1-721FCB75F2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509" y="5225999"/>
              <a:ext cx="585677" cy="585678"/>
            </a:xfrm>
            <a:prstGeom prst="rect">
              <a:avLst/>
            </a:prstGeom>
          </p:spPr>
        </p:pic>
      </p:grpSp>
      <p:grpSp>
        <p:nvGrpSpPr>
          <p:cNvPr id="2" name="Group 1">
            <a:extLst>
              <a:ext uri="{FF2B5EF4-FFF2-40B4-BE49-F238E27FC236}">
                <a16:creationId xmlns:a16="http://schemas.microsoft.com/office/drawing/2014/main" id="{A33DB0A1-FDC0-AE8F-AB70-DB07EE265A1E}"/>
              </a:ext>
            </a:extLst>
          </p:cNvPr>
          <p:cNvGrpSpPr/>
          <p:nvPr/>
        </p:nvGrpSpPr>
        <p:grpSpPr>
          <a:xfrm>
            <a:off x="-55834" y="1600497"/>
            <a:ext cx="5191487" cy="2965801"/>
            <a:chOff x="-55834" y="1600497"/>
            <a:chExt cx="5191487" cy="2965801"/>
          </a:xfrm>
        </p:grpSpPr>
        <p:pic>
          <p:nvPicPr>
            <p:cNvPr id="1026" name="Picture 2">
              <a:extLst>
                <a:ext uri="{FF2B5EF4-FFF2-40B4-BE49-F238E27FC236}">
                  <a16:creationId xmlns:a16="http://schemas.microsoft.com/office/drawing/2014/main" id="{815352B0-7378-8215-2104-778089A8A2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099" y="1600497"/>
              <a:ext cx="3146697" cy="177563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CD48595E-601F-C581-01CB-09C5F22E8976}"/>
                </a:ext>
              </a:extLst>
            </p:cNvPr>
            <p:cNvGrpSpPr/>
            <p:nvPr/>
          </p:nvGrpSpPr>
          <p:grpSpPr>
            <a:xfrm>
              <a:off x="-55834" y="2918464"/>
              <a:ext cx="5191487" cy="1647834"/>
              <a:chOff x="-55834" y="2918464"/>
              <a:chExt cx="5191487" cy="1647834"/>
            </a:xfrm>
          </p:grpSpPr>
          <p:grpSp>
            <p:nvGrpSpPr>
              <p:cNvPr id="15" name="Group 14">
                <a:extLst>
                  <a:ext uri="{FF2B5EF4-FFF2-40B4-BE49-F238E27FC236}">
                    <a16:creationId xmlns:a16="http://schemas.microsoft.com/office/drawing/2014/main" id="{4256802D-2583-9F6A-05C7-BCD9FBF38BC0}"/>
                  </a:ext>
                </a:extLst>
              </p:cNvPr>
              <p:cNvGrpSpPr/>
              <p:nvPr/>
            </p:nvGrpSpPr>
            <p:grpSpPr>
              <a:xfrm>
                <a:off x="-55834" y="3247262"/>
                <a:ext cx="5191487" cy="1319036"/>
                <a:chOff x="-31328" y="4502864"/>
                <a:chExt cx="5191487" cy="1319036"/>
              </a:xfrm>
            </p:grpSpPr>
            <p:sp>
              <p:nvSpPr>
                <p:cNvPr id="60" name="Title 1">
                  <a:extLst>
                    <a:ext uri="{FF2B5EF4-FFF2-40B4-BE49-F238E27FC236}">
                      <a16:creationId xmlns:a16="http://schemas.microsoft.com/office/drawing/2014/main" id="{FB923DD4-B952-7C4B-A4AC-0F1E5CE46881}"/>
                    </a:ext>
                  </a:extLst>
                </p:cNvPr>
                <p:cNvSpPr txBox="1">
                  <a:spLocks/>
                </p:cNvSpPr>
                <p:nvPr/>
              </p:nvSpPr>
              <p:spPr>
                <a:xfrm>
                  <a:off x="-31328" y="4533878"/>
                  <a:ext cx="1436399"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876AB8"/>
                      </a:solidFill>
                      <a:effectLst/>
                      <a:uLnTx/>
                      <a:uFillTx/>
                      <a:latin typeface="DINOT-Black" panose="020B0A04020101010102" pitchFamily="34" charset="0"/>
                      <a:ea typeface="Tahoma" panose="020B0604030504040204" pitchFamily="34" charset="0"/>
                      <a:cs typeface="DINOT-Black" panose="020B0A04020101010102" pitchFamily="34" charset="0"/>
                    </a:rPr>
                    <a:t>WBL Tracker</a:t>
                  </a:r>
                </a:p>
              </p:txBody>
            </p:sp>
            <p:sp>
              <p:nvSpPr>
                <p:cNvPr id="9" name="Title 1">
                  <a:extLst>
                    <a:ext uri="{FF2B5EF4-FFF2-40B4-BE49-F238E27FC236}">
                      <a16:creationId xmlns:a16="http://schemas.microsoft.com/office/drawing/2014/main" id="{8E322900-8446-057C-80F9-6BD6D796DAB4}"/>
                    </a:ext>
                  </a:extLst>
                </p:cNvPr>
                <p:cNvSpPr txBox="1">
                  <a:spLocks/>
                </p:cNvSpPr>
                <p:nvPr/>
              </p:nvSpPr>
              <p:spPr>
                <a:xfrm>
                  <a:off x="2424435" y="5125711"/>
                  <a:ext cx="1515878"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Resources</a:t>
                  </a:r>
                </a:p>
              </p:txBody>
            </p:sp>
            <p:sp>
              <p:nvSpPr>
                <p:cNvPr id="10" name="Title 1">
                  <a:extLst>
                    <a:ext uri="{FF2B5EF4-FFF2-40B4-BE49-F238E27FC236}">
                      <a16:creationId xmlns:a16="http://schemas.microsoft.com/office/drawing/2014/main" id="{C4BDE7F2-804C-E2AD-8458-4B94CBF88EA8}"/>
                    </a:ext>
                  </a:extLst>
                </p:cNvPr>
                <p:cNvSpPr txBox="1">
                  <a:spLocks/>
                </p:cNvSpPr>
                <p:nvPr/>
              </p:nvSpPr>
              <p:spPr>
                <a:xfrm>
                  <a:off x="3128956" y="4502864"/>
                  <a:ext cx="2031203"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WBL Skills </a:t>
                  </a:r>
                  <a:b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b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Feedback Survey</a:t>
                  </a:r>
                </a:p>
              </p:txBody>
            </p:sp>
          </p:grpSp>
          <p:sp>
            <p:nvSpPr>
              <p:cNvPr id="17" name="Arrow: Down 16">
                <a:extLst>
                  <a:ext uri="{FF2B5EF4-FFF2-40B4-BE49-F238E27FC236}">
                    <a16:creationId xmlns:a16="http://schemas.microsoft.com/office/drawing/2014/main" id="{B3A58C6E-4D0D-E121-0271-02614CEC0238}"/>
                  </a:ext>
                </a:extLst>
              </p:cNvPr>
              <p:cNvSpPr/>
              <p:nvPr/>
            </p:nvSpPr>
            <p:spPr>
              <a:xfrm rot="19182785">
                <a:off x="3163064" y="2925195"/>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Arrow: Down 18">
                <a:extLst>
                  <a:ext uri="{FF2B5EF4-FFF2-40B4-BE49-F238E27FC236}">
                    <a16:creationId xmlns:a16="http://schemas.microsoft.com/office/drawing/2014/main" id="{312F9822-6EDA-30AE-04E2-8AAC6780BD33}"/>
                  </a:ext>
                </a:extLst>
              </p:cNvPr>
              <p:cNvSpPr/>
              <p:nvPr/>
            </p:nvSpPr>
            <p:spPr>
              <a:xfrm rot="2394214">
                <a:off x="1334656" y="2918464"/>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Arrow: Down 19">
                <a:extLst>
                  <a:ext uri="{FF2B5EF4-FFF2-40B4-BE49-F238E27FC236}">
                    <a16:creationId xmlns:a16="http://schemas.microsoft.com/office/drawing/2014/main" id="{6630FD44-BA8A-B101-408A-6BC3F3DF9527}"/>
                  </a:ext>
                </a:extLst>
              </p:cNvPr>
              <p:cNvSpPr/>
              <p:nvPr/>
            </p:nvSpPr>
            <p:spPr>
              <a:xfrm rot="19863182">
                <a:off x="2630277" y="2934848"/>
                <a:ext cx="98737" cy="1097280"/>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Arrow: Down 20">
                <a:extLst>
                  <a:ext uri="{FF2B5EF4-FFF2-40B4-BE49-F238E27FC236}">
                    <a16:creationId xmlns:a16="http://schemas.microsoft.com/office/drawing/2014/main" id="{B148E385-FA1C-02EA-C6A2-59FCB846CCC3}"/>
                  </a:ext>
                </a:extLst>
              </p:cNvPr>
              <p:cNvSpPr/>
              <p:nvPr/>
            </p:nvSpPr>
            <p:spPr>
              <a:xfrm rot="1705481">
                <a:off x="1839205" y="2951520"/>
                <a:ext cx="98737" cy="1097280"/>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4" name="Group 33">
            <a:extLst>
              <a:ext uri="{FF2B5EF4-FFF2-40B4-BE49-F238E27FC236}">
                <a16:creationId xmlns:a16="http://schemas.microsoft.com/office/drawing/2014/main" id="{E0B940F7-0E62-AF39-5D8E-3B18ACCA814C}"/>
              </a:ext>
            </a:extLst>
          </p:cNvPr>
          <p:cNvGrpSpPr/>
          <p:nvPr/>
        </p:nvGrpSpPr>
        <p:grpSpPr>
          <a:xfrm>
            <a:off x="2253274" y="4626002"/>
            <a:ext cx="5697894" cy="2015324"/>
            <a:chOff x="1747976" y="4619067"/>
            <a:chExt cx="5697894" cy="2015324"/>
          </a:xfrm>
        </p:grpSpPr>
        <p:pic>
          <p:nvPicPr>
            <p:cNvPr id="8" name="Picture 8">
              <a:extLst>
                <a:ext uri="{FF2B5EF4-FFF2-40B4-BE49-F238E27FC236}">
                  <a16:creationId xmlns:a16="http://schemas.microsoft.com/office/drawing/2014/main" id="{F9586376-3156-8204-E875-AA10E1C5110D}"/>
                </a:ext>
              </a:extLst>
            </p:cNvPr>
            <p:cNvPicPr>
              <a:picLocks noChangeAspect="1"/>
            </p:cNvPicPr>
            <p:nvPr/>
          </p:nvPicPr>
          <p:blipFill>
            <a:blip r:embed="rId6"/>
            <a:stretch>
              <a:fillRect/>
            </a:stretch>
          </p:blipFill>
          <p:spPr>
            <a:xfrm>
              <a:off x="3478807" y="4619067"/>
              <a:ext cx="3067561" cy="809456"/>
            </a:xfrm>
            <a:prstGeom prst="rect">
              <a:avLst/>
            </a:prstGeom>
            <a:noFill/>
            <a:ln cap="flat">
              <a:noFill/>
            </a:ln>
          </p:spPr>
        </p:pic>
        <p:grpSp>
          <p:nvGrpSpPr>
            <p:cNvPr id="23" name="Group 22">
              <a:extLst>
                <a:ext uri="{FF2B5EF4-FFF2-40B4-BE49-F238E27FC236}">
                  <a16:creationId xmlns:a16="http://schemas.microsoft.com/office/drawing/2014/main" id="{83085E24-DF9C-948F-1C5A-DCEABE834D9C}"/>
                </a:ext>
              </a:extLst>
            </p:cNvPr>
            <p:cNvGrpSpPr/>
            <p:nvPr/>
          </p:nvGrpSpPr>
          <p:grpSpPr>
            <a:xfrm>
              <a:off x="1747976" y="5181608"/>
              <a:ext cx="5697894" cy="1452783"/>
              <a:chOff x="-477620" y="2837027"/>
              <a:chExt cx="5697894" cy="1452783"/>
            </a:xfrm>
          </p:grpSpPr>
          <p:grpSp>
            <p:nvGrpSpPr>
              <p:cNvPr id="24" name="Group 23">
                <a:extLst>
                  <a:ext uri="{FF2B5EF4-FFF2-40B4-BE49-F238E27FC236}">
                    <a16:creationId xmlns:a16="http://schemas.microsoft.com/office/drawing/2014/main" id="{564F984C-0F59-A861-FE08-DF1BA204FE09}"/>
                  </a:ext>
                </a:extLst>
              </p:cNvPr>
              <p:cNvGrpSpPr/>
              <p:nvPr/>
            </p:nvGrpSpPr>
            <p:grpSpPr>
              <a:xfrm>
                <a:off x="-477620" y="3440406"/>
                <a:ext cx="5697894" cy="849404"/>
                <a:chOff x="-453114" y="4696008"/>
                <a:chExt cx="5697894" cy="849404"/>
              </a:xfrm>
            </p:grpSpPr>
            <p:sp>
              <p:nvSpPr>
                <p:cNvPr id="29" name="Title 1">
                  <a:extLst>
                    <a:ext uri="{FF2B5EF4-FFF2-40B4-BE49-F238E27FC236}">
                      <a16:creationId xmlns:a16="http://schemas.microsoft.com/office/drawing/2014/main" id="{4A493D30-8D11-5623-7A68-BF04E521E897}"/>
                    </a:ext>
                  </a:extLst>
                </p:cNvPr>
                <p:cNvSpPr txBox="1">
                  <a:spLocks/>
                </p:cNvSpPr>
                <p:nvPr/>
              </p:nvSpPr>
              <p:spPr>
                <a:xfrm>
                  <a:off x="-453114" y="4696008"/>
                  <a:ext cx="1918315"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C3882"/>
                      </a:solidFill>
                      <a:effectLst/>
                      <a:uLnTx/>
                      <a:uFillTx/>
                      <a:latin typeface="DINOT-Black" panose="020B0A04020101010102" pitchFamily="34" charset="0"/>
                      <a:ea typeface="Tahoma" panose="020B0604030504040204" pitchFamily="34" charset="0"/>
                      <a:cs typeface="DINOT-Black" panose="020B0A04020101010102" pitchFamily="34" charset="0"/>
                    </a:rPr>
                    <a:t>WBL Student Reflection Form</a:t>
                  </a:r>
                </a:p>
              </p:txBody>
            </p:sp>
            <p:sp>
              <p:nvSpPr>
                <p:cNvPr id="30" name="Title 1">
                  <a:extLst>
                    <a:ext uri="{FF2B5EF4-FFF2-40B4-BE49-F238E27FC236}">
                      <a16:creationId xmlns:a16="http://schemas.microsoft.com/office/drawing/2014/main" id="{B6C46FBA-F580-8BA6-8D95-67B35FA3A664}"/>
                    </a:ext>
                  </a:extLst>
                </p:cNvPr>
                <p:cNvSpPr txBox="1">
                  <a:spLocks/>
                </p:cNvSpPr>
                <p:nvPr/>
              </p:nvSpPr>
              <p:spPr>
                <a:xfrm>
                  <a:off x="1689197" y="5151447"/>
                  <a:ext cx="1515878" cy="39396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Internships</a:t>
                  </a:r>
                </a:p>
              </p:txBody>
            </p:sp>
            <p:sp>
              <p:nvSpPr>
                <p:cNvPr id="31" name="Title 1">
                  <a:extLst>
                    <a:ext uri="{FF2B5EF4-FFF2-40B4-BE49-F238E27FC236}">
                      <a16:creationId xmlns:a16="http://schemas.microsoft.com/office/drawing/2014/main" id="{2C1D78C2-895C-669D-A6C1-4465D24C5754}"/>
                    </a:ext>
                  </a:extLst>
                </p:cNvPr>
                <p:cNvSpPr txBox="1">
                  <a:spLocks/>
                </p:cNvSpPr>
                <p:nvPr/>
              </p:nvSpPr>
              <p:spPr>
                <a:xfrm>
                  <a:off x="3213577" y="4736354"/>
                  <a:ext cx="2031203" cy="696189"/>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Future Ready Skills Assessment</a:t>
                  </a:r>
                </a:p>
              </p:txBody>
            </p:sp>
          </p:grpSp>
          <p:sp>
            <p:nvSpPr>
              <p:cNvPr id="25" name="Arrow: Down 24">
                <a:extLst>
                  <a:ext uri="{FF2B5EF4-FFF2-40B4-BE49-F238E27FC236}">
                    <a16:creationId xmlns:a16="http://schemas.microsoft.com/office/drawing/2014/main" id="{1D37B7A3-8910-F14F-3D65-504E65DA0F83}"/>
                  </a:ext>
                </a:extLst>
              </p:cNvPr>
              <p:cNvSpPr/>
              <p:nvPr/>
            </p:nvSpPr>
            <p:spPr>
              <a:xfrm rot="19182785">
                <a:off x="3163064" y="2925195"/>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Arrow: Down 25">
                <a:extLst>
                  <a:ext uri="{FF2B5EF4-FFF2-40B4-BE49-F238E27FC236}">
                    <a16:creationId xmlns:a16="http://schemas.microsoft.com/office/drawing/2014/main" id="{60BE0A26-A18C-48D1-0F67-F9E6224C8F39}"/>
                  </a:ext>
                </a:extLst>
              </p:cNvPr>
              <p:cNvSpPr/>
              <p:nvPr/>
            </p:nvSpPr>
            <p:spPr>
              <a:xfrm rot="2394214">
                <a:off x="1334656" y="2918464"/>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Arrow: Down 26">
                <a:extLst>
                  <a:ext uri="{FF2B5EF4-FFF2-40B4-BE49-F238E27FC236}">
                    <a16:creationId xmlns:a16="http://schemas.microsoft.com/office/drawing/2014/main" id="{8B64B82C-62F1-3CA8-87C9-2A740F8F781A}"/>
                  </a:ext>
                </a:extLst>
              </p:cNvPr>
              <p:cNvSpPr/>
              <p:nvPr/>
            </p:nvSpPr>
            <p:spPr>
              <a:xfrm>
                <a:off x="2373262" y="2837027"/>
                <a:ext cx="98737" cy="1097280"/>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Slide Number Placeholder 4">
            <a:extLst>
              <a:ext uri="{FF2B5EF4-FFF2-40B4-BE49-F238E27FC236}">
                <a16:creationId xmlns:a16="http://schemas.microsoft.com/office/drawing/2014/main" id="{FFF31DEF-2684-E8F5-C5A3-CA4BD4C2A725}"/>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2913719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7" name="Group 1056">
            <a:extLst>
              <a:ext uri="{FF2B5EF4-FFF2-40B4-BE49-F238E27FC236}">
                <a16:creationId xmlns:a16="http://schemas.microsoft.com/office/drawing/2014/main" id="{211470F5-1F8B-EB05-8989-19660E349A24}"/>
              </a:ext>
            </a:extLst>
          </p:cNvPr>
          <p:cNvGrpSpPr/>
          <p:nvPr/>
        </p:nvGrpSpPr>
        <p:grpSpPr>
          <a:xfrm>
            <a:off x="1083307" y="890920"/>
            <a:ext cx="10805826" cy="5769254"/>
            <a:chOff x="1803219" y="540508"/>
            <a:chExt cx="10805826" cy="5769254"/>
          </a:xfrm>
        </p:grpSpPr>
        <p:pic>
          <p:nvPicPr>
            <p:cNvPr id="1056" name="Picture 1055">
              <a:extLst>
                <a:ext uri="{FF2B5EF4-FFF2-40B4-BE49-F238E27FC236}">
                  <a16:creationId xmlns:a16="http://schemas.microsoft.com/office/drawing/2014/main" id="{141792EA-37AE-C3E4-4E05-888176A57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5064" y="4140589"/>
              <a:ext cx="5853981" cy="1314485"/>
            </a:xfrm>
            <a:prstGeom prst="rect">
              <a:avLst/>
            </a:prstGeom>
            <a:noFill/>
            <a:extLst>
              <a:ext uri="{909E8E84-426E-40DD-AFC4-6F175D3DCCD1}">
                <a14:hiddenFill xmlns:a14="http://schemas.microsoft.com/office/drawing/2010/main">
                  <a:solidFill>
                    <a:srgbClr val="FFFFFF"/>
                  </a:solidFill>
                </a14:hiddenFill>
              </a:ext>
            </a:extLst>
          </p:spPr>
        </p:pic>
        <p:sp>
          <p:nvSpPr>
            <p:cNvPr id="1054" name="TextBox 1053">
              <a:extLst>
                <a:ext uri="{FF2B5EF4-FFF2-40B4-BE49-F238E27FC236}">
                  <a16:creationId xmlns:a16="http://schemas.microsoft.com/office/drawing/2014/main" id="{A9490C76-8430-7F6E-0C3B-F1D74A703CB1}"/>
                </a:ext>
              </a:extLst>
            </p:cNvPr>
            <p:cNvSpPr txBox="1"/>
            <p:nvPr/>
          </p:nvSpPr>
          <p:spPr>
            <a:xfrm>
              <a:off x="1803219" y="4912200"/>
              <a:ext cx="10118093" cy="139756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KnoPro</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en-US" sz="1600" b="1" i="0" u="none" strike="noStrike" kern="1200" cap="none" spc="0" normalizeH="0" baseline="0" noProof="0" dirty="0" err="1">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orporate</a:t>
              </a:r>
              <a:r>
                <a:rPr kumimoji="0" lang="en-US" sz="1600" b="1"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partners:</a:t>
              </a:r>
            </a:p>
            <a:p>
              <a:pPr marL="284163" marR="0" lvl="0" indent="-225425"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Sponsor or co-create Industry Challenges for students.</a:t>
              </a:r>
            </a:p>
            <a:p>
              <a:pPr marL="284163" marR="0" lvl="0" indent="-225425"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Engage their staff as mentors and judges in collaboration with NAF.</a:t>
              </a:r>
            </a:p>
            <a:p>
              <a:pPr marL="284163" marR="0" lvl="0" indent="-225425"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Build positive brand associations with students and gain insights from their projects.</a:t>
              </a:r>
            </a:p>
            <a:p>
              <a:pPr marL="284163" marR="0" lvl="0" indent="-225425"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Sponsor or create daily </a:t>
              </a:r>
              <a:r>
                <a:rPr kumimoji="0" lang="en-US" sz="16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Skillbuilders</a:t>
              </a: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—10-minute activities that help students develop a diverse skillset.</a:t>
              </a:r>
            </a:p>
          </p:txBody>
        </p:sp>
        <p:pic>
          <p:nvPicPr>
            <p:cNvPr id="1055" name="Online Media 4" title="KnoPro">
              <a:hlinkClick r:id="" action="ppaction://media"/>
              <a:extLst>
                <a:ext uri="{FF2B5EF4-FFF2-40B4-BE49-F238E27FC236}">
                  <a16:creationId xmlns:a16="http://schemas.microsoft.com/office/drawing/2014/main" id="{D863609C-B738-735E-0515-F5427D2DAA21}"/>
                </a:ext>
              </a:extLst>
            </p:cNvPr>
            <p:cNvPicPr>
              <a:picLocks noRot="1" noChangeAspect="1"/>
            </p:cNvPicPr>
            <p:nvPr>
              <a:videoFile r:link="rId1"/>
            </p:nvPr>
          </p:nvPicPr>
          <p:blipFill>
            <a:blip r:embed="rId6"/>
            <a:stretch>
              <a:fillRect/>
            </a:stretch>
          </p:blipFill>
          <p:spPr>
            <a:xfrm>
              <a:off x="11318639" y="540508"/>
              <a:ext cx="1290406" cy="882267"/>
            </a:xfrm>
            <a:prstGeom prst="rect">
              <a:avLst/>
            </a:prstGeom>
          </p:spPr>
        </p:pic>
        <p:sp>
          <p:nvSpPr>
            <p:cNvPr id="1053" name="btfpBulletedList568374">
              <a:extLst>
                <a:ext uri="{FF2B5EF4-FFF2-40B4-BE49-F238E27FC236}">
                  <a16:creationId xmlns:a16="http://schemas.microsoft.com/office/drawing/2014/main" id="{7B768F2B-D32A-1F4C-8EDF-A5AF9CDB8A99}"/>
                </a:ext>
              </a:extLst>
            </p:cNvPr>
            <p:cNvSpPr/>
            <p:nvPr/>
          </p:nvSpPr>
          <p:spPr>
            <a:xfrm>
              <a:off x="4273340" y="1228816"/>
              <a:ext cx="8283021" cy="2714013"/>
            </a:xfrm>
            <a:prstGeom prst="rect">
              <a:avLst/>
            </a:prstGeom>
          </p:spPr>
          <p:txBody>
            <a:bodyPr wrap="square">
              <a:spAutoFit/>
            </a:bodyPr>
            <a:lstStyle/>
            <a:p>
              <a:pPr marL="0" marR="0" lvl="0" indent="0" algn="l" defTabSz="914400" rtl="0" eaLnBrk="1" fontAlgn="base" latinLnBrk="0" hangingPunct="1">
                <a:lnSpc>
                  <a:spcPct val="108000"/>
                </a:lnSpc>
                <a:spcBef>
                  <a:spcPts val="0"/>
                </a:spcBef>
                <a:spcAft>
                  <a:spcPts val="0"/>
                </a:spcAft>
                <a:buClr>
                  <a:srgbClr val="32B04A"/>
                </a:buClr>
                <a:buSzPct val="100000"/>
                <a:buFontTx/>
                <a:buNone/>
                <a:tabLst>
                  <a:tab pos="457200" algn="l"/>
                </a:tabLst>
                <a:defRPr/>
              </a:pP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KnoPro</a:t>
              </a:r>
              <a:r>
                <a:rPr kumimoji="0" lang="en-US" sz="2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is an interactive, user-friendly platform.</a:t>
              </a:r>
            </a:p>
            <a:p>
              <a:pPr marL="0" marR="0" lvl="0" indent="0" algn="l" defTabSz="914400" rtl="0" eaLnBrk="1" fontAlgn="base" latinLnBrk="0" hangingPunct="1">
                <a:lnSpc>
                  <a:spcPct val="108000"/>
                </a:lnSpc>
                <a:spcBef>
                  <a:spcPts val="0"/>
                </a:spcBef>
                <a:spcAft>
                  <a:spcPts val="0"/>
                </a:spcAft>
                <a:buClr>
                  <a:srgbClr val="32B04A"/>
                </a:buClr>
                <a:buSzPct val="100000"/>
                <a:buFontTx/>
                <a:buNone/>
                <a:tabLst>
                  <a:tab pos="457200" algn="l"/>
                </a:tabLst>
                <a:defRPr/>
              </a:pPr>
              <a:endParaRPr kumimoji="0" lang="en-US" sz="9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endParaRPr>
            </a:p>
            <a:p>
              <a:pPr marL="234950" marR="0" lvl="0" indent="-234950"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Real-world, multi-sector projects where students learn to: </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Draft plans</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B</a:t>
              </a:r>
              <a:r>
                <a:rPr kumimoji="0" lang="en-US" sz="1600" b="0" i="0" u="none" strike="noStrike" kern="1200" cap="none" spc="0" normalizeH="0" baseline="0" noProof="0" dirty="0" err="1">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uild</a:t>
              </a: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prototypes</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Pitch products</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Benefit from mentorship to expand their professional networks</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Build in-demand skills for resumes or college applications</a:t>
              </a:r>
            </a:p>
            <a:p>
              <a:pPr marL="234950" marR="0" lvl="0" indent="-234950"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Digital content and media support for students, educators, and industry partners.</a:t>
              </a:r>
            </a:p>
            <a:p>
              <a:pPr marL="234950" marR="0" lvl="0" indent="-234950"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Cash prizes and promotional opportunities for winning participants.</a:t>
              </a:r>
            </a:p>
          </p:txBody>
        </p:sp>
      </p:grpSp>
      <p:sp>
        <p:nvSpPr>
          <p:cNvPr id="1061" name="TextBox 1060">
            <a:extLst>
              <a:ext uri="{FF2B5EF4-FFF2-40B4-BE49-F238E27FC236}">
                <a16:creationId xmlns:a16="http://schemas.microsoft.com/office/drawing/2014/main" id="{F439CD6F-CFA1-E29E-1B70-23FC72516AE3}"/>
              </a:ext>
            </a:extLst>
          </p:cNvPr>
          <p:cNvSpPr txBox="1"/>
          <p:nvPr/>
        </p:nvSpPr>
        <p:spPr>
          <a:xfrm>
            <a:off x="9753600" y="480703"/>
            <a:ext cx="23587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A4F"/>
                </a:solidFill>
                <a:effectLst/>
                <a:uLnTx/>
                <a:uFillTx/>
                <a:latin typeface="DINOT-Bold" panose="020B0804020101020102" pitchFamily="34" charset="0"/>
                <a:ea typeface="Times New Roman" panose="02020603050405020304" pitchFamily="18" charset="0"/>
                <a:cs typeface="DINOT-Bold" panose="020B0804020101020102" pitchFamily="34" charset="0"/>
                <a:hlinkClick r:id="rId7"/>
              </a:rPr>
              <a:t>https://www.knopro.org/</a:t>
            </a:r>
            <a:endParaRPr kumimoji="0" lang="en-US" sz="140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p:txBody>
      </p:sp>
      <p:sp>
        <p:nvSpPr>
          <p:cNvPr id="2" name="Slide Number Placeholder 4">
            <a:extLst>
              <a:ext uri="{FF2B5EF4-FFF2-40B4-BE49-F238E27FC236}">
                <a16:creationId xmlns:a16="http://schemas.microsoft.com/office/drawing/2014/main" id="{822AA615-027F-B2BB-CF3A-1213809F1E57}"/>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4" name="Title 1">
            <a:extLst>
              <a:ext uri="{FF2B5EF4-FFF2-40B4-BE49-F238E27FC236}">
                <a16:creationId xmlns:a16="http://schemas.microsoft.com/office/drawing/2014/main" id="{740C1C0B-4080-9010-AF25-F4AE428C6B3C}"/>
              </a:ext>
            </a:extLst>
          </p:cNvPr>
          <p:cNvSpPr txBox="1">
            <a:spLocks/>
          </p:cNvSpPr>
          <p:nvPr/>
        </p:nvSpPr>
        <p:spPr>
          <a:xfrm>
            <a:off x="154614" y="37039"/>
            <a:ext cx="244390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KnoPro</a:t>
            </a:r>
          </a:p>
        </p:txBody>
      </p:sp>
      <p:sp>
        <p:nvSpPr>
          <p:cNvPr id="5" name="Title 1">
            <a:extLst>
              <a:ext uri="{FF2B5EF4-FFF2-40B4-BE49-F238E27FC236}">
                <a16:creationId xmlns:a16="http://schemas.microsoft.com/office/drawing/2014/main" id="{59DA492E-71E5-3F50-5B78-5163B467CCAB}"/>
              </a:ext>
            </a:extLst>
          </p:cNvPr>
          <p:cNvSpPr txBox="1">
            <a:spLocks/>
          </p:cNvSpPr>
          <p:nvPr/>
        </p:nvSpPr>
        <p:spPr>
          <a:xfrm>
            <a:off x="535471" y="498840"/>
            <a:ext cx="301795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Powered by NAF</a:t>
            </a:r>
          </a:p>
        </p:txBody>
      </p:sp>
      <p:sp>
        <p:nvSpPr>
          <p:cNvPr id="6" name="Title 1">
            <a:extLst>
              <a:ext uri="{FF2B5EF4-FFF2-40B4-BE49-F238E27FC236}">
                <a16:creationId xmlns:a16="http://schemas.microsoft.com/office/drawing/2014/main" id="{3BD296E0-161A-E022-B72A-D2F7065DED4D}"/>
              </a:ext>
            </a:extLst>
          </p:cNvPr>
          <p:cNvSpPr txBox="1">
            <a:spLocks/>
          </p:cNvSpPr>
          <p:nvPr/>
        </p:nvSpPr>
        <p:spPr>
          <a:xfrm>
            <a:off x="355551" y="2683089"/>
            <a:ext cx="2865631" cy="1972039"/>
          </a:xfrm>
          <a:prstGeom prst="rect">
            <a:avLst/>
          </a:prstGeom>
          <a:ln w="38100">
            <a:solidFill>
              <a:srgbClr val="32B04A"/>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Tech-enabled WBL initiative, KnoPro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featuring industry challenges and daily skillbuilders! </a:t>
            </a:r>
          </a:p>
        </p:txBody>
      </p:sp>
    </p:spTree>
    <p:extLst>
      <p:ext uri="{BB962C8B-B14F-4D97-AF65-F5344CB8AC3E}">
        <p14:creationId xmlns:p14="http://schemas.microsoft.com/office/powerpoint/2010/main" val="931140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421942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Introductions</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t="10624" b="10624"/>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6" name="TextBox 1">
            <a:extLst>
              <a:ext uri="{FF2B5EF4-FFF2-40B4-BE49-F238E27FC236}">
                <a16:creationId xmlns:a16="http://schemas.microsoft.com/office/drawing/2014/main" id="{6F12A3E0-8CA7-A2A3-27AD-4B9E83AAF38F}"/>
              </a:ext>
            </a:extLst>
          </p:cNvPr>
          <p:cNvGraphicFramePr/>
          <p:nvPr>
            <p:extLst>
              <p:ext uri="{D42A27DB-BD31-4B8C-83A1-F6EECF244321}">
                <p14:modId xmlns:p14="http://schemas.microsoft.com/office/powerpoint/2010/main" val="1135826350"/>
              </p:ext>
            </p:extLst>
          </p:nvPr>
        </p:nvGraphicFramePr>
        <p:xfrm>
          <a:off x="7110264" y="1333918"/>
          <a:ext cx="4896977" cy="46656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37737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F2B47-2717-B290-2AF5-473D11082BB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6F4160B-908E-248F-A48F-50ECD2C85BB5}"/>
              </a:ext>
            </a:extLst>
          </p:cNvPr>
          <p:cNvPicPr>
            <a:picLocks noChangeAspect="1"/>
          </p:cNvPicPr>
          <p:nvPr/>
        </p:nvPicPr>
        <p:blipFill>
          <a:blip r:embed="rId3"/>
          <a:stretch>
            <a:fillRect/>
          </a:stretch>
        </p:blipFill>
        <p:spPr>
          <a:xfrm>
            <a:off x="705890" y="2021892"/>
            <a:ext cx="5362370" cy="4749528"/>
          </a:xfrm>
          <a:prstGeom prst="rect">
            <a:avLst/>
          </a:prstGeom>
        </p:spPr>
      </p:pic>
      <p:sp>
        <p:nvSpPr>
          <p:cNvPr id="3" name="Content Placeholder 2">
            <a:extLst>
              <a:ext uri="{FF2B5EF4-FFF2-40B4-BE49-F238E27FC236}">
                <a16:creationId xmlns:a16="http://schemas.microsoft.com/office/drawing/2014/main" id="{E957DB53-4726-C11F-F935-DE978D6467E3}"/>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AECBD945-C63C-1E31-4023-1D69D158488F}"/>
              </a:ext>
            </a:extLst>
          </p:cNvPr>
          <p:cNvSpPr txBox="1">
            <a:spLocks/>
          </p:cNvSpPr>
          <p:nvPr/>
        </p:nvSpPr>
        <p:spPr>
          <a:xfrm>
            <a:off x="154614" y="37039"/>
            <a:ext cx="244390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ODIS</a:t>
            </a:r>
          </a:p>
        </p:txBody>
      </p:sp>
      <p:sp>
        <p:nvSpPr>
          <p:cNvPr id="7" name="TextBox 6">
            <a:extLst>
              <a:ext uri="{FF2B5EF4-FFF2-40B4-BE49-F238E27FC236}">
                <a16:creationId xmlns:a16="http://schemas.microsoft.com/office/drawing/2014/main" id="{35BA1F74-FF14-B975-BF67-1BFE72A6B294}"/>
              </a:ext>
            </a:extLst>
          </p:cNvPr>
          <p:cNvSpPr txBox="1"/>
          <p:nvPr/>
        </p:nvSpPr>
        <p:spPr>
          <a:xfrm>
            <a:off x="6068260" y="2196374"/>
            <a:ext cx="6034251" cy="4400564"/>
          </a:xfrm>
          <a:prstGeom prst="rect">
            <a:avLst/>
          </a:prstGeom>
          <a:noFill/>
        </p:spPr>
        <p:txBody>
          <a:bodyPr wrap="square">
            <a:spAutoFit/>
          </a:bodyPr>
          <a:lstStyle/>
          <a:p>
            <a:pPr marL="182880" marR="0" lvl="0" indent="-182880" algn="l" defTabSz="457200" rtl="0" eaLnBrk="1" fontAlgn="auto" latinLnBrk="0" hangingPunct="1">
              <a:lnSpc>
                <a:spcPts val="2600"/>
              </a:lnSpc>
              <a:spcBef>
                <a:spcPts val="0"/>
              </a:spcBef>
              <a:spcAft>
                <a:spcPts val="0"/>
              </a:spcAft>
              <a:buClr>
                <a:prstClr val="black"/>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CAF17"/>
                </a:solidFill>
                <a:effectLst/>
                <a:uLnTx/>
                <a:uFillTx/>
                <a:latin typeface="Tahoma" panose="020B0604030504040204" pitchFamily="34" charset="0"/>
                <a:ea typeface="+mn-ea"/>
                <a:cs typeface="+mn-cs"/>
              </a:rPr>
              <a:t>ODIS is a free</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open data resource that provides robust insights into the challenges and barriers facing school communities.</a:t>
            </a:r>
          </a:p>
          <a:p>
            <a:pPr marL="0" marR="0" lvl="0" indent="0" algn="l" defTabSz="457200" rtl="0" eaLnBrk="1" fontAlgn="auto" latinLnBrk="0" hangingPunct="1">
              <a:lnSpc>
                <a:spcPts val="26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182880" marR="0" lvl="0" indent="-18288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Communities where </a:t>
            </a:r>
            <a:r>
              <a:rPr kumimoji="0" lang="en-US" sz="1800" b="1" i="0" u="none" strike="noStrike" kern="1200" cap="none" spc="0" normalizeH="0" baseline="0" noProof="0" dirty="0">
                <a:ln>
                  <a:noFill/>
                </a:ln>
                <a:solidFill>
                  <a:srgbClr val="FCAF17"/>
                </a:solidFill>
                <a:effectLst/>
                <a:uLnTx/>
                <a:uFillTx/>
                <a:latin typeface="Tahoma" panose="020B0604030504040204" pitchFamily="34" charset="0"/>
                <a:ea typeface="+mn-ea"/>
                <a:cs typeface="+mn-cs"/>
              </a:rPr>
              <a:t>NAF academies </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are located have an </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mn-ea"/>
                <a:cs typeface="+mn-cs"/>
                <a:hlinkClick r:id="rId4">
                  <a:extLst>
                    <a:ext uri="{A12FA001-AC4F-418D-AE19-62706E023703}">
                      <ahyp:hlinkClr xmlns:ahyp="http://schemas.microsoft.com/office/drawing/2018/hyperlinkcolor" val="tx"/>
                    </a:ext>
                  </a:extLst>
                </a:hlinkClick>
              </a:rPr>
              <a:t>ODIS</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metric ~15% higher in terms of overall community stress compared to the national average.</a:t>
            </a:r>
          </a:p>
          <a:p>
            <a:pPr marL="742950" marR="0" lvl="1" indent="-285750" algn="l" defTabSz="457200" rtl="0" eaLnBrk="1" fontAlgn="auto" latinLnBrk="0" hangingPunct="1">
              <a:lnSpc>
                <a:spcPts val="26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No other tool brings community data together at the level of school attendance boundaries (SAB) like ODIS.</a:t>
            </a:r>
          </a:p>
          <a:p>
            <a:pPr marL="0" marR="0" lvl="0" indent="0" algn="l" defTabSz="457200" rtl="0" eaLnBrk="1" fontAlgn="auto" latinLnBrk="0" hangingPunct="1">
              <a:lnSpc>
                <a:spcPts val="26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182880" marR="0" lvl="0" indent="-182880" algn="l" defTabSz="457200" rtl="0" eaLnBrk="1" fontAlgn="auto" latinLnBrk="0" hangingPunct="1">
              <a:lnSpc>
                <a:spcPts val="2600"/>
              </a:lnSpc>
              <a:spcBef>
                <a:spcPts val="0"/>
              </a:spcBef>
              <a:spcAft>
                <a:spcPts val="0"/>
              </a:spcAft>
              <a:buClr>
                <a:prstClr val="black"/>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CAF17"/>
                </a:solidFill>
                <a:effectLst/>
                <a:uLnTx/>
                <a:uFillTx/>
                <a:latin typeface="Tahoma" panose="020B0604030504040204" pitchFamily="34" charset="0"/>
                <a:ea typeface="+mn-ea"/>
                <a:cs typeface="+mn-cs"/>
              </a:rPr>
              <a:t>Learn More </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about how to leverage ODIS to enhance student outcomes in your work</a:t>
            </a:r>
            <a:r>
              <a:rPr kumimoji="0" lang="en-US" sz="20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rPr>
              <a:t> — </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mn-ea"/>
                <a:cs typeface="+mn-cs"/>
                <a:hlinkClick r:id="rId5">
                  <a:extLst>
                    <a:ext uri="{A12FA001-AC4F-418D-AE19-62706E023703}">
                      <ahyp:hlinkClr xmlns:ahyp="http://schemas.microsoft.com/office/drawing/2018/hyperlinkcolor" val="tx"/>
                    </a:ext>
                  </a:extLst>
                </a:hlinkClick>
              </a:rPr>
              <a:t>https://odis.naf.org/</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a:t>
            </a:r>
          </a:p>
        </p:txBody>
      </p:sp>
      <p:sp>
        <p:nvSpPr>
          <p:cNvPr id="4" name="Slide Number Placeholder 4">
            <a:extLst>
              <a:ext uri="{FF2B5EF4-FFF2-40B4-BE49-F238E27FC236}">
                <a16:creationId xmlns:a16="http://schemas.microsoft.com/office/drawing/2014/main" id="{1FB05505-33CC-8BB8-9116-8CD500EEBCA8}"/>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6" name="Title 1">
            <a:extLst>
              <a:ext uri="{FF2B5EF4-FFF2-40B4-BE49-F238E27FC236}">
                <a16:creationId xmlns:a16="http://schemas.microsoft.com/office/drawing/2014/main" id="{667DB2F3-D2EF-84E0-B358-A64EF6DDEE50}"/>
              </a:ext>
            </a:extLst>
          </p:cNvPr>
          <p:cNvSpPr txBox="1">
            <a:spLocks/>
          </p:cNvSpPr>
          <p:nvPr/>
        </p:nvSpPr>
        <p:spPr>
          <a:xfrm>
            <a:off x="535471" y="498840"/>
            <a:ext cx="301795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Powered by NAF</a:t>
            </a:r>
          </a:p>
        </p:txBody>
      </p:sp>
      <p:sp>
        <p:nvSpPr>
          <p:cNvPr id="10" name="Title 1">
            <a:extLst>
              <a:ext uri="{FF2B5EF4-FFF2-40B4-BE49-F238E27FC236}">
                <a16:creationId xmlns:a16="http://schemas.microsoft.com/office/drawing/2014/main" id="{F784AE8B-8B84-B226-6C06-8136D7C5041F}"/>
              </a:ext>
            </a:extLst>
          </p:cNvPr>
          <p:cNvSpPr txBox="1">
            <a:spLocks/>
          </p:cNvSpPr>
          <p:nvPr/>
        </p:nvSpPr>
        <p:spPr>
          <a:xfrm>
            <a:off x="7646257" y="900267"/>
            <a:ext cx="4391129" cy="1121625"/>
          </a:xfrm>
          <a:prstGeom prst="rect">
            <a:avLst/>
          </a:prstGeom>
          <a:ln w="38100">
            <a:solidFill>
              <a:srgbClr val="32B04A"/>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New Way to Measure School Community Need </a:t>
            </a:r>
            <a:r>
              <a:rPr kumimoji="0" lang="en-US" sz="24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rPr>
              <a:t>—</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mj-ea"/>
                <a:cs typeface="+mj-cs"/>
              </a:rPr>
              <a:t>Open Data Index for Schools</a:t>
            </a:r>
            <a:endPar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8640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671724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Student Recruitment</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rotWithShape="1">
          <a:blip r:embed="rId3">
            <a:extLst>
              <a:ext uri="{28A0092B-C50C-407E-A947-70E740481C1C}">
                <a14:useLocalDpi xmlns:a14="http://schemas.microsoft.com/office/drawing/2010/main" val="0"/>
              </a:ext>
            </a:extLst>
          </a:blip>
          <a:srcRect l="2833" r="2833"/>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FC48AE76-4277-5E97-8AC7-094B005E35F8}"/>
              </a:ext>
            </a:extLst>
          </p:cNvPr>
          <p:cNvSpPr txBox="1"/>
          <p:nvPr/>
        </p:nvSpPr>
        <p:spPr>
          <a:xfrm>
            <a:off x="7135269" y="1214309"/>
            <a:ext cx="5056732" cy="4062715"/>
          </a:xfrm>
          <a:prstGeom prst="rect">
            <a:avLst/>
          </a:prstGeom>
          <a:noFill/>
        </p:spPr>
        <p:txBody>
          <a:bodyPr wrap="square">
            <a:spAutoFit/>
          </a:bodyPr>
          <a:lstStyle/>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Develop a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mn-ea"/>
                <a:cs typeface="+mn-cs"/>
              </a:rPr>
              <a:t>marketing strategy </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b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b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recruitment plans include the mission and vision statement, website design, brochure, and communication resources</a:t>
            </a: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Contact NAF’s Marketing &amp; Communications Team to request your free custom logo </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communications@naf.org </a:t>
            </a: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Consider NAF clothing and gear – </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purchase at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http://store.naf.org/</a:t>
            </a:r>
          </a:p>
        </p:txBody>
      </p:sp>
    </p:spTree>
    <p:extLst>
      <p:ext uri="{BB962C8B-B14F-4D97-AF65-F5344CB8AC3E}">
        <p14:creationId xmlns:p14="http://schemas.microsoft.com/office/powerpoint/2010/main" val="914574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school students doing a science project">
            <a:extLst>
              <a:ext uri="{FF2B5EF4-FFF2-40B4-BE49-F238E27FC236}">
                <a16:creationId xmlns:a16="http://schemas.microsoft.com/office/drawing/2014/main" id="{25E0F3BE-7D50-40C3-BF0C-766DDFC79B12}"/>
              </a:ext>
            </a:extLst>
          </p:cNvPr>
          <p:cNvPicPr>
            <a:picLocks noChangeAspect="1"/>
          </p:cNvPicPr>
          <p:nvPr/>
        </p:nvPicPr>
        <p:blipFill>
          <a:blip r:embed="rId3">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263E874-E3CC-4961-B2E4-32EFA4B2F7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36343" y="337554"/>
            <a:ext cx="2506742" cy="1148345"/>
          </a:xfrm>
          <a:prstGeom prst="rect">
            <a:avLst/>
          </a:prstGeom>
        </p:spPr>
      </p:pic>
      <p:sp>
        <p:nvSpPr>
          <p:cNvPr id="3" name="TextBox 2">
            <a:extLst>
              <a:ext uri="{FF2B5EF4-FFF2-40B4-BE49-F238E27FC236}">
                <a16:creationId xmlns:a16="http://schemas.microsoft.com/office/drawing/2014/main" id="{90CBB3DC-F74E-4ED0-0B41-41FA0ABB6BCE}"/>
              </a:ext>
            </a:extLst>
          </p:cNvPr>
          <p:cNvSpPr txBox="1"/>
          <p:nvPr/>
        </p:nvSpPr>
        <p:spPr>
          <a:xfrm>
            <a:off x="7296912" y="6300216"/>
            <a:ext cx="1517904" cy="557784"/>
          </a:xfrm>
          <a:prstGeom prst="rect">
            <a:avLst/>
          </a:prstGeom>
          <a:solidFill>
            <a:srgbClr val="9B9B9B"/>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A0ED7CAB-4D36-48C4-A973-EA8DA2B664E0}"/>
              </a:ext>
            </a:extLst>
          </p:cNvPr>
          <p:cNvSpPr>
            <a:spLocks noGrp="1"/>
          </p:cNvSpPr>
          <p:nvPr>
            <p:ph type="ctrTitle"/>
          </p:nvPr>
        </p:nvSpPr>
        <p:spPr>
          <a:xfrm>
            <a:off x="300665" y="4170066"/>
            <a:ext cx="3819160" cy="2562330"/>
          </a:xfrm>
          <a:solidFill>
            <a:srgbClr val="FCAF17"/>
          </a:solidFill>
        </p:spPr>
        <p:txBody>
          <a:bodyPr lIns="182880" tIns="182880" rIns="182880" bIns="182880">
            <a:noAutofit/>
          </a:bodyPr>
          <a:lstStyle/>
          <a:p>
            <a:pPr marL="0" marR="0" lvl="0" indent="0" algn="l" defTabSz="914400" rtl="0" eaLnBrk="1" fontAlgn="auto" latinLnBrk="0" hangingPunct="1">
              <a:lnSpc>
                <a:spcPct val="108000"/>
              </a:lnSpc>
              <a:spcBef>
                <a:spcPts val="600"/>
              </a:spcBef>
              <a:spcAft>
                <a:spcPts val="600"/>
              </a:spcAft>
              <a:tabLst/>
              <a:defRPr/>
            </a:pPr>
            <a:r>
              <a:rPr kumimoji="0" lang="en-US" sz="2000" b="1"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Together, we can make essential opportunities possible by creating more effective educational experiences and transforming the high school journey</a:t>
            </a:r>
            <a:r>
              <a:rPr lang="en-US" sz="2000" b="1" dirty="0">
                <a:solidFill>
                  <a:prstClr val="white"/>
                </a:solidFill>
                <a:latin typeface="DINOT" panose="020B0504020101020102" pitchFamily="34" charset="0"/>
                <a:ea typeface="Tahoma" panose="020B0604030504040204" pitchFamily="34" charset="0"/>
                <a:cs typeface="DINOT" panose="020B0504020101020102" pitchFamily="34" charset="0"/>
              </a:rPr>
              <a:t>.</a:t>
            </a:r>
            <a:endParaRPr lang="en-US" sz="2000" b="1" dirty="0">
              <a:solidFill>
                <a:srgbClr val="006A4F"/>
              </a:solidFill>
              <a:latin typeface="DINOT" panose="020B0504020101020102" pitchFamily="34" charset="0"/>
              <a:ea typeface="Tahoma" panose="020B0604030504040204" pitchFamily="34" charset="0"/>
              <a:cs typeface="DINOT" panose="020B0504020101020102" pitchFamily="34" charset="0"/>
            </a:endParaRPr>
          </a:p>
        </p:txBody>
      </p:sp>
    </p:spTree>
    <p:extLst>
      <p:ext uri="{BB962C8B-B14F-4D97-AF65-F5344CB8AC3E}">
        <p14:creationId xmlns:p14="http://schemas.microsoft.com/office/powerpoint/2010/main" val="33587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82793" y="-2096"/>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Major Corporate</a:t>
            </a:r>
          </a:p>
        </p:txBody>
      </p:sp>
      <p:sp>
        <p:nvSpPr>
          <p:cNvPr id="2" name="Title 1">
            <a:extLst>
              <a:ext uri="{FF2B5EF4-FFF2-40B4-BE49-F238E27FC236}">
                <a16:creationId xmlns:a16="http://schemas.microsoft.com/office/drawing/2014/main" id="{145801CC-9565-D35B-D0D5-8D0F930D97A4}"/>
              </a:ext>
            </a:extLst>
          </p:cNvPr>
          <p:cNvSpPr txBox="1">
            <a:spLocks/>
          </p:cNvSpPr>
          <p:nvPr/>
        </p:nvSpPr>
        <p:spPr>
          <a:xfrm>
            <a:off x="82793" y="548097"/>
            <a:ext cx="263785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Partners</a:t>
            </a:r>
          </a:p>
        </p:txBody>
      </p:sp>
      <p:grpSp>
        <p:nvGrpSpPr>
          <p:cNvPr id="57" name="Group 56">
            <a:extLst>
              <a:ext uri="{FF2B5EF4-FFF2-40B4-BE49-F238E27FC236}">
                <a16:creationId xmlns:a16="http://schemas.microsoft.com/office/drawing/2014/main" id="{3C724066-D32E-8E2B-FA56-6CDDE1E10DA6}"/>
              </a:ext>
            </a:extLst>
          </p:cNvPr>
          <p:cNvGrpSpPr>
            <a:grpSpLocks noChangeAspect="1"/>
          </p:cNvGrpSpPr>
          <p:nvPr/>
        </p:nvGrpSpPr>
        <p:grpSpPr>
          <a:xfrm>
            <a:off x="5677222" y="1445199"/>
            <a:ext cx="5838503" cy="5004236"/>
            <a:chOff x="5308906" y="1270344"/>
            <a:chExt cx="6242541" cy="5350541"/>
          </a:xfrm>
        </p:grpSpPr>
        <p:pic>
          <p:nvPicPr>
            <p:cNvPr id="58" name="Picture 57">
              <a:extLst>
                <a:ext uri="{FF2B5EF4-FFF2-40B4-BE49-F238E27FC236}">
                  <a16:creationId xmlns:a16="http://schemas.microsoft.com/office/drawing/2014/main" id="{FC499BDB-DC1A-A581-C4E2-2EA95030A50B}"/>
                </a:ext>
              </a:extLst>
            </p:cNvPr>
            <p:cNvPicPr>
              <a:picLocks noChangeAspect="1"/>
            </p:cNvPicPr>
            <p:nvPr/>
          </p:nvPicPr>
          <p:blipFill>
            <a:blip r:embed="rId3"/>
            <a:stretch>
              <a:fillRect/>
            </a:stretch>
          </p:blipFill>
          <p:spPr>
            <a:xfrm>
              <a:off x="8792104" y="4635261"/>
              <a:ext cx="720703" cy="423075"/>
            </a:xfrm>
            <a:prstGeom prst="rect">
              <a:avLst/>
            </a:prstGeom>
          </p:spPr>
        </p:pic>
        <p:pic>
          <p:nvPicPr>
            <p:cNvPr id="59" name="Picture 58" descr="A black and white logo&#10;&#10;Description automatically generated">
              <a:extLst>
                <a:ext uri="{FF2B5EF4-FFF2-40B4-BE49-F238E27FC236}">
                  <a16:creationId xmlns:a16="http://schemas.microsoft.com/office/drawing/2014/main" id="{BCC1BE5E-C0B5-DAE9-AA9A-74B208AD9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4717" y="4587545"/>
              <a:ext cx="1456730" cy="503908"/>
            </a:xfrm>
            <a:prstGeom prst="rect">
              <a:avLst/>
            </a:prstGeom>
          </p:spPr>
        </p:pic>
        <p:pic>
          <p:nvPicPr>
            <p:cNvPr id="60" name="Picture 2" descr="Citi Foundation">
              <a:extLst>
                <a:ext uri="{FF2B5EF4-FFF2-40B4-BE49-F238E27FC236}">
                  <a16:creationId xmlns:a16="http://schemas.microsoft.com/office/drawing/2014/main" id="{E4D93604-B01C-5129-6C5F-D9FD9EAD97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0686" y="2419945"/>
              <a:ext cx="1081848" cy="71568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Capital One">
              <a:extLst>
                <a:ext uri="{FF2B5EF4-FFF2-40B4-BE49-F238E27FC236}">
                  <a16:creationId xmlns:a16="http://schemas.microsoft.com/office/drawing/2014/main" id="{179E0190-1AB7-4B24-3551-6444D7E8A3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3577" y="2508500"/>
              <a:ext cx="1060796" cy="5966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PMG">
              <a:extLst>
                <a:ext uri="{FF2B5EF4-FFF2-40B4-BE49-F238E27FC236}">
                  <a16:creationId xmlns:a16="http://schemas.microsoft.com/office/drawing/2014/main" id="{AB13B359-437C-7807-D776-E7F8ADD1D0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7650" y="3315344"/>
              <a:ext cx="1011821" cy="101182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American Express">
              <a:extLst>
                <a:ext uri="{FF2B5EF4-FFF2-40B4-BE49-F238E27FC236}">
                  <a16:creationId xmlns:a16="http://schemas.microsoft.com/office/drawing/2014/main" id="{282DE1D0-6DEA-6881-023F-7391E86AF6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8517" y="1270344"/>
              <a:ext cx="763316" cy="75949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BlackRock">
              <a:extLst>
                <a:ext uri="{FF2B5EF4-FFF2-40B4-BE49-F238E27FC236}">
                  <a16:creationId xmlns:a16="http://schemas.microsoft.com/office/drawing/2014/main" id="{949AA28F-4694-2618-CD4C-36C0C7A598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5094" y="1586983"/>
              <a:ext cx="1144518" cy="16565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Blackstone">
              <a:extLst>
                <a:ext uri="{FF2B5EF4-FFF2-40B4-BE49-F238E27FC236}">
                  <a16:creationId xmlns:a16="http://schemas.microsoft.com/office/drawing/2014/main" id="{CA6D41BA-0E3A-FC3A-F147-E1E336169D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37247" y="1320308"/>
              <a:ext cx="1171671" cy="45929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descr="Marriott International, Inc.">
              <a:extLst>
                <a:ext uri="{FF2B5EF4-FFF2-40B4-BE49-F238E27FC236}">
                  <a16:creationId xmlns:a16="http://schemas.microsoft.com/office/drawing/2014/main" id="{A54D5398-207E-5030-F6FE-2E60C54CF1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8906" y="4636970"/>
              <a:ext cx="900102" cy="27838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8" descr="Mastercard">
              <a:extLst>
                <a:ext uri="{FF2B5EF4-FFF2-40B4-BE49-F238E27FC236}">
                  <a16:creationId xmlns:a16="http://schemas.microsoft.com/office/drawing/2014/main" id="{DE529E0F-223A-67D8-8CC9-F74A7D0945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3347" y="4457034"/>
              <a:ext cx="900102" cy="63825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World Wide Technology">
              <a:extLst>
                <a:ext uri="{FF2B5EF4-FFF2-40B4-BE49-F238E27FC236}">
                  <a16:creationId xmlns:a16="http://schemas.microsoft.com/office/drawing/2014/main" id="{ED08FAF4-0E34-8056-5942-24E5AEFEFE8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32545" y="6323915"/>
              <a:ext cx="1421016" cy="29697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Ballmer Group">
              <a:extLst>
                <a:ext uri="{FF2B5EF4-FFF2-40B4-BE49-F238E27FC236}">
                  <a16:creationId xmlns:a16="http://schemas.microsoft.com/office/drawing/2014/main" id="{2180CF1B-7E02-87DA-AE58-2FFCBFDB8A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25853" y="1413636"/>
              <a:ext cx="1060796" cy="45929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Image result">
              <a:extLst>
                <a:ext uri="{FF2B5EF4-FFF2-40B4-BE49-F238E27FC236}">
                  <a16:creationId xmlns:a16="http://schemas.microsoft.com/office/drawing/2014/main" id="{3BA236B4-BC43-97E2-CCE6-FA39CFB6A28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58001" y="2391940"/>
              <a:ext cx="759499" cy="75949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Plans for individuals and groups | Delta Dental">
              <a:extLst>
                <a:ext uri="{FF2B5EF4-FFF2-40B4-BE49-F238E27FC236}">
                  <a16:creationId xmlns:a16="http://schemas.microsoft.com/office/drawing/2014/main" id="{53C293A1-15F8-3B8E-983F-CDD281BC24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75425" y="2455589"/>
              <a:ext cx="1295314" cy="68004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1E54010F-B01E-0F44-B41D-C5E191BF4EA6}"/>
                </a:ext>
              </a:extLst>
            </p:cNvPr>
            <p:cNvPicPr>
              <a:picLocks noChangeAspect="1"/>
            </p:cNvPicPr>
            <p:nvPr/>
          </p:nvPicPr>
          <p:blipFill rotWithShape="1">
            <a:blip r:embed="rId17"/>
            <a:srcRect l="5100" t="24526" r="3035" b="26228"/>
            <a:stretch/>
          </p:blipFill>
          <p:spPr>
            <a:xfrm>
              <a:off x="7180848" y="5732766"/>
              <a:ext cx="2673831" cy="157106"/>
            </a:xfrm>
            <a:prstGeom prst="rect">
              <a:avLst/>
            </a:prstGeom>
          </p:spPr>
        </p:pic>
        <p:pic>
          <p:nvPicPr>
            <p:cNvPr id="73" name="Picture 72">
              <a:extLst>
                <a:ext uri="{FF2B5EF4-FFF2-40B4-BE49-F238E27FC236}">
                  <a16:creationId xmlns:a16="http://schemas.microsoft.com/office/drawing/2014/main" id="{20508FFA-6BD4-ED1D-1D86-275C515CCFA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08906" y="5584051"/>
              <a:ext cx="1000756" cy="510386"/>
            </a:xfrm>
            <a:prstGeom prst="rect">
              <a:avLst/>
            </a:prstGeom>
          </p:spPr>
        </p:pic>
        <p:pic>
          <p:nvPicPr>
            <p:cNvPr id="74" name="Picture 73" descr="Image result for lenovo">
              <a:extLst>
                <a:ext uri="{FF2B5EF4-FFF2-40B4-BE49-F238E27FC236}">
                  <a16:creationId xmlns:a16="http://schemas.microsoft.com/office/drawing/2014/main" id="{968024F6-8248-6D23-DF61-CB80FE81A96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354797" y="3453735"/>
              <a:ext cx="979272" cy="58022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4" descr="Image result for johnson and johnson">
              <a:extLst>
                <a:ext uri="{FF2B5EF4-FFF2-40B4-BE49-F238E27FC236}">
                  <a16:creationId xmlns:a16="http://schemas.microsoft.com/office/drawing/2014/main" id="{8F7A1246-2BFC-655F-2BE3-2A2E561E61F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13577" y="3549124"/>
              <a:ext cx="1365465" cy="48483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2" descr="Image result for verizon">
              <a:extLst>
                <a:ext uri="{FF2B5EF4-FFF2-40B4-BE49-F238E27FC236}">
                  <a16:creationId xmlns:a16="http://schemas.microsoft.com/office/drawing/2014/main" id="{85141E5C-CDEF-BC94-C21E-46DCCD13442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354797" y="5452763"/>
              <a:ext cx="1174759" cy="66907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a:extLst>
                <a:ext uri="{FF2B5EF4-FFF2-40B4-BE49-F238E27FC236}">
                  <a16:creationId xmlns:a16="http://schemas.microsoft.com/office/drawing/2014/main" id="{6CDCDDDC-0EE0-E8EA-6D37-6A3D80BE881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48517" y="3654565"/>
              <a:ext cx="882468" cy="352988"/>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Title 1">
            <a:extLst>
              <a:ext uri="{FF2B5EF4-FFF2-40B4-BE49-F238E27FC236}">
                <a16:creationId xmlns:a16="http://schemas.microsoft.com/office/drawing/2014/main" id="{82A01530-C9C7-5045-0193-6021201DFB34}"/>
              </a:ext>
            </a:extLst>
          </p:cNvPr>
          <p:cNvSpPr txBox="1">
            <a:spLocks/>
          </p:cNvSpPr>
          <p:nvPr/>
        </p:nvSpPr>
        <p:spPr>
          <a:xfrm>
            <a:off x="437145" y="2438687"/>
            <a:ext cx="4479159" cy="3722522"/>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partners with companies to create tailored engagement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Corporations of all sizes, including national brands, are committed to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providing work-based learning opportunities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through skill-based volunteerism and student internships.</a:t>
            </a:r>
          </a:p>
        </p:txBody>
      </p:sp>
      <p:sp>
        <p:nvSpPr>
          <p:cNvPr id="79" name="Slide Number Placeholder 4">
            <a:extLst>
              <a:ext uri="{FF2B5EF4-FFF2-40B4-BE49-F238E27FC236}">
                <a16:creationId xmlns:a16="http://schemas.microsoft.com/office/drawing/2014/main" id="{A1B0C2F6-B340-A9B4-1899-06458F267A2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23</a:t>
            </a:fld>
            <a:endParaRPr lang="en-US" dirty="0">
              <a:solidFill>
                <a:prstClr val="black">
                  <a:tint val="75000"/>
                </a:prstClr>
              </a:solidFill>
              <a:latin typeface="DINOT"/>
            </a:endParaRPr>
          </a:p>
        </p:txBody>
      </p:sp>
    </p:spTree>
    <p:extLst>
      <p:ext uri="{BB962C8B-B14F-4D97-AF65-F5344CB8AC3E}">
        <p14:creationId xmlns:p14="http://schemas.microsoft.com/office/powerpoint/2010/main" val="948187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82793" y="-2096"/>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Board of Directors</a:t>
            </a:r>
          </a:p>
        </p:txBody>
      </p:sp>
      <p:sp>
        <p:nvSpPr>
          <p:cNvPr id="78" name="Title 1">
            <a:extLst>
              <a:ext uri="{FF2B5EF4-FFF2-40B4-BE49-F238E27FC236}">
                <a16:creationId xmlns:a16="http://schemas.microsoft.com/office/drawing/2014/main" id="{82A01530-C9C7-5045-0193-6021201DFB34}"/>
              </a:ext>
            </a:extLst>
          </p:cNvPr>
          <p:cNvSpPr txBox="1">
            <a:spLocks/>
          </p:cNvSpPr>
          <p:nvPr/>
        </p:nvSpPr>
        <p:spPr>
          <a:xfrm>
            <a:off x="437145" y="2438687"/>
            <a:ext cx="4479159" cy="3722522"/>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Board members are leaders in their fields and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strong advocates for improving education</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workforce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Through their leadership, guidance, and support, NAF is able to fulfill its mission of developing the next generation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of future-ready employees</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79" name="Slide Number Placeholder 4">
            <a:extLst>
              <a:ext uri="{FF2B5EF4-FFF2-40B4-BE49-F238E27FC236}">
                <a16:creationId xmlns:a16="http://schemas.microsoft.com/office/drawing/2014/main" id="{A1B0C2F6-B340-A9B4-1899-06458F267A2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3" name="Rectangle 2">
            <a:extLst>
              <a:ext uri="{FF2B5EF4-FFF2-40B4-BE49-F238E27FC236}">
                <a16:creationId xmlns:a16="http://schemas.microsoft.com/office/drawing/2014/main" id="{6EF193E5-5779-BFA4-CBA6-0155F7546B3A}"/>
              </a:ext>
            </a:extLst>
          </p:cNvPr>
          <p:cNvSpPr>
            <a:spLocks/>
          </p:cNvSpPr>
          <p:nvPr/>
        </p:nvSpPr>
        <p:spPr>
          <a:xfrm>
            <a:off x="5142271" y="1357441"/>
            <a:ext cx="6902245" cy="5401479"/>
          </a:xfrm>
          <a:prstGeom prst="rect">
            <a:avLst/>
          </a:prstGeom>
        </p:spPr>
        <p:txBody>
          <a:bodyPr wrap="square" numCol="4" spcCol="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Sanford I. Weill – Chairman Emeritus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NAF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Gregory J. Hayes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Chairman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Executive Chairman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t>
            </a: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RTX</a:t>
            </a: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Kenneth I. Chenault – Vice Chairman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Chairman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and Managing Director, General Catalyst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Robert Smith – </a:t>
            </a:r>
            <a:b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b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Vice Chairman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Founder, Chairman and Chief Executive Officer, Vista Equity Partners</a:t>
            </a: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Eugene A. Ludwig – Secretary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 Executive Officer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SpringHarbor Financial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Jeffrey A. Brill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Partner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Skadden, Arps, Slate, Meagher &amp; Flom LLP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Ursula M. Burns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Founding Partner of Integrum Holdings, Chairwoman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Teneo LLC, Retired Chairman &amp; CEO, Xerox Corporation and VEON, Ltd.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Lisa Dughi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Executive Officer, NAF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Erin McSweeney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 People Officer, UnitedHealth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Jennifer Morgan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Chief Executive Officer, UKG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Nicola Palmer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Retired Chief </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Technology Ambassador, 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Thomas Penny III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President</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Donohoe Hospitality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b="1" dirty="0">
              <a:solidFill>
                <a:srgbClr val="006A4F"/>
              </a:solidFill>
              <a:latin typeface="DINOT-Bold" panose="020B0804020101020102" pitchFamily="34" charset="0"/>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50" b="1" dirty="0">
                <a:solidFill>
                  <a:srgbClr val="006A4F"/>
                </a:solidFill>
                <a:latin typeface="DINOT-Bold" panose="020B0804020101020102" pitchFamily="34" charset="0"/>
                <a:cs typeface="DINOT-Bold" panose="020B0804020101020102" pitchFamily="34" charset="0"/>
              </a:rPr>
              <a:t>Joseph J. Russo</a:t>
            </a: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Executive Vice President and President, Global Networks and Technology, 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David L. Steward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Founder and Chairman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World Wide Technology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Sandy Torchia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Vice Chair, Talent and Culture, KPMG LLP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Joseph M. Tucci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Chairman &amp; Co-Founder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Bridge Growth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Marc Weill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Senior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Advisor, Two Sigma Ventures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Matthew Zielinski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EVP</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President International Markets, Lenovo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b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Lauren Budzich-Goren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Strategy and Execution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Ex Officio Board Member &amp; Chair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NAF Alumni Leadership Council, Senior Manager, US Commercial Transformation, J&amp;J MedTech</a:t>
            </a:r>
          </a:p>
        </p:txBody>
      </p:sp>
    </p:spTree>
    <p:extLst>
      <p:ext uri="{BB962C8B-B14F-4D97-AF65-F5344CB8AC3E}">
        <p14:creationId xmlns:p14="http://schemas.microsoft.com/office/powerpoint/2010/main" val="1902910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82793" y="-2096"/>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STEM Advisory</a:t>
            </a:r>
          </a:p>
        </p:txBody>
      </p:sp>
      <p:sp>
        <p:nvSpPr>
          <p:cNvPr id="78" name="Title 1">
            <a:extLst>
              <a:ext uri="{FF2B5EF4-FFF2-40B4-BE49-F238E27FC236}">
                <a16:creationId xmlns:a16="http://schemas.microsoft.com/office/drawing/2014/main" id="{82A01530-C9C7-5045-0193-6021201DFB34}"/>
              </a:ext>
            </a:extLst>
          </p:cNvPr>
          <p:cNvSpPr txBox="1">
            <a:spLocks/>
          </p:cNvSpPr>
          <p:nvPr/>
        </p:nvSpPr>
        <p:spPr>
          <a:xfrm>
            <a:off x="223795" y="2198945"/>
            <a:ext cx="5347665" cy="4476307"/>
          </a:xfrm>
          <a:prstGeom prst="rect">
            <a:avLst/>
          </a:prstGeom>
          <a:ln w="38100">
            <a:solidFill>
              <a:srgbClr val="32B04A"/>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Developed in 2013 as an adjunct to NAF’s Board of Directors, the STEM Committee addresses the growing role of science, technology, engineering, and mathematics in the economy. </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It guides workforce development through strategies in curriculum, work-based learning, employee engagement, advisory boards, college access, and educator development while </a:t>
            </a:r>
            <a:r>
              <a:rPr kumimoji="0" lang="en-US" sz="20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fostering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collaboration </a:t>
            </a:r>
            <a:r>
              <a:rPr lang="en-US" sz="2000" b="1" dirty="0">
                <a:solidFill>
                  <a:srgbClr val="FCAF17"/>
                </a:solidFill>
                <a:latin typeface="Tahoma" panose="020B0604030504040204" pitchFamily="34" charset="0"/>
                <a:ea typeface="Tahoma" panose="020B0604030504040204" pitchFamily="34" charset="0"/>
                <a:cs typeface="Tahoma" panose="020B0604030504040204" pitchFamily="34" charset="0"/>
              </a:rPr>
              <a:t>among</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 top STEM leaders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attract and support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diverse talent in STEM careers</a:t>
            </a:r>
            <a:r>
              <a:rPr kumimoji="0" lang="en-US" sz="2000" b="0"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79" name="Slide Number Placeholder 4">
            <a:extLst>
              <a:ext uri="{FF2B5EF4-FFF2-40B4-BE49-F238E27FC236}">
                <a16:creationId xmlns:a16="http://schemas.microsoft.com/office/drawing/2014/main" id="{A1B0C2F6-B340-A9B4-1899-06458F267A2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2" name="Title 1">
            <a:extLst>
              <a:ext uri="{FF2B5EF4-FFF2-40B4-BE49-F238E27FC236}">
                <a16:creationId xmlns:a16="http://schemas.microsoft.com/office/drawing/2014/main" id="{27DCE59A-DD98-59F2-8A33-99B140F12523}"/>
              </a:ext>
            </a:extLst>
          </p:cNvPr>
          <p:cNvSpPr txBox="1">
            <a:spLocks/>
          </p:cNvSpPr>
          <p:nvPr/>
        </p:nvSpPr>
        <p:spPr>
          <a:xfrm>
            <a:off x="82793" y="648176"/>
            <a:ext cx="345593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Committee</a:t>
            </a:r>
          </a:p>
        </p:txBody>
      </p:sp>
      <p:sp>
        <p:nvSpPr>
          <p:cNvPr id="5" name="Rectangle 4">
            <a:extLst>
              <a:ext uri="{FF2B5EF4-FFF2-40B4-BE49-F238E27FC236}">
                <a16:creationId xmlns:a16="http://schemas.microsoft.com/office/drawing/2014/main" id="{7EE35F79-73FD-AF7D-F567-EE0089C329CD}"/>
              </a:ext>
            </a:extLst>
          </p:cNvPr>
          <p:cNvSpPr/>
          <p:nvPr/>
        </p:nvSpPr>
        <p:spPr>
          <a:xfrm>
            <a:off x="5811130" y="1435718"/>
            <a:ext cx="6478832" cy="4693593"/>
          </a:xfrm>
          <a:prstGeom prst="rect">
            <a:avLst/>
          </a:prstGeom>
        </p:spPr>
        <p:txBody>
          <a:bodyPr wrap="square" lIns="91440" tIns="45720" rIns="91440" bIns="45720" numCol="2" spcCol="18288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Nicola Palmer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Retired Chief Technology Ambassador, </a:t>
            </a:r>
            <a:b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b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Alencia DeAnda-Gregg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AVP HR Business Partner Human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50" dirty="0">
                <a:solidFill>
                  <a:prstClr val="black"/>
                </a:solidFill>
                <a:latin typeface="DINOT"/>
                <a:cs typeface="DINOT" panose="020B0504020101020102" pitchFamily="34" charset="0"/>
              </a:rPr>
              <a:t>Reso</a:t>
            </a:r>
            <a:r>
              <a:rPr kumimoji="0" lang="en-US" sz="1150" b="0" i="0" u="none" strike="noStrike" kern="1200" cap="none" spc="0" normalizeH="0" baseline="0" noProof="0" dirty="0" err="1">
                <a:ln>
                  <a:noFill/>
                </a:ln>
                <a:solidFill>
                  <a:prstClr val="black"/>
                </a:solidFill>
                <a:effectLst/>
                <a:uLnTx/>
                <a:uFillTx/>
                <a:latin typeface="DINOT"/>
                <a:ea typeface="+mn-ea"/>
                <a:cs typeface="DINOT" panose="020B0504020101020102" pitchFamily="34" charset="0"/>
              </a:rPr>
              <a:t>urces</a:t>
            </a: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 Organization, AT&amp;T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Joseph Dill, DDS, MBA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Chief Dental Officer, Delta Dental Plans Association </a:t>
            </a: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Lisa Dughi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Executive Officer, NAF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Vinay Iyengar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Partner, Foundation Capital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Marilyn McDonald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Senior Vice President, Commercial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Digital &amp; Innovation, Moderna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b="1" dirty="0">
              <a:solidFill>
                <a:srgbClr val="006A4F"/>
              </a:solidFill>
              <a:latin typeface="DINOT-Bold" panose="020B0804020101020102" pitchFamily="34" charset="0"/>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b="1" dirty="0">
              <a:solidFill>
                <a:srgbClr val="006A4F"/>
              </a:solidFill>
              <a:latin typeface="DINOT-Bold" panose="020B0804020101020102" pitchFamily="34" charset="0"/>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Brian Monahan</a:t>
            </a:r>
            <a:br>
              <a:rPr kumimoji="0" lang="en-US" sz="1150" b="1"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rPr>
            </a:b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Global Client President; Head of </a:t>
            </a:r>
            <a:r>
              <a:rPr kumimoji="0" lang="en-US" sz="1150" b="0" i="0" u="none" strike="noStrike" kern="1200" cap="none" spc="0" normalizeH="0" baseline="0" noProof="0" dirty="0" err="1">
                <a:ln>
                  <a:noFill/>
                </a:ln>
                <a:solidFill>
                  <a:prstClr val="black"/>
                </a:solidFill>
                <a:effectLst/>
                <a:uLnTx/>
                <a:uFillTx/>
                <a:latin typeface="DINOT"/>
                <a:ea typeface="+mn-ea"/>
                <a:cs typeface="DINOT" panose="020B0504020101020102" pitchFamily="34" charset="0"/>
              </a:rPr>
              <a:t>Dentsu</a:t>
            </a: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 Innovation Initiative US, Head of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West </a:t>
            </a:r>
            <a:r>
              <a:rPr kumimoji="0" lang="en-US" sz="1150" b="0" i="0" u="none" strike="noStrike" kern="1200" cap="none" spc="0" normalizeH="0" baseline="0" noProof="0" dirty="0" err="1">
                <a:ln>
                  <a:noFill/>
                </a:ln>
                <a:solidFill>
                  <a:prstClr val="black"/>
                </a:solidFill>
                <a:effectLst/>
                <a:uLnTx/>
                <a:uFillTx/>
                <a:latin typeface="DINOT"/>
                <a:ea typeface="+mn-ea"/>
                <a:cs typeface="DINOT" panose="020B0504020101020102" pitchFamily="34" charset="0"/>
              </a:rPr>
              <a:t>dentsu</a:t>
            </a: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 international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err="1">
                <a:ln>
                  <a:noFill/>
                </a:ln>
                <a:solidFill>
                  <a:srgbClr val="006A4F"/>
                </a:solidFill>
                <a:effectLst/>
                <a:uLnTx/>
                <a:uFillTx/>
                <a:latin typeface="DINOT-Bold"/>
                <a:ea typeface="+mn-ea"/>
                <a:cs typeface="DINOT-Bold" panose="020B0804020101020102" pitchFamily="34" charset="0"/>
              </a:rPr>
              <a:t>Milanka</a:t>
            </a: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 Muecke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Director, Global Commercial Marketing, Workstation Business, Lenovo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“Ram” Sankaran Ramanathan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Vice President, Network Systems, 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Juan F. Rodriguez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National Strategic Advisor – SLED K12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E-rate and Federal Funding,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World Wide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Bobby Soni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Global Technology Consulting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KPMG International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Brian Thomas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President &amp; CEO, Lightspeed Systems</a:t>
            </a:r>
          </a:p>
        </p:txBody>
      </p:sp>
    </p:spTree>
    <p:extLst>
      <p:ext uri="{BB962C8B-B14F-4D97-AF65-F5344CB8AC3E}">
        <p14:creationId xmlns:p14="http://schemas.microsoft.com/office/powerpoint/2010/main" val="1971545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54000">
              <a:schemeClr val="tx2"/>
            </a:gs>
            <a:gs pos="100000">
              <a:schemeClr val="accent1"/>
            </a:gs>
          </a:gsLst>
          <a:lin ang="2700000" scaled="0"/>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2A996C-8CC8-71DA-0954-CBA597B0D81D}"/>
              </a:ext>
            </a:extLst>
          </p:cNvPr>
          <p:cNvSpPr txBox="1"/>
          <p:nvPr/>
        </p:nvSpPr>
        <p:spPr>
          <a:xfrm>
            <a:off x="7688179" y="3838594"/>
            <a:ext cx="42471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NAF Admissions</a:t>
            </a:r>
          </a:p>
        </p:txBody>
      </p:sp>
      <p:sp>
        <p:nvSpPr>
          <p:cNvPr id="5" name="TextBox 4">
            <a:extLst>
              <a:ext uri="{FF2B5EF4-FFF2-40B4-BE49-F238E27FC236}">
                <a16:creationId xmlns:a16="http://schemas.microsoft.com/office/drawing/2014/main" id="{A2156E67-1800-4065-EB66-5F6AE9EF4A8D}"/>
              </a:ext>
            </a:extLst>
          </p:cNvPr>
          <p:cNvSpPr txBox="1"/>
          <p:nvPr/>
        </p:nvSpPr>
        <p:spPr>
          <a:xfrm>
            <a:off x="4774045" y="2691583"/>
            <a:ext cx="66236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Starting an Academy</a:t>
            </a:r>
          </a:p>
        </p:txBody>
      </p:sp>
    </p:spTree>
    <p:extLst>
      <p:ext uri="{BB962C8B-B14F-4D97-AF65-F5344CB8AC3E}">
        <p14:creationId xmlns:p14="http://schemas.microsoft.com/office/powerpoint/2010/main" val="1432331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3718558"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Admissions</a:t>
            </a:r>
          </a:p>
        </p:txBody>
      </p:sp>
      <p:sp>
        <p:nvSpPr>
          <p:cNvPr id="9" name="TextBox 8">
            <a:extLst>
              <a:ext uri="{FF2B5EF4-FFF2-40B4-BE49-F238E27FC236}">
                <a16:creationId xmlns:a16="http://schemas.microsoft.com/office/drawing/2014/main" id="{7DEF58B4-DBB5-6C0B-A3EC-9A1C21B00127}"/>
              </a:ext>
            </a:extLst>
          </p:cNvPr>
          <p:cNvSpPr txBox="1"/>
          <p:nvPr/>
        </p:nvSpPr>
        <p:spPr>
          <a:xfrm>
            <a:off x="6198737" y="3768799"/>
            <a:ext cx="5907024" cy="2862322"/>
          </a:xfrm>
          <a:prstGeom prst="rect">
            <a:avLst/>
          </a:prstGeom>
          <a:ln w="19050">
            <a:solidFill>
              <a:srgbClr val="FCAF17"/>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AF17"/>
                </a:solidFill>
                <a:effectLst/>
                <a:uLnTx/>
                <a:uFillTx/>
                <a:latin typeface="DINOT" panose="020B0504020101020102" pitchFamily="34" charset="0"/>
                <a:cs typeface="DINOT" panose="020B0504020101020102" pitchFamily="34" charset="0"/>
              </a:rPr>
              <a:t>Fast Track Program</a:t>
            </a:r>
            <a:r>
              <a:rPr kumimoji="0" lang="en-US" sz="2000" b="0" i="0" u="none" strike="noStrike" kern="1200" cap="none" spc="0" normalizeH="0" baseline="0" noProof="0" dirty="0">
                <a:ln>
                  <a:noFill/>
                </a:ln>
                <a:solidFill>
                  <a:srgbClr val="FCAF17"/>
                </a:solidFill>
                <a:effectLst/>
                <a:uLnTx/>
                <a:uFillTx/>
                <a:latin typeface="DINOT" panose="020B0504020101020102" pitchFamily="34" charset="0"/>
                <a:cs typeface="DINOT" panose="020B0504020101020102" pitchFamily="34" charset="0"/>
              </a:rPr>
              <a:t> </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32B04A"/>
                </a:solidFill>
                <a:effectLst/>
                <a:uLnTx/>
                <a:uFillTx/>
                <a:latin typeface="DINOT" panose="020B0504020101020102" pitchFamily="34" charset="0"/>
                <a:cs typeface="DINOT" panose="020B0504020101020102" pitchFamily="34" charset="0"/>
                <a:hlinkClick r:id="rId3">
                  <a:extLst>
                    <a:ext uri="{A12FA001-AC4F-418D-AE19-62706E023703}">
                      <ahyp:hlinkClr xmlns:ahyp="http://schemas.microsoft.com/office/drawing/2018/hyperlinkcolor" val="tx"/>
                    </a:ext>
                  </a:extLst>
                </a:hlinkClick>
              </a:rPr>
              <a:t>Fast Track</a:t>
            </a:r>
            <a:r>
              <a:rPr kumimoji="0" lang="en-US" sz="1600" b="0" i="0" u="none" strike="noStrike" kern="1200" cap="none" spc="0" normalizeH="0" baseline="0" noProof="0" dirty="0">
                <a:ln>
                  <a:noFill/>
                </a:ln>
                <a:solidFill>
                  <a:prstClr val="black"/>
                </a:solidFill>
                <a:effectLst/>
                <a:uLnTx/>
                <a:uFillTx/>
                <a:latin typeface="DINOT" panose="020B0504020101020102" pitchFamily="34" charset="0"/>
                <a:cs typeface="DINOT" panose="020B0504020101020102" pitchFamily="34" charset="0"/>
              </a:rPr>
              <a:t>: An accelerated path to NAF membership. The process is designed for existing career academies meeting most NAF standards, or are NCAC or Linked Learning Certified. The application process typically lasts three months but may vary based on your academy’s launch year goal. </a:t>
            </a:r>
            <a:r>
              <a:rPr lang="en-US" sz="1600" dirty="0">
                <a:solidFill>
                  <a:prstClr val="black"/>
                </a:solidFill>
                <a:latin typeface="DINOT" panose="020B0504020101020102" pitchFamily="34" charset="0"/>
                <a:cs typeface="DINOT" panose="020B0504020101020102" pitchFamily="34" charset="0"/>
              </a:rPr>
              <a:t>It </a:t>
            </a:r>
            <a:r>
              <a:rPr kumimoji="0" lang="en-US" sz="1600" b="0" i="0" u="none" strike="noStrike" kern="1200" cap="none" spc="0" normalizeH="0" baseline="0" noProof="0" dirty="0">
                <a:ln>
                  <a:noFill/>
                </a:ln>
                <a:solidFill>
                  <a:prstClr val="black"/>
                </a:solidFill>
                <a:effectLst/>
                <a:uLnTx/>
                <a:uFillTx/>
                <a:latin typeface="DINOT" panose="020B0504020101020102" pitchFamily="34" charset="0"/>
                <a:cs typeface="DINOT" panose="020B0504020101020102" pitchFamily="34" charset="0"/>
              </a:rPr>
              <a:t>involves gathering documentation to demonstrate alignment with the NAF Design. This approach allows for an expedited academy launch and access to support, resources, and connecting students to opportunities.</a:t>
            </a:r>
            <a:endParaRPr kumimoji="0" lang="en-US" sz="1100" b="0" i="0" u="none" strike="noStrike" kern="1200" cap="none" spc="0" normalizeH="0" baseline="0" noProof="0" dirty="0">
              <a:ln>
                <a:noFill/>
              </a:ln>
              <a:solidFill>
                <a:srgbClr val="000000"/>
              </a:solidFill>
              <a:effectLst/>
              <a:uLnTx/>
              <a:uFillTx/>
              <a:latin typeface="DINOT" panose="020B0504020101020102" pitchFamily="34" charset="0"/>
              <a:cs typeface="DINOT" panose="020B0504020101020102" pitchFamily="34" charset="0"/>
            </a:endParaRP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DINOT" panose="020B0504020101020102" pitchFamily="34" charset="0"/>
                <a:cs typeface="DINOT" panose="020B0504020101020102" pitchFamily="34" charset="0"/>
              </a:rPr>
              <a:t>The application fee is $4,000 + a $2,000 annual membership fee</a:t>
            </a:r>
          </a:p>
        </p:txBody>
      </p:sp>
      <p:sp>
        <p:nvSpPr>
          <p:cNvPr id="13" name="TextBox 12">
            <a:extLst>
              <a:ext uri="{FF2B5EF4-FFF2-40B4-BE49-F238E27FC236}">
                <a16:creationId xmlns:a16="http://schemas.microsoft.com/office/drawing/2014/main" id="{53129BFA-B0AA-AF83-AD19-0268DA637B0C}"/>
              </a:ext>
            </a:extLst>
          </p:cNvPr>
          <p:cNvSpPr txBox="1"/>
          <p:nvPr/>
        </p:nvSpPr>
        <p:spPr>
          <a:xfrm>
            <a:off x="86239" y="3768799"/>
            <a:ext cx="6041018" cy="2862322"/>
          </a:xfrm>
          <a:prstGeom prst="rect">
            <a:avLst/>
          </a:prstGeom>
          <a:ln w="19050">
            <a:solidFill>
              <a:srgbClr val="92278F"/>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2278F"/>
                </a:solidFill>
                <a:effectLst/>
                <a:uLnTx/>
                <a:uFillTx/>
                <a:latin typeface="DINOT" panose="020B0504020101020102" pitchFamily="34" charset="0"/>
                <a:cs typeface="DINOT" panose="020B0504020101020102" pitchFamily="34" charset="0"/>
              </a:rPr>
              <a:t>Year of Planning Program </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32B04A"/>
                </a:solidFill>
                <a:effectLst/>
                <a:uLnTx/>
                <a:uFillTx/>
                <a:latin typeface="DINOT" panose="020B0504020101020102" pitchFamily="34" charset="0"/>
                <a:cs typeface="DINOT" panose="020B0504020101020102" pitchFamily="34" charset="0"/>
                <a:hlinkClick r:id="rId4">
                  <a:extLst>
                    <a:ext uri="{A12FA001-AC4F-418D-AE19-62706E023703}">
                      <ahyp:hlinkClr xmlns:ahyp="http://schemas.microsoft.com/office/drawing/2018/hyperlinkcolor" val="tx"/>
                    </a:ext>
                  </a:extLst>
                </a:hlinkClick>
              </a:rPr>
              <a:t>Year of Planning</a:t>
            </a:r>
            <a:r>
              <a:rPr kumimoji="0" lang="en-US" sz="1600" b="0" i="0" u="none" strike="noStrike" kern="1200" cap="none" spc="0" normalizeH="0" baseline="0" noProof="0" dirty="0">
                <a:ln>
                  <a:noFill/>
                </a:ln>
                <a:solidFill>
                  <a:srgbClr val="000000"/>
                </a:solidFill>
                <a:effectLst/>
                <a:uLnTx/>
                <a:uFillTx/>
                <a:latin typeface="DINOT" panose="020B0504020101020102" pitchFamily="34" charset="0"/>
                <a:cs typeface="DINOT" panose="020B0504020101020102" pitchFamily="34" charset="0"/>
              </a:rPr>
              <a:t>: A customized developmental process for establishing a NAF academy. Schools with limited experience in designing a career-focused program receive </a:t>
            </a:r>
            <a:r>
              <a:rPr kumimoji="0" lang="en-US" sz="1600" b="0" i="0" u="none" strike="noStrike" kern="1200" cap="none" spc="0" normalizeH="0" baseline="0" noProof="0" dirty="0">
                <a:ln>
                  <a:noFill/>
                </a:ln>
                <a:solidFill>
                  <a:prstClr val="black"/>
                </a:solidFill>
                <a:effectLst/>
                <a:uLnTx/>
                <a:uFillTx/>
                <a:latin typeface="DINOT" panose="020B0504020101020102" pitchFamily="34" charset="0"/>
                <a:cs typeface="DINOT" panose="020B0504020101020102" pitchFamily="34" charset="0"/>
              </a:rPr>
              <a:t>personalized support </a:t>
            </a:r>
            <a:r>
              <a:rPr kumimoji="0" lang="en-US" sz="1600" b="0" i="0" u="none" strike="noStrike" kern="1200" cap="none" spc="0" normalizeH="0" baseline="0" noProof="0" dirty="0">
                <a:ln>
                  <a:noFill/>
                </a:ln>
                <a:solidFill>
                  <a:srgbClr val="000000"/>
                </a:solidFill>
                <a:effectLst/>
                <a:uLnTx/>
                <a:uFillTx/>
                <a:latin typeface="DINOT" panose="020B0504020101020102" pitchFamily="34" charset="0"/>
                <a:cs typeface="DINOT" panose="020B0504020101020102" pitchFamily="34" charset="0"/>
              </a:rPr>
              <a:t>and technical assistance to align your programming goals with the NAF Design before the academy launches. The planning phase typically lasts one school year but can extend from 6 to 18 months. This approach helps establish a sustainable foundation for academic success and builds the capacity to fulfill commitments to students and the community.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DINOT" panose="020B0504020101020102" pitchFamily="34" charset="0"/>
                <a:cs typeface="DINOT" panose="020B0504020101020102" pitchFamily="34" charset="0"/>
              </a:rPr>
              <a:t>The application fee is $12,000 (a $2,000 annual membership fee applies upon Launch)</a:t>
            </a:r>
          </a:p>
        </p:txBody>
      </p:sp>
      <p:sp>
        <p:nvSpPr>
          <p:cNvPr id="12" name="TextBox 11">
            <a:extLst>
              <a:ext uri="{FF2B5EF4-FFF2-40B4-BE49-F238E27FC236}">
                <a16:creationId xmlns:a16="http://schemas.microsoft.com/office/drawing/2014/main" id="{BABA030C-32B2-375F-E070-4CFDE07BE0CB}"/>
              </a:ext>
            </a:extLst>
          </p:cNvPr>
          <p:cNvSpPr txBox="1"/>
          <p:nvPr/>
        </p:nvSpPr>
        <p:spPr>
          <a:xfrm>
            <a:off x="2543175" y="1858095"/>
            <a:ext cx="9010136" cy="1231106"/>
          </a:xfrm>
          <a:prstGeom prst="rect">
            <a:avLst/>
          </a:prstGeom>
          <a:noFill/>
          <a:ln w="19050">
            <a:solidFill>
              <a:srgbClr val="006A4F"/>
            </a:solidFill>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DINOT" panose="020B0504020101020102" pitchFamily="34" charset="0"/>
                <a:ea typeface="+mn-ea"/>
                <a:cs typeface="+mn-cs"/>
              </a:rPr>
              <a:t>Getting Started</a:t>
            </a:r>
            <a:endParaRPr kumimoji="0" lang="en-US" sz="2600" b="1"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DINOT" panose="020B0504020101020102" pitchFamily="34" charset="0"/>
                <a:ea typeface="+mn-ea"/>
                <a:cs typeface="+mn-cs"/>
              </a:rPr>
              <a:t>Form a dedicated team of stakeholders with a shared vision to start a NAF career academy. The multi-disciplinary team represents the school community and brings their expertise and perspective to develop the academy design plan. Refer to the </a:t>
            </a:r>
            <a:r>
              <a:rPr kumimoji="0" lang="en-US" sz="1600" b="1" i="0" u="sng" strike="noStrike" kern="1200" cap="none" spc="0" normalizeH="0" baseline="0" noProof="0" dirty="0">
                <a:ln>
                  <a:noFill/>
                </a:ln>
                <a:solidFill>
                  <a:srgbClr val="32B04A"/>
                </a:solidFill>
                <a:effectLst/>
                <a:uLnTx/>
                <a:uFillTx/>
                <a:latin typeface="DINOT" panose="020B0504020101020102" pitchFamily="34" charset="0"/>
                <a:ea typeface="+mn-ea"/>
                <a:cs typeface="+mn-cs"/>
                <a:hlinkClick r:id="rId5">
                  <a:extLst>
                    <a:ext uri="{A12FA001-AC4F-418D-AE19-62706E023703}">
                      <ahyp:hlinkClr xmlns:ahyp="http://schemas.microsoft.com/office/drawing/2018/hyperlinkcolor" val="tx"/>
                    </a:ext>
                  </a:extLst>
                </a:hlinkClick>
              </a:rPr>
              <a:t>Academy Design Team Prep Guide</a:t>
            </a:r>
            <a:r>
              <a:rPr kumimoji="0" lang="en-US" sz="1600" i="0" strike="noStrike" kern="1200" cap="none" spc="0" normalizeH="0" baseline="0" noProof="0" dirty="0">
                <a:ln>
                  <a:noFill/>
                </a:ln>
                <a:solidFill>
                  <a:srgbClr val="3C3882"/>
                </a:solidFill>
                <a:effectLst/>
                <a:uLnTx/>
                <a:uFillTx/>
                <a:latin typeface="DINOT" panose="020B0504020101020102" pitchFamily="34" charset="0"/>
                <a:ea typeface="+mn-ea"/>
                <a:cs typeface="+mn-cs"/>
              </a:rPr>
              <a:t>.</a:t>
            </a:r>
            <a:endParaRPr kumimoji="0" lang="en-US" sz="1600" i="0" strike="noStrike" kern="1200" cap="none" spc="0" normalizeH="0" baseline="0" noProof="0" dirty="0">
              <a:ln>
                <a:noFill/>
              </a:ln>
              <a:solidFill>
                <a:srgbClr val="3C3882"/>
              </a:solidFill>
              <a:effectLst/>
              <a:uLnTx/>
              <a:uFillTx/>
              <a:latin typeface="Segoe UI" panose="020B0502040204020203" pitchFamily="34" charset="0"/>
              <a:ea typeface="+mn-ea"/>
              <a:cs typeface="+mn-cs"/>
            </a:endParaRPr>
          </a:p>
        </p:txBody>
      </p:sp>
      <p:grpSp>
        <p:nvGrpSpPr>
          <p:cNvPr id="19" name="Group 18">
            <a:extLst>
              <a:ext uri="{FF2B5EF4-FFF2-40B4-BE49-F238E27FC236}">
                <a16:creationId xmlns:a16="http://schemas.microsoft.com/office/drawing/2014/main" id="{BEEBDE7F-0EC5-B52E-B73C-3A1F8F2297B1}"/>
              </a:ext>
            </a:extLst>
          </p:cNvPr>
          <p:cNvGrpSpPr/>
          <p:nvPr/>
        </p:nvGrpSpPr>
        <p:grpSpPr>
          <a:xfrm>
            <a:off x="2473930" y="3220686"/>
            <a:ext cx="2948463" cy="520738"/>
            <a:chOff x="2589768" y="3453020"/>
            <a:chExt cx="2948463" cy="494392"/>
          </a:xfrm>
        </p:grpSpPr>
        <p:sp>
          <p:nvSpPr>
            <p:cNvPr id="29" name="Straight Connector 3">
              <a:extLst>
                <a:ext uri="{FF2B5EF4-FFF2-40B4-BE49-F238E27FC236}">
                  <a16:creationId xmlns:a16="http://schemas.microsoft.com/office/drawing/2014/main" id="{37BAAF43-6A36-5848-1115-E14B18F946F8}"/>
                </a:ext>
              </a:extLst>
            </p:cNvPr>
            <p:cNvSpPr>
              <a:spLocks noChangeAspect="1"/>
            </p:cNvSpPr>
            <p:nvPr/>
          </p:nvSpPr>
          <p:spPr>
            <a:xfrm>
              <a:off x="2589768" y="3453020"/>
              <a:ext cx="2948463" cy="494392"/>
            </a:xfrm>
            <a:custGeom>
              <a:avLst/>
              <a:gdLst/>
              <a:ahLst/>
              <a:cxnLst/>
              <a:rect l="0" t="0" r="0" b="0"/>
              <a:pathLst>
                <a:path>
                  <a:moveTo>
                    <a:pt x="2948463" y="0"/>
                  </a:moveTo>
                  <a:lnTo>
                    <a:pt x="2948463" y="277469"/>
                  </a:lnTo>
                  <a:lnTo>
                    <a:pt x="0" y="277469"/>
                  </a:lnTo>
                  <a:lnTo>
                    <a:pt x="0" y="520738"/>
                  </a:lnTo>
                </a:path>
              </a:pathLst>
            </a:custGeom>
            <a:noFill/>
            <a:ln w="19050">
              <a:solidFill>
                <a:srgbClr val="92278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2278F"/>
                </a:solidFill>
                <a:effectLst/>
                <a:uLnTx/>
                <a:uFillTx/>
                <a:latin typeface="Calibri" panose="020F0502020204030204"/>
                <a:ea typeface="+mn-ea"/>
                <a:cs typeface="+mn-cs"/>
              </a:endParaRPr>
            </a:p>
          </p:txBody>
        </p:sp>
        <p:sp>
          <p:nvSpPr>
            <p:cNvPr id="31" name="Straight Connector 4">
              <a:extLst>
                <a:ext uri="{FF2B5EF4-FFF2-40B4-BE49-F238E27FC236}">
                  <a16:creationId xmlns:a16="http://schemas.microsoft.com/office/drawing/2014/main" id="{DF96526F-B38C-D861-DF31-67146F43D705}"/>
                </a:ext>
              </a:extLst>
            </p:cNvPr>
            <p:cNvSpPr txBox="1"/>
            <p:nvPr/>
          </p:nvSpPr>
          <p:spPr>
            <a:xfrm>
              <a:off x="3989010" y="3692964"/>
              <a:ext cx="149978" cy="5513"/>
            </a:xfrm>
            <a:prstGeom prst="rect">
              <a:avLst/>
            </a:prstGeom>
            <a:ln w="19050">
              <a:solidFill>
                <a:srgbClr val="92278F"/>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92278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DFDDDFD1-2003-B9D2-492E-194A7A38516A}"/>
              </a:ext>
            </a:extLst>
          </p:cNvPr>
          <p:cNvGrpSpPr/>
          <p:nvPr/>
        </p:nvGrpSpPr>
        <p:grpSpPr>
          <a:xfrm>
            <a:off x="6621743" y="3220686"/>
            <a:ext cx="3017520" cy="517552"/>
            <a:chOff x="6621743" y="3394422"/>
            <a:chExt cx="3017520" cy="517552"/>
          </a:xfrm>
        </p:grpSpPr>
        <p:sp>
          <p:nvSpPr>
            <p:cNvPr id="33" name="Straight Connector 3">
              <a:extLst>
                <a:ext uri="{FF2B5EF4-FFF2-40B4-BE49-F238E27FC236}">
                  <a16:creationId xmlns:a16="http://schemas.microsoft.com/office/drawing/2014/main" id="{66614B9F-D1DA-CA05-A378-B5CC9C9F62E6}"/>
                </a:ext>
              </a:extLst>
            </p:cNvPr>
            <p:cNvSpPr>
              <a:spLocks noChangeAspect="1"/>
            </p:cNvSpPr>
            <p:nvPr/>
          </p:nvSpPr>
          <p:spPr>
            <a:xfrm flipH="1">
              <a:off x="6621743" y="3394422"/>
              <a:ext cx="3017520" cy="517552"/>
            </a:xfrm>
            <a:custGeom>
              <a:avLst/>
              <a:gdLst/>
              <a:ahLst/>
              <a:cxnLst/>
              <a:rect l="0" t="0" r="0" b="0"/>
              <a:pathLst>
                <a:path>
                  <a:moveTo>
                    <a:pt x="2948463" y="0"/>
                  </a:moveTo>
                  <a:lnTo>
                    <a:pt x="2948463" y="277469"/>
                  </a:lnTo>
                  <a:lnTo>
                    <a:pt x="0" y="277469"/>
                  </a:lnTo>
                  <a:lnTo>
                    <a:pt x="0" y="520738"/>
                  </a:lnTo>
                </a:path>
              </a:pathLst>
            </a:custGeom>
            <a:noFill/>
            <a:ln w="19050">
              <a:solidFill>
                <a:srgbClr val="FCAF17"/>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Straight Connector 4">
              <a:extLst>
                <a:ext uri="{FF2B5EF4-FFF2-40B4-BE49-F238E27FC236}">
                  <a16:creationId xmlns:a16="http://schemas.microsoft.com/office/drawing/2014/main" id="{4D464C05-C79A-E03D-D460-97170A718F32}"/>
                </a:ext>
              </a:extLst>
            </p:cNvPr>
            <p:cNvSpPr txBox="1"/>
            <p:nvPr/>
          </p:nvSpPr>
          <p:spPr>
            <a:xfrm flipH="1">
              <a:off x="8096141" y="3651598"/>
              <a:ext cx="149978" cy="5513"/>
            </a:xfrm>
            <a:prstGeom prst="rect">
              <a:avLst/>
            </a:prstGeom>
            <a:ln w="19050">
              <a:solidFill>
                <a:srgbClr val="FCAF17"/>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2ECC1C8E-1FE7-6D1C-3FFE-098A2B73A2F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3577414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67D20BE-518C-ED1D-BED4-225F9812C509}"/>
              </a:ext>
            </a:extLst>
          </p:cNvPr>
          <p:cNvGrpSpPr/>
          <p:nvPr/>
        </p:nvGrpSpPr>
        <p:grpSpPr>
          <a:xfrm>
            <a:off x="145088" y="0"/>
            <a:ext cx="5874711" cy="1686261"/>
            <a:chOff x="145088" y="0"/>
            <a:chExt cx="5874711" cy="1686261"/>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45088" y="0"/>
              <a:ext cx="493187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Year of Planning</a:t>
              </a:r>
            </a:p>
          </p:txBody>
        </p:sp>
        <p:sp>
          <p:nvSpPr>
            <p:cNvPr id="4" name="Title 1">
              <a:extLst>
                <a:ext uri="{FF2B5EF4-FFF2-40B4-BE49-F238E27FC236}">
                  <a16:creationId xmlns:a16="http://schemas.microsoft.com/office/drawing/2014/main" id="{7EED9953-A939-F807-76B9-BF4906899166}"/>
                </a:ext>
              </a:extLst>
            </p:cNvPr>
            <p:cNvSpPr txBox="1">
              <a:spLocks/>
            </p:cNvSpPr>
            <p:nvPr/>
          </p:nvSpPr>
          <p:spPr>
            <a:xfrm>
              <a:off x="145088" y="625010"/>
              <a:ext cx="5874711"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Roadmap </a:t>
              </a:r>
            </a:p>
          </p:txBody>
        </p:sp>
      </p:grpSp>
      <p:sp>
        <p:nvSpPr>
          <p:cNvPr id="5" name="Slide Number Placeholder 4">
            <a:extLst>
              <a:ext uri="{FF2B5EF4-FFF2-40B4-BE49-F238E27FC236}">
                <a16:creationId xmlns:a16="http://schemas.microsoft.com/office/drawing/2014/main" id="{15C27829-0FB0-ACDB-BCCD-C087B96CD65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DINOT"/>
              <a:ea typeface="+mn-ea"/>
              <a:cs typeface="+mn-cs"/>
            </a:endParaRPr>
          </a:p>
        </p:txBody>
      </p:sp>
      <p:grpSp>
        <p:nvGrpSpPr>
          <p:cNvPr id="62" name="Group 61">
            <a:extLst>
              <a:ext uri="{FF2B5EF4-FFF2-40B4-BE49-F238E27FC236}">
                <a16:creationId xmlns:a16="http://schemas.microsoft.com/office/drawing/2014/main" id="{E59FB758-2C38-1D9E-4F4B-995C309402CA}"/>
              </a:ext>
            </a:extLst>
          </p:cNvPr>
          <p:cNvGrpSpPr/>
          <p:nvPr/>
        </p:nvGrpSpPr>
        <p:grpSpPr>
          <a:xfrm>
            <a:off x="408233" y="2058780"/>
            <a:ext cx="11223132" cy="2171733"/>
            <a:chOff x="619550" y="2068613"/>
            <a:chExt cx="11223132" cy="2171733"/>
          </a:xfrm>
        </p:grpSpPr>
        <p:grpSp>
          <p:nvGrpSpPr>
            <p:cNvPr id="52" name="Group 51">
              <a:extLst>
                <a:ext uri="{FF2B5EF4-FFF2-40B4-BE49-F238E27FC236}">
                  <a16:creationId xmlns:a16="http://schemas.microsoft.com/office/drawing/2014/main" id="{B10BD258-CD88-0C8F-1562-05F0BD7D2652}"/>
                </a:ext>
              </a:extLst>
            </p:cNvPr>
            <p:cNvGrpSpPr/>
            <p:nvPr/>
          </p:nvGrpSpPr>
          <p:grpSpPr>
            <a:xfrm>
              <a:off x="619550" y="2068613"/>
              <a:ext cx="1578081" cy="2171733"/>
              <a:chOff x="619550" y="2068613"/>
              <a:chExt cx="1578081" cy="2171733"/>
            </a:xfrm>
          </p:grpSpPr>
          <p:pic>
            <p:nvPicPr>
              <p:cNvPr id="28" name="Picture 27" descr="A yellow circle with a group of people&#10;&#10;Description automatically generated">
                <a:extLst>
                  <a:ext uri="{FF2B5EF4-FFF2-40B4-BE49-F238E27FC236}">
                    <a16:creationId xmlns:a16="http://schemas.microsoft.com/office/drawing/2014/main" id="{BD20FB37-DEF4-5E4D-BD09-1B48AD8D2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898" y="2068613"/>
                <a:ext cx="1083384" cy="1097280"/>
              </a:xfrm>
              <a:prstGeom prst="rect">
                <a:avLst/>
              </a:prstGeom>
            </p:spPr>
          </p:pic>
          <p:sp>
            <p:nvSpPr>
              <p:cNvPr id="30" name="TextBox 29">
                <a:extLst>
                  <a:ext uri="{FF2B5EF4-FFF2-40B4-BE49-F238E27FC236}">
                    <a16:creationId xmlns:a16="http://schemas.microsoft.com/office/drawing/2014/main" id="{2710E7B7-DB15-663B-4579-464EDA4365E1}"/>
                  </a:ext>
                </a:extLst>
              </p:cNvPr>
              <p:cNvSpPr txBox="1"/>
              <p:nvPr/>
            </p:nvSpPr>
            <p:spPr>
              <a:xfrm>
                <a:off x="619550" y="3532460"/>
                <a:ext cx="157808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Form a multi-disciplinary team with a shared vision to create a</a:t>
                </a:r>
                <a:b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career academy.</a:t>
                </a:r>
              </a:p>
            </p:txBody>
          </p:sp>
          <p:sp>
            <p:nvSpPr>
              <p:cNvPr id="42" name="TextBox 41">
                <a:extLst>
                  <a:ext uri="{FF2B5EF4-FFF2-40B4-BE49-F238E27FC236}">
                    <a16:creationId xmlns:a16="http://schemas.microsoft.com/office/drawing/2014/main" id="{3EC8289A-D3BB-2BF2-86A7-B93D01A38F17}"/>
                  </a:ext>
                </a:extLst>
              </p:cNvPr>
              <p:cNvSpPr txBox="1"/>
              <p:nvPr/>
            </p:nvSpPr>
            <p:spPr>
              <a:xfrm>
                <a:off x="798139" y="3096867"/>
                <a:ext cx="122090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Team Building</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&amp; Leadership</a:t>
                </a:r>
              </a:p>
            </p:txBody>
          </p:sp>
        </p:grpSp>
        <p:grpSp>
          <p:nvGrpSpPr>
            <p:cNvPr id="53" name="Group 52">
              <a:extLst>
                <a:ext uri="{FF2B5EF4-FFF2-40B4-BE49-F238E27FC236}">
                  <a16:creationId xmlns:a16="http://schemas.microsoft.com/office/drawing/2014/main" id="{B1F48A9C-B011-320D-6245-F41F27651699}"/>
                </a:ext>
              </a:extLst>
            </p:cNvPr>
            <p:cNvGrpSpPr/>
            <p:nvPr/>
          </p:nvGrpSpPr>
          <p:grpSpPr>
            <a:xfrm>
              <a:off x="2842079" y="2068613"/>
              <a:ext cx="1819482" cy="2171733"/>
              <a:chOff x="2936148" y="2068613"/>
              <a:chExt cx="1819482" cy="2171733"/>
            </a:xfrm>
          </p:grpSpPr>
          <p:pic>
            <p:nvPicPr>
              <p:cNvPr id="26" name="Picture 25" descr="A purple circle with icons and arrows&#10;&#10;Description automatically generated">
                <a:extLst>
                  <a:ext uri="{FF2B5EF4-FFF2-40B4-BE49-F238E27FC236}">
                    <a16:creationId xmlns:a16="http://schemas.microsoft.com/office/drawing/2014/main" id="{2DBB0A11-9500-00CF-0614-3A620A846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7249" y="2068613"/>
                <a:ext cx="1097280" cy="1097280"/>
              </a:xfrm>
              <a:prstGeom prst="rect">
                <a:avLst/>
              </a:prstGeom>
            </p:spPr>
          </p:pic>
          <p:sp>
            <p:nvSpPr>
              <p:cNvPr id="31" name="TextBox 30">
                <a:extLst>
                  <a:ext uri="{FF2B5EF4-FFF2-40B4-BE49-F238E27FC236}">
                    <a16:creationId xmlns:a16="http://schemas.microsoft.com/office/drawing/2014/main" id="{412F8B0C-BCB8-1E3E-46C2-2220EBDF43D7}"/>
                  </a:ext>
                </a:extLst>
              </p:cNvPr>
              <p:cNvSpPr txBox="1"/>
              <p:nvPr/>
            </p:nvSpPr>
            <p:spPr>
              <a:xfrm>
                <a:off x="2936148" y="3532460"/>
                <a:ext cx="181948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Hold the YOP Kickoff and develop an Action Plan to document Academy Design Plan progress.</a:t>
                </a:r>
              </a:p>
            </p:txBody>
          </p:sp>
          <p:sp>
            <p:nvSpPr>
              <p:cNvPr id="43" name="TextBox 42">
                <a:extLst>
                  <a:ext uri="{FF2B5EF4-FFF2-40B4-BE49-F238E27FC236}">
                    <a16:creationId xmlns:a16="http://schemas.microsoft.com/office/drawing/2014/main" id="{BA54B8BB-5B2D-9CD1-B20C-4F27E0F9D802}"/>
                  </a:ext>
                </a:extLst>
              </p:cNvPr>
              <p:cNvSpPr txBox="1"/>
              <p:nvPr/>
            </p:nvSpPr>
            <p:spPr>
              <a:xfrm>
                <a:off x="3404792" y="3096867"/>
                <a:ext cx="88219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Academy</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Quality</a:t>
                </a:r>
              </a:p>
            </p:txBody>
          </p:sp>
        </p:grpSp>
        <p:grpSp>
          <p:nvGrpSpPr>
            <p:cNvPr id="54" name="Group 53">
              <a:extLst>
                <a:ext uri="{FF2B5EF4-FFF2-40B4-BE49-F238E27FC236}">
                  <a16:creationId xmlns:a16="http://schemas.microsoft.com/office/drawing/2014/main" id="{D49BC23C-D76B-3BE2-A95A-EC1C6DBDF356}"/>
                </a:ext>
              </a:extLst>
            </p:cNvPr>
            <p:cNvGrpSpPr/>
            <p:nvPr/>
          </p:nvGrpSpPr>
          <p:grpSpPr>
            <a:xfrm>
              <a:off x="5306009" y="2068613"/>
              <a:ext cx="1646975" cy="2171733"/>
              <a:chOff x="5494147" y="2068613"/>
              <a:chExt cx="1646975" cy="2171733"/>
            </a:xfrm>
          </p:grpSpPr>
          <p:pic>
            <p:nvPicPr>
              <p:cNvPr id="24" name="Picture 23" descr="A blue and white circle with a pencil and paper&#10;&#10;Description automatically generated">
                <a:extLst>
                  <a:ext uri="{FF2B5EF4-FFF2-40B4-BE49-F238E27FC236}">
                    <a16:creationId xmlns:a16="http://schemas.microsoft.com/office/drawing/2014/main" id="{64DA731D-0038-DA47-6BAA-12F74B0057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8994" y="2068613"/>
                <a:ext cx="1097280" cy="1097280"/>
              </a:xfrm>
              <a:prstGeom prst="rect">
                <a:avLst/>
              </a:prstGeom>
            </p:spPr>
          </p:pic>
          <p:sp>
            <p:nvSpPr>
              <p:cNvPr id="34" name="TextBox 33">
                <a:extLst>
                  <a:ext uri="{FF2B5EF4-FFF2-40B4-BE49-F238E27FC236}">
                    <a16:creationId xmlns:a16="http://schemas.microsoft.com/office/drawing/2014/main" id="{CA270883-EE65-CBEE-431B-2FE88FC547ED}"/>
                  </a:ext>
                </a:extLst>
              </p:cNvPr>
              <p:cNvSpPr txBox="1"/>
              <p:nvPr/>
            </p:nvSpPr>
            <p:spPr>
              <a:xfrm>
                <a:off x="5494147" y="3532460"/>
                <a:ext cx="16469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 career-connected program with advanced academics and early college options.</a:t>
                </a:r>
              </a:p>
            </p:txBody>
          </p:sp>
          <p:sp>
            <p:nvSpPr>
              <p:cNvPr id="44" name="TextBox 43">
                <a:extLst>
                  <a:ext uri="{FF2B5EF4-FFF2-40B4-BE49-F238E27FC236}">
                    <a16:creationId xmlns:a16="http://schemas.microsoft.com/office/drawing/2014/main" id="{744009BF-3C1A-22E9-9F97-D9642D3134C5}"/>
                  </a:ext>
                </a:extLst>
              </p:cNvPr>
              <p:cNvSpPr txBox="1"/>
              <p:nvPr/>
            </p:nvSpPr>
            <p:spPr>
              <a:xfrm>
                <a:off x="5788057" y="3096867"/>
                <a:ext cx="105915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Program of</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Study</a:t>
                </a:r>
              </a:p>
            </p:txBody>
          </p:sp>
        </p:grpSp>
        <p:grpSp>
          <p:nvGrpSpPr>
            <p:cNvPr id="55" name="Group 54">
              <a:extLst>
                <a:ext uri="{FF2B5EF4-FFF2-40B4-BE49-F238E27FC236}">
                  <a16:creationId xmlns:a16="http://schemas.microsoft.com/office/drawing/2014/main" id="{D8A00330-738E-9330-FA67-FF953B5137BE}"/>
                </a:ext>
              </a:extLst>
            </p:cNvPr>
            <p:cNvGrpSpPr/>
            <p:nvPr/>
          </p:nvGrpSpPr>
          <p:grpSpPr>
            <a:xfrm>
              <a:off x="7597432" y="2068613"/>
              <a:ext cx="1733228" cy="2171733"/>
              <a:chOff x="7793385" y="2068613"/>
              <a:chExt cx="1733228" cy="2171733"/>
            </a:xfrm>
          </p:grpSpPr>
          <p:pic>
            <p:nvPicPr>
              <p:cNvPr id="22" name="Picture 21" descr="A blue and white circle with a clipboard with a checklist&#10;&#10;Description automatically generated">
                <a:extLst>
                  <a:ext uri="{FF2B5EF4-FFF2-40B4-BE49-F238E27FC236}">
                    <a16:creationId xmlns:a16="http://schemas.microsoft.com/office/drawing/2014/main" id="{F9716F32-0BAC-611E-B2E6-643A9305F2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4417" y="2068613"/>
                <a:ext cx="1111164" cy="1097280"/>
              </a:xfrm>
              <a:prstGeom prst="rect">
                <a:avLst/>
              </a:prstGeom>
            </p:spPr>
          </p:pic>
          <p:sp>
            <p:nvSpPr>
              <p:cNvPr id="33" name="TextBox 32">
                <a:extLst>
                  <a:ext uri="{FF2B5EF4-FFF2-40B4-BE49-F238E27FC236}">
                    <a16:creationId xmlns:a16="http://schemas.microsoft.com/office/drawing/2014/main" id="{27FEC6EF-C61B-809B-59D0-72E9031A56E8}"/>
                  </a:ext>
                </a:extLst>
              </p:cNvPr>
              <p:cNvSpPr txBox="1"/>
              <p:nvPr/>
            </p:nvSpPr>
            <p:spPr>
              <a:xfrm>
                <a:off x="7836512" y="3532460"/>
                <a:ext cx="16469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an open choice student recruitment plan that emphasizes equitable and inclusive practices.</a:t>
                </a:r>
              </a:p>
            </p:txBody>
          </p:sp>
          <p:sp>
            <p:nvSpPr>
              <p:cNvPr id="45" name="TextBox 44">
                <a:extLst>
                  <a:ext uri="{FF2B5EF4-FFF2-40B4-BE49-F238E27FC236}">
                    <a16:creationId xmlns:a16="http://schemas.microsoft.com/office/drawing/2014/main" id="{00695F06-29C0-842B-1632-C18FB984703E}"/>
                  </a:ext>
                </a:extLst>
              </p:cNvPr>
              <p:cNvSpPr txBox="1"/>
              <p:nvPr/>
            </p:nvSpPr>
            <p:spPr>
              <a:xfrm>
                <a:off x="7793385" y="3096867"/>
                <a:ext cx="17332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Student Recruitment</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&amp; Enrollment</a:t>
                </a:r>
              </a:p>
            </p:txBody>
          </p:sp>
        </p:grpSp>
        <p:grpSp>
          <p:nvGrpSpPr>
            <p:cNvPr id="56" name="Group 55">
              <a:extLst>
                <a:ext uri="{FF2B5EF4-FFF2-40B4-BE49-F238E27FC236}">
                  <a16:creationId xmlns:a16="http://schemas.microsoft.com/office/drawing/2014/main" id="{B7AE5441-801D-6915-CAFC-D3EF327F3E1B}"/>
                </a:ext>
              </a:extLst>
            </p:cNvPr>
            <p:cNvGrpSpPr/>
            <p:nvPr/>
          </p:nvGrpSpPr>
          <p:grpSpPr>
            <a:xfrm>
              <a:off x="9975107" y="2068613"/>
              <a:ext cx="1867575" cy="2171733"/>
              <a:chOff x="9975107" y="2068613"/>
              <a:chExt cx="1867575" cy="2171733"/>
            </a:xfrm>
          </p:grpSpPr>
          <p:pic>
            <p:nvPicPr>
              <p:cNvPr id="20" name="Picture 19" descr="A green circle with a white and green circle with a white circle with a green circle with a white circle with a green circle with a white circle with a green circle with a white circle with a&#10;&#10;Description automatically generated">
                <a:extLst>
                  <a:ext uri="{FF2B5EF4-FFF2-40B4-BE49-F238E27FC236}">
                    <a16:creationId xmlns:a16="http://schemas.microsoft.com/office/drawing/2014/main" id="{1C95C075-7493-BA0F-E150-0A0F1F9762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3312" y="2068613"/>
                <a:ext cx="1111164" cy="1097280"/>
              </a:xfrm>
              <a:prstGeom prst="rect">
                <a:avLst/>
              </a:prstGeom>
            </p:spPr>
          </p:pic>
          <p:sp>
            <p:nvSpPr>
              <p:cNvPr id="35" name="TextBox 34">
                <a:extLst>
                  <a:ext uri="{FF2B5EF4-FFF2-40B4-BE49-F238E27FC236}">
                    <a16:creationId xmlns:a16="http://schemas.microsoft.com/office/drawing/2014/main" id="{3FC26E34-13EC-14D7-C284-D1F3EEE382F5}"/>
                  </a:ext>
                </a:extLst>
              </p:cNvPr>
              <p:cNvSpPr txBox="1"/>
              <p:nvPr/>
            </p:nvSpPr>
            <p:spPr>
              <a:xfrm>
                <a:off x="9975107" y="3532460"/>
                <a:ext cx="18675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an employer engagement plan to recruit business partners and advisory board members.</a:t>
                </a:r>
              </a:p>
            </p:txBody>
          </p:sp>
          <p:sp>
            <p:nvSpPr>
              <p:cNvPr id="46" name="TextBox 45">
                <a:extLst>
                  <a:ext uri="{FF2B5EF4-FFF2-40B4-BE49-F238E27FC236}">
                    <a16:creationId xmlns:a16="http://schemas.microsoft.com/office/drawing/2014/main" id="{70A2BDC1-CDB8-1F79-303B-553699620AC7}"/>
                  </a:ext>
                </a:extLst>
              </p:cNvPr>
              <p:cNvSpPr txBox="1"/>
              <p:nvPr/>
            </p:nvSpPr>
            <p:spPr>
              <a:xfrm>
                <a:off x="10438964" y="3096867"/>
                <a:ext cx="93986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Advisory</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Board</a:t>
                </a:r>
              </a:p>
            </p:txBody>
          </p:sp>
        </p:grpSp>
      </p:grpSp>
      <p:grpSp>
        <p:nvGrpSpPr>
          <p:cNvPr id="63" name="Group 62">
            <a:extLst>
              <a:ext uri="{FF2B5EF4-FFF2-40B4-BE49-F238E27FC236}">
                <a16:creationId xmlns:a16="http://schemas.microsoft.com/office/drawing/2014/main" id="{8BBB3927-636C-2845-8793-A9E8645C08DE}"/>
              </a:ext>
            </a:extLst>
          </p:cNvPr>
          <p:cNvGrpSpPr/>
          <p:nvPr/>
        </p:nvGrpSpPr>
        <p:grpSpPr>
          <a:xfrm>
            <a:off x="314433" y="4429224"/>
            <a:ext cx="11316932" cy="2315068"/>
            <a:chOff x="525750" y="4439057"/>
            <a:chExt cx="11316932" cy="2315068"/>
          </a:xfrm>
        </p:grpSpPr>
        <p:grpSp>
          <p:nvGrpSpPr>
            <p:cNvPr id="57" name="Group 56">
              <a:extLst>
                <a:ext uri="{FF2B5EF4-FFF2-40B4-BE49-F238E27FC236}">
                  <a16:creationId xmlns:a16="http://schemas.microsoft.com/office/drawing/2014/main" id="{35AC8546-3E15-DED1-0E77-AED53F170B79}"/>
                </a:ext>
              </a:extLst>
            </p:cNvPr>
            <p:cNvGrpSpPr/>
            <p:nvPr/>
          </p:nvGrpSpPr>
          <p:grpSpPr>
            <a:xfrm>
              <a:off x="525750" y="4452998"/>
              <a:ext cx="1819481" cy="2150759"/>
              <a:chOff x="525750" y="4452998"/>
              <a:chExt cx="1819481" cy="2150759"/>
            </a:xfrm>
          </p:grpSpPr>
          <p:pic>
            <p:nvPicPr>
              <p:cNvPr id="18" name="Picture 17" descr="A green circle with a hand and a briefcase&#10;&#10;Description automatically generated">
                <a:extLst>
                  <a:ext uri="{FF2B5EF4-FFF2-40B4-BE49-F238E27FC236}">
                    <a16:creationId xmlns:a16="http://schemas.microsoft.com/office/drawing/2014/main" id="{1DC88355-44BC-E9C6-78DE-FBFB9ABD05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51" y="4452998"/>
                <a:ext cx="1055078" cy="1097280"/>
              </a:xfrm>
              <a:prstGeom prst="rect">
                <a:avLst/>
              </a:prstGeom>
            </p:spPr>
          </p:pic>
          <p:sp>
            <p:nvSpPr>
              <p:cNvPr id="36" name="TextBox 35">
                <a:extLst>
                  <a:ext uri="{FF2B5EF4-FFF2-40B4-BE49-F238E27FC236}">
                    <a16:creationId xmlns:a16="http://schemas.microsoft.com/office/drawing/2014/main" id="{1DEDBD2A-1B36-5FF6-50EC-F465A31115E9}"/>
                  </a:ext>
                </a:extLst>
              </p:cNvPr>
              <p:cNvSpPr txBox="1"/>
              <p:nvPr/>
            </p:nvSpPr>
            <p:spPr>
              <a:xfrm>
                <a:off x="525750" y="5895871"/>
                <a:ext cx="181948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 work-based learning plan for academy grade levels to include advisory board participation.</a:t>
                </a:r>
              </a:p>
            </p:txBody>
          </p:sp>
          <p:sp>
            <p:nvSpPr>
              <p:cNvPr id="47" name="TextBox 46">
                <a:extLst>
                  <a:ext uri="{FF2B5EF4-FFF2-40B4-BE49-F238E27FC236}">
                    <a16:creationId xmlns:a16="http://schemas.microsoft.com/office/drawing/2014/main" id="{C71F2FAE-F08C-4967-10A8-2FED8D0E44A5}"/>
                  </a:ext>
                </a:extLst>
              </p:cNvPr>
              <p:cNvSpPr txBox="1"/>
              <p:nvPr/>
            </p:nvSpPr>
            <p:spPr>
              <a:xfrm>
                <a:off x="798139" y="5460286"/>
                <a:ext cx="122090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Work-Based</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Learning</a:t>
                </a:r>
              </a:p>
            </p:txBody>
          </p:sp>
        </p:grpSp>
        <p:grpSp>
          <p:nvGrpSpPr>
            <p:cNvPr id="58" name="Group 57">
              <a:extLst>
                <a:ext uri="{FF2B5EF4-FFF2-40B4-BE49-F238E27FC236}">
                  <a16:creationId xmlns:a16="http://schemas.microsoft.com/office/drawing/2014/main" id="{0D7E2383-B7C8-1982-C62B-AD6056C8D3C7}"/>
                </a:ext>
              </a:extLst>
            </p:cNvPr>
            <p:cNvGrpSpPr/>
            <p:nvPr/>
          </p:nvGrpSpPr>
          <p:grpSpPr>
            <a:xfrm>
              <a:off x="2863641" y="4452998"/>
              <a:ext cx="1867575" cy="1996871"/>
              <a:chOff x="2936147" y="4452998"/>
              <a:chExt cx="1867575" cy="1996871"/>
            </a:xfrm>
          </p:grpSpPr>
          <p:pic>
            <p:nvPicPr>
              <p:cNvPr id="16" name="Picture 15" descr="A blue and white circle with a person pointing at a graph&#10;&#10;Description automatically generated">
                <a:extLst>
                  <a:ext uri="{FF2B5EF4-FFF2-40B4-BE49-F238E27FC236}">
                    <a16:creationId xmlns:a16="http://schemas.microsoft.com/office/drawing/2014/main" id="{E31543BA-310E-89B9-92DF-76FC26A0E2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18350" y="4452998"/>
                <a:ext cx="1055078" cy="1097280"/>
              </a:xfrm>
              <a:prstGeom prst="rect">
                <a:avLst/>
              </a:prstGeom>
            </p:spPr>
          </p:pic>
          <p:sp>
            <p:nvSpPr>
              <p:cNvPr id="37" name="TextBox 36">
                <a:extLst>
                  <a:ext uri="{FF2B5EF4-FFF2-40B4-BE49-F238E27FC236}">
                    <a16:creationId xmlns:a16="http://schemas.microsoft.com/office/drawing/2014/main" id="{C9564B64-DA1A-2206-4E79-06AC94A4E02E}"/>
                  </a:ext>
                </a:extLst>
              </p:cNvPr>
              <p:cNvSpPr txBox="1"/>
              <p:nvPr/>
            </p:nvSpPr>
            <p:spPr>
              <a:xfrm>
                <a:off x="2936147" y="5895871"/>
                <a:ext cx="1867575"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 career-connected authentic project-based learning plan per grade level.</a:t>
                </a:r>
              </a:p>
            </p:txBody>
          </p:sp>
          <p:sp>
            <p:nvSpPr>
              <p:cNvPr id="48" name="TextBox 47">
                <a:extLst>
                  <a:ext uri="{FF2B5EF4-FFF2-40B4-BE49-F238E27FC236}">
                    <a16:creationId xmlns:a16="http://schemas.microsoft.com/office/drawing/2014/main" id="{C98E23B7-E8B9-E791-7E05-BFB22BF640E5}"/>
                  </a:ext>
                </a:extLst>
              </p:cNvPr>
              <p:cNvSpPr txBox="1"/>
              <p:nvPr/>
            </p:nvSpPr>
            <p:spPr>
              <a:xfrm>
                <a:off x="3379697" y="5460286"/>
                <a:ext cx="93238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Authentic</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Projects</a:t>
                </a:r>
              </a:p>
            </p:txBody>
          </p:sp>
        </p:grpSp>
        <p:grpSp>
          <p:nvGrpSpPr>
            <p:cNvPr id="59" name="Group 58">
              <a:extLst>
                <a:ext uri="{FF2B5EF4-FFF2-40B4-BE49-F238E27FC236}">
                  <a16:creationId xmlns:a16="http://schemas.microsoft.com/office/drawing/2014/main" id="{8C9E3597-F5D8-634D-2F17-9B3FFE540FFA}"/>
                </a:ext>
              </a:extLst>
            </p:cNvPr>
            <p:cNvGrpSpPr/>
            <p:nvPr/>
          </p:nvGrpSpPr>
          <p:grpSpPr>
            <a:xfrm>
              <a:off x="5349135" y="4452998"/>
              <a:ext cx="1646975" cy="1842983"/>
              <a:chOff x="5494147" y="4452998"/>
              <a:chExt cx="1646975" cy="1842983"/>
            </a:xfrm>
          </p:grpSpPr>
          <p:pic>
            <p:nvPicPr>
              <p:cNvPr id="12" name="Picture 11" descr="A blue circle with a graduation cap and arrows&#10;&#10;Description automatically generated">
                <a:extLst>
                  <a:ext uri="{FF2B5EF4-FFF2-40B4-BE49-F238E27FC236}">
                    <a16:creationId xmlns:a16="http://schemas.microsoft.com/office/drawing/2014/main" id="{E8DE49DA-137C-62B2-A9F5-A2E8A298E8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0095" y="4452998"/>
                <a:ext cx="1055078" cy="1097280"/>
              </a:xfrm>
              <a:prstGeom prst="rect">
                <a:avLst/>
              </a:prstGeom>
            </p:spPr>
          </p:pic>
          <p:sp>
            <p:nvSpPr>
              <p:cNvPr id="39" name="TextBox 38">
                <a:extLst>
                  <a:ext uri="{FF2B5EF4-FFF2-40B4-BE49-F238E27FC236}">
                    <a16:creationId xmlns:a16="http://schemas.microsoft.com/office/drawing/2014/main" id="{D6087404-22AA-7E22-0B4C-3F19C51FA8C6}"/>
                  </a:ext>
                </a:extLst>
              </p:cNvPr>
              <p:cNvSpPr txBox="1"/>
              <p:nvPr/>
            </p:nvSpPr>
            <p:spPr>
              <a:xfrm>
                <a:off x="5494147" y="5895871"/>
                <a:ext cx="164697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 college and career readiness plan.</a:t>
                </a:r>
              </a:p>
            </p:txBody>
          </p:sp>
          <p:sp>
            <p:nvSpPr>
              <p:cNvPr id="49" name="TextBox 48">
                <a:extLst>
                  <a:ext uri="{FF2B5EF4-FFF2-40B4-BE49-F238E27FC236}">
                    <a16:creationId xmlns:a16="http://schemas.microsoft.com/office/drawing/2014/main" id="{1F3FF45F-1AA8-0F9B-60D0-5DA8B5B91417}"/>
                  </a:ext>
                </a:extLst>
              </p:cNvPr>
              <p:cNvSpPr txBox="1"/>
              <p:nvPr/>
            </p:nvSpPr>
            <p:spPr>
              <a:xfrm>
                <a:off x="5585982" y="5460286"/>
                <a:ext cx="146330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College &amp; Career</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Readiness</a:t>
                </a:r>
              </a:p>
            </p:txBody>
          </p:sp>
        </p:grpSp>
        <p:grpSp>
          <p:nvGrpSpPr>
            <p:cNvPr id="60" name="Group 59">
              <a:extLst>
                <a:ext uri="{FF2B5EF4-FFF2-40B4-BE49-F238E27FC236}">
                  <a16:creationId xmlns:a16="http://schemas.microsoft.com/office/drawing/2014/main" id="{BAD4AD5C-4345-36F7-E52C-B40015695584}"/>
                </a:ext>
              </a:extLst>
            </p:cNvPr>
            <p:cNvGrpSpPr/>
            <p:nvPr/>
          </p:nvGrpSpPr>
          <p:grpSpPr>
            <a:xfrm>
              <a:off x="7598507" y="4452998"/>
              <a:ext cx="1774201" cy="1993351"/>
              <a:chOff x="7772898" y="4452998"/>
              <a:chExt cx="1774201" cy="1993351"/>
            </a:xfrm>
          </p:grpSpPr>
          <p:pic>
            <p:nvPicPr>
              <p:cNvPr id="10" name="Picture 9" descr="A purple circle with two hands giving thumbs up&#10;&#10;Description automatically generated">
                <a:extLst>
                  <a:ext uri="{FF2B5EF4-FFF2-40B4-BE49-F238E27FC236}">
                    <a16:creationId xmlns:a16="http://schemas.microsoft.com/office/drawing/2014/main" id="{BE216918-615F-74F1-6A7D-F06FFC14AB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2460" y="4452998"/>
                <a:ext cx="1055078" cy="1097280"/>
              </a:xfrm>
              <a:prstGeom prst="rect">
                <a:avLst/>
              </a:prstGeom>
            </p:spPr>
          </p:pic>
          <p:sp>
            <p:nvSpPr>
              <p:cNvPr id="38" name="TextBox 37">
                <a:extLst>
                  <a:ext uri="{FF2B5EF4-FFF2-40B4-BE49-F238E27FC236}">
                    <a16:creationId xmlns:a16="http://schemas.microsoft.com/office/drawing/2014/main" id="{70401CE6-9CE7-B96E-C895-05BFD76B7F1B}"/>
                  </a:ext>
                </a:extLst>
              </p:cNvPr>
              <p:cNvSpPr txBox="1"/>
              <p:nvPr/>
            </p:nvSpPr>
            <p:spPr>
              <a:xfrm>
                <a:off x="7772898" y="5892351"/>
                <a:ext cx="1774201"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Finalize your </a:t>
                </a:r>
                <a:r>
                  <a:rPr kumimoji="0" lang="en-US" sz="10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en-US" sz="1000" b="1" i="0" u="none" strike="noStrike" kern="1200" cap="none" spc="0" normalizeH="0" baseline="0" noProof="0" dirty="0" err="1">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cademy</a:t>
                </a:r>
                <a:r>
                  <a:rPr kumimoji="0" lang="en-US" sz="10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 D</a:t>
                </a:r>
                <a:r>
                  <a:rPr kumimoji="0" lang="en-US" sz="1000" b="1" i="0" u="none" strike="noStrike" kern="1200" cap="none" spc="0" normalizeH="0" baseline="0" noProof="0" dirty="0" err="1">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esign</a:t>
                </a:r>
                <a:r>
                  <a:rPr kumimoji="0" lang="en-US" sz="10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 Plan </a:t>
                </a: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and schedule the graduation meeting.</a:t>
                </a:r>
              </a:p>
            </p:txBody>
          </p:sp>
          <p:sp>
            <p:nvSpPr>
              <p:cNvPr id="50" name="TextBox 49">
                <a:extLst>
                  <a:ext uri="{FF2B5EF4-FFF2-40B4-BE49-F238E27FC236}">
                    <a16:creationId xmlns:a16="http://schemas.microsoft.com/office/drawing/2014/main" id="{0FF16EA1-9D5E-D182-DF87-4373A2A697ED}"/>
                  </a:ext>
                </a:extLst>
              </p:cNvPr>
              <p:cNvSpPr txBox="1"/>
              <p:nvPr/>
            </p:nvSpPr>
            <p:spPr>
              <a:xfrm>
                <a:off x="8132460" y="5460286"/>
                <a:ext cx="105507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YOP</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Graduation</a:t>
                </a:r>
              </a:p>
            </p:txBody>
          </p:sp>
        </p:grpSp>
        <p:grpSp>
          <p:nvGrpSpPr>
            <p:cNvPr id="61" name="Group 60">
              <a:extLst>
                <a:ext uri="{FF2B5EF4-FFF2-40B4-BE49-F238E27FC236}">
                  <a16:creationId xmlns:a16="http://schemas.microsoft.com/office/drawing/2014/main" id="{B0DF39F3-A9B5-AC51-846C-5944B1193177}"/>
                </a:ext>
              </a:extLst>
            </p:cNvPr>
            <p:cNvGrpSpPr/>
            <p:nvPr/>
          </p:nvGrpSpPr>
          <p:grpSpPr>
            <a:xfrm>
              <a:off x="9975107" y="4439057"/>
              <a:ext cx="1867575" cy="2315068"/>
              <a:chOff x="9975107" y="4439057"/>
              <a:chExt cx="1867575" cy="2315068"/>
            </a:xfrm>
          </p:grpSpPr>
          <p:pic>
            <p:nvPicPr>
              <p:cNvPr id="8" name="Picture 7" descr="A yellow and white circle with a megaphone&#10;&#10;Description automatically generated">
                <a:extLst>
                  <a:ext uri="{FF2B5EF4-FFF2-40B4-BE49-F238E27FC236}">
                    <a16:creationId xmlns:a16="http://schemas.microsoft.com/office/drawing/2014/main" id="{07B084F6-1C84-33DD-FDBC-AB75BB2D1D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53309" y="4439057"/>
                <a:ext cx="1111170" cy="1097280"/>
              </a:xfrm>
              <a:prstGeom prst="rect">
                <a:avLst/>
              </a:prstGeom>
            </p:spPr>
          </p:pic>
          <p:sp>
            <p:nvSpPr>
              <p:cNvPr id="40" name="TextBox 39">
                <a:extLst>
                  <a:ext uri="{FF2B5EF4-FFF2-40B4-BE49-F238E27FC236}">
                    <a16:creationId xmlns:a16="http://schemas.microsoft.com/office/drawing/2014/main" id="{E8F18116-34F4-7D07-6AA1-4034900145E2}"/>
                  </a:ext>
                </a:extLst>
              </p:cNvPr>
              <p:cNvSpPr txBox="1"/>
              <p:nvPr/>
            </p:nvSpPr>
            <p:spPr>
              <a:xfrm>
                <a:off x="9975107" y="5892351"/>
                <a:ext cx="1867575"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Coordinate a new student orientation before school starts and prepare a press release to announce the academy opening.</a:t>
                </a:r>
              </a:p>
            </p:txBody>
          </p:sp>
          <p:sp>
            <p:nvSpPr>
              <p:cNvPr id="51" name="TextBox 50">
                <a:extLst>
                  <a:ext uri="{FF2B5EF4-FFF2-40B4-BE49-F238E27FC236}">
                    <a16:creationId xmlns:a16="http://schemas.microsoft.com/office/drawing/2014/main" id="{0AC6964F-0CD0-F71F-6298-39183596D25B}"/>
                  </a:ext>
                </a:extLst>
              </p:cNvPr>
              <p:cNvSpPr txBox="1"/>
              <p:nvPr/>
            </p:nvSpPr>
            <p:spPr>
              <a:xfrm>
                <a:off x="10438964" y="5448037"/>
                <a:ext cx="93986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Launch</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Year</a:t>
                </a:r>
              </a:p>
            </p:txBody>
          </p:sp>
        </p:grpSp>
      </p:grpSp>
      <p:sp>
        <p:nvSpPr>
          <p:cNvPr id="3" name="Title 1">
            <a:extLst>
              <a:ext uri="{FF2B5EF4-FFF2-40B4-BE49-F238E27FC236}">
                <a16:creationId xmlns:a16="http://schemas.microsoft.com/office/drawing/2014/main" id="{FDC144E2-4343-A9B3-4529-BEC7E159829F}"/>
              </a:ext>
            </a:extLst>
          </p:cNvPr>
          <p:cNvSpPr txBox="1">
            <a:spLocks/>
          </p:cNvSpPr>
          <p:nvPr/>
        </p:nvSpPr>
        <p:spPr>
          <a:xfrm>
            <a:off x="7200925" y="1010393"/>
            <a:ext cx="4162800" cy="856256"/>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Key Steps to Developing</a:t>
            </a:r>
            <a:br>
              <a:rPr kumimoji="0" lang="en-US" sz="2200" b="0" i="0" u="none" strike="noStrike" kern="1200" cap="none" spc="0" normalizeH="0" baseline="0" noProof="0" dirty="0">
                <a:ln>
                  <a:noFill/>
                </a:ln>
                <a:solidFill>
                  <a:srgbClr val="178D4D"/>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Your</a:t>
            </a:r>
            <a:r>
              <a:rPr kumimoji="0" lang="en-US" sz="2200" b="0" i="0" u="none" strike="noStrike" kern="1200" cap="none" spc="0" normalizeH="0" baseline="0" noProof="0" dirty="0">
                <a:ln>
                  <a:noFill/>
                </a:ln>
                <a:solidFill>
                  <a:srgbClr val="178D4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Academy Design Plan</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22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1221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4482701"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Fast Track</a:t>
            </a:r>
          </a:p>
        </p:txBody>
      </p:sp>
      <p:sp>
        <p:nvSpPr>
          <p:cNvPr id="30" name="Slide Number Placeholder 4">
            <a:extLst>
              <a:ext uri="{FF2B5EF4-FFF2-40B4-BE49-F238E27FC236}">
                <a16:creationId xmlns:a16="http://schemas.microsoft.com/office/drawing/2014/main" id="{3B18209A-E840-BE59-3E06-DFF9E925956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3" name="Title 1">
            <a:extLst>
              <a:ext uri="{FF2B5EF4-FFF2-40B4-BE49-F238E27FC236}">
                <a16:creationId xmlns:a16="http://schemas.microsoft.com/office/drawing/2014/main" id="{3F699379-01D8-2C01-B65B-17EA97B028F8}"/>
              </a:ext>
            </a:extLst>
          </p:cNvPr>
          <p:cNvSpPr txBox="1">
            <a:spLocks/>
          </p:cNvSpPr>
          <p:nvPr/>
        </p:nvSpPr>
        <p:spPr>
          <a:xfrm>
            <a:off x="154613" y="636694"/>
            <a:ext cx="3978848"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Pacing Guide</a:t>
            </a:r>
          </a:p>
        </p:txBody>
      </p:sp>
      <p:graphicFrame>
        <p:nvGraphicFramePr>
          <p:cNvPr id="96" name="Table 95">
            <a:extLst>
              <a:ext uri="{FF2B5EF4-FFF2-40B4-BE49-F238E27FC236}">
                <a16:creationId xmlns:a16="http://schemas.microsoft.com/office/drawing/2014/main" id="{738BBE7D-705B-42D7-B096-FBA0B1CB1129}"/>
              </a:ext>
            </a:extLst>
          </p:cNvPr>
          <p:cNvGraphicFramePr>
            <a:graphicFrameLocks noGrp="1"/>
          </p:cNvGraphicFramePr>
          <p:nvPr/>
        </p:nvGraphicFramePr>
        <p:xfrm>
          <a:off x="336472" y="4340876"/>
          <a:ext cx="11631732" cy="2011680"/>
        </p:xfrm>
        <a:graphic>
          <a:graphicData uri="http://schemas.openxmlformats.org/drawingml/2006/table">
            <a:tbl>
              <a:tblPr firstRow="1" bandRow="1">
                <a:tableStyleId>{5C22544A-7EE6-4342-B048-85BDC9FD1C3A}</a:tableStyleId>
              </a:tblPr>
              <a:tblGrid>
                <a:gridCol w="1661676">
                  <a:extLst>
                    <a:ext uri="{9D8B030D-6E8A-4147-A177-3AD203B41FA5}">
                      <a16:colId xmlns:a16="http://schemas.microsoft.com/office/drawing/2014/main" val="2383170609"/>
                    </a:ext>
                  </a:extLst>
                </a:gridCol>
                <a:gridCol w="1661676">
                  <a:extLst>
                    <a:ext uri="{9D8B030D-6E8A-4147-A177-3AD203B41FA5}">
                      <a16:colId xmlns:a16="http://schemas.microsoft.com/office/drawing/2014/main" val="2068662255"/>
                    </a:ext>
                  </a:extLst>
                </a:gridCol>
                <a:gridCol w="1661676">
                  <a:extLst>
                    <a:ext uri="{9D8B030D-6E8A-4147-A177-3AD203B41FA5}">
                      <a16:colId xmlns:a16="http://schemas.microsoft.com/office/drawing/2014/main" val="2438385072"/>
                    </a:ext>
                  </a:extLst>
                </a:gridCol>
                <a:gridCol w="1661676">
                  <a:extLst>
                    <a:ext uri="{9D8B030D-6E8A-4147-A177-3AD203B41FA5}">
                      <a16:colId xmlns:a16="http://schemas.microsoft.com/office/drawing/2014/main" val="334866752"/>
                    </a:ext>
                  </a:extLst>
                </a:gridCol>
                <a:gridCol w="1661676">
                  <a:extLst>
                    <a:ext uri="{9D8B030D-6E8A-4147-A177-3AD203B41FA5}">
                      <a16:colId xmlns:a16="http://schemas.microsoft.com/office/drawing/2014/main" val="2056551117"/>
                    </a:ext>
                  </a:extLst>
                </a:gridCol>
                <a:gridCol w="1661676">
                  <a:extLst>
                    <a:ext uri="{9D8B030D-6E8A-4147-A177-3AD203B41FA5}">
                      <a16:colId xmlns:a16="http://schemas.microsoft.com/office/drawing/2014/main" val="188406801"/>
                    </a:ext>
                  </a:extLst>
                </a:gridCol>
                <a:gridCol w="1661676">
                  <a:extLst>
                    <a:ext uri="{9D8B030D-6E8A-4147-A177-3AD203B41FA5}">
                      <a16:colId xmlns:a16="http://schemas.microsoft.com/office/drawing/2014/main" val="1413934113"/>
                    </a:ext>
                  </a:extLst>
                </a:gridCol>
              </a:tblGrid>
              <a:tr h="370840">
                <a:tc>
                  <a:txBody>
                    <a:bodyPr/>
                    <a:lstStyle/>
                    <a:p>
                      <a:pPr marL="91440" indent="-91440" algn="l">
                        <a:buFont typeface="Arial" panose="020B0604020202020204" pitchFamily="34" charset="0"/>
                        <a:buChar char="•"/>
                      </a:pPr>
                      <a:r>
                        <a:rPr lang="en-US" sz="900" b="0" dirty="0">
                          <a:solidFill>
                            <a:schemeClr val="tx1"/>
                          </a:solidFill>
                        </a:rPr>
                        <a:t>The school/district forms</a:t>
                      </a:r>
                      <a:br>
                        <a:rPr lang="en-US" sz="900" b="0" dirty="0">
                          <a:solidFill>
                            <a:schemeClr val="tx1"/>
                          </a:solidFill>
                        </a:rPr>
                      </a:br>
                      <a:r>
                        <a:rPr lang="en-US" sz="900" b="0" dirty="0">
                          <a:solidFill>
                            <a:schemeClr val="tx1"/>
                          </a:solidFill>
                        </a:rPr>
                        <a:t>a multi-disciplinary </a:t>
                      </a:r>
                      <a:br>
                        <a:rPr lang="en-US" sz="900" b="0" dirty="0">
                          <a:solidFill>
                            <a:schemeClr val="tx1"/>
                          </a:solidFill>
                        </a:rPr>
                      </a:br>
                      <a:r>
                        <a:rPr lang="en-US" sz="900" b="0" dirty="0">
                          <a:solidFill>
                            <a:schemeClr val="tx1"/>
                          </a:solidFill>
                        </a:rPr>
                        <a:t>Academy Design Team (ADT)</a:t>
                      </a:r>
                      <a:br>
                        <a:rPr lang="en-US" sz="900" b="0" dirty="0">
                          <a:solidFill>
                            <a:schemeClr val="tx1"/>
                          </a:solidFill>
                        </a:rPr>
                      </a:br>
                      <a:r>
                        <a:rPr lang="en-US" sz="900" b="0" dirty="0">
                          <a:solidFill>
                            <a:schemeClr val="tx1"/>
                          </a:solidFill>
                        </a:rPr>
                        <a:t>to establish a shared vision to</a:t>
                      </a:r>
                      <a:br>
                        <a:rPr lang="en-US" sz="900" b="0" dirty="0">
                          <a:solidFill>
                            <a:schemeClr val="tx1"/>
                          </a:solidFill>
                        </a:rPr>
                      </a:br>
                      <a:r>
                        <a:rPr lang="en-US" sz="900" b="0" dirty="0">
                          <a:solidFill>
                            <a:schemeClr val="tx1"/>
                          </a:solidFill>
                        </a:rPr>
                        <a:t>start a NAF career academy.</a:t>
                      </a:r>
                    </a:p>
                    <a:p>
                      <a:pPr marL="91440" indent="-91440" algn="l">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ADT uses the Interest Survey to evaluate  partnership alignment and readiness identifies expected outcomes for the district, school, and community, and contacts NAF to begin the admissions process. </a:t>
                      </a:r>
                    </a:p>
                  </a:txBody>
                  <a:tcPr>
                    <a:noFill/>
                  </a:tcPr>
                </a:tc>
                <a:tc>
                  <a:txBody>
                    <a:bodyPr/>
                    <a:lstStyle/>
                    <a:p>
                      <a:pPr marL="91440" indent="-91440" algn="l">
                        <a:buFont typeface="Arial" panose="020B0604020202020204" pitchFamily="34" charset="0"/>
                        <a:buChar char="•"/>
                      </a:pPr>
                      <a:r>
                        <a:rPr lang="en-US" sz="900" b="0" dirty="0">
                          <a:solidFill>
                            <a:schemeClr val="tx1"/>
                          </a:solidFill>
                        </a:rPr>
                        <a:t>The NAF Team evaluates partnership alignment and approves schools for the application process, then schedules a virtual meeting with approved applicants to review the Fast Track process.</a:t>
                      </a:r>
                    </a:p>
                    <a:p>
                      <a:pPr marL="91440" indent="0" algn="l">
                        <a:buFont typeface="Arial" panose="020B0604020202020204" pitchFamily="34" charset="0"/>
                        <a:buNone/>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ADT establishes team roles and deadlines to ensure timely submission of all required documentation.</a:t>
                      </a:r>
                    </a:p>
                  </a:txBody>
                  <a:tcPr>
                    <a:noFill/>
                  </a:tcPr>
                </a:tc>
                <a:tc>
                  <a:txBody>
                    <a:bodyPr/>
                    <a:lstStyle/>
                    <a:p>
                      <a:pPr marL="91440" indent="-91440" algn="l">
                        <a:buFont typeface="Arial" panose="020B0604020202020204" pitchFamily="34" charset="0"/>
                        <a:buChar char="•"/>
                      </a:pPr>
                      <a:r>
                        <a:rPr lang="en-US" sz="900" b="0" dirty="0">
                          <a:solidFill>
                            <a:schemeClr val="tx1"/>
                          </a:solidFill>
                        </a:rPr>
                        <a:t>The ADT reviews the Fast Track Assessment sample and agrees on responses for accuracy before submitting it online.</a:t>
                      </a:r>
                    </a:p>
                    <a:p>
                      <a:pPr marL="182880" indent="-182880" algn="l">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applicant submits the assessment on behalf of the ADT. A score of 15 or higher is required to proceed with the Fast Track process.</a:t>
                      </a:r>
                    </a:p>
                  </a:txBody>
                  <a:tcPr>
                    <a:noFill/>
                  </a:tcPr>
                </a:tc>
                <a:tc>
                  <a:txBody>
                    <a:bodyPr/>
                    <a:lstStyle/>
                    <a:p>
                      <a:pPr marL="91440" indent="-91440" algn="l">
                        <a:buFont typeface="Arial" panose="020B0604020202020204" pitchFamily="34" charset="0"/>
                        <a:buChar char="•"/>
                      </a:pPr>
                      <a:r>
                        <a:rPr lang="en-US" sz="900" b="0" dirty="0">
                          <a:solidFill>
                            <a:schemeClr val="tx1"/>
                          </a:solidFill>
                        </a:rPr>
                        <a:t>The ADT reviews the Evidence Checklist to understand NAF Standards.</a:t>
                      </a:r>
                    </a:p>
                    <a:p>
                      <a:pPr marL="91440" indent="-91440" algn="l">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applicant submits</a:t>
                      </a:r>
                      <a:br>
                        <a:rPr lang="en-US" sz="900" b="0" dirty="0">
                          <a:solidFill>
                            <a:schemeClr val="tx1"/>
                          </a:solidFill>
                        </a:rPr>
                      </a:br>
                      <a:r>
                        <a:rPr lang="en-US" sz="900" b="0" dirty="0">
                          <a:solidFill>
                            <a:schemeClr val="tx1"/>
                          </a:solidFill>
                        </a:rPr>
                        <a:t>evidence demonstrating alignment of current </a:t>
                      </a:r>
                      <a:br>
                        <a:rPr lang="en-US" sz="900" b="0" dirty="0">
                          <a:solidFill>
                            <a:schemeClr val="tx1"/>
                          </a:solidFill>
                        </a:rPr>
                      </a:br>
                      <a:r>
                        <a:rPr lang="en-US" sz="900" b="0" dirty="0">
                          <a:solidFill>
                            <a:schemeClr val="tx1"/>
                          </a:solidFill>
                        </a:rPr>
                        <a:t>practices with NAF’s Design. </a:t>
                      </a:r>
                    </a:p>
                    <a:p>
                      <a:pPr marL="285750" indent="-285750" algn="ctr">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NAF Team completes an initial review of evidence within 10 days, notifying the applicant if clarification or adjustments are needed. </a:t>
                      </a:r>
                    </a:p>
                  </a:txBody>
                  <a:tcPr>
                    <a:noFill/>
                  </a:tcPr>
                </a:tc>
                <a:tc>
                  <a:txBody>
                    <a:bodyPr/>
                    <a:lstStyle/>
                    <a:p>
                      <a:pPr marL="91440" indent="-91440" algn="l">
                        <a:buFont typeface="Arial" panose="020B0604020202020204" pitchFamily="34" charset="0"/>
                        <a:buChar char="•"/>
                      </a:pPr>
                      <a:r>
                        <a:rPr lang="en-US" sz="900" b="0" dirty="0">
                          <a:solidFill>
                            <a:schemeClr val="tx1"/>
                          </a:solidFill>
                        </a:rPr>
                        <a:t>The ADT uses feedback from</a:t>
                      </a:r>
                      <a:br>
                        <a:rPr lang="en-US" sz="900" b="0" dirty="0">
                          <a:solidFill>
                            <a:schemeClr val="tx1"/>
                          </a:solidFill>
                        </a:rPr>
                      </a:br>
                      <a:r>
                        <a:rPr lang="en-US" sz="900" b="0" dirty="0">
                          <a:solidFill>
                            <a:schemeClr val="tx1"/>
                          </a:solidFill>
                        </a:rPr>
                        <a:t>the initial review to revise their online assessment within 15 days.</a:t>
                      </a:r>
                    </a:p>
                    <a:p>
                      <a:pPr marL="91440" indent="-91440" algn="l">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NAF Team then conducts a final review of the evidence to ensure alignment with NAF standards before processing the membership agreement and fees.</a:t>
                      </a:r>
                    </a:p>
                  </a:txBody>
                  <a:tcPr>
                    <a:noFill/>
                  </a:tcPr>
                </a:tc>
                <a:tc>
                  <a:txBody>
                    <a:bodyPr/>
                    <a:lstStyle/>
                    <a:p>
                      <a:pPr marL="91440" indent="-91440" algn="l">
                        <a:buFont typeface="Arial" panose="020B0604020202020204" pitchFamily="34" charset="0"/>
                        <a:buChar char="•"/>
                      </a:pPr>
                      <a:r>
                        <a:rPr lang="en-US" sz="900" b="0" dirty="0">
                          <a:solidFill>
                            <a:schemeClr val="tx1"/>
                          </a:solidFill>
                        </a:rPr>
                        <a:t>The applicant facilitates the signing of a NAF Membership Agreement to formalize the partnership and start the invoicing process.</a:t>
                      </a:r>
                    </a:p>
                    <a:p>
                      <a:pPr marL="285750" indent="-285750" algn="l">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A $4,000 application fee is required before the Fast Track validation meeting, which the NAF Team schedules with key members of the ADT to finalize the application.</a:t>
                      </a:r>
                    </a:p>
                  </a:txBody>
                  <a:tcPr>
                    <a:noFill/>
                  </a:tcPr>
                </a:tc>
                <a:tc>
                  <a:txBody>
                    <a:bodyPr/>
                    <a:lstStyle/>
                    <a:p>
                      <a:pPr marL="91440" indent="-91440" algn="l">
                        <a:buFont typeface="Arial" panose="020B0604020202020204" pitchFamily="34" charset="0"/>
                        <a:buChar char="•"/>
                      </a:pPr>
                      <a:r>
                        <a:rPr lang="en-US" sz="900" b="0" dirty="0">
                          <a:solidFill>
                            <a:schemeClr val="tx1"/>
                          </a:solidFill>
                        </a:rPr>
                        <a:t>The admissions process concludes with a validation meeting to discuss alignment with the NAF Design.</a:t>
                      </a:r>
                    </a:p>
                    <a:p>
                      <a:pPr marL="91440" indent="-91440" algn="l">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ADT uses insights from this meeting to set goals and adjust their action plan for the Launch Year.</a:t>
                      </a:r>
                    </a:p>
                    <a:p>
                      <a:pPr marL="0" indent="0" algn="l">
                        <a:buFont typeface="Arial" panose="020B0604020202020204" pitchFamily="34" charset="0"/>
                        <a:buNone/>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A $2,000 annual membership fee is due upon the academy's launch.</a:t>
                      </a:r>
                    </a:p>
                    <a:p>
                      <a:pPr marL="285750" indent="-285750" algn="l">
                        <a:buFont typeface="Arial" panose="020B0604020202020204" pitchFamily="34" charset="0"/>
                        <a:buChar char="•"/>
                      </a:pPr>
                      <a:endParaRPr lang="en-US" sz="900" b="0" dirty="0">
                        <a:solidFill>
                          <a:schemeClr val="tx1"/>
                        </a:solidFill>
                      </a:endParaRPr>
                    </a:p>
                  </a:txBody>
                  <a:tcPr>
                    <a:noFill/>
                  </a:tcPr>
                </a:tc>
                <a:extLst>
                  <a:ext uri="{0D108BD9-81ED-4DB2-BD59-A6C34878D82A}">
                    <a16:rowId xmlns:a16="http://schemas.microsoft.com/office/drawing/2014/main" val="3996095918"/>
                  </a:ext>
                </a:extLst>
              </a:tr>
            </a:tbl>
          </a:graphicData>
        </a:graphic>
      </p:graphicFrame>
      <p:sp>
        <p:nvSpPr>
          <p:cNvPr id="4" name="Title 1">
            <a:extLst>
              <a:ext uri="{FF2B5EF4-FFF2-40B4-BE49-F238E27FC236}">
                <a16:creationId xmlns:a16="http://schemas.microsoft.com/office/drawing/2014/main" id="{A136DA8A-34EB-5AF6-021F-034A8DB565E0}"/>
              </a:ext>
            </a:extLst>
          </p:cNvPr>
          <p:cNvSpPr txBox="1">
            <a:spLocks/>
          </p:cNvSpPr>
          <p:nvPr/>
        </p:nvSpPr>
        <p:spPr>
          <a:xfrm>
            <a:off x="8406614" y="841689"/>
            <a:ext cx="3379534" cy="856256"/>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Your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Accelerated Path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Membership!</a:t>
            </a:r>
          </a:p>
        </p:txBody>
      </p:sp>
      <p:sp>
        <p:nvSpPr>
          <p:cNvPr id="6" name="TextBox 5">
            <a:extLst>
              <a:ext uri="{FF2B5EF4-FFF2-40B4-BE49-F238E27FC236}">
                <a16:creationId xmlns:a16="http://schemas.microsoft.com/office/drawing/2014/main" id="{14E16242-5023-3567-AAEC-AF90BE17425C}"/>
              </a:ext>
            </a:extLst>
          </p:cNvPr>
          <p:cNvSpPr txBox="1"/>
          <p:nvPr/>
        </p:nvSpPr>
        <p:spPr>
          <a:xfrm>
            <a:off x="336472" y="6417735"/>
            <a:ext cx="58381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rPr>
              <a:t>*</a:t>
            </a:r>
            <a:r>
              <a:rPr kumimoji="0" lang="en-US" sz="1200" b="0" i="1"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rPr>
              <a:t>The 90-Day sample timeline is flexible based on your academy development needs.   </a:t>
            </a:r>
          </a:p>
        </p:txBody>
      </p:sp>
      <p:grpSp>
        <p:nvGrpSpPr>
          <p:cNvPr id="5" name="Group 4">
            <a:extLst>
              <a:ext uri="{FF2B5EF4-FFF2-40B4-BE49-F238E27FC236}">
                <a16:creationId xmlns:a16="http://schemas.microsoft.com/office/drawing/2014/main" id="{D99D4071-8CCE-F132-15A5-8316AA6B5962}"/>
              </a:ext>
            </a:extLst>
          </p:cNvPr>
          <p:cNvGrpSpPr/>
          <p:nvPr/>
        </p:nvGrpSpPr>
        <p:grpSpPr>
          <a:xfrm>
            <a:off x="358702" y="2364726"/>
            <a:ext cx="11336181" cy="1897809"/>
            <a:chOff x="358702" y="2364726"/>
            <a:chExt cx="11336181" cy="1897809"/>
          </a:xfrm>
        </p:grpSpPr>
        <p:grpSp>
          <p:nvGrpSpPr>
            <p:cNvPr id="44" name="Group 43">
              <a:extLst>
                <a:ext uri="{FF2B5EF4-FFF2-40B4-BE49-F238E27FC236}">
                  <a16:creationId xmlns:a16="http://schemas.microsoft.com/office/drawing/2014/main" id="{A2FC80A6-D65C-99A7-AFB0-F297B7199A08}"/>
                </a:ext>
              </a:extLst>
            </p:cNvPr>
            <p:cNvGrpSpPr/>
            <p:nvPr/>
          </p:nvGrpSpPr>
          <p:grpSpPr>
            <a:xfrm>
              <a:off x="358702" y="2364726"/>
              <a:ext cx="1385316" cy="1897809"/>
              <a:chOff x="358702" y="2364726"/>
              <a:chExt cx="1385316" cy="1897809"/>
            </a:xfrm>
          </p:grpSpPr>
          <p:sp>
            <p:nvSpPr>
              <p:cNvPr id="21" name="TextBox 20">
                <a:extLst>
                  <a:ext uri="{FF2B5EF4-FFF2-40B4-BE49-F238E27FC236}">
                    <a16:creationId xmlns:a16="http://schemas.microsoft.com/office/drawing/2014/main" id="{310F27F5-D645-91F8-CA92-E9F5CAF7DCAF}"/>
                  </a:ext>
                </a:extLst>
              </p:cNvPr>
              <p:cNvSpPr txBox="1"/>
              <p:nvPr/>
            </p:nvSpPr>
            <p:spPr>
              <a:xfrm>
                <a:off x="365560"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2B04A"/>
                    </a:solidFill>
                    <a:effectLst/>
                    <a:uLnTx/>
                    <a:uFillTx/>
                    <a:latin typeface="DINOT-Bold" panose="020B0804020101020102" pitchFamily="34" charset="0"/>
                    <a:ea typeface="+mn-ea"/>
                    <a:cs typeface="DINOT-Bold" panose="020B0804020101020102" pitchFamily="34" charset="0"/>
                  </a:rPr>
                  <a:t>Getting</a:t>
                </a:r>
                <a:br>
                  <a:rPr kumimoji="0" lang="en-US" sz="1200" b="1" i="0" u="none" strike="noStrike" kern="1200" cap="none" spc="0" normalizeH="0" baseline="0" noProof="0" dirty="0">
                    <a:ln>
                      <a:noFill/>
                    </a:ln>
                    <a:solidFill>
                      <a:srgbClr val="32B04A"/>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32B04A"/>
                    </a:solidFill>
                    <a:effectLst/>
                    <a:uLnTx/>
                    <a:uFillTx/>
                    <a:latin typeface="DINOT-Bold" panose="020B0804020101020102" pitchFamily="34" charset="0"/>
                    <a:ea typeface="+mn-ea"/>
                    <a:cs typeface="DINOT-Bold" panose="020B0804020101020102" pitchFamily="34" charset="0"/>
                  </a:rPr>
                  <a:t>Started</a:t>
                </a:r>
              </a:p>
            </p:txBody>
          </p:sp>
          <p:pic>
            <p:nvPicPr>
              <p:cNvPr id="23" name="Picture 22" descr="A green and white circular logo&#10;&#10;Description automatically generated">
                <a:extLst>
                  <a:ext uri="{FF2B5EF4-FFF2-40B4-BE49-F238E27FC236}">
                    <a16:creationId xmlns:a16="http://schemas.microsoft.com/office/drawing/2014/main" id="{496DE0F6-4079-937D-1189-A51213521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02" y="2364726"/>
                <a:ext cx="1385316" cy="1371600"/>
              </a:xfrm>
              <a:prstGeom prst="rect">
                <a:avLst/>
              </a:prstGeom>
            </p:spPr>
          </p:pic>
        </p:grpSp>
        <p:grpSp>
          <p:nvGrpSpPr>
            <p:cNvPr id="45" name="Group 44">
              <a:extLst>
                <a:ext uri="{FF2B5EF4-FFF2-40B4-BE49-F238E27FC236}">
                  <a16:creationId xmlns:a16="http://schemas.microsoft.com/office/drawing/2014/main" id="{26A68328-33A1-0F82-7B4A-1C8969843605}"/>
                </a:ext>
              </a:extLst>
            </p:cNvPr>
            <p:cNvGrpSpPr/>
            <p:nvPr/>
          </p:nvGrpSpPr>
          <p:grpSpPr>
            <a:xfrm>
              <a:off x="2030895" y="2364726"/>
              <a:ext cx="1371600" cy="1897809"/>
              <a:chOff x="2032038" y="2364726"/>
              <a:chExt cx="1371600" cy="1897809"/>
            </a:xfrm>
          </p:grpSpPr>
          <p:pic>
            <p:nvPicPr>
              <p:cNvPr id="36" name="Picture 35" descr="A blue circle with white line and a group of people with a light bulb above it&#10;&#10;Description automatically generated">
                <a:extLst>
                  <a:ext uri="{FF2B5EF4-FFF2-40B4-BE49-F238E27FC236}">
                    <a16:creationId xmlns:a16="http://schemas.microsoft.com/office/drawing/2014/main" id="{DB8F7595-AB6C-FF37-212A-3BD8F7289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38" y="2364726"/>
                <a:ext cx="1371600" cy="1371600"/>
              </a:xfrm>
              <a:prstGeom prst="rect">
                <a:avLst/>
              </a:prstGeom>
            </p:spPr>
          </p:pic>
          <p:sp>
            <p:nvSpPr>
              <p:cNvPr id="38" name="TextBox 37">
                <a:extLst>
                  <a:ext uri="{FF2B5EF4-FFF2-40B4-BE49-F238E27FC236}">
                    <a16:creationId xmlns:a16="http://schemas.microsoft.com/office/drawing/2014/main" id="{9CA1133D-B881-2CE2-9146-4289B3B8240D}"/>
                  </a:ext>
                </a:extLst>
              </p:cNvPr>
              <p:cNvSpPr txBox="1"/>
              <p:nvPr/>
            </p:nvSpPr>
            <p:spPr>
              <a:xfrm>
                <a:off x="2032038"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EC9"/>
                    </a:solidFill>
                    <a:effectLst/>
                    <a:uLnTx/>
                    <a:uFillTx/>
                    <a:latin typeface="DINOT-Bold" panose="020B0804020101020102" pitchFamily="34" charset="0"/>
                    <a:ea typeface="+mn-ea"/>
                    <a:cs typeface="DINOT-Bold" panose="020B0804020101020102" pitchFamily="34" charset="0"/>
                  </a:rPr>
                  <a:t>Admissions</a:t>
                </a:r>
                <a:br>
                  <a:rPr kumimoji="0" lang="en-US" sz="1200" b="1" i="0" u="none" strike="noStrike" kern="1200" cap="none" spc="0" normalizeH="0" baseline="0" noProof="0" dirty="0">
                    <a:ln>
                      <a:noFill/>
                    </a:ln>
                    <a:solidFill>
                      <a:srgbClr val="009EC9"/>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009EC9"/>
                    </a:solidFill>
                    <a:effectLst/>
                    <a:uLnTx/>
                    <a:uFillTx/>
                    <a:latin typeface="DINOT-Bold" panose="020B0804020101020102" pitchFamily="34" charset="0"/>
                    <a:ea typeface="+mn-ea"/>
                    <a:cs typeface="DINOT-Bold" panose="020B0804020101020102" pitchFamily="34" charset="0"/>
                  </a:rPr>
                  <a:t>(Day 1 – Day 14)</a:t>
                </a:r>
              </a:p>
            </p:txBody>
          </p:sp>
        </p:grpSp>
        <p:grpSp>
          <p:nvGrpSpPr>
            <p:cNvPr id="46" name="Group 45">
              <a:extLst>
                <a:ext uri="{FF2B5EF4-FFF2-40B4-BE49-F238E27FC236}">
                  <a16:creationId xmlns:a16="http://schemas.microsoft.com/office/drawing/2014/main" id="{F7276D4A-A56F-60FE-B129-836A83245A26}"/>
                </a:ext>
              </a:extLst>
            </p:cNvPr>
            <p:cNvGrpSpPr/>
            <p:nvPr/>
          </p:nvGrpSpPr>
          <p:grpSpPr>
            <a:xfrm>
              <a:off x="3689372" y="2364726"/>
              <a:ext cx="1371600" cy="1897809"/>
              <a:chOff x="3691659" y="2364726"/>
              <a:chExt cx="1371600" cy="1897809"/>
            </a:xfrm>
          </p:grpSpPr>
          <p:pic>
            <p:nvPicPr>
              <p:cNvPr id="34" name="Picture 33" descr="A purple circle with white outline and people around it&#10;&#10;Description automatically generated">
                <a:extLst>
                  <a:ext uri="{FF2B5EF4-FFF2-40B4-BE49-F238E27FC236}">
                    <a16:creationId xmlns:a16="http://schemas.microsoft.com/office/drawing/2014/main" id="{1A06352C-E2A5-1780-E730-9FE29A0860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1659" y="2364726"/>
                <a:ext cx="1371600" cy="1371600"/>
              </a:xfrm>
              <a:prstGeom prst="rect">
                <a:avLst/>
              </a:prstGeom>
            </p:spPr>
          </p:pic>
          <p:sp>
            <p:nvSpPr>
              <p:cNvPr id="39" name="TextBox 38">
                <a:extLst>
                  <a:ext uri="{FF2B5EF4-FFF2-40B4-BE49-F238E27FC236}">
                    <a16:creationId xmlns:a16="http://schemas.microsoft.com/office/drawing/2014/main" id="{19555ECF-2CE8-1A47-A686-F80AF2CABA78}"/>
                  </a:ext>
                </a:extLst>
              </p:cNvPr>
              <p:cNvSpPr txBox="1"/>
              <p:nvPr/>
            </p:nvSpPr>
            <p:spPr>
              <a:xfrm>
                <a:off x="3691659"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2278F"/>
                    </a:solidFill>
                    <a:effectLst/>
                    <a:uLnTx/>
                    <a:uFillTx/>
                    <a:latin typeface="DINOT-Bold" panose="020B0804020101020102" pitchFamily="34" charset="0"/>
                    <a:ea typeface="+mn-ea"/>
                    <a:cs typeface="DINOT-Bold" panose="020B0804020101020102" pitchFamily="34" charset="0"/>
                  </a:rPr>
                  <a:t>Assessment</a:t>
                </a:r>
                <a:br>
                  <a:rPr kumimoji="0" lang="en-US" sz="1200" b="1" i="0" u="none" strike="noStrike" kern="1200" cap="none" spc="0" normalizeH="0" baseline="0" noProof="0" dirty="0">
                    <a:ln>
                      <a:noFill/>
                    </a:ln>
                    <a:solidFill>
                      <a:srgbClr val="92278F"/>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92278F"/>
                    </a:solidFill>
                    <a:effectLst/>
                    <a:uLnTx/>
                    <a:uFillTx/>
                    <a:latin typeface="DINOT-Bold" panose="020B0804020101020102" pitchFamily="34" charset="0"/>
                    <a:ea typeface="+mn-ea"/>
                    <a:cs typeface="DINOT-Bold" panose="020B0804020101020102" pitchFamily="34" charset="0"/>
                  </a:rPr>
                  <a:t>(Day 15 – Day 21)</a:t>
                </a:r>
              </a:p>
            </p:txBody>
          </p:sp>
        </p:grpSp>
        <p:grpSp>
          <p:nvGrpSpPr>
            <p:cNvPr id="47" name="Group 46">
              <a:extLst>
                <a:ext uri="{FF2B5EF4-FFF2-40B4-BE49-F238E27FC236}">
                  <a16:creationId xmlns:a16="http://schemas.microsoft.com/office/drawing/2014/main" id="{83882B19-D8D7-17BA-3B89-A3D902E4BE62}"/>
                </a:ext>
              </a:extLst>
            </p:cNvPr>
            <p:cNvGrpSpPr/>
            <p:nvPr/>
          </p:nvGrpSpPr>
          <p:grpSpPr>
            <a:xfrm>
              <a:off x="5347849" y="2364726"/>
              <a:ext cx="1371600" cy="1897809"/>
              <a:chOff x="5351279" y="2364726"/>
              <a:chExt cx="1371600" cy="1897809"/>
            </a:xfrm>
          </p:grpSpPr>
          <p:pic>
            <p:nvPicPr>
              <p:cNvPr id="32" name="Picture 31" descr="A green circle with a magnifying glass and a white line on it&#10;&#10;Description automatically generated">
                <a:extLst>
                  <a:ext uri="{FF2B5EF4-FFF2-40B4-BE49-F238E27FC236}">
                    <a16:creationId xmlns:a16="http://schemas.microsoft.com/office/drawing/2014/main" id="{475317BD-8E74-79E4-DAD1-887DE3BB89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8137" y="2364726"/>
                <a:ext cx="1357885" cy="1371600"/>
              </a:xfrm>
              <a:prstGeom prst="rect">
                <a:avLst/>
              </a:prstGeom>
            </p:spPr>
          </p:pic>
          <p:sp>
            <p:nvSpPr>
              <p:cNvPr id="40" name="TextBox 39">
                <a:extLst>
                  <a:ext uri="{FF2B5EF4-FFF2-40B4-BE49-F238E27FC236}">
                    <a16:creationId xmlns:a16="http://schemas.microsoft.com/office/drawing/2014/main" id="{B6497BA3-0722-AF85-BFBB-5DFA211816CC}"/>
                  </a:ext>
                </a:extLst>
              </p:cNvPr>
              <p:cNvSpPr txBox="1"/>
              <p:nvPr/>
            </p:nvSpPr>
            <p:spPr>
              <a:xfrm>
                <a:off x="5351279"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2D235"/>
                    </a:solidFill>
                    <a:effectLst/>
                    <a:uLnTx/>
                    <a:uFillTx/>
                    <a:latin typeface="DINOT-Bold" panose="020B0804020101020102" pitchFamily="34" charset="0"/>
                    <a:ea typeface="+mn-ea"/>
                    <a:cs typeface="DINOT-Bold" panose="020B0804020101020102" pitchFamily="34" charset="0"/>
                  </a:rPr>
                  <a:t>Evidence</a:t>
                </a:r>
                <a:br>
                  <a:rPr kumimoji="0" lang="en-US" sz="1200" b="1" i="0" u="none" strike="noStrike" kern="1200" cap="none" spc="0" normalizeH="0" baseline="0" noProof="0" dirty="0">
                    <a:ln>
                      <a:noFill/>
                    </a:ln>
                    <a:solidFill>
                      <a:srgbClr val="B2D235"/>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B2D235"/>
                    </a:solidFill>
                    <a:effectLst/>
                    <a:uLnTx/>
                    <a:uFillTx/>
                    <a:latin typeface="DINOT-Bold" panose="020B0804020101020102" pitchFamily="34" charset="0"/>
                    <a:ea typeface="+mn-ea"/>
                    <a:cs typeface="DINOT-Bold" panose="020B0804020101020102" pitchFamily="34" charset="0"/>
                  </a:rPr>
                  <a:t>(Day 22 – Day 45)</a:t>
                </a:r>
              </a:p>
            </p:txBody>
          </p:sp>
        </p:grpSp>
        <p:grpSp>
          <p:nvGrpSpPr>
            <p:cNvPr id="48" name="Group 47">
              <a:extLst>
                <a:ext uri="{FF2B5EF4-FFF2-40B4-BE49-F238E27FC236}">
                  <a16:creationId xmlns:a16="http://schemas.microsoft.com/office/drawing/2014/main" id="{2994D953-9421-842F-AEFD-9F9CD86C9C04}"/>
                </a:ext>
              </a:extLst>
            </p:cNvPr>
            <p:cNvGrpSpPr/>
            <p:nvPr/>
          </p:nvGrpSpPr>
          <p:grpSpPr>
            <a:xfrm>
              <a:off x="7006327" y="2364726"/>
              <a:ext cx="1371600" cy="1897809"/>
              <a:chOff x="7004042" y="2364726"/>
              <a:chExt cx="1371600" cy="1897809"/>
            </a:xfrm>
          </p:grpSpPr>
          <p:pic>
            <p:nvPicPr>
              <p:cNvPr id="29" name="Picture 28" descr="A yellow circle with a magnifying glass and gears&#10;&#10;Description automatically generated">
                <a:extLst>
                  <a:ext uri="{FF2B5EF4-FFF2-40B4-BE49-F238E27FC236}">
                    <a16:creationId xmlns:a16="http://schemas.microsoft.com/office/drawing/2014/main" id="{0FE78705-F010-8914-1E11-6820714B10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4042" y="2364726"/>
                <a:ext cx="1371600" cy="1371600"/>
              </a:xfrm>
              <a:prstGeom prst="rect">
                <a:avLst/>
              </a:prstGeom>
            </p:spPr>
          </p:pic>
          <p:sp>
            <p:nvSpPr>
              <p:cNvPr id="41" name="TextBox 40">
                <a:extLst>
                  <a:ext uri="{FF2B5EF4-FFF2-40B4-BE49-F238E27FC236}">
                    <a16:creationId xmlns:a16="http://schemas.microsoft.com/office/drawing/2014/main" id="{88E3913C-5059-BF58-FA02-D51B6C38F27F}"/>
                  </a:ext>
                </a:extLst>
              </p:cNvPr>
              <p:cNvSpPr txBox="1"/>
              <p:nvPr/>
            </p:nvSpPr>
            <p:spPr>
              <a:xfrm>
                <a:off x="7004042"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AF17"/>
                    </a:solidFill>
                    <a:effectLst/>
                    <a:uLnTx/>
                    <a:uFillTx/>
                    <a:latin typeface="DINOT-Bold" panose="020B0804020101020102" pitchFamily="34" charset="0"/>
                    <a:ea typeface="+mn-ea"/>
                    <a:cs typeface="DINOT-Bold" panose="020B0804020101020102" pitchFamily="34" charset="0"/>
                  </a:rPr>
                  <a:t>Adjustments</a:t>
                </a:r>
                <a:br>
                  <a:rPr kumimoji="0" lang="en-US" sz="1200" b="1" i="0" u="none" strike="noStrike" kern="1200" cap="none" spc="0" normalizeH="0" baseline="0" noProof="0" dirty="0">
                    <a:ln>
                      <a:noFill/>
                    </a:ln>
                    <a:solidFill>
                      <a:srgbClr val="FCAF17"/>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FCAF17"/>
                    </a:solidFill>
                    <a:effectLst/>
                    <a:uLnTx/>
                    <a:uFillTx/>
                    <a:latin typeface="DINOT-Bold" panose="020B0804020101020102" pitchFamily="34" charset="0"/>
                    <a:ea typeface="+mn-ea"/>
                    <a:cs typeface="DINOT-Bold" panose="020B0804020101020102" pitchFamily="34" charset="0"/>
                  </a:rPr>
                  <a:t>(Day 46 – Day 60)</a:t>
                </a:r>
              </a:p>
            </p:txBody>
          </p:sp>
        </p:grpSp>
        <p:grpSp>
          <p:nvGrpSpPr>
            <p:cNvPr id="49" name="Group 48">
              <a:extLst>
                <a:ext uri="{FF2B5EF4-FFF2-40B4-BE49-F238E27FC236}">
                  <a16:creationId xmlns:a16="http://schemas.microsoft.com/office/drawing/2014/main" id="{62161BEF-4346-709B-8D3A-EB4AF8F0D63F}"/>
                </a:ext>
              </a:extLst>
            </p:cNvPr>
            <p:cNvGrpSpPr/>
            <p:nvPr/>
          </p:nvGrpSpPr>
          <p:grpSpPr>
            <a:xfrm>
              <a:off x="8664805" y="2364726"/>
              <a:ext cx="1371600" cy="1897809"/>
              <a:chOff x="8663663" y="2364726"/>
              <a:chExt cx="1371600" cy="1897809"/>
            </a:xfrm>
          </p:grpSpPr>
          <p:pic>
            <p:nvPicPr>
              <p:cNvPr id="27" name="Picture 26" descr="A blue circle with white line and people in it&#10;&#10;Description automatically generated">
                <a:extLst>
                  <a:ext uri="{FF2B5EF4-FFF2-40B4-BE49-F238E27FC236}">
                    <a16:creationId xmlns:a16="http://schemas.microsoft.com/office/drawing/2014/main" id="{DCC31ADC-9F19-F61F-EA36-08ED8BF40A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3663" y="2364726"/>
                <a:ext cx="1371600" cy="1371600"/>
              </a:xfrm>
              <a:prstGeom prst="rect">
                <a:avLst/>
              </a:prstGeom>
            </p:spPr>
          </p:pic>
          <p:sp>
            <p:nvSpPr>
              <p:cNvPr id="42" name="TextBox 41">
                <a:extLst>
                  <a:ext uri="{FF2B5EF4-FFF2-40B4-BE49-F238E27FC236}">
                    <a16:creationId xmlns:a16="http://schemas.microsoft.com/office/drawing/2014/main" id="{2D581B9A-13E9-BEF0-C2C2-4BD69B5B4C0D}"/>
                  </a:ext>
                </a:extLst>
              </p:cNvPr>
              <p:cNvSpPr txBox="1"/>
              <p:nvPr/>
            </p:nvSpPr>
            <p:spPr>
              <a:xfrm>
                <a:off x="8663663"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581"/>
                    </a:solidFill>
                    <a:effectLst/>
                    <a:uLnTx/>
                    <a:uFillTx/>
                    <a:latin typeface="DINOT-Bold" panose="020B0804020101020102" pitchFamily="34" charset="0"/>
                    <a:ea typeface="+mn-ea"/>
                    <a:cs typeface="DINOT-Bold" panose="020B0804020101020102" pitchFamily="34" charset="0"/>
                  </a:rPr>
                  <a:t>Membership</a:t>
                </a:r>
                <a:br>
                  <a:rPr kumimoji="0" lang="en-US" sz="1200" b="1" i="0" u="none" strike="noStrike" kern="1200" cap="none" spc="0" normalizeH="0" baseline="0" noProof="0" dirty="0">
                    <a:ln>
                      <a:noFill/>
                    </a:ln>
                    <a:solidFill>
                      <a:srgbClr val="005581"/>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005581"/>
                    </a:solidFill>
                    <a:effectLst/>
                    <a:uLnTx/>
                    <a:uFillTx/>
                    <a:latin typeface="DINOT-Bold" panose="020B0804020101020102" pitchFamily="34" charset="0"/>
                    <a:ea typeface="+mn-ea"/>
                    <a:cs typeface="DINOT-Bold" panose="020B0804020101020102" pitchFamily="34" charset="0"/>
                  </a:rPr>
                  <a:t>(Day 61 – Day 75)</a:t>
                </a:r>
              </a:p>
            </p:txBody>
          </p:sp>
        </p:grpSp>
        <p:grpSp>
          <p:nvGrpSpPr>
            <p:cNvPr id="50" name="Group 49">
              <a:extLst>
                <a:ext uri="{FF2B5EF4-FFF2-40B4-BE49-F238E27FC236}">
                  <a16:creationId xmlns:a16="http://schemas.microsoft.com/office/drawing/2014/main" id="{66762F5A-AA06-ED41-8A3C-E008BF0AD01E}"/>
                </a:ext>
              </a:extLst>
            </p:cNvPr>
            <p:cNvGrpSpPr/>
            <p:nvPr/>
          </p:nvGrpSpPr>
          <p:grpSpPr>
            <a:xfrm>
              <a:off x="10323283" y="2364726"/>
              <a:ext cx="1371600" cy="1897809"/>
              <a:chOff x="10323283" y="2364726"/>
              <a:chExt cx="1371600" cy="1897809"/>
            </a:xfrm>
          </p:grpSpPr>
          <p:pic>
            <p:nvPicPr>
              <p:cNvPr id="25" name="Picture 24" descr="A green circle with white hands and a check mark&#10;&#10;Description automatically generated">
                <a:extLst>
                  <a:ext uri="{FF2B5EF4-FFF2-40B4-BE49-F238E27FC236}">
                    <a16:creationId xmlns:a16="http://schemas.microsoft.com/office/drawing/2014/main" id="{96685123-9AEE-92E6-4384-47B4A15CB4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23283" y="2364726"/>
                <a:ext cx="1371600" cy="1371600"/>
              </a:xfrm>
              <a:prstGeom prst="rect">
                <a:avLst/>
              </a:prstGeom>
            </p:spPr>
          </p:pic>
          <p:sp>
            <p:nvSpPr>
              <p:cNvPr id="43" name="TextBox 42">
                <a:extLst>
                  <a:ext uri="{FF2B5EF4-FFF2-40B4-BE49-F238E27FC236}">
                    <a16:creationId xmlns:a16="http://schemas.microsoft.com/office/drawing/2014/main" id="{24F49C26-083F-4462-92E3-4EA90E76E5A0}"/>
                  </a:ext>
                </a:extLst>
              </p:cNvPr>
              <p:cNvSpPr txBox="1"/>
              <p:nvPr/>
            </p:nvSpPr>
            <p:spPr>
              <a:xfrm>
                <a:off x="10323283"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Graduation</a:t>
                </a:r>
                <a:br>
                  <a:rPr kumimoji="0" lang="en-US" sz="120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(Day 76 – Day 90)</a:t>
                </a:r>
              </a:p>
            </p:txBody>
          </p:sp>
        </p:grpSp>
      </p:grpSp>
    </p:spTree>
    <p:extLst>
      <p:ext uri="{BB962C8B-B14F-4D97-AF65-F5344CB8AC3E}">
        <p14:creationId xmlns:p14="http://schemas.microsoft.com/office/powerpoint/2010/main" val="4092211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C32A49D4-3003-44D1-BA5F-F39A0926F9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85779" y="2202370"/>
            <a:ext cx="5353408" cy="2453259"/>
          </a:xfrm>
          <a:prstGeom prst="rect">
            <a:avLst/>
          </a:prstGeom>
        </p:spPr>
      </p:pic>
      <p:sp>
        <p:nvSpPr>
          <p:cNvPr id="24" name="Rectangle 23">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Online Media 2" title="The Power of the NAF Network">
            <a:hlinkClick r:id="" action="ppaction://media"/>
            <a:extLst>
              <a:ext uri="{FF2B5EF4-FFF2-40B4-BE49-F238E27FC236}">
                <a16:creationId xmlns:a16="http://schemas.microsoft.com/office/drawing/2014/main" id="{A040B2B3-FE4F-06B5-DE5C-D5625F20864F}"/>
              </a:ext>
            </a:extLst>
          </p:cNvPr>
          <p:cNvPicPr>
            <a:picLocks noRot="1" noChangeAspect="1"/>
          </p:cNvPicPr>
          <p:nvPr>
            <a:videoFile r:link="rId1"/>
          </p:nvPr>
        </p:nvPicPr>
        <p:blipFill>
          <a:blip r:embed="rId5"/>
          <a:stretch>
            <a:fillRect/>
          </a:stretch>
        </p:blipFill>
        <p:spPr>
          <a:xfrm>
            <a:off x="652519" y="1911382"/>
            <a:ext cx="5372099" cy="3035235"/>
          </a:xfrm>
          <a:prstGeom prst="rect">
            <a:avLst/>
          </a:prstGeom>
        </p:spPr>
      </p:pic>
    </p:spTree>
    <p:extLst>
      <p:ext uri="{BB962C8B-B14F-4D97-AF65-F5344CB8AC3E}">
        <p14:creationId xmlns:p14="http://schemas.microsoft.com/office/powerpoint/2010/main" val="834780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7151061"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Academy Design Team</a:t>
            </a:r>
          </a:p>
        </p:txBody>
      </p:sp>
      <p:sp>
        <p:nvSpPr>
          <p:cNvPr id="6" name="Freeform: Shape 5">
            <a:extLst>
              <a:ext uri="{FF2B5EF4-FFF2-40B4-BE49-F238E27FC236}">
                <a16:creationId xmlns:a16="http://schemas.microsoft.com/office/drawing/2014/main" id="{4F06AC23-F7AC-344F-4707-C3BF262BE1BF}"/>
              </a:ext>
            </a:extLst>
          </p:cNvPr>
          <p:cNvSpPr/>
          <p:nvPr/>
        </p:nvSpPr>
        <p:spPr>
          <a:xfrm>
            <a:off x="1285745"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chemeClr val="accent1"/>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School leadership, advocacy, resources, master scheduling, and community support</a:t>
            </a:r>
          </a:p>
        </p:txBody>
      </p:sp>
      <p:sp>
        <p:nvSpPr>
          <p:cNvPr id="7" name="Freeform: Shape 6">
            <a:extLst>
              <a:ext uri="{FF2B5EF4-FFF2-40B4-BE49-F238E27FC236}">
                <a16:creationId xmlns:a16="http://schemas.microsoft.com/office/drawing/2014/main" id="{625EA5CF-62A2-02CC-4348-877A8BA88F9F}"/>
              </a:ext>
            </a:extLst>
          </p:cNvPr>
          <p:cNvSpPr/>
          <p:nvPr/>
        </p:nvSpPr>
        <p:spPr>
          <a:xfrm>
            <a:off x="1285745"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005480"/>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School</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Administrator</a:t>
            </a:r>
          </a:p>
        </p:txBody>
      </p:sp>
      <p:sp>
        <p:nvSpPr>
          <p:cNvPr id="8" name="Oval 7">
            <a:extLst>
              <a:ext uri="{FF2B5EF4-FFF2-40B4-BE49-F238E27FC236}">
                <a16:creationId xmlns:a16="http://schemas.microsoft.com/office/drawing/2014/main" id="{1B9601CB-51E8-546D-4545-AA24C664F77A}"/>
              </a:ext>
            </a:extLst>
          </p:cNvPr>
          <p:cNvSpPr/>
          <p:nvPr/>
        </p:nvSpPr>
        <p:spPr>
          <a:xfrm>
            <a:off x="2857491" y="3156034"/>
            <a:ext cx="750990" cy="750990"/>
          </a:xfrm>
          <a:prstGeom prst="ellipse">
            <a:avLst/>
          </a:prstGeom>
          <a:blipFill>
            <a:blip r:embed="rId3"/>
            <a:srcRect/>
            <a:stretch>
              <a:fillRect/>
            </a:stretch>
          </a:blipFill>
          <a:ln w="12700" cap="flat" cmpd="sng" algn="ctr">
            <a:solidFill>
              <a:srgbClr val="ED7D31">
                <a:tint val="40000"/>
                <a:alpha val="90000"/>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F1DD8BDF-3FB5-C931-7473-1CA0D6ABF2CE}"/>
              </a:ext>
            </a:extLst>
          </p:cNvPr>
          <p:cNvSpPr/>
          <p:nvPr/>
        </p:nvSpPr>
        <p:spPr>
          <a:xfrm>
            <a:off x="3794535"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32B04A"/>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Academy program coordination and leadership, advocacy, and overall management of implementing NAF’s design</a:t>
            </a:r>
          </a:p>
        </p:txBody>
      </p:sp>
      <p:sp>
        <p:nvSpPr>
          <p:cNvPr id="10" name="Freeform: Shape 9">
            <a:extLst>
              <a:ext uri="{FF2B5EF4-FFF2-40B4-BE49-F238E27FC236}">
                <a16:creationId xmlns:a16="http://schemas.microsoft.com/office/drawing/2014/main" id="{189BD74D-F609-08CA-1BD0-4FC756A04C27}"/>
              </a:ext>
            </a:extLst>
          </p:cNvPr>
          <p:cNvSpPr/>
          <p:nvPr/>
        </p:nvSpPr>
        <p:spPr>
          <a:xfrm>
            <a:off x="3794535"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32B04A"/>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Academy</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Lead </a:t>
            </a:r>
          </a:p>
        </p:txBody>
      </p:sp>
      <p:sp>
        <p:nvSpPr>
          <p:cNvPr id="11" name="Oval 10">
            <a:extLst>
              <a:ext uri="{FF2B5EF4-FFF2-40B4-BE49-F238E27FC236}">
                <a16:creationId xmlns:a16="http://schemas.microsoft.com/office/drawing/2014/main" id="{B15ABE7D-25FD-4339-2584-EF463AC2AAB0}"/>
              </a:ext>
            </a:extLst>
          </p:cNvPr>
          <p:cNvSpPr/>
          <p:nvPr/>
        </p:nvSpPr>
        <p:spPr>
          <a:xfrm>
            <a:off x="5366281" y="3156034"/>
            <a:ext cx="750990" cy="750990"/>
          </a:xfrm>
          <a:prstGeom prst="ellipse">
            <a:avLst/>
          </a:prstGeom>
          <a:blipFill rotWithShape="1">
            <a:blip r:embed="rId4"/>
            <a:srcRect/>
            <a:stretch>
              <a:fillRect/>
            </a:stretch>
          </a:blipFill>
          <a:ln w="12700" cap="flat" cmpd="sng" algn="ctr">
            <a:solidFill>
              <a:srgbClr val="ED7D31">
                <a:tint val="40000"/>
                <a:alpha val="90000"/>
                <a:hueOff val="-121318"/>
                <a:satOff val="-10764"/>
                <a:lumOff val="-11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6463CE47-1A0A-B48B-27D0-DB843D1381A5}"/>
              </a:ext>
            </a:extLst>
          </p:cNvPr>
          <p:cNvSpPr/>
          <p:nvPr/>
        </p:nvSpPr>
        <p:spPr>
          <a:xfrm>
            <a:off x="6303326"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92278F"/>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Business/community liaison, work-based learning program, and internships</a:t>
            </a:r>
          </a:p>
        </p:txBody>
      </p:sp>
      <p:sp>
        <p:nvSpPr>
          <p:cNvPr id="13" name="Freeform: Shape 12">
            <a:extLst>
              <a:ext uri="{FF2B5EF4-FFF2-40B4-BE49-F238E27FC236}">
                <a16:creationId xmlns:a16="http://schemas.microsoft.com/office/drawing/2014/main" id="{0E3E56FA-9A68-2673-86B4-88BB2F5E159F}"/>
              </a:ext>
            </a:extLst>
          </p:cNvPr>
          <p:cNvSpPr/>
          <p:nvPr/>
        </p:nvSpPr>
        <p:spPr>
          <a:xfrm>
            <a:off x="6303326"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92278F"/>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Work-Based</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Learning Coordinator</a:t>
            </a:r>
          </a:p>
        </p:txBody>
      </p:sp>
      <p:sp>
        <p:nvSpPr>
          <p:cNvPr id="14" name="Oval 13">
            <a:extLst>
              <a:ext uri="{FF2B5EF4-FFF2-40B4-BE49-F238E27FC236}">
                <a16:creationId xmlns:a16="http://schemas.microsoft.com/office/drawing/2014/main" id="{F245FDC6-A4AF-5758-564E-625867906007}"/>
              </a:ext>
            </a:extLst>
          </p:cNvPr>
          <p:cNvSpPr/>
          <p:nvPr/>
        </p:nvSpPr>
        <p:spPr>
          <a:xfrm>
            <a:off x="7875072" y="3156034"/>
            <a:ext cx="750990" cy="750990"/>
          </a:xfrm>
          <a:prstGeom prst="ellipse">
            <a:avLst/>
          </a:prstGeom>
          <a:blipFill>
            <a:blip r:embed="rId5"/>
            <a:srcRect/>
            <a:stretch>
              <a:fillRect/>
            </a:stretch>
          </a:blipFill>
          <a:ln w="12700" cap="flat" cmpd="sng" algn="ctr">
            <a:solidFill>
              <a:srgbClr val="ED7D31">
                <a:tint val="40000"/>
                <a:alpha val="90000"/>
                <a:hueOff val="-242636"/>
                <a:satOff val="-21527"/>
                <a:lumOff val="-22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C2FB4885-7CAA-D768-0830-DD93DAD5AB18}"/>
              </a:ext>
            </a:extLst>
          </p:cNvPr>
          <p:cNvSpPr/>
          <p:nvPr/>
        </p:nvSpPr>
        <p:spPr>
          <a:xfrm>
            <a:off x="8812116"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FCAF17"/>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Student recruitment, supports and interventions, student scheduling, and social-emotional and academic advisement</a:t>
            </a:r>
          </a:p>
        </p:txBody>
      </p:sp>
      <p:sp>
        <p:nvSpPr>
          <p:cNvPr id="16" name="Freeform: Shape 15">
            <a:extLst>
              <a:ext uri="{FF2B5EF4-FFF2-40B4-BE49-F238E27FC236}">
                <a16:creationId xmlns:a16="http://schemas.microsoft.com/office/drawing/2014/main" id="{43BAC42F-8594-E3A7-4ECA-DDF80CC424A2}"/>
              </a:ext>
            </a:extLst>
          </p:cNvPr>
          <p:cNvSpPr/>
          <p:nvPr/>
        </p:nvSpPr>
        <p:spPr>
          <a:xfrm>
            <a:off x="8812116"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FBAF17"/>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Counselor</a:t>
            </a:r>
          </a:p>
        </p:txBody>
      </p:sp>
      <p:sp>
        <p:nvSpPr>
          <p:cNvPr id="17" name="Oval 16">
            <a:extLst>
              <a:ext uri="{FF2B5EF4-FFF2-40B4-BE49-F238E27FC236}">
                <a16:creationId xmlns:a16="http://schemas.microsoft.com/office/drawing/2014/main" id="{8ADAB8A3-A816-FC68-B83B-A8FB7C520C2A}"/>
              </a:ext>
            </a:extLst>
          </p:cNvPr>
          <p:cNvSpPr/>
          <p:nvPr/>
        </p:nvSpPr>
        <p:spPr>
          <a:xfrm>
            <a:off x="10383862" y="3156034"/>
            <a:ext cx="750990" cy="750990"/>
          </a:xfrm>
          <a:prstGeom prst="ellipse">
            <a:avLst/>
          </a:prstGeom>
          <a:blipFill>
            <a:blip r:embed="rId6"/>
            <a:srcRect/>
            <a:stretch>
              <a:fillRect l="-1000" r="-1000"/>
            </a:stretch>
          </a:blipFill>
          <a:ln w="12700" cap="flat" cmpd="sng" algn="ctr">
            <a:solidFill>
              <a:srgbClr val="ED7D31">
                <a:tint val="40000"/>
                <a:alpha val="90000"/>
                <a:hueOff val="-363954"/>
                <a:satOff val="-32291"/>
                <a:lumOff val="-33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B09754C7-7FC1-072A-C5E3-E686BD0A1383}"/>
              </a:ext>
            </a:extLst>
          </p:cNvPr>
          <p:cNvSpPr/>
          <p:nvPr/>
        </p:nvSpPr>
        <p:spPr>
          <a:xfrm>
            <a:off x="1285745"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006A4F"/>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Career-pathway expertise and integration through authentic project experiences and work-based learning strategies</a:t>
            </a:r>
          </a:p>
        </p:txBody>
      </p:sp>
      <p:sp>
        <p:nvSpPr>
          <p:cNvPr id="19" name="Freeform: Shape 18">
            <a:extLst>
              <a:ext uri="{FF2B5EF4-FFF2-40B4-BE49-F238E27FC236}">
                <a16:creationId xmlns:a16="http://schemas.microsoft.com/office/drawing/2014/main" id="{5407B4A6-52E3-7922-E558-9D75D02DFD30}"/>
              </a:ext>
            </a:extLst>
          </p:cNvPr>
          <p:cNvSpPr/>
          <p:nvPr/>
        </p:nvSpPr>
        <p:spPr>
          <a:xfrm>
            <a:off x="1285745"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006A4F"/>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ts val="42"/>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Career Pathway </a:t>
            </a:r>
          </a:p>
          <a:p>
            <a:pPr marL="0" marR="0" lvl="0" indent="0" algn="l" defTabSz="711200" rtl="0" eaLnBrk="1" fontAlgn="auto" latinLnBrk="0" hangingPunct="1">
              <a:lnSpc>
                <a:spcPct val="90000"/>
              </a:lnSpc>
              <a:spcBef>
                <a:spcPct val="0"/>
              </a:spcBef>
              <a:spcAft>
                <a:spcPts val="42"/>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Educator</a:t>
            </a:r>
          </a:p>
        </p:txBody>
      </p:sp>
      <p:sp>
        <p:nvSpPr>
          <p:cNvPr id="20" name="Oval 19">
            <a:extLst>
              <a:ext uri="{FF2B5EF4-FFF2-40B4-BE49-F238E27FC236}">
                <a16:creationId xmlns:a16="http://schemas.microsoft.com/office/drawing/2014/main" id="{2EE407D9-418F-3EAF-D88F-DF2686D70737}"/>
              </a:ext>
            </a:extLst>
          </p:cNvPr>
          <p:cNvSpPr/>
          <p:nvPr/>
        </p:nvSpPr>
        <p:spPr>
          <a:xfrm>
            <a:off x="2857491" y="5990086"/>
            <a:ext cx="750990" cy="750990"/>
          </a:xfrm>
          <a:prstGeom prst="ellipse">
            <a:avLst/>
          </a:prstGeom>
          <a:blipFill rotWithShape="1">
            <a:blip r:embed="rId7">
              <a:extLst>
                <a:ext uri="{28A0092B-C50C-407E-A947-70E740481C1C}">
                  <a14:useLocalDpi xmlns:a14="http://schemas.microsoft.com/office/drawing/2010/main" val="0"/>
                </a:ext>
              </a:extLst>
            </a:blip>
            <a:srcRect/>
            <a:stretch>
              <a:fillRect/>
            </a:stretch>
          </a:blipFill>
          <a:ln w="12700" cap="flat" cmpd="sng" algn="ctr">
            <a:solidFill>
              <a:srgbClr val="ED7D31">
                <a:tint val="40000"/>
                <a:alpha val="90000"/>
                <a:hueOff val="-485272"/>
                <a:satOff val="-43055"/>
                <a:lumOff val="-43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98D85C56-43B7-5956-BDCD-738813386B62}"/>
              </a:ext>
            </a:extLst>
          </p:cNvPr>
          <p:cNvSpPr/>
          <p:nvPr/>
        </p:nvSpPr>
        <p:spPr>
          <a:xfrm>
            <a:off x="3794535"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44546A"/>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Postsecondary education liaison and coordinating college/career activities</a:t>
            </a:r>
          </a:p>
        </p:txBody>
      </p:sp>
      <p:sp>
        <p:nvSpPr>
          <p:cNvPr id="22" name="Freeform: Shape 21">
            <a:extLst>
              <a:ext uri="{FF2B5EF4-FFF2-40B4-BE49-F238E27FC236}">
                <a16:creationId xmlns:a16="http://schemas.microsoft.com/office/drawing/2014/main" id="{2551E8EB-B3F0-49C4-1835-8C9AA845794E}"/>
              </a:ext>
            </a:extLst>
          </p:cNvPr>
          <p:cNvSpPr/>
          <p:nvPr/>
        </p:nvSpPr>
        <p:spPr>
          <a:xfrm>
            <a:off x="3794535"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44546A"/>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College &amp; Career</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Coordinator</a:t>
            </a:r>
          </a:p>
        </p:txBody>
      </p:sp>
      <p:sp>
        <p:nvSpPr>
          <p:cNvPr id="23" name="Oval 22">
            <a:extLst>
              <a:ext uri="{FF2B5EF4-FFF2-40B4-BE49-F238E27FC236}">
                <a16:creationId xmlns:a16="http://schemas.microsoft.com/office/drawing/2014/main" id="{7750547F-890B-13E4-7308-B811C4381675}"/>
              </a:ext>
            </a:extLst>
          </p:cNvPr>
          <p:cNvSpPr/>
          <p:nvPr/>
        </p:nvSpPr>
        <p:spPr>
          <a:xfrm>
            <a:off x="5366281" y="5990086"/>
            <a:ext cx="750990" cy="750990"/>
          </a:xfrm>
          <a:prstGeom prst="ellipse">
            <a:avLst/>
          </a:prstGeom>
          <a:blipFill rotWithShape="1">
            <a:blip r:embed="rId8">
              <a:extLst>
                <a:ext uri="{28A0092B-C50C-407E-A947-70E740481C1C}">
                  <a14:useLocalDpi xmlns:a14="http://schemas.microsoft.com/office/drawing/2010/main" val="0"/>
                </a:ext>
              </a:extLst>
            </a:blip>
            <a:srcRect/>
            <a:stretch>
              <a:fillRect l="-1000" r="-1000"/>
            </a:stretch>
          </a:blipFill>
          <a:ln w="12700" cap="flat" cmpd="sng" algn="ctr">
            <a:solidFill>
              <a:srgbClr val="ED7D31">
                <a:tint val="40000"/>
                <a:alpha val="90000"/>
                <a:hueOff val="-606590"/>
                <a:satOff val="-53819"/>
                <a:lumOff val="-54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68469D7-920E-9895-1A7A-5E8564887D4D}"/>
              </a:ext>
            </a:extLst>
          </p:cNvPr>
          <p:cNvSpPr/>
          <p:nvPr/>
        </p:nvSpPr>
        <p:spPr>
          <a:xfrm>
            <a:off x="6303326"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009EC9"/>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Core-content expertise and integration through authentic project experiences and work-based learning strategies</a:t>
            </a:r>
          </a:p>
        </p:txBody>
      </p:sp>
      <p:sp>
        <p:nvSpPr>
          <p:cNvPr id="25" name="Freeform: Shape 24">
            <a:extLst>
              <a:ext uri="{FF2B5EF4-FFF2-40B4-BE49-F238E27FC236}">
                <a16:creationId xmlns:a16="http://schemas.microsoft.com/office/drawing/2014/main" id="{1D5D1DA7-8489-6265-2069-13BB1A97A5AB}"/>
              </a:ext>
            </a:extLst>
          </p:cNvPr>
          <p:cNvSpPr/>
          <p:nvPr/>
        </p:nvSpPr>
        <p:spPr>
          <a:xfrm>
            <a:off x="6303326"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009EC9"/>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Core-Content</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Educator</a:t>
            </a:r>
          </a:p>
        </p:txBody>
      </p:sp>
      <p:sp>
        <p:nvSpPr>
          <p:cNvPr id="27" name="Freeform: Shape 26">
            <a:extLst>
              <a:ext uri="{FF2B5EF4-FFF2-40B4-BE49-F238E27FC236}">
                <a16:creationId xmlns:a16="http://schemas.microsoft.com/office/drawing/2014/main" id="{B198EBEA-3A1F-2F05-3359-34AB489EDDEE}"/>
              </a:ext>
            </a:extLst>
          </p:cNvPr>
          <p:cNvSpPr/>
          <p:nvPr/>
        </p:nvSpPr>
        <p:spPr>
          <a:xfrm>
            <a:off x="8812116"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B2D235"/>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Students’ interests/needs, academy program impact/effectiveness, and recruitment</a:t>
            </a:r>
          </a:p>
        </p:txBody>
      </p:sp>
      <p:sp>
        <p:nvSpPr>
          <p:cNvPr id="28" name="Freeform: Shape 27">
            <a:extLst>
              <a:ext uri="{FF2B5EF4-FFF2-40B4-BE49-F238E27FC236}">
                <a16:creationId xmlns:a16="http://schemas.microsoft.com/office/drawing/2014/main" id="{1C1727BA-BFBA-915C-61A7-139F458240B8}"/>
              </a:ext>
            </a:extLst>
          </p:cNvPr>
          <p:cNvSpPr/>
          <p:nvPr/>
        </p:nvSpPr>
        <p:spPr>
          <a:xfrm>
            <a:off x="8812116"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B2D235"/>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Academy</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Student</a:t>
            </a:r>
          </a:p>
        </p:txBody>
      </p:sp>
      <p:sp>
        <p:nvSpPr>
          <p:cNvPr id="29" name="Oval 28">
            <a:extLst>
              <a:ext uri="{FF2B5EF4-FFF2-40B4-BE49-F238E27FC236}">
                <a16:creationId xmlns:a16="http://schemas.microsoft.com/office/drawing/2014/main" id="{F1F47319-7EB1-2215-9AD4-927B7172F7D8}"/>
              </a:ext>
            </a:extLst>
          </p:cNvPr>
          <p:cNvSpPr/>
          <p:nvPr/>
        </p:nvSpPr>
        <p:spPr>
          <a:xfrm>
            <a:off x="7875072" y="5990086"/>
            <a:ext cx="750990" cy="750990"/>
          </a:xfrm>
          <a:prstGeom prst="ellipse">
            <a:avLst/>
          </a:prstGeom>
          <a:blipFill rotWithShape="1">
            <a:blip r:embed="rId9"/>
            <a:srcRect/>
            <a:stretch>
              <a:fillRect/>
            </a:stretch>
          </a:blipFill>
          <a:ln w="12700" cap="flat" cmpd="sng" algn="ctr">
            <a:solidFill>
              <a:srgbClr val="ED7D31">
                <a:tint val="40000"/>
                <a:alpha val="90000"/>
                <a:hueOff val="-849226"/>
                <a:satOff val="-75346"/>
                <a:lumOff val="-76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0" name="Slide Number Placeholder 4">
            <a:extLst>
              <a:ext uri="{FF2B5EF4-FFF2-40B4-BE49-F238E27FC236}">
                <a16:creationId xmlns:a16="http://schemas.microsoft.com/office/drawing/2014/main" id="{3B18209A-E840-BE59-3E06-DFF9E925956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26" name="Oval 25">
            <a:extLst>
              <a:ext uri="{FF2B5EF4-FFF2-40B4-BE49-F238E27FC236}">
                <a16:creationId xmlns:a16="http://schemas.microsoft.com/office/drawing/2014/main" id="{DD93E1B3-34F3-6592-2B42-ED8A407248E7}"/>
              </a:ext>
            </a:extLst>
          </p:cNvPr>
          <p:cNvSpPr/>
          <p:nvPr/>
        </p:nvSpPr>
        <p:spPr>
          <a:xfrm>
            <a:off x="10383862" y="5962629"/>
            <a:ext cx="750990" cy="750990"/>
          </a:xfrm>
          <a:prstGeom prst="ellipse">
            <a:avLst/>
          </a:prstGeom>
          <a:blipFill>
            <a:blip r:embed="rId10"/>
            <a:srcRect/>
            <a:stretch>
              <a:fillRect l="-1000" r="-1000"/>
            </a:stretch>
          </a:blipFill>
          <a:ln w="12700" cap="flat" cmpd="sng" algn="ctr">
            <a:solidFill>
              <a:srgbClr val="ED7D31">
                <a:tint val="40000"/>
                <a:alpha val="90000"/>
                <a:hueOff val="-727908"/>
                <a:satOff val="-64582"/>
                <a:lumOff val="-65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698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rotWithShape="1">
          <a:blip r:embed="rId3">
            <a:extLst>
              <a:ext uri="{28A0092B-C50C-407E-A947-70E740481C1C}">
                <a14:useLocalDpi xmlns:a14="http://schemas.microsoft.com/office/drawing/2010/main" val="0"/>
              </a:ext>
            </a:extLst>
          </a:blip>
          <a:srcRect t="15186" b="15186"/>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1">
            <a:extLst>
              <a:ext uri="{FF2B5EF4-FFF2-40B4-BE49-F238E27FC236}">
                <a16:creationId xmlns:a16="http://schemas.microsoft.com/office/drawing/2014/main" id="{B1229BDA-A080-24CE-5821-C23628710BC2}"/>
              </a:ext>
            </a:extLst>
          </p:cNvPr>
          <p:cNvSpPr txBox="1">
            <a:spLocks/>
          </p:cNvSpPr>
          <p:nvPr/>
        </p:nvSpPr>
        <p:spPr>
          <a:xfrm>
            <a:off x="154614" y="37039"/>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Join the NAF Network</a:t>
            </a:r>
          </a:p>
        </p:txBody>
      </p:sp>
      <p:sp>
        <p:nvSpPr>
          <p:cNvPr id="8" name="Rectangle 7">
            <a:extLst>
              <a:ext uri="{FF2B5EF4-FFF2-40B4-BE49-F238E27FC236}">
                <a16:creationId xmlns:a16="http://schemas.microsoft.com/office/drawing/2014/main" id="{D66525AB-9A81-7B64-90D3-73FCC9AB7B9E}"/>
              </a:ext>
            </a:extLst>
          </p:cNvPr>
          <p:cNvSpPr/>
          <p:nvPr/>
        </p:nvSpPr>
        <p:spPr>
          <a:xfrm>
            <a:off x="6897101" y="1715646"/>
            <a:ext cx="5050873" cy="3200876"/>
          </a:xfrm>
          <a:prstGeom prst="rect">
            <a:avLst/>
          </a:prstGeom>
        </p:spPr>
        <p:txBody>
          <a:bodyPr wrap="square">
            <a:spAutoFit/>
          </a:bodyPr>
          <a:lstStyle/>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Reflect on the district vision and assess readiness - </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NAF Interest Survey</a:t>
            </a:r>
            <a:endPar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Assess student interest and workforce support – select a career pathway </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Review budget considerations</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Recruit</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the</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Academy Design Team (ADT)</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Submit Interest Form to begin application: </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https://naf.org/our-academies/start-a-naf-academy/contact</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9" name="Subtitle 9">
            <a:extLst>
              <a:ext uri="{FF2B5EF4-FFF2-40B4-BE49-F238E27FC236}">
                <a16:creationId xmlns:a16="http://schemas.microsoft.com/office/drawing/2014/main" id="{D8CA58C6-7AF8-7AD3-5807-68E68D8DFD9B}"/>
              </a:ext>
            </a:extLst>
          </p:cNvPr>
          <p:cNvSpPr txBox="1">
            <a:spLocks/>
          </p:cNvSpPr>
          <p:nvPr/>
        </p:nvSpPr>
        <p:spPr>
          <a:xfrm>
            <a:off x="7058402" y="1098290"/>
            <a:ext cx="2637859" cy="5390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Next Steps</a:t>
            </a:r>
            <a:endParaRPr kumimoji="0" lang="en-US" sz="3200" b="1" i="0" u="none" strike="noStrike" kern="1200" cap="none" spc="0" normalizeH="0" baseline="0" noProof="0" dirty="0">
              <a:ln>
                <a:noFill/>
              </a:ln>
              <a:solidFill>
                <a:srgbClr val="FCAF17"/>
              </a:solidFill>
              <a:effectLst/>
              <a:highlight>
                <a:srgbClr val="32B04A"/>
              </a:highligh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0" name="Group 9">
            <a:extLst>
              <a:ext uri="{FF2B5EF4-FFF2-40B4-BE49-F238E27FC236}">
                <a16:creationId xmlns:a16="http://schemas.microsoft.com/office/drawing/2014/main" id="{61945C6C-A8FD-F444-BFE5-ADA7E4AC7534}"/>
              </a:ext>
            </a:extLst>
          </p:cNvPr>
          <p:cNvGrpSpPr>
            <a:grpSpLocks noChangeAspect="1"/>
          </p:cNvGrpSpPr>
          <p:nvPr/>
        </p:nvGrpSpPr>
        <p:grpSpPr>
          <a:xfrm>
            <a:off x="7153275" y="5405952"/>
            <a:ext cx="4794698" cy="1254318"/>
            <a:chOff x="4375868" y="3146164"/>
            <a:chExt cx="2235113" cy="606668"/>
          </a:xfrm>
        </p:grpSpPr>
        <p:sp>
          <p:nvSpPr>
            <p:cNvPr id="11" name="Text Box 305">
              <a:extLst>
                <a:ext uri="{FF2B5EF4-FFF2-40B4-BE49-F238E27FC236}">
                  <a16:creationId xmlns:a16="http://schemas.microsoft.com/office/drawing/2014/main" id="{1EC1CE5E-5FE9-0888-CE28-64063F4994F6}"/>
                </a:ext>
              </a:extLst>
            </p:cNvPr>
            <p:cNvSpPr txBox="1"/>
            <p:nvPr/>
          </p:nvSpPr>
          <p:spPr>
            <a:xfrm>
              <a:off x="5017524" y="3170277"/>
              <a:ext cx="1593457" cy="5825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Admissions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rPr>
                <a:t>Scan QR Code To Request More Information</a:t>
              </a:r>
              <a:endPar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rPr>
                <a:t>Jennifer Geisler, Director, Emerging Academies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hlinkClick r:id="rId6">
                    <a:extLst>
                      <a:ext uri="{A12FA001-AC4F-418D-AE19-62706E023703}">
                        <ahyp:hlinkClr xmlns:ahyp="http://schemas.microsoft.com/office/drawing/2018/hyperlinkcolor" val="tx"/>
                      </a:ext>
                    </a:extLst>
                  </a:hlinkClick>
                </a:rPr>
                <a:t>jgeisler@naf.org</a:t>
              </a:r>
              <a:endParaRPr kumimoji="0" lang="en-US" sz="1000" b="0"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endParaRPr>
            </a:p>
          </p:txBody>
        </p:sp>
        <p:pic>
          <p:nvPicPr>
            <p:cNvPr id="12" name="Picture 11">
              <a:extLst>
                <a:ext uri="{FF2B5EF4-FFF2-40B4-BE49-F238E27FC236}">
                  <a16:creationId xmlns:a16="http://schemas.microsoft.com/office/drawing/2014/main" id="{2F6BA3C5-C359-F06B-FDE7-4737F2A6AE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5868" y="3146164"/>
              <a:ext cx="581895" cy="582556"/>
            </a:xfrm>
            <a:prstGeom prst="rect">
              <a:avLst/>
            </a:prstGeom>
          </p:spPr>
        </p:pic>
      </p:grpSp>
      <p:sp>
        <p:nvSpPr>
          <p:cNvPr id="2" name="Slide Number Placeholder 4">
            <a:extLst>
              <a:ext uri="{FF2B5EF4-FFF2-40B4-BE49-F238E27FC236}">
                <a16:creationId xmlns:a16="http://schemas.microsoft.com/office/drawing/2014/main" id="{B743A926-C9D2-371C-B33F-D126B6AA5778}"/>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31</a:t>
            </a:fld>
            <a:endParaRPr lang="en-US" dirty="0">
              <a:solidFill>
                <a:prstClr val="black">
                  <a:tint val="75000"/>
                </a:prstClr>
              </a:solidFill>
              <a:latin typeface="DINOT"/>
            </a:endParaRPr>
          </a:p>
        </p:txBody>
      </p:sp>
    </p:spTree>
    <p:extLst>
      <p:ext uri="{BB962C8B-B14F-4D97-AF65-F5344CB8AC3E}">
        <p14:creationId xmlns:p14="http://schemas.microsoft.com/office/powerpoint/2010/main" val="245065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400"/>
                                        <p:tgtEl>
                                          <p:spTgt spid="9"/>
                                        </p:tgtEl>
                                      </p:cBhvr>
                                    </p:animEffect>
                                    <p:anim calcmode="lin" valueType="num">
                                      <p:cBhvr>
                                        <p:cTn id="8" dur="1400" fill="hold"/>
                                        <p:tgtEl>
                                          <p:spTgt spid="9"/>
                                        </p:tgtEl>
                                        <p:attrNameLst>
                                          <p:attrName>ppt_x</p:attrName>
                                        </p:attrNameLst>
                                      </p:cBhvr>
                                      <p:tavLst>
                                        <p:tav tm="0">
                                          <p:val>
                                            <p:strVal val="#ppt_x"/>
                                          </p:val>
                                        </p:tav>
                                        <p:tav tm="100000">
                                          <p:val>
                                            <p:strVal val="#ppt_x"/>
                                          </p:val>
                                        </p:tav>
                                      </p:tavLst>
                                    </p:anim>
                                    <p:anim calcmode="lin" valueType="num">
                                      <p:cBhvr>
                                        <p:cTn id="9" dur="14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rotWithShape="1">
          <a:blip r:embed="rId4">
            <a:extLst>
              <a:ext uri="{28A0092B-C50C-407E-A947-70E740481C1C}">
                <a14:useLocalDpi xmlns:a14="http://schemas.microsoft.com/office/drawing/2010/main" val="0"/>
              </a:ext>
            </a:extLst>
          </a:blip>
          <a:srcRect t="17740" b="17740"/>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1">
            <a:extLst>
              <a:ext uri="{FF2B5EF4-FFF2-40B4-BE49-F238E27FC236}">
                <a16:creationId xmlns:a16="http://schemas.microsoft.com/office/drawing/2014/main" id="{B1229BDA-A080-24CE-5821-C23628710BC2}"/>
              </a:ext>
            </a:extLst>
          </p:cNvPr>
          <p:cNvSpPr txBox="1">
            <a:spLocks/>
          </p:cNvSpPr>
          <p:nvPr/>
        </p:nvSpPr>
        <p:spPr>
          <a:xfrm>
            <a:off x="154614" y="37039"/>
            <a:ext cx="3347538"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Questions?</a:t>
            </a:r>
          </a:p>
        </p:txBody>
      </p:sp>
      <p:sp>
        <p:nvSpPr>
          <p:cNvPr id="9" name="Subtitle 9">
            <a:extLst>
              <a:ext uri="{FF2B5EF4-FFF2-40B4-BE49-F238E27FC236}">
                <a16:creationId xmlns:a16="http://schemas.microsoft.com/office/drawing/2014/main" id="{D8CA58C6-7AF8-7AD3-5807-68E68D8DFD9B}"/>
              </a:ext>
            </a:extLst>
          </p:cNvPr>
          <p:cNvSpPr txBox="1">
            <a:spLocks/>
          </p:cNvSpPr>
          <p:nvPr/>
        </p:nvSpPr>
        <p:spPr>
          <a:xfrm>
            <a:off x="7058402" y="1098290"/>
            <a:ext cx="5068284" cy="5390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Learn More About NAF!</a:t>
            </a:r>
            <a:endParaRPr kumimoji="0" lang="en-US" sz="3200" b="1" i="0" u="none" strike="noStrike" kern="1200" cap="none" spc="0" normalizeH="0" baseline="0" noProof="0" dirty="0">
              <a:ln>
                <a:noFill/>
              </a:ln>
              <a:solidFill>
                <a:srgbClr val="FCAF17"/>
              </a:solidFill>
              <a:effectLst/>
              <a:highlight>
                <a:srgbClr val="32B04A"/>
              </a:highligh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7B5FC12D-CA8E-DB75-45F5-E07928EE8613}"/>
              </a:ext>
            </a:extLst>
          </p:cNvPr>
          <p:cNvSpPr txBox="1"/>
          <p:nvPr/>
        </p:nvSpPr>
        <p:spPr>
          <a:xfrm>
            <a:off x="7393526" y="1911275"/>
            <a:ext cx="4036475" cy="3002873"/>
          </a:xfrm>
          <a:prstGeom prst="rect">
            <a:avLst/>
          </a:prstGeom>
          <a:noFill/>
        </p:spPr>
        <p:txBody>
          <a:bodyPr wrap="square" rtlCol="0">
            <a:spAutoFit/>
          </a:bodyPr>
          <a:lstStyle/>
          <a:p>
            <a:pPr marL="342900" indent="-342900">
              <a:lnSpc>
                <a:spcPct val="107000"/>
              </a:lnSpc>
              <a:spcBef>
                <a:spcPts val="600"/>
              </a:spcBef>
              <a:spcAft>
                <a:spcPts val="600"/>
              </a:spcAft>
              <a:buFont typeface="Symbol" panose="05050102010706020507" pitchFamily="18" charset="2"/>
              <a:buChar char=""/>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The NAF Difference</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endParaRPr>
          </a:p>
          <a:p>
            <a:pPr marL="342900" indent="-342900">
              <a:lnSpc>
                <a:spcPct val="107000"/>
              </a:lnSpc>
              <a:spcBef>
                <a:spcPts val="600"/>
              </a:spcBef>
              <a:spcAft>
                <a:spcPts val="600"/>
              </a:spcAft>
              <a:buFont typeface="Symbol" panose="05050102010706020507" pitchFamily="18" charset="2"/>
              <a:buChar char=""/>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NAF National Data</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7">
                  <a:extLst>
                    <a:ext uri="{A12FA001-AC4F-418D-AE19-62706E023703}">
                      <ahyp:hlinkClr xmlns:ahyp="http://schemas.microsoft.com/office/drawing/2018/hyperlinkcolor" val="tx"/>
                    </a:ext>
                  </a:extLst>
                </a:hlinkClick>
              </a:rPr>
              <a:t>Get to Know KnoPro</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WBL Key Concepts</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9">
                  <a:extLst>
                    <a:ext uri="{A12FA001-AC4F-418D-AE19-62706E023703}">
                      <ahyp:hlinkClr xmlns:ahyp="http://schemas.microsoft.com/office/drawing/2018/hyperlinkcolor" val="tx"/>
                    </a:ext>
                  </a:extLst>
                </a:hlinkClick>
              </a:rPr>
              <a:t>Alumni Benefits</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10">
                  <a:extLst>
                    <a:ext uri="{A12FA001-AC4F-418D-AE19-62706E023703}">
                      <ahyp:hlinkClr xmlns:ahyp="http://schemas.microsoft.com/office/drawing/2018/hyperlinkcolor" val="tx"/>
                    </a:ext>
                  </a:extLst>
                </a:hlinkClick>
              </a:rPr>
              <a:t>About NAF</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Online Media 1" title="NAF's Approach to Work-Based Learning">
            <a:hlinkClick r:id="" action="ppaction://media"/>
            <a:extLst>
              <a:ext uri="{FF2B5EF4-FFF2-40B4-BE49-F238E27FC236}">
                <a16:creationId xmlns:a16="http://schemas.microsoft.com/office/drawing/2014/main" id="{771600F1-6E4C-4BA5-B0F6-8E3B69339316}"/>
              </a:ext>
            </a:extLst>
          </p:cNvPr>
          <p:cNvPicPr>
            <a:picLocks noRot="1" noChangeAspect="1"/>
          </p:cNvPicPr>
          <p:nvPr>
            <a:videoFile r:link="rId1"/>
          </p:nvPr>
        </p:nvPicPr>
        <p:blipFill>
          <a:blip r:embed="rId11"/>
          <a:stretch>
            <a:fillRect/>
          </a:stretch>
        </p:blipFill>
        <p:spPr>
          <a:xfrm>
            <a:off x="9059812" y="5195817"/>
            <a:ext cx="2755774" cy="1557012"/>
          </a:xfrm>
          <a:prstGeom prst="rect">
            <a:avLst/>
          </a:prstGeom>
        </p:spPr>
      </p:pic>
      <p:sp>
        <p:nvSpPr>
          <p:cNvPr id="17" name="Google Shape;219;p3">
            <a:extLst>
              <a:ext uri="{FF2B5EF4-FFF2-40B4-BE49-F238E27FC236}">
                <a16:creationId xmlns:a16="http://schemas.microsoft.com/office/drawing/2014/main" id="{33898D30-29A3-D795-0143-5C145018D471}"/>
              </a:ext>
            </a:extLst>
          </p:cNvPr>
          <p:cNvSpPr>
            <a:spLocks noChangeAspect="1"/>
          </p:cNvSpPr>
          <p:nvPr/>
        </p:nvSpPr>
        <p:spPr>
          <a:xfrm>
            <a:off x="6304038" y="5496076"/>
            <a:ext cx="2672413" cy="1256753"/>
          </a:xfrm>
          <a:prstGeom prst="rightArrow">
            <a:avLst>
              <a:gd name="adj1" fmla="val 50000"/>
              <a:gd name="adj2" fmla="val 50000"/>
            </a:avLst>
          </a:prstGeom>
          <a:solidFill>
            <a:srgbClr val="FCAF17"/>
          </a:solidFill>
          <a:ln w="25400" cap="flat" cmpd="sng">
            <a:solidFill>
              <a:srgbClr val="32B0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Google Shape;220;p3">
            <a:extLst>
              <a:ext uri="{FF2B5EF4-FFF2-40B4-BE49-F238E27FC236}">
                <a16:creationId xmlns:a16="http://schemas.microsoft.com/office/drawing/2014/main" id="{68496D59-A154-7706-7112-5F813CCD5ECD}"/>
              </a:ext>
            </a:extLst>
          </p:cNvPr>
          <p:cNvSpPr txBox="1">
            <a:spLocks noChangeAspect="1"/>
          </p:cNvSpPr>
          <p:nvPr/>
        </p:nvSpPr>
        <p:spPr>
          <a:xfrm>
            <a:off x="6220677" y="5993394"/>
            <a:ext cx="2755774" cy="423288"/>
          </a:xfrm>
          <a:prstGeom prst="rect">
            <a:avLst/>
          </a:prstGeom>
          <a:noFill/>
          <a:ln>
            <a:noFill/>
          </a:ln>
        </p:spPr>
        <p:txBody>
          <a:bodyPr spcFirstLastPara="1" wrap="square" lIns="121900" tIns="121900" rIns="254000" bIns="281875" anchor="ctr" anchorCtr="0">
            <a:noAutofit/>
          </a:bodyPr>
          <a:lstStyle/>
          <a:p>
            <a:pPr marL="0" marR="0" lvl="0" indent="0" algn="ctr"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Watch NAF’s Approach to WBL </a:t>
            </a:r>
          </a:p>
        </p:txBody>
      </p:sp>
      <p:sp>
        <p:nvSpPr>
          <p:cNvPr id="3" name="Slide Number Placeholder 4">
            <a:extLst>
              <a:ext uri="{FF2B5EF4-FFF2-40B4-BE49-F238E27FC236}">
                <a16:creationId xmlns:a16="http://schemas.microsoft.com/office/drawing/2014/main" id="{6BE0B706-A8F8-FF47-25DF-575923A075D7}"/>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3653072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cTn>
                <p:tgtEl>
                  <p:spTgt spid="13"/>
                </p:tgtEl>
              </p:cMediaNode>
            </p:video>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154614" y="37039"/>
            <a:ext cx="614942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Personal Impact </a:t>
            </a:r>
          </a:p>
        </p:txBody>
      </p:sp>
      <p:sp>
        <p:nvSpPr>
          <p:cNvPr id="2" name="Title 1">
            <a:extLst>
              <a:ext uri="{FF2B5EF4-FFF2-40B4-BE49-F238E27FC236}">
                <a16:creationId xmlns:a16="http://schemas.microsoft.com/office/drawing/2014/main" id="{AD92C20A-774B-BA32-33F6-48C638C98C77}"/>
              </a:ext>
            </a:extLst>
          </p:cNvPr>
          <p:cNvSpPr txBox="1">
            <a:spLocks/>
          </p:cNvSpPr>
          <p:nvPr/>
        </p:nvSpPr>
        <p:spPr>
          <a:xfrm>
            <a:off x="7186692" y="2492949"/>
            <a:ext cx="4204746" cy="3773600"/>
          </a:xfrm>
          <a:prstGeom prst="rect">
            <a:avLst/>
          </a:prstGeom>
          <a:ln w="38100">
            <a:solidFill>
              <a:srgbClr val="32B04A"/>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“Why was NAF and the internship</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experience life changing? Because I</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found a home, I found a place where I</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mattered, where people were genuinely</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interested in my success and development. The experience made my dreams more realistic, more tangible.”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-Jackie Burgos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Alumna</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Harvard Business School</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Class of 2014</a:t>
            </a:r>
          </a:p>
        </p:txBody>
      </p:sp>
      <p:pic>
        <p:nvPicPr>
          <p:cNvPr id="10" name="Online Media 9">
            <a:hlinkClick r:id="" action="ppaction://media"/>
            <a:extLst>
              <a:ext uri="{FF2B5EF4-FFF2-40B4-BE49-F238E27FC236}">
                <a16:creationId xmlns:a16="http://schemas.microsoft.com/office/drawing/2014/main" id="{36ECBF04-32A0-FC87-F608-D0E5EA8CD6B7}"/>
              </a:ext>
            </a:extLst>
          </p:cNvPr>
          <p:cNvPicPr>
            <a:picLocks noRot="1" noChangeAspect="1"/>
          </p:cNvPicPr>
          <p:nvPr>
            <a:videoFile r:link="rId1"/>
          </p:nvPr>
        </p:nvPicPr>
        <p:blipFill rotWithShape="1">
          <a:blip r:embed="rId4">
            <a:extLst>
              <a:ext uri="{28A0092B-C50C-407E-A947-70E740481C1C}">
                <a14:useLocalDpi xmlns:a14="http://schemas.microsoft.com/office/drawing/2010/main" val="0"/>
              </a:ext>
            </a:extLst>
          </a:blip>
          <a:srcRect l="387" t="355" r="1"/>
          <a:stretch/>
        </p:blipFill>
        <p:spPr>
          <a:xfrm>
            <a:off x="595682" y="1955549"/>
            <a:ext cx="5708356" cy="4459145"/>
          </a:xfrm>
          <a:prstGeom prst="rect">
            <a:avLst/>
          </a:prstGeom>
          <a:ln>
            <a:noFill/>
          </a:ln>
          <a:effectLst>
            <a:softEdge rad="112500"/>
          </a:effectLst>
        </p:spPr>
      </p:pic>
      <p:sp>
        <p:nvSpPr>
          <p:cNvPr id="9" name="Subtitle 9">
            <a:extLst>
              <a:ext uri="{FF2B5EF4-FFF2-40B4-BE49-F238E27FC236}">
                <a16:creationId xmlns:a16="http://schemas.microsoft.com/office/drawing/2014/main" id="{D8CA58C6-7AF8-7AD3-5807-68E68D8DFD9B}"/>
              </a:ext>
            </a:extLst>
          </p:cNvPr>
          <p:cNvSpPr txBox="1">
            <a:spLocks/>
          </p:cNvSpPr>
          <p:nvPr/>
        </p:nvSpPr>
        <p:spPr>
          <a:xfrm>
            <a:off x="6179543" y="1129541"/>
            <a:ext cx="5295022" cy="9962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2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“This is where I started,</a:t>
            </a:r>
            <a:br>
              <a:rPr kumimoji="0" lang="en-US" sz="2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and I made it!”</a:t>
            </a:r>
            <a:endParaRPr kumimoji="0" lang="en-US" sz="2600" b="1" i="0" u="none" strike="noStrike" kern="1200" cap="none" spc="0" normalizeH="0" baseline="0" noProof="0" dirty="0">
              <a:ln>
                <a:noFill/>
              </a:ln>
              <a:solidFill>
                <a:srgbClr val="FCAF17"/>
              </a:solidFill>
              <a:effectLst/>
              <a:highlight>
                <a:srgbClr val="32B04A"/>
              </a:highligh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BE4B5E02-B1C2-575C-6332-F44DA15F52E2}"/>
              </a:ext>
            </a:extLst>
          </p:cNvPr>
          <p:cNvSpPr txBox="1"/>
          <p:nvPr/>
        </p:nvSpPr>
        <p:spPr>
          <a:xfrm rot="21238126">
            <a:off x="1130252" y="5815048"/>
            <a:ext cx="2090609" cy="246221"/>
          </a:xfrm>
          <a:prstGeom prst="rect">
            <a:avLst/>
          </a:prstGeom>
          <a:noFill/>
        </p:spPr>
        <p:txBody>
          <a:bodyPr wrap="square">
            <a:spAutoFit/>
          </a:bodyPr>
          <a:lstStyle/>
          <a:p>
            <a:r>
              <a:rPr lang="en-US" sz="1000" dirty="0">
                <a:solidFill>
                  <a:srgbClr val="FCAF17"/>
                </a:solidFill>
                <a:hlinkClick r:id="rId5">
                  <a:extLst>
                    <a:ext uri="{A12FA001-AC4F-418D-AE19-62706E023703}">
                      <ahyp:hlinkClr xmlns:ahyp="http://schemas.microsoft.com/office/drawing/2018/hyperlinkcolor" val="tx"/>
                    </a:ext>
                  </a:extLst>
                </a:hlinkClick>
              </a:rPr>
              <a:t>https://youtu.be/gwh0lR5F1l0 </a:t>
            </a:r>
            <a:endParaRPr lang="en-US" sz="1000" dirty="0">
              <a:solidFill>
                <a:srgbClr val="FCAF17"/>
              </a:solidFill>
            </a:endParaRPr>
          </a:p>
        </p:txBody>
      </p:sp>
      <p:sp>
        <p:nvSpPr>
          <p:cNvPr id="3" name="Slide Number Placeholder 4">
            <a:extLst>
              <a:ext uri="{FF2B5EF4-FFF2-40B4-BE49-F238E27FC236}">
                <a16:creationId xmlns:a16="http://schemas.microsoft.com/office/drawing/2014/main" id="{9668EDBB-02D8-B559-0A37-EE3C69334EF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33</a:t>
            </a:fld>
            <a:endParaRPr lang="en-US" dirty="0">
              <a:solidFill>
                <a:prstClr val="black">
                  <a:tint val="75000"/>
                </a:prstClr>
              </a:solidFill>
              <a:latin typeface="DINOT"/>
            </a:endParaRPr>
          </a:p>
        </p:txBody>
      </p:sp>
    </p:spTree>
    <p:extLst>
      <p:ext uri="{BB962C8B-B14F-4D97-AF65-F5344CB8AC3E}">
        <p14:creationId xmlns:p14="http://schemas.microsoft.com/office/powerpoint/2010/main" val="3106092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02271B31-3916-2D17-3ED7-17A591BA81BF}"/>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34</a:t>
            </a:fld>
            <a:endParaRPr lang="en-US" dirty="0">
              <a:solidFill>
                <a:prstClr val="black">
                  <a:tint val="75000"/>
                </a:prstClr>
              </a:solidFill>
              <a:latin typeface="DINOT"/>
            </a:endParaRPr>
          </a:p>
        </p:txBody>
      </p:sp>
    </p:spTree>
    <p:extLst>
      <p:ext uri="{BB962C8B-B14F-4D97-AF65-F5344CB8AC3E}">
        <p14:creationId xmlns:p14="http://schemas.microsoft.com/office/powerpoint/2010/main" val="258970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618522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Builds Career</a:t>
            </a:r>
          </a:p>
        </p:txBody>
      </p:sp>
      <p:sp>
        <p:nvSpPr>
          <p:cNvPr id="26" name="Title 1">
            <a:extLst>
              <a:ext uri="{FF2B5EF4-FFF2-40B4-BE49-F238E27FC236}">
                <a16:creationId xmlns:a16="http://schemas.microsoft.com/office/drawing/2014/main" id="{CCC64337-3D90-8277-0017-0899267DF3D9}"/>
              </a:ext>
            </a:extLst>
          </p:cNvPr>
          <p:cNvSpPr txBox="1">
            <a:spLocks/>
          </p:cNvSpPr>
          <p:nvPr/>
        </p:nvSpPr>
        <p:spPr>
          <a:xfrm>
            <a:off x="507332" y="2585075"/>
            <a:ext cx="3329492" cy="2944276"/>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is preparing a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skilled</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diverse talent pipeline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our country’s most viable industries, in partnership with high schools, employers, and community leaders.</a:t>
            </a:r>
          </a:p>
        </p:txBody>
      </p:sp>
      <p:sp>
        <p:nvSpPr>
          <p:cNvPr id="61" name="Title 1">
            <a:extLst>
              <a:ext uri="{FF2B5EF4-FFF2-40B4-BE49-F238E27FC236}">
                <a16:creationId xmlns:a16="http://schemas.microsoft.com/office/drawing/2014/main" id="{AFCE3435-8BC8-7C60-DC94-6E7A4F147900}"/>
              </a:ext>
            </a:extLst>
          </p:cNvPr>
          <p:cNvSpPr txBox="1">
            <a:spLocks/>
          </p:cNvSpPr>
          <p:nvPr/>
        </p:nvSpPr>
        <p:spPr>
          <a:xfrm>
            <a:off x="131959" y="672194"/>
            <a:ext cx="279075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Success</a:t>
            </a:r>
          </a:p>
        </p:txBody>
      </p:sp>
      <p:grpSp>
        <p:nvGrpSpPr>
          <p:cNvPr id="62" name="Group 61">
            <a:extLst>
              <a:ext uri="{FF2B5EF4-FFF2-40B4-BE49-F238E27FC236}">
                <a16:creationId xmlns:a16="http://schemas.microsoft.com/office/drawing/2014/main" id="{0D448EA8-9D53-DACB-997A-84A537D874FE}"/>
              </a:ext>
            </a:extLst>
          </p:cNvPr>
          <p:cNvGrpSpPr/>
          <p:nvPr/>
        </p:nvGrpSpPr>
        <p:grpSpPr>
          <a:xfrm>
            <a:off x="5231293" y="4995163"/>
            <a:ext cx="6628696" cy="1483340"/>
            <a:chOff x="5044319" y="4737950"/>
            <a:chExt cx="6628696" cy="1483340"/>
          </a:xfrm>
        </p:grpSpPr>
        <p:pic>
          <p:nvPicPr>
            <p:cNvPr id="63" name="Picture 62">
              <a:extLst>
                <a:ext uri="{FF2B5EF4-FFF2-40B4-BE49-F238E27FC236}">
                  <a16:creationId xmlns:a16="http://schemas.microsoft.com/office/drawing/2014/main" id="{AF498A39-3207-B344-6E8C-0D660D85F825}"/>
                </a:ext>
              </a:extLst>
            </p:cNvPr>
            <p:cNvPicPr>
              <a:picLocks noChangeAspect="1"/>
            </p:cNvPicPr>
            <p:nvPr/>
          </p:nvPicPr>
          <p:blipFill>
            <a:blip r:embed="rId3"/>
            <a:stretch>
              <a:fillRect/>
            </a:stretch>
          </p:blipFill>
          <p:spPr>
            <a:xfrm>
              <a:off x="5138632" y="5263615"/>
              <a:ext cx="956240" cy="957675"/>
            </a:xfrm>
            <a:prstGeom prst="rect">
              <a:avLst/>
            </a:prstGeom>
          </p:spPr>
        </p:pic>
        <p:pic>
          <p:nvPicPr>
            <p:cNvPr id="64" name="Picture 63">
              <a:extLst>
                <a:ext uri="{FF2B5EF4-FFF2-40B4-BE49-F238E27FC236}">
                  <a16:creationId xmlns:a16="http://schemas.microsoft.com/office/drawing/2014/main" id="{05F6FBB2-B8E8-1132-3A82-F4983D8679AA}"/>
                </a:ext>
              </a:extLst>
            </p:cNvPr>
            <p:cNvPicPr>
              <a:picLocks noChangeAspect="1"/>
            </p:cNvPicPr>
            <p:nvPr/>
          </p:nvPicPr>
          <p:blipFill>
            <a:blip r:embed="rId4"/>
            <a:stretch>
              <a:fillRect/>
            </a:stretch>
          </p:blipFill>
          <p:spPr>
            <a:xfrm>
              <a:off x="7885921" y="5261170"/>
              <a:ext cx="965887" cy="960120"/>
            </a:xfrm>
            <a:prstGeom prst="rect">
              <a:avLst/>
            </a:prstGeom>
          </p:spPr>
        </p:pic>
        <p:pic>
          <p:nvPicPr>
            <p:cNvPr id="65" name="Picture 64">
              <a:extLst>
                <a:ext uri="{FF2B5EF4-FFF2-40B4-BE49-F238E27FC236}">
                  <a16:creationId xmlns:a16="http://schemas.microsoft.com/office/drawing/2014/main" id="{F7CDE1B1-4B69-6336-A14B-BEA76422FC29}"/>
                </a:ext>
              </a:extLst>
            </p:cNvPr>
            <p:cNvPicPr>
              <a:picLocks noChangeAspect="1"/>
            </p:cNvPicPr>
            <p:nvPr/>
          </p:nvPicPr>
          <p:blipFill>
            <a:blip r:embed="rId5"/>
            <a:stretch>
              <a:fillRect/>
            </a:stretch>
          </p:blipFill>
          <p:spPr>
            <a:xfrm>
              <a:off x="10638533" y="5261170"/>
              <a:ext cx="957250" cy="960120"/>
            </a:xfrm>
            <a:prstGeom prst="rect">
              <a:avLst/>
            </a:prstGeom>
          </p:spPr>
        </p:pic>
        <p:pic>
          <p:nvPicPr>
            <p:cNvPr id="66" name="Picture 65">
              <a:extLst>
                <a:ext uri="{FF2B5EF4-FFF2-40B4-BE49-F238E27FC236}">
                  <a16:creationId xmlns:a16="http://schemas.microsoft.com/office/drawing/2014/main" id="{F9E3C813-BDDD-D0E5-CAA7-49DD08247DA6}"/>
                </a:ext>
              </a:extLst>
            </p:cNvPr>
            <p:cNvPicPr>
              <a:picLocks noChangeAspect="1"/>
            </p:cNvPicPr>
            <p:nvPr/>
          </p:nvPicPr>
          <p:blipFill>
            <a:blip r:embed="rId6"/>
            <a:stretch>
              <a:fillRect/>
            </a:stretch>
          </p:blipFill>
          <p:spPr>
            <a:xfrm>
              <a:off x="6508174" y="5261170"/>
              <a:ext cx="964444" cy="960120"/>
            </a:xfrm>
            <a:prstGeom prst="rect">
              <a:avLst/>
            </a:prstGeom>
          </p:spPr>
        </p:pic>
        <p:pic>
          <p:nvPicPr>
            <p:cNvPr id="67" name="Picture 66">
              <a:extLst>
                <a:ext uri="{FF2B5EF4-FFF2-40B4-BE49-F238E27FC236}">
                  <a16:creationId xmlns:a16="http://schemas.microsoft.com/office/drawing/2014/main" id="{22888AD0-FD0C-07C9-4D99-192835BDFA70}"/>
                </a:ext>
              </a:extLst>
            </p:cNvPr>
            <p:cNvPicPr>
              <a:picLocks noChangeAspect="1"/>
            </p:cNvPicPr>
            <p:nvPr/>
          </p:nvPicPr>
          <p:blipFill>
            <a:blip r:embed="rId7"/>
            <a:stretch>
              <a:fillRect/>
            </a:stretch>
          </p:blipFill>
          <p:spPr>
            <a:xfrm>
              <a:off x="9265111" y="5261170"/>
              <a:ext cx="960120" cy="960120"/>
            </a:xfrm>
            <a:prstGeom prst="rect">
              <a:avLst/>
            </a:prstGeom>
          </p:spPr>
        </p:pic>
        <p:sp>
          <p:nvSpPr>
            <p:cNvPr id="68" name="Rectangle 67">
              <a:extLst>
                <a:ext uri="{FF2B5EF4-FFF2-40B4-BE49-F238E27FC236}">
                  <a16:creationId xmlns:a16="http://schemas.microsoft.com/office/drawing/2014/main" id="{71CECD1D-EEC1-D9D5-3C7A-2B3978383371}"/>
                </a:ext>
              </a:extLst>
            </p:cNvPr>
            <p:cNvSpPr/>
            <p:nvPr/>
          </p:nvSpPr>
          <p:spPr>
            <a:xfrm>
              <a:off x="5044319" y="4945843"/>
              <a:ext cx="114486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Engineering</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3AC04191-E0CF-DA80-A04A-E640DED41D0A}"/>
                </a:ext>
              </a:extLst>
            </p:cNvPr>
            <p:cNvSpPr/>
            <p:nvPr/>
          </p:nvSpPr>
          <p:spPr>
            <a:xfrm>
              <a:off x="6587932" y="4953393"/>
              <a:ext cx="81035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Finance</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BF253A22-5166-E3F4-7451-51179F8F53A3}"/>
                </a:ext>
              </a:extLst>
            </p:cNvPr>
            <p:cNvSpPr/>
            <p:nvPr/>
          </p:nvSpPr>
          <p:spPr>
            <a:xfrm>
              <a:off x="7930384" y="4737950"/>
              <a:ext cx="88889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Health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Sciences</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1A0FE7F8-C738-27E3-8B58-C712D8669E85}"/>
                </a:ext>
              </a:extLst>
            </p:cNvPr>
            <p:cNvSpPr/>
            <p:nvPr/>
          </p:nvSpPr>
          <p:spPr>
            <a:xfrm>
              <a:off x="9139482" y="4740078"/>
              <a:ext cx="125237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Hospitality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Tourism</a:t>
              </a:r>
            </a:p>
          </p:txBody>
        </p:sp>
        <p:sp>
          <p:nvSpPr>
            <p:cNvPr id="72" name="Rectangle 71">
              <a:extLst>
                <a:ext uri="{FF2B5EF4-FFF2-40B4-BE49-F238E27FC236}">
                  <a16:creationId xmlns:a16="http://schemas.microsoft.com/office/drawing/2014/main" id="{417D0448-6C19-1FB9-81CF-91A7AF664DBF}"/>
                </a:ext>
              </a:extLst>
            </p:cNvPr>
            <p:cNvSpPr/>
            <p:nvPr/>
          </p:nvSpPr>
          <p:spPr>
            <a:xfrm>
              <a:off x="10561300" y="4737950"/>
              <a:ext cx="11117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Technology</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grpSp>
      <p:sp>
        <p:nvSpPr>
          <p:cNvPr id="73" name="TextBox 72">
            <a:extLst>
              <a:ext uri="{FF2B5EF4-FFF2-40B4-BE49-F238E27FC236}">
                <a16:creationId xmlns:a16="http://schemas.microsoft.com/office/drawing/2014/main" id="{969F4EF5-F164-1C43-2483-F4B63CB984CD}"/>
              </a:ext>
            </a:extLst>
          </p:cNvPr>
          <p:cNvSpPr txBox="1"/>
          <p:nvPr/>
        </p:nvSpPr>
        <p:spPr>
          <a:xfrm>
            <a:off x="6658908" y="6574313"/>
            <a:ext cx="3793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*Additional industry themes represented and supported by NAF</a:t>
            </a:r>
          </a:p>
        </p:txBody>
      </p:sp>
      <p:sp>
        <p:nvSpPr>
          <p:cNvPr id="74" name="Rectangle 73">
            <a:extLst>
              <a:ext uri="{FF2B5EF4-FFF2-40B4-BE49-F238E27FC236}">
                <a16:creationId xmlns:a16="http://schemas.microsoft.com/office/drawing/2014/main" id="{B7736854-AA74-C97C-2EBB-B2F7703C9C7E}"/>
              </a:ext>
            </a:extLst>
          </p:cNvPr>
          <p:cNvSpPr/>
          <p:nvPr/>
        </p:nvSpPr>
        <p:spPr>
          <a:xfrm>
            <a:off x="4751928" y="1262209"/>
            <a:ext cx="7145096" cy="378565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is a leader in the movement to prepare young people for college and career success.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Pct val="150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network of career academies which are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small, focused learning communities</a:t>
            </a:r>
            <a:r>
              <a:rPr kumimoji="0" lang="en-US" sz="20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within public high schools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Pct val="150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Offering schools and businesses a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proven and sustainable model</a:t>
            </a:r>
            <a:r>
              <a:rPr kumimoji="0" lang="en-US" sz="20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working together to ensure high school students are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future ready</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Pct val="150000"/>
              <a:buFontTx/>
              <a:buNone/>
              <a:tabLst/>
              <a:defRPr/>
            </a:pP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Pct val="150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Themed around thriving high-need industries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4">
            <a:extLst>
              <a:ext uri="{FF2B5EF4-FFF2-40B4-BE49-F238E27FC236}">
                <a16:creationId xmlns:a16="http://schemas.microsoft.com/office/drawing/2014/main" id="{417A1D9D-AA6A-B519-9E30-CF4BE7ED7C13}"/>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4150243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1"/>
            <a:ext cx="12191996" cy="6857998"/>
          </a:xfrm>
          <a:prstGeom prst="rect">
            <a:avLst/>
          </a:prstGeom>
        </p:spPr>
      </p:pic>
      <p:sp>
        <p:nvSpPr>
          <p:cNvPr id="2" name="Slide Number Placeholder 4">
            <a:extLst>
              <a:ext uri="{FF2B5EF4-FFF2-40B4-BE49-F238E27FC236}">
                <a16:creationId xmlns:a16="http://schemas.microsoft.com/office/drawing/2014/main" id="{16C3E9CD-CE43-FC07-D438-88E8CFB887A2}"/>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5</a:t>
            </a:fld>
            <a:endParaRPr lang="en-US" dirty="0">
              <a:solidFill>
                <a:prstClr val="black">
                  <a:tint val="75000"/>
                </a:prstClr>
              </a:solidFill>
              <a:latin typeface="DINOT"/>
            </a:endParaRPr>
          </a:p>
        </p:txBody>
      </p:sp>
    </p:spTree>
    <p:extLst>
      <p:ext uri="{BB962C8B-B14F-4D97-AF65-F5344CB8AC3E}">
        <p14:creationId xmlns:p14="http://schemas.microsoft.com/office/powerpoint/2010/main" val="4262078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9CC747-E6AB-449A-BCFD-05D05ED101B4}"/>
              </a:ext>
            </a:extLst>
          </p:cNvPr>
          <p:cNvSpPr/>
          <p:nvPr/>
        </p:nvSpPr>
        <p:spPr>
          <a:xfrm>
            <a:off x="3809" y="228600"/>
            <a:ext cx="8513174" cy="640080"/>
          </a:xfrm>
          <a:prstGeom prst="rect">
            <a:avLst/>
          </a:prstGeom>
          <a:solidFill>
            <a:srgbClr val="32B04A"/>
          </a:solidFill>
          <a:ln w="12700" cap="flat" cmpd="sng" algn="ctr">
            <a:noFill/>
            <a:prstDash val="solid"/>
            <a:miter lim="800000"/>
          </a:ln>
          <a:effectLst/>
        </p:spPr>
        <p:txBody>
          <a:bodyPr rtlCol="0" anchor="ctr"/>
          <a:lstStyle/>
          <a:p>
            <a:pPr marL="11430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Our Approach: Work-based Learning Impact</a:t>
            </a:r>
          </a:p>
        </p:txBody>
      </p:sp>
      <p:sp>
        <p:nvSpPr>
          <p:cNvPr id="4" name="Freeform: Shape 3">
            <a:extLst>
              <a:ext uri="{FF2B5EF4-FFF2-40B4-BE49-F238E27FC236}">
                <a16:creationId xmlns:a16="http://schemas.microsoft.com/office/drawing/2014/main" id="{AF1F45EC-AF85-4D0D-ABC5-BC0605EEE933}"/>
              </a:ext>
            </a:extLst>
          </p:cNvPr>
          <p:cNvSpPr/>
          <p:nvPr/>
        </p:nvSpPr>
        <p:spPr>
          <a:xfrm rot="16200000">
            <a:off x="1336414" y="3926103"/>
            <a:ext cx="4226560" cy="392277"/>
          </a:xfrm>
          <a:custGeom>
            <a:avLst/>
            <a:gdLst>
              <a:gd name="connsiteX0" fmla="*/ 0 w 4226560"/>
              <a:gd name="connsiteY0" fmla="*/ 0 h 392277"/>
              <a:gd name="connsiteX1" fmla="*/ 4226560 w 4226560"/>
              <a:gd name="connsiteY1" fmla="*/ 0 h 392277"/>
              <a:gd name="connsiteX2" fmla="*/ 4226560 w 4226560"/>
              <a:gd name="connsiteY2" fmla="*/ 392277 h 392277"/>
              <a:gd name="connsiteX3" fmla="*/ 0 w 4226560"/>
              <a:gd name="connsiteY3" fmla="*/ 392277 h 392277"/>
              <a:gd name="connsiteX4" fmla="*/ 0 w 4226560"/>
              <a:gd name="connsiteY4" fmla="*/ 0 h 392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392277">
                <a:moveTo>
                  <a:pt x="0" y="0"/>
                </a:moveTo>
                <a:lnTo>
                  <a:pt x="4226560" y="0"/>
                </a:lnTo>
                <a:lnTo>
                  <a:pt x="4226560" y="392277"/>
                </a:lnTo>
                <a:lnTo>
                  <a:pt x="0" y="392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345967" bIns="0" numCol="1" spcCol="1270" anchor="t" anchorCtr="0">
            <a:noAutofit/>
          </a:bodyPr>
          <a:lstStyle/>
          <a:p>
            <a:pPr marL="0" marR="0" lvl="0" indent="0" algn="r" defTabSz="12446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DINOT"/>
              <a:ea typeface="+mn-ea"/>
              <a:cs typeface="+mn-cs"/>
            </a:endParaRPr>
          </a:p>
        </p:txBody>
      </p:sp>
      <p:grpSp>
        <p:nvGrpSpPr>
          <p:cNvPr id="2" name="Group 1">
            <a:extLst>
              <a:ext uri="{FF2B5EF4-FFF2-40B4-BE49-F238E27FC236}">
                <a16:creationId xmlns:a16="http://schemas.microsoft.com/office/drawing/2014/main" id="{79845E85-71E8-F751-567B-32BE6063CDC6}"/>
              </a:ext>
            </a:extLst>
          </p:cNvPr>
          <p:cNvGrpSpPr/>
          <p:nvPr/>
        </p:nvGrpSpPr>
        <p:grpSpPr>
          <a:xfrm>
            <a:off x="4815648" y="1851329"/>
            <a:ext cx="6985087" cy="2427901"/>
            <a:chOff x="1985878" y="2113891"/>
            <a:chExt cx="8025124" cy="2515788"/>
          </a:xfrm>
        </p:grpSpPr>
        <p:pic>
          <p:nvPicPr>
            <p:cNvPr id="5" name="Google Shape;318;p5" descr="Aspiration outline">
              <a:extLst>
                <a:ext uri="{FF2B5EF4-FFF2-40B4-BE49-F238E27FC236}">
                  <a16:creationId xmlns:a16="http://schemas.microsoft.com/office/drawing/2014/main" id="{E74A0591-4B70-BFA4-05F1-A13E5255A4F8}"/>
                </a:ext>
              </a:extLst>
            </p:cNvPr>
            <p:cNvPicPr preferRelativeResize="0">
              <a:picLocks noChangeAspect="1"/>
            </p:cNvPicPr>
            <p:nvPr/>
          </p:nvPicPr>
          <p:blipFill rotWithShape="1">
            <a:blip r:embed="rId3">
              <a:alphaModFix/>
            </a:blip>
            <a:srcRect/>
            <a:stretch/>
          </p:blipFill>
          <p:spPr>
            <a:xfrm>
              <a:off x="1985878" y="2343679"/>
              <a:ext cx="2286001" cy="2286000"/>
            </a:xfrm>
            <a:prstGeom prst="rect">
              <a:avLst/>
            </a:prstGeom>
            <a:noFill/>
            <a:ln>
              <a:noFill/>
            </a:ln>
          </p:spPr>
        </p:pic>
        <p:pic>
          <p:nvPicPr>
            <p:cNvPr id="9" name="Google Shape;319;p5" descr="Puzzle pieces outline">
              <a:extLst>
                <a:ext uri="{FF2B5EF4-FFF2-40B4-BE49-F238E27FC236}">
                  <a16:creationId xmlns:a16="http://schemas.microsoft.com/office/drawing/2014/main" id="{969E0D94-5903-D4C1-9AC7-E15F999440DC}"/>
                </a:ext>
              </a:extLst>
            </p:cNvPr>
            <p:cNvPicPr preferRelativeResize="0">
              <a:picLocks noChangeAspect="1"/>
            </p:cNvPicPr>
            <p:nvPr/>
          </p:nvPicPr>
          <p:blipFill rotWithShape="1">
            <a:blip r:embed="rId4">
              <a:alphaModFix/>
            </a:blip>
            <a:srcRect/>
            <a:stretch/>
          </p:blipFill>
          <p:spPr>
            <a:xfrm>
              <a:off x="4810922" y="2113891"/>
              <a:ext cx="2286000" cy="2286000"/>
            </a:xfrm>
            <a:prstGeom prst="rect">
              <a:avLst/>
            </a:prstGeom>
            <a:noFill/>
            <a:ln>
              <a:noFill/>
            </a:ln>
          </p:spPr>
        </p:pic>
        <p:pic>
          <p:nvPicPr>
            <p:cNvPr id="11" name="Google Shape;320;p5" descr="Social network with solid fill">
              <a:extLst>
                <a:ext uri="{FF2B5EF4-FFF2-40B4-BE49-F238E27FC236}">
                  <a16:creationId xmlns:a16="http://schemas.microsoft.com/office/drawing/2014/main" id="{2907F15A-8E3E-F60A-799D-DABBE8D2C9FF}"/>
                </a:ext>
              </a:extLst>
            </p:cNvPr>
            <p:cNvPicPr preferRelativeResize="0">
              <a:picLocks noChangeAspect="1"/>
            </p:cNvPicPr>
            <p:nvPr/>
          </p:nvPicPr>
          <p:blipFill rotWithShape="1">
            <a:blip r:embed="rId5">
              <a:alphaModFix/>
            </a:blip>
            <a:srcRect/>
            <a:stretch/>
          </p:blipFill>
          <p:spPr>
            <a:xfrm>
              <a:off x="7725002" y="2113891"/>
              <a:ext cx="2286000" cy="2286000"/>
            </a:xfrm>
            <a:prstGeom prst="rect">
              <a:avLst/>
            </a:prstGeom>
            <a:noFill/>
            <a:ln>
              <a:noFill/>
            </a:ln>
          </p:spPr>
        </p:pic>
      </p:grpSp>
      <p:sp>
        <p:nvSpPr>
          <p:cNvPr id="22" name="TextBox 21">
            <a:extLst>
              <a:ext uri="{FF2B5EF4-FFF2-40B4-BE49-F238E27FC236}">
                <a16:creationId xmlns:a16="http://schemas.microsoft.com/office/drawing/2014/main" id="{88D78D85-B13D-DED7-B6E0-757EEA062C6A}"/>
              </a:ext>
            </a:extLst>
          </p:cNvPr>
          <p:cNvSpPr txBox="1"/>
          <p:nvPr/>
        </p:nvSpPr>
        <p:spPr>
          <a:xfrm>
            <a:off x="99717" y="1763864"/>
            <a:ext cx="4434701" cy="3330271"/>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Implementing an </a:t>
            </a:r>
            <a:r>
              <a:rPr kumimoji="0" lang="en-US" sz="2000" b="1"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Outcomes Driven</a:t>
            </a:r>
          </a:p>
          <a:p>
            <a:pPr marL="0" marR="0" lvl="0" indent="0" algn="l" defTabSz="457200" rtl="0" eaLnBrk="1" fontAlgn="auto" latinLnBrk="0" hangingPunct="1">
              <a:lnSpc>
                <a:spcPts val="26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Work-Based Learning</a:t>
            </a:r>
            <a:r>
              <a:rPr kumimoji="0" lang="en-US" sz="2000" b="0"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a:t>
            </a:r>
            <a:r>
              <a:rPr kumimoji="0" lang="en-US" sz="2000" b="1" i="0" u="none" strike="noStrike" kern="1200" cap="none" spc="0" normalizeH="0" baseline="0" noProof="0" dirty="0">
                <a:ln>
                  <a:noFill/>
                </a:ln>
                <a:solidFill>
                  <a:srgbClr val="FFC000"/>
                </a:solidFill>
                <a:effectLst/>
                <a:uLnTx/>
                <a:uFillTx/>
                <a:latin typeface="DINOT" panose="020B0504020101020102" pitchFamily="34" charset="0"/>
                <a:ea typeface="Tahoma" panose="020B0604030504040204" pitchFamily="34" charset="0"/>
                <a:cs typeface="DINOT" panose="020B0504020101020102" pitchFamily="34" charset="0"/>
              </a:rPr>
              <a:t> </a:t>
            </a:r>
            <a:r>
              <a:rPr kumimoji="0" lang="en-US" sz="2000" b="0"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approach to ensure students are </a:t>
            </a:r>
            <a:r>
              <a:rPr kumimoji="0" lang="en-US" sz="2000" b="1"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Future Ready</a:t>
            </a:r>
            <a:r>
              <a:rPr kumimoji="0" lang="en-US" sz="2000" b="0"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t>
            </a:r>
          </a:p>
          <a:p>
            <a:pPr marL="182880" marR="0" lvl="0" indent="-182880" algn="l" defTabSz="457200" rtl="0" eaLnBrk="1" fontAlgn="auto" latinLnBrk="0" hangingPunct="1">
              <a:lnSpc>
                <a:spcPct val="108000"/>
              </a:lnSpc>
              <a:spcBef>
                <a:spcPts val="0"/>
              </a:spcBef>
              <a:spcAft>
                <a:spcPts val="3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Discover careers of interest</a:t>
            </a:r>
          </a:p>
          <a:p>
            <a:pPr marL="182880" marR="0" lvl="0" indent="-182880" algn="l" defTabSz="457200" rtl="0" eaLnBrk="1" fontAlgn="auto" latinLnBrk="0" hangingPunct="1">
              <a:lnSpc>
                <a:spcPct val="108000"/>
              </a:lnSpc>
              <a:spcBef>
                <a:spcPts val="0"/>
              </a:spcBef>
              <a:spcAft>
                <a:spcPts val="3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Make a plan to achieve their goals</a:t>
            </a:r>
          </a:p>
          <a:p>
            <a:pPr marL="182880" marR="0" lvl="0" indent="-182880" algn="l" defTabSz="457200" rtl="0" eaLnBrk="1" fontAlgn="auto" latinLnBrk="0" hangingPunct="1">
              <a:lnSpc>
                <a:spcPct val="108000"/>
              </a:lnSpc>
              <a:spcBef>
                <a:spcPts val="0"/>
              </a:spcBef>
              <a:spcAft>
                <a:spcPts val="3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Develop professional skills and monitor their growth</a:t>
            </a:r>
          </a:p>
          <a:p>
            <a:pPr marL="182880" marR="0" lvl="0" indent="-182880" algn="l" defTabSz="457200" rtl="0" eaLnBrk="1" fontAlgn="auto" latinLnBrk="0" hangingPunct="1">
              <a:lnSpc>
                <a:spcPct val="108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Build meaningful connections with professionals</a:t>
            </a:r>
          </a:p>
        </p:txBody>
      </p:sp>
      <p:sp>
        <p:nvSpPr>
          <p:cNvPr id="24" name="TextBox 23">
            <a:extLst>
              <a:ext uri="{FF2B5EF4-FFF2-40B4-BE49-F238E27FC236}">
                <a16:creationId xmlns:a16="http://schemas.microsoft.com/office/drawing/2014/main" id="{9760867D-93B6-F604-4034-7056DFA53794}"/>
              </a:ext>
            </a:extLst>
          </p:cNvPr>
          <p:cNvSpPr txBox="1"/>
          <p:nvPr/>
        </p:nvSpPr>
        <p:spPr>
          <a:xfrm>
            <a:off x="4639622" y="6414039"/>
            <a:ext cx="746529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*WBL Participation Tracker is a tool to log WBL activities and record student participation to measure impact and assess equity.</a:t>
            </a:r>
          </a:p>
        </p:txBody>
      </p:sp>
      <p:sp>
        <p:nvSpPr>
          <p:cNvPr id="3" name="Google Shape;321;p5">
            <a:extLst>
              <a:ext uri="{FF2B5EF4-FFF2-40B4-BE49-F238E27FC236}">
                <a16:creationId xmlns:a16="http://schemas.microsoft.com/office/drawing/2014/main" id="{DCCC4D9F-9A3B-B355-BFE3-4BB8978AAA4E}"/>
              </a:ext>
            </a:extLst>
          </p:cNvPr>
          <p:cNvSpPr txBox="1">
            <a:spLocks noChangeAspect="1"/>
          </p:cNvSpPr>
          <p:nvPr/>
        </p:nvSpPr>
        <p:spPr>
          <a:xfrm>
            <a:off x="4809931" y="4476851"/>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sym typeface="Arial"/>
              </a:rPr>
              <a:t>Aspirations</a:t>
            </a:r>
            <a:endParaRPr kumimoji="0"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p:txBody>
      </p:sp>
      <p:sp>
        <p:nvSpPr>
          <p:cNvPr id="6" name="Google Shape;322;p5">
            <a:extLst>
              <a:ext uri="{FF2B5EF4-FFF2-40B4-BE49-F238E27FC236}">
                <a16:creationId xmlns:a16="http://schemas.microsoft.com/office/drawing/2014/main" id="{D64705A3-2379-09EC-59C3-BE548D2FFA3F}"/>
              </a:ext>
            </a:extLst>
          </p:cNvPr>
          <p:cNvSpPr txBox="1">
            <a:spLocks noChangeAspect="1"/>
          </p:cNvSpPr>
          <p:nvPr/>
        </p:nvSpPr>
        <p:spPr>
          <a:xfrm>
            <a:off x="7194567" y="4476852"/>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sym typeface="Arial"/>
              </a:rPr>
              <a:t>Skill Sets</a:t>
            </a:r>
            <a:endParaRPr kumimoji="0"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p:txBody>
      </p:sp>
      <p:sp>
        <p:nvSpPr>
          <p:cNvPr id="7" name="Google Shape;323;p5">
            <a:extLst>
              <a:ext uri="{FF2B5EF4-FFF2-40B4-BE49-F238E27FC236}">
                <a16:creationId xmlns:a16="http://schemas.microsoft.com/office/drawing/2014/main" id="{58A906EB-8581-B816-702F-3480B76E1F93}"/>
              </a:ext>
            </a:extLst>
          </p:cNvPr>
          <p:cNvSpPr txBox="1">
            <a:spLocks noChangeAspect="1"/>
          </p:cNvSpPr>
          <p:nvPr/>
        </p:nvSpPr>
        <p:spPr>
          <a:xfrm>
            <a:off x="9735746" y="4476852"/>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sym typeface="Arial"/>
              </a:rPr>
              <a:t>Connections</a:t>
            </a:r>
            <a:endParaRPr kumimoji="0"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p:txBody>
      </p:sp>
      <p:pic>
        <p:nvPicPr>
          <p:cNvPr id="12" name="Picture 11">
            <a:extLst>
              <a:ext uri="{FF2B5EF4-FFF2-40B4-BE49-F238E27FC236}">
                <a16:creationId xmlns:a16="http://schemas.microsoft.com/office/drawing/2014/main" id="{8DB2FF7D-BA96-8C66-04FD-0C78E054898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923778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Design</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t="18565" b="18565"/>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8" name="Group 17">
            <a:extLst>
              <a:ext uri="{FF2B5EF4-FFF2-40B4-BE49-F238E27FC236}">
                <a16:creationId xmlns:a16="http://schemas.microsoft.com/office/drawing/2014/main" id="{3A229365-9ADD-E99C-FB54-F7846594CEBE}"/>
              </a:ext>
            </a:extLst>
          </p:cNvPr>
          <p:cNvGrpSpPr/>
          <p:nvPr/>
        </p:nvGrpSpPr>
        <p:grpSpPr>
          <a:xfrm>
            <a:off x="7197323" y="2141347"/>
            <a:ext cx="4526886" cy="4525861"/>
            <a:chOff x="651467" y="2100949"/>
            <a:chExt cx="4526886" cy="4525861"/>
          </a:xfrm>
        </p:grpSpPr>
        <p:grpSp>
          <p:nvGrpSpPr>
            <p:cNvPr id="19" name="Group 18">
              <a:extLst>
                <a:ext uri="{FF2B5EF4-FFF2-40B4-BE49-F238E27FC236}">
                  <a16:creationId xmlns:a16="http://schemas.microsoft.com/office/drawing/2014/main" id="{23FA98DE-D754-CF1D-17A9-284F1EE2A696}"/>
                </a:ext>
              </a:extLst>
            </p:cNvPr>
            <p:cNvGrpSpPr>
              <a:grpSpLocks noChangeAspect="1"/>
            </p:cNvGrpSpPr>
            <p:nvPr/>
          </p:nvGrpSpPr>
          <p:grpSpPr>
            <a:xfrm>
              <a:off x="651467" y="2100953"/>
              <a:ext cx="2444341" cy="2200719"/>
              <a:chOff x="3731191" y="1076532"/>
              <a:chExt cx="1955472" cy="1760575"/>
            </a:xfrm>
          </p:grpSpPr>
          <p:pic>
            <p:nvPicPr>
              <p:cNvPr id="29" name="Picture 28">
                <a:extLst>
                  <a:ext uri="{FF2B5EF4-FFF2-40B4-BE49-F238E27FC236}">
                    <a16:creationId xmlns:a16="http://schemas.microsoft.com/office/drawing/2014/main" id="{1A130153-3CAE-83B1-5A00-23701BF4547B}"/>
                  </a:ext>
                </a:extLst>
              </p:cNvPr>
              <p:cNvPicPr>
                <a:picLocks noChangeAspect="1"/>
              </p:cNvPicPr>
              <p:nvPr/>
            </p:nvPicPr>
            <p:blipFill rotWithShape="1">
              <a:blip r:embed="rId4">
                <a:extLst>
                  <a:ext uri="{28A0092B-C50C-407E-A947-70E740481C1C}">
                    <a14:useLocalDpi xmlns:a14="http://schemas.microsoft.com/office/drawing/2010/main" val="0"/>
                  </a:ext>
                </a:extLst>
              </a:blip>
              <a:srcRect l="1935" t="1369" r="1561" b="1733"/>
              <a:stretch/>
            </p:blipFill>
            <p:spPr>
              <a:xfrm>
                <a:off x="4106653" y="1076532"/>
                <a:ext cx="1243583" cy="1248701"/>
              </a:xfrm>
              <a:prstGeom prst="ellipse">
                <a:avLst/>
              </a:prstGeom>
            </p:spPr>
          </p:pic>
          <p:sp>
            <p:nvSpPr>
              <p:cNvPr id="30" name="Rectangle 29">
                <a:extLst>
                  <a:ext uri="{FF2B5EF4-FFF2-40B4-BE49-F238E27FC236}">
                    <a16:creationId xmlns:a16="http://schemas.microsoft.com/office/drawing/2014/main" id="{21808BF1-BFC5-754E-85CC-19B7D0AB93F7}"/>
                  </a:ext>
                </a:extLst>
              </p:cNvPr>
              <p:cNvSpPr/>
              <p:nvPr/>
            </p:nvSpPr>
            <p:spPr>
              <a:xfrm>
                <a:off x="3731191" y="2313887"/>
                <a:ext cx="195547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Academy Development </a:t>
                </a:r>
                <a:b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&amp; Structure</a:t>
                </a:r>
              </a:p>
            </p:txBody>
          </p:sp>
        </p:grpSp>
        <p:grpSp>
          <p:nvGrpSpPr>
            <p:cNvPr id="20" name="Group 19">
              <a:extLst>
                <a:ext uri="{FF2B5EF4-FFF2-40B4-BE49-F238E27FC236}">
                  <a16:creationId xmlns:a16="http://schemas.microsoft.com/office/drawing/2014/main" id="{5F676DFB-5B3B-1FE1-8C3E-23DCFFE266DE}"/>
                </a:ext>
              </a:extLst>
            </p:cNvPr>
            <p:cNvGrpSpPr>
              <a:grpSpLocks noChangeAspect="1"/>
            </p:cNvGrpSpPr>
            <p:nvPr/>
          </p:nvGrpSpPr>
          <p:grpSpPr>
            <a:xfrm>
              <a:off x="1055869" y="4413747"/>
              <a:ext cx="1647439" cy="1866727"/>
              <a:chOff x="6620320" y="1066900"/>
              <a:chExt cx="1317770" cy="1493175"/>
            </a:xfrm>
          </p:grpSpPr>
          <p:pic>
            <p:nvPicPr>
              <p:cNvPr id="27" name="Picture 26">
                <a:extLst>
                  <a:ext uri="{FF2B5EF4-FFF2-40B4-BE49-F238E27FC236}">
                    <a16:creationId xmlns:a16="http://schemas.microsoft.com/office/drawing/2014/main" id="{4811FE7E-70B8-F398-E6E9-4ACFCA4A9E32}"/>
                  </a:ext>
                </a:extLst>
              </p:cNvPr>
              <p:cNvPicPr>
                <a:picLocks noChangeAspect="1"/>
              </p:cNvPicPr>
              <p:nvPr/>
            </p:nvPicPr>
            <p:blipFill rotWithShape="1">
              <a:blip r:embed="rId5">
                <a:extLst>
                  <a:ext uri="{28A0092B-C50C-407E-A947-70E740481C1C}">
                    <a14:useLocalDpi xmlns:a14="http://schemas.microsoft.com/office/drawing/2010/main" val="0"/>
                  </a:ext>
                </a:extLst>
              </a:blip>
              <a:srcRect l="3998" t="6691" r="6939" b="6757"/>
              <a:stretch/>
            </p:blipFill>
            <p:spPr>
              <a:xfrm>
                <a:off x="6692660" y="1066900"/>
                <a:ext cx="1245430" cy="1243411"/>
              </a:xfrm>
              <a:prstGeom prst="ellipse">
                <a:avLst/>
              </a:prstGeom>
            </p:spPr>
          </p:pic>
          <p:sp>
            <p:nvSpPr>
              <p:cNvPr id="28" name="Rectangle 27">
                <a:extLst>
                  <a:ext uri="{FF2B5EF4-FFF2-40B4-BE49-F238E27FC236}">
                    <a16:creationId xmlns:a16="http://schemas.microsoft.com/office/drawing/2014/main" id="{F29A28F0-9B59-3EC7-4A9E-40D35849A5BE}"/>
                  </a:ext>
                </a:extLst>
              </p:cNvPr>
              <p:cNvSpPr/>
              <p:nvPr/>
            </p:nvSpPr>
            <p:spPr>
              <a:xfrm>
                <a:off x="6620320" y="2313888"/>
                <a:ext cx="1317770" cy="2461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Program of Study</a:t>
                </a:r>
              </a:p>
            </p:txBody>
          </p:sp>
        </p:grpSp>
        <p:grpSp>
          <p:nvGrpSpPr>
            <p:cNvPr id="21" name="Group 20">
              <a:extLst>
                <a:ext uri="{FF2B5EF4-FFF2-40B4-BE49-F238E27FC236}">
                  <a16:creationId xmlns:a16="http://schemas.microsoft.com/office/drawing/2014/main" id="{15968D2A-F9E4-6B52-9EFE-6236191E5A57}"/>
                </a:ext>
              </a:extLst>
            </p:cNvPr>
            <p:cNvGrpSpPr>
              <a:grpSpLocks noChangeAspect="1"/>
            </p:cNvGrpSpPr>
            <p:nvPr/>
          </p:nvGrpSpPr>
          <p:grpSpPr>
            <a:xfrm>
              <a:off x="3623873" y="2100949"/>
              <a:ext cx="1554480" cy="2110896"/>
              <a:chOff x="4382669" y="3119552"/>
              <a:chExt cx="1243584" cy="1688717"/>
            </a:xfrm>
          </p:grpSpPr>
          <p:pic>
            <p:nvPicPr>
              <p:cNvPr id="25" name="Picture 24">
                <a:extLst>
                  <a:ext uri="{FF2B5EF4-FFF2-40B4-BE49-F238E27FC236}">
                    <a16:creationId xmlns:a16="http://schemas.microsoft.com/office/drawing/2014/main" id="{0EF34DDA-E304-A284-6D89-AF042A0B5581}"/>
                  </a:ext>
                </a:extLst>
              </p:cNvPr>
              <p:cNvPicPr>
                <a:picLocks noChangeAspect="1"/>
              </p:cNvPicPr>
              <p:nvPr/>
            </p:nvPicPr>
            <p:blipFill rotWithShape="1">
              <a:blip r:embed="rId6">
                <a:extLst>
                  <a:ext uri="{28A0092B-C50C-407E-A947-70E740481C1C}">
                    <a14:useLocalDpi xmlns:a14="http://schemas.microsoft.com/office/drawing/2010/main" val="0"/>
                  </a:ext>
                </a:extLst>
              </a:blip>
              <a:srcRect l="757" t="349" r="1508" b="1102"/>
              <a:stretch/>
            </p:blipFill>
            <p:spPr>
              <a:xfrm>
                <a:off x="4382669" y="3119552"/>
                <a:ext cx="1243584" cy="1253947"/>
              </a:xfrm>
              <a:prstGeom prst="ellipse">
                <a:avLst/>
              </a:prstGeom>
            </p:spPr>
          </p:pic>
          <p:sp>
            <p:nvSpPr>
              <p:cNvPr id="26" name="Rectangle 25">
                <a:extLst>
                  <a:ext uri="{FF2B5EF4-FFF2-40B4-BE49-F238E27FC236}">
                    <a16:creationId xmlns:a16="http://schemas.microsoft.com/office/drawing/2014/main" id="{2B9046CA-69FE-EA31-7C83-E434CAD6AAE6}"/>
                  </a:ext>
                </a:extLst>
              </p:cNvPr>
              <p:cNvSpPr/>
              <p:nvPr/>
            </p:nvSpPr>
            <p:spPr>
              <a:xfrm>
                <a:off x="4641802" y="4389693"/>
                <a:ext cx="715837" cy="4185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Advisory</a:t>
                </a:r>
                <a:b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Board</a:t>
                </a:r>
              </a:p>
            </p:txBody>
          </p:sp>
        </p:grpSp>
        <p:grpSp>
          <p:nvGrpSpPr>
            <p:cNvPr id="22" name="Group 21">
              <a:extLst>
                <a:ext uri="{FF2B5EF4-FFF2-40B4-BE49-F238E27FC236}">
                  <a16:creationId xmlns:a16="http://schemas.microsoft.com/office/drawing/2014/main" id="{376BFA8D-6CE4-9302-D886-3AF61497535E}"/>
                </a:ext>
              </a:extLst>
            </p:cNvPr>
            <p:cNvGrpSpPr>
              <a:grpSpLocks noChangeAspect="1"/>
            </p:cNvGrpSpPr>
            <p:nvPr/>
          </p:nvGrpSpPr>
          <p:grpSpPr>
            <a:xfrm>
              <a:off x="3612018" y="4362390"/>
              <a:ext cx="1554480" cy="2264420"/>
              <a:chOff x="7461477" y="3101377"/>
              <a:chExt cx="1243584" cy="1811536"/>
            </a:xfrm>
          </p:grpSpPr>
          <p:pic>
            <p:nvPicPr>
              <p:cNvPr id="23" name="Picture 22">
                <a:extLst>
                  <a:ext uri="{FF2B5EF4-FFF2-40B4-BE49-F238E27FC236}">
                    <a16:creationId xmlns:a16="http://schemas.microsoft.com/office/drawing/2014/main" id="{8125A6E0-D2B5-0A57-DA50-CD48460FF7E4}"/>
                  </a:ext>
                </a:extLst>
              </p:cNvPr>
              <p:cNvPicPr>
                <a:picLocks noChangeAspect="1"/>
              </p:cNvPicPr>
              <p:nvPr/>
            </p:nvPicPr>
            <p:blipFill rotWithShape="1">
              <a:blip r:embed="rId7">
                <a:extLst>
                  <a:ext uri="{28A0092B-C50C-407E-A947-70E740481C1C}">
                    <a14:useLocalDpi xmlns:a14="http://schemas.microsoft.com/office/drawing/2010/main" val="0"/>
                  </a:ext>
                </a:extLst>
              </a:blip>
              <a:srcRect t="596" r="1507" b="161"/>
              <a:stretch/>
            </p:blipFill>
            <p:spPr>
              <a:xfrm>
                <a:off x="7461477" y="3101377"/>
                <a:ext cx="1243584" cy="1253070"/>
              </a:xfrm>
              <a:prstGeom prst="ellipse">
                <a:avLst/>
              </a:prstGeom>
            </p:spPr>
          </p:pic>
          <p:sp>
            <p:nvSpPr>
              <p:cNvPr id="24" name="Rectangle 23">
                <a:extLst>
                  <a:ext uri="{FF2B5EF4-FFF2-40B4-BE49-F238E27FC236}">
                    <a16:creationId xmlns:a16="http://schemas.microsoft.com/office/drawing/2014/main" id="{97422C59-B1E6-A5C3-21ED-9609644B93BA}"/>
                  </a:ext>
                </a:extLst>
              </p:cNvPr>
              <p:cNvSpPr/>
              <p:nvPr/>
            </p:nvSpPr>
            <p:spPr>
              <a:xfrm>
                <a:off x="7543116" y="4389693"/>
                <a:ext cx="108978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Work-Based</a:t>
                </a:r>
                <a:b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Learning</a:t>
                </a:r>
              </a:p>
            </p:txBody>
          </p:sp>
        </p:grpSp>
      </p:grpSp>
      <p:sp>
        <p:nvSpPr>
          <p:cNvPr id="31" name="Rectangle 30">
            <a:extLst>
              <a:ext uri="{FF2B5EF4-FFF2-40B4-BE49-F238E27FC236}">
                <a16:creationId xmlns:a16="http://schemas.microsoft.com/office/drawing/2014/main" id="{B1EF8B8C-A26F-341F-5B8C-C904CB5F6A9D}"/>
              </a:ext>
            </a:extLst>
          </p:cNvPr>
          <p:cNvSpPr/>
          <p:nvPr/>
        </p:nvSpPr>
        <p:spPr>
          <a:xfrm>
            <a:off x="6681898" y="1009340"/>
            <a:ext cx="5462463"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ignites students’ passion for learning</a:t>
            </a:r>
            <a:r>
              <a:rPr kumimoji="0" lang="en-US" sz="22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through an educational design featuring:</a:t>
            </a:r>
          </a:p>
        </p:txBody>
      </p:sp>
      <p:sp>
        <p:nvSpPr>
          <p:cNvPr id="4" name="Slide Number Placeholder 4">
            <a:extLst>
              <a:ext uri="{FF2B5EF4-FFF2-40B4-BE49-F238E27FC236}">
                <a16:creationId xmlns:a16="http://schemas.microsoft.com/office/drawing/2014/main" id="{786D2A06-8659-32B5-3E6A-8AE6D992A01C}"/>
              </a:ext>
            </a:extLst>
          </p:cNvPr>
          <p:cNvSpPr txBox="1">
            <a:spLocks/>
          </p:cNvSpPr>
          <p:nvPr/>
        </p:nvSpPr>
        <p:spPr>
          <a:xfrm>
            <a:off x="11622157" y="6492690"/>
            <a:ext cx="3460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6" name="Rectangle 5">
            <a:extLst>
              <a:ext uri="{FF2B5EF4-FFF2-40B4-BE49-F238E27FC236}">
                <a16:creationId xmlns:a16="http://schemas.microsoft.com/office/drawing/2014/main" id="{0B5F1D06-475C-ECAB-6D2C-32C620202162}"/>
              </a:ext>
            </a:extLst>
          </p:cNvPr>
          <p:cNvSpPr/>
          <p:nvPr/>
        </p:nvSpPr>
        <p:spPr>
          <a:xfrm>
            <a:off x="7382735" y="6267712"/>
            <a:ext cx="21223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(Curriculum &amp; Instruction)</a:t>
            </a:r>
          </a:p>
        </p:txBody>
      </p:sp>
    </p:spTree>
    <p:extLst>
      <p:ext uri="{BB962C8B-B14F-4D97-AF65-F5344CB8AC3E}">
        <p14:creationId xmlns:p14="http://schemas.microsoft.com/office/powerpoint/2010/main" val="3923275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l="2871" r="2871"/>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FC48AE76-4277-5E97-8AC7-094B005E35F8}"/>
              </a:ext>
            </a:extLst>
          </p:cNvPr>
          <p:cNvSpPr txBox="1"/>
          <p:nvPr/>
        </p:nvSpPr>
        <p:spPr>
          <a:xfrm>
            <a:off x="6823825" y="2476882"/>
            <a:ext cx="5368175" cy="3631763"/>
          </a:xfrm>
          <a:prstGeom prst="rect">
            <a:avLst/>
          </a:prstGeom>
          <a:noFill/>
        </p:spPr>
        <p:txBody>
          <a:bodyPr wrap="square">
            <a:spAutoFit/>
          </a:bodyPr>
          <a:lstStyle/>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Small, focused learning communities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Fit within and enhance existing high school systems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Open choice enrollment with strategic marketing and recruitment plans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Enrolls at least 20 students per grade level</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Flexible structure</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Collaborative design bringing together academy, business, and community leaders</a:t>
            </a:r>
          </a:p>
        </p:txBody>
      </p:sp>
      <p:grpSp>
        <p:nvGrpSpPr>
          <p:cNvPr id="19" name="Group 18">
            <a:extLst>
              <a:ext uri="{FF2B5EF4-FFF2-40B4-BE49-F238E27FC236}">
                <a16:creationId xmlns:a16="http://schemas.microsoft.com/office/drawing/2014/main" id="{9D02203D-FA28-F633-AFBA-0D7705C21D54}"/>
              </a:ext>
            </a:extLst>
          </p:cNvPr>
          <p:cNvGrpSpPr/>
          <p:nvPr/>
        </p:nvGrpSpPr>
        <p:grpSpPr>
          <a:xfrm>
            <a:off x="154613" y="37039"/>
            <a:ext cx="7308369" cy="1586421"/>
            <a:chOff x="154613" y="37039"/>
            <a:chExt cx="7308369" cy="1586421"/>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730836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Academy Development &amp;</a:t>
              </a:r>
            </a:p>
          </p:txBody>
        </p:sp>
        <p:sp>
          <p:nvSpPr>
            <p:cNvPr id="18" name="Title 1">
              <a:extLst>
                <a:ext uri="{FF2B5EF4-FFF2-40B4-BE49-F238E27FC236}">
                  <a16:creationId xmlns:a16="http://schemas.microsoft.com/office/drawing/2014/main" id="{526E976E-E9E8-390E-C01C-67F80B9A84BB}"/>
                </a:ext>
              </a:extLst>
            </p:cNvPr>
            <p:cNvSpPr txBox="1">
              <a:spLocks/>
            </p:cNvSpPr>
            <p:nvPr/>
          </p:nvSpPr>
          <p:spPr>
            <a:xfrm>
              <a:off x="154614" y="562209"/>
              <a:ext cx="305964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Structure</a:t>
              </a:r>
            </a:p>
          </p:txBody>
        </p:sp>
      </p:grpSp>
      <p:sp>
        <p:nvSpPr>
          <p:cNvPr id="3" name="Rectangle 2">
            <a:extLst>
              <a:ext uri="{FF2B5EF4-FFF2-40B4-BE49-F238E27FC236}">
                <a16:creationId xmlns:a16="http://schemas.microsoft.com/office/drawing/2014/main" id="{B6B25C49-A73B-731E-D9B8-5C04D3A83BD8}"/>
              </a:ext>
            </a:extLst>
          </p:cNvPr>
          <p:cNvSpPr/>
          <p:nvPr/>
        </p:nvSpPr>
        <p:spPr>
          <a:xfrm>
            <a:off x="6669211" y="1092834"/>
            <a:ext cx="5368175"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Academy development and structure is crucial</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the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successful implementation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 a </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high-quality</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NAF career academy. </a:t>
            </a:r>
          </a:p>
        </p:txBody>
      </p:sp>
      <p:sp>
        <p:nvSpPr>
          <p:cNvPr id="4" name="Slide Number Placeholder 4">
            <a:extLst>
              <a:ext uri="{FF2B5EF4-FFF2-40B4-BE49-F238E27FC236}">
                <a16:creationId xmlns:a16="http://schemas.microsoft.com/office/drawing/2014/main" id="{59F25376-EF73-3AB4-B5E9-11E96CD16988}"/>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8</a:t>
            </a:fld>
            <a:endParaRPr lang="en-US" dirty="0">
              <a:solidFill>
                <a:prstClr val="black">
                  <a:tint val="75000"/>
                </a:prstClr>
              </a:solidFill>
              <a:latin typeface="DINOT"/>
            </a:endParaRPr>
          </a:p>
        </p:txBody>
      </p:sp>
    </p:spTree>
    <p:extLst>
      <p:ext uri="{BB962C8B-B14F-4D97-AF65-F5344CB8AC3E}">
        <p14:creationId xmlns:p14="http://schemas.microsoft.com/office/powerpoint/2010/main" val="1745840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Advisory Board</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l="3052" r="3052"/>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FC48AE76-4277-5E97-8AC7-094B005E35F8}"/>
              </a:ext>
            </a:extLst>
          </p:cNvPr>
          <p:cNvSpPr txBox="1"/>
          <p:nvPr/>
        </p:nvSpPr>
        <p:spPr>
          <a:xfrm>
            <a:off x="6936413" y="2633373"/>
            <a:ext cx="5255587" cy="2954655"/>
          </a:xfrm>
          <a:prstGeom prst="rect">
            <a:avLst/>
          </a:prstGeom>
          <a:noFill/>
        </p:spPr>
        <p:txBody>
          <a:bodyPr wrap="square">
            <a:spAutoFit/>
          </a:bodyPr>
          <a:lstStyle/>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10-20 members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80% from the business community</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Over 4,000 members nation-wide</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Organize work-based learning activities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Inform curricula</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Community advocates for the academy</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Provide and solicit financial support</a:t>
            </a:r>
          </a:p>
        </p:txBody>
      </p:sp>
      <p:sp>
        <p:nvSpPr>
          <p:cNvPr id="4" name="TextBox 3">
            <a:extLst>
              <a:ext uri="{FF2B5EF4-FFF2-40B4-BE49-F238E27FC236}">
                <a16:creationId xmlns:a16="http://schemas.microsoft.com/office/drawing/2014/main" id="{82C383A3-F4F0-3B2E-3C5B-9745AE2DE6BB}"/>
              </a:ext>
            </a:extLst>
          </p:cNvPr>
          <p:cNvSpPr txBox="1"/>
          <p:nvPr/>
        </p:nvSpPr>
        <p:spPr>
          <a:xfrm>
            <a:off x="6881316" y="1053908"/>
            <a:ext cx="5156071" cy="1092607"/>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Advisory boards and their members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provide an essential bridge</a:t>
            </a:r>
            <a:r>
              <a:rPr kumimoji="0" lang="en-US" sz="2200" b="0"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between the classroom and the workplace.</a:t>
            </a:r>
            <a:endParaRPr kumimoji="0" lang="en-US" sz="2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a:extLst>
              <a:ext uri="{FF2B5EF4-FFF2-40B4-BE49-F238E27FC236}">
                <a16:creationId xmlns:a16="http://schemas.microsoft.com/office/drawing/2014/main" id="{6BC28E02-9B85-265D-D558-4C7B4C4C9B8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9</a:t>
            </a:fld>
            <a:endParaRPr lang="en-US" dirty="0">
              <a:solidFill>
                <a:prstClr val="black">
                  <a:tint val="75000"/>
                </a:prstClr>
              </a:solidFill>
              <a:latin typeface="DINOT"/>
            </a:endParaRPr>
          </a:p>
        </p:txBody>
      </p:sp>
    </p:spTree>
    <p:extLst>
      <p:ext uri="{BB962C8B-B14F-4D97-AF65-F5344CB8AC3E}">
        <p14:creationId xmlns:p14="http://schemas.microsoft.com/office/powerpoint/2010/main" val="2748719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NAF 2022 Template">
  <a:themeElements>
    <a:clrScheme name="NAF 2022">
      <a:dk1>
        <a:srgbClr val="FFFFFF"/>
      </a:dk1>
      <a:lt1>
        <a:srgbClr val="FFFFFF"/>
      </a:lt1>
      <a:dk2>
        <a:srgbClr val="32B04A"/>
      </a:dk2>
      <a:lt2>
        <a:srgbClr val="C6C8CA"/>
      </a:lt2>
      <a:accent1>
        <a:srgbClr val="006A4F"/>
      </a:accent1>
      <a:accent2>
        <a:srgbClr val="005480"/>
      </a:accent2>
      <a:accent3>
        <a:srgbClr val="FBAF17"/>
      </a:accent3>
      <a:accent4>
        <a:srgbClr val="B2D235"/>
      </a:accent4>
      <a:accent5>
        <a:srgbClr val="EBEA70"/>
      </a:accent5>
      <a:accent6>
        <a:srgbClr val="005581"/>
      </a:accent6>
      <a:hlink>
        <a:srgbClr val="009EC9"/>
      </a:hlink>
      <a:folHlink>
        <a:srgbClr val="92278F"/>
      </a:folHlink>
    </a:clrScheme>
    <a:fontScheme name="NAF 2022">
      <a:majorFont>
        <a:latin typeface="DIN 2014 Bold"/>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F 2022 Powerpoint Template" id="{4A1A08D2-A81C-457A-AF2F-CA2D8FB1F3E3}" vid="{D3A6F673-0C87-48DE-A4F4-291E7E89D2AE}"/>
    </a:ext>
  </a:extLst>
</a:theme>
</file>

<file path=ppt/theme/theme11.xml><?xml version="1.0" encoding="utf-8"?>
<a:theme xmlns:a="http://schemas.openxmlformats.org/drawingml/2006/main" name="2_NAF 2022 Template">
  <a:themeElements>
    <a:clrScheme name="NAF 2022">
      <a:dk1>
        <a:srgbClr val="FFFFFF"/>
      </a:dk1>
      <a:lt1>
        <a:srgbClr val="FFFFFF"/>
      </a:lt1>
      <a:dk2>
        <a:srgbClr val="32B04A"/>
      </a:dk2>
      <a:lt2>
        <a:srgbClr val="C6C8CA"/>
      </a:lt2>
      <a:accent1>
        <a:srgbClr val="006A4F"/>
      </a:accent1>
      <a:accent2>
        <a:srgbClr val="005480"/>
      </a:accent2>
      <a:accent3>
        <a:srgbClr val="FBAF17"/>
      </a:accent3>
      <a:accent4>
        <a:srgbClr val="B2D235"/>
      </a:accent4>
      <a:accent5>
        <a:srgbClr val="EBEA70"/>
      </a:accent5>
      <a:accent6>
        <a:srgbClr val="005581"/>
      </a:accent6>
      <a:hlink>
        <a:srgbClr val="009EC9"/>
      </a:hlink>
      <a:folHlink>
        <a:srgbClr val="92278F"/>
      </a:folHlink>
    </a:clrScheme>
    <a:fontScheme name="NAF 2022">
      <a:majorFont>
        <a:latin typeface="DIN 2014 Bold"/>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AB20603-ECC7-5E46-92E4-89E321BF554D}" vid="{28134202-1C0F-F44A-A853-417E929DF3E2}"/>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 Section Slides">
  <a:themeElements>
    <a:clrScheme name="Custom 16">
      <a:dk1>
        <a:srgbClr val="000000"/>
      </a:dk1>
      <a:lt1>
        <a:srgbClr val="FFFFFF"/>
      </a:lt1>
      <a:dk2>
        <a:srgbClr val="A5A5A5"/>
      </a:dk2>
      <a:lt2>
        <a:srgbClr val="D8D8D8"/>
      </a:lt2>
      <a:accent1>
        <a:srgbClr val="006A4F"/>
      </a:accent1>
      <a:accent2>
        <a:srgbClr val="C7C8CA"/>
      </a:accent2>
      <a:accent3>
        <a:srgbClr val="009EC9"/>
      </a:accent3>
      <a:accent4>
        <a:srgbClr val="FCAF17"/>
      </a:accent4>
      <a:accent5>
        <a:srgbClr val="005581"/>
      </a:accent5>
      <a:accent6>
        <a:srgbClr val="32B04A"/>
      </a:accent6>
      <a:hlink>
        <a:srgbClr val="009EC9"/>
      </a:hlink>
      <a:folHlink>
        <a:srgbClr val="004D74"/>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err="1" smtClean="0">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NAF">
      <a:dk1>
        <a:sysClr val="windowText" lastClr="000000"/>
      </a:dk1>
      <a:lt1>
        <a:sysClr val="window" lastClr="FFFFFF"/>
      </a:lt1>
      <a:dk2>
        <a:srgbClr val="373545"/>
      </a:dk2>
      <a:lt2>
        <a:srgbClr val="CEDBE6"/>
      </a:lt2>
      <a:accent1>
        <a:srgbClr val="32B04A"/>
      </a:accent1>
      <a:accent2>
        <a:srgbClr val="006A4F"/>
      </a:accent2>
      <a:accent3>
        <a:srgbClr val="009EC9"/>
      </a:accent3>
      <a:accent4>
        <a:srgbClr val="939597"/>
      </a:accent4>
      <a:accent5>
        <a:srgbClr val="C6C8CA"/>
      </a:accent5>
      <a:accent6>
        <a:srgbClr val="FBAF17"/>
      </a:accent6>
      <a:hlink>
        <a:srgbClr val="005480"/>
      </a:hlink>
      <a:folHlink>
        <a:srgbClr val="9227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AF 2022 Template">
  <a:themeElements>
    <a:clrScheme name="NAF 2022">
      <a:dk1>
        <a:srgbClr val="FFFFFF"/>
      </a:dk1>
      <a:lt1>
        <a:srgbClr val="FFFFFF"/>
      </a:lt1>
      <a:dk2>
        <a:srgbClr val="32B04A"/>
      </a:dk2>
      <a:lt2>
        <a:srgbClr val="C6C8CA"/>
      </a:lt2>
      <a:accent1>
        <a:srgbClr val="006A4F"/>
      </a:accent1>
      <a:accent2>
        <a:srgbClr val="005480"/>
      </a:accent2>
      <a:accent3>
        <a:srgbClr val="FBAF17"/>
      </a:accent3>
      <a:accent4>
        <a:srgbClr val="B2D235"/>
      </a:accent4>
      <a:accent5>
        <a:srgbClr val="EBEA70"/>
      </a:accent5>
      <a:accent6>
        <a:srgbClr val="005581"/>
      </a:accent6>
      <a:hlink>
        <a:srgbClr val="009EC9"/>
      </a:hlink>
      <a:folHlink>
        <a:srgbClr val="92278F"/>
      </a:folHlink>
    </a:clrScheme>
    <a:fontScheme name="NAF 2022">
      <a:majorFont>
        <a:latin typeface="DIN 2014 Bold"/>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F 2022 Powerpoint Template" id="{4A1A08D2-A81C-457A-AF2F-CA2D8FB1F3E3}" vid="{D3A6F673-0C87-48DE-A4F4-291E7E89D2AE}"/>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id="{47EB3B02-293F-47DF-9849-9EFFDB3AD388}" vid="{613420C6-83C6-401C-9503-DCE06B3A986D}"/>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NAF">
      <a:dk1>
        <a:sysClr val="windowText" lastClr="000000"/>
      </a:dk1>
      <a:lt1>
        <a:sysClr val="window" lastClr="FFFFFF"/>
      </a:lt1>
      <a:dk2>
        <a:srgbClr val="44546A"/>
      </a:dk2>
      <a:lt2>
        <a:srgbClr val="E7E6E6"/>
      </a:lt2>
      <a:accent1>
        <a:srgbClr val="32B04A"/>
      </a:accent1>
      <a:accent2>
        <a:srgbClr val="006A4F"/>
      </a:accent2>
      <a:accent3>
        <a:srgbClr val="009EC9"/>
      </a:accent3>
      <a:accent4>
        <a:srgbClr val="005581"/>
      </a:accent4>
      <a:accent5>
        <a:srgbClr val="FCAF17"/>
      </a:accent5>
      <a:accent6>
        <a:srgbClr val="C7C8CA"/>
      </a:accent6>
      <a:hlink>
        <a:srgbClr val="0563C1"/>
      </a:hlink>
      <a:folHlink>
        <a:srgbClr val="954F72"/>
      </a:folHlink>
    </a:clrScheme>
    <a:fontScheme name="NAF">
      <a:majorFont>
        <a:latin typeface="DINOT-Black"/>
        <a:ea typeface=""/>
        <a:cs typeface=""/>
      </a:majorFont>
      <a:minorFont>
        <a:latin typeface="DINO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67595CB6E64C546BB4659BDD23E42F6" ma:contentTypeVersion="11" ma:contentTypeDescription="Create a new document." ma:contentTypeScope="" ma:versionID="e3455c2a6aa28e6d4b4e48fef750a939">
  <xsd:schema xmlns:xsd="http://www.w3.org/2001/XMLSchema" xmlns:xs="http://www.w3.org/2001/XMLSchema" xmlns:p="http://schemas.microsoft.com/office/2006/metadata/properties" xmlns:ns2="2e082697-512e-457f-a86a-ab5f9b9ff24c" xmlns:ns3="ec8eb928-1898-46f1-90db-2c854ba1c165" targetNamespace="http://schemas.microsoft.com/office/2006/metadata/properties" ma:root="true" ma:fieldsID="2558115a795fdf619015aba4d2fcaaef" ns2:_="" ns3:_="">
    <xsd:import namespace="2e082697-512e-457f-a86a-ab5f9b9ff24c"/>
    <xsd:import namespace="ec8eb928-1898-46f1-90db-2c854ba1c16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082697-512e-457f-a86a-ab5f9b9f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8eb928-1898-46f1-90db-2c854ba1c16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0863A9-66F1-41CB-AEE0-CBD9B812E4D7}">
  <ds:schemaRefs>
    <ds:schemaRef ds:uri="http://www.w3.org/XML/1998/namespace"/>
    <ds:schemaRef ds:uri="http://purl.org/dc/term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ec8eb928-1898-46f1-90db-2c854ba1c165"/>
    <ds:schemaRef ds:uri="2e082697-512e-457f-a86a-ab5f9b9ff24c"/>
    <ds:schemaRef ds:uri="http://schemas.microsoft.com/office/2006/metadata/properties"/>
  </ds:schemaRefs>
</ds:datastoreItem>
</file>

<file path=customXml/itemProps2.xml><?xml version="1.0" encoding="utf-8"?>
<ds:datastoreItem xmlns:ds="http://schemas.openxmlformats.org/officeDocument/2006/customXml" ds:itemID="{E8C89CCF-0FD4-4A2C-9D73-15BFD77BB106}">
  <ds:schemaRefs>
    <ds:schemaRef ds:uri="2e082697-512e-457f-a86a-ab5f9b9ff24c"/>
    <ds:schemaRef ds:uri="ec8eb928-1898-46f1-90db-2c854ba1c1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AB3F4D3-811C-4355-9F3D-60B83987B4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30164</TotalTime>
  <Words>3757</Words>
  <Application>Microsoft Office PowerPoint</Application>
  <PresentationFormat>Widescreen</PresentationFormat>
  <Paragraphs>568</Paragraphs>
  <Slides>34</Slides>
  <Notes>31</Notes>
  <HiddenSlides>0</HiddenSlides>
  <MMClips>4</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34</vt:i4>
      </vt:variant>
    </vt:vector>
  </HeadingPairs>
  <TitlesOfParts>
    <vt:vector size="61" baseType="lpstr">
      <vt:lpstr>Arial</vt:lpstr>
      <vt:lpstr>Barlow</vt:lpstr>
      <vt:lpstr>Barlow Medium</vt:lpstr>
      <vt:lpstr>Calibri</vt:lpstr>
      <vt:lpstr>Calibri Light</vt:lpstr>
      <vt:lpstr>DIN 2014</vt:lpstr>
      <vt:lpstr>DIN 2014 Bold</vt:lpstr>
      <vt:lpstr>DINOT</vt:lpstr>
      <vt:lpstr>DINOT-Black</vt:lpstr>
      <vt:lpstr>DINOT-Bold</vt:lpstr>
      <vt:lpstr>Gill Sans</vt:lpstr>
      <vt:lpstr>Segoe UI</vt:lpstr>
      <vt:lpstr>Symbol</vt:lpstr>
      <vt:lpstr>Tahoma</vt:lpstr>
      <vt:lpstr>Wingdings</vt:lpstr>
      <vt:lpstr>Custom Design</vt:lpstr>
      <vt:lpstr>New Section Slides</vt:lpstr>
      <vt:lpstr>1_Custom Design</vt:lpstr>
      <vt:lpstr>NAF 2022 Template</vt:lpstr>
      <vt:lpstr>2_Office Theme</vt:lpstr>
      <vt:lpstr>Office Theme</vt:lpstr>
      <vt:lpstr>5_Office Theme</vt:lpstr>
      <vt:lpstr>3_Office Theme</vt:lpstr>
      <vt:lpstr>6_Office Theme</vt:lpstr>
      <vt:lpstr>1_NAF 2022 Template</vt:lpstr>
      <vt:lpstr>2_NAF 2022 Template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Together, we can make essential opportunities possible by creating more effective educational experiences and transforming the high school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leaders of tomorrow  are in high school today.</dc:title>
  <dc:creator>JGeisler@naf.org</dc:creator>
  <cp:lastModifiedBy>Jennifer Geisler</cp:lastModifiedBy>
  <cp:revision>97</cp:revision>
  <cp:lastPrinted>2023-01-04T21:04:02Z</cp:lastPrinted>
  <dcterms:created xsi:type="dcterms:W3CDTF">2020-11-30T17:47:22Z</dcterms:created>
  <dcterms:modified xsi:type="dcterms:W3CDTF">2025-02-13T03:29:27Z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0x010100367595CB6E64C546BB4659BDD23E42F6</vt:lpwstr>
  </property>
</Properties>
</file>