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  <p:sldMasterId id="2147483697" r:id="rId6"/>
    <p:sldMasterId id="2147483709" r:id="rId7"/>
    <p:sldMasterId id="2147483717" r:id="rId8"/>
    <p:sldMasterId id="2147483735" r:id="rId9"/>
    <p:sldMasterId id="2147483739" r:id="rId10"/>
    <p:sldMasterId id="2147483744" r:id="rId11"/>
    <p:sldMasterId id="2147483778" r:id="rId12"/>
    <p:sldMasterId id="2147483794" r:id="rId13"/>
    <p:sldMasterId id="2147483796" r:id="rId14"/>
  </p:sldMasterIdLst>
  <p:notesMasterIdLst>
    <p:notesMasterId r:id="rId47"/>
  </p:notesMasterIdLst>
  <p:sldIdLst>
    <p:sldId id="2966" r:id="rId15"/>
    <p:sldId id="2910" r:id="rId16"/>
    <p:sldId id="2967" r:id="rId17"/>
    <p:sldId id="2968" r:id="rId18"/>
    <p:sldId id="2969" r:id="rId19"/>
    <p:sldId id="2887" r:id="rId20"/>
    <p:sldId id="2889" r:id="rId21"/>
    <p:sldId id="2908" r:id="rId22"/>
    <p:sldId id="2931" r:id="rId23"/>
    <p:sldId id="2888" r:id="rId24"/>
    <p:sldId id="2906" r:id="rId25"/>
    <p:sldId id="2970" r:id="rId26"/>
    <p:sldId id="2912" r:id="rId27"/>
    <p:sldId id="2948" r:id="rId28"/>
    <p:sldId id="2933" r:id="rId29"/>
    <p:sldId id="2923" r:id="rId30"/>
    <p:sldId id="2934" r:id="rId31"/>
    <p:sldId id="2965" r:id="rId32"/>
    <p:sldId id="2945" r:id="rId33"/>
    <p:sldId id="2946" r:id="rId34"/>
    <p:sldId id="2919" r:id="rId35"/>
    <p:sldId id="2950" r:id="rId36"/>
    <p:sldId id="2947" r:id="rId37"/>
    <p:sldId id="2972" r:id="rId38"/>
    <p:sldId id="2971" r:id="rId39"/>
    <p:sldId id="2973" r:id="rId40"/>
    <p:sldId id="2964" r:id="rId41"/>
    <p:sldId id="2958" r:id="rId42"/>
    <p:sldId id="2959" r:id="rId43"/>
    <p:sldId id="2936" r:id="rId44"/>
    <p:sldId id="2916" r:id="rId45"/>
    <p:sldId id="2811" r:id="rId46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  <p15:guide id="5" pos="7584" userDrawn="1">
          <p15:clr>
            <a:srgbClr val="A4A3A4"/>
          </p15:clr>
        </p15:guide>
        <p15:guide id="6" pos="384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pos="30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1164B-6CB7-6268-AC6F-BC05221DD664}" name="James Cole" initials="JC" userId="S::jcole@naf.org::32a4e380-40ae-4770-a3de-7b02e3ac1135" providerId="AD"/>
  <p188:author id="{DB5A1AD7-8C04-7B8C-37FC-407D5EDF1694}" name="Jennifer Geisler" initials="JG" userId="S::JGeisler@naf.org::c74c38fa-52c2-42d2-afac-d108ad145c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aryanne Greenfield" initials="MG" lastIdx="13" clrIdx="6">
    <p:extLst>
      <p:ext uri="{19B8F6BF-5375-455C-9EA6-DF929625EA0E}">
        <p15:presenceInfo xmlns:p15="http://schemas.microsoft.com/office/powerpoint/2012/main" userId="Maryanne Greenfield" providerId="None"/>
      </p:ext>
    </p:extLst>
  </p:cmAuthor>
  <p:cmAuthor id="1" name="Sarina Mathai" initials="SM" lastIdx="1" clrIdx="0">
    <p:extLst>
      <p:ext uri="{19B8F6BF-5375-455C-9EA6-DF929625EA0E}">
        <p15:presenceInfo xmlns:p15="http://schemas.microsoft.com/office/powerpoint/2012/main" userId="S-1-5-21-2052111302-1336601894-725345543-4751" providerId="AD"/>
      </p:ext>
    </p:extLst>
  </p:cmAuthor>
  <p:cmAuthor id="8" name="John Stegner" initials="JS" lastIdx="5" clrIdx="7">
    <p:extLst>
      <p:ext uri="{19B8F6BF-5375-455C-9EA6-DF929625EA0E}">
        <p15:presenceInfo xmlns:p15="http://schemas.microsoft.com/office/powerpoint/2012/main" userId="John Stegner" providerId="None"/>
      </p:ext>
    </p:extLst>
  </p:cmAuthor>
  <p:cmAuthor id="2" name="Sarina Mathai" initials="SM [2]" lastIdx="3" clrIdx="1">
    <p:extLst>
      <p:ext uri="{19B8F6BF-5375-455C-9EA6-DF929625EA0E}">
        <p15:presenceInfo xmlns:p15="http://schemas.microsoft.com/office/powerpoint/2012/main" userId="f9e1555b1ebdc5a3" providerId="Windows Live"/>
      </p:ext>
    </p:extLst>
  </p:cmAuthor>
  <p:cmAuthor id="9" name="Stephanie Lapera" initials="SL" lastIdx="2" clrIdx="8">
    <p:extLst>
      <p:ext uri="{19B8F6BF-5375-455C-9EA6-DF929625EA0E}">
        <p15:presenceInfo xmlns:p15="http://schemas.microsoft.com/office/powerpoint/2012/main" userId="Stephanie Lapera" providerId="None"/>
      </p:ext>
    </p:extLst>
  </p:cmAuthor>
  <p:cmAuthor id="3" name="Patricia Brown" initials="PB" lastIdx="1" clrIdx="2">
    <p:extLst>
      <p:ext uri="{19B8F6BF-5375-455C-9EA6-DF929625EA0E}">
        <p15:presenceInfo xmlns:p15="http://schemas.microsoft.com/office/powerpoint/2012/main" userId="S-1-5-21-2052111302-1336601894-725345543-3286" providerId="AD"/>
      </p:ext>
    </p:extLst>
  </p:cmAuthor>
  <p:cmAuthor id="4" name="James Cole" initials="JC" lastIdx="1" clrIdx="3">
    <p:extLst>
      <p:ext uri="{19B8F6BF-5375-455C-9EA6-DF929625EA0E}">
        <p15:presenceInfo xmlns:p15="http://schemas.microsoft.com/office/powerpoint/2012/main" userId="S-1-5-21-2052111302-1336601894-725345543-4080" providerId="AD"/>
      </p:ext>
    </p:extLst>
  </p:cmAuthor>
  <p:cmAuthor id="5" name="Alyssa Zehnpfennig" initials="AZ" lastIdx="3" clrIdx="4">
    <p:extLst>
      <p:ext uri="{19B8F6BF-5375-455C-9EA6-DF929625EA0E}">
        <p15:presenceInfo xmlns:p15="http://schemas.microsoft.com/office/powerpoint/2012/main" userId="S::azehnpfennig@naf.org::0e063e7b-2709-4d2f-a04c-257188befe93" providerId="AD"/>
      </p:ext>
    </p:extLst>
  </p:cmAuthor>
  <p:cmAuthor id="6" name="Microsoft Office User" initials="MOU" lastIdx="3" clrIdx="5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882"/>
    <a:srgbClr val="404040"/>
    <a:srgbClr val="006A4F"/>
    <a:srgbClr val="32B04A"/>
    <a:srgbClr val="B2D235"/>
    <a:srgbClr val="414042"/>
    <a:srgbClr val="FCAF17"/>
    <a:srgbClr val="92278F"/>
    <a:srgbClr val="009EC9"/>
    <a:srgbClr val="1E4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1636" autoAdjust="0"/>
  </p:normalViewPr>
  <p:slideViewPr>
    <p:cSldViewPr snapToGrid="0">
      <p:cViewPr varScale="1">
        <p:scale>
          <a:sx n="99" d="100"/>
          <a:sy n="99" d="100"/>
        </p:scale>
        <p:origin x="1728" y="84"/>
      </p:cViewPr>
      <p:guideLst>
        <p:guide orient="horz" pos="144"/>
        <p:guide pos="3840"/>
        <p:guide pos="96"/>
        <p:guide orient="horz" pos="4176"/>
        <p:guide pos="7584"/>
        <p:guide pos="384"/>
        <p:guide pos="7296"/>
        <p:guide pos="30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596C4-9C8F-45F5-9834-4D061F8A5A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4001B6-C232-4D69-9C7E-BA2757487E48}">
      <dgm:prSet custT="1"/>
      <dgm:spPr>
        <a:xfrm>
          <a:off x="292694" y="166977"/>
          <a:ext cx="4097716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C1B8D8-6FB7-4E99-84A1-2AB3C8961B04}" type="par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A605A6-71C3-4B4C-932D-FDD9FE36F03C}" type="sib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A49794-E5E7-4663-8796-EFC6AB4642C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476937"/>
          <a:ext cx="5853880" cy="992250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gm:spPr>
      <dgm:t>
        <a:bodyPr/>
        <a:lstStyle/>
        <a:p>
          <a:pPr marL="168275" indent="0"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5D5F21-5693-461F-AC99-CBC10C0EBA8F}" type="par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8F5392-AA12-4645-A12E-E61EB9C6FF09}" type="sib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FFD34C-066E-4076-B5A9-0F2EEB4C6752}">
      <dgm:prSet custT="1"/>
      <dgm:spPr>
        <a:xfrm>
          <a:off x="292694" y="1795641"/>
          <a:ext cx="4097716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682BB1-2699-419F-A431-619F86DB9516}" type="sib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A44078-2A5F-4519-A8D4-4107AC136DEB}" type="par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23F09D5-32EB-45DF-9CD2-0B0CB6C985CB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gm:t>
    </dgm:pt>
    <dgm:pt modelId="{CEED90C8-B24D-4EE3-8440-8162BB4339AA}" type="sibTrans" cxnId="{33EC67D2-EA67-485B-816F-2F6403B87477}">
      <dgm:prSet/>
      <dgm:spPr/>
      <dgm:t>
        <a:bodyPr/>
        <a:lstStyle/>
        <a:p>
          <a:endParaRPr lang="en-US"/>
        </a:p>
      </dgm:t>
    </dgm:pt>
    <dgm:pt modelId="{3E177B42-04CA-4142-8EB9-71F7171BF465}" type="parTrans" cxnId="{33EC67D2-EA67-485B-816F-2F6403B87477}">
      <dgm:prSet/>
      <dgm:spPr/>
      <dgm:t>
        <a:bodyPr/>
        <a:lstStyle/>
        <a:p>
          <a:endParaRPr lang="en-US"/>
        </a:p>
      </dgm:t>
    </dgm:pt>
    <dgm:pt modelId="{98487201-81BF-4A8B-8CC1-4168AB30D83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CEE4CF-F901-4D29-806F-C6E4214609CB}" type="sibTrans" cxnId="{27708114-F462-466C-B504-475E06C079D3}">
      <dgm:prSet/>
      <dgm:spPr/>
      <dgm:t>
        <a:bodyPr/>
        <a:lstStyle/>
        <a:p>
          <a:endParaRPr lang="en-US"/>
        </a:p>
      </dgm:t>
    </dgm:pt>
    <dgm:pt modelId="{090C6D97-8646-48CD-9BB8-23A5A086FFF0}" type="parTrans" cxnId="{27708114-F462-466C-B504-475E06C079D3}">
      <dgm:prSet/>
      <dgm:spPr/>
      <dgm:t>
        <a:bodyPr/>
        <a:lstStyle/>
        <a:p>
          <a:endParaRPr lang="en-US"/>
        </a:p>
      </dgm:t>
    </dgm:pt>
    <dgm:pt modelId="{E54C37F5-E544-4A3F-A22D-8DF80C28C07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0B4BBD-2689-4EE1-91B2-CBC699D1E8E7}" type="parTrans" cxnId="{EEB0A612-9601-490E-BFF9-CB94DE17AAD9}">
      <dgm:prSet/>
      <dgm:spPr/>
      <dgm:t>
        <a:bodyPr/>
        <a:lstStyle/>
        <a:p>
          <a:endParaRPr lang="en-US"/>
        </a:p>
      </dgm:t>
    </dgm:pt>
    <dgm:pt modelId="{2A212CE9-EAF4-4E99-A74A-29A3714C4F37}" type="sibTrans" cxnId="{EEB0A612-9601-490E-BFF9-CB94DE17AAD9}">
      <dgm:prSet/>
      <dgm:spPr/>
      <dgm:t>
        <a:bodyPr/>
        <a:lstStyle/>
        <a:p>
          <a:endParaRPr lang="en-US"/>
        </a:p>
      </dgm:t>
    </dgm:pt>
    <dgm:pt modelId="{73056BA6-2062-4708-9BD9-9F38C5E872A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</dgm:t>
    </dgm:pt>
    <dgm:pt modelId="{AC996D3C-EA4D-4E52-868C-9A08949E9DB7}" type="parTrans" cxnId="{B8B6AB3F-67B9-4CFD-A8D9-EF12FFBA1487}">
      <dgm:prSet/>
      <dgm:spPr/>
      <dgm:t>
        <a:bodyPr/>
        <a:lstStyle/>
        <a:p>
          <a:endParaRPr lang="en-US"/>
        </a:p>
      </dgm:t>
    </dgm:pt>
    <dgm:pt modelId="{149D494C-A0E7-49B6-92BA-24D09F5D09A8}" type="sibTrans" cxnId="{B8B6AB3F-67B9-4CFD-A8D9-EF12FFBA1487}">
      <dgm:prSet/>
      <dgm:spPr/>
      <dgm:t>
        <a:bodyPr/>
        <a:lstStyle/>
        <a:p>
          <a:endParaRPr lang="en-US"/>
        </a:p>
      </dgm:t>
    </dgm:pt>
    <dgm:pt modelId="{E10F9FA6-9069-4798-ABAD-4ACDEC9520D7}" type="pres">
      <dgm:prSet presAssocID="{BAA596C4-9C8F-45F5-9834-4D061F8A5A3F}" presName="linear" presStyleCnt="0">
        <dgm:presLayoutVars>
          <dgm:dir/>
          <dgm:animLvl val="lvl"/>
          <dgm:resizeHandles val="exact"/>
        </dgm:presLayoutVars>
      </dgm:prSet>
      <dgm:spPr/>
    </dgm:pt>
    <dgm:pt modelId="{00F6910E-B4EC-4190-B33B-B963C6D1C9B9}" type="pres">
      <dgm:prSet presAssocID="{4A4001B6-C232-4D69-9C7E-BA2757487E48}" presName="parentLin" presStyleCnt="0"/>
      <dgm:spPr/>
    </dgm:pt>
    <dgm:pt modelId="{640FF632-0485-4442-B74D-8B060637CAFD}" type="pres">
      <dgm:prSet presAssocID="{4A4001B6-C232-4D69-9C7E-BA2757487E48}" presName="parentLeftMargin" presStyleLbl="node1" presStyleIdx="0" presStyleCnt="2"/>
      <dgm:spPr/>
    </dgm:pt>
    <dgm:pt modelId="{7FCB246C-F458-4FF3-B8DF-7C3832A9D030}" type="pres">
      <dgm:prSet presAssocID="{4A4001B6-C232-4D69-9C7E-BA2757487E48}" presName="parentText" presStyleLbl="node1" presStyleIdx="0" presStyleCnt="2" custScaleX="132153">
        <dgm:presLayoutVars>
          <dgm:chMax val="0"/>
          <dgm:bulletEnabled val="1"/>
        </dgm:presLayoutVars>
      </dgm:prSet>
      <dgm:spPr/>
    </dgm:pt>
    <dgm:pt modelId="{5C3B95A9-9FE1-4D33-9724-37C4C32919AD}" type="pres">
      <dgm:prSet presAssocID="{4A4001B6-C232-4D69-9C7E-BA2757487E48}" presName="negativeSpace" presStyleCnt="0"/>
      <dgm:spPr/>
    </dgm:pt>
    <dgm:pt modelId="{9212AD10-187C-4ECE-95AD-92491BAA10C9}" type="pres">
      <dgm:prSet presAssocID="{4A4001B6-C232-4D69-9C7E-BA2757487E48}" presName="childText" presStyleLbl="conFgAcc1" presStyleIdx="0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FDAD247E-BF66-4F7D-91C5-DD573E4E8AAA}" type="pres">
      <dgm:prSet presAssocID="{10A605A6-71C3-4B4C-932D-FDD9FE36F03C}" presName="spaceBetweenRectangles" presStyleCnt="0"/>
      <dgm:spPr/>
    </dgm:pt>
    <dgm:pt modelId="{29B1C1C2-7B50-4D83-B131-A6EAE181A807}" type="pres">
      <dgm:prSet presAssocID="{5FFFD34C-066E-4076-B5A9-0F2EEB4C6752}" presName="parentLin" presStyleCnt="0"/>
      <dgm:spPr/>
    </dgm:pt>
    <dgm:pt modelId="{92DB9C4E-F602-4462-822F-27BFF906F616}" type="pres">
      <dgm:prSet presAssocID="{5FFFD34C-066E-4076-B5A9-0F2EEB4C6752}" presName="parentLeftMargin" presStyleLbl="node1" presStyleIdx="0" presStyleCnt="2"/>
      <dgm:spPr/>
    </dgm:pt>
    <dgm:pt modelId="{518F52D6-7328-4F35-A0C4-C7C62F0DCA05}" type="pres">
      <dgm:prSet presAssocID="{5FFFD34C-066E-4076-B5A9-0F2EEB4C6752}" presName="parentText" presStyleLbl="node1" presStyleIdx="1" presStyleCnt="2" custScaleX="132076" custLinFactNeighborY="34368">
        <dgm:presLayoutVars>
          <dgm:chMax val="0"/>
          <dgm:bulletEnabled val="1"/>
        </dgm:presLayoutVars>
      </dgm:prSet>
      <dgm:spPr/>
    </dgm:pt>
    <dgm:pt modelId="{DF1F5ACE-70F0-4832-AB8E-3A674C9E6FDB}" type="pres">
      <dgm:prSet presAssocID="{5FFFD34C-066E-4076-B5A9-0F2EEB4C6752}" presName="negativeSpace" presStyleCnt="0"/>
      <dgm:spPr/>
    </dgm:pt>
    <dgm:pt modelId="{C617C286-5D5C-4D5D-A307-28291CB4C2CA}" type="pres">
      <dgm:prSet presAssocID="{5FFFD34C-066E-4076-B5A9-0F2EEB4C6752}" presName="childText" presStyleLbl="conFgAcc1" presStyleIdx="1" presStyleCnt="2" custLinFactNeighborY="-1120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DE55603-7980-4F65-9048-0103B1B57698}" type="presOf" srcId="{5FFFD34C-066E-4076-B5A9-0F2EEB4C6752}" destId="{518F52D6-7328-4F35-A0C4-C7C62F0DCA05}" srcOrd="1" destOrd="0" presId="urn:microsoft.com/office/officeart/2005/8/layout/list1"/>
    <dgm:cxn modelId="{EEB0A612-9601-490E-BFF9-CB94DE17AAD9}" srcId="{5FFFD34C-066E-4076-B5A9-0F2EEB4C6752}" destId="{E54C37F5-E544-4A3F-A22D-8DF80C28C073}" srcOrd="0" destOrd="0" parTransId="{0C0B4BBD-2689-4EE1-91B2-CBC699D1E8E7}" sibTransId="{2A212CE9-EAF4-4E99-A74A-29A3714C4F37}"/>
    <dgm:cxn modelId="{27708114-F462-466C-B504-475E06C079D3}" srcId="{5FFFD34C-066E-4076-B5A9-0F2EEB4C6752}" destId="{98487201-81BF-4A8B-8CC1-4168AB30D833}" srcOrd="2" destOrd="0" parTransId="{090C6D97-8646-48CD-9BB8-23A5A086FFF0}" sibTransId="{9ECEE4CF-F901-4D29-806F-C6E4214609CB}"/>
    <dgm:cxn modelId="{C672AB1B-1B2B-4664-83D6-99144BAAFF65}" type="presOf" srcId="{723F09D5-32EB-45DF-9CD2-0B0CB6C985CB}" destId="{C617C286-5D5C-4D5D-A307-28291CB4C2CA}" srcOrd="0" destOrd="3" presId="urn:microsoft.com/office/officeart/2005/8/layout/list1"/>
    <dgm:cxn modelId="{E2563137-CE60-4878-A994-B4C903381873}" type="presOf" srcId="{BAA596C4-9C8F-45F5-9834-4D061F8A5A3F}" destId="{E10F9FA6-9069-4798-ABAD-4ACDEC9520D7}" srcOrd="0" destOrd="0" presId="urn:microsoft.com/office/officeart/2005/8/layout/list1"/>
    <dgm:cxn modelId="{B8B6AB3F-67B9-4CFD-A8D9-EF12FFBA1487}" srcId="{5FFFD34C-066E-4076-B5A9-0F2EEB4C6752}" destId="{73056BA6-2062-4708-9BD9-9F38C5E872A0}" srcOrd="1" destOrd="0" parTransId="{AC996D3C-EA4D-4E52-868C-9A08949E9DB7}" sibTransId="{149D494C-A0E7-49B6-92BA-24D09F5D09A8}"/>
    <dgm:cxn modelId="{BAE45F65-02D8-4BBE-930D-4D0A6ED84DBB}" srcId="{BAA596C4-9C8F-45F5-9834-4D061F8A5A3F}" destId="{4A4001B6-C232-4D69-9C7E-BA2757487E48}" srcOrd="0" destOrd="0" parTransId="{07C1B8D8-6FB7-4E99-84A1-2AB3C8961B04}" sibTransId="{10A605A6-71C3-4B4C-932D-FDD9FE36F03C}"/>
    <dgm:cxn modelId="{81B4D648-25E5-4A0B-9C41-53F04F93CCCF}" type="presOf" srcId="{4A4001B6-C232-4D69-9C7E-BA2757487E48}" destId="{640FF632-0485-4442-B74D-8B060637CAFD}" srcOrd="0" destOrd="0" presId="urn:microsoft.com/office/officeart/2005/8/layout/list1"/>
    <dgm:cxn modelId="{B0E15E70-0591-4E55-A060-531C09A68FE6}" srcId="{BAA596C4-9C8F-45F5-9834-4D061F8A5A3F}" destId="{5FFFD34C-066E-4076-B5A9-0F2EEB4C6752}" srcOrd="1" destOrd="0" parTransId="{09A44078-2A5F-4519-A8D4-4107AC136DEB}" sibTransId="{1D682BB1-2699-419F-A431-619F86DB9516}"/>
    <dgm:cxn modelId="{F8FF0D55-4F65-4CEE-A112-8C7AB0196233}" type="presOf" srcId="{73056BA6-2062-4708-9BD9-9F38C5E872A0}" destId="{C617C286-5D5C-4D5D-A307-28291CB4C2CA}" srcOrd="0" destOrd="1" presId="urn:microsoft.com/office/officeart/2005/8/layout/list1"/>
    <dgm:cxn modelId="{00C1B17E-2AE1-4D2D-8A1D-B22FB386D9A4}" type="presOf" srcId="{E54C37F5-E544-4A3F-A22D-8DF80C28C073}" destId="{C617C286-5D5C-4D5D-A307-28291CB4C2CA}" srcOrd="0" destOrd="0" presId="urn:microsoft.com/office/officeart/2005/8/layout/list1"/>
    <dgm:cxn modelId="{2EA40593-9387-496D-9FCF-8BBE6E1E2F83}" type="presOf" srcId="{4A4001B6-C232-4D69-9C7E-BA2757487E48}" destId="{7FCB246C-F458-4FF3-B8DF-7C3832A9D030}" srcOrd="1" destOrd="0" presId="urn:microsoft.com/office/officeart/2005/8/layout/list1"/>
    <dgm:cxn modelId="{F6F66C9C-14C4-44A2-9913-AF01CC44A0EB}" type="presOf" srcId="{98487201-81BF-4A8B-8CC1-4168AB30D833}" destId="{C617C286-5D5C-4D5D-A307-28291CB4C2CA}" srcOrd="0" destOrd="2" presId="urn:microsoft.com/office/officeart/2005/8/layout/list1"/>
    <dgm:cxn modelId="{6B2C38CF-DE34-4A76-B68D-65E1912B7190}" srcId="{4A4001B6-C232-4D69-9C7E-BA2757487E48}" destId="{F3A49794-E5E7-4663-8796-EFC6AB4642C0}" srcOrd="0" destOrd="0" parTransId="{045D5F21-5693-461F-AC99-CBC10C0EBA8F}" sibTransId="{408F5392-AA12-4645-A12E-E61EB9C6FF09}"/>
    <dgm:cxn modelId="{33EC67D2-EA67-485B-816F-2F6403B87477}" srcId="{5FFFD34C-066E-4076-B5A9-0F2EEB4C6752}" destId="{723F09D5-32EB-45DF-9CD2-0B0CB6C985CB}" srcOrd="3" destOrd="0" parTransId="{3E177B42-04CA-4142-8EB9-71F7171BF465}" sibTransId="{CEED90C8-B24D-4EE3-8440-8162BB4339AA}"/>
    <dgm:cxn modelId="{AF4F6DE4-6BA6-45A1-A565-BFB23CF72CA1}" type="presOf" srcId="{F3A49794-E5E7-4663-8796-EFC6AB4642C0}" destId="{9212AD10-187C-4ECE-95AD-92491BAA10C9}" srcOrd="0" destOrd="0" presId="urn:microsoft.com/office/officeart/2005/8/layout/list1"/>
    <dgm:cxn modelId="{380DB9FC-133F-4D45-95A0-13F12561DADE}" type="presOf" srcId="{5FFFD34C-066E-4076-B5A9-0F2EEB4C6752}" destId="{92DB9C4E-F602-4462-822F-27BFF906F616}" srcOrd="0" destOrd="0" presId="urn:microsoft.com/office/officeart/2005/8/layout/list1"/>
    <dgm:cxn modelId="{A24E09A2-7B64-4A22-B7DC-AC44AAFC50EB}" type="presParOf" srcId="{E10F9FA6-9069-4798-ABAD-4ACDEC9520D7}" destId="{00F6910E-B4EC-4190-B33B-B963C6D1C9B9}" srcOrd="0" destOrd="0" presId="urn:microsoft.com/office/officeart/2005/8/layout/list1"/>
    <dgm:cxn modelId="{3F4237D7-E2C3-40B1-A8F3-32936B1C00E2}" type="presParOf" srcId="{00F6910E-B4EC-4190-B33B-B963C6D1C9B9}" destId="{640FF632-0485-4442-B74D-8B060637CAFD}" srcOrd="0" destOrd="0" presId="urn:microsoft.com/office/officeart/2005/8/layout/list1"/>
    <dgm:cxn modelId="{129B36E2-5457-4990-B607-E63A5B18A14E}" type="presParOf" srcId="{00F6910E-B4EC-4190-B33B-B963C6D1C9B9}" destId="{7FCB246C-F458-4FF3-B8DF-7C3832A9D030}" srcOrd="1" destOrd="0" presId="urn:microsoft.com/office/officeart/2005/8/layout/list1"/>
    <dgm:cxn modelId="{BEEEBCA6-0278-4B5C-9AAE-C58AECA8CB1B}" type="presParOf" srcId="{E10F9FA6-9069-4798-ABAD-4ACDEC9520D7}" destId="{5C3B95A9-9FE1-4D33-9724-37C4C32919AD}" srcOrd="1" destOrd="0" presId="urn:microsoft.com/office/officeart/2005/8/layout/list1"/>
    <dgm:cxn modelId="{144778AA-99F6-4AB5-928D-CFD138534E1C}" type="presParOf" srcId="{E10F9FA6-9069-4798-ABAD-4ACDEC9520D7}" destId="{9212AD10-187C-4ECE-95AD-92491BAA10C9}" srcOrd="2" destOrd="0" presId="urn:microsoft.com/office/officeart/2005/8/layout/list1"/>
    <dgm:cxn modelId="{E723AA24-BBE8-419F-8620-41D77A70D243}" type="presParOf" srcId="{E10F9FA6-9069-4798-ABAD-4ACDEC9520D7}" destId="{FDAD247E-BF66-4F7D-91C5-DD573E4E8AAA}" srcOrd="3" destOrd="0" presId="urn:microsoft.com/office/officeart/2005/8/layout/list1"/>
    <dgm:cxn modelId="{ACB5037E-D3C4-417A-9809-CF5ED199B8EF}" type="presParOf" srcId="{E10F9FA6-9069-4798-ABAD-4ACDEC9520D7}" destId="{29B1C1C2-7B50-4D83-B131-A6EAE181A807}" srcOrd="4" destOrd="0" presId="urn:microsoft.com/office/officeart/2005/8/layout/list1"/>
    <dgm:cxn modelId="{52839E50-618C-49CD-831B-F608367FAAB7}" type="presParOf" srcId="{29B1C1C2-7B50-4D83-B131-A6EAE181A807}" destId="{92DB9C4E-F602-4462-822F-27BFF906F616}" srcOrd="0" destOrd="0" presId="urn:microsoft.com/office/officeart/2005/8/layout/list1"/>
    <dgm:cxn modelId="{6D18B978-B7C2-47CB-AA04-EB21C05CF3A8}" type="presParOf" srcId="{29B1C1C2-7B50-4D83-B131-A6EAE181A807}" destId="{518F52D6-7328-4F35-A0C4-C7C62F0DCA05}" srcOrd="1" destOrd="0" presId="urn:microsoft.com/office/officeart/2005/8/layout/list1"/>
    <dgm:cxn modelId="{A52774B8-D025-450F-BD5C-E640240E416B}" type="presParOf" srcId="{E10F9FA6-9069-4798-ABAD-4ACDEC9520D7}" destId="{DF1F5ACE-70F0-4832-AB8E-3A674C9E6FDB}" srcOrd="5" destOrd="0" presId="urn:microsoft.com/office/officeart/2005/8/layout/list1"/>
    <dgm:cxn modelId="{811F4575-C1B8-4200-9699-6BEAFCD16D3B}" type="presParOf" srcId="{E10F9FA6-9069-4798-ABAD-4ACDEC9520D7}" destId="{C617C286-5D5C-4D5D-A307-28291CB4C2C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AD10-187C-4ECE-95AD-92491BAA10C9}">
      <dsp:nvSpPr>
        <dsp:cNvPr id="0" name=""/>
        <dsp:cNvSpPr/>
      </dsp:nvSpPr>
      <dsp:spPr>
        <a:xfrm>
          <a:off x="0" y="374334"/>
          <a:ext cx="5735650" cy="959175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142240" numCol="1" spcCol="1270" anchor="t" anchorCtr="0">
          <a:noAutofit/>
        </a:bodyPr>
        <a:lstStyle/>
        <a:p>
          <a:pPr marL="168275" lvl="1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kern="120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823" y="421157"/>
        <a:ext cx="5642004" cy="865529"/>
      </dsp:txXfrm>
    </dsp:sp>
    <dsp:sp modelId="{7FCB246C-F458-4FF3-B8DF-7C3832A9D030}">
      <dsp:nvSpPr>
        <dsp:cNvPr id="0" name=""/>
        <dsp:cNvSpPr/>
      </dsp:nvSpPr>
      <dsp:spPr>
        <a:xfrm>
          <a:off x="286782" y="64374"/>
          <a:ext cx="5305883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94636"/>
        <a:ext cx="5245359" cy="559396"/>
      </dsp:txXfrm>
    </dsp:sp>
    <dsp:sp modelId="{C617C286-5D5C-4D5D-A307-28291CB4C2CA}">
      <dsp:nvSpPr>
        <dsp:cNvPr id="0" name=""/>
        <dsp:cNvSpPr/>
      </dsp:nvSpPr>
      <dsp:spPr>
        <a:xfrm>
          <a:off x="0" y="1753397"/>
          <a:ext cx="5735650" cy="2844450"/>
        </a:xfrm>
        <a:prstGeom prst="roundRect">
          <a:avLst/>
        </a:prstGeo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42672" numCol="1" spcCol="1270" anchor="t" anchorCtr="0">
          <a:noAutofit/>
        </a:bodyPr>
        <a:lstStyle/>
        <a:p>
          <a:pPr marL="60325" lvl="1" indent="0" algn="l" defTabSz="2667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  <a:p>
          <a:pPr marL="60325" lvl="1" indent="0" algn="l" defTabSz="2667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sp:txBody>
      <dsp:txXfrm>
        <a:off x="138855" y="1892252"/>
        <a:ext cx="5457940" cy="2566740"/>
      </dsp:txXfrm>
    </dsp:sp>
    <dsp:sp modelId="{518F52D6-7328-4F35-A0C4-C7C62F0DCA05}">
      <dsp:nvSpPr>
        <dsp:cNvPr id="0" name=""/>
        <dsp:cNvSpPr/>
      </dsp:nvSpPr>
      <dsp:spPr>
        <a:xfrm>
          <a:off x="286782" y="1659963"/>
          <a:ext cx="5302791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1690225"/>
        <a:ext cx="524226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r">
              <a:defRPr sz="1200"/>
            </a:lvl1pPr>
          </a:lstStyle>
          <a:p>
            <a:fld id="{1BE401E8-E944-4CE9-A1D6-8E5834680E58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9" tIns="47095" rIns="94189" bIns="4709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516675"/>
            <a:ext cx="5679440" cy="3695462"/>
          </a:xfrm>
          <a:prstGeom prst="rect">
            <a:avLst/>
          </a:prstGeom>
        </p:spPr>
        <p:txBody>
          <a:bodyPr vert="horz" lIns="94189" tIns="47095" rIns="94189" bIns="4709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r">
              <a:defRPr sz="1200"/>
            </a:lvl1pPr>
          </a:lstStyle>
          <a:p>
            <a:fld id="{35D7F22E-BA7D-46A7-A4A1-4E4656668F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6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032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34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B681-EABF-8354-B2FF-15966EA4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6B880-CE72-72CE-8853-CBFF4179D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F5039-64A1-F357-865A-1069ADD88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ADEA7-72B8-81C4-2029-6A4E0FACF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768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26D00-271D-E997-0BD4-3EA252A11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15BBD-E9FD-8E73-E93C-46BE3005B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23628-65E2-5916-D8FF-9B61E010D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7B740-EB04-C545-0582-CF50E7EFE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8F94C-E312-A225-1839-F81D06DD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E8CE4-7FD6-D7E7-F129-1F92F6FFF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21C1B-FDB1-06BB-FF94-6DD1AC296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9BD14-5D81-B4EB-7CBE-662478733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007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82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D175-A985-00CB-975C-3EC944FC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0407B-39CF-F1F0-E8D2-FC182C037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0940E-D59E-01BF-6376-71B338A0C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main dashboard, option to view dashboard data by activities or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52DD8-C6F2-7896-3915-C44919CF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92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 real-world problems from industry leaders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 engagement project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20 hours; anonymous mentors); Career Exploration Activity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future-ready skills through daily activities &amp; monthly challenges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feedback from virtual mentors and connect with professionals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 points for prizes like tech swag, scholarships, and more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careers, expand networks, and strengthen resumes/college apps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u="none" dirty="0">
              <a:solidFill>
                <a:srgbClr val="3C388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Monthly Challenges: Team or solo industry projects with $10k in cash prizes, in or outside of school ($5K, $3K, $2K)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Daily </a:t>
            </a:r>
            <a:r>
              <a:rPr lang="en-US" b="0" u="none" dirty="0" err="1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Skillbuilders</a:t>
            </a: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10-minute activities with a daily $100 gift card winner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Work-Based Learning: Real interaction with industry professionals (Challenges fulfill career exploration activity)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&amp; Tools: Support for students, educators, and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r>
              <a:rPr lang="en-US" dirty="0"/>
              <a:t>KnoPro Challenges fulfill </a:t>
            </a:r>
            <a:r>
              <a:rPr lang="en-US" b="1" dirty="0"/>
              <a:t>Career Exploration </a:t>
            </a:r>
            <a:r>
              <a:rPr lang="en-US" dirty="0"/>
              <a:t>activity: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Partner Engagement Project — 20 hours; anonymous mentors</a:t>
            </a:r>
            <a:br>
              <a:rPr lang="en-US" dirty="0"/>
            </a:br>
            <a:br>
              <a:rPr lang="en-US" dirty="0"/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Recognition depends on the school, district, and state standards.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schools count it as a mentored industry project, or internship alternative, and certify it as approximately 20 WBL hours for Perkins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schools or districts classify it as a career exploration or preparation activity.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04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9E9-93FC-F920-5015-1D4C77AB8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721328-0CA8-AFBD-D99B-FCFFA1ED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07D78-ED30-D0BB-8510-C67948CD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DF35-F58A-7D55-4F47-904FE5EDF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302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0A28-56D0-46D9-0242-6F3683BF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120E1-D498-EF49-9374-22DD0215B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CB90C7-1CD0-15D1-98CE-ED8C6EF3C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F16E-BF3B-8EF0-D791-0366F5BAE5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806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F525-5E43-F114-CF53-C40DEAB0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64DAA-7221-3206-3638-B9CE98E25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E7908-6C54-702E-DB6D-B01F03A96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23D8-3194-8112-ED37-BFD89D636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65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ADAB-AA26-1621-A396-41B2AC77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96FF9-0431-2233-6344-5094212C6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7C407-294D-EB2A-A897-51CD07118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Introductions</a:t>
            </a:r>
            <a:br>
              <a:rPr lang="en-US" dirty="0"/>
            </a:br>
            <a:r>
              <a:rPr lang="en-US" b="1" dirty="0"/>
              <a:t>Agenda Review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1. Network Highlights; 2. NAF Design Overview; 3. Tech Enabled Impact 4. Admissions and Pricing; 5. Questions &amp; Next Steps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35C29-9A97-ACAB-BFDF-AC964A328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787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B3A7-4B52-CDFD-43F3-8A2BD890C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486B1-89D9-44B6-94C8-D45607CB5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17022-B3C6-4815-ADCE-B9688BFCD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Information Sharing: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Example: Hiring profiles — provide students, alumni, and educators the most in demand positions and requirements to inform their planning, aspirations, curriculum, and futures.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2B147-DD73-8FCF-1B02-9B318B91E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09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Who is Eligible?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NAF encourages full district engagement in creating academies to maximize successful and sustained academy implementation. The annual membership fee is $2,000 per academy, with multi-academy discounts available. Begin the process by completing NAF’s Interest Survey to indicate your interest and commitment to partnering with NAF.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https://naf.org/start-a-naf-academy/interest-survey/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F22E-BA7D-46A7-A4A1-4E4656668F6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2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6AD9-83D8-07E8-B08A-52660080B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5F5FB-B942-0509-D530-0D35B47C8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F0D9D3-32A5-489B-F894-4E136C9E5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8D230-D1AE-5958-67EF-9A5DAAB7D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92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9FC8-A3E1-5139-7B59-AC4F6D864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98A6-BED4-62C9-E98A-9547A84A1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7AFB2-6066-F1E5-8820-7349B25E7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341F6-C3DC-5749-C791-31747E4C2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69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81DB1-CF53-4E60-DFB3-A988C30D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3E4CB-3DBD-5D3E-6DEB-515E8A739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A0651-F456-1C39-B1A4-F161AA8A9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6DCC9-A714-04DC-7DD0-0988FBF83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685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42CDE-8B98-635D-E4D0-25D99CCF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E0BAA-4367-FE19-D145-B89328239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506507-291B-A44D-FDF5-342225AD4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251B-6401-B6EC-4CBA-9B43175C9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4854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BCBFB-E113-70F9-8848-BDDB332D0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46675-5BFE-2200-837A-406D90EC8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04488-1654-0FA0-ABA2-8C0E72155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37CC1-31AA-8069-B440-7AB353E1C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276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82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A0C91-A3FD-9FF1-4BC6-72D5F991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6D618-6C41-A7F2-3E18-4D82626F5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CE296-013F-6B3F-42B7-720E1494C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C876-1F09-E48D-B1C3-B098F31FD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848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8B88-301E-9B28-C05B-2A565C62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CD724-68D5-8F96-0CBA-91EC2F9A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42E28-B8C3-3B1A-E603-ECCE3CD7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98E3A-DFF0-3D3F-E4B4-88EA27A7D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4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B11D-7158-8516-C559-6D9EF3FF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ADBB4-018C-2189-C57B-F8630B832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8279E-8AE1-6C78-5C24-1F677D75E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EC347-2639-2667-FE1C-06BD98F40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06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51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208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9891-63AC-23A1-0124-E813A27E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1250A-C243-D2AD-536B-1143CDB20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CB014-A048-93EE-2DBB-D0238743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AE725-1005-2F98-0703-687C8BC19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9700-A424-FC55-918B-976CB497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89BF7-377F-BB20-8A9E-818B381C2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42A28-E8A6-BC05-CCB7-7B1E8DFE5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49DA8-6945-760F-702A-739E0DF6D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95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E7AFB-C152-87D2-A6FA-12E8F299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00BF8-43D7-F223-1910-BBD6992EC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A4F72-A0E5-2226-FE6B-6246C5D05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26C84-9C5C-C9ED-1A60-FD87AC799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61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668" y="76200"/>
            <a:ext cx="11480800" cy="381000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124" y="457200"/>
            <a:ext cx="11480800" cy="533400"/>
          </a:xfrm>
        </p:spPr>
        <p:txBody>
          <a:bodyPr/>
          <a:lstStyle>
            <a:lvl1pPr marL="0" indent="0" algn="l">
              <a:buNone/>
              <a:defRPr sz="4000" i="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9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6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1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4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6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9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20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21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7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7539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6087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0945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838803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672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9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0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14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992861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6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2832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665560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40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4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5" name="Picture 4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48C19071-E18E-9B0F-C98E-105F610CA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7" y="1356553"/>
            <a:ext cx="4144893" cy="41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07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E93D534E-902B-07A8-8B55-720984402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3" name="Picture 2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A1EC5018-C01A-F7C6-0879-D4B5A3EED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166" y="5580684"/>
            <a:ext cx="1043668" cy="10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19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2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3B620751-D81B-4CD6-3272-B4B1C4703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1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03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29B64F31-4CF5-BEF3-F3AD-2ECDCBB3A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7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55D6C988-B37D-F052-050E-DDE63E4A8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113891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79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425EB8-B6AB-78AB-D04B-23B2093760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21" y="1167150"/>
            <a:ext cx="4937540" cy="22618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631AB9-B5A3-2DDE-3ECD-3B49C9CBA2A9}"/>
              </a:ext>
            </a:extLst>
          </p:cNvPr>
          <p:cNvGrpSpPr/>
          <p:nvPr userDrawn="1"/>
        </p:nvGrpSpPr>
        <p:grpSpPr>
          <a:xfrm>
            <a:off x="2086767" y="4175754"/>
            <a:ext cx="8036257" cy="2148841"/>
            <a:chOff x="2086767" y="4175754"/>
            <a:chExt cx="8036257" cy="214884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1431745-310D-4BD7-BC32-D1681D2FE9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86767" y="4175755"/>
              <a:ext cx="8036257" cy="2148840"/>
            </a:xfrm>
            <a:prstGeom prst="rect">
              <a:avLst/>
            </a:prstGeom>
          </p:spPr>
        </p:pic>
        <p:pic>
          <p:nvPicPr>
            <p:cNvPr id="5" name="Picture 4" descr="A black and white circle with a black circle and a black circle with a black circle and a black circle with a black circle and a black circle with a black circle and a black circle with a&#10;&#10;Description automatically generated">
              <a:extLst>
                <a:ext uri="{FF2B5EF4-FFF2-40B4-BE49-F238E27FC236}">
                  <a16:creationId xmlns:a16="http://schemas.microsoft.com/office/drawing/2014/main" id="{F6D52983-BAB4-29E0-365F-926C01FE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4470" y="4175754"/>
              <a:ext cx="318727" cy="318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6356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468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56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0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771455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77362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00171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73056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5640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57376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330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00659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2392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5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516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61640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205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767429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05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9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08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4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9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rgbClr val="2CA439"/>
              </a:gs>
              <a:gs pos="100000">
                <a:srgbClr val="006A4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eaLnBrk="1" hangingPunct="1"/>
            <a:endParaRPr lang="en-US" altLang="en-US" sz="4200" dirty="0">
              <a:solidFill>
                <a:srgbClr val="0000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710" y="76201"/>
            <a:ext cx="11492892" cy="341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711" y="457200"/>
            <a:ext cx="11492891" cy="56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10" y="5934351"/>
            <a:ext cx="3074607" cy="69751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292708" y="417430"/>
            <a:ext cx="1150462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6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400" i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000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4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4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3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areertech.org/career-cluster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sv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sv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sv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7.xml"/><Relationship Id="rId6" Type="http://schemas.openxmlformats.org/officeDocument/2006/relationships/hyperlink" Target="https://naf.org/about/our-approach/future-ready-skills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naf.org/innovation-and-products/naftrac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hyperlink" Target="https://ash.naf.org/public/downloadable-resource/index/wbl-participation-tracker-and-reflection-form-overvie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wbl/tracker-resourc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95XeVBZnbo?feature=oembed" TargetMode="Externa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hyperlink" Target="https://www.knopro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png"/><Relationship Id="rId3" Type="http://schemas.openxmlformats.org/officeDocument/2006/relationships/hyperlink" Target="https://www.knopro.org/" TargetMode="External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ash.naf.org/public/downloadable-resource/index/year-of-planning-benefits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ssets.ctfassets.net/mb5xi7u8wemi/2AGKGsZ2r9REVZLlQlfBBq/392fb9c8fb7daaaa31e3ce32e7e1e8e6/Fast_Track_Pacing_Guide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1.xml"/><Relationship Id="rId6" Type="http://schemas.openxmlformats.org/officeDocument/2006/relationships/hyperlink" Target="https://naf.org/about/naf-next/" TargetMode="External"/><Relationship Id="rId5" Type="http://schemas.openxmlformats.org/officeDocument/2006/relationships/hyperlink" Target="https://ash.naf.org/public/downloadable-resource/index/admissions-interest-survey" TargetMode="External"/><Relationship Id="rId4" Type="http://schemas.openxmlformats.org/officeDocument/2006/relationships/hyperlink" Target="mailto:jgeisler@naf.or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aohs-courses-one-pager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hyperlink" Target="https://ash.naf.org/public/downloadable-resource/index/aoit-courses-one-pag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sh.naf.org/public/downloadable-resource/index/aof-courses-one-pager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hyperlink" Target="https://ash.naf.org/public/downloadable-resource/index/aoht-courses-one-pager" TargetMode="External"/><Relationship Id="rId4" Type="http://schemas.openxmlformats.org/officeDocument/2006/relationships/hyperlink" Target="https://ash.naf.org/public/downloadable-resource/index/aoe-courses-one-pager" TargetMode="External"/><Relationship Id="rId9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NAFTrack-Certification-Internships" TargetMode="External"/><Relationship Id="rId3" Type="http://schemas.openxmlformats.org/officeDocument/2006/relationships/image" Target="../media/image87.jpg"/><Relationship Id="rId7" Type="http://schemas.openxmlformats.org/officeDocument/2006/relationships/hyperlink" Target="https://ash.naf.org/public/downloadable-resource/index/wbl-key-concept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sh.naf.org/public/downloadable-resource/index/knopro-one-pager" TargetMode="External"/><Relationship Id="rId5" Type="http://schemas.openxmlformats.org/officeDocument/2006/relationships/hyperlink" Target="https://ash.naf.org/public/downloadable-resource/index/alumni-benefits-one-pager" TargetMode="External"/><Relationship Id="rId10" Type="http://schemas.openxmlformats.org/officeDocument/2006/relationships/hyperlink" Target="https://ash.naf.org/public/downloadable-resource/index/naf-design" TargetMode="External"/><Relationship Id="rId4" Type="http://schemas.openxmlformats.org/officeDocument/2006/relationships/hyperlink" Target="https://ash.naf.org/public/downloadable-resource/index/about-naf" TargetMode="External"/><Relationship Id="rId9" Type="http://schemas.openxmlformats.org/officeDocument/2006/relationships/hyperlink" Target="https://naf.org/our-academies/start-a-naf-academy/benefit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wh0lR5F1l0?feature=oembed" TargetMode="External"/><Relationship Id="rId4" Type="http://schemas.openxmlformats.org/officeDocument/2006/relationships/image" Target="../media/image88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s://ash.naf.org/public/downloadable-resource/index/aoht-courses-one-pager" TargetMode="External"/><Relationship Id="rId3" Type="http://schemas.openxmlformats.org/officeDocument/2006/relationships/hyperlink" Target="https://ash.naf.org/public/learning" TargetMode="External"/><Relationship Id="rId7" Type="http://schemas.openxmlformats.org/officeDocument/2006/relationships/image" Target="../media/image22.png"/><Relationship Id="rId12" Type="http://schemas.openxmlformats.org/officeDocument/2006/relationships/hyperlink" Target="https://ash.naf.org/public/downloadable-resource/index/aohs-courses-one-pag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.png"/><Relationship Id="rId11" Type="http://schemas.openxmlformats.org/officeDocument/2006/relationships/hyperlink" Target="https://ash.naf.org/public/downloadable-resource/index/aof-courses-one-pager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ash.naf.org/public/downloadable-resource/index/aoe-courses-one-pager" TargetMode="External"/><Relationship Id="rId4" Type="http://schemas.openxmlformats.org/officeDocument/2006/relationships/image" Target="../media/image31.jpeg"/><Relationship Id="rId9" Type="http://schemas.openxmlformats.org/officeDocument/2006/relationships/image" Target="../media/image21.png"/><Relationship Id="rId14" Type="http://schemas.openxmlformats.org/officeDocument/2006/relationships/hyperlink" Target="https://ash.naf.org/public/downloadable-resource/index/aoit-courses-one-pag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EBBC3-F81C-8DC1-47D0-8A0030BB3F6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B7856C-6B58-85F8-AC2E-AF9D15FE66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r="11332"/>
          <a:stretch/>
        </p:blipFill>
        <p:spPr>
          <a:xfrm>
            <a:off x="-2086984" y="-606557"/>
            <a:ext cx="8068330" cy="8248314"/>
          </a:xfrm>
        </p:spPr>
      </p:pic>
      <p:pic>
        <p:nvPicPr>
          <p:cNvPr id="11" name="object 6">
            <a:extLst>
              <a:ext uri="{FF2B5EF4-FFF2-40B4-BE49-F238E27FC236}">
                <a16:creationId xmlns:a16="http://schemas.microsoft.com/office/drawing/2014/main" id="{D5C5F9AD-0E45-507D-6AB4-D8E77283B8D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54204" y="6379213"/>
            <a:ext cx="2028824" cy="2285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9E4DBB9-CA33-A62B-A73A-412E5C8ACCE8}"/>
              </a:ext>
            </a:extLst>
          </p:cNvPr>
          <p:cNvSpPr txBox="1">
            <a:spLocks/>
          </p:cNvSpPr>
          <p:nvPr/>
        </p:nvSpPr>
        <p:spPr>
          <a:xfrm>
            <a:off x="5981345" y="225034"/>
            <a:ext cx="309334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7B12B-76B0-FD8D-6C9C-573FE21BE349}"/>
              </a:ext>
            </a:extLst>
          </p:cNvPr>
          <p:cNvSpPr txBox="1"/>
          <p:nvPr/>
        </p:nvSpPr>
        <p:spPr>
          <a:xfrm>
            <a:off x="6724185" y="1694807"/>
            <a:ext cx="4701008" cy="3468385"/>
          </a:xfrm>
          <a:prstGeom prst="rect">
            <a:avLst/>
          </a:prstGeom>
          <a:noFill/>
          <a:ln w="28575">
            <a:solidFill>
              <a:srgbClr val="32B04A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is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leader in career-connected education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—the connective tissue between education and opportunity that brings educators, employers, and funders together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 the high school experience 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strengthen the future workforce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16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52A1-7835-735B-E671-1D4AC41E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5E21BC0C-D7CD-6141-DAA6-9B034B4D1B77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70A5E-3AFA-71D1-D3BA-613A725644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</a:t>
            </a:r>
            <a:r>
              <a:rPr lang="en-US" sz="4200" b="1" dirty="0">
                <a:solidFill>
                  <a:srgbClr val="32B0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Pathways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7832A76A-0AE1-69E2-0C91-58D2A076B157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6BBBB-BE6A-8659-7FD3-A75361567108}"/>
              </a:ext>
            </a:extLst>
          </p:cNvPr>
          <p:cNvSpPr txBox="1"/>
          <p:nvPr/>
        </p:nvSpPr>
        <p:spPr>
          <a:xfrm>
            <a:off x="253176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Manufacturing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Construction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 Chain &amp; Transportation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Arts, Entertainment, &amp; Design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Hospitality, Events, &amp; Tourism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61905-DD0B-71EB-A0F9-A54948F47D10}"/>
              </a:ext>
            </a:extLst>
          </p:cNvPr>
          <p:cNvGrpSpPr/>
          <p:nvPr/>
        </p:nvGrpSpPr>
        <p:grpSpPr>
          <a:xfrm>
            <a:off x="2733035" y="3591652"/>
            <a:ext cx="2948463" cy="520738"/>
            <a:chOff x="2589768" y="3426671"/>
            <a:chExt cx="2948463" cy="520738"/>
          </a:xfrm>
        </p:grpSpPr>
        <p:sp>
          <p:nvSpPr>
            <p:cNvPr id="8" name="Straight Connector 3">
              <a:extLst>
                <a:ext uri="{FF2B5EF4-FFF2-40B4-BE49-F238E27FC236}">
                  <a16:creationId xmlns:a16="http://schemas.microsoft.com/office/drawing/2014/main" id="{CDC1EAA7-190E-257A-225A-4F007673A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Straight Connector 4">
              <a:extLst>
                <a:ext uri="{FF2B5EF4-FFF2-40B4-BE49-F238E27FC236}">
                  <a16:creationId xmlns:a16="http://schemas.microsoft.com/office/drawing/2014/main" id="{BC049AD3-2E8C-7843-6DF1-8A1F1EE32E1D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10DBE4-982A-FD82-B3CC-9D3BEBA1C49A}"/>
              </a:ext>
            </a:extLst>
          </p:cNvPr>
          <p:cNvGrpSpPr/>
          <p:nvPr/>
        </p:nvGrpSpPr>
        <p:grpSpPr>
          <a:xfrm flipH="1">
            <a:off x="6504687" y="3598550"/>
            <a:ext cx="2948463" cy="520738"/>
            <a:chOff x="2589768" y="3426671"/>
            <a:chExt cx="2948463" cy="520738"/>
          </a:xfrm>
        </p:grpSpPr>
        <p:sp>
          <p:nvSpPr>
            <p:cNvPr id="21" name="Straight Connector 3">
              <a:extLst>
                <a:ext uri="{FF2B5EF4-FFF2-40B4-BE49-F238E27FC236}">
                  <a16:creationId xmlns:a16="http://schemas.microsoft.com/office/drawing/2014/main" id="{A3F7D4D7-5C7A-F7B0-A4E7-AFC8EC445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Straight Connector 4">
              <a:extLst>
                <a:ext uri="{FF2B5EF4-FFF2-40B4-BE49-F238E27FC236}">
                  <a16:creationId xmlns:a16="http://schemas.microsoft.com/office/drawing/2014/main" id="{F63E5473-359B-D149-17D7-73060211A56F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2B7F55E-4052-BE6A-256A-CBCE72A92D0B}"/>
              </a:ext>
            </a:extLst>
          </p:cNvPr>
          <p:cNvSpPr txBox="1"/>
          <p:nvPr/>
        </p:nvSpPr>
        <p:spPr>
          <a:xfrm>
            <a:off x="6266788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 &amp; Human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Service &amp; Safety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&amp; Natural Resources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 Technology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&amp; Sales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&amp; Entrepreneurship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50A92-A67D-A07C-3AE8-3713C75E71E1}"/>
              </a:ext>
            </a:extLst>
          </p:cNvPr>
          <p:cNvSpPr txBox="1"/>
          <p:nvPr/>
        </p:nvSpPr>
        <p:spPr>
          <a:xfrm>
            <a:off x="3444949" y="1236156"/>
            <a:ext cx="85545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addition to NAF’s five core career themes, academy offerings have expanded to include the 14 career clusters and associated pathways that align with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as well as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State-Approved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career pathway courses.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82B2B7-F3E0-4235-AE50-081B058A4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r="2884"/>
          <a:stretch/>
        </p:blipFill>
        <p:spPr>
          <a:xfrm>
            <a:off x="528399" y="1628412"/>
            <a:ext cx="2625139" cy="1856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900FBD-2988-5CBC-62DA-6F491315E1CA}"/>
              </a:ext>
            </a:extLst>
          </p:cNvPr>
          <p:cNvSpPr txBox="1"/>
          <p:nvPr/>
        </p:nvSpPr>
        <p:spPr>
          <a:xfrm>
            <a:off x="3645947" y="2897345"/>
            <a:ext cx="8017654" cy="584775"/>
          </a:xfrm>
          <a:prstGeom prst="rect">
            <a:avLst/>
          </a:prstGeom>
          <a:noFill/>
          <a:ln w="19050">
            <a:solidFill>
              <a:srgbClr val="006A4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allowing academies to tailor pathways to local workforce needs.</a:t>
            </a:r>
          </a:p>
        </p:txBody>
      </p:sp>
      <p:sp>
        <p:nvSpPr>
          <p:cNvPr id="32" name="Rectangle 31">
            <a:hlinkClick r:id="rId4"/>
            <a:extLst>
              <a:ext uri="{FF2B5EF4-FFF2-40B4-BE49-F238E27FC236}">
                <a16:creationId xmlns:a16="http://schemas.microsoft.com/office/drawing/2014/main" id="{F2ABE949-F226-74C8-094F-3127D7282917}"/>
              </a:ext>
            </a:extLst>
          </p:cNvPr>
          <p:cNvSpPr/>
          <p:nvPr/>
        </p:nvSpPr>
        <p:spPr>
          <a:xfrm>
            <a:off x="6657974" y="1990726"/>
            <a:ext cx="5076825" cy="29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092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CFB9-E689-B8F7-FFDC-2C6B08C5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B5C24091-6F05-2589-A77B-D689BC70D556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43C78-618E-32E8-E513-6FE93D039BE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556379B-F9FD-33FF-583D-01A09F376BD6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8A1B364-A651-9FA8-98F7-D3EF47E576AC}"/>
              </a:ext>
            </a:extLst>
          </p:cNvPr>
          <p:cNvGrpSpPr/>
          <p:nvPr/>
        </p:nvGrpSpPr>
        <p:grpSpPr>
          <a:xfrm>
            <a:off x="323462" y="1761936"/>
            <a:ext cx="3006829" cy="4673258"/>
            <a:chOff x="142452" y="2338635"/>
            <a:chExt cx="3006829" cy="467325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5651DC-EC96-1406-394A-E85A0B5819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9239" y="3148635"/>
              <a:ext cx="2710042" cy="1635221"/>
              <a:chOff x="7702695" y="1158996"/>
              <a:chExt cx="2953602" cy="1271535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B39AD79-21C0-6B68-1C74-02EA5E23A6E3}"/>
                  </a:ext>
                </a:extLst>
              </p:cNvPr>
              <p:cNvGrpSpPr/>
              <p:nvPr/>
            </p:nvGrpSpPr>
            <p:grpSpPr>
              <a:xfrm>
                <a:off x="7708034" y="1158996"/>
                <a:ext cx="1905711" cy="327946"/>
                <a:chOff x="7679430" y="1274815"/>
                <a:chExt cx="1905711" cy="327946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33FF3A6-431B-AE27-B70C-5EAF4C81D40F}"/>
                    </a:ext>
                  </a:extLst>
                </p:cNvPr>
                <p:cNvSpPr txBox="1"/>
                <p:nvPr/>
              </p:nvSpPr>
              <p:spPr>
                <a:xfrm>
                  <a:off x="8074283" y="1274815"/>
                  <a:ext cx="1510858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Interaction</a:t>
                  </a:r>
                </a:p>
              </p:txBody>
            </p:sp>
            <p:pic>
              <p:nvPicPr>
                <p:cNvPr id="57" name="Graphic 56" descr="Checkmark with solid fill">
                  <a:extLst>
                    <a:ext uri="{FF2B5EF4-FFF2-40B4-BE49-F238E27FC236}">
                      <a16:creationId xmlns:a16="http://schemas.microsoft.com/office/drawing/2014/main" id="{5DA941CC-B424-6370-2299-25B6550098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9430" y="1306703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5F6BD1B-AE48-A08C-9594-7F72EE65B3A3}"/>
                  </a:ext>
                </a:extLst>
              </p:cNvPr>
              <p:cNvGrpSpPr/>
              <p:nvPr/>
            </p:nvGrpSpPr>
            <p:grpSpPr>
              <a:xfrm>
                <a:off x="7702695" y="2125425"/>
                <a:ext cx="2250816" cy="305106"/>
                <a:chOff x="7618857" y="2412844"/>
                <a:chExt cx="2250816" cy="305106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350DBD6-32DC-8853-688D-5BCE5A51AA4E}"/>
                    </a:ext>
                  </a:extLst>
                </p:cNvPr>
                <p:cNvSpPr txBox="1"/>
                <p:nvPr/>
              </p:nvSpPr>
              <p:spPr>
                <a:xfrm>
                  <a:off x="8010563" y="2412844"/>
                  <a:ext cx="185911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Outcome-Driven</a:t>
                  </a:r>
                </a:p>
              </p:txBody>
            </p:sp>
            <p:pic>
              <p:nvPicPr>
                <p:cNvPr id="55" name="Graphic 54" descr="Checkmark with solid fill">
                  <a:extLst>
                    <a:ext uri="{FF2B5EF4-FFF2-40B4-BE49-F238E27FC236}">
                      <a16:creationId xmlns:a16="http://schemas.microsoft.com/office/drawing/2014/main" id="{8FE934E2-2845-0BFF-10E4-7A1FB8CB9F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18857" y="2421892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892AEA1-0021-0D3F-10F0-855C67034AA7}"/>
                  </a:ext>
                </a:extLst>
              </p:cNvPr>
              <p:cNvGrpSpPr/>
              <p:nvPr/>
            </p:nvGrpSpPr>
            <p:grpSpPr>
              <a:xfrm>
                <a:off x="7702695" y="1481140"/>
                <a:ext cx="2953602" cy="337731"/>
                <a:chOff x="7586907" y="1730992"/>
                <a:chExt cx="2953602" cy="337731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1EECE5AB-AEAC-8179-DC3B-44A1E91D2B66}"/>
                    </a:ext>
                  </a:extLst>
                </p:cNvPr>
                <p:cNvSpPr txBox="1"/>
                <p:nvPr/>
              </p:nvSpPr>
              <p:spPr>
                <a:xfrm>
                  <a:off x="7962009" y="1730992"/>
                  <a:ext cx="257850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Preparation &amp; Reflection</a:t>
                  </a:r>
                </a:p>
              </p:txBody>
            </p:sp>
            <p:pic>
              <p:nvPicPr>
                <p:cNvPr id="53" name="Graphic 52" descr="Checkmark with solid fill">
                  <a:extLst>
                    <a:ext uri="{FF2B5EF4-FFF2-40B4-BE49-F238E27FC236}">
                      <a16:creationId xmlns:a16="http://schemas.microsoft.com/office/drawing/2014/main" id="{A7043E11-B9A4-2BC2-B00D-7ADCFB23B2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86907" y="1772665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382C8A7-1F18-2415-D65B-CE5035C0CC41}"/>
                  </a:ext>
                </a:extLst>
              </p:cNvPr>
              <p:cNvGrpSpPr/>
              <p:nvPr/>
            </p:nvGrpSpPr>
            <p:grpSpPr>
              <a:xfrm>
                <a:off x="7702695" y="1803283"/>
                <a:ext cx="2784031" cy="310520"/>
                <a:chOff x="7628940" y="2066384"/>
                <a:chExt cx="2784031" cy="310520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D0230645-CD17-2F58-A890-27D49E262B93}"/>
                    </a:ext>
                  </a:extLst>
                </p:cNvPr>
                <p:cNvSpPr txBox="1"/>
                <p:nvPr/>
              </p:nvSpPr>
              <p:spPr>
                <a:xfrm>
                  <a:off x="8000895" y="2066384"/>
                  <a:ext cx="2412076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Classroom-Connected</a:t>
                  </a:r>
                </a:p>
              </p:txBody>
            </p:sp>
            <p:pic>
              <p:nvPicPr>
                <p:cNvPr id="51" name="Graphic 50" descr="Checkmark with solid fill">
                  <a:extLst>
                    <a:ext uri="{FF2B5EF4-FFF2-40B4-BE49-F238E27FC236}">
                      <a16:creationId xmlns:a16="http://schemas.microsoft.com/office/drawing/2014/main" id="{1ABDAFE9-89E0-476D-02B0-3BF45FC0CC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28940" y="2080846"/>
                  <a:ext cx="274320" cy="296058"/>
                </a:xfrm>
                <a:prstGeom prst="rect">
                  <a:avLst/>
                </a:prstGeom>
              </p:spPr>
            </p:pic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525BF5-726A-CD8A-9866-970F987906D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42452" y="2338635"/>
              <a:ext cx="2707577" cy="7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Standards of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High Quality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WBL:</a:t>
              </a:r>
            </a:p>
          </p:txBody>
        </p:sp>
        <p:pic>
          <p:nvPicPr>
            <p:cNvPr id="45" name="Picture 44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3D333929-B422-1E21-0503-99B31AF86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077" y="4928865"/>
              <a:ext cx="2209131" cy="2083028"/>
            </a:xfrm>
            <a:prstGeom prst="ellipse">
              <a:avLst/>
            </a:prstGeom>
            <a:solidFill>
              <a:srgbClr val="005480"/>
            </a:solidFill>
            <a:ln w="76200">
              <a:solidFill>
                <a:srgbClr val="7030A0"/>
              </a:solidFill>
            </a:ln>
            <a:effectLst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F57E807-8EAF-6794-03BE-EBAFA5C1154D}"/>
              </a:ext>
            </a:extLst>
          </p:cNvPr>
          <p:cNvGrpSpPr/>
          <p:nvPr/>
        </p:nvGrpSpPr>
        <p:grpSpPr>
          <a:xfrm>
            <a:off x="3684850" y="1112273"/>
            <a:ext cx="7965088" cy="5590742"/>
            <a:chOff x="3753093" y="1439388"/>
            <a:chExt cx="7965088" cy="559074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69433D2-DA1A-2ABA-DC8B-68258671E7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53093" y="1823145"/>
              <a:ext cx="7965088" cy="5206985"/>
              <a:chOff x="2445951" y="1503084"/>
              <a:chExt cx="8588806" cy="5614727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EB93BA8-A898-2965-10C2-7C9B3A2380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45951" y="1503084"/>
                <a:ext cx="8588806" cy="5614727"/>
                <a:chOff x="1768350" y="1612107"/>
                <a:chExt cx="8828406" cy="5771356"/>
              </a:xfrm>
            </p:grpSpPr>
            <p:grpSp>
              <p:nvGrpSpPr>
                <p:cNvPr id="89" name="object 6">
                  <a:extLst>
                    <a:ext uri="{FF2B5EF4-FFF2-40B4-BE49-F238E27FC236}">
                      <a16:creationId xmlns:a16="http://schemas.microsoft.com/office/drawing/2014/main" id="{587CA939-B276-FC3D-A615-CFA0D85024B5}"/>
                    </a:ext>
                  </a:extLst>
                </p:cNvPr>
                <p:cNvGrpSpPr/>
                <p:nvPr/>
              </p:nvGrpSpPr>
              <p:grpSpPr>
                <a:xfrm>
                  <a:off x="2333385" y="2340936"/>
                  <a:ext cx="7390002" cy="3553057"/>
                  <a:chOff x="2333384" y="1998037"/>
                  <a:chExt cx="7390002" cy="3553059"/>
                </a:xfrm>
              </p:grpSpPr>
              <p:pic>
                <p:nvPicPr>
                  <p:cNvPr id="115" name="object 7">
                    <a:extLst>
                      <a:ext uri="{FF2B5EF4-FFF2-40B4-BE49-F238E27FC236}">
                        <a16:creationId xmlns:a16="http://schemas.microsoft.com/office/drawing/2014/main" id="{DE459234-E895-0B56-DAE9-22B73B8EC1C1}"/>
                      </a:ext>
                    </a:extLst>
                  </p:cNvPr>
                  <p:cNvPicPr/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2379698" y="3373749"/>
                    <a:ext cx="685593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16" name="object 8">
                    <a:extLst>
                      <a:ext uri="{FF2B5EF4-FFF2-40B4-BE49-F238E27FC236}">
                        <a16:creationId xmlns:a16="http://schemas.microsoft.com/office/drawing/2014/main" id="{76105596-CEB5-D1E9-E31C-C79A91841F3D}"/>
                      </a:ext>
                    </a:extLst>
                  </p:cNvPr>
                  <p:cNvPicPr/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2333384" y="2112834"/>
                    <a:ext cx="685593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7" name="object 9">
                    <a:extLst>
                      <a:ext uri="{FF2B5EF4-FFF2-40B4-BE49-F238E27FC236}">
                        <a16:creationId xmlns:a16="http://schemas.microsoft.com/office/drawing/2014/main" id="{FF06E126-EA7D-1D08-15EF-A079D972ACBF}"/>
                      </a:ext>
                    </a:extLst>
                  </p:cNvPr>
                  <p:cNvPicPr/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6828689" y="2050821"/>
                    <a:ext cx="685797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8" name="object 10">
                    <a:extLst>
                      <a:ext uri="{FF2B5EF4-FFF2-40B4-BE49-F238E27FC236}">
                        <a16:creationId xmlns:a16="http://schemas.microsoft.com/office/drawing/2014/main" id="{4F555F0C-1513-F408-ABD1-C0E9F93EB1F3}"/>
                      </a:ext>
                    </a:extLst>
                  </p:cNvPr>
                  <p:cNvPicPr/>
                  <p:nvPr/>
                </p:nvPicPr>
                <p:blipFill>
                  <a:blip r:embed="rId8" cstate="print"/>
                  <a:stretch>
                    <a:fillRect/>
                  </a:stretch>
                </p:blipFill>
                <p:spPr>
                  <a:xfrm>
                    <a:off x="9037587" y="1998037"/>
                    <a:ext cx="685798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19" name="object 11">
                    <a:extLst>
                      <a:ext uri="{FF2B5EF4-FFF2-40B4-BE49-F238E27FC236}">
                        <a16:creationId xmlns:a16="http://schemas.microsoft.com/office/drawing/2014/main" id="{5C6F2549-5526-E21D-D7F5-227F88F380AD}"/>
                      </a:ext>
                    </a:extLst>
                  </p:cNvPr>
                  <p:cNvPicPr/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>
                    <a:off x="4506138" y="2050821"/>
                    <a:ext cx="685799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0" name="object 12">
                    <a:extLst>
                      <a:ext uri="{FF2B5EF4-FFF2-40B4-BE49-F238E27FC236}">
                        <a16:creationId xmlns:a16="http://schemas.microsoft.com/office/drawing/2014/main" id="{3251B00F-D16F-D8FD-D9E9-F64C1E27F75C}"/>
                      </a:ext>
                    </a:extLst>
                  </p:cNvPr>
                  <p:cNvPicPr/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9037587" y="2996471"/>
                    <a:ext cx="685799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21" name="object 13">
                    <a:extLst>
                      <a:ext uri="{FF2B5EF4-FFF2-40B4-BE49-F238E27FC236}">
                        <a16:creationId xmlns:a16="http://schemas.microsoft.com/office/drawing/2014/main" id="{53C6B935-E21E-A7EE-9B22-56E54066021E}"/>
                      </a:ext>
                    </a:extLst>
                  </p:cNvPr>
                  <p:cNvPicPr/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9037693" y="4865307"/>
                    <a:ext cx="685591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22" name="object 14">
                    <a:extLst>
                      <a:ext uri="{FF2B5EF4-FFF2-40B4-BE49-F238E27FC236}">
                        <a16:creationId xmlns:a16="http://schemas.microsoft.com/office/drawing/2014/main" id="{D3380E10-4F8C-9706-6DE4-9431DFE2FAF3}"/>
                      </a:ext>
                    </a:extLst>
                  </p:cNvPr>
                  <p:cNvPicPr/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5633644" y="2032347"/>
                    <a:ext cx="685590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3" name="object 15">
                    <a:extLst>
                      <a:ext uri="{FF2B5EF4-FFF2-40B4-BE49-F238E27FC236}">
                        <a16:creationId xmlns:a16="http://schemas.microsoft.com/office/drawing/2014/main" id="{AE4B77E6-79D3-371D-002A-FDFA20A0E138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849141" y="4754967"/>
                    <a:ext cx="685592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24" name="object 16">
                    <a:extLst>
                      <a:ext uri="{FF2B5EF4-FFF2-40B4-BE49-F238E27FC236}">
                        <a16:creationId xmlns:a16="http://schemas.microsoft.com/office/drawing/2014/main" id="{E6C93D14-9955-EE5D-F02B-4E014DFFF540}"/>
                      </a:ext>
                    </a:extLst>
                  </p:cNvPr>
                  <p:cNvPicPr/>
                  <p:nvPr/>
                </p:nvPicPr>
                <p:blipFill>
                  <a:blip r:embed="rId14" cstate="print"/>
                  <a:stretch>
                    <a:fillRect/>
                  </a:stretch>
                </p:blipFill>
                <p:spPr>
                  <a:xfrm>
                    <a:off x="4887950" y="3387346"/>
                    <a:ext cx="685584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25" name="object 17">
                    <a:extLst>
                      <a:ext uri="{FF2B5EF4-FFF2-40B4-BE49-F238E27FC236}">
                        <a16:creationId xmlns:a16="http://schemas.microsoft.com/office/drawing/2014/main" id="{D8B8FC56-A8C1-3879-A8C5-87253549C082}"/>
                      </a:ext>
                    </a:extLst>
                  </p:cNvPr>
                  <p:cNvPicPr/>
                  <p:nvPr/>
                </p:nvPicPr>
                <p:blipFill>
                  <a:blip r:embed="rId15" cstate="print"/>
                  <a:stretch>
                    <a:fillRect/>
                  </a:stretch>
                </p:blipFill>
                <p:spPr>
                  <a:xfrm>
                    <a:off x="2379698" y="4767597"/>
                    <a:ext cx="685796" cy="6857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0" name="object 18">
                  <a:extLst>
                    <a:ext uri="{FF2B5EF4-FFF2-40B4-BE49-F238E27FC236}">
                      <a16:creationId xmlns:a16="http://schemas.microsoft.com/office/drawing/2014/main" id="{0D686981-669C-B360-5970-F995D9B6E942}"/>
                    </a:ext>
                  </a:extLst>
                </p:cNvPr>
                <p:cNvSpPr txBox="1"/>
                <p:nvPr/>
              </p:nvSpPr>
              <p:spPr>
                <a:xfrm>
                  <a:off x="2139055" y="3176406"/>
                  <a:ext cx="125577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Guest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Speaker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1" name="object 19">
                  <a:extLst>
                    <a:ext uri="{FF2B5EF4-FFF2-40B4-BE49-F238E27FC236}">
                      <a16:creationId xmlns:a16="http://schemas.microsoft.com/office/drawing/2014/main" id="{3584ECD4-EBAE-ADD4-4E87-808EB4B72ACB}"/>
                    </a:ext>
                  </a:extLst>
                </p:cNvPr>
                <p:cNvSpPr txBox="1"/>
                <p:nvPr/>
              </p:nvSpPr>
              <p:spPr>
                <a:xfrm>
                  <a:off x="2268367" y="4411507"/>
                  <a:ext cx="106743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Fair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2" name="object 20">
                  <a:extLst>
                    <a:ext uri="{FF2B5EF4-FFF2-40B4-BE49-F238E27FC236}">
                      <a16:creationId xmlns:a16="http://schemas.microsoft.com/office/drawing/2014/main" id="{E908B248-297D-1223-F0A8-D7BC036AD1A5}"/>
                    </a:ext>
                  </a:extLst>
                </p:cNvPr>
                <p:cNvSpPr txBox="1"/>
                <p:nvPr/>
              </p:nvSpPr>
              <p:spPr>
                <a:xfrm>
                  <a:off x="2128702" y="5871155"/>
                  <a:ext cx="12234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Worksite</a:t>
                  </a:r>
                  <a:r>
                    <a:rPr kumimoji="0" sz="1350" b="0" i="0" u="none" strike="noStrike" kern="1200" cap="none" spc="-8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Tour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3" name="object 21">
                  <a:extLst>
                    <a:ext uri="{FF2B5EF4-FFF2-40B4-BE49-F238E27FC236}">
                      <a16:creationId xmlns:a16="http://schemas.microsoft.com/office/drawing/2014/main" id="{D5209EE6-FB5F-969D-D6E4-9670AEE21D3A}"/>
                    </a:ext>
                  </a:extLst>
                </p:cNvPr>
                <p:cNvSpPr txBox="1"/>
                <p:nvPr/>
              </p:nvSpPr>
              <p:spPr>
                <a:xfrm>
                  <a:off x="6690606" y="3116299"/>
                  <a:ext cx="1245816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65100" marR="5080" lvl="0" indent="-15303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Informational 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4" name="object 22">
                  <a:extLst>
                    <a:ext uri="{FF2B5EF4-FFF2-40B4-BE49-F238E27FC236}">
                      <a16:creationId xmlns:a16="http://schemas.microsoft.com/office/drawing/2014/main" id="{26B72565-FEDD-EF00-35A6-238EE8E09868}"/>
                    </a:ext>
                  </a:extLst>
                </p:cNvPr>
                <p:cNvSpPr txBox="1"/>
                <p:nvPr/>
              </p:nvSpPr>
              <p:spPr>
                <a:xfrm>
                  <a:off x="4353312" y="3114393"/>
                  <a:ext cx="128033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Job</a:t>
                  </a:r>
                  <a:r>
                    <a:rPr kumimoji="0" sz="1350" b="0" i="0" u="none" strike="noStrike" kern="1200" cap="none" spc="-2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Shadow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5" name="object 23">
                  <a:extLst>
                    <a:ext uri="{FF2B5EF4-FFF2-40B4-BE49-F238E27FC236}">
                      <a16:creationId xmlns:a16="http://schemas.microsoft.com/office/drawing/2014/main" id="{525A2211-EBC2-DED9-9680-D9C66348905C}"/>
                    </a:ext>
                  </a:extLst>
                </p:cNvPr>
                <p:cNvSpPr txBox="1"/>
                <p:nvPr/>
              </p:nvSpPr>
              <p:spPr>
                <a:xfrm>
                  <a:off x="5607649" y="3095917"/>
                  <a:ext cx="9688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6" name="object 24">
                  <a:extLst>
                    <a:ext uri="{FF2B5EF4-FFF2-40B4-BE49-F238E27FC236}">
                      <a16:creationId xmlns:a16="http://schemas.microsoft.com/office/drawing/2014/main" id="{BAAC0F57-8386-0118-F58D-0B071F1DFF01}"/>
                    </a:ext>
                  </a:extLst>
                </p:cNvPr>
                <p:cNvSpPr txBox="1"/>
                <p:nvPr/>
              </p:nvSpPr>
              <p:spPr>
                <a:xfrm>
                  <a:off x="4458879" y="4425102"/>
                  <a:ext cx="1660981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39065" marR="5080" lvl="0" indent="-12700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Resume</a:t>
                  </a:r>
                  <a:r>
                    <a:rPr kumimoji="0" sz="1350" b="0" i="0" u="none" strike="noStrike" kern="1200" cap="none" spc="-5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Coaching/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Review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Session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7" name="object 25">
                  <a:extLst>
                    <a:ext uri="{FF2B5EF4-FFF2-40B4-BE49-F238E27FC236}">
                      <a16:creationId xmlns:a16="http://schemas.microsoft.com/office/drawing/2014/main" id="{5C7915D2-FF53-D4D3-F529-18306515BEBD}"/>
                    </a:ext>
                  </a:extLst>
                </p:cNvPr>
                <p:cNvSpPr txBox="1"/>
                <p:nvPr/>
              </p:nvSpPr>
              <p:spPr>
                <a:xfrm>
                  <a:off x="4579858" y="5846184"/>
                  <a:ext cx="1378192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Mock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8" name="object 26">
                  <a:extLst>
                    <a:ext uri="{FF2B5EF4-FFF2-40B4-BE49-F238E27FC236}">
                      <a16:creationId xmlns:a16="http://schemas.microsoft.com/office/drawing/2014/main" id="{2D39F70A-F482-32C6-9444-586155B64907}"/>
                    </a:ext>
                  </a:extLst>
                </p:cNvPr>
                <p:cNvSpPr txBox="1"/>
                <p:nvPr/>
              </p:nvSpPr>
              <p:spPr>
                <a:xfrm>
                  <a:off x="8965667" y="3061606"/>
                  <a:ext cx="98050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Internship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9" name="object 27">
                  <a:extLst>
                    <a:ext uri="{FF2B5EF4-FFF2-40B4-BE49-F238E27FC236}">
                      <a16:creationId xmlns:a16="http://schemas.microsoft.com/office/drawing/2014/main" id="{67533FDC-75E3-8B53-C2C5-8E8CE3EA50D1}"/>
                    </a:ext>
                  </a:extLst>
                </p:cNvPr>
                <p:cNvSpPr txBox="1"/>
                <p:nvPr/>
              </p:nvSpPr>
              <p:spPr>
                <a:xfrm>
                  <a:off x="9023299" y="3988514"/>
                  <a:ext cx="797560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Clinicals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0" name="object 28">
                  <a:extLst>
                    <a:ext uri="{FF2B5EF4-FFF2-40B4-BE49-F238E27FC236}">
                      <a16:creationId xmlns:a16="http://schemas.microsoft.com/office/drawing/2014/main" id="{9DF41FB3-6509-F687-8613-319A5ABB6760}"/>
                    </a:ext>
                  </a:extLst>
                </p:cNvPr>
                <p:cNvSpPr txBox="1"/>
                <p:nvPr/>
              </p:nvSpPr>
              <p:spPr>
                <a:xfrm>
                  <a:off x="8764178" y="5893972"/>
                  <a:ext cx="1408668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24511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Mentored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Industry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1" name="object 29">
                  <a:extLst>
                    <a:ext uri="{FF2B5EF4-FFF2-40B4-BE49-F238E27FC236}">
                      <a16:creationId xmlns:a16="http://schemas.microsoft.com/office/drawing/2014/main" id="{DC89D443-9DF0-3AC5-1E6B-22B3DE2BB5A5}"/>
                    </a:ext>
                  </a:extLst>
                </p:cNvPr>
                <p:cNvSpPr txBox="1"/>
                <p:nvPr/>
              </p:nvSpPr>
              <p:spPr>
                <a:xfrm>
                  <a:off x="6431338" y="4417704"/>
                  <a:ext cx="144588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Skills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Workshop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2" name="object 30">
                  <a:extLst>
                    <a:ext uri="{FF2B5EF4-FFF2-40B4-BE49-F238E27FC236}">
                      <a16:creationId xmlns:a16="http://schemas.microsoft.com/office/drawing/2014/main" id="{C971EEDE-45D5-F294-5562-3E69FF1A068D}"/>
                    </a:ext>
                  </a:extLst>
                </p:cNvPr>
                <p:cNvSpPr txBox="1"/>
                <p:nvPr/>
              </p:nvSpPr>
              <p:spPr>
                <a:xfrm>
                  <a:off x="6149831" y="5783660"/>
                  <a:ext cx="1786590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525780" marR="5080" lvl="0" indent="-51371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Partner</a:t>
                  </a: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Engagement 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3" name="object 31">
                  <a:extLst>
                    <a:ext uri="{FF2B5EF4-FFF2-40B4-BE49-F238E27FC236}">
                      <a16:creationId xmlns:a16="http://schemas.microsoft.com/office/drawing/2014/main" id="{65914AF1-E7C9-52E5-6B13-5161457993AA}"/>
                    </a:ext>
                  </a:extLst>
                </p:cNvPr>
                <p:cNvSpPr txBox="1"/>
                <p:nvPr/>
              </p:nvSpPr>
              <p:spPr>
                <a:xfrm>
                  <a:off x="8802410" y="4974832"/>
                  <a:ext cx="1281007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Apprenticeship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grpSp>
              <p:nvGrpSpPr>
                <p:cNvPr id="104" name="object 32">
                  <a:extLst>
                    <a:ext uri="{FF2B5EF4-FFF2-40B4-BE49-F238E27FC236}">
                      <a16:creationId xmlns:a16="http://schemas.microsoft.com/office/drawing/2014/main" id="{3226D253-BF54-562B-A20A-9F99018DEE1C}"/>
                    </a:ext>
                  </a:extLst>
                </p:cNvPr>
                <p:cNvGrpSpPr/>
                <p:nvPr/>
              </p:nvGrpSpPr>
              <p:grpSpPr>
                <a:xfrm>
                  <a:off x="1768350" y="1612107"/>
                  <a:ext cx="8828406" cy="5771356"/>
                  <a:chOff x="1768350" y="1269208"/>
                  <a:chExt cx="8828405" cy="5771359"/>
                </a:xfrm>
              </p:grpSpPr>
              <p:pic>
                <p:nvPicPr>
                  <p:cNvPr id="108" name="object 33">
                    <a:extLst>
                      <a:ext uri="{FF2B5EF4-FFF2-40B4-BE49-F238E27FC236}">
                        <a16:creationId xmlns:a16="http://schemas.microsoft.com/office/drawing/2014/main" id="{BD65F886-E569-12B4-B9E4-8BA02C9DCA0F}"/>
                      </a:ext>
                    </a:extLst>
                  </p:cNvPr>
                  <p:cNvPicPr/>
                  <p:nvPr/>
                </p:nvPicPr>
                <p:blipFill>
                  <a:blip r:embed="rId16" cstate="print"/>
                  <a:stretch>
                    <a:fillRect/>
                  </a:stretch>
                </p:blipFill>
                <p:spPr>
                  <a:xfrm>
                    <a:off x="9037693" y="4017201"/>
                    <a:ext cx="685591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09" name="object 34">
                    <a:extLst>
                      <a:ext uri="{FF2B5EF4-FFF2-40B4-BE49-F238E27FC236}">
                        <a16:creationId xmlns:a16="http://schemas.microsoft.com/office/drawing/2014/main" id="{D5F7EBCE-57EC-6045-6846-74A788D1AE39}"/>
                      </a:ext>
                    </a:extLst>
                  </p:cNvPr>
                  <p:cNvPicPr/>
                  <p:nvPr/>
                </p:nvPicPr>
                <p:blipFill>
                  <a:blip r:embed="rId17" cstate="print"/>
                  <a:stretch>
                    <a:fillRect/>
                  </a:stretch>
                </p:blipFill>
                <p:spPr>
                  <a:xfrm>
                    <a:off x="6645031" y="4692443"/>
                    <a:ext cx="685594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10" name="object 35">
                    <a:extLst>
                      <a:ext uri="{FF2B5EF4-FFF2-40B4-BE49-F238E27FC236}">
                        <a16:creationId xmlns:a16="http://schemas.microsoft.com/office/drawing/2014/main" id="{F6881FB3-C6E6-076B-15F2-8C48B124DD2E}"/>
                      </a:ext>
                    </a:extLst>
                  </p:cNvPr>
                  <p:cNvPicPr/>
                  <p:nvPr/>
                </p:nvPicPr>
                <p:blipFill>
                  <a:blip r:embed="rId18" cstate="print"/>
                  <a:stretch>
                    <a:fillRect/>
                  </a:stretch>
                </p:blipFill>
                <p:spPr>
                  <a:xfrm>
                    <a:off x="6690605" y="3379947"/>
                    <a:ext cx="685594" cy="685798"/>
                  </a:xfrm>
                  <a:prstGeom prst="rect">
                    <a:avLst/>
                  </a:prstGeom>
                </p:spPr>
              </p:pic>
              <p:sp>
                <p:nvSpPr>
                  <p:cNvPr id="111" name="object 36">
                    <a:extLst>
                      <a:ext uri="{FF2B5EF4-FFF2-40B4-BE49-F238E27FC236}">
                        <a16:creationId xmlns:a16="http://schemas.microsoft.com/office/drawing/2014/main" id="{49A4E13E-8618-CD4A-F879-6FD13F8D26C7}"/>
                      </a:ext>
                    </a:extLst>
                  </p:cNvPr>
                  <p:cNvSpPr/>
                  <p:nvPr/>
                </p:nvSpPr>
                <p:spPr>
                  <a:xfrm>
                    <a:off x="1768350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4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object 37">
                    <a:extLst>
                      <a:ext uri="{FF2B5EF4-FFF2-40B4-BE49-F238E27FC236}">
                        <a16:creationId xmlns:a16="http://schemas.microsoft.com/office/drawing/2014/main" id="{93CEA304-83D5-14B4-FB03-010DB3149691}"/>
                      </a:ext>
                    </a:extLst>
                  </p:cNvPr>
                  <p:cNvSpPr/>
                  <p:nvPr/>
                </p:nvSpPr>
                <p:spPr>
                  <a:xfrm>
                    <a:off x="8422094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5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object 38">
                    <a:extLst>
                      <a:ext uri="{FF2B5EF4-FFF2-40B4-BE49-F238E27FC236}">
                        <a16:creationId xmlns:a16="http://schemas.microsoft.com/office/drawing/2014/main" id="{217956AF-8B44-97EE-976F-3E8EF4836F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6893" y="1269208"/>
                    <a:ext cx="4131310" cy="5010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1309" h="5010150">
                        <a:moveTo>
                          <a:pt x="4131284" y="688555"/>
                        </a:moveTo>
                        <a:lnTo>
                          <a:pt x="4129696" y="641413"/>
                        </a:lnTo>
                        <a:lnTo>
                          <a:pt x="4124998" y="595123"/>
                        </a:lnTo>
                        <a:lnTo>
                          <a:pt x="4117295" y="549788"/>
                        </a:lnTo>
                        <a:lnTo>
                          <a:pt x="4106688" y="505511"/>
                        </a:lnTo>
                        <a:lnTo>
                          <a:pt x="4093280" y="462394"/>
                        </a:lnTo>
                        <a:lnTo>
                          <a:pt x="4077174" y="420540"/>
                        </a:lnTo>
                        <a:lnTo>
                          <a:pt x="4058471" y="380051"/>
                        </a:lnTo>
                        <a:lnTo>
                          <a:pt x="4037275" y="341029"/>
                        </a:lnTo>
                        <a:lnTo>
                          <a:pt x="4013689" y="303578"/>
                        </a:lnTo>
                        <a:lnTo>
                          <a:pt x="3987814" y="267801"/>
                        </a:lnTo>
                        <a:lnTo>
                          <a:pt x="3959753" y="233798"/>
                        </a:lnTo>
                        <a:lnTo>
                          <a:pt x="3929610" y="201674"/>
                        </a:lnTo>
                        <a:lnTo>
                          <a:pt x="3897485" y="171530"/>
                        </a:lnTo>
                        <a:lnTo>
                          <a:pt x="3863483" y="143470"/>
                        </a:lnTo>
                        <a:lnTo>
                          <a:pt x="3827705" y="117595"/>
                        </a:lnTo>
                        <a:lnTo>
                          <a:pt x="3790254" y="94008"/>
                        </a:lnTo>
                        <a:lnTo>
                          <a:pt x="3751233" y="72812"/>
                        </a:lnTo>
                        <a:lnTo>
                          <a:pt x="3710744" y="54110"/>
                        </a:lnTo>
                        <a:lnTo>
                          <a:pt x="3668890" y="38004"/>
                        </a:lnTo>
                        <a:lnTo>
                          <a:pt x="3625773" y="24596"/>
                        </a:lnTo>
                        <a:lnTo>
                          <a:pt x="3581495" y="13989"/>
                        </a:lnTo>
                        <a:lnTo>
                          <a:pt x="3536161" y="6285"/>
                        </a:lnTo>
                        <a:lnTo>
                          <a:pt x="3489871" y="1588"/>
                        </a:lnTo>
                        <a:lnTo>
                          <a:pt x="3442728" y="0"/>
                        </a:lnTo>
                        <a:lnTo>
                          <a:pt x="688568" y="0"/>
                        </a:lnTo>
                        <a:lnTo>
                          <a:pt x="641424" y="1588"/>
                        </a:lnTo>
                        <a:lnTo>
                          <a:pt x="595133" y="6285"/>
                        </a:lnTo>
                        <a:lnTo>
                          <a:pt x="549797" y="13989"/>
                        </a:lnTo>
                        <a:lnTo>
                          <a:pt x="505518" y="24596"/>
                        </a:lnTo>
                        <a:lnTo>
                          <a:pt x="462400" y="38004"/>
                        </a:lnTo>
                        <a:lnTo>
                          <a:pt x="420545" y="54110"/>
                        </a:lnTo>
                        <a:lnTo>
                          <a:pt x="380055" y="72812"/>
                        </a:lnTo>
                        <a:lnTo>
                          <a:pt x="341033" y="94008"/>
                        </a:lnTo>
                        <a:lnTo>
                          <a:pt x="303582" y="117595"/>
                        </a:lnTo>
                        <a:lnTo>
                          <a:pt x="267803" y="143470"/>
                        </a:lnTo>
                        <a:lnTo>
                          <a:pt x="233800" y="171530"/>
                        </a:lnTo>
                        <a:lnTo>
                          <a:pt x="201675" y="201674"/>
                        </a:lnTo>
                        <a:lnTo>
                          <a:pt x="171531" y="233798"/>
                        </a:lnTo>
                        <a:lnTo>
                          <a:pt x="143471" y="267801"/>
                        </a:lnTo>
                        <a:lnTo>
                          <a:pt x="117595" y="303578"/>
                        </a:lnTo>
                        <a:lnTo>
                          <a:pt x="94009" y="341029"/>
                        </a:lnTo>
                        <a:lnTo>
                          <a:pt x="72813" y="380051"/>
                        </a:lnTo>
                        <a:lnTo>
                          <a:pt x="54110" y="420540"/>
                        </a:lnTo>
                        <a:lnTo>
                          <a:pt x="38004" y="462394"/>
                        </a:lnTo>
                        <a:lnTo>
                          <a:pt x="24596" y="505511"/>
                        </a:lnTo>
                        <a:lnTo>
                          <a:pt x="13989" y="549788"/>
                        </a:lnTo>
                        <a:lnTo>
                          <a:pt x="6285" y="595123"/>
                        </a:lnTo>
                        <a:lnTo>
                          <a:pt x="1588" y="641413"/>
                        </a:lnTo>
                        <a:lnTo>
                          <a:pt x="0" y="688555"/>
                        </a:lnTo>
                        <a:lnTo>
                          <a:pt x="0" y="4321378"/>
                        </a:lnTo>
                        <a:lnTo>
                          <a:pt x="1588" y="4368520"/>
                        </a:lnTo>
                        <a:lnTo>
                          <a:pt x="6285" y="4414810"/>
                        </a:lnTo>
                        <a:lnTo>
                          <a:pt x="13989" y="4460145"/>
                        </a:lnTo>
                        <a:lnTo>
                          <a:pt x="24596" y="4504422"/>
                        </a:lnTo>
                        <a:lnTo>
                          <a:pt x="38004" y="4547539"/>
                        </a:lnTo>
                        <a:lnTo>
                          <a:pt x="54110" y="4589394"/>
                        </a:lnTo>
                        <a:lnTo>
                          <a:pt x="72813" y="4629883"/>
                        </a:lnTo>
                        <a:lnTo>
                          <a:pt x="94009" y="4668904"/>
                        </a:lnTo>
                        <a:lnTo>
                          <a:pt x="117595" y="4706355"/>
                        </a:lnTo>
                        <a:lnTo>
                          <a:pt x="143471" y="4742132"/>
                        </a:lnTo>
                        <a:lnTo>
                          <a:pt x="171531" y="4776135"/>
                        </a:lnTo>
                        <a:lnTo>
                          <a:pt x="201675" y="4808259"/>
                        </a:lnTo>
                        <a:lnTo>
                          <a:pt x="233800" y="4838403"/>
                        </a:lnTo>
                        <a:lnTo>
                          <a:pt x="267803" y="4866463"/>
                        </a:lnTo>
                        <a:lnTo>
                          <a:pt x="303582" y="4892338"/>
                        </a:lnTo>
                        <a:lnTo>
                          <a:pt x="341033" y="4915925"/>
                        </a:lnTo>
                        <a:lnTo>
                          <a:pt x="380055" y="4937121"/>
                        </a:lnTo>
                        <a:lnTo>
                          <a:pt x="420545" y="4955823"/>
                        </a:lnTo>
                        <a:lnTo>
                          <a:pt x="462400" y="4971930"/>
                        </a:lnTo>
                        <a:lnTo>
                          <a:pt x="505518" y="4985338"/>
                        </a:lnTo>
                        <a:lnTo>
                          <a:pt x="549797" y="4995944"/>
                        </a:lnTo>
                        <a:lnTo>
                          <a:pt x="595133" y="5003648"/>
                        </a:lnTo>
                        <a:lnTo>
                          <a:pt x="641424" y="5008345"/>
                        </a:lnTo>
                        <a:lnTo>
                          <a:pt x="688568" y="5009934"/>
                        </a:lnTo>
                        <a:lnTo>
                          <a:pt x="3442728" y="5009934"/>
                        </a:lnTo>
                        <a:lnTo>
                          <a:pt x="3489871" y="5008345"/>
                        </a:lnTo>
                        <a:lnTo>
                          <a:pt x="3536161" y="5003648"/>
                        </a:lnTo>
                        <a:lnTo>
                          <a:pt x="3581495" y="4995944"/>
                        </a:lnTo>
                        <a:lnTo>
                          <a:pt x="3625773" y="4985338"/>
                        </a:lnTo>
                        <a:lnTo>
                          <a:pt x="3668890" y="4971930"/>
                        </a:lnTo>
                        <a:lnTo>
                          <a:pt x="3710744" y="4955823"/>
                        </a:lnTo>
                        <a:lnTo>
                          <a:pt x="3751233" y="4937121"/>
                        </a:lnTo>
                        <a:lnTo>
                          <a:pt x="3790254" y="4915925"/>
                        </a:lnTo>
                        <a:lnTo>
                          <a:pt x="3827705" y="4892338"/>
                        </a:lnTo>
                        <a:lnTo>
                          <a:pt x="3863483" y="4866463"/>
                        </a:lnTo>
                        <a:lnTo>
                          <a:pt x="3897485" y="4838403"/>
                        </a:lnTo>
                        <a:lnTo>
                          <a:pt x="3929610" y="4808259"/>
                        </a:lnTo>
                        <a:lnTo>
                          <a:pt x="3959753" y="4776135"/>
                        </a:lnTo>
                        <a:lnTo>
                          <a:pt x="3987814" y="4742132"/>
                        </a:lnTo>
                        <a:lnTo>
                          <a:pt x="4013689" y="4706355"/>
                        </a:lnTo>
                        <a:lnTo>
                          <a:pt x="4037275" y="4668904"/>
                        </a:lnTo>
                        <a:lnTo>
                          <a:pt x="4058471" y="4629883"/>
                        </a:lnTo>
                        <a:lnTo>
                          <a:pt x="4077174" y="4589394"/>
                        </a:lnTo>
                        <a:lnTo>
                          <a:pt x="4093280" y="4547539"/>
                        </a:lnTo>
                        <a:lnTo>
                          <a:pt x="4106688" y="4504422"/>
                        </a:lnTo>
                        <a:lnTo>
                          <a:pt x="4117295" y="4460145"/>
                        </a:lnTo>
                        <a:lnTo>
                          <a:pt x="4124998" y="4414810"/>
                        </a:lnTo>
                        <a:lnTo>
                          <a:pt x="4129696" y="4368520"/>
                        </a:lnTo>
                        <a:lnTo>
                          <a:pt x="4131284" y="4321378"/>
                        </a:lnTo>
                        <a:lnTo>
                          <a:pt x="4131284" y="688555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object 39">
                    <a:extLst>
                      <a:ext uri="{FF2B5EF4-FFF2-40B4-BE49-F238E27FC236}">
                        <a16:creationId xmlns:a16="http://schemas.microsoft.com/office/drawing/2014/main" id="{2D3FBA4C-5870-8EE0-53D4-D74E0CFB1F6C}"/>
                      </a:ext>
                    </a:extLst>
                  </p:cNvPr>
                  <p:cNvSpPr/>
                  <p:nvPr/>
                </p:nvSpPr>
                <p:spPr>
                  <a:xfrm>
                    <a:off x="1768350" y="6260401"/>
                    <a:ext cx="8828405" cy="78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8405" h="532130">
                        <a:moveTo>
                          <a:pt x="8561781" y="0"/>
                        </a:moveTo>
                        <a:lnTo>
                          <a:pt x="8561781" y="133007"/>
                        </a:lnTo>
                        <a:lnTo>
                          <a:pt x="0" y="133007"/>
                        </a:lnTo>
                        <a:lnTo>
                          <a:pt x="0" y="399021"/>
                        </a:lnTo>
                        <a:lnTo>
                          <a:pt x="8561781" y="399021"/>
                        </a:lnTo>
                        <a:lnTo>
                          <a:pt x="8561781" y="532028"/>
                        </a:lnTo>
                        <a:lnTo>
                          <a:pt x="8827782" y="266014"/>
                        </a:lnTo>
                        <a:lnTo>
                          <a:pt x="8561781" y="0"/>
                        </a:lnTo>
                        <a:close/>
                      </a:path>
                    </a:pathLst>
                  </a:custGeom>
                  <a:solidFill>
                    <a:srgbClr val="00AF50"/>
                  </a:solidFill>
                  <a:ln w="1905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5" name="object 40">
                  <a:extLst>
                    <a:ext uri="{FF2B5EF4-FFF2-40B4-BE49-F238E27FC236}">
                      <a16:creationId xmlns:a16="http://schemas.microsoft.com/office/drawing/2014/main" id="{E0AD8373-05C9-2E0F-C2E5-F5DE895B7E10}"/>
                    </a:ext>
                  </a:extLst>
                </p:cNvPr>
                <p:cNvSpPr txBox="1"/>
                <p:nvPr/>
              </p:nvSpPr>
              <p:spPr>
                <a:xfrm>
                  <a:off x="1982906" y="1732018"/>
                  <a:ext cx="1603722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065" marR="5080" lvl="0" indent="-1270" algn="ctr" defTabSz="914400" rtl="0" eaLnBrk="1" fontAlgn="auto" latinLnBrk="0" hangingPunct="1">
                    <a:lnSpc>
                      <a:spcPct val="100000"/>
                    </a:lnSpc>
                    <a:spcBef>
                      <a:spcPts val="13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AWARENESS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6" name="object 41">
                  <a:extLst>
                    <a:ext uri="{FF2B5EF4-FFF2-40B4-BE49-F238E27FC236}">
                      <a16:creationId xmlns:a16="http://schemas.microsoft.com/office/drawing/2014/main" id="{E3458D5D-A375-C731-9351-9570719AED5D}"/>
                    </a:ext>
                  </a:extLst>
                </p:cNvPr>
                <p:cNvSpPr txBox="1"/>
                <p:nvPr/>
              </p:nvSpPr>
              <p:spPr>
                <a:xfrm>
                  <a:off x="5159899" y="1732018"/>
                  <a:ext cx="1930827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-635" algn="ctr" defTabSz="914400" rtl="0" eaLnBrk="1" fontAlgn="auto" latinLnBrk="0" hangingPunct="1">
                    <a:lnSpc>
                      <a:spcPct val="100000"/>
                    </a:lnSpc>
                    <a:spcBef>
                      <a:spcPts val="13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EXPLORATION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7" name="object 42">
                  <a:extLst>
                    <a:ext uri="{FF2B5EF4-FFF2-40B4-BE49-F238E27FC236}">
                      <a16:creationId xmlns:a16="http://schemas.microsoft.com/office/drawing/2014/main" id="{61416B35-15E1-16DB-D80A-07AE5243D840}"/>
                    </a:ext>
                  </a:extLst>
                </p:cNvPr>
                <p:cNvSpPr txBox="1"/>
                <p:nvPr/>
              </p:nvSpPr>
              <p:spPr>
                <a:xfrm>
                  <a:off x="8545128" y="1732019"/>
                  <a:ext cx="1917065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385445" algn="l" defTabSz="914400" rtl="0" eaLnBrk="1" fontAlgn="auto" latinLnBrk="0" hangingPunct="1">
                    <a:lnSpc>
                      <a:spcPct val="100000"/>
                    </a:lnSpc>
                    <a:spcBef>
                      <a:spcPts val="137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PREPARATION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</p:grpSp>
          <p:sp>
            <p:nvSpPr>
              <p:cNvPr id="86" name="object 40">
                <a:extLst>
                  <a:ext uri="{FF2B5EF4-FFF2-40B4-BE49-F238E27FC236}">
                    <a16:creationId xmlns:a16="http://schemas.microsoft.com/office/drawing/2014/main" id="{49AC5F1D-3458-55BA-4E60-68C6EAF42D6B}"/>
                  </a:ext>
                </a:extLst>
              </p:cNvPr>
              <p:cNvSpPr txBox="1"/>
              <p:nvPr/>
            </p:nvSpPr>
            <p:spPr>
              <a:xfrm>
                <a:off x="2643284" y="6608163"/>
                <a:ext cx="1446809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9209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7" name="object 41">
                <a:extLst>
                  <a:ext uri="{FF2B5EF4-FFF2-40B4-BE49-F238E27FC236}">
                    <a16:creationId xmlns:a16="http://schemas.microsoft.com/office/drawing/2014/main" id="{C1D41366-4F40-9111-77BA-9D5D4CC54BB2}"/>
                  </a:ext>
                </a:extLst>
              </p:cNvPr>
              <p:cNvSpPr txBox="1"/>
              <p:nvPr/>
            </p:nvSpPr>
            <p:spPr>
              <a:xfrm>
                <a:off x="5755722" y="6598598"/>
                <a:ext cx="1756303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825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More</a:t>
                </a:r>
                <a:r>
                  <a:rPr kumimoji="0" sz="1400" b="1" i="0" u="none" strike="noStrike" kern="1200" cap="none" spc="-3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8" name="object 42">
                <a:extLst>
                  <a:ext uri="{FF2B5EF4-FFF2-40B4-BE49-F238E27FC236}">
                    <a16:creationId xmlns:a16="http://schemas.microsoft.com/office/drawing/2014/main" id="{77F53494-8A6B-C0CD-A5DF-E57027F17A81}"/>
                  </a:ext>
                </a:extLst>
              </p:cNvPr>
              <p:cNvSpPr txBox="1"/>
              <p:nvPr/>
            </p:nvSpPr>
            <p:spPr>
              <a:xfrm>
                <a:off x="8975586" y="6599491"/>
                <a:ext cx="1751820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6987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Most</a:t>
                </a:r>
                <a:r>
                  <a:rPr kumimoji="0" sz="1400" b="1" i="0" u="none" strike="noStrike" kern="1200" cap="none" spc="-25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C73E26B-5AC3-F3D0-AAC4-F10194F70D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65829" y="1439388"/>
              <a:ext cx="1424291" cy="270308"/>
              <a:chOff x="644697" y="5391645"/>
              <a:chExt cx="2447523" cy="464501"/>
            </a:xfrm>
          </p:grpSpPr>
          <p:pic>
            <p:nvPicPr>
              <p:cNvPr id="79" name="Google Shape;227;p16">
                <a:extLst>
                  <a:ext uri="{FF2B5EF4-FFF2-40B4-BE49-F238E27FC236}">
                    <a16:creationId xmlns:a16="http://schemas.microsoft.com/office/drawing/2014/main" id="{DEFE14EA-F2C1-3B13-F6A8-3C5C1D1FA567}"/>
                  </a:ext>
                </a:extLst>
              </p:cNvPr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1475684" y="5398945"/>
                <a:ext cx="457200" cy="4572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pic>
            <p:nvPicPr>
              <p:cNvPr id="80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6D06F864-14F4-4CF3-50AC-5AD7E7DEBF1F}"/>
                  </a:ext>
                </a:extLst>
              </p:cNvPr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>
                <a:off x="644697" y="5391645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1A569C05-475C-C9F7-19A3-044B1F3B34D8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2339176" y="5396580"/>
                <a:ext cx="457201" cy="4572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raphic 81" descr="Checkmark outline">
                <a:extLst>
                  <a:ext uri="{FF2B5EF4-FFF2-40B4-BE49-F238E27FC236}">
                    <a16:creationId xmlns:a16="http://schemas.microsoft.com/office/drawing/2014/main" id="{BE41A322-40B5-7854-A511-1A3278E46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101897" y="5481184"/>
                <a:ext cx="274320" cy="274320"/>
              </a:xfrm>
              <a:prstGeom prst="rect">
                <a:avLst/>
              </a:prstGeom>
            </p:spPr>
          </p:pic>
          <p:pic>
            <p:nvPicPr>
              <p:cNvPr id="83" name="Graphic 82" descr="Question Mark outline">
                <a:extLst>
                  <a:ext uri="{FF2B5EF4-FFF2-40B4-BE49-F238E27FC236}">
                    <a16:creationId xmlns:a16="http://schemas.microsoft.com/office/drawing/2014/main" id="{593B269A-1299-C057-FA96-5089D7E1E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32884" y="5481184"/>
                <a:ext cx="274321" cy="274319"/>
              </a:xfrm>
              <a:prstGeom prst="rect">
                <a:avLst/>
              </a:prstGeom>
            </p:spPr>
          </p:pic>
          <p:pic>
            <p:nvPicPr>
              <p:cNvPr id="84" name="Graphic 83" descr="Question Mark outline">
                <a:extLst>
                  <a:ext uri="{FF2B5EF4-FFF2-40B4-BE49-F238E27FC236}">
                    <a16:creationId xmlns:a16="http://schemas.microsoft.com/office/drawing/2014/main" id="{1173100C-B68D-276C-036D-805105896D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2817899" y="5481184"/>
                <a:ext cx="274321" cy="274319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61AF048-1F50-D748-C114-82A013DCFC9D}"/>
                </a:ext>
              </a:extLst>
            </p:cNvPr>
            <p:cNvGrpSpPr/>
            <p:nvPr/>
          </p:nvGrpSpPr>
          <p:grpSpPr>
            <a:xfrm>
              <a:off x="6951435" y="1439388"/>
              <a:ext cx="1469918" cy="270308"/>
              <a:chOff x="6923359" y="4943932"/>
              <a:chExt cx="1469918" cy="27030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744B977-0B1F-722D-E76B-3D198B16BBF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23359" y="4943932"/>
                <a:ext cx="1252131" cy="270308"/>
                <a:chOff x="644697" y="5391645"/>
                <a:chExt cx="2151680" cy="464501"/>
              </a:xfrm>
            </p:grpSpPr>
            <p:pic>
              <p:nvPicPr>
                <p:cNvPr id="75" name="Google Shape;227;p16">
                  <a:extLst>
                    <a:ext uri="{FF2B5EF4-FFF2-40B4-BE49-F238E27FC236}">
                      <a16:creationId xmlns:a16="http://schemas.microsoft.com/office/drawing/2014/main" id="{7BA01544-9A0C-A971-2B93-18C81A47028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9">
                  <a:alphaModFix/>
                </a:blip>
                <a:srcRect/>
                <a:stretch/>
              </p:blipFill>
              <p:spPr>
                <a:xfrm>
                  <a:off x="1475684" y="5398945"/>
                  <a:ext cx="457200" cy="45720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</p:pic>
            <p:pic>
              <p:nvPicPr>
                <p:cNvPr id="76" name="Google Shape;234;p16" descr="A blue outline of a person reaching out to stars&#10;&#10;Description automatically generated">
                  <a:extLst>
                    <a:ext uri="{FF2B5EF4-FFF2-40B4-BE49-F238E27FC236}">
                      <a16:creationId xmlns:a16="http://schemas.microsoft.com/office/drawing/2014/main" id="{8E0DA4E3-4334-9EAD-26E3-E5E345B8F4F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0">
                  <a:alphaModFix/>
                </a:blip>
                <a:srcRect/>
                <a:stretch/>
              </p:blipFill>
              <p:spPr>
                <a:xfrm>
                  <a:off x="644697" y="5391645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7" name="Google Shape;235;p16" descr="A blue line drawing of people in circles&#10;&#10;Description automatically generated">
                  <a:extLst>
                    <a:ext uri="{FF2B5EF4-FFF2-40B4-BE49-F238E27FC236}">
                      <a16:creationId xmlns:a16="http://schemas.microsoft.com/office/drawing/2014/main" id="{8B18BC2E-BD08-561D-B76B-C7189471B93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1">
                  <a:alphaModFix/>
                </a:blip>
                <a:srcRect/>
                <a:stretch/>
              </p:blipFill>
              <p:spPr>
                <a:xfrm>
                  <a:off x="2339176" y="5396580"/>
                  <a:ext cx="457201" cy="4572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8" name="Graphic 77" descr="Checkmark outline">
                  <a:extLst>
                    <a:ext uri="{FF2B5EF4-FFF2-40B4-BE49-F238E27FC236}">
                      <a16:creationId xmlns:a16="http://schemas.microsoft.com/office/drawing/2014/main" id="{1FFCED54-DBF9-B199-90DB-979013ED07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1897" y="5481184"/>
                  <a:ext cx="274320" cy="274320"/>
                </a:xfrm>
                <a:prstGeom prst="rect">
                  <a:avLst/>
                </a:prstGeom>
              </p:spPr>
            </p:pic>
          </p:grpSp>
          <p:pic>
            <p:nvPicPr>
              <p:cNvPr id="73" name="Graphic 72" descr="Checkmark outline">
                <a:extLst>
                  <a:ext uri="{FF2B5EF4-FFF2-40B4-BE49-F238E27FC236}">
                    <a16:creationId xmlns:a16="http://schemas.microsoft.com/office/drawing/2014/main" id="{69E67B82-7A86-F52A-ED42-B42335BBB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233642" y="5005236"/>
                <a:ext cx="159635" cy="159636"/>
              </a:xfrm>
              <a:prstGeom prst="rect">
                <a:avLst/>
              </a:prstGeom>
            </p:spPr>
          </p:pic>
          <p:pic>
            <p:nvPicPr>
              <p:cNvPr id="74" name="Graphic 73" descr="Checkmark outline">
                <a:extLst>
                  <a:ext uri="{FF2B5EF4-FFF2-40B4-BE49-F238E27FC236}">
                    <a16:creationId xmlns:a16="http://schemas.microsoft.com/office/drawing/2014/main" id="{17080094-BC43-D1D0-4DF0-3CF676EAC5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707561" y="5005236"/>
                <a:ext cx="159635" cy="159636"/>
              </a:xfrm>
              <a:prstGeom prst="rect">
                <a:avLst/>
              </a:prstGeom>
            </p:spPr>
          </p:pic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3387EA7-E1BA-F478-8844-586905FE9D57}"/>
                </a:ext>
              </a:extLst>
            </p:cNvPr>
            <p:cNvGrpSpPr/>
            <p:nvPr/>
          </p:nvGrpSpPr>
          <p:grpSpPr>
            <a:xfrm>
              <a:off x="9758716" y="1439388"/>
              <a:ext cx="1708198" cy="270308"/>
              <a:chOff x="9964565" y="426615"/>
              <a:chExt cx="1708198" cy="270308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EE2F07E-05E7-70B6-556A-656BE3524B35}"/>
                  </a:ext>
                </a:extLst>
              </p:cNvPr>
              <p:cNvGrpSpPr/>
              <p:nvPr/>
            </p:nvGrpSpPr>
            <p:grpSpPr>
              <a:xfrm>
                <a:off x="9964565" y="426615"/>
                <a:ext cx="1469918" cy="270308"/>
                <a:chOff x="6923359" y="4943932"/>
                <a:chExt cx="1469918" cy="270308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145E07FB-3F6A-87AE-9AED-4C4ADB43F9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923359" y="4943932"/>
                  <a:ext cx="1252131" cy="270308"/>
                  <a:chOff x="644697" y="5391645"/>
                  <a:chExt cx="2151680" cy="464501"/>
                </a:xfrm>
              </p:grpSpPr>
              <p:pic>
                <p:nvPicPr>
                  <p:cNvPr id="68" name="Google Shape;227;p16">
                    <a:extLst>
                      <a:ext uri="{FF2B5EF4-FFF2-40B4-BE49-F238E27FC236}">
                        <a16:creationId xmlns:a16="http://schemas.microsoft.com/office/drawing/2014/main" id="{8ACD1283-49AA-ED3E-6E25-D124DFA9B4B7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19">
                    <a:alphaModFix/>
                  </a:blip>
                  <a:srcRect/>
                  <a:stretch/>
                </p:blipFill>
                <p:spPr>
                  <a:xfrm>
                    <a:off x="1475684" y="5398945"/>
                    <a:ext cx="457200" cy="45720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</p:pic>
              <p:pic>
                <p:nvPicPr>
                  <p:cNvPr id="69" name="Google Shape;234;p16" descr="A blue outline of a person reaching out to stars&#10;&#10;Description automatically generated">
                    <a:extLst>
                      <a:ext uri="{FF2B5EF4-FFF2-40B4-BE49-F238E27FC236}">
                        <a16:creationId xmlns:a16="http://schemas.microsoft.com/office/drawing/2014/main" id="{E7EB13BC-74C2-896A-B256-1FE07CAE1E6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0">
                    <a:alphaModFix/>
                  </a:blip>
                  <a:srcRect/>
                  <a:stretch/>
                </p:blipFill>
                <p:spPr>
                  <a:xfrm>
                    <a:off x="644697" y="5391645"/>
                    <a:ext cx="4572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0" name="Google Shape;235;p16" descr="A blue line drawing of people in circles&#10;&#10;Description automatically generated">
                    <a:extLst>
                      <a:ext uri="{FF2B5EF4-FFF2-40B4-BE49-F238E27FC236}">
                        <a16:creationId xmlns:a16="http://schemas.microsoft.com/office/drawing/2014/main" id="{DF46E182-7926-FF37-C3CE-B416ADF25F7C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1">
                    <a:alphaModFix/>
                  </a:blip>
                  <a:srcRect/>
                  <a:stretch/>
                </p:blipFill>
                <p:spPr>
                  <a:xfrm>
                    <a:off x="2339176" y="5396580"/>
                    <a:ext cx="457201" cy="4572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1" name="Graphic 70" descr="Checkmark outline">
                    <a:extLst>
                      <a:ext uri="{FF2B5EF4-FFF2-40B4-BE49-F238E27FC236}">
                        <a16:creationId xmlns:a16="http://schemas.microsoft.com/office/drawing/2014/main" id="{2AEE3C06-1585-31FC-C544-9B1E4BDC0B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01897" y="5481184"/>
                    <a:ext cx="274320" cy="27432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6" name="Graphic 65" descr="Checkmark outline">
                  <a:extLst>
                    <a:ext uri="{FF2B5EF4-FFF2-40B4-BE49-F238E27FC236}">
                      <a16:creationId xmlns:a16="http://schemas.microsoft.com/office/drawing/2014/main" id="{F18B2411-017E-12AC-32F6-517DECC413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33642" y="5005236"/>
                  <a:ext cx="159635" cy="159636"/>
                </a:xfrm>
                <a:prstGeom prst="rect">
                  <a:avLst/>
                </a:prstGeom>
              </p:spPr>
            </p:pic>
            <p:pic>
              <p:nvPicPr>
                <p:cNvPr id="67" name="Graphic 66" descr="Checkmark outline">
                  <a:extLst>
                    <a:ext uri="{FF2B5EF4-FFF2-40B4-BE49-F238E27FC236}">
                      <a16:creationId xmlns:a16="http://schemas.microsoft.com/office/drawing/2014/main" id="{C4F1DD54-B9AB-E012-80F3-C8006A46C5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07561" y="5005236"/>
                  <a:ext cx="159635" cy="159636"/>
                </a:xfrm>
                <a:prstGeom prst="rect">
                  <a:avLst/>
                </a:prstGeom>
              </p:spPr>
            </p:pic>
          </p:grpSp>
          <p:pic>
            <p:nvPicPr>
              <p:cNvPr id="64" name="Graphic 63" descr="Add outline">
                <a:extLst>
                  <a:ext uri="{FF2B5EF4-FFF2-40B4-BE49-F238E27FC236}">
                    <a16:creationId xmlns:a16="http://schemas.microsoft.com/office/drawing/2014/main" id="{E2D684D5-9BDD-902D-7570-2FCEAF7F8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1489883" y="471194"/>
                <a:ext cx="182880" cy="1828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906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549B9-9072-A0FF-F2D0-21F172FF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A7C812-D9A8-16DD-8476-E11EDBD138D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77D7C15-3EDF-CF8F-718F-180FB7DB8B5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94D945-411D-48A1-7159-AB6AD483CA76}"/>
              </a:ext>
            </a:extLst>
          </p:cNvPr>
          <p:cNvGrpSpPr/>
          <p:nvPr/>
        </p:nvGrpSpPr>
        <p:grpSpPr>
          <a:xfrm>
            <a:off x="513703" y="1866783"/>
            <a:ext cx="10955821" cy="3594742"/>
            <a:chOff x="637942" y="1722844"/>
            <a:chExt cx="10955821" cy="35947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199172-944B-4A51-6D11-2962AC5E000B}"/>
                </a:ext>
              </a:extLst>
            </p:cNvPr>
            <p:cNvGrpSpPr/>
            <p:nvPr/>
          </p:nvGrpSpPr>
          <p:grpSpPr>
            <a:xfrm>
              <a:off x="4189216" y="1755315"/>
              <a:ext cx="4238467" cy="3562271"/>
              <a:chOff x="4252799" y="1755315"/>
              <a:chExt cx="4238467" cy="3562271"/>
            </a:xfrm>
          </p:grpSpPr>
          <p:pic>
            <p:nvPicPr>
              <p:cNvPr id="30" name="Google Shape;227;p16">
                <a:extLst>
                  <a:ext uri="{FF2B5EF4-FFF2-40B4-BE49-F238E27FC236}">
                    <a16:creationId xmlns:a16="http://schemas.microsoft.com/office/drawing/2014/main" id="{E284F97A-FECF-F6EA-79B9-78555C6B326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373777" y="1755315"/>
                <a:ext cx="1828800" cy="1828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sp>
            <p:nvSpPr>
              <p:cNvPr id="31" name="Google Shape;229;p16">
                <a:extLst>
                  <a:ext uri="{FF2B5EF4-FFF2-40B4-BE49-F238E27FC236}">
                    <a16:creationId xmlns:a16="http://schemas.microsoft.com/office/drawing/2014/main" id="{8A5222E5-CDBD-7E75-57A2-3ED718D4A2B9}"/>
                  </a:ext>
                </a:extLst>
              </p:cNvPr>
              <p:cNvSpPr txBox="1"/>
              <p:nvPr/>
            </p:nvSpPr>
            <p:spPr>
              <a:xfrm>
                <a:off x="5317099" y="3604902"/>
                <a:ext cx="1788176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SKILLS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2" name="Google Shape;232;p16">
                <a:extLst>
                  <a:ext uri="{FF2B5EF4-FFF2-40B4-BE49-F238E27FC236}">
                    <a16:creationId xmlns:a16="http://schemas.microsoft.com/office/drawing/2014/main" id="{DD7D31DD-FF2B-40C1-3105-47DC26E7C5A3}"/>
                  </a:ext>
                </a:extLst>
              </p:cNvPr>
              <p:cNvSpPr txBox="1"/>
              <p:nvPr/>
            </p:nvSpPr>
            <p:spPr>
              <a:xfrm>
                <a:off x="4252799" y="3984184"/>
                <a:ext cx="4238467" cy="1333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Build the 6 career-ready skills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Receive continuous feedback 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</a:b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from industry professionals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Be able to articulate their strengths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89949D-2A58-99F0-8329-4F12A8233E6F}"/>
                </a:ext>
              </a:extLst>
            </p:cNvPr>
            <p:cNvGrpSpPr/>
            <p:nvPr/>
          </p:nvGrpSpPr>
          <p:grpSpPr>
            <a:xfrm>
              <a:off x="637942" y="1722844"/>
              <a:ext cx="3112835" cy="2928277"/>
              <a:chOff x="333142" y="1722844"/>
              <a:chExt cx="3112835" cy="2928277"/>
            </a:xfrm>
          </p:grpSpPr>
          <p:sp>
            <p:nvSpPr>
              <p:cNvPr id="23" name="Google Shape;228;p16">
                <a:extLst>
                  <a:ext uri="{FF2B5EF4-FFF2-40B4-BE49-F238E27FC236}">
                    <a16:creationId xmlns:a16="http://schemas.microsoft.com/office/drawing/2014/main" id="{A741A84F-333E-F034-41F9-43DF670B9FB0}"/>
                  </a:ext>
                </a:extLst>
              </p:cNvPr>
              <p:cNvSpPr txBox="1"/>
              <p:nvPr/>
            </p:nvSpPr>
            <p:spPr>
              <a:xfrm>
                <a:off x="550625" y="3584115"/>
                <a:ext cx="2227791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ASPIRATIONS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8" name="Google Shape;231;p16">
                <a:extLst>
                  <a:ext uri="{FF2B5EF4-FFF2-40B4-BE49-F238E27FC236}">
                    <a16:creationId xmlns:a16="http://schemas.microsoft.com/office/drawing/2014/main" id="{48F89D70-F43F-CFC6-1F61-78DB6FD6571E}"/>
                  </a:ext>
                </a:extLst>
              </p:cNvPr>
              <p:cNvSpPr txBox="1"/>
              <p:nvPr/>
            </p:nvSpPr>
            <p:spPr>
              <a:xfrm>
                <a:off x="333142" y="3984184"/>
                <a:ext cx="3112835" cy="6669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Define and map a plan for at least one career of interest</a:t>
                </a: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4BDA8EE3-0770-93DE-F096-D25FA6EA1874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079956" y="1722844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8BEEF61-122B-3713-619B-87589BB931FE}"/>
                </a:ext>
              </a:extLst>
            </p:cNvPr>
            <p:cNvGrpSpPr/>
            <p:nvPr/>
          </p:nvGrpSpPr>
          <p:grpSpPr>
            <a:xfrm>
              <a:off x="8866123" y="1755315"/>
              <a:ext cx="2727640" cy="2895846"/>
              <a:chOff x="8866123" y="1755315"/>
              <a:chExt cx="2727640" cy="2895846"/>
            </a:xfrm>
          </p:grpSpPr>
          <p:sp>
            <p:nvSpPr>
              <p:cNvPr id="20" name="Google Shape;230;p16">
                <a:extLst>
                  <a:ext uri="{FF2B5EF4-FFF2-40B4-BE49-F238E27FC236}">
                    <a16:creationId xmlns:a16="http://schemas.microsoft.com/office/drawing/2014/main" id="{8646BF8E-A686-71E6-154B-398A17643E60}"/>
                  </a:ext>
                </a:extLst>
              </p:cNvPr>
              <p:cNvSpPr txBox="1"/>
              <p:nvPr/>
            </p:nvSpPr>
            <p:spPr>
              <a:xfrm>
                <a:off x="9159833" y="3604902"/>
                <a:ext cx="2140219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CONNECTIONS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" name="Google Shape;233;p16">
                <a:extLst>
                  <a:ext uri="{FF2B5EF4-FFF2-40B4-BE49-F238E27FC236}">
                    <a16:creationId xmlns:a16="http://schemas.microsoft.com/office/drawing/2014/main" id="{19D1171F-DFB4-AC09-3D5D-88F417EEEABD}"/>
                  </a:ext>
                </a:extLst>
              </p:cNvPr>
              <p:cNvSpPr txBox="1"/>
              <p:nvPr/>
            </p:nvSpPr>
            <p:spPr>
              <a:xfrm>
                <a:off x="8866123" y="3984184"/>
                <a:ext cx="2727640" cy="6669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Develop at least three professional connections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pic>
            <p:nvPicPr>
              <p:cNvPr id="22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51E05D47-FC1F-B99A-EA9C-0A5DF8D8D9D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339558" y="1755315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B6B4525-FAF7-0223-5F20-B1416EC494C9}"/>
              </a:ext>
            </a:extLst>
          </p:cNvPr>
          <p:cNvSpPr txBox="1"/>
          <p:nvPr/>
        </p:nvSpPr>
        <p:spPr>
          <a:xfrm rot="20794810">
            <a:off x="10291257" y="323159"/>
            <a:ext cx="1808432" cy="1642348"/>
          </a:xfrm>
          <a:prstGeom prst="irregularSeal1">
            <a:avLst/>
          </a:prstGeom>
          <a:solidFill>
            <a:srgbClr val="33AA4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Centered!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6B0D8D-F991-29E9-D2CF-DBF68A85A51F}"/>
              </a:ext>
            </a:extLst>
          </p:cNvPr>
          <p:cNvGrpSpPr/>
          <p:nvPr/>
        </p:nvGrpSpPr>
        <p:grpSpPr>
          <a:xfrm>
            <a:off x="315610" y="6308024"/>
            <a:ext cx="9281397" cy="369332"/>
            <a:chOff x="315610" y="6308024"/>
            <a:chExt cx="9281397" cy="3693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6B4768-2EA3-A670-080C-2236EAC0860F}"/>
                </a:ext>
              </a:extLst>
            </p:cNvPr>
            <p:cNvSpPr txBox="1"/>
            <p:nvPr/>
          </p:nvSpPr>
          <p:spPr>
            <a:xfrm>
              <a:off x="315610" y="6308024"/>
              <a:ext cx="9281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Employees seek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key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transferable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skills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— at NAF, we call them 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Skills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</p:txBody>
        </p:sp>
        <p:sp>
          <p:nvSpPr>
            <p:cNvPr id="38" name="Rectangle 37">
              <a:hlinkClick r:id="rId6"/>
              <a:extLst>
                <a:ext uri="{FF2B5EF4-FFF2-40B4-BE49-F238E27FC236}">
                  <a16:creationId xmlns:a16="http://schemas.microsoft.com/office/drawing/2014/main" id="{F226ED10-F7CD-3B64-93BE-1662AA831511}"/>
                </a:ext>
              </a:extLst>
            </p:cNvPr>
            <p:cNvSpPr/>
            <p:nvPr/>
          </p:nvSpPr>
          <p:spPr>
            <a:xfrm>
              <a:off x="7100486" y="6359737"/>
              <a:ext cx="2180816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0772A45-606D-5E4F-4F43-43C093242345}"/>
              </a:ext>
            </a:extLst>
          </p:cNvPr>
          <p:cNvSpPr txBox="1"/>
          <p:nvPr/>
        </p:nvSpPr>
        <p:spPr>
          <a:xfrm>
            <a:off x="1430018" y="1218021"/>
            <a:ext cx="4384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goal for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student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4F1957C-1EBC-BEBB-DC59-8CF3AB72D548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C942EB-23E4-ECB5-BA50-8581F9CA510D}"/>
              </a:ext>
            </a:extLst>
          </p:cNvPr>
          <p:cNvGrpSpPr/>
          <p:nvPr/>
        </p:nvGrpSpPr>
        <p:grpSpPr>
          <a:xfrm>
            <a:off x="4421970" y="5479098"/>
            <a:ext cx="4084629" cy="600164"/>
            <a:chOff x="4652900" y="5520763"/>
            <a:chExt cx="4084629" cy="6001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3814F-DCB7-1A8C-BD03-98A1F73A3F41}"/>
                </a:ext>
              </a:extLst>
            </p:cNvPr>
            <p:cNvSpPr txBox="1"/>
            <p:nvPr/>
          </p:nvSpPr>
          <p:spPr>
            <a:xfrm>
              <a:off x="4652900" y="5520763"/>
              <a:ext cx="164239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Communication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Problem-Solving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Social Awareness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A855BF-B265-B758-C505-A261DDC7DA0F}"/>
                </a:ext>
              </a:extLst>
            </p:cNvPr>
            <p:cNvSpPr txBox="1"/>
            <p:nvPr/>
          </p:nvSpPr>
          <p:spPr>
            <a:xfrm>
              <a:off x="6431317" y="5520763"/>
              <a:ext cx="230621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Collaboration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Initiative &amp; Self-Direction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Planning for Success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30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B05E8-CDC2-9209-5011-02437E1B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BB9C2A36-F4E6-E43A-3602-2AA4F81CF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5701"/>
            <a:ext cx="12192000" cy="2613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513DB-F756-834B-65E1-660820E91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CD9FAAA2-F5E7-03AE-2E8B-E65275ABB54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7297B1-CA35-4B0E-E262-DAB2DB49E4EB}"/>
              </a:ext>
            </a:extLst>
          </p:cNvPr>
          <p:cNvSpPr txBox="1"/>
          <p:nvPr/>
        </p:nvSpPr>
        <p:spPr>
          <a:xfrm>
            <a:off x="1244488" y="2180810"/>
            <a:ext cx="10655965" cy="179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earn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students: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enrolled in a NAF academy and career-connected program of study.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 in 1 work-based learning activity from each phase of the WBL continuum: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Awareness, Career Exploration, and Career Preparation.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Demonstrate a level of mastery of the six Future Ready Skills, validated by an internship supervisor.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72B248-4A88-DE2A-5173-0BC93C261BE3}"/>
              </a:ext>
            </a:extLst>
          </p:cNvPr>
          <p:cNvGrpSpPr/>
          <p:nvPr/>
        </p:nvGrpSpPr>
        <p:grpSpPr>
          <a:xfrm>
            <a:off x="1244488" y="1146439"/>
            <a:ext cx="9489773" cy="853567"/>
            <a:chOff x="1244488" y="1146439"/>
            <a:chExt cx="9489773" cy="853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B8F812-B25A-CD63-2C1D-8E2662084E59}"/>
                </a:ext>
              </a:extLst>
            </p:cNvPr>
            <p:cNvSpPr txBox="1"/>
            <p:nvPr/>
          </p:nvSpPr>
          <p:spPr>
            <a:xfrm>
              <a:off x="1244488" y="1146439"/>
              <a:ext cx="9489773" cy="853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Track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Certification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is an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employability credential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that serves as NAF’s seal of college and career readiness.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74B18C16-F8EA-42F1-9B81-E825D318EED7}"/>
                </a:ext>
              </a:extLst>
            </p:cNvPr>
            <p:cNvSpPr/>
            <p:nvPr/>
          </p:nvSpPr>
          <p:spPr>
            <a:xfrm>
              <a:off x="1284244" y="1239867"/>
              <a:ext cx="346666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1873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B71DB-9BE2-4A39-343E-E3A95AA09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57838C-5F43-4EE6-5404-22896FD558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-1486" r="21354" b="1486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9ED13D2-8D10-0EB8-107E-A30ED6C95251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5834313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904F6D-D5EB-5A0B-9360-91833B315B6F}"/>
              </a:ext>
            </a:extLst>
          </p:cNvPr>
          <p:cNvSpPr txBox="1">
            <a:spLocks/>
          </p:cNvSpPr>
          <p:nvPr/>
        </p:nvSpPr>
        <p:spPr>
          <a:xfrm>
            <a:off x="7174832" y="2382251"/>
            <a:ext cx="4078704" cy="1528011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Tech-Enabled  Impact!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3ADFD8B7-F4F6-817C-4C3C-39F44C35CF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384865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742D-522C-6961-4668-4F88612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75EDAE-816D-3093-DBA6-DF328FFD90D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Tools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567D88-E6AF-4A41-D188-5C834E7E4F1D}"/>
              </a:ext>
            </a:extLst>
          </p:cNvPr>
          <p:cNvGrpSpPr/>
          <p:nvPr/>
        </p:nvGrpSpPr>
        <p:grpSpPr>
          <a:xfrm>
            <a:off x="8570171" y="3429000"/>
            <a:ext cx="3365459" cy="3262879"/>
            <a:chOff x="7835530" y="3153874"/>
            <a:chExt cx="3515836" cy="35393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ADED0A7-5354-0E84-3D41-A611E60072ED}"/>
                </a:ext>
              </a:extLst>
            </p:cNvPr>
            <p:cNvSpPr/>
            <p:nvPr/>
          </p:nvSpPr>
          <p:spPr>
            <a:xfrm>
              <a:off x="7835530" y="3153874"/>
              <a:ext cx="3515836" cy="3539389"/>
            </a:xfrm>
            <a:prstGeom prst="ellipse">
              <a:avLst/>
            </a:prstGeom>
            <a:solidFill>
              <a:srgbClr val="3C38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321;p5">
              <a:extLst>
                <a:ext uri="{FF2B5EF4-FFF2-40B4-BE49-F238E27FC236}">
                  <a16:creationId xmlns:a16="http://schemas.microsoft.com/office/drawing/2014/main" id="{D9703FC8-F365-CC7C-3059-C613275947CC}"/>
                </a:ext>
              </a:extLst>
            </p:cNvPr>
            <p:cNvSpPr txBox="1">
              <a:spLocks noChangeAspect="1"/>
            </p:cNvSpPr>
            <p:nvPr/>
          </p:nvSpPr>
          <p:spPr>
            <a:xfrm rot="579568">
              <a:off x="7996039" y="3674283"/>
              <a:ext cx="3232795" cy="2270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Student </a:t>
              </a:r>
              <a:b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Reflection Form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Capture student feedback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View quantitative and 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qualitative data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Analyze data - dashboard or report export feature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FFD57E-B469-D942-8A27-5FDE856281C3}"/>
              </a:ext>
            </a:extLst>
          </p:cNvPr>
          <p:cNvGrpSpPr/>
          <p:nvPr/>
        </p:nvGrpSpPr>
        <p:grpSpPr>
          <a:xfrm rot="568406">
            <a:off x="6156383" y="974991"/>
            <a:ext cx="3276251" cy="3171267"/>
            <a:chOff x="8752009" y="593195"/>
            <a:chExt cx="3195413" cy="29746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173DB7-9E8C-61E5-4F82-6028EAA8F382}"/>
                </a:ext>
              </a:extLst>
            </p:cNvPr>
            <p:cNvSpPr/>
            <p:nvPr/>
          </p:nvSpPr>
          <p:spPr>
            <a:xfrm>
              <a:off x="8752009" y="593195"/>
              <a:ext cx="3195413" cy="2974695"/>
            </a:xfrm>
            <a:prstGeom prst="ellipse">
              <a:avLst/>
            </a:prstGeom>
            <a:solidFill>
              <a:srgbClr val="876A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FA575-5ACF-B58C-69C1-ACFF93D47BB3}"/>
                </a:ext>
              </a:extLst>
            </p:cNvPr>
            <p:cNvSpPr txBox="1"/>
            <p:nvPr/>
          </p:nvSpPr>
          <p:spPr>
            <a:xfrm rot="75787">
              <a:off x="8881738" y="939755"/>
              <a:ext cx="3044620" cy="2136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Tracker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Log WBL activities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Record student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Track AB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Analyze data to measure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impact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Export reports, graphs, &amp; tables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B686D2F-A14C-D874-37E4-86B02E77297C}"/>
              </a:ext>
            </a:extLst>
          </p:cNvPr>
          <p:cNvSpPr txBox="1">
            <a:spLocks/>
          </p:cNvSpPr>
          <p:nvPr/>
        </p:nvSpPr>
        <p:spPr>
          <a:xfrm>
            <a:off x="2238241" y="5370986"/>
            <a:ext cx="191831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Student Reflection Form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(Students)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5EE8031-9BA2-4C77-0806-C0EB27F61007}"/>
              </a:ext>
            </a:extLst>
          </p:cNvPr>
          <p:cNvSpPr txBox="1">
            <a:spLocks/>
          </p:cNvSpPr>
          <p:nvPr/>
        </p:nvSpPr>
        <p:spPr>
          <a:xfrm>
            <a:off x="4438642" y="5751071"/>
            <a:ext cx="1515878" cy="393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Internships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E7CB4E1-73B0-74C7-0106-99A79A1AC4F4}"/>
              </a:ext>
            </a:extLst>
          </p:cNvPr>
          <p:cNvSpPr txBox="1">
            <a:spLocks/>
          </p:cNvSpPr>
          <p:nvPr/>
        </p:nvSpPr>
        <p:spPr>
          <a:xfrm>
            <a:off x="5963022" y="5335978"/>
            <a:ext cx="2125901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Future Ready Skills Assessment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6A82B7-B44A-B175-E85C-EB7FE67AB8F0}"/>
              </a:ext>
            </a:extLst>
          </p:cNvPr>
          <p:cNvGrpSpPr/>
          <p:nvPr/>
        </p:nvGrpSpPr>
        <p:grpSpPr>
          <a:xfrm>
            <a:off x="4027162" y="4129712"/>
            <a:ext cx="3067561" cy="1659821"/>
            <a:chOff x="4027162" y="4129712"/>
            <a:chExt cx="3067561" cy="1659821"/>
          </a:xfrm>
        </p:grpSpPr>
        <p:pic>
          <p:nvPicPr>
            <p:cNvPr id="25" name="Picture 8">
              <a:extLst>
                <a:ext uri="{FF2B5EF4-FFF2-40B4-BE49-F238E27FC236}">
                  <a16:creationId xmlns:a16="http://schemas.microsoft.com/office/drawing/2014/main" id="{C727A1B4-3117-563A-0F36-D216B9D0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27162" y="4129712"/>
              <a:ext cx="3067561" cy="80945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606248F4-8856-B619-9AFA-3C7A57DEBDDF}"/>
                </a:ext>
              </a:extLst>
            </p:cNvPr>
            <p:cNvSpPr/>
            <p:nvPr/>
          </p:nvSpPr>
          <p:spPr>
            <a:xfrm rot="19182785">
              <a:off x="5937015" y="4780421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E74B4364-471C-C427-6F9A-3740C46306ED}"/>
                </a:ext>
              </a:extLst>
            </p:cNvPr>
            <p:cNvSpPr/>
            <p:nvPr/>
          </p:nvSpPr>
          <p:spPr>
            <a:xfrm rot="2394214">
              <a:off x="4108607" y="4773690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161EAD6B-A3CA-2C28-4598-DB07C37BB40A}"/>
                </a:ext>
              </a:extLst>
            </p:cNvPr>
            <p:cNvSpPr/>
            <p:nvPr/>
          </p:nvSpPr>
          <p:spPr>
            <a:xfrm>
              <a:off x="5147213" y="4692253"/>
              <a:ext cx="98737" cy="109728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DAF1B9-8A58-72C3-FF8C-7DDDCA9B0D36}"/>
              </a:ext>
            </a:extLst>
          </p:cNvPr>
          <p:cNvGrpSpPr/>
          <p:nvPr/>
        </p:nvGrpSpPr>
        <p:grpSpPr>
          <a:xfrm>
            <a:off x="297124" y="6320055"/>
            <a:ext cx="6700024" cy="338299"/>
            <a:chOff x="297124" y="6320055"/>
            <a:chExt cx="6700024" cy="338299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77BF880C-30CA-D27F-2739-AF54F1A96E07}"/>
                </a:ext>
              </a:extLst>
            </p:cNvPr>
            <p:cNvSpPr txBox="1"/>
            <p:nvPr/>
          </p:nvSpPr>
          <p:spPr>
            <a:xfrm>
              <a:off x="297124" y="6320055"/>
              <a:ext cx="6700024" cy="338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Outcomes-Driven WBL Tech Tools Overview</a:t>
              </a:r>
            </a:p>
          </p:txBody>
        </p:sp>
        <p:sp>
          <p:nvSpPr>
            <p:cNvPr id="34" name="Rectangle 33">
              <a:hlinkClick r:id="rId4"/>
              <a:extLst>
                <a:ext uri="{FF2B5EF4-FFF2-40B4-BE49-F238E27FC236}">
                  <a16:creationId xmlns:a16="http://schemas.microsoft.com/office/drawing/2014/main" id="{49A28B6C-EBD0-966E-96B9-25149845765C}"/>
                </a:ext>
              </a:extLst>
            </p:cNvPr>
            <p:cNvSpPr/>
            <p:nvPr/>
          </p:nvSpPr>
          <p:spPr>
            <a:xfrm>
              <a:off x="1636765" y="6395716"/>
              <a:ext cx="5042420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92380D-F835-77F3-59C3-7D633A23F324}"/>
              </a:ext>
            </a:extLst>
          </p:cNvPr>
          <p:cNvGrpSpPr/>
          <p:nvPr/>
        </p:nvGrpSpPr>
        <p:grpSpPr>
          <a:xfrm>
            <a:off x="1110646" y="864307"/>
            <a:ext cx="3146697" cy="2706087"/>
            <a:chOff x="1106305" y="1046266"/>
            <a:chExt cx="3146697" cy="2706087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01B5F15-9C95-14C2-2597-BAC8932BA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05" y="1046266"/>
              <a:ext cx="3146697" cy="1775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5A45B14F-EED3-9206-9934-2D3CAC9DF65B}"/>
                </a:ext>
              </a:extLst>
            </p:cNvPr>
            <p:cNvSpPr/>
            <p:nvPr/>
          </p:nvSpPr>
          <p:spPr>
            <a:xfrm rot="19182785">
              <a:off x="3475270" y="2370964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47318CFD-DFBC-444F-2B2C-469585005740}"/>
                </a:ext>
              </a:extLst>
            </p:cNvPr>
            <p:cNvSpPr/>
            <p:nvPr/>
          </p:nvSpPr>
          <p:spPr>
            <a:xfrm rot="2394214">
              <a:off x="1646862" y="2364233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EF53361-346D-D9F7-37DE-A31D86BAEA09}"/>
                </a:ext>
              </a:extLst>
            </p:cNvPr>
            <p:cNvSpPr/>
            <p:nvPr/>
          </p:nvSpPr>
          <p:spPr>
            <a:xfrm rot="20201256">
              <a:off x="3008867" y="2372538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76DEC95-90D9-6004-31DB-56A47E378768}"/>
                </a:ext>
              </a:extLst>
            </p:cNvPr>
            <p:cNvSpPr/>
            <p:nvPr/>
          </p:nvSpPr>
          <p:spPr>
            <a:xfrm rot="1266474">
              <a:off x="2086122" y="2380753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B20B3616-30A1-7865-E2A6-6FBB2179AEA4}"/>
              </a:ext>
            </a:extLst>
          </p:cNvPr>
          <p:cNvSpPr txBox="1">
            <a:spLocks/>
          </p:cNvSpPr>
          <p:nvPr/>
        </p:nvSpPr>
        <p:spPr>
          <a:xfrm>
            <a:off x="256372" y="2724045"/>
            <a:ext cx="1436399" cy="696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Tracker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(Educators)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76AB8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DC594D4-82D5-22D6-0D1E-59D5AF34BEDA}"/>
              </a:ext>
            </a:extLst>
          </p:cNvPr>
          <p:cNvSpPr txBox="1">
            <a:spLocks/>
          </p:cNvSpPr>
          <p:nvPr/>
        </p:nvSpPr>
        <p:spPr>
          <a:xfrm>
            <a:off x="2642097" y="3440171"/>
            <a:ext cx="1515878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Resources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E61F3A9-7BA5-2EF8-26C7-69153A3EC5C3}"/>
              </a:ext>
            </a:extLst>
          </p:cNvPr>
          <p:cNvSpPr txBox="1">
            <a:spLocks/>
          </p:cNvSpPr>
          <p:nvPr/>
        </p:nvSpPr>
        <p:spPr>
          <a:xfrm>
            <a:off x="3488864" y="2639943"/>
            <a:ext cx="2039128" cy="898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Skills 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Feedback Survey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3F9363-F455-1FC5-B18F-2F5F5A0AC2C4}"/>
              </a:ext>
            </a:extLst>
          </p:cNvPr>
          <p:cNvGrpSpPr/>
          <p:nvPr/>
        </p:nvGrpSpPr>
        <p:grpSpPr>
          <a:xfrm>
            <a:off x="1110169" y="3440171"/>
            <a:ext cx="1555289" cy="548640"/>
            <a:chOff x="1110169" y="3440171"/>
            <a:chExt cx="1555289" cy="548640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EEF4CD10-B633-EA69-E7EF-B68FA044C2EC}"/>
                </a:ext>
              </a:extLst>
            </p:cNvPr>
            <p:cNvSpPr txBox="1">
              <a:spLocks/>
            </p:cNvSpPr>
            <p:nvPr/>
          </p:nvSpPr>
          <p:spPr>
            <a:xfrm>
              <a:off x="1450581" y="3440171"/>
              <a:ext cx="1214877" cy="5486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Support</a:t>
              </a:r>
            </a:p>
          </p:txBody>
        </p:sp>
        <p:pic>
          <p:nvPicPr>
            <p:cNvPr id="39" name="Graphic 38" descr="Help outline">
              <a:extLst>
                <a:ext uri="{FF2B5EF4-FFF2-40B4-BE49-F238E27FC236}">
                  <a16:creationId xmlns:a16="http://schemas.microsoft.com/office/drawing/2014/main" id="{CCD2E8FE-B130-9521-D1EC-9D2CC57139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0169" y="3490911"/>
              <a:ext cx="468914" cy="468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997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5FA9-7978-13B8-1D86-272EAE2C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22DFD6D-694E-98F1-7E08-1E782D019224}"/>
              </a:ext>
            </a:extLst>
          </p:cNvPr>
          <p:cNvSpPr txBox="1">
            <a:spLocks/>
          </p:cNvSpPr>
          <p:nvPr/>
        </p:nvSpPr>
        <p:spPr>
          <a:xfrm>
            <a:off x="1175102" y="242478"/>
            <a:ext cx="10923114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Tracker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78FAC4-F7E6-D351-EB37-354D046D8D76}"/>
              </a:ext>
            </a:extLst>
          </p:cNvPr>
          <p:cNvGrpSpPr/>
          <p:nvPr/>
        </p:nvGrpSpPr>
        <p:grpSpPr>
          <a:xfrm>
            <a:off x="297125" y="6320055"/>
            <a:ext cx="8260721" cy="369332"/>
            <a:chOff x="297125" y="6320055"/>
            <a:chExt cx="5878483" cy="369332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BBC4F4CF-770B-E2C4-166E-BC94EB01BFCC}"/>
                </a:ext>
              </a:extLst>
            </p:cNvPr>
            <p:cNvSpPr txBox="1"/>
            <p:nvPr/>
          </p:nvSpPr>
          <p:spPr>
            <a:xfrm>
              <a:off x="297125" y="6320055"/>
              <a:ext cx="5878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Explore Resources: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https://ash.naf.org/public/wbl/tracker-resources</a:t>
              </a:r>
            </a:p>
          </p:txBody>
        </p:sp>
        <p:sp>
          <p:nvSpPr>
            <p:cNvPr id="34" name="Rectangle 33">
              <a:hlinkClick r:id="rId3"/>
              <a:extLst>
                <a:ext uri="{FF2B5EF4-FFF2-40B4-BE49-F238E27FC236}">
                  <a16:creationId xmlns:a16="http://schemas.microsoft.com/office/drawing/2014/main" id="{542BFC16-5E59-31CD-73F4-32469CD0F5FE}"/>
                </a:ext>
              </a:extLst>
            </p:cNvPr>
            <p:cNvSpPr/>
            <p:nvPr/>
          </p:nvSpPr>
          <p:spPr>
            <a:xfrm>
              <a:off x="1979401" y="6377010"/>
              <a:ext cx="4112783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81A6007-FEFC-6681-0335-703780D3CA81}"/>
              </a:ext>
            </a:extLst>
          </p:cNvPr>
          <p:cNvGrpSpPr/>
          <p:nvPr/>
        </p:nvGrpSpPr>
        <p:grpSpPr>
          <a:xfrm>
            <a:off x="297125" y="2152765"/>
            <a:ext cx="4112585" cy="3104497"/>
            <a:chOff x="210824" y="2471126"/>
            <a:chExt cx="4112585" cy="310449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02F12F-3850-958C-5101-BD7EB018BE52}"/>
                </a:ext>
              </a:extLst>
            </p:cNvPr>
            <p:cNvSpPr txBox="1"/>
            <p:nvPr/>
          </p:nvSpPr>
          <p:spPr>
            <a:xfrm>
              <a:off x="439424" y="305002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Activities: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that include students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8AF65C-715B-E408-60F5-8364EC84C752}"/>
                </a:ext>
              </a:extLst>
            </p:cNvPr>
            <p:cNvSpPr/>
            <p:nvPr/>
          </p:nvSpPr>
          <p:spPr>
            <a:xfrm>
              <a:off x="210824" y="2509996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57CE629-6511-7A08-78BA-3F43EBD1471A}"/>
                </a:ext>
              </a:extLst>
            </p:cNvPr>
            <p:cNvSpPr/>
            <p:nvPr/>
          </p:nvSpPr>
          <p:spPr>
            <a:xfrm>
              <a:off x="210824" y="3112841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1CD68-8390-F0A6-2D3D-7835376D7EA1}"/>
                </a:ext>
              </a:extLst>
            </p:cNvPr>
            <p:cNvSpPr txBox="1"/>
            <p:nvPr/>
          </p:nvSpPr>
          <p:spPr>
            <a:xfrm>
              <a:off x="439424" y="3580226"/>
              <a:ext cx="3845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Students: 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unique students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BFD0443-3C13-F572-DC02-90CD86580F19}"/>
                </a:ext>
              </a:extLst>
            </p:cNvPr>
            <p:cNvSpPr/>
            <p:nvPr/>
          </p:nvSpPr>
          <p:spPr>
            <a:xfrm>
              <a:off x="210824" y="3611178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E7614F-D321-4A7B-4CC9-518982317B4A}"/>
                </a:ext>
              </a:extLst>
            </p:cNvPr>
            <p:cNvSpPr txBox="1"/>
            <p:nvPr/>
          </p:nvSpPr>
          <p:spPr>
            <a:xfrm>
              <a:off x="441993" y="461327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% of Students who Participated: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Based on unique students and broken down by continuum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DA7940C-F533-DA13-C4F0-C849461A672D}"/>
                </a:ext>
              </a:extLst>
            </p:cNvPr>
            <p:cNvSpPr/>
            <p:nvPr/>
          </p:nvSpPr>
          <p:spPr>
            <a:xfrm>
              <a:off x="210824" y="4091690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F7DDE6-371B-67F3-FFB8-ED6509A9B53D}"/>
                </a:ext>
              </a:extLst>
            </p:cNvPr>
            <p:cNvSpPr txBox="1"/>
            <p:nvPr/>
          </p:nvSpPr>
          <p:spPr>
            <a:xfrm>
              <a:off x="439424" y="405301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Activities with no Students: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where students have not yet been added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5A56C5-E615-F757-78AC-0D1DD06E7E27}"/>
                </a:ext>
              </a:extLst>
            </p:cNvPr>
            <p:cNvSpPr txBox="1"/>
            <p:nvPr/>
          </p:nvSpPr>
          <p:spPr>
            <a:xfrm>
              <a:off x="439424" y="247112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School Year: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States which school year’s data you are looking at; default to current school year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DD21F6F-12AA-F145-168E-1665A552F3F9}"/>
                </a:ext>
              </a:extLst>
            </p:cNvPr>
            <p:cNvSpPr/>
            <p:nvPr/>
          </p:nvSpPr>
          <p:spPr>
            <a:xfrm>
              <a:off x="235009" y="4652293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06611-D4CD-5F7B-5716-8E7CB4052257}"/>
                </a:ext>
              </a:extLst>
            </p:cNvPr>
            <p:cNvSpPr txBox="1"/>
            <p:nvPr/>
          </p:nvSpPr>
          <p:spPr>
            <a:xfrm>
              <a:off x="477838" y="5113958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Reflection Forms: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reflection forms completed by students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3C6E2C2-2D4B-5567-DBD4-72CBAB0A47F4}"/>
                </a:ext>
              </a:extLst>
            </p:cNvPr>
            <p:cNvSpPr/>
            <p:nvPr/>
          </p:nvSpPr>
          <p:spPr>
            <a:xfrm>
              <a:off x="249238" y="517677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6E2B223-1A88-B9F4-B3AC-F411BE7D0DB1}"/>
              </a:ext>
            </a:extLst>
          </p:cNvPr>
          <p:cNvGrpSpPr/>
          <p:nvPr/>
        </p:nvGrpSpPr>
        <p:grpSpPr>
          <a:xfrm>
            <a:off x="4427485" y="1273264"/>
            <a:ext cx="7507986" cy="4531199"/>
            <a:chOff x="4470364" y="1439415"/>
            <a:chExt cx="7507986" cy="4531199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DD3C4ED-473F-DBB4-F571-4405720C1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0364" y="1439415"/>
              <a:ext cx="7507986" cy="453119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35B802B-635E-98E8-176C-0428B15DF570}"/>
                </a:ext>
              </a:extLst>
            </p:cNvPr>
            <p:cNvSpPr/>
            <p:nvPr/>
          </p:nvSpPr>
          <p:spPr>
            <a:xfrm>
              <a:off x="9507224" y="1514079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400C22A-A67A-9183-C530-099FD92D3BB6}"/>
                </a:ext>
              </a:extLst>
            </p:cNvPr>
            <p:cNvSpPr/>
            <p:nvPr/>
          </p:nvSpPr>
          <p:spPr>
            <a:xfrm>
              <a:off x="4537999" y="3280106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25FBF8-F3EC-F180-D5D8-249875716361}"/>
                </a:ext>
              </a:extLst>
            </p:cNvPr>
            <p:cNvSpPr/>
            <p:nvPr/>
          </p:nvSpPr>
          <p:spPr>
            <a:xfrm>
              <a:off x="6391885" y="3277674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036B219-14EB-2A5B-13C9-C9299AE77FD5}"/>
                </a:ext>
              </a:extLst>
            </p:cNvPr>
            <p:cNvSpPr/>
            <p:nvPr/>
          </p:nvSpPr>
          <p:spPr>
            <a:xfrm>
              <a:off x="8258174" y="3276479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C0547C8-5F26-B789-E673-BD41F0E711A8}"/>
                </a:ext>
              </a:extLst>
            </p:cNvPr>
            <p:cNvSpPr/>
            <p:nvPr/>
          </p:nvSpPr>
          <p:spPr>
            <a:xfrm>
              <a:off x="4537999" y="4169548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086426E-B916-1A81-59E8-2071AB57B9E1}"/>
                </a:ext>
              </a:extLst>
            </p:cNvPr>
            <p:cNvSpPr/>
            <p:nvPr/>
          </p:nvSpPr>
          <p:spPr>
            <a:xfrm>
              <a:off x="6391885" y="530428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2D7D3E-EBBA-F7D2-C7F4-FC738B8E0173}"/>
              </a:ext>
            </a:extLst>
          </p:cNvPr>
          <p:cNvSpPr txBox="1"/>
          <p:nvPr/>
        </p:nvSpPr>
        <p:spPr>
          <a:xfrm rot="21003341">
            <a:off x="9929902" y="361822"/>
            <a:ext cx="1964615" cy="1383030"/>
          </a:xfrm>
          <a:prstGeom prst="irregularSeal1">
            <a:avLst/>
          </a:prstGeom>
          <a:solidFill>
            <a:srgbClr val="3C38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WBL Tracker Dashboard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2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C323-4DBB-1CAB-1342-D565E134C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95B9971C-FDAD-13EE-8CC6-CB0B6694DCFF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C90CD4-31F3-CA7E-EE91-8D6478E6A9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5BC64158-B7E5-6E10-92F2-68B95BEC5F55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btfpBulletedList568374">
            <a:extLst>
              <a:ext uri="{FF2B5EF4-FFF2-40B4-BE49-F238E27FC236}">
                <a16:creationId xmlns:a16="http://schemas.microsoft.com/office/drawing/2014/main" id="{6319B2B0-2320-137F-2CF9-F9B2542A753A}"/>
              </a:ext>
            </a:extLst>
          </p:cNvPr>
          <p:cNvSpPr/>
          <p:nvPr/>
        </p:nvSpPr>
        <p:spPr>
          <a:xfrm>
            <a:off x="262227" y="1445218"/>
            <a:ext cx="6118619" cy="66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Free Digital Work-Based Learning Platform</a:t>
            </a:r>
          </a:p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High School Students (Ages 13–20)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hlinkClick r:id="rId4"/>
            <a:extLst>
              <a:ext uri="{FF2B5EF4-FFF2-40B4-BE49-F238E27FC236}">
                <a16:creationId xmlns:a16="http://schemas.microsoft.com/office/drawing/2014/main" id="{8C700097-587A-D58C-E471-9D94DD6C9D34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80861B-2EA4-B085-B47B-74C3CC3C898A}"/>
              </a:ext>
            </a:extLst>
          </p:cNvPr>
          <p:cNvSpPr txBox="1"/>
          <p:nvPr/>
        </p:nvSpPr>
        <p:spPr>
          <a:xfrm>
            <a:off x="3462689" y="399418"/>
            <a:ext cx="1888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Times New Roman" panose="02020603050405020304" pitchFamily="18" charset="0"/>
                <a:cs typeface="DINOT-Bold" panose="020B0804020101020102" pitchFamily="34" charset="0"/>
              </a:rPr>
              <a:t>Powered by NAF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A5ED4-10FB-D738-4C56-578F9A274D83}"/>
              </a:ext>
            </a:extLst>
          </p:cNvPr>
          <p:cNvGrpSpPr/>
          <p:nvPr/>
        </p:nvGrpSpPr>
        <p:grpSpPr>
          <a:xfrm>
            <a:off x="6978801" y="1087487"/>
            <a:ext cx="4894052" cy="1152884"/>
            <a:chOff x="6995080" y="1131264"/>
            <a:chExt cx="4894052" cy="1152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2C9C60-3609-6A16-3CB8-630E52769AEF}"/>
                </a:ext>
              </a:extLst>
            </p:cNvPr>
            <p:cNvSpPr txBox="1"/>
            <p:nvPr/>
          </p:nvSpPr>
          <p:spPr>
            <a:xfrm>
              <a:off x="8206062" y="1281620"/>
              <a:ext cx="36830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Challenges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 descr="Powered by NAF.&#10;&#10;AI-generated content may be incorrect.">
              <a:extLst>
                <a:ext uri="{FF2B5EF4-FFF2-40B4-BE49-F238E27FC236}">
                  <a16:creationId xmlns:a16="http://schemas.microsoft.com/office/drawing/2014/main" id="{F264FD58-1B3F-8B39-EAA5-EE612AE4F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5080" y="1131264"/>
              <a:ext cx="1160067" cy="1152884"/>
            </a:xfrm>
            <a:prstGeom prst="rect">
              <a:avLst/>
            </a:prstGeom>
          </p:spPr>
        </p:pic>
      </p:grpSp>
      <p:pic>
        <p:nvPicPr>
          <p:cNvPr id="2" name="Online Media 4" title="KnoPro">
            <a:hlinkClick r:id="" action="ppaction://media"/>
            <a:extLst>
              <a:ext uri="{FF2B5EF4-FFF2-40B4-BE49-F238E27FC236}">
                <a16:creationId xmlns:a16="http://schemas.microsoft.com/office/drawing/2014/main" id="{CB207B61-6073-C55D-2783-036FFE81B8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317692" y="5642614"/>
            <a:ext cx="1349137" cy="92242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7DEC19C-7F8D-6F07-3E18-64168FAC8396}"/>
              </a:ext>
            </a:extLst>
          </p:cNvPr>
          <p:cNvGrpSpPr/>
          <p:nvPr/>
        </p:nvGrpSpPr>
        <p:grpSpPr>
          <a:xfrm>
            <a:off x="8069171" y="6304715"/>
            <a:ext cx="2358769" cy="307777"/>
            <a:chOff x="9690811" y="819708"/>
            <a:chExt cx="2358769" cy="3077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A97C83-79E4-F80E-7C55-4DC0CB567B2F}"/>
                </a:ext>
              </a:extLst>
            </p:cNvPr>
            <p:cNvSpPr txBox="1"/>
            <p:nvPr/>
          </p:nvSpPr>
          <p:spPr>
            <a:xfrm>
              <a:off x="9690811" y="819708"/>
              <a:ext cx="2358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https://www.knopro.org/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endParaRPr>
            </a:p>
          </p:txBody>
        </p:sp>
        <p:sp>
          <p:nvSpPr>
            <p:cNvPr id="48" name="Rectangle 47">
              <a:hlinkClick r:id="rId4"/>
              <a:extLst>
                <a:ext uri="{FF2B5EF4-FFF2-40B4-BE49-F238E27FC236}">
                  <a16:creationId xmlns:a16="http://schemas.microsoft.com/office/drawing/2014/main" id="{233A8C41-3BDF-F8D1-4115-F7D9C382944D}"/>
                </a:ext>
              </a:extLst>
            </p:cNvPr>
            <p:cNvSpPr/>
            <p:nvPr/>
          </p:nvSpPr>
          <p:spPr>
            <a:xfrm>
              <a:off x="9741677" y="858115"/>
              <a:ext cx="2037871" cy="225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41893D-2EBF-BBC4-0822-43DA0FD2379B}"/>
              </a:ext>
            </a:extLst>
          </p:cNvPr>
          <p:cNvGrpSpPr/>
          <p:nvPr/>
        </p:nvGrpSpPr>
        <p:grpSpPr>
          <a:xfrm>
            <a:off x="291694" y="3733913"/>
            <a:ext cx="11638346" cy="1640922"/>
            <a:chOff x="357711" y="4021483"/>
            <a:chExt cx="11638346" cy="1640922"/>
          </a:xfrm>
        </p:grpSpPr>
        <p:sp>
          <p:nvSpPr>
            <p:cNvPr id="14" name="Google Shape;338;p52">
              <a:extLst>
                <a:ext uri="{FF2B5EF4-FFF2-40B4-BE49-F238E27FC236}">
                  <a16:creationId xmlns:a16="http://schemas.microsoft.com/office/drawing/2014/main" id="{95F65C7C-3D75-5652-E181-9B8F311E6A37}"/>
                </a:ext>
              </a:extLst>
            </p:cNvPr>
            <p:cNvSpPr txBox="1"/>
            <p:nvPr/>
          </p:nvSpPr>
          <p:spPr>
            <a:xfrm>
              <a:off x="8991857" y="4021483"/>
              <a:ext cx="3004200" cy="1640922"/>
            </a:xfrm>
            <a:prstGeom prst="rect">
              <a:avLst/>
            </a:prstGeom>
            <a:noFill/>
            <a:ln w="952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2662F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Skillbuilders</a:t>
              </a:r>
              <a:endParaRPr sz="2000" b="1" dirty="0">
                <a:solidFill>
                  <a:srgbClr val="2662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Daily (M-F): 10 mins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Learn a new skill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1 Winner each day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$100 gift card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5" name="Google Shape;339;p52">
              <a:extLst>
                <a:ext uri="{FF2B5EF4-FFF2-40B4-BE49-F238E27FC236}">
                  <a16:creationId xmlns:a16="http://schemas.microsoft.com/office/drawing/2014/main" id="{AAEE9BD7-4C63-E3DF-4D76-66DBB74A8491}"/>
                </a:ext>
              </a:extLst>
            </p:cNvPr>
            <p:cNvSpPr txBox="1"/>
            <p:nvPr/>
          </p:nvSpPr>
          <p:spPr>
            <a:xfrm>
              <a:off x="5418218" y="4021483"/>
              <a:ext cx="3253200" cy="1640922"/>
            </a:xfrm>
            <a:prstGeom prst="rect">
              <a:avLst/>
            </a:prstGeom>
            <a:noFill/>
            <a:ln w="9525" cap="flat" cmpd="sng">
              <a:solidFill>
                <a:srgbClr val="33AA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68359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Mentors</a:t>
              </a:r>
              <a:endParaRPr sz="2000" b="1" dirty="0">
                <a:solidFill>
                  <a:srgbClr val="68359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Answer your questions during Challenges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Provide feedback on your project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6" name="Google Shape;337;p52">
              <a:extLst>
                <a:ext uri="{FF2B5EF4-FFF2-40B4-BE49-F238E27FC236}">
                  <a16:creationId xmlns:a16="http://schemas.microsoft.com/office/drawing/2014/main" id="{AEF8BB87-70B5-CAAC-7A29-2C83182B6880}"/>
                </a:ext>
              </a:extLst>
            </p:cNvPr>
            <p:cNvSpPr txBox="1"/>
            <p:nvPr/>
          </p:nvSpPr>
          <p:spPr>
            <a:xfrm>
              <a:off x="357711" y="4021483"/>
              <a:ext cx="4740069" cy="1640922"/>
            </a:xfrm>
            <a:prstGeom prst="rect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3C388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Industry Challenges</a:t>
              </a:r>
              <a:endParaRPr sz="20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New Topic Monthly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Teams or solo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Cash prizes for winners </a:t>
              </a: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($5K, $3K, $2K)</a:t>
              </a: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Open to all U.S. high school students </a:t>
              </a:r>
              <a:endParaRPr sz="13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99109E3-9AF4-C318-16DC-FEDC545BE2A4}"/>
              </a:ext>
            </a:extLst>
          </p:cNvPr>
          <p:cNvSpPr txBox="1"/>
          <p:nvPr/>
        </p:nvSpPr>
        <p:spPr>
          <a:xfrm>
            <a:off x="192505" y="2551927"/>
            <a:ext cx="114149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on KnoPro challenges for a chance to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 in cash prizes!</a:t>
            </a:r>
            <a:b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i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Membership is not required — Pilot with a class or student group.</a:t>
            </a:r>
            <a:endParaRPr lang="en-US" sz="2400" b="1" i="1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41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AADC-05E0-AF89-3A65-0A856067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665A0AE-A687-14F9-A69C-F89956499E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5" t="2787" r="17069" b="-2787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1ACCEB-EA28-6859-A39B-5127A2ED9139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7162800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Begins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E28A6D-D49F-654B-8BEF-728B3354EA06}"/>
              </a:ext>
            </a:extLst>
          </p:cNvPr>
          <p:cNvSpPr txBox="1">
            <a:spLocks/>
          </p:cNvSpPr>
          <p:nvPr/>
        </p:nvSpPr>
        <p:spPr>
          <a:xfrm>
            <a:off x="6242538" y="2018043"/>
            <a:ext cx="5163895" cy="2821914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Together, we can expand access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career-connected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opportunities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real-world learning for high school students.      </a:t>
            </a: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FFF1C19B-6C7B-1578-3E3A-939ADEF87F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420958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5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67FB-F0E9-E1B3-960F-A936F174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17E9C0-1382-862A-C30E-E3CE8071D08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889508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Engagement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Partners 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7C4AD0B6-FC35-EBB4-935F-F520E4E1C142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F59071-B73B-E582-D746-1BF37EF0DDC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2662DCC3-689D-CF7F-7792-37BF3AC1CD4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0B36D93-D0DB-6F56-718C-38746CEFC253}"/>
              </a:ext>
            </a:extLst>
          </p:cNvPr>
          <p:cNvSpPr txBox="1">
            <a:spLocks/>
          </p:cNvSpPr>
          <p:nvPr/>
        </p:nvSpPr>
        <p:spPr>
          <a:xfrm>
            <a:off x="437114" y="2048060"/>
            <a:ext cx="4483541" cy="3111167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companies to create tailored engagement programs.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Corporations of all sizes, including national brands, are committed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providing work-based learning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skill-based volunteerism and student internships.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3DE820-CD2E-0C73-09E2-01F0B53D86FD}"/>
              </a:ext>
            </a:extLst>
          </p:cNvPr>
          <p:cNvGrpSpPr>
            <a:grpSpLocks noChangeAspect="1"/>
          </p:cNvGrpSpPr>
          <p:nvPr/>
        </p:nvGrpSpPr>
        <p:grpSpPr>
          <a:xfrm>
            <a:off x="5525707" y="1439166"/>
            <a:ext cx="5766273" cy="4682925"/>
            <a:chOff x="5346701" y="1535012"/>
            <a:chExt cx="5836240" cy="4739735"/>
          </a:xfrm>
        </p:grpSpPr>
        <p:pic>
          <p:nvPicPr>
            <p:cNvPr id="9" name="Picture 8" descr="A black and white logo&#10;&#10;Description automatically generated">
              <a:extLst>
                <a:ext uri="{FF2B5EF4-FFF2-40B4-BE49-F238E27FC236}">
                  <a16:creationId xmlns:a16="http://schemas.microsoft.com/office/drawing/2014/main" id="{45FF3F2D-30C6-82E2-35A1-BE4538283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8419" y="4555151"/>
              <a:ext cx="1577646" cy="545735"/>
            </a:xfrm>
            <a:prstGeom prst="rect">
              <a:avLst/>
            </a:prstGeom>
          </p:spPr>
        </p:pic>
        <p:pic>
          <p:nvPicPr>
            <p:cNvPr id="11" name="Picture 4" descr="Capital One">
              <a:extLst>
                <a:ext uri="{FF2B5EF4-FFF2-40B4-BE49-F238E27FC236}">
                  <a16:creationId xmlns:a16="http://schemas.microsoft.com/office/drawing/2014/main" id="{A99C1750-A6A1-4441-5B1F-81448185B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1" y="1535012"/>
              <a:ext cx="1315025" cy="739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20C21D12-2694-5013-17CA-3E109A1AF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86497" y="3129464"/>
              <a:ext cx="1182071" cy="472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6" descr="Marriott International, Inc.">
              <a:extLst>
                <a:ext uri="{FF2B5EF4-FFF2-40B4-BE49-F238E27FC236}">
                  <a16:creationId xmlns:a16="http://schemas.microsoft.com/office/drawing/2014/main" id="{C267459E-AB1A-8AF3-DA1D-36AFCE25F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739" y="3170562"/>
              <a:ext cx="1458202" cy="450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 descr="World Wide Technology">
              <a:extLst>
                <a:ext uri="{FF2B5EF4-FFF2-40B4-BE49-F238E27FC236}">
                  <a16:creationId xmlns:a16="http://schemas.microsoft.com/office/drawing/2014/main" id="{DA64C63A-CAC5-3E89-6B70-DAD2CA6DD9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9144" y="5853118"/>
              <a:ext cx="1886920" cy="39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9966B302-5DBC-16D5-E9D4-89443F635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291275" y="1808102"/>
              <a:ext cx="1876420" cy="209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ECECF9-6202-A73E-B947-39AA24017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00383" y="3129464"/>
              <a:ext cx="1458202" cy="47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2">
              <a:extLst>
                <a:ext uri="{FF2B5EF4-FFF2-40B4-BE49-F238E27FC236}">
                  <a16:creationId xmlns:a16="http://schemas.microsoft.com/office/drawing/2014/main" id="{BD8A4808-01FB-4D4C-4422-12DEBD36AB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82" b="34488"/>
            <a:stretch>
              <a:fillRect/>
            </a:stretch>
          </p:blipFill>
          <p:spPr bwMode="auto">
            <a:xfrm>
              <a:off x="6099483" y="5814007"/>
              <a:ext cx="1587162" cy="460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2372DF8D-671D-37D1-B4D4-A1732A910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243" y="1690275"/>
              <a:ext cx="1152542" cy="46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87C7AA65-4570-AE85-B504-7D739FEEC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38610" r="14123" b="36020"/>
          <a:stretch>
            <a:fillRect/>
          </a:stretch>
        </p:blipFill>
        <p:spPr bwMode="auto">
          <a:xfrm>
            <a:off x="5902218" y="4455112"/>
            <a:ext cx="2302628" cy="5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8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A91A-6F08-EF95-14C1-E7EA5406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0C9F-A0C2-1FC5-1A8C-934C9EA4773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C6E5BC98-3E18-7F45-635D-87124B55C1D6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D714B-0E1D-183D-0A39-2C7528720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4" b="10624"/>
          <a:stretch/>
        </p:blipFill>
        <p:spPr>
          <a:xfrm>
            <a:off x="619096" y="1492942"/>
            <a:ext cx="5205234" cy="3681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2D3AE2F1-9252-2FD4-30AC-D36F9599C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743231"/>
              </p:ext>
            </p:extLst>
          </p:nvPr>
        </p:nvGraphicFramePr>
        <p:xfrm>
          <a:off x="6271592" y="1333918"/>
          <a:ext cx="5735650" cy="4665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1476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A0A3-27E0-0F5B-B09D-54D69959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5AF00D-096B-F2CB-C3EF-F56D4F403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Directors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F20969E1-661F-F702-8872-53A68D8B890D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6749B8-23A4-BCA5-4F4B-2BE767BB8381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C9F8D1C-8924-48B8-0C36-93956D5C5B1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37FB5-2A0F-5CAC-1035-3688C6922C76}"/>
              </a:ext>
            </a:extLst>
          </p:cNvPr>
          <p:cNvSpPr txBox="1">
            <a:spLocks/>
          </p:cNvSpPr>
          <p:nvPr/>
        </p:nvSpPr>
        <p:spPr>
          <a:xfrm>
            <a:off x="178877" y="1710306"/>
            <a:ext cx="2618553" cy="432817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NAF’s Board of Directors is composed of distinguished leaders from across industries who bring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expertise, vision, and a shared commitment to NAF’s mission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expanding impact nationwide.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their leadership and guidance, NAF fulfills its mission to develop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generation of future-ready employees.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86D5F-43D5-A893-39BE-7A1E64E60B1C}"/>
              </a:ext>
            </a:extLst>
          </p:cNvPr>
          <p:cNvSpPr>
            <a:spLocks/>
          </p:cNvSpPr>
          <p:nvPr/>
        </p:nvSpPr>
        <p:spPr>
          <a:xfrm>
            <a:off x="2907792" y="887697"/>
            <a:ext cx="9091702" cy="6109365"/>
          </a:xfrm>
          <a:prstGeom prst="rect">
            <a:avLst/>
          </a:prstGeom>
        </p:spPr>
        <p:txBody>
          <a:bodyPr wrap="square" numCol="4" spcCol="18288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Sanford I. Weill – Chairman Emeritus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Gregory J. Hayes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Chairman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Former Executive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Kenneth I. Chenault – 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and Managing Director, General Catalyst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Robert Smith – 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Founder, Chairman and Chief Executive Officer, Vista Equity Partners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Eugene A. Ludwig – Secretary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27th Comptroller of the Currency Managing Partner, </a:t>
            </a:r>
            <a:r>
              <a:rPr kumimoji="0" lang="en-US" sz="11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Canapi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Ventures Founder and CEO, Cari Network and Ludwig Advisors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Chairman, Ludwig Institute for Shared Economic Prosperity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Lisa Dughi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 Executive Officer,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dirty="0">
              <a:solidFill>
                <a:prstClr val="black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Chike </a:t>
            </a:r>
            <a:r>
              <a:rPr lang="en-US" sz="1150" b="1" dirty="0" err="1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Aguh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Head of Innovation &amp; Strategy, Kapor Center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Advisor, The Project on Workforce at Harvard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Jeffrey A. Brill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Partner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Skadden, Arps, Slate, Meagher &amp; Flom LLP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Kermitt J. Brooks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Legal Officer, The Guardian Life Insurance Company of America (Guardian Life)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Ursula M. Burns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Founding Partner of Integrum Holdings, Chairwoman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Teneo LLC, Retired Chairman &amp; CEO, Xerox Corporation and VEON, Ltd.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Bob Ferrell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of Global Human Resources, World Wide Technology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Lawrence H. Gennari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Co-Founder and Partner,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Gennari Aronson, LLP</a:t>
            </a: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Kenneth M. Jones II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Vice President and Chief Operating Officer, Chief Equity Officer, John D. and Catherine T. MacArthur Foundation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Julie Lammers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President &amp; CEO, </a:t>
            </a:r>
            <a:r>
              <a:rPr lang="en-US" sz="1150" dirty="0" err="1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Britebound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Erin McSweeney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People Officer, UnitedHealth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Jennifer Morgan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Executive Officer, UKG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Retired Chief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Technology Ambassador,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Carla Thompson Payton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 Strategist &amp; Impact Officer, 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W.K. Kellogg Foundation</a:t>
            </a:r>
          </a:p>
          <a:p>
            <a:pPr lvl="0"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Thomas Penny 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President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Donohoe Hospitality Services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J. Russo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and President, Global Networks and Technology,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David L.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 and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World Wide Technology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Sandy Torchia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Vice Chair, Talent and Culture, KPMG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M. Tucci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 &amp; Co-Founder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Bridge Growth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Marc Weill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Senior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Advisor, Two Sigma Ventures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Dantaya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 Williams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Human Resources Officer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Matthew Zielinski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EVP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President of International Markets, 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Lauren </a:t>
            </a: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Budzich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-Goren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Chair, NAF Alumni Leadership Council, Johnson &amp; Johnson MedTech Commercial Strategy and Execution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4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265F-2AEA-C1C8-AF38-31FB9C4B7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AD078EB-EB6A-A944-6594-BBFA67564E3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B51DCC13-97E1-F429-21CB-E8B37067F45E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BCBCCC-08AB-44F9-55E8-BBA441EA4E7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B8E8168-C4B0-2C2F-3DA4-9AD24CEE248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21814-066D-2AA1-A952-F888607B948A}"/>
              </a:ext>
            </a:extLst>
          </p:cNvPr>
          <p:cNvSpPr txBox="1">
            <a:spLocks/>
          </p:cNvSpPr>
          <p:nvPr/>
        </p:nvSpPr>
        <p:spPr>
          <a:xfrm>
            <a:off x="302868" y="1390407"/>
            <a:ext cx="5347665" cy="5082405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2013 as an adjunct to NAF’s Board of Directors, the STEM Committee addresses the growing role of science, technology, engineering, and mathematics in the economy.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Leading STEM executives guide NAF’s strategy across curriculum, work-based learning, employer engagement, advisory board development, college access, and professional development, while fostering collaboration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attract and support high-quality talent for STEM careers.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173CD-AD35-C4D4-5B99-AB6DAFACCB56}"/>
              </a:ext>
            </a:extLst>
          </p:cNvPr>
          <p:cNvSpPr/>
          <p:nvPr/>
        </p:nvSpPr>
        <p:spPr>
          <a:xfrm>
            <a:off x="5958614" y="1993755"/>
            <a:ext cx="5810599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Retired Chief Technology Ambassador,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Alencia DeAnda-Gregg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AVP HR Business Partner Human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Reso</a:t>
            </a:r>
            <a:r>
              <a:rPr kumimoji="0" lang="en-US" sz="11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urces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 Organization,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AT&amp;T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Joseph Dill, DDS, MBA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Consultant, former Chief Dental Officer,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Delta Dental Plans Association 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Mike Haberman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Vinay Iyengar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Founder and Managing Partner,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Anansi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Monahan</a:t>
            </a:r>
            <a:b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Albertsons Media Collective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Milanka Muecke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Global Commercial Marketing, Workstation Business,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Juan F. Rodriguez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National Strategic Advisor – SLED K12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E-rate and Federal Funding,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Bobby Soni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Global Technology Consulting Leader,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Thomas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President &amp; CEO,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Lightspeed Systems</a:t>
            </a:r>
          </a:p>
        </p:txBody>
      </p:sp>
    </p:spTree>
    <p:extLst>
      <p:ext uri="{BB962C8B-B14F-4D97-AF65-F5344CB8AC3E}">
        <p14:creationId xmlns:p14="http://schemas.microsoft.com/office/powerpoint/2010/main" val="377635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159E-C1F7-4487-AF7B-17945CDE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030ECF6-2F6C-3D19-8462-B00E9A7A508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98C2ACD7-F315-912F-F55A-F1CBC205524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58A3-CEE4-DE98-323D-F73AA8897CBC}"/>
              </a:ext>
            </a:extLst>
          </p:cNvPr>
          <p:cNvSpPr/>
          <p:nvPr/>
        </p:nvSpPr>
        <p:spPr>
          <a:xfrm>
            <a:off x="275153" y="3177797"/>
            <a:ext cx="5820846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Marybeth Caulfield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Manager, Global University Recruitment&amp; Employer Brand,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Sarah D’Angelo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Talent Development and University Recruitment,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Soléy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 Gonzalez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Corporate Social Responsibility,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 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Dora Moreira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University Recruiter,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Jim O’Neill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Campus Programs,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Kathleen Schaum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Executive Director, University Talent Acquisition,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Chris Van Bavel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Vice President, Global Talent Acquisition Innovations, Programs, and Solutions,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26C2B8-7B7C-E56C-9A3E-45DFBBAB83C8}"/>
              </a:ext>
            </a:extLst>
          </p:cNvPr>
          <p:cNvSpPr>
            <a:spLocks noChangeAspect="1"/>
          </p:cNvSpPr>
          <p:nvPr/>
        </p:nvSpPr>
        <p:spPr>
          <a:xfrm>
            <a:off x="7065363" y="630683"/>
            <a:ext cx="7261410" cy="67919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1AAA3F9A-E69B-7F73-E663-45BC338ED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/>
        </p:blipFill>
        <p:spPr>
          <a:xfrm>
            <a:off x="7284962" y="845806"/>
            <a:ext cx="6576840" cy="6576840"/>
          </a:xfrm>
          <a:prstGeom prst="ellipse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55A586-133B-DDD5-1E26-9534EC71874E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473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Workforce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D710A-ECB1-A4F8-FF27-0CE7524E7B5F}"/>
              </a:ext>
            </a:extLst>
          </p:cNvPr>
          <p:cNvSpPr txBox="1">
            <a:spLocks/>
          </p:cNvSpPr>
          <p:nvPr/>
        </p:nvSpPr>
        <p:spPr>
          <a:xfrm>
            <a:off x="275153" y="1392611"/>
            <a:ext cx="6921175" cy="1527352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2024 to bring together HR, talent acquisition, and university relations leaders from our corporate partners to help identify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 workforce entry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expand opportunities for NAF alumni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354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B8E4-B5F8-2E00-654C-61766465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57C965-E464-E60D-A118-3EC0F6BAA6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18613"/>
          <a:stretch>
            <a:fillRect/>
          </a:stretch>
        </p:blipFill>
        <p:spPr>
          <a:xfrm>
            <a:off x="-1227221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050AF34-A58A-D911-CBFF-1B11143E9678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346588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2FAE29-64D3-4309-BA02-564D78D01034}"/>
              </a:ext>
            </a:extLst>
          </p:cNvPr>
          <p:cNvSpPr txBox="1">
            <a:spLocks/>
          </p:cNvSpPr>
          <p:nvPr/>
        </p:nvSpPr>
        <p:spPr>
          <a:xfrm>
            <a:off x="6204500" y="1135509"/>
            <a:ext cx="4246203" cy="725828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Starting a NAF Academy!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26D8F278-0BE6-9F0C-80CA-C453B8E148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5543" y="6396892"/>
            <a:ext cx="2028824" cy="228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3A19EF-501E-1756-453A-99F150B69BBB}"/>
              </a:ext>
            </a:extLst>
          </p:cNvPr>
          <p:cNvSpPr txBox="1"/>
          <p:nvPr/>
        </p:nvSpPr>
        <p:spPr>
          <a:xfrm>
            <a:off x="6352418" y="2017050"/>
            <a:ext cx="5454099" cy="278198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District Engagement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effective, sustainable academy implementation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success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 Options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the approach that best aligns academy development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goals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the NAF design.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C6F6E-CD2F-0A0F-9BBF-6706482C557A}"/>
              </a:ext>
            </a:extLst>
          </p:cNvPr>
          <p:cNvSpPr txBox="1"/>
          <p:nvPr/>
        </p:nvSpPr>
        <p:spPr>
          <a:xfrm>
            <a:off x="6560153" y="5071076"/>
            <a:ext cx="37869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of Planning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</a:t>
            </a:r>
          </a:p>
        </p:txBody>
      </p:sp>
    </p:spTree>
    <p:extLst>
      <p:ext uri="{BB962C8B-B14F-4D97-AF65-F5344CB8AC3E}">
        <p14:creationId xmlns:p14="http://schemas.microsoft.com/office/powerpoint/2010/main" val="1411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10D0-F43F-7F5F-A4BC-F5AEBA8D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404E6F-9714-41B3-5976-0636159BD2E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0E62248-83D8-12A7-9D20-8B34A38FAA7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499484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Planning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FEFC5A16-C79C-AD91-D0B9-5F0BE4A9725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F60E1-B8FC-97A1-0878-E035C0D4534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5C00275E-4014-83B9-990E-C1DD8F3BDD7D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C2493-F2C8-BBE0-4DB8-75A0D78D9D31}"/>
              </a:ext>
            </a:extLst>
          </p:cNvPr>
          <p:cNvSpPr txBox="1"/>
          <p:nvPr/>
        </p:nvSpPr>
        <p:spPr>
          <a:xfrm>
            <a:off x="373625" y="1227607"/>
            <a:ext cx="11444748" cy="51706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Personalized Support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hands-on guidance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assistance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align the district’s programming goals with the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design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📅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Timeline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one school year, with the option to extend.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Sustainable Foundation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 the groundwork for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student success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impact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$12,000 (a $2,000 annual membership fee applies upon Launch)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19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FAF9-A1F7-94F5-CA76-BC440F0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2B1DA1-51D6-72DE-2F83-EDD5AD521BD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2635BC-6AAC-7045-E170-6D672342B6B2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Roadmap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AEBD4B8A-F5AF-14FE-C6ED-9E40DA9ED55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E696D6-2FD3-CC10-DCA3-B31279F79BA6}"/>
              </a:ext>
            </a:extLst>
          </p:cNvPr>
          <p:cNvSpPr txBox="1">
            <a:spLocks/>
          </p:cNvSpPr>
          <p:nvPr/>
        </p:nvSpPr>
        <p:spPr>
          <a:xfrm>
            <a:off x="2006407" y="1129195"/>
            <a:ext cx="8004368" cy="495704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Areas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Shape Your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Design Plan.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141221-A07A-F442-D91E-B3E808464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00" y="1688278"/>
            <a:ext cx="10095600" cy="434676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AE0CB32-43FF-18E7-9659-A3806DAE1626}"/>
              </a:ext>
            </a:extLst>
          </p:cNvPr>
          <p:cNvGrpSpPr/>
          <p:nvPr/>
        </p:nvGrpSpPr>
        <p:grpSpPr>
          <a:xfrm>
            <a:off x="434492" y="6327551"/>
            <a:ext cx="3299308" cy="369332"/>
            <a:chOff x="434492" y="6327551"/>
            <a:chExt cx="3299308" cy="369332"/>
          </a:xfrm>
        </p:grpSpPr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8980C48E-E430-48BF-A2F3-D80C825DAF60}"/>
                </a:ext>
              </a:extLst>
            </p:cNvPr>
            <p:cNvSpPr txBox="1"/>
            <p:nvPr/>
          </p:nvSpPr>
          <p:spPr>
            <a:xfrm>
              <a:off x="434492" y="6327551"/>
              <a:ext cx="32993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YOP Benefits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215B1C9D-3FE6-0077-0C7B-3483878F84C5}"/>
                </a:ext>
              </a:extLst>
            </p:cNvPr>
            <p:cNvSpPr/>
            <p:nvPr/>
          </p:nvSpPr>
          <p:spPr>
            <a:xfrm>
              <a:off x="1791481" y="6392961"/>
              <a:ext cx="1651236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829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B5BB-440A-D14E-B20A-47E780F2A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54507C-5C74-0383-CB0F-121718FC936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53B292-C99A-B78E-DC2F-2B6B930E3FC1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66066C5E-9BAD-519C-05C0-BC6B68EAFE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AC9D8-A4EF-ABE2-B970-FE6E6B5E5B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8DFD3613-B41B-1C15-2644-34A1245DB26C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01217-917F-0463-CF31-E940999CA93B}"/>
              </a:ext>
            </a:extLst>
          </p:cNvPr>
          <p:cNvSpPr txBox="1"/>
          <p:nvPr/>
        </p:nvSpPr>
        <p:spPr>
          <a:xfrm>
            <a:off x="373625" y="1227607"/>
            <a:ext cx="11444748" cy="5570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Alignment Focus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Centers on documenting how your academy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 with the NAF design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⏱️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Condensed Timeline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months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though timing may vary based on your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 year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💡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Immediate Benefits</a:t>
            </a:r>
            <a:b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Enables early access to NAF resources, tools, and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opportunities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$4,000 + a $2,000 annual membership fee due at launch</a:t>
            </a:r>
            <a:endParaRPr kumimoji="0" 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91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AAFC-3F86-21A1-11E8-2B1335B0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DAFC31D-7C92-874D-6655-4FD2E5FC3E6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25F379E-AB06-7340-CBC6-3E62584974E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6755287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Timeline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AF8C3AE-F37C-BEB0-B798-3178FDA5E45B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44F3CA26-492B-137F-56F9-A27FD4107721}"/>
              </a:ext>
            </a:extLst>
          </p:cNvPr>
          <p:cNvSpPr txBox="1"/>
          <p:nvPr/>
        </p:nvSpPr>
        <p:spPr>
          <a:xfrm>
            <a:off x="434492" y="6327551"/>
            <a:ext cx="4174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Resource: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 Pacing Guide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AABE37-5B63-B9D7-C978-C68DE9F687C8}"/>
              </a:ext>
            </a:extLst>
          </p:cNvPr>
          <p:cNvGrpSpPr/>
          <p:nvPr/>
        </p:nvGrpSpPr>
        <p:grpSpPr>
          <a:xfrm>
            <a:off x="307416" y="1371475"/>
            <a:ext cx="6409277" cy="5287423"/>
            <a:chOff x="5526157" y="1161034"/>
            <a:chExt cx="6347473" cy="7636495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0035321D-27C4-8068-C50F-BBC61ADDEBA9}"/>
                </a:ext>
              </a:extLst>
            </p:cNvPr>
            <p:cNvSpPr txBox="1">
              <a:spLocks/>
            </p:cNvSpPr>
            <p:nvPr/>
          </p:nvSpPr>
          <p:spPr>
            <a:xfrm>
              <a:off x="5526157" y="1161034"/>
              <a:ext cx="6347473" cy="590931"/>
            </a:xfrm>
            <a:prstGeom prst="rect">
              <a:avLst/>
            </a:prstGeom>
            <a:ln w="38100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 90-Day Path to NAF Membership!</a:t>
              </a:r>
            </a:p>
          </p:txBody>
        </p:sp>
        <p:sp>
          <p:nvSpPr>
            <p:cNvPr id="6" name="Rectangle 5">
              <a:hlinkClick r:id="rId3"/>
              <a:extLst>
                <a:ext uri="{FF2B5EF4-FFF2-40B4-BE49-F238E27FC236}">
                  <a16:creationId xmlns:a16="http://schemas.microsoft.com/office/drawing/2014/main" id="{115F0B91-732C-5CC8-4CE1-F262E928E821}"/>
                </a:ext>
              </a:extLst>
            </p:cNvPr>
            <p:cNvSpPr/>
            <p:nvPr/>
          </p:nvSpPr>
          <p:spPr>
            <a:xfrm>
              <a:off x="6944956" y="8373833"/>
              <a:ext cx="2741270" cy="4236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37AAF43-AB7B-5E77-70B4-EB548A52B934}"/>
              </a:ext>
            </a:extLst>
          </p:cNvPr>
          <p:cNvSpPr txBox="1"/>
          <p:nvPr/>
        </p:nvSpPr>
        <p:spPr>
          <a:xfrm>
            <a:off x="434492" y="5641840"/>
            <a:ext cx="9613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sample 90-day timeline is flexible and can be adjusted to meet your target launch year.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7C820C-EDCF-C53E-C7D5-9EBB2ED02194}"/>
              </a:ext>
            </a:extLst>
          </p:cNvPr>
          <p:cNvSpPr txBox="1"/>
          <p:nvPr/>
        </p:nvSpPr>
        <p:spPr>
          <a:xfrm>
            <a:off x="307415" y="1867025"/>
            <a:ext cx="110242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existing career academies that already meet most NAF standards. Validate alignment, accelerate your launch, and access NAF resources and ongoing support.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" name="Picture 38" descr="A visual representation of the 90-day Fast Track process for existing career academies to achieve NAF membership, outlining steps such as admissions, evidence submission, addressing feedback, and finalizing membership.&#10;&#10;AI-generated content may be incorrect.">
            <a:extLst>
              <a:ext uri="{FF2B5EF4-FFF2-40B4-BE49-F238E27FC236}">
                <a16:creationId xmlns:a16="http://schemas.microsoft.com/office/drawing/2014/main" id="{B5F115E5-7832-980B-D595-11061CF550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21" b="27138"/>
          <a:stretch>
            <a:fillRect/>
          </a:stretch>
        </p:blipFill>
        <p:spPr>
          <a:xfrm>
            <a:off x="265606" y="2654385"/>
            <a:ext cx="11660788" cy="267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61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A48C2-9A0A-4DB9-4D8A-136A2BA9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7B4209-162B-1A7D-85A9-06803EB0212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61C5793-618B-A733-F87D-A99CDDEBB0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C1270-AEF2-A8DD-F97B-668399D63C13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24128EB6-E2F2-EAC2-F083-EA91D538F83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5C16ECC-31F0-9385-9E47-76C2AF3CABBB}"/>
              </a:ext>
            </a:extLst>
          </p:cNvPr>
          <p:cNvGrpSpPr/>
          <p:nvPr/>
        </p:nvGrpSpPr>
        <p:grpSpPr>
          <a:xfrm>
            <a:off x="1171447" y="1361710"/>
            <a:ext cx="9849107" cy="5267513"/>
            <a:chOff x="1285745" y="1444924"/>
            <a:chExt cx="9849107" cy="526751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53CB8D0-A55D-5C1D-0DED-2E0C6B1A2E4A}"/>
                </a:ext>
              </a:extLst>
            </p:cNvPr>
            <p:cNvSpPr/>
            <p:nvPr/>
          </p:nvSpPr>
          <p:spPr>
            <a:xfrm>
              <a:off x="128574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school operations and resource allocation, advocate for students, oversee master scheduling, and engage the community</a:t>
              </a: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AB13833-F1A9-D667-720D-A7C3EF9384E3}"/>
                </a:ext>
              </a:extLst>
            </p:cNvPr>
            <p:cNvSpPr/>
            <p:nvPr/>
          </p:nvSpPr>
          <p:spPr>
            <a:xfrm>
              <a:off x="128574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80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School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Administrator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7AF5EC9-9BF3-8154-BC3B-E12BEF96307C}"/>
                </a:ext>
              </a:extLst>
            </p:cNvPr>
            <p:cNvSpPr/>
            <p:nvPr/>
          </p:nvSpPr>
          <p:spPr>
            <a:xfrm>
              <a:off x="2857491" y="3156034"/>
              <a:ext cx="750990" cy="750990"/>
            </a:xfrm>
            <a:prstGeom prst="ellipse">
              <a:avLst/>
            </a:prstGeom>
            <a:blipFill>
              <a:blip r:embed="rId3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7FA1A7-6AFC-C933-4F55-601EE6E901BE}"/>
                </a:ext>
              </a:extLst>
            </p:cNvPr>
            <p:cNvSpPr/>
            <p:nvPr/>
          </p:nvSpPr>
          <p:spPr>
            <a:xfrm>
              <a:off x="379453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32B04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academy program implementation, coordinate operations, advocate for students and program needs, and manage NAF deadlines and deliverables.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034610-28A1-E7A6-8A97-FA10DED7B7E3}"/>
                </a:ext>
              </a:extLst>
            </p:cNvPr>
            <p:cNvSpPr/>
            <p:nvPr/>
          </p:nvSpPr>
          <p:spPr>
            <a:xfrm>
              <a:off x="379453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04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Lead 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54770EC-CDFB-E2CD-CE46-929E46715E26}"/>
                </a:ext>
              </a:extLst>
            </p:cNvPr>
            <p:cNvSpPr/>
            <p:nvPr/>
          </p:nvSpPr>
          <p:spPr>
            <a:xfrm>
              <a:off x="5366281" y="3156034"/>
              <a:ext cx="750990" cy="750990"/>
            </a:xfrm>
            <a:prstGeom prst="ellipse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121318"/>
                  <a:satOff val="-10764"/>
                  <a:lumOff val="-11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889B30-96A0-6185-22DA-2EE234C47E3A}"/>
                </a:ext>
              </a:extLst>
            </p:cNvPr>
            <p:cNvSpPr/>
            <p:nvPr/>
          </p:nvSpPr>
          <p:spPr>
            <a:xfrm>
              <a:off x="630332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92278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 partnerships with business and community organizations while overseeing internships and WBL activities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6F788F-1F1B-7249-0421-567DF3BE42FB}"/>
                </a:ext>
              </a:extLst>
            </p:cNvPr>
            <p:cNvSpPr/>
            <p:nvPr/>
          </p:nvSpPr>
          <p:spPr>
            <a:xfrm>
              <a:off x="630332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278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Work-Based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Learning Coordinator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76DE1D6-7147-ECD0-F612-2678669BE901}"/>
                </a:ext>
              </a:extLst>
            </p:cNvPr>
            <p:cNvSpPr/>
            <p:nvPr/>
          </p:nvSpPr>
          <p:spPr>
            <a:xfrm>
              <a:off x="7875072" y="3156034"/>
              <a:ext cx="750990" cy="750990"/>
            </a:xfrm>
            <a:prstGeom prst="ellipse">
              <a:avLst/>
            </a:prstGeom>
            <a:blipFill>
              <a:blip r:embed="rId5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242636"/>
                  <a:satOff val="-21527"/>
                  <a:lumOff val="-22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A5075A1-6329-403F-A978-EB66C5603000}"/>
                </a:ext>
              </a:extLst>
            </p:cNvPr>
            <p:cNvSpPr/>
            <p:nvPr/>
          </p:nvSpPr>
          <p:spPr>
            <a:xfrm>
              <a:off x="881211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FCAF1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Support recruitment and scheduling, using academy and student data to inform interventions and advisement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7C950BC-2A26-5F2C-D26F-CF23185141C9}"/>
                </a:ext>
              </a:extLst>
            </p:cNvPr>
            <p:cNvSpPr/>
            <p:nvPr/>
          </p:nvSpPr>
          <p:spPr>
            <a:xfrm>
              <a:off x="881211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AF17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Counselor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A6373E2-2068-73CA-F645-51D3F8BDF589}"/>
                </a:ext>
              </a:extLst>
            </p:cNvPr>
            <p:cNvSpPr/>
            <p:nvPr/>
          </p:nvSpPr>
          <p:spPr>
            <a:xfrm>
              <a:off x="128574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6A4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 career-pathway expertise while integrating authentic projects and work-based learning strategies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95D8FF-0ACE-83B7-B169-59BFA52F15C2}"/>
                </a:ext>
              </a:extLst>
            </p:cNvPr>
            <p:cNvSpPr/>
            <p:nvPr/>
          </p:nvSpPr>
          <p:spPr>
            <a:xfrm>
              <a:off x="128574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A4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Career Pathway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933730-68BF-4647-3C60-622BA240D1CF}"/>
                </a:ext>
              </a:extLst>
            </p:cNvPr>
            <p:cNvSpPr/>
            <p:nvPr/>
          </p:nvSpPr>
          <p:spPr>
            <a:xfrm>
              <a:off x="379453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44546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Coordinate college and career partnerships while monitoring students’ individualized college-and-career plans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3F51D7-2EE4-77EB-2841-7A351231868A}"/>
                </a:ext>
              </a:extLst>
            </p:cNvPr>
            <p:cNvSpPr/>
            <p:nvPr/>
          </p:nvSpPr>
          <p:spPr>
            <a:xfrm>
              <a:off x="379453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College &amp; Career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Coordinator</a:t>
              </a: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9BAB9F-040A-CF25-685C-57505398ED1A}"/>
                </a:ext>
              </a:extLst>
            </p:cNvPr>
            <p:cNvSpPr/>
            <p:nvPr/>
          </p:nvSpPr>
          <p:spPr>
            <a:xfrm>
              <a:off x="630332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9EC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Deliver core-content instruction while integrating authentic project-based experiences and work-based learning strategies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29A26B8-C4E8-82A4-A6C4-9FA5ADE08339}"/>
                </a:ext>
              </a:extLst>
            </p:cNvPr>
            <p:cNvSpPr/>
            <p:nvPr/>
          </p:nvSpPr>
          <p:spPr>
            <a:xfrm>
              <a:off x="630332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EC9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Core-Content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1EB3FCA-59CA-7E61-AFA0-6E90548C82A6}"/>
                </a:ext>
              </a:extLst>
            </p:cNvPr>
            <p:cNvSpPr/>
            <p:nvPr/>
          </p:nvSpPr>
          <p:spPr>
            <a:xfrm>
              <a:off x="881211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B2D235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Advocate for student needs while providing feedback on program impact, effectiveness, and peer recruitment</a:t>
              </a: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4D388F9-EBFB-A465-81CA-D2B386B26BEE}"/>
                </a:ext>
              </a:extLst>
            </p:cNvPr>
            <p:cNvSpPr/>
            <p:nvPr/>
          </p:nvSpPr>
          <p:spPr>
            <a:xfrm>
              <a:off x="881211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235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Student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24A0A0-EBE5-E086-880F-17435BDB71CE}"/>
                </a:ext>
              </a:extLst>
            </p:cNvPr>
            <p:cNvSpPr/>
            <p:nvPr/>
          </p:nvSpPr>
          <p:spPr>
            <a:xfrm>
              <a:off x="10383862" y="5961447"/>
              <a:ext cx="750990" cy="750990"/>
            </a:xfrm>
            <a:prstGeom prst="ellipse">
              <a:avLst/>
            </a:prstGeom>
            <a:blipFill>
              <a:blip r:embed="rId6"/>
              <a:srcRect/>
              <a:stretch>
                <a:fillRect l="-1000" r="-1000"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727908"/>
                  <a:satOff val="-64582"/>
                  <a:lumOff val="-659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7" name="Picture 76" descr="A person wearing a yellow jacket and a necklace&#10;&#10;AI-generated content may be incorrect.">
              <a:extLst>
                <a:ext uri="{FF2B5EF4-FFF2-40B4-BE49-F238E27FC236}">
                  <a16:creationId xmlns:a16="http://schemas.microsoft.com/office/drawing/2014/main" id="{08015E27-5409-03E6-1F2B-9ADB101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491" y="5961447"/>
              <a:ext cx="749808" cy="749808"/>
            </a:xfrm>
            <a:prstGeom prst="ellipse">
              <a:avLst/>
            </a:prstGeom>
          </p:spPr>
        </p:pic>
        <p:pic>
          <p:nvPicPr>
            <p:cNvPr id="78" name="Picture 14">
              <a:extLst>
                <a:ext uri="{FF2B5EF4-FFF2-40B4-BE49-F238E27FC236}">
                  <a16:creationId xmlns:a16="http://schemas.microsoft.com/office/drawing/2014/main" id="{CDB7BD71-7EB3-3AFA-26B8-266BD9B07C58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8"/>
            <a:srcRect l="1510" r="1510"/>
            <a:stretch/>
          </p:blipFill>
          <p:spPr bwMode="auto">
            <a:xfrm>
              <a:off x="7977234" y="5961447"/>
              <a:ext cx="727163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>
              <a:extLst>
                <a:ext uri="{FF2B5EF4-FFF2-40B4-BE49-F238E27FC236}">
                  <a16:creationId xmlns:a16="http://schemas.microsoft.com/office/drawing/2014/main" id="{1BB1B38E-4880-E8F1-A2B8-2AE28582167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" r="278"/>
            <a:stretch/>
          </p:blipFill>
          <p:spPr bwMode="auto">
            <a:xfrm>
              <a:off x="10383862" y="3157216"/>
              <a:ext cx="745638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A woman with curly hair and a yellow suit wearing a gold necklace and a bracelet.&#10;&#10;AI-generated content may be incorrect.">
            <a:extLst>
              <a:ext uri="{FF2B5EF4-FFF2-40B4-BE49-F238E27FC236}">
                <a16:creationId xmlns:a16="http://schemas.microsoft.com/office/drawing/2014/main" id="{4BAB6B19-4F5E-9CFD-76B0-163626F5C5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3" t="5482" r="14605" b="5745"/>
          <a:stretch>
            <a:fillRect/>
          </a:stretch>
        </p:blipFill>
        <p:spPr>
          <a:xfrm>
            <a:off x="5224940" y="5878233"/>
            <a:ext cx="760155" cy="7498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81295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9D81-EAB2-CD27-3FC3-7343C68C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78A16A5-1036-C785-D38F-60914E20B6C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03CFFB1-80CE-75C2-FB55-E3AEA5527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5" t="-472" r="12209" b="472"/>
          <a:stretch>
            <a:fillRect/>
          </a:stretch>
        </p:blipFill>
        <p:spPr>
          <a:xfrm>
            <a:off x="7092431" y="-521596"/>
            <a:ext cx="8119555" cy="8119555"/>
          </a:xfrm>
          <a:prstGeom prst="flowChartConnector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0C387B4-BCAD-779C-8126-351450B404A9}"/>
              </a:ext>
            </a:extLst>
          </p:cNvPr>
          <p:cNvSpPr txBox="1">
            <a:spLocks/>
          </p:cNvSpPr>
          <p:nvPr/>
        </p:nvSpPr>
        <p:spPr>
          <a:xfrm>
            <a:off x="1223696" y="250515"/>
            <a:ext cx="3295858" cy="5909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33AA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CF0A59-88E2-7CBD-ACCF-7AD7CD2992B5}"/>
              </a:ext>
            </a:extLst>
          </p:cNvPr>
          <p:cNvSpPr txBox="1">
            <a:spLocks/>
          </p:cNvSpPr>
          <p:nvPr/>
        </p:nvSpPr>
        <p:spPr>
          <a:xfrm>
            <a:off x="538609" y="6322542"/>
            <a:ext cx="1370173" cy="3687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1FFB5F-458B-0475-BDCB-918F48322B41}"/>
              </a:ext>
            </a:extLst>
          </p:cNvPr>
          <p:cNvGrpSpPr/>
          <p:nvPr/>
        </p:nvGrpSpPr>
        <p:grpSpPr>
          <a:xfrm>
            <a:off x="538609" y="5258382"/>
            <a:ext cx="3418237" cy="918940"/>
            <a:chOff x="1734606" y="4859231"/>
            <a:chExt cx="3418237" cy="918940"/>
          </a:xfrm>
        </p:grpSpPr>
        <p:sp>
          <p:nvSpPr>
            <p:cNvPr id="16" name="Text Box 305">
              <a:extLst>
                <a:ext uri="{FF2B5EF4-FFF2-40B4-BE49-F238E27FC236}">
                  <a16:creationId xmlns:a16="http://schemas.microsoft.com/office/drawing/2014/main" id="{8E3D1780-E4C6-14CF-2080-F7121006276C}"/>
                </a:ext>
              </a:extLst>
            </p:cNvPr>
            <p:cNvSpPr txBox="1"/>
            <p:nvPr/>
          </p:nvSpPr>
          <p:spPr>
            <a:xfrm>
              <a:off x="1734606" y="4859231"/>
              <a:ext cx="3418237" cy="91894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Admissions Questions?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Scan QR Code To Request More Information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Jennifer Geisler, Director, Emerging Academies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jgeisler@naf.org</a:t>
              </a:r>
            </a:p>
          </p:txBody>
        </p:sp>
        <p:sp>
          <p:nvSpPr>
            <p:cNvPr id="9" name="Rectangle 8">
              <a:hlinkClick r:id="rId4"/>
              <a:extLst>
                <a:ext uri="{FF2B5EF4-FFF2-40B4-BE49-F238E27FC236}">
                  <a16:creationId xmlns:a16="http://schemas.microsoft.com/office/drawing/2014/main" id="{E252AD8D-EE75-9C0E-C81B-218348E1B5AC}"/>
                </a:ext>
              </a:extLst>
            </p:cNvPr>
            <p:cNvSpPr/>
            <p:nvPr/>
          </p:nvSpPr>
          <p:spPr>
            <a:xfrm>
              <a:off x="1803126" y="5536641"/>
              <a:ext cx="960171" cy="1708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565CB1-4ADD-4BAD-472C-4A01E9112F96}"/>
              </a:ext>
            </a:extLst>
          </p:cNvPr>
          <p:cNvGrpSpPr/>
          <p:nvPr/>
        </p:nvGrpSpPr>
        <p:grpSpPr>
          <a:xfrm>
            <a:off x="339483" y="1422334"/>
            <a:ext cx="6957056" cy="3477875"/>
            <a:chOff x="358144" y="1504787"/>
            <a:chExt cx="6770753" cy="34778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C3FAB-E82D-EE56-A459-BC87EAC6359A}"/>
                </a:ext>
              </a:extLst>
            </p:cNvPr>
            <p:cNvSpPr/>
            <p:nvPr/>
          </p:nvSpPr>
          <p:spPr>
            <a:xfrm>
              <a:off x="358144" y="1504787"/>
              <a:ext cx="6770753" cy="347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Reflect on your vision and readiness by completing the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Interest Survey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Identify a career pathway based on student interest and workforce demand.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Review budget and funding considerations to support implementation.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Build a multidisciplinary team to lead academy development and launch your NAF academy.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Save the Date!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Next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Anaheim, CA, July 19-22.</a:t>
              </a:r>
            </a:p>
          </p:txBody>
        </p:sp>
        <p:sp>
          <p:nvSpPr>
            <p:cNvPr id="19" name="Rectangle 18">
              <a:hlinkClick r:id="rId5"/>
              <a:extLst>
                <a:ext uri="{FF2B5EF4-FFF2-40B4-BE49-F238E27FC236}">
                  <a16:creationId xmlns:a16="http://schemas.microsoft.com/office/drawing/2014/main" id="{3FF33CCF-869B-8089-160A-83F72CF9AC38}"/>
                </a:ext>
              </a:extLst>
            </p:cNvPr>
            <p:cNvSpPr/>
            <p:nvPr/>
          </p:nvSpPr>
          <p:spPr>
            <a:xfrm>
              <a:off x="844731" y="1728567"/>
              <a:ext cx="2163164" cy="301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7113B5B9-0082-7251-16FB-665A89423893}"/>
              </a:ext>
            </a:extLst>
          </p:cNvPr>
          <p:cNvSpPr/>
          <p:nvPr/>
        </p:nvSpPr>
        <p:spPr>
          <a:xfrm>
            <a:off x="2499959" y="4257610"/>
            <a:ext cx="1138982" cy="301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8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966E0-15E4-7405-37D9-FF976771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7D7328-1B21-A0C7-A762-D7A8778DA7C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20F53ED-FA24-34F8-699C-38BE6BFC1EA9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324CD-C7CF-8FA1-B063-38D8D37FE32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769303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BB932487-BA35-F5D7-2A12-FC3C3B0F6B93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FA767B-539F-73E9-C795-1DFF91EA380D}"/>
              </a:ext>
            </a:extLst>
          </p:cNvPr>
          <p:cNvSpPr txBox="1">
            <a:spLocks/>
          </p:cNvSpPr>
          <p:nvPr/>
        </p:nvSpPr>
        <p:spPr>
          <a:xfrm>
            <a:off x="583325" y="2199323"/>
            <a:ext cx="3673366" cy="326929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connects high school students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through work-based learning, helping them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discover their strengths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graduate with practical,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transferable skills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726FD4-F1E8-3399-6B13-BF56AF8FA3F2}"/>
              </a:ext>
            </a:extLst>
          </p:cNvPr>
          <p:cNvSpPr/>
          <p:nvPr/>
        </p:nvSpPr>
        <p:spPr>
          <a:xfrm>
            <a:off x="5213689" y="2253771"/>
            <a:ext cx="56614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within school systems, not outside of them.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results-driven design that connects students to industry.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curriculum to real workforce needs.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DAAF0F-A51A-5137-12FE-3FE449463F4D}"/>
              </a:ext>
            </a:extLst>
          </p:cNvPr>
          <p:cNvSpPr/>
          <p:nvPr/>
        </p:nvSpPr>
        <p:spPr>
          <a:xfrm>
            <a:off x="1185964" y="1305907"/>
            <a:ext cx="9709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prepares students for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college, careers,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upward mobility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ADA0AE-FC6C-C88A-9121-2F0EE36A3154}"/>
              </a:ext>
            </a:extLst>
          </p:cNvPr>
          <p:cNvGrpSpPr/>
          <p:nvPr/>
        </p:nvGrpSpPr>
        <p:grpSpPr>
          <a:xfrm>
            <a:off x="5127016" y="5003354"/>
            <a:ext cx="5879592" cy="1489336"/>
            <a:chOff x="4995515" y="5072434"/>
            <a:chExt cx="5879592" cy="1489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0BC309-423B-AFE0-D5B7-9CBAAAC9B4AA}"/>
                </a:ext>
              </a:extLst>
            </p:cNvPr>
            <p:cNvSpPr txBox="1"/>
            <p:nvPr/>
          </p:nvSpPr>
          <p:spPr>
            <a:xfrm>
              <a:off x="4995515" y="6223216"/>
              <a:ext cx="58795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Additional industry themes represented and supported by NAF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2A8AA9-265B-7DE6-FDBB-1A267E6B0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8870" y="5437540"/>
              <a:ext cx="640080" cy="64008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0941B4-8F16-F83E-6072-148A8F5DE482}"/>
                </a:ext>
              </a:extLst>
            </p:cNvPr>
            <p:cNvSpPr/>
            <p:nvPr/>
          </p:nvSpPr>
          <p:spPr>
            <a:xfrm>
              <a:off x="5230851" y="5210934"/>
              <a:ext cx="8918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Engineering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hlinkClick r:id="rId4"/>
              <a:extLst>
                <a:ext uri="{FF2B5EF4-FFF2-40B4-BE49-F238E27FC236}">
                  <a16:creationId xmlns:a16="http://schemas.microsoft.com/office/drawing/2014/main" id="{7F3EAE0F-AA4B-A6CC-B401-80E2427103F3}"/>
                </a:ext>
              </a:extLst>
            </p:cNvPr>
            <p:cNvSpPr/>
            <p:nvPr/>
          </p:nvSpPr>
          <p:spPr>
            <a:xfrm>
              <a:off x="5308870" y="5445001"/>
              <a:ext cx="641198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DA92FE-ADDA-3E17-748A-263A07541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6782" y="5433287"/>
              <a:ext cx="640080" cy="64008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EA453D-1D5D-6AFB-2FF3-5D17DA547337}"/>
                </a:ext>
              </a:extLst>
            </p:cNvPr>
            <p:cNvSpPr/>
            <p:nvPr/>
          </p:nvSpPr>
          <p:spPr>
            <a:xfrm>
              <a:off x="6441853" y="5210934"/>
              <a:ext cx="61608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Finance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hlinkClick r:id="rId6"/>
              <a:extLst>
                <a:ext uri="{FF2B5EF4-FFF2-40B4-BE49-F238E27FC236}">
                  <a16:creationId xmlns:a16="http://schemas.microsoft.com/office/drawing/2014/main" id="{57F33EC9-9DD6-3A69-4A7D-79EF23FE59C2}"/>
                </a:ext>
              </a:extLst>
            </p:cNvPr>
            <p:cNvSpPr/>
            <p:nvPr/>
          </p:nvSpPr>
          <p:spPr>
            <a:xfrm>
              <a:off x="6428136" y="5441767"/>
              <a:ext cx="629802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98AC48-2799-ADEC-A915-9E64B944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84694" y="5458539"/>
              <a:ext cx="640080" cy="6400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8915E6-B064-8B96-3EE6-815EEDA693CE}"/>
                </a:ext>
              </a:extLst>
            </p:cNvPr>
            <p:cNvSpPr/>
            <p:nvPr/>
          </p:nvSpPr>
          <p:spPr>
            <a:xfrm>
              <a:off x="7583576" y="5072434"/>
              <a:ext cx="68626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Health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Sciences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DBACC573-BBCB-4D79-CBED-21F8B0AA3419}"/>
                </a:ext>
              </a:extLst>
            </p:cNvPr>
            <p:cNvSpPr/>
            <p:nvPr/>
          </p:nvSpPr>
          <p:spPr>
            <a:xfrm>
              <a:off x="7587780" y="5450908"/>
              <a:ext cx="710817" cy="6477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BD0DF0-9124-1A24-7A97-DD03CE68B808}"/>
                </a:ext>
              </a:extLst>
            </p:cNvPr>
            <p:cNvSpPr/>
            <p:nvPr/>
          </p:nvSpPr>
          <p:spPr>
            <a:xfrm>
              <a:off x="8564406" y="5072434"/>
              <a:ext cx="9323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Hospitality &amp;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Tourism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46DA940-C131-5C47-5575-962787117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22606" y="5461554"/>
              <a:ext cx="640080" cy="640080"/>
            </a:xfrm>
            <a:prstGeom prst="rect">
              <a:avLst/>
            </a:prstGeom>
          </p:spPr>
        </p:pic>
        <p:sp>
          <p:nvSpPr>
            <p:cNvPr id="22" name="Rectangle 21">
              <a:hlinkClick r:id="rId10"/>
              <a:extLst>
                <a:ext uri="{FF2B5EF4-FFF2-40B4-BE49-F238E27FC236}">
                  <a16:creationId xmlns:a16="http://schemas.microsoft.com/office/drawing/2014/main" id="{AA97AA3C-1BD1-9D33-34A4-AB05CCC53C31}"/>
                </a:ext>
              </a:extLst>
            </p:cNvPr>
            <p:cNvSpPr/>
            <p:nvPr/>
          </p:nvSpPr>
          <p:spPr>
            <a:xfrm>
              <a:off x="8721488" y="5468614"/>
              <a:ext cx="641197" cy="636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79CA61-7329-B9A1-5EED-48B39E05A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60519" y="5448099"/>
              <a:ext cx="640080" cy="64008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99F302F-B7B9-F409-7B4A-65E2943745A3}"/>
                </a:ext>
              </a:extLst>
            </p:cNvPr>
            <p:cNvSpPr/>
            <p:nvPr/>
          </p:nvSpPr>
          <p:spPr>
            <a:xfrm>
              <a:off x="9786541" y="5072434"/>
              <a:ext cx="7880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Information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Technology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hlinkClick r:id="rId12"/>
              <a:extLst>
                <a:ext uri="{FF2B5EF4-FFF2-40B4-BE49-F238E27FC236}">
                  <a16:creationId xmlns:a16="http://schemas.microsoft.com/office/drawing/2014/main" id="{B6AEE44E-F677-6B28-7281-445E5A274CA7}"/>
                </a:ext>
              </a:extLst>
            </p:cNvPr>
            <p:cNvSpPr/>
            <p:nvPr/>
          </p:nvSpPr>
          <p:spPr>
            <a:xfrm>
              <a:off x="9859399" y="5441765"/>
              <a:ext cx="640080" cy="628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1836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8CAFB-6815-7407-BC75-364E62B9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0FC416-2BE8-21CF-D66E-6C1BF138426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684298-D197-79CB-ACAD-ACCBF5419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b="18565"/>
          <a:stretch/>
        </p:blipFill>
        <p:spPr>
          <a:xfrm>
            <a:off x="629336" y="1459856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F77C9C-0A24-9618-71C7-BDFFEB6180A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00963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52D8D49-6ED7-BBDE-098A-C48216D81A77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D9D394E9-05C0-4BBB-037C-F179B6D54CB9}"/>
              </a:ext>
            </a:extLst>
          </p:cNvPr>
          <p:cNvSpPr txBox="1">
            <a:spLocks/>
          </p:cNvSpPr>
          <p:nvPr/>
        </p:nvSpPr>
        <p:spPr>
          <a:xfrm>
            <a:off x="6894389" y="1219398"/>
            <a:ext cx="5068284" cy="539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 More About NAF!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49A72-0A54-AF1C-BEBD-232634B40626}"/>
              </a:ext>
            </a:extLst>
          </p:cNvPr>
          <p:cNvGrpSpPr/>
          <p:nvPr/>
        </p:nvGrpSpPr>
        <p:grpSpPr>
          <a:xfrm>
            <a:off x="7410293" y="2074400"/>
            <a:ext cx="4036475" cy="4201343"/>
            <a:chOff x="7410294" y="2207616"/>
            <a:chExt cx="4036475" cy="4201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46ADF9-9777-2AB1-B1AA-3F54E4687CC6}"/>
                </a:ext>
              </a:extLst>
            </p:cNvPr>
            <p:cNvSpPr txBox="1"/>
            <p:nvPr/>
          </p:nvSpPr>
          <p:spPr>
            <a:xfrm>
              <a:off x="7410294" y="2207616"/>
              <a:ext cx="4036475" cy="4201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Design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About NAF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Get to Know KnoPro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 Key Concepts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Alumni Benefits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NAFTrack Certification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Membership Benefits</a:t>
              </a:r>
            </a:p>
          </p:txBody>
        </p:sp>
        <p:sp>
          <p:nvSpPr>
            <p:cNvPr id="13" name="Rectangle 12">
              <a:hlinkClick r:id="rId4"/>
              <a:extLst>
                <a:ext uri="{FF2B5EF4-FFF2-40B4-BE49-F238E27FC236}">
                  <a16:creationId xmlns:a16="http://schemas.microsoft.com/office/drawing/2014/main" id="{E285F02A-6F60-E460-7B5E-370457B3DD02}"/>
                </a:ext>
              </a:extLst>
            </p:cNvPr>
            <p:cNvSpPr/>
            <p:nvPr/>
          </p:nvSpPr>
          <p:spPr>
            <a:xfrm>
              <a:off x="7813021" y="2900864"/>
              <a:ext cx="1735016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Rectangle 13">
              <a:hlinkClick r:id="rId5"/>
              <a:extLst>
                <a:ext uri="{FF2B5EF4-FFF2-40B4-BE49-F238E27FC236}">
                  <a16:creationId xmlns:a16="http://schemas.microsoft.com/office/drawing/2014/main" id="{890B15C2-385F-4D6F-D44F-46A42D2728C7}"/>
                </a:ext>
              </a:extLst>
            </p:cNvPr>
            <p:cNvSpPr/>
            <p:nvPr/>
          </p:nvSpPr>
          <p:spPr>
            <a:xfrm>
              <a:off x="7813019" y="4763203"/>
              <a:ext cx="2522107" cy="3500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Rectangle 14">
              <a:hlinkClick r:id="rId6"/>
              <a:extLst>
                <a:ext uri="{FF2B5EF4-FFF2-40B4-BE49-F238E27FC236}">
                  <a16:creationId xmlns:a16="http://schemas.microsoft.com/office/drawing/2014/main" id="{95347380-2350-7B99-3289-83FE738B2F73}"/>
                </a:ext>
              </a:extLst>
            </p:cNvPr>
            <p:cNvSpPr/>
            <p:nvPr/>
          </p:nvSpPr>
          <p:spPr>
            <a:xfrm>
              <a:off x="7813020" y="3481077"/>
              <a:ext cx="31810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Rectangle 15">
              <a:hlinkClick r:id="rId7"/>
              <a:extLst>
                <a:ext uri="{FF2B5EF4-FFF2-40B4-BE49-F238E27FC236}">
                  <a16:creationId xmlns:a16="http://schemas.microsoft.com/office/drawing/2014/main" id="{80E13A20-909C-9BF2-E599-EE81388A2D15}"/>
                </a:ext>
              </a:extLst>
            </p:cNvPr>
            <p:cNvSpPr/>
            <p:nvPr/>
          </p:nvSpPr>
          <p:spPr>
            <a:xfrm>
              <a:off x="7813019" y="4147480"/>
              <a:ext cx="302155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C8AE86B3-2160-5CFC-1059-CC7F1AD11FB2}"/>
                </a:ext>
              </a:extLst>
            </p:cNvPr>
            <p:cNvSpPr/>
            <p:nvPr/>
          </p:nvSpPr>
          <p:spPr>
            <a:xfrm>
              <a:off x="7802186" y="5354025"/>
              <a:ext cx="352948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Rectangle 2">
              <a:hlinkClick r:id="rId9"/>
              <a:extLst>
                <a:ext uri="{FF2B5EF4-FFF2-40B4-BE49-F238E27FC236}">
                  <a16:creationId xmlns:a16="http://schemas.microsoft.com/office/drawing/2014/main" id="{3BC2A916-32B4-3AAA-F815-405241E940CA}"/>
                </a:ext>
              </a:extLst>
            </p:cNvPr>
            <p:cNvSpPr/>
            <p:nvPr/>
          </p:nvSpPr>
          <p:spPr>
            <a:xfrm>
              <a:off x="7783294" y="5944848"/>
              <a:ext cx="3394044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ctangle 6">
              <a:hlinkClick r:id="rId10"/>
              <a:extLst>
                <a:ext uri="{FF2B5EF4-FFF2-40B4-BE49-F238E27FC236}">
                  <a16:creationId xmlns:a16="http://schemas.microsoft.com/office/drawing/2014/main" id="{E57A753B-4B80-6175-FD1E-C81A2954AFFE}"/>
                </a:ext>
              </a:extLst>
            </p:cNvPr>
            <p:cNvSpPr/>
            <p:nvPr/>
          </p:nvSpPr>
          <p:spPr>
            <a:xfrm>
              <a:off x="7831912" y="2259102"/>
              <a:ext cx="18294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EE2B-F0BC-7E40-96D4-2BE1F591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B51728-3DD4-34FA-8400-E9C59D086405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E6266-7DF2-4B5B-693C-A7334D6BFEFA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Impact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C75EB27-5719-7248-5DA0-01BED7767D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169C1C-E182-B0CE-2C33-E02A086E1675}"/>
              </a:ext>
            </a:extLst>
          </p:cNvPr>
          <p:cNvSpPr txBox="1">
            <a:spLocks/>
          </p:cNvSpPr>
          <p:nvPr/>
        </p:nvSpPr>
        <p:spPr>
          <a:xfrm>
            <a:off x="7186692" y="2492949"/>
            <a:ext cx="4204746" cy="3773600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“Why was NAF and the internship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 life changing? Because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 a home, I found a place where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mattered, where people were genuinely interested in my success and development. The experience made my dreams more realistic, more tangible.”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-Jackie Burgos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Alumna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Harvard Business School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 of 2014</a:t>
            </a:r>
          </a:p>
        </p:txBody>
      </p:sp>
      <p:pic>
        <p:nvPicPr>
          <p:cNvPr id="4" name="Online Media 9">
            <a:hlinkClick r:id="" action="ppaction://media"/>
            <a:extLst>
              <a:ext uri="{FF2B5EF4-FFF2-40B4-BE49-F238E27FC236}">
                <a16:creationId xmlns:a16="http://schemas.microsoft.com/office/drawing/2014/main" id="{0E51C6F4-1E6E-EBF9-A367-B90939608A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t="355" r="1"/>
          <a:stretch/>
        </p:blipFill>
        <p:spPr>
          <a:xfrm>
            <a:off x="595682" y="1955549"/>
            <a:ext cx="5708356" cy="445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ubtitle 9">
            <a:extLst>
              <a:ext uri="{FF2B5EF4-FFF2-40B4-BE49-F238E27FC236}">
                <a16:creationId xmlns:a16="http://schemas.microsoft.com/office/drawing/2014/main" id="{5C13F883-28FC-8F86-5BA4-4ADDDF80920D}"/>
              </a:ext>
            </a:extLst>
          </p:cNvPr>
          <p:cNvSpPr txBox="1">
            <a:spLocks/>
          </p:cNvSpPr>
          <p:nvPr/>
        </p:nvSpPr>
        <p:spPr>
          <a:xfrm>
            <a:off x="6465832" y="1279718"/>
            <a:ext cx="4283696" cy="996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“This is where I started,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 made it!”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90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2271B31-3916-2D17-3ED7-17A591BA81BF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fld id="{9842275E-3340-4755-9ABD-115F011478D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DINOT"/>
              </a:rPr>
              <a:pPr defTabSz="457200"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  <a:latin typeface="DINOT"/>
            </a:endParaRPr>
          </a:p>
        </p:txBody>
      </p:sp>
    </p:spTree>
    <p:extLst>
      <p:ext uri="{BB962C8B-B14F-4D97-AF65-F5344CB8AC3E}">
        <p14:creationId xmlns:p14="http://schemas.microsoft.com/office/powerpoint/2010/main" val="25897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4E1ED-97B6-1593-48D7-7925F7727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6E1DFB6-633E-BBF4-842B-053269EBF7B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64F39-C162-2DFC-45F0-5C4D0B8C58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48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FCD6E-3FFB-A9A9-C323-97423CBD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D250B9-460D-63B8-46B6-574F2B97628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63E2E-F069-4340-3A82-9BA8DFC36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A549-9288-7E8E-A55D-F0865BA6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11A2-3B22-F559-6092-2FD80D080F5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2F6D7F-22C0-B075-F614-3AC42568CFD7}"/>
              </a:ext>
            </a:extLst>
          </p:cNvPr>
          <p:cNvSpPr/>
          <p:nvPr/>
        </p:nvSpPr>
        <p:spPr>
          <a:xfrm>
            <a:off x="453958" y="1607720"/>
            <a:ext cx="84134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ignites students’ passion for learning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</a:t>
            </a:r>
            <a:b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educational design featuring: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A78C7AC-794E-5D67-C604-247627557572}"/>
              </a:ext>
            </a:extLst>
          </p:cNvPr>
          <p:cNvGrpSpPr/>
          <p:nvPr/>
        </p:nvGrpSpPr>
        <p:grpSpPr>
          <a:xfrm>
            <a:off x="341224" y="2980403"/>
            <a:ext cx="11068637" cy="2612752"/>
            <a:chOff x="341224" y="2856689"/>
            <a:chExt cx="11068637" cy="261275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F9C572-1BD2-C749-4F96-3FA48B60B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36223" y="2872221"/>
              <a:ext cx="1894524" cy="19019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F9FBF1-5C5E-A7EA-C9D8-5A86649AA31B}"/>
                </a:ext>
              </a:extLst>
            </p:cNvPr>
            <p:cNvSpPr/>
            <p:nvPr/>
          </p:nvSpPr>
          <p:spPr>
            <a:xfrm>
              <a:off x="341224" y="4808038"/>
              <a:ext cx="2916184" cy="646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Academy Development 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&amp; Structure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3198AB8-1005-60F5-8D20-C431CF5C4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622741" y="2872218"/>
              <a:ext cx="1901951" cy="1901952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B4F5B69-D501-DB30-BCFA-F86C879D03B9}"/>
                </a:ext>
              </a:extLst>
            </p:cNvPr>
            <p:cNvSpPr/>
            <p:nvPr/>
          </p:nvSpPr>
          <p:spPr>
            <a:xfrm>
              <a:off x="6788836" y="4808035"/>
              <a:ext cx="17075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Curriculum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&amp;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Instruction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F749FE-3ACB-BB81-3BCF-0C7D24AED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733169" y="2856689"/>
              <a:ext cx="1887150" cy="1901952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2A6B81A-9216-CF80-BAA0-7F07DF301B46}"/>
                </a:ext>
              </a:extLst>
            </p:cNvPr>
            <p:cNvSpPr/>
            <p:nvPr/>
          </p:nvSpPr>
          <p:spPr>
            <a:xfrm>
              <a:off x="4124612" y="4808034"/>
              <a:ext cx="11849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Advisory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Board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609513C-FF24-6774-C1F3-810D63F96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9527114" y="2872219"/>
              <a:ext cx="1882747" cy="1897513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A2605D-48CF-BCF2-B227-FE680C7B4E85}"/>
                </a:ext>
              </a:extLst>
            </p:cNvPr>
            <p:cNvSpPr/>
            <p:nvPr/>
          </p:nvSpPr>
          <p:spPr>
            <a:xfrm>
              <a:off x="9667627" y="4823110"/>
              <a:ext cx="16017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Work-Based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Learning</a:t>
              </a:r>
            </a:p>
          </p:txBody>
        </p:sp>
      </p:grp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54E82614-5CB8-FE85-AB9C-844FAD21F88E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68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A425B-A8A8-5077-8E9D-C42984C09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4D22-AF10-61E5-EF59-A66025FE7FD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35D1A13C-3F4E-5891-8F54-94994283FDEF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A31BAD45-1152-0B83-CEF6-9711CE161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2871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0" name="TextBox 6">
            <a:extLst>
              <a:ext uri="{FF2B5EF4-FFF2-40B4-BE49-F238E27FC236}">
                <a16:creationId xmlns:a16="http://schemas.microsoft.com/office/drawing/2014/main" id="{17DF0C21-F0B1-E40A-6EBA-2F7874C33B9B}"/>
              </a:ext>
            </a:extLst>
          </p:cNvPr>
          <p:cNvSpPr txBox="1"/>
          <p:nvPr/>
        </p:nvSpPr>
        <p:spPr>
          <a:xfrm>
            <a:off x="7074936" y="2052057"/>
            <a:ext cx="4738839" cy="38229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structure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Open, interest-based enrollment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learning communities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Enrolls 20+ students per grade level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Collaborative leadership — bringing together academy, business, and community leaders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collection and analysis to inform continuous improvement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AD2AF25-3E3F-270C-F651-D162355190B3}"/>
              </a:ext>
            </a:extLst>
          </p:cNvPr>
          <p:cNvSpPr/>
          <p:nvPr/>
        </p:nvSpPr>
        <p:spPr>
          <a:xfrm>
            <a:off x="6675235" y="1346074"/>
            <a:ext cx="473883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a strong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685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1DF1-D95A-6469-EC4B-BF12EFCFB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1FF5-1E52-4D17-5036-0917F212F05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F6814A5-423F-8802-37A6-A1A44B8F9F2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EC619CBC-82A9-2B9C-5BB9-D358FC4EC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r="3052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7" name="TextBox 6">
            <a:extLst>
              <a:ext uri="{FF2B5EF4-FFF2-40B4-BE49-F238E27FC236}">
                <a16:creationId xmlns:a16="http://schemas.microsoft.com/office/drawing/2014/main" id="{C9535D27-D8DA-028B-C5A5-03F85BE57741}"/>
              </a:ext>
            </a:extLst>
          </p:cNvPr>
          <p:cNvSpPr txBox="1"/>
          <p:nvPr/>
        </p:nvSpPr>
        <p:spPr>
          <a:xfrm>
            <a:off x="7113751" y="2156944"/>
            <a:ext cx="4934147" cy="40014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10+ members, 80% from business and industry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 support work-based learning activities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 curriculum and support teacher development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Advocate for the academy through community engagement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Strategic, organized structure that promotes long-term sustainability</a:t>
            </a:r>
          </a:p>
        </p:txBody>
      </p:sp>
      <p:sp>
        <p:nvSpPr>
          <p:cNvPr id="148" name="TextBox 3">
            <a:extLst>
              <a:ext uri="{FF2B5EF4-FFF2-40B4-BE49-F238E27FC236}">
                <a16:creationId xmlns:a16="http://schemas.microsoft.com/office/drawing/2014/main" id="{44C0B7EB-0F7A-D577-E110-A8C19B6F9C97}"/>
              </a:ext>
            </a:extLst>
          </p:cNvPr>
          <p:cNvSpPr txBox="1"/>
          <p:nvPr/>
        </p:nvSpPr>
        <p:spPr>
          <a:xfrm>
            <a:off x="6891827" y="1108735"/>
            <a:ext cx="515607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boards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classroom and career.</a:t>
            </a:r>
          </a:p>
        </p:txBody>
      </p:sp>
    </p:spTree>
    <p:extLst>
      <p:ext uri="{BB962C8B-B14F-4D97-AF65-F5344CB8AC3E}">
        <p14:creationId xmlns:p14="http://schemas.microsoft.com/office/powerpoint/2010/main" val="4118442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BAC1D-83A6-3FFE-C33B-2516350E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281BBA11-9C4F-F18F-EE48-F52C380E717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8B689-D30A-47FC-56B6-DA0E29D9EAA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Curriculum </a:t>
            </a:r>
            <a:r>
              <a:rPr lang="en-US" sz="4200" b="1" dirty="0">
                <a:solidFill>
                  <a:srgbClr val="006A4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7CD23218-D531-209F-2A99-C1A9BDA60A35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TextBox 5">
            <a:extLst>
              <a:ext uri="{FF2B5EF4-FFF2-40B4-BE49-F238E27FC236}">
                <a16:creationId xmlns:a16="http://schemas.microsoft.com/office/drawing/2014/main" id="{612CD233-1973-942A-9150-80E27135D244}"/>
              </a:ext>
            </a:extLst>
          </p:cNvPr>
          <p:cNvSpPr txBox="1"/>
          <p:nvPr/>
        </p:nvSpPr>
        <p:spPr>
          <a:xfrm>
            <a:off x="6870920" y="2114086"/>
            <a:ext cx="5241102" cy="3097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Career–connected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of study aligned with local workforce needs and Advance CTE Career Clusters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Authentic, project-based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builds career-readiness competencies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College-aligned coursework and industry–recognized credentials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strengthen post-secondary pathways</a:t>
            </a:r>
          </a:p>
        </p:txBody>
      </p:sp>
      <p:sp>
        <p:nvSpPr>
          <p:cNvPr id="128" name="TextBox 6">
            <a:extLst>
              <a:ext uri="{FF2B5EF4-FFF2-40B4-BE49-F238E27FC236}">
                <a16:creationId xmlns:a16="http://schemas.microsoft.com/office/drawing/2014/main" id="{3B1F6CB3-4465-AC9F-61B6-F95F7879EE9B}"/>
              </a:ext>
            </a:extLst>
          </p:cNvPr>
          <p:cNvSpPr txBox="1"/>
          <p:nvPr/>
        </p:nvSpPr>
        <p:spPr>
          <a:xfrm>
            <a:off x="6619592" y="1066142"/>
            <a:ext cx="5743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Industry-informed, 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kumimoji="0" lang="en-US" sz="24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tudent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-centered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n-US" sz="2400" b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areer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485DFC-70BF-7C04-E717-08AC876D1C04}"/>
              </a:ext>
            </a:extLst>
          </p:cNvPr>
          <p:cNvGrpSpPr/>
          <p:nvPr/>
        </p:nvGrpSpPr>
        <p:grpSpPr>
          <a:xfrm>
            <a:off x="297124" y="6289023"/>
            <a:ext cx="6167684" cy="369332"/>
            <a:chOff x="297124" y="6289023"/>
            <a:chExt cx="5422508" cy="369332"/>
          </a:xfrm>
        </p:grpSpPr>
        <p:sp>
          <p:nvSpPr>
            <p:cNvPr id="140" name="TextBox 20">
              <a:extLst>
                <a:ext uri="{FF2B5EF4-FFF2-40B4-BE49-F238E27FC236}">
                  <a16:creationId xmlns:a16="http://schemas.microsoft.com/office/drawing/2014/main" id="{C344A164-886A-B100-5AB4-A2A21D8DA5EA}"/>
                </a:ext>
              </a:extLst>
            </p:cNvPr>
            <p:cNvSpPr txBox="1"/>
            <p:nvPr/>
          </p:nvSpPr>
          <p:spPr>
            <a:xfrm>
              <a:off x="297124" y="6289023"/>
              <a:ext cx="54225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Learning: 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ash.naf.org/public/learning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43" name="Rectangle 142">
              <a:hlinkClick r:id="rId3"/>
              <a:extLst>
                <a:ext uri="{FF2B5EF4-FFF2-40B4-BE49-F238E27FC236}">
                  <a16:creationId xmlns:a16="http://schemas.microsoft.com/office/drawing/2014/main" id="{2C8B5763-F998-A8DC-C711-8C1B790E03AD}"/>
                </a:ext>
              </a:extLst>
            </p:cNvPr>
            <p:cNvSpPr/>
            <p:nvPr/>
          </p:nvSpPr>
          <p:spPr>
            <a:xfrm>
              <a:off x="2808451" y="6338303"/>
              <a:ext cx="284371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EA59A2EB-D79F-9D97-5A90-03E4D8B60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r="2878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E67096B-1559-A3FD-E579-A426CF87092C}"/>
              </a:ext>
            </a:extLst>
          </p:cNvPr>
          <p:cNvGrpSpPr/>
          <p:nvPr/>
        </p:nvGrpSpPr>
        <p:grpSpPr>
          <a:xfrm>
            <a:off x="7160125" y="5554878"/>
            <a:ext cx="4631703" cy="1049006"/>
            <a:chOff x="7160125" y="5554878"/>
            <a:chExt cx="4631703" cy="1049006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E0F378-EAFE-616E-2C28-62F1F296A7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0125" y="5554878"/>
              <a:ext cx="4631703" cy="1049006"/>
              <a:chOff x="4977287" y="4695230"/>
              <a:chExt cx="6738070" cy="1526060"/>
            </a:xfrm>
          </p:grpSpPr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B1A8A8DC-6186-C443-0952-559CF7A75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38631" y="5263615"/>
                <a:ext cx="956240" cy="957675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F8E9453E-7344-D228-93DE-AC3499BC1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5921" y="5261170"/>
                <a:ext cx="965887" cy="960120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5FFB562E-FE6C-F6F2-C898-E63282559C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38534" y="5261170"/>
                <a:ext cx="957250" cy="960120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E3733F9E-2236-6426-2B96-88B4EA044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8174" y="5261170"/>
                <a:ext cx="964444" cy="960120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30487B6A-B3D9-EF48-E972-1C7B0C194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65111" y="5261170"/>
                <a:ext cx="960120" cy="960120"/>
              </a:xfrm>
              <a:prstGeom prst="rect">
                <a:avLst/>
              </a:prstGeom>
            </p:spPr>
          </p:pic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D8B8241-29CA-02F8-3459-5763B4987571}"/>
                  </a:ext>
                </a:extLst>
              </p:cNvPr>
              <p:cNvSpPr/>
              <p:nvPr/>
            </p:nvSpPr>
            <p:spPr>
              <a:xfrm>
                <a:off x="4977287" y="4914602"/>
                <a:ext cx="1278926" cy="358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Engineering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C881E7D-10CD-4F8E-3559-C83666B12952}"/>
                  </a:ext>
                </a:extLst>
              </p:cNvPr>
              <p:cNvSpPr/>
              <p:nvPr/>
            </p:nvSpPr>
            <p:spPr>
              <a:xfrm>
                <a:off x="6508174" y="4914602"/>
                <a:ext cx="919276" cy="35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Finance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BAC3594-6151-D5D1-FAB0-ABFAED4F4434}"/>
                  </a:ext>
                </a:extLst>
              </p:cNvPr>
              <p:cNvSpPr/>
              <p:nvPr/>
            </p:nvSpPr>
            <p:spPr>
              <a:xfrm>
                <a:off x="7761184" y="4701254"/>
                <a:ext cx="1144511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Health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Sciences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01FFC8BE-D0B6-DBEB-EA5E-E82CC036ECD1}"/>
                  </a:ext>
                </a:extLst>
              </p:cNvPr>
              <p:cNvSpPr/>
              <p:nvPr/>
            </p:nvSpPr>
            <p:spPr>
              <a:xfrm>
                <a:off x="9055167" y="4695230"/>
                <a:ext cx="1462176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Hospitality &amp;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Tourism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4F1CE6E8-E58F-93C9-93A1-0B81DE8F6BF2}"/>
                  </a:ext>
                </a:extLst>
              </p:cNvPr>
              <p:cNvSpPr/>
              <p:nvPr/>
            </p:nvSpPr>
            <p:spPr>
              <a:xfrm>
                <a:off x="10478928" y="4701254"/>
                <a:ext cx="1236429" cy="582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Information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Technology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hlinkClick r:id="rId10"/>
              <a:extLst>
                <a:ext uri="{FF2B5EF4-FFF2-40B4-BE49-F238E27FC236}">
                  <a16:creationId xmlns:a16="http://schemas.microsoft.com/office/drawing/2014/main" id="{155344A2-2E84-C644-7BEF-5B69368D58A0}"/>
                </a:ext>
              </a:extLst>
            </p:cNvPr>
            <p:cNvSpPr/>
            <p:nvPr/>
          </p:nvSpPr>
          <p:spPr>
            <a:xfrm>
              <a:off x="7271032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hlinkClick r:id="rId11"/>
              <a:extLst>
                <a:ext uri="{FF2B5EF4-FFF2-40B4-BE49-F238E27FC236}">
                  <a16:creationId xmlns:a16="http://schemas.microsoft.com/office/drawing/2014/main" id="{BA239938-CBCF-A597-FA2C-9D708E7295C4}"/>
                </a:ext>
              </a:extLst>
            </p:cNvPr>
            <p:cNvSpPr/>
            <p:nvPr/>
          </p:nvSpPr>
          <p:spPr>
            <a:xfrm>
              <a:off x="8207028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hlinkClick r:id="rId12"/>
              <a:extLst>
                <a:ext uri="{FF2B5EF4-FFF2-40B4-BE49-F238E27FC236}">
                  <a16:creationId xmlns:a16="http://schemas.microsoft.com/office/drawing/2014/main" id="{09E640DE-99EF-6F6F-1A57-2C48DAC1DC40}"/>
                </a:ext>
              </a:extLst>
            </p:cNvPr>
            <p:cNvSpPr/>
            <p:nvPr/>
          </p:nvSpPr>
          <p:spPr>
            <a:xfrm>
              <a:off x="917696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hlinkClick r:id="rId13"/>
              <a:extLst>
                <a:ext uri="{FF2B5EF4-FFF2-40B4-BE49-F238E27FC236}">
                  <a16:creationId xmlns:a16="http://schemas.microsoft.com/office/drawing/2014/main" id="{31FBAC22-D509-02D2-008E-CD16C4E931CF}"/>
                </a:ext>
              </a:extLst>
            </p:cNvPr>
            <p:cNvSpPr/>
            <p:nvPr/>
          </p:nvSpPr>
          <p:spPr>
            <a:xfrm>
              <a:off x="10103490" y="5559020"/>
              <a:ext cx="629019" cy="972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hlinkClick r:id="rId14"/>
              <a:extLst>
                <a:ext uri="{FF2B5EF4-FFF2-40B4-BE49-F238E27FC236}">
                  <a16:creationId xmlns:a16="http://schemas.microsoft.com/office/drawing/2014/main" id="{69AACACC-A495-E0A9-B6B2-1ADEFEA31805}"/>
                </a:ext>
              </a:extLst>
            </p:cNvPr>
            <p:cNvSpPr/>
            <p:nvPr/>
          </p:nvSpPr>
          <p:spPr>
            <a:xfrm>
              <a:off x="1104757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3343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3AA49"/>
      </a:dk2>
      <a:lt2>
        <a:srgbClr val="05495C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 Section Slides">
  <a:themeElements>
    <a:clrScheme name="Custom 16">
      <a:dk1>
        <a:srgbClr val="000000"/>
      </a:dk1>
      <a:lt1>
        <a:srgbClr val="FFFFFF"/>
      </a:lt1>
      <a:dk2>
        <a:srgbClr val="A5A5A5"/>
      </a:dk2>
      <a:lt2>
        <a:srgbClr val="D8D8D8"/>
      </a:lt2>
      <a:accent1>
        <a:srgbClr val="006A4F"/>
      </a:accent1>
      <a:accent2>
        <a:srgbClr val="C7C8CA"/>
      </a:accent2>
      <a:accent3>
        <a:srgbClr val="009EC9"/>
      </a:accent3>
      <a:accent4>
        <a:srgbClr val="FCAF17"/>
      </a:accent4>
      <a:accent5>
        <a:srgbClr val="005581"/>
      </a:accent5>
      <a:accent6>
        <a:srgbClr val="32B04A"/>
      </a:accent6>
      <a:hlink>
        <a:srgbClr val="009EC9"/>
      </a:hlink>
      <a:folHlink>
        <a:srgbClr val="004D74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NAF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2B04A"/>
      </a:accent1>
      <a:accent2>
        <a:srgbClr val="006A4F"/>
      </a:accent2>
      <a:accent3>
        <a:srgbClr val="009EC9"/>
      </a:accent3>
      <a:accent4>
        <a:srgbClr val="939597"/>
      </a:accent4>
      <a:accent5>
        <a:srgbClr val="C6C8CA"/>
      </a:accent5>
      <a:accent6>
        <a:srgbClr val="FBAF17"/>
      </a:accent6>
      <a:hlink>
        <a:srgbClr val="005480"/>
      </a:hlink>
      <a:folHlink>
        <a:srgbClr val="92278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9.xml><?xml version="1.0" encoding="utf-8"?>
<a:theme xmlns:a="http://schemas.openxmlformats.org/drawingml/2006/main" name="2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AB20603-ECC7-5E46-92E4-89E321BF554D}" vid="{28134202-1C0F-F44A-A853-417E929DF3E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7595CB6E64C546BB4659BDD23E42F6" ma:contentTypeVersion="11" ma:contentTypeDescription="Create a new document." ma:contentTypeScope="" ma:versionID="e3455c2a6aa28e6d4b4e48fef750a939">
  <xsd:schema xmlns:xsd="http://www.w3.org/2001/XMLSchema" xmlns:xs="http://www.w3.org/2001/XMLSchema" xmlns:p="http://schemas.microsoft.com/office/2006/metadata/properties" xmlns:ns2="2e082697-512e-457f-a86a-ab5f9b9ff24c" xmlns:ns3="ec8eb928-1898-46f1-90db-2c854ba1c165" targetNamespace="http://schemas.microsoft.com/office/2006/metadata/properties" ma:root="true" ma:fieldsID="2558115a795fdf619015aba4d2fcaaef" ns2:_="" ns3:_="">
    <xsd:import namespace="2e082697-512e-457f-a86a-ab5f9b9ff24c"/>
    <xsd:import namespace="ec8eb928-1898-46f1-90db-2c854ba1c1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82697-512e-457f-a86a-ab5f9b9ff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eb928-1898-46f1-90db-2c854ba1c1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B3F4D3-811C-4355-9F3D-60B83987B4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863A9-66F1-41CB-AEE0-CBD9B812E4D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c8eb928-1898-46f1-90db-2c854ba1c165"/>
    <ds:schemaRef ds:uri="2e082697-512e-457f-a86a-ab5f9b9ff24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8C89CCF-0FD4-4A2C-9D73-15BFD77BB106}">
  <ds:schemaRefs>
    <ds:schemaRef ds:uri="2e082697-512e-457f-a86a-ab5f9b9ff24c"/>
    <ds:schemaRef ds:uri="ec8eb928-1898-46f1-90db-2c854ba1c1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35166</TotalTime>
  <Words>2864</Words>
  <Application>Microsoft Office PowerPoint</Application>
  <PresentationFormat>Widescreen</PresentationFormat>
  <Paragraphs>511</Paragraphs>
  <Slides>32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32</vt:i4>
      </vt:variant>
    </vt:vector>
  </HeadingPairs>
  <TitlesOfParts>
    <vt:vector size="55" baseType="lpstr">
      <vt:lpstr>Arial</vt:lpstr>
      <vt:lpstr>Calibri</vt:lpstr>
      <vt:lpstr>Calibri Light</vt:lpstr>
      <vt:lpstr>DIN 2014</vt:lpstr>
      <vt:lpstr>DIN 2014 Bold</vt:lpstr>
      <vt:lpstr>DINOT</vt:lpstr>
      <vt:lpstr>DINOT-Black</vt:lpstr>
      <vt:lpstr>DINOT-Bold</vt:lpstr>
      <vt:lpstr>Gill Sans</vt:lpstr>
      <vt:lpstr>Symbol</vt:lpstr>
      <vt:lpstr>Tahoma</vt:lpstr>
      <vt:lpstr>Wingdings</vt:lpstr>
      <vt:lpstr>Custom Design</vt:lpstr>
      <vt:lpstr>New Section Slides</vt:lpstr>
      <vt:lpstr>1_Custom Design</vt:lpstr>
      <vt:lpstr>NAF 2022 Template</vt:lpstr>
      <vt:lpstr>2_Office Theme</vt:lpstr>
      <vt:lpstr>5_Office Theme</vt:lpstr>
      <vt:lpstr>6_Office Theme</vt:lpstr>
      <vt:lpstr>1_NAF 2022 Template</vt:lpstr>
      <vt:lpstr>2_NAF 2022 Template</vt:lpstr>
      <vt:lpstr>Office Theme</vt:lpstr>
      <vt:lpstr>3_NAF 2022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leaders of tomorrow  are in high school today.</dc:title>
  <dc:creator>JGeisler@naf.org</dc:creator>
  <cp:lastModifiedBy>Jennifer Geisler</cp:lastModifiedBy>
  <cp:revision>174</cp:revision>
  <cp:lastPrinted>2023-01-04T21:04:02Z</cp:lastPrinted>
  <dcterms:created xsi:type="dcterms:W3CDTF">2020-11-30T17:47:22Z</dcterms:created>
  <dcterms:modified xsi:type="dcterms:W3CDTF">2026-08-14T19:22:19Z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0x010100367595CB6E64C546BB4659BDD23E42F6</vt:lpwstr>
  </property>
</Properties>
</file>