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9" r:id="rId1"/>
    <p:sldMasterId id="2147483740" r:id="rId2"/>
  </p:sldMasterIdLst>
  <p:notesMasterIdLst>
    <p:notesMasterId r:id="rId17"/>
  </p:notesMasterIdLst>
  <p:handoutMasterIdLst>
    <p:handoutMasterId r:id="rId18"/>
  </p:handoutMasterIdLst>
  <p:sldIdLst>
    <p:sldId id="256" r:id="rId3"/>
    <p:sldId id="257" r:id="rId4"/>
    <p:sldId id="270" r:id="rId5"/>
    <p:sldId id="258" r:id="rId6"/>
    <p:sldId id="259" r:id="rId7"/>
    <p:sldId id="260" r:id="rId8"/>
    <p:sldId id="264" r:id="rId9"/>
    <p:sldId id="261" r:id="rId10"/>
    <p:sldId id="273" r:id="rId11"/>
    <p:sldId id="265" r:id="rId12"/>
    <p:sldId id="274" r:id="rId13"/>
    <p:sldId id="275" r:id="rId14"/>
    <p:sldId id="268" r:id="rId15"/>
    <p:sldId id="269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FF0000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FF0000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FF0000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FF0000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FF0000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85" autoAdjust="0"/>
    <p:restoredTop sz="80851" autoAdjust="0"/>
  </p:normalViewPr>
  <p:slideViewPr>
    <p:cSldViewPr snapToGrid="0">
      <p:cViewPr varScale="1">
        <p:scale>
          <a:sx n="87" d="100"/>
          <a:sy n="87" d="100"/>
        </p:scale>
        <p:origin x="186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2400" y="-196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E62CD21-D74A-47BB-87F5-DA7D75F80599}" type="datetime1">
              <a:rPr lang="en-US"/>
              <a:pPr/>
              <a:t>5/16/2016</a:t>
            </a:fld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</a:t>
            </a:r>
            <a:r>
              <a:rPr lang="en-US" dirty="0" err="1"/>
              <a:t>reserved.Copyright</a:t>
            </a:r>
            <a:r>
              <a:rPr lang="en-US" dirty="0"/>
              <a:t> © 2009 NAF.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08CE398-8EB1-4F27-9855-8178DCA660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91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this should be in airal 12 and not have any hanging indents.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reserved.</a:t>
            </a:r>
          </a:p>
        </p:txBody>
      </p:sp>
      <p:sp>
        <p:nvSpPr>
          <p:cNvPr id="26629" name="Text Box 8"/>
          <p:cNvSpPr txBox="1">
            <a:spLocks noChangeArrowheads="1"/>
          </p:cNvSpPr>
          <p:nvPr/>
        </p:nvSpPr>
        <p:spPr bwMode="auto">
          <a:xfrm>
            <a:off x="3352800" y="8991600"/>
            <a:ext cx="685800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buClr>
                <a:srgbClr val="2B5A9C"/>
              </a:buClr>
              <a:buSzPct val="60000"/>
              <a:buFont typeface="Times" charset="0"/>
              <a:buNone/>
            </a:pPr>
            <a:endParaRPr lang="en-US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6248400" y="8686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96000" y="8763000"/>
            <a:ext cx="685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/>
            <a:fld id="{C9552A3A-54C7-4078-B879-ABAD8DE145DE}" type="slidenum">
              <a:rPr lang="en-US" sz="1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/>
              <a:t>‹#›</a:t>
            </a:fld>
            <a:endParaRPr lang="en-US" sz="1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82932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37931725" indent="-3747452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85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740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2642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04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7599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13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368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4246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823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144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851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567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841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6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This is the bulleted slide master</a:t>
            </a:r>
            <a:br>
              <a:rPr lang="en-US" dirty="0"/>
            </a:br>
            <a:r>
              <a:rPr lang="en-US" dirty="0"/>
              <a:t>with a two-line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bar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04850" y="3448050"/>
            <a:ext cx="7696200" cy="8001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  <a:lvl2pPr algn="ctr">
              <a:buNone/>
              <a:defRPr sz="3200"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0" y="171450"/>
            <a:ext cx="9144000" cy="104775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723900" y="4324350"/>
            <a:ext cx="7715250" cy="1104900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Box 3"/>
          <p:cNvSpPr txBox="1">
            <a:spLocks noChangeArrowheads="1"/>
          </p:cNvSpPr>
          <p:nvPr userDrawn="1"/>
        </p:nvSpPr>
        <p:spPr bwMode="auto">
          <a:xfrm>
            <a:off x="38100" y="6618288"/>
            <a:ext cx="2133918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2B5A9C"/>
              </a:buClr>
              <a:buSzPct val="60000"/>
              <a:buFont typeface="Times" charset="0"/>
              <a:buNone/>
            </a:pPr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Copyright © 2012 NAF. All rights reserved.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 with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2790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6353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4"/>
            <a:ext cx="8562129" cy="49039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5"/>
            <a:ext cx="8562129" cy="40964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842963" y="5628663"/>
            <a:ext cx="7434138" cy="819624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81125"/>
            <a:ext cx="8382000" cy="4791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4" descr="bar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04850" y="3448050"/>
            <a:ext cx="7696200" cy="8001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  <a:lvl2pPr algn="ctr">
              <a:buNone/>
              <a:defRPr sz="3200"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0" y="171450"/>
            <a:ext cx="9144000" cy="104775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723900" y="4324350"/>
            <a:ext cx="7715250" cy="1104900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jpe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2B5A9C"/>
                </a:solidFill>
              </a:defRPr>
            </a:lvl1pPr>
          </a:lstStyle>
          <a:p>
            <a:fld id="{E249C5A3-1A32-46B8-B31C-8510571DEBB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27" name="Picture 11" descr="PPT footer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11" descr="bar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282575" indent="-2825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charset="0"/>
        <a:buChar char="•"/>
        <a:defRPr sz="2200">
          <a:solidFill>
            <a:schemeClr val="accent2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Font typeface="Times" charset="0"/>
        <a:buChar char="•"/>
        <a:defRPr sz="2000">
          <a:solidFill>
            <a:schemeClr val="accent2"/>
          </a:solidFill>
          <a:latin typeface="+mn-lt"/>
          <a:ea typeface="ヒラギノ角ゴ Pro W3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600">
          <a:solidFill>
            <a:schemeClr val="accent2"/>
          </a:solidFill>
          <a:latin typeface="+mn-lt"/>
          <a:ea typeface="ヒラギノ角ゴ Pro W3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charset="0"/>
        <a:buChar char="•"/>
        <a:defRPr sz="1400" i="1">
          <a:solidFill>
            <a:schemeClr val="accent2"/>
          </a:solidFill>
          <a:latin typeface="+mn-lt"/>
          <a:ea typeface="ヒラギノ角ゴ Pro W3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charset="0"/>
        <a:buChar char="•"/>
        <a:defRPr sz="1400" i="1">
          <a:solidFill>
            <a:schemeClr val="accent2"/>
          </a:solidFill>
          <a:latin typeface="+mn-lt"/>
          <a:ea typeface="ヒラギノ角ゴ Pro W3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4" descr="bar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11" descr="PPT foot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charset="-128"/>
          <a:cs typeface="ヒラギノ角ゴ Pro W3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charset="-128"/>
          <a:cs typeface="ヒラギノ角ゴ Pro W3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charset="-128"/>
          <a:cs typeface="ヒラギノ角ゴ Pro W3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ヒラギノ角ゴ Pro W3" charset="-128"/>
          <a:cs typeface="ヒラギノ角ゴ Pro W3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Placeholder 3"/>
          <p:cNvSpPr>
            <a:spLocks noGrp="1"/>
          </p:cNvSpPr>
          <p:nvPr>
            <p:ph type="body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Unit 3, Lesson 7</a:t>
            </a:r>
          </a:p>
        </p:txBody>
      </p:sp>
      <p:sp>
        <p:nvSpPr>
          <p:cNvPr id="14339" name="Text Placeholder 4"/>
          <p:cNvSpPr>
            <a:spLocks noGrp="1"/>
          </p:cNvSpPr>
          <p:nvPr>
            <p:ph type="body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AOHS</a:t>
            </a:r>
          </a:p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Health Careers Exploration</a:t>
            </a:r>
          </a:p>
        </p:txBody>
      </p:sp>
      <p:sp>
        <p:nvSpPr>
          <p:cNvPr id="14340" name="Text Placeholder 5"/>
          <p:cNvSpPr>
            <a:spLocks noGrp="1"/>
          </p:cNvSpPr>
          <p:nvPr>
            <p:ph type="body" sz="quarter" idx="13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>
                <a:latin typeface="Arial" charset="0"/>
                <a:cs typeface="Arial" charset="0"/>
              </a:rPr>
              <a:t>Health Care Professionals’ Roles in a Doctor’s Office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35717"/>
            <a:ext cx="2422458" cy="2031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  <a:spcBef>
                <a:spcPct val="20000"/>
              </a:spcBef>
              <a:buClr>
                <a:srgbClr val="2B5A9C"/>
              </a:buClr>
              <a:buSzPct val="60000"/>
            </a:pPr>
            <a:r>
              <a:rPr lang="en-US" sz="800" dirty="0">
                <a:solidFill>
                  <a:prstClr val="black"/>
                </a:solidFill>
                <a:ea typeface="ＭＳ Ｐゴシック" charset="-128"/>
                <a:cs typeface="+mn-cs"/>
              </a:rPr>
              <a:t>Copyright © 2012‒2015 NAF. All rights reserved.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600" dirty="0"/>
              <a:t>The medical secretary oversees office communication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842963" y="5783263"/>
            <a:ext cx="7434262" cy="7127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What skills do you think a medical secretary needs to have? Which pathways do you think medical secretaries belong to?</a:t>
            </a:r>
          </a:p>
        </p:txBody>
      </p:sp>
      <p:sp>
        <p:nvSpPr>
          <p:cNvPr id="32772" name="Text Placeholder 3"/>
          <p:cNvSpPr>
            <a:spLocks noGrp="1"/>
          </p:cNvSpPr>
          <p:nvPr>
            <p:ph type="body" sz="quarter" idx="10"/>
          </p:nvPr>
        </p:nvSpPr>
        <p:spPr bwMode="auto">
          <a:xfrm>
            <a:off x="344488" y="1586301"/>
            <a:ext cx="5189209" cy="4264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Writes and receives correspondence</a:t>
            </a:r>
          </a:p>
          <a:p>
            <a:r>
              <a:rPr lang="en-US" dirty="0"/>
              <a:t>Transcribes dictation</a:t>
            </a:r>
          </a:p>
          <a:p>
            <a:r>
              <a:rPr lang="en-US" dirty="0"/>
              <a:t>Makes appointments</a:t>
            </a:r>
          </a:p>
          <a:p>
            <a:r>
              <a:rPr lang="en-US" dirty="0"/>
              <a:t>Orders supplies</a:t>
            </a:r>
          </a:p>
          <a:p>
            <a:r>
              <a:rPr lang="en-US" dirty="0"/>
              <a:t>Maintains office equipment</a:t>
            </a:r>
          </a:p>
        </p:txBody>
      </p:sp>
      <p:pic>
        <p:nvPicPr>
          <p:cNvPr id="32773" name="Picture 5" descr="160_F_20601972_PwPh8Vcrk1jFoADtnt6a02NblohhjDmz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1723" y="1916113"/>
            <a:ext cx="4322277" cy="2971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otolia_20601972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13300" y="1917700"/>
            <a:ext cx="4330700" cy="294689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800" dirty="0"/>
              <a:t>The medical biller oversees billing</a:t>
            </a:r>
          </a:p>
        </p:txBody>
      </p:sp>
      <p:sp>
        <p:nvSpPr>
          <p:cNvPr id="34819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464579" y="5499475"/>
            <a:ext cx="4643437" cy="98015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What skills and characteristics do you think medical billers have? What pathway do you think they belong to?</a:t>
            </a:r>
          </a:p>
        </p:txBody>
      </p:sp>
      <p:sp>
        <p:nvSpPr>
          <p:cNvPr id="34820" name="Text Placeholder 3"/>
          <p:cNvSpPr>
            <a:spLocks noGrp="1"/>
          </p:cNvSpPr>
          <p:nvPr>
            <p:ph type="body" sz="quarter" idx="10"/>
          </p:nvPr>
        </p:nvSpPr>
        <p:spPr bwMode="auto">
          <a:xfrm>
            <a:off x="344488" y="1412875"/>
            <a:ext cx="5031553" cy="4264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800"/>
              </a:spcBef>
            </a:pPr>
            <a:r>
              <a:rPr lang="en-US" dirty="0"/>
              <a:t>Makes sure bills are accurate and complete</a:t>
            </a:r>
          </a:p>
          <a:p>
            <a:pPr>
              <a:spcBef>
                <a:spcPts val="1800"/>
              </a:spcBef>
            </a:pPr>
            <a:r>
              <a:rPr lang="en-US" dirty="0"/>
              <a:t>Has knowledge about insurance guidelines</a:t>
            </a:r>
          </a:p>
          <a:p>
            <a:pPr>
              <a:spcBef>
                <a:spcPts val="1800"/>
              </a:spcBef>
            </a:pPr>
            <a:r>
              <a:rPr lang="en-US" dirty="0"/>
              <a:t>Handles insurance claims</a:t>
            </a:r>
          </a:p>
          <a:p>
            <a:pPr>
              <a:spcBef>
                <a:spcPts val="1800"/>
              </a:spcBef>
            </a:pPr>
            <a:r>
              <a:rPr lang="en-US" dirty="0"/>
              <a:t>Responds to calls from insurance representatives and patients about billing</a:t>
            </a:r>
          </a:p>
        </p:txBody>
      </p:sp>
      <p:pic>
        <p:nvPicPr>
          <p:cNvPr id="6" name="Picture 5" descr="Fotolia_27601013_S bill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398" y="1261238"/>
            <a:ext cx="3594537" cy="50532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0" y="0"/>
            <a:ext cx="9034818" cy="7842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600" dirty="0">
                <a:latin typeface="Arial" charset="0"/>
                <a:cs typeface="Arial" charset="0"/>
              </a:rPr>
              <a:t>There are varying educational requirements for health care professionals who work in a doctor’s office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624317"/>
              </p:ext>
            </p:extLst>
          </p:nvPr>
        </p:nvGraphicFramePr>
        <p:xfrm>
          <a:off x="444500" y="1306513"/>
          <a:ext cx="7810500" cy="4846320"/>
        </p:xfrm>
        <a:graphic>
          <a:graphicData uri="http://schemas.openxmlformats.org/drawingml/2006/table">
            <a:tbl>
              <a:tblPr/>
              <a:tblGrid>
                <a:gridCol w="3905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05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charset="0"/>
                          <a:cs typeface="Arial" charset="0"/>
                        </a:rPr>
                        <a:t>Profession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charset="0"/>
                          <a:cs typeface="Arial" charset="0"/>
                        </a:rPr>
                        <a:t>Years of Post-High School Education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Physician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4-year degree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4 years in medical school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3‒8 years of internship and residency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Physician assistant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4-year degree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2-year program 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Nurse practitioner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4-year degree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2-year program 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Medical assistant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2-year degree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Medical secretary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2-year degree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Office manager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4-year degree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2-year program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Medical biller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charset="0"/>
                          <a:cs typeface="Arial" charset="0"/>
                        </a:rPr>
                        <a:t>2-year degree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Placeholder 1"/>
          <p:cNvSpPr>
            <a:spLocks noGrp="1"/>
          </p:cNvSpPr>
          <p:nvPr>
            <p:ph type="body" sz="quarter" idx="10"/>
          </p:nvPr>
        </p:nvSpPr>
        <p:spPr bwMode="auto">
          <a:xfrm>
            <a:off x="296863" y="1309204"/>
            <a:ext cx="8561387" cy="56118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Physician (family/general practitioner): $189,800</a:t>
            </a:r>
          </a:p>
          <a:p>
            <a:r>
              <a:rPr lang="en-US" dirty="0"/>
              <a:t>Physician assistant: $94,890</a:t>
            </a:r>
          </a:p>
          <a:p>
            <a:r>
              <a:rPr lang="en-US" dirty="0"/>
              <a:t>Registered nurse: $62,850</a:t>
            </a:r>
          </a:p>
          <a:p>
            <a:r>
              <a:rPr lang="en-US" dirty="0"/>
              <a:t>Medical office manager (family practice): $49,000</a:t>
            </a:r>
          </a:p>
          <a:p>
            <a:r>
              <a:rPr lang="en-US" dirty="0"/>
              <a:t>Medical assistant: $30,880</a:t>
            </a:r>
          </a:p>
          <a:p>
            <a:r>
              <a:rPr lang="en-US" dirty="0"/>
              <a:t>Medical secretary: $32,200</a:t>
            </a:r>
          </a:p>
          <a:p>
            <a:r>
              <a:rPr lang="en-US" dirty="0"/>
              <a:t>Medical biller: $32,700</a:t>
            </a:r>
          </a:p>
          <a:p>
            <a:endParaRPr lang="en-US" dirty="0"/>
          </a:p>
        </p:txBody>
      </p:sp>
      <p:sp>
        <p:nvSpPr>
          <p:cNvPr id="38915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0" y="0"/>
            <a:ext cx="8574087" cy="7842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  <a:cs typeface="Arial" charset="0"/>
              </a:rPr>
              <a:t>What do professionals in a doctor’s office earn?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Placeholder 1"/>
          <p:cNvSpPr>
            <a:spLocks noGrp="1"/>
          </p:cNvSpPr>
          <p:nvPr>
            <p:ph type="body" sz="quarter" idx="10"/>
          </p:nvPr>
        </p:nvSpPr>
        <p:spPr bwMode="auto">
          <a:xfrm>
            <a:off x="296863" y="1119188"/>
            <a:ext cx="8561387" cy="52514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800"/>
              </a:spcBef>
            </a:pPr>
            <a:r>
              <a:rPr lang="en-US" dirty="0"/>
              <a:t>Doctors practice medicine and oversee the office.</a:t>
            </a:r>
          </a:p>
          <a:p>
            <a:pPr>
              <a:spcBef>
                <a:spcPts val="1800"/>
              </a:spcBef>
            </a:pPr>
            <a:r>
              <a:rPr lang="en-US" dirty="0"/>
              <a:t>Specialists diagnose and treat specific conditions. </a:t>
            </a:r>
          </a:p>
          <a:p>
            <a:pPr>
              <a:spcBef>
                <a:spcPts val="1800"/>
              </a:spcBef>
            </a:pPr>
            <a:r>
              <a:rPr lang="en-US" dirty="0"/>
              <a:t>Physician assistants and nurse practitioners perform some of the same tasks as physicians.</a:t>
            </a:r>
          </a:p>
          <a:p>
            <a:pPr>
              <a:spcBef>
                <a:spcPts val="1800"/>
              </a:spcBef>
            </a:pPr>
            <a:r>
              <a:rPr lang="en-US" dirty="0"/>
              <a:t>Office managers oversee the business operations of the office.</a:t>
            </a:r>
          </a:p>
          <a:p>
            <a:pPr>
              <a:spcBef>
                <a:spcPts val="1800"/>
              </a:spcBef>
            </a:pPr>
            <a:r>
              <a:rPr lang="en-US" dirty="0"/>
              <a:t>Medical assistants do both medical and office tasks.</a:t>
            </a:r>
          </a:p>
          <a:p>
            <a:pPr>
              <a:spcBef>
                <a:spcPts val="1800"/>
              </a:spcBef>
            </a:pPr>
            <a:r>
              <a:rPr lang="en-US" dirty="0"/>
              <a:t>Medical secretaries oversee office communication.</a:t>
            </a:r>
          </a:p>
          <a:p>
            <a:pPr>
              <a:spcBef>
                <a:spcPts val="1800"/>
              </a:spcBef>
            </a:pPr>
            <a:r>
              <a:rPr lang="en-US" dirty="0"/>
              <a:t>Medical billers oversee the billing process.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0" y="0"/>
            <a:ext cx="8574087" cy="7842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Arial" charset="0"/>
                <a:cs typeface="Arial" charset="0"/>
              </a:rPr>
              <a:t>Work in a doctor’s office is varied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5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600" dirty="0"/>
              <a:t>Primary care physicians and their staff care for patients over a period of time</a:t>
            </a:r>
          </a:p>
        </p:txBody>
      </p:sp>
      <p:sp>
        <p:nvSpPr>
          <p:cNvPr id="16387" name="Text Placeholder 7"/>
          <p:cNvSpPr>
            <a:spLocks noGrp="1"/>
          </p:cNvSpPr>
          <p:nvPr>
            <p:ph type="body" sz="quarter" idx="13"/>
          </p:nvPr>
        </p:nvSpPr>
        <p:spPr bwMode="auto">
          <a:xfrm>
            <a:off x="423863" y="5735638"/>
            <a:ext cx="8191500" cy="760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What is the atmosphere like at your doctor’s office? Does the atmosphere make it seem like it would be a pleasant place to work?</a:t>
            </a:r>
          </a:p>
        </p:txBody>
      </p:sp>
      <p:sp>
        <p:nvSpPr>
          <p:cNvPr id="16388" name="Text Placeholder 6"/>
          <p:cNvSpPr>
            <a:spLocks noGrp="1"/>
          </p:cNvSpPr>
          <p:nvPr>
            <p:ph type="body" sz="quarter" idx="10"/>
          </p:nvPr>
        </p:nvSpPr>
        <p:spPr bwMode="auto">
          <a:xfrm>
            <a:off x="180715" y="1187449"/>
            <a:ext cx="5283802" cy="4264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In general, patients have one main doctor.</a:t>
            </a:r>
          </a:p>
          <a:p>
            <a:r>
              <a:rPr lang="en-US" dirty="0"/>
              <a:t>Patients see their doctor for routine checkups and </a:t>
            </a:r>
            <a:r>
              <a:rPr lang="en-US" dirty="0" err="1"/>
              <a:t>nonurgent</a:t>
            </a:r>
            <a:r>
              <a:rPr lang="en-US" dirty="0"/>
              <a:t> problems, like a persistent cough, a rash, or dizziness.</a:t>
            </a:r>
          </a:p>
          <a:p>
            <a:r>
              <a:rPr lang="en-US" dirty="0"/>
              <a:t>Patients also receive advice about preventing illness or maintaining a healthy lifestyle.</a:t>
            </a:r>
          </a:p>
        </p:txBody>
      </p:sp>
      <p:pic>
        <p:nvPicPr>
          <p:cNvPr id="16389" name="Picture 4" descr="160_F_4471375_qWOjdkz5kQFns0uRJbrccgh3S32VraPX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4950" y="2447925"/>
            <a:ext cx="2303463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otolia_4471375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07351" y="1387370"/>
            <a:ext cx="3819140" cy="29520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600" dirty="0"/>
              <a:t>What happens at a doctor’s office?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344488" y="1412875"/>
            <a:ext cx="8443912" cy="49212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Verdana" charset="0"/>
              <a:buAutoNum type="arabicPeriod"/>
            </a:pPr>
            <a:r>
              <a:rPr lang="en-US" dirty="0"/>
              <a:t>A medical secretary or receptionist greets the patient and confirms the patient’s appointment.</a:t>
            </a:r>
          </a:p>
          <a:p>
            <a:pPr>
              <a:buFont typeface="Verdana" charset="0"/>
              <a:buAutoNum type="arabicPeriod"/>
            </a:pPr>
            <a:r>
              <a:rPr lang="en-US" dirty="0"/>
              <a:t>A medical assistant takes the patient’s vitals and health history.</a:t>
            </a:r>
          </a:p>
          <a:p>
            <a:pPr>
              <a:buFont typeface="Verdana" charset="0"/>
              <a:buAutoNum type="arabicPeriod"/>
            </a:pPr>
            <a:r>
              <a:rPr lang="en-US" dirty="0"/>
              <a:t>A doctor receives information from the medical assistant, then examines the patient and may refer the patient to a specialist. </a:t>
            </a:r>
          </a:p>
          <a:p>
            <a:pPr>
              <a:buFont typeface="Verdana" charset="0"/>
              <a:buAutoNum type="arabicPeriod"/>
            </a:pPr>
            <a:r>
              <a:rPr lang="en-US" dirty="0"/>
              <a:t>The medical secretary arranges for a specialist appointment, and a medical biller prepares the bill.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600" dirty="0"/>
              <a:t>Physicians practice medicine and oversee their staff</a:t>
            </a:r>
          </a:p>
        </p:txBody>
      </p:sp>
      <p:sp>
        <p:nvSpPr>
          <p:cNvPr id="20483" name="Text Placeholder 4"/>
          <p:cNvSpPr>
            <a:spLocks noGrp="1"/>
          </p:cNvSpPr>
          <p:nvPr>
            <p:ph type="body" sz="quarter" idx="13"/>
          </p:nvPr>
        </p:nvSpPr>
        <p:spPr bwMode="auto">
          <a:xfrm>
            <a:off x="601022" y="5857477"/>
            <a:ext cx="8229079" cy="62843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How does your doctor interact with you and the other patients? How does your doctor interact with the people who work for him or her? </a:t>
            </a:r>
          </a:p>
        </p:txBody>
      </p:sp>
      <p:sp>
        <p:nvSpPr>
          <p:cNvPr id="20484" name="Text Placeholder 3"/>
          <p:cNvSpPr>
            <a:spLocks noGrp="1"/>
          </p:cNvSpPr>
          <p:nvPr>
            <p:ph type="body" sz="quarter" idx="10"/>
          </p:nvPr>
        </p:nvSpPr>
        <p:spPr bwMode="auto">
          <a:xfrm>
            <a:off x="171171" y="1271090"/>
            <a:ext cx="5993145" cy="4011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800"/>
              </a:spcBef>
              <a:buNone/>
            </a:pPr>
            <a:r>
              <a:rPr lang="en-US" dirty="0"/>
              <a:t>Here are some of their main tasks:</a:t>
            </a:r>
          </a:p>
          <a:p>
            <a:pPr>
              <a:spcBef>
                <a:spcPts val="1800"/>
              </a:spcBef>
            </a:pPr>
            <a:r>
              <a:rPr lang="en-US" dirty="0"/>
              <a:t>Obtain health histories from patients</a:t>
            </a:r>
          </a:p>
          <a:p>
            <a:pPr>
              <a:spcBef>
                <a:spcPts val="1800"/>
              </a:spcBef>
            </a:pPr>
            <a:r>
              <a:rPr lang="en-US" dirty="0"/>
              <a:t>Order and interpret diagnostic  tests</a:t>
            </a:r>
          </a:p>
          <a:p>
            <a:pPr>
              <a:spcBef>
                <a:spcPts val="1800"/>
              </a:spcBef>
            </a:pPr>
            <a:r>
              <a:rPr lang="en-US" dirty="0"/>
              <a:t>Provide treatment and medication</a:t>
            </a:r>
          </a:p>
          <a:p>
            <a:pPr>
              <a:spcBef>
                <a:spcPts val="1800"/>
              </a:spcBef>
            </a:pPr>
            <a:r>
              <a:rPr lang="en-US" dirty="0"/>
              <a:t>Teach patients about good health practices</a:t>
            </a:r>
          </a:p>
          <a:p>
            <a:pPr>
              <a:spcBef>
                <a:spcPts val="1800"/>
              </a:spcBef>
            </a:pPr>
            <a:r>
              <a:rPr lang="en-US" dirty="0"/>
              <a:t>Refer patients to specialists</a:t>
            </a:r>
          </a:p>
        </p:txBody>
      </p:sp>
      <p:pic>
        <p:nvPicPr>
          <p:cNvPr id="20485" name="Picture 5" descr="160_F_23520058_ro27d3itWgOqHcBdIUDpRh55lCqmeeU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847" y="1431048"/>
            <a:ext cx="3071153" cy="3361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otolia_23520058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57900" y="1282700"/>
            <a:ext cx="3086100" cy="35433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600" dirty="0"/>
              <a:t>Specialists have knowledge about body systems</a:t>
            </a:r>
          </a:p>
        </p:txBody>
      </p:sp>
      <p:sp>
        <p:nvSpPr>
          <p:cNvPr id="22531" name="Text Placeholder 4"/>
          <p:cNvSpPr>
            <a:spLocks noGrp="1"/>
          </p:cNvSpPr>
          <p:nvPr>
            <p:ph type="body" sz="quarter" idx="13"/>
          </p:nvPr>
        </p:nvSpPr>
        <p:spPr bwMode="auto">
          <a:xfrm>
            <a:off x="583324" y="5770179"/>
            <a:ext cx="7582776" cy="77032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Why do you think some doctors choose to specialize in a certain area? Which pathways do you think specialists belong to?</a:t>
            </a:r>
          </a:p>
        </p:txBody>
      </p:sp>
      <p:sp>
        <p:nvSpPr>
          <p:cNvPr id="22532" name="Text Placeholder 3"/>
          <p:cNvSpPr>
            <a:spLocks noGrp="1"/>
          </p:cNvSpPr>
          <p:nvPr>
            <p:ph type="body" sz="quarter" idx="10"/>
          </p:nvPr>
        </p:nvSpPr>
        <p:spPr bwMode="auto">
          <a:xfrm>
            <a:off x="344488" y="1412875"/>
            <a:ext cx="5719762" cy="4264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Dermatologist: skin</a:t>
            </a:r>
          </a:p>
          <a:p>
            <a:r>
              <a:rPr lang="en-US" dirty="0"/>
              <a:t>Ophthalmologist: eyes</a:t>
            </a:r>
          </a:p>
          <a:p>
            <a:r>
              <a:rPr lang="en-US" dirty="0"/>
              <a:t>Pulmonologist: respiratory tract</a:t>
            </a:r>
          </a:p>
          <a:p>
            <a:r>
              <a:rPr lang="en-US" dirty="0"/>
              <a:t>Gastroenterologist: digestive tract</a:t>
            </a:r>
          </a:p>
          <a:p>
            <a:r>
              <a:rPr lang="en-US" dirty="0"/>
              <a:t>Cardiologist: heart and blood vessels</a:t>
            </a:r>
          </a:p>
          <a:p>
            <a:endParaRPr lang="en-US" dirty="0"/>
          </a:p>
        </p:txBody>
      </p:sp>
      <p:pic>
        <p:nvPicPr>
          <p:cNvPr id="22533" name="Picture 5" descr="160_F_9144585_QK3pA2ire7xyOYNpJnOwpBS2MhpQejzu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0125" y="1414073"/>
            <a:ext cx="2464785" cy="3399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38189" y="4855769"/>
            <a:ext cx="2443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This patient is under the care of a cardiologist</a:t>
            </a:r>
          </a:p>
        </p:txBody>
      </p:sp>
      <p:pic>
        <p:nvPicPr>
          <p:cNvPr id="7" name="Picture 6" descr="Fotolia_9144585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4701" y="1384301"/>
            <a:ext cx="2705100" cy="346709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600" dirty="0"/>
              <a:t>Physician assistants perform some of the same medical tasks as physicians</a:t>
            </a:r>
          </a:p>
        </p:txBody>
      </p:sp>
      <p:sp>
        <p:nvSpPr>
          <p:cNvPr id="24579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842963" y="5608638"/>
            <a:ext cx="7434262" cy="8874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Do you think physicians and physician assistants receive the same training and education? Why or why not? Which pathways do you think physician assistants belong to?</a:t>
            </a:r>
          </a:p>
        </p:txBody>
      </p:sp>
      <p:sp>
        <p:nvSpPr>
          <p:cNvPr id="24580" name="Text Placeholder 3"/>
          <p:cNvSpPr>
            <a:spLocks noGrp="1"/>
          </p:cNvSpPr>
          <p:nvPr>
            <p:ph type="body" sz="quarter" idx="10"/>
          </p:nvPr>
        </p:nvSpPr>
        <p:spPr bwMode="auto">
          <a:xfrm>
            <a:off x="218359" y="1409700"/>
            <a:ext cx="4790369" cy="422063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1800"/>
              </a:spcBef>
            </a:pPr>
            <a:r>
              <a:rPr lang="en-US" dirty="0"/>
              <a:t>Take medical histories</a:t>
            </a:r>
          </a:p>
          <a:p>
            <a:pPr>
              <a:spcBef>
                <a:spcPts val="1800"/>
              </a:spcBef>
            </a:pPr>
            <a:r>
              <a:rPr lang="en-US" dirty="0"/>
              <a:t>Perform physical exams</a:t>
            </a:r>
          </a:p>
          <a:p>
            <a:pPr>
              <a:spcBef>
                <a:spcPts val="1800"/>
              </a:spcBef>
            </a:pPr>
            <a:r>
              <a:rPr lang="en-US" dirty="0"/>
              <a:t>Make diagnoses</a:t>
            </a:r>
          </a:p>
          <a:p>
            <a:pPr>
              <a:spcBef>
                <a:spcPts val="1800"/>
              </a:spcBef>
            </a:pPr>
            <a:r>
              <a:rPr lang="en-US" dirty="0"/>
              <a:t>Order lab tests</a:t>
            </a:r>
          </a:p>
          <a:p>
            <a:pPr>
              <a:spcBef>
                <a:spcPts val="1800"/>
              </a:spcBef>
            </a:pPr>
            <a:r>
              <a:rPr lang="en-US" dirty="0"/>
              <a:t>Treat minor medical emergencies</a:t>
            </a:r>
          </a:p>
          <a:p>
            <a:pPr>
              <a:spcBef>
                <a:spcPts val="1800"/>
              </a:spcBef>
            </a:pPr>
            <a:r>
              <a:rPr lang="en-US" dirty="0"/>
              <a:t>Confer closely with the physician about decisions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2595" y="1287657"/>
            <a:ext cx="4261406" cy="4021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7298" y="110362"/>
            <a:ext cx="8782050" cy="819150"/>
          </a:xfrm>
        </p:spPr>
        <p:txBody>
          <a:bodyPr/>
          <a:lstStyle/>
          <a:p>
            <a:r>
              <a:rPr lang="en-US" sz="2600" dirty="0">
                <a:cs typeface="Arial" charset="0"/>
              </a:rPr>
              <a:t>Nurse practitioners can practice independently</a:t>
            </a:r>
            <a:br>
              <a:rPr lang="en-US" sz="2600" dirty="0">
                <a:cs typeface="Arial" charset="0"/>
              </a:rPr>
            </a:br>
            <a:endParaRPr lang="en-US" sz="2600" dirty="0"/>
          </a:p>
        </p:txBody>
      </p:sp>
      <p:sp>
        <p:nvSpPr>
          <p:cNvPr id="26626" name="Text Placeholder 5"/>
          <p:cNvSpPr>
            <a:spLocks noGrp="1"/>
          </p:cNvSpPr>
          <p:nvPr>
            <p:ph type="body" sz="quarter" idx="10"/>
          </p:nvPr>
        </p:nvSpPr>
        <p:spPr bwMode="auto">
          <a:xfrm>
            <a:off x="344488" y="1270982"/>
            <a:ext cx="4984257" cy="426353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Nurse practitioners and physician assistants have similar roles and responsibilities. </a:t>
            </a:r>
          </a:p>
          <a:p>
            <a:r>
              <a:rPr lang="en-US" dirty="0"/>
              <a:t>In many states, nurse practitioners are allowed to practice medicine without the supervision of a doctor.</a:t>
            </a:r>
          </a:p>
        </p:txBody>
      </p:sp>
      <p:sp>
        <p:nvSpPr>
          <p:cNvPr id="9" name="Text Placeholder 7"/>
          <p:cNvSpPr txBox="1">
            <a:spLocks/>
          </p:cNvSpPr>
          <p:nvPr/>
        </p:nvSpPr>
        <p:spPr bwMode="auto">
          <a:xfrm>
            <a:off x="554738" y="4761169"/>
            <a:ext cx="4569049" cy="170269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100000"/>
              </a:spcBef>
              <a:spcAft>
                <a:spcPct val="0"/>
              </a:spcAft>
              <a:buClr>
                <a:srgbClr val="2B5A9C"/>
              </a:buClr>
              <a:buSzTx/>
              <a:buFont typeface="Times" charset="0"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 charset="-128"/>
                <a:cs typeface="ヒラギノ角ゴ Pro W3" charset="-128"/>
              </a:rPr>
              <a:t>Have you ever received medical care from a nurse practitioner? </a:t>
            </a:r>
            <a:b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 charset="-128"/>
                <a:cs typeface="ヒラギノ角ゴ Pro W3" charset="-128"/>
              </a:rPr>
            </a:b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 charset="-128"/>
                <a:cs typeface="ヒラギノ角ゴ Pro W3" charset="-128"/>
              </a:rPr>
              <a:t>How was the experience different from seeing a doctor? </a:t>
            </a:r>
            <a:b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 charset="-128"/>
                <a:cs typeface="ヒラギノ角ゴ Pro W3" charset="-128"/>
              </a:rPr>
            </a:b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ヒラギノ角ゴ Pro W3" charset="-128"/>
                <a:cs typeface="ヒラギノ角ゴ Pro W3" charset="-128"/>
              </a:rPr>
              <a:t>Which pathways do you think nurse practitioners belong to?</a:t>
            </a:r>
          </a:p>
        </p:txBody>
      </p:sp>
      <p:pic>
        <p:nvPicPr>
          <p:cNvPr id="6" name="Picture 5" descr="Fotolia_21081719_S practition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2124" y="1324303"/>
            <a:ext cx="3688168" cy="513955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600" dirty="0"/>
              <a:t>Medical assistants do both medical and office tasks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858838" y="5132388"/>
            <a:ext cx="7434262" cy="12604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What do you think are typical personal characteristics of medical assistants? </a:t>
            </a:r>
            <a:br>
              <a:rPr lang="en-US" dirty="0"/>
            </a:br>
            <a:r>
              <a:rPr lang="en-US" dirty="0"/>
              <a:t>What kinds of people do you think enjoy and excel at this job? Which pathways do you think medical assistants belong to?</a:t>
            </a:r>
          </a:p>
        </p:txBody>
      </p:sp>
      <p:sp>
        <p:nvSpPr>
          <p:cNvPr id="28676" name="Text Placeholder 3"/>
          <p:cNvSpPr>
            <a:spLocks noGrp="1"/>
          </p:cNvSpPr>
          <p:nvPr>
            <p:ph type="body" sz="quarter" idx="10"/>
          </p:nvPr>
        </p:nvSpPr>
        <p:spPr bwMode="auto">
          <a:xfrm>
            <a:off x="344488" y="1412875"/>
            <a:ext cx="5252271" cy="36004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They may do medical tasks that include preparing the exam room, recording vital signs, and sterilizing instruments.</a:t>
            </a:r>
          </a:p>
          <a:p>
            <a:r>
              <a:rPr lang="en-US" dirty="0"/>
              <a:t>They may also act as a liaison between the patient and the doctor.</a:t>
            </a:r>
          </a:p>
        </p:txBody>
      </p:sp>
      <p:pic>
        <p:nvPicPr>
          <p:cNvPr id="28677" name="Picture 5" descr="160_F_10639458_bRdNnZlHSzBCszMxmCJ3uaevVqivjqY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7839" y="1583657"/>
            <a:ext cx="3542449" cy="3098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otolia_10639458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13375" y="1562100"/>
            <a:ext cx="3730625" cy="310378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sz="2600" dirty="0"/>
              <a:t>A medical office manager makes sure that the doctor’s office runs smoothly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758190" y="5831412"/>
            <a:ext cx="7774080" cy="5693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Which pathways do you think medical office managers belong to?</a:t>
            </a:r>
          </a:p>
        </p:txBody>
      </p:sp>
      <p:sp>
        <p:nvSpPr>
          <p:cNvPr id="30724" name="Text Placeholder 3"/>
          <p:cNvSpPr>
            <a:spLocks noGrp="1"/>
          </p:cNvSpPr>
          <p:nvPr>
            <p:ph type="body" sz="quarter" idx="10"/>
          </p:nvPr>
        </p:nvSpPr>
        <p:spPr bwMode="auto">
          <a:xfrm>
            <a:off x="262887" y="1470025"/>
            <a:ext cx="4668946" cy="42640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Oversees daily business affairs for the office</a:t>
            </a:r>
          </a:p>
          <a:p>
            <a:r>
              <a:rPr lang="en-US" dirty="0"/>
              <a:t>Budgets and finds ways to reduce costs</a:t>
            </a:r>
          </a:p>
          <a:p>
            <a:r>
              <a:rPr lang="en-US" dirty="0"/>
              <a:t>Handles personnel matters, like scheduling</a:t>
            </a:r>
          </a:p>
          <a:p>
            <a:r>
              <a:rPr lang="en-US" dirty="0"/>
              <a:t>Implements policies and procedures</a:t>
            </a:r>
          </a:p>
          <a:p>
            <a:endParaRPr lang="en-US" dirty="0"/>
          </a:p>
        </p:txBody>
      </p:sp>
      <p:pic>
        <p:nvPicPr>
          <p:cNvPr id="30725" name="Picture 4" descr="160_F_28954859_yRszKBnvXy9NzVSMURNdEv2BAPKCMrq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1833" y="1465263"/>
            <a:ext cx="4212166" cy="2817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Fotolia_28954859_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34521" y="1470025"/>
            <a:ext cx="4309479" cy="28225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F 2011 PPT template_111811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NAF 2011 PPT template_111811.pptx</Template>
  <TotalTime>0</TotalTime>
  <Words>788</Words>
  <Application>Microsoft Office PowerPoint</Application>
  <PresentationFormat>On-screen Show (4:3)</PresentationFormat>
  <Paragraphs>104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ＭＳ Ｐゴシック</vt:lpstr>
      <vt:lpstr>Arial</vt:lpstr>
      <vt:lpstr>Calibri</vt:lpstr>
      <vt:lpstr>Times</vt:lpstr>
      <vt:lpstr>Verdana</vt:lpstr>
      <vt:lpstr>ヒラギノ角ゴ Pro W3</vt:lpstr>
      <vt:lpstr>NAF 2011 PPT template_111811</vt:lpstr>
      <vt:lpstr>Title page</vt:lpstr>
      <vt:lpstr>PowerPoint Presentation</vt:lpstr>
      <vt:lpstr>Primary care physicians and their staff care for patients over a period of time</vt:lpstr>
      <vt:lpstr>What happens at a doctor’s office?</vt:lpstr>
      <vt:lpstr>Physicians practice medicine and oversee their staff</vt:lpstr>
      <vt:lpstr>Specialists have knowledge about body systems</vt:lpstr>
      <vt:lpstr>Physician assistants perform some of the same medical tasks as physicians</vt:lpstr>
      <vt:lpstr>Nurse practitioners can practice independently </vt:lpstr>
      <vt:lpstr>Medical assistants do both medical and office tasks</vt:lpstr>
      <vt:lpstr>A medical office manager makes sure that the doctor’s office runs smoothly</vt:lpstr>
      <vt:lpstr>The medical secretary oversees office communication</vt:lpstr>
      <vt:lpstr>The medical biller oversees billing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2015-05-30T18:27:47Z</dcterms:created>
  <dcterms:modified xsi:type="dcterms:W3CDTF">2016-05-16T15:36:54Z</dcterms:modified>
</cp:coreProperties>
</file>