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  <p:sldMasterId id="2147483740" r:id="rId2"/>
  </p:sldMasterIdLst>
  <p:notesMasterIdLst>
    <p:notesMasterId r:id="rId20"/>
  </p:notesMasterIdLst>
  <p:handoutMasterIdLst>
    <p:handoutMasterId r:id="rId21"/>
  </p:handoutMasterIdLst>
  <p:sldIdLst>
    <p:sldId id="256" r:id="rId3"/>
    <p:sldId id="257" r:id="rId4"/>
    <p:sldId id="258" r:id="rId5"/>
    <p:sldId id="259" r:id="rId6"/>
    <p:sldId id="274" r:id="rId7"/>
    <p:sldId id="270" r:id="rId8"/>
    <p:sldId id="261" r:id="rId9"/>
    <p:sldId id="262" r:id="rId10"/>
    <p:sldId id="272" r:id="rId11"/>
    <p:sldId id="263" r:id="rId12"/>
    <p:sldId id="264" r:id="rId13"/>
    <p:sldId id="269" r:id="rId14"/>
    <p:sldId id="273" r:id="rId15"/>
    <p:sldId id="265" r:id="rId16"/>
    <p:sldId id="266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uthor" initials="A" lastIdx="0" clrIdx="7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76241" autoAdjust="0"/>
  </p:normalViewPr>
  <p:slideViewPr>
    <p:cSldViewPr snapToGrid="0">
      <p:cViewPr varScale="1">
        <p:scale>
          <a:sx n="87" d="100"/>
          <a:sy n="87" d="100"/>
        </p:scale>
        <p:origin x="186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730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2B0647-1D37-484C-A8D7-8FC362B4A86F}" type="doc">
      <dgm:prSet loTypeId="urn:microsoft.com/office/officeart/2005/8/layout/default#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09E328B-5011-8741-897A-EC76B562BF7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X-ray</a:t>
          </a:r>
        </a:p>
      </dgm:t>
    </dgm:pt>
    <dgm:pt modelId="{7CCBFF53-FDED-8D4F-9953-1DE728083463}" type="parTrans" cxnId="{D143D5CF-B790-924F-A05B-68B8BE3E3241}">
      <dgm:prSet/>
      <dgm:spPr/>
      <dgm:t>
        <a:bodyPr/>
        <a:lstStyle/>
        <a:p>
          <a:endParaRPr lang="en-US"/>
        </a:p>
      </dgm:t>
    </dgm:pt>
    <dgm:pt modelId="{D3640BBB-7322-F24D-B835-2442F79EC6E4}" type="sibTrans" cxnId="{D143D5CF-B790-924F-A05B-68B8BE3E3241}">
      <dgm:prSet/>
      <dgm:spPr/>
      <dgm:t>
        <a:bodyPr/>
        <a:lstStyle/>
        <a:p>
          <a:endParaRPr lang="en-US"/>
        </a:p>
      </dgm:t>
    </dgm:pt>
    <dgm:pt modelId="{D49CCE37-C465-1B44-98C6-1C1233BB889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CT scan</a:t>
          </a:r>
        </a:p>
      </dgm:t>
    </dgm:pt>
    <dgm:pt modelId="{A907D23A-877F-7F4B-BB6D-8C7B32BD4287}" type="parTrans" cxnId="{340B52E9-046A-2940-AAF1-13D796E2D67D}">
      <dgm:prSet/>
      <dgm:spPr/>
      <dgm:t>
        <a:bodyPr/>
        <a:lstStyle/>
        <a:p>
          <a:endParaRPr lang="en-US"/>
        </a:p>
      </dgm:t>
    </dgm:pt>
    <dgm:pt modelId="{D33DA01B-CDBD-9046-A1BA-E19F32733A2D}" type="sibTrans" cxnId="{340B52E9-046A-2940-AAF1-13D796E2D67D}">
      <dgm:prSet/>
      <dgm:spPr/>
      <dgm:t>
        <a:bodyPr/>
        <a:lstStyle/>
        <a:p>
          <a:endParaRPr lang="en-US"/>
        </a:p>
      </dgm:t>
    </dgm:pt>
    <dgm:pt modelId="{8C408AFB-3EFC-1342-AE33-F0F008FE0196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MRI</a:t>
          </a:r>
        </a:p>
      </dgm:t>
    </dgm:pt>
    <dgm:pt modelId="{E27994F2-BEF5-6641-B855-DEA1686C117A}" type="parTrans" cxnId="{C8E12D69-E169-DE4A-A619-420ED8552E56}">
      <dgm:prSet/>
      <dgm:spPr/>
      <dgm:t>
        <a:bodyPr/>
        <a:lstStyle/>
        <a:p>
          <a:endParaRPr lang="en-US"/>
        </a:p>
      </dgm:t>
    </dgm:pt>
    <dgm:pt modelId="{102C2F47-15B2-F244-A0EA-9CDEC27E0DAD}" type="sibTrans" cxnId="{C8E12D69-E169-DE4A-A619-420ED8552E56}">
      <dgm:prSet/>
      <dgm:spPr/>
      <dgm:t>
        <a:bodyPr/>
        <a:lstStyle/>
        <a:p>
          <a:endParaRPr lang="en-US"/>
        </a:p>
      </dgm:t>
    </dgm:pt>
    <dgm:pt modelId="{8ACB62B9-8FB7-5B49-BA54-11BF098010A8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Ultrasound</a:t>
          </a:r>
        </a:p>
      </dgm:t>
    </dgm:pt>
    <dgm:pt modelId="{35BB2C67-E52C-394C-9C08-40B14AE65A8F}" type="parTrans" cxnId="{62E47274-01CF-B14E-BDD2-DF3995459857}">
      <dgm:prSet/>
      <dgm:spPr/>
      <dgm:t>
        <a:bodyPr/>
        <a:lstStyle/>
        <a:p>
          <a:endParaRPr lang="en-US"/>
        </a:p>
      </dgm:t>
    </dgm:pt>
    <dgm:pt modelId="{1D2B06D6-46EE-F44D-98D2-EFA4EC98E06D}" type="sibTrans" cxnId="{62E47274-01CF-B14E-BDD2-DF3995459857}">
      <dgm:prSet/>
      <dgm:spPr/>
      <dgm:t>
        <a:bodyPr/>
        <a:lstStyle/>
        <a:p>
          <a:endParaRPr lang="en-US"/>
        </a:p>
      </dgm:t>
    </dgm:pt>
    <dgm:pt modelId="{6550C9AB-34F4-EC44-A5E2-9E67C2573AB4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Mammogram</a:t>
          </a:r>
        </a:p>
      </dgm:t>
    </dgm:pt>
    <dgm:pt modelId="{4E3368F9-23DB-6B48-A3F9-3137018CABB4}" type="parTrans" cxnId="{D04AD140-0C09-9B46-B100-0997D29CA6DB}">
      <dgm:prSet/>
      <dgm:spPr/>
      <dgm:t>
        <a:bodyPr/>
        <a:lstStyle/>
        <a:p>
          <a:endParaRPr lang="en-US"/>
        </a:p>
      </dgm:t>
    </dgm:pt>
    <dgm:pt modelId="{F8D0EC6E-D881-FA40-AA54-009124DC8F8D}" type="sibTrans" cxnId="{D04AD140-0C09-9B46-B100-0997D29CA6DB}">
      <dgm:prSet/>
      <dgm:spPr/>
      <dgm:t>
        <a:bodyPr/>
        <a:lstStyle/>
        <a:p>
          <a:endParaRPr lang="en-US"/>
        </a:p>
      </dgm:t>
    </dgm:pt>
    <dgm:pt modelId="{A9B412DC-AFC0-AE4E-859B-493EC791B21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Bone density scan</a:t>
          </a:r>
        </a:p>
      </dgm:t>
    </dgm:pt>
    <dgm:pt modelId="{4040EDB4-7521-7445-B33E-D31CC31ED0B9}" type="parTrans" cxnId="{53CE637F-1990-B440-ADB7-8703FA93B43D}">
      <dgm:prSet/>
      <dgm:spPr/>
      <dgm:t>
        <a:bodyPr/>
        <a:lstStyle/>
        <a:p>
          <a:endParaRPr lang="en-US"/>
        </a:p>
      </dgm:t>
    </dgm:pt>
    <dgm:pt modelId="{213E8D34-DCCF-5640-A47C-E4F9948F8506}" type="sibTrans" cxnId="{53CE637F-1990-B440-ADB7-8703FA93B43D}">
      <dgm:prSet/>
      <dgm:spPr/>
      <dgm:t>
        <a:bodyPr/>
        <a:lstStyle/>
        <a:p>
          <a:endParaRPr lang="en-US"/>
        </a:p>
      </dgm:t>
    </dgm:pt>
    <dgm:pt modelId="{8EB170FD-B162-5A49-98B3-AC7FB5333EF8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ECG</a:t>
          </a:r>
        </a:p>
      </dgm:t>
    </dgm:pt>
    <dgm:pt modelId="{13B0277F-3777-2442-AD37-3C440A07DE19}" type="parTrans" cxnId="{9E35CA3D-5A87-0246-A6B8-3B8EA2AD6C35}">
      <dgm:prSet/>
      <dgm:spPr/>
      <dgm:t>
        <a:bodyPr/>
        <a:lstStyle/>
        <a:p>
          <a:endParaRPr lang="en-US"/>
        </a:p>
      </dgm:t>
    </dgm:pt>
    <dgm:pt modelId="{43172ADA-415C-C04C-96E0-6968A1802965}" type="sibTrans" cxnId="{9E35CA3D-5A87-0246-A6B8-3B8EA2AD6C35}">
      <dgm:prSet/>
      <dgm:spPr/>
      <dgm:t>
        <a:bodyPr/>
        <a:lstStyle/>
        <a:p>
          <a:endParaRPr lang="en-US"/>
        </a:p>
      </dgm:t>
    </dgm:pt>
    <dgm:pt modelId="{97FB73B0-98FA-7A4E-A33E-4EEA6A203E0B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EEG</a:t>
          </a:r>
        </a:p>
      </dgm:t>
    </dgm:pt>
    <dgm:pt modelId="{72243907-0188-9446-A941-8CA509830D9A}" type="parTrans" cxnId="{9B97BD7C-B727-684A-843D-9CE9133D9BE2}">
      <dgm:prSet/>
      <dgm:spPr/>
      <dgm:t>
        <a:bodyPr/>
        <a:lstStyle/>
        <a:p>
          <a:endParaRPr lang="en-US"/>
        </a:p>
      </dgm:t>
    </dgm:pt>
    <dgm:pt modelId="{F354442A-4A96-5A43-AEB8-E85553D04488}" type="sibTrans" cxnId="{9B97BD7C-B727-684A-843D-9CE9133D9BE2}">
      <dgm:prSet/>
      <dgm:spPr/>
      <dgm:t>
        <a:bodyPr/>
        <a:lstStyle/>
        <a:p>
          <a:endParaRPr lang="en-US"/>
        </a:p>
      </dgm:t>
    </dgm:pt>
    <dgm:pt modelId="{5791D3C8-87CB-1741-81B9-4B05EA4EA3C2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Blood test</a:t>
          </a:r>
        </a:p>
      </dgm:t>
    </dgm:pt>
    <dgm:pt modelId="{3D3C4B6A-5276-424A-B2CF-D12BEDB08DBF}" type="parTrans" cxnId="{36BFE0E5-B8FA-5948-9045-4DC682DCC40E}">
      <dgm:prSet/>
      <dgm:spPr/>
      <dgm:t>
        <a:bodyPr/>
        <a:lstStyle/>
        <a:p>
          <a:endParaRPr lang="en-US"/>
        </a:p>
      </dgm:t>
    </dgm:pt>
    <dgm:pt modelId="{9FB01720-0207-0F4C-A38C-C8864FF63E0E}" type="sibTrans" cxnId="{36BFE0E5-B8FA-5948-9045-4DC682DCC40E}">
      <dgm:prSet/>
      <dgm:spPr/>
      <dgm:t>
        <a:bodyPr/>
        <a:lstStyle/>
        <a:p>
          <a:endParaRPr lang="en-US"/>
        </a:p>
      </dgm:t>
    </dgm:pt>
    <dgm:pt modelId="{3AD5DB4E-7FAF-3649-9ED3-C8F11E4255B3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Skin biopsy</a:t>
          </a:r>
        </a:p>
      </dgm:t>
    </dgm:pt>
    <dgm:pt modelId="{6C93CB9A-4097-5A4A-A49C-A069BE20B7D9}" type="parTrans" cxnId="{529100A5-8E7B-CC47-995B-4EC405B55F19}">
      <dgm:prSet/>
      <dgm:spPr/>
      <dgm:t>
        <a:bodyPr/>
        <a:lstStyle/>
        <a:p>
          <a:endParaRPr lang="en-US"/>
        </a:p>
      </dgm:t>
    </dgm:pt>
    <dgm:pt modelId="{B79CA7E3-7CE0-9C4D-8CF5-972D3C893AF8}" type="sibTrans" cxnId="{529100A5-8E7B-CC47-995B-4EC405B55F19}">
      <dgm:prSet/>
      <dgm:spPr/>
      <dgm:t>
        <a:bodyPr/>
        <a:lstStyle/>
        <a:p>
          <a:endParaRPr lang="en-US"/>
        </a:p>
      </dgm:t>
    </dgm:pt>
    <dgm:pt modelId="{FB164318-9942-AA40-8CB0-C32072632C17}" type="pres">
      <dgm:prSet presAssocID="{E62B0647-1D37-484C-A8D7-8FC362B4A86F}" presName="diagram" presStyleCnt="0">
        <dgm:presLayoutVars>
          <dgm:dir/>
          <dgm:resizeHandles val="exact"/>
        </dgm:presLayoutVars>
      </dgm:prSet>
      <dgm:spPr/>
    </dgm:pt>
    <dgm:pt modelId="{8D3793F4-8EB9-B144-B649-E9056ADFE8EB}" type="pres">
      <dgm:prSet presAssocID="{B09E328B-5011-8741-897A-EC76B562BF72}" presName="node" presStyleLbl="node1" presStyleIdx="0" presStyleCnt="10">
        <dgm:presLayoutVars>
          <dgm:bulletEnabled val="1"/>
        </dgm:presLayoutVars>
      </dgm:prSet>
      <dgm:spPr/>
    </dgm:pt>
    <dgm:pt modelId="{E2E45A8F-AA59-6540-B92F-A25F915B1351}" type="pres">
      <dgm:prSet presAssocID="{D3640BBB-7322-F24D-B835-2442F79EC6E4}" presName="sibTrans" presStyleCnt="0"/>
      <dgm:spPr/>
    </dgm:pt>
    <dgm:pt modelId="{096C49C7-382A-7D48-B495-48ACD1F05E0E}" type="pres">
      <dgm:prSet presAssocID="{D49CCE37-C465-1B44-98C6-1C1233BB8894}" presName="node" presStyleLbl="node1" presStyleIdx="1" presStyleCnt="10">
        <dgm:presLayoutVars>
          <dgm:bulletEnabled val="1"/>
        </dgm:presLayoutVars>
      </dgm:prSet>
      <dgm:spPr/>
    </dgm:pt>
    <dgm:pt modelId="{41200490-7CCC-1F4B-9E9E-3FA327F95FAA}" type="pres">
      <dgm:prSet presAssocID="{D33DA01B-CDBD-9046-A1BA-E19F32733A2D}" presName="sibTrans" presStyleCnt="0"/>
      <dgm:spPr/>
    </dgm:pt>
    <dgm:pt modelId="{9C0A5D01-978E-6E40-95E0-40791F07909B}" type="pres">
      <dgm:prSet presAssocID="{8C408AFB-3EFC-1342-AE33-F0F008FE0196}" presName="node" presStyleLbl="node1" presStyleIdx="2" presStyleCnt="10">
        <dgm:presLayoutVars>
          <dgm:bulletEnabled val="1"/>
        </dgm:presLayoutVars>
      </dgm:prSet>
      <dgm:spPr/>
    </dgm:pt>
    <dgm:pt modelId="{9F799E9E-D4B0-BE4F-8D1B-300A7E3C03FB}" type="pres">
      <dgm:prSet presAssocID="{102C2F47-15B2-F244-A0EA-9CDEC27E0DAD}" presName="sibTrans" presStyleCnt="0"/>
      <dgm:spPr/>
    </dgm:pt>
    <dgm:pt modelId="{052E4512-A36F-FE48-9587-B787AABDE43C}" type="pres">
      <dgm:prSet presAssocID="{8ACB62B9-8FB7-5B49-BA54-11BF098010A8}" presName="node" presStyleLbl="node1" presStyleIdx="3" presStyleCnt="10">
        <dgm:presLayoutVars>
          <dgm:bulletEnabled val="1"/>
        </dgm:presLayoutVars>
      </dgm:prSet>
      <dgm:spPr/>
    </dgm:pt>
    <dgm:pt modelId="{28F43D27-09EA-4741-8290-637BF1C7A6EC}" type="pres">
      <dgm:prSet presAssocID="{1D2B06D6-46EE-F44D-98D2-EFA4EC98E06D}" presName="sibTrans" presStyleCnt="0"/>
      <dgm:spPr/>
    </dgm:pt>
    <dgm:pt modelId="{58815AF6-A288-3945-985D-982C6ADBDA39}" type="pres">
      <dgm:prSet presAssocID="{6550C9AB-34F4-EC44-A5E2-9E67C2573AB4}" presName="node" presStyleLbl="node1" presStyleIdx="4" presStyleCnt="10">
        <dgm:presLayoutVars>
          <dgm:bulletEnabled val="1"/>
        </dgm:presLayoutVars>
      </dgm:prSet>
      <dgm:spPr/>
    </dgm:pt>
    <dgm:pt modelId="{967543AB-835F-684A-8877-FF49763F85CD}" type="pres">
      <dgm:prSet presAssocID="{F8D0EC6E-D881-FA40-AA54-009124DC8F8D}" presName="sibTrans" presStyleCnt="0"/>
      <dgm:spPr/>
    </dgm:pt>
    <dgm:pt modelId="{4368C3B0-01A9-3B47-91E0-F6E9D375CBFB}" type="pres">
      <dgm:prSet presAssocID="{A9B412DC-AFC0-AE4E-859B-493EC791B212}" presName="node" presStyleLbl="node1" presStyleIdx="5" presStyleCnt="10">
        <dgm:presLayoutVars>
          <dgm:bulletEnabled val="1"/>
        </dgm:presLayoutVars>
      </dgm:prSet>
      <dgm:spPr/>
    </dgm:pt>
    <dgm:pt modelId="{EB908F53-D4E2-2A40-8949-FE268FB3E480}" type="pres">
      <dgm:prSet presAssocID="{213E8D34-DCCF-5640-A47C-E4F9948F8506}" presName="sibTrans" presStyleCnt="0"/>
      <dgm:spPr/>
    </dgm:pt>
    <dgm:pt modelId="{565CC1BA-D3D5-7440-8127-6F3502EAD1ED}" type="pres">
      <dgm:prSet presAssocID="{8EB170FD-B162-5A49-98B3-AC7FB5333EF8}" presName="node" presStyleLbl="node1" presStyleIdx="6" presStyleCnt="10">
        <dgm:presLayoutVars>
          <dgm:bulletEnabled val="1"/>
        </dgm:presLayoutVars>
      </dgm:prSet>
      <dgm:spPr/>
    </dgm:pt>
    <dgm:pt modelId="{FFD9319C-32F0-734A-BD11-26BB02EF57D8}" type="pres">
      <dgm:prSet presAssocID="{43172ADA-415C-C04C-96E0-6968A1802965}" presName="sibTrans" presStyleCnt="0"/>
      <dgm:spPr/>
    </dgm:pt>
    <dgm:pt modelId="{A125EC18-7268-CE4E-BBAE-89F69D404B7C}" type="pres">
      <dgm:prSet presAssocID="{97FB73B0-98FA-7A4E-A33E-4EEA6A203E0B}" presName="node" presStyleLbl="node1" presStyleIdx="7" presStyleCnt="10" custLinFactNeighborX="2814" custLinFactNeighborY="4206">
        <dgm:presLayoutVars>
          <dgm:bulletEnabled val="1"/>
        </dgm:presLayoutVars>
      </dgm:prSet>
      <dgm:spPr/>
    </dgm:pt>
    <dgm:pt modelId="{84E6074C-AAB3-7A44-A0EC-220ECCFA4869}" type="pres">
      <dgm:prSet presAssocID="{F354442A-4A96-5A43-AEB8-E85553D04488}" presName="sibTrans" presStyleCnt="0"/>
      <dgm:spPr/>
    </dgm:pt>
    <dgm:pt modelId="{759D3E50-0F8D-FF45-8456-B30F0DEB30B0}" type="pres">
      <dgm:prSet presAssocID="{5791D3C8-87CB-1741-81B9-4B05EA4EA3C2}" presName="node" presStyleLbl="node1" presStyleIdx="8" presStyleCnt="10">
        <dgm:presLayoutVars>
          <dgm:bulletEnabled val="1"/>
        </dgm:presLayoutVars>
      </dgm:prSet>
      <dgm:spPr/>
    </dgm:pt>
    <dgm:pt modelId="{238D16EE-2ECC-9B47-BCA9-361713BDD00B}" type="pres">
      <dgm:prSet presAssocID="{9FB01720-0207-0F4C-A38C-C8864FF63E0E}" presName="sibTrans" presStyleCnt="0"/>
      <dgm:spPr/>
    </dgm:pt>
    <dgm:pt modelId="{09294FD4-3F7A-1A4B-AC40-2FBC9E4243CC}" type="pres">
      <dgm:prSet presAssocID="{3AD5DB4E-7FAF-3649-9ED3-C8F11E4255B3}" presName="node" presStyleLbl="node1" presStyleIdx="9" presStyleCnt="10">
        <dgm:presLayoutVars>
          <dgm:bulletEnabled val="1"/>
        </dgm:presLayoutVars>
      </dgm:prSet>
      <dgm:spPr/>
    </dgm:pt>
  </dgm:ptLst>
  <dgm:cxnLst>
    <dgm:cxn modelId="{04F58A92-040B-004E-8B05-1A7813DF054F}" type="presOf" srcId="{8EB170FD-B162-5A49-98B3-AC7FB5333EF8}" destId="{565CC1BA-D3D5-7440-8127-6F3502EAD1ED}" srcOrd="0" destOrd="0" presId="urn:microsoft.com/office/officeart/2005/8/layout/default#1"/>
    <dgm:cxn modelId="{53CE637F-1990-B440-ADB7-8703FA93B43D}" srcId="{E62B0647-1D37-484C-A8D7-8FC362B4A86F}" destId="{A9B412DC-AFC0-AE4E-859B-493EC791B212}" srcOrd="5" destOrd="0" parTransId="{4040EDB4-7521-7445-B33E-D31CC31ED0B9}" sibTransId="{213E8D34-DCCF-5640-A47C-E4F9948F8506}"/>
    <dgm:cxn modelId="{C8E12D69-E169-DE4A-A619-420ED8552E56}" srcId="{E62B0647-1D37-484C-A8D7-8FC362B4A86F}" destId="{8C408AFB-3EFC-1342-AE33-F0F008FE0196}" srcOrd="2" destOrd="0" parTransId="{E27994F2-BEF5-6641-B855-DEA1686C117A}" sibTransId="{102C2F47-15B2-F244-A0EA-9CDEC27E0DAD}"/>
    <dgm:cxn modelId="{529100A5-8E7B-CC47-995B-4EC405B55F19}" srcId="{E62B0647-1D37-484C-A8D7-8FC362B4A86F}" destId="{3AD5DB4E-7FAF-3649-9ED3-C8F11E4255B3}" srcOrd="9" destOrd="0" parTransId="{6C93CB9A-4097-5A4A-A49C-A069BE20B7D9}" sibTransId="{B79CA7E3-7CE0-9C4D-8CF5-972D3C893AF8}"/>
    <dgm:cxn modelId="{85A9D4D9-70BE-8A42-809F-122D234FED6D}" type="presOf" srcId="{B09E328B-5011-8741-897A-EC76B562BF72}" destId="{8D3793F4-8EB9-B144-B649-E9056ADFE8EB}" srcOrd="0" destOrd="0" presId="urn:microsoft.com/office/officeart/2005/8/layout/default#1"/>
    <dgm:cxn modelId="{D143D5CF-B790-924F-A05B-68B8BE3E3241}" srcId="{E62B0647-1D37-484C-A8D7-8FC362B4A86F}" destId="{B09E328B-5011-8741-897A-EC76B562BF72}" srcOrd="0" destOrd="0" parTransId="{7CCBFF53-FDED-8D4F-9953-1DE728083463}" sibTransId="{D3640BBB-7322-F24D-B835-2442F79EC6E4}"/>
    <dgm:cxn modelId="{9E3BD52F-40FC-EA45-97F1-AFA12B2F293C}" type="presOf" srcId="{E62B0647-1D37-484C-A8D7-8FC362B4A86F}" destId="{FB164318-9942-AA40-8CB0-C32072632C17}" srcOrd="0" destOrd="0" presId="urn:microsoft.com/office/officeart/2005/8/layout/default#1"/>
    <dgm:cxn modelId="{9B97BD7C-B727-684A-843D-9CE9133D9BE2}" srcId="{E62B0647-1D37-484C-A8D7-8FC362B4A86F}" destId="{97FB73B0-98FA-7A4E-A33E-4EEA6A203E0B}" srcOrd="7" destOrd="0" parTransId="{72243907-0188-9446-A941-8CA509830D9A}" sibTransId="{F354442A-4A96-5A43-AEB8-E85553D04488}"/>
    <dgm:cxn modelId="{E0BB9BFA-3AC1-F04C-86D4-F71366875BB2}" type="presOf" srcId="{D49CCE37-C465-1B44-98C6-1C1233BB8894}" destId="{096C49C7-382A-7D48-B495-48ACD1F05E0E}" srcOrd="0" destOrd="0" presId="urn:microsoft.com/office/officeart/2005/8/layout/default#1"/>
    <dgm:cxn modelId="{62E47274-01CF-B14E-BDD2-DF3995459857}" srcId="{E62B0647-1D37-484C-A8D7-8FC362B4A86F}" destId="{8ACB62B9-8FB7-5B49-BA54-11BF098010A8}" srcOrd="3" destOrd="0" parTransId="{35BB2C67-E52C-394C-9C08-40B14AE65A8F}" sibTransId="{1D2B06D6-46EE-F44D-98D2-EFA4EC98E06D}"/>
    <dgm:cxn modelId="{2A224EF8-6DA9-F144-8AE9-4E1521A95E16}" type="presOf" srcId="{97FB73B0-98FA-7A4E-A33E-4EEA6A203E0B}" destId="{A125EC18-7268-CE4E-BBAE-89F69D404B7C}" srcOrd="0" destOrd="0" presId="urn:microsoft.com/office/officeart/2005/8/layout/default#1"/>
    <dgm:cxn modelId="{9BE848B2-D3C8-CB45-85C9-A951665ACD1F}" type="presOf" srcId="{A9B412DC-AFC0-AE4E-859B-493EC791B212}" destId="{4368C3B0-01A9-3B47-91E0-F6E9D375CBFB}" srcOrd="0" destOrd="0" presId="urn:microsoft.com/office/officeart/2005/8/layout/default#1"/>
    <dgm:cxn modelId="{9E35CA3D-5A87-0246-A6B8-3B8EA2AD6C35}" srcId="{E62B0647-1D37-484C-A8D7-8FC362B4A86F}" destId="{8EB170FD-B162-5A49-98B3-AC7FB5333EF8}" srcOrd="6" destOrd="0" parTransId="{13B0277F-3777-2442-AD37-3C440A07DE19}" sibTransId="{43172ADA-415C-C04C-96E0-6968A1802965}"/>
    <dgm:cxn modelId="{36BFE0E5-B8FA-5948-9045-4DC682DCC40E}" srcId="{E62B0647-1D37-484C-A8D7-8FC362B4A86F}" destId="{5791D3C8-87CB-1741-81B9-4B05EA4EA3C2}" srcOrd="8" destOrd="0" parTransId="{3D3C4B6A-5276-424A-B2CF-D12BEDB08DBF}" sibTransId="{9FB01720-0207-0F4C-A38C-C8864FF63E0E}"/>
    <dgm:cxn modelId="{12916C9A-8BE6-BA4F-8002-00825C77AEAD}" type="presOf" srcId="{8ACB62B9-8FB7-5B49-BA54-11BF098010A8}" destId="{052E4512-A36F-FE48-9587-B787AABDE43C}" srcOrd="0" destOrd="0" presId="urn:microsoft.com/office/officeart/2005/8/layout/default#1"/>
    <dgm:cxn modelId="{2D57FDFA-07BA-A048-9006-4C5CEB42F0A3}" type="presOf" srcId="{5791D3C8-87CB-1741-81B9-4B05EA4EA3C2}" destId="{759D3E50-0F8D-FF45-8456-B30F0DEB30B0}" srcOrd="0" destOrd="0" presId="urn:microsoft.com/office/officeart/2005/8/layout/default#1"/>
    <dgm:cxn modelId="{53CA9AC7-ABAE-5146-AF3B-992CA878C1FE}" type="presOf" srcId="{8C408AFB-3EFC-1342-AE33-F0F008FE0196}" destId="{9C0A5D01-978E-6E40-95E0-40791F07909B}" srcOrd="0" destOrd="0" presId="urn:microsoft.com/office/officeart/2005/8/layout/default#1"/>
    <dgm:cxn modelId="{CF453FA6-DB33-CC48-A750-C34EF6A7BC6E}" type="presOf" srcId="{6550C9AB-34F4-EC44-A5E2-9E67C2573AB4}" destId="{58815AF6-A288-3945-985D-982C6ADBDA39}" srcOrd="0" destOrd="0" presId="urn:microsoft.com/office/officeart/2005/8/layout/default#1"/>
    <dgm:cxn modelId="{12072463-60A7-2243-9D42-57A3AFAE95D5}" type="presOf" srcId="{3AD5DB4E-7FAF-3649-9ED3-C8F11E4255B3}" destId="{09294FD4-3F7A-1A4B-AC40-2FBC9E4243CC}" srcOrd="0" destOrd="0" presId="urn:microsoft.com/office/officeart/2005/8/layout/default#1"/>
    <dgm:cxn modelId="{340B52E9-046A-2940-AAF1-13D796E2D67D}" srcId="{E62B0647-1D37-484C-A8D7-8FC362B4A86F}" destId="{D49CCE37-C465-1B44-98C6-1C1233BB8894}" srcOrd="1" destOrd="0" parTransId="{A907D23A-877F-7F4B-BB6D-8C7B32BD4287}" sibTransId="{D33DA01B-CDBD-9046-A1BA-E19F32733A2D}"/>
    <dgm:cxn modelId="{D04AD140-0C09-9B46-B100-0997D29CA6DB}" srcId="{E62B0647-1D37-484C-A8D7-8FC362B4A86F}" destId="{6550C9AB-34F4-EC44-A5E2-9E67C2573AB4}" srcOrd="4" destOrd="0" parTransId="{4E3368F9-23DB-6B48-A3F9-3137018CABB4}" sibTransId="{F8D0EC6E-D881-FA40-AA54-009124DC8F8D}"/>
    <dgm:cxn modelId="{F85D9B96-D9B7-6A40-A929-1F41CDDC7F4E}" type="presParOf" srcId="{FB164318-9942-AA40-8CB0-C32072632C17}" destId="{8D3793F4-8EB9-B144-B649-E9056ADFE8EB}" srcOrd="0" destOrd="0" presId="urn:microsoft.com/office/officeart/2005/8/layout/default#1"/>
    <dgm:cxn modelId="{C5AA6F92-FA4E-9644-B968-795758FA38CA}" type="presParOf" srcId="{FB164318-9942-AA40-8CB0-C32072632C17}" destId="{E2E45A8F-AA59-6540-B92F-A25F915B1351}" srcOrd="1" destOrd="0" presId="urn:microsoft.com/office/officeart/2005/8/layout/default#1"/>
    <dgm:cxn modelId="{B97EDB69-FF95-0A4E-AC82-9EC6535B57C3}" type="presParOf" srcId="{FB164318-9942-AA40-8CB0-C32072632C17}" destId="{096C49C7-382A-7D48-B495-48ACD1F05E0E}" srcOrd="2" destOrd="0" presId="urn:microsoft.com/office/officeart/2005/8/layout/default#1"/>
    <dgm:cxn modelId="{D73284F1-5DD7-6F44-98A7-237ADEC2763A}" type="presParOf" srcId="{FB164318-9942-AA40-8CB0-C32072632C17}" destId="{41200490-7CCC-1F4B-9E9E-3FA327F95FAA}" srcOrd="3" destOrd="0" presId="urn:microsoft.com/office/officeart/2005/8/layout/default#1"/>
    <dgm:cxn modelId="{CBE9D5A4-5ACA-2D4F-88BB-E780824C5D60}" type="presParOf" srcId="{FB164318-9942-AA40-8CB0-C32072632C17}" destId="{9C0A5D01-978E-6E40-95E0-40791F07909B}" srcOrd="4" destOrd="0" presId="urn:microsoft.com/office/officeart/2005/8/layout/default#1"/>
    <dgm:cxn modelId="{82C8B4F1-181F-B24A-B6ED-EFD8F526C1E0}" type="presParOf" srcId="{FB164318-9942-AA40-8CB0-C32072632C17}" destId="{9F799E9E-D4B0-BE4F-8D1B-300A7E3C03FB}" srcOrd="5" destOrd="0" presId="urn:microsoft.com/office/officeart/2005/8/layout/default#1"/>
    <dgm:cxn modelId="{67083656-4DD4-A341-8886-8DE40D48B36D}" type="presParOf" srcId="{FB164318-9942-AA40-8CB0-C32072632C17}" destId="{052E4512-A36F-FE48-9587-B787AABDE43C}" srcOrd="6" destOrd="0" presId="urn:microsoft.com/office/officeart/2005/8/layout/default#1"/>
    <dgm:cxn modelId="{848D4B09-F349-104C-B5DC-EF798994911B}" type="presParOf" srcId="{FB164318-9942-AA40-8CB0-C32072632C17}" destId="{28F43D27-09EA-4741-8290-637BF1C7A6EC}" srcOrd="7" destOrd="0" presId="urn:microsoft.com/office/officeart/2005/8/layout/default#1"/>
    <dgm:cxn modelId="{2F4644C9-C6B4-294C-A861-94440F222ACD}" type="presParOf" srcId="{FB164318-9942-AA40-8CB0-C32072632C17}" destId="{58815AF6-A288-3945-985D-982C6ADBDA39}" srcOrd="8" destOrd="0" presId="urn:microsoft.com/office/officeart/2005/8/layout/default#1"/>
    <dgm:cxn modelId="{D71F6623-C51A-DB46-A389-50DAE13617EC}" type="presParOf" srcId="{FB164318-9942-AA40-8CB0-C32072632C17}" destId="{967543AB-835F-684A-8877-FF49763F85CD}" srcOrd="9" destOrd="0" presId="urn:microsoft.com/office/officeart/2005/8/layout/default#1"/>
    <dgm:cxn modelId="{E28F8628-1DBA-6740-B88D-0A958F5EFE56}" type="presParOf" srcId="{FB164318-9942-AA40-8CB0-C32072632C17}" destId="{4368C3B0-01A9-3B47-91E0-F6E9D375CBFB}" srcOrd="10" destOrd="0" presId="urn:microsoft.com/office/officeart/2005/8/layout/default#1"/>
    <dgm:cxn modelId="{65EEC47F-A24E-6242-8F17-6B47333380E5}" type="presParOf" srcId="{FB164318-9942-AA40-8CB0-C32072632C17}" destId="{EB908F53-D4E2-2A40-8949-FE268FB3E480}" srcOrd="11" destOrd="0" presId="urn:microsoft.com/office/officeart/2005/8/layout/default#1"/>
    <dgm:cxn modelId="{7ABB355E-C4AE-874B-AAB1-664A361763DF}" type="presParOf" srcId="{FB164318-9942-AA40-8CB0-C32072632C17}" destId="{565CC1BA-D3D5-7440-8127-6F3502EAD1ED}" srcOrd="12" destOrd="0" presId="urn:microsoft.com/office/officeart/2005/8/layout/default#1"/>
    <dgm:cxn modelId="{A5399908-5AB7-5146-B162-7A3ECDFE8F37}" type="presParOf" srcId="{FB164318-9942-AA40-8CB0-C32072632C17}" destId="{FFD9319C-32F0-734A-BD11-26BB02EF57D8}" srcOrd="13" destOrd="0" presId="urn:microsoft.com/office/officeart/2005/8/layout/default#1"/>
    <dgm:cxn modelId="{2FFC4F9E-17D7-DB42-B5B4-6DB2F0E2C8DB}" type="presParOf" srcId="{FB164318-9942-AA40-8CB0-C32072632C17}" destId="{A125EC18-7268-CE4E-BBAE-89F69D404B7C}" srcOrd="14" destOrd="0" presId="urn:microsoft.com/office/officeart/2005/8/layout/default#1"/>
    <dgm:cxn modelId="{F4A71086-F10E-2A4E-8597-B030A3B6E659}" type="presParOf" srcId="{FB164318-9942-AA40-8CB0-C32072632C17}" destId="{84E6074C-AAB3-7A44-A0EC-220ECCFA4869}" srcOrd="15" destOrd="0" presId="urn:microsoft.com/office/officeart/2005/8/layout/default#1"/>
    <dgm:cxn modelId="{1480E2BD-6D2F-9D4B-90DD-10690FF30050}" type="presParOf" srcId="{FB164318-9942-AA40-8CB0-C32072632C17}" destId="{759D3E50-0F8D-FF45-8456-B30F0DEB30B0}" srcOrd="16" destOrd="0" presId="urn:microsoft.com/office/officeart/2005/8/layout/default#1"/>
    <dgm:cxn modelId="{7442E63B-4120-4F40-B480-C6A54845A365}" type="presParOf" srcId="{FB164318-9942-AA40-8CB0-C32072632C17}" destId="{238D16EE-2ECC-9B47-BCA9-361713BDD00B}" srcOrd="17" destOrd="0" presId="urn:microsoft.com/office/officeart/2005/8/layout/default#1"/>
    <dgm:cxn modelId="{8F80E079-9892-4C4E-969E-3686CCDDF278}" type="presParOf" srcId="{FB164318-9942-AA40-8CB0-C32072632C17}" destId="{09294FD4-3F7A-1A4B-AC40-2FBC9E4243CC}" srcOrd="1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3793F4-8EB9-B144-B649-E9056ADFE8EB}">
      <dsp:nvSpPr>
        <dsp:cNvPr id="0" name=""/>
        <dsp:cNvSpPr/>
      </dsp:nvSpPr>
      <dsp:spPr>
        <a:xfrm>
          <a:off x="640556" y="719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X-ray</a:t>
          </a:r>
        </a:p>
      </dsp:txBody>
      <dsp:txXfrm>
        <a:off x="640556" y="719"/>
        <a:ext cx="1504652" cy="902791"/>
      </dsp:txXfrm>
    </dsp:sp>
    <dsp:sp modelId="{096C49C7-382A-7D48-B495-48ACD1F05E0E}">
      <dsp:nvSpPr>
        <dsp:cNvPr id="0" name=""/>
        <dsp:cNvSpPr/>
      </dsp:nvSpPr>
      <dsp:spPr>
        <a:xfrm>
          <a:off x="2295673" y="719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CT scan</a:t>
          </a:r>
        </a:p>
      </dsp:txBody>
      <dsp:txXfrm>
        <a:off x="2295673" y="719"/>
        <a:ext cx="1504652" cy="902791"/>
      </dsp:txXfrm>
    </dsp:sp>
    <dsp:sp modelId="{9C0A5D01-978E-6E40-95E0-40791F07909B}">
      <dsp:nvSpPr>
        <dsp:cNvPr id="0" name=""/>
        <dsp:cNvSpPr/>
      </dsp:nvSpPr>
      <dsp:spPr>
        <a:xfrm>
          <a:off x="3950791" y="719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MRI</a:t>
          </a:r>
        </a:p>
      </dsp:txBody>
      <dsp:txXfrm>
        <a:off x="3950791" y="719"/>
        <a:ext cx="1504652" cy="902791"/>
      </dsp:txXfrm>
    </dsp:sp>
    <dsp:sp modelId="{052E4512-A36F-FE48-9587-B787AABDE43C}">
      <dsp:nvSpPr>
        <dsp:cNvPr id="0" name=""/>
        <dsp:cNvSpPr/>
      </dsp:nvSpPr>
      <dsp:spPr>
        <a:xfrm>
          <a:off x="640556" y="1053975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Ultrasound</a:t>
          </a:r>
        </a:p>
      </dsp:txBody>
      <dsp:txXfrm>
        <a:off x="640556" y="1053975"/>
        <a:ext cx="1504652" cy="902791"/>
      </dsp:txXfrm>
    </dsp:sp>
    <dsp:sp modelId="{58815AF6-A288-3945-985D-982C6ADBDA39}">
      <dsp:nvSpPr>
        <dsp:cNvPr id="0" name=""/>
        <dsp:cNvSpPr/>
      </dsp:nvSpPr>
      <dsp:spPr>
        <a:xfrm>
          <a:off x="2295673" y="1053975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Mammogram</a:t>
          </a:r>
        </a:p>
      </dsp:txBody>
      <dsp:txXfrm>
        <a:off x="2295673" y="1053975"/>
        <a:ext cx="1504652" cy="902791"/>
      </dsp:txXfrm>
    </dsp:sp>
    <dsp:sp modelId="{4368C3B0-01A9-3B47-91E0-F6E9D375CBFB}">
      <dsp:nvSpPr>
        <dsp:cNvPr id="0" name=""/>
        <dsp:cNvSpPr/>
      </dsp:nvSpPr>
      <dsp:spPr>
        <a:xfrm>
          <a:off x="3950791" y="1053975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Bone density scan</a:t>
          </a:r>
        </a:p>
      </dsp:txBody>
      <dsp:txXfrm>
        <a:off x="3950791" y="1053975"/>
        <a:ext cx="1504652" cy="902791"/>
      </dsp:txXfrm>
    </dsp:sp>
    <dsp:sp modelId="{565CC1BA-D3D5-7440-8127-6F3502EAD1ED}">
      <dsp:nvSpPr>
        <dsp:cNvPr id="0" name=""/>
        <dsp:cNvSpPr/>
      </dsp:nvSpPr>
      <dsp:spPr>
        <a:xfrm>
          <a:off x="640556" y="2107232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ECG</a:t>
          </a:r>
        </a:p>
      </dsp:txBody>
      <dsp:txXfrm>
        <a:off x="640556" y="2107232"/>
        <a:ext cx="1504652" cy="902791"/>
      </dsp:txXfrm>
    </dsp:sp>
    <dsp:sp modelId="{A125EC18-7268-CE4E-BBAE-89F69D404B7C}">
      <dsp:nvSpPr>
        <dsp:cNvPr id="0" name=""/>
        <dsp:cNvSpPr/>
      </dsp:nvSpPr>
      <dsp:spPr>
        <a:xfrm>
          <a:off x="2338014" y="2145204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EEG</a:t>
          </a:r>
        </a:p>
      </dsp:txBody>
      <dsp:txXfrm>
        <a:off x="2338014" y="2145204"/>
        <a:ext cx="1504652" cy="902791"/>
      </dsp:txXfrm>
    </dsp:sp>
    <dsp:sp modelId="{759D3E50-0F8D-FF45-8456-B30F0DEB30B0}">
      <dsp:nvSpPr>
        <dsp:cNvPr id="0" name=""/>
        <dsp:cNvSpPr/>
      </dsp:nvSpPr>
      <dsp:spPr>
        <a:xfrm>
          <a:off x="3950791" y="2107232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Blood test</a:t>
          </a:r>
        </a:p>
      </dsp:txBody>
      <dsp:txXfrm>
        <a:off x="3950791" y="2107232"/>
        <a:ext cx="1504652" cy="902791"/>
      </dsp:txXfrm>
    </dsp:sp>
    <dsp:sp modelId="{09294FD4-3F7A-1A4B-AC40-2FBC9E4243CC}">
      <dsp:nvSpPr>
        <dsp:cNvPr id="0" name=""/>
        <dsp:cNvSpPr/>
      </dsp:nvSpPr>
      <dsp:spPr>
        <a:xfrm>
          <a:off x="2295673" y="3160489"/>
          <a:ext cx="1504652" cy="9027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chemeClr val="tx1"/>
              </a:solidFill>
            </a:rPr>
            <a:t>Skin biopsy</a:t>
          </a:r>
        </a:p>
      </dsp:txBody>
      <dsp:txXfrm>
        <a:off x="2295673" y="3160489"/>
        <a:ext cx="1504652" cy="9027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27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 this should be in </a:t>
            </a:r>
            <a:r>
              <a:rPr lang="en-US" dirty="0" err="1"/>
              <a:t>airal</a:t>
            </a:r>
            <a:r>
              <a:rPr lang="en-US" dirty="0"/>
              <a:t>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2012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131617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891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06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48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964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8002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739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06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6555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8557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113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4328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709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557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2176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7786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241800"/>
            <a:ext cx="5486400" cy="4495800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905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35063" y="677863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9910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83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81125"/>
            <a:ext cx="8382000" cy="479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45" r:id="rId7"/>
    <p:sldLayoutId id="2147483738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Unit 3, Lesson 8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AOHS </a:t>
            </a:r>
          </a:p>
          <a:p>
            <a:r>
              <a:rPr lang="en-US" dirty="0"/>
              <a:t>Health Careers Exploration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Diagnostic Tests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14521"/>
            <a:ext cx="2422458" cy="203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800" dirty="0">
                <a:solidFill>
                  <a:prstClr val="black"/>
                </a:solidFill>
                <a:ea typeface="ＭＳ Ｐゴシック" charset="-128"/>
              </a:rPr>
              <a:t>Copyright © 2012‒2015 NAF.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 mammogram is used to detect breast cancer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8523" y="6007100"/>
            <a:ext cx="8372877" cy="488686"/>
          </a:xfrm>
        </p:spPr>
        <p:txBody>
          <a:bodyPr/>
          <a:lstStyle/>
          <a:p>
            <a:r>
              <a:rPr lang="en-US" dirty="0"/>
              <a:t>What characteristics do you think are important for </a:t>
            </a:r>
            <a:r>
              <a:rPr lang="en-US" dirty="0" err="1"/>
              <a:t>mammographers</a:t>
            </a:r>
            <a:r>
              <a:rPr lang="en-US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4489" y="1412876"/>
            <a:ext cx="4164012" cy="4263530"/>
          </a:xfrm>
        </p:spPr>
        <p:txBody>
          <a:bodyPr/>
          <a:lstStyle/>
          <a:p>
            <a:r>
              <a:rPr lang="en-US" dirty="0"/>
              <a:t>Mammograms are      X-rays of the breast.</a:t>
            </a:r>
          </a:p>
          <a:p>
            <a:r>
              <a:rPr lang="en-US" dirty="0"/>
              <a:t>They screen for early detection and diagnose changes in the breast, such as lumps or cysts.</a:t>
            </a:r>
          </a:p>
          <a:p>
            <a:r>
              <a:rPr lang="en-US" dirty="0"/>
              <a:t>The procedure can be painful, but it is not harmful.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9020" y="4462438"/>
            <a:ext cx="246758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</a:t>
            </a:r>
            <a:r>
              <a:rPr lang="en-US" dirty="0" err="1">
                <a:solidFill>
                  <a:schemeClr val="tx1"/>
                </a:solidFill>
              </a:rPr>
              <a:t>mammographer</a:t>
            </a:r>
            <a:r>
              <a:rPr lang="en-US" dirty="0">
                <a:solidFill>
                  <a:schemeClr val="tx1"/>
                </a:solidFill>
              </a:rPr>
              <a:t> studies a mammogram.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943" y="1677158"/>
            <a:ext cx="4039736" cy="269315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Bone density scans test the strength of bones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842963" y="5571371"/>
            <a:ext cx="7434138" cy="712748"/>
          </a:xfrm>
        </p:spPr>
        <p:txBody>
          <a:bodyPr/>
          <a:lstStyle/>
          <a:p>
            <a:r>
              <a:rPr lang="en-US" dirty="0"/>
              <a:t>Why do you think bone density scans are done on patients who may not show symptoms of osteoporosis?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40832" y="1391709"/>
            <a:ext cx="7450667" cy="4263530"/>
          </a:xfrm>
        </p:spPr>
        <p:txBody>
          <a:bodyPr/>
          <a:lstStyle/>
          <a:p>
            <a:r>
              <a:rPr lang="en-US" dirty="0"/>
              <a:t>A bone density scan uses X-ray technology to measure how strong the bones are.</a:t>
            </a:r>
          </a:p>
          <a:p>
            <a:r>
              <a:rPr lang="en-US" dirty="0"/>
              <a:t>Osteoporosis is a disease that causes fragile bones.</a:t>
            </a:r>
          </a:p>
          <a:p>
            <a:r>
              <a:rPr lang="en-US" dirty="0"/>
              <a:t>A bone density scan is performed by a technician. A radiologist interprets the images.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An electrocardiogram monitors the heart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28224" y="5892220"/>
            <a:ext cx="7434138" cy="535875"/>
          </a:xfrm>
        </p:spPr>
        <p:txBody>
          <a:bodyPr/>
          <a:lstStyle/>
          <a:p>
            <a:r>
              <a:rPr lang="en-US" dirty="0"/>
              <a:t>Who do you think physicians advise to get regular ECG tests?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25955" y="1379009"/>
            <a:ext cx="4117153" cy="4263530"/>
          </a:xfrm>
        </p:spPr>
        <p:txBody>
          <a:bodyPr/>
          <a:lstStyle/>
          <a:p>
            <a:r>
              <a:rPr lang="en-US" dirty="0"/>
              <a:t>Records electrical impulses of the heart</a:t>
            </a:r>
          </a:p>
          <a:p>
            <a:r>
              <a:rPr lang="en-US" dirty="0"/>
              <a:t>Used to diagnose heart conditions, including blocked arteries and a heart attack</a:t>
            </a:r>
          </a:p>
          <a:p>
            <a:r>
              <a:rPr lang="en-US" dirty="0"/>
              <a:t>Test is painless</a:t>
            </a:r>
          </a:p>
          <a:p>
            <a:endParaRPr lang="en-US" dirty="0"/>
          </a:p>
        </p:txBody>
      </p:sp>
      <p:pic>
        <p:nvPicPr>
          <p:cNvPr id="5" name="Picture 4" descr="160_F_25050453_LsD1Vk9dMkgct1k4OFwWWIO36o81nx6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06668" y="1434662"/>
            <a:ext cx="4528550" cy="3594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53013" y="5081052"/>
            <a:ext cx="3309349" cy="5396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An ECG is performed in a doctor’s office or the hospital.</a:t>
            </a:r>
          </a:p>
        </p:txBody>
      </p:sp>
      <p:pic>
        <p:nvPicPr>
          <p:cNvPr id="7" name="Picture 6" descr="Fotolia_25050453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79603" y="1422400"/>
            <a:ext cx="4561197" cy="3606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An ECG technician performs the ECG 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5955" y="1254048"/>
            <a:ext cx="5434012" cy="5149251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sz="2200" dirty="0"/>
              <a:t>The patient lies on the exam table.</a:t>
            </a:r>
          </a:p>
          <a:p>
            <a:pPr>
              <a:spcBef>
                <a:spcPts val="2400"/>
              </a:spcBef>
            </a:pPr>
            <a:r>
              <a:rPr lang="en-US" sz="2200" dirty="0"/>
              <a:t>The technician attaches electrodes and helps the patient get comfortable.</a:t>
            </a:r>
          </a:p>
          <a:p>
            <a:pPr>
              <a:spcBef>
                <a:spcPts val="2400"/>
              </a:spcBef>
            </a:pPr>
            <a:r>
              <a:rPr lang="en-US" sz="2200" dirty="0"/>
              <a:t>The technician monitors heart activity on a screen and generates reports.</a:t>
            </a:r>
          </a:p>
          <a:p>
            <a:pPr>
              <a:spcBef>
                <a:spcPts val="2400"/>
              </a:spcBef>
            </a:pPr>
            <a:r>
              <a:rPr lang="en-US" sz="2200" dirty="0"/>
              <a:t>The technician delivers reports to the physician, who checks for a consistent heart rhythm and rate. </a:t>
            </a:r>
          </a:p>
        </p:txBody>
      </p:sp>
      <p:pic>
        <p:nvPicPr>
          <p:cNvPr id="5" name="Picture 4" descr="ec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08582" y="1308099"/>
            <a:ext cx="3297317" cy="4949069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An EEG is used to diagnose epilepsy and other brain disorders, like memory impairment and brain tumors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402" y="5532104"/>
            <a:ext cx="9130598" cy="1134824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r>
              <a:rPr lang="en-US" sz="2200" dirty="0"/>
              <a:t>4.  The physician reviews the report and delivers the results to the patient.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1" y="1379926"/>
            <a:ext cx="3985146" cy="4144574"/>
          </a:xfrm>
          <a:prstGeom prst="rect">
            <a:avLst/>
          </a:prstGeom>
        </p:spPr>
        <p:txBody>
          <a:bodyPr/>
          <a:lstStyle/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2B5A9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EEG technician marks spots on the patient’s scalp.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2B5A9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2200" b="0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technician attaches electrodes and connects them to an instrument that records brain waves.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2B5A9C"/>
              </a:buClr>
              <a:buSzTx/>
              <a:buFont typeface="+mj-lt"/>
              <a:buAutoNum type="arabicPeriod"/>
              <a:tabLst/>
              <a:defRPr/>
            </a:pPr>
            <a:r>
              <a:rPr lang="en-US" sz="2200" kern="0" dirty="0">
                <a:solidFill>
                  <a:schemeClr val="accent2"/>
                </a:solidFill>
                <a:latin typeface="+mn-lt"/>
              </a:rPr>
              <a:t>The technician removes the electrodes and generates a report.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cynth\Contacts\Documents\Pearson Foundation\Health Careers\Health Careers Post Versions\Lesson 7 - CMS and Fotolia images\071-2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0681" y="1601151"/>
            <a:ext cx="4995079" cy="3333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47298"/>
            <a:ext cx="8782050" cy="819150"/>
          </a:xfrm>
        </p:spPr>
        <p:txBody>
          <a:bodyPr/>
          <a:lstStyle/>
          <a:p>
            <a:r>
              <a:rPr lang="en-US" sz="2600" dirty="0"/>
              <a:t>Phlebotomists draw blood that is sent to a lab </a:t>
            </a:r>
            <a:br>
              <a:rPr lang="en-US" sz="2600" dirty="0"/>
            </a:br>
            <a:r>
              <a:rPr lang="en-US" sz="2600" dirty="0"/>
              <a:t>for testing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9021" y="1253066"/>
            <a:ext cx="5116512" cy="5249333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300" dirty="0"/>
              <a:t>Identify a vein on the patient’s inner elbow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Apply a tourniquet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Clean the skin with an antiseptic wipe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Insert the needle into the vein and extract blood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Remove the needle; stop the bleeding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Label the blood and send the blood to the lab</a:t>
            </a:r>
          </a:p>
        </p:txBody>
      </p:sp>
      <p:pic>
        <p:nvPicPr>
          <p:cNvPr id="5" name="Picture 4" descr="160_F_32633387_A2xxFN3m88jD9rLdqhiaMujuhTUJHFm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48300" y="1437747"/>
            <a:ext cx="3521402" cy="2354938"/>
          </a:xfrm>
          <a:prstGeom prst="rect">
            <a:avLst/>
          </a:prstGeom>
        </p:spPr>
      </p:pic>
      <p:pic>
        <p:nvPicPr>
          <p:cNvPr id="7" name="Picture 6" descr="Fotolia_32633387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1150" y="1384300"/>
            <a:ext cx="3600450" cy="24511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096702" cy="819150"/>
          </a:xfrm>
        </p:spPr>
        <p:txBody>
          <a:bodyPr/>
          <a:lstStyle/>
          <a:p>
            <a:r>
              <a:rPr lang="en-US" sz="2600" dirty="0"/>
              <a:t>Skin biopsies are used to diagnose skin conditions and diseases, like skin cancer, skin infections, or skin tags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9022" y="1412875"/>
            <a:ext cx="5283801" cy="5445125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sz="2300" dirty="0"/>
              <a:t>Biopsy area is marked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Anesthetic numbs the area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Physician removes tissue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Pressure and a bandage are applied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Patient receives instructions for caring for the area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Skin sample is sent to the lab</a:t>
            </a:r>
          </a:p>
          <a:p>
            <a:pPr>
              <a:spcBef>
                <a:spcPts val="1800"/>
              </a:spcBef>
            </a:pPr>
            <a:r>
              <a:rPr lang="en-US" sz="2300" dirty="0"/>
              <a:t>Physician delivers the results to the patient</a:t>
            </a:r>
          </a:p>
        </p:txBody>
      </p:sp>
      <p:pic>
        <p:nvPicPr>
          <p:cNvPr id="6" name="Picture 5" descr="160_F_25728369_HWYPlXpkGxPuKS5MWjLs6ipQUHjr3Rn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25567" y="1404499"/>
            <a:ext cx="3471135" cy="423955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Diagnostic tests help physicians diagnose diseases and aid in early detection and prevention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other diagnostic tests do you know about that weren’t mentioned in this presentation?</a:t>
            </a:r>
          </a:p>
        </p:txBody>
      </p:sp>
      <p:graphicFrame>
        <p:nvGraphicFramePr>
          <p:cNvPr id="10" name="Diagram 9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Diagnostic tests give more information about the inside of the body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842963" y="5783038"/>
            <a:ext cx="5338762" cy="712748"/>
          </a:xfrm>
        </p:spPr>
        <p:txBody>
          <a:bodyPr/>
          <a:lstStyle/>
          <a:p>
            <a:r>
              <a:rPr lang="en-US" dirty="0"/>
              <a:t>What diagnostic tests do you know about? </a:t>
            </a:r>
          </a:p>
          <a:p>
            <a:pPr>
              <a:spcBef>
                <a:spcPts val="0"/>
              </a:spcBef>
            </a:pPr>
            <a:r>
              <a:rPr lang="en-US" dirty="0"/>
              <a:t>Who performs the tests?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4487" y="1328210"/>
            <a:ext cx="8799513" cy="4263530"/>
          </a:xfrm>
        </p:spPr>
        <p:txBody>
          <a:bodyPr/>
          <a:lstStyle/>
          <a:p>
            <a:pPr>
              <a:buNone/>
            </a:pPr>
            <a:r>
              <a:rPr lang="en-US" dirty="0"/>
              <a:t>Here are some reasons for performing diagnostic tests:</a:t>
            </a:r>
          </a:p>
          <a:p>
            <a:r>
              <a:rPr lang="en-US" dirty="0"/>
              <a:t>Aid in diagnosing the presence of a disease and ruling out other diseases</a:t>
            </a:r>
          </a:p>
          <a:p>
            <a:r>
              <a:rPr lang="en-US" dirty="0"/>
              <a:t>Aid in early detection and prevention</a:t>
            </a:r>
          </a:p>
          <a:p>
            <a:r>
              <a:rPr lang="en-US" dirty="0"/>
              <a:t>Confirm the patient is free from disease</a:t>
            </a:r>
          </a:p>
          <a:p>
            <a:pPr marL="0" indent="0">
              <a:buNone/>
            </a:pPr>
            <a:r>
              <a:rPr lang="en-US" dirty="0"/>
              <a:t>Diagnostic tests are performed by professionals who have special training.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X-rays are images of the inside of the body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89192" y="1193111"/>
            <a:ext cx="5407567" cy="5272797"/>
          </a:xfrm>
        </p:spPr>
        <p:txBody>
          <a:bodyPr/>
          <a:lstStyle/>
          <a:p>
            <a:pPr>
              <a:buNone/>
            </a:pPr>
            <a:r>
              <a:rPr lang="en-US" sz="2200" dirty="0"/>
              <a:t>A radiologic technologist: </a:t>
            </a:r>
          </a:p>
          <a:p>
            <a:r>
              <a:rPr lang="en-US" sz="2200" dirty="0"/>
              <a:t>Positions the X-ray machine and the patient</a:t>
            </a:r>
          </a:p>
          <a:p>
            <a:r>
              <a:rPr lang="en-US" sz="2200" dirty="0"/>
              <a:t>Applies a shield to protect the patient</a:t>
            </a:r>
          </a:p>
          <a:p>
            <a:r>
              <a:rPr lang="en-US" sz="2200" dirty="0"/>
              <a:t>Takes the X-ray</a:t>
            </a:r>
          </a:p>
          <a:p>
            <a:r>
              <a:rPr lang="en-US" sz="2200" dirty="0"/>
              <a:t>Delivers the image to the radiologist</a:t>
            </a:r>
          </a:p>
          <a:p>
            <a:pPr marL="0" indent="0">
              <a:buNone/>
            </a:pPr>
            <a:r>
              <a:rPr lang="en-US" sz="2200" dirty="0"/>
              <a:t>The doctor delivers the results to the patient.</a:t>
            </a:r>
          </a:p>
        </p:txBody>
      </p:sp>
      <p:pic>
        <p:nvPicPr>
          <p:cNvPr id="5" name="Picture 4" descr="160_F_5612185_ah6d0Rr6aLYrrYSWziJhGrWS8dMyLaH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4531" y="1387351"/>
            <a:ext cx="3559469" cy="31526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33698" y="4656067"/>
            <a:ext cx="356300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X-rays diagnose dental cavities, bone cancer, fractures, and pneumonia</a:t>
            </a:r>
            <a:r>
              <a:rPr lang="en-US" dirty="0"/>
              <a:t>.</a:t>
            </a:r>
          </a:p>
        </p:txBody>
      </p:sp>
      <p:pic>
        <p:nvPicPr>
          <p:cNvPr id="8" name="Picture 7" descr="Fotolia_5612185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24500" y="1354667"/>
            <a:ext cx="3619500" cy="321915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CT scans are 3-D cross-sectional images of the inside of the body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Have you or anyone you know had an X-ray or CT scan? What was the experience like?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25501" y="1312334"/>
          <a:ext cx="6985000" cy="39203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92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0173"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CT Scan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X-ray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2161">
                <a:tc>
                  <a:txBody>
                    <a:bodyPr/>
                    <a:lstStyle/>
                    <a:p>
                      <a:r>
                        <a:rPr lang="en-US" sz="2400" dirty="0"/>
                        <a:t>Takes X-ray images at different angles,</a:t>
                      </a:r>
                      <a:r>
                        <a:rPr lang="en-US" sz="2400" baseline="0" dirty="0"/>
                        <a:t> creating cross-sectional images</a:t>
                      </a:r>
                    </a:p>
                    <a:p>
                      <a:endParaRPr lang="en-US" sz="2400" baseline="0" dirty="0"/>
                    </a:p>
                    <a:p>
                      <a:r>
                        <a:rPr lang="en-US" sz="2400" baseline="0" dirty="0"/>
                        <a:t>Reveals more information than an X-ray</a:t>
                      </a:r>
                    </a:p>
                    <a:p>
                      <a:endParaRPr lang="en-US" sz="24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Takes image</a:t>
                      </a:r>
                      <a:r>
                        <a:rPr lang="en-US" sz="2400" baseline="0" dirty="0"/>
                        <a:t> at one angle only</a:t>
                      </a:r>
                    </a:p>
                    <a:p>
                      <a:endParaRPr lang="en-US" sz="2400" baseline="0" dirty="0"/>
                    </a:p>
                    <a:p>
                      <a:endParaRPr lang="en-US" sz="2400" baseline="0" dirty="0"/>
                    </a:p>
                    <a:p>
                      <a:endParaRPr lang="en-US" sz="2400" baseline="0" dirty="0"/>
                    </a:p>
                    <a:p>
                      <a:r>
                        <a:rPr lang="en-US" sz="2400" baseline="0" dirty="0"/>
                        <a:t>Reveals limited information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6200" y="0"/>
            <a:ext cx="8574087" cy="784225"/>
          </a:xfrm>
        </p:spPr>
        <p:txBody>
          <a:bodyPr/>
          <a:lstStyle/>
          <a:p>
            <a:r>
              <a:rPr lang="en-US" dirty="0"/>
              <a:t>Scans are taken in cross sections from the base of the skull to the top</a:t>
            </a:r>
          </a:p>
        </p:txBody>
      </p:sp>
      <p:pic>
        <p:nvPicPr>
          <p:cNvPr id="1026" name="Picture 2" descr="C:\Users\cynth\Contacts\Documents\Pearson Foundation\Health Careers\Lesson 7\head cross s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0011" y="1327316"/>
            <a:ext cx="1868880" cy="1889646"/>
          </a:xfrm>
          <a:prstGeom prst="rect">
            <a:avLst/>
          </a:prstGeom>
          <a:noFill/>
        </p:spPr>
      </p:pic>
      <p:pic>
        <p:nvPicPr>
          <p:cNvPr id="4" name="Picture 2" descr="C:\Users\cynth\Contacts\Documents\Pearson Foundation\Health Careers\Lesson 7\c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65" y="3618308"/>
            <a:ext cx="1865997" cy="2212453"/>
          </a:xfrm>
          <a:prstGeom prst="rect">
            <a:avLst/>
          </a:prstGeom>
          <a:noFill/>
        </p:spPr>
      </p:pic>
      <p:pic>
        <p:nvPicPr>
          <p:cNvPr id="1027" name="Picture 3" descr="C:\Users\cynth\Contacts\Documents\Pearson Foundation\Health Careers\Lesson 7\CS2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6795" y="3618308"/>
            <a:ext cx="1865201" cy="2240703"/>
          </a:xfrm>
          <a:prstGeom prst="rect">
            <a:avLst/>
          </a:prstGeom>
          <a:noFill/>
        </p:spPr>
      </p:pic>
      <p:pic>
        <p:nvPicPr>
          <p:cNvPr id="1028" name="Picture 4" descr="C:\Users\cynth\Contacts\Documents\Pearson Foundation\Health Careers\Lesson 7\CS2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740" y="1327316"/>
            <a:ext cx="1846629" cy="1867147"/>
          </a:xfrm>
          <a:prstGeom prst="rect">
            <a:avLst/>
          </a:prstGeom>
          <a:noFill/>
        </p:spPr>
      </p:pic>
      <p:pic>
        <p:nvPicPr>
          <p:cNvPr id="1029" name="Picture 5" descr="C:\Users\cynth\Contacts\Documents\Pearson Foundation\Health Careers\Lesson 7\CS3B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21907" y="3618308"/>
            <a:ext cx="1885770" cy="2342732"/>
          </a:xfrm>
          <a:prstGeom prst="rect">
            <a:avLst/>
          </a:prstGeom>
          <a:noFill/>
        </p:spPr>
      </p:pic>
      <p:pic>
        <p:nvPicPr>
          <p:cNvPr id="1030" name="Picture 6" descr="C:\Users\cynth\Contacts\Documents\Pearson Foundation\Health Careers\Lesson 7\CS3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15218" y="1327316"/>
            <a:ext cx="1870118" cy="1890897"/>
          </a:xfrm>
          <a:prstGeom prst="rect">
            <a:avLst/>
          </a:prstGeom>
          <a:noFill/>
        </p:spPr>
      </p:pic>
      <p:pic>
        <p:nvPicPr>
          <p:cNvPr id="1031" name="Picture 7" descr="C:\Users\cynth\Contacts\Documents\Pearson Foundation\Health Careers\Lesson 7\CS4Q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45185" y="1327316"/>
            <a:ext cx="1893805" cy="1914848"/>
          </a:xfrm>
          <a:prstGeom prst="rect">
            <a:avLst/>
          </a:prstGeom>
          <a:noFill/>
        </p:spPr>
      </p:pic>
      <p:pic>
        <p:nvPicPr>
          <p:cNvPr id="1032" name="Picture 8" descr="C:\Users\cynth\Contacts\Documents\Pearson Foundation\Health Careers\Lesson 7\CS4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67458" y="3618308"/>
            <a:ext cx="1865903" cy="2350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 CT technologist performs a CT scan using a </a:t>
            </a:r>
            <a:br>
              <a:rPr lang="en-US" sz="2600" dirty="0"/>
            </a:br>
            <a:r>
              <a:rPr lang="en-US" sz="2600" dirty="0"/>
              <a:t>CT scanner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44490" y="1239449"/>
            <a:ext cx="3943731" cy="4898883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Technologist positions patient on a narrow table</a:t>
            </a:r>
          </a:p>
          <a:p>
            <a:pPr>
              <a:spcBef>
                <a:spcPts val="1200"/>
              </a:spcBef>
            </a:pPr>
            <a:r>
              <a:rPr lang="en-US" dirty="0"/>
              <a:t>Table slides into the scanner</a:t>
            </a:r>
          </a:p>
          <a:p>
            <a:pPr>
              <a:spcBef>
                <a:spcPts val="1200"/>
              </a:spcBef>
            </a:pPr>
            <a:r>
              <a:rPr lang="en-US" dirty="0"/>
              <a:t>X-ray tubes rotate, taking images</a:t>
            </a:r>
          </a:p>
          <a:p>
            <a:pPr>
              <a:spcBef>
                <a:spcPts val="1200"/>
              </a:spcBef>
              <a:buFont typeface="+mj-lt"/>
              <a:buAutoNum type="arabicPeriod" startAt="4"/>
            </a:pPr>
            <a:r>
              <a:rPr lang="en-US" dirty="0"/>
              <a:t>Radiologist interprets the scan results</a:t>
            </a:r>
          </a:p>
          <a:p>
            <a:pPr>
              <a:spcBef>
                <a:spcPts val="1200"/>
              </a:spcBef>
              <a:buFont typeface="+mj-lt"/>
              <a:buAutoNum type="arabicPeriod" startAt="4"/>
            </a:pPr>
            <a:r>
              <a:rPr lang="en-US" dirty="0"/>
              <a:t>Physician delivers results to patient</a:t>
            </a:r>
          </a:p>
        </p:txBody>
      </p:sp>
      <p:pic>
        <p:nvPicPr>
          <p:cNvPr id="5" name="Picture 4" descr="160_F_10744903_ukTAhRcu7lMD7e4fhDwlstpRwFGqC67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9300" y="1336937"/>
            <a:ext cx="4584699" cy="32403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5259" y="4810017"/>
            <a:ext cx="416768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 CT technologist views CT images while a patient is in the scanner.</a:t>
            </a:r>
          </a:p>
        </p:txBody>
      </p:sp>
      <p:pic>
        <p:nvPicPr>
          <p:cNvPr id="7" name="Picture 6" descr="Fotolia_10744903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94200" y="1179576"/>
            <a:ext cx="4749800" cy="35490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An MRI uses magnetic fields and radio waves, not X-rays, to create 3-D images of the inside of the body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20792" y="5975131"/>
            <a:ext cx="8870808" cy="504507"/>
          </a:xfrm>
        </p:spPr>
        <p:txBody>
          <a:bodyPr/>
          <a:lstStyle/>
          <a:p>
            <a:r>
              <a:rPr lang="en-US" dirty="0"/>
              <a:t>In your own words, explain one difference between a CT scan and an MRI.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62597" y="1344395"/>
            <a:ext cx="8335491" cy="2122136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/>
              <a:t>An MRI technologist performs the procedure.</a:t>
            </a:r>
          </a:p>
          <a:p>
            <a:pPr>
              <a:spcBef>
                <a:spcPts val="1200"/>
              </a:spcBef>
            </a:pPr>
            <a:r>
              <a:rPr lang="en-US" dirty="0"/>
              <a:t>The patient must stay still.</a:t>
            </a:r>
          </a:p>
          <a:p>
            <a:pPr>
              <a:spcBef>
                <a:spcPts val="1200"/>
              </a:spcBef>
            </a:pPr>
            <a:r>
              <a:rPr lang="en-US" dirty="0"/>
              <a:t>MRIs diagnose spinal </a:t>
            </a:r>
            <a:br>
              <a:rPr lang="en-US" dirty="0"/>
            </a:br>
            <a:r>
              <a:rPr lang="en-US" dirty="0"/>
              <a:t>cord injuries, strokes,</a:t>
            </a:r>
            <a:br>
              <a:rPr lang="en-US" dirty="0"/>
            </a:br>
            <a:r>
              <a:rPr lang="en-US" dirty="0"/>
              <a:t>and tumors.</a:t>
            </a:r>
          </a:p>
        </p:txBody>
      </p:sp>
      <p:pic>
        <p:nvPicPr>
          <p:cNvPr id="5" name="Picture 4" descr="160_F_19679945_DaJXDvCnoqa3CtT5HHGMR9mxsTEQfAh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30158" y="3022792"/>
            <a:ext cx="3617509" cy="24005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8689" y="5492046"/>
            <a:ext cx="3424792" cy="318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 radiologist analyzes the images.</a:t>
            </a:r>
          </a:p>
        </p:txBody>
      </p:sp>
      <p:pic>
        <p:nvPicPr>
          <p:cNvPr id="9" name="Picture 8" descr="Fotolia_19679945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397" y="2461936"/>
            <a:ext cx="4562270" cy="295673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 fetal ultrasound uses high-frequency sound waves to create an image of a baby in the uterus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52450" y="5677204"/>
            <a:ext cx="8252882" cy="485471"/>
          </a:xfrm>
        </p:spPr>
        <p:txBody>
          <a:bodyPr/>
          <a:lstStyle/>
          <a:p>
            <a:r>
              <a:rPr lang="en-US" dirty="0"/>
              <a:t>For what other reasons do you think a fetal ultrasound may be used?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4799012" cy="4263530"/>
          </a:xfrm>
        </p:spPr>
        <p:txBody>
          <a:bodyPr/>
          <a:lstStyle/>
          <a:p>
            <a:r>
              <a:rPr lang="en-US" sz="2200" dirty="0"/>
              <a:t>Confirms the pregnancy</a:t>
            </a:r>
          </a:p>
          <a:p>
            <a:r>
              <a:rPr lang="en-US" sz="2200" dirty="0"/>
              <a:t>Determines the baby’s age</a:t>
            </a:r>
          </a:p>
          <a:p>
            <a:r>
              <a:rPr lang="en-US" sz="2200" dirty="0"/>
              <a:t>Confirms the number of babies</a:t>
            </a:r>
          </a:p>
          <a:p>
            <a:r>
              <a:rPr lang="en-US" sz="2200" dirty="0"/>
              <a:t>Evaluates the baby’s heart rate and breathing</a:t>
            </a:r>
          </a:p>
          <a:p>
            <a:r>
              <a:rPr lang="en-US" sz="2200" dirty="0"/>
              <a:t>Determines the position of the baby</a:t>
            </a:r>
          </a:p>
        </p:txBody>
      </p:sp>
      <p:pic>
        <p:nvPicPr>
          <p:cNvPr id="5" name="Picture 4" descr="160_F_1862031_6ioBh4Rky05TqixKLrb7qE6KqsOPH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1834" y="1804533"/>
            <a:ext cx="3444063" cy="2583047"/>
          </a:xfrm>
          <a:prstGeom prst="rect">
            <a:avLst/>
          </a:prstGeom>
        </p:spPr>
      </p:pic>
      <p:pic>
        <p:nvPicPr>
          <p:cNvPr id="6" name="Picture 5" descr="Fotolia_1862031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5833" y="1660990"/>
            <a:ext cx="3619499" cy="278401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A </a:t>
            </a:r>
            <a:r>
              <a:rPr lang="en-US" sz="2600" dirty="0" err="1"/>
              <a:t>sonographer</a:t>
            </a:r>
            <a:r>
              <a:rPr lang="en-US" sz="2600" dirty="0"/>
              <a:t> performs the fetal ultrasound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098" y="1202082"/>
            <a:ext cx="4558588" cy="3174893"/>
          </a:xfrm>
        </p:spPr>
        <p:txBody>
          <a:bodyPr/>
          <a:lstStyle/>
          <a:p>
            <a:r>
              <a:rPr lang="en-US" dirty="0"/>
              <a:t>Applies gel to the woman’s abdomen</a:t>
            </a:r>
          </a:p>
          <a:p>
            <a:r>
              <a:rPr lang="en-US" dirty="0"/>
              <a:t>Runs the transducer across the abdomen</a:t>
            </a:r>
          </a:p>
          <a:p>
            <a:r>
              <a:rPr lang="en-US" dirty="0"/>
              <a:t>Tracks, stores, prints images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5297" y="6008290"/>
            <a:ext cx="7434138" cy="460107"/>
          </a:xfrm>
        </p:spPr>
        <p:txBody>
          <a:bodyPr/>
          <a:lstStyle/>
          <a:p>
            <a:r>
              <a:rPr lang="en-US" dirty="0"/>
              <a:t>What do you think </a:t>
            </a:r>
            <a:r>
              <a:rPr lang="en-US" dirty="0" err="1"/>
              <a:t>sonographers</a:t>
            </a:r>
            <a:r>
              <a:rPr lang="en-US" dirty="0"/>
              <a:t> enjoy about their job?</a:t>
            </a:r>
          </a:p>
        </p:txBody>
      </p:sp>
      <p:pic>
        <p:nvPicPr>
          <p:cNvPr id="5" name="Picture 4" descr="160_F_8651244_wrE5ueHqwP3RdFhyBfutmEcpfiIxQo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63481" y="1265537"/>
            <a:ext cx="4205353" cy="2812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333" y="4355781"/>
            <a:ext cx="8860668" cy="1844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eaLnBrk="0" hangingPunct="0">
              <a:lnSpc>
                <a:spcPct val="100000"/>
              </a:lnSpc>
              <a:spcBef>
                <a:spcPct val="100000"/>
              </a:spcBef>
              <a:buSzTx/>
              <a:buFont typeface="+mj-lt"/>
              <a:buAutoNum type="arabicPeriod" startAt="4"/>
            </a:pPr>
            <a:r>
              <a:rPr lang="en-US" sz="2400" kern="0" dirty="0">
                <a:solidFill>
                  <a:srgbClr val="333399"/>
                </a:solidFill>
                <a:latin typeface="Verdana"/>
              </a:rPr>
              <a:t>Takes measurements of the baby based on images</a:t>
            </a:r>
          </a:p>
          <a:p>
            <a:pPr marL="457200" lvl="0" indent="-457200" eaLnBrk="0" hangingPunct="0">
              <a:lnSpc>
                <a:spcPct val="100000"/>
              </a:lnSpc>
              <a:spcBef>
                <a:spcPct val="100000"/>
              </a:spcBef>
              <a:buSzTx/>
              <a:buFont typeface="+mj-lt"/>
              <a:buAutoNum type="arabicPeriod" startAt="4"/>
            </a:pPr>
            <a:r>
              <a:rPr lang="en-US" sz="2400" kern="0" dirty="0">
                <a:solidFill>
                  <a:srgbClr val="333399"/>
                </a:solidFill>
                <a:latin typeface="Verdana"/>
              </a:rPr>
              <a:t>Delivers images to the physician, who gives results to the patient</a:t>
            </a:r>
          </a:p>
          <a:p>
            <a:endParaRPr lang="en-US" dirty="0"/>
          </a:p>
        </p:txBody>
      </p:sp>
      <p:pic>
        <p:nvPicPr>
          <p:cNvPr id="7" name="Picture 6" descr="Fotolia_8651244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3600" y="1253067"/>
            <a:ext cx="4203700" cy="282927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 2011 PPT template_11181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template_111811.pptx</Template>
  <TotalTime>0</TotalTime>
  <Words>901</Words>
  <Application>Microsoft Office PowerPoint</Application>
  <PresentationFormat>On-screen Show (4:3)</PresentationFormat>
  <Paragraphs>115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ＭＳ Ｐゴシック</vt:lpstr>
      <vt:lpstr>Arial</vt:lpstr>
      <vt:lpstr>Times</vt:lpstr>
      <vt:lpstr>Verdana</vt:lpstr>
      <vt:lpstr>NAF 2011 PPT template_111811</vt:lpstr>
      <vt:lpstr>Title page</vt:lpstr>
      <vt:lpstr>PowerPoint Presentation</vt:lpstr>
      <vt:lpstr>Diagnostic tests give more information about the inside of the body</vt:lpstr>
      <vt:lpstr>X-rays are images of the inside of the body</vt:lpstr>
      <vt:lpstr>CT scans are 3-D cross-sectional images of the inside of the body</vt:lpstr>
      <vt:lpstr>PowerPoint Presentation</vt:lpstr>
      <vt:lpstr>A CT technologist performs a CT scan using a  CT scanner</vt:lpstr>
      <vt:lpstr>An MRI uses magnetic fields and radio waves, not X-rays, to create 3-D images of the inside of the body</vt:lpstr>
      <vt:lpstr>A fetal ultrasound uses high-frequency sound waves to create an image of a baby in the uterus</vt:lpstr>
      <vt:lpstr>A sonographer performs the fetal ultrasound</vt:lpstr>
      <vt:lpstr>A mammogram is used to detect breast cancer</vt:lpstr>
      <vt:lpstr>Bone density scans test the strength of bones</vt:lpstr>
      <vt:lpstr>An electrocardiogram monitors the heart</vt:lpstr>
      <vt:lpstr>An ECG technician performs the ECG </vt:lpstr>
      <vt:lpstr>An EEG is used to diagnose epilepsy and other brain disorders, like memory impairment and brain tumors</vt:lpstr>
      <vt:lpstr>Phlebotomists draw blood that is sent to a lab  for testing</vt:lpstr>
      <vt:lpstr>Skin biopsies are used to diagnose skin conditions and diseases, like skin cancer, skin infections, or skin tags</vt:lpstr>
      <vt:lpstr>Diagnostic tests help physicians diagnose diseases and aid in early detection and prevention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2015-05-30T19:11:39Z</dcterms:created>
  <dcterms:modified xsi:type="dcterms:W3CDTF">2016-05-16T15:38:23Z</dcterms:modified>
</cp:coreProperties>
</file>