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  <p:sldMasterId id="2147483740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59" r:id="rId5"/>
    <p:sldId id="260" r:id="rId6"/>
    <p:sldId id="258" r:id="rId7"/>
    <p:sldId id="271" r:id="rId8"/>
    <p:sldId id="263" r:id="rId9"/>
    <p:sldId id="261" r:id="rId10"/>
    <p:sldId id="264" r:id="rId11"/>
    <p:sldId id="268" r:id="rId12"/>
    <p:sldId id="269" r:id="rId13"/>
    <p:sldId id="265" r:id="rId14"/>
    <p:sldId id="266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485" autoAdjust="0"/>
    <p:restoredTop sz="85278" autoAdjust="0"/>
  </p:normalViewPr>
  <p:slideViewPr>
    <p:cSldViewPr snapToGrid="0">
      <p:cViewPr varScale="1">
        <p:scale>
          <a:sx n="87" d="100"/>
          <a:sy n="87" d="100"/>
        </p:scale>
        <p:origin x="1867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32" y="4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923AFB36-DDED-43F0-9CE7-272954866E70}" type="datetimeFigureOut">
              <a:rPr lang="en-US"/>
              <a:pPr/>
              <a:t>5/16/2016</a:t>
            </a:fld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 NAF. All rights </a:t>
            </a:r>
            <a:r>
              <a:rPr lang="en-US" dirty="0" err="1"/>
              <a:t>reserved.Copyright</a:t>
            </a:r>
            <a:r>
              <a:rPr lang="en-US" dirty="0"/>
              <a:t> © 2009 NAF. All rights reserved.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C28F348-8326-42AB-AD5A-2747ACE9A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65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 this should be in </a:t>
            </a:r>
            <a:r>
              <a:rPr lang="en-US" dirty="0" err="1"/>
              <a:t>airal</a:t>
            </a:r>
            <a:r>
              <a:rPr lang="en-US" dirty="0"/>
              <a:t> 12 and not have any hanging indents.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 NAF. All rights reserved.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352800" y="8991600"/>
            <a:ext cx="685800" cy="31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248400" y="86868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096000" y="8763000"/>
            <a:ext cx="6858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B8FCFC84-6147-47F4-BF00-CD1045E8D642}" type="slidenum">
              <a:rPr lang="en-US" sz="1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1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017970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3315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8812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875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4314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3297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431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691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747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25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003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113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367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5159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294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This is the bulleted slide master</a:t>
            </a:r>
            <a:br>
              <a:rPr lang="en-US" dirty="0"/>
            </a:br>
            <a:r>
              <a:rPr lang="en-US" dirty="0"/>
              <a:t>with a two-line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 with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2790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6353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4"/>
            <a:ext cx="8562129" cy="49039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63550" indent="-6350"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5"/>
            <a:ext cx="8562129" cy="40964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63550" indent="-6350"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628663"/>
            <a:ext cx="7434138" cy="819624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95250"/>
            <a:ext cx="8782050" cy="819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81125"/>
            <a:ext cx="8382000" cy="479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95250"/>
            <a:ext cx="8782050" cy="819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bar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04850" y="3448050"/>
            <a:ext cx="7696200" cy="8001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  <a:lvl2pPr algn="ctr">
              <a:buNone/>
              <a:defRPr sz="3200"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sz="3200" b="1" dirty="0">
                <a:latin typeface="Arial" charset="0"/>
              </a:rPr>
              <a:t>Unit #, Lesson #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1450"/>
            <a:ext cx="9144000" cy="104775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Academy Initials</a:t>
            </a:r>
            <a:br>
              <a:rPr lang="en-US" dirty="0"/>
            </a:br>
            <a:r>
              <a:rPr lang="en-US" dirty="0"/>
              <a:t>Course Name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00" y="4324350"/>
            <a:ext cx="7715250" cy="1104900"/>
          </a:xfrm>
          <a:prstGeom prst="rect">
            <a:avLst/>
          </a:prstGeom>
        </p:spPr>
        <p:txBody>
          <a:bodyPr/>
          <a:lstStyle>
            <a:lvl1pPr algn="ctr">
              <a:buNone/>
              <a:defRPr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Presentation Name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</a:defRPr>
            </a:lvl1pPr>
          </a:lstStyle>
          <a:p>
            <a:pPr>
              <a:defRPr/>
            </a:pPr>
            <a:fld id="{C5B3C61A-D9DC-40DF-9124-2C1DD63C4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bar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43" r:id="rId2"/>
    <p:sldLayoutId id="2147483744" r:id="rId3"/>
    <p:sldLayoutId id="2147483742" r:id="rId4"/>
    <p:sldLayoutId id="2147483737" r:id="rId5"/>
    <p:sldLayoutId id="2147483741" r:id="rId6"/>
    <p:sldLayoutId id="2147483745" r:id="rId7"/>
    <p:sldLayoutId id="2147483738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282575" indent="-282575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ba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pic>
        <p:nvPicPr>
          <p:cNvPr id="8" name="Picture 11" descr="PPT footer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Unit 3, Lesson 9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0" y="196850"/>
            <a:ext cx="9144000" cy="1047750"/>
          </a:xfrm>
        </p:spPr>
        <p:txBody>
          <a:bodyPr/>
          <a:lstStyle/>
          <a:p>
            <a:r>
              <a:rPr lang="en-US" dirty="0"/>
              <a:t>AOHS </a:t>
            </a:r>
          </a:p>
          <a:p>
            <a:r>
              <a:rPr lang="en-US" dirty="0"/>
              <a:t>Health Careers Exploration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Does It Take to Be a Nurse?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6654867"/>
            <a:ext cx="2422458" cy="2031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800" dirty="0">
                <a:solidFill>
                  <a:prstClr val="black"/>
                </a:solidFill>
                <a:ea typeface="ＭＳ Ｐゴシック" charset="-128"/>
              </a:rPr>
              <a:t>Copyright © 2012‒2015 NAF. All rights reserved.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9150"/>
          </a:xfrm>
        </p:spPr>
        <p:txBody>
          <a:bodyPr/>
          <a:lstStyle/>
          <a:p>
            <a:r>
              <a:rPr lang="en-US" sz="2800" dirty="0"/>
              <a:t>To enhance communication, nurses use the </a:t>
            </a:r>
            <a:br>
              <a:rPr lang="en-US" sz="2800" dirty="0"/>
            </a:br>
            <a:r>
              <a:rPr lang="en-US" sz="2800" dirty="0"/>
              <a:t>echoing technique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23771" y="1262778"/>
            <a:ext cx="8704919" cy="2270124"/>
          </a:xfrm>
        </p:spPr>
        <p:txBody>
          <a:bodyPr/>
          <a:lstStyle/>
          <a:p>
            <a:r>
              <a:rPr lang="en-US" dirty="0"/>
              <a:t>The nurse repeats what the patient says to make sure he or she understands the patient correctly.</a:t>
            </a:r>
          </a:p>
          <a:p>
            <a:r>
              <a:rPr lang="en-US" dirty="0"/>
              <a:t>The nurse asks the patient to explain in his own words what the nurse tells him to verify the patient understands correctly.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33350" y="6096000"/>
            <a:ext cx="8820150" cy="399786"/>
          </a:xfrm>
        </p:spPr>
        <p:txBody>
          <a:bodyPr/>
          <a:lstStyle/>
          <a:p>
            <a:r>
              <a:rPr lang="en-US" dirty="0"/>
              <a:t>When might the echoing technique be a good method for communication?</a:t>
            </a:r>
          </a:p>
        </p:txBody>
      </p:sp>
      <p:pic>
        <p:nvPicPr>
          <p:cNvPr id="10" name="Picture 9" descr="echo graphic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300" y="3532902"/>
            <a:ext cx="6819900" cy="250366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Nonverbal skills are also important for nurses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076497" y="5013431"/>
            <a:ext cx="3941605" cy="1481962"/>
          </a:xfrm>
        </p:spPr>
        <p:txBody>
          <a:bodyPr/>
          <a:lstStyle/>
          <a:p>
            <a:r>
              <a:rPr lang="en-US" dirty="0"/>
              <a:t>What are other examples of positive and negative body language? </a:t>
            </a:r>
            <a:br>
              <a:rPr lang="en-US" dirty="0"/>
            </a:br>
            <a:r>
              <a:rPr lang="en-US" dirty="0"/>
              <a:t>Why do you think it’s important that nurses wear uniforms?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02596" y="1412876"/>
            <a:ext cx="5031556" cy="426353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Make eye contact</a:t>
            </a:r>
          </a:p>
          <a:p>
            <a:pPr>
              <a:spcBef>
                <a:spcPts val="1800"/>
              </a:spcBef>
            </a:pPr>
            <a:r>
              <a:rPr lang="en-US" dirty="0"/>
              <a:t>Avoid body language that could make a patient uncomfortable</a:t>
            </a:r>
          </a:p>
          <a:p>
            <a:pPr>
              <a:spcBef>
                <a:spcPts val="1800"/>
              </a:spcBef>
            </a:pPr>
            <a:r>
              <a:rPr lang="en-US" dirty="0"/>
              <a:t>Keep a clean, neat appearance </a:t>
            </a:r>
          </a:p>
          <a:p>
            <a:pPr>
              <a:spcBef>
                <a:spcPts val="1800"/>
              </a:spcBef>
            </a:pPr>
            <a:r>
              <a:rPr lang="en-US" dirty="0"/>
              <a:t>Wear a uniform</a:t>
            </a:r>
          </a:p>
          <a:p>
            <a:pPr>
              <a:spcBef>
                <a:spcPts val="1800"/>
              </a:spcBef>
            </a:pPr>
            <a:r>
              <a:rPr lang="en-US" dirty="0"/>
              <a:t>Use touch in an appropriate, reassuring way</a:t>
            </a:r>
          </a:p>
        </p:txBody>
      </p:sp>
      <p:pic>
        <p:nvPicPr>
          <p:cNvPr id="5" name="Picture 4" descr="160_F_31062835_h75uDUbOLvT4wLiPqVmxiIhdAfxsKPL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92320" y="1679467"/>
            <a:ext cx="4130996" cy="2943334"/>
          </a:xfrm>
          <a:prstGeom prst="rect">
            <a:avLst/>
          </a:prstGeom>
        </p:spPr>
      </p:pic>
      <p:pic>
        <p:nvPicPr>
          <p:cNvPr id="6" name="Picture 5" descr="Fotolia_31062835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86300" y="1501567"/>
            <a:ext cx="4279900" cy="314663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9150"/>
          </a:xfrm>
        </p:spPr>
        <p:txBody>
          <a:bodyPr/>
          <a:lstStyle/>
          <a:p>
            <a:r>
              <a:rPr lang="en-US" sz="2800" dirty="0"/>
              <a:t>Nurses make every effort to understand </a:t>
            </a:r>
            <a:br>
              <a:rPr lang="en-US" sz="2800" dirty="0"/>
            </a:br>
            <a:r>
              <a:rPr lang="en-US" sz="2800" dirty="0"/>
              <a:t>cultural differences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41888" y="5801711"/>
            <a:ext cx="8939048" cy="725606"/>
          </a:xfrm>
        </p:spPr>
        <p:txBody>
          <a:bodyPr/>
          <a:lstStyle/>
          <a:p>
            <a:r>
              <a:rPr lang="en-US" dirty="0"/>
              <a:t>Why is understanding cultural differences about personal space important? </a:t>
            </a:r>
            <a:br>
              <a:rPr lang="en-US" dirty="0"/>
            </a:br>
            <a:r>
              <a:rPr lang="en-US" dirty="0"/>
              <a:t>How do people in your culture understand personal space?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31086" y="1325919"/>
          <a:ext cx="8576441" cy="4239309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37206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5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0608">
                <a:tc>
                  <a:txBody>
                    <a:bodyPr/>
                    <a:lstStyle/>
                    <a:p>
                      <a:r>
                        <a:rPr lang="en-US" dirty="0"/>
                        <a:t>Cultural Difference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Accommodations</a:t>
                      </a:r>
                      <a:r>
                        <a:rPr lang="en-US" baseline="0" dirty="0"/>
                        <a:t> a Nurse May Make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4825">
                <a:tc>
                  <a:txBody>
                    <a:bodyPr/>
                    <a:lstStyle/>
                    <a:p>
                      <a:r>
                        <a:rPr lang="en-US" sz="2000" dirty="0"/>
                        <a:t>A</a:t>
                      </a:r>
                      <a:r>
                        <a:rPr lang="en-US" sz="2000" baseline="0" dirty="0"/>
                        <a:t> pregnant woman in labor says she doesn’t want pain medication because of her religious beliefs. </a:t>
                      </a:r>
                      <a:endParaRPr lang="en-US" sz="2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The nurse assures the woman that her request will be respected</a:t>
                      </a:r>
                      <a:r>
                        <a:rPr lang="en-US" sz="2000" baseline="0" dirty="0"/>
                        <a:t> and makes a clear note in the patient’s file.</a:t>
                      </a:r>
                      <a:endParaRPr lang="en-US" sz="2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7964">
                <a:tc>
                  <a:txBody>
                    <a:bodyPr/>
                    <a:lstStyle/>
                    <a:p>
                      <a:r>
                        <a:rPr lang="en-US" sz="2000" dirty="0"/>
                        <a:t>A man who only speaks Korean</a:t>
                      </a:r>
                      <a:r>
                        <a:rPr lang="en-US" sz="2000" baseline="0" dirty="0"/>
                        <a:t> arrives in the emergency room. He is clearly in pain.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While</a:t>
                      </a:r>
                      <a:r>
                        <a:rPr lang="en-US" sz="2000" baseline="0" dirty="0"/>
                        <a:t> they wait for the translator, t</a:t>
                      </a:r>
                      <a:r>
                        <a:rPr lang="en-US" sz="2000" dirty="0"/>
                        <a:t>he nurse gestures with</a:t>
                      </a:r>
                      <a:r>
                        <a:rPr lang="en-US" sz="2000" baseline="0" dirty="0"/>
                        <a:t> the patient to identify which part of his body is in pain.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7421">
                <a:tc>
                  <a:txBody>
                    <a:bodyPr/>
                    <a:lstStyle/>
                    <a:p>
                      <a:r>
                        <a:rPr lang="en-US" sz="2000" dirty="0"/>
                        <a:t>A Muslim</a:t>
                      </a:r>
                      <a:r>
                        <a:rPr lang="en-US" sz="2000" baseline="0" dirty="0"/>
                        <a:t> woman isn’t comfortable being seen by a male doctor.</a:t>
                      </a:r>
                      <a:endParaRPr lang="en-US" sz="2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The nurse arranges for a female</a:t>
                      </a:r>
                      <a:r>
                        <a:rPr lang="en-US" sz="2000" baseline="0" dirty="0"/>
                        <a:t> doctor to see the patient.</a:t>
                      </a:r>
                      <a:endParaRPr lang="en-US" sz="2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Nurses build good relationships by </a:t>
            </a:r>
            <a:br>
              <a:rPr lang="en-US" sz="2800" dirty="0"/>
            </a:br>
            <a:r>
              <a:rPr lang="en-US" sz="2800" dirty="0"/>
              <a:t>maintaining professionalism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5310" y="5738648"/>
            <a:ext cx="8371490" cy="757138"/>
          </a:xfrm>
        </p:spPr>
        <p:txBody>
          <a:bodyPr/>
          <a:lstStyle/>
          <a:p>
            <a:r>
              <a:rPr lang="en-US" dirty="0"/>
              <a:t>What do you think is another example of professionalism? </a:t>
            </a:r>
            <a:br>
              <a:rPr lang="en-US" dirty="0"/>
            </a:br>
            <a:r>
              <a:rPr lang="en-US" dirty="0"/>
              <a:t>Why do you think that respecting the privacy of patients is important?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Using a patient’s first or last name when appropriate</a:t>
            </a:r>
          </a:p>
          <a:p>
            <a:r>
              <a:rPr lang="en-US" dirty="0"/>
              <a:t>Acknowledging family members</a:t>
            </a:r>
          </a:p>
          <a:p>
            <a:r>
              <a:rPr lang="en-US" dirty="0"/>
              <a:t>Treating patients equally</a:t>
            </a:r>
          </a:p>
          <a:p>
            <a:r>
              <a:rPr lang="en-US" dirty="0"/>
              <a:t>Observing safety guidelines</a:t>
            </a:r>
          </a:p>
          <a:p>
            <a:r>
              <a:rPr lang="en-US" dirty="0"/>
              <a:t>Protecting the privacy of patients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Nurses are a key part of a patient’s experience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69536" y="5783038"/>
            <a:ext cx="7765009" cy="712748"/>
          </a:xfrm>
        </p:spPr>
        <p:txBody>
          <a:bodyPr/>
          <a:lstStyle/>
          <a:p>
            <a:r>
              <a:rPr lang="en-US" dirty="0"/>
              <a:t>What part of nursing do you think you’d excel at? Why? </a:t>
            </a:r>
            <a:br>
              <a:rPr lang="en-US" dirty="0"/>
            </a:br>
            <a:r>
              <a:rPr lang="en-US" dirty="0"/>
              <a:t>What part do you think might be a challenge for you? Why?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82575" lvl="1" indent="-282575">
              <a:spcBef>
                <a:spcPct val="100000"/>
              </a:spcBef>
            </a:pPr>
            <a:r>
              <a:rPr lang="en-US" sz="2400" dirty="0"/>
              <a:t>Physical care</a:t>
            </a:r>
          </a:p>
          <a:p>
            <a:pPr marL="282575" lvl="1" indent="-282575">
              <a:spcBef>
                <a:spcPct val="100000"/>
              </a:spcBef>
            </a:pPr>
            <a:r>
              <a:rPr lang="en-US" sz="2400" dirty="0"/>
              <a:t>Emotional support</a:t>
            </a:r>
          </a:p>
          <a:p>
            <a:pPr marL="282575" lvl="1" indent="-282575">
              <a:spcBef>
                <a:spcPct val="100000"/>
              </a:spcBef>
            </a:pPr>
            <a:r>
              <a:rPr lang="en-US" sz="2400" dirty="0"/>
              <a:t>Patient education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67569" y="3972913"/>
            <a:ext cx="8040414" cy="1680460"/>
          </a:xfrm>
          <a:prstGeom prst="rect">
            <a:avLst/>
          </a:prstGeom>
          <a:solidFill>
            <a:schemeClr val="accent5"/>
          </a:solidFill>
          <a:ln w="12700" cap="flat" cmpd="sng" algn="ctr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82575" lvl="0" indent="-282575" eaLnBrk="0" hangingPunct="0">
              <a:lnSpc>
                <a:spcPct val="100000"/>
              </a:lnSpc>
              <a:spcBef>
                <a:spcPct val="100000"/>
              </a:spcBef>
              <a:buSzTx/>
            </a:pPr>
            <a:r>
              <a:rPr lang="en-US" sz="2400" kern="0" dirty="0">
                <a:solidFill>
                  <a:srgbClr val="333399"/>
                </a:solidFill>
                <a:latin typeface="Verdana"/>
              </a:rPr>
              <a:t>Building relationships:</a:t>
            </a:r>
          </a:p>
          <a:p>
            <a:pPr marL="742950" lvl="1" indent="-285750" eaLnBrk="0" hangingPunct="0">
              <a:lnSpc>
                <a:spcPct val="100000"/>
              </a:lnSpc>
              <a:buSzTx/>
              <a:buFont typeface="Times" pitchFamily="18" charset="0"/>
              <a:buChar char="•"/>
            </a:pPr>
            <a:r>
              <a:rPr lang="en-US" sz="2200" kern="0" dirty="0">
                <a:solidFill>
                  <a:srgbClr val="333399"/>
                </a:solidFill>
                <a:latin typeface="Verdana"/>
              </a:rPr>
              <a:t>Effective verbal and nonverbal communication</a:t>
            </a:r>
          </a:p>
          <a:p>
            <a:pPr marL="742950" lvl="1" indent="-285750" eaLnBrk="0" hangingPunct="0">
              <a:lnSpc>
                <a:spcPct val="100000"/>
              </a:lnSpc>
              <a:buSzTx/>
              <a:buFont typeface="Times" pitchFamily="18" charset="0"/>
              <a:buChar char="•"/>
            </a:pPr>
            <a:r>
              <a:rPr lang="en-US" sz="2200" kern="0" dirty="0">
                <a:solidFill>
                  <a:srgbClr val="333399"/>
                </a:solidFill>
                <a:latin typeface="Verdana"/>
              </a:rPr>
              <a:t>Understanding cultural differences</a:t>
            </a:r>
          </a:p>
          <a:p>
            <a:pPr marL="742950" lvl="1" indent="-285750" eaLnBrk="0" hangingPunct="0">
              <a:lnSpc>
                <a:spcPct val="100000"/>
              </a:lnSpc>
              <a:buSzTx/>
              <a:buFont typeface="Times" pitchFamily="18" charset="0"/>
              <a:buChar char="•"/>
            </a:pPr>
            <a:r>
              <a:rPr lang="en-US" sz="2200" kern="0" dirty="0">
                <a:solidFill>
                  <a:srgbClr val="333399"/>
                </a:solidFill>
                <a:latin typeface="Verdana"/>
              </a:rPr>
              <a:t>Maintaining professionalism</a:t>
            </a:r>
          </a:p>
        </p:txBody>
      </p:sp>
      <p:pic>
        <p:nvPicPr>
          <p:cNvPr id="8" name="Picture 7" descr="160_F_49947272_OWNmWLgeW3EvbLmOzTDrmb1XKlgquqm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4200" y="1193800"/>
            <a:ext cx="1835150" cy="2744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976" y="1186853"/>
            <a:ext cx="1952624" cy="275109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Nurses provide hands-on physical care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85296" y="5825371"/>
            <a:ext cx="7434138" cy="712748"/>
          </a:xfrm>
        </p:spPr>
        <p:txBody>
          <a:bodyPr/>
          <a:lstStyle/>
          <a:p>
            <a:r>
              <a:rPr lang="en-US" dirty="0"/>
              <a:t>What other responsibilities do you know about that nurses have that involve providing physical care to patients?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51810" y="1396996"/>
          <a:ext cx="8119234" cy="4225060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4111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81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0485">
                <a:tc>
                  <a:txBody>
                    <a:bodyPr/>
                    <a:lstStyle/>
                    <a:p>
                      <a:r>
                        <a:rPr lang="en-US" sz="2000" dirty="0"/>
                        <a:t>Tasks Nurses 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Tasks</a:t>
                      </a:r>
                      <a:r>
                        <a:rPr lang="en-US" sz="2000" baseline="0" dirty="0"/>
                        <a:t> Nurses Don’t Do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0485">
                <a:tc>
                  <a:txBody>
                    <a:bodyPr/>
                    <a:lstStyle/>
                    <a:p>
                      <a:r>
                        <a:rPr lang="en-US" sz="2000" dirty="0"/>
                        <a:t>Administer medication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Prescribe</a:t>
                      </a:r>
                      <a:r>
                        <a:rPr lang="en-US" sz="2000" baseline="0" dirty="0"/>
                        <a:t> medication</a:t>
                      </a:r>
                      <a:endParaRPr lang="en-US" sz="2000" dirty="0"/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2632">
                <a:tc>
                  <a:txBody>
                    <a:bodyPr/>
                    <a:lstStyle/>
                    <a:p>
                      <a:r>
                        <a:rPr lang="en-US" sz="2000" dirty="0"/>
                        <a:t>Tend to patient’s basic needs, like bathing or dressing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Bill patients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0485">
                <a:tc>
                  <a:txBody>
                    <a:bodyPr/>
                    <a:lstStyle/>
                    <a:p>
                      <a:r>
                        <a:rPr lang="en-US" sz="2000" dirty="0"/>
                        <a:t>Take vitals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Order diagnostic tests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2632">
                <a:tc>
                  <a:txBody>
                    <a:bodyPr/>
                    <a:lstStyle/>
                    <a:p>
                      <a:r>
                        <a:rPr lang="en-US" sz="2000" dirty="0"/>
                        <a:t>Dress wounds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Make recommendations for patients to see specialists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2632">
                <a:tc>
                  <a:txBody>
                    <a:bodyPr/>
                    <a:lstStyle/>
                    <a:p>
                      <a:r>
                        <a:rPr lang="en-US" sz="2000" dirty="0"/>
                        <a:t>Prepare patients for physical exams or medical procedures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Contact insurance companies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0485">
                <a:tc>
                  <a:txBody>
                    <a:bodyPr/>
                    <a:lstStyle/>
                    <a:p>
                      <a:r>
                        <a:rPr lang="en-US" sz="2000" dirty="0"/>
                        <a:t>Assess the patient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Provide talk therapy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Nurses provide emotional support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552411" y="5830334"/>
            <a:ext cx="6409175" cy="712748"/>
          </a:xfrm>
        </p:spPr>
        <p:txBody>
          <a:bodyPr/>
          <a:lstStyle/>
          <a:p>
            <a:r>
              <a:rPr lang="en-US" dirty="0"/>
              <a:t>What type of person can provide consistent emotional care to patients in a wide variety of circumstances?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-154096" y="1774511"/>
            <a:ext cx="4764195" cy="4000501"/>
          </a:xfrm>
        </p:spPr>
        <p:txBody>
          <a:bodyPr/>
          <a:lstStyle/>
          <a:p>
            <a:pPr lvl="1"/>
            <a:r>
              <a:rPr lang="en-US" sz="2400" dirty="0"/>
              <a:t>Dealing with an upsetting diagnosis</a:t>
            </a:r>
          </a:p>
          <a:p>
            <a:pPr lvl="1"/>
            <a:r>
              <a:rPr lang="en-US" sz="2400" dirty="0"/>
              <a:t>Making a difficult choice</a:t>
            </a:r>
          </a:p>
          <a:p>
            <a:pPr lvl="1"/>
            <a:r>
              <a:rPr lang="en-US" sz="2400" dirty="0"/>
              <a:t>Coming to terms with a condition</a:t>
            </a:r>
          </a:p>
          <a:p>
            <a:pPr lvl="1"/>
            <a:r>
              <a:rPr lang="en-US" sz="2400" dirty="0"/>
              <a:t>Rejoicing in a happy moment or about good news </a:t>
            </a:r>
          </a:p>
          <a:p>
            <a:pPr lvl="1"/>
            <a:r>
              <a:rPr lang="en-US" sz="2400" dirty="0"/>
              <a:t>Dying or facing a terminal illness</a:t>
            </a:r>
          </a:p>
          <a:p>
            <a:endParaRPr lang="en-US" dirty="0"/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275511" y="1280505"/>
            <a:ext cx="8316696" cy="4000501"/>
          </a:xfrm>
          <a:prstGeom prst="rect">
            <a:avLst/>
          </a:prstGeom>
        </p:spPr>
        <p:txBody>
          <a:bodyPr/>
          <a:lstStyle/>
          <a:p>
            <a:pPr marL="282575" marR="0" lvl="0" indent="-282575" algn="l" defTabSz="914400" rtl="0" eaLnBrk="0" fontAlgn="base" latinLnBrk="0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>
                <a:srgbClr val="2B5A9C"/>
              </a:buClr>
              <a:buSzTx/>
              <a:buFont typeface="Times" pitchFamily="18" charset="0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Nurses give emotional support to patients who are:</a:t>
            </a:r>
          </a:p>
        </p:txBody>
      </p:sp>
      <p:pic>
        <p:nvPicPr>
          <p:cNvPr id="8" name="Picture 7" descr="160_F_23241513_xWNOnwjXp51TRlmww62SuoqKve6pE4T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89499" y="1939152"/>
            <a:ext cx="3898986" cy="2607448"/>
          </a:xfrm>
          <a:prstGeom prst="rect">
            <a:avLst/>
          </a:prstGeom>
        </p:spPr>
      </p:pic>
      <p:pic>
        <p:nvPicPr>
          <p:cNvPr id="7" name="Picture 6" descr="Fotolia_23241513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10099" y="1921934"/>
            <a:ext cx="4216401" cy="28070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Nurses educate the public, patients, and </a:t>
            </a:r>
            <a:br>
              <a:rPr lang="en-US" sz="2800" dirty="0"/>
            </a:br>
            <a:r>
              <a:rPr lang="en-US" sz="2800" dirty="0"/>
              <a:t>patients’ families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26771" y="5958490"/>
            <a:ext cx="7902373" cy="504889"/>
          </a:xfrm>
        </p:spPr>
        <p:txBody>
          <a:bodyPr/>
          <a:lstStyle/>
          <a:p>
            <a:r>
              <a:rPr lang="en-US" dirty="0"/>
              <a:t>In what other ways do nurses educate patients and their families?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437148"/>
              </p:ext>
            </p:extLst>
          </p:nvPr>
        </p:nvGraphicFramePr>
        <p:xfrm>
          <a:off x="275165" y="1460499"/>
          <a:ext cx="8593668" cy="4358815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92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2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4207">
                <a:tc>
                  <a:txBody>
                    <a:bodyPr/>
                    <a:lstStyle/>
                    <a:p>
                      <a:r>
                        <a:rPr lang="en-US" dirty="0"/>
                        <a:t>Topic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Example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2192">
                <a:tc>
                  <a:txBody>
                    <a:bodyPr/>
                    <a:lstStyle/>
                    <a:p>
                      <a:r>
                        <a:rPr lang="en-US" sz="2000" dirty="0"/>
                        <a:t>Diet and disease</a:t>
                      </a:r>
                    </a:p>
                  </a:txBody>
                  <a:tcPr anchor="ctr"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Making meal choices that will help lower cholesterol</a:t>
                      </a:r>
                    </a:p>
                  </a:txBody>
                  <a:tcPr anchor="ctr">
                    <a:solidFill>
                      <a:schemeClr val="bg1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2192">
                <a:tc>
                  <a:txBody>
                    <a:bodyPr/>
                    <a:lstStyle/>
                    <a:p>
                      <a:r>
                        <a:rPr lang="en-US" sz="2000" dirty="0"/>
                        <a:t>Self-administering medication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When and how to administer insulin for diabetes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2192">
                <a:tc>
                  <a:txBody>
                    <a:bodyPr/>
                    <a:lstStyle/>
                    <a:p>
                      <a:r>
                        <a:rPr lang="en-US" sz="2000" dirty="0"/>
                        <a:t>Wounds</a:t>
                      </a:r>
                    </a:p>
                  </a:txBody>
                  <a:tcPr anchor="ctr"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How to clean and dress a healing gunshot wound</a:t>
                      </a:r>
                    </a:p>
                  </a:txBody>
                  <a:tcPr anchor="ctr">
                    <a:solidFill>
                      <a:schemeClr val="bg1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2192">
                <a:tc>
                  <a:txBody>
                    <a:bodyPr/>
                    <a:lstStyle/>
                    <a:p>
                      <a:r>
                        <a:rPr lang="en-US" sz="2000" dirty="0"/>
                        <a:t>Looking for symptoms</a:t>
                      </a:r>
                      <a:r>
                        <a:rPr lang="en-US" sz="2000" baseline="0" dirty="0"/>
                        <a:t> of illness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How to take a</a:t>
                      </a:r>
                      <a:r>
                        <a:rPr lang="en-US" sz="2000" baseline="0" dirty="0"/>
                        <a:t> child’s temperature and at what temperature a parent should call the doctor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2192">
                <a:tc>
                  <a:txBody>
                    <a:bodyPr/>
                    <a:lstStyle/>
                    <a:p>
                      <a:r>
                        <a:rPr lang="en-US" sz="2000" dirty="0"/>
                        <a:t>Taking preventive</a:t>
                      </a:r>
                      <a:r>
                        <a:rPr lang="en-US" sz="2000" baseline="0" dirty="0"/>
                        <a:t> measures</a:t>
                      </a:r>
                      <a:endParaRPr lang="en-US" sz="2000" dirty="0"/>
                    </a:p>
                  </a:txBody>
                  <a:tcPr anchor="ctr"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How much daily</a:t>
                      </a:r>
                      <a:r>
                        <a:rPr lang="en-US" sz="2000" baseline="0" dirty="0"/>
                        <a:t> exercise is needed to help prevent heart disease</a:t>
                      </a:r>
                      <a:endParaRPr lang="en-US" sz="2000" dirty="0"/>
                    </a:p>
                  </a:txBody>
                  <a:tcPr anchor="ctr">
                    <a:solidFill>
                      <a:schemeClr val="bg1">
                        <a:alpha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Nurses are almost always part of an </a:t>
            </a:r>
            <a:br>
              <a:rPr lang="en-US" sz="2800" dirty="0"/>
            </a:br>
            <a:r>
              <a:rPr lang="en-US" sz="2800" dirty="0"/>
              <a:t>interdisciplinary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42963" y="5990896"/>
            <a:ext cx="7434138" cy="504889"/>
          </a:xfrm>
        </p:spPr>
        <p:txBody>
          <a:bodyPr/>
          <a:lstStyle/>
          <a:p>
            <a:r>
              <a:rPr lang="en-US" dirty="0"/>
              <a:t>Supervisors are leaders. What skills does a good leader have?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23322" y="1328209"/>
            <a:ext cx="5047319" cy="426353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Team up with doctors, specialists, surgeons, diagnostic technicians, and other nurses</a:t>
            </a:r>
          </a:p>
          <a:p>
            <a:pPr>
              <a:spcBef>
                <a:spcPts val="1800"/>
              </a:spcBef>
            </a:pPr>
            <a:r>
              <a:rPr lang="en-US" dirty="0"/>
              <a:t>Supervise other nurses and nurse aides</a:t>
            </a:r>
          </a:p>
          <a:p>
            <a:pPr>
              <a:spcBef>
                <a:spcPts val="1800"/>
              </a:spcBef>
            </a:pPr>
            <a:r>
              <a:rPr lang="en-US" dirty="0"/>
              <a:t>Keep careful patient records to share with the team</a:t>
            </a:r>
          </a:p>
          <a:p>
            <a:pPr>
              <a:spcBef>
                <a:spcPts val="1800"/>
              </a:spcBef>
            </a:pPr>
            <a:r>
              <a:rPr lang="en-US" dirty="0"/>
              <a:t>Make critical decisions with the team</a:t>
            </a:r>
          </a:p>
        </p:txBody>
      </p:sp>
      <p:pic>
        <p:nvPicPr>
          <p:cNvPr id="5" name="Picture 4" descr="160_F_10744086_yVYK3TY7LYUt86KuzaEfS19FTneY9aN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74961" y="1380815"/>
            <a:ext cx="3469039" cy="4405129"/>
          </a:xfrm>
          <a:prstGeom prst="rect">
            <a:avLst/>
          </a:prstGeom>
        </p:spPr>
      </p:pic>
      <p:pic>
        <p:nvPicPr>
          <p:cNvPr id="6" name="Picture 5" descr="Fotolia_10744086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89600" y="1422400"/>
            <a:ext cx="3454400" cy="438680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SBAR is a communication technique for nurses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18065"/>
              </p:ext>
            </p:extLst>
          </p:nvPr>
        </p:nvGraphicFramePr>
        <p:xfrm>
          <a:off x="228600" y="1280161"/>
          <a:ext cx="8597900" cy="486514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33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31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79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78192">
                <a:tc>
                  <a:txBody>
                    <a:bodyPr/>
                    <a:lstStyle/>
                    <a:p>
                      <a:r>
                        <a:rPr lang="en-US" b="0" i="0" dirty="0"/>
                        <a:t>S- Situation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What is happening?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0" dirty="0"/>
                        <a:t>Dr. Ahmed, this</a:t>
                      </a:r>
                      <a:r>
                        <a:rPr lang="en-US" b="0" i="0" baseline="0" dirty="0"/>
                        <a:t> is Jo from Unit 2. Mr. Cross in Room 21 has been complaining of chest pain and shortness of breath for an hour.</a:t>
                      </a:r>
                      <a:endParaRPr lang="en-US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8402">
                <a:tc>
                  <a:txBody>
                    <a:bodyPr/>
                    <a:lstStyle/>
                    <a:p>
                      <a:r>
                        <a:rPr lang="en-US" dirty="0"/>
                        <a:t>B- Background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/>
                        <a:t>What happened before?</a:t>
                      </a:r>
                      <a:endParaRPr lang="en-US"/>
                    </a:p>
                    <a:p>
                      <a:r>
                        <a:rPr lang="en-US" baseline="0"/>
                        <a:t>Vital </a:t>
                      </a:r>
                      <a:r>
                        <a:rPr lang="en-US" baseline="0" dirty="0"/>
                        <a:t>signs</a:t>
                      </a:r>
                      <a:br>
                        <a:rPr lang="en-US" baseline="0"/>
                      </a:b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Mr. Cross</a:t>
                      </a:r>
                      <a:r>
                        <a:rPr lang="en-US" baseline="0" dirty="0"/>
                        <a:t> had hip replacement two days ago. His pulse is 120; his blood pressure is 128/54.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2468">
                <a:tc>
                  <a:txBody>
                    <a:bodyPr/>
                    <a:lstStyle/>
                    <a:p>
                      <a:r>
                        <a:rPr lang="en-US" dirty="0"/>
                        <a:t>A- Assessment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What do you</a:t>
                      </a:r>
                      <a:r>
                        <a:rPr lang="en-US" baseline="0" dirty="0"/>
                        <a:t> think the problem is?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 believe he may be having a cardiac event.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75765">
                <a:tc>
                  <a:txBody>
                    <a:bodyPr/>
                    <a:lstStyle/>
                    <a:p>
                      <a:r>
                        <a:rPr lang="en-US" dirty="0"/>
                        <a:t>R-Recommendations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do you propose to address the problem?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 recommend that you see him immediately.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 nurse’s work can be physically demanding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52248" y="5817476"/>
            <a:ext cx="8576442" cy="678310"/>
          </a:xfrm>
        </p:spPr>
        <p:txBody>
          <a:bodyPr/>
          <a:lstStyle/>
          <a:p>
            <a:r>
              <a:rPr lang="en-US" dirty="0"/>
              <a:t>What other aspects of a nurse’s job could be challenging and stressful? </a:t>
            </a:r>
            <a:br>
              <a:rPr lang="en-US" dirty="0"/>
            </a:br>
            <a:r>
              <a:rPr lang="en-US" dirty="0"/>
              <a:t>In general, what do you think are the best ways to handle stress?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4488" y="1334046"/>
            <a:ext cx="5567581" cy="4048124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/>
              <a:t>Work on their feet</a:t>
            </a:r>
          </a:p>
          <a:p>
            <a:pPr>
              <a:spcBef>
                <a:spcPts val="1800"/>
              </a:spcBef>
            </a:pPr>
            <a:r>
              <a:rPr lang="en-US" dirty="0"/>
              <a:t>Do tasks that require bending, stretching, and lifting</a:t>
            </a:r>
          </a:p>
          <a:p>
            <a:pPr>
              <a:spcBef>
                <a:spcPts val="1800"/>
              </a:spcBef>
            </a:pPr>
            <a:r>
              <a:rPr lang="en-US" dirty="0"/>
              <a:t>Constantly lift and position patients</a:t>
            </a:r>
          </a:p>
          <a:p>
            <a:pPr>
              <a:spcBef>
                <a:spcPts val="1800"/>
              </a:spcBef>
            </a:pPr>
            <a:r>
              <a:rPr lang="en-US" dirty="0"/>
              <a:t>Work unconventional hours and long shifts</a:t>
            </a:r>
          </a:p>
          <a:p>
            <a:pPr>
              <a:spcBef>
                <a:spcPts val="1800"/>
              </a:spcBef>
            </a:pPr>
            <a:r>
              <a:rPr lang="en-US" dirty="0"/>
              <a:t>Are exposed to infectious diseases and harmful materials</a:t>
            </a:r>
          </a:p>
          <a:p>
            <a:pPr>
              <a:spcBef>
                <a:spcPts val="1800"/>
              </a:spcBef>
            </a:pPr>
            <a:endParaRPr lang="en-US" dirty="0"/>
          </a:p>
        </p:txBody>
      </p:sp>
      <p:pic>
        <p:nvPicPr>
          <p:cNvPr id="6" name="Picture 5" descr="160_F_29655252_R2sl5xMy7LFMJWiAtDHVrfCRZLOHDfW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90167" y="1375833"/>
            <a:ext cx="2809214" cy="4200694"/>
          </a:xfrm>
          <a:prstGeom prst="rect">
            <a:avLst/>
          </a:prstGeom>
        </p:spPr>
      </p:pic>
      <p:pic>
        <p:nvPicPr>
          <p:cNvPr id="7" name="Picture 6" descr="Fotolia_29655252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56300" y="1320800"/>
            <a:ext cx="2857500" cy="44386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Establishing good relationships with patients requires skill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811431" y="6053958"/>
            <a:ext cx="7717713" cy="441827"/>
          </a:xfrm>
        </p:spPr>
        <p:txBody>
          <a:bodyPr/>
          <a:lstStyle/>
          <a:p>
            <a:r>
              <a:rPr lang="en-US" dirty="0"/>
              <a:t>How do you think nurses form good relationships with patients?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37202"/>
              </p:ext>
            </p:extLst>
          </p:nvPr>
        </p:nvGraphicFramePr>
        <p:xfrm>
          <a:off x="275166" y="1396998"/>
          <a:ext cx="8614834" cy="4383562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201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1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52641">
                <a:tc>
                  <a:txBody>
                    <a:bodyPr/>
                    <a:lstStyle/>
                    <a:p>
                      <a:r>
                        <a:rPr lang="en-US" dirty="0"/>
                        <a:t>Skills</a:t>
                      </a:r>
                      <a:r>
                        <a:rPr lang="en-US" baseline="0" dirty="0"/>
                        <a:t> and Characteristics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Example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5201">
                <a:tc>
                  <a:txBody>
                    <a:bodyPr/>
                    <a:lstStyle/>
                    <a:p>
                      <a:r>
                        <a:rPr lang="en-US" sz="2000" dirty="0"/>
                        <a:t>Practical, clear-headed, positive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 patient feels shock about his cancer diagnosis. Nurse gives him facts but also encourages him to stay hopeful.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5080">
                <a:tc>
                  <a:txBody>
                    <a:bodyPr/>
                    <a:lstStyle/>
                    <a:p>
                      <a:r>
                        <a:rPr lang="en-US" sz="2000" dirty="0"/>
                        <a:t>Make important</a:t>
                      </a:r>
                      <a:r>
                        <a:rPr lang="en-US" sz="2000" baseline="0" dirty="0"/>
                        <a:t> decisions under pressure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The</a:t>
                      </a:r>
                      <a:r>
                        <a:rPr lang="en-US" sz="2000" baseline="0" dirty="0"/>
                        <a:t> heartbeat of a baby drops while the mother is in labor. Nurse quickly and calmly alerts the doctor.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45080">
                <a:tc>
                  <a:txBody>
                    <a:bodyPr/>
                    <a:lstStyle/>
                    <a:p>
                      <a:r>
                        <a:rPr lang="en-US" sz="2000" dirty="0"/>
                        <a:t>Remain calm</a:t>
                      </a:r>
                      <a:r>
                        <a:rPr lang="en-US" sz="2000" baseline="0" dirty="0"/>
                        <a:t> and kind in stressful situations</a:t>
                      </a:r>
                      <a:endParaRPr lang="en-US" sz="20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/>
                        <a:t>A patient with dementia lashes out at medical staff and his family. Nurse puts both patient and family at ease.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82050" cy="819150"/>
          </a:xfrm>
        </p:spPr>
        <p:txBody>
          <a:bodyPr/>
          <a:lstStyle/>
          <a:p>
            <a:r>
              <a:rPr lang="en-US" sz="2600" dirty="0"/>
              <a:t>Verbal skills are one part of effective communication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42962" y="5783038"/>
            <a:ext cx="7332663" cy="712748"/>
          </a:xfrm>
        </p:spPr>
        <p:txBody>
          <a:bodyPr/>
          <a:lstStyle/>
          <a:p>
            <a:r>
              <a:rPr lang="en-US" dirty="0"/>
              <a:t>What could be a consequence of a patient and nurse misunderstanding each other?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4488" y="1302514"/>
            <a:ext cx="8443252" cy="4263530"/>
          </a:xfrm>
        </p:spPr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fr-FR" dirty="0"/>
              <a:t>Nurses </a:t>
            </a:r>
            <a:r>
              <a:rPr lang="en-US" dirty="0"/>
              <a:t>observe these guidelines when speaking with patients:</a:t>
            </a:r>
          </a:p>
          <a:p>
            <a:pPr>
              <a:spcBef>
                <a:spcPts val="1800"/>
              </a:spcBef>
            </a:pPr>
            <a:r>
              <a:rPr lang="en-US" dirty="0"/>
              <a:t>Avoid technical or medical jargon</a:t>
            </a:r>
          </a:p>
          <a:p>
            <a:pPr>
              <a:spcBef>
                <a:spcPts val="1800"/>
              </a:spcBef>
            </a:pPr>
            <a:r>
              <a:rPr lang="en-US" dirty="0"/>
              <a:t>Speak slowly and clearly</a:t>
            </a:r>
          </a:p>
          <a:p>
            <a:pPr>
              <a:spcBef>
                <a:spcPts val="1800"/>
              </a:spcBef>
            </a:pPr>
            <a:r>
              <a:rPr lang="en-US" dirty="0"/>
              <a:t>Organize complex information</a:t>
            </a:r>
          </a:p>
          <a:p>
            <a:pPr>
              <a:spcBef>
                <a:spcPts val="1800"/>
              </a:spcBef>
            </a:pPr>
            <a:r>
              <a:rPr lang="en-US" dirty="0"/>
              <a:t>Make sure that the patient understands</a:t>
            </a:r>
          </a:p>
          <a:p>
            <a:pPr>
              <a:spcBef>
                <a:spcPts val="1800"/>
              </a:spcBef>
            </a:pPr>
            <a:r>
              <a:rPr lang="en-US" dirty="0"/>
              <a:t>Have a good attitude</a:t>
            </a:r>
          </a:p>
          <a:p>
            <a:pPr>
              <a:spcBef>
                <a:spcPts val="1800"/>
              </a:spcBef>
            </a:pPr>
            <a:r>
              <a:rPr lang="en-US" dirty="0"/>
              <a:t>Truly listen</a:t>
            </a:r>
          </a:p>
          <a:p>
            <a:pPr>
              <a:spcBef>
                <a:spcPts val="1800"/>
              </a:spcBef>
            </a:pPr>
            <a:endParaRPr lang="en-US" dirty="0"/>
          </a:p>
          <a:p>
            <a:pPr>
              <a:spcBef>
                <a:spcPts val="1800"/>
              </a:spcBef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AF 2011 PPT template_111811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NAF 2011 PPT template_111811.pptx</Template>
  <TotalTime>0</TotalTime>
  <Words>943</Words>
  <Application>Microsoft Office PowerPoint</Application>
  <PresentationFormat>On-screen Show (4:3)</PresentationFormat>
  <Paragraphs>126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Times</vt:lpstr>
      <vt:lpstr>Verdana</vt:lpstr>
      <vt:lpstr>NAF 2011 PPT template_111811</vt:lpstr>
      <vt:lpstr>Title page</vt:lpstr>
      <vt:lpstr>PowerPoint Presentation</vt:lpstr>
      <vt:lpstr>Nurses provide hands-on physical care</vt:lpstr>
      <vt:lpstr>Nurses provide emotional support</vt:lpstr>
      <vt:lpstr>Nurses educate the public, patients, and  patients’ families</vt:lpstr>
      <vt:lpstr>Nurses are almost always part of an  interdisciplinary team</vt:lpstr>
      <vt:lpstr>PowerPoint Presentation</vt:lpstr>
      <vt:lpstr>A nurse’s work can be physically demanding</vt:lpstr>
      <vt:lpstr>Establishing good relationships with patients requires skill</vt:lpstr>
      <vt:lpstr>Verbal skills are one part of effective communication</vt:lpstr>
      <vt:lpstr>To enhance communication, nurses use the  echoing technique</vt:lpstr>
      <vt:lpstr>Nonverbal skills are also important for nurses</vt:lpstr>
      <vt:lpstr>Nurses make every effort to understand  cultural differences</vt:lpstr>
      <vt:lpstr>Nurses build good relationships by  maintaining professionalism</vt:lpstr>
      <vt:lpstr>Nurses are a key part of a patient’s experience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2015-05-30T19:28:30Z</dcterms:created>
  <dcterms:modified xsi:type="dcterms:W3CDTF">2016-05-16T15:41:03Z</dcterms:modified>
</cp:coreProperties>
</file>