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40" r:id="rId2"/>
  </p:sldMasterIdLst>
  <p:notesMasterIdLst>
    <p:notesMasterId r:id="rId7"/>
  </p:notesMasterIdLst>
  <p:handoutMasterIdLst>
    <p:handoutMasterId r:id="rId8"/>
  </p:handoutMasterIdLst>
  <p:sldIdLst>
    <p:sldId id="272" r:id="rId3"/>
    <p:sldId id="284" r:id="rId4"/>
    <p:sldId id="285" r:id="rId5"/>
    <p:sldId id="287" r:id="rId6"/>
  </p:sldIdLst>
  <p:sldSz cx="9144000" cy="6858000" type="screen4x3"/>
  <p:notesSz cx="6858000" cy="9144000"/>
  <p:defaultTextStyle>
    <a:defPPr>
      <a:defRPr lang="en-US"/>
    </a:defPPr>
    <a:lvl1pPr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1pPr>
    <a:lvl2pPr marL="4572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2pPr>
    <a:lvl3pPr marL="9144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3pPr>
    <a:lvl4pPr marL="13716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4pPr>
    <a:lvl5pPr marL="1828800" algn="l" rtl="0" fontAlgn="base">
      <a:lnSpc>
        <a:spcPct val="90000"/>
      </a:lnSpc>
      <a:spcBef>
        <a:spcPct val="20000"/>
      </a:spcBef>
      <a:spcAft>
        <a:spcPct val="0"/>
      </a:spcAft>
      <a:buClr>
        <a:srgbClr val="2B5A9C"/>
      </a:buClr>
      <a:buSzPct val="60000"/>
      <a:buFont typeface="Times" pitchFamily="18" charset="0"/>
      <a:defRPr sz="1600" kern="1200">
        <a:solidFill>
          <a:srgbClr val="FF0000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FF0000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L" initials="JL" lastIdx="28" clrIdx="0"/>
  <p:cmAuthor id="1" name="cynth" initials="c" lastIdx="35" clrIdx="1"/>
  <p:cmAuthor id="2" name="Shauna Harrison" initials="SH" lastIdx="8" clrIdx="2"/>
  <p:cmAuthor id="3" name="Cynthia" initials="CW" lastIdx="2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485" autoAdjust="0"/>
    <p:restoredTop sz="97869" autoAdjust="0"/>
  </p:normalViewPr>
  <p:slideViewPr>
    <p:cSldViewPr snapToGrid="0">
      <p:cViewPr varScale="1">
        <p:scale>
          <a:sx n="74" d="100"/>
          <a:sy n="74" d="100"/>
        </p:scale>
        <p:origin x="17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90" d="100"/>
          <a:sy n="90" d="100"/>
        </p:scale>
        <p:origin x="-946" y="283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fld id="{923AFB36-DDED-43F0-9CE7-272954866E70}" type="datetimeFigureOut">
              <a:rPr lang="en-US"/>
              <a:pPr/>
              <a:t>5/30/2015</a:t>
            </a:fld>
            <a:endParaRPr lang="en-US"/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2009 National Academy Foundation. All rights reserved.Copyright © 2009 National Academy Foundation. All rights reserved.</a:t>
            </a:r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C28F348-8326-42AB-AD5A-2747ACE9A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632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62000" y="685800"/>
            <a:ext cx="53721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 this should be in airal 12 and not have any hanging indents.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76200" y="8763000"/>
            <a:ext cx="5867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Copyright © 2009 National Academy Foundation. All rights reserved.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352800" y="8991600"/>
            <a:ext cx="685800" cy="3127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6248400" y="8686800"/>
            <a:ext cx="60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200">
              <a:solidFill>
                <a:schemeClr val="tx1"/>
              </a:solidFill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6096000" y="8763000"/>
            <a:ext cx="6858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B8FCFC84-6147-47F4-BF00-CD1045E8D642}" type="slidenum">
              <a:rPr lang="en-US" sz="1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‹#›</a:t>
            </a:fld>
            <a:endParaRPr lang="en-US" sz="100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680251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0929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27797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96951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205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80742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This is the bulleted slide master</a:t>
            </a:r>
            <a:br>
              <a:rPr lang="en-US" dirty="0" smtClean="0"/>
            </a:br>
            <a:r>
              <a:rPr lang="en-US" dirty="0" smtClean="0"/>
              <a:t>with a two-line 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5"/>
            <a:ext cx="8443252" cy="4809795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slide with ques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27904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Question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0" y="0"/>
            <a:ext cx="8782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783038"/>
            <a:ext cx="7434138" cy="71274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44488" y="1412876"/>
            <a:ext cx="8443252" cy="426353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2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4"/>
            <a:ext cx="8562129" cy="490397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63550" indent="-6350">
              <a:buNone/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ragraph with questio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4" descr="PPT foote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ba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96863" y="1425575"/>
            <a:ext cx="8562129" cy="4096452"/>
          </a:xfrm>
          <a:prstGeom prst="rect">
            <a:avLst/>
          </a:prstGeom>
        </p:spPr>
        <p:txBody>
          <a:bodyPr/>
          <a:lstStyle>
            <a:lvl1pPr>
              <a:buNone/>
              <a:defRPr sz="2400"/>
            </a:lvl1pPr>
            <a:lvl2pPr>
              <a:buNone/>
              <a:defRPr sz="24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249238" y="95000"/>
            <a:ext cx="8574087" cy="784225"/>
          </a:xfrm>
          <a:prstGeom prst="rect">
            <a:avLst/>
          </a:prstGeom>
        </p:spPr>
        <p:txBody>
          <a:bodyPr/>
          <a:lstStyle>
            <a:lvl1pPr>
              <a:buNone/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842963" y="5628663"/>
            <a:ext cx="7434138" cy="819624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/>
          <a:lstStyle>
            <a:lvl1pPr>
              <a:buNone/>
              <a:defRPr sz="1800" i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Question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250" y="95250"/>
            <a:ext cx="8782050" cy="81915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bar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04850" y="3448050"/>
            <a:ext cx="7696200" cy="80010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  <a:lvl2pPr algn="ctr">
              <a:buNone/>
              <a:defRPr sz="3200"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 sz="3200" b="1" dirty="0" smtClean="0">
                <a:latin typeface="Arial" charset="0"/>
              </a:rPr>
              <a:t>Unit #, Lesson #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171450"/>
            <a:ext cx="9144000" cy="1047750"/>
          </a:xfrm>
          <a:prstGeom prst="rect">
            <a:avLst/>
          </a:prstGeom>
        </p:spPr>
        <p:txBody>
          <a:bodyPr/>
          <a:lstStyle>
            <a:lvl1pPr algn="ctr">
              <a:buNone/>
              <a:defRPr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Academy Initials</a:t>
            </a:r>
            <a:br>
              <a:rPr lang="en-US" dirty="0" smtClean="0"/>
            </a:br>
            <a:r>
              <a:rPr lang="en-US" dirty="0" smtClean="0"/>
              <a:t>Course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723900" y="4324350"/>
            <a:ext cx="7715250" cy="1104900"/>
          </a:xfrm>
          <a:prstGeom prst="rect">
            <a:avLst/>
          </a:prstGeom>
        </p:spPr>
        <p:txBody>
          <a:bodyPr/>
          <a:lstStyle>
            <a:lvl1pPr algn="ctr">
              <a:buNone/>
              <a:defRPr b="1" i="1">
                <a:solidFill>
                  <a:srgbClr val="3333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Presentation Name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77200" y="6172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i="0">
                <a:solidFill>
                  <a:srgbClr val="2B5A9C"/>
                </a:solidFill>
              </a:defRPr>
            </a:lvl1pPr>
          </a:lstStyle>
          <a:p>
            <a:pPr>
              <a:defRPr/>
            </a:pPr>
            <a:fld id="{C5B3C61A-D9DC-40DF-9124-2C1DD63C45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PPT foot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bar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928688"/>
            <a:ext cx="9144000" cy="2381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43" r:id="rId2"/>
    <p:sldLayoutId id="2147483744" r:id="rId3"/>
    <p:sldLayoutId id="2147483742" r:id="rId4"/>
    <p:sldLayoutId id="2147483737" r:id="rId5"/>
    <p:sldLayoutId id="2147483741" r:id="rId6"/>
    <p:sldLayoutId id="2147483738" r:id="rId7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accent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Verdana" pitchFamily="34" charset="0"/>
        </a:defRPr>
      </a:lvl9pPr>
    </p:titleStyle>
    <p:bodyStyle>
      <a:lvl1pPr marL="282575" indent="-282575" algn="l" rtl="0" eaLnBrk="0" fontAlgn="base" hangingPunct="0">
        <a:spcBef>
          <a:spcPct val="10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2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Font typeface="Times" pitchFamily="18" charset="0"/>
        <a:buChar char="•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600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5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2B5A9C"/>
        </a:buClr>
        <a:buSzPct val="50000"/>
        <a:buFont typeface="Times" pitchFamily="18" charset="0"/>
        <a:buChar char="•"/>
        <a:defRPr sz="1400" i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ba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95400"/>
            <a:ext cx="9144000" cy="800100"/>
          </a:xfrm>
          <a:prstGeom prst="rect">
            <a:avLst/>
          </a:prstGeom>
          <a:noFill/>
        </p:spPr>
      </p:pic>
      <p:pic>
        <p:nvPicPr>
          <p:cNvPr id="8" name="Picture 11" descr="PPT foote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583363"/>
            <a:ext cx="9144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Unit 3, </a:t>
            </a:r>
            <a:r>
              <a:rPr lang="en-US" smtClean="0"/>
              <a:t>Lesson </a:t>
            </a:r>
            <a:r>
              <a:rPr lang="en-US"/>
              <a:t>9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AOHS</a:t>
            </a:r>
          </a:p>
          <a:p>
            <a:r>
              <a:rPr lang="en-US" dirty="0" smtClean="0"/>
              <a:t>Health Careers Exploration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smtClean="0"/>
              <a:t>Terms </a:t>
            </a:r>
            <a:r>
              <a:rPr lang="en-US" dirty="0" smtClean="0"/>
              <a:t>to Know for the Lesson</a:t>
            </a:r>
            <a:endParaRPr lang="en-US" dirty="0"/>
          </a:p>
        </p:txBody>
      </p:sp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8100" y="6618288"/>
            <a:ext cx="3600666" cy="203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Copyright © </a:t>
            </a:r>
            <a:r>
              <a:rPr lang="en-US" sz="800" dirty="0" smtClean="0">
                <a:solidFill>
                  <a:schemeClr val="tx1"/>
                </a:solidFill>
                <a:ea typeface="ＭＳ Ｐゴシック" charset="-128"/>
              </a:rPr>
              <a:t>2012‒2015</a:t>
            </a:r>
            <a:r>
              <a:rPr lang="en-US" sz="800" baseline="0" dirty="0" smtClean="0">
                <a:solidFill>
                  <a:schemeClr val="tx1"/>
                </a:solidFill>
                <a:ea typeface="ＭＳ Ｐゴシック" charset="-128"/>
              </a:rPr>
              <a:t> </a:t>
            </a:r>
            <a:r>
              <a:rPr lang="en-US" sz="800" dirty="0" smtClean="0">
                <a:solidFill>
                  <a:schemeClr val="tx1"/>
                </a:solidFill>
                <a:ea typeface="ＭＳ Ｐゴシック" charset="-128"/>
              </a:rPr>
              <a:t>National </a:t>
            </a:r>
            <a:r>
              <a:rPr lang="en-US" sz="800" dirty="0">
                <a:solidFill>
                  <a:schemeClr val="tx1"/>
                </a:solidFill>
                <a:ea typeface="ＭＳ Ｐゴシック" charset="-128"/>
              </a:rPr>
              <a:t>Academy Foundation. All rights reserved.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8574087" cy="784225"/>
          </a:xfrm>
        </p:spPr>
        <p:txBody>
          <a:bodyPr/>
          <a:lstStyle/>
          <a:p>
            <a:r>
              <a:rPr lang="en-US" dirty="0" smtClean="0"/>
              <a:t>What does “to come to terms with” mean?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2517143" y="5753077"/>
            <a:ext cx="5756075" cy="694399"/>
          </a:xfrm>
        </p:spPr>
        <p:txBody>
          <a:bodyPr/>
          <a:lstStyle/>
          <a:p>
            <a:pPr marL="0" indent="0"/>
            <a:r>
              <a:rPr lang="en-US" dirty="0" smtClean="0"/>
              <a:t>What is another characteristic of the expression “coming to terms”?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519370"/>
              </p:ext>
            </p:extLst>
          </p:nvPr>
        </p:nvGraphicFramePr>
        <p:xfrm>
          <a:off x="391885" y="1204708"/>
          <a:ext cx="8432794" cy="270835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782280"/>
                <a:gridCol w="2934864"/>
                <a:gridCol w="3715650"/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</a:tr>
              <a:tr h="1940057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To</a:t>
                      </a:r>
                      <a:r>
                        <a:rPr lang="en-US" sz="2200" baseline="0" dirty="0" smtClean="0"/>
                        <a:t> c</a:t>
                      </a:r>
                      <a:r>
                        <a:rPr lang="en-US" sz="2200" dirty="0" smtClean="0"/>
                        <a:t>ome to terms with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is a process of</a:t>
                      </a:r>
                      <a:r>
                        <a:rPr lang="en-US" sz="2200" baseline="0" dirty="0" smtClean="0"/>
                        <a:t> accepting something </a:t>
                      </a:r>
                      <a:r>
                        <a:rPr lang="en-US" sz="2200" dirty="0" smtClean="0"/>
                        <a:t>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 smtClean="0"/>
                        <a:t>is unpleasant or undesirable.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 smtClean="0"/>
                        <a:t>is a negative event, such as losing a job or a relationship ending.</a:t>
                      </a:r>
                    </a:p>
                  </a:txBody>
                  <a:tcPr marL="182880" marR="182880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7142" y="4680928"/>
            <a:ext cx="4033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The patient was coming to terms with the cancer diagnosis. </a:t>
            </a:r>
            <a:endParaRPr lang="en-US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Fotolia_43827389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327" y="3127635"/>
            <a:ext cx="1981761" cy="29726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6040" y="0"/>
            <a:ext cx="8574087" cy="784225"/>
          </a:xfrm>
        </p:spPr>
        <p:txBody>
          <a:bodyPr/>
          <a:lstStyle/>
          <a:p>
            <a:r>
              <a:rPr lang="en-US" dirty="0" smtClean="0"/>
              <a:t>What is compassion?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532115" y="5960841"/>
            <a:ext cx="6073371" cy="501960"/>
          </a:xfrm>
        </p:spPr>
        <p:txBody>
          <a:bodyPr/>
          <a:lstStyle/>
          <a:p>
            <a:r>
              <a:rPr lang="en-US" dirty="0" smtClean="0"/>
              <a:t>What is another characteristic of a compassion?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6133663"/>
              </p:ext>
            </p:extLst>
          </p:nvPr>
        </p:nvGraphicFramePr>
        <p:xfrm>
          <a:off x="391885" y="1204708"/>
          <a:ext cx="8432794" cy="371419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2090127"/>
                <a:gridCol w="3193906"/>
                <a:gridCol w="3148761"/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</a:tr>
              <a:tr h="1940057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Compassion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is</a:t>
                      </a:r>
                      <a:r>
                        <a:rPr lang="en-US" sz="2200" baseline="0" dirty="0" smtClean="0"/>
                        <a:t> a feeling of sympathy and kindness that</a:t>
                      </a:r>
                      <a:endParaRPr lang="en-US" sz="22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 smtClean="0"/>
                        <a:t>shows understanding for people who are suffering.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200" baseline="0" dirty="0" smtClean="0"/>
                        <a:t>is demonstrated by listening carefully and showing support.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2200" baseline="0" dirty="0" smtClean="0"/>
                    </a:p>
                  </a:txBody>
                  <a:tcPr marL="182880" marR="18288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61833" y="5118344"/>
            <a:ext cx="4024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Patients feel comforted by nurses who show compassion.</a:t>
            </a:r>
            <a:endParaRPr lang="en-US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 descr="Fotolia_43580384_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240" y="3142468"/>
            <a:ext cx="3821243" cy="2683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7559" y="0"/>
            <a:ext cx="8574087" cy="784225"/>
          </a:xfrm>
        </p:spPr>
        <p:txBody>
          <a:bodyPr/>
          <a:lstStyle/>
          <a:p>
            <a:r>
              <a:rPr lang="en-US" dirty="0" smtClean="0"/>
              <a:t>What is jargon?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803178" y="5931813"/>
            <a:ext cx="5236252" cy="501960"/>
          </a:xfrm>
        </p:spPr>
        <p:txBody>
          <a:bodyPr/>
          <a:lstStyle/>
          <a:p>
            <a:r>
              <a:rPr lang="en-US" dirty="0" smtClean="0"/>
              <a:t>What is another characteristic of jargon?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066403"/>
              </p:ext>
            </p:extLst>
          </p:nvPr>
        </p:nvGraphicFramePr>
        <p:xfrm>
          <a:off x="391885" y="1204708"/>
          <a:ext cx="8432794" cy="3256992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1974684"/>
                <a:gridCol w="3264974"/>
                <a:gridCol w="3193136"/>
              </a:tblGrid>
              <a:tr h="605232">
                <a:tc>
                  <a:txBody>
                    <a:bodyPr/>
                    <a:lstStyle/>
                    <a:p>
                      <a:r>
                        <a:rPr lang="en-US" dirty="0" smtClean="0"/>
                        <a:t>Term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Category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Characteristics</a:t>
                      </a:r>
                      <a:endParaRPr lang="en-US" dirty="0"/>
                    </a:p>
                  </a:txBody>
                  <a:tcPr marL="182880" marR="182880">
                    <a:solidFill>
                      <a:schemeClr val="accent6"/>
                    </a:solidFill>
                  </a:tcPr>
                </a:tc>
              </a:tr>
              <a:tr h="1940057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Jargon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is a</a:t>
                      </a:r>
                      <a:r>
                        <a:rPr lang="en-US" sz="2400" baseline="0" dirty="0" smtClean="0"/>
                        <a:t> set of special words or expressions that </a:t>
                      </a:r>
                      <a:endParaRPr lang="en-US" sz="2400" dirty="0"/>
                    </a:p>
                  </a:txBody>
                  <a:tcPr marL="182880" marR="182880"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are used by a particular profession or group.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Arial" pitchFamily="34" charset="0"/>
                        </a:rPr>
                        <a:t>are difficult for outsiders to understand.</a:t>
                      </a:r>
                    </a:p>
                  </a:txBody>
                  <a:tcPr marL="182880" marR="18288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450050" y="3794224"/>
            <a:ext cx="32976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Code blue is medical jargon used by hospitals to alert staff that a patient needs immediate attention. </a:t>
            </a:r>
            <a:endParaRPr lang="en-US" sz="2000" dirty="0">
              <a:solidFill>
                <a:schemeClr val="accent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 rot="20028047">
            <a:off x="122629" y="3384125"/>
            <a:ext cx="2634374" cy="1168539"/>
          </a:xfrm>
          <a:prstGeom prst="wedgeEllipseCallout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buNone/>
              <a:tabLst/>
            </a:pPr>
            <a:r>
              <a:rPr lang="fr-FR" sz="2400" i="1" dirty="0" smtClean="0">
                <a:ln>
                  <a:solidFill>
                    <a:schemeClr val="accent6"/>
                  </a:solidFill>
                </a:ln>
                <a:solidFill>
                  <a:schemeClr val="accent2"/>
                </a:solidFill>
              </a:rPr>
              <a:t>Code Blue</a:t>
            </a:r>
          </a:p>
          <a:p>
            <a:pPr marL="0" marR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2B5A9C"/>
              </a:buClr>
              <a:buSzPct val="60000"/>
              <a:buFont typeface="Times" pitchFamily="18" charset="0"/>
              <a:buNone/>
              <a:tabLst/>
            </a:pPr>
            <a:endParaRPr kumimoji="0" lang="en-US" sz="2400" b="0" i="1" u="none" strike="noStrike" cap="none" normalizeH="0" baseline="0" dirty="0" smtClean="0">
              <a:ln>
                <a:solidFill>
                  <a:schemeClr val="accent6"/>
                </a:solidFill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AF 2011 PPT template_092211(2)">
  <a:themeElements>
    <a:clrScheme name="test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st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rgbClr val="2B5A9C"/>
          </a:buClr>
          <a:buSzPct val="60000"/>
          <a:buFont typeface="Times" pitchFamily="18" charset="0"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st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st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st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itle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NAF 2011 PPT template_092211(2).pptx</Template>
  <TotalTime>17580</TotalTime>
  <Words>205</Words>
  <PresentationFormat>On-screen Show (4:3)</PresentationFormat>
  <Paragraphs>36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ＭＳ Ｐゴシック</vt:lpstr>
      <vt:lpstr>Arial</vt:lpstr>
      <vt:lpstr>Times</vt:lpstr>
      <vt:lpstr>Verdana</vt:lpstr>
      <vt:lpstr>NAF 2011 PPT template_092211(2)</vt:lpstr>
      <vt:lpstr>Title page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2013-05-21T22:44:10Z</dcterms:created>
  <dcterms:modified xsi:type="dcterms:W3CDTF">2015-05-30T19:15:07Z</dcterms:modified>
</cp:coreProperties>
</file>