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740" r:id="rId2"/>
  </p:sldMasterIdLst>
  <p:notesMasterIdLst>
    <p:notesMasterId r:id="rId8"/>
  </p:notesMasterIdLst>
  <p:handoutMasterIdLst>
    <p:handoutMasterId r:id="rId9"/>
  </p:handoutMasterIdLst>
  <p:sldIdLst>
    <p:sldId id="272" r:id="rId3"/>
    <p:sldId id="284" r:id="rId4"/>
    <p:sldId id="285" r:id="rId5"/>
    <p:sldId id="287" r:id="rId6"/>
    <p:sldId id="288" r:id="rId7"/>
  </p:sldIdLst>
  <p:sldSz cx="9144000" cy="6858000" type="screen4x3"/>
  <p:notesSz cx="6858000" cy="9144000"/>
  <p:defaultTextStyle>
    <a:defPPr>
      <a:defRPr lang="en-US"/>
    </a:defPPr>
    <a:lvl1pPr algn="l" rtl="0" fontAlgn="base">
      <a:lnSpc>
        <a:spcPct val="90000"/>
      </a:lnSpc>
      <a:spcBef>
        <a:spcPct val="20000"/>
      </a:spcBef>
      <a:spcAft>
        <a:spcPct val="0"/>
      </a:spcAft>
      <a:buClr>
        <a:srgbClr val="2B5A9C"/>
      </a:buClr>
      <a:buSzPct val="60000"/>
      <a:buFont typeface="Times" pitchFamily="18" charset="0"/>
      <a:defRPr sz="1600" kern="1200">
        <a:solidFill>
          <a:srgbClr val="FF0000"/>
        </a:solidFill>
        <a:latin typeface="Arial" charset="0"/>
        <a:ea typeface="+mn-ea"/>
        <a:cs typeface="+mn-cs"/>
      </a:defRPr>
    </a:lvl1pPr>
    <a:lvl2pPr marL="457200" algn="l" rtl="0" fontAlgn="base">
      <a:lnSpc>
        <a:spcPct val="90000"/>
      </a:lnSpc>
      <a:spcBef>
        <a:spcPct val="20000"/>
      </a:spcBef>
      <a:spcAft>
        <a:spcPct val="0"/>
      </a:spcAft>
      <a:buClr>
        <a:srgbClr val="2B5A9C"/>
      </a:buClr>
      <a:buSzPct val="60000"/>
      <a:buFont typeface="Times" pitchFamily="18" charset="0"/>
      <a:defRPr sz="1600" kern="1200">
        <a:solidFill>
          <a:srgbClr val="FF0000"/>
        </a:solidFill>
        <a:latin typeface="Arial" charset="0"/>
        <a:ea typeface="+mn-ea"/>
        <a:cs typeface="+mn-cs"/>
      </a:defRPr>
    </a:lvl2pPr>
    <a:lvl3pPr marL="914400" algn="l" rtl="0" fontAlgn="base">
      <a:lnSpc>
        <a:spcPct val="90000"/>
      </a:lnSpc>
      <a:spcBef>
        <a:spcPct val="20000"/>
      </a:spcBef>
      <a:spcAft>
        <a:spcPct val="0"/>
      </a:spcAft>
      <a:buClr>
        <a:srgbClr val="2B5A9C"/>
      </a:buClr>
      <a:buSzPct val="60000"/>
      <a:buFont typeface="Times" pitchFamily="18" charset="0"/>
      <a:defRPr sz="1600" kern="1200">
        <a:solidFill>
          <a:srgbClr val="FF0000"/>
        </a:solidFill>
        <a:latin typeface="Arial" charset="0"/>
        <a:ea typeface="+mn-ea"/>
        <a:cs typeface="+mn-cs"/>
      </a:defRPr>
    </a:lvl3pPr>
    <a:lvl4pPr marL="1371600" algn="l" rtl="0" fontAlgn="base">
      <a:lnSpc>
        <a:spcPct val="90000"/>
      </a:lnSpc>
      <a:spcBef>
        <a:spcPct val="20000"/>
      </a:spcBef>
      <a:spcAft>
        <a:spcPct val="0"/>
      </a:spcAft>
      <a:buClr>
        <a:srgbClr val="2B5A9C"/>
      </a:buClr>
      <a:buSzPct val="60000"/>
      <a:buFont typeface="Times" pitchFamily="18" charset="0"/>
      <a:defRPr sz="1600" kern="1200">
        <a:solidFill>
          <a:srgbClr val="FF0000"/>
        </a:solidFill>
        <a:latin typeface="Arial" charset="0"/>
        <a:ea typeface="+mn-ea"/>
        <a:cs typeface="+mn-cs"/>
      </a:defRPr>
    </a:lvl4pPr>
    <a:lvl5pPr marL="1828800" algn="l" rtl="0" fontAlgn="base">
      <a:lnSpc>
        <a:spcPct val="90000"/>
      </a:lnSpc>
      <a:spcBef>
        <a:spcPct val="20000"/>
      </a:spcBef>
      <a:spcAft>
        <a:spcPct val="0"/>
      </a:spcAft>
      <a:buClr>
        <a:srgbClr val="2B5A9C"/>
      </a:buClr>
      <a:buSzPct val="60000"/>
      <a:buFont typeface="Times" pitchFamily="18" charset="0"/>
      <a:defRPr sz="1600" kern="1200">
        <a:solidFill>
          <a:srgbClr val="FF0000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rgbClr val="FF0000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rgbClr val="FF0000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rgbClr val="FF0000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rgbClr val="FF0000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ennifer L" initials="JL" lastIdx="28" clrIdx="0"/>
  <p:cmAuthor id="1" name="cynth" initials="c" lastIdx="35" clrIdx="1"/>
  <p:cmAuthor id="2" name="Shauna Harrison" initials="SH" lastIdx="8" clrIdx="2"/>
  <p:cmAuthor id="3" name="Andrew Rothstein" initials="AR" lastIdx="2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99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132" autoAdjust="0"/>
    <p:restoredTop sz="94671" autoAdjust="0"/>
  </p:normalViewPr>
  <p:slideViewPr>
    <p:cSldViewPr snapToGrid="0">
      <p:cViewPr varScale="1">
        <p:scale>
          <a:sx n="87" d="100"/>
          <a:sy n="87" d="100"/>
        </p:scale>
        <p:origin x="1262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>
        <p:scale>
          <a:sx n="66" d="100"/>
          <a:sy n="66" d="100"/>
        </p:scale>
        <p:origin x="-1469" y="-5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commentAuthors" Target="commentAuthor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fld id="{923AFB36-DDED-43F0-9CE7-272954866E70}" type="datetimeFigureOut">
              <a:rPr lang="en-US"/>
              <a:pPr/>
              <a:t>5/16/2016</a:t>
            </a:fld>
            <a:endParaRPr lang="en-US"/>
          </a:p>
        </p:txBody>
      </p:sp>
      <p:sp>
        <p:nvSpPr>
          <p:cNvPr id="942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Copyright © 2009 NAF. All rights </a:t>
            </a:r>
            <a:r>
              <a:rPr lang="en-US" dirty="0" err="1"/>
              <a:t>reserved.Copyright</a:t>
            </a:r>
            <a:r>
              <a:rPr lang="en-US" dirty="0"/>
              <a:t> © 2009 NAF. All rights reserved.</a:t>
            </a:r>
          </a:p>
        </p:txBody>
      </p:sp>
      <p:sp>
        <p:nvSpPr>
          <p:cNvPr id="942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i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AC28F348-8326-42AB-AD5A-2747ACE9A0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6321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62000" y="685800"/>
            <a:ext cx="53721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 this should be in airal 12 and not have any hanging indents.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76200" y="8763000"/>
            <a:ext cx="5867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Copyright © 2009 NAF. All rights reserved.</a:t>
            </a:r>
          </a:p>
        </p:txBody>
      </p:sp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3352800" y="8991600"/>
            <a:ext cx="685800" cy="3127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2" name="Rectangle 6"/>
          <p:cNvSpPr>
            <a:spLocks noChangeArrowheads="1"/>
          </p:cNvSpPr>
          <p:nvPr/>
        </p:nvSpPr>
        <p:spPr bwMode="auto">
          <a:xfrm>
            <a:off x="6248400" y="8686800"/>
            <a:ext cx="609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sz="1200">
              <a:solidFill>
                <a:schemeClr val="tx1"/>
              </a:solidFill>
            </a:endParaRPr>
          </a:p>
        </p:txBody>
      </p:sp>
      <p:sp>
        <p:nvSpPr>
          <p:cNvPr id="15370" name="Rectangle 10"/>
          <p:cNvSpPr>
            <a:spLocks noChangeArrowheads="1"/>
          </p:cNvSpPr>
          <p:nvPr/>
        </p:nvSpPr>
        <p:spPr bwMode="auto">
          <a:xfrm>
            <a:off x="6096000" y="8763000"/>
            <a:ext cx="685800" cy="30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fld id="{B8FCFC84-6147-47F4-BF00-CD1045E8D642}" type="slidenum">
              <a:rPr lang="en-US" sz="1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pPr algn="r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t>‹#›</a:t>
            </a:fld>
            <a:endParaRPr lang="en-US" sz="100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86802517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6205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6205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6205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6205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6205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8782050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This is the bulleted slide master</a:t>
            </a:r>
            <a:br>
              <a:rPr lang="en-US" dirty="0"/>
            </a:br>
            <a:r>
              <a:rPr lang="en-US" dirty="0"/>
              <a:t>with a two-line title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44488" y="1412875"/>
            <a:ext cx="8443252" cy="480979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200"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bere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0" y="0"/>
            <a:ext cx="8782050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44488" y="1412875"/>
            <a:ext cx="8443252" cy="4809795"/>
          </a:xfrm>
          <a:prstGeom prst="rect">
            <a:avLst/>
          </a:prstGeom>
        </p:spPr>
        <p:txBody>
          <a:bodyPr/>
          <a:lstStyle>
            <a:lvl1pPr marL="457200" indent="-457200">
              <a:buFont typeface="+mj-lt"/>
              <a:buAutoNum type="arabicPeriod"/>
              <a:defRPr sz="2400"/>
            </a:lvl1pPr>
            <a:lvl2pPr>
              <a:defRPr sz="2200"/>
            </a:lvl2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bered slide with ques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0" y="0"/>
            <a:ext cx="8782050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44488" y="1412876"/>
            <a:ext cx="8443252" cy="4227904"/>
          </a:xfrm>
          <a:prstGeom prst="rect">
            <a:avLst/>
          </a:prstGeom>
        </p:spPr>
        <p:txBody>
          <a:bodyPr/>
          <a:lstStyle>
            <a:lvl1pPr marL="457200" indent="-457200">
              <a:buFont typeface="+mj-lt"/>
              <a:buAutoNum type="arabicPeriod"/>
              <a:defRPr sz="2400"/>
            </a:lvl1pPr>
            <a:lvl2pPr>
              <a:defRPr sz="2200"/>
            </a:lvl2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842963" y="5783038"/>
            <a:ext cx="7434138" cy="712748"/>
          </a:xfrm>
          <a:prstGeom prst="rect">
            <a:avLst/>
          </a:prstGeom>
          <a:ln w="6350">
            <a:solidFill>
              <a:schemeClr val="tx1"/>
            </a:solidFill>
          </a:ln>
        </p:spPr>
        <p:txBody>
          <a:bodyPr/>
          <a:lstStyle>
            <a:lvl1pPr>
              <a:buNone/>
              <a:defRPr sz="1800" i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Question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with question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0" y="0"/>
            <a:ext cx="8782050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5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842963" y="5783038"/>
            <a:ext cx="7434138" cy="712748"/>
          </a:xfrm>
          <a:prstGeom prst="rect">
            <a:avLst/>
          </a:prstGeom>
          <a:ln w="6350">
            <a:solidFill>
              <a:schemeClr val="tx1"/>
            </a:solidFill>
          </a:ln>
        </p:spPr>
        <p:txBody>
          <a:bodyPr/>
          <a:lstStyle>
            <a:lvl1pPr>
              <a:buNone/>
              <a:defRPr sz="1800" i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Question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44488" y="1412876"/>
            <a:ext cx="8443252" cy="426353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200"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ragraph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" descr="PPT footer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83363"/>
            <a:ext cx="91440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1" descr="bar1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928688"/>
            <a:ext cx="9144000" cy="238125"/>
          </a:xfrm>
          <a:prstGeom prst="rect">
            <a:avLst/>
          </a:prstGeom>
          <a:noFill/>
        </p:spPr>
      </p:pic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296863" y="1425574"/>
            <a:ext cx="8562129" cy="490397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63550" indent="-6350">
              <a:buNone/>
              <a:defRPr sz="2400"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249238" y="95000"/>
            <a:ext cx="8574087" cy="784225"/>
          </a:xfrm>
          <a:prstGeom prst="rect">
            <a:avLst/>
          </a:prstGeom>
        </p:spPr>
        <p:txBody>
          <a:bodyPr/>
          <a:lstStyle>
            <a:lvl1pPr>
              <a:buNone/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ragraph with question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" descr="PPT footer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83363"/>
            <a:ext cx="91440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1" descr="bar1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928688"/>
            <a:ext cx="9144000" cy="238125"/>
          </a:xfrm>
          <a:prstGeom prst="rect">
            <a:avLst/>
          </a:prstGeom>
          <a:noFill/>
        </p:spPr>
      </p:pic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296863" y="1425575"/>
            <a:ext cx="8562129" cy="4096452"/>
          </a:xfrm>
          <a:prstGeom prst="rect">
            <a:avLst/>
          </a:prstGeom>
        </p:spPr>
        <p:txBody>
          <a:bodyPr/>
          <a:lstStyle>
            <a:lvl1pPr>
              <a:buNone/>
              <a:defRPr sz="2400"/>
            </a:lvl1pPr>
            <a:lvl2pPr>
              <a:buNone/>
              <a:defRPr sz="2400"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249238" y="95000"/>
            <a:ext cx="8574087" cy="784225"/>
          </a:xfrm>
          <a:prstGeom prst="rect">
            <a:avLst/>
          </a:prstGeom>
        </p:spPr>
        <p:txBody>
          <a:bodyPr/>
          <a:lstStyle>
            <a:lvl1pPr>
              <a:buNone/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842963" y="5628663"/>
            <a:ext cx="7434138" cy="819624"/>
          </a:xfrm>
          <a:prstGeom prst="rect">
            <a:avLst/>
          </a:prstGeom>
          <a:ln w="6350">
            <a:solidFill>
              <a:schemeClr val="tx1"/>
            </a:solidFill>
          </a:ln>
        </p:spPr>
        <p:txBody>
          <a:bodyPr/>
          <a:lstStyle>
            <a:lvl1pPr>
              <a:buNone/>
              <a:defRPr sz="1800" i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Question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250" y="95250"/>
            <a:ext cx="8782050" cy="81915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4" descr="bar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95400"/>
            <a:ext cx="9144000" cy="800100"/>
          </a:xfrm>
          <a:prstGeom prst="rect">
            <a:avLst/>
          </a:prstGeom>
          <a:noFill/>
        </p:spPr>
      </p:pic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04850" y="3448050"/>
            <a:ext cx="7696200" cy="800100"/>
          </a:xfrm>
          <a:prstGeom prst="rect">
            <a:avLst/>
          </a:prstGeom>
        </p:spPr>
        <p:txBody>
          <a:bodyPr/>
          <a:lstStyle>
            <a:lvl1pPr algn="ctr">
              <a:buNone/>
              <a:defRPr>
                <a:solidFill>
                  <a:srgbClr val="333399"/>
                </a:solidFill>
                <a:latin typeface="Arial" pitchFamily="34" charset="0"/>
                <a:cs typeface="Arial" pitchFamily="34" charset="0"/>
              </a:defRPr>
            </a:lvl1pPr>
            <a:lvl2pPr algn="ctr">
              <a:buNone/>
              <a:defRPr sz="3200" b="1" i="1">
                <a:solidFill>
                  <a:srgbClr val="333399"/>
                </a:solidFill>
                <a:latin typeface="Arial" pitchFamily="34" charset="0"/>
                <a:cs typeface="Arial" pitchFamily="34" charset="0"/>
              </a:defRPr>
            </a:lvl2pPr>
          </a:lstStyle>
          <a:p>
            <a:pPr lvl="0"/>
            <a:r>
              <a:rPr lang="en-US" sz="3200" b="1" dirty="0">
                <a:latin typeface="Arial" charset="0"/>
              </a:rPr>
              <a:t>Unit #, Lesson #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171450"/>
            <a:ext cx="9144000" cy="1047750"/>
          </a:xfrm>
          <a:prstGeom prst="rect">
            <a:avLst/>
          </a:prstGeom>
        </p:spPr>
        <p:txBody>
          <a:bodyPr/>
          <a:lstStyle>
            <a:lvl1pPr algn="ctr">
              <a:buNone/>
              <a:defRPr>
                <a:solidFill>
                  <a:srgbClr val="3333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/>
              <a:t>Academy Initials</a:t>
            </a:r>
            <a:br>
              <a:rPr lang="en-US" dirty="0"/>
            </a:br>
            <a:r>
              <a:rPr lang="en-US" dirty="0"/>
              <a:t>Course Name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723900" y="4324350"/>
            <a:ext cx="7715250" cy="1104900"/>
          </a:xfrm>
          <a:prstGeom prst="rect">
            <a:avLst/>
          </a:prstGeom>
        </p:spPr>
        <p:txBody>
          <a:bodyPr/>
          <a:lstStyle>
            <a:lvl1pPr algn="ctr">
              <a:buNone/>
              <a:defRPr b="1" i="1">
                <a:solidFill>
                  <a:srgbClr val="3333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/>
              <a:t>Presentation Name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jpe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5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200" y="6172200"/>
            <a:ext cx="685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000" i="0">
                <a:solidFill>
                  <a:srgbClr val="2B5A9C"/>
                </a:solidFill>
              </a:defRPr>
            </a:lvl1pPr>
          </a:lstStyle>
          <a:p>
            <a:pPr>
              <a:defRPr/>
            </a:pPr>
            <a:fld id="{C5B3C61A-D9DC-40DF-9124-2C1DD63C45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29" name="Picture 11" descr="PPT footer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6583363"/>
            <a:ext cx="91440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11" descr="bar1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0" y="928688"/>
            <a:ext cx="9144000" cy="238125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43" r:id="rId2"/>
    <p:sldLayoutId id="2147483744" r:id="rId3"/>
    <p:sldLayoutId id="2147483742" r:id="rId4"/>
    <p:sldLayoutId id="2147483737" r:id="rId5"/>
    <p:sldLayoutId id="2147483741" r:id="rId6"/>
    <p:sldLayoutId id="2147483738" r:id="rId7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9pPr>
    </p:titleStyle>
    <p:bodyStyle>
      <a:lvl1pPr marL="282575" indent="-282575" algn="l" rtl="0" eaLnBrk="0" fontAlgn="base" hangingPunct="0">
        <a:spcBef>
          <a:spcPct val="100000"/>
        </a:spcBef>
        <a:spcAft>
          <a:spcPct val="0"/>
        </a:spcAft>
        <a:buClr>
          <a:srgbClr val="2B5A9C"/>
        </a:buClr>
        <a:buFont typeface="Times" pitchFamily="18" charset="0"/>
        <a:buChar char="•"/>
        <a:defRPr sz="22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2B5A9C"/>
        </a:buClr>
        <a:buFont typeface="Times" pitchFamily="18" charset="0"/>
        <a:buChar char="•"/>
        <a:defRPr sz="2000">
          <a:solidFill>
            <a:schemeClr val="accent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pitchFamily="18" charset="0"/>
        <a:buChar char="•"/>
        <a:defRPr sz="1600">
          <a:solidFill>
            <a:schemeClr val="accent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2B5A9C"/>
        </a:buClr>
        <a:buSzPct val="55000"/>
        <a:buFont typeface="Times" pitchFamily="18" charset="0"/>
        <a:buChar char="•"/>
        <a:defRPr sz="1400" i="1">
          <a:solidFill>
            <a:schemeClr val="accent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pitchFamily="18" charset="0"/>
        <a:buChar char="•"/>
        <a:defRPr sz="1400" i="1">
          <a:solidFill>
            <a:schemeClr val="accent2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pitchFamily="18" charset="0"/>
        <a:buChar char="•"/>
        <a:defRPr sz="1400" i="1">
          <a:solidFill>
            <a:schemeClr val="accent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pitchFamily="18" charset="0"/>
        <a:buChar char="•"/>
        <a:defRPr sz="1400" i="1">
          <a:solidFill>
            <a:schemeClr val="accent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pitchFamily="18" charset="0"/>
        <a:buChar char="•"/>
        <a:defRPr sz="1400" i="1">
          <a:solidFill>
            <a:schemeClr val="accent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pitchFamily="18" charset="0"/>
        <a:buChar char="•"/>
        <a:defRPr sz="1400" i="1">
          <a:solidFill>
            <a:schemeClr val="accent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4" descr="bar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295400"/>
            <a:ext cx="9144000" cy="800100"/>
          </a:xfrm>
          <a:prstGeom prst="rect">
            <a:avLst/>
          </a:prstGeom>
          <a:noFill/>
        </p:spPr>
      </p:pic>
      <p:pic>
        <p:nvPicPr>
          <p:cNvPr id="8" name="Picture 11" descr="PPT foote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583363"/>
            <a:ext cx="91440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Unit 3, Lesson 10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AOHS</a:t>
            </a:r>
          </a:p>
          <a:p>
            <a:r>
              <a:rPr lang="en-US" dirty="0"/>
              <a:t>Health Careers Exploration</a:t>
            </a:r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/>
              <a:t>Terms </a:t>
            </a:r>
            <a:r>
              <a:rPr lang="en-US" dirty="0"/>
              <a:t>to Know for the Lesson</a:t>
            </a:r>
          </a:p>
        </p:txBody>
      </p:sp>
      <p:sp>
        <p:nvSpPr>
          <p:cNvPr id="5" name="TextBox 3"/>
          <p:cNvSpPr txBox="1">
            <a:spLocks noChangeArrowheads="1"/>
          </p:cNvSpPr>
          <p:nvPr/>
        </p:nvSpPr>
        <p:spPr bwMode="auto">
          <a:xfrm>
            <a:off x="38100" y="6618288"/>
            <a:ext cx="2422458" cy="203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 dirty="0">
                <a:solidFill>
                  <a:schemeClr val="tx1"/>
                </a:solidFill>
                <a:ea typeface="ＭＳ Ｐゴシック" charset="-128"/>
              </a:rPr>
              <a:t>Copyright © 2012‒2015</a:t>
            </a:r>
            <a:r>
              <a:rPr lang="en-US" sz="800" baseline="0" dirty="0">
                <a:solidFill>
                  <a:schemeClr val="tx1"/>
                </a:solidFill>
                <a:ea typeface="ＭＳ Ｐゴシック" charset="-128"/>
              </a:rPr>
              <a:t> </a:t>
            </a:r>
            <a:r>
              <a:rPr lang="en-US" sz="800" dirty="0">
                <a:solidFill>
                  <a:schemeClr val="tx1"/>
                </a:solidFill>
                <a:ea typeface="ＭＳ Ｐゴシック" charset="-128"/>
              </a:rPr>
              <a:t>NAF. All rights reserved.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0" y="0"/>
            <a:ext cx="8574087" cy="784225"/>
          </a:xfrm>
        </p:spPr>
        <p:txBody>
          <a:bodyPr/>
          <a:lstStyle/>
          <a:p>
            <a:r>
              <a:rPr lang="en-US" dirty="0"/>
              <a:t>What is a dose?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2225225" y="6053630"/>
            <a:ext cx="5015826" cy="463285"/>
          </a:xfrm>
        </p:spPr>
        <p:txBody>
          <a:bodyPr/>
          <a:lstStyle/>
          <a:p>
            <a:r>
              <a:rPr lang="en-US" dirty="0"/>
              <a:t>What is another characteristic of a dose?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4096800"/>
              </p:ext>
            </p:extLst>
          </p:nvPr>
        </p:nvGraphicFramePr>
        <p:xfrm>
          <a:off x="391885" y="1204708"/>
          <a:ext cx="8432794" cy="2708352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13353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368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6065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05232">
                <a:tc>
                  <a:txBody>
                    <a:bodyPr/>
                    <a:lstStyle/>
                    <a:p>
                      <a:r>
                        <a:rPr lang="en-US" dirty="0"/>
                        <a:t>Term</a:t>
                      </a:r>
                    </a:p>
                  </a:txBody>
                  <a:tcPr marL="182880" marR="18288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Category</a:t>
                      </a:r>
                    </a:p>
                  </a:txBody>
                  <a:tcPr marL="182880" marR="18288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Characteristics</a:t>
                      </a:r>
                    </a:p>
                  </a:txBody>
                  <a:tcPr marL="182880" marR="182880"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40057">
                <a:tc>
                  <a:txBody>
                    <a:bodyPr/>
                    <a:lstStyle/>
                    <a:p>
                      <a:r>
                        <a:rPr lang="en-US" sz="2200" dirty="0"/>
                        <a:t>A</a:t>
                      </a:r>
                      <a:r>
                        <a:rPr lang="en-US" sz="2200" baseline="0" dirty="0"/>
                        <a:t> d</a:t>
                      </a:r>
                      <a:r>
                        <a:rPr lang="en-US" sz="2200" dirty="0"/>
                        <a:t>ose</a:t>
                      </a:r>
                    </a:p>
                  </a:txBody>
                  <a:tcPr marL="182880" marR="182880"/>
                </a:tc>
                <a:tc>
                  <a:txBody>
                    <a:bodyPr/>
                    <a:lstStyle/>
                    <a:p>
                      <a:r>
                        <a:rPr lang="en-US" sz="2200" dirty="0"/>
                        <a:t>is a carefully measured quantity</a:t>
                      </a:r>
                      <a:r>
                        <a:rPr lang="en-US" sz="2200" baseline="0" dirty="0"/>
                        <a:t> of medicine that</a:t>
                      </a:r>
                      <a:endParaRPr lang="en-US" sz="2200" dirty="0"/>
                    </a:p>
                  </a:txBody>
                  <a:tcPr marL="182880" marR="182880"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en-US" sz="2200" baseline="0" dirty="0"/>
                        <a:t>is prescribed to be taken at one time.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2200" baseline="0" dirty="0"/>
                        <a:t>is usually taken at stated intervals, like once every four hours.</a:t>
                      </a:r>
                    </a:p>
                  </a:txBody>
                  <a:tcPr marL="182880" marR="18288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957847" y="4896747"/>
            <a:ext cx="47903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For some pills, physicians prescribe a dose of one pill in the morning and one pill in the evening.</a:t>
            </a:r>
          </a:p>
        </p:txBody>
      </p:sp>
      <p:pic>
        <p:nvPicPr>
          <p:cNvPr id="8" name="Picture 7" descr="Fotolia_49154250_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9480" y="3356758"/>
            <a:ext cx="3681076" cy="244638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0" y="0"/>
            <a:ext cx="8574087" cy="784225"/>
          </a:xfrm>
        </p:spPr>
        <p:txBody>
          <a:bodyPr/>
          <a:lstStyle/>
          <a:p>
            <a:r>
              <a:rPr lang="en-US" dirty="0"/>
              <a:t>What is an inanimate object?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6095988" y="5413827"/>
            <a:ext cx="2670628" cy="986973"/>
          </a:xfrm>
        </p:spPr>
        <p:txBody>
          <a:bodyPr/>
          <a:lstStyle/>
          <a:p>
            <a:pPr marL="0" indent="0"/>
            <a:r>
              <a:rPr lang="en-US" dirty="0"/>
              <a:t>What is another characteristic of an inanimate object?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6043587"/>
              </p:ext>
            </p:extLst>
          </p:nvPr>
        </p:nvGraphicFramePr>
        <p:xfrm>
          <a:off x="391885" y="1204708"/>
          <a:ext cx="8170093" cy="3182941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18386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850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464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09261">
                <a:tc>
                  <a:txBody>
                    <a:bodyPr/>
                    <a:lstStyle/>
                    <a:p>
                      <a:r>
                        <a:rPr lang="en-US" dirty="0"/>
                        <a:t>Term</a:t>
                      </a:r>
                    </a:p>
                  </a:txBody>
                  <a:tcPr marL="182880" marR="18288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Category</a:t>
                      </a:r>
                    </a:p>
                  </a:txBody>
                  <a:tcPr marL="182880" marR="18288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Characteristics</a:t>
                      </a:r>
                    </a:p>
                  </a:txBody>
                  <a:tcPr marL="182880" marR="182880"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34448">
                <a:tc>
                  <a:txBody>
                    <a:bodyPr/>
                    <a:lstStyle/>
                    <a:p>
                      <a:r>
                        <a:rPr lang="en-US" sz="2200" dirty="0"/>
                        <a:t>An</a:t>
                      </a:r>
                      <a:r>
                        <a:rPr lang="en-US" sz="2200" baseline="0" dirty="0"/>
                        <a:t> inanimate object</a:t>
                      </a:r>
                      <a:endParaRPr lang="en-US" sz="2200" dirty="0"/>
                    </a:p>
                  </a:txBody>
                  <a:tcPr marL="182880" marR="182880"/>
                </a:tc>
                <a:tc>
                  <a:txBody>
                    <a:bodyPr/>
                    <a:lstStyle/>
                    <a:p>
                      <a:r>
                        <a:rPr lang="en-US" sz="2200" dirty="0"/>
                        <a:t>is</a:t>
                      </a:r>
                      <a:r>
                        <a:rPr lang="en-US" sz="2200" baseline="0" dirty="0"/>
                        <a:t> an entity or item that</a:t>
                      </a:r>
                      <a:endParaRPr lang="en-US" sz="2200" dirty="0"/>
                    </a:p>
                  </a:txBody>
                  <a:tcPr marL="182880" marR="182880"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en-US" sz="2200" baseline="0" dirty="0"/>
                        <a:t>does not move.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2200" baseline="0" noProof="0" dirty="0"/>
                        <a:t>is not conscious or aware.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2200" baseline="0" dirty="0"/>
                        <a:t>can be a plant, even though plants are living.</a:t>
                      </a:r>
                    </a:p>
                    <a:p>
                      <a:pPr marL="342900" indent="-342900">
                        <a:buAutoNum type="arabicPeriod"/>
                      </a:pPr>
                      <a:endParaRPr lang="en-US" sz="2200" baseline="0" dirty="0"/>
                    </a:p>
                    <a:p>
                      <a:pPr marL="342900" indent="-342900">
                        <a:buAutoNum type="arabicPeriod"/>
                      </a:pPr>
                      <a:endParaRPr lang="en-US" sz="2200" baseline="0" dirty="0"/>
                    </a:p>
                  </a:txBody>
                  <a:tcPr marL="182880" marR="18288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8474523"/>
              </p:ext>
            </p:extLst>
          </p:nvPr>
        </p:nvGraphicFramePr>
        <p:xfrm>
          <a:off x="330780" y="3968807"/>
          <a:ext cx="8185423" cy="2180750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37648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206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91020"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chemeClr val="accent2"/>
                          </a:solidFill>
                          <a:latin typeface="Arial" pitchFamily="34" charset="0"/>
                          <a:cs typeface="Arial" pitchFamily="34" charset="0"/>
                        </a:rPr>
                        <a:t>Examples of Inanimate Objects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>
                          <a:solidFill>
                            <a:schemeClr val="accent2"/>
                          </a:solidFill>
                          <a:latin typeface="Arial" pitchFamily="34" charset="0"/>
                          <a:cs typeface="Arial" pitchFamily="34" charset="0"/>
                        </a:rPr>
                        <a:t>Examples of Animate Objects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79710">
                <a:tc>
                  <a:txBody>
                    <a:bodyPr/>
                    <a:lstStyle/>
                    <a:p>
                      <a:r>
                        <a:rPr lang="en-US" sz="2200" dirty="0">
                          <a:solidFill>
                            <a:schemeClr val="accent2"/>
                          </a:solidFill>
                        </a:rPr>
                        <a:t>teddy</a:t>
                      </a:r>
                      <a:r>
                        <a:rPr lang="en-US" sz="2200" baseline="0" dirty="0">
                          <a:solidFill>
                            <a:schemeClr val="accent2"/>
                          </a:solidFill>
                        </a:rPr>
                        <a:t> bear</a:t>
                      </a:r>
                    </a:p>
                    <a:p>
                      <a:r>
                        <a:rPr lang="en-US" sz="2200" baseline="0" noProof="0" dirty="0">
                          <a:solidFill>
                            <a:schemeClr val="accent2"/>
                          </a:solidFill>
                        </a:rPr>
                        <a:t>tree</a:t>
                      </a:r>
                      <a:endParaRPr lang="en-US" sz="2200" noProof="0" dirty="0">
                        <a:solidFill>
                          <a:schemeClr val="accent2"/>
                        </a:solidFill>
                      </a:endParaRPr>
                    </a:p>
                    <a:p>
                      <a:r>
                        <a:rPr lang="en-US" sz="2200" dirty="0">
                          <a:solidFill>
                            <a:schemeClr val="accent2"/>
                          </a:solidFill>
                        </a:rPr>
                        <a:t>keyboard</a:t>
                      </a:r>
                    </a:p>
                    <a:p>
                      <a:r>
                        <a:rPr lang="en-US" sz="2200" dirty="0">
                          <a:solidFill>
                            <a:schemeClr val="accent2"/>
                          </a:solidFill>
                        </a:rPr>
                        <a:t>jacket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>
                          <a:solidFill>
                            <a:schemeClr val="accent2"/>
                          </a:solidFill>
                        </a:rPr>
                        <a:t>dog</a:t>
                      </a:r>
                    </a:p>
                    <a:p>
                      <a:r>
                        <a:rPr lang="en-US" sz="2200" dirty="0">
                          <a:solidFill>
                            <a:schemeClr val="accent2"/>
                          </a:solidFill>
                        </a:rPr>
                        <a:t>man</a:t>
                      </a:r>
                    </a:p>
                    <a:p>
                      <a:r>
                        <a:rPr lang="en-US" sz="2200" dirty="0">
                          <a:solidFill>
                            <a:schemeClr val="accent2"/>
                          </a:solidFill>
                        </a:rPr>
                        <a:t>girl</a:t>
                      </a:r>
                    </a:p>
                    <a:p>
                      <a:r>
                        <a:rPr lang="en-US" sz="2200" dirty="0">
                          <a:solidFill>
                            <a:schemeClr val="accent2"/>
                          </a:solidFill>
                        </a:rPr>
                        <a:t>elephant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0" y="0"/>
            <a:ext cx="8574087" cy="784225"/>
          </a:xfrm>
        </p:spPr>
        <p:txBody>
          <a:bodyPr/>
          <a:lstStyle/>
          <a:p>
            <a:r>
              <a:rPr lang="en-US" dirty="0"/>
              <a:t>What is an allergy?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1947636" y="5975355"/>
            <a:ext cx="5482995" cy="501960"/>
          </a:xfrm>
        </p:spPr>
        <p:txBody>
          <a:bodyPr/>
          <a:lstStyle/>
          <a:p>
            <a:r>
              <a:rPr lang="en-US" dirty="0"/>
              <a:t>What is another characteristic of an allergy?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4518487"/>
              </p:ext>
            </p:extLst>
          </p:nvPr>
        </p:nvGraphicFramePr>
        <p:xfrm>
          <a:off x="425085" y="1263987"/>
          <a:ext cx="8432794" cy="4079952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19746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021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5599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05232">
                <a:tc>
                  <a:txBody>
                    <a:bodyPr/>
                    <a:lstStyle/>
                    <a:p>
                      <a:r>
                        <a:rPr lang="en-US" dirty="0"/>
                        <a:t>Term</a:t>
                      </a:r>
                    </a:p>
                  </a:txBody>
                  <a:tcPr marL="182880" marR="18288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Category</a:t>
                      </a:r>
                    </a:p>
                  </a:txBody>
                  <a:tcPr marL="182880" marR="18288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Characteristics</a:t>
                      </a:r>
                    </a:p>
                  </a:txBody>
                  <a:tcPr marL="182880" marR="182880"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51173">
                <a:tc>
                  <a:txBody>
                    <a:bodyPr/>
                    <a:lstStyle/>
                    <a:p>
                      <a:r>
                        <a:rPr lang="en-US" sz="2200" dirty="0"/>
                        <a:t>An allergy</a:t>
                      </a:r>
                    </a:p>
                  </a:txBody>
                  <a:tcPr marL="182880" marR="182880"/>
                </a:tc>
                <a:tc>
                  <a:txBody>
                    <a:bodyPr/>
                    <a:lstStyle/>
                    <a:p>
                      <a:r>
                        <a:rPr lang="en-US" sz="2200" dirty="0"/>
                        <a:t>is</a:t>
                      </a:r>
                      <a:r>
                        <a:rPr lang="en-US" sz="2200" baseline="0" dirty="0"/>
                        <a:t> a misguided reaction of the immune system that</a:t>
                      </a:r>
                      <a:endParaRPr lang="en-US" sz="2200" dirty="0"/>
                    </a:p>
                  </a:txBody>
                  <a:tcPr marL="182880" marR="182880"/>
                </a:tc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US" sz="22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itchFamily="34" charset="0"/>
                        </a:rPr>
                        <a:t>can result from exposure to pollen, different types of food, pets, insect stings, or drugs.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22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itchFamily="34" charset="0"/>
                        </a:rPr>
                        <a:t>produces symptoms such as sneezing, itching, or skin rashes.</a:t>
                      </a:r>
                    </a:p>
                    <a:p>
                      <a:pPr marL="342900" indent="-342900">
                        <a:buAutoNum type="arabicPeriod"/>
                      </a:pPr>
                      <a:endParaRPr lang="en-US" sz="240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marL="182880" marR="18288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370998" y="5111735"/>
            <a:ext cx="32618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Many people are allergic to the pollen in flowers.</a:t>
            </a:r>
          </a:p>
        </p:txBody>
      </p:sp>
      <p:pic>
        <p:nvPicPr>
          <p:cNvPr id="7" name="Picture 6" descr="Fotolia_45618058_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5085" y="3787880"/>
            <a:ext cx="2945914" cy="196394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0" y="0"/>
            <a:ext cx="8574087" cy="784225"/>
          </a:xfrm>
        </p:spPr>
        <p:txBody>
          <a:bodyPr/>
          <a:lstStyle/>
          <a:p>
            <a:r>
              <a:rPr lang="en-US" dirty="0"/>
              <a:t>What is chronological order?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1146770" y="6041521"/>
            <a:ext cx="6455452" cy="434450"/>
          </a:xfrm>
        </p:spPr>
        <p:txBody>
          <a:bodyPr/>
          <a:lstStyle/>
          <a:p>
            <a:r>
              <a:rPr lang="en-US" dirty="0"/>
              <a:t>What is another characteristic of chronological order?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9667612"/>
              </p:ext>
            </p:extLst>
          </p:nvPr>
        </p:nvGraphicFramePr>
        <p:xfrm>
          <a:off x="391885" y="1204709"/>
          <a:ext cx="8432794" cy="4395229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24964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674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689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77520">
                <a:tc>
                  <a:txBody>
                    <a:bodyPr/>
                    <a:lstStyle/>
                    <a:p>
                      <a:r>
                        <a:rPr lang="en-US" dirty="0"/>
                        <a:t>Term</a:t>
                      </a:r>
                    </a:p>
                  </a:txBody>
                  <a:tcPr marL="182880" marR="18288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Category</a:t>
                      </a:r>
                    </a:p>
                  </a:txBody>
                  <a:tcPr marL="182880" marR="18288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Characteristics</a:t>
                      </a:r>
                      <a:endParaRPr lang="en-US" dirty="0"/>
                    </a:p>
                  </a:txBody>
                  <a:tcPr marL="182880" marR="182880"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17709">
                <a:tc>
                  <a:txBody>
                    <a:bodyPr/>
                    <a:lstStyle/>
                    <a:p>
                      <a:r>
                        <a:rPr lang="en-US" sz="2200" dirty="0"/>
                        <a:t>Chronological order</a:t>
                      </a:r>
                    </a:p>
                  </a:txBody>
                  <a:tcPr marL="182880" marR="182880"/>
                </a:tc>
                <a:tc>
                  <a:txBody>
                    <a:bodyPr/>
                    <a:lstStyle/>
                    <a:p>
                      <a:r>
                        <a:rPr lang="en-US" sz="2200" dirty="0"/>
                        <a:t>is</a:t>
                      </a:r>
                      <a:r>
                        <a:rPr lang="en-US" sz="2200" baseline="0" dirty="0"/>
                        <a:t> a method of organizing actions or events that</a:t>
                      </a:r>
                      <a:endParaRPr lang="en-US" sz="2200" dirty="0"/>
                    </a:p>
                  </a:txBody>
                  <a:tcPr marL="182880" marR="182880"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en-US" sz="22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itchFamily="34" charset="0"/>
                        </a:rPr>
                        <a:t>lists events in the sequence in which they occur.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22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itchFamily="34" charset="0"/>
                        </a:rPr>
                        <a:t>starts with the event that happened first, then the event that happened next, and so on.</a:t>
                      </a:r>
                    </a:p>
                  </a:txBody>
                  <a:tcPr marL="182880" marR="18288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045364" y="5208290"/>
            <a:ext cx="35754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Nurses write patient records in chronological order.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05058" y="3597502"/>
            <a:ext cx="4845913" cy="221599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6"/>
                </a:solidFill>
              </a:rPr>
              <a:t>Patient Record</a:t>
            </a:r>
          </a:p>
          <a:p>
            <a:pPr marL="855663" indent="-855663"/>
            <a:r>
              <a:rPr lang="en-US" sz="2000" dirty="0">
                <a:solidFill>
                  <a:schemeClr val="accent6"/>
                </a:solidFill>
              </a:rPr>
              <a:t>1200 Mrs. K eats soup and slice of bread.</a:t>
            </a:r>
          </a:p>
          <a:p>
            <a:pPr marL="855663" indent="-855663"/>
            <a:r>
              <a:rPr lang="en-US" sz="2000" dirty="0">
                <a:solidFill>
                  <a:schemeClr val="accent6"/>
                </a:solidFill>
              </a:rPr>
              <a:t>1230 Physical therapist at Mrs. K’s bedside.</a:t>
            </a:r>
          </a:p>
          <a:p>
            <a:pPr marL="855663" indent="-855663"/>
            <a:r>
              <a:rPr lang="en-US" sz="2000" dirty="0">
                <a:solidFill>
                  <a:schemeClr val="accent6"/>
                </a:solidFill>
              </a:rPr>
              <a:t>1245 Mrs. K reports no pain after physical therapy.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NAF 2011 PPT template_092211(2)">
  <a:themeElements>
    <a:clrScheme name="test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est1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>
            <a:srgbClr val="2B5A9C"/>
          </a:buClr>
          <a:buSzPct val="60000"/>
          <a:buFont typeface="Times" pitchFamily="18" charset="0"/>
          <a:buNone/>
          <a:tabLst/>
          <a:defRPr kumimoji="0" lang="en-US" sz="2400" b="0" i="1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>
            <a:srgbClr val="2B5A9C"/>
          </a:buClr>
          <a:buSzPct val="60000"/>
          <a:buFont typeface="Times" pitchFamily="18" charset="0"/>
          <a:buNone/>
          <a:tabLst/>
          <a:defRPr kumimoji="0" lang="en-US" sz="2400" b="0" i="1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est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t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t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t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t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t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itle pag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NAF 2011 PPT template_092211(2).pptx</Template>
  <TotalTime>14597</TotalTime>
  <Words>324</Words>
  <Application>Microsoft Office PowerPoint</Application>
  <PresentationFormat>On-screen Show (4:3)</PresentationFormat>
  <Paragraphs>59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ＭＳ Ｐゴシック</vt:lpstr>
      <vt:lpstr>Arial</vt:lpstr>
      <vt:lpstr>Times</vt:lpstr>
      <vt:lpstr>Verdana</vt:lpstr>
      <vt:lpstr>NAF 2011 PPT template_092211(2)</vt:lpstr>
      <vt:lpstr>Title page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MaxZine W</cp:lastModifiedBy>
  <cp:revision>1</cp:revision>
  <dcterms:created xsi:type="dcterms:W3CDTF">2013-05-22T14:46:07Z</dcterms:created>
  <dcterms:modified xsi:type="dcterms:W3CDTF">2016-05-16T15:42:32Z</dcterms:modified>
</cp:coreProperties>
</file>