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embeddedFontLst>
    <p:embeddedFont>
      <p:font typeface="Advent Pro" panose="02000506040000020004" pitchFamily="2" charset="0"/>
      <p:regular r:id="rId16"/>
      <p:bold r:id="rId17"/>
      <p:italic r:id="rId18"/>
      <p:boldItalic r:id="rId19"/>
    </p:embeddedFont>
    <p:embeddedFont>
      <p:font typeface="Georgia" panose="02040502050405020303" pitchFamily="18" charset="0"/>
      <p:regular r:id="rId20"/>
      <p:bold r:id="rId21"/>
      <p:italic r:id="rId22"/>
      <p:boldItalic r:id="rId23"/>
    </p:embeddedFont>
    <p:embeddedFont>
      <p:font typeface="Open Sans" panose="020B060603050402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igWqRk+Dl7ilEWw/yAV3xfilnJD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40" d="100"/>
          <a:sy n="140" d="100"/>
        </p:scale>
        <p:origin x="-1392" y="-1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orbes.com/sites/eliamdur/2021/02/01/jobs-of-the-future-today-20-occupations-that-will-change-the-job-market-and-the-world-by-2025/?sh=45252fc10e8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we’re going to talk about what you’ll be doing throughout your academy experience to get ready for the future! Whether it’s going to college or entering the workforce right after high school or taking another path, these are the goals that will help you be ready to succeed!</a:t>
            </a:r>
            <a:endParaRPr/>
          </a:p>
        </p:txBody>
      </p:sp>
      <p:sp>
        <p:nvSpPr>
          <p:cNvPr id="68" name="Google Shape;6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After each WBL activity, you will log into your NAFTrack account and complete a Reflection Form. You will be able to see all of your previous reflections and this will be a great place to come back to when you are working on your resume or any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applications</a:t>
            </a:r>
            <a:r>
              <a:rPr lang="en-US"/>
              <a:t>. </a:t>
            </a:r>
            <a:endParaRPr/>
          </a:p>
        </p:txBody>
      </p:sp>
      <p:sp>
        <p:nvSpPr>
          <p:cNvPr id="164" name="Google Shape;16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41f8ebd92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241f8ebd92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g241f8ebd92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To recap, the 3 goals you’ll be working on throughout your academy experience are to identify and map a plan for at least one career path, develop the 6 Future Ready Skills and get feedback on them, and build at least 3 professional connections. Everything we do inside and outside the classroom will help you move towards achieving these goals and being well prepared for your future!</a:t>
            </a:r>
            <a:endParaRPr/>
          </a:p>
        </p:txBody>
      </p:sp>
      <p:sp>
        <p:nvSpPr>
          <p:cNvPr id="180" name="Google Shape;18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Choose one from the Activity Options one-pager</a:t>
            </a:r>
            <a:endParaRPr/>
          </a:p>
        </p:txBody>
      </p:sp>
      <p:sp>
        <p:nvSpPr>
          <p:cNvPr id="192" name="Google Shape;19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Answer: These job titles did not exist until very recently (in most cases, ten years ago or less)</a:t>
            </a:r>
            <a:endParaRPr/>
          </a:p>
          <a:p>
            <a:pPr marL="0" lvl="0" indent="0" algn="l" rtl="0">
              <a:spcBef>
                <a:spcPts val="0"/>
              </a:spcBef>
              <a:spcAft>
                <a:spcPts val="0"/>
              </a:spcAft>
              <a:buNone/>
            </a:pPr>
            <a:endParaRPr/>
          </a:p>
          <a:p>
            <a:pPr marL="0" lvl="0" indent="0" algn="l" rtl="0">
              <a:spcBef>
                <a:spcPts val="0"/>
              </a:spcBef>
              <a:spcAft>
                <a:spcPts val="0"/>
              </a:spcAft>
              <a:buNone/>
            </a:pPr>
            <a:r>
              <a:rPr lang="en-US"/>
              <a:t>According to Forbes, </a:t>
            </a:r>
            <a:r>
              <a:rPr lang="en-US" b="0" i="0">
                <a:solidFill>
                  <a:srgbClr val="333333"/>
                </a:solidFill>
                <a:latin typeface="Georgia"/>
                <a:ea typeface="Georgia"/>
                <a:cs typeface="Georgia"/>
                <a:sym typeface="Georgia"/>
              </a:rPr>
              <a:t>by 2025, most estimates say, 25 percent of America’s jobs will be ones that don’t exist today.</a:t>
            </a:r>
            <a:endParaRPr/>
          </a:p>
          <a:p>
            <a:pPr marL="0" lvl="0" indent="0" algn="l" rtl="0">
              <a:spcBef>
                <a:spcPts val="0"/>
              </a:spcBef>
              <a:spcAft>
                <a:spcPts val="0"/>
              </a:spcAft>
              <a:buNone/>
            </a:pPr>
            <a:endParaRPr b="0" i="0">
              <a:solidFill>
                <a:srgbClr val="333333"/>
              </a:solidFill>
              <a:latin typeface="Georgia"/>
              <a:ea typeface="Georgia"/>
              <a:cs typeface="Georgia"/>
              <a:sym typeface="Georgia"/>
            </a:endParaRPr>
          </a:p>
          <a:p>
            <a:pPr marL="0" lvl="0" indent="0" algn="l" rtl="0">
              <a:spcBef>
                <a:spcPts val="0"/>
              </a:spcBef>
              <a:spcAft>
                <a:spcPts val="0"/>
              </a:spcAft>
              <a:buNone/>
            </a:pPr>
            <a:r>
              <a:rPr lang="en-US" b="0" i="0">
                <a:solidFill>
                  <a:srgbClr val="333333"/>
                </a:solidFill>
                <a:latin typeface="Georgia"/>
                <a:ea typeface="Georgia"/>
                <a:cs typeface="Georgia"/>
                <a:sym typeface="Georgia"/>
              </a:rPr>
              <a:t>A few interesting examples: commercial space pilots, new energy-related jobs (garbage as an energy source, solar batteries), sustainable construction (for example, organic concrete), expanded genetic counseling, and many more</a:t>
            </a:r>
            <a:endParaRPr/>
          </a:p>
          <a:p>
            <a:pPr marL="0" lvl="0" indent="0" algn="l" rtl="0">
              <a:spcBef>
                <a:spcPts val="0"/>
              </a:spcBef>
              <a:spcAft>
                <a:spcPts val="0"/>
              </a:spcAft>
              <a:buNone/>
            </a:pPr>
            <a:endParaRPr b="0" i="0">
              <a:solidFill>
                <a:srgbClr val="333333"/>
              </a:solidFill>
              <a:latin typeface="Georgia"/>
              <a:ea typeface="Georgia"/>
              <a:cs typeface="Georgia"/>
              <a:sym typeface="Georgia"/>
            </a:endParaRPr>
          </a:p>
          <a:p>
            <a:pPr marL="0" lvl="0" indent="0" algn="l" rtl="0">
              <a:spcBef>
                <a:spcPts val="0"/>
              </a:spcBef>
              <a:spcAft>
                <a:spcPts val="0"/>
              </a:spcAft>
              <a:buNone/>
            </a:pPr>
            <a:r>
              <a:rPr lang="en-US" b="0" i="0">
                <a:solidFill>
                  <a:srgbClr val="333333"/>
                </a:solidFill>
                <a:latin typeface="Georgia"/>
                <a:ea typeface="Georgia"/>
                <a:cs typeface="Georgia"/>
                <a:sym typeface="Georgia"/>
              </a:rPr>
              <a:t>Source: </a:t>
            </a:r>
            <a:r>
              <a:rPr lang="en-US" u="sng">
                <a:solidFill>
                  <a:schemeClr val="hlink"/>
                </a:solidFill>
                <a:hlinkClick r:id="rId3"/>
              </a:rPr>
              <a:t>Jobs Of The Future Today: 20 Occupations That Will Change The Job Market And The World By 2025 (forbes.com)</a:t>
            </a:r>
            <a:endParaRPr b="0" i="0">
              <a:solidFill>
                <a:srgbClr val="333333"/>
              </a:solidFill>
              <a:latin typeface="Georgia"/>
              <a:ea typeface="Georgia"/>
              <a:cs typeface="Georgia"/>
              <a:sym typeface="Georgia"/>
            </a:endParaRPr>
          </a:p>
          <a:p>
            <a:pPr marL="0" lvl="0" indent="0" algn="l" rtl="0">
              <a:spcBef>
                <a:spcPts val="0"/>
              </a:spcBef>
              <a:spcAft>
                <a:spcPts val="0"/>
              </a:spcAft>
              <a:buNone/>
            </a:pPr>
            <a:endParaRPr b="0" i="0">
              <a:solidFill>
                <a:srgbClr val="333333"/>
              </a:solidFill>
              <a:latin typeface="Georgia"/>
              <a:ea typeface="Georgia"/>
              <a:cs typeface="Georgia"/>
              <a:sym typeface="Georgia"/>
            </a:endParaRPr>
          </a:p>
          <a:p>
            <a:pPr marL="0" lvl="0" indent="0" algn="l" rtl="0">
              <a:spcBef>
                <a:spcPts val="0"/>
              </a:spcBef>
              <a:spcAft>
                <a:spcPts val="0"/>
              </a:spcAft>
              <a:buNone/>
            </a:pPr>
            <a:endParaRPr/>
          </a:p>
        </p:txBody>
      </p:sp>
      <p:sp>
        <p:nvSpPr>
          <p:cNvPr id="74" name="Google Shape;7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Here are your 3 goals for your NAF academy experience. Let’s take a closer look at each one.</a:t>
            </a:r>
            <a:endParaRPr/>
          </a:p>
        </p:txBody>
      </p:sp>
      <p:sp>
        <p:nvSpPr>
          <p:cNvPr id="90" name="Google Shape;9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1200">
                <a:latin typeface="Arial"/>
                <a:ea typeface="Arial"/>
                <a:cs typeface="Arial"/>
                <a:sym typeface="Arial"/>
              </a:rPr>
              <a:t>Identifying a career and mapping the steps in the journey to achieving it will help you have a clear sense of what comes next. If you are not quite sure which path you want to pursue yet, that’s okay! Choosing one career to focus on at first doesn’t lock you in - it helps you learn how to chart your course forward, no matter how many potential careers you have in mind.</a:t>
            </a:r>
            <a:endParaRPr/>
          </a:p>
          <a:p>
            <a:pPr marL="0" lvl="0" indent="0" algn="l" rtl="0">
              <a:spcBef>
                <a:spcPts val="0"/>
              </a:spcBef>
              <a:spcAft>
                <a:spcPts val="0"/>
              </a:spcAft>
              <a:buNone/>
            </a:pPr>
            <a:endParaRPr/>
          </a:p>
        </p:txBody>
      </p:sp>
      <p:sp>
        <p:nvSpPr>
          <p:cNvPr id="102" name="Google Shape;10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1200">
                <a:latin typeface="Arial"/>
                <a:ea typeface="Arial"/>
                <a:cs typeface="Arial"/>
                <a:sym typeface="Arial"/>
              </a:rPr>
              <a:t>“The only constant is change.” Developing the 6 Future Ready Skills is the best way to prepare yourself for whatever comes ahead. These are skills that will help you land, keep, and grow within a career for many years to come. </a:t>
            </a:r>
            <a:endParaRPr/>
          </a:p>
        </p:txBody>
      </p:sp>
      <p:sp>
        <p:nvSpPr>
          <p:cNvPr id="110" name="Google Shape;11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After doing extensive research (including with MHA Labs) and having a lot of conversations, NAF selected these as the 6 skills students need in order to be Future Ready. </a:t>
            </a:r>
            <a:endParaRPr/>
          </a:p>
          <a:p>
            <a:pPr marL="0" lvl="0" indent="0" algn="l" rtl="0">
              <a:spcBef>
                <a:spcPts val="0"/>
              </a:spcBef>
              <a:spcAft>
                <a:spcPts val="0"/>
              </a:spcAft>
              <a:buNone/>
            </a:pPr>
            <a:endParaRPr/>
          </a:p>
          <a:p>
            <a:pPr marL="0" lvl="0" indent="0" algn="l" rtl="0">
              <a:spcBef>
                <a:spcPts val="0"/>
              </a:spcBef>
              <a:spcAft>
                <a:spcPts val="0"/>
              </a:spcAft>
              <a:buNone/>
            </a:pPr>
            <a:r>
              <a:rPr lang="en-US"/>
              <a:t>You will be working on developing these skills throughout your NAF academy experience.</a:t>
            </a:r>
            <a:endParaRPr/>
          </a:p>
        </p:txBody>
      </p:sp>
      <p:sp>
        <p:nvSpPr>
          <p:cNvPr id="118" name="Google Shape;11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1200">
                <a:latin typeface="Arial"/>
                <a:ea typeface="Arial"/>
                <a:cs typeface="Arial"/>
                <a:sym typeface="Arial"/>
              </a:rPr>
              <a:t>Who you know makes a difference. Research from multiple sources shows that as many as 85% of jobs are obtained through networking and that 70% or more of these positions are never advertised. Having professionals in your corner will help you learn more about the career you’re interested in and open doors to opportunities others may never even hear about.</a:t>
            </a:r>
            <a:endParaRPr/>
          </a:p>
          <a:p>
            <a:pPr marL="0" lvl="0" indent="0" algn="l" rtl="0">
              <a:spcBef>
                <a:spcPts val="0"/>
              </a:spcBef>
              <a:spcAft>
                <a:spcPts val="0"/>
              </a:spcAft>
              <a:buNone/>
            </a:pPr>
            <a:endParaRPr/>
          </a:p>
        </p:txBody>
      </p:sp>
      <p:sp>
        <p:nvSpPr>
          <p:cNvPr id="136" name="Google Shape;13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a:solidFill>
                  <a:schemeClr val="dk1"/>
                </a:solidFill>
                <a:latin typeface="Arial"/>
                <a:ea typeface="Arial"/>
                <a:cs typeface="Arial"/>
                <a:sym typeface="Arial"/>
              </a:rPr>
              <a:t>Having specific goals you are working towards helps you in several ways:</a:t>
            </a:r>
            <a:endParaRPr/>
          </a:p>
          <a:p>
            <a:pPr marL="0" marR="0" lvl="0" indent="0" algn="l" rtl="0">
              <a:lnSpc>
                <a:spcPct val="100000"/>
              </a:lnSpc>
              <a:spcBef>
                <a:spcPts val="0"/>
              </a:spcBef>
              <a:spcAft>
                <a:spcPts val="0"/>
              </a:spcAft>
              <a:buClr>
                <a:schemeClr val="dk1"/>
              </a:buClr>
              <a:buSzPts val="1200"/>
              <a:buFont typeface="Arial"/>
              <a:buNone/>
            </a:pPr>
            <a:r>
              <a:rPr lang="en-US" sz="1200" b="0">
                <a:solidFill>
                  <a:schemeClr val="dk1"/>
                </a:solidFill>
                <a:latin typeface="Arial"/>
                <a:ea typeface="Arial"/>
                <a:cs typeface="Arial"/>
                <a:sym typeface="Arial"/>
              </a:rPr>
              <a:t>1.) Tunes out the noise – You are bombarded by so much information on a daily basis. Having a few key things to focus on helps turn the volume down</a:t>
            </a:r>
            <a:endParaRPr/>
          </a:p>
          <a:p>
            <a:pPr marL="0" marR="0" lvl="0" indent="0" algn="l" rtl="0">
              <a:lnSpc>
                <a:spcPct val="100000"/>
              </a:lnSpc>
              <a:spcBef>
                <a:spcPts val="0"/>
              </a:spcBef>
              <a:spcAft>
                <a:spcPts val="0"/>
              </a:spcAft>
              <a:buClr>
                <a:schemeClr val="dk1"/>
              </a:buClr>
              <a:buSzPts val="1200"/>
              <a:buFont typeface="Arial"/>
              <a:buNone/>
            </a:pPr>
            <a:r>
              <a:rPr lang="en-US" sz="1200" b="0">
                <a:solidFill>
                  <a:schemeClr val="dk1"/>
                </a:solidFill>
                <a:latin typeface="Arial"/>
                <a:ea typeface="Arial"/>
                <a:cs typeface="Arial"/>
                <a:sym typeface="Arial"/>
              </a:rPr>
              <a:t>2.) Makes the future come into focus – When you don’t know where you’re going, everything can feel blurry. WBL activities allow you to start getting clarity about what you want to do and what it takes to get there</a:t>
            </a:r>
            <a:endParaRPr/>
          </a:p>
          <a:p>
            <a:pPr marL="0" marR="0" lvl="0" indent="0" algn="l" rtl="0">
              <a:lnSpc>
                <a:spcPct val="100000"/>
              </a:lnSpc>
              <a:spcBef>
                <a:spcPts val="0"/>
              </a:spcBef>
              <a:spcAft>
                <a:spcPts val="0"/>
              </a:spcAft>
              <a:buClr>
                <a:schemeClr val="dk1"/>
              </a:buClr>
              <a:buSzPts val="1200"/>
              <a:buFont typeface="Arial"/>
              <a:buNone/>
            </a:pPr>
            <a:r>
              <a:rPr lang="en-US" sz="1200" b="0">
                <a:solidFill>
                  <a:schemeClr val="dk1"/>
                </a:solidFill>
                <a:latin typeface="Arial"/>
                <a:ea typeface="Arial"/>
                <a:cs typeface="Arial"/>
                <a:sym typeface="Arial"/>
              </a:rPr>
              <a:t>3.) Builds confidence and connections – As you get feedback on their skills and work with others, it strengthens their relationships and gives them a stronger sense that they are capable of achieving their goals</a:t>
            </a:r>
            <a:endParaRPr/>
          </a:p>
          <a:p>
            <a:pPr marL="0" lvl="0" indent="0" algn="l" rtl="0">
              <a:spcBef>
                <a:spcPts val="0"/>
              </a:spcBef>
              <a:spcAft>
                <a:spcPts val="0"/>
              </a:spcAft>
              <a:buNone/>
            </a:pPr>
            <a:endParaRPr/>
          </a:p>
        </p:txBody>
      </p:sp>
      <p:sp>
        <p:nvSpPr>
          <p:cNvPr id="144" name="Google Shape;14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critical part of the ODWBL approach is reflection. Reflection can happen in action (during an event) or on action (after an event). Taking time to look back at your experience and what you can learn from it will help so much both today and in the future.</a:t>
            </a:r>
            <a:endParaRPr/>
          </a:p>
          <a:p>
            <a:pPr marL="0" lvl="0" indent="0" algn="l" rtl="0">
              <a:spcBef>
                <a:spcPts val="0"/>
              </a:spcBef>
              <a:spcAft>
                <a:spcPts val="0"/>
              </a:spcAft>
              <a:buNone/>
            </a:pPr>
            <a:endParaRPr/>
          </a:p>
          <a:p>
            <a:pPr marL="0" lvl="0" indent="0" algn="l" rtl="0">
              <a:spcBef>
                <a:spcPts val="0"/>
              </a:spcBef>
              <a:spcAft>
                <a:spcPts val="0"/>
              </a:spcAft>
              <a:buNone/>
            </a:pPr>
            <a:r>
              <a:rPr lang="en-US"/>
              <a:t>Examples for each type of reflection:</a:t>
            </a:r>
            <a:endParaRPr/>
          </a:p>
          <a:p>
            <a:pPr marL="0" lvl="0" indent="0" algn="l" rtl="0">
              <a:spcBef>
                <a:spcPts val="0"/>
              </a:spcBef>
              <a:spcAft>
                <a:spcPts val="0"/>
              </a:spcAft>
              <a:buNone/>
            </a:pPr>
            <a:r>
              <a:rPr lang="en-US"/>
              <a:t>1) Not all partners could attend the mock interview session so student groups had to be re-assigned as the activity began. This could impact some student results. </a:t>
            </a:r>
            <a:endParaRPr/>
          </a:p>
          <a:p>
            <a:pPr marL="0" lvl="0" indent="0" algn="l" rtl="0">
              <a:spcBef>
                <a:spcPts val="0"/>
              </a:spcBef>
              <a:spcAft>
                <a:spcPts val="0"/>
              </a:spcAft>
              <a:buNone/>
            </a:pPr>
            <a:endParaRPr/>
          </a:p>
          <a:p>
            <a:pPr marL="0" lvl="0" indent="0" algn="l" rtl="0">
              <a:spcBef>
                <a:spcPts val="0"/>
              </a:spcBef>
              <a:spcAft>
                <a:spcPts val="0"/>
              </a:spcAft>
              <a:buNone/>
            </a:pPr>
            <a:r>
              <a:rPr lang="en-US"/>
              <a:t>2) Holding a debrief for all students involved in the mock interview the class period following the activity to gain better understand of student experiences.</a:t>
            </a:r>
            <a:endParaRPr/>
          </a:p>
        </p:txBody>
      </p:sp>
      <p:sp>
        <p:nvSpPr>
          <p:cNvPr id="153" name="Google Shape;15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14"/>
          <p:cNvSpPr txBox="1">
            <a:spLocks noGrp="1"/>
          </p:cNvSpPr>
          <p:nvPr>
            <p:ph type="ctrTitle"/>
          </p:nvPr>
        </p:nvSpPr>
        <p:spPr>
          <a:xfrm>
            <a:off x="347871" y="1122363"/>
            <a:ext cx="1152939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Advent Pr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B09DDB"/>
              </a:buClr>
              <a:buSzPts val="2400"/>
              <a:buNone/>
              <a:defRPr sz="2400" b="1" i="0">
                <a:solidFill>
                  <a:srgbClr val="B09DDB"/>
                </a:solidFill>
                <a:latin typeface="Arial"/>
                <a:ea typeface="Arial"/>
                <a:cs typeface="Arial"/>
                <a:sym typeface="Aria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14"/>
          <p:cNvSpPr txBox="1">
            <a:spLocks noGrp="1"/>
          </p:cNvSpPr>
          <p:nvPr>
            <p:ph type="dt" idx="10"/>
          </p:nvPr>
        </p:nvSpPr>
        <p:spPr>
          <a:xfrm>
            <a:off x="347871" y="6376229"/>
            <a:ext cx="5463209" cy="29292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dvent Pr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3" name="Google Shape;53;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4"/>
        <p:cNvGrpSpPr/>
        <p:nvPr/>
      </p:nvGrpSpPr>
      <p:grpSpPr>
        <a:xfrm>
          <a:off x="0" y="0"/>
          <a:ext cx="0" cy="0"/>
          <a:chOff x="0" y="0"/>
          <a:chExt cx="0" cy="0"/>
        </a:xfrm>
      </p:grpSpPr>
      <p:sp>
        <p:nvSpPr>
          <p:cNvPr id="55" name="Google Shape;55;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dvent Pr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5"/>
          <p:cNvSpPr>
            <a:spLocks noGrp="1"/>
          </p:cNvSpPr>
          <p:nvPr>
            <p:ph type="pic" idx="2"/>
          </p:nvPr>
        </p:nvSpPr>
        <p:spPr>
          <a:xfrm>
            <a:off x="6419850" y="283284"/>
            <a:ext cx="5494012" cy="5492224"/>
          </a:xfrm>
          <a:prstGeom prst="ellipse">
            <a:avLst/>
          </a:prstGeom>
          <a:noFill/>
          <a:ln w="76200" cap="flat" cmpd="sng">
            <a:solidFill>
              <a:schemeClr val="lt1"/>
            </a:solidFill>
            <a:prstDash val="solid"/>
            <a:round/>
            <a:headEnd type="none" w="sm" len="sm"/>
            <a:tailEnd type="none" w="sm" len="sm"/>
          </a:ln>
        </p:spPr>
      </p:sp>
      <p:sp>
        <p:nvSpPr>
          <p:cNvPr id="57" name="Google Shape;57;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5" descr="Graphical user interface, application&#10;&#10;Description automatically generated"/>
          <p:cNvSpPr/>
          <p:nvPr/>
        </p:nvSpPr>
        <p:spPr>
          <a:xfrm>
            <a:off x="5109304" y="4063864"/>
            <a:ext cx="5036695" cy="2510852"/>
          </a:xfrm>
          <a:prstGeom prst="rect">
            <a:avLst/>
          </a:prstGeom>
          <a:solidFill>
            <a:srgbClr val="FFFFFF"/>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9"/>
        <p:cNvGrpSpPr/>
        <p:nvPr/>
      </p:nvGrpSpPr>
      <p:grpSpPr>
        <a:xfrm>
          <a:off x="0" y="0"/>
          <a:ext cx="0" cy="0"/>
          <a:chOff x="0" y="0"/>
          <a:chExt cx="0" cy="0"/>
        </a:xfrm>
      </p:grpSpPr>
      <p:sp>
        <p:nvSpPr>
          <p:cNvPr id="60" name="Google Shape;6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
        <p:cNvGrpSpPr/>
        <p:nvPr/>
      </p:nvGrpSpPr>
      <p:grpSpPr>
        <a:xfrm>
          <a:off x="0" y="0"/>
          <a:ext cx="0" cy="0"/>
          <a:chOff x="0" y="0"/>
          <a:chExt cx="0" cy="0"/>
        </a:xfrm>
      </p:grpSpPr>
      <p:sp>
        <p:nvSpPr>
          <p:cNvPr id="63" name="Google Shape;63;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lt1"/>
        </a:solidFill>
        <a:effectLst/>
      </p:bgPr>
    </p:bg>
    <p:spTree>
      <p:nvGrpSpPr>
        <p:cNvPr id="1" name="Shape 18"/>
        <p:cNvGrpSpPr/>
        <p:nvPr/>
      </p:nvGrpSpPr>
      <p:grpSpPr>
        <a:xfrm>
          <a:off x="0" y="0"/>
          <a:ext cx="0" cy="0"/>
          <a:chOff x="0" y="0"/>
          <a:chExt cx="0" cy="0"/>
        </a:xfrm>
      </p:grpSpPr>
      <p:sp>
        <p:nvSpPr>
          <p:cNvPr id="19" name="Google Shape;19;p15"/>
          <p:cNvSpPr>
            <a:spLocks noGrp="1"/>
          </p:cNvSpPr>
          <p:nvPr>
            <p:ph type="pic" idx="2"/>
          </p:nvPr>
        </p:nvSpPr>
        <p:spPr>
          <a:xfrm>
            <a:off x="0" y="0"/>
            <a:ext cx="12188687" cy="6311348"/>
          </a:xfrm>
          <a:prstGeom prst="rect">
            <a:avLst/>
          </a:prstGeom>
          <a:noFill/>
          <a:ln>
            <a:noFill/>
          </a:ln>
        </p:spPr>
      </p:sp>
      <p:sp>
        <p:nvSpPr>
          <p:cNvPr id="20" name="Google Shape;20;p15"/>
          <p:cNvSpPr/>
          <p:nvPr/>
        </p:nvSpPr>
        <p:spPr>
          <a:xfrm>
            <a:off x="0" y="0"/>
            <a:ext cx="12192000" cy="68281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 name="Google Shape;21;p15"/>
          <p:cNvPicPr preferRelativeResize="0"/>
          <p:nvPr/>
        </p:nvPicPr>
        <p:blipFill>
          <a:blip r:embed="rId2"/>
          <a:srcRect/>
          <a:stretch/>
        </p:blipFill>
        <p:spPr>
          <a:xfrm>
            <a:off x="0" y="5467130"/>
            <a:ext cx="12191999" cy="146189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
        <p:cNvGrpSpPr/>
        <p:nvPr/>
      </p:nvGrpSpPr>
      <p:grpSpPr>
        <a:xfrm>
          <a:off x="0" y="0"/>
          <a:ext cx="0" cy="0"/>
          <a:chOff x="0" y="0"/>
          <a:chExt cx="0" cy="0"/>
        </a:xfrm>
      </p:grpSpPr>
      <p:sp>
        <p:nvSpPr>
          <p:cNvPr id="26" name="Google Shape;26;p17"/>
          <p:cNvSpPr/>
          <p:nvPr/>
        </p:nvSpPr>
        <p:spPr>
          <a:xfrm>
            <a:off x="-1531229" y="-548977"/>
            <a:ext cx="7980910" cy="7980910"/>
          </a:xfrm>
          <a:prstGeom prst="ellipse">
            <a:avLst/>
          </a:prstGeom>
          <a:solidFill>
            <a:schemeClr val="lt1"/>
          </a:solidFill>
          <a:ln w="76200" cap="flat" cmpd="sng">
            <a:solidFill>
              <a:srgbClr val="009C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27;p17"/>
          <p:cNvSpPr txBox="1">
            <a:spLocks noGrp="1"/>
          </p:cNvSpPr>
          <p:nvPr>
            <p:ph type="title"/>
          </p:nvPr>
        </p:nvSpPr>
        <p:spPr>
          <a:xfrm>
            <a:off x="838200" y="1073426"/>
            <a:ext cx="5181600" cy="6172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76AB8"/>
              </a:buClr>
              <a:buSzPts val="2800"/>
              <a:buFont typeface="Advent Pro"/>
              <a:buNone/>
              <a:defRPr sz="2800">
                <a:solidFill>
                  <a:srgbClr val="876AB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C0C0C"/>
              </a:buClr>
              <a:buSzPts val="2800"/>
              <a:buChar char="•"/>
              <a:defRPr>
                <a:solidFill>
                  <a:srgbClr val="0C0C0C"/>
                </a:solidFill>
              </a:defRPr>
            </a:lvl1pPr>
            <a:lvl2pPr marL="914400" lvl="1" indent="-381000" algn="l">
              <a:lnSpc>
                <a:spcPct val="90000"/>
              </a:lnSpc>
              <a:spcBef>
                <a:spcPts val="500"/>
              </a:spcBef>
              <a:spcAft>
                <a:spcPts val="0"/>
              </a:spcAft>
              <a:buClr>
                <a:srgbClr val="0C0C0C"/>
              </a:buClr>
              <a:buSzPts val="2400"/>
              <a:buChar char="•"/>
              <a:defRPr>
                <a:solidFill>
                  <a:srgbClr val="0C0C0C"/>
                </a:solidFill>
              </a:defRPr>
            </a:lvl2pPr>
            <a:lvl3pPr marL="1371600" lvl="2" indent="-355600" algn="l">
              <a:lnSpc>
                <a:spcPct val="90000"/>
              </a:lnSpc>
              <a:spcBef>
                <a:spcPts val="500"/>
              </a:spcBef>
              <a:spcAft>
                <a:spcPts val="0"/>
              </a:spcAft>
              <a:buClr>
                <a:srgbClr val="0C0C0C"/>
              </a:buClr>
              <a:buSzPts val="2000"/>
              <a:buChar char="•"/>
              <a:defRPr>
                <a:solidFill>
                  <a:srgbClr val="0C0C0C"/>
                </a:solidFill>
              </a:defRPr>
            </a:lvl3pPr>
            <a:lvl4pPr marL="1828800" lvl="3" indent="-342900" algn="l">
              <a:lnSpc>
                <a:spcPct val="90000"/>
              </a:lnSpc>
              <a:spcBef>
                <a:spcPts val="500"/>
              </a:spcBef>
              <a:spcAft>
                <a:spcPts val="0"/>
              </a:spcAft>
              <a:buClr>
                <a:srgbClr val="0C0C0C"/>
              </a:buClr>
              <a:buSzPts val="1800"/>
              <a:buChar char="•"/>
              <a:defRPr>
                <a:solidFill>
                  <a:srgbClr val="0C0C0C"/>
                </a:solidFill>
              </a:defRPr>
            </a:lvl4pPr>
            <a:lvl5pPr marL="2286000" lvl="4" indent="-342900" algn="l">
              <a:lnSpc>
                <a:spcPct val="90000"/>
              </a:lnSpc>
              <a:spcBef>
                <a:spcPts val="500"/>
              </a:spcBef>
              <a:spcAft>
                <a:spcPts val="0"/>
              </a:spcAft>
              <a:buClr>
                <a:srgbClr val="0C0C0C"/>
              </a:buClr>
              <a:buSzPts val="1800"/>
              <a:buChar char="•"/>
              <a:defRPr>
                <a:solidFill>
                  <a:srgbClr val="0C0C0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7"/>
          <p:cNvSpPr txBox="1">
            <a:spLocks noGrp="1"/>
          </p:cNvSpPr>
          <p:nvPr>
            <p:ph type="body" idx="2"/>
          </p:nvPr>
        </p:nvSpPr>
        <p:spPr>
          <a:xfrm>
            <a:off x="6599582" y="1825625"/>
            <a:ext cx="5165036"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7"/>
          <p:cNvSpPr txBox="1">
            <a:spLocks noGrp="1"/>
          </p:cNvSpPr>
          <p:nvPr>
            <p:ph type="body" idx="3"/>
          </p:nvPr>
        </p:nvSpPr>
        <p:spPr>
          <a:xfrm>
            <a:off x="6599238" y="1073150"/>
            <a:ext cx="5165725" cy="6175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b="1">
                <a:latin typeface="Advent Pro"/>
                <a:ea typeface="Advent Pro"/>
                <a:cs typeface="Advent Pro"/>
                <a:sym typeface="Advent Pro"/>
              </a:defRPr>
            </a:lvl1pPr>
            <a:lvl2pPr marL="914400" lvl="1" indent="-228600" algn="l">
              <a:lnSpc>
                <a:spcPct val="90000"/>
              </a:lnSpc>
              <a:spcBef>
                <a:spcPts val="500"/>
              </a:spcBef>
              <a:spcAft>
                <a:spcPts val="0"/>
              </a:spcAft>
              <a:buClr>
                <a:schemeClr val="lt1"/>
              </a:buClr>
              <a:buSzPts val="2400"/>
              <a:buNone/>
              <a:defRPr b="1">
                <a:latin typeface="Advent Pro"/>
                <a:ea typeface="Advent Pro"/>
                <a:cs typeface="Advent Pro"/>
                <a:sym typeface="Advent Pro"/>
              </a:defRPr>
            </a:lvl2pPr>
            <a:lvl3pPr marL="1371600" lvl="2" indent="-228600" algn="l">
              <a:lnSpc>
                <a:spcPct val="90000"/>
              </a:lnSpc>
              <a:spcBef>
                <a:spcPts val="500"/>
              </a:spcBef>
              <a:spcAft>
                <a:spcPts val="0"/>
              </a:spcAft>
              <a:buClr>
                <a:schemeClr val="lt1"/>
              </a:buClr>
              <a:buSzPts val="2000"/>
              <a:buNone/>
              <a:defRPr b="1">
                <a:latin typeface="Advent Pro"/>
                <a:ea typeface="Advent Pro"/>
                <a:cs typeface="Advent Pro"/>
                <a:sym typeface="Advent Pro"/>
              </a:defRPr>
            </a:lvl3pPr>
            <a:lvl4pPr marL="1828800" lvl="3" indent="-228600" algn="l">
              <a:lnSpc>
                <a:spcPct val="90000"/>
              </a:lnSpc>
              <a:spcBef>
                <a:spcPts val="500"/>
              </a:spcBef>
              <a:spcAft>
                <a:spcPts val="0"/>
              </a:spcAft>
              <a:buClr>
                <a:schemeClr val="lt1"/>
              </a:buClr>
              <a:buSzPts val="1800"/>
              <a:buNone/>
              <a:defRPr b="1">
                <a:latin typeface="Advent Pro"/>
                <a:ea typeface="Advent Pro"/>
                <a:cs typeface="Advent Pro"/>
                <a:sym typeface="Advent Pro"/>
              </a:defRPr>
            </a:lvl4pPr>
            <a:lvl5pPr marL="2286000" lvl="4" indent="-228600" algn="l">
              <a:lnSpc>
                <a:spcPct val="90000"/>
              </a:lnSpc>
              <a:spcBef>
                <a:spcPts val="500"/>
              </a:spcBef>
              <a:spcAft>
                <a:spcPts val="0"/>
              </a:spcAft>
              <a:buClr>
                <a:schemeClr val="lt1"/>
              </a:buClr>
              <a:buSzPts val="1800"/>
              <a:buNone/>
              <a:defRPr b="1">
                <a:latin typeface="Advent Pro"/>
                <a:ea typeface="Advent Pro"/>
                <a:cs typeface="Advent Pro"/>
                <a:sym typeface="Advent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cSld name="2_Title and Content 2">
    <p:bg>
      <p:bgPr>
        <a:solidFill>
          <a:schemeClr val="lt1"/>
        </a:solidFill>
        <a:effectLst/>
      </p:bgPr>
    </p:bg>
    <p:spTree>
      <p:nvGrpSpPr>
        <p:cNvPr id="1" name="Shape 31"/>
        <p:cNvGrpSpPr/>
        <p:nvPr/>
      </p:nvGrpSpPr>
      <p:grpSpPr>
        <a:xfrm>
          <a:off x="0" y="0"/>
          <a:ext cx="0" cy="0"/>
          <a:chOff x="0" y="0"/>
          <a:chExt cx="0" cy="0"/>
        </a:xfrm>
      </p:grpSpPr>
      <p:sp>
        <p:nvSpPr>
          <p:cNvPr id="32" name="Google Shape;32;p18"/>
          <p:cNvSpPr>
            <a:spLocks noGrp="1"/>
          </p:cNvSpPr>
          <p:nvPr>
            <p:ph type="pic" idx="2"/>
          </p:nvPr>
        </p:nvSpPr>
        <p:spPr>
          <a:xfrm>
            <a:off x="0" y="0"/>
            <a:ext cx="12188687" cy="6311348"/>
          </a:xfrm>
          <a:prstGeom prst="rect">
            <a:avLst/>
          </a:prstGeom>
          <a:noFill/>
          <a:ln>
            <a:noFill/>
          </a:ln>
        </p:spPr>
      </p:sp>
      <p:sp>
        <p:nvSpPr>
          <p:cNvPr id="33" name="Google Shape;33;p18"/>
          <p:cNvSpPr/>
          <p:nvPr/>
        </p:nvSpPr>
        <p:spPr>
          <a:xfrm>
            <a:off x="0" y="0"/>
            <a:ext cx="12192000" cy="68281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 name="Google Shape;34;p18"/>
          <p:cNvPicPr preferRelativeResize="0"/>
          <p:nvPr/>
        </p:nvPicPr>
        <p:blipFill>
          <a:blip r:embed="rId2"/>
          <a:srcRect/>
          <a:stretch/>
        </p:blipFill>
        <p:spPr>
          <a:xfrm>
            <a:off x="-3313" y="5467130"/>
            <a:ext cx="12191999" cy="146189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5"/>
        <p:cNvGrpSpPr/>
        <p:nvPr/>
      </p:nvGrpSpPr>
      <p:grpSpPr>
        <a:xfrm>
          <a:off x="0" y="0"/>
          <a:ext cx="0" cy="0"/>
          <a:chOff x="0" y="0"/>
          <a:chExt cx="0" cy="0"/>
        </a:xfrm>
      </p:grpSpPr>
      <p:sp>
        <p:nvSpPr>
          <p:cNvPr id="36" name="Google Shape;36;p19"/>
          <p:cNvSpPr txBox="1">
            <a:spLocks noGrp="1"/>
          </p:cNvSpPr>
          <p:nvPr>
            <p:ph type="body" idx="1"/>
          </p:nvPr>
        </p:nvSpPr>
        <p:spPr>
          <a:xfrm>
            <a:off x="838200" y="4333461"/>
            <a:ext cx="10515600" cy="184350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9"/>
          <p:cNvSpPr>
            <a:spLocks noGrp="1"/>
          </p:cNvSpPr>
          <p:nvPr>
            <p:ph type="pic" idx="2"/>
          </p:nvPr>
        </p:nvSpPr>
        <p:spPr>
          <a:xfrm>
            <a:off x="838198" y="506413"/>
            <a:ext cx="10515601" cy="3668712"/>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20" descr="A picture containing text&#10;&#10;Description automatically generated"/>
          <p:cNvSpPr/>
          <p:nvPr/>
        </p:nvSpPr>
        <p:spPr>
          <a:xfrm>
            <a:off x="0" y="0"/>
            <a:ext cx="12175436" cy="6848683"/>
          </a:xfrm>
          <a:prstGeom prst="rect">
            <a:avLst/>
          </a:prstGeom>
          <a:solidFill>
            <a:srgbClr val="FFFFFF"/>
          </a:solidFill>
          <a:ln>
            <a:noFill/>
          </a:ln>
        </p:spPr>
      </p:sp>
      <p:sp>
        <p:nvSpPr>
          <p:cNvPr id="40" name="Google Shape;40;p20"/>
          <p:cNvSpPr txBox="1">
            <a:spLocks noGrp="1"/>
          </p:cNvSpPr>
          <p:nvPr>
            <p:ph type="title"/>
          </p:nvPr>
        </p:nvSpPr>
        <p:spPr>
          <a:xfrm>
            <a:off x="537127" y="768350"/>
            <a:ext cx="11105046"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11500"/>
              <a:buFont typeface="Advent Pro"/>
              <a:buNone/>
              <a:defRPr sz="1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0"/>
          <p:cNvSpPr txBox="1">
            <a:spLocks noGrp="1"/>
          </p:cNvSpPr>
          <p:nvPr>
            <p:ph type="body" idx="1"/>
          </p:nvPr>
        </p:nvSpPr>
        <p:spPr>
          <a:xfrm>
            <a:off x="537127" y="3764515"/>
            <a:ext cx="11105046"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B09DDB"/>
              </a:buClr>
              <a:buSzPts val="2400"/>
              <a:buNone/>
              <a:defRPr sz="2400" b="1" i="0">
                <a:solidFill>
                  <a:srgbClr val="B09DDB"/>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2"/>
        <p:cNvGrpSpPr/>
        <p:nvPr/>
      </p:nvGrpSpPr>
      <p:grpSpPr>
        <a:xfrm>
          <a:off x="0" y="0"/>
          <a:ext cx="0" cy="0"/>
          <a:chOff x="0" y="0"/>
          <a:chExt cx="0" cy="0"/>
        </a:xfrm>
      </p:grpSpPr>
      <p:sp>
        <p:nvSpPr>
          <p:cNvPr id="43" name="Google Shape;43;p21" descr="Graphical user interface, application&#10;&#10;Description automatically generated"/>
          <p:cNvSpPr/>
          <p:nvPr/>
        </p:nvSpPr>
        <p:spPr>
          <a:xfrm>
            <a:off x="0" y="-134912"/>
            <a:ext cx="12431844" cy="6992912"/>
          </a:xfrm>
          <a:prstGeom prst="rect">
            <a:avLst/>
          </a:prstGeom>
          <a:solidFill>
            <a:srgbClr val="FFFFFF"/>
          </a:solidFill>
          <a:ln>
            <a:noFill/>
          </a:ln>
        </p:spPr>
      </p:sp>
      <p:sp>
        <p:nvSpPr>
          <p:cNvPr id="44" name="Google Shape;44;p21"/>
          <p:cNvSpPr txBox="1">
            <a:spLocks noGrp="1"/>
          </p:cNvSpPr>
          <p:nvPr>
            <p:ph type="title"/>
          </p:nvPr>
        </p:nvSpPr>
        <p:spPr>
          <a:xfrm>
            <a:off x="6134100" y="799840"/>
            <a:ext cx="399925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21"/>
          <p:cNvSpPr txBox="1">
            <a:spLocks noGrp="1"/>
          </p:cNvSpPr>
          <p:nvPr>
            <p:ph type="body" idx="1"/>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1"/>
          <p:cNvSpPr>
            <a:spLocks noGrp="1"/>
          </p:cNvSpPr>
          <p:nvPr>
            <p:ph type="pic" idx="2"/>
          </p:nvPr>
        </p:nvSpPr>
        <p:spPr>
          <a:xfrm>
            <a:off x="836612" y="799840"/>
            <a:ext cx="4560979" cy="4560979"/>
          </a:xfrm>
          <a:prstGeom prst="ellipse">
            <a:avLst/>
          </a:prstGeom>
          <a:noFill/>
          <a:ln w="76200" cap="flat" cmpd="sng">
            <a:solidFill>
              <a:schemeClr val="lt1"/>
            </a:solidFill>
            <a:prstDash val="solid"/>
            <a:round/>
            <a:headEnd type="none" w="sm" len="sm"/>
            <a:tailEnd type="none" w="sm" len="sm"/>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3" descr="Stars in the sky&#10;&#10;Description automatically generated with low confidence"/>
          <p:cNvPicPr preferRelativeResize="0"/>
          <p:nvPr/>
        </p:nvPicPr>
        <p:blipFill rotWithShape="1">
          <a:blip r:embed="rId16">
            <a:alphaModFix/>
          </a:blip>
          <a:srcRect/>
          <a:stretch/>
        </p:blipFill>
        <p:spPr>
          <a:xfrm>
            <a:off x="0" y="0"/>
            <a:ext cx="12192000" cy="6858000"/>
          </a:xfrm>
          <a:prstGeom prst="rect">
            <a:avLst/>
          </a:prstGeom>
          <a:noFill/>
          <a:ln>
            <a:noFill/>
          </a:ln>
        </p:spPr>
      </p:pic>
      <p:sp>
        <p:nvSpPr>
          <p:cNvPr id="11" name="Google Shape;11;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dvent Pro"/>
              <a:buNone/>
              <a:defRPr sz="4400" b="1" i="0" u="none" strike="noStrike" cap="none">
                <a:solidFill>
                  <a:schemeClr val="lt1"/>
                </a:solidFill>
                <a:latin typeface="Advent Pro"/>
                <a:ea typeface="Advent Pro"/>
                <a:cs typeface="Advent Pro"/>
                <a:sym typeface="Advent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 name="Google Shape;13;p13"/>
          <p:cNvPicPr preferRelativeResize="0"/>
          <p:nvPr/>
        </p:nvPicPr>
        <p:blipFill>
          <a:blip r:embed="rId17"/>
          <a:srcRect/>
          <a:stretch/>
        </p:blipFill>
        <p:spPr>
          <a:xfrm>
            <a:off x="11500644" y="6162330"/>
            <a:ext cx="544512" cy="54451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theladders.com/career-advice/10-job-titles-that-didnt-exist-20-years-ago" TargetMode="External"/><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txBox="1">
            <a:spLocks noGrp="1"/>
          </p:cNvSpPr>
          <p:nvPr>
            <p:ph type="ctrTitle"/>
          </p:nvPr>
        </p:nvSpPr>
        <p:spPr>
          <a:xfrm>
            <a:off x="0" y="1797697"/>
            <a:ext cx="12192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Advent Pro"/>
              <a:buNone/>
            </a:pPr>
            <a:r>
              <a:rPr lang="en-US" sz="5400"/>
              <a:t>Charting Your Course for After High School:</a:t>
            </a:r>
            <a:br>
              <a:rPr lang="en-US" sz="5400"/>
            </a:br>
            <a:r>
              <a:rPr lang="en-US" sz="5400"/>
              <a:t>3 Goals to Help You </a:t>
            </a:r>
            <a:r>
              <a:rPr lang="en-US" sz="5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Succeed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0"/>
          <p:cNvSpPr txBox="1"/>
          <p:nvPr/>
        </p:nvSpPr>
        <p:spPr>
          <a:xfrm>
            <a:off x="378691" y="230909"/>
            <a:ext cx="1121756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876AB8"/>
                </a:solidFill>
                <a:latin typeface="Advent Pro"/>
                <a:ea typeface="Advent Pro"/>
                <a:cs typeface="Advent Pro"/>
                <a:sym typeface="Advent Pro"/>
              </a:rPr>
              <a:t>Reflection Form in Your NAFTrack Account</a:t>
            </a:r>
            <a:endParaRPr/>
          </a:p>
        </p:txBody>
      </p:sp>
      <p:sp>
        <p:nvSpPr>
          <p:cNvPr id="167" name="Google Shape;167;p10"/>
          <p:cNvSpPr txBox="1"/>
          <p:nvPr/>
        </p:nvSpPr>
        <p:spPr>
          <a:xfrm>
            <a:off x="378697" y="1061900"/>
            <a:ext cx="4604400" cy="3417000"/>
          </a:xfrm>
          <a:prstGeom prst="rect">
            <a:avLst/>
          </a:prstGeom>
          <a:noFill/>
          <a:ln>
            <a:noFill/>
          </a:ln>
        </p:spPr>
        <p:txBody>
          <a:bodyPr spcFirstLastPara="1" wrap="square" lIns="91425" tIns="45700" rIns="91425" bIns="45700" anchor="t" anchorCtr="0">
            <a:spAutoFit/>
          </a:bodyPr>
          <a:lstStyle/>
          <a:p>
            <a:pPr marL="457200" marR="0" lvl="0" indent="-381000" algn="l" rtl="0">
              <a:spcBef>
                <a:spcPts val="0"/>
              </a:spcBef>
              <a:spcAft>
                <a:spcPts val="0"/>
              </a:spcAft>
              <a:buClr>
                <a:srgbClr val="009CC7"/>
              </a:buClr>
              <a:buSzPts val="2400"/>
              <a:buFont typeface="Arial"/>
              <a:buChar char="●"/>
            </a:pPr>
            <a:r>
              <a:rPr lang="en-US" sz="2400">
                <a:solidFill>
                  <a:srgbClr val="009CC7"/>
                </a:solidFill>
                <a:latin typeface="Arial"/>
                <a:ea typeface="Arial"/>
                <a:cs typeface="Arial"/>
                <a:sym typeface="Arial"/>
              </a:rPr>
              <a:t>You’ll complete one after </a:t>
            </a:r>
            <a:br>
              <a:rPr lang="en-US" sz="2400">
                <a:solidFill>
                  <a:srgbClr val="009CC7"/>
                </a:solidFill>
                <a:latin typeface="Arial"/>
                <a:ea typeface="Arial"/>
                <a:cs typeface="Arial"/>
                <a:sym typeface="Arial"/>
              </a:rPr>
            </a:br>
            <a:r>
              <a:rPr lang="en-US" sz="2400">
                <a:solidFill>
                  <a:srgbClr val="009CC7"/>
                </a:solidFill>
                <a:latin typeface="Arial"/>
                <a:ea typeface="Arial"/>
                <a:cs typeface="Arial"/>
                <a:sym typeface="Arial"/>
              </a:rPr>
              <a:t>each activity</a:t>
            </a:r>
            <a:endParaRPr sz="2400">
              <a:solidFill>
                <a:srgbClr val="009CC7"/>
              </a:solidFill>
              <a:latin typeface="Arial"/>
              <a:ea typeface="Arial"/>
              <a:cs typeface="Arial"/>
              <a:sym typeface="Arial"/>
            </a:endParaRPr>
          </a:p>
          <a:p>
            <a:pPr marL="0" marR="0" lvl="0" indent="0" algn="l" rtl="0">
              <a:spcBef>
                <a:spcPts val="0"/>
              </a:spcBef>
              <a:spcAft>
                <a:spcPts val="0"/>
              </a:spcAft>
              <a:buNone/>
            </a:pPr>
            <a:endParaRPr sz="2400">
              <a:solidFill>
                <a:srgbClr val="009CC7"/>
              </a:solidFill>
            </a:endParaRPr>
          </a:p>
          <a:p>
            <a:pPr marL="457200" marR="0" lvl="0" indent="-381000" algn="l" rtl="0">
              <a:spcBef>
                <a:spcPts val="0"/>
              </a:spcBef>
              <a:spcAft>
                <a:spcPts val="0"/>
              </a:spcAft>
              <a:buClr>
                <a:srgbClr val="009CC7"/>
              </a:buClr>
              <a:buSzPts val="2400"/>
              <a:buChar char="●"/>
            </a:pPr>
            <a:r>
              <a:rPr lang="en-US" sz="2400">
                <a:solidFill>
                  <a:srgbClr val="009CC7"/>
                </a:solidFill>
              </a:rPr>
              <a:t>Before you complete the Reflection, verify that it’s right activity name by checking the title and date since you may see more than 1 in your “Tasks” list </a:t>
            </a:r>
            <a:endParaRPr sz="2400">
              <a:solidFill>
                <a:srgbClr val="009CC7"/>
              </a:solidFill>
            </a:endParaRPr>
          </a:p>
        </p:txBody>
      </p:sp>
      <p:pic>
        <p:nvPicPr>
          <p:cNvPr id="168" name="Google Shape;168;p10"/>
          <p:cNvPicPr preferRelativeResize="0"/>
          <p:nvPr/>
        </p:nvPicPr>
        <p:blipFill rotWithShape="1">
          <a:blip r:embed="rId3">
            <a:alphaModFix/>
          </a:blip>
          <a:srcRect/>
          <a:stretch/>
        </p:blipFill>
        <p:spPr>
          <a:xfrm>
            <a:off x="5181715" y="1061906"/>
            <a:ext cx="6191250" cy="4333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241f8ebd92e_0_0"/>
          <p:cNvSpPr txBox="1"/>
          <p:nvPr/>
        </p:nvSpPr>
        <p:spPr>
          <a:xfrm>
            <a:off x="378691" y="230909"/>
            <a:ext cx="112176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876AB8"/>
                </a:solidFill>
                <a:latin typeface="Advent Pro"/>
                <a:ea typeface="Advent Pro"/>
                <a:cs typeface="Advent Pro"/>
                <a:sym typeface="Advent Pro"/>
              </a:rPr>
              <a:t>NAFTrack Certification</a:t>
            </a:r>
            <a:endParaRPr/>
          </a:p>
        </p:txBody>
      </p:sp>
      <p:pic>
        <p:nvPicPr>
          <p:cNvPr id="175" name="Google Shape;175;g241f8ebd92e_0_0"/>
          <p:cNvPicPr preferRelativeResize="0"/>
          <p:nvPr/>
        </p:nvPicPr>
        <p:blipFill>
          <a:blip r:embed="rId3">
            <a:alphaModFix/>
          </a:blip>
          <a:stretch>
            <a:fillRect/>
          </a:stretch>
        </p:blipFill>
        <p:spPr>
          <a:xfrm>
            <a:off x="7513300" y="423925"/>
            <a:ext cx="3254650" cy="5018925"/>
          </a:xfrm>
          <a:prstGeom prst="rect">
            <a:avLst/>
          </a:prstGeom>
          <a:noFill/>
          <a:ln>
            <a:noFill/>
          </a:ln>
        </p:spPr>
      </p:pic>
      <p:sp>
        <p:nvSpPr>
          <p:cNvPr id="176" name="Google Shape;176;g241f8ebd92e_0_0"/>
          <p:cNvSpPr txBox="1"/>
          <p:nvPr/>
        </p:nvSpPr>
        <p:spPr>
          <a:xfrm>
            <a:off x="469525" y="1259300"/>
            <a:ext cx="6412200" cy="29553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Char char="●"/>
            </a:pPr>
            <a:r>
              <a:rPr lang="en-US" sz="2000"/>
              <a:t>By completing WBL activities in different areas plus receiving feedback through a Future Ready Skills assessment, you can earn a credential from NAF</a:t>
            </a:r>
            <a:endParaRPr sz="2000"/>
          </a:p>
          <a:p>
            <a:pPr marL="457200" lvl="0" indent="0" algn="l" rtl="0">
              <a:spcBef>
                <a:spcPts val="0"/>
              </a:spcBef>
              <a:spcAft>
                <a:spcPts val="0"/>
              </a:spcAft>
              <a:buNone/>
            </a:pPr>
            <a:endParaRPr sz="2000"/>
          </a:p>
          <a:p>
            <a:pPr marL="457200" lvl="0" indent="-355600" algn="l" rtl="0">
              <a:spcBef>
                <a:spcPts val="0"/>
              </a:spcBef>
              <a:spcAft>
                <a:spcPts val="0"/>
              </a:spcAft>
              <a:buSzPts val="2000"/>
              <a:buChar char="●"/>
            </a:pPr>
            <a:r>
              <a:rPr lang="en-US" sz="2000"/>
              <a:t>You will be able to see your progress in your NAFTrack account</a:t>
            </a:r>
            <a:endParaRPr sz="2000"/>
          </a:p>
          <a:p>
            <a:pPr marL="457200" lvl="0" indent="0" algn="l" rtl="0">
              <a:spcBef>
                <a:spcPts val="0"/>
              </a:spcBef>
              <a:spcAft>
                <a:spcPts val="0"/>
              </a:spcAft>
              <a:buNone/>
            </a:pPr>
            <a:endParaRPr sz="2000"/>
          </a:p>
          <a:p>
            <a:pPr marL="457200" lvl="0" indent="-355600" algn="l" rtl="0">
              <a:spcBef>
                <a:spcPts val="0"/>
              </a:spcBef>
              <a:spcAft>
                <a:spcPts val="0"/>
              </a:spcAft>
              <a:buSzPts val="2000"/>
              <a:buChar char="●"/>
            </a:pPr>
            <a:r>
              <a:rPr lang="en-US" sz="2000"/>
              <a:t>NAFTrack Certification is a helpful addition to your resume and/or college application</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Advent Pro"/>
              <a:buNone/>
            </a:pPr>
            <a:r>
              <a:rPr lang="en-US" sz="4800"/>
              <a:t>3 Goals = Your Path to Success!</a:t>
            </a:r>
            <a:endParaRPr/>
          </a:p>
        </p:txBody>
      </p:sp>
      <p:sp>
        <p:nvSpPr>
          <p:cNvPr id="183" name="Google Shape;183;p11"/>
          <p:cNvSpPr txBox="1"/>
          <p:nvPr/>
        </p:nvSpPr>
        <p:spPr>
          <a:xfrm>
            <a:off x="838200" y="5070764"/>
            <a:ext cx="26716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Arial"/>
                <a:ea typeface="Arial"/>
                <a:cs typeface="Arial"/>
                <a:sym typeface="Arial"/>
              </a:rPr>
              <a:t>ASPIRATIONS</a:t>
            </a:r>
            <a:endParaRPr/>
          </a:p>
        </p:txBody>
      </p:sp>
      <p:sp>
        <p:nvSpPr>
          <p:cNvPr id="184" name="Google Shape;184;p11"/>
          <p:cNvSpPr txBox="1"/>
          <p:nvPr/>
        </p:nvSpPr>
        <p:spPr>
          <a:xfrm>
            <a:off x="5138882" y="5070764"/>
            <a:ext cx="26716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Arial"/>
                <a:ea typeface="Arial"/>
                <a:cs typeface="Arial"/>
                <a:sym typeface="Arial"/>
              </a:rPr>
              <a:t>SKILLS</a:t>
            </a:r>
            <a:endParaRPr/>
          </a:p>
        </p:txBody>
      </p:sp>
      <p:sp>
        <p:nvSpPr>
          <p:cNvPr id="185" name="Google Shape;185;p11"/>
          <p:cNvSpPr txBox="1"/>
          <p:nvPr/>
        </p:nvSpPr>
        <p:spPr>
          <a:xfrm>
            <a:off x="8838051" y="5070775"/>
            <a:ext cx="32547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Arial"/>
                <a:ea typeface="Arial"/>
                <a:cs typeface="Arial"/>
                <a:sym typeface="Arial"/>
              </a:rPr>
              <a:t>CONNECTIONS</a:t>
            </a:r>
            <a:endParaRPr/>
          </a:p>
        </p:txBody>
      </p:sp>
      <p:pic>
        <p:nvPicPr>
          <p:cNvPr id="186" name="Google Shape;186;p11" descr="Icon&#10;&#10;Description automatically generated"/>
          <p:cNvPicPr preferRelativeResize="0"/>
          <p:nvPr/>
        </p:nvPicPr>
        <p:blipFill rotWithShape="1">
          <a:blip r:embed="rId3">
            <a:alphaModFix/>
          </a:blip>
          <a:srcRect/>
          <a:stretch/>
        </p:blipFill>
        <p:spPr>
          <a:xfrm>
            <a:off x="4724400" y="2057400"/>
            <a:ext cx="2743200" cy="2743200"/>
          </a:xfrm>
          <a:prstGeom prst="rect">
            <a:avLst/>
          </a:prstGeom>
          <a:noFill/>
          <a:ln>
            <a:noFill/>
          </a:ln>
        </p:spPr>
      </p:pic>
      <p:pic>
        <p:nvPicPr>
          <p:cNvPr id="187" name="Google Shape;187;p11" descr="Icon&#10;&#10;Description automatically generated"/>
          <p:cNvPicPr preferRelativeResize="0"/>
          <p:nvPr/>
        </p:nvPicPr>
        <p:blipFill rotWithShape="1">
          <a:blip r:embed="rId4">
            <a:alphaModFix/>
          </a:blip>
          <a:srcRect/>
          <a:stretch/>
        </p:blipFill>
        <p:spPr>
          <a:xfrm>
            <a:off x="1304471" y="2012043"/>
            <a:ext cx="2743200" cy="2743200"/>
          </a:xfrm>
          <a:prstGeom prst="rect">
            <a:avLst/>
          </a:prstGeom>
          <a:noFill/>
          <a:ln>
            <a:noFill/>
          </a:ln>
        </p:spPr>
      </p:pic>
      <p:pic>
        <p:nvPicPr>
          <p:cNvPr id="188" name="Google Shape;188;p11" descr="Icon&#10;&#10;Description automatically generated"/>
          <p:cNvPicPr preferRelativeResize="0"/>
          <p:nvPr/>
        </p:nvPicPr>
        <p:blipFill rotWithShape="1">
          <a:blip r:embed="rId5">
            <a:alphaModFix/>
          </a:blip>
          <a:srcRect/>
          <a:stretch/>
        </p:blipFill>
        <p:spPr>
          <a:xfrm>
            <a:off x="8398329" y="2056989"/>
            <a:ext cx="2743200" cy="27440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2"/>
          <p:cNvSpPr txBox="1"/>
          <p:nvPr/>
        </p:nvSpPr>
        <p:spPr>
          <a:xfrm>
            <a:off x="4139045" y="2123209"/>
            <a:ext cx="3913909"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600" b="1">
                <a:solidFill>
                  <a:srgbClr val="876AB8"/>
                </a:solidFill>
                <a:latin typeface="Advent Pro"/>
                <a:ea typeface="Advent Pro"/>
                <a:cs typeface="Advent Pro"/>
                <a:sym typeface="Advent Pro"/>
              </a:rPr>
              <a:t>Activity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2"/>
          <p:cNvSpPr txBox="1"/>
          <p:nvPr/>
        </p:nvSpPr>
        <p:spPr>
          <a:xfrm>
            <a:off x="378691" y="230909"/>
            <a:ext cx="1121756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0" u="none" strike="noStrike" cap="none">
                <a:solidFill>
                  <a:srgbClr val="876AB8"/>
                </a:solidFill>
                <a:latin typeface="Advent Pro"/>
                <a:ea typeface="Advent Pro"/>
                <a:cs typeface="Advent Pro"/>
                <a:sym typeface="Advent Pro"/>
              </a:rPr>
              <a:t>What do the following jobs have in common?</a:t>
            </a:r>
            <a:endParaRPr/>
          </a:p>
        </p:txBody>
      </p:sp>
      <p:sp>
        <p:nvSpPr>
          <p:cNvPr id="77" name="Google Shape;77;p2"/>
          <p:cNvSpPr txBox="1"/>
          <p:nvPr/>
        </p:nvSpPr>
        <p:spPr>
          <a:xfrm>
            <a:off x="9506712" y="4215609"/>
            <a:ext cx="21459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u="none">
                <a:solidFill>
                  <a:schemeClr val="dk1"/>
                </a:solidFill>
                <a:latin typeface="Arial"/>
                <a:ea typeface="Arial"/>
                <a:cs typeface="Arial"/>
                <a:sym typeface="Arial"/>
              </a:rPr>
              <a:t>Chief Listening Officer for Soc</a:t>
            </a:r>
            <a:r>
              <a:rPr lang="en-US" sz="2000" b="1">
                <a:solidFill>
                  <a:schemeClr val="dk1"/>
                </a:solidFill>
              </a:rPr>
              <a:t>ial Media</a:t>
            </a:r>
            <a:endParaRPr/>
          </a:p>
        </p:txBody>
      </p:sp>
      <p:sp>
        <p:nvSpPr>
          <p:cNvPr id="78" name="Google Shape;78;p2"/>
          <p:cNvSpPr txBox="1"/>
          <p:nvPr/>
        </p:nvSpPr>
        <p:spPr>
          <a:xfrm>
            <a:off x="3710749" y="4331352"/>
            <a:ext cx="179412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u="none">
                <a:solidFill>
                  <a:schemeClr val="dk1"/>
                </a:solidFill>
                <a:latin typeface="Arial"/>
                <a:ea typeface="Arial"/>
                <a:cs typeface="Arial"/>
                <a:sym typeface="Arial"/>
              </a:rPr>
              <a:t>App Designer</a:t>
            </a:r>
            <a:endParaRPr/>
          </a:p>
        </p:txBody>
      </p:sp>
      <p:sp>
        <p:nvSpPr>
          <p:cNvPr id="79" name="Google Shape;79;p2"/>
          <p:cNvSpPr txBox="1"/>
          <p:nvPr/>
        </p:nvSpPr>
        <p:spPr>
          <a:xfrm>
            <a:off x="6649974" y="4340938"/>
            <a:ext cx="24756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rPr>
              <a:t>Virtual Fitness Class</a:t>
            </a:r>
            <a:r>
              <a:rPr lang="en-US" sz="2000" b="1" u="none">
                <a:solidFill>
                  <a:schemeClr val="dk1"/>
                </a:solidFill>
                <a:latin typeface="Arial"/>
                <a:ea typeface="Arial"/>
                <a:cs typeface="Arial"/>
                <a:sym typeface="Arial"/>
              </a:rPr>
              <a:t> Instructor</a:t>
            </a:r>
            <a:endParaRPr/>
          </a:p>
        </p:txBody>
      </p:sp>
      <p:sp>
        <p:nvSpPr>
          <p:cNvPr id="80" name="Google Shape;80;p2"/>
          <p:cNvSpPr txBox="1"/>
          <p:nvPr/>
        </p:nvSpPr>
        <p:spPr>
          <a:xfrm>
            <a:off x="351499" y="4331352"/>
            <a:ext cx="219129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Arial"/>
                <a:ea typeface="Arial"/>
                <a:cs typeface="Arial"/>
                <a:sym typeface="Arial"/>
              </a:rPr>
              <a:t>Uber/Lyft Driver</a:t>
            </a:r>
            <a:endParaRPr/>
          </a:p>
        </p:txBody>
      </p:sp>
      <p:sp>
        <p:nvSpPr>
          <p:cNvPr id="81" name="Google Shape;81;p2"/>
          <p:cNvSpPr txBox="1"/>
          <p:nvPr/>
        </p:nvSpPr>
        <p:spPr>
          <a:xfrm>
            <a:off x="10831849" y="5336305"/>
            <a:ext cx="290779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Arial"/>
                <a:ea typeface="Arial"/>
                <a:cs typeface="Arial"/>
                <a:sym typeface="Arial"/>
              </a:rPr>
              <a:t>Source: </a:t>
            </a:r>
            <a:r>
              <a:rPr lang="en-US" sz="10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The Ladders</a:t>
            </a:r>
            <a:endParaRPr sz="1000">
              <a:solidFill>
                <a:schemeClr val="dk1"/>
              </a:solidFill>
              <a:latin typeface="Arial"/>
              <a:ea typeface="Arial"/>
              <a:cs typeface="Arial"/>
              <a:sym typeface="Arial"/>
            </a:endParaRPr>
          </a:p>
        </p:txBody>
      </p:sp>
      <p:pic>
        <p:nvPicPr>
          <p:cNvPr id="82" name="Google Shape;82;p2"/>
          <p:cNvPicPr preferRelativeResize="0"/>
          <p:nvPr/>
        </p:nvPicPr>
        <p:blipFill rotWithShape="1">
          <a:blip r:embed="rId4">
            <a:alphaModFix/>
          </a:blip>
          <a:srcRect/>
          <a:stretch/>
        </p:blipFill>
        <p:spPr>
          <a:xfrm>
            <a:off x="3534917" y="2062450"/>
            <a:ext cx="2145792" cy="2145792"/>
          </a:xfrm>
          <a:prstGeom prst="rect">
            <a:avLst/>
          </a:prstGeom>
          <a:noFill/>
          <a:ln>
            <a:noFill/>
          </a:ln>
        </p:spPr>
      </p:pic>
      <p:pic>
        <p:nvPicPr>
          <p:cNvPr id="83" name="Google Shape;83;p2"/>
          <p:cNvPicPr preferRelativeResize="0"/>
          <p:nvPr/>
        </p:nvPicPr>
        <p:blipFill rotWithShape="1">
          <a:blip r:embed="rId5">
            <a:alphaModFix/>
          </a:blip>
          <a:srcRect/>
          <a:stretch/>
        </p:blipFill>
        <p:spPr>
          <a:xfrm>
            <a:off x="351499" y="2115187"/>
            <a:ext cx="2330958" cy="869114"/>
          </a:xfrm>
          <a:prstGeom prst="rect">
            <a:avLst/>
          </a:prstGeom>
          <a:noFill/>
          <a:ln>
            <a:noFill/>
          </a:ln>
        </p:spPr>
      </p:pic>
      <p:pic>
        <p:nvPicPr>
          <p:cNvPr id="84" name="Google Shape;84;p2"/>
          <p:cNvPicPr preferRelativeResize="0"/>
          <p:nvPr/>
        </p:nvPicPr>
        <p:blipFill rotWithShape="1">
          <a:blip r:embed="rId6">
            <a:alphaModFix/>
          </a:blip>
          <a:srcRect/>
          <a:stretch/>
        </p:blipFill>
        <p:spPr>
          <a:xfrm>
            <a:off x="574358" y="3019090"/>
            <a:ext cx="1679119" cy="1189152"/>
          </a:xfrm>
          <a:prstGeom prst="rect">
            <a:avLst/>
          </a:prstGeom>
          <a:noFill/>
          <a:ln>
            <a:noFill/>
          </a:ln>
        </p:spPr>
      </p:pic>
      <p:pic>
        <p:nvPicPr>
          <p:cNvPr id="85" name="Google Shape;85;p2"/>
          <p:cNvPicPr preferRelativeResize="0"/>
          <p:nvPr/>
        </p:nvPicPr>
        <p:blipFill rotWithShape="1">
          <a:blip r:embed="rId7">
            <a:alphaModFix/>
          </a:blip>
          <a:srcRect/>
          <a:stretch/>
        </p:blipFill>
        <p:spPr>
          <a:xfrm>
            <a:off x="6733412" y="2076548"/>
            <a:ext cx="2131694" cy="2131694"/>
          </a:xfrm>
          <a:prstGeom prst="rect">
            <a:avLst/>
          </a:prstGeom>
          <a:noFill/>
          <a:ln>
            <a:noFill/>
          </a:ln>
        </p:spPr>
      </p:pic>
      <p:pic>
        <p:nvPicPr>
          <p:cNvPr id="86" name="Google Shape;86;p2"/>
          <p:cNvPicPr preferRelativeResize="0"/>
          <p:nvPr/>
        </p:nvPicPr>
        <p:blipFill rotWithShape="1">
          <a:blip r:embed="rId8">
            <a:alphaModFix/>
          </a:blip>
          <a:srcRect l="42242"/>
          <a:stretch/>
        </p:blipFill>
        <p:spPr>
          <a:xfrm>
            <a:off x="9573958" y="2062450"/>
            <a:ext cx="2200561" cy="2143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Advent Pro"/>
              <a:buNone/>
            </a:pPr>
            <a:r>
              <a:rPr lang="en-US" sz="4800"/>
              <a:t>3 Goals for Your NAF Academy Experience</a:t>
            </a:r>
            <a:endParaRPr/>
          </a:p>
        </p:txBody>
      </p:sp>
      <p:sp>
        <p:nvSpPr>
          <p:cNvPr id="93" name="Google Shape;93;p3"/>
          <p:cNvSpPr txBox="1"/>
          <p:nvPr/>
        </p:nvSpPr>
        <p:spPr>
          <a:xfrm>
            <a:off x="838200" y="5070764"/>
            <a:ext cx="26716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Arial"/>
                <a:ea typeface="Arial"/>
                <a:cs typeface="Arial"/>
                <a:sym typeface="Arial"/>
              </a:rPr>
              <a:t>ASPIRATIONS</a:t>
            </a:r>
            <a:endParaRPr/>
          </a:p>
        </p:txBody>
      </p:sp>
      <p:sp>
        <p:nvSpPr>
          <p:cNvPr id="94" name="Google Shape;94;p3"/>
          <p:cNvSpPr txBox="1"/>
          <p:nvPr/>
        </p:nvSpPr>
        <p:spPr>
          <a:xfrm>
            <a:off x="5138882" y="5070764"/>
            <a:ext cx="26716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Arial"/>
                <a:ea typeface="Arial"/>
                <a:cs typeface="Arial"/>
                <a:sym typeface="Arial"/>
              </a:rPr>
              <a:t>SKILLS</a:t>
            </a:r>
            <a:endParaRPr/>
          </a:p>
        </p:txBody>
      </p:sp>
      <p:sp>
        <p:nvSpPr>
          <p:cNvPr id="95" name="Google Shape;95;p3"/>
          <p:cNvSpPr txBox="1"/>
          <p:nvPr/>
        </p:nvSpPr>
        <p:spPr>
          <a:xfrm>
            <a:off x="8838051" y="5070775"/>
            <a:ext cx="31179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Arial"/>
                <a:ea typeface="Arial"/>
                <a:cs typeface="Arial"/>
                <a:sym typeface="Arial"/>
              </a:rPr>
              <a:t>CONNECTIONS</a:t>
            </a:r>
            <a:endParaRPr/>
          </a:p>
        </p:txBody>
      </p:sp>
      <p:pic>
        <p:nvPicPr>
          <p:cNvPr id="96" name="Google Shape;96;p3" descr="Icon&#10;&#10;Description automatically generated"/>
          <p:cNvPicPr preferRelativeResize="0"/>
          <p:nvPr/>
        </p:nvPicPr>
        <p:blipFill rotWithShape="1">
          <a:blip r:embed="rId3">
            <a:alphaModFix/>
          </a:blip>
          <a:srcRect/>
          <a:stretch/>
        </p:blipFill>
        <p:spPr>
          <a:xfrm>
            <a:off x="4724400" y="2057400"/>
            <a:ext cx="2743200" cy="2743200"/>
          </a:xfrm>
          <a:prstGeom prst="rect">
            <a:avLst/>
          </a:prstGeom>
          <a:noFill/>
          <a:ln>
            <a:noFill/>
          </a:ln>
        </p:spPr>
      </p:pic>
      <p:pic>
        <p:nvPicPr>
          <p:cNvPr id="97" name="Google Shape;97;p3" descr="Icon&#10;&#10;Description automatically generated"/>
          <p:cNvPicPr preferRelativeResize="0"/>
          <p:nvPr/>
        </p:nvPicPr>
        <p:blipFill rotWithShape="1">
          <a:blip r:embed="rId4">
            <a:alphaModFix/>
          </a:blip>
          <a:srcRect/>
          <a:stretch/>
        </p:blipFill>
        <p:spPr>
          <a:xfrm>
            <a:off x="1304471" y="2012043"/>
            <a:ext cx="2743200" cy="2743200"/>
          </a:xfrm>
          <a:prstGeom prst="rect">
            <a:avLst/>
          </a:prstGeom>
          <a:noFill/>
          <a:ln>
            <a:noFill/>
          </a:ln>
        </p:spPr>
      </p:pic>
      <p:pic>
        <p:nvPicPr>
          <p:cNvPr id="98" name="Google Shape;98;p3" descr="Icon&#10;&#10;Description automatically generated"/>
          <p:cNvPicPr preferRelativeResize="0"/>
          <p:nvPr/>
        </p:nvPicPr>
        <p:blipFill rotWithShape="1">
          <a:blip r:embed="rId5">
            <a:alphaModFix/>
          </a:blip>
          <a:srcRect/>
          <a:stretch/>
        </p:blipFill>
        <p:spPr>
          <a:xfrm>
            <a:off x="8398329" y="2056989"/>
            <a:ext cx="2743200" cy="27440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4"/>
          <p:cNvSpPr txBox="1">
            <a:spLocks noGrp="1"/>
          </p:cNvSpPr>
          <p:nvPr>
            <p:ph type="title"/>
          </p:nvPr>
        </p:nvSpPr>
        <p:spPr>
          <a:xfrm>
            <a:off x="838200" y="2242351"/>
            <a:ext cx="5181600" cy="6172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76AB8"/>
              </a:buClr>
              <a:buSzPts val="4000"/>
              <a:buFont typeface="Advent Pro"/>
              <a:buNone/>
            </a:pPr>
            <a:r>
              <a:rPr lang="en-US" sz="4000"/>
              <a:t>Goal 1: Aspirations</a:t>
            </a:r>
            <a:endParaRPr/>
          </a:p>
        </p:txBody>
      </p:sp>
      <p:sp>
        <p:nvSpPr>
          <p:cNvPr id="105" name="Google Shape;105;p4"/>
          <p:cNvSpPr txBox="1">
            <a:spLocks noGrp="1"/>
          </p:cNvSpPr>
          <p:nvPr>
            <p:ph type="body" idx="1"/>
          </p:nvPr>
        </p:nvSpPr>
        <p:spPr>
          <a:xfrm>
            <a:off x="838200" y="2994550"/>
            <a:ext cx="5181600" cy="145490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C0C0C"/>
              </a:buClr>
              <a:buSzPts val="2800"/>
              <a:buNone/>
            </a:pPr>
            <a:r>
              <a:rPr lang="en-US"/>
              <a:t>Choose at least one career you are interested in and develop a plan of how you will get there.</a:t>
            </a:r>
            <a:endParaRPr/>
          </a:p>
        </p:txBody>
      </p:sp>
      <p:pic>
        <p:nvPicPr>
          <p:cNvPr id="106" name="Google Shape;106;p4" descr="Icon&#10;&#10;Description automatically generated"/>
          <p:cNvPicPr preferRelativeResize="0"/>
          <p:nvPr/>
        </p:nvPicPr>
        <p:blipFill rotWithShape="1">
          <a:blip r:embed="rId3">
            <a:alphaModFix/>
          </a:blip>
          <a:srcRect/>
          <a:stretch/>
        </p:blipFill>
        <p:spPr>
          <a:xfrm>
            <a:off x="7779699" y="1488013"/>
            <a:ext cx="3657600" cy="3657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5"/>
          <p:cNvSpPr txBox="1">
            <a:spLocks noGrp="1"/>
          </p:cNvSpPr>
          <p:nvPr>
            <p:ph type="title"/>
          </p:nvPr>
        </p:nvSpPr>
        <p:spPr>
          <a:xfrm>
            <a:off x="838200" y="2242351"/>
            <a:ext cx="5181600" cy="6172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76AB8"/>
              </a:buClr>
              <a:buSzPts val="4000"/>
              <a:buFont typeface="Advent Pro"/>
              <a:buNone/>
            </a:pPr>
            <a:r>
              <a:rPr lang="en-US" sz="4000"/>
              <a:t>Goal 2: Skills</a:t>
            </a:r>
            <a:endParaRPr/>
          </a:p>
        </p:txBody>
      </p:sp>
      <p:sp>
        <p:nvSpPr>
          <p:cNvPr id="113" name="Google Shape;113;p5"/>
          <p:cNvSpPr txBox="1">
            <a:spLocks noGrp="1"/>
          </p:cNvSpPr>
          <p:nvPr>
            <p:ph type="body" idx="1"/>
          </p:nvPr>
        </p:nvSpPr>
        <p:spPr>
          <a:xfrm>
            <a:off x="838200" y="2994550"/>
            <a:ext cx="5181600" cy="227503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C0C0C"/>
              </a:buClr>
              <a:buSzPts val="2800"/>
              <a:buNone/>
            </a:pPr>
            <a:r>
              <a:rPr lang="en-US"/>
              <a:t>Develop the </a:t>
            </a:r>
            <a:r>
              <a:rPr lang="en-US">
                <a:solidFill>
                  <a:srgbClr val="009CC7"/>
                </a:solidFill>
              </a:rPr>
              <a:t>6 Future Ready Skills</a:t>
            </a:r>
            <a:r>
              <a:rPr lang="en-US"/>
              <a:t>, receive continuous feedback from industry professionals, and be able to communicate your strengths.</a:t>
            </a:r>
            <a:endParaRPr/>
          </a:p>
        </p:txBody>
      </p:sp>
      <p:pic>
        <p:nvPicPr>
          <p:cNvPr id="114" name="Google Shape;114;p5" descr="Icon&#10;&#10;Description automatically generated"/>
          <p:cNvPicPr preferRelativeResize="0"/>
          <p:nvPr/>
        </p:nvPicPr>
        <p:blipFill rotWithShape="1">
          <a:blip r:embed="rId3">
            <a:alphaModFix/>
          </a:blip>
          <a:srcRect/>
          <a:stretch/>
        </p:blipFill>
        <p:spPr>
          <a:xfrm>
            <a:off x="7583002" y="1706526"/>
            <a:ext cx="3657600" cy="3657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6"/>
          <p:cNvSpPr txBox="1">
            <a:spLocks noGrp="1"/>
          </p:cNvSpPr>
          <p:nvPr>
            <p:ph type="title" idx="4294967295"/>
          </p:nvPr>
        </p:nvSpPr>
        <p:spPr>
          <a:xfrm>
            <a:off x="524166" y="263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76AB8"/>
              </a:buClr>
              <a:buSzPts val="6000"/>
              <a:buFont typeface="Advent Pro"/>
              <a:buNone/>
            </a:pPr>
            <a:r>
              <a:rPr lang="en-US" sz="6000">
                <a:solidFill>
                  <a:srgbClr val="876AB8"/>
                </a:solidFill>
              </a:rPr>
              <a:t>6 Future Ready Skills</a:t>
            </a:r>
            <a:endParaRPr/>
          </a:p>
        </p:txBody>
      </p:sp>
      <p:sp>
        <p:nvSpPr>
          <p:cNvPr id="121" name="Google Shape;121;p6"/>
          <p:cNvSpPr txBox="1"/>
          <p:nvPr/>
        </p:nvSpPr>
        <p:spPr>
          <a:xfrm>
            <a:off x="524176" y="2706925"/>
            <a:ext cx="2646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9CC7"/>
                </a:solidFill>
                <a:latin typeface="Arial"/>
                <a:ea typeface="Arial"/>
                <a:cs typeface="Arial"/>
                <a:sym typeface="Arial"/>
              </a:rPr>
              <a:t>COLLABORATION</a:t>
            </a:r>
            <a:endParaRPr/>
          </a:p>
        </p:txBody>
      </p:sp>
      <p:sp>
        <p:nvSpPr>
          <p:cNvPr id="122" name="Google Shape;122;p6"/>
          <p:cNvSpPr txBox="1"/>
          <p:nvPr/>
        </p:nvSpPr>
        <p:spPr>
          <a:xfrm>
            <a:off x="4537376" y="2706925"/>
            <a:ext cx="2731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9CC7"/>
                </a:solidFill>
                <a:latin typeface="Arial"/>
                <a:ea typeface="Arial"/>
                <a:cs typeface="Arial"/>
                <a:sym typeface="Arial"/>
              </a:rPr>
              <a:t>COMMUNICATION</a:t>
            </a:r>
            <a:endParaRPr/>
          </a:p>
        </p:txBody>
      </p:sp>
      <p:sp>
        <p:nvSpPr>
          <p:cNvPr id="123" name="Google Shape;123;p6"/>
          <p:cNvSpPr txBox="1"/>
          <p:nvPr/>
        </p:nvSpPr>
        <p:spPr>
          <a:xfrm>
            <a:off x="8645222" y="2706925"/>
            <a:ext cx="32715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9CC7"/>
                </a:solidFill>
                <a:latin typeface="Arial"/>
                <a:ea typeface="Arial"/>
                <a:cs typeface="Arial"/>
                <a:sym typeface="Arial"/>
              </a:rPr>
              <a:t>PROBLEM SOLVING</a:t>
            </a:r>
            <a:endParaRPr/>
          </a:p>
        </p:txBody>
      </p:sp>
      <p:sp>
        <p:nvSpPr>
          <p:cNvPr id="124" name="Google Shape;124;p6"/>
          <p:cNvSpPr txBox="1"/>
          <p:nvPr/>
        </p:nvSpPr>
        <p:spPr>
          <a:xfrm>
            <a:off x="434956" y="4826656"/>
            <a:ext cx="314267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9CC7"/>
                </a:solidFill>
                <a:latin typeface="Arial"/>
                <a:ea typeface="Arial"/>
                <a:cs typeface="Arial"/>
                <a:sym typeface="Arial"/>
              </a:rPr>
              <a:t>INITIATIVE &amp; </a:t>
            </a:r>
            <a:br>
              <a:rPr lang="en-US" sz="2000" b="1">
                <a:solidFill>
                  <a:srgbClr val="009CC7"/>
                </a:solidFill>
                <a:latin typeface="Arial"/>
                <a:ea typeface="Arial"/>
                <a:cs typeface="Arial"/>
                <a:sym typeface="Arial"/>
              </a:rPr>
            </a:br>
            <a:r>
              <a:rPr lang="en-US" sz="2000" b="1">
                <a:solidFill>
                  <a:srgbClr val="009CC7"/>
                </a:solidFill>
                <a:latin typeface="Arial"/>
                <a:ea typeface="Arial"/>
                <a:cs typeface="Arial"/>
                <a:sym typeface="Arial"/>
              </a:rPr>
              <a:t>SELF-DIRECTION</a:t>
            </a:r>
            <a:endParaRPr/>
          </a:p>
        </p:txBody>
      </p:sp>
      <p:sp>
        <p:nvSpPr>
          <p:cNvPr id="125" name="Google Shape;125;p6"/>
          <p:cNvSpPr txBox="1"/>
          <p:nvPr/>
        </p:nvSpPr>
        <p:spPr>
          <a:xfrm>
            <a:off x="8413988" y="4891225"/>
            <a:ext cx="37605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9CC7"/>
                </a:solidFill>
                <a:latin typeface="Arial"/>
                <a:ea typeface="Arial"/>
                <a:cs typeface="Arial"/>
                <a:sym typeface="Arial"/>
              </a:rPr>
              <a:t>PLANNING FOR SUCCESS</a:t>
            </a:r>
            <a:endParaRPr/>
          </a:p>
        </p:txBody>
      </p:sp>
      <p:sp>
        <p:nvSpPr>
          <p:cNvPr id="126" name="Google Shape;126;p6"/>
          <p:cNvSpPr txBox="1"/>
          <p:nvPr/>
        </p:nvSpPr>
        <p:spPr>
          <a:xfrm>
            <a:off x="4382649" y="4738925"/>
            <a:ext cx="3142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9CC7"/>
                </a:solidFill>
                <a:latin typeface="Arial"/>
                <a:ea typeface="Arial"/>
                <a:cs typeface="Arial"/>
                <a:sym typeface="Arial"/>
              </a:rPr>
              <a:t>SOCIAL AWARENESS</a:t>
            </a:r>
            <a:endParaRPr/>
          </a:p>
        </p:txBody>
      </p:sp>
      <p:pic>
        <p:nvPicPr>
          <p:cNvPr id="127" name="Google Shape;127;p6" descr="Icon&#10;&#10;Description automatically generated"/>
          <p:cNvPicPr preferRelativeResize="0"/>
          <p:nvPr/>
        </p:nvPicPr>
        <p:blipFill rotWithShape="1">
          <a:blip r:embed="rId3">
            <a:alphaModFix/>
          </a:blip>
          <a:srcRect/>
          <a:stretch/>
        </p:blipFill>
        <p:spPr>
          <a:xfrm>
            <a:off x="878429" y="1055395"/>
            <a:ext cx="1599720" cy="1600200"/>
          </a:xfrm>
          <a:prstGeom prst="rect">
            <a:avLst/>
          </a:prstGeom>
          <a:noFill/>
          <a:ln>
            <a:noFill/>
          </a:ln>
        </p:spPr>
      </p:pic>
      <p:pic>
        <p:nvPicPr>
          <p:cNvPr id="128" name="Google Shape;128;p6" descr="Icon&#10;&#10;Description automatically generated"/>
          <p:cNvPicPr preferRelativeResize="0"/>
          <p:nvPr/>
        </p:nvPicPr>
        <p:blipFill rotWithShape="1">
          <a:blip r:embed="rId4">
            <a:alphaModFix/>
          </a:blip>
          <a:srcRect/>
          <a:stretch/>
        </p:blipFill>
        <p:spPr>
          <a:xfrm>
            <a:off x="4891629" y="1055395"/>
            <a:ext cx="1599720" cy="1600200"/>
          </a:xfrm>
          <a:prstGeom prst="rect">
            <a:avLst/>
          </a:prstGeom>
          <a:noFill/>
          <a:ln>
            <a:noFill/>
          </a:ln>
        </p:spPr>
      </p:pic>
      <p:pic>
        <p:nvPicPr>
          <p:cNvPr id="129" name="Google Shape;129;p6" descr="Icon&#10;&#10;Description automatically generated"/>
          <p:cNvPicPr preferRelativeResize="0"/>
          <p:nvPr/>
        </p:nvPicPr>
        <p:blipFill rotWithShape="1">
          <a:blip r:embed="rId5">
            <a:alphaModFix/>
          </a:blip>
          <a:srcRect/>
          <a:stretch/>
        </p:blipFill>
        <p:spPr>
          <a:xfrm>
            <a:off x="826612" y="3199083"/>
            <a:ext cx="1599720" cy="1600200"/>
          </a:xfrm>
          <a:prstGeom prst="rect">
            <a:avLst/>
          </a:prstGeom>
          <a:noFill/>
          <a:ln>
            <a:noFill/>
          </a:ln>
        </p:spPr>
      </p:pic>
      <p:pic>
        <p:nvPicPr>
          <p:cNvPr id="130" name="Google Shape;130;p6" descr="A picture containing text, outdoor, sign&#10;&#10;Description automatically generated"/>
          <p:cNvPicPr preferRelativeResize="0"/>
          <p:nvPr/>
        </p:nvPicPr>
        <p:blipFill rotWithShape="1">
          <a:blip r:embed="rId6">
            <a:alphaModFix/>
          </a:blip>
          <a:srcRect/>
          <a:stretch/>
        </p:blipFill>
        <p:spPr>
          <a:xfrm>
            <a:off x="9495450" y="3199083"/>
            <a:ext cx="1597577" cy="1600200"/>
          </a:xfrm>
          <a:prstGeom prst="rect">
            <a:avLst/>
          </a:prstGeom>
          <a:noFill/>
          <a:ln>
            <a:noFill/>
          </a:ln>
        </p:spPr>
      </p:pic>
      <p:pic>
        <p:nvPicPr>
          <p:cNvPr id="131" name="Google Shape;131;p6" descr="Icon&#10;&#10;Description automatically generated"/>
          <p:cNvPicPr preferRelativeResize="0"/>
          <p:nvPr/>
        </p:nvPicPr>
        <p:blipFill rotWithShape="1">
          <a:blip r:embed="rId7">
            <a:alphaModFix/>
          </a:blip>
          <a:srcRect/>
          <a:stretch/>
        </p:blipFill>
        <p:spPr>
          <a:xfrm>
            <a:off x="9131461" y="1055395"/>
            <a:ext cx="1599721" cy="1600200"/>
          </a:xfrm>
          <a:prstGeom prst="rect">
            <a:avLst/>
          </a:prstGeom>
          <a:noFill/>
          <a:ln>
            <a:noFill/>
          </a:ln>
        </p:spPr>
      </p:pic>
      <p:pic>
        <p:nvPicPr>
          <p:cNvPr id="132" name="Google Shape;132;p6" descr="A black and white logo&#10;&#10;Description automatically generated with low confidence"/>
          <p:cNvPicPr preferRelativeResize="0"/>
          <p:nvPr/>
        </p:nvPicPr>
        <p:blipFill rotWithShape="1">
          <a:blip r:embed="rId8">
            <a:alphaModFix/>
          </a:blip>
          <a:srcRect/>
          <a:stretch/>
        </p:blipFill>
        <p:spPr>
          <a:xfrm>
            <a:off x="4948466" y="3199083"/>
            <a:ext cx="1600200" cy="1600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7"/>
          <p:cNvSpPr txBox="1">
            <a:spLocks noGrp="1"/>
          </p:cNvSpPr>
          <p:nvPr>
            <p:ph type="title"/>
          </p:nvPr>
        </p:nvSpPr>
        <p:spPr>
          <a:xfrm>
            <a:off x="838200" y="2242351"/>
            <a:ext cx="5181600" cy="6172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76AB8"/>
              </a:buClr>
              <a:buSzPts val="4000"/>
              <a:buFont typeface="Advent Pro"/>
              <a:buNone/>
            </a:pPr>
            <a:r>
              <a:rPr lang="en-US" sz="4000"/>
              <a:t>Goal 3: Connections</a:t>
            </a:r>
            <a:endParaRPr/>
          </a:p>
        </p:txBody>
      </p:sp>
      <p:sp>
        <p:nvSpPr>
          <p:cNvPr id="139" name="Google Shape;139;p7"/>
          <p:cNvSpPr txBox="1">
            <a:spLocks noGrp="1"/>
          </p:cNvSpPr>
          <p:nvPr>
            <p:ph type="body" idx="1"/>
          </p:nvPr>
        </p:nvSpPr>
        <p:spPr>
          <a:xfrm>
            <a:off x="838200" y="2994550"/>
            <a:ext cx="5181600" cy="227503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C0C0C"/>
              </a:buClr>
              <a:buSzPts val="2800"/>
              <a:buNone/>
            </a:pPr>
            <a:r>
              <a:rPr lang="en-US"/>
              <a:t>Build at least three professional connections.</a:t>
            </a:r>
            <a:endParaRPr/>
          </a:p>
        </p:txBody>
      </p:sp>
      <p:pic>
        <p:nvPicPr>
          <p:cNvPr id="140" name="Google Shape;140;p7" descr="Icon&#10;&#10;Description automatically generated"/>
          <p:cNvPicPr preferRelativeResize="0"/>
          <p:nvPr/>
        </p:nvPicPr>
        <p:blipFill rotWithShape="1">
          <a:blip r:embed="rId3">
            <a:alphaModFix/>
          </a:blip>
          <a:srcRect/>
          <a:stretch/>
        </p:blipFill>
        <p:spPr>
          <a:xfrm>
            <a:off x="7526459" y="1759276"/>
            <a:ext cx="3656503" cy="3657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8"/>
          <p:cNvSpPr txBox="1"/>
          <p:nvPr/>
        </p:nvSpPr>
        <p:spPr>
          <a:xfrm>
            <a:off x="378691" y="241419"/>
            <a:ext cx="1137978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876AB8"/>
                </a:solidFill>
                <a:latin typeface="Advent Pro"/>
                <a:ea typeface="Advent Pro"/>
                <a:cs typeface="Advent Pro"/>
                <a:sym typeface="Advent Pro"/>
              </a:rPr>
              <a:t>How You Will Benefit from the 3 Goals</a:t>
            </a:r>
            <a:endParaRPr/>
          </a:p>
        </p:txBody>
      </p:sp>
      <p:pic>
        <p:nvPicPr>
          <p:cNvPr id="147" name="Google Shape;147;p8"/>
          <p:cNvPicPr preferRelativeResize="0"/>
          <p:nvPr/>
        </p:nvPicPr>
        <p:blipFill rotWithShape="1">
          <a:blip r:embed="rId3">
            <a:alphaModFix/>
          </a:blip>
          <a:srcRect t="8175"/>
          <a:stretch/>
        </p:blipFill>
        <p:spPr>
          <a:xfrm>
            <a:off x="4174516" y="1280221"/>
            <a:ext cx="3408605" cy="3912374"/>
          </a:xfrm>
          <a:prstGeom prst="rect">
            <a:avLst/>
          </a:prstGeom>
          <a:noFill/>
          <a:ln>
            <a:noFill/>
          </a:ln>
        </p:spPr>
      </p:pic>
      <p:pic>
        <p:nvPicPr>
          <p:cNvPr id="148" name="Google Shape;148;p8"/>
          <p:cNvPicPr preferRelativeResize="0"/>
          <p:nvPr/>
        </p:nvPicPr>
        <p:blipFill rotWithShape="1">
          <a:blip r:embed="rId4">
            <a:alphaModFix/>
          </a:blip>
          <a:srcRect t="25850" b="6395"/>
          <a:stretch/>
        </p:blipFill>
        <p:spPr>
          <a:xfrm>
            <a:off x="7901257" y="1280221"/>
            <a:ext cx="3857223" cy="3912373"/>
          </a:xfrm>
          <a:prstGeom prst="rect">
            <a:avLst/>
          </a:prstGeom>
          <a:noFill/>
          <a:ln>
            <a:noFill/>
          </a:ln>
        </p:spPr>
      </p:pic>
      <p:pic>
        <p:nvPicPr>
          <p:cNvPr id="149" name="Google Shape;149;p8"/>
          <p:cNvPicPr preferRelativeResize="0"/>
          <p:nvPr/>
        </p:nvPicPr>
        <p:blipFill rotWithShape="1">
          <a:blip r:embed="rId5">
            <a:alphaModFix/>
          </a:blip>
          <a:srcRect l="14195" t="27585" r="8333" b="16476"/>
          <a:stretch/>
        </p:blipFill>
        <p:spPr>
          <a:xfrm>
            <a:off x="283779" y="1280220"/>
            <a:ext cx="3541986" cy="39123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9"/>
          <p:cNvSpPr txBox="1"/>
          <p:nvPr/>
        </p:nvSpPr>
        <p:spPr>
          <a:xfrm>
            <a:off x="378691" y="230909"/>
            <a:ext cx="1121756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876AB8"/>
                </a:solidFill>
                <a:latin typeface="Advent Pro"/>
                <a:ea typeface="Advent Pro"/>
                <a:cs typeface="Advent Pro"/>
                <a:sym typeface="Advent Pro"/>
              </a:rPr>
              <a:t>Reflecting on </a:t>
            </a:r>
            <a:r>
              <a:rPr lang="en-US" sz="4800" b="1">
                <a:solidFill>
                  <a:srgbClr val="876AB8"/>
                </a:solidFill>
                <a:latin typeface="Advent Pro"/>
                <a:ea typeface="Advent Pro"/>
                <a:cs typeface="Advent Pro"/>
                <a:sym typeface="Advent Pr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Activities</a:t>
            </a:r>
            <a:endParaRPr/>
          </a:p>
        </p:txBody>
      </p:sp>
      <p:sp>
        <p:nvSpPr>
          <p:cNvPr id="156" name="Google Shape;156;p9"/>
          <p:cNvSpPr/>
          <p:nvPr/>
        </p:nvSpPr>
        <p:spPr>
          <a:xfrm>
            <a:off x="1604749" y="1922964"/>
            <a:ext cx="3009291" cy="3260979"/>
          </a:xfrm>
          <a:prstGeom prst="roundRect">
            <a:avLst>
              <a:gd name="adj" fmla="val 16667"/>
            </a:avLst>
          </a:prstGeom>
          <a:solidFill>
            <a:srgbClr val="7030A0"/>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285750" marR="0" lvl="0" indent="-285750" algn="l" rtl="0">
              <a:spcBef>
                <a:spcPts val="0"/>
              </a:spcBef>
              <a:spcAft>
                <a:spcPts val="0"/>
              </a:spcAft>
              <a:buClr>
                <a:schemeClr val="lt1"/>
              </a:buClr>
              <a:buSzPts val="1600"/>
              <a:buFont typeface="Arial"/>
              <a:buChar char="•"/>
            </a:pPr>
            <a:r>
              <a:rPr lang="en-US" sz="1600">
                <a:solidFill>
                  <a:schemeClr val="lt1"/>
                </a:solidFill>
                <a:latin typeface="Arial"/>
                <a:ea typeface="Arial"/>
                <a:cs typeface="Arial"/>
                <a:sym typeface="Arial"/>
              </a:rPr>
              <a:t>Analyzing what’s happening</a:t>
            </a:r>
            <a:br>
              <a:rPr lang="en-US" sz="1600">
                <a:solidFill>
                  <a:schemeClr val="lt1"/>
                </a:solidFill>
                <a:latin typeface="Arial"/>
                <a:ea typeface="Arial"/>
                <a:cs typeface="Arial"/>
                <a:sym typeface="Arial"/>
              </a:rPr>
            </a:br>
            <a:r>
              <a:rPr lang="en-US" sz="1600">
                <a:solidFill>
                  <a:schemeClr val="lt1"/>
                </a:solidFill>
                <a:latin typeface="Arial"/>
                <a:ea typeface="Arial"/>
                <a:cs typeface="Arial"/>
                <a:sym typeface="Arial"/>
              </a:rPr>
              <a:t> </a:t>
            </a:r>
            <a:endParaRPr/>
          </a:p>
          <a:p>
            <a:pPr marL="285750" marR="0" lvl="0" indent="-285750" algn="l" rtl="0">
              <a:spcBef>
                <a:spcPts val="0"/>
              </a:spcBef>
              <a:spcAft>
                <a:spcPts val="0"/>
              </a:spcAft>
              <a:buClr>
                <a:schemeClr val="lt1"/>
              </a:buClr>
              <a:buSzPts val="1600"/>
              <a:buFont typeface="Arial"/>
              <a:buChar char="•"/>
            </a:pPr>
            <a:r>
              <a:rPr lang="en-US" sz="1600">
                <a:solidFill>
                  <a:schemeClr val="lt1"/>
                </a:solidFill>
                <a:latin typeface="Arial"/>
                <a:ea typeface="Arial"/>
                <a:cs typeface="Arial"/>
                <a:sym typeface="Arial"/>
              </a:rPr>
              <a:t>Adapting based on the situation</a:t>
            </a:r>
            <a:br>
              <a:rPr lang="en-US" sz="1600">
                <a:solidFill>
                  <a:schemeClr val="lt1"/>
                </a:solidFill>
                <a:latin typeface="Arial"/>
                <a:ea typeface="Arial"/>
                <a:cs typeface="Arial"/>
                <a:sym typeface="Arial"/>
              </a:rPr>
            </a:br>
            <a:endParaRPr sz="1600">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600"/>
              <a:buFont typeface="Arial"/>
              <a:buChar char="•"/>
            </a:pPr>
            <a:r>
              <a:rPr lang="en-US" sz="1600">
                <a:solidFill>
                  <a:schemeClr val="lt1"/>
                </a:solidFill>
                <a:latin typeface="Arial"/>
                <a:ea typeface="Arial"/>
                <a:cs typeface="Arial"/>
                <a:sym typeface="Arial"/>
              </a:rPr>
              <a:t>Anticipating what’s next</a:t>
            </a:r>
            <a:endParaRPr/>
          </a:p>
        </p:txBody>
      </p:sp>
      <p:sp>
        <p:nvSpPr>
          <p:cNvPr id="157" name="Google Shape;157;p9"/>
          <p:cNvSpPr/>
          <p:nvPr/>
        </p:nvSpPr>
        <p:spPr>
          <a:xfrm>
            <a:off x="6479904" y="1922964"/>
            <a:ext cx="3009291" cy="3260979"/>
          </a:xfrm>
          <a:prstGeom prst="roundRect">
            <a:avLst>
              <a:gd name="adj" fmla="val 16667"/>
            </a:avLst>
          </a:prstGeom>
          <a:solidFill>
            <a:srgbClr val="7030A0"/>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285750" marR="0" lvl="0" indent="-285750" algn="l" rtl="0">
              <a:spcBef>
                <a:spcPts val="0"/>
              </a:spcBef>
              <a:spcAft>
                <a:spcPts val="0"/>
              </a:spcAft>
              <a:buClr>
                <a:schemeClr val="lt1"/>
              </a:buClr>
              <a:buSzPts val="1600"/>
              <a:buFont typeface="Arial"/>
              <a:buChar char="•"/>
            </a:pPr>
            <a:r>
              <a:rPr lang="en-US" sz="1600">
                <a:solidFill>
                  <a:schemeClr val="lt1"/>
                </a:solidFill>
                <a:latin typeface="Arial"/>
                <a:ea typeface="Arial"/>
                <a:cs typeface="Arial"/>
                <a:sym typeface="Arial"/>
              </a:rPr>
              <a:t>Thinking about your experience</a:t>
            </a:r>
            <a:br>
              <a:rPr lang="en-US" sz="1600">
                <a:solidFill>
                  <a:schemeClr val="lt1"/>
                </a:solidFill>
                <a:latin typeface="Arial"/>
                <a:ea typeface="Arial"/>
                <a:cs typeface="Arial"/>
                <a:sym typeface="Arial"/>
              </a:rPr>
            </a:br>
            <a:endParaRPr sz="1600">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600"/>
              <a:buFont typeface="Arial"/>
              <a:buChar char="•"/>
            </a:pPr>
            <a:r>
              <a:rPr lang="en-US" sz="1600">
                <a:solidFill>
                  <a:schemeClr val="lt1"/>
                </a:solidFill>
                <a:latin typeface="Arial"/>
                <a:ea typeface="Arial"/>
                <a:cs typeface="Arial"/>
                <a:sym typeface="Arial"/>
              </a:rPr>
              <a:t>Identifying what you learned</a:t>
            </a:r>
            <a:br>
              <a:rPr lang="en-US" sz="1600">
                <a:solidFill>
                  <a:schemeClr val="lt1"/>
                </a:solidFill>
                <a:latin typeface="Arial"/>
                <a:ea typeface="Arial"/>
                <a:cs typeface="Arial"/>
                <a:sym typeface="Arial"/>
              </a:rPr>
            </a:br>
            <a:endParaRPr sz="1600">
              <a:solidFill>
                <a:schemeClr val="lt1"/>
              </a:solidFill>
              <a:latin typeface="Arial"/>
              <a:ea typeface="Arial"/>
              <a:cs typeface="Arial"/>
              <a:sym typeface="Arial"/>
            </a:endParaRPr>
          </a:p>
          <a:p>
            <a:pPr marL="285750" marR="0" lvl="0" indent="-285750" algn="l" rtl="0">
              <a:spcBef>
                <a:spcPts val="0"/>
              </a:spcBef>
              <a:spcAft>
                <a:spcPts val="0"/>
              </a:spcAft>
              <a:buClr>
                <a:schemeClr val="lt1"/>
              </a:buClr>
              <a:buSzPts val="1600"/>
              <a:buFont typeface="Arial"/>
              <a:buChar char="•"/>
            </a:pPr>
            <a:r>
              <a:rPr lang="en-US" sz="1600">
                <a:solidFill>
                  <a:schemeClr val="lt1"/>
                </a:solidFill>
                <a:latin typeface="Arial"/>
                <a:ea typeface="Arial"/>
                <a:cs typeface="Arial"/>
                <a:sym typeface="Arial"/>
              </a:rPr>
              <a:t>Planning what you would do differently in the future</a:t>
            </a:r>
            <a:endParaRPr/>
          </a:p>
        </p:txBody>
      </p:sp>
      <p:sp>
        <p:nvSpPr>
          <p:cNvPr id="158" name="Google Shape;158;p9"/>
          <p:cNvSpPr txBox="1"/>
          <p:nvPr/>
        </p:nvSpPr>
        <p:spPr>
          <a:xfrm>
            <a:off x="1439917" y="1275780"/>
            <a:ext cx="39237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9CC7"/>
                </a:solidFill>
                <a:latin typeface="Arial"/>
                <a:ea typeface="Arial"/>
                <a:cs typeface="Arial"/>
                <a:sym typeface="Arial"/>
              </a:rPr>
              <a:t>REFLECTION </a:t>
            </a:r>
            <a:r>
              <a:rPr lang="en-US" sz="2400" u="sng">
                <a:solidFill>
                  <a:srgbClr val="009CC7"/>
                </a:solidFill>
                <a:latin typeface="Arial"/>
                <a:ea typeface="Arial"/>
                <a:cs typeface="Arial"/>
                <a:sym typeface="Arial"/>
              </a:rPr>
              <a:t>IN</a:t>
            </a:r>
            <a:r>
              <a:rPr lang="en-US" sz="2400">
                <a:solidFill>
                  <a:srgbClr val="009CC7"/>
                </a:solidFill>
                <a:latin typeface="Arial"/>
                <a:ea typeface="Arial"/>
                <a:cs typeface="Arial"/>
                <a:sym typeface="Arial"/>
              </a:rPr>
              <a:t> ACTION</a:t>
            </a:r>
            <a:endParaRPr/>
          </a:p>
        </p:txBody>
      </p:sp>
      <p:sp>
        <p:nvSpPr>
          <p:cNvPr id="159" name="Google Shape;159;p9"/>
          <p:cNvSpPr txBox="1"/>
          <p:nvPr/>
        </p:nvSpPr>
        <p:spPr>
          <a:xfrm>
            <a:off x="6206176" y="1293494"/>
            <a:ext cx="39237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9CC7"/>
                </a:solidFill>
                <a:latin typeface="Arial"/>
                <a:ea typeface="Arial"/>
                <a:cs typeface="Arial"/>
                <a:sym typeface="Arial"/>
              </a:rPr>
              <a:t>REFLECTION </a:t>
            </a:r>
            <a:r>
              <a:rPr lang="en-US" sz="2400" u="sng">
                <a:solidFill>
                  <a:srgbClr val="009CC7"/>
                </a:solidFill>
                <a:latin typeface="Arial"/>
                <a:ea typeface="Arial"/>
                <a:cs typeface="Arial"/>
                <a:sym typeface="Arial"/>
              </a:rPr>
              <a:t>ON</a:t>
            </a:r>
            <a:r>
              <a:rPr lang="en-US" sz="2400">
                <a:solidFill>
                  <a:srgbClr val="009CC7"/>
                </a:solidFill>
                <a:latin typeface="Arial"/>
                <a:ea typeface="Arial"/>
                <a:cs typeface="Arial"/>
                <a:sym typeface="Arial"/>
              </a:rPr>
              <a:t> ACTION</a:t>
            </a:r>
            <a:endParaRPr/>
          </a:p>
        </p:txBody>
      </p:sp>
      <p:sp>
        <p:nvSpPr>
          <p:cNvPr id="160" name="Google Shape;160;p9"/>
          <p:cNvSpPr txBox="1"/>
          <p:nvPr/>
        </p:nvSpPr>
        <p:spPr>
          <a:xfrm>
            <a:off x="9489195" y="5364451"/>
            <a:ext cx="2598517"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a:solidFill>
                  <a:srgbClr val="7F7F7F"/>
                </a:solidFill>
                <a:latin typeface="Arial"/>
                <a:ea typeface="Arial"/>
                <a:cs typeface="Arial"/>
                <a:sym typeface="Arial"/>
              </a:rPr>
              <a:t>Concepts adapted from </a:t>
            </a:r>
            <a:r>
              <a:rPr lang="en-US" sz="700" b="1" i="0">
                <a:solidFill>
                  <a:srgbClr val="7F7F7F"/>
                </a:solidFill>
                <a:latin typeface="Open Sans"/>
                <a:ea typeface="Open Sans"/>
                <a:cs typeface="Open Sans"/>
                <a:sym typeface="Open Sans"/>
              </a:rPr>
              <a:t>Schön's model of reflection</a:t>
            </a:r>
            <a:endParaRPr sz="700">
              <a:solidFill>
                <a:srgbClr val="7F7F7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1101</Words>
  <Application>Microsoft Office PowerPoint</Application>
  <PresentationFormat>Widescreen</PresentationFormat>
  <Paragraphs>91</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Advent Pro</vt:lpstr>
      <vt:lpstr>Georgia</vt:lpstr>
      <vt:lpstr>Open Sans</vt:lpstr>
      <vt:lpstr>Calibri</vt:lpstr>
      <vt:lpstr>Office Theme</vt:lpstr>
      <vt:lpstr>Charting Your Course for After High School: 3 Goals to Help You Succeed</vt:lpstr>
      <vt:lpstr>PowerPoint Presentation</vt:lpstr>
      <vt:lpstr>3 Goals for Your NAF Academy Experience</vt:lpstr>
      <vt:lpstr>Goal 1: Aspirations</vt:lpstr>
      <vt:lpstr>Goal 2: Skills</vt:lpstr>
      <vt:lpstr>6 Future Ready Skills</vt:lpstr>
      <vt:lpstr>Goal 3: Connections</vt:lpstr>
      <vt:lpstr>PowerPoint Presentation</vt:lpstr>
      <vt:lpstr>PowerPoint Presentation</vt:lpstr>
      <vt:lpstr>PowerPoint Presentation</vt:lpstr>
      <vt:lpstr>PowerPoint Presentation</vt:lpstr>
      <vt:lpstr>3 Goals = Your Path to Success!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Charting Your Course for After High School: 3 Goals to Help You Succeed</dc:title>
  <dc:creator>Zach Bokuniewicz</dc:creator>
  <cp:lastModifiedBy>Stephanie Lapera</cp:lastModifiedBy>
  <cp:revision>1</cp:revision>
  <dcterms:created xsi:type="dcterms:W3CDTF">2022-08-24T19:46:15Z</dcterms:created>
  <dcterms:modified xsi:type="dcterms:W3CDTF">2024-02-07T18:34:25Z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0x010100A067A777A3378443981448C143CDBDDD</vt:lpwstr>
  </property>
</Properties>
</file>