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Comfortaa Light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Tahoma"/>
      <p:regular r:id="rId26"/>
      <p:bold r:id="rId27"/>
    </p:embeddedFont>
    <p:embeddedFont>
      <p:font typeface="Roboto Light"/>
      <p:regular r:id="rId28"/>
      <p:bold r:id="rId29"/>
      <p:italic r:id="rId30"/>
      <p:boldItalic r:id="rId31"/>
    </p:embeddedFont>
    <p:embeddedFont>
      <p:font typeface="Comfortaa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mfortaaLight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ComfortaaLight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Tahoma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Light-regular.fntdata"/><Relationship Id="rId27" Type="http://schemas.openxmlformats.org/officeDocument/2006/relationships/font" Target="fonts/Tahom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Italic.fntdata"/><Relationship Id="rId30" Type="http://schemas.openxmlformats.org/officeDocument/2006/relationships/font" Target="fonts/RobotoLight-italic.fntdata"/><Relationship Id="rId11" Type="http://schemas.openxmlformats.org/officeDocument/2006/relationships/slide" Target="slides/slide6.xml"/><Relationship Id="rId33" Type="http://schemas.openxmlformats.org/officeDocument/2006/relationships/font" Target="fonts/Comfortaa-bold.fntdata"/><Relationship Id="rId10" Type="http://schemas.openxmlformats.org/officeDocument/2006/relationships/slide" Target="slides/slide5.xml"/><Relationship Id="rId32" Type="http://schemas.openxmlformats.org/officeDocument/2006/relationships/font" Target="fonts/Comfortaa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76b66fb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276b66fbced_0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6b66fbce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276b66fbced_0_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6b625f61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76b625f613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6b625f613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76b625f613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76b66fbce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76b66fbced_0_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b66fbce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76b66fbced_0_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6b66fbce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276b66fbced_0_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6b625f61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76b625f613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6b625f61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276b625f613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6b625f61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276b625f613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6b625f613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76b625f613_0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6b625f6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276b625f613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6b625f61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276b625f613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6b625f61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76b625f613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60400" y="-96800"/>
            <a:ext cx="9464800" cy="53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500558" y="502531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Font typeface="Comfortaa"/>
              <a:buNone/>
              <a:defRPr b="1" sz="45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358450" y="2588870"/>
            <a:ext cx="4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sz="28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250" y="90825"/>
            <a:ext cx="316000" cy="5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/>
          <p:nvPr>
            <p:ph idx="2" type="pic"/>
          </p:nvPr>
        </p:nvSpPr>
        <p:spPr>
          <a:xfrm>
            <a:off x="1191177" y="1492704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3" name="Google Shape;43;p11"/>
          <p:cNvSpPr/>
          <p:nvPr>
            <p:ph idx="3" type="pic"/>
          </p:nvPr>
        </p:nvSpPr>
        <p:spPr>
          <a:xfrm>
            <a:off x="6320271" y="1492703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4" name="Google Shape;44;p11"/>
          <p:cNvSpPr/>
          <p:nvPr>
            <p:ph idx="4" type="pic"/>
          </p:nvPr>
        </p:nvSpPr>
        <p:spPr>
          <a:xfrm>
            <a:off x="3755724" y="1492703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/>
          <p:nvPr>
            <p:ph idx="2" type="pic"/>
          </p:nvPr>
        </p:nvSpPr>
        <p:spPr>
          <a:xfrm>
            <a:off x="1046454" y="1502787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7" name="Google Shape;47;p12"/>
          <p:cNvSpPr/>
          <p:nvPr>
            <p:ph idx="3" type="pic"/>
          </p:nvPr>
        </p:nvSpPr>
        <p:spPr>
          <a:xfrm>
            <a:off x="4863458" y="1502787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8" name="Google Shape;48;p12"/>
          <p:cNvSpPr/>
          <p:nvPr>
            <p:ph idx="4" type="pic"/>
          </p:nvPr>
        </p:nvSpPr>
        <p:spPr>
          <a:xfrm>
            <a:off x="2954956" y="1502785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9" name="Google Shape;49;p12"/>
          <p:cNvSpPr/>
          <p:nvPr>
            <p:ph idx="5" type="pic"/>
          </p:nvPr>
        </p:nvSpPr>
        <p:spPr>
          <a:xfrm>
            <a:off x="6771959" y="1502786"/>
            <a:ext cx="1346597" cy="134756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0867" y="0"/>
            <a:ext cx="9427847" cy="524481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/>
        </p:nvSpPr>
        <p:spPr>
          <a:xfrm>
            <a:off x="585926" y="516441"/>
            <a:ext cx="7972147" cy="176263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Tahoma"/>
              <a:buNone/>
            </a:pPr>
            <a:r>
              <a:rPr b="1" lang="en" sz="6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DON’T FORGET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lang="en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 Complete this Session Evaluation!</a:t>
            </a:r>
            <a:endParaRPr sz="1100"/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1539" y="4301514"/>
            <a:ext cx="1120919" cy="51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375" y="-107500"/>
            <a:ext cx="9502751" cy="5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title"/>
          </p:nvPr>
        </p:nvSpPr>
        <p:spPr>
          <a:xfrm>
            <a:off x="908400" y="433675"/>
            <a:ext cx="732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908400" y="1270700"/>
            <a:ext cx="732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■"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261" y="0"/>
            <a:ext cx="91214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386250" y="445025"/>
            <a:ext cx="819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/>
          <p:nvPr>
            <p:ph idx="2" type="pic"/>
          </p:nvPr>
        </p:nvSpPr>
        <p:spPr>
          <a:xfrm>
            <a:off x="386250" y="1465225"/>
            <a:ext cx="4861800" cy="3198000"/>
          </a:xfrm>
          <a:prstGeom prst="roundRect">
            <a:avLst>
              <a:gd fmla="val 6748" name="adj"/>
            </a:avLst>
          </a:prstGeom>
          <a:noFill/>
          <a:ln>
            <a:noFill/>
          </a:ln>
        </p:spPr>
      </p:sp>
      <p:sp>
        <p:nvSpPr>
          <p:cNvPr id="23" name="Google Shape;23;p4"/>
          <p:cNvSpPr/>
          <p:nvPr>
            <p:ph idx="3" type="pic"/>
          </p:nvPr>
        </p:nvSpPr>
        <p:spPr>
          <a:xfrm>
            <a:off x="4838600" y="1056276"/>
            <a:ext cx="3747600" cy="2465100"/>
          </a:xfrm>
          <a:prstGeom prst="roundRect">
            <a:avLst>
              <a:gd fmla="val 6748" name="adj"/>
            </a:avLst>
          </a:prstGeom>
          <a:noFill/>
          <a:ln>
            <a:noFill/>
          </a:ln>
        </p:spPr>
      </p:sp>
      <p:sp>
        <p:nvSpPr>
          <p:cNvPr id="24" name="Google Shape;24;p4"/>
          <p:cNvSpPr txBox="1"/>
          <p:nvPr/>
        </p:nvSpPr>
        <p:spPr>
          <a:xfrm>
            <a:off x="5509125" y="3759825"/>
            <a:ext cx="26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5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/>
          <p:nvPr/>
        </p:nvSpPr>
        <p:spPr>
          <a:xfrm>
            <a:off x="2998775" y="1090475"/>
            <a:ext cx="326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mfortaa"/>
                <a:ea typeface="Comfortaa"/>
                <a:cs typeface="Comfortaa"/>
                <a:sym typeface="Comfortaa"/>
              </a:rPr>
              <a:t>Speaker name</a:t>
            </a:r>
            <a:endParaRPr b="1" sz="2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2998775" y="1583075"/>
            <a:ext cx="3260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Speaker info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Speaker info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Speaker info</a:t>
            </a:r>
            <a:endParaRPr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CECE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" name="Google Shape;29;p5"/>
          <p:cNvSpPr/>
          <p:nvPr>
            <p:ph idx="2" type="pic"/>
          </p:nvPr>
        </p:nvSpPr>
        <p:spPr>
          <a:xfrm>
            <a:off x="795125" y="897375"/>
            <a:ext cx="1641600" cy="1641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>
            <p:ph idx="2" type="pic"/>
          </p:nvPr>
        </p:nvSpPr>
        <p:spPr>
          <a:xfrm>
            <a:off x="747882" y="2349749"/>
            <a:ext cx="2387204" cy="1016794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>
            <p:ph idx="2" type="pic"/>
          </p:nvPr>
        </p:nvSpPr>
        <p:spPr>
          <a:xfrm>
            <a:off x="1084660" y="617259"/>
            <a:ext cx="2396728" cy="317182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>
            <p:ph idx="2" type="pic"/>
          </p:nvPr>
        </p:nvSpPr>
        <p:spPr>
          <a:xfrm>
            <a:off x="2118606" y="1339076"/>
            <a:ext cx="1954722" cy="185984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0" name="Google Shape;40;p10"/>
          <p:cNvSpPr/>
          <p:nvPr>
            <p:ph idx="3" type="pic"/>
          </p:nvPr>
        </p:nvSpPr>
        <p:spPr>
          <a:xfrm>
            <a:off x="5070673" y="1339076"/>
            <a:ext cx="1954722" cy="185984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None/>
              <a:defRPr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●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●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○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bulbapp.com/ChristinePan075/resume?token=105af2a4-bcf2-4a93-848f-e8c0c6dceda2" TargetMode="External"/><Relationship Id="rId11" Type="http://schemas.openxmlformats.org/officeDocument/2006/relationships/hyperlink" Target="https://www.bulbapp.com/u/high-school-profile~2" TargetMode="External"/><Relationship Id="rId22" Type="http://schemas.openxmlformats.org/officeDocument/2006/relationships/image" Target="../media/image21.png"/><Relationship Id="rId10" Type="http://schemas.openxmlformats.org/officeDocument/2006/relationships/hyperlink" Target="https://www.bulbapp.com/u/freshman-artifacts~20" TargetMode="External"/><Relationship Id="rId21" Type="http://schemas.openxmlformats.org/officeDocument/2006/relationships/hyperlink" Target="https://www.bulbapp.com/AdrienneNadineOsmena558/resume?token=e822631b-4c00-42b2-b2a0-6c4e47431203" TargetMode="External"/><Relationship Id="rId13" Type="http://schemas.openxmlformats.org/officeDocument/2006/relationships/hyperlink" Target="https://www.bulbapp.com/u/cyber-patriot~1" TargetMode="External"/><Relationship Id="rId12" Type="http://schemas.openxmlformats.org/officeDocument/2006/relationships/hyperlink" Target="https://www.bulbapp.com/u/changes-coming-to-district-26-with-two-teams-gone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hyperlink" Target="https://www.bulbapp.com/wturner/resume?token=13b30a5c-6f80-4b74-a939-777124c49e8d" TargetMode="External"/><Relationship Id="rId9" Type="http://schemas.openxmlformats.org/officeDocument/2006/relationships/hyperlink" Target="https://www.bulbapp.com/u/project-bulb-digital-portfolios-website-redesign~2" TargetMode="External"/><Relationship Id="rId15" Type="http://schemas.openxmlformats.org/officeDocument/2006/relationships/hyperlink" Target="https://www.bulbapp.com/derrellwalker/resume?token=692ca42c-5c7a-4509-8a57-6bbbc449ad91" TargetMode="External"/><Relationship Id="rId14" Type="http://schemas.openxmlformats.org/officeDocument/2006/relationships/hyperlink" Target="https://www.bulbapp.com/jamilawilliams/resume?token=b3159241-4394-477a-adf0-88e92b35285f" TargetMode="External"/><Relationship Id="rId17" Type="http://schemas.openxmlformats.org/officeDocument/2006/relationships/hyperlink" Target="https://www.bulbapp.com/carlosmeza/resume?token=8db3f636-7b9c-43d8-b0f2-eb8e6031c165" TargetMode="External"/><Relationship Id="rId16" Type="http://schemas.openxmlformats.org/officeDocument/2006/relationships/hyperlink" Target="https://www.bulbapp.com/kelsiejohnson/resume?token=dfdea399-be3a-48a6-8ddf-9875f7e16bb3" TargetMode="External"/><Relationship Id="rId5" Type="http://schemas.openxmlformats.org/officeDocument/2006/relationships/hyperlink" Target="https://www.bulbapp.com/u/all-about-mr-jones" TargetMode="External"/><Relationship Id="rId19" Type="http://schemas.openxmlformats.org/officeDocument/2006/relationships/hyperlink" Target="https://www.bulbapp.com/BrandonWicken9/resume?token=eeaa5c0a-33ee-4e0e-b444-bd1dddd6f898" TargetMode="External"/><Relationship Id="rId6" Type="http://schemas.openxmlformats.org/officeDocument/2006/relationships/hyperlink" Target="https://www.bulbapp.com/HowardEdTech/portfolio" TargetMode="External"/><Relationship Id="rId18" Type="http://schemas.openxmlformats.org/officeDocument/2006/relationships/hyperlink" Target="https://www.bulbapp.com/lilytaylor/resume?token=810ee182-6ca7-44e1-a065-a5d8d484859c" TargetMode="External"/><Relationship Id="rId7" Type="http://schemas.openxmlformats.org/officeDocument/2006/relationships/hyperlink" Target="https://www.bulbapp.com/smhart/resume" TargetMode="External"/><Relationship Id="rId8" Type="http://schemas.openxmlformats.org/officeDocument/2006/relationships/hyperlink" Target="https://www.bulbapp.com/u/self-assessments~12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8.png"/><Relationship Id="rId13" Type="http://schemas.openxmlformats.org/officeDocument/2006/relationships/hyperlink" Target="https://tinyurl.com/bulbNAF24" TargetMode="External"/><Relationship Id="rId12" Type="http://schemas.openxmlformats.org/officeDocument/2006/relationships/hyperlink" Target="mailto:bria@bulbapp.com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hyperlink" Target="https://www.youtube.com/@bulbDigitalPortfolios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15.png"/><Relationship Id="rId5" Type="http://schemas.openxmlformats.org/officeDocument/2006/relationships/image" Target="../media/image22.png"/><Relationship Id="rId6" Type="http://schemas.openxmlformats.org/officeDocument/2006/relationships/hyperlink" Target="https://www.linkedin.com/company/bulbapp" TargetMode="External"/><Relationship Id="rId7" Type="http://schemas.openxmlformats.org/officeDocument/2006/relationships/image" Target="../media/image10.jpg"/><Relationship Id="rId8" Type="http://schemas.openxmlformats.org/officeDocument/2006/relationships/hyperlink" Target="http://my.bulbapp.co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s://www.bulbapp.com/kaysamuels/resume?token=ff78f5b1-f8fd-438b-89da-a25c18693757" TargetMode="External"/><Relationship Id="rId6" Type="http://schemas.openxmlformats.org/officeDocument/2006/relationships/hyperlink" Target="https://www.bulbapp.com/kaysamuelsgood/resume?token=5a0e2615-aeb8-48d7-b1eb-3017756f70e5" TargetMode="External"/><Relationship Id="rId7" Type="http://schemas.openxmlformats.org/officeDocument/2006/relationships/hyperlink" Target="https://www.bulbapp.com/jamilawilliams/resume?token=b3159241-4394-477a-adf0-88e92b35285f" TargetMode="External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50" y="122475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 Impact Portfolios &amp; Resumes for Future Ready Students</a:t>
            </a:r>
            <a:endParaRPr b="1"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100" y="45500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Bria Jones | bria@bulbapp.com</a:t>
            </a:r>
            <a:endParaRPr b="1" sz="2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idx="4294967295" type="ctrTitle"/>
          </p:nvPr>
        </p:nvSpPr>
        <p:spPr>
          <a:xfrm>
            <a:off x="0" y="243675"/>
            <a:ext cx="9144000" cy="10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Examples to inspire</a:t>
            </a:r>
            <a:endParaRPr sz="3600"/>
          </a:p>
        </p:txBody>
      </p:sp>
      <p:sp>
        <p:nvSpPr>
          <p:cNvPr id="117" name="Google Shape;117;p23"/>
          <p:cNvSpPr txBox="1"/>
          <p:nvPr/>
        </p:nvSpPr>
        <p:spPr>
          <a:xfrm>
            <a:off x="718675" y="1278675"/>
            <a:ext cx="2137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Educator Examples: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4"/>
              </a:rPr>
              <a:t>Whitney Turner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Mr Jones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6"/>
              </a:rPr>
              <a:t>Kimberly Howard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7"/>
              </a:rPr>
              <a:t>Seneca Hart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8"/>
              </a:rPr>
              <a:t>Self Assessments</a:t>
            </a: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3108528" y="1278675"/>
            <a:ext cx="2352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Evidence/Artifact Pages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9"/>
              </a:rPr>
              <a:t>Website Project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0"/>
              </a:rPr>
              <a:t>Freshman Artifacts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1"/>
              </a:rPr>
              <a:t>Soft Skills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2"/>
              </a:rPr>
              <a:t>Newspaper article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3"/>
              </a:rPr>
              <a:t>Cyber Security Competition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5712875" y="1940700"/>
            <a:ext cx="2053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Student Examples: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4"/>
              </a:rPr>
              <a:t>Jamila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5"/>
              </a:rPr>
              <a:t>Derrell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6"/>
              </a:rPr>
              <a:t>Kelsie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7"/>
              </a:rPr>
              <a:t>Carlos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8"/>
              </a:rPr>
              <a:t>Lily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19"/>
              </a:rPr>
              <a:t>Brandon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20"/>
              </a:rPr>
              <a:t>Christine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 Light"/>
              <a:buChar char="●"/>
            </a:pPr>
            <a:r>
              <a:rPr lang="en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21"/>
              </a:rPr>
              <a:t>Adrienne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46091" y="243675"/>
            <a:ext cx="2187360" cy="169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 b="7618" l="0" r="0" t="20027"/>
          <a:stretch/>
        </p:blipFill>
        <p:spPr>
          <a:xfrm>
            <a:off x="3787725" y="354425"/>
            <a:ext cx="5143500" cy="372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>
            <p:ph idx="4294967295" type="title"/>
          </p:nvPr>
        </p:nvSpPr>
        <p:spPr>
          <a:xfrm>
            <a:off x="284925" y="881025"/>
            <a:ext cx="3502800" cy="26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5 Tips for a High Impact  Digital Resume and Portfolio</a:t>
            </a:r>
            <a:endParaRPr sz="36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idx="4294967295" type="body"/>
          </p:nvPr>
        </p:nvSpPr>
        <p:spPr>
          <a:xfrm>
            <a:off x="908388" y="1450550"/>
            <a:ext cx="7327200" cy="28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What is </a:t>
            </a:r>
            <a:r>
              <a:rPr b="1" lang="en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one take away</a:t>
            </a:r>
            <a:r>
              <a:rPr lang="en" sz="3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you have about your portfolio or resume?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b="48696" l="0" r="0" t="0"/>
          <a:stretch/>
        </p:blipFill>
        <p:spPr>
          <a:xfrm rot="604506">
            <a:off x="3692416" y="430938"/>
            <a:ext cx="1648414" cy="15918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/>
        </p:nvSpPr>
        <p:spPr>
          <a:xfrm>
            <a:off x="-150" y="423650"/>
            <a:ext cx="91440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3AA4A"/>
              </a:buClr>
              <a:buSzPts val="3488"/>
              <a:buFont typeface="Tahoma"/>
              <a:buNone/>
            </a:pPr>
            <a:r>
              <a:rPr b="1" lang="en" sz="3687">
                <a:solidFill>
                  <a:srgbClr val="00AEEF"/>
                </a:solidFill>
                <a:latin typeface="Comfortaa"/>
                <a:ea typeface="Comfortaa"/>
                <a:cs typeface="Comfortaa"/>
                <a:sym typeface="Comfortaa"/>
              </a:rPr>
              <a:t>bulb is free for educators</a:t>
            </a:r>
            <a:endParaRPr b="1" sz="1052">
              <a:solidFill>
                <a:srgbClr val="00AEE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908400" y="954075"/>
            <a:ext cx="7327200" cy="3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400">
                <a:solidFill>
                  <a:srgbClr val="00AEEF"/>
                </a:solidFill>
                <a:latin typeface="Comfortaa"/>
                <a:ea typeface="Comfortaa"/>
                <a:cs typeface="Comfortaa"/>
                <a:sym typeface="Comfortaa"/>
              </a:rPr>
              <a:t>Create an account at my.bulbapp.com</a:t>
            </a:r>
            <a:endParaRPr b="1" sz="8400">
              <a:solidFill>
                <a:srgbClr val="00AEE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6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68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Follow </a:t>
            </a:r>
            <a:r>
              <a:rPr b="1" lang="en" sz="6800">
                <a:latin typeface="Comfortaa"/>
                <a:ea typeface="Comfortaa"/>
                <a:cs typeface="Comfortaa"/>
                <a:sym typeface="Comfortaa"/>
              </a:rPr>
              <a:t>bulb</a:t>
            </a:r>
            <a:endParaRPr b="1" sz="6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68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6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6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6000">
              <a:solidFill>
                <a:srgbClr val="0097A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9" name="Google Shape;139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3188" y="2600050"/>
            <a:ext cx="438702" cy="4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9412" y="2571749"/>
            <a:ext cx="467001" cy="4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3800" y="2585900"/>
            <a:ext cx="467000" cy="4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310925" y="1632900"/>
            <a:ext cx="3000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#NAFNext</a:t>
            </a:r>
            <a:endParaRPr sz="2000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@NAFCareerAcads @NAF </a:t>
            </a:r>
            <a:endParaRPr sz="2000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F3F3F"/>
                </a:solidFill>
                <a:latin typeface="Roboto Light"/>
                <a:ea typeface="Roboto Light"/>
                <a:cs typeface="Roboto Light"/>
                <a:sym typeface="Roboto Light"/>
              </a:rPr>
              <a:t>@bulbapp</a:t>
            </a:r>
            <a:endParaRPr sz="2000">
              <a:solidFill>
                <a:srgbClr val="3F3F3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3" name="Google Shape;143;p26" title="File:X logo 2023 original.svg - Wikimedia Commons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0550" y="2639300"/>
            <a:ext cx="360202" cy="36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92951">
            <a:off x="1523325" y="2744775"/>
            <a:ext cx="1721151" cy="172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3399875" y="3217975"/>
            <a:ext cx="42306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Come visit me at the bulb booth or reach out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Bria Jones - </a:t>
            </a:r>
            <a:r>
              <a:rPr lang="en" sz="1500" u="sng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bria@bulbapp.com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https://tinyurl.com/bulbNAF24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86825" y="1531600"/>
            <a:ext cx="1614200" cy="16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/>
        </p:nvSpPr>
        <p:spPr>
          <a:xfrm>
            <a:off x="585926" y="2410691"/>
            <a:ext cx="7972147" cy="147550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lang="en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Session Code: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Tahoma"/>
              <a:buNone/>
            </a:pPr>
            <a:r>
              <a:rPr b="1" lang="en" sz="6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#4725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idx="4294967295" type="body"/>
          </p:nvPr>
        </p:nvSpPr>
        <p:spPr>
          <a:xfrm>
            <a:off x="256050" y="0"/>
            <a:ext cx="8631900" cy="38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“The main reason for the unemployment among job seekers is because of their </a:t>
            </a:r>
            <a:r>
              <a:rPr lang="en" sz="1850">
                <a:solidFill>
                  <a:srgbClr val="212529"/>
                </a:solidFill>
                <a:highlight>
                  <a:schemeClr val="accent6"/>
                </a:highlight>
                <a:latin typeface="Roboto Light"/>
                <a:ea typeface="Roboto Light"/>
                <a:cs typeface="Roboto Light"/>
                <a:sym typeface="Roboto Light"/>
              </a:rPr>
              <a:t>inability to showcase their talent and skills</a:t>
            </a: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. This is where a digital portfolio helps you. </a:t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Nowadays, Interviewers do </a:t>
            </a:r>
            <a:r>
              <a:rPr i="1"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not</a:t>
            </a: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 prefer to spend time reading your long professional history from your printed resume or CV. </a:t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According to a recent survey, the use of a personal CV </a:t>
            </a:r>
            <a:r>
              <a:rPr lang="en" sz="1850">
                <a:solidFill>
                  <a:srgbClr val="212529"/>
                </a:solidFill>
                <a:highlight>
                  <a:schemeClr val="accent6"/>
                </a:highlight>
                <a:latin typeface="Roboto Light"/>
                <a:ea typeface="Roboto Light"/>
                <a:cs typeface="Roboto Light"/>
                <a:sym typeface="Roboto Light"/>
              </a:rPr>
              <a:t>Website impresses around 56% of employers</a:t>
            </a: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. But, only </a:t>
            </a:r>
            <a:r>
              <a:rPr lang="en" sz="1850">
                <a:solidFill>
                  <a:srgbClr val="212529"/>
                </a:solidFill>
                <a:highlight>
                  <a:schemeClr val="accent6"/>
                </a:highlight>
                <a:latin typeface="Roboto Light"/>
                <a:ea typeface="Roboto Light"/>
                <a:cs typeface="Roboto Light"/>
                <a:sym typeface="Roboto Light"/>
              </a:rPr>
              <a:t>5% of the job seekers own one</a:t>
            </a: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. Research shows </a:t>
            </a:r>
            <a:r>
              <a:rPr lang="en" sz="1850">
                <a:solidFill>
                  <a:srgbClr val="212529"/>
                </a:solidFill>
                <a:highlight>
                  <a:schemeClr val="accent6"/>
                </a:highlight>
                <a:latin typeface="Roboto Light"/>
                <a:ea typeface="Roboto Light"/>
                <a:cs typeface="Roboto Light"/>
                <a:sym typeface="Roboto Light"/>
              </a:rPr>
              <a:t>88% of HR professionals hire candidates with a digital portfolio. </a:t>
            </a:r>
            <a:endParaRPr sz="1850">
              <a:solidFill>
                <a:srgbClr val="212529"/>
              </a:solidFill>
              <a:highlight>
                <a:schemeClr val="accent6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Employers do not fancy an oral narration of your work. They want to </a:t>
            </a:r>
            <a:r>
              <a:rPr lang="en" sz="1850">
                <a:solidFill>
                  <a:srgbClr val="212529"/>
                </a:solidFill>
                <a:highlight>
                  <a:schemeClr val="accent6"/>
                </a:highlight>
                <a:latin typeface="Roboto Light"/>
                <a:ea typeface="Roboto Light"/>
                <a:cs typeface="Roboto Light"/>
                <a:sym typeface="Roboto Light"/>
              </a:rPr>
              <a:t>see how you actually did it</a:t>
            </a:r>
            <a:r>
              <a:rPr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. A digital portfolio for a job interview is the best way to show off your accomplishments.”</a:t>
            </a:r>
            <a:endParaRPr sz="1850">
              <a:solidFill>
                <a:srgbClr val="21252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457200" lvl="0" marL="2286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50">
                <a:solidFill>
                  <a:srgbClr val="212529"/>
                </a:solidFill>
                <a:latin typeface="Roboto Light"/>
                <a:ea typeface="Roboto Light"/>
                <a:cs typeface="Roboto Light"/>
                <a:sym typeface="Roboto Light"/>
              </a:rPr>
              <a:t>-NexGen Innovators</a:t>
            </a:r>
            <a:endParaRPr sz="23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4294967295" type="title"/>
          </p:nvPr>
        </p:nvSpPr>
        <p:spPr>
          <a:xfrm>
            <a:off x="0" y="66500"/>
            <a:ext cx="9144000" cy="44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rPr lang="en" sz="4100"/>
              <a:t>What Story do You Want to Tell?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834"/>
              <a:buFont typeface="Arial"/>
              <a:buNone/>
            </a:pPr>
            <a:r>
              <a:t/>
            </a:r>
            <a:endParaRPr b="0" sz="3433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834"/>
              <a:buFont typeface="Arial"/>
              <a:buNone/>
            </a:pPr>
            <a:r>
              <a:t/>
            </a:r>
            <a:endParaRPr b="0" sz="3433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834"/>
              <a:buFont typeface="Arial"/>
              <a:buNone/>
            </a:pPr>
            <a:r>
              <a:t/>
            </a:r>
            <a:endParaRPr b="0" sz="3433"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834"/>
              <a:buFont typeface="Arial"/>
              <a:buNone/>
            </a:pPr>
            <a:r>
              <a:rPr lang="en" sz="3433">
                <a:latin typeface="Roboto Light"/>
                <a:ea typeface="Roboto Light"/>
                <a:cs typeface="Roboto Light"/>
                <a:sym typeface="Roboto Light"/>
              </a:rPr>
              <a:t>Think about what words </a:t>
            </a:r>
            <a:r>
              <a:rPr lang="en" sz="3433">
                <a:latin typeface="Roboto Light"/>
                <a:ea typeface="Roboto Light"/>
                <a:cs typeface="Roboto Light"/>
                <a:sym typeface="Roboto Light"/>
              </a:rPr>
              <a:t>come to mind when someone views your resume &amp; portfolio.</a:t>
            </a:r>
            <a:endParaRPr sz="3433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1"/>
              <a:buFont typeface="Arial"/>
              <a:buNone/>
            </a:pPr>
            <a:r>
              <a:t/>
            </a:r>
            <a:endParaRPr sz="41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idx="4294967295" type="title"/>
          </p:nvPr>
        </p:nvSpPr>
        <p:spPr>
          <a:xfrm>
            <a:off x="284925" y="647575"/>
            <a:ext cx="5415300" cy="26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Think about your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experiences &amp; accomplishments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in terms of </a:t>
            </a:r>
            <a:r>
              <a:rPr lang="en" sz="3600">
                <a:solidFill>
                  <a:srgbClr val="9E9E9E"/>
                </a:solidFill>
              </a:rPr>
              <a:t>IMPACT</a:t>
            </a:r>
            <a:r>
              <a:rPr lang="en" sz="3600"/>
              <a:t>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&amp; what makes you unique</a:t>
            </a:r>
            <a:endParaRPr sz="3600"/>
          </a:p>
        </p:txBody>
      </p:sp>
      <p:pic>
        <p:nvPicPr>
          <p:cNvPr id="75" name="Google Shape;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349" y="-85875"/>
            <a:ext cx="3451649" cy="451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349" y="-85875"/>
            <a:ext cx="3451649" cy="45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151350" y="211025"/>
            <a:ext cx="732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List of Responsibilities </a:t>
            </a:r>
            <a:r>
              <a:rPr i="1" lang="en" sz="302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vs.</a:t>
            </a:r>
            <a:r>
              <a:rPr lang="en" sz="302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02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2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Impact Statements</a:t>
            </a:r>
            <a:endParaRPr sz="302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240425" y="1282525"/>
            <a:ext cx="8012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353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25"/>
              <a:buFont typeface="Roboto Light"/>
              <a:buAutoNum type="arabicPeriod"/>
            </a:pPr>
            <a:r>
              <a:rPr lang="en" sz="2125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3 bullets of your biggest impacts</a:t>
            </a:r>
            <a:endParaRPr sz="2125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353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25"/>
              <a:buFont typeface="Roboto Light"/>
              <a:buAutoNum type="arabicPeriod"/>
            </a:pPr>
            <a:r>
              <a:rPr lang="en" sz="2125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Data</a:t>
            </a:r>
            <a:endParaRPr sz="2125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353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25"/>
              <a:buFont typeface="Roboto Light"/>
              <a:buAutoNum type="arabicPeriod"/>
            </a:pPr>
            <a:r>
              <a:rPr lang="en" sz="2125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Action Verbs</a:t>
            </a:r>
            <a:endParaRPr sz="2125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3537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25"/>
              <a:buFont typeface="Roboto Light"/>
              <a:buAutoNum type="arabicPeriod"/>
            </a:pPr>
            <a:r>
              <a:rPr lang="en" sz="2125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What was the purpose or goal?		 </a:t>
            </a:r>
            <a:endParaRPr sz="153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63537" lvl="0" marL="457200" rtl="0" algn="l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Clr>
                <a:srgbClr val="000000"/>
              </a:buClr>
              <a:buSzPts val="2125"/>
              <a:buFont typeface="Roboto Light"/>
              <a:buAutoNum type="arabicPeriod"/>
            </a:pPr>
            <a:r>
              <a:rPr lang="en" sz="2125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What makes you unique?</a:t>
            </a:r>
            <a:endParaRPr sz="2125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idx="4294967295" type="title"/>
          </p:nvPr>
        </p:nvSpPr>
        <p:spPr>
          <a:xfrm>
            <a:off x="0" y="4336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/>
              <a:t>Show your impact in 2 powerful ways</a:t>
            </a:r>
            <a:endParaRPr sz="3620"/>
          </a:p>
        </p:txBody>
      </p:sp>
      <p:sp>
        <p:nvSpPr>
          <p:cNvPr id="88" name="Google Shape;88;p19"/>
          <p:cNvSpPr txBox="1"/>
          <p:nvPr>
            <p:ph idx="4294967295" type="body"/>
          </p:nvPr>
        </p:nvSpPr>
        <p:spPr>
          <a:xfrm>
            <a:off x="723600" y="1461025"/>
            <a:ext cx="84204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1. 	Use </a:t>
            </a:r>
            <a:r>
              <a:rPr lang="en" sz="25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IMPACT</a:t>
            </a:r>
            <a:r>
              <a:rPr lang="en" sz="2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statements to uniquely showcase your contribution</a:t>
            </a:r>
            <a:endParaRPr sz="2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9" name="Google Shape;89;p19"/>
          <p:cNvSpPr txBox="1"/>
          <p:nvPr>
            <p:ph idx="4294967295" type="body"/>
          </p:nvPr>
        </p:nvSpPr>
        <p:spPr>
          <a:xfrm>
            <a:off x="723600" y="3167175"/>
            <a:ext cx="84204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2. 	Provide authentic </a:t>
            </a:r>
            <a:r>
              <a:rPr lang="en" sz="25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EXAMPLES</a:t>
            </a:r>
            <a:r>
              <a:rPr lang="en" sz="2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of your work to back </a:t>
            </a:r>
            <a:endParaRPr sz="2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up what you are saying on your resume</a:t>
            </a:r>
            <a:endParaRPr sz="25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4294967295" type="title"/>
          </p:nvPr>
        </p:nvSpPr>
        <p:spPr>
          <a:xfrm>
            <a:off x="0" y="1479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Low Impact vs. High Impact bulb Examples</a:t>
            </a:r>
            <a:endParaRPr sz="3020"/>
          </a:p>
        </p:txBody>
      </p:sp>
      <p:pic>
        <p:nvPicPr>
          <p:cNvPr id="95" name="Google Shape;95;p20"/>
          <p:cNvPicPr preferRelativeResize="0"/>
          <p:nvPr/>
        </p:nvPicPr>
        <p:blipFill rotWithShape="1">
          <a:blip r:embed="rId4">
            <a:alphaModFix/>
          </a:blip>
          <a:srcRect b="22045" l="0" r="28453" t="0"/>
          <a:stretch/>
        </p:blipFill>
        <p:spPr>
          <a:xfrm>
            <a:off x="233825" y="720625"/>
            <a:ext cx="2823025" cy="1956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6" name="Google Shape;96;p20"/>
          <p:cNvSpPr txBox="1"/>
          <p:nvPr/>
        </p:nvSpPr>
        <p:spPr>
          <a:xfrm>
            <a:off x="233825" y="2814450"/>
            <a:ext cx="3473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View this Low Impact Example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5"/>
              </a:rPr>
              <a:t>https://www.bulbapp.com/kaysamuels/resume?token=ff78f5b1-f8fd-438b-89da-a25c18693757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View this Comparison Educator Example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6"/>
              </a:rPr>
              <a:t>https://www.bulbapp.com/kaysamuelsgood/resume?token=5a0e2615-aeb8-48d7-b1eb-3017756f70e5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4733400" y="3675200"/>
            <a:ext cx="357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View this High Impact Student Example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Roboto Light"/>
                <a:ea typeface="Roboto Light"/>
                <a:cs typeface="Roboto Light"/>
                <a:sym typeface="Roboto Light"/>
                <a:hlinkClick r:id="rId7"/>
              </a:rPr>
              <a:t>https://www.bulbapp.com/jamilawilliams/resume?token=b3159241-4394-477a-adf0-88e92b35285f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1038" y="873025"/>
            <a:ext cx="3423119" cy="26497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 rotWithShape="1">
          <a:blip r:embed="rId4">
            <a:alphaModFix/>
          </a:blip>
          <a:srcRect b="12428" l="0" r="0" t="18180"/>
          <a:stretch/>
        </p:blipFill>
        <p:spPr>
          <a:xfrm>
            <a:off x="-25" y="834300"/>
            <a:ext cx="9144048" cy="35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>
            <p:ph idx="4294967295" type="title"/>
          </p:nvPr>
        </p:nvSpPr>
        <p:spPr>
          <a:xfrm>
            <a:off x="0" y="681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/>
              <a:t>What you need in your portfolio</a:t>
            </a:r>
            <a:endParaRPr sz="362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1592347" y="3450868"/>
            <a:ext cx="56553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15900" lvl="0" marL="342900" marR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AEA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22"/>
          <p:cNvSpPr txBox="1"/>
          <p:nvPr>
            <p:ph idx="4294967295" type="body"/>
          </p:nvPr>
        </p:nvSpPr>
        <p:spPr>
          <a:xfrm>
            <a:off x="297675" y="762725"/>
            <a:ext cx="8093100" cy="37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What was your goal or purpose?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Obstacles/Challenges?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Result or Product- Visuals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Evaluation/What did you learn?/ What skills does this represent?/ Why did it matter?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11" name="Google Shape;111;p22"/>
          <p:cNvSpPr txBox="1"/>
          <p:nvPr>
            <p:ph idx="4294967295" type="title"/>
          </p:nvPr>
        </p:nvSpPr>
        <p:spPr>
          <a:xfrm>
            <a:off x="0" y="6817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20"/>
              <a:t>Share the Story of Your Evidence</a:t>
            </a:r>
            <a:endParaRPr sz="362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