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bka, Christen" initials="GC" lastIdx="3" clrIdx="0">
    <p:extLst>
      <p:ext uri="{19B8F6BF-5375-455C-9EA6-DF929625EA0E}">
        <p15:presenceInfo xmlns:p15="http://schemas.microsoft.com/office/powerpoint/2012/main" userId="S::gebka.cm@pg.com::0ab441f9-e516-4ade-b857-3e41d4e5a8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B2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1"/>
    <p:restoredTop sz="94541"/>
  </p:normalViewPr>
  <p:slideViewPr>
    <p:cSldViewPr snapToGrid="0" snapToObjects="1">
      <p:cViewPr>
        <p:scale>
          <a:sx n="88" d="100"/>
          <a:sy n="88" d="100"/>
        </p:scale>
        <p:origin x="28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commentAuthors" Target="commentAuthors.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249857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430482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4074047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3863741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551635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52B09C-0722-5E42-BFC7-01540A3BD827}"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2013277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752B09C-0722-5E42-BFC7-01540A3BD827}" type="datetimeFigureOut">
              <a:rPr lang="en-US" smtClean="0"/>
              <a:t>3/1/22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343854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52B09C-0722-5E42-BFC7-01540A3BD827}" type="datetimeFigureOut">
              <a:rPr lang="en-US" smtClean="0"/>
              <a:t>3/1/22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358045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52B09C-0722-5E42-BFC7-01540A3BD827}" type="datetimeFigureOut">
              <a:rPr lang="en-US" smtClean="0"/>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253571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0752B09C-0722-5E42-BFC7-01540A3BD827}"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739272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0752B09C-0722-5E42-BFC7-01540A3BD827}"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735754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0752B09C-0722-5E42-BFC7-01540A3BD827}" type="datetimeFigureOut">
              <a:rPr lang="en-US" smtClean="0"/>
              <a:t>3/1/22</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7F51570B-705C-FA4E-BE36-C92222BB9C21}" type="slidenum">
              <a:rPr lang="en-US" smtClean="0"/>
              <a:t>‹#›</a:t>
            </a:fld>
            <a:endParaRPr lang="en-US"/>
          </a:p>
        </p:txBody>
      </p:sp>
    </p:spTree>
    <p:extLst>
      <p:ext uri="{BB962C8B-B14F-4D97-AF65-F5344CB8AC3E}">
        <p14:creationId xmlns:p14="http://schemas.microsoft.com/office/powerpoint/2010/main" val="42183891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1D6F816-3364-3946-B2E1-390C8E6E3BAB}"/>
              </a:ext>
            </a:extLst>
          </p:cNvPr>
          <p:cNvSpPr txBox="1"/>
          <p:nvPr/>
        </p:nvSpPr>
        <p:spPr>
          <a:xfrm>
            <a:off x="603748" y="2353829"/>
            <a:ext cx="6564904" cy="5616922"/>
          </a:xfrm>
          <a:prstGeom prst="rect">
            <a:avLst/>
          </a:prstGeom>
          <a:noFill/>
        </p:spPr>
        <p:txBody>
          <a:bodyPr wrap="square" rtlCol="0">
            <a:spAutoFit/>
          </a:bodyPr>
          <a:lstStyle/>
          <a:p>
            <a:pPr algn="ctr"/>
            <a:r>
              <a:rPr lang="en-US" sz="1100" b="1" dirty="0">
                <a:solidFill>
                  <a:srgbClr val="0BB2B0"/>
                </a:solidFill>
              </a:rPr>
              <a:t>To promote babies’ healthy development and help parents feel more connected, we’re hosting a Kangaroo-a-thon to encourage extra kangaroo care in our NICU. There will be lots of fun activities and special moments happening in the next few weeks, so let’s get it started! </a:t>
            </a:r>
          </a:p>
          <a:p>
            <a:pPr algn="ctr"/>
            <a:endParaRPr lang="en-US" sz="1200" b="1" dirty="0">
              <a:solidFill>
                <a:srgbClr val="0BB2B0"/>
              </a:solidFill>
            </a:endParaRPr>
          </a:p>
          <a:p>
            <a:endParaRPr lang="en-US" sz="1200" dirty="0">
              <a:solidFill>
                <a:schemeClr val="tx1">
                  <a:lumMod val="65000"/>
                  <a:lumOff val="35000"/>
                </a:schemeClr>
              </a:solidFill>
            </a:endParaRPr>
          </a:p>
          <a:p>
            <a:br>
              <a:rPr lang="en-US" sz="1300" b="1" dirty="0">
                <a:solidFill>
                  <a:srgbClr val="0BB2B0"/>
                </a:solidFill>
              </a:rPr>
            </a:br>
            <a:r>
              <a:rPr lang="en-US" sz="1300" b="1" dirty="0">
                <a:solidFill>
                  <a:srgbClr val="0BB2B0"/>
                </a:solidFill>
              </a:rPr>
              <a:t>How it works </a:t>
            </a:r>
            <a:endParaRPr lang="en-US" sz="1300" dirty="0">
              <a:solidFill>
                <a:srgbClr val="0BB2B0"/>
              </a:solidFill>
            </a:endParaRPr>
          </a:p>
          <a:p>
            <a:r>
              <a:rPr lang="en-US" sz="1100" dirty="0">
                <a:solidFill>
                  <a:schemeClr val="tx1">
                    <a:lumMod val="65000"/>
                    <a:lumOff val="35000"/>
                  </a:schemeClr>
                </a:solidFill>
              </a:rPr>
              <a:t>Our NICU is hosting a Kangaroo-a-thon to see who can collect the highest daily average of kangaroo care minutes per eligible patient between</a:t>
            </a:r>
            <a:r>
              <a:rPr lang="en-US" sz="1100" b="1" dirty="0">
                <a:solidFill>
                  <a:schemeClr val="tx1">
                    <a:lumMod val="65000"/>
                    <a:lumOff val="35000"/>
                  </a:schemeClr>
                </a:solidFill>
              </a:rPr>
              <a:t> </a:t>
            </a:r>
            <a:r>
              <a:rPr lang="en-US" sz="1100" b="1" dirty="0">
                <a:solidFill>
                  <a:schemeClr val="tx1">
                    <a:lumMod val="65000"/>
                    <a:lumOff val="35000"/>
                  </a:schemeClr>
                </a:solidFill>
                <a:highlight>
                  <a:srgbClr val="FFFF00"/>
                </a:highlight>
              </a:rPr>
              <a:t>[Date and Time]</a:t>
            </a:r>
            <a:r>
              <a:rPr lang="en-US" sz="1100" dirty="0">
                <a:solidFill>
                  <a:schemeClr val="tx1">
                    <a:lumMod val="65000"/>
                    <a:lumOff val="35000"/>
                  </a:schemeClr>
                </a:solidFill>
              </a:rPr>
              <a:t>. We’ll keep track of our minutes through printed Kangaroo-a-thon entry forms and a digital results tracker (more information below). </a:t>
            </a:r>
          </a:p>
          <a:p>
            <a:r>
              <a:rPr lang="en-US" sz="1200" dirty="0">
                <a:solidFill>
                  <a:schemeClr val="tx1">
                    <a:lumMod val="65000"/>
                    <a:lumOff val="35000"/>
                  </a:schemeClr>
                </a:solidFill>
              </a:rPr>
              <a:t> </a:t>
            </a:r>
          </a:p>
          <a:p>
            <a:r>
              <a:rPr lang="en-US" sz="1300" b="1" dirty="0">
                <a:solidFill>
                  <a:srgbClr val="0BB2B0"/>
                </a:solidFill>
              </a:rPr>
              <a:t>Nurse appreciation and grand prize</a:t>
            </a:r>
            <a:endParaRPr lang="en-US" sz="1300" dirty="0">
              <a:solidFill>
                <a:srgbClr val="0BB2B0"/>
              </a:solidFill>
            </a:endParaRPr>
          </a:p>
          <a:p>
            <a:r>
              <a:rPr lang="en-US" sz="1100" dirty="0">
                <a:solidFill>
                  <a:schemeClr val="tx1">
                    <a:lumMod val="65000"/>
                    <a:lumOff val="35000"/>
                  </a:schemeClr>
                </a:solidFill>
              </a:rPr>
              <a:t>The nurse with the highest daily average of kangaroo care minutes per eligible patient at the end of twelve days will </a:t>
            </a:r>
            <a:r>
              <a:rPr lang="en-US" sz="1100" b="1" dirty="0">
                <a:solidFill>
                  <a:schemeClr val="tx1">
                    <a:lumMod val="65000"/>
                    <a:lumOff val="35000"/>
                  </a:schemeClr>
                </a:solidFill>
              </a:rPr>
              <a:t>win the </a:t>
            </a:r>
            <a:r>
              <a:rPr lang="en-US" sz="1100" b="1" dirty="0">
                <a:solidFill>
                  <a:schemeClr val="tx1">
                    <a:lumMod val="65000"/>
                    <a:lumOff val="35000"/>
                  </a:schemeClr>
                </a:solidFill>
                <a:highlight>
                  <a:srgbClr val="FFFF00"/>
                </a:highlight>
              </a:rPr>
              <a:t>[Grand Prize]</a:t>
            </a:r>
            <a:r>
              <a:rPr lang="en-US" sz="1100" b="1" dirty="0">
                <a:solidFill>
                  <a:schemeClr val="tx1">
                    <a:lumMod val="65000"/>
                    <a:lumOff val="35000"/>
                  </a:schemeClr>
                </a:solidFill>
              </a:rPr>
              <a:t>!</a:t>
            </a:r>
            <a:endParaRPr lang="en-US" sz="1100" dirty="0">
              <a:solidFill>
                <a:schemeClr val="tx1">
                  <a:lumMod val="65000"/>
                  <a:lumOff val="35000"/>
                </a:schemeClr>
              </a:solidFill>
            </a:endParaRPr>
          </a:p>
          <a:p>
            <a:r>
              <a:rPr lang="en-US" sz="1200" dirty="0">
                <a:solidFill>
                  <a:schemeClr val="tx1">
                    <a:lumMod val="65000"/>
                    <a:lumOff val="35000"/>
                  </a:schemeClr>
                </a:solidFill>
              </a:rPr>
              <a:t> </a:t>
            </a:r>
          </a:p>
          <a:p>
            <a:r>
              <a:rPr lang="en-US" sz="1300" b="1" dirty="0">
                <a:solidFill>
                  <a:srgbClr val="0BB2B0"/>
                </a:solidFill>
              </a:rPr>
              <a:t>Participation </a:t>
            </a:r>
            <a:endParaRPr lang="en-US" sz="1300" dirty="0">
              <a:solidFill>
                <a:srgbClr val="0BB2B0"/>
              </a:solidFill>
            </a:endParaRPr>
          </a:p>
          <a:p>
            <a:r>
              <a:rPr lang="en-US" sz="1100" dirty="0">
                <a:solidFill>
                  <a:schemeClr val="tx1">
                    <a:lumMod val="65000"/>
                    <a:lumOff val="35000"/>
                  </a:schemeClr>
                </a:solidFill>
              </a:rPr>
              <a:t>Parents and families with a baby in our NICU are eligible to participate. For babies who are unable to be held because of medical concerns, parents can use hand hugging, modified kangaroo care or other alternatives. Ask your onsite coordinator for the participation criteria. </a:t>
            </a:r>
            <a:endParaRPr lang="en-US" sz="1200" dirty="0">
              <a:solidFill>
                <a:schemeClr val="tx1">
                  <a:lumMod val="65000"/>
                  <a:lumOff val="35000"/>
                </a:schemeClr>
              </a:solidFill>
            </a:endParaRPr>
          </a:p>
          <a:p>
            <a:r>
              <a:rPr lang="en-US" sz="1200" dirty="0">
                <a:solidFill>
                  <a:schemeClr val="tx1">
                    <a:lumMod val="65000"/>
                    <a:lumOff val="35000"/>
                  </a:schemeClr>
                </a:solidFill>
              </a:rPr>
              <a:t> </a:t>
            </a:r>
          </a:p>
          <a:p>
            <a:r>
              <a:rPr lang="en-US" sz="1300" b="1" u="sng" dirty="0">
                <a:solidFill>
                  <a:srgbClr val="0BB2B0"/>
                </a:solidFill>
              </a:rPr>
              <a:t>HOW TO TRACK </a:t>
            </a:r>
          </a:p>
          <a:p>
            <a:endParaRPr lang="en-US" sz="1200" u="sng" dirty="0">
              <a:solidFill>
                <a:schemeClr val="tx1">
                  <a:lumMod val="65000"/>
                  <a:lumOff val="35000"/>
                </a:schemeClr>
              </a:solidFill>
            </a:endParaRPr>
          </a:p>
          <a:p>
            <a:pPr marL="228600" lvl="0" indent="-228600">
              <a:buFont typeface="+mj-lt"/>
              <a:buAutoNum type="arabicPeriod"/>
            </a:pPr>
            <a:r>
              <a:rPr lang="en-US" sz="1100" dirty="0">
                <a:solidFill>
                  <a:schemeClr val="tx1">
                    <a:lumMod val="65000"/>
                    <a:lumOff val="35000"/>
                  </a:schemeClr>
                </a:solidFill>
              </a:rPr>
              <a:t>Assist a family with kangaroo care either on your own or with the help of a Kangaroo Star.</a:t>
            </a:r>
            <a:endParaRPr lang="en-US" sz="1100" dirty="0">
              <a:solidFill>
                <a:schemeClr val="tx1">
                  <a:lumMod val="50000"/>
                  <a:lumOff val="50000"/>
                </a:schemeClr>
              </a:solidFill>
            </a:endParaRPr>
          </a:p>
          <a:p>
            <a:pPr marL="228600" lvl="0" indent="-228600">
              <a:buFont typeface="+mj-lt"/>
              <a:buAutoNum type="arabicPeriod"/>
            </a:pPr>
            <a:endParaRPr lang="en-US" sz="1100" dirty="0">
              <a:solidFill>
                <a:schemeClr val="tx1">
                  <a:lumMod val="65000"/>
                  <a:lumOff val="35000"/>
                </a:schemeClr>
              </a:solidFill>
            </a:endParaRPr>
          </a:p>
          <a:p>
            <a:pPr marL="228600" lvl="0" indent="-228600">
              <a:buFont typeface="+mj-lt"/>
              <a:buAutoNum type="arabicPeriod"/>
            </a:pPr>
            <a:r>
              <a:rPr lang="en-US" sz="1100" dirty="0">
                <a:solidFill>
                  <a:schemeClr val="tx1">
                    <a:lumMod val="65000"/>
                    <a:lumOff val="35000"/>
                  </a:schemeClr>
                </a:solidFill>
              </a:rPr>
              <a:t>Once the family is finished providing kangaroo care, capture the total minutes, the baby’s name and other prescribed information on a Kangaroo-a-thon entry form and put it in the ballot box. </a:t>
            </a:r>
            <a:endParaRPr lang="en-US" sz="1100" dirty="0">
              <a:solidFill>
                <a:schemeClr val="tx1">
                  <a:lumMod val="50000"/>
                  <a:lumOff val="50000"/>
                </a:schemeClr>
              </a:solidFill>
            </a:endParaRPr>
          </a:p>
          <a:p>
            <a:pPr marL="228600" indent="-228600">
              <a:buFont typeface="+mj-lt"/>
              <a:buAutoNum type="arabicPeriod"/>
            </a:pPr>
            <a:endParaRPr lang="en-US" sz="1100" dirty="0">
              <a:solidFill>
                <a:schemeClr val="tx1">
                  <a:lumMod val="65000"/>
                  <a:lumOff val="35000"/>
                </a:schemeClr>
              </a:solidFill>
            </a:endParaRPr>
          </a:p>
          <a:p>
            <a:pPr marL="228600" lvl="0" indent="-228600">
              <a:buFont typeface="+mj-lt"/>
              <a:buAutoNum type="arabicPeriod"/>
            </a:pPr>
            <a:r>
              <a:rPr lang="en-US" sz="1100" dirty="0">
                <a:solidFill>
                  <a:schemeClr val="tx1">
                    <a:lumMod val="65000"/>
                    <a:lumOff val="35000"/>
                  </a:schemeClr>
                </a:solidFill>
              </a:rPr>
              <a:t>At the end of every day, </a:t>
            </a:r>
            <a:r>
              <a:rPr lang="en-US" sz="1100" dirty="0">
                <a:solidFill>
                  <a:schemeClr val="tx1">
                    <a:lumMod val="65000"/>
                    <a:lumOff val="35000"/>
                  </a:schemeClr>
                </a:solidFill>
                <a:highlight>
                  <a:srgbClr val="FFFF00"/>
                </a:highlight>
              </a:rPr>
              <a:t>[Your Onsite Coordinator's Name</a:t>
            </a:r>
            <a:r>
              <a:rPr lang="en-US" sz="1100" dirty="0">
                <a:solidFill>
                  <a:schemeClr val="tx1">
                    <a:lumMod val="65000"/>
                    <a:lumOff val="35000"/>
                  </a:schemeClr>
                </a:solidFill>
              </a:rPr>
              <a:t>] (your onsite coordinator) will empty the ballot box and enter the information from the entry forms into the digital results tracker.</a:t>
            </a:r>
          </a:p>
          <a:p>
            <a:r>
              <a:rPr lang="en-US" sz="1200" dirty="0">
                <a:solidFill>
                  <a:schemeClr val="tx1">
                    <a:lumMod val="65000"/>
                    <a:lumOff val="35000"/>
                  </a:schemeClr>
                </a:solidFill>
              </a:rPr>
              <a:t> </a:t>
            </a:r>
          </a:p>
          <a:p>
            <a:pPr algn="ctr"/>
            <a:r>
              <a:rPr lang="en-US" sz="1200" b="1" dirty="0">
                <a:solidFill>
                  <a:schemeClr val="tx1">
                    <a:lumMod val="65000"/>
                    <a:lumOff val="35000"/>
                  </a:schemeClr>
                </a:solidFill>
              </a:rPr>
              <a:t> </a:t>
            </a:r>
            <a:r>
              <a:rPr lang="en-US" sz="1200" b="1" dirty="0">
                <a:solidFill>
                  <a:srgbClr val="0BB2B0"/>
                </a:solidFill>
              </a:rPr>
              <a:t>Ask [</a:t>
            </a:r>
            <a:r>
              <a:rPr lang="en-US" sz="1200" b="1" dirty="0">
                <a:solidFill>
                  <a:srgbClr val="0BB2B0"/>
                </a:solidFill>
                <a:highlight>
                  <a:srgbClr val="FFFF00"/>
                </a:highlight>
              </a:rPr>
              <a:t>Your Onsite Coordinator's Name</a:t>
            </a:r>
            <a:r>
              <a:rPr lang="en-US" sz="1200" b="1" dirty="0">
                <a:solidFill>
                  <a:srgbClr val="0BB2B0"/>
                </a:solidFill>
              </a:rPr>
              <a:t>] how you can get more involved and become a Kangaroo Star! </a:t>
            </a:r>
          </a:p>
        </p:txBody>
      </p:sp>
      <p:cxnSp>
        <p:nvCxnSpPr>
          <p:cNvPr id="4" name="Straight Connector 3">
            <a:extLst>
              <a:ext uri="{FF2B5EF4-FFF2-40B4-BE49-F238E27FC236}">
                <a16:creationId xmlns:a16="http://schemas.microsoft.com/office/drawing/2014/main" id="{571E660C-68AD-3442-838D-BEDBBA6919D3}"/>
              </a:ext>
            </a:extLst>
          </p:cNvPr>
          <p:cNvCxnSpPr>
            <a:cxnSpLocks/>
          </p:cNvCxnSpPr>
          <p:nvPr/>
        </p:nvCxnSpPr>
        <p:spPr>
          <a:xfrm>
            <a:off x="624157" y="3202856"/>
            <a:ext cx="6524084"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9A442CC-CF64-9C44-A23C-32109CBC0471}"/>
              </a:ext>
            </a:extLst>
          </p:cNvPr>
          <p:cNvCxnSpPr>
            <a:cxnSpLocks/>
          </p:cNvCxnSpPr>
          <p:nvPr/>
        </p:nvCxnSpPr>
        <p:spPr>
          <a:xfrm flipV="1">
            <a:off x="1960124" y="8491095"/>
            <a:ext cx="3616" cy="1038384"/>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BE88DD3B-2585-6B40-835B-DE4C132265CF}"/>
              </a:ext>
            </a:extLst>
          </p:cNvPr>
          <p:cNvSpPr/>
          <p:nvPr/>
        </p:nvSpPr>
        <p:spPr>
          <a:xfrm>
            <a:off x="2165864" y="8502455"/>
            <a:ext cx="5068651" cy="1015663"/>
          </a:xfrm>
          <a:prstGeom prst="rect">
            <a:avLst/>
          </a:prstGeom>
        </p:spPr>
        <p:txBody>
          <a:bodyPr wrap="square">
            <a:spAutoFit/>
          </a:bodyPr>
          <a:lstStyle/>
          <a:p>
            <a:r>
              <a:rPr lang="en-US" sz="1200" dirty="0">
                <a:solidFill>
                  <a:prstClr val="black">
                    <a:lumMod val="65000"/>
                    <a:lumOff val="35000"/>
                  </a:prstClr>
                </a:solidFill>
              </a:rPr>
              <a:t>We believe a baby’s earliest days are the most essential toward shaping their brightest beginnings, and we are committed to supporting their happy, healthy development right from the start. All Pampers Professional programs support babies and their families by enabling early success and development and enhancing access to resources, tools and support. </a:t>
            </a:r>
          </a:p>
        </p:txBody>
      </p:sp>
      <p:pic>
        <p:nvPicPr>
          <p:cNvPr id="7" name="Picture 6">
            <a:extLst>
              <a:ext uri="{FF2B5EF4-FFF2-40B4-BE49-F238E27FC236}">
                <a16:creationId xmlns:a16="http://schemas.microsoft.com/office/drawing/2014/main" id="{37E6C81A-762C-9D4C-9C6D-6AE0D7FFC2E9}"/>
              </a:ext>
            </a:extLst>
          </p:cNvPr>
          <p:cNvPicPr>
            <a:picLocks noChangeAspect="1"/>
          </p:cNvPicPr>
          <p:nvPr/>
        </p:nvPicPr>
        <p:blipFill>
          <a:blip r:embed="rId2"/>
          <a:stretch>
            <a:fillRect/>
          </a:stretch>
        </p:blipFill>
        <p:spPr>
          <a:xfrm>
            <a:off x="1975695" y="454541"/>
            <a:ext cx="3821011" cy="1253148"/>
          </a:xfrm>
          <a:prstGeom prst="rect">
            <a:avLst/>
          </a:prstGeom>
        </p:spPr>
      </p:pic>
      <p:pic>
        <p:nvPicPr>
          <p:cNvPr id="13" name="Picture 12">
            <a:extLst>
              <a:ext uri="{FF2B5EF4-FFF2-40B4-BE49-F238E27FC236}">
                <a16:creationId xmlns:a16="http://schemas.microsoft.com/office/drawing/2014/main" id="{2A7C69AC-E093-8F45-ABE2-E7F5176E9B9B}"/>
              </a:ext>
            </a:extLst>
          </p:cNvPr>
          <p:cNvPicPr>
            <a:picLocks noChangeAspect="1"/>
          </p:cNvPicPr>
          <p:nvPr/>
        </p:nvPicPr>
        <p:blipFill>
          <a:blip r:embed="rId3"/>
          <a:stretch>
            <a:fillRect/>
          </a:stretch>
        </p:blipFill>
        <p:spPr>
          <a:xfrm>
            <a:off x="5985365" y="395834"/>
            <a:ext cx="1010846" cy="601694"/>
          </a:xfrm>
          <a:prstGeom prst="rect">
            <a:avLst/>
          </a:prstGeom>
        </p:spPr>
      </p:pic>
      <p:pic>
        <p:nvPicPr>
          <p:cNvPr id="14" name="Picture 13">
            <a:extLst>
              <a:ext uri="{FF2B5EF4-FFF2-40B4-BE49-F238E27FC236}">
                <a16:creationId xmlns:a16="http://schemas.microsoft.com/office/drawing/2014/main" id="{16C5C224-0ABA-3747-A07E-B927759421D8}"/>
              </a:ext>
            </a:extLst>
          </p:cNvPr>
          <p:cNvPicPr>
            <a:picLocks noChangeAspect="1"/>
          </p:cNvPicPr>
          <p:nvPr/>
        </p:nvPicPr>
        <p:blipFill>
          <a:blip r:embed="rId3"/>
          <a:stretch>
            <a:fillRect/>
          </a:stretch>
        </p:blipFill>
        <p:spPr>
          <a:xfrm rot="10586356" flipH="1">
            <a:off x="641866" y="1356151"/>
            <a:ext cx="1010846" cy="601694"/>
          </a:xfrm>
          <a:prstGeom prst="rect">
            <a:avLst/>
          </a:prstGeom>
        </p:spPr>
      </p:pic>
      <p:pic>
        <p:nvPicPr>
          <p:cNvPr id="16" name="Picture 15">
            <a:extLst>
              <a:ext uri="{FF2B5EF4-FFF2-40B4-BE49-F238E27FC236}">
                <a16:creationId xmlns:a16="http://schemas.microsoft.com/office/drawing/2014/main" id="{DD2F5E5D-8B7A-804D-A769-88A244AFFBAE}"/>
              </a:ext>
            </a:extLst>
          </p:cNvPr>
          <p:cNvPicPr>
            <a:picLocks noChangeAspect="1"/>
          </p:cNvPicPr>
          <p:nvPr/>
        </p:nvPicPr>
        <p:blipFill>
          <a:blip r:embed="rId4"/>
          <a:stretch>
            <a:fillRect/>
          </a:stretch>
        </p:blipFill>
        <p:spPr>
          <a:xfrm>
            <a:off x="1465544" y="395834"/>
            <a:ext cx="204877" cy="229769"/>
          </a:xfrm>
          <a:prstGeom prst="rect">
            <a:avLst/>
          </a:prstGeom>
        </p:spPr>
      </p:pic>
      <p:pic>
        <p:nvPicPr>
          <p:cNvPr id="17" name="Picture 16">
            <a:extLst>
              <a:ext uri="{FF2B5EF4-FFF2-40B4-BE49-F238E27FC236}">
                <a16:creationId xmlns:a16="http://schemas.microsoft.com/office/drawing/2014/main" id="{4A94BA5A-70FB-3A43-B836-7CBFC7DE18C5}"/>
              </a:ext>
            </a:extLst>
          </p:cNvPr>
          <p:cNvPicPr>
            <a:picLocks noChangeAspect="1"/>
          </p:cNvPicPr>
          <p:nvPr/>
        </p:nvPicPr>
        <p:blipFill>
          <a:blip r:embed="rId4"/>
          <a:stretch>
            <a:fillRect/>
          </a:stretch>
        </p:blipFill>
        <p:spPr>
          <a:xfrm>
            <a:off x="6432398" y="1663524"/>
            <a:ext cx="148511" cy="166555"/>
          </a:xfrm>
          <a:prstGeom prst="rect">
            <a:avLst/>
          </a:prstGeom>
        </p:spPr>
      </p:pic>
      <p:pic>
        <p:nvPicPr>
          <p:cNvPr id="19" name="Picture 18">
            <a:extLst>
              <a:ext uri="{FF2B5EF4-FFF2-40B4-BE49-F238E27FC236}">
                <a16:creationId xmlns:a16="http://schemas.microsoft.com/office/drawing/2014/main" id="{8B7E65D2-30DB-9F46-9110-925183542BA4}"/>
              </a:ext>
            </a:extLst>
          </p:cNvPr>
          <p:cNvPicPr>
            <a:picLocks noChangeAspect="1"/>
          </p:cNvPicPr>
          <p:nvPr/>
        </p:nvPicPr>
        <p:blipFill>
          <a:blip r:embed="rId5"/>
          <a:stretch>
            <a:fillRect/>
          </a:stretch>
        </p:blipFill>
        <p:spPr>
          <a:xfrm>
            <a:off x="2033658" y="1957276"/>
            <a:ext cx="174662" cy="147631"/>
          </a:xfrm>
          <a:prstGeom prst="rect">
            <a:avLst/>
          </a:prstGeom>
        </p:spPr>
      </p:pic>
      <p:pic>
        <p:nvPicPr>
          <p:cNvPr id="20" name="Picture 19">
            <a:extLst>
              <a:ext uri="{FF2B5EF4-FFF2-40B4-BE49-F238E27FC236}">
                <a16:creationId xmlns:a16="http://schemas.microsoft.com/office/drawing/2014/main" id="{64C673FB-22CE-CD49-BC1E-6AC5BEB7FD94}"/>
              </a:ext>
            </a:extLst>
          </p:cNvPr>
          <p:cNvPicPr>
            <a:picLocks noChangeAspect="1"/>
          </p:cNvPicPr>
          <p:nvPr/>
        </p:nvPicPr>
        <p:blipFill>
          <a:blip r:embed="rId5"/>
          <a:stretch>
            <a:fillRect/>
          </a:stretch>
        </p:blipFill>
        <p:spPr>
          <a:xfrm>
            <a:off x="5234058" y="322439"/>
            <a:ext cx="174662" cy="147631"/>
          </a:xfrm>
          <a:prstGeom prst="rect">
            <a:avLst/>
          </a:prstGeom>
        </p:spPr>
      </p:pic>
      <p:pic>
        <p:nvPicPr>
          <p:cNvPr id="21" name="Picture 20">
            <a:extLst>
              <a:ext uri="{FF2B5EF4-FFF2-40B4-BE49-F238E27FC236}">
                <a16:creationId xmlns:a16="http://schemas.microsoft.com/office/drawing/2014/main" id="{82315684-655D-7042-A828-D4E686A038B4}"/>
              </a:ext>
            </a:extLst>
          </p:cNvPr>
          <p:cNvPicPr>
            <a:picLocks noChangeAspect="1"/>
          </p:cNvPicPr>
          <p:nvPr/>
        </p:nvPicPr>
        <p:blipFill>
          <a:blip r:embed="rId5"/>
          <a:stretch>
            <a:fillRect/>
          </a:stretch>
        </p:blipFill>
        <p:spPr>
          <a:xfrm>
            <a:off x="6910458" y="1389239"/>
            <a:ext cx="174662" cy="147631"/>
          </a:xfrm>
          <a:prstGeom prst="rect">
            <a:avLst/>
          </a:prstGeom>
        </p:spPr>
      </p:pic>
      <p:pic>
        <p:nvPicPr>
          <p:cNvPr id="24" name="Picture 23">
            <a:extLst>
              <a:ext uri="{FF2B5EF4-FFF2-40B4-BE49-F238E27FC236}">
                <a16:creationId xmlns:a16="http://schemas.microsoft.com/office/drawing/2014/main" id="{C982627D-4112-224D-A856-71F796D9CAB8}"/>
              </a:ext>
            </a:extLst>
          </p:cNvPr>
          <p:cNvPicPr>
            <a:picLocks noChangeAspect="1"/>
          </p:cNvPicPr>
          <p:nvPr/>
        </p:nvPicPr>
        <p:blipFill>
          <a:blip r:embed="rId6"/>
          <a:stretch>
            <a:fillRect/>
          </a:stretch>
        </p:blipFill>
        <p:spPr>
          <a:xfrm>
            <a:off x="660379" y="8491095"/>
            <a:ext cx="1083767" cy="1035095"/>
          </a:xfrm>
          <a:prstGeom prst="rect">
            <a:avLst/>
          </a:prstGeom>
        </p:spPr>
      </p:pic>
    </p:spTree>
    <p:extLst>
      <p:ext uri="{BB962C8B-B14F-4D97-AF65-F5344CB8AC3E}">
        <p14:creationId xmlns:p14="http://schemas.microsoft.com/office/powerpoint/2010/main" val="4293012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263</TotalTime>
  <Words>359</Words>
  <Application>Microsoft Macintosh PowerPoint</Application>
  <PresentationFormat>Custom</PresentationFormat>
  <Paragraphs>22</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Haily Bartlett</dc:creator>
  <cp:lastModifiedBy>Haily Bartlett</cp:lastModifiedBy>
  <cp:revision>52</cp:revision>
  <dcterms:created xsi:type="dcterms:W3CDTF">2020-02-04T19:07:51Z</dcterms:created>
  <dcterms:modified xsi:type="dcterms:W3CDTF">2022-03-01T18:42:34Z</dcterms:modified>
</cp:coreProperties>
</file>