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
  </p:notesMasterIdLst>
  <p:sldIdLst>
    <p:sldId id="256" r:id="rId2"/>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bka, Christen" initials="GC" lastIdx="1" clrIdx="0">
    <p:extLst>
      <p:ext uri="{19B8F6BF-5375-455C-9EA6-DF929625EA0E}">
        <p15:presenceInfo xmlns:p15="http://schemas.microsoft.com/office/powerpoint/2012/main" userId="S::gebka.cm@pg.com::0ab441f9-e516-4ade-b857-3e41d4e5a8a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B2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392"/>
    <p:restoredTop sz="94541"/>
  </p:normalViewPr>
  <p:slideViewPr>
    <p:cSldViewPr snapToGrid="0" snapToObjects="1">
      <p:cViewPr varScale="1">
        <p:scale>
          <a:sx n="84" d="100"/>
          <a:sy n="84" d="100"/>
        </p:scale>
        <p:origin x="272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7311FC-59E3-4A43-8FDF-437BF6CDBB40}" type="datetimeFigureOut">
              <a:rPr lang="en-US" smtClean="0"/>
              <a:t>3/1/22</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E56EEA-112D-3547-A080-303F349F66B5}" type="slidenum">
              <a:rPr lang="en-US" smtClean="0"/>
              <a:t>‹#›</a:t>
            </a:fld>
            <a:endParaRPr lang="en-US"/>
          </a:p>
        </p:txBody>
      </p:sp>
    </p:spTree>
    <p:extLst>
      <p:ext uri="{BB962C8B-B14F-4D97-AF65-F5344CB8AC3E}">
        <p14:creationId xmlns:p14="http://schemas.microsoft.com/office/powerpoint/2010/main" val="2450628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E56EEA-112D-3547-A080-303F349F66B5}" type="slidenum">
              <a:rPr lang="en-US" smtClean="0"/>
              <a:t>1</a:t>
            </a:fld>
            <a:endParaRPr lang="en-US"/>
          </a:p>
        </p:txBody>
      </p:sp>
    </p:spTree>
    <p:extLst>
      <p:ext uri="{BB962C8B-B14F-4D97-AF65-F5344CB8AC3E}">
        <p14:creationId xmlns:p14="http://schemas.microsoft.com/office/powerpoint/2010/main" val="6756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249857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430482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4074047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3863741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752B09C-0722-5E42-BFC7-01540A3BD827}"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551635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752B09C-0722-5E42-BFC7-01540A3BD827}"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2013277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752B09C-0722-5E42-BFC7-01540A3BD827}" type="datetimeFigureOut">
              <a:rPr lang="en-US" smtClean="0"/>
              <a:t>3/1/22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343854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52B09C-0722-5E42-BFC7-01540A3BD827}" type="datetimeFigureOut">
              <a:rPr lang="en-US" smtClean="0"/>
              <a:t>3/1/22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1358045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52B09C-0722-5E42-BFC7-01540A3BD827}" type="datetimeFigureOut">
              <a:rPr lang="en-US" smtClean="0"/>
              <a:t>3/1/22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1253571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0752B09C-0722-5E42-BFC7-01540A3BD827}"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739272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0752B09C-0722-5E42-BFC7-01540A3BD827}"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1570B-705C-FA4E-BE36-C92222BB9C21}" type="slidenum">
              <a:rPr lang="en-US" smtClean="0"/>
              <a:t>‹#›</a:t>
            </a:fld>
            <a:endParaRPr lang="en-US"/>
          </a:p>
        </p:txBody>
      </p:sp>
    </p:spTree>
    <p:extLst>
      <p:ext uri="{BB962C8B-B14F-4D97-AF65-F5344CB8AC3E}">
        <p14:creationId xmlns:p14="http://schemas.microsoft.com/office/powerpoint/2010/main" val="1735754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0752B09C-0722-5E42-BFC7-01540A3BD827}" type="datetimeFigureOut">
              <a:rPr lang="en-US" smtClean="0"/>
              <a:t>3/1/22</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7F51570B-705C-FA4E-BE36-C92222BB9C21}" type="slidenum">
              <a:rPr lang="en-US" smtClean="0"/>
              <a:t>‹#›</a:t>
            </a:fld>
            <a:endParaRPr lang="en-US"/>
          </a:p>
        </p:txBody>
      </p:sp>
    </p:spTree>
    <p:extLst>
      <p:ext uri="{BB962C8B-B14F-4D97-AF65-F5344CB8AC3E}">
        <p14:creationId xmlns:p14="http://schemas.microsoft.com/office/powerpoint/2010/main" val="42183891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1D6F816-3364-3946-B2E1-390C8E6E3BAB}"/>
              </a:ext>
            </a:extLst>
          </p:cNvPr>
          <p:cNvSpPr txBox="1"/>
          <p:nvPr/>
        </p:nvSpPr>
        <p:spPr>
          <a:xfrm>
            <a:off x="530540" y="2697911"/>
            <a:ext cx="6711320" cy="5124480"/>
          </a:xfrm>
          <a:prstGeom prst="rect">
            <a:avLst/>
          </a:prstGeom>
          <a:noFill/>
        </p:spPr>
        <p:txBody>
          <a:bodyPr wrap="square" rtlCol="0">
            <a:spAutoFit/>
          </a:bodyPr>
          <a:lstStyle/>
          <a:p>
            <a:pPr algn="ctr"/>
            <a:r>
              <a:rPr lang="en-US" sz="3200" dirty="0">
                <a:solidFill>
                  <a:srgbClr val="0BB2B0"/>
                </a:solidFill>
                <a:latin typeface="Calibri" panose="020F0502020204030204" pitchFamily="34" charset="0"/>
                <a:ea typeface="MS Mincho" panose="02020609040205080304" pitchFamily="49" charset="-128"/>
              </a:rPr>
              <a:t>WE NEED </a:t>
            </a:r>
            <a:r>
              <a:rPr lang="en-US" sz="4000" b="1" dirty="0">
                <a:solidFill>
                  <a:srgbClr val="0BB2B0"/>
                </a:solidFill>
                <a:latin typeface="Calibri" panose="020F0502020204030204" pitchFamily="34" charset="0"/>
                <a:ea typeface="MS Mincho" panose="02020609040205080304" pitchFamily="49" charset="-128"/>
              </a:rPr>
              <a:t>YOU</a:t>
            </a:r>
            <a:r>
              <a:rPr lang="en-US" sz="3200" b="1" dirty="0">
                <a:solidFill>
                  <a:srgbClr val="0BB2B0"/>
                </a:solidFill>
                <a:latin typeface="Calibri" panose="020F0502020204030204" pitchFamily="34" charset="0"/>
                <a:ea typeface="MS Mincho" panose="02020609040205080304" pitchFamily="49" charset="-128"/>
              </a:rPr>
              <a:t> </a:t>
            </a:r>
            <a:r>
              <a:rPr lang="en-US" sz="3200" dirty="0">
                <a:solidFill>
                  <a:srgbClr val="0BB2B0"/>
                </a:solidFill>
                <a:latin typeface="Calibri" panose="020F0502020204030204" pitchFamily="34" charset="0"/>
                <a:ea typeface="MS Mincho" panose="02020609040205080304" pitchFamily="49" charset="-128"/>
              </a:rPr>
              <a:t>TO HELP KANGAROO</a:t>
            </a:r>
            <a:br>
              <a:rPr lang="en-US" sz="3200" dirty="0">
                <a:solidFill>
                  <a:srgbClr val="0BB2B0"/>
                </a:solidFill>
                <a:latin typeface="Calibri" panose="020F0502020204030204" pitchFamily="34" charset="0"/>
                <a:ea typeface="MS Mincho" panose="02020609040205080304" pitchFamily="49" charset="-128"/>
              </a:rPr>
            </a:br>
            <a:r>
              <a:rPr lang="en-US" sz="1100" dirty="0">
                <a:solidFill>
                  <a:srgbClr val="0BB2B0"/>
                </a:solidFill>
                <a:latin typeface="Calibri" panose="020F0502020204030204" pitchFamily="34" charset="0"/>
                <a:ea typeface="MS Mincho" panose="02020609040205080304" pitchFamily="49" charset="-128"/>
              </a:rPr>
              <a:t> </a:t>
            </a:r>
          </a:p>
          <a:p>
            <a:pPr algn="ctr"/>
            <a:r>
              <a:rPr lang="en-US" sz="1400" b="1" dirty="0">
                <a:solidFill>
                  <a:srgbClr val="0BB2B0"/>
                </a:solidFill>
              </a:rPr>
              <a:t>We’re so excited for the Kangaroo-a-thon to begin on </a:t>
            </a:r>
            <a:r>
              <a:rPr lang="en-US" sz="1400" b="1" dirty="0">
                <a:solidFill>
                  <a:srgbClr val="0BB2B0"/>
                </a:solidFill>
                <a:highlight>
                  <a:srgbClr val="FFFF00"/>
                </a:highlight>
              </a:rPr>
              <a:t>[Date]</a:t>
            </a:r>
            <a:r>
              <a:rPr lang="en-US" sz="1400" b="1" dirty="0">
                <a:solidFill>
                  <a:srgbClr val="0BB2B0"/>
                </a:solidFill>
              </a:rPr>
              <a:t>! </a:t>
            </a:r>
            <a:br>
              <a:rPr lang="en-US" sz="1400" b="1" dirty="0">
                <a:solidFill>
                  <a:srgbClr val="0BB2B0"/>
                </a:solidFill>
              </a:rPr>
            </a:br>
            <a:r>
              <a:rPr lang="en-US" sz="1400" b="1" dirty="0">
                <a:solidFill>
                  <a:srgbClr val="0BB2B0"/>
                </a:solidFill>
              </a:rPr>
              <a:t>But to make this event the best it can be, we need Kangaroo Stars to help lead the way.</a:t>
            </a:r>
          </a:p>
          <a:p>
            <a:pPr algn="ctr"/>
            <a:endParaRPr lang="en-US" sz="1400" b="1" dirty="0">
              <a:solidFill>
                <a:srgbClr val="0BB2B0"/>
              </a:solidFill>
            </a:endParaRPr>
          </a:p>
          <a:p>
            <a:pPr algn="ctr"/>
            <a:endParaRPr lang="en-US" sz="1200" b="1" dirty="0">
              <a:solidFill>
                <a:srgbClr val="0BB2B0"/>
              </a:solidFill>
            </a:endParaRPr>
          </a:p>
          <a:p>
            <a:r>
              <a:rPr lang="en-US" sz="1200" dirty="0">
                <a:solidFill>
                  <a:schemeClr val="tx1">
                    <a:lumMod val="65000"/>
                    <a:lumOff val="35000"/>
                  </a:schemeClr>
                </a:solidFill>
              </a:rPr>
              <a:t> </a:t>
            </a:r>
          </a:p>
          <a:p>
            <a:r>
              <a:rPr lang="en-US" sz="1400" dirty="0">
                <a:solidFill>
                  <a:schemeClr val="tx1">
                    <a:lumMod val="65000"/>
                    <a:lumOff val="35000"/>
                  </a:schemeClr>
                </a:solidFill>
              </a:rPr>
              <a:t>A Kangaroo Star is a staff member who feels comfortable facilitating kangaroo care to eligible babies (this could include direct or modified kangaroo care). The goal is to have a resource person identified on each shift who is willing to assist a colleague in providing kangaroo care if needed. Kangaroo Stars are not expected to do kangaroo care for everyone but are there to help others gain confidence in their own abilities.</a:t>
            </a:r>
          </a:p>
          <a:p>
            <a:endParaRPr lang="en-US" sz="1200" dirty="0">
              <a:solidFill>
                <a:schemeClr val="tx1">
                  <a:lumMod val="65000"/>
                  <a:lumOff val="35000"/>
                </a:schemeClr>
              </a:solidFill>
            </a:endParaRPr>
          </a:p>
          <a:p>
            <a:endParaRPr lang="en-US" sz="1200" dirty="0">
              <a:solidFill>
                <a:schemeClr val="tx1">
                  <a:lumMod val="65000"/>
                  <a:lumOff val="35000"/>
                </a:schemeClr>
              </a:solidFill>
            </a:endParaRPr>
          </a:p>
          <a:p>
            <a:endParaRPr lang="en-US" sz="1200" dirty="0">
              <a:solidFill>
                <a:schemeClr val="tx1">
                  <a:lumMod val="65000"/>
                  <a:lumOff val="35000"/>
                </a:schemeClr>
              </a:solidFill>
            </a:endParaRPr>
          </a:p>
          <a:p>
            <a:pPr algn="ctr"/>
            <a:r>
              <a:rPr lang="en-US" b="1" dirty="0">
                <a:solidFill>
                  <a:srgbClr val="0BB2B0"/>
                </a:solidFill>
              </a:rPr>
              <a:t>Your help is crucial to making this event a success, </a:t>
            </a:r>
            <a:br>
              <a:rPr lang="en-US" b="1" dirty="0">
                <a:solidFill>
                  <a:srgbClr val="0BB2B0"/>
                </a:solidFill>
              </a:rPr>
            </a:br>
            <a:r>
              <a:rPr lang="en-US" b="1" dirty="0">
                <a:solidFill>
                  <a:srgbClr val="0BB2B0"/>
                </a:solidFill>
              </a:rPr>
              <a:t>so please consider signing up! </a:t>
            </a:r>
            <a:endParaRPr lang="en-US" dirty="0">
              <a:solidFill>
                <a:schemeClr val="tx1">
                  <a:lumMod val="65000"/>
                  <a:lumOff val="35000"/>
                </a:schemeClr>
              </a:solidFill>
            </a:endParaRPr>
          </a:p>
          <a:p>
            <a:r>
              <a:rPr lang="en-US" sz="1200" dirty="0">
                <a:solidFill>
                  <a:schemeClr val="tx1">
                    <a:lumMod val="65000"/>
                    <a:lumOff val="35000"/>
                  </a:schemeClr>
                </a:solidFill>
              </a:rPr>
              <a:t> </a:t>
            </a:r>
          </a:p>
          <a:p>
            <a:endParaRPr lang="en-US" sz="1600" dirty="0">
              <a:solidFill>
                <a:schemeClr val="tx1">
                  <a:lumMod val="65000"/>
                  <a:lumOff val="35000"/>
                </a:schemeClr>
              </a:solidFill>
            </a:endParaRPr>
          </a:p>
          <a:p>
            <a:pPr algn="ctr"/>
            <a:r>
              <a:rPr lang="en-US" sz="1400" dirty="0">
                <a:solidFill>
                  <a:schemeClr val="tx1">
                    <a:lumMod val="65000"/>
                    <a:lumOff val="35000"/>
                  </a:schemeClr>
                </a:solidFill>
              </a:rPr>
              <a:t>If you’re interested, fill out the sign-up form from [</a:t>
            </a:r>
            <a:r>
              <a:rPr lang="en-US" sz="1400" dirty="0">
                <a:solidFill>
                  <a:schemeClr val="tx1">
                    <a:lumMod val="65000"/>
                    <a:lumOff val="35000"/>
                  </a:schemeClr>
                </a:solidFill>
                <a:highlight>
                  <a:srgbClr val="FFFF00"/>
                </a:highlight>
              </a:rPr>
              <a:t>Your Onsite Coordinator's Name</a:t>
            </a:r>
            <a:r>
              <a:rPr lang="en-US" sz="1400" dirty="0">
                <a:solidFill>
                  <a:schemeClr val="tx1">
                    <a:lumMod val="65000"/>
                    <a:lumOff val="35000"/>
                  </a:schemeClr>
                </a:solidFill>
              </a:rPr>
              <a:t>] or let them know that you’d like to volunteer!  </a:t>
            </a:r>
          </a:p>
          <a:p>
            <a:pPr algn="ctr"/>
            <a:endParaRPr lang="en-US" sz="1200" dirty="0">
              <a:solidFill>
                <a:srgbClr val="0BB2B0"/>
              </a:solidFill>
              <a:latin typeface="Times New Roman" panose="02020603050405020304" pitchFamily="18" charset="0"/>
              <a:ea typeface="MS Mincho" panose="02020609040205080304" pitchFamily="49" charset="-128"/>
            </a:endParaRPr>
          </a:p>
        </p:txBody>
      </p:sp>
      <p:cxnSp>
        <p:nvCxnSpPr>
          <p:cNvPr id="3" name="Straight Connector 2">
            <a:extLst>
              <a:ext uri="{FF2B5EF4-FFF2-40B4-BE49-F238E27FC236}">
                <a16:creationId xmlns:a16="http://schemas.microsoft.com/office/drawing/2014/main" id="{789BDBD8-82A6-414B-8B7D-57B95CE3E11C}"/>
              </a:ext>
            </a:extLst>
          </p:cNvPr>
          <p:cNvCxnSpPr>
            <a:cxnSpLocks/>
          </p:cNvCxnSpPr>
          <p:nvPr/>
        </p:nvCxnSpPr>
        <p:spPr>
          <a:xfrm>
            <a:off x="811725" y="4177824"/>
            <a:ext cx="6148950"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13243B10-651F-764A-80B6-2BBF7DC765A7}"/>
              </a:ext>
            </a:extLst>
          </p:cNvPr>
          <p:cNvPicPr>
            <a:picLocks noChangeAspect="1"/>
          </p:cNvPicPr>
          <p:nvPr/>
        </p:nvPicPr>
        <p:blipFill>
          <a:blip r:embed="rId3"/>
          <a:stretch>
            <a:fillRect/>
          </a:stretch>
        </p:blipFill>
        <p:spPr>
          <a:xfrm>
            <a:off x="1975695" y="572031"/>
            <a:ext cx="3821011" cy="1253148"/>
          </a:xfrm>
          <a:prstGeom prst="rect">
            <a:avLst/>
          </a:prstGeom>
        </p:spPr>
      </p:pic>
      <p:pic>
        <p:nvPicPr>
          <p:cNvPr id="11" name="Picture 10">
            <a:extLst>
              <a:ext uri="{FF2B5EF4-FFF2-40B4-BE49-F238E27FC236}">
                <a16:creationId xmlns:a16="http://schemas.microsoft.com/office/drawing/2014/main" id="{E85A4800-EBDF-D241-835E-C302146C8B0B}"/>
              </a:ext>
            </a:extLst>
          </p:cNvPr>
          <p:cNvPicPr>
            <a:picLocks noChangeAspect="1"/>
          </p:cNvPicPr>
          <p:nvPr/>
        </p:nvPicPr>
        <p:blipFill>
          <a:blip r:embed="rId4"/>
          <a:stretch>
            <a:fillRect/>
          </a:stretch>
        </p:blipFill>
        <p:spPr>
          <a:xfrm>
            <a:off x="5985365" y="513324"/>
            <a:ext cx="1010846" cy="601694"/>
          </a:xfrm>
          <a:prstGeom prst="rect">
            <a:avLst/>
          </a:prstGeom>
        </p:spPr>
      </p:pic>
      <p:pic>
        <p:nvPicPr>
          <p:cNvPr id="13" name="Picture 12">
            <a:extLst>
              <a:ext uri="{FF2B5EF4-FFF2-40B4-BE49-F238E27FC236}">
                <a16:creationId xmlns:a16="http://schemas.microsoft.com/office/drawing/2014/main" id="{8402614F-D2B8-6B49-9133-66BD6FB69411}"/>
              </a:ext>
            </a:extLst>
          </p:cNvPr>
          <p:cNvPicPr>
            <a:picLocks noChangeAspect="1"/>
          </p:cNvPicPr>
          <p:nvPr/>
        </p:nvPicPr>
        <p:blipFill>
          <a:blip r:embed="rId4"/>
          <a:stretch>
            <a:fillRect/>
          </a:stretch>
        </p:blipFill>
        <p:spPr>
          <a:xfrm rot="10586356" flipH="1">
            <a:off x="641866" y="1473641"/>
            <a:ext cx="1010846" cy="601694"/>
          </a:xfrm>
          <a:prstGeom prst="rect">
            <a:avLst/>
          </a:prstGeom>
        </p:spPr>
      </p:pic>
      <p:pic>
        <p:nvPicPr>
          <p:cNvPr id="14" name="Picture 13">
            <a:extLst>
              <a:ext uri="{FF2B5EF4-FFF2-40B4-BE49-F238E27FC236}">
                <a16:creationId xmlns:a16="http://schemas.microsoft.com/office/drawing/2014/main" id="{390397B0-D042-C245-A06F-478F9914DD91}"/>
              </a:ext>
            </a:extLst>
          </p:cNvPr>
          <p:cNvPicPr>
            <a:picLocks noChangeAspect="1"/>
          </p:cNvPicPr>
          <p:nvPr/>
        </p:nvPicPr>
        <p:blipFill>
          <a:blip r:embed="rId5"/>
          <a:stretch>
            <a:fillRect/>
          </a:stretch>
        </p:blipFill>
        <p:spPr>
          <a:xfrm>
            <a:off x="1465544" y="513324"/>
            <a:ext cx="204877" cy="229769"/>
          </a:xfrm>
          <a:prstGeom prst="rect">
            <a:avLst/>
          </a:prstGeom>
        </p:spPr>
      </p:pic>
      <p:pic>
        <p:nvPicPr>
          <p:cNvPr id="15" name="Picture 14">
            <a:extLst>
              <a:ext uri="{FF2B5EF4-FFF2-40B4-BE49-F238E27FC236}">
                <a16:creationId xmlns:a16="http://schemas.microsoft.com/office/drawing/2014/main" id="{7CAD4E47-FBDF-A44E-BECF-9AC812926B55}"/>
              </a:ext>
            </a:extLst>
          </p:cNvPr>
          <p:cNvPicPr>
            <a:picLocks noChangeAspect="1"/>
          </p:cNvPicPr>
          <p:nvPr/>
        </p:nvPicPr>
        <p:blipFill>
          <a:blip r:embed="rId5"/>
          <a:stretch>
            <a:fillRect/>
          </a:stretch>
        </p:blipFill>
        <p:spPr>
          <a:xfrm>
            <a:off x="6432398" y="1781014"/>
            <a:ext cx="148511" cy="166555"/>
          </a:xfrm>
          <a:prstGeom prst="rect">
            <a:avLst/>
          </a:prstGeom>
        </p:spPr>
      </p:pic>
      <p:pic>
        <p:nvPicPr>
          <p:cNvPr id="16" name="Picture 15">
            <a:extLst>
              <a:ext uri="{FF2B5EF4-FFF2-40B4-BE49-F238E27FC236}">
                <a16:creationId xmlns:a16="http://schemas.microsoft.com/office/drawing/2014/main" id="{F5851E7C-D29E-7749-88C7-75496F33C683}"/>
              </a:ext>
            </a:extLst>
          </p:cNvPr>
          <p:cNvPicPr>
            <a:picLocks noChangeAspect="1"/>
          </p:cNvPicPr>
          <p:nvPr/>
        </p:nvPicPr>
        <p:blipFill>
          <a:blip r:embed="rId6"/>
          <a:stretch>
            <a:fillRect/>
          </a:stretch>
        </p:blipFill>
        <p:spPr>
          <a:xfrm>
            <a:off x="2033658" y="2074766"/>
            <a:ext cx="174662" cy="147631"/>
          </a:xfrm>
          <a:prstGeom prst="rect">
            <a:avLst/>
          </a:prstGeom>
        </p:spPr>
      </p:pic>
      <p:pic>
        <p:nvPicPr>
          <p:cNvPr id="17" name="Picture 16">
            <a:extLst>
              <a:ext uri="{FF2B5EF4-FFF2-40B4-BE49-F238E27FC236}">
                <a16:creationId xmlns:a16="http://schemas.microsoft.com/office/drawing/2014/main" id="{6A9DCA94-A56A-064A-B3AF-D3D6FA9C2605}"/>
              </a:ext>
            </a:extLst>
          </p:cNvPr>
          <p:cNvPicPr>
            <a:picLocks noChangeAspect="1"/>
          </p:cNvPicPr>
          <p:nvPr/>
        </p:nvPicPr>
        <p:blipFill>
          <a:blip r:embed="rId6"/>
          <a:stretch>
            <a:fillRect/>
          </a:stretch>
        </p:blipFill>
        <p:spPr>
          <a:xfrm>
            <a:off x="5234058" y="439929"/>
            <a:ext cx="174662" cy="147631"/>
          </a:xfrm>
          <a:prstGeom prst="rect">
            <a:avLst/>
          </a:prstGeom>
        </p:spPr>
      </p:pic>
      <p:pic>
        <p:nvPicPr>
          <p:cNvPr id="18" name="Picture 17">
            <a:extLst>
              <a:ext uri="{FF2B5EF4-FFF2-40B4-BE49-F238E27FC236}">
                <a16:creationId xmlns:a16="http://schemas.microsoft.com/office/drawing/2014/main" id="{4B4E450A-E8C5-AD40-9220-0EC281855D36}"/>
              </a:ext>
            </a:extLst>
          </p:cNvPr>
          <p:cNvPicPr>
            <a:picLocks noChangeAspect="1"/>
          </p:cNvPicPr>
          <p:nvPr/>
        </p:nvPicPr>
        <p:blipFill>
          <a:blip r:embed="rId6"/>
          <a:stretch>
            <a:fillRect/>
          </a:stretch>
        </p:blipFill>
        <p:spPr>
          <a:xfrm>
            <a:off x="6910458" y="1506729"/>
            <a:ext cx="174662" cy="147631"/>
          </a:xfrm>
          <a:prstGeom prst="rect">
            <a:avLst/>
          </a:prstGeom>
        </p:spPr>
      </p:pic>
      <p:cxnSp>
        <p:nvCxnSpPr>
          <p:cNvPr id="19" name="Straight Connector 18">
            <a:extLst>
              <a:ext uri="{FF2B5EF4-FFF2-40B4-BE49-F238E27FC236}">
                <a16:creationId xmlns:a16="http://schemas.microsoft.com/office/drawing/2014/main" id="{CD8DE682-5ED0-144E-9BD9-C71114BFA1D3}"/>
              </a:ext>
            </a:extLst>
          </p:cNvPr>
          <p:cNvCxnSpPr>
            <a:cxnSpLocks/>
          </p:cNvCxnSpPr>
          <p:nvPr/>
        </p:nvCxnSpPr>
        <p:spPr>
          <a:xfrm flipV="1">
            <a:off x="1960124" y="8297905"/>
            <a:ext cx="3616" cy="1038384"/>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F39CA8F8-C2B9-D34C-964B-D2FB23672C43}"/>
              </a:ext>
            </a:extLst>
          </p:cNvPr>
          <p:cNvSpPr/>
          <p:nvPr/>
        </p:nvSpPr>
        <p:spPr>
          <a:xfrm>
            <a:off x="2165864" y="8309265"/>
            <a:ext cx="5068651" cy="1015663"/>
          </a:xfrm>
          <a:prstGeom prst="rect">
            <a:avLst/>
          </a:prstGeom>
        </p:spPr>
        <p:txBody>
          <a:bodyPr wrap="square">
            <a:spAutoFit/>
          </a:bodyPr>
          <a:lstStyle/>
          <a:p>
            <a:r>
              <a:rPr lang="en-US" sz="1200" dirty="0">
                <a:solidFill>
                  <a:prstClr val="black">
                    <a:lumMod val="65000"/>
                    <a:lumOff val="35000"/>
                  </a:prstClr>
                </a:solidFill>
              </a:rPr>
              <a:t>We believe a baby’s earliest days are the most essential toward shaping their brightest beginnings, and we are committed to supporting their happy, healthy development right from the start. All Pampers Professional programs support babies and their families by enabling early success and development and enhancing access to resources, tools and support. </a:t>
            </a:r>
          </a:p>
        </p:txBody>
      </p:sp>
      <p:pic>
        <p:nvPicPr>
          <p:cNvPr id="21" name="Picture 20">
            <a:extLst>
              <a:ext uri="{FF2B5EF4-FFF2-40B4-BE49-F238E27FC236}">
                <a16:creationId xmlns:a16="http://schemas.microsoft.com/office/drawing/2014/main" id="{56BE1CDE-DA24-B14B-8270-BEEFBA4C7CC1}"/>
              </a:ext>
            </a:extLst>
          </p:cNvPr>
          <p:cNvPicPr>
            <a:picLocks noChangeAspect="1"/>
          </p:cNvPicPr>
          <p:nvPr/>
        </p:nvPicPr>
        <p:blipFill>
          <a:blip r:embed="rId7"/>
          <a:stretch>
            <a:fillRect/>
          </a:stretch>
        </p:blipFill>
        <p:spPr>
          <a:xfrm>
            <a:off x="660379" y="8297905"/>
            <a:ext cx="1083767" cy="1035095"/>
          </a:xfrm>
          <a:prstGeom prst="rect">
            <a:avLst/>
          </a:prstGeom>
        </p:spPr>
      </p:pic>
    </p:spTree>
    <p:extLst>
      <p:ext uri="{BB962C8B-B14F-4D97-AF65-F5344CB8AC3E}">
        <p14:creationId xmlns:p14="http://schemas.microsoft.com/office/powerpoint/2010/main" val="4293012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230</TotalTime>
  <Words>222</Words>
  <Application>Microsoft Macintosh PowerPoint</Application>
  <PresentationFormat>Custom</PresentationFormat>
  <Paragraphs>15</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MS Mincho</vt:lpstr>
      <vt:lpstr>Arial</vt:lpstr>
      <vt:lpstr>Calibri</vt:lpstr>
      <vt:lpstr>Calibri Light</vt:lpstr>
      <vt:lpstr>Times New Roman</vt:lpstr>
      <vt:lpstr>Office Theme</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Haily Bartlett</dc:creator>
  <cp:lastModifiedBy>Haily Bartlett</cp:lastModifiedBy>
  <cp:revision>51</cp:revision>
  <dcterms:created xsi:type="dcterms:W3CDTF">2020-02-04T19:07:51Z</dcterms:created>
  <dcterms:modified xsi:type="dcterms:W3CDTF">2022-03-01T18:31:36Z</dcterms:modified>
</cp:coreProperties>
</file>