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
  </p:notesMasterIdLst>
  <p:sldIdLst>
    <p:sldId id="256" r:id="rId2"/>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ebka, Christen" initials="GC" lastIdx="1" clrIdx="0">
    <p:extLst>
      <p:ext uri="{19B8F6BF-5375-455C-9EA6-DF929625EA0E}">
        <p15:presenceInfo xmlns:p15="http://schemas.microsoft.com/office/powerpoint/2012/main" userId="S::gebka.cm@pg.com::0ab441f9-e516-4ade-b857-3e41d4e5a8a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B2B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483"/>
    <p:restoredTop sz="94596"/>
  </p:normalViewPr>
  <p:slideViewPr>
    <p:cSldViewPr snapToGrid="0" snapToObjects="1">
      <p:cViewPr>
        <p:scale>
          <a:sx n="125" d="100"/>
          <a:sy n="125" d="100"/>
        </p:scale>
        <p:origin x="2176" y="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396924-54FF-C34A-B779-AC175C4BA742}" type="datetimeFigureOut">
              <a:rPr lang="en-US" smtClean="0"/>
              <a:t>4/18/24</a:t>
            </a:fld>
            <a:endParaRPr lang="en-US"/>
          </a:p>
        </p:txBody>
      </p:sp>
      <p:sp>
        <p:nvSpPr>
          <p:cNvPr id="4" name="Slide Image Placeholder 3"/>
          <p:cNvSpPr>
            <a:spLocks noGrp="1" noRot="1" noChangeAspect="1"/>
          </p:cNvSpPr>
          <p:nvPr>
            <p:ph type="sldImg" idx="2"/>
          </p:nvPr>
        </p:nvSpPr>
        <p:spPr>
          <a:xfrm>
            <a:off x="2236788" y="1143000"/>
            <a:ext cx="23844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094657-58B9-2340-97FD-E1A15A1CABD5}" type="slidenum">
              <a:rPr lang="en-US" smtClean="0"/>
              <a:t>‹#›</a:t>
            </a:fld>
            <a:endParaRPr lang="en-US"/>
          </a:p>
        </p:txBody>
      </p:sp>
    </p:spTree>
    <p:extLst>
      <p:ext uri="{BB962C8B-B14F-4D97-AF65-F5344CB8AC3E}">
        <p14:creationId xmlns:p14="http://schemas.microsoft.com/office/powerpoint/2010/main" val="34353267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094657-58B9-2340-97FD-E1A15A1CABD5}" type="slidenum">
              <a:rPr lang="en-US" smtClean="0"/>
              <a:t>1</a:t>
            </a:fld>
            <a:endParaRPr lang="en-US"/>
          </a:p>
        </p:txBody>
      </p:sp>
    </p:spTree>
    <p:extLst>
      <p:ext uri="{BB962C8B-B14F-4D97-AF65-F5344CB8AC3E}">
        <p14:creationId xmlns:p14="http://schemas.microsoft.com/office/powerpoint/2010/main" val="36544095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752B09C-0722-5E42-BFC7-01540A3BD827}" type="datetimeFigureOut">
              <a:rPr lang="en-US" smtClean="0"/>
              <a:t>4/18/24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249857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752B09C-0722-5E42-BFC7-01540A3BD827}" type="datetimeFigureOut">
              <a:rPr lang="en-US" smtClean="0"/>
              <a:t>4/18/24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4304825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752B09C-0722-5E42-BFC7-01540A3BD827}" type="datetimeFigureOut">
              <a:rPr lang="en-US" smtClean="0"/>
              <a:t>4/18/24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40740471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752B09C-0722-5E42-BFC7-01540A3BD827}" type="datetimeFigureOut">
              <a:rPr lang="en-US" smtClean="0"/>
              <a:t>4/18/24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3863741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752B09C-0722-5E42-BFC7-01540A3BD827}" type="datetimeFigureOut">
              <a:rPr lang="en-US" smtClean="0"/>
              <a:t>4/18/24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5516358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752B09C-0722-5E42-BFC7-01540A3BD827}" type="datetimeFigureOut">
              <a:rPr lang="en-US" smtClean="0"/>
              <a:t>4/18/24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20132774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752B09C-0722-5E42-BFC7-01540A3BD827}" type="datetimeFigureOut">
              <a:rPr lang="en-US" smtClean="0"/>
              <a:t>4/18/24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34385404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752B09C-0722-5E42-BFC7-01540A3BD827}" type="datetimeFigureOut">
              <a:rPr lang="en-US" smtClean="0"/>
              <a:t>4/18/24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13580459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52B09C-0722-5E42-BFC7-01540A3BD827}" type="datetimeFigureOut">
              <a:rPr lang="en-US" smtClean="0"/>
              <a:t>4/18/24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12535712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Edit Master text styles</a:t>
            </a:r>
          </a:p>
        </p:txBody>
      </p:sp>
      <p:sp>
        <p:nvSpPr>
          <p:cNvPr id="5" name="Date Placeholder 4"/>
          <p:cNvSpPr>
            <a:spLocks noGrp="1"/>
          </p:cNvSpPr>
          <p:nvPr>
            <p:ph type="dt" sz="half" idx="10"/>
          </p:nvPr>
        </p:nvSpPr>
        <p:spPr/>
        <p:txBody>
          <a:bodyPr/>
          <a:lstStyle/>
          <a:p>
            <a:fld id="{0752B09C-0722-5E42-BFC7-01540A3BD827}" type="datetimeFigureOut">
              <a:rPr lang="en-US" smtClean="0"/>
              <a:t>4/18/24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7392729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Click icon to add picture</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Edit Master text styles</a:t>
            </a:r>
          </a:p>
        </p:txBody>
      </p:sp>
      <p:sp>
        <p:nvSpPr>
          <p:cNvPr id="5" name="Date Placeholder 4"/>
          <p:cNvSpPr>
            <a:spLocks noGrp="1"/>
          </p:cNvSpPr>
          <p:nvPr>
            <p:ph type="dt" sz="half" idx="10"/>
          </p:nvPr>
        </p:nvSpPr>
        <p:spPr/>
        <p:txBody>
          <a:bodyPr/>
          <a:lstStyle/>
          <a:p>
            <a:fld id="{0752B09C-0722-5E42-BFC7-01540A3BD827}" type="datetimeFigureOut">
              <a:rPr lang="en-US" smtClean="0"/>
              <a:t>4/18/24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17357545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0752B09C-0722-5E42-BFC7-01540A3BD827}" type="datetimeFigureOut">
              <a:rPr lang="en-US" smtClean="0"/>
              <a:t>4/18/24</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7F51570B-705C-FA4E-BE36-C92222BB9C21}" type="slidenum">
              <a:rPr lang="en-US" smtClean="0"/>
              <a:t>‹#›</a:t>
            </a:fld>
            <a:endParaRPr lang="en-US"/>
          </a:p>
        </p:txBody>
      </p:sp>
    </p:spTree>
    <p:extLst>
      <p:ext uri="{BB962C8B-B14F-4D97-AF65-F5344CB8AC3E}">
        <p14:creationId xmlns:p14="http://schemas.microsoft.com/office/powerpoint/2010/main" val="42183891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1D6F816-3364-3946-B2E1-390C8E6E3BAB}"/>
              </a:ext>
            </a:extLst>
          </p:cNvPr>
          <p:cNvSpPr txBox="1"/>
          <p:nvPr/>
        </p:nvSpPr>
        <p:spPr>
          <a:xfrm>
            <a:off x="667074" y="2909579"/>
            <a:ext cx="6438253" cy="5632311"/>
          </a:xfrm>
          <a:prstGeom prst="rect">
            <a:avLst/>
          </a:prstGeom>
          <a:noFill/>
        </p:spPr>
        <p:txBody>
          <a:bodyPr wrap="square" rtlCol="0">
            <a:spAutoFit/>
          </a:bodyPr>
          <a:lstStyle/>
          <a:p>
            <a:pPr algn="ctr"/>
            <a:r>
              <a:rPr lang="en-US" sz="1300" b="1" dirty="0">
                <a:solidFill>
                  <a:srgbClr val="0BB2B0"/>
                </a:solidFill>
              </a:rPr>
              <a:t>We’re hosting a Kangaroo-a-thon to encourage </a:t>
            </a:r>
          </a:p>
          <a:p>
            <a:pPr algn="ctr"/>
            <a:r>
              <a:rPr lang="en-US" sz="1300" b="1" dirty="0">
                <a:solidFill>
                  <a:srgbClr val="0BB2B0"/>
                </a:solidFill>
              </a:rPr>
              <a:t>extra kangaroo care in the NICU. </a:t>
            </a:r>
          </a:p>
          <a:p>
            <a:endParaRPr lang="en-US" sz="1200" b="1" dirty="0">
              <a:solidFill>
                <a:schemeClr val="tx1">
                  <a:lumMod val="65000"/>
                  <a:lumOff val="35000"/>
                </a:schemeClr>
              </a:solidFill>
            </a:endParaRPr>
          </a:p>
          <a:p>
            <a:endParaRPr lang="en-US" sz="1200" b="1" dirty="0">
              <a:solidFill>
                <a:schemeClr val="tx1">
                  <a:lumMod val="65000"/>
                  <a:lumOff val="35000"/>
                </a:schemeClr>
              </a:solidFill>
            </a:endParaRPr>
          </a:p>
          <a:p>
            <a:r>
              <a:rPr lang="en-US" sz="1100" b="1" dirty="0">
                <a:solidFill>
                  <a:schemeClr val="tx1">
                    <a:lumMod val="65000"/>
                    <a:lumOff val="35000"/>
                  </a:schemeClr>
                </a:solidFill>
              </a:rPr>
              <a:t>Kangaroo care </a:t>
            </a:r>
            <a:r>
              <a:rPr lang="en-US" sz="1100" dirty="0">
                <a:solidFill>
                  <a:schemeClr val="tx1">
                    <a:lumMod val="65000"/>
                    <a:lumOff val="35000"/>
                  </a:schemeClr>
                </a:solidFill>
              </a:rPr>
              <a:t>(or skin-to-skin time) is the best way for you and your baby to bond and support each other in the NICU, and it has many benefits for both of you. The more time you can spend together, the better!</a:t>
            </a:r>
          </a:p>
          <a:p>
            <a:r>
              <a:rPr lang="en-US" sz="1200" dirty="0">
                <a:solidFill>
                  <a:schemeClr val="tx1">
                    <a:lumMod val="65000"/>
                    <a:lumOff val="35000"/>
                  </a:schemeClr>
                </a:solidFill>
              </a:rPr>
              <a:t> </a:t>
            </a:r>
          </a:p>
          <a:p>
            <a:r>
              <a:rPr lang="en-US" sz="1200" dirty="0">
                <a:solidFill>
                  <a:schemeClr val="tx1">
                    <a:lumMod val="65000"/>
                    <a:lumOff val="35000"/>
                  </a:schemeClr>
                </a:solidFill>
              </a:rPr>
              <a:t> </a:t>
            </a:r>
            <a:r>
              <a:rPr lang="en-US" sz="1300" b="1" u="sng" dirty="0">
                <a:solidFill>
                  <a:srgbClr val="0BB2B0"/>
                </a:solidFill>
              </a:rPr>
              <a:t>Here’s how it works:</a:t>
            </a:r>
            <a:endParaRPr lang="en-US" sz="1300" dirty="0">
              <a:solidFill>
                <a:schemeClr val="tx1">
                  <a:lumMod val="65000"/>
                  <a:lumOff val="35000"/>
                </a:schemeClr>
              </a:solidFill>
            </a:endParaRPr>
          </a:p>
          <a:p>
            <a:r>
              <a:rPr lang="en-US" sz="1200" dirty="0">
                <a:solidFill>
                  <a:schemeClr val="tx1">
                    <a:lumMod val="65000"/>
                    <a:lumOff val="35000"/>
                  </a:schemeClr>
                </a:solidFill>
              </a:rPr>
              <a:t> </a:t>
            </a:r>
          </a:p>
          <a:p>
            <a:pPr marL="228600" indent="-228600">
              <a:buFont typeface="+mj-lt"/>
              <a:buAutoNum type="arabicPeriod"/>
            </a:pPr>
            <a:r>
              <a:rPr lang="en-US" sz="1100" dirty="0">
                <a:solidFill>
                  <a:schemeClr val="tx1">
                    <a:lumMod val="65000"/>
                    <a:lumOff val="35000"/>
                  </a:schemeClr>
                </a:solidFill>
              </a:rPr>
              <a:t>Nurses will assist you in preparing for kangaroo care (or an alternative) with your baby whenever possible. </a:t>
            </a:r>
          </a:p>
          <a:p>
            <a:pPr marL="228600" lvl="0" indent="-228600">
              <a:buFont typeface="+mj-lt"/>
              <a:buAutoNum type="arabicPeriod"/>
            </a:pPr>
            <a:endParaRPr lang="en-US" sz="1100" dirty="0">
              <a:solidFill>
                <a:schemeClr val="tx1">
                  <a:lumMod val="65000"/>
                  <a:lumOff val="35000"/>
                </a:schemeClr>
              </a:solidFill>
            </a:endParaRPr>
          </a:p>
          <a:p>
            <a:pPr marL="228600" indent="-228600">
              <a:buFont typeface="+mj-lt"/>
              <a:buAutoNum type="arabicPeriod"/>
            </a:pPr>
            <a:r>
              <a:rPr lang="en-US" sz="1100" dirty="0">
                <a:solidFill>
                  <a:schemeClr val="tx1">
                    <a:lumMod val="65000"/>
                    <a:lumOff val="35000"/>
                  </a:schemeClr>
                </a:solidFill>
              </a:rPr>
              <a:t>Enjoy the special one-on-one time with your baby; don’t hesitate to ask questions or see if you can participate more frequently.</a:t>
            </a:r>
          </a:p>
          <a:p>
            <a:pPr marL="228600" lvl="0" indent="-228600">
              <a:buFont typeface="+mj-lt"/>
              <a:buAutoNum type="arabicPeriod"/>
            </a:pPr>
            <a:endParaRPr lang="en-US" sz="1100" dirty="0">
              <a:solidFill>
                <a:schemeClr val="tx1">
                  <a:lumMod val="65000"/>
                  <a:lumOff val="35000"/>
                </a:schemeClr>
              </a:solidFill>
            </a:endParaRPr>
          </a:p>
          <a:p>
            <a:pPr marL="228600" lvl="0" indent="-228600">
              <a:buFont typeface="+mj-lt"/>
              <a:buAutoNum type="arabicPeriod"/>
            </a:pPr>
            <a:r>
              <a:rPr lang="en-US" sz="1100" dirty="0">
                <a:solidFill>
                  <a:schemeClr val="tx1">
                    <a:lumMod val="65000"/>
                    <a:lumOff val="35000"/>
                  </a:schemeClr>
                </a:solidFill>
              </a:rPr>
              <a:t>When you’re done, your nurse will fill out a Kangaroo-a-thon entry form to log your time. </a:t>
            </a:r>
          </a:p>
          <a:p>
            <a:r>
              <a:rPr lang="en-US" sz="1100" dirty="0">
                <a:solidFill>
                  <a:schemeClr val="tx1">
                    <a:lumMod val="65000"/>
                    <a:lumOff val="35000"/>
                  </a:schemeClr>
                </a:solidFill>
              </a:rPr>
              <a:t> </a:t>
            </a:r>
          </a:p>
          <a:p>
            <a:r>
              <a:rPr lang="en-US" sz="1100" dirty="0">
                <a:solidFill>
                  <a:schemeClr val="tx1">
                    <a:lumMod val="65000"/>
                    <a:lumOff val="35000"/>
                  </a:schemeClr>
                </a:solidFill>
              </a:rPr>
              <a:t>For babies who are unable to be held, you may be able to participate in hand hugging, modified kangaroo care or other alternatives. The nursing staff will help you find what works for you and your baby. </a:t>
            </a:r>
          </a:p>
          <a:p>
            <a:r>
              <a:rPr lang="en-US" sz="1200" dirty="0">
                <a:solidFill>
                  <a:schemeClr val="tx1">
                    <a:lumMod val="65000"/>
                    <a:lumOff val="35000"/>
                  </a:schemeClr>
                </a:solidFill>
              </a:rPr>
              <a:t> </a:t>
            </a:r>
          </a:p>
          <a:p>
            <a:pPr algn="ctr"/>
            <a:endParaRPr lang="en-US" sz="1200" dirty="0">
              <a:solidFill>
                <a:schemeClr val="tx1">
                  <a:lumMod val="65000"/>
                  <a:lumOff val="35000"/>
                </a:schemeClr>
              </a:solidFill>
            </a:endParaRPr>
          </a:p>
          <a:p>
            <a:pPr lvl="2" algn="ctr"/>
            <a:r>
              <a:rPr lang="en-US" sz="1100" dirty="0">
                <a:solidFill>
                  <a:schemeClr val="tx1">
                    <a:lumMod val="65000"/>
                    <a:lumOff val="35000"/>
                  </a:schemeClr>
                </a:solidFill>
              </a:rPr>
              <a:t>Share your photos with </a:t>
            </a:r>
            <a:r>
              <a:rPr lang="en-US" sz="1300" b="1" dirty="0">
                <a:solidFill>
                  <a:srgbClr val="0BB2B0"/>
                </a:solidFill>
              </a:rPr>
              <a:t>#</a:t>
            </a:r>
            <a:r>
              <a:rPr lang="en-US" sz="1300" b="1" dirty="0" err="1">
                <a:solidFill>
                  <a:srgbClr val="0BB2B0"/>
                </a:solidFill>
              </a:rPr>
              <a:t>SkinToSkinHeartToHeart</a:t>
            </a:r>
            <a:r>
              <a:rPr lang="en-US" sz="1300" b="1" dirty="0">
                <a:solidFill>
                  <a:srgbClr val="0BB2B0"/>
                </a:solidFill>
              </a:rPr>
              <a:t> </a:t>
            </a:r>
            <a:br>
              <a:rPr lang="en-US" sz="1100" b="1" dirty="0">
                <a:solidFill>
                  <a:schemeClr val="tx1">
                    <a:lumMod val="65000"/>
                    <a:lumOff val="35000"/>
                  </a:schemeClr>
                </a:solidFill>
              </a:rPr>
            </a:br>
            <a:r>
              <a:rPr lang="en-US" sz="1100" dirty="0">
                <a:solidFill>
                  <a:schemeClr val="tx1">
                    <a:lumMod val="65000"/>
                    <a:lumOff val="35000"/>
                  </a:schemeClr>
                </a:solidFill>
              </a:rPr>
              <a:t>and tell us what you love the most about kangaroo care!</a:t>
            </a:r>
          </a:p>
          <a:p>
            <a:pPr lvl="2" algn="ctr"/>
            <a:endParaRPr lang="en-US" sz="1200" dirty="0">
              <a:solidFill>
                <a:schemeClr val="tx1">
                  <a:lumMod val="65000"/>
                  <a:lumOff val="35000"/>
                </a:schemeClr>
              </a:solidFill>
            </a:endParaRPr>
          </a:p>
          <a:p>
            <a:pPr lvl="2" algn="ctr"/>
            <a:endParaRPr lang="en-US" sz="1200" dirty="0">
              <a:solidFill>
                <a:schemeClr val="tx1">
                  <a:lumMod val="65000"/>
                  <a:lumOff val="35000"/>
                </a:schemeClr>
              </a:solidFill>
            </a:endParaRPr>
          </a:p>
          <a:p>
            <a:endParaRPr lang="en-US" sz="1200" dirty="0">
              <a:solidFill>
                <a:schemeClr val="tx1">
                  <a:lumMod val="65000"/>
                  <a:lumOff val="35000"/>
                </a:schemeClr>
              </a:solidFill>
            </a:endParaRPr>
          </a:p>
          <a:p>
            <a:pPr algn="ctr"/>
            <a:endParaRPr lang="en-US" sz="1700" dirty="0">
              <a:solidFill>
                <a:srgbClr val="0BB2B0"/>
              </a:solidFill>
            </a:endParaRPr>
          </a:p>
          <a:p>
            <a:pPr algn="ctr"/>
            <a:br>
              <a:rPr lang="en-US" sz="1700" dirty="0">
                <a:solidFill>
                  <a:srgbClr val="0BB2B0"/>
                </a:solidFill>
              </a:rPr>
            </a:br>
            <a:r>
              <a:rPr lang="en-US" sz="1700" dirty="0">
                <a:solidFill>
                  <a:srgbClr val="0BB2B0"/>
                </a:solidFill>
              </a:rPr>
              <a:t>Ask a nurse how you can participate!</a:t>
            </a:r>
          </a:p>
          <a:p>
            <a:r>
              <a:rPr lang="en-US" sz="1700" dirty="0">
                <a:solidFill>
                  <a:schemeClr val="tx1">
                    <a:lumMod val="65000"/>
                    <a:lumOff val="35000"/>
                  </a:schemeClr>
                </a:solidFill>
              </a:rPr>
              <a:t> </a:t>
            </a:r>
          </a:p>
        </p:txBody>
      </p:sp>
      <p:pic>
        <p:nvPicPr>
          <p:cNvPr id="12" name="Picture 11">
            <a:extLst>
              <a:ext uri="{FF2B5EF4-FFF2-40B4-BE49-F238E27FC236}">
                <a16:creationId xmlns:a16="http://schemas.microsoft.com/office/drawing/2014/main" id="{89C22356-4AE5-E747-A4FD-AAFB85C75032}"/>
              </a:ext>
            </a:extLst>
          </p:cNvPr>
          <p:cNvPicPr>
            <a:picLocks noChangeAspect="1"/>
          </p:cNvPicPr>
          <p:nvPr/>
        </p:nvPicPr>
        <p:blipFill>
          <a:blip r:embed="rId3"/>
          <a:stretch>
            <a:fillRect/>
          </a:stretch>
        </p:blipFill>
        <p:spPr>
          <a:xfrm>
            <a:off x="1987411" y="6423547"/>
            <a:ext cx="616823" cy="448599"/>
          </a:xfrm>
          <a:prstGeom prst="rect">
            <a:avLst/>
          </a:prstGeom>
        </p:spPr>
      </p:pic>
      <p:cxnSp>
        <p:nvCxnSpPr>
          <p:cNvPr id="6" name="Straight Connector 5">
            <a:extLst>
              <a:ext uri="{FF2B5EF4-FFF2-40B4-BE49-F238E27FC236}">
                <a16:creationId xmlns:a16="http://schemas.microsoft.com/office/drawing/2014/main" id="{C55BB678-78EF-E84C-990F-1CE972F4DB02}"/>
              </a:ext>
            </a:extLst>
          </p:cNvPr>
          <p:cNvCxnSpPr>
            <a:cxnSpLocks/>
          </p:cNvCxnSpPr>
          <p:nvPr/>
        </p:nvCxnSpPr>
        <p:spPr>
          <a:xfrm>
            <a:off x="1038326" y="3521469"/>
            <a:ext cx="5695748"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E17ED0C-9CE2-D040-A04D-A8F6241AFB33}"/>
              </a:ext>
            </a:extLst>
          </p:cNvPr>
          <p:cNvCxnSpPr>
            <a:cxnSpLocks/>
          </p:cNvCxnSpPr>
          <p:nvPr/>
        </p:nvCxnSpPr>
        <p:spPr>
          <a:xfrm flipV="1">
            <a:off x="1960124" y="8491095"/>
            <a:ext cx="3616" cy="1038384"/>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71025062-A20C-764A-97CC-8AFAFEF3C3F6}"/>
              </a:ext>
            </a:extLst>
          </p:cNvPr>
          <p:cNvSpPr/>
          <p:nvPr/>
        </p:nvSpPr>
        <p:spPr>
          <a:xfrm>
            <a:off x="2165864" y="8502455"/>
            <a:ext cx="5068651" cy="1015663"/>
          </a:xfrm>
          <a:prstGeom prst="rect">
            <a:avLst/>
          </a:prstGeom>
        </p:spPr>
        <p:txBody>
          <a:bodyPr wrap="square">
            <a:spAutoFit/>
          </a:bodyPr>
          <a:lstStyle/>
          <a:p>
            <a:r>
              <a:rPr lang="en-US" sz="1200" dirty="0">
                <a:solidFill>
                  <a:prstClr val="black">
                    <a:lumMod val="65000"/>
                    <a:lumOff val="35000"/>
                  </a:prstClr>
                </a:solidFill>
              </a:rPr>
              <a:t>We believe a baby’s earliest days are the most essential toward shaping their brightest beginnings, and we are committed to supporting their happy, healthy development right from the start. All Pampers Professional programs support babies and their families by enabling early success and development and enhancing access to resources, tools and support. </a:t>
            </a:r>
          </a:p>
        </p:txBody>
      </p:sp>
      <p:pic>
        <p:nvPicPr>
          <p:cNvPr id="14" name="Picture 13">
            <a:extLst>
              <a:ext uri="{FF2B5EF4-FFF2-40B4-BE49-F238E27FC236}">
                <a16:creationId xmlns:a16="http://schemas.microsoft.com/office/drawing/2014/main" id="{7F9653B5-47F2-E549-AF31-3516B56DF08C}"/>
              </a:ext>
            </a:extLst>
          </p:cNvPr>
          <p:cNvPicPr>
            <a:picLocks noChangeAspect="1"/>
          </p:cNvPicPr>
          <p:nvPr/>
        </p:nvPicPr>
        <p:blipFill>
          <a:blip r:embed="rId4"/>
          <a:stretch>
            <a:fillRect/>
          </a:stretch>
        </p:blipFill>
        <p:spPr>
          <a:xfrm>
            <a:off x="660379" y="8491095"/>
            <a:ext cx="1083767" cy="1035095"/>
          </a:xfrm>
          <a:prstGeom prst="rect">
            <a:avLst/>
          </a:prstGeom>
        </p:spPr>
      </p:pic>
      <p:pic>
        <p:nvPicPr>
          <p:cNvPr id="18" name="Picture 17">
            <a:extLst>
              <a:ext uri="{FF2B5EF4-FFF2-40B4-BE49-F238E27FC236}">
                <a16:creationId xmlns:a16="http://schemas.microsoft.com/office/drawing/2014/main" id="{801F0F57-DFAB-E648-B025-8E1CEED8143B}"/>
              </a:ext>
            </a:extLst>
          </p:cNvPr>
          <p:cNvPicPr>
            <a:picLocks noChangeAspect="1"/>
          </p:cNvPicPr>
          <p:nvPr/>
        </p:nvPicPr>
        <p:blipFill>
          <a:blip r:embed="rId5"/>
          <a:stretch>
            <a:fillRect/>
          </a:stretch>
        </p:blipFill>
        <p:spPr>
          <a:xfrm>
            <a:off x="2649954" y="7128654"/>
            <a:ext cx="2472492" cy="810884"/>
          </a:xfrm>
          <a:prstGeom prst="rect">
            <a:avLst/>
          </a:prstGeom>
        </p:spPr>
      </p:pic>
      <p:pic>
        <p:nvPicPr>
          <p:cNvPr id="3" name="Picture 2" descr="A baby with a blanket&#10;&#10;Description automatically generated with medium confidence">
            <a:extLst>
              <a:ext uri="{FF2B5EF4-FFF2-40B4-BE49-F238E27FC236}">
                <a16:creationId xmlns:a16="http://schemas.microsoft.com/office/drawing/2014/main" id="{D1511FB4-F05C-7385-6F8C-356C058B93EC}"/>
              </a:ext>
            </a:extLst>
          </p:cNvPr>
          <p:cNvPicPr>
            <a:picLocks noChangeAspect="1"/>
          </p:cNvPicPr>
          <p:nvPr/>
        </p:nvPicPr>
        <p:blipFill>
          <a:blip r:embed="rId6"/>
          <a:stretch>
            <a:fillRect/>
          </a:stretch>
        </p:blipFill>
        <p:spPr>
          <a:xfrm>
            <a:off x="152400" y="0"/>
            <a:ext cx="7620000" cy="2705100"/>
          </a:xfrm>
          <a:prstGeom prst="rect">
            <a:avLst/>
          </a:prstGeom>
        </p:spPr>
      </p:pic>
    </p:spTree>
    <p:extLst>
      <p:ext uri="{BB962C8B-B14F-4D97-AF65-F5344CB8AC3E}">
        <p14:creationId xmlns:p14="http://schemas.microsoft.com/office/powerpoint/2010/main" val="42930125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437</TotalTime>
  <Words>259</Words>
  <Application>Microsoft Macintosh PowerPoint</Application>
  <PresentationFormat>Custom</PresentationFormat>
  <Paragraphs>26</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Haily Bartlett</dc:creator>
  <cp:lastModifiedBy>Alex Toszegi</cp:lastModifiedBy>
  <cp:revision>52</cp:revision>
  <cp:lastPrinted>2020-02-06T18:05:15Z</cp:lastPrinted>
  <dcterms:created xsi:type="dcterms:W3CDTF">2020-02-04T19:07:51Z</dcterms:created>
  <dcterms:modified xsi:type="dcterms:W3CDTF">2024-04-18T21:39:49Z</dcterms:modified>
</cp:coreProperties>
</file>