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1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1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notesSlides/notesSlide1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7" r:id="rId5"/>
    <p:sldMasterId id="2147483680" r:id="rId6"/>
  </p:sldMasterIdLst>
  <p:notesMasterIdLst>
    <p:notesMasterId r:id="rId45"/>
  </p:notesMasterIdLst>
  <p:sldIdLst>
    <p:sldId id="304" r:id="rId7"/>
    <p:sldId id="292" r:id="rId8"/>
    <p:sldId id="305" r:id="rId9"/>
    <p:sldId id="337" r:id="rId10"/>
    <p:sldId id="634" r:id="rId11"/>
    <p:sldId id="626" r:id="rId12"/>
    <p:sldId id="616" r:id="rId13"/>
    <p:sldId id="639" r:id="rId14"/>
    <p:sldId id="369" r:id="rId15"/>
    <p:sldId id="636" r:id="rId16"/>
    <p:sldId id="608" r:id="rId17"/>
    <p:sldId id="612" r:id="rId18"/>
    <p:sldId id="635" r:id="rId19"/>
    <p:sldId id="637" r:id="rId20"/>
    <p:sldId id="638" r:id="rId21"/>
    <p:sldId id="641" r:id="rId22"/>
    <p:sldId id="611" r:id="rId23"/>
    <p:sldId id="613" r:id="rId24"/>
    <p:sldId id="614" r:id="rId25"/>
    <p:sldId id="624" r:id="rId26"/>
    <p:sldId id="625" r:id="rId27"/>
    <p:sldId id="627" r:id="rId28"/>
    <p:sldId id="630" r:id="rId29"/>
    <p:sldId id="631" r:id="rId30"/>
    <p:sldId id="632" r:id="rId31"/>
    <p:sldId id="633" r:id="rId32"/>
    <p:sldId id="640" r:id="rId33"/>
    <p:sldId id="642" r:id="rId34"/>
    <p:sldId id="294" r:id="rId35"/>
    <p:sldId id="271" r:id="rId36"/>
    <p:sldId id="290" r:id="rId37"/>
    <p:sldId id="295" r:id="rId38"/>
    <p:sldId id="307" r:id="rId39"/>
    <p:sldId id="299" r:id="rId40"/>
    <p:sldId id="300" r:id="rId41"/>
    <p:sldId id="302" r:id="rId42"/>
    <p:sldId id="296" r:id="rId43"/>
    <p:sldId id="306" r:id="rId4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039926451273967E-2"/>
          <c:y val="3.7576910725754656E-2"/>
          <c:w val="0.81617677961649593"/>
          <c:h val="0.86593256262042384"/>
        </c:manualLayout>
      </c:layout>
      <c:lineChart>
        <c:grouping val="standard"/>
        <c:varyColors val="0"/>
        <c:ser>
          <c:idx val="0"/>
          <c:order val="0"/>
          <c:tx>
            <c:strRef>
              <c:f>'Lykke etter alder'!$P$1</c:f>
              <c:strCache>
                <c:ptCount val="1"/>
                <c:pt idx="0">
                  <c:v>15–24 år</c:v>
                </c:pt>
              </c:strCache>
            </c:strRef>
          </c:tx>
          <c:spPr>
            <a:ln w="571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'Lykke etter alder'!$O$2:$O$11</c:f>
              <c:strCache>
                <c:ptCount val="10"/>
                <c:pt idx="0">
                  <c:v>1985–87</c:v>
                </c:pt>
                <c:pt idx="1">
                  <c:v>1989–91</c:v>
                </c:pt>
                <c:pt idx="2">
                  <c:v>1993–95</c:v>
                </c:pt>
                <c:pt idx="3">
                  <c:v>1997–99</c:v>
                </c:pt>
                <c:pt idx="4">
                  <c:v>2001–03</c:v>
                </c:pt>
                <c:pt idx="5">
                  <c:v>2005–07</c:v>
                </c:pt>
                <c:pt idx="6">
                  <c:v>2009–11</c:v>
                </c:pt>
                <c:pt idx="7">
                  <c:v>2013–15</c:v>
                </c:pt>
                <c:pt idx="8">
                  <c:v>2017–19</c:v>
                </c:pt>
                <c:pt idx="9">
                  <c:v>2021</c:v>
                </c:pt>
              </c:strCache>
            </c:strRef>
          </c:cat>
          <c:val>
            <c:numRef>
              <c:f>'Lykke etter alder'!$P$2:$P$11</c:f>
              <c:numCache>
                <c:formatCode>General</c:formatCode>
                <c:ptCount val="10"/>
                <c:pt idx="0">
                  <c:v>22.8</c:v>
                </c:pt>
                <c:pt idx="1">
                  <c:v>15.1</c:v>
                </c:pt>
                <c:pt idx="2">
                  <c:v>18.2</c:v>
                </c:pt>
                <c:pt idx="3">
                  <c:v>16.399999999999999</c:v>
                </c:pt>
                <c:pt idx="4">
                  <c:v>20.2</c:v>
                </c:pt>
                <c:pt idx="5">
                  <c:v>14.8</c:v>
                </c:pt>
                <c:pt idx="6">
                  <c:v>15</c:v>
                </c:pt>
                <c:pt idx="7">
                  <c:v>6.6</c:v>
                </c:pt>
                <c:pt idx="8">
                  <c:v>3.5</c:v>
                </c:pt>
                <c:pt idx="9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02-4A3C-8AEC-BC844B2E2C69}"/>
            </c:ext>
          </c:extLst>
        </c:ser>
        <c:ser>
          <c:idx val="1"/>
          <c:order val="1"/>
          <c:tx>
            <c:strRef>
              <c:f>'Lykke etter alder'!$Q$1</c:f>
              <c:strCache>
                <c:ptCount val="1"/>
                <c:pt idx="0">
                  <c:v>25–39 år</c:v>
                </c:pt>
              </c:strCache>
            </c:strRef>
          </c:tx>
          <c:spPr>
            <a:ln w="57150" cap="rnd">
              <a:solidFill>
                <a:srgbClr val="F27900"/>
              </a:solidFill>
              <a:round/>
            </a:ln>
            <a:effectLst/>
          </c:spPr>
          <c:marker>
            <c:symbol val="none"/>
          </c:marker>
          <c:cat>
            <c:strRef>
              <c:f>'Lykke etter alder'!$O$2:$O$11</c:f>
              <c:strCache>
                <c:ptCount val="10"/>
                <c:pt idx="0">
                  <c:v>1985–87</c:v>
                </c:pt>
                <c:pt idx="1">
                  <c:v>1989–91</c:v>
                </c:pt>
                <c:pt idx="2">
                  <c:v>1993–95</c:v>
                </c:pt>
                <c:pt idx="3">
                  <c:v>1997–99</c:v>
                </c:pt>
                <c:pt idx="4">
                  <c:v>2001–03</c:v>
                </c:pt>
                <c:pt idx="5">
                  <c:v>2005–07</c:v>
                </c:pt>
                <c:pt idx="6">
                  <c:v>2009–11</c:v>
                </c:pt>
                <c:pt idx="7">
                  <c:v>2013–15</c:v>
                </c:pt>
                <c:pt idx="8">
                  <c:v>2017–19</c:v>
                </c:pt>
                <c:pt idx="9">
                  <c:v>2021</c:v>
                </c:pt>
              </c:strCache>
            </c:strRef>
          </c:cat>
          <c:val>
            <c:numRef>
              <c:f>'Lykke etter alder'!$Q$2:$Q$11</c:f>
              <c:numCache>
                <c:formatCode>General</c:formatCode>
                <c:ptCount val="10"/>
                <c:pt idx="0">
                  <c:v>15</c:v>
                </c:pt>
                <c:pt idx="1">
                  <c:v>15.8</c:v>
                </c:pt>
                <c:pt idx="2">
                  <c:v>17</c:v>
                </c:pt>
                <c:pt idx="3">
                  <c:v>16.100000000000001</c:v>
                </c:pt>
                <c:pt idx="4">
                  <c:v>18.899999999999999</c:v>
                </c:pt>
                <c:pt idx="5">
                  <c:v>18.600000000000001</c:v>
                </c:pt>
                <c:pt idx="6">
                  <c:v>19.5</c:v>
                </c:pt>
                <c:pt idx="7">
                  <c:v>16.5</c:v>
                </c:pt>
                <c:pt idx="8">
                  <c:v>6.2</c:v>
                </c:pt>
                <c:pt idx="9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02-4A3C-8AEC-BC844B2E2C69}"/>
            </c:ext>
          </c:extLst>
        </c:ser>
        <c:ser>
          <c:idx val="2"/>
          <c:order val="2"/>
          <c:tx>
            <c:strRef>
              <c:f>'Lykke etter alder'!$R$1</c:f>
              <c:strCache>
                <c:ptCount val="1"/>
                <c:pt idx="0">
                  <c:v>40–59 år</c:v>
                </c:pt>
              </c:strCache>
            </c:strRef>
          </c:tx>
          <c:spPr>
            <a:ln w="5715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strRef>
              <c:f>'Lykke etter alder'!$O$2:$O$11</c:f>
              <c:strCache>
                <c:ptCount val="10"/>
                <c:pt idx="0">
                  <c:v>1985–87</c:v>
                </c:pt>
                <c:pt idx="1">
                  <c:v>1989–91</c:v>
                </c:pt>
                <c:pt idx="2">
                  <c:v>1993–95</c:v>
                </c:pt>
                <c:pt idx="3">
                  <c:v>1997–99</c:v>
                </c:pt>
                <c:pt idx="4">
                  <c:v>2001–03</c:v>
                </c:pt>
                <c:pt idx="5">
                  <c:v>2005–07</c:v>
                </c:pt>
                <c:pt idx="6">
                  <c:v>2009–11</c:v>
                </c:pt>
                <c:pt idx="7">
                  <c:v>2013–15</c:v>
                </c:pt>
                <c:pt idx="8">
                  <c:v>2017–19</c:v>
                </c:pt>
                <c:pt idx="9">
                  <c:v>2021</c:v>
                </c:pt>
              </c:strCache>
            </c:strRef>
          </c:cat>
          <c:val>
            <c:numRef>
              <c:f>'Lykke etter alder'!$R$2:$R$11</c:f>
              <c:numCache>
                <c:formatCode>General</c:formatCode>
                <c:ptCount val="10"/>
                <c:pt idx="0">
                  <c:v>3.7</c:v>
                </c:pt>
                <c:pt idx="1">
                  <c:v>4.4000000000000004</c:v>
                </c:pt>
                <c:pt idx="2">
                  <c:v>6.6</c:v>
                </c:pt>
                <c:pt idx="3">
                  <c:v>4.0999999999999996</c:v>
                </c:pt>
                <c:pt idx="4">
                  <c:v>10.7</c:v>
                </c:pt>
                <c:pt idx="5">
                  <c:v>10.199999999999999</c:v>
                </c:pt>
                <c:pt idx="6">
                  <c:v>10.4</c:v>
                </c:pt>
                <c:pt idx="7">
                  <c:v>11.1</c:v>
                </c:pt>
                <c:pt idx="8">
                  <c:v>6</c:v>
                </c:pt>
                <c:pt idx="9">
                  <c:v>5.0999999999999996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02-4A3C-8AEC-BC844B2E2C69}"/>
            </c:ext>
          </c:extLst>
        </c:ser>
        <c:ser>
          <c:idx val="3"/>
          <c:order val="3"/>
          <c:tx>
            <c:strRef>
              <c:f>'Lykke etter alder'!$S$1</c:f>
              <c:strCache>
                <c:ptCount val="1"/>
                <c:pt idx="0">
                  <c:v>60 år +</c:v>
                </c:pt>
              </c:strCache>
            </c:strRef>
          </c:tx>
          <c:spPr>
            <a:ln w="57150" cap="rnd">
              <a:solidFill>
                <a:srgbClr val="005C2A"/>
              </a:solidFill>
              <a:round/>
            </a:ln>
            <a:effectLst/>
          </c:spPr>
          <c:marker>
            <c:symbol val="none"/>
          </c:marker>
          <c:cat>
            <c:strRef>
              <c:f>'Lykke etter alder'!$O$2:$O$11</c:f>
              <c:strCache>
                <c:ptCount val="10"/>
                <c:pt idx="0">
                  <c:v>1985–87</c:v>
                </c:pt>
                <c:pt idx="1">
                  <c:v>1989–91</c:v>
                </c:pt>
                <c:pt idx="2">
                  <c:v>1993–95</c:v>
                </c:pt>
                <c:pt idx="3">
                  <c:v>1997–99</c:v>
                </c:pt>
                <c:pt idx="4">
                  <c:v>2001–03</c:v>
                </c:pt>
                <c:pt idx="5">
                  <c:v>2005–07</c:v>
                </c:pt>
                <c:pt idx="6">
                  <c:v>2009–11</c:v>
                </c:pt>
                <c:pt idx="7">
                  <c:v>2013–15</c:v>
                </c:pt>
                <c:pt idx="8">
                  <c:v>2017–19</c:v>
                </c:pt>
                <c:pt idx="9">
                  <c:v>2021</c:v>
                </c:pt>
              </c:strCache>
            </c:strRef>
          </c:cat>
          <c:val>
            <c:numRef>
              <c:f>'Lykke etter alder'!$S$2:$S$11</c:f>
              <c:numCache>
                <c:formatCode>General</c:formatCode>
                <c:ptCount val="10"/>
                <c:pt idx="0">
                  <c:v>3.1</c:v>
                </c:pt>
                <c:pt idx="1">
                  <c:v>2.1</c:v>
                </c:pt>
                <c:pt idx="2">
                  <c:v>3.7</c:v>
                </c:pt>
                <c:pt idx="3">
                  <c:v>2.2000000000000002</c:v>
                </c:pt>
                <c:pt idx="4">
                  <c:v>3.4</c:v>
                </c:pt>
                <c:pt idx="5">
                  <c:v>7</c:v>
                </c:pt>
                <c:pt idx="6">
                  <c:v>8.6999999999999993</c:v>
                </c:pt>
                <c:pt idx="7">
                  <c:v>4.7</c:v>
                </c:pt>
                <c:pt idx="8">
                  <c:v>7.9</c:v>
                </c:pt>
                <c:pt idx="9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D02-4A3C-8AEC-BC844B2E2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0743760"/>
        <c:axId val="562325440"/>
      </c:lineChart>
      <c:catAx>
        <c:axId val="55074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562325440"/>
        <c:crosses val="autoZero"/>
        <c:auto val="1"/>
        <c:lblAlgn val="ctr"/>
        <c:lblOffset val="100"/>
        <c:noMultiLvlLbl val="0"/>
      </c:catAx>
      <c:valAx>
        <c:axId val="56232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55074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6373498085421219"/>
          <c:y val="0.13463455362877327"/>
          <c:w val="0.11708316980291615"/>
          <c:h val="0.683829800899165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955029811360645E-2"/>
          <c:y val="2.0605959768670443E-2"/>
          <c:w val="0.81099039682539686"/>
          <c:h val="0.93608730436875842"/>
        </c:manualLayout>
      </c:layout>
      <c:lineChart>
        <c:grouping val="standard"/>
        <c:varyColors val="0"/>
        <c:ser>
          <c:idx val="0"/>
          <c:order val="0"/>
          <c:tx>
            <c:strRef>
              <c:f>'Figur 1'!$B$2</c:f>
              <c:strCache>
                <c:ptCount val="1"/>
                <c:pt idx="0">
                  <c:v>15–24 år</c:v>
                </c:pt>
              </c:strCache>
            </c:strRef>
          </c:tx>
          <c:spPr>
            <a:ln w="571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'Figur 1'!$A$3:$A$9</c:f>
              <c:strCache>
                <c:ptCount val="7"/>
                <c:pt idx="0">
                  <c:v>1997–99</c:v>
                </c:pt>
                <c:pt idx="1">
                  <c:v>2001–03</c:v>
                </c:pt>
                <c:pt idx="2">
                  <c:v>2005–07</c:v>
                </c:pt>
                <c:pt idx="3">
                  <c:v>2009–11</c:v>
                </c:pt>
                <c:pt idx="4">
                  <c:v>2013–15</c:v>
                </c:pt>
                <c:pt idx="5">
                  <c:v>2017–19</c:v>
                </c:pt>
                <c:pt idx="6">
                  <c:v>2021</c:v>
                </c:pt>
              </c:strCache>
            </c:strRef>
          </c:cat>
          <c:val>
            <c:numRef>
              <c:f>'Figur 1'!$B$3:$B$9</c:f>
              <c:numCache>
                <c:formatCode>0</c:formatCode>
                <c:ptCount val="7"/>
                <c:pt idx="0">
                  <c:v>14</c:v>
                </c:pt>
                <c:pt idx="1">
                  <c:v>14.8</c:v>
                </c:pt>
                <c:pt idx="2">
                  <c:v>16.5</c:v>
                </c:pt>
                <c:pt idx="3">
                  <c:v>14.9</c:v>
                </c:pt>
                <c:pt idx="4">
                  <c:v>21.7</c:v>
                </c:pt>
                <c:pt idx="5">
                  <c:v>25.2</c:v>
                </c:pt>
                <c:pt idx="6">
                  <c:v>24.3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8C-435E-B6AD-F23584B0D4A8}"/>
            </c:ext>
          </c:extLst>
        </c:ser>
        <c:ser>
          <c:idx val="1"/>
          <c:order val="1"/>
          <c:tx>
            <c:strRef>
              <c:f>'Figur 1'!$C$2</c:f>
              <c:strCache>
                <c:ptCount val="1"/>
                <c:pt idx="0">
                  <c:v>25–39 år</c:v>
                </c:pt>
              </c:strCache>
            </c:strRef>
          </c:tx>
          <c:spPr>
            <a:ln w="57150" cap="rnd">
              <a:solidFill>
                <a:srgbClr val="F27900"/>
              </a:solidFill>
              <a:round/>
            </a:ln>
            <a:effectLst/>
          </c:spPr>
          <c:marker>
            <c:symbol val="none"/>
          </c:marker>
          <c:cat>
            <c:strRef>
              <c:f>'Figur 1'!$A$3:$A$9</c:f>
              <c:strCache>
                <c:ptCount val="7"/>
                <c:pt idx="0">
                  <c:v>1997–99</c:v>
                </c:pt>
                <c:pt idx="1">
                  <c:v>2001–03</c:v>
                </c:pt>
                <c:pt idx="2">
                  <c:v>2005–07</c:v>
                </c:pt>
                <c:pt idx="3">
                  <c:v>2009–11</c:v>
                </c:pt>
                <c:pt idx="4">
                  <c:v>2013–15</c:v>
                </c:pt>
                <c:pt idx="5">
                  <c:v>2017–19</c:v>
                </c:pt>
                <c:pt idx="6">
                  <c:v>2021</c:v>
                </c:pt>
              </c:strCache>
            </c:strRef>
          </c:cat>
          <c:val>
            <c:numRef>
              <c:f>'Figur 1'!$C$3:$C$9</c:f>
              <c:numCache>
                <c:formatCode>0</c:formatCode>
                <c:ptCount val="7"/>
                <c:pt idx="0">
                  <c:v>9.5</c:v>
                </c:pt>
                <c:pt idx="1">
                  <c:v>10.3</c:v>
                </c:pt>
                <c:pt idx="2">
                  <c:v>12.2</c:v>
                </c:pt>
                <c:pt idx="3">
                  <c:v>11.4</c:v>
                </c:pt>
                <c:pt idx="4">
                  <c:v>11.7</c:v>
                </c:pt>
                <c:pt idx="5">
                  <c:v>18.100000000000001</c:v>
                </c:pt>
                <c:pt idx="6">
                  <c:v>17.100000000000001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68C-435E-B6AD-F23584B0D4A8}"/>
            </c:ext>
          </c:extLst>
        </c:ser>
        <c:ser>
          <c:idx val="2"/>
          <c:order val="2"/>
          <c:tx>
            <c:strRef>
              <c:f>'Figur 1'!$D$2</c:f>
              <c:strCache>
                <c:ptCount val="1"/>
                <c:pt idx="0">
                  <c:v>40–59 år</c:v>
                </c:pt>
              </c:strCache>
            </c:strRef>
          </c:tx>
          <c:spPr>
            <a:ln w="57150" cap="rnd">
              <a:solidFill>
                <a:srgbClr val="76B531"/>
              </a:solidFill>
              <a:round/>
            </a:ln>
            <a:effectLst/>
          </c:spPr>
          <c:marker>
            <c:symbol val="none"/>
          </c:marker>
          <c:cat>
            <c:strRef>
              <c:f>'Figur 1'!$A$3:$A$9</c:f>
              <c:strCache>
                <c:ptCount val="7"/>
                <c:pt idx="0">
                  <c:v>1997–99</c:v>
                </c:pt>
                <c:pt idx="1">
                  <c:v>2001–03</c:v>
                </c:pt>
                <c:pt idx="2">
                  <c:v>2005–07</c:v>
                </c:pt>
                <c:pt idx="3">
                  <c:v>2009–11</c:v>
                </c:pt>
                <c:pt idx="4">
                  <c:v>2013–15</c:v>
                </c:pt>
                <c:pt idx="5">
                  <c:v>2017–19</c:v>
                </c:pt>
                <c:pt idx="6">
                  <c:v>2021</c:v>
                </c:pt>
              </c:strCache>
            </c:strRef>
          </c:cat>
          <c:val>
            <c:numRef>
              <c:f>'Figur 1'!$D$3:$D$9</c:f>
              <c:numCache>
                <c:formatCode>0</c:formatCode>
                <c:ptCount val="7"/>
                <c:pt idx="0">
                  <c:v>9.6999999999999993</c:v>
                </c:pt>
                <c:pt idx="1">
                  <c:v>10.4</c:v>
                </c:pt>
                <c:pt idx="2">
                  <c:v>9.4</c:v>
                </c:pt>
                <c:pt idx="3">
                  <c:v>8.6999999999999993</c:v>
                </c:pt>
                <c:pt idx="4">
                  <c:v>9.5</c:v>
                </c:pt>
                <c:pt idx="5">
                  <c:v>11.3</c:v>
                </c:pt>
                <c:pt idx="6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68C-435E-B6AD-F23584B0D4A8}"/>
            </c:ext>
          </c:extLst>
        </c:ser>
        <c:ser>
          <c:idx val="3"/>
          <c:order val="3"/>
          <c:tx>
            <c:strRef>
              <c:f>'Figur 1'!$E$2</c:f>
              <c:strCache>
                <c:ptCount val="1"/>
                <c:pt idx="0">
                  <c:v>60 år +</c:v>
                </c:pt>
              </c:strCache>
            </c:strRef>
          </c:tx>
          <c:spPr>
            <a:ln w="57150" cap="rnd">
              <a:solidFill>
                <a:srgbClr val="005C2A"/>
              </a:solidFill>
              <a:round/>
            </a:ln>
            <a:effectLst/>
          </c:spPr>
          <c:marker>
            <c:symbol val="none"/>
          </c:marker>
          <c:cat>
            <c:strRef>
              <c:f>'Figur 1'!$A$3:$A$9</c:f>
              <c:strCache>
                <c:ptCount val="7"/>
                <c:pt idx="0">
                  <c:v>1997–99</c:v>
                </c:pt>
                <c:pt idx="1">
                  <c:v>2001–03</c:v>
                </c:pt>
                <c:pt idx="2">
                  <c:v>2005–07</c:v>
                </c:pt>
                <c:pt idx="3">
                  <c:v>2009–11</c:v>
                </c:pt>
                <c:pt idx="4">
                  <c:v>2013–15</c:v>
                </c:pt>
                <c:pt idx="5">
                  <c:v>2017–19</c:v>
                </c:pt>
                <c:pt idx="6">
                  <c:v>2021</c:v>
                </c:pt>
              </c:strCache>
            </c:strRef>
          </c:cat>
          <c:val>
            <c:numRef>
              <c:f>'Figur 1'!$E$3:$E$9</c:f>
              <c:numCache>
                <c:formatCode>0</c:formatCode>
                <c:ptCount val="7"/>
                <c:pt idx="0">
                  <c:v>11.1</c:v>
                </c:pt>
                <c:pt idx="1">
                  <c:v>15</c:v>
                </c:pt>
                <c:pt idx="2">
                  <c:v>10.199999999999999</c:v>
                </c:pt>
                <c:pt idx="3">
                  <c:v>8.4</c:v>
                </c:pt>
                <c:pt idx="4">
                  <c:v>8.9</c:v>
                </c:pt>
                <c:pt idx="5">
                  <c:v>8.1</c:v>
                </c:pt>
                <c:pt idx="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68C-435E-B6AD-F23584B0D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49279"/>
        <c:axId val="43669439"/>
      </c:lineChart>
      <c:catAx>
        <c:axId val="43649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endParaRPr lang="nb-NO"/>
          </a:p>
        </c:txPr>
        <c:crossAx val="43669439"/>
        <c:crosses val="autoZero"/>
        <c:auto val="1"/>
        <c:lblAlgn val="ctr"/>
        <c:lblOffset val="100"/>
        <c:noMultiLvlLbl val="0"/>
      </c:catAx>
      <c:valAx>
        <c:axId val="43669439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436492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6017695991582355"/>
          <c:y val="0.1246887426900585"/>
          <c:w val="0.12457557534139752"/>
          <c:h val="0.688116703201804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815461847389555E-2"/>
          <c:y val="0.11702413479052823"/>
          <c:w val="0.93783380187416332"/>
          <c:h val="0.7886801760777169"/>
        </c:manualLayout>
      </c:layout>
      <c:lineChart>
        <c:grouping val="standard"/>
        <c:varyColors val="0"/>
        <c:ser>
          <c:idx val="0"/>
          <c:order val="0"/>
          <c:tx>
            <c:strRef>
              <c:f>'Endring velferdsholdninger'!$Q$2</c:f>
              <c:strCache>
                <c:ptCount val="1"/>
                <c:pt idx="0">
                  <c:v>Trygdeordningene bør opprettholdes/bygges ut</c:v>
                </c:pt>
              </c:strCache>
            </c:strRef>
          </c:tx>
          <c:spPr>
            <a:ln w="6350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'Endring velferdsholdninger'!$P$3:$P$21</c:f>
              <c:strCache>
                <c:ptCount val="19"/>
                <c:pt idx="0">
                  <c:v>1985</c:v>
                </c:pt>
                <c:pt idx="1">
                  <c:v>1987</c:v>
                </c:pt>
                <c:pt idx="2">
                  <c:v>1989</c:v>
                </c:pt>
                <c:pt idx="3">
                  <c:v>1991</c:v>
                </c:pt>
                <c:pt idx="4">
                  <c:v>1993</c:v>
                </c:pt>
                <c:pt idx="5">
                  <c:v>1995</c:v>
                </c:pt>
                <c:pt idx="6">
                  <c:v>1997</c:v>
                </c:pt>
                <c:pt idx="7">
                  <c:v>1999</c:v>
                </c:pt>
                <c:pt idx="8">
                  <c:v>2001</c:v>
                </c:pt>
                <c:pt idx="9">
                  <c:v>2003</c:v>
                </c:pt>
                <c:pt idx="10">
                  <c:v>2005</c:v>
                </c:pt>
                <c:pt idx="11">
                  <c:v>2007</c:v>
                </c:pt>
                <c:pt idx="12">
                  <c:v>2009</c:v>
                </c:pt>
                <c:pt idx="13">
                  <c:v>2011</c:v>
                </c:pt>
                <c:pt idx="14">
                  <c:v>2013</c:v>
                </c:pt>
                <c:pt idx="15">
                  <c:v>2015</c:v>
                </c:pt>
                <c:pt idx="16">
                  <c:v>2017</c:v>
                </c:pt>
                <c:pt idx="17">
                  <c:v>2019</c:v>
                </c:pt>
                <c:pt idx="18">
                  <c:v>2021</c:v>
                </c:pt>
              </c:strCache>
            </c:strRef>
          </c:cat>
          <c:val>
            <c:numRef>
              <c:f>'Endring velferdsholdninger'!$Q$3:$Q$21</c:f>
              <c:numCache>
                <c:formatCode>General</c:formatCode>
                <c:ptCount val="19"/>
                <c:pt idx="0">
                  <c:v>81.599999999999994</c:v>
                </c:pt>
                <c:pt idx="1">
                  <c:v>79.3</c:v>
                </c:pt>
                <c:pt idx="2">
                  <c:v>74.2</c:v>
                </c:pt>
                <c:pt idx="3">
                  <c:v>71.2</c:v>
                </c:pt>
                <c:pt idx="4">
                  <c:v>73.3</c:v>
                </c:pt>
                <c:pt idx="5">
                  <c:v>78.7</c:v>
                </c:pt>
                <c:pt idx="6">
                  <c:v>82.6</c:v>
                </c:pt>
                <c:pt idx="7">
                  <c:v>79</c:v>
                </c:pt>
                <c:pt idx="8">
                  <c:v>78.3</c:v>
                </c:pt>
                <c:pt idx="9">
                  <c:v>76.599999999999994</c:v>
                </c:pt>
                <c:pt idx="10">
                  <c:v>75.8</c:v>
                </c:pt>
                <c:pt idx="11">
                  <c:v>78.2</c:v>
                </c:pt>
                <c:pt idx="12">
                  <c:v>69.900000000000006</c:v>
                </c:pt>
                <c:pt idx="13">
                  <c:v>67.900000000000006</c:v>
                </c:pt>
                <c:pt idx="14">
                  <c:v>66.900000000000006</c:v>
                </c:pt>
                <c:pt idx="15">
                  <c:v>69.099999999999994</c:v>
                </c:pt>
                <c:pt idx="16">
                  <c:v>73.599999999999994</c:v>
                </c:pt>
                <c:pt idx="17">
                  <c:v>74.7</c:v>
                </c:pt>
                <c:pt idx="18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10-4A41-9298-7E1FB2FF700B}"/>
            </c:ext>
          </c:extLst>
        </c:ser>
        <c:ser>
          <c:idx val="1"/>
          <c:order val="1"/>
          <c:tx>
            <c:strRef>
              <c:f>'Endring velferdsholdninger'!$R$2</c:f>
              <c:strCache>
                <c:ptCount val="1"/>
                <c:pt idx="0">
                  <c:v> Det er nødvendig med et høyt skattenivå </c:v>
                </c:pt>
              </c:strCache>
            </c:strRef>
          </c:tx>
          <c:spPr>
            <a:ln w="6350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'Endring velferdsholdninger'!$P$3:$P$21</c:f>
              <c:strCache>
                <c:ptCount val="19"/>
                <c:pt idx="0">
                  <c:v>1985</c:v>
                </c:pt>
                <c:pt idx="1">
                  <c:v>1987</c:v>
                </c:pt>
                <c:pt idx="2">
                  <c:v>1989</c:v>
                </c:pt>
                <c:pt idx="3">
                  <c:v>1991</c:v>
                </c:pt>
                <c:pt idx="4">
                  <c:v>1993</c:v>
                </c:pt>
                <c:pt idx="5">
                  <c:v>1995</c:v>
                </c:pt>
                <c:pt idx="6">
                  <c:v>1997</c:v>
                </c:pt>
                <c:pt idx="7">
                  <c:v>1999</c:v>
                </c:pt>
                <c:pt idx="8">
                  <c:v>2001</c:v>
                </c:pt>
                <c:pt idx="9">
                  <c:v>2003</c:v>
                </c:pt>
                <c:pt idx="10">
                  <c:v>2005</c:v>
                </c:pt>
                <c:pt idx="11">
                  <c:v>2007</c:v>
                </c:pt>
                <c:pt idx="12">
                  <c:v>2009</c:v>
                </c:pt>
                <c:pt idx="13">
                  <c:v>2011</c:v>
                </c:pt>
                <c:pt idx="14">
                  <c:v>2013</c:v>
                </c:pt>
                <c:pt idx="15">
                  <c:v>2015</c:v>
                </c:pt>
                <c:pt idx="16">
                  <c:v>2017</c:v>
                </c:pt>
                <c:pt idx="17">
                  <c:v>2019</c:v>
                </c:pt>
                <c:pt idx="18">
                  <c:v>2021</c:v>
                </c:pt>
              </c:strCache>
            </c:strRef>
          </c:cat>
          <c:val>
            <c:numRef>
              <c:f>'Endring velferdsholdninger'!$R$3:$R$21</c:f>
              <c:numCache>
                <c:formatCode>General</c:formatCode>
                <c:ptCount val="1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10-4A41-9298-7E1FB2FF7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71779487"/>
        <c:axId val="924020991"/>
      </c:lineChart>
      <c:catAx>
        <c:axId val="1871779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924020991"/>
        <c:crosses val="autoZero"/>
        <c:auto val="1"/>
        <c:lblAlgn val="ctr"/>
        <c:lblOffset val="100"/>
        <c:noMultiLvlLbl val="0"/>
      </c:catAx>
      <c:valAx>
        <c:axId val="924020991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871779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8291968858112706"/>
          <c:y val="1.6455132554514643E-2"/>
          <c:w val="0.68132529472265968"/>
          <c:h val="9.7589301486101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815461847389555E-2"/>
          <c:y val="0.11702413479052823"/>
          <c:w val="0.93783380187416332"/>
          <c:h val="0.7886801760777169"/>
        </c:manualLayout>
      </c:layout>
      <c:lineChart>
        <c:grouping val="standard"/>
        <c:varyColors val="0"/>
        <c:ser>
          <c:idx val="0"/>
          <c:order val="0"/>
          <c:tx>
            <c:strRef>
              <c:f>'Endring velferdsholdninger'!$Q$2</c:f>
              <c:strCache>
                <c:ptCount val="1"/>
                <c:pt idx="0">
                  <c:v>Trygdeordningene bør opprettholdes/bygges ut</c:v>
                </c:pt>
              </c:strCache>
            </c:strRef>
          </c:tx>
          <c:spPr>
            <a:ln w="6350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'Endring velferdsholdninger'!$P$3:$P$21</c:f>
              <c:strCache>
                <c:ptCount val="19"/>
                <c:pt idx="0">
                  <c:v>1985</c:v>
                </c:pt>
                <c:pt idx="1">
                  <c:v>1987</c:v>
                </c:pt>
                <c:pt idx="2">
                  <c:v>1989</c:v>
                </c:pt>
                <c:pt idx="3">
                  <c:v>1991</c:v>
                </c:pt>
                <c:pt idx="4">
                  <c:v>1993</c:v>
                </c:pt>
                <c:pt idx="5">
                  <c:v>1995</c:v>
                </c:pt>
                <c:pt idx="6">
                  <c:v>1997</c:v>
                </c:pt>
                <c:pt idx="7">
                  <c:v>1999</c:v>
                </c:pt>
                <c:pt idx="8">
                  <c:v>2001</c:v>
                </c:pt>
                <c:pt idx="9">
                  <c:v>2003</c:v>
                </c:pt>
                <c:pt idx="10">
                  <c:v>2005</c:v>
                </c:pt>
                <c:pt idx="11">
                  <c:v>2007</c:v>
                </c:pt>
                <c:pt idx="12">
                  <c:v>2009</c:v>
                </c:pt>
                <c:pt idx="13">
                  <c:v>2011</c:v>
                </c:pt>
                <c:pt idx="14">
                  <c:v>2013</c:v>
                </c:pt>
                <c:pt idx="15">
                  <c:v>2015</c:v>
                </c:pt>
                <c:pt idx="16">
                  <c:v>2017</c:v>
                </c:pt>
                <c:pt idx="17">
                  <c:v>2019</c:v>
                </c:pt>
                <c:pt idx="18">
                  <c:v>2021</c:v>
                </c:pt>
              </c:strCache>
            </c:strRef>
          </c:cat>
          <c:val>
            <c:numRef>
              <c:f>'Endring velferdsholdninger'!$Q$3:$Q$21</c:f>
              <c:numCache>
                <c:formatCode>General</c:formatCode>
                <c:ptCount val="19"/>
                <c:pt idx="0">
                  <c:v>81.599999999999994</c:v>
                </c:pt>
                <c:pt idx="1">
                  <c:v>79.3</c:v>
                </c:pt>
                <c:pt idx="2">
                  <c:v>74.2</c:v>
                </c:pt>
                <c:pt idx="3">
                  <c:v>71.2</c:v>
                </c:pt>
                <c:pt idx="4">
                  <c:v>73.3</c:v>
                </c:pt>
                <c:pt idx="5">
                  <c:v>78.7</c:v>
                </c:pt>
                <c:pt idx="6">
                  <c:v>82.6</c:v>
                </c:pt>
                <c:pt idx="7">
                  <c:v>79</c:v>
                </c:pt>
                <c:pt idx="8">
                  <c:v>78.3</c:v>
                </c:pt>
                <c:pt idx="9">
                  <c:v>76.599999999999994</c:v>
                </c:pt>
                <c:pt idx="10">
                  <c:v>75.8</c:v>
                </c:pt>
                <c:pt idx="11">
                  <c:v>78.2</c:v>
                </c:pt>
                <c:pt idx="12">
                  <c:v>69.900000000000006</c:v>
                </c:pt>
                <c:pt idx="13">
                  <c:v>67.900000000000006</c:v>
                </c:pt>
                <c:pt idx="14">
                  <c:v>66.900000000000006</c:v>
                </c:pt>
                <c:pt idx="15">
                  <c:v>69.099999999999994</c:v>
                </c:pt>
                <c:pt idx="16">
                  <c:v>73.599999999999994</c:v>
                </c:pt>
                <c:pt idx="17">
                  <c:v>74.7</c:v>
                </c:pt>
                <c:pt idx="18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10-4A41-9298-7E1FB2FF700B}"/>
            </c:ext>
          </c:extLst>
        </c:ser>
        <c:ser>
          <c:idx val="1"/>
          <c:order val="1"/>
          <c:tx>
            <c:strRef>
              <c:f>'Endring velferdsholdninger'!$R$2</c:f>
              <c:strCache>
                <c:ptCount val="1"/>
                <c:pt idx="0">
                  <c:v> Det er nødvendig med et høyt skattenivå </c:v>
                </c:pt>
              </c:strCache>
            </c:strRef>
          </c:tx>
          <c:spPr>
            <a:ln w="6350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'Endring velferdsholdninger'!$P$3:$P$21</c:f>
              <c:strCache>
                <c:ptCount val="19"/>
                <c:pt idx="0">
                  <c:v>1985</c:v>
                </c:pt>
                <c:pt idx="1">
                  <c:v>1987</c:v>
                </c:pt>
                <c:pt idx="2">
                  <c:v>1989</c:v>
                </c:pt>
                <c:pt idx="3">
                  <c:v>1991</c:v>
                </c:pt>
                <c:pt idx="4">
                  <c:v>1993</c:v>
                </c:pt>
                <c:pt idx="5">
                  <c:v>1995</c:v>
                </c:pt>
                <c:pt idx="6">
                  <c:v>1997</c:v>
                </c:pt>
                <c:pt idx="7">
                  <c:v>1999</c:v>
                </c:pt>
                <c:pt idx="8">
                  <c:v>2001</c:v>
                </c:pt>
                <c:pt idx="9">
                  <c:v>2003</c:v>
                </c:pt>
                <c:pt idx="10">
                  <c:v>2005</c:v>
                </c:pt>
                <c:pt idx="11">
                  <c:v>2007</c:v>
                </c:pt>
                <c:pt idx="12">
                  <c:v>2009</c:v>
                </c:pt>
                <c:pt idx="13">
                  <c:v>2011</c:v>
                </c:pt>
                <c:pt idx="14">
                  <c:v>2013</c:v>
                </c:pt>
                <c:pt idx="15">
                  <c:v>2015</c:v>
                </c:pt>
                <c:pt idx="16">
                  <c:v>2017</c:v>
                </c:pt>
                <c:pt idx="17">
                  <c:v>2019</c:v>
                </c:pt>
                <c:pt idx="18">
                  <c:v>2021</c:v>
                </c:pt>
              </c:strCache>
            </c:strRef>
          </c:cat>
          <c:val>
            <c:numRef>
              <c:f>'Endring velferdsholdninger'!$R$3:$R$21</c:f>
              <c:numCache>
                <c:formatCode>General</c:formatCode>
                <c:ptCount val="19"/>
                <c:pt idx="0">
                  <c:v>51.1</c:v>
                </c:pt>
                <c:pt idx="1">
                  <c:v>52.3</c:v>
                </c:pt>
                <c:pt idx="2">
                  <c:v>48.3</c:v>
                </c:pt>
                <c:pt idx="3">
                  <c:v>46.8</c:v>
                </c:pt>
                <c:pt idx="4">
                  <c:v>52.3</c:v>
                </c:pt>
                <c:pt idx="5">
                  <c:v>51.4</c:v>
                </c:pt>
                <c:pt idx="6">
                  <c:v>47.5</c:v>
                </c:pt>
                <c:pt idx="7">
                  <c:v>45.1</c:v>
                </c:pt>
                <c:pt idx="8">
                  <c:v>43.1</c:v>
                </c:pt>
                <c:pt idx="9">
                  <c:v>52.1</c:v>
                </c:pt>
                <c:pt idx="10">
                  <c:v>50.6</c:v>
                </c:pt>
                <c:pt idx="11">
                  <c:v>56.3</c:v>
                </c:pt>
                <c:pt idx="12">
                  <c:v>59.4</c:v>
                </c:pt>
                <c:pt idx="13">
                  <c:v>66.7</c:v>
                </c:pt>
                <c:pt idx="14">
                  <c:v>66.5</c:v>
                </c:pt>
                <c:pt idx="15">
                  <c:v>71</c:v>
                </c:pt>
                <c:pt idx="16">
                  <c:v>73.5</c:v>
                </c:pt>
                <c:pt idx="17">
                  <c:v>73</c:v>
                </c:pt>
                <c:pt idx="18">
                  <c:v>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10-4A41-9298-7E1FB2FF7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71779487"/>
        <c:axId val="924020991"/>
      </c:lineChart>
      <c:catAx>
        <c:axId val="1871779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924020991"/>
        <c:crosses val="autoZero"/>
        <c:auto val="1"/>
        <c:lblAlgn val="ctr"/>
        <c:lblOffset val="100"/>
        <c:noMultiLvlLbl val="0"/>
      </c:catAx>
      <c:valAx>
        <c:axId val="924020991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871779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'Sk.villighet etter alder2'!$B$1</c:f>
              <c:strCache>
                <c:ptCount val="1"/>
                <c:pt idx="0">
                  <c:v>15–24 år</c:v>
                </c:pt>
              </c:strCache>
            </c:strRef>
          </c:tx>
          <c:spPr>
            <a:ln w="6350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'Sk.villighet etter alder2'!$A$2:$A$7</c:f>
              <c:strCache>
                <c:ptCount val="6"/>
                <c:pt idx="0">
                  <c:v>1985–89</c:v>
                </c:pt>
                <c:pt idx="1">
                  <c:v>1991–95</c:v>
                </c:pt>
                <c:pt idx="2">
                  <c:v>1997–01</c:v>
                </c:pt>
                <c:pt idx="3">
                  <c:v>2003–07</c:v>
                </c:pt>
                <c:pt idx="4">
                  <c:v>2009–13</c:v>
                </c:pt>
                <c:pt idx="5">
                  <c:v>2015–21</c:v>
                </c:pt>
              </c:strCache>
            </c:strRef>
          </c:cat>
          <c:val>
            <c:numRef>
              <c:f>'Sk.villighet etter alder2'!$B$2:$B$7</c:f>
              <c:numCache>
                <c:formatCode>General</c:formatCode>
                <c:ptCount val="6"/>
                <c:pt idx="0">
                  <c:v>40.9</c:v>
                </c:pt>
                <c:pt idx="1">
                  <c:v>41.5</c:v>
                </c:pt>
                <c:pt idx="2">
                  <c:v>37</c:v>
                </c:pt>
                <c:pt idx="3">
                  <c:v>44.1</c:v>
                </c:pt>
                <c:pt idx="4">
                  <c:v>60.1</c:v>
                </c:pt>
                <c:pt idx="5">
                  <c:v>69.900000000000006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D-422B-9B25-32376E66761C}"/>
            </c:ext>
          </c:extLst>
        </c:ser>
        <c:ser>
          <c:idx val="1"/>
          <c:order val="1"/>
          <c:tx>
            <c:strRef>
              <c:f>'Sk.villighet etter alder2'!$C$1</c:f>
              <c:strCache>
                <c:ptCount val="1"/>
                <c:pt idx="0">
                  <c:v>25–39 år</c:v>
                </c:pt>
              </c:strCache>
            </c:strRef>
          </c:tx>
          <c:spPr>
            <a:ln w="63500" cap="rnd">
              <a:solidFill>
                <a:srgbClr val="F27900"/>
              </a:solidFill>
              <a:round/>
            </a:ln>
            <a:effectLst/>
          </c:spPr>
          <c:marker>
            <c:symbol val="none"/>
          </c:marker>
          <c:cat>
            <c:strRef>
              <c:f>'Sk.villighet etter alder2'!$A$2:$A$7</c:f>
              <c:strCache>
                <c:ptCount val="6"/>
                <c:pt idx="0">
                  <c:v>1985–89</c:v>
                </c:pt>
                <c:pt idx="1">
                  <c:v>1991–95</c:v>
                </c:pt>
                <c:pt idx="2">
                  <c:v>1997–01</c:v>
                </c:pt>
                <c:pt idx="3">
                  <c:v>2003–07</c:v>
                </c:pt>
                <c:pt idx="4">
                  <c:v>2009–13</c:v>
                </c:pt>
                <c:pt idx="5">
                  <c:v>2015–21</c:v>
                </c:pt>
              </c:strCache>
            </c:strRef>
          </c:cat>
          <c:val>
            <c:numRef>
              <c:f>'Sk.villighet etter alder2'!$C$2:$C$7</c:f>
              <c:numCache>
                <c:formatCode>General</c:formatCode>
                <c:ptCount val="6"/>
                <c:pt idx="0">
                  <c:v>49.6</c:v>
                </c:pt>
                <c:pt idx="1">
                  <c:v>49.1</c:v>
                </c:pt>
                <c:pt idx="2">
                  <c:v>41.8</c:v>
                </c:pt>
                <c:pt idx="3">
                  <c:v>50</c:v>
                </c:pt>
                <c:pt idx="4">
                  <c:v>64.2</c:v>
                </c:pt>
                <c:pt idx="5">
                  <c:v>75.900000000000006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D-422B-9B25-32376E66761C}"/>
            </c:ext>
          </c:extLst>
        </c:ser>
        <c:ser>
          <c:idx val="2"/>
          <c:order val="2"/>
          <c:tx>
            <c:strRef>
              <c:f>'Sk.villighet etter alder2'!$D$1</c:f>
              <c:strCache>
                <c:ptCount val="1"/>
                <c:pt idx="0">
                  <c:v>40–59 år</c:v>
                </c:pt>
              </c:strCache>
            </c:strRef>
          </c:tx>
          <c:spPr>
            <a:ln w="6350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strRef>
              <c:f>'Sk.villighet etter alder2'!$A$2:$A$7</c:f>
              <c:strCache>
                <c:ptCount val="6"/>
                <c:pt idx="0">
                  <c:v>1985–89</c:v>
                </c:pt>
                <c:pt idx="1">
                  <c:v>1991–95</c:v>
                </c:pt>
                <c:pt idx="2">
                  <c:v>1997–01</c:v>
                </c:pt>
                <c:pt idx="3">
                  <c:v>2003–07</c:v>
                </c:pt>
                <c:pt idx="4">
                  <c:v>2009–13</c:v>
                </c:pt>
                <c:pt idx="5">
                  <c:v>2015–21</c:v>
                </c:pt>
              </c:strCache>
            </c:strRef>
          </c:cat>
          <c:val>
            <c:numRef>
              <c:f>'Sk.villighet etter alder2'!$D$2:$D$7</c:f>
              <c:numCache>
                <c:formatCode>General</c:formatCode>
                <c:ptCount val="6"/>
                <c:pt idx="0">
                  <c:v>52.7</c:v>
                </c:pt>
                <c:pt idx="1">
                  <c:v>52.8</c:v>
                </c:pt>
                <c:pt idx="2">
                  <c:v>48.1</c:v>
                </c:pt>
                <c:pt idx="3">
                  <c:v>56.4</c:v>
                </c:pt>
                <c:pt idx="4">
                  <c:v>63.6</c:v>
                </c:pt>
                <c:pt idx="5">
                  <c:v>71.599999999999994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DD-422B-9B25-32376E66761C}"/>
            </c:ext>
          </c:extLst>
        </c:ser>
        <c:ser>
          <c:idx val="3"/>
          <c:order val="3"/>
          <c:tx>
            <c:strRef>
              <c:f>'Sk.villighet etter alder2'!$E$1</c:f>
              <c:strCache>
                <c:ptCount val="1"/>
                <c:pt idx="0">
                  <c:v>60 år +</c:v>
                </c:pt>
              </c:strCache>
            </c:strRef>
          </c:tx>
          <c:spPr>
            <a:ln w="63500" cap="rnd">
              <a:solidFill>
                <a:srgbClr val="005C2A"/>
              </a:solidFill>
              <a:round/>
            </a:ln>
            <a:effectLst/>
          </c:spPr>
          <c:marker>
            <c:symbol val="none"/>
          </c:marker>
          <c:cat>
            <c:strRef>
              <c:f>'Sk.villighet etter alder2'!$A$2:$A$7</c:f>
              <c:strCache>
                <c:ptCount val="6"/>
                <c:pt idx="0">
                  <c:v>1985–89</c:v>
                </c:pt>
                <c:pt idx="1">
                  <c:v>1991–95</c:v>
                </c:pt>
                <c:pt idx="2">
                  <c:v>1997–01</c:v>
                </c:pt>
                <c:pt idx="3">
                  <c:v>2003–07</c:v>
                </c:pt>
                <c:pt idx="4">
                  <c:v>2009–13</c:v>
                </c:pt>
                <c:pt idx="5">
                  <c:v>2015–21</c:v>
                </c:pt>
              </c:strCache>
            </c:strRef>
          </c:cat>
          <c:val>
            <c:numRef>
              <c:f>'Sk.villighet etter alder2'!$E$2:$E$7</c:f>
              <c:numCache>
                <c:formatCode>General</c:formatCode>
                <c:ptCount val="6"/>
                <c:pt idx="0">
                  <c:v>52.7</c:v>
                </c:pt>
                <c:pt idx="1">
                  <c:v>50.4</c:v>
                </c:pt>
                <c:pt idx="2">
                  <c:v>47.9</c:v>
                </c:pt>
                <c:pt idx="3">
                  <c:v>53.6</c:v>
                </c:pt>
                <c:pt idx="4">
                  <c:v>62.6</c:v>
                </c:pt>
                <c:pt idx="5">
                  <c:v>69.599999999999994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D-422B-9B25-32376E667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5246272"/>
        <c:axId val="1536926368"/>
      </c:lineChart>
      <c:catAx>
        <c:axId val="154524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536926368"/>
        <c:crosses val="autoZero"/>
        <c:auto val="1"/>
        <c:lblAlgn val="ctr"/>
        <c:lblOffset val="100"/>
        <c:noMultiLvlLbl val="0"/>
      </c:catAx>
      <c:valAx>
        <c:axId val="153692636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54524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8421659973226241"/>
          <c:y val="0.13242440801457195"/>
          <c:w val="0.11068299866131191"/>
          <c:h val="0.685029751062537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'Ark3'!$A$3</c:f>
              <c:strCache>
                <c:ptCount val="1"/>
                <c:pt idx="0">
                  <c:v>Bedre barnefamilienes økonomiske situasjon</c:v>
                </c:pt>
              </c:strCache>
            </c:strRef>
          </c:tx>
          <c:spPr>
            <a:solidFill>
              <a:srgbClr val="FF972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'Ark3'!$B$2:$E$2</c:f>
              <c:strCache>
                <c:ptCount val="4"/>
                <c:pt idx="0">
                  <c:v>15–24 år</c:v>
                </c:pt>
                <c:pt idx="1">
                  <c:v>25–39 år</c:v>
                </c:pt>
                <c:pt idx="2">
                  <c:v>40–59 år</c:v>
                </c:pt>
                <c:pt idx="3">
                  <c:v>60 år +</c:v>
                </c:pt>
              </c:strCache>
            </c:strRef>
          </c:cat>
          <c:val>
            <c:numRef>
              <c:f>'Ark3'!$B$3:$E$3</c:f>
              <c:numCache>
                <c:formatCode>0</c:formatCode>
                <c:ptCount val="4"/>
                <c:pt idx="0">
                  <c:v>47.7</c:v>
                </c:pt>
                <c:pt idx="1">
                  <c:v>42.3</c:v>
                </c:pt>
                <c:pt idx="2">
                  <c:v>26</c:v>
                </c:pt>
                <c:pt idx="3">
                  <c:v>32.799999999999997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A4-4ABF-AF32-815D1C99927B}"/>
            </c:ext>
          </c:extLst>
        </c:ser>
        <c:ser>
          <c:idx val="1"/>
          <c:order val="1"/>
          <c:tx>
            <c:strRef>
              <c:f>'Ark3'!$A$4</c:f>
              <c:strCache>
                <c:ptCount val="1"/>
                <c:pt idx="0">
                  <c:v>Styrke eldreomsorgen</c:v>
                </c:pt>
              </c:strCache>
            </c:strRef>
          </c:tx>
          <c:spPr>
            <a:solidFill>
              <a:srgbClr val="009E4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'Ark3'!$B$2:$E$2</c:f>
              <c:strCache>
                <c:ptCount val="4"/>
                <c:pt idx="0">
                  <c:v>15–24 år</c:v>
                </c:pt>
                <c:pt idx="1">
                  <c:v>25–39 år</c:v>
                </c:pt>
                <c:pt idx="2">
                  <c:v>40–59 år</c:v>
                </c:pt>
                <c:pt idx="3">
                  <c:v>60 år +</c:v>
                </c:pt>
              </c:strCache>
            </c:strRef>
          </c:cat>
          <c:val>
            <c:numRef>
              <c:f>'Ark3'!$B$4:$E$4</c:f>
              <c:numCache>
                <c:formatCode>0</c:formatCode>
                <c:ptCount val="4"/>
                <c:pt idx="0">
                  <c:v>61.2</c:v>
                </c:pt>
                <c:pt idx="1">
                  <c:v>63.6</c:v>
                </c:pt>
                <c:pt idx="2">
                  <c:v>66</c:v>
                </c:pt>
                <c:pt idx="3">
                  <c:v>74.099999999999994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A4-4ABF-AF32-815D1C9992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7929567"/>
        <c:axId val="1874929647"/>
      </c:barChart>
      <c:catAx>
        <c:axId val="1857929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874929647"/>
        <c:crosses val="autoZero"/>
        <c:auto val="1"/>
        <c:lblAlgn val="ctr"/>
        <c:lblOffset val="100"/>
        <c:noMultiLvlLbl val="0"/>
      </c:catAx>
      <c:valAx>
        <c:axId val="18749296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857929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KODEM!$A$36</c:f>
              <c:strCache>
                <c:ptCount val="1"/>
                <c:pt idx="0">
                  <c:v>Eldreomsorg</c:v>
                </c:pt>
              </c:strCache>
            </c:strRef>
          </c:tx>
          <c:spPr>
            <a:ln w="63500" cap="rnd">
              <a:solidFill>
                <a:srgbClr val="009E47"/>
              </a:solidFill>
              <a:round/>
            </a:ln>
            <a:effectLst/>
          </c:spPr>
          <c:marker>
            <c:symbol val="none"/>
          </c:marker>
          <c:cat>
            <c:strRef>
              <c:f>KODEM!$B$35:$G$35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KODEM!$B$36:$G$36</c:f>
              <c:numCache>
                <c:formatCode>General</c:formatCode>
                <c:ptCount val="6"/>
                <c:pt idx="0">
                  <c:v>83</c:v>
                </c:pt>
                <c:pt idx="1">
                  <c:v>91</c:v>
                </c:pt>
                <c:pt idx="2">
                  <c:v>90</c:v>
                </c:pt>
                <c:pt idx="3">
                  <c:v>95</c:v>
                </c:pt>
                <c:pt idx="4">
                  <c:v>97</c:v>
                </c:pt>
                <c:pt idx="5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36-4821-A8B6-8B0D6D4C9A27}"/>
            </c:ext>
          </c:extLst>
        </c:ser>
        <c:ser>
          <c:idx val="1"/>
          <c:order val="1"/>
          <c:tx>
            <c:strRef>
              <c:f>KODEM!$A$37</c:f>
              <c:strCache>
                <c:ptCount val="1"/>
                <c:pt idx="0">
                  <c:v>Helsevesenet</c:v>
                </c:pt>
              </c:strCache>
            </c:strRef>
          </c:tx>
          <c:spPr>
            <a:ln w="63500" cap="rnd">
              <a:solidFill>
                <a:srgbClr val="B4DE86"/>
              </a:solidFill>
              <a:round/>
            </a:ln>
            <a:effectLst/>
          </c:spPr>
          <c:marker>
            <c:symbol val="none"/>
          </c:marker>
          <c:cat>
            <c:strRef>
              <c:f>KODEM!$B$35:$G$35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KODEM!$B$37:$G$37</c:f>
              <c:numCache>
                <c:formatCode>General</c:formatCode>
                <c:ptCount val="6"/>
                <c:pt idx="0">
                  <c:v>84</c:v>
                </c:pt>
                <c:pt idx="1">
                  <c:v>92</c:v>
                </c:pt>
                <c:pt idx="2">
                  <c:v>90</c:v>
                </c:pt>
                <c:pt idx="3">
                  <c:v>91</c:v>
                </c:pt>
                <c:pt idx="4">
                  <c:v>94</c:v>
                </c:pt>
                <c:pt idx="5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36-4821-A8B6-8B0D6D4C9A27}"/>
            </c:ext>
          </c:extLst>
        </c:ser>
        <c:ser>
          <c:idx val="2"/>
          <c:order val="2"/>
          <c:tx>
            <c:strRef>
              <c:f>KODEM!$A$38</c:f>
              <c:strCache>
                <c:ptCount val="1"/>
                <c:pt idx="0">
                  <c:v>Alderspensjon</c:v>
                </c:pt>
              </c:strCache>
            </c:strRef>
          </c:tx>
          <c:spPr>
            <a:ln w="63500" cap="rnd">
              <a:solidFill>
                <a:srgbClr val="005C2A"/>
              </a:solidFill>
              <a:round/>
            </a:ln>
            <a:effectLst/>
          </c:spPr>
          <c:marker>
            <c:symbol val="none"/>
          </c:marker>
          <c:cat>
            <c:strRef>
              <c:f>KODEM!$B$35:$G$35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KODEM!$B$38:$G$38</c:f>
              <c:numCache>
                <c:formatCode>General</c:formatCode>
                <c:ptCount val="6"/>
                <c:pt idx="0">
                  <c:v>53</c:v>
                </c:pt>
                <c:pt idx="1">
                  <c:v>60</c:v>
                </c:pt>
                <c:pt idx="2">
                  <c:v>66</c:v>
                </c:pt>
                <c:pt idx="3">
                  <c:v>79</c:v>
                </c:pt>
                <c:pt idx="4">
                  <c:v>88</c:v>
                </c:pt>
                <c:pt idx="5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36-4821-A8B6-8B0D6D4C9A27}"/>
            </c:ext>
          </c:extLst>
        </c:ser>
        <c:ser>
          <c:idx val="3"/>
          <c:order val="3"/>
          <c:tx>
            <c:strRef>
              <c:f>KODEM!$A$39</c:f>
              <c:strCache>
                <c:ptCount val="1"/>
                <c:pt idx="0">
                  <c:v>Utdanningssystemet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KODEM!$B$35:$G$35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KODEM!$B$39:$G$39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36-4821-A8B6-8B0D6D4C9A27}"/>
            </c:ext>
          </c:extLst>
        </c:ser>
        <c:ser>
          <c:idx val="4"/>
          <c:order val="4"/>
          <c:tx>
            <c:strRef>
              <c:f>KODEM!$A$40</c:f>
              <c:strCache>
                <c:ptCount val="1"/>
                <c:pt idx="0">
                  <c:v>Studiefinansiering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KODEM!$B$35:$G$35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KODEM!$B$40:$G$40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936-4821-A8B6-8B0D6D4C9A27}"/>
            </c:ext>
          </c:extLst>
        </c:ser>
        <c:ser>
          <c:idx val="5"/>
          <c:order val="5"/>
          <c:tx>
            <c:strRef>
              <c:f>KODEM!$A$41</c:f>
              <c:strCache>
                <c:ptCount val="1"/>
                <c:pt idx="0">
                  <c:v>Barnehager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KODEM!$B$35:$G$35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KODEM!$B$41:$G$41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36-4821-A8B6-8B0D6D4C9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4871615"/>
        <c:axId val="461718911"/>
      </c:lineChart>
      <c:catAx>
        <c:axId val="20548716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61718911"/>
        <c:crosses val="autoZero"/>
        <c:auto val="1"/>
        <c:lblAlgn val="ctr"/>
        <c:lblOffset val="100"/>
        <c:noMultiLvlLbl val="0"/>
      </c:catAx>
      <c:valAx>
        <c:axId val="461718911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054871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562128514056221"/>
          <c:y val="3.8062841530054646E-2"/>
          <c:w val="0.16741653279785809"/>
          <c:h val="0.614999089253187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KODEM!$A$36</c:f>
              <c:strCache>
                <c:ptCount val="1"/>
                <c:pt idx="0">
                  <c:v>Eldreomsorg</c:v>
                </c:pt>
              </c:strCache>
            </c:strRef>
          </c:tx>
          <c:spPr>
            <a:ln w="63500" cap="rnd">
              <a:solidFill>
                <a:srgbClr val="009E47"/>
              </a:solidFill>
              <a:round/>
            </a:ln>
            <a:effectLst/>
          </c:spPr>
          <c:marker>
            <c:symbol val="none"/>
          </c:marker>
          <c:cat>
            <c:strRef>
              <c:f>KODEM!$B$35:$G$35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KODEM!$B$36:$G$36</c:f>
              <c:numCache>
                <c:formatCode>General</c:formatCode>
                <c:ptCount val="6"/>
                <c:pt idx="0">
                  <c:v>83</c:v>
                </c:pt>
                <c:pt idx="1">
                  <c:v>91</c:v>
                </c:pt>
                <c:pt idx="2">
                  <c:v>90</c:v>
                </c:pt>
                <c:pt idx="3">
                  <c:v>95</c:v>
                </c:pt>
                <c:pt idx="4">
                  <c:v>97</c:v>
                </c:pt>
                <c:pt idx="5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AD-41C0-8224-2FE46D1789F9}"/>
            </c:ext>
          </c:extLst>
        </c:ser>
        <c:ser>
          <c:idx val="1"/>
          <c:order val="1"/>
          <c:tx>
            <c:strRef>
              <c:f>KODEM!$A$37</c:f>
              <c:strCache>
                <c:ptCount val="1"/>
                <c:pt idx="0">
                  <c:v>Helsevesenet</c:v>
                </c:pt>
              </c:strCache>
            </c:strRef>
          </c:tx>
          <c:spPr>
            <a:ln w="63500" cap="rnd">
              <a:solidFill>
                <a:srgbClr val="B4DE86"/>
              </a:solidFill>
              <a:round/>
            </a:ln>
            <a:effectLst/>
          </c:spPr>
          <c:marker>
            <c:symbol val="none"/>
          </c:marker>
          <c:cat>
            <c:strRef>
              <c:f>KODEM!$B$35:$G$35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KODEM!$B$37:$G$37</c:f>
              <c:numCache>
                <c:formatCode>General</c:formatCode>
                <c:ptCount val="6"/>
                <c:pt idx="0">
                  <c:v>84</c:v>
                </c:pt>
                <c:pt idx="1">
                  <c:v>92</c:v>
                </c:pt>
                <c:pt idx="2">
                  <c:v>90</c:v>
                </c:pt>
                <c:pt idx="3">
                  <c:v>91</c:v>
                </c:pt>
                <c:pt idx="4">
                  <c:v>94</c:v>
                </c:pt>
                <c:pt idx="5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AD-41C0-8224-2FE46D1789F9}"/>
            </c:ext>
          </c:extLst>
        </c:ser>
        <c:ser>
          <c:idx val="2"/>
          <c:order val="2"/>
          <c:tx>
            <c:strRef>
              <c:f>KODEM!$A$38</c:f>
              <c:strCache>
                <c:ptCount val="1"/>
                <c:pt idx="0">
                  <c:v>Alderspensjon</c:v>
                </c:pt>
              </c:strCache>
            </c:strRef>
          </c:tx>
          <c:spPr>
            <a:ln w="63500" cap="rnd">
              <a:solidFill>
                <a:srgbClr val="005C2A"/>
              </a:solidFill>
              <a:round/>
            </a:ln>
            <a:effectLst/>
          </c:spPr>
          <c:marker>
            <c:symbol val="none"/>
          </c:marker>
          <c:cat>
            <c:strRef>
              <c:f>KODEM!$B$35:$G$35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KODEM!$B$38:$G$38</c:f>
              <c:numCache>
                <c:formatCode>General</c:formatCode>
                <c:ptCount val="6"/>
                <c:pt idx="0">
                  <c:v>53</c:v>
                </c:pt>
                <c:pt idx="1">
                  <c:v>60</c:v>
                </c:pt>
                <c:pt idx="2">
                  <c:v>66</c:v>
                </c:pt>
                <c:pt idx="3">
                  <c:v>79</c:v>
                </c:pt>
                <c:pt idx="4">
                  <c:v>88</c:v>
                </c:pt>
                <c:pt idx="5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AD-41C0-8224-2FE46D1789F9}"/>
            </c:ext>
          </c:extLst>
        </c:ser>
        <c:ser>
          <c:idx val="3"/>
          <c:order val="3"/>
          <c:tx>
            <c:strRef>
              <c:f>KODEM!$A$39</c:f>
              <c:strCache>
                <c:ptCount val="1"/>
                <c:pt idx="0">
                  <c:v>Utdanningssystemet</c:v>
                </c:pt>
              </c:strCache>
            </c:strRef>
          </c:tx>
          <c:spPr>
            <a:ln w="63500" cap="rnd">
              <a:solidFill>
                <a:srgbClr val="FFCB25"/>
              </a:solidFill>
              <a:round/>
            </a:ln>
            <a:effectLst/>
          </c:spPr>
          <c:marker>
            <c:symbol val="none"/>
          </c:marker>
          <c:cat>
            <c:strRef>
              <c:f>KODEM!$B$35:$G$35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KODEM!$B$39:$G$39</c:f>
              <c:numCache>
                <c:formatCode>General</c:formatCode>
                <c:ptCount val="6"/>
                <c:pt idx="0">
                  <c:v>68</c:v>
                </c:pt>
                <c:pt idx="1">
                  <c:v>71</c:v>
                </c:pt>
                <c:pt idx="2">
                  <c:v>74</c:v>
                </c:pt>
                <c:pt idx="3">
                  <c:v>79</c:v>
                </c:pt>
                <c:pt idx="4">
                  <c:v>79</c:v>
                </c:pt>
                <c:pt idx="5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5AD-41C0-8224-2FE46D1789F9}"/>
            </c:ext>
          </c:extLst>
        </c:ser>
        <c:ser>
          <c:idx val="4"/>
          <c:order val="4"/>
          <c:tx>
            <c:strRef>
              <c:f>KODEM!$A$40</c:f>
              <c:strCache>
                <c:ptCount val="1"/>
                <c:pt idx="0">
                  <c:v>Studiefinansiering</c:v>
                </c:pt>
              </c:strCache>
            </c:strRef>
          </c:tx>
          <c:spPr>
            <a:ln w="63500" cap="rnd">
              <a:solidFill>
                <a:srgbClr val="FF8100">
                  <a:lumMod val="50000"/>
                </a:srgbClr>
              </a:solidFill>
              <a:round/>
            </a:ln>
            <a:effectLst/>
          </c:spPr>
          <c:marker>
            <c:symbol val="none"/>
          </c:marker>
          <c:cat>
            <c:strRef>
              <c:f>KODEM!$B$35:$G$35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KODEM!$B$40:$G$40</c:f>
              <c:numCache>
                <c:formatCode>General</c:formatCode>
                <c:ptCount val="6"/>
                <c:pt idx="0">
                  <c:v>58</c:v>
                </c:pt>
                <c:pt idx="1">
                  <c:v>55</c:v>
                </c:pt>
                <c:pt idx="2">
                  <c:v>57</c:v>
                </c:pt>
                <c:pt idx="3">
                  <c:v>72</c:v>
                </c:pt>
                <c:pt idx="4">
                  <c:v>68</c:v>
                </c:pt>
                <c:pt idx="5">
                  <c:v>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5AD-41C0-8224-2FE46D1789F9}"/>
            </c:ext>
          </c:extLst>
        </c:ser>
        <c:ser>
          <c:idx val="5"/>
          <c:order val="5"/>
          <c:tx>
            <c:strRef>
              <c:f>KODEM!$A$41</c:f>
              <c:strCache>
                <c:ptCount val="1"/>
                <c:pt idx="0">
                  <c:v>Barnehager</c:v>
                </c:pt>
              </c:strCache>
            </c:strRef>
          </c:tx>
          <c:spPr>
            <a:ln w="63500" cap="rnd">
              <a:solidFill>
                <a:srgbClr val="FF9021"/>
              </a:solidFill>
              <a:round/>
            </a:ln>
            <a:effectLst/>
          </c:spPr>
          <c:marker>
            <c:symbol val="none"/>
          </c:marker>
          <c:cat>
            <c:strRef>
              <c:f>KODEM!$B$35:$G$35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KODEM!$B$41:$G$41</c:f>
              <c:numCache>
                <c:formatCode>General</c:formatCode>
                <c:ptCount val="6"/>
                <c:pt idx="0">
                  <c:v>46</c:v>
                </c:pt>
                <c:pt idx="1">
                  <c:v>58</c:v>
                </c:pt>
                <c:pt idx="2">
                  <c:v>55</c:v>
                </c:pt>
                <c:pt idx="3">
                  <c:v>43</c:v>
                </c:pt>
                <c:pt idx="4">
                  <c:v>59</c:v>
                </c:pt>
                <c:pt idx="5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5AD-41C0-8224-2FE46D178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4871615"/>
        <c:axId val="461718911"/>
      </c:lineChart>
      <c:catAx>
        <c:axId val="20548716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61718911"/>
        <c:crosses val="autoZero"/>
        <c:auto val="1"/>
        <c:lblAlgn val="ctr"/>
        <c:lblOffset val="100"/>
        <c:noMultiLvlLbl val="0"/>
      </c:catAx>
      <c:valAx>
        <c:axId val="461718911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054871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181665579994738"/>
          <c:y val="3.2577707311995795E-2"/>
          <c:w val="0.24703615670281998"/>
          <c:h val="0.615434729811779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KODEM!$A$23</c:f>
              <c:strCache>
                <c:ptCount val="1"/>
                <c:pt idx="0">
                  <c:v>Eldreomsorg</c:v>
                </c:pt>
              </c:strCache>
            </c:strRef>
          </c:tx>
          <c:spPr>
            <a:ln w="63500" cap="rnd">
              <a:solidFill>
                <a:srgbClr val="009E47"/>
              </a:solidFill>
              <a:round/>
            </a:ln>
            <a:effectLst/>
          </c:spPr>
          <c:marker>
            <c:symbol val="none"/>
          </c:marker>
          <c:cat>
            <c:strRef>
              <c:f>KODEM!$B$22:$G$22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KODEM!$B$23:$G$23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C8-44FB-ADD7-5FEC3760ED7E}"/>
            </c:ext>
          </c:extLst>
        </c:ser>
        <c:ser>
          <c:idx val="1"/>
          <c:order val="1"/>
          <c:tx>
            <c:strRef>
              <c:f>KODEM!$A$24</c:f>
              <c:strCache>
                <c:ptCount val="1"/>
                <c:pt idx="0">
                  <c:v>Helsevesenet</c:v>
                </c:pt>
              </c:strCache>
            </c:strRef>
          </c:tx>
          <c:spPr>
            <a:ln w="63500" cap="rnd">
              <a:solidFill>
                <a:srgbClr val="B4DE86"/>
              </a:solidFill>
              <a:round/>
            </a:ln>
            <a:effectLst/>
          </c:spPr>
          <c:marker>
            <c:symbol val="none"/>
          </c:marker>
          <c:cat>
            <c:strRef>
              <c:f>KODEM!$B$22:$G$22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KODEM!$B$24:$G$24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C8-44FB-ADD7-5FEC3760ED7E}"/>
            </c:ext>
          </c:extLst>
        </c:ser>
        <c:ser>
          <c:idx val="2"/>
          <c:order val="2"/>
          <c:tx>
            <c:strRef>
              <c:f>KODEM!$A$25</c:f>
              <c:strCache>
                <c:ptCount val="1"/>
                <c:pt idx="0">
                  <c:v>Alderspensjon</c:v>
                </c:pt>
              </c:strCache>
            </c:strRef>
          </c:tx>
          <c:spPr>
            <a:ln w="63500" cap="rnd">
              <a:solidFill>
                <a:srgbClr val="005C2A"/>
              </a:solidFill>
              <a:round/>
            </a:ln>
            <a:effectLst/>
          </c:spPr>
          <c:marker>
            <c:symbol val="none"/>
          </c:marker>
          <c:cat>
            <c:strRef>
              <c:f>KODEM!$B$22:$G$22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KODEM!$B$25:$G$25</c:f>
              <c:numCache>
                <c:formatCode>General</c:formatCode>
                <c:ptCount val="6"/>
                <c:pt idx="0">
                  <c:v>7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C8-44FB-ADD7-5FEC3760ED7E}"/>
            </c:ext>
          </c:extLst>
        </c:ser>
        <c:ser>
          <c:idx val="3"/>
          <c:order val="3"/>
          <c:tx>
            <c:strRef>
              <c:f>KODEM!$A$26</c:f>
              <c:strCache>
                <c:ptCount val="1"/>
                <c:pt idx="0">
                  <c:v>Utdanningssystemet</c:v>
                </c:pt>
              </c:strCache>
            </c:strRef>
          </c:tx>
          <c:spPr>
            <a:ln w="63500" cap="rnd">
              <a:solidFill>
                <a:srgbClr val="FFCB25"/>
              </a:solidFill>
              <a:round/>
            </a:ln>
            <a:effectLst/>
          </c:spPr>
          <c:marker>
            <c:symbol val="none"/>
          </c:marker>
          <c:cat>
            <c:strRef>
              <c:f>KODEM!$B$22:$G$22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KODEM!$B$26:$G$26</c:f>
              <c:numCache>
                <c:formatCode>General</c:formatCode>
                <c:ptCount val="6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C8-44FB-ADD7-5FEC3760ED7E}"/>
            </c:ext>
          </c:extLst>
        </c:ser>
        <c:ser>
          <c:idx val="4"/>
          <c:order val="4"/>
          <c:tx>
            <c:strRef>
              <c:f>KODEM!$A$27</c:f>
              <c:strCache>
                <c:ptCount val="1"/>
                <c:pt idx="0">
                  <c:v>Studiefinansiering</c:v>
                </c:pt>
              </c:strCache>
            </c:strRef>
          </c:tx>
          <c:spPr>
            <a:ln w="63500" cap="rnd">
              <a:solidFill>
                <a:srgbClr val="FF8100">
                  <a:lumMod val="50000"/>
                </a:srgbClr>
              </a:solidFill>
              <a:round/>
            </a:ln>
            <a:effectLst/>
          </c:spPr>
          <c:marker>
            <c:symbol val="none"/>
          </c:marker>
          <c:cat>
            <c:strRef>
              <c:f>KODEM!$B$22:$G$22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KODEM!$B$27:$G$27</c:f>
              <c:numCache>
                <c:formatCode>General</c:formatCode>
                <c:ptCount val="6"/>
                <c:pt idx="0">
                  <c:v>8</c:v>
                </c:pt>
                <c:pt idx="1">
                  <c:v>5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5C8-44FB-ADD7-5FEC3760ED7E}"/>
            </c:ext>
          </c:extLst>
        </c:ser>
        <c:ser>
          <c:idx val="5"/>
          <c:order val="5"/>
          <c:tx>
            <c:strRef>
              <c:f>KODEM!$A$28</c:f>
              <c:strCache>
                <c:ptCount val="1"/>
                <c:pt idx="0">
                  <c:v>Barnehager</c:v>
                </c:pt>
              </c:strCache>
            </c:strRef>
          </c:tx>
          <c:spPr>
            <a:ln w="63500" cap="rnd">
              <a:solidFill>
                <a:srgbClr val="FF9021"/>
              </a:solidFill>
              <a:round/>
            </a:ln>
            <a:effectLst/>
          </c:spPr>
          <c:marker>
            <c:symbol val="none"/>
          </c:marker>
          <c:cat>
            <c:strRef>
              <c:f>KODEM!$B$22:$G$22</c:f>
              <c:strCache>
                <c:ptCount val="6"/>
                <c:pt idx="0">
                  <c:v>&lt;34 år</c:v>
                </c:pt>
                <c:pt idx="1">
                  <c:v>34-43 år</c:v>
                </c:pt>
                <c:pt idx="2">
                  <c:v>44-53 år</c:v>
                </c:pt>
                <c:pt idx="3">
                  <c:v>54-63 år</c:v>
                </c:pt>
                <c:pt idx="4">
                  <c:v>64-73 år</c:v>
                </c:pt>
                <c:pt idx="5">
                  <c:v>&gt;73 år</c:v>
                </c:pt>
              </c:strCache>
            </c:strRef>
          </c:cat>
          <c:val>
            <c:numRef>
              <c:f>KODEM!$B$28:$G$28</c:f>
              <c:numCache>
                <c:formatCode>General</c:formatCode>
                <c:ptCount val="6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C8-44FB-ADD7-5FEC3760E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6577968"/>
        <c:axId val="1003239280"/>
      </c:lineChart>
      <c:catAx>
        <c:axId val="198657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03239280"/>
        <c:crosses val="autoZero"/>
        <c:auto val="1"/>
        <c:lblAlgn val="ctr"/>
        <c:lblOffset val="100"/>
        <c:noMultiLvlLbl val="0"/>
      </c:catAx>
      <c:valAx>
        <c:axId val="100323928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98657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371249946317109"/>
          <c:y val="3.8280661809350337E-2"/>
          <c:w val="0.24118707805364251"/>
          <c:h val="0.614999089253187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2F3B9-0458-594B-BDC9-EE4CBB1ECF10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BFA3F-0932-AB4A-9531-660374C962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9166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DF2938-62A4-4C2A-A9C0-F775696235B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787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9206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796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898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SJ" dirty="0">
              <a:solidFill>
                <a:schemeClr val="tx1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131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231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8696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60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890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385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6688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5337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5174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0551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504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063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7790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7540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9132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770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13955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18939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6333F-E368-4746-A020-FE91A90E00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0278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7BD2E-A9C2-80D2-7A53-88F987C7D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0618A84-2DF9-8DF9-1142-2F76FD0AE4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9E4FFD6-36C8-ABFC-4F20-730EDBA57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noProof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DEDE1D4-D9AA-582B-6DD5-9810E7F6EF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06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DF2938-62A4-4C2A-A9C0-F775696235B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006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215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>
                <a:highlight>
                  <a:srgbClr val="FFFF00"/>
                </a:highlight>
              </a:rPr>
              <a:t>Bjørg Karin: Merk at undersøkelsen er ikke representativ for hele medlemsmassen til Pensjonistforbundet: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highlight>
                  <a:srgbClr val="FFFF00"/>
                </a:highlight>
              </a:rPr>
              <a:t>Pensjonistforbundet mangler e-postadresser til ca. halvparten av (hoved) medlemmene og så godt som alle kollektive medlemmer.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Ikke-digitale eldre er dermed ikke representert</a:t>
            </a:r>
          </a:p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BBFA3F-0932-AB4A-9531-660374C962D3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3372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gul med graf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3" y="686859"/>
            <a:ext cx="7376402" cy="1325563"/>
          </a:xfrm>
        </p:spPr>
        <p:txBody>
          <a:bodyPr lIns="0" tIns="0" rIns="0" bIns="0" anchor="b"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17" name="Undertittel 2"/>
          <p:cNvSpPr>
            <a:spLocks noGrp="1"/>
          </p:cNvSpPr>
          <p:nvPr>
            <p:ph type="subTitle" idx="1"/>
          </p:nvPr>
        </p:nvSpPr>
        <p:spPr>
          <a:xfrm>
            <a:off x="874713" y="2430936"/>
            <a:ext cx="5221287" cy="2517582"/>
          </a:xfr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1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74713" y="495849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1DB0EB7-B00F-B24E-8070-17C159B59796}" type="datetimeFigureOut">
              <a:rPr lang="nb-NO" smtClean="0"/>
              <a:pPr/>
              <a:t>23.10.2025</a:t>
            </a:fld>
            <a:endParaRPr lang="nb-NO"/>
          </a:p>
        </p:txBody>
      </p:sp>
      <p:sp>
        <p:nvSpPr>
          <p:cNvPr id="10" name="Rektangel 9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48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gul med 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2" y="686859"/>
            <a:ext cx="4932000" cy="1325563"/>
          </a:xfrm>
        </p:spPr>
        <p:txBody>
          <a:bodyPr lIns="0" tIns="0" rIns="0" bIns="0" anchor="b"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17" name="Undertittel 2"/>
          <p:cNvSpPr>
            <a:spLocks noGrp="1"/>
          </p:cNvSpPr>
          <p:nvPr>
            <p:ph type="subTitle" idx="1"/>
          </p:nvPr>
        </p:nvSpPr>
        <p:spPr>
          <a:xfrm>
            <a:off x="874711" y="2430936"/>
            <a:ext cx="4932000" cy="2520000"/>
          </a:xfr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6096000" y="-2"/>
            <a:ext cx="6096000" cy="585394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74713" y="5054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1DB0EB7-B00F-B24E-8070-17C159B59796}" type="datetimeFigureOut">
              <a:rPr lang="nb-NO" smtClean="0"/>
              <a:pPr/>
              <a:t>23.10.2025</a:t>
            </a:fld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lys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2" y="686859"/>
            <a:ext cx="4932000" cy="1325563"/>
          </a:xfrm>
        </p:spPr>
        <p:txBody>
          <a:bodyPr lIns="0" tIns="0" rIns="0" bIns="0" anchor="b">
            <a:normAutofit/>
          </a:bodyPr>
          <a:lstStyle>
            <a:lvl1pPr>
              <a:defRPr sz="4200" b="1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17" name="Undertittel 2"/>
          <p:cNvSpPr>
            <a:spLocks noGrp="1"/>
          </p:cNvSpPr>
          <p:nvPr>
            <p:ph type="subTitle" idx="1"/>
          </p:nvPr>
        </p:nvSpPr>
        <p:spPr>
          <a:xfrm>
            <a:off x="874711" y="2430936"/>
            <a:ext cx="4932000" cy="2520000"/>
          </a:xfr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6096000" y="-2"/>
            <a:ext cx="6096000" cy="585394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74713" y="5054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1DB0EB7-B00F-B24E-8070-17C159B59796}" type="datetimeFigureOut">
              <a:rPr lang="nb-NO" smtClean="0"/>
              <a:pPr/>
              <a:t>23.10.2025</a:t>
            </a:fld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4" y="365125"/>
            <a:ext cx="10443600" cy="108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buClr>
                <a:schemeClr val="tx2"/>
              </a:buClr>
              <a:defRPr sz="2400"/>
            </a:lvl4pPr>
            <a:lvl5pPr>
              <a:buClr>
                <a:schemeClr val="tx2"/>
              </a:buClr>
              <a:defRPr sz="2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Rektangel 6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7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,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4" y="365125"/>
            <a:ext cx="10443600" cy="108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74714" y="1825625"/>
            <a:ext cx="4932000" cy="3683354"/>
          </a:xfrm>
        </p:spPr>
        <p:txBody>
          <a:bodyPr>
            <a:normAutofit/>
          </a:bodyPr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buClr>
                <a:schemeClr val="tx2"/>
              </a:buClr>
              <a:defRPr sz="2400"/>
            </a:lvl4pPr>
            <a:lvl5pPr>
              <a:buClr>
                <a:schemeClr val="tx2"/>
              </a:buClr>
              <a:defRPr sz="2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Rektangel 6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lassholder for innhold 2"/>
          <p:cNvSpPr>
            <a:spLocks noGrp="1"/>
          </p:cNvSpPr>
          <p:nvPr>
            <p:ph idx="10"/>
          </p:nvPr>
        </p:nvSpPr>
        <p:spPr>
          <a:xfrm>
            <a:off x="6385288" y="1825625"/>
            <a:ext cx="4932000" cy="3683354"/>
          </a:xfrm>
        </p:spPr>
        <p:txBody>
          <a:bodyPr>
            <a:normAutofit/>
          </a:bodyPr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buClr>
                <a:schemeClr val="tx2"/>
              </a:buClr>
              <a:defRPr sz="2400"/>
            </a:lvl4pPr>
            <a:lvl5pPr>
              <a:buClr>
                <a:schemeClr val="tx2"/>
              </a:buClr>
              <a:defRPr sz="2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4" y="365125"/>
            <a:ext cx="4932000" cy="108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74714" y="1825625"/>
            <a:ext cx="4932000" cy="3683354"/>
          </a:xfrm>
        </p:spPr>
        <p:txBody>
          <a:bodyPr>
            <a:normAutofit/>
          </a:bodyPr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buClr>
                <a:schemeClr val="tx2"/>
              </a:buClr>
              <a:defRPr sz="2400"/>
            </a:lvl4pPr>
            <a:lvl5pPr>
              <a:buClr>
                <a:schemeClr val="tx2"/>
              </a:buClr>
              <a:defRPr sz="2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Rektangel 6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5853938"/>
          </a:xfrm>
          <a:noFill/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s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8539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d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  <p:sp>
        <p:nvSpPr>
          <p:cNvPr id="13" name="Tittel 1"/>
          <p:cNvSpPr>
            <a:spLocks noGrp="1"/>
          </p:cNvSpPr>
          <p:nvPr>
            <p:ph type="title"/>
          </p:nvPr>
        </p:nvSpPr>
        <p:spPr>
          <a:xfrm>
            <a:off x="874712" y="686859"/>
            <a:ext cx="4932000" cy="1325563"/>
          </a:xfrm>
        </p:spPr>
        <p:txBody>
          <a:bodyPr lIns="0" tIns="0" rIns="0" bIns="0" anchor="b">
            <a:normAutofit/>
          </a:bodyPr>
          <a:lstStyle>
            <a:lvl1pPr>
              <a:defRPr sz="4200" b="1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15" name="Undertittel 2"/>
          <p:cNvSpPr>
            <a:spLocks noGrp="1"/>
          </p:cNvSpPr>
          <p:nvPr>
            <p:ph type="subTitle" idx="10"/>
          </p:nvPr>
        </p:nvSpPr>
        <p:spPr>
          <a:xfrm>
            <a:off x="874711" y="2430935"/>
            <a:ext cx="4932000" cy="2911085"/>
          </a:xfr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914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gord lys oransj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39" y="3204000"/>
            <a:ext cx="4836522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gord sterk oransj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39" y="3204000"/>
            <a:ext cx="4836522" cy="45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gord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526" y="3209625"/>
            <a:ext cx="4878947" cy="45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6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gul med graf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3" y="686859"/>
            <a:ext cx="7376402" cy="1325563"/>
          </a:xfrm>
        </p:spPr>
        <p:txBody>
          <a:bodyPr lIns="0" tIns="0" rIns="0" bIns="0" anchor="b"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7" name="Undertittel 2"/>
          <p:cNvSpPr>
            <a:spLocks noGrp="1"/>
          </p:cNvSpPr>
          <p:nvPr>
            <p:ph type="subTitle" idx="1"/>
          </p:nvPr>
        </p:nvSpPr>
        <p:spPr>
          <a:xfrm>
            <a:off x="874713" y="2430936"/>
            <a:ext cx="5221287" cy="2517582"/>
          </a:xfr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74713" y="495849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1DB0EB7-B00F-B24E-8070-17C159B59796}" type="datetimeFigureOut">
              <a:rPr lang="nb-NO" smtClean="0"/>
              <a:pPr/>
              <a:t>23.10.2025</a:t>
            </a:fld>
            <a:endParaRPr lang="nb-NO"/>
          </a:p>
        </p:txBody>
      </p:sp>
      <p:sp>
        <p:nvSpPr>
          <p:cNvPr id="10" name="Rektangel 9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16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gul med 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2" y="686859"/>
            <a:ext cx="4932000" cy="1325563"/>
          </a:xfrm>
        </p:spPr>
        <p:txBody>
          <a:bodyPr lIns="0" tIns="0" rIns="0" bIns="0" anchor="b"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7" name="Undertittel 2"/>
          <p:cNvSpPr>
            <a:spLocks noGrp="1"/>
          </p:cNvSpPr>
          <p:nvPr>
            <p:ph type="subTitle" idx="1"/>
          </p:nvPr>
        </p:nvSpPr>
        <p:spPr>
          <a:xfrm>
            <a:off x="874711" y="2430936"/>
            <a:ext cx="4932000" cy="2520000"/>
          </a:xfr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6096000" y="-2"/>
            <a:ext cx="6096000" cy="5853940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74713" y="5054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1DB0EB7-B00F-B24E-8070-17C159B59796}" type="datetimeFigureOut">
              <a:rPr lang="nb-NO" smtClean="0"/>
              <a:pPr/>
              <a:t>23.10.2025</a:t>
            </a:fld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04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lys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2" y="686859"/>
            <a:ext cx="4932000" cy="1325563"/>
          </a:xfrm>
        </p:spPr>
        <p:txBody>
          <a:bodyPr lIns="0" tIns="0" rIns="0" bIns="0" anchor="b">
            <a:normAutofit/>
          </a:bodyPr>
          <a:lstStyle>
            <a:lvl1pPr>
              <a:defRPr sz="4200" b="1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7" name="Undertittel 2"/>
          <p:cNvSpPr>
            <a:spLocks noGrp="1"/>
          </p:cNvSpPr>
          <p:nvPr>
            <p:ph type="subTitle" idx="1"/>
          </p:nvPr>
        </p:nvSpPr>
        <p:spPr>
          <a:xfrm>
            <a:off x="874711" y="2430936"/>
            <a:ext cx="4932000" cy="2520000"/>
          </a:xfr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6096000" y="-2"/>
            <a:ext cx="6096000" cy="5853940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74713" y="50546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1DB0EB7-B00F-B24E-8070-17C159B59796}" type="datetimeFigureOut">
              <a:rPr lang="nb-NO" smtClean="0"/>
              <a:pPr/>
              <a:t>23.10.2025</a:t>
            </a:fld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209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4" y="365125"/>
            <a:ext cx="10443600" cy="1080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buClr>
                <a:schemeClr val="tx2"/>
              </a:buClr>
              <a:defRPr sz="2400"/>
            </a:lvl4pPr>
            <a:lvl5pPr>
              <a:buClr>
                <a:schemeClr val="tx2"/>
              </a:buClr>
              <a:defRPr sz="2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ktangel 6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423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,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4" y="365125"/>
            <a:ext cx="10443600" cy="1080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74714" y="1825625"/>
            <a:ext cx="4932000" cy="3683354"/>
          </a:xfrm>
        </p:spPr>
        <p:txBody>
          <a:bodyPr>
            <a:normAutofit/>
          </a:bodyPr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buClr>
                <a:schemeClr val="tx2"/>
              </a:buClr>
              <a:defRPr sz="2400"/>
            </a:lvl4pPr>
            <a:lvl5pPr>
              <a:buClr>
                <a:schemeClr val="tx2"/>
              </a:buClr>
              <a:defRPr sz="2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ktangel 6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lassholder for innhold 2"/>
          <p:cNvSpPr>
            <a:spLocks noGrp="1"/>
          </p:cNvSpPr>
          <p:nvPr>
            <p:ph idx="10"/>
          </p:nvPr>
        </p:nvSpPr>
        <p:spPr>
          <a:xfrm>
            <a:off x="6385288" y="1825625"/>
            <a:ext cx="4932000" cy="3683354"/>
          </a:xfrm>
        </p:spPr>
        <p:txBody>
          <a:bodyPr>
            <a:normAutofit/>
          </a:bodyPr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buClr>
                <a:schemeClr val="tx2"/>
              </a:buClr>
              <a:defRPr sz="2400"/>
            </a:lvl4pPr>
            <a:lvl5pPr>
              <a:buClr>
                <a:schemeClr val="tx2"/>
              </a:buClr>
              <a:defRPr sz="2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767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714" y="365125"/>
            <a:ext cx="4932000" cy="1080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74714" y="1825625"/>
            <a:ext cx="4932000" cy="3683354"/>
          </a:xfrm>
        </p:spPr>
        <p:txBody>
          <a:bodyPr>
            <a:normAutofit/>
          </a:bodyPr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buClr>
                <a:schemeClr val="tx2"/>
              </a:buClr>
              <a:defRPr sz="2400"/>
            </a:lvl4pPr>
            <a:lvl5pPr>
              <a:buClr>
                <a:schemeClr val="tx2"/>
              </a:buClr>
              <a:defRPr sz="2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ktangel 6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5853938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7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s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8539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Rektangel 8"/>
          <p:cNvSpPr/>
          <p:nvPr userDrawn="1"/>
        </p:nvSpPr>
        <p:spPr>
          <a:xfrm>
            <a:off x="0" y="5853938"/>
            <a:ext cx="12192000" cy="10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Picture 3" descr="C:\Users\Stein Henrik Haugen\Desktop\Pensjonistforbundet\Maler\Pensjonistforbundet\Grafikk\logo-st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6096001"/>
            <a:ext cx="278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d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88" y="6257927"/>
            <a:ext cx="2520000" cy="232427"/>
          </a:xfrm>
          <a:prstGeom prst="rect">
            <a:avLst/>
          </a:prstGeom>
        </p:spPr>
      </p:pic>
      <p:sp>
        <p:nvSpPr>
          <p:cNvPr id="13" name="Tittel 1"/>
          <p:cNvSpPr>
            <a:spLocks noGrp="1"/>
          </p:cNvSpPr>
          <p:nvPr>
            <p:ph type="title"/>
          </p:nvPr>
        </p:nvSpPr>
        <p:spPr>
          <a:xfrm>
            <a:off x="874712" y="686859"/>
            <a:ext cx="4932000" cy="1325563"/>
          </a:xfrm>
        </p:spPr>
        <p:txBody>
          <a:bodyPr lIns="0" tIns="0" rIns="0" bIns="0" anchor="b">
            <a:normAutofit/>
          </a:bodyPr>
          <a:lstStyle>
            <a:lvl1pPr>
              <a:defRPr sz="4200" b="1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5" name="Undertittel 2"/>
          <p:cNvSpPr>
            <a:spLocks noGrp="1"/>
          </p:cNvSpPr>
          <p:nvPr>
            <p:ph type="subTitle" idx="10"/>
          </p:nvPr>
        </p:nvSpPr>
        <p:spPr>
          <a:xfrm>
            <a:off x="874711" y="2430935"/>
            <a:ext cx="4932000" cy="2911085"/>
          </a:xfr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9913111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9036304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gord lys oransj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39" y="3204000"/>
            <a:ext cx="4836522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090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gord sterk oransj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39" y="3204000"/>
            <a:ext cx="4836522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08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gord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526" y="3209625"/>
            <a:ext cx="4878947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200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64079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- bildest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2913" y="1298067"/>
            <a:ext cx="6941968" cy="1519413"/>
          </a:xfrm>
        </p:spPr>
        <p:txBody>
          <a:bodyPr anchor="b">
            <a:normAutofit/>
          </a:bodyPr>
          <a:lstStyle>
            <a:lvl1pPr algn="l">
              <a:defRPr sz="5483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82913" y="3095457"/>
            <a:ext cx="6941968" cy="649322"/>
          </a:xfrm>
        </p:spPr>
        <p:txBody>
          <a:bodyPr>
            <a:normAutofit/>
          </a:bodyPr>
          <a:lstStyle>
            <a:lvl1pPr marL="0" indent="0" algn="l">
              <a:spcAft>
                <a:spcPts val="0"/>
              </a:spcAft>
              <a:buNone/>
              <a:defRPr sz="2109"/>
            </a:lvl1pPr>
            <a:lvl2pPr marL="456982" indent="0" algn="ctr">
              <a:buNone/>
              <a:defRPr sz="1999"/>
            </a:lvl2pPr>
            <a:lvl3pPr marL="913965" indent="0" algn="ctr">
              <a:buNone/>
              <a:defRPr sz="1799"/>
            </a:lvl3pPr>
            <a:lvl4pPr marL="1370947" indent="0" algn="ctr">
              <a:buNone/>
              <a:defRPr sz="1599"/>
            </a:lvl4pPr>
            <a:lvl5pPr marL="1827929" indent="0" algn="ctr">
              <a:buNone/>
              <a:defRPr sz="1599"/>
            </a:lvl5pPr>
            <a:lvl6pPr marL="2284911" indent="0" algn="ctr">
              <a:buNone/>
              <a:defRPr sz="1599"/>
            </a:lvl6pPr>
            <a:lvl7pPr marL="2741893" indent="0" algn="ctr">
              <a:buNone/>
              <a:defRPr sz="1599"/>
            </a:lvl7pPr>
            <a:lvl8pPr marL="3198876" indent="0" algn="ctr">
              <a:buNone/>
              <a:defRPr sz="1599"/>
            </a:lvl8pPr>
            <a:lvl9pPr marL="3655858" indent="0" algn="ctr">
              <a:buNone/>
              <a:defRPr sz="1599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13C1365D-4C78-47E2-BB00-E802460A26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913" y="4229667"/>
            <a:ext cx="3290032" cy="194797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None/>
              <a:defRPr sz="1265" b="1"/>
            </a:lvl1pPr>
          </a:lstStyle>
          <a:p>
            <a:pPr lvl="0"/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endParaRPr lang="en-US"/>
          </a:p>
        </p:txBody>
      </p:sp>
      <p:sp>
        <p:nvSpPr>
          <p:cNvPr id="20" name="Plassholder for lysbildenummer 19">
            <a:extLst>
              <a:ext uri="{FF2B5EF4-FFF2-40B4-BE49-F238E27FC236}">
                <a16:creationId xmlns:a16="http://schemas.microsoft.com/office/drawing/2014/main" id="{34EC6E11-8AB0-4BC8-93DC-407904FA9CD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180995" y="6122204"/>
            <a:ext cx="308811" cy="184666"/>
          </a:xfrm>
          <a:prstGeom prst="rect">
            <a:avLst/>
          </a:prstGeom>
        </p:spPr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816" y="4525"/>
            <a:ext cx="4269487" cy="686080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6" y="252717"/>
            <a:ext cx="3259881" cy="36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116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952834"/>
            <a:ext cx="10806491" cy="46751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315" y="1879960"/>
            <a:ext cx="10806491" cy="329157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7501127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0" y="0"/>
            <a:ext cx="12192000" cy="59682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65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3315" y="1284201"/>
            <a:ext cx="9144000" cy="1519413"/>
          </a:xfrm>
        </p:spPr>
        <p:txBody>
          <a:bodyPr anchor="b">
            <a:normAutofit/>
          </a:bodyPr>
          <a:lstStyle>
            <a:lvl1pPr algn="l">
              <a:defRPr sz="5483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82913" y="3364810"/>
            <a:ext cx="9144000" cy="649322"/>
          </a:xfrm>
        </p:spPr>
        <p:txBody>
          <a:bodyPr>
            <a:normAutofit/>
          </a:bodyPr>
          <a:lstStyle>
            <a:lvl1pPr marL="0" indent="0" algn="l">
              <a:spcAft>
                <a:spcPts val="0"/>
              </a:spcAft>
              <a:buNone/>
              <a:defRPr sz="2109"/>
            </a:lvl1pPr>
            <a:lvl2pPr marL="456982" indent="0" algn="ctr">
              <a:buNone/>
              <a:defRPr sz="1999"/>
            </a:lvl2pPr>
            <a:lvl3pPr marL="913965" indent="0" algn="ctr">
              <a:buNone/>
              <a:defRPr sz="1799"/>
            </a:lvl3pPr>
            <a:lvl4pPr marL="1370947" indent="0" algn="ctr">
              <a:buNone/>
              <a:defRPr sz="1599"/>
            </a:lvl4pPr>
            <a:lvl5pPr marL="1827929" indent="0" algn="ctr">
              <a:buNone/>
              <a:defRPr sz="1599"/>
            </a:lvl5pPr>
            <a:lvl6pPr marL="2284911" indent="0" algn="ctr">
              <a:buNone/>
              <a:defRPr sz="1599"/>
            </a:lvl6pPr>
            <a:lvl7pPr marL="2741893" indent="0" algn="ctr">
              <a:buNone/>
              <a:defRPr sz="1599"/>
            </a:lvl7pPr>
            <a:lvl8pPr marL="3198876" indent="0" algn="ctr">
              <a:buNone/>
              <a:defRPr sz="1599"/>
            </a:lvl8pPr>
            <a:lvl9pPr marL="3655858" indent="0" algn="ctr">
              <a:buNone/>
              <a:defRPr sz="1599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13C1365D-4C78-47E2-BB00-E802460A26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315" y="4380533"/>
            <a:ext cx="3290032" cy="194797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None/>
              <a:defRPr sz="1265" b="1"/>
            </a:lvl1pPr>
          </a:lstStyle>
          <a:p>
            <a:pPr lvl="0"/>
            <a:r>
              <a:rPr lang="nb-NO" noProof="0"/>
              <a:t>Navn Navnesen</a:t>
            </a: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6" y="252717"/>
            <a:ext cx="3259881" cy="36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585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, samarbei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3315" y="2084327"/>
            <a:ext cx="9144000" cy="1519413"/>
          </a:xfrm>
        </p:spPr>
        <p:txBody>
          <a:bodyPr anchor="b">
            <a:normAutofit/>
          </a:bodyPr>
          <a:lstStyle>
            <a:lvl1pPr algn="l">
              <a:defRPr sz="5483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83315" y="3860488"/>
            <a:ext cx="9144000" cy="649322"/>
          </a:xfrm>
        </p:spPr>
        <p:txBody>
          <a:bodyPr>
            <a:normAutofit/>
          </a:bodyPr>
          <a:lstStyle>
            <a:lvl1pPr marL="0" indent="0" algn="l">
              <a:spcAft>
                <a:spcPts val="0"/>
              </a:spcAft>
              <a:buNone/>
              <a:defRPr sz="2109"/>
            </a:lvl1pPr>
            <a:lvl2pPr marL="456982" indent="0" algn="ctr">
              <a:buNone/>
              <a:defRPr sz="1999"/>
            </a:lvl2pPr>
            <a:lvl3pPr marL="913965" indent="0" algn="ctr">
              <a:buNone/>
              <a:defRPr sz="1799"/>
            </a:lvl3pPr>
            <a:lvl4pPr marL="1370947" indent="0" algn="ctr">
              <a:buNone/>
              <a:defRPr sz="1599"/>
            </a:lvl4pPr>
            <a:lvl5pPr marL="1827929" indent="0" algn="ctr">
              <a:buNone/>
              <a:defRPr sz="1599"/>
            </a:lvl5pPr>
            <a:lvl6pPr marL="2284911" indent="0" algn="ctr">
              <a:buNone/>
              <a:defRPr sz="1599"/>
            </a:lvl6pPr>
            <a:lvl7pPr marL="2741893" indent="0" algn="ctr">
              <a:buNone/>
              <a:defRPr sz="1599"/>
            </a:lvl7pPr>
            <a:lvl8pPr marL="3198876" indent="0" algn="ctr">
              <a:buNone/>
              <a:defRPr sz="1599"/>
            </a:lvl8pPr>
            <a:lvl9pPr marL="3655858" indent="0" algn="ctr">
              <a:buNone/>
              <a:defRPr sz="1599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13C1365D-4C78-47E2-BB00-E802460A26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913" y="5104148"/>
            <a:ext cx="3290032" cy="194797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None/>
              <a:defRPr sz="1265" b="1"/>
            </a:lvl1pPr>
          </a:lstStyle>
          <a:p>
            <a:pPr lvl="0"/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endParaRPr lang="en-US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6" y="252717"/>
            <a:ext cx="3259881" cy="36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129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kstbokser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1669558"/>
            <a:ext cx="7048261" cy="467511"/>
          </a:xfrm>
        </p:spPr>
        <p:txBody>
          <a:bodyPr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93CDAAF-0A1D-4E30-BDF4-5F1522786F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3315" y="2456019"/>
            <a:ext cx="3353302" cy="329157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2B647C84-5C6A-4934-AF8B-33EB10411F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78273" y="2456019"/>
            <a:ext cx="3353302" cy="329157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5" t="17218" r="61057" b="10106"/>
          <a:stretch/>
        </p:blipFill>
        <p:spPr>
          <a:xfrm>
            <a:off x="8462763" y="9645"/>
            <a:ext cx="3713181" cy="683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021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" y="4968"/>
            <a:ext cx="12182376" cy="6853032"/>
          </a:xfrm>
          <a:prstGeom prst="rect">
            <a:avLst/>
          </a:prstGeom>
        </p:spPr>
      </p:pic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683315" y="952834"/>
            <a:ext cx="10806491" cy="46751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6" y="252717"/>
            <a:ext cx="3259881" cy="360782"/>
          </a:xfrm>
          <a:prstGeom prst="rect">
            <a:avLst/>
          </a:prstGeom>
        </p:spPr>
      </p:pic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697566" y="2450885"/>
            <a:ext cx="10806491" cy="329157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6009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74714" y="365125"/>
            <a:ext cx="10442574" cy="132556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74714" y="1825625"/>
            <a:ext cx="10442574" cy="36833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32569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6" r:id="rId2"/>
    <p:sldLayoutId id="2147483659" r:id="rId3"/>
    <p:sldLayoutId id="2147483650" r:id="rId4"/>
    <p:sldLayoutId id="2147483662" r:id="rId5"/>
    <p:sldLayoutId id="2147483661" r:id="rId6"/>
    <p:sldLayoutId id="2147483657" r:id="rId7"/>
    <p:sldLayoutId id="2147483663" r:id="rId8"/>
    <p:sldLayoutId id="2147483649" r:id="rId9"/>
    <p:sldLayoutId id="2147483664" r:id="rId10"/>
    <p:sldLayoutId id="2147483665" r:id="rId11"/>
    <p:sldLayoutId id="214748365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pos="712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74714" y="365125"/>
            <a:ext cx="10442574" cy="132556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74714" y="1825625"/>
            <a:ext cx="10442574" cy="36833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770014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51">
          <p15:clr>
            <a:srgbClr val="F26B43"/>
          </p15:clr>
        </p15:guide>
        <p15:guide id="4" pos="712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83315" y="1669558"/>
            <a:ext cx="10806491" cy="467511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3315" y="2456019"/>
            <a:ext cx="10806491" cy="32915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6" y="252717"/>
            <a:ext cx="3259881" cy="36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0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</p:sldLayoutIdLst>
  <p:hf sldNum="0" hdr="0" dt="0"/>
  <p:txStyles>
    <p:titleStyle>
      <a:lvl1pPr algn="l" defTabSz="913965" rtl="0" eaLnBrk="1" latinLnBrk="0" hangingPunct="1">
        <a:lnSpc>
          <a:spcPct val="90000"/>
        </a:lnSpc>
        <a:spcBef>
          <a:spcPct val="0"/>
        </a:spcBef>
        <a:buNone/>
        <a:defRPr sz="3374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91" indent="-228491" algn="l" defTabSz="913965" rtl="0" eaLnBrk="1" latinLnBrk="0" hangingPunct="1">
        <a:lnSpc>
          <a:spcPct val="100000"/>
        </a:lnSpc>
        <a:spcBef>
          <a:spcPts val="0"/>
        </a:spcBef>
        <a:spcAft>
          <a:spcPts val="703"/>
        </a:spcAft>
        <a:buClrTx/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1pPr>
      <a:lvl2pPr marL="456982" indent="-228491" algn="l" defTabSz="913965" rtl="0" eaLnBrk="1" latinLnBrk="0" hangingPunct="1">
        <a:lnSpc>
          <a:spcPct val="100000"/>
        </a:lnSpc>
        <a:spcBef>
          <a:spcPts val="351"/>
        </a:spcBef>
        <a:buClrTx/>
        <a:buFont typeface="Arial" panose="020B0604020202020204" pitchFamily="34" charset="0"/>
        <a:buChar char="•"/>
        <a:defRPr sz="2249" kern="1200">
          <a:solidFill>
            <a:schemeClr val="tx1"/>
          </a:solidFill>
          <a:latin typeface="+mn-lt"/>
          <a:ea typeface="+mn-ea"/>
          <a:cs typeface="+mn-cs"/>
        </a:defRPr>
      </a:lvl2pPr>
      <a:lvl3pPr marL="685473" indent="-228491" algn="l" defTabSz="913965" rtl="0" eaLnBrk="1" latinLnBrk="0" hangingPunct="1">
        <a:lnSpc>
          <a:spcPct val="100000"/>
        </a:lnSpc>
        <a:spcBef>
          <a:spcPts val="351"/>
        </a:spcBef>
        <a:buClrTx/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3pPr>
      <a:lvl4pPr marL="913964" indent="-228491" algn="l" defTabSz="913965" rtl="0" eaLnBrk="1" latinLnBrk="0" hangingPunct="1">
        <a:lnSpc>
          <a:spcPct val="100000"/>
        </a:lnSpc>
        <a:spcBef>
          <a:spcPts val="351"/>
        </a:spcBef>
        <a:buClrTx/>
        <a:buFont typeface="Arial" panose="020B0604020202020204" pitchFamily="34" charset="0"/>
        <a:buChar char="•"/>
        <a:defRPr sz="1687" kern="1200">
          <a:solidFill>
            <a:schemeClr val="tx1"/>
          </a:solidFill>
          <a:latin typeface="+mn-lt"/>
          <a:ea typeface="+mn-ea"/>
          <a:cs typeface="+mn-cs"/>
        </a:defRPr>
      </a:lvl4pPr>
      <a:lvl5pPr marL="1142455" indent="-228491" algn="l" defTabSz="913965" rtl="0" eaLnBrk="1" latinLnBrk="0" hangingPunct="1">
        <a:lnSpc>
          <a:spcPct val="100000"/>
        </a:lnSpc>
        <a:spcBef>
          <a:spcPts val="351"/>
        </a:spcBef>
        <a:buClrTx/>
        <a:buFont typeface="Arial" panose="020B0604020202020204" pitchFamily="34" charset="0"/>
        <a:buChar char="•"/>
        <a:defRPr sz="1406" kern="1200">
          <a:solidFill>
            <a:schemeClr val="tx1"/>
          </a:solidFill>
          <a:latin typeface="+mn-lt"/>
          <a:ea typeface="+mn-ea"/>
          <a:cs typeface="+mn-cs"/>
        </a:defRPr>
      </a:lvl5pPr>
      <a:lvl6pPr marL="2513402" indent="-228491" algn="l" defTabSz="9139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385" indent="-228491" algn="l" defTabSz="9139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367" indent="-228491" algn="l" defTabSz="9139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349" indent="-228491" algn="l" defTabSz="9139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396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82" algn="l" defTabSz="91396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65" algn="l" defTabSz="91396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47" algn="l" defTabSz="91396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929" algn="l" defTabSz="91396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911" algn="l" defTabSz="91396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93" algn="l" defTabSz="91396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76" algn="l" defTabSz="91396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858" algn="l" defTabSz="91396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92081" y="1388226"/>
            <a:ext cx="7376402" cy="1829542"/>
          </a:xfrm>
        </p:spPr>
        <p:txBody>
          <a:bodyPr>
            <a:normAutofit fontScale="90000"/>
          </a:bodyPr>
          <a:lstStyle/>
          <a:p>
            <a:br>
              <a:rPr lang="nb-NO"/>
            </a:br>
            <a:br>
              <a:rPr lang="nb-NO"/>
            </a:br>
            <a:r>
              <a:rPr lang="nb-NO"/>
              <a:t>Eldrepanelet løfter spørsmålet:</a:t>
            </a:r>
            <a:br>
              <a:rPr lang="nb-NO"/>
            </a:br>
            <a:br>
              <a:rPr lang="nb-NO"/>
            </a:br>
            <a:r>
              <a:rPr lang="nb-NO"/>
              <a:t>Holder generasjonskontrakten – eller glipper fellesskapet?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974466" y="4829694"/>
            <a:ext cx="5221287" cy="534460"/>
          </a:xfrm>
        </p:spPr>
        <p:txBody>
          <a:bodyPr/>
          <a:lstStyle/>
          <a:p>
            <a:r>
              <a:rPr lang="nb-NO"/>
              <a:t>Hamar kulturhus 23.10.2025</a:t>
            </a:r>
          </a:p>
        </p:txBody>
      </p:sp>
      <p:pic>
        <p:nvPicPr>
          <p:cNvPr id="5" name="Bilde 4" descr="Et bilde som inneholder tekst, klær, forretningskort, mann&#10;&#10;KI-generert innhold kan være feil.">
            <a:extLst>
              <a:ext uri="{FF2B5EF4-FFF2-40B4-BE49-F238E27FC236}">
                <a16:creationId xmlns:a16="http://schemas.microsoft.com/office/drawing/2014/main" id="{0F2C5ED2-2E09-6B61-E54E-A92584AD2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74AF4C-16BF-0E77-DC50-6DA077466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Program (ca.-tider)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F1B3DD-5ED5-270C-91C2-348410BAF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1591056"/>
            <a:ext cx="4932000" cy="391792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nb-NO" noProof="0"/>
              <a:t> </a:t>
            </a:r>
            <a:r>
              <a:rPr lang="nb-NO" b="1" noProof="0"/>
              <a:t>Kl. 13.15-13.45: Bokbad </a:t>
            </a:r>
            <a:r>
              <a:rPr lang="nb-NO" noProof="0"/>
              <a:t>Sigbjørn Johnsen og Ina Libak</a:t>
            </a:r>
          </a:p>
          <a:p>
            <a:pPr>
              <a:lnSpc>
                <a:spcPct val="120000"/>
              </a:lnSpc>
            </a:pPr>
            <a:r>
              <a:rPr lang="nb-NO" b="1" noProof="0"/>
              <a:t>Kl. 13.45: Musikalsk innslag</a:t>
            </a:r>
            <a:endParaRPr lang="nb-NO" noProof="0"/>
          </a:p>
          <a:p>
            <a:pPr>
              <a:lnSpc>
                <a:spcPct val="120000"/>
              </a:lnSpc>
            </a:pPr>
            <a:r>
              <a:rPr lang="nb-NO" b="1" noProof="0"/>
              <a:t>Kl. 13.50-14.10: Åpen mikrofon - </a:t>
            </a:r>
            <a:r>
              <a:rPr lang="nb-NO" err="1"/>
              <a:t>Nimrah</a:t>
            </a:r>
            <a:r>
              <a:rPr lang="nb-NO"/>
              <a:t> </a:t>
            </a:r>
            <a:r>
              <a:rPr lang="nb-NO" err="1"/>
              <a:t>Ramzan</a:t>
            </a:r>
            <a:r>
              <a:rPr lang="nb-NO"/>
              <a:t>, AUF og Brage Skarstein, Unge Venstre</a:t>
            </a:r>
            <a:r>
              <a:rPr lang="nb-NO" b="1" noProof="0"/>
              <a:t> </a:t>
            </a:r>
            <a:br>
              <a:rPr lang="nb-NO" b="1" noProof="0"/>
            </a:br>
            <a:endParaRPr lang="nb-NO" b="1" noProof="0"/>
          </a:p>
          <a:p>
            <a:pPr marL="0" indent="0">
              <a:lnSpc>
                <a:spcPct val="120000"/>
              </a:lnSpc>
              <a:buNone/>
            </a:pPr>
            <a:r>
              <a:rPr lang="nb-NO" b="1"/>
              <a:t>	Kl. 14.10-14.20 </a:t>
            </a:r>
            <a:r>
              <a:rPr lang="nb-NO"/>
              <a:t>Pause</a:t>
            </a:r>
          </a:p>
          <a:p>
            <a:pPr>
              <a:lnSpc>
                <a:spcPct val="120000"/>
              </a:lnSpc>
            </a:pPr>
            <a:endParaRPr lang="nb-NO" noProof="0"/>
          </a:p>
          <a:p>
            <a:pPr marL="0" indent="0">
              <a:buNone/>
            </a:pPr>
            <a:endParaRPr lang="nb-NO" noProof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0F66CC7-3645-6BEF-A5D5-1F66D739DF2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57272" y="905124"/>
            <a:ext cx="4932000" cy="500189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nb-NO" b="1" noProof="0"/>
              <a:t>Kl. 14.20: Hva sier de eldre selv? </a:t>
            </a:r>
            <a:r>
              <a:rPr lang="nb-NO" noProof="0"/>
              <a:t>Presentasjon av Eldrepanelet og funnene i undersøkelsen</a:t>
            </a:r>
          </a:p>
          <a:p>
            <a:pPr>
              <a:lnSpc>
                <a:spcPct val="120000"/>
              </a:lnSpc>
            </a:pPr>
            <a:r>
              <a:rPr lang="nb-NO" b="1" noProof="0"/>
              <a:t>Kl. 14.30: Hva sier forskningen? </a:t>
            </a:r>
            <a:br>
              <a:rPr lang="nb-NO" b="1" noProof="0"/>
            </a:br>
            <a:r>
              <a:rPr lang="nb-NO" noProof="0"/>
              <a:t>Tale Hellevik, forsker NOVA</a:t>
            </a:r>
          </a:p>
          <a:p>
            <a:pPr>
              <a:lnSpc>
                <a:spcPct val="120000"/>
              </a:lnSpc>
            </a:pPr>
            <a:r>
              <a:rPr lang="nb-NO" b="1" noProof="0"/>
              <a:t>Kl. 14.40: Panelsamtale om «generasjonskontrakten»</a:t>
            </a:r>
          </a:p>
          <a:p>
            <a:pPr>
              <a:lnSpc>
                <a:spcPct val="120000"/>
              </a:lnSpc>
            </a:pPr>
            <a:r>
              <a:rPr lang="nb-NO" b="1" noProof="0"/>
              <a:t>Kl. 15.10: Avrunding og veien videre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649082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80684-6A82-F623-6B2E-1C7394BEC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9A56F4-F586-AEEE-F4D6-B311D360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81" y="1388226"/>
            <a:ext cx="7376402" cy="1829542"/>
          </a:xfrm>
        </p:spPr>
        <p:txBody>
          <a:bodyPr>
            <a:normAutofit fontScale="90000"/>
          </a:bodyPr>
          <a:lstStyle/>
          <a:p>
            <a:br>
              <a:rPr lang="nb-NO"/>
            </a:br>
            <a:br>
              <a:rPr lang="nb-NO"/>
            </a:br>
            <a:r>
              <a:rPr lang="nb-NO"/>
              <a:t>Eldrepanelet løfter spørsmålet:</a:t>
            </a:r>
            <a:br>
              <a:rPr lang="nb-NO"/>
            </a:br>
            <a:br>
              <a:rPr lang="nb-NO"/>
            </a:br>
            <a:r>
              <a:rPr lang="nb-NO"/>
              <a:t>Holder generasjonskontrakten – eller glipper fellesskapet?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0E97615-A2B6-AB65-54C1-3BAB449C48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4466" y="4829694"/>
            <a:ext cx="5221287" cy="534460"/>
          </a:xfrm>
        </p:spPr>
        <p:txBody>
          <a:bodyPr/>
          <a:lstStyle/>
          <a:p>
            <a:r>
              <a:rPr lang="nb-NO"/>
              <a:t>Hamar kulturhus 23.10.2025</a:t>
            </a:r>
          </a:p>
        </p:txBody>
      </p:sp>
      <p:pic>
        <p:nvPicPr>
          <p:cNvPr id="5" name="Bilde 4" descr="Et bilde som inneholder tekst, klær, forretningskort, mann&#10;&#10;KI-generert innhold kan være feil.">
            <a:extLst>
              <a:ext uri="{FF2B5EF4-FFF2-40B4-BE49-F238E27FC236}">
                <a16:creationId xmlns:a16="http://schemas.microsoft.com/office/drawing/2014/main" id="{5B431CB1-5775-6F16-438F-FDAEA8783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60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D8479B2-96DF-4D48-9A1E-D67AF2DCD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14" y="1517323"/>
            <a:ext cx="10892512" cy="1429380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br>
              <a:rPr lang="nb-SJ" sz="3796" dirty="0">
                <a:solidFill>
                  <a:srgbClr val="FFDC00"/>
                </a:solidFill>
                <a:latin typeface="Century Gothic" panose="020B0502020202020204" pitchFamily="34" charset="0"/>
              </a:rPr>
            </a:br>
            <a:r>
              <a:rPr lang="nb-SJ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Hva sier forskningen:</a:t>
            </a:r>
            <a:br>
              <a:rPr lang="nb-SJ" sz="4217" dirty="0">
                <a:solidFill>
                  <a:srgbClr val="FFDC00"/>
                </a:solidFill>
                <a:latin typeface="Century Gothic" panose="020B0502020202020204" pitchFamily="34" charset="0"/>
              </a:rPr>
            </a:br>
            <a:r>
              <a:rPr lang="nb-NO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Vil </a:t>
            </a:r>
            <a:r>
              <a:rPr lang="nb-SJ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dagens</a:t>
            </a:r>
            <a:r>
              <a:rPr lang="nb-NO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 unge </a:t>
            </a:r>
            <a:r>
              <a:rPr lang="nb-SJ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slutte opp om</a:t>
            </a:r>
            <a:r>
              <a:rPr lang="nb-NO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 velferdsstaten?</a:t>
            </a:r>
            <a:endParaRPr lang="nb-NO" sz="4217" dirty="0"/>
          </a:p>
        </p:txBody>
      </p:sp>
      <p:sp>
        <p:nvSpPr>
          <p:cNvPr id="4" name="Plassholder for tekst 3"/>
          <p:cNvSpPr>
            <a:spLocks noGrp="1"/>
          </p:cNvSpPr>
          <p:nvPr>
            <p:ph idx="1"/>
          </p:nvPr>
        </p:nvSpPr>
        <p:spPr>
          <a:xfrm>
            <a:off x="697567" y="3531885"/>
            <a:ext cx="10892512" cy="19665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3093" b="1" dirty="0">
                <a:solidFill>
                  <a:schemeClr val="bg1"/>
                </a:solidFill>
                <a:latin typeface="Century Gothic" panose="020B0502020202020204" pitchFamily="34" charset="0"/>
              </a:rPr>
              <a:t>Tale Hellevik</a:t>
            </a:r>
          </a:p>
          <a:p>
            <a:pPr marL="0" indent="0">
              <a:buNone/>
            </a:pPr>
            <a:endParaRPr lang="nb-NO" sz="1968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Century Gothic" panose="020B0502020202020204" pitchFamily="34" charset="0"/>
              </a:rPr>
              <a:t>Innlegg på </a:t>
            </a:r>
            <a:r>
              <a:rPr lang="nb-SJ" b="1" dirty="0">
                <a:solidFill>
                  <a:schemeClr val="bg1"/>
                </a:solidFill>
                <a:latin typeface="Century Gothic" panose="020B0502020202020204" pitchFamily="34" charset="0"/>
              </a:rPr>
              <a:t>Pensjonistforbundets arrangement </a:t>
            </a:r>
            <a:r>
              <a:rPr lang="nb-SJ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Generasjonskontrakten</a:t>
            </a:r>
            <a:endParaRPr lang="nb-NO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r>
              <a:rPr lang="nb-SJ" b="1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r>
              <a:rPr lang="nb-NO" b="1" dirty="0">
                <a:solidFill>
                  <a:schemeClr val="bg1"/>
                </a:solidFill>
                <a:latin typeface="Century Gothic" panose="020B0502020202020204" pitchFamily="34" charset="0"/>
              </a:rPr>
              <a:t>. </a:t>
            </a:r>
            <a:r>
              <a:rPr lang="nb-SJ" b="1" dirty="0">
                <a:solidFill>
                  <a:schemeClr val="bg1"/>
                </a:solidFill>
                <a:latin typeface="Century Gothic" panose="020B0502020202020204" pitchFamily="34" charset="0"/>
              </a:rPr>
              <a:t>oktober 2025 i Hamar kulturhus</a:t>
            </a:r>
            <a:endParaRPr lang="nb-NO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468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E66502-358B-1DED-5186-CE8A34EA5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15" y="953993"/>
            <a:ext cx="10806492" cy="467293"/>
          </a:xfrm>
        </p:spPr>
        <p:txBody>
          <a:bodyPr>
            <a:normAutofit/>
          </a:bodyPr>
          <a:lstStyle/>
          <a:p>
            <a:r>
              <a:rPr lang="nb-NO" sz="2812" dirty="0"/>
              <a:t>Forsterket generasjonskonflikt?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25B92E-3ED4-D54D-FD8D-87A0F3D5B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315" y="1880685"/>
            <a:ext cx="10806491" cy="4298378"/>
          </a:xfrm>
        </p:spPr>
        <p:txBody>
          <a:bodyPr>
            <a:normAutofit/>
          </a:bodyPr>
          <a:lstStyle/>
          <a:p>
            <a:pPr>
              <a:spcAft>
                <a:spcPts val="1265"/>
              </a:spcAft>
            </a:pPr>
            <a:r>
              <a:rPr lang="nb-NO" i="1" dirty="0"/>
              <a:t>Hypotese: Befolkningsaldring vil føre til en intensivering av fordelingskonflikter i velferdsstaten mellom unge og eldre</a:t>
            </a:r>
          </a:p>
          <a:p>
            <a:r>
              <a:rPr lang="nb-NO" dirty="0"/>
              <a:t>Når befolkningen i snitt blir eldre, blir forholdet mellom personer over og under pensjonsalder forrykket: Stadig færre personer i inntektsgivende arbeid skal forsørge stadig flere eldre på alderspensjon og som også har store behov for offentlig omsorg</a:t>
            </a:r>
          </a:p>
          <a:p>
            <a:r>
              <a:rPr lang="nb-SJ" dirty="0"/>
              <a:t>Denne finansieringsbyrden </a:t>
            </a:r>
            <a:r>
              <a:rPr lang="nb-NO" dirty="0"/>
              <a:t>vil kunne oppleves som urimelig</a:t>
            </a:r>
            <a:r>
              <a:rPr lang="nb-SJ" dirty="0"/>
              <a:t> blant dagens unge</a:t>
            </a:r>
            <a:r>
              <a:rPr lang="nb-NO" dirty="0"/>
              <a:t>, </a:t>
            </a:r>
            <a:r>
              <a:rPr lang="nb-SJ" dirty="0"/>
              <a:t>som derfor ikke vil slutte opp</a:t>
            </a:r>
            <a:r>
              <a:rPr lang="nb-NO" dirty="0"/>
              <a:t> om velferdsstaten i samme grad som det foregående generasjoner har gjort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70551DB-BAB8-B525-9D16-A05585D3547B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86127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25B92E-3ED4-D54D-FD8D-87A0F3D5B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315" y="3547049"/>
            <a:ext cx="10806491" cy="2767931"/>
          </a:xfrm>
        </p:spPr>
        <p:txBody>
          <a:bodyPr>
            <a:normAutofit/>
          </a:bodyPr>
          <a:lstStyle/>
          <a:p>
            <a:r>
              <a:rPr lang="nb-NO" sz="2249" dirty="0"/>
              <a:t>Intervjuprosjektet Norsk Monitor har lange tidsserier for spørsmål om hvor lykkelig respondentene føler seg og hvor fornøyd de er med egen tilværelse, begge standardmål innenfor forskning om subjektiv livskvalitet</a:t>
            </a:r>
          </a:p>
          <a:p>
            <a:r>
              <a:rPr lang="nb-NO" sz="2249" dirty="0"/>
              <a:t>Spørsmålene har lenge vist et stabilt eller stigende nivå på livskvalitet i den norske befolkningen. Det siste tiåret har imidlertid tendensen snudd, og nivået har gått jevnt nedover</a:t>
            </a:r>
          </a:p>
          <a:p>
            <a:r>
              <a:rPr lang="nb-NO" sz="2249" u="sng" dirty="0"/>
              <a:t>Omslaget viser seg kun å gjelde for yngre alders</a:t>
            </a:r>
            <a:r>
              <a:rPr lang="nb-SJ" sz="2249" u="sng" dirty="0"/>
              <a:t>grupper</a:t>
            </a:r>
            <a:endParaRPr lang="nb-NO" sz="2249" u="sng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249E8FB-554D-F0C7-0E0C-31E2D4C73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90" y="141355"/>
            <a:ext cx="7495189" cy="88491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38395BFB-0436-DF02-1435-4BFFCAC9E1E2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BBCE24E1-58F8-F9A5-2EA9-5E7D9784C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437" y="1086978"/>
            <a:ext cx="7884501" cy="135503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38B39D3-CFCA-4771-C3E1-37F04F1EDE0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65" r="2865"/>
          <a:stretch>
            <a:fillRect/>
          </a:stretch>
        </p:blipFill>
        <p:spPr>
          <a:xfrm>
            <a:off x="796636" y="2554776"/>
            <a:ext cx="4924228" cy="62542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8E490B37-0434-970E-E38C-8199E83F03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915" y="2596983"/>
            <a:ext cx="4006470" cy="58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2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796574"/>
            <a:ext cx="11135985" cy="624712"/>
          </a:xfrm>
        </p:spPr>
        <p:txBody>
          <a:bodyPr>
            <a:normAutofit fontScale="90000"/>
          </a:bodyPr>
          <a:lstStyle/>
          <a:p>
            <a:r>
              <a:rPr lang="nb-SJ" sz="3093" dirty="0">
                <a:latin typeface="+mn-lt"/>
              </a:rPr>
              <a:t>Redusert lykkefølelse blant unge</a:t>
            </a:r>
            <a:br>
              <a:rPr lang="nb-NO" sz="2530" dirty="0">
                <a:latin typeface="+mn-lt"/>
              </a:rPr>
            </a:br>
            <a:r>
              <a:rPr lang="nb-NO" sz="1898" dirty="0">
                <a:latin typeface="+mn-lt"/>
              </a:rPr>
              <a:t>(Prosentdifferanse: overvekt av positive over negative svar)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1439B97-03BB-51A4-7DE5-1A7DABE4B89B}"/>
              </a:ext>
            </a:extLst>
          </p:cNvPr>
          <p:cNvSpPr txBox="1"/>
          <p:nvPr/>
        </p:nvSpPr>
        <p:spPr>
          <a:xfrm>
            <a:off x="8410903" y="6495796"/>
            <a:ext cx="3149984" cy="33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 Monitor, </a:t>
            </a:r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1985–20</a:t>
            </a:r>
            <a:r>
              <a:rPr lang="nb-SJ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endParaRPr lang="nb-NO" sz="1546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508A8808-EAAF-01BE-28F7-82F1F2E93B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3922541"/>
              </p:ext>
            </p:extLst>
          </p:nvPr>
        </p:nvGraphicFramePr>
        <p:xfrm>
          <a:off x="683229" y="1848853"/>
          <a:ext cx="10703921" cy="4377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6F3993CB-176B-BA05-1EE3-102F99A93118}"/>
              </a:ext>
            </a:extLst>
          </p:cNvPr>
          <p:cNvCxnSpPr>
            <a:cxnSpLocks/>
          </p:cNvCxnSpPr>
          <p:nvPr/>
        </p:nvCxnSpPr>
        <p:spPr>
          <a:xfrm>
            <a:off x="6818004" y="2064597"/>
            <a:ext cx="0" cy="3730926"/>
          </a:xfrm>
          <a:prstGeom prst="line">
            <a:avLst/>
          </a:prstGeom>
          <a:ln w="317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27C8D20-B0AD-7DA2-946A-D14D6C8CB73D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2327942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638EF-8EF6-9BC4-F018-B26F451DB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1">
            <a:extLst>
              <a:ext uri="{FF2B5EF4-FFF2-40B4-BE49-F238E27FC236}">
                <a16:creationId xmlns:a16="http://schemas.microsoft.com/office/drawing/2014/main" id="{CD76C9F9-C6D0-30D0-6973-ADC63A2E42F4}"/>
              </a:ext>
            </a:extLst>
          </p:cNvPr>
          <p:cNvGraphicFramePr>
            <a:graphicFrameLocks/>
          </p:cNvGraphicFramePr>
          <p:nvPr/>
        </p:nvGraphicFramePr>
        <p:xfrm>
          <a:off x="683315" y="1848853"/>
          <a:ext cx="10703921" cy="4377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A95E22CA-49AB-538B-BD9D-AB7288E922BE}"/>
              </a:ext>
            </a:extLst>
          </p:cNvPr>
          <p:cNvSpPr txBox="1"/>
          <p:nvPr/>
        </p:nvSpPr>
        <p:spPr>
          <a:xfrm>
            <a:off x="8592436" y="6495796"/>
            <a:ext cx="3226863" cy="33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 Monitor, </a:t>
            </a:r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1997–20</a:t>
            </a:r>
            <a:r>
              <a:rPr lang="nb-SJ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endParaRPr lang="nb-NO" sz="1546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6506D360-8BEA-B04B-DF57-853A73D8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15" y="807429"/>
            <a:ext cx="11135985" cy="613856"/>
          </a:xfrm>
        </p:spPr>
        <p:txBody>
          <a:bodyPr>
            <a:normAutofit fontScale="90000"/>
          </a:bodyPr>
          <a:lstStyle/>
          <a:p>
            <a:r>
              <a:rPr lang="nb-SJ" sz="3093" dirty="0">
                <a:latin typeface="+mn-lt"/>
              </a:rPr>
              <a:t>Økende</a:t>
            </a:r>
            <a:r>
              <a:rPr lang="nb-NO" sz="3093" dirty="0">
                <a:latin typeface="+mn-lt"/>
              </a:rPr>
              <a:t> bekymring for framtiden</a:t>
            </a:r>
            <a:r>
              <a:rPr lang="nb-SJ" sz="3093" dirty="0">
                <a:latin typeface="+mn-lt"/>
              </a:rPr>
              <a:t> blant unge</a:t>
            </a:r>
            <a:br>
              <a:rPr lang="nb-NO" sz="2812" dirty="0">
                <a:latin typeface="+mn-lt"/>
              </a:rPr>
            </a:br>
            <a:r>
              <a:rPr lang="nb-NO" sz="1898" dirty="0">
                <a:latin typeface="+mn-lt"/>
              </a:rPr>
              <a:t>(% som bekymrer seg ofte)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DF0F9E91-16AC-972B-45AC-E5EF72DCA2AB}"/>
              </a:ext>
            </a:extLst>
          </p:cNvPr>
          <p:cNvCxnSpPr>
            <a:cxnSpLocks/>
          </p:cNvCxnSpPr>
          <p:nvPr/>
        </p:nvCxnSpPr>
        <p:spPr>
          <a:xfrm>
            <a:off x="5418487" y="2002396"/>
            <a:ext cx="0" cy="3865694"/>
          </a:xfrm>
          <a:prstGeom prst="line">
            <a:avLst/>
          </a:prstGeom>
          <a:ln w="317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65FF730-3428-BFBB-6CAA-A4858E202671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4041890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953993"/>
            <a:ext cx="11135985" cy="467293"/>
          </a:xfrm>
        </p:spPr>
        <p:txBody>
          <a:bodyPr>
            <a:normAutofit/>
          </a:bodyPr>
          <a:lstStyle/>
          <a:p>
            <a:r>
              <a:rPr lang="nb-NO" sz="2812" dirty="0"/>
              <a:t>Hvorfor bekymrer de unge seg for framtiden?</a:t>
            </a:r>
            <a:endParaRPr lang="nb-NO" sz="2812" dirty="0">
              <a:latin typeface="+mn-lt"/>
            </a:endParaRPr>
          </a:p>
        </p:txBody>
      </p:sp>
      <p:sp>
        <p:nvSpPr>
          <p:cNvPr id="45" name="Plassholder for innhold 44"/>
          <p:cNvSpPr>
            <a:spLocks noGrp="1"/>
          </p:cNvSpPr>
          <p:nvPr>
            <p:ph idx="1"/>
          </p:nvPr>
        </p:nvSpPr>
        <p:spPr>
          <a:xfrm>
            <a:off x="683315" y="1880685"/>
            <a:ext cx="10806491" cy="4650799"/>
          </a:xfrm>
        </p:spPr>
        <p:txBody>
          <a:bodyPr>
            <a:normAutofit/>
          </a:bodyPr>
          <a:lstStyle/>
          <a:p>
            <a:r>
              <a:rPr lang="nb-NO" dirty="0"/>
              <a:t>Bak den økende framtidsuroen ser det ut til å ligge frykt for ulike negative hendelser, særlig knyttet til hva som vil skje med </a:t>
            </a:r>
            <a:r>
              <a:rPr lang="nb-NO" u="sng" dirty="0"/>
              <a:t>yrkeskarriere og egen økonomiske situasjon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77B2CAA-44FD-1F5B-68BB-06E418043C5C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2884951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4CB677-8BCC-8090-EFAD-C340A17E1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12" dirty="0"/>
              <a:t>World Happiness Report 2024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FB93153-F6EA-F2F6-8D7C-4C18E4341265}"/>
              </a:ext>
            </a:extLst>
          </p:cNvPr>
          <p:cNvSpPr txBox="1"/>
          <p:nvPr/>
        </p:nvSpPr>
        <p:spPr>
          <a:xfrm>
            <a:off x="693516" y="2014630"/>
            <a:ext cx="6141987" cy="164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en-US" sz="2530" i="1" dirty="0">
                <a:solidFill>
                  <a:srgbClr val="F27900"/>
                </a:solidFill>
                <a:latin typeface="Arial" panose="020B0604020202020204"/>
              </a:rPr>
              <a:t>“Norway, Sweden, Germany, France, the United Kingdom and Spain are countries where the old are now significantly happier than the young”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BAE1DF8-B7AA-CA7F-7C73-736CBD21F0D4}"/>
              </a:ext>
            </a:extLst>
          </p:cNvPr>
          <p:cNvSpPr txBox="1"/>
          <p:nvPr/>
        </p:nvSpPr>
        <p:spPr>
          <a:xfrm>
            <a:off x="683315" y="4375936"/>
            <a:ext cx="10498345" cy="182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2249" dirty="0">
                <a:solidFill>
                  <a:prstClr val="black"/>
                </a:solidFill>
                <a:latin typeface="Arial" panose="020B0604020202020204"/>
              </a:rPr>
              <a:t>Ragnhild Bang Nes, seniorforsker ved Folkehelseinstituttet, kommenterer på funnene med å understreke at en slik skeiv fordeling av livskvalitet </a:t>
            </a:r>
            <a:r>
              <a:rPr lang="nb-SJ" sz="2249" dirty="0">
                <a:solidFill>
                  <a:prstClr val="black"/>
                </a:solidFill>
                <a:latin typeface="Arial" panose="020B0604020202020204"/>
              </a:rPr>
              <a:t>mellom ulike aldersgrupper </a:t>
            </a:r>
            <a:r>
              <a:rPr lang="nb-NO" sz="2249" dirty="0">
                <a:solidFill>
                  <a:prstClr val="black"/>
                </a:solidFill>
                <a:latin typeface="Arial" panose="020B0604020202020204"/>
              </a:rPr>
              <a:t>er uheldig fordi det skaper grobunn for konflikt, mistro og misnøye. Hun tolker utviklingen blant annet som en konsekvens av de unges uro for arbeid, økonomi og bolig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DE37860-FE02-E786-1DCE-236564FBFC02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DDF0783-EED0-003C-0012-280C64BCF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1422" y="587646"/>
            <a:ext cx="2869162" cy="344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>
            <a:extLst>
              <a:ext uri="{FF2B5EF4-FFF2-40B4-BE49-F238E27FC236}">
                <a16:creationId xmlns:a16="http://schemas.microsoft.com/office/drawing/2014/main" id="{B71249EB-5258-6CC2-BE55-DFCF25770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98" y="2046885"/>
            <a:ext cx="5710547" cy="1788518"/>
          </a:xfrm>
          <a:prstGeom prst="rect">
            <a:avLst/>
          </a:prstGeom>
        </p:spPr>
      </p:pic>
      <p:pic>
        <p:nvPicPr>
          <p:cNvPr id="4" name="Picture 13">
            <a:extLst>
              <a:ext uri="{FF2B5EF4-FFF2-40B4-BE49-F238E27FC236}">
                <a16:creationId xmlns:a16="http://schemas.microsoft.com/office/drawing/2014/main" id="{9B1CAD19-16A6-70BF-4BE0-89DE00090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5387" y="985539"/>
            <a:ext cx="4098682" cy="3185509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5DADF4C7-2629-24FB-220C-3057F56E95F3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1B9C188-7B59-0626-9F08-DCE8C8F392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3934" y="4349597"/>
            <a:ext cx="5816743" cy="194174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4F7D679D-8DB6-C0AB-3AFD-B003DDE95B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382" y="1273319"/>
            <a:ext cx="1754393" cy="72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05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e 16">
            <a:extLst>
              <a:ext uri="{FF2B5EF4-FFF2-40B4-BE49-F238E27FC236}">
                <a16:creationId xmlns:a16="http://schemas.microsoft.com/office/drawing/2014/main" id="{BB5373AF-E1E3-8568-FC97-42191346E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45" y="1280740"/>
            <a:ext cx="5114393" cy="2252618"/>
          </a:xfrm>
          <a:prstGeom prst="rect">
            <a:avLst/>
          </a:prstGeom>
        </p:spPr>
      </p:pic>
      <p:pic>
        <p:nvPicPr>
          <p:cNvPr id="5" name="Picture 15">
            <a:extLst>
              <a:ext uri="{FF2B5EF4-FFF2-40B4-BE49-F238E27FC236}">
                <a16:creationId xmlns:a16="http://schemas.microsoft.com/office/drawing/2014/main" id="{A24805D1-E6C8-EB0C-FCA6-FB618496D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1530" y="4810945"/>
            <a:ext cx="5395691" cy="1209902"/>
          </a:xfrm>
          <a:prstGeom prst="rect">
            <a:avLst/>
          </a:prstGeom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00A7FF80-7D9A-B7B2-2533-05C3455DB4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2380"/>
          <a:stretch>
            <a:fillRect/>
          </a:stretch>
        </p:blipFill>
        <p:spPr>
          <a:xfrm>
            <a:off x="5483602" y="4342745"/>
            <a:ext cx="5283619" cy="4682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7D67BE69-8307-F4DE-4728-CAEFF072C156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3257CB8-35BA-0C94-2ECA-44D2AE3E31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1705" y="1531086"/>
            <a:ext cx="4865142" cy="217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314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ssholder for innhold 44"/>
          <p:cNvSpPr>
            <a:spLocks noGrp="1"/>
          </p:cNvSpPr>
          <p:nvPr>
            <p:ph idx="1"/>
          </p:nvPr>
        </p:nvSpPr>
        <p:spPr>
          <a:xfrm>
            <a:off x="683315" y="1399312"/>
            <a:ext cx="7488683" cy="1703775"/>
          </a:xfrm>
        </p:spPr>
        <p:txBody>
          <a:bodyPr>
            <a:normAutofit/>
          </a:bodyPr>
          <a:lstStyle/>
          <a:p>
            <a:r>
              <a:rPr lang="nb-NO" dirty="0"/>
              <a:t>Ser vi noen tegn til at offentlige utgifter i økende grad går til ordninger rettet mot eldre på bekostning av yngre aldersgrupper?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6D8F279-9239-E8AB-10B2-8B6E0F0A4445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39069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ssholder for innhold 44"/>
          <p:cNvSpPr>
            <a:spLocks noGrp="1"/>
          </p:cNvSpPr>
          <p:nvPr>
            <p:ph idx="1"/>
          </p:nvPr>
        </p:nvSpPr>
        <p:spPr>
          <a:xfrm>
            <a:off x="683315" y="1399312"/>
            <a:ext cx="7488683" cy="1703775"/>
          </a:xfrm>
        </p:spPr>
        <p:txBody>
          <a:bodyPr>
            <a:normAutofit/>
          </a:bodyPr>
          <a:lstStyle/>
          <a:p>
            <a:r>
              <a:rPr lang="nb-NO" dirty="0"/>
              <a:t>Ser vi noen tegn til at offentlige utgifter i økende grad går til ordninger rettet mot eldre på bekostning av yngre aldersgrupper?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3" descr="Et bilde som inneholder tekst, skjermbilde, grafisk design, Font&#10;&#10;Automatisk generert beskrivelse">
            <a:extLst>
              <a:ext uri="{FF2B5EF4-FFF2-40B4-BE49-F238E27FC236}">
                <a16:creationId xmlns:a16="http://schemas.microsoft.com/office/drawing/2014/main" id="{5B848226-55CB-5F58-42D6-E8CD4DD94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077" y="1482799"/>
            <a:ext cx="2979609" cy="4554546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C022B6AC-096F-75FF-4857-C8BF11F57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0146" y="3429000"/>
            <a:ext cx="5348504" cy="22564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A17B23BC-44DD-0CBD-26DB-1A95D4E3F5D2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678258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ssholder for innhold 44"/>
          <p:cNvSpPr>
            <a:spLocks noGrp="1"/>
          </p:cNvSpPr>
          <p:nvPr>
            <p:ph idx="1"/>
          </p:nvPr>
        </p:nvSpPr>
        <p:spPr>
          <a:xfrm>
            <a:off x="683316" y="1399312"/>
            <a:ext cx="10450624" cy="4740054"/>
          </a:xfrm>
        </p:spPr>
        <p:txBody>
          <a:bodyPr>
            <a:normAutofit/>
          </a:bodyPr>
          <a:lstStyle/>
          <a:p>
            <a:r>
              <a:rPr lang="nb-NO" dirty="0"/>
              <a:t>Hovedkonklusjonen i kapitlet er at en skjevhet i pengebruk i favør av eldre enten </a:t>
            </a:r>
            <a:r>
              <a:rPr lang="nb-NO" u="sng" dirty="0"/>
              <a:t>har blitt noe mindre over tid</a:t>
            </a:r>
            <a:r>
              <a:rPr lang="nb-NO" dirty="0"/>
              <a:t>, eller </a:t>
            </a:r>
            <a:r>
              <a:rPr lang="nb-NO" u="sng" dirty="0"/>
              <a:t>ikke har endret seg</a:t>
            </a:r>
            <a:r>
              <a:rPr lang="nb-SJ" dirty="0"/>
              <a:t>...</a:t>
            </a:r>
            <a:endParaRPr lang="nb-NO" dirty="0"/>
          </a:p>
          <a:p>
            <a:r>
              <a:rPr lang="nb-SJ" dirty="0"/>
              <a:t>... hvorav d</a:t>
            </a:r>
            <a:r>
              <a:rPr lang="nb-NO" dirty="0"/>
              <a:t>et siste er tilfellet for Norges del</a:t>
            </a:r>
          </a:p>
          <a:p>
            <a:endParaRPr lang="nb-SJ" dirty="0"/>
          </a:p>
          <a:p>
            <a:r>
              <a:rPr lang="nb-SJ" dirty="0"/>
              <a:t>Så langt er det altså </a:t>
            </a:r>
            <a:r>
              <a:rPr lang="nb-NO" dirty="0"/>
              <a:t>ingen tegn til at et «grånende» elektorat har presset på for en velferdspolitikk som i større grad favoriserer eldre over barnefamilier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35C5141-1ECC-D190-2A6F-DB0D4747B49A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360587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807429"/>
            <a:ext cx="11135985" cy="613856"/>
          </a:xfrm>
        </p:spPr>
        <p:txBody>
          <a:bodyPr>
            <a:normAutofit/>
          </a:bodyPr>
          <a:lstStyle/>
          <a:p>
            <a:r>
              <a:rPr lang="nb-NO" sz="3093" dirty="0">
                <a:latin typeface="+mn-lt"/>
              </a:rPr>
              <a:t>Endring i synet på trygdeordninger (%)</a:t>
            </a:r>
            <a:endParaRPr lang="nb-NO" sz="1898" dirty="0">
              <a:latin typeface="+mn-lt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74E8C57-4803-E290-844B-A9B8410006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322246"/>
              </p:ext>
            </p:extLst>
          </p:nvPr>
        </p:nvGraphicFramePr>
        <p:xfrm>
          <a:off x="683229" y="1747634"/>
          <a:ext cx="10501483" cy="4630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kstSylinder 5">
            <a:extLst>
              <a:ext uri="{FF2B5EF4-FFF2-40B4-BE49-F238E27FC236}">
                <a16:creationId xmlns:a16="http://schemas.microsoft.com/office/drawing/2014/main" id="{66D76E33-F5F3-B521-CFC9-584243F5C62B}"/>
              </a:ext>
            </a:extLst>
          </p:cNvPr>
          <p:cNvSpPr txBox="1"/>
          <p:nvPr/>
        </p:nvSpPr>
        <p:spPr>
          <a:xfrm>
            <a:off x="8347841" y="6495796"/>
            <a:ext cx="3213046" cy="33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 Monitor, </a:t>
            </a:r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1985–2021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87178C1-06D1-F25B-23AF-0779339F5310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347347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807429"/>
            <a:ext cx="11135985" cy="613856"/>
          </a:xfrm>
        </p:spPr>
        <p:txBody>
          <a:bodyPr>
            <a:normAutofit/>
          </a:bodyPr>
          <a:lstStyle/>
          <a:p>
            <a:r>
              <a:rPr lang="nb-NO" sz="3093" dirty="0">
                <a:latin typeface="+mn-lt"/>
              </a:rPr>
              <a:t>Endring i synet på trygdeordninger og skattevillighet (%)</a:t>
            </a:r>
            <a:endParaRPr lang="nb-NO" sz="1898" dirty="0">
              <a:latin typeface="+mn-lt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74E8C57-4803-E290-844B-A9B841000697}"/>
              </a:ext>
            </a:extLst>
          </p:cNvPr>
          <p:cNvGraphicFramePr>
            <a:graphicFrameLocks/>
          </p:cNvGraphicFramePr>
          <p:nvPr/>
        </p:nvGraphicFramePr>
        <p:xfrm>
          <a:off x="683229" y="1747634"/>
          <a:ext cx="10501483" cy="4630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kstSylinder 5">
            <a:extLst>
              <a:ext uri="{FF2B5EF4-FFF2-40B4-BE49-F238E27FC236}">
                <a16:creationId xmlns:a16="http://schemas.microsoft.com/office/drawing/2014/main" id="{66D76E33-F5F3-B521-CFC9-584243F5C62B}"/>
              </a:ext>
            </a:extLst>
          </p:cNvPr>
          <p:cNvSpPr txBox="1"/>
          <p:nvPr/>
        </p:nvSpPr>
        <p:spPr>
          <a:xfrm>
            <a:off x="8371490" y="6495796"/>
            <a:ext cx="3189397" cy="33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 Monitor, </a:t>
            </a:r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1985–2021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B44485B3-EC99-15DE-5987-04E8DD6CBCAF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4155656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807429"/>
            <a:ext cx="11135985" cy="613856"/>
          </a:xfrm>
        </p:spPr>
        <p:txBody>
          <a:bodyPr>
            <a:normAutofit fontScale="90000"/>
          </a:bodyPr>
          <a:lstStyle/>
          <a:p>
            <a:r>
              <a:rPr lang="nb-SJ" sz="3093" dirty="0">
                <a:latin typeface="+mn-lt"/>
              </a:rPr>
              <a:t>Størst økning i </a:t>
            </a:r>
            <a:r>
              <a:rPr lang="nb-NO" sz="3093" dirty="0">
                <a:latin typeface="+mn-lt"/>
              </a:rPr>
              <a:t>skattevillighet</a:t>
            </a:r>
            <a:r>
              <a:rPr lang="nb-SJ" sz="3093" dirty="0">
                <a:latin typeface="+mn-lt"/>
              </a:rPr>
              <a:t> blant unge</a:t>
            </a:r>
            <a:br>
              <a:rPr lang="nb-NO" sz="3093" dirty="0">
                <a:latin typeface="+mn-lt"/>
              </a:rPr>
            </a:br>
            <a:r>
              <a:rPr lang="nb-NO" sz="1898" dirty="0">
                <a:latin typeface="+mn-lt"/>
              </a:rPr>
              <a:t>(% som mener det er nødvendig med et høyt skattenivå)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71574B4-ED6C-398A-8DCA-1D11B1368265}"/>
              </a:ext>
            </a:extLst>
          </p:cNvPr>
          <p:cNvSpPr txBox="1"/>
          <p:nvPr/>
        </p:nvSpPr>
        <p:spPr>
          <a:xfrm>
            <a:off x="8253248" y="6495796"/>
            <a:ext cx="3307639" cy="33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 Monitor, </a:t>
            </a:r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1985–2021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AB643D6-837A-7616-71B4-22DCF123955F}"/>
              </a:ext>
            </a:extLst>
          </p:cNvPr>
          <p:cNvGraphicFramePr>
            <a:graphicFrameLocks/>
          </p:cNvGraphicFramePr>
          <p:nvPr/>
        </p:nvGraphicFramePr>
        <p:xfrm>
          <a:off x="683228" y="1747634"/>
          <a:ext cx="10501483" cy="4494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1E523A22-867F-03E5-8D76-1C0B85F29D7B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3838210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662975"/>
            <a:ext cx="11135985" cy="758310"/>
          </a:xfrm>
        </p:spPr>
        <p:txBody>
          <a:bodyPr>
            <a:normAutofit/>
          </a:bodyPr>
          <a:lstStyle/>
          <a:p>
            <a:r>
              <a:rPr lang="nb-NO" sz="3093" dirty="0">
                <a:latin typeface="+mn-lt"/>
              </a:rPr>
              <a:t>… er en viktig samfunnspolitisk sak å løse i Norge (%)</a:t>
            </a:r>
            <a:endParaRPr lang="nb-NO" sz="1898" dirty="0">
              <a:latin typeface="+mn-l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71574B4-ED6C-398A-8DCA-1D11B1368265}"/>
              </a:ext>
            </a:extLst>
          </p:cNvPr>
          <p:cNvSpPr txBox="1"/>
          <p:nvPr/>
        </p:nvSpPr>
        <p:spPr>
          <a:xfrm>
            <a:off x="8458200" y="6495796"/>
            <a:ext cx="3102687" cy="33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 Monitor, </a:t>
            </a:r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2017–2021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52DB38B-4900-C9C0-9F99-DC5BD7B02111}"/>
              </a:ext>
            </a:extLst>
          </p:cNvPr>
          <p:cNvGraphicFramePr>
            <a:graphicFrameLocks/>
          </p:cNvGraphicFramePr>
          <p:nvPr/>
        </p:nvGraphicFramePr>
        <p:xfrm>
          <a:off x="683229" y="1747633"/>
          <a:ext cx="10501483" cy="4630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A2C1AE97-05F6-E873-49DE-F842F64FC0DD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310746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807429"/>
            <a:ext cx="11135985" cy="613856"/>
          </a:xfrm>
        </p:spPr>
        <p:txBody>
          <a:bodyPr>
            <a:normAutofit/>
          </a:bodyPr>
          <a:lstStyle/>
          <a:p>
            <a:r>
              <a:rPr lang="nb-NO" sz="3093" dirty="0">
                <a:latin typeface="+mn-lt"/>
              </a:rPr>
              <a:t>Synes det offentlige bør bruke mer penger på… (%)</a:t>
            </a:r>
            <a:endParaRPr lang="nb-NO" sz="1898" dirty="0">
              <a:latin typeface="+mn-l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71574B4-ED6C-398A-8DCA-1D11B1368265}"/>
              </a:ext>
            </a:extLst>
          </p:cNvPr>
          <p:cNvSpPr txBox="1"/>
          <p:nvPr/>
        </p:nvSpPr>
        <p:spPr>
          <a:xfrm>
            <a:off x="9138106" y="6495796"/>
            <a:ext cx="2422781" cy="33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KODEM-</a:t>
            </a:r>
            <a:r>
              <a:rPr lang="nb-NO" sz="1546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2023</a:t>
            </a:r>
            <a:endParaRPr lang="nb-NO" sz="1546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89F3F95-D0C0-884D-170D-5CE2A3B60D7F}"/>
              </a:ext>
            </a:extLst>
          </p:cNvPr>
          <p:cNvGraphicFramePr>
            <a:graphicFrameLocks/>
          </p:cNvGraphicFramePr>
          <p:nvPr/>
        </p:nvGraphicFramePr>
        <p:xfrm>
          <a:off x="683229" y="1747634"/>
          <a:ext cx="10501483" cy="4630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ktangel 7">
            <a:extLst>
              <a:ext uri="{FF2B5EF4-FFF2-40B4-BE49-F238E27FC236}">
                <a16:creationId xmlns:a16="http://schemas.microsoft.com/office/drawing/2014/main" id="{580AA453-1373-C79B-6D0E-D84740352942}"/>
              </a:ext>
            </a:extLst>
          </p:cNvPr>
          <p:cNvSpPr/>
          <p:nvPr/>
        </p:nvSpPr>
        <p:spPr>
          <a:xfrm>
            <a:off x="9343037" y="3429000"/>
            <a:ext cx="1841675" cy="1239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22"/>
            <a:endParaRPr lang="en-US" sz="1799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F2DFAA3-3809-2632-3139-546E92F9D350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2856412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807429"/>
            <a:ext cx="11135985" cy="613856"/>
          </a:xfrm>
        </p:spPr>
        <p:txBody>
          <a:bodyPr>
            <a:normAutofit/>
          </a:bodyPr>
          <a:lstStyle/>
          <a:p>
            <a:r>
              <a:rPr lang="nb-NO" sz="3093" dirty="0">
                <a:latin typeface="+mn-lt"/>
              </a:rPr>
              <a:t>Synes det offentlige bør bruke mer penger på… (%)</a:t>
            </a:r>
            <a:endParaRPr lang="nb-NO" sz="1898" dirty="0">
              <a:latin typeface="+mn-l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71574B4-ED6C-398A-8DCA-1D11B1368265}"/>
              </a:ext>
            </a:extLst>
          </p:cNvPr>
          <p:cNvSpPr txBox="1"/>
          <p:nvPr/>
        </p:nvSpPr>
        <p:spPr>
          <a:xfrm>
            <a:off x="9138106" y="6495796"/>
            <a:ext cx="2422781" cy="33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KODEM-</a:t>
            </a:r>
            <a:r>
              <a:rPr lang="nb-NO" sz="1546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2023</a:t>
            </a:r>
            <a:endParaRPr lang="nb-NO" sz="1546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89F3F95-D0C0-884D-170D-5CE2A3B60D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8832020"/>
              </p:ext>
            </p:extLst>
          </p:nvPr>
        </p:nvGraphicFramePr>
        <p:xfrm>
          <a:off x="683229" y="1747634"/>
          <a:ext cx="10501483" cy="4630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63163FB0-72C4-EE18-A38C-BBA6B2910A82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1787889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807429"/>
            <a:ext cx="11230688" cy="613856"/>
          </a:xfrm>
        </p:spPr>
        <p:txBody>
          <a:bodyPr>
            <a:normAutofit/>
          </a:bodyPr>
          <a:lstStyle/>
          <a:p>
            <a:r>
              <a:rPr lang="nb-NO" sz="3093" dirty="0">
                <a:latin typeface="+mn-lt"/>
              </a:rPr>
              <a:t>Synes det offentlige bør bruke </a:t>
            </a:r>
            <a:r>
              <a:rPr lang="nb-NO" sz="3093" u="sng" dirty="0">
                <a:latin typeface="+mn-lt"/>
              </a:rPr>
              <a:t>mindre</a:t>
            </a:r>
            <a:r>
              <a:rPr lang="nb-NO" sz="3093" dirty="0">
                <a:latin typeface="+mn-lt"/>
              </a:rPr>
              <a:t> penger på… (%)</a:t>
            </a:r>
            <a:endParaRPr lang="nb-NO" sz="1898" dirty="0">
              <a:latin typeface="+mn-l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71574B4-ED6C-398A-8DCA-1D11B1368265}"/>
              </a:ext>
            </a:extLst>
          </p:cNvPr>
          <p:cNvSpPr txBox="1"/>
          <p:nvPr/>
        </p:nvSpPr>
        <p:spPr>
          <a:xfrm>
            <a:off x="9138106" y="6495796"/>
            <a:ext cx="2422781" cy="33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KODEM-</a:t>
            </a:r>
            <a:r>
              <a:rPr lang="nb-NO" sz="1546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2023</a:t>
            </a:r>
            <a:endParaRPr lang="nb-NO" sz="1546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1F91FBD-689C-501B-7E79-C2FB79D216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4267152"/>
              </p:ext>
            </p:extLst>
          </p:nvPr>
        </p:nvGraphicFramePr>
        <p:xfrm>
          <a:off x="683229" y="1747634"/>
          <a:ext cx="10501483" cy="4630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63BC228C-2838-662F-56CE-0560CA476683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1767814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662975"/>
            <a:ext cx="11135985" cy="758310"/>
          </a:xfrm>
        </p:spPr>
        <p:txBody>
          <a:bodyPr>
            <a:normAutofit fontScale="90000"/>
          </a:bodyPr>
          <a:lstStyle/>
          <a:p>
            <a:r>
              <a:rPr lang="nb-NO" sz="2530" dirty="0">
                <a:latin typeface="+mn-lt"/>
              </a:rPr>
              <a:t>Sannsynlighet for å mene at å «bedre barnefamilienes økonomi» eller «styrke eldreomsorgen» er en viktig samfunnspolitisk sak – blant 15-24-åringer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71574B4-ED6C-398A-8DCA-1D11B1368265}"/>
              </a:ext>
            </a:extLst>
          </p:cNvPr>
          <p:cNvSpPr txBox="1"/>
          <p:nvPr/>
        </p:nvSpPr>
        <p:spPr>
          <a:xfrm>
            <a:off x="8642778" y="6491971"/>
            <a:ext cx="3176522" cy="33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 Monitor, </a:t>
            </a:r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2017–2021</a:t>
            </a:r>
          </a:p>
        </p:txBody>
      </p:sp>
      <p:graphicFrame>
        <p:nvGraphicFramePr>
          <p:cNvPr id="3" name="Tabell 6">
            <a:extLst>
              <a:ext uri="{FF2B5EF4-FFF2-40B4-BE49-F238E27FC236}">
                <a16:creationId xmlns:a16="http://schemas.microsoft.com/office/drawing/2014/main" id="{B704AFD2-D448-CB2D-FEBC-6596CC47E8AF}"/>
              </a:ext>
            </a:extLst>
          </p:cNvPr>
          <p:cNvGraphicFramePr>
            <a:graphicFrameLocks noGrp="1"/>
          </p:cNvGraphicFramePr>
          <p:nvPr/>
        </p:nvGraphicFramePr>
        <p:xfrm>
          <a:off x="754523" y="1845991"/>
          <a:ext cx="10479478" cy="3575830"/>
        </p:xfrm>
        <a:graphic>
          <a:graphicData uri="http://schemas.openxmlformats.org/drawingml/2006/table">
            <a:tbl>
              <a:tblPr firstRow="1" bandRow="1"/>
              <a:tblGrid>
                <a:gridCol w="4145216">
                  <a:extLst>
                    <a:ext uri="{9D8B030D-6E8A-4147-A177-3AD203B41FA5}">
                      <a16:colId xmlns:a16="http://schemas.microsoft.com/office/drawing/2014/main" val="3620662139"/>
                    </a:ext>
                  </a:extLst>
                </a:gridCol>
                <a:gridCol w="1620827">
                  <a:extLst>
                    <a:ext uri="{9D8B030D-6E8A-4147-A177-3AD203B41FA5}">
                      <a16:colId xmlns:a16="http://schemas.microsoft.com/office/drawing/2014/main" val="4028726971"/>
                    </a:ext>
                  </a:extLst>
                </a:gridCol>
                <a:gridCol w="1564935">
                  <a:extLst>
                    <a:ext uri="{9D8B030D-6E8A-4147-A177-3AD203B41FA5}">
                      <a16:colId xmlns:a16="http://schemas.microsoft.com/office/drawing/2014/main" val="3445999087"/>
                    </a:ext>
                  </a:extLst>
                </a:gridCol>
                <a:gridCol w="1564935">
                  <a:extLst>
                    <a:ext uri="{9D8B030D-6E8A-4147-A177-3AD203B41FA5}">
                      <a16:colId xmlns:a16="http://schemas.microsoft.com/office/drawing/2014/main" val="2904357631"/>
                    </a:ext>
                  </a:extLst>
                </a:gridCol>
                <a:gridCol w="1583565">
                  <a:extLst>
                    <a:ext uri="{9D8B030D-6E8A-4147-A177-3AD203B41FA5}">
                      <a16:colId xmlns:a16="http://schemas.microsoft.com/office/drawing/2014/main" val="1275864398"/>
                    </a:ext>
                  </a:extLst>
                </a:gridCol>
              </a:tblGrid>
              <a:tr h="442467">
                <a:tc>
                  <a:txBody>
                    <a:bodyPr/>
                    <a:lstStyle/>
                    <a:p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Bedre barnefamilienes økonomi</a:t>
                      </a:r>
                    </a:p>
                  </a:txBody>
                  <a:tcPr marL="64274" marR="64274" marT="32137" marB="32137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Styrke eldreomsorgen</a:t>
                      </a:r>
                    </a:p>
                  </a:txBody>
                  <a:tcPr marL="64274" marR="64274" marT="32137" marB="32137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842961"/>
                  </a:ext>
                </a:extLst>
              </a:tr>
              <a:tr h="449740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Arbeidssituasjon</a:t>
                      </a:r>
                    </a:p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(ref. kategori: Yrkesaktiv)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extLst>
                  <a:ext uri="{0D108BD9-81ED-4DB2-BD59-A6C34878D82A}">
                    <a16:rowId xmlns:a16="http://schemas.microsoft.com/office/drawing/2014/main" val="1508301107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Student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0,002</a:t>
                      </a:r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extLst>
                  <a:ext uri="{0D108BD9-81ED-4DB2-BD59-A6C34878D82A}">
                    <a16:rowId xmlns:a16="http://schemas.microsoft.com/office/drawing/2014/main" val="3434399694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Arbeidsledig/trygdet/annet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0,114*</a:t>
                      </a:r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extLst>
                  <a:ext uri="{0D108BD9-81ED-4DB2-BD59-A6C34878D82A}">
                    <a16:rowId xmlns:a16="http://schemas.microsoft.com/office/drawing/2014/main" val="2414988602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 barn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0,057*</a:t>
                      </a:r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extLst>
                  <a:ext uri="{0D108BD9-81ED-4DB2-BD59-A6C34878D82A}">
                    <a16:rowId xmlns:a16="http://schemas.microsoft.com/office/drawing/2014/main" val="3224293563"/>
                  </a:ext>
                </a:extLst>
              </a:tr>
              <a:tr h="449740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Frykt for å ikke klare seg økonomisk</a:t>
                      </a:r>
                    </a:p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(ref. kategori: Liten/ingen frykt)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extLst>
                  <a:ext uri="{0D108BD9-81ED-4DB2-BD59-A6C34878D82A}">
                    <a16:rowId xmlns:a16="http://schemas.microsoft.com/office/drawing/2014/main" val="782162058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En viss frykt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922353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Stor frykt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884235"/>
                  </a:ext>
                </a:extLst>
              </a:tr>
            </a:tbl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B90F8909-FE3A-22A4-D22B-D8DB12FD1AC7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3419330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662975"/>
            <a:ext cx="11135985" cy="758310"/>
          </a:xfrm>
        </p:spPr>
        <p:txBody>
          <a:bodyPr>
            <a:normAutofit fontScale="90000"/>
          </a:bodyPr>
          <a:lstStyle/>
          <a:p>
            <a:r>
              <a:rPr lang="nb-NO" sz="2530" dirty="0">
                <a:latin typeface="+mn-lt"/>
              </a:rPr>
              <a:t>Sannsynlighet for å mene at å «bedre barnefamilienes økonomi» eller «styrke eldreomsorgen» er en viktig samfunnspolitisk sak – blant 15-24-åringer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71574B4-ED6C-398A-8DCA-1D11B1368265}"/>
              </a:ext>
            </a:extLst>
          </p:cNvPr>
          <p:cNvSpPr txBox="1"/>
          <p:nvPr/>
        </p:nvSpPr>
        <p:spPr>
          <a:xfrm>
            <a:off x="8592436" y="6495796"/>
            <a:ext cx="3144991" cy="33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 Monitor, </a:t>
            </a:r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2017–2021</a:t>
            </a:r>
          </a:p>
        </p:txBody>
      </p:sp>
      <p:graphicFrame>
        <p:nvGraphicFramePr>
          <p:cNvPr id="3" name="Tabell 6">
            <a:extLst>
              <a:ext uri="{FF2B5EF4-FFF2-40B4-BE49-F238E27FC236}">
                <a16:creationId xmlns:a16="http://schemas.microsoft.com/office/drawing/2014/main" id="{B704AFD2-D448-CB2D-FEBC-6596CC47E8AF}"/>
              </a:ext>
            </a:extLst>
          </p:cNvPr>
          <p:cNvGraphicFramePr>
            <a:graphicFrameLocks noGrp="1"/>
          </p:cNvGraphicFramePr>
          <p:nvPr/>
        </p:nvGraphicFramePr>
        <p:xfrm>
          <a:off x="754523" y="1845991"/>
          <a:ext cx="10479478" cy="3575830"/>
        </p:xfrm>
        <a:graphic>
          <a:graphicData uri="http://schemas.openxmlformats.org/drawingml/2006/table">
            <a:tbl>
              <a:tblPr firstRow="1" bandRow="1"/>
              <a:tblGrid>
                <a:gridCol w="4145216">
                  <a:extLst>
                    <a:ext uri="{9D8B030D-6E8A-4147-A177-3AD203B41FA5}">
                      <a16:colId xmlns:a16="http://schemas.microsoft.com/office/drawing/2014/main" val="3620662139"/>
                    </a:ext>
                  </a:extLst>
                </a:gridCol>
                <a:gridCol w="1620827">
                  <a:extLst>
                    <a:ext uri="{9D8B030D-6E8A-4147-A177-3AD203B41FA5}">
                      <a16:colId xmlns:a16="http://schemas.microsoft.com/office/drawing/2014/main" val="4028726971"/>
                    </a:ext>
                  </a:extLst>
                </a:gridCol>
                <a:gridCol w="1564935">
                  <a:extLst>
                    <a:ext uri="{9D8B030D-6E8A-4147-A177-3AD203B41FA5}">
                      <a16:colId xmlns:a16="http://schemas.microsoft.com/office/drawing/2014/main" val="3445999087"/>
                    </a:ext>
                  </a:extLst>
                </a:gridCol>
                <a:gridCol w="1564935">
                  <a:extLst>
                    <a:ext uri="{9D8B030D-6E8A-4147-A177-3AD203B41FA5}">
                      <a16:colId xmlns:a16="http://schemas.microsoft.com/office/drawing/2014/main" val="2904357631"/>
                    </a:ext>
                  </a:extLst>
                </a:gridCol>
                <a:gridCol w="1583565">
                  <a:extLst>
                    <a:ext uri="{9D8B030D-6E8A-4147-A177-3AD203B41FA5}">
                      <a16:colId xmlns:a16="http://schemas.microsoft.com/office/drawing/2014/main" val="1275864398"/>
                    </a:ext>
                  </a:extLst>
                </a:gridCol>
              </a:tblGrid>
              <a:tr h="442467">
                <a:tc>
                  <a:txBody>
                    <a:bodyPr/>
                    <a:lstStyle/>
                    <a:p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Bedre barnefamilienes økonomi</a:t>
                      </a:r>
                    </a:p>
                  </a:txBody>
                  <a:tcPr marL="64274" marR="64274" marT="32137" marB="32137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Styrke eldreomsorgen</a:t>
                      </a:r>
                    </a:p>
                  </a:txBody>
                  <a:tcPr marL="64274" marR="64274" marT="32137" marB="32137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842961"/>
                  </a:ext>
                </a:extLst>
              </a:tr>
              <a:tr h="449740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Arbeidssituasjon</a:t>
                      </a:r>
                    </a:p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(ref. kategori: Yrkesaktiv)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extLst>
                  <a:ext uri="{0D108BD9-81ED-4DB2-BD59-A6C34878D82A}">
                    <a16:rowId xmlns:a16="http://schemas.microsoft.com/office/drawing/2014/main" val="1508301107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Student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0,002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0,022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399694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Arbeidsledig/trygdet/annet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0,114*</a:t>
                      </a: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0,089*</a:t>
                      </a: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4988602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 barn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0,057*</a:t>
                      </a: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0,048*</a:t>
                      </a: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4293563"/>
                  </a:ext>
                </a:extLst>
              </a:tr>
              <a:tr h="449740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Frykt for å ikke klare seg økonomisk</a:t>
                      </a:r>
                    </a:p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(ref. kategori: Liten/ingen frykt)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162058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En viss frykt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0,118***</a:t>
                      </a:r>
                    </a:p>
                  </a:txBody>
                  <a:tcPr marL="64274" marR="64274" marT="32137" marB="32137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922353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Stor frykt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0,279***</a:t>
                      </a:r>
                    </a:p>
                  </a:txBody>
                  <a:tcPr marL="64274" marR="64274" marT="32137" marB="32137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884235"/>
                  </a:ext>
                </a:extLst>
              </a:tr>
            </a:tbl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6DD8838B-59CB-F6F9-B474-52B826F032EF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2189826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662975"/>
            <a:ext cx="11135985" cy="758310"/>
          </a:xfrm>
        </p:spPr>
        <p:txBody>
          <a:bodyPr>
            <a:normAutofit fontScale="90000"/>
          </a:bodyPr>
          <a:lstStyle/>
          <a:p>
            <a:r>
              <a:rPr lang="nb-NO" sz="2530" dirty="0">
                <a:latin typeface="+mn-lt"/>
              </a:rPr>
              <a:t>Sannsynlighet for å mene at å «bedre barnefamilienes økonomi» eller «styrke eldreomsorgen» er en viktig samfunnspolitisk sak – blant 15-24-åringer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71574B4-ED6C-398A-8DCA-1D11B1368265}"/>
              </a:ext>
            </a:extLst>
          </p:cNvPr>
          <p:cNvSpPr txBox="1"/>
          <p:nvPr/>
        </p:nvSpPr>
        <p:spPr>
          <a:xfrm>
            <a:off x="8592436" y="6495796"/>
            <a:ext cx="3258155" cy="33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 Monitor, </a:t>
            </a:r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2017–2021</a:t>
            </a:r>
          </a:p>
        </p:txBody>
      </p:sp>
      <p:graphicFrame>
        <p:nvGraphicFramePr>
          <p:cNvPr id="3" name="Tabell 6">
            <a:extLst>
              <a:ext uri="{FF2B5EF4-FFF2-40B4-BE49-F238E27FC236}">
                <a16:creationId xmlns:a16="http://schemas.microsoft.com/office/drawing/2014/main" id="{B704AFD2-D448-CB2D-FEBC-6596CC47E8AF}"/>
              </a:ext>
            </a:extLst>
          </p:cNvPr>
          <p:cNvGraphicFramePr>
            <a:graphicFrameLocks noGrp="1"/>
          </p:cNvGraphicFramePr>
          <p:nvPr/>
        </p:nvGraphicFramePr>
        <p:xfrm>
          <a:off x="754523" y="1845991"/>
          <a:ext cx="10479478" cy="3575830"/>
        </p:xfrm>
        <a:graphic>
          <a:graphicData uri="http://schemas.openxmlformats.org/drawingml/2006/table">
            <a:tbl>
              <a:tblPr firstRow="1" bandRow="1"/>
              <a:tblGrid>
                <a:gridCol w="4145216">
                  <a:extLst>
                    <a:ext uri="{9D8B030D-6E8A-4147-A177-3AD203B41FA5}">
                      <a16:colId xmlns:a16="http://schemas.microsoft.com/office/drawing/2014/main" val="3620662139"/>
                    </a:ext>
                  </a:extLst>
                </a:gridCol>
                <a:gridCol w="1620827">
                  <a:extLst>
                    <a:ext uri="{9D8B030D-6E8A-4147-A177-3AD203B41FA5}">
                      <a16:colId xmlns:a16="http://schemas.microsoft.com/office/drawing/2014/main" val="4028726971"/>
                    </a:ext>
                  </a:extLst>
                </a:gridCol>
                <a:gridCol w="1564935">
                  <a:extLst>
                    <a:ext uri="{9D8B030D-6E8A-4147-A177-3AD203B41FA5}">
                      <a16:colId xmlns:a16="http://schemas.microsoft.com/office/drawing/2014/main" val="3445999087"/>
                    </a:ext>
                  </a:extLst>
                </a:gridCol>
                <a:gridCol w="1564935">
                  <a:extLst>
                    <a:ext uri="{9D8B030D-6E8A-4147-A177-3AD203B41FA5}">
                      <a16:colId xmlns:a16="http://schemas.microsoft.com/office/drawing/2014/main" val="2904357631"/>
                    </a:ext>
                  </a:extLst>
                </a:gridCol>
                <a:gridCol w="1583565">
                  <a:extLst>
                    <a:ext uri="{9D8B030D-6E8A-4147-A177-3AD203B41FA5}">
                      <a16:colId xmlns:a16="http://schemas.microsoft.com/office/drawing/2014/main" val="1275864398"/>
                    </a:ext>
                  </a:extLst>
                </a:gridCol>
              </a:tblGrid>
              <a:tr h="442467">
                <a:tc>
                  <a:txBody>
                    <a:bodyPr/>
                    <a:lstStyle/>
                    <a:p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Bedre barnefamilienes økonomi</a:t>
                      </a:r>
                    </a:p>
                  </a:txBody>
                  <a:tcPr marL="64274" marR="64274" marT="32137" marB="32137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Styrke eldreomsorgen</a:t>
                      </a:r>
                    </a:p>
                  </a:txBody>
                  <a:tcPr marL="64274" marR="64274" marT="32137" marB="32137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842961"/>
                  </a:ext>
                </a:extLst>
              </a:tr>
              <a:tr h="449740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Arbeidssituasjon</a:t>
                      </a:r>
                    </a:p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(ref. kategori: Yrkesaktiv)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extLst>
                  <a:ext uri="{0D108BD9-81ED-4DB2-BD59-A6C34878D82A}">
                    <a16:rowId xmlns:a16="http://schemas.microsoft.com/office/drawing/2014/main" val="1508301107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Student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0,002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0,022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-0,027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399694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Arbeidsledig/trygdet/annet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0,114*</a:t>
                      </a: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0,089*</a:t>
                      </a: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0,080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4988602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 barn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0,057*</a:t>
                      </a: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0,048*</a:t>
                      </a: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-0,031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4293563"/>
                  </a:ext>
                </a:extLst>
              </a:tr>
              <a:tr h="449740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Frykt for å ikke klare seg økonomisk</a:t>
                      </a:r>
                    </a:p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(ref. kategori: Liten/ingen frykt)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162058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En viss frykt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0,118***</a:t>
                      </a:r>
                    </a:p>
                  </a:txBody>
                  <a:tcPr marL="64274" marR="64274" marT="32137" marB="32137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922353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Stor frykt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0,279***</a:t>
                      </a:r>
                    </a:p>
                  </a:txBody>
                  <a:tcPr marL="64274" marR="64274" marT="32137" marB="32137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884235"/>
                  </a:ext>
                </a:extLst>
              </a:tr>
            </a:tbl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FAD0F8B2-8489-CE85-4836-E7C714890D70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2871754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315" y="662975"/>
            <a:ext cx="11135985" cy="758310"/>
          </a:xfrm>
        </p:spPr>
        <p:txBody>
          <a:bodyPr>
            <a:normAutofit fontScale="90000"/>
          </a:bodyPr>
          <a:lstStyle/>
          <a:p>
            <a:r>
              <a:rPr lang="nb-NO" sz="2530" dirty="0">
                <a:latin typeface="+mn-lt"/>
              </a:rPr>
              <a:t>Sannsynlighet for å mene at å «bedre barnefamilienes økonomi» eller «styrke eldreomsorgen» er en viktig samfunnspolitisk sak – blant 15-24-åringer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71574B4-ED6C-398A-8DCA-1D11B1368265}"/>
              </a:ext>
            </a:extLst>
          </p:cNvPr>
          <p:cNvSpPr txBox="1"/>
          <p:nvPr/>
        </p:nvSpPr>
        <p:spPr>
          <a:xfrm>
            <a:off x="8592436" y="6495796"/>
            <a:ext cx="3152873" cy="33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nb-NO" sz="154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 Monitor, </a:t>
            </a:r>
            <a:r>
              <a:rPr lang="nb-NO" sz="154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2017–2021</a:t>
            </a:r>
          </a:p>
        </p:txBody>
      </p:sp>
      <p:graphicFrame>
        <p:nvGraphicFramePr>
          <p:cNvPr id="3" name="Tabell 6">
            <a:extLst>
              <a:ext uri="{FF2B5EF4-FFF2-40B4-BE49-F238E27FC236}">
                <a16:creationId xmlns:a16="http://schemas.microsoft.com/office/drawing/2014/main" id="{B704AFD2-D448-CB2D-FEBC-6596CC47E8AF}"/>
              </a:ext>
            </a:extLst>
          </p:cNvPr>
          <p:cNvGraphicFramePr>
            <a:graphicFrameLocks noGrp="1"/>
          </p:cNvGraphicFramePr>
          <p:nvPr/>
        </p:nvGraphicFramePr>
        <p:xfrm>
          <a:off x="754523" y="1845991"/>
          <a:ext cx="10479478" cy="3575830"/>
        </p:xfrm>
        <a:graphic>
          <a:graphicData uri="http://schemas.openxmlformats.org/drawingml/2006/table">
            <a:tbl>
              <a:tblPr firstRow="1" bandRow="1"/>
              <a:tblGrid>
                <a:gridCol w="4145216">
                  <a:extLst>
                    <a:ext uri="{9D8B030D-6E8A-4147-A177-3AD203B41FA5}">
                      <a16:colId xmlns:a16="http://schemas.microsoft.com/office/drawing/2014/main" val="3620662139"/>
                    </a:ext>
                  </a:extLst>
                </a:gridCol>
                <a:gridCol w="1620827">
                  <a:extLst>
                    <a:ext uri="{9D8B030D-6E8A-4147-A177-3AD203B41FA5}">
                      <a16:colId xmlns:a16="http://schemas.microsoft.com/office/drawing/2014/main" val="4028726971"/>
                    </a:ext>
                  </a:extLst>
                </a:gridCol>
                <a:gridCol w="1564935">
                  <a:extLst>
                    <a:ext uri="{9D8B030D-6E8A-4147-A177-3AD203B41FA5}">
                      <a16:colId xmlns:a16="http://schemas.microsoft.com/office/drawing/2014/main" val="3445999087"/>
                    </a:ext>
                  </a:extLst>
                </a:gridCol>
                <a:gridCol w="1564935">
                  <a:extLst>
                    <a:ext uri="{9D8B030D-6E8A-4147-A177-3AD203B41FA5}">
                      <a16:colId xmlns:a16="http://schemas.microsoft.com/office/drawing/2014/main" val="2904357631"/>
                    </a:ext>
                  </a:extLst>
                </a:gridCol>
                <a:gridCol w="1583565">
                  <a:extLst>
                    <a:ext uri="{9D8B030D-6E8A-4147-A177-3AD203B41FA5}">
                      <a16:colId xmlns:a16="http://schemas.microsoft.com/office/drawing/2014/main" val="1275864398"/>
                    </a:ext>
                  </a:extLst>
                </a:gridCol>
              </a:tblGrid>
              <a:tr h="442467">
                <a:tc>
                  <a:txBody>
                    <a:bodyPr/>
                    <a:lstStyle/>
                    <a:p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Bedre barnefamilienes økonomi</a:t>
                      </a:r>
                    </a:p>
                  </a:txBody>
                  <a:tcPr marL="64274" marR="64274" marT="32137" marB="32137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Styrke eldreomsorgen</a:t>
                      </a:r>
                    </a:p>
                  </a:txBody>
                  <a:tcPr marL="64274" marR="64274" marT="32137" marB="32137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842961"/>
                  </a:ext>
                </a:extLst>
              </a:tr>
              <a:tr h="449740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Arbeidssituasjon</a:t>
                      </a:r>
                    </a:p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(ref. kategori: Yrkesaktiv)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extLst>
                  <a:ext uri="{0D108BD9-81ED-4DB2-BD59-A6C34878D82A}">
                    <a16:rowId xmlns:a16="http://schemas.microsoft.com/office/drawing/2014/main" val="1508301107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Student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0,002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0,022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-0,027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-0,018</a:t>
                      </a:r>
                    </a:p>
                  </a:txBody>
                  <a:tcPr marL="64274" marR="64274" marT="32137" marB="32137" anchor="ctr"/>
                </a:tc>
                <a:extLst>
                  <a:ext uri="{0D108BD9-81ED-4DB2-BD59-A6C34878D82A}">
                    <a16:rowId xmlns:a16="http://schemas.microsoft.com/office/drawing/2014/main" val="3434399694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Arbeidsledig/trygdet/annet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0,114*</a:t>
                      </a: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0,089*</a:t>
                      </a: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0,080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0,062</a:t>
                      </a:r>
                    </a:p>
                  </a:txBody>
                  <a:tcPr marL="64274" marR="64274" marT="32137" marB="32137" anchor="ctr"/>
                </a:tc>
                <a:extLst>
                  <a:ext uri="{0D108BD9-81ED-4DB2-BD59-A6C34878D82A}">
                    <a16:rowId xmlns:a16="http://schemas.microsoft.com/office/drawing/2014/main" val="2414988602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 barn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0,057*</a:t>
                      </a: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0,048*</a:t>
                      </a:r>
                    </a:p>
                  </a:txBody>
                  <a:tcPr marL="64274" marR="64274" marT="32137" marB="3213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-0,031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-0,035</a:t>
                      </a:r>
                    </a:p>
                  </a:txBody>
                  <a:tcPr marL="64274" marR="64274" marT="32137" marB="32137" anchor="ctr"/>
                </a:tc>
                <a:extLst>
                  <a:ext uri="{0D108BD9-81ED-4DB2-BD59-A6C34878D82A}">
                    <a16:rowId xmlns:a16="http://schemas.microsoft.com/office/drawing/2014/main" val="3224293563"/>
                  </a:ext>
                </a:extLst>
              </a:tr>
              <a:tr h="449740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Frykt for å ikke klare seg økonomisk</a:t>
                      </a:r>
                    </a:p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(ref. kategori: Liten/ingen frykt)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extLst>
                  <a:ext uri="{0D108BD9-81ED-4DB2-BD59-A6C34878D82A}">
                    <a16:rowId xmlns:a16="http://schemas.microsoft.com/office/drawing/2014/main" val="782162058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En viss frykt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0,118***</a:t>
                      </a:r>
                    </a:p>
                  </a:txBody>
                  <a:tcPr marL="64274" marR="64274" marT="32137" marB="32137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0,085**</a:t>
                      </a:r>
                    </a:p>
                  </a:txBody>
                  <a:tcPr marL="64274" marR="64274" marT="32137" marB="32137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922353"/>
                  </a:ext>
                </a:extLst>
              </a:tr>
              <a:tr h="442467">
                <a:tc>
                  <a:txBody>
                    <a:bodyPr/>
                    <a:lstStyle/>
                    <a:p>
                      <a:r>
                        <a:rPr lang="nb-NO" sz="13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Stor frykt</a:t>
                      </a: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0,279***</a:t>
                      </a:r>
                    </a:p>
                  </a:txBody>
                  <a:tcPr marL="64274" marR="64274" marT="32137" marB="32137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3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274" marR="64274" marT="32137" marB="321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0,161***</a:t>
                      </a:r>
                    </a:p>
                  </a:txBody>
                  <a:tcPr marL="64274" marR="64274" marT="32137" marB="32137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884235"/>
                  </a:ext>
                </a:extLst>
              </a:tr>
            </a:tbl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5AEC437E-0837-48FD-E4F6-F0B139E99CFF}"/>
              </a:ext>
            </a:extLst>
          </p:cNvPr>
          <p:cNvSpPr txBox="1"/>
          <p:nvPr/>
        </p:nvSpPr>
        <p:spPr>
          <a:xfrm>
            <a:off x="341408" y="6556733"/>
            <a:ext cx="434383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22"/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Hellevik (202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5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): Vil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dagens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unge </a:t>
            </a:r>
            <a:r>
              <a:rPr lang="nb-SJ" sz="1125" dirty="0">
                <a:solidFill>
                  <a:prstClr val="black"/>
                </a:solidFill>
                <a:latin typeface="Arial" panose="020B0604020202020204"/>
              </a:rPr>
              <a:t>slutte opp om</a:t>
            </a:r>
            <a:r>
              <a:rPr lang="nb-NO" sz="1125" dirty="0">
                <a:solidFill>
                  <a:prstClr val="black"/>
                </a:solidFill>
                <a:latin typeface="Arial" panose="020B0604020202020204"/>
              </a:rPr>
              <a:t> velferdsstaten?</a:t>
            </a:r>
          </a:p>
        </p:txBody>
      </p:sp>
    </p:spTree>
    <p:extLst>
      <p:ext uri="{BB962C8B-B14F-4D97-AF65-F5344CB8AC3E}">
        <p14:creationId xmlns:p14="http://schemas.microsoft.com/office/powerpoint/2010/main" val="12579490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3FECE-15B0-FAF9-4313-21607C49A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16FA4CE-CBAD-A194-5C37-F3471AA01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14" y="1950563"/>
            <a:ext cx="10958598" cy="1928223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br>
              <a:rPr lang="nb-SJ" sz="3796" dirty="0">
                <a:solidFill>
                  <a:srgbClr val="FFDC00"/>
                </a:solidFill>
                <a:latin typeface="Century Gothic" panose="020B0502020202020204" pitchFamily="34" charset="0"/>
              </a:rPr>
            </a:br>
            <a:r>
              <a:rPr lang="nb-NO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Vil </a:t>
            </a:r>
            <a:r>
              <a:rPr lang="nb-SJ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dagens</a:t>
            </a:r>
            <a:r>
              <a:rPr lang="nb-NO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 unge </a:t>
            </a:r>
            <a:r>
              <a:rPr lang="nb-SJ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slutte opp</a:t>
            </a:r>
            <a:r>
              <a:rPr lang="nb-NO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 </a:t>
            </a:r>
            <a:r>
              <a:rPr lang="nb-SJ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om </a:t>
            </a:r>
            <a:r>
              <a:rPr lang="nb-NO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velferdsstaten?</a:t>
            </a:r>
            <a:br>
              <a:rPr lang="nb-SJ" sz="4217" dirty="0">
                <a:solidFill>
                  <a:srgbClr val="FFDC00"/>
                </a:solidFill>
                <a:latin typeface="Century Gothic" panose="020B0502020202020204" pitchFamily="34" charset="0"/>
              </a:rPr>
            </a:br>
            <a:br>
              <a:rPr lang="nb-SJ" sz="914" dirty="0">
                <a:solidFill>
                  <a:srgbClr val="FFDC00"/>
                </a:solidFill>
                <a:latin typeface="Century Gothic" panose="020B0502020202020204" pitchFamily="34" charset="0"/>
              </a:rPr>
            </a:br>
            <a:r>
              <a:rPr lang="nb-SJ" sz="4217" dirty="0">
                <a:solidFill>
                  <a:srgbClr val="FFDC00"/>
                </a:solidFill>
                <a:latin typeface="Century Gothic" panose="020B0502020202020204" pitchFamily="34" charset="0"/>
              </a:rPr>
              <a:t>Mye tyder på det!</a:t>
            </a:r>
            <a:endParaRPr lang="nb-NO" sz="4217" dirty="0"/>
          </a:p>
        </p:txBody>
      </p:sp>
    </p:spTree>
    <p:extLst>
      <p:ext uri="{BB962C8B-B14F-4D97-AF65-F5344CB8AC3E}">
        <p14:creationId xmlns:p14="http://schemas.microsoft.com/office/powerpoint/2010/main" val="1077496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8099B-1500-EF29-8CF3-093B56E93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9D8A7E-4102-7C4E-4B99-14A53EBDA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81" y="1388226"/>
            <a:ext cx="7376402" cy="1829542"/>
          </a:xfrm>
        </p:spPr>
        <p:txBody>
          <a:bodyPr>
            <a:normAutofit fontScale="90000"/>
          </a:bodyPr>
          <a:lstStyle/>
          <a:p>
            <a:br>
              <a:rPr lang="nb-NO"/>
            </a:br>
            <a:br>
              <a:rPr lang="nb-NO"/>
            </a:br>
            <a:r>
              <a:rPr lang="nb-NO"/>
              <a:t>Eldrepanelet løfter spørsmålet:</a:t>
            </a:r>
            <a:br>
              <a:rPr lang="nb-NO"/>
            </a:br>
            <a:br>
              <a:rPr lang="nb-NO"/>
            </a:br>
            <a:r>
              <a:rPr lang="nb-NO"/>
              <a:t>Holder generasjonskontrakten – eller glipper fellesskapet?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DDD116A-A76F-01A7-8223-D31AEC296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4466" y="4829694"/>
            <a:ext cx="5221287" cy="534460"/>
          </a:xfrm>
        </p:spPr>
        <p:txBody>
          <a:bodyPr/>
          <a:lstStyle/>
          <a:p>
            <a:r>
              <a:rPr lang="nb-NO"/>
              <a:t>Hamar kulturhus 23.10.2025</a:t>
            </a:r>
          </a:p>
        </p:txBody>
      </p:sp>
      <p:pic>
        <p:nvPicPr>
          <p:cNvPr id="5" name="Bilde 4" descr="Et bilde som inneholder tekst, klær, forretningskort, mann&#10;&#10;KI-generert innhold kan være feil.">
            <a:extLst>
              <a:ext uri="{FF2B5EF4-FFF2-40B4-BE49-F238E27FC236}">
                <a16:creationId xmlns:a16="http://schemas.microsoft.com/office/drawing/2014/main" id="{22157ACD-CEDC-7F23-F535-68ADF0323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55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FA7F8F3F-F489-8A3C-CECD-34AA1D190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686859"/>
            <a:ext cx="4932000" cy="1325563"/>
          </a:xfrm>
        </p:spPr>
        <p:txBody>
          <a:bodyPr anchor="b">
            <a:normAutofit fontScale="90000"/>
          </a:bodyPr>
          <a:lstStyle/>
          <a:p>
            <a:r>
              <a:rPr lang="nb-NO" noProof="0"/>
              <a:t>Eldrepanelet – et digitalt brukerpanel</a:t>
            </a:r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id="{80321A7D-9C93-E631-CC81-7F1B1A7E82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1" y="2430936"/>
            <a:ext cx="4932000" cy="2520000"/>
          </a:xfrm>
        </p:spPr>
        <p:txBody>
          <a:bodyPr>
            <a:normAutofit/>
          </a:bodyPr>
          <a:lstStyle/>
          <a:p>
            <a:r>
              <a:rPr lang="nb-NO" sz="2200" b="1" noProof="0"/>
              <a:t>For å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200" noProof="0"/>
              <a:t>engasjere medlemmer, innhente kunnskap, synliggjøre behov og perspektiver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200" noProof="0"/>
              <a:t>løfte stemmen til landets pensjonister og uføre i samfunnsdebatten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b-NO" sz="2200" noProof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b-NO" sz="2200" noProof="0"/>
          </a:p>
        </p:txBody>
      </p:sp>
      <p:pic>
        <p:nvPicPr>
          <p:cNvPr id="6" name="Plassholder for bilde 5" descr="Et bilde som inneholder Menneskeansikt, person, klær, skulder">
            <a:extLst>
              <a:ext uri="{FF2B5EF4-FFF2-40B4-BE49-F238E27FC236}">
                <a16:creationId xmlns:a16="http://schemas.microsoft.com/office/drawing/2014/main" id="{DE78C09E-8E81-E339-0525-420326E8D90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0495" r="9996" b="1"/>
          <a:stretch>
            <a:fillRect/>
          </a:stretch>
        </p:blipFill>
        <p:spPr>
          <a:xfrm>
            <a:off x="6096000" y="-2"/>
            <a:ext cx="6096000" cy="5853940"/>
          </a:xfrm>
          <a:noFill/>
        </p:spPr>
      </p:pic>
    </p:spTree>
    <p:extLst>
      <p:ext uri="{BB962C8B-B14F-4D97-AF65-F5344CB8AC3E}">
        <p14:creationId xmlns:p14="http://schemas.microsoft.com/office/powerpoint/2010/main" val="35614783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5E7E0-E6A0-96A3-C7A8-03C071505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ell phone with a screen showing a message&#10;&#10;AI-generated content may be incorrect.">
            <a:extLst>
              <a:ext uri="{FF2B5EF4-FFF2-40B4-BE49-F238E27FC236}">
                <a16:creationId xmlns:a16="http://schemas.microsoft.com/office/drawing/2014/main" id="{9916D093-C260-CC51-712B-98D89BDF1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577" y="950976"/>
            <a:ext cx="3765821" cy="4898930"/>
          </a:xfrm>
          <a:prstGeom prst="rect">
            <a:avLst/>
          </a:prstGeom>
        </p:spPr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93D45796-F24C-CB1B-F446-EE693657D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God respons – mange svar!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B4DF150-9935-3B88-E081-46D776865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1825625"/>
            <a:ext cx="7737516" cy="3683354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nb-NO" sz="2000" b="1" noProof="0"/>
              <a:t>3.738 </a:t>
            </a:r>
            <a:r>
              <a:rPr lang="nb-NO" sz="2000" noProof="0"/>
              <a:t>personer deltok i den første undersøkelsen;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nb-NO" sz="2000" noProof="0">
                <a:cs typeface="Arial"/>
              </a:rPr>
              <a:t>Fra hele landet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nb-NO" sz="2000" noProof="0">
                <a:cs typeface="Arial"/>
              </a:rPr>
              <a:t>Snittalder på 75,6 år</a:t>
            </a:r>
            <a:endParaRPr lang="nb-NO" noProof="0"/>
          </a:p>
          <a:p>
            <a:pPr marL="0" indent="0">
              <a:lnSpc>
                <a:spcPts val="3000"/>
              </a:lnSpc>
              <a:buNone/>
            </a:pPr>
            <a:r>
              <a:rPr lang="nb-NO" sz="2000" noProof="0">
                <a:cs typeface="Arial"/>
              </a:rPr>
              <a:t>Dette legger de i begrepet </a:t>
            </a:r>
            <a:r>
              <a:rPr lang="nb-NO" sz="2000" b="1" noProof="0">
                <a:cs typeface="Arial"/>
              </a:rPr>
              <a:t>GENERASJONSKONTRAKTEN</a:t>
            </a:r>
            <a:r>
              <a:rPr lang="nb-NO" sz="2000" noProof="0">
                <a:cs typeface="Arial"/>
              </a:rPr>
              <a:t>: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nb-NO" sz="2000" noProof="0">
                <a:cs typeface="Arial"/>
              </a:rPr>
              <a:t>Gjensidig respekt mellom generasjonene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nb-NO" sz="2000" noProof="0">
                <a:cs typeface="Arial"/>
              </a:rPr>
              <a:t>Et rettferdig pensjonssystem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nb-NO" sz="2000" noProof="0">
                <a:cs typeface="Arial"/>
              </a:rPr>
              <a:t>Helse- og sosialhjelp</a:t>
            </a:r>
          </a:p>
          <a:p>
            <a:pPr lvl="1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nb-NO" sz="2000" noProof="0">
                <a:cs typeface="Arial"/>
              </a:rPr>
              <a:t>Ikke tap av rettigheter når man blir eldre</a:t>
            </a:r>
          </a:p>
          <a:p>
            <a:pPr>
              <a:lnSpc>
                <a:spcPts val="3000"/>
              </a:lnSpc>
            </a:pPr>
            <a:endParaRPr lang="nb-NO" sz="2000" noProof="0">
              <a:cs typeface="Arial"/>
            </a:endParaRPr>
          </a:p>
          <a:p>
            <a:pPr>
              <a:lnSpc>
                <a:spcPts val="3000"/>
              </a:lnSpc>
            </a:pPr>
            <a:endParaRPr lang="nb-NO" sz="2000" noProof="0">
              <a:cs typeface="Arial"/>
            </a:endParaRPr>
          </a:p>
          <a:p>
            <a:pPr>
              <a:lnSpc>
                <a:spcPts val="3000"/>
              </a:lnSpc>
            </a:pPr>
            <a:endParaRPr lang="nb-NO" sz="2000" noProof="0">
              <a:cs typeface="Arial"/>
            </a:endParaRPr>
          </a:p>
          <a:p>
            <a:pPr lvl="1">
              <a:lnSpc>
                <a:spcPts val="3000"/>
              </a:lnSpc>
              <a:buFont typeface="Courier New"/>
              <a:buChar char="o"/>
            </a:pPr>
            <a:endParaRPr lang="nb-NO" sz="2000" noProof="0">
              <a:cs typeface="Arial"/>
            </a:endParaRPr>
          </a:p>
          <a:p>
            <a:pPr lvl="1">
              <a:lnSpc>
                <a:spcPts val="3000"/>
              </a:lnSpc>
              <a:buFont typeface="Courier New"/>
              <a:buChar char="o"/>
            </a:pPr>
            <a:endParaRPr lang="nb-NO" sz="2000" noProof="0">
              <a:cs typeface="Arial"/>
            </a:endParaRPr>
          </a:p>
          <a:p>
            <a:pPr>
              <a:lnSpc>
                <a:spcPts val="3000"/>
              </a:lnSpc>
            </a:pPr>
            <a:endParaRPr lang="nb-NO" sz="2000" noProof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52317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bilde 10" descr="Et bilde som inneholder person, innendørs, bord, klær&#10;&#10;KI-generert innhold kan være feil.">
            <a:extLst>
              <a:ext uri="{FF2B5EF4-FFF2-40B4-BE49-F238E27FC236}">
                <a16:creationId xmlns:a16="http://schemas.microsoft.com/office/drawing/2014/main" id="{152AEFA9-FE2F-24B4-46CA-338E2499681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5249" r="15249"/>
          <a:stretch/>
        </p:blipFill>
        <p:spPr>
          <a:xfrm>
            <a:off x="6096354" y="0"/>
            <a:ext cx="6095291" cy="5853938"/>
          </a:xfrm>
          <a:noFill/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69AFDFF-59F2-33E1-3F45-A98C199E8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41" y="273904"/>
            <a:ext cx="4932000" cy="1325563"/>
          </a:xfrm>
        </p:spPr>
        <p:txBody>
          <a:bodyPr anchor="b">
            <a:normAutofit/>
          </a:bodyPr>
          <a:lstStyle/>
          <a:p>
            <a:r>
              <a:rPr lang="nb-NO" b="1" noProof="0"/>
              <a:t>Ubalanse mellom generasjonene?</a:t>
            </a:r>
            <a:endParaRPr lang="nb-NO" noProof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E04DE7-6600-33DD-C026-52B11016F6CF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673914" y="1907457"/>
            <a:ext cx="4932000" cy="3824749"/>
          </a:xfrm>
        </p:spPr>
        <p:txBody>
          <a:bodyPr vert="horz" lIns="0" tIns="0" rIns="0" bIns="0" rtlCol="0">
            <a:normAutofit/>
          </a:bodyPr>
          <a:lstStyle/>
          <a:p>
            <a:r>
              <a:rPr lang="nb-NO" i="1" noProof="0"/>
              <a:t>Eldre opplever mindre forståelse </a:t>
            </a:r>
            <a:br>
              <a:rPr lang="nb-NO" i="1" noProof="0"/>
            </a:br>
            <a:r>
              <a:rPr lang="nb-NO" i="1" noProof="0"/>
              <a:t>og tid fra de yngre</a:t>
            </a:r>
            <a:br>
              <a:rPr lang="nb-NO" i="1" noProof="0"/>
            </a:br>
            <a:endParaRPr lang="nb-NO" noProof="0"/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nb-NO" sz="1900" noProof="0"/>
              <a:t>En stor andel, </a:t>
            </a:r>
            <a:r>
              <a:rPr lang="nb-NO" sz="1900" b="1" noProof="0"/>
              <a:t>hele 3 av 4  </a:t>
            </a:r>
            <a:r>
              <a:rPr lang="nb-NO" sz="1900" noProof="0"/>
              <a:t>mener at samfunnet tar mer hensyn til de under 30, enn de over 70 </a:t>
            </a: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nb-NO" sz="1900" noProof="0"/>
              <a:t>Hele </a:t>
            </a:r>
            <a:r>
              <a:rPr lang="nb-NO" sz="1900" b="1" noProof="0"/>
              <a:t>8 av 10 </a:t>
            </a:r>
            <a:r>
              <a:rPr lang="nb-NO" sz="1900" noProof="0"/>
              <a:t>mener at yngre ikke alltid forstår </a:t>
            </a:r>
            <a:r>
              <a:rPr lang="nb-NO" sz="1900" noProof="0" err="1"/>
              <a:t>eldres</a:t>
            </a:r>
            <a:r>
              <a:rPr lang="nb-NO" sz="1900" noProof="0"/>
              <a:t> livssituasjon</a:t>
            </a:r>
          </a:p>
          <a:p>
            <a:pPr marL="742950" lvl="1" indent="-285750" algn="l">
              <a:buFont typeface="Wingdings" panose="05000000000000000000" pitchFamily="2" charset="2"/>
              <a:buChar char="Ø"/>
            </a:pPr>
            <a:r>
              <a:rPr lang="nb-NO" sz="1900" noProof="0"/>
              <a:t>De fleste – </a:t>
            </a:r>
            <a:r>
              <a:rPr lang="nb-NO" sz="1900" b="1" noProof="0"/>
              <a:t>nær 7 av 10 </a:t>
            </a:r>
            <a:r>
              <a:rPr lang="nb-NO" sz="1900" noProof="0"/>
              <a:t>– er helt eller delvis enige i at yngre har sjeldent tid til å bry seg om eldre</a:t>
            </a:r>
          </a:p>
          <a:p>
            <a:endParaRPr lang="nb-NO" sz="1900" noProof="0"/>
          </a:p>
          <a:p>
            <a:endParaRPr lang="nb-NO" sz="1900" noProof="0"/>
          </a:p>
        </p:txBody>
      </p:sp>
    </p:spTree>
    <p:extLst>
      <p:ext uri="{BB962C8B-B14F-4D97-AF65-F5344CB8AC3E}">
        <p14:creationId xmlns:p14="http://schemas.microsoft.com/office/powerpoint/2010/main" val="4073586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2C55B7-4AED-CB9A-AF05-F6FF312A3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Gjensidig respekt og ansvar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3E02CA-0879-2908-4363-765CC4F5D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i="1" noProof="0"/>
              <a:t>Flertallet opplever respekt fra de unge – og tar selv ansvar for de som kommer etter</a:t>
            </a:r>
            <a:br>
              <a:rPr lang="nb-NO" i="1" noProof="0"/>
            </a:br>
            <a:endParaRPr lang="nb-NO" i="1" noProof="0"/>
          </a:p>
          <a:p>
            <a:pPr lvl="1">
              <a:buFont typeface="Wingdings" panose="05000000000000000000" pitchFamily="2" charset="2"/>
              <a:buChar char="Ø"/>
            </a:pPr>
            <a:r>
              <a:rPr lang="nb-NO" noProof="0">
                <a:cs typeface="Arial"/>
              </a:rPr>
              <a:t>7 av 10 er helt eller delvis enig i at yngre viser respekt og omtanke for eldre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noProof="0">
                <a:cs typeface="Arial"/>
              </a:rPr>
              <a:t>6 av 10 er helt enig i at voksne har et ansvar for fremtidige generasjoner</a:t>
            </a:r>
          </a:p>
          <a:p>
            <a:endParaRPr lang="nb-NO" noProof="0"/>
          </a:p>
        </p:txBody>
      </p:sp>
      <p:pic>
        <p:nvPicPr>
          <p:cNvPr id="6" name="Plassholder for bilde 5" descr="Et bilde som inneholder person, utendørs, klær, sky&#10;&#10;KI-generert innhold kan være feil.">
            <a:extLst>
              <a:ext uri="{FF2B5EF4-FFF2-40B4-BE49-F238E27FC236}">
                <a16:creationId xmlns:a16="http://schemas.microsoft.com/office/drawing/2014/main" id="{12779579-7A96-BEC3-4F70-54A9CB8126C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5293" r="152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879644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D39BCD-D83E-410A-B658-A0693D399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4" y="1198923"/>
            <a:ext cx="7376402" cy="1325563"/>
          </a:xfrm>
        </p:spPr>
        <p:txBody>
          <a:bodyPr/>
          <a:lstStyle/>
          <a:p>
            <a:r>
              <a:rPr lang="nb-NO"/>
              <a:t>2630 forslag og kommentarer!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FB30A84-1F0A-9EBA-054A-91607A86F8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9264" y="3227832"/>
            <a:ext cx="5126736" cy="1720686"/>
          </a:xfrm>
        </p:spPr>
        <p:txBody>
          <a:bodyPr/>
          <a:lstStyle/>
          <a:p>
            <a:r>
              <a:rPr lang="nb-NO" b="1"/>
              <a:t>Hvordan styrke fellesskapet mellom generasjonene?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56464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91A0E6-DBF9-BF7A-22C9-904DC8031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Eldre bidrar – men må synliggjøres tydeligere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3EB083-2D3F-1871-C001-2C5EAD076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nb-NO" b="1" noProof="0">
                <a:latin typeface="Arial" panose="020B0604020202020204" pitchFamily="34" charset="0"/>
              </a:rPr>
              <a:t>Eldre er en bærebjelke </a:t>
            </a:r>
            <a:r>
              <a:rPr lang="nb-NO" noProof="0">
                <a:latin typeface="Arial" panose="020B0604020202020204" pitchFamily="34" charset="0"/>
              </a:rPr>
              <a:t>i samfunnet – i frivillighet, forbruk og aktivitet</a:t>
            </a:r>
            <a:br>
              <a:rPr lang="nb-NO" noProof="0">
                <a:latin typeface="Arial" panose="020B0604020202020204" pitchFamily="34" charset="0"/>
              </a:rPr>
            </a:br>
            <a:r>
              <a:rPr lang="nb-NO" noProof="0">
                <a:latin typeface="Arial" panose="020B0604020202020204" pitchFamily="34" charset="0"/>
              </a:rPr>
              <a:t>👉 Hva slags samfunn ville vi hatt uten de eldre?</a:t>
            </a:r>
            <a:br>
              <a:rPr lang="nb-NO" noProof="0">
                <a:latin typeface="Arial" panose="020B0604020202020204" pitchFamily="34" charset="0"/>
              </a:rPr>
            </a:br>
            <a:endParaRPr lang="nb-NO" noProof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nb-NO" b="1" noProof="0">
                <a:latin typeface="Arial" panose="020B0604020202020204" pitchFamily="34" charset="0"/>
              </a:rPr>
              <a:t>Arbeidslivet</a:t>
            </a:r>
            <a:r>
              <a:rPr lang="nb-NO" noProof="0">
                <a:latin typeface="Arial" panose="020B0604020202020204" pitchFamily="34" charset="0"/>
              </a:rPr>
              <a:t> må satse like mye på erfarne som på unge</a:t>
            </a:r>
            <a:br>
              <a:rPr lang="nb-NO" noProof="0">
                <a:latin typeface="Arial" panose="020B0604020202020204" pitchFamily="34" charset="0"/>
              </a:rPr>
            </a:br>
            <a:r>
              <a:rPr lang="nb-NO" noProof="0">
                <a:latin typeface="Arial" panose="020B0604020202020204" pitchFamily="34" charset="0"/>
              </a:rPr>
              <a:t>🚫 Bytt ut ordet </a:t>
            </a:r>
            <a:r>
              <a:rPr lang="nb-NO" i="1" noProof="0">
                <a:latin typeface="Arial" panose="020B0604020202020204" pitchFamily="34" charset="0"/>
              </a:rPr>
              <a:t>«eldrebølgen»</a:t>
            </a:r>
            <a:r>
              <a:rPr lang="nb-NO" noProof="0">
                <a:latin typeface="Arial" panose="020B0604020202020204" pitchFamily="34" charset="0"/>
              </a:rPr>
              <a:t> – snakk om </a:t>
            </a:r>
            <a:r>
              <a:rPr lang="nb-NO" i="1" noProof="0">
                <a:latin typeface="Arial" panose="020B0604020202020204" pitchFamily="34" charset="0"/>
              </a:rPr>
              <a:t>«eldrekraft»</a:t>
            </a:r>
            <a:br>
              <a:rPr lang="nb-NO" i="1" noProof="0">
                <a:latin typeface="Arial" panose="020B0604020202020204" pitchFamily="34" charset="0"/>
              </a:rPr>
            </a:br>
            <a:endParaRPr lang="nb-NO" noProof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nb-NO" b="1" noProof="0">
                <a:latin typeface="Arial" panose="020B0604020202020204" pitchFamily="34" charset="0"/>
              </a:rPr>
              <a:t>Generasjonsdialog</a:t>
            </a:r>
            <a:r>
              <a:rPr lang="nb-NO" noProof="0">
                <a:latin typeface="Arial" panose="020B0604020202020204" pitchFamily="34" charset="0"/>
              </a:rPr>
              <a:t> og </a:t>
            </a:r>
            <a:r>
              <a:rPr lang="nb-NO" b="1" noProof="0">
                <a:latin typeface="Arial" panose="020B0604020202020204" pitchFamily="34" charset="0"/>
              </a:rPr>
              <a:t>representasjon</a:t>
            </a:r>
            <a:r>
              <a:rPr lang="nb-NO" noProof="0">
                <a:latin typeface="Arial" panose="020B0604020202020204" pitchFamily="34" charset="0"/>
              </a:rPr>
              <a:t> må styrkes</a:t>
            </a:r>
            <a:br>
              <a:rPr lang="nb-NO" noProof="0">
                <a:latin typeface="Arial" panose="020B0604020202020204" pitchFamily="34" charset="0"/>
              </a:rPr>
            </a:br>
            <a:r>
              <a:rPr lang="nb-NO" noProof="0">
                <a:latin typeface="Arial" panose="020B0604020202020204" pitchFamily="34" charset="0"/>
              </a:rPr>
              <a:t>🗳️ Over én million godt voksne bør ha flere stemmer i styrende organer</a:t>
            </a:r>
            <a:br>
              <a:rPr lang="nb-NO" noProof="0">
                <a:latin typeface="Arial" panose="020B0604020202020204" pitchFamily="34" charset="0"/>
              </a:rPr>
            </a:br>
            <a:endParaRPr lang="nb-NO" noProof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nb-NO" b="1" noProof="0">
                <a:latin typeface="Arial" panose="020B0604020202020204" pitchFamily="34" charset="0"/>
              </a:rPr>
              <a:t>Media har et ansvar</a:t>
            </a:r>
            <a:br>
              <a:rPr lang="nb-NO" noProof="0">
                <a:latin typeface="Arial" panose="020B0604020202020204" pitchFamily="34" charset="0"/>
              </a:rPr>
            </a:br>
            <a:r>
              <a:rPr lang="nb-NO" noProof="0">
                <a:latin typeface="Arial" panose="020B0604020202020204" pitchFamily="34" charset="0"/>
              </a:rPr>
              <a:t>📰 Slutt å framstille alle over 50–60 som «gamle» – vis livserfaring, kunnskap og verdiskaping</a:t>
            </a:r>
          </a:p>
          <a:p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6018208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EC44F2-7B83-9D24-AC51-3F5D8C1C5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Usynlige eldre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DDB232-AE50-6E62-B0B2-B5E3E1142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noProof="0"/>
              <a:t>Eldre i Norge synes for lite – både i samfunnet og i media</a:t>
            </a:r>
            <a:endParaRPr lang="nb-NO" noProof="0"/>
          </a:p>
          <a:p>
            <a:pPr>
              <a:buFont typeface="Wingdings" panose="05000000000000000000" pitchFamily="2" charset="2"/>
              <a:buChar char="Ø"/>
            </a:pPr>
            <a:r>
              <a:rPr lang="nb-NO" noProof="0"/>
              <a:t> Mange eldre deltar mindre på møteplasser der yngre er</a:t>
            </a:r>
            <a:endParaRPr lang="nb-NO"/>
          </a:p>
          <a:p>
            <a:pPr lvl="1">
              <a:buFont typeface="Arial" panose="020B0604020202020204" pitchFamily="34" charset="0"/>
              <a:buChar char="•"/>
            </a:pPr>
            <a:r>
              <a:rPr lang="nb-NO" noProof="0"/>
              <a:t>Vi omgås ofte mest med andre eldre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/>
              <a:t> </a:t>
            </a:r>
            <a:r>
              <a:rPr lang="nb-NO" noProof="0"/>
              <a:t>Når vi går ut av arbeidslivet, blir vi mindre synlige </a:t>
            </a:r>
            <a:endParaRPr lang="nb-NO"/>
          </a:p>
          <a:p>
            <a:pPr lvl="1">
              <a:buFont typeface="Arial" panose="020B0604020202020204" pitchFamily="34" charset="0"/>
              <a:buChar char="•"/>
            </a:pPr>
            <a:r>
              <a:rPr lang="nb-NO" noProof="0"/>
              <a:t>Overgangen fra yrkesaktiv til pensjonist gjør at mange føler seg «utenfor»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noProof="0"/>
              <a:t> Samfunnet og media må vise eldre oftere – sammen med yngre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noProof="0"/>
              <a:t> Økt samarbeid og felles aktiviteter mellom generasjoner kan bryte «usynligheten»</a:t>
            </a:r>
          </a:p>
          <a:p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4433610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34142-8B6C-B8E9-A2EA-B26AD53CD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Etterlyser mer fellesskap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F5C0B7-64C8-14EE-9F46-EE5C51BF7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314" y="1679320"/>
            <a:ext cx="4932000" cy="39808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b="1" noProof="0"/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nb-NO" noProof="0">
                <a:latin typeface="Arial" panose="020B0604020202020204" pitchFamily="34" charset="0"/>
              </a:rPr>
              <a:t> Bygg boligområder for </a:t>
            </a:r>
            <a:r>
              <a:rPr lang="nb-NO" i="1" noProof="0">
                <a:latin typeface="Arial" panose="020B0604020202020204" pitchFamily="34" charset="0"/>
              </a:rPr>
              <a:t>alle</a:t>
            </a:r>
            <a:r>
              <a:rPr lang="nb-NO" noProof="0">
                <a:latin typeface="Arial" panose="020B0604020202020204" pitchFamily="34" charset="0"/>
              </a:rPr>
              <a:t> – eldre, studenter, single og familier</a:t>
            </a:r>
            <a:br>
              <a:rPr lang="nb-NO" noProof="0">
                <a:latin typeface="Arial" panose="020B0604020202020204" pitchFamily="34" charset="0"/>
              </a:rPr>
            </a:br>
            <a:r>
              <a:rPr lang="nb-NO" i="1" noProof="0">
                <a:latin typeface="Arial" panose="020B0604020202020204" pitchFamily="34" charset="0"/>
              </a:rPr>
              <a:t>🏘️ Fellesskap på tvers skaper trygghet og nettverk uavhengig av alder</a:t>
            </a:r>
            <a:br>
              <a:rPr lang="nb-NO" i="1" noProof="0">
                <a:latin typeface="Arial" panose="020B0604020202020204" pitchFamily="34" charset="0"/>
              </a:rPr>
            </a:br>
            <a:endParaRPr lang="nb-NO" i="1" noProof="0"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nb-NO" noProof="0">
                <a:latin typeface="Arial" panose="020B0604020202020204" pitchFamily="34" charset="0"/>
              </a:rPr>
              <a:t>Legg til rette for møteplasser og felles aktiviteter</a:t>
            </a:r>
            <a:br>
              <a:rPr lang="nb-NO" noProof="0">
                <a:latin typeface="Arial" panose="020B0604020202020204" pitchFamily="34" charset="0"/>
              </a:rPr>
            </a:br>
            <a:r>
              <a:rPr lang="nb-NO" noProof="0">
                <a:latin typeface="Arial" panose="020B0604020202020204" pitchFamily="34" charset="0"/>
              </a:rPr>
              <a:t>☕ </a:t>
            </a:r>
            <a:r>
              <a:rPr lang="nb-NO" i="1" noProof="0">
                <a:latin typeface="Arial" panose="020B0604020202020204" pitchFamily="34" charset="0"/>
              </a:rPr>
              <a:t>Samvær og samarbeid gir </a:t>
            </a:r>
            <a:br>
              <a:rPr lang="nb-NO" i="1" noProof="0">
                <a:latin typeface="Arial" panose="020B0604020202020204" pitchFamily="34" charset="0"/>
              </a:rPr>
            </a:br>
            <a:r>
              <a:rPr lang="nb-NO" i="1" noProof="0">
                <a:latin typeface="Arial" panose="020B0604020202020204" pitchFamily="34" charset="0"/>
              </a:rPr>
              <a:t>liv til nærmiljøet</a:t>
            </a:r>
          </a:p>
          <a:p>
            <a:pPr>
              <a:buFont typeface="Wingdings" panose="05000000000000000000" pitchFamily="2" charset="2"/>
              <a:buChar char="Ø"/>
            </a:pPr>
            <a:endParaRPr lang="nb-NO" b="1" noProof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D8C5670-DB72-B33A-F39C-22642BE00D64}"/>
              </a:ext>
            </a:extLst>
          </p:cNvPr>
          <p:cNvSpPr>
            <a:spLocks noGrp="1" noChangeArrowheads="1"/>
          </p:cNvSpPr>
          <p:nvPr>
            <p:ph idx="10"/>
          </p:nvPr>
        </p:nvSpPr>
        <p:spPr bwMode="auto">
          <a:xfrm>
            <a:off x="6406688" y="1874483"/>
            <a:ext cx="4932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nb-NO" noProof="0">
                <a:latin typeface="Arial" panose="020B0604020202020204" pitchFamily="34" charset="0"/>
              </a:rPr>
              <a:t> Vurder økonomiske insentiver for generasjonsboliger</a:t>
            </a:r>
            <a:br>
              <a:rPr lang="nb-NO" noProof="0">
                <a:latin typeface="Arial" panose="020B0604020202020204" pitchFamily="34" charset="0"/>
              </a:rPr>
            </a:br>
            <a:r>
              <a:rPr lang="nb-NO" noProof="0">
                <a:latin typeface="Arial" panose="020B0604020202020204" pitchFamily="34" charset="0"/>
              </a:rPr>
              <a:t>💡 </a:t>
            </a:r>
            <a:r>
              <a:rPr lang="nb-NO" i="1" noProof="0">
                <a:latin typeface="Arial" panose="020B0604020202020204" pitchFamily="34" charset="0"/>
              </a:rPr>
              <a:t>Familieformer i endring krever nye løsninger</a:t>
            </a:r>
            <a:br>
              <a:rPr lang="nb-NO" noProof="0">
                <a:latin typeface="Arial" panose="020B0604020202020204" pitchFamily="34" charset="0"/>
              </a:rPr>
            </a:br>
            <a:endParaRPr lang="nb-NO" noProof="0"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nb-NO" noProof="0">
                <a:latin typeface="Arial" panose="020B0604020202020204" pitchFamily="34" charset="0"/>
              </a:rPr>
              <a:t> Samfunnet har beveget seg mot mer individualisme</a:t>
            </a:r>
            <a:br>
              <a:rPr lang="nb-NO" noProof="0">
                <a:latin typeface="Arial" panose="020B0604020202020204" pitchFamily="34" charset="0"/>
              </a:rPr>
            </a:br>
            <a:r>
              <a:rPr lang="nb-NO" noProof="0">
                <a:latin typeface="Arial" panose="020B0604020202020204" pitchFamily="34" charset="0"/>
              </a:rPr>
              <a:t>🤝 </a:t>
            </a:r>
            <a:r>
              <a:rPr lang="nb-NO" i="1" noProof="0">
                <a:latin typeface="Arial" panose="020B0604020202020204" pitchFamily="34" charset="0"/>
              </a:rPr>
              <a:t>Kan vi bygge for fellesskap – og bo sammen igjen på tvers av generasjoner</a:t>
            </a:r>
            <a:r>
              <a:rPr kumimoji="0" lang="nb-NO" sz="1800" b="0" i="1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62366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7DB8BB-5B80-F73D-CB54-44EF0F0C1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686859"/>
            <a:ext cx="4932000" cy="1325563"/>
          </a:xfrm>
        </p:spPr>
        <p:txBody>
          <a:bodyPr anchor="b">
            <a:normAutofit/>
          </a:bodyPr>
          <a:lstStyle/>
          <a:p>
            <a:r>
              <a:rPr lang="nb-NO" noProof="0"/>
              <a:t>Tydelige budskap fra Eldrepanelet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11A60A-C2A2-EFC5-1D4C-CBC646DA12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1" y="2430936"/>
            <a:ext cx="4932000" cy="252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noProof="0"/>
              <a:t>👉 Fellesnevneren:</a:t>
            </a:r>
            <a:endParaRPr lang="nb-NO" noProof="0"/>
          </a:p>
          <a:p>
            <a:endParaRPr lang="nb-NO" noProof="0"/>
          </a:p>
          <a:p>
            <a:r>
              <a:rPr lang="nb-NO" noProof="0"/>
              <a:t>Eldre ønsker å bidra – men må bli sett, inkludert og verdsatt som en naturlig del av fellesskapet.</a:t>
            </a:r>
          </a:p>
          <a:p>
            <a:endParaRPr lang="nb-NO" noProof="0"/>
          </a:p>
        </p:txBody>
      </p:sp>
      <p:pic>
        <p:nvPicPr>
          <p:cNvPr id="6" name="Plassholder for bilde 5" descr="Et bilde som inneholder klær, smil, person, Menneskeansikt">
            <a:extLst>
              <a:ext uri="{FF2B5EF4-FFF2-40B4-BE49-F238E27FC236}">
                <a16:creationId xmlns:a16="http://schemas.microsoft.com/office/drawing/2014/main" id="{416DCEEB-A511-8BF0-336B-8C3F684793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5245" r="15245" b="1"/>
          <a:stretch>
            <a:fillRect/>
          </a:stretch>
        </p:blipFill>
        <p:spPr>
          <a:xfrm>
            <a:off x="6096000" y="-2"/>
            <a:ext cx="6096000" cy="5853940"/>
          </a:xfrm>
          <a:noFill/>
        </p:spPr>
      </p:pic>
    </p:spTree>
    <p:extLst>
      <p:ext uri="{BB962C8B-B14F-4D97-AF65-F5344CB8AC3E}">
        <p14:creationId xmlns:p14="http://schemas.microsoft.com/office/powerpoint/2010/main" val="4867878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B15B-38F8-B657-7F8D-73C7654C6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E1E40D-70B6-CD17-ECAA-6BFC8D555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81" y="1388226"/>
            <a:ext cx="7376402" cy="1829542"/>
          </a:xfrm>
        </p:spPr>
        <p:txBody>
          <a:bodyPr>
            <a:normAutofit fontScale="90000"/>
          </a:bodyPr>
          <a:lstStyle/>
          <a:p>
            <a:br>
              <a:rPr lang="nb-NO"/>
            </a:br>
            <a:br>
              <a:rPr lang="nb-NO"/>
            </a:br>
            <a:r>
              <a:rPr lang="nb-NO"/>
              <a:t>Eldrepanelet løfter spørsmålet:</a:t>
            </a:r>
            <a:br>
              <a:rPr lang="nb-NO"/>
            </a:br>
            <a:br>
              <a:rPr lang="nb-NO"/>
            </a:br>
            <a:r>
              <a:rPr lang="nb-NO"/>
              <a:t>Holder generasjonskontrakten – eller glipper fellesskapet?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0930DF2-3BA3-CCE1-9E9F-A355D6421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4466" y="4829694"/>
            <a:ext cx="5221287" cy="534460"/>
          </a:xfrm>
        </p:spPr>
        <p:txBody>
          <a:bodyPr/>
          <a:lstStyle/>
          <a:p>
            <a:r>
              <a:rPr lang="nb-NO"/>
              <a:t>Hamar kulturhus 23.10.2025</a:t>
            </a:r>
          </a:p>
        </p:txBody>
      </p:sp>
      <p:pic>
        <p:nvPicPr>
          <p:cNvPr id="5" name="Bilde 4" descr="Et bilde som inneholder tekst, klær, forretningskort, mann&#10;&#10;KI-generert innhold kan være feil.">
            <a:extLst>
              <a:ext uri="{FF2B5EF4-FFF2-40B4-BE49-F238E27FC236}">
                <a16:creationId xmlns:a16="http://schemas.microsoft.com/office/drawing/2014/main" id="{622EB5C1-CD8D-187C-FDDA-5FEB1142A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259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Pensjonistforbundet">
      <a:dk1>
        <a:srgbClr val="242424"/>
      </a:dk1>
      <a:lt1>
        <a:srgbClr val="FFFFFF"/>
      </a:lt1>
      <a:dk2>
        <a:srgbClr val="F05928"/>
      </a:dk2>
      <a:lt2>
        <a:srgbClr val="FFF0DC"/>
      </a:lt2>
      <a:accent1>
        <a:srgbClr val="FF9B0F"/>
      </a:accent1>
      <a:accent2>
        <a:srgbClr val="8C0000"/>
      </a:accent2>
      <a:accent3>
        <a:srgbClr val="283C46"/>
      </a:accent3>
      <a:accent4>
        <a:srgbClr val="00A0B3"/>
      </a:accent4>
      <a:accent5>
        <a:srgbClr val="E5E5E5"/>
      </a:accent5>
      <a:accent6>
        <a:srgbClr val="969696"/>
      </a:accent6>
      <a:hlink>
        <a:srgbClr val="006496"/>
      </a:hlink>
      <a:folHlink>
        <a:srgbClr val="50233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nsjonistforbundet_PPT_mal_eksempel kopi" id="{252E4171-3DF3-D440-919C-A2243B3DB0F7}" vid="{1770EF9E-6364-B048-A2DD-543B40690E1B}"/>
    </a:ext>
  </a:extLst>
</a:theme>
</file>

<file path=ppt/theme/theme2.xml><?xml version="1.0" encoding="utf-8"?>
<a:theme xmlns:a="http://schemas.openxmlformats.org/drawingml/2006/main" name="1_Office-tema">
  <a:themeElements>
    <a:clrScheme name="Pensjonistforbundet">
      <a:dk1>
        <a:srgbClr val="242424"/>
      </a:dk1>
      <a:lt1>
        <a:srgbClr val="FFFFFF"/>
      </a:lt1>
      <a:dk2>
        <a:srgbClr val="F05928"/>
      </a:dk2>
      <a:lt2>
        <a:srgbClr val="FFF0DC"/>
      </a:lt2>
      <a:accent1>
        <a:srgbClr val="FF9B0F"/>
      </a:accent1>
      <a:accent2>
        <a:srgbClr val="8C0000"/>
      </a:accent2>
      <a:accent3>
        <a:srgbClr val="283C46"/>
      </a:accent3>
      <a:accent4>
        <a:srgbClr val="00A0B3"/>
      </a:accent4>
      <a:accent5>
        <a:srgbClr val="E5E5E5"/>
      </a:accent5>
      <a:accent6>
        <a:srgbClr val="969696"/>
      </a:accent6>
      <a:hlink>
        <a:srgbClr val="006496"/>
      </a:hlink>
      <a:folHlink>
        <a:srgbClr val="50233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nsjonistforbundet_PPT_mal_eksempel kopi" id="{252E4171-3DF3-D440-919C-A2243B3DB0F7}" vid="{1770EF9E-6364-B048-A2DD-543B40690E1B}"/>
    </a:ext>
  </a:extLst>
</a:theme>
</file>

<file path=ppt/theme/theme3.xml><?xml version="1.0" encoding="utf-8"?>
<a:theme xmlns:a="http://schemas.openxmlformats.org/drawingml/2006/main" name="2_Office-tema">
  <a:themeElements>
    <a:clrScheme name="OsloMet">
      <a:dk1>
        <a:sysClr val="windowText" lastClr="000000"/>
      </a:dk1>
      <a:lt1>
        <a:sysClr val="window" lastClr="FFFFFF"/>
      </a:lt1>
      <a:dk2>
        <a:srgbClr val="000000"/>
      </a:dk2>
      <a:lt2>
        <a:srgbClr val="D7D7D7"/>
      </a:lt2>
      <a:accent1>
        <a:srgbClr val="FFDC00"/>
      </a:accent1>
      <a:accent2>
        <a:srgbClr val="E02D00"/>
      </a:accent2>
      <a:accent3>
        <a:srgbClr val="007ACC"/>
      </a:accent3>
      <a:accent4>
        <a:srgbClr val="99002B"/>
      </a:accent4>
      <a:accent5>
        <a:srgbClr val="000064"/>
      </a:accent5>
      <a:accent6>
        <a:srgbClr val="FF8100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OsloMet.potx" id="{C9E44D06-7CC8-40BE-90E8-74CD8F492AD3}" vid="{1516759D-2BEF-4D5B-B6D8-C76693899F35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13–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–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–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DD3A2DBD6BF2F408074BBC6B32FC346" ma:contentTypeVersion="4" ma:contentTypeDescription="Opprett et nytt dokument." ma:contentTypeScope="" ma:versionID="902ebda886aab41cb67bb86e1ee605bb">
  <xsd:schema xmlns:xsd="http://www.w3.org/2001/XMLSchema" xmlns:xs="http://www.w3.org/2001/XMLSchema" xmlns:p="http://schemas.microsoft.com/office/2006/metadata/properties" xmlns:ns2="caf35e6b-fc05-4414-a257-4c1ebd19a67c" targetNamespace="http://schemas.microsoft.com/office/2006/metadata/properties" ma:root="true" ma:fieldsID="333207dc177922a660859496849f997b" ns2:_="">
    <xsd:import namespace="caf35e6b-fc05-4414-a257-4c1ebd19a6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f35e6b-fc05-4414-a257-4c1ebd19a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BCFEE0-3C2E-4B59-A80E-7CAD0A06A9F6}">
  <ds:schemaRefs>
    <ds:schemaRef ds:uri="caf35e6b-fc05-4414-a257-4c1ebd19a67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4509774-9882-4E97-A418-B8342A08B99B}">
  <ds:schemaRefs>
    <ds:schemaRef ds:uri="http://purl.org/dc/elements/1.1/"/>
    <ds:schemaRef ds:uri="http://schemas.microsoft.com/office/2006/metadata/properties"/>
    <ds:schemaRef ds:uri="http://purl.org/dc/terms/"/>
    <ds:schemaRef ds:uri="caf35e6b-fc05-4414-a257-4c1ebd19a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E2F508D-8D98-4F15-BFE3-0ACDEC3DB4C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3</TotalTime>
  <Words>1999</Words>
  <Application>Microsoft Office PowerPoint</Application>
  <PresentationFormat>Widescreen</PresentationFormat>
  <Paragraphs>250</Paragraphs>
  <Slides>38</Slides>
  <Notes>25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38</vt:i4>
      </vt:variant>
    </vt:vector>
  </HeadingPairs>
  <TitlesOfParts>
    <vt:vector size="46" baseType="lpstr">
      <vt:lpstr>Arial</vt:lpstr>
      <vt:lpstr>Calibri</vt:lpstr>
      <vt:lpstr>Century Gothic</vt:lpstr>
      <vt:lpstr>Courier New</vt:lpstr>
      <vt:lpstr>Wingdings</vt:lpstr>
      <vt:lpstr>Office-tema</vt:lpstr>
      <vt:lpstr>1_Office-tema</vt:lpstr>
      <vt:lpstr>2_Office-tema</vt:lpstr>
      <vt:lpstr>  Eldrepanelet løfter spørsmålet:  Holder generasjonskontrakten – eller glipper fellesskapet?</vt:lpstr>
      <vt:lpstr>Program (ca.-tider)</vt:lpstr>
      <vt:lpstr>  Eldrepanelet løfter spørsmålet:  Holder generasjonskontrakten – eller glipper fellesskapet?</vt:lpstr>
      <vt:lpstr> Hva sier forskningen: Vil dagens unge slutte opp om velferdsstaten?</vt:lpstr>
      <vt:lpstr>Forsterket generasjonskonflikt?</vt:lpstr>
      <vt:lpstr>PowerPoint-presentasjon</vt:lpstr>
      <vt:lpstr>Redusert lykkefølelse blant unge (Prosentdifferanse: overvekt av positive over negative svar)</vt:lpstr>
      <vt:lpstr>Økende bekymring for framtiden blant unge (% som bekymrer seg ofte)</vt:lpstr>
      <vt:lpstr>Hvorfor bekymrer de unge seg for framtiden?</vt:lpstr>
      <vt:lpstr>World Happiness Report 2024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Endring i synet på trygdeordninger (%)</vt:lpstr>
      <vt:lpstr>Endring i synet på trygdeordninger og skattevillighet (%)</vt:lpstr>
      <vt:lpstr>Størst økning i skattevillighet blant unge (% som mener det er nødvendig med et høyt skattenivå)</vt:lpstr>
      <vt:lpstr>… er en viktig samfunnspolitisk sak å løse i Norge (%)</vt:lpstr>
      <vt:lpstr>Synes det offentlige bør bruke mer penger på… (%)</vt:lpstr>
      <vt:lpstr>Synes det offentlige bør bruke mer penger på… (%)</vt:lpstr>
      <vt:lpstr>Synes det offentlige bør bruke mindre penger på… (%)</vt:lpstr>
      <vt:lpstr>Sannsynlighet for å mene at å «bedre barnefamilienes økonomi» eller «styrke eldreomsorgen» er en viktig samfunnspolitisk sak – blant 15-24-åringer</vt:lpstr>
      <vt:lpstr>Sannsynlighet for å mene at å «bedre barnefamilienes økonomi» eller «styrke eldreomsorgen» er en viktig samfunnspolitisk sak – blant 15-24-åringer</vt:lpstr>
      <vt:lpstr>Sannsynlighet for å mene at å «bedre barnefamilienes økonomi» eller «styrke eldreomsorgen» er en viktig samfunnspolitisk sak – blant 15-24-åringer</vt:lpstr>
      <vt:lpstr>Sannsynlighet for å mene at å «bedre barnefamilienes økonomi» eller «styrke eldreomsorgen» er en viktig samfunnspolitisk sak – blant 15-24-åringer</vt:lpstr>
      <vt:lpstr> Vil dagens unge slutte opp om velferdsstaten?  Mye tyder på det!</vt:lpstr>
      <vt:lpstr>  Eldrepanelet løfter spørsmålet:  Holder generasjonskontrakten – eller glipper fellesskapet?</vt:lpstr>
      <vt:lpstr>Eldrepanelet – et digitalt brukerpanel</vt:lpstr>
      <vt:lpstr>God respons – mange svar!</vt:lpstr>
      <vt:lpstr>Ubalanse mellom generasjonene?</vt:lpstr>
      <vt:lpstr>Gjensidig respekt og ansvar</vt:lpstr>
      <vt:lpstr>2630 forslag og kommentarer! </vt:lpstr>
      <vt:lpstr>Eldre bidrar – men må synliggjøres tydeligere</vt:lpstr>
      <vt:lpstr>Usynlige eldre</vt:lpstr>
      <vt:lpstr>Etterlyser mer fellesskap</vt:lpstr>
      <vt:lpstr>Tydelige budskap fra Eldrepanelet</vt:lpstr>
      <vt:lpstr>  Eldrepanelet løfter spørsmålet:  Holder generasjonskontrakten – eller glipper fellesskapet?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Lovise Olsen Misund</dc:creator>
  <cp:lastModifiedBy>Bjørg Karin Bjåland Buttedahl</cp:lastModifiedBy>
  <cp:revision>3</cp:revision>
  <dcterms:created xsi:type="dcterms:W3CDTF">2025-09-10T07:43:16Z</dcterms:created>
  <dcterms:modified xsi:type="dcterms:W3CDTF">2025-10-23T06:22:39Z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0x010100EDD3A2DBD6BF2F408074BBC6B32FC346</vt:lpwstr>
  </property>
  <property fmtid="{D5CDD505-2E9C-101B-9397-08002B2CF9AE}" pid="3" name="MediaServiceImageTags">
    <vt:lpwstr/>
  </property>
</Properties>
</file>