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0"/>
  </p:notesMasterIdLst>
  <p:sldIdLst>
    <p:sldId id="2147375930" r:id="rId6"/>
    <p:sldId id="260" r:id="rId7"/>
    <p:sldId id="268" r:id="rId8"/>
    <p:sldId id="264" r:id="rId9"/>
    <p:sldId id="257" r:id="rId10"/>
    <p:sldId id="2147375946" r:id="rId11"/>
    <p:sldId id="2147375931" r:id="rId12"/>
    <p:sldId id="280" r:id="rId13"/>
    <p:sldId id="2147375934" r:id="rId14"/>
    <p:sldId id="285" r:id="rId15"/>
    <p:sldId id="2147375947" r:id="rId16"/>
    <p:sldId id="307" r:id="rId17"/>
    <p:sldId id="318" r:id="rId18"/>
    <p:sldId id="276" r:id="rId19"/>
    <p:sldId id="2147375952" r:id="rId20"/>
    <p:sldId id="306" r:id="rId21"/>
    <p:sldId id="303" r:id="rId22"/>
    <p:sldId id="272" r:id="rId23"/>
    <p:sldId id="2147375948" r:id="rId24"/>
    <p:sldId id="2147375949" r:id="rId25"/>
    <p:sldId id="2147375937" r:id="rId26"/>
    <p:sldId id="2147375950" r:id="rId27"/>
    <p:sldId id="262" r:id="rId28"/>
    <p:sldId id="36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8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F40D56-9750-4301-BA6B-905832420BF7}"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A2BEB259-22DA-4BF9-8C42-A01C146FC16E}">
      <dgm:prSet phldr="0" custT="1"/>
      <dgm:spPr/>
      <dgm:t>
        <a:bodyPr/>
        <a:lstStyle/>
        <a:p>
          <a:pPr algn="l">
            <a:lnSpc>
              <a:spcPct val="150000"/>
            </a:lnSpc>
          </a:pPr>
          <a:r>
            <a:rPr lang="nb-NO" sz="1800" b="0" dirty="0">
              <a:latin typeface="Barlow" panose="00000500000000000000" pitchFamily="2" charset="0"/>
            </a:rPr>
            <a:t>Log in</a:t>
          </a:r>
          <a:r>
            <a:rPr lang="en-US" sz="1800" b="0" dirty="0">
              <a:latin typeface="Barlow" panose="00000500000000000000" pitchFamily="2" charset="0"/>
            </a:rPr>
            <a:t> </a:t>
          </a:r>
          <a:endParaRPr lang="nb-NO" sz="1800" b="0" dirty="0">
            <a:latin typeface="Barlow" panose="00000500000000000000" pitchFamily="2" charset="0"/>
          </a:endParaRPr>
        </a:p>
      </dgm:t>
    </dgm:pt>
    <dgm:pt modelId="{BD4E2E81-4A0D-4A3F-B0F2-4DEDBEF21ABD}" type="parTrans" cxnId="{7A61145F-813C-4447-A873-ED2895A3A991}">
      <dgm:prSet/>
      <dgm:spPr/>
      <dgm:t>
        <a:bodyPr/>
        <a:lstStyle/>
        <a:p>
          <a:endParaRPr lang="nb-NO"/>
        </a:p>
      </dgm:t>
    </dgm:pt>
    <dgm:pt modelId="{507564C5-34B0-4A21-BB12-06BA2E2EFB65}" type="sibTrans" cxnId="{7A61145F-813C-4447-A873-ED2895A3A991}">
      <dgm:prSet/>
      <dgm:spPr/>
      <dgm:t>
        <a:bodyPr/>
        <a:lstStyle/>
        <a:p>
          <a:endParaRPr lang="nb-NO"/>
        </a:p>
      </dgm:t>
    </dgm:pt>
    <dgm:pt modelId="{FAE4A706-715B-49CD-BC57-A3AD40010D23}">
      <dgm:prSet phldr="0"/>
      <dgm:spPr/>
      <dgm:t>
        <a:bodyPr/>
        <a:lstStyle/>
        <a:p>
          <a:pPr algn="l"/>
          <a:r>
            <a:rPr lang="nb-NO" b="0" dirty="0"/>
            <a:t>DHO- </a:t>
          </a:r>
          <a:r>
            <a:rPr lang="nb-NO" b="0" dirty="0" err="1"/>
            <a:t>ca</a:t>
          </a:r>
          <a:r>
            <a:rPr lang="nb-NO" b="0" dirty="0"/>
            <a:t> siden 2020</a:t>
          </a:r>
          <a:endParaRPr lang="en-US" b="0" dirty="0"/>
        </a:p>
      </dgm:t>
    </dgm:pt>
    <dgm:pt modelId="{32BBE771-8CCC-4143-AECB-027C8667E076}" type="parTrans" cxnId="{31BEEE7B-3F15-4C41-A4A0-EC9112A20DD0}">
      <dgm:prSet/>
      <dgm:spPr/>
      <dgm:t>
        <a:bodyPr/>
        <a:lstStyle/>
        <a:p>
          <a:endParaRPr lang="nb-NO"/>
        </a:p>
      </dgm:t>
    </dgm:pt>
    <dgm:pt modelId="{E3D2568B-64E0-488A-9E8D-35220DE35322}" type="sibTrans" cxnId="{31BEEE7B-3F15-4C41-A4A0-EC9112A20DD0}">
      <dgm:prSet/>
      <dgm:spPr/>
      <dgm:t>
        <a:bodyPr/>
        <a:lstStyle/>
        <a:p>
          <a:endParaRPr lang="nb-NO"/>
        </a:p>
      </dgm:t>
    </dgm:pt>
    <dgm:pt modelId="{32B3E5CA-6982-4D8B-A45B-DC1163DD16DC}">
      <dgm:prSet phldr="0" custT="1"/>
      <dgm:spPr/>
      <dgm:t>
        <a:bodyPr/>
        <a:lstStyle/>
        <a:p>
          <a:pPr algn="l">
            <a:lnSpc>
              <a:spcPct val="150000"/>
            </a:lnSpc>
          </a:pPr>
          <a:r>
            <a:rPr lang="nb-NO" sz="1800" b="0">
              <a:latin typeface="Barlow" panose="00000500000000000000" pitchFamily="2" charset="0"/>
            </a:rPr>
            <a:t>Gullet: egenbehandlingsplan</a:t>
          </a:r>
          <a:r>
            <a:rPr lang="en-US" sz="1800" b="0">
              <a:latin typeface="Barlow" panose="00000500000000000000" pitchFamily="2" charset="0"/>
            </a:rPr>
            <a:t> </a:t>
          </a:r>
        </a:p>
      </dgm:t>
    </dgm:pt>
    <dgm:pt modelId="{F6E24421-93C2-4165-987E-F8C70BF96336}" type="parTrans" cxnId="{91E00C79-5A40-416F-940C-261FE0A760E4}">
      <dgm:prSet/>
      <dgm:spPr/>
      <dgm:t>
        <a:bodyPr/>
        <a:lstStyle/>
        <a:p>
          <a:endParaRPr lang="nb-NO"/>
        </a:p>
      </dgm:t>
    </dgm:pt>
    <dgm:pt modelId="{C2B1FB2A-7392-4FFE-9824-D1CA4FA01660}" type="sibTrans" cxnId="{91E00C79-5A40-416F-940C-261FE0A760E4}">
      <dgm:prSet/>
      <dgm:spPr/>
      <dgm:t>
        <a:bodyPr/>
        <a:lstStyle/>
        <a:p>
          <a:endParaRPr lang="nb-NO"/>
        </a:p>
      </dgm:t>
    </dgm:pt>
    <dgm:pt modelId="{A371F15D-66E5-44EA-B1FC-2A165525233D}">
      <dgm:prSet phldr="0" custT="1"/>
      <dgm:spPr/>
      <dgm:t>
        <a:bodyPr/>
        <a:lstStyle/>
        <a:p>
          <a:pPr algn="l">
            <a:lnSpc>
              <a:spcPct val="150000"/>
            </a:lnSpc>
          </a:pPr>
          <a:r>
            <a:rPr lang="nb-NO" sz="1800" b="0" dirty="0">
              <a:latin typeface="Barlow" panose="00000500000000000000" pitchFamily="2" charset="0"/>
            </a:rPr>
            <a:t>Kroniske sykdommer</a:t>
          </a:r>
          <a:r>
            <a:rPr lang="en-US" sz="1800" b="0" dirty="0">
              <a:latin typeface="Barlow" panose="00000500000000000000" pitchFamily="2" charset="0"/>
            </a:rPr>
            <a:t> </a:t>
          </a:r>
        </a:p>
      </dgm:t>
    </dgm:pt>
    <dgm:pt modelId="{5EF89CC3-01D7-4D10-A313-BD69A35B1798}" type="parTrans" cxnId="{8DFC2CA0-6107-41DD-B877-8B6AA77E973E}">
      <dgm:prSet/>
      <dgm:spPr/>
      <dgm:t>
        <a:bodyPr/>
        <a:lstStyle/>
        <a:p>
          <a:endParaRPr lang="nb-NO"/>
        </a:p>
      </dgm:t>
    </dgm:pt>
    <dgm:pt modelId="{D08B12A1-BBAA-4B2D-89CE-AAEA76A7D7BE}" type="sibTrans" cxnId="{8DFC2CA0-6107-41DD-B877-8B6AA77E973E}">
      <dgm:prSet/>
      <dgm:spPr/>
      <dgm:t>
        <a:bodyPr/>
        <a:lstStyle/>
        <a:p>
          <a:endParaRPr lang="nb-NO"/>
        </a:p>
      </dgm:t>
    </dgm:pt>
    <dgm:pt modelId="{95CA63FE-2512-4E96-8156-B4B116724170}">
      <dgm:prSet phldr="0" custT="1"/>
      <dgm:spPr/>
      <dgm:t>
        <a:bodyPr/>
        <a:lstStyle/>
        <a:p>
          <a:pPr algn="l">
            <a:lnSpc>
              <a:spcPct val="150000"/>
            </a:lnSpc>
          </a:pPr>
          <a:r>
            <a:rPr lang="nb-NO" sz="1800" b="0" dirty="0">
              <a:latin typeface="Barlow" panose="00000500000000000000" pitchFamily="2" charset="0"/>
            </a:rPr>
            <a:t>Historikk – kurver med målinger</a:t>
          </a:r>
          <a:r>
            <a:rPr lang="en-US" sz="1800" b="0" dirty="0">
              <a:latin typeface="Barlow" panose="00000500000000000000" pitchFamily="2" charset="0"/>
            </a:rPr>
            <a:t> </a:t>
          </a:r>
        </a:p>
      </dgm:t>
    </dgm:pt>
    <dgm:pt modelId="{CD76C1EE-A4BB-4E9E-A505-46EE80A98808}" type="parTrans" cxnId="{FE0AF177-1070-4CEC-BE50-2F3263902384}">
      <dgm:prSet/>
      <dgm:spPr/>
      <dgm:t>
        <a:bodyPr/>
        <a:lstStyle/>
        <a:p>
          <a:endParaRPr lang="nb-NO"/>
        </a:p>
      </dgm:t>
    </dgm:pt>
    <dgm:pt modelId="{FC8766A3-41AA-4379-BAD2-67F50372903C}" type="sibTrans" cxnId="{FE0AF177-1070-4CEC-BE50-2F3263902384}">
      <dgm:prSet/>
      <dgm:spPr/>
      <dgm:t>
        <a:bodyPr/>
        <a:lstStyle/>
        <a:p>
          <a:endParaRPr lang="nb-NO"/>
        </a:p>
      </dgm:t>
    </dgm:pt>
    <dgm:pt modelId="{FADFE66E-51DA-4C12-80F8-FC126B0455E7}">
      <dgm:prSet phldr="0" custT="1"/>
      <dgm:spPr/>
      <dgm:t>
        <a:bodyPr/>
        <a:lstStyle/>
        <a:p>
          <a:pPr algn="l">
            <a:lnSpc>
              <a:spcPct val="150000"/>
            </a:lnSpc>
          </a:pPr>
          <a:r>
            <a:rPr lang="nb-NO" sz="1800" b="0" dirty="0">
              <a:latin typeface="Barlow" panose="00000500000000000000" pitchFamily="2" charset="0"/>
            </a:rPr>
            <a:t>Fastleger</a:t>
          </a:r>
          <a:r>
            <a:rPr lang="en-US" sz="1800" b="0" dirty="0">
              <a:latin typeface="Barlow" panose="00000500000000000000" pitchFamily="2" charset="0"/>
            </a:rPr>
            <a:t> </a:t>
          </a:r>
        </a:p>
      </dgm:t>
    </dgm:pt>
    <dgm:pt modelId="{88A54452-213D-4483-B95A-A7E1344EEAD2}" type="parTrans" cxnId="{B147CEF9-AEAB-4BDC-8700-E9A5E25B89B8}">
      <dgm:prSet/>
      <dgm:spPr/>
      <dgm:t>
        <a:bodyPr/>
        <a:lstStyle/>
        <a:p>
          <a:endParaRPr lang="nb-NO"/>
        </a:p>
      </dgm:t>
    </dgm:pt>
    <dgm:pt modelId="{41918998-7E93-4E16-BC5F-F2D5C0D062BE}" type="sibTrans" cxnId="{B147CEF9-AEAB-4BDC-8700-E9A5E25B89B8}">
      <dgm:prSet/>
      <dgm:spPr/>
      <dgm:t>
        <a:bodyPr/>
        <a:lstStyle/>
        <a:p>
          <a:endParaRPr lang="nb-NO"/>
        </a:p>
      </dgm:t>
    </dgm:pt>
    <dgm:pt modelId="{011FBD81-26B1-40B7-A27F-6FBE52F8AC8A}">
      <dgm:prSet phldr="0" custT="1"/>
      <dgm:spPr/>
      <dgm:t>
        <a:bodyPr/>
        <a:lstStyle/>
        <a:p>
          <a:pPr algn="l">
            <a:lnSpc>
              <a:spcPct val="150000"/>
            </a:lnSpc>
          </a:pPr>
          <a:r>
            <a:rPr lang="en-US" sz="1800" b="0" dirty="0">
              <a:latin typeface="Barlow" panose="00000500000000000000" pitchFamily="2" charset="0"/>
            </a:rPr>
            <a:t>Vitale malinger</a:t>
          </a:r>
        </a:p>
      </dgm:t>
    </dgm:pt>
    <dgm:pt modelId="{EA517E9E-7E49-4640-9AEA-684A61F69E3D}" type="parTrans" cxnId="{90454F3D-8BF2-4FE6-84E1-F2CDDFF3A340}">
      <dgm:prSet/>
      <dgm:spPr/>
      <dgm:t>
        <a:bodyPr/>
        <a:lstStyle/>
        <a:p>
          <a:endParaRPr lang="nb-NO"/>
        </a:p>
      </dgm:t>
    </dgm:pt>
    <dgm:pt modelId="{7D9E973A-7942-41C0-ACE1-F1E595ABBF58}" type="sibTrans" cxnId="{90454F3D-8BF2-4FE6-84E1-F2CDDFF3A340}">
      <dgm:prSet/>
      <dgm:spPr/>
      <dgm:t>
        <a:bodyPr/>
        <a:lstStyle/>
        <a:p>
          <a:endParaRPr lang="nb-NO"/>
        </a:p>
      </dgm:t>
    </dgm:pt>
    <dgm:pt modelId="{FED6E790-8434-4CF3-BE89-506BA043BDCD}" type="pres">
      <dgm:prSet presAssocID="{87F40D56-9750-4301-BA6B-905832420BF7}" presName="linear" presStyleCnt="0">
        <dgm:presLayoutVars>
          <dgm:animLvl val="lvl"/>
          <dgm:resizeHandles val="exact"/>
        </dgm:presLayoutVars>
      </dgm:prSet>
      <dgm:spPr/>
    </dgm:pt>
    <dgm:pt modelId="{11D2F55A-DB85-489E-B817-FB04DF7DB49B}" type="pres">
      <dgm:prSet presAssocID="{FAE4A706-715B-49CD-BC57-A3AD40010D23}" presName="parentText" presStyleLbl="node1" presStyleIdx="0" presStyleCnt="1" custScaleY="20222" custLinFactNeighborX="-372" custLinFactNeighborY="-24484">
        <dgm:presLayoutVars>
          <dgm:chMax val="0"/>
          <dgm:bulletEnabled val="1"/>
        </dgm:presLayoutVars>
      </dgm:prSet>
      <dgm:spPr/>
    </dgm:pt>
    <dgm:pt modelId="{AEAEEF9C-C34E-4ABA-8AAF-69F383B7A75A}" type="pres">
      <dgm:prSet presAssocID="{FAE4A706-715B-49CD-BC57-A3AD40010D23}" presName="childText" presStyleLbl="revTx" presStyleIdx="0" presStyleCnt="1" custLinFactNeighborY="-35851">
        <dgm:presLayoutVars>
          <dgm:bulletEnabled val="1"/>
        </dgm:presLayoutVars>
      </dgm:prSet>
      <dgm:spPr/>
    </dgm:pt>
  </dgm:ptLst>
  <dgm:cxnLst>
    <dgm:cxn modelId="{0DADB606-09C7-485E-8B48-DBE28DBEEA37}" type="presOf" srcId="{87F40D56-9750-4301-BA6B-905832420BF7}" destId="{FED6E790-8434-4CF3-BE89-506BA043BDCD}" srcOrd="0" destOrd="0" presId="urn:microsoft.com/office/officeart/2005/8/layout/vList2"/>
    <dgm:cxn modelId="{43E7193C-67E0-47E1-ADC9-DAE653C69B63}" type="presOf" srcId="{95CA63FE-2512-4E96-8156-B4B116724170}" destId="{AEAEEF9C-C34E-4ABA-8AAF-69F383B7A75A}" srcOrd="0" destOrd="3" presId="urn:microsoft.com/office/officeart/2005/8/layout/vList2"/>
    <dgm:cxn modelId="{90454F3D-8BF2-4FE6-84E1-F2CDDFF3A340}" srcId="{FAE4A706-715B-49CD-BC57-A3AD40010D23}" destId="{011FBD81-26B1-40B7-A27F-6FBE52F8AC8A}" srcOrd="1" destOrd="0" parTransId="{EA517E9E-7E49-4640-9AEA-684A61F69E3D}" sibTransId="{7D9E973A-7942-41C0-ACE1-F1E595ABBF58}"/>
    <dgm:cxn modelId="{8A4A805B-0750-4FC3-995F-EAE6BD2945E8}" type="presOf" srcId="{FADFE66E-51DA-4C12-80F8-FC126B0455E7}" destId="{AEAEEF9C-C34E-4ABA-8AAF-69F383B7A75A}" srcOrd="0" destOrd="4" presId="urn:microsoft.com/office/officeart/2005/8/layout/vList2"/>
    <dgm:cxn modelId="{7A61145F-813C-4447-A873-ED2895A3A991}" srcId="{FAE4A706-715B-49CD-BC57-A3AD40010D23}" destId="{A2BEB259-22DA-4BF9-8C42-A01C146FC16E}" srcOrd="5" destOrd="0" parTransId="{BD4E2E81-4A0D-4A3F-B0F2-4DEDBEF21ABD}" sibTransId="{507564C5-34B0-4A21-BB12-06BA2E2EFB65}"/>
    <dgm:cxn modelId="{1FCA2F55-6CD1-41E3-8B0E-7826C3018B3D}" type="presOf" srcId="{FAE4A706-715B-49CD-BC57-A3AD40010D23}" destId="{11D2F55A-DB85-489E-B817-FB04DF7DB49B}" srcOrd="0" destOrd="0" presId="urn:microsoft.com/office/officeart/2005/8/layout/vList2"/>
    <dgm:cxn modelId="{FE0AF177-1070-4CEC-BE50-2F3263902384}" srcId="{FAE4A706-715B-49CD-BC57-A3AD40010D23}" destId="{95CA63FE-2512-4E96-8156-B4B116724170}" srcOrd="3" destOrd="0" parTransId="{CD76C1EE-A4BB-4E9E-A505-46EE80A98808}" sibTransId="{FC8766A3-41AA-4379-BAD2-67F50372903C}"/>
    <dgm:cxn modelId="{91E00C79-5A40-416F-940C-261FE0A760E4}" srcId="{FAE4A706-715B-49CD-BC57-A3AD40010D23}" destId="{32B3E5CA-6982-4D8B-A45B-DC1163DD16DC}" srcOrd="0" destOrd="0" parTransId="{F6E24421-93C2-4165-987E-F8C70BF96336}" sibTransId="{C2B1FB2A-7392-4FFE-9824-D1CA4FA01660}"/>
    <dgm:cxn modelId="{31BEEE7B-3F15-4C41-A4A0-EC9112A20DD0}" srcId="{87F40D56-9750-4301-BA6B-905832420BF7}" destId="{FAE4A706-715B-49CD-BC57-A3AD40010D23}" srcOrd="0" destOrd="0" parTransId="{32BBE771-8CCC-4143-AECB-027C8667E076}" sibTransId="{E3D2568B-64E0-488A-9E8D-35220DE35322}"/>
    <dgm:cxn modelId="{7CD3AB83-DDE8-4898-8B6D-D93EA8C4BCA3}" type="presOf" srcId="{32B3E5CA-6982-4D8B-A45B-DC1163DD16DC}" destId="{AEAEEF9C-C34E-4ABA-8AAF-69F383B7A75A}" srcOrd="0" destOrd="0" presId="urn:microsoft.com/office/officeart/2005/8/layout/vList2"/>
    <dgm:cxn modelId="{112E8F95-093B-447F-AF1E-D3DC582E7E4C}" type="presOf" srcId="{A371F15D-66E5-44EA-B1FC-2A165525233D}" destId="{AEAEEF9C-C34E-4ABA-8AAF-69F383B7A75A}" srcOrd="0" destOrd="2" presId="urn:microsoft.com/office/officeart/2005/8/layout/vList2"/>
    <dgm:cxn modelId="{8DFC2CA0-6107-41DD-B877-8B6AA77E973E}" srcId="{FAE4A706-715B-49CD-BC57-A3AD40010D23}" destId="{A371F15D-66E5-44EA-B1FC-2A165525233D}" srcOrd="2" destOrd="0" parTransId="{5EF89CC3-01D7-4D10-A313-BD69A35B1798}" sibTransId="{D08B12A1-BBAA-4B2D-89CE-AAEA76A7D7BE}"/>
    <dgm:cxn modelId="{FFC0B9D8-635A-4D73-8011-2BDEA7161038}" type="presOf" srcId="{A2BEB259-22DA-4BF9-8C42-A01C146FC16E}" destId="{AEAEEF9C-C34E-4ABA-8AAF-69F383B7A75A}" srcOrd="0" destOrd="5" presId="urn:microsoft.com/office/officeart/2005/8/layout/vList2"/>
    <dgm:cxn modelId="{88C002EB-0219-432B-A021-4C8DABE950A3}" type="presOf" srcId="{011FBD81-26B1-40B7-A27F-6FBE52F8AC8A}" destId="{AEAEEF9C-C34E-4ABA-8AAF-69F383B7A75A}" srcOrd="0" destOrd="1" presId="urn:microsoft.com/office/officeart/2005/8/layout/vList2"/>
    <dgm:cxn modelId="{B147CEF9-AEAB-4BDC-8700-E9A5E25B89B8}" srcId="{FAE4A706-715B-49CD-BC57-A3AD40010D23}" destId="{FADFE66E-51DA-4C12-80F8-FC126B0455E7}" srcOrd="4" destOrd="0" parTransId="{88A54452-213D-4483-B95A-A7E1344EEAD2}" sibTransId="{41918998-7E93-4E16-BC5F-F2D5C0D062BE}"/>
    <dgm:cxn modelId="{BF0DB923-9B0B-4585-AD35-47573A894D6A}" type="presParOf" srcId="{FED6E790-8434-4CF3-BE89-506BA043BDCD}" destId="{11D2F55A-DB85-489E-B817-FB04DF7DB49B}" srcOrd="0" destOrd="0" presId="urn:microsoft.com/office/officeart/2005/8/layout/vList2"/>
    <dgm:cxn modelId="{0A20D079-AEB2-4938-8FF6-580298631834}" type="presParOf" srcId="{FED6E790-8434-4CF3-BE89-506BA043BDCD}" destId="{AEAEEF9C-C34E-4ABA-8AAF-69F383B7A75A}" srcOrd="1"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1E7AA1-5854-499F-B6C2-80C2050C6D53}"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31BF98CD-9670-43FE-8C49-6B8C971A3EAF}">
      <dgm:prSet/>
      <dgm:spPr/>
      <dgm:t>
        <a:bodyPr/>
        <a:lstStyle/>
        <a:p>
          <a:r>
            <a:rPr lang="nb-NO"/>
            <a:t>En egen sone som har ansvar for utføring</a:t>
          </a:r>
          <a:endParaRPr lang="en-US"/>
        </a:p>
      </dgm:t>
    </dgm:pt>
    <dgm:pt modelId="{63E1ABE7-2197-488B-960B-228F836D30CF}" type="parTrans" cxnId="{20D1652B-1134-4FA2-B82F-6EE052942528}">
      <dgm:prSet/>
      <dgm:spPr/>
      <dgm:t>
        <a:bodyPr/>
        <a:lstStyle/>
        <a:p>
          <a:endParaRPr lang="en-US"/>
        </a:p>
      </dgm:t>
    </dgm:pt>
    <dgm:pt modelId="{0EF2DAA7-6211-4B81-9360-8D9A46511BA3}" type="sibTrans" cxnId="{20D1652B-1134-4FA2-B82F-6EE052942528}">
      <dgm:prSet/>
      <dgm:spPr/>
      <dgm:t>
        <a:bodyPr/>
        <a:lstStyle/>
        <a:p>
          <a:endParaRPr lang="en-US"/>
        </a:p>
      </dgm:t>
    </dgm:pt>
    <dgm:pt modelId="{8BCBF6B6-872C-4F04-8978-E091AEED451B}">
      <dgm:prSet/>
      <dgm:spPr/>
      <dgm:t>
        <a:bodyPr/>
        <a:lstStyle/>
        <a:p>
          <a:r>
            <a:rPr lang="nb-NO"/>
            <a:t>En sykepleier og en helsefagarbeider utfører tjenesten digital hjemmesykepleie fra egne lokaler</a:t>
          </a:r>
          <a:endParaRPr lang="en-US"/>
        </a:p>
      </dgm:t>
    </dgm:pt>
    <dgm:pt modelId="{EBAAFF5B-4B95-4CAC-88D2-603FB8F002F6}" type="parTrans" cxnId="{5538AF8A-4415-4ABF-8CB0-F622FE1CE3C7}">
      <dgm:prSet/>
      <dgm:spPr/>
      <dgm:t>
        <a:bodyPr/>
        <a:lstStyle/>
        <a:p>
          <a:endParaRPr lang="en-US"/>
        </a:p>
      </dgm:t>
    </dgm:pt>
    <dgm:pt modelId="{D6600AD9-2313-4C46-9444-EBFC18FB0598}" type="sibTrans" cxnId="{5538AF8A-4415-4ABF-8CB0-F622FE1CE3C7}">
      <dgm:prSet/>
      <dgm:spPr/>
      <dgm:t>
        <a:bodyPr/>
        <a:lstStyle/>
        <a:p>
          <a:endParaRPr lang="en-US"/>
        </a:p>
      </dgm:t>
    </dgm:pt>
    <dgm:pt modelId="{ACD5E4D0-B915-4C3B-8AAB-B09A4B0DAFF9}">
      <dgm:prSet/>
      <dgm:spPr/>
      <dgm:t>
        <a:bodyPr/>
        <a:lstStyle/>
        <a:p>
          <a:r>
            <a:rPr lang="nb-NO"/>
            <a:t>Det å få digitalt hjemmebesøk er frivillig og er et alternativ til fysisk hjemmetjeneste</a:t>
          </a:r>
          <a:endParaRPr lang="en-US"/>
        </a:p>
      </dgm:t>
    </dgm:pt>
    <dgm:pt modelId="{CD61B397-4706-4AC5-BAC6-56B948E10656}" type="parTrans" cxnId="{211A163D-0642-4C42-9711-8281474CF43A}">
      <dgm:prSet/>
      <dgm:spPr/>
      <dgm:t>
        <a:bodyPr/>
        <a:lstStyle/>
        <a:p>
          <a:endParaRPr lang="en-US"/>
        </a:p>
      </dgm:t>
    </dgm:pt>
    <dgm:pt modelId="{5713FC9C-5857-4EAA-BD01-4B2B5AA8557D}" type="sibTrans" cxnId="{211A163D-0642-4C42-9711-8281474CF43A}">
      <dgm:prSet/>
      <dgm:spPr/>
      <dgm:t>
        <a:bodyPr/>
        <a:lstStyle/>
        <a:p>
          <a:endParaRPr lang="en-US"/>
        </a:p>
      </dgm:t>
    </dgm:pt>
    <dgm:pt modelId="{0CEC8BC9-B073-4BD3-8AA7-99C96C1CBDC1}">
      <dgm:prSet/>
      <dgm:spPr/>
      <dgm:t>
        <a:bodyPr/>
        <a:lstStyle/>
        <a:p>
          <a:r>
            <a:rPr lang="nb-NO" dirty="0"/>
            <a:t>Tjenesten består av en skjerm som installeres hos brukere og er låst til en app</a:t>
          </a:r>
          <a:endParaRPr lang="en-US" dirty="0"/>
        </a:p>
      </dgm:t>
    </dgm:pt>
    <dgm:pt modelId="{F8238A89-0511-43DB-9510-5882AA93D0C9}" type="parTrans" cxnId="{89FE99BD-E14E-46B1-80BA-5A06F8E34C7B}">
      <dgm:prSet/>
      <dgm:spPr/>
      <dgm:t>
        <a:bodyPr/>
        <a:lstStyle/>
        <a:p>
          <a:endParaRPr lang="en-US"/>
        </a:p>
      </dgm:t>
    </dgm:pt>
    <dgm:pt modelId="{1BB99328-6FC4-4D72-A617-AB825AA89BBA}" type="sibTrans" cxnId="{89FE99BD-E14E-46B1-80BA-5A06F8E34C7B}">
      <dgm:prSet/>
      <dgm:spPr/>
      <dgm:t>
        <a:bodyPr/>
        <a:lstStyle/>
        <a:p>
          <a:endParaRPr lang="en-US"/>
        </a:p>
      </dgm:t>
    </dgm:pt>
    <dgm:pt modelId="{5C6AAE87-13DA-41C5-A33B-D5E7FC2C6F81}">
      <dgm:prSet/>
      <dgm:spPr/>
      <dgm:t>
        <a:bodyPr/>
        <a:lstStyle/>
        <a:p>
          <a:r>
            <a:rPr lang="nb-NO"/>
            <a:t>Pårørende kan også være med i videosamtalen</a:t>
          </a:r>
          <a:endParaRPr lang="en-US"/>
        </a:p>
      </dgm:t>
    </dgm:pt>
    <dgm:pt modelId="{3D601544-9CD7-474E-A5B8-0741E5B09F0D}" type="parTrans" cxnId="{5096D071-4CF7-4DFE-8A79-85BDF4D3325F}">
      <dgm:prSet/>
      <dgm:spPr/>
      <dgm:t>
        <a:bodyPr/>
        <a:lstStyle/>
        <a:p>
          <a:endParaRPr lang="en-US"/>
        </a:p>
      </dgm:t>
    </dgm:pt>
    <dgm:pt modelId="{AE19C01D-E58C-4015-B7FE-B2EA826577A9}" type="sibTrans" cxnId="{5096D071-4CF7-4DFE-8A79-85BDF4D3325F}">
      <dgm:prSet/>
      <dgm:spPr/>
      <dgm:t>
        <a:bodyPr/>
        <a:lstStyle/>
        <a:p>
          <a:endParaRPr lang="en-US"/>
        </a:p>
      </dgm:t>
    </dgm:pt>
    <dgm:pt modelId="{68809C9A-36E4-48CE-8130-93F7ECF20CEC}">
      <dgm:prSet/>
      <dgm:spPr/>
      <dgm:t>
        <a:bodyPr/>
        <a:lstStyle/>
        <a:p>
          <a:r>
            <a:rPr lang="nb-NO"/>
            <a:t>Skjermen har store og tydelige knapper på skjermen for å svare eller avbryte samtalen. </a:t>
          </a:r>
          <a:endParaRPr lang="en-US"/>
        </a:p>
      </dgm:t>
    </dgm:pt>
    <dgm:pt modelId="{2CC53C1D-8639-4BD3-BCA9-0823243F13F0}" type="parTrans" cxnId="{D1A92B3E-003F-4BC0-964E-D2D00F2FE04A}">
      <dgm:prSet/>
      <dgm:spPr/>
      <dgm:t>
        <a:bodyPr/>
        <a:lstStyle/>
        <a:p>
          <a:endParaRPr lang="en-US"/>
        </a:p>
      </dgm:t>
    </dgm:pt>
    <dgm:pt modelId="{2A882D08-C3D4-4AEA-8D1E-CA1736AC6D7E}" type="sibTrans" cxnId="{D1A92B3E-003F-4BC0-964E-D2D00F2FE04A}">
      <dgm:prSet/>
      <dgm:spPr/>
      <dgm:t>
        <a:bodyPr/>
        <a:lstStyle/>
        <a:p>
          <a:endParaRPr lang="en-US"/>
        </a:p>
      </dgm:t>
    </dgm:pt>
    <dgm:pt modelId="{EC26C981-F020-4323-8508-8F5FC6B4B318}" type="pres">
      <dgm:prSet presAssocID="{041E7AA1-5854-499F-B6C2-80C2050C6D53}" presName="diagram" presStyleCnt="0">
        <dgm:presLayoutVars>
          <dgm:dir/>
          <dgm:resizeHandles val="exact"/>
        </dgm:presLayoutVars>
      </dgm:prSet>
      <dgm:spPr/>
    </dgm:pt>
    <dgm:pt modelId="{38B2ED54-B7C4-4FCB-BBFC-C7E3ED7435F0}" type="pres">
      <dgm:prSet presAssocID="{31BF98CD-9670-43FE-8C49-6B8C971A3EAF}" presName="node" presStyleLbl="node1" presStyleIdx="0" presStyleCnt="6">
        <dgm:presLayoutVars>
          <dgm:bulletEnabled val="1"/>
        </dgm:presLayoutVars>
      </dgm:prSet>
      <dgm:spPr/>
    </dgm:pt>
    <dgm:pt modelId="{8D3E796A-6FE1-4B04-9FAB-2C7028831517}" type="pres">
      <dgm:prSet presAssocID="{0EF2DAA7-6211-4B81-9360-8D9A46511BA3}" presName="sibTrans" presStyleCnt="0"/>
      <dgm:spPr/>
    </dgm:pt>
    <dgm:pt modelId="{BC2F05C5-8932-486C-B0F9-2C585FCBC24E}" type="pres">
      <dgm:prSet presAssocID="{8BCBF6B6-872C-4F04-8978-E091AEED451B}" presName="node" presStyleLbl="node1" presStyleIdx="1" presStyleCnt="6">
        <dgm:presLayoutVars>
          <dgm:bulletEnabled val="1"/>
        </dgm:presLayoutVars>
      </dgm:prSet>
      <dgm:spPr/>
    </dgm:pt>
    <dgm:pt modelId="{6EDB2BDA-1CDA-4F51-8AC9-D12C33D4D9F8}" type="pres">
      <dgm:prSet presAssocID="{D6600AD9-2313-4C46-9444-EBFC18FB0598}" presName="sibTrans" presStyleCnt="0"/>
      <dgm:spPr/>
    </dgm:pt>
    <dgm:pt modelId="{1590528B-26D9-4621-80C8-53FF3945FCF6}" type="pres">
      <dgm:prSet presAssocID="{ACD5E4D0-B915-4C3B-8AAB-B09A4B0DAFF9}" presName="node" presStyleLbl="node1" presStyleIdx="2" presStyleCnt="6">
        <dgm:presLayoutVars>
          <dgm:bulletEnabled val="1"/>
        </dgm:presLayoutVars>
      </dgm:prSet>
      <dgm:spPr/>
    </dgm:pt>
    <dgm:pt modelId="{7E0CCC84-C0C6-43C1-AB35-D309A7749CFC}" type="pres">
      <dgm:prSet presAssocID="{5713FC9C-5857-4EAA-BD01-4B2B5AA8557D}" presName="sibTrans" presStyleCnt="0"/>
      <dgm:spPr/>
    </dgm:pt>
    <dgm:pt modelId="{E75422C5-4F90-4496-9B2F-044D00A15E56}" type="pres">
      <dgm:prSet presAssocID="{0CEC8BC9-B073-4BD3-8AA7-99C96C1CBDC1}" presName="node" presStyleLbl="node1" presStyleIdx="3" presStyleCnt="6">
        <dgm:presLayoutVars>
          <dgm:bulletEnabled val="1"/>
        </dgm:presLayoutVars>
      </dgm:prSet>
      <dgm:spPr/>
    </dgm:pt>
    <dgm:pt modelId="{50A6BC1A-641A-4C2E-AAFB-D25E3D967910}" type="pres">
      <dgm:prSet presAssocID="{1BB99328-6FC4-4D72-A617-AB825AA89BBA}" presName="sibTrans" presStyleCnt="0"/>
      <dgm:spPr/>
    </dgm:pt>
    <dgm:pt modelId="{E976EE43-2DB8-4B56-9E1F-B1F816D69DD0}" type="pres">
      <dgm:prSet presAssocID="{5C6AAE87-13DA-41C5-A33B-D5E7FC2C6F81}" presName="node" presStyleLbl="node1" presStyleIdx="4" presStyleCnt="6">
        <dgm:presLayoutVars>
          <dgm:bulletEnabled val="1"/>
        </dgm:presLayoutVars>
      </dgm:prSet>
      <dgm:spPr/>
    </dgm:pt>
    <dgm:pt modelId="{42D8B68C-19F2-462B-9B85-51F345130022}" type="pres">
      <dgm:prSet presAssocID="{AE19C01D-E58C-4015-B7FE-B2EA826577A9}" presName="sibTrans" presStyleCnt="0"/>
      <dgm:spPr/>
    </dgm:pt>
    <dgm:pt modelId="{2325FF38-932B-427E-BCD9-20F0807EBDC2}" type="pres">
      <dgm:prSet presAssocID="{68809C9A-36E4-48CE-8130-93F7ECF20CEC}" presName="node" presStyleLbl="node1" presStyleIdx="5" presStyleCnt="6">
        <dgm:presLayoutVars>
          <dgm:bulletEnabled val="1"/>
        </dgm:presLayoutVars>
      </dgm:prSet>
      <dgm:spPr/>
    </dgm:pt>
  </dgm:ptLst>
  <dgm:cxnLst>
    <dgm:cxn modelId="{20D1652B-1134-4FA2-B82F-6EE052942528}" srcId="{041E7AA1-5854-499F-B6C2-80C2050C6D53}" destId="{31BF98CD-9670-43FE-8C49-6B8C971A3EAF}" srcOrd="0" destOrd="0" parTransId="{63E1ABE7-2197-488B-960B-228F836D30CF}" sibTransId="{0EF2DAA7-6211-4B81-9360-8D9A46511BA3}"/>
    <dgm:cxn modelId="{F070D938-A5DA-4F8C-87D8-CAC2EFFC1E4C}" type="presOf" srcId="{041E7AA1-5854-499F-B6C2-80C2050C6D53}" destId="{EC26C981-F020-4323-8508-8F5FC6B4B318}" srcOrd="0" destOrd="0" presId="urn:microsoft.com/office/officeart/2005/8/layout/default"/>
    <dgm:cxn modelId="{3EA7773A-C0D6-4328-AEB6-F145CDA98DFB}" type="presOf" srcId="{0CEC8BC9-B073-4BD3-8AA7-99C96C1CBDC1}" destId="{E75422C5-4F90-4496-9B2F-044D00A15E56}" srcOrd="0" destOrd="0" presId="urn:microsoft.com/office/officeart/2005/8/layout/default"/>
    <dgm:cxn modelId="{211A163D-0642-4C42-9711-8281474CF43A}" srcId="{041E7AA1-5854-499F-B6C2-80C2050C6D53}" destId="{ACD5E4D0-B915-4C3B-8AAB-B09A4B0DAFF9}" srcOrd="2" destOrd="0" parTransId="{CD61B397-4706-4AC5-BAC6-56B948E10656}" sibTransId="{5713FC9C-5857-4EAA-BD01-4B2B5AA8557D}"/>
    <dgm:cxn modelId="{D1A92B3E-003F-4BC0-964E-D2D00F2FE04A}" srcId="{041E7AA1-5854-499F-B6C2-80C2050C6D53}" destId="{68809C9A-36E4-48CE-8130-93F7ECF20CEC}" srcOrd="5" destOrd="0" parTransId="{2CC53C1D-8639-4BD3-BCA9-0823243F13F0}" sibTransId="{2A882D08-C3D4-4AEA-8D1E-CA1736AC6D7E}"/>
    <dgm:cxn modelId="{6A8D004E-2BA2-4E45-950A-76D4F1A561B5}" type="presOf" srcId="{31BF98CD-9670-43FE-8C49-6B8C971A3EAF}" destId="{38B2ED54-B7C4-4FCB-BBFC-C7E3ED7435F0}" srcOrd="0" destOrd="0" presId="urn:microsoft.com/office/officeart/2005/8/layout/default"/>
    <dgm:cxn modelId="{2D32454F-E6C4-4611-A20C-0DB010527299}" type="presOf" srcId="{5C6AAE87-13DA-41C5-A33B-D5E7FC2C6F81}" destId="{E976EE43-2DB8-4B56-9E1F-B1F816D69DD0}" srcOrd="0" destOrd="0" presId="urn:microsoft.com/office/officeart/2005/8/layout/default"/>
    <dgm:cxn modelId="{5096D071-4CF7-4DFE-8A79-85BDF4D3325F}" srcId="{041E7AA1-5854-499F-B6C2-80C2050C6D53}" destId="{5C6AAE87-13DA-41C5-A33B-D5E7FC2C6F81}" srcOrd="4" destOrd="0" parTransId="{3D601544-9CD7-474E-A5B8-0741E5B09F0D}" sibTransId="{AE19C01D-E58C-4015-B7FE-B2EA826577A9}"/>
    <dgm:cxn modelId="{6ABED586-32FD-4D12-B773-ECBE9C7FE13F}" type="presOf" srcId="{68809C9A-36E4-48CE-8130-93F7ECF20CEC}" destId="{2325FF38-932B-427E-BCD9-20F0807EBDC2}" srcOrd="0" destOrd="0" presId="urn:microsoft.com/office/officeart/2005/8/layout/default"/>
    <dgm:cxn modelId="{4B7CB788-8C02-4075-8869-36426564C2C3}" type="presOf" srcId="{8BCBF6B6-872C-4F04-8978-E091AEED451B}" destId="{BC2F05C5-8932-486C-B0F9-2C585FCBC24E}" srcOrd="0" destOrd="0" presId="urn:microsoft.com/office/officeart/2005/8/layout/default"/>
    <dgm:cxn modelId="{5538AF8A-4415-4ABF-8CB0-F622FE1CE3C7}" srcId="{041E7AA1-5854-499F-B6C2-80C2050C6D53}" destId="{8BCBF6B6-872C-4F04-8978-E091AEED451B}" srcOrd="1" destOrd="0" parTransId="{EBAAFF5B-4B95-4CAC-88D2-603FB8F002F6}" sibTransId="{D6600AD9-2313-4C46-9444-EBFC18FB0598}"/>
    <dgm:cxn modelId="{6F5BB9AB-A760-4DC5-AAEA-14CB0FD60674}" type="presOf" srcId="{ACD5E4D0-B915-4C3B-8AAB-B09A4B0DAFF9}" destId="{1590528B-26D9-4621-80C8-53FF3945FCF6}" srcOrd="0" destOrd="0" presId="urn:microsoft.com/office/officeart/2005/8/layout/default"/>
    <dgm:cxn modelId="{89FE99BD-E14E-46B1-80BA-5A06F8E34C7B}" srcId="{041E7AA1-5854-499F-B6C2-80C2050C6D53}" destId="{0CEC8BC9-B073-4BD3-8AA7-99C96C1CBDC1}" srcOrd="3" destOrd="0" parTransId="{F8238A89-0511-43DB-9510-5882AA93D0C9}" sibTransId="{1BB99328-6FC4-4D72-A617-AB825AA89BBA}"/>
    <dgm:cxn modelId="{6CDDDC30-D623-4AB9-B337-6621F2A659E5}" type="presParOf" srcId="{EC26C981-F020-4323-8508-8F5FC6B4B318}" destId="{38B2ED54-B7C4-4FCB-BBFC-C7E3ED7435F0}" srcOrd="0" destOrd="0" presId="urn:microsoft.com/office/officeart/2005/8/layout/default"/>
    <dgm:cxn modelId="{F2FC0935-AEBE-43FE-B228-5C4BA9883661}" type="presParOf" srcId="{EC26C981-F020-4323-8508-8F5FC6B4B318}" destId="{8D3E796A-6FE1-4B04-9FAB-2C7028831517}" srcOrd="1" destOrd="0" presId="urn:microsoft.com/office/officeart/2005/8/layout/default"/>
    <dgm:cxn modelId="{EE868586-6A5F-4FB7-87BD-57B56BF1F3FE}" type="presParOf" srcId="{EC26C981-F020-4323-8508-8F5FC6B4B318}" destId="{BC2F05C5-8932-486C-B0F9-2C585FCBC24E}" srcOrd="2" destOrd="0" presId="urn:microsoft.com/office/officeart/2005/8/layout/default"/>
    <dgm:cxn modelId="{9B0A9B90-6D52-4466-9A2A-239766F54041}" type="presParOf" srcId="{EC26C981-F020-4323-8508-8F5FC6B4B318}" destId="{6EDB2BDA-1CDA-4F51-8AC9-D12C33D4D9F8}" srcOrd="3" destOrd="0" presId="urn:microsoft.com/office/officeart/2005/8/layout/default"/>
    <dgm:cxn modelId="{93643F7F-6584-4C50-A7C2-0CEE21A510DE}" type="presParOf" srcId="{EC26C981-F020-4323-8508-8F5FC6B4B318}" destId="{1590528B-26D9-4621-80C8-53FF3945FCF6}" srcOrd="4" destOrd="0" presId="urn:microsoft.com/office/officeart/2005/8/layout/default"/>
    <dgm:cxn modelId="{8B1BBD79-107D-4B47-A02B-D2302B03FBD5}" type="presParOf" srcId="{EC26C981-F020-4323-8508-8F5FC6B4B318}" destId="{7E0CCC84-C0C6-43C1-AB35-D309A7749CFC}" srcOrd="5" destOrd="0" presId="urn:microsoft.com/office/officeart/2005/8/layout/default"/>
    <dgm:cxn modelId="{AB090C6E-B76C-4C06-9E78-AC0BF79D53F2}" type="presParOf" srcId="{EC26C981-F020-4323-8508-8F5FC6B4B318}" destId="{E75422C5-4F90-4496-9B2F-044D00A15E56}" srcOrd="6" destOrd="0" presId="urn:microsoft.com/office/officeart/2005/8/layout/default"/>
    <dgm:cxn modelId="{7BE421BA-4AD6-422B-9A9A-A38E1FCA8128}" type="presParOf" srcId="{EC26C981-F020-4323-8508-8F5FC6B4B318}" destId="{50A6BC1A-641A-4C2E-AAFB-D25E3D967910}" srcOrd="7" destOrd="0" presId="urn:microsoft.com/office/officeart/2005/8/layout/default"/>
    <dgm:cxn modelId="{EA8EF509-D936-4341-BE86-EC36621309D7}" type="presParOf" srcId="{EC26C981-F020-4323-8508-8F5FC6B4B318}" destId="{E976EE43-2DB8-4B56-9E1F-B1F816D69DD0}" srcOrd="8" destOrd="0" presId="urn:microsoft.com/office/officeart/2005/8/layout/default"/>
    <dgm:cxn modelId="{DD07727B-BE40-4038-9C6E-A70A8CC82EA6}" type="presParOf" srcId="{EC26C981-F020-4323-8508-8F5FC6B4B318}" destId="{42D8B68C-19F2-462B-9B85-51F345130022}" srcOrd="9" destOrd="0" presId="urn:microsoft.com/office/officeart/2005/8/layout/default"/>
    <dgm:cxn modelId="{CA2E50C8-D2DF-4936-BFB8-9521EF77D720}" type="presParOf" srcId="{EC26C981-F020-4323-8508-8F5FC6B4B318}" destId="{2325FF38-932B-427E-BCD9-20F0807EBDC2}" srcOrd="10"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2DF3CC-C969-48AF-BE07-9E0CCCCF888B}" type="doc">
      <dgm:prSet loTypeId="urn:microsoft.com/office/officeart/2016/7/layout/BasicProcessNew" loCatId="process" qsTypeId="urn:microsoft.com/office/officeart/2005/8/quickstyle/simple1" qsCatId="simple" csTypeId="urn:microsoft.com/office/officeart/2005/8/colors/accent1_2" csCatId="accent1" phldr="1"/>
      <dgm:spPr/>
      <dgm:t>
        <a:bodyPr/>
        <a:lstStyle/>
        <a:p>
          <a:endParaRPr lang="en-US"/>
        </a:p>
      </dgm:t>
    </dgm:pt>
    <dgm:pt modelId="{F09730A2-3CDF-436B-842F-9A7494C1C5DE}">
      <dgm:prSet/>
      <dgm:spPr/>
      <dgm:t>
        <a:bodyPr/>
        <a:lstStyle/>
        <a:p>
          <a:r>
            <a:rPr lang="nb-NO" b="1" dirty="0"/>
            <a:t>Valg av teknologi: </a:t>
          </a:r>
          <a:endParaRPr lang="en-US" dirty="0"/>
        </a:p>
      </dgm:t>
    </dgm:pt>
    <dgm:pt modelId="{6241F383-BE5B-4F38-885B-70B9C6C753A6}" type="parTrans" cxnId="{B41EC41C-E33D-4A71-9353-789028805069}">
      <dgm:prSet/>
      <dgm:spPr/>
      <dgm:t>
        <a:bodyPr/>
        <a:lstStyle/>
        <a:p>
          <a:endParaRPr lang="en-US"/>
        </a:p>
      </dgm:t>
    </dgm:pt>
    <dgm:pt modelId="{E289B5B9-2D87-49C3-AD0F-D06543EE5536}" type="sibTrans" cxnId="{B41EC41C-E33D-4A71-9353-789028805069}">
      <dgm:prSet/>
      <dgm:spPr/>
      <dgm:t>
        <a:bodyPr/>
        <a:lstStyle/>
        <a:p>
          <a:endParaRPr lang="en-US"/>
        </a:p>
      </dgm:t>
    </dgm:pt>
    <dgm:pt modelId="{CB90E1DC-2E78-4D7B-8BF0-FC41E5D9B51E}">
      <dgm:prSet/>
      <dgm:spPr/>
      <dgm:t>
        <a:bodyPr/>
        <a:lstStyle/>
        <a:p>
          <a:r>
            <a:rPr lang="nb-NO"/>
            <a:t>Videokommunikasjonsløsning</a:t>
          </a:r>
          <a:endParaRPr lang="en-US"/>
        </a:p>
      </dgm:t>
    </dgm:pt>
    <dgm:pt modelId="{1CAF8367-F014-4ABA-9124-609B3F00F245}" type="parTrans" cxnId="{23879182-5F87-403B-9108-CF5CE175BFC5}">
      <dgm:prSet/>
      <dgm:spPr/>
      <dgm:t>
        <a:bodyPr/>
        <a:lstStyle/>
        <a:p>
          <a:endParaRPr lang="en-US"/>
        </a:p>
      </dgm:t>
    </dgm:pt>
    <dgm:pt modelId="{2CF31254-9526-48F5-B392-5BDAFB6F9C66}" type="sibTrans" cxnId="{23879182-5F87-403B-9108-CF5CE175BFC5}">
      <dgm:prSet/>
      <dgm:spPr/>
      <dgm:t>
        <a:bodyPr/>
        <a:lstStyle/>
        <a:p>
          <a:endParaRPr lang="en-US"/>
        </a:p>
      </dgm:t>
    </dgm:pt>
    <dgm:pt modelId="{CB986608-F96E-44E6-97B2-C84B925A7997}">
      <dgm:prSet/>
      <dgm:spPr/>
      <dgm:t>
        <a:bodyPr/>
        <a:lstStyle/>
        <a:p>
          <a:r>
            <a:rPr lang="nb-NO"/>
            <a:t>Inkludere pårørende via app</a:t>
          </a:r>
          <a:endParaRPr lang="en-US"/>
        </a:p>
      </dgm:t>
    </dgm:pt>
    <dgm:pt modelId="{8451E98C-F8AA-47BB-B09C-EFB5319114E3}" type="parTrans" cxnId="{5E7D812F-7DAE-4900-BD3B-9A06E546DAFC}">
      <dgm:prSet/>
      <dgm:spPr/>
      <dgm:t>
        <a:bodyPr/>
        <a:lstStyle/>
        <a:p>
          <a:endParaRPr lang="en-US"/>
        </a:p>
      </dgm:t>
    </dgm:pt>
    <dgm:pt modelId="{ED707D0A-95CC-413F-AC24-CA5CBD418836}" type="sibTrans" cxnId="{5E7D812F-7DAE-4900-BD3B-9A06E546DAFC}">
      <dgm:prSet/>
      <dgm:spPr/>
      <dgm:t>
        <a:bodyPr/>
        <a:lstStyle/>
        <a:p>
          <a:endParaRPr lang="en-US"/>
        </a:p>
      </dgm:t>
    </dgm:pt>
    <dgm:pt modelId="{67AE48DC-F9F3-4DEE-9050-DD8E211C17C3}">
      <dgm:prSet/>
      <dgm:spPr/>
      <dgm:t>
        <a:bodyPr/>
        <a:lstStyle/>
        <a:p>
          <a:r>
            <a:rPr lang="nb-NO" dirty="0"/>
            <a:t>Meldingsfunksjon via helsepersonell og bruker</a:t>
          </a:r>
          <a:endParaRPr lang="en-US" dirty="0"/>
        </a:p>
      </dgm:t>
    </dgm:pt>
    <dgm:pt modelId="{40135B3E-8593-4671-AC7B-D51215575460}" type="parTrans" cxnId="{394A9971-6F06-4CA3-A10A-7655375AF5F3}">
      <dgm:prSet/>
      <dgm:spPr/>
      <dgm:t>
        <a:bodyPr/>
        <a:lstStyle/>
        <a:p>
          <a:endParaRPr lang="en-US"/>
        </a:p>
      </dgm:t>
    </dgm:pt>
    <dgm:pt modelId="{D5A31575-2840-44A7-BD84-336974BC5B7D}" type="sibTrans" cxnId="{394A9971-6F06-4CA3-A10A-7655375AF5F3}">
      <dgm:prSet/>
      <dgm:spPr/>
      <dgm:t>
        <a:bodyPr/>
        <a:lstStyle/>
        <a:p>
          <a:endParaRPr lang="en-US"/>
        </a:p>
      </dgm:t>
    </dgm:pt>
    <dgm:pt modelId="{A72CAF81-043D-409E-954C-81C81CEACBA9}">
      <dgm:prSet/>
      <dgm:spPr/>
      <dgm:t>
        <a:bodyPr/>
        <a:lstStyle/>
        <a:p>
          <a:r>
            <a:rPr lang="nb-NO"/>
            <a:t>Kalenderfunksjon med påminnelser for brukere</a:t>
          </a:r>
          <a:endParaRPr lang="en-US"/>
        </a:p>
      </dgm:t>
    </dgm:pt>
    <dgm:pt modelId="{512A178F-A33F-46F8-B8E7-67D6418BF331}" type="parTrans" cxnId="{80D032A2-3A00-4A1D-9552-4ADA07A57B62}">
      <dgm:prSet/>
      <dgm:spPr/>
      <dgm:t>
        <a:bodyPr/>
        <a:lstStyle/>
        <a:p>
          <a:endParaRPr lang="en-US"/>
        </a:p>
      </dgm:t>
    </dgm:pt>
    <dgm:pt modelId="{C4C7C47F-E64F-4711-BD72-71941E6D2436}" type="sibTrans" cxnId="{80D032A2-3A00-4A1D-9552-4ADA07A57B62}">
      <dgm:prSet/>
      <dgm:spPr/>
      <dgm:t>
        <a:bodyPr/>
        <a:lstStyle/>
        <a:p>
          <a:endParaRPr lang="en-US"/>
        </a:p>
      </dgm:t>
    </dgm:pt>
    <dgm:pt modelId="{52EA1D40-0CB8-4EF9-ADCF-6113522D0F63}">
      <dgm:prSet/>
      <dgm:spPr/>
      <dgm:t>
        <a:bodyPr/>
        <a:lstStyle/>
        <a:p>
          <a:r>
            <a:rPr lang="nb-NO"/>
            <a:t>Brukervennlig innlogging</a:t>
          </a:r>
          <a:endParaRPr lang="en-US"/>
        </a:p>
      </dgm:t>
    </dgm:pt>
    <dgm:pt modelId="{6E8E2DC5-CE38-433D-9C3D-B2912E3A23F1}" type="parTrans" cxnId="{CA107E5E-236F-470C-AC7A-83AE0320D39A}">
      <dgm:prSet/>
      <dgm:spPr/>
      <dgm:t>
        <a:bodyPr/>
        <a:lstStyle/>
        <a:p>
          <a:endParaRPr lang="en-US"/>
        </a:p>
      </dgm:t>
    </dgm:pt>
    <dgm:pt modelId="{7D774046-A6E4-4DDF-A38E-876B72B95C89}" type="sibTrans" cxnId="{CA107E5E-236F-470C-AC7A-83AE0320D39A}">
      <dgm:prSet/>
      <dgm:spPr/>
      <dgm:t>
        <a:bodyPr/>
        <a:lstStyle/>
        <a:p>
          <a:endParaRPr lang="en-US"/>
        </a:p>
      </dgm:t>
    </dgm:pt>
    <dgm:pt modelId="{1D73CFA3-308B-4E05-B3F9-CE592FE6B848}">
      <dgm:prSet/>
      <dgm:spPr/>
      <dgm:t>
        <a:bodyPr/>
        <a:lstStyle/>
        <a:p>
          <a:r>
            <a:rPr lang="nb-NO"/>
            <a:t>Digitale treff/gruppesamtaler</a:t>
          </a:r>
          <a:endParaRPr lang="en-US"/>
        </a:p>
      </dgm:t>
    </dgm:pt>
    <dgm:pt modelId="{ED648BBC-0697-4264-BE31-7F9D50A15901}" type="parTrans" cxnId="{DE855DF7-6C26-44A6-BCBC-300E8EA4CA6E}">
      <dgm:prSet/>
      <dgm:spPr/>
      <dgm:t>
        <a:bodyPr/>
        <a:lstStyle/>
        <a:p>
          <a:endParaRPr lang="en-US"/>
        </a:p>
      </dgm:t>
    </dgm:pt>
    <dgm:pt modelId="{8B08EF4B-9778-468E-81C1-B1C290F8A7B0}" type="sibTrans" cxnId="{DE855DF7-6C26-44A6-BCBC-300E8EA4CA6E}">
      <dgm:prSet/>
      <dgm:spPr/>
      <dgm:t>
        <a:bodyPr/>
        <a:lstStyle/>
        <a:p>
          <a:endParaRPr lang="en-US"/>
        </a:p>
      </dgm:t>
    </dgm:pt>
    <dgm:pt modelId="{43C59AEE-357B-42D9-97A1-E4E2666DB23A}">
      <dgm:prSet/>
      <dgm:spPr/>
      <dgm:t>
        <a:bodyPr/>
        <a:lstStyle/>
        <a:p>
          <a:r>
            <a:rPr lang="nb-NO"/>
            <a:t>Digital kaffe med frivilligheten</a:t>
          </a:r>
          <a:endParaRPr lang="en-US"/>
        </a:p>
      </dgm:t>
    </dgm:pt>
    <dgm:pt modelId="{59FBDE0B-EB2F-4508-8FA2-6DC1424E1C19}" type="parTrans" cxnId="{1ACC3786-DA12-4F81-81EA-9FFBF9E8BE6F}">
      <dgm:prSet/>
      <dgm:spPr/>
      <dgm:t>
        <a:bodyPr/>
        <a:lstStyle/>
        <a:p>
          <a:endParaRPr lang="en-US"/>
        </a:p>
      </dgm:t>
    </dgm:pt>
    <dgm:pt modelId="{B973149F-8F09-4F9D-93DE-E158164E5698}" type="sibTrans" cxnId="{1ACC3786-DA12-4F81-81EA-9FFBF9E8BE6F}">
      <dgm:prSet/>
      <dgm:spPr/>
      <dgm:t>
        <a:bodyPr/>
        <a:lstStyle/>
        <a:p>
          <a:endParaRPr lang="en-US"/>
        </a:p>
      </dgm:t>
    </dgm:pt>
    <dgm:pt modelId="{85271AEA-7F1F-48B8-A901-F7EFC2E86271}">
      <dgm:prSet/>
      <dgm:spPr/>
      <dgm:t>
        <a:bodyPr/>
        <a:lstStyle/>
        <a:p>
          <a:r>
            <a:rPr lang="nb-NO"/>
            <a:t>Ingen digitale forkunnskaper kreves</a:t>
          </a:r>
          <a:endParaRPr lang="en-US"/>
        </a:p>
      </dgm:t>
    </dgm:pt>
    <dgm:pt modelId="{7ED1BFAC-3283-42C5-90D3-CEAC1A30D144}" type="parTrans" cxnId="{8765218A-58EA-4B43-B26C-5207F9648A5E}">
      <dgm:prSet/>
      <dgm:spPr/>
      <dgm:t>
        <a:bodyPr/>
        <a:lstStyle/>
        <a:p>
          <a:endParaRPr lang="en-US"/>
        </a:p>
      </dgm:t>
    </dgm:pt>
    <dgm:pt modelId="{24DFEBA6-1402-4BEC-A35A-EFF9AC758D55}" type="sibTrans" cxnId="{8765218A-58EA-4B43-B26C-5207F9648A5E}">
      <dgm:prSet/>
      <dgm:spPr/>
      <dgm:t>
        <a:bodyPr/>
        <a:lstStyle/>
        <a:p>
          <a:endParaRPr lang="en-US"/>
        </a:p>
      </dgm:t>
    </dgm:pt>
    <dgm:pt modelId="{9833321B-B282-47DA-8B4A-3CD28A887418}">
      <dgm:prSet/>
      <dgm:spPr/>
      <dgm:t>
        <a:bodyPr/>
        <a:lstStyle/>
        <a:p>
          <a:r>
            <a:rPr lang="nb-NO"/>
            <a:t>Vidvinkel kamera</a:t>
          </a:r>
          <a:endParaRPr lang="en-US"/>
        </a:p>
      </dgm:t>
    </dgm:pt>
    <dgm:pt modelId="{780F783D-75F3-4E0D-84B6-D36B31EA0993}" type="parTrans" cxnId="{A214B3FB-3BCF-4F13-9172-6C65140F6D25}">
      <dgm:prSet/>
      <dgm:spPr/>
      <dgm:t>
        <a:bodyPr/>
        <a:lstStyle/>
        <a:p>
          <a:endParaRPr lang="en-US"/>
        </a:p>
      </dgm:t>
    </dgm:pt>
    <dgm:pt modelId="{62B81F5A-5B56-40F2-86B7-4167DE5B204E}" type="sibTrans" cxnId="{A214B3FB-3BCF-4F13-9172-6C65140F6D25}">
      <dgm:prSet/>
      <dgm:spPr/>
      <dgm:t>
        <a:bodyPr/>
        <a:lstStyle/>
        <a:p>
          <a:endParaRPr lang="en-US"/>
        </a:p>
      </dgm:t>
    </dgm:pt>
    <dgm:pt modelId="{8BCD6BC2-A8D0-49CE-85A4-1B716289762E}">
      <dgm:prSet/>
      <dgm:spPr/>
      <dgm:t>
        <a:bodyPr/>
        <a:lstStyle/>
        <a:p>
          <a:r>
            <a:rPr lang="nb-NO"/>
            <a:t>Enklere svarfunksjon</a:t>
          </a:r>
          <a:endParaRPr lang="en-US"/>
        </a:p>
      </dgm:t>
    </dgm:pt>
    <dgm:pt modelId="{82EB0734-5239-42A8-A79A-7FCF15788901}" type="parTrans" cxnId="{B7656518-9CAF-4380-89DD-F8BCF09B35FE}">
      <dgm:prSet/>
      <dgm:spPr/>
      <dgm:t>
        <a:bodyPr/>
        <a:lstStyle/>
        <a:p>
          <a:endParaRPr lang="en-US"/>
        </a:p>
      </dgm:t>
    </dgm:pt>
    <dgm:pt modelId="{6AC03AC6-5941-4323-85E6-9919771B76B7}" type="sibTrans" cxnId="{B7656518-9CAF-4380-89DD-F8BCF09B35FE}">
      <dgm:prSet/>
      <dgm:spPr/>
      <dgm:t>
        <a:bodyPr/>
        <a:lstStyle/>
        <a:p>
          <a:endParaRPr lang="en-US"/>
        </a:p>
      </dgm:t>
    </dgm:pt>
    <dgm:pt modelId="{9C4AA0E5-58CB-4EF8-AE4A-40A83267EC0D}">
      <dgm:prSet/>
      <dgm:spPr/>
      <dgm:t>
        <a:bodyPr/>
        <a:lstStyle/>
        <a:p>
          <a:r>
            <a:rPr lang="nb-NO" dirty="0"/>
            <a:t>Inkludere fastlege/spesialisthelsetjeneste via link</a:t>
          </a:r>
          <a:endParaRPr lang="en-US" dirty="0"/>
        </a:p>
      </dgm:t>
    </dgm:pt>
    <dgm:pt modelId="{6E0C3398-AB09-4288-AA44-8953B29A0C59}" type="parTrans" cxnId="{EF422822-99C7-4BE7-B32E-8C199FCC1727}">
      <dgm:prSet/>
      <dgm:spPr/>
      <dgm:t>
        <a:bodyPr/>
        <a:lstStyle/>
        <a:p>
          <a:endParaRPr lang="en-US"/>
        </a:p>
      </dgm:t>
    </dgm:pt>
    <dgm:pt modelId="{B58754A9-F5D5-4BEA-98BF-559915C038A2}" type="sibTrans" cxnId="{EF422822-99C7-4BE7-B32E-8C199FCC1727}">
      <dgm:prSet/>
      <dgm:spPr/>
      <dgm:t>
        <a:bodyPr/>
        <a:lstStyle/>
        <a:p>
          <a:endParaRPr lang="en-US"/>
        </a:p>
      </dgm:t>
    </dgm:pt>
    <dgm:pt modelId="{FD5AF06D-4DE9-4D47-85AE-0CDCBA3D5B82}">
      <dgm:prSet/>
      <dgm:spPr/>
      <dgm:t>
        <a:bodyPr/>
        <a:lstStyle/>
        <a:p>
          <a:r>
            <a:rPr lang="nb-NO"/>
            <a:t>Mulighet for tolk</a:t>
          </a:r>
          <a:endParaRPr lang="en-US"/>
        </a:p>
      </dgm:t>
    </dgm:pt>
    <dgm:pt modelId="{6E66F968-EC74-40A6-A32E-6AD213886EAE}" type="parTrans" cxnId="{B6DB41B1-D211-4999-9960-B4E38E8D358B}">
      <dgm:prSet/>
      <dgm:spPr/>
      <dgm:t>
        <a:bodyPr/>
        <a:lstStyle/>
        <a:p>
          <a:endParaRPr lang="en-US"/>
        </a:p>
      </dgm:t>
    </dgm:pt>
    <dgm:pt modelId="{3C66C728-CABB-41A2-A3D1-C68BF60832A7}" type="sibTrans" cxnId="{B6DB41B1-D211-4999-9960-B4E38E8D358B}">
      <dgm:prSet/>
      <dgm:spPr/>
      <dgm:t>
        <a:bodyPr/>
        <a:lstStyle/>
        <a:p>
          <a:endParaRPr lang="en-US"/>
        </a:p>
      </dgm:t>
    </dgm:pt>
    <dgm:pt modelId="{1D99C455-649F-49B5-8715-C3B71B588A0A}">
      <dgm:prSet/>
      <dgm:spPr/>
      <dgm:t>
        <a:bodyPr/>
        <a:lstStyle/>
        <a:p>
          <a:r>
            <a:rPr lang="nb-NO"/>
            <a:t>Militærstandard på enheten (støt og vann)</a:t>
          </a:r>
          <a:endParaRPr lang="en-US"/>
        </a:p>
      </dgm:t>
    </dgm:pt>
    <dgm:pt modelId="{BE02D6C8-5A55-4FAE-90DF-76FCFA67BB62}" type="parTrans" cxnId="{36CB7A66-01C0-4290-AD7E-37FCDAD4BE53}">
      <dgm:prSet/>
      <dgm:spPr/>
      <dgm:t>
        <a:bodyPr/>
        <a:lstStyle/>
        <a:p>
          <a:endParaRPr lang="en-US"/>
        </a:p>
      </dgm:t>
    </dgm:pt>
    <dgm:pt modelId="{C0088BB2-A95A-46BB-94E8-F8BF5599A870}" type="sibTrans" cxnId="{36CB7A66-01C0-4290-AD7E-37FCDAD4BE53}">
      <dgm:prSet/>
      <dgm:spPr/>
      <dgm:t>
        <a:bodyPr/>
        <a:lstStyle/>
        <a:p>
          <a:endParaRPr lang="en-US"/>
        </a:p>
      </dgm:t>
    </dgm:pt>
    <dgm:pt modelId="{9553A24C-0C02-4B07-9DEA-CAC9652B030D}" type="pres">
      <dgm:prSet presAssocID="{982DF3CC-C969-48AF-BE07-9E0CCCCF888B}" presName="Name0" presStyleCnt="0">
        <dgm:presLayoutVars>
          <dgm:dir/>
          <dgm:resizeHandles val="exact"/>
        </dgm:presLayoutVars>
      </dgm:prSet>
      <dgm:spPr/>
    </dgm:pt>
    <dgm:pt modelId="{102AC579-593B-4356-A3B4-5C3860935841}" type="pres">
      <dgm:prSet presAssocID="{F09730A2-3CDF-436B-842F-9A7494C1C5DE}" presName="node" presStyleLbl="node1" presStyleIdx="0" presStyleCnt="1" custScaleX="89365" custScaleY="134242" custLinFactNeighborX="0" custLinFactNeighborY="-6385">
        <dgm:presLayoutVars>
          <dgm:bulletEnabled val="1"/>
        </dgm:presLayoutVars>
      </dgm:prSet>
      <dgm:spPr/>
    </dgm:pt>
  </dgm:ptLst>
  <dgm:cxnLst>
    <dgm:cxn modelId="{2DAC8410-5C3F-40A4-A404-44788D1476E7}" type="presOf" srcId="{9833321B-B282-47DA-8B4A-3CD28A887418}" destId="{102AC579-593B-4356-A3B4-5C3860935841}" srcOrd="0" destOrd="9" presId="urn:microsoft.com/office/officeart/2016/7/layout/BasicProcessNew"/>
    <dgm:cxn modelId="{B7656518-9CAF-4380-89DD-F8BCF09B35FE}" srcId="{F09730A2-3CDF-436B-842F-9A7494C1C5DE}" destId="{8BCD6BC2-A8D0-49CE-85A4-1B716289762E}" srcOrd="9" destOrd="0" parTransId="{82EB0734-5239-42A8-A79A-7FCF15788901}" sibTransId="{6AC03AC6-5941-4323-85E6-9919771B76B7}"/>
    <dgm:cxn modelId="{A599A619-F325-4F59-9960-E4A43DE19DB7}" type="presOf" srcId="{F09730A2-3CDF-436B-842F-9A7494C1C5DE}" destId="{102AC579-593B-4356-A3B4-5C3860935841}" srcOrd="0" destOrd="0" presId="urn:microsoft.com/office/officeart/2016/7/layout/BasicProcessNew"/>
    <dgm:cxn modelId="{B41EC41C-E33D-4A71-9353-789028805069}" srcId="{982DF3CC-C969-48AF-BE07-9E0CCCCF888B}" destId="{F09730A2-3CDF-436B-842F-9A7494C1C5DE}" srcOrd="0" destOrd="0" parTransId="{6241F383-BE5B-4F38-885B-70B9C6C753A6}" sibTransId="{E289B5B9-2D87-49C3-AD0F-D06543EE5536}"/>
    <dgm:cxn modelId="{EF422822-99C7-4BE7-B32E-8C199FCC1727}" srcId="{F09730A2-3CDF-436B-842F-9A7494C1C5DE}" destId="{9C4AA0E5-58CB-4EF8-AE4A-40A83267EC0D}" srcOrd="10" destOrd="0" parTransId="{6E0C3398-AB09-4288-AA44-8953B29A0C59}" sibTransId="{B58754A9-F5D5-4BEA-98BF-559915C038A2}"/>
    <dgm:cxn modelId="{5ABA942A-97B7-4A9F-B146-DFD7EC3819F4}" type="presOf" srcId="{982DF3CC-C969-48AF-BE07-9E0CCCCF888B}" destId="{9553A24C-0C02-4B07-9DEA-CAC9652B030D}" srcOrd="0" destOrd="0" presId="urn:microsoft.com/office/officeart/2016/7/layout/BasicProcessNew"/>
    <dgm:cxn modelId="{5E7D812F-7DAE-4900-BD3B-9A06E546DAFC}" srcId="{F09730A2-3CDF-436B-842F-9A7494C1C5DE}" destId="{CB986608-F96E-44E6-97B2-C84B925A7997}" srcOrd="1" destOrd="0" parTransId="{8451E98C-F8AA-47BB-B09C-EFB5319114E3}" sibTransId="{ED707D0A-95CC-413F-AC24-CA5CBD418836}"/>
    <dgm:cxn modelId="{4BF52C33-B6EA-40C0-A92F-C0BB2B099D3F}" type="presOf" srcId="{1D73CFA3-308B-4E05-B3F9-CE592FE6B848}" destId="{102AC579-593B-4356-A3B4-5C3860935841}" srcOrd="0" destOrd="6" presId="urn:microsoft.com/office/officeart/2016/7/layout/BasicProcessNew"/>
    <dgm:cxn modelId="{3F4ABB33-8A50-4C1A-981D-F50689F41D86}" type="presOf" srcId="{CB90E1DC-2E78-4D7B-8BF0-FC41E5D9B51E}" destId="{102AC579-593B-4356-A3B4-5C3860935841}" srcOrd="0" destOrd="1" presId="urn:microsoft.com/office/officeart/2016/7/layout/BasicProcessNew"/>
    <dgm:cxn modelId="{D3DFAD3F-CB2A-4E0B-9209-520FF54204E1}" type="presOf" srcId="{52EA1D40-0CB8-4EF9-ADCF-6113522D0F63}" destId="{102AC579-593B-4356-A3B4-5C3860935841}" srcOrd="0" destOrd="5" presId="urn:microsoft.com/office/officeart/2016/7/layout/BasicProcessNew"/>
    <dgm:cxn modelId="{E27E655E-FF05-483A-AAD0-3EB567C8DE8B}" type="presOf" srcId="{A72CAF81-043D-409E-954C-81C81CEACBA9}" destId="{102AC579-593B-4356-A3B4-5C3860935841}" srcOrd="0" destOrd="4" presId="urn:microsoft.com/office/officeart/2016/7/layout/BasicProcessNew"/>
    <dgm:cxn modelId="{CA107E5E-236F-470C-AC7A-83AE0320D39A}" srcId="{F09730A2-3CDF-436B-842F-9A7494C1C5DE}" destId="{52EA1D40-0CB8-4EF9-ADCF-6113522D0F63}" srcOrd="4" destOrd="0" parTransId="{6E8E2DC5-CE38-433D-9C3D-B2912E3A23F1}" sibTransId="{7D774046-A6E4-4DDF-A38E-876B72B95C89}"/>
    <dgm:cxn modelId="{BE74A844-065A-466A-BC1E-767299C0DE27}" type="presOf" srcId="{9C4AA0E5-58CB-4EF8-AE4A-40A83267EC0D}" destId="{102AC579-593B-4356-A3B4-5C3860935841}" srcOrd="0" destOrd="11" presId="urn:microsoft.com/office/officeart/2016/7/layout/BasicProcessNew"/>
    <dgm:cxn modelId="{36CB7A66-01C0-4290-AD7E-37FCDAD4BE53}" srcId="{F09730A2-3CDF-436B-842F-9A7494C1C5DE}" destId="{1D99C455-649F-49B5-8715-C3B71B588A0A}" srcOrd="12" destOrd="0" parTransId="{BE02D6C8-5A55-4FAE-90DF-76FCFA67BB62}" sibTransId="{C0088BB2-A95A-46BB-94E8-F8BF5599A870}"/>
    <dgm:cxn modelId="{586A8949-028C-4964-B633-A7F5DAFDD388}" type="presOf" srcId="{1D99C455-649F-49B5-8715-C3B71B588A0A}" destId="{102AC579-593B-4356-A3B4-5C3860935841}" srcOrd="0" destOrd="13" presId="urn:microsoft.com/office/officeart/2016/7/layout/BasicProcessNew"/>
    <dgm:cxn modelId="{DE64DB4F-DCBF-44C8-9882-60389A1B2F5E}" type="presOf" srcId="{FD5AF06D-4DE9-4D47-85AE-0CDCBA3D5B82}" destId="{102AC579-593B-4356-A3B4-5C3860935841}" srcOrd="0" destOrd="12" presId="urn:microsoft.com/office/officeart/2016/7/layout/BasicProcessNew"/>
    <dgm:cxn modelId="{394A9971-6F06-4CA3-A10A-7655375AF5F3}" srcId="{F09730A2-3CDF-436B-842F-9A7494C1C5DE}" destId="{67AE48DC-F9F3-4DEE-9050-DD8E211C17C3}" srcOrd="2" destOrd="0" parTransId="{40135B3E-8593-4671-AC7B-D51215575460}" sibTransId="{D5A31575-2840-44A7-BD84-336974BC5B7D}"/>
    <dgm:cxn modelId="{54547E57-8CAA-449A-AE73-7F1C31A1B920}" type="presOf" srcId="{43C59AEE-357B-42D9-97A1-E4E2666DB23A}" destId="{102AC579-593B-4356-A3B4-5C3860935841}" srcOrd="0" destOrd="7" presId="urn:microsoft.com/office/officeart/2016/7/layout/BasicProcessNew"/>
    <dgm:cxn modelId="{23879182-5F87-403B-9108-CF5CE175BFC5}" srcId="{F09730A2-3CDF-436B-842F-9A7494C1C5DE}" destId="{CB90E1DC-2E78-4D7B-8BF0-FC41E5D9B51E}" srcOrd="0" destOrd="0" parTransId="{1CAF8367-F014-4ABA-9124-609B3F00F245}" sibTransId="{2CF31254-9526-48F5-B392-5BDAFB6F9C66}"/>
    <dgm:cxn modelId="{1ACC3786-DA12-4F81-81EA-9FFBF9E8BE6F}" srcId="{F09730A2-3CDF-436B-842F-9A7494C1C5DE}" destId="{43C59AEE-357B-42D9-97A1-E4E2666DB23A}" srcOrd="6" destOrd="0" parTransId="{59FBDE0B-EB2F-4508-8FA2-6DC1424E1C19}" sibTransId="{B973149F-8F09-4F9D-93DE-E158164E5698}"/>
    <dgm:cxn modelId="{8765218A-58EA-4B43-B26C-5207F9648A5E}" srcId="{F09730A2-3CDF-436B-842F-9A7494C1C5DE}" destId="{85271AEA-7F1F-48B8-A901-F7EFC2E86271}" srcOrd="7" destOrd="0" parTransId="{7ED1BFAC-3283-42C5-90D3-CEAC1A30D144}" sibTransId="{24DFEBA6-1402-4BEC-A35A-EFF9AC758D55}"/>
    <dgm:cxn modelId="{80D032A2-3A00-4A1D-9552-4ADA07A57B62}" srcId="{F09730A2-3CDF-436B-842F-9A7494C1C5DE}" destId="{A72CAF81-043D-409E-954C-81C81CEACBA9}" srcOrd="3" destOrd="0" parTransId="{512A178F-A33F-46F8-B8E7-67D6418BF331}" sibTransId="{C4C7C47F-E64F-4711-BD72-71941E6D2436}"/>
    <dgm:cxn modelId="{B6DB41B1-D211-4999-9960-B4E38E8D358B}" srcId="{F09730A2-3CDF-436B-842F-9A7494C1C5DE}" destId="{FD5AF06D-4DE9-4D47-85AE-0CDCBA3D5B82}" srcOrd="11" destOrd="0" parTransId="{6E66F968-EC74-40A6-A32E-6AD213886EAE}" sibTransId="{3C66C728-CABB-41A2-A3D1-C68BF60832A7}"/>
    <dgm:cxn modelId="{916B61B9-364E-49CC-A981-F23587F64661}" type="presOf" srcId="{85271AEA-7F1F-48B8-A901-F7EFC2E86271}" destId="{102AC579-593B-4356-A3B4-5C3860935841}" srcOrd="0" destOrd="8" presId="urn:microsoft.com/office/officeart/2016/7/layout/BasicProcessNew"/>
    <dgm:cxn modelId="{DCE84FC5-D00D-4325-9017-E000C4E3F062}" type="presOf" srcId="{67AE48DC-F9F3-4DEE-9050-DD8E211C17C3}" destId="{102AC579-593B-4356-A3B4-5C3860935841}" srcOrd="0" destOrd="3" presId="urn:microsoft.com/office/officeart/2016/7/layout/BasicProcessNew"/>
    <dgm:cxn modelId="{22F490C8-0CF6-4098-BC97-EFD9EE25F6D2}" type="presOf" srcId="{CB986608-F96E-44E6-97B2-C84B925A7997}" destId="{102AC579-593B-4356-A3B4-5C3860935841}" srcOrd="0" destOrd="2" presId="urn:microsoft.com/office/officeart/2016/7/layout/BasicProcessNew"/>
    <dgm:cxn modelId="{0BE8DBF2-18A1-4C76-A45E-0406589F3FB1}" type="presOf" srcId="{8BCD6BC2-A8D0-49CE-85A4-1B716289762E}" destId="{102AC579-593B-4356-A3B4-5C3860935841}" srcOrd="0" destOrd="10" presId="urn:microsoft.com/office/officeart/2016/7/layout/BasicProcessNew"/>
    <dgm:cxn modelId="{DE855DF7-6C26-44A6-BCBC-300E8EA4CA6E}" srcId="{F09730A2-3CDF-436B-842F-9A7494C1C5DE}" destId="{1D73CFA3-308B-4E05-B3F9-CE592FE6B848}" srcOrd="5" destOrd="0" parTransId="{ED648BBC-0697-4264-BE31-7F9D50A15901}" sibTransId="{8B08EF4B-9778-468E-81C1-B1C290F8A7B0}"/>
    <dgm:cxn modelId="{A214B3FB-3BCF-4F13-9172-6C65140F6D25}" srcId="{F09730A2-3CDF-436B-842F-9A7494C1C5DE}" destId="{9833321B-B282-47DA-8B4A-3CD28A887418}" srcOrd="8" destOrd="0" parTransId="{780F783D-75F3-4E0D-84B6-D36B31EA0993}" sibTransId="{62B81F5A-5B56-40F2-86B7-4167DE5B204E}"/>
    <dgm:cxn modelId="{2F7952CA-2BA3-4096-B3E7-621913CFBB29}" type="presParOf" srcId="{9553A24C-0C02-4B07-9DEA-CAC9652B030D}" destId="{102AC579-593B-4356-A3B4-5C3860935841}" srcOrd="0" destOrd="0" presId="urn:microsoft.com/office/officeart/2016/7/layout/BasicProcessNew"/>
  </dgm:cxnLst>
  <dgm:bg/>
  <dgm:whole>
    <a:ln>
      <a:solidFill>
        <a:schemeClr val="tx1"/>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8EC8960-3291-4800-8539-7BF688BC9D27}"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97094B54-910F-49EC-B86B-8B1C824FE545}">
      <dgm:prSet/>
      <dgm:spPr/>
      <dgm:t>
        <a:bodyPr/>
        <a:lstStyle/>
        <a:p>
          <a:r>
            <a:rPr lang="nb-NO" b="1" i="0" u="sng" dirty="0"/>
            <a:t>Kvantitativt</a:t>
          </a:r>
          <a:r>
            <a:rPr lang="nb-NO" b="1" dirty="0"/>
            <a:t> </a:t>
          </a:r>
          <a:endParaRPr lang="en-US" dirty="0"/>
        </a:p>
      </dgm:t>
    </dgm:pt>
    <dgm:pt modelId="{AC60703B-920C-46B9-9515-F7EA97DBB845}" type="parTrans" cxnId="{79F7BD80-E727-48B4-9CAC-BFC66959A703}">
      <dgm:prSet/>
      <dgm:spPr/>
      <dgm:t>
        <a:bodyPr/>
        <a:lstStyle/>
        <a:p>
          <a:endParaRPr lang="en-US"/>
        </a:p>
      </dgm:t>
    </dgm:pt>
    <dgm:pt modelId="{114057C2-AE41-47F3-B65D-69E094B26030}" type="sibTrans" cxnId="{79F7BD80-E727-48B4-9CAC-BFC66959A703}">
      <dgm:prSet/>
      <dgm:spPr/>
      <dgm:t>
        <a:bodyPr/>
        <a:lstStyle/>
        <a:p>
          <a:endParaRPr lang="en-US"/>
        </a:p>
      </dgm:t>
    </dgm:pt>
    <dgm:pt modelId="{41CE9676-748F-402D-B086-491FF7096037}">
      <dgm:prSet/>
      <dgm:spPr/>
      <dgm:t>
        <a:bodyPr/>
        <a:lstStyle/>
        <a:p>
          <a:r>
            <a:rPr lang="nb-NO" dirty="0"/>
            <a:t>Avlaste tradisjonell hjemmesykepleie</a:t>
          </a:r>
          <a:endParaRPr lang="en-US" dirty="0"/>
        </a:p>
      </dgm:t>
    </dgm:pt>
    <dgm:pt modelId="{4668969C-702C-4B09-B313-133FACBFC01F}" type="parTrans" cxnId="{BAD633F2-B945-4AD6-AA92-8D7E6C2CB388}">
      <dgm:prSet/>
      <dgm:spPr/>
      <dgm:t>
        <a:bodyPr/>
        <a:lstStyle/>
        <a:p>
          <a:endParaRPr lang="en-US"/>
        </a:p>
      </dgm:t>
    </dgm:pt>
    <dgm:pt modelId="{0C9B1FA2-7B79-4365-ACE3-D32131672EBB}" type="sibTrans" cxnId="{BAD633F2-B945-4AD6-AA92-8D7E6C2CB388}">
      <dgm:prSet/>
      <dgm:spPr/>
      <dgm:t>
        <a:bodyPr/>
        <a:lstStyle/>
        <a:p>
          <a:endParaRPr lang="en-US"/>
        </a:p>
      </dgm:t>
    </dgm:pt>
    <dgm:pt modelId="{898F8F89-8B36-40FC-B0D3-2D24B9EE05E6}">
      <dgm:prSet/>
      <dgm:spPr/>
      <dgm:t>
        <a:bodyPr/>
        <a:lstStyle/>
        <a:p>
          <a:r>
            <a:rPr lang="nb-NO"/>
            <a:t>Redusere fysiske besøk </a:t>
          </a:r>
          <a:endParaRPr lang="en-US"/>
        </a:p>
      </dgm:t>
    </dgm:pt>
    <dgm:pt modelId="{7AA28EB8-4693-4719-90FC-24C522501169}" type="parTrans" cxnId="{ED8DC76A-E256-45E4-8354-BEDE9E1E2783}">
      <dgm:prSet/>
      <dgm:spPr/>
      <dgm:t>
        <a:bodyPr/>
        <a:lstStyle/>
        <a:p>
          <a:endParaRPr lang="en-US"/>
        </a:p>
      </dgm:t>
    </dgm:pt>
    <dgm:pt modelId="{2E239A75-0C6E-4E9C-8217-191BE6EDB96A}" type="sibTrans" cxnId="{ED8DC76A-E256-45E4-8354-BEDE9E1E2783}">
      <dgm:prSet/>
      <dgm:spPr/>
      <dgm:t>
        <a:bodyPr/>
        <a:lstStyle/>
        <a:p>
          <a:endParaRPr lang="en-US"/>
        </a:p>
      </dgm:t>
    </dgm:pt>
    <dgm:pt modelId="{023C3168-4FF3-42C9-A82D-B28AE57982DA}">
      <dgm:prSet/>
      <dgm:spPr/>
      <dgm:t>
        <a:bodyPr/>
        <a:lstStyle/>
        <a:p>
          <a:r>
            <a:rPr lang="nb-NO"/>
            <a:t>Redusere kjøring</a:t>
          </a:r>
          <a:endParaRPr lang="en-US"/>
        </a:p>
      </dgm:t>
    </dgm:pt>
    <dgm:pt modelId="{77A60EB5-5522-42C5-AA48-5E4949C5FBB9}" type="parTrans" cxnId="{79FE6FA3-B8E1-44A3-9742-D0357DC5939C}">
      <dgm:prSet/>
      <dgm:spPr/>
      <dgm:t>
        <a:bodyPr/>
        <a:lstStyle/>
        <a:p>
          <a:endParaRPr lang="en-US"/>
        </a:p>
      </dgm:t>
    </dgm:pt>
    <dgm:pt modelId="{F5C5C52C-C874-4B6B-81A1-B97F7AF045C0}" type="sibTrans" cxnId="{79FE6FA3-B8E1-44A3-9742-D0357DC5939C}">
      <dgm:prSet/>
      <dgm:spPr/>
      <dgm:t>
        <a:bodyPr/>
        <a:lstStyle/>
        <a:p>
          <a:endParaRPr lang="en-US"/>
        </a:p>
      </dgm:t>
    </dgm:pt>
    <dgm:pt modelId="{773FAD4A-628F-46AA-9AE4-21BED21492BE}">
      <dgm:prSet/>
      <dgm:spPr/>
      <dgm:t>
        <a:bodyPr/>
        <a:lstStyle/>
        <a:p>
          <a:r>
            <a:rPr lang="nb-NO"/>
            <a:t>Effektivisere kommunale helsetjenester</a:t>
          </a:r>
          <a:endParaRPr lang="en-US"/>
        </a:p>
      </dgm:t>
    </dgm:pt>
    <dgm:pt modelId="{6A462EC8-25EF-41A9-83C9-C7404587BB00}" type="parTrans" cxnId="{64250965-54D7-4441-AE90-04161EDB992F}">
      <dgm:prSet/>
      <dgm:spPr/>
      <dgm:t>
        <a:bodyPr/>
        <a:lstStyle/>
        <a:p>
          <a:endParaRPr lang="en-US"/>
        </a:p>
      </dgm:t>
    </dgm:pt>
    <dgm:pt modelId="{AD2F9E88-D0F4-4C5E-AC07-DBBF6C5EE70B}" type="sibTrans" cxnId="{64250965-54D7-4441-AE90-04161EDB992F}">
      <dgm:prSet/>
      <dgm:spPr/>
      <dgm:t>
        <a:bodyPr/>
        <a:lstStyle/>
        <a:p>
          <a:endParaRPr lang="en-US"/>
        </a:p>
      </dgm:t>
    </dgm:pt>
    <dgm:pt modelId="{83281E6C-16B7-4570-9EE0-D4624825C9A7}">
      <dgm:prSet/>
      <dgm:spPr/>
      <dgm:t>
        <a:bodyPr/>
        <a:lstStyle/>
        <a:p>
          <a:r>
            <a:rPr lang="nb-NO" b="1" i="0" u="sng" dirty="0"/>
            <a:t>Kvalitativt</a:t>
          </a:r>
          <a:r>
            <a:rPr lang="nb-NO" b="1" dirty="0"/>
            <a:t> </a:t>
          </a:r>
          <a:endParaRPr lang="en-US" dirty="0"/>
        </a:p>
      </dgm:t>
    </dgm:pt>
    <dgm:pt modelId="{1DA815B0-FBE5-496D-B0B0-A551F4EEC51D}" type="parTrans" cxnId="{4F726702-D240-4A51-87E9-135B3108D95D}">
      <dgm:prSet/>
      <dgm:spPr/>
      <dgm:t>
        <a:bodyPr/>
        <a:lstStyle/>
        <a:p>
          <a:endParaRPr lang="nb-NO"/>
        </a:p>
      </dgm:t>
    </dgm:pt>
    <dgm:pt modelId="{4247377B-1D6F-4BFC-AFEB-C1CFDDF2645A}" type="sibTrans" cxnId="{4F726702-D240-4A51-87E9-135B3108D95D}">
      <dgm:prSet/>
      <dgm:spPr/>
      <dgm:t>
        <a:bodyPr/>
        <a:lstStyle/>
        <a:p>
          <a:endParaRPr lang="nb-NO"/>
        </a:p>
      </dgm:t>
    </dgm:pt>
    <dgm:pt modelId="{08B60625-6B0C-48E2-BD8F-01D9881DCF9D}">
      <dgm:prSet/>
      <dgm:spPr/>
      <dgm:t>
        <a:bodyPr/>
        <a:lstStyle/>
        <a:p>
          <a:r>
            <a:rPr lang="nb-NO" dirty="0"/>
            <a:t>Brukerperspektiv</a:t>
          </a:r>
          <a:endParaRPr lang="en-US" dirty="0"/>
        </a:p>
      </dgm:t>
    </dgm:pt>
    <dgm:pt modelId="{48F43BCE-C336-4EC9-9B4E-87D656F1BD36}" type="parTrans" cxnId="{7FD7F110-FA57-4BA9-83F1-D543B9942D4D}">
      <dgm:prSet/>
      <dgm:spPr/>
      <dgm:t>
        <a:bodyPr/>
        <a:lstStyle/>
        <a:p>
          <a:endParaRPr lang="nb-NO"/>
        </a:p>
      </dgm:t>
    </dgm:pt>
    <dgm:pt modelId="{28A8CAEF-CF01-4A13-8188-0D5937397F12}" type="sibTrans" cxnId="{7FD7F110-FA57-4BA9-83F1-D543B9942D4D}">
      <dgm:prSet/>
      <dgm:spPr/>
      <dgm:t>
        <a:bodyPr/>
        <a:lstStyle/>
        <a:p>
          <a:endParaRPr lang="nb-NO"/>
        </a:p>
      </dgm:t>
    </dgm:pt>
    <dgm:pt modelId="{1C6AD112-3CE0-4CE6-997C-A656C71866DA}">
      <dgm:prSet/>
      <dgm:spPr/>
      <dgm:t>
        <a:bodyPr/>
        <a:lstStyle/>
        <a:p>
          <a:r>
            <a:rPr lang="nb-NO" dirty="0"/>
            <a:t>Redusere fysiske besøk </a:t>
          </a:r>
          <a:endParaRPr lang="en-US" dirty="0"/>
        </a:p>
      </dgm:t>
    </dgm:pt>
    <dgm:pt modelId="{2018FF2C-1AB1-4AE4-872D-EEDC038C09D3}" type="parTrans" cxnId="{BF422AB7-8F2A-4097-94D0-9A4CCB5CDA5E}">
      <dgm:prSet/>
      <dgm:spPr/>
      <dgm:t>
        <a:bodyPr/>
        <a:lstStyle/>
        <a:p>
          <a:endParaRPr lang="nb-NO"/>
        </a:p>
      </dgm:t>
    </dgm:pt>
    <dgm:pt modelId="{4D3FB2B5-A24A-4330-B586-1E769BD67B20}" type="sibTrans" cxnId="{BF422AB7-8F2A-4097-94D0-9A4CCB5CDA5E}">
      <dgm:prSet/>
      <dgm:spPr/>
      <dgm:t>
        <a:bodyPr/>
        <a:lstStyle/>
        <a:p>
          <a:endParaRPr lang="nb-NO"/>
        </a:p>
      </dgm:t>
    </dgm:pt>
    <dgm:pt modelId="{2B6D7ABD-F0B1-4CA5-AE22-FE117EEEEDBF}">
      <dgm:prSet/>
      <dgm:spPr/>
      <dgm:t>
        <a:bodyPr/>
        <a:lstStyle/>
        <a:p>
          <a:r>
            <a:rPr lang="nb-NO"/>
            <a:t>Redusere kjøring</a:t>
          </a:r>
          <a:endParaRPr lang="en-US"/>
        </a:p>
      </dgm:t>
    </dgm:pt>
    <dgm:pt modelId="{CFA40C5C-2089-42CA-8626-1D19413F34B3}" type="parTrans" cxnId="{E4D53A3E-7FB3-4289-823D-EAEC49777CCB}">
      <dgm:prSet/>
      <dgm:spPr/>
      <dgm:t>
        <a:bodyPr/>
        <a:lstStyle/>
        <a:p>
          <a:endParaRPr lang="nb-NO"/>
        </a:p>
      </dgm:t>
    </dgm:pt>
    <dgm:pt modelId="{641D8B0A-3AF9-4B33-98F4-D0E3CAEE25EF}" type="sibTrans" cxnId="{E4D53A3E-7FB3-4289-823D-EAEC49777CCB}">
      <dgm:prSet/>
      <dgm:spPr/>
      <dgm:t>
        <a:bodyPr/>
        <a:lstStyle/>
        <a:p>
          <a:endParaRPr lang="nb-NO"/>
        </a:p>
      </dgm:t>
    </dgm:pt>
    <dgm:pt modelId="{F0D6EF82-0216-4139-814F-2AD6005536EE}">
      <dgm:prSet/>
      <dgm:spPr/>
      <dgm:t>
        <a:bodyPr/>
        <a:lstStyle/>
        <a:p>
          <a:r>
            <a:rPr lang="nb-NO"/>
            <a:t>Effektivisere kommunale helsetjenester</a:t>
          </a:r>
          <a:endParaRPr lang="en-US"/>
        </a:p>
      </dgm:t>
    </dgm:pt>
    <dgm:pt modelId="{FC8BD4D9-3828-4C6B-9F18-DF3010890A53}" type="parTrans" cxnId="{F76CA1B8-DEDC-4964-894E-B6275A4EFDC8}">
      <dgm:prSet/>
      <dgm:spPr/>
      <dgm:t>
        <a:bodyPr/>
        <a:lstStyle/>
        <a:p>
          <a:endParaRPr lang="nb-NO"/>
        </a:p>
      </dgm:t>
    </dgm:pt>
    <dgm:pt modelId="{7783B86C-9DF1-47FE-8713-88D233E36D45}" type="sibTrans" cxnId="{F76CA1B8-DEDC-4964-894E-B6275A4EFDC8}">
      <dgm:prSet/>
      <dgm:spPr/>
      <dgm:t>
        <a:bodyPr/>
        <a:lstStyle/>
        <a:p>
          <a:endParaRPr lang="nb-NO"/>
        </a:p>
      </dgm:t>
    </dgm:pt>
    <dgm:pt modelId="{573008FF-608D-4C23-B7B1-7E842095A319}">
      <dgm:prSet/>
      <dgm:spPr/>
      <dgm:t>
        <a:bodyPr/>
        <a:lstStyle/>
        <a:p>
          <a:r>
            <a:rPr lang="en-US" dirty="0" err="1"/>
            <a:t>Fleksibel</a:t>
          </a:r>
          <a:r>
            <a:rPr lang="en-US" dirty="0"/>
            <a:t> </a:t>
          </a:r>
          <a:r>
            <a:rPr lang="en-US" dirty="0" err="1"/>
            <a:t>hverdag</a:t>
          </a:r>
          <a:r>
            <a:rPr lang="en-US" dirty="0"/>
            <a:t>/</a:t>
          </a:r>
          <a:r>
            <a:rPr lang="en-US" dirty="0" err="1"/>
            <a:t>mer</a:t>
          </a:r>
          <a:r>
            <a:rPr lang="en-US" dirty="0"/>
            <a:t> </a:t>
          </a:r>
          <a:r>
            <a:rPr lang="en-US" dirty="0" err="1"/>
            <a:t>frihet</a:t>
          </a:r>
          <a:endParaRPr lang="en-US" dirty="0"/>
        </a:p>
      </dgm:t>
    </dgm:pt>
    <dgm:pt modelId="{0C79B4B2-B158-42B3-B61C-B14DF231790D}" type="parTrans" cxnId="{7ED0BFE5-A805-4340-B7E0-8CAE3E1A7261}">
      <dgm:prSet/>
      <dgm:spPr/>
      <dgm:t>
        <a:bodyPr/>
        <a:lstStyle/>
        <a:p>
          <a:endParaRPr lang="nb-NO"/>
        </a:p>
      </dgm:t>
    </dgm:pt>
    <dgm:pt modelId="{B56B551D-44A9-4D56-9047-BC27E3E5EAEB}" type="sibTrans" cxnId="{7ED0BFE5-A805-4340-B7E0-8CAE3E1A7261}">
      <dgm:prSet/>
      <dgm:spPr/>
      <dgm:t>
        <a:bodyPr/>
        <a:lstStyle/>
        <a:p>
          <a:endParaRPr lang="nb-NO"/>
        </a:p>
      </dgm:t>
    </dgm:pt>
    <dgm:pt modelId="{D933EB9E-D430-4AB1-A80D-DF7AF0A6F006}">
      <dgm:prSet/>
      <dgm:spPr/>
      <dgm:t>
        <a:bodyPr/>
        <a:lstStyle/>
        <a:p>
          <a:r>
            <a:rPr lang="en-US" dirty="0"/>
            <a:t>Ansvar for </a:t>
          </a:r>
          <a:r>
            <a:rPr lang="en-US" dirty="0" err="1"/>
            <a:t>eget</a:t>
          </a:r>
          <a:r>
            <a:rPr lang="en-US" dirty="0"/>
            <a:t> liv</a:t>
          </a:r>
        </a:p>
      </dgm:t>
    </dgm:pt>
    <dgm:pt modelId="{74783DE7-60BC-4732-B217-1B1DBBABDEB7}" type="parTrans" cxnId="{1C3B2072-FF9F-4D55-997D-B7B9ABD1747A}">
      <dgm:prSet/>
      <dgm:spPr/>
      <dgm:t>
        <a:bodyPr/>
        <a:lstStyle/>
        <a:p>
          <a:endParaRPr lang="nb-NO"/>
        </a:p>
      </dgm:t>
    </dgm:pt>
    <dgm:pt modelId="{AC1D723B-6DA5-41A5-AAAB-DFDCD22A2813}" type="sibTrans" cxnId="{1C3B2072-FF9F-4D55-997D-B7B9ABD1747A}">
      <dgm:prSet/>
      <dgm:spPr/>
      <dgm:t>
        <a:bodyPr/>
        <a:lstStyle/>
        <a:p>
          <a:endParaRPr lang="nb-NO"/>
        </a:p>
      </dgm:t>
    </dgm:pt>
    <dgm:pt modelId="{F1B62089-1184-4D0E-A096-445159895DB6}">
      <dgm:prSet/>
      <dgm:spPr/>
      <dgm:t>
        <a:bodyPr/>
        <a:lstStyle/>
        <a:p>
          <a:r>
            <a:rPr lang="en-US" dirty="0" err="1"/>
            <a:t>Økt</a:t>
          </a:r>
          <a:r>
            <a:rPr lang="en-US" dirty="0"/>
            <a:t> </a:t>
          </a:r>
          <a:r>
            <a:rPr lang="en-US" dirty="0" err="1"/>
            <a:t>trygghet</a:t>
          </a:r>
          <a:r>
            <a:rPr lang="en-US" dirty="0"/>
            <a:t>, </a:t>
          </a:r>
          <a:r>
            <a:rPr lang="en-US" dirty="0" err="1"/>
            <a:t>aktivitet</a:t>
          </a:r>
          <a:r>
            <a:rPr lang="en-US" dirty="0"/>
            <a:t> </a:t>
          </a:r>
          <a:r>
            <a:rPr lang="en-US" dirty="0" err="1"/>
            <a:t>og</a:t>
          </a:r>
          <a:r>
            <a:rPr lang="en-US" dirty="0"/>
            <a:t> </a:t>
          </a:r>
          <a:r>
            <a:rPr lang="en-US" dirty="0" err="1"/>
            <a:t>selvstendighet</a:t>
          </a:r>
          <a:endParaRPr lang="en-US" dirty="0"/>
        </a:p>
      </dgm:t>
    </dgm:pt>
    <dgm:pt modelId="{46676695-A45B-4C0D-A145-F1589DCF50F7}" type="parTrans" cxnId="{EC917D7A-AC28-4B76-B5FA-B9ADF07B6380}">
      <dgm:prSet/>
      <dgm:spPr/>
      <dgm:t>
        <a:bodyPr/>
        <a:lstStyle/>
        <a:p>
          <a:endParaRPr lang="nb-NO"/>
        </a:p>
      </dgm:t>
    </dgm:pt>
    <dgm:pt modelId="{F570B9E2-F728-4614-838C-CEBD2A412694}" type="sibTrans" cxnId="{EC917D7A-AC28-4B76-B5FA-B9ADF07B6380}">
      <dgm:prSet/>
      <dgm:spPr/>
      <dgm:t>
        <a:bodyPr/>
        <a:lstStyle/>
        <a:p>
          <a:endParaRPr lang="nb-NO"/>
        </a:p>
      </dgm:t>
    </dgm:pt>
    <dgm:pt modelId="{3146FC60-3CA6-4C05-8A0E-C62C2CFA8D43}" type="pres">
      <dgm:prSet presAssocID="{F8EC8960-3291-4800-8539-7BF688BC9D27}" presName="diagram" presStyleCnt="0">
        <dgm:presLayoutVars>
          <dgm:dir/>
          <dgm:resizeHandles val="exact"/>
        </dgm:presLayoutVars>
      </dgm:prSet>
      <dgm:spPr/>
    </dgm:pt>
    <dgm:pt modelId="{C1B26D88-D029-42B8-8241-A5B5DAC4E0E3}" type="pres">
      <dgm:prSet presAssocID="{97094B54-910F-49EC-B86B-8B1C824FE545}" presName="node" presStyleLbl="node1" presStyleIdx="0" presStyleCnt="2" custScaleX="165113" custScaleY="174256">
        <dgm:presLayoutVars>
          <dgm:bulletEnabled val="1"/>
        </dgm:presLayoutVars>
      </dgm:prSet>
      <dgm:spPr/>
    </dgm:pt>
    <dgm:pt modelId="{427CB14C-6A49-4C47-9212-94AA9EFAD928}" type="pres">
      <dgm:prSet presAssocID="{114057C2-AE41-47F3-B65D-69E094B26030}" presName="sibTrans" presStyleLbl="sibTrans2D1" presStyleIdx="0" presStyleCnt="1"/>
      <dgm:spPr/>
    </dgm:pt>
    <dgm:pt modelId="{C7711D5E-BA27-40CE-B328-C147BA814568}" type="pres">
      <dgm:prSet presAssocID="{114057C2-AE41-47F3-B65D-69E094B26030}" presName="connectorText" presStyleLbl="sibTrans2D1" presStyleIdx="0" presStyleCnt="1"/>
      <dgm:spPr/>
    </dgm:pt>
    <dgm:pt modelId="{EA16128E-DA3C-49A5-BAE5-C5D1A230DDF4}" type="pres">
      <dgm:prSet presAssocID="{83281E6C-16B7-4570-9EE0-D4624825C9A7}" presName="node" presStyleLbl="node1" presStyleIdx="1" presStyleCnt="2" custScaleX="155980" custScaleY="177768">
        <dgm:presLayoutVars>
          <dgm:bulletEnabled val="1"/>
        </dgm:presLayoutVars>
      </dgm:prSet>
      <dgm:spPr/>
    </dgm:pt>
  </dgm:ptLst>
  <dgm:cxnLst>
    <dgm:cxn modelId="{4F726702-D240-4A51-87E9-135B3108D95D}" srcId="{F8EC8960-3291-4800-8539-7BF688BC9D27}" destId="{83281E6C-16B7-4570-9EE0-D4624825C9A7}" srcOrd="1" destOrd="0" parTransId="{1DA815B0-FBE5-496D-B0B0-A551F4EEC51D}" sibTransId="{4247377B-1D6F-4BFC-AFEB-C1CFDDF2645A}"/>
    <dgm:cxn modelId="{7FD7F110-FA57-4BA9-83F1-D543B9942D4D}" srcId="{83281E6C-16B7-4570-9EE0-D4624825C9A7}" destId="{08B60625-6B0C-48E2-BD8F-01D9881DCF9D}" srcOrd="0" destOrd="0" parTransId="{48F43BCE-C336-4EC9-9B4E-87D656F1BD36}" sibTransId="{28A8CAEF-CF01-4A13-8188-0D5937397F12}"/>
    <dgm:cxn modelId="{F930CB23-DB8E-4C5B-B5F5-CCA86FB92884}" type="presOf" srcId="{97094B54-910F-49EC-B86B-8B1C824FE545}" destId="{C1B26D88-D029-42B8-8241-A5B5DAC4E0E3}" srcOrd="0" destOrd="0" presId="urn:microsoft.com/office/officeart/2005/8/layout/process5"/>
    <dgm:cxn modelId="{3CFE9436-A386-46F9-859F-68A8080F5507}" type="presOf" srcId="{F8EC8960-3291-4800-8539-7BF688BC9D27}" destId="{3146FC60-3CA6-4C05-8A0E-C62C2CFA8D43}" srcOrd="0" destOrd="0" presId="urn:microsoft.com/office/officeart/2005/8/layout/process5"/>
    <dgm:cxn modelId="{BB584438-DED9-4578-866D-FC8EF2CFF1CB}" type="presOf" srcId="{114057C2-AE41-47F3-B65D-69E094B26030}" destId="{427CB14C-6A49-4C47-9212-94AA9EFAD928}" srcOrd="0" destOrd="0" presId="urn:microsoft.com/office/officeart/2005/8/layout/process5"/>
    <dgm:cxn modelId="{E4D53A3E-7FB3-4289-823D-EAEC49777CCB}" srcId="{83281E6C-16B7-4570-9EE0-D4624825C9A7}" destId="{2B6D7ABD-F0B1-4CA5-AE22-FE117EEEEDBF}" srcOrd="2" destOrd="0" parTransId="{CFA40C5C-2089-42CA-8626-1D19413F34B3}" sibTransId="{641D8B0A-3AF9-4B33-98F4-D0E3CAEE25EF}"/>
    <dgm:cxn modelId="{827E7F63-0721-4C54-AF90-12B26F365353}" type="presOf" srcId="{F1B62089-1184-4D0E-A096-445159895DB6}" destId="{EA16128E-DA3C-49A5-BAE5-C5D1A230DDF4}" srcOrd="0" destOrd="4" presId="urn:microsoft.com/office/officeart/2005/8/layout/process5"/>
    <dgm:cxn modelId="{64250965-54D7-4441-AE90-04161EDB992F}" srcId="{97094B54-910F-49EC-B86B-8B1C824FE545}" destId="{773FAD4A-628F-46AA-9AE4-21BED21492BE}" srcOrd="3" destOrd="0" parTransId="{6A462EC8-25EF-41A9-83C9-C7404587BB00}" sibTransId="{AD2F9E88-D0F4-4C5E-AC07-DBBF6C5EE70B}"/>
    <dgm:cxn modelId="{ED8DC76A-E256-45E4-8354-BEDE9E1E2783}" srcId="{97094B54-910F-49EC-B86B-8B1C824FE545}" destId="{898F8F89-8B36-40FC-B0D3-2D24B9EE05E6}" srcOrd="1" destOrd="0" parTransId="{7AA28EB8-4693-4719-90FC-24C522501169}" sibTransId="{2E239A75-0C6E-4E9C-8217-191BE6EDB96A}"/>
    <dgm:cxn modelId="{9A1CD670-8E55-42BF-8029-545199CE878C}" type="presOf" srcId="{114057C2-AE41-47F3-B65D-69E094B26030}" destId="{C7711D5E-BA27-40CE-B328-C147BA814568}" srcOrd="1" destOrd="0" presId="urn:microsoft.com/office/officeart/2005/8/layout/process5"/>
    <dgm:cxn modelId="{1C3B2072-FF9F-4D55-997D-B7B9ABD1747A}" srcId="{08B60625-6B0C-48E2-BD8F-01D9881DCF9D}" destId="{D933EB9E-D430-4AB1-A80D-DF7AF0A6F006}" srcOrd="1" destOrd="0" parTransId="{74783DE7-60BC-4732-B217-1B1DBBABDEB7}" sibTransId="{AC1D723B-6DA5-41A5-AAAB-DFDCD22A2813}"/>
    <dgm:cxn modelId="{B3685073-AEB1-4269-8367-2C14EEBC1861}" type="presOf" srcId="{023C3168-4FF3-42C9-A82D-B28AE57982DA}" destId="{C1B26D88-D029-42B8-8241-A5B5DAC4E0E3}" srcOrd="0" destOrd="3" presId="urn:microsoft.com/office/officeart/2005/8/layout/process5"/>
    <dgm:cxn modelId="{EC917D7A-AC28-4B76-B5FA-B9ADF07B6380}" srcId="{08B60625-6B0C-48E2-BD8F-01D9881DCF9D}" destId="{F1B62089-1184-4D0E-A096-445159895DB6}" srcOrd="2" destOrd="0" parTransId="{46676695-A45B-4C0D-A145-F1589DCF50F7}" sibTransId="{F570B9E2-F728-4614-838C-CEBD2A412694}"/>
    <dgm:cxn modelId="{91FB5E7B-AD5A-42C8-B0F4-8F1AC002DA13}" type="presOf" srcId="{1C6AD112-3CE0-4CE6-997C-A656C71866DA}" destId="{EA16128E-DA3C-49A5-BAE5-C5D1A230DDF4}" srcOrd="0" destOrd="5" presId="urn:microsoft.com/office/officeart/2005/8/layout/process5"/>
    <dgm:cxn modelId="{79F7BD80-E727-48B4-9CAC-BFC66959A703}" srcId="{F8EC8960-3291-4800-8539-7BF688BC9D27}" destId="{97094B54-910F-49EC-B86B-8B1C824FE545}" srcOrd="0" destOrd="0" parTransId="{AC60703B-920C-46B9-9515-F7EA97DBB845}" sibTransId="{114057C2-AE41-47F3-B65D-69E094B26030}"/>
    <dgm:cxn modelId="{8BDE5D94-15EB-46D0-A676-F45E8C4C99B7}" type="presOf" srcId="{2B6D7ABD-F0B1-4CA5-AE22-FE117EEEEDBF}" destId="{EA16128E-DA3C-49A5-BAE5-C5D1A230DDF4}" srcOrd="0" destOrd="6" presId="urn:microsoft.com/office/officeart/2005/8/layout/process5"/>
    <dgm:cxn modelId="{7AB0D997-D56E-4991-8ABB-203C5A835E19}" type="presOf" srcId="{08B60625-6B0C-48E2-BD8F-01D9881DCF9D}" destId="{EA16128E-DA3C-49A5-BAE5-C5D1A230DDF4}" srcOrd="0" destOrd="1" presId="urn:microsoft.com/office/officeart/2005/8/layout/process5"/>
    <dgm:cxn modelId="{F0156099-AAFE-40B2-98E9-C04E111D9466}" type="presOf" srcId="{D933EB9E-D430-4AB1-A80D-DF7AF0A6F006}" destId="{EA16128E-DA3C-49A5-BAE5-C5D1A230DDF4}" srcOrd="0" destOrd="3" presId="urn:microsoft.com/office/officeart/2005/8/layout/process5"/>
    <dgm:cxn modelId="{3C54BB9D-24D4-47DC-ADEA-740E23E3C943}" type="presOf" srcId="{F0D6EF82-0216-4139-814F-2AD6005536EE}" destId="{EA16128E-DA3C-49A5-BAE5-C5D1A230DDF4}" srcOrd="0" destOrd="7" presId="urn:microsoft.com/office/officeart/2005/8/layout/process5"/>
    <dgm:cxn modelId="{79FE6FA3-B8E1-44A3-9742-D0357DC5939C}" srcId="{97094B54-910F-49EC-B86B-8B1C824FE545}" destId="{023C3168-4FF3-42C9-A82D-B28AE57982DA}" srcOrd="2" destOrd="0" parTransId="{77A60EB5-5522-42C5-AA48-5E4949C5FBB9}" sibTransId="{F5C5C52C-C874-4B6B-81A1-B97F7AF045C0}"/>
    <dgm:cxn modelId="{0D2AE5B4-D103-49E9-8457-F496F6D1A02E}" type="presOf" srcId="{83281E6C-16B7-4570-9EE0-D4624825C9A7}" destId="{EA16128E-DA3C-49A5-BAE5-C5D1A230DDF4}" srcOrd="0" destOrd="0" presId="urn:microsoft.com/office/officeart/2005/8/layout/process5"/>
    <dgm:cxn modelId="{BF422AB7-8F2A-4097-94D0-9A4CCB5CDA5E}" srcId="{83281E6C-16B7-4570-9EE0-D4624825C9A7}" destId="{1C6AD112-3CE0-4CE6-997C-A656C71866DA}" srcOrd="1" destOrd="0" parTransId="{2018FF2C-1AB1-4AE4-872D-EEDC038C09D3}" sibTransId="{4D3FB2B5-A24A-4330-B586-1E769BD67B20}"/>
    <dgm:cxn modelId="{F76CA1B8-DEDC-4964-894E-B6275A4EFDC8}" srcId="{83281E6C-16B7-4570-9EE0-D4624825C9A7}" destId="{F0D6EF82-0216-4139-814F-2AD6005536EE}" srcOrd="3" destOrd="0" parTransId="{FC8BD4D9-3828-4C6B-9F18-DF3010890A53}" sibTransId="{7783B86C-9DF1-47FE-8713-88D233E36D45}"/>
    <dgm:cxn modelId="{36CAD4CF-D3A4-4876-A410-2CEFA6546612}" type="presOf" srcId="{773FAD4A-628F-46AA-9AE4-21BED21492BE}" destId="{C1B26D88-D029-42B8-8241-A5B5DAC4E0E3}" srcOrd="0" destOrd="4" presId="urn:microsoft.com/office/officeart/2005/8/layout/process5"/>
    <dgm:cxn modelId="{D6FEC2DB-00F5-4F0A-9378-0CE21902CEDD}" type="presOf" srcId="{573008FF-608D-4C23-B7B1-7E842095A319}" destId="{EA16128E-DA3C-49A5-BAE5-C5D1A230DDF4}" srcOrd="0" destOrd="2" presId="urn:microsoft.com/office/officeart/2005/8/layout/process5"/>
    <dgm:cxn modelId="{7ED0BFE5-A805-4340-B7E0-8CAE3E1A7261}" srcId="{08B60625-6B0C-48E2-BD8F-01D9881DCF9D}" destId="{573008FF-608D-4C23-B7B1-7E842095A319}" srcOrd="0" destOrd="0" parTransId="{0C79B4B2-B158-42B3-B61C-B14DF231790D}" sibTransId="{B56B551D-44A9-4D56-9047-BC27E3E5EAEB}"/>
    <dgm:cxn modelId="{87EEACF1-552C-4D21-B1AA-DA1231D28528}" type="presOf" srcId="{898F8F89-8B36-40FC-B0D3-2D24B9EE05E6}" destId="{C1B26D88-D029-42B8-8241-A5B5DAC4E0E3}" srcOrd="0" destOrd="2" presId="urn:microsoft.com/office/officeart/2005/8/layout/process5"/>
    <dgm:cxn modelId="{BAD633F2-B945-4AD6-AA92-8D7E6C2CB388}" srcId="{97094B54-910F-49EC-B86B-8B1C824FE545}" destId="{41CE9676-748F-402D-B086-491FF7096037}" srcOrd="0" destOrd="0" parTransId="{4668969C-702C-4B09-B313-133FACBFC01F}" sibTransId="{0C9B1FA2-7B79-4365-ACE3-D32131672EBB}"/>
    <dgm:cxn modelId="{F0E7FEF5-06DE-4A83-BF47-40B357DC4EF5}" type="presOf" srcId="{41CE9676-748F-402D-B086-491FF7096037}" destId="{C1B26D88-D029-42B8-8241-A5B5DAC4E0E3}" srcOrd="0" destOrd="1" presId="urn:microsoft.com/office/officeart/2005/8/layout/process5"/>
    <dgm:cxn modelId="{D019D3D5-4ACE-4F5B-AFC6-31CD4A7A2C0D}" type="presParOf" srcId="{3146FC60-3CA6-4C05-8A0E-C62C2CFA8D43}" destId="{C1B26D88-D029-42B8-8241-A5B5DAC4E0E3}" srcOrd="0" destOrd="0" presId="urn:microsoft.com/office/officeart/2005/8/layout/process5"/>
    <dgm:cxn modelId="{CFFB9FDE-9A14-4F12-82C6-DB24AF31A923}" type="presParOf" srcId="{3146FC60-3CA6-4C05-8A0E-C62C2CFA8D43}" destId="{427CB14C-6A49-4C47-9212-94AA9EFAD928}" srcOrd="1" destOrd="0" presId="urn:microsoft.com/office/officeart/2005/8/layout/process5"/>
    <dgm:cxn modelId="{C76D04A6-5B83-46D0-99A4-539BAE39D817}" type="presParOf" srcId="{427CB14C-6A49-4C47-9212-94AA9EFAD928}" destId="{C7711D5E-BA27-40CE-B328-C147BA814568}" srcOrd="0" destOrd="0" presId="urn:microsoft.com/office/officeart/2005/8/layout/process5"/>
    <dgm:cxn modelId="{2C2E5202-14A5-4B75-879A-8CBD3E0A48FB}" type="presParOf" srcId="{3146FC60-3CA6-4C05-8A0E-C62C2CFA8D43}" destId="{EA16128E-DA3C-49A5-BAE5-C5D1A230DDF4}" srcOrd="2"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2F55A-DB85-489E-B817-FB04DF7DB49B}">
      <dsp:nvSpPr>
        <dsp:cNvPr id="0" name=""/>
        <dsp:cNvSpPr/>
      </dsp:nvSpPr>
      <dsp:spPr>
        <a:xfrm>
          <a:off x="0" y="0"/>
          <a:ext cx="5125156" cy="317986"/>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nb-NO" sz="1300" b="0" kern="1200" dirty="0"/>
            <a:t>DHO- </a:t>
          </a:r>
          <a:r>
            <a:rPr lang="nb-NO" sz="1300" b="0" kern="1200" dirty="0" err="1"/>
            <a:t>ca</a:t>
          </a:r>
          <a:r>
            <a:rPr lang="nb-NO" sz="1300" b="0" kern="1200" dirty="0"/>
            <a:t> siden 2020</a:t>
          </a:r>
          <a:endParaRPr lang="en-US" sz="1300" b="0" kern="1200" dirty="0"/>
        </a:p>
      </dsp:txBody>
      <dsp:txXfrm>
        <a:off x="15523" y="15523"/>
        <a:ext cx="5094110" cy="286940"/>
      </dsp:txXfrm>
    </dsp:sp>
    <dsp:sp modelId="{AEAEEF9C-C34E-4ABA-8AAF-69F383B7A75A}">
      <dsp:nvSpPr>
        <dsp:cNvPr id="0" name=""/>
        <dsp:cNvSpPr/>
      </dsp:nvSpPr>
      <dsp:spPr>
        <a:xfrm>
          <a:off x="0" y="328132"/>
          <a:ext cx="5125156" cy="278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724" tIns="22860" rIns="128016" bIns="22860" numCol="1" spcCol="1270" anchor="t" anchorCtr="0">
          <a:noAutofit/>
        </a:bodyPr>
        <a:lstStyle/>
        <a:p>
          <a:pPr marL="171450" lvl="1" indent="-171450" algn="l" defTabSz="800100">
            <a:lnSpc>
              <a:spcPct val="150000"/>
            </a:lnSpc>
            <a:spcBef>
              <a:spcPct val="0"/>
            </a:spcBef>
            <a:spcAft>
              <a:spcPct val="20000"/>
            </a:spcAft>
            <a:buChar char="•"/>
          </a:pPr>
          <a:r>
            <a:rPr lang="nb-NO" sz="1800" b="0" kern="1200">
              <a:latin typeface="Barlow" panose="00000500000000000000" pitchFamily="2" charset="0"/>
            </a:rPr>
            <a:t>Gullet: egenbehandlingsplan</a:t>
          </a:r>
          <a:r>
            <a:rPr lang="en-US" sz="1800" b="0" kern="1200">
              <a:latin typeface="Barlow" panose="00000500000000000000" pitchFamily="2" charset="0"/>
            </a:rPr>
            <a:t> </a:t>
          </a:r>
        </a:p>
        <a:p>
          <a:pPr marL="171450" lvl="1" indent="-171450" algn="l" defTabSz="800100">
            <a:lnSpc>
              <a:spcPct val="150000"/>
            </a:lnSpc>
            <a:spcBef>
              <a:spcPct val="0"/>
            </a:spcBef>
            <a:spcAft>
              <a:spcPct val="20000"/>
            </a:spcAft>
            <a:buChar char="•"/>
          </a:pPr>
          <a:r>
            <a:rPr lang="en-US" sz="1800" b="0" kern="1200" dirty="0">
              <a:latin typeface="Barlow" panose="00000500000000000000" pitchFamily="2" charset="0"/>
            </a:rPr>
            <a:t>Vitale malinger</a:t>
          </a:r>
        </a:p>
        <a:p>
          <a:pPr marL="171450" lvl="1" indent="-171450" algn="l" defTabSz="800100">
            <a:lnSpc>
              <a:spcPct val="150000"/>
            </a:lnSpc>
            <a:spcBef>
              <a:spcPct val="0"/>
            </a:spcBef>
            <a:spcAft>
              <a:spcPct val="20000"/>
            </a:spcAft>
            <a:buChar char="•"/>
          </a:pPr>
          <a:r>
            <a:rPr lang="nb-NO" sz="1800" b="0" kern="1200" dirty="0">
              <a:latin typeface="Barlow" panose="00000500000000000000" pitchFamily="2" charset="0"/>
            </a:rPr>
            <a:t>Kroniske sykdommer</a:t>
          </a:r>
          <a:r>
            <a:rPr lang="en-US" sz="1800" b="0" kern="1200" dirty="0">
              <a:latin typeface="Barlow" panose="00000500000000000000" pitchFamily="2" charset="0"/>
            </a:rPr>
            <a:t> </a:t>
          </a:r>
        </a:p>
        <a:p>
          <a:pPr marL="171450" lvl="1" indent="-171450" algn="l" defTabSz="800100">
            <a:lnSpc>
              <a:spcPct val="150000"/>
            </a:lnSpc>
            <a:spcBef>
              <a:spcPct val="0"/>
            </a:spcBef>
            <a:spcAft>
              <a:spcPct val="20000"/>
            </a:spcAft>
            <a:buChar char="•"/>
          </a:pPr>
          <a:r>
            <a:rPr lang="nb-NO" sz="1800" b="0" kern="1200" dirty="0">
              <a:latin typeface="Barlow" panose="00000500000000000000" pitchFamily="2" charset="0"/>
            </a:rPr>
            <a:t>Historikk – kurver med målinger</a:t>
          </a:r>
          <a:r>
            <a:rPr lang="en-US" sz="1800" b="0" kern="1200" dirty="0">
              <a:latin typeface="Barlow" panose="00000500000000000000" pitchFamily="2" charset="0"/>
            </a:rPr>
            <a:t> </a:t>
          </a:r>
        </a:p>
        <a:p>
          <a:pPr marL="171450" lvl="1" indent="-171450" algn="l" defTabSz="800100">
            <a:lnSpc>
              <a:spcPct val="150000"/>
            </a:lnSpc>
            <a:spcBef>
              <a:spcPct val="0"/>
            </a:spcBef>
            <a:spcAft>
              <a:spcPct val="20000"/>
            </a:spcAft>
            <a:buChar char="•"/>
          </a:pPr>
          <a:r>
            <a:rPr lang="nb-NO" sz="1800" b="0" kern="1200" dirty="0">
              <a:latin typeface="Barlow" panose="00000500000000000000" pitchFamily="2" charset="0"/>
            </a:rPr>
            <a:t>Fastleger</a:t>
          </a:r>
          <a:r>
            <a:rPr lang="en-US" sz="1800" b="0" kern="1200" dirty="0">
              <a:latin typeface="Barlow" panose="00000500000000000000" pitchFamily="2" charset="0"/>
            </a:rPr>
            <a:t> </a:t>
          </a:r>
        </a:p>
        <a:p>
          <a:pPr marL="171450" lvl="1" indent="-171450" algn="l" defTabSz="800100">
            <a:lnSpc>
              <a:spcPct val="150000"/>
            </a:lnSpc>
            <a:spcBef>
              <a:spcPct val="0"/>
            </a:spcBef>
            <a:spcAft>
              <a:spcPct val="20000"/>
            </a:spcAft>
            <a:buChar char="•"/>
          </a:pPr>
          <a:r>
            <a:rPr lang="nb-NO" sz="1800" b="0" kern="1200" dirty="0">
              <a:latin typeface="Barlow" panose="00000500000000000000" pitchFamily="2" charset="0"/>
            </a:rPr>
            <a:t>Log in</a:t>
          </a:r>
          <a:r>
            <a:rPr lang="en-US" sz="1800" b="0" kern="1200" dirty="0">
              <a:latin typeface="Barlow" panose="00000500000000000000" pitchFamily="2" charset="0"/>
            </a:rPr>
            <a:t> </a:t>
          </a:r>
          <a:endParaRPr lang="nb-NO" sz="1800" b="0" kern="1200" dirty="0">
            <a:latin typeface="Barlow" panose="00000500000000000000" pitchFamily="2" charset="0"/>
          </a:endParaRPr>
        </a:p>
      </dsp:txBody>
      <dsp:txXfrm>
        <a:off x="0" y="328132"/>
        <a:ext cx="5125156" cy="27820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B2ED54-B7C4-4FCB-BBFC-C7E3ED7435F0}">
      <dsp:nvSpPr>
        <dsp:cNvPr id="0" name=""/>
        <dsp:cNvSpPr/>
      </dsp:nvSpPr>
      <dsp:spPr>
        <a:xfrm>
          <a:off x="676615" y="306"/>
          <a:ext cx="2121158" cy="127269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t>En egen sone som har ansvar for utføring</a:t>
          </a:r>
          <a:endParaRPr lang="en-US" sz="1500" kern="1200"/>
        </a:p>
      </dsp:txBody>
      <dsp:txXfrm>
        <a:off x="676615" y="306"/>
        <a:ext cx="2121158" cy="1272694"/>
      </dsp:txXfrm>
    </dsp:sp>
    <dsp:sp modelId="{BC2F05C5-8932-486C-B0F9-2C585FCBC24E}">
      <dsp:nvSpPr>
        <dsp:cNvPr id="0" name=""/>
        <dsp:cNvSpPr/>
      </dsp:nvSpPr>
      <dsp:spPr>
        <a:xfrm>
          <a:off x="3009889" y="306"/>
          <a:ext cx="2121158" cy="127269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t>En sykepleier og en helsefagarbeider utfører tjenesten digital hjemmesykepleie fra egne lokaler</a:t>
          </a:r>
          <a:endParaRPr lang="en-US" sz="1500" kern="1200"/>
        </a:p>
      </dsp:txBody>
      <dsp:txXfrm>
        <a:off x="3009889" y="306"/>
        <a:ext cx="2121158" cy="1272694"/>
      </dsp:txXfrm>
    </dsp:sp>
    <dsp:sp modelId="{1590528B-26D9-4621-80C8-53FF3945FCF6}">
      <dsp:nvSpPr>
        <dsp:cNvPr id="0" name=""/>
        <dsp:cNvSpPr/>
      </dsp:nvSpPr>
      <dsp:spPr>
        <a:xfrm>
          <a:off x="676615" y="1485117"/>
          <a:ext cx="2121158" cy="1272694"/>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t>Det å få digitalt hjemmebesøk er frivillig og er et alternativ til fysisk hjemmetjeneste</a:t>
          </a:r>
          <a:endParaRPr lang="en-US" sz="1500" kern="1200"/>
        </a:p>
      </dsp:txBody>
      <dsp:txXfrm>
        <a:off x="676615" y="1485117"/>
        <a:ext cx="2121158" cy="1272694"/>
      </dsp:txXfrm>
    </dsp:sp>
    <dsp:sp modelId="{E75422C5-4F90-4496-9B2F-044D00A15E56}">
      <dsp:nvSpPr>
        <dsp:cNvPr id="0" name=""/>
        <dsp:cNvSpPr/>
      </dsp:nvSpPr>
      <dsp:spPr>
        <a:xfrm>
          <a:off x="3009889" y="1485117"/>
          <a:ext cx="2121158" cy="1272694"/>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dirty="0"/>
            <a:t>Tjenesten består av en skjerm som installeres hos brukere og er låst til en app</a:t>
          </a:r>
          <a:endParaRPr lang="en-US" sz="1500" kern="1200" dirty="0"/>
        </a:p>
      </dsp:txBody>
      <dsp:txXfrm>
        <a:off x="3009889" y="1485117"/>
        <a:ext cx="2121158" cy="1272694"/>
      </dsp:txXfrm>
    </dsp:sp>
    <dsp:sp modelId="{E976EE43-2DB8-4B56-9E1F-B1F816D69DD0}">
      <dsp:nvSpPr>
        <dsp:cNvPr id="0" name=""/>
        <dsp:cNvSpPr/>
      </dsp:nvSpPr>
      <dsp:spPr>
        <a:xfrm>
          <a:off x="676615" y="2969927"/>
          <a:ext cx="2121158" cy="127269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t>Pårørende kan også være med i videosamtalen</a:t>
          </a:r>
          <a:endParaRPr lang="en-US" sz="1500" kern="1200"/>
        </a:p>
      </dsp:txBody>
      <dsp:txXfrm>
        <a:off x="676615" y="2969927"/>
        <a:ext cx="2121158" cy="1272694"/>
      </dsp:txXfrm>
    </dsp:sp>
    <dsp:sp modelId="{2325FF38-932B-427E-BCD9-20F0807EBDC2}">
      <dsp:nvSpPr>
        <dsp:cNvPr id="0" name=""/>
        <dsp:cNvSpPr/>
      </dsp:nvSpPr>
      <dsp:spPr>
        <a:xfrm>
          <a:off x="3009889" y="2969927"/>
          <a:ext cx="2121158" cy="127269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t>Skjermen har store og tydelige knapper på skjermen for å svare eller avbryte samtalen. </a:t>
          </a:r>
          <a:endParaRPr lang="en-US" sz="1500" kern="1200"/>
        </a:p>
      </dsp:txBody>
      <dsp:txXfrm>
        <a:off x="3009889" y="2969927"/>
        <a:ext cx="2121158" cy="1272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2AC579-593B-4356-A3B4-5C3860935841}">
      <dsp:nvSpPr>
        <dsp:cNvPr id="0" name=""/>
        <dsp:cNvSpPr/>
      </dsp:nvSpPr>
      <dsp:spPr>
        <a:xfrm>
          <a:off x="365657" y="527619"/>
          <a:ext cx="6145183" cy="553868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t" anchorCtr="0">
          <a:noAutofit/>
        </a:bodyPr>
        <a:lstStyle/>
        <a:p>
          <a:pPr marL="0" lvl="0" indent="0" algn="l" defTabSz="1155700">
            <a:lnSpc>
              <a:spcPct val="90000"/>
            </a:lnSpc>
            <a:spcBef>
              <a:spcPct val="0"/>
            </a:spcBef>
            <a:spcAft>
              <a:spcPct val="35000"/>
            </a:spcAft>
            <a:buNone/>
          </a:pPr>
          <a:r>
            <a:rPr lang="nb-NO" sz="2600" b="1" kern="1200" dirty="0"/>
            <a:t>Valg av teknologi: </a:t>
          </a:r>
          <a:endParaRPr lang="en-US" sz="2600" kern="1200" dirty="0"/>
        </a:p>
        <a:p>
          <a:pPr marL="228600" lvl="1" indent="-228600" algn="l" defTabSz="889000">
            <a:lnSpc>
              <a:spcPct val="90000"/>
            </a:lnSpc>
            <a:spcBef>
              <a:spcPct val="0"/>
            </a:spcBef>
            <a:spcAft>
              <a:spcPct val="15000"/>
            </a:spcAft>
            <a:buChar char="•"/>
          </a:pPr>
          <a:r>
            <a:rPr lang="nb-NO" sz="2000" kern="1200"/>
            <a:t>Videokommunikasjonsløsning</a:t>
          </a:r>
          <a:endParaRPr lang="en-US" sz="2000" kern="1200"/>
        </a:p>
        <a:p>
          <a:pPr marL="228600" lvl="1" indent="-228600" algn="l" defTabSz="889000">
            <a:lnSpc>
              <a:spcPct val="90000"/>
            </a:lnSpc>
            <a:spcBef>
              <a:spcPct val="0"/>
            </a:spcBef>
            <a:spcAft>
              <a:spcPct val="15000"/>
            </a:spcAft>
            <a:buChar char="•"/>
          </a:pPr>
          <a:r>
            <a:rPr lang="nb-NO" sz="2000" kern="1200"/>
            <a:t>Inkludere pårørende via app</a:t>
          </a:r>
          <a:endParaRPr lang="en-US" sz="2000" kern="1200"/>
        </a:p>
        <a:p>
          <a:pPr marL="228600" lvl="1" indent="-228600" algn="l" defTabSz="889000">
            <a:lnSpc>
              <a:spcPct val="90000"/>
            </a:lnSpc>
            <a:spcBef>
              <a:spcPct val="0"/>
            </a:spcBef>
            <a:spcAft>
              <a:spcPct val="15000"/>
            </a:spcAft>
            <a:buChar char="•"/>
          </a:pPr>
          <a:r>
            <a:rPr lang="nb-NO" sz="2000" kern="1200" dirty="0"/>
            <a:t>Meldingsfunksjon via helsepersonell og bruker</a:t>
          </a:r>
          <a:endParaRPr lang="en-US" sz="2000" kern="1200" dirty="0"/>
        </a:p>
        <a:p>
          <a:pPr marL="228600" lvl="1" indent="-228600" algn="l" defTabSz="889000">
            <a:lnSpc>
              <a:spcPct val="90000"/>
            </a:lnSpc>
            <a:spcBef>
              <a:spcPct val="0"/>
            </a:spcBef>
            <a:spcAft>
              <a:spcPct val="15000"/>
            </a:spcAft>
            <a:buChar char="•"/>
          </a:pPr>
          <a:r>
            <a:rPr lang="nb-NO" sz="2000" kern="1200"/>
            <a:t>Kalenderfunksjon med påminnelser for brukere</a:t>
          </a:r>
          <a:endParaRPr lang="en-US" sz="2000" kern="1200"/>
        </a:p>
        <a:p>
          <a:pPr marL="228600" lvl="1" indent="-228600" algn="l" defTabSz="889000">
            <a:lnSpc>
              <a:spcPct val="90000"/>
            </a:lnSpc>
            <a:spcBef>
              <a:spcPct val="0"/>
            </a:spcBef>
            <a:spcAft>
              <a:spcPct val="15000"/>
            </a:spcAft>
            <a:buChar char="•"/>
          </a:pPr>
          <a:r>
            <a:rPr lang="nb-NO" sz="2000" kern="1200"/>
            <a:t>Brukervennlig innlogging</a:t>
          </a:r>
          <a:endParaRPr lang="en-US" sz="2000" kern="1200"/>
        </a:p>
        <a:p>
          <a:pPr marL="228600" lvl="1" indent="-228600" algn="l" defTabSz="889000">
            <a:lnSpc>
              <a:spcPct val="90000"/>
            </a:lnSpc>
            <a:spcBef>
              <a:spcPct val="0"/>
            </a:spcBef>
            <a:spcAft>
              <a:spcPct val="15000"/>
            </a:spcAft>
            <a:buChar char="•"/>
          </a:pPr>
          <a:r>
            <a:rPr lang="nb-NO" sz="2000" kern="1200"/>
            <a:t>Digitale treff/gruppesamtaler</a:t>
          </a:r>
          <a:endParaRPr lang="en-US" sz="2000" kern="1200"/>
        </a:p>
        <a:p>
          <a:pPr marL="228600" lvl="1" indent="-228600" algn="l" defTabSz="889000">
            <a:lnSpc>
              <a:spcPct val="90000"/>
            </a:lnSpc>
            <a:spcBef>
              <a:spcPct val="0"/>
            </a:spcBef>
            <a:spcAft>
              <a:spcPct val="15000"/>
            </a:spcAft>
            <a:buChar char="•"/>
          </a:pPr>
          <a:r>
            <a:rPr lang="nb-NO" sz="2000" kern="1200"/>
            <a:t>Digital kaffe med frivilligheten</a:t>
          </a:r>
          <a:endParaRPr lang="en-US" sz="2000" kern="1200"/>
        </a:p>
        <a:p>
          <a:pPr marL="228600" lvl="1" indent="-228600" algn="l" defTabSz="889000">
            <a:lnSpc>
              <a:spcPct val="90000"/>
            </a:lnSpc>
            <a:spcBef>
              <a:spcPct val="0"/>
            </a:spcBef>
            <a:spcAft>
              <a:spcPct val="15000"/>
            </a:spcAft>
            <a:buChar char="•"/>
          </a:pPr>
          <a:r>
            <a:rPr lang="nb-NO" sz="2000" kern="1200"/>
            <a:t>Ingen digitale forkunnskaper kreves</a:t>
          </a:r>
          <a:endParaRPr lang="en-US" sz="2000" kern="1200"/>
        </a:p>
        <a:p>
          <a:pPr marL="228600" lvl="1" indent="-228600" algn="l" defTabSz="889000">
            <a:lnSpc>
              <a:spcPct val="90000"/>
            </a:lnSpc>
            <a:spcBef>
              <a:spcPct val="0"/>
            </a:spcBef>
            <a:spcAft>
              <a:spcPct val="15000"/>
            </a:spcAft>
            <a:buChar char="•"/>
          </a:pPr>
          <a:r>
            <a:rPr lang="nb-NO" sz="2000" kern="1200"/>
            <a:t>Vidvinkel kamera</a:t>
          </a:r>
          <a:endParaRPr lang="en-US" sz="2000" kern="1200"/>
        </a:p>
        <a:p>
          <a:pPr marL="228600" lvl="1" indent="-228600" algn="l" defTabSz="889000">
            <a:lnSpc>
              <a:spcPct val="90000"/>
            </a:lnSpc>
            <a:spcBef>
              <a:spcPct val="0"/>
            </a:spcBef>
            <a:spcAft>
              <a:spcPct val="15000"/>
            </a:spcAft>
            <a:buChar char="•"/>
          </a:pPr>
          <a:r>
            <a:rPr lang="nb-NO" sz="2000" kern="1200"/>
            <a:t>Enklere svarfunksjon</a:t>
          </a:r>
          <a:endParaRPr lang="en-US" sz="2000" kern="1200"/>
        </a:p>
        <a:p>
          <a:pPr marL="228600" lvl="1" indent="-228600" algn="l" defTabSz="889000">
            <a:lnSpc>
              <a:spcPct val="90000"/>
            </a:lnSpc>
            <a:spcBef>
              <a:spcPct val="0"/>
            </a:spcBef>
            <a:spcAft>
              <a:spcPct val="15000"/>
            </a:spcAft>
            <a:buChar char="•"/>
          </a:pPr>
          <a:r>
            <a:rPr lang="nb-NO" sz="2000" kern="1200" dirty="0"/>
            <a:t>Inkludere fastlege/spesialisthelsetjeneste via link</a:t>
          </a:r>
          <a:endParaRPr lang="en-US" sz="2000" kern="1200" dirty="0"/>
        </a:p>
        <a:p>
          <a:pPr marL="228600" lvl="1" indent="-228600" algn="l" defTabSz="889000">
            <a:lnSpc>
              <a:spcPct val="90000"/>
            </a:lnSpc>
            <a:spcBef>
              <a:spcPct val="0"/>
            </a:spcBef>
            <a:spcAft>
              <a:spcPct val="15000"/>
            </a:spcAft>
            <a:buChar char="•"/>
          </a:pPr>
          <a:r>
            <a:rPr lang="nb-NO" sz="2000" kern="1200"/>
            <a:t>Mulighet for tolk</a:t>
          </a:r>
          <a:endParaRPr lang="en-US" sz="2000" kern="1200"/>
        </a:p>
        <a:p>
          <a:pPr marL="228600" lvl="1" indent="-228600" algn="l" defTabSz="889000">
            <a:lnSpc>
              <a:spcPct val="90000"/>
            </a:lnSpc>
            <a:spcBef>
              <a:spcPct val="0"/>
            </a:spcBef>
            <a:spcAft>
              <a:spcPct val="15000"/>
            </a:spcAft>
            <a:buChar char="•"/>
          </a:pPr>
          <a:r>
            <a:rPr lang="nb-NO" sz="2000" kern="1200"/>
            <a:t>Militærstandard på enheten (støt og vann)</a:t>
          </a:r>
          <a:endParaRPr lang="en-US" sz="2000" kern="1200"/>
        </a:p>
      </dsp:txBody>
      <dsp:txXfrm>
        <a:off x="365657" y="527619"/>
        <a:ext cx="6145183" cy="55386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B26D88-D029-42B8-8241-A5B5DAC4E0E3}">
      <dsp:nvSpPr>
        <dsp:cNvPr id="0" name=""/>
        <dsp:cNvSpPr/>
      </dsp:nvSpPr>
      <dsp:spPr>
        <a:xfrm>
          <a:off x="1491" y="1165638"/>
          <a:ext cx="4633075" cy="293377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nb-NO" sz="2200" b="1" i="0" u="sng" kern="1200" dirty="0"/>
            <a:t>Kvantitativt</a:t>
          </a:r>
          <a:r>
            <a:rPr lang="nb-NO" sz="2200" b="1" kern="1200" dirty="0"/>
            <a:t> </a:t>
          </a:r>
          <a:endParaRPr lang="en-US" sz="2200" kern="1200" dirty="0"/>
        </a:p>
        <a:p>
          <a:pPr marL="171450" lvl="1" indent="-171450" algn="l" defTabSz="755650">
            <a:lnSpc>
              <a:spcPct val="90000"/>
            </a:lnSpc>
            <a:spcBef>
              <a:spcPct val="0"/>
            </a:spcBef>
            <a:spcAft>
              <a:spcPct val="15000"/>
            </a:spcAft>
            <a:buChar char="•"/>
          </a:pPr>
          <a:r>
            <a:rPr lang="nb-NO" sz="1700" kern="1200" dirty="0"/>
            <a:t>Avlaste tradisjonell hjemmesykepleie</a:t>
          </a:r>
          <a:endParaRPr lang="en-US" sz="1700" kern="1200" dirty="0"/>
        </a:p>
        <a:p>
          <a:pPr marL="171450" lvl="1" indent="-171450" algn="l" defTabSz="755650">
            <a:lnSpc>
              <a:spcPct val="90000"/>
            </a:lnSpc>
            <a:spcBef>
              <a:spcPct val="0"/>
            </a:spcBef>
            <a:spcAft>
              <a:spcPct val="15000"/>
            </a:spcAft>
            <a:buChar char="•"/>
          </a:pPr>
          <a:r>
            <a:rPr lang="nb-NO" sz="1700" kern="1200"/>
            <a:t>Redusere fysiske besøk </a:t>
          </a:r>
          <a:endParaRPr lang="en-US" sz="1700" kern="1200"/>
        </a:p>
        <a:p>
          <a:pPr marL="171450" lvl="1" indent="-171450" algn="l" defTabSz="755650">
            <a:lnSpc>
              <a:spcPct val="90000"/>
            </a:lnSpc>
            <a:spcBef>
              <a:spcPct val="0"/>
            </a:spcBef>
            <a:spcAft>
              <a:spcPct val="15000"/>
            </a:spcAft>
            <a:buChar char="•"/>
          </a:pPr>
          <a:r>
            <a:rPr lang="nb-NO" sz="1700" kern="1200"/>
            <a:t>Redusere kjøring</a:t>
          </a:r>
          <a:endParaRPr lang="en-US" sz="1700" kern="1200"/>
        </a:p>
        <a:p>
          <a:pPr marL="171450" lvl="1" indent="-171450" algn="l" defTabSz="755650">
            <a:lnSpc>
              <a:spcPct val="90000"/>
            </a:lnSpc>
            <a:spcBef>
              <a:spcPct val="0"/>
            </a:spcBef>
            <a:spcAft>
              <a:spcPct val="15000"/>
            </a:spcAft>
            <a:buChar char="•"/>
          </a:pPr>
          <a:r>
            <a:rPr lang="nb-NO" sz="1700" kern="1200"/>
            <a:t>Effektivisere kommunale helsetjenester</a:t>
          </a:r>
          <a:endParaRPr lang="en-US" sz="1700" kern="1200"/>
        </a:p>
      </dsp:txBody>
      <dsp:txXfrm>
        <a:off x="87418" y="1251565"/>
        <a:ext cx="4461221" cy="2761922"/>
      </dsp:txXfrm>
    </dsp:sp>
    <dsp:sp modelId="{427CB14C-6A49-4C47-9212-94AA9EFAD928}">
      <dsp:nvSpPr>
        <dsp:cNvPr id="0" name=""/>
        <dsp:cNvSpPr/>
      </dsp:nvSpPr>
      <dsp:spPr>
        <a:xfrm>
          <a:off x="4881494" y="2284582"/>
          <a:ext cx="594872" cy="6958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881494" y="2423760"/>
        <a:ext cx="416410" cy="417532"/>
      </dsp:txXfrm>
    </dsp:sp>
    <dsp:sp modelId="{EA16128E-DA3C-49A5-BAE5-C5D1A230DDF4}">
      <dsp:nvSpPr>
        <dsp:cNvPr id="0" name=""/>
        <dsp:cNvSpPr/>
      </dsp:nvSpPr>
      <dsp:spPr>
        <a:xfrm>
          <a:off x="5756967" y="1136074"/>
          <a:ext cx="4376803" cy="29929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nb-NO" sz="2200" b="1" i="0" u="sng" kern="1200" dirty="0"/>
            <a:t>Kvalitativt</a:t>
          </a:r>
          <a:r>
            <a:rPr lang="nb-NO" sz="2200" b="1" kern="1200" dirty="0"/>
            <a:t> </a:t>
          </a:r>
          <a:endParaRPr lang="en-US" sz="2200" kern="1200" dirty="0"/>
        </a:p>
        <a:p>
          <a:pPr marL="171450" lvl="1" indent="-171450" algn="l" defTabSz="755650">
            <a:lnSpc>
              <a:spcPct val="90000"/>
            </a:lnSpc>
            <a:spcBef>
              <a:spcPct val="0"/>
            </a:spcBef>
            <a:spcAft>
              <a:spcPct val="15000"/>
            </a:spcAft>
            <a:buChar char="•"/>
          </a:pPr>
          <a:r>
            <a:rPr lang="nb-NO" sz="1700" kern="1200" dirty="0"/>
            <a:t>Brukerperspektiv</a:t>
          </a:r>
          <a:endParaRPr lang="en-US" sz="1700" kern="1200" dirty="0"/>
        </a:p>
        <a:p>
          <a:pPr marL="342900" lvl="2" indent="-171450" algn="l" defTabSz="755650">
            <a:lnSpc>
              <a:spcPct val="90000"/>
            </a:lnSpc>
            <a:spcBef>
              <a:spcPct val="0"/>
            </a:spcBef>
            <a:spcAft>
              <a:spcPct val="15000"/>
            </a:spcAft>
            <a:buChar char="•"/>
          </a:pPr>
          <a:r>
            <a:rPr lang="en-US" sz="1700" kern="1200" dirty="0" err="1"/>
            <a:t>Fleksibel</a:t>
          </a:r>
          <a:r>
            <a:rPr lang="en-US" sz="1700" kern="1200" dirty="0"/>
            <a:t> </a:t>
          </a:r>
          <a:r>
            <a:rPr lang="en-US" sz="1700" kern="1200" dirty="0" err="1"/>
            <a:t>hverdag</a:t>
          </a:r>
          <a:r>
            <a:rPr lang="en-US" sz="1700" kern="1200" dirty="0"/>
            <a:t>/</a:t>
          </a:r>
          <a:r>
            <a:rPr lang="en-US" sz="1700" kern="1200" dirty="0" err="1"/>
            <a:t>mer</a:t>
          </a:r>
          <a:r>
            <a:rPr lang="en-US" sz="1700" kern="1200" dirty="0"/>
            <a:t> </a:t>
          </a:r>
          <a:r>
            <a:rPr lang="en-US" sz="1700" kern="1200" dirty="0" err="1"/>
            <a:t>frihet</a:t>
          </a:r>
          <a:endParaRPr lang="en-US" sz="1700" kern="1200" dirty="0"/>
        </a:p>
        <a:p>
          <a:pPr marL="342900" lvl="2" indent="-171450" algn="l" defTabSz="755650">
            <a:lnSpc>
              <a:spcPct val="90000"/>
            </a:lnSpc>
            <a:spcBef>
              <a:spcPct val="0"/>
            </a:spcBef>
            <a:spcAft>
              <a:spcPct val="15000"/>
            </a:spcAft>
            <a:buChar char="•"/>
          </a:pPr>
          <a:r>
            <a:rPr lang="en-US" sz="1700" kern="1200" dirty="0"/>
            <a:t>Ansvar for </a:t>
          </a:r>
          <a:r>
            <a:rPr lang="en-US" sz="1700" kern="1200" dirty="0" err="1"/>
            <a:t>eget</a:t>
          </a:r>
          <a:r>
            <a:rPr lang="en-US" sz="1700" kern="1200" dirty="0"/>
            <a:t> liv</a:t>
          </a:r>
        </a:p>
        <a:p>
          <a:pPr marL="342900" lvl="2" indent="-171450" algn="l" defTabSz="755650">
            <a:lnSpc>
              <a:spcPct val="90000"/>
            </a:lnSpc>
            <a:spcBef>
              <a:spcPct val="0"/>
            </a:spcBef>
            <a:spcAft>
              <a:spcPct val="15000"/>
            </a:spcAft>
            <a:buChar char="•"/>
          </a:pPr>
          <a:r>
            <a:rPr lang="en-US" sz="1700" kern="1200" dirty="0" err="1"/>
            <a:t>Økt</a:t>
          </a:r>
          <a:r>
            <a:rPr lang="en-US" sz="1700" kern="1200" dirty="0"/>
            <a:t> </a:t>
          </a:r>
          <a:r>
            <a:rPr lang="en-US" sz="1700" kern="1200" dirty="0" err="1"/>
            <a:t>trygghet</a:t>
          </a:r>
          <a:r>
            <a:rPr lang="en-US" sz="1700" kern="1200" dirty="0"/>
            <a:t>, </a:t>
          </a:r>
          <a:r>
            <a:rPr lang="en-US" sz="1700" kern="1200" dirty="0" err="1"/>
            <a:t>aktivitet</a:t>
          </a:r>
          <a:r>
            <a:rPr lang="en-US" sz="1700" kern="1200" dirty="0"/>
            <a:t> </a:t>
          </a:r>
          <a:r>
            <a:rPr lang="en-US" sz="1700" kern="1200" dirty="0" err="1"/>
            <a:t>og</a:t>
          </a:r>
          <a:r>
            <a:rPr lang="en-US" sz="1700" kern="1200" dirty="0"/>
            <a:t> </a:t>
          </a:r>
          <a:r>
            <a:rPr lang="en-US" sz="1700" kern="1200" dirty="0" err="1"/>
            <a:t>selvstendighet</a:t>
          </a:r>
          <a:endParaRPr lang="en-US" sz="1700" kern="1200" dirty="0"/>
        </a:p>
        <a:p>
          <a:pPr marL="171450" lvl="1" indent="-171450" algn="l" defTabSz="755650">
            <a:lnSpc>
              <a:spcPct val="90000"/>
            </a:lnSpc>
            <a:spcBef>
              <a:spcPct val="0"/>
            </a:spcBef>
            <a:spcAft>
              <a:spcPct val="15000"/>
            </a:spcAft>
            <a:buChar char="•"/>
          </a:pPr>
          <a:r>
            <a:rPr lang="nb-NO" sz="1700" kern="1200" dirty="0"/>
            <a:t>Redusere fysiske besøk </a:t>
          </a:r>
          <a:endParaRPr lang="en-US" sz="1700" kern="1200" dirty="0"/>
        </a:p>
        <a:p>
          <a:pPr marL="171450" lvl="1" indent="-171450" algn="l" defTabSz="755650">
            <a:lnSpc>
              <a:spcPct val="90000"/>
            </a:lnSpc>
            <a:spcBef>
              <a:spcPct val="0"/>
            </a:spcBef>
            <a:spcAft>
              <a:spcPct val="15000"/>
            </a:spcAft>
            <a:buChar char="•"/>
          </a:pPr>
          <a:r>
            <a:rPr lang="nb-NO" sz="1700" kern="1200"/>
            <a:t>Redusere kjøring</a:t>
          </a:r>
          <a:endParaRPr lang="en-US" sz="1700" kern="1200"/>
        </a:p>
        <a:p>
          <a:pPr marL="171450" lvl="1" indent="-171450" algn="l" defTabSz="755650">
            <a:lnSpc>
              <a:spcPct val="90000"/>
            </a:lnSpc>
            <a:spcBef>
              <a:spcPct val="0"/>
            </a:spcBef>
            <a:spcAft>
              <a:spcPct val="15000"/>
            </a:spcAft>
            <a:buChar char="•"/>
          </a:pPr>
          <a:r>
            <a:rPr lang="nb-NO" sz="1700" kern="1200"/>
            <a:t>Effektivisere kommunale helsetjenester</a:t>
          </a:r>
          <a:endParaRPr lang="en-US" sz="1700" kern="1200"/>
        </a:p>
      </dsp:txBody>
      <dsp:txXfrm>
        <a:off x="5844626" y="1223733"/>
        <a:ext cx="4201485" cy="28175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A44340-1FC0-43CD-BA28-31DE288568A2}" type="datetimeFigureOut">
              <a:t>02.07.2025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EDD2EC-478D-46DE-9426-87C396CAB5A5}" type="slidenum">
              <a:t>‹#›</a:t>
            </a:fld>
            <a:endParaRPr lang="nb-NO"/>
          </a:p>
        </p:txBody>
      </p:sp>
    </p:spTree>
    <p:extLst>
      <p:ext uri="{BB962C8B-B14F-4D97-AF65-F5344CB8AC3E}">
        <p14:creationId xmlns:p14="http://schemas.microsoft.com/office/powerpoint/2010/main" val="3016159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i="0">
                <a:solidFill>
                  <a:srgbClr val="000000"/>
                </a:solidFill>
                <a:effectLst/>
                <a:highlight>
                  <a:srgbClr val="FFFFFF"/>
                </a:highlight>
                <a:latin typeface="Aptos" panose="020B0004020202020204" pitchFamily="34" charset="0"/>
              </a:rPr>
              <a:t>Tønsberg kommune, som mange andre kommuner i Norge, står foran betydelige demografiske endringer frem mot 2050. Planlegging og tilrettelegging vil være avgjørende for å møte de kommende utfordringene og sikre at den eldre befolkningen får den omsorgen og støtten de trenger.</a:t>
            </a:r>
            <a:endParaRPr lang="nb-NO"/>
          </a:p>
        </p:txBody>
      </p:sp>
      <p:sp>
        <p:nvSpPr>
          <p:cNvPr id="4" name="Plassholder for lysbildenummer 3"/>
          <p:cNvSpPr>
            <a:spLocks noGrp="1"/>
          </p:cNvSpPr>
          <p:nvPr>
            <p:ph type="sldNum" sz="quarter" idx="5"/>
          </p:nvPr>
        </p:nvSpPr>
        <p:spPr/>
        <p:txBody>
          <a:bodyPr/>
          <a:lstStyle/>
          <a:p>
            <a:fld id="{E5131741-1749-4FC6-BCC6-BF6F3D2D1C04}" type="slidenum">
              <a:rPr lang="nb-NO" smtClean="0"/>
              <a:t>2</a:t>
            </a:fld>
            <a:endParaRPr lang="nb-NO"/>
          </a:p>
        </p:txBody>
      </p:sp>
    </p:spTree>
    <p:extLst>
      <p:ext uri="{BB962C8B-B14F-4D97-AF65-F5344CB8AC3E}">
        <p14:creationId xmlns:p14="http://schemas.microsoft.com/office/powerpoint/2010/main" val="2364751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lnSpc>
                <a:spcPts val="2100"/>
              </a:lnSpc>
            </a:pPr>
            <a:r>
              <a:rPr lang="nb-NO" b="1" i="0">
                <a:solidFill>
                  <a:srgbClr val="333333"/>
                </a:solidFill>
                <a:effectLst/>
                <a:latin typeface="-apple-system"/>
              </a:rPr>
              <a:t>Demografiutviklingen øker etterspørselen etter helsepersonell og stopper samtidig personellveksten</a:t>
            </a:r>
          </a:p>
          <a:p>
            <a:pPr algn="l">
              <a:lnSpc>
                <a:spcPts val="1950"/>
              </a:lnSpc>
            </a:pPr>
            <a:r>
              <a:rPr lang="nb-NO" b="0" i="0">
                <a:solidFill>
                  <a:srgbClr val="333333"/>
                </a:solidFill>
                <a:effectLst/>
                <a:latin typeface="-apple-system"/>
              </a:rPr>
              <a:t>Det har lenge vært kjent at antallet eldre vil øke sterkt og føre til sterk økning i etterspørselen etter helse- og omsorgstjenester. Selv om antallet eldre over 80 år har økt jevnt og trutt siden andre verdenskrig, vil veksttakten fremover føre til utfordringer uten sidestykke for de kommunale omsorgstjenestene. Aldersgruppen 80 år og eldre økte med 40 000 personer mellom 2000 til 2020, da var det rundt 230 000 personer over 80 år i Norge. Mellom 2020 til 2040 vil denne gruppen øke med over 250 000 personer.</a:t>
            </a:r>
          </a:p>
          <a:p>
            <a:pPr algn="l">
              <a:lnSpc>
                <a:spcPts val="1950"/>
              </a:lnSpc>
            </a:pPr>
            <a:r>
              <a:rPr lang="nb-NO" b="0" i="0">
                <a:solidFill>
                  <a:srgbClr val="333333"/>
                </a:solidFill>
                <a:effectLst/>
                <a:latin typeface="-apple-system"/>
              </a:rPr>
              <a:t>Parallelt med denne utviklingen, bremses veksten i tilgjengelig arbeidskraft før den stopper helt opp. For første gang i moderne tid, fra midten av 2030-tallet, vil antallet personer i yrkesaktiv alder </a:t>
            </a:r>
            <a:r>
              <a:rPr lang="nb-NO" b="0" i="1">
                <a:solidFill>
                  <a:srgbClr val="333333"/>
                </a:solidFill>
                <a:effectLst/>
                <a:latin typeface="-apple-system"/>
              </a:rPr>
              <a:t>falle</a:t>
            </a:r>
            <a:r>
              <a:rPr lang="nb-NO" b="0" i="0">
                <a:solidFill>
                  <a:srgbClr val="333333"/>
                </a:solidFill>
                <a:effectLst/>
                <a:latin typeface="-apple-system"/>
              </a:rPr>
              <a:t> i absolutte tall. Denne utviklingen vil forsterke seg ytterligere etter 2040. Demografiutviklingen betyr altså </a:t>
            </a:r>
            <a:r>
              <a:rPr lang="nb-NO" b="0" i="1">
                <a:solidFill>
                  <a:srgbClr val="333333"/>
                </a:solidFill>
                <a:effectLst/>
                <a:latin typeface="-apple-system"/>
              </a:rPr>
              <a:t>både</a:t>
            </a:r>
            <a:r>
              <a:rPr lang="nb-NO" b="0" i="0">
                <a:solidFill>
                  <a:srgbClr val="333333"/>
                </a:solidFill>
                <a:effectLst/>
                <a:latin typeface="-apple-system"/>
              </a:rPr>
              <a:t> en økning i antallet eldre </a:t>
            </a:r>
            <a:r>
              <a:rPr lang="nb-NO" b="0" i="1">
                <a:solidFill>
                  <a:srgbClr val="333333"/>
                </a:solidFill>
                <a:effectLst/>
                <a:latin typeface="-apple-system"/>
              </a:rPr>
              <a:t>og</a:t>
            </a:r>
            <a:r>
              <a:rPr lang="nb-NO" b="0" i="0">
                <a:solidFill>
                  <a:srgbClr val="333333"/>
                </a:solidFill>
                <a:effectLst/>
                <a:latin typeface="-apple-system"/>
              </a:rPr>
              <a:t> en reduksjon i antallet i arbeidsfør alder – samtidig.</a:t>
            </a:r>
          </a:p>
          <a:p>
            <a:pPr algn="l">
              <a:lnSpc>
                <a:spcPts val="1950"/>
              </a:lnSpc>
            </a:pPr>
            <a:r>
              <a:rPr lang="nb-NO" b="0" i="0">
                <a:solidFill>
                  <a:srgbClr val="333333"/>
                </a:solidFill>
                <a:effectLst/>
                <a:latin typeface="-apple-system"/>
              </a:rPr>
              <a:t>Manglende tilgang på personell har ført til en noe svakere vekst i sysselsettingen i helse- og omsorgstjenestene i senere år. Men siden samlet sysselsetting i Norge i perioden også har økt, har ikke veksten i sysselsettingen i helse- og omsorgstjenesten begrenset andre sektorers mulighet til også å øke sysselsettingen. Personellveksten i helse- og omsorgstjenesten har derfor utviklet seg uten å belaste andre deler av arbeidsmarkedet.</a:t>
            </a:r>
          </a:p>
          <a:p>
            <a:pPr algn="l">
              <a:lnSpc>
                <a:spcPts val="1950"/>
              </a:lnSpc>
            </a:pPr>
            <a:endParaRPr lang="nb-NO" b="0" i="0">
              <a:solidFill>
                <a:srgbClr val="333333"/>
              </a:solidFill>
              <a:effectLst/>
              <a:latin typeface="-apple-system"/>
            </a:endParaRPr>
          </a:p>
          <a:p>
            <a:pPr algn="l">
              <a:lnSpc>
                <a:spcPts val="1950"/>
              </a:lnSpc>
            </a:pPr>
            <a:r>
              <a:rPr lang="nb-NO" b="0" i="0">
                <a:solidFill>
                  <a:srgbClr val="333333"/>
                </a:solidFill>
                <a:effectLst/>
                <a:latin typeface="-apple-system"/>
              </a:rPr>
              <a:t>Helsepersonellkommisjonen vurderer at helse- og omsorgstjenestenes andel av samfunnets totale arbeidsstyrke ikke kan øke vesentlig. Fordi personell allerede er et knapphetsgode, og i enda større grad vil være det fremover, må helse- og omsorgstjenesten bruke personellet og deres kompetanse mye mer effektivt enn før. Det blir færre ansatte per pasient. Vurderingene peker også på at de kommunale omsorgstjenestene må få en høyrer andel av personellet fremover, innsatsen må styres mot kommunal omsorg. </a:t>
            </a:r>
          </a:p>
          <a:p>
            <a:endParaRPr lang="nb-NO"/>
          </a:p>
        </p:txBody>
      </p:sp>
      <p:sp>
        <p:nvSpPr>
          <p:cNvPr id="4" name="Plassholder for lysbildenummer 3"/>
          <p:cNvSpPr>
            <a:spLocks noGrp="1"/>
          </p:cNvSpPr>
          <p:nvPr>
            <p:ph type="sldNum" sz="quarter" idx="5"/>
          </p:nvPr>
        </p:nvSpPr>
        <p:spPr/>
        <p:txBody>
          <a:bodyPr/>
          <a:lstStyle/>
          <a:p>
            <a:fld id="{E5131741-1749-4FC6-BCC6-BF6F3D2D1C04}" type="slidenum">
              <a:rPr lang="nb-NO" smtClean="0"/>
              <a:t>4</a:t>
            </a:fld>
            <a:endParaRPr lang="nb-NO"/>
          </a:p>
        </p:txBody>
      </p:sp>
    </p:spTree>
    <p:extLst>
      <p:ext uri="{BB962C8B-B14F-4D97-AF65-F5344CB8AC3E}">
        <p14:creationId xmlns:p14="http://schemas.microsoft.com/office/powerpoint/2010/main" val="1193992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E5131741-1749-4FC6-BCC6-BF6F3D2D1C04}" type="slidenum">
              <a:rPr lang="nb-NO" smtClean="0"/>
              <a:t>23</a:t>
            </a:fld>
            <a:endParaRPr lang="nb-NO"/>
          </a:p>
        </p:txBody>
      </p:sp>
    </p:spTree>
    <p:extLst>
      <p:ext uri="{BB962C8B-B14F-4D97-AF65-F5344CB8AC3E}">
        <p14:creationId xmlns:p14="http://schemas.microsoft.com/office/powerpoint/2010/main" val="2478146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a:solidFill>
                  <a:schemeClr val="accent1">
                    <a:lumMod val="50000"/>
                  </a:schemeClr>
                </a:solidFill>
              </a:rPr>
              <a:t>Mye har skjedd siden 2017…</a:t>
            </a:r>
            <a:endParaRPr lang="nb-NO"/>
          </a:p>
        </p:txBody>
      </p:sp>
      <p:sp>
        <p:nvSpPr>
          <p:cNvPr id="4" name="Plassholder for lysbildenummer 3"/>
          <p:cNvSpPr>
            <a:spLocks noGrp="1"/>
          </p:cNvSpPr>
          <p:nvPr>
            <p:ph type="sldNum" sz="quarter" idx="10"/>
          </p:nvPr>
        </p:nvSpPr>
        <p:spPr/>
        <p:txBody>
          <a:bodyPr/>
          <a:lstStyle/>
          <a:p>
            <a:fld id="{E2059495-3124-4C54-BC67-5E4A80EEE1F6}" type="slidenum">
              <a:rPr lang="nb-NO" smtClean="0"/>
              <a:t>24</a:t>
            </a:fld>
            <a:endParaRPr lang="nb-NO"/>
          </a:p>
        </p:txBody>
      </p:sp>
    </p:spTree>
    <p:extLst>
      <p:ext uri="{BB962C8B-B14F-4D97-AF65-F5344CB8AC3E}">
        <p14:creationId xmlns:p14="http://schemas.microsoft.com/office/powerpoint/2010/main" val="734757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7/2/2025</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137542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7/2/2025</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074127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28543BDC-0553-40FA-A4DB-EDAAA606CFF6}" type="datetimeFigureOut">
              <a:rPr lang="en-US" smtClean="0"/>
              <a:t>7/2/2025</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697081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dato 4"/>
          <p:cNvSpPr>
            <a:spLocks noGrp="1"/>
          </p:cNvSpPr>
          <p:nvPr>
            <p:ph type="dt" sz="half" idx="10"/>
          </p:nvPr>
        </p:nvSpPr>
        <p:spPr/>
        <p:txBody>
          <a:bodyPr/>
          <a:lstStyle/>
          <a:p>
            <a:fld id="{28543BDC-0553-40FA-A4DB-EDAAA606CFF6}" type="datetimeFigureOut">
              <a:rPr lang="en-US" smtClean="0"/>
              <a:t>7/2/2025</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764821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Plassholder for dato 6"/>
          <p:cNvSpPr>
            <a:spLocks noGrp="1"/>
          </p:cNvSpPr>
          <p:nvPr>
            <p:ph type="dt" sz="half" idx="10"/>
          </p:nvPr>
        </p:nvSpPr>
        <p:spPr/>
        <p:txBody>
          <a:bodyPr/>
          <a:lstStyle/>
          <a:p>
            <a:fld id="{28543BDC-0553-40FA-A4DB-EDAAA606CFF6}" type="datetimeFigureOut">
              <a:rPr lang="en-US" smtClean="0"/>
              <a:t>7/2/2025</a:t>
            </a:fld>
            <a:endParaRPr lang="en-US"/>
          </a:p>
        </p:txBody>
      </p:sp>
      <p:sp>
        <p:nvSpPr>
          <p:cNvPr id="8" name="Plassholder for bunntekst 7"/>
          <p:cNvSpPr>
            <a:spLocks noGrp="1"/>
          </p:cNvSpPr>
          <p:nvPr>
            <p:ph type="ftr" sz="quarter" idx="11"/>
          </p:nvPr>
        </p:nvSpPr>
        <p:spPr/>
        <p:txBody>
          <a:bodyPr/>
          <a:lstStyle/>
          <a:p>
            <a:endParaRPr lang="en-US"/>
          </a:p>
        </p:txBody>
      </p:sp>
      <p:sp>
        <p:nvSpPr>
          <p:cNvPr id="9" name="Plassholder for lysbildenummer 8"/>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043207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dato 2"/>
          <p:cNvSpPr>
            <a:spLocks noGrp="1"/>
          </p:cNvSpPr>
          <p:nvPr>
            <p:ph type="dt" sz="half" idx="10"/>
          </p:nvPr>
        </p:nvSpPr>
        <p:spPr/>
        <p:txBody>
          <a:bodyPr/>
          <a:lstStyle/>
          <a:p>
            <a:fld id="{28543BDC-0553-40FA-A4DB-EDAAA606CFF6}" type="datetimeFigureOut">
              <a:rPr lang="en-US" smtClean="0"/>
              <a:t>7/2/2025</a:t>
            </a:fld>
            <a:endParaRPr lang="en-US"/>
          </a:p>
        </p:txBody>
      </p:sp>
      <p:sp>
        <p:nvSpPr>
          <p:cNvPr id="4" name="Plassholder for bunntekst 3"/>
          <p:cNvSpPr>
            <a:spLocks noGrp="1"/>
          </p:cNvSpPr>
          <p:nvPr>
            <p:ph type="ftr" sz="quarter" idx="11"/>
          </p:nvPr>
        </p:nvSpPr>
        <p:spPr/>
        <p:txBody>
          <a:bodyPr/>
          <a:lstStyle/>
          <a:p>
            <a:endParaRPr lang="en-US"/>
          </a:p>
        </p:txBody>
      </p:sp>
      <p:sp>
        <p:nvSpPr>
          <p:cNvPr id="5" name="Plassholder for lysbildenummer 4"/>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34756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28543BDC-0553-40FA-A4DB-EDAAA606CFF6}" type="datetimeFigureOut">
              <a:rPr lang="en-US" smtClean="0"/>
              <a:t>7/2/2025</a:t>
            </a:fld>
            <a:endParaRPr lang="en-US"/>
          </a:p>
        </p:txBody>
      </p:sp>
      <p:sp>
        <p:nvSpPr>
          <p:cNvPr id="3" name="Plassholder for bunntekst 2"/>
          <p:cNvSpPr>
            <a:spLocks noGrp="1"/>
          </p:cNvSpPr>
          <p:nvPr>
            <p:ph type="ftr" sz="quarter" idx="11"/>
          </p:nvPr>
        </p:nvSpPr>
        <p:spPr/>
        <p:txBody>
          <a:bodyPr/>
          <a:lstStyle/>
          <a:p>
            <a:endParaRPr lang="en-US"/>
          </a:p>
        </p:txBody>
      </p:sp>
      <p:sp>
        <p:nvSpPr>
          <p:cNvPr id="4" name="Plassholder for lysbildenummer 3"/>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086863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7/2/2025</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635284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7/2/2025</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132015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7/2/2025</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17098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endParaRPr lang="en-US"/>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7/2/2025</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557333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B5BFDF-03C7-2A45-01FA-5FAA51AC7E40}"/>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61161B58-95E8-75B4-19A9-F5213B4E7B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268021F-2759-E0F2-684F-7E6920252A50}"/>
              </a:ext>
            </a:extLst>
          </p:cNvPr>
          <p:cNvSpPr>
            <a:spLocks noGrp="1"/>
          </p:cNvSpPr>
          <p:nvPr>
            <p:ph type="dt" sz="half" idx="10"/>
          </p:nvPr>
        </p:nvSpPr>
        <p:spPr/>
        <p:txBody>
          <a:bodyPr/>
          <a:lstStyle/>
          <a:p>
            <a:fld id="{B12BBAA2-9FC4-4045-AE53-544EFDFDB11F}" type="datetimeFigureOut">
              <a:rPr lang="nb-NO" smtClean="0"/>
              <a:t>02.07.2025</a:t>
            </a:fld>
            <a:endParaRPr lang="nb-NO"/>
          </a:p>
        </p:txBody>
      </p:sp>
      <p:sp>
        <p:nvSpPr>
          <p:cNvPr id="5" name="Plassholder for bunntekst 4">
            <a:extLst>
              <a:ext uri="{FF2B5EF4-FFF2-40B4-BE49-F238E27FC236}">
                <a16:creationId xmlns:a16="http://schemas.microsoft.com/office/drawing/2014/main" id="{1D051848-EB05-C896-8718-E2001A7A6D0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3ECD046-4551-7DC5-BC44-08C06A952CB9}"/>
              </a:ext>
            </a:extLst>
          </p:cNvPr>
          <p:cNvSpPr>
            <a:spLocks noGrp="1"/>
          </p:cNvSpPr>
          <p:nvPr>
            <p:ph type="sldNum" sz="quarter" idx="12"/>
          </p:nvPr>
        </p:nvSpPr>
        <p:spPr/>
        <p:txBody>
          <a:bodyPr/>
          <a:lstStyle/>
          <a:p>
            <a:fld id="{6FBB4E9D-32BA-44F7-9FD0-036ADC191A1D}" type="slidenum">
              <a:rPr lang="nb-NO" smtClean="0"/>
              <a:t>‹#›</a:t>
            </a:fld>
            <a:endParaRPr lang="nb-NO"/>
          </a:p>
        </p:txBody>
      </p:sp>
    </p:spTree>
    <p:extLst>
      <p:ext uri="{BB962C8B-B14F-4D97-AF65-F5344CB8AC3E}">
        <p14:creationId xmlns:p14="http://schemas.microsoft.com/office/powerpoint/2010/main" val="3445598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58802F-5EBD-500C-D778-ADDFF9AA88B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33F59F6-B629-B32D-0875-FF71EEB0FE77}"/>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EE36959-EBAB-6379-3560-937F7ADBE472}"/>
              </a:ext>
            </a:extLst>
          </p:cNvPr>
          <p:cNvSpPr>
            <a:spLocks noGrp="1"/>
          </p:cNvSpPr>
          <p:nvPr>
            <p:ph type="dt" sz="half" idx="10"/>
          </p:nvPr>
        </p:nvSpPr>
        <p:spPr/>
        <p:txBody>
          <a:bodyPr/>
          <a:lstStyle/>
          <a:p>
            <a:fld id="{B12BBAA2-9FC4-4045-AE53-544EFDFDB11F}" type="datetimeFigureOut">
              <a:rPr lang="nb-NO" smtClean="0"/>
              <a:t>02.07.2025</a:t>
            </a:fld>
            <a:endParaRPr lang="nb-NO"/>
          </a:p>
        </p:txBody>
      </p:sp>
      <p:sp>
        <p:nvSpPr>
          <p:cNvPr id="5" name="Plassholder for bunntekst 4">
            <a:extLst>
              <a:ext uri="{FF2B5EF4-FFF2-40B4-BE49-F238E27FC236}">
                <a16:creationId xmlns:a16="http://schemas.microsoft.com/office/drawing/2014/main" id="{D6056309-8DDB-6862-815A-551CB937F4A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DD35F9A-7BE0-3CAE-25D4-C06C6F87815A}"/>
              </a:ext>
            </a:extLst>
          </p:cNvPr>
          <p:cNvSpPr>
            <a:spLocks noGrp="1"/>
          </p:cNvSpPr>
          <p:nvPr>
            <p:ph type="sldNum" sz="quarter" idx="12"/>
          </p:nvPr>
        </p:nvSpPr>
        <p:spPr/>
        <p:txBody>
          <a:bodyPr/>
          <a:lstStyle/>
          <a:p>
            <a:fld id="{6FBB4E9D-32BA-44F7-9FD0-036ADC191A1D}" type="slidenum">
              <a:rPr lang="nb-NO" smtClean="0"/>
              <a:t>‹#›</a:t>
            </a:fld>
            <a:endParaRPr lang="nb-NO"/>
          </a:p>
        </p:txBody>
      </p:sp>
    </p:spTree>
    <p:extLst>
      <p:ext uri="{BB962C8B-B14F-4D97-AF65-F5344CB8AC3E}">
        <p14:creationId xmlns:p14="http://schemas.microsoft.com/office/powerpoint/2010/main" val="263562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3E3C74-B6DA-7BAA-66A7-E4A2A9205E30}"/>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4E578183-9DB0-C0CE-6299-D34BF42705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8EEFAE7C-4391-15E3-355B-9C9BE8180C6A}"/>
              </a:ext>
            </a:extLst>
          </p:cNvPr>
          <p:cNvSpPr>
            <a:spLocks noGrp="1"/>
          </p:cNvSpPr>
          <p:nvPr>
            <p:ph type="dt" sz="half" idx="10"/>
          </p:nvPr>
        </p:nvSpPr>
        <p:spPr/>
        <p:txBody>
          <a:bodyPr/>
          <a:lstStyle/>
          <a:p>
            <a:fld id="{B12BBAA2-9FC4-4045-AE53-544EFDFDB11F}" type="datetimeFigureOut">
              <a:rPr lang="nb-NO" smtClean="0"/>
              <a:t>02.07.2025</a:t>
            </a:fld>
            <a:endParaRPr lang="nb-NO"/>
          </a:p>
        </p:txBody>
      </p:sp>
      <p:sp>
        <p:nvSpPr>
          <p:cNvPr id="5" name="Plassholder for bunntekst 4">
            <a:extLst>
              <a:ext uri="{FF2B5EF4-FFF2-40B4-BE49-F238E27FC236}">
                <a16:creationId xmlns:a16="http://schemas.microsoft.com/office/drawing/2014/main" id="{3D2BFBBE-1D63-9A3D-914C-5020AAA1905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52DED7E-E413-44CF-84AF-514826F99073}"/>
              </a:ext>
            </a:extLst>
          </p:cNvPr>
          <p:cNvSpPr>
            <a:spLocks noGrp="1"/>
          </p:cNvSpPr>
          <p:nvPr>
            <p:ph type="sldNum" sz="quarter" idx="12"/>
          </p:nvPr>
        </p:nvSpPr>
        <p:spPr/>
        <p:txBody>
          <a:bodyPr/>
          <a:lstStyle/>
          <a:p>
            <a:fld id="{6FBB4E9D-32BA-44F7-9FD0-036ADC191A1D}" type="slidenum">
              <a:rPr lang="nb-NO" smtClean="0"/>
              <a:t>‹#›</a:t>
            </a:fld>
            <a:endParaRPr lang="nb-NO"/>
          </a:p>
        </p:txBody>
      </p:sp>
    </p:spTree>
    <p:extLst>
      <p:ext uri="{BB962C8B-B14F-4D97-AF65-F5344CB8AC3E}">
        <p14:creationId xmlns:p14="http://schemas.microsoft.com/office/powerpoint/2010/main" val="22586566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CBA2B3-4977-B88B-1B9B-511CAB6609A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5EF24AA-53D6-D5B0-0442-3EC39AA880D7}"/>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3D99F19D-2681-D4FD-8F18-4A630029DB39}"/>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B5463EFC-B46A-7910-BF7E-C48D6877E568}"/>
              </a:ext>
            </a:extLst>
          </p:cNvPr>
          <p:cNvSpPr>
            <a:spLocks noGrp="1"/>
          </p:cNvSpPr>
          <p:nvPr>
            <p:ph type="dt" sz="half" idx="10"/>
          </p:nvPr>
        </p:nvSpPr>
        <p:spPr/>
        <p:txBody>
          <a:bodyPr/>
          <a:lstStyle/>
          <a:p>
            <a:fld id="{B12BBAA2-9FC4-4045-AE53-544EFDFDB11F}" type="datetimeFigureOut">
              <a:rPr lang="nb-NO" smtClean="0"/>
              <a:t>02.07.2025</a:t>
            </a:fld>
            <a:endParaRPr lang="nb-NO"/>
          </a:p>
        </p:txBody>
      </p:sp>
      <p:sp>
        <p:nvSpPr>
          <p:cNvPr id="6" name="Plassholder for bunntekst 5">
            <a:extLst>
              <a:ext uri="{FF2B5EF4-FFF2-40B4-BE49-F238E27FC236}">
                <a16:creationId xmlns:a16="http://schemas.microsoft.com/office/drawing/2014/main" id="{EC01A343-E49D-D354-9E38-A0ECE264604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63DFF94-9B42-47EF-5A6D-2DE1CE9FCBDE}"/>
              </a:ext>
            </a:extLst>
          </p:cNvPr>
          <p:cNvSpPr>
            <a:spLocks noGrp="1"/>
          </p:cNvSpPr>
          <p:nvPr>
            <p:ph type="sldNum" sz="quarter" idx="12"/>
          </p:nvPr>
        </p:nvSpPr>
        <p:spPr/>
        <p:txBody>
          <a:bodyPr/>
          <a:lstStyle/>
          <a:p>
            <a:fld id="{6FBB4E9D-32BA-44F7-9FD0-036ADC191A1D}" type="slidenum">
              <a:rPr lang="nb-NO" smtClean="0"/>
              <a:t>‹#›</a:t>
            </a:fld>
            <a:endParaRPr lang="nb-NO"/>
          </a:p>
        </p:txBody>
      </p:sp>
    </p:spTree>
    <p:extLst>
      <p:ext uri="{BB962C8B-B14F-4D97-AF65-F5344CB8AC3E}">
        <p14:creationId xmlns:p14="http://schemas.microsoft.com/office/powerpoint/2010/main" val="41434798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71FF53-1F65-49C8-308E-FD3C428C17A2}"/>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08EF0F6F-E903-2D6B-1D67-72EA9930FE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41FF3679-3A23-B778-73F5-1E630AC249E7}"/>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DF04EBF0-F4DA-A3AC-A599-273BD653A1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C1BE1D2-DEC5-9DF1-B48F-1013CE0483C3}"/>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754E0E82-246F-ECF9-BAA9-00C8BC89A563}"/>
              </a:ext>
            </a:extLst>
          </p:cNvPr>
          <p:cNvSpPr>
            <a:spLocks noGrp="1"/>
          </p:cNvSpPr>
          <p:nvPr>
            <p:ph type="dt" sz="half" idx="10"/>
          </p:nvPr>
        </p:nvSpPr>
        <p:spPr/>
        <p:txBody>
          <a:bodyPr/>
          <a:lstStyle/>
          <a:p>
            <a:fld id="{B12BBAA2-9FC4-4045-AE53-544EFDFDB11F}" type="datetimeFigureOut">
              <a:rPr lang="nb-NO" smtClean="0"/>
              <a:t>02.07.2025</a:t>
            </a:fld>
            <a:endParaRPr lang="nb-NO"/>
          </a:p>
        </p:txBody>
      </p:sp>
      <p:sp>
        <p:nvSpPr>
          <p:cNvPr id="8" name="Plassholder for bunntekst 7">
            <a:extLst>
              <a:ext uri="{FF2B5EF4-FFF2-40B4-BE49-F238E27FC236}">
                <a16:creationId xmlns:a16="http://schemas.microsoft.com/office/drawing/2014/main" id="{77759AEE-3296-2CDA-CDE5-BBC64AF95CB3}"/>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2A10DC76-7452-6C4D-DBF5-4A24B00666ED}"/>
              </a:ext>
            </a:extLst>
          </p:cNvPr>
          <p:cNvSpPr>
            <a:spLocks noGrp="1"/>
          </p:cNvSpPr>
          <p:nvPr>
            <p:ph type="sldNum" sz="quarter" idx="12"/>
          </p:nvPr>
        </p:nvSpPr>
        <p:spPr/>
        <p:txBody>
          <a:bodyPr/>
          <a:lstStyle/>
          <a:p>
            <a:fld id="{6FBB4E9D-32BA-44F7-9FD0-036ADC191A1D}" type="slidenum">
              <a:rPr lang="nb-NO" smtClean="0"/>
              <a:t>‹#›</a:t>
            </a:fld>
            <a:endParaRPr lang="nb-NO"/>
          </a:p>
        </p:txBody>
      </p:sp>
    </p:spTree>
    <p:extLst>
      <p:ext uri="{BB962C8B-B14F-4D97-AF65-F5344CB8AC3E}">
        <p14:creationId xmlns:p14="http://schemas.microsoft.com/office/powerpoint/2010/main" val="1408198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B7607E-D6C0-E182-BB8E-028322A59BC5}"/>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CD38E3C9-CD31-29AC-0603-30F532D8CB21}"/>
              </a:ext>
            </a:extLst>
          </p:cNvPr>
          <p:cNvSpPr>
            <a:spLocks noGrp="1"/>
          </p:cNvSpPr>
          <p:nvPr>
            <p:ph type="dt" sz="half" idx="10"/>
          </p:nvPr>
        </p:nvSpPr>
        <p:spPr/>
        <p:txBody>
          <a:bodyPr/>
          <a:lstStyle/>
          <a:p>
            <a:fld id="{B12BBAA2-9FC4-4045-AE53-544EFDFDB11F}" type="datetimeFigureOut">
              <a:rPr lang="nb-NO" smtClean="0"/>
              <a:t>02.07.2025</a:t>
            </a:fld>
            <a:endParaRPr lang="nb-NO"/>
          </a:p>
        </p:txBody>
      </p:sp>
      <p:sp>
        <p:nvSpPr>
          <p:cNvPr id="4" name="Plassholder for bunntekst 3">
            <a:extLst>
              <a:ext uri="{FF2B5EF4-FFF2-40B4-BE49-F238E27FC236}">
                <a16:creationId xmlns:a16="http://schemas.microsoft.com/office/drawing/2014/main" id="{2CE93208-8C5C-98DE-E6E8-CB6E23E0E60A}"/>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5619A903-0F6E-0D82-8740-FA02FCEB711F}"/>
              </a:ext>
            </a:extLst>
          </p:cNvPr>
          <p:cNvSpPr>
            <a:spLocks noGrp="1"/>
          </p:cNvSpPr>
          <p:nvPr>
            <p:ph type="sldNum" sz="quarter" idx="12"/>
          </p:nvPr>
        </p:nvSpPr>
        <p:spPr/>
        <p:txBody>
          <a:bodyPr/>
          <a:lstStyle/>
          <a:p>
            <a:fld id="{6FBB4E9D-32BA-44F7-9FD0-036ADC191A1D}" type="slidenum">
              <a:rPr lang="nb-NO" smtClean="0"/>
              <a:t>‹#›</a:t>
            </a:fld>
            <a:endParaRPr lang="nb-NO"/>
          </a:p>
        </p:txBody>
      </p:sp>
    </p:spTree>
    <p:extLst>
      <p:ext uri="{BB962C8B-B14F-4D97-AF65-F5344CB8AC3E}">
        <p14:creationId xmlns:p14="http://schemas.microsoft.com/office/powerpoint/2010/main" val="1213862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9230CD2-34B2-773F-7775-9347216CA783}"/>
              </a:ext>
            </a:extLst>
          </p:cNvPr>
          <p:cNvSpPr>
            <a:spLocks noGrp="1"/>
          </p:cNvSpPr>
          <p:nvPr>
            <p:ph type="dt" sz="half" idx="10"/>
          </p:nvPr>
        </p:nvSpPr>
        <p:spPr/>
        <p:txBody>
          <a:bodyPr/>
          <a:lstStyle/>
          <a:p>
            <a:fld id="{B12BBAA2-9FC4-4045-AE53-544EFDFDB11F}" type="datetimeFigureOut">
              <a:rPr lang="nb-NO" smtClean="0"/>
              <a:t>02.07.2025</a:t>
            </a:fld>
            <a:endParaRPr lang="nb-NO"/>
          </a:p>
        </p:txBody>
      </p:sp>
      <p:sp>
        <p:nvSpPr>
          <p:cNvPr id="3" name="Plassholder for bunntekst 2">
            <a:extLst>
              <a:ext uri="{FF2B5EF4-FFF2-40B4-BE49-F238E27FC236}">
                <a16:creationId xmlns:a16="http://schemas.microsoft.com/office/drawing/2014/main" id="{256A361A-4FAA-7DDD-47AF-0BA3121EEF2D}"/>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1D943549-5BC8-78BA-714B-DC881EA5BCF3}"/>
              </a:ext>
            </a:extLst>
          </p:cNvPr>
          <p:cNvSpPr>
            <a:spLocks noGrp="1"/>
          </p:cNvSpPr>
          <p:nvPr>
            <p:ph type="sldNum" sz="quarter" idx="12"/>
          </p:nvPr>
        </p:nvSpPr>
        <p:spPr/>
        <p:txBody>
          <a:bodyPr/>
          <a:lstStyle/>
          <a:p>
            <a:fld id="{6FBB4E9D-32BA-44F7-9FD0-036ADC191A1D}" type="slidenum">
              <a:rPr lang="nb-NO" smtClean="0"/>
              <a:t>‹#›</a:t>
            </a:fld>
            <a:endParaRPr lang="nb-NO"/>
          </a:p>
        </p:txBody>
      </p:sp>
    </p:spTree>
    <p:extLst>
      <p:ext uri="{BB962C8B-B14F-4D97-AF65-F5344CB8AC3E}">
        <p14:creationId xmlns:p14="http://schemas.microsoft.com/office/powerpoint/2010/main" val="13895698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323020-ADA4-3304-BD89-E69AA6B5C62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A0ACF34E-7F52-237D-70CF-44D08DFB1F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93427D98-9FB7-60E0-5929-9FB4898978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4719632D-CAE0-05FD-9F55-56E77BE9D13F}"/>
              </a:ext>
            </a:extLst>
          </p:cNvPr>
          <p:cNvSpPr>
            <a:spLocks noGrp="1"/>
          </p:cNvSpPr>
          <p:nvPr>
            <p:ph type="dt" sz="half" idx="10"/>
          </p:nvPr>
        </p:nvSpPr>
        <p:spPr/>
        <p:txBody>
          <a:bodyPr/>
          <a:lstStyle/>
          <a:p>
            <a:fld id="{B12BBAA2-9FC4-4045-AE53-544EFDFDB11F}" type="datetimeFigureOut">
              <a:rPr lang="nb-NO" smtClean="0"/>
              <a:t>02.07.2025</a:t>
            </a:fld>
            <a:endParaRPr lang="nb-NO"/>
          </a:p>
        </p:txBody>
      </p:sp>
      <p:sp>
        <p:nvSpPr>
          <p:cNvPr id="6" name="Plassholder for bunntekst 5">
            <a:extLst>
              <a:ext uri="{FF2B5EF4-FFF2-40B4-BE49-F238E27FC236}">
                <a16:creationId xmlns:a16="http://schemas.microsoft.com/office/drawing/2014/main" id="{74D64930-3B3B-8F20-53F4-0F4A52F0C74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462A42F-C53C-BD0E-5958-131113D1603E}"/>
              </a:ext>
            </a:extLst>
          </p:cNvPr>
          <p:cNvSpPr>
            <a:spLocks noGrp="1"/>
          </p:cNvSpPr>
          <p:nvPr>
            <p:ph type="sldNum" sz="quarter" idx="12"/>
          </p:nvPr>
        </p:nvSpPr>
        <p:spPr/>
        <p:txBody>
          <a:bodyPr/>
          <a:lstStyle/>
          <a:p>
            <a:fld id="{6FBB4E9D-32BA-44F7-9FD0-036ADC191A1D}" type="slidenum">
              <a:rPr lang="nb-NO" smtClean="0"/>
              <a:t>‹#›</a:t>
            </a:fld>
            <a:endParaRPr lang="nb-NO"/>
          </a:p>
        </p:txBody>
      </p:sp>
    </p:spTree>
    <p:extLst>
      <p:ext uri="{BB962C8B-B14F-4D97-AF65-F5344CB8AC3E}">
        <p14:creationId xmlns:p14="http://schemas.microsoft.com/office/powerpoint/2010/main" val="42211922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2104C8D-9580-1B12-31F4-AB79412AD6C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318DBA90-B7D8-8EA0-165A-386861834C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a:extLst>
              <a:ext uri="{FF2B5EF4-FFF2-40B4-BE49-F238E27FC236}">
                <a16:creationId xmlns:a16="http://schemas.microsoft.com/office/drawing/2014/main" id="{6B0A2338-493E-2783-3029-687474DB3C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2CFB052-FFEC-3A74-0242-03AEFE67F1FD}"/>
              </a:ext>
            </a:extLst>
          </p:cNvPr>
          <p:cNvSpPr>
            <a:spLocks noGrp="1"/>
          </p:cNvSpPr>
          <p:nvPr>
            <p:ph type="dt" sz="half" idx="10"/>
          </p:nvPr>
        </p:nvSpPr>
        <p:spPr/>
        <p:txBody>
          <a:bodyPr/>
          <a:lstStyle/>
          <a:p>
            <a:fld id="{B12BBAA2-9FC4-4045-AE53-544EFDFDB11F}" type="datetimeFigureOut">
              <a:rPr lang="nb-NO" smtClean="0"/>
              <a:t>02.07.2025</a:t>
            </a:fld>
            <a:endParaRPr lang="nb-NO"/>
          </a:p>
        </p:txBody>
      </p:sp>
      <p:sp>
        <p:nvSpPr>
          <p:cNvPr id="6" name="Plassholder for bunntekst 5">
            <a:extLst>
              <a:ext uri="{FF2B5EF4-FFF2-40B4-BE49-F238E27FC236}">
                <a16:creationId xmlns:a16="http://schemas.microsoft.com/office/drawing/2014/main" id="{024A8FC4-6E94-756C-48B0-9E4BBFFDD582}"/>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6790506-0470-C433-7908-39E74EE0A3D1}"/>
              </a:ext>
            </a:extLst>
          </p:cNvPr>
          <p:cNvSpPr>
            <a:spLocks noGrp="1"/>
          </p:cNvSpPr>
          <p:nvPr>
            <p:ph type="sldNum" sz="quarter" idx="12"/>
          </p:nvPr>
        </p:nvSpPr>
        <p:spPr/>
        <p:txBody>
          <a:bodyPr/>
          <a:lstStyle/>
          <a:p>
            <a:fld id="{6FBB4E9D-32BA-44F7-9FD0-036ADC191A1D}" type="slidenum">
              <a:rPr lang="nb-NO" smtClean="0"/>
              <a:t>‹#›</a:t>
            </a:fld>
            <a:endParaRPr lang="nb-NO"/>
          </a:p>
        </p:txBody>
      </p:sp>
    </p:spTree>
    <p:extLst>
      <p:ext uri="{BB962C8B-B14F-4D97-AF65-F5344CB8AC3E}">
        <p14:creationId xmlns:p14="http://schemas.microsoft.com/office/powerpoint/2010/main" val="2379815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C5A365-20AB-F750-01FF-09146118AA86}"/>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A392EFCD-15FF-E586-D75B-1957C2E3ECCB}"/>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600C484-7607-88AD-2886-6240CD05BDE1}"/>
              </a:ext>
            </a:extLst>
          </p:cNvPr>
          <p:cNvSpPr>
            <a:spLocks noGrp="1"/>
          </p:cNvSpPr>
          <p:nvPr>
            <p:ph type="dt" sz="half" idx="10"/>
          </p:nvPr>
        </p:nvSpPr>
        <p:spPr/>
        <p:txBody>
          <a:bodyPr/>
          <a:lstStyle/>
          <a:p>
            <a:fld id="{B12BBAA2-9FC4-4045-AE53-544EFDFDB11F}" type="datetimeFigureOut">
              <a:rPr lang="nb-NO" smtClean="0"/>
              <a:t>02.07.2025</a:t>
            </a:fld>
            <a:endParaRPr lang="nb-NO"/>
          </a:p>
        </p:txBody>
      </p:sp>
      <p:sp>
        <p:nvSpPr>
          <p:cNvPr id="5" name="Plassholder for bunntekst 4">
            <a:extLst>
              <a:ext uri="{FF2B5EF4-FFF2-40B4-BE49-F238E27FC236}">
                <a16:creationId xmlns:a16="http://schemas.microsoft.com/office/drawing/2014/main" id="{BE7792D6-1E34-80A6-29C9-871092D00CD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7966FED-B911-9D87-3B0B-69F3EBCCEAAF}"/>
              </a:ext>
            </a:extLst>
          </p:cNvPr>
          <p:cNvSpPr>
            <a:spLocks noGrp="1"/>
          </p:cNvSpPr>
          <p:nvPr>
            <p:ph type="sldNum" sz="quarter" idx="12"/>
          </p:nvPr>
        </p:nvSpPr>
        <p:spPr/>
        <p:txBody>
          <a:bodyPr/>
          <a:lstStyle/>
          <a:p>
            <a:fld id="{6FBB4E9D-32BA-44F7-9FD0-036ADC191A1D}" type="slidenum">
              <a:rPr lang="nb-NO" smtClean="0"/>
              <a:t>‹#›</a:t>
            </a:fld>
            <a:endParaRPr lang="nb-NO"/>
          </a:p>
        </p:txBody>
      </p:sp>
    </p:spTree>
    <p:extLst>
      <p:ext uri="{BB962C8B-B14F-4D97-AF65-F5344CB8AC3E}">
        <p14:creationId xmlns:p14="http://schemas.microsoft.com/office/powerpoint/2010/main" val="33557283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94B3C6E9-5295-5D02-5621-08DF9E49834B}"/>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9E2A87A4-9421-7479-2640-A7925B0FC791}"/>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9D6A061-8F9C-21B2-D88F-A7588C117F7D}"/>
              </a:ext>
            </a:extLst>
          </p:cNvPr>
          <p:cNvSpPr>
            <a:spLocks noGrp="1"/>
          </p:cNvSpPr>
          <p:nvPr>
            <p:ph type="dt" sz="half" idx="10"/>
          </p:nvPr>
        </p:nvSpPr>
        <p:spPr/>
        <p:txBody>
          <a:bodyPr/>
          <a:lstStyle/>
          <a:p>
            <a:fld id="{B12BBAA2-9FC4-4045-AE53-544EFDFDB11F}" type="datetimeFigureOut">
              <a:rPr lang="nb-NO" smtClean="0"/>
              <a:t>02.07.2025</a:t>
            </a:fld>
            <a:endParaRPr lang="nb-NO"/>
          </a:p>
        </p:txBody>
      </p:sp>
      <p:sp>
        <p:nvSpPr>
          <p:cNvPr id="5" name="Plassholder for bunntekst 4">
            <a:extLst>
              <a:ext uri="{FF2B5EF4-FFF2-40B4-BE49-F238E27FC236}">
                <a16:creationId xmlns:a16="http://schemas.microsoft.com/office/drawing/2014/main" id="{4544DEB8-E570-803D-5838-431B473015E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8AE47D5-5099-3373-43BB-8F42F20EC395}"/>
              </a:ext>
            </a:extLst>
          </p:cNvPr>
          <p:cNvSpPr>
            <a:spLocks noGrp="1"/>
          </p:cNvSpPr>
          <p:nvPr>
            <p:ph type="sldNum" sz="quarter" idx="12"/>
          </p:nvPr>
        </p:nvSpPr>
        <p:spPr/>
        <p:txBody>
          <a:bodyPr/>
          <a:lstStyle/>
          <a:p>
            <a:fld id="{6FBB4E9D-32BA-44F7-9FD0-036ADC191A1D}" type="slidenum">
              <a:rPr lang="nb-NO" smtClean="0"/>
              <a:t>‹#›</a:t>
            </a:fld>
            <a:endParaRPr lang="nb-NO"/>
          </a:p>
        </p:txBody>
      </p:sp>
    </p:spTree>
    <p:extLst>
      <p:ext uri="{BB962C8B-B14F-4D97-AF65-F5344CB8AC3E}">
        <p14:creationId xmlns:p14="http://schemas.microsoft.com/office/powerpoint/2010/main" val="7156958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ekst og element(bilde/grafikk etc)">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B6725D3-C127-0E4B-86AD-007E9D8D2714}"/>
              </a:ext>
            </a:extLst>
          </p:cNvPr>
          <p:cNvSpPr>
            <a:spLocks noGrp="1"/>
          </p:cNvSpPr>
          <p:nvPr>
            <p:ph type="ctrTitle"/>
          </p:nvPr>
        </p:nvSpPr>
        <p:spPr>
          <a:xfrm>
            <a:off x="722460" y="830180"/>
            <a:ext cx="9144000" cy="920657"/>
          </a:xfrm>
          <a:prstGeom prst="rect">
            <a:avLst/>
          </a:prstGeom>
        </p:spPr>
        <p:txBody>
          <a:bodyPr anchor="t" anchorCtr="0">
            <a:normAutofit/>
          </a:bodyPr>
          <a:lstStyle>
            <a:lvl1pPr algn="l">
              <a:defRPr sz="4000" b="1" i="0">
                <a:solidFill>
                  <a:schemeClr val="tx1"/>
                </a:solidFill>
                <a:latin typeface="Calibri" panose="020F0502020204030204" pitchFamily="34" charset="0"/>
                <a:cs typeface="Calibri" panose="020F0502020204030204" pitchFamily="34" charset="0"/>
              </a:defRPr>
            </a:lvl1pPr>
          </a:lstStyle>
          <a:p>
            <a:r>
              <a:rPr lang="nb-NO"/>
              <a:t>Klikk for å redigere tittelstil</a:t>
            </a:r>
          </a:p>
        </p:txBody>
      </p:sp>
      <p:sp>
        <p:nvSpPr>
          <p:cNvPr id="3" name="Undertittel 2">
            <a:extLst>
              <a:ext uri="{FF2B5EF4-FFF2-40B4-BE49-F238E27FC236}">
                <a16:creationId xmlns:a16="http://schemas.microsoft.com/office/drawing/2014/main" id="{E12A1F3B-61D4-284B-9A3E-97DDDE2F1CEB}"/>
              </a:ext>
            </a:extLst>
          </p:cNvPr>
          <p:cNvSpPr>
            <a:spLocks noGrp="1"/>
          </p:cNvSpPr>
          <p:nvPr>
            <p:ph type="subTitle" idx="1"/>
          </p:nvPr>
        </p:nvSpPr>
        <p:spPr>
          <a:xfrm>
            <a:off x="722460" y="1678832"/>
            <a:ext cx="9144000" cy="751847"/>
          </a:xfrm>
          <a:prstGeom prst="rect">
            <a:avLst/>
          </a:prstGeom>
        </p:spPr>
        <p:txBody>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10" name="Bilde 9">
            <a:extLst>
              <a:ext uri="{FF2B5EF4-FFF2-40B4-BE49-F238E27FC236}">
                <a16:creationId xmlns:a16="http://schemas.microsoft.com/office/drawing/2014/main" id="{057D723C-B2C3-374A-8447-FBEF772E7534}"/>
              </a:ext>
            </a:extLst>
          </p:cNvPr>
          <p:cNvPicPr>
            <a:picLocks noChangeAspect="1"/>
          </p:cNvPicPr>
          <p:nvPr userDrawn="1"/>
        </p:nvPicPr>
        <p:blipFill>
          <a:blip r:embed="rId2"/>
          <a:srcRect/>
          <a:stretch/>
        </p:blipFill>
        <p:spPr>
          <a:xfrm>
            <a:off x="10712303" y="6180014"/>
            <a:ext cx="1026473" cy="418519"/>
          </a:xfrm>
          <a:prstGeom prst="rect">
            <a:avLst/>
          </a:prstGeom>
        </p:spPr>
      </p:pic>
      <p:cxnSp>
        <p:nvCxnSpPr>
          <p:cNvPr id="6" name="Rett linje 5">
            <a:extLst>
              <a:ext uri="{FF2B5EF4-FFF2-40B4-BE49-F238E27FC236}">
                <a16:creationId xmlns:a16="http://schemas.microsoft.com/office/drawing/2014/main" id="{B084C8ED-7C92-7448-A195-C40786505D51}"/>
              </a:ext>
            </a:extLst>
          </p:cNvPr>
          <p:cNvCxnSpPr>
            <a:cxnSpLocks/>
          </p:cNvCxnSpPr>
          <p:nvPr userDrawn="1"/>
        </p:nvCxnSpPr>
        <p:spPr>
          <a:xfrm flipH="1">
            <a:off x="453224" y="6448602"/>
            <a:ext cx="99755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Plassholder for innhold 3">
            <a:extLst>
              <a:ext uri="{FF2B5EF4-FFF2-40B4-BE49-F238E27FC236}">
                <a16:creationId xmlns:a16="http://schemas.microsoft.com/office/drawing/2014/main" id="{000B9228-DE76-144A-B3BF-89150E6B00CF}"/>
              </a:ext>
            </a:extLst>
          </p:cNvPr>
          <p:cNvSpPr>
            <a:spLocks noGrp="1"/>
          </p:cNvSpPr>
          <p:nvPr>
            <p:ph sz="half" idx="2"/>
          </p:nvPr>
        </p:nvSpPr>
        <p:spPr>
          <a:xfrm>
            <a:off x="724048" y="2505075"/>
            <a:ext cx="5157787" cy="3363289"/>
          </a:xfrm>
          <a:prstGeom prst="rect">
            <a:avLst/>
          </a:prstGeom>
        </p:spPr>
        <p:txBody>
          <a:bodyPr/>
          <a:lstStyle>
            <a:lvl1pPr>
              <a:defRPr sz="1600" b="1" i="0">
                <a:latin typeface="Calibri" panose="020F0502020204030204" pitchFamily="34" charset="0"/>
                <a:cs typeface="Calibri" panose="020F0502020204030204" pitchFamily="34" charset="0"/>
              </a:defRPr>
            </a:lvl1pPr>
            <a:lvl2pPr>
              <a:defRPr sz="1600"/>
            </a:lvl2pPr>
            <a:lvl3pPr>
              <a:defRPr sz="1600"/>
            </a:lvl3pPr>
            <a:lvl4pPr>
              <a:defRPr sz="1600"/>
            </a:lvl4pPr>
            <a:lvl5pPr>
              <a:defRPr sz="16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15" name="Plassholder for innhold 3">
            <a:extLst>
              <a:ext uri="{FF2B5EF4-FFF2-40B4-BE49-F238E27FC236}">
                <a16:creationId xmlns:a16="http://schemas.microsoft.com/office/drawing/2014/main" id="{35BB815B-5CC4-6D48-A1DD-9B167AFFEDB1}"/>
              </a:ext>
            </a:extLst>
          </p:cNvPr>
          <p:cNvSpPr>
            <a:spLocks noGrp="1"/>
          </p:cNvSpPr>
          <p:nvPr>
            <p:ph sz="half" idx="10"/>
          </p:nvPr>
        </p:nvSpPr>
        <p:spPr>
          <a:xfrm>
            <a:off x="5996316" y="2505075"/>
            <a:ext cx="5157787" cy="3363289"/>
          </a:xfrm>
          <a:prstGeom prst="rect">
            <a:avLst/>
          </a:prstGeom>
        </p:spPr>
        <p:txBody>
          <a:bodyPr/>
          <a:lstStyle>
            <a:lvl1pPr>
              <a:defRPr sz="1600" b="1" i="0">
                <a:latin typeface="Calibri" panose="020F0502020204030204" pitchFamily="34" charset="0"/>
                <a:cs typeface="Calibri" panose="020F0502020204030204" pitchFamily="34" charset="0"/>
              </a:defRPr>
            </a:lvl1pPr>
            <a:lvl2pPr>
              <a:defRPr sz="1600"/>
            </a:lvl2pPr>
            <a:lvl3pPr>
              <a:defRPr sz="1600"/>
            </a:lvl3pPr>
            <a:lvl4pPr>
              <a:defRPr sz="1600"/>
            </a:lvl4pPr>
            <a:lvl5pPr>
              <a:defRPr sz="16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494968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543BDC-0553-40FA-A4DB-EDAAA606CFF6}" type="datetimeFigureOut">
              <a:rPr lang="en-US" smtClean="0"/>
              <a:t>7/2/2025</a:t>
            </a:fld>
            <a:endParaRPr lang="en-US"/>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9AD569-83DD-4E5B-AF97-63825DE45633}" type="slidenum">
              <a:rPr lang="en-US" smtClean="0"/>
              <a:t>‹#›</a:t>
            </a:fld>
            <a:endParaRPr lang="en-US"/>
          </a:p>
        </p:txBody>
      </p:sp>
    </p:spTree>
    <p:extLst>
      <p:ext uri="{BB962C8B-B14F-4D97-AF65-F5344CB8AC3E}">
        <p14:creationId xmlns:p14="http://schemas.microsoft.com/office/powerpoint/2010/main" val="2649319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5D795F09-E0B8-1FF9-F16E-707442B56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9FEC98A-2C1F-980F-0BF5-59EA983A93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C7A0F5D-37EB-7CDD-B0C1-829D7E9A53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2BBAA2-9FC4-4045-AE53-544EFDFDB11F}" type="datetimeFigureOut">
              <a:rPr lang="nb-NO" smtClean="0"/>
              <a:t>02.07.2025</a:t>
            </a:fld>
            <a:endParaRPr lang="nb-NO"/>
          </a:p>
        </p:txBody>
      </p:sp>
      <p:sp>
        <p:nvSpPr>
          <p:cNvPr id="5" name="Plassholder for bunntekst 4">
            <a:extLst>
              <a:ext uri="{FF2B5EF4-FFF2-40B4-BE49-F238E27FC236}">
                <a16:creationId xmlns:a16="http://schemas.microsoft.com/office/drawing/2014/main" id="{0D563C76-361C-AE19-CF2C-54749F1C65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BC6CB51D-7053-1B17-B110-C377823BD1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BB4E9D-32BA-44F7-9FD0-036ADC191A1D}" type="slidenum">
              <a:rPr lang="nb-NO" smtClean="0"/>
              <a:t>‹#›</a:t>
            </a:fld>
            <a:endParaRPr lang="nb-NO"/>
          </a:p>
        </p:txBody>
      </p:sp>
    </p:spTree>
    <p:extLst>
      <p:ext uri="{BB962C8B-B14F-4D97-AF65-F5344CB8AC3E}">
        <p14:creationId xmlns:p14="http://schemas.microsoft.com/office/powerpoint/2010/main" val="20987516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4.jpe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2.emf"/><Relationship Id="rId9" Type="http://schemas.openxmlformats.org/officeDocument/2006/relationships/image" Target="../media/image9.pn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8" Type="http://schemas.openxmlformats.org/officeDocument/2006/relationships/image" Target="../media/image28.jpeg"/><Relationship Id="rId3" Type="http://schemas.microsoft.com/office/2007/relationships/hdphoto" Target="../media/hdphoto1.wdp"/><Relationship Id="rId7"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8" Type="http://schemas.openxmlformats.org/officeDocument/2006/relationships/image" Target="../media/image29.jpg"/><Relationship Id="rId3" Type="http://schemas.microsoft.com/office/2007/relationships/hdphoto" Target="../media/hdphoto1.wdp"/><Relationship Id="rId7"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37.jpe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7.png"/><Relationship Id="rId7" Type="http://schemas.openxmlformats.org/officeDocument/2006/relationships/diagramQuickStyle" Target="../diagrams/quickStyle1.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png"/><Relationship Id="rId9" Type="http://schemas.microsoft.com/office/2007/relationships/diagramDrawing" Target="../diagrams/drawing1.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9.svg"/><Relationship Id="rId7" Type="http://schemas.openxmlformats.org/officeDocument/2006/relationships/diagramQuickStyle" Target="../diagrams/quickStyle2.xml"/><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0.png"/><Relationship Id="rId9" Type="http://schemas.microsoft.com/office/2007/relationships/diagramDrawing" Target="../diagrams/drawing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4.png"/><Relationship Id="rId7" Type="http://schemas.openxmlformats.org/officeDocument/2006/relationships/diagramColors" Target="../diagrams/colors3.xml"/><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46.svg"/><Relationship Id="rId4" Type="http://schemas.openxmlformats.org/officeDocument/2006/relationships/diagramData" Target="../diagrams/data3.xml"/><Relationship Id="rId9"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0.jpg"/><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2.png"/><Relationship Id="rId1" Type="http://schemas.openxmlformats.org/officeDocument/2006/relationships/slideLayout" Target="../slideLayouts/slideLayout18.xml"/><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57.png"/><Relationship Id="rId5" Type="http://schemas.openxmlformats.org/officeDocument/2006/relationships/hyperlink" Target="mailto:kirsti.berget-jenssen@tonsberg.kommune.no" TargetMode="Externa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24914-55B5-895F-46F8-E462FBF9E11F}"/>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B12E563E-45B3-3B6E-9617-7D4DEE4B2EFB}"/>
              </a:ext>
            </a:extLst>
          </p:cNvPr>
          <p:cNvSpPr>
            <a:spLocks noGrp="1"/>
          </p:cNvSpPr>
          <p:nvPr>
            <p:ph type="ctrTitle"/>
          </p:nvPr>
        </p:nvSpPr>
        <p:spPr>
          <a:xfrm>
            <a:off x="1524000" y="1122363"/>
            <a:ext cx="9144000" cy="1637532"/>
          </a:xfrm>
        </p:spPr>
        <p:txBody>
          <a:bodyPr/>
          <a:lstStyle/>
          <a:p>
            <a:r>
              <a:rPr lang="nb-NO" b="1" dirty="0">
                <a:solidFill>
                  <a:srgbClr val="002060"/>
                </a:solidFill>
                <a:latin typeface="Barlow" panose="00000500000000000000" pitchFamily="2" charset="0"/>
                <a:cs typeface="Calibri" panose="020F0502020204030204" pitchFamily="34" charset="0"/>
              </a:rPr>
              <a:t>Digital hjemmesykepleie</a:t>
            </a:r>
          </a:p>
        </p:txBody>
      </p:sp>
      <p:sp>
        <p:nvSpPr>
          <p:cNvPr id="3" name="Undertittel 2">
            <a:extLst>
              <a:ext uri="{FF2B5EF4-FFF2-40B4-BE49-F238E27FC236}">
                <a16:creationId xmlns:a16="http://schemas.microsoft.com/office/drawing/2014/main" id="{9A916B8F-17AB-3202-E446-CD40943012BB}"/>
              </a:ext>
            </a:extLst>
          </p:cNvPr>
          <p:cNvSpPr>
            <a:spLocks noGrp="1"/>
          </p:cNvSpPr>
          <p:nvPr>
            <p:ph type="subTitle" idx="1"/>
          </p:nvPr>
        </p:nvSpPr>
        <p:spPr>
          <a:xfrm>
            <a:off x="1416908" y="3033426"/>
            <a:ext cx="9251092" cy="1637533"/>
          </a:xfrm>
        </p:spPr>
        <p:txBody>
          <a:bodyPr vert="horz" lIns="91440" tIns="45720" rIns="91440" bIns="45720" rtlCol="0" anchor="t">
            <a:normAutofit/>
          </a:bodyPr>
          <a:lstStyle/>
          <a:p>
            <a:r>
              <a:rPr lang="nb-NO" sz="2400" i="1" dirty="0">
                <a:latin typeface="Barlow" panose="00000500000000000000" pitchFamily="2" charset="0"/>
                <a:ea typeface="+mn-lt"/>
                <a:cs typeface="Calibri" panose="020F0502020204030204" pitchFamily="34" charset="0"/>
              </a:rPr>
              <a:t>I tråd med hvordan helsetjenestene må utvikles fremover for å løse samfunnsoppdraget vårt</a:t>
            </a:r>
            <a:endParaRPr lang="nb-NO" i="1" dirty="0">
              <a:latin typeface="Barlow" panose="00000500000000000000" pitchFamily="2" charset="0"/>
              <a:ea typeface="+mn-lt"/>
              <a:cs typeface="Calibri" panose="020F0502020204030204" pitchFamily="34" charset="0"/>
            </a:endParaRPr>
          </a:p>
          <a:p>
            <a:r>
              <a:rPr lang="nb-NO" i="1" dirty="0">
                <a:latin typeface="Barlow"/>
                <a:cs typeface="Calibri"/>
              </a:rPr>
              <a:t>19.Juni 2025</a:t>
            </a:r>
            <a:endParaRPr lang="nb-NO" dirty="0"/>
          </a:p>
        </p:txBody>
      </p:sp>
      <p:pic>
        <p:nvPicPr>
          <p:cNvPr id="4" name="Bilde 3">
            <a:extLst>
              <a:ext uri="{FF2B5EF4-FFF2-40B4-BE49-F238E27FC236}">
                <a16:creationId xmlns:a16="http://schemas.microsoft.com/office/drawing/2014/main" id="{E245EFC4-A334-86C3-ECB5-C05FECA4A378}"/>
              </a:ext>
            </a:extLst>
          </p:cNvPr>
          <p:cNvPicPr>
            <a:picLocks noChangeAspect="1"/>
          </p:cNvPicPr>
          <p:nvPr/>
        </p:nvPicPr>
        <p:blipFill rotWithShape="1">
          <a:blip r:embed="rId2">
            <a:extLst>
              <a:ext uri="{28A0092B-C50C-407E-A947-70E740481C1C}">
                <a14:useLocalDpi xmlns:a14="http://schemas.microsoft.com/office/drawing/2010/main" val="0"/>
              </a:ext>
            </a:extLst>
          </a:blip>
          <a:srcRect l="1312" t="924" r="27851" b="75484"/>
          <a:stretch/>
        </p:blipFill>
        <p:spPr>
          <a:xfrm>
            <a:off x="0" y="-24769"/>
            <a:ext cx="3248351" cy="1536274"/>
          </a:xfrm>
          <a:prstGeom prst="rect">
            <a:avLst/>
          </a:prstGeom>
        </p:spPr>
      </p:pic>
      <p:pic>
        <p:nvPicPr>
          <p:cNvPr id="5" name="Bilde 4">
            <a:extLst>
              <a:ext uri="{FF2B5EF4-FFF2-40B4-BE49-F238E27FC236}">
                <a16:creationId xmlns:a16="http://schemas.microsoft.com/office/drawing/2014/main" id="{62A33E9F-2070-F890-5787-6240BC3C40AF}"/>
              </a:ext>
            </a:extLst>
          </p:cNvPr>
          <p:cNvPicPr/>
          <p:nvPr/>
        </p:nvPicPr>
        <p:blipFill rotWithShape="1">
          <a:blip r:embed="rId3" cstate="print">
            <a:extLst>
              <a:ext uri="{28A0092B-C50C-407E-A947-70E740481C1C}">
                <a14:useLocalDpi xmlns:a14="http://schemas.microsoft.com/office/drawing/2010/main" val="0"/>
              </a:ext>
            </a:extLst>
          </a:blip>
          <a:srcRect l="2129" t="2460" r="5824" b="2460"/>
          <a:stretch/>
        </p:blipFill>
        <p:spPr>
          <a:xfrm>
            <a:off x="1302026" y="4360029"/>
            <a:ext cx="10889974" cy="2497971"/>
          </a:xfrm>
          <a:prstGeom prst="rect">
            <a:avLst/>
          </a:prstGeom>
        </p:spPr>
      </p:pic>
      <p:sp>
        <p:nvSpPr>
          <p:cNvPr id="7" name="TekstSylinder 6">
            <a:extLst>
              <a:ext uri="{FF2B5EF4-FFF2-40B4-BE49-F238E27FC236}">
                <a16:creationId xmlns:a16="http://schemas.microsoft.com/office/drawing/2014/main" id="{417C87C5-3D5E-2B8F-7B35-6D4D43E4E7C1}"/>
              </a:ext>
            </a:extLst>
          </p:cNvPr>
          <p:cNvSpPr txBox="1"/>
          <p:nvPr/>
        </p:nvSpPr>
        <p:spPr>
          <a:xfrm>
            <a:off x="289824" y="5230662"/>
            <a:ext cx="59422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dirty="0"/>
              <a:t>Kirsti Berget-Jenssen, Rådgiver, Stab Mestring og helse</a:t>
            </a:r>
          </a:p>
          <a:p>
            <a:r>
              <a:rPr lang="nb-NO" dirty="0"/>
              <a:t>Thea Trulsrud, spesialsykepleier, Digital hjemmesykepleie</a:t>
            </a:r>
          </a:p>
        </p:txBody>
      </p:sp>
    </p:spTree>
    <p:extLst>
      <p:ext uri="{BB962C8B-B14F-4D97-AF65-F5344CB8AC3E}">
        <p14:creationId xmlns:p14="http://schemas.microsoft.com/office/powerpoint/2010/main" val="1779887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Bilde 21">
            <a:extLst>
              <a:ext uri="{FF2B5EF4-FFF2-40B4-BE49-F238E27FC236}">
                <a16:creationId xmlns:a16="http://schemas.microsoft.com/office/drawing/2014/main" id="{3E30D245-DFBA-5DAD-ADC0-816AE404901F}"/>
              </a:ext>
            </a:extLst>
          </p:cNvPr>
          <p:cNvPicPr>
            <a:picLocks noChangeAspect="1"/>
          </p:cNvPicPr>
          <p:nvPr/>
        </p:nvPicPr>
        <p:blipFill rotWithShape="1">
          <a:blip r:embed="rId3">
            <a:extLst>
              <a:ext uri="{28A0092B-C50C-407E-A947-70E740481C1C}">
                <a14:useLocalDpi xmlns:a14="http://schemas.microsoft.com/office/drawing/2010/main" val="0"/>
              </a:ext>
            </a:extLst>
          </a:blip>
          <a:srcRect l="27873" t="5897" r="27747" b="1369"/>
          <a:stretch/>
        </p:blipFill>
        <p:spPr>
          <a:xfrm>
            <a:off x="-215900" y="-162648"/>
            <a:ext cx="5943603" cy="7183295"/>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
        <p:nvSpPr>
          <p:cNvPr id="23" name="Tittel 1">
            <a:extLst>
              <a:ext uri="{FF2B5EF4-FFF2-40B4-BE49-F238E27FC236}">
                <a16:creationId xmlns:a16="http://schemas.microsoft.com/office/drawing/2014/main" id="{1A1E1708-1807-1113-A6C8-A3ED7E491868}"/>
              </a:ext>
            </a:extLst>
          </p:cNvPr>
          <p:cNvSpPr txBox="1">
            <a:spLocks/>
          </p:cNvSpPr>
          <p:nvPr/>
        </p:nvSpPr>
        <p:spPr>
          <a:xfrm>
            <a:off x="5943603" y="-2476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a:latin typeface="Calibri" panose="020F0502020204030204" pitchFamily="34" charset="0"/>
                <a:cs typeface="Calibri" panose="020F0502020204030204" pitchFamily="34" charset="0"/>
              </a:rPr>
              <a:t>Tønsberg kommune</a:t>
            </a:r>
          </a:p>
        </p:txBody>
      </p:sp>
      <p:pic>
        <p:nvPicPr>
          <p:cNvPr id="24" name="Bilde 23">
            <a:extLst>
              <a:ext uri="{FF2B5EF4-FFF2-40B4-BE49-F238E27FC236}">
                <a16:creationId xmlns:a16="http://schemas.microsoft.com/office/drawing/2014/main" id="{89B42289-A14E-117A-E347-2C798F792335}"/>
              </a:ext>
            </a:extLst>
          </p:cNvPr>
          <p:cNvPicPr>
            <a:picLocks noChangeAspect="1"/>
          </p:cNvPicPr>
          <p:nvPr/>
        </p:nvPicPr>
        <p:blipFill rotWithShape="1">
          <a:blip r:embed="rId4">
            <a:extLst>
              <a:ext uri="{28A0092B-C50C-407E-A947-70E740481C1C}">
                <a14:useLocalDpi xmlns:a14="http://schemas.microsoft.com/office/drawing/2010/main" val="0"/>
              </a:ext>
            </a:extLst>
          </a:blip>
          <a:srcRect l="1312" t="924" r="27851" b="75484"/>
          <a:stretch/>
        </p:blipFill>
        <p:spPr>
          <a:xfrm>
            <a:off x="0" y="-24769"/>
            <a:ext cx="3248351" cy="1536274"/>
          </a:xfrm>
          <a:prstGeom prst="rect">
            <a:avLst/>
          </a:prstGeom>
        </p:spPr>
      </p:pic>
      <p:pic>
        <p:nvPicPr>
          <p:cNvPr id="25" name="Grafikk 24" descr="Dans med heldekkende fyll">
            <a:extLst>
              <a:ext uri="{FF2B5EF4-FFF2-40B4-BE49-F238E27FC236}">
                <a16:creationId xmlns:a16="http://schemas.microsoft.com/office/drawing/2014/main" id="{0F2409EA-7C91-94C2-B554-82B27FAB28BF}"/>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464298" y="1374529"/>
            <a:ext cx="717705" cy="717705"/>
          </a:xfrm>
          <a:prstGeom prst="rect">
            <a:avLst/>
          </a:prstGeom>
        </p:spPr>
      </p:pic>
      <p:pic>
        <p:nvPicPr>
          <p:cNvPr id="26" name="Grafikk 25" descr="Office-arbeider hunn med heldekkende fyll">
            <a:extLst>
              <a:ext uri="{FF2B5EF4-FFF2-40B4-BE49-F238E27FC236}">
                <a16:creationId xmlns:a16="http://schemas.microsoft.com/office/drawing/2014/main" id="{A633F44D-DA9E-D66D-2A92-261AA8A733EF}"/>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6445401" y="2340326"/>
            <a:ext cx="717705" cy="717705"/>
          </a:xfrm>
          <a:prstGeom prst="rect">
            <a:avLst/>
          </a:prstGeom>
        </p:spPr>
      </p:pic>
      <p:sp>
        <p:nvSpPr>
          <p:cNvPr id="27" name="TekstSylinder 26">
            <a:extLst>
              <a:ext uri="{FF2B5EF4-FFF2-40B4-BE49-F238E27FC236}">
                <a16:creationId xmlns:a16="http://schemas.microsoft.com/office/drawing/2014/main" id="{93B5B45C-B519-7FC7-C88C-7A53224455D2}"/>
              </a:ext>
            </a:extLst>
          </p:cNvPr>
          <p:cNvSpPr txBox="1"/>
          <p:nvPr/>
        </p:nvSpPr>
        <p:spPr>
          <a:xfrm>
            <a:off x="7334403" y="2397836"/>
            <a:ext cx="3530600" cy="523220"/>
          </a:xfrm>
          <a:prstGeom prst="rect">
            <a:avLst/>
          </a:prstGeom>
          <a:noFill/>
        </p:spPr>
        <p:txBody>
          <a:bodyPr wrap="square" rtlCol="0">
            <a:spAutoFit/>
          </a:bodyPr>
          <a:lstStyle/>
          <a:p>
            <a:r>
              <a:rPr lang="nb-NO" sz="2800"/>
              <a:t>6 400 ansatte</a:t>
            </a:r>
          </a:p>
        </p:txBody>
      </p:sp>
      <p:pic>
        <p:nvPicPr>
          <p:cNvPr id="28" name="Grafikk 27" descr="Fatle med heldekkende fyll">
            <a:extLst>
              <a:ext uri="{FF2B5EF4-FFF2-40B4-BE49-F238E27FC236}">
                <a16:creationId xmlns:a16="http://schemas.microsoft.com/office/drawing/2014/main" id="{A558B1F5-AC3E-45C7-4B3C-5AA3D15B5750}"/>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6445401" y="3565571"/>
            <a:ext cx="717705" cy="717705"/>
          </a:xfrm>
          <a:prstGeom prst="rect">
            <a:avLst/>
          </a:prstGeom>
        </p:spPr>
      </p:pic>
      <p:sp>
        <p:nvSpPr>
          <p:cNvPr id="29" name="TekstSylinder 28">
            <a:extLst>
              <a:ext uri="{FF2B5EF4-FFF2-40B4-BE49-F238E27FC236}">
                <a16:creationId xmlns:a16="http://schemas.microsoft.com/office/drawing/2014/main" id="{3BFE4D94-4033-B47F-8C2F-ABB5AB8F8713}"/>
              </a:ext>
            </a:extLst>
          </p:cNvPr>
          <p:cNvSpPr txBox="1"/>
          <p:nvPr/>
        </p:nvSpPr>
        <p:spPr>
          <a:xfrm>
            <a:off x="7343850" y="3702547"/>
            <a:ext cx="4318000" cy="523220"/>
          </a:xfrm>
          <a:prstGeom prst="rect">
            <a:avLst/>
          </a:prstGeom>
          <a:noFill/>
        </p:spPr>
        <p:txBody>
          <a:bodyPr wrap="square" rtlCol="0">
            <a:spAutoFit/>
          </a:bodyPr>
          <a:lstStyle/>
          <a:p>
            <a:r>
              <a:rPr lang="nb-NO" sz="2800"/>
              <a:t>4 300 tjenestemottakere</a:t>
            </a:r>
          </a:p>
        </p:txBody>
      </p:sp>
      <p:pic>
        <p:nvPicPr>
          <p:cNvPr id="30" name="Grafikk 29" descr="Sykehus med heldekkende fyll">
            <a:extLst>
              <a:ext uri="{FF2B5EF4-FFF2-40B4-BE49-F238E27FC236}">
                <a16:creationId xmlns:a16="http://schemas.microsoft.com/office/drawing/2014/main" id="{275668A7-30C2-99B3-3C99-8095EC144DF6}"/>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6445401" y="4531368"/>
            <a:ext cx="717705" cy="717705"/>
          </a:xfrm>
          <a:prstGeom prst="rect">
            <a:avLst/>
          </a:prstGeom>
        </p:spPr>
      </p:pic>
      <p:sp>
        <p:nvSpPr>
          <p:cNvPr id="31" name="TekstSylinder 30">
            <a:extLst>
              <a:ext uri="{FF2B5EF4-FFF2-40B4-BE49-F238E27FC236}">
                <a16:creationId xmlns:a16="http://schemas.microsoft.com/office/drawing/2014/main" id="{64E2E0D3-0E1E-7AD2-C20F-1260295324D0}"/>
              </a:ext>
            </a:extLst>
          </p:cNvPr>
          <p:cNvSpPr txBox="1"/>
          <p:nvPr/>
        </p:nvSpPr>
        <p:spPr>
          <a:xfrm>
            <a:off x="7334402" y="4588878"/>
            <a:ext cx="4857597" cy="523220"/>
          </a:xfrm>
          <a:prstGeom prst="rect">
            <a:avLst/>
          </a:prstGeom>
          <a:noFill/>
        </p:spPr>
        <p:txBody>
          <a:bodyPr wrap="square" rtlCol="0">
            <a:spAutoFit/>
          </a:bodyPr>
          <a:lstStyle/>
          <a:p>
            <a:r>
              <a:rPr lang="nb-NO" sz="2800"/>
              <a:t>8 Hjemmesykepleie soner</a:t>
            </a:r>
          </a:p>
        </p:txBody>
      </p:sp>
      <p:pic>
        <p:nvPicPr>
          <p:cNvPr id="32" name="Grafikk 31" descr="feber med heldekkende fyll">
            <a:extLst>
              <a:ext uri="{FF2B5EF4-FFF2-40B4-BE49-F238E27FC236}">
                <a16:creationId xmlns:a16="http://schemas.microsoft.com/office/drawing/2014/main" id="{56347E0C-86A7-3ACE-4294-E3444531B82B}"/>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6445401" y="5438993"/>
            <a:ext cx="717705" cy="717705"/>
          </a:xfrm>
          <a:prstGeom prst="rect">
            <a:avLst/>
          </a:prstGeom>
        </p:spPr>
      </p:pic>
      <p:sp>
        <p:nvSpPr>
          <p:cNvPr id="33" name="TekstSylinder 32">
            <a:extLst>
              <a:ext uri="{FF2B5EF4-FFF2-40B4-BE49-F238E27FC236}">
                <a16:creationId xmlns:a16="http://schemas.microsoft.com/office/drawing/2014/main" id="{0D517497-ADE0-B821-1058-22F0363F8D39}"/>
              </a:ext>
            </a:extLst>
          </p:cNvPr>
          <p:cNvSpPr txBox="1"/>
          <p:nvPr/>
        </p:nvSpPr>
        <p:spPr>
          <a:xfrm>
            <a:off x="7334402" y="5496503"/>
            <a:ext cx="4336897" cy="523220"/>
          </a:xfrm>
          <a:prstGeom prst="rect">
            <a:avLst/>
          </a:prstGeom>
          <a:noFill/>
        </p:spPr>
        <p:txBody>
          <a:bodyPr wrap="square" rtlCol="0">
            <a:spAutoFit/>
          </a:bodyPr>
          <a:lstStyle/>
          <a:p>
            <a:r>
              <a:rPr lang="nb-NO" sz="2800"/>
              <a:t>992 tjenestemottakere</a:t>
            </a:r>
          </a:p>
        </p:txBody>
      </p:sp>
      <p:sp>
        <p:nvSpPr>
          <p:cNvPr id="34" name="TekstSylinder 33">
            <a:extLst>
              <a:ext uri="{FF2B5EF4-FFF2-40B4-BE49-F238E27FC236}">
                <a16:creationId xmlns:a16="http://schemas.microsoft.com/office/drawing/2014/main" id="{95608407-5678-42D0-0134-ED3341D650E0}"/>
              </a:ext>
            </a:extLst>
          </p:cNvPr>
          <p:cNvSpPr txBox="1"/>
          <p:nvPr/>
        </p:nvSpPr>
        <p:spPr>
          <a:xfrm>
            <a:off x="7353300" y="1511505"/>
            <a:ext cx="3530600" cy="523220"/>
          </a:xfrm>
          <a:prstGeom prst="rect">
            <a:avLst/>
          </a:prstGeom>
          <a:noFill/>
        </p:spPr>
        <p:txBody>
          <a:bodyPr wrap="square" rtlCol="0">
            <a:spAutoFit/>
          </a:bodyPr>
          <a:lstStyle/>
          <a:p>
            <a:r>
              <a:rPr lang="nb-NO" sz="2800"/>
              <a:t>59 400 innbyggere</a:t>
            </a:r>
          </a:p>
        </p:txBody>
      </p:sp>
      <p:cxnSp>
        <p:nvCxnSpPr>
          <p:cNvPr id="35" name="Rett linje 34">
            <a:extLst>
              <a:ext uri="{FF2B5EF4-FFF2-40B4-BE49-F238E27FC236}">
                <a16:creationId xmlns:a16="http://schemas.microsoft.com/office/drawing/2014/main" id="{0B932E53-7341-2B45-EAAC-5B1C83F7369F}"/>
              </a:ext>
            </a:extLst>
          </p:cNvPr>
          <p:cNvCxnSpPr>
            <a:cxnSpLocks/>
          </p:cNvCxnSpPr>
          <p:nvPr/>
        </p:nvCxnSpPr>
        <p:spPr>
          <a:xfrm>
            <a:off x="6908800" y="3226657"/>
            <a:ext cx="27686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718475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BD35F8E5-A3F8-F7FA-87F7-072DD6F6BB58}"/>
              </a:ext>
            </a:extLst>
          </p:cNvPr>
          <p:cNvPicPr>
            <a:picLocks noChangeAspect="1"/>
          </p:cNvPicPr>
          <p:nvPr/>
        </p:nvPicPr>
        <p:blipFill>
          <a:blip r:embed="rId2"/>
          <a:stretch>
            <a:fillRect/>
          </a:stretch>
        </p:blipFill>
        <p:spPr>
          <a:xfrm>
            <a:off x="-33762" y="-292487"/>
            <a:ext cx="3452361" cy="4719836"/>
          </a:xfrm>
          <a:prstGeom prst="rect">
            <a:avLst/>
          </a:prstGeom>
        </p:spPr>
      </p:pic>
      <p:pic>
        <p:nvPicPr>
          <p:cNvPr id="16" name="Bilde 15">
            <a:extLst>
              <a:ext uri="{FF2B5EF4-FFF2-40B4-BE49-F238E27FC236}">
                <a16:creationId xmlns:a16="http://schemas.microsoft.com/office/drawing/2014/main" id="{E1E58FBE-E9F2-2398-A0A1-297D84BA14ED}"/>
              </a:ext>
            </a:extLst>
          </p:cNvPr>
          <p:cNvPicPr>
            <a:picLocks noChangeAspect="1"/>
          </p:cNvPicPr>
          <p:nvPr/>
        </p:nvPicPr>
        <p:blipFill>
          <a:blip r:embed="rId3"/>
          <a:stretch>
            <a:fillRect/>
          </a:stretch>
        </p:blipFill>
        <p:spPr>
          <a:xfrm>
            <a:off x="3467398" y="0"/>
            <a:ext cx="6630124" cy="3429000"/>
          </a:xfrm>
          <a:prstGeom prst="rect">
            <a:avLst/>
          </a:prstGeom>
        </p:spPr>
      </p:pic>
      <p:pic>
        <p:nvPicPr>
          <p:cNvPr id="17" name="Bilde 16">
            <a:extLst>
              <a:ext uri="{FF2B5EF4-FFF2-40B4-BE49-F238E27FC236}">
                <a16:creationId xmlns:a16="http://schemas.microsoft.com/office/drawing/2014/main" id="{BD36DD2E-02DA-E12D-B0E8-5576EED2DBE6}"/>
              </a:ext>
            </a:extLst>
          </p:cNvPr>
          <p:cNvPicPr>
            <a:picLocks noChangeAspect="1"/>
          </p:cNvPicPr>
          <p:nvPr/>
        </p:nvPicPr>
        <p:blipFill>
          <a:blip r:embed="rId4"/>
          <a:stretch>
            <a:fillRect/>
          </a:stretch>
        </p:blipFill>
        <p:spPr>
          <a:xfrm>
            <a:off x="7050469" y="1010009"/>
            <a:ext cx="5141531" cy="3252528"/>
          </a:xfrm>
          <a:prstGeom prst="rect">
            <a:avLst/>
          </a:prstGeom>
        </p:spPr>
      </p:pic>
      <p:pic>
        <p:nvPicPr>
          <p:cNvPr id="18" name="Bilde 17">
            <a:extLst>
              <a:ext uri="{FF2B5EF4-FFF2-40B4-BE49-F238E27FC236}">
                <a16:creationId xmlns:a16="http://schemas.microsoft.com/office/drawing/2014/main" id="{6D257D78-4B99-71D8-01F8-12A67FB86DCC}"/>
              </a:ext>
            </a:extLst>
          </p:cNvPr>
          <p:cNvPicPr>
            <a:picLocks noChangeAspect="1"/>
          </p:cNvPicPr>
          <p:nvPr/>
        </p:nvPicPr>
        <p:blipFill>
          <a:blip r:embed="rId5"/>
          <a:stretch>
            <a:fillRect/>
          </a:stretch>
        </p:blipFill>
        <p:spPr>
          <a:xfrm>
            <a:off x="4726851" y="3769361"/>
            <a:ext cx="7374084" cy="3148588"/>
          </a:xfrm>
          <a:prstGeom prst="rect">
            <a:avLst/>
          </a:prstGeom>
        </p:spPr>
      </p:pic>
      <p:pic>
        <p:nvPicPr>
          <p:cNvPr id="19" name="Bilde 18">
            <a:extLst>
              <a:ext uri="{FF2B5EF4-FFF2-40B4-BE49-F238E27FC236}">
                <a16:creationId xmlns:a16="http://schemas.microsoft.com/office/drawing/2014/main" id="{BA6D72E6-3F57-8FC4-B03B-2CC8BD92100B}"/>
              </a:ext>
            </a:extLst>
          </p:cNvPr>
          <p:cNvPicPr>
            <a:picLocks noChangeAspect="1"/>
          </p:cNvPicPr>
          <p:nvPr/>
        </p:nvPicPr>
        <p:blipFill>
          <a:blip r:embed="rId6"/>
          <a:stretch>
            <a:fillRect/>
          </a:stretch>
        </p:blipFill>
        <p:spPr>
          <a:xfrm>
            <a:off x="-246229" y="3429000"/>
            <a:ext cx="5205140" cy="3429000"/>
          </a:xfrm>
          <a:prstGeom prst="rect">
            <a:avLst/>
          </a:prstGeom>
        </p:spPr>
      </p:pic>
      <p:pic>
        <p:nvPicPr>
          <p:cNvPr id="21" name="Bilde 20">
            <a:extLst>
              <a:ext uri="{FF2B5EF4-FFF2-40B4-BE49-F238E27FC236}">
                <a16:creationId xmlns:a16="http://schemas.microsoft.com/office/drawing/2014/main" id="{A46ACE06-DAF9-6C2A-6358-14EBD3C69C9A}"/>
              </a:ext>
            </a:extLst>
          </p:cNvPr>
          <p:cNvPicPr>
            <a:picLocks noChangeAspect="1"/>
          </p:cNvPicPr>
          <p:nvPr/>
        </p:nvPicPr>
        <p:blipFill>
          <a:blip r:embed="rId7"/>
          <a:stretch>
            <a:fillRect/>
          </a:stretch>
        </p:blipFill>
        <p:spPr>
          <a:xfrm>
            <a:off x="3322358" y="1503229"/>
            <a:ext cx="5055956" cy="2014947"/>
          </a:xfrm>
          <a:prstGeom prst="rect">
            <a:avLst/>
          </a:prstGeom>
        </p:spPr>
      </p:pic>
      <p:pic>
        <p:nvPicPr>
          <p:cNvPr id="2" name="Bilde 1" descr="Et bilde som inneholder Font, typografi, tekst, kalligrafi&#10;&#10;Automatisk generert beskrivelse">
            <a:extLst>
              <a:ext uri="{FF2B5EF4-FFF2-40B4-BE49-F238E27FC236}">
                <a16:creationId xmlns:a16="http://schemas.microsoft.com/office/drawing/2014/main" id="{C0CECEFD-E823-4D75-ACD9-CE48BBC9961F}"/>
              </a:ext>
            </a:extLst>
          </p:cNvPr>
          <p:cNvPicPr>
            <a:picLocks noChangeAspect="1"/>
          </p:cNvPicPr>
          <p:nvPr/>
        </p:nvPicPr>
        <p:blipFill>
          <a:blip r:embed="rId8"/>
          <a:stretch>
            <a:fillRect/>
          </a:stretch>
        </p:blipFill>
        <p:spPr>
          <a:xfrm>
            <a:off x="3325091" y="6142435"/>
            <a:ext cx="8963892" cy="766113"/>
          </a:xfrm>
          <a:prstGeom prst="rect">
            <a:avLst/>
          </a:prstGeom>
        </p:spPr>
      </p:pic>
    </p:spTree>
    <p:extLst>
      <p:ext uri="{BB962C8B-B14F-4D97-AF65-F5344CB8AC3E}">
        <p14:creationId xmlns:p14="http://schemas.microsoft.com/office/powerpoint/2010/main" val="2880774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72622-9FCE-5AE7-A98C-B829B358A705}"/>
            </a:ext>
          </a:extLst>
        </p:cNvPr>
        <p:cNvGrpSpPr/>
        <p:nvPr/>
      </p:nvGrpSpPr>
      <p:grpSpPr>
        <a:xfrm>
          <a:off x="0" y="0"/>
          <a:ext cx="0" cy="0"/>
          <a:chOff x="0" y="0"/>
          <a:chExt cx="0" cy="0"/>
        </a:xfrm>
      </p:grpSpPr>
      <p:cxnSp>
        <p:nvCxnSpPr>
          <p:cNvPr id="4" name="Rett linje 3">
            <a:extLst>
              <a:ext uri="{FF2B5EF4-FFF2-40B4-BE49-F238E27FC236}">
                <a16:creationId xmlns:a16="http://schemas.microsoft.com/office/drawing/2014/main" id="{AA1C0421-458C-F842-6C0D-7F051F976E7E}"/>
              </a:ext>
            </a:extLst>
          </p:cNvPr>
          <p:cNvCxnSpPr>
            <a:cxnSpLocks noGrp="1" noRot="1" noMove="1" noResize="1" noEditPoints="1" noAdjustHandles="1" noChangeArrowheads="1" noChangeShapeType="1"/>
          </p:cNvCxnSpPr>
          <p:nvPr/>
        </p:nvCxnSpPr>
        <p:spPr>
          <a:xfrm flipH="1">
            <a:off x="453224" y="6448602"/>
            <a:ext cx="99755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Bilde 4">
            <a:extLst>
              <a:ext uri="{FF2B5EF4-FFF2-40B4-BE49-F238E27FC236}">
                <a16:creationId xmlns:a16="http://schemas.microsoft.com/office/drawing/2014/main" id="{54A0BBE0-8C94-1E7C-93A4-AD373BCB3284}"/>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a:stretch/>
        </p:blipFill>
        <p:spPr>
          <a:xfrm>
            <a:off x="10714595" y="6180014"/>
            <a:ext cx="1021888" cy="418519"/>
          </a:xfrm>
          <a:prstGeom prst="rect">
            <a:avLst/>
          </a:prstGeom>
        </p:spPr>
      </p:pic>
      <p:sp>
        <p:nvSpPr>
          <p:cNvPr id="6" name="TekstSylinder 5">
            <a:extLst>
              <a:ext uri="{FF2B5EF4-FFF2-40B4-BE49-F238E27FC236}">
                <a16:creationId xmlns:a16="http://schemas.microsoft.com/office/drawing/2014/main" id="{13A6F4BA-00DD-7997-CF84-BA85ECC0C82F}"/>
              </a:ext>
            </a:extLst>
          </p:cNvPr>
          <p:cNvSpPr txBox="1"/>
          <p:nvPr/>
        </p:nvSpPr>
        <p:spPr>
          <a:xfrm>
            <a:off x="622502" y="695258"/>
            <a:ext cx="5208419" cy="590931"/>
          </a:xfrm>
          <a:prstGeom prst="rect">
            <a:avLst/>
          </a:prstGeom>
          <a:noFill/>
        </p:spPr>
        <p:txBody>
          <a:bodyPr wrap="square" rtlCol="0">
            <a:spAutoFit/>
          </a:bodyPr>
          <a:lstStyle/>
          <a:p>
            <a:pPr algn="l">
              <a:lnSpc>
                <a:spcPct val="90000"/>
              </a:lnSpc>
            </a:pPr>
            <a:r>
              <a:rPr lang="nb-NO" sz="3600" b="1">
                <a:solidFill>
                  <a:srgbClr val="093953"/>
                </a:solidFill>
                <a:latin typeface="Barlow" panose="00000500000000000000" pitchFamily="2" charset="0"/>
              </a:rPr>
              <a:t>Demografiutvikling</a:t>
            </a:r>
          </a:p>
        </p:txBody>
      </p:sp>
      <p:pic>
        <p:nvPicPr>
          <p:cNvPr id="2" name="Picture 4">
            <a:extLst>
              <a:ext uri="{FF2B5EF4-FFF2-40B4-BE49-F238E27FC236}">
                <a16:creationId xmlns:a16="http://schemas.microsoft.com/office/drawing/2014/main" id="{318F5161-6EBF-6192-907D-CC4A63DD040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3224" y="1695212"/>
            <a:ext cx="4926271" cy="2947552"/>
          </a:xfrm>
          <a:prstGeom prst="rect">
            <a:avLst/>
          </a:prstGeom>
          <a:noFill/>
          <a:extLst>
            <a:ext uri="{909E8E84-426E-40DD-AFC4-6F175D3DCCD1}">
              <a14:hiddenFill xmlns:a14="http://schemas.microsoft.com/office/drawing/2010/main">
                <a:solidFill>
                  <a:srgbClr val="FFFFFF"/>
                </a:solidFill>
              </a14:hiddenFill>
            </a:ext>
          </a:extLst>
        </p:spPr>
      </p:pic>
      <p:sp>
        <p:nvSpPr>
          <p:cNvPr id="7" name="Rektangel 6">
            <a:extLst>
              <a:ext uri="{FF2B5EF4-FFF2-40B4-BE49-F238E27FC236}">
                <a16:creationId xmlns:a16="http://schemas.microsoft.com/office/drawing/2014/main" id="{C1CAB7D8-2B45-048E-AC6F-CC66BFD5440F}"/>
              </a:ext>
            </a:extLst>
          </p:cNvPr>
          <p:cNvSpPr/>
          <p:nvPr/>
        </p:nvSpPr>
        <p:spPr>
          <a:xfrm>
            <a:off x="5495925" y="1377286"/>
            <a:ext cx="5939589" cy="4147578"/>
          </a:xfrm>
          <a:prstGeom prst="rect">
            <a:avLst/>
          </a:prstGeom>
        </p:spPr>
        <p:txBody>
          <a:bodyPr/>
          <a:lstStyle/>
          <a:p>
            <a:pPr marL="285750" lvl="0" indent="-285750">
              <a:buFont typeface="Arial" panose="020B0604020202020204" pitchFamily="34" charset="0"/>
              <a:buChar char="•"/>
            </a:pPr>
            <a:r>
              <a:rPr lang="nb-NO" sz="1600" i="0">
                <a:latin typeface="Barlow" panose="00000500000000000000" pitchFamily="2" charset="0"/>
              </a:rPr>
              <a:t>Antallet eldre øker sterkt. Eldre over 80 år økt jevnt og trutt siden andre verdenskrig, men mellom 2020 til 2040 vil denne gruppen øke drastisk. </a:t>
            </a:r>
          </a:p>
          <a:p>
            <a:pPr lvl="0"/>
            <a:endParaRPr lang="nb-NO" sz="1600" i="0">
              <a:latin typeface="Barlow" panose="00000500000000000000" pitchFamily="2" charset="0"/>
            </a:endParaRPr>
          </a:p>
          <a:p>
            <a:pPr marL="285750" lvl="0" indent="-285750">
              <a:buFont typeface="Arial" panose="020B0604020202020204" pitchFamily="34" charset="0"/>
              <a:buChar char="•"/>
            </a:pPr>
            <a:r>
              <a:rPr lang="nb-NO" sz="1600">
                <a:latin typeface="Barlow" panose="00000500000000000000" pitchFamily="2" charset="0"/>
              </a:rPr>
              <a:t>Sterk økning i etterspørsel etter helse- og omsorgstjenester. </a:t>
            </a:r>
            <a:r>
              <a:rPr lang="nb-NO" sz="1600" i="0">
                <a:latin typeface="Barlow" panose="00000500000000000000" pitchFamily="2" charset="0"/>
              </a:rPr>
              <a:t>Dagens eldre lever lenger, bor lenger hjemme</a:t>
            </a:r>
            <a:r>
              <a:rPr lang="nb-NO" sz="1600">
                <a:latin typeface="Barlow" panose="00000500000000000000" pitchFamily="2" charset="0"/>
              </a:rPr>
              <a:t>, men de som mottar helsetjenester er også veldig syke.</a:t>
            </a:r>
          </a:p>
          <a:p>
            <a:pPr lvl="0"/>
            <a:endParaRPr lang="nb-NO" sz="1600">
              <a:latin typeface="Barlow" panose="00000500000000000000" pitchFamily="2" charset="0"/>
            </a:endParaRPr>
          </a:p>
          <a:p>
            <a:pPr marL="285750" lvl="0" indent="-285750">
              <a:buFont typeface="Arial" panose="020B0604020202020204" pitchFamily="34" charset="0"/>
              <a:buChar char="•"/>
            </a:pPr>
            <a:r>
              <a:rPr lang="nb-NO" sz="1600">
                <a:latin typeface="Barlow" panose="00000500000000000000" pitchFamily="2" charset="0"/>
              </a:rPr>
              <a:t>Parallelt bremses veksten i tilgjengelig arbeidskraft, før den stopper helt opp/ flater ut. </a:t>
            </a:r>
          </a:p>
          <a:p>
            <a:pPr marL="742950" lvl="1" indent="-285750">
              <a:buFont typeface="Arial" panose="020B0604020202020204" pitchFamily="34" charset="0"/>
              <a:buChar char="•"/>
            </a:pPr>
            <a:r>
              <a:rPr lang="nb-NO" sz="1600">
                <a:latin typeface="Barlow" panose="00000500000000000000" pitchFamily="2" charset="0"/>
              </a:rPr>
              <a:t>Framskrivinger fra SSB: Fra midten av 2030-tallet vil antall personer i yrkesaktiv alder </a:t>
            </a:r>
            <a:r>
              <a:rPr lang="nb-NO" sz="1600" i="1">
                <a:latin typeface="Barlow" panose="00000500000000000000" pitchFamily="2" charset="0"/>
              </a:rPr>
              <a:t>falle.</a:t>
            </a:r>
            <a:r>
              <a:rPr lang="nb-NO" sz="1600">
                <a:latin typeface="Barlow" panose="00000500000000000000" pitchFamily="2" charset="0"/>
              </a:rPr>
              <a:t> Denne utvikling vil forsterkes ytterligere etter 2040</a:t>
            </a:r>
          </a:p>
          <a:p>
            <a:pPr lvl="0"/>
            <a:endParaRPr lang="nb-NO" sz="1600">
              <a:latin typeface="Barlow" panose="00000500000000000000" pitchFamily="2" charset="0"/>
            </a:endParaRPr>
          </a:p>
          <a:p>
            <a:pPr marL="285750" lvl="0" indent="-285750">
              <a:buFont typeface="Arial" panose="020B0604020202020204" pitchFamily="34" charset="0"/>
              <a:buChar char="•"/>
            </a:pPr>
            <a:r>
              <a:rPr lang="nb-NO" sz="1600">
                <a:latin typeface="Barlow" panose="00000500000000000000" pitchFamily="2" charset="0"/>
              </a:rPr>
              <a:t>Demografiutviklingen betyr altså </a:t>
            </a:r>
            <a:r>
              <a:rPr lang="nb-NO" sz="1600" i="1">
                <a:latin typeface="Barlow" panose="00000500000000000000" pitchFamily="2" charset="0"/>
              </a:rPr>
              <a:t>både</a:t>
            </a:r>
            <a:r>
              <a:rPr lang="nb-NO" sz="1600">
                <a:latin typeface="Barlow" panose="00000500000000000000" pitchFamily="2" charset="0"/>
              </a:rPr>
              <a:t> økning i antallet eldre og reduksjon i antallet i arbeidsfør alder – samtidig. </a:t>
            </a:r>
          </a:p>
          <a:p>
            <a:pPr lvl="0"/>
            <a:endParaRPr lang="nb-NO">
              <a:latin typeface="Barlow" panose="00000500000000000000" pitchFamily="2" charset="0"/>
            </a:endParaRPr>
          </a:p>
          <a:p>
            <a:pPr lvl="0"/>
            <a:endParaRPr lang="nb-NO" i="0">
              <a:latin typeface="Barlow" panose="00000500000000000000" pitchFamily="2" charset="0"/>
            </a:endParaRPr>
          </a:p>
          <a:p>
            <a:pPr lvl="0"/>
            <a:r>
              <a:rPr lang="nb-NO" i="0">
                <a:latin typeface="Barlow" panose="00000500000000000000" pitchFamily="2" charset="0"/>
              </a:rPr>
              <a:t>  </a:t>
            </a:r>
            <a:endParaRPr lang="en-US">
              <a:latin typeface="Barlow" panose="00000500000000000000" pitchFamily="2" charset="0"/>
            </a:endParaRPr>
          </a:p>
        </p:txBody>
      </p:sp>
    </p:spTree>
    <p:extLst>
      <p:ext uri="{BB962C8B-B14F-4D97-AF65-F5344CB8AC3E}">
        <p14:creationId xmlns:p14="http://schemas.microsoft.com/office/powerpoint/2010/main" val="822695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sky, utendørs, himmel, landskap&#10;&#10;Automatisk generert beskrivelse">
            <a:extLst>
              <a:ext uri="{FF2B5EF4-FFF2-40B4-BE49-F238E27FC236}">
                <a16:creationId xmlns:a16="http://schemas.microsoft.com/office/drawing/2014/main" id="{9948C72F-41A0-969F-506C-757F0B026698}"/>
              </a:ext>
            </a:extLst>
          </p:cNvPr>
          <p:cNvPicPr>
            <a:picLocks noChangeAspect="1"/>
          </p:cNvPicPr>
          <p:nvPr/>
        </p:nvPicPr>
        <p:blipFill rotWithShape="1">
          <a:blip r:embed="rId2">
            <a:grayscl/>
            <a:alphaModFix amt="4000"/>
            <a:extLst>
              <a:ext uri="{BEBA8EAE-BF5A-486C-A8C5-ECC9F3942E4B}">
                <a14:imgProps xmlns:a14="http://schemas.microsoft.com/office/drawing/2010/main">
                  <a14:imgLayer r:embed="rId3">
                    <a14:imgEffect>
                      <a14:colorTemperature colorTemp="11500"/>
                    </a14:imgEffect>
                    <a14:imgEffect>
                      <a14:saturation sat="0"/>
                    </a14:imgEffect>
                  </a14:imgLayer>
                </a14:imgProps>
              </a:ext>
            </a:extLst>
          </a:blip>
          <a:srcRect b="2955"/>
          <a:stretch/>
        </p:blipFill>
        <p:spPr>
          <a:xfrm>
            <a:off x="193335" y="192886"/>
            <a:ext cx="11820474" cy="6468166"/>
          </a:xfrm>
          <a:prstGeom prst="roundRect">
            <a:avLst>
              <a:gd name="adj" fmla="val 8594"/>
            </a:avLst>
          </a:prstGeom>
          <a:blipFill dpi="0" rotWithShape="1">
            <a:blip r:embed="rId4">
              <a:grayscl/>
              <a:alphaModFix amt="4000"/>
            </a:blip>
            <a:srcRect/>
            <a:tile tx="0" ty="0" sx="100000" sy="100000" flip="none" algn="tl"/>
          </a:blipFill>
          <a:ln>
            <a:noFill/>
          </a:ln>
          <a:effectLst>
            <a:reflection blurRad="12700" stA="38000" endPos="28000" dist="5000" dir="5400000" sy="-100000" algn="bl" rotWithShape="0"/>
          </a:effectLst>
        </p:spPr>
      </p:pic>
      <p:pic>
        <p:nvPicPr>
          <p:cNvPr id="6" name="Bilde 5">
            <a:extLst>
              <a:ext uri="{FF2B5EF4-FFF2-40B4-BE49-F238E27FC236}">
                <a16:creationId xmlns:a16="http://schemas.microsoft.com/office/drawing/2014/main" id="{94413612-0514-CC6F-22DC-CB405DFAF8B6}"/>
              </a:ext>
            </a:extLst>
          </p:cNvPr>
          <p:cNvPicPr>
            <a:picLocks noGrp="1" noRot="1" noChangeAspect="1" noMove="1" noResize="1" noEditPoints="1" noAdjustHandles="1" noChangeArrowheads="1" noChangeShapeType="1" noCrop="1"/>
          </p:cNvPicPr>
          <p:nvPr/>
        </p:nvPicPr>
        <p:blipFill>
          <a:blip r:embed="rId5"/>
          <a:srcRect/>
          <a:stretch/>
        </p:blipFill>
        <p:spPr>
          <a:xfrm>
            <a:off x="79131" y="75043"/>
            <a:ext cx="5840817" cy="4129197"/>
          </a:xfrm>
          <a:prstGeom prst="rect">
            <a:avLst/>
          </a:prstGeom>
          <a:ln>
            <a:noFill/>
          </a:ln>
          <a:effectLst>
            <a:softEdge rad="112500"/>
          </a:effectLst>
        </p:spPr>
      </p:pic>
      <p:pic>
        <p:nvPicPr>
          <p:cNvPr id="7" name="Bilde 6" descr="Et bilde som inneholder Grafikk, symbol, logo, design&#10;&#10;Automatisk generert beskrivelse">
            <a:extLst>
              <a:ext uri="{FF2B5EF4-FFF2-40B4-BE49-F238E27FC236}">
                <a16:creationId xmlns:a16="http://schemas.microsoft.com/office/drawing/2014/main" id="{D16E2998-2CC9-D6AF-6B3D-B677CB65C7B2}"/>
              </a:ext>
            </a:extLst>
          </p:cNvPr>
          <p:cNvPicPr>
            <a:picLocks noGrp="1" noRot="1" noChangeAspect="1" noMove="1" noResize="1" noEditPoints="1" noAdjustHandles="1" noChangeArrowheads="1" noChangeShapeType="1" noCrop="1"/>
          </p:cNvPicPr>
          <p:nvPr/>
        </p:nvPicPr>
        <p:blipFill>
          <a:blip r:embed="rId6"/>
          <a:stretch>
            <a:fillRect/>
          </a:stretch>
        </p:blipFill>
        <p:spPr>
          <a:xfrm>
            <a:off x="623800" y="319840"/>
            <a:ext cx="614160" cy="662079"/>
          </a:xfrm>
          <a:prstGeom prst="rect">
            <a:avLst/>
          </a:prstGeom>
        </p:spPr>
      </p:pic>
      <p:pic>
        <p:nvPicPr>
          <p:cNvPr id="10" name="Bilde 9">
            <a:extLst>
              <a:ext uri="{FF2B5EF4-FFF2-40B4-BE49-F238E27FC236}">
                <a16:creationId xmlns:a16="http://schemas.microsoft.com/office/drawing/2014/main" id="{6BEEA20E-6C9A-57A5-5AC3-6A95E4AA156F}"/>
              </a:ext>
            </a:extLst>
          </p:cNvPr>
          <p:cNvPicPr>
            <a:picLocks noGrp="1" noRot="1" noMove="1" noResize="1" noEditPoints="1" noAdjustHandles="1" noChangeArrowheads="1" noChangeShapeType="1" noCrop="1"/>
          </p:cNvPicPr>
          <p:nvPr/>
        </p:nvPicPr>
        <p:blipFill rotWithShape="1">
          <a:blip r:embed="rId7" cstate="print">
            <a:extLst>
              <a:ext uri="{28A0092B-C50C-407E-A947-70E740481C1C}">
                <a14:useLocalDpi xmlns:a14="http://schemas.microsoft.com/office/drawing/2010/main" val="0"/>
              </a:ext>
            </a:extLst>
          </a:blip>
          <a:srcRect l="2129" t="2460" r="5824" b="2460"/>
          <a:stretch/>
        </p:blipFill>
        <p:spPr>
          <a:xfrm>
            <a:off x="1302026" y="4360029"/>
            <a:ext cx="10889974" cy="2497971"/>
          </a:xfrm>
          <a:prstGeom prst="rect">
            <a:avLst/>
          </a:prstGeom>
        </p:spPr>
      </p:pic>
      <p:sp>
        <p:nvSpPr>
          <p:cNvPr id="9" name="TekstSylinder 8">
            <a:extLst>
              <a:ext uri="{FF2B5EF4-FFF2-40B4-BE49-F238E27FC236}">
                <a16:creationId xmlns:a16="http://schemas.microsoft.com/office/drawing/2014/main" id="{0250D151-5783-9C21-5D15-07A6375A3ACB}"/>
              </a:ext>
            </a:extLst>
          </p:cNvPr>
          <p:cNvSpPr txBox="1"/>
          <p:nvPr/>
        </p:nvSpPr>
        <p:spPr>
          <a:xfrm>
            <a:off x="768684" y="1592511"/>
            <a:ext cx="5908325" cy="4401205"/>
          </a:xfrm>
          <a:prstGeom prst="rect">
            <a:avLst/>
          </a:prstGeom>
          <a:noFill/>
        </p:spPr>
        <p:txBody>
          <a:bodyPr wrap="square" rtlCol="0">
            <a:spAutoFit/>
          </a:bodyPr>
          <a:lstStyle/>
          <a:p>
            <a:pPr marL="285750" indent="-285750">
              <a:buFont typeface="Arial"/>
              <a:buChar char="•"/>
            </a:pPr>
            <a:r>
              <a:rPr lang="nb-NO" sz="2000" b="1" dirty="0">
                <a:latin typeface="Calibri" panose="020F0502020204030204" pitchFamily="34" charset="0"/>
                <a:ea typeface="Calibri"/>
                <a:cs typeface="Calibri" panose="020F0502020204030204" pitchFamily="34" charset="0"/>
              </a:rPr>
              <a:t>Øke tilgjengelighet</a:t>
            </a:r>
            <a:r>
              <a:rPr lang="nb-NO" sz="2000" dirty="0">
                <a:latin typeface="Calibri" panose="020F0502020204030204" pitchFamily="34" charset="0"/>
                <a:ea typeface="Calibri"/>
                <a:cs typeface="Calibri" panose="020F0502020204030204" pitchFamily="34" charset="0"/>
              </a:rPr>
              <a:t> for pasientene ved å tilby fleksible hjemmebesøk som kan gjennomføres uten behov for fysisk tilstedeværelse</a:t>
            </a:r>
          </a:p>
          <a:p>
            <a:pPr marL="285750" indent="-285750">
              <a:buFont typeface="Arial"/>
              <a:buChar char="•"/>
            </a:pPr>
            <a:r>
              <a:rPr lang="nb-NO" sz="2000" b="1" dirty="0">
                <a:latin typeface="Calibri" panose="020F0502020204030204" pitchFamily="34" charset="0"/>
                <a:ea typeface="Calibri"/>
                <a:cs typeface="Calibri" panose="020F0502020204030204" pitchFamily="34" charset="0"/>
              </a:rPr>
              <a:t>Redusert transporttid</a:t>
            </a:r>
            <a:r>
              <a:rPr lang="nb-NO" sz="2000" dirty="0">
                <a:latin typeface="Calibri" panose="020F0502020204030204" pitchFamily="34" charset="0"/>
                <a:ea typeface="Calibri"/>
                <a:cs typeface="Calibri" panose="020F0502020204030204" pitchFamily="34" charset="0"/>
              </a:rPr>
              <a:t> for helsepersonell ved å minimere behovet for reiser til og fra pasientenes hjem</a:t>
            </a:r>
          </a:p>
          <a:p>
            <a:pPr marL="285750" indent="-285750">
              <a:buFont typeface="Arial"/>
              <a:buChar char="•"/>
            </a:pPr>
            <a:r>
              <a:rPr lang="nb-NO" sz="2000" b="1" dirty="0">
                <a:latin typeface="Calibri" panose="020F0502020204030204" pitchFamily="34" charset="0"/>
                <a:ea typeface="Calibri"/>
                <a:cs typeface="Calibri" panose="020F0502020204030204" pitchFamily="34" charset="0"/>
              </a:rPr>
              <a:t>Optimalisere tidsbruken</a:t>
            </a:r>
            <a:r>
              <a:rPr lang="nb-NO" sz="2000" dirty="0">
                <a:latin typeface="Calibri" panose="020F0502020204030204" pitchFamily="34" charset="0"/>
                <a:ea typeface="Calibri"/>
                <a:cs typeface="Calibri" panose="020F0502020204030204" pitchFamily="34" charset="0"/>
              </a:rPr>
              <a:t> for helsepersonell, slik at de kan håndtere flere pasienter på kortere tid ved å eliminere reisetid</a:t>
            </a:r>
          </a:p>
          <a:p>
            <a:pPr marL="285750" indent="-285750">
              <a:buFont typeface="Arial"/>
              <a:buChar char="•"/>
            </a:pPr>
            <a:r>
              <a:rPr lang="nb-NO" sz="2000" b="1" dirty="0">
                <a:latin typeface="Calibri" panose="020F0502020204030204" pitchFamily="34" charset="0"/>
                <a:ea typeface="Calibri"/>
                <a:cs typeface="Calibri" panose="020F0502020204030204" pitchFamily="34" charset="0"/>
              </a:rPr>
              <a:t>Økt</a:t>
            </a:r>
            <a:r>
              <a:rPr lang="nb-NO" sz="2000" dirty="0">
                <a:latin typeface="Calibri" panose="020F0502020204030204" pitchFamily="34" charset="0"/>
                <a:ea typeface="Calibri"/>
                <a:cs typeface="Calibri" panose="020F0502020204030204" pitchFamily="34" charset="0"/>
              </a:rPr>
              <a:t> mestring og selvstendighet for ivaretakelse av egen helse </a:t>
            </a:r>
          </a:p>
          <a:p>
            <a:pPr marL="285750" indent="-285750">
              <a:buFont typeface="Arial"/>
              <a:buChar char="•"/>
            </a:pPr>
            <a:r>
              <a:rPr lang="nb-NO" sz="2000" b="1" dirty="0">
                <a:latin typeface="Calibri" panose="020F0502020204030204" pitchFamily="34" charset="0"/>
                <a:ea typeface="Calibri"/>
                <a:cs typeface="Calibri" panose="020F0502020204030204" pitchFamily="34" charset="0"/>
              </a:rPr>
              <a:t>Forbedre</a:t>
            </a:r>
            <a:r>
              <a:rPr lang="nb-NO" sz="2000" dirty="0">
                <a:latin typeface="Calibri" panose="020F0502020204030204" pitchFamily="34" charset="0"/>
                <a:ea typeface="Calibri"/>
                <a:cs typeface="Calibri" panose="020F0502020204030204" pitchFamily="34" charset="0"/>
              </a:rPr>
              <a:t> effektivitet og kvalitet på hjemmesykepleietjenester</a:t>
            </a:r>
          </a:p>
          <a:p>
            <a:endParaRPr lang="nb-NO" sz="2000" i="0" dirty="0">
              <a:latin typeface="Barlow" panose="00000500000000000000" pitchFamily="2" charset="0"/>
            </a:endParaRPr>
          </a:p>
        </p:txBody>
      </p:sp>
      <p:sp>
        <p:nvSpPr>
          <p:cNvPr id="8" name="TekstSylinder 7">
            <a:extLst>
              <a:ext uri="{FF2B5EF4-FFF2-40B4-BE49-F238E27FC236}">
                <a16:creationId xmlns:a16="http://schemas.microsoft.com/office/drawing/2014/main" id="{BA10E409-CD04-AB99-A4E3-D9AFB7CF3471}"/>
              </a:ext>
            </a:extLst>
          </p:cNvPr>
          <p:cNvSpPr txBox="1"/>
          <p:nvPr/>
        </p:nvSpPr>
        <p:spPr>
          <a:xfrm>
            <a:off x="1772816" y="483919"/>
            <a:ext cx="7529804" cy="590931"/>
          </a:xfrm>
          <a:prstGeom prst="rect">
            <a:avLst/>
          </a:prstGeom>
          <a:noFill/>
        </p:spPr>
        <p:txBody>
          <a:bodyPr wrap="square" rtlCol="0">
            <a:spAutoFit/>
          </a:bodyPr>
          <a:lstStyle/>
          <a:p>
            <a:pPr algn="l">
              <a:lnSpc>
                <a:spcPct val="90000"/>
              </a:lnSpc>
            </a:pPr>
            <a:r>
              <a:rPr lang="nb-NO" sz="3600" b="1" dirty="0">
                <a:solidFill>
                  <a:srgbClr val="093953"/>
                </a:solidFill>
                <a:latin typeface="Barlow" panose="00000500000000000000" pitchFamily="2" charset="0"/>
              </a:rPr>
              <a:t>En utfordring, en visjon, en løsning</a:t>
            </a:r>
          </a:p>
        </p:txBody>
      </p:sp>
      <p:pic>
        <p:nvPicPr>
          <p:cNvPr id="11" name="Bilde 10" descr="Dartutstyr på en dartskiven">
            <a:extLst>
              <a:ext uri="{FF2B5EF4-FFF2-40B4-BE49-F238E27FC236}">
                <a16:creationId xmlns:a16="http://schemas.microsoft.com/office/drawing/2014/main" id="{ABC63F57-6523-A848-84AB-A07B9311B8EE}"/>
              </a:ext>
            </a:extLst>
          </p:cNvPr>
          <p:cNvPicPr>
            <a:picLocks noChangeAspect="1"/>
          </p:cNvPicPr>
          <p:nvPr/>
        </p:nvPicPr>
        <p:blipFill>
          <a:blip r:embed="rId8" cstate="print">
            <a:extLst>
              <a:ext uri="{28A0092B-C50C-407E-A947-70E740481C1C}">
                <a14:useLocalDpi xmlns:a14="http://schemas.microsoft.com/office/drawing/2010/main" val="0"/>
              </a:ext>
            </a:extLst>
          </a:blip>
          <a:srcRect l="33249" r="2" b="2"/>
          <a:stretch/>
        </p:blipFill>
        <p:spPr>
          <a:xfrm>
            <a:off x="7028639" y="1269691"/>
            <a:ext cx="3901311" cy="3901311"/>
          </a:xfrm>
          <a:custGeom>
            <a:avLst/>
            <a:gdLst/>
            <a:ahLst/>
            <a:cxnLst/>
            <a:rect l="l" t="t" r="r" b="b"/>
            <a:pathLst>
              <a:path w="4810442" h="4810442">
                <a:moveTo>
                  <a:pt x="2405221" y="0"/>
                </a:moveTo>
                <a:cubicBezTo>
                  <a:pt x="3733588" y="0"/>
                  <a:pt x="4810442" y="1076854"/>
                  <a:pt x="4810442" y="2405221"/>
                </a:cubicBezTo>
                <a:cubicBezTo>
                  <a:pt x="4810442" y="3733588"/>
                  <a:pt x="3733588" y="4810442"/>
                  <a:pt x="2405221" y="4810442"/>
                </a:cubicBezTo>
                <a:cubicBezTo>
                  <a:pt x="1076854" y="4810442"/>
                  <a:pt x="0" y="3733588"/>
                  <a:pt x="0" y="2405221"/>
                </a:cubicBezTo>
                <a:cubicBezTo>
                  <a:pt x="0" y="1076854"/>
                  <a:pt x="1076854" y="0"/>
                  <a:pt x="2405221" y="0"/>
                </a:cubicBezTo>
                <a:close/>
              </a:path>
            </a:pathLst>
          </a:custGeom>
        </p:spPr>
      </p:pic>
    </p:spTree>
    <p:extLst>
      <p:ext uri="{BB962C8B-B14F-4D97-AF65-F5344CB8AC3E}">
        <p14:creationId xmlns:p14="http://schemas.microsoft.com/office/powerpoint/2010/main" val="3612480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46406-4AEE-B8B0-42F1-628190063297}"/>
            </a:ext>
          </a:extLst>
        </p:cNvPr>
        <p:cNvGrpSpPr/>
        <p:nvPr/>
      </p:nvGrpSpPr>
      <p:grpSpPr>
        <a:xfrm>
          <a:off x="0" y="0"/>
          <a:ext cx="0" cy="0"/>
          <a:chOff x="0" y="0"/>
          <a:chExt cx="0" cy="0"/>
        </a:xfrm>
      </p:grpSpPr>
      <p:pic>
        <p:nvPicPr>
          <p:cNvPr id="4" name="Bilde 3" descr="Et bilde som inneholder sky, utendørs, himmel, landskap&#10;&#10;Automatisk generert beskrivelse">
            <a:extLst>
              <a:ext uri="{FF2B5EF4-FFF2-40B4-BE49-F238E27FC236}">
                <a16:creationId xmlns:a16="http://schemas.microsoft.com/office/drawing/2014/main" id="{904E0EC1-E365-9AC5-BDCF-222B0A55FB03}"/>
              </a:ext>
            </a:extLst>
          </p:cNvPr>
          <p:cNvPicPr>
            <a:picLocks noChangeAspect="1"/>
          </p:cNvPicPr>
          <p:nvPr/>
        </p:nvPicPr>
        <p:blipFill rotWithShape="1">
          <a:blip r:embed="rId2">
            <a:grayscl/>
            <a:alphaModFix amt="4000"/>
            <a:extLst>
              <a:ext uri="{BEBA8EAE-BF5A-486C-A8C5-ECC9F3942E4B}">
                <a14:imgProps xmlns:a14="http://schemas.microsoft.com/office/drawing/2010/main">
                  <a14:imgLayer r:embed="rId3">
                    <a14:imgEffect>
                      <a14:colorTemperature colorTemp="11500"/>
                    </a14:imgEffect>
                    <a14:imgEffect>
                      <a14:saturation sat="0"/>
                    </a14:imgEffect>
                  </a14:imgLayer>
                </a14:imgProps>
              </a:ext>
            </a:extLst>
          </a:blip>
          <a:srcRect b="2955"/>
          <a:stretch/>
        </p:blipFill>
        <p:spPr>
          <a:xfrm>
            <a:off x="193335" y="192886"/>
            <a:ext cx="11820474" cy="6468166"/>
          </a:xfrm>
          <a:prstGeom prst="roundRect">
            <a:avLst>
              <a:gd name="adj" fmla="val 8594"/>
            </a:avLst>
          </a:prstGeom>
          <a:blipFill dpi="0" rotWithShape="1">
            <a:blip r:embed="rId4">
              <a:grayscl/>
              <a:alphaModFix amt="4000"/>
            </a:blip>
            <a:srcRect/>
            <a:tile tx="0" ty="0" sx="100000" sy="100000" flip="none" algn="tl"/>
          </a:blipFill>
          <a:ln>
            <a:noFill/>
          </a:ln>
          <a:effectLst>
            <a:reflection blurRad="12700" stA="38000" endPos="28000" dist="5000" dir="5400000" sy="-100000" algn="bl" rotWithShape="0"/>
          </a:effectLst>
        </p:spPr>
      </p:pic>
      <p:pic>
        <p:nvPicPr>
          <p:cNvPr id="6" name="Bilde 5">
            <a:extLst>
              <a:ext uri="{FF2B5EF4-FFF2-40B4-BE49-F238E27FC236}">
                <a16:creationId xmlns:a16="http://schemas.microsoft.com/office/drawing/2014/main" id="{098D8AB1-53CF-4999-2175-0ECDF8A83F30}"/>
              </a:ext>
            </a:extLst>
          </p:cNvPr>
          <p:cNvPicPr>
            <a:picLocks noGrp="1" noRot="1" noChangeAspect="1" noMove="1" noResize="1" noEditPoints="1" noAdjustHandles="1" noChangeArrowheads="1" noChangeShapeType="1" noCrop="1"/>
          </p:cNvPicPr>
          <p:nvPr/>
        </p:nvPicPr>
        <p:blipFill>
          <a:blip r:embed="rId5"/>
          <a:srcRect/>
          <a:stretch/>
        </p:blipFill>
        <p:spPr>
          <a:xfrm>
            <a:off x="79131" y="75043"/>
            <a:ext cx="5840817" cy="4129197"/>
          </a:xfrm>
          <a:prstGeom prst="rect">
            <a:avLst/>
          </a:prstGeom>
          <a:ln>
            <a:noFill/>
          </a:ln>
          <a:effectLst>
            <a:softEdge rad="112500"/>
          </a:effectLst>
        </p:spPr>
      </p:pic>
      <p:pic>
        <p:nvPicPr>
          <p:cNvPr id="7" name="Bilde 6" descr="Et bilde som inneholder Grafikk, symbol, logo, design&#10;&#10;Automatisk generert beskrivelse">
            <a:extLst>
              <a:ext uri="{FF2B5EF4-FFF2-40B4-BE49-F238E27FC236}">
                <a16:creationId xmlns:a16="http://schemas.microsoft.com/office/drawing/2014/main" id="{B516D90A-6386-9D6E-ADCC-616D796C8151}"/>
              </a:ext>
            </a:extLst>
          </p:cNvPr>
          <p:cNvPicPr>
            <a:picLocks noGrp="1" noRot="1" noChangeAspect="1" noMove="1" noResize="1" noEditPoints="1" noAdjustHandles="1" noChangeArrowheads="1" noChangeShapeType="1" noCrop="1"/>
          </p:cNvPicPr>
          <p:nvPr/>
        </p:nvPicPr>
        <p:blipFill>
          <a:blip r:embed="rId6"/>
          <a:stretch>
            <a:fillRect/>
          </a:stretch>
        </p:blipFill>
        <p:spPr>
          <a:xfrm>
            <a:off x="623800" y="319840"/>
            <a:ext cx="614160" cy="662079"/>
          </a:xfrm>
          <a:prstGeom prst="rect">
            <a:avLst/>
          </a:prstGeom>
        </p:spPr>
      </p:pic>
      <p:pic>
        <p:nvPicPr>
          <p:cNvPr id="10" name="Bilde 9">
            <a:extLst>
              <a:ext uri="{FF2B5EF4-FFF2-40B4-BE49-F238E27FC236}">
                <a16:creationId xmlns:a16="http://schemas.microsoft.com/office/drawing/2014/main" id="{DF9C44A2-2669-4514-1414-07C2696F1DC3}"/>
              </a:ext>
            </a:extLst>
          </p:cNvPr>
          <p:cNvPicPr>
            <a:picLocks noGrp="1" noRot="1" noMove="1" noResize="1" noEditPoints="1" noAdjustHandles="1" noChangeArrowheads="1" noChangeShapeType="1" noCrop="1"/>
          </p:cNvPicPr>
          <p:nvPr/>
        </p:nvPicPr>
        <p:blipFill rotWithShape="1">
          <a:blip r:embed="rId7" cstate="print">
            <a:extLst>
              <a:ext uri="{28A0092B-C50C-407E-A947-70E740481C1C}">
                <a14:useLocalDpi xmlns:a14="http://schemas.microsoft.com/office/drawing/2010/main" val="0"/>
              </a:ext>
            </a:extLst>
          </a:blip>
          <a:srcRect l="2129" t="2460" r="5824" b="2460"/>
          <a:stretch/>
        </p:blipFill>
        <p:spPr>
          <a:xfrm>
            <a:off x="1302026" y="4360029"/>
            <a:ext cx="10889974" cy="2497971"/>
          </a:xfrm>
          <a:prstGeom prst="rect">
            <a:avLst/>
          </a:prstGeom>
        </p:spPr>
      </p:pic>
      <p:sp>
        <p:nvSpPr>
          <p:cNvPr id="8" name="TekstSylinder 7">
            <a:extLst>
              <a:ext uri="{FF2B5EF4-FFF2-40B4-BE49-F238E27FC236}">
                <a16:creationId xmlns:a16="http://schemas.microsoft.com/office/drawing/2014/main" id="{B5C575A9-5356-1E5C-7D29-21ECA7825CFD}"/>
              </a:ext>
            </a:extLst>
          </p:cNvPr>
          <p:cNvSpPr txBox="1"/>
          <p:nvPr/>
        </p:nvSpPr>
        <p:spPr>
          <a:xfrm>
            <a:off x="1513210" y="406900"/>
            <a:ext cx="8075851" cy="590931"/>
          </a:xfrm>
          <a:prstGeom prst="rect">
            <a:avLst/>
          </a:prstGeom>
          <a:noFill/>
        </p:spPr>
        <p:txBody>
          <a:bodyPr wrap="square" rtlCol="0">
            <a:spAutoFit/>
          </a:bodyPr>
          <a:lstStyle/>
          <a:p>
            <a:pPr algn="l">
              <a:lnSpc>
                <a:spcPct val="90000"/>
              </a:lnSpc>
            </a:pPr>
            <a:r>
              <a:rPr lang="nb-NO" sz="3600" b="1" dirty="0">
                <a:solidFill>
                  <a:srgbClr val="093953"/>
                </a:solidFill>
                <a:latin typeface="Barlow" panose="00000500000000000000" pitchFamily="2" charset="0"/>
              </a:rPr>
              <a:t>Fra tradisjon til digital transformasjon</a:t>
            </a:r>
          </a:p>
        </p:txBody>
      </p:sp>
      <p:sp>
        <p:nvSpPr>
          <p:cNvPr id="5" name="TekstSylinder 4">
            <a:extLst>
              <a:ext uri="{FF2B5EF4-FFF2-40B4-BE49-F238E27FC236}">
                <a16:creationId xmlns:a16="http://schemas.microsoft.com/office/drawing/2014/main" id="{0E86B434-6E63-8E3B-D3AF-1E9F54A68157}"/>
              </a:ext>
            </a:extLst>
          </p:cNvPr>
          <p:cNvSpPr txBox="1"/>
          <p:nvPr/>
        </p:nvSpPr>
        <p:spPr>
          <a:xfrm>
            <a:off x="4826154" y="1477932"/>
            <a:ext cx="5648018" cy="4407407"/>
          </a:xfrm>
          <a:prstGeom prst="rect">
            <a:avLst/>
          </a:prstGeom>
          <a:noFill/>
        </p:spPr>
        <p:txBody>
          <a:bodyPr wrap="square">
            <a:spAutoFit/>
          </a:bodyPr>
          <a:lstStyle/>
          <a:p>
            <a:pPr marL="400050" indent="-342900">
              <a:lnSpc>
                <a:spcPct val="90000"/>
              </a:lnSpc>
              <a:spcAft>
                <a:spcPts val="600"/>
              </a:spcAft>
              <a:buFont typeface="Arial" panose="020B0604020202020204" pitchFamily="34" charset="0"/>
              <a:buChar char="•"/>
            </a:pPr>
            <a:r>
              <a:rPr lang="en-US" sz="2000" b="1" dirty="0" err="1"/>
              <a:t>Økt</a:t>
            </a:r>
            <a:r>
              <a:rPr lang="en-US" sz="2000" b="1" dirty="0"/>
              <a:t> </a:t>
            </a:r>
            <a:r>
              <a:rPr lang="en-US" sz="2000" b="1" dirty="0" err="1"/>
              <a:t>behov</a:t>
            </a:r>
            <a:r>
              <a:rPr lang="en-US" sz="2000" b="1" dirty="0"/>
              <a:t> for </a:t>
            </a:r>
            <a:r>
              <a:rPr lang="en-US" sz="2000" b="1" dirty="0" err="1"/>
              <a:t>helsetjeneste</a:t>
            </a:r>
            <a:endParaRPr lang="en-US" sz="2000" b="1" dirty="0"/>
          </a:p>
          <a:p>
            <a:pPr marL="400050" indent="-342900">
              <a:lnSpc>
                <a:spcPct val="90000"/>
              </a:lnSpc>
              <a:spcAft>
                <a:spcPts val="600"/>
              </a:spcAft>
              <a:buFont typeface="Arial" panose="020B0604020202020204" pitchFamily="34" charset="0"/>
              <a:buChar char="•"/>
            </a:pPr>
            <a:r>
              <a:rPr lang="en-US" sz="2000" b="1" dirty="0" err="1"/>
              <a:t>Færre</a:t>
            </a:r>
            <a:r>
              <a:rPr lang="en-US" sz="2000" b="1" dirty="0"/>
              <a:t> </a:t>
            </a:r>
            <a:r>
              <a:rPr lang="en-US" sz="2000" b="1" dirty="0" err="1"/>
              <a:t>sykehjemsplasser</a:t>
            </a:r>
            <a:endParaRPr lang="en-US" sz="2000" b="1" dirty="0"/>
          </a:p>
          <a:p>
            <a:pPr marL="400050" indent="-342900">
              <a:lnSpc>
                <a:spcPct val="90000"/>
              </a:lnSpc>
              <a:spcAft>
                <a:spcPts val="600"/>
              </a:spcAft>
              <a:buFont typeface="Arial" panose="020B0604020202020204" pitchFamily="34" charset="0"/>
              <a:buChar char="•"/>
            </a:pPr>
            <a:r>
              <a:rPr lang="en-US" sz="2000" b="1" dirty="0"/>
              <a:t>Bo </a:t>
            </a:r>
            <a:r>
              <a:rPr lang="en-US" sz="2000" b="1" dirty="0" err="1"/>
              <a:t>hjemme</a:t>
            </a:r>
            <a:r>
              <a:rPr lang="en-US" sz="2000" b="1" dirty="0"/>
              <a:t> </a:t>
            </a:r>
            <a:r>
              <a:rPr lang="en-US" sz="2000" b="1" dirty="0" err="1"/>
              <a:t>lengst</a:t>
            </a:r>
            <a:r>
              <a:rPr lang="en-US" sz="2000" b="1" dirty="0"/>
              <a:t> </a:t>
            </a:r>
            <a:r>
              <a:rPr lang="en-US" sz="2000" b="1" dirty="0" err="1"/>
              <a:t>mulig</a:t>
            </a:r>
            <a:endParaRPr lang="en-US" sz="2000" b="1" dirty="0"/>
          </a:p>
          <a:p>
            <a:pPr marL="400050" indent="-342900">
              <a:lnSpc>
                <a:spcPct val="90000"/>
              </a:lnSpc>
              <a:spcAft>
                <a:spcPts val="600"/>
              </a:spcAft>
              <a:buFont typeface="Arial" panose="020B0604020202020204" pitchFamily="34" charset="0"/>
              <a:buChar char="•"/>
            </a:pPr>
            <a:r>
              <a:rPr lang="en-US" sz="2000" b="1" dirty="0" err="1"/>
              <a:t>Helsepersonell</a:t>
            </a:r>
            <a:endParaRPr lang="en-US" sz="2000" b="1" dirty="0"/>
          </a:p>
          <a:p>
            <a:pPr marL="57150">
              <a:lnSpc>
                <a:spcPct val="90000"/>
              </a:lnSpc>
              <a:spcAft>
                <a:spcPts val="600"/>
              </a:spcAft>
            </a:pPr>
            <a:endParaRPr lang="en-US" sz="2000" b="1" dirty="0"/>
          </a:p>
          <a:p>
            <a:pPr marL="57150">
              <a:lnSpc>
                <a:spcPct val="90000"/>
              </a:lnSpc>
              <a:spcAft>
                <a:spcPts val="600"/>
              </a:spcAft>
            </a:pPr>
            <a:r>
              <a:rPr lang="en-US" sz="2000" b="1" dirty="0" err="1"/>
              <a:t>Hva</a:t>
            </a:r>
            <a:r>
              <a:rPr lang="en-US" sz="2000" b="1" dirty="0"/>
              <a:t> </a:t>
            </a:r>
            <a:r>
              <a:rPr lang="en-US" sz="2000" b="1" dirty="0" err="1"/>
              <a:t>hadde</a:t>
            </a:r>
            <a:r>
              <a:rPr lang="en-US" sz="2000" b="1" dirty="0"/>
              <a:t> vi ? </a:t>
            </a:r>
          </a:p>
          <a:p>
            <a:pPr marL="400050" indent="-342900">
              <a:lnSpc>
                <a:spcPct val="90000"/>
              </a:lnSpc>
              <a:spcAft>
                <a:spcPts val="600"/>
              </a:spcAft>
              <a:buFont typeface="Arial" panose="020B0604020202020204" pitchFamily="34" charset="0"/>
              <a:buChar char="•"/>
            </a:pPr>
            <a:r>
              <a:rPr lang="en-US" sz="2000" b="1" dirty="0" err="1"/>
              <a:t>Trygghetsalarm</a:t>
            </a:r>
            <a:endParaRPr lang="en-US" sz="2000" b="1" dirty="0"/>
          </a:p>
          <a:p>
            <a:pPr marL="400050" indent="-342900">
              <a:lnSpc>
                <a:spcPct val="90000"/>
              </a:lnSpc>
              <a:spcAft>
                <a:spcPts val="600"/>
              </a:spcAft>
              <a:buFont typeface="Arial" panose="020B0604020202020204" pitchFamily="34" charset="0"/>
              <a:buChar char="•"/>
            </a:pPr>
            <a:r>
              <a:rPr lang="en-US" sz="2000" b="1" dirty="0" err="1">
                <a:solidFill>
                  <a:schemeClr val="tx1"/>
                </a:solidFill>
              </a:rPr>
              <a:t>Medisindispenser</a:t>
            </a:r>
            <a:endParaRPr lang="en-US" sz="2000" b="1" dirty="0"/>
          </a:p>
          <a:p>
            <a:pPr marL="400050" indent="-342900">
              <a:lnSpc>
                <a:spcPct val="90000"/>
              </a:lnSpc>
              <a:spcAft>
                <a:spcPts val="600"/>
              </a:spcAft>
              <a:buFont typeface="Arial" panose="020B0604020202020204" pitchFamily="34" charset="0"/>
              <a:buChar char="•"/>
            </a:pPr>
            <a:r>
              <a:rPr lang="en-US" sz="2000" b="1" dirty="0"/>
              <a:t>Digital </a:t>
            </a:r>
            <a:r>
              <a:rPr lang="en-US" sz="2000" b="1" dirty="0" err="1"/>
              <a:t>hjemmeoppfølging</a:t>
            </a:r>
            <a:r>
              <a:rPr lang="en-US" sz="2000" b="1" dirty="0"/>
              <a:t>- DHO</a:t>
            </a:r>
          </a:p>
          <a:p>
            <a:pPr marL="400050" indent="-342900">
              <a:lnSpc>
                <a:spcPct val="90000"/>
              </a:lnSpc>
              <a:spcAft>
                <a:spcPts val="600"/>
              </a:spcAft>
              <a:buFont typeface="Arial" panose="020B0604020202020204" pitchFamily="34" charset="0"/>
              <a:buChar char="•"/>
            </a:pPr>
            <a:r>
              <a:rPr lang="en-US" sz="2000" b="1" dirty="0">
                <a:solidFill>
                  <a:schemeClr val="tx1"/>
                </a:solidFill>
              </a:rPr>
              <a:t>GPS</a:t>
            </a:r>
          </a:p>
          <a:p>
            <a:pPr marL="400050" indent="-342900">
              <a:lnSpc>
                <a:spcPct val="90000"/>
              </a:lnSpc>
              <a:spcAft>
                <a:spcPts val="600"/>
              </a:spcAft>
              <a:buFont typeface="Arial" panose="020B0604020202020204" pitchFamily="34" charset="0"/>
              <a:buChar char="•"/>
            </a:pPr>
            <a:r>
              <a:rPr lang="en-US" sz="2000" b="1" dirty="0" err="1"/>
              <a:t>Elektronisk</a:t>
            </a:r>
            <a:r>
              <a:rPr lang="en-US" sz="2000" b="1" dirty="0"/>
              <a:t> </a:t>
            </a:r>
            <a:r>
              <a:rPr lang="en-US" sz="2000" b="1" dirty="0" err="1"/>
              <a:t>dørlås</a:t>
            </a:r>
            <a:endParaRPr lang="en-US" sz="2000" b="1" dirty="0"/>
          </a:p>
          <a:p>
            <a:pPr marL="400050" indent="-342900">
              <a:lnSpc>
                <a:spcPct val="90000"/>
              </a:lnSpc>
              <a:spcAft>
                <a:spcPts val="600"/>
              </a:spcAft>
              <a:buFont typeface="Arial" panose="020B0604020202020204" pitchFamily="34" charset="0"/>
              <a:buChar char="•"/>
            </a:pPr>
            <a:r>
              <a:rPr lang="en-US" sz="2000" b="1" dirty="0"/>
              <a:t>Spider</a:t>
            </a:r>
            <a:endParaRPr lang="nb-NO" sz="2000" dirty="0"/>
          </a:p>
        </p:txBody>
      </p:sp>
      <p:pic>
        <p:nvPicPr>
          <p:cNvPr id="3" name="Bilde 2" descr="Et bilde som inneholder computer, klær, møbler, bord">
            <a:extLst>
              <a:ext uri="{FF2B5EF4-FFF2-40B4-BE49-F238E27FC236}">
                <a16:creationId xmlns:a16="http://schemas.microsoft.com/office/drawing/2014/main" id="{30FF23C0-490D-E09A-03C5-255565668C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5354" y="1788340"/>
            <a:ext cx="3670029" cy="3551756"/>
          </a:xfrm>
          <a:prstGeom prst="rect">
            <a:avLst/>
          </a:prstGeom>
        </p:spPr>
      </p:pic>
    </p:spTree>
    <p:extLst>
      <p:ext uri="{BB962C8B-B14F-4D97-AF65-F5344CB8AC3E}">
        <p14:creationId xmlns:p14="http://schemas.microsoft.com/office/powerpoint/2010/main" val="730588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7EBBD-FD32-5FE6-AA49-F6F62EF123C5}"/>
            </a:ext>
          </a:extLst>
        </p:cNvPr>
        <p:cNvGrpSpPr/>
        <p:nvPr/>
      </p:nvGrpSpPr>
      <p:grpSpPr>
        <a:xfrm>
          <a:off x="0" y="0"/>
          <a:ext cx="0" cy="0"/>
          <a:chOff x="0" y="0"/>
          <a:chExt cx="0" cy="0"/>
        </a:xfrm>
      </p:grpSpPr>
      <p:pic>
        <p:nvPicPr>
          <p:cNvPr id="18" name="Bilde 17" descr="Person med stetoskop som bruker nettbrett">
            <a:extLst>
              <a:ext uri="{FF2B5EF4-FFF2-40B4-BE49-F238E27FC236}">
                <a16:creationId xmlns:a16="http://schemas.microsoft.com/office/drawing/2014/main" id="{912FBC5B-9071-8715-112B-437ED3216D5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842"/>
          <a:stretch/>
        </p:blipFill>
        <p:spPr>
          <a:xfrm>
            <a:off x="7234461" y="0"/>
            <a:ext cx="4882211" cy="3967216"/>
          </a:xfrm>
          <a:prstGeom prst="rect">
            <a:avLst/>
          </a:prstGeom>
        </p:spPr>
      </p:pic>
      <p:sp>
        <p:nvSpPr>
          <p:cNvPr id="2" name="Tittel 1">
            <a:extLst>
              <a:ext uri="{FF2B5EF4-FFF2-40B4-BE49-F238E27FC236}">
                <a16:creationId xmlns:a16="http://schemas.microsoft.com/office/drawing/2014/main" id="{8AA8FD10-DD00-1597-C69A-C80E72F611FE}"/>
              </a:ext>
            </a:extLst>
          </p:cNvPr>
          <p:cNvSpPr>
            <a:spLocks noGrp="1"/>
          </p:cNvSpPr>
          <p:nvPr>
            <p:ph type="title"/>
          </p:nvPr>
        </p:nvSpPr>
        <p:spPr>
          <a:xfrm>
            <a:off x="7149735" y="3967216"/>
            <a:ext cx="4535664" cy="562416"/>
          </a:xfrm>
        </p:spPr>
        <p:txBody>
          <a:bodyPr vert="horz" lIns="91440" tIns="45720" rIns="91440" bIns="45720" rtlCol="0" anchor="ctr">
            <a:normAutofit fontScale="90000"/>
          </a:bodyPr>
          <a:lstStyle/>
          <a:p>
            <a:r>
              <a:rPr lang="en-US" sz="3200" b="1" kern="1200" dirty="0">
                <a:solidFill>
                  <a:srgbClr val="093953"/>
                </a:solidFill>
                <a:latin typeface="Barlow" panose="00000500000000000000" pitchFamily="2" charset="0"/>
                <a:cs typeface="Calibri" panose="020F0502020204030204" pitchFamily="34" charset="0"/>
              </a:rPr>
              <a:t>    Digital </a:t>
            </a:r>
            <a:r>
              <a:rPr lang="en-US" sz="3200" b="1" kern="1200" dirty="0" err="1">
                <a:solidFill>
                  <a:srgbClr val="093953"/>
                </a:solidFill>
                <a:latin typeface="Barlow" panose="00000500000000000000" pitchFamily="2" charset="0"/>
                <a:cs typeface="Calibri" panose="020F0502020204030204" pitchFamily="34" charset="0"/>
              </a:rPr>
              <a:t>hjemmesykepleie</a:t>
            </a:r>
            <a:endParaRPr lang="en-US" sz="3200" b="1" kern="1200" dirty="0">
              <a:solidFill>
                <a:srgbClr val="093953"/>
              </a:solidFill>
              <a:latin typeface="Barlow" panose="00000500000000000000" pitchFamily="2" charset="0"/>
              <a:cs typeface="Calibri" panose="020F0502020204030204" pitchFamily="34" charset="0"/>
            </a:endParaRPr>
          </a:p>
        </p:txBody>
      </p:sp>
      <p:sp>
        <p:nvSpPr>
          <p:cNvPr id="10" name="TekstSylinder 9">
            <a:extLst>
              <a:ext uri="{FF2B5EF4-FFF2-40B4-BE49-F238E27FC236}">
                <a16:creationId xmlns:a16="http://schemas.microsoft.com/office/drawing/2014/main" id="{0A9398DC-EA97-B3AF-4DCD-7812AB2E557F}"/>
              </a:ext>
            </a:extLst>
          </p:cNvPr>
          <p:cNvSpPr txBox="1"/>
          <p:nvPr/>
        </p:nvSpPr>
        <p:spPr>
          <a:xfrm>
            <a:off x="7310594" y="4470992"/>
            <a:ext cx="4535664" cy="2318226"/>
          </a:xfrm>
          <a:prstGeom prst="rect">
            <a:avLst/>
          </a:prstGeom>
        </p:spPr>
        <p:txBody>
          <a:bodyPr vert="horz" lIns="91440" tIns="45720" rIns="91440" bIns="45720" rtlCol="0">
            <a:normAutofit fontScale="62500" lnSpcReduction="20000"/>
          </a:bodyPr>
          <a:lstStyle/>
          <a:p>
            <a:pPr marL="114300">
              <a:lnSpc>
                <a:spcPct val="90000"/>
              </a:lnSpc>
              <a:spcAft>
                <a:spcPts val="600"/>
              </a:spcAft>
            </a:pPr>
            <a:endParaRPr lang="en-US" sz="1500" dirty="0">
              <a:solidFill>
                <a:srgbClr val="093953"/>
              </a:solidFill>
              <a:latin typeface="Calibri" panose="020F0502020204030204" pitchFamily="34" charset="0"/>
              <a:cs typeface="Calibri" panose="020F0502020204030204" pitchFamily="34" charset="0"/>
            </a:endParaRPr>
          </a:p>
          <a:p>
            <a:pPr marL="342900" indent="-228600">
              <a:lnSpc>
                <a:spcPct val="90000"/>
              </a:lnSpc>
              <a:spcAft>
                <a:spcPts val="600"/>
              </a:spcAft>
              <a:buFont typeface="Arial" panose="020B0604020202020204" pitchFamily="34" charset="0"/>
              <a:buChar char="•"/>
            </a:pPr>
            <a:r>
              <a:rPr lang="en-US" sz="2900" dirty="0" err="1">
                <a:solidFill>
                  <a:srgbClr val="093953"/>
                </a:solidFill>
                <a:latin typeface="Calibri" panose="020F0502020204030204" pitchFamily="34" charset="0"/>
                <a:cs typeface="Calibri" panose="020F0502020204030204" pitchFamily="34" charset="0"/>
              </a:rPr>
              <a:t>Fysisk</a:t>
            </a:r>
            <a:r>
              <a:rPr lang="en-US" sz="2900" dirty="0">
                <a:solidFill>
                  <a:srgbClr val="093953"/>
                </a:solidFill>
                <a:latin typeface="Calibri" panose="020F0502020204030204" pitchFamily="34" charset="0"/>
                <a:cs typeface="Calibri" panose="020F0502020204030204" pitchFamily="34" charset="0"/>
              </a:rPr>
              <a:t> </a:t>
            </a:r>
            <a:r>
              <a:rPr lang="en-US" sz="2900" dirty="0" err="1">
                <a:solidFill>
                  <a:srgbClr val="093953"/>
                </a:solidFill>
                <a:latin typeface="Calibri" panose="020F0502020204030204" pitchFamily="34" charset="0"/>
                <a:cs typeface="Calibri" panose="020F0502020204030204" pitchFamily="34" charset="0"/>
              </a:rPr>
              <a:t>besøk</a:t>
            </a:r>
            <a:r>
              <a:rPr lang="en-US" sz="2900" dirty="0">
                <a:solidFill>
                  <a:srgbClr val="093953"/>
                </a:solidFill>
                <a:latin typeface="Calibri" panose="020F0502020204030204" pitchFamily="34" charset="0"/>
                <a:cs typeface="Calibri" panose="020F0502020204030204" pitchFamily="34" charset="0"/>
              </a:rPr>
              <a:t> </a:t>
            </a:r>
            <a:r>
              <a:rPr lang="en-US" sz="2900" dirty="0" err="1">
                <a:solidFill>
                  <a:srgbClr val="093953"/>
                </a:solidFill>
                <a:latin typeface="Calibri" panose="020F0502020204030204" pitchFamily="34" charset="0"/>
                <a:cs typeface="Calibri" panose="020F0502020204030204" pitchFamily="34" charset="0"/>
              </a:rPr>
              <a:t>erstattes</a:t>
            </a:r>
            <a:r>
              <a:rPr lang="en-US" sz="2900" dirty="0">
                <a:solidFill>
                  <a:srgbClr val="093953"/>
                </a:solidFill>
                <a:latin typeface="Calibri" panose="020F0502020204030204" pitchFamily="34" charset="0"/>
                <a:cs typeface="Calibri" panose="020F0502020204030204" pitchFamily="34" charset="0"/>
              </a:rPr>
              <a:t> med </a:t>
            </a:r>
            <a:r>
              <a:rPr lang="en-US" sz="2900" dirty="0" err="1">
                <a:solidFill>
                  <a:srgbClr val="093953"/>
                </a:solidFill>
                <a:latin typeface="Calibri" panose="020F0502020204030204" pitchFamily="34" charset="0"/>
                <a:cs typeface="Calibri" panose="020F0502020204030204" pitchFamily="34" charset="0"/>
              </a:rPr>
              <a:t>digitale</a:t>
            </a:r>
            <a:r>
              <a:rPr lang="en-US" sz="2900" dirty="0">
                <a:solidFill>
                  <a:srgbClr val="093953"/>
                </a:solidFill>
                <a:latin typeface="Calibri" panose="020F0502020204030204" pitchFamily="34" charset="0"/>
                <a:cs typeface="Calibri" panose="020F0502020204030204" pitchFamily="34" charset="0"/>
              </a:rPr>
              <a:t> </a:t>
            </a:r>
            <a:r>
              <a:rPr lang="en-US" sz="2900" dirty="0" err="1">
                <a:solidFill>
                  <a:srgbClr val="093953"/>
                </a:solidFill>
                <a:latin typeface="Calibri" panose="020F0502020204030204" pitchFamily="34" charset="0"/>
                <a:cs typeface="Calibri" panose="020F0502020204030204" pitchFamily="34" charset="0"/>
              </a:rPr>
              <a:t>hjemmebesøk</a:t>
            </a:r>
            <a:endParaRPr lang="en-US" sz="2900" dirty="0">
              <a:solidFill>
                <a:srgbClr val="093953"/>
              </a:solidFill>
              <a:latin typeface="Calibri" panose="020F0502020204030204" pitchFamily="34" charset="0"/>
              <a:cs typeface="Calibri" panose="020F0502020204030204" pitchFamily="34" charset="0"/>
            </a:endParaRPr>
          </a:p>
          <a:p>
            <a:pPr marL="342900" indent="-228600">
              <a:lnSpc>
                <a:spcPct val="90000"/>
              </a:lnSpc>
              <a:spcAft>
                <a:spcPts val="600"/>
              </a:spcAft>
              <a:buFont typeface="Arial" panose="020B0604020202020204" pitchFamily="34" charset="0"/>
              <a:buChar char="•"/>
            </a:pPr>
            <a:r>
              <a:rPr lang="en-US" sz="2900" dirty="0" err="1">
                <a:solidFill>
                  <a:srgbClr val="093953"/>
                </a:solidFill>
                <a:latin typeface="Calibri" panose="020F0502020204030204" pitchFamily="34" charset="0"/>
                <a:cs typeface="Calibri" panose="020F0502020204030204" pitchFamily="34" charset="0"/>
              </a:rPr>
              <a:t>Helsetjeneste</a:t>
            </a:r>
            <a:r>
              <a:rPr lang="en-US" sz="2900" dirty="0">
                <a:solidFill>
                  <a:srgbClr val="093953"/>
                </a:solidFill>
                <a:latin typeface="Calibri" panose="020F0502020204030204" pitchFamily="34" charset="0"/>
                <a:cs typeface="Calibri" panose="020F0502020204030204" pitchFamily="34" charset="0"/>
              </a:rPr>
              <a:t> </a:t>
            </a:r>
            <a:r>
              <a:rPr lang="en-US" sz="2900" dirty="0" err="1">
                <a:solidFill>
                  <a:srgbClr val="093953"/>
                </a:solidFill>
                <a:latin typeface="Calibri" panose="020F0502020204030204" pitchFamily="34" charset="0"/>
                <a:cs typeface="Calibri" panose="020F0502020204030204" pitchFamily="34" charset="0"/>
              </a:rPr>
              <a:t>på</a:t>
            </a:r>
            <a:r>
              <a:rPr lang="en-US" sz="2900" dirty="0">
                <a:solidFill>
                  <a:srgbClr val="093953"/>
                </a:solidFill>
                <a:latin typeface="Calibri" panose="020F0502020204030204" pitchFamily="34" charset="0"/>
                <a:cs typeface="Calibri" panose="020F0502020204030204" pitchFamily="34" charset="0"/>
              </a:rPr>
              <a:t> </a:t>
            </a:r>
            <a:r>
              <a:rPr lang="en-US" sz="2900" dirty="0" err="1">
                <a:solidFill>
                  <a:srgbClr val="093953"/>
                </a:solidFill>
                <a:latin typeface="Calibri" panose="020F0502020204030204" pitchFamily="34" charset="0"/>
                <a:cs typeface="Calibri" panose="020F0502020204030204" pitchFamily="34" charset="0"/>
              </a:rPr>
              <a:t>ny</a:t>
            </a:r>
            <a:r>
              <a:rPr lang="en-US" sz="2900" dirty="0">
                <a:solidFill>
                  <a:srgbClr val="093953"/>
                </a:solidFill>
                <a:latin typeface="Calibri" panose="020F0502020204030204" pitchFamily="34" charset="0"/>
                <a:cs typeface="Calibri" panose="020F0502020204030204" pitchFamily="34" charset="0"/>
              </a:rPr>
              <a:t> </a:t>
            </a:r>
            <a:r>
              <a:rPr lang="en-US" sz="2900" dirty="0" err="1">
                <a:solidFill>
                  <a:srgbClr val="093953"/>
                </a:solidFill>
                <a:latin typeface="Calibri" panose="020F0502020204030204" pitchFamily="34" charset="0"/>
                <a:cs typeface="Calibri" panose="020F0502020204030204" pitchFamily="34" charset="0"/>
              </a:rPr>
              <a:t>måte</a:t>
            </a:r>
            <a:r>
              <a:rPr lang="en-US" sz="2900" dirty="0">
                <a:solidFill>
                  <a:srgbClr val="093953"/>
                </a:solidFill>
                <a:latin typeface="Calibri" panose="020F0502020204030204" pitchFamily="34" charset="0"/>
                <a:cs typeface="Calibri" panose="020F0502020204030204" pitchFamily="34" charset="0"/>
              </a:rPr>
              <a:t>- </a:t>
            </a:r>
            <a:r>
              <a:rPr lang="en-US" sz="2900" dirty="0" err="1">
                <a:solidFill>
                  <a:srgbClr val="093953"/>
                </a:solidFill>
                <a:latin typeface="Calibri" panose="020F0502020204030204" pitchFamily="34" charset="0"/>
                <a:cs typeface="Calibri" panose="020F0502020204030204" pitchFamily="34" charset="0"/>
              </a:rPr>
              <a:t>jobbe</a:t>
            </a:r>
            <a:r>
              <a:rPr lang="en-US" sz="2900" dirty="0">
                <a:solidFill>
                  <a:srgbClr val="093953"/>
                </a:solidFill>
                <a:latin typeface="Calibri" panose="020F0502020204030204" pitchFamily="34" charset="0"/>
                <a:cs typeface="Calibri" panose="020F0502020204030204" pitchFamily="34" charset="0"/>
              </a:rPr>
              <a:t> </a:t>
            </a:r>
            <a:r>
              <a:rPr lang="en-US" sz="2900" dirty="0" err="1">
                <a:solidFill>
                  <a:srgbClr val="093953"/>
                </a:solidFill>
                <a:latin typeface="Calibri" panose="020F0502020204030204" pitchFamily="34" charset="0"/>
                <a:cs typeface="Calibri" panose="020F0502020204030204" pitchFamily="34" charset="0"/>
              </a:rPr>
              <a:t>smartere</a:t>
            </a:r>
            <a:endParaRPr lang="en-US" sz="2900" dirty="0">
              <a:solidFill>
                <a:srgbClr val="093953"/>
              </a:solidFill>
              <a:latin typeface="Calibri" panose="020F0502020204030204" pitchFamily="34" charset="0"/>
              <a:cs typeface="Calibri" panose="020F0502020204030204" pitchFamily="34" charset="0"/>
            </a:endParaRPr>
          </a:p>
          <a:p>
            <a:pPr marL="342900" indent="-228600">
              <a:lnSpc>
                <a:spcPct val="90000"/>
              </a:lnSpc>
              <a:spcAft>
                <a:spcPts val="600"/>
              </a:spcAft>
              <a:buFont typeface="Arial" panose="020B0604020202020204" pitchFamily="34" charset="0"/>
              <a:buChar char="•"/>
            </a:pPr>
            <a:r>
              <a:rPr lang="en-US" sz="2900" dirty="0" err="1">
                <a:solidFill>
                  <a:srgbClr val="093953"/>
                </a:solidFill>
                <a:latin typeface="Calibri" panose="020F0502020204030204" pitchFamily="34" charset="0"/>
                <a:cs typeface="Calibri" panose="020F0502020204030204" pitchFamily="34" charset="0"/>
              </a:rPr>
              <a:t>Sikre</a:t>
            </a:r>
            <a:r>
              <a:rPr lang="en-US" sz="2900" dirty="0">
                <a:solidFill>
                  <a:srgbClr val="093953"/>
                </a:solidFill>
                <a:latin typeface="Calibri" panose="020F0502020204030204" pitchFamily="34" charset="0"/>
                <a:cs typeface="Calibri" panose="020F0502020204030204" pitchFamily="34" charset="0"/>
              </a:rPr>
              <a:t> et </a:t>
            </a:r>
            <a:r>
              <a:rPr lang="en-US" sz="2900" dirty="0" err="1">
                <a:solidFill>
                  <a:srgbClr val="093953"/>
                </a:solidFill>
                <a:latin typeface="Calibri" panose="020F0502020204030204" pitchFamily="34" charset="0"/>
                <a:cs typeface="Calibri" panose="020F0502020204030204" pitchFamily="34" charset="0"/>
              </a:rPr>
              <a:t>godt</a:t>
            </a:r>
            <a:r>
              <a:rPr lang="en-US" sz="2900" dirty="0">
                <a:solidFill>
                  <a:srgbClr val="093953"/>
                </a:solidFill>
                <a:latin typeface="Calibri" panose="020F0502020204030204" pitchFamily="34" charset="0"/>
                <a:cs typeface="Calibri" panose="020F0502020204030204" pitchFamily="34" charset="0"/>
              </a:rPr>
              <a:t> </a:t>
            </a:r>
            <a:r>
              <a:rPr lang="en-US" sz="2900" dirty="0" err="1">
                <a:solidFill>
                  <a:srgbClr val="093953"/>
                </a:solidFill>
                <a:latin typeface="Calibri" panose="020F0502020204030204" pitchFamily="34" charset="0"/>
                <a:cs typeface="Calibri" panose="020F0502020204030204" pitchFamily="34" charset="0"/>
              </a:rPr>
              <a:t>tjenestetilbud</a:t>
            </a:r>
            <a:r>
              <a:rPr lang="en-US" sz="2900" dirty="0">
                <a:solidFill>
                  <a:srgbClr val="093953"/>
                </a:solidFill>
                <a:latin typeface="Calibri" panose="020F0502020204030204" pitchFamily="34" charset="0"/>
                <a:cs typeface="Calibri" panose="020F0502020204030204" pitchFamily="34" charset="0"/>
              </a:rPr>
              <a:t> </a:t>
            </a:r>
            <a:r>
              <a:rPr lang="en-US" sz="2900" dirty="0" err="1">
                <a:solidFill>
                  <a:srgbClr val="093953"/>
                </a:solidFill>
                <a:latin typeface="Calibri" panose="020F0502020204030204" pitchFamily="34" charset="0"/>
                <a:cs typeface="Calibri" panose="020F0502020204030204" pitchFamily="34" charset="0"/>
              </a:rPr>
              <a:t>og</a:t>
            </a:r>
            <a:r>
              <a:rPr lang="en-US" sz="2900" dirty="0">
                <a:solidFill>
                  <a:srgbClr val="093953"/>
                </a:solidFill>
                <a:latin typeface="Calibri" panose="020F0502020204030204" pitchFamily="34" charset="0"/>
                <a:cs typeface="Calibri" panose="020F0502020204030204" pitchFamily="34" charset="0"/>
              </a:rPr>
              <a:t> </a:t>
            </a:r>
            <a:r>
              <a:rPr lang="en-US" sz="2900" dirty="0" err="1">
                <a:solidFill>
                  <a:srgbClr val="093953"/>
                </a:solidFill>
                <a:latin typeface="Calibri" panose="020F0502020204030204" pitchFamily="34" charset="0"/>
                <a:cs typeface="Calibri" panose="020F0502020204030204" pitchFamily="34" charset="0"/>
              </a:rPr>
              <a:t>bedre</a:t>
            </a:r>
            <a:r>
              <a:rPr lang="en-US" sz="2900" dirty="0">
                <a:solidFill>
                  <a:srgbClr val="093953"/>
                </a:solidFill>
                <a:latin typeface="Calibri" panose="020F0502020204030204" pitchFamily="34" charset="0"/>
                <a:cs typeface="Calibri" panose="020F0502020204030204" pitchFamily="34" charset="0"/>
              </a:rPr>
              <a:t> </a:t>
            </a:r>
            <a:r>
              <a:rPr lang="en-US" sz="2900" dirty="0" err="1">
                <a:solidFill>
                  <a:srgbClr val="093953"/>
                </a:solidFill>
                <a:latin typeface="Calibri" panose="020F0502020204030204" pitchFamily="34" charset="0"/>
                <a:cs typeface="Calibri" panose="020F0502020204030204" pitchFamily="34" charset="0"/>
              </a:rPr>
              <a:t>ressursutnyttelse</a:t>
            </a:r>
            <a:endParaRPr lang="en-US" sz="2900" dirty="0">
              <a:solidFill>
                <a:srgbClr val="093953"/>
              </a:solidFill>
              <a:latin typeface="Calibri" panose="020F0502020204030204" pitchFamily="34" charset="0"/>
              <a:cs typeface="Calibri" panose="020F0502020204030204" pitchFamily="34" charset="0"/>
            </a:endParaRPr>
          </a:p>
          <a:p>
            <a:pPr marL="342900" indent="-228600">
              <a:lnSpc>
                <a:spcPct val="90000"/>
              </a:lnSpc>
              <a:spcAft>
                <a:spcPts val="600"/>
              </a:spcAft>
              <a:buFont typeface="Arial" panose="020B0604020202020204" pitchFamily="34" charset="0"/>
              <a:buChar char="•"/>
            </a:pPr>
            <a:r>
              <a:rPr lang="en-US" sz="2900" dirty="0" err="1">
                <a:solidFill>
                  <a:srgbClr val="093953"/>
                </a:solidFill>
                <a:latin typeface="Calibri" panose="020F0502020204030204" pitchFamily="34" charset="0"/>
                <a:cs typeface="Calibri" panose="020F0502020204030204" pitchFamily="34" charset="0"/>
              </a:rPr>
              <a:t>Lettere</a:t>
            </a:r>
            <a:r>
              <a:rPr lang="en-US" sz="2900" dirty="0">
                <a:solidFill>
                  <a:srgbClr val="093953"/>
                </a:solidFill>
                <a:latin typeface="Calibri" panose="020F0502020204030204" pitchFamily="34" charset="0"/>
                <a:cs typeface="Calibri" panose="020F0502020204030204" pitchFamily="34" charset="0"/>
              </a:rPr>
              <a:t> å se </a:t>
            </a:r>
            <a:r>
              <a:rPr lang="en-US" sz="2900" dirty="0" err="1">
                <a:solidFill>
                  <a:srgbClr val="093953"/>
                </a:solidFill>
                <a:latin typeface="Calibri" panose="020F0502020204030204" pitchFamily="34" charset="0"/>
                <a:cs typeface="Calibri" panose="020F0502020204030204" pitchFamily="34" charset="0"/>
              </a:rPr>
              <a:t>endringer</a:t>
            </a:r>
            <a:r>
              <a:rPr lang="en-US" sz="2900" dirty="0">
                <a:solidFill>
                  <a:srgbClr val="093953"/>
                </a:solidFill>
                <a:latin typeface="Calibri" panose="020F0502020204030204" pitchFamily="34" charset="0"/>
                <a:cs typeface="Calibri" panose="020F0502020204030204" pitchFamily="34" charset="0"/>
              </a:rPr>
              <a:t> i </a:t>
            </a:r>
            <a:r>
              <a:rPr lang="en-US" sz="2900" dirty="0" err="1">
                <a:solidFill>
                  <a:srgbClr val="093953"/>
                </a:solidFill>
                <a:latin typeface="Calibri" panose="020F0502020204030204" pitchFamily="34" charset="0"/>
                <a:cs typeface="Calibri" panose="020F0502020204030204" pitchFamily="34" charset="0"/>
              </a:rPr>
              <a:t>pasientens</a:t>
            </a:r>
            <a:r>
              <a:rPr lang="en-US" sz="2900" dirty="0">
                <a:solidFill>
                  <a:srgbClr val="093953"/>
                </a:solidFill>
                <a:latin typeface="Calibri" panose="020F0502020204030204" pitchFamily="34" charset="0"/>
                <a:cs typeface="Calibri" panose="020F0502020204030204" pitchFamily="34" charset="0"/>
              </a:rPr>
              <a:t> </a:t>
            </a:r>
            <a:r>
              <a:rPr lang="en-US" sz="2900" dirty="0" err="1">
                <a:solidFill>
                  <a:srgbClr val="093953"/>
                </a:solidFill>
                <a:latin typeface="Calibri" panose="020F0502020204030204" pitchFamily="34" charset="0"/>
                <a:cs typeface="Calibri" panose="020F0502020204030204" pitchFamily="34" charset="0"/>
              </a:rPr>
              <a:t>helsetilstand</a:t>
            </a:r>
            <a:endParaRPr lang="en-US" sz="2900" dirty="0">
              <a:solidFill>
                <a:srgbClr val="093953"/>
              </a:solidFill>
              <a:latin typeface="Calibri" panose="020F0502020204030204" pitchFamily="34" charset="0"/>
              <a:cs typeface="Calibri" panose="020F0502020204030204" pitchFamily="34" charset="0"/>
            </a:endParaRPr>
          </a:p>
          <a:p>
            <a:pPr marL="342900" indent="-228600">
              <a:lnSpc>
                <a:spcPct val="90000"/>
              </a:lnSpc>
              <a:spcAft>
                <a:spcPts val="600"/>
              </a:spcAft>
              <a:buFont typeface="Arial" panose="020B0604020202020204" pitchFamily="34" charset="0"/>
              <a:buChar char="•"/>
            </a:pPr>
            <a:r>
              <a:rPr lang="en-US" sz="2900" dirty="0" err="1">
                <a:solidFill>
                  <a:srgbClr val="093953"/>
                </a:solidFill>
                <a:latin typeface="Calibri" panose="020F0502020204030204" pitchFamily="34" charset="0"/>
                <a:cs typeface="Calibri" panose="020F0502020204030204" pitchFamily="34" charset="0"/>
              </a:rPr>
              <a:t>Miljøgevinst</a:t>
            </a:r>
            <a:endParaRPr lang="en-US" sz="2900" dirty="0">
              <a:solidFill>
                <a:srgbClr val="093953"/>
              </a:solidFill>
              <a:latin typeface="Calibri" panose="020F0502020204030204" pitchFamily="34" charset="0"/>
              <a:cs typeface="Calibri" panose="020F0502020204030204" pitchFamily="34" charset="0"/>
            </a:endParaRPr>
          </a:p>
        </p:txBody>
      </p:sp>
      <p:pic>
        <p:nvPicPr>
          <p:cNvPr id="14" name="Bilde 13">
            <a:extLst>
              <a:ext uri="{FF2B5EF4-FFF2-40B4-BE49-F238E27FC236}">
                <a16:creationId xmlns:a16="http://schemas.microsoft.com/office/drawing/2014/main" id="{86DF4293-9049-EFE7-B93E-BFB903A23F8E}"/>
              </a:ext>
            </a:extLst>
          </p:cNvPr>
          <p:cNvPicPr>
            <a:picLocks noChangeAspect="1"/>
          </p:cNvPicPr>
          <p:nvPr/>
        </p:nvPicPr>
        <p:blipFill rotWithShape="1">
          <a:blip r:embed="rId3">
            <a:extLst>
              <a:ext uri="{28A0092B-C50C-407E-A947-70E740481C1C}">
                <a14:useLocalDpi xmlns:a14="http://schemas.microsoft.com/office/drawing/2010/main" val="0"/>
              </a:ext>
            </a:extLst>
          </a:blip>
          <a:srcRect l="1312" t="924" r="27851" b="75484"/>
          <a:stretch/>
        </p:blipFill>
        <p:spPr>
          <a:xfrm>
            <a:off x="0" y="0"/>
            <a:ext cx="2572901" cy="1216827"/>
          </a:xfrm>
          <a:prstGeom prst="rect">
            <a:avLst/>
          </a:prstGeom>
        </p:spPr>
      </p:pic>
      <p:pic>
        <p:nvPicPr>
          <p:cNvPr id="4" name="Plassholder for innhold 3" descr="Et bilde som inneholder tekst, dataskjerm, monitor, Displayenhet&#10;&#10;Innhold generert av kunstig intelligens kan være feil.">
            <a:extLst>
              <a:ext uri="{FF2B5EF4-FFF2-40B4-BE49-F238E27FC236}">
                <a16:creationId xmlns:a16="http://schemas.microsoft.com/office/drawing/2014/main" id="{C4371F13-A13C-C9EF-71A4-4DF5F1468D97}"/>
              </a:ext>
            </a:extLst>
          </p:cNvPr>
          <p:cNvPicPr>
            <a:picLocks noChangeAspect="1"/>
          </p:cNvPicPr>
          <p:nvPr/>
        </p:nvPicPr>
        <p:blipFill>
          <a:blip r:embed="rId4"/>
          <a:srcRect t="10520" b="10520"/>
          <a:stretch/>
        </p:blipFill>
        <p:spPr>
          <a:xfrm>
            <a:off x="0" y="-8605"/>
            <a:ext cx="7234461" cy="6858000"/>
          </a:xfrm>
          <a:prstGeom prst="rect">
            <a:avLst/>
          </a:prstGeom>
        </p:spPr>
      </p:pic>
      <p:pic>
        <p:nvPicPr>
          <p:cNvPr id="5" name="Bilde 4">
            <a:extLst>
              <a:ext uri="{FF2B5EF4-FFF2-40B4-BE49-F238E27FC236}">
                <a16:creationId xmlns:a16="http://schemas.microsoft.com/office/drawing/2014/main" id="{0308DDB6-6A57-DE48-F5D0-75B4AC2CE5DA}"/>
              </a:ext>
            </a:extLst>
          </p:cNvPr>
          <p:cNvPicPr>
            <a:picLocks noChangeAspect="1"/>
          </p:cNvPicPr>
          <p:nvPr/>
        </p:nvPicPr>
        <p:blipFill rotWithShape="1">
          <a:blip r:embed="rId3">
            <a:extLst>
              <a:ext uri="{28A0092B-C50C-407E-A947-70E740481C1C}">
                <a14:useLocalDpi xmlns:a14="http://schemas.microsoft.com/office/drawing/2010/main" val="0"/>
              </a:ext>
            </a:extLst>
          </a:blip>
          <a:srcRect l="1312" t="924" r="27851" b="75484"/>
          <a:stretch/>
        </p:blipFill>
        <p:spPr>
          <a:xfrm>
            <a:off x="0" y="-8605"/>
            <a:ext cx="2572901" cy="1216827"/>
          </a:xfrm>
          <a:prstGeom prst="rect">
            <a:avLst/>
          </a:prstGeom>
        </p:spPr>
      </p:pic>
    </p:spTree>
    <p:extLst>
      <p:ext uri="{BB962C8B-B14F-4D97-AF65-F5344CB8AC3E}">
        <p14:creationId xmlns:p14="http://schemas.microsoft.com/office/powerpoint/2010/main" val="3691805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tt linje 2">
            <a:extLst>
              <a:ext uri="{FF2B5EF4-FFF2-40B4-BE49-F238E27FC236}">
                <a16:creationId xmlns:a16="http://schemas.microsoft.com/office/drawing/2014/main" id="{EA899ED7-C311-7C48-A4C8-2A09D107EA5A}"/>
              </a:ext>
            </a:extLst>
          </p:cNvPr>
          <p:cNvCxnSpPr>
            <a:cxnSpLocks noGrp="1" noRot="1" noMove="1" noResize="1" noEditPoints="1" noAdjustHandles="1" noChangeArrowheads="1" noChangeShapeType="1"/>
          </p:cNvCxnSpPr>
          <p:nvPr/>
        </p:nvCxnSpPr>
        <p:spPr>
          <a:xfrm flipH="1">
            <a:off x="453224" y="6448602"/>
            <a:ext cx="99755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Bilde 4" descr="Et bilde som inneholder tekst, Font, logo, Grafikk&#10;&#10;Automatisk generert beskrivelse">
            <a:extLst>
              <a:ext uri="{FF2B5EF4-FFF2-40B4-BE49-F238E27FC236}">
                <a16:creationId xmlns:a16="http://schemas.microsoft.com/office/drawing/2014/main" id="{7D38EFD6-14DB-E35C-515C-466599159903}"/>
              </a:ext>
            </a:extLst>
          </p:cNvPr>
          <p:cNvPicPr>
            <a:picLocks noGrp="1" noRot="1" noChangeAspect="1" noMove="1" noResize="1" noEditPoints="1" noAdjustHandles="1" noChangeArrowheads="1" noChangeShapeType="1" noCrop="1"/>
          </p:cNvPicPr>
          <p:nvPr/>
        </p:nvPicPr>
        <p:blipFill>
          <a:blip r:embed="rId2"/>
          <a:srcRect/>
          <a:stretch/>
        </p:blipFill>
        <p:spPr>
          <a:xfrm>
            <a:off x="10712303" y="6180014"/>
            <a:ext cx="1026473" cy="418519"/>
          </a:xfrm>
          <a:prstGeom prst="rect">
            <a:avLst/>
          </a:prstGeom>
        </p:spPr>
      </p:pic>
      <p:sp>
        <p:nvSpPr>
          <p:cNvPr id="7" name="TekstSylinder 6">
            <a:extLst>
              <a:ext uri="{FF2B5EF4-FFF2-40B4-BE49-F238E27FC236}">
                <a16:creationId xmlns:a16="http://schemas.microsoft.com/office/drawing/2014/main" id="{4A35B7BA-BBDB-3C72-3F56-2DAB6860C47D}"/>
              </a:ext>
            </a:extLst>
          </p:cNvPr>
          <p:cNvSpPr txBox="1"/>
          <p:nvPr/>
        </p:nvSpPr>
        <p:spPr>
          <a:xfrm>
            <a:off x="2398396" y="197952"/>
            <a:ext cx="7944167" cy="590931"/>
          </a:xfrm>
          <a:prstGeom prst="rect">
            <a:avLst/>
          </a:prstGeom>
          <a:noFill/>
        </p:spPr>
        <p:txBody>
          <a:bodyPr wrap="square" lIns="91440" tIns="45720" rIns="91440" bIns="45720" rtlCol="0" anchor="t">
            <a:spAutoFit/>
          </a:bodyPr>
          <a:lstStyle/>
          <a:p>
            <a:pPr>
              <a:lnSpc>
                <a:spcPct val="90000"/>
              </a:lnSpc>
            </a:pPr>
            <a:r>
              <a:rPr lang="nb-NO" sz="3600" b="1">
                <a:solidFill>
                  <a:srgbClr val="093953"/>
                </a:solidFill>
                <a:latin typeface="Barlow"/>
              </a:rPr>
              <a:t>Digital hjemmesykepleie i Tønsberg</a:t>
            </a:r>
            <a:endParaRPr lang="nb-NO"/>
          </a:p>
        </p:txBody>
      </p:sp>
      <p:sp>
        <p:nvSpPr>
          <p:cNvPr id="11" name="Rektangel 10">
            <a:extLst>
              <a:ext uri="{FF2B5EF4-FFF2-40B4-BE49-F238E27FC236}">
                <a16:creationId xmlns:a16="http://schemas.microsoft.com/office/drawing/2014/main" id="{CEC4B486-86DC-8C8D-1064-4D5AC50762F3}"/>
              </a:ext>
            </a:extLst>
          </p:cNvPr>
          <p:cNvSpPr/>
          <p:nvPr/>
        </p:nvSpPr>
        <p:spPr>
          <a:xfrm>
            <a:off x="5385002" y="1893766"/>
            <a:ext cx="4951694" cy="3970318"/>
          </a:xfrm>
          <a:prstGeom prst="rect">
            <a:avLst/>
          </a:prstGeom>
        </p:spPr>
        <p:txBody>
          <a:bodyPr lIns="91440" tIns="45720" rIns="91440" bIns="45720" anchor="t"/>
          <a:lstStyle/>
          <a:p>
            <a:pPr lvl="0"/>
            <a:r>
              <a:rPr lang="nb-NO" i="0">
                <a:latin typeface="Barlow"/>
              </a:rPr>
              <a:t> </a:t>
            </a:r>
            <a:endParaRPr lang="en-US">
              <a:latin typeface="Barlow"/>
            </a:endParaRPr>
          </a:p>
        </p:txBody>
      </p:sp>
      <p:pic>
        <p:nvPicPr>
          <p:cNvPr id="12" name="Bilde 11" descr="Et bilde som inneholder utendørs, himmel, Landkjøretøy, kjøretøy&#10;&#10;Automatisk generert beskrivelse">
            <a:extLst>
              <a:ext uri="{FF2B5EF4-FFF2-40B4-BE49-F238E27FC236}">
                <a16:creationId xmlns:a16="http://schemas.microsoft.com/office/drawing/2014/main" id="{A4112585-5DBF-5D8E-6768-5F3E16032AAA}"/>
              </a:ext>
            </a:extLst>
          </p:cNvPr>
          <p:cNvPicPr>
            <a:picLocks noChangeAspect="1"/>
          </p:cNvPicPr>
          <p:nvPr/>
        </p:nvPicPr>
        <p:blipFill>
          <a:blip r:embed="rId3"/>
          <a:stretch>
            <a:fillRect/>
          </a:stretch>
        </p:blipFill>
        <p:spPr>
          <a:xfrm>
            <a:off x="404181" y="1178587"/>
            <a:ext cx="3623337" cy="2386761"/>
          </a:xfrm>
          <a:prstGeom prst="rect">
            <a:avLst/>
          </a:prstGeom>
          <a:ln>
            <a:noFill/>
          </a:ln>
          <a:effectLst>
            <a:softEdge rad="112500"/>
          </a:effectLst>
        </p:spPr>
      </p:pic>
      <p:sp>
        <p:nvSpPr>
          <p:cNvPr id="4" name="TekstSylinder 3">
            <a:extLst>
              <a:ext uri="{FF2B5EF4-FFF2-40B4-BE49-F238E27FC236}">
                <a16:creationId xmlns:a16="http://schemas.microsoft.com/office/drawing/2014/main" id="{8B29013A-4C4F-B498-E9FD-FA561B3E199E}"/>
              </a:ext>
            </a:extLst>
          </p:cNvPr>
          <p:cNvSpPr txBox="1"/>
          <p:nvPr/>
        </p:nvSpPr>
        <p:spPr>
          <a:xfrm>
            <a:off x="1335935" y="3629040"/>
            <a:ext cx="158578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b-NO">
                <a:latin typeface="Barlow"/>
                <a:ea typeface="Calibri"/>
                <a:cs typeface="Calibri"/>
              </a:rPr>
              <a:t>Klokkeråsen</a:t>
            </a:r>
            <a:endParaRPr lang="nb-NO">
              <a:latin typeface="Barlow"/>
            </a:endParaRPr>
          </a:p>
        </p:txBody>
      </p:sp>
      <p:sp>
        <p:nvSpPr>
          <p:cNvPr id="6" name="Rektangel: avrundede hjørner 5">
            <a:extLst>
              <a:ext uri="{FF2B5EF4-FFF2-40B4-BE49-F238E27FC236}">
                <a16:creationId xmlns:a16="http://schemas.microsoft.com/office/drawing/2014/main" id="{ADDFF52B-E9B7-01AA-ED40-799B7D7F55EE}"/>
              </a:ext>
            </a:extLst>
          </p:cNvPr>
          <p:cNvSpPr/>
          <p:nvPr/>
        </p:nvSpPr>
        <p:spPr>
          <a:xfrm>
            <a:off x="5096445" y="3825304"/>
            <a:ext cx="4951694" cy="2433367"/>
          </a:xfrm>
          <a:prstGeom prst="roundRect">
            <a:avLst/>
          </a:prstGeom>
          <a:ln>
            <a:solidFill>
              <a:schemeClr val="accent1">
                <a:lumMod val="50000"/>
              </a:schemeClr>
            </a:solidFill>
          </a:ln>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nb-NO" b="1" dirty="0">
                <a:cs typeface="Calibri"/>
              </a:rPr>
              <a:t>Oppstart: 4. november 2024</a:t>
            </a:r>
            <a:endParaRPr lang="nb-NO" b="1" dirty="0"/>
          </a:p>
          <a:p>
            <a:pPr algn="ctr"/>
            <a:r>
              <a:rPr lang="nb-NO" dirty="0">
                <a:cs typeface="Calibri"/>
              </a:rPr>
              <a:t>Mandag – fredag </a:t>
            </a:r>
            <a:r>
              <a:rPr lang="nb-NO" dirty="0" err="1">
                <a:cs typeface="Calibri"/>
              </a:rPr>
              <a:t>kl</a:t>
            </a:r>
            <a:r>
              <a:rPr lang="nb-NO" dirty="0">
                <a:cs typeface="Calibri"/>
              </a:rPr>
              <a:t>: 08.00-16.00</a:t>
            </a:r>
          </a:p>
          <a:p>
            <a:pPr marL="285750" indent="-285750" algn="ctr">
              <a:buFont typeface="Wingdings"/>
              <a:buChar char="Ø"/>
            </a:pPr>
            <a:r>
              <a:rPr lang="nb-NO" sz="1400" dirty="0">
                <a:latin typeface="Barlow"/>
                <a:cs typeface="Calibri"/>
              </a:rPr>
              <a:t>To digitale pleiere i oppstartsfase</a:t>
            </a:r>
            <a:endParaRPr lang="nb-NO" sz="1400">
              <a:cs typeface="Calibri" panose="020F0502020204030204"/>
            </a:endParaRPr>
          </a:p>
          <a:p>
            <a:pPr algn="ctr"/>
            <a:endParaRPr lang="nb-NO">
              <a:cs typeface="Calibri"/>
            </a:endParaRPr>
          </a:p>
          <a:p>
            <a:r>
              <a:rPr lang="nb-NO" b="1" dirty="0">
                <a:cs typeface="Calibri"/>
              </a:rPr>
              <a:t>På sikt</a:t>
            </a:r>
          </a:p>
          <a:p>
            <a:pPr algn="ctr"/>
            <a:r>
              <a:rPr lang="nb-NO" dirty="0">
                <a:cs typeface="Calibri"/>
              </a:rPr>
              <a:t>Kveld\ dag + helger</a:t>
            </a:r>
            <a:endParaRPr lang="nb-NO" b="1">
              <a:cs typeface="Calibri"/>
            </a:endParaRPr>
          </a:p>
          <a:p>
            <a:pPr marL="285750" indent="-285750" algn="ctr">
              <a:buFont typeface="Wingdings"/>
              <a:buChar char="Ø"/>
            </a:pPr>
            <a:r>
              <a:rPr lang="nb-NO" sz="1400" dirty="0">
                <a:cs typeface="Calibri"/>
              </a:rPr>
              <a:t>Rekruttere ny pleiere etter behov og etterspørsel</a:t>
            </a:r>
          </a:p>
          <a:p>
            <a:pPr algn="ctr"/>
            <a:endParaRPr lang="nb-NO">
              <a:cs typeface="Calibri"/>
            </a:endParaRPr>
          </a:p>
        </p:txBody>
      </p:sp>
      <p:pic>
        <p:nvPicPr>
          <p:cNvPr id="8" name="Bilde 7" descr="Et bilde som inneholder Menneskeansikt, person, utendørs, smil&#10;&#10;Automatisk generert beskrivelse">
            <a:extLst>
              <a:ext uri="{FF2B5EF4-FFF2-40B4-BE49-F238E27FC236}">
                <a16:creationId xmlns:a16="http://schemas.microsoft.com/office/drawing/2014/main" id="{EBA0BF9F-5B69-ECB4-B09F-D2DE5608D8A4}"/>
              </a:ext>
            </a:extLst>
          </p:cNvPr>
          <p:cNvPicPr>
            <a:picLocks noChangeAspect="1"/>
          </p:cNvPicPr>
          <p:nvPr/>
        </p:nvPicPr>
        <p:blipFill>
          <a:blip r:embed="rId4"/>
          <a:stretch>
            <a:fillRect/>
          </a:stretch>
        </p:blipFill>
        <p:spPr>
          <a:xfrm>
            <a:off x="531466" y="4153209"/>
            <a:ext cx="1439898" cy="1915532"/>
          </a:xfrm>
          <a:prstGeom prst="rect">
            <a:avLst/>
          </a:prstGeom>
          <a:ln>
            <a:noFill/>
          </a:ln>
          <a:effectLst>
            <a:softEdge rad="112500"/>
          </a:effectLst>
        </p:spPr>
      </p:pic>
      <p:sp>
        <p:nvSpPr>
          <p:cNvPr id="9" name="TekstSylinder 8">
            <a:extLst>
              <a:ext uri="{FF2B5EF4-FFF2-40B4-BE49-F238E27FC236}">
                <a16:creationId xmlns:a16="http://schemas.microsoft.com/office/drawing/2014/main" id="{71999C4A-D936-CAEE-3464-E4650EECBDD7}"/>
              </a:ext>
            </a:extLst>
          </p:cNvPr>
          <p:cNvSpPr txBox="1"/>
          <p:nvPr/>
        </p:nvSpPr>
        <p:spPr>
          <a:xfrm>
            <a:off x="531273" y="6076744"/>
            <a:ext cx="442113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200" dirty="0">
                <a:ea typeface="Calibri"/>
                <a:cs typeface="Calibri"/>
              </a:rPr>
              <a:t>Kristine helsefagarbeider          Thea, intensivsykepleier</a:t>
            </a:r>
          </a:p>
        </p:txBody>
      </p:sp>
      <p:pic>
        <p:nvPicPr>
          <p:cNvPr id="10" name="Bilde 9" descr="Et bilde som inneholder person, klær, Menneskeansikt, smil&#10;&#10;Automatisk generert beskrivelse">
            <a:extLst>
              <a:ext uri="{FF2B5EF4-FFF2-40B4-BE49-F238E27FC236}">
                <a16:creationId xmlns:a16="http://schemas.microsoft.com/office/drawing/2014/main" id="{768F1761-0BC7-110E-66A5-42E1CDBDDF7E}"/>
              </a:ext>
            </a:extLst>
          </p:cNvPr>
          <p:cNvPicPr>
            <a:picLocks noChangeAspect="1"/>
          </p:cNvPicPr>
          <p:nvPr/>
        </p:nvPicPr>
        <p:blipFill>
          <a:blip r:embed="rId5"/>
          <a:stretch>
            <a:fillRect/>
          </a:stretch>
        </p:blipFill>
        <p:spPr>
          <a:xfrm>
            <a:off x="2740257" y="3945244"/>
            <a:ext cx="1586880" cy="2138556"/>
          </a:xfrm>
          <a:prstGeom prst="rect">
            <a:avLst/>
          </a:prstGeom>
          <a:ln>
            <a:noFill/>
          </a:ln>
          <a:effectLst>
            <a:softEdge rad="112500"/>
          </a:effectLst>
        </p:spPr>
      </p:pic>
      <p:pic>
        <p:nvPicPr>
          <p:cNvPr id="2050" name="Picture 2">
            <a:extLst>
              <a:ext uri="{FF2B5EF4-FFF2-40B4-BE49-F238E27FC236}">
                <a16:creationId xmlns:a16="http://schemas.microsoft.com/office/drawing/2014/main" id="{3F70190E-0586-8828-E6EF-D05A0DD1EE8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17672" y="1214861"/>
            <a:ext cx="3945624" cy="22839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5335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F69CC-6F2E-5A6C-8777-337A56476CDE}"/>
            </a:ext>
          </a:extLst>
        </p:cNvPr>
        <p:cNvGrpSpPr/>
        <p:nvPr/>
      </p:nvGrpSpPr>
      <p:grpSpPr>
        <a:xfrm>
          <a:off x="0" y="0"/>
          <a:ext cx="0" cy="0"/>
          <a:chOff x="0" y="0"/>
          <a:chExt cx="0" cy="0"/>
        </a:xfrm>
      </p:grpSpPr>
      <p:sp>
        <p:nvSpPr>
          <p:cNvPr id="5" name="Undertittel 2">
            <a:extLst>
              <a:ext uri="{FF2B5EF4-FFF2-40B4-BE49-F238E27FC236}">
                <a16:creationId xmlns:a16="http://schemas.microsoft.com/office/drawing/2014/main" id="{79BB74BC-1E23-90A3-DA8F-321A0BF26C71}"/>
              </a:ext>
            </a:extLst>
          </p:cNvPr>
          <p:cNvSpPr txBox="1">
            <a:spLocks/>
          </p:cNvSpPr>
          <p:nvPr/>
        </p:nvSpPr>
        <p:spPr>
          <a:xfrm>
            <a:off x="9549107" y="943216"/>
            <a:ext cx="1479298" cy="1330114"/>
          </a:xfrm>
          <a:prstGeom prst="rect">
            <a:avLst/>
          </a:prstGeom>
        </p:spPr>
        <p:txBody>
          <a:bodyPr vert="horz" lIns="91440" tIns="45720" rIns="91440" bIns="45720" rtlCol="0" anchor="ctr" anchorCtr="0"/>
          <a:lstStyle>
            <a:defPPr>
              <a:defRPr lang="nb-NO"/>
            </a:defPPr>
            <a:lvl1pPr marL="0" indent="0" algn="ctr" defTabSz="914400" rtl="0" eaLnBrk="1" latinLnBrk="0" hangingPunct="1">
              <a:buNone/>
              <a:defRPr sz="1800" b="1" i="1" kern="1200">
                <a:solidFill>
                  <a:schemeClr val="bg1"/>
                </a:solidFill>
                <a:latin typeface="Barlow" panose="00000500000000000000" pitchFamily="2" charset="0"/>
                <a:ea typeface="+mn-ea"/>
                <a:cs typeface="+mn-cs"/>
              </a:defRPr>
            </a:lvl1pPr>
            <a:lvl2pPr marL="457200" indent="0" algn="ctr" defTabSz="914400" rtl="0" eaLnBrk="1" latinLnBrk="0" hangingPunct="1">
              <a:buNone/>
              <a:defRPr sz="2000" kern="1200">
                <a:solidFill>
                  <a:schemeClr val="tx1"/>
                </a:solidFill>
                <a:latin typeface="+mn-lt"/>
                <a:ea typeface="+mn-ea"/>
                <a:cs typeface="+mn-cs"/>
              </a:defRPr>
            </a:lvl2pPr>
            <a:lvl3pPr marL="914400" indent="0" algn="ctr" defTabSz="914400" rtl="0" eaLnBrk="1" latinLnBrk="0" hangingPunct="1">
              <a:buNone/>
              <a:defRPr sz="1800" kern="1200">
                <a:solidFill>
                  <a:schemeClr val="tx1"/>
                </a:solidFill>
                <a:latin typeface="+mn-lt"/>
                <a:ea typeface="+mn-ea"/>
                <a:cs typeface="+mn-cs"/>
              </a:defRPr>
            </a:lvl3pPr>
            <a:lvl4pPr marL="1371600" indent="0" algn="ctr" defTabSz="914400" rtl="0" eaLnBrk="1" latinLnBrk="0" hangingPunct="1">
              <a:buNone/>
              <a:defRPr sz="1600" kern="1200">
                <a:solidFill>
                  <a:schemeClr val="tx1"/>
                </a:solidFill>
                <a:latin typeface="+mn-lt"/>
                <a:ea typeface="+mn-ea"/>
                <a:cs typeface="+mn-cs"/>
              </a:defRPr>
            </a:lvl4pPr>
            <a:lvl5pPr marL="1828800" indent="0" algn="ctr" defTabSz="914400" rtl="0" eaLnBrk="1" latinLnBrk="0" hangingPunct="1">
              <a:buNone/>
              <a:defRPr sz="1600" kern="1200">
                <a:solidFill>
                  <a:schemeClr val="tx1"/>
                </a:solidFill>
                <a:latin typeface="+mn-lt"/>
                <a:ea typeface="+mn-ea"/>
                <a:cs typeface="+mn-cs"/>
              </a:defRPr>
            </a:lvl5pPr>
            <a:lvl6pPr marL="2286000" indent="0" algn="ctr" defTabSz="914400" rtl="0" eaLnBrk="1" latinLnBrk="0" hangingPunct="1">
              <a:buNone/>
              <a:defRPr sz="1600" kern="1200">
                <a:solidFill>
                  <a:schemeClr val="tx1"/>
                </a:solidFill>
                <a:latin typeface="+mn-lt"/>
                <a:ea typeface="+mn-ea"/>
                <a:cs typeface="+mn-cs"/>
              </a:defRPr>
            </a:lvl6pPr>
            <a:lvl7pPr marL="2743200" indent="0" algn="ctr" defTabSz="914400" rtl="0" eaLnBrk="1" latinLnBrk="0" hangingPunct="1">
              <a:buNone/>
              <a:defRPr sz="1600" kern="1200">
                <a:solidFill>
                  <a:schemeClr val="tx1"/>
                </a:solidFill>
                <a:latin typeface="+mn-lt"/>
                <a:ea typeface="+mn-ea"/>
                <a:cs typeface="+mn-cs"/>
              </a:defRPr>
            </a:lvl7pPr>
            <a:lvl8pPr marL="3200400" indent="0" algn="ctr" defTabSz="914400" rtl="0" eaLnBrk="1" latinLnBrk="0" hangingPunct="1">
              <a:buNone/>
              <a:defRPr sz="1600" kern="1200">
                <a:solidFill>
                  <a:schemeClr val="tx1"/>
                </a:solidFill>
                <a:latin typeface="+mn-lt"/>
                <a:ea typeface="+mn-ea"/>
                <a:cs typeface="+mn-cs"/>
              </a:defRPr>
            </a:lvl8pPr>
            <a:lvl9pPr marL="3657600" indent="0" algn="ctr" defTabSz="914400" rtl="0" eaLnBrk="1" latinLnBrk="0" hangingPunct="1">
              <a:buNone/>
              <a:defRPr sz="1600" kern="1200">
                <a:solidFill>
                  <a:schemeClr val="tx1"/>
                </a:solidFill>
                <a:latin typeface="+mn-lt"/>
                <a:ea typeface="+mn-ea"/>
                <a:cs typeface="+mn-cs"/>
              </a:defRPr>
            </a:lvl9pPr>
          </a:lstStyle>
          <a:p>
            <a:endParaRPr lang="nb-NO" dirty="0"/>
          </a:p>
        </p:txBody>
      </p:sp>
      <p:cxnSp>
        <p:nvCxnSpPr>
          <p:cNvPr id="6" name="Rett linje 5">
            <a:extLst>
              <a:ext uri="{FF2B5EF4-FFF2-40B4-BE49-F238E27FC236}">
                <a16:creationId xmlns:a16="http://schemas.microsoft.com/office/drawing/2014/main" id="{ED3875B3-4493-7AB5-9276-D3DB60FA3E03}"/>
              </a:ext>
            </a:extLst>
          </p:cNvPr>
          <p:cNvCxnSpPr>
            <a:cxnSpLocks noGrp="1" noRot="1" noMove="1" noResize="1" noEditPoints="1" noAdjustHandles="1" noChangeArrowheads="1" noChangeShapeType="1"/>
          </p:cNvCxnSpPr>
          <p:nvPr/>
        </p:nvCxnSpPr>
        <p:spPr>
          <a:xfrm flipH="1">
            <a:off x="453224" y="6448602"/>
            <a:ext cx="99755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Bilde 6">
            <a:extLst>
              <a:ext uri="{FF2B5EF4-FFF2-40B4-BE49-F238E27FC236}">
                <a16:creationId xmlns:a16="http://schemas.microsoft.com/office/drawing/2014/main" id="{FCB53F4C-AB6F-D0D2-0F0A-3A80EC1CC950}"/>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a:stretch/>
        </p:blipFill>
        <p:spPr>
          <a:xfrm>
            <a:off x="10714595" y="6180014"/>
            <a:ext cx="1021888" cy="418519"/>
          </a:xfrm>
          <a:prstGeom prst="rect">
            <a:avLst/>
          </a:prstGeom>
        </p:spPr>
      </p:pic>
      <p:sp>
        <p:nvSpPr>
          <p:cNvPr id="8" name="TekstSylinder 7">
            <a:extLst>
              <a:ext uri="{FF2B5EF4-FFF2-40B4-BE49-F238E27FC236}">
                <a16:creationId xmlns:a16="http://schemas.microsoft.com/office/drawing/2014/main" id="{9AA2D3E9-818D-F21A-C576-4CF4F3941863}"/>
              </a:ext>
            </a:extLst>
          </p:cNvPr>
          <p:cNvSpPr txBox="1"/>
          <p:nvPr/>
        </p:nvSpPr>
        <p:spPr>
          <a:xfrm>
            <a:off x="5523518" y="706087"/>
            <a:ext cx="5373112" cy="1089529"/>
          </a:xfrm>
          <a:prstGeom prst="rect">
            <a:avLst/>
          </a:prstGeom>
          <a:noFill/>
        </p:spPr>
        <p:txBody>
          <a:bodyPr wrap="square" rtlCol="0">
            <a:spAutoFit/>
          </a:bodyPr>
          <a:lstStyle/>
          <a:p>
            <a:pPr algn="l">
              <a:lnSpc>
                <a:spcPct val="90000"/>
              </a:lnSpc>
            </a:pPr>
            <a:r>
              <a:rPr lang="nb-NO" sz="3600" b="1" dirty="0">
                <a:solidFill>
                  <a:srgbClr val="002060"/>
                </a:solidFill>
                <a:latin typeface="Barlow" panose="00000500000000000000" pitchFamily="2" charset="0"/>
              </a:rPr>
              <a:t>Suksesskriterier og samarbeidspartnere</a:t>
            </a:r>
          </a:p>
        </p:txBody>
      </p:sp>
      <p:sp>
        <p:nvSpPr>
          <p:cNvPr id="9" name="TekstSylinder 8">
            <a:extLst>
              <a:ext uri="{FF2B5EF4-FFF2-40B4-BE49-F238E27FC236}">
                <a16:creationId xmlns:a16="http://schemas.microsoft.com/office/drawing/2014/main" id="{8F709B1C-5846-9355-F98A-D1BE6E8D2E15}"/>
              </a:ext>
            </a:extLst>
          </p:cNvPr>
          <p:cNvSpPr txBox="1"/>
          <p:nvPr/>
        </p:nvSpPr>
        <p:spPr>
          <a:xfrm>
            <a:off x="2287937" y="1168810"/>
            <a:ext cx="4859440" cy="1077218"/>
          </a:xfrm>
          <a:prstGeom prst="rect">
            <a:avLst/>
          </a:prstGeom>
          <a:noFill/>
        </p:spPr>
        <p:txBody>
          <a:bodyPr wrap="square" rtlCol="0">
            <a:spAutoFit/>
          </a:bodyPr>
          <a:lstStyle/>
          <a:p>
            <a:pPr marL="57150">
              <a:lnSpc>
                <a:spcPct val="90000"/>
              </a:lnSpc>
              <a:spcAft>
                <a:spcPts val="600"/>
              </a:spcAft>
            </a:pPr>
            <a:endParaRPr lang="en-US" sz="2000" b="1" dirty="0"/>
          </a:p>
          <a:p>
            <a:pPr marL="57150">
              <a:lnSpc>
                <a:spcPct val="90000"/>
              </a:lnSpc>
              <a:spcAft>
                <a:spcPts val="600"/>
              </a:spcAft>
            </a:pPr>
            <a:endParaRPr lang="en-US" sz="2000" b="1" dirty="0"/>
          </a:p>
          <a:p>
            <a:pPr marL="57150">
              <a:lnSpc>
                <a:spcPct val="90000"/>
              </a:lnSpc>
              <a:spcAft>
                <a:spcPts val="600"/>
              </a:spcAft>
            </a:pPr>
            <a:endParaRPr lang="en-US" sz="2000" b="1" dirty="0">
              <a:solidFill>
                <a:schemeClr val="tx1"/>
              </a:solidFill>
            </a:endParaRPr>
          </a:p>
        </p:txBody>
      </p:sp>
      <p:sp>
        <p:nvSpPr>
          <p:cNvPr id="10" name="Undertittel 2">
            <a:extLst>
              <a:ext uri="{FF2B5EF4-FFF2-40B4-BE49-F238E27FC236}">
                <a16:creationId xmlns:a16="http://schemas.microsoft.com/office/drawing/2014/main" id="{C238E9BE-9E83-839D-BC94-98EABCE9D514}"/>
              </a:ext>
            </a:extLst>
          </p:cNvPr>
          <p:cNvSpPr txBox="1">
            <a:spLocks/>
          </p:cNvSpPr>
          <p:nvPr/>
        </p:nvSpPr>
        <p:spPr>
          <a:xfrm>
            <a:off x="7500730" y="4610099"/>
            <a:ext cx="4120880" cy="985983"/>
          </a:xfrm>
          <a:prstGeom prst="rect">
            <a:avLst/>
          </a:prstGeom>
        </p:spPr>
        <p:txBody>
          <a:bodyPr vert="horz" lIns="91440" tIns="45720" rIns="91440" bIns="45720" rtlCol="0" anchor="ctr" anchorCtr="0"/>
          <a:lstStyle>
            <a:defPPr>
              <a:defRPr lang="nb-NO"/>
            </a:defPPr>
            <a:lvl1pPr marL="0" indent="0" algn="ctr" defTabSz="914400" rtl="0" eaLnBrk="1" latinLnBrk="0" hangingPunct="1">
              <a:buNone/>
              <a:defRPr sz="1800" b="1" i="1" kern="1200">
                <a:solidFill>
                  <a:schemeClr val="bg1"/>
                </a:solidFill>
                <a:latin typeface="Barlow" panose="00000500000000000000" pitchFamily="2" charset="0"/>
                <a:ea typeface="+mn-ea"/>
                <a:cs typeface="+mn-cs"/>
              </a:defRPr>
            </a:lvl1pPr>
            <a:lvl2pPr marL="457200" indent="0" algn="ctr" defTabSz="914400" rtl="0" eaLnBrk="1" latinLnBrk="0" hangingPunct="1">
              <a:buNone/>
              <a:defRPr sz="2000" kern="1200">
                <a:solidFill>
                  <a:schemeClr val="tx1"/>
                </a:solidFill>
                <a:latin typeface="+mn-lt"/>
                <a:ea typeface="+mn-ea"/>
                <a:cs typeface="+mn-cs"/>
              </a:defRPr>
            </a:lvl2pPr>
            <a:lvl3pPr marL="914400" indent="0" algn="ctr" defTabSz="914400" rtl="0" eaLnBrk="1" latinLnBrk="0" hangingPunct="1">
              <a:buNone/>
              <a:defRPr sz="1800" kern="1200">
                <a:solidFill>
                  <a:schemeClr val="tx1"/>
                </a:solidFill>
                <a:latin typeface="+mn-lt"/>
                <a:ea typeface="+mn-ea"/>
                <a:cs typeface="+mn-cs"/>
              </a:defRPr>
            </a:lvl3pPr>
            <a:lvl4pPr marL="1371600" indent="0" algn="ctr" defTabSz="914400" rtl="0" eaLnBrk="1" latinLnBrk="0" hangingPunct="1">
              <a:buNone/>
              <a:defRPr sz="1600" kern="1200">
                <a:solidFill>
                  <a:schemeClr val="tx1"/>
                </a:solidFill>
                <a:latin typeface="+mn-lt"/>
                <a:ea typeface="+mn-ea"/>
                <a:cs typeface="+mn-cs"/>
              </a:defRPr>
            </a:lvl4pPr>
            <a:lvl5pPr marL="1828800" indent="0" algn="ctr" defTabSz="914400" rtl="0" eaLnBrk="1" latinLnBrk="0" hangingPunct="1">
              <a:buNone/>
              <a:defRPr sz="1600" kern="1200">
                <a:solidFill>
                  <a:schemeClr val="tx1"/>
                </a:solidFill>
                <a:latin typeface="+mn-lt"/>
                <a:ea typeface="+mn-ea"/>
                <a:cs typeface="+mn-cs"/>
              </a:defRPr>
            </a:lvl5pPr>
            <a:lvl6pPr marL="2286000" indent="0" algn="ctr" defTabSz="914400" rtl="0" eaLnBrk="1" latinLnBrk="0" hangingPunct="1">
              <a:buNone/>
              <a:defRPr sz="1600" kern="1200">
                <a:solidFill>
                  <a:schemeClr val="tx1"/>
                </a:solidFill>
                <a:latin typeface="+mn-lt"/>
                <a:ea typeface="+mn-ea"/>
                <a:cs typeface="+mn-cs"/>
              </a:defRPr>
            </a:lvl6pPr>
            <a:lvl7pPr marL="2743200" indent="0" algn="ctr" defTabSz="914400" rtl="0" eaLnBrk="1" latinLnBrk="0" hangingPunct="1">
              <a:buNone/>
              <a:defRPr sz="1600" kern="1200">
                <a:solidFill>
                  <a:schemeClr val="tx1"/>
                </a:solidFill>
                <a:latin typeface="+mn-lt"/>
                <a:ea typeface="+mn-ea"/>
                <a:cs typeface="+mn-cs"/>
              </a:defRPr>
            </a:lvl7pPr>
            <a:lvl8pPr marL="3200400" indent="0" algn="ctr" defTabSz="914400" rtl="0" eaLnBrk="1" latinLnBrk="0" hangingPunct="1">
              <a:buNone/>
              <a:defRPr sz="1600" kern="1200">
                <a:solidFill>
                  <a:schemeClr val="tx1"/>
                </a:solidFill>
                <a:latin typeface="+mn-lt"/>
                <a:ea typeface="+mn-ea"/>
                <a:cs typeface="+mn-cs"/>
              </a:defRPr>
            </a:lvl8pPr>
            <a:lvl9pPr marL="3657600" indent="0" algn="ctr" defTabSz="914400" rtl="0" eaLnBrk="1" latinLnBrk="0" hangingPunct="1">
              <a:buNone/>
              <a:defRPr sz="1600" kern="1200">
                <a:solidFill>
                  <a:schemeClr val="tx1"/>
                </a:solidFill>
                <a:latin typeface="+mn-lt"/>
                <a:ea typeface="+mn-ea"/>
                <a:cs typeface="+mn-cs"/>
              </a:defRPr>
            </a:lvl9pPr>
          </a:lstStyle>
          <a:p>
            <a:endParaRPr lang="nb-NO" sz="2800" b="0" i="0" spc="30" dirty="0">
              <a:solidFill>
                <a:schemeClr val="bg1">
                  <a:lumMod val="85000"/>
                </a:schemeClr>
              </a:solidFill>
              <a:latin typeface="Square Peg" pitchFamily="2" charset="0"/>
            </a:endParaRPr>
          </a:p>
        </p:txBody>
      </p:sp>
      <p:sp>
        <p:nvSpPr>
          <p:cNvPr id="12" name="Rektangel: avrundede hjørner 11" descr="Et bilde som inneholder klær, mann, sko, konstruksjon">
            <a:extLst>
              <a:ext uri="{FF2B5EF4-FFF2-40B4-BE49-F238E27FC236}">
                <a16:creationId xmlns:a16="http://schemas.microsoft.com/office/drawing/2014/main" id="{58C07D4C-CA98-AA72-42A0-6011DAD84AD7}"/>
              </a:ext>
            </a:extLst>
          </p:cNvPr>
          <p:cNvSpPr/>
          <p:nvPr/>
        </p:nvSpPr>
        <p:spPr>
          <a:xfrm>
            <a:off x="248283" y="614998"/>
            <a:ext cx="4874195" cy="5618920"/>
          </a:xfrm>
          <a:prstGeom prst="roundRect">
            <a:avLst>
              <a:gd name="adj" fmla="val 16667"/>
            </a:avLst>
          </a:prstGeom>
          <a: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t="-2000" b="-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nb-NO"/>
          </a:p>
        </p:txBody>
      </p:sp>
      <p:sp>
        <p:nvSpPr>
          <p:cNvPr id="14" name="TekstSylinder 13">
            <a:extLst>
              <a:ext uri="{FF2B5EF4-FFF2-40B4-BE49-F238E27FC236}">
                <a16:creationId xmlns:a16="http://schemas.microsoft.com/office/drawing/2014/main" id="{B7B526DB-A6AE-C750-9E49-13727C1079BC}"/>
              </a:ext>
            </a:extLst>
          </p:cNvPr>
          <p:cNvSpPr txBox="1"/>
          <p:nvPr/>
        </p:nvSpPr>
        <p:spPr>
          <a:xfrm>
            <a:off x="5554595" y="2410663"/>
            <a:ext cx="4874195" cy="3268587"/>
          </a:xfrm>
          <a:prstGeom prst="rect">
            <a:avLst/>
          </a:prstGeom>
          <a:noFill/>
        </p:spPr>
        <p:txBody>
          <a:bodyPr wrap="square">
            <a:spAutoFit/>
          </a:bodyPr>
          <a:lstStyle/>
          <a:p>
            <a:pPr marL="342900" indent="-285750">
              <a:lnSpc>
                <a:spcPct val="90000"/>
              </a:lnSpc>
              <a:spcAft>
                <a:spcPts val="600"/>
              </a:spcAft>
              <a:buFont typeface="Arial" panose="020B0604020202020204" pitchFamily="34" charset="0"/>
              <a:buChar char="•"/>
            </a:pPr>
            <a:r>
              <a:rPr lang="en-US" sz="2800" dirty="0" err="1">
                <a:solidFill>
                  <a:schemeClr val="tx1"/>
                </a:solidFill>
              </a:rPr>
              <a:t>Forankring</a:t>
            </a:r>
            <a:endParaRPr lang="en-US" sz="2800" dirty="0">
              <a:solidFill>
                <a:schemeClr val="tx1"/>
              </a:solidFill>
            </a:endParaRPr>
          </a:p>
          <a:p>
            <a:pPr marL="342900" indent="-285750">
              <a:lnSpc>
                <a:spcPct val="90000"/>
              </a:lnSpc>
              <a:spcAft>
                <a:spcPts val="600"/>
              </a:spcAft>
              <a:buFont typeface="Arial" panose="020B0604020202020204" pitchFamily="34" charset="0"/>
              <a:buChar char="•"/>
            </a:pPr>
            <a:r>
              <a:rPr lang="en-US" sz="2800" dirty="0" err="1">
                <a:solidFill>
                  <a:schemeClr val="tx1"/>
                </a:solidFill>
              </a:rPr>
              <a:t>Tverrsektorielt</a:t>
            </a:r>
            <a:r>
              <a:rPr lang="en-US" sz="2800" dirty="0">
                <a:solidFill>
                  <a:schemeClr val="tx1"/>
                </a:solidFill>
              </a:rPr>
              <a:t> </a:t>
            </a:r>
            <a:r>
              <a:rPr lang="en-US" sz="2800" dirty="0" err="1">
                <a:solidFill>
                  <a:schemeClr val="tx1"/>
                </a:solidFill>
              </a:rPr>
              <a:t>samarbeid</a:t>
            </a:r>
            <a:endParaRPr lang="en-US" sz="2800" dirty="0">
              <a:solidFill>
                <a:schemeClr val="tx1"/>
              </a:solidFill>
            </a:endParaRPr>
          </a:p>
          <a:p>
            <a:pPr marL="342900" indent="-285750">
              <a:lnSpc>
                <a:spcPct val="90000"/>
              </a:lnSpc>
              <a:spcAft>
                <a:spcPts val="600"/>
              </a:spcAft>
              <a:buFont typeface="Arial" panose="020B0604020202020204" pitchFamily="34" charset="0"/>
              <a:buChar char="•"/>
            </a:pPr>
            <a:r>
              <a:rPr lang="en-US" sz="2800" dirty="0" err="1"/>
              <a:t>Styringsgruppe</a:t>
            </a:r>
            <a:r>
              <a:rPr lang="en-US" sz="2800" dirty="0"/>
              <a:t> </a:t>
            </a:r>
          </a:p>
          <a:p>
            <a:pPr marL="342900" indent="-285750">
              <a:lnSpc>
                <a:spcPct val="90000"/>
              </a:lnSpc>
              <a:spcAft>
                <a:spcPts val="600"/>
              </a:spcAft>
              <a:buFont typeface="Arial" panose="020B0604020202020204" pitchFamily="34" charset="0"/>
              <a:buChar char="•"/>
            </a:pPr>
            <a:r>
              <a:rPr lang="en-US" sz="2800" dirty="0" err="1">
                <a:solidFill>
                  <a:schemeClr val="tx1"/>
                </a:solidFill>
              </a:rPr>
              <a:t>Arb</a:t>
            </a:r>
            <a:r>
              <a:rPr lang="en-US" sz="2800" dirty="0" err="1"/>
              <a:t>eidsgruppe</a:t>
            </a:r>
            <a:endParaRPr lang="en-US" sz="2800" dirty="0">
              <a:solidFill>
                <a:schemeClr val="tx1"/>
              </a:solidFill>
            </a:endParaRPr>
          </a:p>
          <a:p>
            <a:pPr marL="342900" indent="-285750">
              <a:lnSpc>
                <a:spcPct val="90000"/>
              </a:lnSpc>
              <a:spcAft>
                <a:spcPts val="600"/>
              </a:spcAft>
              <a:buFont typeface="Arial" panose="020B0604020202020204" pitchFamily="34" charset="0"/>
              <a:buChar char="•"/>
            </a:pPr>
            <a:r>
              <a:rPr lang="en-US" sz="2800" dirty="0" err="1">
                <a:solidFill>
                  <a:schemeClr val="tx1"/>
                </a:solidFill>
              </a:rPr>
              <a:t>Tillitsvalgte</a:t>
            </a:r>
            <a:r>
              <a:rPr lang="en-US" sz="2800" dirty="0">
                <a:solidFill>
                  <a:schemeClr val="tx1"/>
                </a:solidFill>
              </a:rPr>
              <a:t> </a:t>
            </a:r>
            <a:r>
              <a:rPr lang="en-US" sz="2800" dirty="0" err="1">
                <a:solidFill>
                  <a:schemeClr val="tx1"/>
                </a:solidFill>
              </a:rPr>
              <a:t>og</a:t>
            </a:r>
            <a:r>
              <a:rPr lang="en-US" sz="2800" dirty="0">
                <a:solidFill>
                  <a:schemeClr val="tx1"/>
                </a:solidFill>
              </a:rPr>
              <a:t> </a:t>
            </a:r>
            <a:r>
              <a:rPr lang="en-US" sz="2800" dirty="0" err="1">
                <a:solidFill>
                  <a:schemeClr val="tx1"/>
                </a:solidFill>
              </a:rPr>
              <a:t>verneombud</a:t>
            </a:r>
            <a:endParaRPr lang="en-US" sz="2800" dirty="0">
              <a:solidFill>
                <a:schemeClr val="tx1"/>
              </a:solidFill>
            </a:endParaRPr>
          </a:p>
          <a:p>
            <a:pPr marL="342900" indent="-285750">
              <a:lnSpc>
                <a:spcPct val="90000"/>
              </a:lnSpc>
              <a:spcAft>
                <a:spcPts val="600"/>
              </a:spcAft>
              <a:buFont typeface="Arial" panose="020B0604020202020204" pitchFamily="34" charset="0"/>
              <a:buChar char="•"/>
            </a:pPr>
            <a:r>
              <a:rPr lang="en-US" sz="2800" dirty="0" err="1">
                <a:solidFill>
                  <a:schemeClr val="tx1"/>
                </a:solidFill>
              </a:rPr>
              <a:t>Medarbeidere</a:t>
            </a:r>
            <a:endParaRPr lang="en-US" sz="2800" dirty="0">
              <a:solidFill>
                <a:schemeClr val="tx1"/>
              </a:solidFill>
            </a:endParaRPr>
          </a:p>
          <a:p>
            <a:pPr marL="342900" indent="-285750">
              <a:lnSpc>
                <a:spcPct val="90000"/>
              </a:lnSpc>
              <a:spcAft>
                <a:spcPts val="600"/>
              </a:spcAft>
              <a:buFont typeface="Arial" panose="020B0604020202020204" pitchFamily="34" charset="0"/>
              <a:buChar char="•"/>
            </a:pPr>
            <a:r>
              <a:rPr lang="en-US" sz="2800" dirty="0" err="1">
                <a:solidFill>
                  <a:schemeClr val="tx1"/>
                </a:solidFill>
              </a:rPr>
              <a:t>Fremoverlente</a:t>
            </a:r>
            <a:r>
              <a:rPr lang="en-US" sz="2800" dirty="0">
                <a:solidFill>
                  <a:schemeClr val="tx1"/>
                </a:solidFill>
              </a:rPr>
              <a:t> </a:t>
            </a:r>
            <a:r>
              <a:rPr lang="en-US" sz="2800" dirty="0" err="1">
                <a:solidFill>
                  <a:schemeClr val="tx1"/>
                </a:solidFill>
              </a:rPr>
              <a:t>leverandører</a:t>
            </a:r>
            <a:endParaRPr lang="en-US" sz="2800" dirty="0">
              <a:solidFill>
                <a:schemeClr val="tx1"/>
              </a:solidFill>
            </a:endParaRPr>
          </a:p>
        </p:txBody>
      </p:sp>
      <p:pic>
        <p:nvPicPr>
          <p:cNvPr id="2" name="Bilde 1">
            <a:extLst>
              <a:ext uri="{FF2B5EF4-FFF2-40B4-BE49-F238E27FC236}">
                <a16:creationId xmlns:a16="http://schemas.microsoft.com/office/drawing/2014/main" id="{8BE7CBFA-54A3-EA82-57A1-3C95990EAE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645275" y="57136"/>
            <a:ext cx="1334300" cy="1334300"/>
          </a:xfrm>
          <a:prstGeom prst="rect">
            <a:avLst/>
          </a:prstGeom>
        </p:spPr>
      </p:pic>
    </p:spTree>
    <p:extLst>
      <p:ext uri="{BB962C8B-B14F-4D97-AF65-F5344CB8AC3E}">
        <p14:creationId xmlns:p14="http://schemas.microsoft.com/office/powerpoint/2010/main" val="3170695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sort, silhuett&#10;&#10;Automatisk generert beskrivelse">
            <a:extLst>
              <a:ext uri="{FF2B5EF4-FFF2-40B4-BE49-F238E27FC236}">
                <a16:creationId xmlns:a16="http://schemas.microsoft.com/office/drawing/2014/main" id="{103288D0-052B-E548-A26E-D1B22A18AE88}"/>
              </a:ext>
            </a:extLst>
          </p:cNvPr>
          <p:cNvPicPr/>
          <p:nvPr/>
        </p:nvPicPr>
        <p:blipFill>
          <a:blip r:embed="rId2"/>
          <a:srcRect/>
          <a:stretch/>
        </p:blipFill>
        <p:spPr>
          <a:xfrm>
            <a:off x="0" y="0"/>
            <a:ext cx="9700752" cy="6857999"/>
          </a:xfrm>
          <a:prstGeom prst="rect">
            <a:avLst/>
          </a:prstGeom>
        </p:spPr>
      </p:pic>
      <p:pic>
        <p:nvPicPr>
          <p:cNvPr id="5" name="Bilde 4" descr="Et bilde som inneholder Grafikk, symbol, logo, design&#10;&#10;Automatisk generert beskrivelse">
            <a:extLst>
              <a:ext uri="{FF2B5EF4-FFF2-40B4-BE49-F238E27FC236}">
                <a16:creationId xmlns:a16="http://schemas.microsoft.com/office/drawing/2014/main" id="{015EFCC5-13A6-453D-38BD-E92130A1FC9C}"/>
              </a:ext>
            </a:extLst>
          </p:cNvPr>
          <p:cNvPicPr/>
          <p:nvPr/>
        </p:nvPicPr>
        <p:blipFill>
          <a:blip r:embed="rId3"/>
          <a:stretch>
            <a:fillRect/>
          </a:stretch>
        </p:blipFill>
        <p:spPr>
          <a:xfrm>
            <a:off x="900211" y="427890"/>
            <a:ext cx="1020030" cy="1099617"/>
          </a:xfrm>
          <a:prstGeom prst="rect">
            <a:avLst/>
          </a:prstGeom>
        </p:spPr>
      </p:pic>
      <p:pic>
        <p:nvPicPr>
          <p:cNvPr id="7" name="Bilde 6" descr="Et bilde som inneholder skjermbilde, Grafikk, design&#10;&#10;Automatisk generert beskrivelse">
            <a:extLst>
              <a:ext uri="{FF2B5EF4-FFF2-40B4-BE49-F238E27FC236}">
                <a16:creationId xmlns:a16="http://schemas.microsoft.com/office/drawing/2014/main" id="{C83FAD03-93B2-7722-D1B3-AE73F8BDAD83}"/>
              </a:ext>
            </a:extLst>
          </p:cNvPr>
          <p:cNvPicPr/>
          <p:nvPr/>
        </p:nvPicPr>
        <p:blipFill rotWithShape="1">
          <a:blip r:embed="rId4" cstate="print">
            <a:extLst>
              <a:ext uri="{28A0092B-C50C-407E-A947-70E740481C1C}">
                <a14:useLocalDpi xmlns:a14="http://schemas.microsoft.com/office/drawing/2010/main" val="0"/>
              </a:ext>
            </a:extLst>
          </a:blip>
          <a:srcRect l="2129" t="2460" r="5824" b="2460"/>
          <a:stretch/>
        </p:blipFill>
        <p:spPr>
          <a:xfrm>
            <a:off x="1302026" y="4360029"/>
            <a:ext cx="10889974" cy="2497971"/>
          </a:xfrm>
          <a:prstGeom prst="rect">
            <a:avLst/>
          </a:prstGeom>
        </p:spPr>
      </p:pic>
      <p:pic>
        <p:nvPicPr>
          <p:cNvPr id="9" name="Bilde 8" descr="Et bilde som inneholder sort, silhuett&#10;&#10;Automatisk generert beskrivelse">
            <a:extLst>
              <a:ext uri="{FF2B5EF4-FFF2-40B4-BE49-F238E27FC236}">
                <a16:creationId xmlns:a16="http://schemas.microsoft.com/office/drawing/2014/main" id="{C4504D9B-B0C3-4280-BB52-34DA91980D67}"/>
              </a:ext>
            </a:extLst>
          </p:cNvPr>
          <p:cNvPicPr/>
          <p:nvPr/>
        </p:nvPicPr>
        <p:blipFill>
          <a:blip r:embed="rId2"/>
          <a:srcRect/>
          <a:stretch/>
        </p:blipFill>
        <p:spPr>
          <a:xfrm>
            <a:off x="0" y="1"/>
            <a:ext cx="9700752" cy="6857999"/>
          </a:xfrm>
          <a:prstGeom prst="rect">
            <a:avLst/>
          </a:prstGeom>
        </p:spPr>
      </p:pic>
      <p:pic>
        <p:nvPicPr>
          <p:cNvPr id="11" name="Bilde 10" descr="Et bilde som inneholder Grafikk, symbol, logo, design&#10;&#10;Automatisk generert beskrivelse">
            <a:extLst>
              <a:ext uri="{FF2B5EF4-FFF2-40B4-BE49-F238E27FC236}">
                <a16:creationId xmlns:a16="http://schemas.microsoft.com/office/drawing/2014/main" id="{068D870B-F273-9F1C-AFB2-BB410998A85B}"/>
              </a:ext>
            </a:extLst>
          </p:cNvPr>
          <p:cNvPicPr/>
          <p:nvPr/>
        </p:nvPicPr>
        <p:blipFill>
          <a:blip r:embed="rId3"/>
          <a:stretch>
            <a:fillRect/>
          </a:stretch>
        </p:blipFill>
        <p:spPr>
          <a:xfrm>
            <a:off x="1052611" y="580290"/>
            <a:ext cx="1020030" cy="1099617"/>
          </a:xfrm>
          <a:prstGeom prst="rect">
            <a:avLst/>
          </a:prstGeom>
        </p:spPr>
      </p:pic>
      <p:pic>
        <p:nvPicPr>
          <p:cNvPr id="13" name="Bilde 12" descr="Et bilde som inneholder skjermbilde, Grafikk, design&#10;&#10;Automatisk generert beskrivelse">
            <a:extLst>
              <a:ext uri="{FF2B5EF4-FFF2-40B4-BE49-F238E27FC236}">
                <a16:creationId xmlns:a16="http://schemas.microsoft.com/office/drawing/2014/main" id="{E14E710F-C62E-7A04-A24C-A67D07EA4C3A}"/>
              </a:ext>
            </a:extLst>
          </p:cNvPr>
          <p:cNvPicPr/>
          <p:nvPr/>
        </p:nvPicPr>
        <p:blipFill rotWithShape="1">
          <a:blip r:embed="rId4" cstate="print">
            <a:extLst>
              <a:ext uri="{28A0092B-C50C-407E-A947-70E740481C1C}">
                <a14:useLocalDpi xmlns:a14="http://schemas.microsoft.com/office/drawing/2010/main" val="0"/>
              </a:ext>
            </a:extLst>
          </a:blip>
          <a:srcRect l="2129" t="2460" r="5824" b="2460"/>
          <a:stretch/>
        </p:blipFill>
        <p:spPr>
          <a:xfrm>
            <a:off x="1454426" y="4512429"/>
            <a:ext cx="10889974" cy="2497971"/>
          </a:xfrm>
          <a:prstGeom prst="rect">
            <a:avLst/>
          </a:prstGeom>
        </p:spPr>
      </p:pic>
      <p:sp>
        <p:nvSpPr>
          <p:cNvPr id="15" name="TekstSylinder 14">
            <a:extLst>
              <a:ext uri="{FF2B5EF4-FFF2-40B4-BE49-F238E27FC236}">
                <a16:creationId xmlns:a16="http://schemas.microsoft.com/office/drawing/2014/main" id="{8F96D3AF-C37B-BD7D-922A-D106D0C19C74}"/>
              </a:ext>
            </a:extLst>
          </p:cNvPr>
          <p:cNvSpPr txBox="1"/>
          <p:nvPr/>
        </p:nvSpPr>
        <p:spPr>
          <a:xfrm>
            <a:off x="3890812" y="429777"/>
            <a:ext cx="5953842" cy="738664"/>
          </a:xfrm>
          <a:prstGeom prst="rect">
            <a:avLst/>
          </a:prstGeom>
          <a:noFill/>
        </p:spPr>
        <p:txBody>
          <a:bodyPr wrap="square" lIns="91440" tIns="45720" rIns="91440" bIns="45720" rtlCol="0" anchor="t">
            <a:spAutoFit/>
          </a:bodyPr>
          <a:lstStyle/>
          <a:p>
            <a:endParaRPr lang="nb-NO"/>
          </a:p>
          <a:p>
            <a:r>
              <a:rPr lang="nb-NO" sz="2400" b="1">
                <a:cs typeface="Calibri"/>
              </a:rPr>
              <a:t>Ønsket resultater av digitale hjemmebesøk </a:t>
            </a:r>
            <a:endParaRPr lang="nb-NO"/>
          </a:p>
        </p:txBody>
      </p:sp>
      <p:sp>
        <p:nvSpPr>
          <p:cNvPr id="17" name="TekstSylinder 16">
            <a:extLst>
              <a:ext uri="{FF2B5EF4-FFF2-40B4-BE49-F238E27FC236}">
                <a16:creationId xmlns:a16="http://schemas.microsoft.com/office/drawing/2014/main" id="{F9554CC0-67A8-0291-D769-A007E06ED408}"/>
              </a:ext>
            </a:extLst>
          </p:cNvPr>
          <p:cNvSpPr txBox="1"/>
          <p:nvPr/>
        </p:nvSpPr>
        <p:spPr>
          <a:xfrm>
            <a:off x="1053426" y="2328503"/>
            <a:ext cx="9286256"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endParaRPr lang="nb-NO" sz="1200">
              <a:latin typeface="Barlow" panose="00000500000000000000" pitchFamily="2" charset="0"/>
              <a:ea typeface="Verdana"/>
              <a:cs typeface="Calibri" panose="020F0502020204030204"/>
            </a:endParaRPr>
          </a:p>
          <a:p>
            <a:pPr marL="285750" indent="-285750">
              <a:lnSpc>
                <a:spcPct val="150000"/>
              </a:lnSpc>
              <a:buFont typeface="Symbol"/>
              <a:buChar char="•"/>
            </a:pPr>
            <a:r>
              <a:rPr lang="nb-NO" sz="1600" b="1">
                <a:latin typeface="Barlow" panose="00000500000000000000" pitchFamily="2" charset="0"/>
                <a:ea typeface="Verdana"/>
                <a:cs typeface="Calibri" panose="020F0502020204030204"/>
              </a:rPr>
              <a:t>10%</a:t>
            </a:r>
            <a:r>
              <a:rPr lang="nb-NO" sz="1600">
                <a:latin typeface="Barlow" panose="00000500000000000000" pitchFamily="2" charset="0"/>
                <a:ea typeface="Verdana"/>
                <a:cs typeface="Calibri" panose="020F0502020204030204"/>
              </a:rPr>
              <a:t> av tjenestemottakerne som mottar helsetjenester i hjemmet skal motta digitale besøk i løpet av 2026. </a:t>
            </a:r>
            <a:endParaRPr lang="nb-NO" sz="1600">
              <a:latin typeface="Barlow" panose="00000500000000000000" pitchFamily="2" charset="0"/>
              <a:ea typeface="Calibri"/>
              <a:cs typeface="Calibri" panose="020F0502020204030204"/>
            </a:endParaRPr>
          </a:p>
          <a:p>
            <a:pPr marL="285750" indent="-285750">
              <a:lnSpc>
                <a:spcPct val="150000"/>
              </a:lnSpc>
              <a:buFont typeface="Symbol"/>
              <a:buChar char="•"/>
            </a:pPr>
            <a:r>
              <a:rPr lang="nb-NO" sz="1600">
                <a:latin typeface="Barlow" panose="00000500000000000000" pitchFamily="2" charset="0"/>
                <a:ea typeface="Verdana"/>
                <a:cs typeface="Calibri" panose="020F0502020204030204"/>
              </a:rPr>
              <a:t>Pasienter opplever </a:t>
            </a:r>
            <a:r>
              <a:rPr lang="nb-NO" sz="1600" b="1">
                <a:latin typeface="Barlow" panose="00000500000000000000" pitchFamily="2" charset="0"/>
                <a:ea typeface="Verdana"/>
                <a:cs typeface="Calibri" panose="020F0502020204030204"/>
              </a:rPr>
              <a:t>tilgjengelighet </a:t>
            </a:r>
            <a:r>
              <a:rPr lang="nb-NO" sz="1600">
                <a:latin typeface="Barlow" panose="00000500000000000000" pitchFamily="2" charset="0"/>
                <a:ea typeface="Verdana"/>
                <a:cs typeface="Calibri" panose="020F0502020204030204"/>
              </a:rPr>
              <a:t>og </a:t>
            </a:r>
            <a:r>
              <a:rPr lang="nb-NO" sz="1600" b="1">
                <a:latin typeface="Barlow" panose="00000500000000000000" pitchFamily="2" charset="0"/>
                <a:ea typeface="Verdana"/>
                <a:cs typeface="Calibri" panose="020F0502020204030204"/>
              </a:rPr>
              <a:t>raskere respons</a:t>
            </a:r>
            <a:r>
              <a:rPr lang="nb-NO" sz="1600">
                <a:latin typeface="Barlow" panose="00000500000000000000" pitchFamily="2" charset="0"/>
                <a:ea typeface="Verdana"/>
                <a:cs typeface="Calibri" panose="020F0502020204030204"/>
              </a:rPr>
              <a:t> på deres behov ved at de forholder seg til de få og samme helsepersonellet, og ikke mange forskjellig slik det gjøres ute i ordinær tjeneste. </a:t>
            </a:r>
          </a:p>
          <a:p>
            <a:pPr marL="285750" indent="-285750">
              <a:lnSpc>
                <a:spcPct val="150000"/>
              </a:lnSpc>
              <a:buFont typeface="Symbol"/>
              <a:buChar char="•"/>
            </a:pPr>
            <a:r>
              <a:rPr lang="nb-NO" sz="1600" b="1">
                <a:latin typeface="Barlow" panose="00000500000000000000" pitchFamily="2" charset="0"/>
                <a:ea typeface="Verdana"/>
                <a:cs typeface="Calibri" panose="020F0502020204030204"/>
              </a:rPr>
              <a:t>Reduksjon </a:t>
            </a:r>
            <a:r>
              <a:rPr lang="nb-NO" sz="1600">
                <a:latin typeface="Barlow" panose="00000500000000000000" pitchFamily="2" charset="0"/>
                <a:ea typeface="Verdana"/>
                <a:cs typeface="Calibri" panose="020F0502020204030204"/>
              </a:rPr>
              <a:t>i kjøretid.</a:t>
            </a:r>
          </a:p>
          <a:p>
            <a:pPr marL="285750" indent="-285750">
              <a:lnSpc>
                <a:spcPct val="150000"/>
              </a:lnSpc>
              <a:buFont typeface="Symbol"/>
              <a:buChar char="•"/>
            </a:pPr>
            <a:r>
              <a:rPr lang="nb-NO" sz="1600" b="1">
                <a:latin typeface="Barlow" panose="00000500000000000000" pitchFamily="2" charset="0"/>
                <a:ea typeface="Verdana"/>
                <a:cs typeface="Calibri" panose="020F0502020204030204"/>
              </a:rPr>
              <a:t>Reduksjon </a:t>
            </a:r>
            <a:r>
              <a:rPr lang="nb-NO" sz="1600">
                <a:latin typeface="Barlow" panose="00000500000000000000" pitchFamily="2" charset="0"/>
                <a:ea typeface="Verdana"/>
                <a:cs typeface="Calibri" panose="020F0502020204030204"/>
              </a:rPr>
              <a:t>av antall pasienter som får fysisk besøk. </a:t>
            </a:r>
          </a:p>
          <a:p>
            <a:pPr>
              <a:lnSpc>
                <a:spcPct val="150000"/>
              </a:lnSpc>
            </a:pPr>
            <a:endParaRPr lang="nb-NO">
              <a:latin typeface="Barlow" panose="00000500000000000000" pitchFamily="2" charset="0"/>
              <a:ea typeface="Verdana"/>
              <a:cs typeface="Calibri" panose="020F0502020204030204"/>
            </a:endParaRPr>
          </a:p>
          <a:p>
            <a:pPr algn="l">
              <a:lnSpc>
                <a:spcPct val="150000"/>
              </a:lnSpc>
            </a:pPr>
            <a:endParaRPr lang="nb-NO">
              <a:latin typeface="Barlow" panose="00000500000000000000" pitchFamily="2" charset="0"/>
              <a:cs typeface="Calibri" panose="020F0502020204030204"/>
            </a:endParaRPr>
          </a:p>
          <a:p>
            <a:endParaRPr lang="nb-NO">
              <a:latin typeface="Barlow" panose="00000500000000000000" pitchFamily="2" charset="0"/>
              <a:cs typeface="Calibri" panose="020F0502020204030204"/>
            </a:endParaRPr>
          </a:p>
        </p:txBody>
      </p:sp>
      <p:pic>
        <p:nvPicPr>
          <p:cNvPr id="2" name="Bilde 1" descr="Et bilde som inneholder skjermbilde, Grafikk, design&#10;&#10;Automatisk generert beskrivelse">
            <a:extLst>
              <a:ext uri="{FF2B5EF4-FFF2-40B4-BE49-F238E27FC236}">
                <a16:creationId xmlns:a16="http://schemas.microsoft.com/office/drawing/2014/main" id="{8960B730-270C-70D0-61D4-F269A36F6D91}"/>
              </a:ext>
            </a:extLst>
          </p:cNvPr>
          <p:cNvPicPr/>
          <p:nvPr/>
        </p:nvPicPr>
        <p:blipFill rotWithShape="1">
          <a:blip r:embed="rId4" cstate="print">
            <a:extLst>
              <a:ext uri="{28A0092B-C50C-407E-A947-70E740481C1C}">
                <a14:useLocalDpi xmlns:a14="http://schemas.microsoft.com/office/drawing/2010/main" val="0"/>
              </a:ext>
            </a:extLst>
          </a:blip>
          <a:srcRect l="2129" t="2460" r="5824" b="2460"/>
          <a:stretch/>
        </p:blipFill>
        <p:spPr>
          <a:xfrm>
            <a:off x="1606826" y="4664829"/>
            <a:ext cx="10889974" cy="2497971"/>
          </a:xfrm>
          <a:prstGeom prst="rect">
            <a:avLst/>
          </a:prstGeom>
        </p:spPr>
      </p:pic>
    </p:spTree>
    <p:extLst>
      <p:ext uri="{BB962C8B-B14F-4D97-AF65-F5344CB8AC3E}">
        <p14:creationId xmlns:p14="http://schemas.microsoft.com/office/powerpoint/2010/main" val="199491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BDD8C-B449-7120-E42F-3BAE8E55381B}"/>
            </a:ext>
          </a:extLst>
        </p:cNvPr>
        <p:cNvGrpSpPr/>
        <p:nvPr/>
      </p:nvGrpSpPr>
      <p:grpSpPr>
        <a:xfrm>
          <a:off x="0" y="0"/>
          <a:ext cx="0" cy="0"/>
          <a:chOff x="0" y="0"/>
          <a:chExt cx="0" cy="0"/>
        </a:xfrm>
      </p:grpSpPr>
      <p:pic>
        <p:nvPicPr>
          <p:cNvPr id="3" name="Bilde 2" descr="Et bilde som inneholder sort, silhuett&#10;&#10;Automatisk generert beskrivelse">
            <a:extLst>
              <a:ext uri="{FF2B5EF4-FFF2-40B4-BE49-F238E27FC236}">
                <a16:creationId xmlns:a16="http://schemas.microsoft.com/office/drawing/2014/main" id="{EEEB6699-6372-5BF9-05B6-1687C68C7107}"/>
              </a:ext>
            </a:extLst>
          </p:cNvPr>
          <p:cNvPicPr/>
          <p:nvPr/>
        </p:nvPicPr>
        <p:blipFill>
          <a:blip r:embed="rId2"/>
          <a:srcRect/>
          <a:stretch/>
        </p:blipFill>
        <p:spPr>
          <a:xfrm>
            <a:off x="0" y="0"/>
            <a:ext cx="9700752" cy="6857999"/>
          </a:xfrm>
          <a:prstGeom prst="rect">
            <a:avLst/>
          </a:prstGeom>
        </p:spPr>
      </p:pic>
      <p:pic>
        <p:nvPicPr>
          <p:cNvPr id="5" name="Bilde 4" descr="Et bilde som inneholder Grafikk, symbol, logo, design&#10;&#10;Automatisk generert beskrivelse">
            <a:extLst>
              <a:ext uri="{FF2B5EF4-FFF2-40B4-BE49-F238E27FC236}">
                <a16:creationId xmlns:a16="http://schemas.microsoft.com/office/drawing/2014/main" id="{0F0AC421-BB6B-3B56-DDCA-BC6DED84099F}"/>
              </a:ext>
            </a:extLst>
          </p:cNvPr>
          <p:cNvPicPr/>
          <p:nvPr/>
        </p:nvPicPr>
        <p:blipFill>
          <a:blip r:embed="rId3"/>
          <a:stretch>
            <a:fillRect/>
          </a:stretch>
        </p:blipFill>
        <p:spPr>
          <a:xfrm>
            <a:off x="900211" y="427890"/>
            <a:ext cx="1020030" cy="1099617"/>
          </a:xfrm>
          <a:prstGeom prst="rect">
            <a:avLst/>
          </a:prstGeom>
        </p:spPr>
      </p:pic>
      <p:pic>
        <p:nvPicPr>
          <p:cNvPr id="7" name="Bilde 6" descr="Et bilde som inneholder skjermbilde, Grafikk, design&#10;&#10;Automatisk generert beskrivelse">
            <a:extLst>
              <a:ext uri="{FF2B5EF4-FFF2-40B4-BE49-F238E27FC236}">
                <a16:creationId xmlns:a16="http://schemas.microsoft.com/office/drawing/2014/main" id="{E574BBF0-124C-C9B5-03B3-F827074B7FEA}"/>
              </a:ext>
            </a:extLst>
          </p:cNvPr>
          <p:cNvPicPr/>
          <p:nvPr/>
        </p:nvPicPr>
        <p:blipFill rotWithShape="1">
          <a:blip r:embed="rId4" cstate="print">
            <a:extLst>
              <a:ext uri="{28A0092B-C50C-407E-A947-70E740481C1C}">
                <a14:useLocalDpi xmlns:a14="http://schemas.microsoft.com/office/drawing/2010/main" val="0"/>
              </a:ext>
            </a:extLst>
          </a:blip>
          <a:srcRect l="2129" t="2460" r="5824" b="2460"/>
          <a:stretch/>
        </p:blipFill>
        <p:spPr>
          <a:xfrm>
            <a:off x="1302026" y="4360029"/>
            <a:ext cx="10889974" cy="2497971"/>
          </a:xfrm>
          <a:prstGeom prst="rect">
            <a:avLst/>
          </a:prstGeom>
        </p:spPr>
      </p:pic>
      <p:graphicFrame>
        <p:nvGraphicFramePr>
          <p:cNvPr id="4" name="TekstSylinder 3">
            <a:extLst>
              <a:ext uri="{FF2B5EF4-FFF2-40B4-BE49-F238E27FC236}">
                <a16:creationId xmlns:a16="http://schemas.microsoft.com/office/drawing/2014/main" id="{73C9F4AA-BC40-115A-B9A5-1742A96499B3}"/>
              </a:ext>
            </a:extLst>
          </p:cNvPr>
          <p:cNvGraphicFramePr/>
          <p:nvPr>
            <p:extLst>
              <p:ext uri="{D42A27DB-BD31-4B8C-83A1-F6EECF244321}">
                <p14:modId xmlns:p14="http://schemas.microsoft.com/office/powerpoint/2010/main" val="2268853040"/>
              </p:ext>
            </p:extLst>
          </p:nvPr>
        </p:nvGraphicFramePr>
        <p:xfrm>
          <a:off x="490267" y="1808456"/>
          <a:ext cx="5125156" cy="424785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8" name="Gruppe 7">
            <a:extLst>
              <a:ext uri="{FF2B5EF4-FFF2-40B4-BE49-F238E27FC236}">
                <a16:creationId xmlns:a16="http://schemas.microsoft.com/office/drawing/2014/main" id="{94D2A429-630C-CEB5-CD19-7CEF2ACC3705}"/>
              </a:ext>
            </a:extLst>
          </p:cNvPr>
          <p:cNvGrpSpPr/>
          <p:nvPr/>
        </p:nvGrpSpPr>
        <p:grpSpPr>
          <a:xfrm>
            <a:off x="6069532" y="1808456"/>
            <a:ext cx="5181600" cy="290659"/>
            <a:chOff x="0" y="74291"/>
            <a:chExt cx="5181600" cy="290659"/>
          </a:xfrm>
        </p:grpSpPr>
        <p:sp>
          <p:nvSpPr>
            <p:cNvPr id="10" name="Rektangel: avrundede hjørner 9">
              <a:extLst>
                <a:ext uri="{FF2B5EF4-FFF2-40B4-BE49-F238E27FC236}">
                  <a16:creationId xmlns:a16="http://schemas.microsoft.com/office/drawing/2014/main" id="{0462B094-245D-929C-127B-EE854CC55DC3}"/>
                </a:ext>
              </a:extLst>
            </p:cNvPr>
            <p:cNvSpPr/>
            <p:nvPr/>
          </p:nvSpPr>
          <p:spPr>
            <a:xfrm>
              <a:off x="0" y="74291"/>
              <a:ext cx="5181600" cy="290659"/>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a:lstStyle/>
            <a:p>
              <a:endParaRPr lang="nb-NO"/>
            </a:p>
          </p:txBody>
        </p:sp>
        <p:sp>
          <p:nvSpPr>
            <p:cNvPr id="12" name="Rektangel: avrundede hjørner 4">
              <a:extLst>
                <a:ext uri="{FF2B5EF4-FFF2-40B4-BE49-F238E27FC236}">
                  <a16:creationId xmlns:a16="http://schemas.microsoft.com/office/drawing/2014/main" id="{77FEE3F2-0ADD-CC62-8EE1-1F2D58DB802B}"/>
                </a:ext>
              </a:extLst>
            </p:cNvPr>
            <p:cNvSpPr txBox="1"/>
            <p:nvPr/>
          </p:nvSpPr>
          <p:spPr>
            <a:xfrm>
              <a:off x="14189" y="88480"/>
              <a:ext cx="5153222" cy="26228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b-NO" sz="1200" kern="1200" dirty="0"/>
                <a:t>DHS oppstart nov 2024</a:t>
              </a:r>
              <a:endParaRPr lang="en-US" sz="1200" kern="1200" dirty="0"/>
            </a:p>
          </p:txBody>
        </p:sp>
      </p:grpSp>
      <p:sp>
        <p:nvSpPr>
          <p:cNvPr id="16" name="TekstSylinder 15">
            <a:extLst>
              <a:ext uri="{FF2B5EF4-FFF2-40B4-BE49-F238E27FC236}">
                <a16:creationId xmlns:a16="http://schemas.microsoft.com/office/drawing/2014/main" id="{30658458-DAF8-DDF2-DAD8-3EA37952D193}"/>
              </a:ext>
            </a:extLst>
          </p:cNvPr>
          <p:cNvSpPr txBox="1"/>
          <p:nvPr/>
        </p:nvSpPr>
        <p:spPr>
          <a:xfrm>
            <a:off x="5913992" y="2285808"/>
            <a:ext cx="6250192" cy="2626360"/>
          </a:xfrm>
          <a:prstGeom prst="rect">
            <a:avLst/>
          </a:prstGeom>
          <a:noFill/>
        </p:spPr>
        <p:txBody>
          <a:bodyPr wrap="square">
            <a:spAutoFit/>
          </a:bodyPr>
          <a:lstStyle/>
          <a:p>
            <a:pPr marL="285750" lvl="0" indent="-285750">
              <a:lnSpc>
                <a:spcPct val="150000"/>
              </a:lnSpc>
              <a:buFont typeface="Arial" panose="020B0604020202020204" pitchFamily="34" charset="0"/>
              <a:buChar char="•"/>
            </a:pPr>
            <a:r>
              <a:rPr lang="nb-NO" sz="1600" dirty="0">
                <a:latin typeface="Barlow" panose="00000500000000000000" pitchFamily="2" charset="0"/>
              </a:rPr>
              <a:t>Hva med alle som ikke kan følge egenbehandlingsplan?</a:t>
            </a:r>
            <a:endParaRPr lang="en-US" sz="1600" dirty="0">
              <a:latin typeface="Barlow" panose="00000500000000000000" pitchFamily="2" charset="0"/>
            </a:endParaRPr>
          </a:p>
          <a:p>
            <a:pPr marL="285750" lvl="0" indent="-285750">
              <a:lnSpc>
                <a:spcPct val="150000"/>
              </a:lnSpc>
              <a:buFont typeface="Arial" panose="020B0604020202020204" pitchFamily="34" charset="0"/>
              <a:buChar char="•"/>
            </a:pPr>
            <a:r>
              <a:rPr lang="nb-NO" sz="1600" dirty="0">
                <a:latin typeface="Barlow" panose="00000500000000000000" pitchFamily="2" charset="0"/>
              </a:rPr>
              <a:t>Tradisjonell hjemmesykepleie over skjerm</a:t>
            </a:r>
            <a:endParaRPr lang="en-US" sz="1600" dirty="0">
              <a:latin typeface="Barlow" panose="00000500000000000000" pitchFamily="2" charset="0"/>
            </a:endParaRPr>
          </a:p>
          <a:p>
            <a:pPr marL="285750" lvl="0" indent="-285750">
              <a:lnSpc>
                <a:spcPct val="150000"/>
              </a:lnSpc>
              <a:buFont typeface="Arial" panose="020B0604020202020204" pitchFamily="34" charset="0"/>
              <a:buChar char="•"/>
            </a:pPr>
            <a:r>
              <a:rPr lang="nb-NO" sz="1600" dirty="0">
                <a:latin typeface="Barlow" panose="00000500000000000000" pitchFamily="2" charset="0"/>
              </a:rPr>
              <a:t>Helseoppfølging</a:t>
            </a:r>
            <a:endParaRPr lang="en-US" sz="1600" dirty="0">
              <a:latin typeface="Barlow" panose="00000500000000000000" pitchFamily="2" charset="0"/>
            </a:endParaRPr>
          </a:p>
          <a:p>
            <a:pPr marL="285750" lvl="0" indent="-285750">
              <a:lnSpc>
                <a:spcPct val="150000"/>
              </a:lnSpc>
              <a:buFont typeface="Arial" panose="020B0604020202020204" pitchFamily="34" charset="0"/>
              <a:buChar char="•"/>
            </a:pPr>
            <a:r>
              <a:rPr lang="nb-NO" sz="1600" dirty="0">
                <a:latin typeface="Barlow" panose="00000500000000000000" pitchFamily="2" charset="0"/>
              </a:rPr>
              <a:t>Kronisk sykdommer, oppfølging</a:t>
            </a:r>
            <a:endParaRPr lang="en-US" sz="1600" dirty="0">
              <a:latin typeface="Barlow" panose="00000500000000000000" pitchFamily="2" charset="0"/>
            </a:endParaRPr>
          </a:p>
          <a:p>
            <a:pPr marL="285750" lvl="0" indent="-285750">
              <a:lnSpc>
                <a:spcPct val="150000"/>
              </a:lnSpc>
              <a:buFont typeface="Arial" panose="020B0604020202020204" pitchFamily="34" charset="0"/>
              <a:buChar char="•"/>
            </a:pPr>
            <a:r>
              <a:rPr lang="nb-NO" sz="1600" dirty="0">
                <a:latin typeface="Barlow" panose="00000500000000000000" pitchFamily="2" charset="0"/>
              </a:rPr>
              <a:t>Behov for veiledning i utføring av målinger.</a:t>
            </a:r>
            <a:endParaRPr lang="en-US" sz="1600" dirty="0">
              <a:latin typeface="Barlow" panose="00000500000000000000" pitchFamily="2" charset="0"/>
            </a:endParaRPr>
          </a:p>
          <a:p>
            <a:pPr marL="285750" lvl="0" indent="-285750">
              <a:lnSpc>
                <a:spcPct val="150000"/>
              </a:lnSpc>
              <a:buFont typeface="Arial" panose="020B0604020202020204" pitchFamily="34" charset="0"/>
              <a:buChar char="•"/>
            </a:pPr>
            <a:r>
              <a:rPr lang="nb-NO" sz="1600" dirty="0">
                <a:latin typeface="Barlow" panose="00000500000000000000" pitchFamily="2" charset="0"/>
              </a:rPr>
              <a:t>Behov for veiledning i medisinsk/helsefaglig oppfølging.</a:t>
            </a:r>
            <a:endParaRPr lang="en-US" sz="1600" dirty="0">
              <a:latin typeface="Barlow" panose="00000500000000000000" pitchFamily="2" charset="0"/>
            </a:endParaRPr>
          </a:p>
          <a:p>
            <a:pPr marL="285750" lvl="0" indent="-285750">
              <a:lnSpc>
                <a:spcPct val="150000"/>
              </a:lnSpc>
              <a:buFont typeface="Arial" panose="020B0604020202020204" pitchFamily="34" charset="0"/>
              <a:buChar char="•"/>
            </a:pPr>
            <a:r>
              <a:rPr lang="nb-NO" sz="1600" dirty="0">
                <a:latin typeface="Barlow" panose="00000500000000000000" pitchFamily="2" charset="0"/>
              </a:rPr>
              <a:t>Fjernstyring av log in</a:t>
            </a:r>
            <a:endParaRPr lang="en-US" sz="1600" dirty="0">
              <a:latin typeface="Barlow" panose="00000500000000000000" pitchFamily="2" charset="0"/>
            </a:endParaRPr>
          </a:p>
        </p:txBody>
      </p:sp>
    </p:spTree>
    <p:extLst>
      <p:ext uri="{BB962C8B-B14F-4D97-AF65-F5344CB8AC3E}">
        <p14:creationId xmlns:p14="http://schemas.microsoft.com/office/powerpoint/2010/main" val="1798004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7E6D2D34-4BB4-460B-8844-027610FB21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1948C72-3C83-47D0-0270-7490B9B605C9}"/>
              </a:ext>
            </a:extLst>
          </p:cNvPr>
          <p:cNvSpPr>
            <a:spLocks noGrp="1"/>
          </p:cNvSpPr>
          <p:nvPr>
            <p:ph type="title"/>
          </p:nvPr>
        </p:nvSpPr>
        <p:spPr>
          <a:xfrm>
            <a:off x="5635712" y="258353"/>
            <a:ext cx="4977976" cy="1455996"/>
          </a:xfrm>
        </p:spPr>
        <p:txBody>
          <a:bodyPr vert="horz" lIns="91440" tIns="45720" rIns="91440" bIns="45720" rtlCol="0" anchor="b">
            <a:normAutofit/>
          </a:bodyPr>
          <a:lstStyle/>
          <a:p>
            <a:r>
              <a:rPr lang="nb-NO" sz="3600" kern="1200" dirty="0">
                <a:solidFill>
                  <a:schemeClr val="tx2"/>
                </a:solidFill>
                <a:latin typeface="+mj-lt"/>
                <a:ea typeface="+mj-ea"/>
                <a:cs typeface="+mj-cs"/>
              </a:rPr>
              <a:t>Hva er digital hjemmesykepleie?</a:t>
            </a:r>
          </a:p>
        </p:txBody>
      </p:sp>
      <p:pic>
        <p:nvPicPr>
          <p:cNvPr id="2" name="Graphic 1" descr="Hus med heldekkende fyll">
            <a:extLst>
              <a:ext uri="{FF2B5EF4-FFF2-40B4-BE49-F238E27FC236}">
                <a16:creationId xmlns:a16="http://schemas.microsoft.com/office/drawing/2014/main" id="{8D6CCEEA-7637-0721-5768-12CCF509625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01145" y="602673"/>
            <a:ext cx="2766157" cy="2766157"/>
          </a:xfrm>
          <a:prstGeom prst="rect">
            <a:avLst/>
          </a:prstGeom>
        </p:spPr>
      </p:pic>
      <p:grpSp>
        <p:nvGrpSpPr>
          <p:cNvPr id="31" name="Group 30">
            <a:extLst>
              <a:ext uri="{FF2B5EF4-FFF2-40B4-BE49-F238E27FC236}">
                <a16:creationId xmlns:a16="http://schemas.microsoft.com/office/drawing/2014/main" id="{C5314570-9B06-4D37-8CBD-EDD67C2FA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4155"/>
            <a:ext cx="2514948" cy="2174333"/>
            <a:chOff x="-305" y="-4155"/>
            <a:chExt cx="2514948" cy="2174333"/>
          </a:xfrm>
        </p:grpSpPr>
        <p:sp>
          <p:nvSpPr>
            <p:cNvPr id="32" name="Freeform: Shape 31">
              <a:extLst>
                <a:ext uri="{FF2B5EF4-FFF2-40B4-BE49-F238E27FC236}">
                  <a16:creationId xmlns:a16="http://schemas.microsoft.com/office/drawing/2014/main" id="{A204F55B-358D-4FB5-9979-6724C64154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C4F77C62-9DDF-48D3-A074-159A3276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DEB07022-F30B-49CA-B1DD-A826815C4A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5" name="Freeform: Shape 34">
              <a:extLst>
                <a:ext uri="{FF2B5EF4-FFF2-40B4-BE49-F238E27FC236}">
                  <a16:creationId xmlns:a16="http://schemas.microsoft.com/office/drawing/2014/main" id="{F7C47E16-167C-48BF-9FC9-08787D3489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Bilde 2" descr="Et bilde som inneholder skjermbilde, Grafikk, design&#10;&#10;Automatisk generert beskrivelse">
            <a:extLst>
              <a:ext uri="{FF2B5EF4-FFF2-40B4-BE49-F238E27FC236}">
                <a16:creationId xmlns:a16="http://schemas.microsoft.com/office/drawing/2014/main" id="{D802A82B-E4FE-61A2-A04F-40501A4BB9A9}"/>
              </a:ext>
            </a:extLst>
          </p:cNvPr>
          <p:cNvPicPr/>
          <p:nvPr/>
        </p:nvPicPr>
        <p:blipFill rotWithShape="1">
          <a:blip r:embed="rId4" cstate="print">
            <a:extLst>
              <a:ext uri="{28A0092B-C50C-407E-A947-70E740481C1C}">
                <a14:useLocalDpi xmlns:a14="http://schemas.microsoft.com/office/drawing/2010/main" val="0"/>
              </a:ext>
            </a:extLst>
          </a:blip>
          <a:srcRect l="2129" t="2460" r="5824" b="2460"/>
          <a:stretch/>
        </p:blipFill>
        <p:spPr>
          <a:xfrm>
            <a:off x="3714974" y="5500951"/>
            <a:ext cx="8477026" cy="1357049"/>
          </a:xfrm>
          <a:prstGeom prst="rect">
            <a:avLst/>
          </a:prstGeom>
        </p:spPr>
      </p:pic>
      <p:graphicFrame>
        <p:nvGraphicFramePr>
          <p:cNvPr id="24" name="TekstSylinder 1">
            <a:extLst>
              <a:ext uri="{FF2B5EF4-FFF2-40B4-BE49-F238E27FC236}">
                <a16:creationId xmlns:a16="http://schemas.microsoft.com/office/drawing/2014/main" id="{90027FE7-DF24-29CD-6803-99B7ACC63B89}"/>
              </a:ext>
            </a:extLst>
          </p:cNvPr>
          <p:cNvGraphicFramePr/>
          <p:nvPr>
            <p:extLst>
              <p:ext uri="{D42A27DB-BD31-4B8C-83A1-F6EECF244321}">
                <p14:modId xmlns:p14="http://schemas.microsoft.com/office/powerpoint/2010/main" val="1861749502"/>
              </p:ext>
            </p:extLst>
          </p:nvPr>
        </p:nvGraphicFramePr>
        <p:xfrm>
          <a:off x="5260489" y="1818042"/>
          <a:ext cx="5807663" cy="424292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713358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tel 1">
            <a:extLst>
              <a:ext uri="{FF2B5EF4-FFF2-40B4-BE49-F238E27FC236}">
                <a16:creationId xmlns:a16="http://schemas.microsoft.com/office/drawing/2014/main" id="{9DFAA9D2-7140-918B-FD16-88B4C6228E9C}"/>
              </a:ext>
            </a:extLst>
          </p:cNvPr>
          <p:cNvSpPr>
            <a:spLocks noGrp="1"/>
          </p:cNvSpPr>
          <p:nvPr>
            <p:ph type="title"/>
          </p:nvPr>
        </p:nvSpPr>
        <p:spPr>
          <a:xfrm>
            <a:off x="640080" y="325369"/>
            <a:ext cx="3662979" cy="1469177"/>
          </a:xfrm>
        </p:spPr>
        <p:txBody>
          <a:bodyPr vert="horz" lIns="91440" tIns="45720" rIns="91440" bIns="45720" rtlCol="0" anchor="b">
            <a:normAutofit fontScale="90000"/>
          </a:bodyPr>
          <a:lstStyle/>
          <a:p>
            <a:r>
              <a:rPr lang="en-US" sz="5400" b="1"/>
              <a:t>Hva kan vi hjelpe med?</a:t>
            </a:r>
            <a:endParaRPr lang="en-US" sz="5400" b="1" dirty="0"/>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lassholder for tekst 3">
            <a:extLst>
              <a:ext uri="{FF2B5EF4-FFF2-40B4-BE49-F238E27FC236}">
                <a16:creationId xmlns:a16="http://schemas.microsoft.com/office/drawing/2014/main" id="{9B97C8AA-80E2-2ECB-0E9E-034DA5F227AD}"/>
              </a:ext>
            </a:extLst>
          </p:cNvPr>
          <p:cNvSpPr txBox="1">
            <a:spLocks/>
          </p:cNvSpPr>
          <p:nvPr/>
        </p:nvSpPr>
        <p:spPr>
          <a:xfrm>
            <a:off x="640080" y="2872899"/>
            <a:ext cx="4243589" cy="332066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err="1"/>
              <a:t>Legemiddelhåndtering</a:t>
            </a:r>
            <a:endParaRPr lang="en-US" sz="1200" dirty="0"/>
          </a:p>
          <a:p>
            <a:r>
              <a:rPr lang="en-US" sz="1200" dirty="0" err="1"/>
              <a:t>Blodsukker</a:t>
            </a:r>
            <a:r>
              <a:rPr lang="en-US" sz="1200" dirty="0"/>
              <a:t> </a:t>
            </a:r>
            <a:r>
              <a:rPr lang="en-US" sz="1200" dirty="0" err="1"/>
              <a:t>og</a:t>
            </a:r>
            <a:r>
              <a:rPr lang="en-US" sz="1200" dirty="0"/>
              <a:t> insulin</a:t>
            </a:r>
          </a:p>
          <a:p>
            <a:r>
              <a:rPr lang="en-US" sz="1200" dirty="0" err="1"/>
              <a:t>Personlig</a:t>
            </a:r>
            <a:r>
              <a:rPr lang="en-US" sz="1200" dirty="0"/>
              <a:t> hygiene</a:t>
            </a:r>
          </a:p>
          <a:p>
            <a:r>
              <a:rPr lang="en-US" sz="1200" dirty="0" err="1"/>
              <a:t>Ernæring</a:t>
            </a:r>
            <a:endParaRPr lang="en-US" sz="1200" dirty="0"/>
          </a:p>
          <a:p>
            <a:r>
              <a:rPr lang="en-US" sz="1200" dirty="0" err="1"/>
              <a:t>Veiledning</a:t>
            </a:r>
            <a:r>
              <a:rPr lang="en-US" sz="1200" dirty="0"/>
              <a:t> </a:t>
            </a:r>
            <a:r>
              <a:rPr lang="en-US" sz="1200" dirty="0" err="1"/>
              <a:t>og</a:t>
            </a:r>
            <a:r>
              <a:rPr lang="en-US" sz="1200" dirty="0"/>
              <a:t> </a:t>
            </a:r>
            <a:r>
              <a:rPr lang="en-US" sz="1200" dirty="0" err="1"/>
              <a:t>oppfølging</a:t>
            </a:r>
            <a:endParaRPr lang="en-US" sz="1200" dirty="0"/>
          </a:p>
          <a:p>
            <a:pPr marL="0" indent="0">
              <a:buNone/>
            </a:pPr>
            <a:br>
              <a:rPr lang="en-US" sz="2000" dirty="0"/>
            </a:br>
            <a:r>
              <a:rPr lang="en-US" sz="2000" b="1" dirty="0" err="1"/>
              <a:t>Hvem</a:t>
            </a:r>
            <a:r>
              <a:rPr lang="en-US" sz="2000" b="1" dirty="0"/>
              <a:t> er </a:t>
            </a:r>
            <a:r>
              <a:rPr lang="en-US" sz="2000" b="1" dirty="0" err="1"/>
              <a:t>uaktuelle</a:t>
            </a:r>
            <a:r>
              <a:rPr lang="en-US" sz="2000" b="1" dirty="0"/>
              <a:t> for digital </a:t>
            </a:r>
            <a:r>
              <a:rPr lang="en-US" sz="2000" b="1" dirty="0" err="1"/>
              <a:t>hjemmesykepleie</a:t>
            </a:r>
            <a:r>
              <a:rPr lang="en-US" sz="2000" b="1" dirty="0"/>
              <a:t>?</a:t>
            </a:r>
          </a:p>
          <a:p>
            <a:pPr marL="285750"/>
            <a:r>
              <a:rPr lang="en-US" sz="1200" dirty="0" err="1"/>
              <a:t>ikke</a:t>
            </a:r>
            <a:r>
              <a:rPr lang="en-US" sz="1200" dirty="0"/>
              <a:t> </a:t>
            </a:r>
            <a:r>
              <a:rPr lang="en-US" sz="1200" dirty="0" err="1"/>
              <a:t>forstår</a:t>
            </a:r>
            <a:r>
              <a:rPr lang="en-US" sz="1200" dirty="0"/>
              <a:t> </a:t>
            </a:r>
            <a:r>
              <a:rPr lang="en-US" sz="1200" dirty="0" err="1"/>
              <a:t>lyder</a:t>
            </a:r>
            <a:r>
              <a:rPr lang="en-US" sz="1200" dirty="0"/>
              <a:t>, </a:t>
            </a:r>
            <a:r>
              <a:rPr lang="en-US" sz="1200" dirty="0" err="1"/>
              <a:t>ikke</a:t>
            </a:r>
            <a:r>
              <a:rPr lang="en-US" sz="1200" dirty="0"/>
              <a:t> </a:t>
            </a:r>
            <a:r>
              <a:rPr lang="en-US" sz="1200" dirty="0" err="1"/>
              <a:t>evner</a:t>
            </a:r>
            <a:r>
              <a:rPr lang="en-US" sz="1200" dirty="0"/>
              <a:t> å </a:t>
            </a:r>
            <a:r>
              <a:rPr lang="en-US" sz="1200" dirty="0" err="1"/>
              <a:t>komme</a:t>
            </a:r>
            <a:r>
              <a:rPr lang="en-US" sz="1200" dirty="0"/>
              <a:t> </a:t>
            </a:r>
            <a:r>
              <a:rPr lang="en-US" sz="1200" dirty="0" err="1"/>
              <a:t>til</a:t>
            </a:r>
            <a:r>
              <a:rPr lang="en-US" sz="1200" dirty="0"/>
              <a:t> </a:t>
            </a:r>
            <a:r>
              <a:rPr lang="en-US" sz="1200" dirty="0" err="1"/>
              <a:t>skjermen</a:t>
            </a:r>
            <a:r>
              <a:rPr lang="en-US" sz="1200" dirty="0"/>
              <a:t>, </a:t>
            </a:r>
          </a:p>
          <a:p>
            <a:pPr marL="285750"/>
            <a:r>
              <a:rPr lang="en-US" sz="1200" dirty="0" err="1"/>
              <a:t>langtkommen</a:t>
            </a:r>
            <a:r>
              <a:rPr lang="en-US" sz="1200" dirty="0"/>
              <a:t> </a:t>
            </a:r>
            <a:r>
              <a:rPr lang="en-US" sz="1200" dirty="0" err="1"/>
              <a:t>demens</a:t>
            </a:r>
            <a:endParaRPr lang="en-US" sz="1200" dirty="0"/>
          </a:p>
          <a:p>
            <a:pPr marL="285750"/>
            <a:r>
              <a:rPr lang="en-US" sz="1200" dirty="0" err="1"/>
              <a:t>veldig</a:t>
            </a:r>
            <a:r>
              <a:rPr lang="en-US" sz="1200" dirty="0"/>
              <a:t> </a:t>
            </a:r>
            <a:r>
              <a:rPr lang="en-US" sz="1200" dirty="0" err="1"/>
              <a:t>redusert</a:t>
            </a:r>
            <a:r>
              <a:rPr lang="en-US" sz="1200" dirty="0"/>
              <a:t> </a:t>
            </a:r>
            <a:r>
              <a:rPr lang="en-US" sz="1200" dirty="0" err="1"/>
              <a:t>hørsel</a:t>
            </a:r>
            <a:endParaRPr lang="en-US" sz="1200" dirty="0"/>
          </a:p>
          <a:p>
            <a:pPr marL="285750"/>
            <a:r>
              <a:rPr lang="en-US" sz="1200" dirty="0" err="1"/>
              <a:t>utfordringer</a:t>
            </a:r>
            <a:r>
              <a:rPr lang="en-US" sz="1200" dirty="0"/>
              <a:t> med </a:t>
            </a:r>
            <a:r>
              <a:rPr lang="en-US" sz="1200" dirty="0" err="1"/>
              <a:t>forflytning</a:t>
            </a:r>
            <a:r>
              <a:rPr lang="en-US" sz="1200" dirty="0"/>
              <a:t> </a:t>
            </a:r>
          </a:p>
          <a:p>
            <a:endParaRPr lang="en-US" sz="1200" dirty="0"/>
          </a:p>
        </p:txBody>
      </p:sp>
      <p:pic>
        <p:nvPicPr>
          <p:cNvPr id="7" name="Plassholder for innhold 4" descr="Et bilde som inneholder innendørs, datamaskin, møbler, dataskjerm">
            <a:extLst>
              <a:ext uri="{FF2B5EF4-FFF2-40B4-BE49-F238E27FC236}">
                <a16:creationId xmlns:a16="http://schemas.microsoft.com/office/drawing/2014/main" id="{E2D2D0E5-F4F0-7F3F-41EE-A464BCDE79E4}"/>
              </a:ext>
            </a:extLst>
          </p:cNvPr>
          <p:cNvPicPr>
            <a:picLocks noGrp="1" noChangeAspect="1"/>
          </p:cNvPicPr>
          <p:nvPr>
            <p:ph idx="1"/>
          </p:nvPr>
        </p:nvPicPr>
        <p:blipFill>
          <a:blip r:embed="rId2"/>
          <a:srcRect r="-1" b="25226"/>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2" name="Bilde 1" descr="Et bilde som inneholder skjermbilde, Grafikk, design&#10;&#10;Automatisk generert beskrivelse">
            <a:extLst>
              <a:ext uri="{FF2B5EF4-FFF2-40B4-BE49-F238E27FC236}">
                <a16:creationId xmlns:a16="http://schemas.microsoft.com/office/drawing/2014/main" id="{544056A4-DB7C-6C57-F918-D6F6D5B67DB4}"/>
              </a:ext>
            </a:extLst>
          </p:cNvPr>
          <p:cNvPicPr/>
          <p:nvPr/>
        </p:nvPicPr>
        <p:blipFill rotWithShape="1">
          <a:blip r:embed="rId3" cstate="print">
            <a:extLst>
              <a:ext uri="{28A0092B-C50C-407E-A947-70E740481C1C}">
                <a14:useLocalDpi xmlns:a14="http://schemas.microsoft.com/office/drawing/2010/main" val="0"/>
              </a:ext>
            </a:extLst>
          </a:blip>
          <a:srcRect l="2129" t="2460" r="5824" b="2460"/>
          <a:stretch/>
        </p:blipFill>
        <p:spPr>
          <a:xfrm>
            <a:off x="1454426" y="4512429"/>
            <a:ext cx="10889974" cy="2497971"/>
          </a:xfrm>
          <a:prstGeom prst="rect">
            <a:avLst/>
          </a:prstGeom>
        </p:spPr>
      </p:pic>
    </p:spTree>
    <p:extLst>
      <p:ext uri="{BB962C8B-B14F-4D97-AF65-F5344CB8AC3E}">
        <p14:creationId xmlns:p14="http://schemas.microsoft.com/office/powerpoint/2010/main" val="294429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tt linje 3">
            <a:extLst>
              <a:ext uri="{FF2B5EF4-FFF2-40B4-BE49-F238E27FC236}">
                <a16:creationId xmlns:a16="http://schemas.microsoft.com/office/drawing/2014/main" id="{3F90EAC3-F735-83FD-B9CF-95F7EB62B148}"/>
              </a:ext>
            </a:extLst>
          </p:cNvPr>
          <p:cNvCxnSpPr/>
          <p:nvPr/>
        </p:nvCxnSpPr>
        <p:spPr>
          <a:xfrm flipH="1">
            <a:off x="453224" y="6448602"/>
            <a:ext cx="99755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Bilde 4">
            <a:extLst>
              <a:ext uri="{FF2B5EF4-FFF2-40B4-BE49-F238E27FC236}">
                <a16:creationId xmlns:a16="http://schemas.microsoft.com/office/drawing/2014/main" id="{5CC9E7DE-CA19-D334-A948-E432AD074743}"/>
              </a:ext>
            </a:extLst>
          </p:cNvPr>
          <p:cNvPicPr/>
          <p:nvPr/>
        </p:nvPicPr>
        <p:blipFill>
          <a:blip r:embed="rId2"/>
          <a:srcRect/>
          <a:stretch/>
        </p:blipFill>
        <p:spPr>
          <a:xfrm>
            <a:off x="10730888" y="6124258"/>
            <a:ext cx="1026473" cy="418519"/>
          </a:xfrm>
          <a:prstGeom prst="rect">
            <a:avLst/>
          </a:prstGeom>
        </p:spPr>
      </p:pic>
      <p:sp>
        <p:nvSpPr>
          <p:cNvPr id="8" name="TekstSylinder 7">
            <a:extLst>
              <a:ext uri="{FF2B5EF4-FFF2-40B4-BE49-F238E27FC236}">
                <a16:creationId xmlns:a16="http://schemas.microsoft.com/office/drawing/2014/main" id="{44B8A576-980E-F495-B784-3B93C9C9EAC3}"/>
              </a:ext>
            </a:extLst>
          </p:cNvPr>
          <p:cNvSpPr txBox="1"/>
          <p:nvPr/>
        </p:nvSpPr>
        <p:spPr>
          <a:xfrm>
            <a:off x="3286235" y="3337915"/>
            <a:ext cx="6349166"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2000" b="1">
                <a:latin typeface="Aptos"/>
                <a:cs typeface="Segoe UI"/>
              </a:rPr>
              <a:t>Digital </a:t>
            </a:r>
            <a:r>
              <a:rPr lang="nb-NO" sz="2000" b="1" err="1">
                <a:latin typeface="Aptos"/>
                <a:cs typeface="Segoe UI"/>
              </a:rPr>
              <a:t>Hemvård</a:t>
            </a:r>
            <a:r>
              <a:rPr lang="nb-NO" sz="2000" b="1">
                <a:latin typeface="Aptos"/>
                <a:cs typeface="Segoe UI"/>
              </a:rPr>
              <a:t>, Lund Kommune i Sverige</a:t>
            </a:r>
            <a:endParaRPr lang="en-US" sz="2000">
              <a:latin typeface="Aptos"/>
              <a:cs typeface="Segoe UI"/>
            </a:endParaRPr>
          </a:p>
          <a:p>
            <a:endParaRPr lang="nb-NO" sz="2000" b="1">
              <a:latin typeface="Aptos"/>
              <a:cs typeface="Segoe UI"/>
            </a:endParaRPr>
          </a:p>
          <a:p>
            <a:pPr marL="171450" indent="-171450">
              <a:buFont typeface="Arial"/>
              <a:buChar char="•"/>
            </a:pPr>
            <a:r>
              <a:rPr lang="nb-NO">
                <a:latin typeface="Barlow"/>
                <a:cs typeface="Segoe UI"/>
              </a:rPr>
              <a:t>Tilbyr digital </a:t>
            </a:r>
            <a:r>
              <a:rPr lang="nb-NO" err="1">
                <a:latin typeface="Barlow"/>
                <a:cs typeface="Segoe UI"/>
              </a:rPr>
              <a:t>hjemmebesøkesom</a:t>
            </a:r>
            <a:r>
              <a:rPr lang="nb-NO">
                <a:latin typeface="Barlow"/>
                <a:cs typeface="Segoe UI"/>
              </a:rPr>
              <a:t> tjeneste til sine innbyggere.</a:t>
            </a:r>
            <a:endParaRPr lang="en-US">
              <a:latin typeface="Barlow"/>
              <a:ea typeface="Calibri"/>
              <a:cs typeface="Calibri"/>
            </a:endParaRPr>
          </a:p>
          <a:p>
            <a:pPr marL="171450" indent="-171450">
              <a:buFont typeface="Arial"/>
              <a:buChar char="•"/>
            </a:pPr>
            <a:endParaRPr lang="nb-NO">
              <a:latin typeface="Barlow"/>
              <a:cs typeface="Segoe UI"/>
            </a:endParaRPr>
          </a:p>
          <a:p>
            <a:pPr marL="171450" indent="-171450">
              <a:buFont typeface="Arial"/>
              <a:buChar char="•"/>
            </a:pPr>
            <a:r>
              <a:rPr lang="nb-NO">
                <a:latin typeface="Barlow"/>
                <a:cs typeface="Segoe UI"/>
              </a:rPr>
              <a:t> Tjenesten er frivillig og tilbys som et supplement eller alternativ til fysisk hjemmetjeneste. </a:t>
            </a:r>
            <a:endParaRPr lang="en-US">
              <a:latin typeface="Barlow"/>
              <a:ea typeface="Calibri"/>
              <a:cs typeface="Calibri"/>
            </a:endParaRPr>
          </a:p>
          <a:p>
            <a:pPr marL="171450" indent="-171450">
              <a:buFont typeface="Arial"/>
              <a:buChar char="•"/>
            </a:pPr>
            <a:endParaRPr lang="nb-NO">
              <a:latin typeface="Barlow"/>
              <a:cs typeface="Segoe UI"/>
            </a:endParaRPr>
          </a:p>
          <a:p>
            <a:pPr marL="171450" indent="-171450">
              <a:buFont typeface="Arial"/>
              <a:buChar char="•"/>
            </a:pPr>
            <a:r>
              <a:rPr lang="nb-NO">
                <a:latin typeface="Barlow"/>
                <a:cs typeface="Segoe UI"/>
              </a:rPr>
              <a:t>Tjenestemottaker trenger ingen digitale forkunnskaper for å bruke videoenheten. </a:t>
            </a:r>
            <a:r>
              <a:rPr lang="en-US">
                <a:latin typeface="Barlow"/>
                <a:cs typeface="Segoe UI"/>
              </a:rPr>
              <a:t>​</a:t>
            </a:r>
            <a:endParaRPr lang="en-US">
              <a:latin typeface="Barlow"/>
              <a:ea typeface="Calibri"/>
              <a:cs typeface="Calibri"/>
            </a:endParaRPr>
          </a:p>
          <a:p>
            <a:r>
              <a:rPr lang="nb-NO">
                <a:latin typeface="Barlow"/>
                <a:cs typeface="Segoe UI"/>
              </a:rPr>
              <a:t>​</a:t>
            </a:r>
          </a:p>
          <a:p>
            <a:endParaRPr lang="nb-NO" sz="1200">
              <a:latin typeface="Aptos"/>
              <a:cs typeface="Segoe UI"/>
            </a:endParaRPr>
          </a:p>
          <a:p>
            <a:endParaRPr lang="nb-NO" sz="1200">
              <a:latin typeface="Aptos"/>
              <a:cs typeface="Segoe UI"/>
            </a:endParaRPr>
          </a:p>
          <a:p>
            <a:endParaRPr lang="nb-NO" sz="1200">
              <a:latin typeface="Aptos"/>
              <a:cs typeface="Segoe UI"/>
            </a:endParaRPr>
          </a:p>
          <a:p>
            <a:endParaRPr lang="nb-NO" sz="1200">
              <a:latin typeface="Aptos"/>
              <a:cs typeface="Segoe UI"/>
            </a:endParaRPr>
          </a:p>
          <a:p>
            <a:endParaRPr lang="nb-NO" sz="1200">
              <a:latin typeface="Aptos"/>
              <a:cs typeface="Segoe UI"/>
            </a:endParaRPr>
          </a:p>
          <a:p>
            <a:r>
              <a:rPr lang="nb-NO" sz="1200">
                <a:latin typeface="Aptos"/>
                <a:cs typeface="Segoe UI"/>
              </a:rPr>
              <a:t>  </a:t>
            </a:r>
          </a:p>
          <a:p>
            <a:r>
              <a:rPr lang="nb-NO" sz="1200" b="1">
                <a:latin typeface="Aptos"/>
                <a:cs typeface="Segoe UI"/>
              </a:rPr>
              <a:t>                                </a:t>
            </a:r>
            <a:endParaRPr lang="en-US" sz="1200">
              <a:latin typeface="Aptos"/>
              <a:cs typeface="Segoe UI"/>
            </a:endParaRPr>
          </a:p>
          <a:p>
            <a:r>
              <a:rPr lang="nb-NO" sz="1200">
                <a:latin typeface="Aptos"/>
                <a:cs typeface="Segoe UI"/>
              </a:rPr>
              <a:t>​</a:t>
            </a:r>
          </a:p>
        </p:txBody>
      </p:sp>
      <p:sp>
        <p:nvSpPr>
          <p:cNvPr id="14" name="TekstSylinder 13">
            <a:extLst>
              <a:ext uri="{FF2B5EF4-FFF2-40B4-BE49-F238E27FC236}">
                <a16:creationId xmlns:a16="http://schemas.microsoft.com/office/drawing/2014/main" id="{9A0CDBAE-6536-1C84-42D5-75CA691B9244}"/>
              </a:ext>
            </a:extLst>
          </p:cNvPr>
          <p:cNvSpPr txBox="1"/>
          <p:nvPr/>
        </p:nvSpPr>
        <p:spPr>
          <a:xfrm>
            <a:off x="2760783" y="203737"/>
            <a:ext cx="88194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200" b="1">
                <a:solidFill>
                  <a:schemeClr val="accent1">
                    <a:lumMod val="49000"/>
                  </a:schemeClr>
                </a:solidFill>
                <a:latin typeface="Barlow"/>
                <a:cs typeface="Calibri"/>
              </a:rPr>
              <a:t>Digitalt hjemmebesøk i Norden</a:t>
            </a:r>
          </a:p>
        </p:txBody>
      </p:sp>
      <p:pic>
        <p:nvPicPr>
          <p:cNvPr id="2" name="Bilde 1" descr="Et bilde som inneholder Font, design, skjermbilde, logo&#10;&#10;Automatisk generert beskrivelse">
            <a:extLst>
              <a:ext uri="{FF2B5EF4-FFF2-40B4-BE49-F238E27FC236}">
                <a16:creationId xmlns:a16="http://schemas.microsoft.com/office/drawing/2014/main" id="{F19126C3-9D90-302E-3A22-9305541F7F57}"/>
              </a:ext>
            </a:extLst>
          </p:cNvPr>
          <p:cNvPicPr>
            <a:picLocks noChangeAspect="1"/>
          </p:cNvPicPr>
          <p:nvPr/>
        </p:nvPicPr>
        <p:blipFill>
          <a:blip r:embed="rId3"/>
          <a:stretch>
            <a:fillRect/>
          </a:stretch>
        </p:blipFill>
        <p:spPr>
          <a:xfrm>
            <a:off x="4303591" y="1049902"/>
            <a:ext cx="3577890" cy="2029326"/>
          </a:xfrm>
          <a:prstGeom prst="rect">
            <a:avLst/>
          </a:prstGeom>
          <a:ln>
            <a:noFill/>
          </a:ln>
          <a:effectLst>
            <a:softEdge rad="112500"/>
          </a:effectLst>
        </p:spPr>
      </p:pic>
      <p:pic>
        <p:nvPicPr>
          <p:cNvPr id="3" name="Bilde 2" descr="Et bilde som inneholder tekst, klær, innendørs, datamaskin&#10;&#10;Automatisk generert beskrivelse">
            <a:extLst>
              <a:ext uri="{FF2B5EF4-FFF2-40B4-BE49-F238E27FC236}">
                <a16:creationId xmlns:a16="http://schemas.microsoft.com/office/drawing/2014/main" id="{D67227EB-D955-5DC8-7A91-7447F0946BE1}"/>
              </a:ext>
            </a:extLst>
          </p:cNvPr>
          <p:cNvPicPr>
            <a:picLocks noChangeAspect="1"/>
          </p:cNvPicPr>
          <p:nvPr/>
        </p:nvPicPr>
        <p:blipFill>
          <a:blip r:embed="rId4"/>
          <a:stretch>
            <a:fillRect/>
          </a:stretch>
        </p:blipFill>
        <p:spPr>
          <a:xfrm>
            <a:off x="2757666" y="792078"/>
            <a:ext cx="6867168" cy="5524501"/>
          </a:xfrm>
          <a:prstGeom prst="rect">
            <a:avLst/>
          </a:prstGeom>
        </p:spPr>
      </p:pic>
    </p:spTree>
    <p:extLst>
      <p:ext uri="{BB962C8B-B14F-4D97-AF65-F5344CB8AC3E}">
        <p14:creationId xmlns:p14="http://schemas.microsoft.com/office/powerpoint/2010/main" val="334574862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ppt_x"/>
                                          </p:val>
                                        </p:tav>
                                        <p:tav tm="100000">
                                          <p:val>
                                            <p:strVal val="#ppt_x"/>
                                          </p:val>
                                        </p:tav>
                                      </p:tavLst>
                                    </p:anim>
                                    <p:anim calcmode="lin" valueType="num">
                                      <p:cBhvr additive="base">
                                        <p:cTn id="14"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tt linje 3">
            <a:extLst>
              <a:ext uri="{FF2B5EF4-FFF2-40B4-BE49-F238E27FC236}">
                <a16:creationId xmlns:a16="http://schemas.microsoft.com/office/drawing/2014/main" id="{D55EF394-E32F-3E89-6AAF-022194103D49}"/>
              </a:ext>
            </a:extLst>
          </p:cNvPr>
          <p:cNvCxnSpPr>
            <a:cxnSpLocks noGrp="1" noRot="1" noMove="1" noResize="1" noEditPoints="1" noAdjustHandles="1" noChangeArrowheads="1" noChangeShapeType="1"/>
          </p:cNvCxnSpPr>
          <p:nvPr/>
        </p:nvCxnSpPr>
        <p:spPr>
          <a:xfrm flipH="1">
            <a:off x="453224" y="6448602"/>
            <a:ext cx="997556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5" name="Bilde 4" descr="Et bilde som inneholder Grafikk, symbol, logo, grafisk design&#10;&#10;KI-generert innhold kan være feil.">
            <a:extLst>
              <a:ext uri="{FF2B5EF4-FFF2-40B4-BE49-F238E27FC236}">
                <a16:creationId xmlns:a16="http://schemas.microsoft.com/office/drawing/2014/main" id="{90A8CC40-1D76-4FBD-DA21-0F63A4FE8859}"/>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a:stretch/>
        </p:blipFill>
        <p:spPr>
          <a:xfrm>
            <a:off x="10714595" y="6180014"/>
            <a:ext cx="1021888" cy="418519"/>
          </a:xfrm>
          <a:prstGeom prst="rect">
            <a:avLst/>
          </a:prstGeom>
        </p:spPr>
      </p:pic>
      <p:sp>
        <p:nvSpPr>
          <p:cNvPr id="7" name="Rektangel 6">
            <a:extLst>
              <a:ext uri="{FF2B5EF4-FFF2-40B4-BE49-F238E27FC236}">
                <a16:creationId xmlns:a16="http://schemas.microsoft.com/office/drawing/2014/main" id="{F89BDAF6-9CDB-18FB-497B-1B0A216326FF}"/>
              </a:ext>
            </a:extLst>
          </p:cNvPr>
          <p:cNvSpPr/>
          <p:nvPr/>
        </p:nvSpPr>
        <p:spPr>
          <a:xfrm>
            <a:off x="5385002" y="1893766"/>
            <a:ext cx="4951694" cy="3970318"/>
          </a:xfrm>
          <a:prstGeom prst="rect">
            <a:avLst/>
          </a:prstGeom>
        </p:spPr>
        <p:txBody>
          <a:bodyPr/>
          <a:lstStyle/>
          <a:p>
            <a:pPr lvl="0"/>
            <a:r>
              <a:rPr lang="nb-NO" i="0" dirty="0">
                <a:latin typeface="Barlow" panose="00000500000000000000" pitchFamily="2" charset="0"/>
              </a:rPr>
              <a:t> </a:t>
            </a:r>
            <a:endParaRPr lang="en-US" dirty="0">
              <a:latin typeface="Barlow" panose="00000500000000000000" pitchFamily="2" charset="0"/>
            </a:endParaRPr>
          </a:p>
        </p:txBody>
      </p:sp>
      <p:pic>
        <p:nvPicPr>
          <p:cNvPr id="8" name="Bilde 7" descr="Et bilde som inneholder tekst, multimedia, Displayenhet, Elektronisk anordning&#10;&#10;KI-generert innhold kan være feil.">
            <a:extLst>
              <a:ext uri="{FF2B5EF4-FFF2-40B4-BE49-F238E27FC236}">
                <a16:creationId xmlns:a16="http://schemas.microsoft.com/office/drawing/2014/main" id="{7A71A372-6708-8580-7B8B-BF08766A38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195" y="323219"/>
            <a:ext cx="5495831" cy="5540865"/>
          </a:xfrm>
          <a:prstGeom prst="rect">
            <a:avLst/>
          </a:prstGeom>
        </p:spPr>
      </p:pic>
      <p:graphicFrame>
        <p:nvGraphicFramePr>
          <p:cNvPr id="13" name="TekstSylinder 10">
            <a:extLst>
              <a:ext uri="{FF2B5EF4-FFF2-40B4-BE49-F238E27FC236}">
                <a16:creationId xmlns:a16="http://schemas.microsoft.com/office/drawing/2014/main" id="{B991E3D1-BB1E-1828-76BE-EFBD2A70CD3C}"/>
              </a:ext>
            </a:extLst>
          </p:cNvPr>
          <p:cNvGraphicFramePr/>
          <p:nvPr>
            <p:extLst>
              <p:ext uri="{D42A27DB-BD31-4B8C-83A1-F6EECF244321}">
                <p14:modId xmlns:p14="http://schemas.microsoft.com/office/powerpoint/2010/main" val="2018919410"/>
              </p:ext>
            </p:extLst>
          </p:nvPr>
        </p:nvGraphicFramePr>
        <p:xfrm>
          <a:off x="5441007" y="-204391"/>
          <a:ext cx="6876499" cy="71208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5" name="Grafikk 14" descr="Hjerteslag med heldekkende fyll">
            <a:extLst>
              <a:ext uri="{FF2B5EF4-FFF2-40B4-BE49-F238E27FC236}">
                <a16:creationId xmlns:a16="http://schemas.microsoft.com/office/drawing/2014/main" id="{75F01090-F8FF-B7F7-2728-05451ED36C5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200093" y="5977810"/>
            <a:ext cx="914400" cy="914400"/>
          </a:xfrm>
          <a:prstGeom prst="rect">
            <a:avLst/>
          </a:prstGeom>
        </p:spPr>
      </p:pic>
    </p:spTree>
    <p:extLst>
      <p:ext uri="{BB962C8B-B14F-4D97-AF65-F5344CB8AC3E}">
        <p14:creationId xmlns:p14="http://schemas.microsoft.com/office/powerpoint/2010/main" val="790055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E421F0E6-5C4A-67B6-A91D-F00A706764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F4C0775D-0F50-1FA4-1BBC-1F192BBA78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7333" y="-156351"/>
            <a:ext cx="5865707" cy="7014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5853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2392D9-70C2-1700-CE3B-C96E088DA61E}"/>
              </a:ext>
            </a:extLst>
          </p:cNvPr>
          <p:cNvSpPr>
            <a:spLocks noGrp="1"/>
          </p:cNvSpPr>
          <p:nvPr>
            <p:ph type="title"/>
          </p:nvPr>
        </p:nvSpPr>
        <p:spPr>
          <a:xfrm>
            <a:off x="762000" y="-98425"/>
            <a:ext cx="10515600" cy="1325563"/>
          </a:xfrm>
        </p:spPr>
        <p:txBody>
          <a:bodyPr/>
          <a:lstStyle/>
          <a:p>
            <a:r>
              <a:rPr lang="nb-NO" b="1" dirty="0">
                <a:solidFill>
                  <a:schemeClr val="accent1">
                    <a:lumMod val="50000"/>
                  </a:schemeClr>
                </a:solidFill>
                <a:latin typeface="Barlow" panose="00000500000000000000" pitchFamily="2" charset="0"/>
              </a:rPr>
              <a:t>Utfordringer</a:t>
            </a:r>
          </a:p>
        </p:txBody>
      </p:sp>
      <p:sp>
        <p:nvSpPr>
          <p:cNvPr id="3" name="Plassholder for innhold 2">
            <a:extLst>
              <a:ext uri="{FF2B5EF4-FFF2-40B4-BE49-F238E27FC236}">
                <a16:creationId xmlns:a16="http://schemas.microsoft.com/office/drawing/2014/main" id="{11C18D54-8B70-5954-8055-A65EBF6F41A7}"/>
              </a:ext>
            </a:extLst>
          </p:cNvPr>
          <p:cNvSpPr>
            <a:spLocks noGrp="1"/>
          </p:cNvSpPr>
          <p:nvPr>
            <p:ph sz="half" idx="1"/>
          </p:nvPr>
        </p:nvSpPr>
        <p:spPr/>
        <p:txBody>
          <a:bodyPr>
            <a:normAutofit/>
          </a:bodyPr>
          <a:lstStyle/>
          <a:p>
            <a:r>
              <a:rPr lang="nb-NO" dirty="0">
                <a:latin typeface="Barlow" panose="00000500000000000000" pitchFamily="2" charset="0"/>
              </a:rPr>
              <a:t>Endringsledelse</a:t>
            </a:r>
          </a:p>
          <a:p>
            <a:r>
              <a:rPr lang="nb-NO" dirty="0">
                <a:latin typeface="Barlow" panose="00000500000000000000" pitchFamily="2" charset="0"/>
              </a:rPr>
              <a:t>Få ansatte ute i tradisjonell hjemmesykepleie til å tenke </a:t>
            </a:r>
            <a:r>
              <a:rPr lang="nb-NO" dirty="0" err="1">
                <a:latin typeface="Barlow" panose="00000500000000000000" pitchFamily="2" charset="0"/>
              </a:rPr>
              <a:t>digitaltforebyggende</a:t>
            </a:r>
            <a:r>
              <a:rPr lang="nb-NO" dirty="0">
                <a:latin typeface="Barlow" panose="00000500000000000000" pitchFamily="2" charset="0"/>
              </a:rPr>
              <a:t>. Hjelp til selvhjelp. </a:t>
            </a:r>
          </a:p>
          <a:p>
            <a:r>
              <a:rPr lang="nb-NO" dirty="0">
                <a:latin typeface="Barlow" panose="00000500000000000000" pitchFamily="2" charset="0"/>
              </a:rPr>
              <a:t>Tekniske utfordringer i oppstartsfase. </a:t>
            </a:r>
          </a:p>
          <a:p>
            <a:r>
              <a:rPr lang="nb-NO" dirty="0">
                <a:latin typeface="Barlow" panose="00000500000000000000" pitchFamily="2" charset="0"/>
              </a:rPr>
              <a:t>Motstand i sosiale medier</a:t>
            </a:r>
          </a:p>
          <a:p>
            <a:endParaRPr lang="nb-NO" dirty="0">
              <a:latin typeface="Barlow" panose="00000500000000000000" pitchFamily="2" charset="0"/>
            </a:endParaRPr>
          </a:p>
          <a:p>
            <a:pPr marL="0" indent="0">
              <a:buNone/>
            </a:pPr>
            <a:endParaRPr lang="nb-NO" dirty="0">
              <a:latin typeface="Barlow" panose="00000500000000000000" pitchFamily="2" charset="0"/>
            </a:endParaRPr>
          </a:p>
          <a:p>
            <a:endParaRPr lang="nb-NO" dirty="0">
              <a:latin typeface="Barlow" panose="00000500000000000000" pitchFamily="2" charset="0"/>
            </a:endParaRPr>
          </a:p>
        </p:txBody>
      </p:sp>
      <p:pic>
        <p:nvPicPr>
          <p:cNvPr id="5" name="Bilde 4" descr="Et bilde som inneholder person, klær, Menneskeansikt, smil&#10;&#10;Automatisk generert beskrivelse">
            <a:extLst>
              <a:ext uri="{FF2B5EF4-FFF2-40B4-BE49-F238E27FC236}">
                <a16:creationId xmlns:a16="http://schemas.microsoft.com/office/drawing/2014/main" id="{CCC84F04-F17B-B25C-F9BA-48AE38531F5D}"/>
              </a:ext>
            </a:extLst>
          </p:cNvPr>
          <p:cNvPicPr>
            <a:picLocks noChangeAspect="1"/>
          </p:cNvPicPr>
          <p:nvPr/>
        </p:nvPicPr>
        <p:blipFill>
          <a:blip r:embed="rId2"/>
          <a:stretch>
            <a:fillRect/>
          </a:stretch>
        </p:blipFill>
        <p:spPr>
          <a:xfrm>
            <a:off x="6047289" y="1825624"/>
            <a:ext cx="5306511" cy="4351339"/>
          </a:xfrm>
          <a:prstGeom prst="rect">
            <a:avLst/>
          </a:prstGeom>
        </p:spPr>
      </p:pic>
    </p:spTree>
    <p:extLst>
      <p:ext uri="{BB962C8B-B14F-4D97-AF65-F5344CB8AC3E}">
        <p14:creationId xmlns:p14="http://schemas.microsoft.com/office/powerpoint/2010/main" val="3984002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tel 2">
            <a:extLst>
              <a:ext uri="{FF2B5EF4-FFF2-40B4-BE49-F238E27FC236}">
                <a16:creationId xmlns:a16="http://schemas.microsoft.com/office/drawing/2014/main" id="{C9DB7D22-8DA2-D248-9371-5783BB517231}"/>
              </a:ext>
            </a:extLst>
          </p:cNvPr>
          <p:cNvSpPr txBox="1">
            <a:spLocks/>
          </p:cNvSpPr>
          <p:nvPr/>
        </p:nvSpPr>
        <p:spPr>
          <a:xfrm>
            <a:off x="8241351" y="974107"/>
            <a:ext cx="2787054" cy="1597844"/>
          </a:xfrm>
          <a:prstGeom prst="rect">
            <a:avLst/>
          </a:prstGeom>
        </p:spPr>
        <p:txBody>
          <a:bodyPr vert="horz" lIns="91440" tIns="45720" rIns="91440" bIns="45720" rtlCol="0" anchor="ctr" anchorCtr="0"/>
          <a:lstStyle>
            <a:defPPr>
              <a:defRPr lang="nb-NO"/>
            </a:defPPr>
            <a:lvl1pPr marL="0" indent="0" algn="ctr" defTabSz="914400" rtl="0" eaLnBrk="1" latinLnBrk="0" hangingPunct="1">
              <a:buNone/>
              <a:defRPr sz="1800" b="1" i="1" kern="1200">
                <a:solidFill>
                  <a:schemeClr val="bg1"/>
                </a:solidFill>
                <a:latin typeface="Barlow" panose="00000500000000000000" pitchFamily="2" charset="0"/>
                <a:ea typeface="+mn-ea"/>
                <a:cs typeface="+mn-cs"/>
              </a:defRPr>
            </a:lvl1pPr>
            <a:lvl2pPr marL="457200" indent="0" algn="ctr" defTabSz="914400" rtl="0" eaLnBrk="1" latinLnBrk="0" hangingPunct="1">
              <a:buNone/>
              <a:defRPr sz="2000" kern="1200">
                <a:solidFill>
                  <a:schemeClr val="tx1"/>
                </a:solidFill>
                <a:latin typeface="+mn-lt"/>
                <a:ea typeface="+mn-ea"/>
                <a:cs typeface="+mn-cs"/>
              </a:defRPr>
            </a:lvl2pPr>
            <a:lvl3pPr marL="914400" indent="0" algn="ctr" defTabSz="914400" rtl="0" eaLnBrk="1" latinLnBrk="0" hangingPunct="1">
              <a:buNone/>
              <a:defRPr sz="1800" kern="1200">
                <a:solidFill>
                  <a:schemeClr val="tx1"/>
                </a:solidFill>
                <a:latin typeface="+mn-lt"/>
                <a:ea typeface="+mn-ea"/>
                <a:cs typeface="+mn-cs"/>
              </a:defRPr>
            </a:lvl3pPr>
            <a:lvl4pPr marL="1371600" indent="0" algn="ctr" defTabSz="914400" rtl="0" eaLnBrk="1" latinLnBrk="0" hangingPunct="1">
              <a:buNone/>
              <a:defRPr sz="1600" kern="1200">
                <a:solidFill>
                  <a:schemeClr val="tx1"/>
                </a:solidFill>
                <a:latin typeface="+mn-lt"/>
                <a:ea typeface="+mn-ea"/>
                <a:cs typeface="+mn-cs"/>
              </a:defRPr>
            </a:lvl4pPr>
            <a:lvl5pPr marL="1828800" indent="0" algn="ctr" defTabSz="914400" rtl="0" eaLnBrk="1" latinLnBrk="0" hangingPunct="1">
              <a:buNone/>
              <a:defRPr sz="1600" kern="1200">
                <a:solidFill>
                  <a:schemeClr val="tx1"/>
                </a:solidFill>
                <a:latin typeface="+mn-lt"/>
                <a:ea typeface="+mn-ea"/>
                <a:cs typeface="+mn-cs"/>
              </a:defRPr>
            </a:lvl5pPr>
            <a:lvl6pPr marL="2286000" indent="0" algn="ctr" defTabSz="914400" rtl="0" eaLnBrk="1" latinLnBrk="0" hangingPunct="1">
              <a:buNone/>
              <a:defRPr sz="1600" kern="1200">
                <a:solidFill>
                  <a:schemeClr val="tx1"/>
                </a:solidFill>
                <a:latin typeface="+mn-lt"/>
                <a:ea typeface="+mn-ea"/>
                <a:cs typeface="+mn-cs"/>
              </a:defRPr>
            </a:lvl6pPr>
            <a:lvl7pPr marL="2743200" indent="0" algn="ctr" defTabSz="914400" rtl="0" eaLnBrk="1" latinLnBrk="0" hangingPunct="1">
              <a:buNone/>
              <a:defRPr sz="1600" kern="1200">
                <a:solidFill>
                  <a:schemeClr val="tx1"/>
                </a:solidFill>
                <a:latin typeface="+mn-lt"/>
                <a:ea typeface="+mn-ea"/>
                <a:cs typeface="+mn-cs"/>
              </a:defRPr>
            </a:lvl7pPr>
            <a:lvl8pPr marL="3200400" indent="0" algn="ctr" defTabSz="914400" rtl="0" eaLnBrk="1" latinLnBrk="0" hangingPunct="1">
              <a:buNone/>
              <a:defRPr sz="1600" kern="1200">
                <a:solidFill>
                  <a:schemeClr val="tx1"/>
                </a:solidFill>
                <a:latin typeface="+mn-lt"/>
                <a:ea typeface="+mn-ea"/>
                <a:cs typeface="+mn-cs"/>
              </a:defRPr>
            </a:lvl8pPr>
            <a:lvl9pPr marL="3657600" indent="0" algn="ctr" defTabSz="914400" rtl="0" eaLnBrk="1" latinLnBrk="0" hangingPunct="1">
              <a:buNone/>
              <a:defRPr sz="1600" kern="1200">
                <a:solidFill>
                  <a:schemeClr val="tx1"/>
                </a:solidFill>
                <a:latin typeface="+mn-lt"/>
                <a:ea typeface="+mn-ea"/>
                <a:cs typeface="+mn-cs"/>
              </a:defRPr>
            </a:lvl9pPr>
          </a:lstStyle>
          <a:p>
            <a:r>
              <a:rPr lang="nb-NO"/>
              <a:t>Helsetjenester i Norge ligger 10-15 år etter teknologisk</a:t>
            </a:r>
          </a:p>
        </p:txBody>
      </p:sp>
      <p:cxnSp>
        <p:nvCxnSpPr>
          <p:cNvPr id="3" name="Rett linje 2">
            <a:extLst>
              <a:ext uri="{FF2B5EF4-FFF2-40B4-BE49-F238E27FC236}">
                <a16:creationId xmlns:a16="http://schemas.microsoft.com/office/drawing/2014/main" id="{776F7ED3-CF77-B117-D946-42F848840150}"/>
              </a:ext>
            </a:extLst>
          </p:cNvPr>
          <p:cNvCxnSpPr/>
          <p:nvPr/>
        </p:nvCxnSpPr>
        <p:spPr>
          <a:xfrm flipH="1">
            <a:off x="453224" y="6448602"/>
            <a:ext cx="99755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Bilde 10" descr="Et bilde som inneholder tekst, Font, logo, Grafikk&#10;&#10;KI-generert innhold kan være feil.">
            <a:extLst>
              <a:ext uri="{FF2B5EF4-FFF2-40B4-BE49-F238E27FC236}">
                <a16:creationId xmlns:a16="http://schemas.microsoft.com/office/drawing/2014/main" id="{FA6E2823-5C3A-4273-52C4-80AAC3BADA2A}"/>
              </a:ext>
            </a:extLst>
          </p:cNvPr>
          <p:cNvPicPr/>
          <p:nvPr/>
        </p:nvPicPr>
        <p:blipFill>
          <a:blip r:embed="rId2"/>
          <a:srcRect/>
          <a:stretch/>
        </p:blipFill>
        <p:spPr>
          <a:xfrm>
            <a:off x="10712303" y="6180014"/>
            <a:ext cx="1026473" cy="418519"/>
          </a:xfrm>
          <a:prstGeom prst="rect">
            <a:avLst/>
          </a:prstGeom>
        </p:spPr>
      </p:pic>
      <p:sp>
        <p:nvSpPr>
          <p:cNvPr id="12" name="TekstSylinder 11">
            <a:extLst>
              <a:ext uri="{FF2B5EF4-FFF2-40B4-BE49-F238E27FC236}">
                <a16:creationId xmlns:a16="http://schemas.microsoft.com/office/drawing/2014/main" id="{F5B4C3AD-94D9-FD4B-2A20-F7B89DA1FC4D}"/>
              </a:ext>
            </a:extLst>
          </p:cNvPr>
          <p:cNvSpPr txBox="1"/>
          <p:nvPr/>
        </p:nvSpPr>
        <p:spPr>
          <a:xfrm>
            <a:off x="690679" y="364064"/>
            <a:ext cx="6916297" cy="1089529"/>
          </a:xfrm>
          <a:prstGeom prst="rect">
            <a:avLst/>
          </a:prstGeom>
          <a:noFill/>
        </p:spPr>
        <p:txBody>
          <a:bodyPr wrap="square" rtlCol="0">
            <a:spAutoFit/>
          </a:bodyPr>
          <a:lstStyle/>
          <a:p>
            <a:pPr algn="l">
              <a:lnSpc>
                <a:spcPct val="90000"/>
              </a:lnSpc>
            </a:pPr>
            <a:r>
              <a:rPr lang="nb-NO" sz="3600" b="1" dirty="0">
                <a:solidFill>
                  <a:srgbClr val="093953"/>
                </a:solidFill>
                <a:latin typeface="Barlow" panose="00000500000000000000" pitchFamily="2" charset="0"/>
              </a:rPr>
              <a:t>Gevinst</a:t>
            </a:r>
          </a:p>
          <a:p>
            <a:pPr algn="l">
              <a:lnSpc>
                <a:spcPct val="90000"/>
              </a:lnSpc>
            </a:pPr>
            <a:endParaRPr lang="nb-NO" sz="3600" b="1" dirty="0">
              <a:solidFill>
                <a:srgbClr val="093953"/>
              </a:solidFill>
              <a:latin typeface="Barlow" panose="00000500000000000000" pitchFamily="2" charset="0"/>
            </a:endParaRPr>
          </a:p>
        </p:txBody>
      </p:sp>
      <p:sp>
        <p:nvSpPr>
          <p:cNvPr id="14" name="Undertittel 2">
            <a:extLst>
              <a:ext uri="{FF2B5EF4-FFF2-40B4-BE49-F238E27FC236}">
                <a16:creationId xmlns:a16="http://schemas.microsoft.com/office/drawing/2014/main" id="{A75BFE7F-45CE-DAB6-682D-3A45324FAE03}"/>
              </a:ext>
            </a:extLst>
          </p:cNvPr>
          <p:cNvSpPr txBox="1">
            <a:spLocks/>
          </p:cNvSpPr>
          <p:nvPr/>
        </p:nvSpPr>
        <p:spPr>
          <a:xfrm>
            <a:off x="7611762" y="4610099"/>
            <a:ext cx="4009848" cy="985983"/>
          </a:xfrm>
          <a:prstGeom prst="rect">
            <a:avLst/>
          </a:prstGeom>
        </p:spPr>
        <p:txBody>
          <a:bodyPr vert="horz" lIns="91440" tIns="45720" rIns="91440" bIns="45720" rtlCol="0" anchor="ctr" anchorCtr="0"/>
          <a:lstStyle>
            <a:defPPr>
              <a:defRPr lang="nb-NO"/>
            </a:defPPr>
            <a:lvl1pPr marL="0" indent="0" algn="ctr" defTabSz="914400" rtl="0" eaLnBrk="1" latinLnBrk="0" hangingPunct="1">
              <a:buNone/>
              <a:defRPr sz="1800" b="1" i="1" kern="1200">
                <a:solidFill>
                  <a:schemeClr val="bg1"/>
                </a:solidFill>
                <a:latin typeface="Barlow" panose="00000500000000000000" pitchFamily="2" charset="0"/>
                <a:ea typeface="+mn-ea"/>
                <a:cs typeface="+mn-cs"/>
              </a:defRPr>
            </a:lvl1pPr>
            <a:lvl2pPr marL="457200" indent="0" algn="ctr" defTabSz="914400" rtl="0" eaLnBrk="1" latinLnBrk="0" hangingPunct="1">
              <a:buNone/>
              <a:defRPr sz="2000" kern="1200">
                <a:solidFill>
                  <a:schemeClr val="tx1"/>
                </a:solidFill>
                <a:latin typeface="+mn-lt"/>
                <a:ea typeface="+mn-ea"/>
                <a:cs typeface="+mn-cs"/>
              </a:defRPr>
            </a:lvl2pPr>
            <a:lvl3pPr marL="914400" indent="0" algn="ctr" defTabSz="914400" rtl="0" eaLnBrk="1" latinLnBrk="0" hangingPunct="1">
              <a:buNone/>
              <a:defRPr sz="1800" kern="1200">
                <a:solidFill>
                  <a:schemeClr val="tx1"/>
                </a:solidFill>
                <a:latin typeface="+mn-lt"/>
                <a:ea typeface="+mn-ea"/>
                <a:cs typeface="+mn-cs"/>
              </a:defRPr>
            </a:lvl3pPr>
            <a:lvl4pPr marL="1371600" indent="0" algn="ctr" defTabSz="914400" rtl="0" eaLnBrk="1" latinLnBrk="0" hangingPunct="1">
              <a:buNone/>
              <a:defRPr sz="1600" kern="1200">
                <a:solidFill>
                  <a:schemeClr val="tx1"/>
                </a:solidFill>
                <a:latin typeface="+mn-lt"/>
                <a:ea typeface="+mn-ea"/>
                <a:cs typeface="+mn-cs"/>
              </a:defRPr>
            </a:lvl4pPr>
            <a:lvl5pPr marL="1828800" indent="0" algn="ctr" defTabSz="914400" rtl="0" eaLnBrk="1" latinLnBrk="0" hangingPunct="1">
              <a:buNone/>
              <a:defRPr sz="1600" kern="1200">
                <a:solidFill>
                  <a:schemeClr val="tx1"/>
                </a:solidFill>
                <a:latin typeface="+mn-lt"/>
                <a:ea typeface="+mn-ea"/>
                <a:cs typeface="+mn-cs"/>
              </a:defRPr>
            </a:lvl5pPr>
            <a:lvl6pPr marL="2286000" indent="0" algn="ctr" defTabSz="914400" rtl="0" eaLnBrk="1" latinLnBrk="0" hangingPunct="1">
              <a:buNone/>
              <a:defRPr sz="1600" kern="1200">
                <a:solidFill>
                  <a:schemeClr val="tx1"/>
                </a:solidFill>
                <a:latin typeface="+mn-lt"/>
                <a:ea typeface="+mn-ea"/>
                <a:cs typeface="+mn-cs"/>
              </a:defRPr>
            </a:lvl6pPr>
            <a:lvl7pPr marL="2743200" indent="0" algn="ctr" defTabSz="914400" rtl="0" eaLnBrk="1" latinLnBrk="0" hangingPunct="1">
              <a:buNone/>
              <a:defRPr sz="1600" kern="1200">
                <a:solidFill>
                  <a:schemeClr val="tx1"/>
                </a:solidFill>
                <a:latin typeface="+mn-lt"/>
                <a:ea typeface="+mn-ea"/>
                <a:cs typeface="+mn-cs"/>
              </a:defRPr>
            </a:lvl7pPr>
            <a:lvl8pPr marL="3200400" indent="0" algn="ctr" defTabSz="914400" rtl="0" eaLnBrk="1" latinLnBrk="0" hangingPunct="1">
              <a:buNone/>
              <a:defRPr sz="1600" kern="1200">
                <a:solidFill>
                  <a:schemeClr val="tx1"/>
                </a:solidFill>
                <a:latin typeface="+mn-lt"/>
                <a:ea typeface="+mn-ea"/>
                <a:cs typeface="+mn-cs"/>
              </a:defRPr>
            </a:lvl8pPr>
            <a:lvl9pPr marL="3657600" indent="0" algn="ctr" defTabSz="914400" rtl="0" eaLnBrk="1" latinLnBrk="0" hangingPunct="1">
              <a:buNone/>
              <a:defRPr sz="1600" kern="1200">
                <a:solidFill>
                  <a:schemeClr val="tx1"/>
                </a:solidFill>
                <a:latin typeface="+mn-lt"/>
                <a:ea typeface="+mn-ea"/>
                <a:cs typeface="+mn-cs"/>
              </a:defRPr>
            </a:lvl9pPr>
          </a:lstStyle>
          <a:p>
            <a:endParaRPr lang="nb-NO" sz="2800" b="0" i="0" spc="30">
              <a:solidFill>
                <a:schemeClr val="tx1"/>
              </a:solidFill>
              <a:latin typeface="Square Peg" pitchFamily="2" charset="0"/>
            </a:endParaRPr>
          </a:p>
        </p:txBody>
      </p:sp>
      <p:graphicFrame>
        <p:nvGraphicFramePr>
          <p:cNvPr id="17" name="TekstSylinder 12">
            <a:extLst>
              <a:ext uri="{FF2B5EF4-FFF2-40B4-BE49-F238E27FC236}">
                <a16:creationId xmlns:a16="http://schemas.microsoft.com/office/drawing/2014/main" id="{935DA04B-C5A7-9130-2B4E-A20805AC56C5}"/>
              </a:ext>
            </a:extLst>
          </p:cNvPr>
          <p:cNvGraphicFramePr/>
          <p:nvPr>
            <p:extLst>
              <p:ext uri="{D42A27DB-BD31-4B8C-83A1-F6EECF244321}">
                <p14:modId xmlns:p14="http://schemas.microsoft.com/office/powerpoint/2010/main" val="1886575366"/>
              </p:ext>
            </p:extLst>
          </p:nvPr>
        </p:nvGraphicFramePr>
        <p:xfrm>
          <a:off x="373376" y="618840"/>
          <a:ext cx="10135262" cy="5265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46888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FA9B688F-2541-B40B-3105-AE24B3F66101}"/>
            </a:ext>
          </a:extLst>
        </p:cNvPr>
        <p:cNvGrpSpPr/>
        <p:nvPr/>
      </p:nvGrpSpPr>
      <p:grpSpPr>
        <a:xfrm>
          <a:off x="0" y="0"/>
          <a:ext cx="0" cy="0"/>
          <a:chOff x="0" y="0"/>
          <a:chExt cx="0" cy="0"/>
        </a:xfrm>
      </p:grpSpPr>
      <p:pic>
        <p:nvPicPr>
          <p:cNvPr id="3" name="Bilde 2" descr="Et bilde som inneholder sort, silhuett&#10;&#10;Automatisk generert beskrivelse">
            <a:extLst>
              <a:ext uri="{FF2B5EF4-FFF2-40B4-BE49-F238E27FC236}">
                <a16:creationId xmlns:a16="http://schemas.microsoft.com/office/drawing/2014/main" id="{B71CFD5B-68E9-8B58-DF91-4E591AECB868}"/>
              </a:ext>
            </a:extLst>
          </p:cNvPr>
          <p:cNvPicPr/>
          <p:nvPr/>
        </p:nvPicPr>
        <p:blipFill>
          <a:blip r:embed="rId3"/>
          <a:srcRect/>
          <a:stretch/>
        </p:blipFill>
        <p:spPr>
          <a:xfrm>
            <a:off x="0" y="0"/>
            <a:ext cx="9700752" cy="6857999"/>
          </a:xfrm>
          <a:prstGeom prst="rect">
            <a:avLst/>
          </a:prstGeom>
        </p:spPr>
      </p:pic>
      <p:pic>
        <p:nvPicPr>
          <p:cNvPr id="5" name="Bilde 4" descr="Et bilde som inneholder Grafikk, symbol, logo, design&#10;&#10;Automatisk generert beskrivelse">
            <a:extLst>
              <a:ext uri="{FF2B5EF4-FFF2-40B4-BE49-F238E27FC236}">
                <a16:creationId xmlns:a16="http://schemas.microsoft.com/office/drawing/2014/main" id="{334BDEB4-2C82-0CAF-C4F2-36C66F31E654}"/>
              </a:ext>
            </a:extLst>
          </p:cNvPr>
          <p:cNvPicPr/>
          <p:nvPr/>
        </p:nvPicPr>
        <p:blipFill>
          <a:blip r:embed="rId4"/>
          <a:stretch>
            <a:fillRect/>
          </a:stretch>
        </p:blipFill>
        <p:spPr>
          <a:xfrm>
            <a:off x="900211" y="427890"/>
            <a:ext cx="1020030" cy="1099617"/>
          </a:xfrm>
          <a:prstGeom prst="rect">
            <a:avLst/>
          </a:prstGeom>
        </p:spPr>
      </p:pic>
      <p:pic>
        <p:nvPicPr>
          <p:cNvPr id="9" name="Bilde 8" descr="Et bilde som inneholder sort, silhuett&#10;&#10;Automatisk generert beskrivelse">
            <a:extLst>
              <a:ext uri="{FF2B5EF4-FFF2-40B4-BE49-F238E27FC236}">
                <a16:creationId xmlns:a16="http://schemas.microsoft.com/office/drawing/2014/main" id="{CB7D8987-B542-735E-03E9-18CF9C617024}"/>
              </a:ext>
            </a:extLst>
          </p:cNvPr>
          <p:cNvPicPr/>
          <p:nvPr/>
        </p:nvPicPr>
        <p:blipFill>
          <a:blip r:embed="rId3"/>
          <a:srcRect/>
          <a:stretch/>
        </p:blipFill>
        <p:spPr>
          <a:xfrm>
            <a:off x="0" y="1"/>
            <a:ext cx="9700752" cy="6857999"/>
          </a:xfrm>
          <a:prstGeom prst="rect">
            <a:avLst/>
          </a:prstGeom>
        </p:spPr>
      </p:pic>
      <p:sp>
        <p:nvSpPr>
          <p:cNvPr id="15" name="TekstSylinder 14">
            <a:extLst>
              <a:ext uri="{FF2B5EF4-FFF2-40B4-BE49-F238E27FC236}">
                <a16:creationId xmlns:a16="http://schemas.microsoft.com/office/drawing/2014/main" id="{7BCCDC8E-3304-AB61-FD9B-7886BFFA0792}"/>
              </a:ext>
            </a:extLst>
          </p:cNvPr>
          <p:cNvSpPr txBox="1"/>
          <p:nvPr/>
        </p:nvSpPr>
        <p:spPr>
          <a:xfrm>
            <a:off x="369093" y="-3899"/>
            <a:ext cx="5953842" cy="73866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Barlow"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rgbClr val="4472C4">
                    <a:lumMod val="50000"/>
                  </a:srgbClr>
                </a:solidFill>
                <a:effectLst/>
                <a:uLnTx/>
                <a:uFillTx/>
                <a:latin typeface="Barlow" panose="00000500000000000000" pitchFamily="2" charset="0"/>
                <a:ea typeface="Calibri"/>
                <a:cs typeface="Calibri"/>
              </a:rPr>
              <a:t>Tall og statistikk</a:t>
            </a:r>
          </a:p>
        </p:txBody>
      </p:sp>
      <p:graphicFrame>
        <p:nvGraphicFramePr>
          <p:cNvPr id="16" name="Table 15">
            <a:extLst>
              <a:ext uri="{FF2B5EF4-FFF2-40B4-BE49-F238E27FC236}">
                <a16:creationId xmlns:a16="http://schemas.microsoft.com/office/drawing/2014/main" id="{9E5AD073-1A22-1BC5-DE48-77DCA661A78B}"/>
              </a:ext>
            </a:extLst>
          </p:cNvPr>
          <p:cNvGraphicFramePr>
            <a:graphicFrameLocks noGrp="1"/>
          </p:cNvGraphicFramePr>
          <p:nvPr>
            <p:extLst>
              <p:ext uri="{D42A27DB-BD31-4B8C-83A1-F6EECF244321}">
                <p14:modId xmlns:p14="http://schemas.microsoft.com/office/powerpoint/2010/main" val="2939895768"/>
              </p:ext>
            </p:extLst>
          </p:nvPr>
        </p:nvGraphicFramePr>
        <p:xfrm>
          <a:off x="5844141" y="427890"/>
          <a:ext cx="4619713" cy="2077891"/>
        </p:xfrm>
        <a:graphic>
          <a:graphicData uri="http://schemas.openxmlformats.org/drawingml/2006/table">
            <a:tbl>
              <a:tblPr bandRow="1">
                <a:tableStyleId>{5C22544A-7EE6-4342-B048-85BDC9FD1C3A}</a:tableStyleId>
              </a:tblPr>
              <a:tblGrid>
                <a:gridCol w="1392196">
                  <a:extLst>
                    <a:ext uri="{9D8B030D-6E8A-4147-A177-3AD203B41FA5}">
                      <a16:colId xmlns:a16="http://schemas.microsoft.com/office/drawing/2014/main" val="2769166923"/>
                    </a:ext>
                  </a:extLst>
                </a:gridCol>
                <a:gridCol w="1029730">
                  <a:extLst>
                    <a:ext uri="{9D8B030D-6E8A-4147-A177-3AD203B41FA5}">
                      <a16:colId xmlns:a16="http://schemas.microsoft.com/office/drawing/2014/main" val="3178656577"/>
                    </a:ext>
                  </a:extLst>
                </a:gridCol>
                <a:gridCol w="1352484">
                  <a:extLst>
                    <a:ext uri="{9D8B030D-6E8A-4147-A177-3AD203B41FA5}">
                      <a16:colId xmlns:a16="http://schemas.microsoft.com/office/drawing/2014/main" val="158823314"/>
                    </a:ext>
                  </a:extLst>
                </a:gridCol>
                <a:gridCol w="845303">
                  <a:extLst>
                    <a:ext uri="{9D8B030D-6E8A-4147-A177-3AD203B41FA5}">
                      <a16:colId xmlns:a16="http://schemas.microsoft.com/office/drawing/2014/main" val="3813356320"/>
                    </a:ext>
                  </a:extLst>
                </a:gridCol>
              </a:tblGrid>
              <a:tr h="740581">
                <a:tc>
                  <a:txBody>
                    <a:bodyPr/>
                    <a:lstStyle/>
                    <a:p>
                      <a:pPr algn="ctr" fontAlgn="b"/>
                      <a:r>
                        <a:rPr lang="en-US" sz="1100" b="1">
                          <a:effectLst/>
                          <a:latin typeface="Aptos Narrow"/>
                        </a:rPr>
                        <a:t>Sone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a:effectLst/>
                          <a:latin typeface="Aptos Narrow"/>
                        </a:rPr>
                        <a:t>Antall brukere med videobesøk</a:t>
                      </a:r>
                      <a:endParaRPr lang="en-US" sz="1100" b="1" err="1">
                        <a:effectLst/>
                        <a:latin typeface="Aptos Narrow"/>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a:effectLst/>
                          <a:latin typeface="Aptos Narrow"/>
                        </a:rPr>
                        <a:t>Antall videobesøk ukentlig</a:t>
                      </a:r>
                      <a:endParaRPr lang="en-US" sz="1100" b="1" err="1">
                        <a:effectLst/>
                        <a:latin typeface="Aptos Narrow"/>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a:effectLst/>
                          <a:latin typeface="Aptos Narrow"/>
                        </a:rPr>
                        <a:t>Uke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83999095"/>
                  </a:ext>
                </a:extLst>
              </a:tr>
              <a:tr h="200576">
                <a:tc gridSpan="4">
                  <a:txBody>
                    <a:bodyPr/>
                    <a:lstStyle/>
                    <a:p>
                      <a:pPr algn="ctr" fontAlgn="b"/>
                      <a:r>
                        <a:rPr lang="en-US" sz="1100" b="1" err="1">
                          <a:effectLst/>
                          <a:latin typeface="Aptos Narrow"/>
                        </a:rPr>
                        <a:t>Februar</a:t>
                      </a:r>
                      <a:endParaRPr lang="en-US" sz="1100" b="1">
                        <a:effectLst/>
                        <a:latin typeface="Aptos Narrow"/>
                      </a:endParaRPr>
                    </a:p>
                  </a:txBody>
                  <a:tcPr marL="9525" marR="9525" marT="9525"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70367204"/>
                  </a:ext>
                </a:extLst>
              </a:tr>
              <a:tr h="200576">
                <a:tc rowSpan="5">
                  <a:txBody>
                    <a:bodyPr/>
                    <a:lstStyle/>
                    <a:p>
                      <a:pPr algn="ctr" fontAlgn="ctr"/>
                      <a:r>
                        <a:rPr lang="en-US" sz="1100">
                          <a:effectLst/>
                          <a:latin typeface="Aptos Narrow"/>
                        </a:rPr>
                        <a:t>Sone X i Tønsberg</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r" fontAlgn="b"/>
                      <a:r>
                        <a:rPr lang="en-US" sz="1100">
                          <a:effectLst/>
                          <a:latin typeface="Aptos Narrow"/>
                        </a:rPr>
                        <a:t>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a:effectLst/>
                          <a:latin typeface="Aptos Narrow"/>
                        </a:rPr>
                        <a:t>23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a:effectLst/>
                          <a:latin typeface="Aptos Narrow"/>
                        </a:rPr>
                        <a:t>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395131"/>
                  </a:ext>
                </a:extLst>
              </a:tr>
              <a:tr h="200576">
                <a:tc vMerge="1">
                  <a:txBody>
                    <a:bodyPr/>
                    <a:lstStyle/>
                    <a:p>
                      <a:endParaRPr lang="en-US"/>
                    </a:p>
                  </a:txBody>
                  <a:tcPr/>
                </a:tc>
                <a:tc>
                  <a:txBody>
                    <a:bodyPr/>
                    <a:lstStyle/>
                    <a:p>
                      <a:pPr algn="r" fontAlgn="b"/>
                      <a:r>
                        <a:rPr lang="en-US" sz="1100">
                          <a:effectLst/>
                          <a:latin typeface="Aptos Narrow"/>
                        </a:rPr>
                        <a:t>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a:effectLst/>
                          <a:latin typeface="Aptos Narrow"/>
                        </a:rPr>
                        <a:t>25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a:effectLst/>
                          <a:latin typeface="Aptos Narrow"/>
                        </a:rPr>
                        <a:t>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1279150"/>
                  </a:ext>
                </a:extLst>
              </a:tr>
              <a:tr h="200576">
                <a:tc vMerge="1">
                  <a:txBody>
                    <a:bodyPr/>
                    <a:lstStyle/>
                    <a:p>
                      <a:endParaRPr lang="en-US"/>
                    </a:p>
                  </a:txBody>
                  <a:tcPr/>
                </a:tc>
                <a:tc>
                  <a:txBody>
                    <a:bodyPr/>
                    <a:lstStyle/>
                    <a:p>
                      <a:pPr algn="r" fontAlgn="b"/>
                      <a:r>
                        <a:rPr lang="en-US" sz="1100">
                          <a:effectLst/>
                          <a:latin typeface="Aptos Narrow"/>
                        </a:rPr>
                        <a:t>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a:effectLst/>
                          <a:latin typeface="Aptos Narrow"/>
                        </a:rPr>
                        <a:t>21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a:effectLst/>
                          <a:latin typeface="Aptos Narrow"/>
                        </a:rPr>
                        <a:t>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043301"/>
                  </a:ext>
                </a:extLst>
              </a:tr>
              <a:tr h="200576">
                <a:tc vMerge="1">
                  <a:txBody>
                    <a:bodyPr/>
                    <a:lstStyle/>
                    <a:p>
                      <a:endParaRPr lang="en-US"/>
                    </a:p>
                  </a:txBody>
                  <a:tcPr/>
                </a:tc>
                <a:tc>
                  <a:txBody>
                    <a:bodyPr/>
                    <a:lstStyle/>
                    <a:p>
                      <a:pPr algn="r" fontAlgn="b"/>
                      <a:r>
                        <a:rPr lang="en-US" sz="1100">
                          <a:effectLst/>
                          <a:latin typeface="Aptos Narrow"/>
                        </a:rPr>
                        <a:t>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a:effectLst/>
                          <a:latin typeface="Aptos Narrow"/>
                        </a:rPr>
                        <a:t>21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a:effectLst/>
                          <a:latin typeface="Aptos Narrow"/>
                        </a:rPr>
                        <a:t>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8782504"/>
                  </a:ext>
                </a:extLst>
              </a:tr>
              <a:tr h="0">
                <a:tc vMerge="1">
                  <a:txBody>
                    <a:bodyPr/>
                    <a:lstStyle/>
                    <a:p>
                      <a:endParaRPr lang="en-US"/>
                    </a:p>
                  </a:txBody>
                  <a:tcPr/>
                </a:tc>
                <a:tc>
                  <a:txBody>
                    <a:bodyPr/>
                    <a:lstStyle/>
                    <a:p>
                      <a:pPr fontAlgn="b"/>
                      <a:r>
                        <a:rPr lang="en-US" sz="1100" b="1" err="1">
                          <a:effectLst/>
                          <a:latin typeface="Aptos Narrow"/>
                        </a:rPr>
                        <a:t>Totalt</a:t>
                      </a:r>
                      <a:r>
                        <a:rPr lang="en-US" sz="1100" b="1">
                          <a:effectLst/>
                          <a:latin typeface="Aptos Narrow"/>
                        </a:rPr>
                        <a:t> i </a:t>
                      </a:r>
                      <a:r>
                        <a:rPr lang="en-US" sz="1100" b="1" err="1">
                          <a:effectLst/>
                          <a:latin typeface="Aptos Narrow"/>
                        </a:rPr>
                        <a:t>mnd</a:t>
                      </a:r>
                      <a:endParaRPr lang="en-US" sz="1100" b="1">
                        <a:effectLst/>
                        <a:latin typeface="Aptos Narrow"/>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1" dirty="0">
                          <a:effectLst/>
                          <a:latin typeface="Aptos Narrow"/>
                        </a:rPr>
                        <a:t>90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endParaRPr lang="en-US" sz="1100" b="1" dirty="0">
                        <a:effectLst/>
                        <a:latin typeface="Aptos Narrow" panose="020B00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8531175"/>
                  </a:ext>
                </a:extLst>
              </a:tr>
            </a:tbl>
          </a:graphicData>
        </a:graphic>
      </p:graphicFrame>
      <p:graphicFrame>
        <p:nvGraphicFramePr>
          <p:cNvPr id="10" name="Tabell 9">
            <a:extLst>
              <a:ext uri="{FF2B5EF4-FFF2-40B4-BE49-F238E27FC236}">
                <a16:creationId xmlns:a16="http://schemas.microsoft.com/office/drawing/2014/main" id="{A9760485-4BBB-AFC1-D81F-7254608470D9}"/>
              </a:ext>
            </a:extLst>
          </p:cNvPr>
          <p:cNvGraphicFramePr>
            <a:graphicFrameLocks noGrp="1"/>
          </p:cNvGraphicFramePr>
          <p:nvPr>
            <p:extLst>
              <p:ext uri="{D42A27DB-BD31-4B8C-83A1-F6EECF244321}">
                <p14:modId xmlns:p14="http://schemas.microsoft.com/office/powerpoint/2010/main" val="332398641"/>
              </p:ext>
            </p:extLst>
          </p:nvPr>
        </p:nvGraphicFramePr>
        <p:xfrm>
          <a:off x="369093" y="5374639"/>
          <a:ext cx="8235374" cy="916893"/>
        </p:xfrm>
        <a:graphic>
          <a:graphicData uri="http://schemas.openxmlformats.org/drawingml/2006/table">
            <a:tbl>
              <a:tblPr>
                <a:tableStyleId>{5C22544A-7EE6-4342-B048-85BDC9FD1C3A}</a:tableStyleId>
              </a:tblPr>
              <a:tblGrid>
                <a:gridCol w="1505974">
                  <a:extLst>
                    <a:ext uri="{9D8B030D-6E8A-4147-A177-3AD203B41FA5}">
                      <a16:colId xmlns:a16="http://schemas.microsoft.com/office/drawing/2014/main" val="1502480581"/>
                    </a:ext>
                  </a:extLst>
                </a:gridCol>
                <a:gridCol w="841175">
                  <a:extLst>
                    <a:ext uri="{9D8B030D-6E8A-4147-A177-3AD203B41FA5}">
                      <a16:colId xmlns:a16="http://schemas.microsoft.com/office/drawing/2014/main" val="3563130580"/>
                    </a:ext>
                  </a:extLst>
                </a:gridCol>
                <a:gridCol w="841175">
                  <a:extLst>
                    <a:ext uri="{9D8B030D-6E8A-4147-A177-3AD203B41FA5}">
                      <a16:colId xmlns:a16="http://schemas.microsoft.com/office/drawing/2014/main" val="4143865144"/>
                    </a:ext>
                  </a:extLst>
                </a:gridCol>
                <a:gridCol w="841175">
                  <a:extLst>
                    <a:ext uri="{9D8B030D-6E8A-4147-A177-3AD203B41FA5}">
                      <a16:colId xmlns:a16="http://schemas.microsoft.com/office/drawing/2014/main" val="2606904715"/>
                    </a:ext>
                  </a:extLst>
                </a:gridCol>
                <a:gridCol w="841175">
                  <a:extLst>
                    <a:ext uri="{9D8B030D-6E8A-4147-A177-3AD203B41FA5}">
                      <a16:colId xmlns:a16="http://schemas.microsoft.com/office/drawing/2014/main" val="1800323794"/>
                    </a:ext>
                  </a:extLst>
                </a:gridCol>
                <a:gridCol w="841175">
                  <a:extLst>
                    <a:ext uri="{9D8B030D-6E8A-4147-A177-3AD203B41FA5}">
                      <a16:colId xmlns:a16="http://schemas.microsoft.com/office/drawing/2014/main" val="3611251864"/>
                    </a:ext>
                  </a:extLst>
                </a:gridCol>
                <a:gridCol w="841175">
                  <a:extLst>
                    <a:ext uri="{9D8B030D-6E8A-4147-A177-3AD203B41FA5}">
                      <a16:colId xmlns:a16="http://schemas.microsoft.com/office/drawing/2014/main" val="1231677652"/>
                    </a:ext>
                  </a:extLst>
                </a:gridCol>
                <a:gridCol w="841175">
                  <a:extLst>
                    <a:ext uri="{9D8B030D-6E8A-4147-A177-3AD203B41FA5}">
                      <a16:colId xmlns:a16="http://schemas.microsoft.com/office/drawing/2014/main" val="56660020"/>
                    </a:ext>
                  </a:extLst>
                </a:gridCol>
                <a:gridCol w="841175">
                  <a:extLst>
                    <a:ext uri="{9D8B030D-6E8A-4147-A177-3AD203B41FA5}">
                      <a16:colId xmlns:a16="http://schemas.microsoft.com/office/drawing/2014/main" val="2137067670"/>
                    </a:ext>
                  </a:extLst>
                </a:gridCol>
              </a:tblGrid>
              <a:tr h="305631">
                <a:tc>
                  <a:txBody>
                    <a:bodyPr/>
                    <a:lstStyle/>
                    <a:p>
                      <a:pPr algn="l" fontAlgn="b"/>
                      <a:r>
                        <a:rPr lang="nb-NO" sz="1100" u="none" strike="noStrike">
                          <a:effectLst/>
                        </a:rPr>
                        <a:t> </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nb-NO" sz="1100" b="0" u="none" strike="noStrike" dirty="0">
                          <a:effectLst/>
                        </a:rPr>
                        <a:t>Sone a</a:t>
                      </a:r>
                      <a:endParaRPr lang="nb-NO" sz="11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nb-NO" sz="1100" b="0" u="none" strike="noStrike" dirty="0">
                          <a:effectLst/>
                        </a:rPr>
                        <a:t>Sone b</a:t>
                      </a:r>
                      <a:endParaRPr lang="nb-NO" sz="11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nb-NO" sz="1100" b="0" u="none" strike="noStrike" dirty="0">
                          <a:effectLst/>
                        </a:rPr>
                        <a:t>Sone c</a:t>
                      </a:r>
                      <a:endParaRPr lang="nb-NO" sz="11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nb-NO" sz="1100" b="0" u="none" strike="noStrike">
                          <a:effectLst/>
                        </a:rPr>
                        <a:t>Sone d</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nb-NO" sz="1100" b="0" u="none" strike="noStrike">
                          <a:effectLst/>
                        </a:rPr>
                        <a:t>Sone e</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nb-NO" sz="1100" b="0" u="none" strike="noStrike" dirty="0">
                          <a:effectLst/>
                        </a:rPr>
                        <a:t>Sone f</a:t>
                      </a:r>
                      <a:endParaRPr lang="nb-NO" sz="11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nb-NO" sz="1100" b="0" u="none" strike="noStrike" dirty="0">
                          <a:effectLst/>
                        </a:rPr>
                        <a:t>Sone g</a:t>
                      </a:r>
                      <a:endParaRPr lang="nb-NO" sz="11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r>
                        <a:rPr lang="nb-NO" sz="1100" b="0" u="none" strike="noStrike" dirty="0">
                          <a:effectLst/>
                        </a:rPr>
                        <a:t>TOTALT</a:t>
                      </a:r>
                      <a:endParaRPr lang="nb-NO" sz="11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371602708"/>
                  </a:ext>
                </a:extLst>
              </a:tr>
              <a:tr h="305631">
                <a:tc>
                  <a:txBody>
                    <a:bodyPr/>
                    <a:lstStyle/>
                    <a:p>
                      <a:pPr algn="l" fontAlgn="b"/>
                      <a:r>
                        <a:rPr lang="nb-NO" sz="1100" b="1" u="none" strike="noStrike" dirty="0">
                          <a:effectLst/>
                        </a:rPr>
                        <a:t>Antall brukere</a:t>
                      </a:r>
                      <a:endParaRPr lang="nb-NO" sz="1100" b="1"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a:effectLst/>
                        </a:rPr>
                        <a:t>7</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a:effectLst/>
                        </a:rPr>
                        <a:t>12</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a:effectLst/>
                        </a:rPr>
                        <a:t>6</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dirty="0">
                          <a:effectLst/>
                        </a:rPr>
                        <a:t>2</a:t>
                      </a:r>
                      <a:endParaRPr lang="nb-NO" sz="11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dirty="0">
                          <a:effectLst/>
                        </a:rPr>
                        <a:t>3</a:t>
                      </a:r>
                      <a:endParaRPr lang="nb-NO" sz="11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a:effectLst/>
                        </a:rPr>
                        <a:t>5</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a:effectLst/>
                        </a:rPr>
                        <a:t>7</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b="1" u="none" strike="noStrike" dirty="0">
                          <a:effectLst/>
                        </a:rPr>
                        <a:t>42</a:t>
                      </a:r>
                      <a:endParaRPr lang="nb-NO" sz="1100" b="1"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412169810"/>
                  </a:ext>
                </a:extLst>
              </a:tr>
              <a:tr h="305631">
                <a:tc>
                  <a:txBody>
                    <a:bodyPr/>
                    <a:lstStyle/>
                    <a:p>
                      <a:pPr algn="l" fontAlgn="b"/>
                      <a:r>
                        <a:rPr lang="nb-NO" sz="1100" b="1" u="none" strike="noStrike" dirty="0">
                          <a:effectLst/>
                        </a:rPr>
                        <a:t>Antall videobesøk uke 24</a:t>
                      </a:r>
                      <a:endParaRPr lang="nb-NO" sz="1100" b="1"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a:effectLst/>
                        </a:rPr>
                        <a:t>39</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a:effectLst/>
                        </a:rPr>
                        <a:t>42,5</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a:effectLst/>
                        </a:rPr>
                        <a:t>33</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a:effectLst/>
                        </a:rPr>
                        <a:t>6</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a:effectLst/>
                        </a:rPr>
                        <a:t>20</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a:effectLst/>
                        </a:rPr>
                        <a:t>20</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u="none" strike="noStrike">
                          <a:effectLst/>
                        </a:rPr>
                        <a:t>20,5</a:t>
                      </a:r>
                      <a:endParaRPr lang="nb-NO" sz="11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nb-NO" sz="1100" b="1" u="none" strike="noStrike" dirty="0">
                          <a:effectLst/>
                        </a:rPr>
                        <a:t>181</a:t>
                      </a:r>
                      <a:endParaRPr lang="nb-NO" sz="1100" b="1"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124070240"/>
                  </a:ext>
                </a:extLst>
              </a:tr>
            </a:tbl>
          </a:graphicData>
        </a:graphic>
      </p:graphicFrame>
      <p:graphicFrame>
        <p:nvGraphicFramePr>
          <p:cNvPr id="11" name="Tabell 10">
            <a:extLst>
              <a:ext uri="{FF2B5EF4-FFF2-40B4-BE49-F238E27FC236}">
                <a16:creationId xmlns:a16="http://schemas.microsoft.com/office/drawing/2014/main" id="{4405DE8E-28B6-19D7-C478-3C7A2996CA5A}"/>
              </a:ext>
            </a:extLst>
          </p:cNvPr>
          <p:cNvGraphicFramePr>
            <a:graphicFrameLocks noGrp="1"/>
          </p:cNvGraphicFramePr>
          <p:nvPr>
            <p:extLst>
              <p:ext uri="{D42A27DB-BD31-4B8C-83A1-F6EECF244321}">
                <p14:modId xmlns:p14="http://schemas.microsoft.com/office/powerpoint/2010/main" val="3719917952"/>
              </p:ext>
            </p:extLst>
          </p:nvPr>
        </p:nvGraphicFramePr>
        <p:xfrm>
          <a:off x="283850" y="3569370"/>
          <a:ext cx="8127999" cy="74168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777828189"/>
                    </a:ext>
                  </a:extLst>
                </a:gridCol>
                <a:gridCol w="2709333">
                  <a:extLst>
                    <a:ext uri="{9D8B030D-6E8A-4147-A177-3AD203B41FA5}">
                      <a16:colId xmlns:a16="http://schemas.microsoft.com/office/drawing/2014/main" val="2341770219"/>
                    </a:ext>
                  </a:extLst>
                </a:gridCol>
                <a:gridCol w="2709333">
                  <a:extLst>
                    <a:ext uri="{9D8B030D-6E8A-4147-A177-3AD203B41FA5}">
                      <a16:colId xmlns:a16="http://schemas.microsoft.com/office/drawing/2014/main" val="6079360"/>
                    </a:ext>
                  </a:extLst>
                </a:gridCol>
              </a:tblGrid>
              <a:tr h="370840">
                <a:tc>
                  <a:txBody>
                    <a:bodyPr/>
                    <a:lstStyle/>
                    <a:p>
                      <a:r>
                        <a:rPr lang="nb-NO" dirty="0"/>
                        <a:t>Besøk januar</a:t>
                      </a:r>
                    </a:p>
                  </a:txBody>
                  <a:tcPr/>
                </a:tc>
                <a:tc>
                  <a:txBody>
                    <a:bodyPr/>
                    <a:lstStyle/>
                    <a:p>
                      <a:r>
                        <a:rPr lang="nb-NO" dirty="0"/>
                        <a:t>Besøk februar</a:t>
                      </a:r>
                    </a:p>
                  </a:txBody>
                  <a:tcPr/>
                </a:tc>
                <a:tc>
                  <a:txBody>
                    <a:bodyPr/>
                    <a:lstStyle/>
                    <a:p>
                      <a:r>
                        <a:rPr lang="nb-NO" dirty="0"/>
                        <a:t>Besøk juni</a:t>
                      </a:r>
                    </a:p>
                  </a:txBody>
                  <a:tcPr/>
                </a:tc>
                <a:extLst>
                  <a:ext uri="{0D108BD9-81ED-4DB2-BD59-A6C34878D82A}">
                    <a16:rowId xmlns:a16="http://schemas.microsoft.com/office/drawing/2014/main" val="2548723633"/>
                  </a:ext>
                </a:extLst>
              </a:tr>
              <a:tr h="370840">
                <a:tc>
                  <a:txBody>
                    <a:bodyPr/>
                    <a:lstStyle/>
                    <a:p>
                      <a:r>
                        <a:rPr lang="nb-NO" dirty="0"/>
                        <a:t>222</a:t>
                      </a:r>
                    </a:p>
                  </a:txBody>
                  <a:tcPr/>
                </a:tc>
                <a:tc>
                  <a:txBody>
                    <a:bodyPr/>
                    <a:lstStyle/>
                    <a:p>
                      <a:r>
                        <a:rPr lang="nb-NO" dirty="0"/>
                        <a:t>425</a:t>
                      </a:r>
                    </a:p>
                  </a:txBody>
                  <a:tcPr/>
                </a:tc>
                <a:tc>
                  <a:txBody>
                    <a:bodyPr/>
                    <a:lstStyle/>
                    <a:p>
                      <a:r>
                        <a:rPr lang="nb-NO" dirty="0"/>
                        <a:t>724</a:t>
                      </a:r>
                    </a:p>
                  </a:txBody>
                  <a:tcPr/>
                </a:tc>
                <a:extLst>
                  <a:ext uri="{0D108BD9-81ED-4DB2-BD59-A6C34878D82A}">
                    <a16:rowId xmlns:a16="http://schemas.microsoft.com/office/drawing/2014/main" val="2593059213"/>
                  </a:ext>
                </a:extLst>
              </a:tr>
            </a:tbl>
          </a:graphicData>
        </a:graphic>
      </p:graphicFrame>
    </p:spTree>
    <p:extLst>
      <p:ext uri="{BB962C8B-B14F-4D97-AF65-F5344CB8AC3E}">
        <p14:creationId xmlns:p14="http://schemas.microsoft.com/office/powerpoint/2010/main" val="408565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42A44-DB40-CFA8-6BAB-2AA893C9A1A8}"/>
            </a:ext>
          </a:extLst>
        </p:cNvPr>
        <p:cNvGrpSpPr/>
        <p:nvPr/>
      </p:nvGrpSpPr>
      <p:grpSpPr>
        <a:xfrm>
          <a:off x="0" y="0"/>
          <a:ext cx="0" cy="0"/>
          <a:chOff x="0" y="0"/>
          <a:chExt cx="0" cy="0"/>
        </a:xfrm>
      </p:grpSpPr>
      <p:cxnSp>
        <p:nvCxnSpPr>
          <p:cNvPr id="4" name="Rett linje 3">
            <a:extLst>
              <a:ext uri="{FF2B5EF4-FFF2-40B4-BE49-F238E27FC236}">
                <a16:creationId xmlns:a16="http://schemas.microsoft.com/office/drawing/2014/main" id="{DE6A51B2-0D90-88E8-515F-801EB4772832}"/>
              </a:ext>
            </a:extLst>
          </p:cNvPr>
          <p:cNvCxnSpPr>
            <a:cxnSpLocks noGrp="1" noRot="1" noMove="1" noResize="1" noEditPoints="1" noAdjustHandles="1" noChangeArrowheads="1" noChangeShapeType="1"/>
          </p:cNvCxnSpPr>
          <p:nvPr/>
        </p:nvCxnSpPr>
        <p:spPr>
          <a:xfrm flipH="1">
            <a:off x="453224" y="6448602"/>
            <a:ext cx="99755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Bilde 4">
            <a:extLst>
              <a:ext uri="{FF2B5EF4-FFF2-40B4-BE49-F238E27FC236}">
                <a16:creationId xmlns:a16="http://schemas.microsoft.com/office/drawing/2014/main" id="{C61985E8-A36D-354A-EC43-C5DEE5418B22}"/>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a:stretch/>
        </p:blipFill>
        <p:spPr>
          <a:xfrm>
            <a:off x="10714595" y="6180014"/>
            <a:ext cx="1021888" cy="418519"/>
          </a:xfrm>
          <a:prstGeom prst="rect">
            <a:avLst/>
          </a:prstGeom>
        </p:spPr>
      </p:pic>
      <p:sp>
        <p:nvSpPr>
          <p:cNvPr id="7" name="Rektangel 6">
            <a:extLst>
              <a:ext uri="{FF2B5EF4-FFF2-40B4-BE49-F238E27FC236}">
                <a16:creationId xmlns:a16="http://schemas.microsoft.com/office/drawing/2014/main" id="{08804243-83CB-DBFF-5210-D7E12A8B4F46}"/>
              </a:ext>
            </a:extLst>
          </p:cNvPr>
          <p:cNvSpPr/>
          <p:nvPr/>
        </p:nvSpPr>
        <p:spPr>
          <a:xfrm>
            <a:off x="5142367" y="793725"/>
            <a:ext cx="6799153" cy="5253985"/>
          </a:xfrm>
          <a:prstGeom prst="rect">
            <a:avLst/>
          </a:prstGeom>
        </p:spPr>
        <p:txBody>
          <a:bodyPr/>
          <a:lstStyle/>
          <a:p>
            <a:pPr lvl="0"/>
            <a:r>
              <a:rPr lang="nb-NO" i="0" dirty="0">
                <a:latin typeface="Barlow" panose="00000500000000000000" pitchFamily="2" charset="0"/>
              </a:rPr>
              <a:t> </a:t>
            </a:r>
            <a:endParaRPr lang="en-US" dirty="0">
              <a:latin typeface="Barlow" panose="00000500000000000000" pitchFamily="2" charset="0"/>
            </a:endParaRPr>
          </a:p>
        </p:txBody>
      </p:sp>
      <p:sp>
        <p:nvSpPr>
          <p:cNvPr id="11" name="TekstSylinder 10">
            <a:extLst>
              <a:ext uri="{FF2B5EF4-FFF2-40B4-BE49-F238E27FC236}">
                <a16:creationId xmlns:a16="http://schemas.microsoft.com/office/drawing/2014/main" id="{0E1E6704-FBDB-F95F-0DCA-CCF2040AE826}"/>
              </a:ext>
            </a:extLst>
          </p:cNvPr>
          <p:cNvSpPr txBox="1"/>
          <p:nvPr/>
        </p:nvSpPr>
        <p:spPr>
          <a:xfrm>
            <a:off x="5283857" y="426252"/>
            <a:ext cx="6314086" cy="646331"/>
          </a:xfrm>
          <a:prstGeom prst="rect">
            <a:avLst/>
          </a:prstGeom>
          <a:noFill/>
        </p:spPr>
        <p:txBody>
          <a:bodyPr wrap="square">
            <a:spAutoFit/>
          </a:bodyPr>
          <a:lstStyle/>
          <a:p>
            <a:r>
              <a:rPr lang="nb-NO" sz="3600" b="1" dirty="0">
                <a:solidFill>
                  <a:srgbClr val="002060"/>
                </a:solidFill>
                <a:effectLst/>
                <a:latin typeface="Barlow" panose="00000500000000000000" pitchFamily="2" charset="0"/>
                <a:ea typeface="Times New Roman" panose="02020603050405020304" pitchFamily="18" charset="0"/>
                <a:cs typeface="Aptos" panose="020B0004020202020204" pitchFamily="34" charset="0"/>
              </a:rPr>
              <a:t> Fordeler for brukerne: </a:t>
            </a:r>
            <a:endParaRPr lang="nb-NO" sz="3600" b="1" dirty="0">
              <a:solidFill>
                <a:srgbClr val="002060"/>
              </a:solidFill>
              <a:effectLst/>
              <a:latin typeface="Barlow" panose="00000500000000000000" pitchFamily="2" charset="0"/>
              <a:ea typeface="Aptos" panose="020B0004020202020204" pitchFamily="34" charset="0"/>
              <a:cs typeface="Aptos" panose="020B0004020202020204" pitchFamily="34" charset="0"/>
            </a:endParaRPr>
          </a:p>
        </p:txBody>
      </p:sp>
      <p:pic>
        <p:nvPicPr>
          <p:cNvPr id="2" name="Bilde 1">
            <a:extLst>
              <a:ext uri="{FF2B5EF4-FFF2-40B4-BE49-F238E27FC236}">
                <a16:creationId xmlns:a16="http://schemas.microsoft.com/office/drawing/2014/main" id="{438651E9-7C77-3578-27EE-A90EE8CDECE1}"/>
              </a:ext>
            </a:extLst>
          </p:cNvPr>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250480" y="391189"/>
            <a:ext cx="4689800" cy="56448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kstSylinder 8">
            <a:extLst>
              <a:ext uri="{FF2B5EF4-FFF2-40B4-BE49-F238E27FC236}">
                <a16:creationId xmlns:a16="http://schemas.microsoft.com/office/drawing/2014/main" id="{9ACFAA2C-8E28-B0EB-6C65-DDFD96C1FE26}"/>
              </a:ext>
            </a:extLst>
          </p:cNvPr>
          <p:cNvSpPr txBox="1"/>
          <p:nvPr/>
        </p:nvSpPr>
        <p:spPr>
          <a:xfrm>
            <a:off x="5283857" y="1312447"/>
            <a:ext cx="6799152" cy="4216539"/>
          </a:xfrm>
          <a:prstGeom prst="rect">
            <a:avLst/>
          </a:prstGeom>
          <a:noFill/>
        </p:spPr>
        <p:txBody>
          <a:bodyPr wrap="square">
            <a:spAutoFit/>
          </a:bodyPr>
          <a:lstStyle/>
          <a:p>
            <a:endParaRPr lang="nb-NO" sz="1600" dirty="0">
              <a:effectLst/>
              <a:latin typeface="Aptos" panose="020B0004020202020204" pitchFamily="34" charset="0"/>
              <a:ea typeface="Aptos" panose="020B0004020202020204" pitchFamily="34" charset="0"/>
              <a:cs typeface="Aptos" panose="020B0004020202020204" pitchFamily="34" charset="0"/>
            </a:endParaRPr>
          </a:p>
          <a:p>
            <a:pPr marL="457200" indent="-457200">
              <a:buFont typeface="Arial" panose="020B0604020202020204" pitchFamily="34" charset="0"/>
              <a:buChar char="•"/>
            </a:pPr>
            <a:r>
              <a:rPr lang="nb-NO" sz="2800" dirty="0">
                <a:solidFill>
                  <a:srgbClr val="000000"/>
                </a:solidFill>
                <a:effectLst/>
                <a:ea typeface="Times New Roman" panose="02020603050405020304" pitchFamily="18" charset="0"/>
                <a:cs typeface="Aptos" panose="020B0004020202020204" pitchFamily="34" charset="0"/>
              </a:rPr>
              <a:t>Økt trygghet</a:t>
            </a:r>
            <a:endParaRPr lang="nb-NO" sz="2800" dirty="0">
              <a:solidFill>
                <a:srgbClr val="000000"/>
              </a:solidFill>
              <a:ea typeface="Times New Roman" panose="02020603050405020304" pitchFamily="18" charset="0"/>
              <a:cs typeface="Aptos" panose="020B0004020202020204" pitchFamily="34" charset="0"/>
            </a:endParaRPr>
          </a:p>
          <a:p>
            <a:pPr marL="457200" indent="-457200">
              <a:buFont typeface="Arial" panose="020B0604020202020204" pitchFamily="34" charset="0"/>
              <a:buChar char="•"/>
            </a:pPr>
            <a:r>
              <a:rPr lang="nb-NO" sz="2800" dirty="0">
                <a:solidFill>
                  <a:srgbClr val="000000"/>
                </a:solidFill>
                <a:effectLst/>
                <a:ea typeface="Times New Roman" panose="02020603050405020304" pitchFamily="18" charset="0"/>
                <a:cs typeface="Aptos" panose="020B0004020202020204" pitchFamily="34" charset="0"/>
              </a:rPr>
              <a:t>Raskere tilgang til helsepersonell  </a:t>
            </a:r>
            <a:endParaRPr lang="nb-NO" sz="2800" dirty="0">
              <a:ea typeface="Times New Roman" panose="02020603050405020304" pitchFamily="18" charset="0"/>
              <a:cs typeface="Aptos" panose="020B0004020202020204" pitchFamily="34" charset="0"/>
            </a:endParaRPr>
          </a:p>
          <a:p>
            <a:pPr marL="457200" indent="-457200">
              <a:buFont typeface="Arial" panose="020B0604020202020204" pitchFamily="34" charset="0"/>
              <a:buChar char="•"/>
            </a:pPr>
            <a:r>
              <a:rPr lang="nb-NO" sz="2800" dirty="0">
                <a:solidFill>
                  <a:srgbClr val="000000"/>
                </a:solidFill>
                <a:effectLst/>
                <a:ea typeface="Times New Roman" panose="02020603050405020304" pitchFamily="18" charset="0"/>
                <a:cs typeface="Aptos" panose="020B0004020202020204" pitchFamily="34" charset="0"/>
              </a:rPr>
              <a:t>Bedre kontinuitet</a:t>
            </a:r>
            <a:endParaRPr lang="nb-NO" sz="2800" dirty="0">
              <a:ea typeface="Times New Roman" panose="02020603050405020304" pitchFamily="18" charset="0"/>
              <a:cs typeface="Aptos" panose="020B0004020202020204" pitchFamily="34" charset="0"/>
            </a:endParaRPr>
          </a:p>
          <a:p>
            <a:pPr marL="457200" indent="-457200">
              <a:buFont typeface="Arial" panose="020B0604020202020204" pitchFamily="34" charset="0"/>
              <a:buChar char="•"/>
            </a:pPr>
            <a:r>
              <a:rPr lang="nb-NO" sz="2800" dirty="0">
                <a:solidFill>
                  <a:srgbClr val="000000"/>
                </a:solidFill>
                <a:effectLst/>
                <a:ea typeface="Times New Roman" panose="02020603050405020304" pitchFamily="18" charset="0"/>
                <a:cs typeface="Aptos" panose="020B0004020202020204" pitchFamily="34" charset="0"/>
              </a:rPr>
              <a:t>Styrket selvstendighet</a:t>
            </a:r>
          </a:p>
          <a:p>
            <a:pPr marL="457200" indent="-457200">
              <a:buFont typeface="Arial" panose="020B0604020202020204" pitchFamily="34" charset="0"/>
              <a:buChar char="•"/>
            </a:pPr>
            <a:r>
              <a:rPr lang="nb-NO" sz="2800" dirty="0">
                <a:solidFill>
                  <a:srgbClr val="000000"/>
                </a:solidFill>
                <a:effectLst/>
                <a:ea typeface="Times New Roman" panose="02020603050405020304" pitchFamily="18" charset="0"/>
                <a:cs typeface="Aptos" panose="020B0004020202020204" pitchFamily="34" charset="0"/>
              </a:rPr>
              <a:t>Påminnelser  </a:t>
            </a:r>
            <a:endParaRPr lang="nb-NO" sz="2800" dirty="0">
              <a:ea typeface="Times New Roman" panose="02020603050405020304" pitchFamily="18" charset="0"/>
              <a:cs typeface="Aptos" panose="020B0004020202020204" pitchFamily="34" charset="0"/>
            </a:endParaRPr>
          </a:p>
          <a:p>
            <a:pPr marL="457200" indent="-457200">
              <a:buFont typeface="Arial" panose="020B0604020202020204" pitchFamily="34" charset="0"/>
              <a:buChar char="•"/>
            </a:pPr>
            <a:r>
              <a:rPr lang="nb-NO" sz="2800" dirty="0">
                <a:solidFill>
                  <a:srgbClr val="000000"/>
                </a:solidFill>
                <a:effectLst/>
                <a:ea typeface="Times New Roman" panose="02020603050405020304" pitchFamily="18" charset="0"/>
                <a:cs typeface="Aptos" panose="020B0004020202020204" pitchFamily="34" charset="0"/>
              </a:rPr>
              <a:t>Redusert behov for fysiske </a:t>
            </a:r>
            <a:r>
              <a:rPr lang="nb-NO" sz="2800" dirty="0">
                <a:solidFill>
                  <a:srgbClr val="000000"/>
                </a:solidFill>
                <a:ea typeface="Times New Roman" panose="02020603050405020304" pitchFamily="18" charset="0"/>
                <a:cs typeface="Aptos" panose="020B0004020202020204" pitchFamily="34" charset="0"/>
              </a:rPr>
              <a:t>besøk</a:t>
            </a:r>
          </a:p>
          <a:p>
            <a:pPr marL="457200" indent="-457200">
              <a:buFont typeface="Arial" panose="020B0604020202020204" pitchFamily="34" charset="0"/>
              <a:buChar char="•"/>
            </a:pPr>
            <a:r>
              <a:rPr lang="nb-NO" sz="2800" dirty="0">
                <a:solidFill>
                  <a:srgbClr val="000000"/>
                </a:solidFill>
                <a:ea typeface="Times New Roman" panose="02020603050405020304" pitchFamily="18" charset="0"/>
                <a:cs typeface="Aptos" panose="020B0004020202020204" pitchFamily="34" charset="0"/>
              </a:rPr>
              <a:t>Frivillig</a:t>
            </a:r>
            <a:r>
              <a:rPr lang="nb-NO" sz="2800" dirty="0">
                <a:solidFill>
                  <a:srgbClr val="000000"/>
                </a:solidFill>
                <a:effectLst/>
                <a:ea typeface="Times New Roman" panose="02020603050405020304" pitchFamily="18" charset="0"/>
                <a:cs typeface="Aptos" panose="020B0004020202020204" pitchFamily="34" charset="0"/>
              </a:rPr>
              <a:t> </a:t>
            </a:r>
            <a:endParaRPr lang="nb-NO" sz="2800" dirty="0">
              <a:solidFill>
                <a:srgbClr val="000000"/>
              </a:solidFill>
              <a:ea typeface="Times New Roman" panose="02020603050405020304" pitchFamily="18" charset="0"/>
              <a:cs typeface="Aptos" panose="020B0004020202020204" pitchFamily="34" charset="0"/>
            </a:endParaRPr>
          </a:p>
          <a:p>
            <a:pPr marL="457200" indent="-457200">
              <a:buFont typeface="Arial" panose="020B0604020202020204" pitchFamily="34" charset="0"/>
              <a:buChar char="•"/>
            </a:pPr>
            <a:r>
              <a:rPr lang="nb-NO" sz="2800" dirty="0">
                <a:solidFill>
                  <a:srgbClr val="000000"/>
                </a:solidFill>
                <a:ea typeface="Times New Roman" panose="02020603050405020304" pitchFamily="18" charset="0"/>
                <a:cs typeface="Aptos" panose="020B0004020202020204" pitchFamily="34" charset="0"/>
              </a:rPr>
              <a:t>Enkelt for bruker</a:t>
            </a:r>
          </a:p>
          <a:p>
            <a:pPr marL="457200" indent="-457200">
              <a:buFont typeface="Arial" panose="020B0604020202020204" pitchFamily="34" charset="0"/>
              <a:buChar char="•"/>
            </a:pPr>
            <a:r>
              <a:rPr lang="nb-NO" sz="2800" dirty="0">
                <a:solidFill>
                  <a:srgbClr val="000000"/>
                </a:solidFill>
                <a:ea typeface="Times New Roman" panose="02020603050405020304" pitchFamily="18" charset="0"/>
                <a:cs typeface="Aptos" panose="020B0004020202020204" pitchFamily="34" charset="0"/>
              </a:rPr>
              <a:t>Faste tidspunkt, som gir mindre venting</a:t>
            </a:r>
            <a:endParaRPr lang="nb-NO" sz="2800" dirty="0">
              <a:solidFill>
                <a:srgbClr val="000000"/>
              </a:solidFill>
              <a:effectLst/>
              <a:ea typeface="Times New Roman" panose="02020603050405020304" pitchFamily="18" charset="0"/>
              <a:cs typeface="Aptos" panose="020B0004020202020204" pitchFamily="34" charset="0"/>
            </a:endParaRPr>
          </a:p>
        </p:txBody>
      </p:sp>
    </p:spTree>
    <p:extLst>
      <p:ext uri="{BB962C8B-B14F-4D97-AF65-F5344CB8AC3E}">
        <p14:creationId xmlns:p14="http://schemas.microsoft.com/office/powerpoint/2010/main" val="265683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464B-1E9D-43BC-05EF-07FA11679B82}"/>
            </a:ext>
          </a:extLst>
        </p:cNvPr>
        <p:cNvGrpSpPr/>
        <p:nvPr/>
      </p:nvGrpSpPr>
      <p:grpSpPr>
        <a:xfrm>
          <a:off x="0" y="0"/>
          <a:ext cx="0" cy="0"/>
          <a:chOff x="0" y="0"/>
          <a:chExt cx="0" cy="0"/>
        </a:xfrm>
      </p:grpSpPr>
      <p:cxnSp>
        <p:nvCxnSpPr>
          <p:cNvPr id="4" name="Rett linje 3">
            <a:extLst>
              <a:ext uri="{FF2B5EF4-FFF2-40B4-BE49-F238E27FC236}">
                <a16:creationId xmlns:a16="http://schemas.microsoft.com/office/drawing/2014/main" id="{8F51FB23-D038-DB1F-9EB2-1E67D5746566}"/>
              </a:ext>
            </a:extLst>
          </p:cNvPr>
          <p:cNvCxnSpPr>
            <a:cxnSpLocks noGrp="1" noRot="1" noMove="1" noResize="1" noEditPoints="1" noAdjustHandles="1" noChangeArrowheads="1" noChangeShapeType="1"/>
          </p:cNvCxnSpPr>
          <p:nvPr/>
        </p:nvCxnSpPr>
        <p:spPr>
          <a:xfrm flipH="1">
            <a:off x="453224" y="6448602"/>
            <a:ext cx="99755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Bilde 4">
            <a:extLst>
              <a:ext uri="{FF2B5EF4-FFF2-40B4-BE49-F238E27FC236}">
                <a16:creationId xmlns:a16="http://schemas.microsoft.com/office/drawing/2014/main" id="{01199FC4-BFC4-4B96-108E-A66CDB61D60E}"/>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a:stretch/>
        </p:blipFill>
        <p:spPr>
          <a:xfrm>
            <a:off x="10714595" y="6180014"/>
            <a:ext cx="1021888" cy="418519"/>
          </a:xfrm>
          <a:prstGeom prst="rect">
            <a:avLst/>
          </a:prstGeom>
        </p:spPr>
      </p:pic>
      <p:sp>
        <p:nvSpPr>
          <p:cNvPr id="7" name="Rektangel 6">
            <a:extLst>
              <a:ext uri="{FF2B5EF4-FFF2-40B4-BE49-F238E27FC236}">
                <a16:creationId xmlns:a16="http://schemas.microsoft.com/office/drawing/2014/main" id="{D28BFEEF-7C26-BD35-46E6-1ABBBF0A9085}"/>
              </a:ext>
            </a:extLst>
          </p:cNvPr>
          <p:cNvSpPr/>
          <p:nvPr/>
        </p:nvSpPr>
        <p:spPr>
          <a:xfrm>
            <a:off x="5397388" y="1007875"/>
            <a:ext cx="6468695" cy="5133398"/>
          </a:xfrm>
          <a:prstGeom prst="rect">
            <a:avLst/>
          </a:prstGeom>
        </p:spPr>
        <p:txBody>
          <a:bodyPr/>
          <a:lstStyle/>
          <a:p>
            <a:pPr lvl="0"/>
            <a:r>
              <a:rPr lang="nb-NO" b="1" i="0" dirty="0">
                <a:latin typeface="Barlow" panose="00000500000000000000" pitchFamily="2" charset="0"/>
              </a:rPr>
              <a:t> </a:t>
            </a:r>
          </a:p>
          <a:p>
            <a:pPr lvl="0"/>
            <a:r>
              <a:rPr lang="nb-NO" sz="2000" b="1" i="0" dirty="0">
                <a:latin typeface="Barlow" panose="00000500000000000000" pitchFamily="2" charset="0"/>
              </a:rPr>
              <a:t>P</a:t>
            </a:r>
            <a:r>
              <a:rPr lang="nb-NO" sz="2000" b="1" dirty="0">
                <a:latin typeface="Barlow" panose="00000500000000000000" pitchFamily="2" charset="0"/>
              </a:rPr>
              <a:t>åstand:</a:t>
            </a:r>
          </a:p>
          <a:p>
            <a:pPr lvl="0"/>
            <a:r>
              <a:rPr lang="nb-NO" sz="2000" dirty="0">
                <a:latin typeface="Barlow" panose="00000500000000000000" pitchFamily="2" charset="0"/>
              </a:rPr>
              <a:t>«Jeg føler meg trygg med digital hjemmesykepleie»</a:t>
            </a:r>
          </a:p>
          <a:p>
            <a:pPr marL="285750" lvl="0" indent="-285750">
              <a:buFont typeface="Arial" panose="020B0604020202020204" pitchFamily="34" charset="0"/>
              <a:buChar char="•"/>
            </a:pPr>
            <a:r>
              <a:rPr lang="nb-NO" sz="2000" dirty="0">
                <a:latin typeface="Barlow" panose="00000500000000000000" pitchFamily="2" charset="0"/>
              </a:rPr>
              <a:t>76 % føler seg svært trygge</a:t>
            </a:r>
          </a:p>
          <a:p>
            <a:pPr marL="285750" lvl="0" indent="-285750">
              <a:buFont typeface="Arial" panose="020B0604020202020204" pitchFamily="34" charset="0"/>
              <a:buChar char="•"/>
            </a:pPr>
            <a:r>
              <a:rPr lang="nb-NO" sz="2000" dirty="0">
                <a:latin typeface="Barlow" panose="00000500000000000000" pitchFamily="2" charset="0"/>
              </a:rPr>
              <a:t>24 % føler seg trygge</a:t>
            </a:r>
          </a:p>
          <a:p>
            <a:pPr lvl="0"/>
            <a:endParaRPr lang="nb-NO" sz="2000" dirty="0">
              <a:latin typeface="Barlow" panose="00000500000000000000" pitchFamily="2" charset="0"/>
            </a:endParaRPr>
          </a:p>
          <a:p>
            <a:pPr lvl="0"/>
            <a:endParaRPr lang="nb-NO" sz="2000" dirty="0">
              <a:latin typeface="Barlow" panose="00000500000000000000" pitchFamily="2" charset="0"/>
            </a:endParaRPr>
          </a:p>
          <a:p>
            <a:pPr lvl="0"/>
            <a:r>
              <a:rPr lang="nb-NO" sz="2000" b="1" dirty="0">
                <a:latin typeface="Barlow" panose="00000500000000000000" pitchFamily="2" charset="0"/>
              </a:rPr>
              <a:t>Utsagn:</a:t>
            </a:r>
          </a:p>
          <a:p>
            <a:pPr marL="342900" lvl="0" indent="-342900">
              <a:buFont typeface="Arial" panose="020B0604020202020204" pitchFamily="34" charset="0"/>
              <a:buChar char="•"/>
            </a:pPr>
            <a:r>
              <a:rPr lang="nb-NO" sz="2000" dirty="0">
                <a:latin typeface="Barlow" panose="00000500000000000000" pitchFamily="2" charset="0"/>
              </a:rPr>
              <a:t>Helt optimalt for meg</a:t>
            </a:r>
          </a:p>
          <a:p>
            <a:pPr marL="342900" lvl="0" indent="-342900">
              <a:buFont typeface="Arial" panose="020B0604020202020204" pitchFamily="34" charset="0"/>
              <a:buChar char="•"/>
            </a:pPr>
            <a:r>
              <a:rPr lang="nb-NO" sz="2000" dirty="0">
                <a:latin typeface="Barlow" panose="00000500000000000000" pitchFamily="2" charset="0"/>
              </a:rPr>
              <a:t>Ønsker å gi masse ros. Veldig fornøyd med min pleier.</a:t>
            </a:r>
          </a:p>
          <a:p>
            <a:pPr marL="342900" lvl="0" indent="-342900">
              <a:buFont typeface="Arial" panose="020B0604020202020204" pitchFamily="34" charset="0"/>
              <a:buChar char="•"/>
            </a:pPr>
            <a:r>
              <a:rPr lang="nb-NO" sz="2000" dirty="0">
                <a:latin typeface="Barlow" panose="00000500000000000000" pitchFamily="2" charset="0"/>
              </a:rPr>
              <a:t>Aldeles utmerket</a:t>
            </a:r>
          </a:p>
          <a:p>
            <a:pPr marL="342900" lvl="0" indent="-342900">
              <a:buFont typeface="Arial" panose="020B0604020202020204" pitchFamily="34" charset="0"/>
              <a:buChar char="•"/>
            </a:pPr>
            <a:r>
              <a:rPr lang="nb-NO" sz="2000" dirty="0">
                <a:latin typeface="Barlow" panose="00000500000000000000" pitchFamily="2" charset="0"/>
              </a:rPr>
              <a:t>Føler meg trygg</a:t>
            </a:r>
          </a:p>
          <a:p>
            <a:pPr marL="342900" lvl="0" indent="-342900">
              <a:buFont typeface="Arial" panose="020B0604020202020204" pitchFamily="34" charset="0"/>
              <a:buChar char="•"/>
            </a:pPr>
            <a:r>
              <a:rPr lang="nb-NO" sz="2000" dirty="0">
                <a:latin typeface="Barlow" panose="00000500000000000000" pitchFamily="2" charset="0"/>
              </a:rPr>
              <a:t>Veldig koselige damer på skjermen</a:t>
            </a:r>
          </a:p>
          <a:p>
            <a:pPr marL="342900" lvl="0" indent="-342900">
              <a:buFont typeface="Arial" panose="020B0604020202020204" pitchFamily="34" charset="0"/>
              <a:buChar char="•"/>
            </a:pPr>
            <a:r>
              <a:rPr lang="nb-NO" sz="2000" dirty="0">
                <a:latin typeface="Barlow" panose="00000500000000000000" pitchFamily="2" charset="0"/>
              </a:rPr>
              <a:t>Positiv til digital hjemmesykepleie. Ønsker tid til å prate mer, og det har dere ikke tid til, og det skjønner jeg</a:t>
            </a:r>
          </a:p>
          <a:p>
            <a:pPr marL="342900" lvl="0" indent="-342900">
              <a:buFont typeface="Arial" panose="020B0604020202020204" pitchFamily="34" charset="0"/>
              <a:buChar char="•"/>
            </a:pPr>
            <a:endParaRPr lang="nb-NO" sz="2000" dirty="0">
              <a:latin typeface="Barlow" panose="00000500000000000000" pitchFamily="2" charset="0"/>
            </a:endParaRPr>
          </a:p>
          <a:p>
            <a:pPr lvl="0"/>
            <a:endParaRPr lang="nb-NO" sz="2000" dirty="0">
              <a:latin typeface="Barlow" panose="00000500000000000000" pitchFamily="2" charset="0"/>
            </a:endParaRPr>
          </a:p>
          <a:p>
            <a:pPr marL="285750" lvl="0" indent="-285750">
              <a:buFont typeface="Arial" panose="020B0604020202020204" pitchFamily="34" charset="0"/>
              <a:buChar char="•"/>
            </a:pPr>
            <a:endParaRPr lang="nb-NO" sz="2000" dirty="0">
              <a:latin typeface="Barlow" panose="00000500000000000000" pitchFamily="2" charset="0"/>
            </a:endParaRPr>
          </a:p>
          <a:p>
            <a:pPr marL="285750" lvl="0" indent="-285750">
              <a:buFont typeface="Arial" panose="020B0604020202020204" pitchFamily="34" charset="0"/>
              <a:buChar char="•"/>
            </a:pPr>
            <a:endParaRPr lang="en-US" sz="2000" dirty="0">
              <a:latin typeface="Barlow" panose="00000500000000000000" pitchFamily="2" charset="0"/>
            </a:endParaRPr>
          </a:p>
        </p:txBody>
      </p:sp>
      <p:sp>
        <p:nvSpPr>
          <p:cNvPr id="11" name="TekstSylinder 10">
            <a:extLst>
              <a:ext uri="{FF2B5EF4-FFF2-40B4-BE49-F238E27FC236}">
                <a16:creationId xmlns:a16="http://schemas.microsoft.com/office/drawing/2014/main" id="{C3DD917D-8A4D-8321-09B0-BFF3D96C6C28}"/>
              </a:ext>
            </a:extLst>
          </p:cNvPr>
          <p:cNvSpPr txBox="1"/>
          <p:nvPr/>
        </p:nvSpPr>
        <p:spPr>
          <a:xfrm>
            <a:off x="3195713" y="220952"/>
            <a:ext cx="5631255" cy="646331"/>
          </a:xfrm>
          <a:prstGeom prst="rect">
            <a:avLst/>
          </a:prstGeom>
          <a:noFill/>
        </p:spPr>
        <p:txBody>
          <a:bodyPr wrap="square">
            <a:spAutoFit/>
          </a:bodyPr>
          <a:lstStyle/>
          <a:p>
            <a:r>
              <a:rPr lang="nb-NO" sz="3600" b="1" dirty="0">
                <a:solidFill>
                  <a:srgbClr val="093953"/>
                </a:solidFill>
                <a:latin typeface="Barlow" panose="00000500000000000000" pitchFamily="2" charset="0"/>
                <a:ea typeface="Calibri"/>
                <a:cs typeface="Calibri" panose="020F0502020204030204" pitchFamily="34" charset="0"/>
              </a:rPr>
              <a:t>Brukerundersøkelsen</a:t>
            </a:r>
          </a:p>
        </p:txBody>
      </p:sp>
      <p:pic>
        <p:nvPicPr>
          <p:cNvPr id="8" name="Bilde 7" descr="Et bilde som inneholder tekst, skjermbilde, Font, grafisk design">
            <a:extLst>
              <a:ext uri="{FF2B5EF4-FFF2-40B4-BE49-F238E27FC236}">
                <a16:creationId xmlns:a16="http://schemas.microsoft.com/office/drawing/2014/main" id="{5CB389A2-467C-01A5-A98A-CB078AE501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224" y="1007875"/>
            <a:ext cx="4521673" cy="5133401"/>
          </a:xfrm>
          <a:prstGeom prst="rect">
            <a:avLst/>
          </a:prstGeom>
        </p:spPr>
      </p:pic>
    </p:spTree>
    <p:extLst>
      <p:ext uri="{BB962C8B-B14F-4D97-AF65-F5344CB8AC3E}">
        <p14:creationId xmlns:p14="http://schemas.microsoft.com/office/powerpoint/2010/main" val="480928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5C5CC-882D-62DB-7DFF-752A784F03C7}"/>
            </a:ext>
          </a:extLst>
        </p:cNvPr>
        <p:cNvGrpSpPr/>
        <p:nvPr/>
      </p:nvGrpSpPr>
      <p:grpSpPr>
        <a:xfrm>
          <a:off x="0" y="0"/>
          <a:ext cx="0" cy="0"/>
          <a:chOff x="0" y="0"/>
          <a:chExt cx="0" cy="0"/>
        </a:xfrm>
      </p:grpSpPr>
      <p:cxnSp>
        <p:nvCxnSpPr>
          <p:cNvPr id="4" name="Rett linje 3">
            <a:extLst>
              <a:ext uri="{FF2B5EF4-FFF2-40B4-BE49-F238E27FC236}">
                <a16:creationId xmlns:a16="http://schemas.microsoft.com/office/drawing/2014/main" id="{D864026F-5C55-EE94-A160-D5528ED7AA4F}"/>
              </a:ext>
            </a:extLst>
          </p:cNvPr>
          <p:cNvCxnSpPr>
            <a:cxnSpLocks noGrp="1" noRot="1" noMove="1" noResize="1" noEditPoints="1" noAdjustHandles="1" noChangeArrowheads="1" noChangeShapeType="1"/>
          </p:cNvCxnSpPr>
          <p:nvPr/>
        </p:nvCxnSpPr>
        <p:spPr>
          <a:xfrm flipH="1">
            <a:off x="453224" y="6448602"/>
            <a:ext cx="99755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Bilde 4">
            <a:extLst>
              <a:ext uri="{FF2B5EF4-FFF2-40B4-BE49-F238E27FC236}">
                <a16:creationId xmlns:a16="http://schemas.microsoft.com/office/drawing/2014/main" id="{4E6DF40A-938F-6F00-B2D5-94176AEF2570}"/>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a:stretch/>
        </p:blipFill>
        <p:spPr>
          <a:xfrm>
            <a:off x="10714595" y="6180014"/>
            <a:ext cx="1021888" cy="418519"/>
          </a:xfrm>
          <a:prstGeom prst="rect">
            <a:avLst/>
          </a:prstGeom>
        </p:spPr>
      </p:pic>
      <p:sp>
        <p:nvSpPr>
          <p:cNvPr id="7" name="Rektangel 6">
            <a:extLst>
              <a:ext uri="{FF2B5EF4-FFF2-40B4-BE49-F238E27FC236}">
                <a16:creationId xmlns:a16="http://schemas.microsoft.com/office/drawing/2014/main" id="{8CA0184E-959F-6130-2724-51DE53A792CE}"/>
              </a:ext>
            </a:extLst>
          </p:cNvPr>
          <p:cNvSpPr/>
          <p:nvPr/>
        </p:nvSpPr>
        <p:spPr>
          <a:xfrm>
            <a:off x="5385002" y="1893766"/>
            <a:ext cx="4951694" cy="3970318"/>
          </a:xfrm>
          <a:prstGeom prst="rect">
            <a:avLst/>
          </a:prstGeom>
        </p:spPr>
        <p:txBody>
          <a:bodyPr/>
          <a:lstStyle/>
          <a:p>
            <a:pPr lvl="0"/>
            <a:r>
              <a:rPr lang="nb-NO" i="0" dirty="0">
                <a:latin typeface="Barlow" panose="00000500000000000000" pitchFamily="2" charset="0"/>
              </a:rPr>
              <a:t> </a:t>
            </a:r>
            <a:endParaRPr lang="en-US" dirty="0">
              <a:latin typeface="Barlow" panose="00000500000000000000" pitchFamily="2" charset="0"/>
            </a:endParaRPr>
          </a:p>
        </p:txBody>
      </p:sp>
      <p:sp>
        <p:nvSpPr>
          <p:cNvPr id="9" name="TekstSylinder 8">
            <a:extLst>
              <a:ext uri="{FF2B5EF4-FFF2-40B4-BE49-F238E27FC236}">
                <a16:creationId xmlns:a16="http://schemas.microsoft.com/office/drawing/2014/main" id="{4C4E3967-82AF-683E-CBDC-DBF07729A1EF}"/>
              </a:ext>
            </a:extLst>
          </p:cNvPr>
          <p:cNvSpPr txBox="1"/>
          <p:nvPr/>
        </p:nvSpPr>
        <p:spPr>
          <a:xfrm>
            <a:off x="5547787" y="1452240"/>
            <a:ext cx="5887616" cy="4154984"/>
          </a:xfrm>
          <a:prstGeom prst="rect">
            <a:avLst/>
          </a:prstGeom>
          <a:noFill/>
        </p:spPr>
        <p:txBody>
          <a:bodyPr wrap="square">
            <a:spAutoFit/>
          </a:bodyPr>
          <a:lstStyle/>
          <a:p>
            <a:pPr marL="342900" indent="-342900">
              <a:buFont typeface="Arial" panose="020B0604020202020204" pitchFamily="34" charset="0"/>
              <a:buChar char="•"/>
            </a:pPr>
            <a:r>
              <a:rPr lang="nb-NO" sz="2400" dirty="0">
                <a:solidFill>
                  <a:srgbClr val="000000"/>
                </a:solidFill>
                <a:effectLst/>
                <a:ea typeface="Times New Roman" panose="02020603050405020304" pitchFamily="18" charset="0"/>
                <a:cs typeface="Aptos" panose="020B0004020202020204" pitchFamily="34" charset="0"/>
              </a:rPr>
              <a:t>Forbedret arbeidsflyt</a:t>
            </a:r>
          </a:p>
          <a:p>
            <a:pPr marL="342900" indent="-342900">
              <a:buFont typeface="Arial" panose="020B0604020202020204" pitchFamily="34" charset="0"/>
              <a:buChar char="•"/>
            </a:pPr>
            <a:r>
              <a:rPr lang="nb-NO" sz="2400" dirty="0">
                <a:solidFill>
                  <a:srgbClr val="000000"/>
                </a:solidFill>
                <a:ea typeface="Times New Roman" panose="02020603050405020304" pitchFamily="18" charset="0"/>
                <a:cs typeface="Aptos" panose="020B0004020202020204" pitchFamily="34" charset="0"/>
              </a:rPr>
              <a:t>Bruker tiden sin med brukerne</a:t>
            </a:r>
          </a:p>
          <a:p>
            <a:pPr marL="342900" indent="-342900">
              <a:buFont typeface="Arial" panose="020B0604020202020204" pitchFamily="34" charset="0"/>
              <a:buChar char="•"/>
            </a:pPr>
            <a:r>
              <a:rPr lang="nb-NO" sz="2400" dirty="0">
                <a:solidFill>
                  <a:srgbClr val="000000"/>
                </a:solidFill>
                <a:effectLst/>
                <a:ea typeface="Times New Roman" panose="02020603050405020304" pitchFamily="18" charset="0"/>
                <a:cs typeface="Aptos" panose="020B0004020202020204" pitchFamily="34" charset="0"/>
              </a:rPr>
              <a:t>Mindre papirarbeid  </a:t>
            </a:r>
            <a:endParaRPr lang="nb-NO" sz="2400" dirty="0">
              <a:ea typeface="Times New Roman" panose="02020603050405020304" pitchFamily="18" charset="0"/>
              <a:cs typeface="Aptos" panose="020B0004020202020204" pitchFamily="34" charset="0"/>
            </a:endParaRPr>
          </a:p>
          <a:p>
            <a:pPr marL="342900" indent="-342900">
              <a:buFont typeface="Arial" panose="020B0604020202020204" pitchFamily="34" charset="0"/>
              <a:buChar char="•"/>
            </a:pPr>
            <a:r>
              <a:rPr lang="nb-NO" sz="2400" dirty="0">
                <a:solidFill>
                  <a:srgbClr val="000000"/>
                </a:solidFill>
                <a:effectLst/>
                <a:ea typeface="Times New Roman" panose="02020603050405020304" pitchFamily="18" charset="0"/>
                <a:cs typeface="Aptos" panose="020B0004020202020204" pitchFamily="34" charset="0"/>
              </a:rPr>
              <a:t>Raskere tilgang til pasientdata</a:t>
            </a:r>
            <a:endParaRPr lang="nb-NO" sz="2400" dirty="0">
              <a:solidFill>
                <a:srgbClr val="000000"/>
              </a:solidFill>
              <a:ea typeface="Times New Roman" panose="02020603050405020304" pitchFamily="18" charset="0"/>
              <a:cs typeface="Aptos" panose="020B0004020202020204" pitchFamily="34" charset="0"/>
            </a:endParaRPr>
          </a:p>
          <a:p>
            <a:pPr marL="342900" indent="-342900">
              <a:buFont typeface="Arial" panose="020B0604020202020204" pitchFamily="34" charset="0"/>
              <a:buChar char="•"/>
            </a:pPr>
            <a:r>
              <a:rPr lang="nb-NO" sz="2400" dirty="0">
                <a:solidFill>
                  <a:srgbClr val="000000"/>
                </a:solidFill>
                <a:effectLst/>
                <a:ea typeface="Times New Roman" panose="02020603050405020304" pitchFamily="18" charset="0"/>
                <a:cs typeface="Aptos" panose="020B0004020202020204" pitchFamily="34" charset="0"/>
              </a:rPr>
              <a:t>Bedre beslutningsgrunnlag  </a:t>
            </a:r>
            <a:endParaRPr lang="nb-NO" sz="2400" dirty="0">
              <a:ea typeface="Times New Roman" panose="02020603050405020304" pitchFamily="18" charset="0"/>
              <a:cs typeface="Aptos" panose="020B0004020202020204" pitchFamily="34" charset="0"/>
            </a:endParaRPr>
          </a:p>
          <a:p>
            <a:pPr marL="342900" indent="-342900">
              <a:buFont typeface="Arial" panose="020B0604020202020204" pitchFamily="34" charset="0"/>
              <a:buChar char="•"/>
            </a:pPr>
            <a:r>
              <a:rPr lang="nb-NO" sz="2400" dirty="0">
                <a:solidFill>
                  <a:srgbClr val="000000"/>
                </a:solidFill>
                <a:effectLst/>
                <a:ea typeface="Times New Roman" panose="02020603050405020304" pitchFamily="18" charset="0"/>
                <a:cs typeface="Aptos" panose="020B0004020202020204" pitchFamily="34" charset="0"/>
              </a:rPr>
              <a:t>Optimalisert ressursbruk</a:t>
            </a:r>
            <a:endParaRPr lang="nb-NO" sz="2400" dirty="0">
              <a:solidFill>
                <a:srgbClr val="000000"/>
              </a:solidFill>
              <a:ea typeface="Times New Roman" panose="02020603050405020304" pitchFamily="18" charset="0"/>
              <a:cs typeface="Aptos" panose="020B0004020202020204" pitchFamily="34" charset="0"/>
            </a:endParaRPr>
          </a:p>
          <a:p>
            <a:pPr marL="342900" indent="-342900">
              <a:buFont typeface="Arial" panose="020B0604020202020204" pitchFamily="34" charset="0"/>
              <a:buChar char="•"/>
            </a:pPr>
            <a:r>
              <a:rPr lang="nb-NO" sz="2400" dirty="0">
                <a:solidFill>
                  <a:srgbClr val="000000"/>
                </a:solidFill>
                <a:effectLst/>
                <a:ea typeface="Times New Roman" panose="02020603050405020304" pitchFamily="18" charset="0"/>
                <a:cs typeface="Aptos" panose="020B0004020202020204" pitchFamily="34" charset="0"/>
              </a:rPr>
              <a:t>Effektiv pasientoppfølging  </a:t>
            </a:r>
            <a:endParaRPr lang="nb-NO" sz="2400" dirty="0">
              <a:ea typeface="Times New Roman" panose="02020603050405020304" pitchFamily="18" charset="0"/>
              <a:cs typeface="Aptos" panose="020B0004020202020204" pitchFamily="34" charset="0"/>
            </a:endParaRPr>
          </a:p>
          <a:p>
            <a:pPr marL="342900" indent="-342900">
              <a:buFont typeface="Arial" panose="020B0604020202020204" pitchFamily="34" charset="0"/>
              <a:buChar char="•"/>
            </a:pPr>
            <a:r>
              <a:rPr lang="nb-NO" sz="2400" dirty="0">
                <a:solidFill>
                  <a:srgbClr val="000000"/>
                </a:solidFill>
                <a:effectLst/>
                <a:ea typeface="Times New Roman" panose="02020603050405020304" pitchFamily="18" charset="0"/>
                <a:cs typeface="Aptos" panose="020B0004020202020204" pitchFamily="34" charset="0"/>
              </a:rPr>
              <a:t>Økt samarbeid</a:t>
            </a:r>
            <a:endParaRPr lang="nb-NO" sz="2400" dirty="0">
              <a:solidFill>
                <a:srgbClr val="000000"/>
              </a:solidFill>
              <a:ea typeface="Times New Roman" panose="02020603050405020304" pitchFamily="18" charset="0"/>
              <a:cs typeface="Aptos" panose="020B0004020202020204" pitchFamily="34" charset="0"/>
            </a:endParaRPr>
          </a:p>
          <a:p>
            <a:pPr marL="342900" indent="-342900">
              <a:buFont typeface="Arial" panose="020B0604020202020204" pitchFamily="34" charset="0"/>
              <a:buChar char="•"/>
            </a:pPr>
            <a:r>
              <a:rPr lang="nb-NO" sz="2400" dirty="0">
                <a:solidFill>
                  <a:srgbClr val="000000"/>
                </a:solidFill>
                <a:effectLst/>
                <a:ea typeface="Times New Roman" panose="02020603050405020304" pitchFamily="18" charset="0"/>
                <a:cs typeface="Aptos" panose="020B0004020202020204" pitchFamily="34" charset="0"/>
              </a:rPr>
              <a:t>Bedre kommunikasjon i helsetjenesten</a:t>
            </a:r>
          </a:p>
          <a:p>
            <a:pPr marL="342900" indent="-342900">
              <a:buFont typeface="Arial" panose="020B0604020202020204" pitchFamily="34" charset="0"/>
              <a:buChar char="•"/>
            </a:pPr>
            <a:r>
              <a:rPr lang="nb-NO" sz="2400" dirty="0">
                <a:solidFill>
                  <a:srgbClr val="000000"/>
                </a:solidFill>
                <a:effectLst/>
                <a:ea typeface="Times New Roman" panose="02020603050405020304" pitchFamily="18" charset="0"/>
                <a:cs typeface="Aptos" panose="020B0004020202020204" pitchFamily="34" charset="0"/>
              </a:rPr>
              <a:t>Frigjør tid for ansatte ute og brukere med behov for fysiske besøk  </a:t>
            </a:r>
            <a:endParaRPr lang="nb-NO" sz="2400" dirty="0">
              <a:effectLst/>
              <a:ea typeface="Aptos" panose="020B0004020202020204" pitchFamily="34" charset="0"/>
              <a:cs typeface="Aptos" panose="020B0004020202020204" pitchFamily="34" charset="0"/>
            </a:endParaRPr>
          </a:p>
        </p:txBody>
      </p:sp>
      <p:sp>
        <p:nvSpPr>
          <p:cNvPr id="3" name="Rektangel: avrundede hjørner 2">
            <a:extLst>
              <a:ext uri="{FF2B5EF4-FFF2-40B4-BE49-F238E27FC236}">
                <a16:creationId xmlns:a16="http://schemas.microsoft.com/office/drawing/2014/main" id="{D9EEF927-AD83-AE57-2E22-26DA13A03E79}"/>
              </a:ext>
            </a:extLst>
          </p:cNvPr>
          <p:cNvSpPr/>
          <p:nvPr/>
        </p:nvSpPr>
        <p:spPr>
          <a:xfrm>
            <a:off x="184824" y="501707"/>
            <a:ext cx="4951694" cy="5535170"/>
          </a:xfrm>
          <a:prstGeom prst="roundRect">
            <a:avLst/>
          </a:prstGeom>
          <a:blipFill rotWithShape="1">
            <a:blip r:embed="rId3">
              <a:extLst>
                <a:ext uri="{28A0092B-C50C-407E-A947-70E740481C1C}">
                  <a14:useLocalDpi xmlns:a14="http://schemas.microsoft.com/office/drawing/2010/main" val="0"/>
                </a:ext>
              </a:extLst>
            </a:blip>
            <a:srcRect/>
            <a:stretch>
              <a:fillRect t="-17000" b="-17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nb-NO"/>
          </a:p>
        </p:txBody>
      </p:sp>
      <p:sp>
        <p:nvSpPr>
          <p:cNvPr id="6" name="TekstSylinder 5">
            <a:extLst>
              <a:ext uri="{FF2B5EF4-FFF2-40B4-BE49-F238E27FC236}">
                <a16:creationId xmlns:a16="http://schemas.microsoft.com/office/drawing/2014/main" id="{7BE80CB2-1AC8-56C1-AA3A-712B019D7630}"/>
              </a:ext>
            </a:extLst>
          </p:cNvPr>
          <p:cNvSpPr txBox="1"/>
          <p:nvPr/>
        </p:nvSpPr>
        <p:spPr>
          <a:xfrm>
            <a:off x="5547787" y="501707"/>
            <a:ext cx="6473898" cy="646331"/>
          </a:xfrm>
          <a:prstGeom prst="rect">
            <a:avLst/>
          </a:prstGeom>
          <a:noFill/>
        </p:spPr>
        <p:txBody>
          <a:bodyPr wrap="square">
            <a:spAutoFit/>
          </a:bodyPr>
          <a:lstStyle/>
          <a:p>
            <a:r>
              <a:rPr lang="nb-NO" sz="3600" b="1" dirty="0">
                <a:solidFill>
                  <a:srgbClr val="002060"/>
                </a:solidFill>
                <a:effectLst/>
                <a:latin typeface="Barlow" panose="00000500000000000000" pitchFamily="2" charset="0"/>
                <a:ea typeface="Times New Roman" panose="02020603050405020304" pitchFamily="18" charset="0"/>
                <a:cs typeface="Aptos" panose="020B0004020202020204" pitchFamily="34" charset="0"/>
              </a:rPr>
              <a:t>Fordeler for helsepersonell</a:t>
            </a:r>
            <a:r>
              <a:rPr lang="nb-NO" sz="3600" b="1" dirty="0">
                <a:solidFill>
                  <a:srgbClr val="002060"/>
                </a:solidFill>
                <a:latin typeface="Barlow" panose="00000500000000000000" pitchFamily="2" charset="0"/>
                <a:ea typeface="Times New Roman" panose="02020603050405020304" pitchFamily="18" charset="0"/>
                <a:cs typeface="Aptos" panose="020B0004020202020204" pitchFamily="34" charset="0"/>
              </a:rPr>
              <a:t>: </a:t>
            </a:r>
            <a:r>
              <a:rPr lang="nb-NO" sz="3600" b="1" dirty="0">
                <a:solidFill>
                  <a:srgbClr val="002060"/>
                </a:solidFill>
                <a:effectLst/>
                <a:latin typeface="Barlow" panose="00000500000000000000" pitchFamily="2" charset="0"/>
                <a:ea typeface="Times New Roman" panose="02020603050405020304" pitchFamily="18" charset="0"/>
                <a:cs typeface="Aptos" panose="020B0004020202020204" pitchFamily="34" charset="0"/>
              </a:rPr>
              <a:t>  </a:t>
            </a:r>
            <a:endParaRPr lang="nb-NO" sz="3600" b="1" dirty="0">
              <a:solidFill>
                <a:srgbClr val="002060"/>
              </a:solidFill>
              <a:effectLst/>
              <a:latin typeface="Barlow" panose="00000500000000000000" pitchFamily="2"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636811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tt linje 3">
            <a:extLst>
              <a:ext uri="{FF2B5EF4-FFF2-40B4-BE49-F238E27FC236}">
                <a16:creationId xmlns:a16="http://schemas.microsoft.com/office/drawing/2014/main" id="{D55EF394-E32F-3E89-6AAF-022194103D49}"/>
              </a:ext>
            </a:extLst>
          </p:cNvPr>
          <p:cNvCxnSpPr>
            <a:cxnSpLocks noGrp="1" noRot="1" noMove="1" noResize="1" noEditPoints="1" noAdjustHandles="1" noChangeArrowheads="1" noChangeShapeType="1"/>
          </p:cNvCxnSpPr>
          <p:nvPr/>
        </p:nvCxnSpPr>
        <p:spPr>
          <a:xfrm flipH="1">
            <a:off x="453224" y="6448602"/>
            <a:ext cx="99755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Bilde 4">
            <a:extLst>
              <a:ext uri="{FF2B5EF4-FFF2-40B4-BE49-F238E27FC236}">
                <a16:creationId xmlns:a16="http://schemas.microsoft.com/office/drawing/2014/main" id="{90A8CC40-1D76-4FBD-DA21-0F63A4FE8859}"/>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a:stretch/>
        </p:blipFill>
        <p:spPr>
          <a:xfrm>
            <a:off x="10714595" y="6180014"/>
            <a:ext cx="1021888" cy="418519"/>
          </a:xfrm>
          <a:prstGeom prst="rect">
            <a:avLst/>
          </a:prstGeom>
        </p:spPr>
      </p:pic>
      <p:sp>
        <p:nvSpPr>
          <p:cNvPr id="2" name="TekstSylinder 1">
            <a:extLst>
              <a:ext uri="{FF2B5EF4-FFF2-40B4-BE49-F238E27FC236}">
                <a16:creationId xmlns:a16="http://schemas.microsoft.com/office/drawing/2014/main" id="{9B4EB69D-0451-9F1C-5FBA-37EACA94B8C9}"/>
              </a:ext>
            </a:extLst>
          </p:cNvPr>
          <p:cNvSpPr txBox="1"/>
          <p:nvPr/>
        </p:nvSpPr>
        <p:spPr>
          <a:xfrm>
            <a:off x="1077458" y="707415"/>
            <a:ext cx="6916297" cy="590931"/>
          </a:xfrm>
          <a:prstGeom prst="rect">
            <a:avLst/>
          </a:prstGeom>
          <a:noFill/>
        </p:spPr>
        <p:txBody>
          <a:bodyPr wrap="square" rtlCol="0">
            <a:spAutoFit/>
          </a:bodyPr>
          <a:lstStyle/>
          <a:p>
            <a:pPr algn="l">
              <a:lnSpc>
                <a:spcPct val="90000"/>
              </a:lnSpc>
            </a:pPr>
            <a:r>
              <a:rPr lang="nb-NO" sz="3600" b="1" dirty="0">
                <a:solidFill>
                  <a:schemeClr val="bg1"/>
                </a:solidFill>
                <a:latin typeface="Barlow" panose="00000500000000000000" pitchFamily="2" charset="0"/>
              </a:rPr>
              <a:t>Oppsummering: </a:t>
            </a:r>
          </a:p>
        </p:txBody>
      </p:sp>
      <p:sp>
        <p:nvSpPr>
          <p:cNvPr id="3" name="TekstSylinder 2">
            <a:extLst>
              <a:ext uri="{FF2B5EF4-FFF2-40B4-BE49-F238E27FC236}">
                <a16:creationId xmlns:a16="http://schemas.microsoft.com/office/drawing/2014/main" id="{A935857B-7011-549F-8382-F444B4666E70}"/>
              </a:ext>
            </a:extLst>
          </p:cNvPr>
          <p:cNvSpPr txBox="1"/>
          <p:nvPr/>
        </p:nvSpPr>
        <p:spPr>
          <a:xfrm>
            <a:off x="593224" y="1813675"/>
            <a:ext cx="5103569" cy="3170099"/>
          </a:xfrm>
          <a:prstGeom prst="rect">
            <a:avLst/>
          </a:prstGeom>
          <a:noFill/>
        </p:spPr>
        <p:txBody>
          <a:bodyPr wrap="square" rtlCol="0">
            <a:spAutoFit/>
          </a:bodyPr>
          <a:lstStyle/>
          <a:p>
            <a:pPr marL="342900" indent="-342900">
              <a:buFont typeface="Arial" panose="020B0604020202020204" pitchFamily="34" charset="0"/>
              <a:buChar char="•"/>
            </a:pPr>
            <a:r>
              <a:rPr lang="nb-NO" sz="2000" i="0" dirty="0">
                <a:solidFill>
                  <a:schemeClr val="bg1"/>
                </a:solidFill>
                <a:latin typeface="Barlow" panose="00000500000000000000" pitchFamily="2" charset="0"/>
              </a:rPr>
              <a:t>Bedre tjeneste for innbyggere</a:t>
            </a:r>
          </a:p>
          <a:p>
            <a:pPr marL="342900" indent="-342900">
              <a:buFont typeface="Arial" panose="020B0604020202020204" pitchFamily="34" charset="0"/>
              <a:buChar char="•"/>
            </a:pPr>
            <a:r>
              <a:rPr lang="nb-NO" sz="2000" dirty="0">
                <a:solidFill>
                  <a:schemeClr val="bg1"/>
                </a:solidFill>
                <a:latin typeface="Barlow" panose="00000500000000000000" pitchFamily="2" charset="0"/>
              </a:rPr>
              <a:t>Redusert ressursbruk</a:t>
            </a:r>
          </a:p>
          <a:p>
            <a:pPr marL="342900" indent="-342900">
              <a:buFont typeface="Arial" panose="020B0604020202020204" pitchFamily="34" charset="0"/>
              <a:buChar char="•"/>
            </a:pPr>
            <a:r>
              <a:rPr lang="nb-NO" sz="2000" dirty="0">
                <a:solidFill>
                  <a:schemeClr val="bg1"/>
                </a:solidFill>
                <a:latin typeface="Barlow" panose="00000500000000000000" pitchFamily="2" charset="0"/>
              </a:rPr>
              <a:t>Høyere kontinuitet i tjenesten </a:t>
            </a:r>
          </a:p>
          <a:p>
            <a:pPr marL="342900" indent="-342900">
              <a:buFont typeface="Arial" panose="020B0604020202020204" pitchFamily="34" charset="0"/>
              <a:buChar char="•"/>
            </a:pPr>
            <a:r>
              <a:rPr lang="nb-NO" sz="2000" dirty="0">
                <a:solidFill>
                  <a:schemeClr val="bg1"/>
                </a:solidFill>
                <a:latin typeface="Barlow" panose="00000500000000000000" pitchFamily="2" charset="0"/>
              </a:rPr>
              <a:t>Større grad av egenmestring</a:t>
            </a:r>
          </a:p>
          <a:p>
            <a:pPr marL="342900" indent="-342900">
              <a:buFont typeface="Arial" panose="020B0604020202020204" pitchFamily="34" charset="0"/>
              <a:buChar char="•"/>
            </a:pPr>
            <a:r>
              <a:rPr lang="nb-NO" sz="2000" dirty="0">
                <a:solidFill>
                  <a:schemeClr val="bg1"/>
                </a:solidFill>
                <a:latin typeface="Barlow" panose="00000500000000000000" pitchFamily="2" charset="0"/>
              </a:rPr>
              <a:t>Frivillig</a:t>
            </a:r>
          </a:p>
          <a:p>
            <a:pPr marL="342900" indent="-342900">
              <a:buFont typeface="Arial" panose="020B0604020202020204" pitchFamily="34" charset="0"/>
              <a:buChar char="•"/>
            </a:pPr>
            <a:r>
              <a:rPr lang="nb-NO" sz="2000" dirty="0">
                <a:solidFill>
                  <a:schemeClr val="bg1"/>
                </a:solidFill>
                <a:latin typeface="Barlow" panose="00000500000000000000" pitchFamily="2" charset="0"/>
              </a:rPr>
              <a:t>S</a:t>
            </a:r>
            <a:r>
              <a:rPr lang="nb-NO" sz="2000" i="0" dirty="0">
                <a:solidFill>
                  <a:schemeClr val="bg1"/>
                </a:solidFill>
                <a:latin typeface="Barlow" panose="00000500000000000000" pitchFamily="2" charset="0"/>
              </a:rPr>
              <a:t>uk</a:t>
            </a:r>
            <a:r>
              <a:rPr lang="nb-NO" sz="2000" dirty="0">
                <a:solidFill>
                  <a:schemeClr val="bg1"/>
                </a:solidFill>
                <a:latin typeface="Barlow" panose="00000500000000000000" pitchFamily="2" charset="0"/>
              </a:rPr>
              <a:t>sess så langt </a:t>
            </a:r>
          </a:p>
          <a:p>
            <a:pPr marL="342900" indent="-342900">
              <a:buFont typeface="Arial" panose="020B0604020202020204" pitchFamily="34" charset="0"/>
              <a:buChar char="•"/>
            </a:pPr>
            <a:r>
              <a:rPr lang="nb-NO" sz="2000" dirty="0">
                <a:solidFill>
                  <a:schemeClr val="bg1"/>
                </a:solidFill>
                <a:latin typeface="Barlow" panose="00000500000000000000" pitchFamily="2" charset="0"/>
              </a:rPr>
              <a:t>Er med på å gi betydelige forbedringer i hjemmesykepleien</a:t>
            </a:r>
          </a:p>
          <a:p>
            <a:pPr marL="342900" indent="-342900">
              <a:buFont typeface="Arial" panose="020B0604020202020204" pitchFamily="34" charset="0"/>
              <a:buChar char="•"/>
            </a:pPr>
            <a:r>
              <a:rPr lang="nb-NO" sz="2000" dirty="0">
                <a:solidFill>
                  <a:schemeClr val="bg1"/>
                </a:solidFill>
                <a:latin typeface="Barlow" panose="00000500000000000000" pitchFamily="2" charset="0"/>
              </a:rPr>
              <a:t>B</a:t>
            </a:r>
            <a:r>
              <a:rPr lang="nb-NO" sz="2000" i="0" dirty="0">
                <a:solidFill>
                  <a:schemeClr val="bg1"/>
                </a:solidFill>
                <a:latin typeface="Barlow" panose="00000500000000000000" pitchFamily="2" charset="0"/>
              </a:rPr>
              <a:t>edre for «fag, folk og penger»</a:t>
            </a:r>
          </a:p>
          <a:p>
            <a:pPr marL="285750" indent="-285750">
              <a:buFontTx/>
              <a:buChar char="-"/>
            </a:pPr>
            <a:endParaRPr lang="nb-NO" sz="2000" i="0" dirty="0">
              <a:solidFill>
                <a:schemeClr val="bg1"/>
              </a:solidFill>
              <a:latin typeface="Barlow" panose="00000500000000000000" pitchFamily="2" charset="0"/>
            </a:endParaRPr>
          </a:p>
        </p:txBody>
      </p:sp>
      <p:pic>
        <p:nvPicPr>
          <p:cNvPr id="6" name="Bilde 5">
            <a:extLst>
              <a:ext uri="{FF2B5EF4-FFF2-40B4-BE49-F238E27FC236}">
                <a16:creationId xmlns:a16="http://schemas.microsoft.com/office/drawing/2014/main" id="{80E9B407-8B2F-F8E7-C868-7294D923AA9F}"/>
              </a:ext>
            </a:extLst>
          </p:cNvPr>
          <p:cNvPicPr>
            <a:picLocks noChangeAspect="1"/>
          </p:cNvPicPr>
          <p:nvPr/>
        </p:nvPicPr>
        <p:blipFill>
          <a:blip r:embed="rId4"/>
          <a:stretch>
            <a:fillRect/>
          </a:stretch>
        </p:blipFill>
        <p:spPr>
          <a:xfrm>
            <a:off x="0" y="-1"/>
            <a:ext cx="12192000" cy="6858001"/>
          </a:xfrm>
          <a:prstGeom prst="rect">
            <a:avLst/>
          </a:prstGeom>
        </p:spPr>
      </p:pic>
    </p:spTree>
    <p:extLst>
      <p:ext uri="{BB962C8B-B14F-4D97-AF65-F5344CB8AC3E}">
        <p14:creationId xmlns:p14="http://schemas.microsoft.com/office/powerpoint/2010/main" val="1548167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0025" y="-228600"/>
            <a:ext cx="12401550" cy="7086600"/>
          </a:xfrm>
          <a:prstGeom prst="rect">
            <a:avLst/>
          </a:prstGeom>
        </p:spPr>
      </p:pic>
      <p:pic>
        <p:nvPicPr>
          <p:cNvPr id="6" name="Bilde 5">
            <a:extLst>
              <a:ext uri="{FF2B5EF4-FFF2-40B4-BE49-F238E27FC236}">
                <a16:creationId xmlns:a16="http://schemas.microsoft.com/office/drawing/2014/main" id="{6E6AB7D9-3EA1-E342-9D2F-5F110B74A483}"/>
              </a:ext>
            </a:extLst>
          </p:cNvPr>
          <p:cNvPicPr>
            <a:picLocks noChangeAspect="1"/>
          </p:cNvPicPr>
          <p:nvPr/>
        </p:nvPicPr>
        <p:blipFill rotWithShape="1">
          <a:blip r:embed="rId4">
            <a:extLst>
              <a:ext uri="{28A0092B-C50C-407E-A947-70E740481C1C}">
                <a14:useLocalDpi xmlns:a14="http://schemas.microsoft.com/office/drawing/2010/main" val="0"/>
              </a:ext>
            </a:extLst>
          </a:blip>
          <a:srcRect l="1312" t="924" r="27851" b="75484"/>
          <a:stretch/>
        </p:blipFill>
        <p:spPr>
          <a:xfrm>
            <a:off x="-200025" y="-228600"/>
            <a:ext cx="4152737" cy="1963973"/>
          </a:xfrm>
          <a:prstGeom prst="rect">
            <a:avLst/>
          </a:prstGeom>
        </p:spPr>
      </p:pic>
      <p:sp>
        <p:nvSpPr>
          <p:cNvPr id="4" name="Rektangel 3"/>
          <p:cNvSpPr/>
          <p:nvPr/>
        </p:nvSpPr>
        <p:spPr>
          <a:xfrm>
            <a:off x="-286326" y="4894027"/>
            <a:ext cx="12487852" cy="19639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5"/>
          <p:cNvSpPr txBox="1">
            <a:spLocks/>
          </p:cNvSpPr>
          <p:nvPr/>
        </p:nvSpPr>
        <p:spPr>
          <a:xfrm>
            <a:off x="871" y="5087598"/>
            <a:ext cx="9144000" cy="1645711"/>
          </a:xfrm>
          <a:prstGeom prst="rect">
            <a:avLst/>
          </a:prstGeom>
        </p:spPr>
        <p:txBody>
          <a:bodyPr anchor="t" anchorCtr="0">
            <a:normAutofit fontScale="70000" lnSpcReduction="20000"/>
          </a:bodyPr>
          <a:lstStyle>
            <a:lvl1pPr algn="l" defTabSz="914400" rtl="0" eaLnBrk="1" latinLnBrk="0" hangingPunct="1">
              <a:lnSpc>
                <a:spcPct val="90000"/>
              </a:lnSpc>
              <a:spcBef>
                <a:spcPct val="0"/>
              </a:spcBef>
              <a:buNone/>
              <a:defRPr sz="5400" b="1" i="0" kern="1200">
                <a:solidFill>
                  <a:schemeClr val="tx1"/>
                </a:solidFill>
                <a:latin typeface="Calibri" panose="020F0502020204030204" pitchFamily="34" charset="0"/>
                <a:ea typeface="+mj-ea"/>
                <a:cs typeface="Calibri" panose="020F0502020204030204" pitchFamily="34" charset="0"/>
              </a:defRPr>
            </a:lvl1pPr>
          </a:lstStyle>
          <a:p>
            <a:r>
              <a:rPr lang="nb-NO" sz="3000" b="0" dirty="0"/>
              <a:t>Takk for oss</a:t>
            </a:r>
          </a:p>
          <a:p>
            <a:r>
              <a:rPr lang="nb-NO" b="0" dirty="0"/>
              <a:t>Kirsti Berget-Jenssen og Thea Trulsrud</a:t>
            </a:r>
          </a:p>
          <a:p>
            <a:r>
              <a:rPr lang="nb-NO" b="0" dirty="0"/>
              <a:t>velferdsteknologi@tonsberg.kommune.no</a:t>
            </a:r>
          </a:p>
          <a:p>
            <a:r>
              <a:rPr lang="nb-NO" sz="2900" b="0" dirty="0"/>
              <a:t>E-post: </a:t>
            </a:r>
            <a:r>
              <a:rPr lang="nb-NO" sz="2900" b="0" dirty="0">
                <a:solidFill>
                  <a:schemeClr val="accent1">
                    <a:lumMod val="75000"/>
                  </a:schemeClr>
                </a:solidFill>
                <a:hlinkClick r:id="rId5"/>
              </a:rPr>
              <a:t>kirsti.berget-jenssen@tonsberg.kommune.no</a:t>
            </a:r>
            <a:endParaRPr lang="nb-NO" sz="2900" b="0" dirty="0">
              <a:solidFill>
                <a:schemeClr val="accent1">
                  <a:lumMod val="75000"/>
                </a:schemeClr>
              </a:solidFill>
            </a:endParaRPr>
          </a:p>
          <a:p>
            <a:r>
              <a:rPr lang="nb-NO" sz="2900" b="0" dirty="0">
                <a:solidFill>
                  <a:schemeClr val="accent1">
                    <a:lumMod val="75000"/>
                  </a:schemeClr>
                </a:solidFill>
              </a:rPr>
              <a:t>E-post: thea.trulsrud@tonsberg.kommune.no</a:t>
            </a:r>
          </a:p>
        </p:txBody>
      </p:sp>
      <p:pic>
        <p:nvPicPr>
          <p:cNvPr id="12" name="Picture 2"/>
          <p:cNvPicPr>
            <a:picLocks noChangeAspect="1" noChangeArrowheads="1"/>
          </p:cNvPicPr>
          <p:nvPr/>
        </p:nvPicPr>
        <p:blipFill rotWithShape="1">
          <a:blip r:embed="rId6" cstate="screen">
            <a:extLst>
              <a:ext uri="{28A0092B-C50C-407E-A947-70E740481C1C}">
                <a14:useLocalDpi xmlns:a14="http://schemas.microsoft.com/office/drawing/2010/main" val="0"/>
              </a:ext>
            </a:extLst>
          </a:blip>
          <a:srcRect t="1956"/>
          <a:stretch/>
        </p:blipFill>
        <p:spPr bwMode="auto">
          <a:xfrm>
            <a:off x="9854332" y="4795798"/>
            <a:ext cx="2347194" cy="1963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367892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y24_presentasjon_mal" id="{CB96FCF7-0672-4F87-8BBE-7F314D087684}" vid="{9577C031-FB1D-4EEF-B430-AEBC4655A9A3}"/>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5342287DDA0BA4882FF434946847166" ma:contentTypeVersion="10" ma:contentTypeDescription="Opprett et nytt dokument." ma:contentTypeScope="" ma:versionID="5b6cc82e20f39cb6c6aea7d518d5540f">
  <xsd:schema xmlns:xsd="http://www.w3.org/2001/XMLSchema" xmlns:xs="http://www.w3.org/2001/XMLSchema" xmlns:p="http://schemas.microsoft.com/office/2006/metadata/properties" xmlns:ns2="1e9d0edb-9233-4934-b877-67543b998ffe" xmlns:ns3="f1019ec9-fbe6-4bb7-9b5d-744c8242e0af" targetNamespace="http://schemas.microsoft.com/office/2006/metadata/properties" ma:root="true" ma:fieldsID="556ef811aa298bbaea1f548c1297a7bf" ns2:_="" ns3:_="">
    <xsd:import namespace="1e9d0edb-9233-4934-b877-67543b998ffe"/>
    <xsd:import namespace="f1019ec9-fbe6-4bb7-9b5d-744c8242e0a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9d0edb-9233-4934-b877-67543b998f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1019ec9-fbe6-4bb7-9b5d-744c8242e0af"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DAF5447-FC29-430F-A728-67CAEF4F3A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9d0edb-9233-4934-b877-67543b998ffe"/>
    <ds:schemaRef ds:uri="f1019ec9-fbe6-4bb7-9b5d-744c8242e0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1A7D5D6-CBB1-4CBD-9E57-D778FCF3CB6A}">
  <ds:schemaRefs>
    <ds:schemaRef ds:uri="http://schemas.microsoft.com/sharepoint/v3/contenttype/forms"/>
  </ds:schemaRefs>
</ds:datastoreItem>
</file>

<file path=customXml/itemProps3.xml><?xml version="1.0" encoding="utf-8"?>
<ds:datastoreItem xmlns:ds="http://schemas.openxmlformats.org/officeDocument/2006/customXml" ds:itemID="{F41E6D7F-1787-43DE-B594-B8D896C9694C}">
  <ds:schemaRefs>
    <ds:schemaRef ds:uri="http://purl.org/dc/terms/"/>
    <ds:schemaRef ds:uri="http://schemas.openxmlformats.org/package/2006/metadata/core-properties"/>
    <ds:schemaRef ds:uri="f1019ec9-fbe6-4bb7-9b5d-744c8242e0af"/>
    <ds:schemaRef ds:uri="http://schemas.microsoft.com/office/2006/documentManagement/types"/>
    <ds:schemaRef ds:uri="http://schemas.microsoft.com/office/infopath/2007/PartnerControls"/>
    <ds:schemaRef ds:uri="http://purl.org/dc/elements/1.1/"/>
    <ds:schemaRef ds:uri="http://schemas.microsoft.com/office/2006/metadata/properties"/>
    <ds:schemaRef ds:uri="1e9d0edb-9233-4934-b877-67543b998ffe"/>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3212</TotalTime>
  <Words>1461</Words>
  <Application>Microsoft Office PowerPoint</Application>
  <PresentationFormat>Widescreen</PresentationFormat>
  <Paragraphs>285</Paragraphs>
  <Slides>24</Slides>
  <Notes>4</Notes>
  <HiddenSlides>0</HiddenSlides>
  <MMClips>0</MMClips>
  <ScaleCrop>false</ScaleCrop>
  <HeadingPairs>
    <vt:vector size="6" baseType="variant">
      <vt:variant>
        <vt:lpstr>Brukte skrifter</vt:lpstr>
      </vt:variant>
      <vt:variant>
        <vt:i4>12</vt:i4>
      </vt:variant>
      <vt:variant>
        <vt:lpstr>Tema</vt:lpstr>
      </vt:variant>
      <vt:variant>
        <vt:i4>2</vt:i4>
      </vt:variant>
      <vt:variant>
        <vt:lpstr>Lysbildetitler</vt:lpstr>
      </vt:variant>
      <vt:variant>
        <vt:i4>24</vt:i4>
      </vt:variant>
    </vt:vector>
  </HeadingPairs>
  <TitlesOfParts>
    <vt:vector size="38" baseType="lpstr">
      <vt:lpstr>-apple-system</vt:lpstr>
      <vt:lpstr>Aptos</vt:lpstr>
      <vt:lpstr>Aptos Display</vt:lpstr>
      <vt:lpstr>Aptos Narrow</vt:lpstr>
      <vt:lpstr>Arial</vt:lpstr>
      <vt:lpstr>Barlow</vt:lpstr>
      <vt:lpstr>Calibri</vt:lpstr>
      <vt:lpstr>Calibri Light</vt:lpstr>
      <vt:lpstr>Square Peg</vt:lpstr>
      <vt:lpstr>Symbol</vt:lpstr>
      <vt:lpstr>Times New Roman</vt:lpstr>
      <vt:lpstr>Wingdings</vt:lpstr>
      <vt:lpstr>Office-tema</vt:lpstr>
      <vt:lpstr>1_Office-tema</vt:lpstr>
      <vt:lpstr>Digital hjemmesykepleie</vt:lpstr>
      <vt:lpstr>PowerPoint-presentasjon</vt:lpstr>
      <vt:lpstr>PowerPoint-presentasjon</vt:lpstr>
      <vt:lpstr>PowerPoint-presentasjon</vt:lpstr>
      <vt:lpstr>PowerPoint-presentasjon</vt:lpstr>
      <vt:lpstr>PowerPoint-presentasjon</vt:lpstr>
      <vt:lpstr>    Digital hjemmesykepleie</vt:lpstr>
      <vt:lpstr>PowerPoint-presentasjon</vt:lpstr>
      <vt:lpstr>PowerPoint-presentasjon</vt:lpstr>
      <vt:lpstr>PowerPoint-presentasjon</vt:lpstr>
      <vt:lpstr>PowerPoint-presentasjon</vt:lpstr>
      <vt:lpstr>Hva er digital hjemmesykepleie?</vt:lpstr>
      <vt:lpstr>Hva kan vi hjelpe med?</vt:lpstr>
      <vt:lpstr>PowerPoint-presentasjon</vt:lpstr>
      <vt:lpstr>PowerPoint-presentasjon</vt:lpstr>
      <vt:lpstr>PowerPoint-presentasjon</vt:lpstr>
      <vt:lpstr>Utfordringer</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Kirsti Berget-Jenssen</dc:creator>
  <cp:lastModifiedBy>Kirsti Berget-Jenssen</cp:lastModifiedBy>
  <cp:revision>41</cp:revision>
  <dcterms:created xsi:type="dcterms:W3CDTF">2025-05-19T11:08:11Z</dcterms:created>
  <dcterms:modified xsi:type="dcterms:W3CDTF">2025-07-02T12:28:23Z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0x010100E5342287DDA0BA4882FF434946847166</vt:lpwstr>
  </property>
</Properties>
</file>