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8"/>
  </p:notesMasterIdLst>
  <p:sldIdLst>
    <p:sldId id="256" r:id="rId5"/>
    <p:sldId id="580" r:id="rId6"/>
    <p:sldId id="582" r:id="rId7"/>
    <p:sldId id="594" r:id="rId8"/>
    <p:sldId id="588" r:id="rId9"/>
    <p:sldId id="567" r:id="rId10"/>
    <p:sldId id="568" r:id="rId11"/>
    <p:sldId id="569" r:id="rId12"/>
    <p:sldId id="570" r:id="rId13"/>
    <p:sldId id="576" r:id="rId14"/>
    <p:sldId id="577" r:id="rId15"/>
    <p:sldId id="606" r:id="rId16"/>
    <p:sldId id="589" r:id="rId17"/>
    <p:sldId id="591" r:id="rId18"/>
    <p:sldId id="330" r:id="rId19"/>
    <p:sldId id="583" r:id="rId20"/>
    <p:sldId id="584" r:id="rId21"/>
    <p:sldId id="597" r:id="rId22"/>
    <p:sldId id="271" r:id="rId23"/>
    <p:sldId id="358" r:id="rId24"/>
    <p:sldId id="590" r:id="rId25"/>
    <p:sldId id="599" r:id="rId26"/>
    <p:sldId id="598" r:id="rId27"/>
    <p:sldId id="600" r:id="rId28"/>
    <p:sldId id="601" r:id="rId29"/>
    <p:sldId id="274" r:id="rId30"/>
    <p:sldId id="585" r:id="rId31"/>
    <p:sldId id="586" r:id="rId32"/>
    <p:sldId id="587" r:id="rId33"/>
    <p:sldId id="266" r:id="rId34"/>
    <p:sldId id="602" r:id="rId35"/>
    <p:sldId id="604" r:id="rId36"/>
    <p:sldId id="281" r:id="rId37"/>
    <p:sldId id="267" r:id="rId38"/>
    <p:sldId id="282" r:id="rId39"/>
    <p:sldId id="283" r:id="rId40"/>
    <p:sldId id="269" r:id="rId41"/>
    <p:sldId id="603" r:id="rId42"/>
    <p:sldId id="284" r:id="rId43"/>
    <p:sldId id="278" r:id="rId44"/>
    <p:sldId id="285" r:id="rId45"/>
    <p:sldId id="288" r:id="rId46"/>
    <p:sldId id="290" r:id="rId47"/>
    <p:sldId id="261" r:id="rId48"/>
    <p:sldId id="273" r:id="rId49"/>
    <p:sldId id="263" r:id="rId50"/>
    <p:sldId id="605" r:id="rId51"/>
    <p:sldId id="264" r:id="rId52"/>
    <p:sldId id="593" r:id="rId53"/>
    <p:sldId id="592" r:id="rId54"/>
    <p:sldId id="257" r:id="rId55"/>
    <p:sldId id="258" r:id="rId56"/>
    <p:sldId id="268" r:id="rId57"/>
    <p:sldId id="262" r:id="rId58"/>
    <p:sldId id="299" r:id="rId59"/>
    <p:sldId id="300" r:id="rId60"/>
    <p:sldId id="301" r:id="rId61"/>
    <p:sldId id="302" r:id="rId62"/>
    <p:sldId id="303" r:id="rId63"/>
    <p:sldId id="304" r:id="rId64"/>
    <p:sldId id="265" r:id="rId65"/>
    <p:sldId id="272" r:id="rId66"/>
    <p:sldId id="259" r:id="rId6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38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27"/>
  </p:normalViewPr>
  <p:slideViewPr>
    <p:cSldViewPr snapToGrid="0" snapToObjects="1">
      <p:cViewPr varScale="1">
        <p:scale>
          <a:sx n="60" d="100"/>
          <a:sy n="60" d="100"/>
        </p:scale>
        <p:origin x="840" y="44"/>
      </p:cViewPr>
      <p:guideLst/>
    </p:cSldViewPr>
  </p:slideViewPr>
  <p:notesTextViewPr>
    <p:cViewPr>
      <p:scale>
        <a:sx n="1" d="1"/>
        <a:sy n="1" d="1"/>
      </p:scale>
      <p:origin x="0" y="0"/>
    </p:cViewPr>
  </p:notesTextViewPr>
  <p:sorterViewPr>
    <p:cViewPr varScale="1">
      <p:scale>
        <a:sx n="100" d="100"/>
        <a:sy n="100" d="100"/>
      </p:scale>
      <p:origin x="0" y="-270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1B06FD-D711-124E-A3E3-0FBE1F8F0CE4}" type="datetimeFigureOut">
              <a:rPr lang="nb-NO" smtClean="0"/>
              <a:t>29.09.2025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B4BBF-70B9-8047-B02F-2484F1EA6A40}" type="slidenum">
              <a:rPr lang="nb-NO" smtClean="0"/>
              <a:t>‹#›</a:t>
            </a:fld>
            <a:endParaRPr lang="nb-NO"/>
          </a:p>
        </p:txBody>
      </p:sp>
    </p:spTree>
    <p:extLst>
      <p:ext uri="{BB962C8B-B14F-4D97-AF65-F5344CB8AC3E}">
        <p14:creationId xmlns:p14="http://schemas.microsoft.com/office/powerpoint/2010/main" val="1263860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Mange uroer seg for å være til bry eller for å bli oppfattet som mindre kompetente. </a:t>
            </a:r>
          </a:p>
          <a:p>
            <a:endParaRPr lang="nb-NO" dirty="0"/>
          </a:p>
          <a:p>
            <a:endParaRPr lang="nb-NO" dirty="0"/>
          </a:p>
          <a:p>
            <a:endParaRPr lang="nb-NO" dirty="0"/>
          </a:p>
        </p:txBody>
      </p:sp>
      <p:sp>
        <p:nvSpPr>
          <p:cNvPr id="4" name="Plassholder for lysbildenummer 3"/>
          <p:cNvSpPr>
            <a:spLocks noGrp="1"/>
          </p:cNvSpPr>
          <p:nvPr>
            <p:ph type="sldNum" sz="quarter" idx="10"/>
          </p:nvPr>
        </p:nvSpPr>
        <p:spPr/>
        <p:txBody>
          <a:bodyPr/>
          <a:lstStyle/>
          <a:p>
            <a:fld id="{D6DA9652-8B23-4303-8DD9-125F2182BB03}" type="slidenum">
              <a:rPr lang="nb-NO" smtClean="0"/>
              <a:t>20</a:t>
            </a:fld>
            <a:endParaRPr lang="nb-NO"/>
          </a:p>
        </p:txBody>
      </p:sp>
    </p:spTree>
    <p:extLst>
      <p:ext uri="{BB962C8B-B14F-4D97-AF65-F5344CB8AC3E}">
        <p14:creationId xmlns:p14="http://schemas.microsoft.com/office/powerpoint/2010/main" val="1768463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D6DA9652-8B23-4303-8DD9-125F2182BB03}" type="slidenum">
              <a:rPr lang="nb-NO" smtClean="0"/>
              <a:t>43</a:t>
            </a:fld>
            <a:endParaRPr lang="nb-NO"/>
          </a:p>
        </p:txBody>
      </p:sp>
    </p:spTree>
    <p:extLst>
      <p:ext uri="{BB962C8B-B14F-4D97-AF65-F5344CB8AC3E}">
        <p14:creationId xmlns:p14="http://schemas.microsoft.com/office/powerpoint/2010/main" val="2932906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bg1"/>
                </a:solidFill>
              </a:defRPr>
            </a:lvl1pPr>
          </a:lstStyle>
          <a:p>
            <a:r>
              <a:rPr lang="nb-NO" dirty="0"/>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3"/>
            <a:ext cx="588873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1"/>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endParaRPr lang="nb-NO" dirty="0"/>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dirty="0"/>
              <a:t>Dato  //  </a:t>
            </a:r>
            <a:r>
              <a:rPr lang="en-GB" dirty="0" err="1"/>
              <a:t>Ansvarlig</a:t>
            </a:r>
            <a:endParaRPr lang="en-GB" dirty="0"/>
          </a:p>
        </p:txBody>
      </p:sp>
      <p:pic>
        <p:nvPicPr>
          <p:cNvPr id="7" name="Grafikk 6">
            <a:extLst>
              <a:ext uri="{FF2B5EF4-FFF2-40B4-BE49-F238E27FC236}">
                <a16:creationId xmlns:a16="http://schemas.microsoft.com/office/drawing/2014/main" id="{9731FE1C-E2F8-7042-8566-1A6CE70B9A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529424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dirty="0"/>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dirty="0"/>
              <a:t>Klikk for å redigere tittelen</a:t>
            </a:r>
          </a:p>
        </p:txBody>
      </p:sp>
    </p:spTree>
    <p:extLst>
      <p:ext uri="{BB962C8B-B14F-4D97-AF65-F5344CB8AC3E}">
        <p14:creationId xmlns:p14="http://schemas.microsoft.com/office/powerpoint/2010/main" val="76149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dirty="0"/>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nb-NO"/>
              <a:t>Klikk for å redigere tekststiler i malen</a:t>
            </a:r>
          </a:p>
        </p:txBody>
      </p:sp>
    </p:spTree>
    <p:extLst>
      <p:ext uri="{BB962C8B-B14F-4D97-AF65-F5344CB8AC3E}">
        <p14:creationId xmlns:p14="http://schemas.microsoft.com/office/powerpoint/2010/main" val="3976662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dirty="0"/>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a:srcRect l="-723" r="1"/>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nb-NO"/>
              <a:t>Klikk på ikonet for å legge til et bilde</a:t>
            </a:r>
            <a:endParaRPr lang="nb-NO" dirty="0"/>
          </a:p>
        </p:txBody>
      </p:sp>
    </p:spTree>
    <p:extLst>
      <p:ext uri="{BB962C8B-B14F-4D97-AF65-F5344CB8AC3E}">
        <p14:creationId xmlns:p14="http://schemas.microsoft.com/office/powerpoint/2010/main" val="319992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endParaRPr lang="nb-NO" dirty="0"/>
          </a:p>
        </p:txBody>
      </p:sp>
    </p:spTree>
    <p:extLst>
      <p:ext uri="{BB962C8B-B14F-4D97-AF65-F5344CB8AC3E}">
        <p14:creationId xmlns:p14="http://schemas.microsoft.com/office/powerpoint/2010/main" val="1227004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nb-NO"/>
              <a:t>Klikk på ikonet for å legge til et bilde</a:t>
            </a:r>
            <a:endParaRPr lang="nb-NO" dirty="0"/>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dirty="0"/>
              <a:t>Klikk for å redigere teksten</a:t>
            </a:r>
          </a:p>
        </p:txBody>
      </p:sp>
    </p:spTree>
    <p:extLst>
      <p:ext uri="{BB962C8B-B14F-4D97-AF65-F5344CB8AC3E}">
        <p14:creationId xmlns:p14="http://schemas.microsoft.com/office/powerpoint/2010/main" val="2066016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nb-NO"/>
              <a:t>Klikk ikonet for å legge til media</a:t>
            </a:r>
            <a:endParaRPr lang="nb-NO" dirty="0"/>
          </a:p>
        </p:txBody>
      </p:sp>
    </p:spTree>
    <p:extLst>
      <p:ext uri="{BB962C8B-B14F-4D97-AF65-F5344CB8AC3E}">
        <p14:creationId xmlns:p14="http://schemas.microsoft.com/office/powerpoint/2010/main" val="1501340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141D8BD7-34C7-FB4E-8EE0-45670F6F4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948384"/>
            <a:ext cx="1528110" cy="961231"/>
          </a:xfrm>
          <a:prstGeom prst="rect">
            <a:avLst/>
          </a:prstGeom>
        </p:spPr>
      </p:pic>
    </p:spTree>
    <p:extLst>
      <p:ext uri="{BB962C8B-B14F-4D97-AF65-F5344CB8AC3E}">
        <p14:creationId xmlns:p14="http://schemas.microsoft.com/office/powerpoint/2010/main" val="986378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1222375"/>
          </a:xfrm>
        </p:spPr>
        <p:txBody>
          <a:bodyPr anchor="ctr">
            <a:normAutofit/>
          </a:bodyPr>
          <a:lstStyle>
            <a:lvl1pPr marL="0" indent="0" algn="ctr">
              <a:buNone/>
              <a:defRPr sz="2800">
                <a:solidFill>
                  <a:schemeClr val="bg1"/>
                </a:solidFill>
              </a:defRPr>
            </a:lvl1pPr>
          </a:lstStyle>
          <a:p>
            <a:pPr lvl="0"/>
            <a:r>
              <a:rPr lang="nb-NO" dirty="0"/>
              <a:t>Klikk for å redigere teksten</a:t>
            </a:r>
          </a:p>
        </p:txBody>
      </p:sp>
      <p:pic>
        <p:nvPicPr>
          <p:cNvPr id="4" name="Grafikk 3">
            <a:extLst>
              <a:ext uri="{FF2B5EF4-FFF2-40B4-BE49-F238E27FC236}">
                <a16:creationId xmlns:a16="http://schemas.microsoft.com/office/drawing/2014/main" id="{672B9334-46BF-204E-85D9-3EDF82BC6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013664"/>
            <a:ext cx="1528110" cy="961231"/>
          </a:xfrm>
          <a:prstGeom prst="rect">
            <a:avLst/>
          </a:prstGeom>
        </p:spPr>
      </p:pic>
    </p:spTree>
    <p:extLst>
      <p:ext uri="{BB962C8B-B14F-4D97-AF65-F5344CB8AC3E}">
        <p14:creationId xmlns:p14="http://schemas.microsoft.com/office/powerpoint/2010/main" val="624144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dirty="0"/>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dirty="0"/>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943551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chemeClr val="accent1"/>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dirty="0"/>
              <a:t>Dato  //  </a:t>
            </a:r>
            <a:r>
              <a:rPr lang="en-GB" dirty="0" err="1"/>
              <a:t>Ansvarlig</a:t>
            </a:r>
            <a:endParaRPr lang="en-GB" dirty="0"/>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4" y="2684746"/>
            <a:ext cx="9271829" cy="1396431"/>
          </a:xfrm>
        </p:spPr>
        <p:txBody>
          <a:bodyPr anchor="ctr">
            <a:normAutofit/>
          </a:bodyPr>
          <a:lstStyle>
            <a:lvl1pPr algn="l">
              <a:defRPr sz="3600" b="1">
                <a:solidFill>
                  <a:schemeClr val="bg1"/>
                </a:solidFill>
              </a:defRPr>
            </a:lvl1pPr>
          </a:lstStyle>
          <a:p>
            <a:r>
              <a:rPr lang="nb-NO" dirty="0"/>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3"/>
            <a:ext cx="833406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6" name="Grafikk 5">
            <a:extLst>
              <a:ext uri="{FF2B5EF4-FFF2-40B4-BE49-F238E27FC236}">
                <a16:creationId xmlns:a16="http://schemas.microsoft.com/office/drawing/2014/main" id="{92599F80-A1FF-3942-A0DE-0C139B7950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603299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p:nvPr>
        </p:nvSpPr>
        <p:spPr>
          <a:xfrm>
            <a:off x="844550" y="354020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bg1"/>
                </a:solidFill>
              </a:defRPr>
            </a:lvl1pPr>
          </a:lstStyle>
          <a:p>
            <a:r>
              <a:rPr lang="nb-NO" dirty="0"/>
              <a:t>Klikk for å redigere tittelen</a:t>
            </a:r>
          </a:p>
        </p:txBody>
      </p:sp>
    </p:spTree>
    <p:extLst>
      <p:ext uri="{BB962C8B-B14F-4D97-AF65-F5344CB8AC3E}">
        <p14:creationId xmlns:p14="http://schemas.microsoft.com/office/powerpoint/2010/main" val="2839488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dirty="0"/>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endParaRPr lang="nb-NO" dirty="0"/>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623566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dirty="0"/>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endParaRPr lang="nb-NO" dirty="0"/>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392003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endParaRPr lang="nb-NO" dirty="0"/>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442212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dirty="0"/>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endParaRPr lang="nb-NO" dirty="0"/>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dirty="0"/>
              <a:t>Klikk for å redigere tittelen</a:t>
            </a:r>
          </a:p>
        </p:txBody>
      </p:sp>
    </p:spTree>
    <p:extLst>
      <p:ext uri="{BB962C8B-B14F-4D97-AF65-F5344CB8AC3E}">
        <p14:creationId xmlns:p14="http://schemas.microsoft.com/office/powerpoint/2010/main" val="33698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dirty="0"/>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nb-NO"/>
              <a:t>Klikk på ikonet for å legge til et bilde</a:t>
            </a:r>
            <a:endParaRPr lang="nb-NO" dirty="0"/>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dirty="0"/>
              <a:t>Klikk for å redigere tittelen</a:t>
            </a:r>
          </a:p>
        </p:txBody>
      </p:sp>
    </p:spTree>
    <p:extLst>
      <p:ext uri="{BB962C8B-B14F-4D97-AF65-F5344CB8AC3E}">
        <p14:creationId xmlns:p14="http://schemas.microsoft.com/office/powerpoint/2010/main" val="109859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dirty="0"/>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dirty="0"/>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360040"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dirty="0">
                <a:solidFill>
                  <a:schemeClr val="accent1"/>
                </a:solidFill>
                <a:latin typeface="Arial" panose="020B0604020202020204" pitchFamily="34" charset="0"/>
                <a:ea typeface="Segoe UI" charset="0"/>
                <a:cs typeface="Arial" panose="020B0604020202020204" pitchFamily="34" charset="0"/>
              </a:rPr>
              <a:t>//</a:t>
            </a:r>
            <a:r>
              <a:rPr lang="nb-NO" sz="800" dirty="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dirty="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2827523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4" r:id="rId6"/>
    <p:sldLayoutId id="2147483655" r:id="rId7"/>
    <p:sldLayoutId id="2147483661" r:id="rId8"/>
    <p:sldLayoutId id="2147483662" r:id="rId9"/>
    <p:sldLayoutId id="2147483667" r:id="rId10"/>
    <p:sldLayoutId id="2147483670" r:id="rId11"/>
    <p:sldLayoutId id="2147483671" r:id="rId12"/>
    <p:sldLayoutId id="2147483663" r:id="rId13"/>
    <p:sldLayoutId id="2147483669" r:id="rId14"/>
    <p:sldLayoutId id="2147483672" r:id="rId15"/>
    <p:sldLayoutId id="2147483673" r:id="rId16"/>
    <p:sldLayoutId id="2147483674" r:id="rId17"/>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hyperlink" Target="https://www.kunnskapsbanken.net/wp-content/uploads/2018/11/Kommunikasjonstips_h%C3%B8rsel_v5_181106.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D8B3E3D1-A64F-6C49-A65E-78234E99BA50}"/>
              </a:ext>
            </a:extLst>
          </p:cNvPr>
          <p:cNvSpPr>
            <a:spLocks noGrp="1"/>
          </p:cNvSpPr>
          <p:nvPr>
            <p:ph type="ctrTitle"/>
          </p:nvPr>
        </p:nvSpPr>
        <p:spPr/>
        <p:txBody>
          <a:bodyPr/>
          <a:lstStyle/>
          <a:p>
            <a:r>
              <a:rPr lang="nb-NO" dirty="0"/>
              <a:t>Nedsatt hørsel</a:t>
            </a:r>
          </a:p>
        </p:txBody>
      </p:sp>
      <p:sp>
        <p:nvSpPr>
          <p:cNvPr id="5" name="Undertittel 4">
            <a:extLst>
              <a:ext uri="{FF2B5EF4-FFF2-40B4-BE49-F238E27FC236}">
                <a16:creationId xmlns:a16="http://schemas.microsoft.com/office/drawing/2014/main" id="{972C9742-7508-1E46-970C-66D5DB19D6F4}"/>
              </a:ext>
            </a:extLst>
          </p:cNvPr>
          <p:cNvSpPr>
            <a:spLocks noGrp="1"/>
          </p:cNvSpPr>
          <p:nvPr>
            <p:ph type="subTitle" idx="1"/>
          </p:nvPr>
        </p:nvSpPr>
        <p:spPr/>
        <p:txBody>
          <a:bodyPr>
            <a:normAutofit fontScale="85000" lnSpcReduction="20000"/>
          </a:bodyPr>
          <a:lstStyle/>
          <a:p>
            <a:r>
              <a:rPr lang="nb-NO" dirty="0"/>
              <a:t>Nesbyen barnehage</a:t>
            </a:r>
          </a:p>
          <a:p>
            <a:r>
              <a:rPr lang="nb-NO" dirty="0"/>
              <a:t>02.12.24</a:t>
            </a:r>
          </a:p>
          <a:p>
            <a:r>
              <a:rPr lang="nb-NO"/>
              <a:t>Stine-Mette Jahren</a:t>
            </a:r>
          </a:p>
        </p:txBody>
      </p:sp>
      <p:sp>
        <p:nvSpPr>
          <p:cNvPr id="6" name="Plassholder for bilde 5">
            <a:extLst>
              <a:ext uri="{FF2B5EF4-FFF2-40B4-BE49-F238E27FC236}">
                <a16:creationId xmlns:a16="http://schemas.microsoft.com/office/drawing/2014/main" id="{E93276C1-27E9-4A4B-8ED5-F667E78A6D44}"/>
              </a:ext>
            </a:extLst>
          </p:cNvPr>
          <p:cNvSpPr>
            <a:spLocks noGrp="1"/>
          </p:cNvSpPr>
          <p:nvPr>
            <p:ph type="pic" sz="quarter" idx="11"/>
          </p:nvPr>
        </p:nvSpPr>
        <p:spPr/>
        <p:txBody>
          <a:bodyPr/>
          <a:lstStyle/>
          <a:p>
            <a:endParaRPr lang="nb-NO"/>
          </a:p>
        </p:txBody>
      </p:sp>
    </p:spTree>
    <p:extLst>
      <p:ext uri="{BB962C8B-B14F-4D97-AF65-F5344CB8AC3E}">
        <p14:creationId xmlns:p14="http://schemas.microsoft.com/office/powerpoint/2010/main" val="500582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nb-NO" altLang="nb-NO">
                <a:latin typeface="Tahoma" panose="020B0604030504040204" pitchFamily="34" charset="0"/>
              </a:rPr>
              <a:t>Taleoppfattelse</a:t>
            </a:r>
          </a:p>
        </p:txBody>
      </p:sp>
      <p:sp>
        <p:nvSpPr>
          <p:cNvPr id="22531" name="Rectangle 3"/>
          <p:cNvSpPr>
            <a:spLocks noGrp="1" noChangeArrowheads="1"/>
          </p:cNvSpPr>
          <p:nvPr>
            <p:ph type="body" idx="1"/>
          </p:nvPr>
        </p:nvSpPr>
        <p:spPr/>
        <p:txBody>
          <a:bodyPr>
            <a:normAutofit/>
          </a:bodyPr>
          <a:lstStyle/>
          <a:p>
            <a:pPr eaLnBrk="1" hangingPunct="1"/>
            <a:r>
              <a:rPr lang="nb-NO" altLang="nb-NO" dirty="0"/>
              <a:t>I talespråket er det først og fremst konsonantene som gjør språket forståelig</a:t>
            </a:r>
          </a:p>
          <a:p>
            <a:pPr eaLnBrk="1" hangingPunct="1"/>
            <a:r>
              <a:rPr lang="nb-NO" altLang="nb-NO" dirty="0"/>
              <a:t>Konsonantene er høyfrekvente og </a:t>
            </a:r>
            <a:r>
              <a:rPr lang="nb-NO" altLang="nb-NO" dirty="0" err="1"/>
              <a:t>lydsvake</a:t>
            </a:r>
            <a:endParaRPr lang="nb-NO" altLang="nb-NO" dirty="0"/>
          </a:p>
          <a:p>
            <a:r>
              <a:rPr lang="nb-NO" altLang="nb-NO" dirty="0"/>
              <a:t>De fleste </a:t>
            </a:r>
            <a:r>
              <a:rPr lang="nb-NO" altLang="nb-NO" dirty="0" err="1"/>
              <a:t>cochleære</a:t>
            </a:r>
            <a:r>
              <a:rPr lang="nb-NO" altLang="nb-NO" dirty="0"/>
              <a:t> hørselstap forårsaker høyfrekvenstap og </a:t>
            </a:r>
            <a:r>
              <a:rPr lang="nb-NO" altLang="nb-NO" dirty="0" err="1"/>
              <a:t>recruitment</a:t>
            </a:r>
            <a:r>
              <a:rPr lang="nb-NO" altLang="nb-NO" dirty="0"/>
              <a:t>. Dette medfører at evnen til å forstå tale ofte reduseres mer enn evnen til å høre lyd</a:t>
            </a:r>
          </a:p>
          <a:p>
            <a:r>
              <a:rPr lang="nb-NO" altLang="nb-NO" dirty="0"/>
              <a:t>Det er lettere å oppfatte vokaler fordi disse er </a:t>
            </a:r>
            <a:r>
              <a:rPr lang="nb-NO" altLang="nb-NO" dirty="0" err="1"/>
              <a:t>lydsterke</a:t>
            </a:r>
            <a:endParaRPr lang="nb-NO" altLang="nb-NO" dirty="0"/>
          </a:p>
          <a:p>
            <a:r>
              <a:rPr lang="nb-NO" altLang="nb-NO" dirty="0"/>
              <a:t>Når hørselen er nedsatt, kompenserer man med synet</a:t>
            </a:r>
          </a:p>
          <a:p>
            <a:pPr eaLnBrk="1" hangingPunct="1"/>
            <a:endParaRPr lang="nb-NO" altLang="nb-NO" dirty="0"/>
          </a:p>
          <a:p>
            <a:pPr marL="0" indent="0" eaLnBrk="1" hangingPunct="1">
              <a:buNone/>
            </a:pPr>
            <a:endParaRPr lang="nb-NO" altLang="nb-NO" dirty="0"/>
          </a:p>
          <a:p>
            <a:pPr eaLnBrk="1" hangingPunct="1"/>
            <a:endParaRPr lang="nb-NO" altLang="nb-NO" dirty="0"/>
          </a:p>
        </p:txBody>
      </p:sp>
    </p:spTree>
    <p:extLst>
      <p:ext uri="{BB962C8B-B14F-4D97-AF65-F5344CB8AC3E}">
        <p14:creationId xmlns:p14="http://schemas.microsoft.com/office/powerpoint/2010/main" val="2684225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608" y="980729"/>
            <a:ext cx="7435884" cy="5618223"/>
          </a:xfrm>
          <a:prstGeom prst="rect">
            <a:avLst/>
          </a:prstGeom>
        </p:spPr>
      </p:pic>
    </p:spTree>
    <p:extLst>
      <p:ext uri="{BB962C8B-B14F-4D97-AF65-F5344CB8AC3E}">
        <p14:creationId xmlns:p14="http://schemas.microsoft.com/office/powerpoint/2010/main" val="1174606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25D143BC-2C3C-3CAF-5B20-177F9C701629}"/>
              </a:ext>
            </a:extLst>
          </p:cNvPr>
          <p:cNvPicPr>
            <a:picLocks noGrp="1" noChangeAspect="1"/>
          </p:cNvPicPr>
          <p:nvPr>
            <p:ph idx="1"/>
          </p:nvPr>
        </p:nvPicPr>
        <p:blipFill>
          <a:blip r:embed="rId2"/>
          <a:stretch>
            <a:fillRect/>
          </a:stretch>
        </p:blipFill>
        <p:spPr>
          <a:xfrm>
            <a:off x="2336426" y="980141"/>
            <a:ext cx="6612709" cy="5188393"/>
          </a:xfrm>
        </p:spPr>
      </p:pic>
    </p:spTree>
    <p:extLst>
      <p:ext uri="{BB962C8B-B14F-4D97-AF65-F5344CB8AC3E}">
        <p14:creationId xmlns:p14="http://schemas.microsoft.com/office/powerpoint/2010/main" val="2022193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439138-8673-97AC-B54A-B54DAFDFBC34}"/>
              </a:ext>
            </a:extLst>
          </p:cNvPr>
          <p:cNvSpPr>
            <a:spLocks noGrp="1"/>
          </p:cNvSpPr>
          <p:nvPr>
            <p:ph type="title"/>
          </p:nvPr>
        </p:nvSpPr>
        <p:spPr/>
        <p:txBody>
          <a:bodyPr/>
          <a:lstStyle/>
          <a:p>
            <a:r>
              <a:rPr lang="nb-NO" dirty="0"/>
              <a:t>Taleaudiogram</a:t>
            </a:r>
          </a:p>
        </p:txBody>
      </p:sp>
      <p:sp>
        <p:nvSpPr>
          <p:cNvPr id="3" name="Plassholder for innhold 2">
            <a:extLst>
              <a:ext uri="{FF2B5EF4-FFF2-40B4-BE49-F238E27FC236}">
                <a16:creationId xmlns:a16="http://schemas.microsoft.com/office/drawing/2014/main" id="{73909AB1-9998-8A9E-CE44-D6DDEE57BCF8}"/>
              </a:ext>
            </a:extLst>
          </p:cNvPr>
          <p:cNvSpPr>
            <a:spLocks noGrp="1"/>
          </p:cNvSpPr>
          <p:nvPr>
            <p:ph idx="1"/>
          </p:nvPr>
        </p:nvSpPr>
        <p:spPr/>
        <p:txBody>
          <a:bodyPr/>
          <a:lstStyle/>
          <a:p>
            <a:pPr marL="0" indent="0">
              <a:buNone/>
            </a:pPr>
            <a:endParaRPr lang="nb-NO" dirty="0"/>
          </a:p>
          <a:p>
            <a:pPr marL="0" indent="0">
              <a:buNone/>
            </a:pPr>
            <a:endParaRPr lang="nb-NO" dirty="0"/>
          </a:p>
        </p:txBody>
      </p:sp>
      <p:pic>
        <p:nvPicPr>
          <p:cNvPr id="5" name="Bilde 4">
            <a:extLst>
              <a:ext uri="{FF2B5EF4-FFF2-40B4-BE49-F238E27FC236}">
                <a16:creationId xmlns:a16="http://schemas.microsoft.com/office/drawing/2014/main" id="{6A24B3DE-6CA3-03EF-15A2-C3C7FC4344C9}"/>
              </a:ext>
            </a:extLst>
          </p:cNvPr>
          <p:cNvPicPr>
            <a:picLocks noChangeAspect="1"/>
          </p:cNvPicPr>
          <p:nvPr/>
        </p:nvPicPr>
        <p:blipFill>
          <a:blip r:embed="rId2"/>
          <a:stretch>
            <a:fillRect/>
          </a:stretch>
        </p:blipFill>
        <p:spPr>
          <a:xfrm>
            <a:off x="1649506" y="2242971"/>
            <a:ext cx="8235575" cy="3369809"/>
          </a:xfrm>
          <a:prstGeom prst="rect">
            <a:avLst/>
          </a:prstGeom>
        </p:spPr>
      </p:pic>
    </p:spTree>
    <p:extLst>
      <p:ext uri="{BB962C8B-B14F-4D97-AF65-F5344CB8AC3E}">
        <p14:creationId xmlns:p14="http://schemas.microsoft.com/office/powerpoint/2010/main" val="2790585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FCA7FD5-BF5D-B46D-73DA-B042335478BA}"/>
              </a:ext>
            </a:extLst>
          </p:cNvPr>
          <p:cNvSpPr>
            <a:spLocks noGrp="1"/>
          </p:cNvSpPr>
          <p:nvPr>
            <p:ph idx="1"/>
          </p:nvPr>
        </p:nvSpPr>
        <p:spPr>
          <a:xfrm>
            <a:off x="838200" y="1825625"/>
            <a:ext cx="5469835" cy="4351338"/>
          </a:xfrm>
        </p:spPr>
        <p:txBody>
          <a:bodyPr>
            <a:normAutofit/>
          </a:bodyPr>
          <a:lstStyle/>
          <a:p>
            <a:pPr marL="0" indent="0">
              <a:buNone/>
            </a:pPr>
            <a:endParaRPr lang="nb-NO" b="0" i="0">
              <a:effectLst/>
            </a:endParaRPr>
          </a:p>
          <a:p>
            <a:r>
              <a:rPr lang="nb-NO" b="0" i="0">
                <a:effectLst/>
              </a:rPr>
              <a:t>Høreapparater eller andre hørselstekniske hjelpemidler vil ikke kunne forbedre taleoppfattelsen. Dersom din maksimale taleoppfattelse er 70% vil den også forbli maksimalt 70% selv med bruk av høreapparater og andre hjelpemidler.   </a:t>
            </a:r>
            <a:endParaRPr lang="nb-NO" dirty="0"/>
          </a:p>
        </p:txBody>
      </p:sp>
      <p:sp>
        <p:nvSpPr>
          <p:cNvPr id="8" name="Picture Placeholder 2">
            <a:extLst>
              <a:ext uri="{FF2B5EF4-FFF2-40B4-BE49-F238E27FC236}">
                <a16:creationId xmlns:a16="http://schemas.microsoft.com/office/drawing/2014/main" id="{C9479A11-350F-978F-62D2-34917CE2EC11}"/>
              </a:ext>
            </a:extLst>
          </p:cNvPr>
          <p:cNvSpPr>
            <a:spLocks noGrp="1"/>
          </p:cNvSpPr>
          <p:nvPr>
            <p:ph type="pic" sz="quarter" idx="13"/>
          </p:nvPr>
        </p:nvSpPr>
        <p:spPr>
          <a:xfrm>
            <a:off x="6160021" y="0"/>
            <a:ext cx="6031979" cy="6858000"/>
          </a:xfrm>
        </p:spPr>
        <p:txBody>
          <a:bodyPr/>
          <a:lstStyle/>
          <a:p>
            <a:endParaRPr lang="nb-NO"/>
          </a:p>
        </p:txBody>
      </p:sp>
      <p:sp>
        <p:nvSpPr>
          <p:cNvPr id="2" name="Tittel 1">
            <a:extLst>
              <a:ext uri="{FF2B5EF4-FFF2-40B4-BE49-F238E27FC236}">
                <a16:creationId xmlns:a16="http://schemas.microsoft.com/office/drawing/2014/main" id="{DBD34F9A-99DB-79AD-6238-A458052B45A5}"/>
              </a:ext>
            </a:extLst>
          </p:cNvPr>
          <p:cNvSpPr>
            <a:spLocks noGrp="1"/>
          </p:cNvSpPr>
          <p:nvPr>
            <p:ph type="title"/>
          </p:nvPr>
        </p:nvSpPr>
        <p:spPr>
          <a:xfrm>
            <a:off x="838200" y="482400"/>
            <a:ext cx="7362371" cy="1072080"/>
          </a:xfrm>
        </p:spPr>
        <p:txBody>
          <a:bodyPr anchor="ctr">
            <a:normAutofit/>
          </a:bodyPr>
          <a:lstStyle/>
          <a:p>
            <a:r>
              <a:rPr lang="nb-NO" dirty="0"/>
              <a:t>Maksimal teleoppfattelse</a:t>
            </a:r>
          </a:p>
        </p:txBody>
      </p:sp>
    </p:spTree>
    <p:extLst>
      <p:ext uri="{BB962C8B-B14F-4D97-AF65-F5344CB8AC3E}">
        <p14:creationId xmlns:p14="http://schemas.microsoft.com/office/powerpoint/2010/main" val="660934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tel 1">
            <a:extLst>
              <a:ext uri="{FF2B5EF4-FFF2-40B4-BE49-F238E27FC236}">
                <a16:creationId xmlns:a16="http://schemas.microsoft.com/office/drawing/2014/main" id="{761BE6A5-1742-8969-4A03-1586ECFBAF3C}"/>
              </a:ext>
            </a:extLst>
          </p:cNvPr>
          <p:cNvSpPr>
            <a:spLocks noGrp="1"/>
          </p:cNvSpPr>
          <p:nvPr>
            <p:ph type="title"/>
          </p:nvPr>
        </p:nvSpPr>
        <p:spPr/>
        <p:txBody>
          <a:bodyPr/>
          <a:lstStyle/>
          <a:p>
            <a:r>
              <a:rPr lang="nb-NO" altLang="nb-NO"/>
              <a:t>Å høre med et nevrogent tap</a:t>
            </a:r>
          </a:p>
        </p:txBody>
      </p:sp>
      <p:graphicFrame>
        <p:nvGraphicFramePr>
          <p:cNvPr id="3074" name="Object 40">
            <a:extLst>
              <a:ext uri="{FF2B5EF4-FFF2-40B4-BE49-F238E27FC236}">
                <a16:creationId xmlns:a16="http://schemas.microsoft.com/office/drawing/2014/main" id="{02D0D113-CFC2-A61F-F323-242FD1BC6E2B}"/>
              </a:ext>
            </a:extLst>
          </p:cNvPr>
          <p:cNvGraphicFramePr>
            <a:graphicFrameLocks noGrp="1" noChangeAspect="1"/>
          </p:cNvGraphicFramePr>
          <p:nvPr>
            <p:ph idx="1"/>
          </p:nvPr>
        </p:nvGraphicFramePr>
        <p:xfrm>
          <a:off x="3287713" y="4652964"/>
          <a:ext cx="5581650" cy="1381125"/>
        </p:xfrm>
        <a:graphic>
          <a:graphicData uri="http://schemas.openxmlformats.org/presentationml/2006/ole">
            <mc:AlternateContent xmlns:mc="http://schemas.openxmlformats.org/markup-compatibility/2006">
              <mc:Choice xmlns:v="urn:schemas-microsoft-com:vml" Requires="v">
                <p:oleObj name="Bitmap Image" r:id="rId2" imgW="5582217" imgH="1381151" progId="PBrush">
                  <p:embed/>
                </p:oleObj>
              </mc:Choice>
              <mc:Fallback>
                <p:oleObj name="Bitmap Image" r:id="rId2" imgW="5582217" imgH="1381151" progId="PBrush">
                  <p:embed/>
                  <p:pic>
                    <p:nvPicPr>
                      <p:cNvPr id="3074" name="Object 40">
                        <a:extLst>
                          <a:ext uri="{FF2B5EF4-FFF2-40B4-BE49-F238E27FC236}">
                            <a16:creationId xmlns:a16="http://schemas.microsoft.com/office/drawing/2014/main" id="{02D0D113-CFC2-A61F-F323-242FD1BC6E2B}"/>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4652964"/>
                        <a:ext cx="55816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Rektangel 4">
            <a:extLst>
              <a:ext uri="{FF2B5EF4-FFF2-40B4-BE49-F238E27FC236}">
                <a16:creationId xmlns:a16="http://schemas.microsoft.com/office/drawing/2014/main" id="{D25B6FE9-1219-32A1-E3E4-0C6019DA8216}"/>
              </a:ext>
            </a:extLst>
          </p:cNvPr>
          <p:cNvSpPr>
            <a:spLocks noChangeArrowheads="1"/>
          </p:cNvSpPr>
          <p:nvPr/>
        </p:nvSpPr>
        <p:spPr bwMode="auto">
          <a:xfrm>
            <a:off x="3432175" y="2205039"/>
            <a:ext cx="5543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nb-NO" altLang="nb-NO" sz="8000">
                <a:latin typeface="Times New Roman" panose="02020603050405020304" pitchFamily="18" charset="0"/>
              </a:rPr>
              <a:t>Vestkysten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0625F5-F9EC-B47E-6624-FAFA7CF7E456}"/>
              </a:ext>
            </a:extLst>
          </p:cNvPr>
          <p:cNvSpPr>
            <a:spLocks noGrp="1"/>
          </p:cNvSpPr>
          <p:nvPr>
            <p:ph type="title"/>
          </p:nvPr>
        </p:nvSpPr>
        <p:spPr/>
        <p:txBody>
          <a:bodyPr/>
          <a:lstStyle/>
          <a:p>
            <a:r>
              <a:rPr lang="nb-NO" dirty="0"/>
              <a:t>Når man hører kun vokaler</a:t>
            </a:r>
          </a:p>
        </p:txBody>
      </p:sp>
      <p:sp>
        <p:nvSpPr>
          <p:cNvPr id="3" name="Plassholder for innhold 2">
            <a:extLst>
              <a:ext uri="{FF2B5EF4-FFF2-40B4-BE49-F238E27FC236}">
                <a16:creationId xmlns:a16="http://schemas.microsoft.com/office/drawing/2014/main" id="{79C330DD-92AB-0F31-E8F6-97AEC7F78DBF}"/>
              </a:ext>
            </a:extLst>
          </p:cNvPr>
          <p:cNvSpPr>
            <a:spLocks noGrp="1"/>
          </p:cNvSpPr>
          <p:nvPr>
            <p:ph idx="1"/>
          </p:nvPr>
        </p:nvSpPr>
        <p:spPr>
          <a:xfrm>
            <a:off x="838200" y="1825625"/>
            <a:ext cx="10515600" cy="3817793"/>
          </a:xfrm>
        </p:spPr>
        <p:txBody>
          <a:bodyPr>
            <a:normAutofit fontScale="92500" lnSpcReduction="20000"/>
          </a:bodyPr>
          <a:lstStyle/>
          <a:p>
            <a:pPr marL="0" indent="0">
              <a:buNone/>
            </a:pPr>
            <a:endParaRPr lang="nb-NO" dirty="0"/>
          </a:p>
          <a:p>
            <a:pPr marL="0" indent="0">
              <a:buNone/>
            </a:pPr>
            <a:endParaRPr lang="nb-NO" dirty="0"/>
          </a:p>
          <a:p>
            <a:pPr marL="0" indent="0">
              <a:buNone/>
            </a:pPr>
            <a:r>
              <a:rPr lang="nb-NO" sz="4400" dirty="0"/>
              <a:t>-E-  E-  -A---E  -E--  Å  --E--E  -E-</a:t>
            </a:r>
          </a:p>
          <a:p>
            <a:pPr marL="0" indent="0">
              <a:buNone/>
            </a:pPr>
            <a:endParaRPr lang="nb-NO" sz="4400" dirty="0"/>
          </a:p>
          <a:p>
            <a:pPr marL="0" indent="0">
              <a:buNone/>
            </a:pPr>
            <a:r>
              <a:rPr lang="nb-NO" sz="4400" dirty="0"/>
              <a:t>--A-  -Å-  -I  -A-E  -A-</a:t>
            </a:r>
          </a:p>
          <a:p>
            <a:pPr marL="0" indent="0">
              <a:buNone/>
            </a:pPr>
            <a:endParaRPr lang="nb-NO" sz="4400" dirty="0"/>
          </a:p>
          <a:p>
            <a:pPr marL="0" indent="0">
              <a:buNone/>
            </a:pPr>
            <a:r>
              <a:rPr lang="nb-NO" sz="4400" dirty="0"/>
              <a:t>-O--O-A--E-  O-  I--E-  -O-A-E-</a:t>
            </a:r>
          </a:p>
        </p:txBody>
      </p:sp>
    </p:spTree>
    <p:extLst>
      <p:ext uri="{BB962C8B-B14F-4D97-AF65-F5344CB8AC3E}">
        <p14:creationId xmlns:p14="http://schemas.microsoft.com/office/powerpoint/2010/main" val="1568297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B29741-00AF-B13D-C33C-7FFE49309BA8}"/>
              </a:ext>
            </a:extLst>
          </p:cNvPr>
          <p:cNvSpPr>
            <a:spLocks noGrp="1"/>
          </p:cNvSpPr>
          <p:nvPr>
            <p:ph type="title"/>
          </p:nvPr>
        </p:nvSpPr>
        <p:spPr/>
        <p:txBody>
          <a:bodyPr/>
          <a:lstStyle/>
          <a:p>
            <a:r>
              <a:rPr lang="nb-NO" dirty="0"/>
              <a:t>Når man hører kun konsonanter</a:t>
            </a:r>
          </a:p>
        </p:txBody>
      </p:sp>
      <p:sp>
        <p:nvSpPr>
          <p:cNvPr id="3" name="Plassholder for innhold 2">
            <a:extLst>
              <a:ext uri="{FF2B5EF4-FFF2-40B4-BE49-F238E27FC236}">
                <a16:creationId xmlns:a16="http://schemas.microsoft.com/office/drawing/2014/main" id="{0104160E-AC8E-37DE-9367-8088112BCE87}"/>
              </a:ext>
            </a:extLst>
          </p:cNvPr>
          <p:cNvSpPr>
            <a:spLocks noGrp="1"/>
          </p:cNvSpPr>
          <p:nvPr>
            <p:ph idx="1"/>
          </p:nvPr>
        </p:nvSpPr>
        <p:spPr>
          <a:xfrm>
            <a:off x="838200" y="2410691"/>
            <a:ext cx="10515600" cy="3186545"/>
          </a:xfrm>
        </p:spPr>
        <p:txBody>
          <a:bodyPr>
            <a:normAutofit lnSpcReduction="10000"/>
          </a:bodyPr>
          <a:lstStyle/>
          <a:p>
            <a:pPr marL="0" indent="0">
              <a:buNone/>
            </a:pPr>
            <a:r>
              <a:rPr lang="nb-NO" sz="4000" dirty="0"/>
              <a:t>D-T  -R  G-NSK-  L-TT  -  GJ-TT-  S-G</a:t>
            </a:r>
          </a:p>
          <a:p>
            <a:pPr marL="0" indent="0">
              <a:buNone/>
            </a:pPr>
            <a:endParaRPr lang="nb-NO" sz="4000" dirty="0"/>
          </a:p>
          <a:p>
            <a:pPr marL="0" indent="0">
              <a:buNone/>
            </a:pPr>
            <a:r>
              <a:rPr lang="nb-NO" sz="4000" dirty="0"/>
              <a:t>FR-M  N-R  </a:t>
            </a:r>
            <a:r>
              <a:rPr lang="nb-NO" sz="4000"/>
              <a:t>V-  B-R-  </a:t>
            </a:r>
            <a:r>
              <a:rPr lang="nb-NO" sz="4000" dirty="0"/>
              <a:t>H-R</a:t>
            </a:r>
          </a:p>
          <a:p>
            <a:pPr marL="0" indent="0">
              <a:buNone/>
            </a:pPr>
            <a:endParaRPr lang="nb-NO" sz="4000" dirty="0"/>
          </a:p>
          <a:p>
            <a:pPr marL="0" indent="0">
              <a:buNone/>
            </a:pPr>
            <a:r>
              <a:rPr lang="nb-NO" sz="4000" dirty="0"/>
              <a:t>K-NS-N-NT-R  -G  -NG-N  V-K-L-R</a:t>
            </a:r>
          </a:p>
        </p:txBody>
      </p:sp>
    </p:spTree>
    <p:extLst>
      <p:ext uri="{BB962C8B-B14F-4D97-AF65-F5344CB8AC3E}">
        <p14:creationId xmlns:p14="http://schemas.microsoft.com/office/powerpoint/2010/main" val="2250690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95C718BD-38E3-9750-C684-A4A7133B7F3D}"/>
              </a:ext>
            </a:extLst>
          </p:cNvPr>
          <p:cNvSpPr>
            <a:spLocks noGrp="1"/>
          </p:cNvSpPr>
          <p:nvPr>
            <p:ph idx="1"/>
          </p:nvPr>
        </p:nvSpPr>
        <p:spPr>
          <a:xfrm>
            <a:off x="548951" y="1253331"/>
            <a:ext cx="10515600" cy="4351338"/>
          </a:xfrm>
        </p:spPr>
        <p:txBody>
          <a:bodyPr/>
          <a:lstStyle/>
          <a:p>
            <a:pPr marL="0" indent="0">
              <a:buNone/>
            </a:pPr>
            <a:r>
              <a:rPr lang="nb-NO" sz="2800" dirty="0"/>
              <a:t>DET  </a:t>
            </a:r>
            <a:r>
              <a:rPr lang="nb-NO" dirty="0"/>
              <a:t>E</a:t>
            </a:r>
            <a:r>
              <a:rPr lang="nb-NO" sz="2800" dirty="0"/>
              <a:t>R  GANSKE  LETT  </a:t>
            </a:r>
            <a:r>
              <a:rPr lang="nb-NO" dirty="0"/>
              <a:t>Å</a:t>
            </a:r>
            <a:r>
              <a:rPr lang="nb-NO" sz="2800" dirty="0"/>
              <a:t>  GJETTE  SEG</a:t>
            </a:r>
          </a:p>
          <a:p>
            <a:pPr marL="0" indent="0">
              <a:buNone/>
            </a:pPr>
            <a:endParaRPr lang="nb-NO" sz="2800" dirty="0"/>
          </a:p>
          <a:p>
            <a:pPr marL="0" indent="0">
              <a:buNone/>
            </a:pPr>
            <a:r>
              <a:rPr lang="nb-NO" sz="2800" dirty="0"/>
              <a:t>FRAM  NÅR  VI  BARE  HAR</a:t>
            </a:r>
          </a:p>
          <a:p>
            <a:pPr marL="0" indent="0">
              <a:buNone/>
            </a:pPr>
            <a:endParaRPr lang="nb-NO" sz="2800" dirty="0"/>
          </a:p>
          <a:p>
            <a:pPr marL="0" indent="0">
              <a:buNone/>
            </a:pPr>
            <a:r>
              <a:rPr lang="nb-NO" sz="2800" dirty="0"/>
              <a:t>KONSONANTER  </a:t>
            </a:r>
            <a:r>
              <a:rPr lang="nb-NO" dirty="0"/>
              <a:t>O</a:t>
            </a:r>
            <a:r>
              <a:rPr lang="nb-NO" sz="2800" dirty="0"/>
              <a:t>G  </a:t>
            </a:r>
            <a:r>
              <a:rPr lang="nb-NO" dirty="0"/>
              <a:t>I</a:t>
            </a:r>
            <a:r>
              <a:rPr lang="nb-NO" sz="2800" dirty="0"/>
              <a:t>NGEN  VOKALER</a:t>
            </a:r>
          </a:p>
          <a:p>
            <a:endParaRPr lang="nb-NO" dirty="0"/>
          </a:p>
        </p:txBody>
      </p:sp>
    </p:spTree>
    <p:extLst>
      <p:ext uri="{BB962C8B-B14F-4D97-AF65-F5344CB8AC3E}">
        <p14:creationId xmlns:p14="http://schemas.microsoft.com/office/powerpoint/2010/main" val="680826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tel 1"/>
          <p:cNvSpPr>
            <a:spLocks noGrp="1"/>
          </p:cNvSpPr>
          <p:nvPr>
            <p:ph type="title"/>
          </p:nvPr>
        </p:nvSpPr>
        <p:spPr/>
        <p:txBody>
          <a:bodyPr/>
          <a:lstStyle/>
          <a:p>
            <a:r>
              <a:rPr lang="nb-NO"/>
              <a:t>Ubehagsnivå</a:t>
            </a:r>
          </a:p>
        </p:txBody>
      </p:sp>
      <p:sp>
        <p:nvSpPr>
          <p:cNvPr id="16387" name="Plassholder for innhold 2"/>
          <p:cNvSpPr>
            <a:spLocks noGrp="1"/>
          </p:cNvSpPr>
          <p:nvPr>
            <p:ph idx="1"/>
          </p:nvPr>
        </p:nvSpPr>
        <p:spPr/>
        <p:txBody>
          <a:bodyPr>
            <a:normAutofit/>
          </a:bodyPr>
          <a:lstStyle/>
          <a:p>
            <a:r>
              <a:rPr lang="nb-NO" altLang="nb-NO" sz="2400" dirty="0"/>
              <a:t>Unormal hørestyrketilvekst (</a:t>
            </a:r>
            <a:r>
              <a:rPr lang="nb-NO" altLang="nb-NO" sz="2400" dirty="0" err="1"/>
              <a:t>Recruitment</a:t>
            </a:r>
            <a:r>
              <a:rPr lang="nb-NO" altLang="nb-NO" sz="2400" dirty="0"/>
              <a:t>).</a:t>
            </a:r>
          </a:p>
          <a:p>
            <a:r>
              <a:rPr lang="nb-NO" altLang="nb-NO" sz="2400" dirty="0"/>
              <a:t>Dynamikkområdet (området mellom høreterskel og ubehagsnivå) er redusert, og jo større den </a:t>
            </a:r>
            <a:r>
              <a:rPr lang="nb-NO" altLang="nb-NO" sz="2400" dirty="0" err="1"/>
              <a:t>cochleære</a:t>
            </a:r>
            <a:r>
              <a:rPr lang="nb-NO" altLang="nb-NO" sz="2400" dirty="0"/>
              <a:t> hørselsnedsetningen er , desto mindre er dynamikkområdet.</a:t>
            </a:r>
          </a:p>
          <a:p>
            <a:r>
              <a:rPr lang="nb-NO" altLang="nb-NO" sz="2400" dirty="0"/>
              <a:t>Selv om en person har et hørselstap kan han eller henne ha en lavere ubehagsterskel enn </a:t>
            </a:r>
            <a:r>
              <a:rPr lang="nb-NO" altLang="nb-NO" sz="2400" dirty="0" err="1"/>
              <a:t>normalthørende</a:t>
            </a:r>
            <a:endParaRPr lang="nb-NO" sz="2400" dirty="0"/>
          </a:p>
        </p:txBody>
      </p:sp>
      <p:pic>
        <p:nvPicPr>
          <p:cNvPr id="16388" name="Bilde 3"/>
          <p:cNvPicPr>
            <a:picLocks noChangeAspect="1"/>
          </p:cNvPicPr>
          <p:nvPr/>
        </p:nvPicPr>
        <p:blipFill>
          <a:blip r:embed="rId2" cstate="print"/>
          <a:srcRect/>
          <a:stretch>
            <a:fillRect/>
          </a:stretch>
        </p:blipFill>
        <p:spPr bwMode="auto">
          <a:xfrm>
            <a:off x="7968208" y="4960198"/>
            <a:ext cx="1742530" cy="150727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Kvinne som justerer høreapparat på barn">
            <a:extLst>
              <a:ext uri="{FF2B5EF4-FFF2-40B4-BE49-F238E27FC236}">
                <a16:creationId xmlns:a16="http://schemas.microsoft.com/office/drawing/2014/main" id="{EEAA5D5D-7F24-CC86-2D24-1B5278EEDB07}"/>
              </a:ext>
            </a:extLst>
          </p:cNvPr>
          <p:cNvPicPr>
            <a:picLocks noChangeAspect="1"/>
          </p:cNvPicPr>
          <p:nvPr/>
        </p:nvPicPr>
        <p:blipFill>
          <a:blip r:embed="rId2"/>
          <a:srcRect l="2234" r="31016" b="-1"/>
          <a:stretch/>
        </p:blipFill>
        <p:spPr>
          <a:xfrm>
            <a:off x="5973237" y="602647"/>
            <a:ext cx="5652706" cy="5652706"/>
          </a:xfrm>
          <a:prstGeom prst="ellipse">
            <a:avLst/>
          </a:prstGeom>
          <a:noFill/>
        </p:spPr>
      </p:pic>
      <p:sp>
        <p:nvSpPr>
          <p:cNvPr id="3" name="Plassholder for innhold 2">
            <a:extLst>
              <a:ext uri="{FF2B5EF4-FFF2-40B4-BE49-F238E27FC236}">
                <a16:creationId xmlns:a16="http://schemas.microsoft.com/office/drawing/2014/main" id="{8B4779DB-A2EE-10DB-2831-8115002C0D3F}"/>
              </a:ext>
            </a:extLst>
          </p:cNvPr>
          <p:cNvSpPr>
            <a:spLocks noGrp="1"/>
          </p:cNvSpPr>
          <p:nvPr>
            <p:ph idx="1"/>
          </p:nvPr>
        </p:nvSpPr>
        <p:spPr>
          <a:xfrm>
            <a:off x="838200" y="1825625"/>
            <a:ext cx="4951021" cy="4351338"/>
          </a:xfrm>
        </p:spPr>
        <p:txBody>
          <a:bodyPr>
            <a:normAutofit/>
          </a:bodyPr>
          <a:lstStyle/>
          <a:p>
            <a:r>
              <a:rPr lang="nb-NO" dirty="0"/>
              <a:t>Stine-Mette Jahren</a:t>
            </a:r>
          </a:p>
          <a:p>
            <a:r>
              <a:rPr lang="nb-NO" dirty="0"/>
              <a:t>Rådgiver hørsel på Nav Hjelpemiddelsentral Vest-Viken</a:t>
            </a:r>
          </a:p>
          <a:p>
            <a:r>
              <a:rPr lang="nb-NO" dirty="0"/>
              <a:t>Audiograf</a:t>
            </a:r>
          </a:p>
        </p:txBody>
      </p:sp>
      <p:sp>
        <p:nvSpPr>
          <p:cNvPr id="2" name="Tittel 1">
            <a:extLst>
              <a:ext uri="{FF2B5EF4-FFF2-40B4-BE49-F238E27FC236}">
                <a16:creationId xmlns:a16="http://schemas.microsoft.com/office/drawing/2014/main" id="{C3C63890-4119-3927-2D62-C549C3ECC3B1}"/>
              </a:ext>
            </a:extLst>
          </p:cNvPr>
          <p:cNvSpPr>
            <a:spLocks noGrp="1"/>
          </p:cNvSpPr>
          <p:nvPr>
            <p:ph type="title"/>
          </p:nvPr>
        </p:nvSpPr>
        <p:spPr>
          <a:xfrm>
            <a:off x="838200" y="482400"/>
            <a:ext cx="5533571" cy="1072080"/>
          </a:xfrm>
        </p:spPr>
        <p:txBody>
          <a:bodyPr anchor="ctr">
            <a:normAutofit/>
          </a:bodyPr>
          <a:lstStyle/>
          <a:p>
            <a:r>
              <a:rPr lang="nb-NO" dirty="0"/>
              <a:t>Litt om meg</a:t>
            </a:r>
          </a:p>
        </p:txBody>
      </p:sp>
    </p:spTree>
    <p:extLst>
      <p:ext uri="{BB962C8B-B14F-4D97-AF65-F5344CB8AC3E}">
        <p14:creationId xmlns:p14="http://schemas.microsoft.com/office/powerpoint/2010/main" val="619342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838200" y="1825625"/>
            <a:ext cx="5469835" cy="4351338"/>
          </a:xfrm>
        </p:spPr>
        <p:txBody>
          <a:bodyPr>
            <a:normAutofit/>
          </a:bodyPr>
          <a:lstStyle/>
          <a:p>
            <a:r>
              <a:rPr lang="nb-NO" sz="2400"/>
              <a:t>Kontinuerlig kompenseringsarbeid for å henge med i samtaler utgjør et enormt energitap. </a:t>
            </a:r>
          </a:p>
          <a:p>
            <a:endParaRPr lang="nb-NO" sz="2400"/>
          </a:p>
          <a:p>
            <a:r>
              <a:rPr lang="nb-NO" sz="2400"/>
              <a:t>Det gjør det vanskelig å delta sosialt og man kan trekke seg tilbake fra spennende utfordringer på jobben. </a:t>
            </a:r>
          </a:p>
          <a:p>
            <a:endParaRPr lang="nb-NO" sz="2400"/>
          </a:p>
          <a:p>
            <a:r>
              <a:rPr lang="nb-NO" sz="2400"/>
              <a:t>Mange er ikke selv klar over disse mekanismene og klandrer seg selv for ikke å orke mer. </a:t>
            </a:r>
          </a:p>
        </p:txBody>
      </p:sp>
      <p:pic>
        <p:nvPicPr>
          <p:cNvPr id="6" name="Bilde 5" descr="Puslespillbiter">
            <a:extLst>
              <a:ext uri="{FF2B5EF4-FFF2-40B4-BE49-F238E27FC236}">
                <a16:creationId xmlns:a16="http://schemas.microsoft.com/office/drawing/2014/main" id="{BF182720-6A17-51E4-93EA-63E464CC0929}"/>
              </a:ext>
            </a:extLst>
          </p:cNvPr>
          <p:cNvPicPr>
            <a:picLocks noChangeAspect="1"/>
          </p:cNvPicPr>
          <p:nvPr/>
        </p:nvPicPr>
        <p:blipFill>
          <a:blip r:embed="rId3"/>
          <a:srcRect l="24607" r="16903"/>
          <a:stretch/>
        </p:blipFill>
        <p:spPr>
          <a:xfrm>
            <a:off x="6160021" y="10"/>
            <a:ext cx="6031979" cy="685799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noFill/>
          <a:ln>
            <a:noFill/>
          </a:ln>
          <a:effectLst/>
        </p:spPr>
      </p:pic>
      <p:sp>
        <p:nvSpPr>
          <p:cNvPr id="3" name="Tittel 2"/>
          <p:cNvSpPr>
            <a:spLocks noGrp="1"/>
          </p:cNvSpPr>
          <p:nvPr>
            <p:ph type="title"/>
          </p:nvPr>
        </p:nvSpPr>
        <p:spPr>
          <a:xfrm>
            <a:off x="838200" y="482400"/>
            <a:ext cx="7362371" cy="1072080"/>
          </a:xfrm>
        </p:spPr>
        <p:txBody>
          <a:bodyPr anchor="ctr">
            <a:normAutofit/>
          </a:bodyPr>
          <a:lstStyle/>
          <a:p>
            <a:r>
              <a:rPr lang="nb-NO" dirty="0"/>
              <a:t>Å høre med nedsatt hørsel</a:t>
            </a:r>
          </a:p>
        </p:txBody>
      </p:sp>
    </p:spTree>
    <p:extLst>
      <p:ext uri="{BB962C8B-B14F-4D97-AF65-F5344CB8AC3E}">
        <p14:creationId xmlns:p14="http://schemas.microsoft.com/office/powerpoint/2010/main" val="428037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19A220-8B33-E90F-76DA-3A457DF74427}"/>
              </a:ext>
            </a:extLst>
          </p:cNvPr>
          <p:cNvSpPr>
            <a:spLocks noGrp="1"/>
          </p:cNvSpPr>
          <p:nvPr>
            <p:ph type="title"/>
          </p:nvPr>
        </p:nvSpPr>
        <p:spPr/>
        <p:txBody>
          <a:bodyPr/>
          <a:lstStyle/>
          <a:p>
            <a:r>
              <a:rPr lang="nb-NO" dirty="0"/>
              <a:t>Mulige konsekvenser av nedsatt hørsel</a:t>
            </a:r>
          </a:p>
        </p:txBody>
      </p:sp>
      <p:sp>
        <p:nvSpPr>
          <p:cNvPr id="3" name="Plassholder for innhold 2">
            <a:extLst>
              <a:ext uri="{FF2B5EF4-FFF2-40B4-BE49-F238E27FC236}">
                <a16:creationId xmlns:a16="http://schemas.microsoft.com/office/drawing/2014/main" id="{32637110-0F8D-4C71-DD9F-4D669C2611C2}"/>
              </a:ext>
            </a:extLst>
          </p:cNvPr>
          <p:cNvSpPr>
            <a:spLocks noGrp="1"/>
          </p:cNvSpPr>
          <p:nvPr>
            <p:ph idx="1"/>
          </p:nvPr>
        </p:nvSpPr>
        <p:spPr/>
        <p:txBody>
          <a:bodyPr>
            <a:normAutofit lnSpcReduction="10000"/>
          </a:bodyPr>
          <a:lstStyle/>
          <a:p>
            <a:pPr marL="0" indent="0" algn="l">
              <a:buNone/>
            </a:pPr>
            <a:r>
              <a:rPr lang="nb-NO" b="0" i="0" dirty="0">
                <a:solidFill>
                  <a:srgbClr val="262626"/>
                </a:solidFill>
                <a:effectLst/>
                <a:latin typeface="Arial" panose="020B0604020202020204" pitchFamily="34" charset="0"/>
              </a:rPr>
              <a:t>Hvordan hørselstapet påvirker livet er individuelt, og to personer med samme hørselstap kan mestre situasjonen ulikt. </a:t>
            </a:r>
          </a:p>
          <a:p>
            <a:pPr algn="l"/>
            <a:endParaRPr lang="nb-NO" b="0" i="0" dirty="0">
              <a:solidFill>
                <a:srgbClr val="262626"/>
              </a:solidFill>
              <a:effectLst/>
              <a:latin typeface="Arial" panose="020B0604020202020204" pitchFamily="34" charset="0"/>
            </a:endParaRPr>
          </a:p>
          <a:p>
            <a:pPr algn="l"/>
            <a:r>
              <a:rPr lang="nb-NO" b="0" i="0" dirty="0">
                <a:solidFill>
                  <a:srgbClr val="262626"/>
                </a:solidFill>
                <a:effectLst/>
                <a:latin typeface="Arial" panose="020B0604020202020204" pitchFamily="34" charset="0"/>
              </a:rPr>
              <a:t>Nedsatt hørsel kan påvirke ulike områder:  </a:t>
            </a:r>
          </a:p>
          <a:p>
            <a:pPr lvl="1"/>
            <a:r>
              <a:rPr lang="nb-NO" b="0" i="0" dirty="0">
                <a:solidFill>
                  <a:srgbClr val="262626"/>
                </a:solidFill>
                <a:effectLst/>
                <a:latin typeface="Arial" panose="020B0604020202020204" pitchFamily="34" charset="0"/>
              </a:rPr>
              <a:t>Kommunikasjon</a:t>
            </a:r>
          </a:p>
          <a:p>
            <a:pPr lvl="1"/>
            <a:r>
              <a:rPr lang="nb-NO" b="0" i="0" dirty="0">
                <a:solidFill>
                  <a:srgbClr val="262626"/>
                </a:solidFill>
                <a:effectLst/>
                <a:latin typeface="Arial" panose="020B0604020202020204" pitchFamily="34" charset="0"/>
              </a:rPr>
              <a:t>Vansker med å høre hvor lyden kommer fra​ </a:t>
            </a:r>
          </a:p>
          <a:p>
            <a:pPr lvl="1"/>
            <a:r>
              <a:rPr lang="nb-NO" b="0" i="0" dirty="0">
                <a:solidFill>
                  <a:srgbClr val="262626"/>
                </a:solidFill>
                <a:effectLst/>
                <a:latin typeface="Arial" panose="020B0604020202020204" pitchFamily="34" charset="0"/>
              </a:rPr>
              <a:t>Begrenset taleoppfattelse  </a:t>
            </a:r>
          </a:p>
          <a:p>
            <a:pPr lvl="1"/>
            <a:r>
              <a:rPr lang="nb-NO" b="0" i="0" dirty="0">
                <a:solidFill>
                  <a:srgbClr val="262626"/>
                </a:solidFill>
                <a:effectLst/>
                <a:latin typeface="Arial" panose="020B0604020202020204" pitchFamily="34" charset="0"/>
              </a:rPr>
              <a:t>Vansker med å lytte i støyfulle omgivelser​ </a:t>
            </a:r>
          </a:p>
          <a:p>
            <a:pPr lvl="1"/>
            <a:r>
              <a:rPr lang="nb-NO" b="0" i="0" dirty="0">
                <a:solidFill>
                  <a:srgbClr val="262626"/>
                </a:solidFill>
                <a:effectLst/>
                <a:latin typeface="Arial" panose="020B0604020202020204" pitchFamily="34" charset="0"/>
              </a:rPr>
              <a:t>Vansker med å oppfatte tale når flere snakker samtidig​ </a:t>
            </a:r>
          </a:p>
          <a:p>
            <a:pPr lvl="1"/>
            <a:r>
              <a:rPr lang="nb-NO" b="0" i="0" dirty="0">
                <a:solidFill>
                  <a:srgbClr val="262626"/>
                </a:solidFill>
                <a:effectLst/>
                <a:latin typeface="Arial" panose="020B0604020202020204" pitchFamily="34" charset="0"/>
              </a:rPr>
              <a:t>Vansker med å holde konsentrasjonen​</a:t>
            </a:r>
          </a:p>
          <a:p>
            <a:pPr lvl="1"/>
            <a:r>
              <a:rPr lang="nb-NO" dirty="0">
                <a:solidFill>
                  <a:srgbClr val="262626"/>
                </a:solidFill>
              </a:rPr>
              <a:t>Følsomhet for sterke lyder</a:t>
            </a:r>
            <a:endParaRPr lang="nb-NO" b="0" i="0" dirty="0">
              <a:solidFill>
                <a:srgbClr val="262626"/>
              </a:solidFill>
              <a:effectLst/>
              <a:latin typeface="Arial" panose="020B0604020202020204" pitchFamily="34" charset="0"/>
            </a:endParaRPr>
          </a:p>
          <a:p>
            <a:endParaRPr lang="nb-NO" dirty="0"/>
          </a:p>
        </p:txBody>
      </p:sp>
    </p:spTree>
    <p:extLst>
      <p:ext uri="{BB962C8B-B14F-4D97-AF65-F5344CB8AC3E}">
        <p14:creationId xmlns:p14="http://schemas.microsoft.com/office/powerpoint/2010/main" val="1405906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83071AA-374E-F2A6-1B98-CBA95445E158}"/>
              </a:ext>
            </a:extLst>
          </p:cNvPr>
          <p:cNvSpPr>
            <a:spLocks noGrp="1"/>
          </p:cNvSpPr>
          <p:nvPr>
            <p:ph idx="1"/>
          </p:nvPr>
        </p:nvSpPr>
        <p:spPr>
          <a:xfrm>
            <a:off x="838200" y="1825625"/>
            <a:ext cx="5469835" cy="4351338"/>
          </a:xfrm>
        </p:spPr>
        <p:txBody>
          <a:bodyPr>
            <a:normAutofit/>
          </a:bodyPr>
          <a:lstStyle/>
          <a:p>
            <a:r>
              <a:rPr lang="nb-NO" sz="2200" b="0" i="0">
                <a:effectLst/>
              </a:rPr>
              <a:t>Helse</a:t>
            </a:r>
          </a:p>
          <a:p>
            <a:pPr lvl="1"/>
            <a:endParaRPr lang="nb-NO" sz="2200" b="0" i="0">
              <a:effectLst/>
            </a:endParaRPr>
          </a:p>
          <a:p>
            <a:pPr lvl="1"/>
            <a:r>
              <a:rPr lang="nb-NO" sz="2200" b="0" i="0">
                <a:effectLst/>
              </a:rPr>
              <a:t>Nakke- og skulderproblematikk på grunn av anstrengelse</a:t>
            </a:r>
          </a:p>
          <a:p>
            <a:pPr lvl="1"/>
            <a:r>
              <a:rPr lang="nb-NO" sz="2200" b="0" i="0">
                <a:effectLst/>
              </a:rPr>
              <a:t>Man blir sliten av å bruke ekstra energi for å oppfatte</a:t>
            </a:r>
          </a:p>
          <a:p>
            <a:pPr lvl="1"/>
            <a:r>
              <a:rPr lang="nb-NO" sz="2200" b="0" i="0">
                <a:effectLst/>
              </a:rPr>
              <a:t>Noen kan oppleve</a:t>
            </a:r>
          </a:p>
          <a:p>
            <a:pPr marL="1200150" lvl="2" indent="-285750"/>
            <a:r>
              <a:rPr lang="nb-NO" sz="2200" b="0" i="0">
                <a:effectLst/>
              </a:rPr>
              <a:t>angst </a:t>
            </a:r>
          </a:p>
          <a:p>
            <a:pPr marL="1200150" lvl="2" indent="-285750"/>
            <a:r>
              <a:rPr lang="nb-NO" sz="2200" b="0" i="0">
                <a:effectLst/>
              </a:rPr>
              <a:t>depresjon </a:t>
            </a:r>
          </a:p>
          <a:p>
            <a:pPr marL="1200150" lvl="2" indent="-285750"/>
            <a:r>
              <a:rPr lang="nb-NO" sz="2200" b="0" i="0">
                <a:effectLst/>
              </a:rPr>
              <a:t>sorg </a:t>
            </a:r>
          </a:p>
          <a:p>
            <a:pPr marL="1200150" lvl="2" indent="-285750"/>
            <a:r>
              <a:rPr lang="nb-NO" sz="2200" b="0" i="0">
                <a:effectLst/>
              </a:rPr>
              <a:t>stress </a:t>
            </a:r>
          </a:p>
          <a:p>
            <a:pPr marL="1200150" lvl="2" indent="-285750"/>
            <a:r>
              <a:rPr lang="nb-NO" sz="2200" b="0" i="0">
                <a:effectLst/>
              </a:rPr>
              <a:t>utbrenthet </a:t>
            </a:r>
          </a:p>
          <a:p>
            <a:endParaRPr lang="nb-NO" sz="2200"/>
          </a:p>
        </p:txBody>
      </p:sp>
      <p:pic>
        <p:nvPicPr>
          <p:cNvPr id="5" name="Bilde 4" descr="Forretningskvinne som bruker telefonen">
            <a:extLst>
              <a:ext uri="{FF2B5EF4-FFF2-40B4-BE49-F238E27FC236}">
                <a16:creationId xmlns:a16="http://schemas.microsoft.com/office/drawing/2014/main" id="{D5FFE9B4-94A0-7E03-9D91-823CAB3313AA}"/>
              </a:ext>
            </a:extLst>
          </p:cNvPr>
          <p:cNvPicPr>
            <a:picLocks noChangeAspect="1"/>
          </p:cNvPicPr>
          <p:nvPr/>
        </p:nvPicPr>
        <p:blipFill>
          <a:blip r:embed="rId2"/>
          <a:srcRect l="5645" r="35644" b="-1"/>
          <a:stretch/>
        </p:blipFill>
        <p:spPr>
          <a:xfrm>
            <a:off x="6160021" y="10"/>
            <a:ext cx="6031979" cy="685799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noFill/>
          <a:ln>
            <a:noFill/>
          </a:ln>
          <a:effectLst/>
        </p:spPr>
      </p:pic>
      <p:sp>
        <p:nvSpPr>
          <p:cNvPr id="10" name="Title 3">
            <a:extLst>
              <a:ext uri="{FF2B5EF4-FFF2-40B4-BE49-F238E27FC236}">
                <a16:creationId xmlns:a16="http://schemas.microsoft.com/office/drawing/2014/main" id="{60B1E668-7BF3-95A3-2151-5E6D3FD8D3C2}"/>
              </a:ext>
            </a:extLst>
          </p:cNvPr>
          <p:cNvSpPr>
            <a:spLocks noGrp="1"/>
          </p:cNvSpPr>
          <p:nvPr>
            <p:ph type="title"/>
          </p:nvPr>
        </p:nvSpPr>
        <p:spPr>
          <a:xfrm>
            <a:off x="838200" y="482400"/>
            <a:ext cx="7362371" cy="1072080"/>
          </a:xfrm>
        </p:spPr>
        <p:txBody>
          <a:bodyPr/>
          <a:lstStyle/>
          <a:p>
            <a:endParaRPr lang="en-US"/>
          </a:p>
        </p:txBody>
      </p:sp>
    </p:spTree>
    <p:extLst>
      <p:ext uri="{BB962C8B-B14F-4D97-AF65-F5344CB8AC3E}">
        <p14:creationId xmlns:p14="http://schemas.microsoft.com/office/powerpoint/2010/main" val="952760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C8C673-0EEF-BFAC-FEE9-C85C2D987F2F}"/>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037ACB1B-AADF-B9DF-2355-1CC289F246EF}"/>
              </a:ext>
            </a:extLst>
          </p:cNvPr>
          <p:cNvSpPr>
            <a:spLocks noGrp="1"/>
          </p:cNvSpPr>
          <p:nvPr>
            <p:ph idx="1"/>
          </p:nvPr>
        </p:nvSpPr>
        <p:spPr/>
        <p:txBody>
          <a:bodyPr>
            <a:normAutofit/>
          </a:bodyPr>
          <a:lstStyle/>
          <a:p>
            <a:r>
              <a:rPr lang="nb-NO" b="0" i="0" dirty="0">
                <a:solidFill>
                  <a:srgbClr val="262626"/>
                </a:solidFill>
                <a:effectLst/>
                <a:latin typeface="Arial" panose="020B0604020202020204" pitchFamily="34" charset="0"/>
              </a:rPr>
              <a:t>Sosialt</a:t>
            </a:r>
          </a:p>
          <a:p>
            <a:pPr algn="l">
              <a:buFont typeface="Arial" panose="020B0604020202020204" pitchFamily="34" charset="0"/>
              <a:buChar char="•"/>
            </a:pPr>
            <a:endParaRPr lang="nb-NO" b="0" i="0" dirty="0">
              <a:solidFill>
                <a:srgbClr val="262626"/>
              </a:solidFill>
              <a:effectLst/>
              <a:latin typeface="Arial" panose="020B0604020202020204" pitchFamily="34" charset="0"/>
            </a:endParaRPr>
          </a:p>
          <a:p>
            <a:pPr lvl="1"/>
            <a:r>
              <a:rPr lang="nb-NO" b="0" i="0" dirty="0">
                <a:solidFill>
                  <a:srgbClr val="262626"/>
                </a:solidFill>
                <a:effectLst/>
                <a:latin typeface="Arial" panose="020B0604020202020204" pitchFamily="34" charset="0"/>
              </a:rPr>
              <a:t>Frykt for ikke å henge med og redsel for å misforstå</a:t>
            </a:r>
          </a:p>
          <a:p>
            <a:pPr lvl="1"/>
            <a:r>
              <a:rPr lang="nb-NO" b="0" i="0" dirty="0">
                <a:solidFill>
                  <a:srgbClr val="262626"/>
                </a:solidFill>
                <a:effectLst/>
                <a:latin typeface="Arial" panose="020B0604020202020204" pitchFamily="34" charset="0"/>
              </a:rPr>
              <a:t>Svekket selvbilde fordi man ikke klarer det man klarte før​</a:t>
            </a:r>
          </a:p>
          <a:p>
            <a:pPr lvl="1"/>
            <a:r>
              <a:rPr lang="nb-NO" b="0" i="0" dirty="0">
                <a:solidFill>
                  <a:srgbClr val="262626"/>
                </a:solidFill>
                <a:effectLst/>
                <a:latin typeface="Arial" panose="020B0604020202020204" pitchFamily="34" charset="0"/>
              </a:rPr>
              <a:t>Opplevelsen av å bli undervurdert og latterliggjort​ </a:t>
            </a:r>
          </a:p>
          <a:p>
            <a:pPr lvl="1"/>
            <a:r>
              <a:rPr lang="nb-NO" b="0" i="0" dirty="0">
                <a:solidFill>
                  <a:srgbClr val="262626"/>
                </a:solidFill>
                <a:effectLst/>
                <a:latin typeface="Arial" panose="020B0604020202020204" pitchFamily="34" charset="0"/>
              </a:rPr>
              <a:t>Følelsen av å bli oversett og ikke inkludert​ </a:t>
            </a:r>
          </a:p>
          <a:p>
            <a:pPr lvl="1"/>
            <a:r>
              <a:rPr lang="nb-NO" b="0" i="0" dirty="0">
                <a:solidFill>
                  <a:srgbClr val="262626"/>
                </a:solidFill>
                <a:effectLst/>
                <a:latin typeface="Arial" panose="020B0604020202020204" pitchFamily="34" charset="0"/>
              </a:rPr>
              <a:t>Noen blir tilbakeholdne med å si det de mener​ </a:t>
            </a:r>
          </a:p>
          <a:p>
            <a:pPr lvl="1"/>
            <a:r>
              <a:rPr lang="nb-NO" b="0" i="0" dirty="0">
                <a:solidFill>
                  <a:srgbClr val="262626"/>
                </a:solidFill>
                <a:effectLst/>
                <a:latin typeface="Arial" panose="020B0604020202020204" pitchFamily="34" charset="0"/>
              </a:rPr>
              <a:t>Det kan oppstå misforståelser og konflikter​ </a:t>
            </a:r>
          </a:p>
          <a:p>
            <a:pPr lvl="1"/>
            <a:r>
              <a:rPr lang="nb-NO" b="0" i="0" dirty="0">
                <a:solidFill>
                  <a:srgbClr val="262626"/>
                </a:solidFill>
                <a:effectLst/>
                <a:latin typeface="Arial" panose="020B0604020202020204" pitchFamily="34" charset="0"/>
              </a:rPr>
              <a:t>Noen trekker seg unna eller unngår sosiale situasjoner​ </a:t>
            </a:r>
          </a:p>
          <a:p>
            <a:pPr marL="0" indent="0">
              <a:buNone/>
            </a:pPr>
            <a:endParaRPr lang="nb-NO" dirty="0"/>
          </a:p>
        </p:txBody>
      </p:sp>
    </p:spTree>
    <p:extLst>
      <p:ext uri="{BB962C8B-B14F-4D97-AF65-F5344CB8AC3E}">
        <p14:creationId xmlns:p14="http://schemas.microsoft.com/office/powerpoint/2010/main" val="2013952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250893-4BD0-81B6-2ACA-3A97FA06561A}"/>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A81CFD1C-AE50-44DD-2E9E-36165B4FEA33}"/>
              </a:ext>
            </a:extLst>
          </p:cNvPr>
          <p:cNvSpPr>
            <a:spLocks noGrp="1"/>
          </p:cNvSpPr>
          <p:nvPr>
            <p:ph idx="1"/>
          </p:nvPr>
        </p:nvSpPr>
        <p:spPr/>
        <p:txBody>
          <a:bodyPr>
            <a:normAutofit fontScale="85000" lnSpcReduction="10000"/>
          </a:bodyPr>
          <a:lstStyle/>
          <a:p>
            <a:r>
              <a:rPr lang="nb-NO" sz="3300" b="0" i="0" dirty="0">
                <a:solidFill>
                  <a:srgbClr val="262626"/>
                </a:solidFill>
                <a:effectLst/>
                <a:latin typeface="Arial" panose="020B0604020202020204" pitchFamily="34" charset="0"/>
              </a:rPr>
              <a:t>Psykososialt</a:t>
            </a:r>
          </a:p>
          <a:p>
            <a:pPr marL="0" indent="0" algn="l">
              <a:buNone/>
            </a:pPr>
            <a:endParaRPr lang="nb-NO" b="0" i="0" dirty="0">
              <a:solidFill>
                <a:srgbClr val="262626"/>
              </a:solidFill>
              <a:effectLst/>
              <a:latin typeface="Arial" panose="020B0604020202020204" pitchFamily="34" charset="0"/>
            </a:endParaRPr>
          </a:p>
          <a:p>
            <a:pPr lvl="1"/>
            <a:r>
              <a:rPr lang="nb-NO" b="0" i="0" dirty="0">
                <a:solidFill>
                  <a:srgbClr val="262626"/>
                </a:solidFill>
                <a:effectLst/>
                <a:latin typeface="Arial" panose="020B0604020202020204" pitchFamily="34" charset="0"/>
              </a:rPr>
              <a:t>Hørseltap er en «usynlig» funksjonsnedsettelse som kan gjøre det vanskelig for andre å forstå utfordringer med hørselstapet eller legge til rette for gode lytteforhold. Dette gjør at den hørselshemmede ofte må anstrenge seg veldig for å få med seg det som blir sagt, noe som kan føre til slitenhet og en opplevelse av å være utenfor.</a:t>
            </a:r>
          </a:p>
          <a:p>
            <a:pPr lvl="1"/>
            <a:endParaRPr lang="nb-NO" b="0" i="0" dirty="0">
              <a:solidFill>
                <a:srgbClr val="262626"/>
              </a:solidFill>
              <a:effectLst/>
              <a:latin typeface="Arial" panose="020B0604020202020204" pitchFamily="34" charset="0"/>
            </a:endParaRPr>
          </a:p>
          <a:p>
            <a:pPr lvl="1"/>
            <a:r>
              <a:rPr lang="nb-NO" b="0" i="0" dirty="0">
                <a:solidFill>
                  <a:srgbClr val="262626"/>
                </a:solidFill>
                <a:effectLst/>
                <a:latin typeface="Arial" panose="020B0604020202020204" pitchFamily="34" charset="0"/>
              </a:rPr>
              <a:t>Opplevelsen av stadig å gå glipp av informasjon, misforstå i samtaler og kompensere for nedsatt hørsel kan derfor oppleves psykisk belastende. Tilbaketrekning og isolasjon kan forekomme blant hørselshemmede i alle aldre.</a:t>
            </a:r>
          </a:p>
          <a:p>
            <a:pPr lvl="1"/>
            <a:endParaRPr lang="nb-NO" b="0" i="0" dirty="0">
              <a:solidFill>
                <a:srgbClr val="262626"/>
              </a:solidFill>
              <a:effectLst/>
              <a:latin typeface="Arial" panose="020B0604020202020204" pitchFamily="34" charset="0"/>
            </a:endParaRPr>
          </a:p>
          <a:p>
            <a:pPr lvl="1"/>
            <a:r>
              <a:rPr lang="nb-NO" b="0" i="0" dirty="0">
                <a:solidFill>
                  <a:srgbClr val="262626"/>
                </a:solidFill>
                <a:effectLst/>
                <a:latin typeface="Arial" panose="020B0604020202020204" pitchFamily="34" charset="0"/>
              </a:rPr>
              <a:t>Det finnes ingen direkte forbindelse mellom grad av hørselstap og grad av psykososialt stress. Mens én person kan leve et godt liv som fullstendig døv, kan et lettere ensidig hørselstap være en stor belastning for en annen.</a:t>
            </a:r>
          </a:p>
          <a:p>
            <a:endParaRPr lang="nb-NO" dirty="0"/>
          </a:p>
        </p:txBody>
      </p:sp>
    </p:spTree>
    <p:extLst>
      <p:ext uri="{BB962C8B-B14F-4D97-AF65-F5344CB8AC3E}">
        <p14:creationId xmlns:p14="http://schemas.microsoft.com/office/powerpoint/2010/main" val="1828727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Person med høreapparat som ser på telefonen">
            <a:extLst>
              <a:ext uri="{FF2B5EF4-FFF2-40B4-BE49-F238E27FC236}">
                <a16:creationId xmlns:a16="http://schemas.microsoft.com/office/drawing/2014/main" id="{DF09754F-E1D9-B888-8476-263778613238}"/>
              </a:ext>
            </a:extLst>
          </p:cNvPr>
          <p:cNvPicPr>
            <a:picLocks noChangeAspect="1"/>
          </p:cNvPicPr>
          <p:nvPr/>
        </p:nvPicPr>
        <p:blipFill>
          <a:blip r:embed="rId2"/>
          <a:srcRect t="15730"/>
          <a:stretch/>
        </p:blipFill>
        <p:spPr>
          <a:xfrm>
            <a:off x="20" y="10"/>
            <a:ext cx="12191980" cy="6857990"/>
          </a:xfrm>
          <a:prstGeom prst="rect">
            <a:avLst/>
          </a:prstGeom>
          <a:noFill/>
        </p:spPr>
      </p:pic>
      <p:sp>
        <p:nvSpPr>
          <p:cNvPr id="2" name="Tittel 1">
            <a:extLst>
              <a:ext uri="{FF2B5EF4-FFF2-40B4-BE49-F238E27FC236}">
                <a16:creationId xmlns:a16="http://schemas.microsoft.com/office/drawing/2014/main" id="{AED2D829-A8D5-90BF-42A9-35C1C9303135}"/>
              </a:ext>
            </a:extLst>
          </p:cNvPr>
          <p:cNvSpPr>
            <a:spLocks noGrp="1"/>
          </p:cNvSpPr>
          <p:nvPr>
            <p:ph type="body" sz="quarter" idx="14"/>
          </p:nvPr>
        </p:nvSpPr>
        <p:spPr>
          <a:xfrm>
            <a:off x="0" y="4978400"/>
            <a:ext cx="12192000" cy="1294006"/>
          </a:xfrm>
        </p:spPr>
        <p:txBody>
          <a:bodyPr wrap="square" anchor="ctr">
            <a:normAutofit/>
          </a:bodyPr>
          <a:lstStyle/>
          <a:p>
            <a:r>
              <a:rPr lang="nb-NO" dirty="0"/>
              <a:t>Hørselstekniske hjelpemidler</a:t>
            </a:r>
          </a:p>
        </p:txBody>
      </p:sp>
    </p:spTree>
    <p:extLst>
      <p:ext uri="{BB962C8B-B14F-4D97-AF65-F5344CB8AC3E}">
        <p14:creationId xmlns:p14="http://schemas.microsoft.com/office/powerpoint/2010/main" val="3659666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437824-7F7F-EEE4-2F0C-4A6AD86EF5B8}"/>
              </a:ext>
            </a:extLst>
          </p:cNvPr>
          <p:cNvSpPr>
            <a:spLocks noGrp="1"/>
          </p:cNvSpPr>
          <p:nvPr>
            <p:ph type="title"/>
          </p:nvPr>
        </p:nvSpPr>
        <p:spPr/>
        <p:txBody>
          <a:bodyPr/>
          <a:lstStyle/>
          <a:p>
            <a:r>
              <a:rPr lang="nb-NO" dirty="0"/>
              <a:t>Vanlige hørselshjelpemidler i arbeidslivet</a:t>
            </a:r>
          </a:p>
        </p:txBody>
      </p:sp>
      <p:sp>
        <p:nvSpPr>
          <p:cNvPr id="3" name="Plassholder for innhold 2">
            <a:extLst>
              <a:ext uri="{FF2B5EF4-FFF2-40B4-BE49-F238E27FC236}">
                <a16:creationId xmlns:a16="http://schemas.microsoft.com/office/drawing/2014/main" id="{C14E0AE5-B857-0435-E743-53A1A5F2772E}"/>
              </a:ext>
            </a:extLst>
          </p:cNvPr>
          <p:cNvSpPr>
            <a:spLocks noGrp="1"/>
          </p:cNvSpPr>
          <p:nvPr>
            <p:ph idx="1"/>
          </p:nvPr>
        </p:nvSpPr>
        <p:spPr/>
        <p:txBody>
          <a:bodyPr/>
          <a:lstStyle/>
          <a:p>
            <a:pPr marL="0" indent="0" algn="l">
              <a:buNone/>
            </a:pPr>
            <a:endParaRPr lang="nb-NO" b="0" i="0" dirty="0">
              <a:solidFill>
                <a:srgbClr val="262626"/>
              </a:solidFill>
              <a:effectLst/>
              <a:latin typeface="Source Sans 3"/>
            </a:endParaRPr>
          </a:p>
          <a:p>
            <a:pPr lvl="1"/>
            <a:r>
              <a:rPr lang="nb-NO" sz="3200" dirty="0">
                <a:solidFill>
                  <a:srgbClr val="262626"/>
                </a:solidFill>
              </a:rPr>
              <a:t>Høreapparater</a:t>
            </a:r>
          </a:p>
          <a:p>
            <a:pPr lvl="1"/>
            <a:r>
              <a:rPr lang="nb-NO" sz="3200" dirty="0">
                <a:solidFill>
                  <a:srgbClr val="262626"/>
                </a:solidFill>
              </a:rPr>
              <a:t>V</a:t>
            </a:r>
            <a:r>
              <a:rPr lang="nb-NO" sz="3200" b="0" i="0" dirty="0">
                <a:solidFill>
                  <a:srgbClr val="262626"/>
                </a:solidFill>
                <a:effectLst/>
              </a:rPr>
              <a:t>arslingshjelpemidler </a:t>
            </a:r>
          </a:p>
          <a:p>
            <a:pPr lvl="1"/>
            <a:r>
              <a:rPr lang="nb-NO" sz="3200" dirty="0">
                <a:solidFill>
                  <a:srgbClr val="262626"/>
                </a:solidFill>
              </a:rPr>
              <a:t>S</a:t>
            </a:r>
            <a:r>
              <a:rPr lang="nb-NO" sz="3200" b="0" i="0" dirty="0">
                <a:solidFill>
                  <a:srgbClr val="262626"/>
                </a:solidFill>
                <a:effectLst/>
              </a:rPr>
              <a:t>amtale-/kommunikasjonshjelpemidler </a:t>
            </a:r>
          </a:p>
          <a:p>
            <a:pPr lvl="1"/>
            <a:r>
              <a:rPr lang="nb-NO" sz="3200" dirty="0">
                <a:solidFill>
                  <a:srgbClr val="262626"/>
                </a:solidFill>
              </a:rPr>
              <a:t>Hjelpemidler for telefonsamtaler</a:t>
            </a:r>
            <a:endParaRPr lang="nb-NO" sz="3200" b="0" i="0" dirty="0">
              <a:solidFill>
                <a:srgbClr val="262626"/>
              </a:solidFill>
              <a:effectLst/>
            </a:endParaRPr>
          </a:p>
          <a:p>
            <a:pPr lvl="1"/>
            <a:r>
              <a:rPr lang="nb-NO" sz="3200" dirty="0">
                <a:solidFill>
                  <a:srgbClr val="262626"/>
                </a:solidFill>
              </a:rPr>
              <a:t>T</a:t>
            </a:r>
            <a:r>
              <a:rPr lang="nb-NO" sz="3200" b="0" i="0" dirty="0">
                <a:solidFill>
                  <a:srgbClr val="262626"/>
                </a:solidFill>
                <a:effectLst/>
              </a:rPr>
              <a:t>olk </a:t>
            </a:r>
          </a:p>
          <a:p>
            <a:endParaRPr lang="nb-NO" dirty="0"/>
          </a:p>
        </p:txBody>
      </p:sp>
    </p:spTree>
    <p:extLst>
      <p:ext uri="{BB962C8B-B14F-4D97-AF65-F5344CB8AC3E}">
        <p14:creationId xmlns:p14="http://schemas.microsoft.com/office/powerpoint/2010/main" val="905949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7B0FCFF-8C34-B6F4-7CC6-A2A6EBE6C28F}"/>
              </a:ext>
            </a:extLst>
          </p:cNvPr>
          <p:cNvSpPr>
            <a:spLocks noGrp="1"/>
          </p:cNvSpPr>
          <p:nvPr>
            <p:ph idx="1"/>
          </p:nvPr>
        </p:nvSpPr>
        <p:spPr>
          <a:xfrm>
            <a:off x="838200" y="1825625"/>
            <a:ext cx="5469835" cy="4351338"/>
          </a:xfrm>
        </p:spPr>
        <p:txBody>
          <a:bodyPr>
            <a:normAutofit/>
          </a:bodyPr>
          <a:lstStyle/>
          <a:p>
            <a:r>
              <a:rPr lang="nb-NO"/>
              <a:t>Tilpasset hver enkelt sin hørsel</a:t>
            </a:r>
          </a:p>
          <a:p>
            <a:r>
              <a:rPr lang="nb-NO"/>
              <a:t>Kan få direktelyd ved hjelp av tilleggshjelpemidler/mobil</a:t>
            </a:r>
          </a:p>
          <a:p>
            <a:r>
              <a:rPr lang="nb-NO"/>
              <a:t>Gir mulighet for å høre hele tiden, ikke bare når f.eks. noen snakker i mikrofon </a:t>
            </a:r>
          </a:p>
        </p:txBody>
      </p:sp>
      <p:pic>
        <p:nvPicPr>
          <p:cNvPr id="9218" name="Picture 2" descr="Hvorfor bruker ikke flere høreapparatene sine? - Hearing Like Me Norge">
            <a:extLst>
              <a:ext uri="{FF2B5EF4-FFF2-40B4-BE49-F238E27FC236}">
                <a16:creationId xmlns:a16="http://schemas.microsoft.com/office/drawing/2014/main" id="{D6E35569-C92E-0F01-29EB-141411655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60" r="1" b="1"/>
          <a:stretch/>
        </p:blipFill>
        <p:spPr bwMode="auto">
          <a:xfrm>
            <a:off x="6160021" y="10"/>
            <a:ext cx="6031979" cy="685799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rgbClr val="FFFFFF"/>
          </a:solidFill>
          <a:ln>
            <a:noFill/>
          </a:ln>
          <a:effectLst/>
        </p:spPr>
      </p:pic>
      <p:sp>
        <p:nvSpPr>
          <p:cNvPr id="2" name="Tittel 1">
            <a:extLst>
              <a:ext uri="{FF2B5EF4-FFF2-40B4-BE49-F238E27FC236}">
                <a16:creationId xmlns:a16="http://schemas.microsoft.com/office/drawing/2014/main" id="{73642310-BD75-8859-5669-39B8AF971318}"/>
              </a:ext>
            </a:extLst>
          </p:cNvPr>
          <p:cNvSpPr>
            <a:spLocks noGrp="1"/>
          </p:cNvSpPr>
          <p:nvPr>
            <p:ph type="title"/>
          </p:nvPr>
        </p:nvSpPr>
        <p:spPr>
          <a:xfrm>
            <a:off x="838200" y="482400"/>
            <a:ext cx="7362371" cy="1072080"/>
          </a:xfrm>
        </p:spPr>
        <p:txBody>
          <a:bodyPr anchor="ctr">
            <a:normAutofit/>
          </a:bodyPr>
          <a:lstStyle/>
          <a:p>
            <a:r>
              <a:rPr lang="nb-NO" dirty="0"/>
              <a:t>Høreapparat – hjelpemiddel nr. 1!</a:t>
            </a:r>
          </a:p>
        </p:txBody>
      </p:sp>
    </p:spTree>
    <p:extLst>
      <p:ext uri="{BB962C8B-B14F-4D97-AF65-F5344CB8AC3E}">
        <p14:creationId xmlns:p14="http://schemas.microsoft.com/office/powerpoint/2010/main" val="1667341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1888F9-9F99-0BBD-1B82-AEF3A28919D7}"/>
              </a:ext>
            </a:extLst>
          </p:cNvPr>
          <p:cNvSpPr>
            <a:spLocks noGrp="1"/>
          </p:cNvSpPr>
          <p:nvPr>
            <p:ph type="title"/>
          </p:nvPr>
        </p:nvSpPr>
        <p:spPr/>
        <p:txBody>
          <a:bodyPr/>
          <a:lstStyle/>
          <a:p>
            <a:r>
              <a:rPr lang="nb-NO" dirty="0"/>
              <a:t>Men:</a:t>
            </a:r>
          </a:p>
        </p:txBody>
      </p:sp>
      <p:sp>
        <p:nvSpPr>
          <p:cNvPr id="3" name="Plassholder for innhold 2">
            <a:extLst>
              <a:ext uri="{FF2B5EF4-FFF2-40B4-BE49-F238E27FC236}">
                <a16:creationId xmlns:a16="http://schemas.microsoft.com/office/drawing/2014/main" id="{E912BFCE-1345-6874-D7C2-9EDA98D124F7}"/>
              </a:ext>
            </a:extLst>
          </p:cNvPr>
          <p:cNvSpPr>
            <a:spLocks noGrp="1"/>
          </p:cNvSpPr>
          <p:nvPr>
            <p:ph idx="1"/>
          </p:nvPr>
        </p:nvSpPr>
        <p:spPr>
          <a:xfrm>
            <a:off x="838200" y="1825624"/>
            <a:ext cx="10515600" cy="4778375"/>
          </a:xfrm>
        </p:spPr>
        <p:txBody>
          <a:bodyPr>
            <a:normAutofit fontScale="92500" lnSpcReduction="20000"/>
          </a:bodyPr>
          <a:lstStyle/>
          <a:p>
            <a:pPr fontAlgn="base">
              <a:lnSpc>
                <a:spcPts val="2025"/>
              </a:lnSpc>
            </a:pPr>
            <a:r>
              <a:rPr lang="nb-NO" dirty="0"/>
              <a:t>Høreapparater vil ikke fullt ut erstatte normal hørsel. </a:t>
            </a:r>
          </a:p>
          <a:p>
            <a:pPr marL="0" indent="0" fontAlgn="base">
              <a:lnSpc>
                <a:spcPts val="2025"/>
              </a:lnSpc>
              <a:buNone/>
            </a:pPr>
            <a:endParaRPr lang="en-US" b="0" i="0" dirty="0">
              <a:solidFill>
                <a:srgbClr val="3E3832"/>
              </a:solidFill>
              <a:effectLst/>
            </a:endParaRPr>
          </a:p>
          <a:p>
            <a:pPr fontAlgn="base">
              <a:lnSpc>
                <a:spcPts val="2025"/>
              </a:lnSpc>
            </a:pPr>
            <a:r>
              <a:rPr lang="en-US" b="0" i="0" dirty="0" err="1">
                <a:solidFill>
                  <a:srgbClr val="3E3832"/>
                </a:solidFill>
                <a:effectLst/>
              </a:rPr>
              <a:t>Høreapparater</a:t>
            </a:r>
            <a:r>
              <a:rPr lang="en-US" b="0" i="0" dirty="0">
                <a:solidFill>
                  <a:srgbClr val="3E3832"/>
                </a:solidFill>
                <a:effectLst/>
              </a:rPr>
              <a:t> </a:t>
            </a:r>
            <a:r>
              <a:rPr lang="en-US" b="0" i="0" dirty="0" err="1">
                <a:solidFill>
                  <a:srgbClr val="3E3832"/>
                </a:solidFill>
                <a:effectLst/>
              </a:rPr>
              <a:t>fungerer</a:t>
            </a:r>
            <a:r>
              <a:rPr lang="en-US" b="0" i="0" dirty="0">
                <a:solidFill>
                  <a:srgbClr val="3E3832"/>
                </a:solidFill>
                <a:effectLst/>
              </a:rPr>
              <a:t> best </a:t>
            </a:r>
            <a:r>
              <a:rPr lang="en-US" b="0" i="0" dirty="0" err="1">
                <a:solidFill>
                  <a:srgbClr val="3E3832"/>
                </a:solidFill>
                <a:effectLst/>
              </a:rPr>
              <a:t>når</a:t>
            </a:r>
            <a:r>
              <a:rPr lang="en-US" b="0" i="0" dirty="0">
                <a:solidFill>
                  <a:srgbClr val="3E3832"/>
                </a:solidFill>
                <a:effectLst/>
              </a:rPr>
              <a:t> </a:t>
            </a:r>
            <a:r>
              <a:rPr lang="en-US" b="0" i="0" dirty="0" err="1">
                <a:solidFill>
                  <a:srgbClr val="3E3832"/>
                </a:solidFill>
                <a:effectLst/>
              </a:rPr>
              <a:t>lydkilden</a:t>
            </a:r>
            <a:r>
              <a:rPr lang="en-US" b="0" i="0" dirty="0">
                <a:solidFill>
                  <a:srgbClr val="3E3832"/>
                </a:solidFill>
                <a:effectLst/>
              </a:rPr>
              <a:t> er </a:t>
            </a:r>
            <a:r>
              <a:rPr lang="en-US" b="0" i="0" dirty="0" err="1">
                <a:solidFill>
                  <a:srgbClr val="3E3832"/>
                </a:solidFill>
                <a:effectLst/>
              </a:rPr>
              <a:t>innenfor</a:t>
            </a:r>
            <a:r>
              <a:rPr lang="en-US" b="0" i="0" dirty="0">
                <a:solidFill>
                  <a:srgbClr val="3E3832"/>
                </a:solidFill>
                <a:effectLst/>
              </a:rPr>
              <a:t> 1,5 m.</a:t>
            </a:r>
          </a:p>
          <a:p>
            <a:endParaRPr lang="nb-NO" dirty="0"/>
          </a:p>
          <a:p>
            <a:r>
              <a:rPr lang="nb-NO" dirty="0"/>
              <a:t>Å høre i støy og å høre på avstand, kan være utfordrende selv om man har høreapparat</a:t>
            </a:r>
          </a:p>
          <a:p>
            <a:endParaRPr lang="nb-NO" dirty="0"/>
          </a:p>
          <a:p>
            <a:r>
              <a:rPr lang="nb-NO" dirty="0"/>
              <a:t>Det kan også være utfordrende å høre selv om lydkilden er nær og det ikke er mye støy. Dette fordi:</a:t>
            </a:r>
          </a:p>
          <a:p>
            <a:pPr lvl="1"/>
            <a:r>
              <a:rPr lang="nb-NO" dirty="0"/>
              <a:t>Man kan ha redusert taleoppfattelse, noe som gjør at dialekter og andre språk kan være utfordrende å oppfatte</a:t>
            </a:r>
          </a:p>
          <a:p>
            <a:pPr lvl="1"/>
            <a:r>
              <a:rPr lang="nb-NO" dirty="0"/>
              <a:t>Man ikke ser ansiktet til den som prater og dermed ikke kan </a:t>
            </a:r>
            <a:r>
              <a:rPr lang="nb-NO" dirty="0" err="1"/>
              <a:t>munnavlese</a:t>
            </a:r>
            <a:endParaRPr lang="nb-NO" dirty="0"/>
          </a:p>
          <a:p>
            <a:pPr lvl="1"/>
            <a:r>
              <a:rPr lang="nb-NO" dirty="0"/>
              <a:t>Hørselen er så nedsatt at høreapparat alene ikke kan gi god nok hjelp</a:t>
            </a:r>
          </a:p>
          <a:p>
            <a:pPr lvl="1"/>
            <a:r>
              <a:rPr lang="nb-NO" dirty="0"/>
              <a:t>Hørselstapet medfører at lyder oppfattes forvrengt </a:t>
            </a:r>
          </a:p>
          <a:p>
            <a:pPr marL="457200" lvl="1" indent="0">
              <a:buNone/>
            </a:pPr>
            <a:endParaRPr lang="nb-NO" dirty="0">
              <a:latin typeface="Source Sans 3"/>
            </a:endParaRPr>
          </a:p>
          <a:p>
            <a:pPr lvl="1"/>
            <a:endParaRPr lang="nb-NO" dirty="0"/>
          </a:p>
          <a:p>
            <a:endParaRPr lang="nb-NO" dirty="0"/>
          </a:p>
        </p:txBody>
      </p:sp>
    </p:spTree>
    <p:extLst>
      <p:ext uri="{BB962C8B-B14F-4D97-AF65-F5344CB8AC3E}">
        <p14:creationId xmlns:p14="http://schemas.microsoft.com/office/powerpoint/2010/main" val="3574406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Folk- og talebobler">
            <a:extLst>
              <a:ext uri="{FF2B5EF4-FFF2-40B4-BE49-F238E27FC236}">
                <a16:creationId xmlns:a16="http://schemas.microsoft.com/office/drawing/2014/main" id="{80778171-1FA1-C149-4B19-020B5028AC37}"/>
              </a:ext>
            </a:extLst>
          </p:cNvPr>
          <p:cNvPicPr>
            <a:picLocks noChangeAspect="1"/>
          </p:cNvPicPr>
          <p:nvPr/>
        </p:nvPicPr>
        <p:blipFill>
          <a:blip r:embed="rId2"/>
          <a:srcRect r="2" b="2"/>
          <a:stretch/>
        </p:blipFill>
        <p:spPr>
          <a:xfrm>
            <a:off x="7571179" y="2200589"/>
            <a:ext cx="4054764" cy="4054764"/>
          </a:xfrm>
          <a:prstGeom prst="ellipse">
            <a:avLst/>
          </a:prstGeom>
          <a:noFill/>
        </p:spPr>
      </p:pic>
      <p:sp>
        <p:nvSpPr>
          <p:cNvPr id="3" name="Plassholder for innhold 2">
            <a:extLst>
              <a:ext uri="{FF2B5EF4-FFF2-40B4-BE49-F238E27FC236}">
                <a16:creationId xmlns:a16="http://schemas.microsoft.com/office/drawing/2014/main" id="{52470288-C8FE-168C-4A00-011041F656A7}"/>
              </a:ext>
            </a:extLst>
          </p:cNvPr>
          <p:cNvSpPr>
            <a:spLocks noGrp="1"/>
          </p:cNvSpPr>
          <p:nvPr>
            <p:ph idx="1"/>
          </p:nvPr>
        </p:nvSpPr>
        <p:spPr>
          <a:xfrm>
            <a:off x="838200" y="1825625"/>
            <a:ext cx="4951021" cy="4351338"/>
          </a:xfrm>
        </p:spPr>
        <p:txBody>
          <a:bodyPr>
            <a:normAutofit/>
          </a:bodyPr>
          <a:lstStyle/>
          <a:p>
            <a:r>
              <a:rPr lang="nb-NO" sz="2200" b="0" i="0">
                <a:effectLst/>
              </a:rPr>
              <a:t>Signal-støy-forhold beskriver forholdet mellom lydnivå på signalet (oftest </a:t>
            </a:r>
            <a:r>
              <a:rPr lang="nb-NO" sz="2200" b="0" i="0" err="1">
                <a:effectLst/>
              </a:rPr>
              <a:t>talesignal</a:t>
            </a:r>
            <a:r>
              <a:rPr lang="nb-NO" sz="2200" b="0" i="0">
                <a:effectLst/>
              </a:rPr>
              <a:t>) og støynivået. For å kunne oppfatte signalet (talen) må denne ligge over støynivået. Voksne med normal hørsel trenger ca. </a:t>
            </a:r>
            <a:r>
              <a:rPr lang="nb-NO" sz="2200" b="1" i="0">
                <a:effectLst/>
              </a:rPr>
              <a:t>6 dB</a:t>
            </a:r>
            <a:r>
              <a:rPr lang="nb-NO" sz="2200" b="0" i="0">
                <a:effectLst/>
              </a:rPr>
              <a:t> signal/støy-forhold. Det betyr at talen bør ligge 6 dB over støynivået for å kunne oppfattes.</a:t>
            </a:r>
          </a:p>
          <a:p>
            <a:endParaRPr lang="nb-NO" sz="2200"/>
          </a:p>
          <a:p>
            <a:r>
              <a:rPr lang="nb-NO" sz="2200"/>
              <a:t>Personer med nedsatt hørsel vil ha behov for bedre signal-støy-forhold enn </a:t>
            </a:r>
            <a:r>
              <a:rPr lang="nb-NO" sz="2200" err="1"/>
              <a:t>normalthørende</a:t>
            </a:r>
            <a:endParaRPr lang="nb-NO" sz="2200"/>
          </a:p>
        </p:txBody>
      </p:sp>
      <p:sp>
        <p:nvSpPr>
          <p:cNvPr id="2" name="Tittel 1">
            <a:extLst>
              <a:ext uri="{FF2B5EF4-FFF2-40B4-BE49-F238E27FC236}">
                <a16:creationId xmlns:a16="http://schemas.microsoft.com/office/drawing/2014/main" id="{B6C43814-5D7A-F913-D599-1BC46941BD7D}"/>
              </a:ext>
            </a:extLst>
          </p:cNvPr>
          <p:cNvSpPr>
            <a:spLocks noGrp="1"/>
          </p:cNvSpPr>
          <p:nvPr>
            <p:ph type="title"/>
          </p:nvPr>
        </p:nvSpPr>
        <p:spPr>
          <a:xfrm>
            <a:off x="838200" y="482400"/>
            <a:ext cx="5533571" cy="1072080"/>
          </a:xfrm>
        </p:spPr>
        <p:txBody>
          <a:bodyPr anchor="ctr">
            <a:normAutofit/>
          </a:bodyPr>
          <a:lstStyle/>
          <a:p>
            <a:r>
              <a:rPr lang="nb-NO" dirty="0"/>
              <a:t>Signal-støy-forhold</a:t>
            </a:r>
          </a:p>
        </p:txBody>
      </p:sp>
    </p:spTree>
    <p:extLst>
      <p:ext uri="{BB962C8B-B14F-4D97-AF65-F5344CB8AC3E}">
        <p14:creationId xmlns:p14="http://schemas.microsoft.com/office/powerpoint/2010/main" val="623517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612987A-16E7-4504-02FE-0432D715C662}"/>
              </a:ext>
            </a:extLst>
          </p:cNvPr>
          <p:cNvSpPr>
            <a:spLocks noGrp="1"/>
          </p:cNvSpPr>
          <p:nvPr>
            <p:ph idx="1"/>
          </p:nvPr>
        </p:nvSpPr>
        <p:spPr>
          <a:xfrm>
            <a:off x="838200" y="1825625"/>
            <a:ext cx="5469835" cy="4351338"/>
          </a:xfrm>
        </p:spPr>
        <p:txBody>
          <a:bodyPr>
            <a:normAutofit/>
          </a:bodyPr>
          <a:lstStyle/>
          <a:p>
            <a:r>
              <a:rPr lang="nb-NO" sz="2200" b="0" i="0">
                <a:effectLst/>
              </a:rPr>
              <a:t>Har overordnet og koordinerende ansvar for formidling av hjelpemidler. </a:t>
            </a:r>
          </a:p>
          <a:p>
            <a:r>
              <a:rPr lang="nb-NO" sz="2200" b="0" i="0">
                <a:effectLst/>
              </a:rPr>
              <a:t>Har rådgivnings- og veiledningsfunksjon overfor helse- og omsorgstjenesten i kommunene og fylkeskommunene på hjelpemiddelområdet.</a:t>
            </a:r>
          </a:p>
          <a:p>
            <a:r>
              <a:rPr lang="nb-NO" sz="2200" b="0" i="0">
                <a:effectLst/>
              </a:rPr>
              <a:t>Mye av arbeidet skjer i direkte kontakt med tjenestemottakerne, både på hjelpemiddelsentralen og i nærmiljøet, og i samarbeid med fagpersoner i kommunene. Hjelpemiddelsentralene gir også råd og veiledning til andre samarbeidspartnere.</a:t>
            </a:r>
          </a:p>
          <a:p>
            <a:endParaRPr lang="nb-NO" sz="2200"/>
          </a:p>
        </p:txBody>
      </p:sp>
      <p:sp>
        <p:nvSpPr>
          <p:cNvPr id="8" name="Picture Placeholder 2">
            <a:extLst>
              <a:ext uri="{FF2B5EF4-FFF2-40B4-BE49-F238E27FC236}">
                <a16:creationId xmlns:a16="http://schemas.microsoft.com/office/drawing/2014/main" id="{3F6BB524-C7B3-BF30-DF53-8FE04D655E30}"/>
              </a:ext>
            </a:extLst>
          </p:cNvPr>
          <p:cNvSpPr>
            <a:spLocks noGrp="1"/>
          </p:cNvSpPr>
          <p:nvPr>
            <p:ph type="pic" sz="quarter" idx="13"/>
          </p:nvPr>
        </p:nvSpPr>
        <p:spPr>
          <a:xfrm>
            <a:off x="6160021" y="0"/>
            <a:ext cx="6031979" cy="6858000"/>
          </a:xfrm>
        </p:spPr>
        <p:txBody>
          <a:bodyPr/>
          <a:lstStyle/>
          <a:p>
            <a:endParaRPr lang="nb-NO"/>
          </a:p>
        </p:txBody>
      </p:sp>
      <p:sp>
        <p:nvSpPr>
          <p:cNvPr id="2" name="Tittel 1">
            <a:extLst>
              <a:ext uri="{FF2B5EF4-FFF2-40B4-BE49-F238E27FC236}">
                <a16:creationId xmlns:a16="http://schemas.microsoft.com/office/drawing/2014/main" id="{5555835E-CD75-24CB-6318-9B8957CC171D}"/>
              </a:ext>
            </a:extLst>
          </p:cNvPr>
          <p:cNvSpPr>
            <a:spLocks noGrp="1"/>
          </p:cNvSpPr>
          <p:nvPr>
            <p:ph type="title"/>
          </p:nvPr>
        </p:nvSpPr>
        <p:spPr>
          <a:xfrm>
            <a:off x="838200" y="482400"/>
            <a:ext cx="7362371" cy="1072080"/>
          </a:xfrm>
        </p:spPr>
        <p:txBody>
          <a:bodyPr anchor="ctr">
            <a:normAutofit/>
          </a:bodyPr>
          <a:lstStyle/>
          <a:p>
            <a:r>
              <a:rPr lang="nb-NO" dirty="0"/>
              <a:t>Nav Hjelpemiddelsentral</a:t>
            </a:r>
          </a:p>
        </p:txBody>
      </p:sp>
    </p:spTree>
    <p:extLst>
      <p:ext uri="{BB962C8B-B14F-4D97-AF65-F5344CB8AC3E}">
        <p14:creationId xmlns:p14="http://schemas.microsoft.com/office/powerpoint/2010/main" val="267749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F8B2F0-BCE8-1D7F-D738-E404FB25DA3C}"/>
              </a:ext>
            </a:extLst>
          </p:cNvPr>
          <p:cNvSpPr>
            <a:spLocks noGrp="1"/>
          </p:cNvSpPr>
          <p:nvPr>
            <p:ph type="title"/>
          </p:nvPr>
        </p:nvSpPr>
        <p:spPr/>
        <p:txBody>
          <a:bodyPr/>
          <a:lstStyle/>
          <a:p>
            <a:r>
              <a:rPr lang="nb-NO" dirty="0"/>
              <a:t>Fordeler med direktelyd/samtaleforsterkere</a:t>
            </a:r>
          </a:p>
        </p:txBody>
      </p:sp>
      <p:sp>
        <p:nvSpPr>
          <p:cNvPr id="3" name="Plassholder for innhold 2">
            <a:extLst>
              <a:ext uri="{FF2B5EF4-FFF2-40B4-BE49-F238E27FC236}">
                <a16:creationId xmlns:a16="http://schemas.microsoft.com/office/drawing/2014/main" id="{A28696E2-AA23-620A-5919-4D6FF5D354F8}"/>
              </a:ext>
            </a:extLst>
          </p:cNvPr>
          <p:cNvSpPr>
            <a:spLocks noGrp="1"/>
          </p:cNvSpPr>
          <p:nvPr>
            <p:ph idx="1"/>
          </p:nvPr>
        </p:nvSpPr>
        <p:spPr/>
        <p:txBody>
          <a:bodyPr>
            <a:normAutofit/>
          </a:bodyPr>
          <a:lstStyle/>
          <a:p>
            <a:r>
              <a:rPr lang="nb-NO" dirty="0">
                <a:latin typeface="Source Sans 3"/>
              </a:rPr>
              <a:t>Direktelyd vil si at lyden kommer direkte inn i høreapparatene ved hjelp av eksterne mikrofoner/streamere</a:t>
            </a:r>
          </a:p>
          <a:p>
            <a:pPr lvl="1"/>
            <a:r>
              <a:rPr lang="nb-NO" dirty="0">
                <a:latin typeface="Source Sans 3"/>
              </a:rPr>
              <a:t>Forbedring av signal-støy-forholdet og dermed bedring av taleforståelse i støy og på avstand</a:t>
            </a:r>
          </a:p>
          <a:p>
            <a:pPr lvl="1"/>
            <a:r>
              <a:rPr lang="nb-NO" dirty="0">
                <a:latin typeface="Source Sans 3"/>
              </a:rPr>
              <a:t>Kompenserer for gjenklang/ekko i rommet</a:t>
            </a:r>
          </a:p>
          <a:p>
            <a:pPr lvl="1"/>
            <a:r>
              <a:rPr lang="nb-NO" dirty="0">
                <a:latin typeface="Source Sans 3"/>
              </a:rPr>
              <a:t>Reduserer avstanden mellom lydkilden og lytter</a:t>
            </a:r>
          </a:p>
          <a:p>
            <a:pPr lvl="1"/>
            <a:r>
              <a:rPr lang="nb-NO" dirty="0">
                <a:latin typeface="Source Sans 3"/>
              </a:rPr>
              <a:t>Mindre anstrengelser for å lytte</a:t>
            </a:r>
          </a:p>
          <a:p>
            <a:pPr lvl="1"/>
            <a:r>
              <a:rPr lang="nb-NO" dirty="0">
                <a:latin typeface="Source Sans 3"/>
              </a:rPr>
              <a:t>Sparer energi</a:t>
            </a:r>
          </a:p>
          <a:p>
            <a:pPr lvl="1"/>
            <a:r>
              <a:rPr lang="nb-NO" dirty="0">
                <a:latin typeface="Source Sans 3"/>
              </a:rPr>
              <a:t>Mulighet for direktelyd fra PC, nettbrett, lydanlegg etc.</a:t>
            </a:r>
          </a:p>
        </p:txBody>
      </p:sp>
    </p:spTree>
    <p:extLst>
      <p:ext uri="{BB962C8B-B14F-4D97-AF65-F5344CB8AC3E}">
        <p14:creationId xmlns:p14="http://schemas.microsoft.com/office/powerpoint/2010/main" val="704673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85ACF7-15ED-2B3F-1615-07CA26FA929A}"/>
              </a:ext>
            </a:extLst>
          </p:cNvPr>
          <p:cNvSpPr>
            <a:spLocks noGrp="1"/>
          </p:cNvSpPr>
          <p:nvPr>
            <p:ph type="title"/>
          </p:nvPr>
        </p:nvSpPr>
        <p:spPr/>
        <p:txBody>
          <a:bodyPr/>
          <a:lstStyle/>
          <a:p>
            <a:r>
              <a:rPr lang="nb-NO" dirty="0"/>
              <a:t>Direktelyd/samtaleforsterkere</a:t>
            </a:r>
          </a:p>
        </p:txBody>
      </p:sp>
      <p:pic>
        <p:nvPicPr>
          <p:cNvPr id="1028" name="Picture 4" descr="Et bilde som inneholder svart, elektronikk&#10;&#10;Automatisk generert beskrivelse">
            <a:extLst>
              <a:ext uri="{FF2B5EF4-FFF2-40B4-BE49-F238E27FC236}">
                <a16:creationId xmlns:a16="http://schemas.microsoft.com/office/drawing/2014/main" id="{1E7A602D-F1BD-8A82-8A65-A2A7ADE8F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5" y="2214563"/>
            <a:ext cx="240030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5A85B27-F569-D111-1840-B3D6BA7D7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5095" y="1097939"/>
            <a:ext cx="2974312" cy="29743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DD48853-DA56-8EC7-65F6-E0C1F342F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8487" y="4072251"/>
            <a:ext cx="2523497" cy="25234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7E9020B-FE4D-800F-6C17-2812151B9D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0068" y="3683289"/>
            <a:ext cx="4024365" cy="23944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lderesultat for Phonak Roger portefølje">
            <a:extLst>
              <a:ext uri="{FF2B5EF4-FFF2-40B4-BE49-F238E27FC236}">
                <a16:creationId xmlns:a16="http://schemas.microsoft.com/office/drawing/2014/main" id="{72F8755E-DBA3-79D3-7B65-4F463E4E4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879" y="1843401"/>
            <a:ext cx="3228975"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977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43084E-C60F-C789-8C2C-EC15A2B665FD}"/>
              </a:ext>
            </a:extLst>
          </p:cNvPr>
          <p:cNvSpPr>
            <a:spLocks noGrp="1"/>
          </p:cNvSpPr>
          <p:nvPr>
            <p:ph type="title"/>
          </p:nvPr>
        </p:nvSpPr>
        <p:spPr/>
        <p:txBody>
          <a:bodyPr/>
          <a:lstStyle/>
          <a:p>
            <a:r>
              <a:rPr lang="nb-NO" dirty="0"/>
              <a:t>Bordmikrofon eller høyttaler og mikrofoner</a:t>
            </a:r>
          </a:p>
        </p:txBody>
      </p:sp>
      <p:pic>
        <p:nvPicPr>
          <p:cNvPr id="1026" name="Picture 2">
            <a:extLst>
              <a:ext uri="{FF2B5EF4-FFF2-40B4-BE49-F238E27FC236}">
                <a16:creationId xmlns:a16="http://schemas.microsoft.com/office/drawing/2014/main" id="{F0FF4B9F-9DBC-0875-B950-59BA188DB7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4796" y="2496884"/>
            <a:ext cx="35814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a:extLst>
              <a:ext uri="{FF2B5EF4-FFF2-40B4-BE49-F238E27FC236}">
                <a16:creationId xmlns:a16="http://schemas.microsoft.com/office/drawing/2014/main" id="{A2F14FBB-CC11-03A0-60E0-714B84663179}"/>
              </a:ext>
            </a:extLst>
          </p:cNvPr>
          <p:cNvPicPr>
            <a:picLocks noChangeAspect="1"/>
          </p:cNvPicPr>
          <p:nvPr/>
        </p:nvPicPr>
        <p:blipFill>
          <a:blip r:embed="rId3"/>
          <a:stretch>
            <a:fillRect/>
          </a:stretch>
        </p:blipFill>
        <p:spPr>
          <a:xfrm>
            <a:off x="6809566" y="2210594"/>
            <a:ext cx="2572109" cy="3867690"/>
          </a:xfrm>
          <a:prstGeom prst="rect">
            <a:avLst/>
          </a:prstGeom>
        </p:spPr>
      </p:pic>
    </p:spTree>
    <p:extLst>
      <p:ext uri="{BB962C8B-B14F-4D97-AF65-F5344CB8AC3E}">
        <p14:creationId xmlns:p14="http://schemas.microsoft.com/office/powerpoint/2010/main" val="697245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4">
            <a:extLst>
              <a:ext uri="{FF2B5EF4-FFF2-40B4-BE49-F238E27FC236}">
                <a16:creationId xmlns:a16="http://schemas.microsoft.com/office/drawing/2014/main" id="{0CE40E9B-CA32-91F1-FD5B-CD8D3604B28B}"/>
              </a:ext>
            </a:extLst>
          </p:cNvPr>
          <p:cNvPicPr>
            <a:picLocks noChangeAspect="1"/>
          </p:cNvPicPr>
          <p:nvPr/>
        </p:nvPicPr>
        <p:blipFill>
          <a:blip r:embed="rId2"/>
          <a:stretch>
            <a:fillRect/>
          </a:stretch>
        </p:blipFill>
        <p:spPr>
          <a:xfrm>
            <a:off x="6187160" y="2283488"/>
            <a:ext cx="5344271" cy="3924848"/>
          </a:xfrm>
          <a:prstGeom prst="rect">
            <a:avLst/>
          </a:prstGeom>
        </p:spPr>
      </p:pic>
      <p:pic>
        <p:nvPicPr>
          <p:cNvPr id="5" name="Bilde 4">
            <a:extLst>
              <a:ext uri="{FF2B5EF4-FFF2-40B4-BE49-F238E27FC236}">
                <a16:creationId xmlns:a16="http://schemas.microsoft.com/office/drawing/2014/main" id="{C9C78C85-4B64-5986-930B-46C9510CF830}"/>
              </a:ext>
            </a:extLst>
          </p:cNvPr>
          <p:cNvPicPr>
            <a:picLocks noChangeAspect="1"/>
          </p:cNvPicPr>
          <p:nvPr/>
        </p:nvPicPr>
        <p:blipFill>
          <a:blip r:embed="rId3"/>
          <a:stretch>
            <a:fillRect/>
          </a:stretch>
        </p:blipFill>
        <p:spPr>
          <a:xfrm>
            <a:off x="751728" y="919815"/>
            <a:ext cx="4791819" cy="3457627"/>
          </a:xfrm>
          <a:prstGeom prst="rect">
            <a:avLst/>
          </a:prstGeom>
        </p:spPr>
      </p:pic>
    </p:spTree>
    <p:extLst>
      <p:ext uri="{BB962C8B-B14F-4D97-AF65-F5344CB8AC3E}">
        <p14:creationId xmlns:p14="http://schemas.microsoft.com/office/powerpoint/2010/main" val="3240543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54DF24EE-9A9B-F60F-7471-965FF6F3311F}"/>
              </a:ext>
            </a:extLst>
          </p:cNvPr>
          <p:cNvSpPr>
            <a:spLocks noGrp="1"/>
          </p:cNvSpPr>
          <p:nvPr>
            <p:ph idx="1"/>
          </p:nvPr>
        </p:nvSpPr>
        <p:spPr>
          <a:xfrm>
            <a:off x="6096000" y="1825625"/>
            <a:ext cx="5247861" cy="4351338"/>
          </a:xfrm>
        </p:spPr>
        <p:txBody>
          <a:bodyPr>
            <a:normAutofit/>
          </a:bodyPr>
          <a:lstStyle/>
          <a:p>
            <a:r>
              <a:rPr lang="nb-NO"/>
              <a:t>De fleste nyere høreapparater har mulighet for </a:t>
            </a:r>
            <a:r>
              <a:rPr lang="nb-NO" err="1"/>
              <a:t>streaming</a:t>
            </a:r>
            <a:r>
              <a:rPr lang="nb-NO"/>
              <a:t> av telefonsamtale fra smarttelefon til høreapparatene, enten direkte eller via en streamer</a:t>
            </a:r>
          </a:p>
          <a:p>
            <a:r>
              <a:rPr lang="nb-NO"/>
              <a:t>Man kan også </a:t>
            </a:r>
            <a:r>
              <a:rPr lang="nb-NO" err="1"/>
              <a:t>streame</a:t>
            </a:r>
            <a:r>
              <a:rPr lang="nb-NO"/>
              <a:t> annen lyd som f.eks. musikk, </a:t>
            </a:r>
            <a:r>
              <a:rPr lang="nb-NO" err="1"/>
              <a:t>podcast</a:t>
            </a:r>
            <a:r>
              <a:rPr lang="nb-NO"/>
              <a:t> og lydbok fra mobilen til apparatene</a:t>
            </a:r>
          </a:p>
          <a:p>
            <a:pPr marL="0" indent="0">
              <a:buNone/>
            </a:pPr>
            <a:endParaRPr lang="nb-NO" dirty="0"/>
          </a:p>
        </p:txBody>
      </p:sp>
      <p:pic>
        <p:nvPicPr>
          <p:cNvPr id="5" name="Bilde 4" descr="Smilende mann som snakker i mobiltelefon">
            <a:extLst>
              <a:ext uri="{FF2B5EF4-FFF2-40B4-BE49-F238E27FC236}">
                <a16:creationId xmlns:a16="http://schemas.microsoft.com/office/drawing/2014/main" id="{4DB33789-61D4-3AE4-2267-F805F9822D62}"/>
              </a:ext>
            </a:extLst>
          </p:cNvPr>
          <p:cNvPicPr>
            <a:picLocks noChangeAspect="1"/>
          </p:cNvPicPr>
          <p:nvPr/>
        </p:nvPicPr>
        <p:blipFill>
          <a:blip r:embed="rId2"/>
          <a:srcRect l="37419" r="3667" b="-2"/>
          <a:stretch/>
        </p:blipFill>
        <p:spPr>
          <a:xfrm>
            <a:off x="20" y="1"/>
            <a:ext cx="605288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noFill/>
          <a:ln>
            <a:noFill/>
          </a:ln>
          <a:effectLst/>
        </p:spPr>
      </p:pic>
      <p:sp>
        <p:nvSpPr>
          <p:cNvPr id="2" name="Tittel 1">
            <a:extLst>
              <a:ext uri="{FF2B5EF4-FFF2-40B4-BE49-F238E27FC236}">
                <a16:creationId xmlns:a16="http://schemas.microsoft.com/office/drawing/2014/main" id="{2C215055-71AD-D4F6-44B8-4D7F35F547F6}"/>
              </a:ext>
            </a:extLst>
          </p:cNvPr>
          <p:cNvSpPr>
            <a:spLocks noGrp="1"/>
          </p:cNvSpPr>
          <p:nvPr>
            <p:ph type="title"/>
          </p:nvPr>
        </p:nvSpPr>
        <p:spPr>
          <a:xfrm>
            <a:off x="6096000" y="482400"/>
            <a:ext cx="5247861" cy="1072080"/>
          </a:xfrm>
        </p:spPr>
        <p:txBody>
          <a:bodyPr anchor="ctr">
            <a:normAutofit/>
          </a:bodyPr>
          <a:lstStyle/>
          <a:p>
            <a:r>
              <a:rPr lang="nb-NO" dirty="0" err="1"/>
              <a:t>Streaming</a:t>
            </a:r>
            <a:r>
              <a:rPr lang="nb-NO" dirty="0"/>
              <a:t> av lyd fra smarttelefon</a:t>
            </a:r>
          </a:p>
        </p:txBody>
      </p:sp>
    </p:spTree>
    <p:extLst>
      <p:ext uri="{BB962C8B-B14F-4D97-AF65-F5344CB8AC3E}">
        <p14:creationId xmlns:p14="http://schemas.microsoft.com/office/powerpoint/2010/main" val="17835399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60177D-9E74-B5F8-EFEA-AC23BDF90A58}"/>
              </a:ext>
            </a:extLst>
          </p:cNvPr>
          <p:cNvSpPr>
            <a:spLocks noGrp="1"/>
          </p:cNvSpPr>
          <p:nvPr>
            <p:ph type="title"/>
          </p:nvPr>
        </p:nvSpPr>
        <p:spPr/>
        <p:txBody>
          <a:bodyPr/>
          <a:lstStyle/>
          <a:p>
            <a:r>
              <a:rPr lang="nb-NO" dirty="0"/>
              <a:t>Digitale møter</a:t>
            </a:r>
          </a:p>
        </p:txBody>
      </p:sp>
      <p:sp>
        <p:nvSpPr>
          <p:cNvPr id="3" name="Plassholder for innhold 2">
            <a:extLst>
              <a:ext uri="{FF2B5EF4-FFF2-40B4-BE49-F238E27FC236}">
                <a16:creationId xmlns:a16="http://schemas.microsoft.com/office/drawing/2014/main" id="{84764B03-38CE-0E10-FB79-549748B7E049}"/>
              </a:ext>
            </a:extLst>
          </p:cNvPr>
          <p:cNvSpPr>
            <a:spLocks noGrp="1"/>
          </p:cNvSpPr>
          <p:nvPr>
            <p:ph idx="1"/>
          </p:nvPr>
        </p:nvSpPr>
        <p:spPr/>
        <p:txBody>
          <a:bodyPr/>
          <a:lstStyle/>
          <a:p>
            <a:r>
              <a:rPr lang="nb-NO" dirty="0">
                <a:latin typeface="Source Sans 3"/>
              </a:rPr>
              <a:t>Du kan få hjelpemidler, som kobles til PC eller nettbrett, som overfører lyden direkte til høreapparatene. Disse hjelpemidlene har mikrofon slik at de du f.eks. har </a:t>
            </a:r>
            <a:r>
              <a:rPr lang="nb-NO" dirty="0" err="1">
                <a:latin typeface="Source Sans 3"/>
              </a:rPr>
              <a:t>teamsmøte</a:t>
            </a:r>
            <a:r>
              <a:rPr lang="nb-NO" dirty="0">
                <a:latin typeface="Source Sans 3"/>
              </a:rPr>
              <a:t> med kan høre deg</a:t>
            </a:r>
          </a:p>
          <a:p>
            <a:endParaRPr lang="nb-NO" dirty="0"/>
          </a:p>
        </p:txBody>
      </p:sp>
      <p:pic>
        <p:nvPicPr>
          <p:cNvPr id="4" name="Bilde 3">
            <a:extLst>
              <a:ext uri="{FF2B5EF4-FFF2-40B4-BE49-F238E27FC236}">
                <a16:creationId xmlns:a16="http://schemas.microsoft.com/office/drawing/2014/main" id="{1A54C3EB-0ADD-A8DB-12BE-E5161A91ADF2}"/>
              </a:ext>
            </a:extLst>
          </p:cNvPr>
          <p:cNvPicPr>
            <a:picLocks noChangeAspect="1"/>
          </p:cNvPicPr>
          <p:nvPr/>
        </p:nvPicPr>
        <p:blipFill>
          <a:blip r:embed="rId2"/>
          <a:stretch>
            <a:fillRect/>
          </a:stretch>
        </p:blipFill>
        <p:spPr>
          <a:xfrm>
            <a:off x="5709640" y="3700117"/>
            <a:ext cx="3905795" cy="2476846"/>
          </a:xfrm>
          <a:prstGeom prst="rect">
            <a:avLst/>
          </a:prstGeom>
        </p:spPr>
      </p:pic>
    </p:spTree>
    <p:extLst>
      <p:ext uri="{BB962C8B-B14F-4D97-AF65-F5344CB8AC3E}">
        <p14:creationId xmlns:p14="http://schemas.microsoft.com/office/powerpoint/2010/main" val="3180105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Ildredd på svart bakgrunn">
            <a:extLst>
              <a:ext uri="{FF2B5EF4-FFF2-40B4-BE49-F238E27FC236}">
                <a16:creationId xmlns:a16="http://schemas.microsoft.com/office/drawing/2014/main" id="{F5C1224C-C4D2-0BE5-1FA4-FE5D2D55C2CE}"/>
              </a:ext>
            </a:extLst>
          </p:cNvPr>
          <p:cNvPicPr>
            <a:picLocks noChangeAspect="1"/>
          </p:cNvPicPr>
          <p:nvPr/>
        </p:nvPicPr>
        <p:blipFill>
          <a:blip r:embed="rId2"/>
          <a:srcRect l="13508" r="19742" b="-1"/>
          <a:stretch/>
        </p:blipFill>
        <p:spPr>
          <a:xfrm>
            <a:off x="7812085" y="2371157"/>
            <a:ext cx="4105260" cy="4105260"/>
          </a:xfrm>
          <a:prstGeom prst="ellipse">
            <a:avLst/>
          </a:prstGeom>
          <a:noFill/>
        </p:spPr>
      </p:pic>
      <p:sp>
        <p:nvSpPr>
          <p:cNvPr id="3" name="Plassholder for innhold 2">
            <a:extLst>
              <a:ext uri="{FF2B5EF4-FFF2-40B4-BE49-F238E27FC236}">
                <a16:creationId xmlns:a16="http://schemas.microsoft.com/office/drawing/2014/main" id="{EF81FF6B-ECCE-90F3-C60C-636BFCF2D825}"/>
              </a:ext>
            </a:extLst>
          </p:cNvPr>
          <p:cNvSpPr>
            <a:spLocks noGrp="1"/>
          </p:cNvSpPr>
          <p:nvPr>
            <p:ph idx="1"/>
          </p:nvPr>
        </p:nvSpPr>
        <p:spPr>
          <a:xfrm>
            <a:off x="838200" y="1825625"/>
            <a:ext cx="6718160" cy="4351338"/>
          </a:xfrm>
        </p:spPr>
        <p:txBody>
          <a:bodyPr>
            <a:normAutofit/>
          </a:bodyPr>
          <a:lstStyle/>
          <a:p>
            <a:pPr rtl="0" fontAlgn="base">
              <a:buFont typeface="Arial" panose="020B0604020202020204" pitchFamily="34" charset="0"/>
              <a:buChar char="•"/>
            </a:pPr>
            <a:r>
              <a:rPr lang="nb-NO" sz="2000" b="0" i="0" u="none" strike="noStrike" dirty="0">
                <a:effectLst/>
              </a:rPr>
              <a:t>Varslingshjelpemidler består av en eller flere sendere som plukker opp for eksempel at telefonen ringer, det ringer i dørklokken eller brannalarmen utløses.</a:t>
            </a:r>
            <a:r>
              <a:rPr lang="en-US" sz="2000" b="0" i="0" dirty="0">
                <a:effectLst/>
              </a:rPr>
              <a:t>​</a:t>
            </a:r>
          </a:p>
          <a:p>
            <a:pPr marL="0" indent="0" rtl="0" fontAlgn="base">
              <a:buNone/>
            </a:pPr>
            <a:r>
              <a:rPr lang="nb-NO" sz="2000" b="0" i="0" dirty="0">
                <a:effectLst/>
              </a:rPr>
              <a:t>​</a:t>
            </a:r>
          </a:p>
          <a:p>
            <a:pPr rtl="0" fontAlgn="base">
              <a:buFont typeface="Arial" panose="020B0604020202020204" pitchFamily="34" charset="0"/>
              <a:buChar char="•"/>
            </a:pPr>
            <a:r>
              <a:rPr lang="nb-NO" sz="2000" b="0" i="0" u="none" strike="noStrike" dirty="0">
                <a:effectLst/>
              </a:rPr>
              <a:t>En eller flere mottakere som </a:t>
            </a:r>
            <a:r>
              <a:rPr lang="nb-NO" sz="2000" dirty="0"/>
              <a:t>gir</a:t>
            </a:r>
            <a:r>
              <a:rPr lang="nb-NO" sz="2000" b="0" i="0" u="none" strike="noStrike" dirty="0">
                <a:effectLst/>
              </a:rPr>
              <a:t> varsling </a:t>
            </a:r>
            <a:r>
              <a:rPr lang="nb-NO" sz="2000" dirty="0"/>
              <a:t>med</a:t>
            </a:r>
            <a:r>
              <a:rPr lang="nb-NO" sz="2000" b="0" i="0" u="none" strike="noStrike" dirty="0">
                <a:effectLst/>
              </a:rPr>
              <a:t> lys, vibrasjon, tale og lyd.</a:t>
            </a:r>
            <a:r>
              <a:rPr lang="en-US" sz="2000" b="0" i="0" dirty="0">
                <a:effectLst/>
              </a:rPr>
              <a:t>​</a:t>
            </a:r>
          </a:p>
          <a:p>
            <a:pPr marL="0" indent="0" rtl="0" fontAlgn="base">
              <a:buNone/>
            </a:pPr>
            <a:r>
              <a:rPr lang="nb-NO" sz="2000" b="0" i="0" dirty="0">
                <a:effectLst/>
              </a:rPr>
              <a:t>​</a:t>
            </a:r>
          </a:p>
          <a:p>
            <a:pPr rtl="0" fontAlgn="base">
              <a:buFont typeface="Arial" panose="020B0604020202020204" pitchFamily="34" charset="0"/>
              <a:buChar char="•"/>
            </a:pPr>
            <a:r>
              <a:rPr lang="nb-NO" sz="2000" b="0" i="0" u="none" strike="noStrike" dirty="0">
                <a:effectLst/>
              </a:rPr>
              <a:t>Fungere for alle uansett om de bruker høreapparat eller ikke</a:t>
            </a:r>
            <a:r>
              <a:rPr lang="en-US" sz="2000" b="0" i="0" dirty="0">
                <a:effectLst/>
              </a:rPr>
              <a:t>​</a:t>
            </a:r>
          </a:p>
          <a:p>
            <a:endParaRPr lang="nb-NO" sz="2000" dirty="0"/>
          </a:p>
        </p:txBody>
      </p:sp>
      <p:sp>
        <p:nvSpPr>
          <p:cNvPr id="2" name="Tittel 1">
            <a:extLst>
              <a:ext uri="{FF2B5EF4-FFF2-40B4-BE49-F238E27FC236}">
                <a16:creationId xmlns:a16="http://schemas.microsoft.com/office/drawing/2014/main" id="{41D8D3A9-EE34-2737-FD67-C268F1DC6790}"/>
              </a:ext>
            </a:extLst>
          </p:cNvPr>
          <p:cNvSpPr>
            <a:spLocks noGrp="1"/>
          </p:cNvSpPr>
          <p:nvPr>
            <p:ph type="title"/>
          </p:nvPr>
        </p:nvSpPr>
        <p:spPr>
          <a:xfrm>
            <a:off x="838200" y="482400"/>
            <a:ext cx="5533571" cy="1072080"/>
          </a:xfrm>
        </p:spPr>
        <p:txBody>
          <a:bodyPr anchor="ctr">
            <a:normAutofit/>
          </a:bodyPr>
          <a:lstStyle/>
          <a:p>
            <a:r>
              <a:rPr lang="nb-NO" dirty="0"/>
              <a:t>Varslingshjelpemidler</a:t>
            </a:r>
          </a:p>
        </p:txBody>
      </p:sp>
    </p:spTree>
    <p:extLst>
      <p:ext uri="{BB962C8B-B14F-4D97-AF65-F5344CB8AC3E}">
        <p14:creationId xmlns:p14="http://schemas.microsoft.com/office/powerpoint/2010/main" val="4053653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637C41-0B36-7697-A8A8-14197EE21D04}"/>
              </a:ext>
            </a:extLst>
          </p:cNvPr>
          <p:cNvSpPr>
            <a:spLocks noGrp="1"/>
          </p:cNvSpPr>
          <p:nvPr>
            <p:ph type="title"/>
          </p:nvPr>
        </p:nvSpPr>
        <p:spPr/>
        <p:txBody>
          <a:bodyPr/>
          <a:lstStyle/>
          <a:p>
            <a:r>
              <a:rPr lang="nb-NO" dirty="0"/>
              <a:t>Varslingshjelpemidler</a:t>
            </a:r>
          </a:p>
        </p:txBody>
      </p:sp>
      <p:pic>
        <p:nvPicPr>
          <p:cNvPr id="5" name="Plassholder for innhold 4">
            <a:extLst>
              <a:ext uri="{FF2B5EF4-FFF2-40B4-BE49-F238E27FC236}">
                <a16:creationId xmlns:a16="http://schemas.microsoft.com/office/drawing/2014/main" id="{B9506EF4-70BD-F58E-C5E0-356B25B30D37}"/>
              </a:ext>
            </a:extLst>
          </p:cNvPr>
          <p:cNvPicPr>
            <a:picLocks noGrp="1" noChangeAspect="1"/>
          </p:cNvPicPr>
          <p:nvPr>
            <p:ph idx="1"/>
          </p:nvPr>
        </p:nvPicPr>
        <p:blipFill>
          <a:blip r:embed="rId2"/>
          <a:stretch>
            <a:fillRect/>
          </a:stretch>
        </p:blipFill>
        <p:spPr>
          <a:xfrm>
            <a:off x="1024402" y="1767847"/>
            <a:ext cx="4576407" cy="4351338"/>
          </a:xfrm>
        </p:spPr>
      </p:pic>
      <p:pic>
        <p:nvPicPr>
          <p:cNvPr id="7" name="Bilde 6">
            <a:extLst>
              <a:ext uri="{FF2B5EF4-FFF2-40B4-BE49-F238E27FC236}">
                <a16:creationId xmlns:a16="http://schemas.microsoft.com/office/drawing/2014/main" id="{91021808-5096-D0DA-86A2-9DAE9E1952C3}"/>
              </a:ext>
            </a:extLst>
          </p:cNvPr>
          <p:cNvPicPr>
            <a:picLocks noChangeAspect="1"/>
          </p:cNvPicPr>
          <p:nvPr/>
        </p:nvPicPr>
        <p:blipFill>
          <a:blip r:embed="rId3"/>
          <a:stretch>
            <a:fillRect/>
          </a:stretch>
        </p:blipFill>
        <p:spPr>
          <a:xfrm>
            <a:off x="5807422" y="613029"/>
            <a:ext cx="3581900" cy="3553321"/>
          </a:xfrm>
          <a:prstGeom prst="rect">
            <a:avLst/>
          </a:prstGeom>
        </p:spPr>
      </p:pic>
      <p:pic>
        <p:nvPicPr>
          <p:cNvPr id="9" name="Bilde 8">
            <a:extLst>
              <a:ext uri="{FF2B5EF4-FFF2-40B4-BE49-F238E27FC236}">
                <a16:creationId xmlns:a16="http://schemas.microsoft.com/office/drawing/2014/main" id="{3ADC8A9D-19BE-EACA-3667-4D012CA7519A}"/>
              </a:ext>
            </a:extLst>
          </p:cNvPr>
          <p:cNvPicPr>
            <a:picLocks noChangeAspect="1"/>
          </p:cNvPicPr>
          <p:nvPr/>
        </p:nvPicPr>
        <p:blipFill>
          <a:blip r:embed="rId4"/>
          <a:stretch>
            <a:fillRect/>
          </a:stretch>
        </p:blipFill>
        <p:spPr>
          <a:xfrm>
            <a:off x="8806542" y="3567165"/>
            <a:ext cx="3111949" cy="3111949"/>
          </a:xfrm>
          <a:prstGeom prst="rect">
            <a:avLst/>
          </a:prstGeom>
        </p:spPr>
      </p:pic>
    </p:spTree>
    <p:extLst>
      <p:ext uri="{BB962C8B-B14F-4D97-AF65-F5344CB8AC3E}">
        <p14:creationId xmlns:p14="http://schemas.microsoft.com/office/powerpoint/2010/main" val="3567889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79A66A-016D-8750-337F-E6C980D23A2B}"/>
              </a:ext>
            </a:extLst>
          </p:cNvPr>
          <p:cNvSpPr>
            <a:spLocks noGrp="1"/>
          </p:cNvSpPr>
          <p:nvPr>
            <p:ph type="title"/>
          </p:nvPr>
        </p:nvSpPr>
        <p:spPr/>
        <p:txBody>
          <a:bodyPr/>
          <a:lstStyle/>
          <a:p>
            <a:r>
              <a:rPr lang="nb-NO" dirty="0"/>
              <a:t>App som fjernkontroll</a:t>
            </a:r>
          </a:p>
        </p:txBody>
      </p:sp>
      <p:sp>
        <p:nvSpPr>
          <p:cNvPr id="3" name="Plassholder for innhold 2">
            <a:extLst>
              <a:ext uri="{FF2B5EF4-FFF2-40B4-BE49-F238E27FC236}">
                <a16:creationId xmlns:a16="http://schemas.microsoft.com/office/drawing/2014/main" id="{25FB4076-F31F-6F88-1171-816E65F8711E}"/>
              </a:ext>
            </a:extLst>
          </p:cNvPr>
          <p:cNvSpPr>
            <a:spLocks noGrp="1"/>
          </p:cNvSpPr>
          <p:nvPr>
            <p:ph idx="1"/>
          </p:nvPr>
        </p:nvSpPr>
        <p:spPr>
          <a:xfrm>
            <a:off x="838200" y="1825625"/>
            <a:ext cx="7190433" cy="4351338"/>
          </a:xfrm>
        </p:spPr>
        <p:txBody>
          <a:bodyPr/>
          <a:lstStyle/>
          <a:p>
            <a:r>
              <a:rPr lang="nb-NO" dirty="0">
                <a:latin typeface="Source Sans 3"/>
              </a:rPr>
              <a:t>De aller fleste apparater har en tilhørende app som kan lastes ned på mobilen og brukes til å justere apparatene</a:t>
            </a:r>
          </a:p>
          <a:p>
            <a:r>
              <a:rPr lang="nb-NO" dirty="0">
                <a:latin typeface="Source Sans 3"/>
              </a:rPr>
              <a:t>De ulike </a:t>
            </a:r>
            <a:r>
              <a:rPr lang="nb-NO" dirty="0" err="1">
                <a:latin typeface="Source Sans 3"/>
              </a:rPr>
              <a:t>app`ene</a:t>
            </a:r>
            <a:r>
              <a:rPr lang="nb-NO" dirty="0">
                <a:latin typeface="Source Sans 3"/>
              </a:rPr>
              <a:t> har ulike justeringsmuligheter</a:t>
            </a:r>
          </a:p>
          <a:p>
            <a:pPr marL="0" indent="0">
              <a:buNone/>
            </a:pPr>
            <a:endParaRPr lang="nb-NO" dirty="0"/>
          </a:p>
          <a:p>
            <a:endParaRPr lang="nb-NO" dirty="0"/>
          </a:p>
        </p:txBody>
      </p:sp>
      <p:pic>
        <p:nvPicPr>
          <p:cNvPr id="7" name="Bilde 6">
            <a:extLst>
              <a:ext uri="{FF2B5EF4-FFF2-40B4-BE49-F238E27FC236}">
                <a16:creationId xmlns:a16="http://schemas.microsoft.com/office/drawing/2014/main" id="{63EEFAE8-6FA6-ED9B-4BF8-06B5BF8C19C8}"/>
              </a:ext>
            </a:extLst>
          </p:cNvPr>
          <p:cNvPicPr>
            <a:picLocks noChangeAspect="1"/>
          </p:cNvPicPr>
          <p:nvPr/>
        </p:nvPicPr>
        <p:blipFill>
          <a:blip r:embed="rId2"/>
          <a:stretch>
            <a:fillRect/>
          </a:stretch>
        </p:blipFill>
        <p:spPr>
          <a:xfrm>
            <a:off x="10211521" y="163280"/>
            <a:ext cx="1676634" cy="3324689"/>
          </a:xfrm>
          <a:prstGeom prst="rect">
            <a:avLst/>
          </a:prstGeom>
        </p:spPr>
      </p:pic>
      <p:pic>
        <p:nvPicPr>
          <p:cNvPr id="9" name="Bilde 8">
            <a:extLst>
              <a:ext uri="{FF2B5EF4-FFF2-40B4-BE49-F238E27FC236}">
                <a16:creationId xmlns:a16="http://schemas.microsoft.com/office/drawing/2014/main" id="{306244A1-797E-20D1-400D-45DD440A0F6B}"/>
              </a:ext>
            </a:extLst>
          </p:cNvPr>
          <p:cNvPicPr>
            <a:picLocks noChangeAspect="1"/>
          </p:cNvPicPr>
          <p:nvPr/>
        </p:nvPicPr>
        <p:blipFill>
          <a:blip r:embed="rId3"/>
          <a:stretch>
            <a:fillRect/>
          </a:stretch>
        </p:blipFill>
        <p:spPr>
          <a:xfrm>
            <a:off x="7810860" y="2749652"/>
            <a:ext cx="1895847" cy="3698456"/>
          </a:xfrm>
          <a:prstGeom prst="rect">
            <a:avLst/>
          </a:prstGeom>
        </p:spPr>
      </p:pic>
    </p:spTree>
    <p:extLst>
      <p:ext uri="{BB962C8B-B14F-4D97-AF65-F5344CB8AC3E}">
        <p14:creationId xmlns:p14="http://schemas.microsoft.com/office/powerpoint/2010/main" val="2299961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588F10-254D-A00C-1988-989E3AB7947C}"/>
              </a:ext>
            </a:extLst>
          </p:cNvPr>
          <p:cNvSpPr>
            <a:spLocks noGrp="1"/>
          </p:cNvSpPr>
          <p:nvPr>
            <p:ph type="title"/>
          </p:nvPr>
        </p:nvSpPr>
        <p:spPr/>
        <p:txBody>
          <a:bodyPr/>
          <a:lstStyle/>
          <a:p>
            <a:endParaRPr lang="nb-NO"/>
          </a:p>
        </p:txBody>
      </p:sp>
      <p:pic>
        <p:nvPicPr>
          <p:cNvPr id="4" name="Plassholder for innhold 3">
            <a:extLst>
              <a:ext uri="{FF2B5EF4-FFF2-40B4-BE49-F238E27FC236}">
                <a16:creationId xmlns:a16="http://schemas.microsoft.com/office/drawing/2014/main" id="{DE15787A-AEFC-B1B3-F800-4A07270E57A4}"/>
              </a:ext>
            </a:extLst>
          </p:cNvPr>
          <p:cNvPicPr>
            <a:picLocks noGrp="1" noChangeAspect="1"/>
          </p:cNvPicPr>
          <p:nvPr>
            <p:ph idx="1"/>
          </p:nvPr>
        </p:nvPicPr>
        <p:blipFill>
          <a:blip r:embed="rId2"/>
          <a:stretch>
            <a:fillRect/>
          </a:stretch>
        </p:blipFill>
        <p:spPr>
          <a:xfrm>
            <a:off x="981408" y="2138896"/>
            <a:ext cx="3486637" cy="3724795"/>
          </a:xfrm>
          <a:prstGeom prst="rect">
            <a:avLst/>
          </a:prstGeom>
        </p:spPr>
      </p:pic>
      <p:pic>
        <p:nvPicPr>
          <p:cNvPr id="5" name="Plassholder for innhold 4">
            <a:extLst>
              <a:ext uri="{FF2B5EF4-FFF2-40B4-BE49-F238E27FC236}">
                <a16:creationId xmlns:a16="http://schemas.microsoft.com/office/drawing/2014/main" id="{C66A2854-7C09-FFB2-D658-14DA537F1EED}"/>
              </a:ext>
            </a:extLst>
          </p:cNvPr>
          <p:cNvPicPr>
            <a:picLocks noChangeAspect="1"/>
          </p:cNvPicPr>
          <p:nvPr/>
        </p:nvPicPr>
        <p:blipFill>
          <a:blip r:embed="rId3"/>
          <a:stretch>
            <a:fillRect/>
          </a:stretch>
        </p:blipFill>
        <p:spPr>
          <a:xfrm>
            <a:off x="5723648" y="1825625"/>
            <a:ext cx="4844431" cy="4351338"/>
          </a:xfrm>
          <a:prstGeom prst="rect">
            <a:avLst/>
          </a:prstGeom>
        </p:spPr>
      </p:pic>
    </p:spTree>
    <p:extLst>
      <p:ext uri="{BB962C8B-B14F-4D97-AF65-F5344CB8AC3E}">
        <p14:creationId xmlns:p14="http://schemas.microsoft.com/office/powerpoint/2010/main" val="1240014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4F118-612A-DD9D-6552-B57DAA52CB8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1595C0C-C5CD-0477-4F78-21446302F79E}"/>
              </a:ext>
            </a:extLst>
          </p:cNvPr>
          <p:cNvSpPr>
            <a:spLocks noGrp="1"/>
          </p:cNvSpPr>
          <p:nvPr>
            <p:ph type="title"/>
          </p:nvPr>
        </p:nvSpPr>
        <p:spPr/>
        <p:txBody>
          <a:bodyPr/>
          <a:lstStyle/>
          <a:p>
            <a:r>
              <a:rPr lang="nb-NO" dirty="0"/>
              <a:t>Hva bruker vi hørselen til?</a:t>
            </a:r>
          </a:p>
        </p:txBody>
      </p:sp>
      <p:sp>
        <p:nvSpPr>
          <p:cNvPr id="3" name="Plassholder for innhold 2">
            <a:extLst>
              <a:ext uri="{FF2B5EF4-FFF2-40B4-BE49-F238E27FC236}">
                <a16:creationId xmlns:a16="http://schemas.microsoft.com/office/drawing/2014/main" id="{0F5C6D39-FE40-689A-3A88-B5A3E70C9044}"/>
              </a:ext>
            </a:extLst>
          </p:cNvPr>
          <p:cNvSpPr>
            <a:spLocks noGrp="1"/>
          </p:cNvSpPr>
          <p:nvPr>
            <p:ph idx="1"/>
          </p:nvPr>
        </p:nvSpPr>
        <p:spPr>
          <a:xfrm>
            <a:off x="838200" y="1554480"/>
            <a:ext cx="10515600" cy="5040284"/>
          </a:xfrm>
        </p:spPr>
        <p:txBody>
          <a:bodyPr>
            <a:normAutofit fontScale="47500" lnSpcReduction="20000"/>
          </a:bodyPr>
          <a:lstStyle/>
          <a:p>
            <a:r>
              <a:rPr lang="nb-NO" dirty="0"/>
              <a:t>Hørselen er en av våre viktigste sanser og spiller en sentral rolle i hvordan vi opplever og navigerer i verden rundt oss. Vi bruker hørselen til flere funksjoner:</a:t>
            </a:r>
          </a:p>
          <a:p>
            <a:pPr lvl="1">
              <a:buFont typeface="+mj-lt"/>
              <a:buAutoNum type="arabicPeriod"/>
            </a:pPr>
            <a:endParaRPr lang="nb-NO" b="1" dirty="0"/>
          </a:p>
          <a:p>
            <a:pPr lvl="1">
              <a:buFont typeface="+mj-lt"/>
              <a:buAutoNum type="arabicPeriod"/>
            </a:pPr>
            <a:r>
              <a:rPr lang="nb-NO" b="1" dirty="0"/>
              <a:t>Kommunikasjon:</a:t>
            </a:r>
            <a:r>
              <a:rPr lang="nb-NO" dirty="0"/>
              <a:t> Hørselen gjør det mulig for oss å høre og forstå tale. Dette er viktig for samtaler, undervisning, arbeidsrelasjoner og alle former for verbal kommunikasjon.</a:t>
            </a:r>
          </a:p>
          <a:p>
            <a:pPr lvl="1">
              <a:buFont typeface="+mj-lt"/>
              <a:buAutoNum type="arabicPeriod"/>
            </a:pPr>
            <a:endParaRPr lang="nb-NO" b="1" dirty="0"/>
          </a:p>
          <a:p>
            <a:pPr lvl="1">
              <a:buFont typeface="+mj-lt"/>
              <a:buAutoNum type="arabicPeriod"/>
            </a:pPr>
            <a:r>
              <a:rPr lang="nb-NO" b="1" dirty="0"/>
              <a:t>Lydlokalisering:</a:t>
            </a:r>
            <a:r>
              <a:rPr lang="nb-NO" dirty="0"/>
              <a:t> Hørselen hjelper oss å lokalisere hvor lyder kommer fra. Dette er viktig for både trygghet (som å høre biler komme fra bak) og for å orientere oss i omgivelsene.</a:t>
            </a:r>
          </a:p>
          <a:p>
            <a:pPr lvl="1">
              <a:buFont typeface="+mj-lt"/>
              <a:buAutoNum type="arabicPeriod"/>
            </a:pPr>
            <a:endParaRPr lang="nb-NO" b="1" dirty="0"/>
          </a:p>
          <a:p>
            <a:pPr lvl="1">
              <a:buFont typeface="+mj-lt"/>
              <a:buAutoNum type="arabicPeriod"/>
            </a:pPr>
            <a:r>
              <a:rPr lang="nb-NO" b="1" dirty="0"/>
              <a:t>Oppfatning av fare:</a:t>
            </a:r>
            <a:r>
              <a:rPr lang="nb-NO" dirty="0"/>
              <a:t> Mange av de viktigste varslene om potensielle farer kommer i form av lyd. F.eks. bilhorn, brannalarmer, eller skritt bak oss</a:t>
            </a:r>
          </a:p>
          <a:p>
            <a:pPr lvl="1">
              <a:buFont typeface="+mj-lt"/>
              <a:buAutoNum type="arabicPeriod"/>
            </a:pPr>
            <a:endParaRPr lang="nb-NO" b="1" dirty="0"/>
          </a:p>
          <a:p>
            <a:pPr lvl="1">
              <a:buFont typeface="+mj-lt"/>
              <a:buAutoNum type="arabicPeriod"/>
            </a:pPr>
            <a:r>
              <a:rPr lang="nb-NO" b="1" dirty="0"/>
              <a:t>Musikk og estetisk nytelse:</a:t>
            </a:r>
            <a:r>
              <a:rPr lang="nb-NO" dirty="0"/>
              <a:t> Hørselen gir oss muligheten til å oppleve musikk, som kan være en kilde til glede, avslapning og kulturell identitet. </a:t>
            </a:r>
          </a:p>
          <a:p>
            <a:pPr lvl="1">
              <a:buFont typeface="+mj-lt"/>
              <a:buAutoNum type="arabicPeriod"/>
            </a:pPr>
            <a:endParaRPr lang="nb-NO" b="1" dirty="0"/>
          </a:p>
          <a:p>
            <a:pPr lvl="1">
              <a:buFont typeface="+mj-lt"/>
              <a:buAutoNum type="arabicPeriod"/>
            </a:pPr>
            <a:r>
              <a:rPr lang="nb-NO" b="1" dirty="0"/>
              <a:t>Lydlandskap:</a:t>
            </a:r>
            <a:r>
              <a:rPr lang="nb-NO" dirty="0"/>
              <a:t> Vi bruker hørselen for å forstå og sette pris på vårt lydlandskap – lyder fra naturen, mennesker, teknologi og mer. Dette hjelper oss å orientere oss i miljøet, gjenkjenne kjente lyder og tilpasse oss forskjellige situasjoner.</a:t>
            </a:r>
          </a:p>
          <a:p>
            <a:pPr lvl="1">
              <a:buFont typeface="+mj-lt"/>
              <a:buAutoNum type="arabicPeriod"/>
            </a:pPr>
            <a:endParaRPr lang="nb-NO" b="1" dirty="0"/>
          </a:p>
          <a:p>
            <a:pPr lvl="1">
              <a:buFont typeface="+mj-lt"/>
              <a:buAutoNum type="arabicPeriod"/>
            </a:pPr>
            <a:r>
              <a:rPr lang="nb-NO" b="1" dirty="0"/>
              <a:t>Læring:</a:t>
            </a:r>
            <a:r>
              <a:rPr lang="nb-NO" dirty="0"/>
              <a:t> Barn lærer mye gjennom å lytte, for eksempel å lære språk ved å høre på ord, setninger og lyder. Hørselen er også viktig for å tilegne seg kunnskap i form av forelesninger, lydbøker, </a:t>
            </a:r>
            <a:r>
              <a:rPr lang="nb-NO" dirty="0" err="1"/>
              <a:t>podcaster</a:t>
            </a:r>
            <a:r>
              <a:rPr lang="nb-NO" dirty="0"/>
              <a:t> og annet akustisk innhold.</a:t>
            </a:r>
          </a:p>
          <a:p>
            <a:pPr lvl="1">
              <a:buFont typeface="+mj-lt"/>
              <a:buAutoNum type="arabicPeriod"/>
            </a:pPr>
            <a:endParaRPr lang="nb-NO" b="1" dirty="0"/>
          </a:p>
          <a:p>
            <a:pPr lvl="1">
              <a:buFont typeface="+mj-lt"/>
              <a:buAutoNum type="arabicPeriod"/>
            </a:pPr>
            <a:r>
              <a:rPr lang="nb-NO" b="1" dirty="0"/>
              <a:t>Koordinering og balanse:</a:t>
            </a:r>
            <a:r>
              <a:rPr lang="nb-NO" dirty="0"/>
              <a:t> Hørselen spiller også en rolle i vår evne til å opprettholde balanse. Det indre øret inneholder strukturer (som de vestibulære organene) som er viktige for vår følelse av likevekt. Selv om dette ikke er direkte relatert til lyd, er disse strukturene nært knyttet til hørselsorganene.</a:t>
            </a:r>
          </a:p>
          <a:p>
            <a:pPr lvl="1">
              <a:buFont typeface="+mj-lt"/>
              <a:buAutoNum type="arabicPeriod"/>
            </a:pPr>
            <a:endParaRPr lang="nb-NO" b="1" dirty="0"/>
          </a:p>
          <a:p>
            <a:pPr lvl="1">
              <a:buFont typeface="+mj-lt"/>
              <a:buAutoNum type="arabicPeriod"/>
            </a:pPr>
            <a:r>
              <a:rPr lang="nb-NO" b="1" dirty="0"/>
              <a:t>Emosjonell og sosial opplevelse:</a:t>
            </a:r>
            <a:r>
              <a:rPr lang="nb-NO" dirty="0"/>
              <a:t> Hørselen er viktig for vår emosjonelle helse, da vi oppfatter og reagerer på lyder som er knyttet til følelser. Å høre på en venns stemme, lytte til trøstende musikk eller til og med høre lyder som minner oss om positive eller negative erfaringer, kan påvirke vår emosjonelle tilstand.</a:t>
            </a:r>
          </a:p>
          <a:p>
            <a:endParaRPr lang="nb-NO" dirty="0"/>
          </a:p>
          <a:p>
            <a:r>
              <a:rPr lang="nb-NO" dirty="0"/>
              <a:t>Samlet sett er hørselen avgjørende for både praktiske og følelsesmessige aspekter av livet. Den hjelper oss med å kommunisere, beskytte oss, lære, oppleve kunst og kultur, samt skape forbindelse med andre mennesker og omgivelsene våre.</a:t>
            </a:r>
          </a:p>
          <a:p>
            <a:endParaRPr lang="nb-NO" dirty="0"/>
          </a:p>
        </p:txBody>
      </p:sp>
    </p:spTree>
    <p:extLst>
      <p:ext uri="{BB962C8B-B14F-4D97-AF65-F5344CB8AC3E}">
        <p14:creationId xmlns:p14="http://schemas.microsoft.com/office/powerpoint/2010/main" val="116219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6AC868FF-BBC7-B30C-8720-3FCDCFC9B656}"/>
              </a:ext>
            </a:extLst>
          </p:cNvPr>
          <p:cNvPicPr>
            <a:picLocks noChangeAspect="1"/>
          </p:cNvPicPr>
          <p:nvPr/>
        </p:nvPicPr>
        <p:blipFill>
          <a:blip r:embed="rId2"/>
          <a:stretch>
            <a:fillRect/>
          </a:stretch>
        </p:blipFill>
        <p:spPr>
          <a:xfrm>
            <a:off x="8901999" y="897185"/>
            <a:ext cx="3294874" cy="2740447"/>
          </a:xfrm>
          <a:prstGeom prst="rect">
            <a:avLst/>
          </a:prstGeom>
        </p:spPr>
      </p:pic>
      <p:pic>
        <p:nvPicPr>
          <p:cNvPr id="9" name="Bilde 8">
            <a:extLst>
              <a:ext uri="{FF2B5EF4-FFF2-40B4-BE49-F238E27FC236}">
                <a16:creationId xmlns:a16="http://schemas.microsoft.com/office/drawing/2014/main" id="{9F283955-E702-2114-7CE3-E13193A0532A}"/>
              </a:ext>
            </a:extLst>
          </p:cNvPr>
          <p:cNvPicPr>
            <a:picLocks noChangeAspect="1"/>
          </p:cNvPicPr>
          <p:nvPr/>
        </p:nvPicPr>
        <p:blipFill>
          <a:blip r:embed="rId3"/>
          <a:stretch>
            <a:fillRect/>
          </a:stretch>
        </p:blipFill>
        <p:spPr>
          <a:xfrm>
            <a:off x="710084" y="3839942"/>
            <a:ext cx="2740447" cy="2740447"/>
          </a:xfrm>
          <a:prstGeom prst="rect">
            <a:avLst/>
          </a:prstGeom>
        </p:spPr>
      </p:pic>
      <p:pic>
        <p:nvPicPr>
          <p:cNvPr id="11" name="Bilde 10">
            <a:extLst>
              <a:ext uri="{FF2B5EF4-FFF2-40B4-BE49-F238E27FC236}">
                <a16:creationId xmlns:a16="http://schemas.microsoft.com/office/drawing/2014/main" id="{C31278B4-CB7C-001F-8114-55AC4491E0EE}"/>
              </a:ext>
            </a:extLst>
          </p:cNvPr>
          <p:cNvPicPr>
            <a:picLocks noChangeAspect="1"/>
          </p:cNvPicPr>
          <p:nvPr/>
        </p:nvPicPr>
        <p:blipFill>
          <a:blip r:embed="rId4"/>
          <a:stretch>
            <a:fillRect/>
          </a:stretch>
        </p:blipFill>
        <p:spPr>
          <a:xfrm>
            <a:off x="2703314" y="525543"/>
            <a:ext cx="3102393" cy="2740447"/>
          </a:xfrm>
          <a:prstGeom prst="rect">
            <a:avLst/>
          </a:prstGeom>
        </p:spPr>
      </p:pic>
      <p:pic>
        <p:nvPicPr>
          <p:cNvPr id="13" name="Bilde 12">
            <a:extLst>
              <a:ext uri="{FF2B5EF4-FFF2-40B4-BE49-F238E27FC236}">
                <a16:creationId xmlns:a16="http://schemas.microsoft.com/office/drawing/2014/main" id="{13CC7E16-DC0F-E55F-6E59-E140B3873724}"/>
              </a:ext>
            </a:extLst>
          </p:cNvPr>
          <p:cNvPicPr>
            <a:picLocks noChangeAspect="1"/>
          </p:cNvPicPr>
          <p:nvPr/>
        </p:nvPicPr>
        <p:blipFill>
          <a:blip r:embed="rId5"/>
          <a:stretch>
            <a:fillRect/>
          </a:stretch>
        </p:blipFill>
        <p:spPr>
          <a:xfrm>
            <a:off x="5320972" y="2462968"/>
            <a:ext cx="4167714" cy="3792421"/>
          </a:xfrm>
          <a:prstGeom prst="rect">
            <a:avLst/>
          </a:prstGeom>
        </p:spPr>
      </p:pic>
    </p:spTree>
    <p:extLst>
      <p:ext uri="{BB962C8B-B14F-4D97-AF65-F5344CB8AC3E}">
        <p14:creationId xmlns:p14="http://schemas.microsoft.com/office/powerpoint/2010/main" val="4055721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CD8769-072D-B6A8-6F9C-79BD5C8D425A}"/>
              </a:ext>
            </a:extLst>
          </p:cNvPr>
          <p:cNvSpPr>
            <a:spLocks noGrp="1"/>
          </p:cNvSpPr>
          <p:nvPr>
            <p:ph type="title"/>
          </p:nvPr>
        </p:nvSpPr>
        <p:spPr/>
        <p:txBody>
          <a:bodyPr/>
          <a:lstStyle/>
          <a:p>
            <a:r>
              <a:rPr lang="nb-NO" dirty="0"/>
              <a:t>Lydutjevningsanlegg</a:t>
            </a:r>
          </a:p>
        </p:txBody>
      </p:sp>
      <p:pic>
        <p:nvPicPr>
          <p:cNvPr id="5" name="Plassholder for innhold 4">
            <a:extLst>
              <a:ext uri="{FF2B5EF4-FFF2-40B4-BE49-F238E27FC236}">
                <a16:creationId xmlns:a16="http://schemas.microsoft.com/office/drawing/2014/main" id="{E98304A8-13FB-3A51-7E6F-759C742DD467}"/>
              </a:ext>
            </a:extLst>
          </p:cNvPr>
          <p:cNvPicPr>
            <a:picLocks noGrp="1" noChangeAspect="1"/>
          </p:cNvPicPr>
          <p:nvPr>
            <p:ph idx="1"/>
          </p:nvPr>
        </p:nvPicPr>
        <p:blipFill>
          <a:blip r:embed="rId2"/>
          <a:stretch>
            <a:fillRect/>
          </a:stretch>
        </p:blipFill>
        <p:spPr>
          <a:xfrm>
            <a:off x="2747495" y="2110317"/>
            <a:ext cx="6697010" cy="3781953"/>
          </a:xfrm>
        </p:spPr>
      </p:pic>
    </p:spTree>
    <p:extLst>
      <p:ext uri="{BB962C8B-B14F-4D97-AF65-F5344CB8AC3E}">
        <p14:creationId xmlns:p14="http://schemas.microsoft.com/office/powerpoint/2010/main" val="2546218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DF460-593C-74FD-B98F-C36DBAD5A5BA}"/>
              </a:ext>
            </a:extLst>
          </p:cNvPr>
          <p:cNvSpPr>
            <a:spLocks noGrp="1"/>
          </p:cNvSpPr>
          <p:nvPr>
            <p:ph type="title"/>
          </p:nvPr>
        </p:nvSpPr>
        <p:spPr/>
        <p:txBody>
          <a:bodyPr/>
          <a:lstStyle/>
          <a:p>
            <a:r>
              <a:rPr lang="nb-NO" dirty="0"/>
              <a:t>Fordeler med lydutjevningsanlegg</a:t>
            </a:r>
          </a:p>
        </p:txBody>
      </p:sp>
      <p:sp>
        <p:nvSpPr>
          <p:cNvPr id="3" name="Plassholder for innhold 2">
            <a:extLst>
              <a:ext uri="{FF2B5EF4-FFF2-40B4-BE49-F238E27FC236}">
                <a16:creationId xmlns:a16="http://schemas.microsoft.com/office/drawing/2014/main" id="{37338119-1CA9-5A31-EFFD-121767A46078}"/>
              </a:ext>
            </a:extLst>
          </p:cNvPr>
          <p:cNvSpPr>
            <a:spLocks noGrp="1"/>
          </p:cNvSpPr>
          <p:nvPr>
            <p:ph idx="1"/>
          </p:nvPr>
        </p:nvSpPr>
        <p:spPr/>
        <p:txBody>
          <a:bodyPr/>
          <a:lstStyle/>
          <a:p>
            <a:pPr algn="l" rtl="0" fontAlgn="base">
              <a:lnSpc>
                <a:spcPts val="4050"/>
              </a:lnSpc>
              <a:buFont typeface="Arial" panose="020B0604020202020204" pitchFamily="34" charset="0"/>
              <a:buChar char="•"/>
            </a:pPr>
            <a:r>
              <a:rPr lang="nb-NO" b="0" i="0" u="none" strike="noStrike" dirty="0">
                <a:solidFill>
                  <a:srgbClr val="3E3832"/>
                </a:solidFill>
                <a:effectLst/>
                <a:latin typeface="Source Sans 3"/>
              </a:rPr>
              <a:t>Forsterker relevant taleinformasjon </a:t>
            </a:r>
            <a:r>
              <a:rPr lang="en-US" b="0" i="0" dirty="0">
                <a:solidFill>
                  <a:srgbClr val="3E3832"/>
                </a:solidFill>
                <a:effectLst/>
                <a:latin typeface="Source Sans 3"/>
              </a:rPr>
              <a:t>​</a:t>
            </a:r>
          </a:p>
          <a:p>
            <a:pPr algn="l" rtl="0" fontAlgn="base">
              <a:lnSpc>
                <a:spcPts val="4050"/>
              </a:lnSpc>
              <a:buFont typeface="Arial" panose="020B0604020202020204" pitchFamily="34" charset="0"/>
              <a:buChar char="•"/>
            </a:pPr>
            <a:r>
              <a:rPr lang="nb-NO" b="0" i="0" u="none" strike="noStrike" dirty="0">
                <a:solidFill>
                  <a:srgbClr val="3E3832"/>
                </a:solidFill>
                <a:effectLst/>
                <a:latin typeface="Source Sans 3"/>
              </a:rPr>
              <a:t>God møtestruktur</a:t>
            </a:r>
            <a:r>
              <a:rPr lang="en-US" b="0" i="0" dirty="0">
                <a:solidFill>
                  <a:srgbClr val="3E3832"/>
                </a:solidFill>
                <a:effectLst/>
                <a:latin typeface="Source Sans 3"/>
              </a:rPr>
              <a:t>​</a:t>
            </a:r>
          </a:p>
          <a:p>
            <a:pPr algn="l" rtl="0" fontAlgn="base">
              <a:lnSpc>
                <a:spcPts val="4050"/>
              </a:lnSpc>
              <a:buFont typeface="Arial" panose="020B0604020202020204" pitchFamily="34" charset="0"/>
              <a:buChar char="•"/>
            </a:pPr>
            <a:r>
              <a:rPr lang="nb-NO" b="0" i="0" u="none" strike="noStrike" dirty="0">
                <a:solidFill>
                  <a:srgbClr val="3E3832"/>
                </a:solidFill>
                <a:effectLst/>
                <a:latin typeface="Source Sans 3"/>
              </a:rPr>
              <a:t>Forebygger støy </a:t>
            </a:r>
            <a:r>
              <a:rPr lang="en-US" b="0" i="0" dirty="0">
                <a:solidFill>
                  <a:srgbClr val="3E3832"/>
                </a:solidFill>
                <a:effectLst/>
                <a:latin typeface="Source Sans 3"/>
              </a:rPr>
              <a:t>​</a:t>
            </a:r>
          </a:p>
          <a:p>
            <a:endParaRPr lang="nb-NO" dirty="0"/>
          </a:p>
        </p:txBody>
      </p:sp>
    </p:spTree>
    <p:extLst>
      <p:ext uri="{BB962C8B-B14F-4D97-AF65-F5344CB8AC3E}">
        <p14:creationId xmlns:p14="http://schemas.microsoft.com/office/powerpoint/2010/main" val="37889856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6960097" y="3068961"/>
            <a:ext cx="2945313" cy="2907283"/>
          </a:xfrm>
          <a:prstGeom prst="rect">
            <a:avLst/>
          </a:prstGeom>
        </p:spPr>
      </p:pic>
      <p:sp>
        <p:nvSpPr>
          <p:cNvPr id="2" name="Plassholder for innhold 1"/>
          <p:cNvSpPr>
            <a:spLocks noGrp="1"/>
          </p:cNvSpPr>
          <p:nvPr>
            <p:ph idx="1"/>
          </p:nvPr>
        </p:nvSpPr>
        <p:spPr>
          <a:xfrm>
            <a:off x="1909763" y="1556793"/>
            <a:ext cx="8372475" cy="4859437"/>
          </a:xfrm>
        </p:spPr>
        <p:txBody>
          <a:bodyPr>
            <a:normAutofit/>
          </a:bodyPr>
          <a:lstStyle/>
          <a:p>
            <a:r>
              <a:rPr lang="nb-NO" dirty="0"/>
              <a:t>Hørselshemmede, døve og døvblinde</a:t>
            </a:r>
          </a:p>
          <a:p>
            <a:r>
              <a:rPr lang="nb-NO" dirty="0"/>
              <a:t>Utgiftene dekkes av folketrygden</a:t>
            </a:r>
          </a:p>
          <a:p>
            <a:r>
              <a:rPr lang="nb-NO" dirty="0"/>
              <a:t>Simultantolking </a:t>
            </a:r>
          </a:p>
          <a:p>
            <a:pPr lvl="1"/>
            <a:r>
              <a:rPr lang="nb-NO" dirty="0"/>
              <a:t>Tilstedetolking</a:t>
            </a:r>
          </a:p>
          <a:p>
            <a:pPr lvl="1"/>
            <a:r>
              <a:rPr lang="nb-NO" dirty="0"/>
              <a:t>Fjerntolking/bildetolkstudio</a:t>
            </a:r>
          </a:p>
          <a:p>
            <a:r>
              <a:rPr lang="nb-NO" dirty="0"/>
              <a:t>Ulike tolkemetoder</a:t>
            </a:r>
          </a:p>
          <a:p>
            <a:pPr lvl="1"/>
            <a:r>
              <a:rPr lang="nb-NO" dirty="0"/>
              <a:t>Tegnspråk</a:t>
            </a:r>
          </a:p>
          <a:p>
            <a:pPr lvl="1"/>
            <a:r>
              <a:rPr lang="nb-NO" dirty="0"/>
              <a:t>Tegn som støtte</a:t>
            </a:r>
          </a:p>
          <a:p>
            <a:pPr lvl="1"/>
            <a:r>
              <a:rPr lang="nb-NO" dirty="0"/>
              <a:t>Skrivetolk</a:t>
            </a:r>
          </a:p>
          <a:p>
            <a:pPr lvl="1"/>
            <a:r>
              <a:rPr lang="nb-NO" dirty="0"/>
              <a:t>Tolk/ledsager for døvblinde</a:t>
            </a:r>
          </a:p>
        </p:txBody>
      </p:sp>
      <p:sp>
        <p:nvSpPr>
          <p:cNvPr id="3" name="Tittel 2"/>
          <p:cNvSpPr>
            <a:spLocks noGrp="1"/>
          </p:cNvSpPr>
          <p:nvPr>
            <p:ph type="title"/>
          </p:nvPr>
        </p:nvSpPr>
        <p:spPr/>
        <p:txBody>
          <a:bodyPr/>
          <a:lstStyle/>
          <a:p>
            <a:pPr algn="ctr"/>
            <a:r>
              <a:rPr lang="nb-NO" dirty="0"/>
              <a:t>Tolk i arbeidslivet</a:t>
            </a:r>
          </a:p>
        </p:txBody>
      </p:sp>
    </p:spTree>
    <p:extLst>
      <p:ext uri="{BB962C8B-B14F-4D97-AF65-F5344CB8AC3E}">
        <p14:creationId xmlns:p14="http://schemas.microsoft.com/office/powerpoint/2010/main" val="1137666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8EEED7-6B97-03C3-FE13-13BC971A32BF}"/>
              </a:ext>
            </a:extLst>
          </p:cNvPr>
          <p:cNvSpPr>
            <a:spLocks noGrp="1"/>
          </p:cNvSpPr>
          <p:nvPr>
            <p:ph type="title"/>
          </p:nvPr>
        </p:nvSpPr>
        <p:spPr/>
        <p:txBody>
          <a:bodyPr/>
          <a:lstStyle/>
          <a:p>
            <a:r>
              <a:rPr lang="nb-NO" dirty="0"/>
              <a:t>Tilrettelegging på arbeidsplassen </a:t>
            </a:r>
          </a:p>
        </p:txBody>
      </p:sp>
      <p:sp>
        <p:nvSpPr>
          <p:cNvPr id="3" name="Plassholder for innhold 2">
            <a:extLst>
              <a:ext uri="{FF2B5EF4-FFF2-40B4-BE49-F238E27FC236}">
                <a16:creationId xmlns:a16="http://schemas.microsoft.com/office/drawing/2014/main" id="{2F624116-B56A-5307-8FB0-AF4A44328849}"/>
              </a:ext>
            </a:extLst>
          </p:cNvPr>
          <p:cNvSpPr>
            <a:spLocks noGrp="1"/>
          </p:cNvSpPr>
          <p:nvPr>
            <p:ph idx="1"/>
          </p:nvPr>
        </p:nvSpPr>
        <p:spPr/>
        <p:txBody>
          <a:bodyPr>
            <a:normAutofit fontScale="40000" lnSpcReduction="20000"/>
          </a:bodyPr>
          <a:lstStyle/>
          <a:p>
            <a:pPr marL="0" indent="0" algn="l">
              <a:buNone/>
            </a:pPr>
            <a:r>
              <a:rPr lang="nb-NO" sz="4200" b="1" dirty="0">
                <a:solidFill>
                  <a:srgbClr val="262626"/>
                </a:solidFill>
              </a:rPr>
              <a:t>Fysiske rammer:</a:t>
            </a:r>
            <a:endParaRPr lang="nb-NO" sz="4200" b="1" i="0" dirty="0">
              <a:solidFill>
                <a:srgbClr val="262626"/>
              </a:solidFill>
              <a:effectLst/>
            </a:endParaRPr>
          </a:p>
          <a:p>
            <a:pPr algn="l">
              <a:buFont typeface="Arial" panose="020B0604020202020204" pitchFamily="34" charset="0"/>
              <a:buChar char="•"/>
            </a:pPr>
            <a:r>
              <a:rPr lang="nb-NO" sz="4200" dirty="0">
                <a:solidFill>
                  <a:srgbClr val="262626"/>
                </a:solidFill>
              </a:rPr>
              <a:t>G</a:t>
            </a:r>
            <a:r>
              <a:rPr lang="nb-NO" sz="4200" b="0" i="0" dirty="0">
                <a:solidFill>
                  <a:srgbClr val="262626"/>
                </a:solidFill>
                <a:effectLst/>
              </a:rPr>
              <a:t>ode lytteforhold i alle sammenhenger</a:t>
            </a:r>
          </a:p>
          <a:p>
            <a:pPr algn="l">
              <a:buFont typeface="Arial" panose="020B0604020202020204" pitchFamily="34" charset="0"/>
              <a:buChar char="•"/>
            </a:pPr>
            <a:r>
              <a:rPr lang="nb-NO" sz="4200" dirty="0">
                <a:solidFill>
                  <a:srgbClr val="262626"/>
                </a:solidFill>
              </a:rPr>
              <a:t>L</a:t>
            </a:r>
            <a:r>
              <a:rPr lang="nb-NO" sz="4200" b="0" i="0" dirty="0">
                <a:solidFill>
                  <a:srgbClr val="262626"/>
                </a:solidFill>
                <a:effectLst/>
              </a:rPr>
              <a:t>ydregulering av rom</a:t>
            </a:r>
          </a:p>
          <a:p>
            <a:pPr algn="l">
              <a:buFont typeface="Arial" panose="020B0604020202020204" pitchFamily="34" charset="0"/>
              <a:buChar char="•"/>
            </a:pPr>
            <a:r>
              <a:rPr lang="nb-NO" sz="4200" dirty="0">
                <a:solidFill>
                  <a:srgbClr val="262626"/>
                </a:solidFill>
              </a:rPr>
              <a:t>S</a:t>
            </a:r>
            <a:r>
              <a:rPr lang="nb-NO" sz="4200" b="0" i="0" dirty="0">
                <a:solidFill>
                  <a:srgbClr val="262626"/>
                </a:solidFill>
                <a:effectLst/>
              </a:rPr>
              <a:t>temmeforsterkning: mikrofon og høyttalere eller annet</a:t>
            </a:r>
          </a:p>
          <a:p>
            <a:pPr algn="l">
              <a:buFont typeface="Arial" panose="020B0604020202020204" pitchFamily="34" charset="0"/>
              <a:buChar char="•"/>
            </a:pPr>
            <a:r>
              <a:rPr lang="nb-NO" sz="4200" dirty="0">
                <a:solidFill>
                  <a:srgbClr val="262626"/>
                </a:solidFill>
              </a:rPr>
              <a:t>R</a:t>
            </a:r>
            <a:r>
              <a:rPr lang="nb-NO" sz="4200" b="0" i="0" dirty="0">
                <a:solidFill>
                  <a:srgbClr val="262626"/>
                </a:solidFill>
                <a:effectLst/>
              </a:rPr>
              <a:t>edusere bakgrunnsstøy, for eksempel støy fra prosjektor, vifte, ventilasjon, radio, kopimaskin, skriver og pc</a:t>
            </a:r>
          </a:p>
          <a:p>
            <a:pPr algn="l">
              <a:buFont typeface="Arial" panose="020B0604020202020204" pitchFamily="34" charset="0"/>
              <a:buChar char="•"/>
            </a:pPr>
            <a:r>
              <a:rPr lang="nb-NO" sz="4200" dirty="0">
                <a:solidFill>
                  <a:srgbClr val="262626"/>
                </a:solidFill>
              </a:rPr>
              <a:t>T</a:t>
            </a:r>
            <a:r>
              <a:rPr lang="nb-NO" sz="4200" b="0" i="0" dirty="0">
                <a:solidFill>
                  <a:srgbClr val="262626"/>
                </a:solidFill>
                <a:effectLst/>
              </a:rPr>
              <a:t>ennisballer på stolben</a:t>
            </a:r>
          </a:p>
          <a:p>
            <a:pPr algn="l">
              <a:buFont typeface="Arial" panose="020B0604020202020204" pitchFamily="34" charset="0"/>
              <a:buChar char="•"/>
            </a:pPr>
            <a:r>
              <a:rPr lang="nb-NO" sz="4200" dirty="0">
                <a:solidFill>
                  <a:srgbClr val="262626"/>
                </a:solidFill>
              </a:rPr>
              <a:t>M</a:t>
            </a:r>
            <a:r>
              <a:rPr lang="nb-NO" sz="4200" b="0" i="0" dirty="0">
                <a:solidFill>
                  <a:srgbClr val="262626"/>
                </a:solidFill>
                <a:effectLst/>
              </a:rPr>
              <a:t>atter på bord</a:t>
            </a:r>
          </a:p>
          <a:p>
            <a:pPr algn="l">
              <a:buFont typeface="Arial" panose="020B0604020202020204" pitchFamily="34" charset="0"/>
              <a:buChar char="•"/>
            </a:pPr>
            <a:r>
              <a:rPr lang="nb-NO" sz="4200" dirty="0">
                <a:solidFill>
                  <a:srgbClr val="262626"/>
                </a:solidFill>
              </a:rPr>
              <a:t>G</a:t>
            </a:r>
            <a:r>
              <a:rPr lang="nb-NO" sz="4200" b="0" i="0" dirty="0">
                <a:solidFill>
                  <a:srgbClr val="262626"/>
                </a:solidFill>
                <a:effectLst/>
              </a:rPr>
              <a:t>ode lysforhold er alltid viktig for personer som er avhengig av synet for å kommunisere</a:t>
            </a:r>
          </a:p>
          <a:p>
            <a:pPr algn="l">
              <a:buFont typeface="Arial" panose="020B0604020202020204" pitchFamily="34" charset="0"/>
              <a:buChar char="•"/>
            </a:pPr>
            <a:r>
              <a:rPr lang="nb-NO" sz="4200" dirty="0">
                <a:solidFill>
                  <a:srgbClr val="262626"/>
                </a:solidFill>
              </a:rPr>
              <a:t>P</a:t>
            </a:r>
            <a:r>
              <a:rPr lang="nb-NO" sz="4200" b="0" i="0" dirty="0">
                <a:solidFill>
                  <a:srgbClr val="262626"/>
                </a:solidFill>
                <a:effectLst/>
              </a:rPr>
              <a:t>å møter: runde bord kan gi bedre mulighet for å se hvem som snakker og gjøre det lettere å følge med</a:t>
            </a:r>
          </a:p>
          <a:p>
            <a:pPr algn="l">
              <a:buFont typeface="Arial" panose="020B0604020202020204" pitchFamily="34" charset="0"/>
              <a:buChar char="•"/>
            </a:pPr>
            <a:r>
              <a:rPr lang="nb-NO" sz="4200" dirty="0">
                <a:solidFill>
                  <a:srgbClr val="262626"/>
                </a:solidFill>
              </a:rPr>
              <a:t>A</a:t>
            </a:r>
            <a:r>
              <a:rPr lang="nb-NO" sz="4200" b="0" i="0" dirty="0">
                <a:solidFill>
                  <a:srgbClr val="262626"/>
                </a:solidFill>
                <a:effectLst/>
              </a:rPr>
              <a:t>rbeidsgiver skal bestille tolk når det er nødvendig</a:t>
            </a:r>
          </a:p>
          <a:p>
            <a:pPr algn="l">
              <a:buFont typeface="Arial" panose="020B0604020202020204" pitchFamily="34" charset="0"/>
              <a:buChar char="•"/>
            </a:pPr>
            <a:r>
              <a:rPr lang="nb-NO" sz="4200" dirty="0">
                <a:solidFill>
                  <a:srgbClr val="262626"/>
                </a:solidFill>
              </a:rPr>
              <a:t>T</a:t>
            </a:r>
            <a:r>
              <a:rPr lang="nb-NO" sz="4200" b="0" i="0" dirty="0">
                <a:solidFill>
                  <a:srgbClr val="262626"/>
                </a:solidFill>
                <a:effectLst/>
              </a:rPr>
              <a:t>ekniske hjelpemidler, blant annet til telefon</a:t>
            </a:r>
          </a:p>
          <a:p>
            <a:pPr algn="l">
              <a:buFont typeface="Arial" panose="020B0604020202020204" pitchFamily="34" charset="0"/>
              <a:buChar char="•"/>
            </a:pPr>
            <a:r>
              <a:rPr lang="nb-NO" sz="4200" dirty="0">
                <a:solidFill>
                  <a:srgbClr val="262626"/>
                </a:solidFill>
              </a:rPr>
              <a:t>E</a:t>
            </a:r>
            <a:r>
              <a:rPr lang="nb-NO" sz="4200" b="0" i="0" dirty="0">
                <a:solidFill>
                  <a:srgbClr val="262626"/>
                </a:solidFill>
                <a:effectLst/>
              </a:rPr>
              <a:t>get kontor dersom bruk av telefon er en stor del av arbeidet</a:t>
            </a:r>
          </a:p>
          <a:p>
            <a:pPr algn="l">
              <a:buFont typeface="Arial" panose="020B0604020202020204" pitchFamily="34" charset="0"/>
              <a:buChar char="•"/>
            </a:pPr>
            <a:r>
              <a:rPr lang="nb-NO" sz="4200" dirty="0">
                <a:solidFill>
                  <a:srgbClr val="262626"/>
                </a:solidFill>
              </a:rPr>
              <a:t>F</a:t>
            </a:r>
            <a:r>
              <a:rPr lang="nb-NO" sz="4200" b="0" i="0" dirty="0">
                <a:solidFill>
                  <a:srgbClr val="262626"/>
                </a:solidFill>
                <a:effectLst/>
              </a:rPr>
              <a:t>orskyving av pauser slik at det ikke er så mange i kantinen samtidig</a:t>
            </a:r>
          </a:p>
          <a:p>
            <a:endParaRPr lang="nb-NO" dirty="0"/>
          </a:p>
        </p:txBody>
      </p:sp>
    </p:spTree>
    <p:extLst>
      <p:ext uri="{BB962C8B-B14F-4D97-AF65-F5344CB8AC3E}">
        <p14:creationId xmlns:p14="http://schemas.microsoft.com/office/powerpoint/2010/main" val="833904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CE0EA2-6057-521B-3AB9-ED5841107C7A}"/>
              </a:ext>
            </a:extLst>
          </p:cNvPr>
          <p:cNvSpPr>
            <a:spLocks noGrp="1"/>
          </p:cNvSpPr>
          <p:nvPr>
            <p:ph type="title"/>
          </p:nvPr>
        </p:nvSpPr>
        <p:spPr/>
        <p:txBody>
          <a:bodyPr/>
          <a:lstStyle/>
          <a:p>
            <a:r>
              <a:rPr lang="nb-NO" dirty="0"/>
              <a:t>Tilrettelegging av møter og samtaler</a:t>
            </a:r>
          </a:p>
        </p:txBody>
      </p:sp>
      <p:sp>
        <p:nvSpPr>
          <p:cNvPr id="3" name="Plassholder for innhold 2">
            <a:extLst>
              <a:ext uri="{FF2B5EF4-FFF2-40B4-BE49-F238E27FC236}">
                <a16:creationId xmlns:a16="http://schemas.microsoft.com/office/drawing/2014/main" id="{057BC77B-A6F4-8CA9-ED77-FCE2F499829E}"/>
              </a:ext>
            </a:extLst>
          </p:cNvPr>
          <p:cNvSpPr>
            <a:spLocks noGrp="1"/>
          </p:cNvSpPr>
          <p:nvPr>
            <p:ph idx="1"/>
          </p:nvPr>
        </p:nvSpPr>
        <p:spPr/>
        <p:txBody>
          <a:bodyPr>
            <a:normAutofit fontScale="77500" lnSpcReduction="20000"/>
          </a:bodyPr>
          <a:lstStyle/>
          <a:p>
            <a:pPr algn="l">
              <a:buFont typeface="Arial" panose="020B0604020202020204" pitchFamily="34" charset="0"/>
              <a:buChar char="•"/>
            </a:pPr>
            <a:r>
              <a:rPr lang="nb-NO" b="0" i="0" dirty="0">
                <a:solidFill>
                  <a:srgbClr val="262626"/>
                </a:solidFill>
                <a:effectLst/>
                <a:latin typeface="Source Sans 3"/>
              </a:rPr>
              <a:t>Send skriftlig møteinnkalling for å sikre at alle har oppfattet rett tid og sted for møte </a:t>
            </a:r>
          </a:p>
          <a:p>
            <a:pPr algn="l">
              <a:buFont typeface="Arial" panose="020B0604020202020204" pitchFamily="34" charset="0"/>
              <a:buChar char="•"/>
            </a:pPr>
            <a:r>
              <a:rPr lang="nb-NO" b="0" i="0" dirty="0">
                <a:solidFill>
                  <a:srgbClr val="262626"/>
                </a:solidFill>
                <a:effectLst/>
                <a:latin typeface="Source Sans 3"/>
              </a:rPr>
              <a:t>Send ut saksliste/agenda på forhånd, det er lettere å følge samtalen om man vet hva samtalen skal dreie seg om</a:t>
            </a:r>
          </a:p>
          <a:p>
            <a:pPr algn="l">
              <a:buFont typeface="Arial" panose="020B0604020202020204" pitchFamily="34" charset="0"/>
              <a:buChar char="•"/>
            </a:pPr>
            <a:r>
              <a:rPr lang="nb-NO" b="0" i="0" dirty="0">
                <a:solidFill>
                  <a:srgbClr val="262626"/>
                </a:solidFill>
                <a:effectLst/>
                <a:latin typeface="Source Sans 3"/>
              </a:rPr>
              <a:t>God møtestruktur der en og en snakker om gangen</a:t>
            </a:r>
          </a:p>
          <a:p>
            <a:pPr algn="l">
              <a:buFont typeface="Arial" panose="020B0604020202020204" pitchFamily="34" charset="0"/>
              <a:buChar char="•"/>
            </a:pPr>
            <a:r>
              <a:rPr lang="nb-NO" b="0" i="0" dirty="0">
                <a:solidFill>
                  <a:srgbClr val="262626"/>
                </a:solidFill>
                <a:effectLst/>
                <a:latin typeface="Source Sans 3"/>
              </a:rPr>
              <a:t>Vær tydelig når man bytter tema</a:t>
            </a:r>
          </a:p>
          <a:p>
            <a:pPr algn="l">
              <a:buFont typeface="Arial" panose="020B0604020202020204" pitchFamily="34" charset="0"/>
              <a:buChar char="•"/>
            </a:pPr>
            <a:r>
              <a:rPr lang="nb-NO" b="0" i="0" dirty="0">
                <a:solidFill>
                  <a:srgbClr val="262626"/>
                </a:solidFill>
                <a:effectLst/>
                <a:latin typeface="Source Sans 3"/>
              </a:rPr>
              <a:t>Sitt slik at alle kan se hverandre</a:t>
            </a:r>
          </a:p>
          <a:p>
            <a:pPr algn="l">
              <a:buFont typeface="Arial" panose="020B0604020202020204" pitchFamily="34" charset="0"/>
              <a:buChar char="•"/>
            </a:pPr>
            <a:r>
              <a:rPr lang="nb-NO" b="0" i="0" dirty="0">
                <a:solidFill>
                  <a:srgbClr val="262626"/>
                </a:solidFill>
                <a:effectLst/>
                <a:latin typeface="Source Sans 3"/>
              </a:rPr>
              <a:t>Sørg for god belysning/legge til rette for munnavlesning</a:t>
            </a:r>
          </a:p>
          <a:p>
            <a:pPr algn="l">
              <a:buFont typeface="Arial" panose="020B0604020202020204" pitchFamily="34" charset="0"/>
              <a:buChar char="•"/>
            </a:pPr>
            <a:r>
              <a:rPr lang="nb-NO" b="0" i="0" dirty="0">
                <a:solidFill>
                  <a:srgbClr val="262626"/>
                </a:solidFill>
                <a:effectLst/>
                <a:latin typeface="Source Sans 3"/>
              </a:rPr>
              <a:t>Vurdere behovet for tolk (skrivetolk, tegnspråktolk, bildetolk  m.m.)</a:t>
            </a:r>
          </a:p>
          <a:p>
            <a:pPr algn="l">
              <a:buFont typeface="Arial" panose="020B0604020202020204" pitchFamily="34" charset="0"/>
              <a:buChar char="•"/>
            </a:pPr>
            <a:r>
              <a:rPr lang="nb-NO" b="0" i="0" dirty="0">
                <a:solidFill>
                  <a:srgbClr val="262626"/>
                </a:solidFill>
                <a:effectLst/>
                <a:latin typeface="Source Sans 3"/>
              </a:rPr>
              <a:t>Unngå bakgrunnsstøy – etterstreb møter i rolige omgivelser</a:t>
            </a:r>
          </a:p>
          <a:p>
            <a:pPr algn="l">
              <a:buFont typeface="Arial" panose="020B0604020202020204" pitchFamily="34" charset="0"/>
              <a:buChar char="•"/>
            </a:pPr>
            <a:r>
              <a:rPr lang="nb-NO" b="0" i="0" dirty="0">
                <a:solidFill>
                  <a:srgbClr val="262626"/>
                </a:solidFill>
                <a:effectLst/>
                <a:latin typeface="Source Sans 3"/>
              </a:rPr>
              <a:t>Benytt hjelpemidler som mikrofonsystemer av ulike slag ut fra møtets størrelse</a:t>
            </a:r>
          </a:p>
          <a:p>
            <a:pPr algn="l">
              <a:buFont typeface="Arial" panose="020B0604020202020204" pitchFamily="34" charset="0"/>
              <a:buChar char="•"/>
            </a:pPr>
            <a:r>
              <a:rPr lang="nb-NO" b="0" i="0" dirty="0">
                <a:solidFill>
                  <a:srgbClr val="262626"/>
                </a:solidFill>
                <a:effectLst/>
                <a:latin typeface="Source Sans 3"/>
              </a:rPr>
              <a:t>Ta jevnlige pauser</a:t>
            </a:r>
          </a:p>
          <a:p>
            <a:pPr algn="l">
              <a:buFont typeface="Arial" panose="020B0604020202020204" pitchFamily="34" charset="0"/>
              <a:buChar char="•"/>
            </a:pPr>
            <a:r>
              <a:rPr lang="nb-NO" b="0" i="0" dirty="0">
                <a:solidFill>
                  <a:srgbClr val="262626"/>
                </a:solidFill>
                <a:effectLst/>
                <a:latin typeface="Source Sans 3"/>
              </a:rPr>
              <a:t>Skriv referat/oppsummering fra møtet</a:t>
            </a:r>
          </a:p>
          <a:p>
            <a:endParaRPr lang="nb-NO" dirty="0"/>
          </a:p>
        </p:txBody>
      </p:sp>
    </p:spTree>
    <p:extLst>
      <p:ext uri="{BB962C8B-B14F-4D97-AF65-F5344CB8AC3E}">
        <p14:creationId xmlns:p14="http://schemas.microsoft.com/office/powerpoint/2010/main" val="3935222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99BB50-7EC9-8C09-A040-F650EF83E311}"/>
              </a:ext>
            </a:extLst>
          </p:cNvPr>
          <p:cNvSpPr>
            <a:spLocks noGrp="1"/>
          </p:cNvSpPr>
          <p:nvPr>
            <p:ph type="title"/>
          </p:nvPr>
        </p:nvSpPr>
        <p:spPr>
          <a:xfrm>
            <a:off x="838200" y="482400"/>
            <a:ext cx="10515600" cy="515127"/>
          </a:xfrm>
        </p:spPr>
        <p:txBody>
          <a:bodyPr>
            <a:normAutofit fontScale="90000"/>
          </a:bodyPr>
          <a:lstStyle/>
          <a:p>
            <a:r>
              <a:rPr lang="nb-NO" dirty="0"/>
              <a:t>Hvordan kan du som kollega hjelpe en som hører dårlig?</a:t>
            </a:r>
          </a:p>
        </p:txBody>
      </p:sp>
      <p:sp>
        <p:nvSpPr>
          <p:cNvPr id="4" name="Rectangle 1">
            <a:extLst>
              <a:ext uri="{FF2B5EF4-FFF2-40B4-BE49-F238E27FC236}">
                <a16:creationId xmlns:a16="http://schemas.microsoft.com/office/drawing/2014/main" id="{93551189-2EB5-B8C3-0209-446A5C59EF22}"/>
              </a:ext>
            </a:extLst>
          </p:cNvPr>
          <p:cNvSpPr>
            <a:spLocks noGrp="1" noChangeArrowheads="1"/>
          </p:cNvSpPr>
          <p:nvPr>
            <p:ph idx="1"/>
          </p:nvPr>
        </p:nvSpPr>
        <p:spPr bwMode="auto">
          <a:xfrm>
            <a:off x="838200" y="985084"/>
            <a:ext cx="11461792" cy="603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None/>
              <a:tabLst/>
            </a:pPr>
            <a:endParaRPr kumimoji="0" lang="nb-NO" altLang="nb-NO" sz="1800" b="0" i="0" u="none" strike="noStrike" cap="none" normalizeH="0" baseline="0" dirty="0">
              <a:ln>
                <a:noFill/>
              </a:ln>
              <a:solidFill>
                <a:schemeClr val="tx1"/>
              </a:solidFill>
              <a:effectLst/>
              <a:latin typeface="Arial" panose="020B0604020202020204" pitchFamily="34" charset="0"/>
            </a:endParaRPr>
          </a:p>
          <a:p>
            <a:pPr>
              <a:lnSpc>
                <a:spcPct val="100000"/>
              </a:lnSpc>
              <a:buClrTx/>
            </a:pPr>
            <a:r>
              <a:rPr lang="nb-NO" altLang="nb-NO" sz="2000" dirty="0"/>
              <a:t>S</a:t>
            </a:r>
            <a:r>
              <a:rPr kumimoji="0" lang="nb-NO" altLang="nb-NO" sz="2000" b="0" i="0" u="none" strike="noStrike" cap="none" normalizeH="0" baseline="0" dirty="0">
                <a:ln>
                  <a:noFill/>
                </a:ln>
                <a:solidFill>
                  <a:schemeClr val="tx1"/>
                </a:solidFill>
                <a:effectLst/>
                <a:latin typeface="Arial" panose="020B0604020202020204" pitchFamily="34" charset="0"/>
              </a:rPr>
              <a:t>ørge for å få oppmerksomhet før du begynner å snakke</a:t>
            </a:r>
          </a:p>
          <a:p>
            <a:pPr>
              <a:lnSpc>
                <a:spcPct val="100000"/>
              </a:lnSpc>
              <a:buClrTx/>
            </a:pPr>
            <a:r>
              <a:rPr lang="nb-NO" altLang="nb-NO" sz="2000" dirty="0"/>
              <a:t>V</a:t>
            </a:r>
            <a:r>
              <a:rPr kumimoji="0" lang="nb-NO" altLang="nb-NO" sz="2000" b="0" i="0" u="none" strike="noStrike" cap="none" normalizeH="0" baseline="0" dirty="0">
                <a:ln>
                  <a:noFill/>
                </a:ln>
                <a:solidFill>
                  <a:schemeClr val="tx1"/>
                </a:solidFill>
                <a:effectLst/>
                <a:latin typeface="Arial" panose="020B0604020202020204" pitchFamily="34" charset="0"/>
              </a:rPr>
              <a:t>ære nær når du snakker</a:t>
            </a:r>
          </a:p>
          <a:p>
            <a:pPr>
              <a:lnSpc>
                <a:spcPct val="100000"/>
              </a:lnSpc>
              <a:buClrTx/>
            </a:pPr>
            <a:r>
              <a:rPr lang="nb-NO" altLang="nb-NO" sz="2000" dirty="0"/>
              <a:t>H</a:t>
            </a:r>
            <a:r>
              <a:rPr kumimoji="0" lang="nb-NO" altLang="nb-NO" sz="2000" b="0" i="0" u="none" strike="noStrike" cap="none" normalizeH="0" baseline="0" dirty="0">
                <a:ln>
                  <a:noFill/>
                </a:ln>
                <a:solidFill>
                  <a:schemeClr val="tx1"/>
                </a:solidFill>
                <a:effectLst/>
                <a:latin typeface="Arial" panose="020B0604020202020204" pitchFamily="34" charset="0"/>
              </a:rPr>
              <a:t>a blikkontakt – la munnen være synlig (det er lettere å oppfatte tale når en ser ansiktet samtidig)</a:t>
            </a:r>
          </a:p>
          <a:p>
            <a:pPr>
              <a:lnSpc>
                <a:spcPct val="100000"/>
              </a:lnSpc>
              <a:buClrTx/>
            </a:pPr>
            <a:r>
              <a:rPr lang="nb-NO" altLang="nb-NO" sz="2000" dirty="0"/>
              <a:t>B</a:t>
            </a:r>
            <a:r>
              <a:rPr kumimoji="0" lang="nb-NO" altLang="nb-NO" sz="2000" b="0" i="0" u="none" strike="noStrike" cap="none" normalizeH="0" baseline="0" dirty="0">
                <a:ln>
                  <a:noFill/>
                </a:ln>
                <a:solidFill>
                  <a:schemeClr val="tx1"/>
                </a:solidFill>
                <a:effectLst/>
                <a:latin typeface="Arial" panose="020B0604020202020204" pitchFamily="34" charset="0"/>
              </a:rPr>
              <a:t>ruke et levende kroppsspråk, for eksempel peke der det er naturlig</a:t>
            </a:r>
          </a:p>
          <a:p>
            <a:pPr>
              <a:lnSpc>
                <a:spcPct val="100000"/>
              </a:lnSpc>
              <a:buClrTx/>
            </a:pPr>
            <a:r>
              <a:rPr lang="nb-NO" altLang="nb-NO" sz="2000" dirty="0"/>
              <a:t>S</a:t>
            </a:r>
            <a:r>
              <a:rPr kumimoji="0" lang="nb-NO" altLang="nb-NO" sz="2000" b="0" i="0" u="none" strike="noStrike" cap="none" normalizeH="0" baseline="0" dirty="0">
                <a:ln>
                  <a:noFill/>
                </a:ln>
                <a:solidFill>
                  <a:schemeClr val="tx1"/>
                </a:solidFill>
                <a:effectLst/>
                <a:latin typeface="Arial" panose="020B0604020202020204" pitchFamily="34" charset="0"/>
              </a:rPr>
              <a:t>nakke tydelig uten å overdrive</a:t>
            </a:r>
          </a:p>
          <a:p>
            <a:pPr>
              <a:lnSpc>
                <a:spcPct val="100000"/>
              </a:lnSpc>
              <a:buClrTx/>
            </a:pPr>
            <a:r>
              <a:rPr lang="nb-NO" altLang="nb-NO" sz="2000" dirty="0"/>
              <a:t>S</a:t>
            </a:r>
            <a:r>
              <a:rPr kumimoji="0" lang="nb-NO" altLang="nb-NO" sz="2000" b="0" i="0" u="none" strike="noStrike" cap="none" normalizeH="0" baseline="0" dirty="0">
                <a:ln>
                  <a:noFill/>
                </a:ln>
                <a:solidFill>
                  <a:schemeClr val="tx1"/>
                </a:solidFill>
                <a:effectLst/>
                <a:latin typeface="Arial" panose="020B0604020202020204" pitchFamily="34" charset="0"/>
              </a:rPr>
              <a:t>nakke passe høyt</a:t>
            </a:r>
          </a:p>
          <a:p>
            <a:pPr>
              <a:lnSpc>
                <a:spcPct val="100000"/>
              </a:lnSpc>
              <a:buClrTx/>
            </a:pPr>
            <a:r>
              <a:rPr lang="nb-NO" altLang="nb-NO" sz="2000" dirty="0"/>
              <a:t>V</a:t>
            </a:r>
            <a:r>
              <a:rPr kumimoji="0" lang="nb-NO" altLang="nb-NO" sz="2000" b="0" i="0" u="none" strike="noStrike" cap="none" normalizeH="0" baseline="0" dirty="0">
                <a:ln>
                  <a:noFill/>
                </a:ln>
                <a:solidFill>
                  <a:schemeClr val="tx1"/>
                </a:solidFill>
                <a:effectLst/>
                <a:latin typeface="Arial" panose="020B0604020202020204" pitchFamily="34" charset="0"/>
              </a:rPr>
              <a:t>ære tydelig ved temaskifter</a:t>
            </a:r>
          </a:p>
          <a:p>
            <a:pPr>
              <a:lnSpc>
                <a:spcPct val="100000"/>
              </a:lnSpc>
              <a:buClrTx/>
            </a:pPr>
            <a:r>
              <a:rPr lang="nb-NO" altLang="nb-NO" sz="2000" dirty="0"/>
              <a:t>G</a:t>
            </a:r>
            <a:r>
              <a:rPr kumimoji="0" lang="nb-NO" altLang="nb-NO" sz="2000" b="0" i="0" u="none" strike="noStrike" cap="none" normalizeH="0" baseline="0" dirty="0">
                <a:ln>
                  <a:noFill/>
                </a:ln>
                <a:solidFill>
                  <a:schemeClr val="tx1"/>
                </a:solidFill>
                <a:effectLst/>
                <a:latin typeface="Arial" panose="020B0604020202020204" pitchFamily="34" charset="0"/>
              </a:rPr>
              <a:t>jenta (eventuelt på en annen måte) hvis den andre ikke har oppfattet</a:t>
            </a:r>
          </a:p>
          <a:p>
            <a:pPr>
              <a:lnSpc>
                <a:spcPct val="100000"/>
              </a:lnSpc>
              <a:buClrTx/>
            </a:pPr>
            <a:r>
              <a:rPr lang="nb-NO" altLang="nb-NO" sz="2000" dirty="0"/>
              <a:t>P</a:t>
            </a:r>
            <a:r>
              <a:rPr kumimoji="0" lang="nb-NO" altLang="nb-NO" sz="2000" b="0" i="0" u="none" strike="noStrike" cap="none" normalizeH="0" baseline="0" dirty="0">
                <a:ln>
                  <a:noFill/>
                </a:ln>
                <a:solidFill>
                  <a:schemeClr val="tx1"/>
                </a:solidFill>
                <a:effectLst/>
                <a:latin typeface="Arial" panose="020B0604020202020204" pitchFamily="34" charset="0"/>
              </a:rPr>
              <a:t>røve å unngå bakgrunnsstøy</a:t>
            </a:r>
          </a:p>
          <a:p>
            <a:pPr>
              <a:lnSpc>
                <a:spcPct val="100000"/>
              </a:lnSpc>
              <a:buClrTx/>
            </a:pPr>
            <a:r>
              <a:rPr lang="nb-NO" altLang="nb-NO" sz="2000" dirty="0"/>
              <a:t>S</a:t>
            </a:r>
            <a:r>
              <a:rPr kumimoji="0" lang="nb-NO" altLang="nb-NO" sz="2000" b="0" i="0" u="none" strike="noStrike" cap="none" normalizeH="0" baseline="0" dirty="0">
                <a:ln>
                  <a:noFill/>
                </a:ln>
                <a:solidFill>
                  <a:schemeClr val="tx1"/>
                </a:solidFill>
                <a:effectLst/>
                <a:latin typeface="Arial" panose="020B0604020202020204" pitchFamily="34" charset="0"/>
              </a:rPr>
              <a:t>ørge for god belysning</a:t>
            </a:r>
          </a:p>
          <a:p>
            <a:pPr>
              <a:lnSpc>
                <a:spcPct val="100000"/>
              </a:lnSpc>
              <a:buClrTx/>
            </a:pPr>
            <a:r>
              <a:rPr lang="nb-NO" altLang="nb-NO" sz="2000" dirty="0"/>
              <a:t>H</a:t>
            </a:r>
            <a:r>
              <a:rPr kumimoji="0" lang="nb-NO" altLang="nb-NO" sz="2000" b="0" i="0" u="none" strike="noStrike" cap="none" normalizeH="0" baseline="0" dirty="0">
                <a:ln>
                  <a:noFill/>
                </a:ln>
                <a:solidFill>
                  <a:schemeClr val="tx1"/>
                </a:solidFill>
                <a:effectLst/>
                <a:latin typeface="Arial" panose="020B0604020202020204" pitchFamily="34" charset="0"/>
              </a:rPr>
              <a:t>a god struktur på møter, bruke eventuelt møteleder</a:t>
            </a:r>
          </a:p>
          <a:p>
            <a:pPr>
              <a:lnSpc>
                <a:spcPct val="100000"/>
              </a:lnSpc>
              <a:buClrTx/>
            </a:pPr>
            <a:r>
              <a:rPr lang="nb-NO" altLang="nb-NO" sz="2000" dirty="0"/>
              <a:t>H</a:t>
            </a:r>
            <a:r>
              <a:rPr kumimoji="0" lang="nb-NO" altLang="nb-NO" sz="2000" b="0" i="0" u="none" strike="noStrike" cap="none" normalizeH="0" baseline="0" dirty="0">
                <a:ln>
                  <a:noFill/>
                </a:ln>
                <a:solidFill>
                  <a:schemeClr val="tx1"/>
                </a:solidFill>
                <a:effectLst/>
                <a:latin typeface="Arial" panose="020B0604020202020204" pitchFamily="34" charset="0"/>
              </a:rPr>
              <a:t>a saksliste i god tid før møter</a:t>
            </a:r>
          </a:p>
          <a:p>
            <a:pPr>
              <a:lnSpc>
                <a:spcPct val="100000"/>
              </a:lnSpc>
              <a:buClrTx/>
            </a:pPr>
            <a:r>
              <a:rPr lang="nb-NO" altLang="nb-NO" sz="2000" dirty="0"/>
              <a:t>V</a:t>
            </a:r>
            <a:r>
              <a:rPr kumimoji="0" lang="nb-NO" altLang="nb-NO" sz="2000" b="0" i="0" u="none" strike="noStrike" cap="none" normalizeH="0" baseline="0" dirty="0">
                <a:ln>
                  <a:noFill/>
                </a:ln>
                <a:solidFill>
                  <a:schemeClr val="tx1"/>
                </a:solidFill>
                <a:effectLst/>
                <a:latin typeface="Arial" panose="020B0604020202020204" pitchFamily="34" charset="0"/>
              </a:rPr>
              <a:t>ise tydelig hvem som har ordet</a:t>
            </a:r>
          </a:p>
          <a:p>
            <a:pPr>
              <a:lnSpc>
                <a:spcPct val="100000"/>
              </a:lnSpc>
              <a:buClrTx/>
            </a:pPr>
            <a:r>
              <a:rPr lang="nb-NO" altLang="nb-NO" sz="2000" dirty="0"/>
              <a:t>S</a:t>
            </a:r>
            <a:r>
              <a:rPr kumimoji="0" lang="nb-NO" altLang="nb-NO" sz="2000" b="0" i="0" u="none" strike="noStrike" cap="none" normalizeH="0" baseline="0" dirty="0">
                <a:ln>
                  <a:noFill/>
                </a:ln>
                <a:solidFill>
                  <a:schemeClr val="tx1"/>
                </a:solidFill>
                <a:effectLst/>
                <a:latin typeface="Arial" panose="020B0604020202020204" pitchFamily="34" charset="0"/>
              </a:rPr>
              <a:t>krive referater fra møter</a:t>
            </a:r>
          </a:p>
          <a:p>
            <a:pPr>
              <a:lnSpc>
                <a:spcPct val="100000"/>
              </a:lnSpc>
              <a:buClrTx/>
            </a:pPr>
            <a:r>
              <a:rPr lang="nb-NO" altLang="nb-NO" sz="2000" dirty="0"/>
              <a:t>B</a:t>
            </a:r>
            <a:r>
              <a:rPr kumimoji="0" lang="nb-NO" altLang="nb-NO" sz="2000" b="0" i="0" u="none" strike="noStrike" cap="none" normalizeH="0" baseline="0" dirty="0">
                <a:ln>
                  <a:noFill/>
                </a:ln>
                <a:solidFill>
                  <a:schemeClr val="tx1"/>
                </a:solidFill>
                <a:effectLst/>
                <a:latin typeface="Arial" panose="020B0604020202020204" pitchFamily="34" charset="0"/>
              </a:rPr>
              <a:t>ruke teknisk forsterkerutstyr</a:t>
            </a:r>
          </a:p>
          <a:p>
            <a:pPr>
              <a:lnSpc>
                <a:spcPct val="100000"/>
              </a:lnSpc>
              <a:buClrTx/>
            </a:pPr>
            <a:r>
              <a:rPr lang="nb-NO" altLang="nb-NO" sz="2000" dirty="0"/>
              <a:t>B</a:t>
            </a:r>
            <a:r>
              <a:rPr kumimoji="0" lang="nb-NO" altLang="nb-NO" sz="2000" b="0" i="0" u="none" strike="noStrike" cap="none" normalizeH="0" baseline="0" dirty="0">
                <a:ln>
                  <a:noFill/>
                </a:ln>
                <a:solidFill>
                  <a:schemeClr val="tx1"/>
                </a:solidFill>
                <a:effectLst/>
                <a:latin typeface="Arial" panose="020B0604020202020204" pitchFamily="34" charset="0"/>
              </a:rPr>
              <a:t>ruke tolk</a:t>
            </a:r>
          </a:p>
          <a:p>
            <a:pPr>
              <a:lnSpc>
                <a:spcPct val="100000"/>
              </a:lnSpc>
              <a:buClrTx/>
            </a:pPr>
            <a:r>
              <a:rPr lang="nb-NO" altLang="nb-NO" sz="2000" dirty="0"/>
              <a:t>L</a:t>
            </a:r>
            <a:r>
              <a:rPr kumimoji="0" lang="nb-NO" altLang="nb-NO" sz="2000" b="0" i="0" u="none" strike="noStrike" cap="none" normalizeH="0" baseline="0" dirty="0">
                <a:ln>
                  <a:noFill/>
                </a:ln>
                <a:solidFill>
                  <a:schemeClr val="tx1"/>
                </a:solidFill>
                <a:effectLst/>
                <a:latin typeface="Arial" panose="020B0604020202020204" pitchFamily="34" charset="0"/>
              </a:rPr>
              <a:t>ære deg noen tegn</a:t>
            </a:r>
          </a:p>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300" b="0" i="0" u="none" strike="noStrike" cap="none" normalizeH="0" baseline="0" dirty="0">
                <a:ln>
                  <a:noFill/>
                </a:ln>
                <a:solidFill>
                  <a:srgbClr val="262626"/>
                </a:solidFill>
                <a:effectLst/>
                <a:latin typeface="Source Sans Pro" panose="020B0503030403020204" pitchFamily="34" charset="0"/>
              </a:rPr>
            </a:br>
            <a:endParaRPr kumimoji="0" lang="nb-NO" altLang="nb-NO"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964121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2CFFABEF-ED89-426F-8D89-A2E3AC39465A}"/>
              </a:ext>
            </a:extLst>
          </p:cNvPr>
          <p:cNvSpPr txBox="1"/>
          <p:nvPr/>
        </p:nvSpPr>
        <p:spPr>
          <a:xfrm>
            <a:off x="3048000" y="1219200"/>
            <a:ext cx="5883564" cy="2585323"/>
          </a:xfrm>
          <a:prstGeom prst="rect">
            <a:avLst/>
          </a:prstGeom>
          <a:noFill/>
        </p:spPr>
        <p:txBody>
          <a:bodyPr wrap="square">
            <a:spAutoFit/>
          </a:bodyPr>
          <a:lstStyle/>
          <a:p>
            <a:pPr algn="ctr"/>
            <a:endParaRPr lang="nb-NO"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nb-NO"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Takk for oppmerksomheten</a:t>
            </a:r>
            <a:endParaRPr lang="nb-NO"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8832532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4E8D13-B862-911F-D566-F38825009963}"/>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C31E315B-0862-04A1-DA76-1C175AAEA426}"/>
              </a:ext>
            </a:extLst>
          </p:cNvPr>
          <p:cNvSpPr>
            <a:spLocks noGrp="1"/>
          </p:cNvSpPr>
          <p:nvPr>
            <p:ph idx="1"/>
          </p:nvPr>
        </p:nvSpPr>
        <p:spPr/>
        <p:txBody>
          <a:bodyPr/>
          <a:lstStyle/>
          <a:p>
            <a:r>
              <a:rPr lang="nb-NO" dirty="0">
                <a:hlinkClick r:id="rId2"/>
              </a:rPr>
              <a:t>https://www.kunnskapsbanken.net/wp-content/uploads/2018/11/Kommunikasjonstips_h%C3%B8rsel_v5_181106.pdf</a:t>
            </a:r>
            <a:endParaRPr lang="nb-NO" dirty="0"/>
          </a:p>
          <a:p>
            <a:endParaRPr lang="nb-NO" dirty="0"/>
          </a:p>
        </p:txBody>
      </p:sp>
    </p:spTree>
    <p:extLst>
      <p:ext uri="{BB962C8B-B14F-4D97-AF65-F5344CB8AC3E}">
        <p14:creationId xmlns:p14="http://schemas.microsoft.com/office/powerpoint/2010/main" val="35376746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3A10D2-B1F5-ECD9-F762-52EBD276EC91}"/>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4D13AD15-E23C-1891-166B-7EF951FCBFBD}"/>
              </a:ext>
            </a:extLst>
          </p:cNvPr>
          <p:cNvSpPr>
            <a:spLocks noGrp="1"/>
          </p:cNvSpPr>
          <p:nvPr>
            <p:ph idx="1"/>
          </p:nvPr>
        </p:nvSpPr>
        <p:spPr/>
        <p:txBody>
          <a:bodyPr/>
          <a:lstStyle/>
          <a:p>
            <a:r>
              <a:rPr lang="nb-NO" dirty="0"/>
              <a:t>Ekstra slides</a:t>
            </a:r>
          </a:p>
        </p:txBody>
      </p:sp>
    </p:spTree>
    <p:extLst>
      <p:ext uri="{BB962C8B-B14F-4D97-AF65-F5344CB8AC3E}">
        <p14:creationId xmlns:p14="http://schemas.microsoft.com/office/powerpoint/2010/main" val="2448458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ikt.sykehuspartner.no\Data\SBHF\Brukere\SBLIKR\My Pictures\oret.png"/>
          <p:cNvPicPr>
            <a:picLocks noChangeAspect="1" noChangeArrowheads="1"/>
          </p:cNvPicPr>
          <p:nvPr/>
        </p:nvPicPr>
        <p:blipFill>
          <a:blip r:embed="rId2" cstate="print"/>
          <a:srcRect/>
          <a:stretch>
            <a:fillRect/>
          </a:stretch>
        </p:blipFill>
        <p:spPr bwMode="auto">
          <a:xfrm>
            <a:off x="3034137" y="620688"/>
            <a:ext cx="6194213" cy="5688632"/>
          </a:xfrm>
          <a:prstGeom prst="rect">
            <a:avLst/>
          </a:prstGeom>
          <a:noFill/>
        </p:spPr>
      </p:pic>
    </p:spTree>
    <p:extLst>
      <p:ext uri="{BB962C8B-B14F-4D97-AF65-F5344CB8AC3E}">
        <p14:creationId xmlns:p14="http://schemas.microsoft.com/office/powerpoint/2010/main" val="290140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8F9223-80D5-7F3E-AA7D-4AE04E75C57D}"/>
              </a:ext>
            </a:extLst>
          </p:cNvPr>
          <p:cNvSpPr>
            <a:spLocks noGrp="1"/>
          </p:cNvSpPr>
          <p:nvPr>
            <p:ph type="title"/>
          </p:nvPr>
        </p:nvSpPr>
        <p:spPr/>
        <p:txBody>
          <a:bodyPr/>
          <a:lstStyle/>
          <a:p>
            <a:r>
              <a:rPr lang="nb-NO" dirty="0"/>
              <a:t>Hva bruker vi hørselen til?</a:t>
            </a:r>
          </a:p>
        </p:txBody>
      </p:sp>
      <p:sp>
        <p:nvSpPr>
          <p:cNvPr id="3" name="Plassholder for innhold 2">
            <a:extLst>
              <a:ext uri="{FF2B5EF4-FFF2-40B4-BE49-F238E27FC236}">
                <a16:creationId xmlns:a16="http://schemas.microsoft.com/office/drawing/2014/main" id="{C95D5B87-07A8-B631-B7BB-9D90EEAF370B}"/>
              </a:ext>
            </a:extLst>
          </p:cNvPr>
          <p:cNvSpPr>
            <a:spLocks noGrp="1"/>
          </p:cNvSpPr>
          <p:nvPr>
            <p:ph idx="1"/>
          </p:nvPr>
        </p:nvSpPr>
        <p:spPr>
          <a:xfrm>
            <a:off x="838200" y="1554480"/>
            <a:ext cx="10515600" cy="5040284"/>
          </a:xfrm>
        </p:spPr>
        <p:txBody>
          <a:bodyPr>
            <a:normAutofit fontScale="55000" lnSpcReduction="20000"/>
          </a:bodyPr>
          <a:lstStyle/>
          <a:p>
            <a:r>
              <a:rPr lang="nb-NO" dirty="0"/>
              <a:t>Hørselen er en av våre viktigste sanser og spiller en sentral rolle i hvordan vi opplever og navigerer i verden rundt oss. Vi bruker hørselen til flere funksjoner:</a:t>
            </a:r>
          </a:p>
          <a:p>
            <a:pPr lvl="1">
              <a:buFont typeface="+mj-lt"/>
              <a:buAutoNum type="arabicPeriod"/>
            </a:pPr>
            <a:endParaRPr lang="nb-NO" b="1" dirty="0"/>
          </a:p>
          <a:p>
            <a:pPr lvl="1">
              <a:buFont typeface="+mj-lt"/>
              <a:buAutoNum type="arabicPeriod"/>
            </a:pPr>
            <a:r>
              <a:rPr lang="nb-NO" b="1" dirty="0"/>
              <a:t>Kommunikasjon:</a:t>
            </a:r>
            <a:r>
              <a:rPr lang="nb-NO" dirty="0"/>
              <a:t> Hørselen gjør det mulig for oss å høre og forstå tale. Dette er viktig for samtaler, undervisning, arbeidsrelasjoner og alle former for verbal kommunikasjon.</a:t>
            </a:r>
          </a:p>
          <a:p>
            <a:pPr lvl="1">
              <a:buFont typeface="+mj-lt"/>
              <a:buAutoNum type="arabicPeriod"/>
            </a:pPr>
            <a:r>
              <a:rPr lang="nb-NO" b="1" dirty="0"/>
              <a:t>Lydlokalisering:</a:t>
            </a:r>
            <a:r>
              <a:rPr lang="nb-NO" dirty="0"/>
              <a:t> Hørselen hjelper oss å lokalisere hvor lyder kommer fra. Ved å bruke forskjellen i tid og intensitet av lyder som når hvert øre, kan vi bestemme retningen og avstanden til kilden. Dette er viktig for både trygghet (som å høre biler komme fra bak) og for å orientere oss i omgivelsene.</a:t>
            </a:r>
          </a:p>
          <a:p>
            <a:pPr lvl="1">
              <a:buFont typeface="+mj-lt"/>
              <a:buAutoNum type="arabicPeriod"/>
            </a:pPr>
            <a:r>
              <a:rPr lang="nb-NO" b="1" dirty="0"/>
              <a:t>Oppfatning av fare:</a:t>
            </a:r>
            <a:r>
              <a:rPr lang="nb-NO" dirty="0"/>
              <a:t> Mange av de viktigste varslene om potensielle farer kommer i form av lyd. Dette kan være alt fra bilhorn, brannalarmer, eller skritt bak oss, til mer subtile signaler som naturens lyder (som et fallende tre eller en knakende grein).</a:t>
            </a:r>
          </a:p>
          <a:p>
            <a:pPr lvl="1">
              <a:buFont typeface="+mj-lt"/>
              <a:buAutoNum type="arabicPeriod"/>
            </a:pPr>
            <a:r>
              <a:rPr lang="nb-NO" b="1" dirty="0"/>
              <a:t>Musikk og estetisk nytelse:</a:t>
            </a:r>
            <a:r>
              <a:rPr lang="nb-NO" dirty="0"/>
              <a:t> Hørselen gir oss muligheten til å oppleve musikk, som kan være en kilde til glede, avslapning og kulturell identitet. Evnen til å høre musikkens rytme, melodi og harmonier er en viktig del av menneskelig kultur og kunst.</a:t>
            </a:r>
          </a:p>
          <a:p>
            <a:pPr lvl="1">
              <a:buFont typeface="+mj-lt"/>
              <a:buAutoNum type="arabicPeriod"/>
            </a:pPr>
            <a:r>
              <a:rPr lang="nb-NO" b="1" dirty="0"/>
              <a:t>Lydlandskap:</a:t>
            </a:r>
            <a:r>
              <a:rPr lang="nb-NO" dirty="0"/>
              <a:t> Vi bruker hørselen for å forstå og sette pris på vårt lydlandskap – lyder fra naturen, mennesker, teknologi og mer. Dette hjelper oss å orientere oss i miljøet, gjenkjenne kjente lyder og tilpasse oss forskjellige situasjoner.</a:t>
            </a:r>
          </a:p>
          <a:p>
            <a:pPr lvl="1">
              <a:buFont typeface="+mj-lt"/>
              <a:buAutoNum type="arabicPeriod"/>
            </a:pPr>
            <a:r>
              <a:rPr lang="nb-NO" b="1" dirty="0"/>
              <a:t>Læring:</a:t>
            </a:r>
            <a:r>
              <a:rPr lang="nb-NO" dirty="0"/>
              <a:t> Barn lærer mye gjennom å lytte, for eksempel å lære språk ved å høre på ord, setninger og lyder. Hørselen er også viktig for å tilegne seg kunnskap i form av forelesninger, lydbøker, </a:t>
            </a:r>
            <a:r>
              <a:rPr lang="nb-NO" dirty="0" err="1"/>
              <a:t>podcaster</a:t>
            </a:r>
            <a:r>
              <a:rPr lang="nb-NO" dirty="0"/>
              <a:t> og annet akustisk innhold.</a:t>
            </a:r>
          </a:p>
          <a:p>
            <a:pPr lvl="1">
              <a:buFont typeface="+mj-lt"/>
              <a:buAutoNum type="arabicPeriod"/>
            </a:pPr>
            <a:r>
              <a:rPr lang="nb-NO" b="1" dirty="0"/>
              <a:t>Koordinering og balanse:</a:t>
            </a:r>
            <a:r>
              <a:rPr lang="nb-NO" dirty="0"/>
              <a:t> Hørselen spiller også en rolle i vår evne til å opprettholde balanse. Det indre øret inneholder strukturer (som de vestibulære organene) som er viktige for vår følelse av likevekt. Selv om dette ikke er direkte relatert til lyd, er disse strukturene nært knyttet til hørselsorganene.</a:t>
            </a:r>
          </a:p>
          <a:p>
            <a:pPr lvl="1">
              <a:buFont typeface="+mj-lt"/>
              <a:buAutoNum type="arabicPeriod"/>
            </a:pPr>
            <a:r>
              <a:rPr lang="nb-NO" b="1" dirty="0"/>
              <a:t>Emosjonell og sosial opplevelse:</a:t>
            </a:r>
            <a:r>
              <a:rPr lang="nb-NO" dirty="0"/>
              <a:t> Hørselen er viktig for vår emosjonelle helse, da vi oppfatter og reagerer på lyder som er knyttet til følelser. Å høre på en venns stemme, lytte til trøstende musikk eller til og med høre lyder som minner oss om positive eller negative erfaringer, kan påvirke vår emosjonelle tilstand.</a:t>
            </a:r>
          </a:p>
          <a:p>
            <a:endParaRPr lang="nb-NO" dirty="0"/>
          </a:p>
          <a:p>
            <a:r>
              <a:rPr lang="nb-NO" dirty="0"/>
              <a:t>Samlet sett er hørselen avgjørende for både praktiske og følelsesmessige aspekter av livet. Den hjelper oss med å kommunisere, beskytte oss, lære, oppleve kunst og kultur, samt skape forbindelse med andre mennesker og omgivelsene våre.</a:t>
            </a:r>
          </a:p>
          <a:p>
            <a:endParaRPr lang="nb-NO" dirty="0"/>
          </a:p>
        </p:txBody>
      </p:sp>
    </p:spTree>
    <p:extLst>
      <p:ext uri="{BB962C8B-B14F-4D97-AF65-F5344CB8AC3E}">
        <p14:creationId xmlns:p14="http://schemas.microsoft.com/office/powerpoint/2010/main" val="41109023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C3E263-A49F-B254-B7DF-B619B2A84576}"/>
              </a:ext>
            </a:extLst>
          </p:cNvPr>
          <p:cNvSpPr>
            <a:spLocks noGrp="1"/>
          </p:cNvSpPr>
          <p:nvPr>
            <p:ph type="title"/>
          </p:nvPr>
        </p:nvSpPr>
        <p:spPr/>
        <p:txBody>
          <a:bodyPr/>
          <a:lstStyle/>
          <a:p>
            <a:r>
              <a:rPr lang="nb-NO" dirty="0"/>
              <a:t>Hva bruker vi hørselen til?</a:t>
            </a:r>
          </a:p>
        </p:txBody>
      </p:sp>
      <p:sp>
        <p:nvSpPr>
          <p:cNvPr id="3" name="Plassholder for innhold 2">
            <a:extLst>
              <a:ext uri="{FF2B5EF4-FFF2-40B4-BE49-F238E27FC236}">
                <a16:creationId xmlns:a16="http://schemas.microsoft.com/office/drawing/2014/main" id="{CD9AE6AF-0D18-43D1-E23D-1820C00AB67B}"/>
              </a:ext>
            </a:extLst>
          </p:cNvPr>
          <p:cNvSpPr>
            <a:spLocks noGrp="1"/>
          </p:cNvSpPr>
          <p:nvPr>
            <p:ph idx="1"/>
          </p:nvPr>
        </p:nvSpPr>
        <p:spPr/>
        <p:txBody>
          <a:bodyPr/>
          <a:lstStyle/>
          <a:p>
            <a:r>
              <a:rPr lang="nb-NO" dirty="0"/>
              <a:t>Kommunikasjon</a:t>
            </a:r>
          </a:p>
          <a:p>
            <a:r>
              <a:rPr lang="nb-NO" dirty="0"/>
              <a:t>Informasjon</a:t>
            </a:r>
          </a:p>
          <a:p>
            <a:r>
              <a:rPr lang="nb-NO" dirty="0"/>
              <a:t>Varsling</a:t>
            </a:r>
          </a:p>
          <a:p>
            <a:r>
              <a:rPr lang="nb-NO" dirty="0"/>
              <a:t>Orientering</a:t>
            </a:r>
          </a:p>
          <a:p>
            <a:endParaRPr lang="nb-NO" dirty="0"/>
          </a:p>
        </p:txBody>
      </p:sp>
    </p:spTree>
    <p:extLst>
      <p:ext uri="{BB962C8B-B14F-4D97-AF65-F5344CB8AC3E}">
        <p14:creationId xmlns:p14="http://schemas.microsoft.com/office/powerpoint/2010/main" val="37842466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45F1B4-014D-FB38-9470-A6FCEDE7708C}"/>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4909350C-2407-0D1C-E504-D4B7C87FCDAE}"/>
              </a:ext>
            </a:extLst>
          </p:cNvPr>
          <p:cNvSpPr>
            <a:spLocks noGrp="1"/>
          </p:cNvSpPr>
          <p:nvPr>
            <p:ph idx="1"/>
          </p:nvPr>
        </p:nvSpPr>
        <p:spPr/>
        <p:txBody>
          <a:bodyPr>
            <a:normAutofit lnSpcReduction="10000"/>
          </a:bodyPr>
          <a:lstStyle/>
          <a:p>
            <a:r>
              <a:rPr lang="nb-NO" dirty="0"/>
              <a:t>Virker som bruker hører fordi hører mye, men mangler noen lyder, må fylle inn</a:t>
            </a:r>
          </a:p>
          <a:p>
            <a:r>
              <a:rPr lang="nb-NO" dirty="0"/>
              <a:t>Gradvis</a:t>
            </a:r>
          </a:p>
          <a:p>
            <a:r>
              <a:rPr lang="nb-NO" dirty="0"/>
              <a:t>Ofte ikke lett å oppdage selv, tilpasser seg automatisk</a:t>
            </a:r>
          </a:p>
          <a:p>
            <a:r>
              <a:rPr lang="nb-NO" dirty="0"/>
              <a:t>Krevende omstilling hvor mye mestringsstrategier må tas i bruk</a:t>
            </a:r>
          </a:p>
          <a:p>
            <a:pPr algn="l"/>
            <a:r>
              <a:rPr lang="nb-NO" b="0" i="0" dirty="0" err="1">
                <a:solidFill>
                  <a:srgbClr val="262626"/>
                </a:solidFill>
                <a:effectLst/>
                <a:latin typeface="Arial" panose="020B0604020202020204" pitchFamily="34" charset="0"/>
              </a:rPr>
              <a:t>Recruitment</a:t>
            </a:r>
            <a:r>
              <a:rPr lang="nb-NO" dirty="0">
                <a:solidFill>
                  <a:srgbClr val="262626"/>
                </a:solidFill>
              </a:rPr>
              <a:t>: </a:t>
            </a:r>
            <a:r>
              <a:rPr lang="nb-NO" b="0" i="0" dirty="0">
                <a:solidFill>
                  <a:srgbClr val="262626"/>
                </a:solidFill>
                <a:effectLst/>
                <a:latin typeface="Arial" panose="020B0604020202020204" pitchFamily="34" charset="0"/>
              </a:rPr>
              <a:t>Når øret stimuleres med toner med styrke over høreterskelen, vil den subjektive fornemmelsen av lydstyrken øke mer enn den rent fysiske økningen av tonens styrke. Det betyr at personer med denne typen hørselstap vil tolerere sterke lyder svært dårlig.  </a:t>
            </a:r>
          </a:p>
          <a:p>
            <a:endParaRPr lang="nb-NO" dirty="0"/>
          </a:p>
        </p:txBody>
      </p:sp>
    </p:spTree>
    <p:extLst>
      <p:ext uri="{BB962C8B-B14F-4D97-AF65-F5344CB8AC3E}">
        <p14:creationId xmlns:p14="http://schemas.microsoft.com/office/powerpoint/2010/main" val="5674852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tel 1"/>
          <p:cNvSpPr>
            <a:spLocks noGrp="1"/>
          </p:cNvSpPr>
          <p:nvPr>
            <p:ph type="title"/>
          </p:nvPr>
        </p:nvSpPr>
        <p:spPr/>
        <p:txBody>
          <a:bodyPr/>
          <a:lstStyle/>
          <a:p>
            <a:r>
              <a:rPr lang="nb-NO"/>
              <a:t>Konsekvenser av hørselstap</a:t>
            </a:r>
          </a:p>
        </p:txBody>
      </p:sp>
      <p:sp>
        <p:nvSpPr>
          <p:cNvPr id="13315" name="Plassholder for innhold 2"/>
          <p:cNvSpPr>
            <a:spLocks noGrp="1"/>
          </p:cNvSpPr>
          <p:nvPr>
            <p:ph idx="1"/>
          </p:nvPr>
        </p:nvSpPr>
        <p:spPr/>
        <p:txBody>
          <a:bodyPr/>
          <a:lstStyle/>
          <a:p>
            <a:r>
              <a:rPr lang="nb-NO" altLang="nb-NO" dirty="0"/>
              <a:t>Vanskeligheter med å oppfatte tale i støy</a:t>
            </a:r>
          </a:p>
          <a:p>
            <a:r>
              <a:rPr lang="nb-NO" altLang="nb-NO" dirty="0"/>
              <a:t>Problemer med å høre i telefon</a:t>
            </a:r>
          </a:p>
          <a:p>
            <a:r>
              <a:rPr lang="nb-NO" altLang="nb-NO" dirty="0"/>
              <a:t>Får ikke med seg hva som blir sagt på TV</a:t>
            </a:r>
          </a:p>
          <a:p>
            <a:r>
              <a:rPr lang="nb-NO" altLang="nb-NO" dirty="0"/>
              <a:t>Svekket retningshørsel/orientering</a:t>
            </a:r>
          </a:p>
          <a:p>
            <a:r>
              <a:rPr lang="nb-NO" altLang="nb-NO" dirty="0"/>
              <a:t>Følsom for sterke lyder</a:t>
            </a:r>
          </a:p>
          <a:p>
            <a:r>
              <a:rPr lang="nb-NO" altLang="nb-NO" dirty="0"/>
              <a:t>Isolerer seg sosialt</a:t>
            </a:r>
          </a:p>
          <a:p>
            <a:r>
              <a:rPr lang="nb-NO" altLang="nb-NO" dirty="0"/>
              <a:t>Irritasjonsmoment blant familie og venner</a:t>
            </a:r>
          </a:p>
          <a:p>
            <a:endParaRPr lang="nb-NO"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97745C-12D8-1A6D-A38A-DD78AB76C932}"/>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81EC6E2C-E490-BB53-DF66-6366516B7ADB}"/>
              </a:ext>
            </a:extLst>
          </p:cNvPr>
          <p:cNvSpPr>
            <a:spLocks noGrp="1"/>
          </p:cNvSpPr>
          <p:nvPr>
            <p:ph idx="1"/>
          </p:nvPr>
        </p:nvSpPr>
        <p:spPr/>
        <p:txBody>
          <a:bodyPr>
            <a:normAutofit fontScale="55000" lnSpcReduction="20000"/>
          </a:bodyPr>
          <a:lstStyle/>
          <a:p>
            <a:pPr algn="l"/>
            <a:r>
              <a:rPr lang="nb-NO" b="1" i="0" dirty="0">
                <a:solidFill>
                  <a:srgbClr val="262626"/>
                </a:solidFill>
                <a:effectLst/>
                <a:latin typeface="MuseoSlab-500"/>
              </a:rPr>
              <a:t>Hva kan du som er hørselshemmet selv gjøre?</a:t>
            </a:r>
          </a:p>
          <a:p>
            <a:pPr algn="l">
              <a:buFont typeface="Arial" panose="020B0604020202020204" pitchFamily="34" charset="0"/>
              <a:buChar char="•"/>
            </a:pPr>
            <a:r>
              <a:rPr lang="nb-NO" b="0" i="0" dirty="0">
                <a:solidFill>
                  <a:srgbClr val="262626"/>
                </a:solidFill>
                <a:effectLst/>
                <a:latin typeface="Source Sans Pro" panose="020B0503030403020204" pitchFamily="34" charset="0"/>
              </a:rPr>
              <a:t>informere kollegaer og arbeidsgiver om hørselstapet ditt</a:t>
            </a:r>
          </a:p>
          <a:p>
            <a:pPr algn="l">
              <a:buFont typeface="Arial" panose="020B0604020202020204" pitchFamily="34" charset="0"/>
              <a:buChar char="•"/>
            </a:pPr>
            <a:r>
              <a:rPr lang="nb-NO" b="0" i="0" dirty="0">
                <a:solidFill>
                  <a:srgbClr val="262626"/>
                </a:solidFill>
                <a:effectLst/>
                <a:latin typeface="Source Sans Pro" panose="020B0503030403020204" pitchFamily="34" charset="0"/>
              </a:rPr>
              <a:t>være åpen om hva som hjelper</a:t>
            </a:r>
          </a:p>
          <a:p>
            <a:pPr algn="l">
              <a:buFont typeface="Arial" panose="020B0604020202020204" pitchFamily="34" charset="0"/>
              <a:buChar char="•"/>
            </a:pPr>
            <a:r>
              <a:rPr lang="nb-NO" b="0" i="0" dirty="0">
                <a:solidFill>
                  <a:srgbClr val="262626"/>
                </a:solidFill>
                <a:effectLst/>
                <a:latin typeface="Source Sans Pro" panose="020B0503030403020204" pitchFamily="34" charset="0"/>
              </a:rPr>
              <a:t>be om at bakgrunnsstøy dempes</a:t>
            </a:r>
          </a:p>
          <a:p>
            <a:pPr algn="l">
              <a:buFont typeface="Arial" panose="020B0604020202020204" pitchFamily="34" charset="0"/>
              <a:buChar char="•"/>
            </a:pPr>
            <a:r>
              <a:rPr lang="nb-NO" b="0" i="0" dirty="0">
                <a:solidFill>
                  <a:srgbClr val="262626"/>
                </a:solidFill>
                <a:effectLst/>
                <a:latin typeface="Source Sans Pro" panose="020B0503030403020204" pitchFamily="34" charset="0"/>
              </a:rPr>
              <a:t>hold avstand til støykilder</a:t>
            </a:r>
          </a:p>
          <a:p>
            <a:pPr algn="l">
              <a:buFont typeface="Arial" panose="020B0604020202020204" pitchFamily="34" charset="0"/>
              <a:buChar char="•"/>
            </a:pPr>
            <a:r>
              <a:rPr lang="nb-NO" b="0" i="0" dirty="0">
                <a:solidFill>
                  <a:srgbClr val="262626"/>
                </a:solidFill>
                <a:effectLst/>
                <a:latin typeface="Source Sans Pro" panose="020B0503030403020204" pitchFamily="34" charset="0"/>
              </a:rPr>
              <a:t>plassere deg nær lydkilden, for eksempel den som snakker</a:t>
            </a:r>
          </a:p>
          <a:p>
            <a:pPr algn="l">
              <a:buFont typeface="Arial" panose="020B0604020202020204" pitchFamily="34" charset="0"/>
              <a:buChar char="•"/>
            </a:pPr>
            <a:r>
              <a:rPr lang="nb-NO" b="0" i="0" dirty="0">
                <a:solidFill>
                  <a:srgbClr val="262626"/>
                </a:solidFill>
                <a:effectLst/>
                <a:latin typeface="Source Sans Pro" panose="020B0503030403020204" pitchFamily="34" charset="0"/>
              </a:rPr>
              <a:t>be om å få arbeidsplassen din der det er minst mulig støy og best mulig oversikt</a:t>
            </a:r>
          </a:p>
          <a:p>
            <a:pPr algn="l">
              <a:buFont typeface="Arial" panose="020B0604020202020204" pitchFamily="34" charset="0"/>
              <a:buChar char="•"/>
            </a:pPr>
            <a:r>
              <a:rPr lang="nb-NO" b="0" i="0" dirty="0">
                <a:solidFill>
                  <a:srgbClr val="262626"/>
                </a:solidFill>
                <a:effectLst/>
                <a:latin typeface="Source Sans Pro" panose="020B0503030403020204" pitchFamily="34" charset="0"/>
              </a:rPr>
              <a:t>plassering slik at du ikke har motlys</a:t>
            </a:r>
          </a:p>
          <a:p>
            <a:pPr algn="l">
              <a:buFont typeface="Arial" panose="020B0604020202020204" pitchFamily="34" charset="0"/>
              <a:buChar char="•"/>
            </a:pPr>
            <a:r>
              <a:rPr lang="nb-NO" b="0" i="0" dirty="0">
                <a:solidFill>
                  <a:srgbClr val="262626"/>
                </a:solidFill>
                <a:effectLst/>
                <a:latin typeface="Source Sans Pro" panose="020B0503030403020204" pitchFamily="34" charset="0"/>
              </a:rPr>
              <a:t>sitte eller stå rett foran den du snakker med for å lette munnavlesning</a:t>
            </a:r>
          </a:p>
          <a:p>
            <a:pPr algn="l">
              <a:buFont typeface="Arial" panose="020B0604020202020204" pitchFamily="34" charset="0"/>
              <a:buChar char="•"/>
            </a:pPr>
            <a:r>
              <a:rPr lang="nb-NO" b="0" i="0" dirty="0">
                <a:solidFill>
                  <a:srgbClr val="262626"/>
                </a:solidFill>
                <a:effectLst/>
                <a:latin typeface="Source Sans Pro" panose="020B0503030403020204" pitchFamily="34" charset="0"/>
              </a:rPr>
              <a:t>ha øyekontakt med den du snakker med</a:t>
            </a:r>
          </a:p>
          <a:p>
            <a:pPr algn="l">
              <a:buFont typeface="Arial" panose="020B0604020202020204" pitchFamily="34" charset="0"/>
              <a:buChar char="•"/>
            </a:pPr>
            <a:r>
              <a:rPr lang="nb-NO" b="0" i="0" dirty="0">
                <a:solidFill>
                  <a:srgbClr val="262626"/>
                </a:solidFill>
                <a:effectLst/>
                <a:latin typeface="Source Sans Pro" panose="020B0503030403020204" pitchFamily="34" charset="0"/>
              </a:rPr>
              <a:t>bruke alle sanser i kommunikasjonen</a:t>
            </a:r>
          </a:p>
          <a:p>
            <a:pPr algn="l">
              <a:buFont typeface="Arial" panose="020B0604020202020204" pitchFamily="34" charset="0"/>
              <a:buChar char="•"/>
            </a:pPr>
            <a:r>
              <a:rPr lang="nb-NO" b="0" i="0" dirty="0">
                <a:solidFill>
                  <a:srgbClr val="262626"/>
                </a:solidFill>
                <a:effectLst/>
                <a:latin typeface="Source Sans Pro" panose="020B0503030403020204" pitchFamily="34" charset="0"/>
              </a:rPr>
              <a:t>snakke passe høyt</a:t>
            </a:r>
          </a:p>
          <a:p>
            <a:pPr algn="l">
              <a:buFont typeface="Arial" panose="020B0604020202020204" pitchFamily="34" charset="0"/>
              <a:buChar char="•"/>
            </a:pPr>
            <a:r>
              <a:rPr lang="nb-NO" b="0" i="0" dirty="0">
                <a:solidFill>
                  <a:srgbClr val="262626"/>
                </a:solidFill>
                <a:effectLst/>
                <a:latin typeface="Source Sans Pro" panose="020B0503030403020204" pitchFamily="34" charset="0"/>
              </a:rPr>
              <a:t>spørre hva det handler om hvis du har falt av</a:t>
            </a:r>
          </a:p>
          <a:p>
            <a:pPr algn="l">
              <a:buFont typeface="Arial" panose="020B0604020202020204" pitchFamily="34" charset="0"/>
              <a:buChar char="•"/>
            </a:pPr>
            <a:r>
              <a:rPr lang="nb-NO" b="0" i="0" dirty="0">
                <a:solidFill>
                  <a:srgbClr val="262626"/>
                </a:solidFill>
                <a:effectLst/>
                <a:latin typeface="Source Sans Pro" panose="020B0503030403020204" pitchFamily="34" charset="0"/>
              </a:rPr>
              <a:t>være aktiv når du lytter – vis ved ansiktsuttrykk og kommentarer</a:t>
            </a:r>
          </a:p>
          <a:p>
            <a:pPr algn="l">
              <a:buFont typeface="Arial" panose="020B0604020202020204" pitchFamily="34" charset="0"/>
              <a:buChar char="•"/>
            </a:pPr>
            <a:r>
              <a:rPr lang="nb-NO" b="0" i="0" dirty="0">
                <a:solidFill>
                  <a:srgbClr val="262626"/>
                </a:solidFill>
                <a:effectLst/>
                <a:latin typeface="Source Sans Pro" panose="020B0503030403020204" pitchFamily="34" charset="0"/>
              </a:rPr>
              <a:t>be om tolk ved behov</a:t>
            </a:r>
          </a:p>
          <a:p>
            <a:endParaRPr lang="nb-NO" dirty="0"/>
          </a:p>
        </p:txBody>
      </p:sp>
    </p:spTree>
    <p:extLst>
      <p:ext uri="{BB962C8B-B14F-4D97-AF65-F5344CB8AC3E}">
        <p14:creationId xmlns:p14="http://schemas.microsoft.com/office/powerpoint/2010/main" val="34670489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71B669-CACF-828F-26E3-375BDEA3B51D}"/>
              </a:ext>
            </a:extLst>
          </p:cNvPr>
          <p:cNvSpPr>
            <a:spLocks noGrp="1"/>
          </p:cNvSpPr>
          <p:nvPr>
            <p:ph type="title"/>
          </p:nvPr>
        </p:nvSpPr>
        <p:spPr/>
        <p:txBody>
          <a:bodyPr rtlCol="0">
            <a:normAutofit/>
          </a:bodyPr>
          <a:lstStyle/>
          <a:p>
            <a:pPr>
              <a:defRPr/>
            </a:pPr>
            <a:r>
              <a:rPr lang="nb-NO" dirty="0"/>
              <a:t>Hvordan skal jeg snakke til en som hører dårlig?</a:t>
            </a:r>
          </a:p>
        </p:txBody>
      </p:sp>
      <p:sp>
        <p:nvSpPr>
          <p:cNvPr id="86019" name="Plassholder for innhold 2">
            <a:extLst>
              <a:ext uri="{FF2B5EF4-FFF2-40B4-BE49-F238E27FC236}">
                <a16:creationId xmlns:a16="http://schemas.microsoft.com/office/drawing/2014/main" id="{ED1C8F5B-32C5-332E-C5B9-2BEDB364F37D}"/>
              </a:ext>
            </a:extLst>
          </p:cNvPr>
          <p:cNvSpPr>
            <a:spLocks noGrp="1"/>
          </p:cNvSpPr>
          <p:nvPr>
            <p:ph idx="1"/>
          </p:nvPr>
        </p:nvSpPr>
        <p:spPr/>
        <p:txBody>
          <a:bodyPr/>
          <a:lstStyle/>
          <a:p>
            <a:r>
              <a:rPr lang="nb-NO" altLang="nb-NO" sz="2400"/>
              <a:t>Snakk ansikt til ansikt </a:t>
            </a:r>
            <a:br>
              <a:rPr lang="nb-NO" altLang="nb-NO" sz="2400"/>
            </a:br>
            <a:r>
              <a:rPr lang="nb-NO" altLang="nb-NO" sz="2400"/>
              <a:t>– ikke kommuniser fra et annet rom eller med ryggen til den hørselshemmede</a:t>
            </a:r>
          </a:p>
          <a:p>
            <a:endParaRPr lang="nb-NO" altLang="nb-NO" sz="2400"/>
          </a:p>
          <a:p>
            <a:endParaRPr lang="nb-NO" altLang="nb-NO" sz="2400"/>
          </a:p>
        </p:txBody>
      </p:sp>
      <p:pic>
        <p:nvPicPr>
          <p:cNvPr id="86020" name="Picture 2" descr="Lytteteknikk 1">
            <a:extLst>
              <a:ext uri="{FF2B5EF4-FFF2-40B4-BE49-F238E27FC236}">
                <a16:creationId xmlns:a16="http://schemas.microsoft.com/office/drawing/2014/main" id="{B4BE1222-CD70-9F7E-489D-26304ABB145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5308" b="8150"/>
          <a:stretch>
            <a:fillRect/>
          </a:stretch>
        </p:blipFill>
        <p:spPr bwMode="auto">
          <a:xfrm>
            <a:off x="3432176" y="3213100"/>
            <a:ext cx="53879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tel 1">
            <a:extLst>
              <a:ext uri="{FF2B5EF4-FFF2-40B4-BE49-F238E27FC236}">
                <a16:creationId xmlns:a16="http://schemas.microsoft.com/office/drawing/2014/main" id="{AD226746-562C-60F8-19B1-E79ED87FCA3A}"/>
              </a:ext>
            </a:extLst>
          </p:cNvPr>
          <p:cNvSpPr>
            <a:spLocks noGrp="1"/>
          </p:cNvSpPr>
          <p:nvPr>
            <p:ph type="title"/>
          </p:nvPr>
        </p:nvSpPr>
        <p:spPr/>
        <p:txBody>
          <a:bodyPr/>
          <a:lstStyle/>
          <a:p>
            <a:r>
              <a:rPr lang="nb-NO" altLang="nb-NO" sz="2400">
                <a:latin typeface="Cambria" panose="02040503050406030204" pitchFamily="18" charset="0"/>
              </a:rPr>
              <a:t>IKKE ROP! </a:t>
            </a:r>
            <a:br>
              <a:rPr lang="nb-NO" altLang="nb-NO" sz="2400">
                <a:latin typeface="Cambria" panose="02040503050406030204" pitchFamily="18" charset="0"/>
              </a:rPr>
            </a:br>
            <a:r>
              <a:rPr lang="nb-NO" altLang="nb-NO" sz="2400">
                <a:latin typeface="Cambria" panose="02040503050406030204" pitchFamily="18" charset="0"/>
              </a:rPr>
              <a:t>Mange hørselshemmede er svært følsomme for høye lyder</a:t>
            </a:r>
          </a:p>
        </p:txBody>
      </p:sp>
      <p:pic>
        <p:nvPicPr>
          <p:cNvPr id="87043" name="Picture 2" descr="Lytteteknikk 2">
            <a:extLst>
              <a:ext uri="{FF2B5EF4-FFF2-40B4-BE49-F238E27FC236}">
                <a16:creationId xmlns:a16="http://schemas.microsoft.com/office/drawing/2014/main" id="{58921CB5-CBB1-09EA-1B0D-CC1E238A79D4}"/>
              </a:ext>
            </a:extLst>
          </p:cNvPr>
          <p:cNvPicPr>
            <a:picLocks noGrp="1" noChangeAspect="1" noChangeArrowheads="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293" b="12758"/>
          <a:stretch>
            <a:fillRect/>
          </a:stretch>
        </p:blipFill>
        <p:spPr>
          <a:xfrm>
            <a:off x="2928939" y="2643188"/>
            <a:ext cx="6334125" cy="3236912"/>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tel 1">
            <a:extLst>
              <a:ext uri="{FF2B5EF4-FFF2-40B4-BE49-F238E27FC236}">
                <a16:creationId xmlns:a16="http://schemas.microsoft.com/office/drawing/2014/main" id="{6AF4CA52-9CFB-485F-F5D1-C53156C0FDAC}"/>
              </a:ext>
            </a:extLst>
          </p:cNvPr>
          <p:cNvSpPr>
            <a:spLocks noGrp="1"/>
          </p:cNvSpPr>
          <p:nvPr>
            <p:ph type="title"/>
          </p:nvPr>
        </p:nvSpPr>
        <p:spPr/>
        <p:txBody>
          <a:bodyPr>
            <a:normAutofit fontScale="90000"/>
          </a:bodyPr>
          <a:lstStyle/>
          <a:p>
            <a:r>
              <a:rPr lang="nb-NO" altLang="nb-NO" sz="2400">
                <a:latin typeface="Cambria" panose="02040503050406030204" pitchFamily="18" charset="0"/>
              </a:rPr>
              <a:t>Sørg for at det er godt lys på ansiktet ditt. </a:t>
            </a:r>
            <a:br>
              <a:rPr lang="nb-NO" altLang="nb-NO" sz="2400">
                <a:latin typeface="Cambria" panose="02040503050406030204" pitchFamily="18" charset="0"/>
              </a:rPr>
            </a:br>
            <a:r>
              <a:rPr lang="nb-NO" altLang="nb-NO" sz="2400">
                <a:latin typeface="Cambria" panose="02040503050406030204" pitchFamily="18" charset="0"/>
              </a:rPr>
              <a:t>Du har størst sjanse til å bli forstått hvis den du snakker med både ser øynene og munnen din.</a:t>
            </a:r>
          </a:p>
        </p:txBody>
      </p:sp>
      <p:pic>
        <p:nvPicPr>
          <p:cNvPr id="88067" name="Picture 2" descr="Lytteteknikk 3">
            <a:extLst>
              <a:ext uri="{FF2B5EF4-FFF2-40B4-BE49-F238E27FC236}">
                <a16:creationId xmlns:a16="http://schemas.microsoft.com/office/drawing/2014/main" id="{2472E904-5FEC-3DFD-1D83-EDFEDB74CB61}"/>
              </a:ext>
            </a:extLst>
          </p:cNvPr>
          <p:cNvPicPr>
            <a:picLocks noGrp="1" noChangeAspect="1" noChangeArrowheads="1"/>
          </p:cNvPicPr>
          <p:nvPr>
            <p:ph idx="1"/>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b="15532"/>
          <a:stretch>
            <a:fillRect/>
          </a:stretch>
        </p:blipFill>
        <p:spPr>
          <a:xfrm>
            <a:off x="3457575" y="2432050"/>
            <a:ext cx="5276850" cy="3659188"/>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4EA5CE-67B4-CF49-4614-8481F1095726}"/>
              </a:ext>
            </a:extLst>
          </p:cNvPr>
          <p:cNvSpPr>
            <a:spLocks noGrp="1"/>
          </p:cNvSpPr>
          <p:nvPr>
            <p:ph type="title"/>
          </p:nvPr>
        </p:nvSpPr>
        <p:spPr/>
        <p:txBody>
          <a:bodyPr rtlCol="0">
            <a:normAutofit/>
          </a:bodyPr>
          <a:lstStyle/>
          <a:p>
            <a:pPr>
              <a:defRPr/>
            </a:pPr>
            <a:r>
              <a:rPr lang="nb-NO" dirty="0"/>
              <a:t>Unngå unødvendig støy</a:t>
            </a:r>
            <a:br>
              <a:rPr lang="nb-NO" dirty="0"/>
            </a:br>
            <a:r>
              <a:rPr lang="nb-NO" dirty="0"/>
              <a:t>- demp lyden på radio og tv</a:t>
            </a:r>
          </a:p>
        </p:txBody>
      </p:sp>
      <p:pic>
        <p:nvPicPr>
          <p:cNvPr id="89091" name="Picture 3" descr="Lytteteknikk 4">
            <a:extLst>
              <a:ext uri="{FF2B5EF4-FFF2-40B4-BE49-F238E27FC236}">
                <a16:creationId xmlns:a16="http://schemas.microsoft.com/office/drawing/2014/main" id="{75502A91-CE3A-A0E2-0BEF-3F1D1CDBDA26}"/>
              </a:ext>
            </a:extLst>
          </p:cNvPr>
          <p:cNvPicPr>
            <a:picLocks noGrp="1" noChangeAspect="1" noChangeArrowheads="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409825" y="1998663"/>
            <a:ext cx="7372350" cy="4525962"/>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tel 1">
            <a:extLst>
              <a:ext uri="{FF2B5EF4-FFF2-40B4-BE49-F238E27FC236}">
                <a16:creationId xmlns:a16="http://schemas.microsoft.com/office/drawing/2014/main" id="{0D6A245A-D028-38D5-BC95-5D3F8FE28D10}"/>
              </a:ext>
            </a:extLst>
          </p:cNvPr>
          <p:cNvSpPr>
            <a:spLocks noGrp="1"/>
          </p:cNvSpPr>
          <p:nvPr>
            <p:ph type="title"/>
          </p:nvPr>
        </p:nvSpPr>
        <p:spPr/>
        <p:txBody>
          <a:bodyPr/>
          <a:lstStyle/>
          <a:p>
            <a:r>
              <a:rPr lang="nb-NO" altLang="nb-NO" sz="2400">
                <a:latin typeface="Cambria" panose="02040503050406030204" pitchFamily="18" charset="0"/>
              </a:rPr>
              <a:t>Unngå å spise, drikke og røyke. </a:t>
            </a:r>
            <a:br>
              <a:rPr lang="nb-NO" altLang="nb-NO" sz="2400">
                <a:latin typeface="Cambria" panose="02040503050406030204" pitchFamily="18" charset="0"/>
              </a:rPr>
            </a:br>
            <a:r>
              <a:rPr lang="nb-NO" altLang="nb-NO" sz="2400">
                <a:latin typeface="Cambria" panose="02040503050406030204" pitchFamily="18" charset="0"/>
              </a:rPr>
              <a:t>Hold hendene borte fra ansiktet når du snakker med den hørselshemmede</a:t>
            </a:r>
          </a:p>
        </p:txBody>
      </p:sp>
      <p:pic>
        <p:nvPicPr>
          <p:cNvPr id="90115" name="Picture 2" descr="Lytteteknikk 6">
            <a:extLst>
              <a:ext uri="{FF2B5EF4-FFF2-40B4-BE49-F238E27FC236}">
                <a16:creationId xmlns:a16="http://schemas.microsoft.com/office/drawing/2014/main" id="{C90F127D-337F-1444-5A02-5A8C283A6FBA}"/>
              </a:ext>
            </a:extLst>
          </p:cNvPr>
          <p:cNvPicPr>
            <a:picLocks noGrp="1" noChangeAspect="1" noChangeArrowheads="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420" b="13968"/>
          <a:stretch>
            <a:fillRect/>
          </a:stretch>
        </p:blipFill>
        <p:spPr>
          <a:xfrm>
            <a:off x="3162300" y="2401888"/>
            <a:ext cx="5867400" cy="3719512"/>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81200" y="274638"/>
            <a:ext cx="8229600" cy="1143000"/>
          </a:xfrm>
          <a:prstGeom prst="rect">
            <a:avLst/>
          </a:prstGeom>
        </p:spPr>
        <p:txBody>
          <a:bodyPr/>
          <a:lstStyle/>
          <a:p>
            <a:pPr algn="ctr">
              <a:spcBef>
                <a:spcPct val="0"/>
              </a:spcBef>
              <a:defRPr/>
            </a:pPr>
            <a:r>
              <a:rPr lang="en-GB" altLang="nb-NO" sz="3600" b="1">
                <a:solidFill>
                  <a:srgbClr val="00338D"/>
                </a:solidFill>
                <a:latin typeface="+mj-lt"/>
                <a:ea typeface="+mj-ea"/>
                <a:cs typeface="+mj-cs"/>
              </a:rPr>
              <a:t>Audiogram</a:t>
            </a:r>
          </a:p>
        </p:txBody>
      </p:sp>
      <p:sp>
        <p:nvSpPr>
          <p:cNvPr id="3" name="Rectangle 3"/>
          <p:cNvSpPr txBox="1">
            <a:spLocks noChangeArrowheads="1"/>
          </p:cNvSpPr>
          <p:nvPr/>
        </p:nvSpPr>
        <p:spPr>
          <a:xfrm>
            <a:off x="1981200" y="1600201"/>
            <a:ext cx="4038600" cy="4525963"/>
          </a:xfrm>
          <a:prstGeom prst="rect">
            <a:avLst/>
          </a:prstGeom>
        </p:spPr>
        <p:txBody>
          <a:bodyPr/>
          <a:lstStyle/>
          <a:p>
            <a:pPr marL="342900" indent="-342900">
              <a:spcBef>
                <a:spcPct val="20000"/>
              </a:spcBef>
              <a:buClr>
                <a:srgbClr val="5599EE"/>
              </a:buClr>
              <a:buFont typeface="Arial" pitchFamily="34" charset="0"/>
              <a:buChar char="•"/>
              <a:defRPr/>
            </a:pPr>
            <a:r>
              <a:rPr lang="nb-NO" altLang="nb-NO" sz="2800">
                <a:latin typeface="Cambria" pitchFamily="18" charset="0"/>
              </a:rPr>
              <a:t>Audiogram- en standardisert måte å grafisk vise en persons hørselsnedsettelse </a:t>
            </a:r>
          </a:p>
          <a:p>
            <a:pPr marL="342900" indent="-342900">
              <a:spcBef>
                <a:spcPct val="20000"/>
              </a:spcBef>
              <a:buClr>
                <a:srgbClr val="5599EE"/>
              </a:buClr>
              <a:buFont typeface="Arial" pitchFamily="34" charset="0"/>
              <a:buChar char="•"/>
              <a:defRPr/>
            </a:pPr>
            <a:endParaRPr lang="nb-NO" altLang="nb-NO" sz="2800">
              <a:latin typeface="Cambria" pitchFamily="18" charset="0"/>
            </a:endParaRPr>
          </a:p>
          <a:p>
            <a:pPr marL="342900" indent="-342900">
              <a:spcBef>
                <a:spcPct val="20000"/>
              </a:spcBef>
              <a:buClr>
                <a:srgbClr val="5599EE"/>
              </a:buClr>
              <a:buFont typeface="Arial" pitchFamily="34" charset="0"/>
              <a:buChar char="•"/>
              <a:defRPr/>
            </a:pPr>
            <a:r>
              <a:rPr lang="nb-NO" altLang="nb-NO" sz="2800">
                <a:latin typeface="Cambria" pitchFamily="18" charset="0"/>
              </a:rPr>
              <a:t>Frekvensen angir tonen på lyden</a:t>
            </a:r>
          </a:p>
          <a:p>
            <a:pPr marL="342900" indent="-342900">
              <a:spcBef>
                <a:spcPct val="20000"/>
              </a:spcBef>
              <a:buClr>
                <a:srgbClr val="5599EE"/>
              </a:buClr>
              <a:buFont typeface="Arial" pitchFamily="34" charset="0"/>
              <a:buChar char="•"/>
              <a:defRPr/>
            </a:pPr>
            <a:endParaRPr lang="nb-NO" altLang="nb-NO" sz="2800">
              <a:latin typeface="Cambria" pitchFamily="18" charset="0"/>
            </a:endParaRPr>
          </a:p>
          <a:p>
            <a:pPr marL="342900" indent="-342900">
              <a:spcBef>
                <a:spcPct val="20000"/>
              </a:spcBef>
              <a:buClr>
                <a:srgbClr val="5599EE"/>
              </a:buClr>
              <a:buFont typeface="Arial" pitchFamily="34" charset="0"/>
              <a:buChar char="•"/>
              <a:defRPr/>
            </a:pPr>
            <a:endParaRPr lang="nb-NO" altLang="nb-NO" sz="2800">
              <a:latin typeface="Cambria" pitchFamily="18" charset="0"/>
            </a:endParaRPr>
          </a:p>
          <a:p>
            <a:pPr marL="742950" lvl="1" indent="-285750">
              <a:spcBef>
                <a:spcPct val="20000"/>
              </a:spcBef>
              <a:buClr>
                <a:srgbClr val="5599EE"/>
              </a:buClr>
              <a:defRPr/>
            </a:pPr>
            <a:endParaRPr lang="en-GB" altLang="nb-NO" sz="2400">
              <a:latin typeface="Cambria" pitchFamily="18" charset="0"/>
            </a:endParaRPr>
          </a:p>
        </p:txBody>
      </p:sp>
      <p:graphicFrame>
        <p:nvGraphicFramePr>
          <p:cNvPr id="4" name="Object 2"/>
          <p:cNvGraphicFramePr>
            <a:graphicFrameLocks noChangeAspect="1"/>
          </p:cNvGraphicFramePr>
          <p:nvPr/>
        </p:nvGraphicFramePr>
        <p:xfrm>
          <a:off x="5951984" y="1484313"/>
          <a:ext cx="4392488" cy="3892550"/>
        </p:xfrm>
        <a:graphic>
          <a:graphicData uri="http://schemas.openxmlformats.org/presentationml/2006/ole">
            <mc:AlternateContent xmlns:mc="http://schemas.openxmlformats.org/markup-compatibility/2006">
              <mc:Choice xmlns:v="urn:schemas-microsoft-com:vml" Requires="v">
                <p:oleObj name="Lysbilde" r:id="rId2" imgW="4509676" imgH="3383267" progId="PowerPoint.Slide.8">
                  <p:embed/>
                </p:oleObj>
              </mc:Choice>
              <mc:Fallback>
                <p:oleObj name="Lysbilde" r:id="rId2" imgW="4509676" imgH="3383267" progId="PowerPoint.Slide.8">
                  <p:embed/>
                  <p:pic>
                    <p:nvPicPr>
                      <p:cNvPr id="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984" y="1484313"/>
                        <a:ext cx="4392488" cy="389255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2668724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tel 1">
            <a:extLst>
              <a:ext uri="{FF2B5EF4-FFF2-40B4-BE49-F238E27FC236}">
                <a16:creationId xmlns:a16="http://schemas.microsoft.com/office/drawing/2014/main" id="{D28ABAB6-3196-8487-A97A-CD90904A125F}"/>
              </a:ext>
            </a:extLst>
          </p:cNvPr>
          <p:cNvSpPr>
            <a:spLocks noGrp="1"/>
          </p:cNvSpPr>
          <p:nvPr>
            <p:ph type="title"/>
          </p:nvPr>
        </p:nvSpPr>
        <p:spPr/>
        <p:txBody>
          <a:bodyPr/>
          <a:lstStyle/>
          <a:p>
            <a:r>
              <a:rPr lang="nb-NO" altLang="nb-NO" sz="2400">
                <a:latin typeface="Cambria" panose="02040503050406030204" pitchFamily="18" charset="0"/>
              </a:rPr>
              <a:t>Snakk klart og tydelig. </a:t>
            </a:r>
            <a:br>
              <a:rPr lang="nb-NO" altLang="nb-NO" sz="2400">
                <a:latin typeface="Cambria" panose="02040503050406030204" pitchFamily="18" charset="0"/>
              </a:rPr>
            </a:br>
            <a:r>
              <a:rPr lang="nb-NO" altLang="nb-NO" sz="2400">
                <a:latin typeface="Cambria" panose="02040503050406030204" pitchFamily="18" charset="0"/>
              </a:rPr>
              <a:t>Snakk langsomt, men ikke så langsomt at det blir vanskelig å forstå.</a:t>
            </a:r>
          </a:p>
        </p:txBody>
      </p:sp>
      <p:pic>
        <p:nvPicPr>
          <p:cNvPr id="91139" name="Picture 2" descr="Lytteteknikk 7">
            <a:extLst>
              <a:ext uri="{FF2B5EF4-FFF2-40B4-BE49-F238E27FC236}">
                <a16:creationId xmlns:a16="http://schemas.microsoft.com/office/drawing/2014/main" id="{FFA0E92C-F3BA-3021-1CCE-4D45422AF5F5}"/>
              </a:ext>
            </a:extLst>
          </p:cNvPr>
          <p:cNvPicPr>
            <a:picLocks noGrp="1" noChangeAspect="1" noChangeArrowheads="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6720" b="14650"/>
          <a:stretch>
            <a:fillRect/>
          </a:stretch>
        </p:blipFill>
        <p:spPr>
          <a:xfrm>
            <a:off x="3638550" y="2284413"/>
            <a:ext cx="4914900" cy="3954462"/>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314708-7495-5908-D601-CE8708C7340D}"/>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700D2624-1E27-4B30-1978-44F77A02DDAD}"/>
              </a:ext>
            </a:extLst>
          </p:cNvPr>
          <p:cNvSpPr>
            <a:spLocks noGrp="1"/>
          </p:cNvSpPr>
          <p:nvPr>
            <p:ph idx="1"/>
          </p:nvPr>
        </p:nvSpPr>
        <p:spPr/>
        <p:txBody>
          <a:bodyPr>
            <a:normAutofit fontScale="70000" lnSpcReduction="20000"/>
          </a:bodyPr>
          <a:lstStyle/>
          <a:p>
            <a:pPr algn="l"/>
            <a:r>
              <a:rPr lang="nb-NO" b="1" i="0" dirty="0">
                <a:solidFill>
                  <a:srgbClr val="000000"/>
                </a:solidFill>
                <a:effectLst/>
                <a:latin typeface="Source Sans Pro" panose="020B0503030403020204" pitchFamily="34" charset="0"/>
              </a:rPr>
              <a:t>Nedsatt hørsel kan føre til: </a:t>
            </a:r>
          </a:p>
          <a:p>
            <a:pPr algn="l">
              <a:spcAft>
                <a:spcPts val="1350"/>
              </a:spcAft>
              <a:buFont typeface="Arial" panose="020B0604020202020204" pitchFamily="34" charset="0"/>
              <a:buChar char="•"/>
            </a:pPr>
            <a:r>
              <a:rPr lang="nb-NO" b="1" i="0" dirty="0">
                <a:solidFill>
                  <a:srgbClr val="000000"/>
                </a:solidFill>
                <a:effectLst/>
                <a:latin typeface="Source Sans Pro" panose="020B0503030403020204" pitchFamily="34" charset="0"/>
              </a:rPr>
              <a:t>Sosial isolasjon</a:t>
            </a:r>
            <a:r>
              <a:rPr lang="nb-NO" b="0" i="0" dirty="0">
                <a:solidFill>
                  <a:srgbClr val="000000"/>
                </a:solidFill>
                <a:effectLst/>
                <a:latin typeface="Source Sans Pro" panose="020B0503030403020204" pitchFamily="34" charset="0"/>
              </a:rPr>
              <a:t>: Nedsatt hørsel påvirker mulighetene til å kommunisere og få med oss informasjon. Mange blir mindre sosiale når de hører dårlig. Opplevelse av ensomhet kan være en konsekvens av nedsatt hørsel.</a:t>
            </a:r>
          </a:p>
          <a:p>
            <a:pPr algn="l">
              <a:spcAft>
                <a:spcPts val="1350"/>
              </a:spcAft>
              <a:buFont typeface="Arial" panose="020B0604020202020204" pitchFamily="34" charset="0"/>
              <a:buChar char="•"/>
            </a:pPr>
            <a:r>
              <a:rPr lang="nb-NO" b="1" i="0" dirty="0">
                <a:solidFill>
                  <a:srgbClr val="000000"/>
                </a:solidFill>
                <a:effectLst/>
                <a:latin typeface="Source Sans Pro" panose="020B0503030403020204" pitchFamily="34" charset="0"/>
              </a:rPr>
              <a:t>Sorg/tapsfølelse:</a:t>
            </a:r>
            <a:r>
              <a:rPr lang="nb-NO" b="0" i="0" dirty="0">
                <a:solidFill>
                  <a:srgbClr val="000000"/>
                </a:solidFill>
                <a:effectLst/>
                <a:latin typeface="Source Sans Pro" panose="020B0503030403020204" pitchFamily="34" charset="0"/>
              </a:rPr>
              <a:t> Det er vanlig med ulik grad av sorg over tap av hørsel, spesielt hvis det har store konsekvenser for hvordan man ønsker å fungere i det daglige. Stadige misforståelser kan påvirke selvfølelsen og selvtilliten i sosiale sammenhenger. </a:t>
            </a:r>
          </a:p>
          <a:p>
            <a:pPr algn="l">
              <a:spcAft>
                <a:spcPts val="1350"/>
              </a:spcAft>
              <a:buFont typeface="Arial" panose="020B0604020202020204" pitchFamily="34" charset="0"/>
              <a:buChar char="•"/>
            </a:pPr>
            <a:r>
              <a:rPr lang="nb-NO" b="1" i="0" dirty="0">
                <a:solidFill>
                  <a:srgbClr val="000000"/>
                </a:solidFill>
                <a:effectLst/>
                <a:latin typeface="Source Sans Pro" panose="020B0503030403020204" pitchFamily="34" charset="0"/>
              </a:rPr>
              <a:t>Utmattelse</a:t>
            </a:r>
            <a:r>
              <a:rPr lang="nb-NO" b="0" i="0" dirty="0">
                <a:solidFill>
                  <a:srgbClr val="000000"/>
                </a:solidFill>
                <a:effectLst/>
                <a:latin typeface="Source Sans Pro" panose="020B0503030403020204" pitchFamily="34" charset="0"/>
              </a:rPr>
              <a:t>: Å høre, lytte, forstå og fungere i kommunikasjon kan være svært energikrevende. Med høy lytteanstrengelse over tid, er det mange som kjenner seg stresset eller utmattet.</a:t>
            </a:r>
          </a:p>
          <a:p>
            <a:pPr algn="l">
              <a:spcAft>
                <a:spcPts val="1350"/>
              </a:spcAft>
              <a:buFont typeface="Arial" panose="020B0604020202020204" pitchFamily="34" charset="0"/>
              <a:buChar char="•"/>
            </a:pPr>
            <a:r>
              <a:rPr lang="nb-NO" b="1" i="0" dirty="0">
                <a:solidFill>
                  <a:srgbClr val="000000"/>
                </a:solidFill>
                <a:effectLst/>
                <a:latin typeface="Source Sans Pro" panose="020B0503030403020204" pitchFamily="34" charset="0"/>
              </a:rPr>
              <a:t>Kontroll over omgivelsene: </a:t>
            </a:r>
            <a:r>
              <a:rPr lang="nb-NO" b="0" i="0" dirty="0">
                <a:solidFill>
                  <a:srgbClr val="000000"/>
                </a:solidFill>
                <a:effectLst/>
                <a:latin typeface="Source Sans Pro" panose="020B0503030403020204" pitchFamily="34" charset="0"/>
              </a:rPr>
              <a:t>Vi bruker hørselen til å høre ulike alarmer og om det er andre personer i nærheten av oss. Hørselen kan fortelle oss om potensiell fare. Har du nedsatt hørsel, kan du gå glipp av viktige lyder.</a:t>
            </a:r>
          </a:p>
          <a:p>
            <a:endParaRPr lang="nb-NO" dirty="0"/>
          </a:p>
        </p:txBody>
      </p:sp>
    </p:spTree>
    <p:extLst>
      <p:ext uri="{BB962C8B-B14F-4D97-AF65-F5344CB8AC3E}">
        <p14:creationId xmlns:p14="http://schemas.microsoft.com/office/powerpoint/2010/main" val="32207483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C11521-600E-B4B5-1E5F-F6F2EE085B09}"/>
              </a:ext>
            </a:extLst>
          </p:cNvPr>
          <p:cNvSpPr>
            <a:spLocks noGrp="1"/>
          </p:cNvSpPr>
          <p:nvPr>
            <p:ph type="title"/>
          </p:nvPr>
        </p:nvSpPr>
        <p:spPr/>
        <p:txBody>
          <a:bodyPr/>
          <a:lstStyle/>
          <a:p>
            <a:r>
              <a:rPr lang="nb-NO" dirty="0"/>
              <a:t>Tilrettelegging – ikke bare tekniske hjelpemidler</a:t>
            </a:r>
          </a:p>
        </p:txBody>
      </p:sp>
      <p:sp>
        <p:nvSpPr>
          <p:cNvPr id="3" name="Plassholder for innhold 2">
            <a:extLst>
              <a:ext uri="{FF2B5EF4-FFF2-40B4-BE49-F238E27FC236}">
                <a16:creationId xmlns:a16="http://schemas.microsoft.com/office/drawing/2014/main" id="{4B77E669-74F1-C4A4-9C39-B4A125CF1B3D}"/>
              </a:ext>
            </a:extLst>
          </p:cNvPr>
          <p:cNvSpPr>
            <a:spLocks noGrp="1"/>
          </p:cNvSpPr>
          <p:nvPr>
            <p:ph idx="1"/>
          </p:nvPr>
        </p:nvSpPr>
        <p:spPr/>
        <p:txBody>
          <a:bodyPr>
            <a:normAutofit/>
          </a:bodyPr>
          <a:lstStyle/>
          <a:p>
            <a:pPr algn="l"/>
            <a:r>
              <a:rPr lang="nb-NO" b="0" i="0" dirty="0">
                <a:solidFill>
                  <a:srgbClr val="262626"/>
                </a:solidFill>
                <a:effectLst/>
                <a:latin typeface="Source Sans 3"/>
              </a:rPr>
              <a:t>God tilrettelegging kan bestå av </a:t>
            </a:r>
          </a:p>
          <a:p>
            <a:pPr lvl="1"/>
            <a:r>
              <a:rPr lang="nb-NO" b="0" i="0" dirty="0">
                <a:solidFill>
                  <a:srgbClr val="262626"/>
                </a:solidFill>
                <a:effectLst/>
                <a:latin typeface="Source Sans 3"/>
              </a:rPr>
              <a:t>god belysning </a:t>
            </a:r>
          </a:p>
          <a:p>
            <a:pPr lvl="1"/>
            <a:r>
              <a:rPr lang="nb-NO" b="0" i="0" dirty="0">
                <a:solidFill>
                  <a:srgbClr val="262626"/>
                </a:solidFill>
                <a:effectLst/>
                <a:latin typeface="Source Sans 3"/>
              </a:rPr>
              <a:t>unngå bakgrunnsstøy </a:t>
            </a:r>
          </a:p>
          <a:p>
            <a:pPr lvl="1"/>
            <a:r>
              <a:rPr lang="nb-NO" b="0" i="0" dirty="0">
                <a:solidFill>
                  <a:srgbClr val="262626"/>
                </a:solidFill>
                <a:effectLst/>
                <a:latin typeface="Source Sans 3"/>
              </a:rPr>
              <a:t>blikkontakt under samtalen </a:t>
            </a:r>
          </a:p>
          <a:p>
            <a:pPr lvl="1"/>
            <a:r>
              <a:rPr lang="nb-NO" b="0" i="0" dirty="0">
                <a:solidFill>
                  <a:srgbClr val="262626"/>
                </a:solidFill>
                <a:effectLst/>
                <a:latin typeface="Source Sans 3"/>
              </a:rPr>
              <a:t>legge til rette for god munnavlesning </a:t>
            </a:r>
          </a:p>
          <a:p>
            <a:pPr lvl="1"/>
            <a:r>
              <a:rPr lang="nb-NO" b="0" i="0" dirty="0">
                <a:solidFill>
                  <a:srgbClr val="262626"/>
                </a:solidFill>
                <a:effectLst/>
                <a:latin typeface="Source Sans 3"/>
              </a:rPr>
              <a:t>bruk av skriftlig kommunikasjon i stedet for muntlig </a:t>
            </a:r>
          </a:p>
          <a:p>
            <a:pPr marL="0" indent="0">
              <a:buNone/>
            </a:pPr>
            <a:endParaRPr lang="nb-NO" dirty="0"/>
          </a:p>
        </p:txBody>
      </p:sp>
    </p:spTree>
    <p:extLst>
      <p:ext uri="{BB962C8B-B14F-4D97-AF65-F5344CB8AC3E}">
        <p14:creationId xmlns:p14="http://schemas.microsoft.com/office/powerpoint/2010/main" val="27596985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13E4EA-8F5D-0E03-7217-82A95145D519}"/>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C492C6BC-C292-8115-EB35-96A075D4CF87}"/>
              </a:ext>
            </a:extLst>
          </p:cNvPr>
          <p:cNvSpPr>
            <a:spLocks noGrp="1"/>
          </p:cNvSpPr>
          <p:nvPr>
            <p:ph idx="1"/>
          </p:nvPr>
        </p:nvSpPr>
        <p:spPr/>
        <p:txBody>
          <a:bodyPr/>
          <a:lstStyle/>
          <a:p>
            <a:r>
              <a:rPr lang="nb-NO" dirty="0" err="1"/>
              <a:t>Tinnitus</a:t>
            </a:r>
            <a:endParaRPr lang="nb-NO" dirty="0"/>
          </a:p>
          <a:p>
            <a:r>
              <a:rPr lang="nb-NO" dirty="0"/>
              <a:t>Bruker synssansen mer</a:t>
            </a:r>
          </a:p>
          <a:p>
            <a:r>
              <a:rPr lang="nb-NO" dirty="0" err="1"/>
              <a:t>ballanse</a:t>
            </a:r>
            <a:endParaRPr lang="nb-NO" dirty="0"/>
          </a:p>
        </p:txBody>
      </p:sp>
    </p:spTree>
    <p:extLst>
      <p:ext uri="{BB962C8B-B14F-4D97-AF65-F5344CB8AC3E}">
        <p14:creationId xmlns:p14="http://schemas.microsoft.com/office/powerpoint/2010/main" val="3028107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81200" y="274638"/>
            <a:ext cx="8229600" cy="1143000"/>
          </a:xfrm>
          <a:prstGeom prst="rect">
            <a:avLst/>
          </a:prstGeom>
        </p:spPr>
        <p:txBody>
          <a:bodyPr/>
          <a:lstStyle/>
          <a:p>
            <a:pPr algn="ctr">
              <a:spcBef>
                <a:spcPct val="0"/>
              </a:spcBef>
              <a:defRPr/>
            </a:pPr>
            <a:r>
              <a:rPr lang="nb-NO" altLang="nb-NO" sz="3600" b="1">
                <a:solidFill>
                  <a:srgbClr val="00338D"/>
                </a:solidFill>
                <a:latin typeface="+mj-lt"/>
                <a:ea typeface="+mj-ea"/>
                <a:cs typeface="+mj-cs"/>
              </a:rPr>
              <a:t>Audiogram</a:t>
            </a:r>
            <a:endParaRPr lang="en-GB" altLang="nb-NO" sz="3600" b="1">
              <a:solidFill>
                <a:srgbClr val="00338D"/>
              </a:solidFill>
              <a:latin typeface="+mj-lt"/>
              <a:ea typeface="+mj-ea"/>
              <a:cs typeface="+mj-cs"/>
            </a:endParaRPr>
          </a:p>
        </p:txBody>
      </p:sp>
      <p:sp>
        <p:nvSpPr>
          <p:cNvPr id="3" name="Rectangle 3"/>
          <p:cNvSpPr txBox="1">
            <a:spLocks noChangeArrowheads="1"/>
          </p:cNvSpPr>
          <p:nvPr/>
        </p:nvSpPr>
        <p:spPr>
          <a:xfrm>
            <a:off x="1981200" y="1600201"/>
            <a:ext cx="4038600" cy="4525963"/>
          </a:xfrm>
          <a:prstGeom prst="rect">
            <a:avLst/>
          </a:prstGeom>
        </p:spPr>
        <p:txBody>
          <a:bodyPr/>
          <a:lstStyle/>
          <a:p>
            <a:pPr marL="342900" indent="-342900">
              <a:spcBef>
                <a:spcPct val="20000"/>
              </a:spcBef>
              <a:buClr>
                <a:srgbClr val="5599EE"/>
              </a:buClr>
              <a:buFont typeface="Arial" pitchFamily="34" charset="0"/>
              <a:buChar char="•"/>
              <a:defRPr/>
            </a:pPr>
            <a:r>
              <a:rPr lang="nb-NO" altLang="nb-NO" sz="2800">
                <a:latin typeface="Cambria" pitchFamily="18" charset="0"/>
              </a:rPr>
              <a:t>Decibel angir</a:t>
            </a:r>
          </a:p>
          <a:p>
            <a:pPr marL="342900" indent="-342900">
              <a:spcBef>
                <a:spcPct val="20000"/>
              </a:spcBef>
              <a:buClr>
                <a:srgbClr val="5599EE"/>
              </a:buClr>
              <a:defRPr/>
            </a:pPr>
            <a:r>
              <a:rPr lang="nb-NO" altLang="nb-NO" sz="2800">
                <a:latin typeface="Cambria" pitchFamily="18" charset="0"/>
              </a:rPr>
              <a:t> styrken på lyden (dB)</a:t>
            </a:r>
          </a:p>
        </p:txBody>
      </p:sp>
      <p:graphicFrame>
        <p:nvGraphicFramePr>
          <p:cNvPr id="4" name="Object 2"/>
          <p:cNvGraphicFramePr>
            <a:graphicFrameLocks noChangeAspect="1"/>
          </p:cNvGraphicFramePr>
          <p:nvPr/>
        </p:nvGraphicFramePr>
        <p:xfrm>
          <a:off x="5767388" y="1495426"/>
          <a:ext cx="4724400" cy="4156075"/>
        </p:xfrm>
        <a:graphic>
          <a:graphicData uri="http://schemas.openxmlformats.org/presentationml/2006/ole">
            <mc:AlternateContent xmlns:mc="http://schemas.openxmlformats.org/markup-compatibility/2006">
              <mc:Choice xmlns:v="urn:schemas-microsoft-com:vml" Requires="v">
                <p:oleObj name="Slide" r:id="rId2" imgW="4718512" imgH="3538927" progId="PowerPoint.Slide.8">
                  <p:embed/>
                </p:oleObj>
              </mc:Choice>
              <mc:Fallback>
                <p:oleObj name="Slide" r:id="rId2" imgW="4718512" imgH="3538927" progId="PowerPoint.Slide.8">
                  <p:embed/>
                  <p:pic>
                    <p:nvPicPr>
                      <p:cNvPr id="4" name="Object 2"/>
                      <p:cNvPicPr>
                        <a:picLocks noChangeAspect="1" noChangeArrowheads="1"/>
                      </p:cNvPicPr>
                      <p:nvPr/>
                    </p:nvPicPr>
                    <p:blipFill>
                      <a:blip r:embed="rId3"/>
                      <a:srcRect/>
                      <a:stretch>
                        <a:fillRect/>
                      </a:stretch>
                    </p:blipFill>
                    <p:spPr bwMode="auto">
                      <a:xfrm>
                        <a:off x="5767388" y="1495426"/>
                        <a:ext cx="4724400" cy="4156075"/>
                      </a:xfrm>
                      <a:prstGeom prst="rect">
                        <a:avLst/>
                      </a:prstGeom>
                      <a:noFill/>
                      <a:ln>
                        <a:noFill/>
                      </a:ln>
                      <a:effectLst/>
                      <a:extLst>
                        <a:ext uri="{909E8E84-426E-40DD-AFC4-6F175D3DCCD1}">
                          <a14:hiddenFill xmlns:a14="http://schemas.microsoft.com/office/drawing/2010/main">
                            <a:solidFill>
                              <a:srgbClr val="CCFFCC">
                                <a:alpha val="50195"/>
                              </a:srgbClr>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78833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0588" y="571500"/>
            <a:ext cx="2790825" cy="5715000"/>
          </a:xfrm>
          <a:prstGeom prst="rect">
            <a:avLst/>
          </a:prstGeom>
        </p:spPr>
      </p:pic>
    </p:spTree>
    <p:extLst>
      <p:ext uri="{BB962C8B-B14F-4D97-AF65-F5344CB8AC3E}">
        <p14:creationId xmlns:p14="http://schemas.microsoft.com/office/powerpoint/2010/main" val="2241961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209800" y="614364"/>
            <a:ext cx="8077200" cy="1081087"/>
          </a:xfrm>
        </p:spPr>
        <p:txBody>
          <a:bodyPr/>
          <a:lstStyle/>
          <a:p>
            <a:r>
              <a:rPr lang="nb-NO" dirty="0"/>
              <a:t>Normal hørsel i forhold til alder</a:t>
            </a:r>
          </a:p>
        </p:txBody>
      </p:sp>
      <p:grpSp>
        <p:nvGrpSpPr>
          <p:cNvPr id="2" name="Group 3"/>
          <p:cNvGrpSpPr>
            <a:grpSpLocks/>
          </p:cNvGrpSpPr>
          <p:nvPr/>
        </p:nvGrpSpPr>
        <p:grpSpPr bwMode="auto">
          <a:xfrm>
            <a:off x="2590800" y="1905000"/>
            <a:ext cx="6053138" cy="3790950"/>
            <a:chOff x="672" y="1200"/>
            <a:chExt cx="3813" cy="2388"/>
          </a:xfrm>
        </p:grpSpPr>
        <p:pic>
          <p:nvPicPr>
            <p:cNvPr id="14340" name="Picture 4" descr="Audiogram"/>
            <p:cNvPicPr>
              <a:picLocks noChangeAspect="1" noChangeArrowheads="1"/>
            </p:cNvPicPr>
            <p:nvPr/>
          </p:nvPicPr>
          <p:blipFill>
            <a:blip r:embed="rId2" cstate="print"/>
            <a:srcRect/>
            <a:stretch>
              <a:fillRect/>
            </a:stretch>
          </p:blipFill>
          <p:spPr bwMode="auto">
            <a:xfrm>
              <a:off x="672" y="1200"/>
              <a:ext cx="2847" cy="2388"/>
            </a:xfrm>
            <a:prstGeom prst="rect">
              <a:avLst/>
            </a:prstGeom>
            <a:noFill/>
          </p:spPr>
        </p:pic>
        <p:sp>
          <p:nvSpPr>
            <p:cNvPr id="14341" name="Line 5"/>
            <p:cNvSpPr>
              <a:spLocks noChangeShapeType="1"/>
            </p:cNvSpPr>
            <p:nvPr/>
          </p:nvSpPr>
          <p:spPr bwMode="auto">
            <a:xfrm>
              <a:off x="912" y="1440"/>
              <a:ext cx="2400" cy="0"/>
            </a:xfrm>
            <a:prstGeom prst="line">
              <a:avLst/>
            </a:prstGeom>
            <a:noFill/>
            <a:ln w="57150">
              <a:solidFill>
                <a:schemeClr val="accent2"/>
              </a:solidFill>
              <a:round/>
              <a:headEnd/>
              <a:tailEnd/>
            </a:ln>
            <a:effectLst/>
          </p:spPr>
          <p:txBody>
            <a:bodyPr wrap="none" anchor="ctr"/>
            <a:lstStyle/>
            <a:p>
              <a:endParaRPr lang="nb-NO"/>
            </a:p>
          </p:txBody>
        </p:sp>
        <p:sp>
          <p:nvSpPr>
            <p:cNvPr id="14342" name="Line 6"/>
            <p:cNvSpPr>
              <a:spLocks noChangeShapeType="1"/>
            </p:cNvSpPr>
            <p:nvPr/>
          </p:nvSpPr>
          <p:spPr bwMode="auto">
            <a:xfrm>
              <a:off x="3408" y="1440"/>
              <a:ext cx="384" cy="0"/>
            </a:xfrm>
            <a:prstGeom prst="line">
              <a:avLst/>
            </a:prstGeom>
            <a:noFill/>
            <a:ln w="25400">
              <a:solidFill>
                <a:schemeClr val="accent2"/>
              </a:solidFill>
              <a:round/>
              <a:headEnd type="triangle" w="lg" len="med"/>
              <a:tailEnd/>
            </a:ln>
            <a:effectLst/>
          </p:spPr>
          <p:txBody>
            <a:bodyPr wrap="none" anchor="ctr"/>
            <a:lstStyle/>
            <a:p>
              <a:endParaRPr lang="nb-NO"/>
            </a:p>
          </p:txBody>
        </p:sp>
        <p:sp>
          <p:nvSpPr>
            <p:cNvPr id="14343" name="Text Box 7"/>
            <p:cNvSpPr txBox="1">
              <a:spLocks noChangeArrowheads="1"/>
            </p:cNvSpPr>
            <p:nvPr/>
          </p:nvSpPr>
          <p:spPr bwMode="auto">
            <a:xfrm>
              <a:off x="3888" y="1296"/>
              <a:ext cx="597" cy="288"/>
            </a:xfrm>
            <a:prstGeom prst="rect">
              <a:avLst/>
            </a:prstGeom>
            <a:noFill/>
            <a:ln w="12700">
              <a:noFill/>
              <a:miter lim="800000"/>
              <a:headEnd/>
              <a:tailEnd/>
            </a:ln>
            <a:effectLst/>
          </p:spPr>
          <p:txBody>
            <a:bodyPr wrap="none" anchor="ctr">
              <a:spAutoFit/>
            </a:bodyPr>
            <a:lstStyle/>
            <a:p>
              <a:pPr algn="ctr" eaLnBrk="0" hangingPunct="0">
                <a:lnSpc>
                  <a:spcPct val="100000"/>
                </a:lnSpc>
                <a:spcBef>
                  <a:spcPct val="0"/>
                </a:spcBef>
                <a:buClrTx/>
                <a:buSzTx/>
                <a:buFontTx/>
                <a:buNone/>
              </a:pPr>
              <a:r>
                <a:rPr lang="nb-NO" sz="2400">
                  <a:solidFill>
                    <a:schemeClr val="accent2"/>
                  </a:solidFill>
                  <a:latin typeface="Comic Sans MS" pitchFamily="66" charset="0"/>
                </a:rPr>
                <a:t>20 år</a:t>
              </a:r>
              <a:endParaRPr lang="nb-NO" sz="2400">
                <a:solidFill>
                  <a:srgbClr val="4D4D4D"/>
                </a:solidFill>
                <a:latin typeface="Times New Roman" pitchFamily="18" charset="0"/>
              </a:endParaRPr>
            </a:p>
          </p:txBody>
        </p:sp>
        <p:sp>
          <p:nvSpPr>
            <p:cNvPr id="14344" name="Freeform 8"/>
            <p:cNvSpPr>
              <a:spLocks/>
            </p:cNvSpPr>
            <p:nvPr/>
          </p:nvSpPr>
          <p:spPr bwMode="auto">
            <a:xfrm>
              <a:off x="931" y="1448"/>
              <a:ext cx="2431" cy="245"/>
            </a:xfrm>
            <a:custGeom>
              <a:avLst/>
              <a:gdLst/>
              <a:ahLst/>
              <a:cxnLst>
                <a:cxn ang="0">
                  <a:pos x="0" y="10"/>
                </a:cxn>
                <a:cxn ang="0">
                  <a:pos x="796" y="10"/>
                </a:cxn>
                <a:cxn ang="0">
                  <a:pos x="1221" y="31"/>
                </a:cxn>
                <a:cxn ang="0">
                  <a:pos x="2039" y="197"/>
                </a:cxn>
                <a:cxn ang="0">
                  <a:pos x="2431" y="245"/>
                </a:cxn>
              </a:cxnLst>
              <a:rect l="0" t="0" r="r" b="b"/>
              <a:pathLst>
                <a:path w="2431" h="245">
                  <a:moveTo>
                    <a:pt x="0" y="10"/>
                  </a:moveTo>
                  <a:cubicBezTo>
                    <a:pt x="133" y="10"/>
                    <a:pt x="593" y="7"/>
                    <a:pt x="796" y="10"/>
                  </a:cubicBezTo>
                  <a:cubicBezTo>
                    <a:pt x="999" y="13"/>
                    <a:pt x="1014" y="0"/>
                    <a:pt x="1221" y="31"/>
                  </a:cubicBezTo>
                  <a:cubicBezTo>
                    <a:pt x="1428" y="62"/>
                    <a:pt x="1838" y="161"/>
                    <a:pt x="2039" y="197"/>
                  </a:cubicBezTo>
                  <a:cubicBezTo>
                    <a:pt x="2240" y="233"/>
                    <a:pt x="2366" y="237"/>
                    <a:pt x="2431" y="245"/>
                  </a:cubicBezTo>
                </a:path>
              </a:pathLst>
            </a:custGeom>
            <a:noFill/>
            <a:ln w="57150" cap="flat" cmpd="sng">
              <a:solidFill>
                <a:schemeClr val="accent1"/>
              </a:solidFill>
              <a:prstDash val="solid"/>
              <a:round/>
              <a:headEnd/>
              <a:tailEnd/>
            </a:ln>
            <a:effectLst/>
          </p:spPr>
          <p:txBody>
            <a:bodyPr wrap="none" anchor="ctr"/>
            <a:lstStyle/>
            <a:p>
              <a:endParaRPr lang="nb-NO"/>
            </a:p>
          </p:txBody>
        </p:sp>
        <p:sp>
          <p:nvSpPr>
            <p:cNvPr id="14345" name="Line 9"/>
            <p:cNvSpPr>
              <a:spLocks noChangeShapeType="1"/>
            </p:cNvSpPr>
            <p:nvPr/>
          </p:nvSpPr>
          <p:spPr bwMode="auto">
            <a:xfrm>
              <a:off x="3408" y="1728"/>
              <a:ext cx="384" cy="0"/>
            </a:xfrm>
            <a:prstGeom prst="line">
              <a:avLst/>
            </a:prstGeom>
            <a:noFill/>
            <a:ln w="25400">
              <a:solidFill>
                <a:schemeClr val="accent1"/>
              </a:solidFill>
              <a:round/>
              <a:headEnd type="triangle" w="lg" len="med"/>
              <a:tailEnd/>
            </a:ln>
            <a:effectLst/>
          </p:spPr>
          <p:txBody>
            <a:bodyPr wrap="none" anchor="ctr"/>
            <a:lstStyle/>
            <a:p>
              <a:endParaRPr lang="nb-NO"/>
            </a:p>
          </p:txBody>
        </p:sp>
        <p:sp>
          <p:nvSpPr>
            <p:cNvPr id="14346" name="Text Box 10"/>
            <p:cNvSpPr txBox="1">
              <a:spLocks noChangeArrowheads="1"/>
            </p:cNvSpPr>
            <p:nvPr/>
          </p:nvSpPr>
          <p:spPr bwMode="auto">
            <a:xfrm>
              <a:off x="3888" y="1584"/>
              <a:ext cx="597" cy="288"/>
            </a:xfrm>
            <a:prstGeom prst="rect">
              <a:avLst/>
            </a:prstGeom>
            <a:noFill/>
            <a:ln w="12700">
              <a:noFill/>
              <a:miter lim="800000"/>
              <a:headEnd/>
              <a:tailEnd/>
            </a:ln>
            <a:effectLst/>
          </p:spPr>
          <p:txBody>
            <a:bodyPr wrap="none" anchor="ctr">
              <a:spAutoFit/>
            </a:bodyPr>
            <a:lstStyle/>
            <a:p>
              <a:pPr algn="ctr" eaLnBrk="0" hangingPunct="0">
                <a:lnSpc>
                  <a:spcPct val="100000"/>
                </a:lnSpc>
                <a:spcBef>
                  <a:spcPct val="0"/>
                </a:spcBef>
                <a:buClrTx/>
                <a:buSzTx/>
                <a:buFontTx/>
                <a:buNone/>
              </a:pPr>
              <a:r>
                <a:rPr lang="nb-NO" sz="2400">
                  <a:solidFill>
                    <a:schemeClr val="accent1"/>
                  </a:solidFill>
                  <a:latin typeface="Comic Sans MS" pitchFamily="66" charset="0"/>
                </a:rPr>
                <a:t>40 år</a:t>
              </a:r>
            </a:p>
          </p:txBody>
        </p:sp>
        <p:sp>
          <p:nvSpPr>
            <p:cNvPr id="14347" name="Freeform 11"/>
            <p:cNvSpPr>
              <a:spLocks/>
            </p:cNvSpPr>
            <p:nvPr/>
          </p:nvSpPr>
          <p:spPr bwMode="auto">
            <a:xfrm>
              <a:off x="931" y="1489"/>
              <a:ext cx="2400" cy="393"/>
            </a:xfrm>
            <a:custGeom>
              <a:avLst/>
              <a:gdLst/>
              <a:ahLst/>
              <a:cxnLst>
                <a:cxn ang="0">
                  <a:pos x="0" y="0"/>
                </a:cxn>
                <a:cxn ang="0">
                  <a:pos x="807" y="21"/>
                </a:cxn>
                <a:cxn ang="0">
                  <a:pos x="1210" y="62"/>
                </a:cxn>
                <a:cxn ang="0">
                  <a:pos x="1603" y="156"/>
                </a:cxn>
                <a:cxn ang="0">
                  <a:pos x="2007" y="321"/>
                </a:cxn>
                <a:cxn ang="0">
                  <a:pos x="2400" y="393"/>
                </a:cxn>
              </a:cxnLst>
              <a:rect l="0" t="0" r="r" b="b"/>
              <a:pathLst>
                <a:path w="2400" h="393">
                  <a:moveTo>
                    <a:pt x="0" y="0"/>
                  </a:moveTo>
                  <a:cubicBezTo>
                    <a:pt x="134" y="3"/>
                    <a:pt x="605" y="11"/>
                    <a:pt x="807" y="21"/>
                  </a:cubicBezTo>
                  <a:cubicBezTo>
                    <a:pt x="1009" y="31"/>
                    <a:pt x="1077" y="40"/>
                    <a:pt x="1210" y="62"/>
                  </a:cubicBezTo>
                  <a:cubicBezTo>
                    <a:pt x="1343" y="84"/>
                    <a:pt x="1470" y="113"/>
                    <a:pt x="1603" y="156"/>
                  </a:cubicBezTo>
                  <a:cubicBezTo>
                    <a:pt x="1736" y="199"/>
                    <a:pt x="1874" y="281"/>
                    <a:pt x="2007" y="321"/>
                  </a:cubicBezTo>
                  <a:cubicBezTo>
                    <a:pt x="2140" y="361"/>
                    <a:pt x="2318" y="378"/>
                    <a:pt x="2400" y="393"/>
                  </a:cubicBezTo>
                </a:path>
              </a:pathLst>
            </a:custGeom>
            <a:noFill/>
            <a:ln w="57150" cap="flat" cmpd="sng">
              <a:solidFill>
                <a:srgbClr val="FF6600"/>
              </a:solidFill>
              <a:prstDash val="solid"/>
              <a:round/>
              <a:headEnd/>
              <a:tailEnd/>
            </a:ln>
            <a:effectLst/>
          </p:spPr>
          <p:txBody>
            <a:bodyPr wrap="none" anchor="ctr"/>
            <a:lstStyle/>
            <a:p>
              <a:endParaRPr lang="nb-NO"/>
            </a:p>
          </p:txBody>
        </p:sp>
        <p:sp>
          <p:nvSpPr>
            <p:cNvPr id="14348" name="Line 12"/>
            <p:cNvSpPr>
              <a:spLocks noChangeShapeType="1"/>
            </p:cNvSpPr>
            <p:nvPr/>
          </p:nvSpPr>
          <p:spPr bwMode="auto">
            <a:xfrm>
              <a:off x="3408" y="1920"/>
              <a:ext cx="384" cy="0"/>
            </a:xfrm>
            <a:prstGeom prst="line">
              <a:avLst/>
            </a:prstGeom>
            <a:noFill/>
            <a:ln w="25400">
              <a:solidFill>
                <a:srgbClr val="FF6600"/>
              </a:solidFill>
              <a:round/>
              <a:headEnd type="triangle" w="lg" len="med"/>
              <a:tailEnd/>
            </a:ln>
            <a:effectLst/>
          </p:spPr>
          <p:txBody>
            <a:bodyPr wrap="none" anchor="ctr"/>
            <a:lstStyle/>
            <a:p>
              <a:endParaRPr lang="nb-NO"/>
            </a:p>
          </p:txBody>
        </p:sp>
        <p:sp>
          <p:nvSpPr>
            <p:cNvPr id="14349" name="Text Box 13"/>
            <p:cNvSpPr txBox="1">
              <a:spLocks noChangeArrowheads="1"/>
            </p:cNvSpPr>
            <p:nvPr/>
          </p:nvSpPr>
          <p:spPr bwMode="auto">
            <a:xfrm>
              <a:off x="3888" y="1776"/>
              <a:ext cx="597" cy="288"/>
            </a:xfrm>
            <a:prstGeom prst="rect">
              <a:avLst/>
            </a:prstGeom>
            <a:noFill/>
            <a:ln w="12700">
              <a:noFill/>
              <a:miter lim="800000"/>
              <a:headEnd/>
              <a:tailEnd/>
            </a:ln>
            <a:effectLst/>
          </p:spPr>
          <p:txBody>
            <a:bodyPr wrap="none" anchor="ctr">
              <a:spAutoFit/>
            </a:bodyPr>
            <a:lstStyle/>
            <a:p>
              <a:pPr algn="ctr" eaLnBrk="0" hangingPunct="0">
                <a:lnSpc>
                  <a:spcPct val="100000"/>
                </a:lnSpc>
                <a:spcBef>
                  <a:spcPct val="0"/>
                </a:spcBef>
                <a:buClrTx/>
                <a:buSzTx/>
                <a:buFontTx/>
                <a:buNone/>
              </a:pPr>
              <a:r>
                <a:rPr lang="nb-NO" sz="2400">
                  <a:solidFill>
                    <a:srgbClr val="FF6600"/>
                  </a:solidFill>
                  <a:latin typeface="Comic Sans MS" pitchFamily="66" charset="0"/>
                </a:rPr>
                <a:t>50 år</a:t>
              </a:r>
              <a:endParaRPr lang="nb-NO" sz="2400">
                <a:solidFill>
                  <a:srgbClr val="4D4D4D"/>
                </a:solidFill>
                <a:latin typeface="Times New Roman" pitchFamily="18" charset="0"/>
              </a:endParaRPr>
            </a:p>
          </p:txBody>
        </p:sp>
        <p:sp>
          <p:nvSpPr>
            <p:cNvPr id="14350" name="Freeform 14"/>
            <p:cNvSpPr>
              <a:spLocks/>
            </p:cNvSpPr>
            <p:nvPr/>
          </p:nvSpPr>
          <p:spPr bwMode="auto">
            <a:xfrm>
              <a:off x="941" y="1612"/>
              <a:ext cx="2379" cy="498"/>
            </a:xfrm>
            <a:custGeom>
              <a:avLst/>
              <a:gdLst/>
              <a:ahLst/>
              <a:cxnLst>
                <a:cxn ang="0">
                  <a:pos x="0" y="2"/>
                </a:cxn>
                <a:cxn ang="0">
                  <a:pos x="404" y="12"/>
                </a:cxn>
                <a:cxn ang="0">
                  <a:pos x="1221" y="74"/>
                </a:cxn>
                <a:cxn ang="0">
                  <a:pos x="1604" y="177"/>
                </a:cxn>
                <a:cxn ang="0">
                  <a:pos x="1986" y="426"/>
                </a:cxn>
                <a:cxn ang="0">
                  <a:pos x="2379" y="498"/>
                </a:cxn>
              </a:cxnLst>
              <a:rect l="0" t="0" r="r" b="b"/>
              <a:pathLst>
                <a:path w="2379" h="498">
                  <a:moveTo>
                    <a:pt x="0" y="2"/>
                  </a:moveTo>
                  <a:cubicBezTo>
                    <a:pt x="67" y="2"/>
                    <a:pt x="201" y="0"/>
                    <a:pt x="404" y="12"/>
                  </a:cubicBezTo>
                  <a:cubicBezTo>
                    <a:pt x="607" y="24"/>
                    <a:pt x="1021" y="47"/>
                    <a:pt x="1221" y="74"/>
                  </a:cubicBezTo>
                  <a:cubicBezTo>
                    <a:pt x="1421" y="101"/>
                    <a:pt x="1477" y="118"/>
                    <a:pt x="1604" y="177"/>
                  </a:cubicBezTo>
                  <a:cubicBezTo>
                    <a:pt x="1731" y="236"/>
                    <a:pt x="1857" y="373"/>
                    <a:pt x="1986" y="426"/>
                  </a:cubicBezTo>
                  <a:cubicBezTo>
                    <a:pt x="2115" y="479"/>
                    <a:pt x="2297" y="483"/>
                    <a:pt x="2379" y="498"/>
                  </a:cubicBezTo>
                </a:path>
              </a:pathLst>
            </a:custGeom>
            <a:noFill/>
            <a:ln w="57150" cap="flat" cmpd="sng">
              <a:solidFill>
                <a:srgbClr val="800080"/>
              </a:solidFill>
              <a:prstDash val="solid"/>
              <a:round/>
              <a:headEnd/>
              <a:tailEnd/>
            </a:ln>
            <a:effectLst/>
          </p:spPr>
          <p:txBody>
            <a:bodyPr wrap="none" anchor="ctr"/>
            <a:lstStyle/>
            <a:p>
              <a:endParaRPr lang="nb-NO"/>
            </a:p>
          </p:txBody>
        </p:sp>
        <p:sp>
          <p:nvSpPr>
            <p:cNvPr id="14351" name="Line 15"/>
            <p:cNvSpPr>
              <a:spLocks noChangeShapeType="1"/>
            </p:cNvSpPr>
            <p:nvPr/>
          </p:nvSpPr>
          <p:spPr bwMode="auto">
            <a:xfrm>
              <a:off x="3408" y="2112"/>
              <a:ext cx="384" cy="0"/>
            </a:xfrm>
            <a:prstGeom prst="line">
              <a:avLst/>
            </a:prstGeom>
            <a:noFill/>
            <a:ln w="25400">
              <a:solidFill>
                <a:srgbClr val="800080"/>
              </a:solidFill>
              <a:round/>
              <a:headEnd type="triangle" w="lg" len="med"/>
              <a:tailEnd/>
            </a:ln>
            <a:effectLst/>
          </p:spPr>
          <p:txBody>
            <a:bodyPr wrap="none" anchor="ctr"/>
            <a:lstStyle/>
            <a:p>
              <a:endParaRPr lang="nb-NO"/>
            </a:p>
          </p:txBody>
        </p:sp>
        <p:sp>
          <p:nvSpPr>
            <p:cNvPr id="14352" name="Text Box 16"/>
            <p:cNvSpPr txBox="1">
              <a:spLocks noChangeArrowheads="1"/>
            </p:cNvSpPr>
            <p:nvPr/>
          </p:nvSpPr>
          <p:spPr bwMode="auto">
            <a:xfrm>
              <a:off x="3888" y="1968"/>
              <a:ext cx="597" cy="288"/>
            </a:xfrm>
            <a:prstGeom prst="rect">
              <a:avLst/>
            </a:prstGeom>
            <a:noFill/>
            <a:ln w="12700">
              <a:noFill/>
              <a:miter lim="800000"/>
              <a:headEnd/>
              <a:tailEnd/>
            </a:ln>
            <a:effectLst/>
          </p:spPr>
          <p:txBody>
            <a:bodyPr wrap="none" anchor="ctr">
              <a:spAutoFit/>
            </a:bodyPr>
            <a:lstStyle/>
            <a:p>
              <a:pPr algn="ctr" eaLnBrk="0" hangingPunct="0">
                <a:lnSpc>
                  <a:spcPct val="100000"/>
                </a:lnSpc>
                <a:spcBef>
                  <a:spcPct val="0"/>
                </a:spcBef>
                <a:buClrTx/>
                <a:buSzTx/>
                <a:buFontTx/>
                <a:buNone/>
              </a:pPr>
              <a:r>
                <a:rPr lang="nb-NO" sz="2400">
                  <a:solidFill>
                    <a:srgbClr val="660066"/>
                  </a:solidFill>
                  <a:latin typeface="Comic Sans MS" pitchFamily="66" charset="0"/>
                </a:rPr>
                <a:t>60 år</a:t>
              </a:r>
              <a:endParaRPr lang="nb-NO" sz="2400">
                <a:solidFill>
                  <a:srgbClr val="4D4D4D"/>
                </a:solidFill>
                <a:latin typeface="Times New Roman" pitchFamily="18" charset="0"/>
              </a:endParaRPr>
            </a:p>
          </p:txBody>
        </p:sp>
        <p:sp>
          <p:nvSpPr>
            <p:cNvPr id="14353" name="Freeform 17"/>
            <p:cNvSpPr>
              <a:spLocks/>
            </p:cNvSpPr>
            <p:nvPr/>
          </p:nvSpPr>
          <p:spPr bwMode="auto">
            <a:xfrm>
              <a:off x="931" y="1696"/>
              <a:ext cx="2400" cy="983"/>
            </a:xfrm>
            <a:custGeom>
              <a:avLst/>
              <a:gdLst/>
              <a:ahLst/>
              <a:cxnLst>
                <a:cxn ang="0">
                  <a:pos x="0" y="0"/>
                </a:cxn>
                <a:cxn ang="0">
                  <a:pos x="807" y="31"/>
                </a:cxn>
                <a:cxn ang="0">
                  <a:pos x="1210" y="73"/>
                </a:cxn>
                <a:cxn ang="0">
                  <a:pos x="1593" y="186"/>
                </a:cxn>
                <a:cxn ang="0">
                  <a:pos x="2017" y="538"/>
                </a:cxn>
                <a:cxn ang="0">
                  <a:pos x="2400" y="983"/>
                </a:cxn>
              </a:cxnLst>
              <a:rect l="0" t="0" r="r" b="b"/>
              <a:pathLst>
                <a:path w="2400" h="983">
                  <a:moveTo>
                    <a:pt x="0" y="0"/>
                  </a:moveTo>
                  <a:cubicBezTo>
                    <a:pt x="133" y="3"/>
                    <a:pt x="605" y="19"/>
                    <a:pt x="807" y="31"/>
                  </a:cubicBezTo>
                  <a:cubicBezTo>
                    <a:pt x="1009" y="43"/>
                    <a:pt x="1079" y="47"/>
                    <a:pt x="1210" y="73"/>
                  </a:cubicBezTo>
                  <a:cubicBezTo>
                    <a:pt x="1341" y="99"/>
                    <a:pt x="1459" y="109"/>
                    <a:pt x="1593" y="186"/>
                  </a:cubicBezTo>
                  <a:cubicBezTo>
                    <a:pt x="1727" y="263"/>
                    <a:pt x="1883" y="405"/>
                    <a:pt x="2017" y="538"/>
                  </a:cubicBezTo>
                  <a:cubicBezTo>
                    <a:pt x="2151" y="671"/>
                    <a:pt x="2265" y="931"/>
                    <a:pt x="2400" y="983"/>
                  </a:cubicBezTo>
                </a:path>
              </a:pathLst>
            </a:custGeom>
            <a:noFill/>
            <a:ln w="57150" cap="flat" cmpd="sng">
              <a:solidFill>
                <a:srgbClr val="FF00FF"/>
              </a:solidFill>
              <a:prstDash val="solid"/>
              <a:round/>
              <a:headEnd/>
              <a:tailEnd/>
            </a:ln>
            <a:effectLst/>
          </p:spPr>
          <p:txBody>
            <a:bodyPr wrap="none" anchor="ctr"/>
            <a:lstStyle/>
            <a:p>
              <a:endParaRPr lang="nb-NO"/>
            </a:p>
          </p:txBody>
        </p:sp>
        <p:sp>
          <p:nvSpPr>
            <p:cNvPr id="14354" name="Line 18"/>
            <p:cNvSpPr>
              <a:spLocks noChangeShapeType="1"/>
            </p:cNvSpPr>
            <p:nvPr/>
          </p:nvSpPr>
          <p:spPr bwMode="auto">
            <a:xfrm>
              <a:off x="3408" y="2688"/>
              <a:ext cx="384" cy="0"/>
            </a:xfrm>
            <a:prstGeom prst="line">
              <a:avLst/>
            </a:prstGeom>
            <a:noFill/>
            <a:ln w="25400">
              <a:solidFill>
                <a:srgbClr val="FF00FF"/>
              </a:solidFill>
              <a:round/>
              <a:headEnd type="triangle" w="lg" len="med"/>
              <a:tailEnd/>
            </a:ln>
            <a:effectLst/>
          </p:spPr>
          <p:txBody>
            <a:bodyPr wrap="none" anchor="ctr"/>
            <a:lstStyle/>
            <a:p>
              <a:endParaRPr lang="nb-NO"/>
            </a:p>
          </p:txBody>
        </p:sp>
        <p:sp>
          <p:nvSpPr>
            <p:cNvPr id="14355" name="Text Box 19"/>
            <p:cNvSpPr txBox="1">
              <a:spLocks noChangeArrowheads="1"/>
            </p:cNvSpPr>
            <p:nvPr/>
          </p:nvSpPr>
          <p:spPr bwMode="auto">
            <a:xfrm>
              <a:off x="3888" y="2544"/>
              <a:ext cx="597" cy="288"/>
            </a:xfrm>
            <a:prstGeom prst="rect">
              <a:avLst/>
            </a:prstGeom>
            <a:noFill/>
            <a:ln w="12700">
              <a:noFill/>
              <a:miter lim="800000"/>
              <a:headEnd/>
              <a:tailEnd/>
            </a:ln>
            <a:effectLst/>
          </p:spPr>
          <p:txBody>
            <a:bodyPr wrap="none" anchor="ctr">
              <a:spAutoFit/>
            </a:bodyPr>
            <a:lstStyle/>
            <a:p>
              <a:pPr algn="ctr" eaLnBrk="0" hangingPunct="0">
                <a:lnSpc>
                  <a:spcPct val="100000"/>
                </a:lnSpc>
                <a:spcBef>
                  <a:spcPct val="0"/>
                </a:spcBef>
                <a:buClrTx/>
                <a:buSzTx/>
                <a:buFontTx/>
                <a:buNone/>
              </a:pPr>
              <a:r>
                <a:rPr lang="nb-NO" sz="2400">
                  <a:solidFill>
                    <a:srgbClr val="FF00FF"/>
                  </a:solidFill>
                  <a:latin typeface="Comic Sans MS" pitchFamily="66" charset="0"/>
                </a:rPr>
                <a:t>70 år</a:t>
              </a:r>
              <a:endParaRPr lang="nb-NO" sz="2400">
                <a:solidFill>
                  <a:srgbClr val="4D4D4D"/>
                </a:solidFill>
                <a:latin typeface="Times New Roman" pitchFamily="18" charset="0"/>
              </a:endParaRPr>
            </a:p>
          </p:txBody>
        </p:sp>
      </p:grpSp>
    </p:spTree>
    <p:extLst>
      <p:ext uri="{BB962C8B-B14F-4D97-AF65-F5344CB8AC3E}">
        <p14:creationId xmlns:p14="http://schemas.microsoft.com/office/powerpoint/2010/main" val="402069946"/>
      </p:ext>
    </p:extLst>
  </p:cSld>
  <p:clrMapOvr>
    <a:masterClrMapping/>
  </p:clrMapOvr>
  <p:transition spd="slow"/>
</p:sld>
</file>

<file path=ppt/theme/theme1.xml><?xml version="1.0" encoding="utf-8"?>
<a:theme xmlns:a="http://schemas.openxmlformats.org/drawingml/2006/main" name="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D115AE5-62DA-49E4-941C-0CAD096C68B1}" vid="{635A7B2C-7959-4FAC-9936-FB751898571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4ABC25B1A7F4546834DC07304BFE463" ma:contentTypeVersion="5" ma:contentTypeDescription="Opprett et nytt dokument." ma:contentTypeScope="" ma:versionID="ffeddab4a80af9fc7656a056ed3b2c28">
  <xsd:schema xmlns:xsd="http://www.w3.org/2001/XMLSchema" xmlns:xs="http://www.w3.org/2001/XMLSchema" xmlns:p="http://schemas.microsoft.com/office/2006/metadata/properties" xmlns:ns2="3edffd6d-c9d2-433e-b06a-63d0c11731a1" xmlns:ns3="a2d28713-6eb6-4aa0-943b-5496727ef1a0" targetNamespace="http://schemas.microsoft.com/office/2006/metadata/properties" ma:root="true" ma:fieldsID="00f2760b3bdaf6ba8ba55dbf27d14b14" ns2:_="" ns3:_="">
    <xsd:import namespace="3edffd6d-c9d2-433e-b06a-63d0c11731a1"/>
    <xsd:import namespace="a2d28713-6eb6-4aa0-943b-5496727ef1a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dffd6d-c9d2-433e-b06a-63d0c11731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d28713-6eb6-4aa0-943b-5496727ef1a0"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3714FEF-204A-4322-A2E5-AD8ABDF3C2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dffd6d-c9d2-433e-b06a-63d0c11731a1"/>
    <ds:schemaRef ds:uri="a2d28713-6eb6-4aa0-943b-5496727ef1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BA16CF-69EA-4443-BEE0-73385E2EEDD0}">
  <ds:schemaRefs>
    <ds:schemaRef ds:uri="http://schemas.microsoft.com/sharepoint/v3/contenttype/forms"/>
  </ds:schemaRefs>
</ds:datastoreItem>
</file>

<file path=customXml/itemProps3.xml><?xml version="1.0" encoding="utf-8"?>
<ds:datastoreItem xmlns:ds="http://schemas.openxmlformats.org/officeDocument/2006/customXml" ds:itemID="{AC591905-A811-45D1-A44B-D4999240A5F2}">
  <ds:schemaRefs>
    <ds:schemaRef ds:uri="http://schemas.microsoft.com/office/2006/documentManagement/types"/>
    <ds:schemaRef ds:uri="http://www.w3.org/XML/1998/namespace"/>
    <ds:schemaRef ds:uri="http://purl.org/dc/terms/"/>
    <ds:schemaRef ds:uri="http://schemas.microsoft.com/office/infopath/2007/PartnerControls"/>
    <ds:schemaRef ds:uri="http://purl.org/dc/elements/1.1/"/>
    <ds:schemaRef ds:uri="http://purl.org/dc/dcmitype/"/>
    <ds:schemaRef ds:uri="30ac3786-78c3-414b-815f-b4fca2e0bd42"/>
    <ds:schemaRef ds:uri="http://schemas.openxmlformats.org/package/2006/metadata/core-properties"/>
    <ds:schemaRef ds:uri="f979e152-3237-4567-8e98-aa3526074255"/>
    <ds:schemaRef ds:uri="http://schemas.microsoft.com/office/2006/metadata/properties"/>
  </ds:schemaRefs>
</ds:datastoreItem>
</file>

<file path=docMetadata/LabelInfo.xml><?xml version="1.0" encoding="utf-8"?>
<clbl:labelList xmlns:clbl="http://schemas.microsoft.com/office/2020/mipLabelMetadata">
  <clbl:label id="{d3491420-1ae2-4120-89e6-e6f668f067e2}" enabled="1" method="Standard" siteId="{62366534-1ec3-4962-8869-9b5535279d0b}" removed="0"/>
</clbl:labelList>
</file>

<file path=docProps/app.xml><?xml version="1.0" encoding="utf-8"?>
<Properties xmlns="http://schemas.openxmlformats.org/officeDocument/2006/extended-properties" xmlns:vt="http://schemas.openxmlformats.org/officeDocument/2006/docPropsVTypes">
  <Template>NAV_Rød</Template>
  <TotalTime>1920</TotalTime>
  <Words>3086</Words>
  <Application>Microsoft Office PowerPoint</Application>
  <PresentationFormat>Widescreen</PresentationFormat>
  <Paragraphs>317</Paragraphs>
  <Slides>63</Slides>
  <Notes>2</Notes>
  <HiddenSlides>0</HiddenSlides>
  <MMClips>0</MMClips>
  <ScaleCrop>false</ScaleCrop>
  <HeadingPairs>
    <vt:vector size="8" baseType="variant">
      <vt:variant>
        <vt:lpstr>Brukte skrifter</vt:lpstr>
      </vt:variant>
      <vt:variant>
        <vt:i4>10</vt:i4>
      </vt:variant>
      <vt:variant>
        <vt:lpstr>Tema</vt:lpstr>
      </vt:variant>
      <vt:variant>
        <vt:i4>1</vt:i4>
      </vt:variant>
      <vt:variant>
        <vt:lpstr>Innebygde OLE-servere</vt:lpstr>
      </vt:variant>
      <vt:variant>
        <vt:i4>3</vt:i4>
      </vt:variant>
      <vt:variant>
        <vt:lpstr>Lysbildetitler</vt:lpstr>
      </vt:variant>
      <vt:variant>
        <vt:i4>63</vt:i4>
      </vt:variant>
    </vt:vector>
  </HeadingPairs>
  <TitlesOfParts>
    <vt:vector size="77" baseType="lpstr">
      <vt:lpstr>Arial</vt:lpstr>
      <vt:lpstr>Calibri</vt:lpstr>
      <vt:lpstr>Cambria</vt:lpstr>
      <vt:lpstr>Comic Sans MS</vt:lpstr>
      <vt:lpstr>MuseoSlab-500</vt:lpstr>
      <vt:lpstr>Segoe UI</vt:lpstr>
      <vt:lpstr>Source Sans 3</vt:lpstr>
      <vt:lpstr>Source Sans Pro</vt:lpstr>
      <vt:lpstr>Tahoma</vt:lpstr>
      <vt:lpstr>Times New Roman</vt:lpstr>
      <vt:lpstr>Office-tema</vt:lpstr>
      <vt:lpstr>Lysbilde</vt:lpstr>
      <vt:lpstr>Slide</vt:lpstr>
      <vt:lpstr>Bitmap Image</vt:lpstr>
      <vt:lpstr>Nedsatt hørsel</vt:lpstr>
      <vt:lpstr>Litt om meg</vt:lpstr>
      <vt:lpstr>Nav Hjelpemiddelsentral</vt:lpstr>
      <vt:lpstr>Hva bruker vi hørselen til?</vt:lpstr>
      <vt:lpstr>PowerPoint-presentasjon</vt:lpstr>
      <vt:lpstr>PowerPoint-presentasjon</vt:lpstr>
      <vt:lpstr>PowerPoint-presentasjon</vt:lpstr>
      <vt:lpstr>PowerPoint-presentasjon</vt:lpstr>
      <vt:lpstr>Normal hørsel i forhold til alder</vt:lpstr>
      <vt:lpstr>Taleoppfattelse</vt:lpstr>
      <vt:lpstr>PowerPoint-presentasjon</vt:lpstr>
      <vt:lpstr>PowerPoint-presentasjon</vt:lpstr>
      <vt:lpstr>Taleaudiogram</vt:lpstr>
      <vt:lpstr>Maksimal teleoppfattelse</vt:lpstr>
      <vt:lpstr>Å høre med et nevrogent tap</vt:lpstr>
      <vt:lpstr>Når man hører kun vokaler</vt:lpstr>
      <vt:lpstr>Når man hører kun konsonanter</vt:lpstr>
      <vt:lpstr>PowerPoint-presentasjon</vt:lpstr>
      <vt:lpstr>Ubehagsnivå</vt:lpstr>
      <vt:lpstr>Å høre med nedsatt hørsel</vt:lpstr>
      <vt:lpstr>Mulige konsekvenser av nedsatt hørsel</vt:lpstr>
      <vt:lpstr>PowerPoint-presentasjon</vt:lpstr>
      <vt:lpstr>PowerPoint-presentasjon</vt:lpstr>
      <vt:lpstr>PowerPoint-presentasjon</vt:lpstr>
      <vt:lpstr>PowerPoint-presentasjon</vt:lpstr>
      <vt:lpstr>Vanlige hørselshjelpemidler i arbeidslivet</vt:lpstr>
      <vt:lpstr>Høreapparat – hjelpemiddel nr. 1!</vt:lpstr>
      <vt:lpstr>Men:</vt:lpstr>
      <vt:lpstr>Signal-støy-forhold</vt:lpstr>
      <vt:lpstr>Fordeler med direktelyd/samtaleforsterkere</vt:lpstr>
      <vt:lpstr>Direktelyd/samtaleforsterkere</vt:lpstr>
      <vt:lpstr>Bordmikrofon eller høyttaler og mikrofoner</vt:lpstr>
      <vt:lpstr>PowerPoint-presentasjon</vt:lpstr>
      <vt:lpstr>Streaming av lyd fra smarttelefon</vt:lpstr>
      <vt:lpstr>Digitale møter</vt:lpstr>
      <vt:lpstr>Varslingshjelpemidler</vt:lpstr>
      <vt:lpstr>Varslingshjelpemidler</vt:lpstr>
      <vt:lpstr>App som fjernkontroll</vt:lpstr>
      <vt:lpstr>PowerPoint-presentasjon</vt:lpstr>
      <vt:lpstr>PowerPoint-presentasjon</vt:lpstr>
      <vt:lpstr>Lydutjevningsanlegg</vt:lpstr>
      <vt:lpstr>Fordeler med lydutjevningsanlegg</vt:lpstr>
      <vt:lpstr>Tolk i arbeidslivet</vt:lpstr>
      <vt:lpstr>Tilrettelegging på arbeidsplassen </vt:lpstr>
      <vt:lpstr>Tilrettelegging av møter og samtaler</vt:lpstr>
      <vt:lpstr>Hvordan kan du som kollega hjelpe en som hører dårlig?</vt:lpstr>
      <vt:lpstr>PowerPoint-presentasjon</vt:lpstr>
      <vt:lpstr>PowerPoint-presentasjon</vt:lpstr>
      <vt:lpstr>PowerPoint-presentasjon</vt:lpstr>
      <vt:lpstr>Hva bruker vi hørselen til?</vt:lpstr>
      <vt:lpstr>Hva bruker vi hørselen til?</vt:lpstr>
      <vt:lpstr>PowerPoint-presentasjon</vt:lpstr>
      <vt:lpstr>Konsekvenser av hørselstap</vt:lpstr>
      <vt:lpstr>PowerPoint-presentasjon</vt:lpstr>
      <vt:lpstr>Hvordan skal jeg snakke til en som hører dårlig?</vt:lpstr>
      <vt:lpstr>IKKE ROP!  Mange hørselshemmede er svært følsomme for høye lyder</vt:lpstr>
      <vt:lpstr>Sørg for at det er godt lys på ansiktet ditt.  Du har størst sjanse til å bli forstått hvis den du snakker med både ser øynene og munnen din.</vt:lpstr>
      <vt:lpstr>Unngå unødvendig støy - demp lyden på radio og tv</vt:lpstr>
      <vt:lpstr>Unngå å spise, drikke og røyke.  Hold hendene borte fra ansiktet når du snakker med den hørselshemmede</vt:lpstr>
      <vt:lpstr>Snakk klart og tydelig.  Snakk langsomt, men ikke så langsomt at det blir vanskelig å forstå.</vt:lpstr>
      <vt:lpstr>PowerPoint-presentasjon</vt:lpstr>
      <vt:lpstr>Tilrettelegging – ikke bare tekniske hjelpemidler</vt:lpstr>
      <vt:lpstr>PowerPoint-presentasjon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Jahren, Stine Mette</dc:creator>
  <cp:keywords/>
  <dc:description/>
  <cp:lastModifiedBy>Anne Kari Minsaas</cp:lastModifiedBy>
  <cp:revision>2</cp:revision>
  <cp:lastPrinted>2020-04-21T11:47:02Z</cp:lastPrinted>
  <dcterms:created xsi:type="dcterms:W3CDTF">2024-11-28T15:41:59Z</dcterms:created>
  <dcterms:modified xsi:type="dcterms:W3CDTF">2025-09-29T09:27:54Z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0x010100B4ABC25B1A7F4546834DC07304BFE463</vt:lpwstr>
  </property>
  <property fmtid="{D5CDD505-2E9C-101B-9397-08002B2CF9AE}" pid="3" name="MSIP_Label_d3491420-1ae2-4120-89e6-e6f668f067e2_Enabled">
    <vt:lpwstr>true</vt:lpwstr>
  </property>
  <property fmtid="{D5CDD505-2E9C-101B-9397-08002B2CF9AE}" pid="4" name="MSIP_Label_d3491420-1ae2-4120-89e6-e6f668f067e2_SetDate">
    <vt:lpwstr>2020-07-17T09:01:45Z</vt:lpwstr>
  </property>
  <property fmtid="{D5CDD505-2E9C-101B-9397-08002B2CF9AE}" pid="5" name="MSIP_Label_d3491420-1ae2-4120-89e6-e6f668f067e2_Method">
    <vt:lpwstr>Standard</vt:lpwstr>
  </property>
  <property fmtid="{D5CDD505-2E9C-101B-9397-08002B2CF9AE}" pid="6" name="MSIP_Label_d3491420-1ae2-4120-89e6-e6f668f067e2_Name">
    <vt:lpwstr>d3491420-1ae2-4120-89e6-e6f668f067e2</vt:lpwstr>
  </property>
  <property fmtid="{D5CDD505-2E9C-101B-9397-08002B2CF9AE}" pid="7" name="MSIP_Label_d3491420-1ae2-4120-89e6-e6f668f067e2_SiteId">
    <vt:lpwstr>62366534-1ec3-4962-8869-9b5535279d0b</vt:lpwstr>
  </property>
  <property fmtid="{D5CDD505-2E9C-101B-9397-08002B2CF9AE}" pid="8" name="MSIP_Label_d3491420-1ae2-4120-89e6-e6f668f067e2_ActionId">
    <vt:lpwstr>6aab726e-71e4-4161-a674-ca875e604b1a</vt:lpwstr>
  </property>
  <property fmtid="{D5CDD505-2E9C-101B-9397-08002B2CF9AE}" pid="9" name="MSIP_Label_d3491420-1ae2-4120-89e6-e6f668f067e2_ContentBits">
    <vt:lpwstr>0</vt:lpwstr>
  </property>
  <property fmtid="{D5CDD505-2E9C-101B-9397-08002B2CF9AE}" pid="10" name="Order">
    <vt:r8>100</vt:r8>
  </property>
  <property fmtid="{D5CDD505-2E9C-101B-9397-08002B2CF9AE}" pid="11" name="xd_Signature">
    <vt:bool>false</vt:bool>
  </property>
  <property fmtid="{D5CDD505-2E9C-101B-9397-08002B2CF9AE}" pid="12" name="xd_ProgID">
    <vt:lpwstr/>
  </property>
  <property fmtid="{D5CDD505-2E9C-101B-9397-08002B2CF9AE}" pid="13" name="_ExtendedDescription">
    <vt:lpwstr/>
  </property>
  <property fmtid="{D5CDD505-2E9C-101B-9397-08002B2CF9AE}" pid="14" name="TriggerFlowInfo">
    <vt:lpwstr/>
  </property>
  <property fmtid="{D5CDD505-2E9C-101B-9397-08002B2CF9AE}" pid="15" name="ComplianceAssetId">
    <vt:lpwstr/>
  </property>
  <property fmtid="{D5CDD505-2E9C-101B-9397-08002B2CF9AE}" pid="16" name="TemplateUrl">
    <vt:lpwstr/>
  </property>
</Properties>
</file>