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4"/>
  </p:sldMasterIdLst>
  <p:notesMasterIdLst>
    <p:notesMasterId r:id="rId45"/>
  </p:notesMasterIdLst>
  <p:sldIdLst>
    <p:sldId id="256" r:id="rId5"/>
    <p:sldId id="3832" r:id="rId6"/>
    <p:sldId id="3823" r:id="rId7"/>
    <p:sldId id="390" r:id="rId8"/>
    <p:sldId id="3715" r:id="rId9"/>
    <p:sldId id="3736" r:id="rId10"/>
    <p:sldId id="2147471194" r:id="rId11"/>
    <p:sldId id="2147471178" r:id="rId12"/>
    <p:sldId id="2147471179" r:id="rId13"/>
    <p:sldId id="2147471180" r:id="rId14"/>
    <p:sldId id="3735" r:id="rId15"/>
    <p:sldId id="259" r:id="rId16"/>
    <p:sldId id="3776" r:id="rId17"/>
    <p:sldId id="3659" r:id="rId18"/>
    <p:sldId id="288" r:id="rId19"/>
    <p:sldId id="3726" r:id="rId20"/>
    <p:sldId id="282" r:id="rId21"/>
    <p:sldId id="283" r:id="rId22"/>
    <p:sldId id="284" r:id="rId23"/>
    <p:sldId id="285" r:id="rId24"/>
    <p:sldId id="3824" r:id="rId25"/>
    <p:sldId id="3826" r:id="rId26"/>
    <p:sldId id="3825" r:id="rId27"/>
    <p:sldId id="3827" r:id="rId28"/>
    <p:sldId id="2147471176" r:id="rId29"/>
    <p:sldId id="3734" r:id="rId30"/>
    <p:sldId id="3706" r:id="rId31"/>
    <p:sldId id="2147471221" r:id="rId32"/>
    <p:sldId id="2147471222" r:id="rId33"/>
    <p:sldId id="2147471177" r:id="rId34"/>
    <p:sldId id="3741" r:id="rId35"/>
    <p:sldId id="2147471223" r:id="rId36"/>
    <p:sldId id="2147471224" r:id="rId37"/>
    <p:sldId id="2147471225" r:id="rId38"/>
    <p:sldId id="2147471189" r:id="rId39"/>
    <p:sldId id="3716" r:id="rId40"/>
    <p:sldId id="2147471193" r:id="rId41"/>
    <p:sldId id="3777" r:id="rId42"/>
    <p:sldId id="3723" r:id="rId43"/>
    <p:sldId id="260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3521" userDrawn="1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A2C"/>
    <a:srgbClr val="6A9835"/>
    <a:srgbClr val="9CB77C"/>
    <a:srgbClr val="E7E7E7"/>
    <a:srgbClr val="65747D"/>
    <a:srgbClr val="AFC2CE"/>
    <a:srgbClr val="809AA4"/>
    <a:srgbClr val="F1EFED"/>
    <a:srgbClr val="F0EFED"/>
    <a:srgbClr val="636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E5A01-077D-1A43-AFA3-A55AFAC64985}" v="5" dt="2025-09-12T08:51:50.14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ddels stil 1 - aks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Mørk stil 1 - aks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9214"/>
  </p:normalViewPr>
  <p:slideViewPr>
    <p:cSldViewPr snapToGrid="0" showGuides="1">
      <p:cViewPr varScale="1">
        <p:scale>
          <a:sx n="93" d="100"/>
          <a:sy n="93" d="100"/>
        </p:scale>
        <p:origin x="216" y="336"/>
      </p:cViewPr>
      <p:guideLst>
        <p:guide orient="horz" pos="352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Prevalence MCI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'Ark1'!$A$2:$A$6</c:f>
              <c:numCache>
                <c:formatCode>General</c:formatCode>
                <c:ptCount val="5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</c:numCache>
            </c:numRef>
          </c:cat>
          <c:val>
            <c:numRef>
              <c:f>'Ark1'!$B$2:$B$6</c:f>
              <c:numCache>
                <c:formatCode>General</c:formatCode>
                <c:ptCount val="5"/>
                <c:pt idx="0">
                  <c:v>248984</c:v>
                </c:pt>
                <c:pt idx="1">
                  <c:v>305838</c:v>
                </c:pt>
                <c:pt idx="2">
                  <c:v>382476</c:v>
                </c:pt>
                <c:pt idx="3">
                  <c:v>436114</c:v>
                </c:pt>
                <c:pt idx="4">
                  <c:v>478783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F7-0C48-B118-379922CB6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715727"/>
        <c:axId val="1640728351"/>
      </c:lineChart>
      <c:catAx>
        <c:axId val="1640715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40728351"/>
        <c:crosses val="autoZero"/>
        <c:auto val="1"/>
        <c:lblAlgn val="ctr"/>
        <c:lblOffset val="100"/>
        <c:noMultiLvlLbl val="0"/>
      </c:catAx>
      <c:valAx>
        <c:axId val="1640728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40715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71F7CB0F-E589-422F-9201-13FC1E670825}" type="datetimeFigureOut">
              <a:rPr lang="nb-NO" smtClean="0"/>
              <a:pPr/>
              <a:t>11.09.2025</a:t>
            </a:fld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Click to edit Master text styles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970BBC05-4A6C-4A4C-8C1F-9018E3ADE12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293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177" algn="l" defTabSz="914355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355" algn="l" defTabSz="914355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532" algn="l" defTabSz="914355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709" algn="l" defTabSz="914355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Keith Richards 81, Mick Jagger 82, Ron Wood 78. </a:t>
            </a:r>
          </a:p>
          <a:p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from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healthy</a:t>
            </a:r>
            <a:r>
              <a:rPr lang="nb-NO" dirty="0"/>
              <a:t> lifestyle?</a:t>
            </a:r>
          </a:p>
          <a:p>
            <a:r>
              <a:rPr lang="nb-NO" dirty="0"/>
              <a:t>Mick: </a:t>
            </a:r>
            <a:r>
              <a:rPr lang="nb-NO" dirty="0" err="1"/>
              <a:t>trains</a:t>
            </a:r>
            <a:r>
              <a:rPr lang="nb-NO" dirty="0"/>
              <a:t> 5-6 </a:t>
            </a:r>
            <a:r>
              <a:rPr lang="nb-NO" dirty="0" err="1"/>
              <a:t>days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, </a:t>
            </a:r>
            <a:r>
              <a:rPr lang="nb-NO" dirty="0" err="1"/>
              <a:t>eats</a:t>
            </a:r>
            <a:r>
              <a:rPr lang="nb-NO" dirty="0"/>
              <a:t> a whole-</a:t>
            </a:r>
            <a:r>
              <a:rPr lang="nb-NO" dirty="0" err="1"/>
              <a:t>food</a:t>
            </a:r>
            <a:r>
              <a:rPr lang="nb-NO" dirty="0"/>
              <a:t>, </a:t>
            </a:r>
            <a:r>
              <a:rPr lang="nb-NO" dirty="0" err="1"/>
              <a:t>organic-based</a:t>
            </a:r>
            <a:r>
              <a:rPr lang="nb-NO" dirty="0"/>
              <a:t>, </a:t>
            </a:r>
            <a:r>
              <a:rPr lang="nb-NO" dirty="0" err="1"/>
              <a:t>Mediterranean</a:t>
            </a:r>
            <a:r>
              <a:rPr lang="nb-NO" dirty="0"/>
              <a:t>-style diet, </a:t>
            </a:r>
            <a:r>
              <a:rPr lang="nb-NO" dirty="0" err="1"/>
              <a:t>practices</a:t>
            </a:r>
            <a:r>
              <a:rPr lang="nb-NO" dirty="0"/>
              <a:t> </a:t>
            </a:r>
            <a:r>
              <a:rPr lang="nb-NO" dirty="0" err="1"/>
              <a:t>meditation</a:t>
            </a:r>
            <a:r>
              <a:rPr lang="nb-NO" dirty="0"/>
              <a:t> (his </a:t>
            </a:r>
            <a:r>
              <a:rPr lang="nb-NO" dirty="0" err="1"/>
              <a:t>father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a </a:t>
            </a:r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exercise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. Keith: For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years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 drank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bottle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Jack Daniels a </a:t>
            </a:r>
            <a:r>
              <a:rPr lang="nb-NO" dirty="0" err="1"/>
              <a:t>day</a:t>
            </a:r>
            <a:r>
              <a:rPr lang="nb-NO" dirty="0"/>
              <a:t>, it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estimated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 has </a:t>
            </a:r>
            <a:r>
              <a:rPr lang="nb-NO" dirty="0" err="1"/>
              <a:t>smoked</a:t>
            </a:r>
            <a:r>
              <a:rPr lang="nb-NO" dirty="0"/>
              <a:t> 500,000 </a:t>
            </a:r>
            <a:r>
              <a:rPr lang="nb-NO" dirty="0" err="1"/>
              <a:t>cigarettes</a:t>
            </a:r>
            <a:r>
              <a:rPr lang="nb-NO" dirty="0"/>
              <a:t>, his </a:t>
            </a:r>
            <a:r>
              <a:rPr lang="nb-NO" dirty="0" err="1"/>
              <a:t>favorite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 is </a:t>
            </a:r>
            <a:r>
              <a:rPr lang="nb-NO" dirty="0" err="1"/>
              <a:t>bangers</a:t>
            </a:r>
            <a:r>
              <a:rPr lang="nb-NO" dirty="0"/>
              <a:t> and </a:t>
            </a:r>
            <a:r>
              <a:rPr lang="nb-NO" dirty="0" err="1"/>
              <a:t>mash</a:t>
            </a:r>
            <a:r>
              <a:rPr lang="nb-NO" dirty="0"/>
              <a:t>.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Are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resistant</a:t>
            </a:r>
            <a:r>
              <a:rPr lang="nb-NO" dirty="0"/>
              <a:t> or </a:t>
            </a:r>
            <a:r>
              <a:rPr lang="nb-NO" dirty="0" err="1"/>
              <a:t>resilient</a:t>
            </a:r>
            <a:r>
              <a:rPr lang="nb-NO" dirty="0"/>
              <a:t>?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Do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avoid</a:t>
            </a:r>
            <a:r>
              <a:rPr lang="nb-NO" dirty="0"/>
              <a:t> beta-</a:t>
            </a:r>
            <a:r>
              <a:rPr lang="nb-NO" dirty="0" err="1"/>
              <a:t>amyloid</a:t>
            </a:r>
            <a:r>
              <a:rPr lang="nb-NO" dirty="0"/>
              <a:t> or alfa-</a:t>
            </a:r>
            <a:r>
              <a:rPr lang="nb-NO" dirty="0" err="1"/>
              <a:t>synuclein</a:t>
            </a:r>
            <a:r>
              <a:rPr lang="nb-NO" dirty="0"/>
              <a:t> </a:t>
            </a:r>
            <a:r>
              <a:rPr lang="nb-NO" dirty="0" err="1"/>
              <a:t>aggregation</a:t>
            </a:r>
            <a:r>
              <a:rPr lang="nb-NO" dirty="0"/>
              <a:t> or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resilient</a:t>
            </a:r>
            <a:r>
              <a:rPr lang="nb-NO" dirty="0"/>
              <a:t> to it.</a:t>
            </a:r>
          </a:p>
          <a:p>
            <a:endParaRPr lang="nb-NO" dirty="0"/>
          </a:p>
          <a:p>
            <a:r>
              <a:rPr lang="nb-NO" dirty="0"/>
              <a:t>Fra 28. april til 21. juli. </a:t>
            </a:r>
            <a:r>
              <a:rPr lang="nb-NO" dirty="0" err="1"/>
              <a:t>After</a:t>
            </a:r>
            <a:r>
              <a:rPr lang="nb-NO" dirty="0"/>
              <a:t> a 20 </a:t>
            </a:r>
            <a:r>
              <a:rPr lang="nb-NO" dirty="0" err="1"/>
              <a:t>songs</a:t>
            </a:r>
            <a:r>
              <a:rPr lang="nb-NO" dirty="0"/>
              <a:t> </a:t>
            </a:r>
            <a:r>
              <a:rPr lang="nb-NO" dirty="0" err="1"/>
              <a:t>set</a:t>
            </a:r>
            <a:r>
              <a:rPr lang="nb-NO" dirty="0"/>
              <a:t> list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tour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concluded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Satisfaction</a:t>
            </a:r>
            <a:r>
              <a:rPr lang="nb-NO" dirty="0"/>
              <a:t> in </a:t>
            </a:r>
            <a:r>
              <a:rPr lang="nb-NO" dirty="0" err="1"/>
              <a:t>Ridgedale</a:t>
            </a:r>
            <a:r>
              <a:rPr lang="nb-NO" dirty="0"/>
              <a:t> Missouri.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BBC05-4A6C-4A4C-8C1F-9018E3ADE12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632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BBC05-4A6C-4A4C-8C1F-9018E3ADE126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308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E4985-DD92-E440-9636-9300CCB4809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940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Totalt begge kjønn: 43.9 (vektet og standardisert)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BBC05-4A6C-4A4C-8C1F-9018E3ADE126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5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Øker til 56 000 i 2050.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BBC05-4A6C-4A4C-8C1F-9018E3ADE126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05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Jan Christian Vestre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BBC05-4A6C-4A4C-8C1F-9018E3ADE126}" type="slidenum">
              <a:rPr lang="nb-NO" smtClean="0"/>
              <a:pPr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1178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Resilience</a:t>
            </a:r>
            <a:r>
              <a:rPr lang="nb-NO" dirty="0"/>
              <a:t> is </a:t>
            </a:r>
            <a:r>
              <a:rPr lang="nb-NO" dirty="0" err="1"/>
              <a:t>highly</a:t>
            </a:r>
            <a:r>
              <a:rPr lang="nb-NO" dirty="0"/>
              <a:t> relevant for </a:t>
            </a:r>
            <a:r>
              <a:rPr lang="nb-NO" dirty="0" err="1"/>
              <a:t>both</a:t>
            </a:r>
            <a:r>
              <a:rPr lang="nb-NO" dirty="0"/>
              <a:t> alternatives – </a:t>
            </a:r>
            <a:r>
              <a:rPr lang="nb-NO" dirty="0" err="1"/>
              <a:t>treatment</a:t>
            </a:r>
            <a:r>
              <a:rPr lang="nb-NO" dirty="0"/>
              <a:t> and </a:t>
            </a:r>
            <a:r>
              <a:rPr lang="nb-NO" dirty="0" err="1"/>
              <a:t>prevention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BBC05-4A6C-4A4C-8C1F-9018E3ADE126}" type="slidenum">
              <a:rPr lang="nb-NO" smtClean="0"/>
              <a:pPr/>
              <a:t>37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893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Usikkerhet angående hva som gjelder (av råd)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BBC05-4A6C-4A4C-8C1F-9018E3ADE126}" type="slidenum">
              <a:rPr lang="nb-NO" smtClean="0"/>
              <a:pPr/>
              <a:t>38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911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">
            <a:extLst>
              <a:ext uri="{FF2B5EF4-FFF2-40B4-BE49-F238E27FC236}">
                <a16:creationId xmlns:a16="http://schemas.microsoft.com/office/drawing/2014/main" id="{20E5B076-7A65-BA43-8F8B-97DCE6BA0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2060575"/>
            <a:ext cx="8710614" cy="2689348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198330"/>
            <a:ext cx="8710613" cy="1326292"/>
          </a:xfrm>
        </p:spPr>
        <p:txBody>
          <a:bodyPr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undertittel/forfatter/dato e.l.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4A978F-2D48-354B-AAAF-C850937712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110407"/>
            <a:ext cx="87106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4450AF-269F-A54A-BFD9-38B1FF458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49" y="461256"/>
            <a:ext cx="3029880" cy="8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991B110-8206-D006-5883-83B6B8202D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6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4"/>
            <a:ext cx="8710613" cy="629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11223" y="1557338"/>
            <a:ext cx="8710611" cy="4464050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 noProof="0" dirty="0"/>
              <a:t>Sett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"/>
            <a:ext cx="8710612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Sett inn OVERtittel</a:t>
            </a:r>
            <a:endParaRPr lang="nb-NO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24F52-BFE6-A64C-853C-C68062686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CD1781B-F973-1823-1C83-672038C69E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4A7A54-ACF4-EB42-8402-A9CF749E332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4032" y="1557339"/>
            <a:ext cx="4897437" cy="4464050"/>
          </a:xfrm>
        </p:spPr>
        <p:txBody>
          <a:bodyPr lIns="0" tIns="0" rIns="0" bIns="0">
            <a:noAutofit/>
          </a:bodyPr>
          <a:lstStyle>
            <a:lvl1pPr>
              <a:spcAft>
                <a:spcPts val="700"/>
              </a:spcAft>
              <a:defRPr b="0" i="0">
                <a:latin typeface="+mn-lt"/>
              </a:defRPr>
            </a:lvl1pPr>
            <a:lvl2pPr>
              <a:spcAft>
                <a:spcPts val="700"/>
              </a:spcAft>
              <a:defRPr b="0" i="0">
                <a:latin typeface="+mn-lt"/>
              </a:defRPr>
            </a:lvl2pPr>
            <a:lvl3pPr>
              <a:spcAft>
                <a:spcPts val="700"/>
              </a:spcAft>
              <a:defRPr b="0" i="0">
                <a:latin typeface="+mn-lt"/>
              </a:defRPr>
            </a:lvl3pPr>
            <a:lvl4pPr>
              <a:spcAft>
                <a:spcPts val="700"/>
              </a:spcAft>
              <a:defRPr b="0" i="0">
                <a:latin typeface="+mn-lt"/>
              </a:defRPr>
            </a:lvl4pPr>
            <a:lvl5pPr>
              <a:spcAft>
                <a:spcPts val="700"/>
              </a:spcAft>
              <a:defRPr b="0" i="0">
                <a:latin typeface="+mn-lt"/>
              </a:defRPr>
            </a:lvl5pPr>
          </a:lstStyle>
          <a:p>
            <a:pPr lvl="0"/>
            <a:r>
              <a:rPr lang="nb-NO" noProof="0" dirty="0"/>
              <a:t>Sett inn innhold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A4A7A54-ACF4-EB42-8402-A9CF749E332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11225" y="1557339"/>
            <a:ext cx="4897437" cy="4464050"/>
          </a:xfrm>
        </p:spPr>
        <p:txBody>
          <a:bodyPr>
            <a:noAutofit/>
          </a:bodyPr>
          <a:lstStyle>
            <a:lvl1pPr>
              <a:spcAft>
                <a:spcPts val="700"/>
              </a:spcAft>
              <a:defRPr b="0" i="0">
                <a:latin typeface="+mn-lt"/>
              </a:defRPr>
            </a:lvl1pPr>
            <a:lvl2pPr>
              <a:spcAft>
                <a:spcPts val="700"/>
              </a:spcAft>
              <a:defRPr b="0" i="0">
                <a:latin typeface="+mn-lt"/>
              </a:defRPr>
            </a:lvl2pPr>
            <a:lvl3pPr>
              <a:spcAft>
                <a:spcPts val="700"/>
              </a:spcAft>
              <a:defRPr b="0" i="0">
                <a:latin typeface="+mn-lt"/>
              </a:defRPr>
            </a:lvl3pPr>
            <a:lvl4pPr>
              <a:spcAft>
                <a:spcPts val="700"/>
              </a:spcAft>
              <a:defRPr b="0" i="0">
                <a:latin typeface="+mn-lt"/>
              </a:defRPr>
            </a:lvl4pPr>
            <a:lvl5pPr>
              <a:spcAft>
                <a:spcPts val="700"/>
              </a:spcAft>
              <a:defRPr b="0" i="0">
                <a:latin typeface="+mn-lt"/>
              </a:defRPr>
            </a:lvl5pPr>
          </a:lstStyle>
          <a:p>
            <a:pPr lvl="0"/>
            <a:r>
              <a:rPr lang="nb-NO" noProof="0" dirty="0"/>
              <a:t>Sett inn innhold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4"/>
            <a:ext cx="8713789" cy="6290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15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"/>
            <a:ext cx="8713788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Sett inn OVERtittel</a:t>
            </a:r>
            <a:endParaRPr lang="nb-NO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58C70-96C1-C64E-8D20-F8A3B67E9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198720B-255E-3C3C-EEF0-C04DC0773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4"/>
            <a:ext cx="8709744" cy="6313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1557338"/>
            <a:ext cx="4897438" cy="4464050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 noProof="0" dirty="0"/>
              <a:t>Sett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 hasCustomPrompt="1"/>
          </p:nvPr>
        </p:nvSpPr>
        <p:spPr>
          <a:xfrm>
            <a:off x="6819900" y="1557338"/>
            <a:ext cx="4460875" cy="4464050"/>
          </a:xfrm>
          <a:noFill/>
        </p:spPr>
        <p:txBody>
          <a:bodyPr lIns="144000" tIns="144000"/>
          <a:lstStyle>
            <a:lvl1pPr marL="0" indent="0">
              <a:buNone/>
              <a:defRPr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4" y="1"/>
            <a:ext cx="8713789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</a:t>
            </a:r>
            <a:r>
              <a:rPr lang="nb-NO" noProof="0" dirty="0" err="1"/>
              <a:t>OVERtittel</a:t>
            </a:r>
            <a:endParaRPr lang="nb-NO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C3052-A177-734A-9C84-73420D809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boks m/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EED59-E120-826F-65AF-48C62C4F66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590232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2" name="Rektangel 1"/>
          <p:cNvSpPr/>
          <p:nvPr userDrawn="1"/>
        </p:nvSpPr>
        <p:spPr>
          <a:xfrm>
            <a:off x="7751763" y="0"/>
            <a:ext cx="444023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604434"/>
            <a:ext cx="5905499" cy="629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1557338"/>
            <a:ext cx="4897438" cy="4464050"/>
          </a:xfrm>
        </p:spPr>
        <p:txBody>
          <a:bodyPr>
            <a:noAutofit/>
          </a:bodyPr>
          <a:lstStyle/>
          <a:p>
            <a:pPr lvl="0"/>
            <a:r>
              <a:rPr lang="nb-NO" noProof="0" dirty="0"/>
              <a:t>Sett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 hasCustomPrompt="1"/>
          </p:nvPr>
        </p:nvSpPr>
        <p:spPr>
          <a:xfrm>
            <a:off x="6819900" y="1557338"/>
            <a:ext cx="4460875" cy="4464050"/>
          </a:xfrm>
          <a:noFill/>
        </p:spPr>
        <p:txBody>
          <a:bodyPr lIns="144000" tIns="144000"/>
          <a:lstStyle>
            <a:lvl1pPr marL="0" indent="0">
              <a:buNone/>
              <a:defRPr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"/>
            <a:ext cx="5905500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</a:t>
            </a:r>
            <a:r>
              <a:rPr lang="nb-NO" noProof="0" dirty="0" err="1"/>
              <a:t>OVERtittel</a:t>
            </a:r>
            <a:endParaRPr lang="nb-NO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77C62B-726E-DB47-8299-5A831D10B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bok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EED59-E120-826F-65AF-48C62C4F66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8662" y="6021388"/>
            <a:ext cx="5472112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663" y="1137561"/>
            <a:ext cx="5472112" cy="629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5808663" y="2090465"/>
            <a:ext cx="5472112" cy="3930923"/>
          </a:xfrm>
        </p:spPr>
        <p:txBody>
          <a:bodyPr>
            <a:noAutofit/>
          </a:bodyPr>
          <a:lstStyle/>
          <a:p>
            <a:pPr lvl="0"/>
            <a:r>
              <a:rPr lang="nb-NO" noProof="0" dirty="0"/>
              <a:t>Sett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372100" cy="6858000"/>
          </a:xfrm>
          <a:noFill/>
        </p:spPr>
        <p:txBody>
          <a:bodyPr lIns="144000" tIns="144000"/>
          <a:lstStyle>
            <a:lvl1pPr marL="0" indent="0">
              <a:buNone/>
              <a:defRPr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08663" y="533128"/>
            <a:ext cx="3226695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</a:t>
            </a:r>
            <a:r>
              <a:rPr lang="nb-NO" noProof="0" dirty="0" err="1"/>
              <a:t>OVERtittel</a:t>
            </a:r>
            <a:endParaRPr lang="nb-NO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84CE4B-F9E8-4C79-F3CC-A030188AD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F364D4E-FFCD-88DE-BA6A-19828E91D0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3"/>
            <a:ext cx="8713789" cy="63134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10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4" y="1"/>
            <a:ext cx="8713789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</a:t>
            </a:r>
            <a:r>
              <a:rPr lang="nb-NO" noProof="0" dirty="0" err="1"/>
              <a:t>OVERtittel</a:t>
            </a:r>
            <a:endParaRPr lang="nb-NO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26D3A-E20E-F642-AD35-5B9D29B16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logo –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AD2860A-E3A6-180D-8D12-9FBC8E161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3"/>
            <a:ext cx="8713789" cy="63134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10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4" y="1"/>
            <a:ext cx="8713789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</a:t>
            </a:r>
            <a:r>
              <a:rPr lang="nb-NO" noProof="0" dirty="0" err="1"/>
              <a:t>OVERtittel</a:t>
            </a:r>
            <a:endParaRPr lang="nb-NO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8E045-D81C-A746-B080-D0C42ADC0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7" y="303485"/>
            <a:ext cx="2138587" cy="5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687EBD1-6BA2-D11F-4A15-27BA3317A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61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media 3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</p:spPr>
        <p:txBody>
          <a:bodyPr lIns="720000" tIns="1260000" rIns="720000" bIns="720000"/>
          <a:lstStyle>
            <a:lvl1pPr algn="ctr">
              <a:defRPr baseline="0"/>
            </a:lvl1pPr>
          </a:lstStyle>
          <a:p>
            <a:r>
              <a:rPr lang="nb-NO"/>
              <a:t>Sett inn video.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A1841DF-F331-044E-BF00-94840CA2F70B}"/>
              </a:ext>
            </a:extLst>
          </p:cNvPr>
          <p:cNvSpPr txBox="1"/>
          <p:nvPr userDrawn="1"/>
        </p:nvSpPr>
        <p:spPr>
          <a:xfrm>
            <a:off x="911224" y="-1339972"/>
            <a:ext cx="11280775" cy="133997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marL="0" indent="0">
              <a:lnSpc>
                <a:spcPct val="110000"/>
              </a:lnSpc>
              <a:buFont typeface="+mj-lt"/>
              <a:buNone/>
            </a:pPr>
            <a:r>
              <a:rPr lang="nb-NO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du ønsker overskrift og/eller tekst i tillegg til video</a:t>
            </a:r>
            <a:r>
              <a:rPr lang="nb-NO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sliden, velg heller et oppsett med </a:t>
            </a:r>
            <a:r>
              <a:rPr lang="nb-NO" sz="1200" u="sng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multiboks</a:t>
            </a:r>
            <a:r>
              <a:rPr lang="nb-NO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og sett videoen inn i boksen.</a:t>
            </a:r>
            <a:endParaRPr lang="nb-NO" sz="1200" b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oversik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8AF20C-60AF-6B32-EB3F-F4444B2D912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11" name="stilling"/>
          <p:cNvSpPr>
            <a:spLocks noGrp="1"/>
          </p:cNvSpPr>
          <p:nvPr>
            <p:ph type="body" sz="quarter" idx="15" hasCustomPrompt="1"/>
          </p:nvPr>
        </p:nvSpPr>
        <p:spPr>
          <a:xfrm>
            <a:off x="1777726" y="2031547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10" name="navn"/>
          <p:cNvSpPr>
            <a:spLocks noGrp="1"/>
          </p:cNvSpPr>
          <p:nvPr>
            <p:ph type="body" sz="quarter" idx="14" hasCustomPrompt="1"/>
          </p:nvPr>
        </p:nvSpPr>
        <p:spPr>
          <a:xfrm>
            <a:off x="911225" y="1546225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4" name="ansatt #1"/>
          <p:cNvSpPr>
            <a:spLocks noGrp="1"/>
          </p:cNvSpPr>
          <p:nvPr>
            <p:ph type="pic" sz="quarter" idx="10" hasCustomPrompt="1"/>
          </p:nvPr>
        </p:nvSpPr>
        <p:spPr>
          <a:xfrm>
            <a:off x="911225" y="1546225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12" name="stilling"/>
          <p:cNvSpPr>
            <a:spLocks noGrp="1"/>
          </p:cNvSpPr>
          <p:nvPr>
            <p:ph type="body" sz="quarter" idx="16" hasCustomPrompt="1"/>
          </p:nvPr>
        </p:nvSpPr>
        <p:spPr>
          <a:xfrm>
            <a:off x="5342898" y="2031547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13" name="navn"/>
          <p:cNvSpPr>
            <a:spLocks noGrp="1"/>
          </p:cNvSpPr>
          <p:nvPr>
            <p:ph type="body" sz="quarter" idx="17" hasCustomPrompt="1"/>
          </p:nvPr>
        </p:nvSpPr>
        <p:spPr>
          <a:xfrm>
            <a:off x="4476397" y="1546225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15" name="ansatt #2"/>
          <p:cNvSpPr>
            <a:spLocks noGrp="1"/>
          </p:cNvSpPr>
          <p:nvPr>
            <p:ph type="pic" sz="quarter" idx="19" hasCustomPrompt="1"/>
          </p:nvPr>
        </p:nvSpPr>
        <p:spPr>
          <a:xfrm>
            <a:off x="4476397" y="1546225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16" name="stilling"/>
          <p:cNvSpPr>
            <a:spLocks noGrp="1"/>
          </p:cNvSpPr>
          <p:nvPr>
            <p:ph type="body" sz="quarter" idx="20" hasCustomPrompt="1"/>
          </p:nvPr>
        </p:nvSpPr>
        <p:spPr>
          <a:xfrm>
            <a:off x="8881777" y="2031547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17" name="navn"/>
          <p:cNvSpPr>
            <a:spLocks noGrp="1"/>
          </p:cNvSpPr>
          <p:nvPr>
            <p:ph type="body" sz="quarter" idx="21" hasCustomPrompt="1"/>
          </p:nvPr>
        </p:nvSpPr>
        <p:spPr>
          <a:xfrm>
            <a:off x="8015276" y="1546225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19" name="ansatt #3"/>
          <p:cNvSpPr>
            <a:spLocks noGrp="1"/>
          </p:cNvSpPr>
          <p:nvPr>
            <p:ph type="pic" sz="quarter" idx="23" hasCustomPrompt="1"/>
          </p:nvPr>
        </p:nvSpPr>
        <p:spPr>
          <a:xfrm>
            <a:off x="8015276" y="1546225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20" name="stilling"/>
          <p:cNvSpPr>
            <a:spLocks noGrp="1"/>
          </p:cNvSpPr>
          <p:nvPr>
            <p:ph type="body" sz="quarter" idx="24" hasCustomPrompt="1"/>
          </p:nvPr>
        </p:nvSpPr>
        <p:spPr>
          <a:xfrm>
            <a:off x="1777726" y="3654423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21" name="navn"/>
          <p:cNvSpPr>
            <a:spLocks noGrp="1"/>
          </p:cNvSpPr>
          <p:nvPr>
            <p:ph type="body" sz="quarter" idx="25" hasCustomPrompt="1"/>
          </p:nvPr>
        </p:nvSpPr>
        <p:spPr>
          <a:xfrm>
            <a:off x="911225" y="3175572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23" name="ansatt #4"/>
          <p:cNvSpPr>
            <a:spLocks noGrp="1"/>
          </p:cNvSpPr>
          <p:nvPr>
            <p:ph type="pic" sz="quarter" idx="27" hasCustomPrompt="1"/>
          </p:nvPr>
        </p:nvSpPr>
        <p:spPr>
          <a:xfrm>
            <a:off x="911225" y="3177893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24" name="stilling"/>
          <p:cNvSpPr>
            <a:spLocks noGrp="1"/>
          </p:cNvSpPr>
          <p:nvPr>
            <p:ph type="body" sz="quarter" idx="28" hasCustomPrompt="1"/>
          </p:nvPr>
        </p:nvSpPr>
        <p:spPr>
          <a:xfrm>
            <a:off x="5342898" y="3654423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25" name="navn"/>
          <p:cNvSpPr>
            <a:spLocks noGrp="1"/>
          </p:cNvSpPr>
          <p:nvPr>
            <p:ph type="body" sz="quarter" idx="29" hasCustomPrompt="1"/>
          </p:nvPr>
        </p:nvSpPr>
        <p:spPr>
          <a:xfrm>
            <a:off x="4476397" y="3175572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27" name="ansatt #5"/>
          <p:cNvSpPr>
            <a:spLocks noGrp="1"/>
          </p:cNvSpPr>
          <p:nvPr>
            <p:ph type="pic" sz="quarter" idx="31" hasCustomPrompt="1"/>
          </p:nvPr>
        </p:nvSpPr>
        <p:spPr>
          <a:xfrm>
            <a:off x="4476397" y="3177893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28" name="stilling"/>
          <p:cNvSpPr>
            <a:spLocks noGrp="1"/>
          </p:cNvSpPr>
          <p:nvPr>
            <p:ph type="body" sz="quarter" idx="32" hasCustomPrompt="1"/>
          </p:nvPr>
        </p:nvSpPr>
        <p:spPr>
          <a:xfrm>
            <a:off x="8881777" y="3654423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29" name="navn"/>
          <p:cNvSpPr>
            <a:spLocks noGrp="1"/>
          </p:cNvSpPr>
          <p:nvPr>
            <p:ph type="body" sz="quarter" idx="33" hasCustomPrompt="1"/>
          </p:nvPr>
        </p:nvSpPr>
        <p:spPr>
          <a:xfrm>
            <a:off x="8015276" y="3175572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31" name="ansatt #6"/>
          <p:cNvSpPr>
            <a:spLocks noGrp="1"/>
          </p:cNvSpPr>
          <p:nvPr>
            <p:ph type="pic" sz="quarter" idx="35" hasCustomPrompt="1"/>
          </p:nvPr>
        </p:nvSpPr>
        <p:spPr>
          <a:xfrm>
            <a:off x="8015276" y="3177893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32" name="stilling"/>
          <p:cNvSpPr>
            <a:spLocks noGrp="1"/>
          </p:cNvSpPr>
          <p:nvPr>
            <p:ph type="body" sz="quarter" idx="36" hasCustomPrompt="1"/>
          </p:nvPr>
        </p:nvSpPr>
        <p:spPr>
          <a:xfrm>
            <a:off x="1777726" y="5299494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33" name="navn"/>
          <p:cNvSpPr>
            <a:spLocks noGrp="1"/>
          </p:cNvSpPr>
          <p:nvPr>
            <p:ph type="body" sz="quarter" idx="37" hasCustomPrompt="1"/>
          </p:nvPr>
        </p:nvSpPr>
        <p:spPr>
          <a:xfrm>
            <a:off x="911225" y="4822964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35" name="ansatt #7"/>
          <p:cNvSpPr>
            <a:spLocks noGrp="1"/>
          </p:cNvSpPr>
          <p:nvPr>
            <p:ph type="pic" sz="quarter" idx="39" hasCustomPrompt="1"/>
          </p:nvPr>
        </p:nvSpPr>
        <p:spPr>
          <a:xfrm>
            <a:off x="911225" y="4825285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36" name="stilling"/>
          <p:cNvSpPr>
            <a:spLocks noGrp="1"/>
          </p:cNvSpPr>
          <p:nvPr>
            <p:ph type="body" sz="quarter" idx="40" hasCustomPrompt="1"/>
          </p:nvPr>
        </p:nvSpPr>
        <p:spPr>
          <a:xfrm>
            <a:off x="5342898" y="5299494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37" name="navn"/>
          <p:cNvSpPr>
            <a:spLocks noGrp="1"/>
          </p:cNvSpPr>
          <p:nvPr>
            <p:ph type="body" sz="quarter" idx="41" hasCustomPrompt="1"/>
          </p:nvPr>
        </p:nvSpPr>
        <p:spPr>
          <a:xfrm>
            <a:off x="4476397" y="4822964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39" name="ansatt #8"/>
          <p:cNvSpPr>
            <a:spLocks noGrp="1"/>
          </p:cNvSpPr>
          <p:nvPr>
            <p:ph type="pic" sz="quarter" idx="43" hasCustomPrompt="1"/>
          </p:nvPr>
        </p:nvSpPr>
        <p:spPr>
          <a:xfrm>
            <a:off x="4476397" y="4825285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40" name="stilling"/>
          <p:cNvSpPr>
            <a:spLocks noGrp="1"/>
          </p:cNvSpPr>
          <p:nvPr>
            <p:ph type="body" sz="quarter" idx="44" hasCustomPrompt="1"/>
          </p:nvPr>
        </p:nvSpPr>
        <p:spPr>
          <a:xfrm>
            <a:off x="8881777" y="5299494"/>
            <a:ext cx="2398998" cy="716416"/>
          </a:xfrm>
          <a:solidFill>
            <a:schemeClr val="bg1"/>
          </a:solidFill>
        </p:spPr>
        <p:txBody>
          <a:bodyPr lIns="108000" tIns="36000" rIns="36000" bIns="108000"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stilling</a:t>
            </a:r>
          </a:p>
        </p:txBody>
      </p:sp>
      <p:sp>
        <p:nvSpPr>
          <p:cNvPr id="41" name="navn"/>
          <p:cNvSpPr>
            <a:spLocks noGrp="1"/>
          </p:cNvSpPr>
          <p:nvPr>
            <p:ph type="body" sz="quarter" idx="45" hasCustomPrompt="1"/>
          </p:nvPr>
        </p:nvSpPr>
        <p:spPr>
          <a:xfrm>
            <a:off x="8015276" y="4822964"/>
            <a:ext cx="3265499" cy="502373"/>
          </a:xfrm>
          <a:solidFill>
            <a:schemeClr val="bg1"/>
          </a:solidFill>
          <a:effectLst>
            <a:outerShdw dist="63500" dir="16200000" rotWithShape="0">
              <a:schemeClr val="accent2"/>
            </a:outerShdw>
          </a:effectLst>
        </p:spPr>
        <p:txBody>
          <a:bodyPr lIns="972000" tIns="108000" rIns="36000" bIns="36000" anchor="b">
            <a:no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dirty="0"/>
              <a:t>Sett inn navn</a:t>
            </a:r>
          </a:p>
        </p:txBody>
      </p:sp>
      <p:sp>
        <p:nvSpPr>
          <p:cNvPr id="43" name="ansatt #9"/>
          <p:cNvSpPr>
            <a:spLocks noGrp="1"/>
          </p:cNvSpPr>
          <p:nvPr>
            <p:ph type="pic" sz="quarter" idx="47" hasCustomPrompt="1"/>
          </p:nvPr>
        </p:nvSpPr>
        <p:spPr>
          <a:xfrm>
            <a:off x="8015276" y="4825285"/>
            <a:ext cx="887412" cy="1190625"/>
          </a:xfrm>
          <a:solidFill>
            <a:schemeClr val="bg1">
              <a:lumMod val="75000"/>
            </a:schemeClr>
          </a:solidFill>
        </p:spPr>
        <p:txBody>
          <a:bodyPr lIns="0" tIns="216000" rIns="0" bIns="36000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nb-NO" noProof="0" dirty="0"/>
              <a:t>Sett inn bilde av ansatt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CBE55BF-ADB5-BF4C-8C80-4018A3AC2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4"/>
            <a:ext cx="8706570" cy="629053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841DF-F331-044E-BF00-94840CA2F70B}"/>
              </a:ext>
            </a:extLst>
          </p:cNvPr>
          <p:cNvSpPr txBox="1"/>
          <p:nvPr userDrawn="1"/>
        </p:nvSpPr>
        <p:spPr>
          <a:xfrm>
            <a:off x="911225" y="-1339972"/>
            <a:ext cx="8710613" cy="133997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marL="228600" indent="-228600">
              <a:lnSpc>
                <a:spcPct val="110000"/>
              </a:lnSpc>
              <a:buFont typeface="+mj-lt"/>
              <a:buAutoNum type="arabicPeriod"/>
            </a:pPr>
            <a:r>
              <a:rPr lang="nb-NO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 inn portrettbilde, navn og stilling for inntil 9 personer.</a:t>
            </a:r>
          </a:p>
          <a:p>
            <a:pPr marL="228600" indent="-228600">
              <a:lnSpc>
                <a:spcPct val="110000"/>
              </a:lnSpc>
              <a:buFont typeface="+mj-lt"/>
              <a:buAutoNum type="arabicPeriod"/>
            </a:pPr>
            <a:r>
              <a:rPr lang="nb-NO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 svarthvitt-bilder, eller sett fargemetning til 0 % under </a:t>
            </a:r>
            <a:r>
              <a:rPr lang="nb-NO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Formater bilde &gt; Bildefarge</a:t>
            </a:r>
            <a:r>
              <a:rPr lang="nb-NO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lnSpc>
                <a:spcPct val="110000"/>
              </a:lnSpc>
              <a:buFont typeface="+mj-lt"/>
              <a:buAutoNum type="arabicPeriod"/>
            </a:pPr>
            <a:r>
              <a:rPr lang="nb-NO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Skaler og posisjoner hodene på bildene tilnærmet likt. NB: Bruk </a:t>
            </a:r>
            <a:r>
              <a:rPr lang="nb-NO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Formater bilde &gt; Beskjær</a:t>
            </a:r>
            <a:r>
              <a:rPr lang="nb-NO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lnSpc>
                <a:spcPct val="110000"/>
              </a:lnSpc>
              <a:buFont typeface="+mj-lt"/>
              <a:buAutoNum type="arabicPeriod"/>
            </a:pPr>
            <a:r>
              <a:rPr lang="nb-NO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Slett</a:t>
            </a:r>
            <a:r>
              <a:rPr lang="nb-NO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ubrukte bokser og bilder (eller bedre: Skjul dem vha. </a:t>
            </a:r>
            <a:r>
              <a:rPr lang="nb-NO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Valgruten</a:t>
            </a:r>
            <a:r>
              <a:rPr lang="nb-NO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nb-NO" sz="1200" b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9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4" y="1"/>
            <a:ext cx="8710613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</a:t>
            </a:r>
            <a:r>
              <a:rPr lang="nb-NO" noProof="0" dirty="0" err="1"/>
              <a:t>OVERtittel</a:t>
            </a:r>
            <a:endParaRPr lang="nb-NO" noProof="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67139EB-63C3-064D-B94A-B6F94C144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9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/bil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">
            <a:extLst>
              <a:ext uri="{FF2B5EF4-FFF2-40B4-BE49-F238E27FC236}">
                <a16:creationId xmlns:a16="http://schemas.microsoft.com/office/drawing/2014/main" id="{20E5B076-7A65-BA43-8F8B-97DCE6BA0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2060575"/>
            <a:ext cx="8710613" cy="2689348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198330"/>
            <a:ext cx="8710612" cy="1326292"/>
          </a:xfrm>
        </p:spPr>
        <p:txBody>
          <a:bodyPr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undertittel/forfatter/dato e.l.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4A978F-2D48-354B-AAAF-C850937712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110407"/>
            <a:ext cx="87106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AC1138-A154-FD48-8CB7-B7E728905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49" y="461256"/>
            <a:ext cx="3029880" cy="811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, grå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DF03D-6019-656B-4D09-301C235D15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2" name="Tittel">
            <a:extLst>
              <a:ext uri="{FF2B5EF4-FFF2-40B4-BE49-F238E27FC236}">
                <a16:creationId xmlns:a16="http://schemas.microsoft.com/office/drawing/2014/main" id="{20E5B076-7A65-BA43-8F8B-97DCE6BA0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6988" y="0"/>
            <a:ext cx="7058026" cy="720600"/>
          </a:xfrm>
        </p:spPr>
        <p:txBody>
          <a:bodyPr anchor="b">
            <a:normAutofit/>
          </a:bodyPr>
          <a:lstStyle>
            <a:lvl1pPr algn="ctr">
              <a:defRPr sz="2800" b="1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988" y="854081"/>
            <a:ext cx="7058026" cy="342761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15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undertittel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58125-5088-9F47-91EF-ADB0297DBD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2863" y="316386"/>
            <a:ext cx="1600196" cy="4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, hvit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BB950-F952-3432-399F-02377657E4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2" name="Tittel">
            <a:extLst>
              <a:ext uri="{FF2B5EF4-FFF2-40B4-BE49-F238E27FC236}">
                <a16:creationId xmlns:a16="http://schemas.microsoft.com/office/drawing/2014/main" id="{20E5B076-7A65-BA43-8F8B-97DCE6BA0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9536" y="0"/>
            <a:ext cx="7052930" cy="720600"/>
          </a:xfrm>
        </p:spPr>
        <p:txBody>
          <a:bodyPr anchor="b">
            <a:normAutofit/>
          </a:bodyPr>
          <a:lstStyle>
            <a:lvl1pPr algn="ctr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6988" y="854081"/>
            <a:ext cx="7058026" cy="342761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undertittel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350AF-2DF5-114A-99C0-746DCC620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2863" y="316386"/>
            <a:ext cx="1600196" cy="4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s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C0D2E2B-C5A9-214F-A9E3-1BBE47A15E5C}"/>
              </a:ext>
            </a:extLst>
          </p:cNvPr>
          <p:cNvSpPr/>
          <p:nvPr userDrawn="1"/>
        </p:nvSpPr>
        <p:spPr>
          <a:xfrm>
            <a:off x="4170485" y="1503485"/>
            <a:ext cx="3851031" cy="385103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56986A1-4C6E-2A46-8549-9C1C92375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2344440"/>
            <a:ext cx="3311525" cy="12787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noProof="0" dirty="0"/>
              <a:t>Sett inn takk eller annen tekst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9256148-E2C9-8744-B15D-B777712B26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0237" y="3781353"/>
            <a:ext cx="3311525" cy="64997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 noProof="0" dirty="0"/>
              <a:t>Sett inn evt. mer tekst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8FBF1-CC85-6645-AE12-CB274E19C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475" y="5832577"/>
            <a:ext cx="2138591" cy="5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s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64ED9DC4-894D-FC47-AB94-A9F5CC0070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858" y="5480977"/>
            <a:ext cx="2878414" cy="771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173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s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64ED9DC4-894D-FC47-AB94-A9F5CC0070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591" y="2855742"/>
            <a:ext cx="4280326" cy="1146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pos="173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s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6F235-AE89-DC49-986E-1944210F2F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722" y="5832949"/>
            <a:ext cx="2140558" cy="573364"/>
          </a:xfrm>
          <a:prstGeom prst="rect">
            <a:avLst/>
          </a:prstGeom>
        </p:spPr>
      </p:pic>
      <p:sp>
        <p:nvSpPr>
          <p:cNvPr id="7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47963" y="1673814"/>
            <a:ext cx="6696076" cy="1418095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 noProof="0" dirty="0"/>
              <a:t>Sett inn takk eller annen tekst</a:t>
            </a:r>
          </a:p>
        </p:txBody>
      </p: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456D0AAD-4AD5-2B40-A9F6-A259C441FF6E}"/>
              </a:ext>
            </a:extLst>
          </p:cNvPr>
          <p:cNvCxnSpPr>
            <a:cxnSpLocks/>
          </p:cNvCxnSpPr>
          <p:nvPr userDrawn="1"/>
        </p:nvCxnSpPr>
        <p:spPr>
          <a:xfrm>
            <a:off x="2747963" y="3429000"/>
            <a:ext cx="670311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pos="173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!">
    <p:bg>
      <p:bgPr>
        <a:solidFill>
          <a:srgbClr val="8C2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1287262" y="321245"/>
            <a:ext cx="9617478" cy="6215511"/>
          </a:xfrm>
          <a:prstGeom prst="rect">
            <a:avLst/>
          </a:prstGeom>
          <a:solidFill>
            <a:srgbClr val="8C2541"/>
          </a:solidFill>
        </p:spPr>
        <p:txBody>
          <a:bodyPr wrap="square" lIns="144000" tIns="144000" rIns="144000" bIns="1440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7700" b="1" dirty="0">
                <a:solidFill>
                  <a:schemeClr val="bg1"/>
                </a:solidFill>
                <a:latin typeface="+mj-lt"/>
              </a:rPr>
              <a:t>Ikke bruk eventuelle</a:t>
            </a:r>
            <a:r>
              <a:rPr lang="nb-NO" sz="7700" b="1" baseline="0" dirty="0">
                <a:solidFill>
                  <a:schemeClr val="bg1"/>
                </a:solidFill>
                <a:latin typeface="+mj-lt"/>
              </a:rPr>
              <a:t> oppsett som ligger inne ETTER DETTE!</a:t>
            </a:r>
            <a:endParaRPr lang="nb-NO" sz="77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E7DD5A-678C-FF40-A63B-5C1A2C00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1CB71C-9FC2-2F4C-8F36-27E7D9CFF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30451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7">
            <a:extLst>
              <a:ext uri="{FF2B5EF4-FFF2-40B4-BE49-F238E27FC236}">
                <a16:creationId xmlns:a16="http://schemas.microsoft.com/office/drawing/2014/main" id="{67959616-2DDB-4042-8CAD-284EC39FF6C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0708622" y="6312878"/>
            <a:ext cx="384936" cy="378041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 sz="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ikonet for å legge til SmartArt-grafikk</a:t>
            </a:r>
            <a:endParaRPr lang="nb-NO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3"/>
            <a:ext cx="8713789" cy="63134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10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4" y="1"/>
            <a:ext cx="8713789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</a:t>
            </a:r>
            <a:r>
              <a:rPr lang="nb-NO" noProof="0" dirty="0" err="1"/>
              <a:t>OVERtittel</a:t>
            </a:r>
            <a:endParaRPr lang="nb-NO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BEEE2E-FC45-7847-9467-A446CE3C1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10" y="303771"/>
            <a:ext cx="2145317" cy="5737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D9F67-B979-D74D-A294-5DEE59835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D03BFD-AF88-416C-BDA3-5AC435C30CB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515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11.09.2025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674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m/bil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">
            <a:extLst>
              <a:ext uri="{FF2B5EF4-FFF2-40B4-BE49-F238E27FC236}">
                <a16:creationId xmlns:a16="http://schemas.microsoft.com/office/drawing/2014/main" id="{20E5B076-7A65-BA43-8F8B-97DCE6BA0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2060575"/>
            <a:ext cx="8710613" cy="2689348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198330"/>
            <a:ext cx="8710612" cy="1326292"/>
          </a:xfrm>
        </p:spPr>
        <p:txBody>
          <a:bodyPr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undertittel/forfatter/dato e.l.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4A978F-2D48-354B-AAAF-C850937712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110407"/>
            <a:ext cx="87106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AC1138-A154-FD48-8CB7-B7E728905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49" y="461256"/>
            <a:ext cx="3029880" cy="8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martArt Placeholder 7">
            <a:extLst>
              <a:ext uri="{FF2B5EF4-FFF2-40B4-BE49-F238E27FC236}">
                <a16:creationId xmlns:a16="http://schemas.microsoft.com/office/drawing/2014/main" id="{D21CD80A-B181-E64F-9889-4572061AC4BF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0708622" y="6312878"/>
            <a:ext cx="384936" cy="378041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 sz="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ikonet for å legge til SmartArt-grafikk</a:t>
            </a:r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EADB8-9180-F34E-8D01-3D73E0C8D7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D03BFD-AF88-416C-BDA3-5AC435C30CB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4"/>
            <a:ext cx="8710613" cy="629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11224" y="1557338"/>
            <a:ext cx="7342186" cy="4464050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 noProof="0" dirty="0"/>
              <a:t>Sett inn tekst. Klikk «Øk innrykk» for å sette inn punkter eller nummer.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BEEE2E-FC45-7847-9467-A446CE3C1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10" y="303771"/>
            <a:ext cx="2145317" cy="573737"/>
          </a:xfrm>
          <a:prstGeom prst="rect">
            <a:avLst/>
          </a:prstGeom>
        </p:spPr>
      </p:pic>
      <p:sp>
        <p:nvSpPr>
          <p:cNvPr id="11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"/>
            <a:ext cx="8710612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Sett inn OVERtittel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0548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55BF-ADB5-BF4C-8C80-4018A3AC2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49648"/>
            <a:ext cx="7053263" cy="113233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noProof="0" dirty="0"/>
              <a:t>Sett inn kapitteltittel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6D0AAD-4AD5-2B40-A9F6-A259C441FF6E}"/>
              </a:ext>
            </a:extLst>
          </p:cNvPr>
          <p:cNvCxnSpPr>
            <a:cxnSpLocks/>
          </p:cNvCxnSpPr>
          <p:nvPr userDrawn="1"/>
        </p:nvCxnSpPr>
        <p:spPr>
          <a:xfrm>
            <a:off x="914400" y="2191557"/>
            <a:ext cx="705326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C248751-31CB-F740-89EB-85EBB8242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26" y="303485"/>
            <a:ext cx="2142410" cy="5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martArt Placeholder 7">
            <a:extLst>
              <a:ext uri="{FF2B5EF4-FFF2-40B4-BE49-F238E27FC236}">
                <a16:creationId xmlns:a16="http://schemas.microsoft.com/office/drawing/2014/main" id="{847613E0-C109-F345-A6AE-8B6D219500C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0708622" y="6312878"/>
            <a:ext cx="384936" cy="378041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 sz="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ikonet for å legge til SmartArt-grafikk</a:t>
            </a:r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A481F-296D-0146-A9FB-7C3CADDAEF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D03BFD-AF88-416C-BDA3-5AC435C30CB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4A7A54-ACF4-EB42-8402-A9CF749E332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4032" y="1557339"/>
            <a:ext cx="4897437" cy="4464050"/>
          </a:xfrm>
        </p:spPr>
        <p:txBody>
          <a:bodyPr lIns="0" tIns="0" rIns="0" bIns="0">
            <a:noAutofit/>
          </a:bodyPr>
          <a:lstStyle>
            <a:lvl1pPr>
              <a:spcAft>
                <a:spcPts val="700"/>
              </a:spcAft>
              <a:defRPr b="0" i="0">
                <a:latin typeface="+mn-lt"/>
              </a:defRPr>
            </a:lvl1pPr>
            <a:lvl2pPr>
              <a:spcAft>
                <a:spcPts val="700"/>
              </a:spcAft>
              <a:defRPr b="0" i="0">
                <a:latin typeface="+mn-lt"/>
              </a:defRPr>
            </a:lvl2pPr>
            <a:lvl3pPr>
              <a:spcAft>
                <a:spcPts val="700"/>
              </a:spcAft>
              <a:defRPr b="0" i="0">
                <a:latin typeface="+mn-lt"/>
              </a:defRPr>
            </a:lvl3pPr>
            <a:lvl4pPr>
              <a:spcAft>
                <a:spcPts val="700"/>
              </a:spcAft>
              <a:defRPr b="0" i="0">
                <a:latin typeface="+mn-lt"/>
              </a:defRPr>
            </a:lvl4pPr>
            <a:lvl5pPr>
              <a:spcAft>
                <a:spcPts val="700"/>
              </a:spcAft>
              <a:defRPr b="0" i="0">
                <a:latin typeface="+mn-lt"/>
              </a:defRPr>
            </a:lvl5pPr>
          </a:lstStyle>
          <a:p>
            <a:pPr lvl="0"/>
            <a:r>
              <a:rPr lang="nb-NO" noProof="0" dirty="0"/>
              <a:t>Sett inn innhold. For tekst: Klikk «Øk innrykk» for å sette inn punkter eller nummer.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A4A7A54-ACF4-EB42-8402-A9CF749E332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11225" y="1557339"/>
            <a:ext cx="4897437" cy="4464050"/>
          </a:xfrm>
        </p:spPr>
        <p:txBody>
          <a:bodyPr>
            <a:noAutofit/>
          </a:bodyPr>
          <a:lstStyle>
            <a:lvl1pPr>
              <a:spcAft>
                <a:spcPts val="700"/>
              </a:spcAft>
              <a:defRPr b="0" i="0">
                <a:latin typeface="+mn-lt"/>
              </a:defRPr>
            </a:lvl1pPr>
            <a:lvl2pPr>
              <a:spcAft>
                <a:spcPts val="700"/>
              </a:spcAft>
              <a:defRPr b="0" i="0">
                <a:latin typeface="+mn-lt"/>
              </a:defRPr>
            </a:lvl2pPr>
            <a:lvl3pPr>
              <a:spcAft>
                <a:spcPts val="700"/>
              </a:spcAft>
              <a:defRPr b="0" i="0">
                <a:latin typeface="+mn-lt"/>
              </a:defRPr>
            </a:lvl3pPr>
            <a:lvl4pPr>
              <a:spcAft>
                <a:spcPts val="700"/>
              </a:spcAft>
              <a:defRPr b="0" i="0">
                <a:latin typeface="+mn-lt"/>
              </a:defRPr>
            </a:lvl4pPr>
            <a:lvl5pPr>
              <a:spcAft>
                <a:spcPts val="700"/>
              </a:spcAft>
              <a:defRPr b="0" i="0">
                <a:latin typeface="+mn-lt"/>
              </a:defRPr>
            </a:lvl5pPr>
          </a:lstStyle>
          <a:p>
            <a:pPr lvl="0"/>
            <a:r>
              <a:rPr lang="nb-NO" noProof="0" dirty="0"/>
              <a:t>Sett inn innhold. For tekst: Klikk «Øk innrykk» for å sette inn punkter eller nummer.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4434"/>
            <a:ext cx="8713789" cy="6290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nb-NO" noProof="0" dirty="0"/>
              <a:t>Sett inn tittel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1FBEEE2E-FC45-7847-9467-A446CE3C1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10" y="303771"/>
            <a:ext cx="2145317" cy="573737"/>
          </a:xfrm>
          <a:prstGeom prst="rect">
            <a:avLst/>
          </a:prstGeom>
        </p:spPr>
      </p:pic>
      <p:sp>
        <p:nvSpPr>
          <p:cNvPr id="15" name="Ov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"/>
            <a:ext cx="8713788" cy="69742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Sett inn OVERtittel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371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m/bil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">
            <a:extLst>
              <a:ext uri="{FF2B5EF4-FFF2-40B4-BE49-F238E27FC236}">
                <a16:creationId xmlns:a16="http://schemas.microsoft.com/office/drawing/2014/main" id="{20E5B076-7A65-BA43-8F8B-97DCE6BA0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2060575"/>
            <a:ext cx="8710613" cy="2689348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198330"/>
            <a:ext cx="8710612" cy="1326292"/>
          </a:xfrm>
        </p:spPr>
        <p:txBody>
          <a:bodyPr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undertittel/forfatter/dato e.l.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4A978F-2D48-354B-AAAF-C850937712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110407"/>
            <a:ext cx="87106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AC1138-A154-FD48-8CB7-B7E728905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49" y="461256"/>
            <a:ext cx="3029880" cy="8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 m/bil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">
            <a:extLst>
              <a:ext uri="{FF2B5EF4-FFF2-40B4-BE49-F238E27FC236}">
                <a16:creationId xmlns:a16="http://schemas.microsoft.com/office/drawing/2014/main" id="{20E5B076-7A65-BA43-8F8B-97DCE6BA0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2060575"/>
            <a:ext cx="8710613" cy="2689348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198330"/>
            <a:ext cx="8710612" cy="1326292"/>
          </a:xfrm>
        </p:spPr>
        <p:txBody>
          <a:bodyPr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undertittel/forfatter/dato e.l.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4A978F-2D48-354B-AAAF-C850937712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110407"/>
            <a:ext cx="87106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AC1138-A154-FD48-8CB7-B7E728905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49" y="461256"/>
            <a:ext cx="3029880" cy="8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rside m/bil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">
            <a:extLst>
              <a:ext uri="{FF2B5EF4-FFF2-40B4-BE49-F238E27FC236}">
                <a16:creationId xmlns:a16="http://schemas.microsoft.com/office/drawing/2014/main" id="{20E5B076-7A65-BA43-8F8B-97DCE6BA0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2060575"/>
            <a:ext cx="8710613" cy="2689348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Undertittel">
            <a:extLst>
              <a:ext uri="{FF2B5EF4-FFF2-40B4-BE49-F238E27FC236}">
                <a16:creationId xmlns:a16="http://schemas.microsoft.com/office/drawing/2014/main" id="{2A52990A-F5CC-1149-857E-FABDF5514E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198330"/>
            <a:ext cx="8710612" cy="1326292"/>
          </a:xfrm>
        </p:spPr>
        <p:txBody>
          <a:bodyPr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Sett inn undertittel/forfatter/dato e.l.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4A978F-2D48-354B-AAAF-C850937712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110407"/>
            <a:ext cx="87106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AC1138-A154-FD48-8CB7-B7E728905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49" y="461256"/>
            <a:ext cx="3029880" cy="8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/bilde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AA921-BCDC-47C8-72F5-38B5B6768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4894263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F9A5E-1439-EA42-B17A-43220B2A9F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543250"/>
            <a:ext cx="4894263" cy="3478138"/>
          </a:xfrm>
        </p:spPr>
        <p:txBody>
          <a:bodyPr/>
          <a:lstStyle>
            <a:lvl1pPr marL="0" indent="0">
              <a:buClr>
                <a:srgbClr val="85BE42"/>
              </a:buClr>
              <a:buSzPct val="120000"/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+mn-lt"/>
              </a:defRPr>
            </a:lvl1pPr>
            <a:lvl2pPr marL="271463" indent="-265113">
              <a:buClr>
                <a:srgbClr val="85BE42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+mn-lt"/>
              </a:defRPr>
            </a:lvl2pPr>
            <a:lvl3pPr marL="536575" indent="-265113">
              <a:buClr>
                <a:schemeClr val="accent2"/>
              </a:buClr>
              <a:buFont typeface="System Font Regular"/>
              <a:buChar char="–"/>
              <a:tabLst/>
              <a:defRPr b="0" i="0">
                <a:solidFill>
                  <a:schemeClr val="tx1"/>
                </a:solidFill>
                <a:latin typeface="+mn-lt"/>
              </a:defRPr>
            </a:lvl3pPr>
            <a:lvl4pPr marL="800100" indent="-263525">
              <a:buClr>
                <a:srgbClr val="85BE42"/>
              </a:buClr>
              <a:buFont typeface="Courier New" panose="02070309020205020404" pitchFamily="49" charset="0"/>
              <a:buChar char="o"/>
              <a:tabLst/>
              <a:defRPr b="0" i="0">
                <a:solidFill>
                  <a:schemeClr val="tx1"/>
                </a:solidFill>
                <a:latin typeface="+mn-lt"/>
              </a:defRPr>
            </a:lvl4pPr>
            <a:lvl5pPr marL="1085850" indent="-285750">
              <a:buClr>
                <a:srgbClr val="85BE42"/>
              </a:buClr>
              <a:buFont typeface="Wingdings" pitchFamily="2" charset="2"/>
              <a:buChar char="§"/>
              <a:tabLst/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noProof="0" dirty="0"/>
              <a:t>Sett inn tekst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  <a:p>
            <a:pPr lvl="0"/>
            <a:endParaRPr lang="nb-NO" noProof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233489"/>
            <a:ext cx="4894263" cy="90421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Sett inn «Agenda» e.l. tittel</a:t>
            </a:r>
          </a:p>
        </p:txBody>
      </p: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456D0AAD-4AD5-2B40-A9F6-A259C441FF6E}"/>
              </a:ext>
            </a:extLst>
          </p:cNvPr>
          <p:cNvCxnSpPr>
            <a:cxnSpLocks/>
          </p:cNvCxnSpPr>
          <p:nvPr userDrawn="1"/>
        </p:nvCxnSpPr>
        <p:spPr>
          <a:xfrm>
            <a:off x="914400" y="2191557"/>
            <a:ext cx="489426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2"/>
          <p:cNvSpPr>
            <a:spLocks noGrp="1"/>
          </p:cNvSpPr>
          <p:nvPr>
            <p:ph type="pic" sz="quarter" idx="14" hasCustomPrompt="1"/>
          </p:nvPr>
        </p:nvSpPr>
        <p:spPr>
          <a:xfrm>
            <a:off x="6816725" y="-23248"/>
            <a:ext cx="5390773" cy="6919993"/>
          </a:xfrm>
          <a:noFill/>
        </p:spPr>
        <p:txBody>
          <a:bodyPr lIns="144000" tIns="144000"/>
          <a:lstStyle/>
          <a:p>
            <a:r>
              <a:rPr lang="nb-NO" dirty="0"/>
              <a:t>Sett inn bilde.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EAED3B-10BB-1C48-980B-1CAFB8D61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03" y="505785"/>
            <a:ext cx="2138591" cy="57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AB3C-3C22-C233-A377-E529789ADF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233489"/>
            <a:ext cx="7053263" cy="90421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Sett inn «Agenda» e.l. tittel</a:t>
            </a:r>
          </a:p>
        </p:txBody>
      </p: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456D0AAD-4AD5-2B40-A9F6-A259C441FF6E}"/>
              </a:ext>
            </a:extLst>
          </p:cNvPr>
          <p:cNvCxnSpPr>
            <a:cxnSpLocks/>
          </p:cNvCxnSpPr>
          <p:nvPr userDrawn="1"/>
        </p:nvCxnSpPr>
        <p:spPr>
          <a:xfrm>
            <a:off x="914400" y="2191557"/>
            <a:ext cx="705326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059D1B-1D79-254D-91CB-4338611FD1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09D96A-0807-F3CD-3C63-9C3DF46FA8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543250"/>
            <a:ext cx="7053263" cy="3478138"/>
          </a:xfrm>
        </p:spPr>
        <p:txBody>
          <a:bodyPr/>
          <a:lstStyle>
            <a:lvl1pPr marL="0" indent="0">
              <a:buClr>
                <a:srgbClr val="85BE42"/>
              </a:buClr>
              <a:buSzPct val="120000"/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+mn-lt"/>
              </a:defRPr>
            </a:lvl1pPr>
            <a:lvl2pPr marL="271463" indent="-265113">
              <a:buClr>
                <a:srgbClr val="85BE42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+mn-lt"/>
              </a:defRPr>
            </a:lvl2pPr>
            <a:lvl3pPr marL="536575" indent="-265113">
              <a:buClr>
                <a:schemeClr val="accent2"/>
              </a:buClr>
              <a:buFont typeface="System Font Regular"/>
              <a:buChar char="–"/>
              <a:tabLst/>
              <a:defRPr b="0" i="0">
                <a:solidFill>
                  <a:schemeClr val="tx1"/>
                </a:solidFill>
                <a:latin typeface="+mn-lt"/>
              </a:defRPr>
            </a:lvl3pPr>
            <a:lvl4pPr marL="800100" indent="-263525">
              <a:buClr>
                <a:srgbClr val="85BE42"/>
              </a:buClr>
              <a:buFont typeface="Courier New" panose="02070309020205020404" pitchFamily="49" charset="0"/>
              <a:buChar char="o"/>
              <a:tabLst/>
              <a:defRPr b="0" i="0">
                <a:solidFill>
                  <a:schemeClr val="tx1"/>
                </a:solidFill>
                <a:latin typeface="+mn-lt"/>
              </a:defRPr>
            </a:lvl4pPr>
            <a:lvl5pPr marL="1085850" indent="-285750">
              <a:buClr>
                <a:srgbClr val="85BE42"/>
              </a:buClr>
              <a:buFont typeface="Wingdings" pitchFamily="2" charset="2"/>
              <a:buChar char="§"/>
              <a:tabLst/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noProof="0" dirty="0"/>
              <a:t>Sett inn tekst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174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CBD5AB-2FE2-6AA6-9D4A-D6AAA7F3B8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6021388"/>
            <a:ext cx="10366375" cy="61118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i="1"/>
            </a:lvl1pPr>
          </a:lstStyle>
          <a:p>
            <a:pPr lvl="0"/>
            <a:r>
              <a:rPr lang="en-GB"/>
              <a:t>Sett inn fotnote, referanse e.l.</a:t>
            </a:r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E55BF-ADB5-BF4C-8C80-4018A3AC2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49648"/>
            <a:ext cx="7053263" cy="113233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noProof="0" dirty="0"/>
              <a:t>Sett inn kapitteltittel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6D0AAD-4AD5-2B40-A9F6-A259C441FF6E}"/>
              </a:ext>
            </a:extLst>
          </p:cNvPr>
          <p:cNvCxnSpPr>
            <a:cxnSpLocks/>
          </p:cNvCxnSpPr>
          <p:nvPr userDrawn="1"/>
        </p:nvCxnSpPr>
        <p:spPr>
          <a:xfrm>
            <a:off x="914400" y="2191557"/>
            <a:ext cx="705326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C248751-31CB-F740-89EB-85EBB8242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35" y="303485"/>
            <a:ext cx="2138591" cy="5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56AAC5-BA44-8346-A7AC-D079A27B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12763"/>
            <a:ext cx="7342186" cy="7155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noProof="0" dirty="0"/>
              <a:t>Sett inn tittel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E034D-F132-A74F-8381-4A19681E1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57339"/>
            <a:ext cx="7342186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/>
              <a:t>Sett inn tekst 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5734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60" r:id="rId2"/>
    <p:sldLayoutId id="2147483769" r:id="rId3"/>
    <p:sldLayoutId id="2147483770" r:id="rId4"/>
    <p:sldLayoutId id="2147483771" r:id="rId5"/>
    <p:sldLayoutId id="2147483772" r:id="rId6"/>
    <p:sldLayoutId id="2147483761" r:id="rId7"/>
    <p:sldLayoutId id="2147483736" r:id="rId8"/>
    <p:sldLayoutId id="2147483740" r:id="rId9"/>
    <p:sldLayoutId id="2147483753" r:id="rId10"/>
    <p:sldLayoutId id="2147483707" r:id="rId11"/>
    <p:sldLayoutId id="2147483755" r:id="rId12"/>
    <p:sldLayoutId id="2147483756" r:id="rId13"/>
    <p:sldLayoutId id="2147483774" r:id="rId14"/>
    <p:sldLayoutId id="2147483767" r:id="rId15"/>
    <p:sldLayoutId id="2147483759" r:id="rId16"/>
    <p:sldLayoutId id="2147483754" r:id="rId17"/>
    <p:sldLayoutId id="2147483768" r:id="rId18"/>
    <p:sldLayoutId id="2147483749" r:id="rId19"/>
    <p:sldLayoutId id="2147483751" r:id="rId20"/>
    <p:sldLayoutId id="2147483752" r:id="rId21"/>
    <p:sldLayoutId id="2147483733" r:id="rId22"/>
    <p:sldLayoutId id="2147483764" r:id="rId23"/>
    <p:sldLayoutId id="2147483766" r:id="rId24"/>
    <p:sldLayoutId id="2147483763" r:id="rId25"/>
    <p:sldLayoutId id="2147483765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10000"/>
        </a:lnSpc>
        <a:spcBef>
          <a:spcPts val="300"/>
        </a:spcBef>
        <a:spcAft>
          <a:spcPts val="7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5113" algn="l" defTabSz="914400" rtl="0" eaLnBrk="1" latinLnBrk="0" hangingPunct="1">
        <a:lnSpc>
          <a:spcPct val="110000"/>
        </a:lnSpc>
        <a:spcBef>
          <a:spcPts val="0"/>
        </a:spcBef>
        <a:spcAft>
          <a:spcPts val="700"/>
        </a:spcAft>
        <a:buClr>
          <a:schemeClr val="accent2"/>
        </a:buClr>
        <a:buSzPct val="100000"/>
        <a:buFont typeface="System Font Regular"/>
        <a:buChar char="–"/>
        <a:tabLst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263525" algn="l" defTabSz="914400" rtl="0" eaLnBrk="1" latinLnBrk="0" hangingPunct="1">
        <a:lnSpc>
          <a:spcPct val="110000"/>
        </a:lnSpc>
        <a:spcBef>
          <a:spcPts val="0"/>
        </a:spcBef>
        <a:spcAft>
          <a:spcPts val="7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1250" indent="-311150" algn="l" defTabSz="914400" rtl="0" eaLnBrk="1" latinLnBrk="0" hangingPunct="1">
        <a:lnSpc>
          <a:spcPct val="110000"/>
        </a:lnSpc>
        <a:spcBef>
          <a:spcPts val="0"/>
        </a:spcBef>
        <a:spcAft>
          <a:spcPts val="700"/>
        </a:spcAft>
        <a:buClr>
          <a:schemeClr val="accent2"/>
        </a:buClr>
        <a:buFont typeface="Wingdings" pitchFamily="2" charset="2"/>
        <a:buChar char="§"/>
        <a:tabLst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36675" indent="-263525" algn="l" defTabSz="914400" rtl="0" eaLnBrk="1" latinLnBrk="0" hangingPunct="1">
        <a:lnSpc>
          <a:spcPct val="110000"/>
        </a:lnSpc>
        <a:spcBef>
          <a:spcPts val="0"/>
        </a:spcBef>
        <a:spcAft>
          <a:spcPts val="700"/>
        </a:spcAft>
        <a:buClr>
          <a:schemeClr val="accent2"/>
        </a:buClr>
        <a:buFont typeface="System Font Regular"/>
        <a:buChar char="–"/>
        <a:tabLst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4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orient="horz" pos="981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pos="3659" userDrawn="1">
          <p15:clr>
            <a:srgbClr val="F26B43"/>
          </p15:clr>
        </p15:guide>
        <p15:guide id="9" orient="horz" pos="777" userDrawn="1">
          <p15:clr>
            <a:srgbClr val="F26B43"/>
          </p15:clr>
        </p15:guide>
        <p15:guide id="10" orient="horz" pos="4178" userDrawn="1">
          <p15:clr>
            <a:srgbClr val="F26B43"/>
          </p15:clr>
        </p15:guide>
        <p15:guide id="14" orient="horz" pos="527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pos="5019" userDrawn="1">
          <p15:clr>
            <a:srgbClr val="F26B43"/>
          </p15:clr>
        </p15:guide>
        <p15:guide id="17" pos="2661" userDrawn="1">
          <p15:clr>
            <a:srgbClr val="F26B43"/>
          </p15:clr>
        </p15:guide>
        <p15:guide id="18" orient="horz" pos="1911" userDrawn="1">
          <p15:clr>
            <a:srgbClr val="F26B43"/>
          </p15:clr>
        </p15:guide>
        <p15:guide id="19" orient="horz" pos="1661" userDrawn="1">
          <p15:clr>
            <a:srgbClr val="F26B43"/>
          </p15:clr>
        </p15:guide>
        <p15:guide id="20" pos="5201" userDrawn="1">
          <p15:clr>
            <a:srgbClr val="F26B43"/>
          </p15:clr>
        </p15:guide>
        <p15:guide id="21" pos="2479" userDrawn="1">
          <p15:clr>
            <a:srgbClr val="F26B43"/>
          </p15:clr>
        </p15:guide>
        <p15:guide id="23" pos="6879" userDrawn="1">
          <p15:clr>
            <a:srgbClr val="F26B43"/>
          </p15:clr>
        </p15:guide>
        <p15:guide id="24" pos="6063" userDrawn="1">
          <p15:clr>
            <a:srgbClr val="F26B43"/>
          </p15:clr>
        </p15:guide>
        <p15:guide id="25" pos="429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jpeg"/><Relationship Id="rId4" Type="http://schemas.openxmlformats.org/officeDocument/2006/relationships/hyperlink" Target="http://upload.wikimedia.org/wikipedia/commons/1/1d/Auguste_D_aus_Marktbreit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jpg"/><Relationship Id="rId4" Type="http://schemas.openxmlformats.org/officeDocument/2006/relationships/image" Target="../media/image15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8FC2F-5F32-8039-57F3-AAED383BBB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/>
              <a:t>Demens</a:t>
            </a:r>
            <a:br>
              <a:rPr lang="nb-NO" dirty="0"/>
            </a:br>
            <a:br>
              <a:rPr lang="nb-NO" sz="3600" dirty="0"/>
            </a:br>
            <a:r>
              <a:rPr lang="nb-NO" sz="3600" dirty="0"/>
              <a:t>- Forebygging</a:t>
            </a:r>
            <a:br>
              <a:rPr lang="nb-NO" sz="3600" dirty="0"/>
            </a:br>
            <a:r>
              <a:rPr lang="nb-NO" sz="3600" dirty="0"/>
              <a:t>- Ny diagnostikk</a:t>
            </a:r>
            <a:br>
              <a:rPr lang="nb-NO" sz="3600" dirty="0"/>
            </a:br>
            <a:r>
              <a:rPr lang="nb-NO" sz="3600" dirty="0"/>
              <a:t>- Ny behandling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41062-7479-0D4F-0D8E-E1B829509B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Geir </a:t>
            </a:r>
            <a:r>
              <a:rPr lang="nb-NO" dirty="0" err="1"/>
              <a:t>Selbæk</a:t>
            </a:r>
            <a:endParaRPr lang="nb-NO" dirty="0"/>
          </a:p>
          <a:p>
            <a:r>
              <a:rPr lang="nb-NO" dirty="0"/>
              <a:t>Forskningssjef Aldring og helse</a:t>
            </a:r>
          </a:p>
        </p:txBody>
      </p:sp>
    </p:spTree>
    <p:extLst>
      <p:ext uri="{BB962C8B-B14F-4D97-AF65-F5344CB8AC3E}">
        <p14:creationId xmlns:p14="http://schemas.microsoft.com/office/powerpoint/2010/main" val="12598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71D6AEB-DC32-A593-D180-27DE7568F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6021388"/>
            <a:ext cx="10366375" cy="611187"/>
          </a:xfrm>
        </p:spPr>
        <p:txBody>
          <a:bodyPr/>
          <a:lstStyle/>
          <a:p>
            <a:r>
              <a:rPr lang="nb-NO" dirty="0"/>
              <a:t>Illustrasjonsfoto - Martin </a:t>
            </a:r>
            <a:r>
              <a:rPr lang="nb-NO" dirty="0" err="1"/>
              <a:t>Lundsvoll</a:t>
            </a:r>
            <a:r>
              <a:rPr lang="nb-NO" dirty="0"/>
              <a:t>, Aldring og helse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E2BD6F-1992-3F4C-3EF5-1A082986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1557339"/>
            <a:ext cx="4897437" cy="4464050"/>
          </a:xfrm>
        </p:spPr>
        <p:txBody>
          <a:bodyPr>
            <a:normAutofit/>
          </a:bodyPr>
          <a:lstStyle/>
          <a:p>
            <a:r>
              <a:rPr lang="nb-NO" dirty="0"/>
              <a:t>Endret personlighet</a:t>
            </a:r>
          </a:p>
          <a:p>
            <a:r>
              <a:rPr lang="nb-NO" dirty="0"/>
              <a:t>Mister hemninger</a:t>
            </a:r>
          </a:p>
          <a:p>
            <a:r>
              <a:rPr lang="nb-NO" dirty="0"/>
              <a:t>Rammer fremre del av hjernen</a:t>
            </a:r>
          </a:p>
          <a:p>
            <a:r>
              <a:rPr lang="nb-NO" dirty="0"/>
              <a:t>Hukommelsen er gjerne ikke påvirket</a:t>
            </a:r>
          </a:p>
          <a:p>
            <a:r>
              <a:rPr lang="nb-NO" dirty="0"/>
              <a:t>Mer vanlig blant yngre</a:t>
            </a:r>
          </a:p>
          <a:p>
            <a:r>
              <a:rPr lang="nb-NO" dirty="0"/>
              <a:t>Vanskelig å sette diagnose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A805D4D0-D3E7-4C1A-D82F-247C61ED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4434"/>
            <a:ext cx="8713789" cy="629053"/>
          </a:xfrm>
        </p:spPr>
        <p:txBody>
          <a:bodyPr anchor="b">
            <a:normAutofit/>
          </a:bodyPr>
          <a:lstStyle/>
          <a:p>
            <a:r>
              <a:rPr lang="nb-NO" dirty="0" err="1"/>
              <a:t>Frontotemporal</a:t>
            </a:r>
            <a:r>
              <a:rPr lang="nb-NO" dirty="0"/>
              <a:t> demens</a:t>
            </a:r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D49849F4-2EAF-FC0F-FA77-70468CD7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1"/>
            <a:ext cx="8713788" cy="6974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lassholder for innhold 21" descr="Et bilde som inneholder person, Menneskeansikt, hud, kvinne&#10;&#10;Automatisk generert beskrivelse">
            <a:extLst>
              <a:ext uri="{FF2B5EF4-FFF2-40B4-BE49-F238E27FC236}">
                <a16:creationId xmlns:a16="http://schemas.microsoft.com/office/drawing/2014/main" id="{283F4648-1DA8-17FA-2B48-C7E81A4BF21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38" y="2157540"/>
            <a:ext cx="4897437" cy="3263645"/>
          </a:xfrm>
        </p:spPr>
      </p:pic>
    </p:spTree>
    <p:extLst>
      <p:ext uri="{BB962C8B-B14F-4D97-AF65-F5344CB8AC3E}">
        <p14:creationId xmlns:p14="http://schemas.microsoft.com/office/powerpoint/2010/main" val="318223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C40EFF-ECFD-7A41-9119-4BEEB2569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2060575"/>
            <a:ext cx="8710614" cy="2689348"/>
          </a:xfrm>
        </p:spPr>
        <p:txBody>
          <a:bodyPr anchor="b">
            <a:normAutofit/>
          </a:bodyPr>
          <a:lstStyle/>
          <a:p>
            <a:r>
              <a:rPr lang="nb-NO" dirty="0"/>
              <a:t>Forekomst</a:t>
            </a:r>
            <a:br>
              <a:rPr lang="nb-NO" dirty="0"/>
            </a:br>
            <a:r>
              <a:rPr lang="nb-NO" dirty="0"/>
              <a:t>I dag og i fremtiden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8E170E0-4BDE-0C45-AC73-5E83854CF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198330"/>
            <a:ext cx="5260487" cy="132629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422298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DBC6B41D-544C-C14A-96C1-2F4DC1B6B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91356" y="729000"/>
            <a:ext cx="4320000" cy="5400000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358A9F48-86C9-C547-81AD-BC3558463D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496" r="25745" b="20171"/>
          <a:stretch/>
        </p:blipFill>
        <p:spPr>
          <a:xfrm>
            <a:off x="2568456" y="0"/>
            <a:ext cx="9623544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D46886C-D417-8245-89ED-08624F6EE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0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18021 -0.2046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102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2A328CA-721D-EF4D-BFBB-F71B7464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397" y="6740770"/>
            <a:ext cx="4093239" cy="513182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BF106ED-D565-CC45-A20A-C3BE1A489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MoCA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A3DFC4-8C8B-7D4F-B22A-033F1339F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Donald Trump 30 </a:t>
            </a:r>
            <a:r>
              <a:rPr lang="nb-NO" dirty="0" err="1"/>
              <a:t>points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9BC602A-865C-8EB4-9015-17CD9A70A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13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8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00065 -0.3120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56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32DDB3-F493-CD49-AE4D-54C3CCFA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945978"/>
            <a:ext cx="2355320" cy="1227438"/>
          </a:xfrm>
        </p:spPr>
        <p:txBody>
          <a:bodyPr>
            <a:normAutofit/>
          </a:bodyPr>
          <a:lstStyle/>
          <a:p>
            <a:r>
              <a:rPr lang="nb-NO" dirty="0"/>
              <a:t>Forekomst av demens </a:t>
            </a:r>
            <a:br>
              <a:rPr lang="nb-NO" dirty="0"/>
            </a:br>
            <a:r>
              <a:rPr lang="nb-NO" dirty="0"/>
              <a:t>og MCI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47C5E88-7C96-0C4B-89C8-1A327D398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4F35B71-E74B-A945-84B1-2DBEE036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83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31818FC-8F61-9B40-9CD6-524AD046C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F9D9F7D-6DED-594A-AF5C-5CCACC89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878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45E3766-015D-B344-B78F-22C1760F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F91DFA2-7F42-8342-82EC-6A58D18E4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84"/>
          <a:stretch/>
        </p:blipFill>
        <p:spPr>
          <a:xfrm>
            <a:off x="0" y="657224"/>
            <a:ext cx="12192000" cy="620077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1495BE8-FCE9-1847-88A9-0975158B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945978"/>
            <a:ext cx="5437187" cy="1227438"/>
          </a:xfrm>
        </p:spPr>
        <p:txBody>
          <a:bodyPr>
            <a:normAutofit/>
          </a:bodyPr>
          <a:lstStyle/>
          <a:p>
            <a:r>
              <a:rPr lang="nb-NO" dirty="0"/>
              <a:t>Forekomst av </a:t>
            </a:r>
            <a:br>
              <a:rPr lang="nb-NO" dirty="0"/>
            </a:br>
            <a:r>
              <a:rPr lang="nb-NO" dirty="0"/>
              <a:t>demens nå og </a:t>
            </a:r>
            <a:br>
              <a:rPr lang="nb-NO" dirty="0"/>
            </a:br>
            <a:r>
              <a:rPr lang="nb-NO" dirty="0"/>
              <a:t>i fremtiden</a:t>
            </a:r>
          </a:p>
        </p:txBody>
      </p:sp>
    </p:spTree>
    <p:extLst>
      <p:ext uri="{BB962C8B-B14F-4D97-AF65-F5344CB8AC3E}">
        <p14:creationId xmlns:p14="http://schemas.microsoft.com/office/powerpoint/2010/main" val="559834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mskriving_1.mp4" descr="Fremskriving_1.mp4">
            <a:hlinkClick r:id="" action="ppaction://media"/>
            <a:extLst>
              <a:ext uri="{FF2B5EF4-FFF2-40B4-BE49-F238E27FC236}">
                <a16:creationId xmlns:a16="http://schemas.microsoft.com/office/drawing/2014/main" id="{F516C86D-AC4B-9E49-9C15-4560386A7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584"/>
          <a:stretch/>
        </p:blipFill>
        <p:spPr>
          <a:xfrm>
            <a:off x="0" y="657224"/>
            <a:ext cx="12192000" cy="620077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1495BE8-FCE9-1847-88A9-0975158B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945978"/>
            <a:ext cx="5437187" cy="1227438"/>
          </a:xfrm>
        </p:spPr>
        <p:txBody>
          <a:bodyPr>
            <a:normAutofit/>
          </a:bodyPr>
          <a:lstStyle/>
          <a:p>
            <a:r>
              <a:rPr lang="nb-NO" dirty="0"/>
              <a:t>Forekomst av </a:t>
            </a:r>
            <a:br>
              <a:rPr lang="nb-NO" dirty="0"/>
            </a:br>
            <a:r>
              <a:rPr lang="nb-NO" dirty="0"/>
              <a:t>demens i </a:t>
            </a:r>
            <a:br>
              <a:rPr lang="nb-NO" dirty="0"/>
            </a:br>
            <a:r>
              <a:rPr lang="nb-NO" dirty="0"/>
              <a:t>fremtiden</a:t>
            </a:r>
          </a:p>
        </p:txBody>
      </p:sp>
    </p:spTree>
    <p:extLst>
      <p:ext uri="{BB962C8B-B14F-4D97-AF65-F5344CB8AC3E}">
        <p14:creationId xmlns:p14="http://schemas.microsoft.com/office/powerpoint/2010/main" val="1736325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mskriving_2.mp4" descr="Fremskriving_2.mp4">
            <a:hlinkClick r:id="" action="ppaction://media"/>
            <a:extLst>
              <a:ext uri="{FF2B5EF4-FFF2-40B4-BE49-F238E27FC236}">
                <a16:creationId xmlns:a16="http://schemas.microsoft.com/office/drawing/2014/main" id="{0921B86B-0563-5941-89FB-836CAAC22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584"/>
          <a:stretch/>
        </p:blipFill>
        <p:spPr>
          <a:xfrm>
            <a:off x="0" y="657224"/>
            <a:ext cx="12192000" cy="620077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1495BE8-FCE9-1847-88A9-0975158B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945978"/>
            <a:ext cx="5437187" cy="1227438"/>
          </a:xfrm>
        </p:spPr>
        <p:txBody>
          <a:bodyPr>
            <a:normAutofit/>
          </a:bodyPr>
          <a:lstStyle/>
          <a:p>
            <a:r>
              <a:rPr lang="nb-NO" dirty="0"/>
              <a:t>Forekomst av </a:t>
            </a:r>
            <a:br>
              <a:rPr lang="nb-NO" dirty="0"/>
            </a:br>
            <a:r>
              <a:rPr lang="nb-NO" dirty="0"/>
              <a:t>demens i </a:t>
            </a:r>
            <a:br>
              <a:rPr lang="nb-NO" dirty="0"/>
            </a:br>
            <a:r>
              <a:rPr lang="nb-NO" dirty="0"/>
              <a:t>fremtiden</a:t>
            </a:r>
          </a:p>
        </p:txBody>
      </p:sp>
    </p:spTree>
    <p:extLst>
      <p:ext uri="{BB962C8B-B14F-4D97-AF65-F5344CB8AC3E}">
        <p14:creationId xmlns:p14="http://schemas.microsoft.com/office/powerpoint/2010/main" val="1670335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mskriving_3.mp4" descr="Fremskriving_3.mp4">
            <a:hlinkClick r:id="" action="ppaction://media"/>
            <a:extLst>
              <a:ext uri="{FF2B5EF4-FFF2-40B4-BE49-F238E27FC236}">
                <a16:creationId xmlns:a16="http://schemas.microsoft.com/office/drawing/2014/main" id="{E6AB4E5A-329F-8D4A-B369-609462A8E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584"/>
          <a:stretch/>
        </p:blipFill>
        <p:spPr>
          <a:xfrm>
            <a:off x="0" y="657224"/>
            <a:ext cx="12192000" cy="620077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1495BE8-FCE9-1847-88A9-0975158B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945978"/>
            <a:ext cx="5437187" cy="1227438"/>
          </a:xfrm>
        </p:spPr>
        <p:txBody>
          <a:bodyPr>
            <a:normAutofit/>
          </a:bodyPr>
          <a:lstStyle/>
          <a:p>
            <a:r>
              <a:rPr lang="nb-NO" dirty="0"/>
              <a:t>Forekomst av </a:t>
            </a:r>
            <a:br>
              <a:rPr lang="nb-NO" dirty="0"/>
            </a:br>
            <a:r>
              <a:rPr lang="nb-NO" dirty="0"/>
              <a:t>demens i </a:t>
            </a:r>
            <a:br>
              <a:rPr lang="nb-NO" dirty="0"/>
            </a:br>
            <a:r>
              <a:rPr lang="nb-NO" dirty="0"/>
              <a:t>fremtiden</a:t>
            </a:r>
          </a:p>
        </p:txBody>
      </p:sp>
    </p:spTree>
    <p:extLst>
      <p:ext uri="{BB962C8B-B14F-4D97-AF65-F5344CB8AC3E}">
        <p14:creationId xmlns:p14="http://schemas.microsoft.com/office/powerpoint/2010/main" val="4110242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FB0E4D9-6E6C-E205-6456-C3496F28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12763"/>
            <a:ext cx="7342186" cy="715532"/>
          </a:xfrm>
        </p:spPr>
        <p:txBody>
          <a:bodyPr/>
          <a:lstStyle/>
          <a:p>
            <a:r>
              <a:rPr lang="en-US" dirty="0"/>
              <a:t>Rolling Stones 241 years old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2E35D65-140D-A782-00A9-2D325B2918B8}"/>
              </a:ext>
            </a:extLst>
          </p:cNvPr>
          <p:cNvSpPr txBox="1"/>
          <p:nvPr/>
        </p:nvSpPr>
        <p:spPr>
          <a:xfrm>
            <a:off x="8855901" y="6237962"/>
            <a:ext cx="1680617" cy="505743"/>
          </a:xfrm>
          <a:prstGeom prst="rect">
            <a:avLst/>
          </a:prstGeom>
          <a:noFill/>
        </p:spPr>
        <p:txBody>
          <a:bodyPr wrap="none" lIns="144000" tIns="144000" rIns="144000" bIns="14400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700"/>
              </a:spcAft>
            </a:pPr>
            <a:r>
              <a:rPr lang="nb-NO" sz="1400" dirty="0"/>
              <a:t>Daniel </a:t>
            </a:r>
            <a:r>
              <a:rPr lang="nb-NO" sz="1400" dirty="0" err="1"/>
              <a:t>Leal</a:t>
            </a:r>
            <a:r>
              <a:rPr lang="nb-NO" sz="1400" dirty="0"/>
              <a:t> AFP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99A978-BDC8-5F50-F8BD-908467689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629909"/>
            <a:ext cx="7941502" cy="44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GRY FADE.mp3">
            <a:hlinkClick r:id="" action="ppaction://media"/>
            <a:extLst>
              <a:ext uri="{FF2B5EF4-FFF2-40B4-BE49-F238E27FC236}">
                <a16:creationId xmlns:a16="http://schemas.microsoft.com/office/drawing/2014/main" id="{967D3A0D-4B9E-E487-5DF0-760AB7E2B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1438" y="49472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mskriving_4.mp4" descr="Fremskriving_4.mp4">
            <a:hlinkClick r:id="" action="ppaction://media"/>
            <a:extLst>
              <a:ext uri="{FF2B5EF4-FFF2-40B4-BE49-F238E27FC236}">
                <a16:creationId xmlns:a16="http://schemas.microsoft.com/office/drawing/2014/main" id="{A3E9CB36-3204-984A-89D7-CDFF72470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584"/>
          <a:stretch/>
        </p:blipFill>
        <p:spPr>
          <a:xfrm>
            <a:off x="0" y="657224"/>
            <a:ext cx="12192000" cy="620077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1495BE8-FCE9-1847-88A9-0975158B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945978"/>
            <a:ext cx="5437187" cy="1227438"/>
          </a:xfrm>
        </p:spPr>
        <p:txBody>
          <a:bodyPr>
            <a:normAutofit/>
          </a:bodyPr>
          <a:lstStyle/>
          <a:p>
            <a:r>
              <a:rPr lang="nb-NO" dirty="0"/>
              <a:t>Forekomst av </a:t>
            </a:r>
            <a:br>
              <a:rPr lang="nb-NO" dirty="0"/>
            </a:br>
            <a:r>
              <a:rPr lang="nb-NO" dirty="0"/>
              <a:t>demens i </a:t>
            </a:r>
            <a:br>
              <a:rPr lang="nb-NO" dirty="0"/>
            </a:br>
            <a:r>
              <a:rPr lang="nb-NO" dirty="0"/>
              <a:t>fremtiden</a:t>
            </a:r>
          </a:p>
        </p:txBody>
      </p:sp>
    </p:spTree>
    <p:extLst>
      <p:ext uri="{BB962C8B-B14F-4D97-AF65-F5344CB8AC3E}">
        <p14:creationId xmlns:p14="http://schemas.microsoft.com/office/powerpoint/2010/main" val="2157388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31818FC-8F61-9B40-9CD6-524AD046C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3956" y="1009524"/>
            <a:ext cx="7160351" cy="402769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FC6AC4E-2D30-6F5D-404E-2CF9F5A28EA5}"/>
              </a:ext>
            </a:extLst>
          </p:cNvPr>
          <p:cNvSpPr txBox="1"/>
          <p:nvPr/>
        </p:nvSpPr>
        <p:spPr>
          <a:xfrm>
            <a:off x="1825421" y="2141047"/>
            <a:ext cx="2141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rgbClr val="414342"/>
                </a:solidFill>
                <a:latin typeface="+mj-lt"/>
              </a:rPr>
              <a:t>Personer med MCI </a:t>
            </a:r>
            <a:br>
              <a:rPr lang="nb-NO" sz="1600" dirty="0">
                <a:solidFill>
                  <a:srgbClr val="414342"/>
                </a:solidFill>
                <a:latin typeface="+mj-lt"/>
              </a:rPr>
            </a:br>
            <a:r>
              <a:rPr lang="nb-NO" sz="1600" dirty="0">
                <a:solidFill>
                  <a:srgbClr val="414342"/>
                </a:solidFill>
                <a:latin typeface="+mj-lt"/>
              </a:rPr>
              <a:t> i 2022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7443EFB-B54E-A2BC-B93B-C9977229FD99}"/>
              </a:ext>
            </a:extLst>
          </p:cNvPr>
          <p:cNvSpPr txBox="1"/>
          <p:nvPr/>
        </p:nvSpPr>
        <p:spPr>
          <a:xfrm>
            <a:off x="1825421" y="3000474"/>
            <a:ext cx="201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chemeClr val="accent2"/>
                </a:solidFill>
                <a:latin typeface="Museo Sans 100" panose="02000000000000000000" pitchFamily="2" charset="77"/>
              </a:rPr>
              <a:t>248984</a:t>
            </a:r>
          </a:p>
        </p:txBody>
      </p:sp>
      <p:graphicFrame>
        <p:nvGraphicFramePr>
          <p:cNvPr id="8" name="Plassholder for innhold 5">
            <a:extLst>
              <a:ext uri="{FF2B5EF4-FFF2-40B4-BE49-F238E27FC236}">
                <a16:creationId xmlns:a16="http://schemas.microsoft.com/office/drawing/2014/main" id="{02E058C2-301A-0FBC-6324-034028977779}"/>
              </a:ext>
            </a:extLst>
          </p:cNvPr>
          <p:cNvGraphicFramePr>
            <a:graphicFrameLocks/>
          </p:cNvGraphicFramePr>
          <p:nvPr/>
        </p:nvGraphicFramePr>
        <p:xfrm>
          <a:off x="6096000" y="1786050"/>
          <a:ext cx="5041800" cy="328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kstSylinder 8">
            <a:extLst>
              <a:ext uri="{FF2B5EF4-FFF2-40B4-BE49-F238E27FC236}">
                <a16:creationId xmlns:a16="http://schemas.microsoft.com/office/drawing/2014/main" id="{4E8A7C05-6EB4-5AE1-3430-4F44D2606D85}"/>
              </a:ext>
            </a:extLst>
          </p:cNvPr>
          <p:cNvSpPr txBox="1"/>
          <p:nvPr/>
        </p:nvSpPr>
        <p:spPr>
          <a:xfrm>
            <a:off x="7171073" y="1379621"/>
            <a:ext cx="2801243" cy="505743"/>
          </a:xfrm>
          <a:prstGeom prst="rect">
            <a:avLst/>
          </a:prstGeom>
          <a:noFill/>
        </p:spPr>
        <p:txBody>
          <a:bodyPr wrap="none" lIns="144000" tIns="144000" rIns="144000" bIns="144000" rtlCol="0" anchor="t">
            <a:spAutoFit/>
          </a:bodyPr>
          <a:lstStyle/>
          <a:p>
            <a:pPr algn="l">
              <a:lnSpc>
                <a:spcPct val="110000"/>
              </a:lnSpc>
              <a:spcAft>
                <a:spcPts val="700"/>
              </a:spcAft>
            </a:pPr>
            <a:r>
              <a:rPr lang="nb-NO" sz="1400" dirty="0"/>
              <a:t>Framtidig forekomst av MCI</a:t>
            </a:r>
          </a:p>
        </p:txBody>
      </p:sp>
    </p:spTree>
    <p:extLst>
      <p:ext uri="{BB962C8B-B14F-4D97-AF65-F5344CB8AC3E}">
        <p14:creationId xmlns:p14="http://schemas.microsoft.com/office/powerpoint/2010/main" val="17314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05BC7C9-F180-BAB8-BBA0-3C7A675C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9648"/>
            <a:ext cx="7315200" cy="1132335"/>
          </a:xfrm>
        </p:spPr>
        <p:txBody>
          <a:bodyPr/>
          <a:lstStyle/>
          <a:p>
            <a:r>
              <a:rPr lang="nb-NO" dirty="0"/>
              <a:t>Insidens – hvor mange får demens?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BCB78D0-B6E7-9C16-E1E8-F0F014F2ED07}"/>
              </a:ext>
            </a:extLst>
          </p:cNvPr>
          <p:cNvSpPr txBox="1"/>
          <p:nvPr/>
        </p:nvSpPr>
        <p:spPr>
          <a:xfrm>
            <a:off x="8482986" y="5706737"/>
            <a:ext cx="3574902" cy="475094"/>
          </a:xfrm>
          <a:prstGeom prst="rect">
            <a:avLst/>
          </a:prstGeom>
          <a:noFill/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700"/>
              </a:spcAft>
            </a:pPr>
            <a:r>
              <a:rPr lang="nb-NO" sz="1200" dirty="0"/>
              <a:t>Molvik et al. J </a:t>
            </a:r>
            <a:r>
              <a:rPr lang="nb-NO" sz="1200" dirty="0" err="1"/>
              <a:t>Alz</a:t>
            </a:r>
            <a:r>
              <a:rPr lang="nb-NO" sz="1200"/>
              <a:t> Dis 2025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6951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Plassholder for innhold 9">
            <a:extLst>
              <a:ext uri="{FF2B5EF4-FFF2-40B4-BE49-F238E27FC236}">
                <a16:creationId xmlns:a16="http://schemas.microsoft.com/office/drawing/2014/main" id="{6B98FE69-A61A-7C44-F7C7-3CEC7CCAB23F}"/>
              </a:ext>
            </a:extLst>
          </p:cNvPr>
          <p:cNvGraphicFramePr>
            <a:graphicFrameLocks noGrp="1"/>
          </p:cNvGraphicFramePr>
          <p:nvPr>
            <p:ph sz="half" idx="13"/>
          </p:nvPr>
        </p:nvGraphicFramePr>
        <p:xfrm>
          <a:off x="2033443" y="3797727"/>
          <a:ext cx="489743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479">
                  <a:extLst>
                    <a:ext uri="{9D8B030D-6E8A-4147-A177-3AD203B41FA5}">
                      <a16:colId xmlns:a16="http://schemas.microsoft.com/office/drawing/2014/main" val="267535190"/>
                    </a:ext>
                  </a:extLst>
                </a:gridCol>
                <a:gridCol w="1632479">
                  <a:extLst>
                    <a:ext uri="{9D8B030D-6E8A-4147-A177-3AD203B41FA5}">
                      <a16:colId xmlns:a16="http://schemas.microsoft.com/office/drawing/2014/main" val="2391698803"/>
                    </a:ext>
                  </a:extLst>
                </a:gridCol>
                <a:gridCol w="1632479">
                  <a:extLst>
                    <a:ext uri="{9D8B030D-6E8A-4147-A177-3AD203B41FA5}">
                      <a16:colId xmlns:a16="http://schemas.microsoft.com/office/drawing/2014/main" val="3416287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Kvinner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Menn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953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70-74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18.4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28.8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482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75-79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34.0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31.6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632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80-84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58.0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61.3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428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85-89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120.5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86.4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66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90+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208.3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183.1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94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45.2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42.5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419935"/>
                  </a:ext>
                </a:extLst>
              </a:tr>
            </a:tbl>
          </a:graphicData>
        </a:graphic>
      </p:graphicFrame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8A10D0B-CE11-C4FD-FE91-1CF741BA3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33443" y="1557339"/>
            <a:ext cx="6944302" cy="1916536"/>
          </a:xfrm>
        </p:spPr>
        <p:txBody>
          <a:bodyPr/>
          <a:lstStyle/>
          <a:p>
            <a:r>
              <a:rPr lang="nb-NO" dirty="0"/>
              <a:t>Nåværende estimat for nye demenstilfeller pr år 	</a:t>
            </a:r>
          </a:p>
          <a:p>
            <a:r>
              <a:rPr lang="nb-NO" dirty="0"/>
              <a:t>	n=10 000</a:t>
            </a:r>
          </a:p>
          <a:p>
            <a:r>
              <a:rPr lang="nb-NO" dirty="0"/>
              <a:t>I HUNT4 70+ ble 9956 personer 70+ inkludert</a:t>
            </a:r>
          </a:p>
          <a:p>
            <a:r>
              <a:rPr lang="nb-NO" dirty="0"/>
              <a:t>I AiT ble 5730 av disse fulgt opp</a:t>
            </a:r>
          </a:p>
          <a:p>
            <a:endParaRPr lang="nb-NO" dirty="0"/>
          </a:p>
          <a:p>
            <a:r>
              <a:rPr lang="nb-NO" dirty="0"/>
              <a:t>Insidensrate pr 1000 </a:t>
            </a:r>
            <a:r>
              <a:rPr lang="nb-NO" dirty="0" err="1"/>
              <a:t>personår</a:t>
            </a:r>
            <a:endParaRPr lang="nb-NO" dirty="0"/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570FBEC-9FF7-3393-2C6F-B02714B5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Insidens i Aldring i Trøndelag (AiT)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4BB3EAA6-167D-D801-F6C4-37D9AD0B2A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0E087D3-8921-E094-01E4-CE103C239FBE}"/>
              </a:ext>
            </a:extLst>
          </p:cNvPr>
          <p:cNvSpPr txBox="1"/>
          <p:nvPr/>
        </p:nvSpPr>
        <p:spPr>
          <a:xfrm>
            <a:off x="8208335" y="6209414"/>
            <a:ext cx="3581778" cy="505743"/>
          </a:xfrm>
          <a:prstGeom prst="rect">
            <a:avLst/>
          </a:prstGeom>
          <a:noFill/>
        </p:spPr>
        <p:txBody>
          <a:bodyPr wrap="none" lIns="144000" tIns="144000" rIns="144000" bIns="14400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700"/>
              </a:spcAft>
            </a:pPr>
            <a:r>
              <a:rPr lang="nb-NO" sz="1400" dirty="0"/>
              <a:t>Molvik et al. J </a:t>
            </a:r>
            <a:r>
              <a:rPr lang="nb-NO" sz="1400" dirty="0" err="1"/>
              <a:t>Alz</a:t>
            </a:r>
            <a:r>
              <a:rPr lang="nb-NO" sz="1400" dirty="0"/>
              <a:t> Dis. In Press 2025</a:t>
            </a:r>
          </a:p>
        </p:txBody>
      </p:sp>
    </p:spTree>
    <p:extLst>
      <p:ext uri="{BB962C8B-B14F-4D97-AF65-F5344CB8AC3E}">
        <p14:creationId xmlns:p14="http://schemas.microsoft.com/office/powerpoint/2010/main" val="20310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780CC46-6672-C27E-98EB-B3F6B2C51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" y="40939"/>
            <a:ext cx="12175927" cy="684895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7ECACED-08A6-1EA0-9F66-F58CCAB80167}"/>
              </a:ext>
            </a:extLst>
          </p:cNvPr>
          <p:cNvSpPr txBox="1"/>
          <p:nvPr/>
        </p:nvSpPr>
        <p:spPr>
          <a:xfrm>
            <a:off x="4856042" y="2250308"/>
            <a:ext cx="2661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414342"/>
                </a:solidFill>
                <a:latin typeface="+mj-lt"/>
              </a:rPr>
              <a:t>Personer som fikk demens i Norge i 2023</a:t>
            </a:r>
          </a:p>
          <a:p>
            <a:pPr algn="ctr"/>
            <a:endParaRPr lang="nb-NO" sz="2000" dirty="0">
              <a:solidFill>
                <a:srgbClr val="414342"/>
              </a:solidFill>
              <a:latin typeface="+mj-lt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B0CD967-3285-7E1B-BEB9-3DCBA9C68693}"/>
              </a:ext>
            </a:extLst>
          </p:cNvPr>
          <p:cNvSpPr txBox="1"/>
          <p:nvPr/>
        </p:nvSpPr>
        <p:spPr>
          <a:xfrm>
            <a:off x="4480644" y="3615927"/>
            <a:ext cx="3217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200" dirty="0">
                <a:solidFill>
                  <a:schemeClr val="accent2"/>
                </a:solidFill>
                <a:latin typeface="Museo Sans 100" panose="02000000000000000000" pitchFamily="2" charset="77"/>
              </a:rPr>
              <a:t>29 000</a:t>
            </a:r>
          </a:p>
        </p:txBody>
      </p:sp>
    </p:spTree>
    <p:extLst>
      <p:ext uri="{BB962C8B-B14F-4D97-AF65-F5344CB8AC3E}">
        <p14:creationId xmlns:p14="http://schemas.microsoft.com/office/powerpoint/2010/main" val="2505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an Christian Vestre, Arbeiderpartiet | Formueshopp for næringsminister Jan  Christian Vestre">
            <a:extLst>
              <a:ext uri="{FF2B5EF4-FFF2-40B4-BE49-F238E27FC236}">
                <a16:creationId xmlns:a16="http://schemas.microsoft.com/office/drawing/2014/main" id="{6E6CB6DB-0689-8BF4-C142-EFADFBBEF1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19" y="1557338"/>
            <a:ext cx="6697749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C87AC81-3B67-25DF-7E7A-D54F2831CF66}"/>
              </a:ext>
            </a:extLst>
          </p:cNvPr>
          <p:cNvSpPr txBox="1"/>
          <p:nvPr/>
        </p:nvSpPr>
        <p:spPr>
          <a:xfrm>
            <a:off x="8995144" y="6021388"/>
            <a:ext cx="2313417" cy="536457"/>
          </a:xfrm>
          <a:prstGeom prst="rect">
            <a:avLst/>
          </a:prstGeom>
          <a:noFill/>
        </p:spPr>
        <p:txBody>
          <a:bodyPr wrap="none" lIns="144000" tIns="144000" rIns="144000" bIns="144000" rtlCol="0" anchor="t">
            <a:spAutoFit/>
          </a:bodyPr>
          <a:lstStyle/>
          <a:p>
            <a:pPr algn="l">
              <a:lnSpc>
                <a:spcPct val="110000"/>
              </a:lnSpc>
              <a:spcAft>
                <a:spcPts val="700"/>
              </a:spcAft>
            </a:pPr>
            <a:r>
              <a:rPr lang="nb-NO" sz="1600" dirty="0"/>
              <a:t>Bilde fra Nettavisen</a:t>
            </a:r>
          </a:p>
        </p:txBody>
      </p:sp>
      <p:sp>
        <p:nvSpPr>
          <p:cNvPr id="3" name="Bildeforklaring formet som en sky 2">
            <a:extLst>
              <a:ext uri="{FF2B5EF4-FFF2-40B4-BE49-F238E27FC236}">
                <a16:creationId xmlns:a16="http://schemas.microsoft.com/office/drawing/2014/main" id="{7DF27D43-CE9E-A09F-99A8-7D685933C8FD}"/>
              </a:ext>
            </a:extLst>
          </p:cNvPr>
          <p:cNvSpPr/>
          <p:nvPr/>
        </p:nvSpPr>
        <p:spPr>
          <a:xfrm>
            <a:off x="5382554" y="179837"/>
            <a:ext cx="5103628" cy="1927853"/>
          </a:xfrm>
          <a:prstGeom prst="cloud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Kurere eller forebygge?</a:t>
            </a:r>
          </a:p>
        </p:txBody>
      </p:sp>
    </p:spTree>
    <p:extLst>
      <p:ext uri="{BB962C8B-B14F-4D97-AF65-F5344CB8AC3E}">
        <p14:creationId xmlns:p14="http://schemas.microsoft.com/office/powerpoint/2010/main" val="207239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86A7529-55FE-DC71-7E2D-3DAAEB31D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8" y="2060575"/>
            <a:ext cx="9656065" cy="2689348"/>
          </a:xfrm>
        </p:spPr>
        <p:txBody>
          <a:bodyPr anchor="b">
            <a:normAutofit/>
          </a:bodyPr>
          <a:lstStyle/>
          <a:p>
            <a:r>
              <a:rPr lang="nb-NO" dirty="0"/>
              <a:t>Jakten på beta-</a:t>
            </a:r>
            <a:r>
              <a:rPr lang="nb-NO" dirty="0" err="1"/>
              <a:t>amyloid</a:t>
            </a:r>
            <a:endParaRPr lang="nb-NO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D53E62-E74A-42D3-AF95-94068635D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198330"/>
            <a:ext cx="5260487" cy="132629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7536" y="341315"/>
            <a:ext cx="3800151" cy="549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3"/>
          <p:cNvSpPr txBox="1"/>
          <p:nvPr/>
        </p:nvSpPr>
        <p:spPr>
          <a:xfrm>
            <a:off x="7347751" y="6488669"/>
            <a:ext cx="3049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Graeber</a:t>
            </a:r>
            <a:r>
              <a:rPr lang="nb-NO" sz="1200" dirty="0"/>
              <a:t>. </a:t>
            </a:r>
            <a:r>
              <a:rPr lang="nb-NO" sz="1200" dirty="0" err="1"/>
              <a:t>Neurogenetics</a:t>
            </a:r>
            <a:r>
              <a:rPr lang="nb-NO" sz="1200" dirty="0"/>
              <a:t>  Vol1 p223, 1998.</a:t>
            </a:r>
            <a:endParaRPr lang="en-GB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D0946D-3EBA-C649-94BE-9753703D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457" y="704249"/>
            <a:ext cx="1737051" cy="256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Image:Auguste D aus Marktbreit.jpg">
            <a:hlinkClick r:id="rId4"/>
            <a:extLst>
              <a:ext uri="{FF2B5EF4-FFF2-40B4-BE49-F238E27FC236}">
                <a16:creationId xmlns:a16="http://schemas.microsoft.com/office/drawing/2014/main" id="{363F18E9-309F-BD48-97CA-76CCE526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2512" y="3782569"/>
            <a:ext cx="1767996" cy="1789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8985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7547835-CC74-A009-5284-7D9957DA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54" y="0"/>
            <a:ext cx="5220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øker om godkjenning av Alzheimermedisin i Europa">
            <a:extLst>
              <a:ext uri="{FF2B5EF4-FFF2-40B4-BE49-F238E27FC236}">
                <a16:creationId xmlns:a16="http://schemas.microsoft.com/office/drawing/2014/main" id="{832333C8-35D9-D408-31CA-2D5ACF5B9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0"/>
            <a:ext cx="11982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92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0A600B-F99B-FC57-92D7-512BF262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46" y="0"/>
            <a:ext cx="842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8E924C3C-69AF-F992-B25C-2345779AA100}"/>
              </a:ext>
            </a:extLst>
          </p:cNvPr>
          <p:cNvSpPr txBox="1">
            <a:spLocks/>
          </p:cNvSpPr>
          <p:nvPr/>
        </p:nvSpPr>
        <p:spPr>
          <a:xfrm>
            <a:off x="450996" y="2468472"/>
            <a:ext cx="2860242" cy="159090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accent1"/>
                </a:solidFill>
              </a:rPr>
              <a:t>Sølvtsunamien</a:t>
            </a:r>
          </a:p>
          <a:p>
            <a:r>
              <a:rPr lang="nb-NO" dirty="0">
                <a:solidFill>
                  <a:schemeClr val="accent1"/>
                </a:solidFill>
              </a:rPr>
              <a:t>- et misvisende konsept</a:t>
            </a:r>
          </a:p>
        </p:txBody>
      </p:sp>
    </p:spTree>
    <p:extLst>
      <p:ext uri="{BB962C8B-B14F-4D97-AF65-F5344CB8AC3E}">
        <p14:creationId xmlns:p14="http://schemas.microsoft.com/office/powerpoint/2010/main" val="42813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C570081-F7CA-5B74-971A-D2FC994CA1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FF26CCB-E310-5918-DC26-06C3248E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 med de nye medisinene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560D29-F1D7-B1E5-CB05-960609A5F1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Høy kostnad for medisinen</a:t>
            </a:r>
          </a:p>
          <a:p>
            <a:r>
              <a:rPr lang="nb-NO" dirty="0"/>
              <a:t>Høy kostnad for infrastruktur</a:t>
            </a:r>
          </a:p>
          <a:p>
            <a:r>
              <a:rPr lang="nb-NO" dirty="0"/>
              <a:t>Liten til moderat effekt</a:t>
            </a:r>
          </a:p>
          <a:p>
            <a:r>
              <a:rPr lang="nb-NO" dirty="0"/>
              <a:t>Potensielt alvorlige bivirkninger</a:t>
            </a:r>
          </a:p>
          <a:p>
            <a:r>
              <a:rPr lang="nb-NO" dirty="0"/>
              <a:t>Hvordan finner vi fram til de som skal få medisinen?</a:t>
            </a:r>
          </a:p>
          <a:p>
            <a:r>
              <a:rPr lang="nb-NO" dirty="0"/>
              <a:t>Behandlingen må starte tidligere(?)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3D939A58-7705-07D8-711E-89CC1DF07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17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752136-785A-98A8-7884-2C0F8D314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En tidlig diagnose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023BCF-7493-93C9-B786-89D92AFD3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Eller en diagnose til rett tid</a:t>
            </a:r>
          </a:p>
        </p:txBody>
      </p:sp>
    </p:spTree>
    <p:extLst>
      <p:ext uri="{BB962C8B-B14F-4D97-AF65-F5344CB8AC3E}">
        <p14:creationId xmlns:p14="http://schemas.microsoft.com/office/powerpoint/2010/main" val="358595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D36A606-6B1E-C22E-8BA7-5F389ED94C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Aldring og helse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4120C20-03DA-C743-4BCD-8E7A5AAF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4433"/>
            <a:ext cx="3254227" cy="631341"/>
          </a:xfrm>
        </p:spPr>
        <p:txBody>
          <a:bodyPr/>
          <a:lstStyle/>
          <a:p>
            <a:r>
              <a:rPr lang="nb-NO" dirty="0"/>
              <a:t>Billeddiagnostikk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A08C1F6F-CFBA-62F0-A99A-11D78E7FE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Diagnostikk i dag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E1908B9-27A2-46F1-AD51-C5F21E77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84" y="1551618"/>
            <a:ext cx="2597343" cy="396755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A30098A-393E-0171-A5C6-112A931754DA}"/>
              </a:ext>
            </a:extLst>
          </p:cNvPr>
          <p:cNvSpPr txBox="1"/>
          <p:nvPr/>
        </p:nvSpPr>
        <p:spPr>
          <a:xfrm>
            <a:off x="3258025" y="5631779"/>
            <a:ext cx="1821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Jack et al. </a:t>
            </a:r>
            <a:r>
              <a:rPr lang="nb-NO" sz="1200" dirty="0" err="1"/>
              <a:t>Neurology</a:t>
            </a:r>
            <a:r>
              <a:rPr lang="nb-NO" sz="1200" dirty="0"/>
              <a:t> 2016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FB040CC-F00F-1E48-DAB5-54C4F8C395C2}"/>
              </a:ext>
            </a:extLst>
          </p:cNvPr>
          <p:cNvSpPr txBox="1"/>
          <p:nvPr/>
        </p:nvSpPr>
        <p:spPr>
          <a:xfrm>
            <a:off x="344143" y="2238264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FDG-PET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E8CD0C0-A5B6-A610-68EE-660B0051D258}"/>
              </a:ext>
            </a:extLst>
          </p:cNvPr>
          <p:cNvSpPr txBox="1"/>
          <p:nvPr/>
        </p:nvSpPr>
        <p:spPr>
          <a:xfrm>
            <a:off x="366641" y="356270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MRI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D2BFDEA-D179-D7F7-00B4-DB9E0BC79340}"/>
              </a:ext>
            </a:extLst>
          </p:cNvPr>
          <p:cNvSpPr txBox="1"/>
          <p:nvPr/>
        </p:nvSpPr>
        <p:spPr>
          <a:xfrm>
            <a:off x="366641" y="4842322"/>
            <a:ext cx="1157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Amyloid</a:t>
            </a:r>
            <a:r>
              <a:rPr lang="nb-NO" sz="1200" dirty="0"/>
              <a:t>-PET</a:t>
            </a:r>
          </a:p>
        </p:txBody>
      </p:sp>
      <p:sp>
        <p:nvSpPr>
          <p:cNvPr id="5" name="Tittel 2">
            <a:extLst>
              <a:ext uri="{FF2B5EF4-FFF2-40B4-BE49-F238E27FC236}">
                <a16:creationId xmlns:a16="http://schemas.microsoft.com/office/drawing/2014/main" id="{B3E3EEE0-1E7F-2612-2CED-C8BE834B9568}"/>
              </a:ext>
            </a:extLst>
          </p:cNvPr>
          <p:cNvSpPr txBox="1">
            <a:spLocks/>
          </p:cNvSpPr>
          <p:nvPr/>
        </p:nvSpPr>
        <p:spPr>
          <a:xfrm>
            <a:off x="6926687" y="619220"/>
            <a:ext cx="3254227" cy="63134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Spinalvæske</a:t>
            </a:r>
          </a:p>
        </p:txBody>
      </p:sp>
      <p:pic>
        <p:nvPicPr>
          <p:cNvPr id="6" name="Bilde 5" descr="Et bilde som inneholder person, innendørs, seng&#10;&#10;Automatisk generert beskrivelse">
            <a:extLst>
              <a:ext uri="{FF2B5EF4-FFF2-40B4-BE49-F238E27FC236}">
                <a16:creationId xmlns:a16="http://schemas.microsoft.com/office/drawing/2014/main" id="{190E4289-A049-A9BA-12C9-F921EAB85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87" y="1363171"/>
            <a:ext cx="2741728" cy="1827819"/>
          </a:xfrm>
          <a:prstGeom prst="rect">
            <a:avLst/>
          </a:prstGeom>
        </p:spPr>
      </p:pic>
      <p:sp>
        <p:nvSpPr>
          <p:cNvPr id="13" name="Tittel 2">
            <a:extLst>
              <a:ext uri="{FF2B5EF4-FFF2-40B4-BE49-F238E27FC236}">
                <a16:creationId xmlns:a16="http://schemas.microsoft.com/office/drawing/2014/main" id="{4CD0468E-BFA5-1FC0-A314-262EB1D18A11}"/>
              </a:ext>
            </a:extLst>
          </p:cNvPr>
          <p:cNvSpPr txBox="1">
            <a:spLocks/>
          </p:cNvSpPr>
          <p:nvPr/>
        </p:nvSpPr>
        <p:spPr>
          <a:xfrm>
            <a:off x="6926687" y="3312911"/>
            <a:ext cx="3254227" cy="63134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Blodprøve</a:t>
            </a:r>
          </a:p>
        </p:txBody>
      </p:sp>
      <p:pic>
        <p:nvPicPr>
          <p:cNvPr id="14" name="Picture 2" descr="Many blood tests to monitor PSA levels following prostate cancer treatment or to check uric levels.">
            <a:extLst>
              <a:ext uri="{FF2B5EF4-FFF2-40B4-BE49-F238E27FC236}">
                <a16:creationId xmlns:a16="http://schemas.microsoft.com/office/drawing/2014/main" id="{7E3246DF-ED9C-6D09-513A-633B9936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3659" y="4297279"/>
            <a:ext cx="2875372" cy="19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457BBB2-E1CE-7914-7087-44951E1E57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Sunde et al. Research </a:t>
            </a:r>
            <a:r>
              <a:rPr lang="nb-NO" dirty="0" err="1"/>
              <a:t>Square</a:t>
            </a:r>
            <a:r>
              <a:rPr lang="nb-NO" dirty="0"/>
              <a:t> 2025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7BB73C2-CA02-C556-56F4-B0E67437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P-tau217 og aldersgrupper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0BCAA9B-EE16-ED26-C532-A9E74F48CE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699D225-DA24-2E2A-7D5F-4C4034EB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548" y="1435719"/>
            <a:ext cx="6925140" cy="44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EFEF2-B3B8-438E-3D5C-4EE9A2578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BCBE729-61A8-178A-014C-D1670BE6A5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Sunde et al. Research </a:t>
            </a:r>
            <a:r>
              <a:rPr lang="nb-NO" dirty="0" err="1"/>
              <a:t>Square</a:t>
            </a:r>
            <a:r>
              <a:rPr lang="nb-NO" dirty="0"/>
              <a:t> 2025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E5F69EF-594D-3177-667C-ECD7D945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P-tau217 og nivå av kognitiv svikt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50E1EAB7-E4F1-098B-B33D-A6EAE967AD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46F4590-0426-7F84-6B60-52443398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40" y="1745280"/>
            <a:ext cx="6857941" cy="432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1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6994BE1-AC33-F9E9-3366-5C4AA02AAF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564454A-63CA-CD79-D9BC-E383965D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Demensdiagnostikk i en ny tid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D00767D-8C1B-F4F8-6B67-85331A3BE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Flere vil ønske utredning</a:t>
            </a:r>
          </a:p>
          <a:p>
            <a:r>
              <a:rPr lang="nb-NO" dirty="0"/>
              <a:t>Utredning tidligere i forløpet</a:t>
            </a:r>
          </a:p>
          <a:p>
            <a:r>
              <a:rPr lang="nb-NO" dirty="0"/>
              <a:t>Mer presis diagnose</a:t>
            </a:r>
          </a:p>
          <a:p>
            <a:pPr lvl="1"/>
            <a:r>
              <a:rPr lang="nb-NO" dirty="0"/>
              <a:t>Biologisk bekreftet</a:t>
            </a:r>
          </a:p>
          <a:p>
            <a:r>
              <a:rPr lang="nb-NO" dirty="0"/>
              <a:t>Kommunehelsetjenesten må ta en stor del av det økte behovet for utredning</a:t>
            </a:r>
          </a:p>
          <a:p>
            <a:r>
              <a:rPr lang="nb-NO" dirty="0"/>
              <a:t>Sykdomsmodifiserende behandling vil kreve en </a:t>
            </a:r>
            <a:r>
              <a:rPr lang="nb-NO"/>
              <a:t>egen infrastruktur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8B435E41-054B-2A1A-5EEF-C53894DE2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5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86A7529-55FE-DC71-7E2D-3DAAEB31D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8" y="2060575"/>
            <a:ext cx="9656065" cy="2689348"/>
          </a:xfrm>
        </p:spPr>
        <p:txBody>
          <a:bodyPr anchor="b">
            <a:normAutofit/>
          </a:bodyPr>
          <a:lstStyle/>
          <a:p>
            <a:r>
              <a:rPr lang="nb-NO" dirty="0"/>
              <a:t>Forebygging er det sikreste kortet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D53E62-E74A-42D3-AF95-94068635D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198330"/>
            <a:ext cx="5260487" cy="13262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2" descr="Jan Christian Vestre, Arbeiderpartiet | Formueshopp for næringsminister Jan  Christian Vestre">
            <a:extLst>
              <a:ext uri="{FF2B5EF4-FFF2-40B4-BE49-F238E27FC236}">
                <a16:creationId xmlns:a16="http://schemas.microsoft.com/office/drawing/2014/main" id="{E1DB2578-86F2-CAD5-4601-F4101EF6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12" y="684713"/>
            <a:ext cx="2823525" cy="188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ildeforklaring formet som en sky 2">
            <a:extLst>
              <a:ext uri="{FF2B5EF4-FFF2-40B4-BE49-F238E27FC236}">
                <a16:creationId xmlns:a16="http://schemas.microsoft.com/office/drawing/2014/main" id="{8DF7F917-2761-4A38-EE09-67CBB8829FED}"/>
              </a:ext>
            </a:extLst>
          </p:cNvPr>
          <p:cNvSpPr/>
          <p:nvPr/>
        </p:nvSpPr>
        <p:spPr>
          <a:xfrm>
            <a:off x="9363395" y="343125"/>
            <a:ext cx="2151502" cy="455715"/>
          </a:xfrm>
          <a:prstGeom prst="cloud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/>
              <a:t>Kurere eller forebygge?</a:t>
            </a:r>
          </a:p>
        </p:txBody>
      </p:sp>
    </p:spTree>
    <p:extLst>
      <p:ext uri="{BB962C8B-B14F-4D97-AF65-F5344CB8AC3E}">
        <p14:creationId xmlns:p14="http://schemas.microsoft.com/office/powerpoint/2010/main" val="33076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7B87569-8A29-7D17-30BB-07EF2AB02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990" y="0"/>
            <a:ext cx="4766445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79F4FF5-B28F-E9B3-4077-E58CC572CAC2}"/>
              </a:ext>
            </a:extLst>
          </p:cNvPr>
          <p:cNvSpPr txBox="1"/>
          <p:nvPr/>
        </p:nvSpPr>
        <p:spPr>
          <a:xfrm>
            <a:off x="9149421" y="6090069"/>
            <a:ext cx="2907900" cy="660144"/>
          </a:xfrm>
          <a:prstGeom prst="rect">
            <a:avLst/>
          </a:prstGeom>
          <a:noFill/>
        </p:spPr>
        <p:txBody>
          <a:bodyPr wrap="square" lIns="144000" tIns="144000" rIns="144000" bIns="144000" rtlCol="0" anchor="t">
            <a:spAutoFit/>
          </a:bodyPr>
          <a:lstStyle/>
          <a:p>
            <a:r>
              <a:rPr lang="nb-NO" sz="1200" dirty="0"/>
              <a:t>Livingston et al. </a:t>
            </a:r>
          </a:p>
          <a:p>
            <a:r>
              <a:rPr lang="nb-NO" sz="1200" dirty="0" err="1"/>
              <a:t>Lancet</a:t>
            </a:r>
            <a:r>
              <a:rPr lang="nb-NO" sz="1200" dirty="0"/>
              <a:t> Commission 2024</a:t>
            </a:r>
          </a:p>
        </p:txBody>
      </p:sp>
    </p:spTree>
    <p:extLst>
      <p:ext uri="{BB962C8B-B14F-4D97-AF65-F5344CB8AC3E}">
        <p14:creationId xmlns:p14="http://schemas.microsoft.com/office/powerpoint/2010/main" val="3448722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E007C24-6CE4-1412-B93D-1B977208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Bivirkninger av det glade budskap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85ED977-9156-9784-7B3F-CFA92851A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Usikkerhet</a:t>
            </a:r>
          </a:p>
          <a:p>
            <a:r>
              <a:rPr lang="nb-NO" dirty="0"/>
              <a:t>Tilkortkommenhet</a:t>
            </a:r>
          </a:p>
          <a:p>
            <a:r>
              <a:rPr lang="nb-NO" dirty="0"/>
              <a:t>Angst</a:t>
            </a:r>
          </a:p>
          <a:p>
            <a:r>
              <a:rPr lang="nb-NO" dirty="0"/>
              <a:t>Depresjon</a:t>
            </a:r>
          </a:p>
          <a:p>
            <a:r>
              <a:rPr lang="nb-NO" dirty="0"/>
              <a:t>Stress</a:t>
            </a:r>
          </a:p>
          <a:p>
            <a:r>
              <a:rPr lang="nb-NO" dirty="0"/>
              <a:t>Skam</a:t>
            </a:r>
          </a:p>
          <a:p>
            <a:r>
              <a:rPr lang="nb-NO" dirty="0"/>
              <a:t>Stigma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75382D51-37B9-2D3C-B65B-E17BC4531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04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1BFD8D8-F07D-D2AA-AE61-871EC59F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Høreapparat hjelper nå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B6B556F8-7BCD-C473-D944-BF73AA076E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 descr="Et bilde som inneholder person, mann&#10;&#10;Automatisk generert beskrivelse">
            <a:extLst>
              <a:ext uri="{FF2B5EF4-FFF2-40B4-BE49-F238E27FC236}">
                <a16:creationId xmlns:a16="http://schemas.microsoft.com/office/drawing/2014/main" id="{16FA33BA-9236-D76F-7BF1-F9B79BFF5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3181" y="1992428"/>
            <a:ext cx="4869873" cy="36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2A5B363-5399-074A-A8BC-756932EBE555}"/>
              </a:ext>
            </a:extLst>
          </p:cNvPr>
          <p:cNvSpPr txBox="1"/>
          <p:nvPr/>
        </p:nvSpPr>
        <p:spPr>
          <a:xfrm>
            <a:off x="11506200" y="6966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7" name="Bilde 6" descr="Et bilde som inneholder utendørs, person, vann, svømme&#10;&#10;Automatisk generert beskrivelse">
            <a:extLst>
              <a:ext uri="{FF2B5EF4-FFF2-40B4-BE49-F238E27FC236}">
                <a16:creationId xmlns:a16="http://schemas.microsoft.com/office/drawing/2014/main" id="{5FB462DC-BAA0-D44C-9CCA-F6CF15ADD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441" y="2239181"/>
            <a:ext cx="1853534" cy="247137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C1D3E74-6BA9-A547-90C0-BB878DA06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699" y="2249020"/>
            <a:ext cx="1937169" cy="2462358"/>
          </a:xfrm>
          <a:prstGeom prst="rect">
            <a:avLst/>
          </a:prstGeom>
        </p:spPr>
      </p:pic>
      <p:pic>
        <p:nvPicPr>
          <p:cNvPr id="10" name="Bilde 9" descr="Et bilde som inneholder person, mann, vegg, innendørs&#10;&#10;Automatisk generert beskrivelse">
            <a:extLst>
              <a:ext uri="{FF2B5EF4-FFF2-40B4-BE49-F238E27FC236}">
                <a16:creationId xmlns:a16="http://schemas.microsoft.com/office/drawing/2014/main" id="{BB3ADB4C-A449-B349-8A5D-B4B9D962A2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83" b="11390"/>
          <a:stretch/>
        </p:blipFill>
        <p:spPr>
          <a:xfrm>
            <a:off x="6252069" y="2239182"/>
            <a:ext cx="1966476" cy="2471378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A861FFA-3650-CE4E-A2CD-EE2A6D7EB146}"/>
              </a:ext>
            </a:extLst>
          </p:cNvPr>
          <p:cNvSpPr txBox="1"/>
          <p:nvPr/>
        </p:nvSpPr>
        <p:spPr>
          <a:xfrm>
            <a:off x="6742756" y="5463864"/>
            <a:ext cx="772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85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F0F1A32-1937-524D-8931-4130E62F005E}"/>
              </a:ext>
            </a:extLst>
          </p:cNvPr>
          <p:cNvSpPr txBox="1"/>
          <p:nvPr/>
        </p:nvSpPr>
        <p:spPr>
          <a:xfrm>
            <a:off x="3743078" y="5441562"/>
            <a:ext cx="772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80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F82BD20-1A89-D940-A357-616D7041E096}"/>
              </a:ext>
            </a:extLst>
          </p:cNvPr>
          <p:cNvSpPr txBox="1"/>
          <p:nvPr/>
        </p:nvSpPr>
        <p:spPr>
          <a:xfrm>
            <a:off x="9575166" y="5463864"/>
            <a:ext cx="772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90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6FD6A3D-BED3-A24C-8CD8-E59F104A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889808"/>
            <a:ext cx="5437187" cy="1227438"/>
          </a:xfrm>
        </p:spPr>
        <p:txBody>
          <a:bodyPr/>
          <a:lstStyle/>
          <a:p>
            <a:r>
              <a:rPr lang="nb-NO" dirty="0"/>
              <a:t>Hvor lenge kan du forvente å leve når du fyller 60?</a:t>
            </a:r>
          </a:p>
        </p:txBody>
      </p:sp>
    </p:spTree>
    <p:extLst>
      <p:ext uri="{BB962C8B-B14F-4D97-AF65-F5344CB8AC3E}">
        <p14:creationId xmlns:p14="http://schemas.microsoft.com/office/powerpoint/2010/main" val="302387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laquo;Om han avst&amp;aring;r fra alt som gj&amp;oslash;r livet verdt &amp;aring; leve, kan han if&amp;oslash;lge eksperter leve dobbelt s&amp;aring; lenge.&amp;raquo; @aftenposten">
            <a:extLst>
              <a:ext uri="{FF2B5EF4-FFF2-40B4-BE49-F238E27FC236}">
                <a16:creationId xmlns:a16="http://schemas.microsoft.com/office/drawing/2014/main" id="{3C00E5E6-552B-5500-8E89-A3E309FB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0"/>
            <a:ext cx="5476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5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C40EFF-ECFD-7A41-9119-4BEEB2569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2060575"/>
            <a:ext cx="8710614" cy="2689348"/>
          </a:xfrm>
        </p:spPr>
        <p:txBody>
          <a:bodyPr anchor="b">
            <a:normAutofit/>
          </a:bodyPr>
          <a:lstStyle/>
          <a:p>
            <a:r>
              <a:rPr lang="nb-NO" dirty="0"/>
              <a:t>Hva er demens?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8E170E0-4BDE-0C45-AC73-5E83854CF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198330"/>
            <a:ext cx="5260487" cy="1326292"/>
          </a:xfrm>
        </p:spPr>
        <p:txBody>
          <a:bodyPr>
            <a:normAutofit/>
          </a:bodyPr>
          <a:lstStyle/>
          <a:p>
            <a:r>
              <a:rPr lang="nb-NO" dirty="0"/>
              <a:t>Og hvilke sykdommer kan gi demens?</a:t>
            </a:r>
          </a:p>
        </p:txBody>
      </p:sp>
    </p:spTree>
    <p:extLst>
      <p:ext uri="{BB962C8B-B14F-4D97-AF65-F5344CB8AC3E}">
        <p14:creationId xmlns:p14="http://schemas.microsoft.com/office/powerpoint/2010/main" val="414037334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F0F8A41-6DC0-F596-1FFA-7E396EA641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BC763C51-0CE3-9EBC-219C-21A50E1EA45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nb-NO" dirty="0"/>
              <a:t>Alzheimer</a:t>
            </a:r>
          </a:p>
          <a:p>
            <a:r>
              <a:rPr lang="nb-NO" dirty="0"/>
              <a:t>Vaskulær demens</a:t>
            </a:r>
          </a:p>
          <a:p>
            <a:r>
              <a:rPr lang="nb-NO" dirty="0" err="1"/>
              <a:t>Lewy</a:t>
            </a:r>
            <a:r>
              <a:rPr lang="nb-NO" dirty="0"/>
              <a:t>-legeme–demens</a:t>
            </a:r>
          </a:p>
          <a:p>
            <a:pPr lvl="1"/>
            <a:r>
              <a:rPr lang="nb-NO" dirty="0"/>
              <a:t>Parkinson</a:t>
            </a:r>
          </a:p>
          <a:p>
            <a:r>
              <a:rPr lang="nb-NO" dirty="0" err="1"/>
              <a:t>Pannelappsdemens</a:t>
            </a:r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6BE1CBF-FDCB-1E0A-0BA7-6608543655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Kognitiv svikt</a:t>
            </a:r>
          </a:p>
          <a:p>
            <a:pPr lvl="1"/>
            <a:r>
              <a:rPr lang="nb-NO" dirty="0"/>
              <a:t>Sammenlignet med andre med samme alder og utdanning</a:t>
            </a:r>
          </a:p>
          <a:p>
            <a:pPr lvl="1"/>
            <a:r>
              <a:rPr lang="nb-NO" dirty="0"/>
              <a:t>Sammenlignet med seg selv</a:t>
            </a:r>
          </a:p>
          <a:p>
            <a:r>
              <a:rPr lang="nb-NO" dirty="0"/>
              <a:t>Påvirkning av funksjon</a:t>
            </a:r>
          </a:p>
          <a:p>
            <a:r>
              <a:rPr lang="nb-NO" dirty="0"/>
              <a:t>Ingen annen tilstand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C7EAFDF-A4EC-B078-DA27-62A9D70D4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4434"/>
            <a:ext cx="1790163" cy="629053"/>
          </a:xfrm>
        </p:spPr>
        <p:txBody>
          <a:bodyPr/>
          <a:lstStyle/>
          <a:p>
            <a:r>
              <a:rPr lang="nb-NO" dirty="0"/>
              <a:t>Demens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71053B9E-CBC6-B779-B033-047C168EB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Tittel 3">
            <a:extLst>
              <a:ext uri="{FF2B5EF4-FFF2-40B4-BE49-F238E27FC236}">
                <a16:creationId xmlns:a16="http://schemas.microsoft.com/office/drawing/2014/main" id="{10646509-7DEF-0C06-FC8E-E25FB3DFCC4B}"/>
              </a:ext>
            </a:extLst>
          </p:cNvPr>
          <p:cNvSpPr txBox="1">
            <a:spLocks/>
          </p:cNvSpPr>
          <p:nvPr/>
        </p:nvSpPr>
        <p:spPr>
          <a:xfrm>
            <a:off x="6356127" y="604434"/>
            <a:ext cx="2543174" cy="6290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Sykdommer</a:t>
            </a:r>
          </a:p>
        </p:txBody>
      </p:sp>
    </p:spTree>
    <p:extLst>
      <p:ext uri="{BB962C8B-B14F-4D97-AF65-F5344CB8AC3E}">
        <p14:creationId xmlns:p14="http://schemas.microsoft.com/office/powerpoint/2010/main" val="11585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89EC2FE-B701-D446-9879-0A2D89212C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Illustrasjonsfoto - Martin </a:t>
            </a:r>
            <a:r>
              <a:rPr lang="nb-NO" dirty="0" err="1"/>
              <a:t>Lundsvoll</a:t>
            </a:r>
            <a:r>
              <a:rPr lang="nb-NO" dirty="0"/>
              <a:t>, Aldring og helse</a:t>
            </a:r>
          </a:p>
        </p:txBody>
      </p:sp>
      <p:pic>
        <p:nvPicPr>
          <p:cNvPr id="10" name="Plassholder for innhold 9" descr="Et bilde som inneholder Menneskeansikt, person, vegg, smil&#10;&#10;Automatisk generert beskrivelse">
            <a:extLst>
              <a:ext uri="{FF2B5EF4-FFF2-40B4-BE49-F238E27FC236}">
                <a16:creationId xmlns:a16="http://schemas.microsoft.com/office/drawing/2014/main" id="{CE178C6D-F984-63DA-1F55-F6706F00F1A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38" y="2157540"/>
            <a:ext cx="4897437" cy="3263645"/>
          </a:xfr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BEAD3DF-4E5C-0AC3-954D-C84AD03AF1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Begynte det i forrige måned eller for 10 år siden?</a:t>
            </a:r>
          </a:p>
          <a:p>
            <a:r>
              <a:rPr lang="nb-NO" dirty="0"/>
              <a:t>Husker ikke det som skjedde for 10 minutter siden, men husker godt det som skjedde for 30 år siden</a:t>
            </a:r>
          </a:p>
          <a:p>
            <a:r>
              <a:rPr lang="nb-NO" dirty="0"/>
              <a:t>Den vanligste demenssykdommen</a:t>
            </a:r>
          </a:p>
          <a:p>
            <a:r>
              <a:rPr lang="nb-NO" dirty="0"/>
              <a:t>Kanskje en behandling som kan påvirke sykdomsprosessen</a:t>
            </a: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D72258C-16B5-23F9-E2BA-B5F01955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Alzheimer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5066479E-ABDD-090C-3566-84F1A0507F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9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71D6AEB-DC32-A593-D180-27DE7568F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6021388"/>
            <a:ext cx="10366375" cy="611187"/>
          </a:xfrm>
        </p:spPr>
        <p:txBody>
          <a:bodyPr/>
          <a:lstStyle/>
          <a:p>
            <a:r>
              <a:rPr lang="nb-NO" dirty="0"/>
              <a:t>Illustrasjonsfoto - Martin </a:t>
            </a:r>
            <a:r>
              <a:rPr lang="nb-NO" dirty="0" err="1"/>
              <a:t>Lundsvoll</a:t>
            </a:r>
            <a:r>
              <a:rPr lang="nb-NO" dirty="0"/>
              <a:t>, Aldring og helse</a:t>
            </a:r>
          </a:p>
        </p:txBody>
      </p:sp>
      <p:pic>
        <p:nvPicPr>
          <p:cNvPr id="8" name="Plassholder for innhold 7" descr="Et bilde som inneholder Menneskeansikt, innendørs, person, vegg&#10;&#10;Automatisk generert beskrivelse">
            <a:extLst>
              <a:ext uri="{FF2B5EF4-FFF2-40B4-BE49-F238E27FC236}">
                <a16:creationId xmlns:a16="http://schemas.microsoft.com/office/drawing/2014/main" id="{9D25029B-1AAF-445A-B6EF-A096A5CFD9B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5" r="-3" b="27950"/>
          <a:stretch/>
        </p:blipFill>
        <p:spPr>
          <a:xfrm>
            <a:off x="6384032" y="1557339"/>
            <a:ext cx="4897437" cy="4464050"/>
          </a:xfr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E2BD6F-1992-3F4C-3EF5-1A082986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1557339"/>
            <a:ext cx="4897437" cy="4464050"/>
          </a:xfrm>
        </p:spPr>
        <p:txBody>
          <a:bodyPr>
            <a:normAutofit/>
          </a:bodyPr>
          <a:lstStyle/>
          <a:p>
            <a:r>
              <a:rPr lang="nb-NO" dirty="0"/>
              <a:t>Kan starte brått</a:t>
            </a:r>
          </a:p>
          <a:p>
            <a:pPr lvl="1"/>
            <a:r>
              <a:rPr lang="nb-NO" dirty="0"/>
              <a:t>Et stort infarkt (slag)</a:t>
            </a:r>
          </a:p>
          <a:p>
            <a:r>
              <a:rPr lang="nb-NO" dirty="0"/>
              <a:t>Kan starte snikende</a:t>
            </a:r>
          </a:p>
          <a:p>
            <a:pPr lvl="1"/>
            <a:r>
              <a:rPr lang="nb-NO" dirty="0"/>
              <a:t>Mange små infarkter (slag)</a:t>
            </a:r>
          </a:p>
          <a:p>
            <a:r>
              <a:rPr lang="nb-NO" dirty="0"/>
              <a:t>Blodet greier ikke frakte energi til hjernecellene</a:t>
            </a:r>
          </a:p>
          <a:p>
            <a:r>
              <a:rPr lang="nb-NO" dirty="0"/>
              <a:t>Symptomer avhenger av hvor skaden skjer</a:t>
            </a:r>
          </a:p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A805D4D0-D3E7-4C1A-D82F-247C61ED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4434"/>
            <a:ext cx="8713789" cy="629053"/>
          </a:xfrm>
        </p:spPr>
        <p:txBody>
          <a:bodyPr anchor="b">
            <a:normAutofit/>
          </a:bodyPr>
          <a:lstStyle/>
          <a:p>
            <a:r>
              <a:rPr lang="nb-NO" dirty="0"/>
              <a:t>Vaskulær demens</a:t>
            </a:r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D49849F4-2EAF-FC0F-FA77-70468CD7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1"/>
            <a:ext cx="8713788" cy="6974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71D6AEB-DC32-A593-D180-27DE7568F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6021388"/>
            <a:ext cx="10366375" cy="611187"/>
          </a:xfrm>
        </p:spPr>
        <p:txBody>
          <a:bodyPr/>
          <a:lstStyle/>
          <a:p>
            <a:r>
              <a:rPr lang="nb-NO" dirty="0"/>
              <a:t>Illustrasjonsfoto - Martin </a:t>
            </a:r>
            <a:r>
              <a:rPr lang="nb-NO" dirty="0" err="1"/>
              <a:t>Lundsvoll</a:t>
            </a:r>
            <a:r>
              <a:rPr lang="nb-NO" dirty="0"/>
              <a:t>, Aldring og helse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E2BD6F-1992-3F4C-3EF5-1A082986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25" y="1557339"/>
            <a:ext cx="4897437" cy="4464050"/>
          </a:xfrm>
        </p:spPr>
        <p:txBody>
          <a:bodyPr>
            <a:normAutofit/>
          </a:bodyPr>
          <a:lstStyle/>
          <a:p>
            <a:r>
              <a:rPr lang="nb-NO" dirty="0"/>
              <a:t>Snikende start og gradvis utvikling</a:t>
            </a:r>
          </a:p>
          <a:p>
            <a:r>
              <a:rPr lang="nb-NO" dirty="0"/>
              <a:t>MEN kan virke akutt</a:t>
            </a:r>
          </a:p>
          <a:p>
            <a:r>
              <a:rPr lang="nb-NO" dirty="0"/>
              <a:t>Raske svingninger</a:t>
            </a:r>
          </a:p>
          <a:p>
            <a:r>
              <a:rPr lang="nb-NO" dirty="0"/>
              <a:t>Ser ting som ikke er virkelig</a:t>
            </a:r>
          </a:p>
          <a:p>
            <a:r>
              <a:rPr lang="nb-NO" dirty="0"/>
              <a:t>Dårligere til å bevege seg</a:t>
            </a:r>
          </a:p>
          <a:p>
            <a:r>
              <a:rPr lang="nb-NO" dirty="0"/>
              <a:t>Søvnforstyrrelser</a:t>
            </a:r>
          </a:p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A805D4D0-D3E7-4C1A-D82F-247C61ED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4434"/>
            <a:ext cx="8713789" cy="629053"/>
          </a:xfrm>
        </p:spPr>
        <p:txBody>
          <a:bodyPr anchor="b">
            <a:normAutofit/>
          </a:bodyPr>
          <a:lstStyle/>
          <a:p>
            <a:r>
              <a:rPr lang="nb-NO" dirty="0" err="1"/>
              <a:t>Lewy</a:t>
            </a:r>
            <a:r>
              <a:rPr lang="nb-NO" dirty="0"/>
              <a:t>-legeme demens</a:t>
            </a:r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D49849F4-2EAF-FC0F-FA77-70468CD7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1"/>
            <a:ext cx="8713788" cy="697424"/>
          </a:xfrm>
        </p:spPr>
        <p:txBody>
          <a:bodyPr/>
          <a:lstStyle/>
          <a:p>
            <a:r>
              <a:rPr lang="en-US" dirty="0" err="1"/>
              <a:t>Knyttet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Parkinsons</a:t>
            </a:r>
            <a:r>
              <a:rPr lang="en-US" dirty="0"/>
              <a:t> </a:t>
            </a:r>
            <a:r>
              <a:rPr lang="en-US" dirty="0" err="1"/>
              <a:t>sykdom</a:t>
            </a:r>
            <a:endParaRPr lang="en-US" dirty="0"/>
          </a:p>
        </p:txBody>
      </p:sp>
      <p:pic>
        <p:nvPicPr>
          <p:cNvPr id="7" name="Plassholder for innhold 6" descr="Et bilde som inneholder seng, innendørs, Menneskeansikt, person&#10;&#10;Automatisk generert beskrivelse">
            <a:extLst>
              <a:ext uri="{FF2B5EF4-FFF2-40B4-BE49-F238E27FC236}">
                <a16:creationId xmlns:a16="http://schemas.microsoft.com/office/drawing/2014/main" id="{0D876ECC-B3C3-59E2-110F-4EF110E04A0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38" y="2157540"/>
            <a:ext cx="4897437" cy="3263645"/>
          </a:xfrm>
        </p:spPr>
      </p:pic>
    </p:spTree>
    <p:extLst>
      <p:ext uri="{BB962C8B-B14F-4D97-AF65-F5344CB8AC3E}">
        <p14:creationId xmlns:p14="http://schemas.microsoft.com/office/powerpoint/2010/main" val="1567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ldring og helse">
  <a:themeElements>
    <a:clrScheme name="230">
      <a:dk1>
        <a:srgbClr val="414342"/>
      </a:dk1>
      <a:lt1>
        <a:srgbClr val="FFFFFF"/>
      </a:lt1>
      <a:dk2>
        <a:srgbClr val="025637"/>
      </a:dk2>
      <a:lt2>
        <a:srgbClr val="E6E6E6"/>
      </a:lt2>
      <a:accent1>
        <a:srgbClr val="35785F"/>
      </a:accent1>
      <a:accent2>
        <a:srgbClr val="9DCB68"/>
      </a:accent2>
      <a:accent3>
        <a:srgbClr val="E3B028"/>
      </a:accent3>
      <a:accent4>
        <a:srgbClr val="6A9835"/>
      </a:accent4>
      <a:accent5>
        <a:srgbClr val="499B97"/>
      </a:accent5>
      <a:accent6>
        <a:srgbClr val="007896"/>
      </a:accent6>
      <a:hlink>
        <a:srgbClr val="5E911A"/>
      </a:hlink>
      <a:folHlink>
        <a:srgbClr val="919191"/>
      </a:folHlink>
    </a:clrScheme>
    <a:fontScheme name="AH-DMJK-Muse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D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CCDDD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rgbClr val="CCDDD7"/>
        </a:solidFill>
      </a:spPr>
      <a:bodyPr wrap="square" lIns="144000" tIns="144000" rIns="144000" bIns="144000" rtlCol="0" anchor="t">
        <a:spAutoFit/>
      </a:bodyPr>
      <a:lstStyle>
        <a:defPPr algn="l">
          <a:lnSpc>
            <a:spcPct val="110000"/>
          </a:lnSpc>
          <a:spcAft>
            <a:spcPts val="700"/>
          </a:spcAft>
          <a:defRPr sz="1600" dirty="0"/>
        </a:defPPr>
      </a:lstStyle>
    </a:txDef>
  </a:objectDefaults>
  <a:extraClrSchemeLst/>
  <a:custClrLst>
    <a:custClr name="Custom Color 1">
      <a:srgbClr val="CCDDD7"/>
    </a:custClr>
    <a:custClr name="Custom Color 2">
      <a:srgbClr val="9ABBAF"/>
    </a:custClr>
    <a:custClr name="Custom Color 3">
      <a:srgbClr val="679A87"/>
    </a:custClr>
    <a:custClr name="Custom Color 4">
      <a:srgbClr val="35785F"/>
    </a:custClr>
    <a:custClr name="Custom Color 5">
      <a:srgbClr val="02452C"/>
    </a:custClr>
    <a:custClr name="Custom Color 6">
      <a:srgbClr val="013421"/>
    </a:custClr>
    <a:custClr name="Custom Color 7">
      <a:srgbClr val="012216"/>
    </a:custClr>
    <a:custClr name="Custom Color 8">
      <a:srgbClr val="00110B"/>
    </a:custClr>
    <a:custClr name="Custom Color 9">
      <a:srgbClr val="8C2541"/>
    </a:custClr>
    <a:custClr name="Custom Color 10">
      <a:srgbClr val="632E5E"/>
    </a:custClr>
    <a:custClr name="Custom Color 11">
      <a:srgbClr val="E7F2D9"/>
    </a:custClr>
    <a:custClr name="Custom Color 12">
      <a:srgbClr val="CEE5B3"/>
    </a:custClr>
    <a:custClr name="Custom Color 13">
      <a:srgbClr val="B6D88E"/>
    </a:custClr>
    <a:custClr name="Custom Color 14">
      <a:srgbClr val="85BE42"/>
    </a:custClr>
    <a:custClr name="Custom Color 15">
      <a:srgbClr val="6A9835"/>
    </a:custClr>
    <a:custClr name="Custom Color 16">
      <a:srgbClr val="507228"/>
    </a:custClr>
    <a:custClr name="Custom Color 17">
      <a:srgbClr val="354C1A"/>
    </a:custClr>
    <a:custClr name="Custom Color 18">
      <a:srgbClr val="1B260D"/>
    </a:custClr>
    <a:custClr name="Custom Color 19">
      <a:srgbClr val="A35167"/>
    </a:custClr>
    <a:custClr name="Custom Color 20">
      <a:srgbClr val="82587E"/>
    </a:custClr>
    <a:custClr name="Custom Color 21">
      <a:srgbClr val="FAEFD4"/>
    </a:custClr>
    <a:custClr name="Custom Color 22">
      <a:srgbClr val="F4DFA9"/>
    </a:custClr>
    <a:custClr name="Custom Color 23">
      <a:srgbClr val="EFD07E"/>
    </a:custClr>
    <a:custClr name="Custom Color 24">
      <a:srgbClr val="E9C053"/>
    </a:custClr>
    <a:custClr name="Custom Color 25">
      <a:srgbClr val="B68D20"/>
    </a:custClr>
    <a:custClr name="Custom Color 26">
      <a:srgbClr val="896A18"/>
    </a:custClr>
    <a:custClr name="Custom Color 27">
      <a:srgbClr val="5B4610"/>
    </a:custClr>
    <a:custClr name="Custom Color 28">
      <a:srgbClr val="2E2308"/>
    </a:custClr>
    <a:custClr name="Custom Color 29">
      <a:srgbClr val="BA7C8D"/>
    </a:custClr>
    <a:custClr name="Custom Color 30">
      <a:srgbClr val="A1829E"/>
    </a:custClr>
    <a:custClr name="Custom Color 31">
      <a:srgbClr val="DAEBEB"/>
    </a:custClr>
    <a:custClr name="Custom Color 32">
      <a:srgbClr val="B6D7D7"/>
    </a:custClr>
    <a:custClr name="Custom Color 33">
      <a:srgbClr val="91C3C4"/>
    </a:custClr>
    <a:custClr name="Custom Color 34">
      <a:srgbClr val="6DAFB0"/>
    </a:custClr>
    <a:custClr name="Custom Color 35">
      <a:srgbClr val="3A7C7D"/>
    </a:custClr>
    <a:custClr name="Custom Color 36">
      <a:srgbClr val="2B5D5E"/>
    </a:custClr>
    <a:custClr name="Custom Color 37">
      <a:srgbClr val="1D3E3E"/>
    </a:custClr>
    <a:custClr name="Custom Color 38">
      <a:srgbClr val="0E1F1F"/>
    </a:custClr>
    <a:custClr name="Custom Color 39">
      <a:srgbClr val="D1A8B3"/>
    </a:custClr>
    <a:custClr name="Custom Color 40">
      <a:srgbClr val="C1ABBF"/>
    </a:custClr>
    <a:custClr name="Custom Color 41">
      <a:srgbClr val="CCE4EA"/>
    </a:custClr>
    <a:custClr name="Custom Color 42">
      <a:srgbClr val="99C9D5"/>
    </a:custClr>
    <a:custClr name="Custom Color 43">
      <a:srgbClr val="66AFC1"/>
    </a:custClr>
    <a:custClr name="Custom Color 44">
      <a:srgbClr val="3394AC"/>
    </a:custClr>
    <a:custClr name="Custom Color 45">
      <a:srgbClr val="006179"/>
    </a:custClr>
    <a:custClr name="Custom Color 46">
      <a:srgbClr val="00495B"/>
    </a:custClr>
    <a:custClr name="Custom Color 47">
      <a:srgbClr val="00303C"/>
    </a:custClr>
    <a:custClr name="Custom Color 48">
      <a:srgbClr val="00181E"/>
    </a:custClr>
    <a:custClr name="Custom Color 49">
      <a:srgbClr val="E8D3D9"/>
    </a:custClr>
    <a:custClr name="Custom Color 50">
      <a:srgbClr val="E0D5DF"/>
    </a:custClr>
  </a:custClrLst>
  <a:extLst>
    <a:ext uri="{05A4C25C-085E-4340-85A3-A5531E510DB2}">
      <thm15:themeFamily xmlns:thm15="http://schemas.microsoft.com/office/thememl/2012/main" name="MAL AOH" id="{A03B6FA4-1147-481C-B6B1-E40EA47076C7}" vid="{B43211DA-9DA3-4945-8298-DFB3BF1B80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8D4C31D5AFFF4AB922FE97531B0119" ma:contentTypeVersion="13" ma:contentTypeDescription="Opprett et nytt dokument." ma:contentTypeScope="" ma:versionID="aef86fa89ae4828fbcdbaa116435a4be">
  <xsd:schema xmlns:xsd="http://www.w3.org/2001/XMLSchema" xmlns:xs="http://www.w3.org/2001/XMLSchema" xmlns:p="http://schemas.microsoft.com/office/2006/metadata/properties" xmlns:ns3="f0056045-db89-41c2-89c0-938cddbbfc5b" xmlns:ns4="7db8dc2c-4368-439c-8dff-63fe8c79111d" targetNamespace="http://schemas.microsoft.com/office/2006/metadata/properties" ma:root="true" ma:fieldsID="33d90787eeda208e21b1b0a7fb7d1696" ns3:_="" ns4:_="">
    <xsd:import namespace="f0056045-db89-41c2-89c0-938cddbbfc5b"/>
    <xsd:import namespace="7db8dc2c-4368-439c-8dff-63fe8c79111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056045-db89-41c2-89c0-938cddbbfc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8dc2c-4368-439c-8dff-63fe8c7911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DE74F3-A9B4-4ACE-9DB5-60660B4F43A9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f0056045-db89-41c2-89c0-938cddbbfc5b"/>
    <ds:schemaRef ds:uri="7db8dc2c-4368-439c-8dff-63fe8c79111d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E23390-08E9-4260-80CC-62B2DE045B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056045-db89-41c2-89c0-938cddbbfc5b"/>
    <ds:schemaRef ds:uri="7db8dc2c-4368-439c-8dff-63fe8c7911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5CF755-279D-433F-8F9D-3E8CF328D1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Aldring og helse</Template>
  <TotalTime>92285</TotalTime>
  <Words>765</Words>
  <Application>Microsoft Macintosh PowerPoint</Application>
  <PresentationFormat>Widescreen</PresentationFormat>
  <Paragraphs>166</Paragraphs>
  <Slides>40</Slides>
  <Notes>8</Notes>
  <HiddenSlides>0</HiddenSlides>
  <MMClips>5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40</vt:i4>
      </vt:variant>
    </vt:vector>
  </HeadingPairs>
  <TitlesOfParts>
    <vt:vector size="47" baseType="lpstr">
      <vt:lpstr>Arial</vt:lpstr>
      <vt:lpstr>Courier New</vt:lpstr>
      <vt:lpstr>Museo Sans 100</vt:lpstr>
      <vt:lpstr>System Font Regular</vt:lpstr>
      <vt:lpstr>Verdana</vt:lpstr>
      <vt:lpstr>Wingdings</vt:lpstr>
      <vt:lpstr>Aldring og helse</vt:lpstr>
      <vt:lpstr> Demens  - Forebygging - Ny diagnostikk - Ny behandling </vt:lpstr>
      <vt:lpstr>Rolling Stones 241 years old</vt:lpstr>
      <vt:lpstr>PowerPoint-presentasjon</vt:lpstr>
      <vt:lpstr>Hvor lenge kan du forvente å leve når du fyller 60?</vt:lpstr>
      <vt:lpstr>Hva er demens?</vt:lpstr>
      <vt:lpstr>Demens</vt:lpstr>
      <vt:lpstr>Alzheimer</vt:lpstr>
      <vt:lpstr>Vaskulær demens</vt:lpstr>
      <vt:lpstr>Lewy-legeme demens</vt:lpstr>
      <vt:lpstr>Frontotemporal demens</vt:lpstr>
      <vt:lpstr>Forekomst I dag og i fremtiden</vt:lpstr>
      <vt:lpstr>PowerPoint-presentasjon</vt:lpstr>
      <vt:lpstr>MoCA</vt:lpstr>
      <vt:lpstr>Forekomst av demens  og MCI</vt:lpstr>
      <vt:lpstr>PowerPoint-presentasjon</vt:lpstr>
      <vt:lpstr>Forekomst av  demens nå og  i fremtiden</vt:lpstr>
      <vt:lpstr>Forekomst av  demens i  fremtiden</vt:lpstr>
      <vt:lpstr>Forekomst av  demens i  fremtiden</vt:lpstr>
      <vt:lpstr>Forekomst av  demens i  fremtiden</vt:lpstr>
      <vt:lpstr>Forekomst av  demens i  fremtiden</vt:lpstr>
      <vt:lpstr>PowerPoint-presentasjon</vt:lpstr>
      <vt:lpstr>Insidens – hvor mange får demens?</vt:lpstr>
      <vt:lpstr>Insidens i Aldring i Trøndelag (AiT)</vt:lpstr>
      <vt:lpstr>PowerPoint-presentasjon</vt:lpstr>
      <vt:lpstr>PowerPoint-presentasjon</vt:lpstr>
      <vt:lpstr>Jakten på beta-amyloid</vt:lpstr>
      <vt:lpstr>PowerPoint-presentasjon</vt:lpstr>
      <vt:lpstr>PowerPoint-presentasjon</vt:lpstr>
      <vt:lpstr>PowerPoint-presentasjon</vt:lpstr>
      <vt:lpstr>Utfordringer med de nye medisinene</vt:lpstr>
      <vt:lpstr>En tidlig diagnose</vt:lpstr>
      <vt:lpstr>Billeddiagnostikk</vt:lpstr>
      <vt:lpstr>P-tau217 og aldersgrupper</vt:lpstr>
      <vt:lpstr>P-tau217 og nivå av kognitiv svikt</vt:lpstr>
      <vt:lpstr>Demensdiagnostikk i en ny tid</vt:lpstr>
      <vt:lpstr>Forebygging er det sikreste kortet</vt:lpstr>
      <vt:lpstr>PowerPoint-presentasjon</vt:lpstr>
      <vt:lpstr>Bivirkninger av det glade budskap</vt:lpstr>
      <vt:lpstr>Høreapparat hjelper nå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 aldringsprosessen påvirkes?</dc:title>
  <dc:subject/>
  <dc:creator>Geir Selbæk</dc:creator>
  <cp:keywords/>
  <dc:description/>
  <cp:lastModifiedBy>Geir Selbæk</cp:lastModifiedBy>
  <cp:revision>76</cp:revision>
  <cp:lastPrinted>2023-03-21T09:16:40Z</cp:lastPrinted>
  <dcterms:created xsi:type="dcterms:W3CDTF">2022-11-29T10:01:29Z</dcterms:created>
  <dcterms:modified xsi:type="dcterms:W3CDTF">2025-09-12T08:52:00Z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0x010100128D4C31D5AFFF4AB922FE97531B0119</vt:lpwstr>
  </property>
  <property fmtid="{D5CDD505-2E9C-101B-9397-08002B2CF9AE}" pid="3" name="MSIP_Label_c7471380-88c2-4229-a87d-47caa3679b55_Enabled">
    <vt:lpwstr>true</vt:lpwstr>
  </property>
  <property fmtid="{D5CDD505-2E9C-101B-9397-08002B2CF9AE}" pid="4" name="MSIP_Label_c7471380-88c2-4229-a87d-47caa3679b55_SetDate">
    <vt:lpwstr>2025-03-04T13:00:02Z</vt:lpwstr>
  </property>
  <property fmtid="{D5CDD505-2E9C-101B-9397-08002B2CF9AE}" pid="5" name="MSIP_Label_c7471380-88c2-4229-a87d-47caa3679b55_Method">
    <vt:lpwstr>Standard</vt:lpwstr>
  </property>
  <property fmtid="{D5CDD505-2E9C-101B-9397-08002B2CF9AE}" pid="6" name="MSIP_Label_c7471380-88c2-4229-a87d-47caa3679b55_Name">
    <vt:lpwstr>Generell</vt:lpwstr>
  </property>
  <property fmtid="{D5CDD505-2E9C-101B-9397-08002B2CF9AE}" pid="7" name="MSIP_Label_c7471380-88c2-4229-a87d-47caa3679b55_SiteId">
    <vt:lpwstr>01baa0fe-ead0-4478-9f0a-0c7a2e34856d</vt:lpwstr>
  </property>
  <property fmtid="{D5CDD505-2E9C-101B-9397-08002B2CF9AE}" pid="8" name="MSIP_Label_c7471380-88c2-4229-a87d-47caa3679b55_ActionId">
    <vt:lpwstr>202021f5-055b-4686-857e-9b013fbcac78</vt:lpwstr>
  </property>
  <property fmtid="{D5CDD505-2E9C-101B-9397-08002B2CF9AE}" pid="9" name="MSIP_Label_c7471380-88c2-4229-a87d-47caa3679b55_ContentBits">
    <vt:lpwstr>0</vt:lpwstr>
  </property>
  <property fmtid="{D5CDD505-2E9C-101B-9397-08002B2CF9AE}" pid="10" name="MSIP_Label_c7471380-88c2-4229-a87d-47caa3679b55_Tag">
    <vt:lpwstr>50, 3, 0, 1</vt:lpwstr>
  </property>
</Properties>
</file>