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558" r:id="rId5"/>
    <p:sldId id="342" r:id="rId6"/>
    <p:sldId id="346" r:id="rId7"/>
    <p:sldId id="559" r:id="rId8"/>
    <p:sldId id="649" r:id="rId9"/>
    <p:sldId id="344" r:id="rId10"/>
    <p:sldId id="302" r:id="rId11"/>
    <p:sldId id="648" r:id="rId12"/>
    <p:sldId id="698" r:id="rId13"/>
    <p:sldId id="628" r:id="rId14"/>
    <p:sldId id="676" r:id="rId15"/>
    <p:sldId id="671" r:id="rId16"/>
    <p:sldId id="675" r:id="rId17"/>
    <p:sldId id="677" r:id="rId18"/>
    <p:sldId id="257" r:id="rId19"/>
    <p:sldId id="699" r:id="rId20"/>
    <p:sldId id="680" r:id="rId21"/>
    <p:sldId id="700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12F4DE-E168-4D8D-A2F5-E0915542C5FF}" v="3" dt="2025-09-14T17:24:34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90D65-68CB-4A88-9BED-BE81FCF94062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C0AE9-9F17-4E4F-9094-2CD0B6CA1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69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34CF5-F806-44F6-8F47-93EC4674397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983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Helsepersonellkommisjonen er forankret i Hurdalsplattformen og ble etablert i desember 2021. Kommisjonen er bedt om å gi en helhetlig og kunnskapsbasert vurdering av behovene for personell og kompetanse frem mot 2040 i lys av sentrale utviklingstrekk og behovet for å ivareta en bærekraftig og sammenhengende helse- og omsorgstjeneste. Mer konkret går kommisjonen nærmere inn på tiltak for å utdanne, rekruttere og beholde personell i helse- og omsorgstjenestene i hele landet på kort og lang sikt, gitt utviklingstrekk som vil påvirke tilbudet av og etterspørselen etter helse- og omsorgstjenester i årene fremover. Utredningen ble overlevert helse- og omsorgsminister Ingvild Kjerkol 2. februar 2023.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E68A-4456-482E-B177-10C983F4C79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567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Spinalstenose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brist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hofte</a:t>
            </a:r>
            <a:endParaRPr lang="en-US" sz="1200" dirty="0"/>
          </a:p>
          <a:p>
            <a:r>
              <a:rPr lang="en-US" sz="1200" dirty="0" err="1"/>
              <a:t>Ønsket</a:t>
            </a:r>
            <a:r>
              <a:rPr lang="en-US" sz="1200" dirty="0"/>
              <a:t> </a:t>
            </a:r>
            <a:r>
              <a:rPr lang="en-US" sz="1200" dirty="0" err="1"/>
              <a:t>plass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sykehjem</a:t>
            </a:r>
            <a:r>
              <a:rPr lang="en-US" sz="1200" dirty="0"/>
              <a:t>, </a:t>
            </a:r>
            <a:r>
              <a:rPr lang="en-US" sz="1200" dirty="0" err="1"/>
              <a:t>både</a:t>
            </a:r>
            <a:r>
              <a:rPr lang="en-US" sz="1200" dirty="0"/>
              <a:t> </a:t>
            </a:r>
            <a:r>
              <a:rPr lang="en-US" sz="1200" dirty="0" err="1"/>
              <a:t>han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familien</a:t>
            </a:r>
            <a:r>
              <a:rPr lang="en-US" sz="1200" dirty="0"/>
              <a:t> var lite </a:t>
            </a:r>
            <a:r>
              <a:rPr lang="en-US" sz="1200" dirty="0" err="1"/>
              <a:t>motivert</a:t>
            </a:r>
            <a:r>
              <a:rPr lang="en-US" sz="1200" dirty="0"/>
              <a:t> for å </a:t>
            </a:r>
            <a:r>
              <a:rPr lang="en-US" sz="1200" dirty="0" err="1"/>
              <a:t>trenes</a:t>
            </a:r>
            <a:r>
              <a:rPr lang="en-US" sz="1200" dirty="0"/>
              <a:t> </a:t>
            </a:r>
            <a:r>
              <a:rPr lang="en-US" sz="1200" dirty="0" err="1"/>
              <a:t>opp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å </a:t>
            </a:r>
            <a:r>
              <a:rPr lang="en-US" sz="1200" dirty="0" err="1"/>
              <a:t>klare</a:t>
            </a:r>
            <a:r>
              <a:rPr lang="en-US" sz="1200" dirty="0"/>
              <a:t> seg </a:t>
            </a:r>
            <a:r>
              <a:rPr lang="en-US" sz="1200" dirty="0" err="1"/>
              <a:t>hjemme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/>
              <a:t>Hverdagsrehabilitering</a:t>
            </a:r>
            <a:r>
              <a:rPr lang="en-US" sz="1200" dirty="0"/>
              <a:t>:</a:t>
            </a:r>
          </a:p>
          <a:p>
            <a:pPr marL="0" indent="0">
              <a:buNone/>
            </a:pPr>
            <a:r>
              <a:rPr lang="en-US" sz="1200" dirty="0" err="1"/>
              <a:t>Brukte</a:t>
            </a:r>
            <a:r>
              <a:rPr lang="en-US" sz="1200" dirty="0"/>
              <a:t> god </a:t>
            </a:r>
            <a:r>
              <a:rPr lang="en-US" sz="1200" dirty="0" err="1"/>
              <a:t>tid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målsetning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beskrivelse</a:t>
            </a:r>
            <a:r>
              <a:rPr lang="en-US" sz="1200" dirty="0"/>
              <a:t> av </a:t>
            </a:r>
            <a:r>
              <a:rPr lang="en-US" sz="1200" dirty="0" err="1"/>
              <a:t>hva</a:t>
            </a:r>
            <a:r>
              <a:rPr lang="en-US" sz="1200" dirty="0"/>
              <a:t> </a:t>
            </a:r>
            <a:r>
              <a:rPr lang="en-US" sz="1200" dirty="0" err="1"/>
              <a:t>som</a:t>
            </a:r>
            <a:r>
              <a:rPr lang="en-US" sz="1200" dirty="0"/>
              <a:t> var </a:t>
            </a:r>
            <a:r>
              <a:rPr lang="en-US" sz="1200" dirty="0" err="1"/>
              <a:t>viktig</a:t>
            </a:r>
            <a:r>
              <a:rPr lang="en-US" sz="1200" dirty="0"/>
              <a:t> for Trond. </a:t>
            </a:r>
          </a:p>
          <a:p>
            <a:pPr marL="0" indent="0">
              <a:buNone/>
            </a:pPr>
            <a:r>
              <a:rPr lang="en-US" sz="1200" dirty="0" err="1"/>
              <a:t>Kortsiktig</a:t>
            </a:r>
            <a:r>
              <a:rPr lang="en-US" sz="1200" dirty="0"/>
              <a:t> </a:t>
            </a:r>
            <a:r>
              <a:rPr lang="en-US" sz="1200" dirty="0" err="1"/>
              <a:t>mål</a:t>
            </a:r>
            <a:r>
              <a:rPr lang="en-US" sz="1200" dirty="0"/>
              <a:t> var å </a:t>
            </a:r>
            <a:r>
              <a:rPr lang="en-US" sz="1200" dirty="0" err="1"/>
              <a:t>gå</a:t>
            </a:r>
            <a:r>
              <a:rPr lang="en-US" sz="1200" dirty="0"/>
              <a:t> med </a:t>
            </a:r>
            <a:r>
              <a:rPr lang="en-US" sz="1200" dirty="0" err="1"/>
              <a:t>rullator</a:t>
            </a:r>
            <a:r>
              <a:rPr lang="en-US" sz="1200" dirty="0"/>
              <a:t> </a:t>
            </a:r>
            <a:r>
              <a:rPr lang="en-US" sz="1200" dirty="0" err="1"/>
              <a:t>inne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langsiktig</a:t>
            </a:r>
            <a:r>
              <a:rPr lang="en-US" sz="1200" dirty="0"/>
              <a:t> </a:t>
            </a:r>
            <a:r>
              <a:rPr lang="en-US" sz="1200" dirty="0" err="1"/>
              <a:t>mål</a:t>
            </a:r>
            <a:r>
              <a:rPr lang="en-US" sz="1200" dirty="0"/>
              <a:t> var å </a:t>
            </a:r>
            <a:r>
              <a:rPr lang="en-US" sz="1200" dirty="0" err="1"/>
              <a:t>høste</a:t>
            </a:r>
            <a:r>
              <a:rPr lang="en-US" sz="1200" dirty="0"/>
              <a:t> </a:t>
            </a:r>
            <a:r>
              <a:rPr lang="en-US" sz="1200" dirty="0" err="1"/>
              <a:t>poteter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høsten</a:t>
            </a:r>
            <a:r>
              <a:rPr lang="en-US" sz="1200" dirty="0"/>
              <a:t>. </a:t>
            </a:r>
          </a:p>
          <a:p>
            <a:pPr marL="0" indent="0">
              <a:buNone/>
            </a:pPr>
            <a:r>
              <a:rPr lang="en-US" sz="1200" dirty="0" err="1"/>
              <a:t>Teamet</a:t>
            </a:r>
            <a:r>
              <a:rPr lang="en-US" sz="1200" dirty="0"/>
              <a:t> </a:t>
            </a:r>
            <a:r>
              <a:rPr lang="en-US" sz="1200" dirty="0" err="1"/>
              <a:t>trente</a:t>
            </a:r>
            <a:r>
              <a:rPr lang="en-US" sz="1200" dirty="0"/>
              <a:t> med Trond 2 - 3 ganger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uken</a:t>
            </a:r>
            <a:r>
              <a:rPr lang="en-US" sz="1200" dirty="0"/>
              <a:t>, I </a:t>
            </a:r>
            <a:r>
              <a:rPr lang="en-US" sz="1200" dirty="0" err="1"/>
              <a:t>tillegg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at </a:t>
            </a:r>
            <a:r>
              <a:rPr lang="en-US" sz="1200" dirty="0" err="1"/>
              <a:t>han</a:t>
            </a:r>
            <a:r>
              <a:rPr lang="en-US" sz="1200" dirty="0"/>
              <a:t> </a:t>
            </a:r>
            <a:r>
              <a:rPr lang="en-US" sz="1200" dirty="0" err="1"/>
              <a:t>trente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egen</a:t>
            </a:r>
            <a:r>
              <a:rPr lang="en-US" sz="1200" dirty="0"/>
              <a:t> </a:t>
            </a:r>
            <a:r>
              <a:rPr lang="en-US" sz="1200" dirty="0" err="1"/>
              <a:t>hånd</a:t>
            </a:r>
            <a:r>
              <a:rPr lang="en-US" sz="1200" dirty="0"/>
              <a:t> med Berntsen. Han </a:t>
            </a:r>
            <a:r>
              <a:rPr lang="en-US" sz="1200" dirty="0" err="1"/>
              <a:t>fikk</a:t>
            </a:r>
            <a:r>
              <a:rPr lang="en-US" sz="1200" dirty="0"/>
              <a:t> </a:t>
            </a:r>
            <a:r>
              <a:rPr lang="en-US" sz="1200" dirty="0" err="1"/>
              <a:t>gradvis</a:t>
            </a:r>
            <a:r>
              <a:rPr lang="en-US" sz="1200" dirty="0"/>
              <a:t> </a:t>
            </a:r>
            <a:r>
              <a:rPr lang="en-US" sz="1200" dirty="0" err="1"/>
              <a:t>tilbake</a:t>
            </a:r>
            <a:r>
              <a:rPr lang="en-US" sz="1200" dirty="0"/>
              <a:t> </a:t>
            </a:r>
            <a:r>
              <a:rPr lang="en-US" sz="1200" dirty="0" err="1"/>
              <a:t>selvtilliten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motivasjon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å </a:t>
            </a:r>
            <a:r>
              <a:rPr lang="en-US" sz="1200" dirty="0" err="1"/>
              <a:t>nå</a:t>
            </a:r>
            <a:r>
              <a:rPr lang="en-US" sz="1200" dirty="0"/>
              <a:t> sine </a:t>
            </a:r>
            <a:r>
              <a:rPr lang="en-US" sz="1200" dirty="0" err="1"/>
              <a:t>mål</a:t>
            </a:r>
            <a:r>
              <a:rPr lang="en-US" sz="1200" dirty="0"/>
              <a:t>. </a:t>
            </a:r>
          </a:p>
          <a:p>
            <a:pPr marL="0" indent="0">
              <a:buNone/>
            </a:pPr>
            <a:r>
              <a:rPr lang="en-US" sz="1200" dirty="0"/>
              <a:t>Etter at </a:t>
            </a:r>
            <a:r>
              <a:rPr lang="en-US" sz="1200" dirty="0" err="1"/>
              <a:t>teamet</a:t>
            </a:r>
            <a:r>
              <a:rPr lang="en-US" sz="1200" dirty="0"/>
              <a:t> </a:t>
            </a:r>
            <a:r>
              <a:rPr lang="en-US" sz="1200" dirty="0" err="1"/>
              <a:t>har</a:t>
            </a:r>
            <a:r>
              <a:rPr lang="en-US" sz="1200" dirty="0"/>
              <a:t> </a:t>
            </a:r>
            <a:r>
              <a:rPr lang="en-US" sz="1200" dirty="0" err="1"/>
              <a:t>avsluttet</a:t>
            </a:r>
            <a:r>
              <a:rPr lang="en-US" sz="1200" dirty="0"/>
              <a:t> </a:t>
            </a:r>
            <a:r>
              <a:rPr lang="en-US" sz="1200" dirty="0" err="1"/>
              <a:t>oppfølging</a:t>
            </a:r>
            <a:r>
              <a:rPr lang="en-US" sz="1200" dirty="0"/>
              <a:t> hos Trond </a:t>
            </a:r>
            <a:r>
              <a:rPr lang="en-US" sz="1200" dirty="0" err="1"/>
              <a:t>har</a:t>
            </a:r>
            <a:r>
              <a:rPr lang="en-US" sz="1200" dirty="0"/>
              <a:t> </a:t>
            </a:r>
            <a:r>
              <a:rPr lang="en-US" sz="1200" dirty="0" err="1"/>
              <a:t>han</a:t>
            </a:r>
            <a:r>
              <a:rPr lang="en-US" sz="1200" dirty="0"/>
              <a:t> </a:t>
            </a:r>
            <a:r>
              <a:rPr lang="en-US" sz="1200" dirty="0" err="1"/>
              <a:t>fortsatt</a:t>
            </a:r>
            <a:r>
              <a:rPr lang="en-US" sz="1200" dirty="0"/>
              <a:t> å </a:t>
            </a:r>
            <a:r>
              <a:rPr lang="en-US" sz="1200" dirty="0" err="1"/>
              <a:t>trene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egen</a:t>
            </a:r>
            <a:r>
              <a:rPr lang="en-US" sz="1200" dirty="0"/>
              <a:t> </a:t>
            </a:r>
            <a:r>
              <a:rPr lang="en-US" sz="1200" dirty="0" err="1"/>
              <a:t>hånd</a:t>
            </a:r>
            <a:r>
              <a:rPr lang="en-US" sz="1200" dirty="0"/>
              <a:t>. </a:t>
            </a:r>
            <a:r>
              <a:rPr lang="en-US" sz="1200" dirty="0" err="1"/>
              <a:t>Målet</a:t>
            </a:r>
            <a:r>
              <a:rPr lang="en-US" sz="1200" dirty="0"/>
              <a:t> er </a:t>
            </a:r>
            <a:r>
              <a:rPr lang="en-US" sz="1200" dirty="0" err="1"/>
              <a:t>nå</a:t>
            </a:r>
            <a:r>
              <a:rPr lang="en-US" sz="1200" dirty="0"/>
              <a:t> å </a:t>
            </a:r>
            <a:r>
              <a:rPr lang="en-US" sz="1200" dirty="0" err="1"/>
              <a:t>gå</a:t>
            </a:r>
            <a:r>
              <a:rPr lang="en-US" sz="1200" dirty="0"/>
              <a:t> 6 km </a:t>
            </a:r>
            <a:r>
              <a:rPr lang="en-US" sz="1200" dirty="0" err="1"/>
              <a:t>utendørs</a:t>
            </a:r>
            <a:r>
              <a:rPr lang="en-US" sz="1200" dirty="0"/>
              <a:t>. Han </a:t>
            </a:r>
            <a:r>
              <a:rPr lang="en-US" sz="1200" dirty="0" err="1"/>
              <a:t>har</a:t>
            </a:r>
            <a:r>
              <a:rPr lang="en-US" sz="1200" dirty="0"/>
              <a:t> </a:t>
            </a:r>
            <a:r>
              <a:rPr lang="en-US" sz="1200" dirty="0" err="1"/>
              <a:t>begynt</a:t>
            </a:r>
            <a:r>
              <a:rPr lang="en-US" sz="1200" dirty="0"/>
              <a:t> å </a:t>
            </a:r>
            <a:r>
              <a:rPr lang="en-US" sz="1200" dirty="0" err="1"/>
              <a:t>kjøre</a:t>
            </a:r>
            <a:r>
              <a:rPr lang="en-US" sz="1200" dirty="0"/>
              <a:t> </a:t>
            </a:r>
            <a:r>
              <a:rPr lang="en-US" sz="1200" dirty="0" err="1"/>
              <a:t>bil</a:t>
            </a:r>
            <a:r>
              <a:rPr lang="en-US" sz="1200" dirty="0"/>
              <a:t> </a:t>
            </a:r>
            <a:r>
              <a:rPr lang="en-US" sz="1200" dirty="0" err="1"/>
              <a:t>igjen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har</a:t>
            </a:r>
            <a:r>
              <a:rPr lang="en-US" sz="1200" dirty="0"/>
              <a:t> </a:t>
            </a:r>
            <a:r>
              <a:rPr lang="en-US" sz="1200" dirty="0" err="1"/>
              <a:t>kun</a:t>
            </a:r>
            <a:r>
              <a:rPr lang="en-US" sz="1200" dirty="0"/>
              <a:t> </a:t>
            </a:r>
            <a:r>
              <a:rPr lang="en-US" sz="1200" dirty="0" err="1"/>
              <a:t>utlevering</a:t>
            </a:r>
            <a:r>
              <a:rPr lang="en-US" sz="1200" dirty="0"/>
              <a:t> av multidose </a:t>
            </a:r>
            <a:r>
              <a:rPr lang="en-US" sz="1200" dirty="0" err="1"/>
              <a:t>fra</a:t>
            </a:r>
            <a:r>
              <a:rPr lang="en-US" sz="1200" dirty="0"/>
              <a:t> </a:t>
            </a:r>
            <a:r>
              <a:rPr lang="en-US" sz="1200" dirty="0" err="1"/>
              <a:t>hjemmesykepleien</a:t>
            </a:r>
            <a:r>
              <a:rPr lang="en-US" sz="1200" dirty="0"/>
              <a:t> 1 gang </a:t>
            </a:r>
            <a:r>
              <a:rPr lang="en-US" sz="1200" dirty="0" err="1"/>
              <a:t>hver</a:t>
            </a:r>
            <a:r>
              <a:rPr lang="en-US" sz="1200" dirty="0"/>
              <a:t> 14 </a:t>
            </a:r>
            <a:r>
              <a:rPr lang="en-US" sz="1200" dirty="0" err="1"/>
              <a:t>dag</a:t>
            </a:r>
            <a:r>
              <a:rPr lang="en-US" sz="1200" dirty="0"/>
              <a:t>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C0AE9-9F17-4E4F-9094-2CD0B6CA1C3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734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C26E15-9328-C072-6E70-1BF927A47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45566A9-ED72-B6D1-359B-1945F81C7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EBAD99-062F-72F0-6AFA-D32ED523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9AF7A3-598A-12D2-5CF0-13778E03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E6DF99-2EF5-94B9-ADA1-78783B47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546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8735E1-3CBF-45BA-F1CA-FB166AD1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7CF13C2-D3F1-4E86-9FD4-987B6F5F1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FA6A07-377C-2A61-F248-04129885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22C6BC-9EB2-1F1A-9104-573F9DAD0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417BBA6-5288-E7E9-A0A7-6ABEF7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70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7390FDD-8D7D-BEAA-A3F6-B5F5B68AA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FCCB4BA-9EAA-8A8D-F311-D2144581A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15B5D2-7A82-C937-2D46-29D87B8F6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5BA113-D0A4-494C-DB5F-16B1869D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670C4B-0E9F-9559-5127-98B21B97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116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0A41736-1472-4148-B2D4-B25554193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5069"/>
            <a:ext cx="12192000" cy="71501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2" name="Bilde 11" descr="Et bilde som inneholder bord&#10;&#10;Automatisk generert beskrivelse">
            <a:extLst>
              <a:ext uri="{FF2B5EF4-FFF2-40B4-BE49-F238E27FC236}">
                <a16:creationId xmlns:a16="http://schemas.microsoft.com/office/drawing/2014/main" id="{5864B5A1-9D99-4F36-9110-60A01B997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58" y="1275186"/>
            <a:ext cx="6654030" cy="373505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1F8340A-57E6-487C-A743-1DDD254FA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5089" y="1468582"/>
            <a:ext cx="6493767" cy="2743200"/>
          </a:xfrm>
        </p:spPr>
        <p:txBody>
          <a:bodyPr>
            <a:noAutofit/>
          </a:bodyPr>
          <a:lstStyle>
            <a:lvl1pPr algn="ctr">
              <a:defRPr sz="6600"/>
            </a:lvl1pPr>
          </a:lstStyle>
          <a:p>
            <a:r>
              <a:rPr lang="nb-NO"/>
              <a:t>VELKOMMEN</a:t>
            </a:r>
            <a:br>
              <a:rPr lang="nb-NO"/>
            </a:br>
            <a:r>
              <a:rPr lang="nb-NO"/>
              <a:t>TIL MØTE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F9587BD-AB07-4419-AFE4-95C3DEFB2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54" y="5438899"/>
            <a:ext cx="3218795" cy="148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84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gendefinert oppset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F844B5-7756-4B28-AB3B-C2EBA82BA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359" y="1542730"/>
            <a:ext cx="10174184" cy="3486470"/>
          </a:xfrm>
          <a:solidFill>
            <a:schemeClr val="accent3"/>
          </a:solidFill>
        </p:spPr>
        <p:txBody>
          <a:bodyPr>
            <a:normAutofit/>
          </a:bodyPr>
          <a:lstStyle>
            <a:lvl1pPr algn="ctr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Skriv inn et budskap</a:t>
            </a:r>
            <a:br>
              <a:rPr lang="nb-NO"/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117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05BCA-4BF8-57DA-5831-D98E4CCE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ACD324-905F-73BC-CB08-96F4C3435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72FB94-41FA-F1EF-FBF4-692312DB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38AC7F-48C9-966D-6DDA-23B8FB921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EAC20A-4713-9012-378C-191B3A5D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27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D2B981-7117-6468-4886-D889B482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07290D-4127-BE41-5722-1FBFA93D5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7797B4-34CB-42CA-5758-0A4E7657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AACA19-ADAC-DA5E-C0CF-90DDBE65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2228582-7830-7360-94D8-B66D7A7C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314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C80D9C-65C7-B57A-8BBC-87BE150C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AED934-EDA1-51BB-81B4-35BB67124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3E4981-12B0-60F4-A24B-0D672A4C8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BB9598-4333-2F07-650C-E1FF2C8E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7EDC6DB-E741-FF91-8CB8-F00653CF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90A1742-1EF4-48AA-A3E7-627F2603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564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7A0C4E-003E-94E5-607C-6B82DDB1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50D6F0B-7FC2-C96D-7DF1-5127CB73C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EB26F93-17DF-8E4E-6085-D071F0704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10F58E-42E1-49B8-4ED9-3EF584CFA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2FB19F6-C713-23B0-1660-C8C2D9C0C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657832E-0BFB-992B-7D7A-7B215FD6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4BA7A42-0A55-4D87-B751-A7DECF01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D49951A-1EEF-E39E-E181-25FE90CF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46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36C4AC-3FC1-794D-8B29-3C8B22085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74AEE21-7363-F022-18D1-541050E8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B9FFB06-DBDC-0344-B622-43EEF2E7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4F4A246-CE19-5205-A0F7-36443E8E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717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659B36A-C83E-9074-73EF-597A38E1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620EDE3-D1FE-56AC-0280-C91F281B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B4D0BA-6236-FCC5-2C06-5405C8FA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870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1B4875-7A6D-723A-305A-4A17E4BF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80947A-00B7-EA72-2A96-133E9215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7181BC5-12DC-078D-7252-E9B447A1F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2487778-40C7-A1BD-3900-FDDB5AD0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3A6117-9E8A-8114-8D7D-E9F8795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A9FCF06-C0DB-E543-00E3-7AAA6FD0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3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B54AC7-FA44-8B4B-EDA2-B153FF9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8766270-D444-0044-DCFB-9896151F7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0FAF47B-C9E7-8D4A-DBFE-2EBBAEC51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0368657-571B-0FEC-2A84-C00F68F8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0CE0453-785F-C59B-3F78-42F6470A8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3078C84-1830-561A-99B9-9148BF1B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02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0B19458-5904-E194-3ECB-883E1CCA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FC5141-CF09-90BA-0A91-D9DB75305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36C8CA-962D-49D5-EA54-EEE8E4217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E1BA28-3F94-4B6D-84BC-24350D71FA86}" type="datetimeFigureOut">
              <a:rPr lang="nb-NO" smtClean="0"/>
              <a:t>14.09.2025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55795A-FD24-3478-16C8-FBF62AB57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0740A9-81DD-063B-F45C-BA3618ADB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4EB0C1-87AB-4355-B01C-2129BF27EF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17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erntsenbeinlaus.no/bruker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.no/fagomrader/helse-og-omsorg/omsorg-og-mestring/utredning-om-utviklingen-pa-rehabiliteringsomradet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carina.kolnes@io.kommune.no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dep/hod/org/styrer-rad-og-utvalg/helsepersonellkommisjonen/id2920239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hyperlink" Target="https://www.regjeringen.no/no/dokumenter/nou-2023-4/id2961552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o.kommune.no/_f/p1/i394c779f-d8b1-40e1-97f4-3a2e589ee2b5/sterk-og-stodig-brosjyre-hjemmeside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CD0A2-C56C-4031-985F-412DB426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86" y="1330036"/>
            <a:ext cx="6493767" cy="2743200"/>
          </a:xfrm>
        </p:spPr>
        <p:txBody>
          <a:bodyPr/>
          <a:lstStyle/>
          <a:p>
            <a:br>
              <a:rPr lang="nb-NO" sz="5400" dirty="0">
                <a:latin typeface="Calibri Light"/>
                <a:ea typeface="Yu Gothic Medium"/>
                <a:cs typeface="Calibri"/>
              </a:rPr>
            </a:br>
            <a:r>
              <a:rPr lang="nb-NO" sz="4000" dirty="0"/>
              <a:t>Hvordan kan kommunene sikre god rehabilitering for eldre?</a:t>
            </a:r>
            <a:br>
              <a:rPr lang="nb-NO" sz="4000" dirty="0"/>
            </a:br>
            <a:br>
              <a:rPr lang="nb-NO" sz="1600" dirty="0">
                <a:latin typeface="Calibri Light"/>
                <a:ea typeface="Yu Gothic Medium"/>
                <a:cs typeface="Calibri"/>
              </a:rPr>
            </a:br>
            <a:r>
              <a:rPr lang="nb-NO" sz="2000" dirty="0">
                <a:latin typeface="Calibri Light"/>
                <a:ea typeface="Yu Gothic Medium"/>
                <a:cs typeface="Calibri"/>
              </a:rPr>
              <a:t>Carina Kolnes, avdelingsleder Rehabilitering, læring og friskliv</a:t>
            </a:r>
            <a:br>
              <a:rPr lang="nb-NO" sz="4400" dirty="0">
                <a:latin typeface="Calibri Light"/>
                <a:ea typeface="Yu Gothic Medium"/>
              </a:rPr>
            </a:br>
            <a:endParaRPr lang="nb-NO" sz="4400" dirty="0">
              <a:latin typeface="Calibri Light"/>
              <a:ea typeface="Yu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6420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6" descr="Et bilde som inneholder tekst, elektronikk, skjerm&#10;&#10;Automatisk generert beskrivelse">
            <a:extLst>
              <a:ext uri="{FF2B5EF4-FFF2-40B4-BE49-F238E27FC236}">
                <a16:creationId xmlns:a16="http://schemas.microsoft.com/office/drawing/2014/main" id="{43A8E69E-211D-4055-A7F5-B1B529A45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" r="42228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8" name="Bilde 5" descr="Et bilde som inneholder bord, datamaskin, rom, klokke&#10;&#10;Automatisk generert beskrivelse">
            <a:extLst>
              <a:ext uri="{FF2B5EF4-FFF2-40B4-BE49-F238E27FC236}">
                <a16:creationId xmlns:a16="http://schemas.microsoft.com/office/drawing/2014/main" id="{3047EBFC-E621-4A21-BA14-2218EE46F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1" r="-2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6" name="Bilde 6">
            <a:extLst>
              <a:ext uri="{FF2B5EF4-FFF2-40B4-BE49-F238E27FC236}">
                <a16:creationId xmlns:a16="http://schemas.microsoft.com/office/drawing/2014/main" id="{CD19F6C5-4045-4029-A9B3-8651D6C30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26" r="16897" b="1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BD4792-B35E-48D9-85A2-0BC071A45A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4" r="35975" b="-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1" name="Plassholder for innhold 10" descr="Et bilde som inneholder person, gulv, innendørs, sitter&#10;&#10;Beskrivelse som er generert med svært høy visshet">
            <a:extLst>
              <a:ext uri="{FF2B5EF4-FFF2-40B4-BE49-F238E27FC236}">
                <a16:creationId xmlns:a16="http://schemas.microsoft.com/office/drawing/2014/main" id="{EE1B9A9F-E82B-429E-83D4-9C42D5044A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9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B8A6E64-2291-4230-BCCB-01FAA1F8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nb-NO" sz="3200">
                <a:solidFill>
                  <a:srgbClr val="FFFFFF"/>
                </a:solidFill>
                <a:latin typeface="Calibri Light"/>
                <a:ea typeface="Yu Gothic Medium"/>
                <a:cs typeface="Calibri"/>
              </a:rPr>
              <a:t>Digital hjemmeoppfølging</a:t>
            </a:r>
            <a:endParaRPr lang="nb-NO" sz="3200">
              <a:solidFill>
                <a:srgbClr val="FFFFFF"/>
              </a:solidFill>
              <a:latin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8588CE-7DC2-4439-B526-67E6DF920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/>
              <a:buChar char="•"/>
            </a:pPr>
            <a:endParaRPr lang="nb-NO">
              <a:solidFill>
                <a:srgbClr val="FFFFFF"/>
              </a:solidFill>
              <a:latin typeface="Calibri Light"/>
              <a:cs typeface="Calibri Light"/>
            </a:endParaRPr>
          </a:p>
          <a:p>
            <a:pPr marL="285750" indent="-285750">
              <a:buFont typeface="Arial"/>
              <a:buChar char="•"/>
            </a:pPr>
            <a:endParaRPr lang="nb-NO">
              <a:solidFill>
                <a:srgbClr val="FFFFFF"/>
              </a:solidFill>
              <a:latin typeface="Calibri Light"/>
              <a:cs typeface="Calibri Light"/>
            </a:endParaRPr>
          </a:p>
          <a:p>
            <a:pPr marL="285750" indent="-285750">
              <a:buFont typeface="Arial"/>
              <a:buChar char="•"/>
            </a:pPr>
            <a:endParaRPr lang="nb-NO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nb-NO">
              <a:solidFill>
                <a:srgbClr val="FFFFFF"/>
              </a:solidFill>
            </a:endParaRP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9FDDF0FF-0DD1-40A0-9C00-C8536BC03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5467" y="5861929"/>
            <a:ext cx="1626477" cy="65206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E6206291-76A3-4F22-A560-7D8CBA4F4084}"/>
              </a:ext>
            </a:extLst>
          </p:cNvPr>
          <p:cNvSpPr txBox="1"/>
          <p:nvPr/>
        </p:nvSpPr>
        <p:spPr>
          <a:xfrm>
            <a:off x="3174124" y="2083676"/>
            <a:ext cx="69867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>
              <a:solidFill>
                <a:srgbClr val="444444"/>
              </a:solidFill>
              <a:latin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04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3A8017-DCBD-EBAC-BFB7-13A3939C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384175"/>
            <a:ext cx="10515600" cy="1325563"/>
          </a:xfrm>
        </p:spPr>
        <p:txBody>
          <a:bodyPr/>
          <a:lstStyle/>
          <a:p>
            <a:r>
              <a:rPr lang="nb-NO"/>
              <a:t>«Berntsen»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C2BEC3-1451-9BE8-67EA-7B8F136A39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3821545"/>
            <a:ext cx="2180131" cy="15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7D4440A-ABA5-0127-4220-4986E10545B0}"/>
              </a:ext>
            </a:extLst>
          </p:cNvPr>
          <p:cNvSpPr txBox="1"/>
          <p:nvPr/>
        </p:nvSpPr>
        <p:spPr>
          <a:xfrm>
            <a:off x="8089900" y="5399265"/>
            <a:ext cx="37020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100" b="0" i="1">
                <a:solidFill>
                  <a:srgbClr val="4B4F58"/>
                </a:solidFill>
                <a:effectLst/>
                <a:latin typeface="Lato" panose="020F0502020204030204" pitchFamily="34" charset="0"/>
              </a:rPr>
              <a:t>– Nå arbeider jeg som frivillig igjen på et Bo- og aktivitetssenter, sier hun. – Jeg er overbevist om at det er treningen som har gjort at jeg har kommet så langt.</a:t>
            </a:r>
            <a:endParaRPr lang="nb-NO" sz="110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678AD2-1DE5-A85D-AE57-5F06FD67133F}"/>
              </a:ext>
            </a:extLst>
          </p:cNvPr>
          <p:cNvSpPr txBox="1"/>
          <p:nvPr/>
        </p:nvSpPr>
        <p:spPr>
          <a:xfrm>
            <a:off x="254000" y="1553497"/>
            <a:ext cx="6534150" cy="466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750"/>
              </a:spcAft>
            </a:pPr>
            <a:br>
              <a:rPr lang="nb-NO" sz="2000" b="0" i="0" dirty="0">
                <a:solidFill>
                  <a:srgbClr val="4B4F58"/>
                </a:solidFill>
                <a:effectLst/>
                <a:latin typeface="Montserrat" panose="00000500000000000000" pitchFamily="2" charset="0"/>
              </a:rPr>
            </a:br>
            <a:r>
              <a:rPr lang="nb-NO" sz="2000" b="0" i="0" dirty="0">
                <a:solidFill>
                  <a:srgbClr val="4B4F58"/>
                </a:solidFill>
                <a:effectLst/>
                <a:latin typeface="Lato" panose="020F0502020204030204" pitchFamily="34" charset="0"/>
              </a:rPr>
              <a:t>Hverdagsrehabiliteringsteamet bruker mindre tid på styrke- og balansetrening, og kan bruke mer tid på aktiviteter som er viktig for personen.</a:t>
            </a:r>
          </a:p>
          <a:p>
            <a:pPr algn="l" fontAlgn="base">
              <a:spcAft>
                <a:spcPts val="750"/>
              </a:spcAft>
            </a:pPr>
            <a:endParaRPr lang="nb-NO" sz="2000" b="0" i="0" dirty="0">
              <a:solidFill>
                <a:srgbClr val="4B4F58"/>
              </a:solidFill>
              <a:effectLst/>
              <a:latin typeface="Lato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424242"/>
                </a:solidFill>
                <a:effectLst/>
                <a:latin typeface="Lato" panose="020F0502020204030204" pitchFamily="34" charset="0"/>
              </a:rPr>
              <a:t> Treningen blir gjennomført</a:t>
            </a:r>
            <a:endParaRPr lang="nb-NO" sz="2000" b="0" i="0" dirty="0">
              <a:solidFill>
                <a:srgbClr val="4B4F58"/>
              </a:solidFill>
              <a:effectLst/>
              <a:latin typeface="Lato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424242"/>
                </a:solidFill>
                <a:effectLst/>
                <a:latin typeface="Lato" panose="020F0502020204030204" pitchFamily="34" charset="0"/>
              </a:rPr>
              <a:t> Flere økter gir raskere bedring</a:t>
            </a:r>
            <a:endParaRPr lang="nb-NO" sz="2000" b="0" i="0" dirty="0">
              <a:solidFill>
                <a:srgbClr val="4B4F58"/>
              </a:solidFill>
              <a:effectLst/>
              <a:latin typeface="Lato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424242"/>
                </a:solidFill>
                <a:effectLst/>
                <a:latin typeface="Lato" panose="020F0502020204030204" pitchFamily="34" charset="0"/>
              </a:rPr>
              <a:t> Mulighet til å gi flere korte økter per dag</a:t>
            </a:r>
            <a:endParaRPr lang="nb-NO" sz="2000" b="0" i="0" dirty="0">
              <a:solidFill>
                <a:srgbClr val="4B4F58"/>
              </a:solidFill>
              <a:effectLst/>
              <a:latin typeface="Lato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424242"/>
                </a:solidFill>
                <a:effectLst/>
                <a:latin typeface="Lato" panose="020F0502020204030204" pitchFamily="34" charset="0"/>
              </a:rPr>
              <a:t> Ikke alle ønsker annen oppfølging</a:t>
            </a:r>
            <a:endParaRPr lang="nb-NO" sz="2000" b="0" i="0" dirty="0">
              <a:solidFill>
                <a:srgbClr val="4B4F58"/>
              </a:solidFill>
              <a:effectLst/>
              <a:latin typeface="Lato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424242"/>
                </a:solidFill>
                <a:effectLst/>
                <a:latin typeface="Lato" panose="020F0502020204030204" pitchFamily="34" charset="0"/>
              </a:rPr>
              <a:t> Berntsen kan dermed ivareta store deler av forløpet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nb-NO" sz="2000" dirty="0">
              <a:solidFill>
                <a:srgbClr val="424242"/>
              </a:solidFill>
              <a:latin typeface="Lato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nb-NO" sz="2000" b="0" i="0" dirty="0">
              <a:solidFill>
                <a:srgbClr val="424242"/>
              </a:solidFill>
              <a:effectLst/>
              <a:latin typeface="Lato" panose="020F0502020204030204" pitchFamily="34" charset="0"/>
            </a:endParaRPr>
          </a:p>
          <a:p>
            <a:pPr algn="l" fontAlgn="base"/>
            <a:r>
              <a:rPr lang="nb-NO" dirty="0">
                <a:hlinkClick r:id="rId3"/>
              </a:rPr>
              <a:t>Bruker – </a:t>
            </a:r>
            <a:r>
              <a:rPr lang="nb-NO" dirty="0" err="1">
                <a:hlinkClick r:id="rId3"/>
              </a:rPr>
              <a:t>innocom</a:t>
            </a:r>
            <a:endParaRPr lang="nb-NO" b="0" i="0" dirty="0">
              <a:solidFill>
                <a:srgbClr val="4B4F58"/>
              </a:solidFill>
              <a:effectLst/>
              <a:latin typeface="Lato" panose="020F0502020204030204" pitchFamily="34" charset="0"/>
            </a:endParaRPr>
          </a:p>
          <a:p>
            <a:pPr algn="l" fontAlgn="base">
              <a:spcAft>
                <a:spcPts val="1500"/>
              </a:spcAft>
            </a:pPr>
            <a:endParaRPr lang="nb-NO" sz="2000" b="0" i="0" dirty="0">
              <a:solidFill>
                <a:srgbClr val="4B4F58"/>
              </a:solidFill>
              <a:effectLst/>
              <a:latin typeface="Lato" panose="020F050202020403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7A856D9-DC02-0306-F988-1E70E8BC4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850" y="999242"/>
            <a:ext cx="4134950" cy="22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4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241CEA-EE85-4F4A-8F16-38E06A5C3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209" y="904555"/>
            <a:ext cx="9530566" cy="45719"/>
          </a:xfrm>
        </p:spPr>
        <p:txBody>
          <a:bodyPr>
            <a:normAutofit fontScale="90000"/>
          </a:bodyPr>
          <a:lstStyle/>
          <a:p>
            <a:r>
              <a:rPr lang="nb-NO"/>
              <a:t>Erfaringer fra personene</a:t>
            </a:r>
          </a:p>
        </p:txBody>
      </p:sp>
      <p:sp>
        <p:nvSpPr>
          <p:cNvPr id="3" name="Snakkeboble: oval 2">
            <a:extLst>
              <a:ext uri="{FF2B5EF4-FFF2-40B4-BE49-F238E27FC236}">
                <a16:creationId xmlns:a16="http://schemas.microsoft.com/office/drawing/2014/main" id="{CA4C6D8F-40ED-4868-B459-874F61D24456}"/>
              </a:ext>
            </a:extLst>
          </p:cNvPr>
          <p:cNvSpPr/>
          <p:nvPr/>
        </p:nvSpPr>
        <p:spPr>
          <a:xfrm>
            <a:off x="1391536" y="1423001"/>
            <a:ext cx="3305175" cy="2707006"/>
          </a:xfrm>
          <a:prstGeom prst="wedgeEllipse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1"/>
                </a:solidFill>
              </a:rPr>
              <a:t>«Kan de ringe så jeg kan se de? Det kommer jeg til å glede meg til!«</a:t>
            </a:r>
          </a:p>
        </p:txBody>
      </p:sp>
      <p:sp>
        <p:nvSpPr>
          <p:cNvPr id="4" name="Snakkeboble: oval 3">
            <a:extLst>
              <a:ext uri="{FF2B5EF4-FFF2-40B4-BE49-F238E27FC236}">
                <a16:creationId xmlns:a16="http://schemas.microsoft.com/office/drawing/2014/main" id="{81647A3D-0486-4B3B-9CBD-51AA03BAC2E6}"/>
              </a:ext>
            </a:extLst>
          </p:cNvPr>
          <p:cNvSpPr/>
          <p:nvPr/>
        </p:nvSpPr>
        <p:spPr>
          <a:xfrm>
            <a:off x="5766323" y="1411795"/>
            <a:ext cx="2981251" cy="244792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«Hvis jeg ikke har noe å gå etter så gjør jeg det ikke, men nå skal jeg trene hver dag»</a:t>
            </a:r>
          </a:p>
        </p:txBody>
      </p:sp>
      <p:sp>
        <p:nvSpPr>
          <p:cNvPr id="5" name="Snakkeboble: oval 4">
            <a:extLst>
              <a:ext uri="{FF2B5EF4-FFF2-40B4-BE49-F238E27FC236}">
                <a16:creationId xmlns:a16="http://schemas.microsoft.com/office/drawing/2014/main" id="{677C2F92-F601-46E2-BF78-9C7A446063A3}"/>
              </a:ext>
            </a:extLst>
          </p:cNvPr>
          <p:cNvSpPr/>
          <p:nvPr/>
        </p:nvSpPr>
        <p:spPr>
          <a:xfrm>
            <a:off x="9056877" y="1648800"/>
            <a:ext cx="2847975" cy="2591583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«Jeg og kona trener hver dag, og hvis vi har besøk så hender det at de er med de også»</a:t>
            </a:r>
          </a:p>
        </p:txBody>
      </p:sp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C6493342-C544-4FD3-A92A-BBA9ADDAAF1B}"/>
              </a:ext>
            </a:extLst>
          </p:cNvPr>
          <p:cNvSpPr/>
          <p:nvPr/>
        </p:nvSpPr>
        <p:spPr>
          <a:xfrm>
            <a:off x="7253560" y="4130969"/>
            <a:ext cx="2524125" cy="2156462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« Jeg får liksom lyst til å trene. Det var artig«</a:t>
            </a:r>
          </a:p>
        </p:txBody>
      </p:sp>
      <p:sp>
        <p:nvSpPr>
          <p:cNvPr id="7" name="Snakkeboble: oval 6">
            <a:extLst>
              <a:ext uri="{FF2B5EF4-FFF2-40B4-BE49-F238E27FC236}">
                <a16:creationId xmlns:a16="http://schemas.microsoft.com/office/drawing/2014/main" id="{72BDE8B3-6427-4B06-878E-130D247B3286}"/>
              </a:ext>
            </a:extLst>
          </p:cNvPr>
          <p:cNvSpPr/>
          <p:nvPr/>
        </p:nvSpPr>
        <p:spPr>
          <a:xfrm>
            <a:off x="3519021" y="3985237"/>
            <a:ext cx="3124124" cy="2447925"/>
          </a:xfrm>
          <a:prstGeom prst="wedgeEllipse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Jeg sa jo først at jeg ikke ville ha denne, men jeg må innrømme at den er veldig fin. Jeg og kona trener hver dag</a:t>
            </a:r>
          </a:p>
        </p:txBody>
      </p:sp>
      <p:sp>
        <p:nvSpPr>
          <p:cNvPr id="9" name="Snakkeboble: oval 8">
            <a:extLst>
              <a:ext uri="{FF2B5EF4-FFF2-40B4-BE49-F238E27FC236}">
                <a16:creationId xmlns:a16="http://schemas.microsoft.com/office/drawing/2014/main" id="{600996A6-2ED8-0873-48AE-5A48C52A3001}"/>
              </a:ext>
            </a:extLst>
          </p:cNvPr>
          <p:cNvSpPr/>
          <p:nvPr/>
        </p:nvSpPr>
        <p:spPr>
          <a:xfrm>
            <a:off x="839880" y="4688696"/>
            <a:ext cx="2005853" cy="1591234"/>
          </a:xfrm>
          <a:prstGeom prst="wedgeEllipseCallou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Jeg vil gjerne kjøpe meg en sånn maskin</a:t>
            </a:r>
          </a:p>
        </p:txBody>
      </p:sp>
    </p:spTree>
    <p:extLst>
      <p:ext uri="{BB962C8B-B14F-4D97-AF65-F5344CB8AC3E}">
        <p14:creationId xmlns:p14="http://schemas.microsoft.com/office/powerpoint/2010/main" val="16042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66B732-F2EF-1473-4EA9-99D3C053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Tid for handling</a:t>
            </a:r>
          </a:p>
        </p:txBody>
      </p:sp>
      <p:pic>
        <p:nvPicPr>
          <p:cNvPr id="4" name="Picture 2" descr="Helsepersonell, Politikk | Ny utredning: – Det vil bli færre helseansatte  pr. pasient">
            <a:extLst>
              <a:ext uri="{FF2B5EF4-FFF2-40B4-BE49-F238E27FC236}">
                <a16:creationId xmlns:a16="http://schemas.microsoft.com/office/drawing/2014/main" id="{907E70B2-35CE-E421-1836-8A53C6ACB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28" y="1566862"/>
            <a:ext cx="2235417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D860801-E31C-0A2E-68EB-ED3A0B4BC67D}"/>
              </a:ext>
            </a:extLst>
          </p:cNvPr>
          <p:cNvSpPr txBox="1"/>
          <p:nvPr/>
        </p:nvSpPr>
        <p:spPr>
          <a:xfrm>
            <a:off x="265471" y="1871662"/>
            <a:ext cx="6524971" cy="394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500"/>
              </a:spcAft>
            </a:pPr>
            <a:r>
              <a:rPr lang="nb-NO" sz="2000" b="0" i="0" dirty="0">
                <a:solidFill>
                  <a:srgbClr val="444444"/>
                </a:solidFill>
                <a:effectLst/>
                <a:latin typeface="FuturaMedium"/>
              </a:rPr>
              <a:t>Hverdagsrehabilitering - for økt livskvalitet</a:t>
            </a:r>
          </a:p>
          <a:p>
            <a:pPr algn="l"/>
            <a:r>
              <a:rPr lang="nb-NO" sz="2000" b="0" i="0" dirty="0">
                <a:solidFill>
                  <a:srgbClr val="444444"/>
                </a:solidFill>
                <a:effectLst/>
                <a:latin typeface="SourceSansProRegular"/>
              </a:rPr>
              <a:t>Selvstendighet og aktivitet er viktig for trivsel og livskvalitet. Med utgangspunkt i brukernes egne ønsker, eget hjem og nærmiljø dreies kommunale tjenester mot forebyggende arbeid, mestring og rehabilitering.</a:t>
            </a:r>
          </a:p>
          <a:p>
            <a:pPr algn="l"/>
            <a:endParaRPr lang="nb-NO" sz="2000" dirty="0">
              <a:solidFill>
                <a:srgbClr val="444444"/>
              </a:solidFill>
              <a:latin typeface="SourceSansProRegular"/>
            </a:endParaRPr>
          </a:p>
          <a:p>
            <a:pPr algn="l"/>
            <a:endParaRPr lang="nb-NO" sz="2000" dirty="0">
              <a:solidFill>
                <a:srgbClr val="444444"/>
              </a:solidFill>
              <a:latin typeface="SourceSansProRegular"/>
            </a:endParaRPr>
          </a:p>
          <a:p>
            <a:pPr algn="l"/>
            <a:r>
              <a:rPr lang="nb-NO" sz="2000" b="1" i="1" dirty="0">
                <a:solidFill>
                  <a:srgbClr val="444444"/>
                </a:solidFill>
                <a:effectLst/>
                <a:latin typeface="SourceSansProRegular"/>
              </a:rPr>
              <a:t>Hverdagsrehabiliteringen </a:t>
            </a:r>
            <a:r>
              <a:rPr lang="nb-NO" sz="2000" b="0" i="1" dirty="0">
                <a:solidFill>
                  <a:srgbClr val="444444"/>
                </a:solidFill>
                <a:effectLst/>
                <a:latin typeface="SourceSansProRegular"/>
              </a:rPr>
              <a:t>skal bevare, vedlikeholde og styrke brukerens funksjonsnivå og helse, og dermed utsette mer omfattende pleiebehov</a:t>
            </a:r>
            <a:endParaRPr lang="nb-NO" sz="2000" b="0" i="0" dirty="0">
              <a:solidFill>
                <a:srgbClr val="444444"/>
              </a:solidFill>
              <a:effectLst/>
              <a:latin typeface="SourceSansProRegular"/>
            </a:endParaRPr>
          </a:p>
          <a:p>
            <a:pPr algn="l"/>
            <a:endParaRPr lang="nb-NO" sz="2000" dirty="0">
              <a:solidFill>
                <a:srgbClr val="444444"/>
              </a:solidFill>
              <a:latin typeface="SourceSansProRegular"/>
            </a:endParaRPr>
          </a:p>
          <a:p>
            <a:pPr algn="l"/>
            <a:r>
              <a:rPr lang="nb-NO" sz="1600" dirty="0">
                <a:hlinkClick r:id="rId3"/>
              </a:rPr>
              <a:t>Hverdagsrehabilitering - for økt livskvalitet - KS</a:t>
            </a:r>
            <a:endParaRPr lang="nb-NO" sz="1600" b="0" i="0" dirty="0">
              <a:solidFill>
                <a:srgbClr val="444444"/>
              </a:solidFill>
              <a:effectLst/>
              <a:latin typeface="SourceSansPro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D730AB-5245-2D07-F8E1-6546A2FFB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23" y="3645224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rslaget krever samarbeid på tvers, også med ideelle">
            <a:extLst>
              <a:ext uri="{FF2B5EF4-FFF2-40B4-BE49-F238E27FC236}">
                <a16:creationId xmlns:a16="http://schemas.microsoft.com/office/drawing/2014/main" id="{A05F674F-9D05-EA20-EA0C-59FE328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60" y="4833952"/>
            <a:ext cx="1949450" cy="11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liger til fremme for seniorers helse og livskvalitet - Nasjonalt senter  for aldring og helse">
            <a:extLst>
              <a:ext uri="{FF2B5EF4-FFF2-40B4-BE49-F238E27FC236}">
                <a16:creationId xmlns:a16="http://schemas.microsoft.com/office/drawing/2014/main" id="{9829C580-45AE-6B43-400A-FB52799F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26" y="1312862"/>
            <a:ext cx="2133718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7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AB974F-6744-61B0-4D27-120C10A2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/>
              <a:t>Hva er viktig for deg?</a:t>
            </a:r>
            <a:br>
              <a:rPr lang="en-US" sz="3100"/>
            </a:br>
            <a:r>
              <a:rPr lang="en-US" sz="3100"/>
              <a:t>Hva vil du fylle tiden med? </a:t>
            </a:r>
          </a:p>
        </p:txBody>
      </p:sp>
      <p:pic>
        <p:nvPicPr>
          <p:cNvPr id="4" name="Plassholder for innhold 3" descr="Et bilde som inneholder utendørs, himmel, sky, gress&#10;&#10;Innhold generert av kunstig intelligens kan være feil.">
            <a:extLst>
              <a:ext uri="{FF2B5EF4-FFF2-40B4-BE49-F238E27FC236}">
                <a16:creationId xmlns:a16="http://schemas.microsoft.com/office/drawing/2014/main" id="{B5F00BC0-F7B0-29C9-49CF-FCF9D0564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590" b="18696"/>
          <a:stretch/>
        </p:blipFill>
        <p:spPr>
          <a:xfrm>
            <a:off x="798017" y="320040"/>
            <a:ext cx="4658462" cy="3895344"/>
          </a:xfrm>
          <a:prstGeom prst="rect">
            <a:avLst/>
          </a:prstGeom>
        </p:spPr>
      </p:pic>
      <p:pic>
        <p:nvPicPr>
          <p:cNvPr id="5" name="Bilde 4" descr="Et bilde som inneholder innendørs, person, klær, vegg&#10;&#10;Innhold generert av kunstig intelligens kan være feil.">
            <a:extLst>
              <a:ext uri="{FF2B5EF4-FFF2-40B4-BE49-F238E27FC236}">
                <a16:creationId xmlns:a16="http://schemas.microsoft.com/office/drawing/2014/main" id="{AF876FD6-B876-AC18-1165-5B103F9A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/>
        </p:blipFill>
        <p:spPr>
          <a:xfrm>
            <a:off x="7330439" y="320040"/>
            <a:ext cx="3462529" cy="3895344"/>
          </a:xfrm>
          <a:prstGeom prst="rect">
            <a:avLst/>
          </a:prstGeom>
        </p:spPr>
      </p:pic>
      <p:sp>
        <p:nvSpPr>
          <p:cNvPr id="3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62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52A6A-CE2A-9063-015F-958C5ED39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b-NO" sz="4000" dirty="0"/>
              <a:t>Trond – 87 år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AB56CF-87EA-E32D-2F51-21ED1D713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879600"/>
            <a:ext cx="6320630" cy="4254501"/>
          </a:xfrm>
        </p:spPr>
        <p:txBody>
          <a:bodyPr>
            <a:normAutofit/>
          </a:bodyPr>
          <a:lstStyle/>
          <a:p>
            <a:r>
              <a:rPr lang="en-US" dirty="0" err="1"/>
              <a:t>Ønsket</a:t>
            </a:r>
            <a:r>
              <a:rPr lang="en-US" dirty="0"/>
              <a:t> </a:t>
            </a:r>
            <a:r>
              <a:rPr lang="en-US" dirty="0" err="1"/>
              <a:t>plass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sykehjem</a:t>
            </a:r>
            <a:r>
              <a:rPr lang="en-US" dirty="0"/>
              <a:t>,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familien</a:t>
            </a:r>
            <a:r>
              <a:rPr lang="en-US" dirty="0"/>
              <a:t> var lite </a:t>
            </a:r>
            <a:r>
              <a:rPr lang="en-US" dirty="0" err="1"/>
              <a:t>motivert</a:t>
            </a:r>
            <a:r>
              <a:rPr lang="en-US" dirty="0"/>
              <a:t> for å </a:t>
            </a:r>
            <a:r>
              <a:rPr lang="en-US" dirty="0" err="1"/>
              <a:t>trenes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klare</a:t>
            </a:r>
            <a:r>
              <a:rPr lang="en-US" dirty="0"/>
              <a:t> seg </a:t>
            </a:r>
            <a:r>
              <a:rPr lang="en-US" dirty="0" err="1"/>
              <a:t>hjemme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MEN med </a:t>
            </a:r>
            <a:r>
              <a:rPr lang="en-US" dirty="0" err="1"/>
              <a:t>Hverdagsrehabilitering</a:t>
            </a:r>
            <a:r>
              <a:rPr lang="en-US" dirty="0"/>
              <a:t>:</a:t>
            </a:r>
          </a:p>
          <a:p>
            <a:r>
              <a:rPr lang="en-US" dirty="0" err="1"/>
              <a:t>Kortsiktig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 var å </a:t>
            </a:r>
            <a:r>
              <a:rPr lang="en-US" dirty="0" err="1"/>
              <a:t>gå</a:t>
            </a:r>
            <a:r>
              <a:rPr lang="en-US" dirty="0"/>
              <a:t> med </a:t>
            </a:r>
            <a:r>
              <a:rPr lang="en-US" dirty="0" err="1"/>
              <a:t>rullator</a:t>
            </a:r>
            <a:r>
              <a:rPr lang="en-US" dirty="0"/>
              <a:t> </a:t>
            </a:r>
            <a:r>
              <a:rPr lang="en-US" dirty="0" err="1"/>
              <a:t>inne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langsiktig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 var å </a:t>
            </a:r>
            <a:r>
              <a:rPr lang="en-US" dirty="0" err="1"/>
              <a:t>høste</a:t>
            </a:r>
            <a:r>
              <a:rPr lang="en-US" dirty="0"/>
              <a:t> </a:t>
            </a:r>
            <a:r>
              <a:rPr lang="en-US" dirty="0" err="1"/>
              <a:t>poteter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høsten</a:t>
            </a:r>
            <a:r>
              <a:rPr lang="en-US" dirty="0"/>
              <a:t>. </a:t>
            </a:r>
          </a:p>
        </p:txBody>
      </p:sp>
      <p:pic>
        <p:nvPicPr>
          <p:cNvPr id="4" name="Plassholder for innhold 3" descr="Et bilde som inneholder utendørs, plante, tre, gress&#10;&#10;Automatisk generert beskrivelse">
            <a:extLst>
              <a:ext uri="{FF2B5EF4-FFF2-40B4-BE49-F238E27FC236}">
                <a16:creationId xmlns:a16="http://schemas.microsoft.com/office/drawing/2014/main" id="{FB41CABB-09B5-E7DE-6A42-9258984126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4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795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83FB98-3E8B-2189-044D-1B750E6C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kan kommunene sikre god rehabilitering for eldre?</a:t>
            </a:r>
          </a:p>
        </p:txBody>
      </p:sp>
      <p:pic>
        <p:nvPicPr>
          <p:cNvPr id="4" name="Plassholder for innhold 4" descr="Et bilde som inneholder tekst, klær, Menneskeansikt, Nettsted&#10;&#10;Automatisk generert beskrivelse">
            <a:extLst>
              <a:ext uri="{FF2B5EF4-FFF2-40B4-BE49-F238E27FC236}">
                <a16:creationId xmlns:a16="http://schemas.microsoft.com/office/drawing/2014/main" id="{C9D690C2-57FA-0251-B4EA-03707497E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8064" y="3195858"/>
            <a:ext cx="2886554" cy="285970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EFD737A-EE58-B49A-DB60-C5000BF0DE7C}"/>
              </a:ext>
            </a:extLst>
          </p:cNvPr>
          <p:cNvSpPr txBox="1"/>
          <p:nvPr/>
        </p:nvSpPr>
        <p:spPr>
          <a:xfrm>
            <a:off x="513080" y="1986617"/>
            <a:ext cx="546202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Treffsikre helsetjenester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Fokus på hverdagsaktivitet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Samarbeid med eldreråd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Samarbeid mellom frivillige, lag og foreninger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«Workshop» - kommunen og eldre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Felles arrangementer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Sterk og stødig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Takk bare 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Friskliv senior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Samarbeid fysioterapeuter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8" name="AutoShape 2" descr="Forhåndsvisning av bilde">
            <a:extLst>
              <a:ext uri="{FF2B5EF4-FFF2-40B4-BE49-F238E27FC236}">
                <a16:creationId xmlns:a16="http://schemas.microsoft.com/office/drawing/2014/main" id="{E30ED300-749B-A91B-D1CC-03B2131B19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62453" y="3897949"/>
            <a:ext cx="2295832" cy="22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13F87BF-F97B-0E6A-FB34-4450CE154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30477" y="1740337"/>
            <a:ext cx="2427551" cy="43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0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66956-32D0-B0C6-67E0-B061E791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656" y="-1321520"/>
            <a:ext cx="4148093" cy="2806506"/>
          </a:xfrm>
        </p:spPr>
        <p:txBody>
          <a:bodyPr anchor="b">
            <a:normAutofit/>
          </a:bodyPr>
          <a:lstStyle/>
          <a:p>
            <a:r>
              <a:rPr lang="nb-NO" sz="4000" dirty="0">
                <a:latin typeface="Calibri"/>
                <a:ea typeface="Yu Gothic Medium"/>
                <a:cs typeface="Calibri"/>
              </a:rPr>
              <a:t>Lokalsamfunnet som ressurs</a:t>
            </a:r>
            <a:endParaRPr lang="nb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054977-3C45-A0A7-87AF-EC484EC0F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657" y="1676400"/>
            <a:ext cx="4148093" cy="42437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nb-NO" sz="2400" dirty="0">
                <a:latin typeface="Calibri Light"/>
                <a:ea typeface="Yu Gothic"/>
                <a:cs typeface="Calibri Light"/>
              </a:rPr>
              <a:t>Hvordan kan vi få til tettere samarbeid med frivillige lag og foreninger? </a:t>
            </a:r>
          </a:p>
          <a:p>
            <a:pPr marL="0" indent="0" algn="l">
              <a:buNone/>
            </a:pPr>
            <a:endParaRPr lang="nb-NO" sz="2400" dirty="0">
              <a:latin typeface="Calibri Light"/>
              <a:ea typeface="Yu Gothic"/>
              <a:cs typeface="Calibri Light"/>
            </a:endParaRPr>
          </a:p>
          <a:p>
            <a:pPr algn="l">
              <a:buFontTx/>
              <a:buChar char="-"/>
            </a:pPr>
            <a:r>
              <a:rPr lang="nb-NO" sz="2400" dirty="0">
                <a:latin typeface="Calibri Light"/>
                <a:ea typeface="Yu Gothic"/>
                <a:cs typeface="Calibri Light"/>
              </a:rPr>
              <a:t>Teknologiambassadører</a:t>
            </a:r>
          </a:p>
          <a:p>
            <a:pPr algn="l">
              <a:buFontTx/>
              <a:buChar char="-"/>
            </a:pPr>
            <a:r>
              <a:rPr lang="nb-NO" sz="2400" dirty="0">
                <a:latin typeface="Calibri Light"/>
                <a:ea typeface="Yu Gothic"/>
                <a:cs typeface="Calibri Light"/>
              </a:rPr>
              <a:t>Besøksvenner</a:t>
            </a:r>
          </a:p>
          <a:p>
            <a:pPr algn="l">
              <a:buFontTx/>
              <a:buChar char="-"/>
            </a:pPr>
            <a:r>
              <a:rPr lang="nb-NO" sz="2400" dirty="0">
                <a:latin typeface="Calibri Light"/>
                <a:ea typeface="Yu Gothic"/>
                <a:cs typeface="Calibri Light"/>
              </a:rPr>
              <a:t>Friskliv senior </a:t>
            </a:r>
          </a:p>
          <a:p>
            <a:pPr lvl="1">
              <a:buFontTx/>
              <a:buChar char="-"/>
            </a:pPr>
            <a:r>
              <a:rPr lang="nb-NO" sz="2000" dirty="0">
                <a:latin typeface="Calibri Light"/>
                <a:ea typeface="Yu Gothic"/>
                <a:cs typeface="Calibri Light"/>
              </a:rPr>
              <a:t>Foredrag og kurs</a:t>
            </a:r>
          </a:p>
          <a:p>
            <a:pPr lvl="1">
              <a:buFontTx/>
              <a:buChar char="-"/>
            </a:pPr>
            <a:r>
              <a:rPr lang="nb-NO" sz="2000" dirty="0">
                <a:latin typeface="Calibri Light"/>
                <a:ea typeface="Yu Gothic"/>
                <a:cs typeface="Calibri Light"/>
              </a:rPr>
              <a:t>Møteplasser</a:t>
            </a:r>
          </a:p>
          <a:p>
            <a:pPr lvl="1">
              <a:buFontTx/>
              <a:buChar char="-"/>
            </a:pPr>
            <a:r>
              <a:rPr lang="nb-NO" sz="2000" dirty="0">
                <a:latin typeface="Calibri Light"/>
                <a:ea typeface="Yu Gothic"/>
                <a:cs typeface="Calibri Light"/>
              </a:rPr>
              <a:t>Planleggelitt.no</a:t>
            </a:r>
          </a:p>
          <a:p>
            <a:endParaRPr lang="nb-NO" sz="1600" dirty="0">
              <a:latin typeface="Calibri Light"/>
              <a:ea typeface="Yu Gothic"/>
              <a:cs typeface="Calibri Light"/>
            </a:endParaRPr>
          </a:p>
          <a:p>
            <a:endParaRPr lang="nb-NO" sz="1600" dirty="0">
              <a:latin typeface="Calibri Light"/>
              <a:cs typeface="Arial"/>
            </a:endParaRPr>
          </a:p>
          <a:p>
            <a:endParaRPr lang="nb-NO" sz="1600" dirty="0">
              <a:cs typeface="Calibri" panose="020F0502020204030204"/>
            </a:endParaRPr>
          </a:p>
        </p:txBody>
      </p:sp>
      <p:pic>
        <p:nvPicPr>
          <p:cNvPr id="6" name="Bilde 4">
            <a:extLst>
              <a:ext uri="{FF2B5EF4-FFF2-40B4-BE49-F238E27FC236}">
                <a16:creationId xmlns:a16="http://schemas.microsoft.com/office/drawing/2014/main" id="{DD8C4A6C-5984-FAC8-F39C-02AB92B8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291" y="5918284"/>
            <a:ext cx="1692166" cy="678344"/>
          </a:xfrm>
          <a:prstGeom prst="rect">
            <a:avLst/>
          </a:prstGeom>
        </p:spPr>
      </p:pic>
      <p:pic>
        <p:nvPicPr>
          <p:cNvPr id="7" name="Plassholder for innhold 4" descr="Et bilde som inneholder tekst, klær, Menneskeansikt, Nettsted&#10;&#10;Automatisk generert beskrivelse">
            <a:extLst>
              <a:ext uri="{FF2B5EF4-FFF2-40B4-BE49-F238E27FC236}">
                <a16:creationId xmlns:a16="http://schemas.microsoft.com/office/drawing/2014/main" id="{8EAB7146-BB18-3161-0D0C-39163FCB4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06" y="3576472"/>
            <a:ext cx="2308804" cy="2198335"/>
          </a:xfrm>
          <a:prstGeom prst="rect">
            <a:avLst/>
          </a:prstGeom>
        </p:spPr>
      </p:pic>
      <p:pic>
        <p:nvPicPr>
          <p:cNvPr id="8" name="Bilde 7" descr="Et bilde som inneholder skjermbilde, person, Menneskeansikt, klær&#10;&#10;Automatisk generert beskrivelse">
            <a:extLst>
              <a:ext uri="{FF2B5EF4-FFF2-40B4-BE49-F238E27FC236}">
                <a16:creationId xmlns:a16="http://schemas.microsoft.com/office/drawing/2014/main" id="{68E560E3-5CF5-D837-64B9-2C720FDC0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06" y="695951"/>
            <a:ext cx="4667250" cy="2447925"/>
          </a:xfrm>
          <a:prstGeom prst="rect">
            <a:avLst/>
          </a:prstGeom>
        </p:spPr>
      </p:pic>
      <p:pic>
        <p:nvPicPr>
          <p:cNvPr id="9" name="Bilde 8" descr="Helsepersonell, Politikk | Ny utredning: – Det vil bli færre helseansatte  pr. pasient">
            <a:extLst>
              <a:ext uri="{FF2B5EF4-FFF2-40B4-BE49-F238E27FC236}">
                <a16:creationId xmlns:a16="http://schemas.microsoft.com/office/drawing/2014/main" id="{4AC3A837-B9AE-ABC6-4089-D28E85B95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804" y="3825937"/>
            <a:ext cx="2287079" cy="16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6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2E3C01-6607-736C-434A-0403FC77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129" y="1885142"/>
            <a:ext cx="6493767" cy="2743200"/>
          </a:xfrm>
        </p:spPr>
        <p:txBody>
          <a:bodyPr/>
          <a:lstStyle/>
          <a:p>
            <a:r>
              <a:rPr lang="nb-NO" dirty="0"/>
              <a:t>Takk for meg</a:t>
            </a:r>
            <a:br>
              <a:rPr lang="nb-NO" dirty="0"/>
            </a:br>
            <a:r>
              <a:rPr lang="nb-NO" sz="3200" dirty="0">
                <a:hlinkClick r:id="rId2"/>
              </a:rPr>
              <a:t>carina.kolnes@io.kommune.no</a:t>
            </a:r>
            <a:br>
              <a:rPr lang="nb-NO" sz="3200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9881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E60AC1-BC4C-4DDE-AE63-CE2ECD7FA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016000"/>
            <a:ext cx="6002110" cy="51181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nb-NO" sz="2000" dirty="0">
                <a:latin typeface="+mj-lt"/>
              </a:rPr>
              <a:t>Carina Kolnes</a:t>
            </a:r>
          </a:p>
          <a:p>
            <a:pPr marL="0" indent="0" algn="l">
              <a:buNone/>
            </a:pPr>
            <a:r>
              <a:rPr lang="nb-NO" sz="2000" dirty="0">
                <a:latin typeface="+mj-lt"/>
                <a:ea typeface="Yu Gothic"/>
                <a:cs typeface="Calibri Light"/>
              </a:rPr>
              <a:t>Avdelingsleder</a:t>
            </a:r>
          </a:p>
          <a:p>
            <a:pPr marL="0" indent="0" algn="l">
              <a:buNone/>
            </a:pPr>
            <a:endParaRPr lang="nb-NO" sz="2000" dirty="0"/>
          </a:p>
          <a:p>
            <a:pPr marL="0" indent="0" algn="l">
              <a:buNone/>
            </a:pPr>
            <a:r>
              <a:rPr lang="nb-NO" sz="2000" dirty="0">
                <a:latin typeface="+mj-lt"/>
              </a:rPr>
              <a:t>Enhet Rehabilitering, læring og friskliv</a:t>
            </a:r>
          </a:p>
          <a:p>
            <a:r>
              <a:rPr lang="nb-NO" sz="2000" dirty="0">
                <a:latin typeface="+mj-lt"/>
              </a:rPr>
              <a:t>Tverrfaglig rehabilitering</a:t>
            </a:r>
          </a:p>
          <a:p>
            <a:r>
              <a:rPr lang="nb-NO" sz="2000" dirty="0">
                <a:latin typeface="+mj-lt"/>
              </a:rPr>
              <a:t>Hverdagsrehabilitering</a:t>
            </a:r>
          </a:p>
          <a:p>
            <a:r>
              <a:rPr lang="nb-NO" sz="2000" dirty="0">
                <a:latin typeface="+mj-lt"/>
              </a:rPr>
              <a:t>Ambulerende </a:t>
            </a:r>
            <a:r>
              <a:rPr lang="nb-NO" sz="2000" dirty="0" err="1">
                <a:latin typeface="+mj-lt"/>
              </a:rPr>
              <a:t>fysio</a:t>
            </a:r>
            <a:r>
              <a:rPr lang="nb-NO" sz="2000" dirty="0">
                <a:latin typeface="+mj-lt"/>
              </a:rPr>
              <a:t> og ergoterapeuter</a:t>
            </a:r>
          </a:p>
          <a:p>
            <a:r>
              <a:rPr lang="nb-NO" sz="2000" dirty="0">
                <a:latin typeface="+mj-lt"/>
              </a:rPr>
              <a:t>Kreftkoordinatorer</a:t>
            </a:r>
          </a:p>
          <a:p>
            <a:r>
              <a:rPr lang="nb-NO" sz="2000" dirty="0">
                <a:latin typeface="+mj-lt"/>
              </a:rPr>
              <a:t>Frisklivsentral</a:t>
            </a:r>
          </a:p>
          <a:p>
            <a:r>
              <a:rPr lang="nb-NO" sz="2000" dirty="0">
                <a:latin typeface="+mj-lt"/>
              </a:rPr>
              <a:t>Demenskoordinatorer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1026" name="x_x_80f2e943-b39f-4140-9629-e4f95d3d6aff" descr="Image">
            <a:extLst>
              <a:ext uri="{FF2B5EF4-FFF2-40B4-BE49-F238E27FC236}">
                <a16:creationId xmlns:a16="http://schemas.microsoft.com/office/drawing/2014/main" id="{8F1539B4-803F-416D-BA24-FE41F795E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4">
            <a:extLst>
              <a:ext uri="{FF2B5EF4-FFF2-40B4-BE49-F238E27FC236}">
                <a16:creationId xmlns:a16="http://schemas.microsoft.com/office/drawing/2014/main" id="{422B7031-3335-6F88-EDB3-DF25D6B5A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0" b="20313"/>
          <a:stretch/>
        </p:blipFill>
        <p:spPr>
          <a:xfrm>
            <a:off x="836680" y="5065059"/>
            <a:ext cx="5140031" cy="155388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097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vann, utendørs, himmel, innsjø&#10;&#10;Beskrivelse som er generert med svært høy visshet">
            <a:extLst>
              <a:ext uri="{FF2B5EF4-FFF2-40B4-BE49-F238E27FC236}">
                <a16:creationId xmlns:a16="http://schemas.microsoft.com/office/drawing/2014/main" id="{69EFBCA3-C62C-4909-B43A-92FF3608F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7" b="88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40D71A8-67FC-46CE-93ED-6A5AEA24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pic>
        <p:nvPicPr>
          <p:cNvPr id="3" name="Bilde 4">
            <a:extLst>
              <a:ext uri="{FF2B5EF4-FFF2-40B4-BE49-F238E27FC236}">
                <a16:creationId xmlns:a16="http://schemas.microsoft.com/office/drawing/2014/main" id="{5B06898B-F174-92F8-3AD9-EE7454766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0" b="20313"/>
          <a:stretch/>
        </p:blipFill>
        <p:spPr>
          <a:xfrm>
            <a:off x="9499584" y="212790"/>
            <a:ext cx="2463816" cy="74483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426A6CC-D336-1823-2A80-0510E4D88A00}"/>
              </a:ext>
            </a:extLst>
          </p:cNvPr>
          <p:cNvSpPr txBox="1"/>
          <p:nvPr/>
        </p:nvSpPr>
        <p:spPr>
          <a:xfrm>
            <a:off x="796413" y="212790"/>
            <a:ext cx="6096000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3900"/>
              </a:lnSpc>
            </a:pPr>
            <a:r>
              <a:rPr lang="nb-NO" sz="2000" b="1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Ny kommune 01.01.20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US" sz="2800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3900"/>
              </a:lnSpc>
            </a:pPr>
            <a:r>
              <a:rPr lang="nb-NO" sz="2000" b="1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5 kommuner ble 1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US" sz="2800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3900"/>
              </a:lnSpc>
            </a:pPr>
            <a:r>
              <a:rPr lang="nb-NO" sz="2000" b="1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47.000 innbyggere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1373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8A6E64-2291-4230-BCCB-01FAA1F8C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 Light"/>
                <a:ea typeface="Yu Gothic Medium"/>
                <a:cs typeface="Calibri"/>
              </a:rPr>
              <a:t>Prosjekt Innovativ Rehabilitering</a:t>
            </a:r>
            <a:endParaRPr lang="nb-NO">
              <a:latin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8588CE-7DC2-4439-B526-67E6DF920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1930399"/>
            <a:ext cx="10599503" cy="3918393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algn="l"/>
            <a:r>
              <a:rPr lang="nb-NO" sz="5000" dirty="0">
                <a:latin typeface="+mj-lt"/>
                <a:ea typeface="Yu Gothic"/>
                <a:cs typeface="Calibri Light"/>
              </a:rPr>
              <a:t>Nasjonalt prosjekt fra 2016 - 2020</a:t>
            </a:r>
            <a:endParaRPr lang="en-US" sz="5000" dirty="0">
              <a:latin typeface="+mj-lt"/>
              <a:ea typeface="Yu Gothic"/>
              <a:cs typeface="Calibri"/>
            </a:endParaRPr>
          </a:p>
          <a:p>
            <a:pPr algn="l"/>
            <a:r>
              <a:rPr lang="nb-NO" sz="5000" dirty="0">
                <a:latin typeface="+mj-lt"/>
                <a:ea typeface="Yu Gothic"/>
                <a:cs typeface="Calibri Light"/>
              </a:rPr>
              <a:t>Styrke kommunal rehabilitering</a:t>
            </a:r>
            <a:endParaRPr lang="nb-NO" sz="5000" u="sng" dirty="0">
              <a:latin typeface="+mj-lt"/>
              <a:ea typeface="Yu Gothic"/>
              <a:cs typeface="Calibri Light"/>
            </a:endParaRPr>
          </a:p>
          <a:p>
            <a:pPr marL="971550" lvl="1" indent="-285750" algn="l">
              <a:buFont typeface="Arial,Sans-Serif"/>
              <a:buChar char="•"/>
            </a:pPr>
            <a:r>
              <a:rPr lang="nb-NO" sz="5000" dirty="0">
                <a:latin typeface="+mj-lt"/>
                <a:ea typeface="Yu Gothic"/>
                <a:cs typeface="Calibri Light"/>
              </a:rPr>
              <a:t>Tverrfaglig </a:t>
            </a:r>
            <a:r>
              <a:rPr lang="nb-NO" sz="5000" dirty="0" err="1">
                <a:latin typeface="+mj-lt"/>
                <a:ea typeface="Yu Gothic"/>
                <a:cs typeface="Calibri Light"/>
              </a:rPr>
              <a:t>vurderingsteam</a:t>
            </a:r>
            <a:r>
              <a:rPr lang="nb-NO" sz="5000" dirty="0">
                <a:latin typeface="+mj-lt"/>
                <a:ea typeface="Yu Gothic"/>
                <a:cs typeface="Calibri Light"/>
              </a:rPr>
              <a:t> (TVT)</a:t>
            </a:r>
            <a:endParaRPr lang="en-US" sz="5000" dirty="0">
              <a:latin typeface="Calibri"/>
              <a:ea typeface="Yu Gothic"/>
              <a:cs typeface="Calibri"/>
            </a:endParaRPr>
          </a:p>
          <a:p>
            <a:pPr marL="971550" lvl="1" indent="-285750" algn="l">
              <a:buFont typeface="Arial,Sans-Serif"/>
              <a:buChar char="•"/>
            </a:pPr>
            <a:r>
              <a:rPr lang="nb-NO" sz="5000" dirty="0">
                <a:latin typeface="+mj-lt"/>
                <a:ea typeface="Yu Gothic"/>
                <a:cs typeface="Calibri Light"/>
              </a:rPr>
              <a:t>Senger for intensiv rehabilitering </a:t>
            </a:r>
            <a:endParaRPr lang="en-US" sz="5000" dirty="0">
              <a:latin typeface="Calibri"/>
              <a:ea typeface="Yu Gothic"/>
              <a:cs typeface="Calibri"/>
            </a:endParaRPr>
          </a:p>
          <a:p>
            <a:pPr marL="971550" lvl="1" indent="-285750" algn="l">
              <a:buFont typeface="Arial,Sans-Serif"/>
              <a:buChar char="•"/>
            </a:pPr>
            <a:r>
              <a:rPr lang="nb-NO" sz="5000" dirty="0">
                <a:latin typeface="+mj-lt"/>
                <a:ea typeface="Yu Gothic"/>
                <a:cs typeface="Calibri Light"/>
              </a:rPr>
              <a:t>Læring og mestring</a:t>
            </a:r>
            <a:endParaRPr lang="en-US" sz="5000" dirty="0">
              <a:latin typeface="Calibri"/>
              <a:ea typeface="Yu Gothic"/>
              <a:cs typeface="Calibri"/>
            </a:endParaRPr>
          </a:p>
          <a:p>
            <a:pPr marL="971550" lvl="1" indent="-285750" algn="l">
              <a:buFont typeface="Arial,Sans-Serif"/>
              <a:buChar char="•"/>
            </a:pPr>
            <a:r>
              <a:rPr lang="nb-NO" sz="5000" dirty="0">
                <a:latin typeface="+mj-lt"/>
                <a:ea typeface="Yu Gothic"/>
                <a:cs typeface="Calibri Light"/>
              </a:rPr>
              <a:t>Dagtilbud</a:t>
            </a:r>
            <a:endParaRPr lang="en-US" sz="5000" dirty="0">
              <a:latin typeface="Calibri"/>
              <a:ea typeface="Yu Gothic"/>
              <a:cs typeface="Calibri"/>
            </a:endParaRPr>
          </a:p>
          <a:p>
            <a:pPr marL="971550" lvl="1" indent="-285750" algn="l">
              <a:buFont typeface="Arial,Sans-Serif"/>
              <a:buChar char="•"/>
            </a:pPr>
            <a:r>
              <a:rPr lang="nb-NO" sz="5000" dirty="0">
                <a:latin typeface="+mj-lt"/>
                <a:ea typeface="Yu Gothic"/>
                <a:cs typeface="Calibri Light"/>
              </a:rPr>
              <a:t>Teknologi relevant for rehabilitering</a:t>
            </a:r>
            <a:endParaRPr lang="nb-NO" sz="5000" dirty="0"/>
          </a:p>
          <a:p>
            <a:pPr algn="l"/>
            <a:endParaRPr lang="nb-NO" sz="5000" dirty="0">
              <a:latin typeface="+mj-lt"/>
              <a:ea typeface="Yu Gothic"/>
              <a:cs typeface="Calibri Light"/>
            </a:endParaRPr>
          </a:p>
          <a:p>
            <a:pPr algn="l"/>
            <a:r>
              <a:rPr lang="nb-NO" sz="5000" dirty="0">
                <a:latin typeface="+mj-lt"/>
                <a:ea typeface="Yu Gothic"/>
                <a:cs typeface="Calibri Light"/>
              </a:rPr>
              <a:t>Innovasjon </a:t>
            </a:r>
            <a:endParaRPr lang="en-US" sz="5000" dirty="0">
              <a:latin typeface="+mj-lt"/>
              <a:ea typeface="Yu Gothic"/>
              <a:cs typeface="Calibri"/>
            </a:endParaRPr>
          </a:p>
          <a:p>
            <a:pPr algn="l"/>
            <a:r>
              <a:rPr lang="nb-NO" sz="5000" dirty="0">
                <a:latin typeface="+mj-lt"/>
                <a:ea typeface="Yu Gothic"/>
                <a:cs typeface="Calibri Light"/>
              </a:rPr>
              <a:t>Teknologi relevant for rehabilitering</a:t>
            </a:r>
            <a:endParaRPr lang="nb-NO" sz="5000" dirty="0">
              <a:latin typeface="+mj-lt"/>
              <a:ea typeface="Yu Gothic"/>
              <a:cs typeface="Calibri"/>
            </a:endParaRPr>
          </a:p>
          <a:p>
            <a:pPr algn="l"/>
            <a:r>
              <a:rPr lang="nb-NO" sz="5000" dirty="0">
                <a:latin typeface="+mj-lt"/>
                <a:ea typeface="Yu Gothic"/>
                <a:cs typeface="Calibri Light"/>
              </a:rPr>
              <a:t>Personperspektiv</a:t>
            </a:r>
            <a:endParaRPr lang="nb-NO" sz="5000" dirty="0">
              <a:latin typeface="+mj-lt"/>
              <a:ea typeface="Yu Gothic"/>
            </a:endParaRPr>
          </a:p>
          <a:p>
            <a:endParaRPr lang="nb-NO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E6DB48BB-C538-43A9-8D80-1E28C2BC7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158" y="5848793"/>
            <a:ext cx="1692166" cy="678344"/>
          </a:xfrm>
          <a:prstGeom prst="rect">
            <a:avLst/>
          </a:prstGeom>
        </p:spPr>
      </p:pic>
      <p:pic>
        <p:nvPicPr>
          <p:cNvPr id="1026" name="Picture 2" descr="Innovativ rehabilitering i Indre Østfold | Innomed">
            <a:extLst>
              <a:ext uri="{FF2B5EF4-FFF2-40B4-BE49-F238E27FC236}">
                <a16:creationId xmlns:a16="http://schemas.microsoft.com/office/drawing/2014/main" id="{A0404E52-A59C-991D-3A94-5CE579D0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55" y="2325132"/>
            <a:ext cx="3924864" cy="22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8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EC1E93-57AE-D72E-41BA-923D98C5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/>
              <a:t>	Tjeneste i endring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9C77D2-F793-F1BA-11C5-9DA5CAD8D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" y="1475509"/>
            <a:ext cx="6024375" cy="4701453"/>
          </a:xfrm>
        </p:spPr>
        <p:txBody>
          <a:bodyPr>
            <a:normAutofit lnSpcReduction="10000"/>
          </a:bodyPr>
          <a:lstStyle/>
          <a:p>
            <a:r>
              <a:rPr lang="nb-NO" sz="1800" b="1" i="0">
                <a:effectLst/>
                <a:latin typeface="+mj-lt"/>
              </a:rPr>
              <a:t>Helsepersonellkommisjonen og Tid for handling</a:t>
            </a:r>
          </a:p>
          <a:p>
            <a:endParaRPr lang="nb-NO" sz="1800" b="0" i="0">
              <a:effectLst/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b-NO" sz="1800" b="0" i="0">
                <a:effectLst/>
                <a:latin typeface="+mj-lt"/>
              </a:rPr>
              <a:t>Et av regjeringens viktigste mål er å sikre nok fagfolk med riktig kompetanse i helse- og omsorgstjenesten.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nb-NO" sz="1800" b="0" i="0">
              <a:effectLst/>
              <a:latin typeface="+mj-l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b-NO" sz="1800" b="0" i="0">
                <a:effectLst/>
                <a:latin typeface="+mj-lt"/>
              </a:rPr>
              <a:t>Formålet er å etablere et kunnskapsgrunnlag og foreslå treffsikre tiltak i årene framover for å utdanne, rekruttere, og beholde kvalifisert personell i helse- og omsorgstjeneste i hele landet for å møte utfordringene i helse- og omsorgstjenestene på kort og lang sikt.</a:t>
            </a:r>
          </a:p>
          <a:p>
            <a:endParaRPr lang="nb-NO" sz="1300">
              <a:latin typeface="+mj-lt"/>
            </a:endParaRPr>
          </a:p>
          <a:p>
            <a:endParaRPr lang="nb-NO" sz="1300">
              <a:latin typeface="+mj-lt"/>
            </a:endParaRPr>
          </a:p>
          <a:p>
            <a:endParaRPr lang="nb-NO" sz="1300">
              <a:latin typeface="+mj-lt"/>
            </a:endParaRPr>
          </a:p>
          <a:p>
            <a:r>
              <a:rPr lang="nb-NO" sz="1300">
                <a:latin typeface="+mj-lt"/>
                <a:hlinkClick r:id="rId3"/>
              </a:rPr>
              <a:t>https://www.regjeringen.no/no/dep/hod/org/styrer-rad-og-utvalg/helsepersonellkommisjonen/id2920239/</a:t>
            </a:r>
            <a:endParaRPr lang="nb-NO" sz="1300">
              <a:latin typeface="+mj-lt"/>
            </a:endParaRPr>
          </a:p>
          <a:p>
            <a:endParaRPr lang="nb-NO" sz="1300">
              <a:latin typeface="+mj-lt"/>
            </a:endParaRPr>
          </a:p>
          <a:p>
            <a:r>
              <a:rPr lang="nb-NO" sz="1300">
                <a:latin typeface="+mj-lt"/>
                <a:hlinkClick r:id="rId4"/>
              </a:rPr>
              <a:t>https://www.regjeringen.no/no/dokumenter/nou-2023-4/id2961552/</a:t>
            </a:r>
            <a:endParaRPr lang="nb-NO" sz="1300">
              <a:latin typeface="+mj-lt"/>
            </a:endParaRPr>
          </a:p>
          <a:p>
            <a:endParaRPr lang="nb-NO" sz="1300"/>
          </a:p>
        </p:txBody>
      </p:sp>
      <p:pic>
        <p:nvPicPr>
          <p:cNvPr id="2050" name="Picture 2" descr="Helsepersonell, Politikk | Ny utredning: – Det vil bli færre helseansatte  pr. pasient">
            <a:extLst>
              <a:ext uri="{FF2B5EF4-FFF2-40B4-BE49-F238E27FC236}">
                <a16:creationId xmlns:a16="http://schemas.microsoft.com/office/drawing/2014/main" id="{F339D33B-28D9-D3FF-4C16-C83E55F37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" b="-3"/>
          <a:stretch/>
        </p:blipFill>
        <p:spPr bwMode="auto">
          <a:xfrm>
            <a:off x="6573961" y="1690688"/>
            <a:ext cx="4893983" cy="3899763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4">
            <a:extLst>
              <a:ext uri="{FF2B5EF4-FFF2-40B4-BE49-F238E27FC236}">
                <a16:creationId xmlns:a16="http://schemas.microsoft.com/office/drawing/2014/main" id="{57A843A0-7479-A363-0F04-F9B92AE52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0158" y="5848793"/>
            <a:ext cx="1692166" cy="6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1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89CEEC2-3AE8-46E2-9817-EC5CF4E93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72170" y="0"/>
            <a:ext cx="12191980" cy="685671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90EF76E-E085-4777-978E-20554985995F}"/>
              </a:ext>
            </a:extLst>
          </p:cNvPr>
          <p:cNvSpPr txBox="1"/>
          <p:nvPr/>
        </p:nvSpPr>
        <p:spPr>
          <a:xfrm>
            <a:off x="2340528" y="302604"/>
            <a:ext cx="749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>
                <a:latin typeface="+mj-lt"/>
              </a:rPr>
              <a:t>Modell for Samfunnsbasert Rehabilitering</a:t>
            </a:r>
          </a:p>
        </p:txBody>
      </p:sp>
    </p:spTree>
    <p:extLst>
      <p:ext uri="{BB962C8B-B14F-4D97-AF65-F5344CB8AC3E}">
        <p14:creationId xmlns:p14="http://schemas.microsoft.com/office/powerpoint/2010/main" val="273805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8A6E64-2291-4230-BCCB-01FAA1F8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>
                <a:latin typeface="Calibri Light"/>
                <a:ea typeface="Yu Gothic Medium"/>
                <a:cs typeface="Calibri"/>
              </a:rPr>
              <a:t>Tverrfaglig vurderingsteam</a:t>
            </a:r>
            <a:endParaRPr lang="nb-NO">
              <a:latin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8588CE-7DC2-4439-B526-67E6DF920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1915429"/>
            <a:ext cx="6704731" cy="404563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nb-NO" sz="3200" dirty="0">
              <a:latin typeface="Calibri Light"/>
              <a:cs typeface="Calibri Light"/>
            </a:endParaRPr>
          </a:p>
          <a:p>
            <a:pPr marL="971550" lvl="1" indent="-285750">
              <a:buFont typeface="Arial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Personen</a:t>
            </a:r>
          </a:p>
          <a:p>
            <a:pPr marL="971550" lvl="1" indent="-285750">
              <a:buFont typeface="Arial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Ergoterapeuter</a:t>
            </a:r>
            <a:endParaRPr lang="en-US" sz="2800" dirty="0">
              <a:latin typeface="Calibri Light"/>
              <a:ea typeface="Yu Gothic Medium"/>
              <a:cs typeface="Calibri Light"/>
            </a:endParaRPr>
          </a:p>
          <a:p>
            <a:pPr marL="971550" lvl="1" indent="-285750">
              <a:buFont typeface="Arial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Fysioterapeuter</a:t>
            </a:r>
            <a:endParaRPr lang="en-US" sz="2800" dirty="0">
              <a:latin typeface="Calibri Light"/>
              <a:ea typeface="Yu Gothic Medium"/>
              <a:cs typeface="Calibri Light"/>
            </a:endParaRPr>
          </a:p>
          <a:p>
            <a:pPr marL="971550" lvl="1" indent="-285750">
              <a:buFont typeface="Arial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Sykepleier</a:t>
            </a:r>
            <a:endParaRPr lang="en-US" sz="2800" dirty="0">
              <a:latin typeface="Calibri Light"/>
              <a:ea typeface="Yu Gothic Medium"/>
              <a:cs typeface="Calibri Light"/>
            </a:endParaRPr>
          </a:p>
          <a:p>
            <a:pPr marL="971550" lvl="1" indent="-285750">
              <a:buFont typeface="Arial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Jobbspesialist, NAV</a:t>
            </a:r>
            <a:endParaRPr lang="en-US" sz="2800" dirty="0">
              <a:latin typeface="Calibri Light"/>
              <a:ea typeface="Yu Gothic Medium"/>
              <a:cs typeface="Calibri Light"/>
            </a:endParaRPr>
          </a:p>
          <a:p>
            <a:pPr algn="l"/>
            <a:endParaRPr lang="nb-NO" dirty="0">
              <a:latin typeface="Calibri Light"/>
              <a:ea typeface="Yu Gothic"/>
              <a:cs typeface="Calibri Light"/>
            </a:endParaRPr>
          </a:p>
          <a:p>
            <a:pPr algn="l"/>
            <a:r>
              <a:rPr lang="nb-NO" dirty="0">
                <a:latin typeface="Calibri Light"/>
                <a:ea typeface="Yu Gothic"/>
                <a:cs typeface="Calibri Light"/>
              </a:rPr>
              <a:t>Teamet suppleres etter personens behov!</a:t>
            </a:r>
            <a:endParaRPr lang="en-US" dirty="0">
              <a:latin typeface="Calibri Light"/>
              <a:ea typeface="Yu Gothic"/>
            </a:endParaRPr>
          </a:p>
          <a:p>
            <a:pPr marL="285750" indent="-285750" algn="l">
              <a:buFont typeface="Arial"/>
              <a:buChar char="•"/>
            </a:pPr>
            <a:endParaRPr lang="nb-NO" dirty="0">
              <a:latin typeface="Calibri Light"/>
              <a:ea typeface="Yu Gothic"/>
              <a:cs typeface="Calibri Light"/>
            </a:endParaRPr>
          </a:p>
          <a:p>
            <a:pPr algn="l"/>
            <a:r>
              <a:rPr lang="nb-NO" sz="2400" b="1" dirty="0">
                <a:latin typeface="Calibri Light"/>
                <a:ea typeface="Yu Gothic"/>
                <a:cs typeface="Calibri Light"/>
              </a:rPr>
              <a:t>TIDLIG VURDERING- KOORDINERING- IGANGSETTING</a:t>
            </a:r>
            <a:endParaRPr lang="nb-NO" sz="2400" dirty="0">
              <a:ea typeface="Yu Gothic"/>
            </a:endParaRPr>
          </a:p>
        </p:txBody>
      </p:sp>
      <p:pic>
        <p:nvPicPr>
          <p:cNvPr id="4" name="Bilde 4" descr="Et bilde som inneholder person, stående, gruppe, innendørs&#10;&#10;Automatisk generert beskrivelse">
            <a:extLst>
              <a:ext uri="{FF2B5EF4-FFF2-40B4-BE49-F238E27FC236}">
                <a16:creationId xmlns:a16="http://schemas.microsoft.com/office/drawing/2014/main" id="{C4037850-8DAD-47C9-8249-7C324C01A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4F866C11-EAE4-4070-A28B-F0E7B4964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709" y="6019586"/>
            <a:ext cx="1613339" cy="63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0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8A6E64-2291-4230-BCCB-01FAA1F8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b-NO" sz="4000">
                <a:latin typeface="Calibri Light"/>
                <a:ea typeface="Yu Gothic Medium"/>
                <a:cs typeface="Calibri"/>
              </a:rPr>
              <a:t>Hverdagsrehabilitering</a:t>
            </a:r>
            <a:endParaRPr lang="nb-NO" sz="4000">
              <a:latin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8588CE-7DC2-4439-B526-67E6DF920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1" y="2035279"/>
            <a:ext cx="6081706" cy="409882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nb-NO" sz="2000" dirty="0">
              <a:latin typeface="Calibri Light"/>
              <a:cs typeface="Calibri Light"/>
            </a:endParaRPr>
          </a:p>
          <a:p>
            <a:pPr marL="971550" lvl="1" indent="-285750">
              <a:buFont typeface="Arial,Sans-Serif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Personen</a:t>
            </a:r>
            <a:endParaRPr lang="en-US" sz="2800" dirty="0">
              <a:latin typeface="Calibri Light"/>
              <a:ea typeface="Yu Gothic Medium"/>
              <a:cs typeface="Calibri Light"/>
            </a:endParaRPr>
          </a:p>
          <a:p>
            <a:pPr marL="971550" lvl="1" indent="-285750">
              <a:buFont typeface="Arial,Sans-Serif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Ergoterapeut</a:t>
            </a:r>
            <a:endParaRPr lang="en-US" sz="2800" dirty="0">
              <a:latin typeface="Yu Gothic Medium"/>
              <a:ea typeface="Yu Gothic Medium"/>
              <a:cs typeface="Calibri Light"/>
            </a:endParaRPr>
          </a:p>
          <a:p>
            <a:pPr marL="971550" lvl="1" indent="-285750">
              <a:buFont typeface="Arial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Fysioterapeut</a:t>
            </a:r>
            <a:endParaRPr lang="en-US" sz="2800" dirty="0">
              <a:latin typeface="Yu Gothic Medium"/>
              <a:ea typeface="Yu Gothic Medium"/>
              <a:cs typeface="Calibri Light"/>
            </a:endParaRPr>
          </a:p>
          <a:p>
            <a:pPr marL="971550" lvl="1" indent="-285750">
              <a:buFont typeface="Arial,Sans-Serif"/>
              <a:buChar char="•"/>
            </a:pPr>
            <a:r>
              <a:rPr lang="nb-NO" sz="2800" dirty="0">
                <a:latin typeface="Calibri Light"/>
                <a:ea typeface="Yu Gothic Medium"/>
                <a:cs typeface="Calibri Light"/>
              </a:rPr>
              <a:t>Ukentlig møteplass med </a:t>
            </a:r>
            <a:r>
              <a:rPr lang="nb-NO" sz="2800" dirty="0">
                <a:latin typeface="Calibri Light"/>
                <a:ea typeface="Yu Gothic"/>
                <a:cs typeface="Calibri Light"/>
              </a:rPr>
              <a:t>hjemmetjenesten</a:t>
            </a:r>
            <a:endParaRPr lang="en-US" sz="2800" dirty="0">
              <a:latin typeface="Yu Gothic Medium"/>
              <a:ea typeface="Yu Gothic Medium"/>
              <a:cs typeface="Calibri Light"/>
            </a:endParaRPr>
          </a:p>
          <a:p>
            <a:pPr lvl="1" indent="0">
              <a:buNone/>
            </a:pPr>
            <a:endParaRPr lang="nb-NO" sz="2800" dirty="0">
              <a:latin typeface="Calibri Light"/>
              <a:ea typeface="Yu Gothic"/>
              <a:cs typeface="Calibri Light"/>
            </a:endParaRPr>
          </a:p>
          <a:p>
            <a:pPr lvl="1" indent="0">
              <a:buNone/>
            </a:pPr>
            <a:r>
              <a:rPr lang="nb-NO" sz="2800" dirty="0">
                <a:latin typeface="Calibri Light"/>
                <a:ea typeface="Yu Gothic"/>
                <a:cs typeface="Calibri Light"/>
              </a:rPr>
              <a:t>Hverdagsaktiviteter</a:t>
            </a:r>
            <a:endParaRPr lang="en-US" sz="2800" dirty="0"/>
          </a:p>
          <a:p>
            <a:pPr lvl="1" indent="0">
              <a:buNone/>
            </a:pPr>
            <a:r>
              <a:rPr lang="nb-NO" sz="2800" dirty="0">
                <a:latin typeface="Calibri Light"/>
                <a:ea typeface="Yu Gothic"/>
                <a:cs typeface="Calibri Light"/>
              </a:rPr>
              <a:t>Frivillige lag og foreninger</a:t>
            </a:r>
          </a:p>
          <a:p>
            <a:pPr lvl="1" indent="0">
              <a:buNone/>
            </a:pPr>
            <a:r>
              <a:rPr lang="nb-NO" sz="2800" dirty="0">
                <a:latin typeface="Calibri Light"/>
                <a:ea typeface="Yu Gothic"/>
                <a:cs typeface="Calibri Light"/>
              </a:rPr>
              <a:t>Teknologi – </a:t>
            </a:r>
            <a:r>
              <a:rPr lang="nb-NO" sz="2800" dirty="0" err="1">
                <a:latin typeface="Calibri Light"/>
                <a:ea typeface="Yu Gothic"/>
                <a:cs typeface="Calibri Light"/>
              </a:rPr>
              <a:t>Bernsten</a:t>
            </a:r>
            <a:endParaRPr lang="nb-NO" sz="2800" dirty="0">
              <a:latin typeface="Calibri Light"/>
              <a:ea typeface="Yu Gothic"/>
              <a:cs typeface="Calibri Light"/>
            </a:endParaRPr>
          </a:p>
          <a:p>
            <a:pPr lvl="1" indent="0">
              <a:buNone/>
            </a:pPr>
            <a:endParaRPr lang="nb-NO" sz="2800" dirty="0">
              <a:latin typeface="Calibri Light"/>
              <a:ea typeface="Yu Gothic"/>
              <a:cs typeface="Calibri Light"/>
            </a:endParaRPr>
          </a:p>
          <a:p>
            <a:pPr lvl="1" indent="0">
              <a:buNone/>
            </a:pPr>
            <a:r>
              <a:rPr lang="nb-NO" sz="2800" dirty="0">
                <a:latin typeface="Calibri Light"/>
                <a:ea typeface="Yu Gothic"/>
                <a:cs typeface="Calibri Light"/>
              </a:rPr>
              <a:t>Takk bare bra kurs</a:t>
            </a:r>
          </a:p>
          <a:p>
            <a:pPr marL="285750" indent="-285750">
              <a:buFont typeface="Arial"/>
              <a:buChar char="•"/>
            </a:pPr>
            <a:endParaRPr lang="nb-NO" sz="1800" dirty="0">
              <a:latin typeface="Calibri Light"/>
              <a:ea typeface="Yu Gothic"/>
              <a:cs typeface="Calibri Light"/>
            </a:endParaRPr>
          </a:p>
          <a:p>
            <a:endParaRPr lang="nb-NO" sz="1800" b="1" dirty="0">
              <a:latin typeface="Calibri Light"/>
              <a:ea typeface="Yu Gothic"/>
              <a:cs typeface="Calibri Light"/>
            </a:endParaRPr>
          </a:p>
        </p:txBody>
      </p:sp>
      <p:pic>
        <p:nvPicPr>
          <p:cNvPr id="6" name="Bilde 6" descr="Et bilde som inneholder person, vegg, innendørs, stående&#10;&#10;Automatisk generert beskrivelse">
            <a:extLst>
              <a:ext uri="{FF2B5EF4-FFF2-40B4-BE49-F238E27FC236}">
                <a16:creationId xmlns:a16="http://schemas.microsoft.com/office/drawing/2014/main" id="{242DB4F3-E491-145D-F39F-83B093D0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524" y="1963616"/>
            <a:ext cx="5017476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1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4ADDA0-849F-A41B-8AFC-EE073A85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Sterk og stødig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B153F8C-6BD4-88F4-27C3-3BDB3B75CC8D}"/>
              </a:ext>
            </a:extLst>
          </p:cNvPr>
          <p:cNvSpPr txBox="1"/>
          <p:nvPr/>
        </p:nvSpPr>
        <p:spPr>
          <a:xfrm>
            <a:off x="1491343" y="21122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2"/>
              </a:rPr>
              <a:t>sterk-og-stodig-brosjyre-hjemmeside.pdf</a:t>
            </a:r>
            <a:endParaRPr lang="nb-NO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2CB3AFC9-49CC-9152-2625-2BFE4203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>
                <a:latin typeface="Calibri"/>
                <a:ea typeface="Yu Gothic Medium"/>
                <a:cs typeface="Calibri"/>
              </a:rPr>
              <a:t>10 grupper drevet av frivillige instruktører</a:t>
            </a:r>
          </a:p>
          <a:p>
            <a:r>
              <a:rPr lang="nb-NO" dirty="0">
                <a:latin typeface="Calibri"/>
                <a:ea typeface="Yu Gothic Medium"/>
                <a:cs typeface="Calibri"/>
              </a:rPr>
              <a:t>Samarbeid med frivillighetssentralene</a:t>
            </a:r>
          </a:p>
          <a:p>
            <a:r>
              <a:rPr lang="nb-NO" dirty="0">
                <a:latin typeface="Calibri"/>
                <a:ea typeface="Yu Gothic Medium"/>
                <a:cs typeface="Calibri"/>
              </a:rPr>
              <a:t>Kurs, fagdag og sosiale sammenkomster</a:t>
            </a:r>
          </a:p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6D918CD-2F74-29B6-315F-7ECA8B57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098" y="2299758"/>
            <a:ext cx="2452914" cy="29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12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DBF634BDD03345BEF545F607391687" ma:contentTypeVersion="16" ma:contentTypeDescription="Opprett et nytt dokument." ma:contentTypeScope="" ma:versionID="2fd2609e46fead03e4194ec35fdb0d9c">
  <xsd:schema xmlns:xsd="http://www.w3.org/2001/XMLSchema" xmlns:xs="http://www.w3.org/2001/XMLSchema" xmlns:p="http://schemas.microsoft.com/office/2006/metadata/properties" xmlns:ns2="4cdd133b-23a5-4337-9edc-e1819aa86521" xmlns:ns3="3ebc559d-ea67-414c-9cc6-7dfe9fb84eb8" targetNamespace="http://schemas.microsoft.com/office/2006/metadata/properties" ma:root="true" ma:fieldsID="67027cc69c4e6b94836466efa1aeb79e" ns2:_="" ns3:_="">
    <xsd:import namespace="4cdd133b-23a5-4337-9edc-e1819aa86521"/>
    <xsd:import namespace="3ebc559d-ea67-414c-9cc6-7dfe9fb84eb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d133b-23a5-4337-9edc-e1819aa865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c559d-ea67-414c-9cc6-7dfe9fb84e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037343-6B84-4E93-8906-2E9D7D7583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dd133b-23a5-4337-9edc-e1819aa86521"/>
    <ds:schemaRef ds:uri="3ebc559d-ea67-414c-9cc6-7dfe9fb84e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18FBB1-A198-42E4-97F4-159756919034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3ebc559d-ea67-414c-9cc6-7dfe9fb84eb8"/>
    <ds:schemaRef ds:uri="4cdd133b-23a5-4337-9edc-e1819aa8652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057CFB-FE61-46DD-BBDA-3852AEC5F6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944</Words>
  <Application>Microsoft Office PowerPoint</Application>
  <PresentationFormat>Widescreen</PresentationFormat>
  <Paragraphs>138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Office-tema</vt:lpstr>
      <vt:lpstr> Hvordan kan kommunene sikre god rehabilitering for eldre?  Carina Kolnes, avdelingsleder Rehabilitering, læring og friskliv </vt:lpstr>
      <vt:lpstr>PowerPoint Presentation</vt:lpstr>
      <vt:lpstr>PowerPoint Presentation</vt:lpstr>
      <vt:lpstr>Prosjekt Innovativ Rehabilitering</vt:lpstr>
      <vt:lpstr> Tjeneste i endring</vt:lpstr>
      <vt:lpstr>PowerPoint Presentation</vt:lpstr>
      <vt:lpstr>Tverrfaglig vurderingsteam</vt:lpstr>
      <vt:lpstr>Hverdagsrehabilitering</vt:lpstr>
      <vt:lpstr>Sterk og stødig</vt:lpstr>
      <vt:lpstr>Digital hjemmeoppfølging</vt:lpstr>
      <vt:lpstr>«Berntsen»</vt:lpstr>
      <vt:lpstr>Erfaringer fra personene</vt:lpstr>
      <vt:lpstr>Tid for handling</vt:lpstr>
      <vt:lpstr>Hva er viktig for deg? Hva vil du fylle tiden med? </vt:lpstr>
      <vt:lpstr>Trond – 87 år</vt:lpstr>
      <vt:lpstr>Hvordan kan kommunene sikre god rehabilitering for eldre?</vt:lpstr>
      <vt:lpstr>Lokalsamfunnet som ressurs</vt:lpstr>
      <vt:lpstr>Takk for meg carina.kolnes@io.kommune.no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Elisabeth Pedersen</dc:creator>
  <cp:lastModifiedBy>Carina Kolnes</cp:lastModifiedBy>
  <cp:revision>25</cp:revision>
  <dcterms:created xsi:type="dcterms:W3CDTF">2025-01-27T07:26:40Z</dcterms:created>
  <dcterms:modified xsi:type="dcterms:W3CDTF">2025-09-14T17:37:13Z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0x010100AADBF634BDD03345BEF545F607391687</vt:lpwstr>
  </property>
</Properties>
</file>