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62" r:id="rId5"/>
    <p:sldMasterId id="2147483828" r:id="rId6"/>
    <p:sldMasterId id="2147483858" r:id="rId7"/>
  </p:sldMasterIdLst>
  <p:notesMasterIdLst>
    <p:notesMasterId r:id="rId39"/>
  </p:notesMasterIdLst>
  <p:sldIdLst>
    <p:sldId id="2147470760" r:id="rId8"/>
    <p:sldId id="2147483108" r:id="rId9"/>
    <p:sldId id="2147483174" r:id="rId10"/>
    <p:sldId id="2147483176" r:id="rId11"/>
    <p:sldId id="2147483178" r:id="rId12"/>
    <p:sldId id="2147483154" r:id="rId13"/>
    <p:sldId id="2147470716" r:id="rId14"/>
    <p:sldId id="2147482811" r:id="rId15"/>
    <p:sldId id="2147482830" r:id="rId16"/>
    <p:sldId id="2147483155" r:id="rId17"/>
    <p:sldId id="2147483156" r:id="rId18"/>
    <p:sldId id="2147483134" r:id="rId19"/>
    <p:sldId id="2147483158" r:id="rId20"/>
    <p:sldId id="2147470737" r:id="rId21"/>
    <p:sldId id="2147483157" r:id="rId22"/>
    <p:sldId id="2147483130" r:id="rId23"/>
    <p:sldId id="2147483131" r:id="rId24"/>
    <p:sldId id="2147483177" r:id="rId25"/>
    <p:sldId id="2147483167" r:id="rId26"/>
    <p:sldId id="2147483013" r:id="rId27"/>
    <p:sldId id="2147483168" r:id="rId28"/>
    <p:sldId id="2147483014" r:id="rId29"/>
    <p:sldId id="2147483169" r:id="rId30"/>
    <p:sldId id="2147483170" r:id="rId31"/>
    <p:sldId id="2147483171" r:id="rId32"/>
    <p:sldId id="2147483135" r:id="rId33"/>
    <p:sldId id="2147483172" r:id="rId34"/>
    <p:sldId id="2147483004" r:id="rId35"/>
    <p:sldId id="2147482896" r:id="rId36"/>
    <p:sldId id="2147483175" r:id="rId37"/>
    <p:sldId id="2147483173" r:id="rId38"/>
  </p:sldIdLst>
  <p:sldSz cx="12192000" cy="6858000"/>
  <p:notesSz cx="6794500" cy="9906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74EBF458-0FC1-5B44-9F93-3A791FEE99F0}">
          <p14:sldIdLst>
            <p14:sldId id="2147470760"/>
            <p14:sldId id="2147483108"/>
            <p14:sldId id="2147483174"/>
            <p14:sldId id="2147483176"/>
            <p14:sldId id="2147483178"/>
            <p14:sldId id="2147483154"/>
            <p14:sldId id="2147470716"/>
            <p14:sldId id="2147482811"/>
            <p14:sldId id="2147482830"/>
            <p14:sldId id="2147483155"/>
            <p14:sldId id="2147483156"/>
            <p14:sldId id="2147483134"/>
            <p14:sldId id="2147483158"/>
            <p14:sldId id="2147470737"/>
            <p14:sldId id="2147483157"/>
            <p14:sldId id="2147483130"/>
            <p14:sldId id="2147483131"/>
            <p14:sldId id="2147483177"/>
            <p14:sldId id="2147483167"/>
          </p14:sldIdLst>
        </p14:section>
        <p14:section name="Felles KI-plan" id="{EC89A7B0-3FF3-AC4F-9779-251F21A55048}">
          <p14:sldIdLst>
            <p14:sldId id="2147483013"/>
            <p14:sldId id="2147483168"/>
            <p14:sldId id="2147483014"/>
            <p14:sldId id="2147483169"/>
            <p14:sldId id="2147483170"/>
            <p14:sldId id="2147483171"/>
            <p14:sldId id="2147483135"/>
            <p14:sldId id="2147483172"/>
            <p14:sldId id="2147483004"/>
            <p14:sldId id="2147482896"/>
            <p14:sldId id="2147483175"/>
            <p14:sldId id="21474831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1D8A"/>
    <a:srgbClr val="BA218B"/>
    <a:srgbClr val="049ECD"/>
    <a:srgbClr val="E00002"/>
    <a:srgbClr val="E66326"/>
    <a:srgbClr val="E04002"/>
    <a:srgbClr val="FD6326"/>
    <a:srgbClr val="FF911C"/>
    <a:srgbClr val="FF9102"/>
    <a:srgbClr val="047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88918-4D1F-DD44-9253-B5C6BE928B50}" v="375" dt="2025-09-14T19:09:25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4" autoAdjust="0"/>
    <p:restoredTop sz="78219" autoAdjust="0"/>
  </p:normalViewPr>
  <p:slideViewPr>
    <p:cSldViewPr snapToGrid="0" showGuides="1">
      <p:cViewPr varScale="1">
        <p:scale>
          <a:sx n="55" d="100"/>
          <a:sy n="55" d="100"/>
        </p:scale>
        <p:origin x="1256" y="44"/>
      </p:cViewPr>
      <p:guideLst>
        <p:guide orient="horz" pos="2160"/>
        <p:guide pos="384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EAB89-3ED6-BA48-8C18-5986538B881E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19993-DBB6-024A-9B4C-46A2DD21F3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521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19993-DBB6-024A-9B4C-46A2DD21F3A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503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The </a:t>
            </a:r>
            <a:r>
              <a:rPr lang="nb-NO" err="1"/>
              <a:t>models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only</a:t>
            </a:r>
            <a:r>
              <a:rPr lang="nb-NO"/>
              <a:t> as </a:t>
            </a:r>
            <a:r>
              <a:rPr lang="nb-NO" err="1"/>
              <a:t>good</a:t>
            </a:r>
            <a:r>
              <a:rPr lang="nb-NO"/>
              <a:t> as </a:t>
            </a:r>
            <a:r>
              <a:rPr lang="nb-NO" err="1"/>
              <a:t>the</a:t>
            </a:r>
            <a:r>
              <a:rPr lang="nb-NO"/>
              <a:t> data </a:t>
            </a:r>
            <a:r>
              <a:rPr lang="nb-NO" err="1"/>
              <a:t>they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traoined</a:t>
            </a:r>
            <a:r>
              <a:rPr lang="nb-NO"/>
              <a:t> </a:t>
            </a:r>
            <a:r>
              <a:rPr lang="nb-NO" err="1"/>
              <a:t>on</a:t>
            </a:r>
            <a:r>
              <a:rPr lang="nb-NO"/>
              <a:t> 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95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7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For </a:t>
            </a:r>
            <a:r>
              <a:rPr lang="nn-NO" err="1"/>
              <a:t>psykologer</a:t>
            </a:r>
            <a:r>
              <a:rPr lang="nn-NO"/>
              <a:t> er tekst og samtale viktig!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Ein stor språkmodell (</a:t>
            </a:r>
            <a:r>
              <a:rPr lang="nn-NO" err="1"/>
              <a:t>large</a:t>
            </a:r>
            <a:r>
              <a:rPr lang="nn-NO"/>
              <a:t> </a:t>
            </a:r>
            <a:r>
              <a:rPr lang="nn-NO" err="1"/>
              <a:t>language</a:t>
            </a:r>
            <a:r>
              <a:rPr lang="nn-NO"/>
              <a:t> </a:t>
            </a:r>
            <a:r>
              <a:rPr lang="nn-NO" err="1"/>
              <a:t>model</a:t>
            </a:r>
            <a:r>
              <a:rPr lang="nn-NO"/>
              <a:t> (LLM)) er ein statistisk modell av eit språk som nyttar seg av ulike teknikkar innan fagområda KI og språkteknologi.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Modellen er ei sannsynsfordeling over sekvensar av ord, og han kan brukast til å analysere og generere tekst basert på naturleg språk[4].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Ein stor språkmodell blir trena på enorme mengder tekstdata som innputt (vanlegvis frå internett, bøker og artiklar) som blir prosessert ved hjelp av reknekraft og maskinlæringsarkitektur. Språkmodellar er i stand til å kjenne att mønster i språket og dimed tolke, skape og føreseie nytt innhald.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Omgrepet "stor" viser hovudsakleg til talet på parameterar og omfanget av data han er trena på. Parameterar i denne samanhengen er dei interne variablane i modellen som blir justerte gjennom treningsprosessen for å læra seg mønster i språkdata han er eksponert for.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Ein trena språkmodell blir brukt som del av ein applikasjon eller ei nettside, og kan brukast for eksempel på ein PC eller i ein mobiltelefon.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I applikasjonen/nettsida blir data frå brukssituasjonen brukt som innputt. Slike store språkmodellar er generelle, dvs. dei er ikkje knytt til eit bestemt fag- eller bruksområde. Dei blir difor ofte kalla for grunnmodellar (</a:t>
            </a:r>
            <a:r>
              <a:rPr lang="nn-NO" err="1"/>
              <a:t>foundation</a:t>
            </a:r>
            <a:r>
              <a:rPr lang="nn-NO"/>
              <a:t> </a:t>
            </a:r>
            <a:r>
              <a:rPr lang="nn-NO" err="1"/>
              <a:t>models</a:t>
            </a:r>
            <a:r>
              <a:rPr lang="nn-NO"/>
              <a:t>). Den såkalla transformer-teknologien[6] er ein type arkitektur som har ført til eit paradigmeskifte for språkmodellar og kunstig intelligens, særleg i kjølvatnet av den publiserte artikkelen «</a:t>
            </a:r>
            <a:r>
              <a:rPr lang="nn-NO" err="1"/>
              <a:t>Attention</a:t>
            </a:r>
            <a:r>
              <a:rPr lang="nn-NO"/>
              <a:t> Is All </a:t>
            </a:r>
            <a:r>
              <a:rPr lang="nn-NO" err="1"/>
              <a:t>You</a:t>
            </a:r>
            <a:r>
              <a:rPr lang="nn-NO"/>
              <a:t> </a:t>
            </a:r>
            <a:r>
              <a:rPr lang="nn-NO" err="1"/>
              <a:t>Need</a:t>
            </a:r>
            <a:r>
              <a:rPr lang="nn-NO"/>
              <a:t>» av </a:t>
            </a:r>
            <a:r>
              <a:rPr lang="nn-NO" err="1"/>
              <a:t>Vaswani</a:t>
            </a:r>
            <a:r>
              <a:rPr lang="nn-NO"/>
              <a:t> o.a. i 2017. Språkmodellar blei etter dette langt meir effektive og dei kunne nyttast til fleire oppgåver. </a:t>
            </a:r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59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Then</a:t>
            </a:r>
            <a:r>
              <a:rPr lang="nb-NO"/>
              <a:t> </a:t>
            </a:r>
            <a:r>
              <a:rPr lang="nb-NO" err="1"/>
              <a:t>came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next</a:t>
            </a:r>
            <a:r>
              <a:rPr lang="nb-NO"/>
              <a:t> </a:t>
            </a:r>
            <a:r>
              <a:rPr lang="nb-NO" err="1"/>
              <a:t>ware</a:t>
            </a:r>
            <a:r>
              <a:rPr lang="nb-NO"/>
              <a:t>: generative AI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4D4E9-0DF5-427A-A10C-BBA2FA0D9D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4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 helsehjelpen – flere formål / allmenn bruk, - skreddersydde </a:t>
            </a:r>
            <a:r>
              <a:rPr lang="nb-NO" err="1"/>
              <a:t>ki</a:t>
            </a:r>
            <a:r>
              <a:rPr lang="nb-NO"/>
              <a:t>-verktøy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4D4E9-0DF5-427A-A10C-BBA2FA0D9D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80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None/>
            </a:pPr>
            <a:r>
              <a:rPr lang="nb-NO" b="0"/>
              <a:t>Her er noen eksempler på mulig bruk i radiologi: </a:t>
            </a:r>
          </a:p>
          <a:p>
            <a:pPr marL="171450" indent="-171450">
              <a:buFontTx/>
              <a:buChar char="-"/>
            </a:pPr>
            <a:r>
              <a:rPr lang="en-US" b="0"/>
              <a:t>A system might take a chest X-ray and produce a draft report describing findings like no evidence of pneumonia or pleural effusion.</a:t>
            </a:r>
          </a:p>
          <a:p>
            <a:pPr marL="171450" indent="-171450">
              <a:buFontTx/>
              <a:buChar char="-"/>
            </a:pPr>
            <a:r>
              <a:rPr lang="en-US" b="0" i="0">
                <a:solidFill>
                  <a:srgbClr val="2A2A2A"/>
                </a:solidFill>
                <a:effectLst/>
                <a:latin typeface="Montserrat" panose="00000500000000000000" pitchFamily="2" charset="0"/>
              </a:rPr>
              <a:t>capture enhanced quality CT scans by denoising CT scans.</a:t>
            </a:r>
            <a:endParaRPr lang="en-US" b="0"/>
          </a:p>
          <a:p>
            <a:pPr marL="171450" indent="-171450">
              <a:buFontTx/>
              <a:buChar char="-"/>
            </a:pPr>
            <a:endParaRPr lang="en-US" b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/>
              <a:t>Kilde: https://www.researchgate.net/figure/A-chest-X-ray-and-its-associated-report-written-by-a-radiologist_fig1_332221215</a:t>
            </a:r>
          </a:p>
          <a:p>
            <a:pPr marL="0" indent="0">
              <a:buFontTx/>
              <a:buNone/>
            </a:pPr>
            <a:endParaRPr lang="en-US" b="0"/>
          </a:p>
          <a:p>
            <a:pPr marL="171450" indent="-171450">
              <a:buFontTx/>
              <a:buChar char="-"/>
            </a:pPr>
            <a:r>
              <a:rPr lang="en-US" b="0"/>
              <a:t>Kilde: https://algomedica.com/</a:t>
            </a:r>
          </a:p>
          <a:p>
            <a:pPr marL="171450" indent="-171450">
              <a:buFontTx/>
              <a:buChar char="-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4D4E9-0DF5-427A-A10C-BBA2FA0D9D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6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Disse modellene kan brukes til mye forskjellig – som vi så innledningsvis, men det at modellene er så tilgjengelige – og så lette og intuitive å ta i bruk </a:t>
            </a:r>
          </a:p>
          <a:p>
            <a:r>
              <a:rPr lang="nb-NO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kan også føre med seg noen risikoer – særlig når de skal brukes innen helse</a:t>
            </a:r>
          </a:p>
          <a:p>
            <a:r>
              <a:rPr lang="nb-NO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noen risikoer er direkte – som at verktøyene kan brukes feil om man ikke får god nok opplæring eller trening – det er f. eks ikke likegyldig hvordan man stiller spørsmål eller gir instrukser til en språkmodell – </a:t>
            </a:r>
          </a:p>
          <a:p>
            <a:r>
              <a:rPr lang="nb-NO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Og utbredt bruk kan påvirke kunnskap og ferdigheter til helsepersonell på sikt og ha en innvirkning på miljøet</a:t>
            </a:r>
          </a:p>
          <a:p>
            <a:r>
              <a:rPr lang="nb-NO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Det er også en risiko for at verktøy som er rettet mot innbyggere ikke holder god kvalitet – eller at andre verktøy brukes av helsepersonell på en måte som ikke er meningen – </a:t>
            </a:r>
          </a:p>
          <a:p>
            <a:r>
              <a:rPr lang="nb-NO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Og modellene er ikke nødvendigvis helt rettferdige og kan føre til diskriminering – av personer eller grupper – og dette henger tett sammen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9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b="1"/>
              <a:t>Fleksible og aktuell plan</a:t>
            </a:r>
          </a:p>
          <a:p>
            <a:pPr algn="l"/>
            <a:endParaRPr lang="nb-NO" b="1"/>
          </a:p>
          <a:p>
            <a:pPr algn="l"/>
            <a:r>
              <a:rPr lang="nb-NO" b="1"/>
              <a:t>Nevne alle som har samarbeidet om planen</a:t>
            </a:r>
          </a:p>
          <a:p>
            <a:pPr algn="l"/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Økt bruk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Økt bruk av KI-systemer i helse- og omsorgstjenesten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Trygg bruk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Bruk av KI-systemer som er trygge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Kvalitet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KI-systemer som bidrar til helsetjenester av like god eller bedre kvalitet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Effektivt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KI-systemer som frigjør tid hos helsepersonell – og pasienter/innbyggere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algn="l"/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482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b-NO" b="1"/>
              <a:t>Fleksible og aktuell plan</a:t>
            </a:r>
          </a:p>
          <a:p>
            <a:pPr algn="l"/>
            <a:endParaRPr lang="nb-NO" b="1"/>
          </a:p>
          <a:p>
            <a:pPr algn="l"/>
            <a:r>
              <a:rPr lang="nb-NO" b="1"/>
              <a:t>Nevne alle som har samarbeidet om planen</a:t>
            </a:r>
          </a:p>
          <a:p>
            <a:pPr algn="l"/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Økt bruk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Økt bruk av KI-systemer i helse- og omsorgstjenesten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Trygg bruk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Bruk av KI-systemer som er trygge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Kvalitet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KI-systemer som bidrar til helsetjenester av like god eller bedre kvalitet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Effektivt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KI-systemer som frigjør tid hos helsepersonell – og pasienter/innbyggere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algn="l"/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029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 6 </a:t>
            </a:r>
            <a:r>
              <a:rPr lang="nb-NO" err="1"/>
              <a:t>inntasområder</a:t>
            </a:r>
            <a:r>
              <a:rPr lang="nb-NO"/>
              <a:t> i planen </a:t>
            </a:r>
          </a:p>
          <a:p>
            <a:endParaRPr lang="nb-NO"/>
          </a:p>
          <a:p>
            <a:r>
              <a:rPr lang="nb-NO"/>
              <a:t>Alt publiseres på de tverretatlige informasjonssidene om KI</a:t>
            </a:r>
          </a:p>
          <a:p>
            <a:endParaRPr lang="nb-NO"/>
          </a:p>
          <a:p>
            <a:r>
              <a:rPr lang="nb-NO"/>
              <a:t>Blant annet den tverretatlige veiledningstjenesten, rapportene våre, faktaark mm</a:t>
            </a:r>
          </a:p>
          <a:p>
            <a:endParaRPr lang="nb-NO"/>
          </a:p>
          <a:p>
            <a:r>
              <a:rPr lang="nb-NO"/>
              <a:t>Animasjon</a:t>
            </a:r>
          </a:p>
          <a:p>
            <a:pPr marL="228600" indent="-228600">
              <a:buAutoNum type="arabicPeriod"/>
            </a:pPr>
            <a:r>
              <a:rPr lang="nb-NO"/>
              <a:t>Sektorsamarbeid: </a:t>
            </a:r>
          </a:p>
          <a:p>
            <a:pPr marL="171450" indent="-171450">
              <a:buFontTx/>
              <a:buChar char="-"/>
            </a:pPr>
            <a:r>
              <a:rPr lang="nb-NO"/>
              <a:t>har etablert et KI-råd som diskutere strategiske spørsmål. De er også invitert her i dag (kommer en fra Helse Nord og Helse Sør Øst), </a:t>
            </a:r>
          </a:p>
          <a:p>
            <a:pPr marL="171450" indent="-171450">
              <a:buFontTx/>
              <a:buChar char="-"/>
            </a:pPr>
            <a:r>
              <a:rPr lang="nb-NO"/>
              <a:t>Kompetansebygging i etatene</a:t>
            </a:r>
          </a:p>
          <a:p>
            <a:pPr marL="171450" indent="-171450">
              <a:buFontTx/>
              <a:buChar char="-"/>
            </a:pPr>
            <a:r>
              <a:rPr lang="nb-NO"/>
              <a:t>Tydeliggjøre roller og ansvar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03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>
                <a:solidFill>
                  <a:srgbClr val="FFFFFF"/>
                </a:solidFill>
                <a:latin typeface="Calibri" panose="020F0502020204030204"/>
              </a:rPr>
              <a:t>trent på norske og samiske språk, og dermed </a:t>
            </a:r>
            <a:endParaRPr lang="nb-NO"/>
          </a:p>
          <a:p>
            <a:endParaRPr lang="nb-NO"/>
          </a:p>
          <a:p>
            <a:endParaRPr lang="nb-NO"/>
          </a:p>
          <a:p>
            <a:r>
              <a:rPr lang="nb-NO" err="1"/>
              <a:t>Helsetjenetsen</a:t>
            </a:r>
            <a:r>
              <a:rPr lang="nb-NO"/>
              <a:t> må ta i bruk, personellbesparende </a:t>
            </a:r>
          </a:p>
          <a:p>
            <a:r>
              <a:rPr lang="nb-NO"/>
              <a:t>Fremtiden digitale </a:t>
            </a:r>
            <a:r>
              <a:rPr lang="nb-NO" err="1"/>
              <a:t>norge</a:t>
            </a:r>
            <a:endParaRPr lang="nb-NO"/>
          </a:p>
          <a:p>
            <a:endParaRPr lang="nb-NO"/>
          </a:p>
          <a:p>
            <a:endParaRPr lang="nb-NO"/>
          </a:p>
          <a:p>
            <a:r>
              <a:rPr lang="nb-NO" err="1"/>
              <a:t>Mld</a:t>
            </a:r>
            <a:r>
              <a:rPr lang="nb-NO"/>
              <a:t> 23 – bedre </a:t>
            </a:r>
            <a:r>
              <a:rPr lang="nb-NO" err="1"/>
              <a:t>arbeoidsprosesser</a:t>
            </a:r>
            <a:r>
              <a:rPr lang="nb-NO"/>
              <a:t> – like god eller bedre kvalitet</a:t>
            </a:r>
          </a:p>
          <a:p>
            <a:r>
              <a:rPr lang="nb-NO"/>
              <a:t> allmennleger og akuttmedisin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Det er store forventninger til KI, både i offentlig og privat sektor – og i helsesektoren</a:t>
            </a:r>
          </a:p>
          <a:p>
            <a:r>
              <a:rPr lang="nb-NO"/>
              <a:t>- Eventuelt nevne arbeidet med å lage en veileder for KI-assistenter i Norge i regi av digitaliseringsministeren</a:t>
            </a:r>
          </a:p>
          <a:p>
            <a:endParaRPr lang="nb-NO"/>
          </a:p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Fornye, forsterke og forbedre</a:t>
            </a:r>
          </a:p>
          <a:p>
            <a:r>
              <a:rPr lang="nb-NO"/>
              <a:t>Regjeringens mål og hovedgrep</a:t>
            </a:r>
          </a:p>
          <a:p>
            <a:pPr marL="171450" indent="-171450">
              <a:buFontTx/>
              <a:buChar char="-"/>
            </a:pPr>
            <a:r>
              <a:rPr lang="nb-NO"/>
              <a:t>Innbyggerne skal få økt tilgang til digitale verktøy, og kunstig intelligens skal tas i bruk for å forenkle tilgangen til generell informasjon på </a:t>
            </a:r>
            <a:r>
              <a:rPr lang="nb-NO" err="1"/>
              <a:t>Helsenorge</a:t>
            </a:r>
            <a:r>
              <a:rPr lang="nb-NO"/>
              <a:t>. </a:t>
            </a:r>
            <a:r>
              <a:rPr lang="nb-NO" err="1"/>
              <a:t>Helsenorge</a:t>
            </a:r>
            <a:r>
              <a:rPr lang="nb-NO"/>
              <a:t> skal være en best mulig innbyggerportal.</a:t>
            </a:r>
          </a:p>
          <a:p>
            <a:pPr marL="171450" indent="-171450">
              <a:buFontTx/>
              <a:buChar char="-"/>
            </a:pPr>
            <a:r>
              <a:rPr lang="nb-NO"/>
              <a:t>Regjeringen vil utforske potensialet som ligger i å utvikle og bruke digitale løsninger støttet av kunstig intelligens, for å involvere, gi tilgang til egne helseopplysninger og bistå innbyggerne slik at de i større grad kan mestre egen helse.</a:t>
            </a:r>
          </a:p>
          <a:p>
            <a:pPr marL="171450" indent="-171450">
              <a:buFontTx/>
              <a:buChar char="-"/>
            </a:pPr>
            <a:r>
              <a:rPr lang="nb-NO"/>
              <a:t>Regjeringen har mål om å opprette en nasjonal infrastruktur for kunstig intelligens. Det er viktig at språkmodellene i infrastrukturen er trent på norske og samiske språk, og dermed tilpasset norske samfunnsforhold.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pPr marL="171450" indent="-171450">
              <a:buFontTx/>
              <a:buChar char="-"/>
            </a:pPr>
            <a:r>
              <a:rPr lang="nb-NO"/>
              <a:t>Infrastruktur</a:t>
            </a:r>
          </a:p>
          <a:p>
            <a:pPr marL="171450" indent="-171450">
              <a:buFontTx/>
              <a:buChar char="-"/>
            </a:pPr>
            <a:r>
              <a:rPr lang="nb-NO"/>
              <a:t>KI-forskningssentre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pPr marL="171450" indent="-171450">
              <a:buFontTx/>
              <a:buChar char="-"/>
            </a:pPr>
            <a:endParaRPr lang="nb-NO"/>
          </a:p>
          <a:p>
            <a:pPr marL="171450" indent="-171450">
              <a:buFontTx/>
              <a:buChar char="-"/>
            </a:pPr>
            <a:r>
              <a:rPr lang="nb-NO"/>
              <a:t>Viser til rapport om kvalitetssikring: </a:t>
            </a:r>
          </a:p>
          <a:p>
            <a:pPr marL="171450" indent="-171450">
              <a:buFontTx/>
              <a:buChar char="-"/>
            </a:pPr>
            <a:r>
              <a:rPr lang="nb-NO"/>
              <a:t>Kunstig intelligens er et fagområde som er i rask utvikling, og ny lovgivning er på trappene. I en rapport om kvalitetssikring av bruk av kunstig intelligens i helse- og omsorgstjenesten7 beskrives forhold som virksomheten må være spesielt oppmerksom på, når den vurderer å ta i bruk KI-verktøy. Det omfatter vurderinger rundt blant annet helsefaglig forsvarlighet, tilgang til helseopplysninger, datahåndtering og automatiserte beslutningsprosesser. Videre er det viktig å ta hensyn til personvern og informasjonssikkerhet knyttet til bruk av ulike KI-verktøy. I tillegg er det behov for gode risikovurderinger, validering og kvalitetssikring. KI-verktøyet skal være trygt og etisk akseptabelt å bruke.</a:t>
            </a:r>
          </a:p>
          <a:p>
            <a:pPr marL="171450" indent="-171450">
              <a:buFontTx/>
              <a:buChar char="-"/>
            </a:pPr>
            <a:endParaRPr lang="nb-NO"/>
          </a:p>
          <a:p>
            <a:pPr marL="171450" indent="-171450">
              <a:buFontTx/>
              <a:buChar char="-"/>
            </a:pPr>
            <a:endParaRPr lang="nb-NO"/>
          </a:p>
          <a:p>
            <a:pPr marL="171450" indent="-171450">
              <a:buFontTx/>
              <a:buChar char="-"/>
            </a:pPr>
            <a:r>
              <a:rPr lang="nb-NO"/>
              <a:t>Standardisering i denne sammenheng er enhetlige krav til kodeverk, terminologi, sikkerhet og personvern. Både kunstig intelligens og verdiskaping med data som ressurs er viktige temaer i Fremtidens digitale Norge – Nasjonal digitaliseringsstrategi 2024–2030. Dette inkluderer å legge til rette for sektorovergripende samarbeid om standarder og formater for </a:t>
            </a:r>
            <a:r>
              <a:rPr lang="nb-NO" err="1"/>
              <a:t>dat</a:t>
            </a:r>
            <a:endParaRPr lang="nb-NO"/>
          </a:p>
          <a:p>
            <a:pPr marL="171450" indent="-171450">
              <a:buFontTx/>
              <a:buChar char="-"/>
            </a:pPr>
            <a:r>
              <a:rPr lang="nb-NO"/>
              <a:t>Helsedirektoratet har anbefalt tiltak som skal gjøre det enklere å hente ut og bruke data fra allmennlegetjenesten. Et av tiltakene som </a:t>
            </a:r>
            <a:r>
              <a:rPr lang="nb-NO" err="1"/>
              <a:t>anbefaleser</a:t>
            </a:r>
            <a:r>
              <a:rPr lang="nb-NO"/>
              <a:t> å legge til rette for økt grad av strukturert registrering. Det kan skje ved å utvikle funksjonalitet som støtter standardiserte informasjonsmodeller, samt å se på hvordan bruk av kunstig intelligens, for eksempel språkmodeller, kan bidra til prosessering av data. Regjeringen vil forenkle rapportering fra allmennlegetjenesten ved å øke innsatsen på standardiseringsarbeidet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Digitaliseringsstrategien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Innen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2030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Norge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blir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digitaliserte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landet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verden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Regjeringen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mot 2030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få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plass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kunstig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(KI), og Norge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være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front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etisk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trygg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bruk av KI.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Næringslivet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rammevilkår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å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utvikle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KI.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Offentlig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sektor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anvende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 for å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utvikle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bedre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tjenester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løse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oppgaver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effektivt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endParaRPr lang="nb-NO"/>
          </a:p>
          <a:p>
            <a:endParaRPr lang="nb-NO"/>
          </a:p>
          <a:p>
            <a:r>
              <a:rPr lang="nb-NO" b="1"/>
              <a:t>Tid for 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 digitale transformasjonen kjennetegnes av rask utvikling av nye teknologier, som fortsatt er i en rivende utvikling og som gir store muligheter.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Kunstig intelligens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persontilpasset medisin er eksempler på slike, som har gitt og kan gi helt nye typer helsetjenester, og måter å jobbe på.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 helse- og samhandlingsplan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Kunstig intelligens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(KI) kan bidra til raskere og mer presis diagnostikk, bedre beslutningsstøtte til personell, forenklet logistikk, automatisering av administrative oppgaver, og å sette innbyggerne bedre i stand til å følge opp sin egen helse. KI vil kunne utgjøre et betydelig bidrag til en bærekraftig utvikling av vår felles helsetjeneste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31533-5783-46C8-9955-1EE33EFA498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7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r>
              <a:rPr lang="nb-NO"/>
              <a:t>Europeisk samarbeid:  MDAI</a:t>
            </a:r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endParaRPr lang="nb-NO"/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r>
              <a:rPr lang="nb-NO"/>
              <a:t>Bred involvering og samarbeid</a:t>
            </a:r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r>
              <a:rPr lang="nb-NO"/>
              <a:t>- Relevante og aktuelle temaer knyttet til bruk av KI</a:t>
            </a:r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r>
              <a:rPr lang="nb-NO"/>
              <a:t>- I takt med den hurtige utviklingen og bruken av KI </a:t>
            </a:r>
          </a:p>
          <a:p>
            <a:pPr lvl="2">
              <a:buClr>
                <a:srgbClr val="047FA3"/>
              </a:buClr>
              <a:buSzPct val="150000"/>
              <a:buFontTx/>
              <a:buChar char="-"/>
              <a:defRPr/>
            </a:pPr>
            <a:r>
              <a:rPr lang="nb-NO"/>
              <a:t>deling av erfaringer</a:t>
            </a:r>
          </a:p>
          <a:p>
            <a:pPr lvl="2">
              <a:buClr>
                <a:srgbClr val="047FA3"/>
              </a:buClr>
              <a:buSzPct val="150000"/>
              <a:buFontTx/>
              <a:buChar char="-"/>
              <a:defRPr/>
            </a:pPr>
            <a:r>
              <a:rPr lang="nb-NO"/>
              <a:t>drøfting av behov og mulige tiltak </a:t>
            </a:r>
          </a:p>
          <a:p>
            <a:pPr lvl="2">
              <a:buClr>
                <a:srgbClr val="047FA3"/>
              </a:buClr>
              <a:buSzPct val="150000"/>
              <a:buFontTx/>
              <a:buChar char="-"/>
              <a:defRPr/>
            </a:pPr>
            <a:r>
              <a:rPr lang="nb-NO"/>
              <a:t>avklaring av ansvar </a:t>
            </a:r>
          </a:p>
          <a:p>
            <a:endParaRPr lang="nb-NO"/>
          </a:p>
          <a:p>
            <a:endParaRPr lang="nb-NO"/>
          </a:p>
          <a:p>
            <a:pPr marL="449263" indent="-449263">
              <a:buClr>
                <a:srgbClr val="047FA3"/>
              </a:buClr>
              <a:buSzPct val="150000"/>
              <a:buFont typeface="Wingdings" panose="05000000000000000000" pitchFamily="2" charset="2"/>
              <a:buChar char="Ø"/>
              <a:defRPr/>
            </a:pPr>
            <a:r>
              <a:rPr lang="nb-NO" sz="2200">
                <a:solidFill>
                  <a:srgbClr val="FFFFFF"/>
                </a:solidFill>
                <a:latin typeface="Roboto" panose="02000000000000000000" pitchFamily="2" charset="0"/>
              </a:rPr>
              <a:t>Nye samarbeid</a:t>
            </a:r>
          </a:p>
          <a:p>
            <a:pPr marL="714375" lvl="1" indent="-265113">
              <a:buClr>
                <a:srgbClr val="047FA3"/>
              </a:buClr>
              <a:buSzPct val="150000"/>
              <a:defRPr/>
            </a:pPr>
            <a:r>
              <a:rPr lang="nb-NO" sz="1800">
                <a:solidFill>
                  <a:srgbClr val="FFFFFF"/>
                </a:solidFill>
                <a:latin typeface="Roboto" panose="02000000000000000000" pitchFamily="2" charset="0"/>
              </a:rPr>
              <a:t>KI-forskningssentrene</a:t>
            </a:r>
          </a:p>
          <a:p>
            <a:pPr marL="714375" lvl="1" indent="-265113">
              <a:buClr>
                <a:srgbClr val="047FA3"/>
              </a:buClr>
              <a:buSzPct val="150000"/>
              <a:defRPr/>
            </a:pPr>
            <a:r>
              <a:rPr lang="nb-NO" sz="1800">
                <a:solidFill>
                  <a:srgbClr val="FFFFFF"/>
                </a:solidFill>
                <a:latin typeface="Roboto" panose="02000000000000000000" pitchFamily="2" charset="0"/>
              </a:rPr>
              <a:t>Nasjonalbiblioteket</a:t>
            </a:r>
          </a:p>
          <a:p>
            <a:pPr marL="714375" lvl="1" indent="-265113">
              <a:buClr>
                <a:srgbClr val="047FA3"/>
              </a:buClr>
              <a:buSzPct val="150000"/>
              <a:defRPr/>
            </a:pPr>
            <a:r>
              <a:rPr lang="nb-NO" sz="1800"/>
              <a:t>Digitaliseringsdirektoratet ++</a:t>
            </a:r>
          </a:p>
          <a:p>
            <a:pPr marL="714375" lvl="1" indent="-265113">
              <a:buClr>
                <a:srgbClr val="047FA3"/>
              </a:buClr>
              <a:buSzPct val="150000"/>
              <a:defRPr/>
            </a:pPr>
            <a:r>
              <a:rPr lang="nb-NO" sz="1800"/>
              <a:t>Helsenæringen</a:t>
            </a:r>
          </a:p>
          <a:p>
            <a:pPr marL="714375" lvl="1" indent="-265113">
              <a:buClr>
                <a:srgbClr val="047FA3"/>
              </a:buClr>
              <a:buSzPct val="150000"/>
              <a:defRPr/>
            </a:pPr>
            <a:r>
              <a:rPr lang="nb-NO" sz="1800"/>
              <a:t>Norsk Helsenett</a:t>
            </a:r>
          </a:p>
          <a:p>
            <a:endParaRPr lang="nb-NO"/>
          </a:p>
          <a:p>
            <a:r>
              <a:rPr lang="nb-NO"/>
              <a:t>Hilde: </a:t>
            </a:r>
          </a:p>
          <a:p>
            <a:r>
              <a:rPr lang="nb-NO"/>
              <a:t>- Arrangere heldagsseminarer i relevante temaer, eksempelvis fra listen her. Se på områder hvor det også er eksisterende strukturer en kan bygge på??</a:t>
            </a:r>
          </a:p>
          <a:p>
            <a:r>
              <a:rPr lang="nb-NO"/>
              <a:t>Lese opp mulige temaområder</a:t>
            </a:r>
          </a:p>
          <a:p>
            <a:endParaRPr lang="nb-NO"/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r>
              <a:rPr lang="nb-NO"/>
              <a:t> </a:t>
            </a:r>
            <a:r>
              <a:rPr lang="nb-NO" sz="1200"/>
              <a:t>Aktuelle tema</a:t>
            </a:r>
          </a:p>
          <a:p>
            <a:pPr lvl="1">
              <a:buClr>
                <a:srgbClr val="047FA3"/>
              </a:buClr>
              <a:buSzPct val="150000"/>
              <a:defRPr/>
            </a:pPr>
            <a:r>
              <a:rPr lang="nb-NO" sz="1200"/>
              <a:t>Validering og bruk </a:t>
            </a:r>
          </a:p>
          <a:p>
            <a:pPr lvl="1">
              <a:buClr>
                <a:srgbClr val="047FA3"/>
              </a:buClr>
              <a:buSzPct val="150000"/>
              <a:defRPr/>
            </a:pPr>
            <a:r>
              <a:rPr lang="nb-NO" sz="1200"/>
              <a:t>Gevinstpotensial og –realisering </a:t>
            </a:r>
          </a:p>
          <a:p>
            <a:pPr lvl="1">
              <a:buClr>
                <a:srgbClr val="047FA3"/>
              </a:buClr>
              <a:buSzPct val="150000"/>
              <a:defRPr/>
            </a:pPr>
            <a:r>
              <a:rPr lang="nb-NO" sz="1200"/>
              <a:t>Barrierer og behov for finansiering </a:t>
            </a:r>
          </a:p>
          <a:p>
            <a:pPr lvl="1">
              <a:buClr>
                <a:srgbClr val="047FA3"/>
              </a:buClr>
              <a:buSzPct val="150000"/>
              <a:defRPr/>
            </a:pPr>
            <a:r>
              <a:rPr lang="nb-NO" sz="1200"/>
              <a:t>Tilgang til data og infrastrukturer for trening, finjustering og validering av KI-modeller </a:t>
            </a:r>
          </a:p>
          <a:p>
            <a:pPr lvl="1">
              <a:buClr>
                <a:srgbClr val="047FA3"/>
              </a:buClr>
              <a:buSzPct val="150000"/>
              <a:defRPr/>
            </a:pPr>
            <a:r>
              <a:rPr lang="nb-NO" sz="1200"/>
              <a:t>Kompetanse om bruk, utvikling og finjustering av store språkmodeller </a:t>
            </a:r>
          </a:p>
          <a:p>
            <a:pPr lvl="1">
              <a:buClr>
                <a:srgbClr val="047FA3"/>
              </a:buClr>
              <a:buSzPct val="150000"/>
              <a:defRPr/>
            </a:pPr>
            <a:r>
              <a:rPr lang="nb-NO" sz="1200"/>
              <a:t>Bruksområder for store språkmodeller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01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Mest mulig vises på infosidene</a:t>
            </a:r>
          </a:p>
          <a:p>
            <a:r>
              <a:rPr lang="nb-NO"/>
              <a:t>Mest mulig transparent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28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623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44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Et annet arbeid som er i gang er at sektoren er engasjert i standardiseringsarbeid</a:t>
            </a:r>
          </a:p>
          <a:p>
            <a:r>
              <a:rPr lang="nb-NO"/>
              <a:t>Standarder skal gjøre det lettere og mer konkret å sikre nettopp </a:t>
            </a:r>
            <a:r>
              <a:rPr lang="nb-NO" b="1"/>
              <a:t>hvordan</a:t>
            </a:r>
            <a:r>
              <a:rPr lang="nb-NO"/>
              <a:t> man kan håndtere KI-spesifikke risikoer –</a:t>
            </a:r>
          </a:p>
          <a:p>
            <a:endParaRPr lang="nb-NO"/>
          </a:p>
          <a:p>
            <a:r>
              <a:rPr lang="nb-NO"/>
              <a:t>som for eksempel dette med gjennomsiktighet og at de som bruker </a:t>
            </a:r>
            <a:r>
              <a:rPr lang="nb-NO" err="1"/>
              <a:t>systemen</a:t>
            </a:r>
            <a:r>
              <a:rPr lang="nb-NO"/>
              <a:t> skal få informasjon om at det er KI- inni bildet</a:t>
            </a:r>
          </a:p>
          <a:p>
            <a:r>
              <a:rPr lang="nb-NO"/>
              <a:t>og et viktig krav om menneskelig overblikk – at KI ikke kan operere helt på egenhånd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08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Et annet arbeid som er i gang er at sektoren er engasjert i standardiseringsarbeid</a:t>
            </a:r>
          </a:p>
          <a:p>
            <a:r>
              <a:rPr lang="nb-NO"/>
              <a:t>Standarder skal gjøre det lettere og mer konkret å sikre nettopp </a:t>
            </a:r>
            <a:r>
              <a:rPr lang="nb-NO" b="1"/>
              <a:t>hvordan</a:t>
            </a:r>
            <a:r>
              <a:rPr lang="nb-NO"/>
              <a:t> man kan håndtere KI-spesifikke risikoer –</a:t>
            </a:r>
          </a:p>
          <a:p>
            <a:endParaRPr lang="nb-NO"/>
          </a:p>
          <a:p>
            <a:r>
              <a:rPr lang="nb-NO"/>
              <a:t>som for eksempel dette med gjennomsiktighet og at de som bruker </a:t>
            </a:r>
            <a:r>
              <a:rPr lang="nb-NO" err="1"/>
              <a:t>systemen</a:t>
            </a:r>
            <a:r>
              <a:rPr lang="nb-NO"/>
              <a:t> skal få informasjon om at det er KI- inni bildet</a:t>
            </a:r>
          </a:p>
          <a:p>
            <a:r>
              <a:rPr lang="nb-NO"/>
              <a:t>og et viktig krav om menneskelig overblikk – at KI ikke kan operere helt på egenhånd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08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Og så ser vi på </a:t>
            </a:r>
          </a:p>
          <a:p>
            <a:r>
              <a:rPr lang="nb-NO" dirty="0"/>
              <a:t> hvordan vi kan tilpasse disse modellene for norske forhold- </a:t>
            </a:r>
          </a:p>
          <a:p>
            <a:endParaRPr lang="nb-NO" dirty="0"/>
          </a:p>
          <a:p>
            <a:r>
              <a:rPr lang="nb-NO" dirty="0"/>
              <a:t>Her ser vi blant annet på dette med</a:t>
            </a:r>
          </a:p>
          <a:p>
            <a:r>
              <a:rPr lang="nb-NO" dirty="0"/>
              <a:t>norsk språk, </a:t>
            </a:r>
          </a:p>
          <a:p>
            <a:r>
              <a:rPr lang="nb-NO" dirty="0"/>
              <a:t>norske regler og retningslinjer, </a:t>
            </a:r>
          </a:p>
          <a:p>
            <a:r>
              <a:rPr lang="nb-NO" dirty="0"/>
              <a:t>Norsk klinisk praksis </a:t>
            </a:r>
          </a:p>
          <a:p>
            <a:r>
              <a:rPr lang="nb-NO" dirty="0"/>
              <a:t>og verdier i helsetjenesten som er spesielt for </a:t>
            </a:r>
            <a:r>
              <a:rPr lang="nb-NO" dirty="0" err="1"/>
              <a:t>norge</a:t>
            </a:r>
            <a:r>
              <a:rPr lang="nb-NO" dirty="0"/>
              <a:t> -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70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4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Disse eksemplene viser hvordan kunstig intelligens blir brukt på tvers av ulike sektorer for å automatisere oppgaver, forbedre beslutningstaking og løse komplekse utfordringer. KI har stor innvirkning på mange aspekter av livet, fra dagligdagse applikasjoner til kritiske helse- og industriapplikasjoner.</a:t>
            </a:r>
            <a:endParaRPr kumimoji="0" lang="nb-NO" altLang="nb-NO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Maskinlæring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En metode der datamaskiner lærer fra data uten å være eksplisitt programmert for hver oppgave. Algoritmene kan finne mønstre og forbedre ytelsen basert på erfaring. S</a:t>
            </a:r>
            <a:r>
              <a:rPr lang="nb-NO" dirty="0"/>
              <a:t>vært allsidig og brukes i mange sektorer. </a:t>
            </a:r>
            <a:r>
              <a:rPr lang="nb-NO" b="1" dirty="0">
                <a:solidFill>
                  <a:schemeClr val="tx1"/>
                </a:solidFill>
              </a:rPr>
              <a:t>Anbefalingssystemer</a:t>
            </a:r>
            <a:r>
              <a:rPr lang="nb-NO" dirty="0">
                <a:solidFill>
                  <a:schemeClr val="tx1"/>
                </a:solidFill>
              </a:rPr>
              <a:t>: </a:t>
            </a:r>
            <a:r>
              <a:rPr lang="nb-NO" dirty="0" err="1">
                <a:solidFill>
                  <a:schemeClr val="tx1"/>
                </a:solidFill>
              </a:rPr>
              <a:t>Netflix</a:t>
            </a:r>
            <a:r>
              <a:rPr lang="nb-NO" dirty="0">
                <a:solidFill>
                  <a:schemeClr val="tx1"/>
                </a:solidFill>
              </a:rPr>
              <a:t>, Spotify, og Amazon foreslår basert på tidligere bruksmønstre. </a:t>
            </a:r>
            <a:r>
              <a:rPr lang="nb-NO" b="1" dirty="0">
                <a:solidFill>
                  <a:schemeClr val="tx1"/>
                </a:solidFill>
              </a:rPr>
              <a:t>Svindeloppdagelse</a:t>
            </a:r>
            <a:r>
              <a:rPr lang="nb-NO" dirty="0">
                <a:solidFill>
                  <a:schemeClr val="tx1"/>
                </a:solidFill>
              </a:rPr>
              <a:t>: Banker og finansinstitusjoner identifiserer mistenkelige transaksjoner i sanntid ved å analysere store mengder transaksjonsdata. </a:t>
            </a:r>
            <a:r>
              <a:rPr lang="nb-NO" b="1" dirty="0">
                <a:solidFill>
                  <a:schemeClr val="tx1"/>
                </a:solidFill>
              </a:rPr>
              <a:t>Prediktivt vedlikehold</a:t>
            </a:r>
            <a:r>
              <a:rPr lang="nb-NO" dirty="0">
                <a:solidFill>
                  <a:schemeClr val="tx1"/>
                </a:solidFill>
              </a:rPr>
              <a:t>: Utstyr i industri overvåkes, predikere vedlikehold før det går i stykker</a:t>
            </a:r>
          </a:p>
          <a:p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Dyp læring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En underkategori av maskinlæring som bruker nevrale nettverk med mange lag (dybde) for å lære komplekse mønstre i data. </a:t>
            </a:r>
            <a:r>
              <a:rPr lang="nb-NO" dirty="0"/>
              <a:t>Dyp læring har revolusjonert hvordan KI brukes i komplekse problemstillinger. Her er noen konkrete eksempler. </a:t>
            </a:r>
            <a:r>
              <a:rPr lang="nb-NO" b="1" dirty="0">
                <a:solidFill>
                  <a:schemeClr val="tx1"/>
                </a:solidFill>
              </a:rPr>
              <a:t>Bildediagnostikk i helsevesenet</a:t>
            </a:r>
            <a:r>
              <a:rPr lang="nb-NO" dirty="0">
                <a:solidFill>
                  <a:schemeClr val="tx1"/>
                </a:solidFill>
              </a:rPr>
              <a:t>: Dype nevrale nettverk analyserer medisinske bilder (f.eks. røntgen, MR) og kan oppdage sykdommer med høy nøyaktighet. </a:t>
            </a:r>
            <a:r>
              <a:rPr lang="nb-NO" b="1" dirty="0">
                <a:solidFill>
                  <a:schemeClr val="tx1"/>
                </a:solidFill>
              </a:rPr>
              <a:t>Autonome kjøretøy</a:t>
            </a:r>
            <a:r>
              <a:rPr lang="nb-NO" dirty="0">
                <a:solidFill>
                  <a:schemeClr val="tx1"/>
                </a:solidFill>
              </a:rPr>
              <a:t>: Dyp læring gjør at selvkjørende biler kan forstå omgivelsene, gjenkjenne objekter og ta beslutninger i sanntid. </a:t>
            </a:r>
            <a:r>
              <a:rPr lang="nb-NO" b="1" dirty="0">
                <a:solidFill>
                  <a:schemeClr val="tx1"/>
                </a:solidFill>
              </a:rPr>
              <a:t>Talegjenkjenning</a:t>
            </a:r>
            <a:r>
              <a:rPr lang="nb-NO" dirty="0">
                <a:solidFill>
                  <a:schemeClr val="tx1"/>
                </a:solidFill>
              </a:rPr>
              <a:t>: Siri, Alexa, og Google Assistant bruker dyp læring til å forstå og tolke tale, noe som forbedrer talestyrte brukergrensesnitt</a:t>
            </a: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Naturlig språkprosessering (NLP)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En gren av KI som gjør at maskiner kan forstå, tolke og generere menneskelig språk. </a:t>
            </a:r>
            <a:r>
              <a:rPr lang="nb-NO" dirty="0"/>
              <a:t>NLP gjør maskiner i stand til å forstå og behandle menneskelig språk. 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Kundeservice-</a:t>
            </a:r>
            <a:r>
              <a:rPr kumimoji="0" lang="nb-NO" altLang="nb-NO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chatboter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nb-NO" altLang="nb-NO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Chatboter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gir automatisk kundestøtte, spørsmål og problemløsning i sanntid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Automatisk oversettelse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Google Translate med mer bruker NLP for å oversette tekst mellom ulike språk, og forbedres kontinuerlig gjennom maskinlæring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Sentimentanalyse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Sosiale medier analyserer brukernes følelser i tekstdata (anmeldelser, innlegg…) </a:t>
            </a:r>
            <a:r>
              <a:rPr kumimoji="0" lang="nb-NO" altLang="nb-NO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Robotics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Bruken av KI for å styre </a:t>
            </a:r>
            <a:r>
              <a:rPr kumimoji="0" lang="nb-NO" altLang="nb-NO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roboter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som kan utføre oppgaver som krever fysisk handling, som å navigere eller manipulere objekter. </a:t>
            </a:r>
            <a:r>
              <a:rPr kumimoji="0" lang="nb-NO" altLang="nb-NO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Industriroboter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 Montere produkter, pakke varer eller utføre presisjonsoppgaver, KI optimaliserer arbeidet. </a:t>
            </a:r>
            <a:r>
              <a:rPr lang="nb-NO" altLang="nb-NO" b="1" dirty="0">
                <a:solidFill>
                  <a:schemeClr val="tx1"/>
                </a:solidFill>
                <a:cs typeface="Arial" panose="020B0604020202020204" pitchFamily="34" charset="0"/>
              </a:rPr>
              <a:t>K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irurgiske </a:t>
            </a:r>
            <a:r>
              <a:rPr kumimoji="0" lang="nb-NO" altLang="nb-NO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roboter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 KI-assisterte systemer for å utføre operasjoner - høy presisjon/minimalt </a:t>
            </a:r>
            <a:r>
              <a:rPr kumimoji="0" lang="nb-NO" altLang="nb-NO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invasive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 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Lager- og logistikksystemer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 Robotteknologi for å plukke og pakke varer i store lagre, drevet av KI for optimal bevegelse og effektivitet.</a:t>
            </a:r>
            <a:endParaRPr lang="nb-NO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Datasyn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». 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Ansiktsgjenkjenning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Sikkerhetsapplikasjoner for overvåking og identitetsbekreftelse. 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Landbruk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Analysere bilder av avlinger for å oppdage sykdommer, vurdere vekstforhold og forbedre avkastningen. 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Medisin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Diagnostiske verktøy for å oppdage avvik i medisinske bilder</a:t>
            </a:r>
            <a:endParaRPr lang="nb-NO" dirty="0">
              <a:solidFill>
                <a:schemeClr val="tx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Generativ KI/Store språkmodeller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nb-NO" dirty="0"/>
              <a:t>Disse eksemplene viser hvordan store språkmodeller brukes til å forbedre effektiviteten, personaliseringen og automasjonen på tvers av ulike bransjer. Deres evne til å forstå og generere menneskelig språk gjør dem til verdifulle verktøy i mange typer applikasjoner.</a:t>
            </a: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nb-NO" b="1" dirty="0">
                <a:solidFill>
                  <a:schemeClr val="tx1"/>
                </a:solidFill>
              </a:rPr>
              <a:t>1. Automatiserte kundeservice-</a:t>
            </a:r>
            <a:r>
              <a:rPr lang="nb-NO" b="1" dirty="0" err="1">
                <a:solidFill>
                  <a:schemeClr val="tx1"/>
                </a:solidFill>
              </a:rPr>
              <a:t>chatboter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dirty="0">
                <a:solidFill>
                  <a:schemeClr val="tx1"/>
                </a:solidFill>
              </a:rPr>
              <a:t>- 24/7 kundesupport, Selvbetjente supportsystemer. </a:t>
            </a:r>
            <a:r>
              <a:rPr lang="nb-NO" b="1" dirty="0">
                <a:solidFill>
                  <a:schemeClr val="tx1"/>
                </a:solidFill>
              </a:rPr>
              <a:t>2. </a:t>
            </a:r>
            <a:r>
              <a:rPr lang="nb-NO" b="1" dirty="0" err="1">
                <a:solidFill>
                  <a:schemeClr val="tx1"/>
                </a:solidFill>
              </a:rPr>
              <a:t>Innholdsskaping</a:t>
            </a:r>
            <a:r>
              <a:rPr lang="nb-NO" b="1" dirty="0">
                <a:solidFill>
                  <a:schemeClr val="tx1"/>
                </a:solidFill>
              </a:rPr>
              <a:t> og tekstgenerering. </a:t>
            </a:r>
            <a:r>
              <a:rPr lang="nb-NO" dirty="0">
                <a:solidFill>
                  <a:schemeClr val="tx1"/>
                </a:solidFill>
              </a:rPr>
              <a:t>- Artikkelskriving, Kreativ skriving, Auto nyhetsoppsummering. </a:t>
            </a:r>
            <a:r>
              <a:rPr lang="nb-NO" b="1" dirty="0">
                <a:solidFill>
                  <a:schemeClr val="tx1"/>
                </a:solidFill>
              </a:rPr>
              <a:t>3. Oversettelse og språklig assistanse. </a:t>
            </a:r>
            <a:r>
              <a:rPr lang="nb-NO" dirty="0">
                <a:solidFill>
                  <a:schemeClr val="tx1"/>
                </a:solidFill>
              </a:rPr>
              <a:t>- Flerspråklig kommunikasjon, Læringsverktøy. </a:t>
            </a:r>
            <a:r>
              <a:rPr lang="nb-NO" b="1" dirty="0">
                <a:solidFill>
                  <a:schemeClr val="tx1"/>
                </a:solidFill>
              </a:rPr>
              <a:t>4. Koding og programmering. </a:t>
            </a:r>
            <a:r>
              <a:rPr lang="nb-NO" dirty="0">
                <a:solidFill>
                  <a:schemeClr val="tx1"/>
                </a:solidFill>
              </a:rPr>
              <a:t>- Kodegenerering, Feilsøking. </a:t>
            </a:r>
            <a:r>
              <a:rPr lang="nb-NO" b="1" dirty="0">
                <a:solidFill>
                  <a:schemeClr val="tx1"/>
                </a:solidFill>
              </a:rPr>
              <a:t>5. Medisinsk informasjon og forskning. </a:t>
            </a:r>
            <a:r>
              <a:rPr lang="nb-NO" dirty="0">
                <a:solidFill>
                  <a:schemeClr val="tx1"/>
                </a:solidFill>
              </a:rPr>
              <a:t>- Medisinske assistenter, Helseinformasjon til pasienter</a:t>
            </a:r>
          </a:p>
          <a:p>
            <a:r>
              <a:rPr lang="nb-NO" b="1" dirty="0">
                <a:solidFill>
                  <a:schemeClr val="tx1"/>
                </a:solidFill>
              </a:rPr>
              <a:t>6. Juridisk rådgivning og dokumentanalyse. </a:t>
            </a:r>
            <a:r>
              <a:rPr lang="nb-NO" dirty="0">
                <a:solidFill>
                  <a:schemeClr val="tx1"/>
                </a:solidFill>
              </a:rPr>
              <a:t>- Juridiske dokumenter, Automatisk </a:t>
            </a:r>
            <a:r>
              <a:rPr lang="nb-NO" dirty="0" err="1">
                <a:solidFill>
                  <a:schemeClr val="tx1"/>
                </a:solidFill>
              </a:rPr>
              <a:t>kontraktsgenerering</a:t>
            </a:r>
            <a:r>
              <a:rPr lang="nb-NO" dirty="0">
                <a:solidFill>
                  <a:schemeClr val="tx1"/>
                </a:solidFill>
              </a:rPr>
              <a:t>. </a:t>
            </a:r>
            <a:r>
              <a:rPr lang="nb-NO" b="1" dirty="0">
                <a:solidFill>
                  <a:schemeClr val="tx1"/>
                </a:solidFill>
              </a:rPr>
              <a:t>7. Personalisering i e-handel og markedsføring</a:t>
            </a:r>
          </a:p>
          <a:p>
            <a:r>
              <a:rPr lang="nb-NO" dirty="0">
                <a:solidFill>
                  <a:schemeClr val="tx1"/>
                </a:solidFill>
              </a:rPr>
              <a:t>- Produktanbefalinger, Personlig kommunikasjon. </a:t>
            </a:r>
            <a:r>
              <a:rPr lang="nb-NO" b="1" dirty="0">
                <a:solidFill>
                  <a:schemeClr val="tx1"/>
                </a:solidFill>
              </a:rPr>
              <a:t>8. Opplæringsverktøy og læring. </a:t>
            </a:r>
            <a:r>
              <a:rPr lang="nb-NO" dirty="0">
                <a:solidFill>
                  <a:schemeClr val="tx1"/>
                </a:solidFill>
              </a:rPr>
              <a:t>- Tilpasset læring, Virtuelle lærere. </a:t>
            </a:r>
            <a:r>
              <a:rPr lang="nb-NO" b="1" dirty="0">
                <a:solidFill>
                  <a:schemeClr val="tx1"/>
                </a:solidFill>
              </a:rPr>
              <a:t>9. Forskning og dataanalyse. </a:t>
            </a:r>
            <a:r>
              <a:rPr lang="nb-NO" dirty="0">
                <a:solidFill>
                  <a:schemeClr val="tx1"/>
                </a:solidFill>
              </a:rPr>
              <a:t>- Automatisk forskningsoppsummering, Hypotesegenerering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19993-DBB6-024A-9B4C-46A2DD21F3A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616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Et KI-system kan ha ulike former: en selvstendig applikasjon på en PC eller mobilapplikasjon, en webtjeneste, en del </a:t>
            </a:r>
            <a:r>
              <a:rPr lang="nb-NO">
                <a:effectLst/>
              </a:rPr>
              <a:t>av </a:t>
            </a:r>
            <a:r>
              <a:rPr lang="nb-NO"/>
              <a:t>et fagsystem eller et journalsystem</a:t>
            </a:r>
            <a:r>
              <a:rPr lang="nb-NO" i="1"/>
              <a:t>.</a:t>
            </a:r>
            <a:endParaRPr lang="en-US"/>
          </a:p>
          <a:p>
            <a:br>
              <a:rPr lang="nb-NO">
                <a:effectLst/>
                <a:cs typeface="+mn-lt"/>
              </a:rPr>
            </a:br>
            <a:r>
              <a:rPr lang="nb-NO"/>
              <a:t>Kunstig intelligens (KI) er et fagfelt innen informatikk som fokuserer på å utvikle maskiner og dataprogrammer som kan utføre oppgaver som vanligvis krever menneskelig intelligens. Dette kan inkludere evner som læring, problemløsing, mønstergjenkjenning, naturlig språkforståelse og beslutningstaking.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nb-NO"/>
              <a:t>KI-systemer bruker algoritmer og datastrukturer til å analysere data, trekke konklusjoner og handle deretter. Noen vanlige eksempler på kunstig intelligens i dag inkluderer:</a:t>
            </a:r>
            <a:endParaRPr lang="nb-NO">
              <a:ea typeface="Calibri"/>
              <a:cs typeface="Calibri"/>
            </a:endParaRPr>
          </a:p>
          <a:p>
            <a:pPr>
              <a:buFont typeface="+mj-lt"/>
              <a:buAutoNum type="arabicPeriod"/>
            </a:pPr>
            <a:r>
              <a:rPr lang="nb-NO" b="1"/>
              <a:t>Maskinlæring</a:t>
            </a:r>
            <a:r>
              <a:rPr lang="nb-NO"/>
              <a:t>: En metode der datamaskiner lærer fra data uten å være eksplisitt programmert for hver oppgave. Algoritmene kan finne mønstre og forbedre ytelsen basert på erfaring.</a:t>
            </a:r>
            <a:endParaRPr lang="nb-NO">
              <a:ea typeface="Calibri"/>
              <a:cs typeface="Calibri"/>
            </a:endParaRPr>
          </a:p>
          <a:p>
            <a:pPr>
              <a:buFont typeface="+mj-lt"/>
              <a:buAutoNum type="arabicPeriod"/>
            </a:pPr>
            <a:r>
              <a:rPr lang="nb-NO" b="1"/>
              <a:t>Dyp læring</a:t>
            </a:r>
            <a:r>
              <a:rPr lang="nb-NO"/>
              <a:t>: En underkategori av maskinlæring som bruker nevrale nettverk med mange lag (dybde) for å lære komplekse mønstre i data.</a:t>
            </a:r>
            <a:endParaRPr lang="nb-NO">
              <a:ea typeface="Calibri"/>
              <a:cs typeface="Calibri"/>
            </a:endParaRPr>
          </a:p>
          <a:p>
            <a:pPr>
              <a:buFont typeface="+mj-lt"/>
              <a:buAutoNum type="arabicPeriod"/>
            </a:pPr>
            <a:r>
              <a:rPr lang="nb-NO" b="1"/>
              <a:t>Naturlig språkprosessering (NLP)</a:t>
            </a:r>
            <a:r>
              <a:rPr lang="nb-NO"/>
              <a:t>: En gren av KI som gjør at maskiner kan forstå, tolke og generere menneskelig språk.</a:t>
            </a:r>
            <a:endParaRPr lang="nb-NO">
              <a:ea typeface="Calibri"/>
              <a:cs typeface="Calibri"/>
            </a:endParaRPr>
          </a:p>
          <a:p>
            <a:pPr>
              <a:buFont typeface="+mj-lt"/>
              <a:buAutoNum type="arabicPeriod"/>
            </a:pPr>
            <a:r>
              <a:rPr lang="nb-NO" b="1" err="1"/>
              <a:t>Robotics</a:t>
            </a:r>
            <a:r>
              <a:rPr lang="nb-NO"/>
              <a:t>: Bruken av KI for å styre </a:t>
            </a:r>
            <a:r>
              <a:rPr lang="nb-NO" err="1"/>
              <a:t>roboter</a:t>
            </a:r>
            <a:r>
              <a:rPr lang="nb-NO"/>
              <a:t>, som kan utføre oppgaver som krever fysisk handling, som å navigere eller manipulere objekter.</a:t>
            </a:r>
            <a:endParaRPr lang="nb-NO">
              <a:ea typeface="Calibri"/>
              <a:cs typeface="Calibri"/>
            </a:endParaRPr>
          </a:p>
          <a:p>
            <a:endParaRPr lang="en-US" i="1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4D4E9-0DF5-427A-A10C-BBA2FA0D9D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71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Metoder – arkitektur? (metodene de er alle kunstige nevrale nett i en eller annen form, ulike møter å koble sammen </a:t>
            </a:r>
            <a:r>
              <a:rPr lang="nb-NO" sz="1200" b="1" dirty="0" err="1">
                <a:solidFill>
                  <a:schemeClr val="accent3"/>
                </a:solidFill>
              </a:rPr>
              <a:t>nevroene</a:t>
            </a:r>
            <a:r>
              <a:rPr lang="nb-NO" sz="1200" b="1" dirty="0">
                <a:solidFill>
                  <a:schemeClr val="accent3"/>
                </a:solidFill>
              </a:rPr>
              <a:t>, det er en arkitektoppgave, med et visst mønster for hvordan. Handler om å finne smarte måter å </a:t>
            </a:r>
            <a:r>
              <a:rPr lang="nb-NO" sz="1200" b="1" dirty="0" err="1">
                <a:solidFill>
                  <a:schemeClr val="accent3"/>
                </a:solidFill>
              </a:rPr>
              <a:t>koblke</a:t>
            </a:r>
            <a:r>
              <a:rPr lang="nb-NO" sz="1200" b="1" dirty="0">
                <a:solidFill>
                  <a:schemeClr val="accent3"/>
                </a:solidFill>
              </a:rPr>
              <a:t> sammen de smarte nevronene og hvordan data flyter gjennom dette. </a:t>
            </a: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CNN en måte</a:t>
            </a: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Transformer en </a:t>
            </a:r>
            <a:r>
              <a:rPr lang="nb-NO" sz="1200" b="1" dirty="0" err="1">
                <a:solidFill>
                  <a:schemeClr val="accent3"/>
                </a:solidFill>
              </a:rPr>
              <a:t>anne</a:t>
            </a:r>
            <a:r>
              <a:rPr lang="nb-NO" sz="1200" b="1" dirty="0">
                <a:solidFill>
                  <a:schemeClr val="accent3"/>
                </a:solidFill>
              </a:rPr>
              <a:t> måte</a:t>
            </a: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…</a:t>
            </a: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En modell er en arkitektur med </a:t>
            </a:r>
            <a:r>
              <a:rPr lang="nb-NO" sz="1200" b="1" dirty="0" err="1">
                <a:solidFill>
                  <a:schemeClr val="accent3"/>
                </a:solidFill>
              </a:rPr>
              <a:t>parametre</a:t>
            </a:r>
            <a:endParaRPr lang="nb-NO" sz="1200" b="1" dirty="0">
              <a:solidFill>
                <a:schemeClr val="accent3"/>
              </a:solidFill>
            </a:endParaRP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Data + regnekraft -&gt; KI-modell </a:t>
            </a:r>
          </a:p>
          <a:p>
            <a:pPr algn="ctr"/>
            <a:r>
              <a:rPr lang="nb-NO" sz="1200" b="1" dirty="0">
                <a:solidFill>
                  <a:schemeClr val="accent3"/>
                </a:solidFill>
              </a:rPr>
              <a:t>(</a:t>
            </a:r>
            <a:r>
              <a:rPr lang="nb-NO" sz="1200" b="1" dirty="0" err="1">
                <a:solidFill>
                  <a:schemeClr val="accent3"/>
                </a:solidFill>
              </a:rPr>
              <a:t>passser</a:t>
            </a:r>
            <a:r>
              <a:rPr lang="nb-NO" sz="1200" b="1" dirty="0">
                <a:solidFill>
                  <a:schemeClr val="accent3"/>
                </a:solidFill>
              </a:rPr>
              <a:t> ikke for andre former for ML, bare dyplæring)</a:t>
            </a:r>
          </a:p>
          <a:p>
            <a:pPr algn="ctr"/>
            <a:endParaRPr lang="nb-NO" sz="1200" b="1" u="sng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endParaRPr lang="nb-NO" sz="1200" b="1" dirty="0">
              <a:solidFill>
                <a:schemeClr val="accent3"/>
              </a:solidFill>
            </a:endParaRPr>
          </a:p>
          <a:p>
            <a:pPr algn="ctr"/>
            <a:r>
              <a:rPr lang="nb-NO" sz="1200" b="1" dirty="0" err="1">
                <a:solidFill>
                  <a:schemeClr val="accent3"/>
                </a:solidFill>
              </a:rPr>
              <a:t>Parametre</a:t>
            </a:r>
            <a:r>
              <a:rPr lang="nb-NO" sz="1100" b="1" dirty="0">
                <a:solidFill>
                  <a:schemeClr val="accent3"/>
                </a:solidFill>
              </a:rPr>
              <a:t>:</a:t>
            </a:r>
          </a:p>
          <a:p>
            <a:pPr algn="ctr"/>
            <a:r>
              <a:rPr lang="nb-NO" sz="1100" b="1" dirty="0">
                <a:solidFill>
                  <a:schemeClr val="accent3"/>
                </a:solidFill>
              </a:rPr>
              <a:t>GPT-2: 1,5 milliarder </a:t>
            </a:r>
          </a:p>
          <a:p>
            <a:pPr algn="ctr"/>
            <a:r>
              <a:rPr lang="nb-NO" sz="1100" b="1" dirty="0">
                <a:solidFill>
                  <a:schemeClr val="accent3"/>
                </a:solidFill>
              </a:rPr>
              <a:t>GPT-3: 175 milliarder </a:t>
            </a:r>
          </a:p>
          <a:p>
            <a:pPr algn="ctr"/>
            <a:r>
              <a:rPr lang="nb-NO" sz="1100" b="1" dirty="0">
                <a:solidFill>
                  <a:schemeClr val="accent3"/>
                </a:solidFill>
              </a:rPr>
              <a:t>GPT-4: 1,76 trillioner?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97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4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19993-DBB6-024A-9B4C-46A2DD21F3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8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reallly</a:t>
            </a:r>
            <a:r>
              <a:rPr lang="nb-NO"/>
              <a:t> </a:t>
            </a:r>
            <a:r>
              <a:rPr lang="nb-NO" err="1"/>
              <a:t>mean</a:t>
            </a:r>
            <a:r>
              <a:rPr lang="nb-NO"/>
              <a:t> </a:t>
            </a:r>
            <a:r>
              <a:rPr lang="nb-NO" err="1"/>
              <a:t>when</a:t>
            </a:r>
            <a:r>
              <a:rPr lang="nb-NO"/>
              <a:t> </a:t>
            </a:r>
            <a:r>
              <a:rPr lang="nb-NO" err="1"/>
              <a:t>we</a:t>
            </a:r>
            <a:r>
              <a:rPr lang="nb-NO"/>
              <a:t> talk </a:t>
            </a:r>
            <a:r>
              <a:rPr lang="nb-NO" err="1"/>
              <a:t>about</a:t>
            </a:r>
            <a:r>
              <a:rPr lang="nb-NO"/>
              <a:t> AI. </a:t>
            </a:r>
          </a:p>
          <a:p>
            <a:r>
              <a:rPr lang="nb-NO" err="1"/>
              <a:t>Well</a:t>
            </a:r>
            <a:r>
              <a:rPr lang="nb-NO"/>
              <a:t> AI a </a:t>
            </a:r>
            <a:r>
              <a:rPr lang="nb-NO" err="1"/>
              <a:t>dicipline</a:t>
            </a:r>
            <a:r>
              <a:rPr lang="nb-NO"/>
              <a:t> </a:t>
            </a:r>
            <a:r>
              <a:rPr lang="nb-NO" err="1"/>
              <a:t>wich</a:t>
            </a:r>
            <a:r>
              <a:rPr lang="nb-NO"/>
              <a:t> has </a:t>
            </a:r>
            <a:r>
              <a:rPr lang="nb-NO" err="1"/>
              <a:t>been</a:t>
            </a:r>
            <a:r>
              <a:rPr lang="nb-NO"/>
              <a:t> </a:t>
            </a:r>
            <a:r>
              <a:rPr lang="nb-NO" err="1"/>
              <a:t>developing</a:t>
            </a:r>
            <a:r>
              <a:rPr lang="nb-NO"/>
              <a:t> </a:t>
            </a:r>
            <a:r>
              <a:rPr lang="nb-NO" err="1"/>
              <a:t>since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50-ties. </a:t>
            </a:r>
          </a:p>
          <a:p>
            <a:r>
              <a:rPr lang="nb-NO" err="1"/>
              <a:t>Lately</a:t>
            </a:r>
            <a:r>
              <a:rPr lang="nb-NO"/>
              <a:t> it is </a:t>
            </a:r>
            <a:r>
              <a:rPr lang="nb-NO" err="1"/>
              <a:t>characterised</a:t>
            </a:r>
            <a:r>
              <a:rPr lang="nb-NO"/>
              <a:t> by AL-</a:t>
            </a:r>
            <a:r>
              <a:rPr lang="nb-NO" err="1"/>
              <a:t>models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models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different </a:t>
            </a:r>
            <a:r>
              <a:rPr lang="nb-NO" err="1"/>
              <a:t>aspect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reality</a:t>
            </a:r>
            <a:r>
              <a:rPr lang="nb-NO"/>
              <a:t> – </a:t>
            </a:r>
            <a:r>
              <a:rPr lang="nb-NO" err="1"/>
              <a:t>beeing</a:t>
            </a:r>
            <a:r>
              <a:rPr lang="nb-NO"/>
              <a:t> </a:t>
            </a:r>
            <a:r>
              <a:rPr lang="nb-NO" err="1"/>
              <a:t>made</a:t>
            </a:r>
            <a:r>
              <a:rPr lang="nb-NO"/>
              <a:t> by </a:t>
            </a:r>
            <a:r>
              <a:rPr lang="nb-NO" err="1"/>
              <a:t>machines</a:t>
            </a:r>
            <a:r>
              <a:rPr lang="nb-NO"/>
              <a:t> analysing data </a:t>
            </a:r>
            <a:r>
              <a:rPr lang="nb-NO" err="1"/>
              <a:t>usind</a:t>
            </a:r>
            <a:r>
              <a:rPr lang="nb-NO"/>
              <a:t> different </a:t>
            </a:r>
            <a:r>
              <a:rPr lang="nb-NO" err="1"/>
              <a:t>techniches</a:t>
            </a:r>
            <a:r>
              <a:rPr lang="nb-NO"/>
              <a:t> and </a:t>
            </a:r>
            <a:r>
              <a:rPr lang="nb-NO" err="1"/>
              <a:t>approaces</a:t>
            </a:r>
            <a:r>
              <a:rPr lang="nb-NO"/>
              <a:t> – in </a:t>
            </a:r>
            <a:r>
              <a:rPr lang="nb-NO" err="1"/>
              <a:t>stead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being</a:t>
            </a:r>
            <a:r>
              <a:rPr lang="nb-NO"/>
              <a:t> programmet by hand by </a:t>
            </a:r>
            <a:r>
              <a:rPr lang="nb-NO" err="1"/>
              <a:t>progammers</a:t>
            </a:r>
            <a:r>
              <a:rPr lang="nb-NO"/>
              <a:t>. </a:t>
            </a:r>
            <a:r>
              <a:rPr lang="nb-NO" err="1"/>
              <a:t>Making</a:t>
            </a:r>
            <a:r>
              <a:rPr lang="nb-NO"/>
              <a:t> AI </a:t>
            </a:r>
            <a:r>
              <a:rPr lang="nb-NO" err="1"/>
              <a:t>models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also</a:t>
            </a:r>
            <a:r>
              <a:rPr lang="nb-NO"/>
              <a:t> </a:t>
            </a:r>
            <a:r>
              <a:rPr lang="nb-NO" err="1"/>
              <a:t>very</a:t>
            </a:r>
            <a:r>
              <a:rPr lang="nb-NO"/>
              <a:t> </a:t>
            </a:r>
            <a:r>
              <a:rPr lang="nb-NO" err="1"/>
              <a:t>comput</a:t>
            </a:r>
            <a:r>
              <a:rPr lang="nb-NO"/>
              <a:t> </a:t>
            </a:r>
            <a:r>
              <a:rPr lang="nb-NO" err="1"/>
              <a:t>intensicve</a:t>
            </a:r>
            <a:r>
              <a:rPr lang="nb-NO"/>
              <a:t>. </a:t>
            </a:r>
          </a:p>
          <a:p>
            <a:endParaRPr lang="nb-NO"/>
          </a:p>
          <a:p>
            <a:r>
              <a:rPr lang="nb-NO"/>
              <a:t>A </a:t>
            </a:r>
            <a:r>
              <a:rPr lang="nb-NO" err="1"/>
              <a:t>decade</a:t>
            </a:r>
            <a:r>
              <a:rPr lang="nb-NO"/>
              <a:t> </a:t>
            </a:r>
            <a:r>
              <a:rPr lang="nb-NO" err="1"/>
              <a:t>ago</a:t>
            </a:r>
            <a:r>
              <a:rPr lang="nb-NO"/>
              <a:t> </a:t>
            </a:r>
            <a:r>
              <a:rPr lang="nb-NO" err="1"/>
              <a:t>there</a:t>
            </a:r>
            <a:r>
              <a:rPr lang="nb-NO"/>
              <a:t> </a:t>
            </a:r>
            <a:r>
              <a:rPr lang="nb-NO" err="1"/>
              <a:t>were</a:t>
            </a:r>
            <a:r>
              <a:rPr lang="nb-NO"/>
              <a:t> </a:t>
            </a:r>
            <a:r>
              <a:rPr lang="nb-NO" err="1"/>
              <a:t>progess</a:t>
            </a:r>
            <a:r>
              <a:rPr lang="nb-NO"/>
              <a:t> in a </a:t>
            </a:r>
            <a:r>
              <a:rPr lang="nb-NO" err="1"/>
              <a:t>technique</a:t>
            </a:r>
            <a:r>
              <a:rPr lang="nb-NO"/>
              <a:t> </a:t>
            </a:r>
            <a:r>
              <a:rPr lang="nb-NO" err="1"/>
              <a:t>called</a:t>
            </a:r>
            <a:r>
              <a:rPr lang="nb-NO"/>
              <a:t> </a:t>
            </a:r>
            <a:r>
              <a:rPr lang="nb-NO" err="1"/>
              <a:t>dep</a:t>
            </a:r>
            <a:r>
              <a:rPr lang="nb-NO"/>
              <a:t> </a:t>
            </a:r>
            <a:r>
              <a:rPr lang="nb-NO" err="1"/>
              <a:t>learning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was</a:t>
            </a:r>
            <a:r>
              <a:rPr lang="nb-NO"/>
              <a:t> </a:t>
            </a:r>
            <a:r>
              <a:rPr lang="nb-NO" err="1"/>
              <a:t>particlary</a:t>
            </a:r>
            <a:r>
              <a:rPr lang="nb-NO"/>
              <a:t> </a:t>
            </a:r>
            <a:r>
              <a:rPr lang="nb-NO" err="1"/>
              <a:t>clever</a:t>
            </a:r>
            <a:r>
              <a:rPr lang="nb-NO"/>
              <a:t> at </a:t>
            </a:r>
            <a:r>
              <a:rPr lang="nb-NO" err="1"/>
              <a:t>finding</a:t>
            </a:r>
            <a:r>
              <a:rPr lang="nb-NO"/>
              <a:t> </a:t>
            </a:r>
            <a:r>
              <a:rPr lang="nb-NO" err="1"/>
              <a:t>patterns</a:t>
            </a:r>
            <a:r>
              <a:rPr lang="nb-NO"/>
              <a:t> in images – </a:t>
            </a:r>
            <a:r>
              <a:rPr lang="nb-NO" err="1"/>
              <a:t>based</a:t>
            </a:r>
            <a:r>
              <a:rPr lang="nb-NO"/>
              <a:t>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analysis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many</a:t>
            </a:r>
            <a:r>
              <a:rPr lang="nb-NO"/>
              <a:t> </a:t>
            </a:r>
            <a:r>
              <a:rPr lang="nb-NO" err="1"/>
              <a:t>many</a:t>
            </a:r>
            <a:r>
              <a:rPr lang="nb-NO"/>
              <a:t> images. </a:t>
            </a:r>
          </a:p>
          <a:p>
            <a:endParaRPr lang="nb-NO"/>
          </a:p>
          <a:p>
            <a:r>
              <a:rPr lang="nb-NO" err="1"/>
              <a:t>Basedin</a:t>
            </a:r>
            <a:r>
              <a:rPr lang="nb-NO"/>
              <a:t> </a:t>
            </a:r>
            <a:r>
              <a:rPr lang="nb-NO" err="1"/>
              <a:t>this</a:t>
            </a:r>
            <a:r>
              <a:rPr lang="nb-NO"/>
              <a:t> – AI </a:t>
            </a:r>
            <a:r>
              <a:rPr lang="nb-NO" err="1"/>
              <a:t>models</a:t>
            </a:r>
            <a:r>
              <a:rPr lang="nb-NO"/>
              <a:t> a </a:t>
            </a:r>
            <a:r>
              <a:rPr lang="nb-NO" err="1"/>
              <a:t>can</a:t>
            </a:r>
            <a:r>
              <a:rPr lang="nb-NO"/>
              <a:t> make </a:t>
            </a:r>
            <a:r>
              <a:rPr lang="nb-NO" err="1"/>
              <a:t>predicions</a:t>
            </a:r>
            <a:endParaRPr lang="nb-NO"/>
          </a:p>
          <a:p>
            <a:r>
              <a:rPr lang="nb-NO"/>
              <a:t>Make </a:t>
            </a:r>
            <a:r>
              <a:rPr lang="nb-NO" err="1"/>
              <a:t>recommentiona</a:t>
            </a:r>
            <a:endParaRPr lang="nb-NO"/>
          </a:p>
          <a:p>
            <a:r>
              <a:rPr lang="nb-NO"/>
              <a:t>Be </a:t>
            </a:r>
            <a:r>
              <a:rPr lang="nb-NO" err="1"/>
              <a:t>decision</a:t>
            </a:r>
            <a:r>
              <a:rPr lang="nb-NO"/>
              <a:t> support </a:t>
            </a:r>
          </a:p>
          <a:p>
            <a:endParaRPr lang="nb-NO"/>
          </a:p>
          <a:p>
            <a:r>
              <a:rPr lang="nb-NO" err="1"/>
              <a:t>Example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4D4E9-0DF5-427A-A10C-BBA2FA0D9D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71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AI </a:t>
            </a:r>
            <a:r>
              <a:rPr lang="nb-NO" err="1"/>
              <a:t>models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also</a:t>
            </a:r>
            <a:r>
              <a:rPr lang="nb-NO"/>
              <a:t> </a:t>
            </a:r>
            <a:r>
              <a:rPr lang="nb-NO" err="1"/>
              <a:t>clever</a:t>
            </a:r>
            <a:r>
              <a:rPr lang="nb-NO"/>
              <a:t> at </a:t>
            </a:r>
            <a:r>
              <a:rPr lang="nb-NO" err="1"/>
              <a:t>doing</a:t>
            </a:r>
            <a:r>
              <a:rPr lang="nb-NO"/>
              <a:t> </a:t>
            </a:r>
            <a:r>
              <a:rPr lang="nb-NO" err="1"/>
              <a:t>optimixarion</a:t>
            </a:r>
            <a:r>
              <a:rPr lang="nb-NO"/>
              <a:t> – </a:t>
            </a:r>
            <a:r>
              <a:rPr lang="nb-NO" err="1"/>
              <a:t>optimisasion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staff </a:t>
            </a:r>
            <a:r>
              <a:rPr lang="nb-NO" err="1"/>
              <a:t>scheduling</a:t>
            </a:r>
            <a:r>
              <a:rPr lang="nb-NO"/>
              <a:t> og care </a:t>
            </a:r>
            <a:r>
              <a:rPr lang="nb-NO" err="1"/>
              <a:t>routes</a:t>
            </a: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4D4E9-0DF5-427A-A10C-BBA2FA0D9DD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8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BFECD28A-B69E-4F54-C276-99260D28C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4918229"/>
          </a:xfrm>
          <a:prstGeom prst="round1Rect">
            <a:avLst>
              <a:gd name="adj" fmla="val 140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8A2A-295F-06C4-F34B-DDA0AF87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4C19D-6F93-5460-EE6C-1891BF21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84175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54B41D-D927-3848-062F-33BAEBA1F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64170"/>
            <a:ext cx="8642350" cy="3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A5807E1-2F61-C5BC-3B43-D9F6EA7D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774825" y="5734800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" descr="Logo Helsedirektoratet">
            <a:extLst>
              <a:ext uri="{FF2B5EF4-FFF2-40B4-BE49-F238E27FC236}">
                <a16:creationId xmlns:a16="http://schemas.microsoft.com/office/drawing/2014/main" id="{DC969169-90CA-C642-D2A3-D4EF78CE2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6794" y="621653"/>
            <a:ext cx="307934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7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89007-EE6A-CEE5-F2FA-FE9335F60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52624"/>
            <a:ext cx="3607541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682240"/>
            <a:ext cx="3607541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85EAB28-73FB-15AD-8FFA-850775457B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016" y="1952624"/>
            <a:ext cx="3593358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714B490-DEDA-F33A-F9B2-0AE24945E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016" y="2682240"/>
            <a:ext cx="3582210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21554" y="1952624"/>
            <a:ext cx="3575120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21553" y="2682240"/>
            <a:ext cx="3575120" cy="3626483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ADE11266-A348-59EE-BC97-CD0F4FEA4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221F62F-3B54-0E42-8AFB-EBC08EA5D715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6C8C9645-CF8F-B4DC-A308-EC68F383E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6" name="Plassholder for lysbildenummer 15">
            <a:extLst>
              <a:ext uri="{FF2B5EF4-FFF2-40B4-BE49-F238E27FC236}">
                <a16:creationId xmlns:a16="http://schemas.microsoft.com/office/drawing/2014/main" id="{200AE5F9-1C2E-04BF-1A0A-2C503246A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D3C7BFD-1BF8-0A49-36D6-509010B02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59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740-A630-4442-9977-AD2D7D793CB7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19988604-B493-3FD9-9195-963708D4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214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9969859-2B5A-915B-2E94-B776F4AE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ACAA-5F39-9249-80B2-917BDC718A2F}" type="datetime1">
              <a:rPr lang="nb-NO" smtClean="0"/>
              <a:t>29.09.2025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A734D31-9FD8-A723-F585-288B71A9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583BFF6-52FA-DCA5-B37A-98E69BBD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DD09-BF3E-D547-AB07-D5CB3C7C544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0301DB44-273E-E161-2A2B-03149E3AE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29160"/>
            <a:ext cx="6005593" cy="720000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nb-NO" dirty="0"/>
              <a:t>Sett inn tittel for skjermopplesing</a:t>
            </a:r>
          </a:p>
        </p:txBody>
      </p:sp>
    </p:spTree>
    <p:extLst>
      <p:ext uri="{BB962C8B-B14F-4D97-AF65-F5344CB8AC3E}">
        <p14:creationId xmlns:p14="http://schemas.microsoft.com/office/powerpoint/2010/main" val="66457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11A416E-05A1-B14E-C8B2-BA495489239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95325" y="1665288"/>
            <a:ext cx="11161713" cy="464343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table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330F-AE98-F741-8C9A-632A2F134DCC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06581D95-703C-10A9-C08A-8C056215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2313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 figur eller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of Rectangle 10">
            <a:extLst>
              <a:ext uri="{FF2B5EF4-FFF2-40B4-BE49-F238E27FC236}">
                <a16:creationId xmlns:a16="http://schemas.microsoft.com/office/drawing/2014/main" id="{DCCE9751-D797-3F9B-CB73-AAB947911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8725"/>
            <a:ext cx="12192000" cy="549275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A3756F7-8588-54F7-F8C5-168614415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8A524A5A-3E5A-5BD3-F408-488358651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97888"/>
            <a:ext cx="5689626" cy="720000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nb-NO" dirty="0"/>
              <a:t>Sett inn tittel for skjermopplesing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EEAD077-2144-0091-7319-C3583D2D32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2D02-6F39-5C40-A77B-F462C85A0336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0339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v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D62D2AC-F204-5052-A344-37748CC265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69435 h 6858000"/>
              <a:gd name="connsiteX3" fmla="*/ 6096000 w 6096000"/>
              <a:gd name="connsiteY3" fmla="*/ 5943600 h 6858000"/>
              <a:gd name="connsiteX4" fmla="*/ 6096000 w 6096000"/>
              <a:gd name="connsiteY4" fmla="*/ 6134993 h 6858000"/>
              <a:gd name="connsiteX5" fmla="*/ 5372993 w 6096000"/>
              <a:gd name="connsiteY5" fmla="*/ 6858000 h 6858000"/>
              <a:gd name="connsiteX6" fmla="*/ 5181600 w 6096000"/>
              <a:gd name="connsiteY6" fmla="*/ 6858000 h 6858000"/>
              <a:gd name="connsiteX7" fmla="*/ 3948216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5369435"/>
                </a:lnTo>
                <a:lnTo>
                  <a:pt x="6096000" y="5943600"/>
                </a:lnTo>
                <a:lnTo>
                  <a:pt x="6096000" y="6134993"/>
                </a:lnTo>
                <a:cubicBezTo>
                  <a:pt x="6096000" y="6534299"/>
                  <a:pt x="5772299" y="6858000"/>
                  <a:pt x="5372993" y="6858000"/>
                </a:cubicBezTo>
                <a:lnTo>
                  <a:pt x="5181600" y="6858000"/>
                </a:lnTo>
                <a:lnTo>
                  <a:pt x="39482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79B6-F561-5B40-8A35-E8542372936F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E6C509A6-A612-4A8B-066D-F3C084F7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20713"/>
            <a:ext cx="5400674" cy="1044575"/>
          </a:xfrm>
        </p:spPr>
        <p:txBody>
          <a:bodyPr rIns="360000"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C3D7062-D60D-2C06-81F5-884FB615C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23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v,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buClrTx/>
              <a:defRPr sz="20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BD8F9827-3EF3-3D0A-255F-528EB364E4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69435 h 6858000"/>
              <a:gd name="connsiteX3" fmla="*/ 6096000 w 6096000"/>
              <a:gd name="connsiteY3" fmla="*/ 5943600 h 6858000"/>
              <a:gd name="connsiteX4" fmla="*/ 6096000 w 6096000"/>
              <a:gd name="connsiteY4" fmla="*/ 6134993 h 6858000"/>
              <a:gd name="connsiteX5" fmla="*/ 5372993 w 6096000"/>
              <a:gd name="connsiteY5" fmla="*/ 6858000 h 6858000"/>
              <a:gd name="connsiteX6" fmla="*/ 5181600 w 6096000"/>
              <a:gd name="connsiteY6" fmla="*/ 6858000 h 6858000"/>
              <a:gd name="connsiteX7" fmla="*/ 3948216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5369435"/>
                </a:lnTo>
                <a:lnTo>
                  <a:pt x="6096000" y="5943600"/>
                </a:lnTo>
                <a:lnTo>
                  <a:pt x="6096000" y="6134993"/>
                </a:lnTo>
                <a:cubicBezTo>
                  <a:pt x="6096000" y="6534299"/>
                  <a:pt x="5772299" y="6858000"/>
                  <a:pt x="5372993" y="6858000"/>
                </a:cubicBezTo>
                <a:lnTo>
                  <a:pt x="5181600" y="6858000"/>
                </a:lnTo>
                <a:lnTo>
                  <a:pt x="39482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D16768-56C7-1340-B787-3ABF6BC6BB4B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98A08ECE-605C-49AF-4ABC-1011EFDEF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85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h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7BF90D-8F29-40C1-CA2D-19D8878F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96601-90BC-5A4F-A072-34692FF42E51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882582-0281-E799-94B4-4E528320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0713"/>
            <a:ext cx="5400675" cy="1044575"/>
          </a:xfrm>
        </p:spPr>
        <p:txBody>
          <a:bodyPr lIns="360000"/>
          <a:lstStyle/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147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h,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buClrTx/>
              <a:defRPr sz="20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7BF90D-8F29-40C1-CA2D-19D8878F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68E919-AB03-974F-884F-D75D3847DBE4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882582-0281-E799-94B4-4E528320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0713"/>
            <a:ext cx="5400675" cy="1044575"/>
          </a:xfrm>
        </p:spPr>
        <p:txBody>
          <a:bodyPr l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0687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liten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uide">
            <a:extLst>
              <a:ext uri="{FF2B5EF4-FFF2-40B4-BE49-F238E27FC236}">
                <a16:creationId xmlns:a16="http://schemas.microsoft.com/office/drawing/2014/main" id="{699A2402-4AD5-7C27-A860-2798A9BEE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13919" y="549275"/>
            <a:ext cx="129359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hjelpelinjer!</a:t>
            </a:r>
          </a:p>
        </p:txBody>
      </p:sp>
      <p:sp>
        <p:nvSpPr>
          <p:cNvPr id="17" name="Bilde">
            <a:extLst>
              <a:ext uri="{FF2B5EF4-FFF2-40B4-BE49-F238E27FC236}">
                <a16:creationId xmlns:a16="http://schemas.microsoft.com/office/drawing/2014/main" id="{564D2DC8-0601-F2BC-389F-6617CEB91D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5" name="Tekst">
            <a:extLst>
              <a:ext uri="{FF2B5EF4-FFF2-40B4-BE49-F238E27FC236}">
                <a16:creationId xmlns:a16="http://schemas.microsoft.com/office/drawing/2014/main" id="{80619626-4239-8766-8457-9BD604F81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588" y="620713"/>
            <a:ext cx="3240000" cy="3095625"/>
          </a:xfrm>
          <a:prstGeom prst="round1Rect">
            <a:avLst>
              <a:gd name="adj" fmla="val 13232"/>
            </a:avLst>
          </a:prstGeom>
          <a:solidFill>
            <a:schemeClr val="bg1"/>
          </a:solidFill>
        </p:spPr>
        <p:txBody>
          <a:bodyPr wrap="square" lIns="288000" tIns="720000" rIns="288000" bIns="288000">
            <a:noAutofit/>
          </a:bodyPr>
          <a:lstStyle>
            <a:lvl1pPr marL="0" indent="-270000">
              <a:lnSpc>
                <a:spcPct val="120000"/>
              </a:lnSpc>
              <a:spcBef>
                <a:spcPts val="500"/>
              </a:spcBef>
              <a:buNone/>
              <a:defRPr sz="1800"/>
            </a:lvl1pPr>
            <a:lvl2pPr marL="0" indent="-2700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Graphic">
            <a:extLst>
              <a:ext uri="{FF2B5EF4-FFF2-40B4-BE49-F238E27FC236}">
                <a16:creationId xmlns:a16="http://schemas.microsoft.com/office/drawing/2014/main" id="{52675333-694D-0924-A96E-4336D2083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9111" y="927407"/>
            <a:ext cx="273600" cy="9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r">
              <a:buNone/>
              <a:defRPr sz="100">
                <a:solidFill>
                  <a:schemeClr val="accent1"/>
                </a:solidFill>
              </a:defRPr>
            </a:lvl1pPr>
            <a:lvl2pPr marL="275400" indent="0">
              <a:buNone/>
              <a:defRPr/>
            </a:lvl2pPr>
            <a:lvl3pPr marL="491400" indent="0">
              <a:buNone/>
              <a:defRPr/>
            </a:lvl3pPr>
            <a:lvl4pPr marL="7074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79B3-FEAD-1D43-94FA-C03DF327079F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242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BFECD28A-B69E-4F54-C276-99260D28C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4918229"/>
          </a:xfrm>
          <a:prstGeom prst="round1Rect">
            <a:avLst>
              <a:gd name="adj" fmla="val 140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8A2A-295F-06C4-F34B-DDA0AF87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4C19D-6F93-5460-EE6C-1891BF21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84175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54B41D-D927-3848-062F-33BAEBA1F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64170"/>
            <a:ext cx="8642350" cy="3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A5807E1-2F61-C5BC-3B43-D9F6EA7D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774825" y="5734800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8A6BD20E-C579-09E4-083E-63F1E1E8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5321" y="899833"/>
            <a:ext cx="3110817" cy="5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6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stor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1836" y="620712"/>
            <a:ext cx="4664751" cy="4059661"/>
          </a:xfrm>
          <a:prstGeom prst="round1Rect">
            <a:avLst>
              <a:gd name="adj" fmla="val 17649"/>
            </a:avLst>
          </a:prstGeom>
          <a:solidFill>
            <a:schemeClr val="bg1"/>
          </a:solidFill>
        </p:spPr>
        <p:txBody>
          <a:bodyPr lIns="360000" tIns="1080000" rIns="288000" bIns="288000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1"/>
                </a:solidFill>
              </a:defRPr>
            </a:lvl1pPr>
            <a:lvl2pPr marL="618300" indent="-342900">
              <a:buFont typeface="Arial" panose="020B0604020202020204" pitchFamily="34" charset="0"/>
              <a:buChar char="•"/>
              <a:defRPr sz="18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9859A-F13F-644E-5B05-EDEDB1F1C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282388" y="858777"/>
            <a:ext cx="127862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hjelpelinjer!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06F01F7-3339-FA99-42DD-C2DF02D3F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3346" y="1064315"/>
            <a:ext cx="1782000" cy="2376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500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med ett avrundet hjørne 26">
            <a:extLst>
              <a:ext uri="{FF2B5EF4-FFF2-40B4-BE49-F238E27FC236}">
                <a16:creationId xmlns:a16="http://schemas.microsoft.com/office/drawing/2014/main" id="{57F1973D-87A7-31BA-5017-C2C9E3CA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38298" y="1688482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Rektangel med ett avrundet hjørne 29">
            <a:extLst>
              <a:ext uri="{FF2B5EF4-FFF2-40B4-BE49-F238E27FC236}">
                <a16:creationId xmlns:a16="http://schemas.microsoft.com/office/drawing/2014/main" id="{0C3E80C0-C4B1-95B1-AA3D-B059C4A96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621647" y="1688482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ktangel med ett avrundet hjørne 32">
            <a:extLst>
              <a:ext uri="{FF2B5EF4-FFF2-40B4-BE49-F238E27FC236}">
                <a16:creationId xmlns:a16="http://schemas.microsoft.com/office/drawing/2014/main" id="{110BC27A-6FBD-D397-7A5E-0841EB5C9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38298" y="3217280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Rektangel med ett avrundet hjørne 35">
            <a:extLst>
              <a:ext uri="{FF2B5EF4-FFF2-40B4-BE49-F238E27FC236}">
                <a16:creationId xmlns:a16="http://schemas.microsoft.com/office/drawing/2014/main" id="{A6E8226A-22D1-57C5-927C-D2689E38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621647" y="3217280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med ett avrundet hjørne 23">
            <a:extLst>
              <a:ext uri="{FF2B5EF4-FFF2-40B4-BE49-F238E27FC236}">
                <a16:creationId xmlns:a16="http://schemas.microsoft.com/office/drawing/2014/main" id="{A46BDC32-E732-2035-0CC8-37F80F217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614559" y="158238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med ett avrundet hjørne 1">
            <a:extLst>
              <a:ext uri="{FF2B5EF4-FFF2-40B4-BE49-F238E27FC236}">
                <a16:creationId xmlns:a16="http://schemas.microsoft.com/office/drawing/2014/main" id="{7B97D543-633A-6552-C816-8F0F13409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38299" y="158238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F0FAF3CA-699C-8696-9D6C-E2384ED0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29D663A-5C67-AD4F-41B3-AC2A4A9995C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95325" y="1760815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8325" y="1958213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29" name="Plassholder for tekst 15">
            <a:extLst>
              <a:ext uri="{FF2B5EF4-FFF2-40B4-BE49-F238E27FC236}">
                <a16:creationId xmlns:a16="http://schemas.microsoft.com/office/drawing/2014/main" id="{997E195F-8DE9-F78D-8F18-A6E182FDC6B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95324" y="3291059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D94495B-5B41-AB85-EFB5-F7BCDD3B9A5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38324" y="3488457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DBA1CFA1-FA6C-8F96-D8D8-2D9DC7FF6FC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95324" y="4819857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DD6A0E02-7C35-CB51-E4AF-15050A867F5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38324" y="5017255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26" name="Plassholder for tekst 15">
            <a:extLst>
              <a:ext uri="{FF2B5EF4-FFF2-40B4-BE49-F238E27FC236}">
                <a16:creationId xmlns:a16="http://schemas.microsoft.com/office/drawing/2014/main" id="{EE1DA772-A280-4F5A-BD2C-39DD6DF4E94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571585" y="1760815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2D9B7D40-8517-2455-FD70-F54269A1E1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4585" y="1958213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32" name="Plassholder for tekst 15">
            <a:extLst>
              <a:ext uri="{FF2B5EF4-FFF2-40B4-BE49-F238E27FC236}">
                <a16:creationId xmlns:a16="http://schemas.microsoft.com/office/drawing/2014/main" id="{8A437FEB-21C6-134C-5E1C-7E929033D20D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578673" y="3291059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5AA9D345-D396-F630-94B7-C83495E161A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21673" y="3488457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38" name="Plassholder for tekst 15">
            <a:extLst>
              <a:ext uri="{FF2B5EF4-FFF2-40B4-BE49-F238E27FC236}">
                <a16:creationId xmlns:a16="http://schemas.microsoft.com/office/drawing/2014/main" id="{0D7A17EC-6223-04C9-0860-2C38C438F067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6578673" y="4819857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97161D73-9AD7-6882-9A95-6281C16703A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821673" y="5017255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C7A3C-63FD-524A-8E9D-1DF035FE335C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318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>
            <a:extLst>
              <a:ext uri="{FF2B5EF4-FFF2-40B4-BE49-F238E27FC236}">
                <a16:creationId xmlns:a16="http://schemas.microsoft.com/office/drawing/2014/main" id="{E08352A1-88C0-5E8C-2138-B508E1591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92149" y="1857478"/>
            <a:ext cx="10807001" cy="4463270"/>
            <a:chOff x="692149" y="1857478"/>
            <a:chExt cx="10807001" cy="4463270"/>
          </a:xfrm>
        </p:grpSpPr>
        <p:cxnSp>
          <p:nvCxnSpPr>
            <p:cNvPr id="6" name="Rett linje 63">
              <a:extLst>
                <a:ext uri="{FF2B5EF4-FFF2-40B4-BE49-F238E27FC236}">
                  <a16:creationId xmlns:a16="http://schemas.microsoft.com/office/drawing/2014/main" id="{7C5DB0C2-D68A-F349-7331-C973E6728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6096000" y="1867548"/>
              <a:ext cx="0" cy="44532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tt linje 63">
              <a:extLst>
                <a:ext uri="{FF2B5EF4-FFF2-40B4-BE49-F238E27FC236}">
                  <a16:creationId xmlns:a16="http://schemas.microsoft.com/office/drawing/2014/main" id="{22EFB831-8E31-F061-973A-1649A97CD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92149" y="1857478"/>
              <a:ext cx="108063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63">
              <a:extLst>
                <a:ext uri="{FF2B5EF4-FFF2-40B4-BE49-F238E27FC236}">
                  <a16:creationId xmlns:a16="http://schemas.microsoft.com/office/drawing/2014/main" id="{03A730AD-F9D3-5EAC-C952-815ACC258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92850" y="3341311"/>
              <a:ext cx="108063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63">
              <a:extLst>
                <a:ext uri="{FF2B5EF4-FFF2-40B4-BE49-F238E27FC236}">
                  <a16:creationId xmlns:a16="http://schemas.microsoft.com/office/drawing/2014/main" id="{97D6C36A-4CD6-DEEE-921E-F5E16C14D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92850" y="4825144"/>
              <a:ext cx="108063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60ED2AE-977F-6449-9141-8BD81063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A82E6AC2-6F25-A2A3-6CB4-36C7C2FB5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92149" y="1994638"/>
            <a:ext cx="1116000" cy="111436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ikon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58288" y="2070838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22" name="Plassholder for bilde 20">
            <a:extLst>
              <a:ext uri="{FF2B5EF4-FFF2-40B4-BE49-F238E27FC236}">
                <a16:creationId xmlns:a16="http://schemas.microsoft.com/office/drawing/2014/main" id="{E880C591-49FA-A4B7-1314-2F8ED4F3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92149" y="3478471"/>
            <a:ext cx="1116000" cy="111436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ikon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D94495B-5B41-AB85-EFB5-F7BCDD3B9A5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58287" y="3554671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23" name="Plassholder for bilde 20">
            <a:extLst>
              <a:ext uri="{FF2B5EF4-FFF2-40B4-BE49-F238E27FC236}">
                <a16:creationId xmlns:a16="http://schemas.microsoft.com/office/drawing/2014/main" id="{42793EC4-7310-EB6F-1920-C87E7CFE7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92149" y="4962304"/>
            <a:ext cx="1116000" cy="111436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ikon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DD6A0E02-7C35-CB51-E4AF-15050A867F5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058287" y="5038504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39" name="Plassholder for bilde 20">
            <a:extLst>
              <a:ext uri="{FF2B5EF4-FFF2-40B4-BE49-F238E27FC236}">
                <a16:creationId xmlns:a16="http://schemas.microsoft.com/office/drawing/2014/main" id="{7F97DC73-3E9C-05A1-343B-19AF324D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348670" y="1994638"/>
            <a:ext cx="1116000" cy="111436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ikon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2D9B7D40-8517-2455-FD70-F54269A1E1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17339" y="2070838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40" name="Plassholder for bilde 20">
            <a:extLst>
              <a:ext uri="{FF2B5EF4-FFF2-40B4-BE49-F238E27FC236}">
                <a16:creationId xmlns:a16="http://schemas.microsoft.com/office/drawing/2014/main" id="{E967C2DD-340A-97E2-5EA9-A2BE5BCBB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348670" y="3478471"/>
            <a:ext cx="1116000" cy="111436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ikon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5AA9D345-D396-F630-94B7-C83495E161A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4427" y="3554671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41" name="Plassholder for bilde 20">
            <a:extLst>
              <a:ext uri="{FF2B5EF4-FFF2-40B4-BE49-F238E27FC236}">
                <a16:creationId xmlns:a16="http://schemas.microsoft.com/office/drawing/2014/main" id="{2BE01866-2F5C-245D-5511-23E6F2F6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348670" y="4962304"/>
            <a:ext cx="1116000" cy="111436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ikon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97161D73-9AD7-6882-9A95-6281C16703A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724427" y="5038504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F09D-BC36-3D41-810D-4218B27E140A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169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Logo Helsedirektoratet">
            <a:extLst>
              <a:ext uri="{FF2B5EF4-FFF2-40B4-BE49-F238E27FC236}">
                <a16:creationId xmlns:a16="http://schemas.microsoft.com/office/drawing/2014/main" id="{8E204606-017A-D877-E2B6-991EDDD9F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329" y="3231000"/>
            <a:ext cx="307934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4EDEB077-60A6-8E65-2A18-5B3E147187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329" y="3231000"/>
            <a:ext cx="3078000" cy="5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47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, ful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0340A-1DEC-3447-9E87-CE8F8D7A246F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6" y="1665287"/>
            <a:ext cx="10801350" cy="46434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7C67C5F7-01B1-5A22-0C88-6BC31852AEFF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2686F-63C6-D4AA-7648-93C87448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1080135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E321C28B-3A46-6E9F-4579-9A250D03277C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05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DDE10874-4D61-6CB8-B970-5955A8550822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196DA-1F62-D519-34F8-A6268B4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620712"/>
            <a:ext cx="8642350" cy="104457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71C67-CCC1-4EFE-B872-E55F48563A69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Helsedirektoratets nye profil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B56BCD-0558-3E7E-E190-BCE8E78068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4824" y="1952626"/>
            <a:ext cx="8642351" cy="4356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D880EB4D-6065-D04C-CD0B-BDE9C3D3F796}"/>
              </a:ext>
            </a:extLst>
          </p:cNvPr>
          <p:cNvSpPr/>
          <p:nvPr userDrawn="1"/>
        </p:nvSpPr>
        <p:spPr>
          <a:xfrm flipH="1">
            <a:off x="180675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267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BFECD28A-B69E-4F54-C276-99260D28CD3A}"/>
              </a:ext>
            </a:extLst>
          </p:cNvPr>
          <p:cNvSpPr/>
          <p:nvPr userDrawn="1"/>
        </p:nvSpPr>
        <p:spPr>
          <a:xfrm flipV="1">
            <a:off x="0" y="0"/>
            <a:ext cx="12192000" cy="4918229"/>
          </a:xfrm>
          <a:prstGeom prst="round1Rect">
            <a:avLst>
              <a:gd name="adj" fmla="val 1406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8A2A-295F-06C4-F34B-DDA0AF87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54B41D-D927-3848-062F-33BAEBA1F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64170"/>
            <a:ext cx="8642350" cy="3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4C19D-6F93-5460-EE6C-1891BF21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84175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A5807E1-2F61-C5BC-3B43-D9F6EA7D5977}"/>
              </a:ext>
            </a:extLst>
          </p:cNvPr>
          <p:cNvSpPr/>
          <p:nvPr userDrawn="1"/>
        </p:nvSpPr>
        <p:spPr>
          <a:xfrm flipH="1" flipV="1">
            <a:off x="1774825" y="5734800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969169-90CA-C642-D2A3-D4EF78CE2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6794" y="621653"/>
            <a:ext cx="3079344" cy="39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1E5B67-7E42-8E9E-52DC-FA0CCD93B0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-2153357"/>
            <a:ext cx="4732720" cy="60862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CD8F05D-6ED4-8D97-76FB-B3D0AA5FB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4" y="-1288617"/>
            <a:ext cx="4732719" cy="6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614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9C6D-9AA3-ECC5-BE51-257DC63A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800175"/>
            <a:ext cx="8642350" cy="133191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C91581-FE29-F032-CCCD-7C6348DB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2411307"/>
            <a:ext cx="8640763" cy="38974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D33B1A2A-6514-8FDD-5C97-105643CBC562}"/>
              </a:ext>
            </a:extLst>
          </p:cNvPr>
          <p:cNvSpPr/>
          <p:nvPr userDrawn="1"/>
        </p:nvSpPr>
        <p:spPr>
          <a:xfrm flipH="1">
            <a:off x="1806754" y="332609"/>
            <a:ext cx="270000" cy="90000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171906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DDE10874-4D61-6CB8-B970-5955A8550822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196DA-1F62-D519-34F8-A6268B4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620712"/>
            <a:ext cx="8642350" cy="1044575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A6D0-92C4-42C6-AB66-F93E3093A4AE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B56BCD-0558-3E7E-E190-BCE8E78068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4824" y="1952626"/>
            <a:ext cx="8642351" cy="4356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D880EB4D-6065-D04C-CD0B-BDE9C3D3F796}"/>
              </a:ext>
            </a:extLst>
          </p:cNvPr>
          <p:cNvSpPr/>
          <p:nvPr userDrawn="1"/>
        </p:nvSpPr>
        <p:spPr>
          <a:xfrm flipH="1">
            <a:off x="180675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252055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ttelside, loggoblå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CDD70-7E5A-0B9D-FE7C-3F33ECA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EB8F890-2A4D-C84B-FB75-3DC0342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F6556EB0-E7D0-AF6A-6603-880F6632D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" descr="Logo Helsedirektoratet">
            <a:extLst>
              <a:ext uri="{FF2B5EF4-FFF2-40B4-BE49-F238E27FC236}">
                <a16:creationId xmlns:a16="http://schemas.microsoft.com/office/drawing/2014/main" id="{6E79DADF-D176-FE1C-E671-498BA3A2D3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1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, ful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853BE-D20F-4013-BB69-D2A035A85D79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6" y="1665287"/>
            <a:ext cx="10801350" cy="46434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7C67C5F7-01B1-5A22-0C88-6BC31852AEFF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2686F-63C6-D4AA-7648-93C87448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1080135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E321C28B-3A46-6E9F-4579-9A250D03277C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56119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8086" y="1952625"/>
            <a:ext cx="5388588" cy="4356100"/>
          </a:xfrm>
        </p:spPr>
        <p:txBody>
          <a:bodyPr rIns="36000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EF27-307A-403D-8A44-18D214D5C629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F9CE465F-C247-D36D-6C97-40D1B3AE3447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B57413-EE71-200E-5299-F23E8112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20712"/>
            <a:ext cx="10801349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A49360F7-CA26-087F-0EDF-6E5158340736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09233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" y="2725785"/>
            <a:ext cx="5400675" cy="3582939"/>
          </a:xfrm>
        </p:spPr>
        <p:txBody>
          <a:bodyPr rIns="36000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8086" y="1952625"/>
            <a:ext cx="5388587" cy="642529"/>
          </a:xfrm>
        </p:spPr>
        <p:txBody>
          <a:bodyPr rIns="360000" bIns="0" anchor="ctr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8086" y="2725783"/>
            <a:ext cx="5388587" cy="3582939"/>
          </a:xfrm>
        </p:spPr>
        <p:txBody>
          <a:bodyPr rIns="36000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41583-C1CF-8010-43BE-27D9EDD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8FAA-8CAA-428E-AE11-F29D575EEC3D}" type="datetime1">
              <a:rPr lang="nb-NO" smtClean="0"/>
              <a:t>29.09.2025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CB179-9D62-139D-7C8E-851082E2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9" y="6308724"/>
            <a:ext cx="7573349" cy="261903"/>
          </a:xfr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D10C-20F9-0B85-6215-8C6C536A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C0E960CB-FDF1-DF54-8793-52E8EBAC87BF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E254C4B-2EA5-2FBC-5399-11403F50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2"/>
            <a:ext cx="10801348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ADB29E58-EBDA-76A6-D68E-F56F422186EE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EBD3AE-2C7F-0498-08B2-B1BA038B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063" y="1952625"/>
            <a:ext cx="5388587" cy="642529"/>
          </a:xfrm>
        </p:spPr>
        <p:txBody>
          <a:bodyPr rIns="360000" bIns="0" anchor="ctr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00551621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6" y="2205038"/>
            <a:ext cx="3602034" cy="4103687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98860" y="2205038"/>
            <a:ext cx="3597814" cy="4103687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C4B6-6570-4062-B677-8905AE082A41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2F6EA-3AD4-B992-0E79-28A87C8644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9446" y="2205038"/>
            <a:ext cx="3585195" cy="4103687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774068B3-808A-E5A3-F7BD-841A05870822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C976E7-BEBB-5E6D-F387-E0267932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2"/>
            <a:ext cx="10801349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60FEFB1B-1D34-FB23-947E-562B7ADBBF67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851558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89007-EE6A-CEE5-F2FA-FE9335F60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52624"/>
            <a:ext cx="3607541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682240"/>
            <a:ext cx="3607541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21554" y="1952624"/>
            <a:ext cx="3575120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21553" y="2682240"/>
            <a:ext cx="3575120" cy="3626483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41583-C1CF-8010-43BE-27D9EDD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DA80-E703-4603-AA38-40A27169B8E7}" type="datetime1">
              <a:rPr lang="nb-NO" smtClean="0"/>
              <a:t>29.09.2025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CB179-9D62-139D-7C8E-851082E2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9" y="6308724"/>
            <a:ext cx="7573349" cy="261903"/>
          </a:xfr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D10C-20F9-0B85-6215-8C6C536A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85EAB28-73FB-15AD-8FFA-850775457B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016" y="1952624"/>
            <a:ext cx="3593358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714B490-DEDA-F33A-F9B2-0AE24945E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016" y="2682240"/>
            <a:ext cx="3582210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85EC7A2A-6FEC-E88F-D89C-03CC8AADFEFB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9B91F4-A71E-1242-AFF2-05F4332E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2"/>
            <a:ext cx="10801348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CF2E3A63-FB9F-78DB-06E7-E43535D2E3FA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507770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FCFC-78F3-4E41-80F9-C37FB1F6EF01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1C7C3D87-31D4-1940-FAAD-D6020110753B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96FA03-4104-E6B2-DA19-35423F25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6" y="620713"/>
            <a:ext cx="1151300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6ED3F43F-A517-4877-5613-0B026E9574D2}"/>
              </a:ext>
            </a:extLst>
          </p:cNvPr>
          <p:cNvSpPr/>
          <p:nvPr userDrawn="1"/>
        </p:nvSpPr>
        <p:spPr>
          <a:xfrm flipH="1">
            <a:off x="344036" y="335314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911362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E516-BC1D-474B-B287-4D83492D769D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11A416E-05A1-B14E-C8B2-BA495489239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34963" y="1665288"/>
            <a:ext cx="11522075" cy="4643435"/>
          </a:xfrm>
        </p:spPr>
        <p:txBody>
          <a:bodyPr/>
          <a:lstStyle/>
          <a:p>
            <a:r>
              <a:rPr lang="nb-NO"/>
              <a:t>Klikk ikonet for å legge til en tabell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9ED84A45-9BBD-4CAF-D7CF-A8BF94339B23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1D881D-305D-32DD-6803-3639F1D9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3"/>
            <a:ext cx="11522075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4CE25B64-4D11-3C14-75DC-D39B9B133323}"/>
              </a:ext>
            </a:extLst>
          </p:cNvPr>
          <p:cNvSpPr/>
          <p:nvPr userDrawn="1"/>
        </p:nvSpPr>
        <p:spPr>
          <a:xfrm flipH="1">
            <a:off x="344036" y="335314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6499801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figur eller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08E01-205B-1903-D3DE-ADF5530F2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0E9B-0E72-4D2D-B40C-A03E10E55303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825244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telside, mørk blå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CDD70-7E5A-0B9D-FE7C-3F33ECA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EB8F890-2A4D-C84B-FB75-3DC0342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F6556EB0-E7D0-AF6A-6603-880F6632D19A}"/>
              </a:ext>
            </a:extLst>
          </p:cNvPr>
          <p:cNvSpPr/>
          <p:nvPr userDrawn="1"/>
        </p:nvSpPr>
        <p:spPr>
          <a:xfrm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79DADF-D176-FE1C-E671-498BA3A2D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073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,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2CB773-4450-F110-DE37-55E9576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B0020E2-E97E-F2DA-12B6-B1B78A0157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28A83F-0D4B-8F29-5B2C-E7AF3C208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F9C2F9AB-E1FB-BA2A-50AB-2A4AFF4CBCE5}"/>
              </a:ext>
            </a:extLst>
          </p:cNvPr>
          <p:cNvSpPr/>
          <p:nvPr userDrawn="1"/>
        </p:nvSpPr>
        <p:spPr>
          <a:xfrm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21733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ttelside,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CDD70-7E5A-0B9D-FE7C-3F33ECA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EB8F890-2A4D-C84B-FB75-3DC0342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F6556EB0-E7D0-AF6A-6603-880F6632D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" descr="Logo Helsedirektoratet">
            <a:extLst>
              <a:ext uri="{FF2B5EF4-FFF2-40B4-BE49-F238E27FC236}">
                <a16:creationId xmlns:a16="http://schemas.microsoft.com/office/drawing/2014/main" id="{6E79DADF-D176-FE1C-E671-498BA3A2D3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75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v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EA422B8-67E0-6DF7-7599-2EBDB33B0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1816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731520 h 6858000"/>
              <a:gd name="connsiteX3" fmla="*/ 6096000 w 6096000"/>
              <a:gd name="connsiteY3" fmla="*/ 914400 h 6858000"/>
              <a:gd name="connsiteX4" fmla="*/ 6096000 w 6096000"/>
              <a:gd name="connsiteY4" fmla="*/ 5943600 h 6858000"/>
              <a:gd name="connsiteX5" fmla="*/ 6096000 w 6096000"/>
              <a:gd name="connsiteY5" fmla="*/ 6126480 h 6858000"/>
              <a:gd name="connsiteX6" fmla="*/ 6096000 w 6096000"/>
              <a:gd name="connsiteY6" fmla="*/ 6858000 h 6858000"/>
              <a:gd name="connsiteX7" fmla="*/ 5364480 w 6096000"/>
              <a:gd name="connsiteY7" fmla="*/ 6858000 h 6858000"/>
              <a:gd name="connsiteX8" fmla="*/ 5181600 w 6096000"/>
              <a:gd name="connsiteY8" fmla="*/ 6858000 h 6858000"/>
              <a:gd name="connsiteX9" fmla="*/ 731520 w 6096000"/>
              <a:gd name="connsiteY9" fmla="*/ 6858000 h 6858000"/>
              <a:gd name="connsiteX10" fmla="*/ 0 w 6096000"/>
              <a:gd name="connsiteY10" fmla="*/ 6126480 h 6858000"/>
              <a:gd name="connsiteX11" fmla="*/ 0 w 6096000"/>
              <a:gd name="connsiteY11" fmla="*/ 914400 h 6858000"/>
              <a:gd name="connsiteX12" fmla="*/ 0 w 6096000"/>
              <a:gd name="connsiteY12" fmla="*/ 731520 h 6858000"/>
              <a:gd name="connsiteX13" fmla="*/ 0 w 6096000"/>
              <a:gd name="connsiteY13" fmla="*/ 0 h 6858000"/>
              <a:gd name="connsiteX14" fmla="*/ 731520 w 6096000"/>
              <a:gd name="connsiteY14" fmla="*/ 0 h 6858000"/>
              <a:gd name="connsiteX15" fmla="*/ 914400 w 6096000"/>
              <a:gd name="connsiteY15" fmla="*/ 0 h 6858000"/>
              <a:gd name="connsiteX16" fmla="*/ 5181600 w 609600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5181600" y="0"/>
                </a:moveTo>
                <a:lnTo>
                  <a:pt x="6096000" y="0"/>
                </a:lnTo>
                <a:lnTo>
                  <a:pt x="6096000" y="731520"/>
                </a:lnTo>
                <a:lnTo>
                  <a:pt x="6096000" y="914400"/>
                </a:lnTo>
                <a:lnTo>
                  <a:pt x="6096000" y="5943600"/>
                </a:lnTo>
                <a:lnTo>
                  <a:pt x="6096000" y="6126480"/>
                </a:lnTo>
                <a:lnTo>
                  <a:pt x="6096000" y="6858000"/>
                </a:lnTo>
                <a:lnTo>
                  <a:pt x="5364480" y="6858000"/>
                </a:lnTo>
                <a:lnTo>
                  <a:pt x="5181600" y="6858000"/>
                </a:lnTo>
                <a:lnTo>
                  <a:pt x="731520" y="6858000"/>
                </a:lnTo>
                <a:cubicBezTo>
                  <a:pt x="327513" y="6858000"/>
                  <a:pt x="0" y="6530487"/>
                  <a:pt x="0" y="6126480"/>
                </a:cubicBezTo>
                <a:lnTo>
                  <a:pt x="0" y="914400"/>
                </a:lnTo>
                <a:lnTo>
                  <a:pt x="0" y="731520"/>
                </a:lnTo>
                <a:lnTo>
                  <a:pt x="0" y="0"/>
                </a:lnTo>
                <a:lnTo>
                  <a:pt x="731520" y="0"/>
                </a:lnTo>
                <a:lnTo>
                  <a:pt x="914400" y="0"/>
                </a:lnTo>
                <a:lnTo>
                  <a:pt x="51816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A0D5-BDF2-449F-AA87-03F95ED70C93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8AAA40A2-3F80-ECCF-6DB4-30C13C0A5104}"/>
              </a:ext>
            </a:extLst>
          </p:cNvPr>
          <p:cNvSpPr/>
          <p:nvPr userDrawn="1"/>
        </p:nvSpPr>
        <p:spPr>
          <a:xfrm flipH="1">
            <a:off x="70403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88084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v, mø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5F11B67-42EA-B827-6179-9349EC87EB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1816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731520 h 6858000"/>
              <a:gd name="connsiteX3" fmla="*/ 6096000 w 6096000"/>
              <a:gd name="connsiteY3" fmla="*/ 914400 h 6858000"/>
              <a:gd name="connsiteX4" fmla="*/ 6096000 w 6096000"/>
              <a:gd name="connsiteY4" fmla="*/ 5943600 h 6858000"/>
              <a:gd name="connsiteX5" fmla="*/ 6096000 w 6096000"/>
              <a:gd name="connsiteY5" fmla="*/ 6126480 h 6858000"/>
              <a:gd name="connsiteX6" fmla="*/ 6096000 w 6096000"/>
              <a:gd name="connsiteY6" fmla="*/ 6858000 h 6858000"/>
              <a:gd name="connsiteX7" fmla="*/ 5364480 w 6096000"/>
              <a:gd name="connsiteY7" fmla="*/ 6858000 h 6858000"/>
              <a:gd name="connsiteX8" fmla="*/ 5181600 w 6096000"/>
              <a:gd name="connsiteY8" fmla="*/ 6858000 h 6858000"/>
              <a:gd name="connsiteX9" fmla="*/ 731520 w 6096000"/>
              <a:gd name="connsiteY9" fmla="*/ 6858000 h 6858000"/>
              <a:gd name="connsiteX10" fmla="*/ 0 w 6096000"/>
              <a:gd name="connsiteY10" fmla="*/ 6126480 h 6858000"/>
              <a:gd name="connsiteX11" fmla="*/ 0 w 6096000"/>
              <a:gd name="connsiteY11" fmla="*/ 914400 h 6858000"/>
              <a:gd name="connsiteX12" fmla="*/ 0 w 6096000"/>
              <a:gd name="connsiteY12" fmla="*/ 731520 h 6858000"/>
              <a:gd name="connsiteX13" fmla="*/ 0 w 6096000"/>
              <a:gd name="connsiteY13" fmla="*/ 0 h 6858000"/>
              <a:gd name="connsiteX14" fmla="*/ 731520 w 6096000"/>
              <a:gd name="connsiteY14" fmla="*/ 0 h 6858000"/>
              <a:gd name="connsiteX15" fmla="*/ 914400 w 6096000"/>
              <a:gd name="connsiteY15" fmla="*/ 0 h 6858000"/>
              <a:gd name="connsiteX16" fmla="*/ 5181600 w 609600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5181600" y="0"/>
                </a:moveTo>
                <a:lnTo>
                  <a:pt x="6096000" y="0"/>
                </a:lnTo>
                <a:lnTo>
                  <a:pt x="6096000" y="731520"/>
                </a:lnTo>
                <a:lnTo>
                  <a:pt x="6096000" y="914400"/>
                </a:lnTo>
                <a:lnTo>
                  <a:pt x="6096000" y="5943600"/>
                </a:lnTo>
                <a:lnTo>
                  <a:pt x="6096000" y="6126480"/>
                </a:lnTo>
                <a:lnTo>
                  <a:pt x="6096000" y="6858000"/>
                </a:lnTo>
                <a:lnTo>
                  <a:pt x="5364480" y="6858000"/>
                </a:lnTo>
                <a:lnTo>
                  <a:pt x="5181600" y="6858000"/>
                </a:lnTo>
                <a:lnTo>
                  <a:pt x="731520" y="6858000"/>
                </a:lnTo>
                <a:cubicBezTo>
                  <a:pt x="327513" y="6858000"/>
                  <a:pt x="0" y="6530487"/>
                  <a:pt x="0" y="6126480"/>
                </a:cubicBezTo>
                <a:lnTo>
                  <a:pt x="0" y="914400"/>
                </a:lnTo>
                <a:lnTo>
                  <a:pt x="0" y="731520"/>
                </a:lnTo>
                <a:lnTo>
                  <a:pt x="0" y="0"/>
                </a:lnTo>
                <a:lnTo>
                  <a:pt x="731520" y="0"/>
                </a:lnTo>
                <a:lnTo>
                  <a:pt x="914400" y="0"/>
                </a:lnTo>
                <a:lnTo>
                  <a:pt x="51816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072E1E5-CC26-431C-8592-7F8DB360B802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2D1943A1-4033-1075-9123-1C50AA597F07}"/>
              </a:ext>
            </a:extLst>
          </p:cNvPr>
          <p:cNvSpPr/>
          <p:nvPr userDrawn="1"/>
        </p:nvSpPr>
        <p:spPr>
          <a:xfrm flipH="1">
            <a:off x="70403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18696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h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9C7BF90D-8F29-40C1-CA2D-19D8878F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400675" cy="1044575"/>
          </a:xfrm>
        </p:spPr>
        <p:txBody>
          <a:bodyPr lIns="360000" rIns="0" anchor="ctr" anchorCtr="0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A454-B656-469D-8DBD-49B5BB9C9A6D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742B878D-23A1-0AD0-583E-B3FD14D3EA7E}"/>
              </a:ext>
            </a:extLst>
          </p:cNvPr>
          <p:cNvSpPr/>
          <p:nvPr userDrawn="1"/>
        </p:nvSpPr>
        <p:spPr>
          <a:xfrm flipH="1">
            <a:off x="6484589" y="3420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105237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h, mø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B84510D-1EE6-67E5-AD5F-79E799FC6D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400675" cy="1044575"/>
          </a:xfrm>
        </p:spPr>
        <p:txBody>
          <a:bodyPr lIns="360000" rIns="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4CD68-9E0A-427F-ADB1-095B5726C29B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14EF65F3-88E0-0EC5-73A6-793D79DFE206}"/>
              </a:ext>
            </a:extLst>
          </p:cNvPr>
          <p:cNvSpPr/>
          <p:nvPr userDrawn="1"/>
        </p:nvSpPr>
        <p:spPr>
          <a:xfrm flipH="1">
            <a:off x="6484589" y="3420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888002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liten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0C184-1193-4352-BB2C-0681DB4F1565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588" y="620713"/>
            <a:ext cx="3240000" cy="3095625"/>
          </a:xfrm>
          <a:prstGeom prst="round1Rect">
            <a:avLst>
              <a:gd name="adj" fmla="val 13671"/>
            </a:avLst>
          </a:prstGeom>
          <a:solidFill>
            <a:schemeClr val="bg1"/>
          </a:solidFill>
        </p:spPr>
        <p:txBody>
          <a:bodyPr lIns="288000" tIns="720000" rIns="288000" bIns="288000">
            <a:normAutofit/>
          </a:bodyPr>
          <a:lstStyle>
            <a:lvl1pPr marL="0" indent="-270000">
              <a:lnSpc>
                <a:spcPct val="120000"/>
              </a:lnSpc>
              <a:spcBef>
                <a:spcPts val="500"/>
              </a:spcBef>
              <a:buNone/>
              <a:defRPr sz="1800"/>
            </a:lvl1pPr>
            <a:lvl2pPr marL="0" indent="-2700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A2402-4AD5-7C27-A860-2798A9BEEE11}"/>
              </a:ext>
            </a:extLst>
          </p:cNvPr>
          <p:cNvSpPr txBox="1"/>
          <p:nvPr userDrawn="1"/>
        </p:nvSpPr>
        <p:spPr>
          <a:xfrm>
            <a:off x="12313919" y="549275"/>
            <a:ext cx="1802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guides!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E93EA0C8-C9F2-0DB4-2564-95701A0A8036}"/>
              </a:ext>
            </a:extLst>
          </p:cNvPr>
          <p:cNvSpPr/>
          <p:nvPr userDrawn="1"/>
        </p:nvSpPr>
        <p:spPr>
          <a:xfrm flipH="1">
            <a:off x="8572711" y="927407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87878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stor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1836" y="620712"/>
            <a:ext cx="4664751" cy="4059661"/>
          </a:xfrm>
          <a:prstGeom prst="round1Rect">
            <a:avLst>
              <a:gd name="adj" fmla="val 17649"/>
            </a:avLst>
          </a:prstGeom>
          <a:solidFill>
            <a:schemeClr val="bg1"/>
          </a:solidFill>
        </p:spPr>
        <p:txBody>
          <a:bodyPr lIns="360000" tIns="1080000" rIns="288000" bIns="288000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2"/>
                </a:solidFill>
              </a:defRPr>
            </a:lvl1pPr>
            <a:lvl2pPr marL="618300" indent="-342900">
              <a:buFont typeface="Arial" panose="020B0604020202020204" pitchFamily="34" charset="0"/>
              <a:buChar char="•"/>
              <a:defRPr sz="18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9859A-F13F-644E-5B05-EDEDB1F1CAC1}"/>
              </a:ext>
            </a:extLst>
          </p:cNvPr>
          <p:cNvSpPr txBox="1"/>
          <p:nvPr userDrawn="1"/>
        </p:nvSpPr>
        <p:spPr>
          <a:xfrm>
            <a:off x="12282388" y="858777"/>
            <a:ext cx="1802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guides!</a:t>
            </a:r>
          </a:p>
        </p:txBody>
      </p:sp>
      <p:pic>
        <p:nvPicPr>
          <p:cNvPr id="10" name="Bilde 15">
            <a:extLst>
              <a:ext uri="{FF2B5EF4-FFF2-40B4-BE49-F238E27FC236}">
                <a16:creationId xmlns:a16="http://schemas.microsoft.com/office/drawing/2014/main" id="{6B52B9E9-DD1E-4C4C-6D16-AF98470EA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22" y="972339"/>
            <a:ext cx="1783903" cy="2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07207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204606-017A-D877-E2B6-991EDDD9F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329" y="3231000"/>
            <a:ext cx="307934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88196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16BE-E7F0-4FEF-AFC3-99FD2C49E107}" type="datetime1">
              <a:rPr lang="nb-NO" smtClean="0"/>
              <a:t>29.09.2025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402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8D1E-5F9A-4313-A037-9F8BF9CA51F2}" type="datetime1">
              <a:rPr lang="nb-NO" smtClean="0"/>
              <a:t>29.09.2025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1438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BFECD28A-B69E-4F54-C276-99260D28C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4918229"/>
          </a:xfrm>
          <a:prstGeom prst="round1Rect">
            <a:avLst>
              <a:gd name="adj" fmla="val 140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8A2A-295F-06C4-F34B-DDA0AF87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4C19D-6F93-5460-EE6C-1891BF21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84175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54B41D-D927-3848-062F-33BAEBA1F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64170"/>
            <a:ext cx="8642350" cy="3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A5807E1-2F61-C5BC-3B43-D9F6EA7D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774825" y="5734800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" descr="Logo Helsedirektoratet">
            <a:extLst>
              <a:ext uri="{FF2B5EF4-FFF2-40B4-BE49-F238E27FC236}">
                <a16:creationId xmlns:a16="http://schemas.microsoft.com/office/drawing/2014/main" id="{DC969169-90CA-C642-D2A3-D4EF78CE2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6794" y="621653"/>
            <a:ext cx="307934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9C6D-9AA3-ECC5-BE51-257DC63A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800175"/>
            <a:ext cx="8642350" cy="133191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C91581-FE29-F032-CCCD-7C6348DB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2411307"/>
            <a:ext cx="8640763" cy="3897418"/>
          </a:xfrm>
        </p:spPr>
        <p:txBody>
          <a:bodyPr/>
          <a:lstStyle>
            <a:lvl1pPr marL="358775" indent="-358775">
              <a:buFont typeface="+mj-lt"/>
              <a:buAutoNum type="arabicPeriod"/>
              <a:tabLst/>
              <a:defRPr>
                <a:solidFill>
                  <a:schemeClr val="bg1"/>
                </a:solidFill>
              </a:defRPr>
            </a:lvl1pPr>
            <a:lvl2pPr marL="630000" indent="-268288">
              <a:tabLst/>
              <a:defRPr>
                <a:solidFill>
                  <a:schemeClr val="bg1"/>
                </a:solidFill>
              </a:defRPr>
            </a:lvl2pPr>
            <a:lvl3pPr marL="809625" indent="-180000">
              <a:tabLst/>
              <a:defRPr>
                <a:solidFill>
                  <a:schemeClr val="bg1"/>
                </a:solidFill>
              </a:defRPr>
            </a:lvl3pPr>
            <a:lvl4pPr marL="990000" indent="-219075">
              <a:tabLst/>
              <a:defRPr>
                <a:solidFill>
                  <a:schemeClr val="bg1"/>
                </a:solidFill>
              </a:defRPr>
            </a:lvl4pPr>
            <a:lvl5pPr marL="1150938" indent="-1714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D46BA44-B440-B0C0-1AC8-DC4C8D44DFB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55B06F-5D80-114F-9B38-484F4E16F0D6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CFF1E00-5554-050E-B64A-2E3595FEB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530460A-A795-D6BC-3981-1863D774BC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4351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BFECD28A-B69E-4F54-C276-99260D28C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4918229"/>
          </a:xfrm>
          <a:prstGeom prst="round1Rect">
            <a:avLst>
              <a:gd name="adj" fmla="val 140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8A2A-295F-06C4-F34B-DDA0AF87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4C19D-6F93-5460-EE6C-1891BF21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84175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54B41D-D927-3848-062F-33BAEBA1F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64170"/>
            <a:ext cx="8642350" cy="3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A5807E1-2F61-C5BC-3B43-D9F6EA7D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774825" y="5734800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8A6BD20E-C579-09E4-083E-63F1E1E8A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5321" y="899833"/>
            <a:ext cx="3110817" cy="5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9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ttelside, loggoblå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CDD70-7E5A-0B9D-FE7C-3F33ECA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EB8F890-2A4D-C84B-FB75-3DC0342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F6556EB0-E7D0-AF6A-6603-880F6632D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" descr="Logo Helsedirektoratet">
            <a:extLst>
              <a:ext uri="{FF2B5EF4-FFF2-40B4-BE49-F238E27FC236}">
                <a16:creationId xmlns:a16="http://schemas.microsoft.com/office/drawing/2014/main" id="{6E79DADF-D176-FE1C-E671-498BA3A2D3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3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ttelside,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CDD70-7E5A-0B9D-FE7C-3F33ECA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EB8F890-2A4D-C84B-FB75-3DC0342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F6556EB0-E7D0-AF6A-6603-880F6632D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Logo" descr="Logo Helsedirektoratet">
            <a:extLst>
              <a:ext uri="{FF2B5EF4-FFF2-40B4-BE49-F238E27FC236}">
                <a16:creationId xmlns:a16="http://schemas.microsoft.com/office/drawing/2014/main" id="{6E79DADF-D176-FE1C-E671-498BA3A2D3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6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9C6D-9AA3-ECC5-BE51-257DC63A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800175"/>
            <a:ext cx="8642350" cy="133191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C91581-FE29-F032-CCCD-7C6348DB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2411307"/>
            <a:ext cx="8640763" cy="3897418"/>
          </a:xfrm>
        </p:spPr>
        <p:txBody>
          <a:bodyPr/>
          <a:lstStyle>
            <a:lvl1pPr marL="358775" indent="-358775">
              <a:buFont typeface="+mj-lt"/>
              <a:buAutoNum type="arabicPeriod"/>
              <a:tabLst/>
              <a:defRPr>
                <a:solidFill>
                  <a:schemeClr val="bg1"/>
                </a:solidFill>
              </a:defRPr>
            </a:lvl1pPr>
            <a:lvl2pPr marL="630000" indent="-268288">
              <a:tabLst/>
              <a:defRPr>
                <a:solidFill>
                  <a:schemeClr val="bg1"/>
                </a:solidFill>
              </a:defRPr>
            </a:lvl2pPr>
            <a:lvl3pPr marL="809625" indent="-180000">
              <a:tabLst/>
              <a:defRPr>
                <a:solidFill>
                  <a:schemeClr val="bg1"/>
                </a:solidFill>
              </a:defRPr>
            </a:lvl3pPr>
            <a:lvl4pPr marL="990000" indent="-219075">
              <a:tabLst/>
              <a:defRPr>
                <a:solidFill>
                  <a:schemeClr val="bg1"/>
                </a:solidFill>
              </a:defRPr>
            </a:lvl4pPr>
            <a:lvl5pPr marL="1150938" indent="-1714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D46BA44-B440-B0C0-1AC8-DC4C8D44DFB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55B06F-5D80-114F-9B38-484F4E16F0D6}" type="datetime1">
              <a:rPr lang="nb-NO" smtClean="0"/>
              <a:t>29.09.2025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CFF1E00-5554-050E-B64A-2E3595FEB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530460A-A795-D6BC-3981-1863D774BC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7229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41C96E-2BF6-AF6C-0EF5-CAF5C8D5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37C34B-6364-16E2-9BAA-2E5306EE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E22738-BBB1-88C1-8BB8-57837106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71668-A7BC-5A45-89C3-825413BD1F56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9E62E1-B28E-C63B-E538-B35DE229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B1AE72-5249-ACBA-C070-ABBF2FAB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DD09-BF3E-D547-AB07-D5CB3C7C5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4742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8086" y="1952625"/>
            <a:ext cx="5388588" cy="4356100"/>
          </a:xfrm>
        </p:spPr>
        <p:txBody>
          <a:bodyPr rIns="360000"/>
          <a:lstStyle>
            <a:lvl1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67A3-CA73-F14C-AA34-FC4FBAC4E753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3BE26CA4-BA98-4DD0-885C-3F64413B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32465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EBD3AE-2C7F-0498-08B2-B1BA038B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063" y="1952625"/>
            <a:ext cx="5388587" cy="642529"/>
          </a:xfrm>
        </p:spPr>
        <p:txBody>
          <a:bodyPr rIns="360000" bIns="0" anchor="t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" y="2725785"/>
            <a:ext cx="5400675" cy="3582939"/>
          </a:xfrm>
        </p:spPr>
        <p:txBody>
          <a:bodyPr rIns="360000"/>
          <a:lstStyle>
            <a:lvl1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8086" y="1952625"/>
            <a:ext cx="5388587" cy="642529"/>
          </a:xfrm>
        </p:spPr>
        <p:txBody>
          <a:bodyPr rIns="360000" bIns="0" anchor="t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8086" y="2725783"/>
            <a:ext cx="5388587" cy="3582939"/>
          </a:xfrm>
        </p:spPr>
        <p:txBody>
          <a:bodyPr rIns="36000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BD188C6-C475-EEBB-19DD-1E7E57D4E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013F20-F216-974D-9AFC-AE3F62853751}" type="datetime1">
              <a:rPr lang="nb-NO" smtClean="0"/>
              <a:t>29.09.2025</a:t>
            </a:fld>
            <a:endParaRPr lang="nb-NO"/>
          </a:p>
        </p:txBody>
      </p:sp>
      <p:sp>
        <p:nvSpPr>
          <p:cNvPr id="12" name="Plassholder for bunntekst 11">
            <a:extLst>
              <a:ext uri="{FF2B5EF4-FFF2-40B4-BE49-F238E27FC236}">
                <a16:creationId xmlns:a16="http://schemas.microsoft.com/office/drawing/2014/main" id="{8B686F46-7932-9981-47F3-786BC2BA5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DC554CA7-09B4-83A3-E57E-5EA3B1CA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0C27FCCD-9AA0-D4E6-92AB-AA7FC231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996342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6" y="1952626"/>
            <a:ext cx="3602034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2F6EA-3AD4-B992-0E79-28A87C8644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9446" y="1952626"/>
            <a:ext cx="3585195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98860" y="1952626"/>
            <a:ext cx="3597814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D462-C7BE-3C4A-A1C5-82F71756E724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C23E695F-0ABB-E096-637C-2ECCB48B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33006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89007-EE6A-CEE5-F2FA-FE9335F60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52624"/>
            <a:ext cx="3607541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682240"/>
            <a:ext cx="3607541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85EAB28-73FB-15AD-8FFA-850775457B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016" y="1952624"/>
            <a:ext cx="3593358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714B490-DEDA-F33A-F9B2-0AE24945E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016" y="2682240"/>
            <a:ext cx="3582210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21554" y="1952624"/>
            <a:ext cx="3575120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21553" y="2682240"/>
            <a:ext cx="3575120" cy="3626483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dato 12">
            <a:extLst>
              <a:ext uri="{FF2B5EF4-FFF2-40B4-BE49-F238E27FC236}">
                <a16:creationId xmlns:a16="http://schemas.microsoft.com/office/drawing/2014/main" id="{ADE11266-A348-59EE-BC97-CD0F4FEA4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221F62F-3B54-0E42-8AFB-EBC08EA5D715}" type="datetime1">
              <a:rPr lang="nb-NO" smtClean="0"/>
              <a:t>29.09.2025</a:t>
            </a:fld>
            <a:endParaRPr lang="nb-NO"/>
          </a:p>
        </p:txBody>
      </p:sp>
      <p:sp>
        <p:nvSpPr>
          <p:cNvPr id="14" name="Plassholder for bunntekst 13">
            <a:extLst>
              <a:ext uri="{FF2B5EF4-FFF2-40B4-BE49-F238E27FC236}">
                <a16:creationId xmlns:a16="http://schemas.microsoft.com/office/drawing/2014/main" id="{6C8C9645-CF8F-B4DC-A308-EC68F383E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Plassholder for lysbildenummer 15">
            <a:extLst>
              <a:ext uri="{FF2B5EF4-FFF2-40B4-BE49-F238E27FC236}">
                <a16:creationId xmlns:a16="http://schemas.microsoft.com/office/drawing/2014/main" id="{200AE5F9-1C2E-04BF-1A0A-2C503246A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D3C7BFD-1BF8-0A49-36D6-509010B02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52091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740-A630-4442-9977-AD2D7D793CB7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19988604-B493-3FD9-9195-963708D4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100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41C96E-2BF6-AF6C-0EF5-CAF5C8D5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37C34B-6364-16E2-9BAA-2E5306EE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E22738-BBB1-88C1-8BB8-57837106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71668-A7BC-5A45-89C3-825413BD1F56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9E62E1-B28E-C63B-E538-B35DE229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B1AE72-5249-ACBA-C070-ABBF2FAB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DD09-BF3E-D547-AB07-D5CB3C7C5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0591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9969859-2B5A-915B-2E94-B776F4AE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ACAA-5F39-9249-80B2-917BDC718A2F}" type="datetime1">
              <a:rPr lang="nb-NO" smtClean="0"/>
              <a:t>29.09.2025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A734D31-9FD8-A723-F585-288B71A9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583BFF6-52FA-DCA5-B37A-98E69BBD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DD09-BF3E-D547-AB07-D5CB3C7C544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0301DB44-273E-E161-2A2B-03149E3AE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29160"/>
            <a:ext cx="6005593" cy="720000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nb-NO"/>
              <a:t>Sett inn tittel for skjermopplesing</a:t>
            </a:r>
          </a:p>
        </p:txBody>
      </p:sp>
    </p:spTree>
    <p:extLst>
      <p:ext uri="{BB962C8B-B14F-4D97-AF65-F5344CB8AC3E}">
        <p14:creationId xmlns:p14="http://schemas.microsoft.com/office/powerpoint/2010/main" val="580767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11A416E-05A1-B14E-C8B2-BA495489239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95325" y="1665288"/>
            <a:ext cx="11161713" cy="464343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en tabell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330F-AE98-F741-8C9A-632A2F134DCC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06581D95-703C-10A9-C08A-8C056215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85020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 figur eller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of Rectangle 10">
            <a:extLst>
              <a:ext uri="{FF2B5EF4-FFF2-40B4-BE49-F238E27FC236}">
                <a16:creationId xmlns:a16="http://schemas.microsoft.com/office/drawing/2014/main" id="{DCCE9751-D797-3F9B-CB73-AAB947911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8725"/>
            <a:ext cx="12192000" cy="549275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A3756F7-8588-54F7-F8C5-168614415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8A524A5A-3E5A-5BD3-F408-488358651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97888"/>
            <a:ext cx="5689626" cy="720000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nb-NO"/>
              <a:t>Sett inn tittel for skjermopplesing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6EEAD077-2144-0091-7319-C3583D2D32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2D02-6F39-5C40-A77B-F462C85A0336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379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v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D62D2AC-F204-5052-A344-37748CC265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69435 h 6858000"/>
              <a:gd name="connsiteX3" fmla="*/ 6096000 w 6096000"/>
              <a:gd name="connsiteY3" fmla="*/ 5943600 h 6858000"/>
              <a:gd name="connsiteX4" fmla="*/ 6096000 w 6096000"/>
              <a:gd name="connsiteY4" fmla="*/ 6134993 h 6858000"/>
              <a:gd name="connsiteX5" fmla="*/ 5372993 w 6096000"/>
              <a:gd name="connsiteY5" fmla="*/ 6858000 h 6858000"/>
              <a:gd name="connsiteX6" fmla="*/ 5181600 w 6096000"/>
              <a:gd name="connsiteY6" fmla="*/ 6858000 h 6858000"/>
              <a:gd name="connsiteX7" fmla="*/ 3948216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5369435"/>
                </a:lnTo>
                <a:lnTo>
                  <a:pt x="6096000" y="5943600"/>
                </a:lnTo>
                <a:lnTo>
                  <a:pt x="6096000" y="6134993"/>
                </a:lnTo>
                <a:cubicBezTo>
                  <a:pt x="6096000" y="6534299"/>
                  <a:pt x="5772299" y="6858000"/>
                  <a:pt x="5372993" y="6858000"/>
                </a:cubicBezTo>
                <a:lnTo>
                  <a:pt x="5181600" y="6858000"/>
                </a:lnTo>
                <a:lnTo>
                  <a:pt x="39482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79B6-F561-5B40-8A35-E8542372936F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E6C509A6-A612-4A8B-066D-F3C084F7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20713"/>
            <a:ext cx="5400674" cy="1044575"/>
          </a:xfrm>
        </p:spPr>
        <p:txBody>
          <a:bodyPr rIns="360000"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3C3D7062-D60D-2C06-81F5-884FB615C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49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v,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buClrTx/>
              <a:defRPr sz="20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BD8F9827-3EF3-3D0A-255F-528EB364E4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69435 h 6858000"/>
              <a:gd name="connsiteX3" fmla="*/ 6096000 w 6096000"/>
              <a:gd name="connsiteY3" fmla="*/ 5943600 h 6858000"/>
              <a:gd name="connsiteX4" fmla="*/ 6096000 w 6096000"/>
              <a:gd name="connsiteY4" fmla="*/ 6134993 h 6858000"/>
              <a:gd name="connsiteX5" fmla="*/ 5372993 w 6096000"/>
              <a:gd name="connsiteY5" fmla="*/ 6858000 h 6858000"/>
              <a:gd name="connsiteX6" fmla="*/ 5181600 w 6096000"/>
              <a:gd name="connsiteY6" fmla="*/ 6858000 h 6858000"/>
              <a:gd name="connsiteX7" fmla="*/ 3948216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5369435"/>
                </a:lnTo>
                <a:lnTo>
                  <a:pt x="6096000" y="5943600"/>
                </a:lnTo>
                <a:lnTo>
                  <a:pt x="6096000" y="6134993"/>
                </a:lnTo>
                <a:cubicBezTo>
                  <a:pt x="6096000" y="6534299"/>
                  <a:pt x="5772299" y="6858000"/>
                  <a:pt x="5372993" y="6858000"/>
                </a:cubicBezTo>
                <a:lnTo>
                  <a:pt x="5181600" y="6858000"/>
                </a:lnTo>
                <a:lnTo>
                  <a:pt x="39482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6D16768-56C7-1340-B787-3ABF6BC6BB4B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98A08ECE-605C-49AF-4ABC-1011EFDEF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482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h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7BF90D-8F29-40C1-CA2D-19D8878F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96601-90BC-5A4F-A072-34692FF42E51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882582-0281-E799-94B4-4E528320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0713"/>
            <a:ext cx="5400675" cy="1044575"/>
          </a:xfrm>
        </p:spPr>
        <p:txBody>
          <a:bodyPr lIns="360000"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844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delt h,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buClrTx/>
              <a:defRPr sz="20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7BF90D-8F29-40C1-CA2D-19D8878F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68E919-AB03-974F-884F-D75D3847DBE4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882582-0281-E799-94B4-4E528320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0713"/>
            <a:ext cx="5400675" cy="1044575"/>
          </a:xfrm>
        </p:spPr>
        <p:txBody>
          <a:bodyPr l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49847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liten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uide">
            <a:extLst>
              <a:ext uri="{FF2B5EF4-FFF2-40B4-BE49-F238E27FC236}">
                <a16:creationId xmlns:a16="http://schemas.microsoft.com/office/drawing/2014/main" id="{699A2402-4AD5-7C27-A860-2798A9BEE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13919" y="549275"/>
            <a:ext cx="129359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hjelpelinjer!</a:t>
            </a:r>
          </a:p>
        </p:txBody>
      </p:sp>
      <p:sp>
        <p:nvSpPr>
          <p:cNvPr id="17" name="Bilde">
            <a:extLst>
              <a:ext uri="{FF2B5EF4-FFF2-40B4-BE49-F238E27FC236}">
                <a16:creationId xmlns:a16="http://schemas.microsoft.com/office/drawing/2014/main" id="{564D2DC8-0601-F2BC-389F-6617CEB91D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Tekst">
            <a:extLst>
              <a:ext uri="{FF2B5EF4-FFF2-40B4-BE49-F238E27FC236}">
                <a16:creationId xmlns:a16="http://schemas.microsoft.com/office/drawing/2014/main" id="{80619626-4239-8766-8457-9BD604F81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588" y="620713"/>
            <a:ext cx="3240000" cy="3095625"/>
          </a:xfrm>
          <a:prstGeom prst="round1Rect">
            <a:avLst>
              <a:gd name="adj" fmla="val 13232"/>
            </a:avLst>
          </a:prstGeom>
          <a:solidFill>
            <a:schemeClr val="bg1"/>
          </a:solidFill>
        </p:spPr>
        <p:txBody>
          <a:bodyPr wrap="square" lIns="288000" tIns="720000" rIns="288000" bIns="288000">
            <a:noAutofit/>
          </a:bodyPr>
          <a:lstStyle>
            <a:lvl1pPr marL="0" indent="-270000">
              <a:lnSpc>
                <a:spcPct val="120000"/>
              </a:lnSpc>
              <a:spcBef>
                <a:spcPts val="500"/>
              </a:spcBef>
              <a:buNone/>
              <a:defRPr sz="1800"/>
            </a:lvl1pPr>
            <a:lvl2pPr marL="0" indent="-2700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9" name="Graphic">
            <a:extLst>
              <a:ext uri="{FF2B5EF4-FFF2-40B4-BE49-F238E27FC236}">
                <a16:creationId xmlns:a16="http://schemas.microsoft.com/office/drawing/2014/main" id="{52675333-694D-0924-A96E-4336D2083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69111" y="927407"/>
            <a:ext cx="273600" cy="9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r">
              <a:buNone/>
              <a:defRPr sz="100">
                <a:solidFill>
                  <a:schemeClr val="accent1"/>
                </a:solidFill>
              </a:defRPr>
            </a:lvl1pPr>
            <a:lvl2pPr marL="275400" indent="0">
              <a:buNone/>
              <a:defRPr/>
            </a:lvl2pPr>
            <a:lvl3pPr marL="491400" indent="0">
              <a:buNone/>
              <a:defRPr/>
            </a:lvl3pPr>
            <a:lvl4pPr marL="707400" indent="0">
              <a:buNone/>
              <a:defRPr/>
            </a:lvl4pPr>
            <a:lvl5pPr marL="92340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79B3-FEAD-1D43-94FA-C03DF327079F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0939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stor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1836" y="620712"/>
            <a:ext cx="4664751" cy="4059661"/>
          </a:xfrm>
          <a:prstGeom prst="round1Rect">
            <a:avLst>
              <a:gd name="adj" fmla="val 17649"/>
            </a:avLst>
          </a:prstGeom>
          <a:solidFill>
            <a:schemeClr val="bg1"/>
          </a:solidFill>
        </p:spPr>
        <p:txBody>
          <a:bodyPr lIns="360000" tIns="1080000" rIns="288000" bIns="288000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1"/>
                </a:solidFill>
              </a:defRPr>
            </a:lvl1pPr>
            <a:lvl2pPr marL="618300" indent="-342900">
              <a:buFont typeface="Arial" panose="020B0604020202020204" pitchFamily="34" charset="0"/>
              <a:buChar char="•"/>
              <a:defRPr sz="18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9859A-F13F-644E-5B05-EDEDB1F1C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282388" y="858777"/>
            <a:ext cx="127862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hjelpelinjer!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06F01F7-3339-FA99-42DD-C2DF02D3F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3346" y="1064315"/>
            <a:ext cx="1782000" cy="2376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82127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p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med ett avrundet hjørne 26">
            <a:extLst>
              <a:ext uri="{FF2B5EF4-FFF2-40B4-BE49-F238E27FC236}">
                <a16:creationId xmlns:a16="http://schemas.microsoft.com/office/drawing/2014/main" id="{57F1973D-87A7-31BA-5017-C2C9E3CA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38298" y="1688482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Rektangel med ett avrundet hjørne 29">
            <a:extLst>
              <a:ext uri="{FF2B5EF4-FFF2-40B4-BE49-F238E27FC236}">
                <a16:creationId xmlns:a16="http://schemas.microsoft.com/office/drawing/2014/main" id="{0C3E80C0-C4B1-95B1-AA3D-B059C4A96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621647" y="1688482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ktangel med ett avrundet hjørne 32">
            <a:extLst>
              <a:ext uri="{FF2B5EF4-FFF2-40B4-BE49-F238E27FC236}">
                <a16:creationId xmlns:a16="http://schemas.microsoft.com/office/drawing/2014/main" id="{110BC27A-6FBD-D397-7A5E-0841EB5C9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38298" y="3217280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Rektangel med ett avrundet hjørne 35">
            <a:extLst>
              <a:ext uri="{FF2B5EF4-FFF2-40B4-BE49-F238E27FC236}">
                <a16:creationId xmlns:a16="http://schemas.microsoft.com/office/drawing/2014/main" id="{A6E8226A-22D1-57C5-927C-D2689E38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621647" y="3217280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med ett avrundet hjørne 23">
            <a:extLst>
              <a:ext uri="{FF2B5EF4-FFF2-40B4-BE49-F238E27FC236}">
                <a16:creationId xmlns:a16="http://schemas.microsoft.com/office/drawing/2014/main" id="{A46BDC32-E732-2035-0CC8-37F80F217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614559" y="158238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ktangel med ett avrundet hjørne 1">
            <a:extLst>
              <a:ext uri="{FF2B5EF4-FFF2-40B4-BE49-F238E27FC236}">
                <a16:creationId xmlns:a16="http://schemas.microsoft.com/office/drawing/2014/main" id="{7B97D543-633A-6552-C816-8F0F13409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38299" y="158238"/>
            <a:ext cx="1080000" cy="4679951"/>
          </a:xfrm>
          <a:prstGeom prst="round1Rect">
            <a:avLst>
              <a:gd name="adj" fmla="val 284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F0FAF3CA-699C-8696-9D6C-E2384ED0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29D663A-5C67-AD4F-41B3-AC2A4A9995C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95325" y="1760815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8325" y="1958213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29" name="Plassholder for tekst 15">
            <a:extLst>
              <a:ext uri="{FF2B5EF4-FFF2-40B4-BE49-F238E27FC236}">
                <a16:creationId xmlns:a16="http://schemas.microsoft.com/office/drawing/2014/main" id="{997E195F-8DE9-F78D-8F18-A6E182FDC6B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95324" y="3291059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D94495B-5B41-AB85-EFB5-F7BCDD3B9A5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38324" y="3488457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DBA1CFA1-FA6C-8F96-D8D8-2D9DC7FF6FC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95324" y="4819857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DD6A0E02-7C35-CB51-E4AF-15050A867F5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38324" y="5017255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26" name="Plassholder for tekst 15">
            <a:extLst>
              <a:ext uri="{FF2B5EF4-FFF2-40B4-BE49-F238E27FC236}">
                <a16:creationId xmlns:a16="http://schemas.microsoft.com/office/drawing/2014/main" id="{EE1DA772-A280-4F5A-BD2C-39DD6DF4E94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571585" y="1760815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2D9B7D40-8517-2455-FD70-F54269A1E1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4585" y="1958213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32" name="Plassholder for tekst 15">
            <a:extLst>
              <a:ext uri="{FF2B5EF4-FFF2-40B4-BE49-F238E27FC236}">
                <a16:creationId xmlns:a16="http://schemas.microsoft.com/office/drawing/2014/main" id="{8A437FEB-21C6-134C-5E1C-7E929033D20D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578673" y="3291059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5AA9D345-D396-F630-94B7-C83495E161A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21673" y="3488457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38" name="Plassholder for tekst 15">
            <a:extLst>
              <a:ext uri="{FF2B5EF4-FFF2-40B4-BE49-F238E27FC236}">
                <a16:creationId xmlns:a16="http://schemas.microsoft.com/office/drawing/2014/main" id="{0D7A17EC-6223-04C9-0860-2C38C438F067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6578673" y="4819857"/>
            <a:ext cx="486000" cy="486000"/>
          </a:xfrm>
          <a:prstGeom prst="ellipse">
            <a:avLst/>
          </a:prstGeom>
          <a:solidFill>
            <a:schemeClr val="accent3"/>
          </a:solidFill>
        </p:spPr>
        <p:txBody>
          <a:bodyPr wrap="none"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97161D73-9AD7-6882-9A95-6281C16703A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821673" y="5017255"/>
            <a:ext cx="4679950" cy="1080001"/>
          </a:xfrm>
          <a:prstGeom prst="rect">
            <a:avLst/>
          </a:prstGeom>
          <a:noFill/>
        </p:spPr>
        <p:txBody>
          <a:bodyPr lIns="251999" tIns="144000" rIns="144000" bIns="0"/>
          <a:lstStyle>
            <a:lvl1pPr marL="0" indent="0">
              <a:buNone/>
              <a:defRPr sz="15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C7A3C-63FD-524A-8E9D-1DF035FE335C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40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8086" y="1952625"/>
            <a:ext cx="5388588" cy="4356100"/>
          </a:xfrm>
        </p:spPr>
        <p:txBody>
          <a:bodyPr rIns="360000"/>
          <a:lstStyle>
            <a:lvl1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67A3-CA73-F14C-AA34-FC4FBAC4E753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3BE26CA4-BA98-4DD0-885C-3F64413B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7155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>
            <a:extLst>
              <a:ext uri="{FF2B5EF4-FFF2-40B4-BE49-F238E27FC236}">
                <a16:creationId xmlns:a16="http://schemas.microsoft.com/office/drawing/2014/main" id="{E08352A1-88C0-5E8C-2138-B508E1591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92149" y="1857478"/>
            <a:ext cx="10807001" cy="4463270"/>
            <a:chOff x="692149" y="1857478"/>
            <a:chExt cx="10807001" cy="4463270"/>
          </a:xfrm>
        </p:grpSpPr>
        <p:cxnSp>
          <p:nvCxnSpPr>
            <p:cNvPr id="6" name="Rett linje 63">
              <a:extLst>
                <a:ext uri="{FF2B5EF4-FFF2-40B4-BE49-F238E27FC236}">
                  <a16:creationId xmlns:a16="http://schemas.microsoft.com/office/drawing/2014/main" id="{7C5DB0C2-D68A-F349-7331-C973E6728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6096000" y="1867548"/>
              <a:ext cx="0" cy="44532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tt linje 63">
              <a:extLst>
                <a:ext uri="{FF2B5EF4-FFF2-40B4-BE49-F238E27FC236}">
                  <a16:creationId xmlns:a16="http://schemas.microsoft.com/office/drawing/2014/main" id="{22EFB831-8E31-F061-973A-1649A97CD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92149" y="1857478"/>
              <a:ext cx="108063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63">
              <a:extLst>
                <a:ext uri="{FF2B5EF4-FFF2-40B4-BE49-F238E27FC236}">
                  <a16:creationId xmlns:a16="http://schemas.microsoft.com/office/drawing/2014/main" id="{03A730AD-F9D3-5EAC-C952-815ACC258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92850" y="3341311"/>
              <a:ext cx="108063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63">
              <a:extLst>
                <a:ext uri="{FF2B5EF4-FFF2-40B4-BE49-F238E27FC236}">
                  <a16:creationId xmlns:a16="http://schemas.microsoft.com/office/drawing/2014/main" id="{97D6C36A-4CD6-DEEE-921E-F5E16C14D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92850" y="4825144"/>
              <a:ext cx="10806300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60ED2AE-977F-6449-9141-8BD81063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A82E6AC2-6F25-A2A3-6CB4-36C7C2FB5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92149" y="1994638"/>
            <a:ext cx="1116000" cy="111436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ikon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58288" y="2070838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22" name="Plassholder for bilde 20">
            <a:extLst>
              <a:ext uri="{FF2B5EF4-FFF2-40B4-BE49-F238E27FC236}">
                <a16:creationId xmlns:a16="http://schemas.microsoft.com/office/drawing/2014/main" id="{E880C591-49FA-A4B7-1314-2F8ED4F3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92149" y="3478471"/>
            <a:ext cx="1116000" cy="111436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ikon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D94495B-5B41-AB85-EFB5-F7BCDD3B9A5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58287" y="3554671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23" name="Plassholder for bilde 20">
            <a:extLst>
              <a:ext uri="{FF2B5EF4-FFF2-40B4-BE49-F238E27FC236}">
                <a16:creationId xmlns:a16="http://schemas.microsoft.com/office/drawing/2014/main" id="{42793EC4-7310-EB6F-1920-C87E7CFE7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92149" y="4962304"/>
            <a:ext cx="1116000" cy="111436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ikon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DD6A0E02-7C35-CB51-E4AF-15050A867F5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058287" y="5038504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39" name="Plassholder for bilde 20">
            <a:extLst>
              <a:ext uri="{FF2B5EF4-FFF2-40B4-BE49-F238E27FC236}">
                <a16:creationId xmlns:a16="http://schemas.microsoft.com/office/drawing/2014/main" id="{7F97DC73-3E9C-05A1-343B-19AF324DF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348670" y="1994638"/>
            <a:ext cx="1116000" cy="111436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ikon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2D9B7D40-8517-2455-FD70-F54269A1E1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17339" y="2070838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40" name="Plassholder for bilde 20">
            <a:extLst>
              <a:ext uri="{FF2B5EF4-FFF2-40B4-BE49-F238E27FC236}">
                <a16:creationId xmlns:a16="http://schemas.microsoft.com/office/drawing/2014/main" id="{E967C2DD-340A-97E2-5EA9-A2BE5BCBB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348670" y="3478471"/>
            <a:ext cx="1116000" cy="111436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ikon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5AA9D345-D396-F630-94B7-C83495E161A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4427" y="3554671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41" name="Plassholder for bilde 20">
            <a:extLst>
              <a:ext uri="{FF2B5EF4-FFF2-40B4-BE49-F238E27FC236}">
                <a16:creationId xmlns:a16="http://schemas.microsoft.com/office/drawing/2014/main" id="{2BE01866-2F5C-245D-5511-23E6F2F6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348670" y="4962304"/>
            <a:ext cx="1116000" cy="111436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ikon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97161D73-9AD7-6882-9A95-6281C16703A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724427" y="5038504"/>
            <a:ext cx="3600000" cy="108000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/>
            </a:lvl1pPr>
            <a:lvl2pPr marL="133350" indent="-127000">
              <a:tabLst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F09D-BC36-3D41-810D-4218B27E140A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7311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Logo Helsedirektoratet">
            <a:extLst>
              <a:ext uri="{FF2B5EF4-FFF2-40B4-BE49-F238E27FC236}">
                <a16:creationId xmlns:a16="http://schemas.microsoft.com/office/drawing/2014/main" id="{8E204606-017A-D877-E2B6-991EDDD9F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329" y="3231000"/>
            <a:ext cx="307934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237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4EDEB077-60A6-8E65-2A18-5B3E147187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329" y="3231000"/>
            <a:ext cx="3078000" cy="5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774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ldekk bilde, stor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1836" y="620712"/>
            <a:ext cx="4664751" cy="4059661"/>
          </a:xfrm>
          <a:prstGeom prst="round1Rect">
            <a:avLst>
              <a:gd name="adj" fmla="val 17649"/>
            </a:avLst>
          </a:prstGeom>
          <a:solidFill>
            <a:schemeClr val="bg1"/>
          </a:solidFill>
        </p:spPr>
        <p:txBody>
          <a:bodyPr lIns="360000" tIns="1080000" rIns="288000" bIns="288000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2"/>
                </a:solidFill>
              </a:defRPr>
            </a:lvl1pPr>
            <a:lvl2pPr marL="618300" indent="-342900">
              <a:buFont typeface="Arial" panose="020B0604020202020204" pitchFamily="34" charset="0"/>
              <a:buChar char="•"/>
              <a:defRPr sz="18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9859A-F13F-644E-5B05-EDEDB1F1CAC1}"/>
              </a:ext>
            </a:extLst>
          </p:cNvPr>
          <p:cNvSpPr txBox="1"/>
          <p:nvPr userDrawn="1"/>
        </p:nvSpPr>
        <p:spPr>
          <a:xfrm>
            <a:off x="12282388" y="858777"/>
            <a:ext cx="1802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guides!</a:t>
            </a:r>
          </a:p>
        </p:txBody>
      </p:sp>
      <p:pic>
        <p:nvPicPr>
          <p:cNvPr id="10" name="Bilde 15">
            <a:extLst>
              <a:ext uri="{FF2B5EF4-FFF2-40B4-BE49-F238E27FC236}">
                <a16:creationId xmlns:a16="http://schemas.microsoft.com/office/drawing/2014/main" id="{6B52B9E9-DD1E-4C4C-6D16-AF98470EA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22" y="972339"/>
            <a:ext cx="1783903" cy="2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63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te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0058-AC6E-0F4B-9629-C7CE1E5A692C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1C7C3D87-31D4-1940-FAAD-D6020110753B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96FA03-4104-E6B2-DA19-35423F25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6" y="620713"/>
            <a:ext cx="1151300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6ED3F43F-A517-4877-5613-0B026E9574D2}"/>
              </a:ext>
            </a:extLst>
          </p:cNvPr>
          <p:cNvSpPr/>
          <p:nvPr userDrawn="1"/>
        </p:nvSpPr>
        <p:spPr>
          <a:xfrm flipH="1">
            <a:off x="344036" y="335314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9137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delt v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EA422B8-67E0-6DF7-7599-2EBDB33B0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1816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731520 h 6858000"/>
              <a:gd name="connsiteX3" fmla="*/ 6096000 w 6096000"/>
              <a:gd name="connsiteY3" fmla="*/ 914400 h 6858000"/>
              <a:gd name="connsiteX4" fmla="*/ 6096000 w 6096000"/>
              <a:gd name="connsiteY4" fmla="*/ 5943600 h 6858000"/>
              <a:gd name="connsiteX5" fmla="*/ 6096000 w 6096000"/>
              <a:gd name="connsiteY5" fmla="*/ 6126480 h 6858000"/>
              <a:gd name="connsiteX6" fmla="*/ 6096000 w 6096000"/>
              <a:gd name="connsiteY6" fmla="*/ 6858000 h 6858000"/>
              <a:gd name="connsiteX7" fmla="*/ 5364480 w 6096000"/>
              <a:gd name="connsiteY7" fmla="*/ 6858000 h 6858000"/>
              <a:gd name="connsiteX8" fmla="*/ 5181600 w 6096000"/>
              <a:gd name="connsiteY8" fmla="*/ 6858000 h 6858000"/>
              <a:gd name="connsiteX9" fmla="*/ 731520 w 6096000"/>
              <a:gd name="connsiteY9" fmla="*/ 6858000 h 6858000"/>
              <a:gd name="connsiteX10" fmla="*/ 0 w 6096000"/>
              <a:gd name="connsiteY10" fmla="*/ 6126480 h 6858000"/>
              <a:gd name="connsiteX11" fmla="*/ 0 w 6096000"/>
              <a:gd name="connsiteY11" fmla="*/ 914400 h 6858000"/>
              <a:gd name="connsiteX12" fmla="*/ 0 w 6096000"/>
              <a:gd name="connsiteY12" fmla="*/ 731520 h 6858000"/>
              <a:gd name="connsiteX13" fmla="*/ 0 w 6096000"/>
              <a:gd name="connsiteY13" fmla="*/ 0 h 6858000"/>
              <a:gd name="connsiteX14" fmla="*/ 731520 w 6096000"/>
              <a:gd name="connsiteY14" fmla="*/ 0 h 6858000"/>
              <a:gd name="connsiteX15" fmla="*/ 914400 w 6096000"/>
              <a:gd name="connsiteY15" fmla="*/ 0 h 6858000"/>
              <a:gd name="connsiteX16" fmla="*/ 5181600 w 609600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5181600" y="0"/>
                </a:moveTo>
                <a:lnTo>
                  <a:pt x="6096000" y="0"/>
                </a:lnTo>
                <a:lnTo>
                  <a:pt x="6096000" y="731520"/>
                </a:lnTo>
                <a:lnTo>
                  <a:pt x="6096000" y="914400"/>
                </a:lnTo>
                <a:lnTo>
                  <a:pt x="6096000" y="5943600"/>
                </a:lnTo>
                <a:lnTo>
                  <a:pt x="6096000" y="6126480"/>
                </a:lnTo>
                <a:lnTo>
                  <a:pt x="6096000" y="6858000"/>
                </a:lnTo>
                <a:lnTo>
                  <a:pt x="5364480" y="6858000"/>
                </a:lnTo>
                <a:lnTo>
                  <a:pt x="5181600" y="6858000"/>
                </a:lnTo>
                <a:lnTo>
                  <a:pt x="731520" y="6858000"/>
                </a:lnTo>
                <a:cubicBezTo>
                  <a:pt x="327513" y="6858000"/>
                  <a:pt x="0" y="6530487"/>
                  <a:pt x="0" y="6126480"/>
                </a:cubicBezTo>
                <a:lnTo>
                  <a:pt x="0" y="914400"/>
                </a:lnTo>
                <a:lnTo>
                  <a:pt x="0" y="731520"/>
                </a:lnTo>
                <a:lnTo>
                  <a:pt x="0" y="0"/>
                </a:lnTo>
                <a:lnTo>
                  <a:pt x="731520" y="0"/>
                </a:lnTo>
                <a:lnTo>
                  <a:pt x="914400" y="0"/>
                </a:lnTo>
                <a:lnTo>
                  <a:pt x="51816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5FB49-DF20-A246-860A-FE8D935B3162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8AAA40A2-3F80-ECCF-6DB4-30C13C0A5104}"/>
              </a:ext>
            </a:extLst>
          </p:cNvPr>
          <p:cNvSpPr/>
          <p:nvPr userDrawn="1"/>
        </p:nvSpPr>
        <p:spPr>
          <a:xfrm flipH="1">
            <a:off x="70403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9420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DDE10874-4D61-6CB8-B970-5955A8550822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196DA-1F62-D519-34F8-A6268B4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620712"/>
            <a:ext cx="8642350" cy="1044575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355C-EFCC-494B-B9AE-5359B3B0C6BE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B56BCD-0558-3E7E-E190-BCE8E78068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4824" y="1952626"/>
            <a:ext cx="8642351" cy="4356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D880EB4D-6065-D04C-CD0B-BDE9C3D3F796}"/>
              </a:ext>
            </a:extLst>
          </p:cNvPr>
          <p:cNvSpPr/>
          <p:nvPr userDrawn="1"/>
        </p:nvSpPr>
        <p:spPr>
          <a:xfrm flipH="1">
            <a:off x="180675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66031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, ful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58E2-B449-4D16-80CC-BD159CE20BB9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Helsedirektoratets nye profil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6" y="1665287"/>
            <a:ext cx="10801350" cy="46434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7C67C5F7-01B1-5A22-0C88-6BC31852AEFF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2686F-63C6-D4AA-7648-93C87448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1080135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E321C28B-3A46-6E9F-4579-9A250D03277C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329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BFECD28A-B69E-4F54-C276-99260D28CD3A}"/>
              </a:ext>
            </a:extLst>
          </p:cNvPr>
          <p:cNvSpPr/>
          <p:nvPr userDrawn="1"/>
        </p:nvSpPr>
        <p:spPr>
          <a:xfrm flipV="1">
            <a:off x="0" y="0"/>
            <a:ext cx="12192000" cy="4918229"/>
          </a:xfrm>
          <a:prstGeom prst="round1Rect">
            <a:avLst>
              <a:gd name="adj" fmla="val 1406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8A2A-295F-06C4-F34B-DDA0AF87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854B41D-D927-3848-062F-33BAEBA1F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64170"/>
            <a:ext cx="8642350" cy="3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244C19D-6F93-5460-EE6C-1891BF2105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84175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9A5807E1-2F61-C5BC-3B43-D9F6EA7D5977}"/>
              </a:ext>
            </a:extLst>
          </p:cNvPr>
          <p:cNvSpPr/>
          <p:nvPr userDrawn="1"/>
        </p:nvSpPr>
        <p:spPr>
          <a:xfrm flipH="1" flipV="1">
            <a:off x="1774825" y="5734800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969169-90CA-C642-D2A3-D4EF78CE2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6794" y="621653"/>
            <a:ext cx="3079344" cy="39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1E5B67-7E42-8E9E-52DC-FA0CCD93B0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-2153357"/>
            <a:ext cx="4732720" cy="60862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CD8F05D-6ED4-8D97-76FB-B3D0AA5FB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4" y="-1288617"/>
            <a:ext cx="4732719" cy="6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184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9C6D-9AA3-ECC5-BE51-257DC63A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800175"/>
            <a:ext cx="8642350" cy="133191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C91581-FE29-F032-CCCD-7C6348DBF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2411307"/>
            <a:ext cx="8640763" cy="38974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D33B1A2A-6514-8FDD-5C97-105643CBC562}"/>
              </a:ext>
            </a:extLst>
          </p:cNvPr>
          <p:cNvSpPr/>
          <p:nvPr userDrawn="1"/>
        </p:nvSpPr>
        <p:spPr>
          <a:xfrm flipH="1">
            <a:off x="1806754" y="332609"/>
            <a:ext cx="270000" cy="90000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958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EBD3AE-2C7F-0498-08B2-B1BA038B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063" y="1952625"/>
            <a:ext cx="5388587" cy="642529"/>
          </a:xfrm>
        </p:spPr>
        <p:txBody>
          <a:bodyPr rIns="360000" bIns="0" anchor="t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" y="2725785"/>
            <a:ext cx="5400675" cy="3582939"/>
          </a:xfrm>
        </p:spPr>
        <p:txBody>
          <a:bodyPr rIns="360000"/>
          <a:lstStyle>
            <a:lvl1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8086" y="1952625"/>
            <a:ext cx="5388587" cy="642529"/>
          </a:xfrm>
        </p:spPr>
        <p:txBody>
          <a:bodyPr rIns="360000" bIns="0" anchor="t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8086" y="2725783"/>
            <a:ext cx="5388587" cy="3582939"/>
          </a:xfrm>
        </p:spPr>
        <p:txBody>
          <a:bodyPr rIns="36000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BD188C6-C475-EEBB-19DD-1E7E57D4E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013F20-F216-974D-9AFC-AE3F62853751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12" name="Plassholder for bunntekst 11">
            <a:extLst>
              <a:ext uri="{FF2B5EF4-FFF2-40B4-BE49-F238E27FC236}">
                <a16:creationId xmlns:a16="http://schemas.microsoft.com/office/drawing/2014/main" id="{8B686F46-7932-9981-47F3-786BC2BA5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DC554CA7-09B4-83A3-E57E-5EA3B1CA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0C27FCCD-9AA0-D4E6-92AB-AA7FC231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92471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of Rectangle 10">
            <a:extLst>
              <a:ext uri="{FF2B5EF4-FFF2-40B4-BE49-F238E27FC236}">
                <a16:creationId xmlns:a16="http://schemas.microsoft.com/office/drawing/2014/main" id="{DDE10874-4D61-6CB8-B970-5955A8550822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196DA-1F62-D519-34F8-A6268B4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620712"/>
            <a:ext cx="8642350" cy="1044575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355C-EFCC-494B-B9AE-5359B3B0C6BE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B56BCD-0558-3E7E-E190-BCE8E78068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4824" y="1952626"/>
            <a:ext cx="8642351" cy="43561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D880EB4D-6065-D04C-CD0B-BDE9C3D3F796}"/>
              </a:ext>
            </a:extLst>
          </p:cNvPr>
          <p:cNvSpPr/>
          <p:nvPr userDrawn="1"/>
        </p:nvSpPr>
        <p:spPr>
          <a:xfrm flipH="1">
            <a:off x="180675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651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palte, ful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340A-1DEC-3447-9E87-CE8F8D7A246F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C989AF-3EEE-FBB8-45EE-BE1F3FDB71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5326" y="1665287"/>
            <a:ext cx="10801350" cy="464343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7C67C5F7-01B1-5A22-0C88-6BC31852AEFF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2686F-63C6-D4AA-7648-93C87448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1080135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E321C28B-3A46-6E9F-4579-9A250D03277C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9371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8086" y="1952625"/>
            <a:ext cx="5388588" cy="4356100"/>
          </a:xfrm>
        </p:spPr>
        <p:txBody>
          <a:bodyPr rIns="36000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CF9-D211-FF45-B398-DCA08B3219BE}" type="datetime1">
              <a:rPr lang="nb-NO" smtClean="0"/>
              <a:t>29.09.2025</a:t>
            </a:fld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F9CE465F-C247-D36D-6C97-40D1B3AE3447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B57413-EE71-200E-5299-F23E8112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20712"/>
            <a:ext cx="10801349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A49360F7-CA26-087F-0EDF-6E5158340736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766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" y="2725785"/>
            <a:ext cx="5400675" cy="3582939"/>
          </a:xfrm>
        </p:spPr>
        <p:txBody>
          <a:bodyPr rIns="36000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8086" y="1952625"/>
            <a:ext cx="5388587" cy="642529"/>
          </a:xfrm>
        </p:spPr>
        <p:txBody>
          <a:bodyPr rIns="360000" bIns="0" anchor="ctr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8086" y="2725783"/>
            <a:ext cx="5388587" cy="3582939"/>
          </a:xfrm>
        </p:spPr>
        <p:txBody>
          <a:bodyPr rIns="36000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41583-C1CF-8010-43BE-27D9EDD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5105-305E-BC42-8FDF-0E394032A8FE}" type="datetime1">
              <a:rPr lang="nb-NO" smtClean="0"/>
              <a:t>29.09.2025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CB179-9D62-139D-7C8E-851082E2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9" y="6308724"/>
            <a:ext cx="7573349" cy="261903"/>
          </a:xfrm>
        </p:spPr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D10C-20F9-0B85-6215-8C6C536A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C0E960CB-FDF1-DF54-8793-52E8EBAC87BF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E254C4B-2EA5-2FBC-5399-11403F50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2"/>
            <a:ext cx="10801348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ADB29E58-EBDA-76A6-D68E-F56F422186EE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EBD3AE-2C7F-0498-08B2-B1BA038B5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063" y="1952625"/>
            <a:ext cx="5388587" cy="642529"/>
          </a:xfrm>
        </p:spPr>
        <p:txBody>
          <a:bodyPr rIns="360000" bIns="0" anchor="ctr" anchorCtr="0"/>
          <a:lstStyle>
            <a:lvl1pPr marL="0" indent="0">
              <a:lnSpc>
                <a:spcPct val="80000"/>
              </a:lnSpc>
              <a:spcBef>
                <a:spcPts val="500"/>
              </a:spcBef>
              <a:buNone/>
              <a:defRPr sz="2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409019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6" y="2205038"/>
            <a:ext cx="3602034" cy="4103687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98860" y="2205038"/>
            <a:ext cx="3597814" cy="4103687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330AB-B422-774C-90B4-BBC002BF0EAF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2F6EA-3AD4-B992-0E79-28A87C8644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9446" y="2205038"/>
            <a:ext cx="3585195" cy="4103687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774068B3-808A-E5A3-F7BD-841A05870822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C976E7-BEBB-5E6D-F387-E0267932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2"/>
            <a:ext cx="10801349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60FEFB1B-1D34-FB23-947E-562B7ADBBF67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956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89007-EE6A-CEE5-F2FA-FE9335F60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52624"/>
            <a:ext cx="3607541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AD26A-0116-97EC-222C-2E0124CA9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682240"/>
            <a:ext cx="3607541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E8A8E-D4FD-4060-A885-5E54552CA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21554" y="1952624"/>
            <a:ext cx="3575120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D0006-ABEB-2E7C-4B72-BF63DC73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21553" y="2682240"/>
            <a:ext cx="3575120" cy="3626483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41583-C1CF-8010-43BE-27D9EDD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EE5F-77B4-2B4E-B6AA-19CCCA6B3038}" type="datetime1">
              <a:rPr lang="nb-NO" smtClean="0"/>
              <a:t>29.09.2025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CB179-9D62-139D-7C8E-851082E2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9" y="6308724"/>
            <a:ext cx="7573349" cy="261903"/>
          </a:xfrm>
        </p:spPr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D10C-20F9-0B85-6215-8C6C536A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85EAB28-73FB-15AD-8FFA-850775457B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016" y="1952624"/>
            <a:ext cx="3593358" cy="640800"/>
          </a:xfrm>
        </p:spPr>
        <p:txBody>
          <a:bodyPr rIns="360000" bIns="0"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5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714B490-DEDA-F33A-F9B2-0AE24945E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016" y="2682240"/>
            <a:ext cx="3582210" cy="3626485"/>
          </a:xfrm>
        </p:spPr>
        <p:txBody>
          <a:bodyPr rIns="36000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85EC7A2A-6FEC-E88F-D89C-03CC8AADFEFB}"/>
              </a:ext>
            </a:extLst>
          </p:cNvPr>
          <p:cNvSpPr/>
          <p:nvPr userDrawn="1"/>
        </p:nvSpPr>
        <p:spPr>
          <a:xfrm flipV="1">
            <a:off x="0" y="-1"/>
            <a:ext cx="12192000" cy="1665289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9B91F4-A71E-1242-AFF2-05F4332E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2"/>
            <a:ext cx="10801348" cy="1044576"/>
          </a:xfr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CF2E3A63-FB9F-78DB-06E7-E43535D2E3FA}"/>
              </a:ext>
            </a:extLst>
          </p:cNvPr>
          <p:cNvSpPr/>
          <p:nvPr userDrawn="1"/>
        </p:nvSpPr>
        <p:spPr>
          <a:xfrm flipH="1">
            <a:off x="712743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713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C0058-AC6E-0F4B-9629-C7CE1E5A692C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1C7C3D87-31D4-1940-FAAD-D6020110753B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96FA03-4104-E6B2-DA19-35423F25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6" y="620713"/>
            <a:ext cx="11513001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6ED3F43F-A517-4877-5613-0B026E9574D2}"/>
              </a:ext>
            </a:extLst>
          </p:cNvPr>
          <p:cNvSpPr/>
          <p:nvPr userDrawn="1"/>
        </p:nvSpPr>
        <p:spPr>
          <a:xfrm flipH="1">
            <a:off x="344036" y="335314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58919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, maks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6B9E7-B6FB-087E-FC82-BD56A087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071D-4392-714F-A17B-BD7067F31E7C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82882-1AFD-8368-DC25-8BE3A368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7056-BE92-285B-A069-416591C4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11A416E-05A1-B14E-C8B2-BA495489239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34963" y="1665288"/>
            <a:ext cx="11522075" cy="4643435"/>
          </a:xfrm>
        </p:spPr>
        <p:txBody>
          <a:bodyPr/>
          <a:lstStyle/>
          <a:p>
            <a:r>
              <a:rPr lang="nb-NO"/>
              <a:t>Klikk ikonet for å legge til en tabell</a:t>
            </a: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9ED84A45-9BBD-4CAF-D7CF-A8BF94339B23}"/>
              </a:ext>
            </a:extLst>
          </p:cNvPr>
          <p:cNvSpPr/>
          <p:nvPr userDrawn="1"/>
        </p:nvSpPr>
        <p:spPr>
          <a:xfrm flipV="1">
            <a:off x="0" y="-3"/>
            <a:ext cx="12192000" cy="1339853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1D881D-305D-32DD-6803-3639F1D9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3"/>
            <a:ext cx="11522075" cy="694280"/>
          </a:xfrm>
        </p:spPr>
        <p:txBody>
          <a:bodyPr anchor="ctr" anchorCtr="0"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Round Single Corner of Rectangle 11">
            <a:extLst>
              <a:ext uri="{FF2B5EF4-FFF2-40B4-BE49-F238E27FC236}">
                <a16:creationId xmlns:a16="http://schemas.microsoft.com/office/drawing/2014/main" id="{4CE25B64-4D11-3C14-75DC-D39B9B133323}"/>
              </a:ext>
            </a:extLst>
          </p:cNvPr>
          <p:cNvSpPr/>
          <p:nvPr userDrawn="1"/>
        </p:nvSpPr>
        <p:spPr>
          <a:xfrm flipH="1">
            <a:off x="344036" y="335314"/>
            <a:ext cx="270000" cy="90000"/>
          </a:xfrm>
          <a:prstGeom prst="round1Rect">
            <a:avLst>
              <a:gd name="adj" fmla="val 44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3787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figur eller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08E01-205B-1903-D3DE-ADF5530F2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A2D-0D62-834F-B48A-447C8994F33B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262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telside, mørk blå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CCDD70-7E5A-0B9D-FE7C-3F33ECA3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EB8F890-2A4D-C84B-FB75-3DC03422A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F6556EB0-E7D0-AF6A-6603-880F6632D19A}"/>
              </a:ext>
            </a:extLst>
          </p:cNvPr>
          <p:cNvSpPr/>
          <p:nvPr userDrawn="1"/>
        </p:nvSpPr>
        <p:spPr>
          <a:xfrm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79DADF-D176-FE1C-E671-498BA3A2D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7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6" y="1952626"/>
            <a:ext cx="3602034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C2F6EA-3AD4-B992-0E79-28A87C8644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9446" y="1952626"/>
            <a:ext cx="3585195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3548-D658-F4A3-A123-C7A88D092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98860" y="1952626"/>
            <a:ext cx="3597814" cy="4356100"/>
          </a:xfrm>
        </p:spPr>
        <p:txBody>
          <a:bodyPr rIns="360000"/>
          <a:lstStyle>
            <a:lvl1pPr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D462-C7BE-3C4A-A1C5-82F71756E724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C23E695F-0ABB-E096-637C-2ECCB48B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2815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,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2CB773-4450-F110-DE37-55E9576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230223"/>
            <a:ext cx="8642350" cy="2381430"/>
          </a:xfrm>
        </p:spPr>
        <p:txBody>
          <a:bodyPr anchor="b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B0020E2-E97E-F2DA-12B6-B1B78A0157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7" y="3867771"/>
            <a:ext cx="8642348" cy="360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28A83F-0D4B-8F29-5B2C-E7AF3C208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5601" y="625697"/>
            <a:ext cx="2015571" cy="259200"/>
          </a:xfrm>
          <a:prstGeom prst="rect">
            <a:avLst/>
          </a:prstGeom>
        </p:spPr>
      </p:pic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F9C2F9AB-E1FB-BA2A-50AB-2A4AFF4CBCE5}"/>
              </a:ext>
            </a:extLst>
          </p:cNvPr>
          <p:cNvSpPr/>
          <p:nvPr userDrawn="1"/>
        </p:nvSpPr>
        <p:spPr>
          <a:xfrm flipH="1" flipV="1">
            <a:off x="1774825" y="44668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54739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v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EA422B8-67E0-6DF7-7599-2EBDB33B0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1816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731520 h 6858000"/>
              <a:gd name="connsiteX3" fmla="*/ 6096000 w 6096000"/>
              <a:gd name="connsiteY3" fmla="*/ 914400 h 6858000"/>
              <a:gd name="connsiteX4" fmla="*/ 6096000 w 6096000"/>
              <a:gd name="connsiteY4" fmla="*/ 5943600 h 6858000"/>
              <a:gd name="connsiteX5" fmla="*/ 6096000 w 6096000"/>
              <a:gd name="connsiteY5" fmla="*/ 6126480 h 6858000"/>
              <a:gd name="connsiteX6" fmla="*/ 6096000 w 6096000"/>
              <a:gd name="connsiteY6" fmla="*/ 6858000 h 6858000"/>
              <a:gd name="connsiteX7" fmla="*/ 5364480 w 6096000"/>
              <a:gd name="connsiteY7" fmla="*/ 6858000 h 6858000"/>
              <a:gd name="connsiteX8" fmla="*/ 5181600 w 6096000"/>
              <a:gd name="connsiteY8" fmla="*/ 6858000 h 6858000"/>
              <a:gd name="connsiteX9" fmla="*/ 731520 w 6096000"/>
              <a:gd name="connsiteY9" fmla="*/ 6858000 h 6858000"/>
              <a:gd name="connsiteX10" fmla="*/ 0 w 6096000"/>
              <a:gd name="connsiteY10" fmla="*/ 6126480 h 6858000"/>
              <a:gd name="connsiteX11" fmla="*/ 0 w 6096000"/>
              <a:gd name="connsiteY11" fmla="*/ 914400 h 6858000"/>
              <a:gd name="connsiteX12" fmla="*/ 0 w 6096000"/>
              <a:gd name="connsiteY12" fmla="*/ 731520 h 6858000"/>
              <a:gd name="connsiteX13" fmla="*/ 0 w 6096000"/>
              <a:gd name="connsiteY13" fmla="*/ 0 h 6858000"/>
              <a:gd name="connsiteX14" fmla="*/ 731520 w 6096000"/>
              <a:gd name="connsiteY14" fmla="*/ 0 h 6858000"/>
              <a:gd name="connsiteX15" fmla="*/ 914400 w 6096000"/>
              <a:gd name="connsiteY15" fmla="*/ 0 h 6858000"/>
              <a:gd name="connsiteX16" fmla="*/ 5181600 w 609600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5181600" y="0"/>
                </a:moveTo>
                <a:lnTo>
                  <a:pt x="6096000" y="0"/>
                </a:lnTo>
                <a:lnTo>
                  <a:pt x="6096000" y="731520"/>
                </a:lnTo>
                <a:lnTo>
                  <a:pt x="6096000" y="914400"/>
                </a:lnTo>
                <a:lnTo>
                  <a:pt x="6096000" y="5943600"/>
                </a:lnTo>
                <a:lnTo>
                  <a:pt x="6096000" y="6126480"/>
                </a:lnTo>
                <a:lnTo>
                  <a:pt x="6096000" y="6858000"/>
                </a:lnTo>
                <a:lnTo>
                  <a:pt x="5364480" y="6858000"/>
                </a:lnTo>
                <a:lnTo>
                  <a:pt x="5181600" y="6858000"/>
                </a:lnTo>
                <a:lnTo>
                  <a:pt x="731520" y="6858000"/>
                </a:lnTo>
                <a:cubicBezTo>
                  <a:pt x="327513" y="6858000"/>
                  <a:pt x="0" y="6530487"/>
                  <a:pt x="0" y="6126480"/>
                </a:cubicBezTo>
                <a:lnTo>
                  <a:pt x="0" y="914400"/>
                </a:lnTo>
                <a:lnTo>
                  <a:pt x="0" y="731520"/>
                </a:lnTo>
                <a:lnTo>
                  <a:pt x="0" y="0"/>
                </a:lnTo>
                <a:lnTo>
                  <a:pt x="731520" y="0"/>
                </a:lnTo>
                <a:lnTo>
                  <a:pt x="914400" y="0"/>
                </a:lnTo>
                <a:lnTo>
                  <a:pt x="51816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5FB49-DF20-A246-860A-FE8D935B3162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8AAA40A2-3F80-ECCF-6DB4-30C13C0A5104}"/>
              </a:ext>
            </a:extLst>
          </p:cNvPr>
          <p:cNvSpPr/>
          <p:nvPr userDrawn="1"/>
        </p:nvSpPr>
        <p:spPr>
          <a:xfrm flipH="1">
            <a:off x="70403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3493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v, mø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5F11B67-42EA-B827-6179-9349EC87EB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1816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731520 h 6858000"/>
              <a:gd name="connsiteX3" fmla="*/ 6096000 w 6096000"/>
              <a:gd name="connsiteY3" fmla="*/ 914400 h 6858000"/>
              <a:gd name="connsiteX4" fmla="*/ 6096000 w 6096000"/>
              <a:gd name="connsiteY4" fmla="*/ 5943600 h 6858000"/>
              <a:gd name="connsiteX5" fmla="*/ 6096000 w 6096000"/>
              <a:gd name="connsiteY5" fmla="*/ 6126480 h 6858000"/>
              <a:gd name="connsiteX6" fmla="*/ 6096000 w 6096000"/>
              <a:gd name="connsiteY6" fmla="*/ 6858000 h 6858000"/>
              <a:gd name="connsiteX7" fmla="*/ 5364480 w 6096000"/>
              <a:gd name="connsiteY7" fmla="*/ 6858000 h 6858000"/>
              <a:gd name="connsiteX8" fmla="*/ 5181600 w 6096000"/>
              <a:gd name="connsiteY8" fmla="*/ 6858000 h 6858000"/>
              <a:gd name="connsiteX9" fmla="*/ 731520 w 6096000"/>
              <a:gd name="connsiteY9" fmla="*/ 6858000 h 6858000"/>
              <a:gd name="connsiteX10" fmla="*/ 0 w 6096000"/>
              <a:gd name="connsiteY10" fmla="*/ 6126480 h 6858000"/>
              <a:gd name="connsiteX11" fmla="*/ 0 w 6096000"/>
              <a:gd name="connsiteY11" fmla="*/ 914400 h 6858000"/>
              <a:gd name="connsiteX12" fmla="*/ 0 w 6096000"/>
              <a:gd name="connsiteY12" fmla="*/ 731520 h 6858000"/>
              <a:gd name="connsiteX13" fmla="*/ 0 w 6096000"/>
              <a:gd name="connsiteY13" fmla="*/ 0 h 6858000"/>
              <a:gd name="connsiteX14" fmla="*/ 731520 w 6096000"/>
              <a:gd name="connsiteY14" fmla="*/ 0 h 6858000"/>
              <a:gd name="connsiteX15" fmla="*/ 914400 w 6096000"/>
              <a:gd name="connsiteY15" fmla="*/ 0 h 6858000"/>
              <a:gd name="connsiteX16" fmla="*/ 5181600 w 609600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5181600" y="0"/>
                </a:moveTo>
                <a:lnTo>
                  <a:pt x="6096000" y="0"/>
                </a:lnTo>
                <a:lnTo>
                  <a:pt x="6096000" y="731520"/>
                </a:lnTo>
                <a:lnTo>
                  <a:pt x="6096000" y="914400"/>
                </a:lnTo>
                <a:lnTo>
                  <a:pt x="6096000" y="5943600"/>
                </a:lnTo>
                <a:lnTo>
                  <a:pt x="6096000" y="6126480"/>
                </a:lnTo>
                <a:lnTo>
                  <a:pt x="6096000" y="6858000"/>
                </a:lnTo>
                <a:lnTo>
                  <a:pt x="5364480" y="6858000"/>
                </a:lnTo>
                <a:lnTo>
                  <a:pt x="5181600" y="6858000"/>
                </a:lnTo>
                <a:lnTo>
                  <a:pt x="731520" y="6858000"/>
                </a:lnTo>
                <a:cubicBezTo>
                  <a:pt x="327513" y="6858000"/>
                  <a:pt x="0" y="6530487"/>
                  <a:pt x="0" y="6126480"/>
                </a:cubicBezTo>
                <a:lnTo>
                  <a:pt x="0" y="914400"/>
                </a:lnTo>
                <a:lnTo>
                  <a:pt x="0" y="731520"/>
                </a:lnTo>
                <a:lnTo>
                  <a:pt x="0" y="0"/>
                </a:lnTo>
                <a:lnTo>
                  <a:pt x="731520" y="0"/>
                </a:lnTo>
                <a:lnTo>
                  <a:pt x="914400" y="0"/>
                </a:lnTo>
                <a:lnTo>
                  <a:pt x="51816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rIns="36000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 rIns="360000"/>
          <a:lstStyle>
            <a:lvl1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7B163EB-4BCE-5B47-BD24-0DEC8A12B2E2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Ny PPT-mal, Helsedirektoratet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2D1943A1-4033-1075-9123-1C50AA597F07}"/>
              </a:ext>
            </a:extLst>
          </p:cNvPr>
          <p:cNvSpPr/>
          <p:nvPr userDrawn="1"/>
        </p:nvSpPr>
        <p:spPr>
          <a:xfrm flipH="1">
            <a:off x="704034" y="332609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2605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h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9C7BF90D-8F29-40C1-CA2D-19D8878F4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400675" cy="1044575"/>
          </a:xfrm>
        </p:spPr>
        <p:txBody>
          <a:bodyPr lIns="360000" rIns="0" anchor="ctr" anchorCtr="0"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AA37-63C9-D54C-88DE-7E076412D0FF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742B878D-23A1-0AD0-583E-B3FD14D3EA7E}"/>
              </a:ext>
            </a:extLst>
          </p:cNvPr>
          <p:cNvSpPr/>
          <p:nvPr userDrawn="1"/>
        </p:nvSpPr>
        <p:spPr>
          <a:xfrm flipH="1">
            <a:off x="6484589" y="3420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42768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h, mø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B84510D-1EE6-67E5-AD5F-79E799FC6D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391920 w 6096000"/>
              <a:gd name="connsiteY1" fmla="*/ 0 h 6858000"/>
              <a:gd name="connsiteX2" fmla="*/ 1391920 w 6096000"/>
              <a:gd name="connsiteY2" fmla="*/ 0 h 6858000"/>
              <a:gd name="connsiteX3" fmla="*/ 4704080 w 6096000"/>
              <a:gd name="connsiteY3" fmla="*/ 0 h 6858000"/>
              <a:gd name="connsiteX4" fmla="*/ 538478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711220 h 6858000"/>
              <a:gd name="connsiteX7" fmla="*/ 6096000 w 6096000"/>
              <a:gd name="connsiteY7" fmla="*/ 1391920 h 6858000"/>
              <a:gd name="connsiteX8" fmla="*/ 6096000 w 6096000"/>
              <a:gd name="connsiteY8" fmla="*/ 6146780 h 6858000"/>
              <a:gd name="connsiteX9" fmla="*/ 5384780 w 6096000"/>
              <a:gd name="connsiteY9" fmla="*/ 6858000 h 6858000"/>
              <a:gd name="connsiteX10" fmla="*/ 1391920 w 6096000"/>
              <a:gd name="connsiteY10" fmla="*/ 6858000 h 6858000"/>
              <a:gd name="connsiteX11" fmla="*/ 711220 w 6096000"/>
              <a:gd name="connsiteY11" fmla="*/ 6858000 h 6858000"/>
              <a:gd name="connsiteX12" fmla="*/ 0 w 6096000"/>
              <a:gd name="connsiteY12" fmla="*/ 6858000 h 6858000"/>
              <a:gd name="connsiteX13" fmla="*/ 0 w 6096000"/>
              <a:gd name="connsiteY13" fmla="*/ 5466080 h 6858000"/>
              <a:gd name="connsiteX14" fmla="*/ 0 w 6096000"/>
              <a:gd name="connsiteY14" fmla="*/ 5466080 h 6858000"/>
              <a:gd name="connsiteX15" fmla="*/ 0 w 6096000"/>
              <a:gd name="connsiteY15" fmla="*/ 1391920 h 6858000"/>
              <a:gd name="connsiteX16" fmla="*/ 0 w 6096000"/>
              <a:gd name="connsiteY16" fmla="*/ 1391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391920" y="0"/>
                </a:lnTo>
                <a:lnTo>
                  <a:pt x="1391920" y="0"/>
                </a:lnTo>
                <a:lnTo>
                  <a:pt x="4704080" y="0"/>
                </a:lnTo>
                <a:lnTo>
                  <a:pt x="5384780" y="0"/>
                </a:lnTo>
                <a:lnTo>
                  <a:pt x="6096000" y="0"/>
                </a:lnTo>
                <a:lnTo>
                  <a:pt x="6096000" y="711220"/>
                </a:lnTo>
                <a:lnTo>
                  <a:pt x="6096000" y="1391920"/>
                </a:lnTo>
                <a:lnTo>
                  <a:pt x="6096000" y="6146780"/>
                </a:lnTo>
                <a:cubicBezTo>
                  <a:pt x="6096000" y="6539576"/>
                  <a:pt x="5777576" y="6858000"/>
                  <a:pt x="5384780" y="6858000"/>
                </a:cubicBezTo>
                <a:lnTo>
                  <a:pt x="1391920" y="6858000"/>
                </a:lnTo>
                <a:lnTo>
                  <a:pt x="711220" y="6858000"/>
                </a:lnTo>
                <a:lnTo>
                  <a:pt x="0" y="6858000"/>
                </a:lnTo>
                <a:lnTo>
                  <a:pt x="0" y="5466080"/>
                </a:lnTo>
                <a:lnTo>
                  <a:pt x="0" y="5466080"/>
                </a:lnTo>
                <a:lnTo>
                  <a:pt x="0" y="1391920"/>
                </a:lnTo>
                <a:lnTo>
                  <a:pt x="0" y="139192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ABFB-A43B-39B6-5C39-C65603B5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400675" cy="1044575"/>
          </a:xfrm>
        </p:spPr>
        <p:txBody>
          <a:bodyPr lIns="360000" rIns="0" anchor="ctr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F4C90-63C2-709C-872A-EC3FE3414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52625"/>
            <a:ext cx="5400675" cy="4356100"/>
          </a:xfrm>
        </p:spPr>
        <p:txBody>
          <a:bodyPr lIns="360000" rIns="0"/>
          <a:lstStyle>
            <a:lvl1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lnSpc>
                <a:spcPct val="110000"/>
              </a:lnSpc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7F0A7-4F91-0952-D11B-33CAE156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466378-85C8-CF42-8983-62440D53EDAD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ADB7D-4B47-2A51-5ED7-8458F24EE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Ny PPT-mal, Helsedirektoratet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29663-9401-CCED-CB5B-26BB9CC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Round Single Corner of Rectangle 3">
            <a:extLst>
              <a:ext uri="{FF2B5EF4-FFF2-40B4-BE49-F238E27FC236}">
                <a16:creationId xmlns:a16="http://schemas.microsoft.com/office/drawing/2014/main" id="{14EF65F3-88E0-0EC5-73A6-793D79DFE206}"/>
              </a:ext>
            </a:extLst>
          </p:cNvPr>
          <p:cNvSpPr/>
          <p:nvPr userDrawn="1"/>
        </p:nvSpPr>
        <p:spPr>
          <a:xfrm flipH="1">
            <a:off x="6484589" y="342043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63752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liten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86E30-E647-A7B1-20FD-2D7AE67D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56E5-92AC-214D-8371-2C178D19EF3B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4546F-4602-94E2-3EE7-C9A9686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Ny PPT-mal, 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D611-E0DF-AAEA-6369-E3B0EE39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588" y="620713"/>
            <a:ext cx="3240000" cy="3095625"/>
          </a:xfrm>
          <a:prstGeom prst="round1Rect">
            <a:avLst>
              <a:gd name="adj" fmla="val 13671"/>
            </a:avLst>
          </a:prstGeom>
          <a:solidFill>
            <a:schemeClr val="bg1"/>
          </a:solidFill>
        </p:spPr>
        <p:txBody>
          <a:bodyPr lIns="288000" tIns="720000" rIns="288000" bIns="288000">
            <a:normAutofit/>
          </a:bodyPr>
          <a:lstStyle>
            <a:lvl1pPr marL="0" indent="-270000">
              <a:lnSpc>
                <a:spcPct val="120000"/>
              </a:lnSpc>
              <a:spcBef>
                <a:spcPts val="500"/>
              </a:spcBef>
              <a:buNone/>
              <a:defRPr sz="1800"/>
            </a:lvl1pPr>
            <a:lvl2pPr marL="0" indent="-2700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A2402-4AD5-7C27-A860-2798A9BEEE11}"/>
              </a:ext>
            </a:extLst>
          </p:cNvPr>
          <p:cNvSpPr txBox="1"/>
          <p:nvPr userDrawn="1"/>
        </p:nvSpPr>
        <p:spPr>
          <a:xfrm>
            <a:off x="12313919" y="549275"/>
            <a:ext cx="1802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guides!</a:t>
            </a: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E93EA0C8-C9F2-0DB4-2564-95701A0A8036}"/>
              </a:ext>
            </a:extLst>
          </p:cNvPr>
          <p:cNvSpPr/>
          <p:nvPr userDrawn="1"/>
        </p:nvSpPr>
        <p:spPr>
          <a:xfrm flipH="1">
            <a:off x="8572711" y="927407"/>
            <a:ext cx="270000" cy="90000"/>
          </a:xfrm>
          <a:prstGeom prst="round1Rect">
            <a:avLst>
              <a:gd name="adj" fmla="val 448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098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, stor tekst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F352013-EA5A-9DF7-ECA6-48E28A9F3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91E82-2792-D04C-A995-820EA7D913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1836" y="620712"/>
            <a:ext cx="4664751" cy="4059661"/>
          </a:xfrm>
          <a:prstGeom prst="round1Rect">
            <a:avLst>
              <a:gd name="adj" fmla="val 17649"/>
            </a:avLst>
          </a:prstGeom>
          <a:solidFill>
            <a:schemeClr val="bg1"/>
          </a:solidFill>
        </p:spPr>
        <p:txBody>
          <a:bodyPr lIns="360000" tIns="1080000" rIns="288000" bIns="288000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2"/>
                </a:solidFill>
              </a:defRPr>
            </a:lvl1pPr>
            <a:lvl2pPr marL="618300" indent="-342900">
              <a:buFont typeface="Arial" panose="020B0604020202020204" pitchFamily="34" charset="0"/>
              <a:buChar char="•"/>
              <a:defRPr sz="1800"/>
            </a:lvl2pPr>
            <a:lvl3pPr marL="491400" indent="0">
              <a:buNone/>
              <a:defRPr sz="2400"/>
            </a:lvl3pPr>
            <a:lvl4pPr marL="707400" indent="0">
              <a:buNone/>
              <a:defRPr sz="2400"/>
            </a:lvl4pPr>
            <a:lvl5pPr marL="923400" indent="0"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9859A-F13F-644E-5B05-EDEDB1F1CAC1}"/>
              </a:ext>
            </a:extLst>
          </p:cNvPr>
          <p:cNvSpPr txBox="1"/>
          <p:nvPr userDrawn="1"/>
        </p:nvSpPr>
        <p:spPr>
          <a:xfrm>
            <a:off x="12282388" y="858777"/>
            <a:ext cx="180267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Blokken plasseres i det hjørnet som passer bildet best.</a:t>
            </a:r>
          </a:p>
          <a:p>
            <a:pPr algn="l"/>
            <a:endParaRPr lang="nb-NO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nb-NO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NB. Bruk guides!</a:t>
            </a:r>
          </a:p>
        </p:txBody>
      </p:sp>
      <p:pic>
        <p:nvPicPr>
          <p:cNvPr id="10" name="Bilde 15">
            <a:extLst>
              <a:ext uri="{FF2B5EF4-FFF2-40B4-BE49-F238E27FC236}">
                <a16:creationId xmlns:a16="http://schemas.microsoft.com/office/drawing/2014/main" id="{6B52B9E9-DD1E-4C4C-6D16-AF98470EA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22" y="972339"/>
            <a:ext cx="1783903" cy="2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83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204606-017A-D877-E2B6-991EDDD9F8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329" y="3231000"/>
            <a:ext cx="307934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3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10">
            <a:extLst>
              <a:ext uri="{FF2B5EF4-FFF2-40B4-BE49-F238E27FC236}">
                <a16:creationId xmlns:a16="http://schemas.microsoft.com/office/drawing/2014/main" id="{077A94D6-BECE-8552-A3E8-6334DF9F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8725"/>
            <a:ext cx="12192000" cy="549275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F321F365-1F59-1477-7A2C-4F42DECC6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6377E-9BCD-9C71-7D7B-E651B21F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20713"/>
            <a:ext cx="9721850" cy="10445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BB8E-72F1-6DCB-E97A-20087088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52625"/>
            <a:ext cx="9721850" cy="41632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BEE82-67D0-8500-8B50-44E3E88AC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5725" y="6460962"/>
            <a:ext cx="1441450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615CD096-5B77-454C-A5B6-D006E652560D}" type="datetime1">
              <a:rPr lang="nb-NO" smtClean="0"/>
              <a:pPr/>
              <a:t>29.09.2025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9AC1F-52BA-7486-B3F5-084EE7EC2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5688" y="6460962"/>
            <a:ext cx="7200900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9266-D53E-DABB-1517-5C48E7C9A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174" y="6460962"/>
            <a:ext cx="1441449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 b="1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854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27" r:id="rId2"/>
    <p:sldLayoutId id="2147483686" r:id="rId3"/>
    <p:sldLayoutId id="2147483723" r:id="rId4"/>
    <p:sldLayoutId id="2147483690" r:id="rId5"/>
    <p:sldLayoutId id="2147483722" r:id="rId6"/>
    <p:sldLayoutId id="2147483652" r:id="rId7"/>
    <p:sldLayoutId id="2147483653" r:id="rId8"/>
    <p:sldLayoutId id="2147483662" r:id="rId9"/>
    <p:sldLayoutId id="2147483663" r:id="rId10"/>
    <p:sldLayoutId id="2147483693" r:id="rId11"/>
    <p:sldLayoutId id="2147483726" r:id="rId12"/>
    <p:sldLayoutId id="2147483694" r:id="rId13"/>
    <p:sldLayoutId id="2147483696" r:id="rId14"/>
    <p:sldLayoutId id="2147483664" r:id="rId15"/>
    <p:sldLayoutId id="2147483673" r:id="rId16"/>
    <p:sldLayoutId id="2147483668" r:id="rId17"/>
    <p:sldLayoutId id="2147483724" r:id="rId18"/>
    <p:sldLayoutId id="2147483675" r:id="rId19"/>
    <p:sldLayoutId id="2147483676" r:id="rId20"/>
    <p:sldLayoutId id="2147483698" r:id="rId21"/>
    <p:sldLayoutId id="2147483699" r:id="rId22"/>
    <p:sldLayoutId id="2147483695" r:id="rId23"/>
    <p:sldLayoutId id="2147483725" r:id="rId24"/>
    <p:sldLayoutId id="2147483730" r:id="rId25"/>
    <p:sldLayoutId id="2147483761" r:id="rId2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  <a:lvl2pPr marL="504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2pPr>
      <a:lvl3pPr marL="720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3pPr>
      <a:lvl4pPr marL="9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1049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pos="1572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18" userDrawn="1">
          <p15:clr>
            <a:srgbClr val="9FCC3B"/>
          </p15:clr>
        </p15:guide>
        <p15:guide id="10" pos="3386" userDrawn="1">
          <p15:clr>
            <a:srgbClr val="F26B43"/>
          </p15:clr>
        </p15:guide>
        <p15:guide id="11" pos="6562" userDrawn="1">
          <p15:clr>
            <a:srgbClr val="9FCC3B"/>
          </p15:clr>
        </p15:guide>
        <p15:guide id="12" pos="4747" userDrawn="1">
          <p15:clr>
            <a:srgbClr val="F26B43"/>
          </p15:clr>
        </p15:guide>
        <p15:guide id="13" pos="665" userDrawn="1">
          <p15:clr>
            <a:srgbClr val="F26B43"/>
          </p15:clr>
        </p15:guide>
        <p15:guide id="14" pos="6992" userDrawn="1">
          <p15:clr>
            <a:srgbClr val="F26B43"/>
          </p15:clr>
        </p15:guide>
        <p15:guide id="15" pos="6108" userDrawn="1">
          <p15:clr>
            <a:srgbClr val="F26B43"/>
          </p15:clr>
        </p15:guide>
        <p15:guide id="16" pos="5201" userDrawn="1">
          <p15:clr>
            <a:srgbClr val="F26B43"/>
          </p15:clr>
        </p15:guide>
        <p15:guide id="17" pos="4294" userDrawn="1">
          <p15:clr>
            <a:srgbClr val="F26B43"/>
          </p15:clr>
        </p15:guide>
        <p15:guide id="18" pos="2933" userDrawn="1">
          <p15:clr>
            <a:srgbClr val="F26B43"/>
          </p15:clr>
        </p15:guide>
        <p15:guide id="19" pos="2479" userDrawn="1">
          <p15:clr>
            <a:srgbClr val="F26B43"/>
          </p15:clr>
        </p15:guide>
        <p15:guide id="20" pos="2026" userDrawn="1">
          <p15:clr>
            <a:srgbClr val="F26B43"/>
          </p15:clr>
        </p15:guide>
        <p15:guide id="21" pos="438" userDrawn="1">
          <p15:clr>
            <a:srgbClr val="F26B43"/>
          </p15:clr>
        </p15:guide>
        <p15:guide id="22" pos="7242" userDrawn="1">
          <p15:clr>
            <a:srgbClr val="F26B43"/>
          </p15:clr>
        </p15:guide>
        <p15:guide id="23" orient="horz" pos="210" userDrawn="1">
          <p15:clr>
            <a:srgbClr val="F26B43"/>
          </p15:clr>
        </p15:guide>
        <p15:guide id="24" orient="horz" pos="4110" userDrawn="1">
          <p15:clr>
            <a:srgbClr val="F26B43"/>
          </p15:clr>
        </p15:guide>
        <p15:guide id="25" orient="horz" pos="1230" userDrawn="1">
          <p15:clr>
            <a:srgbClr val="F26B43"/>
          </p15:clr>
        </p15:guide>
        <p15:guide id="26" orient="horz" pos="3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6377E-9BCD-9C71-7D7B-E651B21F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71" y="620713"/>
            <a:ext cx="10801404" cy="10445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BB8E-72F1-6DCB-E97A-20087088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52624"/>
            <a:ext cx="10802770" cy="43561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BEE82-67D0-8500-8B50-44E3E88AC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5725" y="6308724"/>
            <a:ext cx="144145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BA6EEE3-8E76-42E4-845A-56856C172A9C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9AC1F-52BA-7486-B3F5-084EE7EC2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08725"/>
            <a:ext cx="7561263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9266-D53E-DABB-1517-5C48E7C9A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74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chemeClr val="accent2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04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720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9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049">
          <p15:clr>
            <a:srgbClr val="F26B43"/>
          </p15:clr>
        </p15:guide>
        <p15:guide id="6" pos="7469">
          <p15:clr>
            <a:srgbClr val="F26B43"/>
          </p15:clr>
        </p15:guide>
        <p15:guide id="7" pos="1572">
          <p15:clr>
            <a:srgbClr val="F26B43"/>
          </p15:clr>
        </p15:guide>
        <p15:guide id="8" pos="5654">
          <p15:clr>
            <a:srgbClr val="F26B43"/>
          </p15:clr>
        </p15:guide>
        <p15:guide id="9" pos="1118">
          <p15:clr>
            <a:srgbClr val="F26B43"/>
          </p15:clr>
        </p15:guide>
        <p15:guide id="10" pos="3386">
          <p15:clr>
            <a:srgbClr val="F26B43"/>
          </p15:clr>
        </p15:guide>
        <p15:guide id="11" pos="6562">
          <p15:clr>
            <a:srgbClr val="F26B43"/>
          </p15:clr>
        </p15:guide>
        <p15:guide id="12" pos="4747">
          <p15:clr>
            <a:srgbClr val="F26B43"/>
          </p15:clr>
        </p15:guide>
        <p15:guide id="13" pos="665">
          <p15:clr>
            <a:srgbClr val="F26B43"/>
          </p15:clr>
        </p15:guide>
        <p15:guide id="14" pos="6992">
          <p15:clr>
            <a:srgbClr val="F26B43"/>
          </p15:clr>
        </p15:guide>
        <p15:guide id="15" pos="6108">
          <p15:clr>
            <a:srgbClr val="F26B43"/>
          </p15:clr>
        </p15:guide>
        <p15:guide id="16" pos="5201">
          <p15:clr>
            <a:srgbClr val="F26B43"/>
          </p15:clr>
        </p15:guide>
        <p15:guide id="17" pos="4294">
          <p15:clr>
            <a:srgbClr val="F26B43"/>
          </p15:clr>
        </p15:guide>
        <p15:guide id="18" pos="2933">
          <p15:clr>
            <a:srgbClr val="F26B43"/>
          </p15:clr>
        </p15:guide>
        <p15:guide id="19" pos="2479">
          <p15:clr>
            <a:srgbClr val="F26B43"/>
          </p15:clr>
        </p15:guide>
        <p15:guide id="20" pos="2026">
          <p15:clr>
            <a:srgbClr val="F26B43"/>
          </p15:clr>
        </p15:guide>
        <p15:guide id="21" pos="438">
          <p15:clr>
            <a:srgbClr val="F26B43"/>
          </p15:clr>
        </p15:guide>
        <p15:guide id="22" pos="7242">
          <p15:clr>
            <a:srgbClr val="F26B43"/>
          </p15:clr>
        </p15:guide>
        <p15:guide id="23" orient="horz" pos="210">
          <p15:clr>
            <a:srgbClr val="F26B43"/>
          </p15:clr>
        </p15:guide>
        <p15:guide id="24" orient="horz" pos="4110">
          <p15:clr>
            <a:srgbClr val="F26B43"/>
          </p15:clr>
        </p15:guide>
        <p15:guide id="25" orient="horz" pos="1230">
          <p15:clr>
            <a:srgbClr val="F26B43"/>
          </p15:clr>
        </p15:guide>
        <p15:guide id="26" orient="horz" pos="39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10">
            <a:extLst>
              <a:ext uri="{FF2B5EF4-FFF2-40B4-BE49-F238E27FC236}">
                <a16:creationId xmlns:a16="http://schemas.microsoft.com/office/drawing/2014/main" id="{077A94D6-BECE-8552-A3E8-6334DF9F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8725"/>
            <a:ext cx="12192000" cy="549275"/>
          </a:xfrm>
          <a:prstGeom prst="round1Rect">
            <a:avLst>
              <a:gd name="adj" fmla="val 4168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F321F365-1F59-1477-7A2C-4F42DECC6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08938" y="6486612"/>
            <a:ext cx="288000" cy="19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6377E-9BCD-9C71-7D7B-E651B21F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20713"/>
            <a:ext cx="9721850" cy="10445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BB8E-72F1-6DCB-E97A-20087088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52625"/>
            <a:ext cx="9721850" cy="41632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BEE82-67D0-8500-8B50-44E3E88AC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5725" y="6460962"/>
            <a:ext cx="1441450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615CD096-5B77-454C-A5B6-D006E652560D}" type="datetime1">
              <a:rPr lang="nb-NO" smtClean="0"/>
              <a:pPr/>
              <a:t>29.09.2025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9AC1F-52BA-7486-B3F5-084EE7EC2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5688" y="6460962"/>
            <a:ext cx="7200900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9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9266-D53E-DABB-1517-5C48E7C9A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174" y="6460962"/>
            <a:ext cx="1441449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900" b="1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676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  <a:lvl2pPr marL="504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2pPr>
      <a:lvl3pPr marL="720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3pPr>
      <a:lvl4pPr marL="9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049">
          <p15:clr>
            <a:srgbClr val="F26B43"/>
          </p15:clr>
        </p15:guide>
        <p15:guide id="6" pos="7469">
          <p15:clr>
            <a:srgbClr val="F26B43"/>
          </p15:clr>
        </p15:guide>
        <p15:guide id="7" pos="1572">
          <p15:clr>
            <a:srgbClr val="F26B43"/>
          </p15:clr>
        </p15:guide>
        <p15:guide id="8" pos="5654">
          <p15:clr>
            <a:srgbClr val="F26B43"/>
          </p15:clr>
        </p15:guide>
        <p15:guide id="9" pos="1118">
          <p15:clr>
            <a:srgbClr val="9FCC3B"/>
          </p15:clr>
        </p15:guide>
        <p15:guide id="10" pos="3386">
          <p15:clr>
            <a:srgbClr val="F26B43"/>
          </p15:clr>
        </p15:guide>
        <p15:guide id="11" pos="6562">
          <p15:clr>
            <a:srgbClr val="9FCC3B"/>
          </p15:clr>
        </p15:guide>
        <p15:guide id="12" pos="4747">
          <p15:clr>
            <a:srgbClr val="F26B43"/>
          </p15:clr>
        </p15:guide>
        <p15:guide id="13" pos="665">
          <p15:clr>
            <a:srgbClr val="F26B43"/>
          </p15:clr>
        </p15:guide>
        <p15:guide id="14" pos="6992">
          <p15:clr>
            <a:srgbClr val="F26B43"/>
          </p15:clr>
        </p15:guide>
        <p15:guide id="15" pos="6108">
          <p15:clr>
            <a:srgbClr val="F26B43"/>
          </p15:clr>
        </p15:guide>
        <p15:guide id="16" pos="5201">
          <p15:clr>
            <a:srgbClr val="F26B43"/>
          </p15:clr>
        </p15:guide>
        <p15:guide id="17" pos="4294">
          <p15:clr>
            <a:srgbClr val="F26B43"/>
          </p15:clr>
        </p15:guide>
        <p15:guide id="18" pos="2933">
          <p15:clr>
            <a:srgbClr val="F26B43"/>
          </p15:clr>
        </p15:guide>
        <p15:guide id="19" pos="2479">
          <p15:clr>
            <a:srgbClr val="F26B43"/>
          </p15:clr>
        </p15:guide>
        <p15:guide id="20" pos="2026">
          <p15:clr>
            <a:srgbClr val="F26B43"/>
          </p15:clr>
        </p15:guide>
        <p15:guide id="21" pos="438">
          <p15:clr>
            <a:srgbClr val="F26B43"/>
          </p15:clr>
        </p15:guide>
        <p15:guide id="22" pos="7242">
          <p15:clr>
            <a:srgbClr val="F26B43"/>
          </p15:clr>
        </p15:guide>
        <p15:guide id="23" orient="horz" pos="210">
          <p15:clr>
            <a:srgbClr val="F26B43"/>
          </p15:clr>
        </p15:guide>
        <p15:guide id="24" orient="horz" pos="4110">
          <p15:clr>
            <a:srgbClr val="F26B43"/>
          </p15:clr>
        </p15:guide>
        <p15:guide id="25" orient="horz" pos="1230">
          <p15:clr>
            <a:srgbClr val="F26B43"/>
          </p15:clr>
        </p15:guide>
        <p15:guide id="26" orient="horz" pos="39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6377E-9BCD-9C71-7D7B-E651B21F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71" y="620713"/>
            <a:ext cx="10801404" cy="10445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BB8E-72F1-6DCB-E97A-20087088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52624"/>
            <a:ext cx="10802770" cy="43561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BEE82-67D0-8500-8B50-44E3E88AC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5725" y="6308724"/>
            <a:ext cx="144145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22742622-83CF-2848-8017-4CB10F0FAE0A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9AC1F-52BA-7486-B3F5-084EE7EC2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08725"/>
            <a:ext cx="7561263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nb-NO"/>
              <a:t>Ny PPT-mal, Helsedirektoratet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D9266-D53E-DABB-1517-5C48E7C9A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341FD356-1CC0-514B-B5D9-F98600AAE6F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406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chemeClr val="accent2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04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720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9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1049">
          <p15:clr>
            <a:srgbClr val="F26B43"/>
          </p15:clr>
        </p15:guide>
        <p15:guide id="6" pos="7469">
          <p15:clr>
            <a:srgbClr val="F26B43"/>
          </p15:clr>
        </p15:guide>
        <p15:guide id="7" pos="1572">
          <p15:clr>
            <a:srgbClr val="F26B43"/>
          </p15:clr>
        </p15:guide>
        <p15:guide id="8" pos="5654">
          <p15:clr>
            <a:srgbClr val="F26B43"/>
          </p15:clr>
        </p15:guide>
        <p15:guide id="9" pos="1118">
          <p15:clr>
            <a:srgbClr val="F26B43"/>
          </p15:clr>
        </p15:guide>
        <p15:guide id="10" pos="3386">
          <p15:clr>
            <a:srgbClr val="F26B43"/>
          </p15:clr>
        </p15:guide>
        <p15:guide id="11" pos="6562">
          <p15:clr>
            <a:srgbClr val="F26B43"/>
          </p15:clr>
        </p15:guide>
        <p15:guide id="12" pos="4747">
          <p15:clr>
            <a:srgbClr val="F26B43"/>
          </p15:clr>
        </p15:guide>
        <p15:guide id="13" pos="665">
          <p15:clr>
            <a:srgbClr val="F26B43"/>
          </p15:clr>
        </p15:guide>
        <p15:guide id="14" pos="6992">
          <p15:clr>
            <a:srgbClr val="F26B43"/>
          </p15:clr>
        </p15:guide>
        <p15:guide id="15" pos="6108">
          <p15:clr>
            <a:srgbClr val="F26B43"/>
          </p15:clr>
        </p15:guide>
        <p15:guide id="16" pos="5201">
          <p15:clr>
            <a:srgbClr val="F26B43"/>
          </p15:clr>
        </p15:guide>
        <p15:guide id="17" pos="4294">
          <p15:clr>
            <a:srgbClr val="F26B43"/>
          </p15:clr>
        </p15:guide>
        <p15:guide id="18" pos="2933">
          <p15:clr>
            <a:srgbClr val="F26B43"/>
          </p15:clr>
        </p15:guide>
        <p15:guide id="19" pos="2479">
          <p15:clr>
            <a:srgbClr val="F26B43"/>
          </p15:clr>
        </p15:guide>
        <p15:guide id="20" pos="2026">
          <p15:clr>
            <a:srgbClr val="F26B43"/>
          </p15:clr>
        </p15:guide>
        <p15:guide id="21" pos="438">
          <p15:clr>
            <a:srgbClr val="F26B43"/>
          </p15:clr>
        </p15:guide>
        <p15:guide id="22" pos="7242">
          <p15:clr>
            <a:srgbClr val="F26B43"/>
          </p15:clr>
        </p15:guide>
        <p15:guide id="23" orient="horz" pos="210">
          <p15:clr>
            <a:srgbClr val="F26B43"/>
          </p15:clr>
        </p15:guide>
        <p15:guide id="24" orient="horz" pos="4110">
          <p15:clr>
            <a:srgbClr val="F26B43"/>
          </p15:clr>
        </p15:guide>
        <p15:guide id="25" orient="horz" pos="1230">
          <p15:clr>
            <a:srgbClr val="F26B43"/>
          </p15:clr>
        </p15:guide>
        <p15:guide id="26" orient="horz" pos="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s://www.gleamer.ai/solutions/boneview" TargetMode="External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61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4.png"/><Relationship Id="rId7" Type="http://schemas.openxmlformats.org/officeDocument/2006/relationships/hyperlink" Target="https://minflyt.no/blogg/automatisk-ruteplanlegging" TargetMode="Externa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11" Type="http://schemas.openxmlformats.org/officeDocument/2006/relationships/image" Target="../media/image73.svg"/><Relationship Id="rId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75.png"/><Relationship Id="rId9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59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5" Type="http://schemas.openxmlformats.org/officeDocument/2006/relationships/image" Target="../media/image43.svg"/><Relationship Id="rId10" Type="http://schemas.openxmlformats.org/officeDocument/2006/relationships/image" Target="../media/image85.svg"/><Relationship Id="rId4" Type="http://schemas.openxmlformats.org/officeDocument/2006/relationships/image" Target="../media/image83.svg"/><Relationship Id="rId9" Type="http://schemas.openxmlformats.org/officeDocument/2006/relationships/image" Target="../media/image84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0.png"/><Relationship Id="rId3" Type="http://schemas.openxmlformats.org/officeDocument/2006/relationships/image" Target="../media/image100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101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contentassets/4e5d9e6c63d24cd7bdab5d8c58d8adc4/no/pdfs/stm202320240009000dddpdfs.pdf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3.jpeg"/><Relationship Id="rId3" Type="http://schemas.openxmlformats.org/officeDocument/2006/relationships/image" Target="../media/image110.png"/><Relationship Id="rId7" Type="http://schemas.openxmlformats.org/officeDocument/2006/relationships/image" Target="../media/image106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5.png"/><Relationship Id="rId11" Type="http://schemas.openxmlformats.org/officeDocument/2006/relationships/image" Target="../media/image111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3.jpeg"/><Relationship Id="rId3" Type="http://schemas.openxmlformats.org/officeDocument/2006/relationships/image" Target="../media/image110.png"/><Relationship Id="rId7" Type="http://schemas.openxmlformats.org/officeDocument/2006/relationships/image" Target="../media/image106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5.png"/><Relationship Id="rId11" Type="http://schemas.openxmlformats.org/officeDocument/2006/relationships/image" Target="../media/image111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tema/kunstig-intelligens" TargetMode="External"/><Relationship Id="rId7" Type="http://schemas.openxmlformats.org/officeDocument/2006/relationships/image" Target="../media/image122.png"/><Relationship Id="rId2" Type="http://schemas.openxmlformats.org/officeDocument/2006/relationships/hyperlink" Target="mailto:hilde.lovett@helsedir.no" TargetMode="Externa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8.png"/><Relationship Id="rId5" Type="http://schemas.openxmlformats.org/officeDocument/2006/relationships/hyperlink" Target="mailto:kunstigintelligens@helsedir.no" TargetMode="External"/><Relationship Id="rId4" Type="http://schemas.openxmlformats.org/officeDocument/2006/relationships/hyperlink" Target="mailto:ki.veiledning@helsedir.no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sv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5.jpg"/><Relationship Id="rId3" Type="http://schemas.openxmlformats.org/officeDocument/2006/relationships/image" Target="../media/image63.png"/><Relationship Id="rId7" Type="http://schemas.openxmlformats.org/officeDocument/2006/relationships/image" Target="../media/image43.sv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7.png"/><Relationship Id="rId10" Type="http://schemas.openxmlformats.org/officeDocument/2006/relationships/image" Target="../media/image57.svg"/><Relationship Id="rId4" Type="http://schemas.openxmlformats.org/officeDocument/2006/relationships/image" Target="../media/image64.svg"/><Relationship Id="rId9" Type="http://schemas.openxmlformats.org/officeDocument/2006/relationships/image" Target="../media/image56.png"/><Relationship Id="rId1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E248A-F5FA-AEAB-0151-8AF58910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611" y="1007799"/>
            <a:ext cx="7147880" cy="2198777"/>
          </a:xfrm>
        </p:spPr>
        <p:txBody>
          <a:bodyPr>
            <a:normAutofit/>
          </a:bodyPr>
          <a:lstStyle/>
          <a:p>
            <a:r>
              <a:rPr lang="nb-NO" sz="3600" b="1" dirty="0">
                <a:latin typeface="Roboto Light"/>
                <a:ea typeface="Roboto Light"/>
                <a:cs typeface="Roboto Light"/>
              </a:rPr>
              <a:t>Kunstig intelligens i helsevesenet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4A17F-5080-5952-EA80-196CF2D05F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825" y="5353287"/>
            <a:ext cx="8642350" cy="56570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Hilde Lovett, spesialrådgiver, avdeling innovasjon</a:t>
            </a:r>
          </a:p>
        </p:txBody>
      </p:sp>
      <p:pic>
        <p:nvPicPr>
          <p:cNvPr id="6" name="Bilde 5" descr="Et bilde som inneholder clip art, Grafikk, sirkel, logo&#10;&#10;Automatisk generert beskrivelse">
            <a:extLst>
              <a:ext uri="{FF2B5EF4-FFF2-40B4-BE49-F238E27FC236}">
                <a16:creationId xmlns:a16="http://schemas.microsoft.com/office/drawing/2014/main" id="{AB460C67-E430-4582-4FC5-5386FA29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507" y="1676716"/>
            <a:ext cx="2541336" cy="3876919"/>
          </a:xfrm>
          <a:prstGeom prst="rect">
            <a:avLst/>
          </a:prstGeom>
        </p:spPr>
      </p:pic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07AC3734-21F3-6EFE-655C-C27B23A6F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1039" y="3571937"/>
            <a:ext cx="7543985" cy="1027772"/>
          </a:xfrm>
        </p:spPr>
        <p:txBody>
          <a:bodyPr>
            <a:normAutofit/>
          </a:bodyPr>
          <a:lstStyle/>
          <a:p>
            <a:r>
              <a:rPr lang="nn-NO" dirty="0"/>
              <a:t>Helse og teknologikonferansen 2025</a:t>
            </a:r>
          </a:p>
          <a:p>
            <a:r>
              <a:rPr lang="nn-NO" dirty="0"/>
              <a:t>Pensjonistforbundet 15. September 2025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980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2548F-CFD3-E05B-516F-8691B9B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TekstSylinder 57">
            <a:extLst>
              <a:ext uri="{FF2B5EF4-FFF2-40B4-BE49-F238E27FC236}">
                <a16:creationId xmlns:a16="http://schemas.microsoft.com/office/drawing/2014/main" id="{7163B466-A6A1-D75E-97E7-9AE7737CF35C}"/>
              </a:ext>
            </a:extLst>
          </p:cNvPr>
          <p:cNvSpPr txBox="1"/>
          <p:nvPr/>
        </p:nvSpPr>
        <p:spPr>
          <a:xfrm>
            <a:off x="7350418" y="6549243"/>
            <a:ext cx="4444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Source: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3"/>
              </a:rPr>
              <a:t>https://www.gleamer.ai/solutions/boneview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4D0CF659-993C-38BB-406C-B63D349F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9721850" cy="1044575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Prediktiv</a:t>
            </a:r>
            <a:r>
              <a:rPr lang="en-US" dirty="0"/>
              <a:t> KI</a:t>
            </a:r>
            <a:endParaRPr lang="nb-NO" sz="2800" dirty="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ACE86E08-2D1A-7179-1193-442D14CB88A4}"/>
              </a:ext>
            </a:extLst>
          </p:cNvPr>
          <p:cNvGrpSpPr/>
          <p:nvPr/>
        </p:nvGrpSpPr>
        <p:grpSpPr>
          <a:xfrm>
            <a:off x="7090904" y="170257"/>
            <a:ext cx="4633046" cy="5867903"/>
            <a:chOff x="7090904" y="170257"/>
            <a:chExt cx="4633046" cy="5867903"/>
          </a:xfrm>
        </p:grpSpPr>
        <p:pic>
          <p:nvPicPr>
            <p:cNvPr id="36" name="Bilde 35" descr="Et bilde som inneholder klær, sko, tegnefilm, stående&#10;&#10;KI-generert innhold kan være feil.">
              <a:extLst>
                <a:ext uri="{FF2B5EF4-FFF2-40B4-BE49-F238E27FC236}">
                  <a16:creationId xmlns:a16="http://schemas.microsoft.com/office/drawing/2014/main" id="{E1DDC457-EEEE-84F0-52A5-F85D9601C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0904" y="1391518"/>
              <a:ext cx="4444288" cy="4646642"/>
            </a:xfrm>
            <a:prstGeom prst="rect">
              <a:avLst/>
            </a:prstGeom>
          </p:spPr>
        </p:pic>
        <p:pic>
          <p:nvPicPr>
            <p:cNvPr id="37" name="Bilde 36">
              <a:extLst>
                <a:ext uri="{FF2B5EF4-FFF2-40B4-BE49-F238E27FC236}">
                  <a16:creationId xmlns:a16="http://schemas.microsoft.com/office/drawing/2014/main" id="{266C135D-F872-8C56-5AB5-50089D9D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4330" y="2458578"/>
              <a:ext cx="296464" cy="279994"/>
            </a:xfrm>
            <a:prstGeom prst="rect">
              <a:avLst/>
            </a:prstGeom>
          </p:spPr>
        </p:pic>
        <p:sp>
          <p:nvSpPr>
            <p:cNvPr id="38" name="TekstSylinder 37">
              <a:extLst>
                <a:ext uri="{FF2B5EF4-FFF2-40B4-BE49-F238E27FC236}">
                  <a16:creationId xmlns:a16="http://schemas.microsoft.com/office/drawing/2014/main" id="{D11C1DE9-A227-82B8-7D8E-4CB376C8359C}"/>
                </a:ext>
              </a:extLst>
            </p:cNvPr>
            <p:cNvSpPr txBox="1"/>
            <p:nvPr/>
          </p:nvSpPr>
          <p:spPr>
            <a:xfrm flipH="1">
              <a:off x="9115677" y="2500643"/>
              <a:ext cx="30480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1" i="0" u="none" strike="noStrike" kern="1200" cap="none" spc="0" normalizeH="0" baseline="0" noProof="0">
                  <a:ln>
                    <a:noFill/>
                  </a:ln>
                  <a:solidFill>
                    <a:srgbClr val="037FA2">
                      <a:lumMod val="75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ML</a:t>
              </a:r>
            </a:p>
          </p:txBody>
        </p:sp>
        <p:sp>
          <p:nvSpPr>
            <p:cNvPr id="6" name="Snakkeboble: rektangel med avrundede hjørner 5">
              <a:extLst>
                <a:ext uri="{FF2B5EF4-FFF2-40B4-BE49-F238E27FC236}">
                  <a16:creationId xmlns:a16="http://schemas.microsoft.com/office/drawing/2014/main" id="{BD45B4C3-E31E-54B5-A91B-6AEE03A7D3CA}"/>
                </a:ext>
              </a:extLst>
            </p:cNvPr>
            <p:cNvSpPr/>
            <p:nvPr/>
          </p:nvSpPr>
          <p:spPr>
            <a:xfrm>
              <a:off x="9921117" y="170257"/>
              <a:ext cx="1802833" cy="972743"/>
            </a:xfrm>
            <a:prstGeom prst="wedgeRoundRectCallout">
              <a:avLst>
                <a:gd name="adj1" fmla="val -54188"/>
                <a:gd name="adj2" fmla="val 91423"/>
                <a:gd name="adj3" fmla="val 16667"/>
              </a:avLst>
            </a:prstGeom>
            <a:solidFill>
              <a:srgbClr val="A2CE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Brudd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Ikke-brudd</a:t>
              </a: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8D4FCF17-2434-A65D-72AA-3FAA1D886F1E}"/>
              </a:ext>
            </a:extLst>
          </p:cNvPr>
          <p:cNvGrpSpPr/>
          <p:nvPr/>
        </p:nvGrpSpPr>
        <p:grpSpPr>
          <a:xfrm>
            <a:off x="656808" y="4130899"/>
            <a:ext cx="4967187" cy="2026016"/>
            <a:chOff x="656808" y="4130899"/>
            <a:chExt cx="4967187" cy="2026016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714B014F-DAB1-5769-9E3E-EF3DA828F244}"/>
                </a:ext>
              </a:extLst>
            </p:cNvPr>
            <p:cNvSpPr txBox="1"/>
            <p:nvPr/>
          </p:nvSpPr>
          <p:spPr>
            <a:xfrm>
              <a:off x="1584009" y="4346642"/>
              <a:ext cx="4039986" cy="40862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Prediksjon</a:t>
              </a:r>
              <a:r>
                <a: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→ risiko for sykdom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6AAF98E5-E2ED-B9CA-FB4B-761019F4334A}"/>
                </a:ext>
              </a:extLst>
            </p:cNvPr>
            <p:cNvSpPr txBox="1"/>
            <p:nvPr/>
          </p:nvSpPr>
          <p:spPr>
            <a:xfrm>
              <a:off x="831128" y="4130899"/>
              <a:ext cx="315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y-GB" sz="4800" b="1" i="0" u="none" strike="noStrike" kern="1200" cap="none" spc="0" normalizeH="0" baseline="0" noProof="0">
                  <a:ln>
                    <a:noFill/>
                  </a:ln>
                  <a:solidFill>
                    <a:srgbClr val="366558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ŷ</a:t>
              </a:r>
              <a:endParaRPr kumimoji="0" lang="nb-NO" sz="4800" b="1" i="0" u="none" strike="noStrike" kern="1200" cap="none" spc="0" normalizeH="0" baseline="0" noProof="0">
                <a:ln>
                  <a:noFill/>
                </a:ln>
                <a:solidFill>
                  <a:srgbClr val="36655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6E8A4F49-04FF-FFB6-977C-6BBF6E652E5E}"/>
                </a:ext>
              </a:extLst>
            </p:cNvPr>
            <p:cNvSpPr txBox="1"/>
            <p:nvPr/>
          </p:nvSpPr>
          <p:spPr>
            <a:xfrm>
              <a:off x="1584009" y="4961716"/>
              <a:ext cx="4039986" cy="408623"/>
            </a:xfrm>
            <a:prstGeom prst="roundRect">
              <a:avLst/>
            </a:prstGeom>
            <a:solidFill>
              <a:schemeClr val="accent4">
                <a:lumMod val="75000"/>
                <a:alpha val="4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Anbefaling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→ behandlingsvalg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3C3AA094-5B18-0E5A-199F-92199967A086}"/>
                </a:ext>
              </a:extLst>
            </p:cNvPr>
            <p:cNvSpPr txBox="1"/>
            <p:nvPr/>
          </p:nvSpPr>
          <p:spPr>
            <a:xfrm>
              <a:off x="1584009" y="5629537"/>
              <a:ext cx="4039986" cy="408623"/>
            </a:xfrm>
            <a:prstGeom prst="roundRect">
              <a:avLst/>
            </a:prstGeom>
            <a:solidFill>
              <a:schemeClr val="bg2">
                <a:lumMod val="25000"/>
                <a:alpha val="48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Beslutningsstøtte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→ triagering</a:t>
              </a:r>
            </a:p>
          </p:txBody>
        </p:sp>
        <p:pic>
          <p:nvPicPr>
            <p:cNvPr id="12" name="Grafikk 11" descr="Skriveplate avkrysset med heldekkende fyll">
              <a:extLst>
                <a:ext uri="{FF2B5EF4-FFF2-40B4-BE49-F238E27FC236}">
                  <a16:creationId xmlns:a16="http://schemas.microsoft.com/office/drawing/2014/main" id="{6CD24F90-E02A-745B-5C00-EA17420DE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6436" y="4855473"/>
              <a:ext cx="635659" cy="635659"/>
            </a:xfrm>
            <a:prstGeom prst="rect">
              <a:avLst/>
            </a:prstGeom>
          </p:spPr>
        </p:pic>
        <p:pic>
          <p:nvPicPr>
            <p:cNvPr id="13" name="Grafikk 12" descr="Pyramide med nivåer med heldekkende fyll">
              <a:extLst>
                <a:ext uri="{FF2B5EF4-FFF2-40B4-BE49-F238E27FC236}">
                  <a16:creationId xmlns:a16="http://schemas.microsoft.com/office/drawing/2014/main" id="{52FB9084-B5A5-6C43-80D8-A178F34F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6808" y="5424541"/>
              <a:ext cx="732374" cy="732374"/>
            </a:xfrm>
            <a:prstGeom prst="rect">
              <a:avLst/>
            </a:prstGeom>
          </p:spPr>
        </p:pic>
      </p:grpSp>
      <p:pic>
        <p:nvPicPr>
          <p:cNvPr id="14" name="Bilde 13">
            <a:extLst>
              <a:ext uri="{FF2B5EF4-FFF2-40B4-BE49-F238E27FC236}">
                <a16:creationId xmlns:a16="http://schemas.microsoft.com/office/drawing/2014/main" id="{A7B6725E-2393-FA92-C6EA-CDF0E148BD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6050" y="1366963"/>
            <a:ext cx="2900933" cy="26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2548F-CFD3-E05B-516F-8691B9B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4D0CF659-993C-38BB-406C-B63D349F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9721850" cy="1044575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Prediktiv</a:t>
            </a:r>
            <a:r>
              <a:rPr lang="en-US" dirty="0"/>
              <a:t> KI</a:t>
            </a:r>
            <a:endParaRPr lang="nb-NO" sz="28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4025372-1FE9-3896-2479-4E409D0E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48" y="1249094"/>
            <a:ext cx="2906737" cy="2277667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0B2A843F-A81B-5E5E-53F2-C60C3EDE49DD}"/>
              </a:ext>
            </a:extLst>
          </p:cNvPr>
          <p:cNvGrpSpPr/>
          <p:nvPr/>
        </p:nvGrpSpPr>
        <p:grpSpPr>
          <a:xfrm>
            <a:off x="13383307" y="4146023"/>
            <a:ext cx="3733800" cy="1892137"/>
            <a:chOff x="2159000" y="4568825"/>
            <a:chExt cx="3733800" cy="1892137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83D74319-7AC9-0E22-FAE8-9C5868D50BBE}"/>
                </a:ext>
              </a:extLst>
            </p:cNvPr>
            <p:cNvSpPr/>
            <p:nvPr/>
          </p:nvSpPr>
          <p:spPr>
            <a:xfrm>
              <a:off x="2159000" y="4568825"/>
              <a:ext cx="3733800" cy="1892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9387DCA0-7152-2B8E-9111-458987B0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662" t="-6445" b="-1"/>
            <a:stretch/>
          </p:blipFill>
          <p:spPr>
            <a:xfrm>
              <a:off x="2340871" y="5114621"/>
              <a:ext cx="3395455" cy="588136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412BF7A0-F2A3-15C0-6CA2-3A9FEA1C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" r="67731" b="1449"/>
            <a:stretch/>
          </p:blipFill>
          <p:spPr>
            <a:xfrm>
              <a:off x="2340871" y="5748170"/>
              <a:ext cx="3190875" cy="544517"/>
            </a:xfrm>
            <a:prstGeom prst="rect">
              <a:avLst/>
            </a:prstGeom>
          </p:spPr>
        </p:pic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490CCB92-6587-D223-BB4E-E3AA975F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348" t="-16453" r="42613" b="995"/>
            <a:stretch/>
          </p:blipFill>
          <p:spPr>
            <a:xfrm>
              <a:off x="2668043" y="4568825"/>
              <a:ext cx="2743971" cy="552527"/>
            </a:xfrm>
            <a:prstGeom prst="rect">
              <a:avLst/>
            </a:prstGeom>
          </p:spPr>
        </p:pic>
      </p:grpSp>
      <p:sp>
        <p:nvSpPr>
          <p:cNvPr id="13" name="Snakkeboble: rektangel med avrundede hjørner 12">
            <a:extLst>
              <a:ext uri="{FF2B5EF4-FFF2-40B4-BE49-F238E27FC236}">
                <a16:creationId xmlns:a16="http://schemas.microsoft.com/office/drawing/2014/main" id="{8A9D2955-95CD-0BA6-F156-A24406933173}"/>
              </a:ext>
            </a:extLst>
          </p:cNvPr>
          <p:cNvSpPr/>
          <p:nvPr/>
        </p:nvSpPr>
        <p:spPr>
          <a:xfrm>
            <a:off x="6133038" y="1623281"/>
            <a:ext cx="2160590" cy="1256244"/>
          </a:xfrm>
          <a:prstGeom prst="wedgeRoundRectCallout">
            <a:avLst>
              <a:gd name="adj1" fmla="val 57718"/>
              <a:gd name="adj2" fmla="val 91423"/>
              <a:gd name="adj3" fmla="val 16667"/>
            </a:avLst>
          </a:prstGeom>
          <a:solidFill>
            <a:srgbClr val="87AE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Optimal turnusplan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D13C59F-D832-3780-20AD-5EAFF0A43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901" y="4211352"/>
            <a:ext cx="2532860" cy="18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5BFB73D-3527-F8A2-9DF8-0F0838DE8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220" y="5258095"/>
            <a:ext cx="2090324" cy="104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nakkeboble: rektangel med avrundede hjørner 16">
            <a:extLst>
              <a:ext uri="{FF2B5EF4-FFF2-40B4-BE49-F238E27FC236}">
                <a16:creationId xmlns:a16="http://schemas.microsoft.com/office/drawing/2014/main" id="{B93991CB-5ABC-47C3-3FF0-B1B135752CAB}"/>
              </a:ext>
            </a:extLst>
          </p:cNvPr>
          <p:cNvSpPr/>
          <p:nvPr/>
        </p:nvSpPr>
        <p:spPr>
          <a:xfrm>
            <a:off x="6133039" y="3963447"/>
            <a:ext cx="2160589" cy="1256244"/>
          </a:xfrm>
          <a:prstGeom prst="wedgeRoundRectCallout">
            <a:avLst>
              <a:gd name="adj1" fmla="val 39202"/>
              <a:gd name="adj2" fmla="val 89931"/>
              <a:gd name="adj3" fmla="val 16667"/>
            </a:avLst>
          </a:prstGeom>
          <a:solidFill>
            <a:srgbClr val="87AE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Optimal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kjørerute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43CBCF0-C008-A27D-B4F7-67EEDF89F773}"/>
              </a:ext>
            </a:extLst>
          </p:cNvPr>
          <p:cNvSpPr txBox="1"/>
          <p:nvPr/>
        </p:nvSpPr>
        <p:spPr>
          <a:xfrm>
            <a:off x="6264590" y="6603840"/>
            <a:ext cx="57626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Source: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7"/>
              </a:rPr>
              <a:t>https://minflyt.no/blogg/automatisk-ruteplanlegging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and https://www.synplan.ai/no/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1FB5E5E3-4CD4-6BF3-3095-22F64D100B5A}"/>
              </a:ext>
            </a:extLst>
          </p:cNvPr>
          <p:cNvGrpSpPr/>
          <p:nvPr/>
        </p:nvGrpSpPr>
        <p:grpSpPr>
          <a:xfrm>
            <a:off x="656808" y="4130899"/>
            <a:ext cx="4967187" cy="2026016"/>
            <a:chOff x="656808" y="4130899"/>
            <a:chExt cx="4967187" cy="2026016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AA0A89FA-B5D1-4017-DB89-1BB39A62D292}"/>
                </a:ext>
              </a:extLst>
            </p:cNvPr>
            <p:cNvSpPr txBox="1"/>
            <p:nvPr/>
          </p:nvSpPr>
          <p:spPr>
            <a:xfrm>
              <a:off x="1584009" y="4346642"/>
              <a:ext cx="4039986" cy="40862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Prediksjon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→ risiko for sykdom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8FF739CB-48C1-0A07-4837-DAB977B7ECA2}"/>
                </a:ext>
              </a:extLst>
            </p:cNvPr>
            <p:cNvSpPr txBox="1"/>
            <p:nvPr/>
          </p:nvSpPr>
          <p:spPr>
            <a:xfrm>
              <a:off x="831128" y="4130899"/>
              <a:ext cx="3158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y-GB" sz="4800" b="1" i="0" u="none" strike="noStrike" kern="1200" cap="none" spc="0" normalizeH="0" baseline="0" noProof="0">
                  <a:ln>
                    <a:noFill/>
                  </a:ln>
                  <a:solidFill>
                    <a:srgbClr val="366558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ŷ</a:t>
              </a:r>
              <a:endParaRPr kumimoji="0" lang="nb-NO" sz="4800" b="1" i="0" u="none" strike="noStrike" kern="1200" cap="none" spc="0" normalizeH="0" baseline="0" noProof="0">
                <a:ln>
                  <a:noFill/>
                </a:ln>
                <a:solidFill>
                  <a:srgbClr val="366558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BEB3254D-FAFC-9F2F-7561-6EEC269E14DD}"/>
                </a:ext>
              </a:extLst>
            </p:cNvPr>
            <p:cNvSpPr txBox="1"/>
            <p:nvPr/>
          </p:nvSpPr>
          <p:spPr>
            <a:xfrm>
              <a:off x="1584009" y="4961716"/>
              <a:ext cx="4039986" cy="408623"/>
            </a:xfrm>
            <a:prstGeom prst="roundRect">
              <a:avLst/>
            </a:prstGeom>
            <a:solidFill>
              <a:schemeClr val="accent4">
                <a:lumMod val="75000"/>
                <a:alpha val="4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Anbefaling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→ behandlingsvalg</a:t>
              </a:r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4EF156CE-50D3-297F-B3DE-C6E701B27998}"/>
                </a:ext>
              </a:extLst>
            </p:cNvPr>
            <p:cNvSpPr txBox="1"/>
            <p:nvPr/>
          </p:nvSpPr>
          <p:spPr>
            <a:xfrm>
              <a:off x="1584009" y="5629537"/>
              <a:ext cx="4039986" cy="408623"/>
            </a:xfrm>
            <a:prstGeom prst="roundRect">
              <a:avLst/>
            </a:prstGeom>
            <a:solidFill>
              <a:schemeClr val="bg2">
                <a:lumMod val="25000"/>
                <a:alpha val="48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Beslutningsstøtte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→ triagering</a:t>
              </a:r>
            </a:p>
          </p:txBody>
        </p:sp>
        <p:pic>
          <p:nvPicPr>
            <p:cNvPr id="20" name="Grafikk 19" descr="Skriveplate avkrysset med heldekkende fyll">
              <a:extLst>
                <a:ext uri="{FF2B5EF4-FFF2-40B4-BE49-F238E27FC236}">
                  <a16:creationId xmlns:a16="http://schemas.microsoft.com/office/drawing/2014/main" id="{C6593196-3C2E-B7F7-E0DA-E83C9BD8E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6436" y="4855473"/>
              <a:ext cx="635659" cy="635659"/>
            </a:xfrm>
            <a:prstGeom prst="rect">
              <a:avLst/>
            </a:prstGeom>
          </p:spPr>
        </p:pic>
        <p:pic>
          <p:nvPicPr>
            <p:cNvPr id="21" name="Grafikk 20" descr="Pyramide med nivåer med heldekkende fyll">
              <a:extLst>
                <a:ext uri="{FF2B5EF4-FFF2-40B4-BE49-F238E27FC236}">
                  <a16:creationId xmlns:a16="http://schemas.microsoft.com/office/drawing/2014/main" id="{97DAE0BE-3AFE-827C-96CE-01195B1D9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6808" y="5424541"/>
              <a:ext cx="732374" cy="732374"/>
            </a:xfrm>
            <a:prstGeom prst="rect">
              <a:avLst/>
            </a:prstGeom>
          </p:spPr>
        </p:pic>
      </p:grpSp>
      <p:pic>
        <p:nvPicPr>
          <p:cNvPr id="22" name="Bilde 21">
            <a:extLst>
              <a:ext uri="{FF2B5EF4-FFF2-40B4-BE49-F238E27FC236}">
                <a16:creationId xmlns:a16="http://schemas.microsoft.com/office/drawing/2014/main" id="{7C55CBEB-E4B2-D045-CD78-CD8ACDA289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6050" y="1366963"/>
            <a:ext cx="2900933" cy="26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4019A7E-0EA6-CD83-24F1-5FB73017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  </a:t>
            </a:r>
          </a:p>
        </p:txBody>
      </p:sp>
      <p:pic>
        <p:nvPicPr>
          <p:cNvPr id="21" name="Plassholder for innhold 20" descr="Et bilde som inneholder tegnefilm, klær, illustrasjon&#10;&#10;KI-generert innhold kan være feil.">
            <a:extLst>
              <a:ext uri="{FF2B5EF4-FFF2-40B4-BE49-F238E27FC236}">
                <a16:creationId xmlns:a16="http://schemas.microsoft.com/office/drawing/2014/main" id="{C0C9263F-70C8-238A-D27A-33353C6E6E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89024" y="2766034"/>
            <a:ext cx="2723200" cy="2676303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74DCFE-DB21-5CEC-9273-E78EF2A3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6F34D517-A922-7DDE-25B7-D7B8BADDB71F}"/>
              </a:ext>
            </a:extLst>
          </p:cNvPr>
          <p:cNvSpPr txBox="1">
            <a:spLocks/>
          </p:cNvSpPr>
          <p:nvPr/>
        </p:nvSpPr>
        <p:spPr>
          <a:xfrm>
            <a:off x="751630" y="552447"/>
            <a:ext cx="10801351" cy="69428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2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j-ea"/>
                <a:cs typeface="+mj-cs"/>
              </a:rPr>
              <a:t>Tillitsverdige KI-systemer </a:t>
            </a:r>
          </a:p>
        </p:txBody>
      </p:sp>
      <p:sp>
        <p:nvSpPr>
          <p:cNvPr id="11" name="Snakkeboble: rektangel med avrundede hjørner 2">
            <a:extLst>
              <a:ext uri="{FF2B5EF4-FFF2-40B4-BE49-F238E27FC236}">
                <a16:creationId xmlns:a16="http://schemas.microsoft.com/office/drawing/2014/main" id="{9703A3CA-8527-4AAE-A66F-6C36EAF0CF97}"/>
              </a:ext>
            </a:extLst>
          </p:cNvPr>
          <p:cNvSpPr/>
          <p:nvPr/>
        </p:nvSpPr>
        <p:spPr>
          <a:xfrm>
            <a:off x="8514327" y="1828378"/>
            <a:ext cx="2813952" cy="948990"/>
          </a:xfrm>
          <a:prstGeom prst="wedgeRoundRectCallout">
            <a:avLst>
              <a:gd name="adj1" fmla="val -76451"/>
              <a:gd name="adj2" fmla="val 105623"/>
              <a:gd name="adj3" fmla="val 16667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Robust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03E7678F-C6AC-0114-F1C0-EBF6DA6F9307}"/>
              </a:ext>
            </a:extLst>
          </p:cNvPr>
          <p:cNvSpPr/>
          <p:nvPr/>
        </p:nvSpPr>
        <p:spPr>
          <a:xfrm>
            <a:off x="4689024" y="1439383"/>
            <a:ext cx="2813952" cy="948990"/>
          </a:xfrm>
          <a:prstGeom prst="wedgeRoundRectCallout">
            <a:avLst>
              <a:gd name="adj1" fmla="val 7999"/>
              <a:gd name="adj2" fmla="val 107083"/>
              <a:gd name="adj3" fmla="val 16667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Etisk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nakkeboble: rektangel med avrundede hjørner 2">
            <a:extLst>
              <a:ext uri="{FF2B5EF4-FFF2-40B4-BE49-F238E27FC236}">
                <a16:creationId xmlns:a16="http://schemas.microsoft.com/office/drawing/2014/main" id="{D39EFFAA-1B70-7678-507D-BAF84348B522}"/>
              </a:ext>
            </a:extLst>
          </p:cNvPr>
          <p:cNvSpPr/>
          <p:nvPr/>
        </p:nvSpPr>
        <p:spPr>
          <a:xfrm>
            <a:off x="1228857" y="1942778"/>
            <a:ext cx="2813952" cy="948990"/>
          </a:xfrm>
          <a:prstGeom prst="wedgeRoundRectCallout">
            <a:avLst>
              <a:gd name="adj1" fmla="val 71689"/>
              <a:gd name="adj2" fmla="val 121210"/>
              <a:gd name="adj3" fmla="val 16667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Lovlig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A1DB7-AAEE-7BF8-FFFE-A6C8F4EE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720" y="4970864"/>
            <a:ext cx="1138234" cy="161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nakkeboble: rektangel med avrundede hjørner 4">
            <a:extLst>
              <a:ext uri="{FF2B5EF4-FFF2-40B4-BE49-F238E27FC236}">
                <a16:creationId xmlns:a16="http://schemas.microsoft.com/office/drawing/2014/main" id="{ED2D6C34-21EE-7985-7E0C-426CA0794054}"/>
              </a:ext>
            </a:extLst>
          </p:cNvPr>
          <p:cNvSpPr/>
          <p:nvPr/>
        </p:nvSpPr>
        <p:spPr>
          <a:xfrm>
            <a:off x="751631" y="3518986"/>
            <a:ext cx="2253970" cy="1630015"/>
          </a:xfrm>
          <a:prstGeom prst="wedgeRoundRectCallout">
            <a:avLst>
              <a:gd name="adj1" fmla="val 89070"/>
              <a:gd name="adj2" fmla="val 8977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Sort-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boksproblemet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Forklarbart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transparent?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nakkeboble: rektangel med avrundede hjørner 7">
            <a:extLst>
              <a:ext uri="{FF2B5EF4-FFF2-40B4-BE49-F238E27FC236}">
                <a16:creationId xmlns:a16="http://schemas.microsoft.com/office/drawing/2014/main" id="{8534B41E-F34C-6918-FCE7-D6D04D4C7820}"/>
              </a:ext>
            </a:extLst>
          </p:cNvPr>
          <p:cNvSpPr/>
          <p:nvPr/>
        </p:nvSpPr>
        <p:spPr>
          <a:xfrm>
            <a:off x="8663507" y="3377757"/>
            <a:ext cx="3215407" cy="1771244"/>
          </a:xfrm>
          <a:prstGeom prst="wedgeRoundRectCallout">
            <a:avLst>
              <a:gd name="adj1" fmla="val -86933"/>
              <a:gd name="adj2" fmla="val 22051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Bias: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Feilaktig, partisk eller diskriminerende innhold?</a:t>
            </a:r>
          </a:p>
        </p:txBody>
      </p:sp>
    </p:spTree>
    <p:extLst>
      <p:ext uri="{BB962C8B-B14F-4D97-AF65-F5344CB8AC3E}">
        <p14:creationId xmlns:p14="http://schemas.microsoft.com/office/powerpoint/2010/main" val="4500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93570E-96FD-6B49-6B16-431127CD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EEA2912-587E-929F-F6A5-B141239D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Roboto"/>
                <a:ea typeface="Roboto"/>
                <a:cs typeface="Roboto"/>
              </a:rPr>
              <a:t>Denne KI-bølgen: Generativ KI</a:t>
            </a:r>
          </a:p>
        </p:txBody>
      </p:sp>
      <p:pic>
        <p:nvPicPr>
          <p:cNvPr id="45" name="Bilde 44">
            <a:extLst>
              <a:ext uri="{FF2B5EF4-FFF2-40B4-BE49-F238E27FC236}">
                <a16:creationId xmlns:a16="http://schemas.microsoft.com/office/drawing/2014/main" id="{11085958-C19A-33A9-ACC5-AF668D37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70" y="1569300"/>
            <a:ext cx="4722281" cy="439234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3B49807-06B6-37BC-E625-0D2AE98557D9}"/>
              </a:ext>
            </a:extLst>
          </p:cNvPr>
          <p:cNvSpPr/>
          <p:nvPr/>
        </p:nvSpPr>
        <p:spPr>
          <a:xfrm>
            <a:off x="14110547" y="4106964"/>
            <a:ext cx="1049866" cy="10445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7F5A310C-D234-2988-7477-652DA0C5DEBB}"/>
              </a:ext>
            </a:extLst>
          </p:cNvPr>
          <p:cNvGrpSpPr/>
          <p:nvPr/>
        </p:nvGrpSpPr>
        <p:grpSpPr>
          <a:xfrm>
            <a:off x="6096000" y="1507082"/>
            <a:ext cx="5462954" cy="4209505"/>
            <a:chOff x="6096000" y="1324247"/>
            <a:chExt cx="5462954" cy="4209505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36A95E4B-BE9A-670E-6408-5278BE749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324247"/>
              <a:ext cx="5202358" cy="4209505"/>
            </a:xfrm>
            <a:prstGeom prst="rect">
              <a:avLst/>
            </a:prstGeom>
          </p:spPr>
        </p:pic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4053DDB3-0F44-7E46-8C41-C891C61F2AF3}"/>
                </a:ext>
              </a:extLst>
            </p:cNvPr>
            <p:cNvSpPr/>
            <p:nvPr/>
          </p:nvSpPr>
          <p:spPr>
            <a:xfrm>
              <a:off x="11114452" y="1324247"/>
              <a:ext cx="444502" cy="961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26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4F2D303-5368-7046-4978-AF6B7672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Trening av en KI-modell med tekst</a:t>
            </a:r>
          </a:p>
        </p:txBody>
      </p:sp>
      <p:sp>
        <p:nvSpPr>
          <p:cNvPr id="141" name="Rektangel: avrundede hjørner 140">
            <a:extLst>
              <a:ext uri="{FF2B5EF4-FFF2-40B4-BE49-F238E27FC236}">
                <a16:creationId xmlns:a16="http://schemas.microsoft.com/office/drawing/2014/main" id="{141EFEF5-E9DC-66EE-3117-E6E0AE06AB1A}"/>
              </a:ext>
            </a:extLst>
          </p:cNvPr>
          <p:cNvSpPr/>
          <p:nvPr/>
        </p:nvSpPr>
        <p:spPr>
          <a:xfrm>
            <a:off x="313662" y="1542690"/>
            <a:ext cx="8004467" cy="4920957"/>
          </a:xfrm>
          <a:prstGeom prst="roundRect">
            <a:avLst/>
          </a:prstGeom>
          <a:solidFill>
            <a:srgbClr val="EEEEEE"/>
          </a:solidFill>
          <a:ln w="12700" cap="flat" cmpd="sng" algn="ctr">
            <a:solidFill>
              <a:srgbClr val="281C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302E5AF-2A00-18F7-6538-B8A479D9E6CF}"/>
              </a:ext>
            </a:extLst>
          </p:cNvPr>
          <p:cNvSpPr/>
          <p:nvPr/>
        </p:nvSpPr>
        <p:spPr>
          <a:xfrm>
            <a:off x="505162" y="1996248"/>
            <a:ext cx="2020695" cy="2025059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3" name="Plusstegn 172">
            <a:extLst>
              <a:ext uri="{FF2B5EF4-FFF2-40B4-BE49-F238E27FC236}">
                <a16:creationId xmlns:a16="http://schemas.microsoft.com/office/drawing/2014/main" id="{6D5581C5-1AE1-C7DB-C9E2-E86153E96BF7}"/>
              </a:ext>
            </a:extLst>
          </p:cNvPr>
          <p:cNvSpPr/>
          <p:nvPr/>
        </p:nvSpPr>
        <p:spPr>
          <a:xfrm>
            <a:off x="2372574" y="3333747"/>
            <a:ext cx="634602" cy="600165"/>
          </a:xfrm>
          <a:prstGeom prst="mathPlus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4" name="Pil: høyre 173">
            <a:extLst>
              <a:ext uri="{FF2B5EF4-FFF2-40B4-BE49-F238E27FC236}">
                <a16:creationId xmlns:a16="http://schemas.microsoft.com/office/drawing/2014/main" id="{A57F7176-1154-EB97-D147-841C7C4F4C28}"/>
              </a:ext>
            </a:extLst>
          </p:cNvPr>
          <p:cNvSpPr/>
          <p:nvPr/>
        </p:nvSpPr>
        <p:spPr>
          <a:xfrm>
            <a:off x="4637819" y="3879848"/>
            <a:ext cx="830950" cy="567812"/>
          </a:xfrm>
          <a:prstGeom prst="rightArrow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5" name="Pil: vinkeltegn 174">
            <a:extLst>
              <a:ext uri="{FF2B5EF4-FFF2-40B4-BE49-F238E27FC236}">
                <a16:creationId xmlns:a16="http://schemas.microsoft.com/office/drawing/2014/main" id="{24A2B58D-4513-68E2-AAC3-B2CF6CD0CFE5}"/>
              </a:ext>
            </a:extLst>
          </p:cNvPr>
          <p:cNvSpPr/>
          <p:nvPr/>
        </p:nvSpPr>
        <p:spPr>
          <a:xfrm flipH="1">
            <a:off x="5916777" y="4884700"/>
            <a:ext cx="1853464" cy="520916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KI-modell</a:t>
            </a:r>
          </a:p>
        </p:txBody>
      </p:sp>
      <p:sp>
        <p:nvSpPr>
          <p:cNvPr id="176" name="Pil: vinkeltegn 175">
            <a:extLst>
              <a:ext uri="{FF2B5EF4-FFF2-40B4-BE49-F238E27FC236}">
                <a16:creationId xmlns:a16="http://schemas.microsoft.com/office/drawing/2014/main" id="{701C4461-51FA-00F5-AAFB-9BECE3BC45EC}"/>
              </a:ext>
            </a:extLst>
          </p:cNvPr>
          <p:cNvSpPr/>
          <p:nvPr/>
        </p:nvSpPr>
        <p:spPr>
          <a:xfrm flipH="1">
            <a:off x="2902341" y="5988025"/>
            <a:ext cx="2901890" cy="520916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Trening</a:t>
            </a:r>
          </a:p>
        </p:txBody>
      </p:sp>
      <p:sp>
        <p:nvSpPr>
          <p:cNvPr id="178" name="Rektangel: avrundede hjørner 177">
            <a:extLst>
              <a:ext uri="{FF2B5EF4-FFF2-40B4-BE49-F238E27FC236}">
                <a16:creationId xmlns:a16="http://schemas.microsoft.com/office/drawing/2014/main" id="{6CA43EBA-C74B-75C4-0E61-AEF013CBE5C2}"/>
              </a:ext>
            </a:extLst>
          </p:cNvPr>
          <p:cNvSpPr/>
          <p:nvPr/>
        </p:nvSpPr>
        <p:spPr>
          <a:xfrm>
            <a:off x="8583549" y="1491172"/>
            <a:ext cx="3233956" cy="5042322"/>
          </a:xfrm>
          <a:prstGeom prst="roundRect">
            <a:avLst/>
          </a:prstGeom>
          <a:solidFill>
            <a:srgbClr val="EEEEEE"/>
          </a:solidFill>
          <a:ln w="12700" cap="flat" cmpd="sng" algn="ctr">
            <a:solidFill>
              <a:srgbClr val="281C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9" name="Bilde 178">
            <a:extLst>
              <a:ext uri="{FF2B5EF4-FFF2-40B4-BE49-F238E27FC236}">
                <a16:creationId xmlns:a16="http://schemas.microsoft.com/office/drawing/2014/main" id="{B236324C-5EFB-1DAF-234F-4987646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4" b="56814"/>
          <a:stretch/>
        </p:blipFill>
        <p:spPr>
          <a:xfrm>
            <a:off x="9918990" y="1726685"/>
            <a:ext cx="1568578" cy="1144274"/>
          </a:xfrm>
          <a:prstGeom prst="rect">
            <a:avLst/>
          </a:prstGeom>
        </p:spPr>
      </p:pic>
      <p:pic>
        <p:nvPicPr>
          <p:cNvPr id="181" name="Picture 6" descr="Kvinne med lilla jakke, grønn genser og oransje skjerf. Dame og mann inni turkis hjerte. Smiler og vinker. Dame har kors på brystet, mennen har stetoskop rundt halsen. Illustrasjon. ">
            <a:extLst>
              <a:ext uri="{FF2B5EF4-FFF2-40B4-BE49-F238E27FC236}">
                <a16:creationId xmlns:a16="http://schemas.microsoft.com/office/drawing/2014/main" id="{170C35F1-5889-D8A7-72A1-F32FF7150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69"/>
          <a:stretch/>
        </p:blipFill>
        <p:spPr bwMode="auto">
          <a:xfrm>
            <a:off x="9205165" y="1759938"/>
            <a:ext cx="861962" cy="111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Pil: vinkeltegn 183">
            <a:extLst>
              <a:ext uri="{FF2B5EF4-FFF2-40B4-BE49-F238E27FC236}">
                <a16:creationId xmlns:a16="http://schemas.microsoft.com/office/drawing/2014/main" id="{14897C78-9414-DA6A-5FA7-E9EA6EE26E50}"/>
              </a:ext>
            </a:extLst>
          </p:cNvPr>
          <p:cNvSpPr/>
          <p:nvPr/>
        </p:nvSpPr>
        <p:spPr>
          <a:xfrm flipH="1">
            <a:off x="10495610" y="5821764"/>
            <a:ext cx="1853464" cy="533763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Bruk</a:t>
            </a:r>
          </a:p>
        </p:txBody>
      </p:sp>
      <p:grpSp>
        <p:nvGrpSpPr>
          <p:cNvPr id="188" name="Gruppe 187">
            <a:extLst>
              <a:ext uri="{FF2B5EF4-FFF2-40B4-BE49-F238E27FC236}">
                <a16:creationId xmlns:a16="http://schemas.microsoft.com/office/drawing/2014/main" id="{672FDBF1-9F88-6AD5-C043-AE368CA85115}"/>
              </a:ext>
            </a:extLst>
          </p:cNvPr>
          <p:cNvGrpSpPr/>
          <p:nvPr/>
        </p:nvGrpSpPr>
        <p:grpSpPr>
          <a:xfrm>
            <a:off x="1671218" y="4037024"/>
            <a:ext cx="2020695" cy="2025059"/>
            <a:chOff x="1786215" y="3531967"/>
            <a:chExt cx="2020695" cy="2025059"/>
          </a:xfrm>
        </p:grpSpPr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E432EF01-9368-2F55-B3AF-E70B4A02AE76}"/>
                </a:ext>
              </a:extLst>
            </p:cNvPr>
            <p:cNvSpPr/>
            <p:nvPr/>
          </p:nvSpPr>
          <p:spPr>
            <a:xfrm>
              <a:off x="1786215" y="3531967"/>
              <a:ext cx="2020695" cy="202505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Pil: vinkeltegn 189">
              <a:extLst>
                <a:ext uri="{FF2B5EF4-FFF2-40B4-BE49-F238E27FC236}">
                  <a16:creationId xmlns:a16="http://schemas.microsoft.com/office/drawing/2014/main" id="{3E0C380D-149D-7EDA-F999-28DF16373109}"/>
                </a:ext>
              </a:extLst>
            </p:cNvPr>
            <p:cNvSpPr/>
            <p:nvPr/>
          </p:nvSpPr>
          <p:spPr>
            <a:xfrm flipH="1">
              <a:off x="1897798" y="4196582"/>
              <a:ext cx="1853464" cy="520916"/>
            </a:xfrm>
            <a:prstGeom prst="chevron">
              <a:avLst>
                <a:gd name="adj" fmla="val 0"/>
              </a:avLst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1" i="0" u="none" strike="noStrike" kern="0" cap="none" spc="0" normalizeH="0" baseline="0" noProof="0">
                  <a:ln>
                    <a:noFill/>
                  </a:ln>
                  <a:solidFill>
                    <a:srgbClr val="037A9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Regnekraft</a:t>
              </a:r>
            </a:p>
          </p:txBody>
        </p:sp>
        <p:pic>
          <p:nvPicPr>
            <p:cNvPr id="191" name="Grafikk 190" descr="Prosessor med heldekkende fyll">
              <a:extLst>
                <a:ext uri="{FF2B5EF4-FFF2-40B4-BE49-F238E27FC236}">
                  <a16:creationId xmlns:a16="http://schemas.microsoft.com/office/drawing/2014/main" id="{A7F8DC71-6463-ADBA-7510-734DD8139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39362" y="3876426"/>
              <a:ext cx="914400" cy="914400"/>
            </a:xfrm>
            <a:prstGeom prst="rect">
              <a:avLst/>
            </a:prstGeom>
          </p:spPr>
        </p:pic>
      </p:grpSp>
      <p:sp>
        <p:nvSpPr>
          <p:cNvPr id="193" name="Ellipse 192">
            <a:extLst>
              <a:ext uri="{FF2B5EF4-FFF2-40B4-BE49-F238E27FC236}">
                <a16:creationId xmlns:a16="http://schemas.microsoft.com/office/drawing/2014/main" id="{4BE84026-B8A4-DC7B-72AA-356C421C7ACD}"/>
              </a:ext>
            </a:extLst>
          </p:cNvPr>
          <p:cNvSpPr/>
          <p:nvPr/>
        </p:nvSpPr>
        <p:spPr>
          <a:xfrm>
            <a:off x="2902341" y="1951149"/>
            <a:ext cx="2020695" cy="2025059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9" name="Gruppe 198">
            <a:extLst>
              <a:ext uri="{FF2B5EF4-FFF2-40B4-BE49-F238E27FC236}">
                <a16:creationId xmlns:a16="http://schemas.microsoft.com/office/drawing/2014/main" id="{0F05034A-558E-B868-7B36-4FA163DE4293}"/>
              </a:ext>
            </a:extLst>
          </p:cNvPr>
          <p:cNvGrpSpPr/>
          <p:nvPr/>
        </p:nvGrpSpPr>
        <p:grpSpPr>
          <a:xfrm>
            <a:off x="6264956" y="3297446"/>
            <a:ext cx="1304686" cy="1294185"/>
            <a:chOff x="7838098" y="2158352"/>
            <a:chExt cx="3590874" cy="3590874"/>
          </a:xfrm>
        </p:grpSpPr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1C755DA2-0749-3CC8-10BF-AF447574D131}"/>
                </a:ext>
              </a:extLst>
            </p:cNvPr>
            <p:cNvSpPr/>
            <p:nvPr/>
          </p:nvSpPr>
          <p:spPr>
            <a:xfrm>
              <a:off x="7887746" y="2238890"/>
              <a:ext cx="3491579" cy="342979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1" name="Grafikk 200" descr="Mandala med heldekkende fyll">
              <a:extLst>
                <a:ext uri="{FF2B5EF4-FFF2-40B4-BE49-F238E27FC236}">
                  <a16:creationId xmlns:a16="http://schemas.microsoft.com/office/drawing/2014/main" id="{477A5F3C-5212-5FD5-B9B7-87133CC0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38098" y="2158352"/>
              <a:ext cx="3590874" cy="3590874"/>
            </a:xfrm>
            <a:prstGeom prst="rect">
              <a:avLst/>
            </a:prstGeom>
          </p:spPr>
        </p:pic>
      </p:grpSp>
      <p:grpSp>
        <p:nvGrpSpPr>
          <p:cNvPr id="202" name="Gruppe 201">
            <a:extLst>
              <a:ext uri="{FF2B5EF4-FFF2-40B4-BE49-F238E27FC236}">
                <a16:creationId xmlns:a16="http://schemas.microsoft.com/office/drawing/2014/main" id="{F271A56C-C9F5-1855-2628-8B09AC524151}"/>
              </a:ext>
            </a:extLst>
          </p:cNvPr>
          <p:cNvGrpSpPr/>
          <p:nvPr/>
        </p:nvGrpSpPr>
        <p:grpSpPr>
          <a:xfrm>
            <a:off x="5619410" y="2656994"/>
            <a:ext cx="2538728" cy="2414836"/>
            <a:chOff x="7838098" y="2158352"/>
            <a:chExt cx="3590874" cy="3590874"/>
          </a:xfrm>
        </p:grpSpPr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C22B2D7A-BF8C-4ACF-BCB2-40BF827BF05A}"/>
                </a:ext>
              </a:extLst>
            </p:cNvPr>
            <p:cNvSpPr/>
            <p:nvPr/>
          </p:nvSpPr>
          <p:spPr>
            <a:xfrm>
              <a:off x="7887746" y="2238890"/>
              <a:ext cx="3491579" cy="342979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4" name="Grafikk 203" descr="Mandala med heldekkende fyll">
              <a:extLst>
                <a:ext uri="{FF2B5EF4-FFF2-40B4-BE49-F238E27FC236}">
                  <a16:creationId xmlns:a16="http://schemas.microsoft.com/office/drawing/2014/main" id="{C642E7B7-965A-02FB-10AE-B278CC739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38098" y="2158352"/>
              <a:ext cx="3590874" cy="3590874"/>
            </a:xfrm>
            <a:prstGeom prst="rect">
              <a:avLst/>
            </a:prstGeom>
          </p:spPr>
        </p:pic>
      </p:grpSp>
      <p:pic>
        <p:nvPicPr>
          <p:cNvPr id="2" name="Bilde 1">
            <a:extLst>
              <a:ext uri="{FF2B5EF4-FFF2-40B4-BE49-F238E27FC236}">
                <a16:creationId xmlns:a16="http://schemas.microsoft.com/office/drawing/2014/main" id="{845B9677-6805-80DB-1678-6938A9A775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19282" y="79525"/>
            <a:ext cx="1139852" cy="1060211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CF57711F-228F-B421-398E-9C1059ED2F66}"/>
              </a:ext>
            </a:extLst>
          </p:cNvPr>
          <p:cNvGrpSpPr/>
          <p:nvPr/>
        </p:nvGrpSpPr>
        <p:grpSpPr>
          <a:xfrm>
            <a:off x="9272792" y="2946595"/>
            <a:ext cx="2554374" cy="3451108"/>
            <a:chOff x="9272792" y="2946595"/>
            <a:chExt cx="2554374" cy="3451108"/>
          </a:xfrm>
        </p:grpSpPr>
        <p:pic>
          <p:nvPicPr>
            <p:cNvPr id="180" name="Grafikk 179" descr="UI og UX med heldekkende fyll">
              <a:extLst>
                <a:ext uri="{FF2B5EF4-FFF2-40B4-BE49-F238E27FC236}">
                  <a16:creationId xmlns:a16="http://schemas.microsoft.com/office/drawing/2014/main" id="{4F2EECD8-11E4-3DD4-01FF-1680C7EB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372461" y="3146547"/>
              <a:ext cx="1431137" cy="1393566"/>
            </a:xfrm>
            <a:prstGeom prst="rect">
              <a:avLst/>
            </a:prstGeom>
          </p:spPr>
        </p:pic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9EE0E4A6-286B-50A4-3759-EF5B08B135D4}"/>
                </a:ext>
              </a:extLst>
            </p:cNvPr>
            <p:cNvSpPr/>
            <p:nvPr/>
          </p:nvSpPr>
          <p:spPr>
            <a:xfrm>
              <a:off x="10088028" y="3467496"/>
              <a:ext cx="630149" cy="682526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87" name="Grafikk 186" descr="Mandala med heldekkende fyll">
              <a:extLst>
                <a:ext uri="{FF2B5EF4-FFF2-40B4-BE49-F238E27FC236}">
                  <a16:creationId xmlns:a16="http://schemas.microsoft.com/office/drawing/2014/main" id="{31A10494-2B58-147F-A544-E5E03D18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89429" y="3450102"/>
              <a:ext cx="648070" cy="695566"/>
            </a:xfrm>
            <a:prstGeom prst="rect">
              <a:avLst/>
            </a:prstGeom>
          </p:spPr>
        </p:pic>
        <p:sp>
          <p:nvSpPr>
            <p:cNvPr id="8" name="Snakkeboble: rektangel med avrundede hjørner 7">
              <a:extLst>
                <a:ext uri="{FF2B5EF4-FFF2-40B4-BE49-F238E27FC236}">
                  <a16:creationId xmlns:a16="http://schemas.microsoft.com/office/drawing/2014/main" id="{C255ADDC-7344-853B-D6C6-823842970B39}"/>
                </a:ext>
              </a:extLst>
            </p:cNvPr>
            <p:cNvSpPr/>
            <p:nvPr/>
          </p:nvSpPr>
          <p:spPr>
            <a:xfrm>
              <a:off x="10854847" y="2946595"/>
              <a:ext cx="972319" cy="987317"/>
            </a:xfrm>
            <a:prstGeom prst="wedgeRoundRectCallout">
              <a:avLst>
                <a:gd name="adj1" fmla="val -56498"/>
                <a:gd name="adj2" fmla="val 96764"/>
                <a:gd name="adj3" fmla="val 16667"/>
              </a:avLst>
            </a:prstGeom>
            <a:noFill/>
            <a:ln w="12700" cap="flat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0" cap="none" spc="0" normalizeH="0" baseline="0" noProof="0">
                  <a:ln>
                    <a:noFill/>
                  </a:ln>
                  <a:solidFill>
                    <a:srgbClr val="047FA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Koder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0" cap="none" spc="0" normalizeH="0" baseline="0" noProof="0">
                  <a:ln>
                    <a:noFill/>
                  </a:ln>
                  <a:solidFill>
                    <a:srgbClr val="047FA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Ny tekst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0" cap="none" spc="0" normalizeH="0" baseline="0" noProof="0">
                  <a:ln>
                    <a:noFill/>
                  </a:ln>
                  <a:solidFill>
                    <a:srgbClr val="047FA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Samtale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100" b="1" i="0" u="none" strike="noStrike" kern="0" cap="none" spc="0" normalizeH="0" baseline="0" noProof="0">
                  <a:ln>
                    <a:noFill/>
                  </a:ln>
                  <a:solidFill>
                    <a:srgbClr val="047FA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…</a:t>
              </a:r>
              <a:endParaRPr kumimoji="0" lang="nb-NO" sz="1100" b="0" i="0" u="none" strike="noStrike" kern="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FB2B4BE7-B18B-2CB6-2968-46E273E3B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72792" y="5004137"/>
              <a:ext cx="1649287" cy="13935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Pil: opp og ned 2">
              <a:extLst>
                <a:ext uri="{FF2B5EF4-FFF2-40B4-BE49-F238E27FC236}">
                  <a16:creationId xmlns:a16="http://schemas.microsoft.com/office/drawing/2014/main" id="{F0C2D86D-7DA2-5103-97BE-38ADB39D9B3D}"/>
                </a:ext>
              </a:extLst>
            </p:cNvPr>
            <p:cNvSpPr/>
            <p:nvPr/>
          </p:nvSpPr>
          <p:spPr>
            <a:xfrm>
              <a:off x="9849152" y="4381483"/>
              <a:ext cx="472966" cy="566851"/>
            </a:xfrm>
            <a:prstGeom prst="upDownArrow">
              <a:avLst/>
            </a:prstGeom>
            <a:solidFill>
              <a:srgbClr val="027993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highlight>
                  <a:srgbClr val="00808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" name="Pil: venstre og høyre 6">
            <a:extLst>
              <a:ext uri="{FF2B5EF4-FFF2-40B4-BE49-F238E27FC236}">
                <a16:creationId xmlns:a16="http://schemas.microsoft.com/office/drawing/2014/main" id="{EA64AE92-AE9C-2281-1881-204CACAE2245}"/>
              </a:ext>
            </a:extLst>
          </p:cNvPr>
          <p:cNvSpPr/>
          <p:nvPr/>
        </p:nvSpPr>
        <p:spPr>
          <a:xfrm>
            <a:off x="8106173" y="3880665"/>
            <a:ext cx="709684" cy="558041"/>
          </a:xfrm>
          <a:prstGeom prst="leftRightArrow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E74F0D-A875-3A4C-4E89-F2232B41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3516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3516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48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2548F-CFD3-E05B-516F-8691B9B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4D0CF659-993C-38BB-406C-B63D349F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9721850" cy="1044575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Generativ</a:t>
            </a:r>
            <a:r>
              <a:rPr lang="en-US" dirty="0"/>
              <a:t> KI</a:t>
            </a:r>
            <a:endParaRPr lang="nb-NO" sz="2800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328D8F02-1B43-0EE4-DAA4-B94CBA1B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02" y="3233287"/>
            <a:ext cx="3813902" cy="2802408"/>
          </a:xfrm>
          <a:prstGeom prst="rect">
            <a:avLst/>
          </a:prstGeom>
        </p:spPr>
      </p:pic>
      <p:sp>
        <p:nvSpPr>
          <p:cNvPr id="17" name="Snakkeboble: rektangel med avrundede hjørner 16">
            <a:extLst>
              <a:ext uri="{FF2B5EF4-FFF2-40B4-BE49-F238E27FC236}">
                <a16:creationId xmlns:a16="http://schemas.microsoft.com/office/drawing/2014/main" id="{C1B270D3-107C-631C-DF52-1B2E74B65B09}"/>
              </a:ext>
            </a:extLst>
          </p:cNvPr>
          <p:cNvSpPr/>
          <p:nvPr/>
        </p:nvSpPr>
        <p:spPr>
          <a:xfrm>
            <a:off x="9522175" y="1342637"/>
            <a:ext cx="2160590" cy="1256244"/>
          </a:xfrm>
          <a:prstGeom prst="wedgeRoundRectCallout">
            <a:avLst>
              <a:gd name="adj1" fmla="val 3305"/>
              <a:gd name="adj2" fmla="val 76403"/>
              <a:gd name="adj3" fmla="val 16667"/>
            </a:avLst>
          </a:prstGeom>
          <a:solidFill>
            <a:srgbClr val="BFA2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solidFill>
                  <a:srgbClr val="FFFFFF"/>
                </a:solidFill>
                <a:latin typeface="Roboto"/>
              </a:rPr>
              <a:t>KI-assistent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C15EBBF-638D-FEB4-3389-D513A7DE0946}"/>
              </a:ext>
            </a:extLst>
          </p:cNvPr>
          <p:cNvGrpSpPr/>
          <p:nvPr/>
        </p:nvGrpSpPr>
        <p:grpSpPr>
          <a:xfrm>
            <a:off x="554967" y="4011211"/>
            <a:ext cx="5069028" cy="2731710"/>
            <a:chOff x="554967" y="4011211"/>
            <a:chExt cx="5069028" cy="2731710"/>
          </a:xfrm>
        </p:grpSpPr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3055D37D-1568-437C-6319-9A88B144F4DA}"/>
                </a:ext>
              </a:extLst>
            </p:cNvPr>
            <p:cNvSpPr txBox="1"/>
            <p:nvPr/>
          </p:nvSpPr>
          <p:spPr>
            <a:xfrm>
              <a:off x="1584009" y="4173644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samtale</a:t>
              </a: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670506B5-CB21-DB36-39AE-5BB81B34122E}"/>
                </a:ext>
              </a:extLst>
            </p:cNvPr>
            <p:cNvSpPr txBox="1"/>
            <p:nvPr/>
          </p:nvSpPr>
          <p:spPr>
            <a:xfrm>
              <a:off x="1584009" y="4788718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oversettelse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21" name="Grafikk 20" descr="Snakkeboble med heldekkende fyll">
              <a:extLst>
                <a:ext uri="{FF2B5EF4-FFF2-40B4-BE49-F238E27FC236}">
                  <a16:creationId xmlns:a16="http://schemas.microsoft.com/office/drawing/2014/main" id="{600E8FEC-8E10-AAB1-1FF9-D599591F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630" y="4011211"/>
              <a:ext cx="755703" cy="755703"/>
            </a:xfrm>
            <a:prstGeom prst="rect">
              <a:avLst/>
            </a:prstGeom>
          </p:spPr>
        </p:pic>
        <p:sp>
          <p:nvSpPr>
            <p:cNvPr id="22" name="TekstSylinder 21">
              <a:extLst>
                <a:ext uri="{FF2B5EF4-FFF2-40B4-BE49-F238E27FC236}">
                  <a16:creationId xmlns:a16="http://schemas.microsoft.com/office/drawing/2014/main" id="{1EF89926-81D8-C459-8898-58033830C0EA}"/>
                </a:ext>
              </a:extLst>
            </p:cNvPr>
            <p:cNvSpPr txBox="1"/>
            <p:nvPr/>
          </p:nvSpPr>
          <p:spPr>
            <a:xfrm>
              <a:off x="1584009" y="5474539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oppsummering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23" name="Grafikk 22" descr="Liste med heldekkende fyll">
              <a:extLst>
                <a:ext uri="{FF2B5EF4-FFF2-40B4-BE49-F238E27FC236}">
                  <a16:creationId xmlns:a16="http://schemas.microsoft.com/office/drawing/2014/main" id="{48E2E3ED-49E7-7698-2AE8-E10CFFCA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8919" y="5358956"/>
              <a:ext cx="624548" cy="624548"/>
            </a:xfrm>
            <a:prstGeom prst="rect">
              <a:avLst/>
            </a:prstGeom>
          </p:spPr>
        </p:pic>
        <p:pic>
          <p:nvPicPr>
            <p:cNvPr id="24" name="Grafikk 23" descr="Overføre med heldekkende fyll">
              <a:extLst>
                <a:ext uri="{FF2B5EF4-FFF2-40B4-BE49-F238E27FC236}">
                  <a16:creationId xmlns:a16="http://schemas.microsoft.com/office/drawing/2014/main" id="{F72B65F4-80F5-B33E-0E09-29381F29C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6890" y="4688477"/>
              <a:ext cx="670479" cy="670479"/>
            </a:xfrm>
            <a:prstGeom prst="rect">
              <a:avLst/>
            </a:prstGeom>
          </p:spPr>
        </p:pic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92599946-7C9B-C240-7CBB-46D267D45A9C}"/>
                </a:ext>
              </a:extLst>
            </p:cNvPr>
            <p:cNvSpPr txBox="1"/>
            <p:nvPr/>
          </p:nvSpPr>
          <p:spPr>
            <a:xfrm>
              <a:off x="1584009" y="6152383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bilder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26" name="Grafikk 25" descr="Artist kvinne med heldekkende fyll">
              <a:extLst>
                <a:ext uri="{FF2B5EF4-FFF2-40B4-BE49-F238E27FC236}">
                  <a16:creationId xmlns:a16="http://schemas.microsoft.com/office/drawing/2014/main" id="{2A998A10-1B34-7BD3-93A8-EC24F308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4967" y="5970469"/>
              <a:ext cx="772452" cy="772452"/>
            </a:xfrm>
            <a:prstGeom prst="rect">
              <a:avLst/>
            </a:prstGeom>
          </p:spPr>
        </p:pic>
      </p:grpSp>
      <p:pic>
        <p:nvPicPr>
          <p:cNvPr id="27" name="Bilde 26">
            <a:extLst>
              <a:ext uri="{FF2B5EF4-FFF2-40B4-BE49-F238E27FC236}">
                <a16:creationId xmlns:a16="http://schemas.microsoft.com/office/drawing/2014/main" id="{A8EBE5A0-DC72-A2C0-DF8D-3B599B9B79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3957" y="1189480"/>
            <a:ext cx="3030542" cy="28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2548F-CFD3-E05B-516F-8691B9B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4D0CF659-993C-38BB-406C-B63D349F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9721850" cy="1044575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Generativ</a:t>
            </a:r>
            <a:r>
              <a:rPr lang="en-US" dirty="0"/>
              <a:t> KI</a:t>
            </a:r>
            <a:endParaRPr lang="nb-NO" sz="2800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7E6E681-F2C5-06FA-55CE-1DB3E2A10259}"/>
              </a:ext>
            </a:extLst>
          </p:cNvPr>
          <p:cNvGrpSpPr/>
          <p:nvPr/>
        </p:nvGrpSpPr>
        <p:grpSpPr>
          <a:xfrm>
            <a:off x="554967" y="4011211"/>
            <a:ext cx="5069028" cy="2731710"/>
            <a:chOff x="554967" y="4011211"/>
            <a:chExt cx="5069028" cy="2731710"/>
          </a:xfrm>
        </p:grpSpPr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50A8CDB7-935B-B4AC-AB14-BE088F8FC4A1}"/>
                </a:ext>
              </a:extLst>
            </p:cNvPr>
            <p:cNvSpPr txBox="1"/>
            <p:nvPr/>
          </p:nvSpPr>
          <p:spPr>
            <a:xfrm>
              <a:off x="1584009" y="4173644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samtale</a:t>
              </a:r>
            </a:p>
          </p:txBody>
        </p:sp>
        <p:sp>
          <p:nvSpPr>
            <p:cNvPr id="32" name="TekstSylinder 31">
              <a:extLst>
                <a:ext uri="{FF2B5EF4-FFF2-40B4-BE49-F238E27FC236}">
                  <a16:creationId xmlns:a16="http://schemas.microsoft.com/office/drawing/2014/main" id="{486B8CC1-30C4-21C1-4170-5422BA8E6141}"/>
                </a:ext>
              </a:extLst>
            </p:cNvPr>
            <p:cNvSpPr txBox="1"/>
            <p:nvPr/>
          </p:nvSpPr>
          <p:spPr>
            <a:xfrm>
              <a:off x="1584009" y="4788718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oversettelse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16" name="Grafikk 15" descr="Snakkeboble med heldekkende fyll">
              <a:extLst>
                <a:ext uri="{FF2B5EF4-FFF2-40B4-BE49-F238E27FC236}">
                  <a16:creationId xmlns:a16="http://schemas.microsoft.com/office/drawing/2014/main" id="{38983BEB-4E6A-1FAE-8A36-3CF575C9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630" y="4011211"/>
              <a:ext cx="755703" cy="755703"/>
            </a:xfrm>
            <a:prstGeom prst="rect">
              <a:avLst/>
            </a:prstGeom>
          </p:spPr>
        </p:pic>
        <p:sp>
          <p:nvSpPr>
            <p:cNvPr id="36" name="TekstSylinder 35">
              <a:extLst>
                <a:ext uri="{FF2B5EF4-FFF2-40B4-BE49-F238E27FC236}">
                  <a16:creationId xmlns:a16="http://schemas.microsoft.com/office/drawing/2014/main" id="{4190EC59-9C9D-75EF-5AFB-13A0E8299926}"/>
                </a:ext>
              </a:extLst>
            </p:cNvPr>
            <p:cNvSpPr txBox="1"/>
            <p:nvPr/>
          </p:nvSpPr>
          <p:spPr>
            <a:xfrm>
              <a:off x="1584009" y="5474539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oppsummering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37" name="Grafikk 36" descr="Liste med heldekkende fyll">
              <a:extLst>
                <a:ext uri="{FF2B5EF4-FFF2-40B4-BE49-F238E27FC236}">
                  <a16:creationId xmlns:a16="http://schemas.microsoft.com/office/drawing/2014/main" id="{FB0C34AF-7AB3-A030-E23C-F257F8C2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919" y="5358956"/>
              <a:ext cx="624548" cy="624548"/>
            </a:xfrm>
            <a:prstGeom prst="rect">
              <a:avLst/>
            </a:prstGeom>
          </p:spPr>
        </p:pic>
        <p:pic>
          <p:nvPicPr>
            <p:cNvPr id="39" name="Grafikk 38" descr="Overføre med heldekkende fyll">
              <a:extLst>
                <a:ext uri="{FF2B5EF4-FFF2-40B4-BE49-F238E27FC236}">
                  <a16:creationId xmlns:a16="http://schemas.microsoft.com/office/drawing/2014/main" id="{FB53A6A8-03C6-0AA5-840F-B0585170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6890" y="4688477"/>
              <a:ext cx="670479" cy="670479"/>
            </a:xfrm>
            <a:prstGeom prst="rect">
              <a:avLst/>
            </a:prstGeom>
          </p:spPr>
        </p:pic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608D7BFF-05A9-0B4E-DC31-5C30A49B26AE}"/>
                </a:ext>
              </a:extLst>
            </p:cNvPr>
            <p:cNvSpPr txBox="1"/>
            <p:nvPr/>
          </p:nvSpPr>
          <p:spPr>
            <a:xfrm>
              <a:off x="1584009" y="6152383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bilder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6" name="Grafikk 5" descr="Artist kvinne med heldekkende fyll">
              <a:extLst>
                <a:ext uri="{FF2B5EF4-FFF2-40B4-BE49-F238E27FC236}">
                  <a16:creationId xmlns:a16="http://schemas.microsoft.com/office/drawing/2014/main" id="{13241CE4-516F-43AF-C53E-607852C1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4967" y="5970469"/>
              <a:ext cx="772452" cy="772452"/>
            </a:xfrm>
            <a:prstGeom prst="rect">
              <a:avLst/>
            </a:prstGeom>
          </p:spPr>
        </p:pic>
      </p:grpSp>
      <p:pic>
        <p:nvPicPr>
          <p:cNvPr id="10" name="Bilde 9">
            <a:extLst>
              <a:ext uri="{FF2B5EF4-FFF2-40B4-BE49-F238E27FC236}">
                <a16:creationId xmlns:a16="http://schemas.microsoft.com/office/drawing/2014/main" id="{12519FCA-352B-B76F-AFED-2031B67414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4565" y="3936173"/>
            <a:ext cx="3460150" cy="231138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E994340-BE1B-7FEC-3D5F-FCB64FA468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28064" y="1541588"/>
            <a:ext cx="2923960" cy="1355255"/>
          </a:xfrm>
          <a:prstGeom prst="rect">
            <a:avLst/>
          </a:prstGeom>
        </p:spPr>
      </p:pic>
      <p:pic>
        <p:nvPicPr>
          <p:cNvPr id="2050" name="Picture 2" descr="Speech to Text Online - Automatic Speech Recognition">
            <a:extLst>
              <a:ext uri="{FF2B5EF4-FFF2-40B4-BE49-F238E27FC236}">
                <a16:creationId xmlns:a16="http://schemas.microsoft.com/office/drawing/2014/main" id="{D42233A8-E017-5D78-2EA6-2772EAB0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30" y="2143711"/>
            <a:ext cx="2648440" cy="15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nakkeboble: rektangel med avrundede hjørner 4">
            <a:extLst>
              <a:ext uri="{FF2B5EF4-FFF2-40B4-BE49-F238E27FC236}">
                <a16:creationId xmlns:a16="http://schemas.microsoft.com/office/drawing/2014/main" id="{F6F6F98C-9D79-BAD4-4E30-9DC78BEFA6CD}"/>
              </a:ext>
            </a:extLst>
          </p:cNvPr>
          <p:cNvSpPr/>
          <p:nvPr/>
        </p:nvSpPr>
        <p:spPr>
          <a:xfrm>
            <a:off x="9704677" y="727417"/>
            <a:ext cx="2160590" cy="1044575"/>
          </a:xfrm>
          <a:prstGeom prst="wedgeRoundRectCallout">
            <a:avLst>
              <a:gd name="adj1" fmla="val 8007"/>
              <a:gd name="adj2" fmla="val 86801"/>
              <a:gd name="adj3" fmla="val 16667"/>
            </a:avLst>
          </a:prstGeom>
          <a:solidFill>
            <a:srgbClr val="BFA2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Tale-til-tekst</a:t>
            </a:r>
          </a:p>
        </p:txBody>
      </p:sp>
      <p:sp>
        <p:nvSpPr>
          <p:cNvPr id="9" name="Snakkeboble: rektangel med avrundede hjørner 8">
            <a:extLst>
              <a:ext uri="{FF2B5EF4-FFF2-40B4-BE49-F238E27FC236}">
                <a16:creationId xmlns:a16="http://schemas.microsoft.com/office/drawing/2014/main" id="{2B7CEAE1-A7EE-44E7-0A39-C6286CB236C0}"/>
              </a:ext>
            </a:extLst>
          </p:cNvPr>
          <p:cNvSpPr/>
          <p:nvPr/>
        </p:nvSpPr>
        <p:spPr>
          <a:xfrm>
            <a:off x="6532109" y="4569219"/>
            <a:ext cx="2160590" cy="1256244"/>
          </a:xfrm>
          <a:prstGeom prst="wedgeRoundRectCallout">
            <a:avLst>
              <a:gd name="adj1" fmla="val 56375"/>
              <a:gd name="adj2" fmla="val 63694"/>
              <a:gd name="adj3" fmla="val 16667"/>
            </a:avLst>
          </a:prstGeom>
          <a:solidFill>
            <a:srgbClr val="BFA2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Tekst-</a:t>
            </a:r>
            <a:r>
              <a:rPr lang="nb-NO">
                <a:solidFill>
                  <a:srgbClr val="FFFFFF"/>
                </a:solidFill>
                <a:latin typeface="Roboto"/>
              </a:rPr>
              <a:t>til-oppsummering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B4DE865-68A0-BC12-EEA2-F81D0A98D6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3957" y="1189480"/>
            <a:ext cx="3030542" cy="28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2548F-CFD3-E05B-516F-8691B9B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4D0CF659-993C-38BB-406C-B63D349FB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9721850" cy="1044575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Generativ</a:t>
            </a:r>
            <a:r>
              <a:rPr lang="en-US" dirty="0"/>
              <a:t> KI</a:t>
            </a:r>
            <a:endParaRPr lang="nb-NO" sz="2800" dirty="0"/>
          </a:p>
        </p:txBody>
      </p:sp>
      <p:pic>
        <p:nvPicPr>
          <p:cNvPr id="1026" name="Picture 2" descr="Image of two computers showing the comparison of traditional imaging and AlgoMedica deep learning reconstruction technology.">
            <a:extLst>
              <a:ext uri="{FF2B5EF4-FFF2-40B4-BE49-F238E27FC236}">
                <a16:creationId xmlns:a16="http://schemas.microsoft.com/office/drawing/2014/main" id="{7C71DDEF-1697-9A11-D34F-09F0CA37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94" y="4511469"/>
            <a:ext cx="4210560" cy="23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chest X-ray and its associated report written by a radiologist.">
            <a:extLst>
              <a:ext uri="{FF2B5EF4-FFF2-40B4-BE49-F238E27FC236}">
                <a16:creationId xmlns:a16="http://schemas.microsoft.com/office/drawing/2014/main" id="{D9D428D8-8252-BB6D-643A-2879BD479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93" y="1727363"/>
            <a:ext cx="4623730" cy="176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nakkeboble: rektangel med avrundede hjørner 4">
            <a:extLst>
              <a:ext uri="{FF2B5EF4-FFF2-40B4-BE49-F238E27FC236}">
                <a16:creationId xmlns:a16="http://schemas.microsoft.com/office/drawing/2014/main" id="{CFDABCE4-7956-767E-E392-44641B7BDCA9}"/>
              </a:ext>
            </a:extLst>
          </p:cNvPr>
          <p:cNvSpPr/>
          <p:nvPr/>
        </p:nvSpPr>
        <p:spPr>
          <a:xfrm>
            <a:off x="9346072" y="223666"/>
            <a:ext cx="2160590" cy="1256244"/>
          </a:xfrm>
          <a:prstGeom prst="wedgeRoundRectCallout">
            <a:avLst>
              <a:gd name="adj1" fmla="val 3305"/>
              <a:gd name="adj2" fmla="val 76403"/>
              <a:gd name="adj3" fmla="val 16667"/>
            </a:avLst>
          </a:prstGeom>
          <a:solidFill>
            <a:srgbClr val="BFA2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solidFill>
                  <a:srgbClr val="FFFFFF"/>
                </a:solidFill>
                <a:latin typeface="Roboto"/>
              </a:rPr>
              <a:t>Bildebeskrivelse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Snakkeboble: rektangel med avrundede hjørner 8">
            <a:extLst>
              <a:ext uri="{FF2B5EF4-FFF2-40B4-BE49-F238E27FC236}">
                <a16:creationId xmlns:a16="http://schemas.microsoft.com/office/drawing/2014/main" id="{89A8F254-023E-3FA5-CED6-42CB4960E2AD}"/>
              </a:ext>
            </a:extLst>
          </p:cNvPr>
          <p:cNvSpPr/>
          <p:nvPr/>
        </p:nvSpPr>
        <p:spPr>
          <a:xfrm>
            <a:off x="6079386" y="3558035"/>
            <a:ext cx="2160590" cy="1256244"/>
          </a:xfrm>
          <a:prstGeom prst="wedgeRoundRectCallout">
            <a:avLst>
              <a:gd name="adj1" fmla="val 70482"/>
              <a:gd name="adj2" fmla="val 35965"/>
              <a:gd name="adj3" fmla="val 16667"/>
            </a:avLst>
          </a:prstGeom>
          <a:solidFill>
            <a:srgbClr val="BFA2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solidFill>
                  <a:srgbClr val="FFFFFF"/>
                </a:solidFill>
                <a:latin typeface="Roboto"/>
              </a:rPr>
              <a:t>Forbedre bildekvalitet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010D80D5-BFBA-6065-9B1E-6D3079BA2F8C}"/>
              </a:ext>
            </a:extLst>
          </p:cNvPr>
          <p:cNvGrpSpPr/>
          <p:nvPr/>
        </p:nvGrpSpPr>
        <p:grpSpPr>
          <a:xfrm>
            <a:off x="554967" y="4011211"/>
            <a:ext cx="5069028" cy="2731710"/>
            <a:chOff x="554967" y="4011211"/>
            <a:chExt cx="5069028" cy="2731710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5952AE97-5D9D-809A-DBFC-A4D75DAA5907}"/>
                </a:ext>
              </a:extLst>
            </p:cNvPr>
            <p:cNvSpPr txBox="1"/>
            <p:nvPr/>
          </p:nvSpPr>
          <p:spPr>
            <a:xfrm>
              <a:off x="1584009" y="4173644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</a:t>
              </a: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samtale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1BED7DED-297C-DEE9-5E5E-D7E4FBA3BB6E}"/>
                </a:ext>
              </a:extLst>
            </p:cNvPr>
            <p:cNvSpPr txBox="1"/>
            <p:nvPr/>
          </p:nvSpPr>
          <p:spPr>
            <a:xfrm>
              <a:off x="1584009" y="4788718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oversettelse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14" name="Grafikk 13" descr="Snakkeboble med heldekkende fyll">
              <a:extLst>
                <a:ext uri="{FF2B5EF4-FFF2-40B4-BE49-F238E27FC236}">
                  <a16:creationId xmlns:a16="http://schemas.microsoft.com/office/drawing/2014/main" id="{3D2A4528-99D8-E592-76E9-8A7CEB0E8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630" y="4011211"/>
              <a:ext cx="755703" cy="755703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D17D07BB-3692-B0A6-3933-99B0C1FE470F}"/>
                </a:ext>
              </a:extLst>
            </p:cNvPr>
            <p:cNvSpPr txBox="1"/>
            <p:nvPr/>
          </p:nvSpPr>
          <p:spPr>
            <a:xfrm>
              <a:off x="1584009" y="5474539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oppsummering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17" name="Grafikk 16" descr="Liste med heldekkende fyll">
              <a:extLst>
                <a:ext uri="{FF2B5EF4-FFF2-40B4-BE49-F238E27FC236}">
                  <a16:creationId xmlns:a16="http://schemas.microsoft.com/office/drawing/2014/main" id="{C1B3BCC2-1E35-EB6D-431C-AA225EE50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8919" y="5358956"/>
              <a:ext cx="624548" cy="624548"/>
            </a:xfrm>
            <a:prstGeom prst="rect">
              <a:avLst/>
            </a:prstGeom>
          </p:spPr>
        </p:pic>
        <p:pic>
          <p:nvPicPr>
            <p:cNvPr id="18" name="Grafikk 17" descr="Overføre med heldekkende fyll">
              <a:extLst>
                <a:ext uri="{FF2B5EF4-FFF2-40B4-BE49-F238E27FC236}">
                  <a16:creationId xmlns:a16="http://schemas.microsoft.com/office/drawing/2014/main" id="{019D80C3-02B8-FF84-F63A-6E60D381B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6890" y="4688477"/>
              <a:ext cx="670479" cy="670479"/>
            </a:xfrm>
            <a:prstGeom prst="rect">
              <a:avLst/>
            </a:prstGeom>
          </p:spPr>
        </p:pic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7E51AA6D-5053-6076-6DF7-B2444E3A73BC}"/>
                </a:ext>
              </a:extLst>
            </p:cNvPr>
            <p:cNvSpPr txBox="1"/>
            <p:nvPr/>
          </p:nvSpPr>
          <p:spPr>
            <a:xfrm>
              <a:off x="1584009" y="6152383"/>
              <a:ext cx="4039986" cy="408623"/>
            </a:xfrm>
            <a:prstGeom prst="roundRect">
              <a:avLst/>
            </a:prstGeom>
            <a:solidFill>
              <a:srgbClr val="7030A0">
                <a:alpha val="45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Innhold </a:t>
              </a:r>
              <a:r>
                <a:rPr kumimoji="0" lang="nb-NO" sz="1800" b="0" i="1" u="none" strike="noStrike" kern="1200" cap="none" spc="0" normalizeH="0" baseline="0" noProof="0">
                  <a:ln>
                    <a:noFill/>
                  </a:ln>
                  <a:solidFill>
                    <a:srgbClr val="202020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  <a:sym typeface="Wingdings" panose="05000000000000000000" pitchFamily="2" charset="2"/>
                </a:rPr>
                <a:t> bilder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20" name="Grafikk 19" descr="Artist kvinne med heldekkende fyll">
              <a:extLst>
                <a:ext uri="{FF2B5EF4-FFF2-40B4-BE49-F238E27FC236}">
                  <a16:creationId xmlns:a16="http://schemas.microsoft.com/office/drawing/2014/main" id="{060B1FF4-02A9-6BD8-2DA7-0EEE53DE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4967" y="5970469"/>
              <a:ext cx="772452" cy="772452"/>
            </a:xfrm>
            <a:prstGeom prst="rect">
              <a:avLst/>
            </a:prstGeom>
          </p:spPr>
        </p:pic>
      </p:grpSp>
      <p:pic>
        <p:nvPicPr>
          <p:cNvPr id="21" name="Bilde 20">
            <a:extLst>
              <a:ext uri="{FF2B5EF4-FFF2-40B4-BE49-F238E27FC236}">
                <a16:creationId xmlns:a16="http://schemas.microsoft.com/office/drawing/2014/main" id="{DDBE07B9-5C88-7F2F-0AE8-0954617A0F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3957" y="1189480"/>
            <a:ext cx="3030542" cy="28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B510643-98C6-204E-1829-EEB42FCC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FD356-1CC0-514B-B5D9-F98600AAE6F5}" type="slidenum">
              <a:rPr lang="nb-NO" smtClean="0"/>
              <a:pPr/>
              <a:t>18</a:t>
            </a:fld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7735CE8-C093-CEF4-B499-9DF647DA7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43000"/>
            <a:ext cx="7772400" cy="48789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5468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C4019A7E-0EA6-CD83-24F1-5FB73017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  </a:t>
            </a:r>
          </a:p>
        </p:txBody>
      </p:sp>
      <p:pic>
        <p:nvPicPr>
          <p:cNvPr id="21" name="Plassholder for innhold 20" descr="Et bilde som inneholder tegnefilm, klær, illustrasjon&#10;&#10;KI-generert innhold kan være feil.">
            <a:extLst>
              <a:ext uri="{FF2B5EF4-FFF2-40B4-BE49-F238E27FC236}">
                <a16:creationId xmlns:a16="http://schemas.microsoft.com/office/drawing/2014/main" id="{C0C9263F-70C8-238A-D27A-33353C6E6E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89024" y="2766034"/>
            <a:ext cx="2723200" cy="2676303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74DCFE-DB21-5CEC-9273-E78EF2A3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6F34D517-A922-7DDE-25B7-D7B8BADDB71F}"/>
              </a:ext>
            </a:extLst>
          </p:cNvPr>
          <p:cNvSpPr txBox="1">
            <a:spLocks/>
          </p:cNvSpPr>
          <p:nvPr/>
        </p:nvSpPr>
        <p:spPr>
          <a:xfrm>
            <a:off x="751630" y="552447"/>
            <a:ext cx="10801351" cy="69428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2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j-ea"/>
                <a:cs typeface="+mj-cs"/>
              </a:rPr>
              <a:t>Tillitsverdige KI-systemer </a:t>
            </a:r>
          </a:p>
        </p:txBody>
      </p:sp>
      <p:sp>
        <p:nvSpPr>
          <p:cNvPr id="11" name="Snakkeboble: rektangel med avrundede hjørner 2">
            <a:extLst>
              <a:ext uri="{FF2B5EF4-FFF2-40B4-BE49-F238E27FC236}">
                <a16:creationId xmlns:a16="http://schemas.microsoft.com/office/drawing/2014/main" id="{9703A3CA-8527-4AAE-A66F-6C36EAF0CF97}"/>
              </a:ext>
            </a:extLst>
          </p:cNvPr>
          <p:cNvSpPr/>
          <p:nvPr/>
        </p:nvSpPr>
        <p:spPr>
          <a:xfrm>
            <a:off x="8514327" y="1828378"/>
            <a:ext cx="2813952" cy="948990"/>
          </a:xfrm>
          <a:prstGeom prst="wedgeRoundRectCallout">
            <a:avLst>
              <a:gd name="adj1" fmla="val -76451"/>
              <a:gd name="adj2" fmla="val 105623"/>
              <a:gd name="adj3" fmla="val 16667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Robust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03E7678F-C6AC-0114-F1C0-EBF6DA6F9307}"/>
              </a:ext>
            </a:extLst>
          </p:cNvPr>
          <p:cNvSpPr/>
          <p:nvPr/>
        </p:nvSpPr>
        <p:spPr>
          <a:xfrm>
            <a:off x="4689024" y="1439383"/>
            <a:ext cx="2813952" cy="948990"/>
          </a:xfrm>
          <a:prstGeom prst="wedgeRoundRectCallout">
            <a:avLst>
              <a:gd name="adj1" fmla="val 7999"/>
              <a:gd name="adj2" fmla="val 107083"/>
              <a:gd name="adj3" fmla="val 16667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Etisk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nakkeboble: rektangel med avrundede hjørner 2">
            <a:extLst>
              <a:ext uri="{FF2B5EF4-FFF2-40B4-BE49-F238E27FC236}">
                <a16:creationId xmlns:a16="http://schemas.microsoft.com/office/drawing/2014/main" id="{D39EFFAA-1B70-7678-507D-BAF84348B522}"/>
              </a:ext>
            </a:extLst>
          </p:cNvPr>
          <p:cNvSpPr/>
          <p:nvPr/>
        </p:nvSpPr>
        <p:spPr>
          <a:xfrm>
            <a:off x="1228857" y="1942778"/>
            <a:ext cx="2813952" cy="948990"/>
          </a:xfrm>
          <a:prstGeom prst="wedgeRoundRectCallout">
            <a:avLst>
              <a:gd name="adj1" fmla="val 71689"/>
              <a:gd name="adj2" fmla="val 121210"/>
              <a:gd name="adj3" fmla="val 16667"/>
            </a:avLst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Lovlig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nakkeboble: rektangel med avrundede hjørner 1">
            <a:extLst>
              <a:ext uri="{FF2B5EF4-FFF2-40B4-BE49-F238E27FC236}">
                <a16:creationId xmlns:a16="http://schemas.microsoft.com/office/drawing/2014/main" id="{E66AD292-0AF5-2F7A-BC15-838C80293470}"/>
              </a:ext>
            </a:extLst>
          </p:cNvPr>
          <p:cNvSpPr/>
          <p:nvPr/>
        </p:nvSpPr>
        <p:spPr>
          <a:xfrm>
            <a:off x="7664369" y="5376033"/>
            <a:ext cx="3031655" cy="1082792"/>
          </a:xfrm>
          <a:prstGeom prst="wedgeRoundRectCallout">
            <a:avLst>
              <a:gd name="adj1" fmla="val -47215"/>
              <a:gd name="adj2" fmla="val -76606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Generativt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 det sant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hallusinering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)?</a:t>
            </a:r>
          </a:p>
        </p:txBody>
      </p:sp>
      <p:sp>
        <p:nvSpPr>
          <p:cNvPr id="5" name="Snakkeboble: rektangel med avrundede hjørner 4">
            <a:extLst>
              <a:ext uri="{FF2B5EF4-FFF2-40B4-BE49-F238E27FC236}">
                <a16:creationId xmlns:a16="http://schemas.microsoft.com/office/drawing/2014/main" id="{2B383E63-5FC6-DC66-0677-B40DFFA0D036}"/>
              </a:ext>
            </a:extLst>
          </p:cNvPr>
          <p:cNvSpPr/>
          <p:nvPr/>
        </p:nvSpPr>
        <p:spPr>
          <a:xfrm>
            <a:off x="751631" y="3518986"/>
            <a:ext cx="2253970" cy="1630015"/>
          </a:xfrm>
          <a:prstGeom prst="wedgeRoundRectCallout">
            <a:avLst>
              <a:gd name="adj1" fmla="val 89070"/>
              <a:gd name="adj2" fmla="val 8977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Sort-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boksproblemet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Forklarbart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transparent?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Snakkeboble: rektangel med avrundede hjørner 7">
            <a:extLst>
              <a:ext uri="{FF2B5EF4-FFF2-40B4-BE49-F238E27FC236}">
                <a16:creationId xmlns:a16="http://schemas.microsoft.com/office/drawing/2014/main" id="{E4F49369-13FF-5C35-DE3C-67486A619F18}"/>
              </a:ext>
            </a:extLst>
          </p:cNvPr>
          <p:cNvSpPr/>
          <p:nvPr/>
        </p:nvSpPr>
        <p:spPr>
          <a:xfrm>
            <a:off x="8663507" y="3377757"/>
            <a:ext cx="3215407" cy="1771244"/>
          </a:xfrm>
          <a:prstGeom prst="wedgeRoundRectCallout">
            <a:avLst>
              <a:gd name="adj1" fmla="val -86933"/>
              <a:gd name="adj2" fmla="val 22051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Bias: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Feilaktig, partisk eller diskriminerende innhold?</a:t>
            </a:r>
          </a:p>
        </p:txBody>
      </p:sp>
      <p:sp>
        <p:nvSpPr>
          <p:cNvPr id="10" name="Snakkeboble: rektangel med avrundede hjørner 9">
            <a:extLst>
              <a:ext uri="{FF2B5EF4-FFF2-40B4-BE49-F238E27FC236}">
                <a16:creationId xmlns:a16="http://schemas.microsoft.com/office/drawing/2014/main" id="{D765F36E-14E8-0E70-8540-9257FD5BBD66}"/>
              </a:ext>
            </a:extLst>
          </p:cNvPr>
          <p:cNvSpPr/>
          <p:nvPr/>
        </p:nvSpPr>
        <p:spPr>
          <a:xfrm>
            <a:off x="1184936" y="5511972"/>
            <a:ext cx="2901793" cy="1082792"/>
          </a:xfrm>
          <a:prstGeom prst="wedgeRoundRectCallout">
            <a:avLst>
              <a:gd name="adj1" fmla="val 28841"/>
              <a:gd name="adj2" fmla="val -85775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Ressursbruk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 det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bærekraftig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4" name="Snakkeboble: rektangel med avrundede hjørner 9">
            <a:extLst>
              <a:ext uri="{FF2B5EF4-FFF2-40B4-BE49-F238E27FC236}">
                <a16:creationId xmlns:a16="http://schemas.microsoft.com/office/drawing/2014/main" id="{4CF48171-C502-EE1B-4229-A1541C017036}"/>
              </a:ext>
            </a:extLst>
          </p:cNvPr>
          <p:cNvSpPr/>
          <p:nvPr/>
        </p:nvSpPr>
        <p:spPr>
          <a:xfrm>
            <a:off x="4433588" y="5695891"/>
            <a:ext cx="3069388" cy="1082792"/>
          </a:xfrm>
          <a:prstGeom prst="wedgeRoundRectCallout">
            <a:avLst>
              <a:gd name="adj1" fmla="val 785"/>
              <a:gd name="adj2" fmla="val -67337"/>
              <a:gd name="adj3" fmla="val 16667"/>
            </a:avLst>
          </a:prstGeom>
          <a:solidFill>
            <a:schemeClr val="accent4"/>
          </a:solidFill>
          <a:ln w="28575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Kunnska</a:t>
            </a:r>
            <a:r>
              <a:rPr lang="en-US" sz="2000" b="1" kern="0" dirty="0">
                <a:solidFill>
                  <a:srgbClr val="FFFFFF"/>
                </a:solidFill>
                <a:latin typeface="Arial" panose="020B0604020202020204"/>
              </a:rPr>
              <a:t>p </a:t>
            </a:r>
            <a:r>
              <a:rPr lang="en-US" sz="2000" b="1" kern="0" dirty="0" err="1">
                <a:solidFill>
                  <a:srgbClr val="FFFFFF"/>
                </a:solidFill>
                <a:latin typeface="Arial" panose="020B0604020202020204"/>
              </a:rPr>
              <a:t>og</a:t>
            </a:r>
            <a:r>
              <a:rPr lang="en-US" sz="2000" b="1" kern="0" dirty="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US" sz="2000" b="1" kern="0" dirty="0" err="1">
                <a:solidFill>
                  <a:srgbClr val="FFFFFF"/>
                </a:solidFill>
                <a:latin typeface="Arial" panose="020B0604020202020204"/>
              </a:rPr>
              <a:t>ferdigheter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Automatiseringsskjevhet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3B40342-5804-91F2-2C8B-151A92FA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0340A-1DEC-3447-9E87-CE8F8D7A246F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504F4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504F4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EA852D8-0475-A808-8B0D-4E30A151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3516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3516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AE8E3BA6-6F4A-E41B-D91B-26B6FB00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34088"/>
            <a:ext cx="10801351" cy="694280"/>
          </a:xfrm>
        </p:spPr>
        <p:txBody>
          <a:bodyPr>
            <a:normAutofit/>
          </a:bodyPr>
          <a:lstStyle/>
          <a:p>
            <a:r>
              <a:rPr lang="nb-NO"/>
              <a:t>Forventninger til KI – både nasjonalt og innen helse</a:t>
            </a:r>
          </a:p>
        </p:txBody>
      </p:sp>
      <p:pic>
        <p:nvPicPr>
          <p:cNvPr id="8" name="Bilde 7">
            <a:hlinkClick r:id="rId3"/>
            <a:extLst>
              <a:ext uri="{FF2B5EF4-FFF2-40B4-BE49-F238E27FC236}">
                <a16:creationId xmlns:a16="http://schemas.microsoft.com/office/drawing/2014/main" id="{CB080C2E-F4DA-72B8-4AC1-845486B4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01" y="1722730"/>
            <a:ext cx="2118099" cy="295226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A5FD35-57E3-F44B-386B-4CCD20494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8386" y="2924770"/>
            <a:ext cx="2284785" cy="292252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B203950-247B-650E-49EF-A9A2E8AD2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168" y="2338842"/>
            <a:ext cx="2118101" cy="30150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785A7E9-0E5F-D66D-A29E-DEA268781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981" y="3308863"/>
            <a:ext cx="2118099" cy="301504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nakkeboble: rektangel 10">
            <a:extLst>
              <a:ext uri="{FF2B5EF4-FFF2-40B4-BE49-F238E27FC236}">
                <a16:creationId xmlns:a16="http://schemas.microsoft.com/office/drawing/2014/main" id="{0728FE9E-A59C-D084-B50F-988C0EB7D933}"/>
              </a:ext>
            </a:extLst>
          </p:cNvPr>
          <p:cNvSpPr/>
          <p:nvPr/>
        </p:nvSpPr>
        <p:spPr>
          <a:xfrm>
            <a:off x="4343211" y="3958858"/>
            <a:ext cx="4816690" cy="2214139"/>
          </a:xfrm>
          <a:prstGeom prst="wedgeRectCallout">
            <a:avLst>
              <a:gd name="adj1" fmla="val 54715"/>
              <a:gd name="adj2" fmla="val -206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>
                <a:solidFill>
                  <a:srgbClr val="FFFFFF"/>
                </a:solidFill>
                <a:latin typeface="Calibri" panose="020F0502020204030204"/>
              </a:rPr>
              <a:t>Nasjonal infrastruktur for kunstig intelligens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>
                <a:solidFill>
                  <a:srgbClr val="FFFFFF"/>
                </a:solidFill>
                <a:latin typeface="Calibri" panose="020F0502020204030204"/>
              </a:rPr>
              <a:t>Språkmodellene i infrastrukturen er tilpasset norske samfunnsforhold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Snakkeboble: rektangel 2">
            <a:extLst>
              <a:ext uri="{FF2B5EF4-FFF2-40B4-BE49-F238E27FC236}">
                <a16:creationId xmlns:a16="http://schemas.microsoft.com/office/drawing/2014/main" id="{E273E29D-2F88-4BF1-7E9A-8880BC1F7835}"/>
              </a:ext>
            </a:extLst>
          </p:cNvPr>
          <p:cNvSpPr/>
          <p:nvPr/>
        </p:nvSpPr>
        <p:spPr>
          <a:xfrm>
            <a:off x="3533394" y="1593804"/>
            <a:ext cx="5117432" cy="2214139"/>
          </a:xfrm>
          <a:prstGeom prst="wedgeRectCallout">
            <a:avLst>
              <a:gd name="adj1" fmla="val -59573"/>
              <a:gd name="adj2" fmla="val -21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>
                <a:solidFill>
                  <a:srgbClr val="FFFFFF"/>
                </a:solidFill>
                <a:latin typeface="Calibri" panose="020F0502020204030204"/>
              </a:rPr>
              <a:t>KI til mer effektive arbeidsprosesser og opprettholde lik eller bedre kvalitet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>
                <a:solidFill>
                  <a:srgbClr val="FFFFFF"/>
                </a:solidFill>
                <a:latin typeface="Calibri" panose="020F0502020204030204"/>
              </a:rPr>
              <a:t>Bedre informasjon til innbyggere og sette dem bedre i stand til å ta bedre vare på egen og andres helse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b="1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53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C405033-DD12-A92B-80D9-6E6B2711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anchor="ctr">
            <a:normAutofit/>
          </a:bodyPr>
          <a:lstStyle/>
          <a:p>
            <a:r>
              <a:rPr lang="nb-NO"/>
              <a:t>Felles KI-plan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4142A220-7329-A9C2-C54F-10B394AD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175" y="6308724"/>
            <a:ext cx="1079500" cy="244800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7536691-BA25-1E44-4BC7-D013928EC3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FB108092-AAEC-2CDA-6D41-117FDDE87A80}"/>
              </a:ext>
            </a:extLst>
          </p:cNvPr>
          <p:cNvSpPr/>
          <p:nvPr/>
        </p:nvSpPr>
        <p:spPr>
          <a:xfrm>
            <a:off x="6346879" y="3598761"/>
            <a:ext cx="5283146" cy="31068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5D24755-31E1-700B-7D42-567031358F9C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NO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676A5283-85C7-8558-AF55-FD08B77BC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83" y="4693089"/>
            <a:ext cx="1819275" cy="311589"/>
          </a:xfrm>
          <a:prstGeom prst="rect">
            <a:avLst/>
          </a:prstGeom>
        </p:spPr>
      </p:pic>
      <p:pic>
        <p:nvPicPr>
          <p:cNvPr id="15" name="Bilde 14" descr="Et bilde som inneholder Font, Grafikk, skjermbilde, logo&#10;&#10;KI-generert innhold kan være feil.">
            <a:extLst>
              <a:ext uri="{FF2B5EF4-FFF2-40B4-BE49-F238E27FC236}">
                <a16:creationId xmlns:a16="http://schemas.microsoft.com/office/drawing/2014/main" id="{C3650DC1-CD6C-0A77-40E0-AA88BE1EF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038" y="3944961"/>
            <a:ext cx="2349500" cy="403609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FEB6292-198F-A33D-159A-04E142401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820" y="5897810"/>
            <a:ext cx="1274219" cy="26309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B45CD495-D6D4-B1F0-80CE-58A7305CB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9052" y="5899034"/>
            <a:ext cx="1013607" cy="265524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A1F2EBA9-0D31-EA08-E69E-7EB3AB080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7108" y="5897827"/>
            <a:ext cx="1115292" cy="263131"/>
          </a:xfrm>
          <a:prstGeom prst="rect">
            <a:avLst/>
          </a:prstGeom>
        </p:spPr>
      </p:pic>
      <p:pic>
        <p:nvPicPr>
          <p:cNvPr id="23" name="Picture 2" descr="Profil - Helse Midt-Norge RHF">
            <a:extLst>
              <a:ext uri="{FF2B5EF4-FFF2-40B4-BE49-F238E27FC236}">
                <a16:creationId xmlns:a16="http://schemas.microsoft.com/office/drawing/2014/main" id="{D25E5081-478B-E5C5-25D9-5843D45C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96" y="5897827"/>
            <a:ext cx="1536348" cy="2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BD7EA000-9172-50BA-7ACD-758A74FAA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2084" y="5150004"/>
            <a:ext cx="1243617" cy="647801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9A5B48AE-7816-1E8B-EE85-25D5D1B6B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589" y="555233"/>
            <a:ext cx="5958821" cy="2182533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11C95298-F27A-EA15-7534-5B3D441CC3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238" y="3712858"/>
            <a:ext cx="1868378" cy="715370"/>
          </a:xfrm>
          <a:prstGeom prst="rect">
            <a:avLst/>
          </a:prstGeom>
        </p:spPr>
      </p:pic>
      <p:pic>
        <p:nvPicPr>
          <p:cNvPr id="2056" name="Picture 8" descr="Viser forkortet FHI-logo med dimensjoner for hvor mye luft som må være rundt til andre elementer">
            <a:extLst>
              <a:ext uri="{FF2B5EF4-FFF2-40B4-BE49-F238E27FC236}">
                <a16:creationId xmlns:a16="http://schemas.microsoft.com/office/drawing/2014/main" id="{82521A44-2404-175D-319C-80CE9AD9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12" y="4492736"/>
            <a:ext cx="1243617" cy="7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ilde 35" descr="Et bilde som inneholder tekst, Font, Grafikk, skjermbilde&#10;&#10;KI-generert innhold kan være feil.">
            <a:extLst>
              <a:ext uri="{FF2B5EF4-FFF2-40B4-BE49-F238E27FC236}">
                <a16:creationId xmlns:a16="http://schemas.microsoft.com/office/drawing/2014/main" id="{C7233AD8-AC30-E5F0-DAE0-49E11D62FC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158" y="5224346"/>
            <a:ext cx="2560478" cy="529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D38D7A-96E0-17A1-79E4-808B9C14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39" y="4540544"/>
            <a:ext cx="1201962" cy="5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85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C405033-DD12-A92B-80D9-6E6B2711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anchor="ctr">
            <a:normAutofit/>
          </a:bodyPr>
          <a:lstStyle/>
          <a:p>
            <a:r>
              <a:rPr lang="nb-NO"/>
              <a:t>Mål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7536691-BA25-1E44-4BC7-D013928EC3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9D2411-6DF4-9A76-64B9-9330A67FB04F}"/>
              </a:ext>
            </a:extLst>
          </p:cNvPr>
          <p:cNvSpPr/>
          <p:nvPr/>
        </p:nvSpPr>
        <p:spPr>
          <a:xfrm>
            <a:off x="663595" y="1895939"/>
            <a:ext cx="2411588" cy="20767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Økt bruk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4E980C7-FE5B-24E2-B70C-AB8CE7119262}"/>
              </a:ext>
            </a:extLst>
          </p:cNvPr>
          <p:cNvSpPr/>
          <p:nvPr/>
        </p:nvSpPr>
        <p:spPr>
          <a:xfrm>
            <a:off x="3149239" y="1895939"/>
            <a:ext cx="2411588" cy="20767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Trygg bruk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3EDBFB-D7D0-B9DE-FE13-B8C023A93A5B}"/>
              </a:ext>
            </a:extLst>
          </p:cNvPr>
          <p:cNvSpPr/>
          <p:nvPr/>
        </p:nvSpPr>
        <p:spPr>
          <a:xfrm>
            <a:off x="663595" y="4051007"/>
            <a:ext cx="2411588" cy="20767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Bedre eller lik kvalitet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BC37AE8-CC42-6FB2-F2B8-1A66C5E0A91F}"/>
              </a:ext>
            </a:extLst>
          </p:cNvPr>
          <p:cNvSpPr/>
          <p:nvPr/>
        </p:nvSpPr>
        <p:spPr>
          <a:xfrm>
            <a:off x="3149239" y="4051007"/>
            <a:ext cx="2411588" cy="20767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Effektivt og frigjøre tid</a:t>
            </a:r>
          </a:p>
        </p:txBody>
      </p:sp>
      <p:pic>
        <p:nvPicPr>
          <p:cNvPr id="26" name="Bilde 25">
            <a:extLst>
              <a:ext uri="{FF2B5EF4-FFF2-40B4-BE49-F238E27FC236}">
                <a16:creationId xmlns:a16="http://schemas.microsoft.com/office/drawing/2014/main" id="{9A5B48AE-7816-1E8B-EE85-25D5D1B6B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89" y="555233"/>
            <a:ext cx="5958821" cy="2182533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9AF6745-200C-3038-4DC3-949F3FDB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175" y="6308724"/>
            <a:ext cx="1079500" cy="244800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383EDB69-4D74-2918-FC3D-D03FA2438A9D}"/>
              </a:ext>
            </a:extLst>
          </p:cNvPr>
          <p:cNvSpPr/>
          <p:nvPr/>
        </p:nvSpPr>
        <p:spPr>
          <a:xfrm>
            <a:off x="6346879" y="3598761"/>
            <a:ext cx="5283146" cy="31068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22D6046-61FD-2216-6F5E-AB4A041A4AFE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NO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DE0B87A-FCD3-2AD2-34A3-1F7A1EA5E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883" y="4693089"/>
            <a:ext cx="1819275" cy="311589"/>
          </a:xfrm>
          <a:prstGeom prst="rect">
            <a:avLst/>
          </a:prstGeom>
        </p:spPr>
      </p:pic>
      <p:pic>
        <p:nvPicPr>
          <p:cNvPr id="16" name="Bilde 15" descr="Et bilde som inneholder Font, Grafikk, skjermbilde, logo&#10;&#10;KI-generert innhold kan være feil.">
            <a:extLst>
              <a:ext uri="{FF2B5EF4-FFF2-40B4-BE49-F238E27FC236}">
                <a16:creationId xmlns:a16="http://schemas.microsoft.com/office/drawing/2014/main" id="{AA253BD5-3D85-76FB-3B94-770FA8D8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038" y="3944961"/>
            <a:ext cx="2349500" cy="403609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5973E60C-7E5D-D25F-6544-753DCE205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820" y="5897810"/>
            <a:ext cx="1274219" cy="26309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D742F79F-47B5-E22D-F325-0493C56B1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9052" y="5899034"/>
            <a:ext cx="1013607" cy="265524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2909FC1D-D413-DF7E-9BB2-F4FAE7CA8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108" y="5897827"/>
            <a:ext cx="1115292" cy="263131"/>
          </a:xfrm>
          <a:prstGeom prst="rect">
            <a:avLst/>
          </a:prstGeom>
        </p:spPr>
      </p:pic>
      <p:pic>
        <p:nvPicPr>
          <p:cNvPr id="27" name="Picture 2" descr="Profil - Helse Midt-Norge RHF">
            <a:extLst>
              <a:ext uri="{FF2B5EF4-FFF2-40B4-BE49-F238E27FC236}">
                <a16:creationId xmlns:a16="http://schemas.microsoft.com/office/drawing/2014/main" id="{25975EDA-B478-D397-A366-84F1CDD3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96" y="5897827"/>
            <a:ext cx="1536348" cy="2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6FAA7FB9-A40F-55C5-9981-F1E628F30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084" y="5150004"/>
            <a:ext cx="1243617" cy="647801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85BE6743-0D6E-0262-011D-D5A8C5EAA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238" y="3712858"/>
            <a:ext cx="1868378" cy="715370"/>
          </a:xfrm>
          <a:prstGeom prst="rect">
            <a:avLst/>
          </a:prstGeom>
        </p:spPr>
      </p:pic>
      <p:pic>
        <p:nvPicPr>
          <p:cNvPr id="30" name="Picture 8" descr="Viser forkortet FHI-logo med dimensjoner for hvor mye luft som må være rundt til andre elementer">
            <a:extLst>
              <a:ext uri="{FF2B5EF4-FFF2-40B4-BE49-F238E27FC236}">
                <a16:creationId xmlns:a16="http://schemas.microsoft.com/office/drawing/2014/main" id="{6F96CD14-DE27-3328-EB86-137EA1E0B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12" y="4492736"/>
            <a:ext cx="1243617" cy="7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e 31" descr="Et bilde som inneholder tekst, Font, Grafikk, skjermbilde&#10;&#10;KI-generert innhold kan være feil.">
            <a:extLst>
              <a:ext uri="{FF2B5EF4-FFF2-40B4-BE49-F238E27FC236}">
                <a16:creationId xmlns:a16="http://schemas.microsoft.com/office/drawing/2014/main" id="{ED1AA88B-FB5F-71D8-B1AE-AEACCD4B37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158" y="5224346"/>
            <a:ext cx="2560478" cy="529298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B81BF03-E899-82A9-78F2-3C4E5324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39" y="4540544"/>
            <a:ext cx="1201962" cy="5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47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C405033-DD12-A92B-80D9-6E6B2711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713"/>
            <a:ext cx="5400675" cy="1044575"/>
          </a:xfrm>
        </p:spPr>
        <p:txBody>
          <a:bodyPr anchor="ctr">
            <a:normAutofit/>
          </a:bodyPr>
          <a:lstStyle/>
          <a:p>
            <a:r>
              <a:rPr lang="nb-NO"/>
              <a:t>Innsatsområder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7536691-BA25-1E44-4BC7-D013928EC3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2" name="Plassholder for innhold 5">
            <a:extLst>
              <a:ext uri="{FF2B5EF4-FFF2-40B4-BE49-F238E27FC236}">
                <a16:creationId xmlns:a16="http://schemas.microsoft.com/office/drawing/2014/main" id="{7205268C-4D97-EA29-A5A4-2BE7A8EAC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52625"/>
            <a:ext cx="5400675" cy="43561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/>
              <a:t>Sektorsamarbeid om KI</a:t>
            </a:r>
          </a:p>
          <a:p>
            <a:pPr marL="457200" indent="-457200">
              <a:buFont typeface="+mj-lt"/>
              <a:buAutoNum type="arabicPeriod"/>
            </a:pPr>
            <a:r>
              <a:rPr lang="nb-NO"/>
              <a:t>Tverretatlig informasjonsside</a:t>
            </a:r>
          </a:p>
          <a:p>
            <a:pPr marL="457200" indent="-457200">
              <a:buFont typeface="+mj-lt"/>
              <a:buAutoNum type="arabicPeriod"/>
            </a:pPr>
            <a:r>
              <a:rPr lang="nb-NO" kern="0">
                <a:effectLst/>
              </a:rPr>
              <a:t>Tverretatlig regulatorisk veiledning</a:t>
            </a:r>
          </a:p>
          <a:p>
            <a:pPr marL="457200" lvl="0" indent="-457200">
              <a:buFont typeface="+mj-lt"/>
              <a:buAutoNum type="arabicPeriod" startAt="4"/>
              <a:defRPr/>
            </a:pPr>
            <a:r>
              <a:rPr lang="nb-NO" kern="0">
                <a:solidFill>
                  <a:srgbClr val="FFFFFF"/>
                </a:solidFill>
              </a:rPr>
              <a:t>Rammer for bruk av KI i helse- og omsorgstjenesten   </a:t>
            </a:r>
          </a:p>
          <a:p>
            <a:pPr marL="457200" lvl="0" indent="-457200">
              <a:buFont typeface="+mj-lt"/>
              <a:buAutoNum type="arabicPeriod" startAt="4"/>
              <a:defRPr/>
            </a:pPr>
            <a:r>
              <a:rPr lang="nb-NO" kern="0">
                <a:solidFill>
                  <a:srgbClr val="FFFFFF"/>
                </a:solidFill>
              </a:rPr>
              <a:t>Bruk av store språkmodeller</a:t>
            </a:r>
          </a:p>
          <a:p>
            <a:pPr marL="457200" lvl="0" indent="-457200">
              <a:buFont typeface="+mj-lt"/>
              <a:buAutoNum type="arabicPeriod" startAt="4"/>
              <a:defRPr/>
            </a:pPr>
            <a:r>
              <a:rPr lang="nb-NO" kern="0">
                <a:solidFill>
                  <a:srgbClr val="FFFFFF"/>
                </a:solidFill>
              </a:rPr>
              <a:t>Kompetanse om KI</a:t>
            </a:r>
          </a:p>
          <a:p>
            <a:endParaRPr lang="nb-NO"/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483100B8-5ADB-EA39-AA7C-CD1B987ED911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69435 h 6858000"/>
              <a:gd name="connsiteX3" fmla="*/ 6096000 w 6096000"/>
              <a:gd name="connsiteY3" fmla="*/ 5943600 h 6858000"/>
              <a:gd name="connsiteX4" fmla="*/ 6096000 w 6096000"/>
              <a:gd name="connsiteY4" fmla="*/ 6134993 h 6858000"/>
              <a:gd name="connsiteX5" fmla="*/ 5372993 w 6096000"/>
              <a:gd name="connsiteY5" fmla="*/ 6858000 h 6858000"/>
              <a:gd name="connsiteX6" fmla="*/ 5181600 w 6096000"/>
              <a:gd name="connsiteY6" fmla="*/ 6858000 h 6858000"/>
              <a:gd name="connsiteX7" fmla="*/ 3948216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5369435"/>
                </a:lnTo>
                <a:lnTo>
                  <a:pt x="6096000" y="5943600"/>
                </a:lnTo>
                <a:lnTo>
                  <a:pt x="6096000" y="6134993"/>
                </a:lnTo>
                <a:cubicBezTo>
                  <a:pt x="6096000" y="6534299"/>
                  <a:pt x="5772299" y="6858000"/>
                  <a:pt x="5372993" y="6858000"/>
                </a:cubicBezTo>
                <a:lnTo>
                  <a:pt x="5181600" y="6858000"/>
                </a:lnTo>
                <a:lnTo>
                  <a:pt x="39482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36000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0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9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152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69E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202020">
                    <a:lumMod val="90000"/>
                    <a:lumOff val="10000"/>
                  </a:srgbClr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9CD3DF25-B2A8-12B5-E383-5CFA3CA23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89" y="555233"/>
            <a:ext cx="5958821" cy="218253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9EBB3-04C1-0617-BF03-60D1D351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175" y="6308724"/>
            <a:ext cx="1079500" cy="244800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4143ECCE-9AB6-D470-C478-1D9E94A2002D}"/>
              </a:ext>
            </a:extLst>
          </p:cNvPr>
          <p:cNvSpPr/>
          <p:nvPr/>
        </p:nvSpPr>
        <p:spPr>
          <a:xfrm>
            <a:off x="6346879" y="3598761"/>
            <a:ext cx="5283146" cy="31068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74429BF-B091-ED69-6B19-83A39BAD6223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NO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6ABDC53F-95D2-0382-0C59-3C1A1732A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883" y="4693089"/>
            <a:ext cx="1819275" cy="311589"/>
          </a:xfrm>
          <a:prstGeom prst="rect">
            <a:avLst/>
          </a:prstGeom>
        </p:spPr>
      </p:pic>
      <p:pic>
        <p:nvPicPr>
          <p:cNvPr id="25" name="Bilde 24" descr="Et bilde som inneholder Font, Grafikk, skjermbilde, logo&#10;&#10;KI-generert innhold kan være feil.">
            <a:extLst>
              <a:ext uri="{FF2B5EF4-FFF2-40B4-BE49-F238E27FC236}">
                <a16:creationId xmlns:a16="http://schemas.microsoft.com/office/drawing/2014/main" id="{926B304D-4C5E-B1F8-8F9B-E609B389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038" y="3944961"/>
            <a:ext cx="2349500" cy="403609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C84DDFB2-5F1A-8DB9-7723-F05BB6CEB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8820" y="5897810"/>
            <a:ext cx="1274219" cy="263098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197EE748-71A4-DE85-94A1-D834D5260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9052" y="5899034"/>
            <a:ext cx="1013607" cy="265524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A8B8AD68-FDE4-C1E1-5AF4-2E2FCF90A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108" y="5897827"/>
            <a:ext cx="1115292" cy="263131"/>
          </a:xfrm>
          <a:prstGeom prst="rect">
            <a:avLst/>
          </a:prstGeom>
        </p:spPr>
      </p:pic>
      <p:pic>
        <p:nvPicPr>
          <p:cNvPr id="29" name="Picture 2" descr="Profil - Helse Midt-Norge RHF">
            <a:extLst>
              <a:ext uri="{FF2B5EF4-FFF2-40B4-BE49-F238E27FC236}">
                <a16:creationId xmlns:a16="http://schemas.microsoft.com/office/drawing/2014/main" id="{77A47EFC-357E-D1FF-BDF5-0828397A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96" y="5897827"/>
            <a:ext cx="1536348" cy="2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7AB59FE5-C757-0F90-D850-1921B8F65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084" y="5150004"/>
            <a:ext cx="1243617" cy="647801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0CFD4868-DA42-B754-E988-3EB9A8AD2B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238" y="3712858"/>
            <a:ext cx="1868378" cy="715370"/>
          </a:xfrm>
          <a:prstGeom prst="rect">
            <a:avLst/>
          </a:prstGeom>
        </p:spPr>
      </p:pic>
      <p:pic>
        <p:nvPicPr>
          <p:cNvPr id="32" name="Picture 8" descr="Viser forkortet FHI-logo med dimensjoner for hvor mye luft som må være rundt til andre elementer">
            <a:extLst>
              <a:ext uri="{FF2B5EF4-FFF2-40B4-BE49-F238E27FC236}">
                <a16:creationId xmlns:a16="http://schemas.microsoft.com/office/drawing/2014/main" id="{440B576B-38FA-D1A8-F788-3E028175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12" y="4492736"/>
            <a:ext cx="1243617" cy="7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Bilde 32" descr="Et bilde som inneholder tekst, Font, Grafikk, skjermbilde&#10;&#10;KI-generert innhold kan være feil.">
            <a:extLst>
              <a:ext uri="{FF2B5EF4-FFF2-40B4-BE49-F238E27FC236}">
                <a16:creationId xmlns:a16="http://schemas.microsoft.com/office/drawing/2014/main" id="{291291F3-1836-7287-A8AD-F592A8317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158" y="5224346"/>
            <a:ext cx="2560478" cy="529298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C8741AC5-077F-99FD-7D32-010D676A7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39" y="4540544"/>
            <a:ext cx="1201962" cy="5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01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73015E2-FDB0-93D4-B893-0ADE2799F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r>
              <a:rPr lang="nb-NO" sz="1600"/>
              <a:t> </a:t>
            </a:r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E1CC79C-2E09-849D-C7F3-7EA965F7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/>
              <a:t>1. Sektorsamarbeid om KI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4125A2-097D-2C25-B5FB-2D7F2F077E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44500" marR="0" lvl="0" indent="-4445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2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KI-råd for helse- og omsorgsektoren</a:t>
            </a:r>
          </a:p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200">
                <a:solidFill>
                  <a:srgbClr val="FFFFFF"/>
                </a:solidFill>
                <a:latin typeface="Roboto" panose="02000000000000000000" pitchFamily="2" charset="0"/>
              </a:rPr>
              <a:t>Seminarrekke for helhetlig KI-bruk i helse- og omsorgstjenesten</a:t>
            </a:r>
          </a:p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200">
                <a:solidFill>
                  <a:srgbClr val="FFFFFF"/>
                </a:solidFill>
                <a:latin typeface="Roboto" panose="02000000000000000000" pitchFamily="2" charset="0"/>
              </a:rPr>
              <a:t>Styrke europeisk samarbeid</a:t>
            </a:r>
          </a:p>
          <a:p>
            <a:pPr marL="275400" lvl="1" indent="0">
              <a:buClr>
                <a:srgbClr val="047FA3"/>
              </a:buClr>
              <a:buSzPct val="150000"/>
              <a:buNone/>
              <a:defRPr/>
            </a:pPr>
            <a:endParaRPr lang="nb-NO" sz="180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719900" lvl="1" indent="-444500">
              <a:spcBef>
                <a:spcPts val="1000"/>
              </a:spcBef>
              <a:buClr>
                <a:srgbClr val="047FA3"/>
              </a:buClr>
              <a:buSzPct val="150000"/>
              <a:buFont typeface="Wingdings" panose="05000000000000000000" pitchFamily="2" charset="2"/>
              <a:buChar char="Ø"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44600" lvl="2">
              <a:spcBef>
                <a:spcPts val="1000"/>
              </a:spcBef>
              <a:buClr>
                <a:srgbClr val="047FA3"/>
              </a:buClr>
              <a:buSzPct val="150000"/>
              <a:defRPr/>
            </a:pPr>
            <a:endParaRPr lang="nb-NO" sz="2000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68BAE969-8916-D2E9-CDCF-745C21915E7E}"/>
              </a:ext>
            </a:extLst>
          </p:cNvPr>
          <p:cNvGrpSpPr/>
          <p:nvPr/>
        </p:nvGrpSpPr>
        <p:grpSpPr>
          <a:xfrm>
            <a:off x="8251146" y="2616162"/>
            <a:ext cx="1994713" cy="2258590"/>
            <a:chOff x="6816744" y="3116576"/>
            <a:chExt cx="2730156" cy="3122647"/>
          </a:xfrm>
        </p:grpSpPr>
        <p:pic>
          <p:nvPicPr>
            <p:cNvPr id="17" name="Bilde 16" descr="Et bilde som inneholder mørke, sort, rom, skjermbilde&#10;&#10;Automatisk generert beskrivelse">
              <a:extLst>
                <a:ext uri="{FF2B5EF4-FFF2-40B4-BE49-F238E27FC236}">
                  <a16:creationId xmlns:a16="http://schemas.microsoft.com/office/drawing/2014/main" id="{87D6892A-D84B-E045-27AE-08E3BE827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0284" y="3116576"/>
              <a:ext cx="2396616" cy="2981214"/>
            </a:xfrm>
            <a:prstGeom prst="rect">
              <a:avLst/>
            </a:prstGeom>
          </p:spPr>
        </p:pic>
        <p:pic>
          <p:nvPicPr>
            <p:cNvPr id="18" name="Grafikk 17" descr="Skål med heldekkende fyll">
              <a:extLst>
                <a:ext uri="{FF2B5EF4-FFF2-40B4-BE49-F238E27FC236}">
                  <a16:creationId xmlns:a16="http://schemas.microsoft.com/office/drawing/2014/main" id="{80E62443-AFA4-F73E-F40A-FB0A01A98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16744" y="3509068"/>
              <a:ext cx="2730155" cy="2730155"/>
            </a:xfrm>
            <a:prstGeom prst="rect">
              <a:avLst/>
            </a:prstGeom>
          </p:spPr>
        </p:pic>
      </p:grpSp>
      <p:sp>
        <p:nvSpPr>
          <p:cNvPr id="20" name="Rulle: vannrett 19">
            <a:extLst>
              <a:ext uri="{FF2B5EF4-FFF2-40B4-BE49-F238E27FC236}">
                <a16:creationId xmlns:a16="http://schemas.microsoft.com/office/drawing/2014/main" id="{32F9BB46-7C86-D985-1836-5BC57B3FF543}"/>
              </a:ext>
            </a:extLst>
          </p:cNvPr>
          <p:cNvSpPr/>
          <p:nvPr/>
        </p:nvSpPr>
        <p:spPr>
          <a:xfrm>
            <a:off x="6816744" y="62612"/>
            <a:ext cx="4863518" cy="2616242"/>
          </a:xfrm>
          <a:prstGeom prst="horizontalScroll">
            <a:avLst/>
          </a:prstGeom>
          <a:solidFill>
            <a:schemeClr val="accent2"/>
          </a:solidFill>
          <a:ln w="36413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KI-rådet </a:t>
            </a:r>
            <a:b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skal gi råd til Helsedirektoratet om strategiske veivalg, prinsipielle spørsmål og anbefale prioritering og gjennomføring av tiltak for å legge til rette for trygg og effektiv innføring av KI i helse-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35E3A7B-78F3-BAF3-A7C7-C3174426E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662" y="5095947"/>
            <a:ext cx="5400675" cy="121515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00998D2-1EC0-BB35-0152-00BBB68B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790" y="4455518"/>
            <a:ext cx="1279769" cy="8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73015E2-FDB0-93D4-B893-0ADE2799F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24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8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600"/>
          </a:p>
          <a:p>
            <a:pPr lvl="1">
              <a:buClr>
                <a:srgbClr val="047FA3"/>
              </a:buClr>
              <a:buSzPct val="150000"/>
              <a:defRPr/>
            </a:pPr>
            <a:endParaRPr lang="nb-NO" sz="1600"/>
          </a:p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E1CC79C-2E09-849D-C7F3-7EA965F7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/>
              <a:t>2. Tverretatlig informasjonsside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94125A2-097D-2C25-B5FB-2D7F2F077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797452"/>
            <a:ext cx="5400675" cy="4356100"/>
          </a:xfrm>
        </p:spPr>
        <p:txBody>
          <a:bodyPr>
            <a:normAutofit/>
          </a:bodyPr>
          <a:lstStyle/>
          <a:p>
            <a:pPr marL="444500" marR="0" lvl="0" indent="-444500" fontAlgn="auto">
              <a:spcAft>
                <a:spcPts val="0"/>
              </a:spcAft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tabLst/>
              <a:defRPr/>
            </a:pPr>
            <a:r>
              <a:rPr lang="nb-NO" sz="2400" b="1"/>
              <a:t>Tverretatlige informasjonssider om KI</a:t>
            </a:r>
          </a:p>
        </p:txBody>
      </p:sp>
      <p:sp>
        <p:nvSpPr>
          <p:cNvPr id="18" name="Plassholder for dato 4">
            <a:extLst>
              <a:ext uri="{FF2B5EF4-FFF2-40B4-BE49-F238E27FC236}">
                <a16:creationId xmlns:a16="http://schemas.microsoft.com/office/drawing/2014/main" id="{053669A3-84FC-E1CC-ABCB-782EC986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5725" y="6308724"/>
            <a:ext cx="1441450" cy="24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163EB-4BCE-5B47-BD24-0DEC8A12B2E2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lassholder for lysbildenummer 6">
            <a:extLst>
              <a:ext uri="{FF2B5EF4-FFF2-40B4-BE49-F238E27FC236}">
                <a16:creationId xmlns:a16="http://schemas.microsoft.com/office/drawing/2014/main" id="{F4BE2A47-2378-11F4-AB82-82E4095B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175" y="6308724"/>
            <a:ext cx="1079500" cy="24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19AD3E5-6631-95A7-235C-5585FCBAF2C1}"/>
              </a:ext>
            </a:extLst>
          </p:cNvPr>
          <p:cNvSpPr txBox="1"/>
          <p:nvPr/>
        </p:nvSpPr>
        <p:spPr>
          <a:xfrm>
            <a:off x="760682" y="6387229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Kilde: https://www.helsedirektoratet.no/tema/kunstig-intelligens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791E934-9165-3776-4F70-9123423550E7}"/>
              </a:ext>
            </a:extLst>
          </p:cNvPr>
          <p:cNvSpPr txBox="1">
            <a:spLocks/>
          </p:cNvSpPr>
          <p:nvPr/>
        </p:nvSpPr>
        <p:spPr>
          <a:xfrm>
            <a:off x="10417175" y="6162420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NO"/>
            </a:defPPr>
            <a:lvl1pPr marL="0" algn="r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0BD84D6-7960-4F6B-E364-5FD537791088}"/>
              </a:ext>
            </a:extLst>
          </p:cNvPr>
          <p:cNvSpPr/>
          <p:nvPr/>
        </p:nvSpPr>
        <p:spPr>
          <a:xfrm>
            <a:off x="6180290" y="24384"/>
            <a:ext cx="5828829" cy="6510528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062AE35E-44E5-B19F-CE6F-B62BE32A8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303" y="158172"/>
            <a:ext cx="5693090" cy="4985874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DF15C5EA-F40E-2971-9977-FABE4ADD18CA}"/>
              </a:ext>
            </a:extLst>
          </p:cNvPr>
          <p:cNvSpPr/>
          <p:nvPr/>
        </p:nvSpPr>
        <p:spPr>
          <a:xfrm>
            <a:off x="6370510" y="5235486"/>
            <a:ext cx="5400675" cy="117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Arrangementer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Rundskriv, veiledningsmateriell og faktaark om 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Slik jobber 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Rapporter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C6BE345C-1251-EB87-D9ED-C85B7775F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521527"/>
            <a:ext cx="3400504" cy="283907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554FAEC-2FE1-36DC-CE58-3D306D4FF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043" y="5432197"/>
            <a:ext cx="921100" cy="9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824A481-0DA9-F48B-AC6A-1B222E3F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0">
                <a:effectLst/>
              </a:rPr>
              <a:t>3. Tverretatlig regulatorisk veiledning 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4555E3-8EC0-0CB6-73B7-B91130E33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02320"/>
            <a:ext cx="5400675" cy="4356100"/>
          </a:xfrm>
        </p:spPr>
        <p:txBody>
          <a:bodyPr/>
          <a:lstStyle/>
          <a:p>
            <a:pPr marL="447675" indent="-447675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 b="1"/>
              <a:t>Veiledning om dagens regelverk</a:t>
            </a:r>
          </a:p>
          <a:p>
            <a:pPr marL="447675" indent="-447675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/>
              <a:t>Forberede for fremtidig regelverk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574D8CA0-96E6-96A8-8A6E-460A765C99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19" name="Plassholder for bilde 1">
            <a:extLst>
              <a:ext uri="{FF2B5EF4-FFF2-40B4-BE49-F238E27FC236}">
                <a16:creationId xmlns:a16="http://schemas.microsoft.com/office/drawing/2014/main" id="{B0121F01-0F3B-1E45-3F5B-3F1438D4DAB0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1816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731520 h 6858000"/>
              <a:gd name="connsiteX3" fmla="*/ 6096000 w 6096000"/>
              <a:gd name="connsiteY3" fmla="*/ 914400 h 6858000"/>
              <a:gd name="connsiteX4" fmla="*/ 6096000 w 6096000"/>
              <a:gd name="connsiteY4" fmla="*/ 5943600 h 6858000"/>
              <a:gd name="connsiteX5" fmla="*/ 6096000 w 6096000"/>
              <a:gd name="connsiteY5" fmla="*/ 6126480 h 6858000"/>
              <a:gd name="connsiteX6" fmla="*/ 6096000 w 6096000"/>
              <a:gd name="connsiteY6" fmla="*/ 6858000 h 6858000"/>
              <a:gd name="connsiteX7" fmla="*/ 5364480 w 6096000"/>
              <a:gd name="connsiteY7" fmla="*/ 6858000 h 6858000"/>
              <a:gd name="connsiteX8" fmla="*/ 5181600 w 6096000"/>
              <a:gd name="connsiteY8" fmla="*/ 6858000 h 6858000"/>
              <a:gd name="connsiteX9" fmla="*/ 731520 w 6096000"/>
              <a:gd name="connsiteY9" fmla="*/ 6858000 h 6858000"/>
              <a:gd name="connsiteX10" fmla="*/ 0 w 6096000"/>
              <a:gd name="connsiteY10" fmla="*/ 6126480 h 6858000"/>
              <a:gd name="connsiteX11" fmla="*/ 0 w 6096000"/>
              <a:gd name="connsiteY11" fmla="*/ 914400 h 6858000"/>
              <a:gd name="connsiteX12" fmla="*/ 0 w 6096000"/>
              <a:gd name="connsiteY12" fmla="*/ 731520 h 6858000"/>
              <a:gd name="connsiteX13" fmla="*/ 0 w 6096000"/>
              <a:gd name="connsiteY13" fmla="*/ 0 h 6858000"/>
              <a:gd name="connsiteX14" fmla="*/ 731520 w 6096000"/>
              <a:gd name="connsiteY14" fmla="*/ 0 h 6858000"/>
              <a:gd name="connsiteX15" fmla="*/ 914400 w 6096000"/>
              <a:gd name="connsiteY15" fmla="*/ 0 h 6858000"/>
              <a:gd name="connsiteX16" fmla="*/ 5181600 w 609600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6000" h="6858000">
                <a:moveTo>
                  <a:pt x="5181600" y="0"/>
                </a:moveTo>
                <a:lnTo>
                  <a:pt x="6096000" y="0"/>
                </a:lnTo>
                <a:lnTo>
                  <a:pt x="6096000" y="731520"/>
                </a:lnTo>
                <a:lnTo>
                  <a:pt x="6096000" y="914400"/>
                </a:lnTo>
                <a:lnTo>
                  <a:pt x="6096000" y="5943600"/>
                </a:lnTo>
                <a:lnTo>
                  <a:pt x="6096000" y="6126480"/>
                </a:lnTo>
                <a:lnTo>
                  <a:pt x="6096000" y="6858000"/>
                </a:lnTo>
                <a:lnTo>
                  <a:pt x="5364480" y="6858000"/>
                </a:lnTo>
                <a:lnTo>
                  <a:pt x="5181600" y="6858000"/>
                </a:lnTo>
                <a:lnTo>
                  <a:pt x="731520" y="6858000"/>
                </a:lnTo>
                <a:cubicBezTo>
                  <a:pt x="327513" y="6858000"/>
                  <a:pt x="0" y="6530487"/>
                  <a:pt x="0" y="6126480"/>
                </a:cubicBezTo>
                <a:lnTo>
                  <a:pt x="0" y="914400"/>
                </a:lnTo>
                <a:lnTo>
                  <a:pt x="0" y="731520"/>
                </a:lnTo>
                <a:lnTo>
                  <a:pt x="0" y="0"/>
                </a:lnTo>
                <a:lnTo>
                  <a:pt x="731520" y="0"/>
                </a:lnTo>
                <a:lnTo>
                  <a:pt x="914400" y="0"/>
                </a:lnTo>
                <a:lnTo>
                  <a:pt x="5181600" y="0"/>
                </a:lnTo>
                <a:close/>
              </a:path>
            </a:pathLst>
          </a:custGeom>
          <a:solidFill>
            <a:srgbClr val="F0F5FF"/>
          </a:solidFill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04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20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9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152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202020">
                    <a:lumMod val="90000"/>
                    <a:lumOff val="1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20" name="Bilde 1">
            <a:extLst>
              <a:ext uri="{FF2B5EF4-FFF2-40B4-BE49-F238E27FC236}">
                <a16:creationId xmlns:a16="http://schemas.microsoft.com/office/drawing/2014/main" id="{FAFF010D-EB80-1CC5-C029-1F77B6A2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93" y="1510673"/>
            <a:ext cx="5965814" cy="4593178"/>
          </a:xfrm>
          <a:prstGeom prst="rect">
            <a:avLst/>
          </a:prstGeom>
          <a:solidFill>
            <a:srgbClr val="047FA3"/>
          </a:solidFill>
          <a:ln w="33698" cap="flat">
            <a:noFill/>
            <a:prstDash val="solid"/>
            <a:miter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lassholder for innhold 4" descr="Gruppe idédugnad med heldekkende fyll">
            <a:extLst>
              <a:ext uri="{FF2B5EF4-FFF2-40B4-BE49-F238E27FC236}">
                <a16:creationId xmlns:a16="http://schemas.microsoft.com/office/drawing/2014/main" id="{7CE9D7FD-FA82-5738-45D3-9901A7632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0564" y="1715447"/>
            <a:ext cx="1095253" cy="1095253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BFB39382-CEEB-8CC1-C4B6-CE73C5C014D0}"/>
              </a:ext>
            </a:extLst>
          </p:cNvPr>
          <p:cNvGrpSpPr/>
          <p:nvPr/>
        </p:nvGrpSpPr>
        <p:grpSpPr>
          <a:xfrm>
            <a:off x="10567818" y="36739"/>
            <a:ext cx="1412754" cy="1678708"/>
            <a:chOff x="7064943" y="899040"/>
            <a:chExt cx="1412754" cy="1678708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95F525F-DCE0-B507-9E90-33C533286142}"/>
                </a:ext>
              </a:extLst>
            </p:cNvPr>
            <p:cNvSpPr/>
            <p:nvPr/>
          </p:nvSpPr>
          <p:spPr>
            <a:xfrm>
              <a:off x="7064943" y="899040"/>
              <a:ext cx="1412754" cy="1390717"/>
            </a:xfrm>
            <a:prstGeom prst="ellipse">
              <a:avLst/>
            </a:prstGeom>
            <a:solidFill>
              <a:srgbClr val="047FA3"/>
            </a:solidFill>
            <a:ln w="12700" cap="flat" cmpd="sng" algn="ctr">
              <a:solidFill>
                <a:srgbClr val="047FA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Bilde 25" descr="Et bilde som inneholder clip art, Grafikk, sirkel, logo&#10;&#10;Automatisk generert beskrivelse">
              <a:extLst>
                <a:ext uri="{FF2B5EF4-FFF2-40B4-BE49-F238E27FC236}">
                  <a16:creationId xmlns:a16="http://schemas.microsoft.com/office/drawing/2014/main" id="{FC1C0EAD-2F31-77E2-6105-0FFE4280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9926" y="982257"/>
              <a:ext cx="1045851" cy="1595491"/>
            </a:xfrm>
            <a:prstGeom prst="rect">
              <a:avLst/>
            </a:prstGeom>
          </p:spPr>
        </p:pic>
      </p:grpSp>
      <p:pic>
        <p:nvPicPr>
          <p:cNvPr id="27" name="Grafikk 26" descr="Justitias vekt med heldekkende fyll">
            <a:extLst>
              <a:ext uri="{FF2B5EF4-FFF2-40B4-BE49-F238E27FC236}">
                <a16:creationId xmlns:a16="http://schemas.microsoft.com/office/drawing/2014/main" id="{F9F1DA8D-B969-8090-09A0-D6C49AC0C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4875" y="16972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42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824A481-0DA9-F48B-AC6A-1B222E3F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kern="0">
                <a:effectLst/>
              </a:rPr>
              <a:t>3. Tverretatlig regulatorisk veiledning 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4555E3-8EC0-0CB6-73B7-B91130E33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02320"/>
            <a:ext cx="5400675" cy="4356100"/>
          </a:xfrm>
        </p:spPr>
        <p:txBody>
          <a:bodyPr/>
          <a:lstStyle/>
          <a:p>
            <a:pPr marL="447675" indent="-447675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/>
              <a:t>Veiledning om dagens regelverk</a:t>
            </a:r>
          </a:p>
          <a:p>
            <a:pPr marL="447675" indent="-447675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 b="1"/>
              <a:t>Forberede for fremtidig regelverk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0B902C9-F392-71E5-D081-B97DB1B2A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A933BCB-A059-BE86-0745-327A381C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070" y="325867"/>
            <a:ext cx="4285859" cy="62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9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96BE9639-4A81-D2E6-09B5-FD3FA531AE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8ED8D34-9AE5-887B-FE36-EF0A73DE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/>
              <a:t>4. </a:t>
            </a:r>
            <a:r>
              <a:rPr lang="nb-NO" sz="2800" kern="0">
                <a:effectLst/>
              </a:rPr>
              <a:t>Rammer for bruk av KI i helse- og omsorgstjenesten   </a:t>
            </a:r>
            <a:endParaRPr lang="nb-NO" sz="28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E43DFD5-9918-F0A2-EFEC-29E1CBE6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710271"/>
            <a:ext cx="5400675" cy="4356100"/>
          </a:xfrm>
        </p:spPr>
        <p:txBody>
          <a:bodyPr/>
          <a:lstStyle/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 b="1"/>
              <a:t>Rapport om kvalitetssikring av KI i helse- og omsorgstjenesten</a:t>
            </a:r>
          </a:p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/>
              <a:t>Engasjere helsesektoren i relevant standardiseringsarbeid for KI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nb-NO"/>
          </a:p>
        </p:txBody>
      </p:sp>
      <p:sp>
        <p:nvSpPr>
          <p:cNvPr id="25" name="Plassholder for dato 4">
            <a:extLst>
              <a:ext uri="{FF2B5EF4-FFF2-40B4-BE49-F238E27FC236}">
                <a16:creationId xmlns:a16="http://schemas.microsoft.com/office/drawing/2014/main" id="{F645176C-DD08-218F-50D0-FDCC92DBE1D7}"/>
              </a:ext>
            </a:extLst>
          </p:cNvPr>
          <p:cNvSpPr txBox="1">
            <a:spLocks/>
          </p:cNvSpPr>
          <p:nvPr/>
        </p:nvSpPr>
        <p:spPr>
          <a:xfrm>
            <a:off x="8975725" y="6308724"/>
            <a:ext cx="144145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163EB-4BCE-5B47-BD24-0DEC8A12B2E2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Plassholder for lysbildenummer 6">
            <a:extLst>
              <a:ext uri="{FF2B5EF4-FFF2-40B4-BE49-F238E27FC236}">
                <a16:creationId xmlns:a16="http://schemas.microsoft.com/office/drawing/2014/main" id="{CC747998-6AFC-8C9E-B7CA-FD3EF2C1B353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Plassholder for lysbildenummer 6">
            <a:extLst>
              <a:ext uri="{FF2B5EF4-FFF2-40B4-BE49-F238E27FC236}">
                <a16:creationId xmlns:a16="http://schemas.microsoft.com/office/drawing/2014/main" id="{190C237E-37EC-8DB1-CD1A-2D010BBE02C6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Bilde 4">
            <a:extLst>
              <a:ext uri="{FF2B5EF4-FFF2-40B4-BE49-F238E27FC236}">
                <a16:creationId xmlns:a16="http://schemas.microsoft.com/office/drawing/2014/main" id="{A4BC8897-2332-5A9D-39D6-973603E57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427788" y="967434"/>
            <a:ext cx="3603533" cy="5111395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9588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96BE9639-4A81-D2E6-09B5-FD3FA531AE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8ED8D34-9AE5-887B-FE36-EF0A73DE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/>
              <a:t>4. </a:t>
            </a:r>
            <a:r>
              <a:rPr lang="nb-NO" sz="2800" kern="0">
                <a:effectLst/>
              </a:rPr>
              <a:t>Rammer for bruk av KI i helse- og omsorgstjenesten   </a:t>
            </a:r>
            <a:endParaRPr lang="nb-NO" sz="28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E43DFD5-9918-F0A2-EFEC-29E1CBE6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710271"/>
            <a:ext cx="5400675" cy="4356100"/>
          </a:xfrm>
        </p:spPr>
        <p:txBody>
          <a:bodyPr/>
          <a:lstStyle/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>
                <a:solidFill>
                  <a:schemeClr val="bg1">
                    <a:lumMod val="95000"/>
                  </a:schemeClr>
                </a:solidFill>
              </a:rPr>
              <a:t>Rapport om kvalitetssikring av KI i helse- og omsorgstjenesten</a:t>
            </a:r>
          </a:p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 b="1"/>
              <a:t>Engasjere helsesektoren i relevant standardiseringsarbeid for KI</a:t>
            </a:r>
            <a:r>
              <a:rPr lang="nb-NO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nb-NO" b="1"/>
          </a:p>
        </p:txBody>
      </p:sp>
      <p:sp>
        <p:nvSpPr>
          <p:cNvPr id="25" name="Plassholder for dato 4">
            <a:extLst>
              <a:ext uri="{FF2B5EF4-FFF2-40B4-BE49-F238E27FC236}">
                <a16:creationId xmlns:a16="http://schemas.microsoft.com/office/drawing/2014/main" id="{F645176C-DD08-218F-50D0-FDCC92DBE1D7}"/>
              </a:ext>
            </a:extLst>
          </p:cNvPr>
          <p:cNvSpPr txBox="1">
            <a:spLocks/>
          </p:cNvSpPr>
          <p:nvPr/>
        </p:nvSpPr>
        <p:spPr>
          <a:xfrm>
            <a:off x="8975725" y="6308724"/>
            <a:ext cx="144145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163EB-4BCE-5B47-BD24-0DEC8A12B2E2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0F5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0F5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Plassholder for lysbildenummer 6">
            <a:extLst>
              <a:ext uri="{FF2B5EF4-FFF2-40B4-BE49-F238E27FC236}">
                <a16:creationId xmlns:a16="http://schemas.microsoft.com/office/drawing/2014/main" id="{CC747998-6AFC-8C9E-B7CA-FD3EF2C1B353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Plassholder for lysbildenummer 6">
            <a:extLst>
              <a:ext uri="{FF2B5EF4-FFF2-40B4-BE49-F238E27FC236}">
                <a16:creationId xmlns:a16="http://schemas.microsoft.com/office/drawing/2014/main" id="{190C237E-37EC-8DB1-CD1A-2D010BBE02C6}"/>
              </a:ext>
            </a:extLst>
          </p:cNvPr>
          <p:cNvSpPr txBox="1">
            <a:spLocks/>
          </p:cNvSpPr>
          <p:nvPr/>
        </p:nvSpPr>
        <p:spPr>
          <a:xfrm>
            <a:off x="10417175" y="6308724"/>
            <a:ext cx="1079500" cy="24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2576C921-78A8-C454-C05D-BB322357A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689" y="2854943"/>
            <a:ext cx="5291523" cy="37633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DBE079F-4990-D419-A3EC-2A7DEA50A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78" y="129467"/>
            <a:ext cx="4265946" cy="24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67461142-A533-A9BD-E156-E2A39A3CEF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1063" y="12425"/>
            <a:ext cx="6096000" cy="6858000"/>
          </a:xfrm>
        </p:spPr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1C9D36F-2E82-FD6D-4710-3ABDACB2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5. </a:t>
            </a:r>
            <a:r>
              <a:rPr lang="nb-NO" kern="0"/>
              <a:t>Bruk av store språkmodeller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8F5D89A-52D1-B6BA-0F6A-1A004B507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357575"/>
            <a:ext cx="5400675" cy="4356100"/>
          </a:xfrm>
        </p:spPr>
        <p:txBody>
          <a:bodyPr/>
          <a:lstStyle/>
          <a:p>
            <a:pPr marL="444500" indent="-444500">
              <a:buClr>
                <a:srgbClr val="047FA3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nb-NO" sz="2400"/>
              <a:t>Utarbeide kunnskapsgrunnlag om store språkmodeller</a:t>
            </a:r>
          </a:p>
          <a:p>
            <a:pPr marL="447675" indent="-447675">
              <a:buClr>
                <a:srgbClr val="047FA3"/>
              </a:buClr>
              <a:buSzPct val="150000"/>
              <a:buFont typeface="Wingdings" panose="05000000000000000000" pitchFamily="2" charset="2"/>
              <a:buChar char="Ø"/>
              <a:tabLst>
                <a:tab pos="447675" algn="l"/>
              </a:tabLst>
              <a:defRPr/>
            </a:pPr>
            <a:r>
              <a:rPr lang="nb-NO" sz="2400"/>
              <a:t>Vurdering av risiko ved bruk av store språkmodeller</a:t>
            </a:r>
          </a:p>
          <a:p>
            <a:pPr marL="447675" indent="-447675">
              <a:buClr>
                <a:srgbClr val="047FA3"/>
              </a:buClr>
              <a:buSzPct val="150000"/>
              <a:buFont typeface="Wingdings" panose="05000000000000000000" pitchFamily="2" charset="2"/>
              <a:buChar char="Ø"/>
              <a:tabLst>
                <a:tab pos="447675" algn="l"/>
              </a:tabLst>
              <a:defRPr/>
            </a:pPr>
            <a:r>
              <a:rPr lang="nb-NO" sz="2400"/>
              <a:t>Legge til rette for at bruken av språkmodeller er tilpasset norske forhold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633D506A-DC0D-35BB-D10C-62764B90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901">
            <a:off x="6947420" y="406464"/>
            <a:ext cx="3829961" cy="5251904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5F209B90-4D93-DD05-477C-4A87CAE72D40}"/>
              </a:ext>
            </a:extLst>
          </p:cNvPr>
          <p:cNvGrpSpPr/>
          <p:nvPr/>
        </p:nvGrpSpPr>
        <p:grpSpPr>
          <a:xfrm>
            <a:off x="7844561" y="1747112"/>
            <a:ext cx="3612653" cy="5110887"/>
            <a:chOff x="6915718" y="1240722"/>
            <a:chExt cx="3612653" cy="5110887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DA79E225-A0EB-B633-936C-2305ED657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47578">
              <a:off x="6915718" y="1240722"/>
              <a:ext cx="3612653" cy="5110887"/>
            </a:xfrm>
            <a:prstGeom prst="rect">
              <a:avLst/>
            </a:prstGeom>
            <a:noFill/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919C3360-29BF-94D8-AFF8-587913765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47578">
              <a:off x="7650259" y="3010121"/>
              <a:ext cx="1888529" cy="2008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9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emini logo icon | Premium Vector">
            <a:extLst>
              <a:ext uri="{FF2B5EF4-FFF2-40B4-BE49-F238E27FC236}">
                <a16:creationId xmlns:a16="http://schemas.microsoft.com/office/drawing/2014/main" id="{C0BFAF44-6812-0DF9-60E4-D409D354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74" y="2473953"/>
            <a:ext cx="1742260" cy="17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9AE8827-7CCD-A621-1B78-1A3A6664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123CD63-E1F1-F436-9093-38A36C80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merker vi KI i hverdagen allerede</a:t>
            </a:r>
          </a:p>
        </p:txBody>
      </p:sp>
      <p:pic>
        <p:nvPicPr>
          <p:cNvPr id="6" name="Picture 16" descr="Siri - Apple">
            <a:extLst>
              <a:ext uri="{FF2B5EF4-FFF2-40B4-BE49-F238E27FC236}">
                <a16:creationId xmlns:a16="http://schemas.microsoft.com/office/drawing/2014/main" id="{250EFF1F-FFCC-EBA0-2C80-A5881B1D9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11660" r="26273" b="-1"/>
          <a:stretch/>
        </p:blipFill>
        <p:spPr bwMode="auto">
          <a:xfrm>
            <a:off x="4941331" y="3933717"/>
            <a:ext cx="956167" cy="9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Google Translate Accuracy: Can I Trust Google Translate for Localization?">
            <a:extLst>
              <a:ext uri="{FF2B5EF4-FFF2-40B4-BE49-F238E27FC236}">
                <a16:creationId xmlns:a16="http://schemas.microsoft.com/office/drawing/2014/main" id="{CD992CE9-DC06-0B05-4A55-78B59EC6B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66" y="3876636"/>
            <a:ext cx="1650941" cy="9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Facebook | Apple Wiki | Fandom">
            <a:extLst>
              <a:ext uri="{FF2B5EF4-FFF2-40B4-BE49-F238E27FC236}">
                <a16:creationId xmlns:a16="http://schemas.microsoft.com/office/drawing/2014/main" id="{FE93E10C-FD96-1E65-EABA-C9D23E04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37" y="2981362"/>
            <a:ext cx="1790548" cy="89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" descr="Netflix Logo | SVG | Real Company | Alphabet, Letter N Logo">
            <a:extLst>
              <a:ext uri="{FF2B5EF4-FFF2-40B4-BE49-F238E27FC236}">
                <a16:creationId xmlns:a16="http://schemas.microsoft.com/office/drawing/2014/main" id="{CE0CC9F0-74F0-1B66-5E5F-A4B6ECFD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" y="2621869"/>
            <a:ext cx="1552518" cy="15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Download Spotify Logo in SVG Vector or PNG File Format - Logo.wine">
            <a:extLst>
              <a:ext uri="{FF2B5EF4-FFF2-40B4-BE49-F238E27FC236}">
                <a16:creationId xmlns:a16="http://schemas.microsoft.com/office/drawing/2014/main" id="{26274E79-60BC-C7C9-C445-2A7A6C224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23611"/>
          <a:stretch/>
        </p:blipFill>
        <p:spPr bwMode="auto">
          <a:xfrm>
            <a:off x="1255493" y="2842005"/>
            <a:ext cx="956166" cy="117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mini logo icon | Premium Vector">
            <a:extLst>
              <a:ext uri="{FF2B5EF4-FFF2-40B4-BE49-F238E27FC236}">
                <a16:creationId xmlns:a16="http://schemas.microsoft.com/office/drawing/2014/main" id="{83FF4BC4-C442-619A-0881-50864B14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567" y="-312180"/>
            <a:ext cx="262975" cy="26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laude Logo PNG Vector (SVG) Free Download">
            <a:extLst>
              <a:ext uri="{FF2B5EF4-FFF2-40B4-BE49-F238E27FC236}">
                <a16:creationId xmlns:a16="http://schemas.microsoft.com/office/drawing/2014/main" id="{E62478E1-5438-49FE-2796-2EDDFF37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48" y="2925579"/>
            <a:ext cx="922582" cy="9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0314879-9E28-8336-E852-415CBE9C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913" y="2842005"/>
            <a:ext cx="1078024" cy="100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30AA7F5-A079-6A89-501C-EC9F445D6F57}"/>
              </a:ext>
            </a:extLst>
          </p:cNvPr>
          <p:cNvSpPr txBox="1"/>
          <p:nvPr/>
        </p:nvSpPr>
        <p:spPr>
          <a:xfrm>
            <a:off x="322912" y="4365699"/>
            <a:ext cx="3061815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Personlige anbefalinger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og reklame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6B15C45-EFC2-14D6-E94C-4DADE53F121F}"/>
              </a:ext>
            </a:extLst>
          </p:cNvPr>
          <p:cNvSpPr txBox="1"/>
          <p:nvPr/>
        </p:nvSpPr>
        <p:spPr>
          <a:xfrm>
            <a:off x="4941331" y="4911843"/>
            <a:ext cx="3290772" cy="408623"/>
          </a:xfrm>
          <a:prstGeom prst="roundRect">
            <a:avLst/>
          </a:prstGeom>
          <a:solidFill>
            <a:schemeClr val="accent4">
              <a:lumMod val="75000"/>
              <a:alpha val="4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Naturlig språkprosessering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18CA9C43-2FFC-9858-C818-270BE9A3B133}"/>
              </a:ext>
            </a:extLst>
          </p:cNvPr>
          <p:cNvSpPr txBox="1"/>
          <p:nvPr/>
        </p:nvSpPr>
        <p:spPr>
          <a:xfrm>
            <a:off x="8746587" y="4161387"/>
            <a:ext cx="3112035" cy="408623"/>
          </a:xfrm>
          <a:prstGeom prst="roundRect">
            <a:avLst/>
          </a:prstGeom>
          <a:solidFill>
            <a:schemeClr val="bg2">
              <a:lumMod val="25000"/>
              <a:alpha val="48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KI-assistenter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20202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299AEF9-E3FE-E02D-083C-AD81BA0F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EDD0086-21AB-BB83-3EB4-3D1A3481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Ønsker vurderinger knyttet til offentlig KI-tjeneste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53FFCD4-2ED4-97B8-D6EB-75501CB7E4BE}"/>
              </a:ext>
            </a:extLst>
          </p:cNvPr>
          <p:cNvGrpSpPr/>
          <p:nvPr/>
        </p:nvGrpSpPr>
        <p:grpSpPr>
          <a:xfrm>
            <a:off x="3584853" y="1437073"/>
            <a:ext cx="5022293" cy="4901808"/>
            <a:chOff x="869430" y="1587865"/>
            <a:chExt cx="5022293" cy="4901808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66E714B0-79A5-528F-84E0-1F671EE1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430" y="1587865"/>
              <a:ext cx="5022293" cy="4901808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7B4BA7CA-0092-3536-FCAF-3EA287748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0702" y="1777194"/>
              <a:ext cx="5715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498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C233B5-5DEC-40FE-F29F-DA618346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817" y="2508530"/>
            <a:ext cx="8431619" cy="3921015"/>
          </a:xfrm>
        </p:spPr>
        <p:txBody>
          <a:bodyPr>
            <a:noAutofit/>
          </a:bodyPr>
          <a:lstStyle/>
          <a:p>
            <a:r>
              <a:rPr lang="nb-NO" sz="2800" b="1">
                <a:solidFill>
                  <a:schemeClr val="bg2">
                    <a:lumMod val="90000"/>
                  </a:schemeClr>
                </a:solidFill>
                <a:latin typeface="+mn-lt"/>
              </a:rPr>
              <a:t>Takk for oppmerksomheten!</a:t>
            </a:r>
            <a:br>
              <a:rPr lang="nb-NO" sz="2800" b="1">
                <a:solidFill>
                  <a:schemeClr val="bg2">
                    <a:lumMod val="90000"/>
                  </a:schemeClr>
                </a:solidFill>
                <a:latin typeface="+mn-lt"/>
              </a:rPr>
            </a:br>
            <a:br>
              <a:rPr lang="nb-NO" sz="2400" b="1">
                <a:solidFill>
                  <a:schemeClr val="bg2">
                    <a:lumMod val="90000"/>
                  </a:schemeClr>
                </a:solidFill>
                <a:latin typeface="+mn-lt"/>
              </a:rPr>
            </a:br>
            <a:br>
              <a:rPr lang="nb-NO" sz="2400" b="1">
                <a:solidFill>
                  <a:schemeClr val="bg2">
                    <a:lumMod val="90000"/>
                  </a:schemeClr>
                </a:solidFill>
                <a:latin typeface="+mn-lt"/>
              </a:rPr>
            </a:br>
            <a:r>
              <a:rPr lang="nb-NO" sz="1600" b="1">
                <a:solidFill>
                  <a:schemeClr val="bg2">
                    <a:lumMod val="90000"/>
                  </a:schemeClr>
                </a:solidFill>
                <a:latin typeface="+mn-lt"/>
              </a:rPr>
              <a:t>Prosjektleder: </a:t>
            </a:r>
            <a:r>
              <a:rPr lang="nb-NO" sz="1600" b="1">
                <a:solidFill>
                  <a:schemeClr val="bg2">
                    <a:lumMod val="90000"/>
                  </a:schemeClr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hilde.lovett@helsedir.no</a:t>
            </a:r>
            <a:br>
              <a:rPr lang="nb-NO" sz="1600" b="1">
                <a:solidFill>
                  <a:schemeClr val="bg2">
                    <a:lumMod val="90000"/>
                  </a:schemeClr>
                </a:solidFill>
                <a:latin typeface="+mn-lt"/>
              </a:rPr>
            </a:br>
            <a:br>
              <a:rPr lang="nb-NO" sz="1600" b="1">
                <a:solidFill>
                  <a:schemeClr val="bg2">
                    <a:lumMod val="90000"/>
                  </a:schemeClr>
                </a:solidFill>
                <a:latin typeface="+mn-lt"/>
              </a:rPr>
            </a:br>
            <a:r>
              <a:rPr lang="nb-NO" sz="1600" b="1" i="0" u="none" strike="noStrike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  <a:t>Tverretatlige informasjonssider: </a:t>
            </a:r>
            <a:r>
              <a:rPr lang="nb-NO" sz="1600" b="1" i="0" u="sng" strike="noStrike">
                <a:solidFill>
                  <a:schemeClr val="bg2">
                    <a:lumMod val="90000"/>
                  </a:schemeClr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https://www.helsedirektoratet.no/tema/kunstig-intelligens</a:t>
            </a:r>
            <a:r>
              <a:rPr lang="nb-NO" sz="1600" b="1" i="0" u="none" strike="noStrike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  <a:t> </a:t>
            </a:r>
            <a:r>
              <a:rPr lang="nb-NO" sz="1600" b="0" i="0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  <a:t>​</a:t>
            </a:r>
            <a:br>
              <a:rPr lang="nb-NO" sz="1600" b="0" i="0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</a:br>
            <a:br>
              <a:rPr lang="nb-NO" sz="1600" b="0" i="0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</a:br>
            <a:r>
              <a:rPr lang="nb-NO" sz="1600" b="1" i="0" u="none" strike="noStrike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  <a:t>Tverretatlig veiledning: </a:t>
            </a:r>
            <a:r>
              <a:rPr lang="nb-NO" sz="1600" b="1" i="0" u="sng" strike="noStrike">
                <a:solidFill>
                  <a:schemeClr val="bg2">
                    <a:lumMod val="90000"/>
                  </a:schemeClr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ki.veiledning@helsedir.no</a:t>
            </a:r>
            <a:r>
              <a:rPr lang="nb-NO" sz="1600" b="0" i="0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  <a:t>​</a:t>
            </a:r>
            <a:br>
              <a:rPr lang="nb-NO" sz="1600" b="0" i="0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</a:br>
            <a:br>
              <a:rPr lang="nb-NO" sz="1600" b="0" i="0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</a:br>
            <a:r>
              <a:rPr lang="nb-NO" sz="1600" b="1" i="0" u="none" strike="noStrike">
                <a:solidFill>
                  <a:schemeClr val="bg2">
                    <a:lumMod val="90000"/>
                  </a:schemeClr>
                </a:solidFill>
                <a:effectLst/>
                <a:latin typeface="+mn-lt"/>
              </a:rPr>
              <a:t>Andre henvendelser: </a:t>
            </a:r>
            <a:r>
              <a:rPr lang="nb-NO" sz="1600" b="1" u="sng">
                <a:solidFill>
                  <a:schemeClr val="bg2">
                    <a:lumMod val="9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kunstigintelligens@helsedir.no</a:t>
            </a:r>
            <a:endParaRPr lang="en-US">
              <a:solidFill>
                <a:schemeClr val="bg2">
                  <a:lumMod val="90000"/>
                </a:schemeClr>
              </a:solidFill>
              <a:latin typeface="+mn-lt"/>
            </a:endParaRPr>
          </a:p>
        </p:txBody>
      </p:sp>
      <p:pic>
        <p:nvPicPr>
          <p:cNvPr id="2" name="Bilde 1" descr="Et bilde som inneholder clip art, Grafikk, sirkel, logo&#10;&#10;Automatisk generert beskrivelse">
            <a:extLst>
              <a:ext uri="{FF2B5EF4-FFF2-40B4-BE49-F238E27FC236}">
                <a16:creationId xmlns:a16="http://schemas.microsoft.com/office/drawing/2014/main" id="{B245CFA5-A87B-ABC8-0122-8D6C156D6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2339" y="598401"/>
            <a:ext cx="884956" cy="135003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F3348E0-E080-8D31-391A-1FD836ED7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195" y="5508445"/>
            <a:ext cx="921100" cy="9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9DD4CA4-2F12-74CC-E460-3306539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129B7C-2CDC-8C6D-BDF5-07CCF90473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2F8D592-FC00-4E76-D20B-0ADAE7FE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fra en KI-assistent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E04CDA-476B-0E54-7F31-D29B8132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303" y="1318147"/>
            <a:ext cx="6864169" cy="83819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8399F02-7327-8E8C-EEBF-2DDDB689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1563273"/>
            <a:ext cx="3659934" cy="5020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1AA1447-FAF5-DD47-E547-65874C30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95" y="4403921"/>
            <a:ext cx="6057900" cy="8382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CFD3799-A3FE-322D-E95B-1291B2161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495" y="3563134"/>
            <a:ext cx="5956300" cy="6985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6CAE74A-F214-10F5-3281-48306A544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860" y="2552300"/>
            <a:ext cx="5676900" cy="7747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66FF470-0516-E9B5-8DD0-B725300A3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977" y="5380948"/>
            <a:ext cx="3659935" cy="1438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5E82DF1-F214-0867-848E-9BC853B5D05E}"/>
              </a:ext>
            </a:extLst>
          </p:cNvPr>
          <p:cNvSpPr txBox="1"/>
          <p:nvPr/>
        </p:nvSpPr>
        <p:spPr>
          <a:xfrm>
            <a:off x="4508290" y="2156346"/>
            <a:ext cx="2837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840F940-A625-561D-9488-809CE809317E}"/>
              </a:ext>
            </a:extLst>
          </p:cNvPr>
          <p:cNvSpPr txBox="1"/>
          <p:nvPr/>
        </p:nvSpPr>
        <p:spPr>
          <a:xfrm>
            <a:off x="4508290" y="3070047"/>
            <a:ext cx="2837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8B139C7-0FEF-D3DB-DE85-88F9B72980B1}"/>
              </a:ext>
            </a:extLst>
          </p:cNvPr>
          <p:cNvSpPr txBox="1"/>
          <p:nvPr/>
        </p:nvSpPr>
        <p:spPr>
          <a:xfrm>
            <a:off x="4492785" y="3998173"/>
            <a:ext cx="2837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3E582D8-5AB7-0611-E6C6-A5D684F24C9D}"/>
              </a:ext>
            </a:extLst>
          </p:cNvPr>
          <p:cNvSpPr txBox="1"/>
          <p:nvPr/>
        </p:nvSpPr>
        <p:spPr>
          <a:xfrm>
            <a:off x="4479434" y="4911874"/>
            <a:ext cx="28373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...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EE4A17BE-F7F1-262D-9418-75E856BA9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333" y="5816111"/>
            <a:ext cx="5409850" cy="931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59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899C8BA-63C8-BC11-6D1D-9DC876EA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C074EB-4EAC-3420-8D43-96B19E0B36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05173CC-56F4-68FC-2CDB-B221DD5B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96901B0-50BE-77D0-4465-4C5753CA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78" y="1513049"/>
            <a:ext cx="7114941" cy="45433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15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818E59E-AF02-6F33-9F90-F48894ABD355}"/>
              </a:ext>
            </a:extLst>
          </p:cNvPr>
          <p:cNvSpPr/>
          <p:nvPr/>
        </p:nvSpPr>
        <p:spPr>
          <a:xfrm>
            <a:off x="1506221" y="2195942"/>
            <a:ext cx="6211646" cy="4045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47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D191D6-69C1-482A-A234-6D5B9D21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12" y="217873"/>
            <a:ext cx="10508194" cy="1474627"/>
          </a:xfrm>
        </p:spPr>
        <p:txBody>
          <a:bodyPr>
            <a:norm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  <a:defRPr/>
            </a:pPr>
            <a:r>
              <a:rPr lang="nb-NO" sz="3200" b="1" kern="12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Europaparlamentets definisjon av KI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DF178D-CC46-3FBC-10BB-31CA412870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3282" y="2358376"/>
            <a:ext cx="5836025" cy="37820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b-NO" sz="1600" b="0" i="1" dirty="0">
                <a:effectLst/>
                <a:latin typeface="Roboto" panose="02000000000000000000" pitchFamily="2" charset="0"/>
              </a:rPr>
              <a:t>… </a:t>
            </a:r>
            <a:r>
              <a:rPr lang="nb-NO" sz="2000" b="1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maskinbasert system </a:t>
            </a:r>
            <a:r>
              <a:rPr lang="nb-NO" sz="2000" b="0" i="1" dirty="0">
                <a:effectLst/>
                <a:latin typeface="Roboto" panose="02000000000000000000" pitchFamily="2" charset="0"/>
              </a:rPr>
              <a:t>som er designet for å operere med </a:t>
            </a:r>
          </a:p>
          <a:p>
            <a:pPr marL="0" indent="0" algn="ctr">
              <a:buNone/>
            </a:pPr>
            <a:r>
              <a:rPr lang="nb-NO" sz="2000" b="1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varierende nivåer av autonomi </a:t>
            </a:r>
            <a:r>
              <a:rPr lang="nb-NO" sz="2000" b="0" i="1" dirty="0">
                <a:effectLst/>
                <a:latin typeface="Roboto" panose="02000000000000000000" pitchFamily="2" charset="0"/>
              </a:rPr>
              <a:t>og </a:t>
            </a:r>
          </a:p>
          <a:p>
            <a:pPr marL="0" indent="0" algn="ctr">
              <a:buNone/>
            </a:pPr>
            <a:r>
              <a:rPr lang="nb-NO" sz="2000" b="0" i="1" dirty="0">
                <a:effectLst/>
                <a:latin typeface="Roboto" panose="02000000000000000000" pitchFamily="2" charset="0"/>
              </a:rPr>
              <a:t>som kan vise </a:t>
            </a:r>
            <a:r>
              <a:rPr lang="nb-NO" sz="2000" b="1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tilpasningsevne</a:t>
            </a:r>
            <a:r>
              <a:rPr lang="nb-NO" sz="2000" b="0" i="1" dirty="0">
                <a:effectLst/>
                <a:latin typeface="Roboto" panose="02000000000000000000" pitchFamily="2" charset="0"/>
              </a:rPr>
              <a:t> etter utplassering,  </a:t>
            </a:r>
          </a:p>
          <a:p>
            <a:pPr marL="0" indent="0" algn="ctr">
              <a:buNone/>
            </a:pPr>
            <a:r>
              <a:rPr lang="nb-NO" sz="2000" b="0" i="1" dirty="0">
                <a:effectLst/>
                <a:latin typeface="Roboto" panose="02000000000000000000" pitchFamily="2" charset="0"/>
              </a:rPr>
              <a:t>og som, </a:t>
            </a:r>
            <a:r>
              <a:rPr lang="nb-NO" sz="2000" i="1" dirty="0"/>
              <a:t>f</a:t>
            </a:r>
            <a:r>
              <a:rPr lang="nb-NO" sz="2000" b="0" i="1" dirty="0">
                <a:effectLst/>
                <a:latin typeface="Roboto" panose="02000000000000000000" pitchFamily="2" charset="0"/>
              </a:rPr>
              <a:t>or eksplisitte eller implisitte </a:t>
            </a:r>
            <a:r>
              <a:rPr lang="nb-NO" sz="2000" b="1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mål</a:t>
            </a:r>
            <a:r>
              <a:rPr lang="nb-NO" sz="2000" b="0" i="1" dirty="0">
                <a:effectLst/>
                <a:latin typeface="Roboto" panose="02000000000000000000" pitchFamily="2" charset="0"/>
              </a:rPr>
              <a:t>,  </a:t>
            </a:r>
          </a:p>
          <a:p>
            <a:pPr marL="0" indent="0" algn="ctr">
              <a:buNone/>
            </a:pPr>
            <a:r>
              <a:rPr lang="nb-NO" sz="2000" i="1" dirty="0">
                <a:solidFill>
                  <a:schemeClr val="accent1"/>
                </a:solidFill>
                <a:latin typeface="Roboto" panose="02000000000000000000" pitchFamily="2" charset="0"/>
              </a:rPr>
              <a:t>utleder, </a:t>
            </a:r>
            <a:r>
              <a:rPr lang="nb-NO" sz="2000" b="1" i="1" dirty="0">
                <a:solidFill>
                  <a:schemeClr val="accent1"/>
                </a:solidFill>
                <a:latin typeface="Roboto" panose="02000000000000000000" pitchFamily="2" charset="0"/>
              </a:rPr>
              <a:t>fra</a:t>
            </a:r>
            <a:r>
              <a:rPr lang="nb-NO" sz="2000" i="1" dirty="0">
                <a:solidFill>
                  <a:schemeClr val="accent1"/>
                </a:solidFill>
                <a:latin typeface="Roboto" panose="02000000000000000000" pitchFamily="2" charset="0"/>
              </a:rPr>
              <a:t> </a:t>
            </a:r>
            <a:r>
              <a:rPr lang="nb-NO" sz="2000" b="1" i="1" dirty="0">
                <a:solidFill>
                  <a:schemeClr val="accent1"/>
                </a:solidFill>
                <a:latin typeface="Roboto" panose="02000000000000000000" pitchFamily="2" charset="0"/>
              </a:rPr>
              <a:t>inndata</a:t>
            </a:r>
            <a:r>
              <a:rPr lang="nb-NO" sz="2000" i="1" dirty="0">
                <a:solidFill>
                  <a:schemeClr val="accent1"/>
                </a:solidFill>
                <a:latin typeface="Roboto" panose="02000000000000000000" pitchFamily="2" charset="0"/>
              </a:rPr>
              <a:t> </a:t>
            </a:r>
            <a:r>
              <a:rPr lang="nb-NO" sz="2000" i="1" dirty="0">
                <a:solidFill>
                  <a:schemeClr val="tx1"/>
                </a:solidFill>
                <a:latin typeface="Roboto" panose="02000000000000000000" pitchFamily="2" charset="0"/>
              </a:rPr>
              <a:t>det mottar</a:t>
            </a:r>
            <a:r>
              <a:rPr lang="nb-NO" sz="2000" i="1" dirty="0">
                <a:solidFill>
                  <a:schemeClr val="accent1"/>
                </a:solidFill>
                <a:latin typeface="Roboto" panose="02000000000000000000" pitchFamily="2" charset="0"/>
              </a:rPr>
              <a:t>,  </a:t>
            </a:r>
          </a:p>
          <a:p>
            <a:pPr marL="0" indent="0" algn="ctr">
              <a:buNone/>
            </a:pPr>
            <a:r>
              <a:rPr lang="nb-NO" sz="2000" i="1" dirty="0">
                <a:solidFill>
                  <a:schemeClr val="tx1"/>
                </a:solidFill>
                <a:latin typeface="Roboto" panose="02000000000000000000" pitchFamily="2" charset="0"/>
              </a:rPr>
              <a:t>hvordan det skal </a:t>
            </a:r>
            <a:r>
              <a:rPr lang="nb-NO" sz="2000" b="1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generere utdata </a:t>
            </a:r>
          </a:p>
          <a:p>
            <a:pPr marL="0" indent="0" algn="ctr">
              <a:buNone/>
            </a:pPr>
            <a:r>
              <a:rPr lang="nb-NO" sz="2000" b="0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som </a:t>
            </a:r>
            <a:r>
              <a:rPr lang="nb-NO" sz="2000" b="1" i="1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prediksjoner, innhold, anbefalinger eller beslutninger </a:t>
            </a:r>
            <a:br>
              <a:rPr lang="nb-NO" sz="2000" i="1" dirty="0">
                <a:solidFill>
                  <a:schemeClr val="accent1"/>
                </a:solidFill>
              </a:rPr>
            </a:br>
            <a:r>
              <a:rPr lang="nb-NO" sz="2000" b="0" i="1" dirty="0">
                <a:effectLst/>
                <a:latin typeface="Roboto" panose="02000000000000000000" pitchFamily="2" charset="0"/>
              </a:rPr>
              <a:t>som kan påvirke fysiske eller virtuelle miljøer.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23700B1-A310-D0A8-C888-EC9FF4D3C060}"/>
              </a:ext>
            </a:extLst>
          </p:cNvPr>
          <p:cNvSpPr txBox="1"/>
          <p:nvPr/>
        </p:nvSpPr>
        <p:spPr>
          <a:xfrm>
            <a:off x="0" y="6553848"/>
            <a:ext cx="5541937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Kilde: https://www.europarl.europa.eu/doceo/document/TA-9-2024-0138-FNL-COR01_EN.pdf</a:t>
            </a:r>
          </a:p>
        </p:txBody>
      </p:sp>
      <p:sp>
        <p:nvSpPr>
          <p:cNvPr id="44" name="Snakkeboble: rektangel med avrundede hjørner 43">
            <a:extLst>
              <a:ext uri="{FF2B5EF4-FFF2-40B4-BE49-F238E27FC236}">
                <a16:creationId xmlns:a16="http://schemas.microsoft.com/office/drawing/2014/main" id="{3374BD3C-F84A-0966-D320-29B25A7C09AA}"/>
              </a:ext>
            </a:extLst>
          </p:cNvPr>
          <p:cNvSpPr/>
          <p:nvPr/>
        </p:nvSpPr>
        <p:spPr>
          <a:xfrm>
            <a:off x="8211362" y="4038192"/>
            <a:ext cx="3018999" cy="1076950"/>
          </a:xfrm>
          <a:prstGeom prst="wedgeRoundRectCallout">
            <a:avLst>
              <a:gd name="adj1" fmla="val -59961"/>
              <a:gd name="adj2" fmla="val -27862"/>
              <a:gd name="adj3" fmla="val 16667"/>
            </a:avLst>
          </a:prstGeom>
          <a:noFill/>
          <a:ln>
            <a:solidFill>
              <a:srgbClr val="047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nb-NO" b="1">
                <a:solidFill>
                  <a:srgbClr val="047FA3"/>
                </a:solidFill>
                <a:latin typeface="Calibri" panose="020F0502020204030204"/>
              </a:rPr>
              <a:t>Anbefaling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 b="1">
                <a:solidFill>
                  <a:srgbClr val="047FA3"/>
                </a:solidFill>
                <a:latin typeface="Calibri" panose="020F0502020204030204"/>
              </a:rPr>
              <a:t>-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behandling for en pasient</a:t>
            </a:r>
            <a:endParaRPr lang="nb-NO" sz="1800" b="0" i="0" u="none" strike="noStrike" kern="1200" cap="none" spc="0" normalizeH="0" baseline="0" noProof="0">
              <a:ln>
                <a:noFill/>
              </a:ln>
              <a:solidFill>
                <a:srgbClr val="047FA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5" name="Snakkeboble: rektangel med avrundede hjørner 44">
            <a:extLst>
              <a:ext uri="{FF2B5EF4-FFF2-40B4-BE49-F238E27FC236}">
                <a16:creationId xmlns:a16="http://schemas.microsoft.com/office/drawing/2014/main" id="{1664FEE0-1BE4-FD93-0D51-DE219F724396}"/>
              </a:ext>
            </a:extLst>
          </p:cNvPr>
          <p:cNvSpPr/>
          <p:nvPr/>
        </p:nvSpPr>
        <p:spPr>
          <a:xfrm>
            <a:off x="8211362" y="5352962"/>
            <a:ext cx="3010948" cy="1076950"/>
          </a:xfrm>
          <a:prstGeom prst="wedgeRoundRectCallout">
            <a:avLst>
              <a:gd name="adj1" fmla="val -60155"/>
              <a:gd name="adj2" fmla="val -32682"/>
              <a:gd name="adj3" fmla="val 16667"/>
            </a:avLst>
          </a:prstGeom>
          <a:noFill/>
          <a:ln>
            <a:solidFill>
              <a:srgbClr val="047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Beslutning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-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at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pasient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kan dra 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hjem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uten legeundersøkelse</a:t>
            </a:r>
            <a:endParaRPr lang="nb-NO" sz="1800" b="0" i="0" u="none" strike="noStrike" kern="1200" cap="none" spc="0" normalizeH="0" baseline="0" noProof="0">
              <a:ln>
                <a:noFill/>
              </a:ln>
              <a:solidFill>
                <a:srgbClr val="047FA3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6" name="Snakkeboble: rektangel med avrundede hjørner 45">
            <a:extLst>
              <a:ext uri="{FF2B5EF4-FFF2-40B4-BE49-F238E27FC236}">
                <a16:creationId xmlns:a16="http://schemas.microsoft.com/office/drawing/2014/main" id="{D9EB3B3F-E74F-C4C5-C08E-1D01DBAC0A47}"/>
              </a:ext>
            </a:extLst>
          </p:cNvPr>
          <p:cNvSpPr/>
          <p:nvPr/>
        </p:nvSpPr>
        <p:spPr>
          <a:xfrm>
            <a:off x="8211362" y="2885972"/>
            <a:ext cx="3018999" cy="914400"/>
          </a:xfrm>
          <a:prstGeom prst="wedgeRoundRectCallout">
            <a:avLst>
              <a:gd name="adj1" fmla="val -60123"/>
              <a:gd name="adj2" fmla="val 32112"/>
              <a:gd name="adj3" fmla="val 16667"/>
            </a:avLst>
          </a:prstGeom>
          <a:noFill/>
          <a:ln>
            <a:solidFill>
              <a:srgbClr val="047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Innhold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-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forslag til pasient- og pårørendeinformasjon</a:t>
            </a:r>
          </a:p>
        </p:txBody>
      </p:sp>
      <p:sp>
        <p:nvSpPr>
          <p:cNvPr id="7" name="Snakkeboble: rektangel med avrundede hjørner 6">
            <a:extLst>
              <a:ext uri="{FF2B5EF4-FFF2-40B4-BE49-F238E27FC236}">
                <a16:creationId xmlns:a16="http://schemas.microsoft.com/office/drawing/2014/main" id="{E85DB1D1-502D-CBF6-C619-47131A180D73}"/>
              </a:ext>
            </a:extLst>
          </p:cNvPr>
          <p:cNvSpPr/>
          <p:nvPr/>
        </p:nvSpPr>
        <p:spPr>
          <a:xfrm>
            <a:off x="8211362" y="1802683"/>
            <a:ext cx="3018999" cy="914400"/>
          </a:xfrm>
          <a:prstGeom prst="wedgeRoundRectCallout">
            <a:avLst>
              <a:gd name="adj1" fmla="val -60123"/>
              <a:gd name="adj2" fmla="val 36279"/>
              <a:gd name="adj3" fmla="val 16667"/>
            </a:avLst>
          </a:prstGeom>
          <a:noFill/>
          <a:ln>
            <a:solidFill>
              <a:srgbClr val="047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Prediksjon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-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risiko</a:t>
            </a:r>
            <a:r>
              <a:rPr kumimoji="0" lang="nb-NO" sz="1800" b="0" i="0" u="none" strike="noStrike" kern="1200" cap="none" spc="0" normalizeH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b-NO">
                <a:solidFill>
                  <a:srgbClr val="047FA3"/>
                </a:solidFill>
                <a:latin typeface="Calibri" panose="020F0502020204030204"/>
              </a:rPr>
              <a:t>for utvikling</a:t>
            </a:r>
            <a:r>
              <a:rPr kumimoji="0" lang="nb-NO" sz="1800" b="0" i="0" u="none" strike="noStrike" kern="1200" cap="none" spc="0" normalizeH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 sykdom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47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4F2D303-5368-7046-4978-AF6B7672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Trening og bruk av en KI-modell</a:t>
            </a:r>
          </a:p>
        </p:txBody>
      </p:sp>
      <p:sp>
        <p:nvSpPr>
          <p:cNvPr id="141" name="Rektangel: avrundede hjørner 140">
            <a:extLst>
              <a:ext uri="{FF2B5EF4-FFF2-40B4-BE49-F238E27FC236}">
                <a16:creationId xmlns:a16="http://schemas.microsoft.com/office/drawing/2014/main" id="{141EFEF5-E9DC-66EE-3117-E6E0AE06AB1A}"/>
              </a:ext>
            </a:extLst>
          </p:cNvPr>
          <p:cNvSpPr/>
          <p:nvPr/>
        </p:nvSpPr>
        <p:spPr>
          <a:xfrm>
            <a:off x="313662" y="1542690"/>
            <a:ext cx="8004467" cy="4920957"/>
          </a:xfrm>
          <a:prstGeom prst="roundRect">
            <a:avLst/>
          </a:prstGeom>
          <a:solidFill>
            <a:srgbClr val="EEEEEE"/>
          </a:solidFill>
          <a:ln w="12700" cap="flat" cmpd="sng" algn="ctr">
            <a:solidFill>
              <a:srgbClr val="281C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E5E59C29-1594-8286-8015-DBA68D30A644}"/>
              </a:ext>
            </a:extLst>
          </p:cNvPr>
          <p:cNvGrpSpPr/>
          <p:nvPr/>
        </p:nvGrpSpPr>
        <p:grpSpPr>
          <a:xfrm>
            <a:off x="505162" y="1996248"/>
            <a:ext cx="2020695" cy="2025059"/>
            <a:chOff x="700547" y="1641916"/>
            <a:chExt cx="2020695" cy="2025059"/>
          </a:xfrm>
        </p:grpSpPr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3302E5AF-2A00-18F7-6538-B8A479D9E6CF}"/>
                </a:ext>
              </a:extLst>
            </p:cNvPr>
            <p:cNvSpPr/>
            <p:nvPr/>
          </p:nvSpPr>
          <p:spPr>
            <a:xfrm>
              <a:off x="700547" y="1641916"/>
              <a:ext cx="2020695" cy="202505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0AFE625D-74D1-F9E3-2422-046B95A70988}"/>
                </a:ext>
              </a:extLst>
            </p:cNvPr>
            <p:cNvGrpSpPr/>
            <p:nvPr/>
          </p:nvGrpSpPr>
          <p:grpSpPr>
            <a:xfrm>
              <a:off x="916092" y="1822622"/>
              <a:ext cx="1589605" cy="1663647"/>
              <a:chOff x="6813337" y="2160845"/>
              <a:chExt cx="2578100" cy="2536310"/>
            </a:xfrm>
          </p:grpSpPr>
          <p:sp>
            <p:nvSpPr>
              <p:cNvPr id="145" name="Ellipse 144">
                <a:extLst>
                  <a:ext uri="{FF2B5EF4-FFF2-40B4-BE49-F238E27FC236}">
                    <a16:creationId xmlns:a16="http://schemas.microsoft.com/office/drawing/2014/main" id="{A7D625A5-63D3-D015-77C0-6EB4829CA167}"/>
                  </a:ext>
                </a:extLst>
              </p:cNvPr>
              <p:cNvSpPr/>
              <p:nvPr/>
            </p:nvSpPr>
            <p:spPr>
              <a:xfrm>
                <a:off x="6813337" y="2160845"/>
                <a:ext cx="2578100" cy="2536310"/>
              </a:xfrm>
              <a:prstGeom prst="ellipse">
                <a:avLst/>
              </a:prstGeom>
              <a:noFill/>
              <a:ln w="57150" cap="flat" cmpd="sng" algn="ctr">
                <a:solidFill>
                  <a:srgbClr val="037A94"/>
                </a:solidFill>
                <a:prstDash val="sysDot"/>
                <a:miter lim="800000"/>
              </a:ln>
              <a:effectLst/>
            </p:spPr>
            <p:txBody>
              <a:bodyPr lIns="90754" tIns="45375" rIns="90754" bIns="4537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1AA9AD97-127E-EB6C-CFA8-95BBE9164CBE}"/>
                  </a:ext>
                </a:extLst>
              </p:cNvPr>
              <p:cNvSpPr/>
              <p:nvPr/>
            </p:nvSpPr>
            <p:spPr>
              <a:xfrm>
                <a:off x="7230675" y="3868637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7" name="Ellipse 146">
                <a:extLst>
                  <a:ext uri="{FF2B5EF4-FFF2-40B4-BE49-F238E27FC236}">
                    <a16:creationId xmlns:a16="http://schemas.microsoft.com/office/drawing/2014/main" id="{73D7F923-75B2-7C38-240C-4FF43DD6669A}"/>
                  </a:ext>
                </a:extLst>
              </p:cNvPr>
              <p:cNvSpPr/>
              <p:nvPr/>
            </p:nvSpPr>
            <p:spPr>
              <a:xfrm>
                <a:off x="8813302" y="2852533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326A3D4F-2013-3FFF-3A27-A9081339C61D}"/>
                  </a:ext>
                </a:extLst>
              </p:cNvPr>
              <p:cNvSpPr/>
              <p:nvPr/>
            </p:nvSpPr>
            <p:spPr>
              <a:xfrm>
                <a:off x="8872669" y="3388947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8B4552C6-2C99-36E0-B055-AC05DE980D3B}"/>
                  </a:ext>
                </a:extLst>
              </p:cNvPr>
              <p:cNvSpPr/>
              <p:nvPr/>
            </p:nvSpPr>
            <p:spPr>
              <a:xfrm>
                <a:off x="8641111" y="3844376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1E783E70-FE25-163F-64C8-7B5A99B4CFD5}"/>
                  </a:ext>
                </a:extLst>
              </p:cNvPr>
              <p:cNvSpPr/>
              <p:nvPr/>
            </p:nvSpPr>
            <p:spPr>
              <a:xfrm>
                <a:off x="8211637" y="4146205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1F2DD269-3F4C-1961-EDFE-CED89A42E6D5}"/>
                  </a:ext>
                </a:extLst>
              </p:cNvPr>
              <p:cNvSpPr/>
              <p:nvPr/>
            </p:nvSpPr>
            <p:spPr>
              <a:xfrm>
                <a:off x="7665586" y="4152155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B5BF7BFD-059D-BA93-AEB6-5777174D11A3}"/>
                  </a:ext>
                </a:extLst>
              </p:cNvPr>
              <p:cNvSpPr/>
              <p:nvPr/>
            </p:nvSpPr>
            <p:spPr>
              <a:xfrm>
                <a:off x="6955965" y="3378495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247835CE-CC75-81B1-3A6D-2FB91AE55495}"/>
                  </a:ext>
                </a:extLst>
              </p:cNvPr>
              <p:cNvSpPr/>
              <p:nvPr/>
            </p:nvSpPr>
            <p:spPr>
              <a:xfrm>
                <a:off x="7051506" y="2857620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B658EC75-ED34-651F-EA9D-48E8078F068B}"/>
                  </a:ext>
                </a:extLst>
              </p:cNvPr>
              <p:cNvSpPr/>
              <p:nvPr/>
            </p:nvSpPr>
            <p:spPr>
              <a:xfrm>
                <a:off x="7381453" y="2432068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55B2B0C2-942C-35FA-9ED4-E62BB8884DEB}"/>
                  </a:ext>
                </a:extLst>
              </p:cNvPr>
              <p:cNvSpPr/>
              <p:nvPr/>
            </p:nvSpPr>
            <p:spPr>
              <a:xfrm>
                <a:off x="8445221" y="2428186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56" name="Grafikk 155" descr="Medisin med heldekkende fyll">
                <a:extLst>
                  <a:ext uri="{FF2B5EF4-FFF2-40B4-BE49-F238E27FC236}">
                    <a16:creationId xmlns:a16="http://schemas.microsoft.com/office/drawing/2014/main" id="{27BB98FE-070B-2F84-3DF0-A615F9BF5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24689" y="3904637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157" name="Grafikk 156" descr="UI og UX med heldekkende fyll">
                <a:extLst>
                  <a:ext uri="{FF2B5EF4-FFF2-40B4-BE49-F238E27FC236}">
                    <a16:creationId xmlns:a16="http://schemas.microsoft.com/office/drawing/2014/main" id="{41E73269-6CF5-0D98-DCC7-96E598E09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089384" y="2884974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158" name="Picture 10" descr="Se kildebildet">
                <a:extLst>
                  <a:ext uri="{FF2B5EF4-FFF2-40B4-BE49-F238E27FC236}">
                    <a16:creationId xmlns:a16="http://schemas.microsoft.com/office/drawing/2014/main" id="{324DC63F-942F-59CE-A71D-368AD0F2B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9224" y="2476361"/>
                <a:ext cx="216064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Grafikk 158" descr="Dobbeltrykk-bevegelse med heldekkende fyll">
                <a:extLst>
                  <a:ext uri="{FF2B5EF4-FFF2-40B4-BE49-F238E27FC236}">
                    <a16:creationId xmlns:a16="http://schemas.microsoft.com/office/drawing/2014/main" id="{47234C7C-78B3-F0FE-8AEE-CC5621AC0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680022" y="3873308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160" name="Picture 16" descr="Se kildebildet">
                <a:extLst>
                  <a:ext uri="{FF2B5EF4-FFF2-40B4-BE49-F238E27FC236}">
                    <a16:creationId xmlns:a16="http://schemas.microsoft.com/office/drawing/2014/main" id="{A260AB8E-00B5-BFE2-5B39-1F2A0ACA67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75934" y="2905864"/>
                <a:ext cx="253338" cy="253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18" descr="Se kildebildet">
                <a:extLst>
                  <a:ext uri="{FF2B5EF4-FFF2-40B4-BE49-F238E27FC236}">
                    <a16:creationId xmlns:a16="http://schemas.microsoft.com/office/drawing/2014/main" id="{348F2F02-4DFB-AE08-A14C-AE6BB155EE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8538" y="3444788"/>
                <a:ext cx="194536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0" descr="Se kildebildet">
                <a:extLst>
                  <a:ext uri="{FF2B5EF4-FFF2-40B4-BE49-F238E27FC236}">
                    <a16:creationId xmlns:a16="http://schemas.microsoft.com/office/drawing/2014/main" id="{51B8C654-0E9E-4A2C-558F-AB3DF2C67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2678" y="3401147"/>
                <a:ext cx="288000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2" descr="Se kildebildet">
                <a:extLst>
                  <a:ext uri="{FF2B5EF4-FFF2-40B4-BE49-F238E27FC236}">
                    <a16:creationId xmlns:a16="http://schemas.microsoft.com/office/drawing/2014/main" id="{4210D1B5-4F93-6F05-CCF9-87C923B80A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4658" y="4178627"/>
                <a:ext cx="308718" cy="308718"/>
              </a:xfrm>
              <a:prstGeom prst="rect">
                <a:avLst/>
              </a:prstGeom>
              <a:noFill/>
            </p:spPr>
          </p:pic>
          <p:sp>
            <p:nvSpPr>
              <p:cNvPr id="164" name="Ellipse 163">
                <a:extLst>
                  <a:ext uri="{FF2B5EF4-FFF2-40B4-BE49-F238E27FC236}">
                    <a16:creationId xmlns:a16="http://schemas.microsoft.com/office/drawing/2014/main" id="{A9F0505D-E98A-63EF-5966-50C69F75920B}"/>
                  </a:ext>
                </a:extLst>
              </p:cNvPr>
              <p:cNvSpPr/>
              <p:nvPr/>
            </p:nvSpPr>
            <p:spPr>
              <a:xfrm>
                <a:off x="7925459" y="2288759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65" name="Picture 12" descr="Se kildebildet">
                <a:extLst>
                  <a:ext uri="{FF2B5EF4-FFF2-40B4-BE49-F238E27FC236}">
                    <a16:creationId xmlns:a16="http://schemas.microsoft.com/office/drawing/2014/main" id="{822E5DDC-08CF-679A-B4B7-1853AE851C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69465" y="2478258"/>
                <a:ext cx="275987" cy="2771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4" descr="Se kildebildet">
                <a:extLst>
                  <a:ext uri="{FF2B5EF4-FFF2-40B4-BE49-F238E27FC236}">
                    <a16:creationId xmlns:a16="http://schemas.microsoft.com/office/drawing/2014/main" id="{29D45DCD-FD30-5DEA-D1E7-4E578C129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8297" y="4161330"/>
                <a:ext cx="231600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7" name="Pil: vinkeltegn 166">
                <a:extLst>
                  <a:ext uri="{FF2B5EF4-FFF2-40B4-BE49-F238E27FC236}">
                    <a16:creationId xmlns:a16="http://schemas.microsoft.com/office/drawing/2014/main" id="{6FCB8603-E82D-6BEC-5836-ECF7D5F273C7}"/>
                  </a:ext>
                </a:extLst>
              </p:cNvPr>
              <p:cNvSpPr/>
              <p:nvPr/>
            </p:nvSpPr>
            <p:spPr>
              <a:xfrm flipH="1">
                <a:off x="7503121" y="2951430"/>
                <a:ext cx="1235825" cy="836811"/>
              </a:xfrm>
              <a:prstGeom prst="chevron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37A9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Data</a:t>
                </a:r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B05D111A-1540-3FE5-B458-DC275DD994B3}"/>
                  </a:ext>
                </a:extLst>
              </p:cNvPr>
              <p:cNvSpPr/>
              <p:nvPr/>
            </p:nvSpPr>
            <p:spPr>
              <a:xfrm>
                <a:off x="8872669" y="3388947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A5D2B3A0-1C85-058A-D0B8-6BC7E00D3420}"/>
                  </a:ext>
                </a:extLst>
              </p:cNvPr>
              <p:cNvSpPr/>
              <p:nvPr/>
            </p:nvSpPr>
            <p:spPr>
              <a:xfrm>
                <a:off x="8641111" y="3844376"/>
                <a:ext cx="360000" cy="360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5C6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70" name="Picture 6" descr="Se kildebildet">
                <a:extLst>
                  <a:ext uri="{FF2B5EF4-FFF2-40B4-BE49-F238E27FC236}">
                    <a16:creationId xmlns:a16="http://schemas.microsoft.com/office/drawing/2014/main" id="{8970CC7D-A6D9-C8DF-9B02-5122C2888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61104" y="2351883"/>
                <a:ext cx="302895" cy="246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Grafikk 170" descr="Dobbeltrykk-bevegelse med heldekkende fyll">
                <a:extLst>
                  <a:ext uri="{FF2B5EF4-FFF2-40B4-BE49-F238E27FC236}">
                    <a16:creationId xmlns:a16="http://schemas.microsoft.com/office/drawing/2014/main" id="{6EC8913B-FA41-BB1C-BF30-C0D18DA7C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680022" y="3873308"/>
                <a:ext cx="288000" cy="288000"/>
              </a:xfrm>
              <a:prstGeom prst="rect">
                <a:avLst/>
              </a:prstGeom>
            </p:spPr>
          </p:pic>
          <p:pic>
            <p:nvPicPr>
              <p:cNvPr id="172" name="Picture 18" descr="Se kildebildet">
                <a:extLst>
                  <a:ext uri="{FF2B5EF4-FFF2-40B4-BE49-F238E27FC236}">
                    <a16:creationId xmlns:a16="http://schemas.microsoft.com/office/drawing/2014/main" id="{31FA6AC4-F050-2720-59C2-F327478838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8538" y="3444788"/>
                <a:ext cx="194536" cy="2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3" name="Plusstegn 172">
            <a:extLst>
              <a:ext uri="{FF2B5EF4-FFF2-40B4-BE49-F238E27FC236}">
                <a16:creationId xmlns:a16="http://schemas.microsoft.com/office/drawing/2014/main" id="{6D5581C5-1AE1-C7DB-C9E2-E86153E96BF7}"/>
              </a:ext>
            </a:extLst>
          </p:cNvPr>
          <p:cNvSpPr/>
          <p:nvPr/>
        </p:nvSpPr>
        <p:spPr>
          <a:xfrm>
            <a:off x="2372574" y="3333747"/>
            <a:ext cx="634602" cy="600165"/>
          </a:xfrm>
          <a:prstGeom prst="mathPlus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4" name="Pil: høyre 173">
            <a:extLst>
              <a:ext uri="{FF2B5EF4-FFF2-40B4-BE49-F238E27FC236}">
                <a16:creationId xmlns:a16="http://schemas.microsoft.com/office/drawing/2014/main" id="{A57F7176-1154-EB97-D147-841C7C4F4C28}"/>
              </a:ext>
            </a:extLst>
          </p:cNvPr>
          <p:cNvSpPr/>
          <p:nvPr/>
        </p:nvSpPr>
        <p:spPr>
          <a:xfrm>
            <a:off x="4637819" y="3879848"/>
            <a:ext cx="830950" cy="567812"/>
          </a:xfrm>
          <a:prstGeom prst="rightArrow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5" name="Pil: vinkeltegn 174">
            <a:extLst>
              <a:ext uri="{FF2B5EF4-FFF2-40B4-BE49-F238E27FC236}">
                <a16:creationId xmlns:a16="http://schemas.microsoft.com/office/drawing/2014/main" id="{24A2B58D-4513-68E2-AAC3-B2CF6CD0CFE5}"/>
              </a:ext>
            </a:extLst>
          </p:cNvPr>
          <p:cNvSpPr/>
          <p:nvPr/>
        </p:nvSpPr>
        <p:spPr>
          <a:xfrm flipH="1">
            <a:off x="5916777" y="4884700"/>
            <a:ext cx="1853464" cy="520916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KI-modell</a:t>
            </a:r>
          </a:p>
        </p:txBody>
      </p:sp>
      <p:sp>
        <p:nvSpPr>
          <p:cNvPr id="176" name="Pil: vinkeltegn 175">
            <a:extLst>
              <a:ext uri="{FF2B5EF4-FFF2-40B4-BE49-F238E27FC236}">
                <a16:creationId xmlns:a16="http://schemas.microsoft.com/office/drawing/2014/main" id="{701C4461-51FA-00F5-AAFB-9BECE3BC45EC}"/>
              </a:ext>
            </a:extLst>
          </p:cNvPr>
          <p:cNvSpPr/>
          <p:nvPr/>
        </p:nvSpPr>
        <p:spPr>
          <a:xfrm flipH="1">
            <a:off x="2902341" y="5988025"/>
            <a:ext cx="2901890" cy="520916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Trening</a:t>
            </a:r>
          </a:p>
        </p:txBody>
      </p:sp>
      <p:sp>
        <p:nvSpPr>
          <p:cNvPr id="178" name="Rektangel: avrundede hjørner 177">
            <a:extLst>
              <a:ext uri="{FF2B5EF4-FFF2-40B4-BE49-F238E27FC236}">
                <a16:creationId xmlns:a16="http://schemas.microsoft.com/office/drawing/2014/main" id="{6CA43EBA-C74B-75C4-0E61-AEF013CBE5C2}"/>
              </a:ext>
            </a:extLst>
          </p:cNvPr>
          <p:cNvSpPr/>
          <p:nvPr/>
        </p:nvSpPr>
        <p:spPr>
          <a:xfrm>
            <a:off x="8583549" y="1491172"/>
            <a:ext cx="3233956" cy="5042323"/>
          </a:xfrm>
          <a:prstGeom prst="roundRect">
            <a:avLst/>
          </a:prstGeom>
          <a:solidFill>
            <a:srgbClr val="EEEEEE"/>
          </a:solidFill>
          <a:ln w="12700" cap="flat" cmpd="sng" algn="ctr">
            <a:solidFill>
              <a:srgbClr val="281C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9" name="Bilde 178">
            <a:extLst>
              <a:ext uri="{FF2B5EF4-FFF2-40B4-BE49-F238E27FC236}">
                <a16:creationId xmlns:a16="http://schemas.microsoft.com/office/drawing/2014/main" id="{B236324C-5EFB-1DAF-234F-4987646C59E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4" b="56814"/>
          <a:stretch/>
        </p:blipFill>
        <p:spPr>
          <a:xfrm>
            <a:off x="9918990" y="1726685"/>
            <a:ext cx="1568578" cy="1144274"/>
          </a:xfrm>
          <a:prstGeom prst="rect">
            <a:avLst/>
          </a:prstGeom>
        </p:spPr>
      </p:pic>
      <p:pic>
        <p:nvPicPr>
          <p:cNvPr id="181" name="Picture 6" descr="Kvinne med lilla jakke, grønn genser og oransje skjerf. Dame og mann inni turkis hjerte. Smiler og vinker. Dame har kors på brystet, mennen har stetoskop rundt halsen. Illustrasjon. ">
            <a:extLst>
              <a:ext uri="{FF2B5EF4-FFF2-40B4-BE49-F238E27FC236}">
                <a16:creationId xmlns:a16="http://schemas.microsoft.com/office/drawing/2014/main" id="{170C35F1-5889-D8A7-72A1-F32FF7150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69"/>
          <a:stretch/>
        </p:blipFill>
        <p:spPr bwMode="auto">
          <a:xfrm>
            <a:off x="9205165" y="1759938"/>
            <a:ext cx="861962" cy="11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Pil: vinkeltegn 183">
            <a:extLst>
              <a:ext uri="{FF2B5EF4-FFF2-40B4-BE49-F238E27FC236}">
                <a16:creationId xmlns:a16="http://schemas.microsoft.com/office/drawing/2014/main" id="{14897C78-9414-DA6A-5FA7-E9EA6EE26E50}"/>
              </a:ext>
            </a:extLst>
          </p:cNvPr>
          <p:cNvSpPr/>
          <p:nvPr/>
        </p:nvSpPr>
        <p:spPr>
          <a:xfrm flipH="1">
            <a:off x="9189685" y="6019761"/>
            <a:ext cx="1853464" cy="533763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Bruk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3FA55799-072D-DD63-2ED0-07480DC1F88E}"/>
              </a:ext>
            </a:extLst>
          </p:cNvPr>
          <p:cNvGrpSpPr/>
          <p:nvPr/>
        </p:nvGrpSpPr>
        <p:grpSpPr>
          <a:xfrm>
            <a:off x="9372461" y="2961826"/>
            <a:ext cx="1431137" cy="2814076"/>
            <a:chOff x="9372461" y="2961826"/>
            <a:chExt cx="1431137" cy="2814076"/>
          </a:xfrm>
        </p:grpSpPr>
        <p:pic>
          <p:nvPicPr>
            <p:cNvPr id="180" name="Grafikk 179" descr="UI og UX med heldekkende fyll">
              <a:extLst>
                <a:ext uri="{FF2B5EF4-FFF2-40B4-BE49-F238E27FC236}">
                  <a16:creationId xmlns:a16="http://schemas.microsoft.com/office/drawing/2014/main" id="{4F2EECD8-11E4-3DD4-01FF-1680C7EB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72461" y="2961826"/>
              <a:ext cx="1431137" cy="1393566"/>
            </a:xfrm>
            <a:prstGeom prst="rect">
              <a:avLst/>
            </a:prstGeom>
          </p:spPr>
        </p:pic>
        <p:grpSp>
          <p:nvGrpSpPr>
            <p:cNvPr id="182" name="Gruppe 181">
              <a:extLst>
                <a:ext uri="{FF2B5EF4-FFF2-40B4-BE49-F238E27FC236}">
                  <a16:creationId xmlns:a16="http://schemas.microsoft.com/office/drawing/2014/main" id="{45D9C68D-DC4A-0B58-CC87-DEDFF15FC77A}"/>
                </a:ext>
              </a:extLst>
            </p:cNvPr>
            <p:cNvGrpSpPr/>
            <p:nvPr/>
          </p:nvGrpSpPr>
          <p:grpSpPr>
            <a:xfrm>
              <a:off x="10053606" y="3265390"/>
              <a:ext cx="683892" cy="699918"/>
              <a:chOff x="10539248" y="3428998"/>
              <a:chExt cx="964944" cy="920115"/>
            </a:xfrm>
          </p:grpSpPr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9EE0E4A6-286B-50A4-3759-EF5B08B135D4}"/>
                  </a:ext>
                </a:extLst>
              </p:cNvPr>
              <p:cNvSpPr/>
              <p:nvPr/>
            </p:nvSpPr>
            <p:spPr>
              <a:xfrm>
                <a:off x="10587813" y="3451858"/>
                <a:ext cx="889115" cy="897255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BBD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87" name="Grafikk 186" descr="Mandala med heldekkende fyll">
                <a:extLst>
                  <a:ext uri="{FF2B5EF4-FFF2-40B4-BE49-F238E27FC236}">
                    <a16:creationId xmlns:a16="http://schemas.microsoft.com/office/drawing/2014/main" id="{31A10494-2B58-147F-A544-E5E03D187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539246" y="3429001"/>
                <a:ext cx="964944" cy="914400"/>
              </a:xfrm>
              <a:prstGeom prst="rect">
                <a:avLst/>
              </a:prstGeom>
            </p:spPr>
          </p:pic>
        </p:grpSp>
        <p:pic>
          <p:nvPicPr>
            <p:cNvPr id="183" name="Bilde 182">
              <a:extLst>
                <a:ext uri="{FF2B5EF4-FFF2-40B4-BE49-F238E27FC236}">
                  <a16:creationId xmlns:a16="http://schemas.microsoft.com/office/drawing/2014/main" id="{EC4BEDDC-710E-E56C-792A-E013564B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613820" y="4777897"/>
              <a:ext cx="932538" cy="998005"/>
            </a:xfrm>
            <a:prstGeom prst="rect">
              <a:avLst/>
            </a:prstGeom>
          </p:spPr>
        </p:pic>
        <p:sp>
          <p:nvSpPr>
            <p:cNvPr id="185" name="Pil: høyre 184">
              <a:extLst>
                <a:ext uri="{FF2B5EF4-FFF2-40B4-BE49-F238E27FC236}">
                  <a16:creationId xmlns:a16="http://schemas.microsoft.com/office/drawing/2014/main" id="{618FE158-5703-2BB2-DFD6-1204A88ACD67}"/>
                </a:ext>
              </a:extLst>
            </p:cNvPr>
            <p:cNvSpPr/>
            <p:nvPr/>
          </p:nvSpPr>
          <p:spPr>
            <a:xfrm rot="16200000">
              <a:off x="9898899" y="4170349"/>
              <a:ext cx="384116" cy="567812"/>
            </a:xfrm>
            <a:prstGeom prst="rightArrow">
              <a:avLst>
                <a:gd name="adj1" fmla="val 50000"/>
                <a:gd name="adj2" fmla="val 47485"/>
              </a:avLst>
            </a:prstGeom>
            <a:solidFill>
              <a:srgbClr val="027993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highlight>
                  <a:srgbClr val="00808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8" name="Gruppe 187">
            <a:extLst>
              <a:ext uri="{FF2B5EF4-FFF2-40B4-BE49-F238E27FC236}">
                <a16:creationId xmlns:a16="http://schemas.microsoft.com/office/drawing/2014/main" id="{672FDBF1-9F88-6AD5-C043-AE368CA85115}"/>
              </a:ext>
            </a:extLst>
          </p:cNvPr>
          <p:cNvGrpSpPr/>
          <p:nvPr/>
        </p:nvGrpSpPr>
        <p:grpSpPr>
          <a:xfrm>
            <a:off x="1671218" y="4037024"/>
            <a:ext cx="2020695" cy="2025059"/>
            <a:chOff x="1786215" y="3531967"/>
            <a:chExt cx="2020695" cy="2025059"/>
          </a:xfrm>
        </p:grpSpPr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E432EF01-9368-2F55-B3AF-E70B4A02AE76}"/>
                </a:ext>
              </a:extLst>
            </p:cNvPr>
            <p:cNvSpPr/>
            <p:nvPr/>
          </p:nvSpPr>
          <p:spPr>
            <a:xfrm>
              <a:off x="1786215" y="3531967"/>
              <a:ext cx="2020695" cy="202505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Pil: vinkeltegn 189">
              <a:extLst>
                <a:ext uri="{FF2B5EF4-FFF2-40B4-BE49-F238E27FC236}">
                  <a16:creationId xmlns:a16="http://schemas.microsoft.com/office/drawing/2014/main" id="{3E0C380D-149D-7EDA-F999-28DF16373109}"/>
                </a:ext>
              </a:extLst>
            </p:cNvPr>
            <p:cNvSpPr/>
            <p:nvPr/>
          </p:nvSpPr>
          <p:spPr>
            <a:xfrm flipH="1">
              <a:off x="1897798" y="4196582"/>
              <a:ext cx="1853464" cy="520916"/>
            </a:xfrm>
            <a:prstGeom prst="chevron">
              <a:avLst>
                <a:gd name="adj" fmla="val 0"/>
              </a:avLst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1" i="0" u="none" strike="noStrike" kern="0" cap="none" spc="0" normalizeH="0" baseline="0" noProof="0">
                  <a:ln>
                    <a:noFill/>
                  </a:ln>
                  <a:solidFill>
                    <a:srgbClr val="037A9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Regnekraft</a:t>
              </a:r>
            </a:p>
          </p:txBody>
        </p:sp>
        <p:pic>
          <p:nvPicPr>
            <p:cNvPr id="191" name="Grafikk 190" descr="Prosessor med heldekkende fyll">
              <a:extLst>
                <a:ext uri="{FF2B5EF4-FFF2-40B4-BE49-F238E27FC236}">
                  <a16:creationId xmlns:a16="http://schemas.microsoft.com/office/drawing/2014/main" id="{A7F8DC71-6463-ADBA-7510-734DD8139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339362" y="3876426"/>
              <a:ext cx="914400" cy="914400"/>
            </a:xfrm>
            <a:prstGeom prst="rect">
              <a:avLst/>
            </a:prstGeom>
          </p:spPr>
        </p:pic>
      </p:grpSp>
      <p:grpSp>
        <p:nvGrpSpPr>
          <p:cNvPr id="192" name="Gruppe 191">
            <a:extLst>
              <a:ext uri="{FF2B5EF4-FFF2-40B4-BE49-F238E27FC236}">
                <a16:creationId xmlns:a16="http://schemas.microsoft.com/office/drawing/2014/main" id="{877077FC-8395-BD8F-5EEB-AF32BCDFCE04}"/>
              </a:ext>
            </a:extLst>
          </p:cNvPr>
          <p:cNvGrpSpPr/>
          <p:nvPr/>
        </p:nvGrpSpPr>
        <p:grpSpPr>
          <a:xfrm>
            <a:off x="2902341" y="1951149"/>
            <a:ext cx="2020695" cy="2025059"/>
            <a:chOff x="2916857" y="1536529"/>
            <a:chExt cx="2020695" cy="2025059"/>
          </a:xfrm>
        </p:grpSpPr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4BE84026-B8A4-DC7B-72AA-356C421C7ACD}"/>
                </a:ext>
              </a:extLst>
            </p:cNvPr>
            <p:cNvSpPr/>
            <p:nvPr/>
          </p:nvSpPr>
          <p:spPr>
            <a:xfrm>
              <a:off x="2916857" y="1536529"/>
              <a:ext cx="2020695" cy="202505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198C245B-B4C2-C42F-B533-9270F9920A08}"/>
                </a:ext>
              </a:extLst>
            </p:cNvPr>
            <p:cNvSpPr/>
            <p:nvPr/>
          </p:nvSpPr>
          <p:spPr>
            <a:xfrm>
              <a:off x="3444455" y="1685401"/>
              <a:ext cx="557926" cy="504678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xx</a:t>
              </a:r>
              <a:endParaRPr kumimoji="0" lang="nb-NO" sz="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B30E2A67-BE9E-03CF-63DE-2E400A1F6EB0}"/>
                </a:ext>
              </a:extLst>
            </p:cNvPr>
            <p:cNvSpPr/>
            <p:nvPr/>
          </p:nvSpPr>
          <p:spPr>
            <a:xfrm>
              <a:off x="3827783" y="2106792"/>
              <a:ext cx="736759" cy="735324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Trans-former </a:t>
              </a: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02ED51F9-26C2-5033-5BCE-B8DEF67E93B9}"/>
                </a:ext>
              </a:extLst>
            </p:cNvPr>
            <p:cNvSpPr/>
            <p:nvPr/>
          </p:nvSpPr>
          <p:spPr>
            <a:xfrm>
              <a:off x="3117008" y="2187761"/>
              <a:ext cx="557926" cy="504678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CNN</a:t>
              </a:r>
              <a:endParaRPr kumimoji="0" lang="nb-NO" sz="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C319A53B-DF52-440E-BBE5-90315C837A45}"/>
                </a:ext>
              </a:extLst>
            </p:cNvPr>
            <p:cNvSpPr/>
            <p:nvPr/>
          </p:nvSpPr>
          <p:spPr>
            <a:xfrm>
              <a:off x="4020434" y="1689092"/>
              <a:ext cx="257155" cy="267060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7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Pil: vinkeltegn 197">
              <a:extLst>
                <a:ext uri="{FF2B5EF4-FFF2-40B4-BE49-F238E27FC236}">
                  <a16:creationId xmlns:a16="http://schemas.microsoft.com/office/drawing/2014/main" id="{5CEE315C-2BF3-48D4-F7F6-A244628E9F46}"/>
                </a:ext>
              </a:extLst>
            </p:cNvPr>
            <p:cNvSpPr/>
            <p:nvPr/>
          </p:nvSpPr>
          <p:spPr>
            <a:xfrm flipH="1">
              <a:off x="3115934" y="2818927"/>
              <a:ext cx="1691475" cy="548891"/>
            </a:xfrm>
            <a:prstGeom prst="chevron">
              <a:avLst>
                <a:gd name="adj" fmla="val 0"/>
              </a:avLst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1" i="0" u="none" strike="noStrike" kern="0" cap="none" spc="0" normalizeH="0" baseline="0" noProof="0">
                  <a:ln>
                    <a:noFill/>
                  </a:ln>
                  <a:solidFill>
                    <a:srgbClr val="037A9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Arkitekturer</a:t>
              </a:r>
            </a:p>
          </p:txBody>
        </p:sp>
      </p:grpSp>
      <p:grpSp>
        <p:nvGrpSpPr>
          <p:cNvPr id="202" name="Gruppe 201">
            <a:extLst>
              <a:ext uri="{FF2B5EF4-FFF2-40B4-BE49-F238E27FC236}">
                <a16:creationId xmlns:a16="http://schemas.microsoft.com/office/drawing/2014/main" id="{F271A56C-C9F5-1855-2628-8B09AC524151}"/>
              </a:ext>
            </a:extLst>
          </p:cNvPr>
          <p:cNvGrpSpPr/>
          <p:nvPr/>
        </p:nvGrpSpPr>
        <p:grpSpPr>
          <a:xfrm>
            <a:off x="5619410" y="2656994"/>
            <a:ext cx="2538728" cy="2414836"/>
            <a:chOff x="7838098" y="2158352"/>
            <a:chExt cx="3590874" cy="3590874"/>
          </a:xfrm>
        </p:grpSpPr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C22B2D7A-BF8C-4ACF-BCB2-40BF827BF05A}"/>
                </a:ext>
              </a:extLst>
            </p:cNvPr>
            <p:cNvSpPr/>
            <p:nvPr/>
          </p:nvSpPr>
          <p:spPr>
            <a:xfrm>
              <a:off x="7887746" y="2238890"/>
              <a:ext cx="3491579" cy="342979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4" name="Grafikk 203" descr="Mandala med heldekkende fyll">
              <a:extLst>
                <a:ext uri="{FF2B5EF4-FFF2-40B4-BE49-F238E27FC236}">
                  <a16:creationId xmlns:a16="http://schemas.microsoft.com/office/drawing/2014/main" id="{C642E7B7-965A-02FB-10AE-B278CC739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838098" y="2158352"/>
              <a:ext cx="3590874" cy="3590874"/>
            </a:xfrm>
            <a:prstGeom prst="rect">
              <a:avLst/>
            </a:prstGeom>
          </p:spPr>
        </p:pic>
      </p:grpSp>
      <p:sp>
        <p:nvSpPr>
          <p:cNvPr id="4" name="Pil: venstre og høyre 3">
            <a:extLst>
              <a:ext uri="{FF2B5EF4-FFF2-40B4-BE49-F238E27FC236}">
                <a16:creationId xmlns:a16="http://schemas.microsoft.com/office/drawing/2014/main" id="{2A7289FA-208D-9C46-CFB3-2395FD9EA20C}"/>
              </a:ext>
            </a:extLst>
          </p:cNvPr>
          <p:cNvSpPr/>
          <p:nvPr/>
        </p:nvSpPr>
        <p:spPr>
          <a:xfrm>
            <a:off x="8106173" y="3880665"/>
            <a:ext cx="709684" cy="558041"/>
          </a:xfrm>
          <a:prstGeom prst="leftRightArrow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94B77-9C61-E6BC-877A-D55B32AF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3516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3516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2547596-9DB7-8899-E8D3-8E6C163970CB}"/>
              </a:ext>
            </a:extLst>
          </p:cNvPr>
          <p:cNvSpPr txBox="1"/>
          <p:nvPr/>
        </p:nvSpPr>
        <p:spPr>
          <a:xfrm>
            <a:off x="12948745" y="752508"/>
            <a:ext cx="305397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Sannsynligheter </a:t>
            </a:r>
          </a:p>
          <a:p>
            <a:pPr algn="l"/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Basert på mønstre i data</a:t>
            </a:r>
          </a:p>
        </p:txBody>
      </p:sp>
    </p:spTree>
    <p:extLst>
      <p:ext uri="{BB962C8B-B14F-4D97-AF65-F5344CB8AC3E}">
        <p14:creationId xmlns:p14="http://schemas.microsoft.com/office/powerpoint/2010/main" val="35473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175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93570E-96FD-6B49-6B16-431127CD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069E7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900" b="1" i="0" u="none" strike="noStrike" kern="1200" cap="none" spc="0" normalizeH="0" baseline="0" noProof="0">
              <a:ln>
                <a:noFill/>
              </a:ln>
              <a:solidFill>
                <a:srgbClr val="0069E7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EEA2912-587E-929F-F6A5-B141239D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Roboto"/>
                <a:ea typeface="Roboto"/>
                <a:cs typeface="Roboto"/>
              </a:rPr>
              <a:t>Forrige KI-bølge: prediktiv KI</a:t>
            </a:r>
          </a:p>
        </p:txBody>
      </p:sp>
      <p:pic>
        <p:nvPicPr>
          <p:cNvPr id="46" name="Bilde 45">
            <a:extLst>
              <a:ext uri="{FF2B5EF4-FFF2-40B4-BE49-F238E27FC236}">
                <a16:creationId xmlns:a16="http://schemas.microsoft.com/office/drawing/2014/main" id="{6A99BAA6-F057-B1FF-72E6-F086CECD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83" y="1916384"/>
            <a:ext cx="4722281" cy="439234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7ECC479-B9DD-0C19-05D0-EC9811EA5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15" y="1916384"/>
            <a:ext cx="3317633" cy="470469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nakkeboble: rektangel 9">
            <a:extLst>
              <a:ext uri="{FF2B5EF4-FFF2-40B4-BE49-F238E27FC236}">
                <a16:creationId xmlns:a16="http://schemas.microsoft.com/office/drawing/2014/main" id="{5C24E0A5-23F9-FD04-9BC9-8733896BD549}"/>
              </a:ext>
            </a:extLst>
          </p:cNvPr>
          <p:cNvSpPr/>
          <p:nvPr/>
        </p:nvSpPr>
        <p:spPr>
          <a:xfrm>
            <a:off x="9155723" y="152238"/>
            <a:ext cx="2920209" cy="2860593"/>
          </a:xfrm>
          <a:prstGeom prst="wedgeRectCallout">
            <a:avLst>
              <a:gd name="adj1" fmla="val 14148"/>
              <a:gd name="adj2" fmla="val 65986"/>
            </a:avLst>
          </a:prstGeom>
          <a:solidFill>
            <a:srgbClr val="047F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nb-NO" sz="1400" kern="0" dirty="0">
                <a:solidFill>
                  <a:srgbClr val="FFFFFF"/>
                </a:solidFill>
              </a:rPr>
              <a:t> Oppgaver som </a:t>
            </a:r>
          </a:p>
          <a:p>
            <a:pPr lvl="0" algn="ctr"/>
            <a:r>
              <a:rPr lang="nb-NO" sz="1400" kern="0" dirty="0">
                <a:solidFill>
                  <a:srgbClr val="FFFFFF"/>
                </a:solidFill>
              </a:rPr>
              <a:t>hittil har vært forbeholdt mennesker kan gjøres </a:t>
            </a:r>
          </a:p>
          <a:p>
            <a:pPr lvl="0" algn="ctr"/>
            <a:r>
              <a:rPr lang="nb-NO" sz="1400" kern="0" dirty="0">
                <a:solidFill>
                  <a:srgbClr val="FFFFFF"/>
                </a:solidFill>
              </a:rPr>
              <a:t>kvalitativt bedre, raskere og rimeligere av maskiner ved hjelp av teknologier innenfor </a:t>
            </a:r>
            <a:r>
              <a:rPr lang="nb-NO" sz="1400" b="1" kern="0" dirty="0">
                <a:solidFill>
                  <a:srgbClr val="FFFFFF"/>
                </a:solidFill>
              </a:rPr>
              <a:t>kunstig </a:t>
            </a:r>
          </a:p>
          <a:p>
            <a:pPr lvl="0" algn="ctr"/>
            <a:r>
              <a:rPr lang="nb-NO" sz="1400" b="1" kern="0" dirty="0">
                <a:solidFill>
                  <a:srgbClr val="FFFFFF"/>
                </a:solidFill>
              </a:rPr>
              <a:t>intelligens</a:t>
            </a:r>
            <a:r>
              <a:rPr lang="nb-NO" sz="1400" kern="0" dirty="0">
                <a:solidFill>
                  <a:srgbClr val="FFFFFF"/>
                </a:solidFill>
              </a:rPr>
              <a:t>. Behandlingen kan bli mer persontilpasset med lavere risiko og færre bieffekter. I tillegg kan ressursene som i dag brukes på behandlinger med liten effekt, brukes på behandling som </a:t>
            </a:r>
          </a:p>
          <a:p>
            <a:pPr lvl="0" algn="ctr"/>
            <a:r>
              <a:rPr lang="nb-NO" sz="1400" kern="0" dirty="0">
                <a:solidFill>
                  <a:srgbClr val="FFFFFF"/>
                </a:solidFill>
              </a:rPr>
              <a:t>har effekt.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74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4F2D303-5368-7046-4978-AF6B7672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Veiledet trening av en KI-modell med bilder</a:t>
            </a:r>
          </a:p>
        </p:txBody>
      </p:sp>
      <p:sp>
        <p:nvSpPr>
          <p:cNvPr id="141" name="Rektangel: avrundede hjørner 140">
            <a:extLst>
              <a:ext uri="{FF2B5EF4-FFF2-40B4-BE49-F238E27FC236}">
                <a16:creationId xmlns:a16="http://schemas.microsoft.com/office/drawing/2014/main" id="{141EFEF5-E9DC-66EE-3117-E6E0AE06AB1A}"/>
              </a:ext>
            </a:extLst>
          </p:cNvPr>
          <p:cNvSpPr/>
          <p:nvPr/>
        </p:nvSpPr>
        <p:spPr>
          <a:xfrm>
            <a:off x="313662" y="1542690"/>
            <a:ext cx="8004467" cy="4920957"/>
          </a:xfrm>
          <a:prstGeom prst="roundRect">
            <a:avLst/>
          </a:prstGeom>
          <a:solidFill>
            <a:srgbClr val="EEEEEE"/>
          </a:solidFill>
          <a:ln w="12700" cap="flat" cmpd="sng" algn="ctr">
            <a:solidFill>
              <a:srgbClr val="281C2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302E5AF-2A00-18F7-6538-B8A479D9E6CF}"/>
              </a:ext>
            </a:extLst>
          </p:cNvPr>
          <p:cNvSpPr/>
          <p:nvPr/>
        </p:nvSpPr>
        <p:spPr>
          <a:xfrm>
            <a:off x="505162" y="1996248"/>
            <a:ext cx="2020695" cy="2025059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3" name="Plusstegn 172">
            <a:extLst>
              <a:ext uri="{FF2B5EF4-FFF2-40B4-BE49-F238E27FC236}">
                <a16:creationId xmlns:a16="http://schemas.microsoft.com/office/drawing/2014/main" id="{6D5581C5-1AE1-C7DB-C9E2-E86153E96BF7}"/>
              </a:ext>
            </a:extLst>
          </p:cNvPr>
          <p:cNvSpPr/>
          <p:nvPr/>
        </p:nvSpPr>
        <p:spPr>
          <a:xfrm>
            <a:off x="2372574" y="3333747"/>
            <a:ext cx="634602" cy="600165"/>
          </a:xfrm>
          <a:prstGeom prst="mathPlus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4" name="Pil: høyre 173">
            <a:extLst>
              <a:ext uri="{FF2B5EF4-FFF2-40B4-BE49-F238E27FC236}">
                <a16:creationId xmlns:a16="http://schemas.microsoft.com/office/drawing/2014/main" id="{A57F7176-1154-EB97-D147-841C7C4F4C28}"/>
              </a:ext>
            </a:extLst>
          </p:cNvPr>
          <p:cNvSpPr/>
          <p:nvPr/>
        </p:nvSpPr>
        <p:spPr>
          <a:xfrm>
            <a:off x="4637819" y="3879848"/>
            <a:ext cx="830950" cy="567812"/>
          </a:xfrm>
          <a:prstGeom prst="rightArrow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5" name="Pil: vinkeltegn 174">
            <a:extLst>
              <a:ext uri="{FF2B5EF4-FFF2-40B4-BE49-F238E27FC236}">
                <a16:creationId xmlns:a16="http://schemas.microsoft.com/office/drawing/2014/main" id="{24A2B58D-4513-68E2-AAC3-B2CF6CD0CFE5}"/>
              </a:ext>
            </a:extLst>
          </p:cNvPr>
          <p:cNvSpPr/>
          <p:nvPr/>
        </p:nvSpPr>
        <p:spPr>
          <a:xfrm flipH="1">
            <a:off x="5916777" y="4884700"/>
            <a:ext cx="1853464" cy="520916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KI-modell</a:t>
            </a:r>
          </a:p>
        </p:txBody>
      </p:sp>
      <p:sp>
        <p:nvSpPr>
          <p:cNvPr id="176" name="Pil: vinkeltegn 175">
            <a:extLst>
              <a:ext uri="{FF2B5EF4-FFF2-40B4-BE49-F238E27FC236}">
                <a16:creationId xmlns:a16="http://schemas.microsoft.com/office/drawing/2014/main" id="{701C4461-51FA-00F5-AAFB-9BECE3BC45EC}"/>
              </a:ext>
            </a:extLst>
          </p:cNvPr>
          <p:cNvSpPr/>
          <p:nvPr/>
        </p:nvSpPr>
        <p:spPr>
          <a:xfrm flipH="1">
            <a:off x="2902341" y="5988025"/>
            <a:ext cx="2901890" cy="520916"/>
          </a:xfrm>
          <a:prstGeom prst="chevron">
            <a:avLst>
              <a:gd name="adj" fmla="val 0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Trening</a:t>
            </a:r>
          </a:p>
        </p:txBody>
      </p:sp>
      <p:grpSp>
        <p:nvGrpSpPr>
          <p:cNvPr id="177" name="Gruppe 176">
            <a:extLst>
              <a:ext uri="{FF2B5EF4-FFF2-40B4-BE49-F238E27FC236}">
                <a16:creationId xmlns:a16="http://schemas.microsoft.com/office/drawing/2014/main" id="{F3DD4A7D-96C7-762E-FAD0-E306DEF3CE41}"/>
              </a:ext>
            </a:extLst>
          </p:cNvPr>
          <p:cNvGrpSpPr/>
          <p:nvPr/>
        </p:nvGrpSpPr>
        <p:grpSpPr>
          <a:xfrm>
            <a:off x="8583549" y="1491172"/>
            <a:ext cx="3233956" cy="5062352"/>
            <a:chOff x="8778934" y="1117384"/>
            <a:chExt cx="3233956" cy="4940504"/>
          </a:xfrm>
        </p:grpSpPr>
        <p:sp>
          <p:nvSpPr>
            <p:cNvPr id="178" name="Rektangel: avrundede hjørner 177">
              <a:extLst>
                <a:ext uri="{FF2B5EF4-FFF2-40B4-BE49-F238E27FC236}">
                  <a16:creationId xmlns:a16="http://schemas.microsoft.com/office/drawing/2014/main" id="{6CA43EBA-C74B-75C4-0E61-AEF013CBE5C2}"/>
                </a:ext>
              </a:extLst>
            </p:cNvPr>
            <p:cNvSpPr/>
            <p:nvPr/>
          </p:nvSpPr>
          <p:spPr>
            <a:xfrm>
              <a:off x="8778934" y="1117384"/>
              <a:ext cx="3233956" cy="4920957"/>
            </a:xfrm>
            <a:prstGeom prst="roundRect">
              <a:avLst/>
            </a:prstGeom>
            <a:solidFill>
              <a:srgbClr val="EEEEEE"/>
            </a:solidFill>
            <a:ln w="12700" cap="flat" cmpd="sng" algn="ctr">
              <a:solidFill>
                <a:srgbClr val="281C2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79" name="Bilde 178">
              <a:extLst>
                <a:ext uri="{FF2B5EF4-FFF2-40B4-BE49-F238E27FC236}">
                  <a16:creationId xmlns:a16="http://schemas.microsoft.com/office/drawing/2014/main" id="{B236324C-5EFB-1DAF-234F-4987646C5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4" b="56814"/>
            <a:stretch/>
          </p:blipFill>
          <p:spPr>
            <a:xfrm>
              <a:off x="10114375" y="1347228"/>
              <a:ext cx="1568578" cy="1116732"/>
            </a:xfrm>
            <a:prstGeom prst="rect">
              <a:avLst/>
            </a:prstGeom>
          </p:spPr>
        </p:pic>
        <p:pic>
          <p:nvPicPr>
            <p:cNvPr id="180" name="Grafikk 179" descr="UI og UX med heldekkende fyll">
              <a:extLst>
                <a:ext uri="{FF2B5EF4-FFF2-40B4-BE49-F238E27FC236}">
                  <a16:creationId xmlns:a16="http://schemas.microsoft.com/office/drawing/2014/main" id="{4F2EECD8-11E4-3DD4-01FF-1680C7EB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7846" y="2732915"/>
              <a:ext cx="1431137" cy="1360024"/>
            </a:xfrm>
            <a:prstGeom prst="rect">
              <a:avLst/>
            </a:prstGeom>
          </p:spPr>
        </p:pic>
        <p:pic>
          <p:nvPicPr>
            <p:cNvPr id="181" name="Picture 6" descr="Kvinne med lilla jakke, grønn genser og oransje skjerf. Dame og mann inni turkis hjerte. Smiler og vinker. Dame har kors på brystet, mennen har stetoskop rundt halsen. Illustrasjon. ">
              <a:extLst>
                <a:ext uri="{FF2B5EF4-FFF2-40B4-BE49-F238E27FC236}">
                  <a16:creationId xmlns:a16="http://schemas.microsoft.com/office/drawing/2014/main" id="{170C35F1-5889-D8A7-72A1-F32FF71501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69"/>
            <a:stretch/>
          </p:blipFill>
          <p:spPr bwMode="auto">
            <a:xfrm>
              <a:off x="9400550" y="1379681"/>
              <a:ext cx="861962" cy="108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2" name="Gruppe 181">
              <a:extLst>
                <a:ext uri="{FF2B5EF4-FFF2-40B4-BE49-F238E27FC236}">
                  <a16:creationId xmlns:a16="http://schemas.microsoft.com/office/drawing/2014/main" id="{45D9C68D-DC4A-0B58-CC87-DEDFF15FC77A}"/>
                </a:ext>
              </a:extLst>
            </p:cNvPr>
            <p:cNvGrpSpPr/>
            <p:nvPr/>
          </p:nvGrpSpPr>
          <p:grpSpPr>
            <a:xfrm>
              <a:off x="10283413" y="3029164"/>
              <a:ext cx="649471" cy="683073"/>
              <a:chOff x="10587813" y="3671831"/>
              <a:chExt cx="916377" cy="920121"/>
            </a:xfrm>
          </p:grpSpPr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9EE0E4A6-286B-50A4-3759-EF5B08B135D4}"/>
                  </a:ext>
                </a:extLst>
              </p:cNvPr>
              <p:cNvSpPr/>
              <p:nvPr/>
            </p:nvSpPr>
            <p:spPr>
              <a:xfrm>
                <a:off x="10587813" y="3694697"/>
                <a:ext cx="889114" cy="897255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00BBD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87" name="Grafikk 186" descr="Mandala med heldekkende fyll">
                <a:extLst>
                  <a:ext uri="{FF2B5EF4-FFF2-40B4-BE49-F238E27FC236}">
                    <a16:creationId xmlns:a16="http://schemas.microsoft.com/office/drawing/2014/main" id="{31A10494-2B58-147F-A544-E5E03D187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589790" y="3671831"/>
                <a:ext cx="914400" cy="914397"/>
              </a:xfrm>
              <a:prstGeom prst="rect">
                <a:avLst/>
              </a:prstGeom>
            </p:spPr>
          </p:pic>
        </p:grpSp>
        <p:sp>
          <p:nvSpPr>
            <p:cNvPr id="184" name="Pil: vinkeltegn 183">
              <a:extLst>
                <a:ext uri="{FF2B5EF4-FFF2-40B4-BE49-F238E27FC236}">
                  <a16:creationId xmlns:a16="http://schemas.microsoft.com/office/drawing/2014/main" id="{14897C78-9414-DA6A-5FA7-E9EA6EE26E50}"/>
                </a:ext>
              </a:extLst>
            </p:cNvPr>
            <p:cNvSpPr/>
            <p:nvPr/>
          </p:nvSpPr>
          <p:spPr>
            <a:xfrm flipH="1">
              <a:off x="9385070" y="5536972"/>
              <a:ext cx="1853464" cy="520916"/>
            </a:xfrm>
            <a:prstGeom prst="chevron">
              <a:avLst>
                <a:gd name="adj" fmla="val 0"/>
              </a:avLst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1" i="0" u="none" strike="noStrike" kern="0" cap="none" spc="0" normalizeH="0" baseline="0" noProof="0">
                  <a:ln>
                    <a:noFill/>
                  </a:ln>
                  <a:solidFill>
                    <a:srgbClr val="037A9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Bruk</a:t>
              </a:r>
            </a:p>
          </p:txBody>
        </p:sp>
        <p:sp>
          <p:nvSpPr>
            <p:cNvPr id="185" name="Pil: høyre 184">
              <a:extLst>
                <a:ext uri="{FF2B5EF4-FFF2-40B4-BE49-F238E27FC236}">
                  <a16:creationId xmlns:a16="http://schemas.microsoft.com/office/drawing/2014/main" id="{618FE158-5703-2BB2-DFD6-1204A88ACD67}"/>
                </a:ext>
              </a:extLst>
            </p:cNvPr>
            <p:cNvSpPr/>
            <p:nvPr/>
          </p:nvSpPr>
          <p:spPr>
            <a:xfrm rot="16200000">
              <a:off x="10098907" y="3959609"/>
              <a:ext cx="374871" cy="567812"/>
            </a:xfrm>
            <a:prstGeom prst="rightArrow">
              <a:avLst>
                <a:gd name="adj1" fmla="val 50000"/>
                <a:gd name="adj2" fmla="val 47485"/>
              </a:avLst>
            </a:prstGeom>
            <a:solidFill>
              <a:srgbClr val="027993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srgbClr val="00BBD4">
                    <a:lumMod val="75000"/>
                  </a:srgbClr>
                </a:solidFill>
                <a:effectLst/>
                <a:highlight>
                  <a:srgbClr val="00808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8" name="Gruppe 187">
            <a:extLst>
              <a:ext uri="{FF2B5EF4-FFF2-40B4-BE49-F238E27FC236}">
                <a16:creationId xmlns:a16="http://schemas.microsoft.com/office/drawing/2014/main" id="{672FDBF1-9F88-6AD5-C043-AE368CA85115}"/>
              </a:ext>
            </a:extLst>
          </p:cNvPr>
          <p:cNvGrpSpPr/>
          <p:nvPr/>
        </p:nvGrpSpPr>
        <p:grpSpPr>
          <a:xfrm>
            <a:off x="1671218" y="4037024"/>
            <a:ext cx="2020695" cy="2025059"/>
            <a:chOff x="1786215" y="3531967"/>
            <a:chExt cx="2020695" cy="2025059"/>
          </a:xfrm>
        </p:grpSpPr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E432EF01-9368-2F55-B3AF-E70B4A02AE76}"/>
                </a:ext>
              </a:extLst>
            </p:cNvPr>
            <p:cNvSpPr/>
            <p:nvPr/>
          </p:nvSpPr>
          <p:spPr>
            <a:xfrm>
              <a:off x="1786215" y="3531967"/>
              <a:ext cx="2020695" cy="202505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0" cap="none" spc="0" normalizeH="0" baseline="0" noProof="0">
                  <a:ln>
                    <a:noFill/>
                  </a:ln>
                  <a:solidFill>
                    <a:srgbClr val="00BBD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Pil: vinkeltegn 189">
              <a:extLst>
                <a:ext uri="{FF2B5EF4-FFF2-40B4-BE49-F238E27FC236}">
                  <a16:creationId xmlns:a16="http://schemas.microsoft.com/office/drawing/2014/main" id="{3E0C380D-149D-7EDA-F999-28DF16373109}"/>
                </a:ext>
              </a:extLst>
            </p:cNvPr>
            <p:cNvSpPr/>
            <p:nvPr/>
          </p:nvSpPr>
          <p:spPr>
            <a:xfrm flipH="1">
              <a:off x="1897798" y="4196582"/>
              <a:ext cx="1853464" cy="520916"/>
            </a:xfrm>
            <a:prstGeom prst="chevron">
              <a:avLst>
                <a:gd name="adj" fmla="val 0"/>
              </a:avLst>
            </a:prstGeom>
            <a:noFill/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000" b="1" i="0" u="none" strike="noStrike" kern="0" cap="none" spc="0" normalizeH="0" baseline="0" noProof="0">
                <a:ln>
                  <a:noFill/>
                </a:ln>
                <a:solidFill>
                  <a:srgbClr val="037A9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1" i="0" u="none" strike="noStrike" kern="0" cap="none" spc="0" normalizeH="0" baseline="0" noProof="0">
                  <a:ln>
                    <a:noFill/>
                  </a:ln>
                  <a:solidFill>
                    <a:srgbClr val="037A9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Regnekraft</a:t>
              </a:r>
            </a:p>
          </p:txBody>
        </p:sp>
        <p:pic>
          <p:nvPicPr>
            <p:cNvPr id="191" name="Grafikk 190" descr="Prosessor med heldekkende fyll">
              <a:extLst>
                <a:ext uri="{FF2B5EF4-FFF2-40B4-BE49-F238E27FC236}">
                  <a16:creationId xmlns:a16="http://schemas.microsoft.com/office/drawing/2014/main" id="{A7F8DC71-6463-ADBA-7510-734DD8139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39362" y="3876426"/>
              <a:ext cx="914400" cy="914400"/>
            </a:xfrm>
            <a:prstGeom prst="rect">
              <a:avLst/>
            </a:prstGeom>
          </p:spPr>
        </p:pic>
      </p:grpSp>
      <p:sp>
        <p:nvSpPr>
          <p:cNvPr id="193" name="Ellipse 192">
            <a:extLst>
              <a:ext uri="{FF2B5EF4-FFF2-40B4-BE49-F238E27FC236}">
                <a16:creationId xmlns:a16="http://schemas.microsoft.com/office/drawing/2014/main" id="{4BE84026-B8A4-DC7B-72AA-356C421C7ACD}"/>
              </a:ext>
            </a:extLst>
          </p:cNvPr>
          <p:cNvSpPr/>
          <p:nvPr/>
        </p:nvSpPr>
        <p:spPr>
          <a:xfrm>
            <a:off x="2902341" y="1951149"/>
            <a:ext cx="2020695" cy="2025059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9" name="Gruppe 198">
            <a:extLst>
              <a:ext uri="{FF2B5EF4-FFF2-40B4-BE49-F238E27FC236}">
                <a16:creationId xmlns:a16="http://schemas.microsoft.com/office/drawing/2014/main" id="{0F05034A-558E-B868-7B36-4FA163DE4293}"/>
              </a:ext>
            </a:extLst>
          </p:cNvPr>
          <p:cNvGrpSpPr/>
          <p:nvPr/>
        </p:nvGrpSpPr>
        <p:grpSpPr>
          <a:xfrm>
            <a:off x="6264956" y="3297446"/>
            <a:ext cx="1304686" cy="1294185"/>
            <a:chOff x="7838098" y="2158352"/>
            <a:chExt cx="3590874" cy="3590874"/>
          </a:xfrm>
        </p:grpSpPr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1C755DA2-0749-3CC8-10BF-AF447574D131}"/>
                </a:ext>
              </a:extLst>
            </p:cNvPr>
            <p:cNvSpPr/>
            <p:nvPr/>
          </p:nvSpPr>
          <p:spPr>
            <a:xfrm>
              <a:off x="7887746" y="2238890"/>
              <a:ext cx="3491579" cy="342979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1" name="Grafikk 200" descr="Mandala med heldekkende fyll">
              <a:extLst>
                <a:ext uri="{FF2B5EF4-FFF2-40B4-BE49-F238E27FC236}">
                  <a16:creationId xmlns:a16="http://schemas.microsoft.com/office/drawing/2014/main" id="{477A5F3C-5212-5FD5-B9B7-87133CC0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38098" y="2158352"/>
              <a:ext cx="3590874" cy="3590874"/>
            </a:xfrm>
            <a:prstGeom prst="rect">
              <a:avLst/>
            </a:prstGeom>
          </p:spPr>
        </p:pic>
      </p:grpSp>
      <p:grpSp>
        <p:nvGrpSpPr>
          <p:cNvPr id="202" name="Gruppe 201">
            <a:extLst>
              <a:ext uri="{FF2B5EF4-FFF2-40B4-BE49-F238E27FC236}">
                <a16:creationId xmlns:a16="http://schemas.microsoft.com/office/drawing/2014/main" id="{F271A56C-C9F5-1855-2628-8B09AC524151}"/>
              </a:ext>
            </a:extLst>
          </p:cNvPr>
          <p:cNvGrpSpPr/>
          <p:nvPr/>
        </p:nvGrpSpPr>
        <p:grpSpPr>
          <a:xfrm>
            <a:off x="5619410" y="2656994"/>
            <a:ext cx="2538728" cy="2414836"/>
            <a:chOff x="7838098" y="2158352"/>
            <a:chExt cx="3590874" cy="3590874"/>
          </a:xfrm>
        </p:grpSpPr>
        <p:sp>
          <p:nvSpPr>
            <p:cNvPr id="203" name="Ellipse 202">
              <a:extLst>
                <a:ext uri="{FF2B5EF4-FFF2-40B4-BE49-F238E27FC236}">
                  <a16:creationId xmlns:a16="http://schemas.microsoft.com/office/drawing/2014/main" id="{C22B2D7A-BF8C-4ACF-BCB2-40BF827BF05A}"/>
                </a:ext>
              </a:extLst>
            </p:cNvPr>
            <p:cNvSpPr/>
            <p:nvPr/>
          </p:nvSpPr>
          <p:spPr>
            <a:xfrm>
              <a:off x="7887746" y="2238890"/>
              <a:ext cx="3491579" cy="3429799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BD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4" name="Grafikk 203" descr="Mandala med heldekkende fyll">
              <a:extLst>
                <a:ext uri="{FF2B5EF4-FFF2-40B4-BE49-F238E27FC236}">
                  <a16:creationId xmlns:a16="http://schemas.microsoft.com/office/drawing/2014/main" id="{C642E7B7-965A-02FB-10AE-B278CC739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38098" y="2158352"/>
              <a:ext cx="3590874" cy="3590874"/>
            </a:xfrm>
            <a:prstGeom prst="rect">
              <a:avLst/>
            </a:prstGeom>
          </p:spPr>
        </p:pic>
      </p:grpSp>
      <p:pic>
        <p:nvPicPr>
          <p:cNvPr id="5" name="Picture 2" descr="Brudd i ankelen">
            <a:extLst>
              <a:ext uri="{FF2B5EF4-FFF2-40B4-BE49-F238E27FC236}">
                <a16:creationId xmlns:a16="http://schemas.microsoft.com/office/drawing/2014/main" id="{6D6B28A2-8832-1F29-57E7-EB953D86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10" y="4935015"/>
            <a:ext cx="845449" cy="10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akkeboble: rektangel med avrundede hjørner 6">
            <a:extLst>
              <a:ext uri="{FF2B5EF4-FFF2-40B4-BE49-F238E27FC236}">
                <a16:creationId xmlns:a16="http://schemas.microsoft.com/office/drawing/2014/main" id="{F6D1CAD9-8895-F22E-2E09-A08CD24022E4}"/>
              </a:ext>
            </a:extLst>
          </p:cNvPr>
          <p:cNvSpPr/>
          <p:nvPr/>
        </p:nvSpPr>
        <p:spPr>
          <a:xfrm>
            <a:off x="6236376" y="1791490"/>
            <a:ext cx="1853464" cy="751656"/>
          </a:xfrm>
          <a:prstGeom prst="wedgeRoundRectCallout">
            <a:avLst>
              <a:gd name="adj1" fmla="val 43335"/>
              <a:gd name="adj2" fmla="val 100332"/>
              <a:gd name="adj3" fmla="val 16667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brudd (1)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ikke brudd (0)</a:t>
            </a: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047F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Snakkeboble: rektangel med avrundede hjørner 7">
            <a:extLst>
              <a:ext uri="{FF2B5EF4-FFF2-40B4-BE49-F238E27FC236}">
                <a16:creationId xmlns:a16="http://schemas.microsoft.com/office/drawing/2014/main" id="{C255ADDC-7344-853B-D6C6-823842970B39}"/>
              </a:ext>
            </a:extLst>
          </p:cNvPr>
          <p:cNvSpPr/>
          <p:nvPr/>
        </p:nvSpPr>
        <p:spPr>
          <a:xfrm>
            <a:off x="10817477" y="2963678"/>
            <a:ext cx="972319" cy="620031"/>
          </a:xfrm>
          <a:prstGeom prst="wedgeRoundRectCallout">
            <a:avLst>
              <a:gd name="adj1" fmla="val -56498"/>
              <a:gd name="adj2" fmla="val 96764"/>
              <a:gd name="adj3" fmla="val 16667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brudd eller </a:t>
            </a:r>
            <a:br>
              <a:rPr kumimoji="0" lang="nb-NO" sz="1100" b="1" i="0" u="none" strike="noStrike" kern="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100" b="1" i="0" u="none" strike="noStrike" kern="0" cap="none" spc="0" normalizeH="0" baseline="0" noProof="0">
                <a:ln>
                  <a:noFill/>
                </a:ln>
                <a:solidFill>
                  <a:srgbClr val="047FA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ikke brudd</a:t>
            </a:r>
            <a:endParaRPr kumimoji="0" lang="nb-NO" sz="1100" b="0" i="0" u="none" strike="noStrike" kern="0" cap="none" spc="0" normalizeH="0" baseline="0" noProof="0">
              <a:ln>
                <a:noFill/>
              </a:ln>
              <a:solidFill>
                <a:srgbClr val="047FA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EE9CD76-6E0A-EBCC-7CF5-58F2D53422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0344" y="119498"/>
            <a:ext cx="1077729" cy="1002429"/>
          </a:xfrm>
          <a:prstGeom prst="rect">
            <a:avLst/>
          </a:prstGeom>
        </p:spPr>
      </p:pic>
      <p:sp>
        <p:nvSpPr>
          <p:cNvPr id="3" name="Pil: venstre og høyre 2">
            <a:extLst>
              <a:ext uri="{FF2B5EF4-FFF2-40B4-BE49-F238E27FC236}">
                <a16:creationId xmlns:a16="http://schemas.microsoft.com/office/drawing/2014/main" id="{E02243FA-BB66-376E-75A5-37088F4ED47E}"/>
              </a:ext>
            </a:extLst>
          </p:cNvPr>
          <p:cNvSpPr/>
          <p:nvPr/>
        </p:nvSpPr>
        <p:spPr>
          <a:xfrm>
            <a:off x="8106173" y="3880665"/>
            <a:ext cx="709684" cy="558041"/>
          </a:xfrm>
          <a:prstGeom prst="leftRightArrow">
            <a:avLst/>
          </a:prstGeom>
          <a:solidFill>
            <a:srgbClr val="027993"/>
          </a:solidFill>
          <a:ln w="28575" cap="flat" cmpd="sng" algn="ctr">
            <a:solidFill>
              <a:srgbClr val="00BBD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0" cap="none" spc="0" normalizeH="0" baseline="0" noProof="0">
              <a:ln>
                <a:noFill/>
              </a:ln>
              <a:solidFill>
                <a:srgbClr val="00BBD4">
                  <a:lumMod val="75000"/>
                </a:srgbClr>
              </a:solidFill>
              <a:effectLst/>
              <a:highlight>
                <a:srgbClr val="00808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1FA549-509C-6EEF-F637-EF3EFD7B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D356-1CC0-514B-B5D9-F98600AAE6F5}" type="slidenum">
              <a:rPr kumimoji="0" lang="nb-NO" sz="900" b="1" i="0" u="none" strike="noStrike" kern="1200" cap="none" spc="0" normalizeH="0" baseline="0" noProof="0" smtClean="0">
                <a:ln>
                  <a:noFill/>
                </a:ln>
                <a:solidFill>
                  <a:srgbClr val="03516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3516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22343"/>
      </p:ext>
    </p:extLst>
  </p:cSld>
  <p:clrMapOvr>
    <a:masterClrMapping/>
  </p:clrMapOvr>
</p:sld>
</file>

<file path=ppt/theme/theme1.xml><?xml version="1.0" encoding="utf-8"?>
<a:theme xmlns:a="http://schemas.openxmlformats.org/drawingml/2006/main" name="Helsedir 2024">
  <a:themeElements>
    <a:clrScheme name="Hdir-2024">
      <a:dk1>
        <a:srgbClr val="202020"/>
      </a:dk1>
      <a:lt1>
        <a:srgbClr val="FFFFFF"/>
      </a:lt1>
      <a:dk2>
        <a:srgbClr val="504F4F"/>
      </a:dk2>
      <a:lt2>
        <a:srgbClr val="F0F5FF"/>
      </a:lt2>
      <a:accent1>
        <a:srgbClr val="025069"/>
      </a:accent1>
      <a:accent2>
        <a:srgbClr val="037FA2"/>
      </a:accent2>
      <a:accent3>
        <a:srgbClr val="0069E7"/>
      </a:accent3>
      <a:accent4>
        <a:srgbClr val="7C145C"/>
      </a:accent4>
      <a:accent5>
        <a:srgbClr val="366558"/>
      </a:accent5>
      <a:accent6>
        <a:srgbClr val="94DBC9"/>
      </a:accent6>
      <a:hlink>
        <a:srgbClr val="0069E7"/>
      </a:hlink>
      <a:folHlink>
        <a:srgbClr val="0069E7"/>
      </a:folHlink>
    </a:clrScheme>
    <a:fontScheme name="Test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mal_NY versjon[67]  -  Skrivebeskyttet" id="{E5D2225B-CF60-724E-8634-BB3EBE7027E6}" vid="{44B68484-C258-6D40-9A3E-4450326D50D5}"/>
    </a:ext>
  </a:extLst>
</a:theme>
</file>

<file path=ppt/theme/theme2.xml><?xml version="1.0" encoding="utf-8"?>
<a:theme xmlns:a="http://schemas.openxmlformats.org/drawingml/2006/main" name="4_Office-tema">
  <a:themeElements>
    <a:clrScheme name="Custom 9">
      <a:dk1>
        <a:srgbClr val="202020"/>
      </a:dk1>
      <a:lt1>
        <a:srgbClr val="FFFFFF"/>
      </a:lt1>
      <a:dk2>
        <a:srgbClr val="504F4F"/>
      </a:dk2>
      <a:lt2>
        <a:srgbClr val="F0F5FF"/>
      </a:lt2>
      <a:accent1>
        <a:srgbClr val="0069E8"/>
      </a:accent1>
      <a:accent2>
        <a:srgbClr val="035169"/>
      </a:accent2>
      <a:accent3>
        <a:srgbClr val="047FA3"/>
      </a:accent3>
      <a:accent4>
        <a:srgbClr val="7C145C"/>
      </a:accent4>
      <a:accent5>
        <a:srgbClr val="366558"/>
      </a:accent5>
      <a:accent6>
        <a:srgbClr val="FFBF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ir PPT-mal_12.19.2023" id="{E57521EC-D8EC-5548-B414-6181EA4E928E}" vid="{DD68071C-0B35-D04B-B33C-56E9E5808FC7}"/>
    </a:ext>
  </a:extLst>
</a:theme>
</file>

<file path=ppt/theme/theme3.xml><?xml version="1.0" encoding="utf-8"?>
<a:theme xmlns:a="http://schemas.openxmlformats.org/drawingml/2006/main" name="3_Helsedir 2024">
  <a:themeElements>
    <a:clrScheme name="Hdir-2024">
      <a:dk1>
        <a:srgbClr val="202020"/>
      </a:dk1>
      <a:lt1>
        <a:srgbClr val="FFFFFF"/>
      </a:lt1>
      <a:dk2>
        <a:srgbClr val="504F4F"/>
      </a:dk2>
      <a:lt2>
        <a:srgbClr val="F0F5FF"/>
      </a:lt2>
      <a:accent1>
        <a:srgbClr val="025069"/>
      </a:accent1>
      <a:accent2>
        <a:srgbClr val="037FA2"/>
      </a:accent2>
      <a:accent3>
        <a:srgbClr val="0069E7"/>
      </a:accent3>
      <a:accent4>
        <a:srgbClr val="7C145C"/>
      </a:accent4>
      <a:accent5>
        <a:srgbClr val="366558"/>
      </a:accent5>
      <a:accent6>
        <a:srgbClr val="94DBC9"/>
      </a:accent6>
      <a:hlink>
        <a:srgbClr val="0069E7"/>
      </a:hlink>
      <a:folHlink>
        <a:srgbClr val="0069E7"/>
      </a:folHlink>
    </a:clrScheme>
    <a:fontScheme name="Test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mal_NY versjon[67]  -  Skrivebeskyttet" id="{E5D2225B-CF60-724E-8634-BB3EBE7027E6}" vid="{44B68484-C258-6D40-9A3E-4450326D50D5}"/>
    </a:ext>
  </a:extLst>
</a:theme>
</file>

<file path=ppt/theme/theme4.xml><?xml version="1.0" encoding="utf-8"?>
<a:theme xmlns:a="http://schemas.openxmlformats.org/drawingml/2006/main" name="Office-tema">
  <a:themeElements>
    <a:clrScheme name="Custom 9">
      <a:dk1>
        <a:srgbClr val="202020"/>
      </a:dk1>
      <a:lt1>
        <a:srgbClr val="FFFFFF"/>
      </a:lt1>
      <a:dk2>
        <a:srgbClr val="504F4F"/>
      </a:dk2>
      <a:lt2>
        <a:srgbClr val="F0F5FF"/>
      </a:lt2>
      <a:accent1>
        <a:srgbClr val="0069E8"/>
      </a:accent1>
      <a:accent2>
        <a:srgbClr val="035169"/>
      </a:accent2>
      <a:accent3>
        <a:srgbClr val="047FA3"/>
      </a:accent3>
      <a:accent4>
        <a:srgbClr val="7C145C"/>
      </a:accent4>
      <a:accent5>
        <a:srgbClr val="366558"/>
      </a:accent5>
      <a:accent6>
        <a:srgbClr val="FFBF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ir PPT-mal_12.19.2023" id="{E57521EC-D8EC-5548-B414-6181EA4E928E}" vid="{DD68071C-0B35-D04B-B33C-56E9E5808FC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75A3ED00514E4CA0F5700F12089976" ma:contentTypeVersion="18" ma:contentTypeDescription="Opprett et nytt dokument." ma:contentTypeScope="" ma:versionID="9d2fc17627e2cce74b50d90cbc731167">
  <xsd:schema xmlns:xsd="http://www.w3.org/2001/XMLSchema" xmlns:xs="http://www.w3.org/2001/XMLSchema" xmlns:p="http://schemas.microsoft.com/office/2006/metadata/properties" xmlns:ns2="aa7f01ed-57b2-42e0-a105-1ebff20c456d" xmlns:ns3="60d84f08-c906-4724-9ad4-b0fe9b2fd443" targetNamespace="http://schemas.microsoft.com/office/2006/metadata/properties" ma:root="true" ma:fieldsID="005253f0042895a39d5d88ad7ee09c62" ns2:_="" ns3:_="">
    <xsd:import namespace="aa7f01ed-57b2-42e0-a105-1ebff20c456d"/>
    <xsd:import namespace="60d84f08-c906-4724-9ad4-b0fe9b2fd4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f01ed-57b2-42e0-a105-1ebff20c4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44bd27e2-62de-4af1-85f7-19d8bf2bfc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84f08-c906-4724-9ad4-b0fe9b2fd44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ece1436-caf3-4ea0-af46-365db4e648f2}" ma:internalName="TaxCatchAll" ma:showField="CatchAllData" ma:web="60d84f08-c906-4724-9ad4-b0fe9b2fd4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7f01ed-57b2-42e0-a105-1ebff20c456d">
      <Terms xmlns="http://schemas.microsoft.com/office/infopath/2007/PartnerControls"/>
    </lcf76f155ced4ddcb4097134ff3c332f>
    <TaxCatchAll xmlns="60d84f08-c906-4724-9ad4-b0fe9b2fd4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8AB1BD-EB2B-4131-98B7-A5ED495028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7f01ed-57b2-42e0-a105-1ebff20c456d"/>
    <ds:schemaRef ds:uri="60d84f08-c906-4724-9ad4-b0fe9b2fd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DE6656-7D40-49FF-8310-EF271454CE17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aa7f01ed-57b2-42e0-a105-1ebff20c456d"/>
    <ds:schemaRef ds:uri="http://purl.org/dc/dcmitype/"/>
    <ds:schemaRef ds:uri="http://purl.org/dc/elements/1.1/"/>
    <ds:schemaRef ds:uri="60d84f08-c906-4724-9ad4-b0fe9b2fd443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58C70EF-4204-48CC-9705-9783C12D26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Helsedir 2024</Template>
  <TotalTime>4523</TotalTime>
  <Words>3600</Words>
  <Application>Microsoft Office PowerPoint</Application>
  <PresentationFormat>Widescreen</PresentationFormat>
  <Paragraphs>534</Paragraphs>
  <Slides>31</Slides>
  <Notes>27</Notes>
  <HiddenSlides>1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31</vt:i4>
      </vt:variant>
    </vt:vector>
  </HeadingPairs>
  <TitlesOfParts>
    <vt:vector size="41" baseType="lpstr">
      <vt:lpstr>Arial</vt:lpstr>
      <vt:lpstr>Calibri</vt:lpstr>
      <vt:lpstr>Montserrat</vt:lpstr>
      <vt:lpstr>Roboto</vt:lpstr>
      <vt:lpstr>Roboto Light</vt:lpstr>
      <vt:lpstr>Wingdings</vt:lpstr>
      <vt:lpstr>Helsedir 2024</vt:lpstr>
      <vt:lpstr>4_Office-tema</vt:lpstr>
      <vt:lpstr>3_Helsedir 2024</vt:lpstr>
      <vt:lpstr>Office-tema</vt:lpstr>
      <vt:lpstr>Kunstig intelligens i helsevesenet</vt:lpstr>
      <vt:lpstr>Forventninger til KI – både nasjonalt og innen helse</vt:lpstr>
      <vt:lpstr>Hvordan merker vi KI i hverdagen allerede</vt:lpstr>
      <vt:lpstr>Eksempel fra en KI-assistent</vt:lpstr>
      <vt:lpstr>PowerPoint-presentasjon</vt:lpstr>
      <vt:lpstr>Europaparlamentets definisjon av KI</vt:lpstr>
      <vt:lpstr>Trening og bruk av en KI-modell</vt:lpstr>
      <vt:lpstr>Forrige KI-bølge: prediktiv KI</vt:lpstr>
      <vt:lpstr>Veiledet trening av en KI-modell med bilder</vt:lpstr>
      <vt:lpstr>Prediktiv KI</vt:lpstr>
      <vt:lpstr>Prediktiv KI</vt:lpstr>
      <vt:lpstr>  </vt:lpstr>
      <vt:lpstr>Denne KI-bølgen: Generativ KI</vt:lpstr>
      <vt:lpstr>Trening av en KI-modell med tekst</vt:lpstr>
      <vt:lpstr>Generativ KI</vt:lpstr>
      <vt:lpstr>Generativ KI</vt:lpstr>
      <vt:lpstr>Generativ KI</vt:lpstr>
      <vt:lpstr>PowerPoint-presentasjon</vt:lpstr>
      <vt:lpstr>  </vt:lpstr>
      <vt:lpstr>Felles KI-plan</vt:lpstr>
      <vt:lpstr>Mål</vt:lpstr>
      <vt:lpstr>Innsatsområder</vt:lpstr>
      <vt:lpstr>1. Sektorsamarbeid om KI</vt:lpstr>
      <vt:lpstr>2. Tverretatlig informasjonsside</vt:lpstr>
      <vt:lpstr>3. Tverretatlig regulatorisk veiledning </vt:lpstr>
      <vt:lpstr>3. Tverretatlig regulatorisk veiledning </vt:lpstr>
      <vt:lpstr>4. Rammer for bruk av KI i helse- og omsorgstjenesten   </vt:lpstr>
      <vt:lpstr>4. Rammer for bruk av KI i helse- og omsorgstjenesten   </vt:lpstr>
      <vt:lpstr>5. Bruk av store språkmodeller</vt:lpstr>
      <vt:lpstr>Ønsker vurderinger knyttet til offentlig KI-tjeneste</vt:lpstr>
      <vt:lpstr>Takk for oppmerksomheten!   Prosjektleder: hilde.lovett@helsedir.no  Tverretatlige informasjonssider: https://www.helsedirektoratet.no/tema/kunstig-intelligens ​  Tverretatlig veiledning: ki.veiledning@helsedir.no​  Andre henvendelser: kunstigintelligens@helsedir.no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Sunniva Maria Stordal Bjørklund</dc:creator>
  <cp:lastModifiedBy>Tone Stidahl</cp:lastModifiedBy>
  <cp:revision>3</cp:revision>
  <cp:lastPrinted>2025-09-04T14:10:42Z</cp:lastPrinted>
  <dcterms:created xsi:type="dcterms:W3CDTF">2025-08-29T10:47:19Z</dcterms:created>
  <dcterms:modified xsi:type="dcterms:W3CDTF">2025-09-29T13:28:58Z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0x010100C075A3ED00514E4CA0F5700F12089976</vt:lpwstr>
  </property>
  <property fmtid="{D5CDD505-2E9C-101B-9397-08002B2CF9AE}" pid="3" name="MediaServiceImageTags">
    <vt:lpwstr/>
  </property>
</Properties>
</file>