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99" r:id="rId4"/>
    <p:sldId id="300" r:id="rId5"/>
    <p:sldId id="308" r:id="rId6"/>
    <p:sldId id="309" r:id="rId7"/>
    <p:sldId id="297" r:id="rId8"/>
    <p:sldId id="275" r:id="rId9"/>
    <p:sldId id="304" r:id="rId10"/>
    <p:sldId id="298" r:id="rId11"/>
    <p:sldId id="301" r:id="rId12"/>
    <p:sldId id="302" r:id="rId13"/>
    <p:sldId id="303" r:id="rId14"/>
    <p:sldId id="310" r:id="rId15"/>
    <p:sldId id="305" r:id="rId16"/>
    <p:sldId id="306" r:id="rId17"/>
    <p:sldId id="307" r:id="rId18"/>
    <p:sldId id="266" r:id="rId1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401EFD-D344-4A04-BF5B-8ED6A0AF7FCF}" v="4" dt="2025-06-22T08:29:15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79010" autoAdjust="0"/>
  </p:normalViewPr>
  <p:slideViewPr>
    <p:cSldViewPr snapToGrid="0" snapToObjects="1" showGuides="1">
      <p:cViewPr varScale="1">
        <p:scale>
          <a:sx n="53" d="100"/>
          <a:sy n="53" d="100"/>
        </p:scale>
        <p:origin x="970" y="26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2F3B9-0458-594B-BDC9-EE4CBB1ECF10}" type="datetimeFigureOut">
              <a:rPr lang="nb-NO" smtClean="0"/>
              <a:t>23.06.2025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BFA3F-0932-AB4A-9531-660374C962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9166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b="1" dirty="0">
                <a:latin typeface="Aptos" panose="020B0004020202020204" pitchFamily="34" charset="0"/>
              </a:rPr>
              <a:t>Pensjonistenes/medlemmenes behov langs to interesseområder:</a:t>
            </a:r>
          </a:p>
          <a:p>
            <a:r>
              <a:rPr lang="nb-NO" sz="2000" b="1" dirty="0">
                <a:latin typeface="Aptos" panose="020B0004020202020204" pitchFamily="34" charset="0"/>
              </a:rPr>
              <a:t>Sosialt</a:t>
            </a:r>
            <a:r>
              <a:rPr lang="nb-NO" sz="2000" dirty="0">
                <a:latin typeface="Aptos" panose="020B0004020202020204" pitchFamily="34" charset="0"/>
              </a:rPr>
              <a:t> område med tilbud om aktiviteter, foredrag, informasjon, underholdning, spill, turer, trim </a:t>
            </a:r>
            <a:r>
              <a:rPr lang="nb-NO" sz="2000" dirty="0" err="1">
                <a:latin typeface="Aptos" panose="020B0004020202020204" pitchFamily="34" charset="0"/>
              </a:rPr>
              <a:t>osv</a:t>
            </a:r>
            <a:endParaRPr lang="nb-NO" sz="2000" dirty="0">
              <a:latin typeface="Aptos" panose="020B0004020202020204" pitchFamily="34" charset="0"/>
            </a:endParaRPr>
          </a:p>
          <a:p>
            <a:pPr lvl="1"/>
            <a:r>
              <a:rPr lang="nb-NO" sz="2000" dirty="0">
                <a:latin typeface="Aptos" panose="020B0004020202020204" pitchFamily="34" charset="0"/>
              </a:rPr>
              <a:t>Her er vi gode overfor dagens medlemmer</a:t>
            </a:r>
          </a:p>
          <a:p>
            <a:pPr lvl="1"/>
            <a:r>
              <a:rPr lang="nb-NO" sz="2000" dirty="0">
                <a:latin typeface="Aptos" panose="020B0004020202020204" pitchFamily="34" charset="0"/>
              </a:rPr>
              <a:t>Har vi tilbudene som passer potensielle medlemmer?</a:t>
            </a:r>
          </a:p>
          <a:p>
            <a:endParaRPr lang="nb-NO" sz="2000" dirty="0">
              <a:latin typeface="Aptos" panose="020B0004020202020204" pitchFamily="34" charset="0"/>
            </a:endParaRPr>
          </a:p>
          <a:p>
            <a:r>
              <a:rPr lang="nb-NO" sz="2000" b="1" dirty="0">
                <a:latin typeface="Aptos" panose="020B0004020202020204" pitchFamily="34" charset="0"/>
              </a:rPr>
              <a:t>Faglig </a:t>
            </a:r>
            <a:r>
              <a:rPr lang="nb-NO" sz="2000" dirty="0">
                <a:latin typeface="Aptos" panose="020B0004020202020204" pitchFamily="34" charset="0"/>
              </a:rPr>
              <a:t>område med påvirkning av beslutningstakere og utøvere i kommunene, for skape et aldersvennlig lokalsamfunn der vi kan leve et trygt og fullverdig liv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latin typeface="Aptos" panose="020B0004020202020204" pitchFamily="34" charset="0"/>
              </a:rPr>
              <a:t>Ingenting kommer av seg selv. Vi, som organisasjon og tillitsvalgte, må arbeide for å ivareta våre medlemmers interesser på det faglige området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BBFA3F-0932-AB4A-9531-660374C962D3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5902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B0318-42EA-83D1-D8D1-149BE9D09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9ED3DF2-5BFB-E36D-B991-DEBD32410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C45CAD9-C924-7BDA-9493-3C62234756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Skape et aldersvennlig lokalsamfunn der eldre kan bo trygt, ha enkel tilgjengelighet til gode tilbud, få nødvendig helsehjelp når behovet melder seg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Hva det vil si å være eldre, forskjellen mellom de på 67 år og de på 85 år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Hvor mye de eldre gjør selv for å forebygge og planlegge, alene og i regi av foreninger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Eldres økonomi generelt og spesielt i samband med å tilpasse egen bolig eller flytte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Betydningen av enkel tilgang til rådgivning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Betydningen av trygghet for helsehjelp når det er behov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Hvor mye lokalforeningen gjør for å skape aktivitet og dermed drive helseforebyggende tiltak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Forstå sammenhengen mellom forebygging og kostnader, f.eks. tidlig innsats reduserer institusjonsbehov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Kunnskap om bemanning, kompetansekrav og velferdsteknologi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Utfordringene ved tilrettelegging av boliger og skape trygghet i nabolag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Forstå hvordan transport, tilgjengelighet og universell utforming påvirker eldre direkte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>
              <a:latin typeface="Aptos" panose="020B000402020202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CFAC6D4-FCB0-1D67-B4CD-11BF5645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BBFA3F-0932-AB4A-9531-660374C962D3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4679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49B9C-ADA2-3532-B3CF-B21326522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47C91E06-27C1-35F9-04AE-CE6D4B9AF9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022D8B1-20A4-1C65-BDE0-63AE474991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Skape et aldersvennlig lokalsamfunn der eldre kan bo trygt, ha enkel tilgjengelighet til gode tilbud, få nødvendig helsehjelp når behovet melder seg</a:t>
            </a:r>
          </a:p>
          <a:p>
            <a:pPr marL="490220" marR="161290" indent="-285750" algn="l">
              <a:lnSpc>
                <a:spcPct val="115000"/>
              </a:lnSpc>
              <a:spcBef>
                <a:spcPts val="385"/>
              </a:spcBef>
              <a:buFont typeface="Arial" panose="020B0604020202020204" pitchFamily="34" charset="0"/>
              <a:buChar char="•"/>
            </a:pPr>
            <a:r>
              <a:rPr lang="nb-NO" sz="12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Kjennskap til kommunens planer for perioden og årlig</a:t>
            </a:r>
          </a:p>
          <a:p>
            <a:pPr marL="947420" marR="161290" lvl="1" indent="-285750" algn="l">
              <a:lnSpc>
                <a:spcPct val="115000"/>
              </a:lnSpc>
              <a:spcBef>
                <a:spcPts val="385"/>
              </a:spcBef>
              <a:buFont typeface="Arial" panose="020B0604020202020204" pitchFamily="34" charset="0"/>
              <a:buChar char="•"/>
            </a:pPr>
            <a:r>
              <a:rPr lang="nb-NO" sz="12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Når behandles rapporter, årlige budsjett og handlingsprogram</a:t>
            </a:r>
          </a:p>
          <a:p>
            <a:pPr marL="490220" marR="161290" lvl="0" indent="-285750" algn="l">
              <a:lnSpc>
                <a:spcPct val="115000"/>
              </a:lnSpc>
              <a:spcBef>
                <a:spcPts val="385"/>
              </a:spcBef>
              <a:buFont typeface="Arial" panose="020B0604020202020204" pitchFamily="34" charset="0"/>
              <a:buChar char="•"/>
            </a:pPr>
            <a:r>
              <a:rPr lang="nb-NO" sz="12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Navnet på beslutningstakere i partiene og administrasjonen – hvem er de og hva representerer de?</a:t>
            </a:r>
          </a:p>
          <a:p>
            <a:pPr marL="490220" marR="161290" lvl="0" indent="-285750" algn="l">
              <a:lnSpc>
                <a:spcPct val="115000"/>
              </a:lnSpc>
              <a:spcBef>
                <a:spcPts val="385"/>
              </a:spcBef>
              <a:buFont typeface="Arial" panose="020B0604020202020204" pitchFamily="34" charset="0"/>
              <a:buChar char="•"/>
            </a:pPr>
            <a:r>
              <a:rPr lang="nb-NO" sz="12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Kunnskap om eldreutviklingen i kommunen i konkrete tall – og om dagens boligmønster i kommunen</a:t>
            </a:r>
          </a:p>
          <a:p>
            <a:pPr marL="490220" marR="161290" indent="-285750" algn="l">
              <a:lnSpc>
                <a:spcPct val="115000"/>
              </a:lnSpc>
              <a:spcBef>
                <a:spcPts val="385"/>
              </a:spcBef>
              <a:buFont typeface="Arial" panose="020B0604020202020204" pitchFamily="34" charset="0"/>
              <a:buChar char="•"/>
            </a:pPr>
            <a:r>
              <a:rPr lang="nb-NO" sz="12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Kjennskap til levekårene for pensjonistene i kommunen</a:t>
            </a:r>
          </a:p>
          <a:p>
            <a:pPr marL="490220" marR="161290" indent="-285750" algn="l">
              <a:lnSpc>
                <a:spcPct val="115000"/>
              </a:lnSpc>
              <a:spcBef>
                <a:spcPts val="385"/>
              </a:spcBef>
              <a:buFont typeface="Arial" panose="020B0604020202020204" pitchFamily="34" charset="0"/>
              <a:buChar char="•"/>
            </a:pPr>
            <a:r>
              <a:rPr lang="nb-NO" sz="12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Innsikt i hva som skaper livskvalitet og verdighet</a:t>
            </a:r>
          </a:p>
          <a:p>
            <a:pPr marL="490220" marR="161290" indent="-285750" algn="l">
              <a:lnSpc>
                <a:spcPct val="115000"/>
              </a:lnSpc>
              <a:spcBef>
                <a:spcPts val="385"/>
              </a:spcBef>
              <a:buFont typeface="Arial" panose="020B0604020202020204" pitchFamily="34" charset="0"/>
              <a:buChar char="•"/>
            </a:pPr>
            <a:r>
              <a:rPr lang="nb-NO" sz="12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Kjennskap til helsetjenester; sykehjem, hjemmebaserte tjenester, fastlegeordningen, demensomsorg, rehabilitering</a:t>
            </a:r>
          </a:p>
          <a:p>
            <a:pPr marL="490220" marR="161290" indent="-285750" algn="l">
              <a:lnSpc>
                <a:spcPct val="115000"/>
              </a:lnSpc>
              <a:spcBef>
                <a:spcPts val="385"/>
              </a:spcBef>
              <a:buFont typeface="Arial" panose="020B0604020202020204" pitchFamily="34" charset="0"/>
              <a:buChar char="•"/>
            </a:pPr>
            <a:r>
              <a:rPr lang="nb-NO" sz="12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Forstå sammenhengen mellom forebygging og kostnader, f.eks. tidlig innsats reduserer institusjonsbehov</a:t>
            </a:r>
          </a:p>
          <a:p>
            <a:pPr marL="490220" marR="161290" indent="-285750" algn="l">
              <a:lnSpc>
                <a:spcPct val="115000"/>
              </a:lnSpc>
              <a:spcBef>
                <a:spcPts val="385"/>
              </a:spcBef>
              <a:buFont typeface="Arial" panose="020B0604020202020204" pitchFamily="34" charset="0"/>
              <a:buChar char="•"/>
            </a:pPr>
            <a:r>
              <a:rPr lang="nb-NO" sz="12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Kunnskap om bemanning, kompetansekrav og velferdsteknologi </a:t>
            </a:r>
          </a:p>
          <a:p>
            <a:pPr marL="490220" marR="161290" indent="-285750" algn="l">
              <a:lnSpc>
                <a:spcPct val="115000"/>
              </a:lnSpc>
              <a:spcBef>
                <a:spcPts val="385"/>
              </a:spcBef>
              <a:buFont typeface="Arial" panose="020B0604020202020204" pitchFamily="34" charset="0"/>
              <a:buChar char="•"/>
            </a:pPr>
            <a:r>
              <a:rPr lang="nb-NO" sz="12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Tilrettelegging av boliger og trygghet i nabolag</a:t>
            </a:r>
          </a:p>
          <a:p>
            <a:pPr marL="490220" marR="161290" indent="-285750" algn="l">
              <a:lnSpc>
                <a:spcPct val="115000"/>
              </a:lnSpc>
              <a:spcBef>
                <a:spcPts val="385"/>
              </a:spcBef>
              <a:buFont typeface="Arial" panose="020B0604020202020204" pitchFamily="34" charset="0"/>
              <a:buChar char="•"/>
            </a:pPr>
            <a:r>
              <a:rPr lang="nb-NO" sz="12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Skape forstå hvordan transport, tilgjengelighet og universell utforming påvirker eldre direkte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9CD5E24-2128-56F2-C703-780790F1AC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BBFA3F-0932-AB4A-9531-660374C962D3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8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Skape et aldersvennlig lokalsamfunn der eldre kan bo trygt, ha enkel tilgjengelighet til gode tilbud, få nødvendig helsehjelp når behovet melder seg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Hvordan skal vi opptre som en interesseorganisasjon for å få dette til?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Skal vi bare reagere når kommunen fatter et vedtak?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Skal vi påvirke over tid og i forkant, for å «få det som vi ønsker»?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Skal vi gjennom dialog fortelle politikerne om hva vi kan bidra med og bistå med, og hva vi kunne ønske av dem?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Skal vi gå i en konstruktiv dialog med administrasjonen for å få til noe i fellesskap?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BBFA3F-0932-AB4A-9531-660374C962D3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4289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42BC2-CBDB-33C9-083D-E182A9179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8FC335E-864F-0D68-5AE4-6ECA306DCD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FBB4859-A09B-869B-EC61-B9BD6EAB85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04470" marR="161290" algn="l">
              <a:lnSpc>
                <a:spcPct val="115000"/>
              </a:lnSpc>
              <a:spcBef>
                <a:spcPts val="385"/>
              </a:spcBef>
              <a:buNone/>
            </a:pPr>
            <a:endParaRPr lang="nb-NO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4E5B8D0-15D8-1703-6042-B63FFBEBF9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BBFA3F-0932-AB4A-9531-660374C962D3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8516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Aptos" panose="020B0004020202020204" pitchFamily="34" charset="0"/>
              </a:rPr>
              <a:t>Slik at det kan gjøre en enda bedre jobb og legge frem enda bedre forslag i kommunestyret?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Eldrerådet er vårt offisielle vei for å få lagt frem saker i kommunestyret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Vi må bistå med forslag, ideer og fakta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Vi må være åpne med eldrerådet om tema vi har med politiske parti</a:t>
            </a:r>
          </a:p>
          <a:p>
            <a:pPr lvl="1"/>
            <a:endParaRPr lang="nb-NO" dirty="0">
              <a:latin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>
                <a:latin typeface="Aptos" panose="020B0004020202020204" pitchFamily="34" charset="0"/>
              </a:rPr>
              <a:t>Vi påvirker partiene for å berede grunnen for gode vedtak i vår interesse, når saken også kommer fra eldrerådet inn i kommunestyret</a:t>
            </a:r>
          </a:p>
          <a:p>
            <a:pPr lvl="0"/>
            <a:endParaRPr lang="nb-NO" dirty="0">
              <a:latin typeface="Aptos" panose="020B000402020202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BBFA3F-0932-AB4A-9531-660374C962D3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4016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Aptos" panose="020B0004020202020204" pitchFamily="34" charset="0"/>
              </a:rPr>
              <a:t>Aldersutvikling i kommunen – hvor mange i dag pr alderstrinn – om 5 år?</a:t>
            </a:r>
          </a:p>
          <a:p>
            <a:r>
              <a:rPr lang="nb-NO" dirty="0">
                <a:latin typeface="Aptos" panose="020B0004020202020204" pitchFamily="34" charset="0"/>
              </a:rPr>
              <a:t>Bo trygt hjemme – hva må gjøres og hvordan?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Hvordan bor innbyggerne i dag?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Bygging av egnede boliger?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Rådgivning tilpasning?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Økonomi – Husbanken – Startlån?</a:t>
            </a:r>
          </a:p>
          <a:p>
            <a:r>
              <a:rPr lang="nb-NO" dirty="0">
                <a:latin typeface="Aptos" panose="020B0004020202020204" pitchFamily="34" charset="0"/>
              </a:rPr>
              <a:t>Hjemmetjeneste – velferdsteknologi – brukerstemme?</a:t>
            </a:r>
          </a:p>
          <a:p>
            <a:r>
              <a:rPr lang="nb-NO" dirty="0">
                <a:latin typeface="Aptos" panose="020B0004020202020204" pitchFamily="34" charset="0"/>
              </a:rPr>
              <a:t>Heldøgns omsorg og sykehjem – plasser i dag – om 5 år?</a:t>
            </a:r>
          </a:p>
          <a:p>
            <a:r>
              <a:rPr lang="nb-NO" dirty="0">
                <a:latin typeface="Aptos" panose="020B0004020202020204" pitchFamily="34" charset="0"/>
              </a:rPr>
              <a:t>Digitalt utenforskap – hvordan forbedres dette?</a:t>
            </a:r>
          </a:p>
          <a:p>
            <a:r>
              <a:rPr lang="nb-NO" dirty="0">
                <a:latin typeface="Aptos" panose="020B0004020202020204" pitchFamily="34" charset="0"/>
              </a:rPr>
              <a:t>Transport, gangvennlighet?</a:t>
            </a:r>
          </a:p>
          <a:p>
            <a:r>
              <a:rPr lang="nb-NO" dirty="0">
                <a:latin typeface="Aptos" panose="020B0004020202020204" pitchFamily="34" charset="0"/>
              </a:rPr>
              <a:t>Helseforebyggende tiltak – samarbeid med frivilligheten?</a:t>
            </a:r>
          </a:p>
          <a:p>
            <a:pPr lvl="0"/>
            <a:endParaRPr lang="nb-NO" dirty="0">
              <a:latin typeface="Aptos" panose="020B000402020202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BBFA3F-0932-AB4A-9531-660374C962D3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4988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b-NO" b="1" dirty="0">
                <a:latin typeface="Aptos" panose="020B0004020202020204" pitchFamily="34" charset="0"/>
              </a:rPr>
              <a:t>Vi er ikke alene om å skape et godt aldersvennlig lokalsamfunn. Det er mange å spille på lag med!</a:t>
            </a:r>
          </a:p>
          <a:p>
            <a:pPr lvl="0"/>
            <a:endParaRPr lang="nb-NO" dirty="0">
              <a:latin typeface="Aptos" panose="020B0004020202020204" pitchFamily="34" charset="0"/>
            </a:endParaRPr>
          </a:p>
          <a:p>
            <a:pPr lvl="0"/>
            <a:r>
              <a:rPr lang="nb-NO" dirty="0">
                <a:latin typeface="Aptos" panose="020B0004020202020204" pitchFamily="34" charset="0"/>
              </a:rPr>
              <a:t>Kommunepolitikere har mye å sette seg inn i – klarer ikke alt og er avhengig av å kunne stole på saksfremlegg fra administrasjonen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PF kan gi dem informasjon og fakta i dialogmøter – et bedre grunnlag for beslutninger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PF kan komme med forslag, ønsker og ideer</a:t>
            </a:r>
          </a:p>
          <a:p>
            <a:endParaRPr lang="nb-NO" dirty="0"/>
          </a:p>
          <a:p>
            <a:endParaRPr lang="nb-NO" dirty="0"/>
          </a:p>
          <a:p>
            <a:pPr lvl="0"/>
            <a:r>
              <a:rPr lang="nb-NO" dirty="0">
                <a:latin typeface="Aptos" panose="020B0004020202020204" pitchFamily="34" charset="0"/>
              </a:rPr>
              <a:t>Administrasjonen er ofte fylt opp med daglige gjøremål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PF kan bistå med fakta og informasjon – ideer fra andre kommuner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Bistand innenfor velferdsteknologi, digital opplæring, sistehjelp </a:t>
            </a:r>
            <a:r>
              <a:rPr lang="nb-NO" dirty="0" err="1">
                <a:latin typeface="Aptos" panose="020B0004020202020204" pitchFamily="34" charset="0"/>
              </a:rPr>
              <a:t>etc</a:t>
            </a:r>
            <a:endParaRPr lang="nb-NO" dirty="0">
              <a:latin typeface="Aptos" panose="020B00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Info om hva PF lokalt bidrar med av aktivisering og forebygging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Gi kommunen tilgang til medlemsmøter for informasjon og dialog med medlemmene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BBFA3F-0932-AB4A-9531-660374C962D3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08806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>
                <a:latin typeface="Aptos" panose="020B0004020202020204" pitchFamily="34" charset="0"/>
              </a:rPr>
              <a:t>Tålmodighet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>
                <a:latin typeface="Aptos" panose="020B0004020202020204" pitchFamily="34" charset="0"/>
              </a:rPr>
              <a:t>Dialog på konkrete tema – hva er PFs interesse – hva tenker politikerne om det?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>
              <a:latin typeface="Aptos" panose="020B0004020202020204" pitchFamily="34" charset="0"/>
            </a:endParaRPr>
          </a:p>
          <a:p>
            <a:r>
              <a:rPr lang="nb-NO" sz="1200" dirty="0"/>
              <a:t>Sette dagsorden ut fra status og PFs behov og ønske fremover</a:t>
            </a:r>
          </a:p>
          <a:p>
            <a:r>
              <a:rPr lang="nb-NO" sz="1200" dirty="0"/>
              <a:t>Lik behandling av alle politiske part – skaper gjensidig tillit og respekt</a:t>
            </a:r>
          </a:p>
          <a:p>
            <a:r>
              <a:rPr lang="nb-NO" sz="1200" dirty="0"/>
              <a:t>Konkrete innspill før budsjett og handlingsprogram</a:t>
            </a:r>
          </a:p>
          <a:p>
            <a:r>
              <a:rPr lang="nb-NO" sz="1200" dirty="0"/>
              <a:t>Konkrete innspill til Kommuneplanens samfunnsdel – neste 2027-2031</a:t>
            </a:r>
          </a:p>
          <a:p>
            <a:r>
              <a:rPr lang="nb-NO" sz="1200" dirty="0"/>
              <a:t>Tett dialog med Eldrerådet, slik at dere er samstemt</a:t>
            </a:r>
          </a:p>
          <a:p>
            <a:r>
              <a:rPr lang="nb-NO" sz="1200" dirty="0"/>
              <a:t>Oppfølging av politikerne</a:t>
            </a:r>
          </a:p>
          <a:p>
            <a:r>
              <a:rPr lang="nb-NO" sz="1200" dirty="0"/>
              <a:t>Samhandling med administrasjonen</a:t>
            </a:r>
          </a:p>
          <a:p>
            <a:r>
              <a:rPr lang="nb-NO" sz="1200" dirty="0"/>
              <a:t>Lag en plan for arbeidet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BBFA3F-0932-AB4A-9531-660374C962D3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396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gul med graf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3" y="686859"/>
            <a:ext cx="7376402" cy="1325563"/>
          </a:xfrm>
        </p:spPr>
        <p:txBody>
          <a:bodyPr lIns="0" tIns="0" rIns="0" bIns="0" anchor="b"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7" name="Undertittel 2"/>
          <p:cNvSpPr>
            <a:spLocks noGrp="1"/>
          </p:cNvSpPr>
          <p:nvPr>
            <p:ph type="subTitle" idx="1"/>
          </p:nvPr>
        </p:nvSpPr>
        <p:spPr>
          <a:xfrm>
            <a:off x="874713" y="2430936"/>
            <a:ext cx="5221287" cy="2517582"/>
          </a:xfr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74713" y="495849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1DB0EB7-B00F-B24E-8070-17C159B59796}" type="datetimeFigureOut">
              <a:rPr lang="nb-NO" smtClean="0"/>
              <a:pPr/>
              <a:t>23.06.2025</a:t>
            </a:fld>
            <a:endParaRPr lang="nb-NO" dirty="0"/>
          </a:p>
        </p:txBody>
      </p:sp>
      <p:sp>
        <p:nvSpPr>
          <p:cNvPr id="10" name="Rektangel 9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48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gul med 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2" y="686859"/>
            <a:ext cx="4932000" cy="1325563"/>
          </a:xfrm>
        </p:spPr>
        <p:txBody>
          <a:bodyPr lIns="0" tIns="0" rIns="0" bIns="0" anchor="b"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7" name="Undertittel 2"/>
          <p:cNvSpPr>
            <a:spLocks noGrp="1"/>
          </p:cNvSpPr>
          <p:nvPr>
            <p:ph type="subTitle" idx="1"/>
          </p:nvPr>
        </p:nvSpPr>
        <p:spPr>
          <a:xfrm>
            <a:off x="874711" y="2430936"/>
            <a:ext cx="4932000" cy="2520000"/>
          </a:xfr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6096000" y="-2"/>
            <a:ext cx="6096000" cy="5853940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74713" y="50546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1DB0EB7-B00F-B24E-8070-17C159B59796}" type="datetimeFigureOut">
              <a:rPr lang="nb-NO" smtClean="0"/>
              <a:pPr/>
              <a:t>23.06.2025</a:t>
            </a:fld>
            <a:endParaRPr lang="nb-NO" dirty="0"/>
          </a:p>
        </p:txBody>
      </p:sp>
      <p:sp>
        <p:nvSpPr>
          <p:cNvPr id="9" name="Rektangel 8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Bild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lys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2" y="686859"/>
            <a:ext cx="4932000" cy="1325563"/>
          </a:xfrm>
        </p:spPr>
        <p:txBody>
          <a:bodyPr lIns="0" tIns="0" rIns="0" bIns="0" anchor="b">
            <a:normAutofit/>
          </a:bodyPr>
          <a:lstStyle>
            <a:lvl1pPr>
              <a:defRPr sz="4200" b="1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7" name="Undertittel 2"/>
          <p:cNvSpPr>
            <a:spLocks noGrp="1"/>
          </p:cNvSpPr>
          <p:nvPr>
            <p:ph type="subTitle" idx="1"/>
          </p:nvPr>
        </p:nvSpPr>
        <p:spPr>
          <a:xfrm>
            <a:off x="874711" y="2430936"/>
            <a:ext cx="4932000" cy="2520000"/>
          </a:xfr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6096000" y="-2"/>
            <a:ext cx="6096000" cy="5853940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74713" y="50546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1DB0EB7-B00F-B24E-8070-17C159B59796}" type="datetimeFigureOut">
              <a:rPr lang="nb-NO" smtClean="0"/>
              <a:pPr/>
              <a:t>23.06.2025</a:t>
            </a:fld>
            <a:endParaRPr lang="nb-NO" dirty="0"/>
          </a:p>
        </p:txBody>
      </p:sp>
      <p:sp>
        <p:nvSpPr>
          <p:cNvPr id="9" name="Rektangel 8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Bild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4" y="365125"/>
            <a:ext cx="10443600" cy="1080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400"/>
            </a:lvl3pPr>
            <a:lvl4pPr>
              <a:buClr>
                <a:schemeClr val="tx2"/>
              </a:buClr>
              <a:defRPr sz="2400"/>
            </a:lvl4pPr>
            <a:lvl5pPr>
              <a:buClr>
                <a:schemeClr val="tx2"/>
              </a:buClr>
              <a:defRPr sz="2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7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,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4" y="365125"/>
            <a:ext cx="10443600" cy="1080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74714" y="1825625"/>
            <a:ext cx="4932000" cy="3683354"/>
          </a:xfrm>
        </p:spPr>
        <p:txBody>
          <a:bodyPr>
            <a:normAutofit/>
          </a:bodyPr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400"/>
            </a:lvl3pPr>
            <a:lvl4pPr>
              <a:buClr>
                <a:schemeClr val="tx2"/>
              </a:buClr>
              <a:defRPr sz="2400"/>
            </a:lvl4pPr>
            <a:lvl5pPr>
              <a:buClr>
                <a:schemeClr val="tx2"/>
              </a:buClr>
              <a:defRPr sz="2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lassholder for innhold 2"/>
          <p:cNvSpPr>
            <a:spLocks noGrp="1"/>
          </p:cNvSpPr>
          <p:nvPr>
            <p:ph idx="10"/>
          </p:nvPr>
        </p:nvSpPr>
        <p:spPr>
          <a:xfrm>
            <a:off x="6385288" y="1825625"/>
            <a:ext cx="4932000" cy="3683354"/>
          </a:xfrm>
        </p:spPr>
        <p:txBody>
          <a:bodyPr>
            <a:normAutofit/>
          </a:bodyPr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400"/>
            </a:lvl3pPr>
            <a:lvl4pPr>
              <a:buClr>
                <a:schemeClr val="tx2"/>
              </a:buClr>
              <a:defRPr sz="2400"/>
            </a:lvl4pPr>
            <a:lvl5pPr>
              <a:buClr>
                <a:schemeClr val="tx2"/>
              </a:buClr>
              <a:defRPr sz="2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4" y="365125"/>
            <a:ext cx="4932000" cy="1080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74714" y="1825625"/>
            <a:ext cx="4932000" cy="3683354"/>
          </a:xfrm>
        </p:spPr>
        <p:txBody>
          <a:bodyPr>
            <a:normAutofit/>
          </a:bodyPr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400"/>
            </a:lvl3pPr>
            <a:lvl4pPr>
              <a:buClr>
                <a:schemeClr val="tx2"/>
              </a:buClr>
              <a:defRPr sz="2400"/>
            </a:lvl4pPr>
            <a:lvl5pPr>
              <a:buClr>
                <a:schemeClr val="tx2"/>
              </a:buClr>
              <a:defRPr sz="2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5853938"/>
          </a:xfrm>
          <a:noFill/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s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8539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9" name="Rektangel 8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Bild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  <p:sp>
        <p:nvSpPr>
          <p:cNvPr id="13" name="Tittel 1"/>
          <p:cNvSpPr>
            <a:spLocks noGrp="1"/>
          </p:cNvSpPr>
          <p:nvPr>
            <p:ph type="title"/>
          </p:nvPr>
        </p:nvSpPr>
        <p:spPr>
          <a:xfrm>
            <a:off x="874712" y="686859"/>
            <a:ext cx="4932000" cy="1325563"/>
          </a:xfrm>
        </p:spPr>
        <p:txBody>
          <a:bodyPr lIns="0" tIns="0" rIns="0" bIns="0" anchor="b">
            <a:normAutofit/>
          </a:bodyPr>
          <a:lstStyle>
            <a:lvl1pPr>
              <a:defRPr sz="4200" b="1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5" name="Undertittel 2"/>
          <p:cNvSpPr>
            <a:spLocks noGrp="1"/>
          </p:cNvSpPr>
          <p:nvPr>
            <p:ph type="subTitle" idx="10"/>
          </p:nvPr>
        </p:nvSpPr>
        <p:spPr>
          <a:xfrm>
            <a:off x="874711" y="2430935"/>
            <a:ext cx="4932000" cy="2911085"/>
          </a:xfr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1914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gord lys oransj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739" y="3204000"/>
            <a:ext cx="4836522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5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gord sterk oransj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739" y="3204000"/>
            <a:ext cx="4836522" cy="45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gord 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526" y="3209625"/>
            <a:ext cx="4878947" cy="45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6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74714" y="365125"/>
            <a:ext cx="10442574" cy="132556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74714" y="1825625"/>
            <a:ext cx="10442574" cy="36833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532569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6" r:id="rId2"/>
    <p:sldLayoutId id="2147483659" r:id="rId3"/>
    <p:sldLayoutId id="2147483650" r:id="rId4"/>
    <p:sldLayoutId id="2147483662" r:id="rId5"/>
    <p:sldLayoutId id="2147483661" r:id="rId6"/>
    <p:sldLayoutId id="2147483657" r:id="rId7"/>
    <p:sldLayoutId id="2147483663" r:id="rId8"/>
    <p:sldLayoutId id="2147483649" r:id="rId9"/>
    <p:sldLayoutId id="2147483664" r:id="rId10"/>
    <p:sldLayoutId id="2147483665" r:id="rId11"/>
    <p:sldLayoutId id="214748365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pos="71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Relationship Id="rId9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3152" y="1428426"/>
            <a:ext cx="10060233" cy="1325563"/>
          </a:xfrm>
        </p:spPr>
        <p:txBody>
          <a:bodyPr>
            <a:normAutofit/>
          </a:bodyPr>
          <a:lstStyle/>
          <a:p>
            <a:pPr algn="ctr"/>
            <a:r>
              <a:rPr lang="nb-NO" dirty="0">
                <a:latin typeface="Aptos" panose="020B0004020202020204" pitchFamily="34" charset="0"/>
              </a:rPr>
              <a:t>Pensjonistforbundet Vestfold</a:t>
            </a:r>
            <a:br>
              <a:rPr lang="nb-NO" dirty="0">
                <a:latin typeface="Aptos" panose="020B0004020202020204" pitchFamily="34" charset="0"/>
              </a:rPr>
            </a:br>
            <a:r>
              <a:rPr lang="nb-NO" dirty="0">
                <a:latin typeface="Aptos" panose="020B0004020202020204" pitchFamily="34" charset="0"/>
              </a:rPr>
              <a:t>19.06.2025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936014" y="3313630"/>
            <a:ext cx="10646386" cy="1325563"/>
          </a:xfrm>
        </p:spPr>
        <p:txBody>
          <a:bodyPr>
            <a:normAutofit/>
          </a:bodyPr>
          <a:lstStyle/>
          <a:p>
            <a:r>
              <a:rPr lang="nb-NO" sz="2800" b="1" dirty="0">
                <a:latin typeface="Aptos" panose="020B0004020202020204" pitchFamily="34" charset="0"/>
              </a:rPr>
              <a:t>Hvordan kan vi ivareta pensjonistenes interesser og påvirke kommunene i Vestfold?</a:t>
            </a:r>
          </a:p>
          <a:p>
            <a:endParaRPr lang="nb-NO" sz="2800" b="1" dirty="0"/>
          </a:p>
        </p:txBody>
      </p:sp>
    </p:spTree>
    <p:extLst>
      <p:ext uri="{BB962C8B-B14F-4D97-AF65-F5344CB8AC3E}">
        <p14:creationId xmlns:p14="http://schemas.microsoft.com/office/powerpoint/2010/main" val="1784418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874714" y="106707"/>
            <a:ext cx="10443600" cy="738119"/>
          </a:xfrm>
        </p:spPr>
        <p:txBody>
          <a:bodyPr>
            <a:normAutofit/>
          </a:bodyPr>
          <a:lstStyle/>
          <a:p>
            <a:r>
              <a:rPr lang="nb-NO" sz="3200" b="1" dirty="0">
                <a:latin typeface="Aptos" panose="020B0004020202020204" pitchFamily="34" charset="0"/>
              </a:rPr>
              <a:t>Forventninger til dagen?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1CF0930-34D4-DCB2-D2F2-8E4A4119A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4" y="1123122"/>
            <a:ext cx="10442574" cy="4385857"/>
          </a:xfrm>
        </p:spPr>
        <p:txBody>
          <a:bodyPr/>
          <a:lstStyle/>
          <a:p>
            <a:r>
              <a:rPr lang="nb-NO" dirty="0"/>
              <a:t>Det ble ikke uttrykt noen forventninger til temaet om kommunal påvirkning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Vi tolker dette som at som åpent og utforskende møte.</a:t>
            </a:r>
          </a:p>
        </p:txBody>
      </p:sp>
    </p:spTree>
    <p:extLst>
      <p:ext uri="{BB962C8B-B14F-4D97-AF65-F5344CB8AC3E}">
        <p14:creationId xmlns:p14="http://schemas.microsoft.com/office/powerpoint/2010/main" val="986899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B73D8-0172-EED0-6710-03F8D1283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B090D24-EBF0-8931-DF5E-0C9B34690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4" y="106707"/>
            <a:ext cx="10443600" cy="738119"/>
          </a:xfrm>
        </p:spPr>
        <p:txBody>
          <a:bodyPr>
            <a:normAutofit/>
          </a:bodyPr>
          <a:lstStyle/>
          <a:p>
            <a:r>
              <a:rPr lang="nb-NO" sz="3200" b="1" dirty="0">
                <a:latin typeface="Aptos" panose="020B0004020202020204" pitchFamily="34" charset="0"/>
              </a:rPr>
              <a:t>Pensjonistforbundet er en interesseorganisasjon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2B501F4A-E9B8-0887-B096-1F707483B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3" y="1142999"/>
            <a:ext cx="10442574" cy="4640856"/>
          </a:xfrm>
        </p:spPr>
        <p:txBody>
          <a:bodyPr>
            <a:normAutofit/>
          </a:bodyPr>
          <a:lstStyle/>
          <a:p>
            <a:r>
              <a:rPr lang="nb-NO" b="1" dirty="0">
                <a:latin typeface="Aptos" panose="020B0004020202020204" pitchFamily="34" charset="0"/>
              </a:rPr>
              <a:t>Hva betyr det å være en interesseorganisasjon?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Ivareta interessene for medlemmene sosialt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Ivareta interessen for medlemmene for å skape et aldersvennlig lokalsamfunn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Ivareta interessen til alle pensjonister i påvirkning av kommunen</a:t>
            </a:r>
            <a:br>
              <a:rPr lang="nb-NO" dirty="0">
                <a:latin typeface="Aptos" panose="020B0004020202020204" pitchFamily="34" charset="0"/>
              </a:rPr>
            </a:br>
            <a:endParaRPr lang="nb-NO" dirty="0">
              <a:latin typeface="Aptos" panose="020B0004020202020204" pitchFamily="34" charset="0"/>
            </a:endParaRPr>
          </a:p>
          <a:p>
            <a:r>
              <a:rPr lang="nb-NO" b="1" dirty="0">
                <a:latin typeface="Aptos" panose="020B0004020202020204" pitchFamily="34" charset="0"/>
              </a:rPr>
              <a:t>Hvem er vi til for?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Medlemmene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Pensjonister generelt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Uføre og personer med demenssykdom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Pensjonistforbundet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Kommunen vi bor i</a:t>
            </a:r>
          </a:p>
        </p:txBody>
      </p:sp>
    </p:spTree>
    <p:extLst>
      <p:ext uri="{BB962C8B-B14F-4D97-AF65-F5344CB8AC3E}">
        <p14:creationId xmlns:p14="http://schemas.microsoft.com/office/powerpoint/2010/main" val="1979676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5F0C3-5A34-B24D-8832-EE04B4F29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082E077-7981-A5B3-70DF-2F95F5E11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4" y="295552"/>
            <a:ext cx="10443600" cy="599764"/>
          </a:xfrm>
        </p:spPr>
        <p:txBody>
          <a:bodyPr>
            <a:normAutofit/>
          </a:bodyPr>
          <a:lstStyle/>
          <a:p>
            <a:r>
              <a:rPr lang="nb-NO" sz="3200" b="1" dirty="0">
                <a:latin typeface="Aptos" panose="020B0004020202020204" pitchFamily="34" charset="0"/>
              </a:rPr>
              <a:t>Pensjonistforbundet er en interesseorganisasjon</a:t>
            </a:r>
          </a:p>
        </p:txBody>
      </p:sp>
      <p:sp>
        <p:nvSpPr>
          <p:cNvPr id="20" name="Plassholder for innhold 19">
            <a:extLst>
              <a:ext uri="{FF2B5EF4-FFF2-40B4-BE49-F238E27FC236}">
                <a16:creationId xmlns:a16="http://schemas.microsoft.com/office/drawing/2014/main" id="{5F0458ED-902F-288E-67CA-B4F325006FC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608058" y="1397115"/>
            <a:ext cx="6178475" cy="38809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>
                <a:latin typeface="Aptos" panose="020B0004020202020204" pitchFamily="34" charset="0"/>
              </a:rPr>
              <a:t>Ingenting kommer av seg selv</a:t>
            </a:r>
          </a:p>
          <a:p>
            <a:pPr marL="0" indent="0">
              <a:buNone/>
            </a:pPr>
            <a:endParaRPr lang="nb-NO" sz="2000" b="1" dirty="0">
              <a:latin typeface="Aptos" panose="020B0004020202020204" pitchFamily="34" charset="0"/>
            </a:endParaRPr>
          </a:p>
          <a:p>
            <a:r>
              <a:rPr lang="nb-NO" sz="2000" b="1" dirty="0">
                <a:latin typeface="Aptos" panose="020B0004020202020204" pitchFamily="34" charset="0"/>
              </a:rPr>
              <a:t>Sosialt</a:t>
            </a:r>
            <a:r>
              <a:rPr lang="nb-NO" sz="2000" dirty="0">
                <a:latin typeface="Aptos" panose="020B0004020202020204" pitchFamily="34" charset="0"/>
              </a:rPr>
              <a:t> område:</a:t>
            </a:r>
          </a:p>
          <a:p>
            <a:pPr lvl="1"/>
            <a:r>
              <a:rPr lang="nb-NO" sz="2000" dirty="0">
                <a:latin typeface="Aptos" panose="020B0004020202020204" pitchFamily="34" charset="0"/>
              </a:rPr>
              <a:t>aktiviteter, foredrag, informasjon, underholdning, spill, turer, trim osv.</a:t>
            </a:r>
          </a:p>
          <a:p>
            <a:pPr lvl="1"/>
            <a:r>
              <a:rPr lang="nb-NO" sz="2000" dirty="0">
                <a:latin typeface="Aptos" panose="020B0004020202020204" pitchFamily="34" charset="0"/>
              </a:rPr>
              <a:t>Har vi tilbud som passer fremtidens medlemmer?</a:t>
            </a:r>
          </a:p>
          <a:p>
            <a:pPr marL="457200" lvl="1" indent="0">
              <a:buNone/>
            </a:pPr>
            <a:endParaRPr lang="nb-NO" sz="2000" dirty="0">
              <a:latin typeface="Aptos" panose="020B0004020202020204" pitchFamily="34" charset="0"/>
            </a:endParaRPr>
          </a:p>
          <a:p>
            <a:r>
              <a:rPr lang="nb-NO" sz="2000" b="1" dirty="0">
                <a:latin typeface="Aptos" panose="020B0004020202020204" pitchFamily="34" charset="0"/>
              </a:rPr>
              <a:t>Faglig </a:t>
            </a:r>
            <a:r>
              <a:rPr lang="nb-NO" sz="2000" dirty="0">
                <a:latin typeface="Aptos" panose="020B0004020202020204" pitchFamily="34" charset="0"/>
              </a:rPr>
              <a:t>område – skape et aldersvennlig lokalsamfunn</a:t>
            </a:r>
          </a:p>
          <a:p>
            <a:pPr lvl="1"/>
            <a:r>
              <a:rPr lang="nb-NO" sz="2000" dirty="0">
                <a:latin typeface="Aptos" panose="020B0004020202020204" pitchFamily="34" charset="0"/>
              </a:rPr>
              <a:t>påvirke beslutningstakere og utøvere i kommunene</a:t>
            </a: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BC0922E8-2135-3B1D-C782-914771B4815D}"/>
              </a:ext>
            </a:extLst>
          </p:cNvPr>
          <p:cNvGrpSpPr/>
          <p:nvPr/>
        </p:nvGrpSpPr>
        <p:grpSpPr>
          <a:xfrm>
            <a:off x="199190" y="1328525"/>
            <a:ext cx="5333713" cy="4132360"/>
            <a:chOff x="144452" y="179533"/>
            <a:chExt cx="5574703" cy="5032229"/>
          </a:xfrm>
        </p:grpSpPr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5BCC3D5B-6771-7EDC-8067-8B201DF8B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21391">
              <a:off x="2830408" y="2257438"/>
              <a:ext cx="771777" cy="1271111"/>
            </a:xfrm>
            <a:prstGeom prst="rect">
              <a:avLst/>
            </a:prstGeom>
          </p:spPr>
        </p:pic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C30A8D7A-ACA2-9F7C-3F3A-1B264865D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8839" y="1973246"/>
              <a:ext cx="937229" cy="1671575"/>
            </a:xfrm>
            <a:prstGeom prst="rect">
              <a:avLst/>
            </a:prstGeom>
          </p:spPr>
        </p:pic>
        <p:sp>
          <p:nvSpPr>
            <p:cNvPr id="7" name="AutoShape 11">
              <a:extLst>
                <a:ext uri="{FF2B5EF4-FFF2-40B4-BE49-F238E27FC236}">
                  <a16:creationId xmlns:a16="http://schemas.microsoft.com/office/drawing/2014/main" id="{F8AE574F-C348-3826-4232-58693204EA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4480" y="179533"/>
              <a:ext cx="4164675" cy="1565408"/>
            </a:xfrm>
            <a:prstGeom prst="triangle">
              <a:avLst>
                <a:gd name="adj" fmla="val 50300"/>
              </a:avLst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altLang="nb-NO" sz="1400" b="1" dirty="0">
                  <a:solidFill>
                    <a:schemeClr val="tx1"/>
                  </a:solidFill>
                </a:rPr>
                <a:t>Pensjonistforbundet</a:t>
              </a:r>
            </a:p>
            <a:p>
              <a:pPr algn="ctr"/>
              <a:r>
                <a:rPr lang="nb-NO" altLang="nb-NO" sz="1600" b="1" dirty="0">
                  <a:solidFill>
                    <a:schemeClr val="tx1"/>
                  </a:solidFill>
                </a:rPr>
                <a:t>Interesseområder</a:t>
              </a:r>
            </a:p>
            <a:p>
              <a:pPr algn="ctr"/>
              <a:endParaRPr lang="nb-NO" altLang="nb-NO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A8FCCF78-A0CD-0177-D647-5B7F3109F55A}"/>
                </a:ext>
              </a:extLst>
            </p:cNvPr>
            <p:cNvSpPr/>
            <p:nvPr/>
          </p:nvSpPr>
          <p:spPr>
            <a:xfrm>
              <a:off x="2224328" y="1744942"/>
              <a:ext cx="533709" cy="245974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400" b="1" dirty="0">
                  <a:solidFill>
                    <a:schemeClr val="tx1"/>
                  </a:solidFill>
                </a:rPr>
                <a:t>Sosiale </a:t>
              </a:r>
              <a:r>
                <a:rPr lang="nb-NO" sz="1400" b="1" dirty="0" err="1">
                  <a:solidFill>
                    <a:schemeClr val="tx1"/>
                  </a:solidFill>
                </a:rPr>
                <a:t>aktiviter</a:t>
              </a:r>
              <a:endParaRPr lang="nb-NO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3A3399C2-2CC3-A239-4316-2EAB4E032E38}"/>
                </a:ext>
              </a:extLst>
            </p:cNvPr>
            <p:cNvSpPr/>
            <p:nvPr/>
          </p:nvSpPr>
          <p:spPr>
            <a:xfrm>
              <a:off x="4622317" y="1744942"/>
              <a:ext cx="557674" cy="309973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400" b="1" dirty="0">
                  <a:solidFill>
                    <a:schemeClr val="tx1"/>
                  </a:solidFill>
                </a:rPr>
                <a:t>Faglige aktiviteter</a:t>
              </a:r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2579F62C-8502-285F-1D7A-8CD8A9289725}"/>
                </a:ext>
              </a:extLst>
            </p:cNvPr>
            <p:cNvSpPr/>
            <p:nvPr/>
          </p:nvSpPr>
          <p:spPr>
            <a:xfrm>
              <a:off x="2317228" y="4510653"/>
              <a:ext cx="2862763" cy="5680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400" b="1" dirty="0">
                  <a:solidFill>
                    <a:schemeClr val="tx1"/>
                  </a:solidFill>
                </a:rPr>
                <a:t>Medlemmer </a:t>
              </a:r>
            </a:p>
            <a:p>
              <a:pPr algn="ctr"/>
              <a:r>
                <a:rPr lang="nb-NO" sz="1400" b="1" dirty="0">
                  <a:solidFill>
                    <a:schemeClr val="tx1"/>
                  </a:solidFill>
                </a:rPr>
                <a:t>tillitsvalgte</a:t>
              </a:r>
            </a:p>
          </p:txBody>
        </p:sp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DEC761E2-238A-4653-1D0C-2BE29BF7F4C8}"/>
                </a:ext>
              </a:extLst>
            </p:cNvPr>
            <p:cNvGrpSpPr/>
            <p:nvPr/>
          </p:nvGrpSpPr>
          <p:grpSpPr>
            <a:xfrm>
              <a:off x="3481642" y="1878676"/>
              <a:ext cx="1083154" cy="2631977"/>
              <a:chOff x="6581486" y="2157077"/>
              <a:chExt cx="1200070" cy="2911591"/>
            </a:xfrm>
          </p:grpSpPr>
          <p:pic>
            <p:nvPicPr>
              <p:cNvPr id="17" name="Bilde 16">
                <a:extLst>
                  <a:ext uri="{FF2B5EF4-FFF2-40B4-BE49-F238E27FC236}">
                    <a16:creationId xmlns:a16="http://schemas.microsoft.com/office/drawing/2014/main" id="{645B7FCD-F6E5-D4EE-9E42-8709A66963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89714" t="21432" r="1496" b="59151"/>
              <a:stretch/>
            </p:blipFill>
            <p:spPr>
              <a:xfrm>
                <a:off x="6581486" y="3411042"/>
                <a:ext cx="852584" cy="1657626"/>
              </a:xfrm>
              <a:prstGeom prst="rect">
                <a:avLst/>
              </a:prstGeom>
            </p:spPr>
          </p:pic>
          <p:pic>
            <p:nvPicPr>
              <p:cNvPr id="18" name="Bilde 17">
                <a:extLst>
                  <a:ext uri="{FF2B5EF4-FFF2-40B4-BE49-F238E27FC236}">
                    <a16:creationId xmlns:a16="http://schemas.microsoft.com/office/drawing/2014/main" id="{38F95E7E-C44A-6B37-42AF-EAAE9E472C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91409" t="20167" r="1676" b="62561"/>
              <a:stretch/>
            </p:blipFill>
            <p:spPr>
              <a:xfrm>
                <a:off x="7118654" y="2157077"/>
                <a:ext cx="662902" cy="1474604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</p:pic>
        </p:grpSp>
        <p:cxnSp>
          <p:nvCxnSpPr>
            <p:cNvPr id="12" name="Rett linje 11">
              <a:extLst>
                <a:ext uri="{FF2B5EF4-FFF2-40B4-BE49-F238E27FC236}">
                  <a16:creationId xmlns:a16="http://schemas.microsoft.com/office/drawing/2014/main" id="{9127F65E-7206-CFA9-BA85-E66394DCE6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33817" y="2860803"/>
              <a:ext cx="47559" cy="1695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Bilde 12" descr="Et bilde som inneholder tekst&#10;&#10;Automatisk generert beskrivelse">
              <a:extLst>
                <a:ext uri="{FF2B5EF4-FFF2-40B4-BE49-F238E27FC236}">
                  <a16:creationId xmlns:a16="http://schemas.microsoft.com/office/drawing/2014/main" id="{114397D4-A6DF-B405-8821-0F660756E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661" y="3225338"/>
              <a:ext cx="1442921" cy="1152247"/>
            </a:xfrm>
            <a:prstGeom prst="rect">
              <a:avLst/>
            </a:prstGeom>
          </p:spPr>
        </p:pic>
        <p:pic>
          <p:nvPicPr>
            <p:cNvPr id="14" name="Bilde 13">
              <a:extLst>
                <a:ext uri="{FF2B5EF4-FFF2-40B4-BE49-F238E27FC236}">
                  <a16:creationId xmlns:a16="http://schemas.microsoft.com/office/drawing/2014/main" id="{42A3DE9C-B09E-1925-3B14-57A7A2766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82751" y="3873126"/>
              <a:ext cx="1083154" cy="1338636"/>
            </a:xfrm>
            <a:prstGeom prst="rect">
              <a:avLst/>
            </a:prstGeom>
          </p:spPr>
        </p:pic>
        <p:pic>
          <p:nvPicPr>
            <p:cNvPr id="15" name="Bilde 14">
              <a:extLst>
                <a:ext uri="{FF2B5EF4-FFF2-40B4-BE49-F238E27FC236}">
                  <a16:creationId xmlns:a16="http://schemas.microsoft.com/office/drawing/2014/main" id="{479C53A3-450A-FE0E-F3E4-E575EB714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0048" y="2160654"/>
              <a:ext cx="795960" cy="1370273"/>
            </a:xfrm>
            <a:prstGeom prst="rect">
              <a:avLst/>
            </a:prstGeom>
          </p:spPr>
        </p:pic>
        <p:pic>
          <p:nvPicPr>
            <p:cNvPr id="16" name="Bilde 15">
              <a:extLst>
                <a:ext uri="{FF2B5EF4-FFF2-40B4-BE49-F238E27FC236}">
                  <a16:creationId xmlns:a16="http://schemas.microsoft.com/office/drawing/2014/main" id="{62CFDDF4-CA4B-1A73-6D3F-513605FDE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452" y="3568473"/>
              <a:ext cx="1629036" cy="15900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1135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EFA25-F43A-3925-8EEF-FFF757268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57AD9AAD-341B-33B3-51B9-990DB64E9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4" y="365125"/>
            <a:ext cx="10443600" cy="762217"/>
          </a:xfrm>
        </p:spPr>
        <p:txBody>
          <a:bodyPr anchor="b">
            <a:normAutofit/>
          </a:bodyPr>
          <a:lstStyle/>
          <a:p>
            <a:r>
              <a:rPr lang="nb-NO" sz="3200" b="1" dirty="0">
                <a:latin typeface="Aptos" panose="020B0004020202020204" pitchFamily="34" charset="0"/>
              </a:rPr>
              <a:t>Pensjonistforbundet er en interesseorganisasjon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1396814-257C-4153-5970-BDB879DE3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4" y="1587323"/>
            <a:ext cx="4932000" cy="3683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>
                <a:latin typeface="Aptos" panose="020B0004020202020204" pitchFamily="34" charset="0"/>
              </a:rPr>
              <a:t>Skape et aldersvennlig lokalsamfunn </a:t>
            </a:r>
          </a:p>
          <a:p>
            <a:pPr marL="0" indent="0">
              <a:buNone/>
            </a:pPr>
            <a:endParaRPr lang="nb-NO" dirty="0">
              <a:latin typeface="Aptos" panose="020B0004020202020204" pitchFamily="34" charset="0"/>
            </a:endParaRPr>
          </a:p>
          <a:p>
            <a:r>
              <a:rPr lang="nb-NO" dirty="0">
                <a:latin typeface="Aptos" panose="020B0004020202020204" pitchFamily="34" charset="0"/>
              </a:rPr>
              <a:t>Hva trenger politikere å kjenne til for å ivareta de eldres behov i kommunen?</a:t>
            </a:r>
          </a:p>
        </p:txBody>
      </p:sp>
      <p:pic>
        <p:nvPicPr>
          <p:cNvPr id="2" name="Picture 4" descr="Møter i kommunestyret og formannskapet starter klokken 13 - VESTBY KOMMUNE">
            <a:extLst>
              <a:ext uri="{FF2B5EF4-FFF2-40B4-BE49-F238E27FC236}">
                <a16:creationId xmlns:a16="http://schemas.microsoft.com/office/drawing/2014/main" id="{0E66A93F-FA1F-3CD3-693F-3426D2ABD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966" y="1928076"/>
            <a:ext cx="4855704" cy="2694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574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53715-BD82-68D1-DB0E-E1BA053C5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6196E1C0-43E6-96B9-FED5-2ECDFE0C5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4" y="365125"/>
            <a:ext cx="10443600" cy="762217"/>
          </a:xfrm>
        </p:spPr>
        <p:txBody>
          <a:bodyPr anchor="b">
            <a:normAutofit/>
          </a:bodyPr>
          <a:lstStyle/>
          <a:p>
            <a:r>
              <a:rPr lang="nb-NO" sz="3200" b="1" dirty="0">
                <a:latin typeface="Aptos" panose="020B0004020202020204" pitchFamily="34" charset="0"/>
              </a:rPr>
              <a:t>Pensjonistforbundet er en interesseorganisasjon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6774BDB9-835F-BF4C-A5E1-896FDB2C5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4" y="1587323"/>
            <a:ext cx="4932000" cy="3683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>
                <a:latin typeface="Aptos" panose="020B0004020202020204" pitchFamily="34" charset="0"/>
              </a:rPr>
              <a:t>Skape et aldersvennlig lokalsamfunn </a:t>
            </a:r>
          </a:p>
          <a:p>
            <a:pPr marL="0" indent="0">
              <a:buNone/>
            </a:pPr>
            <a:endParaRPr lang="nb-NO" dirty="0">
              <a:latin typeface="Aptos" panose="020B0004020202020204" pitchFamily="34" charset="0"/>
            </a:endParaRPr>
          </a:p>
          <a:p>
            <a:r>
              <a:rPr lang="nb-NO" dirty="0">
                <a:latin typeface="Aptos" panose="020B0004020202020204" pitchFamily="34" charset="0"/>
              </a:rPr>
              <a:t>Hva trenger vi som ledere i lokalforeningen, å vite noe om for å kunne påvirke i vår retning?</a:t>
            </a:r>
          </a:p>
        </p:txBody>
      </p:sp>
      <p:pic>
        <p:nvPicPr>
          <p:cNvPr id="1026" name="Picture 2" descr="Landsmøtet 2023 | Pensjonistforbundet">
            <a:extLst>
              <a:ext uri="{FF2B5EF4-FFF2-40B4-BE49-F238E27FC236}">
                <a16:creationId xmlns:a16="http://schemas.microsoft.com/office/drawing/2014/main" id="{18DD6CB8-74B3-485F-CC75-B1C5C90E1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288" y="2107700"/>
            <a:ext cx="4762500" cy="248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147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3BD14-9EF4-9D69-8505-3F39AC7B9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52EDBE4-EDDA-F8BD-D918-32CD592AC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4" y="365125"/>
            <a:ext cx="10443600" cy="762217"/>
          </a:xfrm>
        </p:spPr>
        <p:txBody>
          <a:bodyPr anchor="b">
            <a:normAutofit/>
          </a:bodyPr>
          <a:lstStyle/>
          <a:p>
            <a:r>
              <a:rPr lang="nb-NO" sz="3200" b="1" dirty="0">
                <a:latin typeface="Aptos" panose="020B0004020202020204" pitchFamily="34" charset="0"/>
              </a:rPr>
              <a:t>Pensjonistforbundet er en interesseorganisasjon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63892E1D-3CF7-7252-2019-22317BE0D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4" y="1587323"/>
            <a:ext cx="4932000" cy="3683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>
                <a:latin typeface="Aptos" panose="020B0004020202020204" pitchFamily="34" charset="0"/>
              </a:rPr>
              <a:t>Skape et aldersvennlig lokalsamfunn </a:t>
            </a:r>
          </a:p>
          <a:p>
            <a:pPr marL="0" indent="0">
              <a:buNone/>
            </a:pPr>
            <a:endParaRPr lang="nb-NO" dirty="0">
              <a:latin typeface="Aptos" panose="020B0004020202020204" pitchFamily="34" charset="0"/>
            </a:endParaRPr>
          </a:p>
          <a:p>
            <a:r>
              <a:rPr lang="nb-NO" dirty="0">
                <a:latin typeface="Aptos" panose="020B0004020202020204" pitchFamily="34" charset="0"/>
              </a:rPr>
              <a:t>Hvordan skal vi opptre?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Reagere?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Agere - ta initiativ – være i forkant?</a:t>
            </a:r>
          </a:p>
        </p:txBody>
      </p:sp>
      <p:pic>
        <p:nvPicPr>
          <p:cNvPr id="3076" name="Picture 4" descr="MECCANICA, statikk og fasthetslære for ingeniører">
            <a:extLst>
              <a:ext uri="{FF2B5EF4-FFF2-40B4-BE49-F238E27FC236}">
                <a16:creationId xmlns:a16="http://schemas.microsoft.com/office/drawing/2014/main" id="{AD915544-4AA7-BF70-BBA6-8AC35A490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288" y="1849806"/>
            <a:ext cx="5108620" cy="283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120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7956F-F499-689E-4864-6A51D0886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6A09-95BA-BF2C-51C2-D271198D4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88" y="252390"/>
            <a:ext cx="10443600" cy="837374"/>
          </a:xfrm>
        </p:spPr>
        <p:txBody>
          <a:bodyPr anchor="b">
            <a:normAutofit/>
          </a:bodyPr>
          <a:lstStyle/>
          <a:p>
            <a:r>
              <a:rPr lang="nb-NO" sz="3200" b="1" kern="0" noProof="1">
                <a:effectLst/>
                <a:latin typeface="Aptos" panose="020B0004020202020204" pitchFamily="34" charset="0"/>
              </a:rPr>
              <a:t>Hva</a:t>
            </a:r>
            <a:r>
              <a:rPr lang="nb-NO" sz="3200" b="1" kern="0" spc="-25" noProof="1">
                <a:effectLst/>
                <a:latin typeface="Aptos" panose="020B0004020202020204" pitchFamily="34" charset="0"/>
              </a:rPr>
              <a:t> </a:t>
            </a:r>
            <a:r>
              <a:rPr lang="nb-NO" sz="3200" b="1" kern="0" noProof="1">
                <a:effectLst/>
                <a:latin typeface="Aptos" panose="020B0004020202020204" pitchFamily="34" charset="0"/>
              </a:rPr>
              <a:t>er</a:t>
            </a:r>
            <a:r>
              <a:rPr lang="nb-NO" sz="3200" b="1" kern="0" spc="-25" noProof="1">
                <a:effectLst/>
                <a:latin typeface="Aptos" panose="020B0004020202020204" pitchFamily="34" charset="0"/>
              </a:rPr>
              <a:t> </a:t>
            </a:r>
            <a:r>
              <a:rPr lang="nb-NO" sz="3200" b="1" kern="0" noProof="1">
                <a:effectLst/>
                <a:latin typeface="Aptos" panose="020B0004020202020204" pitchFamily="34" charset="0"/>
              </a:rPr>
              <a:t>kommunal</a:t>
            </a:r>
            <a:r>
              <a:rPr lang="nb-NO" sz="3200" b="1" kern="0" spc="-25" noProof="1">
                <a:effectLst/>
                <a:latin typeface="Aptos" panose="020B0004020202020204" pitchFamily="34" charset="0"/>
              </a:rPr>
              <a:t> </a:t>
            </a:r>
            <a:r>
              <a:rPr lang="nb-NO" sz="3200" b="1" kern="0" noProof="1">
                <a:effectLst/>
                <a:latin typeface="Aptos" panose="020B0004020202020204" pitchFamily="34" charset="0"/>
              </a:rPr>
              <a:t>påvirkning</a:t>
            </a:r>
            <a:r>
              <a:rPr lang="nb-NO" sz="3200" b="1" kern="0" spc="-25" noProof="1">
                <a:effectLst/>
                <a:latin typeface="Aptos" panose="020B0004020202020204" pitchFamily="34" charset="0"/>
              </a:rPr>
              <a:t> </a:t>
            </a:r>
            <a:r>
              <a:rPr lang="nb-NO" sz="3200" b="1" kern="0" noProof="1">
                <a:effectLst/>
                <a:latin typeface="Aptos" panose="020B0004020202020204" pitchFamily="34" charset="0"/>
              </a:rPr>
              <a:t>–</a:t>
            </a:r>
            <a:r>
              <a:rPr lang="nb-NO" sz="3200" b="1" kern="0" spc="-25" noProof="1">
                <a:effectLst/>
                <a:latin typeface="Aptos" panose="020B0004020202020204" pitchFamily="34" charset="0"/>
              </a:rPr>
              <a:t> </a:t>
            </a:r>
            <a:r>
              <a:rPr lang="nb-NO" sz="3200" b="1" kern="0" noProof="1">
                <a:effectLst/>
                <a:latin typeface="Aptos" panose="020B0004020202020204" pitchFamily="34" charset="0"/>
              </a:rPr>
              <a:t>hva</a:t>
            </a:r>
            <a:r>
              <a:rPr lang="nb-NO" sz="3200" b="1" kern="0" spc="-25" noProof="1">
                <a:effectLst/>
                <a:latin typeface="Aptos" panose="020B0004020202020204" pitchFamily="34" charset="0"/>
              </a:rPr>
              <a:t> </a:t>
            </a:r>
            <a:r>
              <a:rPr lang="nb-NO" sz="3200" b="1" kern="0" noProof="1">
                <a:effectLst/>
                <a:latin typeface="Aptos" panose="020B0004020202020204" pitchFamily="34" charset="0"/>
              </a:rPr>
              <a:t>handler</a:t>
            </a:r>
            <a:r>
              <a:rPr lang="nb-NO" sz="3200" b="1" kern="0" spc="-25" noProof="1">
                <a:effectLst/>
                <a:latin typeface="Aptos" panose="020B0004020202020204" pitchFamily="34" charset="0"/>
              </a:rPr>
              <a:t> </a:t>
            </a:r>
            <a:r>
              <a:rPr lang="nb-NO" sz="3200" b="1" kern="0" noProof="1">
                <a:effectLst/>
                <a:latin typeface="Aptos" panose="020B0004020202020204" pitchFamily="34" charset="0"/>
              </a:rPr>
              <a:t>det</a:t>
            </a:r>
            <a:r>
              <a:rPr lang="nb-NO" sz="3200" b="1" kern="0" spc="-25" noProof="1">
                <a:effectLst/>
                <a:latin typeface="Aptos" panose="020B0004020202020204" pitchFamily="34" charset="0"/>
              </a:rPr>
              <a:t> </a:t>
            </a:r>
            <a:r>
              <a:rPr lang="nb-NO" sz="3200" b="1" kern="0" noProof="1">
                <a:effectLst/>
                <a:latin typeface="Aptos" panose="020B0004020202020204" pitchFamily="34" charset="0"/>
              </a:rPr>
              <a:t>om</a:t>
            </a:r>
            <a:r>
              <a:rPr lang="nb-NO" sz="3200" b="1" kern="0" noProof="1">
                <a:latin typeface="Aptos" panose="020B0004020202020204" pitchFamily="34" charset="0"/>
              </a:rPr>
              <a:t>?</a:t>
            </a:r>
            <a:endParaRPr lang="nb-NO" sz="3200" b="1" noProof="1">
              <a:latin typeface="Aptos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25B3C-C117-B49F-5DA3-773517D86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3" y="1202499"/>
            <a:ext cx="5723517" cy="4546948"/>
          </a:xfrm>
        </p:spPr>
        <p:txBody>
          <a:bodyPr>
            <a:normAutofit lnSpcReduction="10000"/>
          </a:bodyPr>
          <a:lstStyle/>
          <a:p>
            <a:pPr marR="1227455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nb-NO" sz="2000" spc="0" noProof="0" dirty="0">
                <a:effectLst/>
                <a:latin typeface="Aptos" panose="020B0004020202020204" pitchFamily="34" charset="0"/>
              </a:rPr>
              <a:t>Å</a:t>
            </a:r>
            <a:r>
              <a:rPr lang="nb-NO" sz="2000" spc="-20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skape</a:t>
            </a:r>
            <a:r>
              <a:rPr lang="nb-NO" sz="2000" spc="-20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en</a:t>
            </a:r>
            <a:r>
              <a:rPr lang="nb-NO" sz="2000" spc="-20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konstruktiv</a:t>
            </a:r>
            <a:r>
              <a:rPr lang="nb-NO" sz="2000" spc="-20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dialog</a:t>
            </a:r>
            <a:r>
              <a:rPr lang="nb-NO" sz="2000" spc="-20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med</a:t>
            </a:r>
            <a:r>
              <a:rPr lang="nb-NO" sz="2000" spc="-20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ordfører</a:t>
            </a:r>
            <a:r>
              <a:rPr lang="nb-NO" sz="2000" spc="-20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og</a:t>
            </a:r>
            <a:r>
              <a:rPr lang="nb-NO" sz="2000" spc="-20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de</a:t>
            </a:r>
            <a:r>
              <a:rPr lang="nb-NO" sz="2000" spc="-20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politiske</a:t>
            </a:r>
            <a:r>
              <a:rPr lang="nb-NO" sz="2000" spc="-20" noProof="0" dirty="0"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partiene hver for seg</a:t>
            </a:r>
          </a:p>
          <a:p>
            <a:pPr marR="1227455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nb-NO" sz="2000" spc="0" noProof="0" dirty="0">
                <a:effectLst/>
                <a:latin typeface="Aptos" panose="020B0004020202020204" pitchFamily="34" charset="0"/>
              </a:rPr>
              <a:t>Å skape gode relasjoner til </a:t>
            </a:r>
            <a:r>
              <a:rPr lang="nb-NO" sz="2000" spc="-10" noProof="0" dirty="0">
                <a:effectLst/>
                <a:latin typeface="Aptos" panose="020B0004020202020204" pitchFamily="34" charset="0"/>
              </a:rPr>
              <a:t>rådmann/kommunedirektør og faglige ledere</a:t>
            </a:r>
            <a:endParaRPr lang="nb-NO" sz="2000" dirty="0">
              <a:latin typeface="Aptos" panose="020B0004020202020204" pitchFamily="34" charset="0"/>
            </a:endParaRPr>
          </a:p>
          <a:p>
            <a:pPr marR="1227455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nb-NO" sz="2000" spc="0" noProof="0" dirty="0">
                <a:effectLst/>
                <a:latin typeface="Aptos" panose="020B0004020202020204" pitchFamily="34" charset="0"/>
              </a:rPr>
              <a:t>Å påvirke beslutningstakere og </a:t>
            </a:r>
            <a:r>
              <a:rPr lang="nb-NO" sz="2000" spc="-10" noProof="0" dirty="0">
                <a:effectLst/>
                <a:latin typeface="Aptos" panose="020B0004020202020204" pitchFamily="34" charset="0"/>
              </a:rPr>
              <a:t>beslutningsprosesser</a:t>
            </a:r>
            <a:endParaRPr lang="nb-NO" sz="2000" dirty="0">
              <a:latin typeface="Aptos" panose="020B0004020202020204" pitchFamily="34" charset="0"/>
            </a:endParaRPr>
          </a:p>
          <a:p>
            <a:pPr marR="1227455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nb-NO" sz="2000" spc="0" noProof="0" dirty="0">
                <a:effectLst/>
                <a:latin typeface="Aptos" panose="020B0004020202020204" pitchFamily="34" charset="0"/>
              </a:rPr>
              <a:t>Å fortelle hva vi kan bidra med </a:t>
            </a:r>
            <a:r>
              <a:rPr lang="nb-NO" sz="2000" spc="-10" noProof="0" dirty="0">
                <a:effectLst/>
                <a:latin typeface="Aptos" panose="020B0004020202020204" pitchFamily="34" charset="0"/>
              </a:rPr>
              <a:t>lokalt</a:t>
            </a:r>
            <a:endParaRPr lang="nb-NO" sz="2000" dirty="0">
              <a:latin typeface="Aptos" panose="020B0004020202020204" pitchFamily="34" charset="0"/>
            </a:endParaRPr>
          </a:p>
          <a:p>
            <a:pPr marR="1227455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nb-NO" sz="2000" spc="0" noProof="0" dirty="0">
                <a:effectLst/>
                <a:latin typeface="Aptos" panose="020B0004020202020204" pitchFamily="34" charset="0"/>
              </a:rPr>
              <a:t>Å</a:t>
            </a:r>
            <a:r>
              <a:rPr lang="nb-NO" sz="2000" spc="-5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delta</a:t>
            </a:r>
            <a:r>
              <a:rPr lang="nb-NO" sz="2000" spc="-5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i</a:t>
            </a:r>
            <a:r>
              <a:rPr lang="nb-NO" sz="2000" spc="-5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offentlige</a:t>
            </a:r>
            <a:r>
              <a:rPr lang="nb-NO" sz="2000" spc="-5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møter</a:t>
            </a:r>
            <a:r>
              <a:rPr lang="nb-NO" sz="2000" spc="-5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og</a:t>
            </a:r>
            <a:r>
              <a:rPr lang="nb-NO" sz="2000" spc="-5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-10" noProof="0" dirty="0">
                <a:effectLst/>
                <a:latin typeface="Aptos" panose="020B0004020202020204" pitchFamily="34" charset="0"/>
              </a:rPr>
              <a:t>høringer</a:t>
            </a:r>
          </a:p>
          <a:p>
            <a:pPr marR="1227455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nb-NO" sz="2000" spc="0" noProof="0" dirty="0">
                <a:effectLst/>
                <a:latin typeface="Aptos" panose="020B0004020202020204" pitchFamily="34" charset="0"/>
              </a:rPr>
              <a:t>Å</a:t>
            </a:r>
            <a:r>
              <a:rPr lang="nb-NO" sz="2000" spc="-30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organisere</a:t>
            </a:r>
            <a:r>
              <a:rPr lang="nb-NO" sz="2000" spc="-30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påvirkning</a:t>
            </a:r>
            <a:r>
              <a:rPr lang="nb-NO" sz="2000" spc="-30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i</a:t>
            </a:r>
            <a:r>
              <a:rPr lang="nb-NO" sz="2000" spc="-30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møter</a:t>
            </a:r>
            <a:r>
              <a:rPr lang="nb-NO" sz="2000" spc="-30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mellom</a:t>
            </a:r>
            <a:r>
              <a:rPr lang="nb-NO" sz="2000" spc="-30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beslutningstakerne</a:t>
            </a:r>
            <a:r>
              <a:rPr lang="nb-NO" sz="2000" spc="-30" noProof="0" dirty="0">
                <a:effectLst/>
                <a:latin typeface="Aptos" panose="020B0004020202020204" pitchFamily="34" charset="0"/>
              </a:rPr>
              <a:t> </a:t>
            </a:r>
            <a:r>
              <a:rPr lang="nb-NO" sz="2000" spc="0" noProof="0" dirty="0">
                <a:effectLst/>
                <a:latin typeface="Aptos" panose="020B0004020202020204" pitchFamily="34" charset="0"/>
              </a:rPr>
              <a:t>og eldre kommunen</a:t>
            </a:r>
          </a:p>
          <a:p>
            <a:endParaRPr lang="nb-NO" sz="1500" dirty="0"/>
          </a:p>
        </p:txBody>
      </p:sp>
      <p:pic>
        <p:nvPicPr>
          <p:cNvPr id="5" name="Bilde 4" descr="Office-møte">
            <a:extLst>
              <a:ext uri="{FF2B5EF4-FFF2-40B4-BE49-F238E27FC236}">
                <a16:creationId xmlns:a16="http://schemas.microsoft.com/office/drawing/2014/main" id="{920AC9B3-B10A-76B4-FDED-5806D4332A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61" r="1058" b="-2"/>
          <a:stretch>
            <a:fillRect/>
          </a:stretch>
        </p:blipFill>
        <p:spPr>
          <a:xfrm>
            <a:off x="6598231" y="1424792"/>
            <a:ext cx="4932000" cy="36833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6236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23EA20-E88C-AA7D-0D17-1387FE4F2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971" y="0"/>
            <a:ext cx="10443600" cy="762000"/>
          </a:xfrm>
        </p:spPr>
        <p:txBody>
          <a:bodyPr>
            <a:normAutofit/>
          </a:bodyPr>
          <a:lstStyle/>
          <a:p>
            <a:r>
              <a:rPr lang="nb-NO" sz="3200" b="1" dirty="0">
                <a:latin typeface="Aptos" panose="020B0004020202020204" pitchFamily="34" charset="0"/>
              </a:rPr>
              <a:t>Hvem påvirker beslutningene?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32D8AC-BE27-7032-AFC7-B1501F577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077686"/>
            <a:ext cx="5273314" cy="47352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2200" b="1" dirty="0">
                <a:latin typeface="Aptos" panose="020B0004020202020204" pitchFamily="34" charset="0"/>
              </a:rPr>
              <a:t>Kommunestyret</a:t>
            </a:r>
          </a:p>
          <a:p>
            <a:pPr>
              <a:lnSpc>
                <a:spcPct val="100000"/>
              </a:lnSpc>
            </a:pPr>
            <a:r>
              <a:rPr lang="nb-NO" sz="2200" dirty="0">
                <a:latin typeface="Aptos" panose="020B0004020202020204" pitchFamily="34" charset="0"/>
              </a:rPr>
              <a:t>Det øverste politiske organet i kommunen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200" b="1" dirty="0">
                <a:latin typeface="Aptos" panose="020B0004020202020204" pitchFamily="34" charset="0"/>
              </a:rPr>
              <a:t>Formannskapet</a:t>
            </a:r>
          </a:p>
          <a:p>
            <a:pPr>
              <a:lnSpc>
                <a:spcPct val="100000"/>
              </a:lnSpc>
            </a:pPr>
            <a:r>
              <a:rPr lang="nb-NO" sz="2200" dirty="0">
                <a:latin typeface="Aptos" panose="020B0004020202020204" pitchFamily="34" charset="0"/>
              </a:rPr>
              <a:t>Tar seg av løpende saker og forbereder saker for kommunestyret.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200" b="1" dirty="0">
                <a:latin typeface="Aptos" panose="020B0004020202020204" pitchFamily="34" charset="0"/>
              </a:rPr>
              <a:t>Ordfører</a:t>
            </a:r>
          </a:p>
          <a:p>
            <a:pPr>
              <a:lnSpc>
                <a:spcPct val="100000"/>
              </a:lnSpc>
            </a:pPr>
            <a:r>
              <a:rPr lang="nb-NO" sz="2200" dirty="0">
                <a:latin typeface="Aptos" panose="020B0004020202020204" pitchFamily="34" charset="0"/>
              </a:rPr>
              <a:t>Den øverste politiske lederen i kommunen og er valgt av kommunestyret. </a:t>
            </a:r>
          </a:p>
          <a:p>
            <a:pPr>
              <a:lnSpc>
                <a:spcPct val="100000"/>
              </a:lnSpc>
            </a:pPr>
            <a:r>
              <a:rPr lang="nb-NO" sz="2200" dirty="0">
                <a:latin typeface="Aptos" panose="020B0004020202020204" pitchFamily="34" charset="0"/>
              </a:rPr>
              <a:t>Har ansvar for å lede møtene i kommunestyret og representere kommunen utad.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nb-NO" sz="2200" b="1" dirty="0">
                <a:latin typeface="Aptos" panose="020B0004020202020204" pitchFamily="34" charset="0"/>
              </a:rPr>
              <a:t>Rådmann/kommunedirektør</a:t>
            </a:r>
          </a:p>
          <a:p>
            <a:pPr lvl="1">
              <a:lnSpc>
                <a:spcPct val="110000"/>
              </a:lnSpc>
            </a:pPr>
            <a:r>
              <a:rPr lang="nb-NO" sz="2200" dirty="0">
                <a:latin typeface="Aptos" panose="020B0004020202020204" pitchFamily="34" charset="0"/>
              </a:rPr>
              <a:t>Kommunedirektøren er den øverste administrative lederen og rapporter til kommunestyret</a:t>
            </a:r>
          </a:p>
          <a:p>
            <a:pPr>
              <a:lnSpc>
                <a:spcPct val="100000"/>
              </a:lnSpc>
            </a:pPr>
            <a:endParaRPr lang="nb-NO" sz="1800" b="1" dirty="0">
              <a:latin typeface="Aptos" panose="020B000402020202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B2B86B8-CB5D-8A31-013D-321088FE693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993402" y="1077686"/>
            <a:ext cx="5349512" cy="47352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2000" b="1" dirty="0">
                <a:latin typeface="Aptos" panose="020B0004020202020204" pitchFamily="34" charset="0"/>
              </a:rPr>
              <a:t>Utvalg og komiteer</a:t>
            </a:r>
          </a:p>
          <a:p>
            <a:pPr lvl="1">
              <a:lnSpc>
                <a:spcPct val="100000"/>
              </a:lnSpc>
            </a:pPr>
            <a:r>
              <a:rPr lang="nb-NO" sz="2000" dirty="0">
                <a:latin typeface="Aptos" panose="020B0004020202020204" pitchFamily="34" charset="0"/>
              </a:rPr>
              <a:t>Ulike utvalg og komiteer som arbeider med spesifikke saksområder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000" b="1" dirty="0">
                <a:latin typeface="Aptos" panose="020B0004020202020204" pitchFamily="34" charset="0"/>
              </a:rPr>
              <a:t>Eldrerådet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000" b="1" dirty="0">
                <a:latin typeface="Aptos" panose="020B0004020202020204" pitchFamily="34" charset="0"/>
              </a:rPr>
              <a:t>Rådet for personer med nedsatt funksjonsevne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000" b="1" dirty="0">
                <a:latin typeface="Aptos" panose="020B0004020202020204" pitchFamily="34" charset="0"/>
              </a:rPr>
              <a:t>Andre interesseorganisasjoner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000" b="1" dirty="0">
                <a:latin typeface="Aptos" panose="020B0004020202020204" pitchFamily="34" charset="0"/>
              </a:rPr>
              <a:t>Lederne av de ulike resultatområdene i kommuneadministrasjonen</a:t>
            </a:r>
          </a:p>
          <a:p>
            <a:pPr>
              <a:lnSpc>
                <a:spcPct val="100000"/>
              </a:lnSpc>
            </a:pPr>
            <a:r>
              <a:rPr lang="nb-NO" sz="2000" dirty="0">
                <a:latin typeface="Aptos" panose="020B0004020202020204" pitchFamily="34" charset="0"/>
              </a:rPr>
              <a:t>Rapporterer til kommunedirektør/rådmann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266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057FC-822F-11BB-ACE7-FF143AC23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E360CF0-4220-1CDB-5890-3FCBBB67A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4" y="365125"/>
            <a:ext cx="10443600" cy="1080000"/>
          </a:xfrm>
        </p:spPr>
        <p:txBody>
          <a:bodyPr anchor="b">
            <a:normAutofit/>
          </a:bodyPr>
          <a:lstStyle/>
          <a:p>
            <a:r>
              <a:rPr lang="nb-NO" b="1"/>
              <a:t>Pensjonistforbundet er en interesseorganisasjon</a:t>
            </a:r>
          </a:p>
        </p:txBody>
      </p:sp>
      <p:pic>
        <p:nvPicPr>
          <p:cNvPr id="4098" name="Picture 2" descr="Eldrerådsmedlemmer fra hele Vestfold deltok på nytt kurs - BY Tønsberg">
            <a:extLst>
              <a:ext uri="{FF2B5EF4-FFF2-40B4-BE49-F238E27FC236}">
                <a16:creationId xmlns:a16="http://schemas.microsoft.com/office/drawing/2014/main" id="{57661F71-F6BC-AE49-08F4-4F9C1612A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"/>
          <a:stretch>
            <a:fillRect/>
          </a:stretch>
        </p:blipFill>
        <p:spPr bwMode="auto">
          <a:xfrm>
            <a:off x="1415441" y="1825625"/>
            <a:ext cx="4115700" cy="307371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24AB146A-973F-0ADC-DCFC-3F7465389D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85288" y="1825625"/>
            <a:ext cx="4932000" cy="3683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b="1" dirty="0"/>
              <a:t>Eldrerådet</a:t>
            </a:r>
            <a:endParaRPr lang="nb-NO" sz="2000" dirty="0"/>
          </a:p>
          <a:p>
            <a:r>
              <a:rPr lang="nb-NO" sz="2000" dirty="0"/>
              <a:t>Gjør vi eldrerådets jobb?</a:t>
            </a:r>
          </a:p>
          <a:p>
            <a:r>
              <a:rPr lang="nb-NO" sz="2000" dirty="0"/>
              <a:t>Marginaliserer vi eldrerådet?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b="1" dirty="0"/>
              <a:t>Eller</a:t>
            </a:r>
          </a:p>
          <a:p>
            <a:r>
              <a:rPr lang="nb-NO" sz="2000" dirty="0"/>
              <a:t>Bistår vi eldrerådet?</a:t>
            </a:r>
          </a:p>
          <a:p>
            <a:r>
              <a:rPr lang="nb-NO" sz="2000" dirty="0"/>
              <a:t>Bereder vi grunnen for gode vedtak i vår interesse, når saken også kommer fra eldrerådet inn i kommunestyret</a:t>
            </a:r>
          </a:p>
          <a:p>
            <a:pPr lvl="1"/>
            <a:r>
              <a:rPr lang="nb-NO" sz="2000" dirty="0"/>
              <a:t>Allerede ha påvirket partiene</a:t>
            </a:r>
          </a:p>
        </p:txBody>
      </p:sp>
    </p:spTree>
    <p:extLst>
      <p:ext uri="{BB962C8B-B14F-4D97-AF65-F5344CB8AC3E}">
        <p14:creationId xmlns:p14="http://schemas.microsoft.com/office/powerpoint/2010/main" val="3346939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B71C1-6793-40EA-97E9-F441D42D5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B0B55EB-26F9-39E4-29FB-243BCA5DE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87" y="176280"/>
            <a:ext cx="10443600" cy="738119"/>
          </a:xfrm>
        </p:spPr>
        <p:txBody>
          <a:bodyPr>
            <a:normAutofit fontScale="90000"/>
          </a:bodyPr>
          <a:lstStyle/>
          <a:p>
            <a:r>
              <a:rPr lang="nb-NO" sz="3200" b="1" dirty="0">
                <a:latin typeface="Aptos" panose="020B0004020202020204" pitchFamily="34" charset="0"/>
              </a:rPr>
              <a:t>Et aldersvennlig lokalsamfunn – </a:t>
            </a:r>
            <a:br>
              <a:rPr lang="nb-NO" sz="3200" b="1" dirty="0">
                <a:latin typeface="Aptos" panose="020B0004020202020204" pitchFamily="34" charset="0"/>
              </a:rPr>
            </a:br>
            <a:r>
              <a:rPr lang="nb-NO" sz="3200" b="1" dirty="0">
                <a:latin typeface="Aptos" panose="020B0004020202020204" pitchFamily="34" charset="0"/>
              </a:rPr>
              <a:t>PF setter agendaen gjennom aktuelle deltema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4D1EE6D-8040-425D-8A93-12F18DA9C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3" y="1152937"/>
            <a:ext cx="6089758" cy="4661452"/>
          </a:xfrm>
        </p:spPr>
        <p:txBody>
          <a:bodyPr>
            <a:normAutofit/>
          </a:bodyPr>
          <a:lstStyle/>
          <a:p>
            <a:r>
              <a:rPr lang="nb-NO" dirty="0">
                <a:latin typeface="Aptos" panose="020B0004020202020204" pitchFamily="34" charset="0"/>
              </a:rPr>
              <a:t>Faktagrunnlagene er: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Aldersutvikling i kommunen 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Dagens bosituasjon 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Dagens og fremtidens behov for helsehjelp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Behovet for at eldre blir boende hjemme og klarer seg selv – hva betyr det?</a:t>
            </a:r>
          </a:p>
          <a:p>
            <a:endParaRPr lang="nb-NO" dirty="0">
              <a:latin typeface="Aptos" panose="020B0004020202020204" pitchFamily="34" charset="0"/>
            </a:endParaRPr>
          </a:p>
          <a:p>
            <a:r>
              <a:rPr lang="nb-NO" b="1" dirty="0">
                <a:latin typeface="Aptos" panose="020B0004020202020204" pitchFamily="34" charset="0"/>
              </a:rPr>
              <a:t>Hvilke tema er det da viktig at vi setter på dagsorden i dialogen med kommunen?</a:t>
            </a:r>
          </a:p>
        </p:txBody>
      </p:sp>
      <p:pic>
        <p:nvPicPr>
          <p:cNvPr id="2050" name="Picture 2" descr="Husbanken - Bli med på den nasjonal konferanse om Bo trygt hjemme-reformen  🏡🤝 Hvordan skal vi sørge for at eldre kan leve gode liv og bo lengst  mulig hjemme? Dette krever samarbeid">
            <a:extLst>
              <a:ext uri="{FF2B5EF4-FFF2-40B4-BE49-F238E27FC236}">
                <a16:creationId xmlns:a16="http://schemas.microsoft.com/office/drawing/2014/main" id="{95FD5DBF-3869-4532-25C7-7698EA765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469" y="1040203"/>
            <a:ext cx="3468818" cy="346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11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69052-7070-BCF9-C7A9-26AB0A74C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198B18E-C206-1246-8535-1E5B99E60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87" y="96768"/>
            <a:ext cx="10443600" cy="738119"/>
          </a:xfrm>
        </p:spPr>
        <p:txBody>
          <a:bodyPr>
            <a:normAutofit/>
          </a:bodyPr>
          <a:lstStyle/>
          <a:p>
            <a:r>
              <a:rPr lang="nb-NO" sz="3200" b="1" dirty="0">
                <a:latin typeface="Aptos" panose="020B0004020202020204" pitchFamily="34" charset="0"/>
              </a:rPr>
              <a:t>Gruppeoppgaver – en start på prosessen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EA580DE7-5C67-5D42-DA63-6D741FF64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3" y="1013791"/>
            <a:ext cx="10442574" cy="4661452"/>
          </a:xfrm>
        </p:spPr>
        <p:txBody>
          <a:bodyPr>
            <a:normAutofit/>
          </a:bodyPr>
          <a:lstStyle/>
          <a:p>
            <a:r>
              <a:rPr lang="nb-NO" b="1" dirty="0">
                <a:latin typeface="Aptos" panose="020B0004020202020204" pitchFamily="34" charset="0"/>
              </a:rPr>
              <a:t>Hvordan vil dere organisere påvirkningsarbeidet i kommunen?</a:t>
            </a:r>
          </a:p>
          <a:p>
            <a:r>
              <a:rPr lang="nb-NO" dirty="0">
                <a:latin typeface="Aptos" panose="020B0004020202020204" pitchFamily="34" charset="0"/>
              </a:rPr>
              <a:t>Hva skal til for å lykkes med påvirkningen – suksesskriterier?</a:t>
            </a:r>
          </a:p>
          <a:p>
            <a:r>
              <a:rPr lang="nb-NO" dirty="0">
                <a:latin typeface="Aptos" panose="020B0004020202020204" pitchFamily="34" charset="0"/>
              </a:rPr>
              <a:t>Hvem er kommunedirektør/rådmann og ledere for de resultatområdene som er viktige for våre interesser?</a:t>
            </a:r>
          </a:p>
          <a:p>
            <a:r>
              <a:rPr lang="nb-NO" dirty="0">
                <a:latin typeface="Aptos" panose="020B0004020202020204" pitchFamily="34" charset="0"/>
              </a:rPr>
              <a:t>Hvem av dere kjenner noen i kommunen (politikere, ansatte, ledere osv)?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Hvem er gruppeleder for det enkelte parti?</a:t>
            </a:r>
          </a:p>
          <a:p>
            <a:r>
              <a:rPr lang="nb-NO" dirty="0">
                <a:latin typeface="Aptos" panose="020B0004020202020204" pitchFamily="34" charset="0"/>
              </a:rPr>
              <a:t>I kommuneplanen – finnes det et eldrepolitisk kapittel?</a:t>
            </a:r>
          </a:p>
          <a:p>
            <a:r>
              <a:rPr lang="nb-NO" dirty="0">
                <a:latin typeface="Aptos" panose="020B0004020202020204" pitchFamily="34" charset="0"/>
              </a:rPr>
              <a:t>Hvilke eldresaker er viktigst i din kommune – hva vil dere prioritere?</a:t>
            </a:r>
          </a:p>
          <a:p>
            <a:r>
              <a:rPr lang="nb-NO" dirty="0">
                <a:latin typeface="Aptos" panose="020B0004020202020204" pitchFamily="34" charset="0"/>
              </a:rPr>
              <a:t>Hvordan skal vi finne frem fakta om de aktuelle sakene? </a:t>
            </a:r>
          </a:p>
          <a:p>
            <a:r>
              <a:rPr lang="nb-NO" dirty="0">
                <a:latin typeface="Aptos" panose="020B0004020202020204" pitchFamily="34" charset="0"/>
              </a:rPr>
              <a:t>Hva vil vi oppnå, hvordan starter vi og når starter vi?</a:t>
            </a:r>
          </a:p>
        </p:txBody>
      </p:sp>
    </p:spTree>
    <p:extLst>
      <p:ext uri="{BB962C8B-B14F-4D97-AF65-F5344CB8AC3E}">
        <p14:creationId xmlns:p14="http://schemas.microsoft.com/office/powerpoint/2010/main" val="676543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3EA71-A37B-4655-246D-4E4C0D099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A996E55-0E16-EE99-4C01-7982466B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661" y="0"/>
            <a:ext cx="10443600" cy="738119"/>
          </a:xfrm>
        </p:spPr>
        <p:txBody>
          <a:bodyPr>
            <a:normAutofit/>
          </a:bodyPr>
          <a:lstStyle/>
          <a:p>
            <a:r>
              <a:rPr lang="nb-NO" sz="3200" b="1" dirty="0">
                <a:latin typeface="Aptos" panose="020B0004020202020204" pitchFamily="34" charset="0"/>
              </a:rPr>
              <a:t>Oppsummering fra diskusjonene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EC87C3E2-0452-975D-0454-E280FFBE7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3" y="925418"/>
            <a:ext cx="10442574" cy="4946572"/>
          </a:xfrm>
        </p:spPr>
        <p:txBody>
          <a:bodyPr>
            <a:normAutofit/>
          </a:bodyPr>
          <a:lstStyle/>
          <a:p>
            <a:r>
              <a:rPr lang="nb-NO" dirty="0">
                <a:latin typeface="Aptos" panose="020B0004020202020204" pitchFamily="34" charset="0"/>
              </a:rPr>
              <a:t>Tre områder egnet til bekymring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Demens og pårørende</a:t>
            </a:r>
            <a:br>
              <a:rPr lang="nb-NO" dirty="0">
                <a:latin typeface="Aptos" panose="020B0004020202020204" pitchFamily="34" charset="0"/>
              </a:rPr>
            </a:br>
            <a:r>
              <a:rPr lang="nb-NO" dirty="0">
                <a:latin typeface="Aptos" panose="020B0004020202020204" pitchFamily="34" charset="0"/>
              </a:rPr>
              <a:t>Utvikling av demens er større enn antatt; fra anslag på 10 000 nye tilfeller årlig til mellom 30 000 og 40 000 tilfeller. En betydelig belastning på pårørende også sett i lys av «Bo trygt hjemme»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Ensomhet og angst; Mange ukjente i hjemmetjenesten; Kommer seg ikke ut i et sosialt fellesskap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Selvmord blant eldre; Den største gruppen som gjennomfører selvmord. Hva er årsakene; ensomhet, angst, sykdom?</a:t>
            </a:r>
            <a:br>
              <a:rPr lang="nb-NO" dirty="0">
                <a:latin typeface="Aptos" panose="020B0004020202020204" pitchFamily="34" charset="0"/>
              </a:rPr>
            </a:br>
            <a:r>
              <a:rPr lang="nb-NO" dirty="0">
                <a:latin typeface="Aptos" panose="020B0004020202020204" pitchFamily="34" charset="0"/>
              </a:rPr>
              <a:t>Hvordan kan vi hindre selvmord?</a:t>
            </a:r>
          </a:p>
        </p:txBody>
      </p:sp>
    </p:spTree>
    <p:extLst>
      <p:ext uri="{BB962C8B-B14F-4D97-AF65-F5344CB8AC3E}">
        <p14:creationId xmlns:p14="http://schemas.microsoft.com/office/powerpoint/2010/main" val="2318976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1851F-74DA-760D-590B-9C0EC4F4A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6686BDE5-5758-90C6-FC33-4064BBBCA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661" y="0"/>
            <a:ext cx="10443600" cy="738119"/>
          </a:xfrm>
        </p:spPr>
        <p:txBody>
          <a:bodyPr>
            <a:normAutofit/>
          </a:bodyPr>
          <a:lstStyle/>
          <a:p>
            <a:r>
              <a:rPr lang="nb-NO" sz="3200" b="1" dirty="0">
                <a:latin typeface="Aptos" panose="020B0004020202020204" pitchFamily="34" charset="0"/>
              </a:rPr>
              <a:t>Oppsummering kommunal påvirkning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D19821F6-8C51-7861-A350-BC3FA59C1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3" y="925418"/>
            <a:ext cx="10442574" cy="4946572"/>
          </a:xfrm>
        </p:spPr>
        <p:txBody>
          <a:bodyPr>
            <a:normAutofit lnSpcReduction="10000"/>
          </a:bodyPr>
          <a:lstStyle/>
          <a:p>
            <a:r>
              <a:rPr lang="nb-NO" dirty="0">
                <a:latin typeface="Aptos" panose="020B0004020202020204" pitchFamily="34" charset="0"/>
              </a:rPr>
              <a:t>Kommunal påvirkning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Organisering av arbeidet er viktig for å få én stemme inn mot kommunen</a:t>
            </a:r>
          </a:p>
          <a:p>
            <a:pPr lvl="2"/>
            <a:r>
              <a:rPr lang="nb-NO" dirty="0">
                <a:latin typeface="Aptos" panose="020B0004020202020204" pitchFamily="34" charset="0"/>
              </a:rPr>
              <a:t>LF i flere av kommunene har etablert samarbeidsutvalg</a:t>
            </a:r>
          </a:p>
          <a:p>
            <a:pPr lvl="2"/>
            <a:r>
              <a:rPr lang="nb-NO" dirty="0">
                <a:latin typeface="Aptos" panose="020B0004020202020204" pitchFamily="34" charset="0"/>
              </a:rPr>
              <a:t>I noen tilfeller har det ikke fungert – ta opp igjen for å finne samarbeidsform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Flere LF arbeider med kommunen på prioriterte enkeltsaker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Viktig å støtte og bruke Eldrerådet i saker til kommunestyret. Samtidig påvirke partiene gjennom dialog på viktige saker for PF, slik at de har et godt grunnlag for beslutning når saken kommer opp </a:t>
            </a:r>
            <a:r>
              <a:rPr lang="nb-NO">
                <a:latin typeface="Aptos" panose="020B0004020202020204" pitchFamily="34" charset="0"/>
              </a:rPr>
              <a:t>til beslutning</a:t>
            </a:r>
            <a:endParaRPr lang="nb-NO" dirty="0">
              <a:latin typeface="Aptos" panose="020B0004020202020204" pitchFamily="34" charset="0"/>
            </a:endParaRPr>
          </a:p>
          <a:p>
            <a:pPr lvl="1"/>
            <a:r>
              <a:rPr lang="nb-NO" dirty="0">
                <a:latin typeface="Aptos" panose="020B0004020202020204" pitchFamily="34" charset="0"/>
              </a:rPr>
              <a:t>Vise hvor mye de lokal foreningene gjør for å forebygge og dermed «spare» det kommunale apparatet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Dialog og samarbeid med administrasjonen som er utøvende organ, og dermed viktig og støtte gjennom felles aktivitet</a:t>
            </a:r>
            <a:br>
              <a:rPr lang="nb-NO" dirty="0"/>
            </a:br>
            <a:br>
              <a:rPr lang="nb-NO" dirty="0"/>
            </a:br>
            <a:endParaRPr lang="nb-NO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550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A034F-2E6E-91F9-627A-9112B24C1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B190B6F3-03BA-D8E3-7BAA-26ABDEC32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032" y="359310"/>
            <a:ext cx="4091997" cy="3069690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47E53846-1AD9-452C-0861-C2E92E8B1D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23"/>
          <a:stretch>
            <a:fillRect/>
          </a:stretch>
        </p:blipFill>
        <p:spPr>
          <a:xfrm>
            <a:off x="678771" y="2905625"/>
            <a:ext cx="3775663" cy="2819769"/>
          </a:xfrm>
          <a:prstGeom prst="rect">
            <a:avLst/>
          </a:prstGeom>
          <a:noFill/>
        </p:spPr>
      </p:pic>
      <p:sp>
        <p:nvSpPr>
          <p:cNvPr id="4" name="Tittel 3">
            <a:extLst>
              <a:ext uri="{FF2B5EF4-FFF2-40B4-BE49-F238E27FC236}">
                <a16:creationId xmlns:a16="http://schemas.microsoft.com/office/drawing/2014/main" id="{C3073757-A494-E072-E925-A508398E1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4262" y="243939"/>
            <a:ext cx="4933026" cy="725545"/>
          </a:xfrm>
        </p:spPr>
        <p:txBody>
          <a:bodyPr anchor="b">
            <a:normAutofit/>
          </a:bodyPr>
          <a:lstStyle/>
          <a:p>
            <a:r>
              <a:rPr lang="nb-NO" sz="3200" b="1" dirty="0">
                <a:latin typeface="Aptos" panose="020B0004020202020204" pitchFamily="34" charset="0"/>
              </a:rPr>
              <a:t>Oppsummering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39C37EAD-3E81-72AC-0914-96DB7CF99FB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85288" y="1212750"/>
            <a:ext cx="4932000" cy="4009246"/>
          </a:xfrm>
        </p:spPr>
        <p:txBody>
          <a:bodyPr>
            <a:noAutofit/>
          </a:bodyPr>
          <a:lstStyle/>
          <a:p>
            <a:r>
              <a:rPr lang="nb-NO" sz="2200" dirty="0">
                <a:latin typeface="Aptos" panose="020B0004020202020204" pitchFamily="34" charset="0"/>
              </a:rPr>
              <a:t>Påvirkningsarbeidet er også voksenopplæring av politikere og administrasjon</a:t>
            </a:r>
          </a:p>
          <a:p>
            <a:pPr marL="0" indent="0">
              <a:buNone/>
            </a:pPr>
            <a:endParaRPr lang="nb-NO" sz="2200" dirty="0">
              <a:latin typeface="Aptos" panose="020B0004020202020204" pitchFamily="34" charset="0"/>
            </a:endParaRPr>
          </a:p>
          <a:p>
            <a:r>
              <a:rPr lang="nb-NO" sz="2200" dirty="0">
                <a:latin typeface="Aptos" panose="020B0004020202020204" pitchFamily="34" charset="0"/>
              </a:rPr>
              <a:t>Kommunepolitikere – amatører</a:t>
            </a:r>
          </a:p>
          <a:p>
            <a:pPr lvl="1"/>
            <a:r>
              <a:rPr lang="nb-NO" sz="2200" dirty="0">
                <a:latin typeface="Aptos" panose="020B0004020202020204" pitchFamily="34" charset="0"/>
              </a:rPr>
              <a:t>Vi kan gi dem bedre grunnlag for beslutninger</a:t>
            </a:r>
          </a:p>
          <a:p>
            <a:pPr lvl="1"/>
            <a:endParaRPr lang="nb-NO" sz="2200" dirty="0">
              <a:latin typeface="Aptos" panose="020B0004020202020204" pitchFamily="34" charset="0"/>
            </a:endParaRPr>
          </a:p>
          <a:p>
            <a:r>
              <a:rPr lang="nb-NO" sz="2200" dirty="0">
                <a:latin typeface="Aptos" panose="020B0004020202020204" pitchFamily="34" charset="0"/>
              </a:rPr>
              <a:t>Administrasjonen – profesjonelle</a:t>
            </a:r>
          </a:p>
          <a:p>
            <a:pPr lvl="1"/>
            <a:r>
              <a:rPr lang="nb-NO" sz="2200" dirty="0">
                <a:latin typeface="Aptos" panose="020B0004020202020204" pitchFamily="34" charset="0"/>
              </a:rPr>
              <a:t>Vi kan gi dem fakta, informasjon og ideer</a:t>
            </a:r>
          </a:p>
        </p:txBody>
      </p:sp>
    </p:spTree>
    <p:extLst>
      <p:ext uri="{BB962C8B-B14F-4D97-AF65-F5344CB8AC3E}">
        <p14:creationId xmlns:p14="http://schemas.microsoft.com/office/powerpoint/2010/main" val="1207471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86336-67CA-4E39-5A45-6F335BD58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882294-E426-7146-AD24-020CF3484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200" y="144788"/>
            <a:ext cx="10443600" cy="714528"/>
          </a:xfrm>
        </p:spPr>
        <p:txBody>
          <a:bodyPr anchor="b">
            <a:normAutofit/>
          </a:bodyPr>
          <a:lstStyle/>
          <a:p>
            <a:r>
              <a:rPr lang="nb-NO" sz="3200" b="1" dirty="0">
                <a:latin typeface="Aptos" panose="020B0004020202020204" pitchFamily="34" charset="0"/>
              </a:rPr>
              <a:t>Oppsummering – hvordan kan vi lykkes?</a:t>
            </a:r>
          </a:p>
        </p:txBody>
      </p:sp>
      <p:pic>
        <p:nvPicPr>
          <p:cNvPr id="18" name="Plassholder for bilde 17" descr="Riste hender etter møtet i en kafé">
            <a:extLst>
              <a:ext uri="{FF2B5EF4-FFF2-40B4-BE49-F238E27FC236}">
                <a16:creationId xmlns:a16="http://schemas.microsoft.com/office/drawing/2014/main" id="{6EA1F27C-BD75-7136-2E1E-EA29CB861B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10620" b="-2"/>
          <a:stretch>
            <a:fillRect/>
          </a:stretch>
        </p:blipFill>
        <p:spPr>
          <a:xfrm>
            <a:off x="631829" y="1138165"/>
            <a:ext cx="4932000" cy="3683354"/>
          </a:xfrm>
          <a:noFill/>
        </p:spPr>
      </p:pic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C4B3DEAB-ECF8-D511-0811-27BE0379745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927075" y="1135411"/>
            <a:ext cx="5920937" cy="4373568"/>
          </a:xfrm>
        </p:spPr>
        <p:txBody>
          <a:bodyPr>
            <a:noAutofit/>
          </a:bodyPr>
          <a:lstStyle/>
          <a:p>
            <a:pPr marL="228600" indent="-274320" rtl="0" eaLnBrk="1" latinLnBrk="0" hangingPunct="1">
              <a:spcBef>
                <a:spcPts val="1000"/>
              </a:spcBef>
              <a:buNone/>
            </a:pPr>
            <a:r>
              <a:rPr lang="nb-NO" sz="2200" b="1" dirty="0">
                <a:effectLst/>
                <a:latin typeface="Aptos" panose="020B0004020202020204" pitchFamily="34" charset="0"/>
              </a:rPr>
              <a:t>Tiltak for Politisk Samhandling</a:t>
            </a:r>
            <a:endParaRPr lang="nb-NO" sz="2200" dirty="0">
              <a:effectLst/>
              <a:latin typeface="Aptos" panose="020B0004020202020204" pitchFamily="34" charset="0"/>
            </a:endParaRPr>
          </a:p>
          <a:p>
            <a:pPr marL="228600" indent="-274320" rtl="0" eaLnBrk="1" latinLnBrk="0" hangingPunct="1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2200" dirty="0">
                <a:effectLst/>
                <a:latin typeface="Aptos" panose="020B0004020202020204" pitchFamily="34" charset="0"/>
              </a:rPr>
              <a:t>Sette dagsorden ut fra status og behov</a:t>
            </a:r>
          </a:p>
          <a:p>
            <a:pPr marL="228600" indent="-274320" rtl="0" eaLnBrk="1" latinLnBrk="0" hangingPunct="1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2200" dirty="0">
                <a:effectLst/>
                <a:latin typeface="Aptos" panose="020B0004020202020204" pitchFamily="34" charset="0"/>
              </a:rPr>
              <a:t>Lik behandling av alle politiske partier</a:t>
            </a:r>
          </a:p>
          <a:p>
            <a:pPr marL="228600" indent="-274320" rtl="0" eaLnBrk="1" latinLnBrk="0" hangingPunct="1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2200" dirty="0">
                <a:effectLst/>
                <a:latin typeface="Aptos" panose="020B0004020202020204" pitchFamily="34" charset="0"/>
              </a:rPr>
              <a:t>Konkrete innspill før budsjett og handlingsprogram</a:t>
            </a:r>
          </a:p>
          <a:p>
            <a:pPr marL="228600" indent="-274320" rtl="0" eaLnBrk="1" latinLnBrk="0" hangingPunct="1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2200" dirty="0">
                <a:effectLst/>
                <a:latin typeface="Aptos" panose="020B0004020202020204" pitchFamily="34" charset="0"/>
              </a:rPr>
              <a:t>Innspill til Kommuneplanens samfunnsdel 2027-2031</a:t>
            </a:r>
          </a:p>
          <a:p>
            <a:pPr marL="228600" indent="-274320" rtl="0" eaLnBrk="1" latinLnBrk="0" hangingPunct="1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2200" dirty="0">
                <a:effectLst/>
                <a:latin typeface="Aptos" panose="020B0004020202020204" pitchFamily="34" charset="0"/>
              </a:rPr>
              <a:t>Tett dialog med Eldrerådet</a:t>
            </a:r>
          </a:p>
          <a:p>
            <a:pPr marL="228600" indent="-274320" rtl="0" eaLnBrk="1" latinLnBrk="0" hangingPunct="1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2200" dirty="0">
                <a:effectLst/>
                <a:latin typeface="Aptos" panose="020B0004020202020204" pitchFamily="34" charset="0"/>
              </a:rPr>
              <a:t>Oppfølging av politikerne</a:t>
            </a:r>
          </a:p>
          <a:p>
            <a:pPr marL="228600" indent="-274320" rtl="0" eaLnBrk="1" latinLnBrk="0" hangingPunct="1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2200" dirty="0">
                <a:effectLst/>
                <a:latin typeface="Aptos" panose="020B0004020202020204" pitchFamily="34" charset="0"/>
              </a:rPr>
              <a:t>Samhandling med administrasjonen</a:t>
            </a:r>
          </a:p>
          <a:p>
            <a:pPr marL="228600" indent="-274320" rtl="0" eaLnBrk="1" latinLnBrk="0" hangingPunct="1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2200" dirty="0">
                <a:effectLst/>
                <a:latin typeface="Aptos" panose="020B0004020202020204" pitchFamily="34" charset="0"/>
              </a:rPr>
              <a:t>Lage en plan for arbeidet</a:t>
            </a:r>
            <a:endParaRPr lang="nb-NO" sz="2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635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4BB78-4D5A-89BA-219F-A56CB3BF9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Subtitle 2">
            <a:extLst>
              <a:ext uri="{FF2B5EF4-FFF2-40B4-BE49-F238E27FC236}">
                <a16:creationId xmlns:a16="http://schemas.microsoft.com/office/drawing/2014/main" id="{B27EE863-3B48-9561-FD1E-93DCF845F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13174" y="672029"/>
            <a:ext cx="6000694" cy="4983336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nb-NO" sz="3600" i="1" noProof="0" dirty="0">
                <a:latin typeface="Aptos" panose="020B0004020202020204" pitchFamily="34" charset="0"/>
              </a:rPr>
              <a:t>Med det viktige arbeidet å ivareta og sikre medlemmenes interesser i kommunene.</a:t>
            </a:r>
          </a:p>
          <a:p>
            <a:pPr>
              <a:lnSpc>
                <a:spcPct val="100000"/>
              </a:lnSpc>
            </a:pPr>
            <a:r>
              <a:rPr lang="nb-NO" sz="3600" i="1" dirty="0">
                <a:latin typeface="Aptos" panose="020B0004020202020204" pitchFamily="34" charset="0"/>
              </a:rPr>
              <a:t>La oss være med å bestemme hva et aldersvennlig lokalsamfunn er og skal være</a:t>
            </a:r>
          </a:p>
          <a:p>
            <a:endParaRPr lang="nb-NO" sz="1800" i="1" noProof="0" dirty="0">
              <a:latin typeface="Aptos" panose="020B00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sz="1800" i="1" noProof="0" dirty="0">
                <a:latin typeface="Aptos" panose="020B0004020202020204" pitchFamily="34" charset="0"/>
              </a:rPr>
              <a:t>Ta gjerne kontakt: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sz="1800" i="1" noProof="0" dirty="0">
                <a:latin typeface="Aptos" panose="020B0004020202020204" pitchFamily="34" charset="0"/>
              </a:rPr>
              <a:t>Inger-Marie Stokker, e-post; stokkeringermarie@gmail.com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sz="1800" i="1" dirty="0">
                <a:latin typeface="Aptos" panose="020B0004020202020204" pitchFamily="34" charset="0"/>
              </a:rPr>
              <a:t>Arne Sverre Modal, e-post; arne.sverre.modahl@gmail.com</a:t>
            </a:r>
            <a:endParaRPr lang="nb-NO" sz="1800" i="1" noProof="0" dirty="0">
              <a:latin typeface="Aptos" panose="020B0004020202020204" pitchFamily="34" charset="0"/>
            </a:endParaRPr>
          </a:p>
        </p:txBody>
      </p:sp>
      <p:pic>
        <p:nvPicPr>
          <p:cNvPr id="10" name="Picture 8" descr="Glittertag &quot;Lykke til!&quot; – Norway DesignStudio">
            <a:extLst>
              <a:ext uri="{FF2B5EF4-FFF2-40B4-BE49-F238E27FC236}">
                <a16:creationId xmlns:a16="http://schemas.microsoft.com/office/drawing/2014/main" id="{B079FF7A-983B-AED3-528E-7E53E0420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078" y="239135"/>
            <a:ext cx="5493744" cy="551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601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497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Pensjonistforbundet">
      <a:dk1>
        <a:srgbClr val="242424"/>
      </a:dk1>
      <a:lt1>
        <a:srgbClr val="FFFFFF"/>
      </a:lt1>
      <a:dk2>
        <a:srgbClr val="F05928"/>
      </a:dk2>
      <a:lt2>
        <a:srgbClr val="FFF0DC"/>
      </a:lt2>
      <a:accent1>
        <a:srgbClr val="FF9B0F"/>
      </a:accent1>
      <a:accent2>
        <a:srgbClr val="8C0000"/>
      </a:accent2>
      <a:accent3>
        <a:srgbClr val="283C46"/>
      </a:accent3>
      <a:accent4>
        <a:srgbClr val="00A0B3"/>
      </a:accent4>
      <a:accent5>
        <a:srgbClr val="E5E5E5"/>
      </a:accent5>
      <a:accent6>
        <a:srgbClr val="969696"/>
      </a:accent6>
      <a:hlink>
        <a:srgbClr val="006496"/>
      </a:hlink>
      <a:folHlink>
        <a:srgbClr val="50233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nsjonistforbundet_PPT_mal_eksempel kopi" id="{252E4171-3DF3-D440-919C-A2243B3DB0F7}" vid="{1770EF9E-6364-B048-A2DD-543B40690E1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Pensjonistforbundet_PPT_mal</Template>
  <TotalTime>662</TotalTime>
  <Words>1804</Words>
  <Application>Microsoft Office PowerPoint</Application>
  <PresentationFormat>Widescreen</PresentationFormat>
  <Paragraphs>220</Paragraphs>
  <Slides>18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2" baseType="lpstr">
      <vt:lpstr>Aptos</vt:lpstr>
      <vt:lpstr>Arial</vt:lpstr>
      <vt:lpstr>Calibri</vt:lpstr>
      <vt:lpstr>Office-tema</vt:lpstr>
      <vt:lpstr>Pensjonistforbundet Vestfold 19.06.2025</vt:lpstr>
      <vt:lpstr>Forventninger til dagen?</vt:lpstr>
      <vt:lpstr>Pensjonistforbundet er en interesseorganisasjon</vt:lpstr>
      <vt:lpstr>Pensjonistforbundet er en interesseorganisasjon</vt:lpstr>
      <vt:lpstr>Pensjonistforbundet er en interesseorganisasjon</vt:lpstr>
      <vt:lpstr>Pensjonistforbundet er en interesseorganisasjon</vt:lpstr>
      <vt:lpstr>Pensjonistforbundet er en interesseorganisasjon</vt:lpstr>
      <vt:lpstr>Hva er kommunal påvirkning – hva handler det om?</vt:lpstr>
      <vt:lpstr>Hvem påvirker beslutningene?</vt:lpstr>
      <vt:lpstr>Pensjonistforbundet er en interesseorganisasjon</vt:lpstr>
      <vt:lpstr>Et aldersvennlig lokalsamfunn –  PF setter agendaen gjennom aktuelle deltema</vt:lpstr>
      <vt:lpstr>Gruppeoppgaver – en start på prosessen</vt:lpstr>
      <vt:lpstr>Oppsummering fra diskusjonene</vt:lpstr>
      <vt:lpstr>Oppsummering kommunal påvirkning</vt:lpstr>
      <vt:lpstr>Oppsummering</vt:lpstr>
      <vt:lpstr>Oppsummering – hvordan kan vi lykkes?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Rasch</dc:creator>
  <cp:lastModifiedBy>Inger-Marie Stokker</cp:lastModifiedBy>
  <cp:revision>12</cp:revision>
  <dcterms:created xsi:type="dcterms:W3CDTF">2022-04-26T12:09:41Z</dcterms:created>
  <dcterms:modified xsi:type="dcterms:W3CDTF">2025-06-23T08:28:31Z</dcterms:modified>
</cp:coreProperties>
</file>