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</p:sldMasterIdLst>
  <p:notesMasterIdLst>
    <p:notesMasterId r:id="rId42"/>
  </p:notesMasterIdLst>
  <p:sldIdLst>
    <p:sldId id="256" r:id="rId3"/>
    <p:sldId id="491" r:id="rId4"/>
    <p:sldId id="3392" r:id="rId5"/>
    <p:sldId id="262" r:id="rId6"/>
    <p:sldId id="3370" r:id="rId7"/>
    <p:sldId id="497" r:id="rId8"/>
    <p:sldId id="3376" r:id="rId9"/>
    <p:sldId id="277" r:id="rId10"/>
    <p:sldId id="496" r:id="rId11"/>
    <p:sldId id="3365" r:id="rId12"/>
    <p:sldId id="3366" r:id="rId13"/>
    <p:sldId id="288" r:id="rId14"/>
    <p:sldId id="3368" r:id="rId15"/>
    <p:sldId id="490" r:id="rId16"/>
    <p:sldId id="3378" r:id="rId17"/>
    <p:sldId id="267" r:id="rId18"/>
    <p:sldId id="3389" r:id="rId19"/>
    <p:sldId id="3381" r:id="rId20"/>
    <p:sldId id="3391" r:id="rId21"/>
    <p:sldId id="498" r:id="rId22"/>
    <p:sldId id="3393" r:id="rId23"/>
    <p:sldId id="3374" r:id="rId24"/>
    <p:sldId id="499" r:id="rId25"/>
    <p:sldId id="3363" r:id="rId26"/>
    <p:sldId id="3375" r:id="rId27"/>
    <p:sldId id="500" r:id="rId28"/>
    <p:sldId id="3371" r:id="rId29"/>
    <p:sldId id="492" r:id="rId30"/>
    <p:sldId id="3383" r:id="rId31"/>
    <p:sldId id="3384" r:id="rId32"/>
    <p:sldId id="3385" r:id="rId33"/>
    <p:sldId id="484" r:id="rId34"/>
    <p:sldId id="3373" r:id="rId35"/>
    <p:sldId id="3369" r:id="rId36"/>
    <p:sldId id="489" r:id="rId37"/>
    <p:sldId id="483" r:id="rId38"/>
    <p:sldId id="3394" r:id="rId39"/>
    <p:sldId id="3372" r:id="rId40"/>
    <p:sldId id="3380" r:id="rId4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4694"/>
  </p:normalViewPr>
  <p:slideViewPr>
    <p:cSldViewPr>
      <p:cViewPr varScale="1">
        <p:scale>
          <a:sx n="93" d="100"/>
          <a:sy n="93" d="100"/>
        </p:scale>
        <p:origin x="366" y="6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mpedumy-my.sharepoint.com/personal/izwanismail_umpsa_edu_my/Documents/analisa%20GE%202023/ANALISA%20GE%203%20Jula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652425495887486E-2"/>
          <c:y val="1.7568980931872889E-2"/>
          <c:w val="0.87460016970543342"/>
          <c:h val="0.85228128264561831"/>
        </c:manualLayout>
      </c:layout>
      <c:bubbleChart>
        <c:varyColors val="0"/>
        <c:ser>
          <c:idx val="0"/>
          <c:order val="0"/>
          <c:tx>
            <c:strRef>
              <c:f>ByFacChart!$B$17</c:f>
              <c:strCache>
                <c:ptCount val="1"/>
                <c:pt idx="0">
                  <c:v>FTKA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4653787995202916"/>
                  <c:y val="-9.3095869009432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Civil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F49-4502-9776-A904C40724C9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ByFacChart!$C$17</c:f>
              <c:numCache>
                <c:formatCode>_-[$RM-4409]* #,##0_-;\-[$RM-4409]* #,##0_-;_-[$RM-4409]* "-"??_-;_-@_-</c:formatCode>
                <c:ptCount val="1"/>
                <c:pt idx="0">
                  <c:v>2331.5886363636359</c:v>
                </c:pt>
              </c:numCache>
            </c:numRef>
          </c:xVal>
          <c:yVal>
            <c:numRef>
              <c:f>ByFacChart!$D$17</c:f>
              <c:numCache>
                <c:formatCode>0.0%</c:formatCode>
                <c:ptCount val="1"/>
                <c:pt idx="0">
                  <c:v>2.6515151515151516E-2</c:v>
                </c:pt>
              </c:numCache>
            </c:numRef>
          </c:yVal>
          <c:bubbleSize>
            <c:numRef>
              <c:f>ByFacChart!$E$17</c:f>
              <c:numCache>
                <c:formatCode>General</c:formatCode>
                <c:ptCount val="1"/>
                <c:pt idx="0">
                  <c:v>264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0-8DC0-4E96-BB3E-5A4DB0D93320}"/>
            </c:ext>
          </c:extLst>
        </c:ser>
        <c:ser>
          <c:idx val="1"/>
          <c:order val="1"/>
          <c:tx>
            <c:strRef>
              <c:f>ByFacChart!$B$18</c:f>
              <c:strCache>
                <c:ptCount val="1"/>
                <c:pt idx="0">
                  <c:v>FK</c:v>
                </c:pt>
              </c:strCache>
            </c:strRef>
          </c:tx>
          <c:spPr>
            <a:solidFill>
              <a:srgbClr val="F7B6D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Computing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31C-4E4F-92FA-7E062756EED8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ByFacChart!$C$18</c:f>
              <c:numCache>
                <c:formatCode>_-[$RM-4409]* #,##0_-;\-[$RM-4409]* #,##0_-;_-[$RM-4409]* "-"??_-;_-@_-</c:formatCode>
                <c:ptCount val="1"/>
                <c:pt idx="0">
                  <c:v>2631.8386274509803</c:v>
                </c:pt>
              </c:numCache>
            </c:numRef>
          </c:xVal>
          <c:yVal>
            <c:numRef>
              <c:f>ByFacChart!$D$18</c:f>
              <c:numCache>
                <c:formatCode>0.0%</c:formatCode>
                <c:ptCount val="1"/>
                <c:pt idx="0">
                  <c:v>4.3137254901960784E-2</c:v>
                </c:pt>
              </c:numCache>
            </c:numRef>
          </c:yVal>
          <c:bubbleSize>
            <c:numRef>
              <c:f>ByFacChart!$E$18</c:f>
              <c:numCache>
                <c:formatCode>General</c:formatCode>
                <c:ptCount val="1"/>
                <c:pt idx="0">
                  <c:v>257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1-8DC0-4E96-BB3E-5A4DB0D93320}"/>
            </c:ext>
          </c:extLst>
        </c:ser>
        <c:ser>
          <c:idx val="2"/>
          <c:order val="2"/>
          <c:tx>
            <c:strRef>
              <c:f>ByFacChart!$B$19</c:f>
              <c:strCache>
                <c:ptCount val="1"/>
                <c:pt idx="0">
                  <c:v>FTKEE</c:v>
                </c:pt>
              </c:strCache>
            </c:strRef>
          </c:tx>
          <c:spPr>
            <a:solidFill>
              <a:srgbClr val="228B2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EE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F49-4502-9776-A904C40724C9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ByFacChart!$C$19</c:f>
              <c:numCache>
                <c:formatCode>_-[$RM-4409]* #,##0_-;\-[$RM-4409]* #,##0_-;_-[$RM-4409]* "-"??_-;_-@_-</c:formatCode>
                <c:ptCount val="1"/>
                <c:pt idx="0">
                  <c:v>2615.4977314814814</c:v>
                </c:pt>
              </c:numCache>
            </c:numRef>
          </c:xVal>
          <c:yVal>
            <c:numRef>
              <c:f>ByFacChart!$D$19</c:f>
              <c:numCache>
                <c:formatCode>0.0%</c:formatCode>
                <c:ptCount val="1"/>
                <c:pt idx="0">
                  <c:v>6.0185185185185182E-2</c:v>
                </c:pt>
              </c:numCache>
            </c:numRef>
          </c:yVal>
          <c:bubbleSize>
            <c:numRef>
              <c:f>ByFacChart!$E$19</c:f>
              <c:numCache>
                <c:formatCode>General</c:formatCode>
                <c:ptCount val="1"/>
                <c:pt idx="0">
                  <c:v>217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2-8DC0-4E96-BB3E-5A4DB0D93320}"/>
            </c:ext>
          </c:extLst>
        </c:ser>
        <c:ser>
          <c:idx val="3"/>
          <c:order val="3"/>
          <c:tx>
            <c:strRef>
              <c:f>ByFacChart!$B$20</c:f>
              <c:strCache>
                <c:ptCount val="1"/>
                <c:pt idx="0">
                  <c:v>PSM</c:v>
                </c:pt>
              </c:strCache>
            </c:strRef>
          </c:tx>
          <c:spPr>
            <a:solidFill>
              <a:schemeClr val="accent3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Data</a:t>
                    </a:r>
                    <a:r>
                      <a:rPr lang="en-US" baseline="0"/>
                      <a:t> Analytics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31C-4E4F-92FA-7E062756EED8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ByFacChart!$C$20</c:f>
              <c:numCache>
                <c:formatCode>_-[$RM-4409]* #,##0_-;\-[$RM-4409]* #,##0_-;_-[$RM-4409]* "-"??_-;_-@_-</c:formatCode>
                <c:ptCount val="1"/>
                <c:pt idx="0">
                  <c:v>2728.4736842105262</c:v>
                </c:pt>
              </c:numCache>
            </c:numRef>
          </c:xVal>
          <c:yVal>
            <c:numRef>
              <c:f>ByFacChart!$D$20</c:f>
              <c:numCache>
                <c:formatCode>0.0%</c:formatCode>
                <c:ptCount val="1"/>
                <c:pt idx="0">
                  <c:v>5.2631578947368418E-2</c:v>
                </c:pt>
              </c:numCache>
            </c:numRef>
          </c:yVal>
          <c:bubbleSize>
            <c:numRef>
              <c:f>ByFacChart!$E$20</c:f>
              <c:numCache>
                <c:formatCode>General</c:formatCode>
                <c:ptCount val="1"/>
                <c:pt idx="0">
                  <c:v>19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3-8DC0-4E96-BB3E-5A4DB0D93320}"/>
            </c:ext>
          </c:extLst>
        </c:ser>
        <c:ser>
          <c:idx val="4"/>
          <c:order val="4"/>
          <c:tx>
            <c:strRef>
              <c:f>ByFacChart!$B$21</c:f>
              <c:strCache>
                <c:ptCount val="1"/>
                <c:pt idx="0">
                  <c:v>FTKPM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Manufacturing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31C-4E4F-92FA-7E062756EED8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ByFacChart!$C$21</c:f>
              <c:numCache>
                <c:formatCode>_-[$RM-4409]* #,##0_-;\-[$RM-4409]* #,##0_-;_-[$RM-4409]* "-"??_-;_-@_-</c:formatCode>
                <c:ptCount val="1"/>
                <c:pt idx="0">
                  <c:v>2666.278581081081</c:v>
                </c:pt>
              </c:numCache>
            </c:numRef>
          </c:xVal>
          <c:yVal>
            <c:numRef>
              <c:f>ByFacChart!$D$21</c:f>
              <c:numCache>
                <c:formatCode>0.0%</c:formatCode>
                <c:ptCount val="1"/>
                <c:pt idx="0">
                  <c:v>8.1081081081081086E-2</c:v>
                </c:pt>
              </c:numCache>
            </c:numRef>
          </c:yVal>
          <c:bubbleSize>
            <c:numRef>
              <c:f>ByFacChart!$E$21</c:f>
              <c:numCache>
                <c:formatCode>General</c:formatCode>
                <c:ptCount val="1"/>
                <c:pt idx="0">
                  <c:v>150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4-8DC0-4E96-BB3E-5A4DB0D93320}"/>
            </c:ext>
          </c:extLst>
        </c:ser>
        <c:ser>
          <c:idx val="5"/>
          <c:order val="5"/>
          <c:tx>
            <c:strRef>
              <c:f>ByFacChart!$B$22</c:f>
              <c:strCache>
                <c:ptCount val="1"/>
                <c:pt idx="0">
                  <c:v>FSTI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8395621229631539E-3"/>
                  <c:y val="3.341902990082179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Science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79734"/>
                        <a:gd name="adj2" fmla="val -63976"/>
                      </a:avLst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AF49-4502-9776-A904C40724C9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ByFacChart!$C$22</c:f>
              <c:numCache>
                <c:formatCode>_-[$RM-4409]* #,##0_-;\-[$RM-4409]* #,##0_-;_-[$RM-4409]* "-"??_-;_-@_-</c:formatCode>
                <c:ptCount val="1"/>
                <c:pt idx="0">
                  <c:v>2603.9451973684208</c:v>
                </c:pt>
              </c:numCache>
            </c:numRef>
          </c:xVal>
          <c:yVal>
            <c:numRef>
              <c:f>ByFacChart!$D$22</c:f>
              <c:numCache>
                <c:formatCode>0.0%</c:formatCode>
                <c:ptCount val="1"/>
                <c:pt idx="0">
                  <c:v>7.2368421052631582E-2</c:v>
                </c:pt>
              </c:numCache>
            </c:numRef>
          </c:yVal>
          <c:bubbleSize>
            <c:numRef>
              <c:f>ByFacChart!$E$22</c:f>
              <c:numCache>
                <c:formatCode>General</c:formatCode>
                <c:ptCount val="1"/>
                <c:pt idx="0">
                  <c:v>152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5-8DC0-4E96-BB3E-5A4DB0D93320}"/>
            </c:ext>
          </c:extLst>
        </c:ser>
        <c:ser>
          <c:idx val="6"/>
          <c:order val="6"/>
          <c:tx>
            <c:strRef>
              <c:f>ByFacChart!$B$23</c:f>
              <c:strCache>
                <c:ptCount val="1"/>
                <c:pt idx="0">
                  <c:v>FTKMA</c:v>
                </c:pt>
              </c:strCache>
            </c:strRef>
          </c:tx>
          <c:spPr>
            <a:solidFill>
              <a:srgbClr val="A8221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Mechanical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31C-4E4F-92FA-7E062756EED8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ByFacChart!$C$23</c:f>
              <c:numCache>
                <c:formatCode>_-[$RM-4409]* #,##0_-;\-[$RM-4409]* #,##0_-;_-[$RM-4409]* "-"??_-;_-@_-</c:formatCode>
                <c:ptCount val="1"/>
                <c:pt idx="0">
                  <c:v>2395.838384279476</c:v>
                </c:pt>
              </c:numCache>
            </c:numRef>
          </c:xVal>
          <c:yVal>
            <c:numRef>
              <c:f>ByFacChart!$D$23</c:f>
              <c:numCache>
                <c:formatCode>0.0%</c:formatCode>
                <c:ptCount val="1"/>
                <c:pt idx="0">
                  <c:v>3.0567685589519649E-2</c:v>
                </c:pt>
              </c:numCache>
            </c:numRef>
          </c:yVal>
          <c:bubbleSize>
            <c:numRef>
              <c:f>ByFacChart!$E$23</c:f>
              <c:numCache>
                <c:formatCode>General</c:formatCode>
                <c:ptCount val="1"/>
                <c:pt idx="0">
                  <c:v>230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6-8DC0-4E96-BB3E-5A4DB0D93320}"/>
            </c:ext>
          </c:extLst>
        </c:ser>
        <c:ser>
          <c:idx val="7"/>
          <c:order val="7"/>
          <c:tx>
            <c:strRef>
              <c:f>ByFacChart!$B$24</c:f>
              <c:strCache>
                <c:ptCount val="1"/>
                <c:pt idx="0">
                  <c:v>FTKKP</c:v>
                </c:pt>
              </c:strCache>
            </c:strRef>
          </c:tx>
          <c:spPr>
            <a:solidFill>
              <a:srgbClr val="DDA15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4000281218597985"/>
                  <c:y val="-7.399928049467682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Chemical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F49-4502-9776-A904C40724C9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ByFacChart!$C$24</c:f>
              <c:numCache>
                <c:formatCode>_-[$RM-4409]* #,##0_-;\-[$RM-4409]* #,##0_-;_-[$RM-4409]* "-"??_-;_-@_-</c:formatCode>
                <c:ptCount val="1"/>
                <c:pt idx="0">
                  <c:v>2552.1544827586208</c:v>
                </c:pt>
              </c:numCache>
            </c:numRef>
          </c:xVal>
          <c:yVal>
            <c:numRef>
              <c:f>ByFacChart!$D$24</c:f>
              <c:numCache>
                <c:formatCode>0.0%</c:formatCode>
                <c:ptCount val="1"/>
                <c:pt idx="0">
                  <c:v>7.8817733990147784E-2</c:v>
                </c:pt>
              </c:numCache>
            </c:numRef>
          </c:yVal>
          <c:bubbleSize>
            <c:numRef>
              <c:f>ByFacChart!$E$24</c:f>
              <c:numCache>
                <c:formatCode>General</c:formatCode>
                <c:ptCount val="1"/>
                <c:pt idx="0">
                  <c:v>204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7-8DC0-4E96-BB3E-5A4DB0D93320}"/>
            </c:ext>
          </c:extLst>
        </c:ser>
        <c:ser>
          <c:idx val="8"/>
          <c:order val="8"/>
          <c:tx>
            <c:strRef>
              <c:f>ByFacChart!$B$25</c:f>
              <c:strCache>
                <c:ptCount val="1"/>
                <c:pt idx="0">
                  <c:v>FPI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Management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31C-4E4F-92FA-7E062756EED8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ByFacChart!$C$25</c:f>
              <c:numCache>
                <c:formatCode>_-[$RM-4409]* #,##0_-;\-[$RM-4409]* #,##0_-;_-[$RM-4409]* "-"??_-;_-@_-</c:formatCode>
                <c:ptCount val="1"/>
                <c:pt idx="0">
                  <c:v>2047.8636363636363</c:v>
                </c:pt>
              </c:numCache>
            </c:numRef>
          </c:xVal>
          <c:yVal>
            <c:numRef>
              <c:f>ByFacChart!$D$25</c:f>
              <c:numCache>
                <c:formatCode>0.0%</c:formatCode>
                <c:ptCount val="1"/>
                <c:pt idx="0">
                  <c:v>1.9230769230769232E-2</c:v>
                </c:pt>
              </c:numCache>
            </c:numRef>
          </c:yVal>
          <c:bubbleSize>
            <c:numRef>
              <c:f>ByFacChart!$E$24</c:f>
              <c:numCache>
                <c:formatCode>General</c:formatCode>
                <c:ptCount val="1"/>
                <c:pt idx="0">
                  <c:v>204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8-8DC0-4E96-BB3E-5A4DB0D93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sizeRepresents val="w"/>
        <c:axId val="915606367"/>
        <c:axId val="915606847"/>
      </c:bubbleChart>
      <c:valAx>
        <c:axId val="915606367"/>
        <c:scaling>
          <c:orientation val="minMax"/>
          <c:max val="2800"/>
          <c:min val="19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MY" sz="1400">
                    <a:solidFill>
                      <a:schemeClr val="bg1"/>
                    </a:solidFill>
                  </a:rPr>
                  <a:t>PURATA GAJI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[$RM-4409]* #,##0_-;\-[$RM-4409]* #,##0_-;_-[$RM-4409]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5606847"/>
        <c:crosses val="autoZero"/>
        <c:crossBetween val="midCat"/>
      </c:valAx>
      <c:valAx>
        <c:axId val="915606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bg1"/>
                    </a:solidFill>
                  </a:rPr>
                  <a:t>PERATUS</a:t>
                </a:r>
                <a:r>
                  <a:rPr lang="en-US" sz="1400" baseline="0">
                    <a:solidFill>
                      <a:schemeClr val="bg1"/>
                    </a:solidFill>
                  </a:rPr>
                  <a:t> GAJI PREMIUM</a:t>
                </a:r>
                <a:endParaRPr lang="en-MY" sz="1400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5606367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7AE0C-16AD-4969-9240-776F69D6E4C3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9BA79978-B538-470B-B2B2-33EDEF9754E0}">
      <dgm:prSet custT="1"/>
      <dgm:spPr/>
      <dgm:t>
        <a:bodyPr/>
        <a:lstStyle/>
        <a:p>
          <a:pPr marR="0" algn="ctr" rtl="0"/>
          <a:r>
            <a:rPr lang="en-US" sz="1500" baseline="0" dirty="0">
              <a:solidFill>
                <a:schemeClr val="bg1"/>
              </a:solidFill>
              <a:latin typeface="Times New Roman"/>
            </a:rPr>
            <a:t>MANUFACTURING CHALLENGES</a:t>
          </a:r>
        </a:p>
      </dgm:t>
    </dgm:pt>
    <dgm:pt modelId="{59372018-FC1F-4E6B-AEEB-AC8C5E941AF0}" type="parTrans" cxnId="{4C4A0A29-01C2-44E6-9845-4C28D2373D5A}">
      <dgm:prSet/>
      <dgm:spPr/>
      <dgm:t>
        <a:bodyPr/>
        <a:lstStyle/>
        <a:p>
          <a:endParaRPr lang="en-MY"/>
        </a:p>
      </dgm:t>
    </dgm:pt>
    <dgm:pt modelId="{5B390A8F-24E5-4641-9B5D-BE51D2893744}" type="sibTrans" cxnId="{4C4A0A29-01C2-44E6-9845-4C28D2373D5A}">
      <dgm:prSet/>
      <dgm:spPr/>
      <dgm:t>
        <a:bodyPr/>
        <a:lstStyle/>
        <a:p>
          <a:endParaRPr lang="en-MY"/>
        </a:p>
      </dgm:t>
    </dgm:pt>
    <dgm:pt modelId="{A457941E-F23F-42E3-93F2-C2E6D6E9DF39}">
      <dgm:prSet custT="1"/>
      <dgm:spPr>
        <a:solidFill>
          <a:srgbClr val="E81C78"/>
        </a:solidFill>
      </dgm:spPr>
      <dgm:t>
        <a:bodyPr/>
        <a:lstStyle/>
        <a:p>
          <a:pPr algn="ctr"/>
          <a:r>
            <a:rPr lang="en-US" sz="14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Predictive Maintenance</a:t>
          </a:r>
          <a:endParaRPr lang="en-MY" sz="1400" b="1" dirty="0">
            <a:solidFill>
              <a:srgbClr val="FFFF00"/>
            </a:solidFill>
          </a:endParaRPr>
        </a:p>
      </dgm:t>
    </dgm:pt>
    <dgm:pt modelId="{A6975DA5-7E67-42E3-8230-C430A1F63EA5}" type="parTrans" cxnId="{1107C0A9-7796-4834-A00B-F90B1F9E6540}">
      <dgm:prSet/>
      <dgm:spPr/>
      <dgm:t>
        <a:bodyPr/>
        <a:lstStyle/>
        <a:p>
          <a:endParaRPr lang="en-MY"/>
        </a:p>
      </dgm:t>
    </dgm:pt>
    <dgm:pt modelId="{84451BD4-68BF-4233-A2FF-E4922AC7D431}" type="sibTrans" cxnId="{1107C0A9-7796-4834-A00B-F90B1F9E6540}">
      <dgm:prSet/>
      <dgm:spPr/>
      <dgm:t>
        <a:bodyPr/>
        <a:lstStyle/>
        <a:p>
          <a:endParaRPr lang="en-MY"/>
        </a:p>
      </dgm:t>
    </dgm:pt>
    <dgm:pt modelId="{69C14B3A-C453-4D52-A7C0-D584A73D8807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1600" b="1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Process Optimization</a:t>
          </a:r>
          <a:endParaRPr lang="en-MY" sz="1600" b="1" dirty="0">
            <a:solidFill>
              <a:srgbClr val="FFFF00"/>
            </a:solidFill>
          </a:endParaRPr>
        </a:p>
      </dgm:t>
    </dgm:pt>
    <dgm:pt modelId="{2DB8B6EC-5A25-4A42-B9BB-AE2A784040EE}" type="parTrans" cxnId="{72E398D6-3166-43F6-8ABF-C44900A25965}">
      <dgm:prSet/>
      <dgm:spPr/>
      <dgm:t>
        <a:bodyPr/>
        <a:lstStyle/>
        <a:p>
          <a:endParaRPr lang="en-MY"/>
        </a:p>
      </dgm:t>
    </dgm:pt>
    <dgm:pt modelId="{23402FE4-4045-414A-A2EF-F7D5AD997450}" type="sibTrans" cxnId="{72E398D6-3166-43F6-8ABF-C44900A25965}">
      <dgm:prSet/>
      <dgm:spPr/>
      <dgm:t>
        <a:bodyPr/>
        <a:lstStyle/>
        <a:p>
          <a:endParaRPr lang="en-MY"/>
        </a:p>
      </dgm:t>
    </dgm:pt>
    <dgm:pt modelId="{15E9A4DE-0151-4398-93E6-CF6EDFB7C0C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en-US" sz="1400" b="1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Training and Remote Assistance</a:t>
          </a:r>
          <a:endParaRPr lang="en-US" sz="1400" b="1" baseline="0" dirty="0">
            <a:solidFill>
              <a:schemeClr val="bg1"/>
            </a:solidFill>
            <a:latin typeface="Times New Roman"/>
          </a:endParaRPr>
        </a:p>
      </dgm:t>
    </dgm:pt>
    <dgm:pt modelId="{D958DCC5-40EF-4CBA-B29D-2414BE965825}" type="parTrans" cxnId="{78C12425-7A5F-46C3-8E67-67304F3A2DDC}">
      <dgm:prSet/>
      <dgm:spPr/>
      <dgm:t>
        <a:bodyPr/>
        <a:lstStyle/>
        <a:p>
          <a:endParaRPr lang="en-MY"/>
        </a:p>
      </dgm:t>
    </dgm:pt>
    <dgm:pt modelId="{9AC4487C-BA79-49F0-8476-7A595BA9B972}" type="sibTrans" cxnId="{78C12425-7A5F-46C3-8E67-67304F3A2DDC}">
      <dgm:prSet/>
      <dgm:spPr/>
      <dgm:t>
        <a:bodyPr/>
        <a:lstStyle/>
        <a:p>
          <a:endParaRPr lang="en-MY"/>
        </a:p>
      </dgm:t>
    </dgm:pt>
    <dgm:pt modelId="{5F934836-584C-412C-BA49-44420B3D555E}" type="pres">
      <dgm:prSet presAssocID="{B697AE0C-16AD-4969-9240-776F69D6E4C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C035AC-E89C-4330-90CF-F5A01500F05C}" type="pres">
      <dgm:prSet presAssocID="{9BA79978-B538-470B-B2B2-33EDEF9754E0}" presName="centerShape" presStyleLbl="node0" presStyleIdx="0" presStyleCnt="1" custScaleX="219250" custScaleY="109610" custLinFactNeighborX="-13514" custLinFactNeighborY="-23699"/>
      <dgm:spPr/>
    </dgm:pt>
    <dgm:pt modelId="{50633819-4A71-42A9-A6C0-C1A64F460105}" type="pres">
      <dgm:prSet presAssocID="{A6975DA5-7E67-42E3-8230-C430A1F63EA5}" presName="Name9" presStyleLbl="parChTrans1D2" presStyleIdx="0" presStyleCnt="3"/>
      <dgm:spPr/>
    </dgm:pt>
    <dgm:pt modelId="{40EB3CE6-9354-473B-9BB3-8AA5724F4664}" type="pres">
      <dgm:prSet presAssocID="{A6975DA5-7E67-42E3-8230-C430A1F63EA5}" presName="connTx" presStyleLbl="parChTrans1D2" presStyleIdx="0" presStyleCnt="3"/>
      <dgm:spPr/>
    </dgm:pt>
    <dgm:pt modelId="{2C61BB07-81B5-4DB8-8104-37E44E9CC5A9}" type="pres">
      <dgm:prSet presAssocID="{A457941E-F23F-42E3-93F2-C2E6D6E9DF39}" presName="node" presStyleLbl="node1" presStyleIdx="0" presStyleCnt="3" custScaleX="145568" custScaleY="76654" custRadScaleRad="105515" custRadScaleInc="-22642">
        <dgm:presLayoutVars>
          <dgm:bulletEnabled val="1"/>
        </dgm:presLayoutVars>
      </dgm:prSet>
      <dgm:spPr/>
    </dgm:pt>
    <dgm:pt modelId="{F013F068-1764-4EAB-8CE5-9D76A6E23168}" type="pres">
      <dgm:prSet presAssocID="{2DB8B6EC-5A25-4A42-B9BB-AE2A784040EE}" presName="Name9" presStyleLbl="parChTrans1D2" presStyleIdx="1" presStyleCnt="3"/>
      <dgm:spPr/>
    </dgm:pt>
    <dgm:pt modelId="{0451686F-DCA7-4DAB-B187-43B4EF4053C1}" type="pres">
      <dgm:prSet presAssocID="{2DB8B6EC-5A25-4A42-B9BB-AE2A784040EE}" presName="connTx" presStyleLbl="parChTrans1D2" presStyleIdx="1" presStyleCnt="3"/>
      <dgm:spPr/>
    </dgm:pt>
    <dgm:pt modelId="{B94AD414-9723-4F73-BCEB-B2A7D55E5922}" type="pres">
      <dgm:prSet presAssocID="{69C14B3A-C453-4D52-A7C0-D584A73D8807}" presName="node" presStyleLbl="node1" presStyleIdx="1" presStyleCnt="3" custScaleX="149265" custScaleY="84570" custRadScaleRad="21207" custRadScaleInc="-33808">
        <dgm:presLayoutVars>
          <dgm:bulletEnabled val="1"/>
        </dgm:presLayoutVars>
      </dgm:prSet>
      <dgm:spPr/>
    </dgm:pt>
    <dgm:pt modelId="{DA8A1935-C999-4D80-96CB-B533EE39D449}" type="pres">
      <dgm:prSet presAssocID="{D958DCC5-40EF-4CBA-B29D-2414BE965825}" presName="Name9" presStyleLbl="parChTrans1D2" presStyleIdx="2" presStyleCnt="3"/>
      <dgm:spPr/>
    </dgm:pt>
    <dgm:pt modelId="{92AE505A-95C6-4C96-8BA0-5D22779AB3ED}" type="pres">
      <dgm:prSet presAssocID="{D958DCC5-40EF-4CBA-B29D-2414BE965825}" presName="connTx" presStyleLbl="parChTrans1D2" presStyleIdx="2" presStyleCnt="3"/>
      <dgm:spPr/>
    </dgm:pt>
    <dgm:pt modelId="{B42C3D2C-AF29-49A1-AFE4-E1A032FC3D82}" type="pres">
      <dgm:prSet presAssocID="{15E9A4DE-0151-4398-93E6-CF6EDFB7C0C1}" presName="node" presStyleLbl="node1" presStyleIdx="2" presStyleCnt="3" custScaleX="113562" custScaleY="88475" custRadScaleRad="91535" custRadScaleInc="45775">
        <dgm:presLayoutVars>
          <dgm:bulletEnabled val="1"/>
        </dgm:presLayoutVars>
      </dgm:prSet>
      <dgm:spPr/>
    </dgm:pt>
  </dgm:ptLst>
  <dgm:cxnLst>
    <dgm:cxn modelId="{F3674D16-3E3D-4A30-9B87-4EE5C369E14D}" type="presOf" srcId="{2DB8B6EC-5A25-4A42-B9BB-AE2A784040EE}" destId="{0451686F-DCA7-4DAB-B187-43B4EF4053C1}" srcOrd="1" destOrd="0" presId="urn:microsoft.com/office/officeart/2005/8/layout/radial1"/>
    <dgm:cxn modelId="{78C12425-7A5F-46C3-8E67-67304F3A2DDC}" srcId="{9BA79978-B538-470B-B2B2-33EDEF9754E0}" destId="{15E9A4DE-0151-4398-93E6-CF6EDFB7C0C1}" srcOrd="2" destOrd="0" parTransId="{D958DCC5-40EF-4CBA-B29D-2414BE965825}" sibTransId="{9AC4487C-BA79-49F0-8476-7A595BA9B972}"/>
    <dgm:cxn modelId="{DF970B27-E1EC-4FE7-BE5B-DE179977DB0B}" type="presOf" srcId="{B697AE0C-16AD-4969-9240-776F69D6E4C3}" destId="{5F934836-584C-412C-BA49-44420B3D555E}" srcOrd="0" destOrd="0" presId="urn:microsoft.com/office/officeart/2005/8/layout/radial1"/>
    <dgm:cxn modelId="{4C4A0A29-01C2-44E6-9845-4C28D2373D5A}" srcId="{B697AE0C-16AD-4969-9240-776F69D6E4C3}" destId="{9BA79978-B538-470B-B2B2-33EDEF9754E0}" srcOrd="0" destOrd="0" parTransId="{59372018-FC1F-4E6B-AEEB-AC8C5E941AF0}" sibTransId="{5B390A8F-24E5-4641-9B5D-BE51D2893744}"/>
    <dgm:cxn modelId="{A8333230-B04C-4732-A339-8E4063C2015E}" type="presOf" srcId="{D958DCC5-40EF-4CBA-B29D-2414BE965825}" destId="{92AE505A-95C6-4C96-8BA0-5D22779AB3ED}" srcOrd="1" destOrd="0" presId="urn:microsoft.com/office/officeart/2005/8/layout/radial1"/>
    <dgm:cxn modelId="{3FEC2347-ACC1-4850-BFD0-3F578C98B5FF}" type="presOf" srcId="{D958DCC5-40EF-4CBA-B29D-2414BE965825}" destId="{DA8A1935-C999-4D80-96CB-B533EE39D449}" srcOrd="0" destOrd="0" presId="urn:microsoft.com/office/officeart/2005/8/layout/radial1"/>
    <dgm:cxn modelId="{7884194B-0C89-4175-9FEF-53C84968AF24}" type="presOf" srcId="{A6975DA5-7E67-42E3-8230-C430A1F63EA5}" destId="{50633819-4A71-42A9-A6C0-C1A64F460105}" srcOrd="0" destOrd="0" presId="urn:microsoft.com/office/officeart/2005/8/layout/radial1"/>
    <dgm:cxn modelId="{3C76C685-C35D-4CB2-93FC-61A9F4CE2FFE}" type="presOf" srcId="{9BA79978-B538-470B-B2B2-33EDEF9754E0}" destId="{8DC035AC-E89C-4330-90CF-F5A01500F05C}" srcOrd="0" destOrd="0" presId="urn:microsoft.com/office/officeart/2005/8/layout/radial1"/>
    <dgm:cxn modelId="{AD430F9F-296F-4A83-9837-B798882E7E4E}" type="presOf" srcId="{2DB8B6EC-5A25-4A42-B9BB-AE2A784040EE}" destId="{F013F068-1764-4EAB-8CE5-9D76A6E23168}" srcOrd="0" destOrd="0" presId="urn:microsoft.com/office/officeart/2005/8/layout/radial1"/>
    <dgm:cxn modelId="{44A817A9-2E8A-4274-8D2E-9E930289F6EB}" type="presOf" srcId="{15E9A4DE-0151-4398-93E6-CF6EDFB7C0C1}" destId="{B42C3D2C-AF29-49A1-AFE4-E1A032FC3D82}" srcOrd="0" destOrd="0" presId="urn:microsoft.com/office/officeart/2005/8/layout/radial1"/>
    <dgm:cxn modelId="{1107C0A9-7796-4834-A00B-F90B1F9E6540}" srcId="{9BA79978-B538-470B-B2B2-33EDEF9754E0}" destId="{A457941E-F23F-42E3-93F2-C2E6D6E9DF39}" srcOrd="0" destOrd="0" parTransId="{A6975DA5-7E67-42E3-8230-C430A1F63EA5}" sibTransId="{84451BD4-68BF-4233-A2FF-E4922AC7D431}"/>
    <dgm:cxn modelId="{927EFBAD-7014-4042-B98E-10C80CFC990C}" type="presOf" srcId="{A6975DA5-7E67-42E3-8230-C430A1F63EA5}" destId="{40EB3CE6-9354-473B-9BB3-8AA5724F4664}" srcOrd="1" destOrd="0" presId="urn:microsoft.com/office/officeart/2005/8/layout/radial1"/>
    <dgm:cxn modelId="{DA06EED2-BA55-412F-A3D6-C054CE6D6495}" type="presOf" srcId="{69C14B3A-C453-4D52-A7C0-D584A73D8807}" destId="{B94AD414-9723-4F73-BCEB-B2A7D55E5922}" srcOrd="0" destOrd="0" presId="urn:microsoft.com/office/officeart/2005/8/layout/radial1"/>
    <dgm:cxn modelId="{72E398D6-3166-43F6-8ABF-C44900A25965}" srcId="{9BA79978-B538-470B-B2B2-33EDEF9754E0}" destId="{69C14B3A-C453-4D52-A7C0-D584A73D8807}" srcOrd="1" destOrd="0" parTransId="{2DB8B6EC-5A25-4A42-B9BB-AE2A784040EE}" sibTransId="{23402FE4-4045-414A-A2EF-F7D5AD997450}"/>
    <dgm:cxn modelId="{542818E4-D69F-4C50-9D1F-D0D5B8402AA0}" type="presOf" srcId="{A457941E-F23F-42E3-93F2-C2E6D6E9DF39}" destId="{2C61BB07-81B5-4DB8-8104-37E44E9CC5A9}" srcOrd="0" destOrd="0" presId="urn:microsoft.com/office/officeart/2005/8/layout/radial1"/>
    <dgm:cxn modelId="{D9173DD6-46F8-43B4-9D3E-783BAFBEABAD}" type="presParOf" srcId="{5F934836-584C-412C-BA49-44420B3D555E}" destId="{8DC035AC-E89C-4330-90CF-F5A01500F05C}" srcOrd="0" destOrd="0" presId="urn:microsoft.com/office/officeart/2005/8/layout/radial1"/>
    <dgm:cxn modelId="{3606B190-7429-4685-A7D8-83911DD29431}" type="presParOf" srcId="{5F934836-584C-412C-BA49-44420B3D555E}" destId="{50633819-4A71-42A9-A6C0-C1A64F460105}" srcOrd="1" destOrd="0" presId="urn:microsoft.com/office/officeart/2005/8/layout/radial1"/>
    <dgm:cxn modelId="{4166F6DE-19CF-4E93-8EAC-F7A1939C0295}" type="presParOf" srcId="{50633819-4A71-42A9-A6C0-C1A64F460105}" destId="{40EB3CE6-9354-473B-9BB3-8AA5724F4664}" srcOrd="0" destOrd="0" presId="urn:microsoft.com/office/officeart/2005/8/layout/radial1"/>
    <dgm:cxn modelId="{FB820630-1DD2-47B0-B591-25DD9D4C296E}" type="presParOf" srcId="{5F934836-584C-412C-BA49-44420B3D555E}" destId="{2C61BB07-81B5-4DB8-8104-37E44E9CC5A9}" srcOrd="2" destOrd="0" presId="urn:microsoft.com/office/officeart/2005/8/layout/radial1"/>
    <dgm:cxn modelId="{454B029E-C5EB-4DEC-9824-540FF9CE0C27}" type="presParOf" srcId="{5F934836-584C-412C-BA49-44420B3D555E}" destId="{F013F068-1764-4EAB-8CE5-9D76A6E23168}" srcOrd="3" destOrd="0" presId="urn:microsoft.com/office/officeart/2005/8/layout/radial1"/>
    <dgm:cxn modelId="{2C0B5B4B-B682-4558-99E1-F1571DF17848}" type="presParOf" srcId="{F013F068-1764-4EAB-8CE5-9D76A6E23168}" destId="{0451686F-DCA7-4DAB-B187-43B4EF4053C1}" srcOrd="0" destOrd="0" presId="urn:microsoft.com/office/officeart/2005/8/layout/radial1"/>
    <dgm:cxn modelId="{05416F51-2061-48C1-AB90-4BA1C5610014}" type="presParOf" srcId="{5F934836-584C-412C-BA49-44420B3D555E}" destId="{B94AD414-9723-4F73-BCEB-B2A7D55E5922}" srcOrd="4" destOrd="0" presId="urn:microsoft.com/office/officeart/2005/8/layout/radial1"/>
    <dgm:cxn modelId="{31D256A0-FA76-448E-9FAA-AA39E99CE90F}" type="presParOf" srcId="{5F934836-584C-412C-BA49-44420B3D555E}" destId="{DA8A1935-C999-4D80-96CB-B533EE39D449}" srcOrd="5" destOrd="0" presId="urn:microsoft.com/office/officeart/2005/8/layout/radial1"/>
    <dgm:cxn modelId="{03795A89-97AC-4513-A99B-961E1F4D2805}" type="presParOf" srcId="{DA8A1935-C999-4D80-96CB-B533EE39D449}" destId="{92AE505A-95C6-4C96-8BA0-5D22779AB3ED}" srcOrd="0" destOrd="0" presId="urn:microsoft.com/office/officeart/2005/8/layout/radial1"/>
    <dgm:cxn modelId="{BD9963E3-ACCA-4277-B700-7836CF60A727}" type="presParOf" srcId="{5F934836-584C-412C-BA49-44420B3D555E}" destId="{B42C3D2C-AF29-49A1-AFE4-E1A032FC3D82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B299D-04DD-48A0-B31B-E9BA810EF080}" type="doc">
      <dgm:prSet loTypeId="urn:microsoft.com/office/officeart/2009/layout/CircleArrow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BEB806AA-F942-4960-A420-49C54DA3FBAC}">
      <dgm:prSet phldrT="[Text]" custT="1"/>
      <dgm:spPr/>
      <dgm:t>
        <a:bodyPr/>
        <a:lstStyle/>
        <a:p>
          <a:r>
            <a:rPr lang="en-US" sz="1500" b="1" dirty="0"/>
            <a:t>FK + CAIDaS +  PSM + FTKPM + FTKEE</a:t>
          </a:r>
          <a:endParaRPr lang="en-MY" sz="1500" b="1" dirty="0"/>
        </a:p>
      </dgm:t>
    </dgm:pt>
    <dgm:pt modelId="{499AE6E3-D539-47B7-B97E-F67A104960CB}" type="parTrans" cxnId="{1676904B-06F0-453A-8F41-FA873FF383AF}">
      <dgm:prSet/>
      <dgm:spPr/>
      <dgm:t>
        <a:bodyPr/>
        <a:lstStyle/>
        <a:p>
          <a:endParaRPr lang="en-MY"/>
        </a:p>
      </dgm:t>
    </dgm:pt>
    <dgm:pt modelId="{C1F21DC0-D923-45F2-9E01-C8C1CB3111B9}" type="sibTrans" cxnId="{1676904B-06F0-453A-8F41-FA873FF383AF}">
      <dgm:prSet/>
      <dgm:spPr/>
      <dgm:t>
        <a:bodyPr/>
        <a:lstStyle/>
        <a:p>
          <a:endParaRPr lang="en-MY"/>
        </a:p>
      </dgm:t>
    </dgm:pt>
    <dgm:pt modelId="{31C6778E-0A4E-44BD-B7F8-944AD8AE7952}">
      <dgm:prSet phldrT="[Text]" custT="1"/>
      <dgm:spPr/>
      <dgm:t>
        <a:bodyPr/>
        <a:lstStyle/>
        <a:p>
          <a:r>
            <a:rPr lang="en-US" sz="1500" b="1" dirty="0"/>
            <a:t>FTKMA, FTKKP, FTKA, FIST, FIM </a:t>
          </a:r>
          <a:endParaRPr lang="en-MY" sz="1500" b="1" dirty="0"/>
        </a:p>
      </dgm:t>
    </dgm:pt>
    <dgm:pt modelId="{4B689049-1892-4199-924D-35367B746452}" type="parTrans" cxnId="{3CA5C906-25AB-455F-B49A-5BB9D87B3B8A}">
      <dgm:prSet/>
      <dgm:spPr/>
      <dgm:t>
        <a:bodyPr/>
        <a:lstStyle/>
        <a:p>
          <a:endParaRPr lang="en-MY"/>
        </a:p>
      </dgm:t>
    </dgm:pt>
    <dgm:pt modelId="{44193498-9730-43C1-A0F5-AAF0560D12D2}" type="sibTrans" cxnId="{3CA5C906-25AB-455F-B49A-5BB9D87B3B8A}">
      <dgm:prSet/>
      <dgm:spPr/>
      <dgm:t>
        <a:bodyPr/>
        <a:lstStyle/>
        <a:p>
          <a:endParaRPr lang="en-MY"/>
        </a:p>
      </dgm:t>
    </dgm:pt>
    <dgm:pt modelId="{91D5AD63-25F7-4553-9D59-77A3AF517552}">
      <dgm:prSet phldrT="[Text]" custT="1"/>
      <dgm:spPr/>
      <dgm:t>
        <a:bodyPr/>
        <a:lstStyle/>
        <a:p>
          <a:r>
            <a:rPr lang="en-US" sz="1500" b="1" dirty="0"/>
            <a:t>Fluid, Automotive, AIT, SmaRRT, Materials, Bioaromatics </a:t>
          </a:r>
          <a:endParaRPr lang="en-MY" sz="1500" b="1" dirty="0"/>
        </a:p>
      </dgm:t>
    </dgm:pt>
    <dgm:pt modelId="{015701E0-7B65-4BD9-BCFD-7FC464A6A838}" type="parTrans" cxnId="{ECB408B1-EC22-42F9-8DB0-B60A27C0F737}">
      <dgm:prSet/>
      <dgm:spPr/>
      <dgm:t>
        <a:bodyPr/>
        <a:lstStyle/>
        <a:p>
          <a:endParaRPr lang="en-MY"/>
        </a:p>
      </dgm:t>
    </dgm:pt>
    <dgm:pt modelId="{45D2E336-D154-48F2-AE39-FA9FB982A248}" type="sibTrans" cxnId="{ECB408B1-EC22-42F9-8DB0-B60A27C0F737}">
      <dgm:prSet/>
      <dgm:spPr/>
      <dgm:t>
        <a:bodyPr/>
        <a:lstStyle/>
        <a:p>
          <a:endParaRPr lang="en-MY"/>
        </a:p>
      </dgm:t>
    </dgm:pt>
    <dgm:pt modelId="{43A1BD5D-F175-4D14-9122-F36C020924A9}" type="pres">
      <dgm:prSet presAssocID="{4F5B299D-04DD-48A0-B31B-E9BA810EF080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D834026C-9D0D-4702-833F-A5DC9828886C}" type="pres">
      <dgm:prSet presAssocID="{BEB806AA-F942-4960-A420-49C54DA3FBAC}" presName="Accent1" presStyleCnt="0"/>
      <dgm:spPr/>
    </dgm:pt>
    <dgm:pt modelId="{76F38FEE-E98F-4FE9-83C2-9D320263109E}" type="pres">
      <dgm:prSet presAssocID="{BEB806AA-F942-4960-A420-49C54DA3FBAC}" presName="Accent" presStyleLbl="node1" presStyleIdx="0" presStyleCnt="3"/>
      <dgm:spPr/>
    </dgm:pt>
    <dgm:pt modelId="{DAE9E988-A7E8-4450-A044-6851B47AA33B}" type="pres">
      <dgm:prSet presAssocID="{BEB806AA-F942-4960-A420-49C54DA3FBAC}" presName="Parent1" presStyleLbl="revTx" presStyleIdx="0" presStyleCnt="3" custLinFactNeighborX="4702" custLinFactNeighborY="-10948">
        <dgm:presLayoutVars>
          <dgm:chMax val="1"/>
          <dgm:chPref val="1"/>
          <dgm:bulletEnabled val="1"/>
        </dgm:presLayoutVars>
      </dgm:prSet>
      <dgm:spPr/>
    </dgm:pt>
    <dgm:pt modelId="{A04C72E7-D845-4DBC-85F5-7BA655B9803A}" type="pres">
      <dgm:prSet presAssocID="{31C6778E-0A4E-44BD-B7F8-944AD8AE7952}" presName="Accent2" presStyleCnt="0"/>
      <dgm:spPr/>
    </dgm:pt>
    <dgm:pt modelId="{EE46A647-1374-4D12-8DC1-A4BE289522C5}" type="pres">
      <dgm:prSet presAssocID="{31C6778E-0A4E-44BD-B7F8-944AD8AE7952}" presName="Accent" presStyleLbl="node1" presStyleIdx="1" presStyleCnt="3"/>
      <dgm:spPr/>
    </dgm:pt>
    <dgm:pt modelId="{0E6640DF-9979-45C8-AB5F-D1783B49A6F1}" type="pres">
      <dgm:prSet presAssocID="{31C6778E-0A4E-44BD-B7F8-944AD8AE7952}" presName="Parent2" presStyleLbl="revTx" presStyleIdx="1" presStyleCnt="3" custScaleX="101969" custLinFactNeighborX="2333" custLinFactNeighborY="-15101">
        <dgm:presLayoutVars>
          <dgm:chMax val="1"/>
          <dgm:chPref val="1"/>
          <dgm:bulletEnabled val="1"/>
        </dgm:presLayoutVars>
      </dgm:prSet>
      <dgm:spPr/>
    </dgm:pt>
    <dgm:pt modelId="{7B967F85-2AA5-48A8-8121-159EDF264F1A}" type="pres">
      <dgm:prSet presAssocID="{91D5AD63-25F7-4553-9D59-77A3AF517552}" presName="Accent3" presStyleCnt="0"/>
      <dgm:spPr/>
    </dgm:pt>
    <dgm:pt modelId="{E4DAC3F2-1166-40CF-A388-0E865495E1EE}" type="pres">
      <dgm:prSet presAssocID="{91D5AD63-25F7-4553-9D59-77A3AF517552}" presName="Accent" presStyleLbl="node1" presStyleIdx="2" presStyleCnt="3"/>
      <dgm:spPr/>
    </dgm:pt>
    <dgm:pt modelId="{07C98A3D-4BE7-46C9-89EE-06B7C5221282}" type="pres">
      <dgm:prSet presAssocID="{91D5AD63-25F7-4553-9D59-77A3AF517552}" presName="Parent3" presStyleLbl="revTx" presStyleIdx="2" presStyleCnt="3" custLinFactNeighborX="-1382" custLinFactNeighborY="-2489">
        <dgm:presLayoutVars>
          <dgm:chMax val="1"/>
          <dgm:chPref val="1"/>
          <dgm:bulletEnabled val="1"/>
        </dgm:presLayoutVars>
      </dgm:prSet>
      <dgm:spPr/>
    </dgm:pt>
  </dgm:ptLst>
  <dgm:cxnLst>
    <dgm:cxn modelId="{914D9706-B6FA-45D3-916A-2C7D5E3C4E37}" type="presOf" srcId="{31C6778E-0A4E-44BD-B7F8-944AD8AE7952}" destId="{0E6640DF-9979-45C8-AB5F-D1783B49A6F1}" srcOrd="0" destOrd="0" presId="urn:microsoft.com/office/officeart/2009/layout/CircleArrowProcess"/>
    <dgm:cxn modelId="{3CA5C906-25AB-455F-B49A-5BB9D87B3B8A}" srcId="{4F5B299D-04DD-48A0-B31B-E9BA810EF080}" destId="{31C6778E-0A4E-44BD-B7F8-944AD8AE7952}" srcOrd="1" destOrd="0" parTransId="{4B689049-1892-4199-924D-35367B746452}" sibTransId="{44193498-9730-43C1-A0F5-AAF0560D12D2}"/>
    <dgm:cxn modelId="{BD07A637-BF47-4BEF-ACAF-24489B7EC18A}" type="presOf" srcId="{BEB806AA-F942-4960-A420-49C54DA3FBAC}" destId="{DAE9E988-A7E8-4450-A044-6851B47AA33B}" srcOrd="0" destOrd="0" presId="urn:microsoft.com/office/officeart/2009/layout/CircleArrowProcess"/>
    <dgm:cxn modelId="{1676904B-06F0-453A-8F41-FA873FF383AF}" srcId="{4F5B299D-04DD-48A0-B31B-E9BA810EF080}" destId="{BEB806AA-F942-4960-A420-49C54DA3FBAC}" srcOrd="0" destOrd="0" parTransId="{499AE6E3-D539-47B7-B97E-F67A104960CB}" sibTransId="{C1F21DC0-D923-45F2-9E01-C8C1CB3111B9}"/>
    <dgm:cxn modelId="{ECB408B1-EC22-42F9-8DB0-B60A27C0F737}" srcId="{4F5B299D-04DD-48A0-B31B-E9BA810EF080}" destId="{91D5AD63-25F7-4553-9D59-77A3AF517552}" srcOrd="2" destOrd="0" parTransId="{015701E0-7B65-4BD9-BCFD-7FC464A6A838}" sibTransId="{45D2E336-D154-48F2-AE39-FA9FB982A248}"/>
    <dgm:cxn modelId="{AAAF53DC-63D0-47A5-896E-826152CB1EBF}" type="presOf" srcId="{4F5B299D-04DD-48A0-B31B-E9BA810EF080}" destId="{43A1BD5D-F175-4D14-9122-F36C020924A9}" srcOrd="0" destOrd="0" presId="urn:microsoft.com/office/officeart/2009/layout/CircleArrowProcess"/>
    <dgm:cxn modelId="{3626E6F3-CD89-49CB-90C6-774D8E023CAC}" type="presOf" srcId="{91D5AD63-25F7-4553-9D59-77A3AF517552}" destId="{07C98A3D-4BE7-46C9-89EE-06B7C5221282}" srcOrd="0" destOrd="0" presId="urn:microsoft.com/office/officeart/2009/layout/CircleArrowProcess"/>
    <dgm:cxn modelId="{49252E6E-0D25-46DD-BA92-791148890B2C}" type="presParOf" srcId="{43A1BD5D-F175-4D14-9122-F36C020924A9}" destId="{D834026C-9D0D-4702-833F-A5DC9828886C}" srcOrd="0" destOrd="0" presId="urn:microsoft.com/office/officeart/2009/layout/CircleArrowProcess"/>
    <dgm:cxn modelId="{518CF9E9-5B19-444D-9FA2-8E88B2A8B84C}" type="presParOf" srcId="{D834026C-9D0D-4702-833F-A5DC9828886C}" destId="{76F38FEE-E98F-4FE9-83C2-9D320263109E}" srcOrd="0" destOrd="0" presId="urn:microsoft.com/office/officeart/2009/layout/CircleArrowProcess"/>
    <dgm:cxn modelId="{0FE091EE-B016-4170-894A-4CAA91864140}" type="presParOf" srcId="{43A1BD5D-F175-4D14-9122-F36C020924A9}" destId="{DAE9E988-A7E8-4450-A044-6851B47AA33B}" srcOrd="1" destOrd="0" presId="urn:microsoft.com/office/officeart/2009/layout/CircleArrowProcess"/>
    <dgm:cxn modelId="{303E55F6-C93C-423B-8911-8205BD440A95}" type="presParOf" srcId="{43A1BD5D-F175-4D14-9122-F36C020924A9}" destId="{A04C72E7-D845-4DBC-85F5-7BA655B9803A}" srcOrd="2" destOrd="0" presId="urn:microsoft.com/office/officeart/2009/layout/CircleArrowProcess"/>
    <dgm:cxn modelId="{0F0587D1-74B3-4E47-B76B-46E2EC70D020}" type="presParOf" srcId="{A04C72E7-D845-4DBC-85F5-7BA655B9803A}" destId="{EE46A647-1374-4D12-8DC1-A4BE289522C5}" srcOrd="0" destOrd="0" presId="urn:microsoft.com/office/officeart/2009/layout/CircleArrowProcess"/>
    <dgm:cxn modelId="{00041C6C-558E-47A7-B757-3D4B600A74C8}" type="presParOf" srcId="{43A1BD5D-F175-4D14-9122-F36C020924A9}" destId="{0E6640DF-9979-45C8-AB5F-D1783B49A6F1}" srcOrd="3" destOrd="0" presId="urn:microsoft.com/office/officeart/2009/layout/CircleArrowProcess"/>
    <dgm:cxn modelId="{428E9DC1-25EE-424B-A6CD-B40B0D715FAF}" type="presParOf" srcId="{43A1BD5D-F175-4D14-9122-F36C020924A9}" destId="{7B967F85-2AA5-48A8-8121-159EDF264F1A}" srcOrd="4" destOrd="0" presId="urn:microsoft.com/office/officeart/2009/layout/CircleArrowProcess"/>
    <dgm:cxn modelId="{9FB815F3-EB25-426F-9B10-D5FAEB6BDD5D}" type="presParOf" srcId="{7B967F85-2AA5-48A8-8121-159EDF264F1A}" destId="{E4DAC3F2-1166-40CF-A388-0E865495E1EE}" srcOrd="0" destOrd="0" presId="urn:microsoft.com/office/officeart/2009/layout/CircleArrowProcess"/>
    <dgm:cxn modelId="{F3F95DAB-66FC-42ED-A12C-8414CBFE2138}" type="presParOf" srcId="{43A1BD5D-F175-4D14-9122-F36C020924A9}" destId="{07C98A3D-4BE7-46C9-89EE-06B7C5221282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97AE0C-16AD-4969-9240-776F69D6E4C3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9BA79978-B538-470B-B2B2-33EDEF9754E0}">
      <dgm:prSet custT="1"/>
      <dgm:spPr/>
      <dgm:t>
        <a:bodyPr/>
        <a:lstStyle/>
        <a:p>
          <a:pPr marR="0" algn="ctr" rtl="0"/>
          <a:endParaRPr lang="en-US" sz="700" baseline="0" dirty="0">
            <a:solidFill>
              <a:srgbClr val="000000"/>
            </a:solidFill>
            <a:latin typeface="Times New Roman"/>
          </a:endParaRPr>
        </a:p>
        <a:p>
          <a:pPr marR="0" algn="ctr" rtl="0"/>
          <a:r>
            <a:rPr lang="en-US" sz="1600" baseline="0" dirty="0">
              <a:solidFill>
                <a:schemeClr val="accent6">
                  <a:lumMod val="60000"/>
                  <a:lumOff val="40000"/>
                </a:schemeClr>
              </a:solidFill>
              <a:latin typeface="Times New Roman"/>
            </a:rPr>
            <a:t>AI Open Source Platform and Tools </a:t>
          </a:r>
        </a:p>
      </dgm:t>
    </dgm:pt>
    <dgm:pt modelId="{59372018-FC1F-4E6B-AEEB-AC8C5E941AF0}" type="parTrans" cxnId="{4C4A0A29-01C2-44E6-9845-4C28D2373D5A}">
      <dgm:prSet/>
      <dgm:spPr/>
      <dgm:t>
        <a:bodyPr/>
        <a:lstStyle/>
        <a:p>
          <a:endParaRPr lang="en-MY"/>
        </a:p>
      </dgm:t>
    </dgm:pt>
    <dgm:pt modelId="{5B390A8F-24E5-4641-9B5D-BE51D2893744}" type="sibTrans" cxnId="{4C4A0A29-01C2-44E6-9845-4C28D2373D5A}">
      <dgm:prSet/>
      <dgm:spPr/>
      <dgm:t>
        <a:bodyPr/>
        <a:lstStyle/>
        <a:p>
          <a:endParaRPr lang="en-MY"/>
        </a:p>
      </dgm:t>
    </dgm:pt>
    <dgm:pt modelId="{A457941E-F23F-42E3-93F2-C2E6D6E9DF39}">
      <dgm:prSet custT="1"/>
      <dgm:spPr>
        <a:solidFill>
          <a:srgbClr val="E81C78"/>
        </a:solidFill>
      </dgm:spPr>
      <dgm:t>
        <a:bodyPr/>
        <a:lstStyle/>
        <a:p>
          <a:pPr marR="0" algn="ctr" rtl="0"/>
          <a:r>
            <a:rPr lang="en-MY" sz="1400" b="1" i="0" dirty="0"/>
            <a:t>Rasa</a:t>
          </a:r>
          <a:endParaRPr lang="en-MY" sz="1400" b="1" dirty="0">
            <a:solidFill>
              <a:srgbClr val="FFFF00"/>
            </a:solidFill>
          </a:endParaRPr>
        </a:p>
      </dgm:t>
    </dgm:pt>
    <dgm:pt modelId="{A6975DA5-7E67-42E3-8230-C430A1F63EA5}" type="parTrans" cxnId="{1107C0A9-7796-4834-A00B-F90B1F9E6540}">
      <dgm:prSet/>
      <dgm:spPr/>
      <dgm:t>
        <a:bodyPr/>
        <a:lstStyle/>
        <a:p>
          <a:endParaRPr lang="en-MY"/>
        </a:p>
      </dgm:t>
    </dgm:pt>
    <dgm:pt modelId="{84451BD4-68BF-4233-A2FF-E4922AC7D431}" type="sibTrans" cxnId="{1107C0A9-7796-4834-A00B-F90B1F9E6540}">
      <dgm:prSet/>
      <dgm:spPr/>
      <dgm:t>
        <a:bodyPr/>
        <a:lstStyle/>
        <a:p>
          <a:endParaRPr lang="en-MY"/>
        </a:p>
      </dgm:t>
    </dgm:pt>
    <dgm:pt modelId="{69C14B3A-C453-4D52-A7C0-D584A73D8807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R="0" algn="ctr" rtl="0"/>
          <a:r>
            <a:rPr lang="en-MY" sz="1600" b="1" i="0" dirty="0"/>
            <a:t>TensorFlow </a:t>
          </a:r>
          <a:r>
            <a:rPr lang="en-US" sz="1600" b="0" i="0" dirty="0"/>
            <a:t>open-source platform for machine learning developed by Google</a:t>
          </a:r>
          <a:endParaRPr lang="en-MY" sz="1600" b="1" dirty="0">
            <a:solidFill>
              <a:srgbClr val="FFFF00"/>
            </a:solidFill>
          </a:endParaRPr>
        </a:p>
      </dgm:t>
    </dgm:pt>
    <dgm:pt modelId="{2DB8B6EC-5A25-4A42-B9BB-AE2A784040EE}" type="parTrans" cxnId="{72E398D6-3166-43F6-8ABF-C44900A25965}">
      <dgm:prSet/>
      <dgm:spPr/>
      <dgm:t>
        <a:bodyPr/>
        <a:lstStyle/>
        <a:p>
          <a:endParaRPr lang="en-MY"/>
        </a:p>
      </dgm:t>
    </dgm:pt>
    <dgm:pt modelId="{23402FE4-4045-414A-A2EF-F7D5AD997450}" type="sibTrans" cxnId="{72E398D6-3166-43F6-8ABF-C44900A25965}">
      <dgm:prSet/>
      <dgm:spPr/>
      <dgm:t>
        <a:bodyPr/>
        <a:lstStyle/>
        <a:p>
          <a:endParaRPr lang="en-MY"/>
        </a:p>
      </dgm:t>
    </dgm:pt>
    <dgm:pt modelId="{6AFCB18D-D79C-409B-8891-70B10F5CF1F9}">
      <dgm:prSet custT="1"/>
      <dgm:spPr>
        <a:solidFill>
          <a:srgbClr val="00B050"/>
        </a:solidFill>
      </dgm:spPr>
      <dgm:t>
        <a:bodyPr/>
        <a:lstStyle/>
        <a:p>
          <a:pPr marR="0" algn="ctr" rtl="0"/>
          <a:r>
            <a:rPr lang="en-MY" sz="1600" b="1" i="0" dirty="0"/>
            <a:t>Keras </a:t>
          </a:r>
          <a:r>
            <a:rPr lang="en-US" sz="1600" b="0" i="0" dirty="0"/>
            <a:t>s a high-level API that simplifies the creation and training of deep neural networks</a:t>
          </a:r>
          <a:endParaRPr lang="en-MY" sz="1400" b="1" dirty="0">
            <a:solidFill>
              <a:srgbClr val="FFFF00"/>
            </a:solidFill>
          </a:endParaRPr>
        </a:p>
      </dgm:t>
    </dgm:pt>
    <dgm:pt modelId="{3BF41639-0C16-4137-8511-7CFFDA9E62BD}" type="parTrans" cxnId="{A9CD39C6-8221-42D1-A5BC-793AED8FE229}">
      <dgm:prSet/>
      <dgm:spPr/>
      <dgm:t>
        <a:bodyPr/>
        <a:lstStyle/>
        <a:p>
          <a:endParaRPr lang="en-MY"/>
        </a:p>
      </dgm:t>
    </dgm:pt>
    <dgm:pt modelId="{ECA3D50D-377A-481C-9804-F6EA8CC38BE5}" type="sibTrans" cxnId="{A9CD39C6-8221-42D1-A5BC-793AED8FE229}">
      <dgm:prSet/>
      <dgm:spPr/>
      <dgm:t>
        <a:bodyPr/>
        <a:lstStyle/>
        <a:p>
          <a:endParaRPr lang="en-MY"/>
        </a:p>
      </dgm:t>
    </dgm:pt>
    <dgm:pt modelId="{15E9A4DE-0151-4398-93E6-CF6EDFB7C0C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marR="0" algn="ctr" rtl="0"/>
          <a:r>
            <a:rPr lang="en-MY" sz="1400" b="1" i="0" u="none" dirty="0"/>
            <a:t>OpenCV</a:t>
          </a:r>
          <a:r>
            <a:rPr lang="en-MY" sz="1400" b="1" i="0" dirty="0"/>
            <a:t> </a:t>
          </a:r>
          <a:endParaRPr lang="en-US" sz="1000" b="1" baseline="0" dirty="0">
            <a:solidFill>
              <a:schemeClr val="bg1"/>
            </a:solidFill>
            <a:latin typeface="Times New Roman"/>
          </a:endParaRPr>
        </a:p>
      </dgm:t>
    </dgm:pt>
    <dgm:pt modelId="{D958DCC5-40EF-4CBA-B29D-2414BE965825}" type="parTrans" cxnId="{78C12425-7A5F-46C3-8E67-67304F3A2DDC}">
      <dgm:prSet/>
      <dgm:spPr/>
      <dgm:t>
        <a:bodyPr/>
        <a:lstStyle/>
        <a:p>
          <a:endParaRPr lang="en-MY"/>
        </a:p>
      </dgm:t>
    </dgm:pt>
    <dgm:pt modelId="{9AC4487C-BA79-49F0-8476-7A595BA9B972}" type="sibTrans" cxnId="{78C12425-7A5F-46C3-8E67-67304F3A2DDC}">
      <dgm:prSet/>
      <dgm:spPr/>
      <dgm:t>
        <a:bodyPr/>
        <a:lstStyle/>
        <a:p>
          <a:endParaRPr lang="en-MY"/>
        </a:p>
      </dgm:t>
    </dgm:pt>
    <dgm:pt modelId="{0EA02EAD-9E38-4346-B979-DC102DFE8970}">
      <dgm:prSet custT="1"/>
      <dgm:spPr>
        <a:solidFill>
          <a:schemeClr val="accent4"/>
        </a:solidFill>
      </dgm:spPr>
      <dgm:t>
        <a:bodyPr/>
        <a:lstStyle/>
        <a:p>
          <a:pPr marR="0" algn="ctr" rtl="0"/>
          <a:r>
            <a:rPr lang="en-MY" sz="1400" b="1" i="0" dirty="0"/>
            <a:t>H2O.ai</a:t>
          </a:r>
          <a:endParaRPr lang="en-US" sz="1400" b="1" baseline="0" dirty="0">
            <a:solidFill>
              <a:srgbClr val="FFFF00"/>
            </a:solidFill>
            <a:latin typeface="Times New Roman"/>
          </a:endParaRPr>
        </a:p>
      </dgm:t>
    </dgm:pt>
    <dgm:pt modelId="{524741C5-E96A-4A11-98A9-858B2F3F4316}" type="parTrans" cxnId="{8132F81A-6E42-43A8-A521-B07BDE5A4FD4}">
      <dgm:prSet/>
      <dgm:spPr/>
      <dgm:t>
        <a:bodyPr/>
        <a:lstStyle/>
        <a:p>
          <a:endParaRPr lang="en-MY"/>
        </a:p>
      </dgm:t>
    </dgm:pt>
    <dgm:pt modelId="{3837D65F-D16D-4A9E-99EF-F5FB9F699875}" type="sibTrans" cxnId="{8132F81A-6E42-43A8-A521-B07BDE5A4FD4}">
      <dgm:prSet/>
      <dgm:spPr/>
      <dgm:t>
        <a:bodyPr/>
        <a:lstStyle/>
        <a:p>
          <a:endParaRPr lang="en-MY"/>
        </a:p>
      </dgm:t>
    </dgm:pt>
    <dgm:pt modelId="{7E0AE69A-79D2-4FCC-AFBC-7F86FC43A2E9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MY" sz="1600" b="1" i="0" dirty="0" err="1"/>
            <a:t>PyTorch</a:t>
          </a:r>
          <a:endParaRPr lang="en-US" sz="1600" dirty="0">
            <a:solidFill>
              <a:srgbClr val="FFFF00"/>
            </a:solidFill>
          </a:endParaRPr>
        </a:p>
      </dgm:t>
    </dgm:pt>
    <dgm:pt modelId="{492D98EE-EA9F-4ACA-9AA1-C1093F67D078}" type="parTrans" cxnId="{035E4FCB-EDD4-4710-B2B2-4D449D2854D3}">
      <dgm:prSet/>
      <dgm:spPr/>
      <dgm:t>
        <a:bodyPr/>
        <a:lstStyle/>
        <a:p>
          <a:endParaRPr lang="en-US"/>
        </a:p>
      </dgm:t>
    </dgm:pt>
    <dgm:pt modelId="{4F0C5AC1-E41E-4917-9C48-414471ECE7A9}" type="sibTrans" cxnId="{035E4FCB-EDD4-4710-B2B2-4D449D2854D3}">
      <dgm:prSet/>
      <dgm:spPr/>
      <dgm:t>
        <a:bodyPr/>
        <a:lstStyle/>
        <a:p>
          <a:endParaRPr lang="en-US"/>
        </a:p>
      </dgm:t>
    </dgm:pt>
    <dgm:pt modelId="{FD7D2657-72F7-4B75-8B12-E610895AA592}">
      <dgm:prSet custT="1"/>
      <dgm:spPr/>
      <dgm:t>
        <a:bodyPr/>
        <a:lstStyle/>
        <a:p>
          <a:r>
            <a:rPr lang="en-US" sz="1500" b="1" i="0" dirty="0"/>
            <a:t>Llama 3</a:t>
          </a:r>
          <a:r>
            <a:rPr lang="en-US" sz="1500" b="0" i="0" dirty="0"/>
            <a:t> is the latest version of </a:t>
          </a:r>
          <a:r>
            <a:rPr lang="en-US" sz="1500" b="1" i="0" dirty="0"/>
            <a:t>Meta’s large language model,</a:t>
          </a:r>
          <a:r>
            <a:rPr lang="en-US" sz="1500" b="0" i="0" dirty="0"/>
            <a:t> designed to enhance processing power, versatility, and accessibility</a:t>
          </a:r>
          <a:endParaRPr lang="en-MY" sz="1500" dirty="0"/>
        </a:p>
      </dgm:t>
    </dgm:pt>
    <dgm:pt modelId="{348C23B5-262D-447A-95C1-B3C3012D1822}" type="parTrans" cxnId="{4B289CD6-AA62-4595-9172-09F9A7EE7D2F}">
      <dgm:prSet/>
      <dgm:spPr/>
      <dgm:t>
        <a:bodyPr/>
        <a:lstStyle/>
        <a:p>
          <a:endParaRPr lang="en-MY"/>
        </a:p>
      </dgm:t>
    </dgm:pt>
    <dgm:pt modelId="{4B8CC869-18C3-4F0C-B485-02ADADC30586}" type="sibTrans" cxnId="{4B289CD6-AA62-4595-9172-09F9A7EE7D2F}">
      <dgm:prSet/>
      <dgm:spPr/>
      <dgm:t>
        <a:bodyPr/>
        <a:lstStyle/>
        <a:p>
          <a:endParaRPr lang="en-MY"/>
        </a:p>
      </dgm:t>
    </dgm:pt>
    <dgm:pt modelId="{5F934836-584C-412C-BA49-44420B3D555E}" type="pres">
      <dgm:prSet presAssocID="{B697AE0C-16AD-4969-9240-776F69D6E4C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C035AC-E89C-4330-90CF-F5A01500F05C}" type="pres">
      <dgm:prSet presAssocID="{9BA79978-B538-470B-B2B2-33EDEF9754E0}" presName="centerShape" presStyleLbl="node0" presStyleIdx="0" presStyleCnt="1" custScaleX="130250"/>
      <dgm:spPr/>
    </dgm:pt>
    <dgm:pt modelId="{50633819-4A71-42A9-A6C0-C1A64F460105}" type="pres">
      <dgm:prSet presAssocID="{A6975DA5-7E67-42E3-8230-C430A1F63EA5}" presName="Name9" presStyleLbl="parChTrans1D2" presStyleIdx="0" presStyleCnt="7"/>
      <dgm:spPr/>
    </dgm:pt>
    <dgm:pt modelId="{40EB3CE6-9354-473B-9BB3-8AA5724F4664}" type="pres">
      <dgm:prSet presAssocID="{A6975DA5-7E67-42E3-8230-C430A1F63EA5}" presName="connTx" presStyleLbl="parChTrans1D2" presStyleIdx="0" presStyleCnt="7"/>
      <dgm:spPr/>
    </dgm:pt>
    <dgm:pt modelId="{2C61BB07-81B5-4DB8-8104-37E44E9CC5A9}" type="pres">
      <dgm:prSet presAssocID="{A457941E-F23F-42E3-93F2-C2E6D6E9DF39}" presName="node" presStyleLbl="node1" presStyleIdx="0" presStyleCnt="7" custScaleX="105888" custScaleY="88101" custRadScaleRad="82384" custRadScaleInc="-1128">
        <dgm:presLayoutVars>
          <dgm:bulletEnabled val="1"/>
        </dgm:presLayoutVars>
      </dgm:prSet>
      <dgm:spPr/>
    </dgm:pt>
    <dgm:pt modelId="{F013F068-1764-4EAB-8CE5-9D76A6E23168}" type="pres">
      <dgm:prSet presAssocID="{2DB8B6EC-5A25-4A42-B9BB-AE2A784040EE}" presName="Name9" presStyleLbl="parChTrans1D2" presStyleIdx="1" presStyleCnt="7"/>
      <dgm:spPr/>
    </dgm:pt>
    <dgm:pt modelId="{0451686F-DCA7-4DAB-B187-43B4EF4053C1}" type="pres">
      <dgm:prSet presAssocID="{2DB8B6EC-5A25-4A42-B9BB-AE2A784040EE}" presName="connTx" presStyleLbl="parChTrans1D2" presStyleIdx="1" presStyleCnt="7"/>
      <dgm:spPr/>
    </dgm:pt>
    <dgm:pt modelId="{B94AD414-9723-4F73-BCEB-B2A7D55E5922}" type="pres">
      <dgm:prSet presAssocID="{69C14B3A-C453-4D52-A7C0-D584A73D8807}" presName="node" presStyleLbl="node1" presStyleIdx="1" presStyleCnt="7" custScaleX="147456" custScaleY="132424" custRadScaleRad="131244" custRadScaleInc="23829">
        <dgm:presLayoutVars>
          <dgm:bulletEnabled val="1"/>
        </dgm:presLayoutVars>
      </dgm:prSet>
      <dgm:spPr/>
    </dgm:pt>
    <dgm:pt modelId="{140092F8-A6FE-4E2B-B58E-6A74655856A1}" type="pres">
      <dgm:prSet presAssocID="{492D98EE-EA9F-4ACA-9AA1-C1093F67D078}" presName="Name9" presStyleLbl="parChTrans1D2" presStyleIdx="2" presStyleCnt="7"/>
      <dgm:spPr/>
    </dgm:pt>
    <dgm:pt modelId="{8E37E49C-2939-4777-BF04-76E8D36E19CF}" type="pres">
      <dgm:prSet presAssocID="{492D98EE-EA9F-4ACA-9AA1-C1093F67D078}" presName="connTx" presStyleLbl="parChTrans1D2" presStyleIdx="2" presStyleCnt="7"/>
      <dgm:spPr/>
    </dgm:pt>
    <dgm:pt modelId="{F063F8D5-A0F9-44FB-9DED-780F8ABB26D4}" type="pres">
      <dgm:prSet presAssocID="{7E0AE69A-79D2-4FCC-AFBC-7F86FC43A2E9}" presName="node" presStyleLbl="node1" presStyleIdx="2" presStyleCnt="7" custScaleX="95983" custScaleY="96651" custRadScaleRad="99058" custRadScaleInc="144501">
        <dgm:presLayoutVars>
          <dgm:bulletEnabled val="1"/>
        </dgm:presLayoutVars>
      </dgm:prSet>
      <dgm:spPr/>
    </dgm:pt>
    <dgm:pt modelId="{FEF9CED4-0713-4FDB-82B4-BC128BDBFA8F}" type="pres">
      <dgm:prSet presAssocID="{3BF41639-0C16-4137-8511-7CFFDA9E62BD}" presName="Name9" presStyleLbl="parChTrans1D2" presStyleIdx="3" presStyleCnt="7"/>
      <dgm:spPr/>
    </dgm:pt>
    <dgm:pt modelId="{0FA80B27-53D9-45EE-A1CA-A4FCC4926D9B}" type="pres">
      <dgm:prSet presAssocID="{3BF41639-0C16-4137-8511-7CFFDA9E62BD}" presName="connTx" presStyleLbl="parChTrans1D2" presStyleIdx="3" presStyleCnt="7"/>
      <dgm:spPr/>
    </dgm:pt>
    <dgm:pt modelId="{CBB1EF12-98A6-4847-B1AA-EFF4D066436B}" type="pres">
      <dgm:prSet presAssocID="{6AFCB18D-D79C-409B-8891-70B10F5CF1F9}" presName="node" presStyleLbl="node1" presStyleIdx="3" presStyleCnt="7" custScaleX="146799" custScaleY="129417" custRadScaleRad="146627" custRadScaleInc="-225626">
        <dgm:presLayoutVars>
          <dgm:bulletEnabled val="1"/>
        </dgm:presLayoutVars>
      </dgm:prSet>
      <dgm:spPr/>
    </dgm:pt>
    <dgm:pt modelId="{DA8A1935-C999-4D80-96CB-B533EE39D449}" type="pres">
      <dgm:prSet presAssocID="{D958DCC5-40EF-4CBA-B29D-2414BE965825}" presName="Name9" presStyleLbl="parChTrans1D2" presStyleIdx="4" presStyleCnt="7"/>
      <dgm:spPr/>
    </dgm:pt>
    <dgm:pt modelId="{92AE505A-95C6-4C96-8BA0-5D22779AB3ED}" type="pres">
      <dgm:prSet presAssocID="{D958DCC5-40EF-4CBA-B29D-2414BE965825}" presName="connTx" presStyleLbl="parChTrans1D2" presStyleIdx="4" presStyleCnt="7"/>
      <dgm:spPr/>
    </dgm:pt>
    <dgm:pt modelId="{B42C3D2C-AF29-49A1-AFE4-E1A032FC3D82}" type="pres">
      <dgm:prSet presAssocID="{15E9A4DE-0151-4398-93E6-CF6EDFB7C0C1}" presName="node" presStyleLbl="node1" presStyleIdx="4" presStyleCnt="7" custScaleX="129236" custScaleY="94116" custRadScaleRad="99323" custRadScaleInc="20027">
        <dgm:presLayoutVars>
          <dgm:bulletEnabled val="1"/>
        </dgm:presLayoutVars>
      </dgm:prSet>
      <dgm:spPr/>
    </dgm:pt>
    <dgm:pt modelId="{6BC79101-67BB-43EC-A8AA-AB83817E0C4B}" type="pres">
      <dgm:prSet presAssocID="{524741C5-E96A-4A11-98A9-858B2F3F4316}" presName="Name9" presStyleLbl="parChTrans1D2" presStyleIdx="5" presStyleCnt="7"/>
      <dgm:spPr/>
    </dgm:pt>
    <dgm:pt modelId="{1A287D48-A501-4B31-8E82-31D75D506D3E}" type="pres">
      <dgm:prSet presAssocID="{524741C5-E96A-4A11-98A9-858B2F3F4316}" presName="connTx" presStyleLbl="parChTrans1D2" presStyleIdx="5" presStyleCnt="7"/>
      <dgm:spPr/>
    </dgm:pt>
    <dgm:pt modelId="{C8DBC8CA-48CC-453B-9FCA-731D761769A5}" type="pres">
      <dgm:prSet presAssocID="{0EA02EAD-9E38-4346-B979-DC102DFE8970}" presName="node" presStyleLbl="node1" presStyleIdx="5" presStyleCnt="7" custScaleX="94246" custScaleY="78026" custRadScaleRad="111266" custRadScaleInc="-3541">
        <dgm:presLayoutVars>
          <dgm:bulletEnabled val="1"/>
        </dgm:presLayoutVars>
      </dgm:prSet>
      <dgm:spPr/>
    </dgm:pt>
    <dgm:pt modelId="{634D7ABB-ECCD-486E-912E-1BB20034B68F}" type="pres">
      <dgm:prSet presAssocID="{348C23B5-262D-447A-95C1-B3C3012D1822}" presName="Name9" presStyleLbl="parChTrans1D2" presStyleIdx="6" presStyleCnt="7"/>
      <dgm:spPr/>
    </dgm:pt>
    <dgm:pt modelId="{E4C61E40-3CDE-4F42-A07D-84AC2DB7EC18}" type="pres">
      <dgm:prSet presAssocID="{348C23B5-262D-447A-95C1-B3C3012D1822}" presName="connTx" presStyleLbl="parChTrans1D2" presStyleIdx="6" presStyleCnt="7"/>
      <dgm:spPr/>
    </dgm:pt>
    <dgm:pt modelId="{3655EB17-D8E8-4F6C-905E-304DBFFED511}" type="pres">
      <dgm:prSet presAssocID="{FD7D2657-72F7-4B75-8B12-E610895AA592}" presName="node" presStyleLbl="node1" presStyleIdx="6" presStyleCnt="7" custScaleX="185921" custScaleY="161252" custRadScaleRad="116237" custRadScaleInc="-32147">
        <dgm:presLayoutVars>
          <dgm:bulletEnabled val="1"/>
        </dgm:presLayoutVars>
      </dgm:prSet>
      <dgm:spPr/>
    </dgm:pt>
  </dgm:ptLst>
  <dgm:cxnLst>
    <dgm:cxn modelId="{F3674D16-3E3D-4A30-9B87-4EE5C369E14D}" type="presOf" srcId="{2DB8B6EC-5A25-4A42-B9BB-AE2A784040EE}" destId="{0451686F-DCA7-4DAB-B187-43B4EF4053C1}" srcOrd="1" destOrd="0" presId="urn:microsoft.com/office/officeart/2005/8/layout/radial1"/>
    <dgm:cxn modelId="{8132F81A-6E42-43A8-A521-B07BDE5A4FD4}" srcId="{9BA79978-B538-470B-B2B2-33EDEF9754E0}" destId="{0EA02EAD-9E38-4346-B979-DC102DFE8970}" srcOrd="5" destOrd="0" parTransId="{524741C5-E96A-4A11-98A9-858B2F3F4316}" sibTransId="{3837D65F-D16D-4A9E-99EF-F5FB9F699875}"/>
    <dgm:cxn modelId="{78C12425-7A5F-46C3-8E67-67304F3A2DDC}" srcId="{9BA79978-B538-470B-B2B2-33EDEF9754E0}" destId="{15E9A4DE-0151-4398-93E6-CF6EDFB7C0C1}" srcOrd="4" destOrd="0" parTransId="{D958DCC5-40EF-4CBA-B29D-2414BE965825}" sibTransId="{9AC4487C-BA79-49F0-8476-7A595BA9B972}"/>
    <dgm:cxn modelId="{DF970B27-E1EC-4FE7-BE5B-DE179977DB0B}" type="presOf" srcId="{B697AE0C-16AD-4969-9240-776F69D6E4C3}" destId="{5F934836-584C-412C-BA49-44420B3D555E}" srcOrd="0" destOrd="0" presId="urn:microsoft.com/office/officeart/2005/8/layout/radial1"/>
    <dgm:cxn modelId="{F526D428-C265-42F5-B63F-629CFAC0B485}" type="presOf" srcId="{524741C5-E96A-4A11-98A9-858B2F3F4316}" destId="{6BC79101-67BB-43EC-A8AA-AB83817E0C4B}" srcOrd="0" destOrd="0" presId="urn:microsoft.com/office/officeart/2005/8/layout/radial1"/>
    <dgm:cxn modelId="{4C4A0A29-01C2-44E6-9845-4C28D2373D5A}" srcId="{B697AE0C-16AD-4969-9240-776F69D6E4C3}" destId="{9BA79978-B538-470B-B2B2-33EDEF9754E0}" srcOrd="0" destOrd="0" parTransId="{59372018-FC1F-4E6B-AEEB-AC8C5E941AF0}" sibTransId="{5B390A8F-24E5-4641-9B5D-BE51D2893744}"/>
    <dgm:cxn modelId="{A8333230-B04C-4732-A339-8E4063C2015E}" type="presOf" srcId="{D958DCC5-40EF-4CBA-B29D-2414BE965825}" destId="{92AE505A-95C6-4C96-8BA0-5D22779AB3ED}" srcOrd="1" destOrd="0" presId="urn:microsoft.com/office/officeart/2005/8/layout/radial1"/>
    <dgm:cxn modelId="{0C019530-CE75-4442-849A-C48CF0A2F470}" type="presOf" srcId="{3BF41639-0C16-4137-8511-7CFFDA9E62BD}" destId="{FEF9CED4-0713-4FDB-82B4-BC128BDBFA8F}" srcOrd="0" destOrd="0" presId="urn:microsoft.com/office/officeart/2005/8/layout/radial1"/>
    <dgm:cxn modelId="{58C31132-ED05-460B-9B64-662A4D54FB3C}" type="presOf" srcId="{7E0AE69A-79D2-4FCC-AFBC-7F86FC43A2E9}" destId="{F063F8D5-A0F9-44FB-9DED-780F8ABB26D4}" srcOrd="0" destOrd="0" presId="urn:microsoft.com/office/officeart/2005/8/layout/radial1"/>
    <dgm:cxn modelId="{6BC0C235-A54D-4595-A88D-94441B3EAE8A}" type="presOf" srcId="{348C23B5-262D-447A-95C1-B3C3012D1822}" destId="{634D7ABB-ECCD-486E-912E-1BB20034B68F}" srcOrd="0" destOrd="0" presId="urn:microsoft.com/office/officeart/2005/8/layout/radial1"/>
    <dgm:cxn modelId="{B21AE438-862D-4B77-8840-B8CD9B5E70AA}" type="presOf" srcId="{6AFCB18D-D79C-409B-8891-70B10F5CF1F9}" destId="{CBB1EF12-98A6-4847-B1AA-EFF4D066436B}" srcOrd="0" destOrd="0" presId="urn:microsoft.com/office/officeart/2005/8/layout/radial1"/>
    <dgm:cxn modelId="{0265583E-FF34-45A1-96E6-421FAAAE84C3}" type="presOf" srcId="{3BF41639-0C16-4137-8511-7CFFDA9E62BD}" destId="{0FA80B27-53D9-45EE-A1CA-A4FCC4926D9B}" srcOrd="1" destOrd="0" presId="urn:microsoft.com/office/officeart/2005/8/layout/radial1"/>
    <dgm:cxn modelId="{2DA29463-E8E0-47B4-84D8-25CB180C273B}" type="presOf" srcId="{524741C5-E96A-4A11-98A9-858B2F3F4316}" destId="{1A287D48-A501-4B31-8E82-31D75D506D3E}" srcOrd="1" destOrd="0" presId="urn:microsoft.com/office/officeart/2005/8/layout/radial1"/>
    <dgm:cxn modelId="{3FEC2347-ACC1-4850-BFD0-3F578C98B5FF}" type="presOf" srcId="{D958DCC5-40EF-4CBA-B29D-2414BE965825}" destId="{DA8A1935-C999-4D80-96CB-B533EE39D449}" srcOrd="0" destOrd="0" presId="urn:microsoft.com/office/officeart/2005/8/layout/radial1"/>
    <dgm:cxn modelId="{D6849568-AFBF-4DF4-80ED-A1E518EE863D}" type="presOf" srcId="{348C23B5-262D-447A-95C1-B3C3012D1822}" destId="{E4C61E40-3CDE-4F42-A07D-84AC2DB7EC18}" srcOrd="1" destOrd="0" presId="urn:microsoft.com/office/officeart/2005/8/layout/radial1"/>
    <dgm:cxn modelId="{7884194B-0C89-4175-9FEF-53C84968AF24}" type="presOf" srcId="{A6975DA5-7E67-42E3-8230-C430A1F63EA5}" destId="{50633819-4A71-42A9-A6C0-C1A64F460105}" srcOrd="0" destOrd="0" presId="urn:microsoft.com/office/officeart/2005/8/layout/radial1"/>
    <dgm:cxn modelId="{3C76C685-C35D-4CB2-93FC-61A9F4CE2FFE}" type="presOf" srcId="{9BA79978-B538-470B-B2B2-33EDEF9754E0}" destId="{8DC035AC-E89C-4330-90CF-F5A01500F05C}" srcOrd="0" destOrd="0" presId="urn:microsoft.com/office/officeart/2005/8/layout/radial1"/>
    <dgm:cxn modelId="{F355F68D-9919-4346-80B3-C4F68C6056F9}" type="presOf" srcId="{492D98EE-EA9F-4ACA-9AA1-C1093F67D078}" destId="{8E37E49C-2939-4777-BF04-76E8D36E19CF}" srcOrd="1" destOrd="0" presId="urn:microsoft.com/office/officeart/2005/8/layout/radial1"/>
    <dgm:cxn modelId="{46E10C9A-1C6E-434C-8FA4-C20DEF2E0243}" type="presOf" srcId="{0EA02EAD-9E38-4346-B979-DC102DFE8970}" destId="{C8DBC8CA-48CC-453B-9FCA-731D761769A5}" srcOrd="0" destOrd="0" presId="urn:microsoft.com/office/officeart/2005/8/layout/radial1"/>
    <dgm:cxn modelId="{AD430F9F-296F-4A83-9837-B798882E7E4E}" type="presOf" srcId="{2DB8B6EC-5A25-4A42-B9BB-AE2A784040EE}" destId="{F013F068-1764-4EAB-8CE5-9D76A6E23168}" srcOrd="0" destOrd="0" presId="urn:microsoft.com/office/officeart/2005/8/layout/radial1"/>
    <dgm:cxn modelId="{44A817A9-2E8A-4274-8D2E-9E930289F6EB}" type="presOf" srcId="{15E9A4DE-0151-4398-93E6-CF6EDFB7C0C1}" destId="{B42C3D2C-AF29-49A1-AFE4-E1A032FC3D82}" srcOrd="0" destOrd="0" presId="urn:microsoft.com/office/officeart/2005/8/layout/radial1"/>
    <dgm:cxn modelId="{1107C0A9-7796-4834-A00B-F90B1F9E6540}" srcId="{9BA79978-B538-470B-B2B2-33EDEF9754E0}" destId="{A457941E-F23F-42E3-93F2-C2E6D6E9DF39}" srcOrd="0" destOrd="0" parTransId="{A6975DA5-7E67-42E3-8230-C430A1F63EA5}" sibTransId="{84451BD4-68BF-4233-A2FF-E4922AC7D431}"/>
    <dgm:cxn modelId="{927EFBAD-7014-4042-B98E-10C80CFC990C}" type="presOf" srcId="{A6975DA5-7E67-42E3-8230-C430A1F63EA5}" destId="{40EB3CE6-9354-473B-9BB3-8AA5724F4664}" srcOrd="1" destOrd="0" presId="urn:microsoft.com/office/officeart/2005/8/layout/radial1"/>
    <dgm:cxn modelId="{FCAE3BB2-552B-4D78-99F7-3EE5C4342162}" type="presOf" srcId="{FD7D2657-72F7-4B75-8B12-E610895AA592}" destId="{3655EB17-D8E8-4F6C-905E-304DBFFED511}" srcOrd="0" destOrd="0" presId="urn:microsoft.com/office/officeart/2005/8/layout/radial1"/>
    <dgm:cxn modelId="{A9CD39C6-8221-42D1-A5BC-793AED8FE229}" srcId="{9BA79978-B538-470B-B2B2-33EDEF9754E0}" destId="{6AFCB18D-D79C-409B-8891-70B10F5CF1F9}" srcOrd="3" destOrd="0" parTransId="{3BF41639-0C16-4137-8511-7CFFDA9E62BD}" sibTransId="{ECA3D50D-377A-481C-9804-F6EA8CC38BE5}"/>
    <dgm:cxn modelId="{035E4FCB-EDD4-4710-B2B2-4D449D2854D3}" srcId="{9BA79978-B538-470B-B2B2-33EDEF9754E0}" destId="{7E0AE69A-79D2-4FCC-AFBC-7F86FC43A2E9}" srcOrd="2" destOrd="0" parTransId="{492D98EE-EA9F-4ACA-9AA1-C1093F67D078}" sibTransId="{4F0C5AC1-E41E-4917-9C48-414471ECE7A9}"/>
    <dgm:cxn modelId="{DA06EED2-BA55-412F-A3D6-C054CE6D6495}" type="presOf" srcId="{69C14B3A-C453-4D52-A7C0-D584A73D8807}" destId="{B94AD414-9723-4F73-BCEB-B2A7D55E5922}" srcOrd="0" destOrd="0" presId="urn:microsoft.com/office/officeart/2005/8/layout/radial1"/>
    <dgm:cxn modelId="{72E398D6-3166-43F6-8ABF-C44900A25965}" srcId="{9BA79978-B538-470B-B2B2-33EDEF9754E0}" destId="{69C14B3A-C453-4D52-A7C0-D584A73D8807}" srcOrd="1" destOrd="0" parTransId="{2DB8B6EC-5A25-4A42-B9BB-AE2A784040EE}" sibTransId="{23402FE4-4045-414A-A2EF-F7D5AD997450}"/>
    <dgm:cxn modelId="{4B289CD6-AA62-4595-9172-09F9A7EE7D2F}" srcId="{9BA79978-B538-470B-B2B2-33EDEF9754E0}" destId="{FD7D2657-72F7-4B75-8B12-E610895AA592}" srcOrd="6" destOrd="0" parTransId="{348C23B5-262D-447A-95C1-B3C3012D1822}" sibTransId="{4B8CC869-18C3-4F0C-B485-02ADADC30586}"/>
    <dgm:cxn modelId="{542818E4-D69F-4C50-9D1F-D0D5B8402AA0}" type="presOf" srcId="{A457941E-F23F-42E3-93F2-C2E6D6E9DF39}" destId="{2C61BB07-81B5-4DB8-8104-37E44E9CC5A9}" srcOrd="0" destOrd="0" presId="urn:microsoft.com/office/officeart/2005/8/layout/radial1"/>
    <dgm:cxn modelId="{1BAA61FE-D4A9-459E-A6BD-3CBCDE6AD965}" type="presOf" srcId="{492D98EE-EA9F-4ACA-9AA1-C1093F67D078}" destId="{140092F8-A6FE-4E2B-B58E-6A74655856A1}" srcOrd="0" destOrd="0" presId="urn:microsoft.com/office/officeart/2005/8/layout/radial1"/>
    <dgm:cxn modelId="{D9173DD6-46F8-43B4-9D3E-783BAFBEABAD}" type="presParOf" srcId="{5F934836-584C-412C-BA49-44420B3D555E}" destId="{8DC035AC-E89C-4330-90CF-F5A01500F05C}" srcOrd="0" destOrd="0" presId="urn:microsoft.com/office/officeart/2005/8/layout/radial1"/>
    <dgm:cxn modelId="{3606B190-7429-4685-A7D8-83911DD29431}" type="presParOf" srcId="{5F934836-584C-412C-BA49-44420B3D555E}" destId="{50633819-4A71-42A9-A6C0-C1A64F460105}" srcOrd="1" destOrd="0" presId="urn:microsoft.com/office/officeart/2005/8/layout/radial1"/>
    <dgm:cxn modelId="{4166F6DE-19CF-4E93-8EAC-F7A1939C0295}" type="presParOf" srcId="{50633819-4A71-42A9-A6C0-C1A64F460105}" destId="{40EB3CE6-9354-473B-9BB3-8AA5724F4664}" srcOrd="0" destOrd="0" presId="urn:microsoft.com/office/officeart/2005/8/layout/radial1"/>
    <dgm:cxn modelId="{FB820630-1DD2-47B0-B591-25DD9D4C296E}" type="presParOf" srcId="{5F934836-584C-412C-BA49-44420B3D555E}" destId="{2C61BB07-81B5-4DB8-8104-37E44E9CC5A9}" srcOrd="2" destOrd="0" presId="urn:microsoft.com/office/officeart/2005/8/layout/radial1"/>
    <dgm:cxn modelId="{454B029E-C5EB-4DEC-9824-540FF9CE0C27}" type="presParOf" srcId="{5F934836-584C-412C-BA49-44420B3D555E}" destId="{F013F068-1764-4EAB-8CE5-9D76A6E23168}" srcOrd="3" destOrd="0" presId="urn:microsoft.com/office/officeart/2005/8/layout/radial1"/>
    <dgm:cxn modelId="{2C0B5B4B-B682-4558-99E1-F1571DF17848}" type="presParOf" srcId="{F013F068-1764-4EAB-8CE5-9D76A6E23168}" destId="{0451686F-DCA7-4DAB-B187-43B4EF4053C1}" srcOrd="0" destOrd="0" presId="urn:microsoft.com/office/officeart/2005/8/layout/radial1"/>
    <dgm:cxn modelId="{05416F51-2061-48C1-AB90-4BA1C5610014}" type="presParOf" srcId="{5F934836-584C-412C-BA49-44420B3D555E}" destId="{B94AD414-9723-4F73-BCEB-B2A7D55E5922}" srcOrd="4" destOrd="0" presId="urn:microsoft.com/office/officeart/2005/8/layout/radial1"/>
    <dgm:cxn modelId="{016B733C-8E31-4D4B-BA9C-96D3E8762429}" type="presParOf" srcId="{5F934836-584C-412C-BA49-44420B3D555E}" destId="{140092F8-A6FE-4E2B-B58E-6A74655856A1}" srcOrd="5" destOrd="0" presId="urn:microsoft.com/office/officeart/2005/8/layout/radial1"/>
    <dgm:cxn modelId="{494BACFB-6AE3-47DD-9B5B-94EF7061D5A0}" type="presParOf" srcId="{140092F8-A6FE-4E2B-B58E-6A74655856A1}" destId="{8E37E49C-2939-4777-BF04-76E8D36E19CF}" srcOrd="0" destOrd="0" presId="urn:microsoft.com/office/officeart/2005/8/layout/radial1"/>
    <dgm:cxn modelId="{411DC2E8-4DC0-418F-847A-E3121972C31A}" type="presParOf" srcId="{5F934836-584C-412C-BA49-44420B3D555E}" destId="{F063F8D5-A0F9-44FB-9DED-780F8ABB26D4}" srcOrd="6" destOrd="0" presId="urn:microsoft.com/office/officeart/2005/8/layout/radial1"/>
    <dgm:cxn modelId="{10B3581E-A5BC-40F8-975F-25D11F779FF4}" type="presParOf" srcId="{5F934836-584C-412C-BA49-44420B3D555E}" destId="{FEF9CED4-0713-4FDB-82B4-BC128BDBFA8F}" srcOrd="7" destOrd="0" presId="urn:microsoft.com/office/officeart/2005/8/layout/radial1"/>
    <dgm:cxn modelId="{9D5DF36A-109E-422B-8591-D217E70EB719}" type="presParOf" srcId="{FEF9CED4-0713-4FDB-82B4-BC128BDBFA8F}" destId="{0FA80B27-53D9-45EE-A1CA-A4FCC4926D9B}" srcOrd="0" destOrd="0" presId="urn:microsoft.com/office/officeart/2005/8/layout/radial1"/>
    <dgm:cxn modelId="{8A324B8D-3DE9-44B2-993A-B73BBD6B5C2E}" type="presParOf" srcId="{5F934836-584C-412C-BA49-44420B3D555E}" destId="{CBB1EF12-98A6-4847-B1AA-EFF4D066436B}" srcOrd="8" destOrd="0" presId="urn:microsoft.com/office/officeart/2005/8/layout/radial1"/>
    <dgm:cxn modelId="{31D256A0-FA76-448E-9FAA-AA39E99CE90F}" type="presParOf" srcId="{5F934836-584C-412C-BA49-44420B3D555E}" destId="{DA8A1935-C999-4D80-96CB-B533EE39D449}" srcOrd="9" destOrd="0" presId="urn:microsoft.com/office/officeart/2005/8/layout/radial1"/>
    <dgm:cxn modelId="{03795A89-97AC-4513-A99B-961E1F4D2805}" type="presParOf" srcId="{DA8A1935-C999-4D80-96CB-B533EE39D449}" destId="{92AE505A-95C6-4C96-8BA0-5D22779AB3ED}" srcOrd="0" destOrd="0" presId="urn:microsoft.com/office/officeart/2005/8/layout/radial1"/>
    <dgm:cxn modelId="{BD9963E3-ACCA-4277-B700-7836CF60A727}" type="presParOf" srcId="{5F934836-584C-412C-BA49-44420B3D555E}" destId="{B42C3D2C-AF29-49A1-AFE4-E1A032FC3D82}" srcOrd="10" destOrd="0" presId="urn:microsoft.com/office/officeart/2005/8/layout/radial1"/>
    <dgm:cxn modelId="{4295060A-1539-40F8-85E3-BC89F07EEAD0}" type="presParOf" srcId="{5F934836-584C-412C-BA49-44420B3D555E}" destId="{6BC79101-67BB-43EC-A8AA-AB83817E0C4B}" srcOrd="11" destOrd="0" presId="urn:microsoft.com/office/officeart/2005/8/layout/radial1"/>
    <dgm:cxn modelId="{5A47A7A3-EA4C-435B-A433-CE0A636D4171}" type="presParOf" srcId="{6BC79101-67BB-43EC-A8AA-AB83817E0C4B}" destId="{1A287D48-A501-4B31-8E82-31D75D506D3E}" srcOrd="0" destOrd="0" presId="urn:microsoft.com/office/officeart/2005/8/layout/radial1"/>
    <dgm:cxn modelId="{FA208025-D118-41E6-83A8-881809200CBC}" type="presParOf" srcId="{5F934836-584C-412C-BA49-44420B3D555E}" destId="{C8DBC8CA-48CC-453B-9FCA-731D761769A5}" srcOrd="12" destOrd="0" presId="urn:microsoft.com/office/officeart/2005/8/layout/radial1"/>
    <dgm:cxn modelId="{5801606E-1AE3-4F65-BCA3-6FB273104CE8}" type="presParOf" srcId="{5F934836-584C-412C-BA49-44420B3D555E}" destId="{634D7ABB-ECCD-486E-912E-1BB20034B68F}" srcOrd="13" destOrd="0" presId="urn:microsoft.com/office/officeart/2005/8/layout/radial1"/>
    <dgm:cxn modelId="{94F66B1E-D435-46CE-B018-223510986A54}" type="presParOf" srcId="{634D7ABB-ECCD-486E-912E-1BB20034B68F}" destId="{E4C61E40-3CDE-4F42-A07D-84AC2DB7EC18}" srcOrd="0" destOrd="0" presId="urn:microsoft.com/office/officeart/2005/8/layout/radial1"/>
    <dgm:cxn modelId="{623A5E51-BEE4-422D-80DC-28BE6A285683}" type="presParOf" srcId="{5F934836-584C-412C-BA49-44420B3D555E}" destId="{3655EB17-D8E8-4F6C-905E-304DBFFED511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97AE0C-16AD-4969-9240-776F69D6E4C3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9BA79978-B538-470B-B2B2-33EDEF9754E0}">
      <dgm:prSet custT="1"/>
      <dgm:spPr/>
      <dgm:t>
        <a:bodyPr/>
        <a:lstStyle/>
        <a:p>
          <a:pPr marR="0" algn="ctr" rtl="0"/>
          <a:endParaRPr lang="en-US" sz="700" baseline="0" dirty="0">
            <a:solidFill>
              <a:srgbClr val="000000"/>
            </a:solidFill>
            <a:latin typeface="Times New Roman"/>
          </a:endParaRPr>
        </a:p>
        <a:p>
          <a:pPr marR="0" algn="ctr" rtl="0"/>
          <a:r>
            <a:rPr lang="en-US" sz="1600" baseline="0" dirty="0">
              <a:solidFill>
                <a:schemeClr val="accent6">
                  <a:lumMod val="60000"/>
                  <a:lumOff val="40000"/>
                </a:schemeClr>
              </a:solidFill>
              <a:latin typeface="Times New Roman"/>
            </a:rPr>
            <a:t>AI Open Source Platform and Tools </a:t>
          </a:r>
        </a:p>
      </dgm:t>
    </dgm:pt>
    <dgm:pt modelId="{59372018-FC1F-4E6B-AEEB-AC8C5E941AF0}" type="parTrans" cxnId="{4C4A0A29-01C2-44E6-9845-4C28D2373D5A}">
      <dgm:prSet/>
      <dgm:spPr/>
      <dgm:t>
        <a:bodyPr/>
        <a:lstStyle/>
        <a:p>
          <a:endParaRPr lang="en-MY"/>
        </a:p>
      </dgm:t>
    </dgm:pt>
    <dgm:pt modelId="{5B390A8F-24E5-4641-9B5D-BE51D2893744}" type="sibTrans" cxnId="{4C4A0A29-01C2-44E6-9845-4C28D2373D5A}">
      <dgm:prSet/>
      <dgm:spPr/>
      <dgm:t>
        <a:bodyPr/>
        <a:lstStyle/>
        <a:p>
          <a:endParaRPr lang="en-MY"/>
        </a:p>
      </dgm:t>
    </dgm:pt>
    <dgm:pt modelId="{A457941E-F23F-42E3-93F2-C2E6D6E9DF39}">
      <dgm:prSet custT="1"/>
      <dgm:spPr>
        <a:solidFill>
          <a:srgbClr val="E81C78"/>
        </a:solidFill>
      </dgm:spPr>
      <dgm:t>
        <a:bodyPr/>
        <a:lstStyle/>
        <a:p>
          <a:pPr marR="0" algn="ctr" rtl="0"/>
          <a:r>
            <a:rPr lang="en-US" sz="1400" b="1" i="0" dirty="0"/>
            <a:t>Rapid Miner</a:t>
          </a:r>
          <a:r>
            <a:rPr lang="en-US" sz="1400" b="0" i="0" dirty="0"/>
            <a:t> makes machine learning processes very reliable, easy, and efficient</a:t>
          </a:r>
          <a:endParaRPr lang="en-MY" sz="1400" b="1" dirty="0">
            <a:solidFill>
              <a:srgbClr val="FFFF00"/>
            </a:solidFill>
          </a:endParaRPr>
        </a:p>
      </dgm:t>
    </dgm:pt>
    <dgm:pt modelId="{A6975DA5-7E67-42E3-8230-C430A1F63EA5}" type="parTrans" cxnId="{1107C0A9-7796-4834-A00B-F90B1F9E6540}">
      <dgm:prSet/>
      <dgm:spPr/>
      <dgm:t>
        <a:bodyPr/>
        <a:lstStyle/>
        <a:p>
          <a:endParaRPr lang="en-MY"/>
        </a:p>
      </dgm:t>
    </dgm:pt>
    <dgm:pt modelId="{84451BD4-68BF-4233-A2FF-E4922AC7D431}" type="sibTrans" cxnId="{1107C0A9-7796-4834-A00B-F90B1F9E6540}">
      <dgm:prSet/>
      <dgm:spPr/>
      <dgm:t>
        <a:bodyPr/>
        <a:lstStyle/>
        <a:p>
          <a:endParaRPr lang="en-MY"/>
        </a:p>
      </dgm:t>
    </dgm:pt>
    <dgm:pt modelId="{69C14B3A-C453-4D52-A7C0-D584A73D8807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R="0" algn="ctr" rtl="0"/>
          <a:r>
            <a:rPr lang="en-US" sz="1600" b="1" i="0" dirty="0"/>
            <a:t>Teachable Machine </a:t>
          </a:r>
          <a:r>
            <a:rPr lang="en-US" sz="1600" b="0" i="0" dirty="0"/>
            <a:t>enables professionals to employ Computer Vision and Deep Learning</a:t>
          </a:r>
          <a:endParaRPr lang="en-MY" sz="1600" b="1" dirty="0">
            <a:solidFill>
              <a:srgbClr val="FFFF00"/>
            </a:solidFill>
          </a:endParaRPr>
        </a:p>
      </dgm:t>
    </dgm:pt>
    <dgm:pt modelId="{2DB8B6EC-5A25-4A42-B9BB-AE2A784040EE}" type="parTrans" cxnId="{72E398D6-3166-43F6-8ABF-C44900A25965}">
      <dgm:prSet/>
      <dgm:spPr/>
      <dgm:t>
        <a:bodyPr/>
        <a:lstStyle/>
        <a:p>
          <a:endParaRPr lang="en-MY"/>
        </a:p>
      </dgm:t>
    </dgm:pt>
    <dgm:pt modelId="{23402FE4-4045-414A-A2EF-F7D5AD997450}" type="sibTrans" cxnId="{72E398D6-3166-43F6-8ABF-C44900A25965}">
      <dgm:prSet/>
      <dgm:spPr/>
      <dgm:t>
        <a:bodyPr/>
        <a:lstStyle/>
        <a:p>
          <a:endParaRPr lang="en-MY"/>
        </a:p>
      </dgm:t>
    </dgm:pt>
    <dgm:pt modelId="{6AFCB18D-D79C-409B-8891-70B10F5CF1F9}">
      <dgm:prSet custT="1"/>
      <dgm:spPr>
        <a:solidFill>
          <a:srgbClr val="00B050"/>
        </a:solidFill>
      </dgm:spPr>
      <dgm:t>
        <a:bodyPr/>
        <a:lstStyle/>
        <a:p>
          <a:pPr marR="0" algn="ctr" rtl="0"/>
          <a:r>
            <a:rPr lang="en-US" sz="1600" b="1" i="0" dirty="0"/>
            <a:t>KNIME</a:t>
          </a:r>
          <a:r>
            <a:rPr lang="en-US" sz="1600" b="0" i="0" dirty="0"/>
            <a:t> is platform for data analytics that enables visual drag-and-drop pipeline construction.</a:t>
          </a:r>
          <a:endParaRPr lang="en-MY" sz="1400" b="1" dirty="0">
            <a:solidFill>
              <a:srgbClr val="FFFF00"/>
            </a:solidFill>
          </a:endParaRPr>
        </a:p>
      </dgm:t>
    </dgm:pt>
    <dgm:pt modelId="{3BF41639-0C16-4137-8511-7CFFDA9E62BD}" type="parTrans" cxnId="{A9CD39C6-8221-42D1-A5BC-793AED8FE229}">
      <dgm:prSet/>
      <dgm:spPr/>
      <dgm:t>
        <a:bodyPr/>
        <a:lstStyle/>
        <a:p>
          <a:endParaRPr lang="en-MY"/>
        </a:p>
      </dgm:t>
    </dgm:pt>
    <dgm:pt modelId="{ECA3D50D-377A-481C-9804-F6EA8CC38BE5}" type="sibTrans" cxnId="{A9CD39C6-8221-42D1-A5BC-793AED8FE229}">
      <dgm:prSet/>
      <dgm:spPr/>
      <dgm:t>
        <a:bodyPr/>
        <a:lstStyle/>
        <a:p>
          <a:endParaRPr lang="en-MY"/>
        </a:p>
      </dgm:t>
    </dgm:pt>
    <dgm:pt modelId="{15E9A4DE-0151-4398-93E6-CF6EDFB7C0C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marR="0" algn="ctr" rtl="0"/>
          <a:r>
            <a:rPr lang="en-US" sz="1400" b="1" i="0" dirty="0"/>
            <a:t>Ikigai</a:t>
          </a:r>
          <a:r>
            <a:rPr lang="en-US" sz="1400" b="0" i="0" dirty="0"/>
            <a:t> tool to build data science workflows and visualizations through modular functional blocks to make decisions</a:t>
          </a:r>
          <a:endParaRPr lang="en-US" sz="1000" b="1" baseline="0" dirty="0">
            <a:solidFill>
              <a:schemeClr val="bg1"/>
            </a:solidFill>
            <a:latin typeface="Times New Roman"/>
          </a:endParaRPr>
        </a:p>
      </dgm:t>
    </dgm:pt>
    <dgm:pt modelId="{D958DCC5-40EF-4CBA-B29D-2414BE965825}" type="parTrans" cxnId="{78C12425-7A5F-46C3-8E67-67304F3A2DDC}">
      <dgm:prSet/>
      <dgm:spPr/>
      <dgm:t>
        <a:bodyPr/>
        <a:lstStyle/>
        <a:p>
          <a:endParaRPr lang="en-MY"/>
        </a:p>
      </dgm:t>
    </dgm:pt>
    <dgm:pt modelId="{9AC4487C-BA79-49F0-8476-7A595BA9B972}" type="sibTrans" cxnId="{78C12425-7A5F-46C3-8E67-67304F3A2DDC}">
      <dgm:prSet/>
      <dgm:spPr/>
      <dgm:t>
        <a:bodyPr/>
        <a:lstStyle/>
        <a:p>
          <a:endParaRPr lang="en-MY"/>
        </a:p>
      </dgm:t>
    </dgm:pt>
    <dgm:pt modelId="{7E0AE69A-79D2-4FCC-AFBC-7F86FC43A2E9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1600" b="1" i="0" dirty="0"/>
            <a:t>Dataiku</a:t>
          </a:r>
          <a:r>
            <a:rPr lang="en-US" sz="1600" b="0" i="0" dirty="0"/>
            <a:t> automates entire data science workflow, from preparation to deployment</a:t>
          </a:r>
          <a:endParaRPr lang="en-US" sz="1600" dirty="0">
            <a:solidFill>
              <a:srgbClr val="FFFF00"/>
            </a:solidFill>
          </a:endParaRPr>
        </a:p>
      </dgm:t>
    </dgm:pt>
    <dgm:pt modelId="{492D98EE-EA9F-4ACA-9AA1-C1093F67D078}" type="parTrans" cxnId="{035E4FCB-EDD4-4710-B2B2-4D449D2854D3}">
      <dgm:prSet/>
      <dgm:spPr/>
      <dgm:t>
        <a:bodyPr/>
        <a:lstStyle/>
        <a:p>
          <a:endParaRPr lang="en-US"/>
        </a:p>
      </dgm:t>
    </dgm:pt>
    <dgm:pt modelId="{4F0C5AC1-E41E-4917-9C48-414471ECE7A9}" type="sibTrans" cxnId="{035E4FCB-EDD4-4710-B2B2-4D449D2854D3}">
      <dgm:prSet/>
      <dgm:spPr/>
      <dgm:t>
        <a:bodyPr/>
        <a:lstStyle/>
        <a:p>
          <a:endParaRPr lang="en-US"/>
        </a:p>
      </dgm:t>
    </dgm:pt>
    <dgm:pt modelId="{A4647488-512E-4F66-849A-6B633609F885}">
      <dgm:prSet custT="1"/>
      <dgm:spPr/>
      <dgm:t>
        <a:bodyPr/>
        <a:lstStyle/>
        <a:p>
          <a:r>
            <a:rPr lang="en-US" sz="1400" b="1" i="0" dirty="0"/>
            <a:t>RD-Agent</a:t>
          </a:r>
          <a:r>
            <a:rPr lang="en-US" sz="1400" b="0" i="0" dirty="0"/>
            <a:t>, An Open-Source AI Tool Designed to Automate and Optimize Research and Development Processes</a:t>
          </a:r>
          <a:endParaRPr lang="en-MY" sz="1400" dirty="0"/>
        </a:p>
      </dgm:t>
    </dgm:pt>
    <dgm:pt modelId="{0BF496D0-9314-4C06-9687-60105710B175}" type="parTrans" cxnId="{ADE70BF3-6D8D-47C4-AF0E-EFCC79B3D66A}">
      <dgm:prSet/>
      <dgm:spPr/>
      <dgm:t>
        <a:bodyPr/>
        <a:lstStyle/>
        <a:p>
          <a:endParaRPr lang="en-MY"/>
        </a:p>
      </dgm:t>
    </dgm:pt>
    <dgm:pt modelId="{8B11E275-1210-45FC-A50B-A1DA9B850163}" type="sibTrans" cxnId="{ADE70BF3-6D8D-47C4-AF0E-EFCC79B3D66A}">
      <dgm:prSet/>
      <dgm:spPr/>
      <dgm:t>
        <a:bodyPr/>
        <a:lstStyle/>
        <a:p>
          <a:endParaRPr lang="en-MY"/>
        </a:p>
      </dgm:t>
    </dgm:pt>
    <dgm:pt modelId="{5F934836-584C-412C-BA49-44420B3D555E}" type="pres">
      <dgm:prSet presAssocID="{B697AE0C-16AD-4969-9240-776F69D6E4C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C035AC-E89C-4330-90CF-F5A01500F05C}" type="pres">
      <dgm:prSet presAssocID="{9BA79978-B538-470B-B2B2-33EDEF9754E0}" presName="centerShape" presStyleLbl="node0" presStyleIdx="0" presStyleCnt="1" custScaleX="130250"/>
      <dgm:spPr/>
    </dgm:pt>
    <dgm:pt modelId="{50633819-4A71-42A9-A6C0-C1A64F460105}" type="pres">
      <dgm:prSet presAssocID="{A6975DA5-7E67-42E3-8230-C430A1F63EA5}" presName="Name9" presStyleLbl="parChTrans1D2" presStyleIdx="0" presStyleCnt="6"/>
      <dgm:spPr/>
    </dgm:pt>
    <dgm:pt modelId="{40EB3CE6-9354-473B-9BB3-8AA5724F4664}" type="pres">
      <dgm:prSet presAssocID="{A6975DA5-7E67-42E3-8230-C430A1F63EA5}" presName="connTx" presStyleLbl="parChTrans1D2" presStyleIdx="0" presStyleCnt="6"/>
      <dgm:spPr/>
    </dgm:pt>
    <dgm:pt modelId="{2C61BB07-81B5-4DB8-8104-37E44E9CC5A9}" type="pres">
      <dgm:prSet presAssocID="{A457941E-F23F-42E3-93F2-C2E6D6E9DF39}" presName="node" presStyleLbl="node1" presStyleIdx="0" presStyleCnt="6" custScaleX="152564" custScaleY="115635" custRadScaleRad="97393" custRadScaleInc="-2137">
        <dgm:presLayoutVars>
          <dgm:bulletEnabled val="1"/>
        </dgm:presLayoutVars>
      </dgm:prSet>
      <dgm:spPr/>
    </dgm:pt>
    <dgm:pt modelId="{F013F068-1764-4EAB-8CE5-9D76A6E23168}" type="pres">
      <dgm:prSet presAssocID="{2DB8B6EC-5A25-4A42-B9BB-AE2A784040EE}" presName="Name9" presStyleLbl="parChTrans1D2" presStyleIdx="1" presStyleCnt="6"/>
      <dgm:spPr/>
    </dgm:pt>
    <dgm:pt modelId="{0451686F-DCA7-4DAB-B187-43B4EF4053C1}" type="pres">
      <dgm:prSet presAssocID="{2DB8B6EC-5A25-4A42-B9BB-AE2A784040EE}" presName="connTx" presStyleLbl="parChTrans1D2" presStyleIdx="1" presStyleCnt="6"/>
      <dgm:spPr/>
    </dgm:pt>
    <dgm:pt modelId="{B94AD414-9723-4F73-BCEB-B2A7D55E5922}" type="pres">
      <dgm:prSet presAssocID="{69C14B3A-C453-4D52-A7C0-D584A73D8807}" presName="node" presStyleLbl="node1" presStyleIdx="1" presStyleCnt="6" custScaleX="161208" custScaleY="164024" custRadScaleRad="147077" custRadScaleInc="-1285">
        <dgm:presLayoutVars>
          <dgm:bulletEnabled val="1"/>
        </dgm:presLayoutVars>
      </dgm:prSet>
      <dgm:spPr/>
    </dgm:pt>
    <dgm:pt modelId="{140092F8-A6FE-4E2B-B58E-6A74655856A1}" type="pres">
      <dgm:prSet presAssocID="{492D98EE-EA9F-4ACA-9AA1-C1093F67D078}" presName="Name9" presStyleLbl="parChTrans1D2" presStyleIdx="2" presStyleCnt="6"/>
      <dgm:spPr/>
    </dgm:pt>
    <dgm:pt modelId="{8E37E49C-2939-4777-BF04-76E8D36E19CF}" type="pres">
      <dgm:prSet presAssocID="{492D98EE-EA9F-4ACA-9AA1-C1093F67D078}" presName="connTx" presStyleLbl="parChTrans1D2" presStyleIdx="2" presStyleCnt="6"/>
      <dgm:spPr/>
    </dgm:pt>
    <dgm:pt modelId="{F063F8D5-A0F9-44FB-9DED-780F8ABB26D4}" type="pres">
      <dgm:prSet presAssocID="{7E0AE69A-79D2-4FCC-AFBC-7F86FC43A2E9}" presName="node" presStyleLbl="node1" presStyleIdx="2" presStyleCnt="6" custScaleX="167757" custScaleY="150649" custRadScaleRad="132185" custRadScaleInc="-23328">
        <dgm:presLayoutVars>
          <dgm:bulletEnabled val="1"/>
        </dgm:presLayoutVars>
      </dgm:prSet>
      <dgm:spPr/>
    </dgm:pt>
    <dgm:pt modelId="{FEF9CED4-0713-4FDB-82B4-BC128BDBFA8F}" type="pres">
      <dgm:prSet presAssocID="{3BF41639-0C16-4137-8511-7CFFDA9E62BD}" presName="Name9" presStyleLbl="parChTrans1D2" presStyleIdx="3" presStyleCnt="6"/>
      <dgm:spPr/>
    </dgm:pt>
    <dgm:pt modelId="{0FA80B27-53D9-45EE-A1CA-A4FCC4926D9B}" type="pres">
      <dgm:prSet presAssocID="{3BF41639-0C16-4137-8511-7CFFDA9E62BD}" presName="connTx" presStyleLbl="parChTrans1D2" presStyleIdx="3" presStyleCnt="6"/>
      <dgm:spPr/>
    </dgm:pt>
    <dgm:pt modelId="{CBB1EF12-98A6-4847-B1AA-EFF4D066436B}" type="pres">
      <dgm:prSet presAssocID="{6AFCB18D-D79C-409B-8891-70B10F5CF1F9}" presName="node" presStyleLbl="node1" presStyleIdx="3" presStyleCnt="6" custScaleX="168290" custScaleY="144349" custRadScaleRad="102380" custRadScaleInc="15222">
        <dgm:presLayoutVars>
          <dgm:bulletEnabled val="1"/>
        </dgm:presLayoutVars>
      </dgm:prSet>
      <dgm:spPr/>
    </dgm:pt>
    <dgm:pt modelId="{DA8A1935-C999-4D80-96CB-B533EE39D449}" type="pres">
      <dgm:prSet presAssocID="{D958DCC5-40EF-4CBA-B29D-2414BE965825}" presName="Name9" presStyleLbl="parChTrans1D2" presStyleIdx="4" presStyleCnt="6"/>
      <dgm:spPr/>
    </dgm:pt>
    <dgm:pt modelId="{92AE505A-95C6-4C96-8BA0-5D22779AB3ED}" type="pres">
      <dgm:prSet presAssocID="{D958DCC5-40EF-4CBA-B29D-2414BE965825}" presName="connTx" presStyleLbl="parChTrans1D2" presStyleIdx="4" presStyleCnt="6"/>
      <dgm:spPr/>
    </dgm:pt>
    <dgm:pt modelId="{B42C3D2C-AF29-49A1-AFE4-E1A032FC3D82}" type="pres">
      <dgm:prSet presAssocID="{15E9A4DE-0151-4398-93E6-CF6EDFB7C0C1}" presName="node" presStyleLbl="node1" presStyleIdx="4" presStyleCnt="6" custScaleX="148164" custScaleY="137210" custRadScaleRad="143497" custRadScaleInc="30986">
        <dgm:presLayoutVars>
          <dgm:bulletEnabled val="1"/>
        </dgm:presLayoutVars>
      </dgm:prSet>
      <dgm:spPr/>
    </dgm:pt>
    <dgm:pt modelId="{40D1BD08-D281-40A8-8608-C6E1B1D04510}" type="pres">
      <dgm:prSet presAssocID="{0BF496D0-9314-4C06-9687-60105710B175}" presName="Name9" presStyleLbl="parChTrans1D2" presStyleIdx="5" presStyleCnt="6"/>
      <dgm:spPr/>
    </dgm:pt>
    <dgm:pt modelId="{BDCB287D-A345-40A8-B53F-8D3A14331673}" type="pres">
      <dgm:prSet presAssocID="{0BF496D0-9314-4C06-9687-60105710B175}" presName="connTx" presStyleLbl="parChTrans1D2" presStyleIdx="5" presStyleCnt="6"/>
      <dgm:spPr/>
    </dgm:pt>
    <dgm:pt modelId="{BB7839BC-84B4-43FC-9AD0-795B53407F73}" type="pres">
      <dgm:prSet presAssocID="{A4647488-512E-4F66-849A-6B633609F885}" presName="node" presStyleLbl="node1" presStyleIdx="5" presStyleCnt="6" custScaleX="147127" custScaleY="135592" custRadScaleRad="137336" custRadScaleInc="-2136">
        <dgm:presLayoutVars>
          <dgm:bulletEnabled val="1"/>
        </dgm:presLayoutVars>
      </dgm:prSet>
      <dgm:spPr/>
    </dgm:pt>
  </dgm:ptLst>
  <dgm:cxnLst>
    <dgm:cxn modelId="{EDBB7A14-0A5A-4010-95AD-4F50A8B795D5}" type="presOf" srcId="{A4647488-512E-4F66-849A-6B633609F885}" destId="{BB7839BC-84B4-43FC-9AD0-795B53407F73}" srcOrd="0" destOrd="0" presId="urn:microsoft.com/office/officeart/2005/8/layout/radial1"/>
    <dgm:cxn modelId="{F3674D16-3E3D-4A30-9B87-4EE5C369E14D}" type="presOf" srcId="{2DB8B6EC-5A25-4A42-B9BB-AE2A784040EE}" destId="{0451686F-DCA7-4DAB-B187-43B4EF4053C1}" srcOrd="1" destOrd="0" presId="urn:microsoft.com/office/officeart/2005/8/layout/radial1"/>
    <dgm:cxn modelId="{5C786F24-0D56-45FE-9DA7-9F7AE8D130AF}" type="presOf" srcId="{0BF496D0-9314-4C06-9687-60105710B175}" destId="{40D1BD08-D281-40A8-8608-C6E1B1D04510}" srcOrd="0" destOrd="0" presId="urn:microsoft.com/office/officeart/2005/8/layout/radial1"/>
    <dgm:cxn modelId="{78C12425-7A5F-46C3-8E67-67304F3A2DDC}" srcId="{9BA79978-B538-470B-B2B2-33EDEF9754E0}" destId="{15E9A4DE-0151-4398-93E6-CF6EDFB7C0C1}" srcOrd="4" destOrd="0" parTransId="{D958DCC5-40EF-4CBA-B29D-2414BE965825}" sibTransId="{9AC4487C-BA79-49F0-8476-7A595BA9B972}"/>
    <dgm:cxn modelId="{DF970B27-E1EC-4FE7-BE5B-DE179977DB0B}" type="presOf" srcId="{B697AE0C-16AD-4969-9240-776F69D6E4C3}" destId="{5F934836-584C-412C-BA49-44420B3D555E}" srcOrd="0" destOrd="0" presId="urn:microsoft.com/office/officeart/2005/8/layout/radial1"/>
    <dgm:cxn modelId="{4C4A0A29-01C2-44E6-9845-4C28D2373D5A}" srcId="{B697AE0C-16AD-4969-9240-776F69D6E4C3}" destId="{9BA79978-B538-470B-B2B2-33EDEF9754E0}" srcOrd="0" destOrd="0" parTransId="{59372018-FC1F-4E6B-AEEB-AC8C5E941AF0}" sibTransId="{5B390A8F-24E5-4641-9B5D-BE51D2893744}"/>
    <dgm:cxn modelId="{A8333230-B04C-4732-A339-8E4063C2015E}" type="presOf" srcId="{D958DCC5-40EF-4CBA-B29D-2414BE965825}" destId="{92AE505A-95C6-4C96-8BA0-5D22779AB3ED}" srcOrd="1" destOrd="0" presId="urn:microsoft.com/office/officeart/2005/8/layout/radial1"/>
    <dgm:cxn modelId="{0C019530-CE75-4442-849A-C48CF0A2F470}" type="presOf" srcId="{3BF41639-0C16-4137-8511-7CFFDA9E62BD}" destId="{FEF9CED4-0713-4FDB-82B4-BC128BDBFA8F}" srcOrd="0" destOrd="0" presId="urn:microsoft.com/office/officeart/2005/8/layout/radial1"/>
    <dgm:cxn modelId="{58C31132-ED05-460B-9B64-662A4D54FB3C}" type="presOf" srcId="{7E0AE69A-79D2-4FCC-AFBC-7F86FC43A2E9}" destId="{F063F8D5-A0F9-44FB-9DED-780F8ABB26D4}" srcOrd="0" destOrd="0" presId="urn:microsoft.com/office/officeart/2005/8/layout/radial1"/>
    <dgm:cxn modelId="{B21AE438-862D-4B77-8840-B8CD9B5E70AA}" type="presOf" srcId="{6AFCB18D-D79C-409B-8891-70B10F5CF1F9}" destId="{CBB1EF12-98A6-4847-B1AA-EFF4D066436B}" srcOrd="0" destOrd="0" presId="urn:microsoft.com/office/officeart/2005/8/layout/radial1"/>
    <dgm:cxn modelId="{0265583E-FF34-45A1-96E6-421FAAAE84C3}" type="presOf" srcId="{3BF41639-0C16-4137-8511-7CFFDA9E62BD}" destId="{0FA80B27-53D9-45EE-A1CA-A4FCC4926D9B}" srcOrd="1" destOrd="0" presId="urn:microsoft.com/office/officeart/2005/8/layout/radial1"/>
    <dgm:cxn modelId="{3FEC2347-ACC1-4850-BFD0-3F578C98B5FF}" type="presOf" srcId="{D958DCC5-40EF-4CBA-B29D-2414BE965825}" destId="{DA8A1935-C999-4D80-96CB-B533EE39D449}" srcOrd="0" destOrd="0" presId="urn:microsoft.com/office/officeart/2005/8/layout/radial1"/>
    <dgm:cxn modelId="{7884194B-0C89-4175-9FEF-53C84968AF24}" type="presOf" srcId="{A6975DA5-7E67-42E3-8230-C430A1F63EA5}" destId="{50633819-4A71-42A9-A6C0-C1A64F460105}" srcOrd="0" destOrd="0" presId="urn:microsoft.com/office/officeart/2005/8/layout/radial1"/>
    <dgm:cxn modelId="{11146F79-D55D-4E99-A798-044FB6C9FEB0}" type="presOf" srcId="{0BF496D0-9314-4C06-9687-60105710B175}" destId="{BDCB287D-A345-40A8-B53F-8D3A14331673}" srcOrd="1" destOrd="0" presId="urn:microsoft.com/office/officeart/2005/8/layout/radial1"/>
    <dgm:cxn modelId="{3C76C685-C35D-4CB2-93FC-61A9F4CE2FFE}" type="presOf" srcId="{9BA79978-B538-470B-B2B2-33EDEF9754E0}" destId="{8DC035AC-E89C-4330-90CF-F5A01500F05C}" srcOrd="0" destOrd="0" presId="urn:microsoft.com/office/officeart/2005/8/layout/radial1"/>
    <dgm:cxn modelId="{F355F68D-9919-4346-80B3-C4F68C6056F9}" type="presOf" srcId="{492D98EE-EA9F-4ACA-9AA1-C1093F67D078}" destId="{8E37E49C-2939-4777-BF04-76E8D36E19CF}" srcOrd="1" destOrd="0" presId="urn:microsoft.com/office/officeart/2005/8/layout/radial1"/>
    <dgm:cxn modelId="{AD430F9F-296F-4A83-9837-B798882E7E4E}" type="presOf" srcId="{2DB8B6EC-5A25-4A42-B9BB-AE2A784040EE}" destId="{F013F068-1764-4EAB-8CE5-9D76A6E23168}" srcOrd="0" destOrd="0" presId="urn:microsoft.com/office/officeart/2005/8/layout/radial1"/>
    <dgm:cxn modelId="{44A817A9-2E8A-4274-8D2E-9E930289F6EB}" type="presOf" srcId="{15E9A4DE-0151-4398-93E6-CF6EDFB7C0C1}" destId="{B42C3D2C-AF29-49A1-AFE4-E1A032FC3D82}" srcOrd="0" destOrd="0" presId="urn:microsoft.com/office/officeart/2005/8/layout/radial1"/>
    <dgm:cxn modelId="{1107C0A9-7796-4834-A00B-F90B1F9E6540}" srcId="{9BA79978-B538-470B-B2B2-33EDEF9754E0}" destId="{A457941E-F23F-42E3-93F2-C2E6D6E9DF39}" srcOrd="0" destOrd="0" parTransId="{A6975DA5-7E67-42E3-8230-C430A1F63EA5}" sibTransId="{84451BD4-68BF-4233-A2FF-E4922AC7D431}"/>
    <dgm:cxn modelId="{927EFBAD-7014-4042-B98E-10C80CFC990C}" type="presOf" srcId="{A6975DA5-7E67-42E3-8230-C430A1F63EA5}" destId="{40EB3CE6-9354-473B-9BB3-8AA5724F4664}" srcOrd="1" destOrd="0" presId="urn:microsoft.com/office/officeart/2005/8/layout/radial1"/>
    <dgm:cxn modelId="{A9CD39C6-8221-42D1-A5BC-793AED8FE229}" srcId="{9BA79978-B538-470B-B2B2-33EDEF9754E0}" destId="{6AFCB18D-D79C-409B-8891-70B10F5CF1F9}" srcOrd="3" destOrd="0" parTransId="{3BF41639-0C16-4137-8511-7CFFDA9E62BD}" sibTransId="{ECA3D50D-377A-481C-9804-F6EA8CC38BE5}"/>
    <dgm:cxn modelId="{035E4FCB-EDD4-4710-B2B2-4D449D2854D3}" srcId="{9BA79978-B538-470B-B2B2-33EDEF9754E0}" destId="{7E0AE69A-79D2-4FCC-AFBC-7F86FC43A2E9}" srcOrd="2" destOrd="0" parTransId="{492D98EE-EA9F-4ACA-9AA1-C1093F67D078}" sibTransId="{4F0C5AC1-E41E-4917-9C48-414471ECE7A9}"/>
    <dgm:cxn modelId="{DA06EED2-BA55-412F-A3D6-C054CE6D6495}" type="presOf" srcId="{69C14B3A-C453-4D52-A7C0-D584A73D8807}" destId="{B94AD414-9723-4F73-BCEB-B2A7D55E5922}" srcOrd="0" destOrd="0" presId="urn:microsoft.com/office/officeart/2005/8/layout/radial1"/>
    <dgm:cxn modelId="{72E398D6-3166-43F6-8ABF-C44900A25965}" srcId="{9BA79978-B538-470B-B2B2-33EDEF9754E0}" destId="{69C14B3A-C453-4D52-A7C0-D584A73D8807}" srcOrd="1" destOrd="0" parTransId="{2DB8B6EC-5A25-4A42-B9BB-AE2A784040EE}" sibTransId="{23402FE4-4045-414A-A2EF-F7D5AD997450}"/>
    <dgm:cxn modelId="{542818E4-D69F-4C50-9D1F-D0D5B8402AA0}" type="presOf" srcId="{A457941E-F23F-42E3-93F2-C2E6D6E9DF39}" destId="{2C61BB07-81B5-4DB8-8104-37E44E9CC5A9}" srcOrd="0" destOrd="0" presId="urn:microsoft.com/office/officeart/2005/8/layout/radial1"/>
    <dgm:cxn modelId="{ADE70BF3-6D8D-47C4-AF0E-EFCC79B3D66A}" srcId="{9BA79978-B538-470B-B2B2-33EDEF9754E0}" destId="{A4647488-512E-4F66-849A-6B633609F885}" srcOrd="5" destOrd="0" parTransId="{0BF496D0-9314-4C06-9687-60105710B175}" sibTransId="{8B11E275-1210-45FC-A50B-A1DA9B850163}"/>
    <dgm:cxn modelId="{1BAA61FE-D4A9-459E-A6BD-3CBCDE6AD965}" type="presOf" srcId="{492D98EE-EA9F-4ACA-9AA1-C1093F67D078}" destId="{140092F8-A6FE-4E2B-B58E-6A74655856A1}" srcOrd="0" destOrd="0" presId="urn:microsoft.com/office/officeart/2005/8/layout/radial1"/>
    <dgm:cxn modelId="{D9173DD6-46F8-43B4-9D3E-783BAFBEABAD}" type="presParOf" srcId="{5F934836-584C-412C-BA49-44420B3D555E}" destId="{8DC035AC-E89C-4330-90CF-F5A01500F05C}" srcOrd="0" destOrd="0" presId="urn:microsoft.com/office/officeart/2005/8/layout/radial1"/>
    <dgm:cxn modelId="{3606B190-7429-4685-A7D8-83911DD29431}" type="presParOf" srcId="{5F934836-584C-412C-BA49-44420B3D555E}" destId="{50633819-4A71-42A9-A6C0-C1A64F460105}" srcOrd="1" destOrd="0" presId="urn:microsoft.com/office/officeart/2005/8/layout/radial1"/>
    <dgm:cxn modelId="{4166F6DE-19CF-4E93-8EAC-F7A1939C0295}" type="presParOf" srcId="{50633819-4A71-42A9-A6C0-C1A64F460105}" destId="{40EB3CE6-9354-473B-9BB3-8AA5724F4664}" srcOrd="0" destOrd="0" presId="urn:microsoft.com/office/officeart/2005/8/layout/radial1"/>
    <dgm:cxn modelId="{FB820630-1DD2-47B0-B591-25DD9D4C296E}" type="presParOf" srcId="{5F934836-584C-412C-BA49-44420B3D555E}" destId="{2C61BB07-81B5-4DB8-8104-37E44E9CC5A9}" srcOrd="2" destOrd="0" presId="urn:microsoft.com/office/officeart/2005/8/layout/radial1"/>
    <dgm:cxn modelId="{454B029E-C5EB-4DEC-9824-540FF9CE0C27}" type="presParOf" srcId="{5F934836-584C-412C-BA49-44420B3D555E}" destId="{F013F068-1764-4EAB-8CE5-9D76A6E23168}" srcOrd="3" destOrd="0" presId="urn:microsoft.com/office/officeart/2005/8/layout/radial1"/>
    <dgm:cxn modelId="{2C0B5B4B-B682-4558-99E1-F1571DF17848}" type="presParOf" srcId="{F013F068-1764-4EAB-8CE5-9D76A6E23168}" destId="{0451686F-DCA7-4DAB-B187-43B4EF4053C1}" srcOrd="0" destOrd="0" presId="urn:microsoft.com/office/officeart/2005/8/layout/radial1"/>
    <dgm:cxn modelId="{05416F51-2061-48C1-AB90-4BA1C5610014}" type="presParOf" srcId="{5F934836-584C-412C-BA49-44420B3D555E}" destId="{B94AD414-9723-4F73-BCEB-B2A7D55E5922}" srcOrd="4" destOrd="0" presId="urn:microsoft.com/office/officeart/2005/8/layout/radial1"/>
    <dgm:cxn modelId="{016B733C-8E31-4D4B-BA9C-96D3E8762429}" type="presParOf" srcId="{5F934836-584C-412C-BA49-44420B3D555E}" destId="{140092F8-A6FE-4E2B-B58E-6A74655856A1}" srcOrd="5" destOrd="0" presId="urn:microsoft.com/office/officeart/2005/8/layout/radial1"/>
    <dgm:cxn modelId="{494BACFB-6AE3-47DD-9B5B-94EF7061D5A0}" type="presParOf" srcId="{140092F8-A6FE-4E2B-B58E-6A74655856A1}" destId="{8E37E49C-2939-4777-BF04-76E8D36E19CF}" srcOrd="0" destOrd="0" presId="urn:microsoft.com/office/officeart/2005/8/layout/radial1"/>
    <dgm:cxn modelId="{411DC2E8-4DC0-418F-847A-E3121972C31A}" type="presParOf" srcId="{5F934836-584C-412C-BA49-44420B3D555E}" destId="{F063F8D5-A0F9-44FB-9DED-780F8ABB26D4}" srcOrd="6" destOrd="0" presId="urn:microsoft.com/office/officeart/2005/8/layout/radial1"/>
    <dgm:cxn modelId="{10B3581E-A5BC-40F8-975F-25D11F779FF4}" type="presParOf" srcId="{5F934836-584C-412C-BA49-44420B3D555E}" destId="{FEF9CED4-0713-4FDB-82B4-BC128BDBFA8F}" srcOrd="7" destOrd="0" presId="urn:microsoft.com/office/officeart/2005/8/layout/radial1"/>
    <dgm:cxn modelId="{9D5DF36A-109E-422B-8591-D217E70EB719}" type="presParOf" srcId="{FEF9CED4-0713-4FDB-82B4-BC128BDBFA8F}" destId="{0FA80B27-53D9-45EE-A1CA-A4FCC4926D9B}" srcOrd="0" destOrd="0" presId="urn:microsoft.com/office/officeart/2005/8/layout/radial1"/>
    <dgm:cxn modelId="{8A324B8D-3DE9-44B2-993A-B73BBD6B5C2E}" type="presParOf" srcId="{5F934836-584C-412C-BA49-44420B3D555E}" destId="{CBB1EF12-98A6-4847-B1AA-EFF4D066436B}" srcOrd="8" destOrd="0" presId="urn:microsoft.com/office/officeart/2005/8/layout/radial1"/>
    <dgm:cxn modelId="{31D256A0-FA76-448E-9FAA-AA39E99CE90F}" type="presParOf" srcId="{5F934836-584C-412C-BA49-44420B3D555E}" destId="{DA8A1935-C999-4D80-96CB-B533EE39D449}" srcOrd="9" destOrd="0" presId="urn:microsoft.com/office/officeart/2005/8/layout/radial1"/>
    <dgm:cxn modelId="{03795A89-97AC-4513-A99B-961E1F4D2805}" type="presParOf" srcId="{DA8A1935-C999-4D80-96CB-B533EE39D449}" destId="{92AE505A-95C6-4C96-8BA0-5D22779AB3ED}" srcOrd="0" destOrd="0" presId="urn:microsoft.com/office/officeart/2005/8/layout/radial1"/>
    <dgm:cxn modelId="{BD9963E3-ACCA-4277-B700-7836CF60A727}" type="presParOf" srcId="{5F934836-584C-412C-BA49-44420B3D555E}" destId="{B42C3D2C-AF29-49A1-AFE4-E1A032FC3D82}" srcOrd="10" destOrd="0" presId="urn:microsoft.com/office/officeart/2005/8/layout/radial1"/>
    <dgm:cxn modelId="{0642679A-3821-4D61-9726-94317A2F4330}" type="presParOf" srcId="{5F934836-584C-412C-BA49-44420B3D555E}" destId="{40D1BD08-D281-40A8-8608-C6E1B1D04510}" srcOrd="11" destOrd="0" presId="urn:microsoft.com/office/officeart/2005/8/layout/radial1"/>
    <dgm:cxn modelId="{26D027FF-A957-45F8-8BAE-F8BA4FF4E395}" type="presParOf" srcId="{40D1BD08-D281-40A8-8608-C6E1B1D04510}" destId="{BDCB287D-A345-40A8-B53F-8D3A14331673}" srcOrd="0" destOrd="0" presId="urn:microsoft.com/office/officeart/2005/8/layout/radial1"/>
    <dgm:cxn modelId="{9B9D7A61-592C-4029-BC69-CA66ADEF4DB3}" type="presParOf" srcId="{5F934836-584C-412C-BA49-44420B3D555E}" destId="{BB7839BC-84B4-43FC-9AD0-795B53407F73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035AC-E89C-4330-90CF-F5A01500F05C}">
      <dsp:nvSpPr>
        <dsp:cNvPr id="0" name=""/>
        <dsp:cNvSpPr/>
      </dsp:nvSpPr>
      <dsp:spPr>
        <a:xfrm>
          <a:off x="422987" y="737556"/>
          <a:ext cx="2657759" cy="13286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 dirty="0">
              <a:solidFill>
                <a:schemeClr val="bg1"/>
              </a:solidFill>
              <a:latin typeface="Times New Roman"/>
            </a:rPr>
            <a:t>MANUFACTURING CHALLENGES</a:t>
          </a:r>
        </a:p>
      </dsp:txBody>
      <dsp:txXfrm>
        <a:off x="812207" y="932139"/>
        <a:ext cx="1879319" cy="939531"/>
      </dsp:txXfrm>
    </dsp:sp>
    <dsp:sp modelId="{50633819-4A71-42A9-A6C0-C1A64F460105}">
      <dsp:nvSpPr>
        <dsp:cNvPr id="0" name=""/>
        <dsp:cNvSpPr/>
      </dsp:nvSpPr>
      <dsp:spPr>
        <a:xfrm rot="5539731">
          <a:off x="1643816" y="843513"/>
          <a:ext cx="259577" cy="47724"/>
        </a:xfrm>
        <a:custGeom>
          <a:avLst/>
          <a:gdLst/>
          <a:ahLst/>
          <a:cxnLst/>
          <a:rect l="0" t="0" r="0" b="0"/>
          <a:pathLst>
            <a:path>
              <a:moveTo>
                <a:pt x="0" y="23862"/>
              </a:moveTo>
              <a:lnTo>
                <a:pt x="259577" y="238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1767116" y="860886"/>
        <a:ext cx="12978" cy="12978"/>
      </dsp:txXfrm>
    </dsp:sp>
    <dsp:sp modelId="{2C61BB07-81B5-4DB8-8104-37E44E9CC5A9}">
      <dsp:nvSpPr>
        <dsp:cNvPr id="0" name=""/>
        <dsp:cNvSpPr/>
      </dsp:nvSpPr>
      <dsp:spPr>
        <a:xfrm>
          <a:off x="904930" y="67960"/>
          <a:ext cx="1764582" cy="929203"/>
        </a:xfrm>
        <a:prstGeom prst="ellipse">
          <a:avLst/>
        </a:prstGeom>
        <a:solidFill>
          <a:srgbClr val="E81C7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Predictive Maintenance</a:t>
          </a:r>
          <a:endParaRPr lang="en-MY" sz="1400" b="1" kern="1200" dirty="0">
            <a:solidFill>
              <a:srgbClr val="FFFF00"/>
            </a:solidFill>
          </a:endParaRPr>
        </a:p>
      </dsp:txBody>
      <dsp:txXfrm>
        <a:off x="1163347" y="204039"/>
        <a:ext cx="1247748" cy="657045"/>
      </dsp:txXfrm>
    </dsp:sp>
    <dsp:sp modelId="{F013F068-1764-4EAB-8CE5-9D76A6E23168}">
      <dsp:nvSpPr>
        <dsp:cNvPr id="0" name=""/>
        <dsp:cNvSpPr/>
      </dsp:nvSpPr>
      <dsp:spPr>
        <a:xfrm rot="13605831">
          <a:off x="2027740" y="1854137"/>
          <a:ext cx="343547" cy="47724"/>
        </a:xfrm>
        <a:custGeom>
          <a:avLst/>
          <a:gdLst/>
          <a:ahLst/>
          <a:cxnLst/>
          <a:rect l="0" t="0" r="0" b="0"/>
          <a:pathLst>
            <a:path>
              <a:moveTo>
                <a:pt x="0" y="23862"/>
              </a:moveTo>
              <a:lnTo>
                <a:pt x="343547" y="238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2190926" y="1869411"/>
        <a:ext cx="17177" cy="17177"/>
      </dsp:txXfrm>
    </dsp:sp>
    <dsp:sp modelId="{B94AD414-9723-4F73-BCEB-B2A7D55E5922}">
      <dsp:nvSpPr>
        <dsp:cNvPr id="0" name=""/>
        <dsp:cNvSpPr/>
      </dsp:nvSpPr>
      <dsp:spPr>
        <a:xfrm>
          <a:off x="1602511" y="1692667"/>
          <a:ext cx="1809397" cy="102516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Process Optimization</a:t>
          </a:r>
          <a:endParaRPr lang="en-MY" sz="1600" b="1" kern="1200" dirty="0">
            <a:solidFill>
              <a:srgbClr val="FFFF00"/>
            </a:solidFill>
          </a:endParaRPr>
        </a:p>
      </dsp:txBody>
      <dsp:txXfrm>
        <a:off x="1867491" y="1842798"/>
        <a:ext cx="1279437" cy="724899"/>
      </dsp:txXfrm>
    </dsp:sp>
    <dsp:sp modelId="{DA8A1935-C999-4D80-96CB-B533EE39D449}">
      <dsp:nvSpPr>
        <dsp:cNvPr id="0" name=""/>
        <dsp:cNvSpPr/>
      </dsp:nvSpPr>
      <dsp:spPr>
        <a:xfrm rot="19283257">
          <a:off x="1022910" y="1873049"/>
          <a:ext cx="218297" cy="47724"/>
        </a:xfrm>
        <a:custGeom>
          <a:avLst/>
          <a:gdLst/>
          <a:ahLst/>
          <a:cxnLst/>
          <a:rect l="0" t="0" r="0" b="0"/>
          <a:pathLst>
            <a:path>
              <a:moveTo>
                <a:pt x="0" y="23862"/>
              </a:moveTo>
              <a:lnTo>
                <a:pt x="218297" y="238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>
        <a:off x="1126601" y="1891454"/>
        <a:ext cx="10914" cy="10914"/>
      </dsp:txXfrm>
    </dsp:sp>
    <dsp:sp modelId="{B42C3D2C-AF29-49A1-AFE4-E1A032FC3D82}">
      <dsp:nvSpPr>
        <dsp:cNvPr id="0" name=""/>
        <dsp:cNvSpPr/>
      </dsp:nvSpPr>
      <dsp:spPr>
        <a:xfrm>
          <a:off x="48409" y="1676403"/>
          <a:ext cx="1376604" cy="1072498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Training and Remote Assistance</a:t>
          </a:r>
          <a:endParaRPr lang="en-US" sz="1400" b="1" kern="1200" baseline="0" dirty="0">
            <a:solidFill>
              <a:schemeClr val="bg1"/>
            </a:solidFill>
            <a:latin typeface="Times New Roman"/>
          </a:endParaRPr>
        </a:p>
      </dsp:txBody>
      <dsp:txXfrm>
        <a:off x="250008" y="1833467"/>
        <a:ext cx="973406" cy="758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38FEE-E98F-4FE9-83C2-9D320263109E}">
      <dsp:nvSpPr>
        <dsp:cNvPr id="0" name=""/>
        <dsp:cNvSpPr/>
      </dsp:nvSpPr>
      <dsp:spPr>
        <a:xfrm>
          <a:off x="1202678" y="504920"/>
          <a:ext cx="2081333" cy="20816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E9E988-A7E8-4450-A044-6851B47AA33B}">
      <dsp:nvSpPr>
        <dsp:cNvPr id="0" name=""/>
        <dsp:cNvSpPr/>
      </dsp:nvSpPr>
      <dsp:spPr>
        <a:xfrm>
          <a:off x="1717102" y="1193164"/>
          <a:ext cx="1156556" cy="578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FK + CAIDaS +  PSM + FTKPM + FTKEE</a:t>
          </a:r>
          <a:endParaRPr lang="en-MY" sz="1500" b="1" kern="1200" dirty="0"/>
        </a:p>
      </dsp:txBody>
      <dsp:txXfrm>
        <a:off x="1717102" y="1193164"/>
        <a:ext cx="1156556" cy="578140"/>
      </dsp:txXfrm>
    </dsp:sp>
    <dsp:sp modelId="{EE46A647-1374-4D12-8DC1-A4BE289522C5}">
      <dsp:nvSpPr>
        <dsp:cNvPr id="0" name=""/>
        <dsp:cNvSpPr/>
      </dsp:nvSpPr>
      <dsp:spPr>
        <a:xfrm>
          <a:off x="624595" y="1700982"/>
          <a:ext cx="2081333" cy="20816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6640DF-9979-45C8-AB5F-D1783B49A6F1}">
      <dsp:nvSpPr>
        <dsp:cNvPr id="0" name=""/>
        <dsp:cNvSpPr/>
      </dsp:nvSpPr>
      <dsp:spPr>
        <a:xfrm>
          <a:off x="1102579" y="2372135"/>
          <a:ext cx="1179329" cy="578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FTKMA, FTKKP, FTKA, FIST, FIM </a:t>
          </a:r>
          <a:endParaRPr lang="en-MY" sz="1500" b="1" kern="1200" dirty="0"/>
        </a:p>
      </dsp:txBody>
      <dsp:txXfrm>
        <a:off x="1102579" y="2372135"/>
        <a:ext cx="1179329" cy="578140"/>
      </dsp:txXfrm>
    </dsp:sp>
    <dsp:sp modelId="{E4DAC3F2-1166-40CF-A388-0E865495E1EE}">
      <dsp:nvSpPr>
        <dsp:cNvPr id="0" name=""/>
        <dsp:cNvSpPr/>
      </dsp:nvSpPr>
      <dsp:spPr>
        <a:xfrm>
          <a:off x="1350814" y="3040174"/>
          <a:ext cx="1788187" cy="17889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C98A3D-4BE7-46C9-89EE-06B7C5221282}">
      <dsp:nvSpPr>
        <dsp:cNvPr id="0" name=""/>
        <dsp:cNvSpPr/>
      </dsp:nvSpPr>
      <dsp:spPr>
        <a:xfrm>
          <a:off x="1649473" y="3649761"/>
          <a:ext cx="1156556" cy="578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Fluid, Automotive, AIT, SmaRRT, Materials, Bioaromatics </a:t>
          </a:r>
          <a:endParaRPr lang="en-MY" sz="1500" b="1" kern="1200" dirty="0"/>
        </a:p>
      </dsp:txBody>
      <dsp:txXfrm>
        <a:off x="1649473" y="3649761"/>
        <a:ext cx="1156556" cy="5781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035AC-E89C-4330-90CF-F5A01500F05C}">
      <dsp:nvSpPr>
        <dsp:cNvPr id="0" name=""/>
        <dsp:cNvSpPr/>
      </dsp:nvSpPr>
      <dsp:spPr>
        <a:xfrm>
          <a:off x="3558389" y="1940152"/>
          <a:ext cx="1789717" cy="13740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baseline="0" dirty="0">
            <a:solidFill>
              <a:srgbClr val="000000"/>
            </a:solidFill>
            <a:latin typeface="Times New Roman"/>
          </a:endParaRPr>
        </a:p>
        <a:p>
          <a:pPr marL="0" marR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>
              <a:solidFill>
                <a:schemeClr val="accent6">
                  <a:lumMod val="60000"/>
                  <a:lumOff val="40000"/>
                </a:schemeClr>
              </a:solidFill>
              <a:latin typeface="Times New Roman"/>
            </a:rPr>
            <a:t>AI Open Source Platform and Tools </a:t>
          </a:r>
        </a:p>
      </dsp:txBody>
      <dsp:txXfrm>
        <a:off x="3820487" y="2141379"/>
        <a:ext cx="1265521" cy="971609"/>
      </dsp:txXfrm>
    </dsp:sp>
    <dsp:sp modelId="{50633819-4A71-42A9-A6C0-C1A64F460105}">
      <dsp:nvSpPr>
        <dsp:cNvPr id="0" name=""/>
        <dsp:cNvSpPr/>
      </dsp:nvSpPr>
      <dsp:spPr>
        <a:xfrm rot="16182597">
          <a:off x="4245436" y="1722619"/>
          <a:ext cx="406609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406609" y="14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4438576" y="1726690"/>
        <a:ext cx="20330" cy="20330"/>
      </dsp:txXfrm>
    </dsp:sp>
    <dsp:sp modelId="{2C61BB07-81B5-4DB8-8104-37E44E9CC5A9}">
      <dsp:nvSpPr>
        <dsp:cNvPr id="0" name=""/>
        <dsp:cNvSpPr/>
      </dsp:nvSpPr>
      <dsp:spPr>
        <a:xfrm>
          <a:off x="3717163" y="322994"/>
          <a:ext cx="1454968" cy="1210563"/>
        </a:xfrm>
        <a:prstGeom prst="ellipse">
          <a:avLst/>
        </a:prstGeom>
        <a:solidFill>
          <a:srgbClr val="E81C7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i="0" kern="1200" dirty="0"/>
            <a:t>Rasa</a:t>
          </a:r>
          <a:endParaRPr lang="en-MY" sz="1400" b="1" kern="1200" dirty="0">
            <a:solidFill>
              <a:srgbClr val="FFFF00"/>
            </a:solidFill>
          </a:endParaRPr>
        </a:p>
      </dsp:txBody>
      <dsp:txXfrm>
        <a:off x="3930238" y="500277"/>
        <a:ext cx="1028818" cy="855997"/>
      </dsp:txXfrm>
    </dsp:sp>
    <dsp:sp modelId="{F013F068-1764-4EAB-8CE5-9D76A6E23168}">
      <dsp:nvSpPr>
        <dsp:cNvPr id="0" name=""/>
        <dsp:cNvSpPr/>
      </dsp:nvSpPr>
      <dsp:spPr>
        <a:xfrm rot="19653362">
          <a:off x="5071488" y="1930699"/>
          <a:ext cx="909982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909982" y="14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>
        <a:off x="5503729" y="1922186"/>
        <a:ext cx="45499" cy="45499"/>
      </dsp:txXfrm>
    </dsp:sp>
    <dsp:sp modelId="{B94AD414-9723-4F73-BCEB-B2A7D55E5922}">
      <dsp:nvSpPr>
        <dsp:cNvPr id="0" name=""/>
        <dsp:cNvSpPr/>
      </dsp:nvSpPr>
      <dsp:spPr>
        <a:xfrm>
          <a:off x="5724259" y="265407"/>
          <a:ext cx="2026139" cy="181958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b="1" i="0" kern="1200" dirty="0"/>
            <a:t>TensorFlow </a:t>
          </a:r>
          <a:r>
            <a:rPr lang="en-US" sz="1600" b="0" i="0" kern="1200" dirty="0"/>
            <a:t>open-source platform for machine learning developed by Google</a:t>
          </a:r>
          <a:endParaRPr lang="en-MY" sz="1600" b="1" kern="1200" dirty="0">
            <a:solidFill>
              <a:srgbClr val="FFFF00"/>
            </a:solidFill>
          </a:endParaRPr>
        </a:p>
      </dsp:txBody>
      <dsp:txXfrm>
        <a:off x="6020980" y="531880"/>
        <a:ext cx="1432697" cy="1286643"/>
      </dsp:txXfrm>
    </dsp:sp>
    <dsp:sp modelId="{140092F8-A6FE-4E2B-B58E-6A74655856A1}">
      <dsp:nvSpPr>
        <dsp:cNvPr id="0" name=""/>
        <dsp:cNvSpPr/>
      </dsp:nvSpPr>
      <dsp:spPr>
        <a:xfrm rot="3000873">
          <a:off x="4825695" y="3430708"/>
          <a:ext cx="626764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626764" y="14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23408" y="3429275"/>
        <a:ext cx="31338" cy="31338"/>
      </dsp:txXfrm>
    </dsp:sp>
    <dsp:sp modelId="{F063F8D5-A0F9-44FB-9DED-780F8ABB26D4}">
      <dsp:nvSpPr>
        <dsp:cNvPr id="0" name=""/>
        <dsp:cNvSpPr/>
      </dsp:nvSpPr>
      <dsp:spPr>
        <a:xfrm>
          <a:off x="5106492" y="3528356"/>
          <a:ext cx="1318867" cy="1328046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b="1" i="0" kern="1200" dirty="0" err="1"/>
            <a:t>PyTorch</a:t>
          </a:r>
          <a:endParaRPr lang="en-US" sz="1600" kern="1200" dirty="0">
            <a:solidFill>
              <a:srgbClr val="FFFF00"/>
            </a:solidFill>
          </a:endParaRPr>
        </a:p>
      </dsp:txBody>
      <dsp:txXfrm>
        <a:off x="5299636" y="3722844"/>
        <a:ext cx="932579" cy="939070"/>
      </dsp:txXfrm>
    </dsp:sp>
    <dsp:sp modelId="{FEF9CED4-0713-4FDB-82B4-BC128BDBFA8F}">
      <dsp:nvSpPr>
        <dsp:cNvPr id="0" name=""/>
        <dsp:cNvSpPr/>
      </dsp:nvSpPr>
      <dsp:spPr>
        <a:xfrm rot="376056">
          <a:off x="5335725" y="2771689"/>
          <a:ext cx="1125748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1125748" y="14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>
        <a:off x="5870456" y="2757781"/>
        <a:ext cx="56287" cy="56287"/>
      </dsp:txXfrm>
    </dsp:sp>
    <dsp:sp modelId="{CBB1EF12-98A6-4847-B1AA-EFF4D066436B}">
      <dsp:nvSpPr>
        <dsp:cNvPr id="0" name=""/>
        <dsp:cNvSpPr/>
      </dsp:nvSpPr>
      <dsp:spPr>
        <a:xfrm>
          <a:off x="6450373" y="2068158"/>
          <a:ext cx="2017111" cy="1778271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b="1" i="0" kern="1200" dirty="0"/>
            <a:t>Keras </a:t>
          </a:r>
          <a:r>
            <a:rPr lang="en-US" sz="1600" b="0" i="0" kern="1200" dirty="0"/>
            <a:t>s a high-level API that simplifies the creation and training of deep neural networks</a:t>
          </a:r>
          <a:endParaRPr lang="en-MY" sz="1400" b="1" kern="1200" dirty="0">
            <a:solidFill>
              <a:srgbClr val="FFFF00"/>
            </a:solidFill>
          </a:endParaRPr>
        </a:p>
      </dsp:txBody>
      <dsp:txXfrm>
        <a:off x="6745772" y="2328580"/>
        <a:ext cx="1426313" cy="1257427"/>
      </dsp:txXfrm>
    </dsp:sp>
    <dsp:sp modelId="{DA8A1935-C999-4D80-96CB-B533EE39D449}">
      <dsp:nvSpPr>
        <dsp:cNvPr id="0" name=""/>
        <dsp:cNvSpPr/>
      </dsp:nvSpPr>
      <dsp:spPr>
        <a:xfrm rot="7251845">
          <a:off x="3603395" y="3507817"/>
          <a:ext cx="630093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630093" y="14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3902690" y="3506300"/>
        <a:ext cx="31504" cy="31504"/>
      </dsp:txXfrm>
    </dsp:sp>
    <dsp:sp modelId="{B42C3D2C-AF29-49A1-AFE4-E1A032FC3D82}">
      <dsp:nvSpPr>
        <dsp:cNvPr id="0" name=""/>
        <dsp:cNvSpPr/>
      </dsp:nvSpPr>
      <dsp:spPr>
        <a:xfrm>
          <a:off x="2514599" y="3738765"/>
          <a:ext cx="1775784" cy="1293213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i="0" u="none" kern="1200" dirty="0"/>
            <a:t>OpenCV</a:t>
          </a:r>
          <a:r>
            <a:rPr lang="en-MY" sz="1400" b="1" i="0" kern="1200" dirty="0"/>
            <a:t> </a:t>
          </a:r>
          <a:endParaRPr lang="en-US" sz="1000" b="1" kern="1200" baseline="0" dirty="0">
            <a:solidFill>
              <a:schemeClr val="bg1"/>
            </a:solidFill>
            <a:latin typeface="Times New Roman"/>
          </a:endParaRPr>
        </a:p>
      </dsp:txBody>
      <dsp:txXfrm>
        <a:off x="2774657" y="3928152"/>
        <a:ext cx="1255668" cy="914439"/>
      </dsp:txXfrm>
    </dsp:sp>
    <dsp:sp modelId="{6BC79101-67BB-43EC-A8AA-AB83817E0C4B}">
      <dsp:nvSpPr>
        <dsp:cNvPr id="0" name=""/>
        <dsp:cNvSpPr/>
      </dsp:nvSpPr>
      <dsp:spPr>
        <a:xfrm rot="9973939">
          <a:off x="2834345" y="2914357"/>
          <a:ext cx="777577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777577" y="14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3203694" y="2909154"/>
        <a:ext cx="38878" cy="38878"/>
      </dsp:txXfrm>
    </dsp:sp>
    <dsp:sp modelId="{C8DBC8CA-48CC-453B-9FCA-731D761769A5}">
      <dsp:nvSpPr>
        <dsp:cNvPr id="0" name=""/>
        <dsp:cNvSpPr/>
      </dsp:nvSpPr>
      <dsp:spPr>
        <a:xfrm>
          <a:off x="1577137" y="2637187"/>
          <a:ext cx="1294999" cy="1072126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i="0" kern="1200" dirty="0"/>
            <a:t>H2O.ai</a:t>
          </a:r>
          <a:endParaRPr lang="en-US" sz="1400" b="1" kern="1200" baseline="0" dirty="0">
            <a:solidFill>
              <a:srgbClr val="FFFF00"/>
            </a:solidFill>
            <a:latin typeface="Times New Roman"/>
          </a:endParaRPr>
        </a:p>
      </dsp:txBody>
      <dsp:txXfrm>
        <a:off x="1766785" y="2794196"/>
        <a:ext cx="915703" cy="758108"/>
      </dsp:txXfrm>
    </dsp:sp>
    <dsp:sp modelId="{634D7ABB-ECCD-486E-912E-1BB20034B68F}">
      <dsp:nvSpPr>
        <dsp:cNvPr id="0" name=""/>
        <dsp:cNvSpPr/>
      </dsp:nvSpPr>
      <dsp:spPr>
        <a:xfrm rot="12618303">
          <a:off x="3419419" y="2109647"/>
          <a:ext cx="345413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345413" y="142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3583491" y="2115247"/>
        <a:ext cx="17270" cy="17270"/>
      </dsp:txXfrm>
    </dsp:sp>
    <dsp:sp modelId="{3655EB17-D8E8-4F6C-905E-304DBFFED511}">
      <dsp:nvSpPr>
        <dsp:cNvPr id="0" name=""/>
        <dsp:cNvSpPr/>
      </dsp:nvSpPr>
      <dsp:spPr>
        <a:xfrm>
          <a:off x="1106418" y="309771"/>
          <a:ext cx="2554672" cy="2215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dirty="0"/>
            <a:t>Llama 3</a:t>
          </a:r>
          <a:r>
            <a:rPr lang="en-US" sz="1500" b="0" i="0" kern="1200" dirty="0"/>
            <a:t> is the latest version of </a:t>
          </a:r>
          <a:r>
            <a:rPr lang="en-US" sz="1500" b="1" i="0" kern="1200" dirty="0"/>
            <a:t>Meta’s large language model,</a:t>
          </a:r>
          <a:r>
            <a:rPr lang="en-US" sz="1500" b="0" i="0" kern="1200" dirty="0"/>
            <a:t> designed to enhance processing power, versatility, and accessibility</a:t>
          </a:r>
          <a:endParaRPr lang="en-MY" sz="1500" kern="1200" dirty="0"/>
        </a:p>
      </dsp:txBody>
      <dsp:txXfrm>
        <a:off x="1480541" y="634253"/>
        <a:ext cx="1806426" cy="15667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035AC-E89C-4330-90CF-F5A01500F05C}">
      <dsp:nvSpPr>
        <dsp:cNvPr id="0" name=""/>
        <dsp:cNvSpPr/>
      </dsp:nvSpPr>
      <dsp:spPr>
        <a:xfrm>
          <a:off x="3048052" y="1761124"/>
          <a:ext cx="1842513" cy="14145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baseline="0" dirty="0">
            <a:solidFill>
              <a:srgbClr val="000000"/>
            </a:solidFill>
            <a:latin typeface="Times New Roman"/>
          </a:endParaRPr>
        </a:p>
        <a:p>
          <a:pPr marL="0" marR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>
              <a:solidFill>
                <a:schemeClr val="accent6">
                  <a:lumMod val="60000"/>
                  <a:lumOff val="40000"/>
                </a:schemeClr>
              </a:solidFill>
              <a:latin typeface="Times New Roman"/>
            </a:rPr>
            <a:t>AI Open Source Platform and Tools </a:t>
          </a:r>
        </a:p>
      </dsp:txBody>
      <dsp:txXfrm>
        <a:off x="3317882" y="1968287"/>
        <a:ext cx="1302853" cy="1000271"/>
      </dsp:txXfrm>
    </dsp:sp>
    <dsp:sp modelId="{50633819-4A71-42A9-A6C0-C1A64F460105}">
      <dsp:nvSpPr>
        <dsp:cNvPr id="0" name=""/>
        <dsp:cNvSpPr/>
      </dsp:nvSpPr>
      <dsp:spPr>
        <a:xfrm rot="16161534">
          <a:off x="3825969" y="1611469"/>
          <a:ext cx="267855" cy="31524"/>
        </a:xfrm>
        <a:custGeom>
          <a:avLst/>
          <a:gdLst/>
          <a:ahLst/>
          <a:cxnLst/>
          <a:rect l="0" t="0" r="0" b="0"/>
          <a:pathLst>
            <a:path>
              <a:moveTo>
                <a:pt x="0" y="15762"/>
              </a:moveTo>
              <a:lnTo>
                <a:pt x="267855" y="157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3953200" y="1620535"/>
        <a:ext cx="13392" cy="13392"/>
      </dsp:txXfrm>
    </dsp:sp>
    <dsp:sp modelId="{2C61BB07-81B5-4DB8-8104-37E44E9CC5A9}">
      <dsp:nvSpPr>
        <dsp:cNvPr id="0" name=""/>
        <dsp:cNvSpPr/>
      </dsp:nvSpPr>
      <dsp:spPr>
        <a:xfrm>
          <a:off x="2870163" y="-142428"/>
          <a:ext cx="2158166" cy="1635770"/>
        </a:xfrm>
        <a:prstGeom prst="ellipse">
          <a:avLst/>
        </a:prstGeom>
        <a:solidFill>
          <a:srgbClr val="E81C7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Rapid Miner</a:t>
          </a:r>
          <a:r>
            <a:rPr lang="en-US" sz="1400" b="0" i="0" kern="1200" dirty="0"/>
            <a:t> makes machine learning processes very reliable, easy, and efficient</a:t>
          </a:r>
          <a:endParaRPr lang="en-MY" sz="1400" b="1" kern="1200" dirty="0">
            <a:solidFill>
              <a:srgbClr val="FFFF00"/>
            </a:solidFill>
          </a:endParaRPr>
        </a:p>
      </dsp:txBody>
      <dsp:txXfrm>
        <a:off x="3186219" y="97125"/>
        <a:ext cx="1526054" cy="1156664"/>
      </dsp:txXfrm>
    </dsp:sp>
    <dsp:sp modelId="{F013F068-1764-4EAB-8CE5-9D76A6E23168}">
      <dsp:nvSpPr>
        <dsp:cNvPr id="0" name=""/>
        <dsp:cNvSpPr/>
      </dsp:nvSpPr>
      <dsp:spPr>
        <a:xfrm rot="19844844">
          <a:off x="4670251" y="1869824"/>
          <a:ext cx="679353" cy="31524"/>
        </a:xfrm>
        <a:custGeom>
          <a:avLst/>
          <a:gdLst/>
          <a:ahLst/>
          <a:cxnLst/>
          <a:rect l="0" t="0" r="0" b="0"/>
          <a:pathLst>
            <a:path>
              <a:moveTo>
                <a:pt x="0" y="15762"/>
              </a:moveTo>
              <a:lnTo>
                <a:pt x="679353" y="157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>
        <a:off x="4992944" y="1868603"/>
        <a:ext cx="33967" cy="33967"/>
      </dsp:txXfrm>
    </dsp:sp>
    <dsp:sp modelId="{B94AD414-9723-4F73-BCEB-B2A7D55E5922}">
      <dsp:nvSpPr>
        <dsp:cNvPr id="0" name=""/>
        <dsp:cNvSpPr/>
      </dsp:nvSpPr>
      <dsp:spPr>
        <a:xfrm>
          <a:off x="5164947" y="0"/>
          <a:ext cx="2280444" cy="232027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Teachable Machine </a:t>
          </a:r>
          <a:r>
            <a:rPr lang="en-US" sz="1600" b="0" i="0" kern="1200" dirty="0"/>
            <a:t>enables professionals to employ Computer Vision and Deep Learning</a:t>
          </a:r>
          <a:endParaRPr lang="en-MY" sz="1600" b="1" kern="1200" dirty="0">
            <a:solidFill>
              <a:srgbClr val="FFFF00"/>
            </a:solidFill>
          </a:endParaRPr>
        </a:p>
      </dsp:txBody>
      <dsp:txXfrm>
        <a:off x="5498910" y="339797"/>
        <a:ext cx="1612518" cy="1640685"/>
      </dsp:txXfrm>
    </dsp:sp>
    <dsp:sp modelId="{140092F8-A6FE-4E2B-B58E-6A74655856A1}">
      <dsp:nvSpPr>
        <dsp:cNvPr id="0" name=""/>
        <dsp:cNvSpPr/>
      </dsp:nvSpPr>
      <dsp:spPr>
        <a:xfrm rot="1380096">
          <a:off x="4759934" y="2871573"/>
          <a:ext cx="392386" cy="31524"/>
        </a:xfrm>
        <a:custGeom>
          <a:avLst/>
          <a:gdLst/>
          <a:ahLst/>
          <a:cxnLst/>
          <a:rect l="0" t="0" r="0" b="0"/>
          <a:pathLst>
            <a:path>
              <a:moveTo>
                <a:pt x="0" y="15762"/>
              </a:moveTo>
              <a:lnTo>
                <a:pt x="392386" y="157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46317" y="2877525"/>
        <a:ext cx="19619" cy="19619"/>
      </dsp:txXfrm>
    </dsp:sp>
    <dsp:sp modelId="{F063F8D5-A0F9-44FB-9DED-780F8ABB26D4}">
      <dsp:nvSpPr>
        <dsp:cNvPr id="0" name=""/>
        <dsp:cNvSpPr/>
      </dsp:nvSpPr>
      <dsp:spPr>
        <a:xfrm>
          <a:off x="5022904" y="2353840"/>
          <a:ext cx="2373086" cy="213107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Dataiku</a:t>
          </a:r>
          <a:r>
            <a:rPr lang="en-US" sz="1600" b="0" i="0" kern="1200" dirty="0"/>
            <a:t> automates entire data science workflow, from preparation to deployment</a:t>
          </a:r>
          <a:endParaRPr lang="en-US" sz="1600" kern="1200" dirty="0">
            <a:solidFill>
              <a:srgbClr val="FFFF00"/>
            </a:solidFill>
          </a:endParaRPr>
        </a:p>
      </dsp:txBody>
      <dsp:txXfrm>
        <a:off x="5370434" y="2665929"/>
        <a:ext cx="1678026" cy="1506899"/>
      </dsp:txXfrm>
    </dsp:sp>
    <dsp:sp modelId="{FEF9CED4-0713-4FDB-82B4-BC128BDBFA8F}">
      <dsp:nvSpPr>
        <dsp:cNvPr id="0" name=""/>
        <dsp:cNvSpPr/>
      </dsp:nvSpPr>
      <dsp:spPr>
        <a:xfrm rot="5679602">
          <a:off x="3848487" y="3216912"/>
          <a:ext cx="117052" cy="31524"/>
        </a:xfrm>
        <a:custGeom>
          <a:avLst/>
          <a:gdLst/>
          <a:ahLst/>
          <a:cxnLst/>
          <a:rect l="0" t="0" r="0" b="0"/>
          <a:pathLst>
            <a:path>
              <a:moveTo>
                <a:pt x="0" y="15762"/>
              </a:moveTo>
              <a:lnTo>
                <a:pt x="117052" y="157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3904086" y="3229747"/>
        <a:ext cx="5852" cy="5852"/>
      </dsp:txXfrm>
    </dsp:sp>
    <dsp:sp modelId="{CBB1EF12-98A6-4847-B1AA-EFF4D066436B}">
      <dsp:nvSpPr>
        <dsp:cNvPr id="0" name=""/>
        <dsp:cNvSpPr/>
      </dsp:nvSpPr>
      <dsp:spPr>
        <a:xfrm>
          <a:off x="2628925" y="3288520"/>
          <a:ext cx="2380626" cy="204195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KNIME</a:t>
          </a:r>
          <a:r>
            <a:rPr lang="en-US" sz="1600" b="0" i="0" kern="1200" dirty="0"/>
            <a:t> is platform for data analytics that enables visual drag-and-drop pipeline construction.</a:t>
          </a:r>
          <a:endParaRPr lang="en-MY" sz="1400" b="1" kern="1200" dirty="0">
            <a:solidFill>
              <a:srgbClr val="FFFF00"/>
            </a:solidFill>
          </a:endParaRPr>
        </a:p>
      </dsp:txBody>
      <dsp:txXfrm>
        <a:off x="2977560" y="3587558"/>
        <a:ext cx="1683356" cy="1443881"/>
      </dsp:txXfrm>
    </dsp:sp>
    <dsp:sp modelId="{DA8A1935-C999-4D80-96CB-B533EE39D449}">
      <dsp:nvSpPr>
        <dsp:cNvPr id="0" name=""/>
        <dsp:cNvSpPr/>
      </dsp:nvSpPr>
      <dsp:spPr>
        <a:xfrm rot="9557748">
          <a:off x="2445022" y="2892510"/>
          <a:ext cx="721037" cy="31524"/>
        </a:xfrm>
        <a:custGeom>
          <a:avLst/>
          <a:gdLst/>
          <a:ahLst/>
          <a:cxnLst/>
          <a:rect l="0" t="0" r="0" b="0"/>
          <a:pathLst>
            <a:path>
              <a:moveTo>
                <a:pt x="0" y="15762"/>
              </a:moveTo>
              <a:lnTo>
                <a:pt x="721037" y="157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2787515" y="2890246"/>
        <a:ext cx="36051" cy="36051"/>
      </dsp:txXfrm>
    </dsp:sp>
    <dsp:sp modelId="{B42C3D2C-AF29-49A1-AFE4-E1A032FC3D82}">
      <dsp:nvSpPr>
        <dsp:cNvPr id="0" name=""/>
        <dsp:cNvSpPr/>
      </dsp:nvSpPr>
      <dsp:spPr>
        <a:xfrm>
          <a:off x="450076" y="2431961"/>
          <a:ext cx="2095924" cy="1940969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Ikigai</a:t>
          </a:r>
          <a:r>
            <a:rPr lang="en-US" sz="1400" b="0" i="0" kern="1200" dirty="0"/>
            <a:t> tool to build data science workflows and visualizations through modular functional blocks to make decisions</a:t>
          </a:r>
          <a:endParaRPr lang="en-US" sz="1000" b="1" kern="1200" baseline="0" dirty="0">
            <a:solidFill>
              <a:schemeClr val="bg1"/>
            </a:solidFill>
            <a:latin typeface="Times New Roman"/>
          </a:endParaRPr>
        </a:p>
      </dsp:txBody>
      <dsp:txXfrm>
        <a:off x="757017" y="2716209"/>
        <a:ext cx="1482042" cy="1372473"/>
      </dsp:txXfrm>
    </dsp:sp>
    <dsp:sp modelId="{40D1BD08-D281-40A8-8608-C6E1B1D04510}">
      <dsp:nvSpPr>
        <dsp:cNvPr id="0" name=""/>
        <dsp:cNvSpPr/>
      </dsp:nvSpPr>
      <dsp:spPr>
        <a:xfrm rot="12561552">
          <a:off x="2611659" y="1873643"/>
          <a:ext cx="656691" cy="31524"/>
        </a:xfrm>
        <a:custGeom>
          <a:avLst/>
          <a:gdLst/>
          <a:ahLst/>
          <a:cxnLst/>
          <a:rect l="0" t="0" r="0" b="0"/>
          <a:pathLst>
            <a:path>
              <a:moveTo>
                <a:pt x="0" y="15762"/>
              </a:moveTo>
              <a:lnTo>
                <a:pt x="656691" y="157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500" kern="1200"/>
        </a:p>
      </dsp:txBody>
      <dsp:txXfrm rot="10800000">
        <a:off x="2923587" y="1872988"/>
        <a:ext cx="32834" cy="32834"/>
      </dsp:txXfrm>
    </dsp:sp>
    <dsp:sp modelId="{BB7839BC-84B4-43FC-9AD0-795B53407F73}">
      <dsp:nvSpPr>
        <dsp:cNvPr id="0" name=""/>
        <dsp:cNvSpPr/>
      </dsp:nvSpPr>
      <dsp:spPr>
        <a:xfrm>
          <a:off x="724969" y="269721"/>
          <a:ext cx="2081255" cy="1918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RD-Agent</a:t>
          </a:r>
          <a:r>
            <a:rPr lang="en-US" sz="1400" b="0" i="0" kern="1200" dirty="0"/>
            <a:t>, An Open-Source AI Tool Designed to Automate and Optimize Research and Development Processes</a:t>
          </a:r>
          <a:endParaRPr lang="en-MY" sz="1400" kern="1200" dirty="0"/>
        </a:p>
      </dsp:txBody>
      <dsp:txXfrm>
        <a:off x="1029762" y="550617"/>
        <a:ext cx="1471669" cy="1356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9971D-284C-4241-94B9-95DBC5A9E7A7}" type="datetimeFigureOut">
              <a:rPr lang="en-MY" smtClean="0"/>
              <a:t>28/9/2024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9850E-3148-455D-ADB1-BBA8D2896E4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8804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0241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9144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3760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4610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218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3738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472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45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6235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1862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4081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000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9850E-3148-455D-ADB1-BBA8D2896E4E}" type="slidenum">
              <a:rPr lang="en-MY" smtClean="0"/>
              <a:t>28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49240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604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580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5899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2547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22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4044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42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465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932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427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76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buildings&#10;&#10;Description automatically generated">
            <a:extLst>
              <a:ext uri="{FF2B5EF4-FFF2-40B4-BE49-F238E27FC236}">
                <a16:creationId xmlns:a16="http://schemas.microsoft.com/office/drawing/2014/main" id="{A2C8F995-CB72-F2D4-4A80-6B3F0F1771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4C2D-2162-474F-841B-1838929D7562}" type="datetime1">
              <a:rPr lang="en-MY" smtClean="0"/>
              <a:t>28/9/2024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BCD3BD-2DAA-E7B4-C150-F5C0D420A3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8726" y="6070750"/>
            <a:ext cx="5071241" cy="40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E6E5-245E-418F-B3E3-9A0471BF940D}" type="datetime1">
              <a:rPr lang="en-MY" smtClean="0"/>
              <a:t>28/9/2024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767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050D-1C58-4DC3-86B8-DDF7284C10EB}" type="datetime1">
              <a:rPr lang="en-MY" smtClean="0"/>
              <a:t>28/9/2024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045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4EE-6512-4DE8-BDA9-6083EA000C57}" type="datetime1">
              <a:rPr lang="en-MY" smtClean="0"/>
              <a:t>28/9/2024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12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A4547-FF61-436A-9C1D-E984C39F4A0C}" type="datetime1">
              <a:rPr lang="en-MY" smtClean="0"/>
              <a:t>28/9/2024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50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3D7F-8363-4406-9C1F-A1D365BCD2D2}" type="datetime1">
              <a:rPr lang="en-MY" smtClean="0"/>
              <a:t>28/9/2024</a:t>
            </a:fld>
            <a:endParaRPr lang="en-MY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36A3445-4FCC-C240-DA12-0F20F785A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F3C2B28-5281-9DA6-9486-085E75C991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9395" y="365125"/>
            <a:ext cx="809483" cy="605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22" y="285491"/>
            <a:ext cx="8688572" cy="889517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4176" y="6356350"/>
            <a:ext cx="809483" cy="365125"/>
          </a:xfrm>
        </p:spPr>
        <p:txBody>
          <a:bodyPr/>
          <a:lstStyle>
            <a:lvl1pPr>
              <a:defRPr sz="1800"/>
            </a:lvl1pPr>
          </a:lstStyle>
          <a:p>
            <a:fld id="{0279DB00-74BD-49A6-8A39-A12C2717A673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049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9AB5-4BE6-4299-92C0-09396C5198F5}" type="datetime1">
              <a:rPr lang="en-MY" smtClean="0"/>
              <a:t>28/9/2024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83084AD-B182-855B-3FDD-7B761099C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685"/>
          <a:stretch/>
        </p:blipFill>
        <p:spPr>
          <a:xfrm>
            <a:off x="0" y="6356350"/>
            <a:ext cx="1219200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EAB6-7006-402C-9023-B21AF818F832}" type="datetime1">
              <a:rPr lang="en-MY" smtClean="0"/>
              <a:t>28/9/2024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534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132A-4A53-4AD9-B4BC-166C9F99CBD6}" type="datetime1">
              <a:rPr lang="en-MY" smtClean="0"/>
              <a:t>28/9/2024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540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F0C63-6CF1-4458-BED3-5EE49CF51FAC}" type="datetime1">
              <a:rPr lang="en-MY" smtClean="0"/>
              <a:t>28/9/2024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675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D779-FD23-4FFE-B52F-66032BD83BFC}" type="datetime1">
              <a:rPr lang="en-MY" smtClean="0"/>
              <a:t>28/9/2024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081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B785-494C-4A64-84C2-80583D326457}" type="datetime1">
              <a:rPr lang="en-MY" smtClean="0"/>
              <a:t>28/9/2024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41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C77E-9D9E-4C8E-BA26-78DD5186DF21}" type="datetime1">
              <a:rPr lang="en-MY" smtClean="0"/>
              <a:t>28/9/2024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0034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4B79-75DD-4978-BB93-36DE9DDB853B}" type="datetime1">
              <a:rPr lang="en-MY" smtClean="0"/>
              <a:t>28/9/2024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7354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9F3E-5643-4396-8D11-38EDAFC0C411}" type="datetime1">
              <a:rPr lang="en-MY" smtClean="0"/>
              <a:t>28/9/2024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10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9418-D490-4A85-A219-9E600044A16F}" type="datetime1">
              <a:rPr lang="en-MY" smtClean="0"/>
              <a:t>28/9/2024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269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52F7-89A1-4542-B2B2-A8C2DA2CA9FC}" type="datetime1">
              <a:rPr lang="en-MY" smtClean="0"/>
              <a:t>28/9/2024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278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8FF12-29F3-50FE-6AAB-3F598517D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3304"/>
            <a:ext cx="9144000" cy="18466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DF796-1C65-163A-D336-4D4703F0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9823D-A311-6654-BDDE-418FA7E4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D7C412F0-7737-4D67-B023-088F0B700FEA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077E6-3701-7758-03DA-2B35583E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F2781-B86C-E5B9-AE37-CD2D2731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A713595E-7A28-4FE0-924B-EA4870E22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68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 type="tx">
  <p:cSld name="Title &amp; Photo Alt"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54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75" name="Google Shape;1475;p54"/>
          <p:cNvSpPr txBox="1">
            <a:spLocks noGrp="1"/>
          </p:cNvSpPr>
          <p:nvPr>
            <p:ph type="body" idx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5500"/>
              <a:buFont typeface="Arial"/>
              <a:buNone/>
              <a:defRPr sz="2750" b="1"/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5500"/>
              <a:buFont typeface="Arial"/>
              <a:buNone/>
              <a:defRPr sz="2750" b="1"/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5500"/>
              <a:buFont typeface="Arial"/>
              <a:buNone/>
              <a:defRPr sz="2750" b="1"/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5500"/>
              <a:buFont typeface="Arial"/>
              <a:buNone/>
              <a:defRPr sz="2750" b="1"/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5500"/>
              <a:buFont typeface="Arial"/>
              <a:buNone/>
              <a:defRPr sz="2750" b="1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89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1_Title &amp; Photo Al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1"/>
          <p:cNvPicPr preferRelativeResize="0"/>
          <p:nvPr/>
        </p:nvPicPr>
        <p:blipFill rotWithShape="1">
          <a:blip r:embed="rId2">
            <a:alphaModFix/>
          </a:blip>
          <a:srcRect l="1109" r="1311"/>
          <a:stretch/>
        </p:blipFill>
        <p:spPr>
          <a:xfrm rot="10800000">
            <a:off x="0" y="-41157"/>
            <a:ext cx="12217400" cy="1527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021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6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2400" y="134937"/>
            <a:ext cx="11885930" cy="6594475"/>
          </a:xfrm>
          <a:custGeom>
            <a:avLst/>
            <a:gdLst/>
            <a:ahLst/>
            <a:cxnLst/>
            <a:rect l="l" t="t" r="r" b="b"/>
            <a:pathLst>
              <a:path w="11885930" h="6594475">
                <a:moveTo>
                  <a:pt x="11885613" y="7937"/>
                </a:moveTo>
                <a:lnTo>
                  <a:pt x="11879263" y="7937"/>
                </a:lnTo>
                <a:lnTo>
                  <a:pt x="11879263" y="0"/>
                </a:lnTo>
                <a:lnTo>
                  <a:pt x="11839575" y="0"/>
                </a:lnTo>
                <a:lnTo>
                  <a:pt x="11839575" y="46037"/>
                </a:lnTo>
                <a:lnTo>
                  <a:pt x="11839575" y="6548437"/>
                </a:lnTo>
                <a:lnTo>
                  <a:pt x="46037" y="6548437"/>
                </a:lnTo>
                <a:lnTo>
                  <a:pt x="46037" y="46037"/>
                </a:lnTo>
                <a:lnTo>
                  <a:pt x="11839575" y="46037"/>
                </a:lnTo>
                <a:lnTo>
                  <a:pt x="11839575" y="0"/>
                </a:lnTo>
                <a:lnTo>
                  <a:pt x="0" y="0"/>
                </a:lnTo>
                <a:lnTo>
                  <a:pt x="0" y="7937"/>
                </a:lnTo>
                <a:lnTo>
                  <a:pt x="0" y="46037"/>
                </a:lnTo>
                <a:lnTo>
                  <a:pt x="0" y="6548437"/>
                </a:lnTo>
                <a:lnTo>
                  <a:pt x="0" y="6591313"/>
                </a:lnTo>
                <a:lnTo>
                  <a:pt x="0" y="6594475"/>
                </a:lnTo>
                <a:lnTo>
                  <a:pt x="11879263" y="6594475"/>
                </a:lnTo>
                <a:lnTo>
                  <a:pt x="11879263" y="6591313"/>
                </a:lnTo>
                <a:lnTo>
                  <a:pt x="11885613" y="6591313"/>
                </a:lnTo>
                <a:lnTo>
                  <a:pt x="11885613" y="79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2501" y="1839468"/>
            <a:ext cx="9560560" cy="15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2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3712" y="1714500"/>
            <a:ext cx="11185525" cy="4672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4CFC595-4FC6-42EA-BA63-4185F3356D4E}" type="datetime1">
              <a:rPr lang="en-MY" smtClean="0"/>
              <a:t>28/9/2024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279DB00-74BD-49A6-8A39-A12C2717A67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05761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18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60.png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6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51.png"/><Relationship Id="rId4" Type="http://schemas.openxmlformats.org/officeDocument/2006/relationships/diagramData" Target="../diagrams/data2.xml"/><Relationship Id="rId9" Type="http://schemas.openxmlformats.org/officeDocument/2006/relationships/image" Target="../media/image49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aws.amazon.com/vmware/pricin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loud.google.com/pricing" TargetMode="External"/><Relationship Id="rId5" Type="http://schemas.openxmlformats.org/officeDocument/2006/relationships/hyperlink" Target="https://azure.microsoft.com/en-us/pricing/" TargetMode="External"/><Relationship Id="rId4" Type="http://schemas.openxmlformats.org/officeDocument/2006/relationships/hyperlink" Target="https://aws.amazon.com/pricing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73.png"/><Relationship Id="rId5" Type="http://schemas.openxmlformats.org/officeDocument/2006/relationships/diagramData" Target="../diagrams/data3.xml"/><Relationship Id="rId10" Type="http://schemas.openxmlformats.org/officeDocument/2006/relationships/image" Target="../media/image72.png"/><Relationship Id="rId4" Type="http://schemas.openxmlformats.org/officeDocument/2006/relationships/image" Target="../media/image18.png"/><Relationship Id="rId9" Type="http://schemas.microsoft.com/office/2007/relationships/diagramDrawing" Target="../diagrams/drawing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jpeg"/><Relationship Id="rId9" Type="http://schemas.openxmlformats.org/officeDocument/2006/relationships/hyperlink" Target="https://frc.ump.edu.my/frc_dashboard.html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9.png"/><Relationship Id="rId5" Type="http://schemas.openxmlformats.org/officeDocument/2006/relationships/diagramData" Target="../diagrams/data1.xml"/><Relationship Id="rId10" Type="http://schemas.openxmlformats.org/officeDocument/2006/relationships/hyperlink" Target="https://fintechnews.my/tag/Hong-Leong" TargetMode="External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5047" y="175486"/>
              <a:ext cx="1301128" cy="9731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5745" y="6045764"/>
              <a:ext cx="6292314" cy="65206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70196" y="160166"/>
            <a:ext cx="1299169" cy="1013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B56E92-0E81-6D75-7680-F17421807E1D}"/>
              </a:ext>
            </a:extLst>
          </p:cNvPr>
          <p:cNvSpPr txBox="1"/>
          <p:nvPr/>
        </p:nvSpPr>
        <p:spPr>
          <a:xfrm>
            <a:off x="1066800" y="1219200"/>
            <a:ext cx="1025170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Elsevier-MTUN Symposium 2024</a:t>
            </a:r>
          </a:p>
          <a:p>
            <a:pPr algn="ctr"/>
            <a:endParaRPr lang="en-US" sz="3200" b="1" dirty="0">
              <a:solidFill>
                <a:srgbClr val="01189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1189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sz="3000" b="1" i="0" u="none" strike="noStrike" baseline="0" dirty="0">
                <a:solidFill>
                  <a:srgbClr val="FFFF00"/>
                </a:solidFill>
                <a:latin typeface="NexusSansPro-Bold"/>
              </a:rPr>
              <a:t>Open Source vs. Closed Systems for the </a:t>
            </a:r>
            <a:r>
              <a:rPr lang="en-MY" sz="3000" b="1" i="0" u="none" strike="noStrike" baseline="0" dirty="0">
                <a:solidFill>
                  <a:srgbClr val="FFFF00"/>
                </a:solidFill>
                <a:latin typeface="NexusSansPro-Bold"/>
              </a:rPr>
              <a:t>AI Campus Development Ecosystem</a:t>
            </a:r>
          </a:p>
          <a:p>
            <a:pPr algn="ctr"/>
            <a:endParaRPr lang="en-MY" sz="3000" b="1" dirty="0">
              <a:solidFill>
                <a:srgbClr val="FFFF00"/>
              </a:solidFill>
              <a:latin typeface="NexusSansPro-Bold"/>
              <a:cs typeface="Arial Narrow" panose="020B0604020202020204" pitchFamily="34" charset="0"/>
            </a:endParaRPr>
          </a:p>
          <a:p>
            <a:pPr algn="ctr"/>
            <a:endParaRPr lang="en-MY" sz="3000" b="1" dirty="0">
              <a:solidFill>
                <a:srgbClr val="FFFF00"/>
              </a:solidFill>
              <a:latin typeface="NexusSansPro-Bold"/>
              <a:cs typeface="Arial Narrow" panose="020B0604020202020204" pitchFamily="34" charset="0"/>
            </a:endParaRPr>
          </a:p>
          <a:p>
            <a:pPr algn="ctr"/>
            <a:r>
              <a:rPr lang="en-MY" sz="2500" b="1" i="1" dirty="0">
                <a:solidFill>
                  <a:schemeClr val="bg1"/>
                </a:solidFill>
                <a:latin typeface="NexusSansPro-Bold"/>
                <a:cs typeface="Arial Narrow" panose="020B0604020202020204" pitchFamily="34" charset="0"/>
              </a:rPr>
              <a:t>Prof. Ir. </a:t>
            </a:r>
            <a:r>
              <a:rPr lang="en-MY" sz="2500" b="1" i="1" dirty="0" err="1">
                <a:solidFill>
                  <a:schemeClr val="bg1"/>
                </a:solidFill>
                <a:latin typeface="NexusSansPro-Bold"/>
                <a:cs typeface="Arial Narrow" panose="020B0604020202020204" pitchFamily="34" charset="0"/>
              </a:rPr>
              <a:t>Dr.</a:t>
            </a:r>
            <a:r>
              <a:rPr lang="en-MY" sz="2500" b="1" i="1" dirty="0">
                <a:solidFill>
                  <a:schemeClr val="bg1"/>
                </a:solidFill>
                <a:latin typeface="NexusSansPro-Bold"/>
                <a:cs typeface="Arial Narrow" panose="020B0604020202020204" pitchFamily="34" charset="0"/>
              </a:rPr>
              <a:t> Mohd Faizal </a:t>
            </a:r>
            <a:r>
              <a:rPr lang="en-MY" sz="2500" b="1" i="1" dirty="0" err="1">
                <a:solidFill>
                  <a:schemeClr val="bg1"/>
                </a:solidFill>
                <a:latin typeface="NexusSansPro-Bold"/>
                <a:cs typeface="Arial Narrow" panose="020B0604020202020204" pitchFamily="34" charset="0"/>
              </a:rPr>
              <a:t>Jamlos</a:t>
            </a:r>
            <a:endParaRPr lang="en-MY" sz="2500" b="1" i="1" dirty="0">
              <a:solidFill>
                <a:schemeClr val="bg1"/>
              </a:solidFill>
              <a:latin typeface="NexusSansPro-Bold"/>
              <a:cs typeface="Arial Narrow" panose="020B0604020202020204" pitchFamily="34" charset="0"/>
            </a:endParaRPr>
          </a:p>
          <a:p>
            <a:pPr algn="ctr"/>
            <a:r>
              <a:rPr lang="en-MY" sz="1500" b="1" i="1" dirty="0">
                <a:solidFill>
                  <a:schemeClr val="bg2">
                    <a:lumMod val="90000"/>
                  </a:schemeClr>
                </a:solidFill>
                <a:latin typeface="NexusSansPro-Bold"/>
                <a:cs typeface="Arial Narrow" panose="020B0604020202020204" pitchFamily="34" charset="0"/>
              </a:rPr>
              <a:t>Faculty of Electrical &amp; Electronics Engineering Technology</a:t>
            </a:r>
          </a:p>
          <a:p>
            <a:pPr algn="ctr"/>
            <a:r>
              <a:rPr lang="en-MY" sz="1500" b="1" i="1" dirty="0">
                <a:solidFill>
                  <a:schemeClr val="bg2">
                    <a:lumMod val="90000"/>
                  </a:schemeClr>
                </a:solidFill>
                <a:latin typeface="NexusSansPro-Bold"/>
                <a:cs typeface="Arial Narrow" panose="020B0604020202020204" pitchFamily="34" charset="0"/>
              </a:rPr>
              <a:t>Principal Fellow Centre for Automotive Engineering</a:t>
            </a:r>
          </a:p>
          <a:p>
            <a:pPr algn="ctr"/>
            <a:endParaRPr lang="en-US" sz="3000" b="1" i="1" dirty="0">
              <a:solidFill>
                <a:srgbClr val="FFFF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D134E-85E6-36AC-0742-6931D1C10672}"/>
              </a:ext>
            </a:extLst>
          </p:cNvPr>
          <p:cNvSpPr txBox="1"/>
          <p:nvPr/>
        </p:nvSpPr>
        <p:spPr>
          <a:xfrm>
            <a:off x="9448800" y="6121848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Date	:     September 30</a:t>
            </a:r>
            <a:r>
              <a:rPr lang="en-US" sz="1000" baseline="30000" dirty="0"/>
              <a:t>th</a:t>
            </a:r>
            <a:r>
              <a:rPr lang="en-US" sz="1000" dirty="0"/>
              <a:t> 2024</a:t>
            </a:r>
          </a:p>
          <a:p>
            <a:r>
              <a:rPr lang="en-US" sz="1000" dirty="0"/>
              <a:t>Venue	:     Zenith Hotel, Kuantan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771" y="145839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278803"/>
            <a:ext cx="868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FFFF00"/>
                </a:solidFill>
                <a:effectLst/>
                <a:latin typeface="GT America"/>
              </a:rPr>
              <a:t>Starting Basic Salaries Based on Progressive Wage Policy Pilot Project (Version 2)</a:t>
            </a:r>
          </a:p>
        </p:txBody>
      </p:sp>
      <p:sp>
        <p:nvSpPr>
          <p:cNvPr id="2" name="Google Shape;678;p22">
            <a:extLst>
              <a:ext uri="{FF2B5EF4-FFF2-40B4-BE49-F238E27FC236}">
                <a16:creationId xmlns:a16="http://schemas.microsoft.com/office/drawing/2014/main" id="{D2003C74-4122-3609-7A2B-F37B1B54FEB2}"/>
              </a:ext>
            </a:extLst>
          </p:cNvPr>
          <p:cNvSpPr txBox="1"/>
          <p:nvPr/>
        </p:nvSpPr>
        <p:spPr>
          <a:xfrm>
            <a:off x="10210800" y="3048000"/>
            <a:ext cx="16002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rtl="0">
              <a:buClr>
                <a:srgbClr val="000000"/>
              </a:buClr>
              <a:buSzPts val="2000"/>
            </a:pPr>
            <a:r>
              <a:rPr lang="en-MY" sz="1500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Ref.: </a:t>
            </a:r>
            <a:r>
              <a:rPr lang="en-US" sz="1500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Guidebook of Starting Basic Salaries and Annual Salary</a:t>
            </a:r>
          </a:p>
          <a:p>
            <a:pPr algn="l" rtl="0">
              <a:buClr>
                <a:srgbClr val="000000"/>
              </a:buClr>
              <a:buSzPts val="2000"/>
            </a:pPr>
            <a:r>
              <a:rPr lang="en-US" sz="1500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Increment for Selected Sectors by Ministry of Human Resources</a:t>
            </a:r>
            <a:endParaRPr sz="15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rtl="0">
              <a:buClr>
                <a:srgbClr val="5E5E5E"/>
              </a:buClr>
              <a:buSzPts val="2000"/>
            </a:pPr>
            <a:endParaRPr sz="1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5CD579-7F9D-0E2E-B466-1A41069E2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051230"/>
              </p:ext>
            </p:extLst>
          </p:nvPr>
        </p:nvGraphicFramePr>
        <p:xfrm>
          <a:off x="609600" y="1524000"/>
          <a:ext cx="9296400" cy="5134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3727427259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1232176689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3287335042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3266751959"/>
                    </a:ext>
                  </a:extLst>
                </a:gridCol>
              </a:tblGrid>
              <a:tr h="366732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ASCO</a:t>
                      </a:r>
                      <a:r>
                        <a:rPr lang="en-US" sz="1000" b="1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4D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b="1" spc="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SCO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J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b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b="1" spc="5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tle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b="1" i="1" spc="-5" dirty="0">
                          <a:latin typeface="Calibri"/>
                          <a:cs typeface="Calibri"/>
                        </a:rPr>
                        <a:t>Ta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juk</a:t>
                      </a:r>
                      <a:r>
                        <a:rPr sz="1000" b="1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i="1" spc="-1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i="1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000" b="1" i="1" spc="-5" dirty="0">
                          <a:latin typeface="Calibri"/>
                          <a:cs typeface="Calibri"/>
                        </a:rPr>
                        <a:t>aa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i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spc="-5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SCO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2875" marR="13525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Book Antiqua"/>
                          <a:cs typeface="Book Antiqua"/>
                        </a:rPr>
                        <a:t>Starti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Ba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ic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lary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f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ntry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v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mpl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ee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(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)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4727406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2425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Adm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inistr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v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Pro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fe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ssion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Pr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of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esi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Pen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dbiran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3,2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4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57037358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3142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ul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ur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ve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sto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k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h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kn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ik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Per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Dan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Pen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erna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k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2,2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3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62840024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7232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Ai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ra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f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ng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ine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ha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ir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Me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kan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ik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Dan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Pemb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ik</a:t>
                      </a:r>
                      <a:r>
                        <a:rPr sz="100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Enjin</a:t>
                      </a:r>
                      <a:r>
                        <a:rPr sz="100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Pes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wat</a:t>
                      </a:r>
                      <a:r>
                        <a:rPr sz="1000" i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Ud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ara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2,5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5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2586397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2514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Ap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p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ion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Pro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ra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Peng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ur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ar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Aplik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si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3,6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3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67880258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2131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B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olo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ists,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B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nists,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Z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oolo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ists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la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te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Pro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fe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ssion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Pr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of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esi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B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gi,</a:t>
                      </a:r>
                      <a:r>
                        <a:rPr sz="1000" i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Bot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i,</a:t>
                      </a:r>
                      <a:r>
                        <a:rPr sz="1000" i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Zoo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gi</a:t>
                      </a:r>
                      <a:r>
                        <a:rPr sz="1000" i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Dan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Pr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of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esi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B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3,7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4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56004786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2161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Bui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ing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Ar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h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rk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ek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B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angu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3,1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4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61200388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3111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Ch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hy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nce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h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kn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ik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Sains</a:t>
                      </a:r>
                      <a:r>
                        <a:rPr sz="1000" i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Ki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ia</a:t>
                      </a:r>
                      <a:r>
                        <a:rPr sz="100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Dan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Fizik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2,3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5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  <a:endParaRPr sz="10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77986154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3116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Ch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ng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ring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h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kn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ik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Keju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rut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era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Ki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ia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2,9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9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68118548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2145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Ch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ng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era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Ki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ia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3,5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8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6071960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2142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v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il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ng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era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Awam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3,1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1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5099459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2151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El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ng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era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Ele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ik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3,3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5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01505301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2152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El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ronic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ng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era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Ele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ron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ik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3,4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1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00337841"/>
                  </a:ext>
                </a:extLst>
              </a:tr>
              <a:tr h="366732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2144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ha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ni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ng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era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Me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kan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endParaRPr sz="10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3,3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8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790483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57F2BCF-4493-4136-A9CD-43E5A86A53E8}"/>
              </a:ext>
            </a:extLst>
          </p:cNvPr>
          <p:cNvSpPr txBox="1"/>
          <p:nvPr/>
        </p:nvSpPr>
        <p:spPr>
          <a:xfrm>
            <a:off x="228600" y="972738"/>
            <a:ext cx="611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b="0" i="0" dirty="0">
                <a:solidFill>
                  <a:srgbClr val="040C28"/>
                </a:solidFill>
                <a:effectLst/>
                <a:latin typeface="Google Sans"/>
              </a:rPr>
              <a:t>*Malaysia Standard Classification of Occupations</a:t>
            </a:r>
            <a:r>
              <a:rPr lang="en-MY" b="0" i="0" dirty="0">
                <a:solidFill>
                  <a:srgbClr val="1F1F1F"/>
                </a:solidFill>
                <a:effectLst/>
                <a:latin typeface="Google Sans"/>
              </a:rPr>
              <a:t> (MASCO)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7138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9229" y="644450"/>
            <a:ext cx="1813513" cy="61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71087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278803"/>
            <a:ext cx="868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FFFF00"/>
                </a:solidFill>
                <a:effectLst/>
                <a:latin typeface="GT America"/>
              </a:rPr>
              <a:t>Starting Basic Salaries Based on Progressive Wage Policy Pilot Project (Version 2)</a:t>
            </a:r>
          </a:p>
        </p:txBody>
      </p:sp>
      <p:sp>
        <p:nvSpPr>
          <p:cNvPr id="2" name="Google Shape;678;p22">
            <a:extLst>
              <a:ext uri="{FF2B5EF4-FFF2-40B4-BE49-F238E27FC236}">
                <a16:creationId xmlns:a16="http://schemas.microsoft.com/office/drawing/2014/main" id="{D2003C74-4122-3609-7A2B-F37B1B54FEB2}"/>
              </a:ext>
            </a:extLst>
          </p:cNvPr>
          <p:cNvSpPr txBox="1"/>
          <p:nvPr/>
        </p:nvSpPr>
        <p:spPr>
          <a:xfrm>
            <a:off x="8077200" y="6148690"/>
            <a:ext cx="3886200" cy="49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 rtl="0">
              <a:buClr>
                <a:srgbClr val="000000"/>
              </a:buClr>
              <a:buSzPts val="2000"/>
            </a:pPr>
            <a:r>
              <a:rPr lang="en-MY" sz="1000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Ref.: </a:t>
            </a:r>
            <a:r>
              <a:rPr lang="en-US" sz="1000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Guidebook of Starting Basic Salaries and Annual Salary</a:t>
            </a:r>
          </a:p>
          <a:p>
            <a:pPr algn="l" rtl="0">
              <a:buClr>
                <a:srgbClr val="000000"/>
              </a:buClr>
              <a:buSzPts val="2000"/>
            </a:pPr>
            <a:r>
              <a:rPr lang="en-US" sz="1000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Increment for Selected Sectors by Ministry of Human Resources</a:t>
            </a:r>
            <a:endParaRPr sz="1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rtl="0">
              <a:buClr>
                <a:srgbClr val="5E5E5E"/>
              </a:buClr>
              <a:buSzPts val="2000"/>
            </a:pPr>
            <a:endParaRPr sz="1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5CD579-7F9D-0E2E-B466-1A41069E2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388381"/>
              </p:ext>
            </p:extLst>
          </p:nvPr>
        </p:nvGraphicFramePr>
        <p:xfrm>
          <a:off x="1219200" y="1652008"/>
          <a:ext cx="92964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3727427259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1232176689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3287335042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3266751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ASCO</a:t>
                      </a:r>
                      <a:r>
                        <a:rPr lang="en-US" sz="1000" b="1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4D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b="1" spc="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SCO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J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b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b="1" spc="5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tle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b="1" i="1" spc="-5" dirty="0">
                          <a:latin typeface="Calibri"/>
                          <a:cs typeface="Calibri"/>
                        </a:rPr>
                        <a:t>Ta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juk</a:t>
                      </a:r>
                      <a:r>
                        <a:rPr sz="1000" b="1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i="1" spc="-1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i="1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000" b="1" i="1" spc="-5" dirty="0">
                          <a:latin typeface="Calibri"/>
                          <a:cs typeface="Calibri"/>
                        </a:rPr>
                        <a:t>aa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i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spc="-5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1000" b="1" i="1" dirty="0">
                          <a:latin typeface="Calibri"/>
                          <a:cs typeface="Calibri"/>
                        </a:rPr>
                        <a:t>SCO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2875" marR="13525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Book Antiqua"/>
                          <a:cs typeface="Book Antiqua"/>
                        </a:rPr>
                        <a:t>Starti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Ba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ic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lary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f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ntry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v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mpl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sz="1000" b="1" spc="-10" dirty="0">
                          <a:latin typeface="Book Antiqua"/>
                          <a:cs typeface="Book Antiqua"/>
                        </a:rPr>
                        <a:t>ee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(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b="1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b="1" dirty="0">
                          <a:latin typeface="Book Antiqua"/>
                          <a:cs typeface="Book Antiqua"/>
                        </a:rPr>
                        <a:t>)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4727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2523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pu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te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Ne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work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Pro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fe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ssion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Pr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of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esi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angka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</a:t>
                      </a:r>
                      <a:endParaRPr sz="10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3,9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7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  <a:endParaRPr sz="10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57037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2511</a:t>
                      </a:r>
                      <a:endParaRPr sz="10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pu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te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st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sts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anali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sis</a:t>
                      </a:r>
                      <a:r>
                        <a:rPr sz="1000" i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Sis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em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pu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3,8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5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62840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2531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Cybe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urity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Pro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fe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ssion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Pr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of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esi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Kesel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Siber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3,5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1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2586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2524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Da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Pro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fe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ssion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Pr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of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esi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a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3,5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6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67880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2521</a:t>
                      </a:r>
                      <a:endParaRPr sz="10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Da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abas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si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Adm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inistr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ors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Pere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Dan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Pen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dbir</a:t>
                      </a:r>
                      <a:r>
                        <a:rPr sz="1000" i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ngka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lan</a:t>
                      </a:r>
                      <a:r>
                        <a:rPr sz="10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a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3,4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1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56004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2263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v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iron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me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cc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up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ion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H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lth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H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ne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Pro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fe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ssion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Pr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of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esi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Perse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ara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Dan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Kesi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ha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Pe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k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erj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Dan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Kebersi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han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2,8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9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61200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2413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Fin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nci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Ana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sts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Juru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anali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sis</a:t>
                      </a:r>
                      <a:r>
                        <a:rPr sz="1000" i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Kewang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3,2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6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77986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2522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f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orm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ion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c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h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nolo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st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Adm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inistr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ors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Pen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dbir</a:t>
                      </a:r>
                      <a:r>
                        <a:rPr sz="1000" i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Sis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em</a:t>
                      </a:r>
                      <a:r>
                        <a:rPr sz="1000" i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kno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gi</a:t>
                      </a:r>
                      <a:r>
                        <a:rPr sz="1000" i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ak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lu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t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3,5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2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6811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2512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000" spc="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f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ware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ve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lop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Pemb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ngu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Perisi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3,7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8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6071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2833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ra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sla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ors,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te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rpr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et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  <a:r>
                        <a:rPr sz="10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th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in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uists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Pen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erje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h,</a:t>
                      </a:r>
                      <a:r>
                        <a:rPr sz="1000" i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Jurub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hasa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,</a:t>
                      </a:r>
                      <a:r>
                        <a:rPr sz="1000" i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Dan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hl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ngu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is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ik</a:t>
                      </a:r>
                      <a:r>
                        <a:rPr sz="1000" i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La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in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4,6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7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5099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081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Book Antiqua"/>
                          <a:cs typeface="Book Antiqua"/>
                        </a:rPr>
                        <a:t>2513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W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b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An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Mul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ia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ve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lop</a:t>
                      </a:r>
                      <a:r>
                        <a:rPr sz="1000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rs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Book Antiqua"/>
                          <a:cs typeface="Book Antiqua"/>
                        </a:rPr>
                        <a:t>Pemb</a:t>
                      </a:r>
                      <a:r>
                        <a:rPr sz="1000" i="1" spc="-10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ngu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Web</a:t>
                      </a:r>
                      <a:r>
                        <a:rPr sz="100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0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spc="-5" dirty="0">
                          <a:latin typeface="Book Antiqua"/>
                          <a:cs typeface="Book Antiqua"/>
                        </a:rPr>
                        <a:t>ult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000" i="1" spc="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000" i="1" dirty="0">
                          <a:latin typeface="Book Antiqua"/>
                          <a:cs typeface="Book Antiqua"/>
                        </a:rPr>
                        <a:t>edia</a:t>
                      </a:r>
                      <a:endParaRPr sz="10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Book Antiqua"/>
                          <a:cs typeface="Book Antiqua"/>
                        </a:rPr>
                        <a:t>3,7</a:t>
                      </a:r>
                      <a:r>
                        <a:rPr sz="1000" spc="-5" dirty="0">
                          <a:latin typeface="Book Antiqua"/>
                          <a:cs typeface="Book Antiqua"/>
                        </a:rPr>
                        <a:t>4</a:t>
                      </a:r>
                      <a:r>
                        <a:rPr sz="1000" dirty="0">
                          <a:latin typeface="Book Antiqua"/>
                          <a:cs typeface="Book Antiqua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692285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57F2BCF-4493-4136-A9CD-43E5A86A53E8}"/>
              </a:ext>
            </a:extLst>
          </p:cNvPr>
          <p:cNvSpPr txBox="1"/>
          <p:nvPr/>
        </p:nvSpPr>
        <p:spPr>
          <a:xfrm>
            <a:off x="2950266" y="776894"/>
            <a:ext cx="611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b="0" i="0" dirty="0">
                <a:solidFill>
                  <a:srgbClr val="040C28"/>
                </a:solidFill>
                <a:effectLst/>
                <a:latin typeface="Google Sans"/>
              </a:rPr>
              <a:t>*Malaysia Standard Classification of Occupations</a:t>
            </a:r>
            <a:r>
              <a:rPr lang="en-MY" b="0" i="0" dirty="0">
                <a:solidFill>
                  <a:srgbClr val="1F1F1F"/>
                </a:solidFill>
                <a:effectLst/>
                <a:latin typeface="Google Sans"/>
              </a:rPr>
              <a:t> (MASCO)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8085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F322E74-B54A-52A5-E1B6-B7CCD63C2D5E}"/>
              </a:ext>
            </a:extLst>
          </p:cNvPr>
          <p:cNvSpPr txBox="1">
            <a:spLocks/>
          </p:cNvSpPr>
          <p:nvPr/>
        </p:nvSpPr>
        <p:spPr>
          <a:xfrm>
            <a:off x="10210800" y="6356350"/>
            <a:ext cx="1790700" cy="387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9DB00-74BD-49A6-8A39-A12C2717A673}" type="slidenum">
              <a:rPr kumimoji="0" lang="en-MY" sz="18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MY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1FEC055-156E-3FFE-697B-66D9A7475E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513420"/>
              </p:ext>
            </p:extLst>
          </p:nvPr>
        </p:nvGraphicFramePr>
        <p:xfrm>
          <a:off x="785622" y="1127360"/>
          <a:ext cx="10620756" cy="512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7">
            <a:extLst>
              <a:ext uri="{FF2B5EF4-FFF2-40B4-BE49-F238E27FC236}">
                <a16:creationId xmlns:a16="http://schemas.microsoft.com/office/drawing/2014/main" id="{6DC923FC-C945-2FFC-E7A9-357C1DCBF461}"/>
              </a:ext>
            </a:extLst>
          </p:cNvPr>
          <p:cNvSpPr txBox="1"/>
          <p:nvPr/>
        </p:nvSpPr>
        <p:spPr>
          <a:xfrm>
            <a:off x="1285382" y="147103"/>
            <a:ext cx="9621236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KAJIAN GAJI PREMUM &amp; PURATA GAJI DI MALAYSIA MENGIKUT BIDANG</a:t>
            </a:r>
          </a:p>
          <a:p>
            <a:pPr marL="0" marR="0" lvl="0" indent="0" algn="ctr" defTabSz="457200" rtl="0" eaLnBrk="1" fontAlgn="auto" latinLnBrk="0" hangingPunct="1">
              <a:lnSpc>
                <a:spcPts val="2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(PROGRAM IJAZAH PERTAMA)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06C48-B631-D761-5032-D206C61CD386}"/>
              </a:ext>
            </a:extLst>
          </p:cNvPr>
          <p:cNvSpPr txBox="1"/>
          <p:nvPr/>
        </p:nvSpPr>
        <p:spPr>
          <a:xfrm>
            <a:off x="7296150" y="858836"/>
            <a:ext cx="373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Saiz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adalah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bilangan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graduan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bekerja</a:t>
            </a:r>
            <a:endParaRPr kumimoji="0" lang="en-MY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1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8487" y="660304"/>
            <a:ext cx="1813513" cy="61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154521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81000" y="396480"/>
            <a:ext cx="8229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dirty="0">
                <a:solidFill>
                  <a:srgbClr val="FFFF00"/>
                </a:solidFill>
                <a:effectLst/>
                <a:latin typeface="GT America"/>
              </a:rPr>
              <a:t>Basic Salary based on Current Industrial Demands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5CD579-7F9D-0E2E-B466-1A41069E2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536748"/>
              </p:ext>
            </p:extLst>
          </p:nvPr>
        </p:nvGraphicFramePr>
        <p:xfrm>
          <a:off x="221974" y="1828800"/>
          <a:ext cx="49911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1232176689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3266751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Book Antiqua"/>
                          <a:cs typeface="Book Antiqua"/>
                        </a:rPr>
                        <a:t>J</a:t>
                      </a:r>
                      <a:r>
                        <a:rPr sz="1200" b="1" spc="-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b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t</a:t>
                      </a:r>
                      <a:r>
                        <a:rPr sz="1200" b="1" spc="5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tle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2875" marR="135255" indent="63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Book Antiqua"/>
                          <a:cs typeface="Book Antiqua"/>
                        </a:rPr>
                        <a:t>Starti</a:t>
                      </a:r>
                      <a:r>
                        <a:rPr sz="1200" b="1" spc="-5" dirty="0">
                          <a:latin typeface="Book Antiqua"/>
                          <a:cs typeface="Book Antiqua"/>
                        </a:rPr>
                        <a:t>n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g</a:t>
                      </a:r>
                      <a:r>
                        <a:rPr sz="12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Ba</a:t>
                      </a:r>
                      <a:r>
                        <a:rPr sz="1200" b="1" spc="-5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ic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200" b="1" spc="-5" dirty="0">
                          <a:latin typeface="Book Antiqua"/>
                          <a:cs typeface="Book Antiqua"/>
                        </a:rPr>
                        <a:t>a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lary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f</a:t>
                      </a:r>
                      <a:r>
                        <a:rPr sz="1200" b="1" spc="-10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2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200" b="1" spc="-5" dirty="0">
                          <a:latin typeface="Book Antiqua"/>
                          <a:cs typeface="Book Antiqua"/>
                        </a:rPr>
                        <a:t>ntry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200" b="1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v</a:t>
                      </a:r>
                      <a:r>
                        <a:rPr sz="1200" b="1" spc="-10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l</a:t>
                      </a:r>
                      <a:r>
                        <a:rPr sz="12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latin typeface="Book Antiqua"/>
                          <a:cs typeface="Book Antiqua"/>
                        </a:rPr>
                        <a:t>E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mpl</a:t>
                      </a:r>
                      <a:r>
                        <a:rPr sz="1200" b="1" spc="-5" dirty="0">
                          <a:latin typeface="Book Antiqua"/>
                          <a:cs typeface="Book Antiqua"/>
                        </a:rPr>
                        <a:t>o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y</a:t>
                      </a:r>
                      <a:r>
                        <a:rPr sz="1200" b="1" spc="-10" dirty="0">
                          <a:latin typeface="Book Antiqua"/>
                          <a:cs typeface="Book Antiqua"/>
                        </a:rPr>
                        <a:t>ee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latin typeface="Book Antiqua"/>
                          <a:cs typeface="Book Antiqua"/>
                        </a:rPr>
                        <a:t>(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R</a:t>
                      </a:r>
                      <a:r>
                        <a:rPr sz="1200" b="1" spc="-5" dirty="0">
                          <a:latin typeface="Book Antiqua"/>
                          <a:cs typeface="Book Antiqua"/>
                        </a:rPr>
                        <a:t>M</a:t>
                      </a:r>
                      <a:r>
                        <a:rPr sz="1200" b="1" dirty="0">
                          <a:latin typeface="Book Antiqua"/>
                          <a:cs typeface="Book Antiqua"/>
                        </a:rPr>
                        <a:t>)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4727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MY" sz="1200" spc="-5" dirty="0">
                          <a:latin typeface="Book Antiqua"/>
                          <a:cs typeface="Book Antiqua"/>
                        </a:rPr>
                        <a:t>Computational biologist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5,930.00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57037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MY" sz="1200" dirty="0">
                          <a:latin typeface="Book Antiqua"/>
                          <a:cs typeface="Book Antiqua"/>
                        </a:rPr>
                        <a:t>Business Data Analyst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4,672.00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62840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Prompt Engineer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5,000 – 8,000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2586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Data Engineer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3,750 – 5,000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67880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Data Scientist 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5,000 – 7,000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56004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Book Antiqua"/>
                          <a:cs typeface="Book Antiqua"/>
                        </a:rPr>
                        <a:t>Computational </a:t>
                      </a:r>
                      <a:r>
                        <a:rPr lang="en-US" sz="1200" dirty="0">
                          <a:latin typeface="Book Antiqua"/>
                          <a:cs typeface="Book Antiqua"/>
                        </a:rPr>
                        <a:t>Chemical Engineer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492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5,000 – 7,000</a:t>
                      </a:r>
                    </a:p>
                    <a:p>
                      <a:pPr marR="34925" algn="ctr">
                        <a:lnSpc>
                          <a:spcPct val="100000"/>
                        </a:lnSpc>
                      </a:pP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61200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Chemical Engineer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2,600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77986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Book Antiqua"/>
                          <a:cs typeface="Book Antiqua"/>
                        </a:rPr>
                        <a:t>Computational</a:t>
                      </a:r>
                      <a:r>
                        <a:rPr lang="en-US" sz="1200" dirty="0">
                          <a:latin typeface="Book Antiqua"/>
                          <a:cs typeface="Book Antiqua"/>
                        </a:rPr>
                        <a:t> Manufacturing Engineer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492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5,000 – 7,000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6811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Manufacturing Engineer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2,700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6071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Book Antiqua"/>
                          <a:cs typeface="Book Antiqua"/>
                        </a:rPr>
                        <a:t>Computational </a:t>
                      </a:r>
                      <a:r>
                        <a:rPr lang="en-US" sz="1200" dirty="0">
                          <a:latin typeface="Book Antiqua"/>
                          <a:cs typeface="Book Antiqua"/>
                        </a:rPr>
                        <a:t>Physicist</a:t>
                      </a: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492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Book Antiqua"/>
                          <a:cs typeface="Book Antiqua"/>
                        </a:rPr>
                        <a:t>5,000 – 7,000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5099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</a:pP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</a:pPr>
                      <a:endParaRPr sz="12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6922851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68BFFBA-A695-5A4E-8B38-73C5DC14C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8206863" y="1543878"/>
            <a:ext cx="2822713" cy="1906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B016A-9122-C404-8CFB-8A65DBBF8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5301925" y="1543878"/>
            <a:ext cx="2822713" cy="3348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E1346-A9E1-1263-9060-99C7C795D3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8"/>
          <a:stretch/>
        </p:blipFill>
        <p:spPr>
          <a:xfrm>
            <a:off x="8206863" y="3527392"/>
            <a:ext cx="2829338" cy="2934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0E00F-08C4-BE65-B52A-97F81650ED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1"/>
          <a:stretch/>
        </p:blipFill>
        <p:spPr>
          <a:xfrm>
            <a:off x="5295299" y="4907725"/>
            <a:ext cx="2829339" cy="16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7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" y="134937"/>
            <a:ext cx="11885930" cy="6594475"/>
          </a:xfrm>
          <a:custGeom>
            <a:avLst/>
            <a:gdLst/>
            <a:ahLst/>
            <a:cxnLst/>
            <a:rect l="l" t="t" r="r" b="b"/>
            <a:pathLst>
              <a:path w="11885930" h="6594475">
                <a:moveTo>
                  <a:pt x="11885613" y="7937"/>
                </a:moveTo>
                <a:lnTo>
                  <a:pt x="11879263" y="7937"/>
                </a:lnTo>
                <a:lnTo>
                  <a:pt x="11879263" y="0"/>
                </a:lnTo>
                <a:lnTo>
                  <a:pt x="11839575" y="0"/>
                </a:lnTo>
                <a:lnTo>
                  <a:pt x="11839575" y="46037"/>
                </a:lnTo>
                <a:lnTo>
                  <a:pt x="11839575" y="6548437"/>
                </a:lnTo>
                <a:lnTo>
                  <a:pt x="46037" y="6548437"/>
                </a:lnTo>
                <a:lnTo>
                  <a:pt x="46037" y="46037"/>
                </a:lnTo>
                <a:lnTo>
                  <a:pt x="11839575" y="46037"/>
                </a:lnTo>
                <a:lnTo>
                  <a:pt x="11839575" y="0"/>
                </a:lnTo>
                <a:lnTo>
                  <a:pt x="0" y="0"/>
                </a:lnTo>
                <a:lnTo>
                  <a:pt x="0" y="7937"/>
                </a:lnTo>
                <a:lnTo>
                  <a:pt x="0" y="46037"/>
                </a:lnTo>
                <a:lnTo>
                  <a:pt x="0" y="6548437"/>
                </a:lnTo>
                <a:lnTo>
                  <a:pt x="0" y="6591313"/>
                </a:lnTo>
                <a:lnTo>
                  <a:pt x="0" y="6594475"/>
                </a:lnTo>
                <a:lnTo>
                  <a:pt x="11879263" y="6594475"/>
                </a:lnTo>
                <a:lnTo>
                  <a:pt x="11879263" y="6591313"/>
                </a:lnTo>
                <a:lnTo>
                  <a:pt x="11885613" y="6591313"/>
                </a:lnTo>
                <a:lnTo>
                  <a:pt x="11885613" y="79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1518" y="172209"/>
            <a:ext cx="989703" cy="742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9D403-7F7F-BB7C-BEAB-A3515FE62876}"/>
              </a:ext>
            </a:extLst>
          </p:cNvPr>
          <p:cNvSpPr txBox="1"/>
          <p:nvPr/>
        </p:nvSpPr>
        <p:spPr>
          <a:xfrm>
            <a:off x="228600" y="268156"/>
            <a:ext cx="1082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The first Generative AI for Density Functional Theory (DFT) and Molecular Dynamic (MD), </a:t>
            </a:r>
            <a:r>
              <a:rPr lang="en-US" sz="1800" b="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Advance/ </a:t>
            </a:r>
            <a:r>
              <a:rPr lang="en-US" sz="1800" b="0" i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NanoLabo</a:t>
            </a:r>
            <a:r>
              <a:rPr lang="en-US" sz="1800" b="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with the world's first AI-based material modeling feature, "Autopilot"</a:t>
            </a:r>
            <a:endParaRPr lang="en-MY" sz="1800" dirty="0"/>
          </a:p>
        </p:txBody>
      </p:sp>
      <p:pic>
        <p:nvPicPr>
          <p:cNvPr id="2" name="The world's first implementation of AI-based material modeling（ex.1）">
            <a:hlinkClick r:id="" action="ppaction://media"/>
            <a:extLst>
              <a:ext uri="{FF2B5EF4-FFF2-40B4-BE49-F238E27FC236}">
                <a16:creationId xmlns:a16="http://schemas.microsoft.com/office/drawing/2014/main" id="{5758EEF3-E9E5-3B14-E51A-82C11205C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1010434"/>
            <a:ext cx="9448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p79"/>
          <p:cNvSpPr txBox="1"/>
          <p:nvPr/>
        </p:nvSpPr>
        <p:spPr>
          <a:xfrm>
            <a:off x="685800" y="414052"/>
            <a:ext cx="7845391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MY" sz="2400" b="1" dirty="0">
                <a:solidFill>
                  <a:srgbClr val="002060"/>
                </a:solidFill>
              </a:rPr>
              <a:t>AIM : To develop an optimum AI ecosystem in MTUN  </a:t>
            </a:r>
            <a:endParaRPr sz="350" dirty="0"/>
          </a:p>
        </p:txBody>
      </p:sp>
      <p:sp>
        <p:nvSpPr>
          <p:cNvPr id="3047" name="Google Shape;3047;p79"/>
          <p:cNvSpPr/>
          <p:nvPr/>
        </p:nvSpPr>
        <p:spPr>
          <a:xfrm>
            <a:off x="1518956" y="159208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  <a:effectLst>
            <a:softEdge rad="749300"/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ARE WE NOW?</a:t>
            </a:r>
            <a:endParaRPr sz="350" dirty="0"/>
          </a:p>
        </p:txBody>
      </p:sp>
      <p:sp>
        <p:nvSpPr>
          <p:cNvPr id="3048" name="Google Shape;3048;p79"/>
          <p:cNvSpPr/>
          <p:nvPr/>
        </p:nvSpPr>
        <p:spPr>
          <a:xfrm>
            <a:off x="5151193" y="1562682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  <a:effectLst>
            <a:softEdge rad="749300"/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DO WE WANT TO BE?</a:t>
            </a:r>
            <a:endParaRPr sz="350" dirty="0"/>
          </a:p>
        </p:txBody>
      </p:sp>
      <p:sp>
        <p:nvSpPr>
          <p:cNvPr id="3049" name="Google Shape;3049;p79"/>
          <p:cNvSpPr/>
          <p:nvPr/>
        </p:nvSpPr>
        <p:spPr>
          <a:xfrm>
            <a:off x="8685895" y="159208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>
                <a:solidFill>
                  <a:schemeClr val="lt1"/>
                </a:solidFill>
              </a:rPr>
              <a:t>HOW WILL WE GET THERE?</a:t>
            </a:r>
            <a:endParaRPr sz="350"/>
          </a:p>
        </p:txBody>
      </p:sp>
      <p:pic>
        <p:nvPicPr>
          <p:cNvPr id="3050" name="Google Shape;305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372" y="2007044"/>
            <a:ext cx="1382417" cy="1083516"/>
          </a:xfrm>
          <a:prstGeom prst="rect">
            <a:avLst/>
          </a:prstGeom>
          <a:noFill/>
          <a:ln>
            <a:noFill/>
          </a:ln>
          <a:effectLst>
            <a:softEdge rad="749300"/>
          </a:effectLst>
        </p:spPr>
      </p:pic>
      <p:pic>
        <p:nvPicPr>
          <p:cNvPr id="3051" name="Google Shape;305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7841" y="2041430"/>
            <a:ext cx="1382417" cy="10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2" name="Google Shape;3052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068396" y="4394161"/>
            <a:ext cx="1841613" cy="1484801"/>
          </a:xfrm>
          <a:prstGeom prst="rect">
            <a:avLst/>
          </a:prstGeom>
          <a:noFill/>
          <a:ln>
            <a:noFill/>
          </a:ln>
          <a:effectLst>
            <a:softEdge rad="749300"/>
          </a:effectLst>
        </p:spPr>
      </p:pic>
      <p:pic>
        <p:nvPicPr>
          <p:cNvPr id="3053" name="Google Shape;3053;p79" descr="Strategy Logo PNG Image | PNG A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2940" y="4273576"/>
            <a:ext cx="3394050" cy="160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4" name="Google Shape;3054;p79" descr="Download Free png Checkup Icon #114757 - Free Icons Library - DL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0031" y="4273576"/>
            <a:ext cx="1554605" cy="1554605"/>
          </a:xfrm>
          <a:prstGeom prst="rect">
            <a:avLst/>
          </a:prstGeom>
          <a:noFill/>
          <a:ln>
            <a:noFill/>
          </a:ln>
          <a:effectLst>
            <a:softEdge rad="749300"/>
          </a:effectLst>
        </p:spPr>
      </p:pic>
      <p:pic>
        <p:nvPicPr>
          <p:cNvPr id="3055" name="Google Shape;3055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037393" y="3426104"/>
            <a:ext cx="1004138" cy="787027"/>
          </a:xfrm>
          <a:prstGeom prst="rect">
            <a:avLst/>
          </a:prstGeom>
          <a:noFill/>
          <a:ln>
            <a:noFill/>
          </a:ln>
          <a:effectLst>
            <a:softEdge rad="749300"/>
          </a:effectLst>
        </p:spPr>
      </p:pic>
      <p:pic>
        <p:nvPicPr>
          <p:cNvPr id="3056" name="Google Shape;305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669630" y="3372857"/>
            <a:ext cx="1004138" cy="787027"/>
          </a:xfrm>
          <a:prstGeom prst="rect">
            <a:avLst/>
          </a:prstGeom>
          <a:noFill/>
          <a:ln>
            <a:noFill/>
          </a:ln>
          <a:effectLst>
            <a:softEdge rad="749300"/>
          </a:effectLst>
        </p:spPr>
      </p:pic>
      <p:pic>
        <p:nvPicPr>
          <p:cNvPr id="3057" name="Google Shape;305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232334" y="3305748"/>
            <a:ext cx="1004138" cy="787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6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0206" y="1048752"/>
            <a:ext cx="2072005" cy="4815840"/>
          </a:xfrm>
          <a:custGeom>
            <a:avLst/>
            <a:gdLst/>
            <a:ahLst/>
            <a:cxnLst/>
            <a:rect l="l" t="t" r="r" b="b"/>
            <a:pathLst>
              <a:path w="2072004" h="4815840">
                <a:moveTo>
                  <a:pt x="0" y="0"/>
                </a:moveTo>
                <a:lnTo>
                  <a:pt x="169927" y="7981"/>
                </a:lnTo>
                <a:lnTo>
                  <a:pt x="336073" y="31513"/>
                </a:lnTo>
                <a:lnTo>
                  <a:pt x="497904" y="69976"/>
                </a:lnTo>
                <a:lnTo>
                  <a:pt x="654887" y="122750"/>
                </a:lnTo>
                <a:lnTo>
                  <a:pt x="806487" y="189215"/>
                </a:lnTo>
                <a:lnTo>
                  <a:pt x="952173" y="268753"/>
                </a:lnTo>
                <a:lnTo>
                  <a:pt x="1091410" y="360743"/>
                </a:lnTo>
                <a:lnTo>
                  <a:pt x="1223665" y="464566"/>
                </a:lnTo>
                <a:lnTo>
                  <a:pt x="1348405" y="579603"/>
                </a:lnTo>
                <a:lnTo>
                  <a:pt x="1465096" y="705234"/>
                </a:lnTo>
                <a:lnTo>
                  <a:pt x="1573206" y="840840"/>
                </a:lnTo>
                <a:lnTo>
                  <a:pt x="1672200" y="985800"/>
                </a:lnTo>
                <a:lnTo>
                  <a:pt x="1761545" y="1139496"/>
                </a:lnTo>
                <a:lnTo>
                  <a:pt x="1840707" y="1301308"/>
                </a:lnTo>
                <a:lnTo>
                  <a:pt x="1909155" y="1470616"/>
                </a:lnTo>
                <a:lnTo>
                  <a:pt x="1966353" y="1646801"/>
                </a:lnTo>
                <a:lnTo>
                  <a:pt x="2011769" y="1829244"/>
                </a:lnTo>
                <a:lnTo>
                  <a:pt x="2044870" y="2017324"/>
                </a:lnTo>
                <a:lnTo>
                  <a:pt x="2065121" y="2210422"/>
                </a:lnTo>
                <a:lnTo>
                  <a:pt x="2071990" y="2407919"/>
                </a:lnTo>
                <a:lnTo>
                  <a:pt x="2065121" y="2605403"/>
                </a:lnTo>
                <a:lnTo>
                  <a:pt x="2044870" y="2798489"/>
                </a:lnTo>
                <a:lnTo>
                  <a:pt x="2011769" y="2986557"/>
                </a:lnTo>
                <a:lnTo>
                  <a:pt x="1966353" y="3168989"/>
                </a:lnTo>
                <a:lnTo>
                  <a:pt x="1909155" y="3345165"/>
                </a:lnTo>
                <a:lnTo>
                  <a:pt x="1840707" y="3514466"/>
                </a:lnTo>
                <a:lnTo>
                  <a:pt x="1761545" y="3676270"/>
                </a:lnTo>
                <a:lnTo>
                  <a:pt x="1672200" y="3829960"/>
                </a:lnTo>
                <a:lnTo>
                  <a:pt x="1573206" y="3974915"/>
                </a:lnTo>
                <a:lnTo>
                  <a:pt x="1465096" y="4110516"/>
                </a:lnTo>
                <a:lnTo>
                  <a:pt x="1348405" y="4236143"/>
                </a:lnTo>
                <a:lnTo>
                  <a:pt x="1223665" y="4351177"/>
                </a:lnTo>
                <a:lnTo>
                  <a:pt x="1091410" y="4454998"/>
                </a:lnTo>
                <a:lnTo>
                  <a:pt x="952173" y="4546986"/>
                </a:lnTo>
                <a:lnTo>
                  <a:pt x="806487" y="4626523"/>
                </a:lnTo>
                <a:lnTo>
                  <a:pt x="654887" y="4692987"/>
                </a:lnTo>
                <a:lnTo>
                  <a:pt x="497904" y="4745760"/>
                </a:lnTo>
                <a:lnTo>
                  <a:pt x="336073" y="4784222"/>
                </a:lnTo>
                <a:lnTo>
                  <a:pt x="169927" y="4807754"/>
                </a:lnTo>
                <a:lnTo>
                  <a:pt x="0" y="4815736"/>
                </a:lnTo>
              </a:path>
            </a:pathLst>
          </a:custGeom>
          <a:ln w="76199">
            <a:solidFill>
              <a:srgbClr val="4EBC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4567" y="807866"/>
            <a:ext cx="708660" cy="708025"/>
          </a:xfrm>
          <a:custGeom>
            <a:avLst/>
            <a:gdLst/>
            <a:ahLst/>
            <a:cxnLst/>
            <a:rect l="l" t="t" r="r" b="b"/>
            <a:pathLst>
              <a:path w="708660" h="708025">
                <a:moveTo>
                  <a:pt x="354080" y="0"/>
                </a:moveTo>
                <a:lnTo>
                  <a:pt x="296638" y="4633"/>
                </a:lnTo>
                <a:lnTo>
                  <a:pt x="242151" y="18048"/>
                </a:lnTo>
                <a:lnTo>
                  <a:pt x="191346" y="39515"/>
                </a:lnTo>
                <a:lnTo>
                  <a:pt x="144951" y="68306"/>
                </a:lnTo>
                <a:lnTo>
                  <a:pt x="103696" y="103692"/>
                </a:lnTo>
                <a:lnTo>
                  <a:pt x="68307" y="144946"/>
                </a:lnTo>
                <a:lnTo>
                  <a:pt x="39515" y="191337"/>
                </a:lnTo>
                <a:lnTo>
                  <a:pt x="18048" y="242138"/>
                </a:lnTo>
                <a:lnTo>
                  <a:pt x="4633" y="296621"/>
                </a:lnTo>
                <a:lnTo>
                  <a:pt x="0" y="354055"/>
                </a:lnTo>
                <a:lnTo>
                  <a:pt x="1173" y="383083"/>
                </a:lnTo>
                <a:lnTo>
                  <a:pt x="10288" y="439110"/>
                </a:lnTo>
                <a:lnTo>
                  <a:pt x="27821" y="491825"/>
                </a:lnTo>
                <a:lnTo>
                  <a:pt x="53041" y="540499"/>
                </a:lnTo>
                <a:lnTo>
                  <a:pt x="85223" y="584403"/>
                </a:lnTo>
                <a:lnTo>
                  <a:pt x="123635" y="622807"/>
                </a:lnTo>
                <a:lnTo>
                  <a:pt x="167552" y="654982"/>
                </a:lnTo>
                <a:lnTo>
                  <a:pt x="216243" y="680200"/>
                </a:lnTo>
                <a:lnTo>
                  <a:pt x="268980" y="697731"/>
                </a:lnTo>
                <a:lnTo>
                  <a:pt x="325035" y="706846"/>
                </a:lnTo>
                <a:lnTo>
                  <a:pt x="354080" y="708019"/>
                </a:lnTo>
                <a:lnTo>
                  <a:pt x="383107" y="706846"/>
                </a:lnTo>
                <a:lnTo>
                  <a:pt x="439134" y="697731"/>
                </a:lnTo>
                <a:lnTo>
                  <a:pt x="491850" y="680200"/>
                </a:lnTo>
                <a:lnTo>
                  <a:pt x="540524" y="654982"/>
                </a:lnTo>
                <a:lnTo>
                  <a:pt x="584427" y="622807"/>
                </a:lnTo>
                <a:lnTo>
                  <a:pt x="622831" y="584403"/>
                </a:lnTo>
                <a:lnTo>
                  <a:pt x="655007" y="540499"/>
                </a:lnTo>
                <a:lnTo>
                  <a:pt x="680225" y="491825"/>
                </a:lnTo>
                <a:lnTo>
                  <a:pt x="697755" y="439110"/>
                </a:lnTo>
                <a:lnTo>
                  <a:pt x="706870" y="383083"/>
                </a:lnTo>
                <a:lnTo>
                  <a:pt x="708044" y="354055"/>
                </a:lnTo>
                <a:lnTo>
                  <a:pt x="706870" y="325014"/>
                </a:lnTo>
                <a:lnTo>
                  <a:pt x="697755" y="268965"/>
                </a:lnTo>
                <a:lnTo>
                  <a:pt x="680225" y="216232"/>
                </a:lnTo>
                <a:lnTo>
                  <a:pt x="655007" y="167545"/>
                </a:lnTo>
                <a:lnTo>
                  <a:pt x="622831" y="123631"/>
                </a:lnTo>
                <a:lnTo>
                  <a:pt x="584427" y="85220"/>
                </a:lnTo>
                <a:lnTo>
                  <a:pt x="540524" y="53040"/>
                </a:lnTo>
                <a:lnTo>
                  <a:pt x="491850" y="27820"/>
                </a:lnTo>
                <a:lnTo>
                  <a:pt x="439134" y="10288"/>
                </a:lnTo>
                <a:lnTo>
                  <a:pt x="383107" y="1173"/>
                </a:lnTo>
                <a:lnTo>
                  <a:pt x="354080" y="0"/>
                </a:lnTo>
                <a:close/>
              </a:path>
            </a:pathLst>
          </a:custGeom>
          <a:solidFill>
            <a:srgbClr val="4EBC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77567" y="2700527"/>
            <a:ext cx="1432559" cy="1432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4592" y="2520177"/>
            <a:ext cx="1330183" cy="1330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9686" y="2727960"/>
            <a:ext cx="664479" cy="4573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3872" y="2587751"/>
            <a:ext cx="1408176" cy="1406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1663" y="2698242"/>
            <a:ext cx="982344" cy="982344"/>
          </a:xfrm>
          <a:custGeom>
            <a:avLst/>
            <a:gdLst/>
            <a:ahLst/>
            <a:cxnLst/>
            <a:rect l="l" t="t" r="r" b="b"/>
            <a:pathLst>
              <a:path w="982345" h="982345">
                <a:moveTo>
                  <a:pt x="491108" y="0"/>
                </a:moveTo>
                <a:lnTo>
                  <a:pt x="450841" y="1628"/>
                </a:lnTo>
                <a:lnTo>
                  <a:pt x="411467" y="6430"/>
                </a:lnTo>
                <a:lnTo>
                  <a:pt x="373115" y="14278"/>
                </a:lnTo>
                <a:lnTo>
                  <a:pt x="335910" y="25046"/>
                </a:lnTo>
                <a:lnTo>
                  <a:pt x="299980" y="38607"/>
                </a:lnTo>
                <a:lnTo>
                  <a:pt x="265450" y="54834"/>
                </a:lnTo>
                <a:lnTo>
                  <a:pt x="201100" y="94782"/>
                </a:lnTo>
                <a:lnTo>
                  <a:pt x="143872" y="143877"/>
                </a:lnTo>
                <a:lnTo>
                  <a:pt x="94778" y="201105"/>
                </a:lnTo>
                <a:lnTo>
                  <a:pt x="54831" y="265453"/>
                </a:lnTo>
                <a:lnTo>
                  <a:pt x="38604" y="299981"/>
                </a:lnTo>
                <a:lnTo>
                  <a:pt x="25044" y="335910"/>
                </a:lnTo>
                <a:lnTo>
                  <a:pt x="14277" y="373112"/>
                </a:lnTo>
                <a:lnTo>
                  <a:pt x="6429" y="411461"/>
                </a:lnTo>
                <a:lnTo>
                  <a:pt x="1628" y="450830"/>
                </a:lnTo>
                <a:lnTo>
                  <a:pt x="0" y="491093"/>
                </a:lnTo>
                <a:lnTo>
                  <a:pt x="1628" y="531377"/>
                </a:lnTo>
                <a:lnTo>
                  <a:pt x="6429" y="570764"/>
                </a:lnTo>
                <a:lnTo>
                  <a:pt x="14277" y="609126"/>
                </a:lnTo>
                <a:lnTo>
                  <a:pt x="25044" y="646339"/>
                </a:lnTo>
                <a:lnTo>
                  <a:pt x="38604" y="682274"/>
                </a:lnTo>
                <a:lnTo>
                  <a:pt x="54831" y="716807"/>
                </a:lnTo>
                <a:lnTo>
                  <a:pt x="94778" y="781158"/>
                </a:lnTo>
                <a:lnTo>
                  <a:pt x="143872" y="838382"/>
                </a:lnTo>
                <a:lnTo>
                  <a:pt x="201100" y="887468"/>
                </a:lnTo>
                <a:lnTo>
                  <a:pt x="265450" y="927405"/>
                </a:lnTo>
                <a:lnTo>
                  <a:pt x="299980" y="943627"/>
                </a:lnTo>
                <a:lnTo>
                  <a:pt x="335910" y="957183"/>
                </a:lnTo>
                <a:lnTo>
                  <a:pt x="373115" y="967946"/>
                </a:lnTo>
                <a:lnTo>
                  <a:pt x="411467" y="975790"/>
                </a:lnTo>
                <a:lnTo>
                  <a:pt x="450841" y="980590"/>
                </a:lnTo>
                <a:lnTo>
                  <a:pt x="491108" y="982217"/>
                </a:lnTo>
                <a:lnTo>
                  <a:pt x="531393" y="980590"/>
                </a:lnTo>
                <a:lnTo>
                  <a:pt x="570780" y="975790"/>
                </a:lnTo>
                <a:lnTo>
                  <a:pt x="609142" y="967946"/>
                </a:lnTo>
                <a:lnTo>
                  <a:pt x="646354" y="957183"/>
                </a:lnTo>
                <a:lnTo>
                  <a:pt x="682288" y="943627"/>
                </a:lnTo>
                <a:lnTo>
                  <a:pt x="716820" y="927405"/>
                </a:lnTo>
                <a:lnTo>
                  <a:pt x="781168" y="887468"/>
                </a:lnTo>
                <a:lnTo>
                  <a:pt x="838388" y="838382"/>
                </a:lnTo>
                <a:lnTo>
                  <a:pt x="887469" y="781158"/>
                </a:lnTo>
                <a:lnTo>
                  <a:pt x="927402" y="716807"/>
                </a:lnTo>
                <a:lnTo>
                  <a:pt x="943622" y="682274"/>
                </a:lnTo>
                <a:lnTo>
                  <a:pt x="957177" y="646339"/>
                </a:lnTo>
                <a:lnTo>
                  <a:pt x="967939" y="609126"/>
                </a:lnTo>
                <a:lnTo>
                  <a:pt x="975782" y="570764"/>
                </a:lnTo>
                <a:lnTo>
                  <a:pt x="980581" y="531377"/>
                </a:lnTo>
                <a:lnTo>
                  <a:pt x="982208" y="491093"/>
                </a:lnTo>
                <a:lnTo>
                  <a:pt x="980581" y="450830"/>
                </a:lnTo>
                <a:lnTo>
                  <a:pt x="975782" y="411461"/>
                </a:lnTo>
                <a:lnTo>
                  <a:pt x="967939" y="373112"/>
                </a:lnTo>
                <a:lnTo>
                  <a:pt x="957177" y="335910"/>
                </a:lnTo>
                <a:lnTo>
                  <a:pt x="943622" y="299981"/>
                </a:lnTo>
                <a:lnTo>
                  <a:pt x="927402" y="265453"/>
                </a:lnTo>
                <a:lnTo>
                  <a:pt x="887469" y="201105"/>
                </a:lnTo>
                <a:lnTo>
                  <a:pt x="838388" y="143877"/>
                </a:lnTo>
                <a:lnTo>
                  <a:pt x="781168" y="94782"/>
                </a:lnTo>
                <a:lnTo>
                  <a:pt x="716820" y="54834"/>
                </a:lnTo>
                <a:lnTo>
                  <a:pt x="682288" y="38607"/>
                </a:lnTo>
                <a:lnTo>
                  <a:pt x="646354" y="25046"/>
                </a:lnTo>
                <a:lnTo>
                  <a:pt x="609142" y="14278"/>
                </a:lnTo>
                <a:lnTo>
                  <a:pt x="570780" y="6430"/>
                </a:lnTo>
                <a:lnTo>
                  <a:pt x="531393" y="1628"/>
                </a:lnTo>
                <a:lnTo>
                  <a:pt x="4911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5175" y="2700527"/>
            <a:ext cx="1432560" cy="1432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2949" y="2520177"/>
            <a:ext cx="1330202" cy="1330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2949" y="2520177"/>
            <a:ext cx="1330202" cy="13302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3004" y="2587751"/>
            <a:ext cx="1406651" cy="14066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0057" y="2698242"/>
            <a:ext cx="982344" cy="982344"/>
          </a:xfrm>
          <a:custGeom>
            <a:avLst/>
            <a:gdLst/>
            <a:ahLst/>
            <a:cxnLst/>
            <a:rect l="l" t="t" r="r" b="b"/>
            <a:pathLst>
              <a:path w="982344" h="982345">
                <a:moveTo>
                  <a:pt x="491108" y="0"/>
                </a:moveTo>
                <a:lnTo>
                  <a:pt x="450829" y="1628"/>
                </a:lnTo>
                <a:lnTo>
                  <a:pt x="411447" y="6430"/>
                </a:lnTo>
                <a:lnTo>
                  <a:pt x="373088" y="14278"/>
                </a:lnTo>
                <a:lnTo>
                  <a:pt x="335879" y="25046"/>
                </a:lnTo>
                <a:lnTo>
                  <a:pt x="299945" y="38607"/>
                </a:lnTo>
                <a:lnTo>
                  <a:pt x="265414" y="54834"/>
                </a:lnTo>
                <a:lnTo>
                  <a:pt x="201064" y="94782"/>
                </a:lnTo>
                <a:lnTo>
                  <a:pt x="143841" y="143877"/>
                </a:lnTo>
                <a:lnTo>
                  <a:pt x="94754" y="201105"/>
                </a:lnTo>
                <a:lnTo>
                  <a:pt x="54816" y="265453"/>
                </a:lnTo>
                <a:lnTo>
                  <a:pt x="38593" y="299981"/>
                </a:lnTo>
                <a:lnTo>
                  <a:pt x="25036" y="335910"/>
                </a:lnTo>
                <a:lnTo>
                  <a:pt x="14272" y="373112"/>
                </a:lnTo>
                <a:lnTo>
                  <a:pt x="6427" y="411461"/>
                </a:lnTo>
                <a:lnTo>
                  <a:pt x="1627" y="450830"/>
                </a:lnTo>
                <a:lnTo>
                  <a:pt x="0" y="491093"/>
                </a:lnTo>
                <a:lnTo>
                  <a:pt x="1627" y="531377"/>
                </a:lnTo>
                <a:lnTo>
                  <a:pt x="6427" y="570764"/>
                </a:lnTo>
                <a:lnTo>
                  <a:pt x="14272" y="609126"/>
                </a:lnTo>
                <a:lnTo>
                  <a:pt x="25036" y="646339"/>
                </a:lnTo>
                <a:lnTo>
                  <a:pt x="38593" y="682274"/>
                </a:lnTo>
                <a:lnTo>
                  <a:pt x="54816" y="716807"/>
                </a:lnTo>
                <a:lnTo>
                  <a:pt x="94754" y="781158"/>
                </a:lnTo>
                <a:lnTo>
                  <a:pt x="143841" y="838382"/>
                </a:lnTo>
                <a:lnTo>
                  <a:pt x="201064" y="887468"/>
                </a:lnTo>
                <a:lnTo>
                  <a:pt x="265414" y="927405"/>
                </a:lnTo>
                <a:lnTo>
                  <a:pt x="299945" y="943627"/>
                </a:lnTo>
                <a:lnTo>
                  <a:pt x="335879" y="957183"/>
                </a:lnTo>
                <a:lnTo>
                  <a:pt x="373088" y="967946"/>
                </a:lnTo>
                <a:lnTo>
                  <a:pt x="411447" y="975790"/>
                </a:lnTo>
                <a:lnTo>
                  <a:pt x="450829" y="980590"/>
                </a:lnTo>
                <a:lnTo>
                  <a:pt x="491108" y="982217"/>
                </a:lnTo>
                <a:lnTo>
                  <a:pt x="531389" y="980590"/>
                </a:lnTo>
                <a:lnTo>
                  <a:pt x="570772" y="975790"/>
                </a:lnTo>
                <a:lnTo>
                  <a:pt x="609131" y="967946"/>
                </a:lnTo>
                <a:lnTo>
                  <a:pt x="646340" y="957183"/>
                </a:lnTo>
                <a:lnTo>
                  <a:pt x="682273" y="943627"/>
                </a:lnTo>
                <a:lnTo>
                  <a:pt x="716803" y="927405"/>
                </a:lnTo>
                <a:lnTo>
                  <a:pt x="781149" y="887468"/>
                </a:lnTo>
                <a:lnTo>
                  <a:pt x="838369" y="838382"/>
                </a:lnTo>
                <a:lnTo>
                  <a:pt x="887451" y="781158"/>
                </a:lnTo>
                <a:lnTo>
                  <a:pt x="927385" y="716807"/>
                </a:lnTo>
                <a:lnTo>
                  <a:pt x="943605" y="682274"/>
                </a:lnTo>
                <a:lnTo>
                  <a:pt x="957160" y="646339"/>
                </a:lnTo>
                <a:lnTo>
                  <a:pt x="967923" y="609126"/>
                </a:lnTo>
                <a:lnTo>
                  <a:pt x="975766" y="570764"/>
                </a:lnTo>
                <a:lnTo>
                  <a:pt x="980565" y="531377"/>
                </a:lnTo>
                <a:lnTo>
                  <a:pt x="982193" y="491093"/>
                </a:lnTo>
                <a:lnTo>
                  <a:pt x="980565" y="450830"/>
                </a:lnTo>
                <a:lnTo>
                  <a:pt x="975766" y="411461"/>
                </a:lnTo>
                <a:lnTo>
                  <a:pt x="967923" y="373112"/>
                </a:lnTo>
                <a:lnTo>
                  <a:pt x="957160" y="335910"/>
                </a:lnTo>
                <a:lnTo>
                  <a:pt x="943605" y="299981"/>
                </a:lnTo>
                <a:lnTo>
                  <a:pt x="927385" y="265453"/>
                </a:lnTo>
                <a:lnTo>
                  <a:pt x="887451" y="201105"/>
                </a:lnTo>
                <a:lnTo>
                  <a:pt x="838369" y="143877"/>
                </a:lnTo>
                <a:lnTo>
                  <a:pt x="781149" y="94782"/>
                </a:lnTo>
                <a:lnTo>
                  <a:pt x="716803" y="54834"/>
                </a:lnTo>
                <a:lnTo>
                  <a:pt x="682273" y="38607"/>
                </a:lnTo>
                <a:lnTo>
                  <a:pt x="646340" y="25046"/>
                </a:lnTo>
                <a:lnTo>
                  <a:pt x="609131" y="14278"/>
                </a:lnTo>
                <a:lnTo>
                  <a:pt x="570772" y="6430"/>
                </a:lnTo>
                <a:lnTo>
                  <a:pt x="531389" y="1628"/>
                </a:lnTo>
                <a:lnTo>
                  <a:pt x="4911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52076" y="4402835"/>
            <a:ext cx="1432559" cy="14325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39471" y="4222622"/>
            <a:ext cx="1330330" cy="13303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704576" y="4310503"/>
            <a:ext cx="665104" cy="5831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898380" y="4290124"/>
            <a:ext cx="1408176" cy="14066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26679" y="4400799"/>
            <a:ext cx="982344" cy="982344"/>
          </a:xfrm>
          <a:custGeom>
            <a:avLst/>
            <a:gdLst/>
            <a:ahLst/>
            <a:cxnLst/>
            <a:rect l="l" t="t" r="r" b="b"/>
            <a:pathLst>
              <a:path w="982345" h="982345">
                <a:moveTo>
                  <a:pt x="491093" y="0"/>
                </a:moveTo>
                <a:lnTo>
                  <a:pt x="450809" y="1627"/>
                </a:lnTo>
                <a:lnTo>
                  <a:pt x="411424" y="6426"/>
                </a:lnTo>
                <a:lnTo>
                  <a:pt x="373062" y="14270"/>
                </a:lnTo>
                <a:lnTo>
                  <a:pt x="335851" y="25033"/>
                </a:lnTo>
                <a:lnTo>
                  <a:pt x="299917" y="38588"/>
                </a:lnTo>
                <a:lnTo>
                  <a:pt x="265386" y="54809"/>
                </a:lnTo>
                <a:lnTo>
                  <a:pt x="201039" y="94744"/>
                </a:lnTo>
                <a:lnTo>
                  <a:pt x="143819" y="143827"/>
                </a:lnTo>
                <a:lnTo>
                  <a:pt x="94738" y="201049"/>
                </a:lnTo>
                <a:lnTo>
                  <a:pt x="54805" y="265398"/>
                </a:lnTo>
                <a:lnTo>
                  <a:pt x="38585" y="299930"/>
                </a:lnTo>
                <a:lnTo>
                  <a:pt x="25031" y="335865"/>
                </a:lnTo>
                <a:lnTo>
                  <a:pt x="14269" y="373076"/>
                </a:lnTo>
                <a:lnTo>
                  <a:pt x="6426" y="411438"/>
                </a:lnTo>
                <a:lnTo>
                  <a:pt x="1627" y="450825"/>
                </a:lnTo>
                <a:lnTo>
                  <a:pt x="0" y="491108"/>
                </a:lnTo>
                <a:lnTo>
                  <a:pt x="1627" y="531392"/>
                </a:lnTo>
                <a:lnTo>
                  <a:pt x="6426" y="570779"/>
                </a:lnTo>
                <a:lnTo>
                  <a:pt x="14269" y="609141"/>
                </a:lnTo>
                <a:lnTo>
                  <a:pt x="25031" y="646352"/>
                </a:lnTo>
                <a:lnTo>
                  <a:pt x="38585" y="682287"/>
                </a:lnTo>
                <a:lnTo>
                  <a:pt x="54805" y="716819"/>
                </a:lnTo>
                <a:lnTo>
                  <a:pt x="94738" y="781168"/>
                </a:lnTo>
                <a:lnTo>
                  <a:pt x="143819" y="838390"/>
                </a:lnTo>
                <a:lnTo>
                  <a:pt x="201039" y="887473"/>
                </a:lnTo>
                <a:lnTo>
                  <a:pt x="265386" y="927408"/>
                </a:lnTo>
                <a:lnTo>
                  <a:pt x="299917" y="943629"/>
                </a:lnTo>
                <a:lnTo>
                  <a:pt x="335851" y="957184"/>
                </a:lnTo>
                <a:lnTo>
                  <a:pt x="373062" y="967947"/>
                </a:lnTo>
                <a:lnTo>
                  <a:pt x="411424" y="975791"/>
                </a:lnTo>
                <a:lnTo>
                  <a:pt x="450809" y="980590"/>
                </a:lnTo>
                <a:lnTo>
                  <a:pt x="491093" y="982217"/>
                </a:lnTo>
                <a:lnTo>
                  <a:pt x="531361" y="980590"/>
                </a:lnTo>
                <a:lnTo>
                  <a:pt x="570734" y="975791"/>
                </a:lnTo>
                <a:lnTo>
                  <a:pt x="609087" y="967947"/>
                </a:lnTo>
                <a:lnTo>
                  <a:pt x="646292" y="957184"/>
                </a:lnTo>
                <a:lnTo>
                  <a:pt x="682223" y="943629"/>
                </a:lnTo>
                <a:lnTo>
                  <a:pt x="716753" y="927408"/>
                </a:lnTo>
                <a:lnTo>
                  <a:pt x="781106" y="887473"/>
                </a:lnTo>
                <a:lnTo>
                  <a:pt x="838337" y="838390"/>
                </a:lnTo>
                <a:lnTo>
                  <a:pt x="887433" y="781168"/>
                </a:lnTo>
                <a:lnTo>
                  <a:pt x="927382" y="716819"/>
                </a:lnTo>
                <a:lnTo>
                  <a:pt x="943610" y="682287"/>
                </a:lnTo>
                <a:lnTo>
                  <a:pt x="957171" y="646352"/>
                </a:lnTo>
                <a:lnTo>
                  <a:pt x="967939" y="609141"/>
                </a:lnTo>
                <a:lnTo>
                  <a:pt x="975787" y="570779"/>
                </a:lnTo>
                <a:lnTo>
                  <a:pt x="980589" y="531392"/>
                </a:lnTo>
                <a:lnTo>
                  <a:pt x="982217" y="491108"/>
                </a:lnTo>
                <a:lnTo>
                  <a:pt x="980589" y="450825"/>
                </a:lnTo>
                <a:lnTo>
                  <a:pt x="975787" y="411438"/>
                </a:lnTo>
                <a:lnTo>
                  <a:pt x="967939" y="373076"/>
                </a:lnTo>
                <a:lnTo>
                  <a:pt x="957171" y="335865"/>
                </a:lnTo>
                <a:lnTo>
                  <a:pt x="943610" y="299930"/>
                </a:lnTo>
                <a:lnTo>
                  <a:pt x="927382" y="265398"/>
                </a:lnTo>
                <a:lnTo>
                  <a:pt x="887433" y="201049"/>
                </a:lnTo>
                <a:lnTo>
                  <a:pt x="838337" y="143827"/>
                </a:lnTo>
                <a:lnTo>
                  <a:pt x="781106" y="94744"/>
                </a:lnTo>
                <a:lnTo>
                  <a:pt x="716753" y="54809"/>
                </a:lnTo>
                <a:lnTo>
                  <a:pt x="682223" y="38588"/>
                </a:lnTo>
                <a:lnTo>
                  <a:pt x="646292" y="25033"/>
                </a:lnTo>
                <a:lnTo>
                  <a:pt x="609087" y="14270"/>
                </a:lnTo>
                <a:lnTo>
                  <a:pt x="570734" y="6426"/>
                </a:lnTo>
                <a:lnTo>
                  <a:pt x="531361" y="1627"/>
                </a:lnTo>
                <a:lnTo>
                  <a:pt x="491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08264" y="4402835"/>
            <a:ext cx="1432559" cy="14325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96421" y="4222622"/>
            <a:ext cx="1330330" cy="13303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96471" y="4222753"/>
            <a:ext cx="1318972" cy="13300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56092" y="4290124"/>
            <a:ext cx="1406652" cy="14066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683629" y="4400799"/>
            <a:ext cx="982344" cy="982344"/>
          </a:xfrm>
          <a:custGeom>
            <a:avLst/>
            <a:gdLst/>
            <a:ahLst/>
            <a:cxnLst/>
            <a:rect l="l" t="t" r="r" b="b"/>
            <a:pathLst>
              <a:path w="982345" h="982345">
                <a:moveTo>
                  <a:pt x="491093" y="0"/>
                </a:moveTo>
                <a:lnTo>
                  <a:pt x="450809" y="1627"/>
                </a:lnTo>
                <a:lnTo>
                  <a:pt x="411424" y="6426"/>
                </a:lnTo>
                <a:lnTo>
                  <a:pt x="373062" y="14270"/>
                </a:lnTo>
                <a:lnTo>
                  <a:pt x="335851" y="25033"/>
                </a:lnTo>
                <a:lnTo>
                  <a:pt x="299917" y="38588"/>
                </a:lnTo>
                <a:lnTo>
                  <a:pt x="265386" y="54809"/>
                </a:lnTo>
                <a:lnTo>
                  <a:pt x="201039" y="94744"/>
                </a:lnTo>
                <a:lnTo>
                  <a:pt x="143819" y="143827"/>
                </a:lnTo>
                <a:lnTo>
                  <a:pt x="94738" y="201049"/>
                </a:lnTo>
                <a:lnTo>
                  <a:pt x="54805" y="265398"/>
                </a:lnTo>
                <a:lnTo>
                  <a:pt x="38585" y="299930"/>
                </a:lnTo>
                <a:lnTo>
                  <a:pt x="25031" y="335865"/>
                </a:lnTo>
                <a:lnTo>
                  <a:pt x="14269" y="373076"/>
                </a:lnTo>
                <a:lnTo>
                  <a:pt x="6426" y="411438"/>
                </a:lnTo>
                <a:lnTo>
                  <a:pt x="1627" y="450825"/>
                </a:lnTo>
                <a:lnTo>
                  <a:pt x="0" y="491108"/>
                </a:lnTo>
                <a:lnTo>
                  <a:pt x="1627" y="531392"/>
                </a:lnTo>
                <a:lnTo>
                  <a:pt x="6426" y="570779"/>
                </a:lnTo>
                <a:lnTo>
                  <a:pt x="14269" y="609141"/>
                </a:lnTo>
                <a:lnTo>
                  <a:pt x="25031" y="646352"/>
                </a:lnTo>
                <a:lnTo>
                  <a:pt x="38585" y="682287"/>
                </a:lnTo>
                <a:lnTo>
                  <a:pt x="54805" y="716819"/>
                </a:lnTo>
                <a:lnTo>
                  <a:pt x="94738" y="781168"/>
                </a:lnTo>
                <a:lnTo>
                  <a:pt x="143819" y="838390"/>
                </a:lnTo>
                <a:lnTo>
                  <a:pt x="201039" y="887473"/>
                </a:lnTo>
                <a:lnTo>
                  <a:pt x="265386" y="927408"/>
                </a:lnTo>
                <a:lnTo>
                  <a:pt x="299917" y="943629"/>
                </a:lnTo>
                <a:lnTo>
                  <a:pt x="335851" y="957184"/>
                </a:lnTo>
                <a:lnTo>
                  <a:pt x="373062" y="967947"/>
                </a:lnTo>
                <a:lnTo>
                  <a:pt x="411424" y="975791"/>
                </a:lnTo>
                <a:lnTo>
                  <a:pt x="450809" y="980590"/>
                </a:lnTo>
                <a:lnTo>
                  <a:pt x="491093" y="982217"/>
                </a:lnTo>
                <a:lnTo>
                  <a:pt x="531361" y="980590"/>
                </a:lnTo>
                <a:lnTo>
                  <a:pt x="570734" y="975791"/>
                </a:lnTo>
                <a:lnTo>
                  <a:pt x="609087" y="967947"/>
                </a:lnTo>
                <a:lnTo>
                  <a:pt x="646292" y="957184"/>
                </a:lnTo>
                <a:lnTo>
                  <a:pt x="682223" y="943629"/>
                </a:lnTo>
                <a:lnTo>
                  <a:pt x="716753" y="927408"/>
                </a:lnTo>
                <a:lnTo>
                  <a:pt x="781106" y="887473"/>
                </a:lnTo>
                <a:lnTo>
                  <a:pt x="838337" y="838390"/>
                </a:lnTo>
                <a:lnTo>
                  <a:pt x="887433" y="781168"/>
                </a:lnTo>
                <a:lnTo>
                  <a:pt x="927382" y="716819"/>
                </a:lnTo>
                <a:lnTo>
                  <a:pt x="943610" y="682287"/>
                </a:lnTo>
                <a:lnTo>
                  <a:pt x="957171" y="646352"/>
                </a:lnTo>
                <a:lnTo>
                  <a:pt x="967939" y="609141"/>
                </a:lnTo>
                <a:lnTo>
                  <a:pt x="975787" y="570779"/>
                </a:lnTo>
                <a:lnTo>
                  <a:pt x="980589" y="531392"/>
                </a:lnTo>
                <a:lnTo>
                  <a:pt x="982217" y="491108"/>
                </a:lnTo>
                <a:lnTo>
                  <a:pt x="980589" y="450825"/>
                </a:lnTo>
                <a:lnTo>
                  <a:pt x="975787" y="411438"/>
                </a:lnTo>
                <a:lnTo>
                  <a:pt x="967939" y="373076"/>
                </a:lnTo>
                <a:lnTo>
                  <a:pt x="957171" y="335865"/>
                </a:lnTo>
                <a:lnTo>
                  <a:pt x="943610" y="299930"/>
                </a:lnTo>
                <a:lnTo>
                  <a:pt x="927382" y="265398"/>
                </a:lnTo>
                <a:lnTo>
                  <a:pt x="887433" y="201049"/>
                </a:lnTo>
                <a:lnTo>
                  <a:pt x="838337" y="143827"/>
                </a:lnTo>
                <a:lnTo>
                  <a:pt x="781106" y="94744"/>
                </a:lnTo>
                <a:lnTo>
                  <a:pt x="716753" y="54809"/>
                </a:lnTo>
                <a:lnTo>
                  <a:pt x="682223" y="38588"/>
                </a:lnTo>
                <a:lnTo>
                  <a:pt x="646292" y="25033"/>
                </a:lnTo>
                <a:lnTo>
                  <a:pt x="609087" y="14270"/>
                </a:lnTo>
                <a:lnTo>
                  <a:pt x="570734" y="6426"/>
                </a:lnTo>
                <a:lnTo>
                  <a:pt x="531361" y="1627"/>
                </a:lnTo>
                <a:lnTo>
                  <a:pt x="491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35910" y="4814554"/>
            <a:ext cx="1197610" cy="214629"/>
          </a:xfrm>
          <a:custGeom>
            <a:avLst/>
            <a:gdLst/>
            <a:ahLst/>
            <a:cxnLst/>
            <a:rect l="l" t="t" r="r" b="b"/>
            <a:pathLst>
              <a:path w="1197610" h="214629">
                <a:moveTo>
                  <a:pt x="0" y="214514"/>
                </a:moveTo>
                <a:lnTo>
                  <a:pt x="1197138" y="214514"/>
                </a:lnTo>
                <a:lnTo>
                  <a:pt x="1197138" y="0"/>
                </a:lnTo>
                <a:lnTo>
                  <a:pt x="0" y="0"/>
                </a:lnTo>
                <a:lnTo>
                  <a:pt x="0" y="214514"/>
                </a:lnTo>
                <a:close/>
              </a:path>
            </a:pathLst>
          </a:custGeom>
          <a:solidFill>
            <a:srgbClr val="4EBC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858386" y="2508540"/>
            <a:ext cx="1484630" cy="41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 marR="5080" indent="-83820">
              <a:lnSpc>
                <a:spcPct val="100000"/>
              </a:lnSpc>
            </a:pP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P</a:t>
            </a:r>
            <a:r>
              <a:rPr sz="1400" b="1" spc="-10" dirty="0">
                <a:solidFill>
                  <a:srgbClr val="10151A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O</a:t>
            </a:r>
            <a:r>
              <a:rPr sz="1400" b="1" spc="-10" dirty="0">
                <a:solidFill>
                  <a:srgbClr val="10151A"/>
                </a:solidFill>
                <a:latin typeface="Arial"/>
                <a:cs typeface="Arial"/>
              </a:rPr>
              <a:t>F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ESIO</a:t>
            </a:r>
            <a:r>
              <a:rPr sz="1400" b="1" spc="-10" dirty="0">
                <a:solidFill>
                  <a:srgbClr val="10151A"/>
                </a:solidFill>
                <a:latin typeface="Arial"/>
                <a:cs typeface="Arial"/>
              </a:rPr>
              <a:t>N</a:t>
            </a:r>
            <a:r>
              <a:rPr sz="1400" b="1" spc="-45" dirty="0">
                <a:solidFill>
                  <a:srgbClr val="10151A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L</a:t>
            </a:r>
            <a:r>
              <a:rPr sz="1400" b="1" spc="35" dirty="0">
                <a:solidFill>
                  <a:srgbClr val="10151A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&amp;</a:t>
            </a:r>
            <a:r>
              <a:rPr sz="1400" b="1" dirty="0">
                <a:solidFill>
                  <a:srgbClr val="10151A"/>
                </a:solidFill>
                <a:latin typeface="Times New Roman"/>
                <a:cs typeface="Times New Roman"/>
              </a:rPr>
              <a:t> </a:t>
            </a:r>
            <a:r>
              <a:rPr sz="1400" b="1" spc="15" dirty="0">
                <a:solidFill>
                  <a:srgbClr val="10151A"/>
                </a:solidFill>
                <a:latin typeface="Arial"/>
                <a:cs typeface="Arial"/>
              </a:rPr>
              <a:t>M</a:t>
            </a:r>
            <a:r>
              <a:rPr sz="1400" b="1" spc="-45" dirty="0">
                <a:solidFill>
                  <a:srgbClr val="10151A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10151A"/>
                </a:solidFill>
                <a:latin typeface="Arial"/>
                <a:cs typeface="Arial"/>
              </a:rPr>
              <a:t>N</a:t>
            </a:r>
            <a:r>
              <a:rPr sz="1400" b="1" spc="-45" dirty="0">
                <a:solidFill>
                  <a:srgbClr val="10151A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GE</a:t>
            </a:r>
            <a:r>
              <a:rPr sz="1400" b="1" spc="15" dirty="0">
                <a:solidFill>
                  <a:srgbClr val="10151A"/>
                </a:solidFill>
                <a:latin typeface="Arial"/>
                <a:cs typeface="Arial"/>
              </a:rPr>
              <a:t>M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E</a:t>
            </a:r>
            <a:r>
              <a:rPr sz="1400" b="1" spc="-10" dirty="0">
                <a:solidFill>
                  <a:srgbClr val="10151A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96138" y="4434624"/>
            <a:ext cx="1086485" cy="1120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950" marR="109855" algn="ctr">
              <a:lnSpc>
                <a:spcPct val="100000"/>
              </a:lnSpc>
            </a:pP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S</a:t>
            </a:r>
            <a:r>
              <a:rPr sz="1400" b="1" spc="-10" dirty="0">
                <a:solidFill>
                  <a:srgbClr val="10151A"/>
                </a:solidFill>
                <a:latin typeface="Arial"/>
                <a:cs typeface="Arial"/>
              </a:rPr>
              <a:t>U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PPO</a:t>
            </a:r>
            <a:r>
              <a:rPr sz="1400" b="1" spc="-10" dirty="0">
                <a:solidFill>
                  <a:srgbClr val="10151A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10151A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S</a:t>
            </a:r>
            <a:r>
              <a:rPr sz="1400" b="1" spc="-114" dirty="0">
                <a:solidFill>
                  <a:srgbClr val="10151A"/>
                </a:solidFill>
                <a:latin typeface="Arial"/>
                <a:cs typeface="Arial"/>
              </a:rPr>
              <a:t>T</a:t>
            </a:r>
            <a:r>
              <a:rPr sz="1400" b="1" spc="-45" dirty="0">
                <a:solidFill>
                  <a:srgbClr val="10151A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10151A"/>
                </a:solidFill>
                <a:latin typeface="Arial"/>
                <a:cs typeface="Arial"/>
              </a:rPr>
              <a:t>F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F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5575"/>
              </a:lnSpc>
            </a:pPr>
            <a:r>
              <a:rPr sz="5000" b="1" spc="-5" dirty="0">
                <a:solidFill>
                  <a:srgbClr val="16628C"/>
                </a:solidFill>
                <a:latin typeface="Arial"/>
                <a:cs typeface="Arial"/>
              </a:rPr>
              <a:t>805</a:t>
            </a:r>
            <a:endParaRPr sz="5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39062" y="3050682"/>
            <a:ext cx="406400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5" dirty="0">
                <a:solidFill>
                  <a:srgbClr val="16628C"/>
                </a:solidFill>
                <a:latin typeface="Arial"/>
                <a:cs typeface="Arial"/>
              </a:rPr>
              <a:t>48</a:t>
            </a:r>
            <a:endParaRPr sz="2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5157" y="3040015"/>
            <a:ext cx="598170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dirty="0">
                <a:solidFill>
                  <a:srgbClr val="16628C"/>
                </a:solidFill>
                <a:latin typeface="Arial"/>
                <a:cs typeface="Arial"/>
              </a:rPr>
              <a:t>756</a:t>
            </a:r>
            <a:endParaRPr sz="2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12058" y="4009085"/>
            <a:ext cx="7715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Permanen</a:t>
            </a:r>
            <a:r>
              <a:rPr sz="1200" spc="-5" dirty="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85722" y="4009085"/>
            <a:ext cx="602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Co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spc="-5" dirty="0">
                <a:latin typeface="Arial"/>
                <a:cs typeface="Arial"/>
              </a:rPr>
              <a:t>tract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13458" y="4337685"/>
            <a:ext cx="864869" cy="445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spc="-5" dirty="0">
                <a:solidFill>
                  <a:srgbClr val="4EBCB7"/>
                </a:solidFill>
                <a:latin typeface="Arial"/>
                <a:cs typeface="Arial"/>
              </a:rPr>
              <a:t>75%</a:t>
            </a:r>
            <a:endParaRPr sz="33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06473" y="4849064"/>
            <a:ext cx="1000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PhD</a:t>
            </a:r>
            <a:r>
              <a:rPr sz="1200" i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Gra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dua</a:t>
            </a:r>
            <a:r>
              <a:rPr sz="1200" i="1" spc="-5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07242" y="1378823"/>
            <a:ext cx="687705" cy="687705"/>
          </a:xfrm>
          <a:custGeom>
            <a:avLst/>
            <a:gdLst/>
            <a:ahLst/>
            <a:cxnLst/>
            <a:rect l="l" t="t" r="r" b="b"/>
            <a:pathLst>
              <a:path w="687704" h="687705">
                <a:moveTo>
                  <a:pt x="343783" y="0"/>
                </a:moveTo>
                <a:lnTo>
                  <a:pt x="288022" y="4499"/>
                </a:lnTo>
                <a:lnTo>
                  <a:pt x="235124" y="17527"/>
                </a:lnTo>
                <a:lnTo>
                  <a:pt x="185798" y="38374"/>
                </a:lnTo>
                <a:lnTo>
                  <a:pt x="140752" y="66334"/>
                </a:lnTo>
                <a:lnTo>
                  <a:pt x="100694" y="100698"/>
                </a:lnTo>
                <a:lnTo>
                  <a:pt x="66332" y="140759"/>
                </a:lnTo>
                <a:lnTo>
                  <a:pt x="38373" y="185808"/>
                </a:lnTo>
                <a:lnTo>
                  <a:pt x="17526" y="235139"/>
                </a:lnTo>
                <a:lnTo>
                  <a:pt x="4499" y="288044"/>
                </a:lnTo>
                <a:lnTo>
                  <a:pt x="0" y="343814"/>
                </a:lnTo>
                <a:lnTo>
                  <a:pt x="1139" y="372009"/>
                </a:lnTo>
                <a:lnTo>
                  <a:pt x="9991" y="426427"/>
                </a:lnTo>
                <a:lnTo>
                  <a:pt x="27017" y="477627"/>
                </a:lnTo>
                <a:lnTo>
                  <a:pt x="51508" y="524902"/>
                </a:lnTo>
                <a:lnTo>
                  <a:pt x="82757" y="567542"/>
                </a:lnTo>
                <a:lnTo>
                  <a:pt x="120055" y="604841"/>
                </a:lnTo>
                <a:lnTo>
                  <a:pt x="162696" y="636089"/>
                </a:lnTo>
                <a:lnTo>
                  <a:pt x="209970" y="660581"/>
                </a:lnTo>
                <a:lnTo>
                  <a:pt x="261170" y="677606"/>
                </a:lnTo>
                <a:lnTo>
                  <a:pt x="315589" y="686458"/>
                </a:lnTo>
                <a:lnTo>
                  <a:pt x="343783" y="687598"/>
                </a:lnTo>
                <a:lnTo>
                  <a:pt x="371978" y="686458"/>
                </a:lnTo>
                <a:lnTo>
                  <a:pt x="426396" y="677606"/>
                </a:lnTo>
                <a:lnTo>
                  <a:pt x="477597" y="660581"/>
                </a:lnTo>
                <a:lnTo>
                  <a:pt x="524871" y="636089"/>
                </a:lnTo>
                <a:lnTo>
                  <a:pt x="567512" y="604841"/>
                </a:lnTo>
                <a:lnTo>
                  <a:pt x="604810" y="567542"/>
                </a:lnTo>
                <a:lnTo>
                  <a:pt x="636059" y="524902"/>
                </a:lnTo>
                <a:lnTo>
                  <a:pt x="660550" y="477627"/>
                </a:lnTo>
                <a:lnTo>
                  <a:pt x="677576" y="426427"/>
                </a:lnTo>
                <a:lnTo>
                  <a:pt x="686428" y="372009"/>
                </a:lnTo>
                <a:lnTo>
                  <a:pt x="687567" y="343814"/>
                </a:lnTo>
                <a:lnTo>
                  <a:pt x="686428" y="315615"/>
                </a:lnTo>
                <a:lnTo>
                  <a:pt x="677576" y="261189"/>
                </a:lnTo>
                <a:lnTo>
                  <a:pt x="660550" y="209983"/>
                </a:lnTo>
                <a:lnTo>
                  <a:pt x="636059" y="162704"/>
                </a:lnTo>
                <a:lnTo>
                  <a:pt x="604810" y="120060"/>
                </a:lnTo>
                <a:lnTo>
                  <a:pt x="567512" y="82759"/>
                </a:lnTo>
                <a:lnTo>
                  <a:pt x="524871" y="51509"/>
                </a:lnTo>
                <a:lnTo>
                  <a:pt x="477597" y="27017"/>
                </a:lnTo>
                <a:lnTo>
                  <a:pt x="426396" y="9991"/>
                </a:lnTo>
                <a:lnTo>
                  <a:pt x="371978" y="1139"/>
                </a:lnTo>
                <a:lnTo>
                  <a:pt x="343783" y="0"/>
                </a:lnTo>
                <a:close/>
              </a:path>
            </a:pathLst>
          </a:custGeom>
          <a:solidFill>
            <a:srgbClr val="4EBC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06351" y="2136769"/>
            <a:ext cx="687705" cy="687705"/>
          </a:xfrm>
          <a:custGeom>
            <a:avLst/>
            <a:gdLst/>
            <a:ahLst/>
            <a:cxnLst/>
            <a:rect l="l" t="t" r="r" b="b"/>
            <a:pathLst>
              <a:path w="687704" h="687705">
                <a:moveTo>
                  <a:pt x="343783" y="0"/>
                </a:moveTo>
                <a:lnTo>
                  <a:pt x="288022" y="4499"/>
                </a:lnTo>
                <a:lnTo>
                  <a:pt x="235124" y="17526"/>
                </a:lnTo>
                <a:lnTo>
                  <a:pt x="185798" y="38373"/>
                </a:lnTo>
                <a:lnTo>
                  <a:pt x="140752" y="66332"/>
                </a:lnTo>
                <a:lnTo>
                  <a:pt x="100694" y="100694"/>
                </a:lnTo>
                <a:lnTo>
                  <a:pt x="66332" y="140752"/>
                </a:lnTo>
                <a:lnTo>
                  <a:pt x="38373" y="185798"/>
                </a:lnTo>
                <a:lnTo>
                  <a:pt x="17526" y="235124"/>
                </a:lnTo>
                <a:lnTo>
                  <a:pt x="4499" y="288022"/>
                </a:lnTo>
                <a:lnTo>
                  <a:pt x="0" y="343783"/>
                </a:lnTo>
                <a:lnTo>
                  <a:pt x="1139" y="371978"/>
                </a:lnTo>
                <a:lnTo>
                  <a:pt x="9991" y="426396"/>
                </a:lnTo>
                <a:lnTo>
                  <a:pt x="27017" y="477597"/>
                </a:lnTo>
                <a:lnTo>
                  <a:pt x="51508" y="524871"/>
                </a:lnTo>
                <a:lnTo>
                  <a:pt x="82757" y="567512"/>
                </a:lnTo>
                <a:lnTo>
                  <a:pt x="120055" y="604810"/>
                </a:lnTo>
                <a:lnTo>
                  <a:pt x="162696" y="636059"/>
                </a:lnTo>
                <a:lnTo>
                  <a:pt x="209970" y="660550"/>
                </a:lnTo>
                <a:lnTo>
                  <a:pt x="261170" y="677576"/>
                </a:lnTo>
                <a:lnTo>
                  <a:pt x="315589" y="686428"/>
                </a:lnTo>
                <a:lnTo>
                  <a:pt x="343783" y="687567"/>
                </a:lnTo>
                <a:lnTo>
                  <a:pt x="371978" y="686428"/>
                </a:lnTo>
                <a:lnTo>
                  <a:pt x="426396" y="677576"/>
                </a:lnTo>
                <a:lnTo>
                  <a:pt x="477597" y="660550"/>
                </a:lnTo>
                <a:lnTo>
                  <a:pt x="524871" y="636059"/>
                </a:lnTo>
                <a:lnTo>
                  <a:pt x="567512" y="604810"/>
                </a:lnTo>
                <a:lnTo>
                  <a:pt x="604810" y="567512"/>
                </a:lnTo>
                <a:lnTo>
                  <a:pt x="636059" y="524871"/>
                </a:lnTo>
                <a:lnTo>
                  <a:pt x="660550" y="477597"/>
                </a:lnTo>
                <a:lnTo>
                  <a:pt x="677576" y="426396"/>
                </a:lnTo>
                <a:lnTo>
                  <a:pt x="686428" y="371978"/>
                </a:lnTo>
                <a:lnTo>
                  <a:pt x="687567" y="343783"/>
                </a:lnTo>
                <a:lnTo>
                  <a:pt x="686428" y="315589"/>
                </a:lnTo>
                <a:lnTo>
                  <a:pt x="677576" y="261170"/>
                </a:lnTo>
                <a:lnTo>
                  <a:pt x="660550" y="209970"/>
                </a:lnTo>
                <a:lnTo>
                  <a:pt x="636059" y="162696"/>
                </a:lnTo>
                <a:lnTo>
                  <a:pt x="604810" y="120055"/>
                </a:lnTo>
                <a:lnTo>
                  <a:pt x="567512" y="82757"/>
                </a:lnTo>
                <a:lnTo>
                  <a:pt x="524871" y="51508"/>
                </a:lnTo>
                <a:lnTo>
                  <a:pt x="477597" y="27017"/>
                </a:lnTo>
                <a:lnTo>
                  <a:pt x="426396" y="9991"/>
                </a:lnTo>
                <a:lnTo>
                  <a:pt x="371978" y="1139"/>
                </a:lnTo>
                <a:lnTo>
                  <a:pt x="343783" y="0"/>
                </a:lnTo>
                <a:close/>
              </a:path>
            </a:pathLst>
          </a:custGeom>
          <a:solidFill>
            <a:srgbClr val="4EBC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24065" y="3018403"/>
            <a:ext cx="687705" cy="687705"/>
          </a:xfrm>
          <a:custGeom>
            <a:avLst/>
            <a:gdLst/>
            <a:ahLst/>
            <a:cxnLst/>
            <a:rect l="l" t="t" r="r" b="b"/>
            <a:pathLst>
              <a:path w="687704" h="687704">
                <a:moveTo>
                  <a:pt x="343783" y="0"/>
                </a:moveTo>
                <a:lnTo>
                  <a:pt x="288022" y="4499"/>
                </a:lnTo>
                <a:lnTo>
                  <a:pt x="235124" y="17526"/>
                </a:lnTo>
                <a:lnTo>
                  <a:pt x="185798" y="38373"/>
                </a:lnTo>
                <a:lnTo>
                  <a:pt x="140752" y="66332"/>
                </a:lnTo>
                <a:lnTo>
                  <a:pt x="100694" y="100694"/>
                </a:lnTo>
                <a:lnTo>
                  <a:pt x="66332" y="140752"/>
                </a:lnTo>
                <a:lnTo>
                  <a:pt x="38373" y="185798"/>
                </a:lnTo>
                <a:lnTo>
                  <a:pt x="17526" y="235124"/>
                </a:lnTo>
                <a:lnTo>
                  <a:pt x="4499" y="288022"/>
                </a:lnTo>
                <a:lnTo>
                  <a:pt x="0" y="343783"/>
                </a:lnTo>
                <a:lnTo>
                  <a:pt x="1139" y="371978"/>
                </a:lnTo>
                <a:lnTo>
                  <a:pt x="9991" y="426396"/>
                </a:lnTo>
                <a:lnTo>
                  <a:pt x="27017" y="477597"/>
                </a:lnTo>
                <a:lnTo>
                  <a:pt x="51508" y="524871"/>
                </a:lnTo>
                <a:lnTo>
                  <a:pt x="82757" y="567512"/>
                </a:lnTo>
                <a:lnTo>
                  <a:pt x="120055" y="604810"/>
                </a:lnTo>
                <a:lnTo>
                  <a:pt x="162696" y="636059"/>
                </a:lnTo>
                <a:lnTo>
                  <a:pt x="209970" y="660550"/>
                </a:lnTo>
                <a:lnTo>
                  <a:pt x="261170" y="677576"/>
                </a:lnTo>
                <a:lnTo>
                  <a:pt x="315589" y="686428"/>
                </a:lnTo>
                <a:lnTo>
                  <a:pt x="343783" y="687567"/>
                </a:lnTo>
                <a:lnTo>
                  <a:pt x="371982" y="686428"/>
                </a:lnTo>
                <a:lnTo>
                  <a:pt x="426408" y="677576"/>
                </a:lnTo>
                <a:lnTo>
                  <a:pt x="477614" y="660550"/>
                </a:lnTo>
                <a:lnTo>
                  <a:pt x="524893" y="636059"/>
                </a:lnTo>
                <a:lnTo>
                  <a:pt x="567537" y="604810"/>
                </a:lnTo>
                <a:lnTo>
                  <a:pt x="604838" y="567512"/>
                </a:lnTo>
                <a:lnTo>
                  <a:pt x="636088" y="524871"/>
                </a:lnTo>
                <a:lnTo>
                  <a:pt x="660580" y="477597"/>
                </a:lnTo>
                <a:lnTo>
                  <a:pt x="677606" y="426396"/>
                </a:lnTo>
                <a:lnTo>
                  <a:pt x="686458" y="371978"/>
                </a:lnTo>
                <a:lnTo>
                  <a:pt x="687598" y="343783"/>
                </a:lnTo>
                <a:lnTo>
                  <a:pt x="686458" y="315589"/>
                </a:lnTo>
                <a:lnTo>
                  <a:pt x="677606" y="261170"/>
                </a:lnTo>
                <a:lnTo>
                  <a:pt x="660580" y="209970"/>
                </a:lnTo>
                <a:lnTo>
                  <a:pt x="636088" y="162696"/>
                </a:lnTo>
                <a:lnTo>
                  <a:pt x="604838" y="120055"/>
                </a:lnTo>
                <a:lnTo>
                  <a:pt x="567537" y="82757"/>
                </a:lnTo>
                <a:lnTo>
                  <a:pt x="524893" y="51508"/>
                </a:lnTo>
                <a:lnTo>
                  <a:pt x="477614" y="27017"/>
                </a:lnTo>
                <a:lnTo>
                  <a:pt x="426408" y="9991"/>
                </a:lnTo>
                <a:lnTo>
                  <a:pt x="371982" y="1139"/>
                </a:lnTo>
                <a:lnTo>
                  <a:pt x="343783" y="0"/>
                </a:lnTo>
                <a:close/>
              </a:path>
            </a:pathLst>
          </a:custGeom>
          <a:solidFill>
            <a:srgbClr val="4EBC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93519" y="3899535"/>
            <a:ext cx="687705" cy="687705"/>
          </a:xfrm>
          <a:custGeom>
            <a:avLst/>
            <a:gdLst/>
            <a:ahLst/>
            <a:cxnLst/>
            <a:rect l="l" t="t" r="r" b="b"/>
            <a:pathLst>
              <a:path w="687704" h="687704">
                <a:moveTo>
                  <a:pt x="343783" y="0"/>
                </a:moveTo>
                <a:lnTo>
                  <a:pt x="288022" y="4499"/>
                </a:lnTo>
                <a:lnTo>
                  <a:pt x="235124" y="17527"/>
                </a:lnTo>
                <a:lnTo>
                  <a:pt x="185798" y="38374"/>
                </a:lnTo>
                <a:lnTo>
                  <a:pt x="140752" y="66332"/>
                </a:lnTo>
                <a:lnTo>
                  <a:pt x="100694" y="100695"/>
                </a:lnTo>
                <a:lnTo>
                  <a:pt x="66332" y="140754"/>
                </a:lnTo>
                <a:lnTo>
                  <a:pt x="38373" y="185801"/>
                </a:lnTo>
                <a:lnTo>
                  <a:pt x="17526" y="235128"/>
                </a:lnTo>
                <a:lnTo>
                  <a:pt x="4499" y="288028"/>
                </a:lnTo>
                <a:lnTo>
                  <a:pt x="0" y="343793"/>
                </a:lnTo>
                <a:lnTo>
                  <a:pt x="1139" y="371987"/>
                </a:lnTo>
                <a:lnTo>
                  <a:pt x="9991" y="426404"/>
                </a:lnTo>
                <a:lnTo>
                  <a:pt x="27017" y="477604"/>
                </a:lnTo>
                <a:lnTo>
                  <a:pt x="51508" y="524878"/>
                </a:lnTo>
                <a:lnTo>
                  <a:pt x="82757" y="567518"/>
                </a:lnTo>
                <a:lnTo>
                  <a:pt x="120055" y="604817"/>
                </a:lnTo>
                <a:lnTo>
                  <a:pt x="162696" y="636065"/>
                </a:lnTo>
                <a:lnTo>
                  <a:pt x="209970" y="660556"/>
                </a:lnTo>
                <a:lnTo>
                  <a:pt x="261170" y="677582"/>
                </a:lnTo>
                <a:lnTo>
                  <a:pt x="315589" y="686434"/>
                </a:lnTo>
                <a:lnTo>
                  <a:pt x="343783" y="687573"/>
                </a:lnTo>
                <a:lnTo>
                  <a:pt x="371977" y="686434"/>
                </a:lnTo>
                <a:lnTo>
                  <a:pt x="426389" y="677582"/>
                </a:lnTo>
                <a:lnTo>
                  <a:pt x="477578" y="660556"/>
                </a:lnTo>
                <a:lnTo>
                  <a:pt x="524837" y="636065"/>
                </a:lnTo>
                <a:lnTo>
                  <a:pt x="567460" y="604817"/>
                </a:lnTo>
                <a:lnTo>
                  <a:pt x="604740" y="567518"/>
                </a:lnTo>
                <a:lnTo>
                  <a:pt x="635971" y="524878"/>
                </a:lnTo>
                <a:lnTo>
                  <a:pt x="660447" y="477604"/>
                </a:lnTo>
                <a:lnTo>
                  <a:pt x="677461" y="426404"/>
                </a:lnTo>
                <a:lnTo>
                  <a:pt x="686307" y="371987"/>
                </a:lnTo>
                <a:lnTo>
                  <a:pt x="687445" y="343793"/>
                </a:lnTo>
                <a:lnTo>
                  <a:pt x="686307" y="315597"/>
                </a:lnTo>
                <a:lnTo>
                  <a:pt x="677461" y="261176"/>
                </a:lnTo>
                <a:lnTo>
                  <a:pt x="660447" y="209974"/>
                </a:lnTo>
                <a:lnTo>
                  <a:pt x="635971" y="162698"/>
                </a:lnTo>
                <a:lnTo>
                  <a:pt x="604740" y="120057"/>
                </a:lnTo>
                <a:lnTo>
                  <a:pt x="567460" y="82757"/>
                </a:lnTo>
                <a:lnTo>
                  <a:pt x="524837" y="51508"/>
                </a:lnTo>
                <a:lnTo>
                  <a:pt x="477578" y="27017"/>
                </a:lnTo>
                <a:lnTo>
                  <a:pt x="426389" y="9991"/>
                </a:lnTo>
                <a:lnTo>
                  <a:pt x="371977" y="1139"/>
                </a:lnTo>
                <a:lnTo>
                  <a:pt x="343783" y="0"/>
                </a:lnTo>
                <a:close/>
              </a:path>
            </a:pathLst>
          </a:custGeom>
          <a:solidFill>
            <a:srgbClr val="4EBC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41776" y="4655058"/>
            <a:ext cx="687705" cy="687705"/>
          </a:xfrm>
          <a:custGeom>
            <a:avLst/>
            <a:gdLst/>
            <a:ahLst/>
            <a:cxnLst/>
            <a:rect l="l" t="t" r="r" b="b"/>
            <a:pathLst>
              <a:path w="687704" h="687704">
                <a:moveTo>
                  <a:pt x="343783" y="0"/>
                </a:moveTo>
                <a:lnTo>
                  <a:pt x="288022" y="4499"/>
                </a:lnTo>
                <a:lnTo>
                  <a:pt x="235124" y="17527"/>
                </a:lnTo>
                <a:lnTo>
                  <a:pt x="185798" y="38374"/>
                </a:lnTo>
                <a:lnTo>
                  <a:pt x="140752" y="66332"/>
                </a:lnTo>
                <a:lnTo>
                  <a:pt x="100694" y="100695"/>
                </a:lnTo>
                <a:lnTo>
                  <a:pt x="66332" y="140754"/>
                </a:lnTo>
                <a:lnTo>
                  <a:pt x="38373" y="185801"/>
                </a:lnTo>
                <a:lnTo>
                  <a:pt x="17526" y="235128"/>
                </a:lnTo>
                <a:lnTo>
                  <a:pt x="4499" y="288028"/>
                </a:lnTo>
                <a:lnTo>
                  <a:pt x="0" y="343793"/>
                </a:lnTo>
                <a:lnTo>
                  <a:pt x="1139" y="371987"/>
                </a:lnTo>
                <a:lnTo>
                  <a:pt x="9991" y="426404"/>
                </a:lnTo>
                <a:lnTo>
                  <a:pt x="27017" y="477604"/>
                </a:lnTo>
                <a:lnTo>
                  <a:pt x="51508" y="524878"/>
                </a:lnTo>
                <a:lnTo>
                  <a:pt x="82757" y="567518"/>
                </a:lnTo>
                <a:lnTo>
                  <a:pt x="120055" y="604817"/>
                </a:lnTo>
                <a:lnTo>
                  <a:pt x="162696" y="636065"/>
                </a:lnTo>
                <a:lnTo>
                  <a:pt x="209970" y="660556"/>
                </a:lnTo>
                <a:lnTo>
                  <a:pt x="261170" y="677582"/>
                </a:lnTo>
                <a:lnTo>
                  <a:pt x="315589" y="686434"/>
                </a:lnTo>
                <a:lnTo>
                  <a:pt x="343783" y="687573"/>
                </a:lnTo>
                <a:lnTo>
                  <a:pt x="371978" y="686434"/>
                </a:lnTo>
                <a:lnTo>
                  <a:pt x="426396" y="677582"/>
                </a:lnTo>
                <a:lnTo>
                  <a:pt x="477597" y="660556"/>
                </a:lnTo>
                <a:lnTo>
                  <a:pt x="524871" y="636065"/>
                </a:lnTo>
                <a:lnTo>
                  <a:pt x="567512" y="604817"/>
                </a:lnTo>
                <a:lnTo>
                  <a:pt x="604810" y="567518"/>
                </a:lnTo>
                <a:lnTo>
                  <a:pt x="636059" y="524878"/>
                </a:lnTo>
                <a:lnTo>
                  <a:pt x="660550" y="477604"/>
                </a:lnTo>
                <a:lnTo>
                  <a:pt x="677576" y="426404"/>
                </a:lnTo>
                <a:lnTo>
                  <a:pt x="686428" y="371987"/>
                </a:lnTo>
                <a:lnTo>
                  <a:pt x="687567" y="343793"/>
                </a:lnTo>
                <a:lnTo>
                  <a:pt x="686428" y="315597"/>
                </a:lnTo>
                <a:lnTo>
                  <a:pt x="677576" y="261176"/>
                </a:lnTo>
                <a:lnTo>
                  <a:pt x="660550" y="209974"/>
                </a:lnTo>
                <a:lnTo>
                  <a:pt x="636059" y="162698"/>
                </a:lnTo>
                <a:lnTo>
                  <a:pt x="604810" y="120057"/>
                </a:lnTo>
                <a:lnTo>
                  <a:pt x="567512" y="82757"/>
                </a:lnTo>
                <a:lnTo>
                  <a:pt x="524871" y="51508"/>
                </a:lnTo>
                <a:lnTo>
                  <a:pt x="477597" y="27017"/>
                </a:lnTo>
                <a:lnTo>
                  <a:pt x="426396" y="9991"/>
                </a:lnTo>
                <a:lnTo>
                  <a:pt x="371978" y="1139"/>
                </a:lnTo>
                <a:lnTo>
                  <a:pt x="343783" y="0"/>
                </a:lnTo>
                <a:close/>
              </a:path>
            </a:pathLst>
          </a:custGeom>
          <a:solidFill>
            <a:srgbClr val="4EBC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16220" y="5251953"/>
            <a:ext cx="687705" cy="687705"/>
          </a:xfrm>
          <a:custGeom>
            <a:avLst/>
            <a:gdLst/>
            <a:ahLst/>
            <a:cxnLst/>
            <a:rect l="l" t="t" r="r" b="b"/>
            <a:pathLst>
              <a:path w="687704" h="687704">
                <a:moveTo>
                  <a:pt x="343793" y="0"/>
                </a:moveTo>
                <a:lnTo>
                  <a:pt x="288028" y="4499"/>
                </a:lnTo>
                <a:lnTo>
                  <a:pt x="235128" y="17526"/>
                </a:lnTo>
                <a:lnTo>
                  <a:pt x="185801" y="38373"/>
                </a:lnTo>
                <a:lnTo>
                  <a:pt x="140754" y="66332"/>
                </a:lnTo>
                <a:lnTo>
                  <a:pt x="100695" y="100694"/>
                </a:lnTo>
                <a:lnTo>
                  <a:pt x="66332" y="140751"/>
                </a:lnTo>
                <a:lnTo>
                  <a:pt x="38374" y="185797"/>
                </a:lnTo>
                <a:lnTo>
                  <a:pt x="17527" y="235122"/>
                </a:lnTo>
                <a:lnTo>
                  <a:pt x="4499" y="288019"/>
                </a:lnTo>
                <a:lnTo>
                  <a:pt x="0" y="343780"/>
                </a:lnTo>
                <a:lnTo>
                  <a:pt x="1139" y="371978"/>
                </a:lnTo>
                <a:lnTo>
                  <a:pt x="9991" y="426401"/>
                </a:lnTo>
                <a:lnTo>
                  <a:pt x="27017" y="477604"/>
                </a:lnTo>
                <a:lnTo>
                  <a:pt x="51508" y="524880"/>
                </a:lnTo>
                <a:lnTo>
                  <a:pt x="82757" y="567521"/>
                </a:lnTo>
                <a:lnTo>
                  <a:pt x="120057" y="604819"/>
                </a:lnTo>
                <a:lnTo>
                  <a:pt x="162698" y="636068"/>
                </a:lnTo>
                <a:lnTo>
                  <a:pt x="209974" y="660558"/>
                </a:lnTo>
                <a:lnTo>
                  <a:pt x="261176" y="677582"/>
                </a:lnTo>
                <a:lnTo>
                  <a:pt x="315597" y="686434"/>
                </a:lnTo>
                <a:lnTo>
                  <a:pt x="343793" y="687573"/>
                </a:lnTo>
                <a:lnTo>
                  <a:pt x="371987" y="686434"/>
                </a:lnTo>
                <a:lnTo>
                  <a:pt x="426406" y="677582"/>
                </a:lnTo>
                <a:lnTo>
                  <a:pt x="477606" y="660558"/>
                </a:lnTo>
                <a:lnTo>
                  <a:pt x="524880" y="636068"/>
                </a:lnTo>
                <a:lnTo>
                  <a:pt x="567521" y="604819"/>
                </a:lnTo>
                <a:lnTo>
                  <a:pt x="604819" y="567521"/>
                </a:lnTo>
                <a:lnTo>
                  <a:pt x="636068" y="524880"/>
                </a:lnTo>
                <a:lnTo>
                  <a:pt x="660559" y="477604"/>
                </a:lnTo>
                <a:lnTo>
                  <a:pt x="677585" y="426401"/>
                </a:lnTo>
                <a:lnTo>
                  <a:pt x="686437" y="371978"/>
                </a:lnTo>
                <a:lnTo>
                  <a:pt x="687576" y="343780"/>
                </a:lnTo>
                <a:lnTo>
                  <a:pt x="686437" y="315586"/>
                </a:lnTo>
                <a:lnTo>
                  <a:pt x="677585" y="261168"/>
                </a:lnTo>
                <a:lnTo>
                  <a:pt x="660559" y="209969"/>
                </a:lnTo>
                <a:lnTo>
                  <a:pt x="636068" y="162695"/>
                </a:lnTo>
                <a:lnTo>
                  <a:pt x="604819" y="120055"/>
                </a:lnTo>
                <a:lnTo>
                  <a:pt x="567521" y="82756"/>
                </a:lnTo>
                <a:lnTo>
                  <a:pt x="524880" y="51508"/>
                </a:lnTo>
                <a:lnTo>
                  <a:pt x="477606" y="27017"/>
                </a:lnTo>
                <a:lnTo>
                  <a:pt x="426406" y="9991"/>
                </a:lnTo>
                <a:lnTo>
                  <a:pt x="371987" y="1139"/>
                </a:lnTo>
                <a:lnTo>
                  <a:pt x="343793" y="0"/>
                </a:lnTo>
                <a:close/>
              </a:path>
            </a:pathLst>
          </a:custGeom>
          <a:solidFill>
            <a:srgbClr val="4EBC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09788" y="2482595"/>
            <a:ext cx="1431035" cy="14325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290956" y="1668308"/>
            <a:ext cx="1586230" cy="886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85"/>
              </a:lnSpc>
            </a:pPr>
            <a:r>
              <a:rPr sz="1400" b="1" spc="-45" dirty="0">
                <a:solidFill>
                  <a:srgbClr val="10151A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C</a:t>
            </a:r>
            <a:r>
              <a:rPr sz="1400" b="1" spc="-30" dirty="0">
                <a:solidFill>
                  <a:srgbClr val="10151A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DE</a:t>
            </a:r>
            <a:r>
              <a:rPr sz="1400" b="1" spc="15" dirty="0">
                <a:solidFill>
                  <a:srgbClr val="10151A"/>
                </a:solidFill>
                <a:latin typeface="Arial"/>
                <a:cs typeface="Arial"/>
              </a:rPr>
              <a:t>M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IC</a:t>
            </a:r>
            <a:r>
              <a:rPr sz="1400" b="1" spc="50" dirty="0">
                <a:solidFill>
                  <a:srgbClr val="10151A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S</a:t>
            </a:r>
            <a:r>
              <a:rPr sz="1400" b="1" spc="-114" dirty="0">
                <a:solidFill>
                  <a:srgbClr val="10151A"/>
                </a:solidFill>
                <a:latin typeface="Arial"/>
                <a:cs typeface="Arial"/>
              </a:rPr>
              <a:t>T</a:t>
            </a:r>
            <a:r>
              <a:rPr sz="1400" b="1" spc="-45" dirty="0">
                <a:solidFill>
                  <a:srgbClr val="10151A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10151A"/>
                </a:solidFill>
                <a:latin typeface="Arial"/>
                <a:cs typeface="Arial"/>
              </a:rPr>
              <a:t>F</a:t>
            </a:r>
            <a:r>
              <a:rPr sz="1400" b="1" dirty="0">
                <a:solidFill>
                  <a:srgbClr val="10151A"/>
                </a:solidFill>
                <a:latin typeface="Arial"/>
                <a:cs typeface="Arial"/>
              </a:rPr>
              <a:t>F</a:t>
            </a:r>
            <a:endParaRPr sz="1400">
              <a:latin typeface="Arial"/>
              <a:cs typeface="Arial"/>
            </a:endParaRPr>
          </a:p>
          <a:p>
            <a:pPr marR="14604" algn="ctr">
              <a:lnSpc>
                <a:spcPts val="5705"/>
              </a:lnSpc>
            </a:pPr>
            <a:r>
              <a:rPr sz="5000" b="1" spc="-5" dirty="0">
                <a:solidFill>
                  <a:srgbClr val="16628C"/>
                </a:solidFill>
                <a:latin typeface="Arial"/>
                <a:cs typeface="Arial"/>
              </a:rPr>
              <a:t>855</a:t>
            </a:r>
            <a:endParaRPr sz="5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522390" y="944610"/>
            <a:ext cx="70421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-15" dirty="0">
                <a:solidFill>
                  <a:srgbClr val="10151A"/>
                </a:solidFill>
                <a:latin typeface="Arial"/>
                <a:cs typeface="Arial"/>
              </a:rPr>
              <a:t>P</a:t>
            </a:r>
            <a:r>
              <a:rPr sz="1250" spc="-5" dirty="0">
                <a:solidFill>
                  <a:srgbClr val="10151A"/>
                </a:solidFill>
                <a:latin typeface="Arial"/>
                <a:cs typeface="Arial"/>
              </a:rPr>
              <a:t>r</a:t>
            </a:r>
            <a:r>
              <a:rPr sz="1250" spc="-15" dirty="0">
                <a:solidFill>
                  <a:srgbClr val="10151A"/>
                </a:solidFill>
                <a:latin typeface="Arial"/>
                <a:cs typeface="Arial"/>
              </a:rPr>
              <a:t>of</a:t>
            </a:r>
            <a:r>
              <a:rPr sz="1250" spc="-10" dirty="0">
                <a:solidFill>
                  <a:srgbClr val="10151A"/>
                </a:solidFill>
                <a:latin typeface="Arial"/>
                <a:cs typeface="Arial"/>
              </a:rPr>
              <a:t>essor</a:t>
            </a:r>
            <a:endParaRPr sz="1250" dirty="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496421" y="2302367"/>
            <a:ext cx="1330330" cy="133033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96421" y="2302367"/>
            <a:ext cx="1330330" cy="133033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56092" y="2369820"/>
            <a:ext cx="1406652" cy="14066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83629" y="2480554"/>
            <a:ext cx="982344" cy="982344"/>
          </a:xfrm>
          <a:custGeom>
            <a:avLst/>
            <a:gdLst/>
            <a:ahLst/>
            <a:cxnLst/>
            <a:rect l="l" t="t" r="r" b="b"/>
            <a:pathLst>
              <a:path w="982345" h="982345">
                <a:moveTo>
                  <a:pt x="491093" y="0"/>
                </a:moveTo>
                <a:lnTo>
                  <a:pt x="450809" y="1627"/>
                </a:lnTo>
                <a:lnTo>
                  <a:pt x="411424" y="6427"/>
                </a:lnTo>
                <a:lnTo>
                  <a:pt x="373062" y="14271"/>
                </a:lnTo>
                <a:lnTo>
                  <a:pt x="335851" y="25034"/>
                </a:lnTo>
                <a:lnTo>
                  <a:pt x="299917" y="38590"/>
                </a:lnTo>
                <a:lnTo>
                  <a:pt x="265386" y="54812"/>
                </a:lnTo>
                <a:lnTo>
                  <a:pt x="201039" y="94749"/>
                </a:lnTo>
                <a:lnTo>
                  <a:pt x="143819" y="143835"/>
                </a:lnTo>
                <a:lnTo>
                  <a:pt x="94738" y="201058"/>
                </a:lnTo>
                <a:lnTo>
                  <a:pt x="54805" y="265410"/>
                </a:lnTo>
                <a:lnTo>
                  <a:pt x="38585" y="299943"/>
                </a:lnTo>
                <a:lnTo>
                  <a:pt x="25031" y="335878"/>
                </a:lnTo>
                <a:lnTo>
                  <a:pt x="14269" y="373091"/>
                </a:lnTo>
                <a:lnTo>
                  <a:pt x="6426" y="411453"/>
                </a:lnTo>
                <a:lnTo>
                  <a:pt x="1627" y="450840"/>
                </a:lnTo>
                <a:lnTo>
                  <a:pt x="0" y="491124"/>
                </a:lnTo>
                <a:lnTo>
                  <a:pt x="1627" y="531408"/>
                </a:lnTo>
                <a:lnTo>
                  <a:pt x="6426" y="570793"/>
                </a:lnTo>
                <a:lnTo>
                  <a:pt x="14269" y="609155"/>
                </a:lnTo>
                <a:lnTo>
                  <a:pt x="25031" y="646366"/>
                </a:lnTo>
                <a:lnTo>
                  <a:pt x="38585" y="682300"/>
                </a:lnTo>
                <a:lnTo>
                  <a:pt x="54805" y="716831"/>
                </a:lnTo>
                <a:lnTo>
                  <a:pt x="94738" y="781178"/>
                </a:lnTo>
                <a:lnTo>
                  <a:pt x="143819" y="838398"/>
                </a:lnTo>
                <a:lnTo>
                  <a:pt x="201039" y="887479"/>
                </a:lnTo>
                <a:lnTo>
                  <a:pt x="265386" y="927412"/>
                </a:lnTo>
                <a:lnTo>
                  <a:pt x="299917" y="943632"/>
                </a:lnTo>
                <a:lnTo>
                  <a:pt x="335851" y="957186"/>
                </a:lnTo>
                <a:lnTo>
                  <a:pt x="373062" y="967948"/>
                </a:lnTo>
                <a:lnTo>
                  <a:pt x="411424" y="975791"/>
                </a:lnTo>
                <a:lnTo>
                  <a:pt x="450809" y="980590"/>
                </a:lnTo>
                <a:lnTo>
                  <a:pt x="491093" y="982217"/>
                </a:lnTo>
                <a:lnTo>
                  <a:pt x="531361" y="980590"/>
                </a:lnTo>
                <a:lnTo>
                  <a:pt x="570734" y="975791"/>
                </a:lnTo>
                <a:lnTo>
                  <a:pt x="609087" y="967948"/>
                </a:lnTo>
                <a:lnTo>
                  <a:pt x="646292" y="957186"/>
                </a:lnTo>
                <a:lnTo>
                  <a:pt x="682223" y="943632"/>
                </a:lnTo>
                <a:lnTo>
                  <a:pt x="716753" y="927412"/>
                </a:lnTo>
                <a:lnTo>
                  <a:pt x="781106" y="887479"/>
                </a:lnTo>
                <a:lnTo>
                  <a:pt x="838337" y="838398"/>
                </a:lnTo>
                <a:lnTo>
                  <a:pt x="887433" y="781178"/>
                </a:lnTo>
                <a:lnTo>
                  <a:pt x="927382" y="716831"/>
                </a:lnTo>
                <a:lnTo>
                  <a:pt x="943610" y="682300"/>
                </a:lnTo>
                <a:lnTo>
                  <a:pt x="957171" y="646366"/>
                </a:lnTo>
                <a:lnTo>
                  <a:pt x="967939" y="609155"/>
                </a:lnTo>
                <a:lnTo>
                  <a:pt x="975787" y="570793"/>
                </a:lnTo>
                <a:lnTo>
                  <a:pt x="980589" y="531408"/>
                </a:lnTo>
                <a:lnTo>
                  <a:pt x="982217" y="491124"/>
                </a:lnTo>
                <a:lnTo>
                  <a:pt x="980589" y="450840"/>
                </a:lnTo>
                <a:lnTo>
                  <a:pt x="975787" y="411453"/>
                </a:lnTo>
                <a:lnTo>
                  <a:pt x="967939" y="373091"/>
                </a:lnTo>
                <a:lnTo>
                  <a:pt x="957171" y="335878"/>
                </a:lnTo>
                <a:lnTo>
                  <a:pt x="943610" y="299943"/>
                </a:lnTo>
                <a:lnTo>
                  <a:pt x="927382" y="265410"/>
                </a:lnTo>
                <a:lnTo>
                  <a:pt x="887433" y="201058"/>
                </a:lnTo>
                <a:lnTo>
                  <a:pt x="838337" y="143835"/>
                </a:lnTo>
                <a:lnTo>
                  <a:pt x="781106" y="94749"/>
                </a:lnTo>
                <a:lnTo>
                  <a:pt x="716753" y="54812"/>
                </a:lnTo>
                <a:lnTo>
                  <a:pt x="682223" y="38590"/>
                </a:lnTo>
                <a:lnTo>
                  <a:pt x="646292" y="25034"/>
                </a:lnTo>
                <a:lnTo>
                  <a:pt x="609087" y="14271"/>
                </a:lnTo>
                <a:lnTo>
                  <a:pt x="570734" y="6427"/>
                </a:lnTo>
                <a:lnTo>
                  <a:pt x="531361" y="1627"/>
                </a:lnTo>
                <a:lnTo>
                  <a:pt x="491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795773" y="3765880"/>
            <a:ext cx="7715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Permanen</a:t>
            </a:r>
            <a:r>
              <a:rPr sz="1200" spc="-5" dirty="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469376" y="3765880"/>
            <a:ext cx="6026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Co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spc="-5" dirty="0">
                <a:latin typeface="Arial"/>
                <a:cs typeface="Arial"/>
              </a:rPr>
              <a:t>tract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384290" y="4727472"/>
            <a:ext cx="596900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5" dirty="0">
                <a:solidFill>
                  <a:srgbClr val="16628C"/>
                </a:solidFill>
                <a:latin typeface="Arial"/>
                <a:cs typeface="Arial"/>
              </a:rPr>
              <a:t>167</a:t>
            </a:r>
            <a:endParaRPr sz="27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878082" y="4746903"/>
            <a:ext cx="596900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5" dirty="0">
                <a:solidFill>
                  <a:srgbClr val="16628C"/>
                </a:solidFill>
                <a:latin typeface="Arial"/>
                <a:cs typeface="Arial"/>
              </a:rPr>
              <a:t>638</a:t>
            </a:r>
            <a:endParaRPr sz="27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795773" y="5686157"/>
            <a:ext cx="77152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Pe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en</a:t>
            </a:r>
            <a:r>
              <a:rPr sz="1200" dirty="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469374" y="5686157"/>
            <a:ext cx="60325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Co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tract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732150" y="3921542"/>
            <a:ext cx="1838325" cy="800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ost-doctora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050" i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(15)</a:t>
            </a:r>
            <a:endParaRPr sz="1050">
              <a:latin typeface="Arial"/>
              <a:cs typeface="Arial"/>
            </a:endParaRPr>
          </a:p>
          <a:p>
            <a:pPr marL="12700" marR="16510">
              <a:lnSpc>
                <a:spcPct val="100000"/>
              </a:lnSpc>
            </a:pP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Fell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10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onsu</a:t>
            </a: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050" i="1" spc="-1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0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(1</a:t>
            </a: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sz="105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nc</a:t>
            </a: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pa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0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esearc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1050" i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onsu</a:t>
            </a: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050" i="1" spc="-1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ant</a:t>
            </a:r>
            <a:r>
              <a:rPr sz="105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Fell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10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(3)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Fell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10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nc</a:t>
            </a: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pa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050" i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onsu</a:t>
            </a: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050" i="1" spc="-1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05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(2)</a:t>
            </a:r>
            <a:endParaRPr sz="10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755900" y="4898062"/>
            <a:ext cx="140017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20"/>
              </a:lnSpc>
              <a:tabLst>
                <a:tab pos="594360" algn="l"/>
              </a:tabLst>
            </a:pPr>
            <a:r>
              <a:rPr sz="2700" b="1" spc="-7" baseline="1543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700" b="1" baseline="1543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700" b="1" baseline="1543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400" spc="-5" dirty="0">
                <a:latin typeface="Arial"/>
                <a:cs typeface="Arial"/>
              </a:rPr>
              <a:t>Language</a:t>
            </a:r>
            <a:endParaRPr sz="1400">
              <a:latin typeface="Arial"/>
              <a:cs typeface="Arial"/>
            </a:endParaRPr>
          </a:p>
          <a:p>
            <a:pPr marL="594360">
              <a:lnSpc>
                <a:spcPts val="1639"/>
              </a:lnSpc>
            </a:pPr>
            <a:r>
              <a:rPr sz="1400" spc="-16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eacher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590673" y="5535870"/>
            <a:ext cx="1526540" cy="41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spc="-75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ion</a:t>
            </a:r>
            <a:r>
              <a:rPr sz="1400" spc="-1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5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raining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2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f</a:t>
            </a:r>
            <a:r>
              <a:rPr sz="1400" spc="-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204842" y="4123222"/>
            <a:ext cx="3822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800" b="1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28309" y="5475599"/>
            <a:ext cx="2787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722881" y="4074283"/>
            <a:ext cx="4926965" cy="0"/>
          </a:xfrm>
          <a:custGeom>
            <a:avLst/>
            <a:gdLst/>
            <a:ahLst/>
            <a:cxnLst/>
            <a:rect l="l" t="t" r="r" b="b"/>
            <a:pathLst>
              <a:path w="4926965">
                <a:moveTo>
                  <a:pt x="0" y="0"/>
                </a:moveTo>
                <a:lnTo>
                  <a:pt x="4926573" y="0"/>
                </a:lnTo>
              </a:path>
            </a:pathLst>
          </a:custGeom>
          <a:ln w="38099">
            <a:solidFill>
              <a:srgbClr val="212A3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29400" y="861805"/>
            <a:ext cx="0" cy="5304790"/>
          </a:xfrm>
          <a:custGeom>
            <a:avLst/>
            <a:gdLst/>
            <a:ahLst/>
            <a:cxnLst/>
            <a:rect l="l" t="t" r="r" b="b"/>
            <a:pathLst>
              <a:path h="5304790">
                <a:moveTo>
                  <a:pt x="0" y="0"/>
                </a:moveTo>
                <a:lnTo>
                  <a:pt x="0" y="5304406"/>
                </a:lnTo>
              </a:path>
            </a:pathLst>
          </a:custGeom>
          <a:ln w="38099">
            <a:solidFill>
              <a:srgbClr val="212A3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0459982" y="2817129"/>
            <a:ext cx="469900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10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700" spc="-500" dirty="0">
                <a:solidFill>
                  <a:srgbClr val="16628C"/>
                </a:solidFill>
                <a:latin typeface="Arial"/>
                <a:cs typeface="Arial"/>
              </a:rPr>
              <a:t>2</a:t>
            </a:r>
            <a:r>
              <a:rPr sz="2700" spc="-10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700" spc="-5" dirty="0">
                <a:solidFill>
                  <a:srgbClr val="16628C"/>
                </a:solidFill>
                <a:latin typeface="Arial"/>
                <a:cs typeface="Arial"/>
              </a:rPr>
              <a:t>5</a:t>
            </a:r>
            <a:endParaRPr sz="27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849366" y="2817129"/>
            <a:ext cx="596900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5" dirty="0">
                <a:solidFill>
                  <a:srgbClr val="16628C"/>
                </a:solidFill>
                <a:latin typeface="Arial"/>
                <a:cs typeface="Arial"/>
              </a:rPr>
              <a:t>189</a:t>
            </a:r>
            <a:endParaRPr sz="27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019676" y="3193054"/>
            <a:ext cx="1086485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dirty="0">
                <a:solidFill>
                  <a:srgbClr val="16628C"/>
                </a:solidFill>
                <a:latin typeface="Arial"/>
                <a:cs typeface="Arial"/>
              </a:rPr>
              <a:t>214</a:t>
            </a:r>
            <a:endParaRPr sz="50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309113" y="1553559"/>
            <a:ext cx="1439545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-20" dirty="0">
                <a:solidFill>
                  <a:srgbClr val="10151A"/>
                </a:solidFill>
                <a:latin typeface="Arial"/>
                <a:cs typeface="Arial"/>
              </a:rPr>
              <a:t>A</a:t>
            </a:r>
            <a:r>
              <a:rPr sz="1250" dirty="0">
                <a:solidFill>
                  <a:srgbClr val="10151A"/>
                </a:solidFill>
                <a:latin typeface="Arial"/>
                <a:cs typeface="Arial"/>
              </a:rPr>
              <a:t>ssoc</a:t>
            </a:r>
            <a:r>
              <a:rPr sz="1250" spc="-10" dirty="0">
                <a:solidFill>
                  <a:srgbClr val="10151A"/>
                </a:solidFill>
                <a:latin typeface="Arial"/>
                <a:cs typeface="Arial"/>
              </a:rPr>
              <a:t>i</a:t>
            </a:r>
            <a:r>
              <a:rPr sz="1250" spc="-5" dirty="0">
                <a:solidFill>
                  <a:srgbClr val="10151A"/>
                </a:solidFill>
                <a:latin typeface="Arial"/>
                <a:cs typeface="Arial"/>
              </a:rPr>
              <a:t>at</a:t>
            </a:r>
            <a:r>
              <a:rPr sz="1250" dirty="0">
                <a:solidFill>
                  <a:srgbClr val="10151A"/>
                </a:solidFill>
                <a:latin typeface="Arial"/>
                <a:cs typeface="Arial"/>
              </a:rPr>
              <a:t>e</a:t>
            </a:r>
            <a:r>
              <a:rPr sz="1250" spc="60" dirty="0">
                <a:solidFill>
                  <a:srgbClr val="10151A"/>
                </a:solidFill>
                <a:latin typeface="Times New Roman"/>
                <a:cs typeface="Times New Roman"/>
              </a:rPr>
              <a:t> </a:t>
            </a:r>
            <a:r>
              <a:rPr sz="1250" spc="-20" dirty="0">
                <a:solidFill>
                  <a:srgbClr val="10151A"/>
                </a:solidFill>
                <a:latin typeface="Arial"/>
                <a:cs typeface="Arial"/>
              </a:rPr>
              <a:t>P</a:t>
            </a:r>
            <a:r>
              <a:rPr sz="1250" dirty="0">
                <a:solidFill>
                  <a:srgbClr val="10151A"/>
                </a:solidFill>
                <a:latin typeface="Arial"/>
                <a:cs typeface="Arial"/>
              </a:rPr>
              <a:t>rofessor</a:t>
            </a:r>
            <a:endParaRPr sz="12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758312" y="2381719"/>
            <a:ext cx="60833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-15" dirty="0">
                <a:solidFill>
                  <a:srgbClr val="10151A"/>
                </a:solidFill>
                <a:latin typeface="Arial"/>
                <a:cs typeface="Arial"/>
              </a:rPr>
              <a:t>L</a:t>
            </a:r>
            <a:r>
              <a:rPr sz="1250" spc="-10" dirty="0">
                <a:solidFill>
                  <a:srgbClr val="10151A"/>
                </a:solidFill>
                <a:latin typeface="Arial"/>
                <a:cs typeface="Arial"/>
              </a:rPr>
              <a:t>ectu</a:t>
            </a:r>
            <a:r>
              <a:rPr sz="1250" dirty="0">
                <a:solidFill>
                  <a:srgbClr val="10151A"/>
                </a:solidFill>
                <a:latin typeface="Arial"/>
                <a:cs typeface="Arial"/>
              </a:rPr>
              <a:t>r</a:t>
            </a:r>
            <a:r>
              <a:rPr sz="1250" spc="-15" dirty="0">
                <a:solidFill>
                  <a:srgbClr val="10151A"/>
                </a:solidFill>
                <a:latin typeface="Arial"/>
                <a:cs typeface="Arial"/>
              </a:rPr>
              <a:t>er</a:t>
            </a:r>
            <a:endParaRPr sz="12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884170" y="3127210"/>
            <a:ext cx="1522095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i="1" spc="-4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250" i="1" spc="-10" dirty="0">
                <a:solidFill>
                  <a:srgbClr val="FF0000"/>
                </a:solidFill>
                <a:latin typeface="Arial"/>
                <a:cs typeface="Arial"/>
              </a:rPr>
              <a:t>isiting</a:t>
            </a:r>
            <a:r>
              <a:rPr sz="1250" i="1" spc="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1250" spc="-15" dirty="0">
                <a:solidFill>
                  <a:srgbClr val="FF0000"/>
                </a:solidFill>
                <a:latin typeface="Arial"/>
                <a:cs typeface="Arial"/>
              </a:rPr>
              <a:t>7</a:t>
            </a:r>
            <a:r>
              <a:rPr sz="125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sz="1250" spc="-5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i="1" spc="-2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250" i="1" spc="-5" dirty="0">
                <a:solidFill>
                  <a:srgbClr val="FF0000"/>
                </a:solidFill>
                <a:latin typeface="Arial"/>
                <a:cs typeface="Arial"/>
              </a:rPr>
              <a:t>djunc</a:t>
            </a:r>
            <a:r>
              <a:rPr sz="1250" i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250" i="1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50" i="1" spc="-2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250" i="1" dirty="0">
                <a:solidFill>
                  <a:srgbClr val="FF0000"/>
                </a:solidFill>
                <a:latin typeface="Arial"/>
                <a:cs typeface="Arial"/>
              </a:rPr>
              <a:t>rofessor</a:t>
            </a:r>
            <a:r>
              <a:rPr sz="1250" i="1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50" dirty="0">
                <a:solidFill>
                  <a:srgbClr val="FF0000"/>
                </a:solidFill>
                <a:latin typeface="Arial"/>
                <a:cs typeface="Arial"/>
              </a:rPr>
              <a:t>(7)</a:t>
            </a:r>
            <a:endParaRPr sz="12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988058" y="967028"/>
            <a:ext cx="2787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38</a:t>
            </a:r>
            <a:endParaRPr sz="18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330449" y="3271318"/>
            <a:ext cx="3676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634234" y="1574215"/>
            <a:ext cx="4051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139</a:t>
            </a:r>
            <a:endParaRPr sz="18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142620" y="2358695"/>
            <a:ext cx="4064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546</a:t>
            </a:r>
            <a:endParaRPr sz="18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871467" y="1117961"/>
            <a:ext cx="2218690" cy="902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900" b="1" spc="-5" dirty="0">
                <a:solidFill>
                  <a:srgbClr val="16628C"/>
                </a:solidFill>
                <a:latin typeface="Arial"/>
                <a:cs typeface="Arial"/>
              </a:rPr>
              <a:t>1,874</a:t>
            </a:r>
            <a:endParaRPr sz="6900" dirty="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889689" y="845837"/>
            <a:ext cx="126047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65" dirty="0">
                <a:solidFill>
                  <a:srgbClr val="16628C"/>
                </a:solidFill>
                <a:latin typeface="Arial"/>
                <a:cs typeface="Arial"/>
              </a:rPr>
              <a:t>T</a:t>
            </a:r>
            <a:r>
              <a:rPr sz="3000" b="1" spc="-25" dirty="0">
                <a:solidFill>
                  <a:srgbClr val="16628C"/>
                </a:solidFill>
                <a:latin typeface="Arial"/>
                <a:cs typeface="Arial"/>
              </a:rPr>
              <a:t>O</a:t>
            </a:r>
            <a:r>
              <a:rPr sz="3000" b="1" spc="-254" dirty="0">
                <a:solidFill>
                  <a:srgbClr val="16628C"/>
                </a:solidFill>
                <a:latin typeface="Arial"/>
                <a:cs typeface="Arial"/>
              </a:rPr>
              <a:t>T</a:t>
            </a:r>
            <a:r>
              <a:rPr sz="3000" b="1" spc="-5" dirty="0">
                <a:solidFill>
                  <a:srgbClr val="16628C"/>
                </a:solidFill>
                <a:latin typeface="Arial"/>
                <a:cs typeface="Arial"/>
              </a:rPr>
              <a:t>AL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722881" y="2114153"/>
            <a:ext cx="4926965" cy="0"/>
          </a:xfrm>
          <a:custGeom>
            <a:avLst/>
            <a:gdLst/>
            <a:ahLst/>
            <a:cxnLst/>
            <a:rect l="l" t="t" r="r" b="b"/>
            <a:pathLst>
              <a:path w="4926965">
                <a:moveTo>
                  <a:pt x="0" y="0"/>
                </a:moveTo>
                <a:lnTo>
                  <a:pt x="4926573" y="0"/>
                </a:lnTo>
              </a:path>
            </a:pathLst>
          </a:custGeom>
          <a:ln w="38099">
            <a:solidFill>
              <a:srgbClr val="212A3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9090157" y="6400800"/>
            <a:ext cx="3019039" cy="153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15" algn="l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Sou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Arial"/>
                <a:cs typeface="Arial"/>
              </a:rPr>
              <a:t>: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Arial"/>
                <a:cs typeface="Arial"/>
              </a:rPr>
              <a:t>Regi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try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Arial"/>
                <a:cs typeface="Arial"/>
              </a:rPr>
              <a:t>Depa</a:t>
            </a:r>
            <a:r>
              <a:rPr sz="1000" spc="-5" dirty="0">
                <a:latin typeface="Arial"/>
                <a:cs typeface="Arial"/>
              </a:rPr>
              <a:t>rt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5" dirty="0">
                <a:latin typeface="Arial"/>
                <a:cs typeface="Arial"/>
              </a:rPr>
              <a:t>en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Arial"/>
                <a:cs typeface="Arial"/>
              </a:rPr>
              <a:t>UMPS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lang="en-US"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2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Arial"/>
                <a:cs typeface="Arial"/>
              </a:rPr>
              <a:t>Ma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Arial"/>
                <a:cs typeface="Arial"/>
              </a:rPr>
              <a:t>2024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787128" y="2482595"/>
            <a:ext cx="1431035" cy="14325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073761" y="2302367"/>
            <a:ext cx="1330330" cy="133033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738865" y="2392283"/>
            <a:ext cx="588782" cy="57530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933431" y="2369820"/>
            <a:ext cx="1406652" cy="14066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260969" y="2480554"/>
            <a:ext cx="982344" cy="982344"/>
          </a:xfrm>
          <a:custGeom>
            <a:avLst/>
            <a:gdLst/>
            <a:ahLst/>
            <a:cxnLst/>
            <a:rect l="l" t="t" r="r" b="b"/>
            <a:pathLst>
              <a:path w="982345" h="982345">
                <a:moveTo>
                  <a:pt x="491093" y="0"/>
                </a:moveTo>
                <a:lnTo>
                  <a:pt x="450809" y="1627"/>
                </a:lnTo>
                <a:lnTo>
                  <a:pt x="411424" y="6427"/>
                </a:lnTo>
                <a:lnTo>
                  <a:pt x="373062" y="14271"/>
                </a:lnTo>
                <a:lnTo>
                  <a:pt x="335851" y="25034"/>
                </a:lnTo>
                <a:lnTo>
                  <a:pt x="299917" y="38590"/>
                </a:lnTo>
                <a:lnTo>
                  <a:pt x="265386" y="54812"/>
                </a:lnTo>
                <a:lnTo>
                  <a:pt x="201039" y="94749"/>
                </a:lnTo>
                <a:lnTo>
                  <a:pt x="143819" y="143835"/>
                </a:lnTo>
                <a:lnTo>
                  <a:pt x="94738" y="201058"/>
                </a:lnTo>
                <a:lnTo>
                  <a:pt x="54805" y="265410"/>
                </a:lnTo>
                <a:lnTo>
                  <a:pt x="38585" y="299943"/>
                </a:lnTo>
                <a:lnTo>
                  <a:pt x="25031" y="335878"/>
                </a:lnTo>
                <a:lnTo>
                  <a:pt x="14269" y="373091"/>
                </a:lnTo>
                <a:lnTo>
                  <a:pt x="6426" y="411453"/>
                </a:lnTo>
                <a:lnTo>
                  <a:pt x="1627" y="450840"/>
                </a:lnTo>
                <a:lnTo>
                  <a:pt x="0" y="491124"/>
                </a:lnTo>
                <a:lnTo>
                  <a:pt x="1627" y="531408"/>
                </a:lnTo>
                <a:lnTo>
                  <a:pt x="6426" y="570793"/>
                </a:lnTo>
                <a:lnTo>
                  <a:pt x="14269" y="609155"/>
                </a:lnTo>
                <a:lnTo>
                  <a:pt x="25031" y="646366"/>
                </a:lnTo>
                <a:lnTo>
                  <a:pt x="38585" y="682300"/>
                </a:lnTo>
                <a:lnTo>
                  <a:pt x="54805" y="716831"/>
                </a:lnTo>
                <a:lnTo>
                  <a:pt x="94738" y="781178"/>
                </a:lnTo>
                <a:lnTo>
                  <a:pt x="143819" y="838398"/>
                </a:lnTo>
                <a:lnTo>
                  <a:pt x="201039" y="887479"/>
                </a:lnTo>
                <a:lnTo>
                  <a:pt x="265386" y="927412"/>
                </a:lnTo>
                <a:lnTo>
                  <a:pt x="299917" y="943632"/>
                </a:lnTo>
                <a:lnTo>
                  <a:pt x="335851" y="957186"/>
                </a:lnTo>
                <a:lnTo>
                  <a:pt x="373062" y="967948"/>
                </a:lnTo>
                <a:lnTo>
                  <a:pt x="411424" y="975791"/>
                </a:lnTo>
                <a:lnTo>
                  <a:pt x="450809" y="980590"/>
                </a:lnTo>
                <a:lnTo>
                  <a:pt x="491093" y="982217"/>
                </a:lnTo>
                <a:lnTo>
                  <a:pt x="531361" y="980590"/>
                </a:lnTo>
                <a:lnTo>
                  <a:pt x="570734" y="975791"/>
                </a:lnTo>
                <a:lnTo>
                  <a:pt x="609087" y="967948"/>
                </a:lnTo>
                <a:lnTo>
                  <a:pt x="646292" y="957186"/>
                </a:lnTo>
                <a:lnTo>
                  <a:pt x="682223" y="943632"/>
                </a:lnTo>
                <a:lnTo>
                  <a:pt x="716753" y="927412"/>
                </a:lnTo>
                <a:lnTo>
                  <a:pt x="781106" y="887479"/>
                </a:lnTo>
                <a:lnTo>
                  <a:pt x="838337" y="838398"/>
                </a:lnTo>
                <a:lnTo>
                  <a:pt x="887433" y="781178"/>
                </a:lnTo>
                <a:lnTo>
                  <a:pt x="927382" y="716831"/>
                </a:lnTo>
                <a:lnTo>
                  <a:pt x="943610" y="682300"/>
                </a:lnTo>
                <a:lnTo>
                  <a:pt x="957171" y="646366"/>
                </a:lnTo>
                <a:lnTo>
                  <a:pt x="967939" y="609155"/>
                </a:lnTo>
                <a:lnTo>
                  <a:pt x="975787" y="570793"/>
                </a:lnTo>
                <a:lnTo>
                  <a:pt x="980589" y="531408"/>
                </a:lnTo>
                <a:lnTo>
                  <a:pt x="982217" y="491124"/>
                </a:lnTo>
                <a:lnTo>
                  <a:pt x="980589" y="450840"/>
                </a:lnTo>
                <a:lnTo>
                  <a:pt x="975787" y="411453"/>
                </a:lnTo>
                <a:lnTo>
                  <a:pt x="967939" y="373091"/>
                </a:lnTo>
                <a:lnTo>
                  <a:pt x="957171" y="335878"/>
                </a:lnTo>
                <a:lnTo>
                  <a:pt x="943610" y="299943"/>
                </a:lnTo>
                <a:lnTo>
                  <a:pt x="927382" y="265410"/>
                </a:lnTo>
                <a:lnTo>
                  <a:pt x="887433" y="201058"/>
                </a:lnTo>
                <a:lnTo>
                  <a:pt x="838337" y="143835"/>
                </a:lnTo>
                <a:lnTo>
                  <a:pt x="781106" y="94749"/>
                </a:lnTo>
                <a:lnTo>
                  <a:pt x="716753" y="54812"/>
                </a:lnTo>
                <a:lnTo>
                  <a:pt x="682223" y="38590"/>
                </a:lnTo>
                <a:lnTo>
                  <a:pt x="646292" y="25034"/>
                </a:lnTo>
                <a:lnTo>
                  <a:pt x="609087" y="14271"/>
                </a:lnTo>
                <a:lnTo>
                  <a:pt x="570734" y="6427"/>
                </a:lnTo>
                <a:lnTo>
                  <a:pt x="531361" y="1627"/>
                </a:lnTo>
                <a:lnTo>
                  <a:pt x="491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13397" y="4814554"/>
            <a:ext cx="1197610" cy="214629"/>
          </a:xfrm>
          <a:custGeom>
            <a:avLst/>
            <a:gdLst/>
            <a:ahLst/>
            <a:cxnLst/>
            <a:rect l="l" t="t" r="r" b="b"/>
            <a:pathLst>
              <a:path w="1197610" h="214629">
                <a:moveTo>
                  <a:pt x="0" y="214514"/>
                </a:moveTo>
                <a:lnTo>
                  <a:pt x="1197138" y="214514"/>
                </a:lnTo>
                <a:lnTo>
                  <a:pt x="1197138" y="0"/>
                </a:lnTo>
                <a:lnTo>
                  <a:pt x="0" y="0"/>
                </a:lnTo>
                <a:lnTo>
                  <a:pt x="0" y="214514"/>
                </a:lnTo>
                <a:close/>
              </a:path>
            </a:pathLst>
          </a:custGeom>
          <a:solidFill>
            <a:srgbClr val="4EBC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783745" y="4849064"/>
            <a:ext cx="7131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Expatr</a:t>
            </a:r>
            <a:r>
              <a:rPr sz="1200" i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i="1" spc="-5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95650" y="236343"/>
            <a:ext cx="1088675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spc="-65" dirty="0">
                <a:solidFill>
                  <a:srgbClr val="4EBCB7"/>
                </a:solidFill>
                <a:latin typeface="Arial"/>
                <a:cs typeface="Arial"/>
              </a:rPr>
              <a:t>T</a:t>
            </a:r>
            <a:r>
              <a:rPr sz="3300" b="1" dirty="0">
                <a:solidFill>
                  <a:srgbClr val="4EBCB7"/>
                </a:solidFill>
                <a:latin typeface="Arial"/>
                <a:cs typeface="Arial"/>
              </a:rPr>
              <a:t>O</a:t>
            </a:r>
            <a:r>
              <a:rPr sz="3300" b="1" spc="-245" dirty="0">
                <a:solidFill>
                  <a:srgbClr val="4EBCB7"/>
                </a:solidFill>
                <a:latin typeface="Arial"/>
                <a:cs typeface="Arial"/>
              </a:rPr>
              <a:t>T</a:t>
            </a:r>
            <a:r>
              <a:rPr sz="3300" b="1" spc="-5" dirty="0">
                <a:solidFill>
                  <a:srgbClr val="4EBCB7"/>
                </a:solidFill>
                <a:latin typeface="Arial"/>
                <a:cs typeface="Arial"/>
              </a:rPr>
              <a:t>A</a:t>
            </a:r>
            <a:r>
              <a:rPr sz="3300" b="1" dirty="0">
                <a:solidFill>
                  <a:srgbClr val="4EBCB7"/>
                </a:solidFill>
                <a:latin typeface="Arial"/>
                <a:cs typeface="Arial"/>
              </a:rPr>
              <a:t>L</a:t>
            </a:r>
            <a:r>
              <a:rPr sz="3300" b="1" dirty="0">
                <a:solidFill>
                  <a:srgbClr val="4EBCB7"/>
                </a:solidFill>
                <a:latin typeface="Times New Roman"/>
                <a:cs typeface="Times New Roman"/>
              </a:rPr>
              <a:t> </a:t>
            </a:r>
            <a:r>
              <a:rPr sz="3300" b="1" spc="-5" dirty="0">
                <a:solidFill>
                  <a:srgbClr val="4EBCB7"/>
                </a:solidFill>
                <a:latin typeface="Arial"/>
                <a:cs typeface="Arial"/>
              </a:rPr>
              <a:t>NUMBE</a:t>
            </a:r>
            <a:r>
              <a:rPr sz="3300" b="1" dirty="0">
                <a:solidFill>
                  <a:srgbClr val="4EBCB7"/>
                </a:solidFill>
                <a:latin typeface="Arial"/>
                <a:cs typeface="Arial"/>
              </a:rPr>
              <a:t>R</a:t>
            </a:r>
            <a:r>
              <a:rPr sz="3300" b="1" spc="100" dirty="0">
                <a:solidFill>
                  <a:srgbClr val="4EBCB7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4EBCB7"/>
                </a:solidFill>
                <a:latin typeface="Arial"/>
                <a:cs typeface="Arial"/>
              </a:rPr>
              <a:t>OF</a:t>
            </a:r>
            <a:r>
              <a:rPr sz="3300" b="1" spc="70" dirty="0">
                <a:solidFill>
                  <a:srgbClr val="4EBCB7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4EBCB7"/>
                </a:solidFill>
                <a:latin typeface="Arial"/>
                <a:cs typeface="Arial"/>
              </a:rPr>
              <a:t>S</a:t>
            </a:r>
            <a:r>
              <a:rPr sz="3300" b="1" spc="-250" dirty="0">
                <a:solidFill>
                  <a:srgbClr val="4EBCB7"/>
                </a:solidFill>
                <a:latin typeface="Arial"/>
                <a:cs typeface="Arial"/>
              </a:rPr>
              <a:t>T</a:t>
            </a:r>
            <a:r>
              <a:rPr sz="3300" b="1" spc="-5" dirty="0">
                <a:solidFill>
                  <a:srgbClr val="4EBCB7"/>
                </a:solidFill>
                <a:latin typeface="Arial"/>
                <a:cs typeface="Arial"/>
              </a:rPr>
              <a:t>AFF</a:t>
            </a:r>
            <a:r>
              <a:rPr lang="en-US" sz="3300" b="1" spc="-5" dirty="0">
                <a:solidFill>
                  <a:srgbClr val="4EBCB7"/>
                </a:solidFill>
                <a:latin typeface="Arial"/>
                <a:cs typeface="Arial"/>
              </a:rPr>
              <a:t> </a:t>
            </a:r>
            <a:r>
              <a:rPr lang="en-US" sz="3300" b="1" spc="-5" dirty="0">
                <a:solidFill>
                  <a:srgbClr val="0070C0"/>
                </a:solidFill>
                <a:latin typeface="Arial"/>
                <a:cs typeface="Arial"/>
              </a:rPr>
              <a:t>(USECASE of UMPSA)</a:t>
            </a:r>
            <a:endParaRPr sz="33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510529" y="1487460"/>
            <a:ext cx="1661160" cy="511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00"/>
              </a:lnSpc>
            </a:pPr>
            <a:r>
              <a:rPr sz="1400" i="1" dirty="0">
                <a:latin typeface="Arial"/>
                <a:cs typeface="Arial"/>
              </a:rPr>
              <a:t>(</a:t>
            </a:r>
            <a:r>
              <a:rPr sz="1000" i="1" spc="-5" dirty="0">
                <a:latin typeface="Arial"/>
                <a:cs typeface="Arial"/>
              </a:rPr>
              <a:t>Inc</a:t>
            </a:r>
            <a:r>
              <a:rPr sz="1000" i="1" spc="-15" dirty="0">
                <a:latin typeface="Arial"/>
                <a:cs typeface="Arial"/>
              </a:rPr>
              <a:t>lud</a:t>
            </a:r>
            <a:r>
              <a:rPr sz="1000" i="1" spc="-10" dirty="0">
                <a:latin typeface="Arial"/>
                <a:cs typeface="Arial"/>
              </a:rPr>
              <a:t>e</a:t>
            </a:r>
            <a:r>
              <a:rPr sz="1000" i="1" spc="10" dirty="0">
                <a:latin typeface="Times New Roman"/>
                <a:cs typeface="Times New Roman"/>
              </a:rPr>
              <a:t> </a:t>
            </a:r>
            <a:r>
              <a:rPr sz="1000" i="1" spc="-15" dirty="0">
                <a:latin typeface="Arial"/>
                <a:cs typeface="Arial"/>
              </a:rPr>
              <a:t>Vi</a:t>
            </a:r>
            <a:r>
              <a:rPr sz="1000" i="1" dirty="0">
                <a:latin typeface="Arial"/>
                <a:cs typeface="Arial"/>
              </a:rPr>
              <a:t>s</a:t>
            </a:r>
            <a:r>
              <a:rPr sz="1000" i="1" spc="-15" dirty="0">
                <a:latin typeface="Arial"/>
                <a:cs typeface="Arial"/>
              </a:rPr>
              <a:t>i</a:t>
            </a:r>
            <a:r>
              <a:rPr sz="1000" i="1" spc="-5" dirty="0">
                <a:latin typeface="Arial"/>
                <a:cs typeface="Arial"/>
              </a:rPr>
              <a:t>t</a:t>
            </a:r>
            <a:r>
              <a:rPr sz="1000" i="1" spc="-15" dirty="0">
                <a:latin typeface="Arial"/>
                <a:cs typeface="Arial"/>
              </a:rPr>
              <a:t>in</a:t>
            </a:r>
            <a:r>
              <a:rPr sz="1000" i="1" spc="-10" dirty="0">
                <a:latin typeface="Arial"/>
                <a:cs typeface="Arial"/>
              </a:rPr>
              <a:t>g</a:t>
            </a:r>
            <a:r>
              <a:rPr sz="1000" i="1" spc="40" dirty="0">
                <a:latin typeface="Times New Roman"/>
                <a:cs typeface="Times New Roman"/>
              </a:rPr>
              <a:t> </a:t>
            </a:r>
            <a:r>
              <a:rPr sz="1000" i="1" spc="-5" dirty="0">
                <a:latin typeface="Arial"/>
                <a:cs typeface="Arial"/>
              </a:rPr>
              <a:t>/</a:t>
            </a:r>
            <a:r>
              <a:rPr sz="1000" i="1" spc="-15" dirty="0">
                <a:latin typeface="Arial"/>
                <a:cs typeface="Arial"/>
              </a:rPr>
              <a:t>Adjun</a:t>
            </a:r>
            <a:r>
              <a:rPr sz="1000" i="1" dirty="0">
                <a:latin typeface="Arial"/>
                <a:cs typeface="Arial"/>
              </a:rPr>
              <a:t>c</a:t>
            </a:r>
            <a:r>
              <a:rPr sz="1000" i="1" spc="-5" dirty="0">
                <a:latin typeface="Arial"/>
                <a:cs typeface="Arial"/>
              </a:rPr>
              <a:t>t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spc="-15" dirty="0">
                <a:latin typeface="Arial"/>
                <a:cs typeface="Arial"/>
              </a:rPr>
              <a:t>P</a:t>
            </a:r>
            <a:r>
              <a:rPr sz="1000" i="1" spc="-5" dirty="0">
                <a:latin typeface="Arial"/>
                <a:cs typeface="Arial"/>
              </a:rPr>
              <a:t>r</a:t>
            </a:r>
            <a:r>
              <a:rPr sz="1000" i="1" spc="-10" dirty="0">
                <a:latin typeface="Arial"/>
                <a:cs typeface="Arial"/>
              </a:rPr>
              <a:t>ofe</a:t>
            </a:r>
            <a:r>
              <a:rPr sz="1000" i="1" dirty="0">
                <a:latin typeface="Arial"/>
                <a:cs typeface="Arial"/>
              </a:rPr>
              <a:t>ss</a:t>
            </a:r>
            <a:r>
              <a:rPr sz="1000" i="1" spc="-15" dirty="0">
                <a:latin typeface="Arial"/>
                <a:cs typeface="Arial"/>
              </a:rPr>
              <a:t>o</a:t>
            </a:r>
            <a:r>
              <a:rPr sz="1000" i="1" spc="-5" dirty="0">
                <a:latin typeface="Arial"/>
                <a:cs typeface="Arial"/>
              </a:rPr>
              <a:t>r</a:t>
            </a:r>
            <a:r>
              <a:rPr sz="1000" i="1" spc="15" dirty="0">
                <a:latin typeface="Times New Roman"/>
                <a:cs typeface="Times New Roman"/>
              </a:rPr>
              <a:t> </a:t>
            </a:r>
            <a:r>
              <a:rPr sz="1000" i="1" spc="-15" dirty="0">
                <a:latin typeface="Arial"/>
                <a:cs typeface="Arial"/>
              </a:rPr>
              <a:t>an</a:t>
            </a:r>
            <a:r>
              <a:rPr sz="1000" i="1" spc="-10" dirty="0">
                <a:latin typeface="Arial"/>
                <a:cs typeface="Arial"/>
              </a:rPr>
              <a:t>d</a:t>
            </a:r>
            <a:r>
              <a:rPr sz="1000" i="1" dirty="0">
                <a:latin typeface="Times New Roman"/>
                <a:cs typeface="Times New Roman"/>
              </a:rPr>
              <a:t> </a:t>
            </a:r>
            <a:r>
              <a:rPr sz="1000" i="1" spc="40" dirty="0">
                <a:latin typeface="Times New Roman"/>
                <a:cs typeface="Times New Roman"/>
              </a:rPr>
              <a:t> </a:t>
            </a:r>
            <a:r>
              <a:rPr sz="1000" i="1" spc="-15" dirty="0">
                <a:latin typeface="Arial"/>
                <a:cs typeface="Arial"/>
              </a:rPr>
              <a:t>Po</a:t>
            </a:r>
            <a:r>
              <a:rPr sz="1000" i="1" spc="-5" dirty="0">
                <a:latin typeface="Arial"/>
                <a:cs typeface="Arial"/>
              </a:rPr>
              <a:t>st-</a:t>
            </a:r>
            <a:r>
              <a:rPr sz="1000" i="1" spc="-15" dirty="0">
                <a:latin typeface="Arial"/>
                <a:cs typeface="Arial"/>
              </a:rPr>
              <a:t>do</a:t>
            </a:r>
            <a:r>
              <a:rPr sz="1000" i="1" dirty="0">
                <a:latin typeface="Arial"/>
                <a:cs typeface="Arial"/>
              </a:rPr>
              <a:t>c</a:t>
            </a:r>
            <a:r>
              <a:rPr sz="1000" i="1" spc="-5" dirty="0">
                <a:latin typeface="Arial"/>
                <a:cs typeface="Arial"/>
              </a:rPr>
              <a:t>tora</a:t>
            </a:r>
            <a:r>
              <a:rPr sz="1000" i="1" spc="-15" dirty="0">
                <a:latin typeface="Arial"/>
                <a:cs typeface="Arial"/>
              </a:rPr>
              <a:t>l</a:t>
            </a:r>
            <a:r>
              <a:rPr sz="1000" i="1" spc="-5" dirty="0">
                <a:latin typeface="Arial"/>
                <a:cs typeface="Arial"/>
              </a:rPr>
              <a:t>/</a:t>
            </a:r>
            <a:r>
              <a:rPr sz="1000" i="1" spc="-5" dirty="0">
                <a:latin typeface="Times New Roman"/>
                <a:cs typeface="Times New Roman"/>
              </a:rPr>
              <a:t> </a:t>
            </a:r>
            <a:r>
              <a:rPr sz="1000" i="1" spc="-10" dirty="0">
                <a:latin typeface="Arial"/>
                <a:cs typeface="Arial"/>
              </a:rPr>
              <a:t>F</a:t>
            </a:r>
            <a:r>
              <a:rPr sz="1000" i="1" spc="-15" dirty="0">
                <a:latin typeface="Arial"/>
                <a:cs typeface="Arial"/>
              </a:rPr>
              <a:t>ello</a:t>
            </a:r>
            <a:r>
              <a:rPr sz="1000" i="1" spc="-10" dirty="0">
                <a:latin typeface="Arial"/>
                <a:cs typeface="Arial"/>
              </a:rPr>
              <a:t>w</a:t>
            </a:r>
            <a:r>
              <a:rPr sz="1000" i="1" spc="45" dirty="0">
                <a:latin typeface="Times New Roman"/>
                <a:cs typeface="Times New Roman"/>
              </a:rPr>
              <a:t> </a:t>
            </a:r>
            <a:r>
              <a:rPr sz="1000" i="1" spc="-15" dirty="0">
                <a:latin typeface="Arial"/>
                <a:cs typeface="Arial"/>
              </a:rPr>
              <a:t>Con</a:t>
            </a:r>
            <a:r>
              <a:rPr sz="1000" i="1" spc="-5" dirty="0">
                <a:latin typeface="Arial"/>
                <a:cs typeface="Arial"/>
              </a:rPr>
              <a:t>s</a:t>
            </a:r>
            <a:r>
              <a:rPr sz="1000" i="1" spc="-15" dirty="0">
                <a:latin typeface="Arial"/>
                <a:cs typeface="Arial"/>
              </a:rPr>
              <a:t>ul</a:t>
            </a:r>
            <a:r>
              <a:rPr sz="1000" i="1" spc="-5" dirty="0">
                <a:latin typeface="Arial"/>
                <a:cs typeface="Arial"/>
              </a:rPr>
              <a:t>ta</a:t>
            </a:r>
            <a:r>
              <a:rPr sz="1000" i="1" spc="-15" dirty="0">
                <a:latin typeface="Arial"/>
                <a:cs typeface="Arial"/>
              </a:rPr>
              <a:t>n</a:t>
            </a:r>
            <a:r>
              <a:rPr sz="1000" i="1" spc="-5" dirty="0">
                <a:latin typeface="Arial"/>
                <a:cs typeface="Arial"/>
              </a:rPr>
              <a:t>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15106" y="4362316"/>
            <a:ext cx="631825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dirty="0">
                <a:solidFill>
                  <a:srgbClr val="4EBCB7"/>
                </a:solidFill>
                <a:latin typeface="Arial"/>
                <a:cs typeface="Arial"/>
              </a:rPr>
              <a:t>4%</a:t>
            </a:r>
            <a:endParaRPr sz="33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33522" y="5090705"/>
            <a:ext cx="1101725" cy="480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Acade</a:t>
            </a:r>
            <a:r>
              <a:rPr sz="1050" i="1" spc="-30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ici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1050" i="1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(13)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SPA</a:t>
            </a:r>
            <a:r>
              <a:rPr sz="105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(5)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os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0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octora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050" i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(12)</a:t>
            </a:r>
            <a:endParaRPr sz="10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788664" y="5100099"/>
            <a:ext cx="1143000" cy="480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cade</a:t>
            </a:r>
            <a:r>
              <a:rPr sz="1050" i="1" spc="-30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ician</a:t>
            </a:r>
            <a:r>
              <a:rPr sz="1050" i="1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605)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SP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0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11)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ost</a:t>
            </a:r>
            <a:r>
              <a:rPr sz="105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5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oc</a:t>
            </a:r>
            <a:r>
              <a:rPr sz="1050" i="1" spc="-1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al</a:t>
            </a:r>
            <a:r>
              <a:rPr sz="1050" i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50" i="1" spc="-5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1050" i="1" dirty="0">
                <a:solidFill>
                  <a:srgbClr val="FF0000"/>
                </a:solidFill>
                <a:latin typeface="Arial"/>
                <a:cs typeface="Arial"/>
              </a:rPr>
              <a:t>15)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152400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438342"/>
            <a:ext cx="967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MY" sz="2800" b="1" i="0" spc="-185" dirty="0">
                <a:latin typeface="Arial"/>
                <a:cs typeface="Arial"/>
              </a:rPr>
              <a:t>F</a:t>
            </a:r>
            <a:r>
              <a:rPr lang="en-MY" sz="2800" b="1" i="0" spc="-5" dirty="0">
                <a:latin typeface="Arial"/>
                <a:cs typeface="Arial"/>
              </a:rPr>
              <a:t>A</a:t>
            </a:r>
            <a:r>
              <a:rPr lang="en-MY" sz="2800" b="1" i="0" spc="5" dirty="0">
                <a:latin typeface="Arial"/>
                <a:cs typeface="Arial"/>
              </a:rPr>
              <a:t>C</a:t>
            </a:r>
            <a:r>
              <a:rPr lang="en-MY" sz="2800" b="1" i="0" spc="-5" dirty="0">
                <a:latin typeface="Arial"/>
                <a:cs typeface="Arial"/>
              </a:rPr>
              <a:t>U</a:t>
            </a:r>
            <a:r>
              <a:rPr lang="en-MY" sz="2800" b="1" i="0" spc="-240" dirty="0">
                <a:latin typeface="Arial"/>
                <a:cs typeface="Arial"/>
              </a:rPr>
              <a:t>L</a:t>
            </a:r>
            <a:r>
              <a:rPr lang="en-MY" sz="2800" b="1" i="0" spc="-20" dirty="0">
                <a:latin typeface="Arial"/>
                <a:cs typeface="Arial"/>
              </a:rPr>
              <a:t>TY</a:t>
            </a:r>
            <a:r>
              <a:rPr lang="en-MY" sz="2800" b="1" i="0" spc="20" dirty="0">
                <a:latin typeface="Times New Roman"/>
                <a:cs typeface="Times New Roman"/>
              </a:rPr>
              <a:t> </a:t>
            </a:r>
            <a:r>
              <a:rPr lang="en-MY" sz="2800" b="1" i="0" spc="-10" dirty="0">
                <a:latin typeface="Arial"/>
                <a:cs typeface="Arial"/>
              </a:rPr>
              <a:t>/</a:t>
            </a:r>
            <a:r>
              <a:rPr lang="en-MY" sz="2800" b="1" i="0" spc="80" dirty="0">
                <a:latin typeface="Times New Roman"/>
                <a:cs typeface="Times New Roman"/>
              </a:rPr>
              <a:t> </a:t>
            </a:r>
            <a:r>
              <a:rPr lang="en-MY" sz="2800" b="1" i="0" spc="-5" dirty="0">
                <a:latin typeface="Arial"/>
                <a:cs typeface="Arial"/>
              </a:rPr>
              <a:t>C</a:t>
            </a:r>
            <a:r>
              <a:rPr lang="en-MY" sz="2800" b="1" i="0" spc="5" dirty="0">
                <a:latin typeface="Arial"/>
                <a:cs typeface="Arial"/>
              </a:rPr>
              <a:t>E</a:t>
            </a:r>
            <a:r>
              <a:rPr lang="en-MY" sz="2800" b="1" i="0" spc="-5" dirty="0">
                <a:latin typeface="Arial"/>
                <a:cs typeface="Arial"/>
              </a:rPr>
              <a:t>N</a:t>
            </a:r>
            <a:r>
              <a:rPr lang="en-MY" sz="2800" b="1" i="0" spc="5" dirty="0">
                <a:latin typeface="Arial"/>
                <a:cs typeface="Arial"/>
              </a:rPr>
              <a:t>T</a:t>
            </a:r>
            <a:r>
              <a:rPr lang="en-MY" sz="2800" b="1" i="0" spc="-5" dirty="0">
                <a:latin typeface="Arial"/>
                <a:cs typeface="Arial"/>
              </a:rPr>
              <a:t>R</a:t>
            </a:r>
            <a:r>
              <a:rPr lang="en-MY" sz="2800" b="1" i="0" dirty="0">
                <a:latin typeface="Arial"/>
                <a:cs typeface="Arial"/>
              </a:rPr>
              <a:t>E</a:t>
            </a:r>
            <a:r>
              <a:rPr lang="en-MY" sz="2800" b="1" i="0" spc="60" dirty="0">
                <a:latin typeface="Times New Roman"/>
                <a:cs typeface="Times New Roman"/>
              </a:rPr>
              <a:t> </a:t>
            </a:r>
            <a:r>
              <a:rPr lang="en-MY" sz="2800" b="1" i="0" spc="-10" dirty="0">
                <a:latin typeface="Arial"/>
                <a:cs typeface="Arial"/>
              </a:rPr>
              <a:t>/</a:t>
            </a:r>
            <a:r>
              <a:rPr lang="en-MY" sz="2800" b="1" i="0" spc="90" dirty="0">
                <a:latin typeface="Times New Roman"/>
                <a:cs typeface="Times New Roman"/>
              </a:rPr>
              <a:t> </a:t>
            </a:r>
            <a:r>
              <a:rPr lang="en-MY" sz="2800" b="1" i="0" spc="-20" dirty="0">
                <a:latin typeface="Arial"/>
                <a:cs typeface="Arial"/>
              </a:rPr>
              <a:t>INSTITU</a:t>
            </a:r>
            <a:r>
              <a:rPr lang="en-MY" sz="2800" b="1" i="0" spc="-15" dirty="0">
                <a:latin typeface="Arial"/>
                <a:cs typeface="Arial"/>
              </a:rPr>
              <a:t>T</a:t>
            </a:r>
            <a:r>
              <a:rPr lang="en-MY" sz="2800" b="1" i="0" spc="-20" dirty="0">
                <a:latin typeface="Arial"/>
                <a:cs typeface="Arial"/>
              </a:rPr>
              <a:t>E </a:t>
            </a:r>
            <a:r>
              <a:rPr lang="en-US" sz="2800" b="1" spc="-5" dirty="0">
                <a:solidFill>
                  <a:srgbClr val="0070C0"/>
                </a:solidFill>
                <a:latin typeface="Arial"/>
                <a:cs typeface="Arial"/>
              </a:rPr>
              <a:t>(USECASE of UMPSA)</a:t>
            </a:r>
            <a:endParaRPr lang="en-US" sz="2800" b="1" i="0" dirty="0">
              <a:solidFill>
                <a:srgbClr val="FFFF00"/>
              </a:solidFill>
              <a:effectLst/>
              <a:latin typeface="GT America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6BDF9373-D1AB-7DE6-5862-07C993D23492}"/>
              </a:ext>
            </a:extLst>
          </p:cNvPr>
          <p:cNvSpPr/>
          <p:nvPr/>
        </p:nvSpPr>
        <p:spPr>
          <a:xfrm>
            <a:off x="228600" y="1743670"/>
            <a:ext cx="4914900" cy="376555"/>
          </a:xfrm>
          <a:custGeom>
            <a:avLst/>
            <a:gdLst/>
            <a:ahLst/>
            <a:cxnLst/>
            <a:rect l="l" t="t" r="r" b="b"/>
            <a:pathLst>
              <a:path w="4914900" h="376555">
                <a:moveTo>
                  <a:pt x="0" y="376239"/>
                </a:moveTo>
                <a:lnTo>
                  <a:pt x="4914899" y="376239"/>
                </a:lnTo>
                <a:lnTo>
                  <a:pt x="4914899" y="0"/>
                </a:lnTo>
                <a:lnTo>
                  <a:pt x="0" y="0"/>
                </a:lnTo>
                <a:lnTo>
                  <a:pt x="0" y="37623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92C7E62-7422-97A4-7A62-6E96E277E74F}"/>
              </a:ext>
            </a:extLst>
          </p:cNvPr>
          <p:cNvSpPr/>
          <p:nvPr/>
        </p:nvSpPr>
        <p:spPr>
          <a:xfrm>
            <a:off x="228600" y="2139584"/>
            <a:ext cx="4914900" cy="1375410"/>
          </a:xfrm>
          <a:custGeom>
            <a:avLst/>
            <a:gdLst/>
            <a:ahLst/>
            <a:cxnLst/>
            <a:rect l="l" t="t" r="r" b="b"/>
            <a:pathLst>
              <a:path w="4914900" h="1375410">
                <a:moveTo>
                  <a:pt x="0" y="1375028"/>
                </a:moveTo>
                <a:lnTo>
                  <a:pt x="4914899" y="1375028"/>
                </a:lnTo>
                <a:lnTo>
                  <a:pt x="4914899" y="0"/>
                </a:lnTo>
                <a:lnTo>
                  <a:pt x="0" y="0"/>
                </a:lnTo>
                <a:lnTo>
                  <a:pt x="0" y="1375028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2349C83-6388-FC96-7C71-915E99B030A6}"/>
              </a:ext>
            </a:extLst>
          </p:cNvPr>
          <p:cNvSpPr/>
          <p:nvPr/>
        </p:nvSpPr>
        <p:spPr>
          <a:xfrm>
            <a:off x="228600" y="2139584"/>
            <a:ext cx="4914900" cy="1375410"/>
          </a:xfrm>
          <a:custGeom>
            <a:avLst/>
            <a:gdLst/>
            <a:ahLst/>
            <a:cxnLst/>
            <a:rect l="l" t="t" r="r" b="b"/>
            <a:pathLst>
              <a:path w="4914900" h="1375410">
                <a:moveTo>
                  <a:pt x="0" y="1375028"/>
                </a:moveTo>
                <a:lnTo>
                  <a:pt x="4914899" y="1375028"/>
                </a:lnTo>
                <a:lnTo>
                  <a:pt x="4914899" y="0"/>
                </a:lnTo>
                <a:lnTo>
                  <a:pt x="0" y="0"/>
                </a:lnTo>
                <a:lnTo>
                  <a:pt x="0" y="1375028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8A1EF04-3E83-5124-5B15-EC25EC1B03F1}"/>
              </a:ext>
            </a:extLst>
          </p:cNvPr>
          <p:cNvSpPr txBox="1"/>
          <p:nvPr/>
        </p:nvSpPr>
        <p:spPr>
          <a:xfrm>
            <a:off x="307376" y="1789353"/>
            <a:ext cx="4901448" cy="16169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69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UM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355600" indent="-342900">
              <a:lnSpc>
                <a:spcPts val="1670"/>
              </a:lnSpc>
              <a:buSzPct val="116666"/>
              <a:buFont typeface="Arial"/>
              <a:buAutoNum type="arabicPeriod"/>
              <a:tabLst>
                <a:tab pos="355600" algn="l"/>
              </a:tabLst>
            </a:pPr>
            <a:r>
              <a:rPr sz="1200" dirty="0">
                <a:latin typeface="Arial"/>
                <a:cs typeface="Arial"/>
              </a:rPr>
              <a:t>Electr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cal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Electron</a:t>
            </a:r>
            <a:r>
              <a:rPr sz="1200" spc="-5" dirty="0">
                <a:latin typeface="Arial"/>
                <a:cs typeface="Arial"/>
              </a:rPr>
              <a:t>ic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En</a:t>
            </a:r>
            <a:r>
              <a:rPr sz="1200" spc="-1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in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eri</a:t>
            </a:r>
            <a:r>
              <a:rPr sz="1200" spc="-1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25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ec</a:t>
            </a:r>
            <a:r>
              <a:rPr sz="1200" dirty="0">
                <a:latin typeface="Arial"/>
                <a:cs typeface="Arial"/>
              </a:rPr>
              <a:t>h</a:t>
            </a:r>
            <a:r>
              <a:rPr sz="1200" spc="-5" dirty="0">
                <a:latin typeface="Arial"/>
                <a:cs typeface="Arial"/>
              </a:rPr>
              <a:t>nol</a:t>
            </a:r>
            <a:r>
              <a:rPr sz="1200" spc="-15" dirty="0">
                <a:latin typeface="Arial"/>
                <a:cs typeface="Arial"/>
              </a:rPr>
              <a:t>o</a:t>
            </a:r>
            <a:r>
              <a:rPr sz="1200" spc="-10" dirty="0">
                <a:latin typeface="Arial"/>
                <a:cs typeface="Arial"/>
              </a:rPr>
              <a:t>g</a:t>
            </a:r>
            <a:r>
              <a:rPr sz="1200" dirty="0">
                <a:latin typeface="Arial"/>
                <a:cs typeface="Arial"/>
              </a:rPr>
              <a:t>y</a:t>
            </a:r>
            <a:r>
              <a:rPr lang="en-US" sz="1200" dirty="0">
                <a:latin typeface="Arial"/>
                <a:cs typeface="Arial"/>
              </a:rPr>
              <a:t> (FTKEE)</a:t>
            </a:r>
            <a:endParaRPr sz="1200" dirty="0">
              <a:latin typeface="Arial"/>
              <a:cs typeface="Arial"/>
            </a:endParaRPr>
          </a:p>
          <a:p>
            <a:pPr marL="355600" marR="542290" indent="-342900">
              <a:lnSpc>
                <a:spcPts val="1660"/>
              </a:lnSpc>
              <a:spcBef>
                <a:spcPts val="60"/>
              </a:spcBef>
              <a:buSzPct val="116666"/>
              <a:buFont typeface="Arial"/>
              <a:buAutoNum type="arabicPeriod"/>
              <a:tabLst>
                <a:tab pos="355600" algn="l"/>
              </a:tabLst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anu</a:t>
            </a:r>
            <a:r>
              <a:rPr sz="1200" spc="0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ct</a:t>
            </a:r>
            <a:r>
              <a:rPr sz="1200" spc="-1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r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echa</a:t>
            </a:r>
            <a:r>
              <a:rPr sz="1200" spc="-5" dirty="0">
                <a:latin typeface="Arial"/>
                <a:cs typeface="Arial"/>
              </a:rPr>
              <a:t>tro</a:t>
            </a:r>
            <a:r>
              <a:rPr sz="1200" spc="-10" dirty="0">
                <a:latin typeface="Arial"/>
                <a:cs typeface="Arial"/>
              </a:rPr>
              <a:t>n</a:t>
            </a:r>
            <a:r>
              <a:rPr sz="1200" spc="-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c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in</a:t>
            </a:r>
            <a:r>
              <a:rPr sz="1200" spc="5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er</a:t>
            </a:r>
            <a:r>
              <a:rPr sz="1200" spc="-10" dirty="0">
                <a:latin typeface="Arial"/>
                <a:cs typeface="Arial"/>
              </a:rPr>
              <a:t>in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35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echn</a:t>
            </a:r>
            <a:r>
              <a:rPr sz="1200" spc="-1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og</a:t>
            </a:r>
            <a:r>
              <a:rPr sz="1200" dirty="0">
                <a:latin typeface="Arial"/>
                <a:cs typeface="Arial"/>
              </a:rPr>
              <a:t>y</a:t>
            </a:r>
            <a:r>
              <a:rPr lang="en-US" sz="1200" dirty="0">
                <a:latin typeface="Arial"/>
                <a:cs typeface="Arial"/>
              </a:rPr>
              <a:t> (FTKPM)</a:t>
            </a:r>
            <a:endParaRPr sz="1200" dirty="0">
              <a:latin typeface="Arial"/>
              <a:cs typeface="Arial"/>
            </a:endParaRPr>
          </a:p>
          <a:p>
            <a:pPr marL="355600" indent="-342900">
              <a:lnSpc>
                <a:spcPts val="1590"/>
              </a:lnSpc>
              <a:buSzPct val="116666"/>
              <a:buFont typeface="Arial"/>
              <a:buAutoNum type="arabicPeriod"/>
              <a:tabLst>
                <a:tab pos="355600" algn="l"/>
              </a:tabLst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echan</a:t>
            </a:r>
            <a:r>
              <a:rPr sz="1200" spc="-5" dirty="0">
                <a:latin typeface="Arial"/>
                <a:cs typeface="Arial"/>
              </a:rPr>
              <a:t>ica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u</a:t>
            </a:r>
            <a:r>
              <a:rPr sz="1200" spc="-5" dirty="0">
                <a:latin typeface="Arial"/>
                <a:cs typeface="Arial"/>
              </a:rPr>
              <a:t>to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oti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in</a:t>
            </a:r>
            <a:r>
              <a:rPr sz="1200" spc="5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er</a:t>
            </a:r>
            <a:r>
              <a:rPr sz="1200" spc="-10" dirty="0">
                <a:latin typeface="Arial"/>
                <a:cs typeface="Arial"/>
              </a:rPr>
              <a:t>in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35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echn</a:t>
            </a:r>
            <a:r>
              <a:rPr sz="1200" spc="-1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og</a:t>
            </a:r>
            <a:r>
              <a:rPr sz="1200" dirty="0">
                <a:latin typeface="Arial"/>
                <a:cs typeface="Arial"/>
              </a:rPr>
              <a:t>y</a:t>
            </a:r>
            <a:r>
              <a:rPr lang="en-US" sz="1200" dirty="0">
                <a:latin typeface="Arial"/>
                <a:cs typeface="Arial"/>
              </a:rPr>
              <a:t> (FTKMA)</a:t>
            </a:r>
            <a:endParaRPr sz="1200" dirty="0">
              <a:latin typeface="Arial"/>
              <a:cs typeface="Arial"/>
            </a:endParaRPr>
          </a:p>
          <a:p>
            <a:pPr marL="355600" indent="-342900">
              <a:lnSpc>
                <a:spcPts val="1670"/>
              </a:lnSpc>
              <a:buSzPct val="116666"/>
              <a:buFont typeface="Arial"/>
              <a:buAutoNum type="arabicPeriod"/>
              <a:tabLst>
                <a:tab pos="355600" algn="l"/>
              </a:tabLst>
            </a:pPr>
            <a:r>
              <a:rPr sz="1200" spc="-5" dirty="0">
                <a:latin typeface="Arial"/>
                <a:cs typeface="Arial"/>
              </a:rPr>
              <a:t>Co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puti</a:t>
            </a:r>
            <a:r>
              <a:rPr sz="1200" spc="-10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lang="en-US" sz="1200" dirty="0">
                <a:latin typeface="Arial"/>
                <a:cs typeface="Arial"/>
              </a:rPr>
              <a:t> (FK)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DE877642-533E-6FB3-F2BB-6659325472A9}"/>
              </a:ext>
            </a:extLst>
          </p:cNvPr>
          <p:cNvSpPr txBox="1"/>
          <p:nvPr/>
        </p:nvSpPr>
        <p:spPr>
          <a:xfrm>
            <a:off x="228600" y="3604736"/>
            <a:ext cx="4914900" cy="738664"/>
          </a:xfrm>
          <a:prstGeom prst="rect">
            <a:avLst/>
          </a:prstGeom>
          <a:solidFill>
            <a:srgbClr val="F2F2F2"/>
          </a:solidFill>
          <a:ln w="12700">
            <a:solidFill>
              <a:srgbClr val="A5A5A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1.</a:t>
            </a:r>
            <a:r>
              <a:rPr sz="1200" spc="-5" dirty="0">
                <a:latin typeface="Times New Roman"/>
                <a:cs typeface="Times New Roman"/>
              </a:rPr>
              <a:t>  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Ce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spc="-5" dirty="0">
                <a:latin typeface="Arial"/>
                <a:cs typeface="Arial"/>
              </a:rPr>
              <a:t>tre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odern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Lan</a:t>
            </a:r>
            <a:r>
              <a:rPr sz="1200" spc="-10" dirty="0">
                <a:latin typeface="Arial"/>
                <a:cs typeface="Arial"/>
              </a:rPr>
              <a:t>g</a:t>
            </a:r>
            <a:r>
              <a:rPr sz="1200" dirty="0">
                <a:latin typeface="Arial"/>
                <a:cs typeface="Arial"/>
              </a:rPr>
              <a:t>ua</a:t>
            </a:r>
            <a:r>
              <a:rPr sz="1200" spc="-10" dirty="0">
                <a:latin typeface="Arial"/>
                <a:cs typeface="Arial"/>
              </a:rPr>
              <a:t>ge</a:t>
            </a:r>
            <a:r>
              <a:rPr sz="1200" dirty="0">
                <a:latin typeface="Arial"/>
                <a:cs typeface="Arial"/>
              </a:rPr>
              <a:t>s</a:t>
            </a:r>
            <a:r>
              <a:rPr lang="en-US" sz="1200" dirty="0">
                <a:latin typeface="Arial"/>
                <a:cs typeface="Arial"/>
              </a:rPr>
              <a:t> (PBM)</a:t>
            </a:r>
          </a:p>
          <a:p>
            <a:pPr marL="85090">
              <a:lnSpc>
                <a:spcPct val="100000"/>
              </a:lnSpc>
            </a:pPr>
            <a:endParaRPr lang="en-US" sz="1200" dirty="0">
              <a:latin typeface="Arial"/>
              <a:cs typeface="Arial"/>
            </a:endParaRPr>
          </a:p>
          <a:p>
            <a:pPr marL="85090">
              <a:lnSpc>
                <a:spcPct val="100000"/>
              </a:lnSpc>
            </a:pPr>
            <a:endParaRPr lang="en-US" sz="1200" dirty="0">
              <a:latin typeface="Arial"/>
              <a:cs typeface="Arial"/>
            </a:endParaRPr>
          </a:p>
          <a:p>
            <a:pPr marL="85090">
              <a:lnSpc>
                <a:spcPct val="100000"/>
              </a:lnSpc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B1FA5408-2569-44B5-C814-73D5E6EEE721}"/>
              </a:ext>
            </a:extLst>
          </p:cNvPr>
          <p:cNvSpPr txBox="1"/>
          <p:nvPr/>
        </p:nvSpPr>
        <p:spPr>
          <a:xfrm>
            <a:off x="228600" y="4459390"/>
            <a:ext cx="4914900" cy="784860"/>
          </a:xfrm>
          <a:prstGeom prst="rect">
            <a:avLst/>
          </a:prstGeom>
          <a:solidFill>
            <a:srgbClr val="F2F2F2"/>
          </a:solidFill>
          <a:ln w="12700">
            <a:solidFill>
              <a:srgbClr val="A5A5A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1.</a:t>
            </a:r>
            <a:r>
              <a:rPr sz="1200" dirty="0">
                <a:latin typeface="Times New Roman"/>
                <a:cs typeface="Times New Roman"/>
              </a:rPr>
              <a:t>  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Co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spc="10" dirty="0">
                <a:latin typeface="Arial"/>
                <a:cs typeface="Arial"/>
              </a:rPr>
              <a:t>f</a:t>
            </a:r>
            <a:r>
              <a:rPr sz="1200" spc="-5" dirty="0">
                <a:latin typeface="Arial"/>
                <a:cs typeface="Arial"/>
              </a:rPr>
              <a:t>uc</a:t>
            </a:r>
            <a:r>
              <a:rPr sz="1200" spc="-15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Institute</a:t>
            </a:r>
          </a:p>
        </p:txBody>
      </p:sp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5D3714AD-61DF-FD17-307F-6C0874813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454573"/>
              </p:ext>
            </p:extLst>
          </p:nvPr>
        </p:nvGraphicFramePr>
        <p:xfrm>
          <a:off x="5208824" y="1743670"/>
          <a:ext cx="6760065" cy="17709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4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251">
                <a:tc rowSpan="2">
                  <a:txBody>
                    <a:bodyPr/>
                    <a:lstStyle/>
                    <a:p>
                      <a:pPr marL="323850">
                        <a:lnSpc>
                          <a:spcPct val="100000"/>
                        </a:lnSpc>
                      </a:pPr>
                      <a:endParaRPr lang="en-US" sz="2000" b="1" spc="-11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  <a:p>
                      <a:pPr marL="323850">
                        <a:lnSpc>
                          <a:spcPct val="100000"/>
                        </a:lnSpc>
                      </a:pPr>
                      <a:endParaRPr lang="en-MY" sz="2000" b="1" spc="-11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  <a:p>
                      <a:pPr marL="323850">
                        <a:lnSpc>
                          <a:spcPct val="100000"/>
                        </a:lnSpc>
                      </a:pPr>
                      <a:r>
                        <a:rPr sz="20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2000" b="1" spc="-1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1F386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0995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UMPS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GAMB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NG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A5A5A5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16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/>
                        <a:cs typeface="Arial"/>
                      </a:endParaRPr>
                    </a:p>
                    <a:p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A5A5A5"/>
                      </a:solidFill>
                      <a:prstDash val="soli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28625" indent="-342900">
                        <a:lnSpc>
                          <a:spcPct val="100000"/>
                        </a:lnSpc>
                        <a:buFont typeface="Arial"/>
                        <a:buAutoNum type="arabicPeriod"/>
                        <a:tabLst>
                          <a:tab pos="429259" algn="l"/>
                        </a:tabLst>
                      </a:pPr>
                      <a:endParaRPr lang="en-US" sz="1200" dirty="0">
                        <a:latin typeface="Arial"/>
                        <a:cs typeface="Arial"/>
                      </a:endParaRPr>
                    </a:p>
                    <a:p>
                      <a:pPr marL="428625" indent="-342900">
                        <a:lnSpc>
                          <a:spcPct val="100000"/>
                        </a:lnSpc>
                        <a:buFont typeface="Arial"/>
                        <a:buAutoNum type="arabicPeriod"/>
                        <a:tabLst>
                          <a:tab pos="429259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Ch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em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ica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2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Process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2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echn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y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 (FTKKP)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428625" indent="-342900">
                        <a:lnSpc>
                          <a:spcPct val="100000"/>
                        </a:lnSpc>
                        <a:buFont typeface="Arial"/>
                        <a:buAutoNum type="arabicPeriod"/>
                        <a:tabLst>
                          <a:tab pos="429259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Ci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2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2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echn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y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 (FTKA)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428625" indent="-342900">
                        <a:lnSpc>
                          <a:spcPct val="100000"/>
                        </a:lnSpc>
                        <a:buFont typeface="Arial"/>
                        <a:buAutoNum type="arabicPeriod"/>
                        <a:tabLst>
                          <a:tab pos="429259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st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ria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Sciences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2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ec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nol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y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 (FIST)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428625" indent="-342900">
                        <a:lnSpc>
                          <a:spcPct val="100000"/>
                        </a:lnSpc>
                        <a:buFont typeface="Arial"/>
                        <a:buAutoNum type="arabicPeriod"/>
                        <a:tabLst>
                          <a:tab pos="429259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dustr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ana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 (FIM)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BD7CBD94-BDBA-2C66-E109-37C758780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58767"/>
              </p:ext>
            </p:extLst>
          </p:nvPr>
        </p:nvGraphicFramePr>
        <p:xfrm>
          <a:off x="5208824" y="3570144"/>
          <a:ext cx="6760065" cy="7848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4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4847">
                <a:tc>
                  <a:txBody>
                    <a:bodyPr/>
                    <a:lstStyle/>
                    <a:p>
                      <a:pPr marL="179388" indent="0" algn="l">
                        <a:lnSpc>
                          <a:spcPct val="100000"/>
                        </a:lnSpc>
                      </a:pPr>
                      <a:r>
                        <a:rPr lang="en-US"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ACADEMIC   </a:t>
                      </a:r>
                    </a:p>
                    <a:p>
                      <a:pPr marL="179388" indent="0" algn="l">
                        <a:lnSpc>
                          <a:spcPct val="100000"/>
                        </a:lnSpc>
                      </a:pPr>
                      <a:r>
                        <a:rPr lang="en-US"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CENT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3553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A5A5A5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28625" indent="-342900">
                        <a:lnSpc>
                          <a:spcPct val="100000"/>
                        </a:lnSpc>
                        <a:buFont typeface="Arial"/>
                        <a:buAutoNum type="arabicPeriod"/>
                        <a:tabLst>
                          <a:tab pos="429259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Ce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tre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2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tical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Scie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ces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 (PSM)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428625" indent="-342900">
                        <a:lnSpc>
                          <a:spcPct val="100000"/>
                        </a:lnSpc>
                        <a:buFont typeface="Arial"/>
                        <a:buAutoNum type="arabicPeriod"/>
                        <a:tabLst>
                          <a:tab pos="429259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Ce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tre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1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2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Hu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Scie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ces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 (PSK)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D75E5A00-3068-8D0B-1CA8-931F7A06D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433808"/>
              </p:ext>
            </p:extLst>
          </p:nvPr>
        </p:nvGraphicFramePr>
        <p:xfrm>
          <a:off x="5208824" y="4461553"/>
          <a:ext cx="6760065" cy="7848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4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4847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TUTE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A5A5A5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tabLst>
                          <a:tab pos="428625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stit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2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Post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radu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St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ies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 (IPS)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object 11">
            <a:extLst>
              <a:ext uri="{FF2B5EF4-FFF2-40B4-BE49-F238E27FC236}">
                <a16:creationId xmlns:a16="http://schemas.microsoft.com/office/drawing/2014/main" id="{D06B85E2-CEE9-18B4-2151-5DEE9A6D0B47}"/>
              </a:ext>
            </a:extLst>
          </p:cNvPr>
          <p:cNvSpPr txBox="1"/>
          <p:nvPr/>
        </p:nvSpPr>
        <p:spPr>
          <a:xfrm>
            <a:off x="228600" y="5325070"/>
            <a:ext cx="4914900" cy="1107996"/>
          </a:xfrm>
          <a:prstGeom prst="rect">
            <a:avLst/>
          </a:prstGeom>
          <a:solidFill>
            <a:srgbClr val="F2F2F2"/>
          </a:solidFill>
          <a:ln w="12700">
            <a:solidFill>
              <a:srgbClr val="A5A5A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1.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Centre for Advanced Fluid and Processes (Fluid Centre)</a:t>
            </a:r>
          </a:p>
          <a:p>
            <a:pPr marL="313690" indent="-228600">
              <a:lnSpc>
                <a:spcPct val="100000"/>
              </a:lnSpc>
              <a:buAutoNum type="arabicPeriod" startAt="2"/>
            </a:pPr>
            <a:r>
              <a:rPr lang="en-MY" sz="1200" spc="-5" dirty="0">
                <a:latin typeface="Arial"/>
                <a:cs typeface="Arial"/>
              </a:rPr>
              <a:t>Centre for Artificial Intelligence &amp; Data Science (</a:t>
            </a:r>
            <a:r>
              <a:rPr lang="en-MY" sz="1200" spc="-5" dirty="0" err="1">
                <a:latin typeface="Arial"/>
                <a:cs typeface="Arial"/>
              </a:rPr>
              <a:t>CAIDaS</a:t>
            </a:r>
            <a:r>
              <a:rPr lang="en-MY" sz="1200" spc="-5" dirty="0">
                <a:latin typeface="Arial"/>
                <a:cs typeface="Arial"/>
              </a:rPr>
              <a:t>)</a:t>
            </a:r>
          </a:p>
          <a:p>
            <a:pPr marL="313690" indent="-228600">
              <a:lnSpc>
                <a:spcPct val="100000"/>
              </a:lnSpc>
              <a:buAutoNum type="arabicPeriod" startAt="2"/>
            </a:pPr>
            <a:r>
              <a:rPr lang="en-US" sz="1200" spc="-5" dirty="0">
                <a:latin typeface="Arial"/>
                <a:cs typeface="Arial"/>
              </a:rPr>
              <a:t>Centre for Advanced Intelligent Materials</a:t>
            </a:r>
          </a:p>
          <a:p>
            <a:pPr marL="313690" indent="-228600">
              <a:lnSpc>
                <a:spcPct val="100000"/>
              </a:lnSpc>
              <a:buAutoNum type="arabicPeriod" startAt="2"/>
            </a:pPr>
            <a:r>
              <a:rPr lang="en-US" sz="1200" spc="-5" dirty="0">
                <a:latin typeface="Arial"/>
                <a:cs typeface="Arial"/>
              </a:rPr>
              <a:t>Centre for Bioaromatic Research (Bioaromatic Centre)</a:t>
            </a:r>
          </a:p>
          <a:p>
            <a:pPr marL="313690" indent="-228600">
              <a:lnSpc>
                <a:spcPct val="100000"/>
              </a:lnSpc>
              <a:buAutoNum type="arabicPeriod" startAt="2"/>
            </a:pPr>
            <a:r>
              <a:rPr lang="en-US" sz="1200" spc="-5" dirty="0">
                <a:latin typeface="Arial"/>
                <a:cs typeface="Arial"/>
              </a:rPr>
              <a:t>Centre for Sustainability of Mineral and Resource Recovery Technology (SmaRRT Centre)</a:t>
            </a:r>
            <a:endParaRPr lang="en-US" sz="1200" dirty="0">
              <a:latin typeface="Arial"/>
              <a:cs typeface="Arial"/>
            </a:endParaRPr>
          </a:p>
        </p:txBody>
      </p:sp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id="{BA865526-6EB3-F3C2-D1EA-BCE9F3A59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448263"/>
              </p:ext>
            </p:extLst>
          </p:nvPr>
        </p:nvGraphicFramePr>
        <p:xfrm>
          <a:off x="5208824" y="5327232"/>
          <a:ext cx="6760065" cy="1092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4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2426">
                <a:tc>
                  <a:txBody>
                    <a:bodyPr/>
                    <a:lstStyle/>
                    <a:p>
                      <a:pPr marL="87313" indent="290513" algn="l">
                        <a:lnSpc>
                          <a:spcPct val="100000"/>
                        </a:lnSpc>
                      </a:pPr>
                      <a:r>
                        <a:rPr lang="en-US"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CENT</a:t>
                      </a:r>
                      <a:r>
                        <a:rPr lang="en-US" sz="18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 </a:t>
                      </a:r>
                    </a:p>
                    <a:p>
                      <a:pPr marL="87313" indent="290513" algn="l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    of EXCELLENCE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A5A5A5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tabLst>
                          <a:tab pos="428625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Centre for Automotive Engineering (Automotive Centre)</a:t>
                      </a:r>
                    </a:p>
                    <a:p>
                      <a:pPr marL="314325" indent="-228600">
                        <a:lnSpc>
                          <a:spcPct val="100000"/>
                        </a:lnSpc>
                        <a:buAutoNum type="arabicPeriod" startAt="2"/>
                        <a:tabLst>
                          <a:tab pos="428625" algn="l"/>
                        </a:tabLst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   Centre for Advanced Industrial Technology (AIT)</a:t>
                      </a:r>
                      <a:endParaRPr lang="en-US" sz="12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456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2"/>
          <p:cNvSpPr txBox="1"/>
          <p:nvPr/>
        </p:nvSpPr>
        <p:spPr>
          <a:xfrm>
            <a:off x="179092" y="183349"/>
            <a:ext cx="10488908" cy="8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l" rtl="0">
              <a:buClr>
                <a:schemeClr val="lt1"/>
              </a:buClr>
              <a:buSzPts val="5500"/>
            </a:pPr>
            <a:r>
              <a:rPr lang="en-MY" sz="275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AI CLOUD INFRASTRUCTURE SELF-DEVELOPMENT (TIER 1 DATA CENTRE)</a:t>
            </a:r>
            <a:endParaRPr sz="275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126406"/>
            <a:ext cx="1351429" cy="1011565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B783749E-6F83-446E-807F-15C2FF7CFC0F}"/>
              </a:ext>
            </a:extLst>
          </p:cNvPr>
          <p:cNvSpPr/>
          <p:nvPr/>
        </p:nvSpPr>
        <p:spPr>
          <a:xfrm>
            <a:off x="502955" y="2997234"/>
            <a:ext cx="1687445" cy="1509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FE912E1-C197-D354-579C-9332C7BD2DD2}"/>
              </a:ext>
            </a:extLst>
          </p:cNvPr>
          <p:cNvSpPr/>
          <p:nvPr/>
        </p:nvSpPr>
        <p:spPr>
          <a:xfrm>
            <a:off x="392211" y="2895126"/>
            <a:ext cx="1940682" cy="1743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F49E4DA-53F1-2125-060B-7C4C9BF33C4A}"/>
              </a:ext>
            </a:extLst>
          </p:cNvPr>
          <p:cNvSpPr/>
          <p:nvPr/>
        </p:nvSpPr>
        <p:spPr>
          <a:xfrm>
            <a:off x="393485" y="2902868"/>
            <a:ext cx="1906261" cy="1701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5B1BFB1-CB75-6AAA-DE35-46EC0D16BFA0}"/>
              </a:ext>
            </a:extLst>
          </p:cNvPr>
          <p:cNvSpPr/>
          <p:nvPr/>
        </p:nvSpPr>
        <p:spPr>
          <a:xfrm>
            <a:off x="1444290" y="2679980"/>
            <a:ext cx="1444625" cy="2618740"/>
          </a:xfrm>
          <a:custGeom>
            <a:avLst/>
            <a:gdLst/>
            <a:ahLst/>
            <a:cxnLst/>
            <a:rect l="l" t="t" r="r" b="b"/>
            <a:pathLst>
              <a:path w="1444625" h="2618740">
                <a:moveTo>
                  <a:pt x="74675" y="0"/>
                </a:moveTo>
                <a:lnTo>
                  <a:pt x="0" y="0"/>
                </a:lnTo>
                <a:lnTo>
                  <a:pt x="0" y="112775"/>
                </a:lnTo>
                <a:lnTo>
                  <a:pt x="46360" y="112775"/>
                </a:lnTo>
                <a:lnTo>
                  <a:pt x="74035" y="115823"/>
                </a:lnTo>
                <a:lnTo>
                  <a:pt x="101833" y="115823"/>
                </a:lnTo>
                <a:lnTo>
                  <a:pt x="129539" y="118871"/>
                </a:lnTo>
                <a:lnTo>
                  <a:pt x="157093" y="118871"/>
                </a:lnTo>
                <a:lnTo>
                  <a:pt x="184769" y="121919"/>
                </a:lnTo>
                <a:lnTo>
                  <a:pt x="212201" y="128015"/>
                </a:lnTo>
                <a:lnTo>
                  <a:pt x="267065" y="134111"/>
                </a:lnTo>
                <a:lnTo>
                  <a:pt x="375665" y="158495"/>
                </a:lnTo>
                <a:lnTo>
                  <a:pt x="402457" y="167639"/>
                </a:lnTo>
                <a:lnTo>
                  <a:pt x="429127" y="173735"/>
                </a:lnTo>
                <a:lnTo>
                  <a:pt x="534283" y="210311"/>
                </a:lnTo>
                <a:lnTo>
                  <a:pt x="560069" y="222503"/>
                </a:lnTo>
                <a:lnTo>
                  <a:pt x="585703" y="231647"/>
                </a:lnTo>
                <a:lnTo>
                  <a:pt x="661294" y="268223"/>
                </a:lnTo>
                <a:lnTo>
                  <a:pt x="685921" y="283463"/>
                </a:lnTo>
                <a:lnTo>
                  <a:pt x="710427" y="295655"/>
                </a:lnTo>
                <a:lnTo>
                  <a:pt x="758555" y="326135"/>
                </a:lnTo>
                <a:lnTo>
                  <a:pt x="805555" y="356615"/>
                </a:lnTo>
                <a:lnTo>
                  <a:pt x="851275" y="390143"/>
                </a:lnTo>
                <a:lnTo>
                  <a:pt x="895715" y="426719"/>
                </a:lnTo>
                <a:lnTo>
                  <a:pt x="938783" y="463295"/>
                </a:lnTo>
                <a:lnTo>
                  <a:pt x="959601" y="484631"/>
                </a:lnTo>
                <a:lnTo>
                  <a:pt x="979931" y="502919"/>
                </a:lnTo>
                <a:lnTo>
                  <a:pt x="999743" y="524255"/>
                </a:lnTo>
                <a:lnTo>
                  <a:pt x="1018793" y="545591"/>
                </a:lnTo>
                <a:lnTo>
                  <a:pt x="1037325" y="563879"/>
                </a:lnTo>
                <a:lnTo>
                  <a:pt x="1055248" y="585215"/>
                </a:lnTo>
                <a:lnTo>
                  <a:pt x="1072621" y="606551"/>
                </a:lnTo>
                <a:lnTo>
                  <a:pt x="1089385" y="630935"/>
                </a:lnTo>
                <a:lnTo>
                  <a:pt x="1105540" y="652271"/>
                </a:lnTo>
                <a:lnTo>
                  <a:pt x="1121145" y="673607"/>
                </a:lnTo>
                <a:lnTo>
                  <a:pt x="1136141" y="694943"/>
                </a:lnTo>
                <a:lnTo>
                  <a:pt x="1150619" y="719327"/>
                </a:lnTo>
                <a:lnTo>
                  <a:pt x="1164457" y="740663"/>
                </a:lnTo>
                <a:lnTo>
                  <a:pt x="1177655" y="765047"/>
                </a:lnTo>
                <a:lnTo>
                  <a:pt x="1190365" y="789431"/>
                </a:lnTo>
                <a:lnTo>
                  <a:pt x="1202435" y="810767"/>
                </a:lnTo>
                <a:lnTo>
                  <a:pt x="1224777" y="859535"/>
                </a:lnTo>
                <a:lnTo>
                  <a:pt x="1244711" y="908303"/>
                </a:lnTo>
                <a:lnTo>
                  <a:pt x="1262359" y="957071"/>
                </a:lnTo>
                <a:lnTo>
                  <a:pt x="1277752" y="1005839"/>
                </a:lnTo>
                <a:lnTo>
                  <a:pt x="1290706" y="1057655"/>
                </a:lnTo>
                <a:lnTo>
                  <a:pt x="1296283" y="1082039"/>
                </a:lnTo>
                <a:lnTo>
                  <a:pt x="1305671" y="1130807"/>
                </a:lnTo>
                <a:lnTo>
                  <a:pt x="1312651" y="1182623"/>
                </a:lnTo>
                <a:lnTo>
                  <a:pt x="1317376" y="1234439"/>
                </a:lnTo>
                <a:lnTo>
                  <a:pt x="1319783" y="1283207"/>
                </a:lnTo>
                <a:lnTo>
                  <a:pt x="1320027" y="1310639"/>
                </a:lnTo>
                <a:lnTo>
                  <a:pt x="1319783" y="1335023"/>
                </a:lnTo>
                <a:lnTo>
                  <a:pt x="1317376" y="1386839"/>
                </a:lnTo>
                <a:lnTo>
                  <a:pt x="1312651" y="1438655"/>
                </a:lnTo>
                <a:lnTo>
                  <a:pt x="1305671" y="1487423"/>
                </a:lnTo>
                <a:lnTo>
                  <a:pt x="1301221" y="1511807"/>
                </a:lnTo>
                <a:lnTo>
                  <a:pt x="1296283" y="1539239"/>
                </a:lnTo>
                <a:lnTo>
                  <a:pt x="1290706" y="1563623"/>
                </a:lnTo>
                <a:lnTo>
                  <a:pt x="1284457" y="1588007"/>
                </a:lnTo>
                <a:lnTo>
                  <a:pt x="1277752" y="1612391"/>
                </a:lnTo>
                <a:lnTo>
                  <a:pt x="1270375" y="1636775"/>
                </a:lnTo>
                <a:lnTo>
                  <a:pt x="1262359" y="1664207"/>
                </a:lnTo>
                <a:lnTo>
                  <a:pt x="1253855" y="1688591"/>
                </a:lnTo>
                <a:lnTo>
                  <a:pt x="1244711" y="1712975"/>
                </a:lnTo>
                <a:lnTo>
                  <a:pt x="1235080" y="1737359"/>
                </a:lnTo>
                <a:lnTo>
                  <a:pt x="1224777" y="1758695"/>
                </a:lnTo>
                <a:lnTo>
                  <a:pt x="1213865" y="1783079"/>
                </a:lnTo>
                <a:lnTo>
                  <a:pt x="1202435" y="1807463"/>
                </a:lnTo>
                <a:lnTo>
                  <a:pt x="1190365" y="1831847"/>
                </a:lnTo>
                <a:lnTo>
                  <a:pt x="1177655" y="1856231"/>
                </a:lnTo>
                <a:lnTo>
                  <a:pt x="1164457" y="1877567"/>
                </a:lnTo>
                <a:lnTo>
                  <a:pt x="1150619" y="1901951"/>
                </a:lnTo>
                <a:lnTo>
                  <a:pt x="1136141" y="1923287"/>
                </a:lnTo>
                <a:lnTo>
                  <a:pt x="1121145" y="1944623"/>
                </a:lnTo>
                <a:lnTo>
                  <a:pt x="1105540" y="1969007"/>
                </a:lnTo>
                <a:lnTo>
                  <a:pt x="1072621" y="2011679"/>
                </a:lnTo>
                <a:lnTo>
                  <a:pt x="1037325" y="2054351"/>
                </a:lnTo>
                <a:lnTo>
                  <a:pt x="999743" y="2097023"/>
                </a:lnTo>
                <a:lnTo>
                  <a:pt x="979931" y="2115311"/>
                </a:lnTo>
                <a:lnTo>
                  <a:pt x="959601" y="2136647"/>
                </a:lnTo>
                <a:lnTo>
                  <a:pt x="938783" y="2154935"/>
                </a:lnTo>
                <a:lnTo>
                  <a:pt x="917569" y="2176271"/>
                </a:lnTo>
                <a:lnTo>
                  <a:pt x="896111" y="2194559"/>
                </a:lnTo>
                <a:lnTo>
                  <a:pt x="874257" y="2212847"/>
                </a:lnTo>
                <a:lnTo>
                  <a:pt x="852037" y="2228087"/>
                </a:lnTo>
                <a:lnTo>
                  <a:pt x="829543" y="2246375"/>
                </a:lnTo>
                <a:lnTo>
                  <a:pt x="806683" y="2261615"/>
                </a:lnTo>
                <a:lnTo>
                  <a:pt x="760201" y="2292095"/>
                </a:lnTo>
                <a:lnTo>
                  <a:pt x="712591" y="2322575"/>
                </a:lnTo>
                <a:lnTo>
                  <a:pt x="688329" y="2334767"/>
                </a:lnTo>
                <a:lnTo>
                  <a:pt x="663945" y="2350007"/>
                </a:lnTo>
                <a:lnTo>
                  <a:pt x="589147" y="2386583"/>
                </a:lnTo>
                <a:lnTo>
                  <a:pt x="563758" y="2395727"/>
                </a:lnTo>
                <a:lnTo>
                  <a:pt x="538215" y="2407919"/>
                </a:lnTo>
                <a:lnTo>
                  <a:pt x="434065" y="2444495"/>
                </a:lnTo>
                <a:lnTo>
                  <a:pt x="407669" y="2450591"/>
                </a:lnTo>
                <a:lnTo>
                  <a:pt x="381121" y="2459735"/>
                </a:lnTo>
                <a:lnTo>
                  <a:pt x="273679" y="2484119"/>
                </a:lnTo>
                <a:lnTo>
                  <a:pt x="219334" y="2490215"/>
                </a:lnTo>
                <a:lnTo>
                  <a:pt x="192145" y="2496311"/>
                </a:lnTo>
                <a:lnTo>
                  <a:pt x="164713" y="2499359"/>
                </a:lnTo>
                <a:lnTo>
                  <a:pt x="137403" y="2499359"/>
                </a:lnTo>
                <a:lnTo>
                  <a:pt x="82417" y="2505455"/>
                </a:lnTo>
                <a:lnTo>
                  <a:pt x="0" y="2505455"/>
                </a:lnTo>
                <a:lnTo>
                  <a:pt x="0" y="2618231"/>
                </a:lnTo>
                <a:lnTo>
                  <a:pt x="111251" y="2618231"/>
                </a:lnTo>
                <a:lnTo>
                  <a:pt x="249539" y="2602991"/>
                </a:lnTo>
                <a:lnTo>
                  <a:pt x="277093" y="2596895"/>
                </a:lnTo>
                <a:lnTo>
                  <a:pt x="304403" y="2593847"/>
                </a:lnTo>
                <a:lnTo>
                  <a:pt x="413125" y="2569463"/>
                </a:lnTo>
                <a:lnTo>
                  <a:pt x="440039" y="2560319"/>
                </a:lnTo>
                <a:lnTo>
                  <a:pt x="466709" y="2554223"/>
                </a:lnTo>
                <a:lnTo>
                  <a:pt x="598291" y="2508503"/>
                </a:lnTo>
                <a:lnTo>
                  <a:pt x="700277" y="2459735"/>
                </a:lnTo>
                <a:lnTo>
                  <a:pt x="749929" y="2435351"/>
                </a:lnTo>
                <a:lnTo>
                  <a:pt x="774435" y="2420111"/>
                </a:lnTo>
                <a:lnTo>
                  <a:pt x="798819" y="2407919"/>
                </a:lnTo>
                <a:lnTo>
                  <a:pt x="846581" y="2377439"/>
                </a:lnTo>
                <a:lnTo>
                  <a:pt x="870082" y="2362199"/>
                </a:lnTo>
                <a:lnTo>
                  <a:pt x="893307" y="2343911"/>
                </a:lnTo>
                <a:lnTo>
                  <a:pt x="916289" y="2328671"/>
                </a:lnTo>
                <a:lnTo>
                  <a:pt x="961247" y="2292095"/>
                </a:lnTo>
                <a:lnTo>
                  <a:pt x="1005077" y="2255519"/>
                </a:lnTo>
                <a:lnTo>
                  <a:pt x="1047628" y="2215895"/>
                </a:lnTo>
                <a:lnTo>
                  <a:pt x="1068202" y="2197607"/>
                </a:lnTo>
                <a:lnTo>
                  <a:pt x="1107673" y="2154935"/>
                </a:lnTo>
                <a:lnTo>
                  <a:pt x="1145011" y="2112263"/>
                </a:lnTo>
                <a:lnTo>
                  <a:pt x="1180216" y="2069591"/>
                </a:lnTo>
                <a:lnTo>
                  <a:pt x="1213103" y="2023871"/>
                </a:lnTo>
                <a:lnTo>
                  <a:pt x="1228831" y="2002535"/>
                </a:lnTo>
                <a:lnTo>
                  <a:pt x="1243949" y="1981199"/>
                </a:lnTo>
                <a:lnTo>
                  <a:pt x="1258427" y="1956815"/>
                </a:lnTo>
                <a:lnTo>
                  <a:pt x="1272418" y="1932431"/>
                </a:lnTo>
                <a:lnTo>
                  <a:pt x="1285859" y="1911095"/>
                </a:lnTo>
                <a:lnTo>
                  <a:pt x="1298813" y="1886711"/>
                </a:lnTo>
                <a:lnTo>
                  <a:pt x="1311127" y="1862327"/>
                </a:lnTo>
                <a:lnTo>
                  <a:pt x="1322953" y="1837943"/>
                </a:lnTo>
                <a:lnTo>
                  <a:pt x="1334261" y="1816607"/>
                </a:lnTo>
                <a:lnTo>
                  <a:pt x="1344929" y="1792223"/>
                </a:lnTo>
                <a:lnTo>
                  <a:pt x="1355079" y="1767839"/>
                </a:lnTo>
                <a:lnTo>
                  <a:pt x="1364741" y="1740407"/>
                </a:lnTo>
                <a:lnTo>
                  <a:pt x="1373764" y="1716023"/>
                </a:lnTo>
                <a:lnTo>
                  <a:pt x="1390253" y="1667255"/>
                </a:lnTo>
                <a:lnTo>
                  <a:pt x="1404487" y="1618487"/>
                </a:lnTo>
                <a:lnTo>
                  <a:pt x="1410827" y="1591055"/>
                </a:lnTo>
                <a:lnTo>
                  <a:pt x="1416557" y="1566671"/>
                </a:lnTo>
                <a:lnTo>
                  <a:pt x="1421891" y="1542287"/>
                </a:lnTo>
                <a:lnTo>
                  <a:pt x="1426463" y="1514855"/>
                </a:lnTo>
                <a:lnTo>
                  <a:pt x="1430639" y="1490471"/>
                </a:lnTo>
                <a:lnTo>
                  <a:pt x="1437253" y="1438655"/>
                </a:lnTo>
                <a:lnTo>
                  <a:pt x="1441582" y="1386839"/>
                </a:lnTo>
                <a:lnTo>
                  <a:pt x="1443868" y="1335023"/>
                </a:lnTo>
                <a:lnTo>
                  <a:pt x="1444111" y="1310639"/>
                </a:lnTo>
                <a:lnTo>
                  <a:pt x="1443868" y="1283207"/>
                </a:lnTo>
                <a:lnTo>
                  <a:pt x="1441582" y="1231391"/>
                </a:lnTo>
                <a:lnTo>
                  <a:pt x="1437253" y="1179575"/>
                </a:lnTo>
                <a:lnTo>
                  <a:pt x="1430639" y="1130807"/>
                </a:lnTo>
                <a:lnTo>
                  <a:pt x="1421891" y="1078991"/>
                </a:lnTo>
                <a:lnTo>
                  <a:pt x="1416557" y="1054607"/>
                </a:lnTo>
                <a:lnTo>
                  <a:pt x="1410827" y="1027175"/>
                </a:lnTo>
                <a:lnTo>
                  <a:pt x="1404487" y="1002791"/>
                </a:lnTo>
                <a:lnTo>
                  <a:pt x="1397629" y="978407"/>
                </a:lnTo>
                <a:lnTo>
                  <a:pt x="1390253" y="950975"/>
                </a:lnTo>
                <a:lnTo>
                  <a:pt x="1373764" y="902207"/>
                </a:lnTo>
                <a:lnTo>
                  <a:pt x="1355079" y="853439"/>
                </a:lnTo>
                <a:lnTo>
                  <a:pt x="1334261" y="804671"/>
                </a:lnTo>
                <a:lnTo>
                  <a:pt x="1311127" y="755903"/>
                </a:lnTo>
                <a:lnTo>
                  <a:pt x="1285859" y="710183"/>
                </a:lnTo>
                <a:lnTo>
                  <a:pt x="1272418" y="685799"/>
                </a:lnTo>
                <a:lnTo>
                  <a:pt x="1258427" y="661415"/>
                </a:lnTo>
                <a:lnTo>
                  <a:pt x="1243949" y="640079"/>
                </a:lnTo>
                <a:lnTo>
                  <a:pt x="1228831" y="615695"/>
                </a:lnTo>
                <a:lnTo>
                  <a:pt x="1213103" y="594359"/>
                </a:lnTo>
                <a:lnTo>
                  <a:pt x="1196980" y="573023"/>
                </a:lnTo>
                <a:lnTo>
                  <a:pt x="1180216" y="548639"/>
                </a:lnTo>
                <a:lnTo>
                  <a:pt x="1145011" y="505967"/>
                </a:lnTo>
                <a:lnTo>
                  <a:pt x="1107673" y="463295"/>
                </a:lnTo>
                <a:lnTo>
                  <a:pt x="1088257" y="445007"/>
                </a:lnTo>
                <a:lnTo>
                  <a:pt x="1068202" y="423671"/>
                </a:lnTo>
                <a:lnTo>
                  <a:pt x="1047628" y="402335"/>
                </a:lnTo>
                <a:lnTo>
                  <a:pt x="1026413" y="384047"/>
                </a:lnTo>
                <a:lnTo>
                  <a:pt x="1004803" y="362711"/>
                </a:lnTo>
                <a:lnTo>
                  <a:pt x="982979" y="344423"/>
                </a:lnTo>
                <a:lnTo>
                  <a:pt x="960760" y="326135"/>
                </a:lnTo>
                <a:lnTo>
                  <a:pt x="938143" y="307847"/>
                </a:lnTo>
                <a:lnTo>
                  <a:pt x="915283" y="292607"/>
                </a:lnTo>
                <a:lnTo>
                  <a:pt x="892180" y="274319"/>
                </a:lnTo>
                <a:lnTo>
                  <a:pt x="868679" y="259079"/>
                </a:lnTo>
                <a:lnTo>
                  <a:pt x="845057" y="240791"/>
                </a:lnTo>
                <a:lnTo>
                  <a:pt x="796777" y="210311"/>
                </a:lnTo>
                <a:lnTo>
                  <a:pt x="772271" y="198119"/>
                </a:lnTo>
                <a:lnTo>
                  <a:pt x="747521" y="182879"/>
                </a:lnTo>
                <a:lnTo>
                  <a:pt x="620389" y="121919"/>
                </a:lnTo>
                <a:lnTo>
                  <a:pt x="594359" y="109727"/>
                </a:lnTo>
                <a:lnTo>
                  <a:pt x="434583" y="54863"/>
                </a:lnTo>
                <a:lnTo>
                  <a:pt x="297820" y="24383"/>
                </a:lnTo>
                <a:lnTo>
                  <a:pt x="270113" y="21335"/>
                </a:lnTo>
                <a:lnTo>
                  <a:pt x="242315" y="15239"/>
                </a:lnTo>
                <a:lnTo>
                  <a:pt x="130789" y="3047"/>
                </a:lnTo>
                <a:lnTo>
                  <a:pt x="102748" y="3047"/>
                </a:lnTo>
                <a:lnTo>
                  <a:pt x="74675" y="0"/>
                </a:lnTo>
                <a:close/>
              </a:path>
            </a:pathLst>
          </a:custGeom>
          <a:solidFill>
            <a:srgbClr val="BDC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8E0D871-7653-8278-92B2-EB38E87438CA}"/>
              </a:ext>
            </a:extLst>
          </p:cNvPr>
          <p:cNvSpPr/>
          <p:nvPr/>
        </p:nvSpPr>
        <p:spPr>
          <a:xfrm>
            <a:off x="1465626" y="2383434"/>
            <a:ext cx="1728470" cy="3210560"/>
          </a:xfrm>
          <a:custGeom>
            <a:avLst/>
            <a:gdLst/>
            <a:ahLst/>
            <a:cxnLst/>
            <a:rect l="l" t="t" r="r" b="b"/>
            <a:pathLst>
              <a:path w="1728470" h="3210560">
                <a:moveTo>
                  <a:pt x="0" y="0"/>
                </a:moveTo>
                <a:lnTo>
                  <a:pt x="58552" y="1402"/>
                </a:lnTo>
                <a:lnTo>
                  <a:pt x="116707" y="4571"/>
                </a:lnTo>
                <a:lnTo>
                  <a:pt x="174223" y="9540"/>
                </a:lnTo>
                <a:lnTo>
                  <a:pt x="231251" y="16001"/>
                </a:lnTo>
                <a:lnTo>
                  <a:pt x="287761" y="24262"/>
                </a:lnTo>
                <a:lnTo>
                  <a:pt x="343540" y="34168"/>
                </a:lnTo>
                <a:lnTo>
                  <a:pt x="398769" y="45719"/>
                </a:lnTo>
                <a:lnTo>
                  <a:pt x="453268" y="58795"/>
                </a:lnTo>
                <a:lnTo>
                  <a:pt x="506973" y="73395"/>
                </a:lnTo>
                <a:lnTo>
                  <a:pt x="560069" y="89672"/>
                </a:lnTo>
                <a:lnTo>
                  <a:pt x="612251" y="107320"/>
                </a:lnTo>
                <a:lnTo>
                  <a:pt x="663823" y="126491"/>
                </a:lnTo>
                <a:lnTo>
                  <a:pt x="714359" y="147065"/>
                </a:lnTo>
                <a:lnTo>
                  <a:pt x="764164" y="169163"/>
                </a:lnTo>
                <a:lnTo>
                  <a:pt x="813053" y="192542"/>
                </a:lnTo>
                <a:lnTo>
                  <a:pt x="861059" y="217291"/>
                </a:lnTo>
                <a:lnTo>
                  <a:pt x="908029" y="243474"/>
                </a:lnTo>
                <a:lnTo>
                  <a:pt x="954145" y="270906"/>
                </a:lnTo>
                <a:lnTo>
                  <a:pt x="999103" y="299587"/>
                </a:lnTo>
                <a:lnTo>
                  <a:pt x="1043056" y="329580"/>
                </a:lnTo>
                <a:lnTo>
                  <a:pt x="1085971" y="360669"/>
                </a:lnTo>
                <a:lnTo>
                  <a:pt x="1127759" y="393070"/>
                </a:lnTo>
                <a:lnTo>
                  <a:pt x="1168511" y="426598"/>
                </a:lnTo>
                <a:lnTo>
                  <a:pt x="1208013" y="461253"/>
                </a:lnTo>
                <a:lnTo>
                  <a:pt x="1246235" y="497067"/>
                </a:lnTo>
                <a:lnTo>
                  <a:pt x="1283329" y="533918"/>
                </a:lnTo>
                <a:lnTo>
                  <a:pt x="1319143" y="571896"/>
                </a:lnTo>
                <a:lnTo>
                  <a:pt x="1353677" y="610880"/>
                </a:lnTo>
                <a:lnTo>
                  <a:pt x="1386961" y="650869"/>
                </a:lnTo>
                <a:lnTo>
                  <a:pt x="1418843" y="691774"/>
                </a:lnTo>
                <a:lnTo>
                  <a:pt x="1449323" y="733684"/>
                </a:lnTo>
                <a:lnTo>
                  <a:pt x="1478401" y="776356"/>
                </a:lnTo>
                <a:lnTo>
                  <a:pt x="1506077" y="820033"/>
                </a:lnTo>
                <a:lnTo>
                  <a:pt x="1532260" y="864626"/>
                </a:lnTo>
                <a:lnTo>
                  <a:pt x="1556887" y="909949"/>
                </a:lnTo>
                <a:lnTo>
                  <a:pt x="1580113" y="956188"/>
                </a:lnTo>
                <a:lnTo>
                  <a:pt x="1601723" y="1003188"/>
                </a:lnTo>
                <a:lnTo>
                  <a:pt x="1621657" y="1050797"/>
                </a:lnTo>
                <a:lnTo>
                  <a:pt x="1640067" y="1099200"/>
                </a:lnTo>
                <a:lnTo>
                  <a:pt x="1656831" y="1148333"/>
                </a:lnTo>
                <a:lnTo>
                  <a:pt x="1671827" y="1198107"/>
                </a:lnTo>
                <a:lnTo>
                  <a:pt x="1685147" y="1248552"/>
                </a:lnTo>
                <a:lnTo>
                  <a:pt x="1696852" y="1299606"/>
                </a:lnTo>
                <a:lnTo>
                  <a:pt x="1706605" y="1351147"/>
                </a:lnTo>
                <a:lnTo>
                  <a:pt x="1714621" y="1403360"/>
                </a:lnTo>
                <a:lnTo>
                  <a:pt x="1720839" y="1455938"/>
                </a:lnTo>
                <a:lnTo>
                  <a:pt x="1725167" y="1509156"/>
                </a:lnTo>
                <a:lnTo>
                  <a:pt x="1727575" y="1562740"/>
                </a:lnTo>
                <a:lnTo>
                  <a:pt x="1728094" y="1589775"/>
                </a:lnTo>
                <a:lnTo>
                  <a:pt x="1728094" y="1616598"/>
                </a:lnTo>
                <a:lnTo>
                  <a:pt x="1726691" y="1669785"/>
                </a:lnTo>
                <a:lnTo>
                  <a:pt x="1723522" y="1722516"/>
                </a:lnTo>
                <a:lnTo>
                  <a:pt x="1718309" y="1774941"/>
                </a:lnTo>
                <a:lnTo>
                  <a:pt x="1711451" y="1826757"/>
                </a:lnTo>
                <a:lnTo>
                  <a:pt x="1702795" y="1878086"/>
                </a:lnTo>
                <a:lnTo>
                  <a:pt x="1692280" y="1928865"/>
                </a:lnTo>
                <a:lnTo>
                  <a:pt x="1680209" y="1979041"/>
                </a:lnTo>
                <a:lnTo>
                  <a:pt x="1666372" y="2028703"/>
                </a:lnTo>
                <a:lnTo>
                  <a:pt x="1650857" y="2077720"/>
                </a:lnTo>
                <a:lnTo>
                  <a:pt x="1633727" y="2125989"/>
                </a:lnTo>
                <a:lnTo>
                  <a:pt x="1614921" y="2173614"/>
                </a:lnTo>
                <a:lnTo>
                  <a:pt x="1594591" y="2220595"/>
                </a:lnTo>
                <a:lnTo>
                  <a:pt x="1572767" y="2266828"/>
                </a:lnTo>
                <a:lnTo>
                  <a:pt x="1549267" y="2312298"/>
                </a:lnTo>
                <a:lnTo>
                  <a:pt x="1524487" y="2356993"/>
                </a:lnTo>
                <a:lnTo>
                  <a:pt x="1498091" y="2400808"/>
                </a:lnTo>
                <a:lnTo>
                  <a:pt x="1470385" y="2443743"/>
                </a:lnTo>
                <a:lnTo>
                  <a:pt x="1441185" y="2485903"/>
                </a:lnTo>
                <a:lnTo>
                  <a:pt x="1410583" y="2527182"/>
                </a:lnTo>
                <a:lnTo>
                  <a:pt x="1378701" y="2567437"/>
                </a:lnTo>
                <a:lnTo>
                  <a:pt x="1345570" y="2606811"/>
                </a:lnTo>
                <a:lnTo>
                  <a:pt x="1311127" y="2645161"/>
                </a:lnTo>
                <a:lnTo>
                  <a:pt x="1275313" y="2682499"/>
                </a:lnTo>
                <a:lnTo>
                  <a:pt x="1238371" y="2718825"/>
                </a:lnTo>
                <a:lnTo>
                  <a:pt x="1200271" y="2754127"/>
                </a:lnTo>
                <a:lnTo>
                  <a:pt x="1160891" y="2788285"/>
                </a:lnTo>
                <a:lnTo>
                  <a:pt x="1120505" y="2821314"/>
                </a:lnTo>
                <a:lnTo>
                  <a:pt x="1078991" y="2853187"/>
                </a:lnTo>
                <a:lnTo>
                  <a:pt x="1036319" y="2883916"/>
                </a:lnTo>
                <a:lnTo>
                  <a:pt x="992611" y="2913516"/>
                </a:lnTo>
                <a:lnTo>
                  <a:pt x="947927" y="2941828"/>
                </a:lnTo>
                <a:lnTo>
                  <a:pt x="902207" y="2968879"/>
                </a:lnTo>
                <a:lnTo>
                  <a:pt x="855451" y="2994538"/>
                </a:lnTo>
                <a:lnTo>
                  <a:pt x="807841" y="3019053"/>
                </a:lnTo>
                <a:lnTo>
                  <a:pt x="759317" y="3042163"/>
                </a:lnTo>
                <a:lnTo>
                  <a:pt x="710062" y="3063880"/>
                </a:lnTo>
                <a:lnTo>
                  <a:pt x="659770" y="3084322"/>
                </a:lnTo>
                <a:lnTo>
                  <a:pt x="608716" y="3103254"/>
                </a:lnTo>
                <a:lnTo>
                  <a:pt x="556900" y="3120780"/>
                </a:lnTo>
                <a:lnTo>
                  <a:pt x="504322" y="3136782"/>
                </a:lnTo>
                <a:lnTo>
                  <a:pt x="450982" y="3151260"/>
                </a:lnTo>
                <a:lnTo>
                  <a:pt x="397001" y="3164214"/>
                </a:lnTo>
                <a:lnTo>
                  <a:pt x="342259" y="3175644"/>
                </a:lnTo>
                <a:lnTo>
                  <a:pt x="286877" y="3185550"/>
                </a:lnTo>
                <a:lnTo>
                  <a:pt x="231007" y="3193801"/>
                </a:lnTo>
                <a:lnTo>
                  <a:pt x="174497" y="3200409"/>
                </a:lnTo>
                <a:lnTo>
                  <a:pt x="117347" y="3205362"/>
                </a:lnTo>
                <a:lnTo>
                  <a:pt x="59679" y="3208528"/>
                </a:lnTo>
                <a:lnTo>
                  <a:pt x="30723" y="3209553"/>
                </a:lnTo>
                <a:lnTo>
                  <a:pt x="1645" y="3210052"/>
                </a:lnTo>
              </a:path>
            </a:pathLst>
          </a:custGeom>
          <a:ln w="16333">
            <a:solidFill>
              <a:srgbClr val="A6A6A6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95D4D39-D49C-EB1C-9AFB-DEBF380E68F7}"/>
              </a:ext>
            </a:extLst>
          </p:cNvPr>
          <p:cNvSpPr/>
          <p:nvPr/>
        </p:nvSpPr>
        <p:spPr>
          <a:xfrm>
            <a:off x="1545239" y="2645208"/>
            <a:ext cx="265128" cy="2491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AAC3A5B-2344-04AC-CE60-9FABEC3B1EEB}"/>
              </a:ext>
            </a:extLst>
          </p:cNvPr>
          <p:cNvSpPr/>
          <p:nvPr/>
        </p:nvSpPr>
        <p:spPr>
          <a:xfrm>
            <a:off x="1546641" y="2649006"/>
            <a:ext cx="231140" cy="212090"/>
          </a:xfrm>
          <a:custGeom>
            <a:avLst/>
            <a:gdLst/>
            <a:ahLst/>
            <a:cxnLst/>
            <a:rect l="l" t="t" r="r" b="b"/>
            <a:pathLst>
              <a:path w="231139" h="212089">
                <a:moveTo>
                  <a:pt x="115305" y="0"/>
                </a:moveTo>
                <a:lnTo>
                  <a:pt x="64648" y="10789"/>
                </a:lnTo>
                <a:lnTo>
                  <a:pt x="25267" y="39623"/>
                </a:lnTo>
                <a:lnTo>
                  <a:pt x="3047" y="81655"/>
                </a:lnTo>
                <a:lnTo>
                  <a:pt x="0" y="105917"/>
                </a:lnTo>
                <a:lnTo>
                  <a:pt x="3047" y="130149"/>
                </a:lnTo>
                <a:lnTo>
                  <a:pt x="25267" y="172211"/>
                </a:lnTo>
                <a:lnTo>
                  <a:pt x="64648" y="201015"/>
                </a:lnTo>
                <a:lnTo>
                  <a:pt x="115305" y="211835"/>
                </a:lnTo>
                <a:lnTo>
                  <a:pt x="141853" y="209031"/>
                </a:lnTo>
                <a:lnTo>
                  <a:pt x="187451" y="188579"/>
                </a:lnTo>
                <a:lnTo>
                  <a:pt x="218937" y="152521"/>
                </a:lnTo>
                <a:lnTo>
                  <a:pt x="230764" y="105917"/>
                </a:lnTo>
                <a:lnTo>
                  <a:pt x="227716" y="81655"/>
                </a:lnTo>
                <a:lnTo>
                  <a:pt x="205374" y="39623"/>
                </a:lnTo>
                <a:lnTo>
                  <a:pt x="166115" y="10789"/>
                </a:lnTo>
                <a:lnTo>
                  <a:pt x="1153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65C02B8-40DB-9656-FDA2-BF3854F379C2}"/>
              </a:ext>
            </a:extLst>
          </p:cNvPr>
          <p:cNvSpPr/>
          <p:nvPr/>
        </p:nvSpPr>
        <p:spPr>
          <a:xfrm>
            <a:off x="1585900" y="2684832"/>
            <a:ext cx="151494" cy="1394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01B4DBC-F508-DE9F-9BB1-D1A10DCF194F}"/>
              </a:ext>
            </a:extLst>
          </p:cNvPr>
          <p:cNvSpPr/>
          <p:nvPr/>
        </p:nvSpPr>
        <p:spPr>
          <a:xfrm>
            <a:off x="1724827" y="2574330"/>
            <a:ext cx="34925" cy="38100"/>
          </a:xfrm>
          <a:custGeom>
            <a:avLst/>
            <a:gdLst/>
            <a:ahLst/>
            <a:cxnLst/>
            <a:rect l="l" t="t" r="r" b="b"/>
            <a:pathLst>
              <a:path w="34925" h="38100">
                <a:moveTo>
                  <a:pt x="17129" y="0"/>
                </a:moveTo>
                <a:lnTo>
                  <a:pt x="10546" y="1523"/>
                </a:lnTo>
                <a:lnTo>
                  <a:pt x="4937" y="5699"/>
                </a:lnTo>
                <a:lnTo>
                  <a:pt x="1127" y="12039"/>
                </a:lnTo>
                <a:lnTo>
                  <a:pt x="0" y="19415"/>
                </a:lnTo>
                <a:lnTo>
                  <a:pt x="1402" y="26517"/>
                </a:lnTo>
                <a:lnTo>
                  <a:pt x="5212" y="32613"/>
                </a:lnTo>
                <a:lnTo>
                  <a:pt x="11033" y="36819"/>
                </a:lnTo>
                <a:lnTo>
                  <a:pt x="17769" y="38099"/>
                </a:lnTo>
                <a:lnTo>
                  <a:pt x="24383" y="36575"/>
                </a:lnTo>
                <a:lnTo>
                  <a:pt x="29961" y="32491"/>
                </a:lnTo>
                <a:lnTo>
                  <a:pt x="33771" y="26151"/>
                </a:lnTo>
                <a:lnTo>
                  <a:pt x="34808" y="20299"/>
                </a:lnTo>
                <a:lnTo>
                  <a:pt x="20177" y="20299"/>
                </a:lnTo>
                <a:lnTo>
                  <a:pt x="14721" y="17891"/>
                </a:lnTo>
                <a:lnTo>
                  <a:pt x="21092" y="761"/>
                </a:lnTo>
                <a:lnTo>
                  <a:pt x="17129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C370BC4-6909-1813-A9B0-081050A1BD57}"/>
              </a:ext>
            </a:extLst>
          </p:cNvPr>
          <p:cNvSpPr/>
          <p:nvPr/>
        </p:nvSpPr>
        <p:spPr>
          <a:xfrm>
            <a:off x="1739549" y="2575092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4" h="19685">
                <a:moveTo>
                  <a:pt x="6370" y="0"/>
                </a:moveTo>
                <a:lnTo>
                  <a:pt x="0" y="17129"/>
                </a:lnTo>
                <a:lnTo>
                  <a:pt x="5455" y="19537"/>
                </a:lnTo>
                <a:lnTo>
                  <a:pt x="11704" y="2407"/>
                </a:lnTo>
                <a:lnTo>
                  <a:pt x="9265" y="609"/>
                </a:lnTo>
                <a:lnTo>
                  <a:pt x="6370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F448B3-93A1-B808-C8E6-6C10CBADB7AB}"/>
              </a:ext>
            </a:extLst>
          </p:cNvPr>
          <p:cNvSpPr/>
          <p:nvPr/>
        </p:nvSpPr>
        <p:spPr>
          <a:xfrm>
            <a:off x="1745005" y="2577500"/>
            <a:ext cx="15240" cy="17145"/>
          </a:xfrm>
          <a:custGeom>
            <a:avLst/>
            <a:gdLst/>
            <a:ahLst/>
            <a:cxnLst/>
            <a:rect l="l" t="t" r="r" b="b"/>
            <a:pathLst>
              <a:path w="15239" h="17144">
                <a:moveTo>
                  <a:pt x="6248" y="0"/>
                </a:moveTo>
                <a:lnTo>
                  <a:pt x="0" y="17129"/>
                </a:lnTo>
                <a:lnTo>
                  <a:pt x="14630" y="17129"/>
                </a:lnTo>
                <a:lnTo>
                  <a:pt x="14874" y="15483"/>
                </a:lnTo>
                <a:lnTo>
                  <a:pt x="13350" y="8381"/>
                </a:lnTo>
                <a:lnTo>
                  <a:pt x="9662" y="2285"/>
                </a:lnTo>
                <a:lnTo>
                  <a:pt x="6248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61576C06-12D5-3DC6-E4EA-C299F2E36572}"/>
              </a:ext>
            </a:extLst>
          </p:cNvPr>
          <p:cNvSpPr/>
          <p:nvPr/>
        </p:nvSpPr>
        <p:spPr>
          <a:xfrm>
            <a:off x="1745920" y="2072019"/>
            <a:ext cx="554990" cy="506095"/>
          </a:xfrm>
          <a:custGeom>
            <a:avLst/>
            <a:gdLst/>
            <a:ahLst/>
            <a:cxnLst/>
            <a:rect l="l" t="t" r="r" b="b"/>
            <a:pathLst>
              <a:path w="554989" h="506094">
                <a:moveTo>
                  <a:pt x="186689" y="0"/>
                </a:moveTo>
                <a:lnTo>
                  <a:pt x="183885" y="2042"/>
                </a:lnTo>
                <a:lnTo>
                  <a:pt x="0" y="503072"/>
                </a:lnTo>
                <a:lnTo>
                  <a:pt x="2895" y="503681"/>
                </a:lnTo>
                <a:lnTo>
                  <a:pt x="5333" y="505480"/>
                </a:lnTo>
                <a:lnTo>
                  <a:pt x="188701" y="6492"/>
                </a:lnTo>
                <a:lnTo>
                  <a:pt x="186689" y="6370"/>
                </a:lnTo>
                <a:lnTo>
                  <a:pt x="189341" y="4450"/>
                </a:lnTo>
                <a:lnTo>
                  <a:pt x="554461" y="4450"/>
                </a:lnTo>
                <a:lnTo>
                  <a:pt x="554583" y="3809"/>
                </a:lnTo>
                <a:lnTo>
                  <a:pt x="186689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6FD4B58-0EA8-FBA8-50B7-341A9FAD0F98}"/>
              </a:ext>
            </a:extLst>
          </p:cNvPr>
          <p:cNvSpPr/>
          <p:nvPr/>
        </p:nvSpPr>
        <p:spPr>
          <a:xfrm>
            <a:off x="2300503" y="2060102"/>
            <a:ext cx="34925" cy="38100"/>
          </a:xfrm>
          <a:custGeom>
            <a:avLst/>
            <a:gdLst/>
            <a:ahLst/>
            <a:cxnLst/>
            <a:rect l="l" t="t" r="r" b="b"/>
            <a:pathLst>
              <a:path w="34925" h="38100">
                <a:moveTo>
                  <a:pt x="33924" y="22219"/>
                </a:moveTo>
                <a:lnTo>
                  <a:pt x="0" y="22219"/>
                </a:lnTo>
                <a:lnTo>
                  <a:pt x="640" y="26395"/>
                </a:lnTo>
                <a:lnTo>
                  <a:pt x="4328" y="32491"/>
                </a:lnTo>
                <a:lnTo>
                  <a:pt x="9905" y="36575"/>
                </a:lnTo>
                <a:lnTo>
                  <a:pt x="16763" y="38099"/>
                </a:lnTo>
                <a:lnTo>
                  <a:pt x="23621" y="36697"/>
                </a:lnTo>
                <a:lnTo>
                  <a:pt x="29230" y="32765"/>
                </a:lnTo>
                <a:lnTo>
                  <a:pt x="33040" y="26669"/>
                </a:lnTo>
                <a:lnTo>
                  <a:pt x="33924" y="22219"/>
                </a:lnTo>
                <a:close/>
              </a:path>
              <a:path w="34925" h="38100">
                <a:moveTo>
                  <a:pt x="17160" y="0"/>
                </a:moveTo>
                <a:lnTo>
                  <a:pt x="10302" y="1523"/>
                </a:lnTo>
                <a:lnTo>
                  <a:pt x="4724" y="5577"/>
                </a:lnTo>
                <a:lnTo>
                  <a:pt x="914" y="11551"/>
                </a:lnTo>
                <a:lnTo>
                  <a:pt x="0" y="15727"/>
                </a:lnTo>
                <a:lnTo>
                  <a:pt x="16916" y="15880"/>
                </a:lnTo>
                <a:lnTo>
                  <a:pt x="16916" y="22219"/>
                </a:lnTo>
                <a:lnTo>
                  <a:pt x="33924" y="22097"/>
                </a:lnTo>
                <a:lnTo>
                  <a:pt x="34442" y="19293"/>
                </a:lnTo>
                <a:lnTo>
                  <a:pt x="33162" y="11795"/>
                </a:lnTo>
                <a:lnTo>
                  <a:pt x="29474" y="5699"/>
                </a:lnTo>
                <a:lnTo>
                  <a:pt x="23896" y="1645"/>
                </a:lnTo>
                <a:lnTo>
                  <a:pt x="17160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74F2B7D-76B2-FBA6-E331-7202AD14D46D}"/>
              </a:ext>
            </a:extLst>
          </p:cNvPr>
          <p:cNvSpPr/>
          <p:nvPr/>
        </p:nvSpPr>
        <p:spPr>
          <a:xfrm>
            <a:off x="2300016" y="2075829"/>
            <a:ext cx="17780" cy="6985"/>
          </a:xfrm>
          <a:custGeom>
            <a:avLst/>
            <a:gdLst/>
            <a:ahLst/>
            <a:cxnLst/>
            <a:rect l="l" t="t" r="r" b="b"/>
            <a:pathLst>
              <a:path w="17779" h="6984">
                <a:moveTo>
                  <a:pt x="487" y="0"/>
                </a:moveTo>
                <a:lnTo>
                  <a:pt x="0" y="2560"/>
                </a:lnTo>
                <a:lnTo>
                  <a:pt x="0" y="3566"/>
                </a:lnTo>
                <a:lnTo>
                  <a:pt x="365" y="6370"/>
                </a:lnTo>
                <a:lnTo>
                  <a:pt x="17404" y="6492"/>
                </a:lnTo>
                <a:lnTo>
                  <a:pt x="17404" y="152"/>
                </a:lnTo>
                <a:lnTo>
                  <a:pt x="487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8470FF4-23B7-1AAC-4F76-F83E64B0062A}"/>
              </a:ext>
            </a:extLst>
          </p:cNvPr>
          <p:cNvSpPr/>
          <p:nvPr/>
        </p:nvSpPr>
        <p:spPr>
          <a:xfrm>
            <a:off x="1934621" y="2079335"/>
            <a:ext cx="365760" cy="0"/>
          </a:xfrm>
          <a:custGeom>
            <a:avLst/>
            <a:gdLst/>
            <a:ahLst/>
            <a:cxnLst/>
            <a:rect l="l" t="t" r="r" b="b"/>
            <a:pathLst>
              <a:path w="365760">
                <a:moveTo>
                  <a:pt x="0" y="0"/>
                </a:moveTo>
                <a:lnTo>
                  <a:pt x="365759" y="0"/>
                </a:lnTo>
              </a:path>
            </a:pathLst>
          </a:custGeom>
          <a:ln w="7000">
            <a:solidFill>
              <a:srgbClr val="C1CC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8B3BDDC-F517-5A6F-E928-42C83A914D75}"/>
              </a:ext>
            </a:extLst>
          </p:cNvPr>
          <p:cNvSpPr/>
          <p:nvPr/>
        </p:nvSpPr>
        <p:spPr>
          <a:xfrm>
            <a:off x="1932610" y="207646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651" y="0"/>
                </a:moveTo>
                <a:lnTo>
                  <a:pt x="0" y="1920"/>
                </a:lnTo>
                <a:lnTo>
                  <a:pt x="2011" y="2042"/>
                </a:lnTo>
                <a:lnTo>
                  <a:pt x="2651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CFF9B7A5-F156-1EE1-243A-CD206A7B3700}"/>
              </a:ext>
            </a:extLst>
          </p:cNvPr>
          <p:cNvSpPr/>
          <p:nvPr/>
        </p:nvSpPr>
        <p:spPr>
          <a:xfrm>
            <a:off x="2773262" y="1471487"/>
            <a:ext cx="3780930" cy="8907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01AF6BF-C7E4-259C-9BAE-398E65A9AB13}"/>
              </a:ext>
            </a:extLst>
          </p:cNvPr>
          <p:cNvSpPr/>
          <p:nvPr/>
        </p:nvSpPr>
        <p:spPr>
          <a:xfrm>
            <a:off x="2286544" y="1368910"/>
            <a:ext cx="1028200" cy="9577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EFF60955-868D-9CE7-313F-80A117366C22}"/>
              </a:ext>
            </a:extLst>
          </p:cNvPr>
          <p:cNvSpPr/>
          <p:nvPr/>
        </p:nvSpPr>
        <p:spPr>
          <a:xfrm>
            <a:off x="2302057" y="1437770"/>
            <a:ext cx="970084" cy="8937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F2D3AC6B-8AD6-5130-90AB-CDBF1F975BB3}"/>
              </a:ext>
            </a:extLst>
          </p:cNvPr>
          <p:cNvSpPr txBox="1"/>
          <p:nvPr/>
        </p:nvSpPr>
        <p:spPr>
          <a:xfrm>
            <a:off x="2625891" y="1691251"/>
            <a:ext cx="2540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79E0A290-FA72-EF34-3250-3BAE2D119D3C}"/>
              </a:ext>
            </a:extLst>
          </p:cNvPr>
          <p:cNvSpPr txBox="1"/>
          <p:nvPr/>
        </p:nvSpPr>
        <p:spPr>
          <a:xfrm>
            <a:off x="3001863" y="1555479"/>
            <a:ext cx="3048000" cy="730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42900" algn="l">
              <a:lnSpc>
                <a:spcPct val="101299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Identify the AI Development </a:t>
            </a:r>
          </a:p>
          <a:p>
            <a:pPr marL="12700" marR="5080" indent="342900" algn="l">
              <a:lnSpc>
                <a:spcPct val="101299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Primary Usecase </a:t>
            </a:r>
          </a:p>
          <a:p>
            <a:pPr marL="12700" marR="5080" indent="342900" algn="l">
              <a:lnSpc>
                <a:spcPct val="101299"/>
              </a:lnSpc>
            </a:pP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(Large AI Training) </a:t>
            </a:r>
            <a:endParaRPr sz="16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4803231-B6D0-6342-F434-6E3EB7695E67}"/>
              </a:ext>
            </a:extLst>
          </p:cNvPr>
          <p:cNvSpPr/>
          <p:nvPr/>
        </p:nvSpPr>
        <p:spPr>
          <a:xfrm>
            <a:off x="2387524" y="3035353"/>
            <a:ext cx="265137" cy="2491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4FD05DCE-33CA-B82C-B3DC-DA23FDC4FD90}"/>
              </a:ext>
            </a:extLst>
          </p:cNvPr>
          <p:cNvSpPr/>
          <p:nvPr/>
        </p:nvSpPr>
        <p:spPr>
          <a:xfrm>
            <a:off x="2388895" y="3039150"/>
            <a:ext cx="231140" cy="212090"/>
          </a:xfrm>
          <a:custGeom>
            <a:avLst/>
            <a:gdLst/>
            <a:ahLst/>
            <a:cxnLst/>
            <a:rect l="l" t="t" r="r" b="b"/>
            <a:pathLst>
              <a:path w="231139" h="212089">
                <a:moveTo>
                  <a:pt x="115458" y="0"/>
                </a:moveTo>
                <a:lnTo>
                  <a:pt x="64648" y="10789"/>
                </a:lnTo>
                <a:lnTo>
                  <a:pt x="25420" y="39623"/>
                </a:lnTo>
                <a:lnTo>
                  <a:pt x="3047" y="81655"/>
                </a:lnTo>
                <a:lnTo>
                  <a:pt x="0" y="105917"/>
                </a:lnTo>
                <a:lnTo>
                  <a:pt x="3047" y="130149"/>
                </a:lnTo>
                <a:lnTo>
                  <a:pt x="25420" y="172059"/>
                </a:lnTo>
                <a:lnTo>
                  <a:pt x="64648" y="201015"/>
                </a:lnTo>
                <a:lnTo>
                  <a:pt x="115458" y="211835"/>
                </a:lnTo>
                <a:lnTo>
                  <a:pt x="141884" y="209031"/>
                </a:lnTo>
                <a:lnTo>
                  <a:pt x="187604" y="188579"/>
                </a:lnTo>
                <a:lnTo>
                  <a:pt x="219090" y="152521"/>
                </a:lnTo>
                <a:lnTo>
                  <a:pt x="230764" y="105917"/>
                </a:lnTo>
                <a:lnTo>
                  <a:pt x="227716" y="81655"/>
                </a:lnTo>
                <a:lnTo>
                  <a:pt x="205496" y="39623"/>
                </a:lnTo>
                <a:lnTo>
                  <a:pt x="166115" y="10789"/>
                </a:lnTo>
                <a:lnTo>
                  <a:pt x="1154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1D541E99-39FB-AFD5-FEB2-7C5868E2B939}"/>
              </a:ext>
            </a:extLst>
          </p:cNvPr>
          <p:cNvSpPr/>
          <p:nvPr/>
        </p:nvSpPr>
        <p:spPr>
          <a:xfrm>
            <a:off x="2428276" y="3074976"/>
            <a:ext cx="152196" cy="13943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E198954C-7029-F5DD-7739-C48914F668ED}"/>
              </a:ext>
            </a:extLst>
          </p:cNvPr>
          <p:cNvSpPr/>
          <p:nvPr/>
        </p:nvSpPr>
        <p:spPr>
          <a:xfrm>
            <a:off x="2665257" y="3014004"/>
            <a:ext cx="34925" cy="38100"/>
          </a:xfrm>
          <a:custGeom>
            <a:avLst/>
            <a:gdLst/>
            <a:ahLst/>
            <a:cxnLst/>
            <a:rect l="l" t="t" r="r" b="b"/>
            <a:pathLst>
              <a:path w="34925" h="38100">
                <a:moveTo>
                  <a:pt x="17007" y="0"/>
                </a:moveTo>
                <a:lnTo>
                  <a:pt x="10424" y="1645"/>
                </a:lnTo>
                <a:lnTo>
                  <a:pt x="4815" y="5943"/>
                </a:lnTo>
                <a:lnTo>
                  <a:pt x="1158" y="12435"/>
                </a:lnTo>
                <a:lnTo>
                  <a:pt x="0" y="19659"/>
                </a:lnTo>
                <a:lnTo>
                  <a:pt x="1523" y="26791"/>
                </a:lnTo>
                <a:lnTo>
                  <a:pt x="5577" y="32887"/>
                </a:lnTo>
                <a:lnTo>
                  <a:pt x="11551" y="36941"/>
                </a:lnTo>
                <a:lnTo>
                  <a:pt x="18166" y="38099"/>
                </a:lnTo>
                <a:lnTo>
                  <a:pt x="24780" y="36423"/>
                </a:lnTo>
                <a:lnTo>
                  <a:pt x="30358" y="32003"/>
                </a:lnTo>
                <a:lnTo>
                  <a:pt x="34046" y="25633"/>
                </a:lnTo>
                <a:lnTo>
                  <a:pt x="34686" y="21183"/>
                </a:lnTo>
                <a:lnTo>
                  <a:pt x="19690" y="21183"/>
                </a:lnTo>
                <a:lnTo>
                  <a:pt x="15361" y="16885"/>
                </a:lnTo>
                <a:lnTo>
                  <a:pt x="27066" y="3413"/>
                </a:lnTo>
                <a:lnTo>
                  <a:pt x="23621" y="1127"/>
                </a:lnTo>
                <a:lnTo>
                  <a:pt x="17007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D36EB320-578D-1039-A0C1-D4B7DD74FC0A}"/>
              </a:ext>
            </a:extLst>
          </p:cNvPr>
          <p:cNvSpPr/>
          <p:nvPr/>
        </p:nvSpPr>
        <p:spPr>
          <a:xfrm>
            <a:off x="2680619" y="3017418"/>
            <a:ext cx="15875" cy="17780"/>
          </a:xfrm>
          <a:custGeom>
            <a:avLst/>
            <a:gdLst/>
            <a:ahLst/>
            <a:cxnLst/>
            <a:rect l="l" t="t" r="r" b="b"/>
            <a:pathLst>
              <a:path w="15875" h="17780">
                <a:moveTo>
                  <a:pt x="11704" y="0"/>
                </a:moveTo>
                <a:lnTo>
                  <a:pt x="0" y="13472"/>
                </a:lnTo>
                <a:lnTo>
                  <a:pt x="4328" y="17769"/>
                </a:lnTo>
                <a:lnTo>
                  <a:pt x="15880" y="4328"/>
                </a:lnTo>
                <a:lnTo>
                  <a:pt x="14234" y="1645"/>
                </a:lnTo>
                <a:lnTo>
                  <a:pt x="11704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3C085FD6-7EFD-D801-B81F-ACA77487C092}"/>
              </a:ext>
            </a:extLst>
          </p:cNvPr>
          <p:cNvSpPr/>
          <p:nvPr/>
        </p:nvSpPr>
        <p:spPr>
          <a:xfrm>
            <a:off x="2684948" y="3021746"/>
            <a:ext cx="15875" cy="13970"/>
          </a:xfrm>
          <a:custGeom>
            <a:avLst/>
            <a:gdLst/>
            <a:ahLst/>
            <a:cxnLst/>
            <a:rect l="l" t="t" r="r" b="b"/>
            <a:pathLst>
              <a:path w="15875" h="13969">
                <a:moveTo>
                  <a:pt x="11551" y="0"/>
                </a:moveTo>
                <a:lnTo>
                  <a:pt x="0" y="13441"/>
                </a:lnTo>
                <a:lnTo>
                  <a:pt x="14996" y="13441"/>
                </a:lnTo>
                <a:lnTo>
                  <a:pt x="15361" y="10667"/>
                </a:lnTo>
                <a:lnTo>
                  <a:pt x="13959" y="3535"/>
                </a:lnTo>
                <a:lnTo>
                  <a:pt x="11551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AEDFE2CC-0106-5899-9C95-B36C940A00FA}"/>
              </a:ext>
            </a:extLst>
          </p:cNvPr>
          <p:cNvSpPr/>
          <p:nvPr/>
        </p:nvSpPr>
        <p:spPr>
          <a:xfrm>
            <a:off x="2692324" y="2882787"/>
            <a:ext cx="356870" cy="139065"/>
          </a:xfrm>
          <a:custGeom>
            <a:avLst/>
            <a:gdLst/>
            <a:ahLst/>
            <a:cxnLst/>
            <a:rect l="l" t="t" r="r" b="b"/>
            <a:pathLst>
              <a:path w="356870" h="139064">
                <a:moveTo>
                  <a:pt x="117195" y="0"/>
                </a:moveTo>
                <a:lnTo>
                  <a:pt x="115061" y="1036"/>
                </a:lnTo>
                <a:lnTo>
                  <a:pt x="0" y="134630"/>
                </a:lnTo>
                <a:lnTo>
                  <a:pt x="2529" y="136276"/>
                </a:lnTo>
                <a:lnTo>
                  <a:pt x="4175" y="138958"/>
                </a:lnTo>
                <a:lnTo>
                  <a:pt x="118475" y="6370"/>
                </a:lnTo>
                <a:lnTo>
                  <a:pt x="117195" y="6370"/>
                </a:lnTo>
                <a:lnTo>
                  <a:pt x="119359" y="5333"/>
                </a:lnTo>
                <a:lnTo>
                  <a:pt x="356097" y="5333"/>
                </a:lnTo>
                <a:lnTo>
                  <a:pt x="355975" y="4206"/>
                </a:lnTo>
                <a:lnTo>
                  <a:pt x="356463" y="1036"/>
                </a:lnTo>
                <a:lnTo>
                  <a:pt x="117195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id="{688E919F-B256-F235-FA73-4CEF2522BAFF}"/>
              </a:ext>
            </a:extLst>
          </p:cNvPr>
          <p:cNvSpPr/>
          <p:nvPr/>
        </p:nvSpPr>
        <p:spPr>
          <a:xfrm>
            <a:off x="3048787" y="2868065"/>
            <a:ext cx="34925" cy="38100"/>
          </a:xfrm>
          <a:custGeom>
            <a:avLst/>
            <a:gdLst/>
            <a:ahLst/>
            <a:cxnLst/>
            <a:rect l="l" t="t" r="r" b="b"/>
            <a:pathLst>
              <a:path w="34925" h="38100">
                <a:moveTo>
                  <a:pt x="33924" y="22219"/>
                </a:moveTo>
                <a:lnTo>
                  <a:pt x="0" y="22219"/>
                </a:lnTo>
                <a:lnTo>
                  <a:pt x="761" y="26304"/>
                </a:lnTo>
                <a:lnTo>
                  <a:pt x="4571" y="32400"/>
                </a:lnTo>
                <a:lnTo>
                  <a:pt x="10180" y="36575"/>
                </a:lnTo>
                <a:lnTo>
                  <a:pt x="16916" y="38099"/>
                </a:lnTo>
                <a:lnTo>
                  <a:pt x="23774" y="36575"/>
                </a:lnTo>
                <a:lnTo>
                  <a:pt x="29352" y="32522"/>
                </a:lnTo>
                <a:lnTo>
                  <a:pt x="33162" y="26548"/>
                </a:lnTo>
                <a:lnTo>
                  <a:pt x="33924" y="22219"/>
                </a:lnTo>
                <a:close/>
              </a:path>
              <a:path w="34925" h="38100">
                <a:moveTo>
                  <a:pt x="17038" y="0"/>
                </a:moveTo>
                <a:lnTo>
                  <a:pt x="10302" y="1402"/>
                </a:lnTo>
                <a:lnTo>
                  <a:pt x="4724" y="5455"/>
                </a:lnTo>
                <a:lnTo>
                  <a:pt x="914" y="11551"/>
                </a:lnTo>
                <a:lnTo>
                  <a:pt x="0" y="15758"/>
                </a:lnTo>
                <a:lnTo>
                  <a:pt x="17038" y="15880"/>
                </a:lnTo>
                <a:lnTo>
                  <a:pt x="17038" y="22219"/>
                </a:lnTo>
                <a:lnTo>
                  <a:pt x="33924" y="22097"/>
                </a:lnTo>
                <a:lnTo>
                  <a:pt x="34564" y="19049"/>
                </a:lnTo>
                <a:lnTo>
                  <a:pt x="33162" y="11673"/>
                </a:lnTo>
                <a:lnTo>
                  <a:pt x="29474" y="5577"/>
                </a:lnTo>
                <a:lnTo>
                  <a:pt x="23896" y="1523"/>
                </a:lnTo>
                <a:lnTo>
                  <a:pt x="17038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1">
            <a:extLst>
              <a:ext uri="{FF2B5EF4-FFF2-40B4-BE49-F238E27FC236}">
                <a16:creationId xmlns:a16="http://schemas.microsoft.com/office/drawing/2014/main" id="{AEBA35D7-31BD-96BB-D622-84D097008C27}"/>
              </a:ext>
            </a:extLst>
          </p:cNvPr>
          <p:cNvSpPr/>
          <p:nvPr/>
        </p:nvSpPr>
        <p:spPr>
          <a:xfrm>
            <a:off x="3048300" y="2883824"/>
            <a:ext cx="17780" cy="6985"/>
          </a:xfrm>
          <a:custGeom>
            <a:avLst/>
            <a:gdLst/>
            <a:ahLst/>
            <a:cxnLst/>
            <a:rect l="l" t="t" r="r" b="b"/>
            <a:pathLst>
              <a:path w="17779" h="6985">
                <a:moveTo>
                  <a:pt x="487" y="0"/>
                </a:moveTo>
                <a:lnTo>
                  <a:pt x="0" y="3169"/>
                </a:lnTo>
                <a:lnTo>
                  <a:pt x="487" y="6339"/>
                </a:lnTo>
                <a:lnTo>
                  <a:pt x="17525" y="6461"/>
                </a:lnTo>
                <a:lnTo>
                  <a:pt x="17525" y="121"/>
                </a:lnTo>
                <a:lnTo>
                  <a:pt x="487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>
            <a:extLst>
              <a:ext uri="{FF2B5EF4-FFF2-40B4-BE49-F238E27FC236}">
                <a16:creationId xmlns:a16="http://schemas.microsoft.com/office/drawing/2014/main" id="{506D9858-A733-435F-039F-E37CEC3FE71C}"/>
              </a:ext>
            </a:extLst>
          </p:cNvPr>
          <p:cNvSpPr/>
          <p:nvPr/>
        </p:nvSpPr>
        <p:spPr>
          <a:xfrm>
            <a:off x="2810800" y="2889142"/>
            <a:ext cx="238125" cy="0"/>
          </a:xfrm>
          <a:custGeom>
            <a:avLst/>
            <a:gdLst/>
            <a:ahLst/>
            <a:cxnLst/>
            <a:rect l="l" t="t" r="r" b="b"/>
            <a:pathLst>
              <a:path w="238125">
                <a:moveTo>
                  <a:pt x="0" y="0"/>
                </a:moveTo>
                <a:lnTo>
                  <a:pt x="237987" y="0"/>
                </a:lnTo>
              </a:path>
            </a:pathLst>
          </a:custGeom>
          <a:ln w="3312">
            <a:solidFill>
              <a:srgbClr val="C1CC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2B8A0A29-CC24-F665-F104-629AF113A7C5}"/>
              </a:ext>
            </a:extLst>
          </p:cNvPr>
          <p:cNvSpPr/>
          <p:nvPr/>
        </p:nvSpPr>
        <p:spPr>
          <a:xfrm>
            <a:off x="2809519" y="2888121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69">
                <a:moveTo>
                  <a:pt x="2164" y="0"/>
                </a:moveTo>
                <a:lnTo>
                  <a:pt x="0" y="1036"/>
                </a:lnTo>
                <a:lnTo>
                  <a:pt x="1280" y="1036"/>
                </a:lnTo>
                <a:lnTo>
                  <a:pt x="2164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>
            <a:extLst>
              <a:ext uri="{FF2B5EF4-FFF2-40B4-BE49-F238E27FC236}">
                <a16:creationId xmlns:a16="http://schemas.microsoft.com/office/drawing/2014/main" id="{04643A73-F47F-2374-7FED-2D7E11A7A125}"/>
              </a:ext>
            </a:extLst>
          </p:cNvPr>
          <p:cNvSpPr/>
          <p:nvPr/>
        </p:nvSpPr>
        <p:spPr>
          <a:xfrm>
            <a:off x="3675305" y="2516124"/>
            <a:ext cx="6459295" cy="89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2E3C200E-F5DE-B88D-76F9-244A721FA548}"/>
              </a:ext>
            </a:extLst>
          </p:cNvPr>
          <p:cNvSpPr/>
          <p:nvPr/>
        </p:nvSpPr>
        <p:spPr>
          <a:xfrm>
            <a:off x="3198414" y="2471231"/>
            <a:ext cx="1028199" cy="9577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6">
            <a:extLst>
              <a:ext uri="{FF2B5EF4-FFF2-40B4-BE49-F238E27FC236}">
                <a16:creationId xmlns:a16="http://schemas.microsoft.com/office/drawing/2014/main" id="{E4588B54-AB49-7835-BA03-98A85EB36067}"/>
              </a:ext>
            </a:extLst>
          </p:cNvPr>
          <p:cNvSpPr/>
          <p:nvPr/>
        </p:nvSpPr>
        <p:spPr>
          <a:xfrm>
            <a:off x="3200400" y="2514600"/>
            <a:ext cx="970108" cy="8937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>
            <a:extLst>
              <a:ext uri="{FF2B5EF4-FFF2-40B4-BE49-F238E27FC236}">
                <a16:creationId xmlns:a16="http://schemas.microsoft.com/office/drawing/2014/main" id="{4B5C34F4-4181-2BF0-7145-8F19E5B59AB9}"/>
              </a:ext>
            </a:extLst>
          </p:cNvPr>
          <p:cNvSpPr txBox="1"/>
          <p:nvPr/>
        </p:nvSpPr>
        <p:spPr>
          <a:xfrm>
            <a:off x="3547911" y="2755892"/>
            <a:ext cx="2540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8">
            <a:extLst>
              <a:ext uri="{FF2B5EF4-FFF2-40B4-BE49-F238E27FC236}">
                <a16:creationId xmlns:a16="http://schemas.microsoft.com/office/drawing/2014/main" id="{31E0341F-A7C3-F2A5-59D3-5CC8EDF53844}"/>
              </a:ext>
            </a:extLst>
          </p:cNvPr>
          <p:cNvSpPr/>
          <p:nvPr/>
        </p:nvSpPr>
        <p:spPr>
          <a:xfrm>
            <a:off x="2697505" y="3878734"/>
            <a:ext cx="265137" cy="2491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9">
            <a:extLst>
              <a:ext uri="{FF2B5EF4-FFF2-40B4-BE49-F238E27FC236}">
                <a16:creationId xmlns:a16="http://schemas.microsoft.com/office/drawing/2014/main" id="{C3501B0C-6FB2-9208-01E6-C01DBBD5EB5F}"/>
              </a:ext>
            </a:extLst>
          </p:cNvPr>
          <p:cNvSpPr/>
          <p:nvPr/>
        </p:nvSpPr>
        <p:spPr>
          <a:xfrm>
            <a:off x="2698908" y="3882531"/>
            <a:ext cx="231140" cy="212090"/>
          </a:xfrm>
          <a:custGeom>
            <a:avLst/>
            <a:gdLst/>
            <a:ahLst/>
            <a:cxnLst/>
            <a:rect l="l" t="t" r="r" b="b"/>
            <a:pathLst>
              <a:path w="231139" h="212089">
                <a:moveTo>
                  <a:pt x="115458" y="0"/>
                </a:moveTo>
                <a:lnTo>
                  <a:pt x="64648" y="10820"/>
                </a:lnTo>
                <a:lnTo>
                  <a:pt x="25420" y="39776"/>
                </a:lnTo>
                <a:lnTo>
                  <a:pt x="3047" y="81686"/>
                </a:lnTo>
                <a:lnTo>
                  <a:pt x="0" y="105917"/>
                </a:lnTo>
                <a:lnTo>
                  <a:pt x="3047" y="130301"/>
                </a:lnTo>
                <a:lnTo>
                  <a:pt x="25420" y="172211"/>
                </a:lnTo>
                <a:lnTo>
                  <a:pt x="64648" y="201167"/>
                </a:lnTo>
                <a:lnTo>
                  <a:pt x="115458" y="211835"/>
                </a:lnTo>
                <a:lnTo>
                  <a:pt x="141853" y="209062"/>
                </a:lnTo>
                <a:lnTo>
                  <a:pt x="187573" y="188610"/>
                </a:lnTo>
                <a:lnTo>
                  <a:pt x="219090" y="152552"/>
                </a:lnTo>
                <a:lnTo>
                  <a:pt x="230764" y="105917"/>
                </a:lnTo>
                <a:lnTo>
                  <a:pt x="227716" y="81686"/>
                </a:lnTo>
                <a:lnTo>
                  <a:pt x="205496" y="39776"/>
                </a:lnTo>
                <a:lnTo>
                  <a:pt x="166115" y="10820"/>
                </a:lnTo>
                <a:lnTo>
                  <a:pt x="1154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>
            <a:extLst>
              <a:ext uri="{FF2B5EF4-FFF2-40B4-BE49-F238E27FC236}">
                <a16:creationId xmlns:a16="http://schemas.microsoft.com/office/drawing/2014/main" id="{450D783D-9420-8086-7FF0-71EE4BE2898E}"/>
              </a:ext>
            </a:extLst>
          </p:cNvPr>
          <p:cNvSpPr/>
          <p:nvPr/>
        </p:nvSpPr>
        <p:spPr>
          <a:xfrm>
            <a:off x="2738928" y="3918358"/>
            <a:ext cx="151494" cy="1394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>
            <a:extLst>
              <a:ext uri="{FF2B5EF4-FFF2-40B4-BE49-F238E27FC236}">
                <a16:creationId xmlns:a16="http://schemas.microsoft.com/office/drawing/2014/main" id="{5EF03F70-71E8-9AF8-0F39-2498CDD85A11}"/>
              </a:ext>
            </a:extLst>
          </p:cNvPr>
          <p:cNvSpPr/>
          <p:nvPr/>
        </p:nvSpPr>
        <p:spPr>
          <a:xfrm>
            <a:off x="3028609" y="3986925"/>
            <a:ext cx="34925" cy="38100"/>
          </a:xfrm>
          <a:custGeom>
            <a:avLst/>
            <a:gdLst/>
            <a:ahLst/>
            <a:cxnLst/>
            <a:rect l="l" t="t" r="r" b="b"/>
            <a:pathLst>
              <a:path w="34925" h="38100">
                <a:moveTo>
                  <a:pt x="17525" y="0"/>
                </a:moveTo>
                <a:lnTo>
                  <a:pt x="10667" y="1523"/>
                </a:lnTo>
                <a:lnTo>
                  <a:pt x="5090" y="5608"/>
                </a:lnTo>
                <a:lnTo>
                  <a:pt x="1402" y="11704"/>
                </a:lnTo>
                <a:lnTo>
                  <a:pt x="0" y="19049"/>
                </a:lnTo>
                <a:lnTo>
                  <a:pt x="1402" y="26548"/>
                </a:lnTo>
                <a:lnTo>
                  <a:pt x="5090" y="32522"/>
                </a:lnTo>
                <a:lnTo>
                  <a:pt x="10667" y="36728"/>
                </a:lnTo>
                <a:lnTo>
                  <a:pt x="17525" y="38099"/>
                </a:lnTo>
                <a:lnTo>
                  <a:pt x="24383" y="36728"/>
                </a:lnTo>
                <a:lnTo>
                  <a:pt x="29961" y="32522"/>
                </a:lnTo>
                <a:lnTo>
                  <a:pt x="33649" y="26548"/>
                </a:lnTo>
                <a:lnTo>
                  <a:pt x="34533" y="22250"/>
                </a:lnTo>
                <a:lnTo>
                  <a:pt x="17525" y="22250"/>
                </a:lnTo>
                <a:lnTo>
                  <a:pt x="17525" y="15880"/>
                </a:lnTo>
                <a:lnTo>
                  <a:pt x="34533" y="15880"/>
                </a:lnTo>
                <a:lnTo>
                  <a:pt x="33649" y="11704"/>
                </a:lnTo>
                <a:lnTo>
                  <a:pt x="29961" y="5608"/>
                </a:lnTo>
                <a:lnTo>
                  <a:pt x="24383" y="1523"/>
                </a:lnTo>
                <a:lnTo>
                  <a:pt x="17525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id="{9E922314-70F6-3F0E-5DA1-0BBD2CD26B1A}"/>
              </a:ext>
            </a:extLst>
          </p:cNvPr>
          <p:cNvSpPr/>
          <p:nvPr/>
        </p:nvSpPr>
        <p:spPr>
          <a:xfrm>
            <a:off x="3578774" y="3986925"/>
            <a:ext cx="34925" cy="38100"/>
          </a:xfrm>
          <a:custGeom>
            <a:avLst/>
            <a:gdLst/>
            <a:ahLst/>
            <a:cxnLst/>
            <a:rect l="l" t="t" r="r" b="b"/>
            <a:pathLst>
              <a:path w="34925" h="38100">
                <a:moveTo>
                  <a:pt x="17525" y="0"/>
                </a:moveTo>
                <a:lnTo>
                  <a:pt x="10667" y="1523"/>
                </a:lnTo>
                <a:lnTo>
                  <a:pt x="5090" y="5608"/>
                </a:lnTo>
                <a:lnTo>
                  <a:pt x="1402" y="11704"/>
                </a:lnTo>
                <a:lnTo>
                  <a:pt x="0" y="19049"/>
                </a:lnTo>
                <a:lnTo>
                  <a:pt x="1402" y="26548"/>
                </a:lnTo>
                <a:lnTo>
                  <a:pt x="5090" y="32522"/>
                </a:lnTo>
                <a:lnTo>
                  <a:pt x="10667" y="36728"/>
                </a:lnTo>
                <a:lnTo>
                  <a:pt x="17525" y="38099"/>
                </a:lnTo>
                <a:lnTo>
                  <a:pt x="24383" y="36728"/>
                </a:lnTo>
                <a:lnTo>
                  <a:pt x="29961" y="32522"/>
                </a:lnTo>
                <a:lnTo>
                  <a:pt x="33649" y="26548"/>
                </a:lnTo>
                <a:lnTo>
                  <a:pt x="34533" y="22250"/>
                </a:lnTo>
                <a:lnTo>
                  <a:pt x="17525" y="22250"/>
                </a:lnTo>
                <a:lnTo>
                  <a:pt x="17525" y="15880"/>
                </a:lnTo>
                <a:lnTo>
                  <a:pt x="34533" y="15880"/>
                </a:lnTo>
                <a:lnTo>
                  <a:pt x="33649" y="11704"/>
                </a:lnTo>
                <a:lnTo>
                  <a:pt x="29961" y="5608"/>
                </a:lnTo>
                <a:lnTo>
                  <a:pt x="24383" y="1523"/>
                </a:lnTo>
                <a:lnTo>
                  <a:pt x="17525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>
            <a:extLst>
              <a:ext uri="{FF2B5EF4-FFF2-40B4-BE49-F238E27FC236}">
                <a16:creationId xmlns:a16="http://schemas.microsoft.com/office/drawing/2014/main" id="{E9360075-4E0B-4A28-F1A6-980ED3E378C1}"/>
              </a:ext>
            </a:extLst>
          </p:cNvPr>
          <p:cNvSpPr/>
          <p:nvPr/>
        </p:nvSpPr>
        <p:spPr>
          <a:xfrm>
            <a:off x="3046136" y="4002805"/>
            <a:ext cx="17780" cy="6985"/>
          </a:xfrm>
          <a:custGeom>
            <a:avLst/>
            <a:gdLst/>
            <a:ahLst/>
            <a:cxnLst/>
            <a:rect l="l" t="t" r="r" b="b"/>
            <a:pathLst>
              <a:path w="17779" h="6985">
                <a:moveTo>
                  <a:pt x="17007" y="0"/>
                </a:moveTo>
                <a:lnTo>
                  <a:pt x="0" y="0"/>
                </a:lnTo>
                <a:lnTo>
                  <a:pt x="0" y="6370"/>
                </a:lnTo>
                <a:lnTo>
                  <a:pt x="17007" y="6370"/>
                </a:lnTo>
                <a:lnTo>
                  <a:pt x="17525" y="3169"/>
                </a:lnTo>
                <a:lnTo>
                  <a:pt x="17007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>
            <a:extLst>
              <a:ext uri="{FF2B5EF4-FFF2-40B4-BE49-F238E27FC236}">
                <a16:creationId xmlns:a16="http://schemas.microsoft.com/office/drawing/2014/main" id="{A5074CC0-D3A3-E29B-BC02-BED294915B00}"/>
              </a:ext>
            </a:extLst>
          </p:cNvPr>
          <p:cNvSpPr/>
          <p:nvPr/>
        </p:nvSpPr>
        <p:spPr>
          <a:xfrm>
            <a:off x="3063371" y="4006499"/>
            <a:ext cx="516255" cy="0"/>
          </a:xfrm>
          <a:custGeom>
            <a:avLst/>
            <a:gdLst/>
            <a:ahLst/>
            <a:cxnLst/>
            <a:rect l="l" t="t" r="r" b="b"/>
            <a:pathLst>
              <a:path w="516254">
                <a:moveTo>
                  <a:pt x="0" y="0"/>
                </a:moveTo>
                <a:lnTo>
                  <a:pt x="515760" y="0"/>
                </a:lnTo>
              </a:path>
            </a:pathLst>
          </a:custGeom>
          <a:ln w="7619">
            <a:solidFill>
              <a:srgbClr val="C1CC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>
            <a:extLst>
              <a:ext uri="{FF2B5EF4-FFF2-40B4-BE49-F238E27FC236}">
                <a16:creationId xmlns:a16="http://schemas.microsoft.com/office/drawing/2014/main" id="{48B1E237-5F77-2F54-2078-48CD7F205B5D}"/>
              </a:ext>
            </a:extLst>
          </p:cNvPr>
          <p:cNvSpPr/>
          <p:nvPr/>
        </p:nvSpPr>
        <p:spPr>
          <a:xfrm>
            <a:off x="3596300" y="4002805"/>
            <a:ext cx="17780" cy="6985"/>
          </a:xfrm>
          <a:custGeom>
            <a:avLst/>
            <a:gdLst/>
            <a:ahLst/>
            <a:cxnLst/>
            <a:rect l="l" t="t" r="r" b="b"/>
            <a:pathLst>
              <a:path w="17779" h="6985">
                <a:moveTo>
                  <a:pt x="17007" y="0"/>
                </a:moveTo>
                <a:lnTo>
                  <a:pt x="0" y="0"/>
                </a:lnTo>
                <a:lnTo>
                  <a:pt x="0" y="6370"/>
                </a:lnTo>
                <a:lnTo>
                  <a:pt x="17007" y="6370"/>
                </a:lnTo>
                <a:lnTo>
                  <a:pt x="17525" y="3169"/>
                </a:lnTo>
                <a:lnTo>
                  <a:pt x="17007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D49B2193-1BDE-0279-0B8B-B65C8D8F1577}"/>
              </a:ext>
            </a:extLst>
          </p:cNvPr>
          <p:cNvSpPr/>
          <p:nvPr/>
        </p:nvSpPr>
        <p:spPr>
          <a:xfrm>
            <a:off x="4126255" y="3559522"/>
            <a:ext cx="5320558" cy="8907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00AC750E-B8B4-1904-9C07-30C26A94B66D}"/>
              </a:ext>
            </a:extLst>
          </p:cNvPr>
          <p:cNvSpPr/>
          <p:nvPr/>
        </p:nvSpPr>
        <p:spPr>
          <a:xfrm>
            <a:off x="3650005" y="3532853"/>
            <a:ext cx="1027505" cy="95776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07060F36-B7DB-8AB0-467E-07B0DA729D78}"/>
              </a:ext>
            </a:extLst>
          </p:cNvPr>
          <p:cNvSpPr/>
          <p:nvPr/>
        </p:nvSpPr>
        <p:spPr>
          <a:xfrm>
            <a:off x="3645830" y="3557999"/>
            <a:ext cx="969416" cy="8937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5E24A352-E7DE-9CDD-8DC6-A993F91138E8}"/>
              </a:ext>
            </a:extLst>
          </p:cNvPr>
          <p:cNvSpPr txBox="1"/>
          <p:nvPr/>
        </p:nvSpPr>
        <p:spPr>
          <a:xfrm>
            <a:off x="3999270" y="3862699"/>
            <a:ext cx="24828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2062A19-DB07-A26D-ABD6-9BDDB522C607}"/>
              </a:ext>
            </a:extLst>
          </p:cNvPr>
          <p:cNvSpPr/>
          <p:nvPr/>
        </p:nvSpPr>
        <p:spPr>
          <a:xfrm>
            <a:off x="2310410" y="4771813"/>
            <a:ext cx="265137" cy="2491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1">
            <a:extLst>
              <a:ext uri="{FF2B5EF4-FFF2-40B4-BE49-F238E27FC236}">
                <a16:creationId xmlns:a16="http://schemas.microsoft.com/office/drawing/2014/main" id="{F7BBE419-BE70-C1F5-FA5E-7FF938443485}"/>
              </a:ext>
            </a:extLst>
          </p:cNvPr>
          <p:cNvSpPr/>
          <p:nvPr/>
        </p:nvSpPr>
        <p:spPr>
          <a:xfrm>
            <a:off x="2311811" y="4775611"/>
            <a:ext cx="231140" cy="212090"/>
          </a:xfrm>
          <a:custGeom>
            <a:avLst/>
            <a:gdLst/>
            <a:ahLst/>
            <a:cxnLst/>
            <a:rect l="l" t="t" r="r" b="b"/>
            <a:pathLst>
              <a:path w="231139" h="212089">
                <a:moveTo>
                  <a:pt x="115336" y="0"/>
                </a:moveTo>
                <a:lnTo>
                  <a:pt x="64648" y="10799"/>
                </a:lnTo>
                <a:lnTo>
                  <a:pt x="25420" y="39623"/>
                </a:lnTo>
                <a:lnTo>
                  <a:pt x="3047" y="81665"/>
                </a:lnTo>
                <a:lnTo>
                  <a:pt x="0" y="105917"/>
                </a:lnTo>
                <a:lnTo>
                  <a:pt x="3047" y="130170"/>
                </a:lnTo>
                <a:lnTo>
                  <a:pt x="25420" y="172080"/>
                </a:lnTo>
                <a:lnTo>
                  <a:pt x="64648" y="201036"/>
                </a:lnTo>
                <a:lnTo>
                  <a:pt x="115336" y="211835"/>
                </a:lnTo>
                <a:lnTo>
                  <a:pt x="141853" y="209037"/>
                </a:lnTo>
                <a:lnTo>
                  <a:pt x="187573" y="188594"/>
                </a:lnTo>
                <a:lnTo>
                  <a:pt x="219090" y="152531"/>
                </a:lnTo>
                <a:lnTo>
                  <a:pt x="230764" y="105917"/>
                </a:lnTo>
                <a:lnTo>
                  <a:pt x="227716" y="81665"/>
                </a:lnTo>
                <a:lnTo>
                  <a:pt x="205374" y="39623"/>
                </a:lnTo>
                <a:lnTo>
                  <a:pt x="166115" y="10799"/>
                </a:lnTo>
                <a:lnTo>
                  <a:pt x="1153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>
            <a:extLst>
              <a:ext uri="{FF2B5EF4-FFF2-40B4-BE49-F238E27FC236}">
                <a16:creationId xmlns:a16="http://schemas.microsoft.com/office/drawing/2014/main" id="{02BB5953-A116-5C4C-CDD7-59F647CCBFF1}"/>
              </a:ext>
            </a:extLst>
          </p:cNvPr>
          <p:cNvSpPr/>
          <p:nvPr/>
        </p:nvSpPr>
        <p:spPr>
          <a:xfrm>
            <a:off x="2351070" y="4812199"/>
            <a:ext cx="151494" cy="13943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3">
            <a:extLst>
              <a:ext uri="{FF2B5EF4-FFF2-40B4-BE49-F238E27FC236}">
                <a16:creationId xmlns:a16="http://schemas.microsoft.com/office/drawing/2014/main" id="{88756CC7-5ED9-8B24-20EA-A4343A925507}"/>
              </a:ext>
            </a:extLst>
          </p:cNvPr>
          <p:cNvSpPr/>
          <p:nvPr/>
        </p:nvSpPr>
        <p:spPr>
          <a:xfrm>
            <a:off x="2945033" y="5140097"/>
            <a:ext cx="34925" cy="22225"/>
          </a:xfrm>
          <a:custGeom>
            <a:avLst/>
            <a:gdLst/>
            <a:ahLst/>
            <a:cxnLst/>
            <a:rect l="l" t="t" r="r" b="b"/>
            <a:pathLst>
              <a:path w="34925" h="22225">
                <a:moveTo>
                  <a:pt x="33924" y="0"/>
                </a:moveTo>
                <a:lnTo>
                  <a:pt x="16885" y="0"/>
                </a:lnTo>
                <a:lnTo>
                  <a:pt x="16885" y="6358"/>
                </a:lnTo>
                <a:lnTo>
                  <a:pt x="0" y="6358"/>
                </a:lnTo>
                <a:lnTo>
                  <a:pt x="883" y="10667"/>
                </a:lnTo>
                <a:lnTo>
                  <a:pt x="4571" y="16645"/>
                </a:lnTo>
                <a:lnTo>
                  <a:pt x="10180" y="20705"/>
                </a:lnTo>
                <a:lnTo>
                  <a:pt x="17038" y="22229"/>
                </a:lnTo>
                <a:lnTo>
                  <a:pt x="23896" y="20705"/>
                </a:lnTo>
                <a:lnTo>
                  <a:pt x="29474" y="16645"/>
                </a:lnTo>
                <a:lnTo>
                  <a:pt x="33162" y="10549"/>
                </a:lnTo>
                <a:lnTo>
                  <a:pt x="34564" y="3047"/>
                </a:lnTo>
                <a:lnTo>
                  <a:pt x="33924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>
            <a:extLst>
              <a:ext uri="{FF2B5EF4-FFF2-40B4-BE49-F238E27FC236}">
                <a16:creationId xmlns:a16="http://schemas.microsoft.com/office/drawing/2014/main" id="{10B317C2-C5C7-337B-A9EA-562A09513920}"/>
              </a:ext>
            </a:extLst>
          </p:cNvPr>
          <p:cNvSpPr/>
          <p:nvPr/>
        </p:nvSpPr>
        <p:spPr>
          <a:xfrm>
            <a:off x="2587777" y="5009295"/>
            <a:ext cx="357505" cy="138430"/>
          </a:xfrm>
          <a:custGeom>
            <a:avLst/>
            <a:gdLst/>
            <a:ahLst/>
            <a:cxnLst/>
            <a:rect l="l" t="t" r="r" b="b"/>
            <a:pathLst>
              <a:path w="357504" h="138429">
                <a:moveTo>
                  <a:pt x="4328" y="0"/>
                </a:moveTo>
                <a:lnTo>
                  <a:pt x="2560" y="2666"/>
                </a:lnTo>
                <a:lnTo>
                  <a:pt x="0" y="4309"/>
                </a:lnTo>
                <a:lnTo>
                  <a:pt x="115458" y="137278"/>
                </a:lnTo>
                <a:lnTo>
                  <a:pt x="117500" y="138302"/>
                </a:lnTo>
                <a:lnTo>
                  <a:pt x="357256" y="137159"/>
                </a:lnTo>
                <a:lnTo>
                  <a:pt x="356615" y="134111"/>
                </a:lnTo>
                <a:lnTo>
                  <a:pt x="356890" y="132968"/>
                </a:lnTo>
                <a:lnTo>
                  <a:pt x="119633" y="132968"/>
                </a:lnTo>
                <a:lnTo>
                  <a:pt x="117500" y="131944"/>
                </a:lnTo>
                <a:lnTo>
                  <a:pt x="118750" y="131944"/>
                </a:lnTo>
                <a:lnTo>
                  <a:pt x="4328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5">
            <a:extLst>
              <a:ext uri="{FF2B5EF4-FFF2-40B4-BE49-F238E27FC236}">
                <a16:creationId xmlns:a16="http://schemas.microsoft.com/office/drawing/2014/main" id="{24A19679-A6D1-2F45-99EA-CB5EE6263BE9}"/>
              </a:ext>
            </a:extLst>
          </p:cNvPr>
          <p:cNvSpPr/>
          <p:nvPr/>
        </p:nvSpPr>
        <p:spPr>
          <a:xfrm>
            <a:off x="2944393" y="5140097"/>
            <a:ext cx="17780" cy="6350"/>
          </a:xfrm>
          <a:custGeom>
            <a:avLst/>
            <a:gdLst/>
            <a:ahLst/>
            <a:cxnLst/>
            <a:rect l="l" t="t" r="r" b="b"/>
            <a:pathLst>
              <a:path w="17779" h="6350">
                <a:moveTo>
                  <a:pt x="17525" y="0"/>
                </a:moveTo>
                <a:lnTo>
                  <a:pt x="640" y="0"/>
                </a:lnTo>
                <a:lnTo>
                  <a:pt x="0" y="3310"/>
                </a:lnTo>
                <a:lnTo>
                  <a:pt x="640" y="6358"/>
                </a:lnTo>
                <a:lnTo>
                  <a:pt x="17525" y="6358"/>
                </a:lnTo>
                <a:lnTo>
                  <a:pt x="17525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6">
            <a:extLst>
              <a:ext uri="{FF2B5EF4-FFF2-40B4-BE49-F238E27FC236}">
                <a16:creationId xmlns:a16="http://schemas.microsoft.com/office/drawing/2014/main" id="{D652715B-F7D2-835D-EDDB-A1F8B90988D3}"/>
              </a:ext>
            </a:extLst>
          </p:cNvPr>
          <p:cNvSpPr/>
          <p:nvPr/>
        </p:nvSpPr>
        <p:spPr>
          <a:xfrm>
            <a:off x="2705278" y="514123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1249" y="0"/>
                </a:moveTo>
                <a:lnTo>
                  <a:pt x="0" y="0"/>
                </a:lnTo>
                <a:lnTo>
                  <a:pt x="2133" y="1024"/>
                </a:lnTo>
                <a:lnTo>
                  <a:pt x="1249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7">
            <a:extLst>
              <a:ext uri="{FF2B5EF4-FFF2-40B4-BE49-F238E27FC236}">
                <a16:creationId xmlns:a16="http://schemas.microsoft.com/office/drawing/2014/main" id="{5C279A89-1F14-6EB8-6767-6C43417DFF5C}"/>
              </a:ext>
            </a:extLst>
          </p:cNvPr>
          <p:cNvSpPr/>
          <p:nvPr/>
        </p:nvSpPr>
        <p:spPr>
          <a:xfrm>
            <a:off x="2706527" y="5141180"/>
            <a:ext cx="238760" cy="0"/>
          </a:xfrm>
          <a:custGeom>
            <a:avLst/>
            <a:gdLst/>
            <a:ahLst/>
            <a:cxnLst/>
            <a:rect l="l" t="t" r="r" b="b"/>
            <a:pathLst>
              <a:path w="238760">
                <a:moveTo>
                  <a:pt x="0" y="0"/>
                </a:moveTo>
                <a:lnTo>
                  <a:pt x="238505" y="0"/>
                </a:lnTo>
              </a:path>
            </a:pathLst>
          </a:custGeom>
          <a:ln w="3437">
            <a:solidFill>
              <a:srgbClr val="C1CC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8">
            <a:extLst>
              <a:ext uri="{FF2B5EF4-FFF2-40B4-BE49-F238E27FC236}">
                <a16:creationId xmlns:a16="http://schemas.microsoft.com/office/drawing/2014/main" id="{54788887-5494-FFB5-C513-6A465AFBCA31}"/>
              </a:ext>
            </a:extLst>
          </p:cNvPr>
          <p:cNvSpPr/>
          <p:nvPr/>
        </p:nvSpPr>
        <p:spPr>
          <a:xfrm>
            <a:off x="2945033" y="5124225"/>
            <a:ext cx="34290" cy="15875"/>
          </a:xfrm>
          <a:custGeom>
            <a:avLst/>
            <a:gdLst/>
            <a:ahLst/>
            <a:cxnLst/>
            <a:rect l="l" t="t" r="r" b="b"/>
            <a:pathLst>
              <a:path w="34289" h="15875">
                <a:moveTo>
                  <a:pt x="16885" y="0"/>
                </a:moveTo>
                <a:lnTo>
                  <a:pt x="10027" y="1523"/>
                </a:lnTo>
                <a:lnTo>
                  <a:pt x="4450" y="5583"/>
                </a:lnTo>
                <a:lnTo>
                  <a:pt x="761" y="11679"/>
                </a:lnTo>
                <a:lnTo>
                  <a:pt x="0" y="15870"/>
                </a:lnTo>
                <a:lnTo>
                  <a:pt x="33924" y="15870"/>
                </a:lnTo>
                <a:lnTo>
                  <a:pt x="33040" y="11561"/>
                </a:lnTo>
                <a:lnTo>
                  <a:pt x="29352" y="5583"/>
                </a:lnTo>
                <a:lnTo>
                  <a:pt x="23743" y="1392"/>
                </a:lnTo>
                <a:lnTo>
                  <a:pt x="16885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9">
            <a:extLst>
              <a:ext uri="{FF2B5EF4-FFF2-40B4-BE49-F238E27FC236}">
                <a16:creationId xmlns:a16="http://schemas.microsoft.com/office/drawing/2014/main" id="{B2FDC773-39C6-C508-5EC6-FAD63CE025A4}"/>
              </a:ext>
            </a:extLst>
          </p:cNvPr>
          <p:cNvSpPr/>
          <p:nvPr/>
        </p:nvSpPr>
        <p:spPr>
          <a:xfrm>
            <a:off x="2560863" y="4979064"/>
            <a:ext cx="34925" cy="38100"/>
          </a:xfrm>
          <a:custGeom>
            <a:avLst/>
            <a:gdLst/>
            <a:ahLst/>
            <a:cxnLst/>
            <a:rect l="l" t="t" r="r" b="b"/>
            <a:pathLst>
              <a:path w="34925" h="38100">
                <a:moveTo>
                  <a:pt x="18044" y="0"/>
                </a:moveTo>
                <a:lnTo>
                  <a:pt x="11308" y="1142"/>
                </a:lnTo>
                <a:lnTo>
                  <a:pt x="5455" y="5202"/>
                </a:lnTo>
                <a:lnTo>
                  <a:pt x="1402" y="11298"/>
                </a:lnTo>
                <a:lnTo>
                  <a:pt x="0" y="18419"/>
                </a:lnTo>
                <a:lnTo>
                  <a:pt x="1005" y="25658"/>
                </a:lnTo>
                <a:lnTo>
                  <a:pt x="4693" y="32135"/>
                </a:lnTo>
                <a:lnTo>
                  <a:pt x="10424" y="36444"/>
                </a:lnTo>
                <a:lnTo>
                  <a:pt x="16885" y="38099"/>
                </a:lnTo>
                <a:lnTo>
                  <a:pt x="23621" y="36825"/>
                </a:lnTo>
                <a:lnTo>
                  <a:pt x="26913" y="34539"/>
                </a:lnTo>
                <a:lnTo>
                  <a:pt x="15361" y="21204"/>
                </a:lnTo>
                <a:lnTo>
                  <a:pt x="19568" y="16895"/>
                </a:lnTo>
                <a:lnTo>
                  <a:pt x="34533" y="16895"/>
                </a:lnTo>
                <a:lnTo>
                  <a:pt x="33924" y="12323"/>
                </a:lnTo>
                <a:lnTo>
                  <a:pt x="30236" y="5964"/>
                </a:lnTo>
                <a:lnTo>
                  <a:pt x="24505" y="1655"/>
                </a:lnTo>
                <a:lnTo>
                  <a:pt x="18044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0">
            <a:extLst>
              <a:ext uri="{FF2B5EF4-FFF2-40B4-BE49-F238E27FC236}">
                <a16:creationId xmlns:a16="http://schemas.microsoft.com/office/drawing/2014/main" id="{DC180C6B-1922-3A49-F8F3-D436FF4800FF}"/>
              </a:ext>
            </a:extLst>
          </p:cNvPr>
          <p:cNvSpPr/>
          <p:nvPr/>
        </p:nvSpPr>
        <p:spPr>
          <a:xfrm>
            <a:off x="2576225" y="4995960"/>
            <a:ext cx="15875" cy="17780"/>
          </a:xfrm>
          <a:custGeom>
            <a:avLst/>
            <a:gdLst/>
            <a:ahLst/>
            <a:cxnLst/>
            <a:rect l="l" t="t" r="r" b="b"/>
            <a:pathLst>
              <a:path w="15875" h="17779">
                <a:moveTo>
                  <a:pt x="4206" y="0"/>
                </a:moveTo>
                <a:lnTo>
                  <a:pt x="0" y="4309"/>
                </a:lnTo>
                <a:lnTo>
                  <a:pt x="11551" y="17644"/>
                </a:lnTo>
                <a:lnTo>
                  <a:pt x="14112" y="16001"/>
                </a:lnTo>
                <a:lnTo>
                  <a:pt x="15880" y="13334"/>
                </a:lnTo>
                <a:lnTo>
                  <a:pt x="4206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1">
            <a:extLst>
              <a:ext uri="{FF2B5EF4-FFF2-40B4-BE49-F238E27FC236}">
                <a16:creationId xmlns:a16="http://schemas.microsoft.com/office/drawing/2014/main" id="{D1B0A170-E565-5645-636B-3F53BF14BA58}"/>
              </a:ext>
            </a:extLst>
          </p:cNvPr>
          <p:cNvSpPr/>
          <p:nvPr/>
        </p:nvSpPr>
        <p:spPr>
          <a:xfrm>
            <a:off x="2580431" y="4995960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5">
                <a:moveTo>
                  <a:pt x="14965" y="0"/>
                </a:moveTo>
                <a:lnTo>
                  <a:pt x="0" y="0"/>
                </a:lnTo>
                <a:lnTo>
                  <a:pt x="11673" y="13334"/>
                </a:lnTo>
                <a:lnTo>
                  <a:pt x="13959" y="9774"/>
                </a:lnTo>
                <a:lnTo>
                  <a:pt x="15483" y="2666"/>
                </a:lnTo>
                <a:lnTo>
                  <a:pt x="14965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2">
            <a:extLst>
              <a:ext uri="{FF2B5EF4-FFF2-40B4-BE49-F238E27FC236}">
                <a16:creationId xmlns:a16="http://schemas.microsoft.com/office/drawing/2014/main" id="{60A54C4C-67D3-19F7-A004-620A3C66ED9D}"/>
              </a:ext>
            </a:extLst>
          </p:cNvPr>
          <p:cNvSpPr/>
          <p:nvPr/>
        </p:nvSpPr>
        <p:spPr>
          <a:xfrm>
            <a:off x="3580541" y="4671132"/>
            <a:ext cx="5277183" cy="8899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3">
            <a:extLst>
              <a:ext uri="{FF2B5EF4-FFF2-40B4-BE49-F238E27FC236}">
                <a16:creationId xmlns:a16="http://schemas.microsoft.com/office/drawing/2014/main" id="{639549C7-ECF7-6D07-C3ED-6C00AFC09D05}"/>
              </a:ext>
            </a:extLst>
          </p:cNvPr>
          <p:cNvSpPr/>
          <p:nvPr/>
        </p:nvSpPr>
        <p:spPr>
          <a:xfrm>
            <a:off x="3093017" y="4637876"/>
            <a:ext cx="1027505" cy="9577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4">
            <a:extLst>
              <a:ext uri="{FF2B5EF4-FFF2-40B4-BE49-F238E27FC236}">
                <a16:creationId xmlns:a16="http://schemas.microsoft.com/office/drawing/2014/main" id="{F5B36311-3484-649F-86B4-F7F88397B112}"/>
              </a:ext>
            </a:extLst>
          </p:cNvPr>
          <p:cNvSpPr/>
          <p:nvPr/>
        </p:nvSpPr>
        <p:spPr>
          <a:xfrm>
            <a:off x="3099708" y="4663246"/>
            <a:ext cx="969407" cy="89375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5">
            <a:extLst>
              <a:ext uri="{FF2B5EF4-FFF2-40B4-BE49-F238E27FC236}">
                <a16:creationId xmlns:a16="http://schemas.microsoft.com/office/drawing/2014/main" id="{4D61E01C-AAAA-E24E-1C09-F0E9AEA61018}"/>
              </a:ext>
            </a:extLst>
          </p:cNvPr>
          <p:cNvSpPr txBox="1"/>
          <p:nvPr/>
        </p:nvSpPr>
        <p:spPr>
          <a:xfrm>
            <a:off x="3453423" y="4976211"/>
            <a:ext cx="2540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7" name="object 66">
            <a:extLst>
              <a:ext uri="{FF2B5EF4-FFF2-40B4-BE49-F238E27FC236}">
                <a16:creationId xmlns:a16="http://schemas.microsoft.com/office/drawing/2014/main" id="{92CE3AB0-4043-ECA5-3EF8-B007DF62BD52}"/>
              </a:ext>
            </a:extLst>
          </p:cNvPr>
          <p:cNvSpPr/>
          <p:nvPr/>
        </p:nvSpPr>
        <p:spPr>
          <a:xfrm>
            <a:off x="1584498" y="5152064"/>
            <a:ext cx="265128" cy="24991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7">
            <a:extLst>
              <a:ext uri="{FF2B5EF4-FFF2-40B4-BE49-F238E27FC236}">
                <a16:creationId xmlns:a16="http://schemas.microsoft.com/office/drawing/2014/main" id="{A168EA31-651C-BBAA-D2E6-C8D28D0EBEEB}"/>
              </a:ext>
            </a:extLst>
          </p:cNvPr>
          <p:cNvSpPr/>
          <p:nvPr/>
        </p:nvSpPr>
        <p:spPr>
          <a:xfrm>
            <a:off x="1585900" y="5155849"/>
            <a:ext cx="231140" cy="212725"/>
          </a:xfrm>
          <a:custGeom>
            <a:avLst/>
            <a:gdLst/>
            <a:ahLst/>
            <a:cxnLst/>
            <a:rect l="l" t="t" r="r" b="b"/>
            <a:pathLst>
              <a:path w="231139" h="212725">
                <a:moveTo>
                  <a:pt x="115427" y="0"/>
                </a:moveTo>
                <a:lnTo>
                  <a:pt x="64617" y="10799"/>
                </a:lnTo>
                <a:lnTo>
                  <a:pt x="25389" y="39755"/>
                </a:lnTo>
                <a:lnTo>
                  <a:pt x="3047" y="81914"/>
                </a:lnTo>
                <a:lnTo>
                  <a:pt x="0" y="106298"/>
                </a:lnTo>
                <a:lnTo>
                  <a:pt x="3047" y="130682"/>
                </a:lnTo>
                <a:lnTo>
                  <a:pt x="25389" y="172724"/>
                </a:lnTo>
                <a:lnTo>
                  <a:pt x="64617" y="201798"/>
                </a:lnTo>
                <a:lnTo>
                  <a:pt x="115427" y="212597"/>
                </a:lnTo>
                <a:lnTo>
                  <a:pt x="141853" y="209799"/>
                </a:lnTo>
                <a:lnTo>
                  <a:pt x="187573" y="189225"/>
                </a:lnTo>
                <a:lnTo>
                  <a:pt x="219059" y="153030"/>
                </a:lnTo>
                <a:lnTo>
                  <a:pt x="230733" y="106298"/>
                </a:lnTo>
                <a:lnTo>
                  <a:pt x="227685" y="81914"/>
                </a:lnTo>
                <a:lnTo>
                  <a:pt x="205343" y="39755"/>
                </a:lnTo>
                <a:lnTo>
                  <a:pt x="166115" y="10799"/>
                </a:lnTo>
                <a:lnTo>
                  <a:pt x="1154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8">
            <a:extLst>
              <a:ext uri="{FF2B5EF4-FFF2-40B4-BE49-F238E27FC236}">
                <a16:creationId xmlns:a16="http://schemas.microsoft.com/office/drawing/2014/main" id="{A857B877-B0D1-49E7-9E30-ACD08D8D26E9}"/>
              </a:ext>
            </a:extLst>
          </p:cNvPr>
          <p:cNvSpPr/>
          <p:nvPr/>
        </p:nvSpPr>
        <p:spPr>
          <a:xfrm>
            <a:off x="1625127" y="5192437"/>
            <a:ext cx="151494" cy="13943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9">
            <a:extLst>
              <a:ext uri="{FF2B5EF4-FFF2-40B4-BE49-F238E27FC236}">
                <a16:creationId xmlns:a16="http://schemas.microsoft.com/office/drawing/2014/main" id="{A7B6A687-5422-0871-9384-52C1E9149428}"/>
              </a:ext>
            </a:extLst>
          </p:cNvPr>
          <p:cNvSpPr/>
          <p:nvPr/>
        </p:nvSpPr>
        <p:spPr>
          <a:xfrm>
            <a:off x="2339762" y="5954806"/>
            <a:ext cx="34925" cy="22225"/>
          </a:xfrm>
          <a:custGeom>
            <a:avLst/>
            <a:gdLst/>
            <a:ahLst/>
            <a:cxnLst/>
            <a:rect l="l" t="t" r="r" b="b"/>
            <a:pathLst>
              <a:path w="34925" h="22225">
                <a:moveTo>
                  <a:pt x="33893" y="0"/>
                </a:moveTo>
                <a:lnTo>
                  <a:pt x="16885" y="0"/>
                </a:lnTo>
                <a:lnTo>
                  <a:pt x="16885" y="6345"/>
                </a:lnTo>
                <a:lnTo>
                  <a:pt x="0" y="6608"/>
                </a:lnTo>
                <a:lnTo>
                  <a:pt x="883" y="10799"/>
                </a:lnTo>
                <a:lnTo>
                  <a:pt x="4693" y="16763"/>
                </a:lnTo>
                <a:lnTo>
                  <a:pt x="10271" y="20823"/>
                </a:lnTo>
                <a:lnTo>
                  <a:pt x="17129" y="22229"/>
                </a:lnTo>
                <a:lnTo>
                  <a:pt x="23987" y="20705"/>
                </a:lnTo>
                <a:lnTo>
                  <a:pt x="29474" y="16514"/>
                </a:lnTo>
                <a:lnTo>
                  <a:pt x="33131" y="10418"/>
                </a:lnTo>
                <a:lnTo>
                  <a:pt x="34411" y="3047"/>
                </a:lnTo>
                <a:lnTo>
                  <a:pt x="33893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0">
            <a:extLst>
              <a:ext uri="{FF2B5EF4-FFF2-40B4-BE49-F238E27FC236}">
                <a16:creationId xmlns:a16="http://schemas.microsoft.com/office/drawing/2014/main" id="{8599124D-9EA3-FB57-3B58-6804636C4A41}"/>
              </a:ext>
            </a:extLst>
          </p:cNvPr>
          <p:cNvSpPr/>
          <p:nvPr/>
        </p:nvSpPr>
        <p:spPr>
          <a:xfrm>
            <a:off x="1785147" y="5459755"/>
            <a:ext cx="554990" cy="505459"/>
          </a:xfrm>
          <a:custGeom>
            <a:avLst/>
            <a:gdLst/>
            <a:ahLst/>
            <a:cxnLst/>
            <a:rect l="l" t="t" r="r" b="b"/>
            <a:pathLst>
              <a:path w="554989" h="505460">
                <a:moveTo>
                  <a:pt x="5455" y="0"/>
                </a:moveTo>
                <a:lnTo>
                  <a:pt x="2926" y="1786"/>
                </a:lnTo>
                <a:lnTo>
                  <a:pt x="0" y="2417"/>
                </a:lnTo>
                <a:lnTo>
                  <a:pt x="184038" y="503432"/>
                </a:lnTo>
                <a:lnTo>
                  <a:pt x="186689" y="505337"/>
                </a:lnTo>
                <a:lnTo>
                  <a:pt x="554614" y="501658"/>
                </a:lnTo>
                <a:lnTo>
                  <a:pt x="554492" y="501014"/>
                </a:lnTo>
                <a:lnTo>
                  <a:pt x="189494" y="501014"/>
                </a:lnTo>
                <a:lnTo>
                  <a:pt x="186689" y="498991"/>
                </a:lnTo>
                <a:lnTo>
                  <a:pt x="188732" y="498991"/>
                </a:lnTo>
                <a:lnTo>
                  <a:pt x="5455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1">
            <a:extLst>
              <a:ext uri="{FF2B5EF4-FFF2-40B4-BE49-F238E27FC236}">
                <a16:creationId xmlns:a16="http://schemas.microsoft.com/office/drawing/2014/main" id="{47CFA7CD-3C78-C874-EE2B-9EBEBF0BA9B9}"/>
              </a:ext>
            </a:extLst>
          </p:cNvPr>
          <p:cNvSpPr/>
          <p:nvPr/>
        </p:nvSpPr>
        <p:spPr>
          <a:xfrm>
            <a:off x="2339121" y="5954806"/>
            <a:ext cx="17780" cy="6985"/>
          </a:xfrm>
          <a:custGeom>
            <a:avLst/>
            <a:gdLst/>
            <a:ahLst/>
            <a:cxnLst/>
            <a:rect l="l" t="t" r="r" b="b"/>
            <a:pathLst>
              <a:path w="17779" h="6985">
                <a:moveTo>
                  <a:pt x="17525" y="0"/>
                </a:moveTo>
                <a:lnTo>
                  <a:pt x="640" y="249"/>
                </a:lnTo>
                <a:lnTo>
                  <a:pt x="0" y="3297"/>
                </a:lnTo>
                <a:lnTo>
                  <a:pt x="640" y="6608"/>
                </a:lnTo>
                <a:lnTo>
                  <a:pt x="17525" y="6345"/>
                </a:lnTo>
                <a:lnTo>
                  <a:pt x="17525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2">
            <a:extLst>
              <a:ext uri="{FF2B5EF4-FFF2-40B4-BE49-F238E27FC236}">
                <a16:creationId xmlns:a16="http://schemas.microsoft.com/office/drawing/2014/main" id="{C4D84A29-79AC-B548-82FA-F02E0A3729C9}"/>
              </a:ext>
            </a:extLst>
          </p:cNvPr>
          <p:cNvSpPr/>
          <p:nvPr/>
        </p:nvSpPr>
        <p:spPr>
          <a:xfrm>
            <a:off x="1971838" y="595874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2042" y="0"/>
                </a:moveTo>
                <a:lnTo>
                  <a:pt x="0" y="0"/>
                </a:lnTo>
                <a:lnTo>
                  <a:pt x="2804" y="2023"/>
                </a:lnTo>
                <a:lnTo>
                  <a:pt x="2042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3">
            <a:extLst>
              <a:ext uri="{FF2B5EF4-FFF2-40B4-BE49-F238E27FC236}">
                <a16:creationId xmlns:a16="http://schemas.microsoft.com/office/drawing/2014/main" id="{FC592656-22BF-E690-D511-0BA548494EB1}"/>
              </a:ext>
            </a:extLst>
          </p:cNvPr>
          <p:cNvSpPr/>
          <p:nvPr/>
        </p:nvSpPr>
        <p:spPr>
          <a:xfrm>
            <a:off x="1973880" y="5957913"/>
            <a:ext cx="366395" cy="0"/>
          </a:xfrm>
          <a:custGeom>
            <a:avLst/>
            <a:gdLst/>
            <a:ahLst/>
            <a:cxnLst/>
            <a:rect l="l" t="t" r="r" b="b"/>
            <a:pathLst>
              <a:path w="366395">
                <a:moveTo>
                  <a:pt x="0" y="0"/>
                </a:moveTo>
                <a:lnTo>
                  <a:pt x="365881" y="0"/>
                </a:lnTo>
              </a:path>
            </a:pathLst>
          </a:custGeom>
          <a:ln w="6984">
            <a:solidFill>
              <a:srgbClr val="C1CC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4">
            <a:extLst>
              <a:ext uri="{FF2B5EF4-FFF2-40B4-BE49-F238E27FC236}">
                <a16:creationId xmlns:a16="http://schemas.microsoft.com/office/drawing/2014/main" id="{4A7C369D-A6D1-DE29-EAF5-73C619C2CDA2}"/>
              </a:ext>
            </a:extLst>
          </p:cNvPr>
          <p:cNvSpPr/>
          <p:nvPr/>
        </p:nvSpPr>
        <p:spPr>
          <a:xfrm>
            <a:off x="2339762" y="5938935"/>
            <a:ext cx="34290" cy="16510"/>
          </a:xfrm>
          <a:custGeom>
            <a:avLst/>
            <a:gdLst/>
            <a:ahLst/>
            <a:cxnLst/>
            <a:rect l="l" t="t" r="r" b="b"/>
            <a:pathLst>
              <a:path w="34289" h="16510">
                <a:moveTo>
                  <a:pt x="16763" y="0"/>
                </a:moveTo>
                <a:lnTo>
                  <a:pt x="9905" y="1523"/>
                </a:lnTo>
                <a:lnTo>
                  <a:pt x="4450" y="5714"/>
                </a:lnTo>
                <a:lnTo>
                  <a:pt x="761" y="11810"/>
                </a:lnTo>
                <a:lnTo>
                  <a:pt x="0" y="16120"/>
                </a:lnTo>
                <a:lnTo>
                  <a:pt x="33893" y="15870"/>
                </a:lnTo>
                <a:lnTo>
                  <a:pt x="33009" y="11429"/>
                </a:lnTo>
                <a:lnTo>
                  <a:pt x="29199" y="5452"/>
                </a:lnTo>
                <a:lnTo>
                  <a:pt x="23621" y="1392"/>
                </a:lnTo>
                <a:lnTo>
                  <a:pt x="16763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5">
            <a:extLst>
              <a:ext uri="{FF2B5EF4-FFF2-40B4-BE49-F238E27FC236}">
                <a16:creationId xmlns:a16="http://schemas.microsoft.com/office/drawing/2014/main" id="{2C592902-5913-D1C7-F04C-7358EBFA66A9}"/>
              </a:ext>
            </a:extLst>
          </p:cNvPr>
          <p:cNvSpPr/>
          <p:nvPr/>
        </p:nvSpPr>
        <p:spPr>
          <a:xfrm>
            <a:off x="1764055" y="5424704"/>
            <a:ext cx="34925" cy="38735"/>
          </a:xfrm>
          <a:custGeom>
            <a:avLst/>
            <a:gdLst/>
            <a:ahLst/>
            <a:cxnLst/>
            <a:rect l="l" t="t" r="r" b="b"/>
            <a:pathLst>
              <a:path w="34925" h="38735">
                <a:moveTo>
                  <a:pt x="17922" y="0"/>
                </a:moveTo>
                <a:lnTo>
                  <a:pt x="11064" y="1405"/>
                </a:lnTo>
                <a:lnTo>
                  <a:pt x="5212" y="5596"/>
                </a:lnTo>
                <a:lnTo>
                  <a:pt x="1402" y="11561"/>
                </a:lnTo>
                <a:lnTo>
                  <a:pt x="0" y="18668"/>
                </a:lnTo>
                <a:lnTo>
                  <a:pt x="1158" y="26170"/>
                </a:lnTo>
                <a:lnTo>
                  <a:pt x="5090" y="32516"/>
                </a:lnTo>
                <a:lnTo>
                  <a:pt x="10546" y="36575"/>
                </a:lnTo>
                <a:lnTo>
                  <a:pt x="17160" y="38231"/>
                </a:lnTo>
                <a:lnTo>
                  <a:pt x="21092" y="37469"/>
                </a:lnTo>
                <a:lnTo>
                  <a:pt x="14874" y="20324"/>
                </a:lnTo>
                <a:lnTo>
                  <a:pt x="20208" y="17906"/>
                </a:lnTo>
                <a:lnTo>
                  <a:pt x="34808" y="17906"/>
                </a:lnTo>
                <a:lnTo>
                  <a:pt x="33802" y="12073"/>
                </a:lnTo>
                <a:lnTo>
                  <a:pt x="29992" y="5714"/>
                </a:lnTo>
                <a:lnTo>
                  <a:pt x="24383" y="1655"/>
                </a:lnTo>
                <a:lnTo>
                  <a:pt x="17922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6">
            <a:extLst>
              <a:ext uri="{FF2B5EF4-FFF2-40B4-BE49-F238E27FC236}">
                <a16:creationId xmlns:a16="http://schemas.microsoft.com/office/drawing/2014/main" id="{C448E781-E1CC-9A99-CDDE-1FE4FB5732D0}"/>
              </a:ext>
            </a:extLst>
          </p:cNvPr>
          <p:cNvSpPr/>
          <p:nvPr/>
        </p:nvSpPr>
        <p:spPr>
          <a:xfrm>
            <a:off x="1778930" y="5442611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4" h="19685">
                <a:moveTo>
                  <a:pt x="5333" y="0"/>
                </a:moveTo>
                <a:lnTo>
                  <a:pt x="0" y="2417"/>
                </a:lnTo>
                <a:lnTo>
                  <a:pt x="6217" y="19562"/>
                </a:lnTo>
                <a:lnTo>
                  <a:pt x="9143" y="18931"/>
                </a:lnTo>
                <a:lnTo>
                  <a:pt x="11673" y="17144"/>
                </a:lnTo>
                <a:lnTo>
                  <a:pt x="5333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7">
            <a:extLst>
              <a:ext uri="{FF2B5EF4-FFF2-40B4-BE49-F238E27FC236}">
                <a16:creationId xmlns:a16="http://schemas.microsoft.com/office/drawing/2014/main" id="{2EA2F94E-4303-C049-C1A6-7668C386FC45}"/>
              </a:ext>
            </a:extLst>
          </p:cNvPr>
          <p:cNvSpPr/>
          <p:nvPr/>
        </p:nvSpPr>
        <p:spPr>
          <a:xfrm>
            <a:off x="1784263" y="5442611"/>
            <a:ext cx="15240" cy="17145"/>
          </a:xfrm>
          <a:custGeom>
            <a:avLst/>
            <a:gdLst/>
            <a:ahLst/>
            <a:cxnLst/>
            <a:rect l="l" t="t" r="r" b="b"/>
            <a:pathLst>
              <a:path w="15239" h="17145">
                <a:moveTo>
                  <a:pt x="14599" y="0"/>
                </a:moveTo>
                <a:lnTo>
                  <a:pt x="0" y="0"/>
                </a:lnTo>
                <a:lnTo>
                  <a:pt x="6339" y="17144"/>
                </a:lnTo>
                <a:lnTo>
                  <a:pt x="9662" y="14740"/>
                </a:lnTo>
                <a:lnTo>
                  <a:pt x="13472" y="8762"/>
                </a:lnTo>
                <a:lnTo>
                  <a:pt x="14843" y="1655"/>
                </a:lnTo>
                <a:lnTo>
                  <a:pt x="14599" y="0"/>
                </a:lnTo>
                <a:close/>
              </a:path>
            </a:pathLst>
          </a:custGeom>
          <a:solidFill>
            <a:srgbClr val="C1C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8">
            <a:extLst>
              <a:ext uri="{FF2B5EF4-FFF2-40B4-BE49-F238E27FC236}">
                <a16:creationId xmlns:a16="http://schemas.microsoft.com/office/drawing/2014/main" id="{CBD161A2-0142-FA14-0FFA-C1A2D425A239}"/>
              </a:ext>
            </a:extLst>
          </p:cNvPr>
          <p:cNvSpPr/>
          <p:nvPr/>
        </p:nvSpPr>
        <p:spPr>
          <a:xfrm>
            <a:off x="2646330" y="5716524"/>
            <a:ext cx="5752334" cy="89070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79">
            <a:extLst>
              <a:ext uri="{FF2B5EF4-FFF2-40B4-BE49-F238E27FC236}">
                <a16:creationId xmlns:a16="http://schemas.microsoft.com/office/drawing/2014/main" id="{09D2E8B5-28E3-4BF4-2F1E-392A16B03CE0}"/>
              </a:ext>
            </a:extLst>
          </p:cNvPr>
          <p:cNvSpPr/>
          <p:nvPr/>
        </p:nvSpPr>
        <p:spPr>
          <a:xfrm>
            <a:off x="2157077" y="5685445"/>
            <a:ext cx="1028203" cy="9577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0">
            <a:extLst>
              <a:ext uri="{FF2B5EF4-FFF2-40B4-BE49-F238E27FC236}">
                <a16:creationId xmlns:a16="http://schemas.microsoft.com/office/drawing/2014/main" id="{198C748B-A356-E850-B741-0F9E1ABD9F75}"/>
              </a:ext>
            </a:extLst>
          </p:cNvPr>
          <p:cNvSpPr/>
          <p:nvPr/>
        </p:nvSpPr>
        <p:spPr>
          <a:xfrm>
            <a:off x="2167607" y="5721376"/>
            <a:ext cx="970108" cy="89375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1">
            <a:extLst>
              <a:ext uri="{FF2B5EF4-FFF2-40B4-BE49-F238E27FC236}">
                <a16:creationId xmlns:a16="http://schemas.microsoft.com/office/drawing/2014/main" id="{40653B7F-FE34-AE78-DEA4-F5B66EFC5D44}"/>
              </a:ext>
            </a:extLst>
          </p:cNvPr>
          <p:cNvSpPr txBox="1"/>
          <p:nvPr/>
        </p:nvSpPr>
        <p:spPr>
          <a:xfrm>
            <a:off x="2518322" y="6050481"/>
            <a:ext cx="25463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05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8" name="object 86">
            <a:extLst>
              <a:ext uri="{FF2B5EF4-FFF2-40B4-BE49-F238E27FC236}">
                <a16:creationId xmlns:a16="http://schemas.microsoft.com/office/drawing/2014/main" id="{20314592-04D6-DA95-AF18-4B4A1EDB6816}"/>
              </a:ext>
            </a:extLst>
          </p:cNvPr>
          <p:cNvSpPr txBox="1"/>
          <p:nvPr/>
        </p:nvSpPr>
        <p:spPr>
          <a:xfrm>
            <a:off x="951994" y="3429000"/>
            <a:ext cx="800606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64"/>
              </a:lnSpc>
            </a:pPr>
            <a:r>
              <a:rPr lang="en-US" sz="2000" b="1" spc="-10" dirty="0">
                <a:solidFill>
                  <a:srgbClr val="0000CC"/>
                </a:solidFill>
                <a:latin typeface="Arial"/>
                <a:cs typeface="Arial"/>
              </a:rPr>
              <a:t>5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1864"/>
              </a:lnSpc>
            </a:pPr>
            <a:r>
              <a:rPr lang="en-US" sz="2000" b="1" spc="-5" dirty="0">
                <a:latin typeface="Arial"/>
                <a:cs typeface="Arial"/>
              </a:rPr>
              <a:t>Major Steps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9" name="object 87">
            <a:extLst>
              <a:ext uri="{FF2B5EF4-FFF2-40B4-BE49-F238E27FC236}">
                <a16:creationId xmlns:a16="http://schemas.microsoft.com/office/drawing/2014/main" id="{7DE4F237-27CE-C4AA-C74B-6DFDC4AA488E}"/>
              </a:ext>
            </a:extLst>
          </p:cNvPr>
          <p:cNvSpPr txBox="1"/>
          <p:nvPr/>
        </p:nvSpPr>
        <p:spPr>
          <a:xfrm>
            <a:off x="4272633" y="2631827"/>
            <a:ext cx="5108567" cy="730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800" marR="5080" indent="-38100">
              <a:lnSpc>
                <a:spcPct val="101299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Identify server type and specifications, electrical power and heat take into account</a:t>
            </a:r>
          </a:p>
          <a:p>
            <a:pPr marL="50800" marR="5080" indent="-38100">
              <a:lnSpc>
                <a:spcPct val="101299"/>
              </a:lnSpc>
            </a:pP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(Huawei / Dell PowerEdge XE9680)</a:t>
            </a:r>
            <a:endParaRPr sz="16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90" name="object 88">
            <a:extLst>
              <a:ext uri="{FF2B5EF4-FFF2-40B4-BE49-F238E27FC236}">
                <a16:creationId xmlns:a16="http://schemas.microsoft.com/office/drawing/2014/main" id="{45815C18-2276-1801-107F-8427788B3491}"/>
              </a:ext>
            </a:extLst>
          </p:cNvPr>
          <p:cNvSpPr txBox="1"/>
          <p:nvPr/>
        </p:nvSpPr>
        <p:spPr>
          <a:xfrm>
            <a:off x="4729653" y="3660729"/>
            <a:ext cx="4386750" cy="730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3360" marR="5080" indent="-201295">
              <a:lnSpc>
                <a:spcPct val="101299"/>
              </a:lnSpc>
            </a:pPr>
            <a:r>
              <a:rPr lang="en-US" sz="1600" spc="-25" dirty="0">
                <a:solidFill>
                  <a:srgbClr val="FFFFFF"/>
                </a:solidFill>
                <a:latin typeface="Arial"/>
                <a:cs typeface="Arial"/>
              </a:rPr>
              <a:t>Identify the GPU </a:t>
            </a:r>
          </a:p>
          <a:p>
            <a:pPr marL="213360" marR="5080" indent="-201295">
              <a:lnSpc>
                <a:spcPct val="101299"/>
              </a:lnSpc>
            </a:pPr>
            <a:r>
              <a:rPr lang="en-US" sz="1600" spc="-2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pt-BR" sz="1600" spc="-25" dirty="0">
                <a:solidFill>
                  <a:srgbClr val="FFFFFF"/>
                </a:solidFill>
                <a:latin typeface="Arial"/>
                <a:cs typeface="Arial"/>
              </a:rPr>
              <a:t>Nvidia HGX H100 8-GPU SXM 80GB 700W </a:t>
            </a:r>
          </a:p>
          <a:p>
            <a:pPr marL="213360" marR="5080" indent="-201295">
              <a:lnSpc>
                <a:spcPct val="101299"/>
              </a:lnSpc>
            </a:pPr>
            <a:r>
              <a:rPr lang="pt-BR" sz="1600" spc="-25" dirty="0">
                <a:solidFill>
                  <a:srgbClr val="FFFFFF"/>
                </a:solidFill>
                <a:latin typeface="Arial"/>
                <a:cs typeface="Arial"/>
              </a:rPr>
              <a:t>GPUs Assembly</a:t>
            </a:r>
            <a:r>
              <a:rPr lang="en-US" sz="1600" spc="-2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1" name="object 89">
            <a:extLst>
              <a:ext uri="{FF2B5EF4-FFF2-40B4-BE49-F238E27FC236}">
                <a16:creationId xmlns:a16="http://schemas.microsoft.com/office/drawing/2014/main" id="{0D320482-C8F4-6747-1BB6-54CC2521B518}"/>
              </a:ext>
            </a:extLst>
          </p:cNvPr>
          <p:cNvSpPr txBox="1"/>
          <p:nvPr/>
        </p:nvSpPr>
        <p:spPr>
          <a:xfrm>
            <a:off x="4073820" y="4734282"/>
            <a:ext cx="435976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 algn="l">
              <a:lnSpc>
                <a:spcPct val="100000"/>
              </a:lnSpc>
            </a:pPr>
            <a:r>
              <a:rPr lang="en-US" sz="1600" spc="-10" dirty="0">
                <a:solidFill>
                  <a:srgbClr val="FFFFFF"/>
                </a:solidFill>
                <a:latin typeface="Arial"/>
                <a:cs typeface="Arial"/>
              </a:rPr>
              <a:t>Database &amp; Cloud Programming </a:t>
            </a:r>
          </a:p>
          <a:p>
            <a:pPr marL="47625" algn="l">
              <a:lnSpc>
                <a:spcPct val="100000"/>
              </a:lnSpc>
            </a:pPr>
            <a:r>
              <a:rPr lang="en-US" sz="1600" spc="-10" dirty="0">
                <a:solidFill>
                  <a:srgbClr val="FFFFFF"/>
                </a:solidFill>
                <a:latin typeface="Arial"/>
                <a:cs typeface="Arial"/>
              </a:rPr>
              <a:t>(able to allocate independent account to control volume of ram, disk &amp; CPU)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2" name="object 90">
            <a:extLst>
              <a:ext uri="{FF2B5EF4-FFF2-40B4-BE49-F238E27FC236}">
                <a16:creationId xmlns:a16="http://schemas.microsoft.com/office/drawing/2014/main" id="{35487025-F0EA-F710-1EFA-82507FB6709A}"/>
              </a:ext>
            </a:extLst>
          </p:cNvPr>
          <p:cNvSpPr txBox="1"/>
          <p:nvPr/>
        </p:nvSpPr>
        <p:spPr>
          <a:xfrm>
            <a:off x="3200400" y="5920715"/>
            <a:ext cx="449754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>
                <a:solidFill>
                  <a:srgbClr val="FFFFFF"/>
                </a:solidFill>
                <a:latin typeface="Arial"/>
                <a:cs typeface="Arial"/>
              </a:rPr>
              <a:t>Foundation Model’s Pre-train and Inferencing </a:t>
            </a: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solidFill>
                  <a:srgbClr val="FFFFFF"/>
                </a:solidFill>
                <a:latin typeface="Arial"/>
                <a:cs typeface="Arial"/>
              </a:rPr>
              <a:t>(To test the AI’s Cloud Performance &amp; Reliability)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7" name="object 95">
            <a:extLst>
              <a:ext uri="{FF2B5EF4-FFF2-40B4-BE49-F238E27FC236}">
                <a16:creationId xmlns:a16="http://schemas.microsoft.com/office/drawing/2014/main" id="{CF8D1ED7-0BA7-A318-11CD-2F54356CFCBC}"/>
              </a:ext>
            </a:extLst>
          </p:cNvPr>
          <p:cNvSpPr txBox="1"/>
          <p:nvPr/>
        </p:nvSpPr>
        <p:spPr>
          <a:xfrm>
            <a:off x="8703180" y="4776497"/>
            <a:ext cx="2540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07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5705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152400"/>
            <a:ext cx="1351429" cy="1011565"/>
          </a:xfrm>
          <a:prstGeom prst="rect">
            <a:avLst/>
          </a:prstGeom>
        </p:spPr>
      </p:pic>
      <p:sp>
        <p:nvSpPr>
          <p:cNvPr id="4" name="Google Shape;649;p22">
            <a:extLst>
              <a:ext uri="{FF2B5EF4-FFF2-40B4-BE49-F238E27FC236}">
                <a16:creationId xmlns:a16="http://schemas.microsoft.com/office/drawing/2014/main" id="{96981C76-719D-F2A1-0A60-2E41C67BBB9D}"/>
              </a:ext>
            </a:extLst>
          </p:cNvPr>
          <p:cNvSpPr txBox="1"/>
          <p:nvPr/>
        </p:nvSpPr>
        <p:spPr>
          <a:xfrm>
            <a:off x="179091" y="218518"/>
            <a:ext cx="1048890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l" rtl="0">
              <a:buClr>
                <a:schemeClr val="lt1"/>
              </a:buClr>
              <a:buSzPts val="5500"/>
            </a:pPr>
            <a:r>
              <a:rPr lang="en-MY" sz="25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AI EXPERTISE TRANSFER KNOWLEDGE BASED ON APFI </a:t>
            </a:r>
            <a:endParaRPr sz="25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39AC2FE-D227-90DC-DE28-5A517FD330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4412408"/>
              </p:ext>
            </p:extLst>
          </p:nvPr>
        </p:nvGraphicFramePr>
        <p:xfrm>
          <a:off x="-131147" y="1216250"/>
          <a:ext cx="3908607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object 18">
            <a:extLst>
              <a:ext uri="{FF2B5EF4-FFF2-40B4-BE49-F238E27FC236}">
                <a16:creationId xmlns:a16="http://schemas.microsoft.com/office/drawing/2014/main" id="{F6212CA1-CAD9-F5F3-F539-4698D285D472}"/>
              </a:ext>
            </a:extLst>
          </p:cNvPr>
          <p:cNvSpPr/>
          <p:nvPr/>
        </p:nvSpPr>
        <p:spPr>
          <a:xfrm>
            <a:off x="3680825" y="1981200"/>
            <a:ext cx="5105400" cy="8907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A8B19A89-24FE-3F3F-1A4A-11482FA56DD1}"/>
              </a:ext>
            </a:extLst>
          </p:cNvPr>
          <p:cNvSpPr txBox="1"/>
          <p:nvPr/>
        </p:nvSpPr>
        <p:spPr>
          <a:xfrm>
            <a:off x="3869159" y="2241766"/>
            <a:ext cx="4770316" cy="481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42900" algn="l">
              <a:lnSpc>
                <a:spcPct val="101299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Subject Master Expert + Usecase of Subject </a:t>
            </a:r>
          </a:p>
          <a:p>
            <a:pPr marL="12700" marR="5080" indent="342900" algn="l">
              <a:lnSpc>
                <a:spcPct val="101299"/>
              </a:lnSpc>
            </a:pPr>
            <a:r>
              <a:rPr lang="en-US" sz="1600" b="1" dirty="0">
                <a:solidFill>
                  <a:srgbClr val="0070C0"/>
                </a:solidFill>
                <a:latin typeface="Arial"/>
                <a:cs typeface="Arial"/>
              </a:rPr>
              <a:t>(To Be Identify) </a:t>
            </a:r>
            <a:endParaRPr sz="16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4E7F17D0-FC28-262F-C9C3-51D8AF776F94}"/>
              </a:ext>
            </a:extLst>
          </p:cNvPr>
          <p:cNvSpPr/>
          <p:nvPr/>
        </p:nvSpPr>
        <p:spPr>
          <a:xfrm>
            <a:off x="3201918" y="1981200"/>
            <a:ext cx="970084" cy="8937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1">
            <a:extLst>
              <a:ext uri="{FF2B5EF4-FFF2-40B4-BE49-F238E27FC236}">
                <a16:creationId xmlns:a16="http://schemas.microsoft.com/office/drawing/2014/main" id="{93A7E938-FCA0-6091-A6A9-7481D5AA9EDD}"/>
              </a:ext>
            </a:extLst>
          </p:cNvPr>
          <p:cNvSpPr txBox="1"/>
          <p:nvPr/>
        </p:nvSpPr>
        <p:spPr>
          <a:xfrm>
            <a:off x="3541126" y="2312256"/>
            <a:ext cx="2540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46">
            <a:extLst>
              <a:ext uri="{FF2B5EF4-FFF2-40B4-BE49-F238E27FC236}">
                <a16:creationId xmlns:a16="http://schemas.microsoft.com/office/drawing/2014/main" id="{E2A2AD1C-40E3-3789-706A-BE79CE2F07B0}"/>
              </a:ext>
            </a:extLst>
          </p:cNvPr>
          <p:cNvSpPr/>
          <p:nvPr/>
        </p:nvSpPr>
        <p:spPr>
          <a:xfrm>
            <a:off x="2918825" y="3557558"/>
            <a:ext cx="3644158" cy="8907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8">
            <a:extLst>
              <a:ext uri="{FF2B5EF4-FFF2-40B4-BE49-F238E27FC236}">
                <a16:creationId xmlns:a16="http://schemas.microsoft.com/office/drawing/2014/main" id="{FD8C4A03-6E1C-419F-3109-A3AC85F8AA80}"/>
              </a:ext>
            </a:extLst>
          </p:cNvPr>
          <p:cNvSpPr/>
          <p:nvPr/>
        </p:nvSpPr>
        <p:spPr>
          <a:xfrm>
            <a:off x="2438400" y="3556035"/>
            <a:ext cx="969416" cy="8937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8">
            <a:extLst>
              <a:ext uri="{FF2B5EF4-FFF2-40B4-BE49-F238E27FC236}">
                <a16:creationId xmlns:a16="http://schemas.microsoft.com/office/drawing/2014/main" id="{AEF13E22-220B-EC74-AB57-6B7DC9211A5E}"/>
              </a:ext>
            </a:extLst>
          </p:cNvPr>
          <p:cNvSpPr txBox="1"/>
          <p:nvPr/>
        </p:nvSpPr>
        <p:spPr>
          <a:xfrm>
            <a:off x="3522223" y="3784635"/>
            <a:ext cx="2444602" cy="481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3360" marR="5080" indent="-201295">
              <a:lnSpc>
                <a:spcPct val="101299"/>
              </a:lnSpc>
            </a:pPr>
            <a:r>
              <a:rPr lang="en-US" sz="1600" b="1" spc="-25" dirty="0">
                <a:solidFill>
                  <a:srgbClr val="FFFFFF"/>
                </a:solidFill>
                <a:latin typeface="Arial"/>
                <a:cs typeface="Arial"/>
              </a:rPr>
              <a:t>Beneficiary Faculty</a:t>
            </a:r>
          </a:p>
          <a:p>
            <a:pPr marL="213360" marR="5080" indent="-201295">
              <a:lnSpc>
                <a:spcPct val="101299"/>
              </a:lnSpc>
            </a:pPr>
            <a:r>
              <a:rPr lang="en-US" sz="1600" b="1" spc="-25" dirty="0">
                <a:solidFill>
                  <a:srgbClr val="FFFFFF"/>
                </a:solidFill>
                <a:latin typeface="Arial"/>
                <a:cs typeface="Arial"/>
              </a:rPr>
              <a:t>(1 </a:t>
            </a:r>
            <a:r>
              <a:rPr lang="pt-BR" sz="1600" b="1" spc="-25" dirty="0">
                <a:solidFill>
                  <a:srgbClr val="FFFFFF"/>
                </a:solidFill>
                <a:latin typeface="Arial"/>
                <a:cs typeface="Arial"/>
              </a:rPr>
              <a:t>Usecase of Subject</a:t>
            </a:r>
            <a:r>
              <a:rPr lang="en-US" sz="1600" b="1" spc="-2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4" name="object 21">
            <a:extLst>
              <a:ext uri="{FF2B5EF4-FFF2-40B4-BE49-F238E27FC236}">
                <a16:creationId xmlns:a16="http://schemas.microsoft.com/office/drawing/2014/main" id="{1F575904-875C-AD30-6E4E-EF5D2433BA78}"/>
              </a:ext>
            </a:extLst>
          </p:cNvPr>
          <p:cNvSpPr txBox="1"/>
          <p:nvPr/>
        </p:nvSpPr>
        <p:spPr>
          <a:xfrm>
            <a:off x="2839717" y="3883250"/>
            <a:ext cx="2540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62">
            <a:extLst>
              <a:ext uri="{FF2B5EF4-FFF2-40B4-BE49-F238E27FC236}">
                <a16:creationId xmlns:a16="http://schemas.microsoft.com/office/drawing/2014/main" id="{48F2EEB0-FA04-E23F-E8B1-4F954F3DA512}"/>
              </a:ext>
            </a:extLst>
          </p:cNvPr>
          <p:cNvSpPr/>
          <p:nvPr/>
        </p:nvSpPr>
        <p:spPr>
          <a:xfrm>
            <a:off x="3552058" y="5037086"/>
            <a:ext cx="4356915" cy="8899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4">
            <a:extLst>
              <a:ext uri="{FF2B5EF4-FFF2-40B4-BE49-F238E27FC236}">
                <a16:creationId xmlns:a16="http://schemas.microsoft.com/office/drawing/2014/main" id="{F5ECEDC0-4323-1151-5D25-0601CB48626A}"/>
              </a:ext>
            </a:extLst>
          </p:cNvPr>
          <p:cNvSpPr/>
          <p:nvPr/>
        </p:nvSpPr>
        <p:spPr>
          <a:xfrm>
            <a:off x="3071225" y="5029200"/>
            <a:ext cx="969407" cy="89375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5">
            <a:extLst>
              <a:ext uri="{FF2B5EF4-FFF2-40B4-BE49-F238E27FC236}">
                <a16:creationId xmlns:a16="http://schemas.microsoft.com/office/drawing/2014/main" id="{64C6A766-4709-A115-2D4D-83D32F1AF080}"/>
              </a:ext>
            </a:extLst>
          </p:cNvPr>
          <p:cNvSpPr txBox="1"/>
          <p:nvPr/>
        </p:nvSpPr>
        <p:spPr>
          <a:xfrm>
            <a:off x="3424940" y="5342165"/>
            <a:ext cx="2540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object 88">
            <a:extLst>
              <a:ext uri="{FF2B5EF4-FFF2-40B4-BE49-F238E27FC236}">
                <a16:creationId xmlns:a16="http://schemas.microsoft.com/office/drawing/2014/main" id="{039249D5-2C6A-9CFE-4CCA-ADA20A9D8ED7}"/>
              </a:ext>
            </a:extLst>
          </p:cNvPr>
          <p:cNvSpPr txBox="1"/>
          <p:nvPr/>
        </p:nvSpPr>
        <p:spPr>
          <a:xfrm>
            <a:off x="4178024" y="5215533"/>
            <a:ext cx="3160401" cy="481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3360" marR="5080" indent="-201295">
              <a:lnSpc>
                <a:spcPct val="101299"/>
              </a:lnSpc>
            </a:pPr>
            <a:r>
              <a:rPr lang="en-US" sz="1600" b="1" spc="-25" dirty="0">
                <a:solidFill>
                  <a:srgbClr val="FFFFFF"/>
                </a:solidFill>
                <a:latin typeface="Arial"/>
                <a:cs typeface="Arial"/>
              </a:rPr>
              <a:t>Beneficiary Centre</a:t>
            </a:r>
          </a:p>
          <a:p>
            <a:pPr marL="213360" marR="5080" indent="-201295">
              <a:lnSpc>
                <a:spcPct val="101299"/>
              </a:lnSpc>
            </a:pPr>
            <a:r>
              <a:rPr lang="en-US" sz="1600" b="1" spc="-25" dirty="0">
                <a:solidFill>
                  <a:srgbClr val="FFFFFF"/>
                </a:solidFill>
                <a:latin typeface="Arial"/>
                <a:cs typeface="Arial"/>
              </a:rPr>
              <a:t>(1 </a:t>
            </a:r>
            <a:r>
              <a:rPr lang="pt-BR" sz="1600" b="1" spc="-25" dirty="0">
                <a:solidFill>
                  <a:srgbClr val="FFFFFF"/>
                </a:solidFill>
                <a:latin typeface="Arial"/>
                <a:cs typeface="Arial"/>
              </a:rPr>
              <a:t>Usecase of Research Topic</a:t>
            </a:r>
            <a:r>
              <a:rPr lang="en-US" sz="1600" b="1" spc="-2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21" name="Google Shape;649;p22">
            <a:extLst>
              <a:ext uri="{FF2B5EF4-FFF2-40B4-BE49-F238E27FC236}">
                <a16:creationId xmlns:a16="http://schemas.microsoft.com/office/drawing/2014/main" id="{DBF25073-003D-9C30-8308-E543CA1FA148}"/>
              </a:ext>
            </a:extLst>
          </p:cNvPr>
          <p:cNvSpPr txBox="1"/>
          <p:nvPr/>
        </p:nvSpPr>
        <p:spPr>
          <a:xfrm>
            <a:off x="8534400" y="2468998"/>
            <a:ext cx="3276600" cy="312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r" rtl="0">
              <a:buClr>
                <a:schemeClr val="lt1"/>
              </a:buClr>
              <a:buSzPts val="5500"/>
            </a:pPr>
            <a:r>
              <a:rPr lang="en-MY" sz="20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Outcomes:</a:t>
            </a:r>
          </a:p>
          <a:p>
            <a:pPr algn="r" rtl="0">
              <a:buClr>
                <a:schemeClr val="lt1"/>
              </a:buClr>
              <a:buSzPts val="5500"/>
            </a:pPr>
            <a:endParaRPr lang="en-MY" sz="20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algn="r" rtl="0">
              <a:buClr>
                <a:schemeClr val="lt1"/>
              </a:buClr>
              <a:buSzPts val="5500"/>
            </a:pPr>
            <a:r>
              <a:rPr lang="en-MY" sz="20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Foundation Model for Robotics, Manufacturing, Transport, Protein, Biotechnology, Business and etc. </a:t>
            </a:r>
            <a:r>
              <a:rPr lang="en-MY" sz="2000" dirty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based on APFI</a:t>
            </a:r>
          </a:p>
          <a:p>
            <a:pPr algn="l" rtl="0">
              <a:buClr>
                <a:schemeClr val="lt1"/>
              </a:buClr>
              <a:buSzPts val="5500"/>
            </a:pPr>
            <a:endParaRPr sz="20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4850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p79"/>
          <p:cNvSpPr txBox="1"/>
          <p:nvPr/>
        </p:nvSpPr>
        <p:spPr>
          <a:xfrm>
            <a:off x="685800" y="414052"/>
            <a:ext cx="7845391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MY" sz="2400" b="1" dirty="0">
                <a:solidFill>
                  <a:srgbClr val="002060"/>
                </a:solidFill>
              </a:rPr>
              <a:t>AIM : To develop an optimum AI ecosystem in MTUN  </a:t>
            </a:r>
            <a:endParaRPr sz="350" dirty="0"/>
          </a:p>
        </p:txBody>
      </p:sp>
      <p:sp>
        <p:nvSpPr>
          <p:cNvPr id="3047" name="Google Shape;3047;p79"/>
          <p:cNvSpPr/>
          <p:nvPr/>
        </p:nvSpPr>
        <p:spPr>
          <a:xfrm>
            <a:off x="1518956" y="159208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ARE WE NOW?</a:t>
            </a:r>
            <a:endParaRPr sz="350" dirty="0"/>
          </a:p>
        </p:txBody>
      </p:sp>
      <p:sp>
        <p:nvSpPr>
          <p:cNvPr id="3048" name="Google Shape;3048;p79"/>
          <p:cNvSpPr/>
          <p:nvPr/>
        </p:nvSpPr>
        <p:spPr>
          <a:xfrm>
            <a:off x="5151193" y="1562682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DO WE WANT TO BE?</a:t>
            </a:r>
            <a:endParaRPr sz="350" dirty="0"/>
          </a:p>
        </p:txBody>
      </p:sp>
      <p:sp>
        <p:nvSpPr>
          <p:cNvPr id="3049" name="Google Shape;3049;p79"/>
          <p:cNvSpPr/>
          <p:nvPr/>
        </p:nvSpPr>
        <p:spPr>
          <a:xfrm>
            <a:off x="8685895" y="159208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>
                <a:solidFill>
                  <a:schemeClr val="lt1"/>
                </a:solidFill>
              </a:rPr>
              <a:t>HOW WILL WE GET THERE?</a:t>
            </a:r>
            <a:endParaRPr sz="350"/>
          </a:p>
        </p:txBody>
      </p:sp>
      <p:pic>
        <p:nvPicPr>
          <p:cNvPr id="3050" name="Google Shape;305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372" y="2007044"/>
            <a:ext cx="1382417" cy="10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1" name="Google Shape;305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7841" y="2041430"/>
            <a:ext cx="1382417" cy="10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2" name="Google Shape;3052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068396" y="4394161"/>
            <a:ext cx="1841613" cy="148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79" descr="Strategy Logo PNG Image | PNG A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2940" y="4273576"/>
            <a:ext cx="3394050" cy="160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4" name="Google Shape;3054;p79" descr="Download Free png Checkup Icon #114757 - Free Icons Library - DL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0031" y="4273576"/>
            <a:ext cx="1554605" cy="155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5" name="Google Shape;3055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037393" y="3426104"/>
            <a:ext cx="1004138" cy="78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6" name="Google Shape;305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669630" y="3372857"/>
            <a:ext cx="1004138" cy="78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7" name="Google Shape;305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232334" y="3305748"/>
            <a:ext cx="1004138" cy="787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44200" y="438342"/>
            <a:ext cx="1351429" cy="49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202021"/>
            <a:ext cx="1143000" cy="855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152400" y="259945"/>
            <a:ext cx="93726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b="1" i="0" dirty="0">
                <a:solidFill>
                  <a:srgbClr val="FFFF00"/>
                </a:solidFill>
                <a:effectLst/>
                <a:latin typeface="GT America"/>
              </a:rPr>
              <a:t>ABC Technology Usecase Implementation By SME </a:t>
            </a:r>
          </a:p>
        </p:txBody>
      </p:sp>
      <p:pic>
        <p:nvPicPr>
          <p:cNvPr id="4" name="Data Flow 2">
            <a:hlinkClick r:id="" action="ppaction://media"/>
            <a:extLst>
              <a:ext uri="{FF2B5EF4-FFF2-40B4-BE49-F238E27FC236}">
                <a16:creationId xmlns:a16="http://schemas.microsoft.com/office/drawing/2014/main" id="{5B586AC2-C7B1-D381-48CA-0AFF8AC93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4276" t="13319" r="19689" b="10000"/>
          <a:stretch/>
        </p:blipFill>
        <p:spPr>
          <a:xfrm>
            <a:off x="1650734" y="1549997"/>
            <a:ext cx="889053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44200" y="438342"/>
            <a:ext cx="1351429" cy="49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202021"/>
            <a:ext cx="1143000" cy="855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152400" y="259945"/>
            <a:ext cx="69342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b="1" i="0" dirty="0">
                <a:solidFill>
                  <a:srgbClr val="FFFF00"/>
                </a:solidFill>
                <a:effectLst/>
                <a:latin typeface="GT America"/>
              </a:rPr>
              <a:t>Cloud Models for AI Development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A268D70-9921-58E9-D8D9-1221E128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4" y="1764543"/>
            <a:ext cx="6727032" cy="42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602011D-ECE3-7C52-D853-4B449818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90800"/>
            <a:ext cx="4157636" cy="25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253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9229" y="644450"/>
            <a:ext cx="1813513" cy="61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71087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278803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GT America"/>
              </a:rPr>
              <a:t>Existed AI Infrastructure (Cloud Server)</a:t>
            </a:r>
            <a:endParaRPr lang="en-US" sz="3000" b="1" i="0" dirty="0">
              <a:solidFill>
                <a:srgbClr val="FFFF00"/>
              </a:solidFill>
              <a:effectLst/>
              <a:latin typeface="GT Amer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C28145-921A-9FBE-01E8-9F1D69E2EB84}"/>
              </a:ext>
            </a:extLst>
          </p:cNvPr>
          <p:cNvSpPr txBox="1"/>
          <p:nvPr/>
        </p:nvSpPr>
        <p:spPr>
          <a:xfrm>
            <a:off x="381000" y="1524000"/>
            <a:ext cx="4267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MY" dirty="0"/>
              <a:t>2GB ram, 90 GB disk ,2 CPU AMD – Digital Ocean (Singapore) – USD 32.82/month</a:t>
            </a:r>
          </a:p>
          <a:p>
            <a:endParaRPr lang="en-MY" dirty="0"/>
          </a:p>
          <a:p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44BBE-6B4F-CE2C-A592-334025627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401163"/>
            <a:ext cx="3505200" cy="42155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D98821-218D-9232-C046-F3FD831A9E6F}"/>
              </a:ext>
            </a:extLst>
          </p:cNvPr>
          <p:cNvSpPr txBox="1"/>
          <p:nvPr/>
        </p:nvSpPr>
        <p:spPr>
          <a:xfrm>
            <a:off x="5638800" y="1525657"/>
            <a:ext cx="24384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dirty="0"/>
              <a:t>Microsoft Azure</a:t>
            </a:r>
          </a:p>
          <a:p>
            <a:endParaRPr lang="en-MY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FE03D9-BBB7-1949-F510-482EB70C9DFD}"/>
              </a:ext>
            </a:extLst>
          </p:cNvPr>
          <p:cNvGrpSpPr/>
          <p:nvPr/>
        </p:nvGrpSpPr>
        <p:grpSpPr>
          <a:xfrm>
            <a:off x="5562600" y="1828799"/>
            <a:ext cx="6019800" cy="4858113"/>
            <a:chOff x="5562600" y="1921666"/>
            <a:chExt cx="5029200" cy="40219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FEDE58-8DF1-4AEF-883F-D27EE93CA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76668"/>
            <a:stretch/>
          </p:blipFill>
          <p:spPr>
            <a:xfrm>
              <a:off x="5562600" y="1921666"/>
              <a:ext cx="5029200" cy="107966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E13F55-35DC-FB47-7DF2-B8E4742DD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8168"/>
            <a:stretch/>
          </p:blipFill>
          <p:spPr>
            <a:xfrm>
              <a:off x="5562600" y="3581400"/>
              <a:ext cx="4953000" cy="236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26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771" y="158769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304800"/>
            <a:ext cx="8686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dirty="0">
                <a:solidFill>
                  <a:srgbClr val="FFFF00"/>
                </a:solidFill>
                <a:effectLst/>
                <a:latin typeface="GT America"/>
              </a:rPr>
              <a:t>Closed System by Enterprise Solution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61EC7-E072-A995-31F6-27B22683F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600200"/>
            <a:ext cx="10380752" cy="48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4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A7D0A4-30AD-584D-AC84-BB5B56BEAD4A}"/>
              </a:ext>
            </a:extLst>
          </p:cNvPr>
          <p:cNvCxnSpPr>
            <a:cxnSpLocks/>
            <a:stCxn id="6" idx="5"/>
            <a:endCxn id="56" idx="0"/>
          </p:cNvCxnSpPr>
          <p:nvPr/>
        </p:nvCxnSpPr>
        <p:spPr>
          <a:xfrm>
            <a:off x="2935435" y="1538639"/>
            <a:ext cx="402103" cy="68270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DC0D38-78ED-574A-ADDE-86AE133CE3F8}"/>
              </a:ext>
            </a:extLst>
          </p:cNvPr>
          <p:cNvCxnSpPr>
            <a:cxnSpLocks/>
            <a:stCxn id="91" idx="3"/>
            <a:endCxn id="56" idx="1"/>
          </p:cNvCxnSpPr>
          <p:nvPr/>
        </p:nvCxnSpPr>
        <p:spPr>
          <a:xfrm>
            <a:off x="2034433" y="2017759"/>
            <a:ext cx="817749" cy="4046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12E7B9-AFD2-F14C-A700-3B837D8038D1}"/>
              </a:ext>
            </a:extLst>
          </p:cNvPr>
          <p:cNvCxnSpPr>
            <a:cxnSpLocks/>
            <a:stCxn id="53" idx="6"/>
            <a:endCxn id="56" idx="2"/>
          </p:cNvCxnSpPr>
          <p:nvPr/>
        </p:nvCxnSpPr>
        <p:spPr>
          <a:xfrm flipV="1">
            <a:off x="1909046" y="2907737"/>
            <a:ext cx="742095" cy="29285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F736E9F-099F-6E49-8413-5352C763CACD}"/>
              </a:ext>
            </a:extLst>
          </p:cNvPr>
          <p:cNvSpPr txBox="1"/>
          <p:nvPr/>
        </p:nvSpPr>
        <p:spPr>
          <a:xfrm>
            <a:off x="3539866" y="306186"/>
            <a:ext cx="51122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Applications by Cloud Provider</a:t>
            </a: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D8B5BC05-C853-6C41-A5EE-F394A3B48626}"/>
              </a:ext>
            </a:extLst>
          </p:cNvPr>
          <p:cNvSpPr>
            <a:spLocks noEditPoints="1"/>
          </p:cNvSpPr>
          <p:nvPr/>
        </p:nvSpPr>
        <p:spPr bwMode="auto">
          <a:xfrm>
            <a:off x="1936754" y="522344"/>
            <a:ext cx="1170027" cy="1190664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8F59C3-CCC4-3E49-B6EE-14E8B25351EA}"/>
              </a:ext>
            </a:extLst>
          </p:cNvPr>
          <p:cNvCxnSpPr>
            <a:cxnSpLocks/>
            <a:stCxn id="54" idx="6"/>
            <a:endCxn id="71" idx="1"/>
          </p:cNvCxnSpPr>
          <p:nvPr/>
        </p:nvCxnSpPr>
        <p:spPr>
          <a:xfrm>
            <a:off x="2051402" y="4590064"/>
            <a:ext cx="800780" cy="295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DECD83-384E-C44A-9717-1570AEB6BED9}"/>
              </a:ext>
            </a:extLst>
          </p:cNvPr>
          <p:cNvCxnSpPr>
            <a:cxnSpLocks/>
            <a:stCxn id="55" idx="7"/>
            <a:endCxn id="71" idx="2"/>
          </p:cNvCxnSpPr>
          <p:nvPr/>
        </p:nvCxnSpPr>
        <p:spPr>
          <a:xfrm flipV="1">
            <a:off x="1683252" y="5104942"/>
            <a:ext cx="967889" cy="28617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A4EC36-E589-B443-A129-538AE9E65CF9}"/>
              </a:ext>
            </a:extLst>
          </p:cNvPr>
          <p:cNvCxnSpPr>
            <a:cxnSpLocks/>
            <a:endCxn id="76" idx="0"/>
          </p:cNvCxnSpPr>
          <p:nvPr/>
        </p:nvCxnSpPr>
        <p:spPr>
          <a:xfrm flipH="1">
            <a:off x="8938730" y="1667561"/>
            <a:ext cx="90056" cy="55377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B5D371-4BA8-D34C-AA32-364B5F34C46F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9365258" y="1894930"/>
            <a:ext cx="658136" cy="50213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9E3195-99DB-A749-B1AE-31EC826743C6}"/>
              </a:ext>
            </a:extLst>
          </p:cNvPr>
          <p:cNvCxnSpPr>
            <a:cxnSpLocks/>
            <a:stCxn id="82" idx="2"/>
          </p:cNvCxnSpPr>
          <p:nvPr/>
        </p:nvCxnSpPr>
        <p:spPr>
          <a:xfrm flipH="1" flipV="1">
            <a:off x="9555647" y="3046216"/>
            <a:ext cx="726764" cy="680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BF77D4-C795-004C-A5DB-654388BCB385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9442047" y="4349561"/>
            <a:ext cx="698008" cy="39003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C80BEC-1B85-E14A-8C59-1BDCD2EB001A}"/>
              </a:ext>
            </a:extLst>
          </p:cNvPr>
          <p:cNvCxnSpPr>
            <a:cxnSpLocks/>
            <a:stCxn id="79" idx="2"/>
            <a:endCxn id="77" idx="6"/>
          </p:cNvCxnSpPr>
          <p:nvPr/>
        </p:nvCxnSpPr>
        <p:spPr>
          <a:xfrm flipH="1" flipV="1">
            <a:off x="9625127" y="5095819"/>
            <a:ext cx="607499" cy="54626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50B87F-DD4E-4748-AAD5-D2D0CB251CFA}"/>
              </a:ext>
            </a:extLst>
          </p:cNvPr>
          <p:cNvCxnSpPr>
            <a:cxnSpLocks/>
            <a:endCxn id="51" idx="331"/>
          </p:cNvCxnSpPr>
          <p:nvPr/>
        </p:nvCxnSpPr>
        <p:spPr>
          <a:xfrm flipH="1" flipV="1">
            <a:off x="7082439" y="4411974"/>
            <a:ext cx="1169894" cy="64916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505D65-4056-0D4B-9290-26222AEEB12F}"/>
              </a:ext>
            </a:extLst>
          </p:cNvPr>
          <p:cNvCxnSpPr>
            <a:cxnSpLocks/>
            <a:stCxn id="56" idx="6"/>
            <a:endCxn id="51" idx="308"/>
          </p:cNvCxnSpPr>
          <p:nvPr/>
        </p:nvCxnSpPr>
        <p:spPr>
          <a:xfrm>
            <a:off x="4023935" y="2907737"/>
            <a:ext cx="848640" cy="41543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4F033B-93C6-7C48-AAE5-851AC4B6A9F7}"/>
              </a:ext>
            </a:extLst>
          </p:cNvPr>
          <p:cNvCxnSpPr>
            <a:cxnSpLocks/>
            <a:endCxn id="51" idx="325"/>
          </p:cNvCxnSpPr>
          <p:nvPr/>
        </p:nvCxnSpPr>
        <p:spPr>
          <a:xfrm flipH="1">
            <a:off x="7318883" y="2936224"/>
            <a:ext cx="933450" cy="38694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59F016-0A0D-C044-9452-89C4C2401F95}"/>
              </a:ext>
            </a:extLst>
          </p:cNvPr>
          <p:cNvCxnSpPr>
            <a:cxnSpLocks/>
            <a:stCxn id="71" idx="6"/>
          </p:cNvCxnSpPr>
          <p:nvPr/>
        </p:nvCxnSpPr>
        <p:spPr>
          <a:xfrm flipV="1">
            <a:off x="4023935" y="4451663"/>
            <a:ext cx="1432156" cy="653279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50">
            <a:extLst>
              <a:ext uri="{FF2B5EF4-FFF2-40B4-BE49-F238E27FC236}">
                <a16:creationId xmlns:a16="http://schemas.microsoft.com/office/drawing/2014/main" id="{EFA36CAB-65B0-734E-945B-3083F1E9B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739" y="2507204"/>
            <a:ext cx="2615979" cy="3297453"/>
          </a:xfrm>
          <a:custGeom>
            <a:avLst/>
            <a:gdLst>
              <a:gd name="connsiteX0" fmla="*/ 1737568 w 4354152"/>
              <a:gd name="connsiteY0" fmla="*/ 5039524 h 5488428"/>
              <a:gd name="connsiteX1" fmla="*/ 2620602 w 4354152"/>
              <a:gd name="connsiteY1" fmla="*/ 5195274 h 5488428"/>
              <a:gd name="connsiteX2" fmla="*/ 2181423 w 4354152"/>
              <a:gd name="connsiteY2" fmla="*/ 5488428 h 5488428"/>
              <a:gd name="connsiteX3" fmla="*/ 1730374 w 4354152"/>
              <a:gd name="connsiteY3" fmla="*/ 5106428 h 5488428"/>
              <a:gd name="connsiteX4" fmla="*/ 1737568 w 4354152"/>
              <a:gd name="connsiteY4" fmla="*/ 5039524 h 5488428"/>
              <a:gd name="connsiteX5" fmla="*/ 1502564 w 4354152"/>
              <a:gd name="connsiteY5" fmla="*/ 4651340 h 5488428"/>
              <a:gd name="connsiteX6" fmla="*/ 2900758 w 4354152"/>
              <a:gd name="connsiteY6" fmla="*/ 4897298 h 5488428"/>
              <a:gd name="connsiteX7" fmla="*/ 3000835 w 4354152"/>
              <a:gd name="connsiteY7" fmla="*/ 5040054 h 5488428"/>
              <a:gd name="connsiteX8" fmla="*/ 2992555 w 4354152"/>
              <a:gd name="connsiteY8" fmla="*/ 5086082 h 5488428"/>
              <a:gd name="connsiteX9" fmla="*/ 2850000 w 4354152"/>
              <a:gd name="connsiteY9" fmla="*/ 5186047 h 5488428"/>
              <a:gd name="connsiteX10" fmla="*/ 1451446 w 4354152"/>
              <a:gd name="connsiteY10" fmla="*/ 4939729 h 5488428"/>
              <a:gd name="connsiteX11" fmla="*/ 1351729 w 4354152"/>
              <a:gd name="connsiteY11" fmla="*/ 4797332 h 5488428"/>
              <a:gd name="connsiteX12" fmla="*/ 1359649 w 4354152"/>
              <a:gd name="connsiteY12" fmla="*/ 4750946 h 5488428"/>
              <a:gd name="connsiteX13" fmla="*/ 1502564 w 4354152"/>
              <a:gd name="connsiteY13" fmla="*/ 4651340 h 5488428"/>
              <a:gd name="connsiteX14" fmla="*/ 1502564 w 4354152"/>
              <a:gd name="connsiteY14" fmla="*/ 4305265 h 5488428"/>
              <a:gd name="connsiteX15" fmla="*/ 2900758 w 4354152"/>
              <a:gd name="connsiteY15" fmla="*/ 4551583 h 5488428"/>
              <a:gd name="connsiteX16" fmla="*/ 3000835 w 4354152"/>
              <a:gd name="connsiteY16" fmla="*/ 4693979 h 5488428"/>
              <a:gd name="connsiteX17" fmla="*/ 2992555 w 4354152"/>
              <a:gd name="connsiteY17" fmla="*/ 4740366 h 5488428"/>
              <a:gd name="connsiteX18" fmla="*/ 2850000 w 4354152"/>
              <a:gd name="connsiteY18" fmla="*/ 4840332 h 5488428"/>
              <a:gd name="connsiteX19" fmla="*/ 1451446 w 4354152"/>
              <a:gd name="connsiteY19" fmla="*/ 4593654 h 5488428"/>
              <a:gd name="connsiteX20" fmla="*/ 1351729 w 4354152"/>
              <a:gd name="connsiteY20" fmla="*/ 4451257 h 5488428"/>
              <a:gd name="connsiteX21" fmla="*/ 1359649 w 4354152"/>
              <a:gd name="connsiteY21" fmla="*/ 4404871 h 5488428"/>
              <a:gd name="connsiteX22" fmla="*/ 1502564 w 4354152"/>
              <a:gd name="connsiteY22" fmla="*/ 4305265 h 5488428"/>
              <a:gd name="connsiteX23" fmla="*/ 1502564 w 4354152"/>
              <a:gd name="connsiteY23" fmla="*/ 3959216 h 5488428"/>
              <a:gd name="connsiteX24" fmla="*/ 2900758 w 4354152"/>
              <a:gd name="connsiteY24" fmla="*/ 4206075 h 5488428"/>
              <a:gd name="connsiteX25" fmla="*/ 3000835 w 4354152"/>
              <a:gd name="connsiteY25" fmla="*/ 4348784 h 5488428"/>
              <a:gd name="connsiteX26" fmla="*/ 2992555 w 4354152"/>
              <a:gd name="connsiteY26" fmla="*/ 4395273 h 5488428"/>
              <a:gd name="connsiteX27" fmla="*/ 2850000 w 4354152"/>
              <a:gd name="connsiteY27" fmla="*/ 4495458 h 5488428"/>
              <a:gd name="connsiteX28" fmla="*/ 1451446 w 4354152"/>
              <a:gd name="connsiteY28" fmla="*/ 4248239 h 5488428"/>
              <a:gd name="connsiteX29" fmla="*/ 1351729 w 4354152"/>
              <a:gd name="connsiteY29" fmla="*/ 4105529 h 5488428"/>
              <a:gd name="connsiteX30" fmla="*/ 1359649 w 4354152"/>
              <a:gd name="connsiteY30" fmla="*/ 4059040 h 5488428"/>
              <a:gd name="connsiteX31" fmla="*/ 1502564 w 4354152"/>
              <a:gd name="connsiteY31" fmla="*/ 3959216 h 5488428"/>
              <a:gd name="connsiteX32" fmla="*/ 2408670 w 4354152"/>
              <a:gd name="connsiteY32" fmla="*/ 3435357 h 5488428"/>
              <a:gd name="connsiteX33" fmla="*/ 2357872 w 4354152"/>
              <a:gd name="connsiteY33" fmla="*/ 3485794 h 5488428"/>
              <a:gd name="connsiteX34" fmla="*/ 2408670 w 4354152"/>
              <a:gd name="connsiteY34" fmla="*/ 3536593 h 5488428"/>
              <a:gd name="connsiteX35" fmla="*/ 2459468 w 4354152"/>
              <a:gd name="connsiteY35" fmla="*/ 3485794 h 5488428"/>
              <a:gd name="connsiteX36" fmla="*/ 2408670 w 4354152"/>
              <a:gd name="connsiteY36" fmla="*/ 3435357 h 5488428"/>
              <a:gd name="connsiteX37" fmla="*/ 1945480 w 4354152"/>
              <a:gd name="connsiteY37" fmla="*/ 3435357 h 5488428"/>
              <a:gd name="connsiteX38" fmla="*/ 1894682 w 4354152"/>
              <a:gd name="connsiteY38" fmla="*/ 3485794 h 5488428"/>
              <a:gd name="connsiteX39" fmla="*/ 1945480 w 4354152"/>
              <a:gd name="connsiteY39" fmla="*/ 3536593 h 5488428"/>
              <a:gd name="connsiteX40" fmla="*/ 1995918 w 4354152"/>
              <a:gd name="connsiteY40" fmla="*/ 3485794 h 5488428"/>
              <a:gd name="connsiteX41" fmla="*/ 1945480 w 4354152"/>
              <a:gd name="connsiteY41" fmla="*/ 3435357 h 5488428"/>
              <a:gd name="connsiteX42" fmla="*/ 1156196 w 4354152"/>
              <a:gd name="connsiteY42" fmla="*/ 3362577 h 5488428"/>
              <a:gd name="connsiteX43" fmla="*/ 1186363 w 4354152"/>
              <a:gd name="connsiteY43" fmla="*/ 3368925 h 5488428"/>
              <a:gd name="connsiteX44" fmla="*/ 1637608 w 4354152"/>
              <a:gd name="connsiteY44" fmla="*/ 3826665 h 5488428"/>
              <a:gd name="connsiteX45" fmla="*/ 1594752 w 4354152"/>
              <a:gd name="connsiteY45" fmla="*/ 3928506 h 5488428"/>
              <a:gd name="connsiteX46" fmla="*/ 1565582 w 4354152"/>
              <a:gd name="connsiteY46" fmla="*/ 3934263 h 5488428"/>
              <a:gd name="connsiteX47" fmla="*/ 1493195 w 4354152"/>
              <a:gd name="connsiteY47" fmla="*/ 3885682 h 5488428"/>
              <a:gd name="connsiteX48" fmla="*/ 1124420 w 4354152"/>
              <a:gd name="connsiteY48" fmla="*/ 3512149 h 5488428"/>
              <a:gd name="connsiteX49" fmla="*/ 1083725 w 4354152"/>
              <a:gd name="connsiteY49" fmla="*/ 3409589 h 5488428"/>
              <a:gd name="connsiteX50" fmla="*/ 1156196 w 4354152"/>
              <a:gd name="connsiteY50" fmla="*/ 3362577 h 5488428"/>
              <a:gd name="connsiteX51" fmla="*/ 3202594 w 4354152"/>
              <a:gd name="connsiteY51" fmla="*/ 3362501 h 5488428"/>
              <a:gd name="connsiteX52" fmla="*/ 3281751 w 4354152"/>
              <a:gd name="connsiteY52" fmla="*/ 3397247 h 5488428"/>
              <a:gd name="connsiteX53" fmla="*/ 3257967 w 4354152"/>
              <a:gd name="connsiteY53" fmla="*/ 3504942 h 5488428"/>
              <a:gd name="connsiteX54" fmla="*/ 2804269 w 4354152"/>
              <a:gd name="connsiteY54" fmla="*/ 4090960 h 5488428"/>
              <a:gd name="connsiteX55" fmla="*/ 2727151 w 4354152"/>
              <a:gd name="connsiteY55" fmla="*/ 4156513 h 5488428"/>
              <a:gd name="connsiteX56" fmla="*/ 2714538 w 4354152"/>
              <a:gd name="connsiteY56" fmla="*/ 4155432 h 5488428"/>
              <a:gd name="connsiteX57" fmla="*/ 2650394 w 4354152"/>
              <a:gd name="connsiteY57" fmla="*/ 4065747 h 5488428"/>
              <a:gd name="connsiteX58" fmla="*/ 3173641 w 4354152"/>
              <a:gd name="connsiteY58" fmla="*/ 3373835 h 5488428"/>
              <a:gd name="connsiteX59" fmla="*/ 3202594 w 4354152"/>
              <a:gd name="connsiteY59" fmla="*/ 3362501 h 5488428"/>
              <a:gd name="connsiteX60" fmla="*/ 2408670 w 4354152"/>
              <a:gd name="connsiteY60" fmla="*/ 3337723 h 5488428"/>
              <a:gd name="connsiteX61" fmla="*/ 2557101 w 4354152"/>
              <a:gd name="connsiteY61" fmla="*/ 3485794 h 5488428"/>
              <a:gd name="connsiteX62" fmla="*/ 2466364 w 4354152"/>
              <a:gd name="connsiteY62" fmla="*/ 3622585 h 5488428"/>
              <a:gd name="connsiteX63" fmla="*/ 2409776 w 4354152"/>
              <a:gd name="connsiteY63" fmla="*/ 3634003 h 5488428"/>
              <a:gd name="connsiteX64" fmla="*/ 2385795 w 4354152"/>
              <a:gd name="connsiteY64" fmla="*/ 3673932 h 5488428"/>
              <a:gd name="connsiteX65" fmla="*/ 2310252 w 4354152"/>
              <a:gd name="connsiteY65" fmla="*/ 3982555 h 5488428"/>
              <a:gd name="connsiteX66" fmla="*/ 2261792 w 4354152"/>
              <a:gd name="connsiteY66" fmla="*/ 4031102 h 5488428"/>
              <a:gd name="connsiteX67" fmla="*/ 2212974 w 4354152"/>
              <a:gd name="connsiteY67" fmla="*/ 3982195 h 5488428"/>
              <a:gd name="connsiteX68" fmla="*/ 2300541 w 4354152"/>
              <a:gd name="connsiteY68" fmla="*/ 3627250 h 5488428"/>
              <a:gd name="connsiteX69" fmla="*/ 2317175 w 4354152"/>
              <a:gd name="connsiteY69" fmla="*/ 3599729 h 5488428"/>
              <a:gd name="connsiteX70" fmla="*/ 2303967 w 4354152"/>
              <a:gd name="connsiteY70" fmla="*/ 3590813 h 5488428"/>
              <a:gd name="connsiteX71" fmla="*/ 2260599 w 4354152"/>
              <a:gd name="connsiteY71" fmla="*/ 3485794 h 5488428"/>
              <a:gd name="connsiteX72" fmla="*/ 2408670 w 4354152"/>
              <a:gd name="connsiteY72" fmla="*/ 3337723 h 5488428"/>
              <a:gd name="connsiteX73" fmla="*/ 1945480 w 4354152"/>
              <a:gd name="connsiteY73" fmla="*/ 3337723 h 5488428"/>
              <a:gd name="connsiteX74" fmla="*/ 2093551 w 4354152"/>
              <a:gd name="connsiteY74" fmla="*/ 3485794 h 5488428"/>
              <a:gd name="connsiteX75" fmla="*/ 2050183 w 4354152"/>
              <a:gd name="connsiteY75" fmla="*/ 3590813 h 5488428"/>
              <a:gd name="connsiteX76" fmla="*/ 2035894 w 4354152"/>
              <a:gd name="connsiteY76" fmla="*/ 3600459 h 5488428"/>
              <a:gd name="connsiteX77" fmla="*/ 2052127 w 4354152"/>
              <a:gd name="connsiteY77" fmla="*/ 3627250 h 5488428"/>
              <a:gd name="connsiteX78" fmla="*/ 2139590 w 4354152"/>
              <a:gd name="connsiteY78" fmla="*/ 3982195 h 5488428"/>
              <a:gd name="connsiteX79" fmla="*/ 2090772 w 4354152"/>
              <a:gd name="connsiteY79" fmla="*/ 4031102 h 5488428"/>
              <a:gd name="connsiteX80" fmla="*/ 2042313 w 4354152"/>
              <a:gd name="connsiteY80" fmla="*/ 3982555 h 5488428"/>
              <a:gd name="connsiteX81" fmla="*/ 1966770 w 4354152"/>
              <a:gd name="connsiteY81" fmla="*/ 3673932 h 5488428"/>
              <a:gd name="connsiteX82" fmla="*/ 1942570 w 4354152"/>
              <a:gd name="connsiteY82" fmla="*/ 3633638 h 5488428"/>
              <a:gd name="connsiteX83" fmla="*/ 1887787 w 4354152"/>
              <a:gd name="connsiteY83" fmla="*/ 3622585 h 5488428"/>
              <a:gd name="connsiteX84" fmla="*/ 1797049 w 4354152"/>
              <a:gd name="connsiteY84" fmla="*/ 3485794 h 5488428"/>
              <a:gd name="connsiteX85" fmla="*/ 1945480 w 4354152"/>
              <a:gd name="connsiteY85" fmla="*/ 3337723 h 5488428"/>
              <a:gd name="connsiteX86" fmla="*/ 2776794 w 4354152"/>
              <a:gd name="connsiteY86" fmla="*/ 157986 h 5488428"/>
              <a:gd name="connsiteX87" fmla="*/ 2589487 w 4354152"/>
              <a:gd name="connsiteY87" fmla="*/ 186932 h 5488428"/>
              <a:gd name="connsiteX88" fmla="*/ 2356962 w 4354152"/>
              <a:gd name="connsiteY88" fmla="*/ 513935 h 5488428"/>
              <a:gd name="connsiteX89" fmla="*/ 2550973 w 4354152"/>
              <a:gd name="connsiteY89" fmla="*/ 1044775 h 5488428"/>
              <a:gd name="connsiteX90" fmla="*/ 2822372 w 4354152"/>
              <a:gd name="connsiteY90" fmla="*/ 1149214 h 5488428"/>
              <a:gd name="connsiteX91" fmla="*/ 2980389 w 4354152"/>
              <a:gd name="connsiteY91" fmla="*/ 998317 h 5488428"/>
              <a:gd name="connsiteX92" fmla="*/ 2902280 w 4354152"/>
              <a:gd name="connsiteY92" fmla="*/ 789799 h 5488428"/>
              <a:gd name="connsiteX93" fmla="*/ 2793936 w 4354152"/>
              <a:gd name="connsiteY93" fmla="*/ 771072 h 5488428"/>
              <a:gd name="connsiteX94" fmla="*/ 2739225 w 4354152"/>
              <a:gd name="connsiteY94" fmla="*/ 822211 h 5488428"/>
              <a:gd name="connsiteX95" fmla="*/ 2637360 w 4354152"/>
              <a:gd name="connsiteY95" fmla="*/ 863266 h 5488428"/>
              <a:gd name="connsiteX96" fmla="*/ 2595966 w 4354152"/>
              <a:gd name="connsiteY96" fmla="*/ 760628 h 5488428"/>
              <a:gd name="connsiteX97" fmla="*/ 2739585 w 4354152"/>
              <a:gd name="connsiteY97" fmla="*/ 624497 h 5488428"/>
              <a:gd name="connsiteX98" fmla="*/ 2973190 w 4354152"/>
              <a:gd name="connsiteY98" fmla="*/ 650786 h 5488428"/>
              <a:gd name="connsiteX99" fmla="*/ 3133726 w 4354152"/>
              <a:gd name="connsiteY99" fmla="*/ 1024967 h 5488428"/>
              <a:gd name="connsiteX100" fmla="*/ 2841809 w 4354152"/>
              <a:gd name="connsiteY100" fmla="*/ 1304072 h 5488428"/>
              <a:gd name="connsiteX101" fmla="*/ 2789257 w 4354152"/>
              <a:gd name="connsiteY101" fmla="*/ 1306953 h 5488428"/>
              <a:gd name="connsiteX102" fmla="*/ 2444429 w 4354152"/>
              <a:gd name="connsiteY102" fmla="*/ 1158577 h 5488428"/>
              <a:gd name="connsiteX103" fmla="*/ 2385196 w 4354152"/>
              <a:gd name="connsiteY103" fmla="*/ 1095526 h 5488428"/>
              <a:gd name="connsiteX104" fmla="*/ 2357187 w 4354152"/>
              <a:gd name="connsiteY104" fmla="*/ 1057452 h 5488428"/>
              <a:gd name="connsiteX105" fmla="*/ 2357187 w 4354152"/>
              <a:gd name="connsiteY105" fmla="*/ 1565320 h 5488428"/>
              <a:gd name="connsiteX106" fmla="*/ 2370752 w 4354152"/>
              <a:gd name="connsiteY106" fmla="*/ 1556511 h 5488428"/>
              <a:gd name="connsiteX107" fmla="*/ 2462500 w 4354152"/>
              <a:gd name="connsiteY107" fmla="*/ 1540675 h 5488428"/>
              <a:gd name="connsiteX108" fmla="*/ 2725380 w 4354152"/>
              <a:gd name="connsiteY108" fmla="*/ 1799441 h 5488428"/>
              <a:gd name="connsiteX109" fmla="*/ 2647702 w 4354152"/>
              <a:gd name="connsiteY109" fmla="*/ 1877179 h 5488428"/>
              <a:gd name="connsiteX110" fmla="*/ 2569665 w 4354152"/>
              <a:gd name="connsiteY110" fmla="*/ 1799801 h 5488428"/>
              <a:gd name="connsiteX111" fmla="*/ 2462500 w 4354152"/>
              <a:gd name="connsiteY111" fmla="*/ 1696510 h 5488428"/>
              <a:gd name="connsiteX112" fmla="*/ 2408557 w 4354152"/>
              <a:gd name="connsiteY112" fmla="*/ 1713786 h 5488428"/>
              <a:gd name="connsiteX113" fmla="*/ 2360773 w 4354152"/>
              <a:gd name="connsiteY113" fmla="*/ 1889776 h 5488428"/>
              <a:gd name="connsiteX114" fmla="*/ 2357187 w 4354152"/>
              <a:gd name="connsiteY114" fmla="*/ 1982537 h 5488428"/>
              <a:gd name="connsiteX115" fmla="*/ 2357187 w 4354152"/>
              <a:gd name="connsiteY115" fmla="*/ 2339720 h 5488428"/>
              <a:gd name="connsiteX116" fmla="*/ 2436838 w 4354152"/>
              <a:gd name="connsiteY116" fmla="*/ 2301972 h 5488428"/>
              <a:gd name="connsiteX117" fmla="*/ 2758996 w 4354152"/>
              <a:gd name="connsiteY117" fmla="*/ 2375479 h 5488428"/>
              <a:gd name="connsiteX118" fmla="*/ 2818389 w 4354152"/>
              <a:gd name="connsiteY118" fmla="*/ 2466281 h 5488428"/>
              <a:gd name="connsiteX119" fmla="*/ 3087274 w 4354152"/>
              <a:gd name="connsiteY119" fmla="*/ 2395297 h 5488428"/>
              <a:gd name="connsiteX120" fmla="*/ 3351120 w 4354152"/>
              <a:gd name="connsiteY120" fmla="*/ 2657256 h 5488428"/>
              <a:gd name="connsiteX121" fmla="*/ 3230536 w 4354152"/>
              <a:gd name="connsiteY121" fmla="*/ 2952004 h 5488428"/>
              <a:gd name="connsiteX122" fmla="*/ 3124349 w 4354152"/>
              <a:gd name="connsiteY122" fmla="*/ 2922097 h 5488428"/>
              <a:gd name="connsiteX123" fmla="*/ 3154225 w 4354152"/>
              <a:gd name="connsiteY123" fmla="*/ 2815800 h 5488428"/>
              <a:gd name="connsiteX124" fmla="*/ 3197780 w 4354152"/>
              <a:gd name="connsiteY124" fmla="*/ 2684640 h 5488428"/>
              <a:gd name="connsiteX125" fmla="*/ 3062797 w 4354152"/>
              <a:gd name="connsiteY125" fmla="*/ 2549157 h 5488428"/>
              <a:gd name="connsiteX126" fmla="*/ 2836386 w 4354152"/>
              <a:gd name="connsiteY126" fmla="*/ 2698693 h 5488428"/>
              <a:gd name="connsiteX127" fmla="*/ 2738119 w 4354152"/>
              <a:gd name="connsiteY127" fmla="*/ 2745176 h 5488428"/>
              <a:gd name="connsiteX128" fmla="*/ 2688445 w 4354152"/>
              <a:gd name="connsiteY128" fmla="*/ 2648608 h 5488428"/>
              <a:gd name="connsiteX129" fmla="*/ 2645971 w 4354152"/>
              <a:gd name="connsiteY129" fmla="*/ 2482856 h 5488428"/>
              <a:gd name="connsiteX130" fmla="*/ 2474633 w 4354152"/>
              <a:gd name="connsiteY130" fmla="*/ 2452949 h 5488428"/>
              <a:gd name="connsiteX131" fmla="*/ 2408042 w 4354152"/>
              <a:gd name="connsiteY131" fmla="*/ 2503756 h 5488428"/>
              <a:gd name="connsiteX132" fmla="*/ 2396979 w 4354152"/>
              <a:gd name="connsiteY132" fmla="*/ 2853404 h 5488428"/>
              <a:gd name="connsiteX133" fmla="*/ 2400352 w 4354152"/>
              <a:gd name="connsiteY133" fmla="*/ 2867516 h 5488428"/>
              <a:gd name="connsiteX134" fmla="*/ 2409220 w 4354152"/>
              <a:gd name="connsiteY134" fmla="*/ 2897919 h 5488428"/>
              <a:gd name="connsiteX135" fmla="*/ 2500456 w 4354152"/>
              <a:gd name="connsiteY135" fmla="*/ 3075726 h 5488428"/>
              <a:gd name="connsiteX136" fmla="*/ 2837752 w 4354152"/>
              <a:gd name="connsiteY136" fmla="*/ 3248488 h 5488428"/>
              <a:gd name="connsiteX137" fmla="*/ 3157048 w 4354152"/>
              <a:gd name="connsiteY137" fmla="*/ 3150589 h 5488428"/>
              <a:gd name="connsiteX138" fmla="*/ 3237683 w 4354152"/>
              <a:gd name="connsiteY138" fmla="*/ 3134393 h 5488428"/>
              <a:gd name="connsiteX139" fmla="*/ 3718248 w 4354152"/>
              <a:gd name="connsiteY139" fmla="*/ 3051971 h 5488428"/>
              <a:gd name="connsiteX140" fmla="*/ 3896075 w 4354152"/>
              <a:gd name="connsiteY140" fmla="*/ 2529003 h 5488428"/>
              <a:gd name="connsiteX141" fmla="*/ 3749925 w 4354152"/>
              <a:gd name="connsiteY141" fmla="*/ 2282097 h 5488428"/>
              <a:gd name="connsiteX142" fmla="*/ 3491464 w 4354152"/>
              <a:gd name="connsiteY142" fmla="*/ 2196435 h 5488428"/>
              <a:gd name="connsiteX143" fmla="*/ 3426669 w 4354152"/>
              <a:gd name="connsiteY143" fmla="*/ 2173040 h 5488428"/>
              <a:gd name="connsiteX144" fmla="*/ 3405790 w 4354152"/>
              <a:gd name="connsiteY144" fmla="*/ 2107175 h 5488428"/>
              <a:gd name="connsiteX145" fmla="*/ 3349634 w 4354152"/>
              <a:gd name="connsiteY145" fmla="*/ 1827155 h 5488428"/>
              <a:gd name="connsiteX146" fmla="*/ 3202765 w 4354152"/>
              <a:gd name="connsiteY146" fmla="*/ 1767768 h 5488428"/>
              <a:gd name="connsiteX147" fmla="*/ 3197006 w 4354152"/>
              <a:gd name="connsiteY147" fmla="*/ 1767768 h 5488428"/>
              <a:gd name="connsiteX148" fmla="*/ 2997220 w 4354152"/>
              <a:gd name="connsiteY148" fmla="*/ 1995959 h 5488428"/>
              <a:gd name="connsiteX149" fmla="*/ 2918026 w 4354152"/>
              <a:gd name="connsiteY149" fmla="*/ 2072262 h 5488428"/>
              <a:gd name="connsiteX150" fmla="*/ 2841351 w 4354152"/>
              <a:gd name="connsiteY150" fmla="*/ 1993079 h 5488428"/>
              <a:gd name="connsiteX151" fmla="*/ 3204925 w 4354152"/>
              <a:gd name="connsiteY151" fmla="*/ 1611921 h 5488428"/>
              <a:gd name="connsiteX152" fmla="*/ 3469146 w 4354152"/>
              <a:gd name="connsiteY152" fmla="*/ 1726737 h 5488428"/>
              <a:gd name="connsiteX153" fmla="*/ 3565619 w 4354152"/>
              <a:gd name="connsiteY153" fmla="*/ 2040949 h 5488428"/>
              <a:gd name="connsiteX154" fmla="*/ 3847478 w 4354152"/>
              <a:gd name="connsiteY154" fmla="*/ 2160443 h 5488428"/>
              <a:gd name="connsiteX155" fmla="*/ 3987418 w 4354152"/>
              <a:gd name="connsiteY155" fmla="*/ 2322003 h 5488428"/>
              <a:gd name="connsiteX156" fmla="*/ 4028974 w 4354152"/>
              <a:gd name="connsiteY156" fmla="*/ 2413551 h 5488428"/>
              <a:gd name="connsiteX157" fmla="*/ 4038510 w 4354152"/>
              <a:gd name="connsiteY157" fmla="*/ 2408321 h 5488428"/>
              <a:gd name="connsiteX158" fmla="*/ 4198179 w 4354152"/>
              <a:gd name="connsiteY158" fmla="*/ 2075894 h 5488428"/>
              <a:gd name="connsiteX159" fmla="*/ 3919734 w 4354152"/>
              <a:gd name="connsiteY159" fmla="*/ 1712513 h 5488428"/>
              <a:gd name="connsiteX160" fmla="*/ 3855976 w 4354152"/>
              <a:gd name="connsiteY160" fmla="*/ 1651649 h 5488428"/>
              <a:gd name="connsiteX161" fmla="*/ 3889836 w 4354152"/>
              <a:gd name="connsiteY161" fmla="*/ 1570258 h 5488428"/>
              <a:gd name="connsiteX162" fmla="*/ 4060217 w 4354152"/>
              <a:gd name="connsiteY162" fmla="*/ 1326443 h 5488428"/>
              <a:gd name="connsiteX163" fmla="*/ 3988535 w 4354152"/>
              <a:gd name="connsiteY163" fmla="*/ 1052736 h 5488428"/>
              <a:gd name="connsiteX164" fmla="*/ 3816713 w 4354152"/>
              <a:gd name="connsiteY164" fmla="*/ 945505 h 5488428"/>
              <a:gd name="connsiteX165" fmla="*/ 3699920 w 4354152"/>
              <a:gd name="connsiteY165" fmla="*/ 928948 h 5488428"/>
              <a:gd name="connsiteX166" fmla="*/ 3693082 w 4354152"/>
              <a:gd name="connsiteY166" fmla="*/ 929531 h 5488428"/>
              <a:gd name="connsiteX167" fmla="*/ 3692631 w 4354152"/>
              <a:gd name="connsiteY167" fmla="*/ 929379 h 5488428"/>
              <a:gd name="connsiteX168" fmla="*/ 3576810 w 4354152"/>
              <a:gd name="connsiteY168" fmla="*/ 941453 h 5488428"/>
              <a:gd name="connsiteX169" fmla="*/ 3352757 w 4354152"/>
              <a:gd name="connsiteY169" fmla="*/ 1169422 h 5488428"/>
              <a:gd name="connsiteX170" fmla="*/ 3265586 w 4354152"/>
              <a:gd name="connsiteY170" fmla="*/ 1236768 h 5488428"/>
              <a:gd name="connsiteX171" fmla="*/ 3197865 w 4354152"/>
              <a:gd name="connsiteY171" fmla="*/ 1149614 h 5488428"/>
              <a:gd name="connsiteX172" fmla="*/ 3540429 w 4354152"/>
              <a:gd name="connsiteY172" fmla="*/ 789834 h 5488428"/>
              <a:gd name="connsiteX173" fmla="*/ 3625253 w 4354152"/>
              <a:gd name="connsiteY173" fmla="*/ 775538 h 5488428"/>
              <a:gd name="connsiteX174" fmla="*/ 3627646 w 4354152"/>
              <a:gd name="connsiteY174" fmla="*/ 775460 h 5488428"/>
              <a:gd name="connsiteX175" fmla="*/ 3622471 w 4354152"/>
              <a:gd name="connsiteY175" fmla="*/ 719769 h 5488428"/>
              <a:gd name="connsiteX176" fmla="*/ 3472795 w 4354152"/>
              <a:gd name="connsiteY176" fmla="*/ 469638 h 5488428"/>
              <a:gd name="connsiteX177" fmla="*/ 3131566 w 4354152"/>
              <a:gd name="connsiteY177" fmla="*/ 509613 h 5488428"/>
              <a:gd name="connsiteX178" fmla="*/ 3039060 w 4354152"/>
              <a:gd name="connsiteY178" fmla="*/ 518977 h 5488428"/>
              <a:gd name="connsiteX179" fmla="*/ 3003065 w 4354152"/>
              <a:gd name="connsiteY179" fmla="*/ 433625 h 5488428"/>
              <a:gd name="connsiteX180" fmla="*/ 2927117 w 4354152"/>
              <a:gd name="connsiteY180" fmla="*/ 215743 h 5488428"/>
              <a:gd name="connsiteX181" fmla="*/ 2776794 w 4354152"/>
              <a:gd name="connsiteY181" fmla="*/ 157986 h 5488428"/>
              <a:gd name="connsiteX182" fmla="*/ 1575823 w 4354152"/>
              <a:gd name="connsiteY182" fmla="*/ 157986 h 5488428"/>
              <a:gd name="connsiteX183" fmla="*/ 1425119 w 4354152"/>
              <a:gd name="connsiteY183" fmla="*/ 215743 h 5488428"/>
              <a:gd name="connsiteX184" fmla="*/ 1349497 w 4354152"/>
              <a:gd name="connsiteY184" fmla="*/ 433625 h 5488428"/>
              <a:gd name="connsiteX185" fmla="*/ 1313126 w 4354152"/>
              <a:gd name="connsiteY185" fmla="*/ 518977 h 5488428"/>
              <a:gd name="connsiteX186" fmla="*/ 1220939 w 4354152"/>
              <a:gd name="connsiteY186" fmla="*/ 509613 h 5488428"/>
              <a:gd name="connsiteX187" fmla="*/ 879558 w 4354152"/>
              <a:gd name="connsiteY187" fmla="*/ 469638 h 5488428"/>
              <a:gd name="connsiteX188" fmla="*/ 729816 w 4354152"/>
              <a:gd name="connsiteY188" fmla="*/ 719769 h 5488428"/>
              <a:gd name="connsiteX189" fmla="*/ 724644 w 4354152"/>
              <a:gd name="connsiteY189" fmla="*/ 775399 h 5488428"/>
              <a:gd name="connsiteX190" fmla="*/ 728914 w 4354152"/>
              <a:gd name="connsiteY190" fmla="*/ 775538 h 5488428"/>
              <a:gd name="connsiteX191" fmla="*/ 813723 w 4354152"/>
              <a:gd name="connsiteY191" fmla="*/ 789834 h 5488428"/>
              <a:gd name="connsiteX192" fmla="*/ 1156287 w 4354152"/>
              <a:gd name="connsiteY192" fmla="*/ 1149614 h 5488428"/>
              <a:gd name="connsiteX193" fmla="*/ 1088927 w 4354152"/>
              <a:gd name="connsiteY193" fmla="*/ 1236768 h 5488428"/>
              <a:gd name="connsiteX194" fmla="*/ 1001395 w 4354152"/>
              <a:gd name="connsiteY194" fmla="*/ 1169422 h 5488428"/>
              <a:gd name="connsiteX195" fmla="*/ 777342 w 4354152"/>
              <a:gd name="connsiteY195" fmla="*/ 941453 h 5488428"/>
              <a:gd name="connsiteX196" fmla="*/ 660042 w 4354152"/>
              <a:gd name="connsiteY196" fmla="*/ 929240 h 5488428"/>
              <a:gd name="connsiteX197" fmla="*/ 659173 w 4354152"/>
              <a:gd name="connsiteY197" fmla="*/ 929531 h 5488428"/>
              <a:gd name="connsiteX198" fmla="*/ 653296 w 4354152"/>
              <a:gd name="connsiteY198" fmla="*/ 929059 h 5488428"/>
              <a:gd name="connsiteX199" fmla="*/ 537304 w 4354152"/>
              <a:gd name="connsiteY199" fmla="*/ 945505 h 5488428"/>
              <a:gd name="connsiteX200" fmla="*/ 365617 w 4354152"/>
              <a:gd name="connsiteY200" fmla="*/ 1052736 h 5488428"/>
              <a:gd name="connsiteX201" fmla="*/ 294295 w 4354152"/>
              <a:gd name="connsiteY201" fmla="*/ 1326443 h 5488428"/>
              <a:gd name="connsiteX202" fmla="*/ 464676 w 4354152"/>
              <a:gd name="connsiteY202" fmla="*/ 1570618 h 5488428"/>
              <a:gd name="connsiteX203" fmla="*/ 497816 w 4354152"/>
              <a:gd name="connsiteY203" fmla="*/ 1652010 h 5488428"/>
              <a:gd name="connsiteX204" fmla="*/ 434418 w 4354152"/>
              <a:gd name="connsiteY204" fmla="*/ 1712513 h 5488428"/>
              <a:gd name="connsiteX205" fmla="*/ 156333 w 4354152"/>
              <a:gd name="connsiteY205" fmla="*/ 2075894 h 5488428"/>
              <a:gd name="connsiteX206" fmla="*/ 319379 w 4354152"/>
              <a:gd name="connsiteY206" fmla="*/ 2410600 h 5488428"/>
              <a:gd name="connsiteX207" fmla="*/ 323563 w 4354152"/>
              <a:gd name="connsiteY207" fmla="*/ 2412843 h 5488428"/>
              <a:gd name="connsiteX208" fmla="*/ 364775 w 4354152"/>
              <a:gd name="connsiteY208" fmla="*/ 2322003 h 5488428"/>
              <a:gd name="connsiteX209" fmla="*/ 504452 w 4354152"/>
              <a:gd name="connsiteY209" fmla="*/ 2160443 h 5488428"/>
              <a:gd name="connsiteX210" fmla="*/ 786779 w 4354152"/>
              <a:gd name="connsiteY210" fmla="*/ 2040949 h 5488428"/>
              <a:gd name="connsiteX211" fmla="*/ 883289 w 4354152"/>
              <a:gd name="connsiteY211" fmla="*/ 1726737 h 5488428"/>
              <a:gd name="connsiteX212" fmla="*/ 1147610 w 4354152"/>
              <a:gd name="connsiteY212" fmla="*/ 1611921 h 5488428"/>
              <a:gd name="connsiteX213" fmla="*/ 1511322 w 4354152"/>
              <a:gd name="connsiteY213" fmla="*/ 1993079 h 5488428"/>
              <a:gd name="connsiteX214" fmla="*/ 1434979 w 4354152"/>
              <a:gd name="connsiteY214" fmla="*/ 2072262 h 5488428"/>
              <a:gd name="connsiteX215" fmla="*/ 1355394 w 4354152"/>
              <a:gd name="connsiteY215" fmla="*/ 1995959 h 5488428"/>
              <a:gd name="connsiteX216" fmla="*/ 1149771 w 4354152"/>
              <a:gd name="connsiteY216" fmla="*/ 1767768 h 5488428"/>
              <a:gd name="connsiteX217" fmla="*/ 1002486 w 4354152"/>
              <a:gd name="connsiteY217" fmla="*/ 1827155 h 5488428"/>
              <a:gd name="connsiteX218" fmla="*/ 947028 w 4354152"/>
              <a:gd name="connsiteY218" fmla="*/ 2107175 h 5488428"/>
              <a:gd name="connsiteX219" fmla="*/ 925782 w 4354152"/>
              <a:gd name="connsiteY219" fmla="*/ 2173040 h 5488428"/>
              <a:gd name="connsiteX220" fmla="*/ 860962 w 4354152"/>
              <a:gd name="connsiteY220" fmla="*/ 2196435 h 5488428"/>
              <a:gd name="connsiteX221" fmla="*/ 602403 w 4354152"/>
              <a:gd name="connsiteY221" fmla="*/ 2282097 h 5488428"/>
              <a:gd name="connsiteX222" fmla="*/ 456198 w 4354152"/>
              <a:gd name="connsiteY222" fmla="*/ 2529003 h 5488428"/>
              <a:gd name="connsiteX223" fmla="*/ 455691 w 4354152"/>
              <a:gd name="connsiteY223" fmla="*/ 2536892 h 5488428"/>
              <a:gd name="connsiteX224" fmla="*/ 455671 w 4354152"/>
              <a:gd name="connsiteY224" fmla="*/ 2537954 h 5488428"/>
              <a:gd name="connsiteX225" fmla="*/ 455614 w 4354152"/>
              <a:gd name="connsiteY225" fmla="*/ 2538095 h 5488428"/>
              <a:gd name="connsiteX226" fmla="*/ 450756 w 4354152"/>
              <a:gd name="connsiteY226" fmla="*/ 2613639 h 5488428"/>
              <a:gd name="connsiteX227" fmla="*/ 634452 w 4354152"/>
              <a:gd name="connsiteY227" fmla="*/ 3051971 h 5488428"/>
              <a:gd name="connsiteX228" fmla="*/ 1115200 w 4354152"/>
              <a:gd name="connsiteY228" fmla="*/ 3134033 h 5488428"/>
              <a:gd name="connsiteX229" fmla="*/ 1195505 w 4354152"/>
              <a:gd name="connsiteY229" fmla="*/ 3150589 h 5488428"/>
              <a:gd name="connsiteX230" fmla="*/ 1515283 w 4354152"/>
              <a:gd name="connsiteY230" fmla="*/ 3248488 h 5488428"/>
              <a:gd name="connsiteX231" fmla="*/ 1852347 w 4354152"/>
              <a:gd name="connsiteY231" fmla="*/ 3075726 h 5488428"/>
              <a:gd name="connsiteX232" fmla="*/ 1944277 w 4354152"/>
              <a:gd name="connsiteY232" fmla="*/ 2897362 h 5488428"/>
              <a:gd name="connsiteX233" fmla="*/ 1952455 w 4354152"/>
              <a:gd name="connsiteY233" fmla="*/ 2869415 h 5488428"/>
              <a:gd name="connsiteX234" fmla="*/ 1956601 w 4354152"/>
              <a:gd name="connsiteY234" fmla="*/ 2851956 h 5488428"/>
              <a:gd name="connsiteX235" fmla="*/ 1944884 w 4354152"/>
              <a:gd name="connsiteY235" fmla="*/ 2503756 h 5488428"/>
              <a:gd name="connsiteX236" fmla="*/ 1878292 w 4354152"/>
              <a:gd name="connsiteY236" fmla="*/ 2452949 h 5488428"/>
              <a:gd name="connsiteX237" fmla="*/ 1706955 w 4354152"/>
              <a:gd name="connsiteY237" fmla="*/ 2482856 h 5488428"/>
              <a:gd name="connsiteX238" fmla="*/ 1664480 w 4354152"/>
              <a:gd name="connsiteY238" fmla="*/ 2648608 h 5488428"/>
              <a:gd name="connsiteX239" fmla="*/ 1614446 w 4354152"/>
              <a:gd name="connsiteY239" fmla="*/ 2745536 h 5488428"/>
              <a:gd name="connsiteX240" fmla="*/ 1516539 w 4354152"/>
              <a:gd name="connsiteY240" fmla="*/ 2697973 h 5488428"/>
              <a:gd name="connsiteX241" fmla="*/ 1290488 w 4354152"/>
              <a:gd name="connsiteY241" fmla="*/ 2549157 h 5488428"/>
              <a:gd name="connsiteX242" fmla="*/ 1155146 w 4354152"/>
              <a:gd name="connsiteY242" fmla="*/ 2684640 h 5488428"/>
              <a:gd name="connsiteX243" fmla="*/ 1198700 w 4354152"/>
              <a:gd name="connsiteY243" fmla="*/ 2815800 h 5488428"/>
              <a:gd name="connsiteX244" fmla="*/ 1228576 w 4354152"/>
              <a:gd name="connsiteY244" fmla="*/ 2922097 h 5488428"/>
              <a:gd name="connsiteX245" fmla="*/ 1122390 w 4354152"/>
              <a:gd name="connsiteY245" fmla="*/ 2952004 h 5488428"/>
              <a:gd name="connsiteX246" fmla="*/ 1001445 w 4354152"/>
              <a:gd name="connsiteY246" fmla="*/ 2657256 h 5488428"/>
              <a:gd name="connsiteX247" fmla="*/ 1265651 w 4354152"/>
              <a:gd name="connsiteY247" fmla="*/ 2395297 h 5488428"/>
              <a:gd name="connsiteX248" fmla="*/ 1534537 w 4354152"/>
              <a:gd name="connsiteY248" fmla="*/ 2466281 h 5488428"/>
              <a:gd name="connsiteX249" fmla="*/ 1593929 w 4354152"/>
              <a:gd name="connsiteY249" fmla="*/ 2375479 h 5488428"/>
              <a:gd name="connsiteX250" fmla="*/ 1916088 w 4354152"/>
              <a:gd name="connsiteY250" fmla="*/ 2301972 h 5488428"/>
              <a:gd name="connsiteX251" fmla="*/ 1996031 w 4354152"/>
              <a:gd name="connsiteY251" fmla="*/ 2339805 h 5488428"/>
              <a:gd name="connsiteX252" fmla="*/ 1996031 w 4354152"/>
              <a:gd name="connsiteY252" fmla="*/ 1992407 h 5488428"/>
              <a:gd name="connsiteX253" fmla="*/ 1992090 w 4354152"/>
              <a:gd name="connsiteY253" fmla="*/ 1889776 h 5488428"/>
              <a:gd name="connsiteX254" fmla="*/ 1944588 w 4354152"/>
              <a:gd name="connsiteY254" fmla="*/ 1713786 h 5488428"/>
              <a:gd name="connsiteX255" fmla="*/ 1890609 w 4354152"/>
              <a:gd name="connsiteY255" fmla="*/ 1696510 h 5488428"/>
              <a:gd name="connsiteX256" fmla="*/ 1783010 w 4354152"/>
              <a:gd name="connsiteY256" fmla="*/ 1799441 h 5488428"/>
              <a:gd name="connsiteX257" fmla="*/ 1705279 w 4354152"/>
              <a:gd name="connsiteY257" fmla="*/ 1877179 h 5488428"/>
              <a:gd name="connsiteX258" fmla="*/ 1627189 w 4354152"/>
              <a:gd name="connsiteY258" fmla="*/ 1799441 h 5488428"/>
              <a:gd name="connsiteX259" fmla="*/ 1890609 w 4354152"/>
              <a:gd name="connsiteY259" fmla="*/ 1540675 h 5488428"/>
              <a:gd name="connsiteX260" fmla="*/ 1982149 w 4354152"/>
              <a:gd name="connsiteY260" fmla="*/ 1556511 h 5488428"/>
              <a:gd name="connsiteX261" fmla="*/ 1996031 w 4354152"/>
              <a:gd name="connsiteY261" fmla="*/ 1565487 h 5488428"/>
              <a:gd name="connsiteX262" fmla="*/ 1996031 w 4354152"/>
              <a:gd name="connsiteY262" fmla="*/ 1056898 h 5488428"/>
              <a:gd name="connsiteX263" fmla="*/ 1967625 w 4354152"/>
              <a:gd name="connsiteY263" fmla="*/ 1095526 h 5488428"/>
              <a:gd name="connsiteX264" fmla="*/ 1908381 w 4354152"/>
              <a:gd name="connsiteY264" fmla="*/ 1158577 h 5488428"/>
              <a:gd name="connsiteX265" fmla="*/ 1563400 w 4354152"/>
              <a:gd name="connsiteY265" fmla="*/ 1306953 h 5488428"/>
              <a:gd name="connsiteX266" fmla="*/ 1510824 w 4354152"/>
              <a:gd name="connsiteY266" fmla="*/ 1304072 h 5488428"/>
              <a:gd name="connsiteX267" fmla="*/ 1218778 w 4354152"/>
              <a:gd name="connsiteY267" fmla="*/ 1024967 h 5488428"/>
              <a:gd name="connsiteX268" fmla="*/ 1379746 w 4354152"/>
              <a:gd name="connsiteY268" fmla="*/ 650786 h 5488428"/>
              <a:gd name="connsiteX269" fmla="*/ 1613454 w 4354152"/>
              <a:gd name="connsiteY269" fmla="*/ 624497 h 5488428"/>
              <a:gd name="connsiteX270" fmla="*/ 1756776 w 4354152"/>
              <a:gd name="connsiteY270" fmla="*/ 760628 h 5488428"/>
              <a:gd name="connsiteX271" fmla="*/ 1715004 w 4354152"/>
              <a:gd name="connsiteY271" fmla="*/ 862906 h 5488428"/>
              <a:gd name="connsiteX272" fmla="*/ 1613454 w 4354152"/>
              <a:gd name="connsiteY272" fmla="*/ 822211 h 5488428"/>
              <a:gd name="connsiteX273" fmla="*/ 1558718 w 4354152"/>
              <a:gd name="connsiteY273" fmla="*/ 771072 h 5488428"/>
              <a:gd name="connsiteX274" fmla="*/ 1450686 w 4354152"/>
              <a:gd name="connsiteY274" fmla="*/ 789799 h 5488428"/>
              <a:gd name="connsiteX275" fmla="*/ 1372543 w 4354152"/>
              <a:gd name="connsiteY275" fmla="*/ 998317 h 5488428"/>
              <a:gd name="connsiteX276" fmla="*/ 1530270 w 4354152"/>
              <a:gd name="connsiteY276" fmla="*/ 1149214 h 5488428"/>
              <a:gd name="connsiteX277" fmla="*/ 1801430 w 4354152"/>
              <a:gd name="connsiteY277" fmla="*/ 1044414 h 5488428"/>
              <a:gd name="connsiteX278" fmla="*/ 1995887 w 4354152"/>
              <a:gd name="connsiteY278" fmla="*/ 513935 h 5488428"/>
              <a:gd name="connsiteX279" fmla="*/ 1763258 w 4354152"/>
              <a:gd name="connsiteY279" fmla="*/ 186932 h 5488428"/>
              <a:gd name="connsiteX280" fmla="*/ 1575823 w 4354152"/>
              <a:gd name="connsiteY280" fmla="*/ 157986 h 5488428"/>
              <a:gd name="connsiteX281" fmla="*/ 1548365 w 4354152"/>
              <a:gd name="connsiteY281" fmla="*/ 3443 h 5488428"/>
              <a:gd name="connsiteX282" fmla="*/ 1821956 w 4354152"/>
              <a:gd name="connsiteY282" fmla="*/ 42878 h 5488428"/>
              <a:gd name="connsiteX283" fmla="*/ 2151093 w 4354152"/>
              <a:gd name="connsiteY283" fmla="*/ 504211 h 5488428"/>
              <a:gd name="connsiteX284" fmla="*/ 2151992 w 4354152"/>
              <a:gd name="connsiteY284" fmla="*/ 598341 h 5488428"/>
              <a:gd name="connsiteX285" fmla="*/ 2147836 w 4354152"/>
              <a:gd name="connsiteY285" fmla="*/ 642543 h 5488428"/>
              <a:gd name="connsiteX286" fmla="*/ 2151239 w 4354152"/>
              <a:gd name="connsiteY286" fmla="*/ 659567 h 5488428"/>
              <a:gd name="connsiteX287" fmla="*/ 2151239 w 4354152"/>
              <a:gd name="connsiteY287" fmla="*/ 1970498 h 5488428"/>
              <a:gd name="connsiteX288" fmla="*/ 2152533 w 4354152"/>
              <a:gd name="connsiteY288" fmla="*/ 1990980 h 5488428"/>
              <a:gd name="connsiteX289" fmla="*/ 2153308 w 4354152"/>
              <a:gd name="connsiteY289" fmla="*/ 2184891 h 5488428"/>
              <a:gd name="connsiteX290" fmla="*/ 2151239 w 4354152"/>
              <a:gd name="connsiteY290" fmla="*/ 2194903 h 5488428"/>
              <a:gd name="connsiteX291" fmla="*/ 2151239 w 4354152"/>
              <a:gd name="connsiteY291" fmla="*/ 2536202 h 5488428"/>
              <a:gd name="connsiteX292" fmla="*/ 2117229 w 4354152"/>
              <a:gd name="connsiteY292" fmla="*/ 2862519 h 5488428"/>
              <a:gd name="connsiteX293" fmla="*/ 2105830 w 4354152"/>
              <a:gd name="connsiteY293" fmla="*/ 2899313 h 5488428"/>
              <a:gd name="connsiteX294" fmla="*/ 2105260 w 4354152"/>
              <a:gd name="connsiteY294" fmla="*/ 2902006 h 5488428"/>
              <a:gd name="connsiteX295" fmla="*/ 2099304 w 4354152"/>
              <a:gd name="connsiteY295" fmla="*/ 2925700 h 5488428"/>
              <a:gd name="connsiteX296" fmla="*/ 2094287 w 4354152"/>
              <a:gd name="connsiteY296" fmla="*/ 2936569 h 5488428"/>
              <a:gd name="connsiteX297" fmla="*/ 2085964 w 4354152"/>
              <a:gd name="connsiteY297" fmla="*/ 2963435 h 5488428"/>
              <a:gd name="connsiteX298" fmla="*/ 1978746 w 4354152"/>
              <a:gd name="connsiteY298" fmla="*/ 3167146 h 5488428"/>
              <a:gd name="connsiteX299" fmla="*/ 1530048 w 4354152"/>
              <a:gd name="connsiteY299" fmla="*/ 3403975 h 5488428"/>
              <a:gd name="connsiteX300" fmla="*/ 1466308 w 4354152"/>
              <a:gd name="connsiteY300" fmla="*/ 3407214 h 5488428"/>
              <a:gd name="connsiteX301" fmla="*/ 1123483 w 4354152"/>
              <a:gd name="connsiteY301" fmla="*/ 3294198 h 5488428"/>
              <a:gd name="connsiteX302" fmla="*/ 532541 w 4354152"/>
              <a:gd name="connsiteY302" fmla="*/ 3170385 h 5488428"/>
              <a:gd name="connsiteX303" fmla="*/ 294855 w 4354152"/>
              <a:gd name="connsiteY303" fmla="*/ 2615504 h 5488428"/>
              <a:gd name="connsiteX304" fmla="*/ 297275 w 4354152"/>
              <a:gd name="connsiteY304" fmla="*/ 2574857 h 5488428"/>
              <a:gd name="connsiteX305" fmla="*/ 253326 w 4354152"/>
              <a:gd name="connsiteY305" fmla="*/ 2553626 h 5488428"/>
              <a:gd name="connsiteX306" fmla="*/ 0 w 4354152"/>
              <a:gd name="connsiteY306" fmla="*/ 2075894 h 5488428"/>
              <a:gd name="connsiteX307" fmla="*/ 273402 w 4354152"/>
              <a:gd name="connsiteY307" fmla="*/ 1607712 h 5488428"/>
              <a:gd name="connsiteX308" fmla="*/ 141204 w 4354152"/>
              <a:gd name="connsiteY308" fmla="*/ 1358135 h 5488428"/>
              <a:gd name="connsiteX309" fmla="*/ 236660 w 4354152"/>
              <a:gd name="connsiteY309" fmla="*/ 964862 h 5488428"/>
              <a:gd name="connsiteX310" fmla="*/ 560410 w 4354152"/>
              <a:gd name="connsiteY310" fmla="*/ 780927 h 5488428"/>
              <a:gd name="connsiteX311" fmla="*/ 568334 w 4354152"/>
              <a:gd name="connsiteY311" fmla="*/ 780152 h 5488428"/>
              <a:gd name="connsiteX312" fmla="*/ 568324 w 4354152"/>
              <a:gd name="connsiteY312" fmla="*/ 779953 h 5488428"/>
              <a:gd name="connsiteX313" fmla="*/ 805737 w 4354152"/>
              <a:gd name="connsiteY313" fmla="*/ 332067 h 5488428"/>
              <a:gd name="connsiteX314" fmla="*/ 1197892 w 4354152"/>
              <a:gd name="connsiteY314" fmla="*/ 315140 h 5488428"/>
              <a:gd name="connsiteX315" fmla="*/ 1320688 w 4354152"/>
              <a:gd name="connsiteY315" fmla="*/ 100139 h 5488428"/>
              <a:gd name="connsiteX316" fmla="*/ 1548365 w 4354152"/>
              <a:gd name="connsiteY316" fmla="*/ 3443 h 5488428"/>
              <a:gd name="connsiteX317" fmla="*/ 2804465 w 4354152"/>
              <a:gd name="connsiteY317" fmla="*/ 3308 h 5488428"/>
              <a:gd name="connsiteX318" fmla="*/ 3032221 w 4354152"/>
              <a:gd name="connsiteY318" fmla="*/ 100139 h 5488428"/>
              <a:gd name="connsiteX319" fmla="*/ 3154603 w 4354152"/>
              <a:gd name="connsiteY319" fmla="*/ 315140 h 5488428"/>
              <a:gd name="connsiteX320" fmla="*/ 3546944 w 4354152"/>
              <a:gd name="connsiteY320" fmla="*/ 332066 h 5488428"/>
              <a:gd name="connsiteX321" fmla="*/ 3784236 w 4354152"/>
              <a:gd name="connsiteY321" fmla="*/ 779953 h 5488428"/>
              <a:gd name="connsiteX322" fmla="*/ 3784235 w 4354152"/>
              <a:gd name="connsiteY322" fmla="*/ 779988 h 5488428"/>
              <a:gd name="connsiteX323" fmla="*/ 3793837 w 4354152"/>
              <a:gd name="connsiteY323" fmla="*/ 780927 h 5488428"/>
              <a:gd name="connsiteX324" fmla="*/ 4117491 w 4354152"/>
              <a:gd name="connsiteY324" fmla="*/ 964862 h 5488428"/>
              <a:gd name="connsiteX325" fmla="*/ 4212948 w 4354152"/>
              <a:gd name="connsiteY325" fmla="*/ 1358135 h 5488428"/>
              <a:gd name="connsiteX326" fmla="*/ 4080750 w 4354152"/>
              <a:gd name="connsiteY326" fmla="*/ 1607712 h 5488428"/>
              <a:gd name="connsiteX327" fmla="*/ 4354152 w 4354152"/>
              <a:gd name="connsiteY327" fmla="*/ 2075894 h 5488428"/>
              <a:gd name="connsiteX328" fmla="*/ 4100978 w 4354152"/>
              <a:gd name="connsiteY328" fmla="*/ 2553626 h 5488428"/>
              <a:gd name="connsiteX329" fmla="*/ 4055059 w 4354152"/>
              <a:gd name="connsiteY329" fmla="*/ 2575843 h 5488428"/>
              <a:gd name="connsiteX330" fmla="*/ 4057459 w 4354152"/>
              <a:gd name="connsiteY330" fmla="*/ 2615504 h 5488428"/>
              <a:gd name="connsiteX331" fmla="*/ 3819400 w 4354152"/>
              <a:gd name="connsiteY331" fmla="*/ 3170385 h 5488428"/>
              <a:gd name="connsiteX332" fmla="*/ 3228683 w 4354152"/>
              <a:gd name="connsiteY332" fmla="*/ 3294198 h 5488428"/>
              <a:gd name="connsiteX333" fmla="*/ 2885988 w 4354152"/>
              <a:gd name="connsiteY333" fmla="*/ 3407214 h 5488428"/>
              <a:gd name="connsiteX334" fmla="*/ 2822633 w 4354152"/>
              <a:gd name="connsiteY334" fmla="*/ 3403975 h 5488428"/>
              <a:gd name="connsiteX335" fmla="*/ 2374105 w 4354152"/>
              <a:gd name="connsiteY335" fmla="*/ 3167146 h 5488428"/>
              <a:gd name="connsiteX336" fmla="*/ 2266715 w 4354152"/>
              <a:gd name="connsiteY336" fmla="*/ 2963435 h 5488428"/>
              <a:gd name="connsiteX337" fmla="*/ 2257218 w 4354152"/>
              <a:gd name="connsiteY337" fmla="*/ 2932844 h 5488428"/>
              <a:gd name="connsiteX338" fmla="*/ 2253981 w 4354152"/>
              <a:gd name="connsiteY338" fmla="*/ 2925700 h 5488428"/>
              <a:gd name="connsiteX339" fmla="*/ 2249534 w 4354152"/>
              <a:gd name="connsiteY339" fmla="*/ 2908095 h 5488428"/>
              <a:gd name="connsiteX340" fmla="*/ 2235384 w 4354152"/>
              <a:gd name="connsiteY340" fmla="*/ 2862519 h 5488428"/>
              <a:gd name="connsiteX341" fmla="*/ 2200958 w 4354152"/>
              <a:gd name="connsiteY341" fmla="*/ 2536202 h 5488428"/>
              <a:gd name="connsiteX342" fmla="*/ 2200958 w 4354152"/>
              <a:gd name="connsiteY342" fmla="*/ 2193040 h 5488428"/>
              <a:gd name="connsiteX343" fmla="*/ 2199260 w 4354152"/>
              <a:gd name="connsiteY343" fmla="*/ 2184891 h 5488428"/>
              <a:gd name="connsiteX344" fmla="*/ 2200047 w 4354152"/>
              <a:gd name="connsiteY344" fmla="*/ 1990980 h 5488428"/>
              <a:gd name="connsiteX345" fmla="*/ 2200958 w 4354152"/>
              <a:gd name="connsiteY345" fmla="*/ 1976645 h 5488428"/>
              <a:gd name="connsiteX346" fmla="*/ 2200958 w 4354152"/>
              <a:gd name="connsiteY346" fmla="*/ 659567 h 5488428"/>
              <a:gd name="connsiteX347" fmla="*/ 2204641 w 4354152"/>
              <a:gd name="connsiteY347" fmla="*/ 641327 h 5488428"/>
              <a:gd name="connsiteX348" fmla="*/ 2200581 w 4354152"/>
              <a:gd name="connsiteY348" fmla="*/ 598341 h 5488428"/>
              <a:gd name="connsiteX349" fmla="*/ 2201465 w 4354152"/>
              <a:gd name="connsiteY349" fmla="*/ 504211 h 5488428"/>
              <a:gd name="connsiteX350" fmla="*/ 2530816 w 4354152"/>
              <a:gd name="connsiteY350" fmla="*/ 42878 h 5488428"/>
              <a:gd name="connsiteX351" fmla="*/ 2804465 w 4354152"/>
              <a:gd name="connsiteY351" fmla="*/ 3308 h 548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</a:cxnLst>
            <a:rect l="l" t="t" r="r" b="b"/>
            <a:pathLst>
              <a:path w="4354152" h="5488428">
                <a:moveTo>
                  <a:pt x="1737568" y="5039524"/>
                </a:moveTo>
                <a:lnTo>
                  <a:pt x="2620602" y="5195274"/>
                </a:lnTo>
                <a:cubicBezTo>
                  <a:pt x="2573482" y="5363253"/>
                  <a:pt x="2394718" y="5488428"/>
                  <a:pt x="2181423" y="5488428"/>
                </a:cubicBezTo>
                <a:cubicBezTo>
                  <a:pt x="1932519" y="5488428"/>
                  <a:pt x="1730374" y="5317571"/>
                  <a:pt x="1730374" y="5106428"/>
                </a:cubicBezTo>
                <a:cubicBezTo>
                  <a:pt x="1730374" y="5083407"/>
                  <a:pt x="1732892" y="5061106"/>
                  <a:pt x="1737568" y="5039524"/>
                </a:cubicBezTo>
                <a:close/>
                <a:moveTo>
                  <a:pt x="1502564" y="4651340"/>
                </a:moveTo>
                <a:lnTo>
                  <a:pt x="2900758" y="4897298"/>
                </a:lnTo>
                <a:cubicBezTo>
                  <a:pt x="2968076" y="4909164"/>
                  <a:pt x="3012714" y="4973171"/>
                  <a:pt x="3000835" y="5040054"/>
                </a:cubicBezTo>
                <a:lnTo>
                  <a:pt x="2992555" y="5086082"/>
                </a:lnTo>
                <a:cubicBezTo>
                  <a:pt x="2980675" y="5153325"/>
                  <a:pt x="2916957" y="5197914"/>
                  <a:pt x="2850000" y="5186047"/>
                </a:cubicBezTo>
                <a:lnTo>
                  <a:pt x="1451446" y="4939729"/>
                </a:lnTo>
                <a:cubicBezTo>
                  <a:pt x="1384488" y="4928223"/>
                  <a:pt x="1339849" y="4863856"/>
                  <a:pt x="1351729" y="4797332"/>
                </a:cubicBezTo>
                <a:lnTo>
                  <a:pt x="1359649" y="4750946"/>
                </a:lnTo>
                <a:cubicBezTo>
                  <a:pt x="1371528" y="4684062"/>
                  <a:pt x="1435606" y="4639473"/>
                  <a:pt x="1502564" y="4651340"/>
                </a:cubicBezTo>
                <a:close/>
                <a:moveTo>
                  <a:pt x="1502564" y="4305265"/>
                </a:moveTo>
                <a:lnTo>
                  <a:pt x="2900758" y="4551583"/>
                </a:lnTo>
                <a:cubicBezTo>
                  <a:pt x="2968076" y="4563449"/>
                  <a:pt x="3012714" y="4627096"/>
                  <a:pt x="3000835" y="4693979"/>
                </a:cubicBezTo>
                <a:lnTo>
                  <a:pt x="2992555" y="4740366"/>
                </a:lnTo>
                <a:cubicBezTo>
                  <a:pt x="2980675" y="4807250"/>
                  <a:pt x="2916957" y="4851839"/>
                  <a:pt x="2850000" y="4840332"/>
                </a:cubicBezTo>
                <a:lnTo>
                  <a:pt x="1451446" y="4593654"/>
                </a:lnTo>
                <a:cubicBezTo>
                  <a:pt x="1384488" y="4582148"/>
                  <a:pt x="1339849" y="4518141"/>
                  <a:pt x="1351729" y="4451257"/>
                </a:cubicBezTo>
                <a:lnTo>
                  <a:pt x="1359649" y="4404871"/>
                </a:lnTo>
                <a:cubicBezTo>
                  <a:pt x="1371528" y="4337987"/>
                  <a:pt x="1435606" y="4293398"/>
                  <a:pt x="1502564" y="4305265"/>
                </a:cubicBezTo>
                <a:close/>
                <a:moveTo>
                  <a:pt x="1502564" y="3959216"/>
                </a:moveTo>
                <a:lnTo>
                  <a:pt x="2900758" y="4206075"/>
                </a:lnTo>
                <a:cubicBezTo>
                  <a:pt x="2968076" y="4217967"/>
                  <a:pt x="3012714" y="4281754"/>
                  <a:pt x="3000835" y="4348784"/>
                </a:cubicBezTo>
                <a:lnTo>
                  <a:pt x="2992555" y="4395273"/>
                </a:lnTo>
                <a:cubicBezTo>
                  <a:pt x="2980675" y="4462304"/>
                  <a:pt x="2916957" y="4507351"/>
                  <a:pt x="2850000" y="4495458"/>
                </a:cubicBezTo>
                <a:lnTo>
                  <a:pt x="1451446" y="4248239"/>
                </a:lnTo>
                <a:cubicBezTo>
                  <a:pt x="1384488" y="4236707"/>
                  <a:pt x="1339849" y="4172560"/>
                  <a:pt x="1351729" y="4105529"/>
                </a:cubicBezTo>
                <a:lnTo>
                  <a:pt x="1359649" y="4059040"/>
                </a:lnTo>
                <a:cubicBezTo>
                  <a:pt x="1371528" y="3992010"/>
                  <a:pt x="1435606" y="3947323"/>
                  <a:pt x="1502564" y="3959216"/>
                </a:cubicBezTo>
                <a:close/>
                <a:moveTo>
                  <a:pt x="2408670" y="3435357"/>
                </a:moveTo>
                <a:cubicBezTo>
                  <a:pt x="2380929" y="3435357"/>
                  <a:pt x="2357872" y="3458054"/>
                  <a:pt x="2357872" y="3485794"/>
                </a:cubicBezTo>
                <a:cubicBezTo>
                  <a:pt x="2357872" y="3514256"/>
                  <a:pt x="2380929" y="3536593"/>
                  <a:pt x="2408670" y="3536593"/>
                </a:cubicBezTo>
                <a:cubicBezTo>
                  <a:pt x="2436771" y="3536593"/>
                  <a:pt x="2459468" y="3514256"/>
                  <a:pt x="2459468" y="3485794"/>
                </a:cubicBezTo>
                <a:cubicBezTo>
                  <a:pt x="2459468" y="3458054"/>
                  <a:pt x="2436771" y="3435357"/>
                  <a:pt x="2408670" y="3435357"/>
                </a:cubicBezTo>
                <a:close/>
                <a:moveTo>
                  <a:pt x="1945480" y="3435357"/>
                </a:moveTo>
                <a:cubicBezTo>
                  <a:pt x="1917379" y="3435357"/>
                  <a:pt x="1894682" y="3458054"/>
                  <a:pt x="1894682" y="3485794"/>
                </a:cubicBezTo>
                <a:cubicBezTo>
                  <a:pt x="1894682" y="3514256"/>
                  <a:pt x="1917379" y="3536593"/>
                  <a:pt x="1945480" y="3536593"/>
                </a:cubicBezTo>
                <a:cubicBezTo>
                  <a:pt x="1973221" y="3536593"/>
                  <a:pt x="1995918" y="3514256"/>
                  <a:pt x="1995918" y="3485794"/>
                </a:cubicBezTo>
                <a:cubicBezTo>
                  <a:pt x="1995918" y="3458054"/>
                  <a:pt x="1973221" y="3435357"/>
                  <a:pt x="1945480" y="3435357"/>
                </a:cubicBezTo>
                <a:close/>
                <a:moveTo>
                  <a:pt x="1156196" y="3362577"/>
                </a:moveTo>
                <a:cubicBezTo>
                  <a:pt x="1166308" y="3362650"/>
                  <a:pt x="1176549" y="3364696"/>
                  <a:pt x="1186363" y="3368925"/>
                </a:cubicBezTo>
                <a:cubicBezTo>
                  <a:pt x="1504359" y="3506751"/>
                  <a:pt x="1632206" y="3814070"/>
                  <a:pt x="1637608" y="3826665"/>
                </a:cubicBezTo>
                <a:cubicBezTo>
                  <a:pt x="1653814" y="3866610"/>
                  <a:pt x="1634727" y="3912312"/>
                  <a:pt x="1594752" y="3928506"/>
                </a:cubicBezTo>
                <a:cubicBezTo>
                  <a:pt x="1585029" y="3932104"/>
                  <a:pt x="1575305" y="3934263"/>
                  <a:pt x="1565582" y="3934263"/>
                </a:cubicBezTo>
                <a:cubicBezTo>
                  <a:pt x="1534610" y="3934263"/>
                  <a:pt x="1505440" y="3915911"/>
                  <a:pt x="1493195" y="3885682"/>
                </a:cubicBezTo>
                <a:cubicBezTo>
                  <a:pt x="1491755" y="3882084"/>
                  <a:pt x="1381915" y="3623345"/>
                  <a:pt x="1124420" y="3512149"/>
                </a:cubicBezTo>
                <a:cubicBezTo>
                  <a:pt x="1084805" y="3494875"/>
                  <a:pt x="1066799" y="3449173"/>
                  <a:pt x="1083725" y="3409589"/>
                </a:cubicBezTo>
                <a:cubicBezTo>
                  <a:pt x="1096690" y="3379900"/>
                  <a:pt x="1125861" y="3362357"/>
                  <a:pt x="1156196" y="3362577"/>
                </a:cubicBezTo>
                <a:close/>
                <a:moveTo>
                  <a:pt x="3202594" y="3362501"/>
                </a:moveTo>
                <a:cubicBezTo>
                  <a:pt x="3232629" y="3357267"/>
                  <a:pt x="3264183" y="3369963"/>
                  <a:pt x="3281751" y="3397247"/>
                </a:cubicBezTo>
                <a:cubicBezTo>
                  <a:pt x="3304814" y="3433626"/>
                  <a:pt x="3294363" y="3481890"/>
                  <a:pt x="3257967" y="3504942"/>
                </a:cubicBezTo>
                <a:cubicBezTo>
                  <a:pt x="2863729" y="3757790"/>
                  <a:pt x="2804990" y="4087718"/>
                  <a:pt x="2804269" y="4090960"/>
                </a:cubicBezTo>
                <a:cubicBezTo>
                  <a:pt x="2797782" y="4129499"/>
                  <a:pt x="2764989" y="4156513"/>
                  <a:pt x="2727151" y="4156513"/>
                </a:cubicBezTo>
                <a:cubicBezTo>
                  <a:pt x="2723187" y="4156513"/>
                  <a:pt x="2718863" y="4156153"/>
                  <a:pt x="2714538" y="4155432"/>
                </a:cubicBezTo>
                <a:cubicBezTo>
                  <a:pt x="2672015" y="4148589"/>
                  <a:pt x="2643186" y="4108248"/>
                  <a:pt x="2650394" y="4065747"/>
                </a:cubicBezTo>
                <a:cubicBezTo>
                  <a:pt x="2652916" y="4049539"/>
                  <a:pt x="2721385" y="3663422"/>
                  <a:pt x="3173641" y="3373835"/>
                </a:cubicBezTo>
                <a:cubicBezTo>
                  <a:pt x="3182741" y="3367982"/>
                  <a:pt x="3192583" y="3364245"/>
                  <a:pt x="3202594" y="3362501"/>
                </a:cubicBezTo>
                <a:close/>
                <a:moveTo>
                  <a:pt x="2408670" y="3337723"/>
                </a:moveTo>
                <a:cubicBezTo>
                  <a:pt x="2490451" y="3337723"/>
                  <a:pt x="2557101" y="3404373"/>
                  <a:pt x="2557101" y="3485794"/>
                </a:cubicBezTo>
                <a:cubicBezTo>
                  <a:pt x="2557101" y="3547401"/>
                  <a:pt x="2519610" y="3600090"/>
                  <a:pt x="2466364" y="3622585"/>
                </a:cubicBezTo>
                <a:lnTo>
                  <a:pt x="2409776" y="3634003"/>
                </a:lnTo>
                <a:lnTo>
                  <a:pt x="2385795" y="3673932"/>
                </a:lnTo>
                <a:cubicBezTo>
                  <a:pt x="2311626" y="3819092"/>
                  <a:pt x="2310252" y="3980667"/>
                  <a:pt x="2310252" y="3982555"/>
                </a:cubicBezTo>
                <a:cubicBezTo>
                  <a:pt x="2310252" y="4009166"/>
                  <a:pt x="2288355" y="4031102"/>
                  <a:pt x="2261792" y="4031102"/>
                </a:cubicBezTo>
                <a:cubicBezTo>
                  <a:pt x="2234871" y="4031102"/>
                  <a:pt x="2212974" y="4009166"/>
                  <a:pt x="2212974" y="3982195"/>
                </a:cubicBezTo>
                <a:cubicBezTo>
                  <a:pt x="2212974" y="3973699"/>
                  <a:pt x="2214349" y="3793953"/>
                  <a:pt x="2300541" y="3627250"/>
                </a:cubicBezTo>
                <a:lnTo>
                  <a:pt x="2317175" y="3599729"/>
                </a:lnTo>
                <a:lnTo>
                  <a:pt x="2303967" y="3590813"/>
                </a:lnTo>
                <a:cubicBezTo>
                  <a:pt x="2277172" y="3563973"/>
                  <a:pt x="2260599" y="3526865"/>
                  <a:pt x="2260599" y="3485794"/>
                </a:cubicBezTo>
                <a:cubicBezTo>
                  <a:pt x="2260599" y="3404373"/>
                  <a:pt x="2326889" y="3337723"/>
                  <a:pt x="2408670" y="3337723"/>
                </a:cubicBezTo>
                <a:close/>
                <a:moveTo>
                  <a:pt x="1945480" y="3337723"/>
                </a:moveTo>
                <a:cubicBezTo>
                  <a:pt x="2027261" y="3337723"/>
                  <a:pt x="2093551" y="3404373"/>
                  <a:pt x="2093551" y="3485794"/>
                </a:cubicBezTo>
                <a:cubicBezTo>
                  <a:pt x="2093551" y="3526865"/>
                  <a:pt x="2076978" y="3563973"/>
                  <a:pt x="2050183" y="3590813"/>
                </a:cubicBezTo>
                <a:lnTo>
                  <a:pt x="2035894" y="3600459"/>
                </a:lnTo>
                <a:lnTo>
                  <a:pt x="2052127" y="3627250"/>
                </a:lnTo>
                <a:cubicBezTo>
                  <a:pt x="2138491" y="3793953"/>
                  <a:pt x="2139590" y="3973699"/>
                  <a:pt x="2139590" y="3982195"/>
                </a:cubicBezTo>
                <a:cubicBezTo>
                  <a:pt x="2139590" y="4009166"/>
                  <a:pt x="2117694" y="4031102"/>
                  <a:pt x="2090772" y="4031102"/>
                </a:cubicBezTo>
                <a:cubicBezTo>
                  <a:pt x="2064209" y="4031102"/>
                  <a:pt x="2042313" y="4009166"/>
                  <a:pt x="2042313" y="3982555"/>
                </a:cubicBezTo>
                <a:cubicBezTo>
                  <a:pt x="2042313" y="3980667"/>
                  <a:pt x="2040939" y="3819092"/>
                  <a:pt x="1966770" y="3673932"/>
                </a:cubicBezTo>
                <a:lnTo>
                  <a:pt x="1942570" y="3633638"/>
                </a:lnTo>
                <a:lnTo>
                  <a:pt x="1887787" y="3622585"/>
                </a:lnTo>
                <a:cubicBezTo>
                  <a:pt x="1834540" y="3600090"/>
                  <a:pt x="1797049" y="3547401"/>
                  <a:pt x="1797049" y="3485794"/>
                </a:cubicBezTo>
                <a:cubicBezTo>
                  <a:pt x="1797049" y="3404373"/>
                  <a:pt x="1863699" y="3337723"/>
                  <a:pt x="1945480" y="3337723"/>
                </a:cubicBezTo>
                <a:close/>
                <a:moveTo>
                  <a:pt x="2776794" y="157986"/>
                </a:moveTo>
                <a:cubicBezTo>
                  <a:pt x="2716818" y="152899"/>
                  <a:pt x="2650678" y="162263"/>
                  <a:pt x="2589487" y="186932"/>
                </a:cubicBezTo>
                <a:cubicBezTo>
                  <a:pt x="2523977" y="213942"/>
                  <a:pt x="2370280" y="298934"/>
                  <a:pt x="2356962" y="513935"/>
                </a:cubicBezTo>
                <a:cubicBezTo>
                  <a:pt x="2344724" y="717411"/>
                  <a:pt x="2418872" y="920528"/>
                  <a:pt x="2550973" y="1044775"/>
                </a:cubicBezTo>
                <a:cubicBezTo>
                  <a:pt x="2635200" y="1123284"/>
                  <a:pt x="2731666" y="1160378"/>
                  <a:pt x="2822372" y="1149214"/>
                </a:cubicBezTo>
                <a:cubicBezTo>
                  <a:pt x="2939355" y="1134448"/>
                  <a:pt x="2971390" y="1048016"/>
                  <a:pt x="2980389" y="998317"/>
                </a:cubicBezTo>
                <a:cubicBezTo>
                  <a:pt x="2995146" y="911524"/>
                  <a:pt x="2960952" y="819690"/>
                  <a:pt x="2902280" y="789799"/>
                </a:cubicBezTo>
                <a:cubicBezTo>
                  <a:pt x="2858727" y="767470"/>
                  <a:pt x="2822372" y="761348"/>
                  <a:pt x="2793936" y="771072"/>
                </a:cubicBezTo>
                <a:cubicBezTo>
                  <a:pt x="2757582" y="783676"/>
                  <a:pt x="2739585" y="821851"/>
                  <a:pt x="2739225" y="822211"/>
                </a:cubicBezTo>
                <a:cubicBezTo>
                  <a:pt x="2722667" y="862186"/>
                  <a:pt x="2677314" y="880193"/>
                  <a:pt x="2637360" y="863266"/>
                </a:cubicBezTo>
                <a:cubicBezTo>
                  <a:pt x="2597766" y="846700"/>
                  <a:pt x="2579408" y="800603"/>
                  <a:pt x="2595966" y="760628"/>
                </a:cubicBezTo>
                <a:cubicBezTo>
                  <a:pt x="2600285" y="750544"/>
                  <a:pt x="2640599" y="660510"/>
                  <a:pt x="2739585" y="624497"/>
                </a:cubicBezTo>
                <a:cubicBezTo>
                  <a:pt x="2810494" y="598567"/>
                  <a:pt x="2888602" y="607570"/>
                  <a:pt x="2973190" y="650786"/>
                </a:cubicBezTo>
                <a:cubicBezTo>
                  <a:pt x="3093412" y="712369"/>
                  <a:pt x="3161082" y="869749"/>
                  <a:pt x="3133726" y="1024967"/>
                </a:cubicBezTo>
                <a:cubicBezTo>
                  <a:pt x="3107090" y="1177664"/>
                  <a:pt x="2995146" y="1284625"/>
                  <a:pt x="2841809" y="1304072"/>
                </a:cubicBezTo>
                <a:cubicBezTo>
                  <a:pt x="2824172" y="1305873"/>
                  <a:pt x="2806895" y="1306953"/>
                  <a:pt x="2789257" y="1306953"/>
                </a:cubicBezTo>
                <a:cubicBezTo>
                  <a:pt x="2668675" y="1306953"/>
                  <a:pt x="2548093" y="1255454"/>
                  <a:pt x="2444429" y="1158577"/>
                </a:cubicBezTo>
                <a:cubicBezTo>
                  <a:pt x="2423462" y="1138860"/>
                  <a:pt x="2403699" y="1117792"/>
                  <a:pt x="2385196" y="1095526"/>
                </a:cubicBezTo>
                <a:lnTo>
                  <a:pt x="2357187" y="1057452"/>
                </a:lnTo>
                <a:lnTo>
                  <a:pt x="2357187" y="1565320"/>
                </a:lnTo>
                <a:lnTo>
                  <a:pt x="2370752" y="1556511"/>
                </a:lnTo>
                <a:cubicBezTo>
                  <a:pt x="2398218" y="1545984"/>
                  <a:pt x="2428876" y="1540675"/>
                  <a:pt x="2462500" y="1540675"/>
                </a:cubicBezTo>
                <a:cubicBezTo>
                  <a:pt x="2655254" y="1540675"/>
                  <a:pt x="2725380" y="1695431"/>
                  <a:pt x="2725380" y="1799441"/>
                </a:cubicBezTo>
                <a:cubicBezTo>
                  <a:pt x="2725380" y="1842269"/>
                  <a:pt x="2690856" y="1877179"/>
                  <a:pt x="2647702" y="1877179"/>
                </a:cubicBezTo>
                <a:cubicBezTo>
                  <a:pt x="2604548" y="1877179"/>
                  <a:pt x="2570025" y="1842629"/>
                  <a:pt x="2569665" y="1799801"/>
                </a:cubicBezTo>
                <a:cubicBezTo>
                  <a:pt x="2568946" y="1768850"/>
                  <a:pt x="2557079" y="1696510"/>
                  <a:pt x="2462500" y="1696510"/>
                </a:cubicBezTo>
                <a:cubicBezTo>
                  <a:pt x="2429774" y="1696510"/>
                  <a:pt x="2416469" y="1705868"/>
                  <a:pt x="2408557" y="1713786"/>
                </a:cubicBezTo>
                <a:cubicBezTo>
                  <a:pt x="2380867" y="1741498"/>
                  <a:pt x="2367291" y="1805740"/>
                  <a:pt x="2360773" y="1889776"/>
                </a:cubicBezTo>
                <a:lnTo>
                  <a:pt x="2357187" y="1982537"/>
                </a:lnTo>
                <a:lnTo>
                  <a:pt x="2357187" y="2339720"/>
                </a:lnTo>
                <a:lnTo>
                  <a:pt x="2436838" y="2301972"/>
                </a:lnTo>
                <a:cubicBezTo>
                  <a:pt x="2605296" y="2259813"/>
                  <a:pt x="2705003" y="2318907"/>
                  <a:pt x="2758996" y="2375479"/>
                </a:cubicBezTo>
                <a:cubicBezTo>
                  <a:pt x="2784553" y="2402143"/>
                  <a:pt x="2803991" y="2433491"/>
                  <a:pt x="2818389" y="2466281"/>
                </a:cubicBezTo>
                <a:cubicBezTo>
                  <a:pt x="2884260" y="2412953"/>
                  <a:pt x="2973529" y="2377280"/>
                  <a:pt x="3087274" y="2395297"/>
                </a:cubicBezTo>
                <a:cubicBezTo>
                  <a:pt x="3225136" y="2417277"/>
                  <a:pt x="3326643" y="2517808"/>
                  <a:pt x="3351120" y="2657256"/>
                </a:cubicBezTo>
                <a:cubicBezTo>
                  <a:pt x="3373077" y="2780488"/>
                  <a:pt x="3324843" y="2899036"/>
                  <a:pt x="3230536" y="2952004"/>
                </a:cubicBezTo>
                <a:cubicBezTo>
                  <a:pt x="3192740" y="2973264"/>
                  <a:pt x="3145587" y="2959931"/>
                  <a:pt x="3124349" y="2922097"/>
                </a:cubicBezTo>
                <a:cubicBezTo>
                  <a:pt x="3103472" y="2884623"/>
                  <a:pt x="3116430" y="2837059"/>
                  <a:pt x="3154225" y="2815800"/>
                </a:cubicBezTo>
                <a:cubicBezTo>
                  <a:pt x="3189861" y="2795622"/>
                  <a:pt x="3207859" y="2741933"/>
                  <a:pt x="3197780" y="2684640"/>
                </a:cubicBezTo>
                <a:cubicBezTo>
                  <a:pt x="3192740" y="2657256"/>
                  <a:pt x="3168624" y="2566453"/>
                  <a:pt x="3062797" y="2549157"/>
                </a:cubicBezTo>
                <a:cubicBezTo>
                  <a:pt x="2906937" y="2524655"/>
                  <a:pt x="2842866" y="2680677"/>
                  <a:pt x="2836386" y="2698693"/>
                </a:cubicBezTo>
                <a:cubicBezTo>
                  <a:pt x="2821268" y="2737969"/>
                  <a:pt x="2777714" y="2758508"/>
                  <a:pt x="2738119" y="2745176"/>
                </a:cubicBezTo>
                <a:cubicBezTo>
                  <a:pt x="2698164" y="2731483"/>
                  <a:pt x="2676207" y="2688604"/>
                  <a:pt x="2688445" y="2648608"/>
                </a:cubicBezTo>
                <a:cubicBezTo>
                  <a:pt x="2698524" y="2615818"/>
                  <a:pt x="2692765" y="2532222"/>
                  <a:pt x="2645971" y="2482856"/>
                </a:cubicBezTo>
                <a:cubicBezTo>
                  <a:pt x="2608896" y="2443941"/>
                  <a:pt x="2551303" y="2433852"/>
                  <a:pt x="2474633" y="2452949"/>
                </a:cubicBezTo>
                <a:cubicBezTo>
                  <a:pt x="2445117" y="2460516"/>
                  <a:pt x="2423880" y="2476371"/>
                  <a:pt x="2408042" y="2503756"/>
                </a:cubicBezTo>
                <a:cubicBezTo>
                  <a:pt x="2355758" y="2592982"/>
                  <a:pt x="2378435" y="2766902"/>
                  <a:pt x="2396979" y="2853404"/>
                </a:cubicBezTo>
                <a:lnTo>
                  <a:pt x="2400352" y="2867516"/>
                </a:lnTo>
                <a:lnTo>
                  <a:pt x="2409220" y="2897919"/>
                </a:lnTo>
                <a:cubicBezTo>
                  <a:pt x="2430329" y="2958076"/>
                  <a:pt x="2459689" y="3019308"/>
                  <a:pt x="2500456" y="3075726"/>
                </a:cubicBezTo>
                <a:cubicBezTo>
                  <a:pt x="2567051" y="3167866"/>
                  <a:pt x="2699162" y="3235531"/>
                  <a:pt x="2837752" y="3248488"/>
                </a:cubicBezTo>
                <a:cubicBezTo>
                  <a:pt x="2963383" y="3260726"/>
                  <a:pt x="3076774" y="3225813"/>
                  <a:pt x="3157048" y="3150589"/>
                </a:cubicBezTo>
                <a:cubicBezTo>
                  <a:pt x="3178647" y="3130434"/>
                  <a:pt x="3209605" y="3123955"/>
                  <a:pt x="3237683" y="3134393"/>
                </a:cubicBezTo>
                <a:cubicBezTo>
                  <a:pt x="3248482" y="3137992"/>
                  <a:pt x="3510183" y="3229772"/>
                  <a:pt x="3718248" y="3051971"/>
                </a:cubicBezTo>
                <a:cubicBezTo>
                  <a:pt x="3865837" y="2924918"/>
                  <a:pt x="3920913" y="2763673"/>
                  <a:pt x="3896075" y="2529003"/>
                </a:cubicBezTo>
                <a:cubicBezTo>
                  <a:pt x="3886715" y="2438663"/>
                  <a:pt x="3833079" y="2349042"/>
                  <a:pt x="3749925" y="2282097"/>
                </a:cubicBezTo>
                <a:cubicBezTo>
                  <a:pt x="3670011" y="2218031"/>
                  <a:pt x="3575698" y="2186717"/>
                  <a:pt x="3491464" y="2196435"/>
                </a:cubicBezTo>
                <a:cubicBezTo>
                  <a:pt x="3467346" y="2199315"/>
                  <a:pt x="3443228" y="2190677"/>
                  <a:pt x="3426669" y="2173040"/>
                </a:cubicBezTo>
                <a:cubicBezTo>
                  <a:pt x="3409750" y="2155404"/>
                  <a:pt x="3401831" y="2131289"/>
                  <a:pt x="3405790" y="2107175"/>
                </a:cubicBezTo>
                <a:cubicBezTo>
                  <a:pt x="3412990" y="2056425"/>
                  <a:pt x="3417669" y="1906698"/>
                  <a:pt x="3349634" y="1827155"/>
                </a:cubicBezTo>
                <a:cubicBezTo>
                  <a:pt x="3316517" y="1787923"/>
                  <a:pt x="3268640" y="1768488"/>
                  <a:pt x="3202765" y="1767768"/>
                </a:cubicBezTo>
                <a:cubicBezTo>
                  <a:pt x="3200965" y="1767768"/>
                  <a:pt x="3198805" y="1767768"/>
                  <a:pt x="3197006" y="1767768"/>
                </a:cubicBezTo>
                <a:cubicBezTo>
                  <a:pt x="3060216" y="1767768"/>
                  <a:pt x="3000820" y="1836153"/>
                  <a:pt x="2997220" y="1995959"/>
                </a:cubicBezTo>
                <a:cubicBezTo>
                  <a:pt x="2996500" y="2039149"/>
                  <a:pt x="2961223" y="2073342"/>
                  <a:pt x="2918026" y="2072262"/>
                </a:cubicBezTo>
                <a:cubicBezTo>
                  <a:pt x="2874829" y="2071542"/>
                  <a:pt x="2840631" y="2035910"/>
                  <a:pt x="2841351" y="1993079"/>
                </a:cubicBezTo>
                <a:cubicBezTo>
                  <a:pt x="2848191" y="1656912"/>
                  <a:pt x="3071015" y="1609762"/>
                  <a:pt x="3204925" y="1611921"/>
                </a:cubicBezTo>
                <a:cubicBezTo>
                  <a:pt x="3316877" y="1613361"/>
                  <a:pt x="3406150" y="1651873"/>
                  <a:pt x="3469146" y="1726737"/>
                </a:cubicBezTo>
                <a:cubicBezTo>
                  <a:pt x="3549780" y="1822116"/>
                  <a:pt x="3565619" y="1953848"/>
                  <a:pt x="3565619" y="2040949"/>
                </a:cubicBezTo>
                <a:cubicBezTo>
                  <a:pt x="3663172" y="2050667"/>
                  <a:pt x="3762524" y="2092058"/>
                  <a:pt x="3847478" y="2160443"/>
                </a:cubicBezTo>
                <a:cubicBezTo>
                  <a:pt x="3905254" y="2206693"/>
                  <a:pt x="3952681" y="2261941"/>
                  <a:pt x="3987418" y="2322003"/>
                </a:cubicBezTo>
                <a:lnTo>
                  <a:pt x="4028974" y="2413551"/>
                </a:lnTo>
                <a:lnTo>
                  <a:pt x="4038510" y="2408321"/>
                </a:lnTo>
                <a:cubicBezTo>
                  <a:pt x="4108548" y="2363444"/>
                  <a:pt x="4198179" y="2268344"/>
                  <a:pt x="4198179" y="2075894"/>
                </a:cubicBezTo>
                <a:cubicBezTo>
                  <a:pt x="4198179" y="1857289"/>
                  <a:pt x="4035003" y="1731961"/>
                  <a:pt x="3919734" y="1712513"/>
                </a:cubicBezTo>
                <a:cubicBezTo>
                  <a:pt x="3888035" y="1707111"/>
                  <a:pt x="3862460" y="1683342"/>
                  <a:pt x="3855976" y="1651649"/>
                </a:cubicBezTo>
                <a:cubicBezTo>
                  <a:pt x="3849492" y="1619957"/>
                  <a:pt x="3862820" y="1587905"/>
                  <a:pt x="3889836" y="1570258"/>
                </a:cubicBezTo>
                <a:cubicBezTo>
                  <a:pt x="3891277" y="1569537"/>
                  <a:pt x="4031040" y="1475541"/>
                  <a:pt x="4060217" y="1326443"/>
                </a:cubicBezTo>
                <a:cubicBezTo>
                  <a:pt x="4077148" y="1239289"/>
                  <a:pt x="4053013" y="1147453"/>
                  <a:pt x="3988535" y="1052736"/>
                </a:cubicBezTo>
                <a:cubicBezTo>
                  <a:pt x="3954494" y="1003037"/>
                  <a:pt x="3891277" y="965673"/>
                  <a:pt x="3816713" y="945505"/>
                </a:cubicBezTo>
                <a:lnTo>
                  <a:pt x="3699920" y="928948"/>
                </a:lnTo>
                <a:lnTo>
                  <a:pt x="3693082" y="929531"/>
                </a:lnTo>
                <a:lnTo>
                  <a:pt x="3692631" y="929379"/>
                </a:lnTo>
                <a:lnTo>
                  <a:pt x="3576810" y="941453"/>
                </a:lnTo>
                <a:cubicBezTo>
                  <a:pt x="3501526" y="959820"/>
                  <a:pt x="3372569" y="1013121"/>
                  <a:pt x="3352757" y="1169422"/>
                </a:cubicBezTo>
                <a:cubicBezTo>
                  <a:pt x="3347354" y="1212278"/>
                  <a:pt x="3308451" y="1242530"/>
                  <a:pt x="3265586" y="1236768"/>
                </a:cubicBezTo>
                <a:cubicBezTo>
                  <a:pt x="3222720" y="1231726"/>
                  <a:pt x="3192462" y="1192471"/>
                  <a:pt x="3197865" y="1149614"/>
                </a:cubicBezTo>
                <a:cubicBezTo>
                  <a:pt x="3220919" y="967743"/>
                  <a:pt x="3345553" y="836652"/>
                  <a:pt x="3540429" y="789834"/>
                </a:cubicBezTo>
                <a:cubicBezTo>
                  <a:pt x="3568435" y="783082"/>
                  <a:pt x="3596819" y="778349"/>
                  <a:pt x="3625253" y="775538"/>
                </a:cubicBezTo>
                <a:lnTo>
                  <a:pt x="3627646" y="775460"/>
                </a:lnTo>
                <a:lnTo>
                  <a:pt x="3622471" y="719769"/>
                </a:lnTo>
                <a:cubicBezTo>
                  <a:pt x="3603456" y="602461"/>
                  <a:pt x="3539745" y="505562"/>
                  <a:pt x="3472795" y="469638"/>
                </a:cubicBezTo>
                <a:cubicBezTo>
                  <a:pt x="3288503" y="370241"/>
                  <a:pt x="3133006" y="508533"/>
                  <a:pt x="3131566" y="509613"/>
                </a:cubicBezTo>
                <a:cubicBezTo>
                  <a:pt x="3106010" y="532662"/>
                  <a:pt x="3068575" y="536623"/>
                  <a:pt x="3039060" y="518977"/>
                </a:cubicBezTo>
                <a:cubicBezTo>
                  <a:pt x="3009904" y="501690"/>
                  <a:pt x="2995146" y="467117"/>
                  <a:pt x="3003065" y="433625"/>
                </a:cubicBezTo>
                <a:cubicBezTo>
                  <a:pt x="3004145" y="429303"/>
                  <a:pt x="3029341" y="308658"/>
                  <a:pt x="2927117" y="215743"/>
                </a:cubicBezTo>
                <a:cubicBezTo>
                  <a:pt x="2890582" y="182610"/>
                  <a:pt x="2836770" y="163073"/>
                  <a:pt x="2776794" y="157986"/>
                </a:cubicBezTo>
                <a:close/>
                <a:moveTo>
                  <a:pt x="1575823" y="157986"/>
                </a:moveTo>
                <a:cubicBezTo>
                  <a:pt x="1515776" y="163073"/>
                  <a:pt x="1461850" y="182610"/>
                  <a:pt x="1425119" y="215743"/>
                </a:cubicBezTo>
                <a:cubicBezTo>
                  <a:pt x="1321048" y="310458"/>
                  <a:pt x="1349137" y="432544"/>
                  <a:pt x="1349497" y="433625"/>
                </a:cubicBezTo>
                <a:cubicBezTo>
                  <a:pt x="1357419" y="467117"/>
                  <a:pt x="1343015" y="501690"/>
                  <a:pt x="1313126" y="518977"/>
                </a:cubicBezTo>
                <a:cubicBezTo>
                  <a:pt x="1283957" y="536623"/>
                  <a:pt x="1246506" y="532662"/>
                  <a:pt x="1220939" y="509613"/>
                </a:cubicBezTo>
                <a:cubicBezTo>
                  <a:pt x="1214817" y="504211"/>
                  <a:pt x="1061412" y="371321"/>
                  <a:pt x="879558" y="469638"/>
                </a:cubicBezTo>
                <a:cubicBezTo>
                  <a:pt x="812578" y="505562"/>
                  <a:pt x="748840" y="602461"/>
                  <a:pt x="729816" y="719769"/>
                </a:cubicBezTo>
                <a:lnTo>
                  <a:pt x="724644" y="775399"/>
                </a:lnTo>
                <a:lnTo>
                  <a:pt x="728914" y="775538"/>
                </a:lnTo>
                <a:cubicBezTo>
                  <a:pt x="757338" y="778349"/>
                  <a:pt x="785717" y="783081"/>
                  <a:pt x="813723" y="789834"/>
                </a:cubicBezTo>
                <a:cubicBezTo>
                  <a:pt x="1008239" y="836652"/>
                  <a:pt x="1133233" y="967743"/>
                  <a:pt x="1156287" y="1149614"/>
                </a:cubicBezTo>
                <a:cubicBezTo>
                  <a:pt x="1161690" y="1192471"/>
                  <a:pt x="1131432" y="1231726"/>
                  <a:pt x="1088927" y="1236768"/>
                </a:cubicBezTo>
                <a:cubicBezTo>
                  <a:pt x="1046061" y="1242530"/>
                  <a:pt x="1006798" y="1212278"/>
                  <a:pt x="1001395" y="1169422"/>
                </a:cubicBezTo>
                <a:cubicBezTo>
                  <a:pt x="981583" y="1013121"/>
                  <a:pt x="852626" y="959820"/>
                  <a:pt x="777342" y="941453"/>
                </a:cubicBezTo>
                <a:lnTo>
                  <a:pt x="660042" y="929240"/>
                </a:lnTo>
                <a:lnTo>
                  <a:pt x="659173" y="929531"/>
                </a:lnTo>
                <a:lnTo>
                  <a:pt x="653296" y="929059"/>
                </a:lnTo>
                <a:lnTo>
                  <a:pt x="537304" y="945505"/>
                </a:lnTo>
                <a:cubicBezTo>
                  <a:pt x="462785" y="965673"/>
                  <a:pt x="399658" y="1003037"/>
                  <a:pt x="365617" y="1052736"/>
                </a:cubicBezTo>
                <a:cubicBezTo>
                  <a:pt x="301139" y="1147453"/>
                  <a:pt x="277004" y="1239289"/>
                  <a:pt x="294295" y="1326443"/>
                </a:cubicBezTo>
                <a:cubicBezTo>
                  <a:pt x="323472" y="1475541"/>
                  <a:pt x="463235" y="1569537"/>
                  <a:pt x="464676" y="1570618"/>
                </a:cubicBezTo>
                <a:cubicBezTo>
                  <a:pt x="491332" y="1588265"/>
                  <a:pt x="504660" y="1620677"/>
                  <a:pt x="497816" y="1652010"/>
                </a:cubicBezTo>
                <a:cubicBezTo>
                  <a:pt x="491332" y="1683342"/>
                  <a:pt x="466117" y="1707111"/>
                  <a:pt x="434418" y="1712513"/>
                </a:cubicBezTo>
                <a:cubicBezTo>
                  <a:pt x="318789" y="1731961"/>
                  <a:pt x="156333" y="1857289"/>
                  <a:pt x="156333" y="2075894"/>
                </a:cubicBezTo>
                <a:cubicBezTo>
                  <a:pt x="156333" y="2271496"/>
                  <a:pt x="249200" y="2366651"/>
                  <a:pt x="319379" y="2410600"/>
                </a:cubicBezTo>
                <a:lnTo>
                  <a:pt x="323563" y="2412843"/>
                </a:lnTo>
                <a:lnTo>
                  <a:pt x="364775" y="2322003"/>
                </a:lnTo>
                <a:cubicBezTo>
                  <a:pt x="399480" y="2261941"/>
                  <a:pt x="446835" y="2206693"/>
                  <a:pt x="504452" y="2160443"/>
                </a:cubicBezTo>
                <a:cubicBezTo>
                  <a:pt x="590159" y="2092058"/>
                  <a:pt x="689189" y="2050667"/>
                  <a:pt x="786779" y="2040949"/>
                </a:cubicBezTo>
                <a:cubicBezTo>
                  <a:pt x="787139" y="1953848"/>
                  <a:pt x="802624" y="1822116"/>
                  <a:pt x="883289" y="1726737"/>
                </a:cubicBezTo>
                <a:cubicBezTo>
                  <a:pt x="946668" y="1651873"/>
                  <a:pt x="1035256" y="1613361"/>
                  <a:pt x="1147610" y="1611921"/>
                </a:cubicBezTo>
                <a:cubicBezTo>
                  <a:pt x="1280851" y="1609762"/>
                  <a:pt x="1504480" y="1656912"/>
                  <a:pt x="1511322" y="1993079"/>
                </a:cubicBezTo>
                <a:cubicBezTo>
                  <a:pt x="1512042" y="2035910"/>
                  <a:pt x="1478192" y="2071542"/>
                  <a:pt x="1434979" y="2072262"/>
                </a:cubicBezTo>
                <a:cubicBezTo>
                  <a:pt x="1392486" y="2073342"/>
                  <a:pt x="1356115" y="2039149"/>
                  <a:pt x="1355394" y="1995959"/>
                </a:cubicBezTo>
                <a:cubicBezTo>
                  <a:pt x="1352153" y="1833994"/>
                  <a:pt x="1290214" y="1765248"/>
                  <a:pt x="1149771" y="1767768"/>
                </a:cubicBezTo>
                <a:cubicBezTo>
                  <a:pt x="1084231" y="1768488"/>
                  <a:pt x="1035976" y="1787923"/>
                  <a:pt x="1002486" y="1827155"/>
                </a:cubicBezTo>
                <a:cubicBezTo>
                  <a:pt x="934785" y="1906698"/>
                  <a:pt x="939466" y="2056425"/>
                  <a:pt x="947028" y="2107175"/>
                </a:cubicBezTo>
                <a:cubicBezTo>
                  <a:pt x="950630" y="2131289"/>
                  <a:pt x="942707" y="2155764"/>
                  <a:pt x="925782" y="2173040"/>
                </a:cubicBezTo>
                <a:cubicBezTo>
                  <a:pt x="908857" y="2190677"/>
                  <a:pt x="885089" y="2199315"/>
                  <a:pt x="860962" y="2196435"/>
                </a:cubicBezTo>
                <a:cubicBezTo>
                  <a:pt x="776336" y="2186717"/>
                  <a:pt x="682347" y="2218031"/>
                  <a:pt x="602403" y="2282097"/>
                </a:cubicBezTo>
                <a:cubicBezTo>
                  <a:pt x="518857" y="2349042"/>
                  <a:pt x="465921" y="2438663"/>
                  <a:pt x="456198" y="2529003"/>
                </a:cubicBezTo>
                <a:lnTo>
                  <a:pt x="455691" y="2536892"/>
                </a:lnTo>
                <a:lnTo>
                  <a:pt x="455671" y="2537954"/>
                </a:lnTo>
                <a:lnTo>
                  <a:pt x="455614" y="2538095"/>
                </a:lnTo>
                <a:lnTo>
                  <a:pt x="450756" y="2613639"/>
                </a:lnTo>
                <a:cubicBezTo>
                  <a:pt x="446852" y="2803450"/>
                  <a:pt x="504948" y="2940800"/>
                  <a:pt x="634452" y="3051971"/>
                </a:cubicBezTo>
                <a:cubicBezTo>
                  <a:pt x="842236" y="3229772"/>
                  <a:pt x="1104037" y="3137992"/>
                  <a:pt x="1115200" y="3134033"/>
                </a:cubicBezTo>
                <a:cubicBezTo>
                  <a:pt x="1142929" y="3124315"/>
                  <a:pt x="1174259" y="3130434"/>
                  <a:pt x="1195505" y="3150589"/>
                </a:cubicBezTo>
                <a:cubicBezTo>
                  <a:pt x="1275810" y="3225813"/>
                  <a:pt x="1389245" y="3260366"/>
                  <a:pt x="1515283" y="3248488"/>
                </a:cubicBezTo>
                <a:cubicBezTo>
                  <a:pt x="1653566" y="3235531"/>
                  <a:pt x="1785727" y="3167866"/>
                  <a:pt x="1852347" y="3075726"/>
                </a:cubicBezTo>
                <a:cubicBezTo>
                  <a:pt x="1893490" y="3018948"/>
                  <a:pt x="1923064" y="2957559"/>
                  <a:pt x="1944277" y="2897362"/>
                </a:cubicBezTo>
                <a:lnTo>
                  <a:pt x="1952455" y="2869415"/>
                </a:lnTo>
                <a:lnTo>
                  <a:pt x="1956601" y="2851956"/>
                </a:lnTo>
                <a:cubicBezTo>
                  <a:pt x="1975592" y="2763040"/>
                  <a:pt x="1997167" y="2592982"/>
                  <a:pt x="1944884" y="2503756"/>
                </a:cubicBezTo>
                <a:cubicBezTo>
                  <a:pt x="1928686" y="2476371"/>
                  <a:pt x="1907809" y="2460516"/>
                  <a:pt x="1878292" y="2452949"/>
                </a:cubicBezTo>
                <a:cubicBezTo>
                  <a:pt x="1801622" y="2433852"/>
                  <a:pt x="1744030" y="2443941"/>
                  <a:pt x="1706955" y="2482856"/>
                </a:cubicBezTo>
                <a:cubicBezTo>
                  <a:pt x="1660161" y="2532222"/>
                  <a:pt x="1654401" y="2615818"/>
                  <a:pt x="1664480" y="2648608"/>
                </a:cubicBezTo>
                <a:cubicBezTo>
                  <a:pt x="1676718" y="2688964"/>
                  <a:pt x="1654761" y="2731844"/>
                  <a:pt x="1614446" y="2745536"/>
                </a:cubicBezTo>
                <a:cubicBezTo>
                  <a:pt x="1574492" y="2758868"/>
                  <a:pt x="1530937" y="2737969"/>
                  <a:pt x="1516539" y="2697973"/>
                </a:cubicBezTo>
                <a:cubicBezTo>
                  <a:pt x="1509700" y="2680677"/>
                  <a:pt x="1446348" y="2524655"/>
                  <a:pt x="1290488" y="2549157"/>
                </a:cubicBezTo>
                <a:cubicBezTo>
                  <a:pt x="1184302" y="2566453"/>
                  <a:pt x="1160185" y="2657256"/>
                  <a:pt x="1155146" y="2684640"/>
                </a:cubicBezTo>
                <a:cubicBezTo>
                  <a:pt x="1145067" y="2741933"/>
                  <a:pt x="1162705" y="2795622"/>
                  <a:pt x="1198700" y="2815800"/>
                </a:cubicBezTo>
                <a:cubicBezTo>
                  <a:pt x="1236135" y="2837059"/>
                  <a:pt x="1249453" y="2884623"/>
                  <a:pt x="1228576" y="2922097"/>
                </a:cubicBezTo>
                <a:cubicBezTo>
                  <a:pt x="1207699" y="2959931"/>
                  <a:pt x="1159825" y="2973264"/>
                  <a:pt x="1122390" y="2952004"/>
                </a:cubicBezTo>
                <a:cubicBezTo>
                  <a:pt x="1028082" y="2899036"/>
                  <a:pt x="979488" y="2780488"/>
                  <a:pt x="1001445" y="2657256"/>
                </a:cubicBezTo>
                <a:cubicBezTo>
                  <a:pt x="1026642" y="2517808"/>
                  <a:pt x="1127789" y="2417277"/>
                  <a:pt x="1265651" y="2395297"/>
                </a:cubicBezTo>
                <a:cubicBezTo>
                  <a:pt x="1379397" y="2377280"/>
                  <a:pt x="1468665" y="2412953"/>
                  <a:pt x="1534537" y="2466281"/>
                </a:cubicBezTo>
                <a:cubicBezTo>
                  <a:pt x="1548575" y="2433491"/>
                  <a:pt x="1568372" y="2402143"/>
                  <a:pt x="1593929" y="2375479"/>
                </a:cubicBezTo>
                <a:cubicBezTo>
                  <a:pt x="1647922" y="2318907"/>
                  <a:pt x="1747629" y="2259813"/>
                  <a:pt x="1916088" y="2301972"/>
                </a:cubicBezTo>
                <a:lnTo>
                  <a:pt x="1996031" y="2339805"/>
                </a:lnTo>
                <a:lnTo>
                  <a:pt x="1996031" y="1992407"/>
                </a:lnTo>
                <a:lnTo>
                  <a:pt x="1992090" y="1889776"/>
                </a:lnTo>
                <a:cubicBezTo>
                  <a:pt x="1985613" y="1805740"/>
                  <a:pt x="1972118" y="1741498"/>
                  <a:pt x="1944588" y="1713786"/>
                </a:cubicBezTo>
                <a:cubicBezTo>
                  <a:pt x="1936311" y="1705868"/>
                  <a:pt x="1922996" y="1696510"/>
                  <a:pt x="1890609" y="1696510"/>
                </a:cubicBezTo>
                <a:cubicBezTo>
                  <a:pt x="1790927" y="1696510"/>
                  <a:pt x="1783010" y="1775328"/>
                  <a:pt x="1783010" y="1799441"/>
                </a:cubicBezTo>
                <a:cubicBezTo>
                  <a:pt x="1783010" y="1842269"/>
                  <a:pt x="1748103" y="1877179"/>
                  <a:pt x="1705279" y="1877179"/>
                </a:cubicBezTo>
                <a:cubicBezTo>
                  <a:pt x="1662096" y="1877179"/>
                  <a:pt x="1627189" y="1842269"/>
                  <a:pt x="1627189" y="1799441"/>
                </a:cubicBezTo>
                <a:cubicBezTo>
                  <a:pt x="1627189" y="1695431"/>
                  <a:pt x="1697362" y="1540675"/>
                  <a:pt x="1890609" y="1540675"/>
                </a:cubicBezTo>
                <a:cubicBezTo>
                  <a:pt x="1924076" y="1540675"/>
                  <a:pt x="1954665" y="1545984"/>
                  <a:pt x="1982149" y="1556511"/>
                </a:cubicBezTo>
                <a:lnTo>
                  <a:pt x="1996031" y="1565487"/>
                </a:lnTo>
                <a:lnTo>
                  <a:pt x="1996031" y="1056898"/>
                </a:lnTo>
                <a:lnTo>
                  <a:pt x="1967625" y="1095526"/>
                </a:lnTo>
                <a:cubicBezTo>
                  <a:pt x="1949124" y="1117792"/>
                  <a:pt x="1929357" y="1138860"/>
                  <a:pt x="1908381" y="1158577"/>
                </a:cubicBezTo>
                <a:cubicBezTo>
                  <a:pt x="1805031" y="1255454"/>
                  <a:pt x="1684035" y="1306953"/>
                  <a:pt x="1563400" y="1306953"/>
                </a:cubicBezTo>
                <a:cubicBezTo>
                  <a:pt x="1545754" y="1306953"/>
                  <a:pt x="1528469" y="1305873"/>
                  <a:pt x="1510824" y="1304072"/>
                </a:cubicBezTo>
                <a:cubicBezTo>
                  <a:pt x="1357419" y="1284625"/>
                  <a:pt x="1245426" y="1177664"/>
                  <a:pt x="1218778" y="1024967"/>
                </a:cubicBezTo>
                <a:cubicBezTo>
                  <a:pt x="1191410" y="869749"/>
                  <a:pt x="1259110" y="712369"/>
                  <a:pt x="1379746" y="650786"/>
                </a:cubicBezTo>
                <a:cubicBezTo>
                  <a:pt x="1463650" y="607570"/>
                  <a:pt x="1542513" y="598567"/>
                  <a:pt x="1613454" y="624497"/>
                </a:cubicBezTo>
                <a:cubicBezTo>
                  <a:pt x="1712123" y="660510"/>
                  <a:pt x="1752455" y="750544"/>
                  <a:pt x="1756776" y="760628"/>
                </a:cubicBezTo>
                <a:cubicBezTo>
                  <a:pt x="1773341" y="800603"/>
                  <a:pt x="1754976" y="846340"/>
                  <a:pt x="1715004" y="862906"/>
                </a:cubicBezTo>
                <a:cubicBezTo>
                  <a:pt x="1675753" y="879472"/>
                  <a:pt x="1630379" y="861105"/>
                  <a:pt x="1613454" y="822211"/>
                </a:cubicBezTo>
                <a:cubicBezTo>
                  <a:pt x="1612374" y="820050"/>
                  <a:pt x="1594369" y="783316"/>
                  <a:pt x="1558718" y="771072"/>
                </a:cubicBezTo>
                <a:cubicBezTo>
                  <a:pt x="1530270" y="761348"/>
                  <a:pt x="1494259" y="767470"/>
                  <a:pt x="1450686" y="789799"/>
                </a:cubicBezTo>
                <a:cubicBezTo>
                  <a:pt x="1391629" y="819690"/>
                  <a:pt x="1357059" y="911524"/>
                  <a:pt x="1372543" y="998317"/>
                </a:cubicBezTo>
                <a:cubicBezTo>
                  <a:pt x="1381186" y="1048016"/>
                  <a:pt x="1413596" y="1134448"/>
                  <a:pt x="1530270" y="1149214"/>
                </a:cubicBezTo>
                <a:cubicBezTo>
                  <a:pt x="1621017" y="1160378"/>
                  <a:pt x="1717525" y="1123284"/>
                  <a:pt x="1801430" y="1044414"/>
                </a:cubicBezTo>
                <a:cubicBezTo>
                  <a:pt x="1933949" y="920528"/>
                  <a:pt x="2008491" y="717411"/>
                  <a:pt x="1995887" y="513935"/>
                </a:cubicBezTo>
                <a:cubicBezTo>
                  <a:pt x="1982203" y="298934"/>
                  <a:pt x="1828798" y="213942"/>
                  <a:pt x="1763258" y="186932"/>
                </a:cubicBezTo>
                <a:cubicBezTo>
                  <a:pt x="1702040" y="162263"/>
                  <a:pt x="1635871" y="152899"/>
                  <a:pt x="1575823" y="157986"/>
                </a:cubicBezTo>
                <a:close/>
                <a:moveTo>
                  <a:pt x="1548365" y="3443"/>
                </a:moveTo>
                <a:cubicBezTo>
                  <a:pt x="1636231" y="-6641"/>
                  <a:pt x="1731749" y="5964"/>
                  <a:pt x="1821956" y="42878"/>
                </a:cubicBezTo>
                <a:cubicBezTo>
                  <a:pt x="2018213" y="122468"/>
                  <a:pt x="2138129" y="290651"/>
                  <a:pt x="2151093" y="504211"/>
                </a:cubicBezTo>
                <a:cubicBezTo>
                  <a:pt x="2153028" y="535768"/>
                  <a:pt x="2153310" y="567196"/>
                  <a:pt x="2151992" y="598341"/>
                </a:cubicBezTo>
                <a:lnTo>
                  <a:pt x="2147836" y="642543"/>
                </a:lnTo>
                <a:lnTo>
                  <a:pt x="2151239" y="659567"/>
                </a:lnTo>
                <a:lnTo>
                  <a:pt x="2151239" y="1970498"/>
                </a:lnTo>
                <a:lnTo>
                  <a:pt x="2152533" y="1990980"/>
                </a:lnTo>
                <a:cubicBezTo>
                  <a:pt x="2153848" y="2050582"/>
                  <a:pt x="2153578" y="2115341"/>
                  <a:pt x="2153308" y="2184891"/>
                </a:cubicBezTo>
                <a:lnTo>
                  <a:pt x="2151239" y="2194903"/>
                </a:lnTo>
                <a:lnTo>
                  <a:pt x="2151239" y="2536202"/>
                </a:lnTo>
                <a:cubicBezTo>
                  <a:pt x="2152815" y="2560272"/>
                  <a:pt x="2159032" y="2698364"/>
                  <a:pt x="2117229" y="2862519"/>
                </a:cubicBezTo>
                <a:lnTo>
                  <a:pt x="2105830" y="2899313"/>
                </a:lnTo>
                <a:lnTo>
                  <a:pt x="2105260" y="2902006"/>
                </a:lnTo>
                <a:cubicBezTo>
                  <a:pt x="2102572" y="2913460"/>
                  <a:pt x="2100429" y="2921601"/>
                  <a:pt x="2099304" y="2925700"/>
                </a:cubicBezTo>
                <a:lnTo>
                  <a:pt x="2094287" y="2936569"/>
                </a:lnTo>
                <a:lnTo>
                  <a:pt x="2085964" y="2963435"/>
                </a:lnTo>
                <a:cubicBezTo>
                  <a:pt x="2060716" y="3031860"/>
                  <a:pt x="2026101" y="3101640"/>
                  <a:pt x="1978746" y="3167146"/>
                </a:cubicBezTo>
                <a:cubicBezTo>
                  <a:pt x="1885837" y="3295638"/>
                  <a:pt x="1713704" y="3386339"/>
                  <a:pt x="1530048" y="3403975"/>
                </a:cubicBezTo>
                <a:cubicBezTo>
                  <a:pt x="1508441" y="3405775"/>
                  <a:pt x="1487195" y="3407214"/>
                  <a:pt x="1466308" y="3407214"/>
                </a:cubicBezTo>
                <a:cubicBezTo>
                  <a:pt x="1336669" y="3407214"/>
                  <a:pt x="1218192" y="3367983"/>
                  <a:pt x="1123483" y="3294198"/>
                </a:cubicBezTo>
                <a:cubicBezTo>
                  <a:pt x="1019051" y="3320833"/>
                  <a:pt x="755450" y="3360784"/>
                  <a:pt x="532541" y="3170385"/>
                </a:cubicBezTo>
                <a:cubicBezTo>
                  <a:pt x="370266" y="3030870"/>
                  <a:pt x="292083" y="2848643"/>
                  <a:pt x="294855" y="2615504"/>
                </a:cubicBezTo>
                <a:lnTo>
                  <a:pt x="297275" y="2574857"/>
                </a:lnTo>
                <a:lnTo>
                  <a:pt x="253326" y="2553626"/>
                </a:lnTo>
                <a:cubicBezTo>
                  <a:pt x="133527" y="2484834"/>
                  <a:pt x="0" y="2337896"/>
                  <a:pt x="0" y="2075894"/>
                </a:cubicBezTo>
                <a:cubicBezTo>
                  <a:pt x="0" y="1843604"/>
                  <a:pt x="134360" y="1684782"/>
                  <a:pt x="273402" y="1607712"/>
                </a:cubicBezTo>
                <a:cubicBezTo>
                  <a:pt x="220091" y="1549370"/>
                  <a:pt x="162456" y="1465097"/>
                  <a:pt x="141204" y="1358135"/>
                </a:cubicBezTo>
                <a:cubicBezTo>
                  <a:pt x="115268" y="1228125"/>
                  <a:pt x="147327" y="1095953"/>
                  <a:pt x="236660" y="964862"/>
                </a:cubicBezTo>
                <a:cubicBezTo>
                  <a:pt x="302400" y="868750"/>
                  <a:pt x="423859" y="803306"/>
                  <a:pt x="560410" y="780927"/>
                </a:cubicBezTo>
                <a:lnTo>
                  <a:pt x="568334" y="780152"/>
                </a:lnTo>
                <a:lnTo>
                  <a:pt x="568324" y="779953"/>
                </a:lnTo>
                <a:cubicBezTo>
                  <a:pt x="572056" y="590700"/>
                  <a:pt x="666151" y="407065"/>
                  <a:pt x="805737" y="332067"/>
                </a:cubicBezTo>
                <a:cubicBezTo>
                  <a:pt x="961662" y="247795"/>
                  <a:pt x="1102464" y="274085"/>
                  <a:pt x="1197892" y="315140"/>
                </a:cubicBezTo>
                <a:cubicBezTo>
                  <a:pt x="1211216" y="248155"/>
                  <a:pt x="1244346" y="169285"/>
                  <a:pt x="1320688" y="100139"/>
                </a:cubicBezTo>
                <a:cubicBezTo>
                  <a:pt x="1380286" y="46299"/>
                  <a:pt x="1460499" y="13527"/>
                  <a:pt x="1548365" y="3443"/>
                </a:cubicBezTo>
                <a:close/>
                <a:moveTo>
                  <a:pt x="2804465" y="3308"/>
                </a:moveTo>
                <a:cubicBezTo>
                  <a:pt x="2892292" y="13347"/>
                  <a:pt x="2972470" y="46119"/>
                  <a:pt x="3032221" y="100139"/>
                </a:cubicBezTo>
                <a:cubicBezTo>
                  <a:pt x="3108170" y="169285"/>
                  <a:pt x="3141285" y="248155"/>
                  <a:pt x="3154603" y="315140"/>
                </a:cubicBezTo>
                <a:cubicBezTo>
                  <a:pt x="3250348" y="274085"/>
                  <a:pt x="3390727" y="247795"/>
                  <a:pt x="3546944" y="332066"/>
                </a:cubicBezTo>
                <a:cubicBezTo>
                  <a:pt x="3686153" y="407065"/>
                  <a:pt x="3780442" y="590700"/>
                  <a:pt x="3784236" y="779953"/>
                </a:cubicBezTo>
                <a:lnTo>
                  <a:pt x="3784235" y="779988"/>
                </a:lnTo>
                <a:lnTo>
                  <a:pt x="3793837" y="780927"/>
                </a:lnTo>
                <a:cubicBezTo>
                  <a:pt x="3930462" y="803306"/>
                  <a:pt x="4051978" y="868750"/>
                  <a:pt x="4117491" y="964862"/>
                </a:cubicBezTo>
                <a:cubicBezTo>
                  <a:pt x="4206825" y="1095953"/>
                  <a:pt x="4238884" y="1228125"/>
                  <a:pt x="4212948" y="1358135"/>
                </a:cubicBezTo>
                <a:cubicBezTo>
                  <a:pt x="4191335" y="1465097"/>
                  <a:pt x="4134061" y="1549370"/>
                  <a:pt x="4080750" y="1607712"/>
                </a:cubicBezTo>
                <a:cubicBezTo>
                  <a:pt x="4219792" y="1684782"/>
                  <a:pt x="4354152" y="1843604"/>
                  <a:pt x="4354152" y="2075894"/>
                </a:cubicBezTo>
                <a:cubicBezTo>
                  <a:pt x="4354152" y="2337896"/>
                  <a:pt x="4220625" y="2484834"/>
                  <a:pt x="4100978" y="2553626"/>
                </a:cubicBezTo>
                <a:lnTo>
                  <a:pt x="4055059" y="2575843"/>
                </a:lnTo>
                <a:lnTo>
                  <a:pt x="4057459" y="2615504"/>
                </a:lnTo>
                <a:cubicBezTo>
                  <a:pt x="4060397" y="2848643"/>
                  <a:pt x="3981929" y="3030870"/>
                  <a:pt x="3819400" y="3170385"/>
                </a:cubicBezTo>
                <a:cubicBezTo>
                  <a:pt x="3596936" y="3360784"/>
                  <a:pt x="3333436" y="3320833"/>
                  <a:pt x="3228683" y="3294198"/>
                </a:cubicBezTo>
                <a:cubicBezTo>
                  <a:pt x="3134370" y="3367983"/>
                  <a:pt x="3015939" y="3407214"/>
                  <a:pt x="2885988" y="3407214"/>
                </a:cubicBezTo>
                <a:cubicBezTo>
                  <a:pt x="2865110" y="3407214"/>
                  <a:pt x="2844231" y="3405775"/>
                  <a:pt x="2822633" y="3403975"/>
                </a:cubicBezTo>
                <a:cubicBezTo>
                  <a:pt x="2639046" y="3386339"/>
                  <a:pt x="2466979" y="3295638"/>
                  <a:pt x="2374105" y="3167146"/>
                </a:cubicBezTo>
                <a:cubicBezTo>
                  <a:pt x="2326679" y="3101640"/>
                  <a:pt x="2292009" y="3031860"/>
                  <a:pt x="2266715" y="2963435"/>
                </a:cubicBezTo>
                <a:lnTo>
                  <a:pt x="2257218" y="2932844"/>
                </a:lnTo>
                <a:lnTo>
                  <a:pt x="2253981" y="2925700"/>
                </a:lnTo>
                <a:lnTo>
                  <a:pt x="2249534" y="2908095"/>
                </a:lnTo>
                <a:lnTo>
                  <a:pt x="2235384" y="2862519"/>
                </a:lnTo>
                <a:cubicBezTo>
                  <a:pt x="2193477" y="2698364"/>
                  <a:pt x="2199608" y="2560272"/>
                  <a:pt x="2200958" y="2536202"/>
                </a:cubicBezTo>
                <a:lnTo>
                  <a:pt x="2200958" y="2193040"/>
                </a:lnTo>
                <a:lnTo>
                  <a:pt x="2199260" y="2184891"/>
                </a:lnTo>
                <a:cubicBezTo>
                  <a:pt x="2198991" y="2115341"/>
                  <a:pt x="2198721" y="2050582"/>
                  <a:pt x="2200047" y="1990980"/>
                </a:cubicBezTo>
                <a:lnTo>
                  <a:pt x="2200958" y="1976645"/>
                </a:lnTo>
                <a:lnTo>
                  <a:pt x="2200958" y="659567"/>
                </a:lnTo>
                <a:lnTo>
                  <a:pt x="2204641" y="641327"/>
                </a:lnTo>
                <a:lnTo>
                  <a:pt x="2200581" y="598341"/>
                </a:lnTo>
                <a:cubicBezTo>
                  <a:pt x="2199255" y="567195"/>
                  <a:pt x="2199530" y="535768"/>
                  <a:pt x="2201465" y="504211"/>
                </a:cubicBezTo>
                <a:cubicBezTo>
                  <a:pt x="2214783" y="290651"/>
                  <a:pt x="2334645" y="122468"/>
                  <a:pt x="2530816" y="42878"/>
                </a:cubicBezTo>
                <a:cubicBezTo>
                  <a:pt x="2621162" y="5964"/>
                  <a:pt x="2716638" y="-6731"/>
                  <a:pt x="2804465" y="330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2" name="Freeform 15">
            <a:extLst>
              <a:ext uri="{FF2B5EF4-FFF2-40B4-BE49-F238E27FC236}">
                <a16:creationId xmlns:a16="http://schemas.microsoft.com/office/drawing/2014/main" id="{FCF7E22F-A08B-4946-ADC4-7414FA0B0D94}"/>
              </a:ext>
            </a:extLst>
          </p:cNvPr>
          <p:cNvSpPr>
            <a:spLocks noEditPoints="1"/>
          </p:cNvSpPr>
          <p:nvPr/>
        </p:nvSpPr>
        <p:spPr bwMode="auto">
          <a:xfrm>
            <a:off x="798784" y="1343806"/>
            <a:ext cx="1298809" cy="1240707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53" name="Freeform 15">
            <a:extLst>
              <a:ext uri="{FF2B5EF4-FFF2-40B4-BE49-F238E27FC236}">
                <a16:creationId xmlns:a16="http://schemas.microsoft.com/office/drawing/2014/main" id="{FB2FCCD3-871F-5245-8268-7304CB853552}"/>
              </a:ext>
            </a:extLst>
          </p:cNvPr>
          <p:cNvSpPr>
            <a:spLocks noEditPoints="1"/>
          </p:cNvSpPr>
          <p:nvPr/>
        </p:nvSpPr>
        <p:spPr bwMode="auto">
          <a:xfrm>
            <a:off x="798784" y="2680684"/>
            <a:ext cx="1110262" cy="1039815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54" name="Freeform 15">
            <a:extLst>
              <a:ext uri="{FF2B5EF4-FFF2-40B4-BE49-F238E27FC236}">
                <a16:creationId xmlns:a16="http://schemas.microsoft.com/office/drawing/2014/main" id="{79540C9E-27A1-5444-A961-F82EFE66C880}"/>
              </a:ext>
            </a:extLst>
          </p:cNvPr>
          <p:cNvSpPr>
            <a:spLocks noEditPoints="1"/>
          </p:cNvSpPr>
          <p:nvPr/>
        </p:nvSpPr>
        <p:spPr bwMode="auto">
          <a:xfrm>
            <a:off x="890855" y="4000440"/>
            <a:ext cx="1160547" cy="1179248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55" name="Freeform 15">
            <a:extLst>
              <a:ext uri="{FF2B5EF4-FFF2-40B4-BE49-F238E27FC236}">
                <a16:creationId xmlns:a16="http://schemas.microsoft.com/office/drawing/2014/main" id="{110DFE36-2913-1446-AF3A-4A615D13DD3B}"/>
              </a:ext>
            </a:extLst>
          </p:cNvPr>
          <p:cNvSpPr>
            <a:spLocks noEditPoints="1"/>
          </p:cNvSpPr>
          <p:nvPr/>
        </p:nvSpPr>
        <p:spPr bwMode="auto">
          <a:xfrm>
            <a:off x="552710" y="5213546"/>
            <a:ext cx="1324512" cy="1212536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56" name="Freeform 15">
            <a:extLst>
              <a:ext uri="{FF2B5EF4-FFF2-40B4-BE49-F238E27FC236}">
                <a16:creationId xmlns:a16="http://schemas.microsoft.com/office/drawing/2014/main" id="{9C63DAEE-3C76-404B-8079-5758DADB412E}"/>
              </a:ext>
            </a:extLst>
          </p:cNvPr>
          <p:cNvSpPr>
            <a:spLocks noEditPoints="1"/>
          </p:cNvSpPr>
          <p:nvPr/>
        </p:nvSpPr>
        <p:spPr bwMode="auto">
          <a:xfrm>
            <a:off x="2651141" y="2221340"/>
            <a:ext cx="1372794" cy="1372794"/>
          </a:xfrm>
          <a:prstGeom prst="donut">
            <a:avLst>
              <a:gd name="adj" fmla="val 7452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71" name="Freeform 15">
            <a:extLst>
              <a:ext uri="{FF2B5EF4-FFF2-40B4-BE49-F238E27FC236}">
                <a16:creationId xmlns:a16="http://schemas.microsoft.com/office/drawing/2014/main" id="{F8406AB8-A4C5-5A45-B68D-CD93383AD737}"/>
              </a:ext>
            </a:extLst>
          </p:cNvPr>
          <p:cNvSpPr>
            <a:spLocks noEditPoints="1"/>
          </p:cNvSpPr>
          <p:nvPr/>
        </p:nvSpPr>
        <p:spPr bwMode="auto">
          <a:xfrm>
            <a:off x="2651141" y="4418545"/>
            <a:ext cx="1372794" cy="1372794"/>
          </a:xfrm>
          <a:prstGeom prst="donut">
            <a:avLst>
              <a:gd name="adj" fmla="val 745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76" name="Freeform 15">
            <a:extLst>
              <a:ext uri="{FF2B5EF4-FFF2-40B4-BE49-F238E27FC236}">
                <a16:creationId xmlns:a16="http://schemas.microsoft.com/office/drawing/2014/main" id="{CEAF23C6-9C4D-144F-A0F9-155D0F86E454}"/>
              </a:ext>
            </a:extLst>
          </p:cNvPr>
          <p:cNvSpPr>
            <a:spLocks noEditPoints="1"/>
          </p:cNvSpPr>
          <p:nvPr/>
        </p:nvSpPr>
        <p:spPr bwMode="auto">
          <a:xfrm>
            <a:off x="8252333" y="2221340"/>
            <a:ext cx="1372794" cy="1372794"/>
          </a:xfrm>
          <a:prstGeom prst="donut">
            <a:avLst>
              <a:gd name="adj" fmla="val 7452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77" name="Freeform 15">
            <a:extLst>
              <a:ext uri="{FF2B5EF4-FFF2-40B4-BE49-F238E27FC236}">
                <a16:creationId xmlns:a16="http://schemas.microsoft.com/office/drawing/2014/main" id="{30A6B8E4-8368-5643-8AA2-1EC8535A6E84}"/>
              </a:ext>
            </a:extLst>
          </p:cNvPr>
          <p:cNvSpPr>
            <a:spLocks noEditPoints="1"/>
          </p:cNvSpPr>
          <p:nvPr/>
        </p:nvSpPr>
        <p:spPr bwMode="auto">
          <a:xfrm>
            <a:off x="8252333" y="4409422"/>
            <a:ext cx="1372794" cy="1372794"/>
          </a:xfrm>
          <a:prstGeom prst="donut">
            <a:avLst>
              <a:gd name="adj" fmla="val 745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78" name="Freeform 15">
            <a:extLst>
              <a:ext uri="{FF2B5EF4-FFF2-40B4-BE49-F238E27FC236}">
                <a16:creationId xmlns:a16="http://schemas.microsoft.com/office/drawing/2014/main" id="{B05D1F38-11AF-4A4D-9A59-871435A9EC46}"/>
              </a:ext>
            </a:extLst>
          </p:cNvPr>
          <p:cNvSpPr>
            <a:spLocks noEditPoints="1"/>
          </p:cNvSpPr>
          <p:nvPr/>
        </p:nvSpPr>
        <p:spPr bwMode="auto">
          <a:xfrm>
            <a:off x="10140055" y="3720499"/>
            <a:ext cx="1425937" cy="1258123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79" name="Freeform 15">
            <a:extLst>
              <a:ext uri="{FF2B5EF4-FFF2-40B4-BE49-F238E27FC236}">
                <a16:creationId xmlns:a16="http://schemas.microsoft.com/office/drawing/2014/main" id="{1A2B5DC9-9036-AA4D-9F92-8152F8D622C3}"/>
              </a:ext>
            </a:extLst>
          </p:cNvPr>
          <p:cNvSpPr>
            <a:spLocks noEditPoints="1"/>
          </p:cNvSpPr>
          <p:nvPr/>
        </p:nvSpPr>
        <p:spPr bwMode="auto">
          <a:xfrm>
            <a:off x="10232626" y="5038483"/>
            <a:ext cx="1425936" cy="1207197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81" name="Freeform 15">
            <a:extLst>
              <a:ext uri="{FF2B5EF4-FFF2-40B4-BE49-F238E27FC236}">
                <a16:creationId xmlns:a16="http://schemas.microsoft.com/office/drawing/2014/main" id="{5076A0B8-4320-2C45-8EF7-F0CCA4B24277}"/>
              </a:ext>
            </a:extLst>
          </p:cNvPr>
          <p:cNvSpPr>
            <a:spLocks noEditPoints="1"/>
          </p:cNvSpPr>
          <p:nvPr/>
        </p:nvSpPr>
        <p:spPr bwMode="auto">
          <a:xfrm>
            <a:off x="10023394" y="1248827"/>
            <a:ext cx="1372794" cy="1292205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82" name="Freeform 15">
            <a:extLst>
              <a:ext uri="{FF2B5EF4-FFF2-40B4-BE49-F238E27FC236}">
                <a16:creationId xmlns:a16="http://schemas.microsoft.com/office/drawing/2014/main" id="{17DF5642-E219-CD4C-83CE-9E8BDD6FC197}"/>
              </a:ext>
            </a:extLst>
          </p:cNvPr>
          <p:cNvSpPr>
            <a:spLocks noEditPoints="1"/>
          </p:cNvSpPr>
          <p:nvPr/>
        </p:nvSpPr>
        <p:spPr bwMode="auto">
          <a:xfrm>
            <a:off x="10282411" y="2581757"/>
            <a:ext cx="1025884" cy="942522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83" name="Freeform 15">
            <a:extLst>
              <a:ext uri="{FF2B5EF4-FFF2-40B4-BE49-F238E27FC236}">
                <a16:creationId xmlns:a16="http://schemas.microsoft.com/office/drawing/2014/main" id="{3821F3BE-E436-C146-BDA4-B264A96CD447}"/>
              </a:ext>
            </a:extLst>
          </p:cNvPr>
          <p:cNvSpPr>
            <a:spLocks noEditPoints="1"/>
          </p:cNvSpPr>
          <p:nvPr/>
        </p:nvSpPr>
        <p:spPr bwMode="auto">
          <a:xfrm>
            <a:off x="8806395" y="611321"/>
            <a:ext cx="1252631" cy="1190664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9629464-B1E9-0C48-9161-9A32C9E8D8DD}"/>
              </a:ext>
            </a:extLst>
          </p:cNvPr>
          <p:cNvSpPr txBox="1"/>
          <p:nvPr/>
        </p:nvSpPr>
        <p:spPr>
          <a:xfrm>
            <a:off x="3040822" y="2738460"/>
            <a:ext cx="5934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AWS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AF1940A-C236-5B40-80A3-87215302FE2E}"/>
              </a:ext>
            </a:extLst>
          </p:cNvPr>
          <p:cNvSpPr txBox="1"/>
          <p:nvPr/>
        </p:nvSpPr>
        <p:spPr>
          <a:xfrm>
            <a:off x="2998342" y="4935665"/>
            <a:ext cx="67839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Azure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E812E7A-EA68-5D4A-A80B-719CF192FF55}"/>
              </a:ext>
            </a:extLst>
          </p:cNvPr>
          <p:cNvSpPr txBox="1"/>
          <p:nvPr/>
        </p:nvSpPr>
        <p:spPr>
          <a:xfrm>
            <a:off x="8674052" y="2766947"/>
            <a:ext cx="53412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GCP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D7943FD-7774-834F-A6A3-BCF2906326CF}"/>
              </a:ext>
            </a:extLst>
          </p:cNvPr>
          <p:cNvSpPr txBox="1"/>
          <p:nvPr/>
        </p:nvSpPr>
        <p:spPr>
          <a:xfrm>
            <a:off x="8644170" y="4891862"/>
            <a:ext cx="5822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MCP</a:t>
            </a:r>
          </a:p>
        </p:txBody>
      </p:sp>
      <p:sp>
        <p:nvSpPr>
          <p:cNvPr id="90" name="Subtitle 2">
            <a:extLst>
              <a:ext uri="{FF2B5EF4-FFF2-40B4-BE49-F238E27FC236}">
                <a16:creationId xmlns:a16="http://schemas.microsoft.com/office/drawing/2014/main" id="{FD668E3A-03EE-134B-913D-4E30220F7724}"/>
              </a:ext>
            </a:extLst>
          </p:cNvPr>
          <p:cNvSpPr txBox="1">
            <a:spLocks/>
          </p:cNvSpPr>
          <p:nvPr/>
        </p:nvSpPr>
        <p:spPr>
          <a:xfrm>
            <a:off x="1945120" y="809642"/>
            <a:ext cx="1170027" cy="661720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Web hosting, content delivery, big data, AI/ML, enterprise IT</a:t>
            </a:r>
          </a:p>
        </p:txBody>
      </p:sp>
      <p:sp>
        <p:nvSpPr>
          <p:cNvPr id="91" name="Subtitle 2">
            <a:extLst>
              <a:ext uri="{FF2B5EF4-FFF2-40B4-BE49-F238E27FC236}">
                <a16:creationId xmlns:a16="http://schemas.microsoft.com/office/drawing/2014/main" id="{78A30C1F-EA2D-F347-B593-6D75079B7454}"/>
              </a:ext>
            </a:extLst>
          </p:cNvPr>
          <p:cNvSpPr txBox="1">
            <a:spLocks/>
          </p:cNvSpPr>
          <p:nvPr/>
        </p:nvSpPr>
        <p:spPr>
          <a:xfrm>
            <a:off x="871808" y="1609955"/>
            <a:ext cx="1162625" cy="81560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Broadest service range, strong global network, serverless computing</a:t>
            </a:r>
          </a:p>
        </p:txBody>
      </p:sp>
      <p:sp>
        <p:nvSpPr>
          <p:cNvPr id="92" name="Subtitle 2">
            <a:extLst>
              <a:ext uri="{FF2B5EF4-FFF2-40B4-BE49-F238E27FC236}">
                <a16:creationId xmlns:a16="http://schemas.microsoft.com/office/drawing/2014/main" id="{8908AE7B-443B-D245-8343-0B994E075D3F}"/>
              </a:ext>
            </a:extLst>
          </p:cNvPr>
          <p:cNvSpPr txBox="1">
            <a:spLocks/>
          </p:cNvSpPr>
          <p:nvPr/>
        </p:nvSpPr>
        <p:spPr>
          <a:xfrm>
            <a:off x="818829" y="2884655"/>
            <a:ext cx="1057652" cy="661720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Netflix (streaming), Airbnb (scaling apps)</a:t>
            </a:r>
          </a:p>
        </p:txBody>
      </p:sp>
      <p:sp>
        <p:nvSpPr>
          <p:cNvPr id="93" name="Subtitle 2">
            <a:extLst>
              <a:ext uri="{FF2B5EF4-FFF2-40B4-BE49-F238E27FC236}">
                <a16:creationId xmlns:a16="http://schemas.microsoft.com/office/drawing/2014/main" id="{B6E6EAC5-E02F-C644-AC6D-7462FFCBA489}"/>
              </a:ext>
            </a:extLst>
          </p:cNvPr>
          <p:cNvSpPr txBox="1">
            <a:spLocks/>
          </p:cNvSpPr>
          <p:nvPr/>
        </p:nvSpPr>
        <p:spPr>
          <a:xfrm rot="10800000" flipV="1">
            <a:off x="923518" y="4273945"/>
            <a:ext cx="1093145" cy="661720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Enterprise IT, hybrid cloud, AI, IoT, business continuity</a:t>
            </a:r>
          </a:p>
        </p:txBody>
      </p:sp>
      <p:sp>
        <p:nvSpPr>
          <p:cNvPr id="94" name="Subtitle 2">
            <a:extLst>
              <a:ext uri="{FF2B5EF4-FFF2-40B4-BE49-F238E27FC236}">
                <a16:creationId xmlns:a16="http://schemas.microsoft.com/office/drawing/2014/main" id="{05D56496-36AB-834B-ACD1-C18599952B34}"/>
              </a:ext>
            </a:extLst>
          </p:cNvPr>
          <p:cNvSpPr txBox="1">
            <a:spLocks/>
          </p:cNvSpPr>
          <p:nvPr/>
        </p:nvSpPr>
        <p:spPr>
          <a:xfrm rot="10800000" flipV="1">
            <a:off x="665910" y="5415826"/>
            <a:ext cx="1094760" cy="81560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Microsoft integration, hybrid cloud, strong enterprise support</a:t>
            </a:r>
          </a:p>
        </p:txBody>
      </p:sp>
      <p:sp>
        <p:nvSpPr>
          <p:cNvPr id="95" name="Subtitle 2">
            <a:extLst>
              <a:ext uri="{FF2B5EF4-FFF2-40B4-BE49-F238E27FC236}">
                <a16:creationId xmlns:a16="http://schemas.microsoft.com/office/drawing/2014/main" id="{2F523BC1-B973-7A46-89E7-35AD0C6FF7FF}"/>
              </a:ext>
            </a:extLst>
          </p:cNvPr>
          <p:cNvSpPr txBox="1">
            <a:spLocks/>
          </p:cNvSpPr>
          <p:nvPr/>
        </p:nvSpPr>
        <p:spPr>
          <a:xfrm>
            <a:off x="10309844" y="5371083"/>
            <a:ext cx="1364560" cy="661720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Hybrid/multi-cloud, VMware integration, consistent infrastructure</a:t>
            </a:r>
          </a:p>
        </p:txBody>
      </p:sp>
      <p:sp>
        <p:nvSpPr>
          <p:cNvPr id="96" name="Subtitle 2">
            <a:extLst>
              <a:ext uri="{FF2B5EF4-FFF2-40B4-BE49-F238E27FC236}">
                <a16:creationId xmlns:a16="http://schemas.microsoft.com/office/drawing/2014/main" id="{9DABF4C0-6BDD-3C4A-BEF6-E5AD2B4F7B80}"/>
              </a:ext>
            </a:extLst>
          </p:cNvPr>
          <p:cNvSpPr txBox="1">
            <a:spLocks/>
          </p:cNvSpPr>
          <p:nvPr/>
        </p:nvSpPr>
        <p:spPr>
          <a:xfrm rot="10800000" flipV="1">
            <a:off x="10232626" y="3920080"/>
            <a:ext cx="1214837" cy="81560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Multi-cloud management, hybrid cloud, enterprise IT, digital workspaces</a:t>
            </a:r>
          </a:p>
        </p:txBody>
      </p:sp>
      <p:sp>
        <p:nvSpPr>
          <p:cNvPr id="97" name="Subtitle 2">
            <a:extLst>
              <a:ext uri="{FF2B5EF4-FFF2-40B4-BE49-F238E27FC236}">
                <a16:creationId xmlns:a16="http://schemas.microsoft.com/office/drawing/2014/main" id="{67E1C938-0FF9-904A-82CE-A8E03951F556}"/>
              </a:ext>
            </a:extLst>
          </p:cNvPr>
          <p:cNvSpPr txBox="1">
            <a:spLocks/>
          </p:cNvSpPr>
          <p:nvPr/>
        </p:nvSpPr>
        <p:spPr>
          <a:xfrm>
            <a:off x="10431599" y="2681035"/>
            <a:ext cx="772188" cy="661720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Spotify (analytics), Snapchat (real-time)</a:t>
            </a:r>
          </a:p>
        </p:txBody>
      </p:sp>
      <p:sp>
        <p:nvSpPr>
          <p:cNvPr id="98" name="Subtitle 2">
            <a:extLst>
              <a:ext uri="{FF2B5EF4-FFF2-40B4-BE49-F238E27FC236}">
                <a16:creationId xmlns:a16="http://schemas.microsoft.com/office/drawing/2014/main" id="{A052F7B0-46F7-C549-B8AF-E23E069C6421}"/>
              </a:ext>
            </a:extLst>
          </p:cNvPr>
          <p:cNvSpPr txBox="1">
            <a:spLocks/>
          </p:cNvSpPr>
          <p:nvPr/>
        </p:nvSpPr>
        <p:spPr>
          <a:xfrm>
            <a:off x="10255246" y="1459702"/>
            <a:ext cx="933795" cy="96949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Leader in data and AI, Kubernetes expertise, low-latency global network</a:t>
            </a:r>
          </a:p>
        </p:txBody>
      </p:sp>
      <p:sp>
        <p:nvSpPr>
          <p:cNvPr id="99" name="Subtitle 2">
            <a:extLst>
              <a:ext uri="{FF2B5EF4-FFF2-40B4-BE49-F238E27FC236}">
                <a16:creationId xmlns:a16="http://schemas.microsoft.com/office/drawing/2014/main" id="{4194FE5B-C463-C94B-AACE-50F4993C40AA}"/>
              </a:ext>
            </a:extLst>
          </p:cNvPr>
          <p:cNvSpPr txBox="1">
            <a:spLocks/>
          </p:cNvSpPr>
          <p:nvPr/>
        </p:nvSpPr>
        <p:spPr>
          <a:xfrm>
            <a:off x="8951097" y="842711"/>
            <a:ext cx="996478" cy="81560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Data analytics, AI/ML, media streaming, gaming, cloud-native apps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6411CA1-CFE3-46D7-A085-C01BEA3AB0FE}"/>
              </a:ext>
            </a:extLst>
          </p:cNvPr>
          <p:cNvCxnSpPr>
            <a:cxnSpLocks/>
            <a:stCxn id="58" idx="6"/>
            <a:endCxn id="71" idx="4"/>
          </p:cNvCxnSpPr>
          <p:nvPr/>
        </p:nvCxnSpPr>
        <p:spPr>
          <a:xfrm flipV="1">
            <a:off x="3067642" y="5791339"/>
            <a:ext cx="269896" cy="37568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15">
            <a:extLst>
              <a:ext uri="{FF2B5EF4-FFF2-40B4-BE49-F238E27FC236}">
                <a16:creationId xmlns:a16="http://schemas.microsoft.com/office/drawing/2014/main" id="{184DC0A3-C109-45BD-9EFB-34AB1839D59F}"/>
              </a:ext>
            </a:extLst>
          </p:cNvPr>
          <p:cNvSpPr>
            <a:spLocks noEditPoints="1"/>
          </p:cNvSpPr>
          <p:nvPr/>
        </p:nvSpPr>
        <p:spPr bwMode="auto">
          <a:xfrm>
            <a:off x="1936754" y="5657311"/>
            <a:ext cx="1130888" cy="1019427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031BF820-CC21-4935-9346-F3A8547B2AA4}"/>
              </a:ext>
            </a:extLst>
          </p:cNvPr>
          <p:cNvSpPr txBox="1">
            <a:spLocks/>
          </p:cNvSpPr>
          <p:nvPr/>
        </p:nvSpPr>
        <p:spPr>
          <a:xfrm rot="10800000" flipV="1">
            <a:off x="1957040" y="5990052"/>
            <a:ext cx="1094760" cy="35394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Enterprises using Microsoft services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3742CDD-D411-43A9-AA06-DE8C3AB262F7}"/>
              </a:ext>
            </a:extLst>
          </p:cNvPr>
          <p:cNvCxnSpPr>
            <a:cxnSpLocks/>
            <a:stCxn id="85" idx="2"/>
            <a:endCxn id="77" idx="4"/>
          </p:cNvCxnSpPr>
          <p:nvPr/>
        </p:nvCxnSpPr>
        <p:spPr>
          <a:xfrm flipH="1" flipV="1">
            <a:off x="8938730" y="5782216"/>
            <a:ext cx="227575" cy="34733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 15">
            <a:extLst>
              <a:ext uri="{FF2B5EF4-FFF2-40B4-BE49-F238E27FC236}">
                <a16:creationId xmlns:a16="http://schemas.microsoft.com/office/drawing/2014/main" id="{0C4E6005-A54F-40AA-8145-EA53DE2C7DF0}"/>
              </a:ext>
            </a:extLst>
          </p:cNvPr>
          <p:cNvSpPr>
            <a:spLocks noEditPoints="1"/>
          </p:cNvSpPr>
          <p:nvPr/>
        </p:nvSpPr>
        <p:spPr bwMode="auto">
          <a:xfrm>
            <a:off x="9166305" y="5612365"/>
            <a:ext cx="1130887" cy="1034371"/>
          </a:xfrm>
          <a:prstGeom prst="donut">
            <a:avLst>
              <a:gd name="adj" fmla="val 7452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100" name="Subtitle 2">
            <a:extLst>
              <a:ext uri="{FF2B5EF4-FFF2-40B4-BE49-F238E27FC236}">
                <a16:creationId xmlns:a16="http://schemas.microsoft.com/office/drawing/2014/main" id="{08B8CC81-AE5B-4D4A-8740-5969879278F9}"/>
              </a:ext>
            </a:extLst>
          </p:cNvPr>
          <p:cNvSpPr txBox="1">
            <a:spLocks/>
          </p:cNvSpPr>
          <p:nvPr/>
        </p:nvSpPr>
        <p:spPr>
          <a:xfrm>
            <a:off x="9230048" y="5921539"/>
            <a:ext cx="979379" cy="50783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Enterprises with VMware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579298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771" y="158769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433718"/>
            <a:ext cx="868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GT America"/>
              </a:rPr>
              <a:t>Closed System by </a:t>
            </a:r>
            <a:r>
              <a:rPr lang="en-US" sz="24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AWS vs. Azure vs. GCP vs. MCP</a:t>
            </a:r>
            <a:r>
              <a:rPr lang="en-US" sz="2400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GT America"/>
              </a:rPr>
              <a:t>  </a:t>
            </a:r>
            <a:endParaRPr lang="en-US" sz="2400" b="1" i="0" dirty="0">
              <a:solidFill>
                <a:srgbClr val="FFFF00"/>
              </a:solidFill>
              <a:effectLst/>
              <a:latin typeface="GT Amer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D670A1-8326-F60B-399B-7750275A0064}"/>
              </a:ext>
            </a:extLst>
          </p:cNvPr>
          <p:cNvSpPr txBox="1"/>
          <p:nvPr/>
        </p:nvSpPr>
        <p:spPr>
          <a:xfrm>
            <a:off x="5267893" y="1524000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pc="15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General Different</a:t>
            </a:r>
          </a:p>
        </p:txBody>
      </p:sp>
      <p:sp>
        <p:nvSpPr>
          <p:cNvPr id="5" name="Striped Right Arrow 6">
            <a:extLst>
              <a:ext uri="{FF2B5EF4-FFF2-40B4-BE49-F238E27FC236}">
                <a16:creationId xmlns:a16="http://schemas.microsoft.com/office/drawing/2014/main" id="{EC6836EE-FDBA-2ED6-DADA-309D971021E8}"/>
              </a:ext>
            </a:extLst>
          </p:cNvPr>
          <p:cNvSpPr/>
          <p:nvPr/>
        </p:nvSpPr>
        <p:spPr>
          <a:xfrm>
            <a:off x="762000" y="2514613"/>
            <a:ext cx="1927309" cy="637028"/>
          </a:xfrm>
          <a:prstGeom prst="striped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83B0DA-A4B0-CE0D-7688-72F548D98510}"/>
              </a:ext>
            </a:extLst>
          </p:cNvPr>
          <p:cNvSpPr txBox="1"/>
          <p:nvPr/>
        </p:nvSpPr>
        <p:spPr>
          <a:xfrm>
            <a:off x="1338080" y="2663850"/>
            <a:ext cx="763351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Owner</a:t>
            </a:r>
          </a:p>
        </p:txBody>
      </p:sp>
      <p:sp>
        <p:nvSpPr>
          <p:cNvPr id="7" name="Striped Right Arrow 35">
            <a:extLst>
              <a:ext uri="{FF2B5EF4-FFF2-40B4-BE49-F238E27FC236}">
                <a16:creationId xmlns:a16="http://schemas.microsoft.com/office/drawing/2014/main" id="{E603419D-A924-4DF7-7864-172965832A47}"/>
              </a:ext>
            </a:extLst>
          </p:cNvPr>
          <p:cNvSpPr/>
          <p:nvPr/>
        </p:nvSpPr>
        <p:spPr>
          <a:xfrm>
            <a:off x="762000" y="3648774"/>
            <a:ext cx="1927309" cy="637028"/>
          </a:xfrm>
          <a:prstGeom prst="striped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29AAB-1CDA-6E68-1EC0-B6A3EC071992}"/>
              </a:ext>
            </a:extLst>
          </p:cNvPr>
          <p:cNvSpPr txBox="1"/>
          <p:nvPr/>
        </p:nvSpPr>
        <p:spPr>
          <a:xfrm>
            <a:off x="1260335" y="3798010"/>
            <a:ext cx="918841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Strength</a:t>
            </a:r>
          </a:p>
        </p:txBody>
      </p:sp>
      <p:sp>
        <p:nvSpPr>
          <p:cNvPr id="9" name="Striped Right Arrow 48">
            <a:extLst>
              <a:ext uri="{FF2B5EF4-FFF2-40B4-BE49-F238E27FC236}">
                <a16:creationId xmlns:a16="http://schemas.microsoft.com/office/drawing/2014/main" id="{4F792ACE-B44B-A39F-7E5E-8CB41E216AE3}"/>
              </a:ext>
            </a:extLst>
          </p:cNvPr>
          <p:cNvSpPr/>
          <p:nvPr/>
        </p:nvSpPr>
        <p:spPr>
          <a:xfrm>
            <a:off x="762000" y="4940589"/>
            <a:ext cx="1927309" cy="637028"/>
          </a:xfrm>
          <a:prstGeom prst="stripedRightArrow">
            <a:avLst>
              <a:gd name="adj1" fmla="val 100000"/>
              <a:gd name="adj2" fmla="val 50000"/>
            </a:avLst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78378-D51D-6FEE-385C-F4706DCD8E44}"/>
              </a:ext>
            </a:extLst>
          </p:cNvPr>
          <p:cNvSpPr txBox="1"/>
          <p:nvPr/>
        </p:nvSpPr>
        <p:spPr>
          <a:xfrm>
            <a:off x="1206635" y="5105591"/>
            <a:ext cx="1026243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Use Cases</a:t>
            </a:r>
          </a:p>
        </p:txBody>
      </p:sp>
      <p:sp>
        <p:nvSpPr>
          <p:cNvPr id="11" name="Striped Right Arrow 59">
            <a:extLst>
              <a:ext uri="{FF2B5EF4-FFF2-40B4-BE49-F238E27FC236}">
                <a16:creationId xmlns:a16="http://schemas.microsoft.com/office/drawing/2014/main" id="{972E182B-1B47-80F9-DA79-95FEE33F62D3}"/>
              </a:ext>
            </a:extLst>
          </p:cNvPr>
          <p:cNvSpPr/>
          <p:nvPr/>
        </p:nvSpPr>
        <p:spPr>
          <a:xfrm>
            <a:off x="762000" y="5980157"/>
            <a:ext cx="1927309" cy="637028"/>
          </a:xfrm>
          <a:prstGeom prst="stripedRightArrow">
            <a:avLst>
              <a:gd name="adj1" fmla="val 100000"/>
              <a:gd name="adj2" fmla="val 50000"/>
            </a:avLst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08318-76DE-9132-B89E-3AA062594DCE}"/>
              </a:ext>
            </a:extLst>
          </p:cNvPr>
          <p:cNvSpPr txBox="1"/>
          <p:nvPr/>
        </p:nvSpPr>
        <p:spPr>
          <a:xfrm>
            <a:off x="1293195" y="6106617"/>
            <a:ext cx="8531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Regions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7FFF91-2FE3-DD17-280E-71FAFE045E97}"/>
              </a:ext>
            </a:extLst>
          </p:cNvPr>
          <p:cNvSpPr txBox="1"/>
          <p:nvPr/>
        </p:nvSpPr>
        <p:spPr>
          <a:xfrm>
            <a:off x="2898201" y="1804802"/>
            <a:ext cx="2064989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AWS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Amazon Web Services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7F2BCB-A996-906E-DC09-777BC528FACD}"/>
              </a:ext>
            </a:extLst>
          </p:cNvPr>
          <p:cNvSpPr/>
          <p:nvPr/>
        </p:nvSpPr>
        <p:spPr>
          <a:xfrm>
            <a:off x="2986904" y="2514613"/>
            <a:ext cx="1887578" cy="63702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CD8BAAA-611A-9D7B-427A-118384163372}"/>
              </a:ext>
            </a:extLst>
          </p:cNvPr>
          <p:cNvSpPr txBox="1">
            <a:spLocks/>
          </p:cNvSpPr>
          <p:nvPr/>
        </p:nvSpPr>
        <p:spPr>
          <a:xfrm>
            <a:off x="3094298" y="2706072"/>
            <a:ext cx="1672789" cy="2541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Amazon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41684A-A9FF-5860-3585-7BA3FF5FB6AF}"/>
              </a:ext>
            </a:extLst>
          </p:cNvPr>
          <p:cNvSpPr/>
          <p:nvPr/>
        </p:nvSpPr>
        <p:spPr>
          <a:xfrm>
            <a:off x="2986904" y="3286167"/>
            <a:ext cx="1887578" cy="128085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AEA7452-3A29-D63B-E90C-C71A19499D43}"/>
              </a:ext>
            </a:extLst>
          </p:cNvPr>
          <p:cNvSpPr txBox="1">
            <a:spLocks/>
          </p:cNvSpPr>
          <p:nvPr/>
        </p:nvSpPr>
        <p:spPr>
          <a:xfrm>
            <a:off x="3094298" y="3283975"/>
            <a:ext cx="1672789" cy="117743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Largest market share, mature services, global coverage, diverse offerings (compute, storage, database, AI).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6E7665-63B0-7743-D9DB-FF2C073865AD}"/>
              </a:ext>
            </a:extLst>
          </p:cNvPr>
          <p:cNvSpPr/>
          <p:nvPr/>
        </p:nvSpPr>
        <p:spPr>
          <a:xfrm>
            <a:off x="2986904" y="4685785"/>
            <a:ext cx="1887578" cy="111985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E7CF4D9-F6B4-CAE0-43CD-487B52E4491F}"/>
              </a:ext>
            </a:extLst>
          </p:cNvPr>
          <p:cNvSpPr txBox="1">
            <a:spLocks/>
          </p:cNvSpPr>
          <p:nvPr/>
        </p:nvSpPr>
        <p:spPr>
          <a:xfrm>
            <a:off x="3094298" y="4801565"/>
            <a:ext cx="1672789" cy="94660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Web hosting, enterprise IT workloads, big data, and AI/ML.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8A5556-61AF-ECAB-A518-3D32B8DD5D51}"/>
              </a:ext>
            </a:extLst>
          </p:cNvPr>
          <p:cNvSpPr/>
          <p:nvPr/>
        </p:nvSpPr>
        <p:spPr>
          <a:xfrm>
            <a:off x="2986904" y="5957380"/>
            <a:ext cx="1887578" cy="63702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A87F707-8AC3-3525-B1F0-5C0D4DEA9803}"/>
              </a:ext>
            </a:extLst>
          </p:cNvPr>
          <p:cNvSpPr txBox="1">
            <a:spLocks/>
          </p:cNvSpPr>
          <p:nvPr/>
        </p:nvSpPr>
        <p:spPr>
          <a:xfrm>
            <a:off x="3094298" y="6033423"/>
            <a:ext cx="1672789" cy="48494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Extensive global network.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94859-E80D-974C-7FF7-0F2CB675BA5C}"/>
              </a:ext>
            </a:extLst>
          </p:cNvPr>
          <p:cNvSpPr txBox="1"/>
          <p:nvPr/>
        </p:nvSpPr>
        <p:spPr>
          <a:xfrm>
            <a:off x="5339051" y="1804802"/>
            <a:ext cx="1553630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Azure</a:t>
            </a:r>
            <a:b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</a:br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Microsoft Azure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D2EDE2-9DDD-48BA-BD3E-461E7BA065FE}"/>
              </a:ext>
            </a:extLst>
          </p:cNvPr>
          <p:cNvSpPr/>
          <p:nvPr/>
        </p:nvSpPr>
        <p:spPr>
          <a:xfrm>
            <a:off x="5172077" y="2514613"/>
            <a:ext cx="1887578" cy="63702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8FD256A-5095-EC3E-3C20-F5354D4FE11B}"/>
              </a:ext>
            </a:extLst>
          </p:cNvPr>
          <p:cNvSpPr txBox="1">
            <a:spLocks/>
          </p:cNvSpPr>
          <p:nvPr/>
        </p:nvSpPr>
        <p:spPr>
          <a:xfrm>
            <a:off x="5279471" y="2706072"/>
            <a:ext cx="1672789" cy="2541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Microsoft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78F904-02E1-6FC1-C081-9EA649D72E8C}"/>
              </a:ext>
            </a:extLst>
          </p:cNvPr>
          <p:cNvSpPr/>
          <p:nvPr/>
        </p:nvSpPr>
        <p:spPr>
          <a:xfrm>
            <a:off x="5172077" y="3286167"/>
            <a:ext cx="1887578" cy="128085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EDE4CC0A-EC7A-B0FF-CC79-65EACF530FBF}"/>
              </a:ext>
            </a:extLst>
          </p:cNvPr>
          <p:cNvSpPr txBox="1">
            <a:spLocks/>
          </p:cNvSpPr>
          <p:nvPr/>
        </p:nvSpPr>
        <p:spPr>
          <a:xfrm>
            <a:off x="5279471" y="3219059"/>
            <a:ext cx="1672789" cy="140827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Seamless integration with Microsoft products (Windows, Active Directory, Office 365), strong hybrid cloud capabilities.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E71331-C47C-6BEF-0F9F-953F97FC35FB}"/>
              </a:ext>
            </a:extLst>
          </p:cNvPr>
          <p:cNvSpPr/>
          <p:nvPr/>
        </p:nvSpPr>
        <p:spPr>
          <a:xfrm>
            <a:off x="5172077" y="4727672"/>
            <a:ext cx="1887578" cy="111985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D0F10700-C240-86D9-EE6C-34E98B729A21}"/>
              </a:ext>
            </a:extLst>
          </p:cNvPr>
          <p:cNvSpPr txBox="1">
            <a:spLocks/>
          </p:cNvSpPr>
          <p:nvPr/>
        </p:nvSpPr>
        <p:spPr>
          <a:xfrm>
            <a:off x="5279471" y="4775092"/>
            <a:ext cx="1672789" cy="71577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Enterprises using Microsoft stack, hybrid cloud setups, AI/ML.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38CA7F-64FC-3804-057A-BB34E02B1D1D}"/>
              </a:ext>
            </a:extLst>
          </p:cNvPr>
          <p:cNvSpPr/>
          <p:nvPr/>
        </p:nvSpPr>
        <p:spPr>
          <a:xfrm>
            <a:off x="5172077" y="5957380"/>
            <a:ext cx="1887578" cy="63702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FD340FA8-3E46-0092-6CE4-1EADF23B4B5F}"/>
              </a:ext>
            </a:extLst>
          </p:cNvPr>
          <p:cNvSpPr txBox="1">
            <a:spLocks/>
          </p:cNvSpPr>
          <p:nvPr/>
        </p:nvSpPr>
        <p:spPr>
          <a:xfrm>
            <a:off x="5279471" y="5918007"/>
            <a:ext cx="1672789" cy="71577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Strong global presence with a focus on hybrid cloud.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FF638B-29BE-0F85-DBA3-B5F3F9CF7D50}"/>
              </a:ext>
            </a:extLst>
          </p:cNvPr>
          <p:cNvSpPr txBox="1"/>
          <p:nvPr/>
        </p:nvSpPr>
        <p:spPr>
          <a:xfrm>
            <a:off x="7242096" y="1804802"/>
            <a:ext cx="2117888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GCP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Google Cloud Platform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0B2958-C478-EB12-9A5E-EAA3CE8B1B80}"/>
              </a:ext>
            </a:extLst>
          </p:cNvPr>
          <p:cNvSpPr/>
          <p:nvPr/>
        </p:nvSpPr>
        <p:spPr>
          <a:xfrm>
            <a:off x="7357250" y="2514613"/>
            <a:ext cx="1887578" cy="63702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653B0B90-95C5-7045-9A17-6648E4AAF90A}"/>
              </a:ext>
            </a:extLst>
          </p:cNvPr>
          <p:cNvSpPr txBox="1">
            <a:spLocks/>
          </p:cNvSpPr>
          <p:nvPr/>
        </p:nvSpPr>
        <p:spPr>
          <a:xfrm>
            <a:off x="7464644" y="2706072"/>
            <a:ext cx="1672789" cy="2541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Google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4979C6-5955-8267-9D2E-64BE39A415E4}"/>
              </a:ext>
            </a:extLst>
          </p:cNvPr>
          <p:cNvSpPr/>
          <p:nvPr/>
        </p:nvSpPr>
        <p:spPr>
          <a:xfrm>
            <a:off x="7357250" y="3286167"/>
            <a:ext cx="1887578" cy="128085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CEC9C049-8FA6-82F4-A8A0-7D534207312F}"/>
              </a:ext>
            </a:extLst>
          </p:cNvPr>
          <p:cNvSpPr txBox="1">
            <a:spLocks/>
          </p:cNvSpPr>
          <p:nvPr/>
        </p:nvSpPr>
        <p:spPr>
          <a:xfrm>
            <a:off x="7464644" y="3334476"/>
            <a:ext cx="1672789" cy="117743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Superior AI, ML, and data analytics capabilities (</a:t>
            </a:r>
            <a:r>
              <a:rPr lang="en-US" sz="1200" dirty="0" err="1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BigQuery</a:t>
            </a: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, TensorFlow), Kubernetes leadership.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DD58F9-974A-6D95-56E4-2A2D30991396}"/>
              </a:ext>
            </a:extLst>
          </p:cNvPr>
          <p:cNvSpPr/>
          <p:nvPr/>
        </p:nvSpPr>
        <p:spPr>
          <a:xfrm>
            <a:off x="7357250" y="4685786"/>
            <a:ext cx="1887578" cy="116173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30DC1CAB-9E7B-52B3-DCDE-DE744FF2B087}"/>
              </a:ext>
            </a:extLst>
          </p:cNvPr>
          <p:cNvSpPr txBox="1">
            <a:spLocks/>
          </p:cNvSpPr>
          <p:nvPr/>
        </p:nvSpPr>
        <p:spPr>
          <a:xfrm>
            <a:off x="7464644" y="4659675"/>
            <a:ext cx="1672789" cy="94660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Data-heavy applications, machine learning, containerized applications.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A0EB45-0EB3-81CE-5B89-9D7C89ED9459}"/>
              </a:ext>
            </a:extLst>
          </p:cNvPr>
          <p:cNvSpPr/>
          <p:nvPr/>
        </p:nvSpPr>
        <p:spPr>
          <a:xfrm>
            <a:off x="7357250" y="5957380"/>
            <a:ext cx="1887578" cy="63702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E9839DF8-5918-CB6B-12F8-00F379773081}"/>
              </a:ext>
            </a:extLst>
          </p:cNvPr>
          <p:cNvSpPr txBox="1">
            <a:spLocks/>
          </p:cNvSpPr>
          <p:nvPr/>
        </p:nvSpPr>
        <p:spPr>
          <a:xfrm>
            <a:off x="7464644" y="6033423"/>
            <a:ext cx="1672789" cy="48494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Growing global infrastructure.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398193-F970-5350-8075-DFBBF1AC8A2A}"/>
              </a:ext>
            </a:extLst>
          </p:cNvPr>
          <p:cNvSpPr txBox="1"/>
          <p:nvPr/>
        </p:nvSpPr>
        <p:spPr>
          <a:xfrm>
            <a:off x="9490589" y="1804802"/>
            <a:ext cx="2549011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MCP VMware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Multi-Cloud Platform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2D3DF1-5C17-A6B6-9C6E-58C7CB93D031}"/>
              </a:ext>
            </a:extLst>
          </p:cNvPr>
          <p:cNvSpPr/>
          <p:nvPr/>
        </p:nvSpPr>
        <p:spPr>
          <a:xfrm>
            <a:off x="9542422" y="2514613"/>
            <a:ext cx="1887578" cy="63702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44DB048F-60D3-0F24-F0CF-15643238CADF}"/>
              </a:ext>
            </a:extLst>
          </p:cNvPr>
          <p:cNvSpPr txBox="1">
            <a:spLocks/>
          </p:cNvSpPr>
          <p:nvPr/>
        </p:nvSpPr>
        <p:spPr>
          <a:xfrm>
            <a:off x="9649816" y="2706072"/>
            <a:ext cx="1672789" cy="2541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VMware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05BDB4-67DF-27F0-419F-1ED9EB436AB2}"/>
              </a:ext>
            </a:extLst>
          </p:cNvPr>
          <p:cNvSpPr/>
          <p:nvPr/>
        </p:nvSpPr>
        <p:spPr>
          <a:xfrm>
            <a:off x="9542422" y="3286167"/>
            <a:ext cx="1887578" cy="128085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CCF48536-395D-F9CC-4DF7-4953B8EBE65A}"/>
              </a:ext>
            </a:extLst>
          </p:cNvPr>
          <p:cNvSpPr txBox="1">
            <a:spLocks/>
          </p:cNvSpPr>
          <p:nvPr/>
        </p:nvSpPr>
        <p:spPr>
          <a:xfrm>
            <a:off x="9649816" y="3334476"/>
            <a:ext cx="1672789" cy="117743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Multi-cloud and hybrid cloud focus, strong in virtualization and container management across clouds.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FA59D2-22E2-03C8-E12C-CF412666DA05}"/>
              </a:ext>
            </a:extLst>
          </p:cNvPr>
          <p:cNvSpPr/>
          <p:nvPr/>
        </p:nvSpPr>
        <p:spPr>
          <a:xfrm>
            <a:off x="9542422" y="4670790"/>
            <a:ext cx="1887578" cy="11767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596A1161-33E4-B55F-B411-9EC59F14B772}"/>
              </a:ext>
            </a:extLst>
          </p:cNvPr>
          <p:cNvSpPr txBox="1">
            <a:spLocks/>
          </p:cNvSpPr>
          <p:nvPr/>
        </p:nvSpPr>
        <p:spPr>
          <a:xfrm>
            <a:off x="9649816" y="4806623"/>
            <a:ext cx="1672789" cy="71577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Multi-cloud, hybrid deployments, virtualization.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4125A8B-5AE2-9F25-E7DA-B65D6F7A502A}"/>
              </a:ext>
            </a:extLst>
          </p:cNvPr>
          <p:cNvSpPr/>
          <p:nvPr/>
        </p:nvSpPr>
        <p:spPr>
          <a:xfrm>
            <a:off x="9542422" y="5995922"/>
            <a:ext cx="1887578" cy="63702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CF7783D3-34F2-5C4E-DF2F-61A15E073126}"/>
              </a:ext>
            </a:extLst>
          </p:cNvPr>
          <p:cNvSpPr txBox="1">
            <a:spLocks/>
          </p:cNvSpPr>
          <p:nvPr/>
        </p:nvSpPr>
        <p:spPr>
          <a:xfrm>
            <a:off x="9649816" y="5918007"/>
            <a:ext cx="1672789" cy="71577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Varies, dependent on cloud partners (AWS, Azure, etc.).</a:t>
            </a:r>
          </a:p>
        </p:txBody>
      </p:sp>
    </p:spTree>
    <p:extLst>
      <p:ext uri="{BB962C8B-B14F-4D97-AF65-F5344CB8AC3E}">
        <p14:creationId xmlns:p14="http://schemas.microsoft.com/office/powerpoint/2010/main" val="1099318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52400"/>
            <a:ext cx="1351429" cy="1011565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B16B08EF-5BC2-49D7-A594-E05431908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98510"/>
              </p:ext>
            </p:extLst>
          </p:nvPr>
        </p:nvGraphicFramePr>
        <p:xfrm>
          <a:off x="1028700" y="1981200"/>
          <a:ext cx="10134599" cy="3561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114">
                  <a:extLst>
                    <a:ext uri="{9D8B030D-6E8A-4147-A177-3AD203B41FA5}">
                      <a16:colId xmlns:a16="http://schemas.microsoft.com/office/drawing/2014/main" val="3012273710"/>
                    </a:ext>
                  </a:extLst>
                </a:gridCol>
                <a:gridCol w="1646536">
                  <a:extLst>
                    <a:ext uri="{9D8B030D-6E8A-4147-A177-3AD203B41FA5}">
                      <a16:colId xmlns:a16="http://schemas.microsoft.com/office/drawing/2014/main" val="2518570134"/>
                    </a:ext>
                  </a:extLst>
                </a:gridCol>
                <a:gridCol w="743571">
                  <a:extLst>
                    <a:ext uri="{9D8B030D-6E8A-4147-A177-3AD203B41FA5}">
                      <a16:colId xmlns:a16="http://schemas.microsoft.com/office/drawing/2014/main" val="3879330731"/>
                    </a:ext>
                  </a:extLst>
                </a:gridCol>
                <a:gridCol w="1404523">
                  <a:extLst>
                    <a:ext uri="{9D8B030D-6E8A-4147-A177-3AD203B41FA5}">
                      <a16:colId xmlns:a16="http://schemas.microsoft.com/office/drawing/2014/main" val="145964655"/>
                    </a:ext>
                  </a:extLst>
                </a:gridCol>
                <a:gridCol w="1414256">
                  <a:extLst>
                    <a:ext uri="{9D8B030D-6E8A-4147-A177-3AD203B41FA5}">
                      <a16:colId xmlns:a16="http://schemas.microsoft.com/office/drawing/2014/main" val="212092058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5623121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72230022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val="270394064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Cloud Provider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Free Tier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Pay-As-You-Go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Reserved Instances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Spot Pricing / Preemptible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Sustained Use Discounts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Committed Use Contracts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Hybrid Cloud Discounts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1056680"/>
                  </a:ext>
                </a:extLst>
              </a:tr>
              <a:tr h="850336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AWS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12-months limited free services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Save up to 75%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Yes, with Spot Instances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Yes, Savings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AWS Outposts for hybrid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1154375"/>
                  </a:ext>
                </a:extLst>
              </a:tr>
              <a:tr h="640930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Azure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12-months limited free services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Save up to 72%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Yes, with Spot VMs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Yes, with Hybrid Benefit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Azure Stack for hybrid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7900284"/>
                  </a:ext>
                </a:extLst>
              </a:tr>
              <a:tr h="735065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GCP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$300 credit, permanently free tier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Yes, up to 57%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Yes, Preemptible VMs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Yes, up to 30%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Yes, Committed Use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Anthos for hybrid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9670370"/>
                  </a:ext>
                </a:extLst>
              </a:tr>
              <a:tr h="513791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MCP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Trial periods for specific services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 (based on underlying cloud provider)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/>
                        </a:rPr>
                        <a:t>Extensive hybrid options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373720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DBC3CFA-7133-5AC4-053D-6CE6BFDC6AE4}"/>
              </a:ext>
            </a:extLst>
          </p:cNvPr>
          <p:cNvSpPr txBox="1"/>
          <p:nvPr/>
        </p:nvSpPr>
        <p:spPr>
          <a:xfrm>
            <a:off x="304800" y="419655"/>
            <a:ext cx="6172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Summary of Cloud Pricing Options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484D7-0159-230A-41D7-FDDAC85A3577}"/>
              </a:ext>
            </a:extLst>
          </p:cNvPr>
          <p:cNvSpPr txBox="1"/>
          <p:nvPr/>
        </p:nvSpPr>
        <p:spPr>
          <a:xfrm>
            <a:off x="732183" y="6019800"/>
            <a:ext cx="1048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References: </a:t>
            </a:r>
            <a:r>
              <a:rPr lang="en-US" sz="12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  <a:hlinkClick r:id="rId4"/>
              </a:rPr>
              <a:t>https://aws.amazon.com/pricing/</a:t>
            </a:r>
            <a:r>
              <a:rPr lang="en-US" sz="12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,  </a:t>
            </a:r>
            <a:r>
              <a:rPr lang="en-US" sz="12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  <a:hlinkClick r:id="rId5"/>
              </a:rPr>
              <a:t>https://azure.microsoft.com/en-us/pricing/</a:t>
            </a:r>
            <a:r>
              <a:rPr lang="en-US" sz="12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, </a:t>
            </a:r>
            <a:r>
              <a:rPr lang="en-US" sz="1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  <a:hlinkClick r:id="rId6"/>
              </a:rPr>
              <a:t>https://cloud.google.com/pricing</a:t>
            </a:r>
            <a:r>
              <a:rPr lang="en-US" sz="1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,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  <a:hlinkClick r:id="rId7"/>
              </a:rPr>
              <a:t>https://aws.amazon.com/vmware/pricing/</a:t>
            </a:r>
            <a:r>
              <a:rPr lang="en-US" sz="1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 </a:t>
            </a:r>
            <a:endParaRPr lang="en-US" sz="28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9851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8487" y="660304"/>
            <a:ext cx="1813513" cy="61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154521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278803"/>
            <a:ext cx="868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FFFF00"/>
                </a:solidFill>
                <a:effectLst/>
                <a:latin typeface="GT America"/>
              </a:rPr>
              <a:t>AI Open Source Platform and Tools 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69A82A0B-1B50-BC6D-E05B-BBFD34E6A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081828"/>
              </p:ext>
            </p:extLst>
          </p:nvPr>
        </p:nvGraphicFramePr>
        <p:xfrm>
          <a:off x="-685800" y="1524000"/>
          <a:ext cx="86868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21BF574-3EE2-6FC0-0FFC-24BBC48BF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8559" y="1583833"/>
            <a:ext cx="4639895" cy="2030636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F7ED82F-4E94-9C13-03A0-EA9F13BA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17" y="3835755"/>
            <a:ext cx="3955337" cy="25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852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" y="134937"/>
            <a:ext cx="11885930" cy="6594475"/>
          </a:xfrm>
          <a:custGeom>
            <a:avLst/>
            <a:gdLst/>
            <a:ahLst/>
            <a:cxnLst/>
            <a:rect l="l" t="t" r="r" b="b"/>
            <a:pathLst>
              <a:path w="11885930" h="6594475">
                <a:moveTo>
                  <a:pt x="11885613" y="7937"/>
                </a:moveTo>
                <a:lnTo>
                  <a:pt x="11879263" y="7937"/>
                </a:lnTo>
                <a:lnTo>
                  <a:pt x="11879263" y="0"/>
                </a:lnTo>
                <a:lnTo>
                  <a:pt x="11839575" y="0"/>
                </a:lnTo>
                <a:lnTo>
                  <a:pt x="11839575" y="46037"/>
                </a:lnTo>
                <a:lnTo>
                  <a:pt x="11839575" y="6548437"/>
                </a:lnTo>
                <a:lnTo>
                  <a:pt x="46037" y="6548437"/>
                </a:lnTo>
                <a:lnTo>
                  <a:pt x="46037" y="46037"/>
                </a:lnTo>
                <a:lnTo>
                  <a:pt x="11839575" y="46037"/>
                </a:lnTo>
                <a:lnTo>
                  <a:pt x="11839575" y="0"/>
                </a:lnTo>
                <a:lnTo>
                  <a:pt x="0" y="0"/>
                </a:lnTo>
                <a:lnTo>
                  <a:pt x="0" y="7937"/>
                </a:lnTo>
                <a:lnTo>
                  <a:pt x="0" y="46037"/>
                </a:lnTo>
                <a:lnTo>
                  <a:pt x="0" y="6548437"/>
                </a:lnTo>
                <a:lnTo>
                  <a:pt x="0" y="6591313"/>
                </a:lnTo>
                <a:lnTo>
                  <a:pt x="0" y="6594475"/>
                </a:lnTo>
                <a:lnTo>
                  <a:pt x="11879263" y="6594475"/>
                </a:lnTo>
                <a:lnTo>
                  <a:pt x="11879263" y="6591313"/>
                </a:lnTo>
                <a:lnTo>
                  <a:pt x="11885613" y="6591313"/>
                </a:lnTo>
                <a:lnTo>
                  <a:pt x="11885613" y="79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1518" y="172209"/>
            <a:ext cx="989703" cy="742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3CACB-A3DC-8FD2-7922-57F74863A8F9}"/>
              </a:ext>
            </a:extLst>
          </p:cNvPr>
          <p:cNvSpPr txBox="1"/>
          <p:nvPr/>
        </p:nvSpPr>
        <p:spPr>
          <a:xfrm>
            <a:off x="457200" y="203777"/>
            <a:ext cx="10134600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400" b="1" i="0" dirty="0">
                <a:solidFill>
                  <a:srgbClr val="1B1C1D"/>
                </a:solidFill>
                <a:effectLst/>
                <a:latin typeface="Poppins" panose="00000500000000000000" pitchFamily="2" charset="0"/>
              </a:rPr>
              <a:t>No Code AI and Machine Learning Program: </a:t>
            </a:r>
            <a:r>
              <a:rPr lang="en-MY" sz="2400" b="1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Building Data Science Solutions</a:t>
            </a:r>
          </a:p>
          <a:p>
            <a:pPr algn="l" fontAlgn="base"/>
            <a:endParaRPr lang="en-US" sz="2500" b="1" i="0" dirty="0">
              <a:solidFill>
                <a:srgbClr val="1B1C1D"/>
              </a:solidFill>
              <a:effectLst/>
              <a:latin typeface="Poppins" panose="00000500000000000000" pitchFamily="2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11A1D0E-C960-A1A2-14C4-2C5E242C16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971545"/>
              </p:ext>
            </p:extLst>
          </p:nvPr>
        </p:nvGraphicFramePr>
        <p:xfrm>
          <a:off x="381000" y="1219200"/>
          <a:ext cx="8077200" cy="5139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21A41C-217C-42A1-0AD6-4F5E802769EB}"/>
              </a:ext>
            </a:extLst>
          </p:cNvPr>
          <p:cNvSpPr txBox="1"/>
          <p:nvPr/>
        </p:nvSpPr>
        <p:spPr>
          <a:xfrm>
            <a:off x="9220200" y="2590800"/>
            <a:ext cx="25610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 dirty="0">
                <a:solidFill>
                  <a:srgbClr val="272C37"/>
                </a:solidFill>
                <a:effectLst/>
                <a:latin typeface="Roboto" panose="02000000000000000000" pitchFamily="2" charset="0"/>
              </a:rPr>
              <a:t>For Application </a:t>
            </a:r>
            <a:r>
              <a:rPr lang="en-US" b="0" i="0" u="none" strike="noStrike" dirty="0">
                <a:solidFill>
                  <a:srgbClr val="272C37"/>
                </a:solidFill>
                <a:effectLst/>
                <a:latin typeface="Roboto" panose="02000000000000000000" pitchFamily="2" charset="0"/>
              </a:rPr>
              <a:t>of:</a:t>
            </a:r>
          </a:p>
          <a:p>
            <a:pPr algn="l"/>
            <a:endParaRPr lang="en-US" b="0" i="0" u="none" strike="noStrike" dirty="0">
              <a:solidFill>
                <a:srgbClr val="272C37"/>
              </a:solidFill>
              <a:effectLst/>
              <a:latin typeface="Roboto" panose="02000000000000000000" pitchFamily="2" charset="0"/>
            </a:endParaRPr>
          </a:p>
          <a:p>
            <a:pPr marL="400050" indent="-400050" algn="l">
              <a:buAutoNum type="romanLcPeriod"/>
            </a:pPr>
            <a:r>
              <a:rPr lang="en-US" b="0" i="0" u="none" strike="noStrike" dirty="0">
                <a:solidFill>
                  <a:srgbClr val="272C37"/>
                </a:solidFill>
                <a:effectLst/>
                <a:latin typeface="Roboto" panose="02000000000000000000" pitchFamily="2" charset="0"/>
              </a:rPr>
              <a:t>ADL &amp; Computer Vision</a:t>
            </a:r>
          </a:p>
          <a:p>
            <a:pPr marL="400050" indent="-400050" algn="l">
              <a:buAutoNum type="romanLcPeriod"/>
            </a:pPr>
            <a:r>
              <a:rPr lang="en-US" dirty="0">
                <a:solidFill>
                  <a:srgbClr val="272C37"/>
                </a:solidFill>
                <a:latin typeface="Roboto" panose="02000000000000000000" pitchFamily="2" charset="0"/>
              </a:rPr>
              <a:t>Speech Recognition &amp; NLP</a:t>
            </a:r>
          </a:p>
          <a:p>
            <a:pPr marL="400050" indent="-400050" algn="l">
              <a:buAutoNum type="romanLcPeriod"/>
            </a:pPr>
            <a:r>
              <a:rPr lang="en-US" b="0" i="0" dirty="0">
                <a:solidFill>
                  <a:srgbClr val="272C37"/>
                </a:solidFill>
                <a:effectLst/>
                <a:latin typeface="Roboto" panose="02000000000000000000" pitchFamily="2" charset="0"/>
              </a:rPr>
              <a:t>Reinforce learnings</a:t>
            </a:r>
            <a:endParaRPr lang="en-US" b="0" i="0" dirty="0">
              <a:solidFill>
                <a:srgbClr val="51565E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34975C0-A8CE-0548-3358-6D167D6CA5B7}"/>
              </a:ext>
            </a:extLst>
          </p:cNvPr>
          <p:cNvSpPr/>
          <p:nvPr/>
        </p:nvSpPr>
        <p:spPr>
          <a:xfrm>
            <a:off x="8353491" y="1330616"/>
            <a:ext cx="609600" cy="5257800"/>
          </a:xfrm>
          <a:prstGeom prst="righ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735210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9229" y="644450"/>
            <a:ext cx="1813513" cy="61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71087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231858"/>
            <a:ext cx="868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0000"/>
                </a:solidFill>
                <a:latin typeface="NVIDIA Sans"/>
              </a:rPr>
              <a:t>GPU Portfolio: NVIDIA Hopper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NVIDIA Sans"/>
              </a:rPr>
              <a:t>™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NVIDIA Sans"/>
              </a:rPr>
              <a:t>and Ada Lovelace Architectures ()</a:t>
            </a:r>
            <a:endParaRPr lang="en-MY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A3178-4173-5C41-FE5F-241A7A979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800" y="1524001"/>
            <a:ext cx="9225229" cy="510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69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p79"/>
          <p:cNvSpPr txBox="1"/>
          <p:nvPr/>
        </p:nvSpPr>
        <p:spPr>
          <a:xfrm>
            <a:off x="685800" y="414052"/>
            <a:ext cx="7845391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MY" sz="2400" b="1" dirty="0">
                <a:solidFill>
                  <a:srgbClr val="002060"/>
                </a:solidFill>
              </a:rPr>
              <a:t>AIM : To develop an optimum AI ecosystem in MTUN  </a:t>
            </a:r>
            <a:endParaRPr sz="350" dirty="0"/>
          </a:p>
        </p:txBody>
      </p:sp>
      <p:sp>
        <p:nvSpPr>
          <p:cNvPr id="3047" name="Google Shape;3047;p79"/>
          <p:cNvSpPr/>
          <p:nvPr/>
        </p:nvSpPr>
        <p:spPr>
          <a:xfrm>
            <a:off x="4891533" y="1692043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DO WE WANT TO BE?</a:t>
            </a:r>
            <a:endParaRPr sz="350" dirty="0"/>
          </a:p>
        </p:txBody>
      </p:sp>
      <p:sp>
        <p:nvSpPr>
          <p:cNvPr id="3048" name="Google Shape;3048;p79"/>
          <p:cNvSpPr/>
          <p:nvPr/>
        </p:nvSpPr>
        <p:spPr>
          <a:xfrm>
            <a:off x="1448344" y="162742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ARE WE NOW</a:t>
            </a:r>
            <a:endParaRPr sz="350" dirty="0"/>
          </a:p>
        </p:txBody>
      </p:sp>
      <p:sp>
        <p:nvSpPr>
          <p:cNvPr id="3049" name="Google Shape;3049;p79"/>
          <p:cNvSpPr/>
          <p:nvPr/>
        </p:nvSpPr>
        <p:spPr>
          <a:xfrm>
            <a:off x="8685895" y="159208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HOW WILL WE GET THERE?</a:t>
            </a:r>
            <a:endParaRPr sz="350" dirty="0"/>
          </a:p>
        </p:txBody>
      </p:sp>
      <p:pic>
        <p:nvPicPr>
          <p:cNvPr id="3050" name="Google Shape;305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372" y="2007044"/>
            <a:ext cx="1382417" cy="10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1" name="Google Shape;305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7841" y="2041430"/>
            <a:ext cx="1382417" cy="108351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</p:pic>
      <p:pic>
        <p:nvPicPr>
          <p:cNvPr id="3053" name="Google Shape;3053;p79" descr="Strategy Logo PNG Image | PNG A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2940" y="4273576"/>
            <a:ext cx="3394050" cy="160538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</p:pic>
      <p:pic>
        <p:nvPicPr>
          <p:cNvPr id="3057" name="Google Shape;305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232334" y="3305748"/>
            <a:ext cx="1004138" cy="7870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</p:pic>
      <p:pic>
        <p:nvPicPr>
          <p:cNvPr id="2" name="Google Shape;3054;p79" descr="Download Free png Checkup Icon #114757 - Free Icons Library - DLPNG.com">
            <a:extLst>
              <a:ext uri="{FF2B5EF4-FFF2-40B4-BE49-F238E27FC236}">
                <a16:creationId xmlns:a16="http://schemas.microsoft.com/office/drawing/2014/main" id="{7D943FCD-9806-FFE5-94BB-1E12FE4D67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0031" y="4273576"/>
            <a:ext cx="1554605" cy="155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055;p79">
            <a:extLst>
              <a:ext uri="{FF2B5EF4-FFF2-40B4-BE49-F238E27FC236}">
                <a16:creationId xmlns:a16="http://schemas.microsoft.com/office/drawing/2014/main" id="{2F419BF5-2971-4E54-D713-7BD83966D6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037393" y="3426104"/>
            <a:ext cx="1004138" cy="787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728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9229" y="644450"/>
            <a:ext cx="1813513" cy="61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71087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415259"/>
            <a:ext cx="868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0000"/>
                </a:solidFill>
                <a:latin typeface="NVIDIA Sans"/>
              </a:rPr>
              <a:t>NVIDIA Inference Portfolio </a:t>
            </a:r>
            <a:endParaRPr lang="en-MY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5B88C-702A-C76B-C4F2-98D2CC323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38" y="1524000"/>
            <a:ext cx="10001323" cy="502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51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9229" y="644450"/>
            <a:ext cx="1813513" cy="61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71087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415259"/>
            <a:ext cx="868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0000"/>
                </a:solidFill>
                <a:latin typeface="NVIDIA Sans"/>
              </a:rPr>
              <a:t>NVIDIA Training Portfolio </a:t>
            </a:r>
            <a:endParaRPr lang="en-MY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1B786-DC6B-90E6-EC75-C8676AC8A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600200"/>
            <a:ext cx="9353306" cy="47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09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94DE4-84DA-F2B2-B945-AB3BBC08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0006"/>
            <a:ext cx="11811000" cy="379656"/>
          </a:xfrm>
          <a:prstGeom prst="rect">
            <a:avLst/>
          </a:prstGeom>
          <a:solidFill>
            <a:srgbClr val="58B6C0">
              <a:lumMod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MY" altLang="en-US" sz="1867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Current Project on Machine Learning &amp; Data Analytics: i100 Water Measurement System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5EE5F-10C6-C7F8-ACA2-0E1728419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800599"/>
            <a:ext cx="2912275" cy="180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FA5489-B555-51A3-13FC-E81B56E2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491" y="685800"/>
            <a:ext cx="2524017" cy="2438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E8798D-2B47-E016-F6A4-AF69CAB5C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0"/>
          <a:stretch/>
        </p:blipFill>
        <p:spPr>
          <a:xfrm>
            <a:off x="228600" y="609600"/>
            <a:ext cx="4172924" cy="4037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DC0568-561A-AC5E-807A-3314B7879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478" y="3276600"/>
            <a:ext cx="3955307" cy="2216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6A8F71-2A61-E8D3-8670-82D6C6282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088" y="787735"/>
            <a:ext cx="3811627" cy="22807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4B8E-E9CD-7DD7-3D36-634580C685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6948"/>
          <a:stretch/>
        </p:blipFill>
        <p:spPr>
          <a:xfrm>
            <a:off x="4581039" y="4516168"/>
            <a:ext cx="1523244" cy="119883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E53CDFD-ACDF-2E9F-78A4-34EFA0B2CFD2}"/>
              </a:ext>
            </a:extLst>
          </p:cNvPr>
          <p:cNvGrpSpPr/>
          <p:nvPr/>
        </p:nvGrpSpPr>
        <p:grpSpPr>
          <a:xfrm>
            <a:off x="3581400" y="5786735"/>
            <a:ext cx="7696200" cy="923330"/>
            <a:chOff x="4724400" y="4913746"/>
            <a:chExt cx="7696200" cy="92333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9C58A3-CDC1-FF0B-73E6-B76F8F9432F8}"/>
                </a:ext>
              </a:extLst>
            </p:cNvPr>
            <p:cNvSpPr txBox="1"/>
            <p:nvPr/>
          </p:nvSpPr>
          <p:spPr>
            <a:xfrm>
              <a:off x="4724400" y="4913746"/>
              <a:ext cx="76962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+ Big Data + Cloud + Digital Twin  + IoT + AR            Technology Driver </a:t>
              </a:r>
            </a:p>
            <a:p>
              <a:pPr algn="l"/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Resources          Economy Driver</a:t>
              </a:r>
              <a:endParaRPr lang="en-MY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9F60E55-31C9-3986-5725-B8E0CC58856A}"/>
                </a:ext>
              </a:extLst>
            </p:cNvPr>
            <p:cNvCxnSpPr/>
            <p:nvPr/>
          </p:nvCxnSpPr>
          <p:spPr>
            <a:xfrm>
              <a:off x="9829800" y="5105400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AD93785-61FB-EF77-7F01-53D9647DAA8C}"/>
                </a:ext>
              </a:extLst>
            </p:cNvPr>
            <p:cNvCxnSpPr/>
            <p:nvPr/>
          </p:nvCxnSpPr>
          <p:spPr>
            <a:xfrm>
              <a:off x="6710899" y="5680211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6B4EB51-8B7E-1CEE-154E-09C04C6EBE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2492"/>
          <a:stretch/>
        </p:blipFill>
        <p:spPr>
          <a:xfrm>
            <a:off x="4681108" y="3296968"/>
            <a:ext cx="3111157" cy="11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94DE4-84DA-F2B2-B945-AB3BBC08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2784"/>
            <a:ext cx="11819781" cy="379656"/>
          </a:xfrm>
          <a:prstGeom prst="rect">
            <a:avLst/>
          </a:prstGeom>
          <a:solidFill>
            <a:srgbClr val="58B6C0">
              <a:lumMod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MY" altLang="en-US" sz="1867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Past Project on Machine Learning &amp; Data Analytics of UMPSA: Flood Forecasting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9063F-67E8-2619-6223-5A666FA41C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9"/>
          <a:stretch/>
        </p:blipFill>
        <p:spPr bwMode="auto">
          <a:xfrm>
            <a:off x="372218" y="576071"/>
            <a:ext cx="4094700" cy="5798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machine in a room&#10;&#10;Description automatically generated">
            <a:extLst>
              <a:ext uri="{FF2B5EF4-FFF2-40B4-BE49-F238E27FC236}">
                <a16:creationId xmlns:a16="http://schemas.microsoft.com/office/drawing/2014/main" id="{A4324A18-2F20-8676-D542-14C7F1390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98" y="3895452"/>
            <a:ext cx="2272382" cy="2762250"/>
          </a:xfrm>
          <a:prstGeom prst="rect">
            <a:avLst/>
          </a:prstGeom>
        </p:spPr>
      </p:pic>
      <p:pic>
        <p:nvPicPr>
          <p:cNvPr id="14" name="Picture 13" descr="A machine with a metal box and a cylinder&#10;&#10;Description automatically generated with medium confidence">
            <a:extLst>
              <a:ext uri="{FF2B5EF4-FFF2-40B4-BE49-F238E27FC236}">
                <a16:creationId xmlns:a16="http://schemas.microsoft.com/office/drawing/2014/main" id="{5A5A93D4-4F2D-D947-CC0C-5D8B68D6A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34" y="653334"/>
            <a:ext cx="2215847" cy="2775666"/>
          </a:xfrm>
          <a:prstGeom prst="rect">
            <a:avLst/>
          </a:prstGeom>
        </p:spPr>
      </p:pic>
      <p:pic>
        <p:nvPicPr>
          <p:cNvPr id="15" name="WhatsApp Video 2024-06-13 at 14.44.31">
            <a:hlinkClick r:id="" action="ppaction://media"/>
            <a:extLst>
              <a:ext uri="{FF2B5EF4-FFF2-40B4-BE49-F238E27FC236}">
                <a16:creationId xmlns:a16="http://schemas.microsoft.com/office/drawing/2014/main" id="{C15DAF0C-5D00-3C73-B11C-3BA71BE160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7166638" y="1616724"/>
            <a:ext cx="2026674" cy="3659853"/>
          </a:xfrm>
          <a:prstGeom prst="rect">
            <a:avLst/>
          </a:prstGeom>
        </p:spPr>
      </p:pic>
      <p:pic>
        <p:nvPicPr>
          <p:cNvPr id="17" name="Picture 16" descr="A solar panel on a pole&#10;&#10;Description automatically generated">
            <a:extLst>
              <a:ext uri="{FF2B5EF4-FFF2-40B4-BE49-F238E27FC236}">
                <a16:creationId xmlns:a16="http://schemas.microsoft.com/office/drawing/2014/main" id="{1743BFC4-C4E2-E4F1-0F50-7CE620C54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16724"/>
            <a:ext cx="2286000" cy="36626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46F63E-4C7A-1D14-FD4E-02D0CDEFCF00}"/>
              </a:ext>
            </a:extLst>
          </p:cNvPr>
          <p:cNvSpPr txBox="1"/>
          <p:nvPr/>
        </p:nvSpPr>
        <p:spPr>
          <a:xfrm>
            <a:off x="4586361" y="844955"/>
            <a:ext cx="6125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dirty="0">
                <a:hlinkClick r:id="rId9"/>
              </a:rPr>
              <a:t>https://frc.ump.edu.my/frc_dashboard.html</a:t>
            </a:r>
            <a:r>
              <a:rPr lang="en-MY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20E0DE-30A7-19EA-5EB1-1863A52777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91" y="658603"/>
            <a:ext cx="2335289" cy="31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94DE4-84DA-F2B2-B945-AB3BBC08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534399" cy="379656"/>
          </a:xfrm>
          <a:prstGeom prst="rect">
            <a:avLst/>
          </a:prstGeom>
          <a:solidFill>
            <a:srgbClr val="58B6C0">
              <a:lumMod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MY" altLang="en-US" sz="1867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Past Project on Machine Learning &amp; Data Analytics of UMPSA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ECF2C3-3DD3-E0F9-F61E-23C0030E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8763000" cy="577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361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2">
            <a:extLst>
              <a:ext uri="{FF2B5EF4-FFF2-40B4-BE49-F238E27FC236}">
                <a16:creationId xmlns:a16="http://schemas.microsoft.com/office/drawing/2014/main" id="{629888ED-8ADB-4980-803C-CF65F41AA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>
              <a:defRPr lang="ms-MY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41BA062-AF5B-4ACD-B5E3-100C2B58F931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35</a:t>
            </a:fld>
            <a:endParaRPr lang="en-US" altLang="en-US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88DC6-31AC-46DB-8703-46C31731B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55"/>
            <a:ext cx="10682515" cy="666977"/>
          </a:xfrm>
          <a:prstGeom prst="rect">
            <a:avLst/>
          </a:prstGeom>
          <a:solidFill>
            <a:srgbClr val="58B6C0">
              <a:lumMod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MY" altLang="en-US" sz="1867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BIG DATA : Device-to-Cloud and Cloud-to-Device </a:t>
            </a:r>
          </a:p>
          <a:p>
            <a:pPr defTabSz="609585">
              <a:defRPr/>
            </a:pPr>
            <a:r>
              <a:rPr lang="en-MY" altLang="en-US" sz="1867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(UMPSA Flood Research Committee Digital System)</a:t>
            </a:r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2F2566CF-C3C2-4C85-B752-208C4AE9C1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899885"/>
            <a:ext cx="11433931" cy="5954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C9978D-97EA-472C-AB33-2F0D6AAD6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1"/>
            <a:ext cx="1047448" cy="7846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1606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94DE4-84DA-F2B2-B945-AB3BBC08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360"/>
            <a:ext cx="8534399" cy="379656"/>
          </a:xfrm>
          <a:prstGeom prst="rect">
            <a:avLst/>
          </a:prstGeom>
          <a:solidFill>
            <a:srgbClr val="58B6C0">
              <a:lumMod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MY" altLang="en-US" sz="1867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Past Project on Machine Learning &amp; Data Analytics of UMPSA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F6714-AA73-9EFB-C4D8-613D64D6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0"/>
            <a:ext cx="1162721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74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94DE4-84DA-F2B2-B945-AB3BBC08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11277600" cy="666977"/>
          </a:xfrm>
          <a:prstGeom prst="rect">
            <a:avLst/>
          </a:prstGeom>
          <a:solidFill>
            <a:srgbClr val="58B6C0">
              <a:lumMod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MY" altLang="en-US" sz="1867" b="1" dirty="0">
                <a:solidFill>
                  <a:prstClr val="white">
                    <a:lumMod val="95000"/>
                  </a:prstClr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Machine Learning, Data Analytics &amp; Blockchain Discussion For Custom Clearance in Beibu Gulf Port for China-Malaysia Qinzhou Industrial Park (CMQIP)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C6917-B590-77F5-3D9C-ADC6E711B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7315200" cy="5486400"/>
          </a:xfrm>
          <a:prstGeom prst="rect">
            <a:avLst/>
          </a:prstGeom>
        </p:spPr>
      </p:pic>
      <p:sp>
        <p:nvSpPr>
          <p:cNvPr id="5" name="Google Shape;649;p22">
            <a:extLst>
              <a:ext uri="{FF2B5EF4-FFF2-40B4-BE49-F238E27FC236}">
                <a16:creationId xmlns:a16="http://schemas.microsoft.com/office/drawing/2014/main" id="{512E247A-A2E2-51FB-22DF-F8CD7255AF30}"/>
              </a:ext>
            </a:extLst>
          </p:cNvPr>
          <p:cNvSpPr txBox="1"/>
          <p:nvPr/>
        </p:nvSpPr>
        <p:spPr>
          <a:xfrm>
            <a:off x="8305800" y="1322139"/>
            <a:ext cx="3276600" cy="497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r" rtl="0">
              <a:buClr>
                <a:schemeClr val="lt1"/>
              </a:buClr>
              <a:buSzPts val="5500"/>
            </a:pPr>
            <a:r>
              <a:rPr lang="en-MY" sz="20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Led By: </a:t>
            </a:r>
          </a:p>
          <a:p>
            <a:pPr algn="r" rtl="0">
              <a:buClr>
                <a:schemeClr val="lt1"/>
              </a:buClr>
              <a:buSzPts val="5500"/>
            </a:pPr>
            <a:endParaRPr lang="en-MY" sz="2000" dirty="0">
              <a:solidFill>
                <a:schemeClr val="tx1"/>
              </a:solidFill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  <a:p>
            <a:pPr algn="r" rtl="0">
              <a:buClr>
                <a:schemeClr val="lt1"/>
              </a:buClr>
              <a:buSzPts val="5500"/>
            </a:pPr>
            <a:r>
              <a:rPr lang="en-MY" sz="2000" dirty="0">
                <a:solidFill>
                  <a:schemeClr val="tx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Dato’ Sri </a:t>
            </a:r>
            <a:r>
              <a:rPr lang="en-MY" sz="2000" dirty="0" err="1">
                <a:solidFill>
                  <a:schemeClr val="tx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Mustapa</a:t>
            </a:r>
            <a:r>
              <a:rPr lang="en-MY" sz="2000" dirty="0">
                <a:solidFill>
                  <a:schemeClr val="tx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Mohamed, </a:t>
            </a:r>
            <a:r>
              <a:rPr lang="en-US" sz="200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Adviser to the Society for the Promotion of SDGs</a:t>
            </a:r>
            <a:endParaRPr lang="en-MY" sz="2000" dirty="0">
              <a:solidFill>
                <a:schemeClr val="tx1"/>
              </a:solidFill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  <a:p>
            <a:pPr algn="r" rtl="0">
              <a:buClr>
                <a:schemeClr val="lt1"/>
              </a:buClr>
              <a:buSzPts val="5500"/>
            </a:pPr>
            <a:endParaRPr lang="en-MY" sz="2000" dirty="0">
              <a:solidFill>
                <a:schemeClr val="tx1"/>
              </a:solidFill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  <a:p>
            <a:pPr algn="r" rtl="0">
              <a:buClr>
                <a:schemeClr val="lt1"/>
              </a:buClr>
              <a:buSzPts val="5500"/>
            </a:pPr>
            <a:r>
              <a:rPr lang="en-MY" sz="2000" dirty="0">
                <a:solidFill>
                  <a:schemeClr val="tx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Dato’ Tan Teow Choon, Executive Director </a:t>
            </a:r>
            <a:r>
              <a:rPr lang="en-US" sz="200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Belt &amp; President of Malaysia Carbon Market Association</a:t>
            </a:r>
            <a:endParaRPr lang="en-MY" sz="2000" dirty="0">
              <a:solidFill>
                <a:schemeClr val="tx1"/>
              </a:solidFill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  <a:p>
            <a:pPr algn="r" rtl="0">
              <a:buClr>
                <a:schemeClr val="lt1"/>
              </a:buClr>
              <a:buSzPts val="5500"/>
            </a:pPr>
            <a:endParaRPr lang="en-MY" sz="2000" dirty="0">
              <a:solidFill>
                <a:schemeClr val="tx1"/>
              </a:solidFill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  <a:p>
            <a:pPr algn="r" rtl="0">
              <a:buClr>
                <a:schemeClr val="lt1"/>
              </a:buClr>
              <a:buSzPts val="5500"/>
            </a:pPr>
            <a:r>
              <a:rPr lang="en-MY" sz="2000" dirty="0">
                <a:solidFill>
                  <a:schemeClr val="tx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Dato’ Ong Chong Yi, Executive Director </a:t>
            </a:r>
            <a:r>
              <a:rPr lang="en-US" sz="200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Belt &amp; Road Initiative Caucus</a:t>
            </a:r>
            <a:endParaRPr lang="en-MY" sz="2000" dirty="0">
              <a:solidFill>
                <a:schemeClr val="tx1"/>
              </a:solidFill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  <a:p>
            <a:pPr algn="l" rtl="0">
              <a:buClr>
                <a:schemeClr val="lt1"/>
              </a:buClr>
              <a:buSzPts val="5500"/>
            </a:pPr>
            <a:endParaRPr sz="20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725062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p79"/>
          <p:cNvSpPr txBox="1"/>
          <p:nvPr/>
        </p:nvSpPr>
        <p:spPr>
          <a:xfrm>
            <a:off x="685800" y="414052"/>
            <a:ext cx="10744200" cy="7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MY" sz="2400" b="1" dirty="0">
                <a:solidFill>
                  <a:srgbClr val="002060"/>
                </a:solidFill>
              </a:rPr>
              <a:t>AIM : </a:t>
            </a:r>
            <a:r>
              <a:rPr lang="en-MY" sz="2400" b="1" dirty="0">
                <a:solidFill>
                  <a:srgbClr val="0070C0"/>
                </a:solidFill>
              </a:rPr>
              <a:t>SUCCEES</a:t>
            </a:r>
            <a:r>
              <a:rPr lang="en-MY" sz="2400" b="1" dirty="0">
                <a:solidFill>
                  <a:srgbClr val="002060"/>
                </a:solidFill>
              </a:rPr>
              <a:t> To develop an optimum AI ecosystem in MTUN, now the turn will be on to culturize the RDICE   </a:t>
            </a:r>
            <a:endParaRPr sz="350" dirty="0"/>
          </a:p>
        </p:txBody>
      </p:sp>
      <p:sp>
        <p:nvSpPr>
          <p:cNvPr id="3047" name="Google Shape;3047;p79"/>
          <p:cNvSpPr/>
          <p:nvPr/>
        </p:nvSpPr>
        <p:spPr>
          <a:xfrm>
            <a:off x="1518956" y="159208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ARE WE NOW?</a:t>
            </a:r>
            <a:endParaRPr sz="350" dirty="0"/>
          </a:p>
        </p:txBody>
      </p:sp>
      <p:sp>
        <p:nvSpPr>
          <p:cNvPr id="3048" name="Google Shape;3048;p79"/>
          <p:cNvSpPr/>
          <p:nvPr/>
        </p:nvSpPr>
        <p:spPr>
          <a:xfrm>
            <a:off x="5151193" y="1562682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DO WE WANT TO BE?</a:t>
            </a:r>
            <a:endParaRPr sz="350" dirty="0"/>
          </a:p>
        </p:txBody>
      </p:sp>
      <p:sp>
        <p:nvSpPr>
          <p:cNvPr id="3049" name="Google Shape;3049;p79"/>
          <p:cNvSpPr/>
          <p:nvPr/>
        </p:nvSpPr>
        <p:spPr>
          <a:xfrm>
            <a:off x="8685895" y="159208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>
                <a:solidFill>
                  <a:schemeClr val="lt1"/>
                </a:solidFill>
              </a:rPr>
              <a:t>HOW WILL WE GET THERE?</a:t>
            </a:r>
            <a:endParaRPr sz="350"/>
          </a:p>
        </p:txBody>
      </p:sp>
      <p:pic>
        <p:nvPicPr>
          <p:cNvPr id="3050" name="Google Shape;305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372" y="2007044"/>
            <a:ext cx="1382417" cy="10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1" name="Google Shape;305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7841" y="2041430"/>
            <a:ext cx="1382417" cy="10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2" name="Google Shape;3052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068396" y="4394161"/>
            <a:ext cx="1841613" cy="148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79" descr="Strategy Logo PNG Image | PNG A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2940" y="4273576"/>
            <a:ext cx="3394050" cy="160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4" name="Google Shape;3054;p79" descr="Download Free png Checkup Icon #114757 - Free Icons Library - DL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0031" y="4273576"/>
            <a:ext cx="1554605" cy="155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5" name="Google Shape;3055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037393" y="3426104"/>
            <a:ext cx="1004138" cy="78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6" name="Google Shape;305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669630" y="3372857"/>
            <a:ext cx="1004138" cy="78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7" name="Google Shape;305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232334" y="3305748"/>
            <a:ext cx="1004138" cy="787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955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p79"/>
          <p:cNvSpPr txBox="1"/>
          <p:nvPr/>
        </p:nvSpPr>
        <p:spPr>
          <a:xfrm>
            <a:off x="3962400" y="1981200"/>
            <a:ext cx="4572000" cy="2200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MY" sz="7000" b="1" dirty="0">
                <a:solidFill>
                  <a:srgbClr val="002060"/>
                </a:solidFill>
              </a:rPr>
              <a:t>THANK YOU</a:t>
            </a:r>
            <a:endParaRPr sz="7000" dirty="0"/>
          </a:p>
        </p:txBody>
      </p:sp>
    </p:spTree>
    <p:extLst>
      <p:ext uri="{BB962C8B-B14F-4D97-AF65-F5344CB8AC3E}">
        <p14:creationId xmlns:p14="http://schemas.microsoft.com/office/powerpoint/2010/main" val="220153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81FF2A59-3C96-4563-5756-2681EC9C87DD}"/>
              </a:ext>
            </a:extLst>
          </p:cNvPr>
          <p:cNvSpPr/>
          <p:nvPr/>
        </p:nvSpPr>
        <p:spPr>
          <a:xfrm>
            <a:off x="304800" y="523875"/>
            <a:ext cx="9477577" cy="5810250"/>
          </a:xfrm>
          <a:custGeom>
            <a:avLst/>
            <a:gdLst/>
            <a:ahLst/>
            <a:cxnLst/>
            <a:rect l="l" t="t" r="r" b="b"/>
            <a:pathLst>
              <a:path w="15252352" h="8579448">
                <a:moveTo>
                  <a:pt x="0" y="0"/>
                </a:moveTo>
                <a:lnTo>
                  <a:pt x="15252352" y="0"/>
                </a:lnTo>
                <a:lnTo>
                  <a:pt x="15252352" y="8579448"/>
                </a:lnTo>
                <a:lnTo>
                  <a:pt x="0" y="8579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55184-571D-1F73-4ECB-294BA5941942}"/>
              </a:ext>
            </a:extLst>
          </p:cNvPr>
          <p:cNvSpPr txBox="1"/>
          <p:nvPr/>
        </p:nvSpPr>
        <p:spPr>
          <a:xfrm>
            <a:off x="9743852" y="1665664"/>
            <a:ext cx="244814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Pekerja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Mahir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Canva Sans Bold"/>
              <a:cs typeface="Arial" panose="020B0604020202020204" pitchFamily="34" charset="0"/>
              <a:sym typeface="Canva Sans Bold"/>
            </a:endParaRPr>
          </a:p>
          <a:p>
            <a:pPr algn="ctr"/>
            <a:r>
              <a:rPr lang="fi-FI" sz="1800" dirty="0">
                <a:solidFill>
                  <a:schemeClr val="tx1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Adalah mengikut Piawaian Pengelasan Pekerjaan Malaysia (MASCO):</a:t>
            </a:r>
          </a:p>
          <a:p>
            <a:pPr algn="ctr"/>
            <a:endParaRPr lang="fi-FI" sz="1800" dirty="0">
              <a:solidFill>
                <a:schemeClr val="tx1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MY" sz="1800" b="0" i="0" u="none" strike="noStrike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Pengurus</a:t>
            </a:r>
            <a:r>
              <a:rPr lang="en-MY" sz="1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MY" sz="1800" b="0" i="0" u="none" strike="noStrike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en-MY" sz="1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dan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MY" sz="1800" b="0" i="0" u="none" strike="noStrike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Juruteknik</a:t>
            </a:r>
            <a:r>
              <a:rPr lang="en-MY" sz="1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professional </a:t>
            </a:r>
            <a:r>
              <a:rPr lang="en-MY" sz="1800" b="0" i="0" u="none" strike="noStrike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bersekutu</a:t>
            </a:r>
            <a:r>
              <a:rPr lang="en-MY" sz="1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20197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8F1C7-1A79-BBD4-183B-06A5C41D5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3205"/>
            <a:ext cx="11332024" cy="49575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96E041-130E-7F62-4FAF-51DD9722D761}"/>
              </a:ext>
            </a:extLst>
          </p:cNvPr>
          <p:cNvSpPr txBox="1"/>
          <p:nvPr/>
        </p:nvSpPr>
        <p:spPr>
          <a:xfrm>
            <a:off x="228600" y="457200"/>
            <a:ext cx="11694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rtl="0"/>
            <a:r>
              <a:rPr lang="en-MY" sz="2400" b="1" kern="1200" dirty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rPr>
              <a:t>PENDAPATAN GRADUAN BEKERJA MENGIKUT JURUSAN</a:t>
            </a:r>
            <a:br>
              <a:rPr lang="en-MY" sz="2400" b="1" kern="1200" dirty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rPr>
            </a:br>
            <a:r>
              <a:rPr lang="en-MY" sz="1600" kern="1200" dirty="0">
                <a:solidFill>
                  <a:prstClr val="black"/>
                </a:solidFill>
                <a:latin typeface="Abadi" panose="020B0604020104020204" pitchFamily="34" charset="0"/>
                <a:ea typeface="+mn-ea"/>
                <a:cs typeface="+mn-cs"/>
              </a:rPr>
              <a:t>GRADUAN IJAZAH PERTAMA, PERDANA</a:t>
            </a:r>
          </a:p>
        </p:txBody>
      </p:sp>
    </p:spTree>
    <p:extLst>
      <p:ext uri="{BB962C8B-B14F-4D97-AF65-F5344CB8AC3E}">
        <p14:creationId xmlns:p14="http://schemas.microsoft.com/office/powerpoint/2010/main" val="42186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87;p2">
            <a:extLst>
              <a:ext uri="{FF2B5EF4-FFF2-40B4-BE49-F238E27FC236}">
                <a16:creationId xmlns:a16="http://schemas.microsoft.com/office/drawing/2014/main" id="{54590ED1-8444-447B-8ECC-FE2C0A8CA9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9229" y="644450"/>
            <a:ext cx="1813513" cy="61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71087"/>
            <a:ext cx="1351429" cy="1011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2FB52-C381-45F4-4270-810546716FD6}"/>
              </a:ext>
            </a:extLst>
          </p:cNvPr>
          <p:cNvSpPr txBox="1"/>
          <p:nvPr/>
        </p:nvSpPr>
        <p:spPr>
          <a:xfrm>
            <a:off x="304800" y="278803"/>
            <a:ext cx="868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GT America"/>
              </a:rPr>
              <a:t>Overcoming Blind Spots and Predicting the Future in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GT America"/>
              </a:rPr>
              <a:t>Manufacturing, Biotech, Business, Agriculture Engineering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15F5FF8-91E2-1B7B-B16A-D425A7108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9360881"/>
              </p:ext>
            </p:extLst>
          </p:nvPr>
        </p:nvGraphicFramePr>
        <p:xfrm>
          <a:off x="304800" y="2209800"/>
          <a:ext cx="4572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6F3D2C-244A-7BF5-3E16-2A792FF92FE3}"/>
              </a:ext>
            </a:extLst>
          </p:cNvPr>
          <p:cNvSpPr txBox="1"/>
          <p:nvPr/>
        </p:nvSpPr>
        <p:spPr>
          <a:xfrm>
            <a:off x="4035128" y="2223230"/>
            <a:ext cx="3677060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analyzing vast amounts of biological data, </a:t>
            </a:r>
            <a:r>
              <a:rPr lang="en-US" sz="15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predict how different chemical compounds will interact with specific targets in the body.</a:t>
            </a:r>
            <a:r>
              <a:rPr lang="en-US" sz="15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srgbClr val="333333"/>
                </a:solidFill>
                <a:effectLst/>
                <a:latin typeface="Helvetica Neue"/>
              </a:rPr>
              <a:t>CardiaTec</a:t>
            </a:r>
            <a:r>
              <a:rPr lang="en-US" sz="1600" i="0" dirty="0">
                <a:solidFill>
                  <a:srgbClr val="333333"/>
                </a:solidFill>
                <a:effectLst/>
                <a:latin typeface="Helvetica Neue"/>
              </a:rPr>
              <a:t> can compare healthy artery tissue with that of an artery where plaque buildup has led to a heart attack.</a:t>
            </a:r>
            <a:endParaRPr lang="en-MY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58">
            <a:extLst>
              <a:ext uri="{FF2B5EF4-FFF2-40B4-BE49-F238E27FC236}">
                <a16:creationId xmlns:a16="http://schemas.microsoft.com/office/drawing/2014/main" id="{EBB5D58C-11CB-A103-E639-4C2145B03763}"/>
              </a:ext>
            </a:extLst>
          </p:cNvPr>
          <p:cNvSpPr/>
          <p:nvPr/>
        </p:nvSpPr>
        <p:spPr>
          <a:xfrm>
            <a:off x="3962400" y="1524001"/>
            <a:ext cx="45719" cy="3200400"/>
          </a:xfrm>
          <a:custGeom>
            <a:avLst/>
            <a:gdLst/>
            <a:ahLst/>
            <a:cxnLst/>
            <a:rect l="l" t="t" r="r" b="b"/>
            <a:pathLst>
              <a:path h="5304790">
                <a:moveTo>
                  <a:pt x="0" y="0"/>
                </a:moveTo>
                <a:lnTo>
                  <a:pt x="0" y="5304406"/>
                </a:lnTo>
              </a:path>
            </a:pathLst>
          </a:custGeom>
          <a:ln w="38099">
            <a:solidFill>
              <a:srgbClr val="212A3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D96902D9-1AB6-5663-92B2-A1B135A4CABA}"/>
              </a:ext>
            </a:extLst>
          </p:cNvPr>
          <p:cNvSpPr/>
          <p:nvPr/>
        </p:nvSpPr>
        <p:spPr>
          <a:xfrm>
            <a:off x="7707766" y="1524001"/>
            <a:ext cx="45720" cy="3124199"/>
          </a:xfrm>
          <a:custGeom>
            <a:avLst/>
            <a:gdLst/>
            <a:ahLst/>
            <a:cxnLst/>
            <a:rect l="l" t="t" r="r" b="b"/>
            <a:pathLst>
              <a:path h="5304790">
                <a:moveTo>
                  <a:pt x="0" y="0"/>
                </a:moveTo>
                <a:lnTo>
                  <a:pt x="0" y="5304406"/>
                </a:lnTo>
              </a:path>
            </a:pathLst>
          </a:custGeom>
          <a:ln w="38099">
            <a:solidFill>
              <a:srgbClr val="212A35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C20FA-EFE6-0E55-E752-56A28F4D77F4}"/>
              </a:ext>
            </a:extLst>
          </p:cNvPr>
          <p:cNvSpPr txBox="1"/>
          <p:nvPr/>
        </p:nvSpPr>
        <p:spPr>
          <a:xfrm>
            <a:off x="7906836" y="1600200"/>
            <a:ext cx="357112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var(--title-font)"/>
              </a:rPr>
              <a:t>Hong Leong Bank Adopts AI for Collections, Sees 15x Productivity Gain</a:t>
            </a:r>
          </a:p>
          <a:p>
            <a:endParaRPr lang="en-US" b="0" i="0" u="none" strike="noStrike" dirty="0">
              <a:effectLst/>
              <a:latin typeface="Public Sans"/>
              <a:hlinkClick r:id="rId10"/>
            </a:endParaRPr>
          </a:p>
          <a:p>
            <a:r>
              <a:rPr lang="en-US" b="0" i="0" u="none" strike="noStrike" dirty="0">
                <a:effectLst/>
                <a:latin typeface="Public Sans"/>
                <a:hlinkClick r:id="rId10"/>
              </a:rPr>
              <a:t>Hong Leong</a:t>
            </a:r>
            <a:r>
              <a:rPr lang="en-US" b="0" i="0" dirty="0">
                <a:solidFill>
                  <a:srgbClr val="333333"/>
                </a:solidFill>
                <a:effectLst/>
                <a:latin typeface="Public Sans"/>
              </a:rPr>
              <a:t>‘s Group Managing Director and CEO Kevin Lam</a:t>
            </a:r>
          </a:p>
          <a:p>
            <a:endParaRPr lang="en-US" dirty="0">
              <a:solidFill>
                <a:srgbClr val="333333"/>
              </a:solidFill>
              <a:latin typeface="Public Sans"/>
            </a:endParaRPr>
          </a:p>
          <a:p>
            <a:r>
              <a:rPr lang="en-US" sz="1500" dirty="0">
                <a:latin typeface="Public Sans"/>
              </a:rPr>
              <a:t>Companies are supercharging productivity and efficiency with AI-powered tools like </a:t>
            </a:r>
            <a:r>
              <a:rPr lang="en-US" sz="1500" b="1" dirty="0">
                <a:latin typeface="Public Sans"/>
              </a:rPr>
              <a:t>virtual assistants, intelligent search and content summarization.</a:t>
            </a:r>
            <a:endParaRPr lang="en-MY" sz="1500" b="1" dirty="0">
              <a:latin typeface="Public Sans"/>
            </a:endParaRPr>
          </a:p>
          <a:p>
            <a:endParaRPr lang="en-MY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573223-9154-052D-D2C3-FDBB7B9E8B6A}"/>
              </a:ext>
            </a:extLst>
          </p:cNvPr>
          <p:cNvSpPr txBox="1"/>
          <p:nvPr/>
        </p:nvSpPr>
        <p:spPr>
          <a:xfrm>
            <a:off x="4094934" y="4064168"/>
            <a:ext cx="335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 err="1">
                <a:effectLst/>
                <a:latin typeface="Helvetica Neue"/>
              </a:rPr>
              <a:t>Namshik</a:t>
            </a:r>
            <a:r>
              <a:rPr lang="en-US" sz="1200" b="0" i="0" u="none" strike="noStrike" dirty="0">
                <a:effectLst/>
                <a:latin typeface="Helvetica Neue"/>
              </a:rPr>
              <a:t> Han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Helvetica Neue"/>
              </a:rPr>
              <a:t>, a lecturer in AI drug discovery at the University of Cambridge, </a:t>
            </a:r>
            <a:r>
              <a:rPr lang="en-US" sz="1200" b="1" i="0" dirty="0">
                <a:solidFill>
                  <a:srgbClr val="333333"/>
                </a:solidFill>
                <a:effectLst/>
                <a:latin typeface="Helvetica Neue"/>
              </a:rPr>
              <a:t>who has background in machine learning, computational biology, cancer genomics, and cancer epigenomics.</a:t>
            </a:r>
            <a:endParaRPr lang="en-MY" sz="1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CCF6DC-ECEF-7BD2-7300-596684B2FA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1" y="4572000"/>
            <a:ext cx="4035484" cy="20328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617054-D2CB-DE94-2EA0-9D7DA7F8185D}"/>
              </a:ext>
            </a:extLst>
          </p:cNvPr>
          <p:cNvSpPr txBox="1"/>
          <p:nvPr/>
        </p:nvSpPr>
        <p:spPr>
          <a:xfrm>
            <a:off x="1351908" y="1696308"/>
            <a:ext cx="1757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accent1"/>
                </a:solidFill>
                <a:effectLst/>
                <a:latin typeface="GT America"/>
              </a:rPr>
              <a:t>Manufacturing</a:t>
            </a:r>
            <a:endParaRPr lang="en-MY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B9980-26A5-9C60-A330-F0E255F51004}"/>
              </a:ext>
            </a:extLst>
          </p:cNvPr>
          <p:cNvSpPr txBox="1"/>
          <p:nvPr/>
        </p:nvSpPr>
        <p:spPr>
          <a:xfrm>
            <a:off x="5469596" y="1702517"/>
            <a:ext cx="99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accent1"/>
                </a:solidFill>
                <a:effectLst/>
                <a:latin typeface="GT America"/>
              </a:rPr>
              <a:t>Biotech</a:t>
            </a:r>
            <a:endParaRPr lang="en-MY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34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p79"/>
          <p:cNvSpPr txBox="1"/>
          <p:nvPr/>
        </p:nvSpPr>
        <p:spPr>
          <a:xfrm>
            <a:off x="685800" y="414052"/>
            <a:ext cx="7845391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MY" sz="2400" b="1" dirty="0">
                <a:solidFill>
                  <a:srgbClr val="002060"/>
                </a:solidFill>
              </a:rPr>
              <a:t>AIM : To develop an optimum AI ecosystem in MTUN  </a:t>
            </a:r>
            <a:endParaRPr sz="350" dirty="0"/>
          </a:p>
        </p:txBody>
      </p:sp>
      <p:sp>
        <p:nvSpPr>
          <p:cNvPr id="3047" name="Google Shape;3047;p79"/>
          <p:cNvSpPr/>
          <p:nvPr/>
        </p:nvSpPr>
        <p:spPr>
          <a:xfrm>
            <a:off x="1518956" y="159208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ARE WE NOW?</a:t>
            </a:r>
            <a:endParaRPr sz="350" dirty="0"/>
          </a:p>
        </p:txBody>
      </p:sp>
      <p:sp>
        <p:nvSpPr>
          <p:cNvPr id="3048" name="Google Shape;3048;p79"/>
          <p:cNvSpPr/>
          <p:nvPr/>
        </p:nvSpPr>
        <p:spPr>
          <a:xfrm>
            <a:off x="5151193" y="1562682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WHERE DO WE WANT TO BE?</a:t>
            </a:r>
            <a:endParaRPr sz="350" dirty="0"/>
          </a:p>
        </p:txBody>
      </p:sp>
      <p:sp>
        <p:nvSpPr>
          <p:cNvPr id="3049" name="Google Shape;3049;p79"/>
          <p:cNvSpPr/>
          <p:nvPr/>
        </p:nvSpPr>
        <p:spPr>
          <a:xfrm>
            <a:off x="8685895" y="1592087"/>
            <a:ext cx="2041012" cy="2041012"/>
          </a:xfrm>
          <a:prstGeom prst="ellipse">
            <a:avLst/>
          </a:prstGeom>
          <a:solidFill>
            <a:srgbClr val="6AA83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r>
              <a:rPr lang="en-MY" sz="2000" b="1" dirty="0">
                <a:solidFill>
                  <a:schemeClr val="lt1"/>
                </a:solidFill>
              </a:rPr>
              <a:t>HOW WILL WE GET THERE?</a:t>
            </a:r>
            <a:endParaRPr sz="350" dirty="0"/>
          </a:p>
        </p:txBody>
      </p:sp>
      <p:pic>
        <p:nvPicPr>
          <p:cNvPr id="3050" name="Google Shape;305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372" y="2007044"/>
            <a:ext cx="1382417" cy="10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1" name="Google Shape;305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7841" y="2041430"/>
            <a:ext cx="1382417" cy="108351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</p:pic>
      <p:pic>
        <p:nvPicPr>
          <p:cNvPr id="3052" name="Google Shape;3052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068396" y="4394161"/>
            <a:ext cx="1841613" cy="148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79" descr="Strategy Logo PNG Image | PNG A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2940" y="4273576"/>
            <a:ext cx="3394050" cy="160538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</p:pic>
      <p:pic>
        <p:nvPicPr>
          <p:cNvPr id="3054" name="Google Shape;3054;p79" descr="Download Free png Checkup Icon #114757 - Free Icons Library - DL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0031" y="4273576"/>
            <a:ext cx="1554605" cy="155460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</p:pic>
      <p:pic>
        <p:nvPicPr>
          <p:cNvPr id="3055" name="Google Shape;3055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037393" y="3426104"/>
            <a:ext cx="1004138" cy="7870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</p:pic>
      <p:pic>
        <p:nvPicPr>
          <p:cNvPr id="3056" name="Google Shape;305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669630" y="3372857"/>
            <a:ext cx="1004138" cy="78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7" name="Google Shape;305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232334" y="3305748"/>
            <a:ext cx="1004138" cy="7870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723900"/>
          </a:effectLst>
        </p:spPr>
      </p:pic>
    </p:spTree>
    <p:extLst>
      <p:ext uri="{BB962C8B-B14F-4D97-AF65-F5344CB8AC3E}">
        <p14:creationId xmlns:p14="http://schemas.microsoft.com/office/powerpoint/2010/main" val="2517983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2"/>
          <p:cNvSpPr txBox="1"/>
          <p:nvPr/>
        </p:nvSpPr>
        <p:spPr>
          <a:xfrm>
            <a:off x="284443" y="436073"/>
            <a:ext cx="6870569" cy="47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l" rtl="0">
              <a:buClr>
                <a:schemeClr val="lt1"/>
              </a:buClr>
              <a:buSzPts val="5500"/>
            </a:pPr>
            <a:r>
              <a:rPr lang="en-MY" sz="275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AI CAMPUS ECOSYSTEM TARGET</a:t>
            </a:r>
            <a:endParaRPr sz="275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665" name="Google Shape;665;p22"/>
          <p:cNvGrpSpPr/>
          <p:nvPr/>
        </p:nvGrpSpPr>
        <p:grpSpPr>
          <a:xfrm>
            <a:off x="536210" y="3837035"/>
            <a:ext cx="5157948" cy="1954164"/>
            <a:chOff x="-602601" y="3199709"/>
            <a:chExt cx="4901975" cy="1853899"/>
          </a:xfrm>
        </p:grpSpPr>
        <p:cxnSp>
          <p:nvCxnSpPr>
            <p:cNvPr id="666" name="Google Shape;666;p22"/>
            <p:cNvCxnSpPr/>
            <p:nvPr/>
          </p:nvCxnSpPr>
          <p:spPr>
            <a:xfrm>
              <a:off x="2295898" y="3817823"/>
              <a:ext cx="549600" cy="0"/>
            </a:xfrm>
            <a:prstGeom prst="straightConnector1">
              <a:avLst/>
            </a:prstGeom>
            <a:noFill/>
            <a:ln w="19050" cap="flat" cmpd="sng">
              <a:solidFill>
                <a:srgbClr val="97C153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667" name="Google Shape;667;p22"/>
            <p:cNvSpPr/>
            <p:nvPr/>
          </p:nvSpPr>
          <p:spPr>
            <a:xfrm>
              <a:off x="2962509" y="3199709"/>
              <a:ext cx="1336865" cy="1336919"/>
            </a:xfrm>
            <a:custGeom>
              <a:avLst/>
              <a:gdLst/>
              <a:ahLst/>
              <a:cxnLst/>
              <a:rect l="l" t="t" r="r" b="b"/>
              <a:pathLst>
                <a:path w="24637" h="24638" extrusionOk="0">
                  <a:moveTo>
                    <a:pt x="1" y="1"/>
                  </a:moveTo>
                  <a:cubicBezTo>
                    <a:pt x="1" y="13606"/>
                    <a:pt x="11032" y="24638"/>
                    <a:pt x="24637" y="24638"/>
                  </a:cubicBezTo>
                  <a:lnTo>
                    <a:pt x="24637" y="1"/>
                  </a:lnTo>
                  <a:close/>
                </a:path>
              </a:pathLst>
            </a:custGeom>
            <a:solidFill>
              <a:srgbClr val="97C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5E5E5E"/>
                </a:buClr>
                <a:buSzPts val="2000"/>
              </a:pPr>
              <a:endPara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 txBox="1"/>
            <p:nvPr/>
          </p:nvSpPr>
          <p:spPr>
            <a:xfrm>
              <a:off x="467871" y="3367756"/>
              <a:ext cx="2330907" cy="394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r" rtl="0">
                <a:buClr>
                  <a:srgbClr val="97C153"/>
                </a:buClr>
                <a:buSzPts val="2000"/>
              </a:pPr>
              <a:r>
                <a:rPr lang="en-US" sz="1500" b="1" dirty="0">
                  <a:solidFill>
                    <a:srgbClr val="97C15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EXPERTISE</a:t>
              </a:r>
              <a:endParaRPr sz="1500" b="1" dirty="0">
                <a:solidFill>
                  <a:srgbClr val="97C15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69" name="Google Shape;669;p22"/>
            <p:cNvSpPr txBox="1"/>
            <p:nvPr/>
          </p:nvSpPr>
          <p:spPr>
            <a:xfrm>
              <a:off x="-602601" y="3962851"/>
              <a:ext cx="3941317" cy="1090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Data Scientist, Data Engineer &amp; Database Engineer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</a:rPr>
                <a:t>Cloud Engineer 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</a:rPr>
                <a:t>Immersing Technology  (XR, VR, MR)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</a:rPr>
                <a:t>AI, </a:t>
              </a:r>
              <a:r>
                <a:rPr lang="en-MY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Data Analytics</a:t>
              </a:r>
              <a:r>
                <a:rPr lang="en-US" sz="1250" dirty="0">
                  <a:solidFill>
                    <a:srgbClr val="00B0F0"/>
                  </a:solidFill>
                </a:rPr>
                <a:t> &amp; Machine Learning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</a:rPr>
                <a:t>Implementing those expertise in corresponding graduates field</a:t>
              </a:r>
            </a:p>
          </p:txBody>
        </p:sp>
      </p:grpSp>
      <p:grpSp>
        <p:nvGrpSpPr>
          <p:cNvPr id="670" name="Google Shape;670;p22"/>
          <p:cNvGrpSpPr/>
          <p:nvPr/>
        </p:nvGrpSpPr>
        <p:grpSpPr>
          <a:xfrm>
            <a:off x="5765616" y="3853477"/>
            <a:ext cx="5576614" cy="2547322"/>
            <a:chOff x="4844600" y="3168224"/>
            <a:chExt cx="5540193" cy="2494788"/>
          </a:xfrm>
        </p:grpSpPr>
        <p:sp>
          <p:nvSpPr>
            <p:cNvPr id="671" name="Google Shape;671;p22"/>
            <p:cNvSpPr/>
            <p:nvPr/>
          </p:nvSpPr>
          <p:spPr>
            <a:xfrm>
              <a:off x="4844600" y="3199709"/>
              <a:ext cx="1336865" cy="1336919"/>
            </a:xfrm>
            <a:custGeom>
              <a:avLst/>
              <a:gdLst/>
              <a:ahLst/>
              <a:cxnLst/>
              <a:rect l="l" t="t" r="r" b="b"/>
              <a:pathLst>
                <a:path w="24637" h="24638" extrusionOk="0">
                  <a:moveTo>
                    <a:pt x="0" y="1"/>
                  </a:moveTo>
                  <a:lnTo>
                    <a:pt x="0" y="24638"/>
                  </a:lnTo>
                  <a:cubicBezTo>
                    <a:pt x="13605" y="24638"/>
                    <a:pt x="24636" y="13606"/>
                    <a:pt x="24636" y="1"/>
                  </a:cubicBezTo>
                  <a:close/>
                </a:path>
              </a:pathLst>
            </a:custGeom>
            <a:solidFill>
              <a:srgbClr val="987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5E5E5E"/>
                </a:buClr>
                <a:buSzPts val="2000"/>
              </a:pPr>
              <a:endPara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 txBox="1"/>
            <p:nvPr/>
          </p:nvSpPr>
          <p:spPr>
            <a:xfrm>
              <a:off x="6326536" y="3168224"/>
              <a:ext cx="338843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l" rtl="0">
                <a:buClr>
                  <a:srgbClr val="987C00"/>
                </a:buClr>
                <a:buSzPts val="2000"/>
              </a:pPr>
              <a:r>
                <a:rPr lang="en-MY" sz="1500" b="1" dirty="0">
                  <a:solidFill>
                    <a:srgbClr val="987C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TRAINING &amp; RESEARCH COLLABORATION</a:t>
              </a:r>
              <a:endParaRPr sz="1500" b="1" dirty="0">
                <a:solidFill>
                  <a:srgbClr val="987C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73" name="Google Shape;673;p22"/>
            <p:cNvSpPr txBox="1"/>
            <p:nvPr/>
          </p:nvSpPr>
          <p:spPr>
            <a:xfrm>
              <a:off x="6095787" y="3733894"/>
              <a:ext cx="4289006" cy="1929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AI EXPERTISE TRANSFER KNOWLEDGE BASED ON APFI 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MY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Train-the-Trainer Program (TTT) for AI, Machine Learning, Cloud, Database &amp; Data Analytics   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Certification of Competency (CoC) for </a:t>
              </a:r>
              <a:r>
                <a:rPr lang="en-MY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AI, Machine Learning, Immersing, Cloud, Database &amp; Data Analytics 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MY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Research Collaboration (Matching Grant, Endowment, Attachment ) on Convergence Technology use case e.g. Biotechnology, Smart Manufacturing, Advanced Materials, Smart City</a:t>
              </a:r>
              <a:endParaRPr sz="12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indent="-107950" algn="l" rtl="0">
                <a:buClr>
                  <a:srgbClr val="5E5E5E"/>
                </a:buClr>
                <a:buSzPts val="2000"/>
              </a:pPr>
              <a:endParaRPr sz="1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674" name="Google Shape;674;p22"/>
            <p:cNvCxnSpPr/>
            <p:nvPr/>
          </p:nvCxnSpPr>
          <p:spPr>
            <a:xfrm rot="10800000">
              <a:off x="6326537" y="3693477"/>
              <a:ext cx="549600" cy="0"/>
            </a:xfrm>
            <a:prstGeom prst="straightConnector1">
              <a:avLst/>
            </a:prstGeom>
            <a:noFill/>
            <a:ln w="19050" cap="flat" cmpd="sng">
              <a:solidFill>
                <a:srgbClr val="987C00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675" name="Google Shape;675;p22"/>
          <p:cNvGrpSpPr/>
          <p:nvPr/>
        </p:nvGrpSpPr>
        <p:grpSpPr>
          <a:xfrm>
            <a:off x="5759098" y="2079802"/>
            <a:ext cx="5675872" cy="1704994"/>
            <a:chOff x="4910319" y="1002724"/>
            <a:chExt cx="5435770" cy="1677834"/>
          </a:xfrm>
        </p:grpSpPr>
        <p:sp>
          <p:nvSpPr>
            <p:cNvPr id="676" name="Google Shape;676;p22"/>
            <p:cNvSpPr/>
            <p:nvPr/>
          </p:nvSpPr>
          <p:spPr>
            <a:xfrm>
              <a:off x="4910319" y="1343693"/>
              <a:ext cx="1336865" cy="1336865"/>
            </a:xfrm>
            <a:custGeom>
              <a:avLst/>
              <a:gdLst/>
              <a:ahLst/>
              <a:cxnLst/>
              <a:rect l="l" t="t" r="r" b="b"/>
              <a:pathLst>
                <a:path w="24637" h="24637" extrusionOk="0">
                  <a:moveTo>
                    <a:pt x="0" y="1"/>
                  </a:moveTo>
                  <a:lnTo>
                    <a:pt x="0" y="24636"/>
                  </a:lnTo>
                  <a:lnTo>
                    <a:pt x="24636" y="24636"/>
                  </a:lnTo>
                  <a:cubicBezTo>
                    <a:pt x="24636" y="11032"/>
                    <a:pt x="13605" y="1"/>
                    <a:pt x="0" y="1"/>
                  </a:cubicBezTo>
                  <a:close/>
                </a:path>
              </a:pathLst>
            </a:custGeom>
            <a:solidFill>
              <a:srgbClr val="2AA9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5E5E5E"/>
                </a:buClr>
                <a:buSzPts val="2000"/>
              </a:pPr>
              <a:endPara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2"/>
            <p:cNvSpPr txBox="1"/>
            <p:nvPr/>
          </p:nvSpPr>
          <p:spPr>
            <a:xfrm>
              <a:off x="5974076" y="1002724"/>
              <a:ext cx="2582686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l" rtl="0">
                <a:buClr>
                  <a:srgbClr val="2AA964"/>
                </a:buClr>
                <a:buSzPts val="2000"/>
              </a:pPr>
              <a:r>
                <a:rPr lang="en-MY" sz="1500" b="1" dirty="0">
                  <a:solidFill>
                    <a:srgbClr val="2AA964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AI INFRASTRUCTURE</a:t>
              </a:r>
              <a:endParaRPr sz="1500" b="1" dirty="0">
                <a:solidFill>
                  <a:srgbClr val="2AA96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78" name="Google Shape;678;p22"/>
            <p:cNvSpPr txBox="1"/>
            <p:nvPr/>
          </p:nvSpPr>
          <p:spPr>
            <a:xfrm>
              <a:off x="6170052" y="1478815"/>
              <a:ext cx="4176037" cy="80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Identify SME among researcher to develop the infra at initial stage</a:t>
              </a:r>
              <a:endParaRPr lang="en-MY" sz="1250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Introduction of Uni-Cloud as AI’s infra PoC among Institution of Higher Learning 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US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Inciting promotion and competitive package by vendor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endParaRPr lang="en-US" sz="1250" dirty="0">
                <a:solidFill>
                  <a:srgbClr val="00B0F0"/>
                </a:solidFill>
              </a:endParaRP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endParaRPr lang="en-US" dirty="0">
                <a:solidFill>
                  <a:srgbClr val="00B0F0"/>
                </a:solidFill>
              </a:endParaRPr>
            </a:p>
            <a:p>
              <a:pPr algn="l" rtl="0">
                <a:buClr>
                  <a:srgbClr val="5E5E5E"/>
                </a:buClr>
                <a:buSzPts val="2000"/>
              </a:pPr>
              <a:endParaRPr sz="1000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l" rtl="0">
                <a:buClr>
                  <a:srgbClr val="5E5E5E"/>
                </a:buClr>
                <a:buSzPts val="2000"/>
              </a:pPr>
              <a:endParaRPr sz="1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l" rtl="0">
                <a:buClr>
                  <a:srgbClr val="5E5E5E"/>
                </a:buClr>
                <a:buSzPts val="2000"/>
              </a:pPr>
              <a:endParaRPr sz="1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679" name="Google Shape;679;p22"/>
            <p:cNvCxnSpPr/>
            <p:nvPr/>
          </p:nvCxnSpPr>
          <p:spPr>
            <a:xfrm rot="10800000">
              <a:off x="5962735" y="1505582"/>
              <a:ext cx="549600" cy="0"/>
            </a:xfrm>
            <a:prstGeom prst="straightConnector1">
              <a:avLst/>
            </a:prstGeom>
            <a:noFill/>
            <a:ln w="19050" cap="flat" cmpd="sng">
              <a:solidFill>
                <a:srgbClr val="2AA964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680" name="Google Shape;680;p22"/>
          <p:cNvGrpSpPr/>
          <p:nvPr/>
        </p:nvGrpSpPr>
        <p:grpSpPr>
          <a:xfrm>
            <a:off x="291917" y="1556064"/>
            <a:ext cx="5368933" cy="2399500"/>
            <a:chOff x="-806208" y="483717"/>
            <a:chExt cx="5122866" cy="2397191"/>
          </a:xfrm>
        </p:grpSpPr>
        <p:cxnSp>
          <p:nvCxnSpPr>
            <p:cNvPr id="681" name="Google Shape;681;p22"/>
            <p:cNvCxnSpPr/>
            <p:nvPr/>
          </p:nvCxnSpPr>
          <p:spPr>
            <a:xfrm>
              <a:off x="2456636" y="984571"/>
              <a:ext cx="549600" cy="0"/>
            </a:xfrm>
            <a:prstGeom prst="straightConnector1">
              <a:avLst/>
            </a:prstGeom>
            <a:noFill/>
            <a:ln w="19050" cap="flat" cmpd="sng">
              <a:solidFill>
                <a:srgbClr val="00B2BC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682" name="Google Shape;682;p22"/>
            <p:cNvSpPr/>
            <p:nvPr/>
          </p:nvSpPr>
          <p:spPr>
            <a:xfrm>
              <a:off x="2979793" y="1352853"/>
              <a:ext cx="1336865" cy="1336865"/>
            </a:xfrm>
            <a:custGeom>
              <a:avLst/>
              <a:gdLst/>
              <a:ahLst/>
              <a:cxnLst/>
              <a:rect l="l" t="t" r="r" b="b"/>
              <a:pathLst>
                <a:path w="24637" h="24637" extrusionOk="0">
                  <a:moveTo>
                    <a:pt x="24637" y="1"/>
                  </a:moveTo>
                  <a:cubicBezTo>
                    <a:pt x="11032" y="1"/>
                    <a:pt x="1" y="11032"/>
                    <a:pt x="1" y="24636"/>
                  </a:cubicBezTo>
                  <a:lnTo>
                    <a:pt x="24637" y="24636"/>
                  </a:lnTo>
                  <a:lnTo>
                    <a:pt x="24637" y="1"/>
                  </a:lnTo>
                  <a:close/>
                </a:path>
              </a:pathLst>
            </a:custGeom>
            <a:solidFill>
              <a:srgbClr val="00B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5E5E5E"/>
                </a:buClr>
                <a:buSzPts val="2000"/>
              </a:pPr>
              <a:endPara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2"/>
            <p:cNvSpPr txBox="1"/>
            <p:nvPr/>
          </p:nvSpPr>
          <p:spPr>
            <a:xfrm>
              <a:off x="1254727" y="483717"/>
              <a:ext cx="21684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r" rtl="0">
                <a:buClr>
                  <a:srgbClr val="00B2BC"/>
                </a:buClr>
                <a:buSzPts val="2000"/>
              </a:pPr>
              <a:r>
                <a:rPr lang="en-MY" sz="1500" b="1" dirty="0">
                  <a:solidFill>
                    <a:srgbClr val="00B2BC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POLICY</a:t>
              </a:r>
              <a:endParaRPr sz="1500" b="1" dirty="0">
                <a:solidFill>
                  <a:srgbClr val="00B2B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84" name="Google Shape;684;p22"/>
            <p:cNvSpPr txBox="1"/>
            <p:nvPr/>
          </p:nvSpPr>
          <p:spPr>
            <a:xfrm>
              <a:off x="-806208" y="774482"/>
              <a:ext cx="3682725" cy="21064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MY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Implement AI-Powered Faculty Initiative to Support all sectors covered in NIMP2030</a:t>
              </a:r>
              <a:endParaRPr sz="1250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MY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Training Prompt Engineering to Reskilling Senior Staff Member  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MY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Achieving Premium Salary / Progressive Wage Policy among Graduates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MY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Achieving Subject Matter Expert as Principle Consultant 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r>
                <a:rPr lang="en-MY" sz="1250" dirty="0">
                  <a:solidFill>
                    <a:srgbClr val="00B0F0"/>
                  </a:solidFill>
                  <a:latin typeface="Roboto"/>
                  <a:ea typeface="Roboto"/>
                  <a:cs typeface="Roboto"/>
                  <a:sym typeface="Roboto"/>
                </a:rPr>
                <a:t>Achieving Start-up level of Cockroach, Ponies, Centaurs, Unicorns, Decacorns, Hectocorn    </a:t>
              </a:r>
            </a:p>
            <a:p>
              <a:pPr marL="171450" indent="-171450" algn="l" rtl="0">
                <a:buClr>
                  <a:srgbClr val="000000"/>
                </a:buClr>
                <a:buSzPts val="2000"/>
                <a:buFont typeface="Roboto"/>
                <a:buChar char="-"/>
              </a:pPr>
              <a:endParaRPr sz="1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just" rtl="0">
                <a:buClr>
                  <a:srgbClr val="5E5E5E"/>
                </a:buClr>
                <a:buSzPts val="2000"/>
              </a:pPr>
              <a:endParaRPr sz="1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0B9243-AF5F-460F-32B0-9CB5E0D6AC42}"/>
              </a:ext>
            </a:extLst>
          </p:cNvPr>
          <p:cNvGrpSpPr/>
          <p:nvPr/>
        </p:nvGrpSpPr>
        <p:grpSpPr>
          <a:xfrm>
            <a:off x="4738962" y="2822714"/>
            <a:ext cx="1982475" cy="1884661"/>
            <a:chOff x="5413190" y="7850415"/>
            <a:chExt cx="3224924" cy="3159617"/>
          </a:xfrm>
        </p:grpSpPr>
        <p:grpSp>
          <p:nvGrpSpPr>
            <p:cNvPr id="685" name="Google Shape;685;p22"/>
            <p:cNvGrpSpPr/>
            <p:nvPr/>
          </p:nvGrpSpPr>
          <p:grpSpPr>
            <a:xfrm rot="-5400000">
              <a:off x="5378321" y="10181197"/>
              <a:ext cx="863704" cy="793965"/>
              <a:chOff x="3422016" y="3510913"/>
              <a:chExt cx="573229" cy="550113"/>
            </a:xfrm>
          </p:grpSpPr>
          <p:sp>
            <p:nvSpPr>
              <p:cNvPr id="686" name="Google Shape;686;p22"/>
              <p:cNvSpPr/>
              <p:nvPr/>
            </p:nvSpPr>
            <p:spPr>
              <a:xfrm>
                <a:off x="3422016" y="3510913"/>
                <a:ext cx="573229" cy="550113"/>
              </a:xfrm>
              <a:custGeom>
                <a:avLst/>
                <a:gdLst/>
                <a:ahLst/>
                <a:cxnLst/>
                <a:rect l="l" t="t" r="r" b="b"/>
                <a:pathLst>
                  <a:path w="10564" h="10138" extrusionOk="0">
                    <a:moveTo>
                      <a:pt x="6698" y="259"/>
                    </a:moveTo>
                    <a:cubicBezTo>
                      <a:pt x="7573" y="259"/>
                      <a:pt x="8397" y="597"/>
                      <a:pt x="9013" y="1213"/>
                    </a:cubicBezTo>
                    <a:cubicBezTo>
                      <a:pt x="10286" y="2485"/>
                      <a:pt x="10286" y="4562"/>
                      <a:pt x="9013" y="5834"/>
                    </a:cubicBezTo>
                    <a:cubicBezTo>
                      <a:pt x="8397" y="6450"/>
                      <a:pt x="7573" y="6788"/>
                      <a:pt x="6698" y="6788"/>
                    </a:cubicBezTo>
                    <a:cubicBezTo>
                      <a:pt x="5963" y="6788"/>
                      <a:pt x="5257" y="6549"/>
                      <a:pt x="4691" y="6092"/>
                    </a:cubicBezTo>
                    <a:cubicBezTo>
                      <a:pt x="4651" y="6063"/>
                      <a:pt x="4611" y="6033"/>
                      <a:pt x="4572" y="5993"/>
                    </a:cubicBezTo>
                    <a:cubicBezTo>
                      <a:pt x="4512" y="5943"/>
                      <a:pt x="4452" y="5893"/>
                      <a:pt x="4393" y="5834"/>
                    </a:cubicBezTo>
                    <a:cubicBezTo>
                      <a:pt x="4333" y="5774"/>
                      <a:pt x="4273" y="5715"/>
                      <a:pt x="4223" y="5645"/>
                    </a:cubicBezTo>
                    <a:cubicBezTo>
                      <a:pt x="4194" y="5615"/>
                      <a:pt x="4164" y="5575"/>
                      <a:pt x="4134" y="5536"/>
                    </a:cubicBezTo>
                    <a:cubicBezTo>
                      <a:pt x="3130" y="4254"/>
                      <a:pt x="3210" y="2395"/>
                      <a:pt x="4393" y="1213"/>
                    </a:cubicBezTo>
                    <a:cubicBezTo>
                      <a:pt x="5009" y="597"/>
                      <a:pt x="5833" y="259"/>
                      <a:pt x="6698" y="259"/>
                    </a:cubicBezTo>
                    <a:close/>
                    <a:moveTo>
                      <a:pt x="4025" y="5804"/>
                    </a:moveTo>
                    <a:cubicBezTo>
                      <a:pt x="4075" y="5874"/>
                      <a:pt x="4134" y="5933"/>
                      <a:pt x="4194" y="5983"/>
                    </a:cubicBezTo>
                    <a:cubicBezTo>
                      <a:pt x="4194" y="5993"/>
                      <a:pt x="4203" y="6003"/>
                      <a:pt x="4214" y="6013"/>
                    </a:cubicBezTo>
                    <a:cubicBezTo>
                      <a:pt x="4273" y="6072"/>
                      <a:pt x="4343" y="6142"/>
                      <a:pt x="4422" y="6202"/>
                    </a:cubicBezTo>
                    <a:lnTo>
                      <a:pt x="3657" y="6977"/>
                    </a:lnTo>
                    <a:lnTo>
                      <a:pt x="3249" y="6569"/>
                    </a:lnTo>
                    <a:lnTo>
                      <a:pt x="4025" y="5804"/>
                    </a:lnTo>
                    <a:close/>
                    <a:moveTo>
                      <a:pt x="2801" y="6761"/>
                    </a:moveTo>
                    <a:cubicBezTo>
                      <a:pt x="2974" y="6761"/>
                      <a:pt x="3145" y="6823"/>
                      <a:pt x="3269" y="6947"/>
                    </a:cubicBezTo>
                    <a:cubicBezTo>
                      <a:pt x="3399" y="7076"/>
                      <a:pt x="3468" y="7245"/>
                      <a:pt x="3468" y="7424"/>
                    </a:cubicBezTo>
                    <a:cubicBezTo>
                      <a:pt x="3468" y="7603"/>
                      <a:pt x="3399" y="7772"/>
                      <a:pt x="3269" y="7901"/>
                    </a:cubicBezTo>
                    <a:lnTo>
                      <a:pt x="1480" y="9690"/>
                    </a:lnTo>
                    <a:cubicBezTo>
                      <a:pt x="1356" y="9814"/>
                      <a:pt x="1185" y="9876"/>
                      <a:pt x="1013" y="9876"/>
                    </a:cubicBezTo>
                    <a:cubicBezTo>
                      <a:pt x="840" y="9876"/>
                      <a:pt x="666" y="9814"/>
                      <a:pt x="537" y="9690"/>
                    </a:cubicBezTo>
                    <a:cubicBezTo>
                      <a:pt x="278" y="9431"/>
                      <a:pt x="278" y="9004"/>
                      <a:pt x="537" y="8746"/>
                    </a:cubicBezTo>
                    <a:lnTo>
                      <a:pt x="2326" y="6947"/>
                    </a:lnTo>
                    <a:cubicBezTo>
                      <a:pt x="2455" y="6823"/>
                      <a:pt x="2629" y="6761"/>
                      <a:pt x="2801" y="6761"/>
                    </a:cubicBezTo>
                    <a:close/>
                    <a:moveTo>
                      <a:pt x="6698" y="1"/>
                    </a:moveTo>
                    <a:cubicBezTo>
                      <a:pt x="5764" y="1"/>
                      <a:pt x="4879" y="368"/>
                      <a:pt x="4214" y="1034"/>
                    </a:cubicBezTo>
                    <a:cubicBezTo>
                      <a:pt x="2971" y="2276"/>
                      <a:pt x="2852" y="4224"/>
                      <a:pt x="3866" y="5606"/>
                    </a:cubicBezTo>
                    <a:lnTo>
                      <a:pt x="2982" y="6480"/>
                    </a:lnTo>
                    <a:cubicBezTo>
                      <a:pt x="2971" y="6490"/>
                      <a:pt x="2971" y="6510"/>
                      <a:pt x="2962" y="6529"/>
                    </a:cubicBezTo>
                    <a:cubicBezTo>
                      <a:pt x="2906" y="6520"/>
                      <a:pt x="2850" y="6515"/>
                      <a:pt x="2795" y="6515"/>
                    </a:cubicBezTo>
                    <a:cubicBezTo>
                      <a:pt x="2559" y="6515"/>
                      <a:pt x="2324" y="6599"/>
                      <a:pt x="2147" y="6768"/>
                    </a:cubicBezTo>
                    <a:lnTo>
                      <a:pt x="358" y="8567"/>
                    </a:lnTo>
                    <a:cubicBezTo>
                      <a:pt x="0" y="8925"/>
                      <a:pt x="0" y="9511"/>
                      <a:pt x="358" y="9869"/>
                    </a:cubicBezTo>
                    <a:cubicBezTo>
                      <a:pt x="537" y="10038"/>
                      <a:pt x="765" y="10137"/>
                      <a:pt x="1014" y="10137"/>
                    </a:cubicBezTo>
                    <a:cubicBezTo>
                      <a:pt x="1252" y="10137"/>
                      <a:pt x="1491" y="10038"/>
                      <a:pt x="1659" y="9869"/>
                    </a:cubicBezTo>
                    <a:lnTo>
                      <a:pt x="3448" y="8080"/>
                    </a:lnTo>
                    <a:cubicBezTo>
                      <a:pt x="3627" y="7901"/>
                      <a:pt x="3726" y="7673"/>
                      <a:pt x="3726" y="7424"/>
                    </a:cubicBezTo>
                    <a:cubicBezTo>
                      <a:pt x="3726" y="7364"/>
                      <a:pt x="3717" y="7315"/>
                      <a:pt x="3707" y="7255"/>
                    </a:cubicBezTo>
                    <a:cubicBezTo>
                      <a:pt x="3712" y="7250"/>
                      <a:pt x="3719" y="7250"/>
                      <a:pt x="3727" y="7250"/>
                    </a:cubicBezTo>
                    <a:cubicBezTo>
                      <a:pt x="3734" y="7250"/>
                      <a:pt x="3742" y="7250"/>
                      <a:pt x="3746" y="7245"/>
                    </a:cubicBezTo>
                    <a:lnTo>
                      <a:pt x="4621" y="6361"/>
                    </a:lnTo>
                    <a:cubicBezTo>
                      <a:pt x="5227" y="6798"/>
                      <a:pt x="5943" y="7046"/>
                      <a:pt x="6698" y="7046"/>
                    </a:cubicBezTo>
                    <a:cubicBezTo>
                      <a:pt x="7642" y="7046"/>
                      <a:pt x="8527" y="6679"/>
                      <a:pt x="9192" y="6013"/>
                    </a:cubicBezTo>
                    <a:cubicBezTo>
                      <a:pt x="10564" y="4641"/>
                      <a:pt x="10564" y="2406"/>
                      <a:pt x="9192" y="1034"/>
                    </a:cubicBezTo>
                    <a:cubicBezTo>
                      <a:pt x="8527" y="368"/>
                      <a:pt x="7642" y="1"/>
                      <a:pt x="66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2"/>
              <p:cNvSpPr/>
              <p:nvPr/>
            </p:nvSpPr>
            <p:spPr>
              <a:xfrm>
                <a:off x="3624204" y="3554867"/>
                <a:ext cx="323079" cy="29475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5432" extrusionOk="0">
                    <a:moveTo>
                      <a:pt x="2972" y="254"/>
                    </a:moveTo>
                    <a:cubicBezTo>
                      <a:pt x="3608" y="254"/>
                      <a:pt x="4234" y="492"/>
                      <a:pt x="4721" y="969"/>
                    </a:cubicBezTo>
                    <a:cubicBezTo>
                      <a:pt x="5675" y="1933"/>
                      <a:pt x="5675" y="3493"/>
                      <a:pt x="4721" y="4458"/>
                    </a:cubicBezTo>
                    <a:cubicBezTo>
                      <a:pt x="4254" y="4924"/>
                      <a:pt x="3638" y="5173"/>
                      <a:pt x="2972" y="5173"/>
                    </a:cubicBezTo>
                    <a:cubicBezTo>
                      <a:pt x="2316" y="5173"/>
                      <a:pt x="1700" y="4924"/>
                      <a:pt x="1233" y="4458"/>
                    </a:cubicBezTo>
                    <a:cubicBezTo>
                      <a:pt x="766" y="3990"/>
                      <a:pt x="517" y="3374"/>
                      <a:pt x="517" y="2709"/>
                    </a:cubicBezTo>
                    <a:cubicBezTo>
                      <a:pt x="517" y="2053"/>
                      <a:pt x="766" y="1437"/>
                      <a:pt x="1233" y="969"/>
                    </a:cubicBezTo>
                    <a:cubicBezTo>
                      <a:pt x="1710" y="492"/>
                      <a:pt x="2346" y="254"/>
                      <a:pt x="2972" y="254"/>
                    </a:cubicBezTo>
                    <a:close/>
                    <a:moveTo>
                      <a:pt x="2977" y="0"/>
                    </a:moveTo>
                    <a:cubicBezTo>
                      <a:pt x="2281" y="0"/>
                      <a:pt x="1586" y="263"/>
                      <a:pt x="1054" y="790"/>
                    </a:cubicBezTo>
                    <a:cubicBezTo>
                      <a:pt x="0" y="1854"/>
                      <a:pt x="0" y="3573"/>
                      <a:pt x="1054" y="4637"/>
                    </a:cubicBezTo>
                    <a:cubicBezTo>
                      <a:pt x="1571" y="5143"/>
                      <a:pt x="2246" y="5432"/>
                      <a:pt x="2972" y="5432"/>
                    </a:cubicBezTo>
                    <a:cubicBezTo>
                      <a:pt x="3697" y="5432"/>
                      <a:pt x="4383" y="5143"/>
                      <a:pt x="4900" y="4637"/>
                    </a:cubicBezTo>
                    <a:cubicBezTo>
                      <a:pt x="5954" y="3573"/>
                      <a:pt x="5954" y="1854"/>
                      <a:pt x="4900" y="790"/>
                    </a:cubicBezTo>
                    <a:cubicBezTo>
                      <a:pt x="4368" y="263"/>
                      <a:pt x="3673" y="0"/>
                      <a:pt x="2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2"/>
              <p:cNvSpPr/>
              <p:nvPr/>
            </p:nvSpPr>
            <p:spPr>
              <a:xfrm>
                <a:off x="3466730" y="3906335"/>
                <a:ext cx="130556" cy="129308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383" extrusionOk="0">
                    <a:moveTo>
                      <a:pt x="2267" y="0"/>
                    </a:moveTo>
                    <a:cubicBezTo>
                      <a:pt x="2234" y="0"/>
                      <a:pt x="2202" y="13"/>
                      <a:pt x="2177" y="37"/>
                    </a:cubicBezTo>
                    <a:lnTo>
                      <a:pt x="51" y="2164"/>
                    </a:lnTo>
                    <a:cubicBezTo>
                      <a:pt x="1" y="2214"/>
                      <a:pt x="1" y="2294"/>
                      <a:pt x="51" y="2343"/>
                    </a:cubicBezTo>
                    <a:cubicBezTo>
                      <a:pt x="71" y="2373"/>
                      <a:pt x="100" y="2383"/>
                      <a:pt x="140" y="2383"/>
                    </a:cubicBezTo>
                    <a:cubicBezTo>
                      <a:pt x="170" y="2383"/>
                      <a:pt x="199" y="2373"/>
                      <a:pt x="230" y="2343"/>
                    </a:cubicBezTo>
                    <a:lnTo>
                      <a:pt x="2356" y="216"/>
                    </a:lnTo>
                    <a:cubicBezTo>
                      <a:pt x="2406" y="167"/>
                      <a:pt x="2406" y="88"/>
                      <a:pt x="2356" y="37"/>
                    </a:cubicBezTo>
                    <a:cubicBezTo>
                      <a:pt x="2331" y="13"/>
                      <a:pt x="2299" y="0"/>
                      <a:pt x="2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9" name="Google Shape;689;p22"/>
            <p:cNvGrpSpPr/>
            <p:nvPr/>
          </p:nvGrpSpPr>
          <p:grpSpPr>
            <a:xfrm>
              <a:off x="7907865" y="7918031"/>
              <a:ext cx="707158" cy="708427"/>
              <a:chOff x="5178920" y="1832688"/>
              <a:chExt cx="482177" cy="482177"/>
            </a:xfrm>
          </p:grpSpPr>
          <p:sp>
            <p:nvSpPr>
              <p:cNvPr id="690" name="Google Shape;690;p22"/>
              <p:cNvSpPr/>
              <p:nvPr/>
            </p:nvSpPr>
            <p:spPr>
              <a:xfrm>
                <a:off x="5178920" y="1832688"/>
                <a:ext cx="482177" cy="482177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8886" extrusionOk="0">
                    <a:moveTo>
                      <a:pt x="4781" y="259"/>
                    </a:moveTo>
                    <a:cubicBezTo>
                      <a:pt x="5039" y="259"/>
                      <a:pt x="5258" y="467"/>
                      <a:pt x="5258" y="736"/>
                    </a:cubicBezTo>
                    <a:cubicBezTo>
                      <a:pt x="5258" y="1034"/>
                      <a:pt x="5427" y="1292"/>
                      <a:pt x="5705" y="1401"/>
                    </a:cubicBezTo>
                    <a:cubicBezTo>
                      <a:pt x="5800" y="1442"/>
                      <a:pt x="5898" y="1462"/>
                      <a:pt x="5994" y="1462"/>
                    </a:cubicBezTo>
                    <a:cubicBezTo>
                      <a:pt x="6181" y="1462"/>
                      <a:pt x="6362" y="1387"/>
                      <a:pt x="6500" y="1242"/>
                    </a:cubicBezTo>
                    <a:cubicBezTo>
                      <a:pt x="6595" y="1153"/>
                      <a:pt x="6716" y="1108"/>
                      <a:pt x="6838" y="1108"/>
                    </a:cubicBezTo>
                    <a:cubicBezTo>
                      <a:pt x="6960" y="1108"/>
                      <a:pt x="7082" y="1153"/>
                      <a:pt x="7176" y="1242"/>
                    </a:cubicBezTo>
                    <a:lnTo>
                      <a:pt x="7643" y="1719"/>
                    </a:lnTo>
                    <a:cubicBezTo>
                      <a:pt x="7733" y="1809"/>
                      <a:pt x="7782" y="1929"/>
                      <a:pt x="7782" y="2057"/>
                    </a:cubicBezTo>
                    <a:cubicBezTo>
                      <a:pt x="7782" y="2187"/>
                      <a:pt x="7733" y="2306"/>
                      <a:pt x="7643" y="2395"/>
                    </a:cubicBezTo>
                    <a:cubicBezTo>
                      <a:pt x="7435" y="2604"/>
                      <a:pt x="7375" y="2912"/>
                      <a:pt x="7484" y="3190"/>
                    </a:cubicBezTo>
                    <a:cubicBezTo>
                      <a:pt x="7603" y="3459"/>
                      <a:pt x="7862" y="3638"/>
                      <a:pt x="8160" y="3638"/>
                    </a:cubicBezTo>
                    <a:cubicBezTo>
                      <a:pt x="8418" y="3638"/>
                      <a:pt x="8637" y="3846"/>
                      <a:pt x="8637" y="4115"/>
                    </a:cubicBezTo>
                    <a:lnTo>
                      <a:pt x="8637" y="4780"/>
                    </a:lnTo>
                    <a:cubicBezTo>
                      <a:pt x="8637" y="5039"/>
                      <a:pt x="8418" y="5257"/>
                      <a:pt x="8160" y="5257"/>
                    </a:cubicBezTo>
                    <a:cubicBezTo>
                      <a:pt x="7862" y="5257"/>
                      <a:pt x="7603" y="5427"/>
                      <a:pt x="7484" y="5705"/>
                    </a:cubicBezTo>
                    <a:cubicBezTo>
                      <a:pt x="7375" y="5983"/>
                      <a:pt x="7435" y="6291"/>
                      <a:pt x="7643" y="6500"/>
                    </a:cubicBezTo>
                    <a:cubicBezTo>
                      <a:pt x="7733" y="6589"/>
                      <a:pt x="7782" y="6708"/>
                      <a:pt x="7782" y="6838"/>
                    </a:cubicBezTo>
                    <a:cubicBezTo>
                      <a:pt x="7782" y="6967"/>
                      <a:pt x="7733" y="7086"/>
                      <a:pt x="7643" y="7176"/>
                    </a:cubicBezTo>
                    <a:lnTo>
                      <a:pt x="7176" y="7642"/>
                    </a:lnTo>
                    <a:cubicBezTo>
                      <a:pt x="7087" y="7732"/>
                      <a:pt x="6963" y="7777"/>
                      <a:pt x="6838" y="7777"/>
                    </a:cubicBezTo>
                    <a:cubicBezTo>
                      <a:pt x="6714" y="7777"/>
                      <a:pt x="6590" y="7732"/>
                      <a:pt x="6500" y="7642"/>
                    </a:cubicBezTo>
                    <a:cubicBezTo>
                      <a:pt x="6360" y="7503"/>
                      <a:pt x="6176" y="7430"/>
                      <a:pt x="5985" y="7430"/>
                    </a:cubicBezTo>
                    <a:cubicBezTo>
                      <a:pt x="5892" y="7430"/>
                      <a:pt x="5797" y="7448"/>
                      <a:pt x="5705" y="7483"/>
                    </a:cubicBezTo>
                    <a:cubicBezTo>
                      <a:pt x="5427" y="7603"/>
                      <a:pt x="5258" y="7861"/>
                      <a:pt x="5258" y="8159"/>
                    </a:cubicBezTo>
                    <a:cubicBezTo>
                      <a:pt x="5258" y="8418"/>
                      <a:pt x="5039" y="8636"/>
                      <a:pt x="4781" y="8636"/>
                    </a:cubicBezTo>
                    <a:lnTo>
                      <a:pt x="4115" y="8636"/>
                    </a:lnTo>
                    <a:cubicBezTo>
                      <a:pt x="3847" y="8636"/>
                      <a:pt x="3638" y="8418"/>
                      <a:pt x="3638" y="8159"/>
                    </a:cubicBezTo>
                    <a:cubicBezTo>
                      <a:pt x="3638" y="7861"/>
                      <a:pt x="3459" y="7603"/>
                      <a:pt x="3181" y="7483"/>
                    </a:cubicBezTo>
                    <a:cubicBezTo>
                      <a:pt x="3091" y="7444"/>
                      <a:pt x="2992" y="7434"/>
                      <a:pt x="2903" y="7434"/>
                    </a:cubicBezTo>
                    <a:cubicBezTo>
                      <a:pt x="2714" y="7434"/>
                      <a:pt x="2535" y="7503"/>
                      <a:pt x="2396" y="7642"/>
                    </a:cubicBezTo>
                    <a:cubicBezTo>
                      <a:pt x="2306" y="7732"/>
                      <a:pt x="2182" y="7777"/>
                      <a:pt x="2058" y="7777"/>
                    </a:cubicBezTo>
                    <a:cubicBezTo>
                      <a:pt x="1934" y="7777"/>
                      <a:pt x="1809" y="7732"/>
                      <a:pt x="1720" y="7642"/>
                    </a:cubicBezTo>
                    <a:lnTo>
                      <a:pt x="1243" y="7176"/>
                    </a:lnTo>
                    <a:cubicBezTo>
                      <a:pt x="1064" y="6987"/>
                      <a:pt x="1064" y="6688"/>
                      <a:pt x="1243" y="6500"/>
                    </a:cubicBezTo>
                    <a:cubicBezTo>
                      <a:pt x="1461" y="6291"/>
                      <a:pt x="1521" y="5983"/>
                      <a:pt x="1402" y="5705"/>
                    </a:cubicBezTo>
                    <a:cubicBezTo>
                      <a:pt x="1293" y="5427"/>
                      <a:pt x="1035" y="5257"/>
                      <a:pt x="726" y="5257"/>
                    </a:cubicBezTo>
                    <a:cubicBezTo>
                      <a:pt x="468" y="5257"/>
                      <a:pt x="259" y="5039"/>
                      <a:pt x="259" y="4780"/>
                    </a:cubicBezTo>
                    <a:lnTo>
                      <a:pt x="259" y="4115"/>
                    </a:lnTo>
                    <a:cubicBezTo>
                      <a:pt x="259" y="3846"/>
                      <a:pt x="468" y="3638"/>
                      <a:pt x="726" y="3638"/>
                    </a:cubicBezTo>
                    <a:cubicBezTo>
                      <a:pt x="1035" y="3638"/>
                      <a:pt x="1293" y="3459"/>
                      <a:pt x="1402" y="3190"/>
                    </a:cubicBezTo>
                    <a:cubicBezTo>
                      <a:pt x="1521" y="2912"/>
                      <a:pt x="1461" y="2604"/>
                      <a:pt x="1243" y="2395"/>
                    </a:cubicBezTo>
                    <a:cubicBezTo>
                      <a:pt x="1064" y="2207"/>
                      <a:pt x="1064" y="1909"/>
                      <a:pt x="1243" y="1719"/>
                    </a:cubicBezTo>
                    <a:lnTo>
                      <a:pt x="1720" y="1242"/>
                    </a:lnTo>
                    <a:cubicBezTo>
                      <a:pt x="1814" y="1153"/>
                      <a:pt x="1936" y="1108"/>
                      <a:pt x="2058" y="1108"/>
                    </a:cubicBezTo>
                    <a:cubicBezTo>
                      <a:pt x="2180" y="1108"/>
                      <a:pt x="2301" y="1153"/>
                      <a:pt x="2396" y="1242"/>
                    </a:cubicBezTo>
                    <a:cubicBezTo>
                      <a:pt x="2534" y="1387"/>
                      <a:pt x="2715" y="1462"/>
                      <a:pt x="2899" y="1462"/>
                    </a:cubicBezTo>
                    <a:cubicBezTo>
                      <a:pt x="2994" y="1462"/>
                      <a:pt x="3090" y="1442"/>
                      <a:pt x="3181" y="1401"/>
                    </a:cubicBezTo>
                    <a:cubicBezTo>
                      <a:pt x="3459" y="1292"/>
                      <a:pt x="3638" y="1034"/>
                      <a:pt x="3638" y="736"/>
                    </a:cubicBezTo>
                    <a:cubicBezTo>
                      <a:pt x="3638" y="467"/>
                      <a:pt x="3847" y="259"/>
                      <a:pt x="4115" y="259"/>
                    </a:cubicBezTo>
                    <a:close/>
                    <a:moveTo>
                      <a:pt x="4115" y="1"/>
                    </a:moveTo>
                    <a:cubicBezTo>
                      <a:pt x="3707" y="1"/>
                      <a:pt x="3380" y="328"/>
                      <a:pt x="3380" y="736"/>
                    </a:cubicBezTo>
                    <a:cubicBezTo>
                      <a:pt x="3380" y="964"/>
                      <a:pt x="3230" y="1114"/>
                      <a:pt x="3091" y="1173"/>
                    </a:cubicBezTo>
                    <a:cubicBezTo>
                      <a:pt x="3039" y="1195"/>
                      <a:pt x="2977" y="1209"/>
                      <a:pt x="2910" y="1209"/>
                    </a:cubicBezTo>
                    <a:cubicBezTo>
                      <a:pt x="2798" y="1209"/>
                      <a:pt x="2674" y="1170"/>
                      <a:pt x="2575" y="1064"/>
                    </a:cubicBezTo>
                    <a:cubicBezTo>
                      <a:pt x="2431" y="924"/>
                      <a:pt x="2242" y="855"/>
                      <a:pt x="2054" y="855"/>
                    </a:cubicBezTo>
                    <a:cubicBezTo>
                      <a:pt x="1867" y="855"/>
                      <a:pt x="1680" y="924"/>
                      <a:pt x="1541" y="1064"/>
                    </a:cubicBezTo>
                    <a:lnTo>
                      <a:pt x="1064" y="1541"/>
                    </a:lnTo>
                    <a:cubicBezTo>
                      <a:pt x="786" y="1829"/>
                      <a:pt x="786" y="2286"/>
                      <a:pt x="1064" y="2574"/>
                    </a:cubicBezTo>
                    <a:cubicBezTo>
                      <a:pt x="1233" y="2733"/>
                      <a:pt x="1233" y="2942"/>
                      <a:pt x="1174" y="3091"/>
                    </a:cubicBezTo>
                    <a:cubicBezTo>
                      <a:pt x="1114" y="3230"/>
                      <a:pt x="965" y="3379"/>
                      <a:pt x="726" y="3379"/>
                    </a:cubicBezTo>
                    <a:cubicBezTo>
                      <a:pt x="329" y="3379"/>
                      <a:pt x="1" y="3707"/>
                      <a:pt x="1" y="4115"/>
                    </a:cubicBezTo>
                    <a:lnTo>
                      <a:pt x="1" y="4780"/>
                    </a:lnTo>
                    <a:cubicBezTo>
                      <a:pt x="1" y="5178"/>
                      <a:pt x="329" y="5506"/>
                      <a:pt x="726" y="5506"/>
                    </a:cubicBezTo>
                    <a:cubicBezTo>
                      <a:pt x="965" y="5506"/>
                      <a:pt x="1114" y="5665"/>
                      <a:pt x="1174" y="5804"/>
                    </a:cubicBezTo>
                    <a:cubicBezTo>
                      <a:pt x="1233" y="5943"/>
                      <a:pt x="1233" y="6152"/>
                      <a:pt x="1064" y="6321"/>
                    </a:cubicBezTo>
                    <a:cubicBezTo>
                      <a:pt x="786" y="6609"/>
                      <a:pt x="786" y="7066"/>
                      <a:pt x="1064" y="7355"/>
                    </a:cubicBezTo>
                    <a:lnTo>
                      <a:pt x="1541" y="7821"/>
                    </a:lnTo>
                    <a:cubicBezTo>
                      <a:pt x="1680" y="7960"/>
                      <a:pt x="1869" y="8030"/>
                      <a:pt x="2058" y="8030"/>
                    </a:cubicBezTo>
                    <a:cubicBezTo>
                      <a:pt x="2247" y="8030"/>
                      <a:pt x="2435" y="7960"/>
                      <a:pt x="2575" y="7821"/>
                    </a:cubicBezTo>
                    <a:cubicBezTo>
                      <a:pt x="2673" y="7723"/>
                      <a:pt x="2791" y="7685"/>
                      <a:pt x="2902" y="7685"/>
                    </a:cubicBezTo>
                    <a:cubicBezTo>
                      <a:pt x="2970" y="7685"/>
                      <a:pt x="3035" y="7699"/>
                      <a:pt x="3091" y="7722"/>
                    </a:cubicBezTo>
                    <a:cubicBezTo>
                      <a:pt x="3230" y="7782"/>
                      <a:pt x="3380" y="7931"/>
                      <a:pt x="3380" y="8159"/>
                    </a:cubicBezTo>
                    <a:cubicBezTo>
                      <a:pt x="3380" y="8567"/>
                      <a:pt x="3707" y="8885"/>
                      <a:pt x="4115" y="8885"/>
                    </a:cubicBezTo>
                    <a:lnTo>
                      <a:pt x="4781" y="8885"/>
                    </a:lnTo>
                    <a:cubicBezTo>
                      <a:pt x="5178" y="8885"/>
                      <a:pt x="5507" y="8567"/>
                      <a:pt x="5507" y="8159"/>
                    </a:cubicBezTo>
                    <a:cubicBezTo>
                      <a:pt x="5507" y="7931"/>
                      <a:pt x="5666" y="7782"/>
                      <a:pt x="5805" y="7722"/>
                    </a:cubicBezTo>
                    <a:cubicBezTo>
                      <a:pt x="5858" y="7699"/>
                      <a:pt x="5920" y="7685"/>
                      <a:pt x="5987" y="7685"/>
                    </a:cubicBezTo>
                    <a:cubicBezTo>
                      <a:pt x="6096" y="7685"/>
                      <a:pt x="6217" y="7723"/>
                      <a:pt x="6322" y="7821"/>
                    </a:cubicBezTo>
                    <a:cubicBezTo>
                      <a:pt x="6461" y="7960"/>
                      <a:pt x="6649" y="8030"/>
                      <a:pt x="6838" y="8030"/>
                    </a:cubicBezTo>
                    <a:cubicBezTo>
                      <a:pt x="7027" y="8030"/>
                      <a:pt x="7216" y="7960"/>
                      <a:pt x="7355" y="7821"/>
                    </a:cubicBezTo>
                    <a:lnTo>
                      <a:pt x="7822" y="7355"/>
                    </a:lnTo>
                    <a:cubicBezTo>
                      <a:pt x="7961" y="7216"/>
                      <a:pt x="8040" y="7026"/>
                      <a:pt x="8040" y="6838"/>
                    </a:cubicBezTo>
                    <a:cubicBezTo>
                      <a:pt x="8040" y="6639"/>
                      <a:pt x="7961" y="6460"/>
                      <a:pt x="7822" y="6321"/>
                    </a:cubicBezTo>
                    <a:cubicBezTo>
                      <a:pt x="7663" y="6152"/>
                      <a:pt x="7663" y="5943"/>
                      <a:pt x="7722" y="5804"/>
                    </a:cubicBezTo>
                    <a:cubicBezTo>
                      <a:pt x="7782" y="5665"/>
                      <a:pt x="7921" y="5506"/>
                      <a:pt x="8160" y="5506"/>
                    </a:cubicBezTo>
                    <a:cubicBezTo>
                      <a:pt x="8557" y="5506"/>
                      <a:pt x="8886" y="5178"/>
                      <a:pt x="8886" y="4780"/>
                    </a:cubicBezTo>
                    <a:lnTo>
                      <a:pt x="8886" y="4115"/>
                    </a:lnTo>
                    <a:cubicBezTo>
                      <a:pt x="8886" y="3707"/>
                      <a:pt x="8557" y="3379"/>
                      <a:pt x="8160" y="3379"/>
                    </a:cubicBezTo>
                    <a:cubicBezTo>
                      <a:pt x="7921" y="3379"/>
                      <a:pt x="7782" y="3230"/>
                      <a:pt x="7722" y="3091"/>
                    </a:cubicBezTo>
                    <a:cubicBezTo>
                      <a:pt x="7663" y="2942"/>
                      <a:pt x="7663" y="2733"/>
                      <a:pt x="7822" y="2574"/>
                    </a:cubicBezTo>
                    <a:cubicBezTo>
                      <a:pt x="7961" y="2435"/>
                      <a:pt x="8040" y="2247"/>
                      <a:pt x="8040" y="2057"/>
                    </a:cubicBezTo>
                    <a:cubicBezTo>
                      <a:pt x="8040" y="1859"/>
                      <a:pt x="7961" y="1680"/>
                      <a:pt x="7822" y="1541"/>
                    </a:cubicBezTo>
                    <a:lnTo>
                      <a:pt x="7355" y="1064"/>
                    </a:lnTo>
                    <a:cubicBezTo>
                      <a:pt x="7211" y="924"/>
                      <a:pt x="7022" y="855"/>
                      <a:pt x="6834" y="855"/>
                    </a:cubicBezTo>
                    <a:cubicBezTo>
                      <a:pt x="6647" y="855"/>
                      <a:pt x="6461" y="924"/>
                      <a:pt x="6322" y="1064"/>
                    </a:cubicBezTo>
                    <a:cubicBezTo>
                      <a:pt x="6215" y="1170"/>
                      <a:pt x="6094" y="1209"/>
                      <a:pt x="5983" y="1209"/>
                    </a:cubicBezTo>
                    <a:cubicBezTo>
                      <a:pt x="5918" y="1209"/>
                      <a:pt x="5857" y="1195"/>
                      <a:pt x="5805" y="1173"/>
                    </a:cubicBezTo>
                    <a:cubicBezTo>
                      <a:pt x="5666" y="1114"/>
                      <a:pt x="5507" y="964"/>
                      <a:pt x="5507" y="736"/>
                    </a:cubicBezTo>
                    <a:cubicBezTo>
                      <a:pt x="5507" y="328"/>
                      <a:pt x="5178" y="1"/>
                      <a:pt x="47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2"/>
              <p:cNvSpPr/>
              <p:nvPr/>
            </p:nvSpPr>
            <p:spPr>
              <a:xfrm>
                <a:off x="5317510" y="1971279"/>
                <a:ext cx="205004" cy="204949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77" extrusionOk="0">
                    <a:moveTo>
                      <a:pt x="1889" y="259"/>
                    </a:moveTo>
                    <a:cubicBezTo>
                      <a:pt x="2794" y="259"/>
                      <a:pt x="3529" y="994"/>
                      <a:pt x="3529" y="1888"/>
                    </a:cubicBezTo>
                    <a:cubicBezTo>
                      <a:pt x="3529" y="2793"/>
                      <a:pt x="2794" y="3529"/>
                      <a:pt x="1889" y="3529"/>
                    </a:cubicBezTo>
                    <a:cubicBezTo>
                      <a:pt x="994" y="3529"/>
                      <a:pt x="259" y="2793"/>
                      <a:pt x="259" y="1888"/>
                    </a:cubicBezTo>
                    <a:cubicBezTo>
                      <a:pt x="259" y="994"/>
                      <a:pt x="994" y="259"/>
                      <a:pt x="1889" y="259"/>
                    </a:cubicBezTo>
                    <a:close/>
                    <a:moveTo>
                      <a:pt x="1889" y="0"/>
                    </a:moveTo>
                    <a:cubicBezTo>
                      <a:pt x="846" y="0"/>
                      <a:pt x="1" y="855"/>
                      <a:pt x="1" y="1888"/>
                    </a:cubicBezTo>
                    <a:cubicBezTo>
                      <a:pt x="1" y="2932"/>
                      <a:pt x="846" y="3777"/>
                      <a:pt x="1889" y="3777"/>
                    </a:cubicBezTo>
                    <a:cubicBezTo>
                      <a:pt x="2933" y="3777"/>
                      <a:pt x="3777" y="2932"/>
                      <a:pt x="3777" y="1888"/>
                    </a:cubicBezTo>
                    <a:cubicBezTo>
                      <a:pt x="3777" y="855"/>
                      <a:pt x="2933" y="0"/>
                      <a:pt x="1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2"/>
              <p:cNvSpPr/>
              <p:nvPr/>
            </p:nvSpPr>
            <p:spPr>
              <a:xfrm>
                <a:off x="5345022" y="1998791"/>
                <a:ext cx="150524" cy="15047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2773" extrusionOk="0">
                    <a:moveTo>
                      <a:pt x="1382" y="248"/>
                    </a:moveTo>
                    <a:cubicBezTo>
                      <a:pt x="2008" y="248"/>
                      <a:pt x="2515" y="756"/>
                      <a:pt x="2515" y="1381"/>
                    </a:cubicBezTo>
                    <a:cubicBezTo>
                      <a:pt x="2515" y="2008"/>
                      <a:pt x="2008" y="2514"/>
                      <a:pt x="1382" y="2514"/>
                    </a:cubicBezTo>
                    <a:cubicBezTo>
                      <a:pt x="756" y="2514"/>
                      <a:pt x="249" y="2008"/>
                      <a:pt x="249" y="1381"/>
                    </a:cubicBezTo>
                    <a:cubicBezTo>
                      <a:pt x="249" y="756"/>
                      <a:pt x="756" y="248"/>
                      <a:pt x="1382" y="248"/>
                    </a:cubicBezTo>
                    <a:close/>
                    <a:moveTo>
                      <a:pt x="1382" y="0"/>
                    </a:moveTo>
                    <a:cubicBezTo>
                      <a:pt x="617" y="0"/>
                      <a:pt x="1" y="617"/>
                      <a:pt x="1" y="1381"/>
                    </a:cubicBezTo>
                    <a:cubicBezTo>
                      <a:pt x="1" y="2147"/>
                      <a:pt x="617" y="2773"/>
                      <a:pt x="1382" y="2773"/>
                    </a:cubicBezTo>
                    <a:cubicBezTo>
                      <a:pt x="2147" y="2773"/>
                      <a:pt x="2773" y="2147"/>
                      <a:pt x="2773" y="1381"/>
                    </a:cubicBezTo>
                    <a:cubicBezTo>
                      <a:pt x="2773" y="617"/>
                      <a:pt x="2147" y="0"/>
                      <a:pt x="1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2"/>
              <p:cNvSpPr/>
              <p:nvPr/>
            </p:nvSpPr>
            <p:spPr>
              <a:xfrm>
                <a:off x="5270626" y="2076985"/>
                <a:ext cx="148896" cy="148842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2743" extrusionOk="0">
                    <a:moveTo>
                      <a:pt x="129" y="0"/>
                    </a:moveTo>
                    <a:cubicBezTo>
                      <a:pt x="60" y="0"/>
                      <a:pt x="0" y="60"/>
                      <a:pt x="0" y="130"/>
                    </a:cubicBezTo>
                    <a:cubicBezTo>
                      <a:pt x="0" y="1570"/>
                      <a:pt x="1173" y="2743"/>
                      <a:pt x="2624" y="2743"/>
                    </a:cubicBezTo>
                    <a:cubicBezTo>
                      <a:pt x="2693" y="2743"/>
                      <a:pt x="2743" y="2683"/>
                      <a:pt x="2743" y="2614"/>
                    </a:cubicBezTo>
                    <a:cubicBezTo>
                      <a:pt x="2743" y="2544"/>
                      <a:pt x="2693" y="2495"/>
                      <a:pt x="2624" y="2495"/>
                    </a:cubicBezTo>
                    <a:cubicBezTo>
                      <a:pt x="1312" y="2495"/>
                      <a:pt x="259" y="1431"/>
                      <a:pt x="259" y="130"/>
                    </a:cubicBezTo>
                    <a:cubicBezTo>
                      <a:pt x="259" y="60"/>
                      <a:pt x="199" y="0"/>
                      <a:pt x="1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4" name="Google Shape;694;p22"/>
            <p:cNvGrpSpPr/>
            <p:nvPr/>
          </p:nvGrpSpPr>
          <p:grpSpPr>
            <a:xfrm>
              <a:off x="7980261" y="10217146"/>
              <a:ext cx="657853" cy="682369"/>
              <a:chOff x="5173548" y="3572394"/>
              <a:chExt cx="480006" cy="480006"/>
            </a:xfrm>
          </p:grpSpPr>
          <p:sp>
            <p:nvSpPr>
              <p:cNvPr id="695" name="Google Shape;695;p22"/>
              <p:cNvSpPr/>
              <p:nvPr/>
            </p:nvSpPr>
            <p:spPr>
              <a:xfrm>
                <a:off x="5173548" y="3572394"/>
                <a:ext cx="480006" cy="480006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846" extrusionOk="0">
                    <a:moveTo>
                      <a:pt x="4552" y="259"/>
                    </a:moveTo>
                    <a:cubicBezTo>
                      <a:pt x="5854" y="299"/>
                      <a:pt x="7017" y="944"/>
                      <a:pt x="7752" y="1928"/>
                    </a:cubicBezTo>
                    <a:lnTo>
                      <a:pt x="4552" y="4174"/>
                    </a:lnTo>
                    <a:lnTo>
                      <a:pt x="4552" y="259"/>
                    </a:lnTo>
                    <a:close/>
                    <a:moveTo>
                      <a:pt x="7901" y="2127"/>
                    </a:moveTo>
                    <a:cubicBezTo>
                      <a:pt x="8249" y="2654"/>
                      <a:pt x="8477" y="3260"/>
                      <a:pt x="8557" y="3916"/>
                    </a:cubicBezTo>
                    <a:lnTo>
                      <a:pt x="4880" y="4254"/>
                    </a:lnTo>
                    <a:lnTo>
                      <a:pt x="7901" y="2127"/>
                    </a:lnTo>
                    <a:close/>
                    <a:moveTo>
                      <a:pt x="8577" y="4174"/>
                    </a:moveTo>
                    <a:cubicBezTo>
                      <a:pt x="8587" y="4254"/>
                      <a:pt x="8587" y="4333"/>
                      <a:pt x="8587" y="4422"/>
                    </a:cubicBezTo>
                    <a:cubicBezTo>
                      <a:pt x="8587" y="5804"/>
                      <a:pt x="7911" y="7026"/>
                      <a:pt x="6878" y="7782"/>
                    </a:cubicBezTo>
                    <a:lnTo>
                      <a:pt x="4652" y="4532"/>
                    </a:lnTo>
                    <a:lnTo>
                      <a:pt x="8577" y="4174"/>
                    </a:lnTo>
                    <a:close/>
                    <a:moveTo>
                      <a:pt x="4294" y="259"/>
                    </a:moveTo>
                    <a:lnTo>
                      <a:pt x="4294" y="4422"/>
                    </a:lnTo>
                    <a:cubicBezTo>
                      <a:pt x="4294" y="4433"/>
                      <a:pt x="4303" y="4433"/>
                      <a:pt x="4303" y="4442"/>
                    </a:cubicBezTo>
                    <a:lnTo>
                      <a:pt x="4303" y="4462"/>
                    </a:lnTo>
                    <a:cubicBezTo>
                      <a:pt x="4303" y="4473"/>
                      <a:pt x="4314" y="4473"/>
                      <a:pt x="4314" y="4482"/>
                    </a:cubicBezTo>
                    <a:cubicBezTo>
                      <a:pt x="4314" y="4482"/>
                      <a:pt x="4314" y="4492"/>
                      <a:pt x="4323" y="4492"/>
                    </a:cubicBezTo>
                    <a:lnTo>
                      <a:pt x="6669" y="7931"/>
                    </a:lnTo>
                    <a:cubicBezTo>
                      <a:pt x="6023" y="8348"/>
                      <a:pt x="5248" y="8587"/>
                      <a:pt x="4423" y="8587"/>
                    </a:cubicBezTo>
                    <a:cubicBezTo>
                      <a:pt x="2127" y="8587"/>
                      <a:pt x="259" y="6719"/>
                      <a:pt x="259" y="4422"/>
                    </a:cubicBezTo>
                    <a:cubicBezTo>
                      <a:pt x="259" y="2167"/>
                      <a:pt x="2057" y="328"/>
                      <a:pt x="4294" y="259"/>
                    </a:cubicBezTo>
                    <a:close/>
                    <a:moveTo>
                      <a:pt x="4423" y="0"/>
                    </a:moveTo>
                    <a:cubicBezTo>
                      <a:pt x="1988" y="0"/>
                      <a:pt x="1" y="1988"/>
                      <a:pt x="1" y="4422"/>
                    </a:cubicBezTo>
                    <a:cubicBezTo>
                      <a:pt x="1" y="6858"/>
                      <a:pt x="1988" y="8845"/>
                      <a:pt x="4423" y="8845"/>
                    </a:cubicBezTo>
                    <a:cubicBezTo>
                      <a:pt x="5337" y="8845"/>
                      <a:pt x="6192" y="8557"/>
                      <a:pt x="6898" y="8080"/>
                    </a:cubicBezTo>
                    <a:cubicBezTo>
                      <a:pt x="6907" y="8080"/>
                      <a:pt x="6917" y="8080"/>
                      <a:pt x="6927" y="8070"/>
                    </a:cubicBezTo>
                    <a:cubicBezTo>
                      <a:pt x="6937" y="8070"/>
                      <a:pt x="6937" y="8060"/>
                      <a:pt x="6937" y="8050"/>
                    </a:cubicBezTo>
                    <a:cubicBezTo>
                      <a:pt x="8090" y="7255"/>
                      <a:pt x="8845" y="5924"/>
                      <a:pt x="8845" y="4422"/>
                    </a:cubicBezTo>
                    <a:cubicBezTo>
                      <a:pt x="8845" y="1988"/>
                      <a:pt x="6858" y="0"/>
                      <a:pt x="44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2"/>
              <p:cNvSpPr/>
              <p:nvPr/>
            </p:nvSpPr>
            <p:spPr>
              <a:xfrm>
                <a:off x="5218859" y="3805350"/>
                <a:ext cx="201748" cy="201748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3718" extrusionOk="0">
                    <a:moveTo>
                      <a:pt x="120" y="1"/>
                    </a:moveTo>
                    <a:cubicBezTo>
                      <a:pt x="50" y="1"/>
                      <a:pt x="0" y="60"/>
                      <a:pt x="0" y="129"/>
                    </a:cubicBezTo>
                    <a:cubicBezTo>
                      <a:pt x="0" y="2108"/>
                      <a:pt x="1610" y="3718"/>
                      <a:pt x="3588" y="3718"/>
                    </a:cubicBezTo>
                    <a:cubicBezTo>
                      <a:pt x="3658" y="3718"/>
                      <a:pt x="3717" y="3658"/>
                      <a:pt x="3717" y="3588"/>
                    </a:cubicBezTo>
                    <a:cubicBezTo>
                      <a:pt x="3717" y="3519"/>
                      <a:pt x="3658" y="3469"/>
                      <a:pt x="3588" y="3469"/>
                    </a:cubicBezTo>
                    <a:cubicBezTo>
                      <a:pt x="1749" y="3469"/>
                      <a:pt x="248" y="1968"/>
                      <a:pt x="248" y="129"/>
                    </a:cubicBezTo>
                    <a:cubicBezTo>
                      <a:pt x="248" y="60"/>
                      <a:pt x="189" y="1"/>
                      <a:pt x="1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7" name="Google Shape;697;p22"/>
            <p:cNvGrpSpPr/>
            <p:nvPr/>
          </p:nvGrpSpPr>
          <p:grpSpPr>
            <a:xfrm>
              <a:off x="5647194" y="7850415"/>
              <a:ext cx="496046" cy="637802"/>
              <a:chOff x="3456528" y="1762579"/>
              <a:chExt cx="400674" cy="533943"/>
            </a:xfrm>
          </p:grpSpPr>
          <p:sp>
            <p:nvSpPr>
              <p:cNvPr id="698" name="Google Shape;698;p22"/>
              <p:cNvSpPr/>
              <p:nvPr/>
            </p:nvSpPr>
            <p:spPr>
              <a:xfrm>
                <a:off x="3456528" y="1762579"/>
                <a:ext cx="400674" cy="533943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9840" extrusionOk="0">
                    <a:moveTo>
                      <a:pt x="1898" y="368"/>
                    </a:moveTo>
                    <a:lnTo>
                      <a:pt x="1898" y="1898"/>
                    </a:lnTo>
                    <a:lnTo>
                      <a:pt x="427" y="1898"/>
                    </a:lnTo>
                    <a:lnTo>
                      <a:pt x="1898" y="368"/>
                    </a:lnTo>
                    <a:close/>
                    <a:moveTo>
                      <a:pt x="7136" y="259"/>
                    </a:moveTo>
                    <a:lnTo>
                      <a:pt x="7136" y="9581"/>
                    </a:lnTo>
                    <a:lnTo>
                      <a:pt x="248" y="9581"/>
                    </a:lnTo>
                    <a:lnTo>
                      <a:pt x="248" y="2157"/>
                    </a:lnTo>
                    <a:lnTo>
                      <a:pt x="2027" y="2157"/>
                    </a:lnTo>
                    <a:cubicBezTo>
                      <a:pt x="2097" y="2157"/>
                      <a:pt x="2156" y="2097"/>
                      <a:pt x="2156" y="2028"/>
                    </a:cubicBezTo>
                    <a:lnTo>
                      <a:pt x="2156" y="259"/>
                    </a:lnTo>
                    <a:close/>
                    <a:moveTo>
                      <a:pt x="1958" y="1"/>
                    </a:moveTo>
                    <a:cubicBezTo>
                      <a:pt x="1928" y="1"/>
                      <a:pt x="1888" y="10"/>
                      <a:pt x="1868" y="40"/>
                    </a:cubicBezTo>
                    <a:lnTo>
                      <a:pt x="30" y="1938"/>
                    </a:lnTo>
                    <a:cubicBezTo>
                      <a:pt x="10" y="1968"/>
                      <a:pt x="0" y="1998"/>
                      <a:pt x="0" y="2028"/>
                    </a:cubicBezTo>
                    <a:lnTo>
                      <a:pt x="0" y="9710"/>
                    </a:lnTo>
                    <a:cubicBezTo>
                      <a:pt x="0" y="9780"/>
                      <a:pt x="60" y="9839"/>
                      <a:pt x="129" y="9839"/>
                    </a:cubicBezTo>
                    <a:lnTo>
                      <a:pt x="7264" y="9839"/>
                    </a:lnTo>
                    <a:cubicBezTo>
                      <a:pt x="7334" y="9839"/>
                      <a:pt x="7384" y="9780"/>
                      <a:pt x="7384" y="9710"/>
                    </a:cubicBezTo>
                    <a:lnTo>
                      <a:pt x="7384" y="129"/>
                    </a:lnTo>
                    <a:cubicBezTo>
                      <a:pt x="7384" y="60"/>
                      <a:pt x="7334" y="1"/>
                      <a:pt x="72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2"/>
              <p:cNvSpPr/>
              <p:nvPr/>
            </p:nvSpPr>
            <p:spPr>
              <a:xfrm>
                <a:off x="3504497" y="1937310"/>
                <a:ext cx="13566" cy="312281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755" extrusionOk="0">
                    <a:moveTo>
                      <a:pt x="130" y="1"/>
                    </a:moveTo>
                    <a:cubicBezTo>
                      <a:pt x="50" y="1"/>
                      <a:pt x="0" y="60"/>
                      <a:pt x="0" y="129"/>
                    </a:cubicBezTo>
                    <a:lnTo>
                      <a:pt x="0" y="5625"/>
                    </a:lnTo>
                    <a:cubicBezTo>
                      <a:pt x="0" y="5705"/>
                      <a:pt x="50" y="5754"/>
                      <a:pt x="130" y="5754"/>
                    </a:cubicBezTo>
                    <a:cubicBezTo>
                      <a:pt x="199" y="5754"/>
                      <a:pt x="249" y="5705"/>
                      <a:pt x="249" y="5625"/>
                    </a:cubicBezTo>
                    <a:lnTo>
                      <a:pt x="249" y="129"/>
                    </a:lnTo>
                    <a:cubicBezTo>
                      <a:pt x="249" y="60"/>
                      <a:pt x="199" y="1"/>
                      <a:pt x="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2"/>
              <p:cNvSpPr/>
              <p:nvPr/>
            </p:nvSpPr>
            <p:spPr>
              <a:xfrm>
                <a:off x="3559467" y="1954023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0"/>
                    </a:moveTo>
                    <a:cubicBezTo>
                      <a:pt x="61" y="0"/>
                      <a:pt x="1" y="50"/>
                      <a:pt x="1" y="119"/>
                    </a:cubicBezTo>
                    <a:cubicBezTo>
                      <a:pt x="1" y="189"/>
                      <a:pt x="61" y="249"/>
                      <a:pt x="130" y="249"/>
                    </a:cubicBezTo>
                    <a:lnTo>
                      <a:pt x="4344" y="249"/>
                    </a:lnTo>
                    <a:cubicBezTo>
                      <a:pt x="4413" y="249"/>
                      <a:pt x="4473" y="189"/>
                      <a:pt x="4473" y="119"/>
                    </a:cubicBezTo>
                    <a:cubicBezTo>
                      <a:pt x="4473" y="50"/>
                      <a:pt x="4413" y="0"/>
                      <a:pt x="4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2"/>
              <p:cNvSpPr/>
              <p:nvPr/>
            </p:nvSpPr>
            <p:spPr>
              <a:xfrm>
                <a:off x="3559467" y="1998248"/>
                <a:ext cx="242716" cy="13511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49" extrusionOk="0">
                    <a:moveTo>
                      <a:pt x="130" y="0"/>
                    </a:moveTo>
                    <a:cubicBezTo>
                      <a:pt x="61" y="0"/>
                      <a:pt x="1" y="50"/>
                      <a:pt x="1" y="119"/>
                    </a:cubicBezTo>
                    <a:cubicBezTo>
                      <a:pt x="1" y="199"/>
                      <a:pt x="61" y="249"/>
                      <a:pt x="130" y="249"/>
                    </a:cubicBezTo>
                    <a:lnTo>
                      <a:pt x="4344" y="249"/>
                    </a:lnTo>
                    <a:cubicBezTo>
                      <a:pt x="4413" y="249"/>
                      <a:pt x="4473" y="199"/>
                      <a:pt x="4473" y="119"/>
                    </a:cubicBezTo>
                    <a:cubicBezTo>
                      <a:pt x="4473" y="50"/>
                      <a:pt x="4413" y="0"/>
                      <a:pt x="4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 dirty="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2"/>
              <p:cNvSpPr/>
              <p:nvPr/>
            </p:nvSpPr>
            <p:spPr>
              <a:xfrm>
                <a:off x="3559467" y="2042473"/>
                <a:ext cx="242716" cy="13511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49" extrusionOk="0">
                    <a:moveTo>
                      <a:pt x="130" y="0"/>
                    </a:moveTo>
                    <a:cubicBezTo>
                      <a:pt x="61" y="0"/>
                      <a:pt x="1" y="50"/>
                      <a:pt x="1" y="130"/>
                    </a:cubicBezTo>
                    <a:cubicBezTo>
                      <a:pt x="1" y="199"/>
                      <a:pt x="61" y="249"/>
                      <a:pt x="130" y="249"/>
                    </a:cubicBezTo>
                    <a:lnTo>
                      <a:pt x="4344" y="249"/>
                    </a:lnTo>
                    <a:cubicBezTo>
                      <a:pt x="4413" y="249"/>
                      <a:pt x="4473" y="199"/>
                      <a:pt x="4473" y="130"/>
                    </a:cubicBezTo>
                    <a:cubicBezTo>
                      <a:pt x="4473" y="50"/>
                      <a:pt x="4413" y="0"/>
                      <a:pt x="4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2"/>
              <p:cNvSpPr/>
              <p:nvPr/>
            </p:nvSpPr>
            <p:spPr>
              <a:xfrm>
                <a:off x="3559467" y="2086644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1"/>
                    </a:moveTo>
                    <a:cubicBezTo>
                      <a:pt x="61" y="1"/>
                      <a:pt x="1" y="61"/>
                      <a:pt x="1" y="131"/>
                    </a:cubicBezTo>
                    <a:cubicBezTo>
                      <a:pt x="1" y="200"/>
                      <a:pt x="61" y="250"/>
                      <a:pt x="130" y="250"/>
                    </a:cubicBezTo>
                    <a:lnTo>
                      <a:pt x="4344" y="250"/>
                    </a:lnTo>
                    <a:cubicBezTo>
                      <a:pt x="4413" y="250"/>
                      <a:pt x="4473" y="200"/>
                      <a:pt x="4473" y="131"/>
                    </a:cubicBezTo>
                    <a:cubicBezTo>
                      <a:pt x="4473" y="61"/>
                      <a:pt x="4413" y="1"/>
                      <a:pt x="43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2"/>
              <p:cNvSpPr/>
              <p:nvPr/>
            </p:nvSpPr>
            <p:spPr>
              <a:xfrm>
                <a:off x="3559467" y="2130869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1"/>
                    </a:moveTo>
                    <a:cubicBezTo>
                      <a:pt x="61" y="1"/>
                      <a:pt x="1" y="60"/>
                      <a:pt x="1" y="130"/>
                    </a:cubicBezTo>
                    <a:cubicBezTo>
                      <a:pt x="1" y="200"/>
                      <a:pt x="61" y="250"/>
                      <a:pt x="130" y="250"/>
                    </a:cubicBezTo>
                    <a:lnTo>
                      <a:pt x="4344" y="250"/>
                    </a:lnTo>
                    <a:cubicBezTo>
                      <a:pt x="4413" y="250"/>
                      <a:pt x="4473" y="200"/>
                      <a:pt x="4473" y="130"/>
                    </a:cubicBezTo>
                    <a:cubicBezTo>
                      <a:pt x="4473" y="60"/>
                      <a:pt x="4413" y="1"/>
                      <a:pt x="43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2"/>
              <p:cNvSpPr/>
              <p:nvPr/>
            </p:nvSpPr>
            <p:spPr>
              <a:xfrm>
                <a:off x="3559467" y="2175095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1"/>
                    </a:moveTo>
                    <a:cubicBezTo>
                      <a:pt x="61" y="1"/>
                      <a:pt x="1" y="60"/>
                      <a:pt x="1" y="130"/>
                    </a:cubicBezTo>
                    <a:cubicBezTo>
                      <a:pt x="1" y="200"/>
                      <a:pt x="61" y="250"/>
                      <a:pt x="130" y="250"/>
                    </a:cubicBezTo>
                    <a:lnTo>
                      <a:pt x="4344" y="250"/>
                    </a:lnTo>
                    <a:cubicBezTo>
                      <a:pt x="4413" y="250"/>
                      <a:pt x="4473" y="200"/>
                      <a:pt x="4473" y="130"/>
                    </a:cubicBezTo>
                    <a:cubicBezTo>
                      <a:pt x="4473" y="60"/>
                      <a:pt x="4413" y="1"/>
                      <a:pt x="43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2"/>
              <p:cNvSpPr/>
              <p:nvPr/>
            </p:nvSpPr>
            <p:spPr>
              <a:xfrm>
                <a:off x="3559467" y="2219320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1"/>
                    </a:moveTo>
                    <a:cubicBezTo>
                      <a:pt x="61" y="1"/>
                      <a:pt x="1" y="60"/>
                      <a:pt x="1" y="130"/>
                    </a:cubicBezTo>
                    <a:cubicBezTo>
                      <a:pt x="1" y="199"/>
                      <a:pt x="61" y="250"/>
                      <a:pt x="130" y="250"/>
                    </a:cubicBezTo>
                    <a:lnTo>
                      <a:pt x="4344" y="250"/>
                    </a:lnTo>
                    <a:cubicBezTo>
                      <a:pt x="4413" y="250"/>
                      <a:pt x="4473" y="199"/>
                      <a:pt x="4473" y="130"/>
                    </a:cubicBezTo>
                    <a:cubicBezTo>
                      <a:pt x="4473" y="60"/>
                      <a:pt x="4413" y="1"/>
                      <a:pt x="43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7" name="Google Shape;707;p22"/>
            <p:cNvSpPr/>
            <p:nvPr/>
          </p:nvSpPr>
          <p:spPr>
            <a:xfrm>
              <a:off x="5763436" y="8180654"/>
              <a:ext cx="2501341" cy="2566755"/>
            </a:xfrm>
            <a:custGeom>
              <a:avLst/>
              <a:gdLst/>
              <a:ahLst/>
              <a:cxnLst/>
              <a:rect l="l" t="t" r="r" b="b"/>
              <a:pathLst>
                <a:path w="17664" h="17674" extrusionOk="0">
                  <a:moveTo>
                    <a:pt x="8827" y="1"/>
                  </a:moveTo>
                  <a:cubicBezTo>
                    <a:pt x="3956" y="1"/>
                    <a:pt x="1" y="3956"/>
                    <a:pt x="1" y="8838"/>
                  </a:cubicBezTo>
                  <a:cubicBezTo>
                    <a:pt x="1" y="13718"/>
                    <a:pt x="3956" y="17674"/>
                    <a:pt x="8827" y="17674"/>
                  </a:cubicBezTo>
                  <a:cubicBezTo>
                    <a:pt x="13708" y="17674"/>
                    <a:pt x="17663" y="13718"/>
                    <a:pt x="17663" y="8838"/>
                  </a:cubicBezTo>
                  <a:cubicBezTo>
                    <a:pt x="17663" y="3956"/>
                    <a:pt x="13708" y="1"/>
                    <a:pt x="8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5E5E5E"/>
                </a:buClr>
                <a:buSzPts val="2000"/>
              </a:pPr>
              <a:endPara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127" y="167534"/>
            <a:ext cx="1351429" cy="10115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2"/>
          <p:cNvSpPr txBox="1"/>
          <p:nvPr/>
        </p:nvSpPr>
        <p:spPr>
          <a:xfrm>
            <a:off x="284444" y="432226"/>
            <a:ext cx="9088156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cs typeface="Tahoma" panose="020B0604030504040204" pitchFamily="34" charset="0"/>
              </a:rPr>
              <a:t>Proposing </a:t>
            </a:r>
            <a:r>
              <a:rPr kumimoji="0" lang="en-MY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cs typeface="Tahoma" panose="020B0604030504040204" pitchFamily="34" charset="0"/>
              </a:rPr>
              <a:t>AI-Powered Faculty</a:t>
            </a:r>
            <a:r>
              <a:rPr lang="en-MY" altLang="en-US" sz="2800" b="1" dirty="0">
                <a:solidFill>
                  <a:srgbClr val="FFFF0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 </a:t>
            </a:r>
            <a:r>
              <a:rPr kumimoji="0" lang="en-MY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cs typeface="Tahoma" panose="020B0604030504040204" pitchFamily="34" charset="0"/>
              </a:rPr>
              <a:t>Initiative (APFI)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0B9243-AF5F-460F-32B0-9CB5E0D6AC42}"/>
              </a:ext>
            </a:extLst>
          </p:cNvPr>
          <p:cNvGrpSpPr/>
          <p:nvPr/>
        </p:nvGrpSpPr>
        <p:grpSpPr>
          <a:xfrm>
            <a:off x="2938448" y="2431221"/>
            <a:ext cx="1982475" cy="1884661"/>
            <a:chOff x="5413190" y="7850415"/>
            <a:chExt cx="3224924" cy="3159617"/>
          </a:xfrm>
        </p:grpSpPr>
        <p:grpSp>
          <p:nvGrpSpPr>
            <p:cNvPr id="685" name="Google Shape;685;p22"/>
            <p:cNvGrpSpPr/>
            <p:nvPr/>
          </p:nvGrpSpPr>
          <p:grpSpPr>
            <a:xfrm rot="-5400000">
              <a:off x="5378321" y="10181197"/>
              <a:ext cx="863704" cy="793965"/>
              <a:chOff x="3422016" y="3510913"/>
              <a:chExt cx="573229" cy="550113"/>
            </a:xfrm>
          </p:grpSpPr>
          <p:sp>
            <p:nvSpPr>
              <p:cNvPr id="686" name="Google Shape;686;p22"/>
              <p:cNvSpPr/>
              <p:nvPr/>
            </p:nvSpPr>
            <p:spPr>
              <a:xfrm>
                <a:off x="3422016" y="3510913"/>
                <a:ext cx="573229" cy="550113"/>
              </a:xfrm>
              <a:custGeom>
                <a:avLst/>
                <a:gdLst/>
                <a:ahLst/>
                <a:cxnLst/>
                <a:rect l="l" t="t" r="r" b="b"/>
                <a:pathLst>
                  <a:path w="10564" h="10138" extrusionOk="0">
                    <a:moveTo>
                      <a:pt x="6698" y="259"/>
                    </a:moveTo>
                    <a:cubicBezTo>
                      <a:pt x="7573" y="259"/>
                      <a:pt x="8397" y="597"/>
                      <a:pt x="9013" y="1213"/>
                    </a:cubicBezTo>
                    <a:cubicBezTo>
                      <a:pt x="10286" y="2485"/>
                      <a:pt x="10286" y="4562"/>
                      <a:pt x="9013" y="5834"/>
                    </a:cubicBezTo>
                    <a:cubicBezTo>
                      <a:pt x="8397" y="6450"/>
                      <a:pt x="7573" y="6788"/>
                      <a:pt x="6698" y="6788"/>
                    </a:cubicBezTo>
                    <a:cubicBezTo>
                      <a:pt x="5963" y="6788"/>
                      <a:pt x="5257" y="6549"/>
                      <a:pt x="4691" y="6092"/>
                    </a:cubicBezTo>
                    <a:cubicBezTo>
                      <a:pt x="4651" y="6063"/>
                      <a:pt x="4611" y="6033"/>
                      <a:pt x="4572" y="5993"/>
                    </a:cubicBezTo>
                    <a:cubicBezTo>
                      <a:pt x="4512" y="5943"/>
                      <a:pt x="4452" y="5893"/>
                      <a:pt x="4393" y="5834"/>
                    </a:cubicBezTo>
                    <a:cubicBezTo>
                      <a:pt x="4333" y="5774"/>
                      <a:pt x="4273" y="5715"/>
                      <a:pt x="4223" y="5645"/>
                    </a:cubicBezTo>
                    <a:cubicBezTo>
                      <a:pt x="4194" y="5615"/>
                      <a:pt x="4164" y="5575"/>
                      <a:pt x="4134" y="5536"/>
                    </a:cubicBezTo>
                    <a:cubicBezTo>
                      <a:pt x="3130" y="4254"/>
                      <a:pt x="3210" y="2395"/>
                      <a:pt x="4393" y="1213"/>
                    </a:cubicBezTo>
                    <a:cubicBezTo>
                      <a:pt x="5009" y="597"/>
                      <a:pt x="5833" y="259"/>
                      <a:pt x="6698" y="259"/>
                    </a:cubicBezTo>
                    <a:close/>
                    <a:moveTo>
                      <a:pt x="4025" y="5804"/>
                    </a:moveTo>
                    <a:cubicBezTo>
                      <a:pt x="4075" y="5874"/>
                      <a:pt x="4134" y="5933"/>
                      <a:pt x="4194" y="5983"/>
                    </a:cubicBezTo>
                    <a:cubicBezTo>
                      <a:pt x="4194" y="5993"/>
                      <a:pt x="4203" y="6003"/>
                      <a:pt x="4214" y="6013"/>
                    </a:cubicBezTo>
                    <a:cubicBezTo>
                      <a:pt x="4273" y="6072"/>
                      <a:pt x="4343" y="6142"/>
                      <a:pt x="4422" y="6202"/>
                    </a:cubicBezTo>
                    <a:lnTo>
                      <a:pt x="3657" y="6977"/>
                    </a:lnTo>
                    <a:lnTo>
                      <a:pt x="3249" y="6569"/>
                    </a:lnTo>
                    <a:lnTo>
                      <a:pt x="4025" y="5804"/>
                    </a:lnTo>
                    <a:close/>
                    <a:moveTo>
                      <a:pt x="2801" y="6761"/>
                    </a:moveTo>
                    <a:cubicBezTo>
                      <a:pt x="2974" y="6761"/>
                      <a:pt x="3145" y="6823"/>
                      <a:pt x="3269" y="6947"/>
                    </a:cubicBezTo>
                    <a:cubicBezTo>
                      <a:pt x="3399" y="7076"/>
                      <a:pt x="3468" y="7245"/>
                      <a:pt x="3468" y="7424"/>
                    </a:cubicBezTo>
                    <a:cubicBezTo>
                      <a:pt x="3468" y="7603"/>
                      <a:pt x="3399" y="7772"/>
                      <a:pt x="3269" y="7901"/>
                    </a:cubicBezTo>
                    <a:lnTo>
                      <a:pt x="1480" y="9690"/>
                    </a:lnTo>
                    <a:cubicBezTo>
                      <a:pt x="1356" y="9814"/>
                      <a:pt x="1185" y="9876"/>
                      <a:pt x="1013" y="9876"/>
                    </a:cubicBezTo>
                    <a:cubicBezTo>
                      <a:pt x="840" y="9876"/>
                      <a:pt x="666" y="9814"/>
                      <a:pt x="537" y="9690"/>
                    </a:cubicBezTo>
                    <a:cubicBezTo>
                      <a:pt x="278" y="9431"/>
                      <a:pt x="278" y="9004"/>
                      <a:pt x="537" y="8746"/>
                    </a:cubicBezTo>
                    <a:lnTo>
                      <a:pt x="2326" y="6947"/>
                    </a:lnTo>
                    <a:cubicBezTo>
                      <a:pt x="2455" y="6823"/>
                      <a:pt x="2629" y="6761"/>
                      <a:pt x="2801" y="6761"/>
                    </a:cubicBezTo>
                    <a:close/>
                    <a:moveTo>
                      <a:pt x="6698" y="1"/>
                    </a:moveTo>
                    <a:cubicBezTo>
                      <a:pt x="5764" y="1"/>
                      <a:pt x="4879" y="368"/>
                      <a:pt x="4214" y="1034"/>
                    </a:cubicBezTo>
                    <a:cubicBezTo>
                      <a:pt x="2971" y="2276"/>
                      <a:pt x="2852" y="4224"/>
                      <a:pt x="3866" y="5606"/>
                    </a:cubicBezTo>
                    <a:lnTo>
                      <a:pt x="2982" y="6480"/>
                    </a:lnTo>
                    <a:cubicBezTo>
                      <a:pt x="2971" y="6490"/>
                      <a:pt x="2971" y="6510"/>
                      <a:pt x="2962" y="6529"/>
                    </a:cubicBezTo>
                    <a:cubicBezTo>
                      <a:pt x="2906" y="6520"/>
                      <a:pt x="2850" y="6515"/>
                      <a:pt x="2795" y="6515"/>
                    </a:cubicBezTo>
                    <a:cubicBezTo>
                      <a:pt x="2559" y="6515"/>
                      <a:pt x="2324" y="6599"/>
                      <a:pt x="2147" y="6768"/>
                    </a:cubicBezTo>
                    <a:lnTo>
                      <a:pt x="358" y="8567"/>
                    </a:lnTo>
                    <a:cubicBezTo>
                      <a:pt x="0" y="8925"/>
                      <a:pt x="0" y="9511"/>
                      <a:pt x="358" y="9869"/>
                    </a:cubicBezTo>
                    <a:cubicBezTo>
                      <a:pt x="537" y="10038"/>
                      <a:pt x="765" y="10137"/>
                      <a:pt x="1014" y="10137"/>
                    </a:cubicBezTo>
                    <a:cubicBezTo>
                      <a:pt x="1252" y="10137"/>
                      <a:pt x="1491" y="10038"/>
                      <a:pt x="1659" y="9869"/>
                    </a:cubicBezTo>
                    <a:lnTo>
                      <a:pt x="3448" y="8080"/>
                    </a:lnTo>
                    <a:cubicBezTo>
                      <a:pt x="3627" y="7901"/>
                      <a:pt x="3726" y="7673"/>
                      <a:pt x="3726" y="7424"/>
                    </a:cubicBezTo>
                    <a:cubicBezTo>
                      <a:pt x="3726" y="7364"/>
                      <a:pt x="3717" y="7315"/>
                      <a:pt x="3707" y="7255"/>
                    </a:cubicBezTo>
                    <a:cubicBezTo>
                      <a:pt x="3712" y="7250"/>
                      <a:pt x="3719" y="7250"/>
                      <a:pt x="3727" y="7250"/>
                    </a:cubicBezTo>
                    <a:cubicBezTo>
                      <a:pt x="3734" y="7250"/>
                      <a:pt x="3742" y="7250"/>
                      <a:pt x="3746" y="7245"/>
                    </a:cubicBezTo>
                    <a:lnTo>
                      <a:pt x="4621" y="6361"/>
                    </a:lnTo>
                    <a:cubicBezTo>
                      <a:pt x="5227" y="6798"/>
                      <a:pt x="5943" y="7046"/>
                      <a:pt x="6698" y="7046"/>
                    </a:cubicBezTo>
                    <a:cubicBezTo>
                      <a:pt x="7642" y="7046"/>
                      <a:pt x="8527" y="6679"/>
                      <a:pt x="9192" y="6013"/>
                    </a:cubicBezTo>
                    <a:cubicBezTo>
                      <a:pt x="10564" y="4641"/>
                      <a:pt x="10564" y="2406"/>
                      <a:pt x="9192" y="1034"/>
                    </a:cubicBezTo>
                    <a:cubicBezTo>
                      <a:pt x="8527" y="368"/>
                      <a:pt x="7642" y="1"/>
                      <a:pt x="66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2"/>
              <p:cNvSpPr/>
              <p:nvPr/>
            </p:nvSpPr>
            <p:spPr>
              <a:xfrm>
                <a:off x="3624204" y="3554867"/>
                <a:ext cx="323079" cy="29475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5432" extrusionOk="0">
                    <a:moveTo>
                      <a:pt x="2972" y="254"/>
                    </a:moveTo>
                    <a:cubicBezTo>
                      <a:pt x="3608" y="254"/>
                      <a:pt x="4234" y="492"/>
                      <a:pt x="4721" y="969"/>
                    </a:cubicBezTo>
                    <a:cubicBezTo>
                      <a:pt x="5675" y="1933"/>
                      <a:pt x="5675" y="3493"/>
                      <a:pt x="4721" y="4458"/>
                    </a:cubicBezTo>
                    <a:cubicBezTo>
                      <a:pt x="4254" y="4924"/>
                      <a:pt x="3638" y="5173"/>
                      <a:pt x="2972" y="5173"/>
                    </a:cubicBezTo>
                    <a:cubicBezTo>
                      <a:pt x="2316" y="5173"/>
                      <a:pt x="1700" y="4924"/>
                      <a:pt x="1233" y="4458"/>
                    </a:cubicBezTo>
                    <a:cubicBezTo>
                      <a:pt x="766" y="3990"/>
                      <a:pt x="517" y="3374"/>
                      <a:pt x="517" y="2709"/>
                    </a:cubicBezTo>
                    <a:cubicBezTo>
                      <a:pt x="517" y="2053"/>
                      <a:pt x="766" y="1437"/>
                      <a:pt x="1233" y="969"/>
                    </a:cubicBezTo>
                    <a:cubicBezTo>
                      <a:pt x="1710" y="492"/>
                      <a:pt x="2346" y="254"/>
                      <a:pt x="2972" y="254"/>
                    </a:cubicBezTo>
                    <a:close/>
                    <a:moveTo>
                      <a:pt x="2977" y="0"/>
                    </a:moveTo>
                    <a:cubicBezTo>
                      <a:pt x="2281" y="0"/>
                      <a:pt x="1586" y="263"/>
                      <a:pt x="1054" y="790"/>
                    </a:cubicBezTo>
                    <a:cubicBezTo>
                      <a:pt x="0" y="1854"/>
                      <a:pt x="0" y="3573"/>
                      <a:pt x="1054" y="4637"/>
                    </a:cubicBezTo>
                    <a:cubicBezTo>
                      <a:pt x="1571" y="5143"/>
                      <a:pt x="2246" y="5432"/>
                      <a:pt x="2972" y="5432"/>
                    </a:cubicBezTo>
                    <a:cubicBezTo>
                      <a:pt x="3697" y="5432"/>
                      <a:pt x="4383" y="5143"/>
                      <a:pt x="4900" y="4637"/>
                    </a:cubicBezTo>
                    <a:cubicBezTo>
                      <a:pt x="5954" y="3573"/>
                      <a:pt x="5954" y="1854"/>
                      <a:pt x="4900" y="790"/>
                    </a:cubicBezTo>
                    <a:cubicBezTo>
                      <a:pt x="4368" y="263"/>
                      <a:pt x="3673" y="0"/>
                      <a:pt x="2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2"/>
              <p:cNvSpPr/>
              <p:nvPr/>
            </p:nvSpPr>
            <p:spPr>
              <a:xfrm>
                <a:off x="3466730" y="3906335"/>
                <a:ext cx="130556" cy="129308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383" extrusionOk="0">
                    <a:moveTo>
                      <a:pt x="2267" y="0"/>
                    </a:moveTo>
                    <a:cubicBezTo>
                      <a:pt x="2234" y="0"/>
                      <a:pt x="2202" y="13"/>
                      <a:pt x="2177" y="37"/>
                    </a:cubicBezTo>
                    <a:lnTo>
                      <a:pt x="51" y="2164"/>
                    </a:lnTo>
                    <a:cubicBezTo>
                      <a:pt x="1" y="2214"/>
                      <a:pt x="1" y="2294"/>
                      <a:pt x="51" y="2343"/>
                    </a:cubicBezTo>
                    <a:cubicBezTo>
                      <a:pt x="71" y="2373"/>
                      <a:pt x="100" y="2383"/>
                      <a:pt x="140" y="2383"/>
                    </a:cubicBezTo>
                    <a:cubicBezTo>
                      <a:pt x="170" y="2383"/>
                      <a:pt x="199" y="2373"/>
                      <a:pt x="230" y="2343"/>
                    </a:cubicBezTo>
                    <a:lnTo>
                      <a:pt x="2356" y="216"/>
                    </a:lnTo>
                    <a:cubicBezTo>
                      <a:pt x="2406" y="167"/>
                      <a:pt x="2406" y="88"/>
                      <a:pt x="2356" y="37"/>
                    </a:cubicBezTo>
                    <a:cubicBezTo>
                      <a:pt x="2331" y="13"/>
                      <a:pt x="2299" y="0"/>
                      <a:pt x="2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9" name="Google Shape;689;p22"/>
            <p:cNvGrpSpPr/>
            <p:nvPr/>
          </p:nvGrpSpPr>
          <p:grpSpPr>
            <a:xfrm>
              <a:off x="7907865" y="7918031"/>
              <a:ext cx="707158" cy="708427"/>
              <a:chOff x="5178920" y="1832688"/>
              <a:chExt cx="482177" cy="482177"/>
            </a:xfrm>
          </p:grpSpPr>
          <p:sp>
            <p:nvSpPr>
              <p:cNvPr id="690" name="Google Shape;690;p22"/>
              <p:cNvSpPr/>
              <p:nvPr/>
            </p:nvSpPr>
            <p:spPr>
              <a:xfrm>
                <a:off x="5178920" y="1832688"/>
                <a:ext cx="482177" cy="482177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8886" extrusionOk="0">
                    <a:moveTo>
                      <a:pt x="4781" y="259"/>
                    </a:moveTo>
                    <a:cubicBezTo>
                      <a:pt x="5039" y="259"/>
                      <a:pt x="5258" y="467"/>
                      <a:pt x="5258" y="736"/>
                    </a:cubicBezTo>
                    <a:cubicBezTo>
                      <a:pt x="5258" y="1034"/>
                      <a:pt x="5427" y="1292"/>
                      <a:pt x="5705" y="1401"/>
                    </a:cubicBezTo>
                    <a:cubicBezTo>
                      <a:pt x="5800" y="1442"/>
                      <a:pt x="5898" y="1462"/>
                      <a:pt x="5994" y="1462"/>
                    </a:cubicBezTo>
                    <a:cubicBezTo>
                      <a:pt x="6181" y="1462"/>
                      <a:pt x="6362" y="1387"/>
                      <a:pt x="6500" y="1242"/>
                    </a:cubicBezTo>
                    <a:cubicBezTo>
                      <a:pt x="6595" y="1153"/>
                      <a:pt x="6716" y="1108"/>
                      <a:pt x="6838" y="1108"/>
                    </a:cubicBezTo>
                    <a:cubicBezTo>
                      <a:pt x="6960" y="1108"/>
                      <a:pt x="7082" y="1153"/>
                      <a:pt x="7176" y="1242"/>
                    </a:cubicBezTo>
                    <a:lnTo>
                      <a:pt x="7643" y="1719"/>
                    </a:lnTo>
                    <a:cubicBezTo>
                      <a:pt x="7733" y="1809"/>
                      <a:pt x="7782" y="1929"/>
                      <a:pt x="7782" y="2057"/>
                    </a:cubicBezTo>
                    <a:cubicBezTo>
                      <a:pt x="7782" y="2187"/>
                      <a:pt x="7733" y="2306"/>
                      <a:pt x="7643" y="2395"/>
                    </a:cubicBezTo>
                    <a:cubicBezTo>
                      <a:pt x="7435" y="2604"/>
                      <a:pt x="7375" y="2912"/>
                      <a:pt x="7484" y="3190"/>
                    </a:cubicBezTo>
                    <a:cubicBezTo>
                      <a:pt x="7603" y="3459"/>
                      <a:pt x="7862" y="3638"/>
                      <a:pt x="8160" y="3638"/>
                    </a:cubicBezTo>
                    <a:cubicBezTo>
                      <a:pt x="8418" y="3638"/>
                      <a:pt x="8637" y="3846"/>
                      <a:pt x="8637" y="4115"/>
                    </a:cubicBezTo>
                    <a:lnTo>
                      <a:pt x="8637" y="4780"/>
                    </a:lnTo>
                    <a:cubicBezTo>
                      <a:pt x="8637" y="5039"/>
                      <a:pt x="8418" y="5257"/>
                      <a:pt x="8160" y="5257"/>
                    </a:cubicBezTo>
                    <a:cubicBezTo>
                      <a:pt x="7862" y="5257"/>
                      <a:pt x="7603" y="5427"/>
                      <a:pt x="7484" y="5705"/>
                    </a:cubicBezTo>
                    <a:cubicBezTo>
                      <a:pt x="7375" y="5983"/>
                      <a:pt x="7435" y="6291"/>
                      <a:pt x="7643" y="6500"/>
                    </a:cubicBezTo>
                    <a:cubicBezTo>
                      <a:pt x="7733" y="6589"/>
                      <a:pt x="7782" y="6708"/>
                      <a:pt x="7782" y="6838"/>
                    </a:cubicBezTo>
                    <a:cubicBezTo>
                      <a:pt x="7782" y="6967"/>
                      <a:pt x="7733" y="7086"/>
                      <a:pt x="7643" y="7176"/>
                    </a:cubicBezTo>
                    <a:lnTo>
                      <a:pt x="7176" y="7642"/>
                    </a:lnTo>
                    <a:cubicBezTo>
                      <a:pt x="7087" y="7732"/>
                      <a:pt x="6963" y="7777"/>
                      <a:pt x="6838" y="7777"/>
                    </a:cubicBezTo>
                    <a:cubicBezTo>
                      <a:pt x="6714" y="7777"/>
                      <a:pt x="6590" y="7732"/>
                      <a:pt x="6500" y="7642"/>
                    </a:cubicBezTo>
                    <a:cubicBezTo>
                      <a:pt x="6360" y="7503"/>
                      <a:pt x="6176" y="7430"/>
                      <a:pt x="5985" y="7430"/>
                    </a:cubicBezTo>
                    <a:cubicBezTo>
                      <a:pt x="5892" y="7430"/>
                      <a:pt x="5797" y="7448"/>
                      <a:pt x="5705" y="7483"/>
                    </a:cubicBezTo>
                    <a:cubicBezTo>
                      <a:pt x="5427" y="7603"/>
                      <a:pt x="5258" y="7861"/>
                      <a:pt x="5258" y="8159"/>
                    </a:cubicBezTo>
                    <a:cubicBezTo>
                      <a:pt x="5258" y="8418"/>
                      <a:pt x="5039" y="8636"/>
                      <a:pt x="4781" y="8636"/>
                    </a:cubicBezTo>
                    <a:lnTo>
                      <a:pt x="4115" y="8636"/>
                    </a:lnTo>
                    <a:cubicBezTo>
                      <a:pt x="3847" y="8636"/>
                      <a:pt x="3638" y="8418"/>
                      <a:pt x="3638" y="8159"/>
                    </a:cubicBezTo>
                    <a:cubicBezTo>
                      <a:pt x="3638" y="7861"/>
                      <a:pt x="3459" y="7603"/>
                      <a:pt x="3181" y="7483"/>
                    </a:cubicBezTo>
                    <a:cubicBezTo>
                      <a:pt x="3091" y="7444"/>
                      <a:pt x="2992" y="7434"/>
                      <a:pt x="2903" y="7434"/>
                    </a:cubicBezTo>
                    <a:cubicBezTo>
                      <a:pt x="2714" y="7434"/>
                      <a:pt x="2535" y="7503"/>
                      <a:pt x="2396" y="7642"/>
                    </a:cubicBezTo>
                    <a:cubicBezTo>
                      <a:pt x="2306" y="7732"/>
                      <a:pt x="2182" y="7777"/>
                      <a:pt x="2058" y="7777"/>
                    </a:cubicBezTo>
                    <a:cubicBezTo>
                      <a:pt x="1934" y="7777"/>
                      <a:pt x="1809" y="7732"/>
                      <a:pt x="1720" y="7642"/>
                    </a:cubicBezTo>
                    <a:lnTo>
                      <a:pt x="1243" y="7176"/>
                    </a:lnTo>
                    <a:cubicBezTo>
                      <a:pt x="1064" y="6987"/>
                      <a:pt x="1064" y="6688"/>
                      <a:pt x="1243" y="6500"/>
                    </a:cubicBezTo>
                    <a:cubicBezTo>
                      <a:pt x="1461" y="6291"/>
                      <a:pt x="1521" y="5983"/>
                      <a:pt x="1402" y="5705"/>
                    </a:cubicBezTo>
                    <a:cubicBezTo>
                      <a:pt x="1293" y="5427"/>
                      <a:pt x="1035" y="5257"/>
                      <a:pt x="726" y="5257"/>
                    </a:cubicBezTo>
                    <a:cubicBezTo>
                      <a:pt x="468" y="5257"/>
                      <a:pt x="259" y="5039"/>
                      <a:pt x="259" y="4780"/>
                    </a:cubicBezTo>
                    <a:lnTo>
                      <a:pt x="259" y="4115"/>
                    </a:lnTo>
                    <a:cubicBezTo>
                      <a:pt x="259" y="3846"/>
                      <a:pt x="468" y="3638"/>
                      <a:pt x="726" y="3638"/>
                    </a:cubicBezTo>
                    <a:cubicBezTo>
                      <a:pt x="1035" y="3638"/>
                      <a:pt x="1293" y="3459"/>
                      <a:pt x="1402" y="3190"/>
                    </a:cubicBezTo>
                    <a:cubicBezTo>
                      <a:pt x="1521" y="2912"/>
                      <a:pt x="1461" y="2604"/>
                      <a:pt x="1243" y="2395"/>
                    </a:cubicBezTo>
                    <a:cubicBezTo>
                      <a:pt x="1064" y="2207"/>
                      <a:pt x="1064" y="1909"/>
                      <a:pt x="1243" y="1719"/>
                    </a:cubicBezTo>
                    <a:lnTo>
                      <a:pt x="1720" y="1242"/>
                    </a:lnTo>
                    <a:cubicBezTo>
                      <a:pt x="1814" y="1153"/>
                      <a:pt x="1936" y="1108"/>
                      <a:pt x="2058" y="1108"/>
                    </a:cubicBezTo>
                    <a:cubicBezTo>
                      <a:pt x="2180" y="1108"/>
                      <a:pt x="2301" y="1153"/>
                      <a:pt x="2396" y="1242"/>
                    </a:cubicBezTo>
                    <a:cubicBezTo>
                      <a:pt x="2534" y="1387"/>
                      <a:pt x="2715" y="1462"/>
                      <a:pt x="2899" y="1462"/>
                    </a:cubicBezTo>
                    <a:cubicBezTo>
                      <a:pt x="2994" y="1462"/>
                      <a:pt x="3090" y="1442"/>
                      <a:pt x="3181" y="1401"/>
                    </a:cubicBezTo>
                    <a:cubicBezTo>
                      <a:pt x="3459" y="1292"/>
                      <a:pt x="3638" y="1034"/>
                      <a:pt x="3638" y="736"/>
                    </a:cubicBezTo>
                    <a:cubicBezTo>
                      <a:pt x="3638" y="467"/>
                      <a:pt x="3847" y="259"/>
                      <a:pt x="4115" y="259"/>
                    </a:cubicBezTo>
                    <a:close/>
                    <a:moveTo>
                      <a:pt x="4115" y="1"/>
                    </a:moveTo>
                    <a:cubicBezTo>
                      <a:pt x="3707" y="1"/>
                      <a:pt x="3380" y="328"/>
                      <a:pt x="3380" y="736"/>
                    </a:cubicBezTo>
                    <a:cubicBezTo>
                      <a:pt x="3380" y="964"/>
                      <a:pt x="3230" y="1114"/>
                      <a:pt x="3091" y="1173"/>
                    </a:cubicBezTo>
                    <a:cubicBezTo>
                      <a:pt x="3039" y="1195"/>
                      <a:pt x="2977" y="1209"/>
                      <a:pt x="2910" y="1209"/>
                    </a:cubicBezTo>
                    <a:cubicBezTo>
                      <a:pt x="2798" y="1209"/>
                      <a:pt x="2674" y="1170"/>
                      <a:pt x="2575" y="1064"/>
                    </a:cubicBezTo>
                    <a:cubicBezTo>
                      <a:pt x="2431" y="924"/>
                      <a:pt x="2242" y="855"/>
                      <a:pt x="2054" y="855"/>
                    </a:cubicBezTo>
                    <a:cubicBezTo>
                      <a:pt x="1867" y="855"/>
                      <a:pt x="1680" y="924"/>
                      <a:pt x="1541" y="1064"/>
                    </a:cubicBezTo>
                    <a:lnTo>
                      <a:pt x="1064" y="1541"/>
                    </a:lnTo>
                    <a:cubicBezTo>
                      <a:pt x="786" y="1829"/>
                      <a:pt x="786" y="2286"/>
                      <a:pt x="1064" y="2574"/>
                    </a:cubicBezTo>
                    <a:cubicBezTo>
                      <a:pt x="1233" y="2733"/>
                      <a:pt x="1233" y="2942"/>
                      <a:pt x="1174" y="3091"/>
                    </a:cubicBezTo>
                    <a:cubicBezTo>
                      <a:pt x="1114" y="3230"/>
                      <a:pt x="965" y="3379"/>
                      <a:pt x="726" y="3379"/>
                    </a:cubicBezTo>
                    <a:cubicBezTo>
                      <a:pt x="329" y="3379"/>
                      <a:pt x="1" y="3707"/>
                      <a:pt x="1" y="4115"/>
                    </a:cubicBezTo>
                    <a:lnTo>
                      <a:pt x="1" y="4780"/>
                    </a:lnTo>
                    <a:cubicBezTo>
                      <a:pt x="1" y="5178"/>
                      <a:pt x="329" y="5506"/>
                      <a:pt x="726" y="5506"/>
                    </a:cubicBezTo>
                    <a:cubicBezTo>
                      <a:pt x="965" y="5506"/>
                      <a:pt x="1114" y="5665"/>
                      <a:pt x="1174" y="5804"/>
                    </a:cubicBezTo>
                    <a:cubicBezTo>
                      <a:pt x="1233" y="5943"/>
                      <a:pt x="1233" y="6152"/>
                      <a:pt x="1064" y="6321"/>
                    </a:cubicBezTo>
                    <a:cubicBezTo>
                      <a:pt x="786" y="6609"/>
                      <a:pt x="786" y="7066"/>
                      <a:pt x="1064" y="7355"/>
                    </a:cubicBezTo>
                    <a:lnTo>
                      <a:pt x="1541" y="7821"/>
                    </a:lnTo>
                    <a:cubicBezTo>
                      <a:pt x="1680" y="7960"/>
                      <a:pt x="1869" y="8030"/>
                      <a:pt x="2058" y="8030"/>
                    </a:cubicBezTo>
                    <a:cubicBezTo>
                      <a:pt x="2247" y="8030"/>
                      <a:pt x="2435" y="7960"/>
                      <a:pt x="2575" y="7821"/>
                    </a:cubicBezTo>
                    <a:cubicBezTo>
                      <a:pt x="2673" y="7723"/>
                      <a:pt x="2791" y="7685"/>
                      <a:pt x="2902" y="7685"/>
                    </a:cubicBezTo>
                    <a:cubicBezTo>
                      <a:pt x="2970" y="7685"/>
                      <a:pt x="3035" y="7699"/>
                      <a:pt x="3091" y="7722"/>
                    </a:cubicBezTo>
                    <a:cubicBezTo>
                      <a:pt x="3230" y="7782"/>
                      <a:pt x="3380" y="7931"/>
                      <a:pt x="3380" y="8159"/>
                    </a:cubicBezTo>
                    <a:cubicBezTo>
                      <a:pt x="3380" y="8567"/>
                      <a:pt x="3707" y="8885"/>
                      <a:pt x="4115" y="8885"/>
                    </a:cubicBezTo>
                    <a:lnTo>
                      <a:pt x="4781" y="8885"/>
                    </a:lnTo>
                    <a:cubicBezTo>
                      <a:pt x="5178" y="8885"/>
                      <a:pt x="5507" y="8567"/>
                      <a:pt x="5507" y="8159"/>
                    </a:cubicBezTo>
                    <a:cubicBezTo>
                      <a:pt x="5507" y="7931"/>
                      <a:pt x="5666" y="7782"/>
                      <a:pt x="5805" y="7722"/>
                    </a:cubicBezTo>
                    <a:cubicBezTo>
                      <a:pt x="5858" y="7699"/>
                      <a:pt x="5920" y="7685"/>
                      <a:pt x="5987" y="7685"/>
                    </a:cubicBezTo>
                    <a:cubicBezTo>
                      <a:pt x="6096" y="7685"/>
                      <a:pt x="6217" y="7723"/>
                      <a:pt x="6322" y="7821"/>
                    </a:cubicBezTo>
                    <a:cubicBezTo>
                      <a:pt x="6461" y="7960"/>
                      <a:pt x="6649" y="8030"/>
                      <a:pt x="6838" y="8030"/>
                    </a:cubicBezTo>
                    <a:cubicBezTo>
                      <a:pt x="7027" y="8030"/>
                      <a:pt x="7216" y="7960"/>
                      <a:pt x="7355" y="7821"/>
                    </a:cubicBezTo>
                    <a:lnTo>
                      <a:pt x="7822" y="7355"/>
                    </a:lnTo>
                    <a:cubicBezTo>
                      <a:pt x="7961" y="7216"/>
                      <a:pt x="8040" y="7026"/>
                      <a:pt x="8040" y="6838"/>
                    </a:cubicBezTo>
                    <a:cubicBezTo>
                      <a:pt x="8040" y="6639"/>
                      <a:pt x="7961" y="6460"/>
                      <a:pt x="7822" y="6321"/>
                    </a:cubicBezTo>
                    <a:cubicBezTo>
                      <a:pt x="7663" y="6152"/>
                      <a:pt x="7663" y="5943"/>
                      <a:pt x="7722" y="5804"/>
                    </a:cubicBezTo>
                    <a:cubicBezTo>
                      <a:pt x="7782" y="5665"/>
                      <a:pt x="7921" y="5506"/>
                      <a:pt x="8160" y="5506"/>
                    </a:cubicBezTo>
                    <a:cubicBezTo>
                      <a:pt x="8557" y="5506"/>
                      <a:pt x="8886" y="5178"/>
                      <a:pt x="8886" y="4780"/>
                    </a:cubicBezTo>
                    <a:lnTo>
                      <a:pt x="8886" y="4115"/>
                    </a:lnTo>
                    <a:cubicBezTo>
                      <a:pt x="8886" y="3707"/>
                      <a:pt x="8557" y="3379"/>
                      <a:pt x="8160" y="3379"/>
                    </a:cubicBezTo>
                    <a:cubicBezTo>
                      <a:pt x="7921" y="3379"/>
                      <a:pt x="7782" y="3230"/>
                      <a:pt x="7722" y="3091"/>
                    </a:cubicBezTo>
                    <a:cubicBezTo>
                      <a:pt x="7663" y="2942"/>
                      <a:pt x="7663" y="2733"/>
                      <a:pt x="7822" y="2574"/>
                    </a:cubicBezTo>
                    <a:cubicBezTo>
                      <a:pt x="7961" y="2435"/>
                      <a:pt x="8040" y="2247"/>
                      <a:pt x="8040" y="2057"/>
                    </a:cubicBezTo>
                    <a:cubicBezTo>
                      <a:pt x="8040" y="1859"/>
                      <a:pt x="7961" y="1680"/>
                      <a:pt x="7822" y="1541"/>
                    </a:cubicBezTo>
                    <a:lnTo>
                      <a:pt x="7355" y="1064"/>
                    </a:lnTo>
                    <a:cubicBezTo>
                      <a:pt x="7211" y="924"/>
                      <a:pt x="7022" y="855"/>
                      <a:pt x="6834" y="855"/>
                    </a:cubicBezTo>
                    <a:cubicBezTo>
                      <a:pt x="6647" y="855"/>
                      <a:pt x="6461" y="924"/>
                      <a:pt x="6322" y="1064"/>
                    </a:cubicBezTo>
                    <a:cubicBezTo>
                      <a:pt x="6215" y="1170"/>
                      <a:pt x="6094" y="1209"/>
                      <a:pt x="5983" y="1209"/>
                    </a:cubicBezTo>
                    <a:cubicBezTo>
                      <a:pt x="5918" y="1209"/>
                      <a:pt x="5857" y="1195"/>
                      <a:pt x="5805" y="1173"/>
                    </a:cubicBezTo>
                    <a:cubicBezTo>
                      <a:pt x="5666" y="1114"/>
                      <a:pt x="5507" y="964"/>
                      <a:pt x="5507" y="736"/>
                    </a:cubicBezTo>
                    <a:cubicBezTo>
                      <a:pt x="5507" y="328"/>
                      <a:pt x="5178" y="1"/>
                      <a:pt x="47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2"/>
              <p:cNvSpPr/>
              <p:nvPr/>
            </p:nvSpPr>
            <p:spPr>
              <a:xfrm>
                <a:off x="5317510" y="1971279"/>
                <a:ext cx="205004" cy="204949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77" extrusionOk="0">
                    <a:moveTo>
                      <a:pt x="1889" y="259"/>
                    </a:moveTo>
                    <a:cubicBezTo>
                      <a:pt x="2794" y="259"/>
                      <a:pt x="3529" y="994"/>
                      <a:pt x="3529" y="1888"/>
                    </a:cubicBezTo>
                    <a:cubicBezTo>
                      <a:pt x="3529" y="2793"/>
                      <a:pt x="2794" y="3529"/>
                      <a:pt x="1889" y="3529"/>
                    </a:cubicBezTo>
                    <a:cubicBezTo>
                      <a:pt x="994" y="3529"/>
                      <a:pt x="259" y="2793"/>
                      <a:pt x="259" y="1888"/>
                    </a:cubicBezTo>
                    <a:cubicBezTo>
                      <a:pt x="259" y="994"/>
                      <a:pt x="994" y="259"/>
                      <a:pt x="1889" y="259"/>
                    </a:cubicBezTo>
                    <a:close/>
                    <a:moveTo>
                      <a:pt x="1889" y="0"/>
                    </a:moveTo>
                    <a:cubicBezTo>
                      <a:pt x="846" y="0"/>
                      <a:pt x="1" y="855"/>
                      <a:pt x="1" y="1888"/>
                    </a:cubicBezTo>
                    <a:cubicBezTo>
                      <a:pt x="1" y="2932"/>
                      <a:pt x="846" y="3777"/>
                      <a:pt x="1889" y="3777"/>
                    </a:cubicBezTo>
                    <a:cubicBezTo>
                      <a:pt x="2933" y="3777"/>
                      <a:pt x="3777" y="2932"/>
                      <a:pt x="3777" y="1888"/>
                    </a:cubicBezTo>
                    <a:cubicBezTo>
                      <a:pt x="3777" y="855"/>
                      <a:pt x="2933" y="0"/>
                      <a:pt x="1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2"/>
              <p:cNvSpPr/>
              <p:nvPr/>
            </p:nvSpPr>
            <p:spPr>
              <a:xfrm>
                <a:off x="5345022" y="1998791"/>
                <a:ext cx="150524" cy="15047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2773" extrusionOk="0">
                    <a:moveTo>
                      <a:pt x="1382" y="248"/>
                    </a:moveTo>
                    <a:cubicBezTo>
                      <a:pt x="2008" y="248"/>
                      <a:pt x="2515" y="756"/>
                      <a:pt x="2515" y="1381"/>
                    </a:cubicBezTo>
                    <a:cubicBezTo>
                      <a:pt x="2515" y="2008"/>
                      <a:pt x="2008" y="2514"/>
                      <a:pt x="1382" y="2514"/>
                    </a:cubicBezTo>
                    <a:cubicBezTo>
                      <a:pt x="756" y="2514"/>
                      <a:pt x="249" y="2008"/>
                      <a:pt x="249" y="1381"/>
                    </a:cubicBezTo>
                    <a:cubicBezTo>
                      <a:pt x="249" y="756"/>
                      <a:pt x="756" y="248"/>
                      <a:pt x="1382" y="248"/>
                    </a:cubicBezTo>
                    <a:close/>
                    <a:moveTo>
                      <a:pt x="1382" y="0"/>
                    </a:moveTo>
                    <a:cubicBezTo>
                      <a:pt x="617" y="0"/>
                      <a:pt x="1" y="617"/>
                      <a:pt x="1" y="1381"/>
                    </a:cubicBezTo>
                    <a:cubicBezTo>
                      <a:pt x="1" y="2147"/>
                      <a:pt x="617" y="2773"/>
                      <a:pt x="1382" y="2773"/>
                    </a:cubicBezTo>
                    <a:cubicBezTo>
                      <a:pt x="2147" y="2773"/>
                      <a:pt x="2773" y="2147"/>
                      <a:pt x="2773" y="1381"/>
                    </a:cubicBezTo>
                    <a:cubicBezTo>
                      <a:pt x="2773" y="617"/>
                      <a:pt x="2147" y="0"/>
                      <a:pt x="1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2"/>
              <p:cNvSpPr/>
              <p:nvPr/>
            </p:nvSpPr>
            <p:spPr>
              <a:xfrm>
                <a:off x="5270626" y="2076985"/>
                <a:ext cx="148896" cy="148842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2743" extrusionOk="0">
                    <a:moveTo>
                      <a:pt x="129" y="0"/>
                    </a:moveTo>
                    <a:cubicBezTo>
                      <a:pt x="60" y="0"/>
                      <a:pt x="0" y="60"/>
                      <a:pt x="0" y="130"/>
                    </a:cubicBezTo>
                    <a:cubicBezTo>
                      <a:pt x="0" y="1570"/>
                      <a:pt x="1173" y="2743"/>
                      <a:pt x="2624" y="2743"/>
                    </a:cubicBezTo>
                    <a:cubicBezTo>
                      <a:pt x="2693" y="2743"/>
                      <a:pt x="2743" y="2683"/>
                      <a:pt x="2743" y="2614"/>
                    </a:cubicBezTo>
                    <a:cubicBezTo>
                      <a:pt x="2743" y="2544"/>
                      <a:pt x="2693" y="2495"/>
                      <a:pt x="2624" y="2495"/>
                    </a:cubicBezTo>
                    <a:cubicBezTo>
                      <a:pt x="1312" y="2495"/>
                      <a:pt x="259" y="1431"/>
                      <a:pt x="259" y="130"/>
                    </a:cubicBezTo>
                    <a:cubicBezTo>
                      <a:pt x="259" y="60"/>
                      <a:pt x="199" y="0"/>
                      <a:pt x="1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4" name="Google Shape;694;p22"/>
            <p:cNvGrpSpPr/>
            <p:nvPr/>
          </p:nvGrpSpPr>
          <p:grpSpPr>
            <a:xfrm>
              <a:off x="7980261" y="10217146"/>
              <a:ext cx="657853" cy="682369"/>
              <a:chOff x="5173548" y="3572394"/>
              <a:chExt cx="480006" cy="480006"/>
            </a:xfrm>
          </p:grpSpPr>
          <p:sp>
            <p:nvSpPr>
              <p:cNvPr id="695" name="Google Shape;695;p22"/>
              <p:cNvSpPr/>
              <p:nvPr/>
            </p:nvSpPr>
            <p:spPr>
              <a:xfrm>
                <a:off x="5173548" y="3572394"/>
                <a:ext cx="480006" cy="480006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846" extrusionOk="0">
                    <a:moveTo>
                      <a:pt x="4552" y="259"/>
                    </a:moveTo>
                    <a:cubicBezTo>
                      <a:pt x="5854" y="299"/>
                      <a:pt x="7017" y="944"/>
                      <a:pt x="7752" y="1928"/>
                    </a:cubicBezTo>
                    <a:lnTo>
                      <a:pt x="4552" y="4174"/>
                    </a:lnTo>
                    <a:lnTo>
                      <a:pt x="4552" y="259"/>
                    </a:lnTo>
                    <a:close/>
                    <a:moveTo>
                      <a:pt x="7901" y="2127"/>
                    </a:moveTo>
                    <a:cubicBezTo>
                      <a:pt x="8249" y="2654"/>
                      <a:pt x="8477" y="3260"/>
                      <a:pt x="8557" y="3916"/>
                    </a:cubicBezTo>
                    <a:lnTo>
                      <a:pt x="4880" y="4254"/>
                    </a:lnTo>
                    <a:lnTo>
                      <a:pt x="7901" y="2127"/>
                    </a:lnTo>
                    <a:close/>
                    <a:moveTo>
                      <a:pt x="8577" y="4174"/>
                    </a:moveTo>
                    <a:cubicBezTo>
                      <a:pt x="8587" y="4254"/>
                      <a:pt x="8587" y="4333"/>
                      <a:pt x="8587" y="4422"/>
                    </a:cubicBezTo>
                    <a:cubicBezTo>
                      <a:pt x="8587" y="5804"/>
                      <a:pt x="7911" y="7026"/>
                      <a:pt x="6878" y="7782"/>
                    </a:cubicBezTo>
                    <a:lnTo>
                      <a:pt x="4652" y="4532"/>
                    </a:lnTo>
                    <a:lnTo>
                      <a:pt x="8577" y="4174"/>
                    </a:lnTo>
                    <a:close/>
                    <a:moveTo>
                      <a:pt x="4294" y="259"/>
                    </a:moveTo>
                    <a:lnTo>
                      <a:pt x="4294" y="4422"/>
                    </a:lnTo>
                    <a:cubicBezTo>
                      <a:pt x="4294" y="4433"/>
                      <a:pt x="4303" y="4433"/>
                      <a:pt x="4303" y="4442"/>
                    </a:cubicBezTo>
                    <a:lnTo>
                      <a:pt x="4303" y="4462"/>
                    </a:lnTo>
                    <a:cubicBezTo>
                      <a:pt x="4303" y="4473"/>
                      <a:pt x="4314" y="4473"/>
                      <a:pt x="4314" y="4482"/>
                    </a:cubicBezTo>
                    <a:cubicBezTo>
                      <a:pt x="4314" y="4482"/>
                      <a:pt x="4314" y="4492"/>
                      <a:pt x="4323" y="4492"/>
                    </a:cubicBezTo>
                    <a:lnTo>
                      <a:pt x="6669" y="7931"/>
                    </a:lnTo>
                    <a:cubicBezTo>
                      <a:pt x="6023" y="8348"/>
                      <a:pt x="5248" y="8587"/>
                      <a:pt x="4423" y="8587"/>
                    </a:cubicBezTo>
                    <a:cubicBezTo>
                      <a:pt x="2127" y="8587"/>
                      <a:pt x="259" y="6719"/>
                      <a:pt x="259" y="4422"/>
                    </a:cubicBezTo>
                    <a:cubicBezTo>
                      <a:pt x="259" y="2167"/>
                      <a:pt x="2057" y="328"/>
                      <a:pt x="4294" y="259"/>
                    </a:cubicBezTo>
                    <a:close/>
                    <a:moveTo>
                      <a:pt x="4423" y="0"/>
                    </a:moveTo>
                    <a:cubicBezTo>
                      <a:pt x="1988" y="0"/>
                      <a:pt x="1" y="1988"/>
                      <a:pt x="1" y="4422"/>
                    </a:cubicBezTo>
                    <a:cubicBezTo>
                      <a:pt x="1" y="6858"/>
                      <a:pt x="1988" y="8845"/>
                      <a:pt x="4423" y="8845"/>
                    </a:cubicBezTo>
                    <a:cubicBezTo>
                      <a:pt x="5337" y="8845"/>
                      <a:pt x="6192" y="8557"/>
                      <a:pt x="6898" y="8080"/>
                    </a:cubicBezTo>
                    <a:cubicBezTo>
                      <a:pt x="6907" y="8080"/>
                      <a:pt x="6917" y="8080"/>
                      <a:pt x="6927" y="8070"/>
                    </a:cubicBezTo>
                    <a:cubicBezTo>
                      <a:pt x="6937" y="8070"/>
                      <a:pt x="6937" y="8060"/>
                      <a:pt x="6937" y="8050"/>
                    </a:cubicBezTo>
                    <a:cubicBezTo>
                      <a:pt x="8090" y="7255"/>
                      <a:pt x="8845" y="5924"/>
                      <a:pt x="8845" y="4422"/>
                    </a:cubicBezTo>
                    <a:cubicBezTo>
                      <a:pt x="8845" y="1988"/>
                      <a:pt x="6858" y="0"/>
                      <a:pt x="44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2"/>
              <p:cNvSpPr/>
              <p:nvPr/>
            </p:nvSpPr>
            <p:spPr>
              <a:xfrm>
                <a:off x="5218859" y="3805350"/>
                <a:ext cx="201748" cy="201748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3718" extrusionOk="0">
                    <a:moveTo>
                      <a:pt x="120" y="1"/>
                    </a:moveTo>
                    <a:cubicBezTo>
                      <a:pt x="50" y="1"/>
                      <a:pt x="0" y="60"/>
                      <a:pt x="0" y="129"/>
                    </a:cubicBezTo>
                    <a:cubicBezTo>
                      <a:pt x="0" y="2108"/>
                      <a:pt x="1610" y="3718"/>
                      <a:pt x="3588" y="3718"/>
                    </a:cubicBezTo>
                    <a:cubicBezTo>
                      <a:pt x="3658" y="3718"/>
                      <a:pt x="3717" y="3658"/>
                      <a:pt x="3717" y="3588"/>
                    </a:cubicBezTo>
                    <a:cubicBezTo>
                      <a:pt x="3717" y="3519"/>
                      <a:pt x="3658" y="3469"/>
                      <a:pt x="3588" y="3469"/>
                    </a:cubicBezTo>
                    <a:cubicBezTo>
                      <a:pt x="1749" y="3469"/>
                      <a:pt x="248" y="1968"/>
                      <a:pt x="248" y="129"/>
                    </a:cubicBezTo>
                    <a:cubicBezTo>
                      <a:pt x="248" y="60"/>
                      <a:pt x="189" y="1"/>
                      <a:pt x="1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7" name="Google Shape;697;p22"/>
            <p:cNvGrpSpPr/>
            <p:nvPr/>
          </p:nvGrpSpPr>
          <p:grpSpPr>
            <a:xfrm>
              <a:off x="5647194" y="7850415"/>
              <a:ext cx="496046" cy="637802"/>
              <a:chOff x="3456528" y="1762579"/>
              <a:chExt cx="400674" cy="533943"/>
            </a:xfrm>
          </p:grpSpPr>
          <p:sp>
            <p:nvSpPr>
              <p:cNvPr id="698" name="Google Shape;698;p22"/>
              <p:cNvSpPr/>
              <p:nvPr/>
            </p:nvSpPr>
            <p:spPr>
              <a:xfrm>
                <a:off x="3456528" y="1762579"/>
                <a:ext cx="400674" cy="533943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9840" extrusionOk="0">
                    <a:moveTo>
                      <a:pt x="1898" y="368"/>
                    </a:moveTo>
                    <a:lnTo>
                      <a:pt x="1898" y="1898"/>
                    </a:lnTo>
                    <a:lnTo>
                      <a:pt x="427" y="1898"/>
                    </a:lnTo>
                    <a:lnTo>
                      <a:pt x="1898" y="368"/>
                    </a:lnTo>
                    <a:close/>
                    <a:moveTo>
                      <a:pt x="7136" y="259"/>
                    </a:moveTo>
                    <a:lnTo>
                      <a:pt x="7136" y="9581"/>
                    </a:lnTo>
                    <a:lnTo>
                      <a:pt x="248" y="9581"/>
                    </a:lnTo>
                    <a:lnTo>
                      <a:pt x="248" y="2157"/>
                    </a:lnTo>
                    <a:lnTo>
                      <a:pt x="2027" y="2157"/>
                    </a:lnTo>
                    <a:cubicBezTo>
                      <a:pt x="2097" y="2157"/>
                      <a:pt x="2156" y="2097"/>
                      <a:pt x="2156" y="2028"/>
                    </a:cubicBezTo>
                    <a:lnTo>
                      <a:pt x="2156" y="259"/>
                    </a:lnTo>
                    <a:close/>
                    <a:moveTo>
                      <a:pt x="1958" y="1"/>
                    </a:moveTo>
                    <a:cubicBezTo>
                      <a:pt x="1928" y="1"/>
                      <a:pt x="1888" y="10"/>
                      <a:pt x="1868" y="40"/>
                    </a:cubicBezTo>
                    <a:lnTo>
                      <a:pt x="30" y="1938"/>
                    </a:lnTo>
                    <a:cubicBezTo>
                      <a:pt x="10" y="1968"/>
                      <a:pt x="0" y="1998"/>
                      <a:pt x="0" y="2028"/>
                    </a:cubicBezTo>
                    <a:lnTo>
                      <a:pt x="0" y="9710"/>
                    </a:lnTo>
                    <a:cubicBezTo>
                      <a:pt x="0" y="9780"/>
                      <a:pt x="60" y="9839"/>
                      <a:pt x="129" y="9839"/>
                    </a:cubicBezTo>
                    <a:lnTo>
                      <a:pt x="7264" y="9839"/>
                    </a:lnTo>
                    <a:cubicBezTo>
                      <a:pt x="7334" y="9839"/>
                      <a:pt x="7384" y="9780"/>
                      <a:pt x="7384" y="9710"/>
                    </a:cubicBezTo>
                    <a:lnTo>
                      <a:pt x="7384" y="129"/>
                    </a:lnTo>
                    <a:cubicBezTo>
                      <a:pt x="7384" y="60"/>
                      <a:pt x="7334" y="1"/>
                      <a:pt x="72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2"/>
              <p:cNvSpPr/>
              <p:nvPr/>
            </p:nvSpPr>
            <p:spPr>
              <a:xfrm>
                <a:off x="3504497" y="1937310"/>
                <a:ext cx="13566" cy="312281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755" extrusionOk="0">
                    <a:moveTo>
                      <a:pt x="130" y="1"/>
                    </a:moveTo>
                    <a:cubicBezTo>
                      <a:pt x="50" y="1"/>
                      <a:pt x="0" y="60"/>
                      <a:pt x="0" y="129"/>
                    </a:cubicBezTo>
                    <a:lnTo>
                      <a:pt x="0" y="5625"/>
                    </a:lnTo>
                    <a:cubicBezTo>
                      <a:pt x="0" y="5705"/>
                      <a:pt x="50" y="5754"/>
                      <a:pt x="130" y="5754"/>
                    </a:cubicBezTo>
                    <a:cubicBezTo>
                      <a:pt x="199" y="5754"/>
                      <a:pt x="249" y="5705"/>
                      <a:pt x="249" y="5625"/>
                    </a:cubicBezTo>
                    <a:lnTo>
                      <a:pt x="249" y="129"/>
                    </a:lnTo>
                    <a:cubicBezTo>
                      <a:pt x="249" y="60"/>
                      <a:pt x="199" y="1"/>
                      <a:pt x="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2"/>
              <p:cNvSpPr/>
              <p:nvPr/>
            </p:nvSpPr>
            <p:spPr>
              <a:xfrm>
                <a:off x="3559467" y="1954023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0"/>
                    </a:moveTo>
                    <a:cubicBezTo>
                      <a:pt x="61" y="0"/>
                      <a:pt x="1" y="50"/>
                      <a:pt x="1" y="119"/>
                    </a:cubicBezTo>
                    <a:cubicBezTo>
                      <a:pt x="1" y="189"/>
                      <a:pt x="61" y="249"/>
                      <a:pt x="130" y="249"/>
                    </a:cubicBezTo>
                    <a:lnTo>
                      <a:pt x="4344" y="249"/>
                    </a:lnTo>
                    <a:cubicBezTo>
                      <a:pt x="4413" y="249"/>
                      <a:pt x="4473" y="189"/>
                      <a:pt x="4473" y="119"/>
                    </a:cubicBezTo>
                    <a:cubicBezTo>
                      <a:pt x="4473" y="50"/>
                      <a:pt x="4413" y="0"/>
                      <a:pt x="4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2"/>
              <p:cNvSpPr/>
              <p:nvPr/>
            </p:nvSpPr>
            <p:spPr>
              <a:xfrm>
                <a:off x="3559467" y="1998248"/>
                <a:ext cx="242716" cy="13511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49" extrusionOk="0">
                    <a:moveTo>
                      <a:pt x="130" y="0"/>
                    </a:moveTo>
                    <a:cubicBezTo>
                      <a:pt x="61" y="0"/>
                      <a:pt x="1" y="50"/>
                      <a:pt x="1" y="119"/>
                    </a:cubicBezTo>
                    <a:cubicBezTo>
                      <a:pt x="1" y="199"/>
                      <a:pt x="61" y="249"/>
                      <a:pt x="130" y="249"/>
                    </a:cubicBezTo>
                    <a:lnTo>
                      <a:pt x="4344" y="249"/>
                    </a:lnTo>
                    <a:cubicBezTo>
                      <a:pt x="4413" y="249"/>
                      <a:pt x="4473" y="199"/>
                      <a:pt x="4473" y="119"/>
                    </a:cubicBezTo>
                    <a:cubicBezTo>
                      <a:pt x="4473" y="50"/>
                      <a:pt x="4413" y="0"/>
                      <a:pt x="4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 dirty="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2"/>
              <p:cNvSpPr/>
              <p:nvPr/>
            </p:nvSpPr>
            <p:spPr>
              <a:xfrm>
                <a:off x="3559467" y="2042473"/>
                <a:ext cx="242716" cy="13511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49" extrusionOk="0">
                    <a:moveTo>
                      <a:pt x="130" y="0"/>
                    </a:moveTo>
                    <a:cubicBezTo>
                      <a:pt x="61" y="0"/>
                      <a:pt x="1" y="50"/>
                      <a:pt x="1" y="130"/>
                    </a:cubicBezTo>
                    <a:cubicBezTo>
                      <a:pt x="1" y="199"/>
                      <a:pt x="61" y="249"/>
                      <a:pt x="130" y="249"/>
                    </a:cubicBezTo>
                    <a:lnTo>
                      <a:pt x="4344" y="249"/>
                    </a:lnTo>
                    <a:cubicBezTo>
                      <a:pt x="4413" y="249"/>
                      <a:pt x="4473" y="199"/>
                      <a:pt x="4473" y="130"/>
                    </a:cubicBezTo>
                    <a:cubicBezTo>
                      <a:pt x="4473" y="50"/>
                      <a:pt x="4413" y="0"/>
                      <a:pt x="4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2"/>
              <p:cNvSpPr/>
              <p:nvPr/>
            </p:nvSpPr>
            <p:spPr>
              <a:xfrm>
                <a:off x="3559467" y="2086644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1"/>
                    </a:moveTo>
                    <a:cubicBezTo>
                      <a:pt x="61" y="1"/>
                      <a:pt x="1" y="61"/>
                      <a:pt x="1" y="131"/>
                    </a:cubicBezTo>
                    <a:cubicBezTo>
                      <a:pt x="1" y="200"/>
                      <a:pt x="61" y="250"/>
                      <a:pt x="130" y="250"/>
                    </a:cubicBezTo>
                    <a:lnTo>
                      <a:pt x="4344" y="250"/>
                    </a:lnTo>
                    <a:cubicBezTo>
                      <a:pt x="4413" y="250"/>
                      <a:pt x="4473" y="200"/>
                      <a:pt x="4473" y="131"/>
                    </a:cubicBezTo>
                    <a:cubicBezTo>
                      <a:pt x="4473" y="61"/>
                      <a:pt x="4413" y="1"/>
                      <a:pt x="43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2"/>
              <p:cNvSpPr/>
              <p:nvPr/>
            </p:nvSpPr>
            <p:spPr>
              <a:xfrm>
                <a:off x="3559467" y="2130869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1"/>
                    </a:moveTo>
                    <a:cubicBezTo>
                      <a:pt x="61" y="1"/>
                      <a:pt x="1" y="60"/>
                      <a:pt x="1" y="130"/>
                    </a:cubicBezTo>
                    <a:cubicBezTo>
                      <a:pt x="1" y="200"/>
                      <a:pt x="61" y="250"/>
                      <a:pt x="130" y="250"/>
                    </a:cubicBezTo>
                    <a:lnTo>
                      <a:pt x="4344" y="250"/>
                    </a:lnTo>
                    <a:cubicBezTo>
                      <a:pt x="4413" y="250"/>
                      <a:pt x="4473" y="200"/>
                      <a:pt x="4473" y="130"/>
                    </a:cubicBezTo>
                    <a:cubicBezTo>
                      <a:pt x="4473" y="60"/>
                      <a:pt x="4413" y="1"/>
                      <a:pt x="43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2"/>
              <p:cNvSpPr/>
              <p:nvPr/>
            </p:nvSpPr>
            <p:spPr>
              <a:xfrm>
                <a:off x="3559467" y="2175095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1"/>
                    </a:moveTo>
                    <a:cubicBezTo>
                      <a:pt x="61" y="1"/>
                      <a:pt x="1" y="60"/>
                      <a:pt x="1" y="130"/>
                    </a:cubicBezTo>
                    <a:cubicBezTo>
                      <a:pt x="1" y="200"/>
                      <a:pt x="61" y="250"/>
                      <a:pt x="130" y="250"/>
                    </a:cubicBezTo>
                    <a:lnTo>
                      <a:pt x="4344" y="250"/>
                    </a:lnTo>
                    <a:cubicBezTo>
                      <a:pt x="4413" y="250"/>
                      <a:pt x="4473" y="200"/>
                      <a:pt x="4473" y="130"/>
                    </a:cubicBezTo>
                    <a:cubicBezTo>
                      <a:pt x="4473" y="60"/>
                      <a:pt x="4413" y="1"/>
                      <a:pt x="43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2"/>
              <p:cNvSpPr/>
              <p:nvPr/>
            </p:nvSpPr>
            <p:spPr>
              <a:xfrm>
                <a:off x="3559467" y="2219320"/>
                <a:ext cx="24271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250" extrusionOk="0">
                    <a:moveTo>
                      <a:pt x="130" y="1"/>
                    </a:moveTo>
                    <a:cubicBezTo>
                      <a:pt x="61" y="1"/>
                      <a:pt x="1" y="60"/>
                      <a:pt x="1" y="130"/>
                    </a:cubicBezTo>
                    <a:cubicBezTo>
                      <a:pt x="1" y="199"/>
                      <a:pt x="61" y="250"/>
                      <a:pt x="130" y="250"/>
                    </a:cubicBezTo>
                    <a:lnTo>
                      <a:pt x="4344" y="250"/>
                    </a:lnTo>
                    <a:cubicBezTo>
                      <a:pt x="4413" y="250"/>
                      <a:pt x="4473" y="199"/>
                      <a:pt x="4473" y="130"/>
                    </a:cubicBezTo>
                    <a:cubicBezTo>
                      <a:pt x="4473" y="60"/>
                      <a:pt x="4413" y="1"/>
                      <a:pt x="43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>
                  <a:buClr>
                    <a:srgbClr val="5E5E5E"/>
                  </a:buClr>
                  <a:buSzPts val="2000"/>
                </a:pPr>
                <a:endParaRPr sz="10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7" name="Google Shape;707;p22"/>
            <p:cNvSpPr/>
            <p:nvPr/>
          </p:nvSpPr>
          <p:spPr>
            <a:xfrm>
              <a:off x="5763436" y="8180654"/>
              <a:ext cx="2501341" cy="2566755"/>
            </a:xfrm>
            <a:custGeom>
              <a:avLst/>
              <a:gdLst/>
              <a:ahLst/>
              <a:cxnLst/>
              <a:rect l="l" t="t" r="r" b="b"/>
              <a:pathLst>
                <a:path w="17664" h="17674" extrusionOk="0">
                  <a:moveTo>
                    <a:pt x="8827" y="1"/>
                  </a:moveTo>
                  <a:cubicBezTo>
                    <a:pt x="3956" y="1"/>
                    <a:pt x="1" y="3956"/>
                    <a:pt x="1" y="8838"/>
                  </a:cubicBezTo>
                  <a:cubicBezTo>
                    <a:pt x="1" y="13718"/>
                    <a:pt x="3956" y="17674"/>
                    <a:pt x="8827" y="17674"/>
                  </a:cubicBezTo>
                  <a:cubicBezTo>
                    <a:pt x="13708" y="17674"/>
                    <a:pt x="17663" y="13718"/>
                    <a:pt x="17663" y="8838"/>
                  </a:cubicBezTo>
                  <a:cubicBezTo>
                    <a:pt x="17663" y="3956"/>
                    <a:pt x="13708" y="1"/>
                    <a:pt x="8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>
                <a:buClr>
                  <a:srgbClr val="5E5E5E"/>
                </a:buClr>
                <a:buSzPts val="2000"/>
              </a:pPr>
              <a:endPara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5EF5141B-F6E3-449D-BFE5-3A3FFA40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76200"/>
            <a:ext cx="1351429" cy="1011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F762B9-5722-D9F0-F5D0-1740A2C680D4}"/>
              </a:ext>
            </a:extLst>
          </p:cNvPr>
          <p:cNvSpPr/>
          <p:nvPr/>
        </p:nvSpPr>
        <p:spPr>
          <a:xfrm>
            <a:off x="328504" y="2961220"/>
            <a:ext cx="633411" cy="3542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Civil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BC1F78-8910-1A59-5F3B-08C1C2CBC403}"/>
              </a:ext>
            </a:extLst>
          </p:cNvPr>
          <p:cNvSpPr/>
          <p:nvPr/>
        </p:nvSpPr>
        <p:spPr>
          <a:xfrm>
            <a:off x="329377" y="2523132"/>
            <a:ext cx="1774354" cy="356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Manufacturing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07631-D18C-38BC-6217-9FEAF60CAD17}"/>
              </a:ext>
            </a:extLst>
          </p:cNvPr>
          <p:cNvSpPr/>
          <p:nvPr/>
        </p:nvSpPr>
        <p:spPr>
          <a:xfrm>
            <a:off x="328504" y="3418420"/>
            <a:ext cx="2474019" cy="333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Electrical &amp; Electronics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147C25-9BA6-53F0-1F78-E83D9CF53F21}"/>
              </a:ext>
            </a:extLst>
          </p:cNvPr>
          <p:cNvSpPr/>
          <p:nvPr/>
        </p:nvSpPr>
        <p:spPr>
          <a:xfrm>
            <a:off x="328504" y="3846953"/>
            <a:ext cx="1559350" cy="333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Mechatronics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632986-2E3D-86ED-AB02-B3E6B1CACFC9}"/>
              </a:ext>
            </a:extLst>
          </p:cNvPr>
          <p:cNvSpPr/>
          <p:nvPr/>
        </p:nvSpPr>
        <p:spPr>
          <a:xfrm>
            <a:off x="303532" y="4256620"/>
            <a:ext cx="2543115" cy="3542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Business Management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E1B960-C061-1994-49A9-ABC82364D4F4}"/>
              </a:ext>
            </a:extLst>
          </p:cNvPr>
          <p:cNvSpPr/>
          <p:nvPr/>
        </p:nvSpPr>
        <p:spPr>
          <a:xfrm>
            <a:off x="294203" y="4713820"/>
            <a:ext cx="1158556" cy="3542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Chemical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B28C3-101A-6590-A64F-33055AB67CE3}"/>
              </a:ext>
            </a:extLst>
          </p:cNvPr>
          <p:cNvSpPr/>
          <p:nvPr/>
        </p:nvSpPr>
        <p:spPr>
          <a:xfrm>
            <a:off x="294203" y="5159948"/>
            <a:ext cx="3244504" cy="3812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Computing/ Computer Science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19A7E4-5A68-B26D-AFF5-97D53E859475}"/>
              </a:ext>
            </a:extLst>
          </p:cNvPr>
          <p:cNvSpPr/>
          <p:nvPr/>
        </p:nvSpPr>
        <p:spPr>
          <a:xfrm>
            <a:off x="331817" y="1907582"/>
            <a:ext cx="2671582" cy="482185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b="1" dirty="0"/>
              <a:t>Current &amp; Trendy Faculty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3B0229-AD2B-D05D-623D-957B14F0578E}"/>
              </a:ext>
            </a:extLst>
          </p:cNvPr>
          <p:cNvSpPr/>
          <p:nvPr/>
        </p:nvSpPr>
        <p:spPr>
          <a:xfrm>
            <a:off x="294203" y="5640747"/>
            <a:ext cx="2196976" cy="3370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Artificial Intelligence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F0FDB6-0ED6-7F43-CC93-0FE801B423A9}"/>
              </a:ext>
            </a:extLst>
          </p:cNvPr>
          <p:cNvSpPr/>
          <p:nvPr/>
        </p:nvSpPr>
        <p:spPr>
          <a:xfrm>
            <a:off x="4511065" y="1905000"/>
            <a:ext cx="3053972" cy="482184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b="1" dirty="0"/>
              <a:t>Proposed AI-powered Faculty 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1A070EE-166A-8AF9-C963-B05F12CED5C1}"/>
              </a:ext>
            </a:extLst>
          </p:cNvPr>
          <p:cNvSpPr/>
          <p:nvPr/>
        </p:nvSpPr>
        <p:spPr>
          <a:xfrm>
            <a:off x="3247914" y="3386411"/>
            <a:ext cx="951189" cy="63328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155D8C-DFD9-232C-D326-2F6F6ED23B52}"/>
              </a:ext>
            </a:extLst>
          </p:cNvPr>
          <p:cNvSpPr/>
          <p:nvPr/>
        </p:nvSpPr>
        <p:spPr>
          <a:xfrm>
            <a:off x="4493786" y="2961220"/>
            <a:ext cx="633411" cy="3542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Civil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35678F-D8E8-6EFA-1605-6FEDA88E75AC}"/>
              </a:ext>
            </a:extLst>
          </p:cNvPr>
          <p:cNvSpPr/>
          <p:nvPr/>
        </p:nvSpPr>
        <p:spPr>
          <a:xfrm>
            <a:off x="4494659" y="2523132"/>
            <a:ext cx="1774354" cy="356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Manufacturing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369EE9-4FC3-40C4-FDB6-688856BA5F7A}"/>
              </a:ext>
            </a:extLst>
          </p:cNvPr>
          <p:cNvSpPr/>
          <p:nvPr/>
        </p:nvSpPr>
        <p:spPr>
          <a:xfrm>
            <a:off x="4493786" y="3418420"/>
            <a:ext cx="2474019" cy="333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Electrical &amp; Electronics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7E4B1A-AB54-4867-74E2-8AE854B6316A}"/>
              </a:ext>
            </a:extLst>
          </p:cNvPr>
          <p:cNvSpPr/>
          <p:nvPr/>
        </p:nvSpPr>
        <p:spPr>
          <a:xfrm>
            <a:off x="4493786" y="3846953"/>
            <a:ext cx="1559350" cy="333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Mechatronics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3E93CB-1394-2C7F-EF49-80B1277142C2}"/>
              </a:ext>
            </a:extLst>
          </p:cNvPr>
          <p:cNvSpPr/>
          <p:nvPr/>
        </p:nvSpPr>
        <p:spPr>
          <a:xfrm>
            <a:off x="4468814" y="4256620"/>
            <a:ext cx="2543115" cy="3542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Business Management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28A9EC5-245D-733B-4009-5A87FE30A137}"/>
              </a:ext>
            </a:extLst>
          </p:cNvPr>
          <p:cNvSpPr/>
          <p:nvPr/>
        </p:nvSpPr>
        <p:spPr>
          <a:xfrm>
            <a:off x="4459485" y="4713820"/>
            <a:ext cx="1158556" cy="3542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Chemical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5259D5-3BC3-34DA-BE1A-A06D4742D2BC}"/>
              </a:ext>
            </a:extLst>
          </p:cNvPr>
          <p:cNvSpPr/>
          <p:nvPr/>
        </p:nvSpPr>
        <p:spPr>
          <a:xfrm>
            <a:off x="4459485" y="5159948"/>
            <a:ext cx="3244504" cy="3812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MY" dirty="0"/>
              <a:t>Computing/ Computer Science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3D2502-E87D-CBD3-B196-7E330FCE801E}"/>
              </a:ext>
            </a:extLst>
          </p:cNvPr>
          <p:cNvSpPr/>
          <p:nvPr/>
        </p:nvSpPr>
        <p:spPr>
          <a:xfrm>
            <a:off x="5047240" y="2990854"/>
            <a:ext cx="570801" cy="2758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 AI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D1F888E-C36C-5326-39E9-4C5AA3E811A7}"/>
              </a:ext>
            </a:extLst>
          </p:cNvPr>
          <p:cNvSpPr/>
          <p:nvPr/>
        </p:nvSpPr>
        <p:spPr>
          <a:xfrm>
            <a:off x="6741584" y="3447324"/>
            <a:ext cx="520904" cy="2758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+AI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E2B4F1-02E8-1891-1A9C-927502C0BACA}"/>
              </a:ext>
            </a:extLst>
          </p:cNvPr>
          <p:cNvSpPr/>
          <p:nvPr/>
        </p:nvSpPr>
        <p:spPr>
          <a:xfrm>
            <a:off x="5914915" y="3875620"/>
            <a:ext cx="507121" cy="2758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+AI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A5C9AF-A62B-0DF7-0FF9-B5F4AB100DE9}"/>
              </a:ext>
            </a:extLst>
          </p:cNvPr>
          <p:cNvSpPr/>
          <p:nvPr/>
        </p:nvSpPr>
        <p:spPr>
          <a:xfrm>
            <a:off x="6910274" y="4285525"/>
            <a:ext cx="520904" cy="2758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+AI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E0FD639-8B87-C67B-E13E-3F7C9415EDF6}"/>
              </a:ext>
            </a:extLst>
          </p:cNvPr>
          <p:cNvSpPr/>
          <p:nvPr/>
        </p:nvSpPr>
        <p:spPr>
          <a:xfrm>
            <a:off x="5481459" y="4747437"/>
            <a:ext cx="571677" cy="2758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+AI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ED05C70-864A-F311-EFB2-2C2461930B36}"/>
              </a:ext>
            </a:extLst>
          </p:cNvPr>
          <p:cNvSpPr/>
          <p:nvPr/>
        </p:nvSpPr>
        <p:spPr>
          <a:xfrm>
            <a:off x="6101436" y="2547270"/>
            <a:ext cx="549200" cy="2758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+AI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18FF45-49F4-8220-4619-2962E04614BA}"/>
              </a:ext>
            </a:extLst>
          </p:cNvPr>
          <p:cNvGrpSpPr/>
          <p:nvPr/>
        </p:nvGrpSpPr>
        <p:grpSpPr>
          <a:xfrm>
            <a:off x="7741661" y="2804811"/>
            <a:ext cx="4415321" cy="1600435"/>
            <a:chOff x="4866922" y="4837546"/>
            <a:chExt cx="8365435" cy="21873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A9DA97-25DC-76CA-5E7E-B6E9A9C0C976}"/>
                </a:ext>
              </a:extLst>
            </p:cNvPr>
            <p:cNvSpPr txBox="1"/>
            <p:nvPr/>
          </p:nvSpPr>
          <p:spPr>
            <a:xfrm>
              <a:off x="4866922" y="4837546"/>
              <a:ext cx="8365435" cy="218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E.g. Manufacturing, Biotechnology, Business, Materials        </a:t>
              </a: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Economy Driver</a:t>
              </a:r>
              <a:endParaRPr lang="en-MY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+ Big Data + Cloud + Digital Twin  + IoT + AR       </a:t>
              </a: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 Driver (Tools) </a:t>
              </a:r>
            </a:p>
            <a:p>
              <a:pPr algn="l"/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2CCFC7A-86EB-D086-1D12-6331D3FB7918}"/>
                </a:ext>
              </a:extLst>
            </p:cNvPr>
            <p:cNvCxnSpPr/>
            <p:nvPr/>
          </p:nvCxnSpPr>
          <p:spPr>
            <a:xfrm>
              <a:off x="6880017" y="4894582"/>
              <a:ext cx="4572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9177B05-2967-1B62-034F-1413563BF6C4}"/>
                </a:ext>
              </a:extLst>
            </p:cNvPr>
            <p:cNvCxnSpPr/>
            <p:nvPr/>
          </p:nvCxnSpPr>
          <p:spPr>
            <a:xfrm>
              <a:off x="5725045" y="4993761"/>
              <a:ext cx="4572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10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2238</TotalTime>
  <Words>2535</Words>
  <Application>Microsoft Office PowerPoint</Application>
  <PresentationFormat>Widescreen</PresentationFormat>
  <Paragraphs>519</Paragraphs>
  <Slides>39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63" baseType="lpstr">
      <vt:lpstr>Abadi</vt:lpstr>
      <vt:lpstr>Aptos</vt:lpstr>
      <vt:lpstr>Arial</vt:lpstr>
      <vt:lpstr>Arial Black</vt:lpstr>
      <vt:lpstr>Arial Narrow</vt:lpstr>
      <vt:lpstr>Book Antiqua</vt:lpstr>
      <vt:lpstr>Calibri</vt:lpstr>
      <vt:lpstr>Canva Sans</vt:lpstr>
      <vt:lpstr>Corbel</vt:lpstr>
      <vt:lpstr>Fira Sans Extra Condensed</vt:lpstr>
      <vt:lpstr>Google Sans</vt:lpstr>
      <vt:lpstr>GT America</vt:lpstr>
      <vt:lpstr>Helvetica Neue</vt:lpstr>
      <vt:lpstr>Lato Light</vt:lpstr>
      <vt:lpstr>NexusSansPro-Bold</vt:lpstr>
      <vt:lpstr>NVIDIA Sans</vt:lpstr>
      <vt:lpstr>Poppins</vt:lpstr>
      <vt:lpstr>Poppins Light</vt:lpstr>
      <vt:lpstr>Public Sans</vt:lpstr>
      <vt:lpstr>Roboto</vt:lpstr>
      <vt:lpstr>Times New Roman</vt:lpstr>
      <vt:lpstr>var(--title-font)</vt:lpstr>
      <vt:lpstr>Office Theme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s6n0kd01140823f@outlook.com</cp:lastModifiedBy>
  <cp:revision>206</cp:revision>
  <dcterms:created xsi:type="dcterms:W3CDTF">2024-08-20T01:04:35Z</dcterms:created>
  <dcterms:modified xsi:type="dcterms:W3CDTF">2024-09-28T06:56:31Z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2024-05-17T00:00:00Z</vt:filetime>
  </property>
  <property fmtid="{D5CDD505-2E9C-101B-9397-08002B2CF9AE}" pid="3" name="LastSaved">
    <vt:filetime>2024-08-20T00:00:00Z</vt:filetime>
  </property>
  <property fmtid="{D5CDD505-2E9C-101B-9397-08002B2CF9AE}" pid="4" name="Producer">
    <vt:lpwstr>macOS Version 14.2.1 (Build 23C71) Quartz PDFContext</vt:lpwstr>
  </property>
</Properties>
</file>