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1" r:id="rId3"/>
    <p:sldId id="274" r:id="rId4"/>
    <p:sldId id="284" r:id="rId5"/>
    <p:sldId id="283" r:id="rId6"/>
    <p:sldId id="267" r:id="rId7"/>
    <p:sldId id="268" r:id="rId8"/>
    <p:sldId id="275" r:id="rId9"/>
    <p:sldId id="285" r:id="rId10"/>
    <p:sldId id="277" r:id="rId11"/>
    <p:sldId id="286" r:id="rId12"/>
    <p:sldId id="279" r:id="rId13"/>
    <p:sldId id="269" r:id="rId14"/>
    <p:sldId id="259" r:id="rId15"/>
    <p:sldId id="281" r:id="rId16"/>
    <p:sldId id="280" r:id="rId17"/>
    <p:sldId id="282" r:id="rId18"/>
    <p:sldId id="264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AC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81"/>
    <p:restoredTop sz="96240"/>
  </p:normalViewPr>
  <p:slideViewPr>
    <p:cSldViewPr snapToGrid="0">
      <p:cViewPr varScale="1">
        <p:scale>
          <a:sx n="78" d="100"/>
          <a:sy n="78" d="100"/>
        </p:scale>
        <p:origin x="9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524F1-E428-E64B-BCCA-5B13476031F8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3BDA3-123F-3640-93B3-420189218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53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buildings&#10;&#10;Description automatically generated">
            <a:extLst>
              <a:ext uri="{FF2B5EF4-FFF2-40B4-BE49-F238E27FC236}">
                <a16:creationId xmlns:a16="http://schemas.microsoft.com/office/drawing/2014/main" id="{AF595B6C-FCA6-ABB8-39A7-33330DABC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9590DC-9EBC-64C8-1F03-1B88E6ABC5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D85FDD-7E47-493E-83D8-59E49F09B5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0401-64E6-9525-BA5F-91EE0187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641E-4047-464B-8A43-EF061EBC0166}" type="datetime1">
              <a:rPr lang="en-MY" smtClean="0"/>
              <a:t>26/9/2024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0E809-413F-3D33-3E79-D068CC28E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26F33-C912-B9BE-EFB8-82307346D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80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363BC-ED35-813A-EA91-C5D22261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20A0E-03C8-B722-F451-F6C79B6BD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5A45D-0E5C-D990-3D39-79B5CCA36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A23374-6FB8-59B2-9B52-B25BF1EB5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D2B9-ECC0-9B40-9796-1A160ABCFEB4}" type="datetime1">
              <a:rPr lang="en-MY" smtClean="0"/>
              <a:t>26/9/2024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C4BF93-FCA1-45DF-AB42-812E077A8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B950B-9DD9-B929-AB00-A4755CCD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31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703A8-6AE5-E20B-F5E0-12E851CF4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2FFBB5-E667-4422-DA40-A96CBFC377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D886A-A769-052D-3CA9-26812A32B1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64020-527C-101E-C1A1-3B95D9DA3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3E09-96C4-3D42-B76E-37C25FB51D40}" type="datetime1">
              <a:rPr lang="en-MY" smtClean="0"/>
              <a:t>26/9/2024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2AEA06-7356-0423-2645-5EFC48B8F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FFC9D-2240-439F-C726-6B86824C1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21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2D541-2CD2-06D9-0B18-7AE6D1E62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1A477E-8959-2BE2-EF92-11CD85873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B9AB5-BB97-486B-102B-69B7B545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AA484-E9B4-9C4B-BA48-6A1A38DCCB4D}" type="datetime1">
              <a:rPr lang="en-MY" smtClean="0"/>
              <a:t>26/9/2024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2A86-07B6-2FF9-DB7E-3B880000C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99B1E-6736-4C3E-3BF6-BB31CC70B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65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195AD3-9688-5E50-3A21-6B5E5808F8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762FCD-F133-BCCE-CBD3-2035DA16D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76D3B-1BFE-31F0-D2B4-D64DCBEF1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B320-C5A3-7D40-9036-456C4118FC61}" type="datetime1">
              <a:rPr lang="en-MY" smtClean="0"/>
              <a:t>26/9/2024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6786B-7A5E-EE81-D022-6CD57AFF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CDF48-9C55-FC71-83ED-FE05835B3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6A051-3A59-2E3C-82EE-5614B7B9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6409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18AC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68644-F383-0AB0-D623-F6E48DAF0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0333"/>
            <a:ext cx="10515600" cy="508422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263CD-3874-FDDA-F35A-36027F30F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504E5-9F24-544D-A7B0-B54F2B0BD89F}" type="datetime1">
              <a:rPr lang="en-MY" smtClean="0"/>
              <a:t>26/9/2024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CFCF6-12E5-C8CC-B587-9205D5C7D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34446-E8F0-040B-16D9-1A4C2982E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7760" y="649287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EA4EC5-BBAB-B640-A975-29A8699D8B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36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4A3E6-3415-4569-14B2-00EEBBE15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B8FB8-771E-0C48-C2EF-394F096F7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9D65B-63E6-52AA-3064-B8B563E4F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E532A-DF92-2841-833A-005C7E47D019}" type="datetime1">
              <a:rPr lang="en-MY" smtClean="0"/>
              <a:t>26/9/2024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59AE0-6327-FB5B-5839-FB94F6E05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C5BF7-CFFE-0A8A-D520-816E20AD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02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3630F-CE1A-C9BB-C6FF-3DA71C429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D8DE4-54D5-9867-4E73-4F2E9F92B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3A09E-FE8C-BC2E-E21E-6555AE16A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54144-21EA-8791-233F-C5FD4FDF0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287DE-B81E-7943-B6BD-D7C5663264AA}" type="datetime1">
              <a:rPr lang="en-MY" smtClean="0"/>
              <a:t>26/9/2024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BA4B0-DC1D-AB36-2EC4-5F1E61CCC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08BEB-5C70-5C9F-121E-33DBB95AC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78A40-E231-5FFA-6150-8BD4846FF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C1E113-C657-DF32-D5E6-DEEE56991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7E65D4-C6BD-644E-035A-9EFF56C06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14F8E-FD00-C4C0-D029-ABE69D479F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D75B14-B41E-7B1E-2878-A4A3C76C4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67D356-0384-E64D-3046-AAE1F7F05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2782E-407F-4D45-8E43-67C4E050E57A}" type="datetime1">
              <a:rPr lang="en-MY" smtClean="0"/>
              <a:t>26/9/2024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0C51B2-0A8C-EA93-D6A5-C42C4E357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527EF7-DF09-53D5-C675-66291FF0F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55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B96E5-5F8F-0D66-D7C1-7B4F8BA57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14BFC1-16ED-A8C9-6833-6657F33EE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9C9B6-74FD-7442-B508-8058369A5572}" type="datetime1">
              <a:rPr lang="en-MY" smtClean="0"/>
              <a:t>26/9/2024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21C7DD-128E-EA17-8499-FDB370B90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F1D04-740B-8F84-0062-2AB4F7C8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7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B1951-CA4C-7427-E067-19BB234A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E73C-5AF1-944D-AF3B-745024A9CE44}" type="datetime1">
              <a:rPr lang="en-MY" smtClean="0"/>
              <a:t>26/9/2024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8A386-0DAF-A31E-442C-E653C7552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C976A-6F5B-DD66-390C-F20A286C2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08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able, calendar&#10;&#10;Description automatically generated">
            <a:extLst>
              <a:ext uri="{FF2B5EF4-FFF2-40B4-BE49-F238E27FC236}">
                <a16:creationId xmlns:a16="http://schemas.microsoft.com/office/drawing/2014/main" id="{E4AEE9C3-3051-30B0-BDC1-E04F8A7D6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b="6973"/>
          <a:stretch/>
        </p:blipFill>
        <p:spPr>
          <a:xfrm>
            <a:off x="0" y="0"/>
            <a:ext cx="12192000" cy="637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40EB2230-09E2-BC42-E59A-5E8DBE1A0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8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7AB4D845-1F04-A4D6-660B-697F8F7EB0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7718D7-C0E1-48EF-0525-62178690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5B446-8C9B-98F4-6A44-DBB2C8A36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C1694-C8B3-1335-9ED2-7B32D291E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5923F-C23B-5141-A068-672B694122C2}" type="datetime1">
              <a:rPr lang="en-MY" smtClean="0"/>
              <a:t>26/9/2024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C6376-4B4C-30A6-9003-59C353036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972F9-6022-8353-6941-C35480A43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A4EC5-BBAB-B640-A975-29A8699D8B7E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03C5360-A700-3550-A808-C1EF2B56AA4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069395" y="365125"/>
            <a:ext cx="809483" cy="60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8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00EF324-8661-EFD2-8476-3FDF38121856}"/>
              </a:ext>
            </a:extLst>
          </p:cNvPr>
          <p:cNvSpPr txBox="1"/>
          <p:nvPr/>
        </p:nvSpPr>
        <p:spPr>
          <a:xfrm>
            <a:off x="1316303" y="1825914"/>
            <a:ext cx="996330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noProof="1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Embedded Artificial Intelligence (AI) into the</a:t>
            </a:r>
            <a:br>
              <a:rPr lang="en-US" sz="3600" b="1" noProof="1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</a:br>
            <a:r>
              <a:rPr lang="en-US" sz="3600" b="1" noProof="1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Curriculum Structure of Higher Education</a:t>
            </a:r>
            <a:br>
              <a:rPr lang="en-US" sz="3600" b="1" noProof="1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</a:br>
            <a:r>
              <a:rPr lang="en-US" sz="3600" b="1" noProof="1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Academic Programs</a:t>
            </a:r>
          </a:p>
        </p:txBody>
      </p:sp>
      <p:pic>
        <p:nvPicPr>
          <p:cNvPr id="2" name="Picture 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C1D91B6-47B1-CB7F-2F88-60593AF0B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110" y="580219"/>
            <a:ext cx="1301130" cy="973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796B70-20B0-F7A9-A6E0-2DF5E9957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726" y="6070750"/>
            <a:ext cx="5071241" cy="4020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D737D3-670C-8833-5A19-4CF76816C3BF}"/>
              </a:ext>
            </a:extLst>
          </p:cNvPr>
          <p:cNvSpPr txBox="1"/>
          <p:nvPr/>
        </p:nvSpPr>
        <p:spPr>
          <a:xfrm>
            <a:off x="3824617" y="3828368"/>
            <a:ext cx="4946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noProof="1"/>
              <a:t>Kamal Bin Yusoh</a:t>
            </a:r>
          </a:p>
          <a:p>
            <a:pPr algn="ctr"/>
            <a:r>
              <a:rPr lang="en-MY" noProof="1"/>
              <a:t>Assistant Vice Chancellor (Academic Development)</a:t>
            </a:r>
            <a:br>
              <a:rPr lang="en-MY" noProof="1"/>
            </a:br>
            <a:r>
              <a:rPr lang="en-MY" noProof="1"/>
              <a:t>UMPSA</a:t>
            </a:r>
          </a:p>
        </p:txBody>
      </p:sp>
    </p:spTree>
    <p:extLst>
      <p:ext uri="{BB962C8B-B14F-4D97-AF65-F5344CB8AC3E}">
        <p14:creationId xmlns:p14="http://schemas.microsoft.com/office/powerpoint/2010/main" val="1308052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6B14-4939-9628-BDF1-2668A9854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as a Subject in Existing Curriculum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3EF88-4771-BE40-6809-6090C30F5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Depth vs. Breadth:</a:t>
            </a:r>
            <a:r>
              <a:rPr lang="en-US" dirty="0"/>
              <a:t> </a:t>
            </a:r>
            <a:r>
              <a:rPr lang="en-US" sz="2400" dirty="0"/>
              <a:t>Might limit the depth of AI education if it’s just an add-on rather than a focus.</a:t>
            </a:r>
          </a:p>
          <a:p>
            <a:r>
              <a:rPr lang="en-US" b="1" dirty="0"/>
              <a:t>Variable Exposure:</a:t>
            </a:r>
            <a:r>
              <a:rPr lang="en-US" dirty="0"/>
              <a:t> </a:t>
            </a:r>
            <a:r>
              <a:rPr lang="en-US" sz="2400" dirty="0"/>
              <a:t>Students may not get a comprehensive understanding of AI if it’s taught in a fragmented way.</a:t>
            </a:r>
          </a:p>
          <a:p>
            <a:r>
              <a:rPr lang="en-US" b="1" dirty="0"/>
              <a:t>Dispersed Focus:</a:t>
            </a:r>
            <a:r>
              <a:rPr lang="en-US" dirty="0"/>
              <a:t> </a:t>
            </a:r>
            <a:r>
              <a:rPr lang="en-US" sz="2400" dirty="0"/>
              <a:t>AI content may be scattered across various courses, making it harder for students to grasp comprehensive AI principles and their interconnections</a:t>
            </a:r>
          </a:p>
          <a:p>
            <a:r>
              <a:rPr lang="en-US" b="1" dirty="0"/>
              <a:t>Content Saturation:</a:t>
            </a:r>
            <a:r>
              <a:rPr lang="en-US" dirty="0"/>
              <a:t> </a:t>
            </a:r>
            <a:r>
              <a:rPr lang="en-US" sz="2400" dirty="0"/>
              <a:t>Integrating AI could overload existing curricula, potentially diminishing focus on foundational discipline topics</a:t>
            </a:r>
          </a:p>
          <a:p>
            <a:r>
              <a:rPr lang="en-US" b="1" dirty="0"/>
              <a:t>Slow Adaptation:</a:t>
            </a:r>
            <a:r>
              <a:rPr lang="en-US" dirty="0"/>
              <a:t> </a:t>
            </a:r>
            <a:r>
              <a:rPr lang="en-US" sz="2400" dirty="0"/>
              <a:t>Existing curricula may not adapt quickly enough to keep pace with the fast-evolving AI landscape, leaving students with outdated knowledge</a:t>
            </a:r>
            <a:endParaRPr lang="en-MY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B776F-6159-C32E-FB9C-7D8BDD2F4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01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CF9347-4814-28FB-B37F-0EB493F0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11</a:t>
            </a:fld>
            <a:endParaRPr lang="en-US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6791A8D-A7DF-E115-5765-9EFEB5114800}"/>
              </a:ext>
            </a:extLst>
          </p:cNvPr>
          <p:cNvSpPr txBox="1">
            <a:spLocks/>
          </p:cNvSpPr>
          <p:nvPr/>
        </p:nvSpPr>
        <p:spPr>
          <a:xfrm>
            <a:off x="8610600" y="6611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EA4EC5-BBAB-B640-A975-29A8699D8B7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93E197AC-03A4-CC00-EC70-CE45E042927C}"/>
              </a:ext>
            </a:extLst>
          </p:cNvPr>
          <p:cNvSpPr/>
          <p:nvPr/>
        </p:nvSpPr>
        <p:spPr>
          <a:xfrm>
            <a:off x="6056662" y="766910"/>
            <a:ext cx="5604387" cy="825910"/>
          </a:xfrm>
          <a:prstGeom prst="flowChartTerminator">
            <a:avLst/>
          </a:prstGeom>
          <a:noFill/>
          <a:ln w="57150">
            <a:solidFill>
              <a:srgbClr val="18A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Flowchart: Terminator 4">
            <a:extLst>
              <a:ext uri="{FF2B5EF4-FFF2-40B4-BE49-F238E27FC236}">
                <a16:creationId xmlns:a16="http://schemas.microsoft.com/office/drawing/2014/main" id="{1036D91F-C106-AC3D-B166-1E49F2FD745B}"/>
              </a:ext>
            </a:extLst>
          </p:cNvPr>
          <p:cNvSpPr/>
          <p:nvPr/>
        </p:nvSpPr>
        <p:spPr>
          <a:xfrm>
            <a:off x="4311437" y="1892700"/>
            <a:ext cx="5604387" cy="825910"/>
          </a:xfrm>
          <a:prstGeom prst="flowChartTerminator">
            <a:avLst/>
          </a:prstGeom>
          <a:noFill/>
          <a:ln w="57150">
            <a:solidFill>
              <a:srgbClr val="18A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F7E39F-039E-DE3D-0C68-EEC74E26A9B9}"/>
              </a:ext>
            </a:extLst>
          </p:cNvPr>
          <p:cNvSpPr txBox="1"/>
          <p:nvPr/>
        </p:nvSpPr>
        <p:spPr>
          <a:xfrm>
            <a:off x="6477000" y="868003"/>
            <a:ext cx="4876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Allows for a dedicated, in-depth study of AI concepts, technologies, and applications.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650E3-2460-86E6-C30F-786067A21BD1}"/>
              </a:ext>
            </a:extLst>
          </p:cNvPr>
          <p:cNvSpPr txBox="1"/>
          <p:nvPr/>
        </p:nvSpPr>
        <p:spPr>
          <a:xfrm>
            <a:off x="4549869" y="1982489"/>
            <a:ext cx="53659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Prepares students for specific careers in AI, data science,</a:t>
            </a:r>
          </a:p>
          <a:p>
            <a:r>
              <a:rPr lang="en-US" sz="1600" dirty="0"/>
              <a:t> and machine learning.</a:t>
            </a:r>
            <a:endParaRPr lang="en-MY" sz="1600" dirty="0"/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139276A6-4760-4BB9-8DAE-E3377122CEFD}"/>
              </a:ext>
            </a:extLst>
          </p:cNvPr>
          <p:cNvSpPr/>
          <p:nvPr/>
        </p:nvSpPr>
        <p:spPr>
          <a:xfrm>
            <a:off x="6140236" y="3041912"/>
            <a:ext cx="5604387" cy="825910"/>
          </a:xfrm>
          <a:prstGeom prst="flowChartTerminator">
            <a:avLst/>
          </a:prstGeom>
          <a:noFill/>
          <a:ln w="57150">
            <a:solidFill>
              <a:srgbClr val="18A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53E14F42-F4AC-D798-A622-DB7B7263DDAD}"/>
              </a:ext>
            </a:extLst>
          </p:cNvPr>
          <p:cNvSpPr/>
          <p:nvPr/>
        </p:nvSpPr>
        <p:spPr>
          <a:xfrm>
            <a:off x="4316353" y="4240174"/>
            <a:ext cx="5604387" cy="825910"/>
          </a:xfrm>
          <a:prstGeom prst="flowChartTerminator">
            <a:avLst/>
          </a:prstGeom>
          <a:noFill/>
          <a:ln w="57150">
            <a:solidFill>
              <a:srgbClr val="18A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18B15657-6C45-3305-0CB6-602B082CF760}"/>
              </a:ext>
            </a:extLst>
          </p:cNvPr>
          <p:cNvSpPr/>
          <p:nvPr/>
        </p:nvSpPr>
        <p:spPr>
          <a:xfrm>
            <a:off x="6056662" y="5409744"/>
            <a:ext cx="5604387" cy="825910"/>
          </a:xfrm>
          <a:prstGeom prst="flowChartTerminator">
            <a:avLst/>
          </a:prstGeom>
          <a:noFill/>
          <a:ln w="57150">
            <a:solidFill>
              <a:srgbClr val="18A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FC3CD-9F8C-BCFB-43FC-E3CDB6A8C5E6}"/>
              </a:ext>
            </a:extLst>
          </p:cNvPr>
          <p:cNvSpPr txBox="1"/>
          <p:nvPr/>
        </p:nvSpPr>
        <p:spPr>
          <a:xfrm>
            <a:off x="6599894" y="3159946"/>
            <a:ext cx="50931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 standalone program can draw students who are specifically interested in AI and related technologies</a:t>
            </a:r>
            <a:endParaRPr lang="en-MY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E1692A-8A33-76A3-B958-574756D0EF3B}"/>
              </a:ext>
            </a:extLst>
          </p:cNvPr>
          <p:cNvSpPr txBox="1"/>
          <p:nvPr/>
        </p:nvSpPr>
        <p:spPr>
          <a:xfrm>
            <a:off x="4724393" y="4219146"/>
            <a:ext cx="5289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Students have a well-defined learning path, with courses sequenced to build on each other, facilitating better mastery of complex topics</a:t>
            </a:r>
            <a:endParaRPr lang="en-MY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21B60B-BBBA-98F3-22B1-DF7D1C4263B1}"/>
              </a:ext>
            </a:extLst>
          </p:cNvPr>
          <p:cNvSpPr txBox="1"/>
          <p:nvPr/>
        </p:nvSpPr>
        <p:spPr>
          <a:xfrm>
            <a:off x="6651513" y="5388716"/>
            <a:ext cx="50931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 dedicated AI curriculum can facilitate partnerships with industry leaders, providing students with internship opportunities and real-world projects</a:t>
            </a:r>
            <a:endParaRPr lang="en-MY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B66795-87FF-18CA-78A3-1621E4853163}"/>
              </a:ext>
            </a:extLst>
          </p:cNvPr>
          <p:cNvSpPr txBox="1"/>
          <p:nvPr/>
        </p:nvSpPr>
        <p:spPr>
          <a:xfrm>
            <a:off x="4641432" y="799370"/>
            <a:ext cx="16985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000" b="1" dirty="0"/>
              <a:t>Focused </a:t>
            </a:r>
          </a:p>
          <a:p>
            <a:r>
              <a:rPr lang="en-MY" sz="2000" b="1" dirty="0"/>
              <a:t>Curriculum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40D845-CE33-BD41-3A76-F385A39BBF8C}"/>
              </a:ext>
            </a:extLst>
          </p:cNvPr>
          <p:cNvSpPr txBox="1"/>
          <p:nvPr/>
        </p:nvSpPr>
        <p:spPr>
          <a:xfrm>
            <a:off x="10009223" y="1951712"/>
            <a:ext cx="14908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000" b="1" dirty="0"/>
              <a:t>Specialized </a:t>
            </a:r>
            <a:br>
              <a:rPr lang="en-MY" sz="2000" b="1" dirty="0"/>
            </a:br>
            <a:r>
              <a:rPr lang="en-MY" sz="2000" b="1" dirty="0"/>
              <a:t>Skills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C87BC6-11CC-B181-3CE8-C978ADBF46D4}"/>
              </a:ext>
            </a:extLst>
          </p:cNvPr>
          <p:cNvSpPr txBox="1"/>
          <p:nvPr/>
        </p:nvSpPr>
        <p:spPr>
          <a:xfrm>
            <a:off x="4855898" y="3120567"/>
            <a:ext cx="17956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000" b="1" dirty="0"/>
              <a:t>Attracts </a:t>
            </a:r>
          </a:p>
          <a:p>
            <a:r>
              <a:rPr lang="en-MY" sz="2000" b="1" dirty="0"/>
              <a:t>Interest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09427A-EAEF-BD41-5E80-29C1E6E952DF}"/>
              </a:ext>
            </a:extLst>
          </p:cNvPr>
          <p:cNvSpPr txBox="1"/>
          <p:nvPr/>
        </p:nvSpPr>
        <p:spPr>
          <a:xfrm>
            <a:off x="9979720" y="4295660"/>
            <a:ext cx="16469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000" b="1" dirty="0"/>
              <a:t>Clear</a:t>
            </a:r>
            <a:br>
              <a:rPr lang="en-MY" sz="2000" b="1" dirty="0"/>
            </a:br>
            <a:r>
              <a:rPr lang="en-MY" sz="2000" b="1" dirty="0"/>
              <a:t>Progression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E2D2E8-CE7E-F5A2-21CA-2877B328D3A3}"/>
              </a:ext>
            </a:extLst>
          </p:cNvPr>
          <p:cNvSpPr txBox="1"/>
          <p:nvPr/>
        </p:nvSpPr>
        <p:spPr>
          <a:xfrm>
            <a:off x="4434348" y="5388716"/>
            <a:ext cx="20844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000" b="1" dirty="0"/>
              <a:t>Stronger</a:t>
            </a:r>
            <a:br>
              <a:rPr lang="en-MY" sz="2000" b="1" dirty="0"/>
            </a:br>
            <a:r>
              <a:rPr lang="en-MY" sz="2000" b="1" dirty="0"/>
              <a:t>Connections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8F2E5D7-964D-FBEF-3C8A-3B56A0C1DBF1}"/>
              </a:ext>
            </a:extLst>
          </p:cNvPr>
          <p:cNvSpPr txBox="1">
            <a:spLocks/>
          </p:cNvSpPr>
          <p:nvPr/>
        </p:nvSpPr>
        <p:spPr>
          <a:xfrm>
            <a:off x="2484696" y="119586"/>
            <a:ext cx="10515600" cy="596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8AC99"/>
                </a:solidFill>
                <a:latin typeface="+mn-lt"/>
              </a:rPr>
              <a:t>AI as a New Standalone Program</a:t>
            </a:r>
            <a:endParaRPr lang="en-MY" sz="2800" b="1" dirty="0">
              <a:solidFill>
                <a:srgbClr val="18AC99"/>
              </a:solidFill>
              <a:latin typeface="+mn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F16A0DA-8F35-8B7E-FDB3-69EDFD8A01A8}"/>
              </a:ext>
            </a:extLst>
          </p:cNvPr>
          <p:cNvGrpSpPr/>
          <p:nvPr/>
        </p:nvGrpSpPr>
        <p:grpSpPr>
          <a:xfrm>
            <a:off x="-1" y="0"/>
            <a:ext cx="3922968" cy="6356350"/>
            <a:chOff x="-1" y="0"/>
            <a:chExt cx="3922968" cy="6356350"/>
          </a:xfrm>
        </p:grpSpPr>
        <p:sp>
          <p:nvSpPr>
            <p:cNvPr id="21" name="Flowchart: Document 20">
              <a:extLst>
                <a:ext uri="{FF2B5EF4-FFF2-40B4-BE49-F238E27FC236}">
                  <a16:creationId xmlns:a16="http://schemas.microsoft.com/office/drawing/2014/main" id="{5418572A-FB1E-59FC-123B-D235E981735F}"/>
                </a:ext>
              </a:extLst>
            </p:cNvPr>
            <p:cNvSpPr/>
            <p:nvPr/>
          </p:nvSpPr>
          <p:spPr>
            <a:xfrm>
              <a:off x="-1" y="0"/>
              <a:ext cx="2354930" cy="2092343"/>
            </a:xfrm>
            <a:prstGeom prst="flowChartDocumen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2" name="Flowchart: Document 21">
              <a:extLst>
                <a:ext uri="{FF2B5EF4-FFF2-40B4-BE49-F238E27FC236}">
                  <a16:creationId xmlns:a16="http://schemas.microsoft.com/office/drawing/2014/main" id="{0F0C4AD0-0975-A8ED-2EDC-161A15F89E10}"/>
                </a:ext>
              </a:extLst>
            </p:cNvPr>
            <p:cNvSpPr/>
            <p:nvPr/>
          </p:nvSpPr>
          <p:spPr>
            <a:xfrm rot="10800000">
              <a:off x="-1" y="2171665"/>
              <a:ext cx="2354930" cy="2092343"/>
            </a:xfrm>
            <a:prstGeom prst="flowChartDocumen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3" name="Flowchart: Document 22">
              <a:extLst>
                <a:ext uri="{FF2B5EF4-FFF2-40B4-BE49-F238E27FC236}">
                  <a16:creationId xmlns:a16="http://schemas.microsoft.com/office/drawing/2014/main" id="{D3040F94-4D09-7404-4D58-9B044BC2F629}"/>
                </a:ext>
              </a:extLst>
            </p:cNvPr>
            <p:cNvSpPr/>
            <p:nvPr/>
          </p:nvSpPr>
          <p:spPr>
            <a:xfrm>
              <a:off x="-1" y="4264007"/>
              <a:ext cx="2354930" cy="2092343"/>
            </a:xfrm>
            <a:prstGeom prst="flowChartDocumen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DAE5A64E-97A5-CF2A-0D51-613CC00C905F}"/>
                </a:ext>
              </a:extLst>
            </p:cNvPr>
            <p:cNvSpPr/>
            <p:nvPr/>
          </p:nvSpPr>
          <p:spPr>
            <a:xfrm>
              <a:off x="2366307" y="5158582"/>
              <a:ext cx="754945" cy="766877"/>
            </a:xfrm>
            <a:prstGeom prst="hexag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32E05DAD-68F8-1428-D86A-B5C9F6B03ACF}"/>
                </a:ext>
              </a:extLst>
            </p:cNvPr>
            <p:cNvSpPr/>
            <p:nvPr/>
          </p:nvSpPr>
          <p:spPr>
            <a:xfrm>
              <a:off x="1623506" y="4343329"/>
              <a:ext cx="684420" cy="766877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901FA5B6-8F44-45BD-FECD-659B0378FE42}"/>
                </a:ext>
              </a:extLst>
            </p:cNvPr>
            <p:cNvSpPr/>
            <p:nvPr/>
          </p:nvSpPr>
          <p:spPr>
            <a:xfrm>
              <a:off x="208098" y="932541"/>
              <a:ext cx="3714869" cy="3994432"/>
            </a:xfrm>
            <a:prstGeom prst="hexagon">
              <a:avLst/>
            </a:prstGeom>
            <a:blipFill>
              <a:blip r:embed="rId2"/>
              <a:stretch>
                <a:fillRect/>
              </a:stretch>
            </a:blipFill>
            <a:ln w="381000">
              <a:solidFill>
                <a:srgbClr val="18A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0E1ACA15-5ABB-7A31-2B0D-44EA427370AE}"/>
                </a:ext>
              </a:extLst>
            </p:cNvPr>
            <p:cNvSpPr/>
            <p:nvPr/>
          </p:nvSpPr>
          <p:spPr>
            <a:xfrm>
              <a:off x="2484696" y="5281084"/>
              <a:ext cx="518166" cy="521872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8" name="Hexagon 27">
              <a:extLst>
                <a:ext uri="{FF2B5EF4-FFF2-40B4-BE49-F238E27FC236}">
                  <a16:creationId xmlns:a16="http://schemas.microsoft.com/office/drawing/2014/main" id="{10AE9FCA-5BA6-3DBD-8BDB-0AC6FDF04EA8}"/>
                </a:ext>
              </a:extLst>
            </p:cNvPr>
            <p:cNvSpPr/>
            <p:nvPr/>
          </p:nvSpPr>
          <p:spPr>
            <a:xfrm>
              <a:off x="-1" y="1948537"/>
              <a:ext cx="684420" cy="766877"/>
            </a:xfrm>
            <a:prstGeom prst="hexagon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FEDE79F-6868-4EEF-438D-2C5B31D24689}"/>
                </a:ext>
              </a:extLst>
            </p:cNvPr>
            <p:cNvSpPr/>
            <p:nvPr/>
          </p:nvSpPr>
          <p:spPr>
            <a:xfrm>
              <a:off x="132265" y="2084665"/>
              <a:ext cx="419888" cy="4946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655706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0E856-854F-A9C2-FD32-B44AD62B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AI as a New Standalone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99DB7-118D-63AD-10E2-C18AAE011C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Resource Intensive:</a:t>
            </a:r>
            <a:r>
              <a:rPr lang="en-US" dirty="0"/>
              <a:t> </a:t>
            </a:r>
            <a:r>
              <a:rPr lang="en-US" sz="2400" dirty="0"/>
              <a:t>Requires investment in new faculty, infrastructure, and course materials.</a:t>
            </a:r>
          </a:p>
          <a:p>
            <a:r>
              <a:rPr lang="en-US" b="1" dirty="0"/>
              <a:t>Potential Isolation:</a:t>
            </a:r>
            <a:r>
              <a:rPr lang="en-US" dirty="0"/>
              <a:t> </a:t>
            </a:r>
            <a:r>
              <a:rPr lang="en-US" sz="2400" dirty="0"/>
              <a:t>May lead to a siloed understanding of AI, separating it from other relevant disciplines.</a:t>
            </a:r>
          </a:p>
          <a:p>
            <a:r>
              <a:rPr lang="en-US" b="1" dirty="0"/>
              <a:t>Niche Interest:</a:t>
            </a:r>
            <a:r>
              <a:rPr lang="en-US" dirty="0"/>
              <a:t> </a:t>
            </a:r>
            <a:r>
              <a:rPr lang="en-US" sz="2400" dirty="0"/>
              <a:t>A standalone program might attract fewer students compared to integrated offerings, potentially impacting program viability.</a:t>
            </a:r>
          </a:p>
          <a:p>
            <a:r>
              <a:rPr lang="en-US" b="1" dirty="0"/>
              <a:t>Narrow Focus:</a:t>
            </a:r>
            <a:r>
              <a:rPr lang="en-US" dirty="0"/>
              <a:t> </a:t>
            </a:r>
            <a:r>
              <a:rPr lang="en-US" sz="2400" dirty="0"/>
              <a:t>Students may become overly specialized in AI, which could hinder their adaptability in a job market that values diverse skill sets</a:t>
            </a:r>
          </a:p>
          <a:p>
            <a:r>
              <a:rPr lang="en-US" b="1" dirty="0"/>
              <a:t>Slow to Evolve:</a:t>
            </a:r>
            <a:r>
              <a:rPr lang="en-US" dirty="0"/>
              <a:t> </a:t>
            </a:r>
            <a:r>
              <a:rPr lang="en-US" sz="2400" dirty="0"/>
              <a:t>A standalone program may struggle to keep pace with the fast-changing AI landscape, leading to outdated content and skills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3A20D-19F2-26FF-588B-3AF345B90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36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6BBBF-BB48-9277-0CAB-1DAB0E1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13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C086D25-0B57-C97E-245A-ECEADF66A4F2}"/>
              </a:ext>
            </a:extLst>
          </p:cNvPr>
          <p:cNvGrpSpPr/>
          <p:nvPr/>
        </p:nvGrpSpPr>
        <p:grpSpPr>
          <a:xfrm>
            <a:off x="0" y="0"/>
            <a:ext cx="3913136" cy="6356350"/>
            <a:chOff x="0" y="0"/>
            <a:chExt cx="3913136" cy="6356350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1E5EAB73-A111-8276-3451-FF0CD5B74B25}"/>
                </a:ext>
              </a:extLst>
            </p:cNvPr>
            <p:cNvSpPr/>
            <p:nvPr/>
          </p:nvSpPr>
          <p:spPr>
            <a:xfrm>
              <a:off x="0" y="0"/>
              <a:ext cx="2354930" cy="2092343"/>
            </a:xfrm>
            <a:prstGeom prst="flowChartDocumen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" name="Flowchart: Document 4">
              <a:extLst>
                <a:ext uri="{FF2B5EF4-FFF2-40B4-BE49-F238E27FC236}">
                  <a16:creationId xmlns:a16="http://schemas.microsoft.com/office/drawing/2014/main" id="{7924AC48-FCD9-D9BB-27FC-AD8896A4B963}"/>
                </a:ext>
              </a:extLst>
            </p:cNvPr>
            <p:cNvSpPr/>
            <p:nvPr/>
          </p:nvSpPr>
          <p:spPr>
            <a:xfrm rot="10800000">
              <a:off x="0" y="2171665"/>
              <a:ext cx="2354930" cy="2092343"/>
            </a:xfrm>
            <a:prstGeom prst="flowChartDocumen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" name="Flowchart: Document 5">
              <a:extLst>
                <a:ext uri="{FF2B5EF4-FFF2-40B4-BE49-F238E27FC236}">
                  <a16:creationId xmlns:a16="http://schemas.microsoft.com/office/drawing/2014/main" id="{0A046EB9-A111-1283-9B22-0BE90589C1F4}"/>
                </a:ext>
              </a:extLst>
            </p:cNvPr>
            <p:cNvSpPr/>
            <p:nvPr/>
          </p:nvSpPr>
          <p:spPr>
            <a:xfrm>
              <a:off x="0" y="4264007"/>
              <a:ext cx="2354930" cy="2092343"/>
            </a:xfrm>
            <a:prstGeom prst="flowChartDocumen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D67AE88-6FEE-2E90-54FE-A9A91CB0A545}"/>
                </a:ext>
              </a:extLst>
            </p:cNvPr>
            <p:cNvSpPr/>
            <p:nvPr/>
          </p:nvSpPr>
          <p:spPr>
            <a:xfrm>
              <a:off x="2366308" y="5158582"/>
              <a:ext cx="754945" cy="766877"/>
            </a:xfrm>
            <a:prstGeom prst="hexag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37959C18-0FC8-1C53-897F-F4DCFB8FB599}"/>
                </a:ext>
              </a:extLst>
            </p:cNvPr>
            <p:cNvSpPr/>
            <p:nvPr/>
          </p:nvSpPr>
          <p:spPr>
            <a:xfrm>
              <a:off x="1623507" y="4343329"/>
              <a:ext cx="684420" cy="766877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2F4920C6-26ED-2CBA-67F3-8FA7B75A97A7}"/>
                </a:ext>
              </a:extLst>
            </p:cNvPr>
            <p:cNvSpPr/>
            <p:nvPr/>
          </p:nvSpPr>
          <p:spPr>
            <a:xfrm>
              <a:off x="198267" y="940897"/>
              <a:ext cx="3714869" cy="3994432"/>
            </a:xfrm>
            <a:prstGeom prst="hexagon">
              <a:avLst/>
            </a:prstGeom>
            <a:blipFill>
              <a:blip r:embed="rId2"/>
              <a:stretch>
                <a:fillRect/>
              </a:stretch>
            </a:blipFill>
            <a:ln w="381000">
              <a:solidFill>
                <a:srgbClr val="18A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0C7616E8-14BE-A35B-03E8-BE3D79B13114}"/>
                </a:ext>
              </a:extLst>
            </p:cNvPr>
            <p:cNvSpPr/>
            <p:nvPr/>
          </p:nvSpPr>
          <p:spPr>
            <a:xfrm>
              <a:off x="2484697" y="5281084"/>
              <a:ext cx="518166" cy="521872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CF8DB2C0-DACD-C20A-094D-34315F3DF0EA}"/>
                </a:ext>
              </a:extLst>
            </p:cNvPr>
            <p:cNvSpPr/>
            <p:nvPr/>
          </p:nvSpPr>
          <p:spPr>
            <a:xfrm>
              <a:off x="0" y="1948537"/>
              <a:ext cx="684420" cy="766877"/>
            </a:xfrm>
            <a:prstGeom prst="hexagon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4E0BD13-017C-A601-1FED-27A8B14F2157}"/>
                </a:ext>
              </a:extLst>
            </p:cNvPr>
            <p:cNvSpPr/>
            <p:nvPr/>
          </p:nvSpPr>
          <p:spPr>
            <a:xfrm>
              <a:off x="132266" y="2084665"/>
              <a:ext cx="419888" cy="4946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A65EBD8B-42C8-ED3B-63CD-FC0E6B8335C7}"/>
              </a:ext>
            </a:extLst>
          </p:cNvPr>
          <p:cNvSpPr txBox="1">
            <a:spLocks/>
          </p:cNvSpPr>
          <p:nvPr/>
        </p:nvSpPr>
        <p:spPr>
          <a:xfrm>
            <a:off x="3854141" y="786414"/>
            <a:ext cx="8050161" cy="596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noProof="1">
                <a:solidFill>
                  <a:srgbClr val="18A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Integration Strategies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958467-7772-F5B9-0D72-A08F866B6C9D}"/>
              </a:ext>
            </a:extLst>
          </p:cNvPr>
          <p:cNvSpPr txBox="1"/>
          <p:nvPr/>
        </p:nvSpPr>
        <p:spPr>
          <a:xfrm>
            <a:off x="4111402" y="1315041"/>
            <a:ext cx="7792899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AI modules in existing course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Embed AI topics into existing courses to ensure that students encounter AI concepts throughout their education</a:t>
            </a:r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Cross-Disciplinary Approach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Integrating AI concepts into existing courses (i.e. data science, ethics, engineering).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Project-Based Learning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Hands-on projects that incorporate AI technologies.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Hackathons and Competitions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Organize and challenge students to develop AI solutions, fostering innovation and teamwork</a:t>
            </a:r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Collaboration with Industry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Partnering with tech companies for real-world applications and internships.</a:t>
            </a:r>
            <a:endParaRPr lang="en-MY" sz="2200" dirty="0"/>
          </a:p>
        </p:txBody>
      </p:sp>
    </p:spTree>
    <p:extLst>
      <p:ext uri="{BB962C8B-B14F-4D97-AF65-F5344CB8AC3E}">
        <p14:creationId xmlns:p14="http://schemas.microsoft.com/office/powerpoint/2010/main" val="1958340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18A3E2-577D-6D82-63EA-17271CAE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14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C7BA35-E22A-44B9-5D21-10F6C2139C95}"/>
              </a:ext>
            </a:extLst>
          </p:cNvPr>
          <p:cNvGrpSpPr/>
          <p:nvPr/>
        </p:nvGrpSpPr>
        <p:grpSpPr>
          <a:xfrm>
            <a:off x="7749441" y="1038493"/>
            <a:ext cx="4442559" cy="5288362"/>
            <a:chOff x="7749441" y="1038493"/>
            <a:chExt cx="4442559" cy="5288362"/>
          </a:xfrm>
        </p:grpSpPr>
        <p:sp>
          <p:nvSpPr>
            <p:cNvPr id="5" name="Flowchart: Document 4">
              <a:extLst>
                <a:ext uri="{FF2B5EF4-FFF2-40B4-BE49-F238E27FC236}">
                  <a16:creationId xmlns:a16="http://schemas.microsoft.com/office/drawing/2014/main" id="{D8B299FB-D612-DA10-798D-1AFC41876DDC}"/>
                </a:ext>
              </a:extLst>
            </p:cNvPr>
            <p:cNvSpPr/>
            <p:nvPr/>
          </p:nvSpPr>
          <p:spPr>
            <a:xfrm>
              <a:off x="9837070" y="1038493"/>
              <a:ext cx="2354930" cy="2092343"/>
            </a:xfrm>
            <a:prstGeom prst="flowChartDocumen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" name="Flowchart: Document 5">
              <a:extLst>
                <a:ext uri="{FF2B5EF4-FFF2-40B4-BE49-F238E27FC236}">
                  <a16:creationId xmlns:a16="http://schemas.microsoft.com/office/drawing/2014/main" id="{3DE2CC22-AD1F-32BC-131C-75EB5ADA3968}"/>
                </a:ext>
              </a:extLst>
            </p:cNvPr>
            <p:cNvSpPr/>
            <p:nvPr/>
          </p:nvSpPr>
          <p:spPr>
            <a:xfrm rot="10800000">
              <a:off x="9825693" y="4090219"/>
              <a:ext cx="2354930" cy="2236636"/>
            </a:xfrm>
            <a:prstGeom prst="flowChartDocumen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CE445880-F8F6-A108-F2B9-E623EECC107C}"/>
                </a:ext>
              </a:extLst>
            </p:cNvPr>
            <p:cNvSpPr/>
            <p:nvPr/>
          </p:nvSpPr>
          <p:spPr>
            <a:xfrm>
              <a:off x="11353800" y="2862188"/>
              <a:ext cx="754945" cy="766877"/>
            </a:xfrm>
            <a:prstGeom prst="hexag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4911DCCF-5EB3-1EE0-7F1D-419362FDA54A}"/>
                </a:ext>
              </a:extLst>
            </p:cNvPr>
            <p:cNvSpPr/>
            <p:nvPr/>
          </p:nvSpPr>
          <p:spPr>
            <a:xfrm>
              <a:off x="7749441" y="2132337"/>
              <a:ext cx="3714869" cy="3994432"/>
            </a:xfrm>
            <a:prstGeom prst="hexagon">
              <a:avLst/>
            </a:prstGeom>
            <a:blipFill>
              <a:blip r:embed="rId2"/>
              <a:stretch>
                <a:fillRect/>
              </a:stretch>
            </a:blipFill>
            <a:ln w="381000">
              <a:solidFill>
                <a:srgbClr val="18A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25AAEFA2-5B3D-FCA9-57D1-B450D06969F0}"/>
                </a:ext>
              </a:extLst>
            </p:cNvPr>
            <p:cNvSpPr/>
            <p:nvPr/>
          </p:nvSpPr>
          <p:spPr>
            <a:xfrm>
              <a:off x="11472189" y="2984690"/>
              <a:ext cx="518166" cy="521872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4C3B4BD-54C3-B9B6-6AF2-CFAAA3900758}"/>
              </a:ext>
            </a:extLst>
          </p:cNvPr>
          <p:cNvGrpSpPr/>
          <p:nvPr/>
        </p:nvGrpSpPr>
        <p:grpSpPr>
          <a:xfrm>
            <a:off x="127818" y="188563"/>
            <a:ext cx="1236574" cy="1177244"/>
            <a:chOff x="127818" y="188563"/>
            <a:chExt cx="1236574" cy="1177244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1695ED5F-F9E8-6717-3643-4316428C3D52}"/>
                </a:ext>
              </a:extLst>
            </p:cNvPr>
            <p:cNvSpPr/>
            <p:nvPr/>
          </p:nvSpPr>
          <p:spPr>
            <a:xfrm>
              <a:off x="679972" y="598930"/>
              <a:ext cx="684420" cy="766877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F2A197FE-55A7-D02F-385B-92082961E0A9}"/>
                </a:ext>
              </a:extLst>
            </p:cNvPr>
            <p:cNvSpPr/>
            <p:nvPr/>
          </p:nvSpPr>
          <p:spPr>
            <a:xfrm>
              <a:off x="127818" y="188563"/>
              <a:ext cx="684420" cy="766877"/>
            </a:xfrm>
            <a:prstGeom prst="hexagon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5D5C3DF-9390-FA33-A3AB-8F94B1751839}"/>
                </a:ext>
              </a:extLst>
            </p:cNvPr>
            <p:cNvSpPr/>
            <p:nvPr/>
          </p:nvSpPr>
          <p:spPr>
            <a:xfrm>
              <a:off x="260084" y="324691"/>
              <a:ext cx="419888" cy="4946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65693C6-75E8-5938-2DED-A9633E5F8584}"/>
              </a:ext>
            </a:extLst>
          </p:cNvPr>
          <p:cNvSpPr txBox="1"/>
          <p:nvPr/>
        </p:nvSpPr>
        <p:spPr>
          <a:xfrm>
            <a:off x="1188520" y="1880304"/>
            <a:ext cx="6105832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Core AI courses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Introduction of AI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Machine Learning Fundamentals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Ethics in AI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Integration in existing courses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AI in robotic engineering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Data Analysis with AI tools (for business).</a:t>
            </a:r>
          </a:p>
          <a:p>
            <a:endParaRPr lang="en-US" sz="24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915C4EF-6240-0166-C692-2F2871278852}"/>
              </a:ext>
            </a:extLst>
          </p:cNvPr>
          <p:cNvSpPr txBox="1">
            <a:spLocks/>
          </p:cNvSpPr>
          <p:nvPr/>
        </p:nvSpPr>
        <p:spPr>
          <a:xfrm>
            <a:off x="1661547" y="748857"/>
            <a:ext cx="8050161" cy="596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noProof="1">
                <a:solidFill>
                  <a:srgbClr val="18A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Courses and Modules</a:t>
            </a:r>
          </a:p>
        </p:txBody>
      </p:sp>
    </p:spTree>
    <p:extLst>
      <p:ext uri="{BB962C8B-B14F-4D97-AF65-F5344CB8AC3E}">
        <p14:creationId xmlns:p14="http://schemas.microsoft.com/office/powerpoint/2010/main" val="267412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18A3E2-577D-6D82-63EA-17271CAE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15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A2960C-4F0D-3A2D-9C74-122FFBDD219D}"/>
              </a:ext>
            </a:extLst>
          </p:cNvPr>
          <p:cNvGrpSpPr/>
          <p:nvPr/>
        </p:nvGrpSpPr>
        <p:grpSpPr>
          <a:xfrm>
            <a:off x="7749441" y="1038493"/>
            <a:ext cx="4442559" cy="5288362"/>
            <a:chOff x="7749441" y="1038493"/>
            <a:chExt cx="4442559" cy="5288362"/>
          </a:xfrm>
        </p:grpSpPr>
        <p:sp>
          <p:nvSpPr>
            <p:cNvPr id="5" name="Flowchart: Document 4">
              <a:extLst>
                <a:ext uri="{FF2B5EF4-FFF2-40B4-BE49-F238E27FC236}">
                  <a16:creationId xmlns:a16="http://schemas.microsoft.com/office/drawing/2014/main" id="{D8B299FB-D612-DA10-798D-1AFC41876DDC}"/>
                </a:ext>
              </a:extLst>
            </p:cNvPr>
            <p:cNvSpPr/>
            <p:nvPr/>
          </p:nvSpPr>
          <p:spPr>
            <a:xfrm>
              <a:off x="9837070" y="1038493"/>
              <a:ext cx="2354930" cy="2092343"/>
            </a:xfrm>
            <a:prstGeom prst="flowChartDocumen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" name="Flowchart: Document 5">
              <a:extLst>
                <a:ext uri="{FF2B5EF4-FFF2-40B4-BE49-F238E27FC236}">
                  <a16:creationId xmlns:a16="http://schemas.microsoft.com/office/drawing/2014/main" id="{3DE2CC22-AD1F-32BC-131C-75EB5ADA3968}"/>
                </a:ext>
              </a:extLst>
            </p:cNvPr>
            <p:cNvSpPr/>
            <p:nvPr/>
          </p:nvSpPr>
          <p:spPr>
            <a:xfrm rot="10800000">
              <a:off x="9825693" y="4090219"/>
              <a:ext cx="2354930" cy="2236636"/>
            </a:xfrm>
            <a:prstGeom prst="flowChartDocumen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CE445880-F8F6-A108-F2B9-E623EECC107C}"/>
                </a:ext>
              </a:extLst>
            </p:cNvPr>
            <p:cNvSpPr/>
            <p:nvPr/>
          </p:nvSpPr>
          <p:spPr>
            <a:xfrm>
              <a:off x="11353800" y="2862188"/>
              <a:ext cx="754945" cy="766877"/>
            </a:xfrm>
            <a:prstGeom prst="hexag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4911DCCF-5EB3-1EE0-7F1D-419362FDA54A}"/>
                </a:ext>
              </a:extLst>
            </p:cNvPr>
            <p:cNvSpPr/>
            <p:nvPr/>
          </p:nvSpPr>
          <p:spPr>
            <a:xfrm>
              <a:off x="7749441" y="2132337"/>
              <a:ext cx="3714869" cy="3994432"/>
            </a:xfrm>
            <a:prstGeom prst="hexagon">
              <a:avLst/>
            </a:prstGeom>
            <a:blipFill>
              <a:blip r:embed="rId2"/>
              <a:stretch>
                <a:fillRect/>
              </a:stretch>
            </a:blipFill>
            <a:ln w="381000">
              <a:solidFill>
                <a:srgbClr val="18A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25AAEFA2-5B3D-FCA9-57D1-B450D06969F0}"/>
                </a:ext>
              </a:extLst>
            </p:cNvPr>
            <p:cNvSpPr/>
            <p:nvPr/>
          </p:nvSpPr>
          <p:spPr>
            <a:xfrm>
              <a:off x="11472189" y="2984690"/>
              <a:ext cx="518166" cy="521872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4C3B4BD-54C3-B9B6-6AF2-CFAAA3900758}"/>
              </a:ext>
            </a:extLst>
          </p:cNvPr>
          <p:cNvGrpSpPr/>
          <p:nvPr/>
        </p:nvGrpSpPr>
        <p:grpSpPr>
          <a:xfrm>
            <a:off x="127818" y="188563"/>
            <a:ext cx="1236574" cy="1177244"/>
            <a:chOff x="127818" y="188563"/>
            <a:chExt cx="1236574" cy="1177244"/>
          </a:xfrm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1695ED5F-F9E8-6717-3643-4316428C3D52}"/>
                </a:ext>
              </a:extLst>
            </p:cNvPr>
            <p:cNvSpPr/>
            <p:nvPr/>
          </p:nvSpPr>
          <p:spPr>
            <a:xfrm>
              <a:off x="679972" y="598930"/>
              <a:ext cx="684420" cy="766877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F2A197FE-55A7-D02F-385B-92082961E0A9}"/>
                </a:ext>
              </a:extLst>
            </p:cNvPr>
            <p:cNvSpPr/>
            <p:nvPr/>
          </p:nvSpPr>
          <p:spPr>
            <a:xfrm>
              <a:off x="127818" y="188563"/>
              <a:ext cx="684420" cy="766877"/>
            </a:xfrm>
            <a:prstGeom prst="hexagon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5D5C3DF-9390-FA33-A3AB-8F94B1751839}"/>
                </a:ext>
              </a:extLst>
            </p:cNvPr>
            <p:cNvSpPr/>
            <p:nvPr/>
          </p:nvSpPr>
          <p:spPr>
            <a:xfrm>
              <a:off x="260084" y="324691"/>
              <a:ext cx="419888" cy="4946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65693C6-75E8-5938-2DED-A9633E5F8584}"/>
              </a:ext>
            </a:extLst>
          </p:cNvPr>
          <p:cNvSpPr txBox="1"/>
          <p:nvPr/>
        </p:nvSpPr>
        <p:spPr>
          <a:xfrm>
            <a:off x="1111045" y="1433574"/>
            <a:ext cx="618330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Successful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Institutions that have effectively integrated AI (e.g., MIT, UC Berkeley, Oxford)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MIT has integrated AI across various disciplines, offering courses such as "Machine Learning for Healthcare" and "AI and the Future of Work.“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UC Berkeley integrates AI into various courses, including computer science, economics, and public policy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00" dirty="0"/>
              <a:t>Oxford has developed programs that integrate AI with scientific research and engineering applications</a:t>
            </a:r>
          </a:p>
          <a:p>
            <a:endParaRPr lang="en-US" sz="240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915C4EF-6240-0166-C692-2F2871278852}"/>
              </a:ext>
            </a:extLst>
          </p:cNvPr>
          <p:cNvSpPr txBox="1">
            <a:spLocks/>
          </p:cNvSpPr>
          <p:nvPr/>
        </p:nvSpPr>
        <p:spPr>
          <a:xfrm>
            <a:off x="1661547" y="748857"/>
            <a:ext cx="8050161" cy="596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noProof="1">
                <a:solidFill>
                  <a:srgbClr val="18A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</p:txBody>
      </p:sp>
    </p:spTree>
    <p:extLst>
      <p:ext uri="{BB962C8B-B14F-4D97-AF65-F5344CB8AC3E}">
        <p14:creationId xmlns:p14="http://schemas.microsoft.com/office/powerpoint/2010/main" val="367885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6BBBF-BB48-9277-0CAB-1DAB0E1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16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38618F-E71B-6A0C-D78B-E50A55448C49}"/>
              </a:ext>
            </a:extLst>
          </p:cNvPr>
          <p:cNvGrpSpPr/>
          <p:nvPr/>
        </p:nvGrpSpPr>
        <p:grpSpPr>
          <a:xfrm>
            <a:off x="-1" y="0"/>
            <a:ext cx="3913136" cy="6356350"/>
            <a:chOff x="-1" y="0"/>
            <a:chExt cx="3913136" cy="6356350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1E5EAB73-A111-8276-3451-FF0CD5B74B25}"/>
                </a:ext>
              </a:extLst>
            </p:cNvPr>
            <p:cNvSpPr/>
            <p:nvPr/>
          </p:nvSpPr>
          <p:spPr>
            <a:xfrm>
              <a:off x="-1" y="0"/>
              <a:ext cx="2354930" cy="2092343"/>
            </a:xfrm>
            <a:prstGeom prst="flowChartDocumen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" name="Flowchart: Document 4">
              <a:extLst>
                <a:ext uri="{FF2B5EF4-FFF2-40B4-BE49-F238E27FC236}">
                  <a16:creationId xmlns:a16="http://schemas.microsoft.com/office/drawing/2014/main" id="{7924AC48-FCD9-D9BB-27FC-AD8896A4B963}"/>
                </a:ext>
              </a:extLst>
            </p:cNvPr>
            <p:cNvSpPr/>
            <p:nvPr/>
          </p:nvSpPr>
          <p:spPr>
            <a:xfrm rot="10800000">
              <a:off x="-1" y="2171665"/>
              <a:ext cx="2354930" cy="2092343"/>
            </a:xfrm>
            <a:prstGeom prst="flowChartDocumen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" name="Flowchart: Document 5">
              <a:extLst>
                <a:ext uri="{FF2B5EF4-FFF2-40B4-BE49-F238E27FC236}">
                  <a16:creationId xmlns:a16="http://schemas.microsoft.com/office/drawing/2014/main" id="{0A046EB9-A111-1283-9B22-0BE90589C1F4}"/>
                </a:ext>
              </a:extLst>
            </p:cNvPr>
            <p:cNvSpPr/>
            <p:nvPr/>
          </p:nvSpPr>
          <p:spPr>
            <a:xfrm>
              <a:off x="-1" y="4264007"/>
              <a:ext cx="2354930" cy="2092343"/>
            </a:xfrm>
            <a:prstGeom prst="flowChartDocumen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D67AE88-6FEE-2E90-54FE-A9A91CB0A545}"/>
                </a:ext>
              </a:extLst>
            </p:cNvPr>
            <p:cNvSpPr/>
            <p:nvPr/>
          </p:nvSpPr>
          <p:spPr>
            <a:xfrm>
              <a:off x="2366307" y="5158582"/>
              <a:ext cx="754945" cy="766877"/>
            </a:xfrm>
            <a:prstGeom prst="hexag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37959C18-0FC8-1C53-897F-F4DCFB8FB599}"/>
                </a:ext>
              </a:extLst>
            </p:cNvPr>
            <p:cNvSpPr/>
            <p:nvPr/>
          </p:nvSpPr>
          <p:spPr>
            <a:xfrm>
              <a:off x="1623506" y="4343329"/>
              <a:ext cx="684420" cy="766877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2F4920C6-26ED-2CBA-67F3-8FA7B75A97A7}"/>
                </a:ext>
              </a:extLst>
            </p:cNvPr>
            <p:cNvSpPr/>
            <p:nvPr/>
          </p:nvSpPr>
          <p:spPr>
            <a:xfrm>
              <a:off x="198266" y="940897"/>
              <a:ext cx="3714869" cy="3994432"/>
            </a:xfrm>
            <a:prstGeom prst="hexagon">
              <a:avLst/>
            </a:prstGeom>
            <a:blipFill>
              <a:blip r:embed="rId2"/>
              <a:stretch>
                <a:fillRect/>
              </a:stretch>
            </a:blipFill>
            <a:ln w="381000">
              <a:solidFill>
                <a:srgbClr val="18A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0C7616E8-14BE-A35B-03E8-BE3D79B13114}"/>
                </a:ext>
              </a:extLst>
            </p:cNvPr>
            <p:cNvSpPr/>
            <p:nvPr/>
          </p:nvSpPr>
          <p:spPr>
            <a:xfrm>
              <a:off x="2484696" y="5281084"/>
              <a:ext cx="518166" cy="521872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CF8DB2C0-DACD-C20A-094D-34315F3DF0EA}"/>
                </a:ext>
              </a:extLst>
            </p:cNvPr>
            <p:cNvSpPr/>
            <p:nvPr/>
          </p:nvSpPr>
          <p:spPr>
            <a:xfrm>
              <a:off x="-1" y="1948537"/>
              <a:ext cx="684420" cy="766877"/>
            </a:xfrm>
            <a:prstGeom prst="hexagon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4E0BD13-017C-A601-1FED-27A8B14F2157}"/>
                </a:ext>
              </a:extLst>
            </p:cNvPr>
            <p:cNvSpPr/>
            <p:nvPr/>
          </p:nvSpPr>
          <p:spPr>
            <a:xfrm>
              <a:off x="132265" y="2084665"/>
              <a:ext cx="419888" cy="4946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A65EBD8B-42C8-ED3B-63CD-FC0E6B8335C7}"/>
              </a:ext>
            </a:extLst>
          </p:cNvPr>
          <p:cNvSpPr txBox="1">
            <a:spLocks/>
          </p:cNvSpPr>
          <p:nvPr/>
        </p:nvSpPr>
        <p:spPr>
          <a:xfrm>
            <a:off x="3854141" y="786414"/>
            <a:ext cx="8050161" cy="596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noProof="1">
                <a:solidFill>
                  <a:srgbClr val="18A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in AI Integration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958467-7772-F5B9-0D72-A08F866B6C9D}"/>
              </a:ext>
            </a:extLst>
          </p:cNvPr>
          <p:cNvSpPr txBox="1"/>
          <p:nvPr/>
        </p:nvSpPr>
        <p:spPr>
          <a:xfrm>
            <a:off x="4334842" y="1363159"/>
            <a:ext cx="7473699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Resource constraints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Need for faculty training and updated materials.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400" b="1" dirty="0"/>
              <a:t>Curriculum Overload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Balancing AI with foundational subject matter.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Equity in 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Ensuring all students have access to AI tools and resources</a:t>
            </a:r>
          </a:p>
          <a:p>
            <a:pPr lvl="1"/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Overused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b="0" i="0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extensive use of AI could diminish critical thinking, creative problem-solving and </a:t>
            </a:r>
            <a:r>
              <a:rPr lang="en-US" sz="2200" b="0" i="0" dirty="0">
                <a:effectLst/>
                <a:latin typeface="Open Sans" panose="020B0606030504020204" pitchFamily="34" charset="0"/>
              </a:rPr>
              <a:t>other essential skills</a:t>
            </a:r>
            <a:r>
              <a:rPr lang="en-US" sz="2200" dirty="0"/>
              <a:t>.</a:t>
            </a:r>
            <a:endParaRPr lang="en-MY" sz="2200" dirty="0"/>
          </a:p>
        </p:txBody>
      </p:sp>
    </p:spTree>
    <p:extLst>
      <p:ext uri="{BB962C8B-B14F-4D97-AF65-F5344CB8AC3E}">
        <p14:creationId xmlns:p14="http://schemas.microsoft.com/office/powerpoint/2010/main" val="2530248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6BBBF-BB48-9277-0CAB-1DAB0E1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17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FC7FFC-FFFE-A6AA-05C6-A98D3A48C1A0}"/>
              </a:ext>
            </a:extLst>
          </p:cNvPr>
          <p:cNvGrpSpPr/>
          <p:nvPr/>
        </p:nvGrpSpPr>
        <p:grpSpPr>
          <a:xfrm>
            <a:off x="-1" y="0"/>
            <a:ext cx="3922968" cy="6356350"/>
            <a:chOff x="-1" y="0"/>
            <a:chExt cx="3922968" cy="6356350"/>
          </a:xfrm>
        </p:grpSpPr>
        <p:sp>
          <p:nvSpPr>
            <p:cNvPr id="4" name="Flowchart: Document 3">
              <a:extLst>
                <a:ext uri="{FF2B5EF4-FFF2-40B4-BE49-F238E27FC236}">
                  <a16:creationId xmlns:a16="http://schemas.microsoft.com/office/drawing/2014/main" id="{1E5EAB73-A111-8276-3451-FF0CD5B74B25}"/>
                </a:ext>
              </a:extLst>
            </p:cNvPr>
            <p:cNvSpPr/>
            <p:nvPr/>
          </p:nvSpPr>
          <p:spPr>
            <a:xfrm>
              <a:off x="-1" y="0"/>
              <a:ext cx="2354930" cy="2092343"/>
            </a:xfrm>
            <a:prstGeom prst="flowChartDocumen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" name="Flowchart: Document 4">
              <a:extLst>
                <a:ext uri="{FF2B5EF4-FFF2-40B4-BE49-F238E27FC236}">
                  <a16:creationId xmlns:a16="http://schemas.microsoft.com/office/drawing/2014/main" id="{7924AC48-FCD9-D9BB-27FC-AD8896A4B963}"/>
                </a:ext>
              </a:extLst>
            </p:cNvPr>
            <p:cNvSpPr/>
            <p:nvPr/>
          </p:nvSpPr>
          <p:spPr>
            <a:xfrm rot="10800000">
              <a:off x="-1" y="2171665"/>
              <a:ext cx="2354930" cy="2092343"/>
            </a:xfrm>
            <a:prstGeom prst="flowChartDocumen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" name="Flowchart: Document 5">
              <a:extLst>
                <a:ext uri="{FF2B5EF4-FFF2-40B4-BE49-F238E27FC236}">
                  <a16:creationId xmlns:a16="http://schemas.microsoft.com/office/drawing/2014/main" id="{0A046EB9-A111-1283-9B22-0BE90589C1F4}"/>
                </a:ext>
              </a:extLst>
            </p:cNvPr>
            <p:cNvSpPr/>
            <p:nvPr/>
          </p:nvSpPr>
          <p:spPr>
            <a:xfrm>
              <a:off x="-1" y="4264007"/>
              <a:ext cx="2354930" cy="2092343"/>
            </a:xfrm>
            <a:prstGeom prst="flowChartDocumen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D67AE88-6FEE-2E90-54FE-A9A91CB0A545}"/>
                </a:ext>
              </a:extLst>
            </p:cNvPr>
            <p:cNvSpPr/>
            <p:nvPr/>
          </p:nvSpPr>
          <p:spPr>
            <a:xfrm>
              <a:off x="2366307" y="5158582"/>
              <a:ext cx="754945" cy="766877"/>
            </a:xfrm>
            <a:prstGeom prst="hexag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37959C18-0FC8-1C53-897F-F4DCFB8FB599}"/>
                </a:ext>
              </a:extLst>
            </p:cNvPr>
            <p:cNvSpPr/>
            <p:nvPr/>
          </p:nvSpPr>
          <p:spPr>
            <a:xfrm>
              <a:off x="1623506" y="4343329"/>
              <a:ext cx="684420" cy="766877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2F4920C6-26ED-2CBA-67F3-8FA7B75A97A7}"/>
                </a:ext>
              </a:extLst>
            </p:cNvPr>
            <p:cNvSpPr/>
            <p:nvPr/>
          </p:nvSpPr>
          <p:spPr>
            <a:xfrm>
              <a:off x="208098" y="932541"/>
              <a:ext cx="3714869" cy="3994432"/>
            </a:xfrm>
            <a:prstGeom prst="hexagon">
              <a:avLst/>
            </a:prstGeom>
            <a:blipFill>
              <a:blip r:embed="rId2"/>
              <a:stretch>
                <a:fillRect/>
              </a:stretch>
            </a:blipFill>
            <a:ln w="381000">
              <a:solidFill>
                <a:srgbClr val="18A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0C7616E8-14BE-A35B-03E8-BE3D79B13114}"/>
                </a:ext>
              </a:extLst>
            </p:cNvPr>
            <p:cNvSpPr/>
            <p:nvPr/>
          </p:nvSpPr>
          <p:spPr>
            <a:xfrm>
              <a:off x="2484696" y="5281084"/>
              <a:ext cx="518166" cy="521872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CF8DB2C0-DACD-C20A-094D-34315F3DF0EA}"/>
                </a:ext>
              </a:extLst>
            </p:cNvPr>
            <p:cNvSpPr/>
            <p:nvPr/>
          </p:nvSpPr>
          <p:spPr>
            <a:xfrm>
              <a:off x="-1" y="1948537"/>
              <a:ext cx="684420" cy="766877"/>
            </a:xfrm>
            <a:prstGeom prst="hexagon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4E0BD13-017C-A601-1FED-27A8B14F2157}"/>
                </a:ext>
              </a:extLst>
            </p:cNvPr>
            <p:cNvSpPr/>
            <p:nvPr/>
          </p:nvSpPr>
          <p:spPr>
            <a:xfrm>
              <a:off x="132265" y="2084665"/>
              <a:ext cx="419888" cy="4946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A65EBD8B-42C8-ED3B-63CD-FC0E6B8335C7}"/>
              </a:ext>
            </a:extLst>
          </p:cNvPr>
          <p:cNvSpPr txBox="1">
            <a:spLocks/>
          </p:cNvSpPr>
          <p:nvPr/>
        </p:nvSpPr>
        <p:spPr>
          <a:xfrm>
            <a:off x="3854141" y="786414"/>
            <a:ext cx="8050161" cy="596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noProof="1">
                <a:solidFill>
                  <a:srgbClr val="18A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Directions &amp; Opportunities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958467-7772-F5B9-0D72-A08F866B6C9D}"/>
              </a:ext>
            </a:extLst>
          </p:cNvPr>
          <p:cNvSpPr txBox="1"/>
          <p:nvPr/>
        </p:nvSpPr>
        <p:spPr>
          <a:xfrm>
            <a:off x="4271002" y="1585809"/>
            <a:ext cx="752124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AI Literacy and Ethics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222222"/>
                </a:solidFill>
                <a:effectLst/>
              </a:rPr>
              <a:t>possess a foundational understanding of AI principles, techniques, and potential applications becomes increasingly crucial </a:t>
            </a:r>
            <a:r>
              <a:rPr lang="en-US" sz="2000" dirty="0">
                <a:solidFill>
                  <a:srgbClr val="222222"/>
                </a:solidFill>
              </a:rPr>
              <a:t>as part of academic curriculum</a:t>
            </a:r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Emerging Trends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Continuous evolution of AI technologies and their implications for education.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2400" b="1" dirty="0"/>
              <a:t>Need for Flexibility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Adapting curriculum to stay relevant with rapid advancements in AI.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MY" sz="2400" b="1" dirty="0"/>
              <a:t>Personalized Learning Experiences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AI-driven tools will enable more personalized educational pathways, adapting to individual learning styles and paces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Augmented and virtual reality</a:t>
            </a:r>
          </a:p>
        </p:txBody>
      </p:sp>
    </p:spTree>
    <p:extLst>
      <p:ext uri="{BB962C8B-B14F-4D97-AF65-F5344CB8AC3E}">
        <p14:creationId xmlns:p14="http://schemas.microsoft.com/office/powerpoint/2010/main" val="1412358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2818DC-58E3-F531-EE93-A7C336A4B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F1D79D-E442-C47B-9F56-42C8A193CF06}"/>
              </a:ext>
            </a:extLst>
          </p:cNvPr>
          <p:cNvGrpSpPr/>
          <p:nvPr/>
        </p:nvGrpSpPr>
        <p:grpSpPr>
          <a:xfrm>
            <a:off x="-1" y="0"/>
            <a:ext cx="3913136" cy="6356350"/>
            <a:chOff x="-1" y="0"/>
            <a:chExt cx="3913136" cy="6356350"/>
          </a:xfrm>
        </p:grpSpPr>
        <p:sp>
          <p:nvSpPr>
            <p:cNvPr id="6" name="Flowchart: Document 5">
              <a:extLst>
                <a:ext uri="{FF2B5EF4-FFF2-40B4-BE49-F238E27FC236}">
                  <a16:creationId xmlns:a16="http://schemas.microsoft.com/office/drawing/2014/main" id="{DD6EC3C3-37CA-49C6-3954-676B621358F7}"/>
                </a:ext>
              </a:extLst>
            </p:cNvPr>
            <p:cNvSpPr/>
            <p:nvPr/>
          </p:nvSpPr>
          <p:spPr>
            <a:xfrm>
              <a:off x="-1" y="0"/>
              <a:ext cx="2354930" cy="2092343"/>
            </a:xfrm>
            <a:prstGeom prst="flowChartDocumen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1C4E3E41-0C78-35FB-A7FE-6942C797BE9B}"/>
                </a:ext>
              </a:extLst>
            </p:cNvPr>
            <p:cNvSpPr/>
            <p:nvPr/>
          </p:nvSpPr>
          <p:spPr>
            <a:xfrm rot="10800000">
              <a:off x="-1" y="2171665"/>
              <a:ext cx="2354930" cy="2092343"/>
            </a:xfrm>
            <a:prstGeom prst="flowChartDocumen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" name="Flowchart: Document 7">
              <a:extLst>
                <a:ext uri="{FF2B5EF4-FFF2-40B4-BE49-F238E27FC236}">
                  <a16:creationId xmlns:a16="http://schemas.microsoft.com/office/drawing/2014/main" id="{BBB6D0DA-1F6E-FBF0-5AE1-792BB7FAE985}"/>
                </a:ext>
              </a:extLst>
            </p:cNvPr>
            <p:cNvSpPr/>
            <p:nvPr/>
          </p:nvSpPr>
          <p:spPr>
            <a:xfrm>
              <a:off x="-1" y="4264007"/>
              <a:ext cx="2354930" cy="2092343"/>
            </a:xfrm>
            <a:prstGeom prst="flowChartDocumen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20D5F9A6-95EE-2747-4475-FA331CAD13D8}"/>
                </a:ext>
              </a:extLst>
            </p:cNvPr>
            <p:cNvSpPr/>
            <p:nvPr/>
          </p:nvSpPr>
          <p:spPr>
            <a:xfrm>
              <a:off x="2366307" y="5158582"/>
              <a:ext cx="754945" cy="766877"/>
            </a:xfrm>
            <a:prstGeom prst="hexag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E38EF4A0-133B-F2BE-7785-9C65CDC7D310}"/>
                </a:ext>
              </a:extLst>
            </p:cNvPr>
            <p:cNvSpPr/>
            <p:nvPr/>
          </p:nvSpPr>
          <p:spPr>
            <a:xfrm>
              <a:off x="1623506" y="4343329"/>
              <a:ext cx="684420" cy="766877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5FC5748E-8274-6D75-629E-EE40883FF272}"/>
                </a:ext>
              </a:extLst>
            </p:cNvPr>
            <p:cNvSpPr/>
            <p:nvPr/>
          </p:nvSpPr>
          <p:spPr>
            <a:xfrm>
              <a:off x="198266" y="940897"/>
              <a:ext cx="3714869" cy="3994432"/>
            </a:xfrm>
            <a:prstGeom prst="hexagon">
              <a:avLst/>
            </a:prstGeom>
            <a:blipFill>
              <a:blip r:embed="rId2"/>
              <a:stretch>
                <a:fillRect/>
              </a:stretch>
            </a:blipFill>
            <a:ln w="381000">
              <a:solidFill>
                <a:srgbClr val="18A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55670BD8-F66F-4FDC-6B5D-A2A77A294538}"/>
                </a:ext>
              </a:extLst>
            </p:cNvPr>
            <p:cNvSpPr/>
            <p:nvPr/>
          </p:nvSpPr>
          <p:spPr>
            <a:xfrm>
              <a:off x="2484696" y="5281084"/>
              <a:ext cx="518166" cy="521872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0B724DA4-B3B1-DDC8-0C54-E15A43EB5519}"/>
                </a:ext>
              </a:extLst>
            </p:cNvPr>
            <p:cNvSpPr/>
            <p:nvPr/>
          </p:nvSpPr>
          <p:spPr>
            <a:xfrm>
              <a:off x="-1" y="1948537"/>
              <a:ext cx="684420" cy="766877"/>
            </a:xfrm>
            <a:prstGeom prst="hexagon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A0D3C8D-38AC-552A-E98C-F8C014D70BB3}"/>
                </a:ext>
              </a:extLst>
            </p:cNvPr>
            <p:cNvSpPr/>
            <p:nvPr/>
          </p:nvSpPr>
          <p:spPr>
            <a:xfrm>
              <a:off x="132265" y="2084665"/>
              <a:ext cx="419888" cy="4946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E0D42526-49F2-ECD7-51EF-9C8864970F0B}"/>
              </a:ext>
            </a:extLst>
          </p:cNvPr>
          <p:cNvSpPr txBox="1">
            <a:spLocks/>
          </p:cNvSpPr>
          <p:nvPr/>
        </p:nvSpPr>
        <p:spPr>
          <a:xfrm>
            <a:off x="4680051" y="1046171"/>
            <a:ext cx="3714869" cy="596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noProof="1">
                <a:solidFill>
                  <a:srgbClr val="18AC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6C45A0-1187-B9C4-1D6D-244CB944B15F}"/>
              </a:ext>
            </a:extLst>
          </p:cNvPr>
          <p:cNvSpPr txBox="1"/>
          <p:nvPr/>
        </p:nvSpPr>
        <p:spPr>
          <a:xfrm>
            <a:off x="4551152" y="2084665"/>
            <a:ext cx="610583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Key Takeaways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Embedding AI into curricula is crucial for modern education.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Applications of AI in Education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It enhances skills, prepares students for diverse careers, and fosters innovation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Future directions of AI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1735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A1595E-93A7-DE41-A790-812925966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19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E47AB9-BF97-FC3C-C139-713694227C94}"/>
              </a:ext>
            </a:extLst>
          </p:cNvPr>
          <p:cNvGrpSpPr/>
          <p:nvPr/>
        </p:nvGrpSpPr>
        <p:grpSpPr>
          <a:xfrm>
            <a:off x="-1" y="471935"/>
            <a:ext cx="3854246" cy="5846112"/>
            <a:chOff x="-1" y="471935"/>
            <a:chExt cx="3854246" cy="5846112"/>
          </a:xfrm>
        </p:grpSpPr>
        <p:sp>
          <p:nvSpPr>
            <p:cNvPr id="4" name="Flowchart: Manual Input 3">
              <a:extLst>
                <a:ext uri="{FF2B5EF4-FFF2-40B4-BE49-F238E27FC236}">
                  <a16:creationId xmlns:a16="http://schemas.microsoft.com/office/drawing/2014/main" id="{08F4E6DA-65BE-292D-2119-5E974734A1EF}"/>
                </a:ext>
              </a:extLst>
            </p:cNvPr>
            <p:cNvSpPr/>
            <p:nvPr/>
          </p:nvSpPr>
          <p:spPr>
            <a:xfrm>
              <a:off x="0" y="471935"/>
              <a:ext cx="3048000" cy="2326821"/>
            </a:xfrm>
            <a:prstGeom prst="flowChartManualInput">
              <a:avLst/>
            </a:prstGeom>
            <a:solidFill>
              <a:srgbClr val="18AC99"/>
            </a:solidFill>
            <a:ln>
              <a:solidFill>
                <a:srgbClr val="18A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" name="Flowchart: Manual Input 4">
              <a:extLst>
                <a:ext uri="{FF2B5EF4-FFF2-40B4-BE49-F238E27FC236}">
                  <a16:creationId xmlns:a16="http://schemas.microsoft.com/office/drawing/2014/main" id="{BB1BDDDF-8F0B-1640-61A7-A1290C6B351D}"/>
                </a:ext>
              </a:extLst>
            </p:cNvPr>
            <p:cNvSpPr/>
            <p:nvPr/>
          </p:nvSpPr>
          <p:spPr>
            <a:xfrm>
              <a:off x="120662" y="616667"/>
              <a:ext cx="2717069" cy="1958702"/>
            </a:xfrm>
            <a:prstGeom prst="flowChartManualInpu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29544ACA-29FC-6671-0E93-79513219CF3A}"/>
                </a:ext>
              </a:extLst>
            </p:cNvPr>
            <p:cNvSpPr/>
            <p:nvPr/>
          </p:nvSpPr>
          <p:spPr>
            <a:xfrm>
              <a:off x="206478" y="1481031"/>
              <a:ext cx="2631254" cy="2668170"/>
            </a:xfrm>
            <a:prstGeom prst="hexagon">
              <a:avLst/>
            </a:prstGeom>
            <a:blipFill>
              <a:blip r:embed="rId2"/>
              <a:stretch>
                <a:fillRect/>
              </a:stretch>
            </a:blipFill>
            <a:ln w="381000">
              <a:solidFill>
                <a:srgbClr val="18A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7AEACF4B-D733-7672-F3A2-2FA228D848C8}"/>
                </a:ext>
              </a:extLst>
            </p:cNvPr>
            <p:cNvSpPr/>
            <p:nvPr/>
          </p:nvSpPr>
          <p:spPr>
            <a:xfrm>
              <a:off x="2958393" y="5361333"/>
              <a:ext cx="895852" cy="956714"/>
            </a:xfrm>
            <a:prstGeom prst="hexagon">
              <a:avLst/>
            </a:prstGeom>
            <a:solidFill>
              <a:srgbClr val="18AC99"/>
            </a:solidFill>
            <a:ln>
              <a:solidFill>
                <a:srgbClr val="18A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10BC84C-42DB-0D30-BF7C-0DFD090D76A7}"/>
                </a:ext>
              </a:extLst>
            </p:cNvPr>
            <p:cNvSpPr/>
            <p:nvPr/>
          </p:nvSpPr>
          <p:spPr>
            <a:xfrm>
              <a:off x="3131519" y="5531159"/>
              <a:ext cx="549600" cy="61706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" name="Flowchart: Manual Input 8">
              <a:extLst>
                <a:ext uri="{FF2B5EF4-FFF2-40B4-BE49-F238E27FC236}">
                  <a16:creationId xmlns:a16="http://schemas.microsoft.com/office/drawing/2014/main" id="{493D0614-DF6C-9E50-ED47-63DC645EBBFF}"/>
                </a:ext>
              </a:extLst>
            </p:cNvPr>
            <p:cNvSpPr/>
            <p:nvPr/>
          </p:nvSpPr>
          <p:spPr>
            <a:xfrm>
              <a:off x="-1" y="3991226"/>
              <a:ext cx="2958394" cy="2326821"/>
            </a:xfrm>
            <a:prstGeom prst="flowChartManualInpu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A2F5AD0-2645-A5FF-2590-8CFBD36C6FA2}"/>
              </a:ext>
            </a:extLst>
          </p:cNvPr>
          <p:cNvSpPr txBox="1">
            <a:spLocks/>
          </p:cNvSpPr>
          <p:nvPr/>
        </p:nvSpPr>
        <p:spPr>
          <a:xfrm>
            <a:off x="5062008" y="2947471"/>
            <a:ext cx="3924676" cy="6460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MY" sz="5400" b="1" noProof="1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61967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3348D3-AE1D-C868-B992-411BE2C9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2</a:t>
            </a:fld>
            <a:endParaRPr lang="en-US"/>
          </a:p>
        </p:txBody>
      </p:sp>
      <p:grpSp>
        <p:nvGrpSpPr>
          <p:cNvPr id="3" name="Google Shape;21;p4">
            <a:extLst>
              <a:ext uri="{FF2B5EF4-FFF2-40B4-BE49-F238E27FC236}">
                <a16:creationId xmlns:a16="http://schemas.microsoft.com/office/drawing/2014/main" id="{F1FEFA43-83F3-680B-D408-B5E7BA120986}"/>
              </a:ext>
            </a:extLst>
          </p:cNvPr>
          <p:cNvGrpSpPr/>
          <p:nvPr/>
        </p:nvGrpSpPr>
        <p:grpSpPr>
          <a:xfrm>
            <a:off x="3378975" y="2165510"/>
            <a:ext cx="2128811" cy="2128626"/>
            <a:chOff x="-1" y="0"/>
            <a:chExt cx="2128809" cy="2128624"/>
          </a:xfrm>
        </p:grpSpPr>
        <p:sp>
          <p:nvSpPr>
            <p:cNvPr id="4" name="Google Shape;22;p4">
              <a:extLst>
                <a:ext uri="{FF2B5EF4-FFF2-40B4-BE49-F238E27FC236}">
                  <a16:creationId xmlns:a16="http://schemas.microsoft.com/office/drawing/2014/main" id="{5D17A9DE-1644-DF8A-5A17-8741EBC46367}"/>
                </a:ext>
              </a:extLst>
            </p:cNvPr>
            <p:cNvSpPr/>
            <p:nvPr/>
          </p:nvSpPr>
          <p:spPr>
            <a:xfrm>
              <a:off x="122281" y="122190"/>
              <a:ext cx="1884245" cy="1884245"/>
            </a:xfrm>
            <a:prstGeom prst="ellipse">
              <a:avLst/>
            </a:prstGeom>
            <a:gradFill>
              <a:gsLst>
                <a:gs pos="0">
                  <a:srgbClr val="FEFCFF"/>
                </a:gs>
                <a:gs pos="28582">
                  <a:srgbClr val="FEFCFF"/>
                </a:gs>
                <a:gs pos="70671">
                  <a:srgbClr val="F0EFF0"/>
                </a:gs>
                <a:gs pos="100000">
                  <a:srgbClr val="E2E2E2"/>
                </a:gs>
              </a:gsLst>
              <a:lin ang="21597547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23;p4">
              <a:extLst>
                <a:ext uri="{FF2B5EF4-FFF2-40B4-BE49-F238E27FC236}">
                  <a16:creationId xmlns:a16="http://schemas.microsoft.com/office/drawing/2014/main" id="{A160960C-8D28-5E5A-F6A3-2D7B5EF3DF84}"/>
                </a:ext>
              </a:extLst>
            </p:cNvPr>
            <p:cNvSpPr/>
            <p:nvPr/>
          </p:nvSpPr>
          <p:spPr>
            <a:xfrm>
              <a:off x="-1" y="0"/>
              <a:ext cx="2128809" cy="2128624"/>
            </a:xfrm>
            <a:custGeom>
              <a:avLst/>
              <a:gdLst/>
              <a:ahLst/>
              <a:cxnLst/>
              <a:rect l="l" t="t" r="r" b="b"/>
              <a:pathLst>
                <a:path w="19679" h="20595" extrusionOk="0">
                  <a:moveTo>
                    <a:pt x="9837" y="0"/>
                  </a:moveTo>
                  <a:cubicBezTo>
                    <a:pt x="7319" y="0"/>
                    <a:pt x="4802" y="1007"/>
                    <a:pt x="2881" y="3018"/>
                  </a:cubicBezTo>
                  <a:cubicBezTo>
                    <a:pt x="-961" y="7039"/>
                    <a:pt x="-961" y="13557"/>
                    <a:pt x="2881" y="17579"/>
                  </a:cubicBezTo>
                  <a:cubicBezTo>
                    <a:pt x="6723" y="21600"/>
                    <a:pt x="12955" y="21600"/>
                    <a:pt x="16797" y="17579"/>
                  </a:cubicBezTo>
                  <a:cubicBezTo>
                    <a:pt x="20639" y="13557"/>
                    <a:pt x="20639" y="7039"/>
                    <a:pt x="16797" y="3018"/>
                  </a:cubicBezTo>
                  <a:cubicBezTo>
                    <a:pt x="14876" y="1007"/>
                    <a:pt x="12355" y="0"/>
                    <a:pt x="9837" y="0"/>
                  </a:cubicBezTo>
                  <a:close/>
                  <a:moveTo>
                    <a:pt x="9837" y="1183"/>
                  </a:moveTo>
                  <a:cubicBezTo>
                    <a:pt x="12066" y="1183"/>
                    <a:pt x="14296" y="2071"/>
                    <a:pt x="15997" y="3851"/>
                  </a:cubicBezTo>
                  <a:cubicBezTo>
                    <a:pt x="19398" y="7411"/>
                    <a:pt x="19398" y="13186"/>
                    <a:pt x="15997" y="16745"/>
                  </a:cubicBezTo>
                  <a:cubicBezTo>
                    <a:pt x="12596" y="20305"/>
                    <a:pt x="7082" y="20305"/>
                    <a:pt x="3681" y="16745"/>
                  </a:cubicBezTo>
                  <a:cubicBezTo>
                    <a:pt x="280" y="13186"/>
                    <a:pt x="280" y="7411"/>
                    <a:pt x="3681" y="3851"/>
                  </a:cubicBezTo>
                  <a:cubicBezTo>
                    <a:pt x="5382" y="2071"/>
                    <a:pt x="7608" y="1183"/>
                    <a:pt x="9837" y="1183"/>
                  </a:cubicBezTo>
                  <a:close/>
                </a:path>
              </a:pathLst>
            </a:custGeom>
            <a:gradFill>
              <a:gsLst>
                <a:gs pos="0">
                  <a:srgbClr val="FDFCFF"/>
                </a:gs>
                <a:gs pos="58932">
                  <a:srgbClr val="F0EFF0"/>
                </a:gs>
                <a:gs pos="100000">
                  <a:srgbClr val="E2E2E2"/>
                </a:gs>
              </a:gsLst>
              <a:lin ang="10774140" scaled="0"/>
            </a:gradFill>
            <a:ln>
              <a:noFill/>
            </a:ln>
            <a:effectLst>
              <a:outerShdw blurRad="38100" dist="48801" dir="2497295" rotWithShape="0">
                <a:srgbClr val="000000">
                  <a:alpha val="33333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Google Shape;24;p4">
            <a:extLst>
              <a:ext uri="{FF2B5EF4-FFF2-40B4-BE49-F238E27FC236}">
                <a16:creationId xmlns:a16="http://schemas.microsoft.com/office/drawing/2014/main" id="{161A10C1-9DDB-4E2C-76D7-CBDF56EE7AEE}"/>
              </a:ext>
            </a:extLst>
          </p:cNvPr>
          <p:cNvGrpSpPr/>
          <p:nvPr/>
        </p:nvGrpSpPr>
        <p:grpSpPr>
          <a:xfrm>
            <a:off x="4478431" y="1553476"/>
            <a:ext cx="1679067" cy="3352696"/>
            <a:chOff x="0" y="0"/>
            <a:chExt cx="1679066" cy="3352694"/>
          </a:xfrm>
        </p:grpSpPr>
        <p:sp>
          <p:nvSpPr>
            <p:cNvPr id="7" name="Google Shape;25;p4">
              <a:extLst>
                <a:ext uri="{FF2B5EF4-FFF2-40B4-BE49-F238E27FC236}">
                  <a16:creationId xmlns:a16="http://schemas.microsoft.com/office/drawing/2014/main" id="{B594F0CE-92CF-2CDA-8C97-A997DA319A57}"/>
                </a:ext>
              </a:extLst>
            </p:cNvPr>
            <p:cNvSpPr/>
            <p:nvPr/>
          </p:nvSpPr>
          <p:spPr>
            <a:xfrm>
              <a:off x="0" y="308062"/>
              <a:ext cx="1386349" cy="2736570"/>
            </a:xfrm>
            <a:custGeom>
              <a:avLst/>
              <a:gdLst/>
              <a:ahLst/>
              <a:cxnLst/>
              <a:rect l="l" t="t" r="r" b="b"/>
              <a:pathLst>
                <a:path w="19701" h="21565" extrusionOk="0">
                  <a:moveTo>
                    <a:pt x="254" y="0"/>
                  </a:moveTo>
                  <a:cubicBezTo>
                    <a:pt x="169" y="0"/>
                    <a:pt x="85" y="6"/>
                    <a:pt x="0" y="6"/>
                  </a:cubicBezTo>
                  <a:lnTo>
                    <a:pt x="0" y="944"/>
                  </a:lnTo>
                  <a:cubicBezTo>
                    <a:pt x="85" y="944"/>
                    <a:pt x="169" y="938"/>
                    <a:pt x="254" y="938"/>
                  </a:cubicBezTo>
                  <a:cubicBezTo>
                    <a:pt x="4798" y="938"/>
                    <a:pt x="9341" y="1899"/>
                    <a:pt x="12808" y="3822"/>
                  </a:cubicBezTo>
                  <a:cubicBezTo>
                    <a:pt x="19743" y="7667"/>
                    <a:pt x="19743" y="13903"/>
                    <a:pt x="12808" y="17748"/>
                  </a:cubicBezTo>
                  <a:cubicBezTo>
                    <a:pt x="9276" y="19707"/>
                    <a:pt x="4629" y="20662"/>
                    <a:pt x="0" y="20625"/>
                  </a:cubicBezTo>
                  <a:lnTo>
                    <a:pt x="0" y="21564"/>
                  </a:lnTo>
                  <a:cubicBezTo>
                    <a:pt x="5062" y="21600"/>
                    <a:pt x="10141" y="20553"/>
                    <a:pt x="14004" y="18411"/>
                  </a:cubicBezTo>
                  <a:cubicBezTo>
                    <a:pt x="21600" y="14199"/>
                    <a:pt x="21600" y="7371"/>
                    <a:pt x="14004" y="3159"/>
                  </a:cubicBezTo>
                  <a:cubicBezTo>
                    <a:pt x="10206" y="1053"/>
                    <a:pt x="5232" y="0"/>
                    <a:pt x="254" y="0"/>
                  </a:cubicBezTo>
                  <a:close/>
                </a:path>
              </a:pathLst>
            </a:custGeom>
            <a:solidFill>
              <a:srgbClr val="BFCAC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6;p4">
              <a:extLst>
                <a:ext uri="{FF2B5EF4-FFF2-40B4-BE49-F238E27FC236}">
                  <a16:creationId xmlns:a16="http://schemas.microsoft.com/office/drawing/2014/main" id="{A0188BCF-0828-8C2F-B6C8-DA75FAC5B8C8}"/>
                </a:ext>
              </a:extLst>
            </p:cNvPr>
            <p:cNvSpPr/>
            <p:nvPr/>
          </p:nvSpPr>
          <p:spPr>
            <a:xfrm>
              <a:off x="20064" y="0"/>
              <a:ext cx="1659002" cy="3352694"/>
            </a:xfrm>
            <a:custGeom>
              <a:avLst/>
              <a:gdLst/>
              <a:ahLst/>
              <a:cxnLst/>
              <a:rect l="l" t="t" r="r" b="b"/>
              <a:pathLst>
                <a:path w="21498" h="21600" extrusionOk="0">
                  <a:moveTo>
                    <a:pt x="0" y="0"/>
                  </a:moveTo>
                  <a:cubicBezTo>
                    <a:pt x="11833" y="56"/>
                    <a:pt x="21395" y="4814"/>
                    <a:pt x="21497" y="10697"/>
                  </a:cubicBezTo>
                  <a:cubicBezTo>
                    <a:pt x="21600" y="16652"/>
                    <a:pt x="11997" y="21527"/>
                    <a:pt x="20" y="21600"/>
                  </a:cubicBezTo>
                </a:path>
              </a:pathLst>
            </a:custGeom>
            <a:noFill/>
            <a:ln w="19050" cap="flat" cmpd="sng">
              <a:solidFill>
                <a:srgbClr val="A7A7A7"/>
              </a:solidFill>
              <a:prstDash val="dashDot"/>
              <a:miter lim="400000"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oogle Shape;27;p4">
            <a:extLst>
              <a:ext uri="{FF2B5EF4-FFF2-40B4-BE49-F238E27FC236}">
                <a16:creationId xmlns:a16="http://schemas.microsoft.com/office/drawing/2014/main" id="{CD40A2E5-FC41-64F7-BEFB-792C784BE73D}"/>
              </a:ext>
            </a:extLst>
          </p:cNvPr>
          <p:cNvGrpSpPr/>
          <p:nvPr/>
        </p:nvGrpSpPr>
        <p:grpSpPr>
          <a:xfrm>
            <a:off x="4718115" y="1849642"/>
            <a:ext cx="221472" cy="221472"/>
            <a:chOff x="0" y="0"/>
            <a:chExt cx="221470" cy="221470"/>
          </a:xfrm>
        </p:grpSpPr>
        <p:sp>
          <p:nvSpPr>
            <p:cNvPr id="10" name="Google Shape;28;p4">
              <a:extLst>
                <a:ext uri="{FF2B5EF4-FFF2-40B4-BE49-F238E27FC236}">
                  <a16:creationId xmlns:a16="http://schemas.microsoft.com/office/drawing/2014/main" id="{5A825DDE-A73E-F6F8-0D69-A1E01428BCC1}"/>
                </a:ext>
              </a:extLst>
            </p:cNvPr>
            <p:cNvSpPr/>
            <p:nvPr/>
          </p:nvSpPr>
          <p:spPr>
            <a:xfrm>
              <a:off x="0" y="0"/>
              <a:ext cx="221470" cy="22147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38100" dist="48801" dir="2497295" rotWithShape="0">
                <a:srgbClr val="000000">
                  <a:alpha val="33333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9;p4">
              <a:extLst>
                <a:ext uri="{FF2B5EF4-FFF2-40B4-BE49-F238E27FC236}">
                  <a16:creationId xmlns:a16="http://schemas.microsoft.com/office/drawing/2014/main" id="{9D96A041-6C79-5547-FF12-9B1AD6660C5A}"/>
                </a:ext>
              </a:extLst>
            </p:cNvPr>
            <p:cNvSpPr/>
            <p:nvPr/>
          </p:nvSpPr>
          <p:spPr>
            <a:xfrm>
              <a:off x="37926" y="37926"/>
              <a:ext cx="145618" cy="145618"/>
            </a:xfrm>
            <a:prstGeom prst="ellipse">
              <a:avLst/>
            </a:prstGeom>
            <a:gradFill>
              <a:gsLst>
                <a:gs pos="0">
                  <a:srgbClr val="FF8000"/>
                </a:gs>
                <a:gs pos="100000">
                  <a:srgbClr val="FFFC41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30;p4">
            <a:extLst>
              <a:ext uri="{FF2B5EF4-FFF2-40B4-BE49-F238E27FC236}">
                <a16:creationId xmlns:a16="http://schemas.microsoft.com/office/drawing/2014/main" id="{9A91947F-C17D-B866-B49A-9A09A10B9ABE}"/>
              </a:ext>
            </a:extLst>
          </p:cNvPr>
          <p:cNvSpPr/>
          <p:nvPr/>
        </p:nvSpPr>
        <p:spPr>
          <a:xfrm>
            <a:off x="4906283" y="1250473"/>
            <a:ext cx="552244" cy="54119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7147" y="0"/>
                </a:lnTo>
                <a:lnTo>
                  <a:pt x="21600" y="165"/>
                </a:lnTo>
              </a:path>
            </a:pathLst>
          </a:custGeom>
          <a:noFill/>
          <a:ln w="12700" cap="flat" cmpd="sng">
            <a:solidFill>
              <a:srgbClr val="C1CCCF"/>
            </a:solidFill>
            <a:prstDash val="solid"/>
            <a:miter lim="8000"/>
            <a:headEnd type="oval" w="med" len="med"/>
            <a:tailEnd type="oval" w="med" len="med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1;p4">
            <a:extLst>
              <a:ext uri="{FF2B5EF4-FFF2-40B4-BE49-F238E27FC236}">
                <a16:creationId xmlns:a16="http://schemas.microsoft.com/office/drawing/2014/main" id="{940BA0C3-B4CC-0B41-F8BD-16C619C6E1F0}"/>
              </a:ext>
            </a:extLst>
          </p:cNvPr>
          <p:cNvSpPr/>
          <p:nvPr/>
        </p:nvSpPr>
        <p:spPr>
          <a:xfrm>
            <a:off x="5886403" y="540835"/>
            <a:ext cx="4201494" cy="929878"/>
          </a:xfrm>
          <a:custGeom>
            <a:avLst/>
            <a:gdLst/>
            <a:ahLst/>
            <a:cxnLst/>
            <a:rect l="l" t="t" r="r" b="b"/>
            <a:pathLst>
              <a:path w="21596" h="21600" extrusionOk="0">
                <a:moveTo>
                  <a:pt x="18025" y="21600"/>
                </a:moveTo>
                <a:lnTo>
                  <a:pt x="18025" y="21600"/>
                </a:lnTo>
                <a:cubicBezTo>
                  <a:pt x="18647" y="19796"/>
                  <a:pt x="19271" y="17996"/>
                  <a:pt x="19897" y="16200"/>
                </a:cubicBezTo>
                <a:cubicBezTo>
                  <a:pt x="20210" y="15302"/>
                  <a:pt x="20523" y="14406"/>
                  <a:pt x="20833" y="13500"/>
                </a:cubicBezTo>
                <a:cubicBezTo>
                  <a:pt x="21056" y="12848"/>
                  <a:pt x="21277" y="12192"/>
                  <a:pt x="21496" y="11531"/>
                </a:cubicBezTo>
                <a:cubicBezTo>
                  <a:pt x="21564" y="11342"/>
                  <a:pt x="21600" y="11087"/>
                  <a:pt x="21596" y="10825"/>
                </a:cubicBezTo>
                <a:cubicBezTo>
                  <a:pt x="21591" y="10533"/>
                  <a:pt x="21536" y="10262"/>
                  <a:pt x="21448" y="10091"/>
                </a:cubicBezTo>
                <a:cubicBezTo>
                  <a:pt x="21250" y="9411"/>
                  <a:pt x="21045" y="8747"/>
                  <a:pt x="20833" y="8100"/>
                </a:cubicBezTo>
                <a:cubicBezTo>
                  <a:pt x="20530" y="7178"/>
                  <a:pt x="20212" y="6291"/>
                  <a:pt x="19897" y="5400"/>
                </a:cubicBezTo>
                <a:cubicBezTo>
                  <a:pt x="19266" y="3618"/>
                  <a:pt x="18642" y="1818"/>
                  <a:pt x="18025" y="0"/>
                </a:cubicBezTo>
                <a:lnTo>
                  <a:pt x="18025" y="0"/>
                </a:lnTo>
                <a:lnTo>
                  <a:pt x="0" y="0"/>
                </a:lnTo>
                <a:lnTo>
                  <a:pt x="0" y="21600"/>
                </a:lnTo>
                <a:lnTo>
                  <a:pt x="18025" y="21600"/>
                </a:lnTo>
                <a:close/>
              </a:path>
            </a:pathLst>
          </a:custGeom>
          <a:gradFill>
            <a:gsLst>
              <a:gs pos="0">
                <a:srgbClr val="FF8A00"/>
              </a:gs>
              <a:gs pos="2419">
                <a:srgbClr val="FF8A00"/>
              </a:gs>
              <a:gs pos="29316">
                <a:srgbClr val="FFBA02"/>
              </a:gs>
              <a:gs pos="100000">
                <a:srgbClr val="FFEA03"/>
              </a:gs>
            </a:gsLst>
            <a:lin ang="2089255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2;p4">
            <a:extLst>
              <a:ext uri="{FF2B5EF4-FFF2-40B4-BE49-F238E27FC236}">
                <a16:creationId xmlns:a16="http://schemas.microsoft.com/office/drawing/2014/main" id="{1465E4AC-A652-6687-6B3B-75639FD75FFC}"/>
              </a:ext>
            </a:extLst>
          </p:cNvPr>
          <p:cNvSpPr/>
          <p:nvPr/>
        </p:nvSpPr>
        <p:spPr>
          <a:xfrm rot="16200000">
            <a:off x="5423452" y="540303"/>
            <a:ext cx="933534" cy="930942"/>
          </a:xfrm>
          <a:custGeom>
            <a:avLst/>
            <a:gdLst/>
            <a:ahLst/>
            <a:cxnLst/>
            <a:rect l="l" t="t" r="r" b="b"/>
            <a:pathLst>
              <a:path w="21594" h="21598" extrusionOk="0">
                <a:moveTo>
                  <a:pt x="0" y="10755"/>
                </a:moveTo>
                <a:cubicBezTo>
                  <a:pt x="-3" y="10893"/>
                  <a:pt x="60" y="11024"/>
                  <a:pt x="169" y="11107"/>
                </a:cubicBezTo>
                <a:lnTo>
                  <a:pt x="341" y="11279"/>
                </a:lnTo>
                <a:cubicBezTo>
                  <a:pt x="398" y="11336"/>
                  <a:pt x="455" y="11394"/>
                  <a:pt x="512" y="11451"/>
                </a:cubicBezTo>
                <a:cubicBezTo>
                  <a:pt x="741" y="11680"/>
                  <a:pt x="969" y="11909"/>
                  <a:pt x="1197" y="12138"/>
                </a:cubicBezTo>
                <a:cubicBezTo>
                  <a:pt x="1654" y="12596"/>
                  <a:pt x="2111" y="13055"/>
                  <a:pt x="2568" y="13513"/>
                </a:cubicBezTo>
                <a:cubicBezTo>
                  <a:pt x="3482" y="14429"/>
                  <a:pt x="4395" y="15346"/>
                  <a:pt x="5309" y="16262"/>
                </a:cubicBezTo>
                <a:cubicBezTo>
                  <a:pt x="6223" y="17178"/>
                  <a:pt x="7136" y="18095"/>
                  <a:pt x="8050" y="19011"/>
                </a:cubicBezTo>
                <a:cubicBezTo>
                  <a:pt x="8507" y="19469"/>
                  <a:pt x="8964" y="19928"/>
                  <a:pt x="9421" y="20386"/>
                </a:cubicBezTo>
                <a:cubicBezTo>
                  <a:pt x="9649" y="20615"/>
                  <a:pt x="9877" y="20844"/>
                  <a:pt x="10106" y="21073"/>
                </a:cubicBezTo>
                <a:cubicBezTo>
                  <a:pt x="10220" y="21188"/>
                  <a:pt x="10334" y="21302"/>
                  <a:pt x="10448" y="21417"/>
                </a:cubicBezTo>
                <a:cubicBezTo>
                  <a:pt x="10526" y="21531"/>
                  <a:pt x="10655" y="21599"/>
                  <a:pt x="10792" y="21599"/>
                </a:cubicBezTo>
                <a:cubicBezTo>
                  <a:pt x="10929" y="21598"/>
                  <a:pt x="11057" y="21530"/>
                  <a:pt x="11134" y="21417"/>
                </a:cubicBezTo>
                <a:cubicBezTo>
                  <a:pt x="11248" y="21302"/>
                  <a:pt x="11362" y="21188"/>
                  <a:pt x="11476" y="21073"/>
                </a:cubicBezTo>
                <a:cubicBezTo>
                  <a:pt x="11705" y="20844"/>
                  <a:pt x="11933" y="20615"/>
                  <a:pt x="12162" y="20386"/>
                </a:cubicBezTo>
                <a:cubicBezTo>
                  <a:pt x="12618" y="19928"/>
                  <a:pt x="13075" y="19469"/>
                  <a:pt x="13532" y="19011"/>
                </a:cubicBezTo>
                <a:cubicBezTo>
                  <a:pt x="14446" y="18095"/>
                  <a:pt x="15360" y="17178"/>
                  <a:pt x="16273" y="16262"/>
                </a:cubicBezTo>
                <a:cubicBezTo>
                  <a:pt x="17187" y="15346"/>
                  <a:pt x="18101" y="14429"/>
                  <a:pt x="19014" y="13513"/>
                </a:cubicBezTo>
                <a:cubicBezTo>
                  <a:pt x="19471" y="13055"/>
                  <a:pt x="19928" y="12596"/>
                  <a:pt x="20385" y="12138"/>
                </a:cubicBezTo>
                <a:cubicBezTo>
                  <a:pt x="20613" y="11909"/>
                  <a:pt x="20842" y="11680"/>
                  <a:pt x="21070" y="11451"/>
                </a:cubicBezTo>
                <a:cubicBezTo>
                  <a:pt x="21184" y="11336"/>
                  <a:pt x="21298" y="11222"/>
                  <a:pt x="21413" y="11107"/>
                </a:cubicBezTo>
                <a:cubicBezTo>
                  <a:pt x="21529" y="11028"/>
                  <a:pt x="21597" y="10895"/>
                  <a:pt x="21594" y="10754"/>
                </a:cubicBezTo>
                <a:cubicBezTo>
                  <a:pt x="21591" y="10620"/>
                  <a:pt x="21524" y="10495"/>
                  <a:pt x="21413" y="10420"/>
                </a:cubicBezTo>
                <a:cubicBezTo>
                  <a:pt x="21298" y="10305"/>
                  <a:pt x="21184" y="10191"/>
                  <a:pt x="21070" y="10076"/>
                </a:cubicBezTo>
                <a:cubicBezTo>
                  <a:pt x="20842" y="9847"/>
                  <a:pt x="20613" y="9618"/>
                  <a:pt x="20385" y="9389"/>
                </a:cubicBezTo>
                <a:cubicBezTo>
                  <a:pt x="19928" y="8931"/>
                  <a:pt x="19471" y="8473"/>
                  <a:pt x="19014" y="8015"/>
                </a:cubicBezTo>
                <a:cubicBezTo>
                  <a:pt x="18101" y="7098"/>
                  <a:pt x="17187" y="6182"/>
                  <a:pt x="16273" y="5265"/>
                </a:cubicBezTo>
                <a:cubicBezTo>
                  <a:pt x="15360" y="4349"/>
                  <a:pt x="14446" y="3433"/>
                  <a:pt x="13532" y="2516"/>
                </a:cubicBezTo>
                <a:cubicBezTo>
                  <a:pt x="13075" y="2058"/>
                  <a:pt x="12618" y="1600"/>
                  <a:pt x="12162" y="1142"/>
                </a:cubicBezTo>
                <a:cubicBezTo>
                  <a:pt x="11933" y="912"/>
                  <a:pt x="11705" y="683"/>
                  <a:pt x="11476" y="454"/>
                </a:cubicBezTo>
                <a:cubicBezTo>
                  <a:pt x="11419" y="397"/>
                  <a:pt x="11362" y="340"/>
                  <a:pt x="11305" y="282"/>
                </a:cubicBezTo>
                <a:cubicBezTo>
                  <a:pt x="11248" y="225"/>
                  <a:pt x="11191" y="168"/>
                  <a:pt x="11134" y="111"/>
                </a:cubicBezTo>
                <a:cubicBezTo>
                  <a:pt x="11034" y="38"/>
                  <a:pt x="10913" y="-1"/>
                  <a:pt x="10789" y="1"/>
                </a:cubicBezTo>
                <a:cubicBezTo>
                  <a:pt x="10667" y="2"/>
                  <a:pt x="10548" y="43"/>
                  <a:pt x="10450" y="117"/>
                </a:cubicBezTo>
                <a:cubicBezTo>
                  <a:pt x="10337" y="233"/>
                  <a:pt x="10223" y="349"/>
                  <a:pt x="10108" y="465"/>
                </a:cubicBezTo>
                <a:cubicBezTo>
                  <a:pt x="9880" y="696"/>
                  <a:pt x="9651" y="927"/>
                  <a:pt x="9421" y="1157"/>
                </a:cubicBezTo>
                <a:cubicBezTo>
                  <a:pt x="8965" y="1612"/>
                  <a:pt x="8507" y="2063"/>
                  <a:pt x="8050" y="2516"/>
                </a:cubicBezTo>
                <a:cubicBezTo>
                  <a:pt x="7131" y="3428"/>
                  <a:pt x="6221" y="4347"/>
                  <a:pt x="5309" y="5265"/>
                </a:cubicBezTo>
                <a:cubicBezTo>
                  <a:pt x="4397" y="6184"/>
                  <a:pt x="3485" y="7101"/>
                  <a:pt x="2571" y="8017"/>
                </a:cubicBezTo>
                <a:cubicBezTo>
                  <a:pt x="2114" y="8476"/>
                  <a:pt x="1657" y="8934"/>
                  <a:pt x="1200" y="9391"/>
                </a:cubicBezTo>
                <a:cubicBezTo>
                  <a:pt x="971" y="9620"/>
                  <a:pt x="742" y="9849"/>
                  <a:pt x="513" y="10078"/>
                </a:cubicBezTo>
                <a:cubicBezTo>
                  <a:pt x="399" y="10192"/>
                  <a:pt x="285" y="10306"/>
                  <a:pt x="170" y="10421"/>
                </a:cubicBezTo>
                <a:cubicBezTo>
                  <a:pt x="65" y="10500"/>
                  <a:pt x="3" y="10623"/>
                  <a:pt x="0" y="10755"/>
                </a:cubicBezTo>
                <a:close/>
              </a:path>
            </a:pathLst>
          </a:custGeom>
          <a:gradFill>
            <a:gsLst>
              <a:gs pos="0">
                <a:srgbClr val="FF8A00"/>
              </a:gs>
              <a:gs pos="2419">
                <a:srgbClr val="FF8A00"/>
              </a:gs>
              <a:gs pos="29316">
                <a:srgbClr val="FFBA02"/>
              </a:gs>
              <a:gs pos="100000">
                <a:srgbClr val="FFEA03"/>
              </a:gs>
            </a:gsLst>
            <a:lin ang="7718097" scaled="0"/>
          </a:gradFill>
          <a:ln>
            <a:noFill/>
          </a:ln>
          <a:effectLst>
            <a:outerShdw blurRad="63500" dist="76275" dir="726333" rotWithShape="0">
              <a:srgbClr val="000000">
                <a:alpha val="33333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3;p4">
            <a:extLst>
              <a:ext uri="{FF2B5EF4-FFF2-40B4-BE49-F238E27FC236}">
                <a16:creationId xmlns:a16="http://schemas.microsoft.com/office/drawing/2014/main" id="{AC788051-8825-3D2D-CB40-56653CACC5F0}"/>
              </a:ext>
            </a:extLst>
          </p:cNvPr>
          <p:cNvSpPr txBox="1"/>
          <p:nvPr/>
        </p:nvSpPr>
        <p:spPr>
          <a:xfrm>
            <a:off x="5598552" y="750503"/>
            <a:ext cx="583333" cy="510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Impact"/>
              <a:buNone/>
            </a:pPr>
            <a:r>
              <a:rPr lang="en-US" sz="27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01</a:t>
            </a:r>
            <a:endParaRPr dirty="0"/>
          </a:p>
        </p:txBody>
      </p:sp>
      <p:sp>
        <p:nvSpPr>
          <p:cNvPr id="16" name="Google Shape;36;p4">
            <a:extLst>
              <a:ext uri="{FF2B5EF4-FFF2-40B4-BE49-F238E27FC236}">
                <a16:creationId xmlns:a16="http://schemas.microsoft.com/office/drawing/2014/main" id="{5863F28A-2806-88E1-0CD9-F6096C79164A}"/>
              </a:ext>
            </a:extLst>
          </p:cNvPr>
          <p:cNvSpPr txBox="1"/>
          <p:nvPr/>
        </p:nvSpPr>
        <p:spPr>
          <a:xfrm>
            <a:off x="3445201" y="3066238"/>
            <a:ext cx="1881770" cy="548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600"/>
              <a:buFont typeface="Avenir"/>
              <a:buNone/>
            </a:pPr>
            <a:r>
              <a:rPr lang="en-US" sz="2600" noProof="1">
                <a:solidFill>
                  <a:srgbClr val="535353"/>
                </a:solidFill>
                <a:latin typeface="Avenir"/>
                <a:sym typeface="Avenir"/>
              </a:rPr>
              <a:t>Highlight</a:t>
            </a:r>
            <a:endParaRPr lang="en-US" noProof="1"/>
          </a:p>
        </p:txBody>
      </p:sp>
      <p:sp>
        <p:nvSpPr>
          <p:cNvPr id="17" name="Google Shape;40;p4">
            <a:extLst>
              <a:ext uri="{FF2B5EF4-FFF2-40B4-BE49-F238E27FC236}">
                <a16:creationId xmlns:a16="http://schemas.microsoft.com/office/drawing/2014/main" id="{F12D080E-2EBA-4520-1914-6C470826F9F2}"/>
              </a:ext>
            </a:extLst>
          </p:cNvPr>
          <p:cNvSpPr txBox="1"/>
          <p:nvPr/>
        </p:nvSpPr>
        <p:spPr>
          <a:xfrm>
            <a:off x="6403436" y="705097"/>
            <a:ext cx="2336239" cy="34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 algn="ctr">
              <a:buClr>
                <a:srgbClr val="FFFFFF"/>
              </a:buClr>
              <a:buSzPts val="1200"/>
            </a:pPr>
            <a:r>
              <a:rPr lang="en-US" sz="2800" noProof="1">
                <a:latin typeface="Agency FB" panose="020B0503020202020204" pitchFamily="34" charset="0"/>
              </a:rPr>
              <a:t>AI in Education</a:t>
            </a:r>
          </a:p>
        </p:txBody>
      </p:sp>
      <p:grpSp>
        <p:nvGrpSpPr>
          <p:cNvPr id="18" name="Google Shape;41;p4">
            <a:extLst>
              <a:ext uri="{FF2B5EF4-FFF2-40B4-BE49-F238E27FC236}">
                <a16:creationId xmlns:a16="http://schemas.microsoft.com/office/drawing/2014/main" id="{5AD596AF-625D-44C1-D1A3-C932CFECAF06}"/>
              </a:ext>
            </a:extLst>
          </p:cNvPr>
          <p:cNvGrpSpPr/>
          <p:nvPr/>
        </p:nvGrpSpPr>
        <p:grpSpPr>
          <a:xfrm>
            <a:off x="5385425" y="2275891"/>
            <a:ext cx="221472" cy="221472"/>
            <a:chOff x="0" y="0"/>
            <a:chExt cx="221470" cy="221470"/>
          </a:xfrm>
        </p:grpSpPr>
        <p:sp>
          <p:nvSpPr>
            <p:cNvPr id="19" name="Google Shape;42;p4">
              <a:extLst>
                <a:ext uri="{FF2B5EF4-FFF2-40B4-BE49-F238E27FC236}">
                  <a16:creationId xmlns:a16="http://schemas.microsoft.com/office/drawing/2014/main" id="{D61213AD-C3D3-7A0E-9125-0E4788BBE2DC}"/>
                </a:ext>
              </a:extLst>
            </p:cNvPr>
            <p:cNvSpPr/>
            <p:nvPr/>
          </p:nvSpPr>
          <p:spPr>
            <a:xfrm>
              <a:off x="0" y="0"/>
              <a:ext cx="221470" cy="22147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38100" dist="48801" dir="2497295" rotWithShape="0">
                <a:srgbClr val="000000">
                  <a:alpha val="33333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43;p4">
              <a:extLst>
                <a:ext uri="{FF2B5EF4-FFF2-40B4-BE49-F238E27FC236}">
                  <a16:creationId xmlns:a16="http://schemas.microsoft.com/office/drawing/2014/main" id="{AEDF87D5-6784-1287-0FFD-99C6724A41AC}"/>
                </a:ext>
              </a:extLst>
            </p:cNvPr>
            <p:cNvSpPr/>
            <p:nvPr/>
          </p:nvSpPr>
          <p:spPr>
            <a:xfrm>
              <a:off x="37926" y="37926"/>
              <a:ext cx="145618" cy="145618"/>
            </a:xfrm>
            <a:prstGeom prst="ellipse">
              <a:avLst/>
            </a:prstGeom>
            <a:gradFill>
              <a:gsLst>
                <a:gs pos="0">
                  <a:srgbClr val="FF1000"/>
                </a:gs>
                <a:gs pos="1499">
                  <a:srgbClr val="FF1000"/>
                </a:gs>
                <a:gs pos="56776">
                  <a:srgbClr val="FF5B02"/>
                </a:gs>
                <a:gs pos="100000">
                  <a:srgbClr val="FFA503"/>
                </a:gs>
              </a:gsLst>
              <a:lin ang="2089255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Google Shape;44;p4">
            <a:extLst>
              <a:ext uri="{FF2B5EF4-FFF2-40B4-BE49-F238E27FC236}">
                <a16:creationId xmlns:a16="http://schemas.microsoft.com/office/drawing/2014/main" id="{B670DBCD-DECF-ABDF-C555-22DF1896D10F}"/>
              </a:ext>
            </a:extLst>
          </p:cNvPr>
          <p:cNvSpPr/>
          <p:nvPr/>
        </p:nvSpPr>
        <p:spPr>
          <a:xfrm>
            <a:off x="5667451" y="2116566"/>
            <a:ext cx="367792" cy="15295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7147" y="0"/>
                </a:lnTo>
                <a:lnTo>
                  <a:pt x="21600" y="165"/>
                </a:lnTo>
              </a:path>
            </a:pathLst>
          </a:custGeom>
          <a:noFill/>
          <a:ln w="12700" cap="flat" cmpd="sng">
            <a:solidFill>
              <a:srgbClr val="C1CCCF"/>
            </a:solidFill>
            <a:prstDash val="solid"/>
            <a:miter lim="8000"/>
            <a:headEnd type="oval" w="med" len="med"/>
            <a:tailEnd type="oval" w="med" len="med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45;p4">
            <a:extLst>
              <a:ext uri="{FF2B5EF4-FFF2-40B4-BE49-F238E27FC236}">
                <a16:creationId xmlns:a16="http://schemas.microsoft.com/office/drawing/2014/main" id="{9373AE0B-4BDE-CEF6-90AE-11C79D30B62E}"/>
              </a:ext>
            </a:extLst>
          </p:cNvPr>
          <p:cNvSpPr/>
          <p:nvPr/>
        </p:nvSpPr>
        <p:spPr>
          <a:xfrm>
            <a:off x="6620213" y="1640393"/>
            <a:ext cx="4201494" cy="929878"/>
          </a:xfrm>
          <a:custGeom>
            <a:avLst/>
            <a:gdLst/>
            <a:ahLst/>
            <a:cxnLst/>
            <a:rect l="l" t="t" r="r" b="b"/>
            <a:pathLst>
              <a:path w="21596" h="21600" extrusionOk="0">
                <a:moveTo>
                  <a:pt x="18025" y="21600"/>
                </a:moveTo>
                <a:lnTo>
                  <a:pt x="18025" y="21600"/>
                </a:lnTo>
                <a:cubicBezTo>
                  <a:pt x="18647" y="19796"/>
                  <a:pt x="19271" y="17996"/>
                  <a:pt x="19897" y="16200"/>
                </a:cubicBezTo>
                <a:cubicBezTo>
                  <a:pt x="20210" y="15302"/>
                  <a:pt x="20523" y="14406"/>
                  <a:pt x="20833" y="13500"/>
                </a:cubicBezTo>
                <a:cubicBezTo>
                  <a:pt x="21056" y="12848"/>
                  <a:pt x="21277" y="12192"/>
                  <a:pt x="21496" y="11531"/>
                </a:cubicBezTo>
                <a:cubicBezTo>
                  <a:pt x="21564" y="11342"/>
                  <a:pt x="21600" y="11087"/>
                  <a:pt x="21596" y="10825"/>
                </a:cubicBezTo>
                <a:cubicBezTo>
                  <a:pt x="21591" y="10533"/>
                  <a:pt x="21536" y="10262"/>
                  <a:pt x="21448" y="10091"/>
                </a:cubicBezTo>
                <a:cubicBezTo>
                  <a:pt x="21250" y="9411"/>
                  <a:pt x="21045" y="8747"/>
                  <a:pt x="20833" y="8100"/>
                </a:cubicBezTo>
                <a:cubicBezTo>
                  <a:pt x="20530" y="7178"/>
                  <a:pt x="20212" y="6291"/>
                  <a:pt x="19897" y="5400"/>
                </a:cubicBezTo>
                <a:cubicBezTo>
                  <a:pt x="19266" y="3618"/>
                  <a:pt x="18642" y="1818"/>
                  <a:pt x="18025" y="0"/>
                </a:cubicBezTo>
                <a:lnTo>
                  <a:pt x="18025" y="0"/>
                </a:lnTo>
                <a:lnTo>
                  <a:pt x="0" y="0"/>
                </a:lnTo>
                <a:lnTo>
                  <a:pt x="0" y="21600"/>
                </a:lnTo>
                <a:lnTo>
                  <a:pt x="18025" y="21600"/>
                </a:lnTo>
                <a:close/>
              </a:path>
            </a:pathLst>
          </a:custGeom>
          <a:gradFill>
            <a:gsLst>
              <a:gs pos="0">
                <a:srgbClr val="FF1000"/>
              </a:gs>
              <a:gs pos="1499">
                <a:srgbClr val="FF1000"/>
              </a:gs>
              <a:gs pos="56776">
                <a:srgbClr val="FF5B02"/>
              </a:gs>
              <a:gs pos="100000">
                <a:srgbClr val="FFA503"/>
              </a:gs>
            </a:gsLst>
            <a:lin ang="2089255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46;p4">
            <a:extLst>
              <a:ext uri="{FF2B5EF4-FFF2-40B4-BE49-F238E27FC236}">
                <a16:creationId xmlns:a16="http://schemas.microsoft.com/office/drawing/2014/main" id="{1C881691-5DF5-1791-1F2B-B276DF002568}"/>
              </a:ext>
            </a:extLst>
          </p:cNvPr>
          <p:cNvSpPr/>
          <p:nvPr/>
        </p:nvSpPr>
        <p:spPr>
          <a:xfrm rot="16200000">
            <a:off x="6157261" y="1639861"/>
            <a:ext cx="933534" cy="930942"/>
          </a:xfrm>
          <a:custGeom>
            <a:avLst/>
            <a:gdLst/>
            <a:ahLst/>
            <a:cxnLst/>
            <a:rect l="l" t="t" r="r" b="b"/>
            <a:pathLst>
              <a:path w="21594" h="21598" extrusionOk="0">
                <a:moveTo>
                  <a:pt x="0" y="10755"/>
                </a:moveTo>
                <a:cubicBezTo>
                  <a:pt x="-3" y="10893"/>
                  <a:pt x="60" y="11024"/>
                  <a:pt x="169" y="11107"/>
                </a:cubicBezTo>
                <a:lnTo>
                  <a:pt x="341" y="11279"/>
                </a:lnTo>
                <a:cubicBezTo>
                  <a:pt x="398" y="11336"/>
                  <a:pt x="455" y="11394"/>
                  <a:pt x="512" y="11451"/>
                </a:cubicBezTo>
                <a:cubicBezTo>
                  <a:pt x="741" y="11680"/>
                  <a:pt x="969" y="11909"/>
                  <a:pt x="1197" y="12138"/>
                </a:cubicBezTo>
                <a:cubicBezTo>
                  <a:pt x="1654" y="12596"/>
                  <a:pt x="2111" y="13055"/>
                  <a:pt x="2568" y="13513"/>
                </a:cubicBezTo>
                <a:cubicBezTo>
                  <a:pt x="3482" y="14429"/>
                  <a:pt x="4395" y="15346"/>
                  <a:pt x="5309" y="16262"/>
                </a:cubicBezTo>
                <a:cubicBezTo>
                  <a:pt x="6223" y="17178"/>
                  <a:pt x="7136" y="18095"/>
                  <a:pt x="8050" y="19011"/>
                </a:cubicBezTo>
                <a:cubicBezTo>
                  <a:pt x="8507" y="19469"/>
                  <a:pt x="8964" y="19928"/>
                  <a:pt x="9421" y="20386"/>
                </a:cubicBezTo>
                <a:cubicBezTo>
                  <a:pt x="9649" y="20615"/>
                  <a:pt x="9877" y="20844"/>
                  <a:pt x="10106" y="21073"/>
                </a:cubicBezTo>
                <a:cubicBezTo>
                  <a:pt x="10220" y="21188"/>
                  <a:pt x="10334" y="21302"/>
                  <a:pt x="10448" y="21417"/>
                </a:cubicBezTo>
                <a:cubicBezTo>
                  <a:pt x="10526" y="21531"/>
                  <a:pt x="10655" y="21599"/>
                  <a:pt x="10792" y="21599"/>
                </a:cubicBezTo>
                <a:cubicBezTo>
                  <a:pt x="10929" y="21598"/>
                  <a:pt x="11057" y="21530"/>
                  <a:pt x="11134" y="21417"/>
                </a:cubicBezTo>
                <a:cubicBezTo>
                  <a:pt x="11248" y="21302"/>
                  <a:pt x="11362" y="21188"/>
                  <a:pt x="11476" y="21073"/>
                </a:cubicBezTo>
                <a:cubicBezTo>
                  <a:pt x="11705" y="20844"/>
                  <a:pt x="11933" y="20615"/>
                  <a:pt x="12162" y="20386"/>
                </a:cubicBezTo>
                <a:cubicBezTo>
                  <a:pt x="12618" y="19928"/>
                  <a:pt x="13075" y="19469"/>
                  <a:pt x="13532" y="19011"/>
                </a:cubicBezTo>
                <a:cubicBezTo>
                  <a:pt x="14446" y="18095"/>
                  <a:pt x="15360" y="17178"/>
                  <a:pt x="16273" y="16262"/>
                </a:cubicBezTo>
                <a:cubicBezTo>
                  <a:pt x="17187" y="15346"/>
                  <a:pt x="18101" y="14429"/>
                  <a:pt x="19014" y="13513"/>
                </a:cubicBezTo>
                <a:cubicBezTo>
                  <a:pt x="19471" y="13055"/>
                  <a:pt x="19928" y="12596"/>
                  <a:pt x="20385" y="12138"/>
                </a:cubicBezTo>
                <a:cubicBezTo>
                  <a:pt x="20613" y="11909"/>
                  <a:pt x="20842" y="11680"/>
                  <a:pt x="21070" y="11451"/>
                </a:cubicBezTo>
                <a:cubicBezTo>
                  <a:pt x="21184" y="11336"/>
                  <a:pt x="21298" y="11222"/>
                  <a:pt x="21413" y="11107"/>
                </a:cubicBezTo>
                <a:cubicBezTo>
                  <a:pt x="21529" y="11028"/>
                  <a:pt x="21597" y="10895"/>
                  <a:pt x="21594" y="10754"/>
                </a:cubicBezTo>
                <a:cubicBezTo>
                  <a:pt x="21591" y="10620"/>
                  <a:pt x="21524" y="10495"/>
                  <a:pt x="21413" y="10420"/>
                </a:cubicBezTo>
                <a:cubicBezTo>
                  <a:pt x="21298" y="10305"/>
                  <a:pt x="21184" y="10191"/>
                  <a:pt x="21070" y="10076"/>
                </a:cubicBezTo>
                <a:cubicBezTo>
                  <a:pt x="20842" y="9847"/>
                  <a:pt x="20613" y="9618"/>
                  <a:pt x="20385" y="9389"/>
                </a:cubicBezTo>
                <a:cubicBezTo>
                  <a:pt x="19928" y="8931"/>
                  <a:pt x="19471" y="8473"/>
                  <a:pt x="19014" y="8015"/>
                </a:cubicBezTo>
                <a:cubicBezTo>
                  <a:pt x="18101" y="7098"/>
                  <a:pt x="17187" y="6182"/>
                  <a:pt x="16273" y="5265"/>
                </a:cubicBezTo>
                <a:cubicBezTo>
                  <a:pt x="15360" y="4349"/>
                  <a:pt x="14446" y="3433"/>
                  <a:pt x="13532" y="2516"/>
                </a:cubicBezTo>
                <a:cubicBezTo>
                  <a:pt x="13075" y="2058"/>
                  <a:pt x="12618" y="1600"/>
                  <a:pt x="12162" y="1142"/>
                </a:cubicBezTo>
                <a:cubicBezTo>
                  <a:pt x="11933" y="912"/>
                  <a:pt x="11705" y="683"/>
                  <a:pt x="11476" y="454"/>
                </a:cubicBezTo>
                <a:cubicBezTo>
                  <a:pt x="11419" y="397"/>
                  <a:pt x="11362" y="340"/>
                  <a:pt x="11305" y="282"/>
                </a:cubicBezTo>
                <a:cubicBezTo>
                  <a:pt x="11248" y="225"/>
                  <a:pt x="11191" y="168"/>
                  <a:pt x="11134" y="111"/>
                </a:cubicBezTo>
                <a:cubicBezTo>
                  <a:pt x="11034" y="38"/>
                  <a:pt x="10913" y="-1"/>
                  <a:pt x="10789" y="1"/>
                </a:cubicBezTo>
                <a:cubicBezTo>
                  <a:pt x="10667" y="2"/>
                  <a:pt x="10548" y="43"/>
                  <a:pt x="10450" y="117"/>
                </a:cubicBezTo>
                <a:cubicBezTo>
                  <a:pt x="10337" y="233"/>
                  <a:pt x="10223" y="349"/>
                  <a:pt x="10108" y="465"/>
                </a:cubicBezTo>
                <a:cubicBezTo>
                  <a:pt x="9880" y="696"/>
                  <a:pt x="9651" y="927"/>
                  <a:pt x="9421" y="1157"/>
                </a:cubicBezTo>
                <a:cubicBezTo>
                  <a:pt x="8965" y="1612"/>
                  <a:pt x="8507" y="2063"/>
                  <a:pt x="8050" y="2516"/>
                </a:cubicBezTo>
                <a:cubicBezTo>
                  <a:pt x="7131" y="3428"/>
                  <a:pt x="6221" y="4347"/>
                  <a:pt x="5309" y="5265"/>
                </a:cubicBezTo>
                <a:cubicBezTo>
                  <a:pt x="4397" y="6184"/>
                  <a:pt x="3485" y="7101"/>
                  <a:pt x="2571" y="8017"/>
                </a:cubicBezTo>
                <a:cubicBezTo>
                  <a:pt x="2114" y="8476"/>
                  <a:pt x="1657" y="8934"/>
                  <a:pt x="1200" y="9391"/>
                </a:cubicBezTo>
                <a:cubicBezTo>
                  <a:pt x="971" y="9620"/>
                  <a:pt x="742" y="9849"/>
                  <a:pt x="513" y="10078"/>
                </a:cubicBezTo>
                <a:cubicBezTo>
                  <a:pt x="399" y="10192"/>
                  <a:pt x="285" y="10306"/>
                  <a:pt x="170" y="10421"/>
                </a:cubicBezTo>
                <a:cubicBezTo>
                  <a:pt x="65" y="10500"/>
                  <a:pt x="3" y="10623"/>
                  <a:pt x="0" y="10755"/>
                </a:cubicBezTo>
                <a:close/>
              </a:path>
            </a:pathLst>
          </a:custGeom>
          <a:gradFill>
            <a:gsLst>
              <a:gs pos="0">
                <a:srgbClr val="F41D00"/>
              </a:gs>
              <a:gs pos="3622">
                <a:srgbClr val="F41D00"/>
              </a:gs>
              <a:gs pos="55712">
                <a:srgbClr val="FA6102"/>
              </a:gs>
              <a:gs pos="100000">
                <a:srgbClr val="FFA503"/>
              </a:gs>
            </a:gsLst>
            <a:lin ang="8100000" scaled="0"/>
          </a:gradFill>
          <a:ln>
            <a:noFill/>
          </a:ln>
          <a:effectLst>
            <a:outerShdw blurRad="63500" dist="76275" dir="726333" rotWithShape="0">
              <a:srgbClr val="000000">
                <a:alpha val="33333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47;p4">
            <a:extLst>
              <a:ext uri="{FF2B5EF4-FFF2-40B4-BE49-F238E27FC236}">
                <a16:creationId xmlns:a16="http://schemas.microsoft.com/office/drawing/2014/main" id="{E09DFB2F-0020-C43E-6477-113C1EC9039F}"/>
              </a:ext>
            </a:extLst>
          </p:cNvPr>
          <p:cNvSpPr txBox="1"/>
          <p:nvPr/>
        </p:nvSpPr>
        <p:spPr>
          <a:xfrm>
            <a:off x="6332362" y="1850061"/>
            <a:ext cx="583333" cy="510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Impact"/>
              <a:buNone/>
            </a:pPr>
            <a:r>
              <a:rPr lang="en-US" sz="27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02</a:t>
            </a:r>
            <a:endParaRPr dirty="0"/>
          </a:p>
        </p:txBody>
      </p:sp>
      <p:sp>
        <p:nvSpPr>
          <p:cNvPr id="25" name="Google Shape;50;p4">
            <a:extLst>
              <a:ext uri="{FF2B5EF4-FFF2-40B4-BE49-F238E27FC236}">
                <a16:creationId xmlns:a16="http://schemas.microsoft.com/office/drawing/2014/main" id="{570B6FFE-6469-A17B-E9E5-D355962EDE03}"/>
              </a:ext>
            </a:extLst>
          </p:cNvPr>
          <p:cNvSpPr txBox="1"/>
          <p:nvPr/>
        </p:nvSpPr>
        <p:spPr>
          <a:xfrm>
            <a:off x="7187354" y="1627164"/>
            <a:ext cx="3538112" cy="30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>
              <a:buClr>
                <a:srgbClr val="FFFFFF"/>
              </a:buClr>
              <a:buSzPts val="1200"/>
            </a:pPr>
            <a:r>
              <a:rPr lang="sv-SE" sz="2800" dirty="0">
                <a:latin typeface="Agency FB" panose="020B0503020202020204" pitchFamily="34" charset="0"/>
              </a:rPr>
              <a:t>Embedded AI vs New Curriculum</a:t>
            </a:r>
            <a:endParaRPr sz="2800" dirty="0">
              <a:latin typeface="Agency FB" panose="020B0503020202020204" pitchFamily="34" charset="0"/>
            </a:endParaRPr>
          </a:p>
        </p:txBody>
      </p:sp>
      <p:grpSp>
        <p:nvGrpSpPr>
          <p:cNvPr id="26" name="Google Shape;51;p4">
            <a:extLst>
              <a:ext uri="{FF2B5EF4-FFF2-40B4-BE49-F238E27FC236}">
                <a16:creationId xmlns:a16="http://schemas.microsoft.com/office/drawing/2014/main" id="{EA66481E-B432-8896-B060-3490082D1681}"/>
              </a:ext>
            </a:extLst>
          </p:cNvPr>
          <p:cNvGrpSpPr/>
          <p:nvPr/>
        </p:nvGrpSpPr>
        <p:grpSpPr>
          <a:xfrm>
            <a:off x="5683385" y="3119087"/>
            <a:ext cx="221472" cy="221472"/>
            <a:chOff x="0" y="0"/>
            <a:chExt cx="221470" cy="221470"/>
          </a:xfrm>
        </p:grpSpPr>
        <p:sp>
          <p:nvSpPr>
            <p:cNvPr id="27" name="Google Shape;52;p4">
              <a:extLst>
                <a:ext uri="{FF2B5EF4-FFF2-40B4-BE49-F238E27FC236}">
                  <a16:creationId xmlns:a16="http://schemas.microsoft.com/office/drawing/2014/main" id="{57DBF1E8-D57C-98FC-5599-2742E2076430}"/>
                </a:ext>
              </a:extLst>
            </p:cNvPr>
            <p:cNvSpPr/>
            <p:nvPr/>
          </p:nvSpPr>
          <p:spPr>
            <a:xfrm>
              <a:off x="0" y="0"/>
              <a:ext cx="221470" cy="22147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38100" dist="48801" dir="2497295" rotWithShape="0">
                <a:srgbClr val="000000">
                  <a:alpha val="33333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53;p4">
              <a:extLst>
                <a:ext uri="{FF2B5EF4-FFF2-40B4-BE49-F238E27FC236}">
                  <a16:creationId xmlns:a16="http://schemas.microsoft.com/office/drawing/2014/main" id="{20ADB753-73F8-034F-E575-137B4A1A608B}"/>
                </a:ext>
              </a:extLst>
            </p:cNvPr>
            <p:cNvSpPr/>
            <p:nvPr/>
          </p:nvSpPr>
          <p:spPr>
            <a:xfrm>
              <a:off x="37926" y="37926"/>
              <a:ext cx="145618" cy="145618"/>
            </a:xfrm>
            <a:prstGeom prst="ellipse">
              <a:avLst/>
            </a:prstGeom>
            <a:gradFill>
              <a:gsLst>
                <a:gs pos="0">
                  <a:srgbClr val="8F007E"/>
                </a:gs>
                <a:gs pos="2419">
                  <a:srgbClr val="8F007E"/>
                </a:gs>
                <a:gs pos="29316">
                  <a:srgbClr val="BC1C98"/>
                </a:gs>
                <a:gs pos="100000">
                  <a:srgbClr val="EA39B2"/>
                </a:gs>
              </a:gsLst>
              <a:lin ang="2089255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9" name="Google Shape;54;p4">
            <a:extLst>
              <a:ext uri="{FF2B5EF4-FFF2-40B4-BE49-F238E27FC236}">
                <a16:creationId xmlns:a16="http://schemas.microsoft.com/office/drawing/2014/main" id="{791032D0-6EDF-8400-2355-CFEE6D487698}"/>
              </a:ext>
            </a:extLst>
          </p:cNvPr>
          <p:cNvCxnSpPr/>
          <p:nvPr/>
        </p:nvCxnSpPr>
        <p:spPr>
          <a:xfrm>
            <a:off x="6016509" y="3248255"/>
            <a:ext cx="528119" cy="1"/>
          </a:xfrm>
          <a:prstGeom prst="straightConnector1">
            <a:avLst/>
          </a:prstGeom>
          <a:noFill/>
          <a:ln w="12700" cap="flat" cmpd="sng">
            <a:solidFill>
              <a:srgbClr val="C1CCCF"/>
            </a:solidFill>
            <a:prstDash val="solid"/>
            <a:miter lim="8000"/>
            <a:headEnd type="oval" w="med" len="med"/>
            <a:tailEnd type="oval" w="med" len="med"/>
          </a:ln>
        </p:spPr>
      </p:cxnSp>
      <p:sp>
        <p:nvSpPr>
          <p:cNvPr id="30" name="Google Shape;55;p4">
            <a:extLst>
              <a:ext uri="{FF2B5EF4-FFF2-40B4-BE49-F238E27FC236}">
                <a16:creationId xmlns:a16="http://schemas.microsoft.com/office/drawing/2014/main" id="{A6BC3C56-07F8-5D8F-B2EF-C058C7795A96}"/>
              </a:ext>
            </a:extLst>
          </p:cNvPr>
          <p:cNvSpPr/>
          <p:nvPr/>
        </p:nvSpPr>
        <p:spPr>
          <a:xfrm>
            <a:off x="7053353" y="2782083"/>
            <a:ext cx="4201494" cy="929879"/>
          </a:xfrm>
          <a:custGeom>
            <a:avLst/>
            <a:gdLst/>
            <a:ahLst/>
            <a:cxnLst/>
            <a:rect l="l" t="t" r="r" b="b"/>
            <a:pathLst>
              <a:path w="21596" h="21600" extrusionOk="0">
                <a:moveTo>
                  <a:pt x="18025" y="21600"/>
                </a:moveTo>
                <a:lnTo>
                  <a:pt x="18025" y="21600"/>
                </a:lnTo>
                <a:cubicBezTo>
                  <a:pt x="18647" y="19796"/>
                  <a:pt x="19271" y="17996"/>
                  <a:pt x="19897" y="16200"/>
                </a:cubicBezTo>
                <a:cubicBezTo>
                  <a:pt x="20210" y="15302"/>
                  <a:pt x="20523" y="14406"/>
                  <a:pt x="20833" y="13500"/>
                </a:cubicBezTo>
                <a:cubicBezTo>
                  <a:pt x="21056" y="12848"/>
                  <a:pt x="21277" y="12192"/>
                  <a:pt x="21496" y="11531"/>
                </a:cubicBezTo>
                <a:cubicBezTo>
                  <a:pt x="21564" y="11342"/>
                  <a:pt x="21600" y="11087"/>
                  <a:pt x="21596" y="10825"/>
                </a:cubicBezTo>
                <a:cubicBezTo>
                  <a:pt x="21591" y="10533"/>
                  <a:pt x="21536" y="10262"/>
                  <a:pt x="21448" y="10091"/>
                </a:cubicBezTo>
                <a:cubicBezTo>
                  <a:pt x="21250" y="9411"/>
                  <a:pt x="21045" y="8747"/>
                  <a:pt x="20833" y="8100"/>
                </a:cubicBezTo>
                <a:cubicBezTo>
                  <a:pt x="20530" y="7178"/>
                  <a:pt x="20212" y="6291"/>
                  <a:pt x="19897" y="5400"/>
                </a:cubicBezTo>
                <a:cubicBezTo>
                  <a:pt x="19266" y="3618"/>
                  <a:pt x="18642" y="1818"/>
                  <a:pt x="18025" y="0"/>
                </a:cubicBezTo>
                <a:lnTo>
                  <a:pt x="18025" y="0"/>
                </a:lnTo>
                <a:lnTo>
                  <a:pt x="0" y="0"/>
                </a:lnTo>
                <a:lnTo>
                  <a:pt x="0" y="21600"/>
                </a:lnTo>
                <a:lnTo>
                  <a:pt x="18025" y="21600"/>
                </a:lnTo>
                <a:close/>
              </a:path>
            </a:pathLst>
          </a:custGeom>
          <a:gradFill>
            <a:gsLst>
              <a:gs pos="0">
                <a:srgbClr val="8F007E"/>
              </a:gs>
              <a:gs pos="2419">
                <a:srgbClr val="8F007E"/>
              </a:gs>
              <a:gs pos="29316">
                <a:srgbClr val="BC1C98"/>
              </a:gs>
              <a:gs pos="100000">
                <a:srgbClr val="EA39B2"/>
              </a:gs>
            </a:gsLst>
            <a:lin ang="2089255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56;p4">
            <a:extLst>
              <a:ext uri="{FF2B5EF4-FFF2-40B4-BE49-F238E27FC236}">
                <a16:creationId xmlns:a16="http://schemas.microsoft.com/office/drawing/2014/main" id="{29BE27A0-73F6-E742-7118-6066DC0459DE}"/>
              </a:ext>
            </a:extLst>
          </p:cNvPr>
          <p:cNvSpPr/>
          <p:nvPr/>
        </p:nvSpPr>
        <p:spPr>
          <a:xfrm rot="16200000">
            <a:off x="6590401" y="2781551"/>
            <a:ext cx="933534" cy="930942"/>
          </a:xfrm>
          <a:custGeom>
            <a:avLst/>
            <a:gdLst/>
            <a:ahLst/>
            <a:cxnLst/>
            <a:rect l="l" t="t" r="r" b="b"/>
            <a:pathLst>
              <a:path w="21594" h="21598" extrusionOk="0">
                <a:moveTo>
                  <a:pt x="0" y="10755"/>
                </a:moveTo>
                <a:cubicBezTo>
                  <a:pt x="-3" y="10893"/>
                  <a:pt x="60" y="11024"/>
                  <a:pt x="169" y="11107"/>
                </a:cubicBezTo>
                <a:lnTo>
                  <a:pt x="341" y="11279"/>
                </a:lnTo>
                <a:cubicBezTo>
                  <a:pt x="398" y="11336"/>
                  <a:pt x="455" y="11394"/>
                  <a:pt x="512" y="11451"/>
                </a:cubicBezTo>
                <a:cubicBezTo>
                  <a:pt x="741" y="11680"/>
                  <a:pt x="969" y="11909"/>
                  <a:pt x="1197" y="12138"/>
                </a:cubicBezTo>
                <a:cubicBezTo>
                  <a:pt x="1654" y="12596"/>
                  <a:pt x="2111" y="13055"/>
                  <a:pt x="2568" y="13513"/>
                </a:cubicBezTo>
                <a:cubicBezTo>
                  <a:pt x="3482" y="14429"/>
                  <a:pt x="4395" y="15346"/>
                  <a:pt x="5309" y="16262"/>
                </a:cubicBezTo>
                <a:cubicBezTo>
                  <a:pt x="6223" y="17178"/>
                  <a:pt x="7136" y="18095"/>
                  <a:pt x="8050" y="19011"/>
                </a:cubicBezTo>
                <a:cubicBezTo>
                  <a:pt x="8507" y="19469"/>
                  <a:pt x="8964" y="19928"/>
                  <a:pt x="9421" y="20386"/>
                </a:cubicBezTo>
                <a:cubicBezTo>
                  <a:pt x="9649" y="20615"/>
                  <a:pt x="9877" y="20844"/>
                  <a:pt x="10106" y="21073"/>
                </a:cubicBezTo>
                <a:cubicBezTo>
                  <a:pt x="10220" y="21188"/>
                  <a:pt x="10334" y="21302"/>
                  <a:pt x="10448" y="21417"/>
                </a:cubicBezTo>
                <a:cubicBezTo>
                  <a:pt x="10526" y="21531"/>
                  <a:pt x="10655" y="21599"/>
                  <a:pt x="10792" y="21599"/>
                </a:cubicBezTo>
                <a:cubicBezTo>
                  <a:pt x="10929" y="21598"/>
                  <a:pt x="11057" y="21530"/>
                  <a:pt x="11134" y="21417"/>
                </a:cubicBezTo>
                <a:cubicBezTo>
                  <a:pt x="11248" y="21302"/>
                  <a:pt x="11362" y="21188"/>
                  <a:pt x="11476" y="21073"/>
                </a:cubicBezTo>
                <a:cubicBezTo>
                  <a:pt x="11705" y="20844"/>
                  <a:pt x="11933" y="20615"/>
                  <a:pt x="12162" y="20386"/>
                </a:cubicBezTo>
                <a:cubicBezTo>
                  <a:pt x="12618" y="19928"/>
                  <a:pt x="13075" y="19469"/>
                  <a:pt x="13532" y="19011"/>
                </a:cubicBezTo>
                <a:cubicBezTo>
                  <a:pt x="14446" y="18095"/>
                  <a:pt x="15360" y="17178"/>
                  <a:pt x="16273" y="16262"/>
                </a:cubicBezTo>
                <a:cubicBezTo>
                  <a:pt x="17187" y="15346"/>
                  <a:pt x="18101" y="14429"/>
                  <a:pt x="19014" y="13513"/>
                </a:cubicBezTo>
                <a:cubicBezTo>
                  <a:pt x="19471" y="13055"/>
                  <a:pt x="19928" y="12596"/>
                  <a:pt x="20385" y="12138"/>
                </a:cubicBezTo>
                <a:cubicBezTo>
                  <a:pt x="20613" y="11909"/>
                  <a:pt x="20842" y="11680"/>
                  <a:pt x="21070" y="11451"/>
                </a:cubicBezTo>
                <a:cubicBezTo>
                  <a:pt x="21184" y="11336"/>
                  <a:pt x="21298" y="11222"/>
                  <a:pt x="21413" y="11107"/>
                </a:cubicBezTo>
                <a:cubicBezTo>
                  <a:pt x="21529" y="11028"/>
                  <a:pt x="21597" y="10895"/>
                  <a:pt x="21594" y="10754"/>
                </a:cubicBezTo>
                <a:cubicBezTo>
                  <a:pt x="21591" y="10620"/>
                  <a:pt x="21524" y="10495"/>
                  <a:pt x="21413" y="10420"/>
                </a:cubicBezTo>
                <a:cubicBezTo>
                  <a:pt x="21298" y="10305"/>
                  <a:pt x="21184" y="10191"/>
                  <a:pt x="21070" y="10076"/>
                </a:cubicBezTo>
                <a:cubicBezTo>
                  <a:pt x="20842" y="9847"/>
                  <a:pt x="20613" y="9618"/>
                  <a:pt x="20385" y="9389"/>
                </a:cubicBezTo>
                <a:cubicBezTo>
                  <a:pt x="19928" y="8931"/>
                  <a:pt x="19471" y="8473"/>
                  <a:pt x="19014" y="8015"/>
                </a:cubicBezTo>
                <a:cubicBezTo>
                  <a:pt x="18101" y="7098"/>
                  <a:pt x="17187" y="6182"/>
                  <a:pt x="16273" y="5265"/>
                </a:cubicBezTo>
                <a:cubicBezTo>
                  <a:pt x="15360" y="4349"/>
                  <a:pt x="14446" y="3433"/>
                  <a:pt x="13532" y="2516"/>
                </a:cubicBezTo>
                <a:cubicBezTo>
                  <a:pt x="13075" y="2058"/>
                  <a:pt x="12618" y="1600"/>
                  <a:pt x="12162" y="1142"/>
                </a:cubicBezTo>
                <a:cubicBezTo>
                  <a:pt x="11933" y="912"/>
                  <a:pt x="11705" y="683"/>
                  <a:pt x="11476" y="454"/>
                </a:cubicBezTo>
                <a:cubicBezTo>
                  <a:pt x="11419" y="397"/>
                  <a:pt x="11362" y="340"/>
                  <a:pt x="11305" y="282"/>
                </a:cubicBezTo>
                <a:cubicBezTo>
                  <a:pt x="11248" y="225"/>
                  <a:pt x="11191" y="168"/>
                  <a:pt x="11134" y="111"/>
                </a:cubicBezTo>
                <a:cubicBezTo>
                  <a:pt x="11034" y="38"/>
                  <a:pt x="10913" y="-1"/>
                  <a:pt x="10789" y="1"/>
                </a:cubicBezTo>
                <a:cubicBezTo>
                  <a:pt x="10667" y="2"/>
                  <a:pt x="10548" y="43"/>
                  <a:pt x="10450" y="117"/>
                </a:cubicBezTo>
                <a:cubicBezTo>
                  <a:pt x="10337" y="233"/>
                  <a:pt x="10223" y="349"/>
                  <a:pt x="10108" y="465"/>
                </a:cubicBezTo>
                <a:cubicBezTo>
                  <a:pt x="9880" y="696"/>
                  <a:pt x="9651" y="927"/>
                  <a:pt x="9421" y="1157"/>
                </a:cubicBezTo>
                <a:cubicBezTo>
                  <a:pt x="8965" y="1612"/>
                  <a:pt x="8507" y="2063"/>
                  <a:pt x="8050" y="2516"/>
                </a:cubicBezTo>
                <a:cubicBezTo>
                  <a:pt x="7131" y="3428"/>
                  <a:pt x="6221" y="4347"/>
                  <a:pt x="5309" y="5265"/>
                </a:cubicBezTo>
                <a:cubicBezTo>
                  <a:pt x="4397" y="6184"/>
                  <a:pt x="3485" y="7101"/>
                  <a:pt x="2571" y="8017"/>
                </a:cubicBezTo>
                <a:cubicBezTo>
                  <a:pt x="2114" y="8476"/>
                  <a:pt x="1657" y="8934"/>
                  <a:pt x="1200" y="9391"/>
                </a:cubicBezTo>
                <a:cubicBezTo>
                  <a:pt x="971" y="9620"/>
                  <a:pt x="742" y="9849"/>
                  <a:pt x="513" y="10078"/>
                </a:cubicBezTo>
                <a:cubicBezTo>
                  <a:pt x="399" y="10192"/>
                  <a:pt x="285" y="10306"/>
                  <a:pt x="170" y="10421"/>
                </a:cubicBezTo>
                <a:cubicBezTo>
                  <a:pt x="65" y="10500"/>
                  <a:pt x="3" y="10623"/>
                  <a:pt x="0" y="10755"/>
                </a:cubicBezTo>
                <a:close/>
              </a:path>
            </a:pathLst>
          </a:custGeom>
          <a:gradFill>
            <a:gsLst>
              <a:gs pos="0">
                <a:srgbClr val="8F007E"/>
              </a:gs>
              <a:gs pos="2419">
                <a:srgbClr val="8F007E"/>
              </a:gs>
              <a:gs pos="29316">
                <a:srgbClr val="BC1C98"/>
              </a:gs>
              <a:gs pos="100000">
                <a:srgbClr val="EA39B2"/>
              </a:gs>
            </a:gsLst>
            <a:lin ang="8100000" scaled="0"/>
          </a:gradFill>
          <a:ln>
            <a:noFill/>
          </a:ln>
          <a:effectLst>
            <a:outerShdw blurRad="63500" dist="76275" dir="726333" rotWithShape="0">
              <a:srgbClr val="000000">
                <a:alpha val="33333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57;p4">
            <a:extLst>
              <a:ext uri="{FF2B5EF4-FFF2-40B4-BE49-F238E27FC236}">
                <a16:creationId xmlns:a16="http://schemas.microsoft.com/office/drawing/2014/main" id="{38CB614E-DC9B-6F2B-0E95-7E84B9912A72}"/>
              </a:ext>
            </a:extLst>
          </p:cNvPr>
          <p:cNvSpPr txBox="1"/>
          <p:nvPr/>
        </p:nvSpPr>
        <p:spPr>
          <a:xfrm>
            <a:off x="6765501" y="2991752"/>
            <a:ext cx="583333" cy="510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Impact"/>
              <a:buNone/>
            </a:pPr>
            <a:r>
              <a:rPr lang="en-US" sz="27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03</a:t>
            </a:r>
            <a:endParaRPr dirty="0"/>
          </a:p>
        </p:txBody>
      </p:sp>
      <p:sp>
        <p:nvSpPr>
          <p:cNvPr id="33" name="Google Shape;60;p4">
            <a:extLst>
              <a:ext uri="{FF2B5EF4-FFF2-40B4-BE49-F238E27FC236}">
                <a16:creationId xmlns:a16="http://schemas.microsoft.com/office/drawing/2014/main" id="{9B419323-EC06-C863-BB3D-D55E352ACC31}"/>
              </a:ext>
            </a:extLst>
          </p:cNvPr>
          <p:cNvSpPr txBox="1"/>
          <p:nvPr/>
        </p:nvSpPr>
        <p:spPr>
          <a:xfrm>
            <a:off x="7562553" y="2752874"/>
            <a:ext cx="3652380" cy="57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>
              <a:buClr>
                <a:srgbClr val="FFFFFF"/>
              </a:buClr>
              <a:buSzPts val="1200"/>
            </a:pPr>
            <a:r>
              <a:rPr lang="sv-SE" sz="2800" dirty="0">
                <a:latin typeface="Agency FB" panose="020B0503020202020204" pitchFamily="34" charset="0"/>
              </a:rPr>
              <a:t>Curriculum integration strategies</a:t>
            </a:r>
            <a:endParaRPr sz="2800" dirty="0">
              <a:latin typeface="Agency FB" panose="020B0503020202020204" pitchFamily="34" charset="0"/>
            </a:endParaRPr>
          </a:p>
        </p:txBody>
      </p:sp>
      <p:grpSp>
        <p:nvGrpSpPr>
          <p:cNvPr id="34" name="Google Shape;61;p4">
            <a:extLst>
              <a:ext uri="{FF2B5EF4-FFF2-40B4-BE49-F238E27FC236}">
                <a16:creationId xmlns:a16="http://schemas.microsoft.com/office/drawing/2014/main" id="{A025B809-510F-91A7-2B86-20334F8D97E6}"/>
              </a:ext>
            </a:extLst>
          </p:cNvPr>
          <p:cNvGrpSpPr/>
          <p:nvPr/>
        </p:nvGrpSpPr>
        <p:grpSpPr>
          <a:xfrm>
            <a:off x="5396143" y="3929522"/>
            <a:ext cx="221472" cy="221472"/>
            <a:chOff x="0" y="0"/>
            <a:chExt cx="221470" cy="221470"/>
          </a:xfrm>
        </p:grpSpPr>
        <p:sp>
          <p:nvSpPr>
            <p:cNvPr id="35" name="Google Shape;62;p4">
              <a:extLst>
                <a:ext uri="{FF2B5EF4-FFF2-40B4-BE49-F238E27FC236}">
                  <a16:creationId xmlns:a16="http://schemas.microsoft.com/office/drawing/2014/main" id="{39DB4E71-5B7C-6437-44E3-B94541A83C7E}"/>
                </a:ext>
              </a:extLst>
            </p:cNvPr>
            <p:cNvSpPr/>
            <p:nvPr/>
          </p:nvSpPr>
          <p:spPr>
            <a:xfrm>
              <a:off x="0" y="0"/>
              <a:ext cx="221470" cy="22147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38100" dist="48801" dir="2497295" rotWithShape="0">
                <a:srgbClr val="000000">
                  <a:alpha val="33333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63;p4">
              <a:extLst>
                <a:ext uri="{FF2B5EF4-FFF2-40B4-BE49-F238E27FC236}">
                  <a16:creationId xmlns:a16="http://schemas.microsoft.com/office/drawing/2014/main" id="{9E3F732F-E58D-AB64-7771-07005142864D}"/>
                </a:ext>
              </a:extLst>
            </p:cNvPr>
            <p:cNvSpPr/>
            <p:nvPr/>
          </p:nvSpPr>
          <p:spPr>
            <a:xfrm>
              <a:off x="37926" y="37926"/>
              <a:ext cx="145618" cy="145618"/>
            </a:xfrm>
            <a:prstGeom prst="ellipse">
              <a:avLst/>
            </a:prstGeom>
            <a:gradFill>
              <a:gsLst>
                <a:gs pos="0">
                  <a:srgbClr val="337C7A"/>
                </a:gs>
                <a:gs pos="2419">
                  <a:srgbClr val="337C7A"/>
                </a:gs>
                <a:gs pos="29316">
                  <a:srgbClr val="19989A"/>
                </a:gs>
                <a:gs pos="100000">
                  <a:srgbClr val="00B4B9"/>
                </a:gs>
              </a:gsLst>
              <a:lin ang="2089255" scaled="0"/>
            </a:gra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" name="Google Shape;64;p4">
            <a:extLst>
              <a:ext uri="{FF2B5EF4-FFF2-40B4-BE49-F238E27FC236}">
                <a16:creationId xmlns:a16="http://schemas.microsoft.com/office/drawing/2014/main" id="{E1D304A8-CCBC-57DE-03A2-8A6D265C082C}"/>
              </a:ext>
            </a:extLst>
          </p:cNvPr>
          <p:cNvSpPr/>
          <p:nvPr/>
        </p:nvSpPr>
        <p:spPr>
          <a:xfrm rot="10800000" flipH="1">
            <a:off x="5652358" y="4161652"/>
            <a:ext cx="367792" cy="15295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7147" y="0"/>
                </a:lnTo>
                <a:lnTo>
                  <a:pt x="21600" y="165"/>
                </a:lnTo>
              </a:path>
            </a:pathLst>
          </a:custGeom>
          <a:noFill/>
          <a:ln w="12700" cap="flat" cmpd="sng">
            <a:solidFill>
              <a:srgbClr val="C1CCCF"/>
            </a:solidFill>
            <a:prstDash val="solid"/>
            <a:miter lim="8000"/>
            <a:headEnd type="oval" w="med" len="med"/>
            <a:tailEnd type="oval" w="med" len="med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65;p4">
            <a:extLst>
              <a:ext uri="{FF2B5EF4-FFF2-40B4-BE49-F238E27FC236}">
                <a16:creationId xmlns:a16="http://schemas.microsoft.com/office/drawing/2014/main" id="{A996BCFA-5DEB-F12B-CF4C-96A4C9151E7E}"/>
              </a:ext>
            </a:extLst>
          </p:cNvPr>
          <p:cNvSpPr/>
          <p:nvPr/>
        </p:nvSpPr>
        <p:spPr>
          <a:xfrm>
            <a:off x="6614397" y="3889374"/>
            <a:ext cx="4205310" cy="929879"/>
          </a:xfrm>
          <a:custGeom>
            <a:avLst/>
            <a:gdLst/>
            <a:ahLst/>
            <a:cxnLst/>
            <a:rect l="l" t="t" r="r" b="b"/>
            <a:pathLst>
              <a:path w="21596" h="21600" extrusionOk="0">
                <a:moveTo>
                  <a:pt x="18025" y="21600"/>
                </a:moveTo>
                <a:lnTo>
                  <a:pt x="18025" y="21600"/>
                </a:lnTo>
                <a:cubicBezTo>
                  <a:pt x="18647" y="19796"/>
                  <a:pt x="19271" y="17996"/>
                  <a:pt x="19897" y="16200"/>
                </a:cubicBezTo>
                <a:cubicBezTo>
                  <a:pt x="20210" y="15302"/>
                  <a:pt x="20523" y="14406"/>
                  <a:pt x="20833" y="13500"/>
                </a:cubicBezTo>
                <a:cubicBezTo>
                  <a:pt x="21056" y="12848"/>
                  <a:pt x="21277" y="12192"/>
                  <a:pt x="21496" y="11531"/>
                </a:cubicBezTo>
                <a:cubicBezTo>
                  <a:pt x="21564" y="11342"/>
                  <a:pt x="21600" y="11087"/>
                  <a:pt x="21596" y="10825"/>
                </a:cubicBezTo>
                <a:cubicBezTo>
                  <a:pt x="21591" y="10533"/>
                  <a:pt x="21536" y="10262"/>
                  <a:pt x="21448" y="10091"/>
                </a:cubicBezTo>
                <a:cubicBezTo>
                  <a:pt x="21250" y="9411"/>
                  <a:pt x="21045" y="8747"/>
                  <a:pt x="20833" y="8100"/>
                </a:cubicBezTo>
                <a:cubicBezTo>
                  <a:pt x="20530" y="7178"/>
                  <a:pt x="20212" y="6291"/>
                  <a:pt x="19897" y="5400"/>
                </a:cubicBezTo>
                <a:cubicBezTo>
                  <a:pt x="19266" y="3618"/>
                  <a:pt x="18642" y="1818"/>
                  <a:pt x="18025" y="0"/>
                </a:cubicBezTo>
                <a:lnTo>
                  <a:pt x="18025" y="0"/>
                </a:lnTo>
                <a:lnTo>
                  <a:pt x="0" y="0"/>
                </a:lnTo>
                <a:lnTo>
                  <a:pt x="0" y="21600"/>
                </a:lnTo>
                <a:lnTo>
                  <a:pt x="18025" y="21600"/>
                </a:lnTo>
                <a:close/>
              </a:path>
            </a:pathLst>
          </a:custGeom>
          <a:gradFill>
            <a:gsLst>
              <a:gs pos="0">
                <a:srgbClr val="337C7A"/>
              </a:gs>
              <a:gs pos="2419">
                <a:srgbClr val="337C7A"/>
              </a:gs>
              <a:gs pos="29316">
                <a:srgbClr val="19989A"/>
              </a:gs>
              <a:gs pos="100000">
                <a:srgbClr val="00B4B9"/>
              </a:gs>
            </a:gsLst>
            <a:lin ang="2089255" scaled="0"/>
          </a:gra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66;p4">
            <a:extLst>
              <a:ext uri="{FF2B5EF4-FFF2-40B4-BE49-F238E27FC236}">
                <a16:creationId xmlns:a16="http://schemas.microsoft.com/office/drawing/2014/main" id="{DC763DEA-6338-3B4E-2FCA-DDAAD00CABC6}"/>
              </a:ext>
            </a:extLst>
          </p:cNvPr>
          <p:cNvSpPr/>
          <p:nvPr/>
        </p:nvSpPr>
        <p:spPr>
          <a:xfrm rot="16200000">
            <a:off x="6151445" y="3888843"/>
            <a:ext cx="933534" cy="930942"/>
          </a:xfrm>
          <a:custGeom>
            <a:avLst/>
            <a:gdLst/>
            <a:ahLst/>
            <a:cxnLst/>
            <a:rect l="l" t="t" r="r" b="b"/>
            <a:pathLst>
              <a:path w="21594" h="21598" extrusionOk="0">
                <a:moveTo>
                  <a:pt x="0" y="10755"/>
                </a:moveTo>
                <a:cubicBezTo>
                  <a:pt x="-3" y="10893"/>
                  <a:pt x="60" y="11024"/>
                  <a:pt x="169" y="11107"/>
                </a:cubicBezTo>
                <a:lnTo>
                  <a:pt x="341" y="11279"/>
                </a:lnTo>
                <a:cubicBezTo>
                  <a:pt x="398" y="11336"/>
                  <a:pt x="455" y="11394"/>
                  <a:pt x="512" y="11451"/>
                </a:cubicBezTo>
                <a:cubicBezTo>
                  <a:pt x="741" y="11680"/>
                  <a:pt x="969" y="11909"/>
                  <a:pt x="1197" y="12138"/>
                </a:cubicBezTo>
                <a:cubicBezTo>
                  <a:pt x="1654" y="12596"/>
                  <a:pt x="2111" y="13055"/>
                  <a:pt x="2568" y="13513"/>
                </a:cubicBezTo>
                <a:cubicBezTo>
                  <a:pt x="3482" y="14429"/>
                  <a:pt x="4395" y="15346"/>
                  <a:pt x="5309" y="16262"/>
                </a:cubicBezTo>
                <a:cubicBezTo>
                  <a:pt x="6223" y="17178"/>
                  <a:pt x="7136" y="18095"/>
                  <a:pt x="8050" y="19011"/>
                </a:cubicBezTo>
                <a:cubicBezTo>
                  <a:pt x="8507" y="19469"/>
                  <a:pt x="8964" y="19928"/>
                  <a:pt x="9421" y="20386"/>
                </a:cubicBezTo>
                <a:cubicBezTo>
                  <a:pt x="9649" y="20615"/>
                  <a:pt x="9877" y="20844"/>
                  <a:pt x="10106" y="21073"/>
                </a:cubicBezTo>
                <a:cubicBezTo>
                  <a:pt x="10220" y="21188"/>
                  <a:pt x="10334" y="21302"/>
                  <a:pt x="10448" y="21417"/>
                </a:cubicBezTo>
                <a:cubicBezTo>
                  <a:pt x="10526" y="21531"/>
                  <a:pt x="10655" y="21599"/>
                  <a:pt x="10792" y="21599"/>
                </a:cubicBezTo>
                <a:cubicBezTo>
                  <a:pt x="10929" y="21598"/>
                  <a:pt x="11057" y="21530"/>
                  <a:pt x="11134" y="21417"/>
                </a:cubicBezTo>
                <a:cubicBezTo>
                  <a:pt x="11248" y="21302"/>
                  <a:pt x="11362" y="21188"/>
                  <a:pt x="11476" y="21073"/>
                </a:cubicBezTo>
                <a:cubicBezTo>
                  <a:pt x="11705" y="20844"/>
                  <a:pt x="11933" y="20615"/>
                  <a:pt x="12162" y="20386"/>
                </a:cubicBezTo>
                <a:cubicBezTo>
                  <a:pt x="12618" y="19928"/>
                  <a:pt x="13075" y="19469"/>
                  <a:pt x="13532" y="19011"/>
                </a:cubicBezTo>
                <a:cubicBezTo>
                  <a:pt x="14446" y="18095"/>
                  <a:pt x="15360" y="17178"/>
                  <a:pt x="16273" y="16262"/>
                </a:cubicBezTo>
                <a:cubicBezTo>
                  <a:pt x="17187" y="15346"/>
                  <a:pt x="18101" y="14429"/>
                  <a:pt x="19014" y="13513"/>
                </a:cubicBezTo>
                <a:cubicBezTo>
                  <a:pt x="19471" y="13055"/>
                  <a:pt x="19928" y="12596"/>
                  <a:pt x="20385" y="12138"/>
                </a:cubicBezTo>
                <a:cubicBezTo>
                  <a:pt x="20613" y="11909"/>
                  <a:pt x="20842" y="11680"/>
                  <a:pt x="21070" y="11451"/>
                </a:cubicBezTo>
                <a:cubicBezTo>
                  <a:pt x="21184" y="11336"/>
                  <a:pt x="21298" y="11222"/>
                  <a:pt x="21413" y="11107"/>
                </a:cubicBezTo>
                <a:cubicBezTo>
                  <a:pt x="21529" y="11028"/>
                  <a:pt x="21597" y="10895"/>
                  <a:pt x="21594" y="10754"/>
                </a:cubicBezTo>
                <a:cubicBezTo>
                  <a:pt x="21591" y="10620"/>
                  <a:pt x="21524" y="10495"/>
                  <a:pt x="21413" y="10420"/>
                </a:cubicBezTo>
                <a:cubicBezTo>
                  <a:pt x="21298" y="10305"/>
                  <a:pt x="21184" y="10191"/>
                  <a:pt x="21070" y="10076"/>
                </a:cubicBezTo>
                <a:cubicBezTo>
                  <a:pt x="20842" y="9847"/>
                  <a:pt x="20613" y="9618"/>
                  <a:pt x="20385" y="9389"/>
                </a:cubicBezTo>
                <a:cubicBezTo>
                  <a:pt x="19928" y="8931"/>
                  <a:pt x="19471" y="8473"/>
                  <a:pt x="19014" y="8015"/>
                </a:cubicBezTo>
                <a:cubicBezTo>
                  <a:pt x="18101" y="7098"/>
                  <a:pt x="17187" y="6182"/>
                  <a:pt x="16273" y="5265"/>
                </a:cubicBezTo>
                <a:cubicBezTo>
                  <a:pt x="15360" y="4349"/>
                  <a:pt x="14446" y="3433"/>
                  <a:pt x="13532" y="2516"/>
                </a:cubicBezTo>
                <a:cubicBezTo>
                  <a:pt x="13075" y="2058"/>
                  <a:pt x="12618" y="1600"/>
                  <a:pt x="12162" y="1142"/>
                </a:cubicBezTo>
                <a:cubicBezTo>
                  <a:pt x="11933" y="912"/>
                  <a:pt x="11705" y="683"/>
                  <a:pt x="11476" y="454"/>
                </a:cubicBezTo>
                <a:cubicBezTo>
                  <a:pt x="11419" y="397"/>
                  <a:pt x="11362" y="340"/>
                  <a:pt x="11305" y="282"/>
                </a:cubicBezTo>
                <a:cubicBezTo>
                  <a:pt x="11248" y="225"/>
                  <a:pt x="11191" y="168"/>
                  <a:pt x="11134" y="111"/>
                </a:cubicBezTo>
                <a:cubicBezTo>
                  <a:pt x="11034" y="38"/>
                  <a:pt x="10913" y="-1"/>
                  <a:pt x="10789" y="1"/>
                </a:cubicBezTo>
                <a:cubicBezTo>
                  <a:pt x="10667" y="2"/>
                  <a:pt x="10548" y="43"/>
                  <a:pt x="10450" y="117"/>
                </a:cubicBezTo>
                <a:cubicBezTo>
                  <a:pt x="10337" y="233"/>
                  <a:pt x="10223" y="349"/>
                  <a:pt x="10108" y="465"/>
                </a:cubicBezTo>
                <a:cubicBezTo>
                  <a:pt x="9880" y="696"/>
                  <a:pt x="9651" y="927"/>
                  <a:pt x="9421" y="1157"/>
                </a:cubicBezTo>
                <a:cubicBezTo>
                  <a:pt x="8965" y="1612"/>
                  <a:pt x="8507" y="2063"/>
                  <a:pt x="8050" y="2516"/>
                </a:cubicBezTo>
                <a:cubicBezTo>
                  <a:pt x="7131" y="3428"/>
                  <a:pt x="6221" y="4347"/>
                  <a:pt x="5309" y="5265"/>
                </a:cubicBezTo>
                <a:cubicBezTo>
                  <a:pt x="4397" y="6184"/>
                  <a:pt x="3485" y="7101"/>
                  <a:pt x="2571" y="8017"/>
                </a:cubicBezTo>
                <a:cubicBezTo>
                  <a:pt x="2114" y="8476"/>
                  <a:pt x="1657" y="8934"/>
                  <a:pt x="1200" y="9391"/>
                </a:cubicBezTo>
                <a:cubicBezTo>
                  <a:pt x="971" y="9620"/>
                  <a:pt x="742" y="9849"/>
                  <a:pt x="513" y="10078"/>
                </a:cubicBezTo>
                <a:cubicBezTo>
                  <a:pt x="399" y="10192"/>
                  <a:pt x="285" y="10306"/>
                  <a:pt x="170" y="10421"/>
                </a:cubicBezTo>
                <a:cubicBezTo>
                  <a:pt x="65" y="10500"/>
                  <a:pt x="3" y="10623"/>
                  <a:pt x="0" y="10755"/>
                </a:cubicBezTo>
                <a:close/>
              </a:path>
            </a:pathLst>
          </a:custGeom>
          <a:gradFill>
            <a:gsLst>
              <a:gs pos="0">
                <a:srgbClr val="337C7A"/>
              </a:gs>
              <a:gs pos="2419">
                <a:srgbClr val="337C7A"/>
              </a:gs>
              <a:gs pos="29316">
                <a:srgbClr val="19989A"/>
              </a:gs>
              <a:gs pos="100000">
                <a:srgbClr val="00B4B9"/>
              </a:gs>
            </a:gsLst>
            <a:lin ang="8100000" scaled="0"/>
          </a:gradFill>
          <a:ln>
            <a:noFill/>
          </a:ln>
          <a:effectLst>
            <a:outerShdw blurRad="63500" dist="76275" dir="726333" rotWithShape="0">
              <a:srgbClr val="000000">
                <a:alpha val="33333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67;p4">
            <a:extLst>
              <a:ext uri="{FF2B5EF4-FFF2-40B4-BE49-F238E27FC236}">
                <a16:creationId xmlns:a16="http://schemas.microsoft.com/office/drawing/2014/main" id="{903181F0-6C29-AF70-E7A5-6D30112E7806}"/>
              </a:ext>
            </a:extLst>
          </p:cNvPr>
          <p:cNvSpPr txBox="1"/>
          <p:nvPr/>
        </p:nvSpPr>
        <p:spPr>
          <a:xfrm>
            <a:off x="6326545" y="4099043"/>
            <a:ext cx="583334" cy="510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Impact"/>
              <a:buNone/>
            </a:pPr>
            <a:r>
              <a:rPr lang="en-US" sz="27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04</a:t>
            </a:r>
            <a:endParaRPr dirty="0"/>
          </a:p>
        </p:txBody>
      </p:sp>
      <p:sp>
        <p:nvSpPr>
          <p:cNvPr id="41" name="Google Shape;70;p4">
            <a:extLst>
              <a:ext uri="{FF2B5EF4-FFF2-40B4-BE49-F238E27FC236}">
                <a16:creationId xmlns:a16="http://schemas.microsoft.com/office/drawing/2014/main" id="{67A00E8F-194D-F0BD-70A5-EF131774167D}"/>
              </a:ext>
            </a:extLst>
          </p:cNvPr>
          <p:cNvSpPr txBox="1"/>
          <p:nvPr/>
        </p:nvSpPr>
        <p:spPr>
          <a:xfrm>
            <a:off x="7197731" y="4061182"/>
            <a:ext cx="3339344" cy="4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>
              <a:buClr>
                <a:srgbClr val="FFFFFF"/>
              </a:buClr>
              <a:buSzPts val="1200"/>
            </a:pPr>
            <a:r>
              <a:rPr lang="en-US" sz="2800" noProof="1">
                <a:latin typeface="Agency FB" panose="020B0503020202020204" pitchFamily="34" charset="0"/>
              </a:rPr>
              <a:t>Challenges in AI Integration </a:t>
            </a:r>
          </a:p>
        </p:txBody>
      </p:sp>
      <p:sp>
        <p:nvSpPr>
          <p:cNvPr id="48" name="Google Shape;30;p4">
            <a:extLst>
              <a:ext uri="{FF2B5EF4-FFF2-40B4-BE49-F238E27FC236}">
                <a16:creationId xmlns:a16="http://schemas.microsoft.com/office/drawing/2014/main" id="{B66FC2DC-907C-53D1-23F6-71B012B91B08}"/>
              </a:ext>
            </a:extLst>
          </p:cNvPr>
          <p:cNvSpPr/>
          <p:nvPr/>
        </p:nvSpPr>
        <p:spPr>
          <a:xfrm flipV="1">
            <a:off x="4871378" y="4666252"/>
            <a:ext cx="583333" cy="97286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7147" y="0"/>
                </a:lnTo>
                <a:lnTo>
                  <a:pt x="21600" y="165"/>
                </a:lnTo>
              </a:path>
            </a:pathLst>
          </a:custGeom>
          <a:noFill/>
          <a:ln w="12700" cap="flat" cmpd="sng">
            <a:solidFill>
              <a:srgbClr val="C1CCCF"/>
            </a:solidFill>
            <a:prstDash val="solid"/>
            <a:miter lim="8000"/>
            <a:headEnd type="oval" w="med" len="med"/>
            <a:tailEnd type="oval" w="med" len="med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31;p4">
            <a:extLst>
              <a:ext uri="{FF2B5EF4-FFF2-40B4-BE49-F238E27FC236}">
                <a16:creationId xmlns:a16="http://schemas.microsoft.com/office/drawing/2014/main" id="{601F6069-21E9-0F92-9513-09C16DDF815D}"/>
              </a:ext>
            </a:extLst>
          </p:cNvPr>
          <p:cNvSpPr/>
          <p:nvPr/>
        </p:nvSpPr>
        <p:spPr>
          <a:xfrm>
            <a:off x="6020235" y="5145785"/>
            <a:ext cx="4205310" cy="929878"/>
          </a:xfrm>
          <a:custGeom>
            <a:avLst/>
            <a:gdLst/>
            <a:ahLst/>
            <a:cxnLst/>
            <a:rect l="l" t="t" r="r" b="b"/>
            <a:pathLst>
              <a:path w="21596" h="21600" extrusionOk="0">
                <a:moveTo>
                  <a:pt x="18025" y="21600"/>
                </a:moveTo>
                <a:lnTo>
                  <a:pt x="18025" y="21600"/>
                </a:lnTo>
                <a:cubicBezTo>
                  <a:pt x="18647" y="19796"/>
                  <a:pt x="19271" y="17996"/>
                  <a:pt x="19897" y="16200"/>
                </a:cubicBezTo>
                <a:cubicBezTo>
                  <a:pt x="20210" y="15302"/>
                  <a:pt x="20523" y="14406"/>
                  <a:pt x="20833" y="13500"/>
                </a:cubicBezTo>
                <a:cubicBezTo>
                  <a:pt x="21056" y="12848"/>
                  <a:pt x="21277" y="12192"/>
                  <a:pt x="21496" y="11531"/>
                </a:cubicBezTo>
                <a:cubicBezTo>
                  <a:pt x="21564" y="11342"/>
                  <a:pt x="21600" y="11087"/>
                  <a:pt x="21596" y="10825"/>
                </a:cubicBezTo>
                <a:cubicBezTo>
                  <a:pt x="21591" y="10533"/>
                  <a:pt x="21536" y="10262"/>
                  <a:pt x="21448" y="10091"/>
                </a:cubicBezTo>
                <a:cubicBezTo>
                  <a:pt x="21250" y="9411"/>
                  <a:pt x="21045" y="8747"/>
                  <a:pt x="20833" y="8100"/>
                </a:cubicBezTo>
                <a:cubicBezTo>
                  <a:pt x="20530" y="7178"/>
                  <a:pt x="20212" y="6291"/>
                  <a:pt x="19897" y="5400"/>
                </a:cubicBezTo>
                <a:cubicBezTo>
                  <a:pt x="19266" y="3618"/>
                  <a:pt x="18642" y="1818"/>
                  <a:pt x="18025" y="0"/>
                </a:cubicBezTo>
                <a:lnTo>
                  <a:pt x="18025" y="0"/>
                </a:lnTo>
                <a:lnTo>
                  <a:pt x="0" y="0"/>
                </a:lnTo>
                <a:lnTo>
                  <a:pt x="0" y="21600"/>
                </a:lnTo>
                <a:lnTo>
                  <a:pt x="18025" y="2160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32;p4">
            <a:extLst>
              <a:ext uri="{FF2B5EF4-FFF2-40B4-BE49-F238E27FC236}">
                <a16:creationId xmlns:a16="http://schemas.microsoft.com/office/drawing/2014/main" id="{96219BEE-4CE9-2815-957F-B8B3CDF9B2F7}"/>
              </a:ext>
            </a:extLst>
          </p:cNvPr>
          <p:cNvSpPr/>
          <p:nvPr/>
        </p:nvSpPr>
        <p:spPr>
          <a:xfrm rot="16200000">
            <a:off x="5557284" y="5145253"/>
            <a:ext cx="933534" cy="930942"/>
          </a:xfrm>
          <a:custGeom>
            <a:avLst/>
            <a:gdLst/>
            <a:ahLst/>
            <a:cxnLst/>
            <a:rect l="l" t="t" r="r" b="b"/>
            <a:pathLst>
              <a:path w="21594" h="21598" extrusionOk="0">
                <a:moveTo>
                  <a:pt x="0" y="10755"/>
                </a:moveTo>
                <a:cubicBezTo>
                  <a:pt x="-3" y="10893"/>
                  <a:pt x="60" y="11024"/>
                  <a:pt x="169" y="11107"/>
                </a:cubicBezTo>
                <a:lnTo>
                  <a:pt x="341" y="11279"/>
                </a:lnTo>
                <a:cubicBezTo>
                  <a:pt x="398" y="11336"/>
                  <a:pt x="455" y="11394"/>
                  <a:pt x="512" y="11451"/>
                </a:cubicBezTo>
                <a:cubicBezTo>
                  <a:pt x="741" y="11680"/>
                  <a:pt x="969" y="11909"/>
                  <a:pt x="1197" y="12138"/>
                </a:cubicBezTo>
                <a:cubicBezTo>
                  <a:pt x="1654" y="12596"/>
                  <a:pt x="2111" y="13055"/>
                  <a:pt x="2568" y="13513"/>
                </a:cubicBezTo>
                <a:cubicBezTo>
                  <a:pt x="3482" y="14429"/>
                  <a:pt x="4395" y="15346"/>
                  <a:pt x="5309" y="16262"/>
                </a:cubicBezTo>
                <a:cubicBezTo>
                  <a:pt x="6223" y="17178"/>
                  <a:pt x="7136" y="18095"/>
                  <a:pt x="8050" y="19011"/>
                </a:cubicBezTo>
                <a:cubicBezTo>
                  <a:pt x="8507" y="19469"/>
                  <a:pt x="8964" y="19928"/>
                  <a:pt x="9421" y="20386"/>
                </a:cubicBezTo>
                <a:cubicBezTo>
                  <a:pt x="9649" y="20615"/>
                  <a:pt x="9877" y="20844"/>
                  <a:pt x="10106" y="21073"/>
                </a:cubicBezTo>
                <a:cubicBezTo>
                  <a:pt x="10220" y="21188"/>
                  <a:pt x="10334" y="21302"/>
                  <a:pt x="10448" y="21417"/>
                </a:cubicBezTo>
                <a:cubicBezTo>
                  <a:pt x="10526" y="21531"/>
                  <a:pt x="10655" y="21599"/>
                  <a:pt x="10792" y="21599"/>
                </a:cubicBezTo>
                <a:cubicBezTo>
                  <a:pt x="10929" y="21598"/>
                  <a:pt x="11057" y="21530"/>
                  <a:pt x="11134" y="21417"/>
                </a:cubicBezTo>
                <a:cubicBezTo>
                  <a:pt x="11248" y="21302"/>
                  <a:pt x="11362" y="21188"/>
                  <a:pt x="11476" y="21073"/>
                </a:cubicBezTo>
                <a:cubicBezTo>
                  <a:pt x="11705" y="20844"/>
                  <a:pt x="11933" y="20615"/>
                  <a:pt x="12162" y="20386"/>
                </a:cubicBezTo>
                <a:cubicBezTo>
                  <a:pt x="12618" y="19928"/>
                  <a:pt x="13075" y="19469"/>
                  <a:pt x="13532" y="19011"/>
                </a:cubicBezTo>
                <a:cubicBezTo>
                  <a:pt x="14446" y="18095"/>
                  <a:pt x="15360" y="17178"/>
                  <a:pt x="16273" y="16262"/>
                </a:cubicBezTo>
                <a:cubicBezTo>
                  <a:pt x="17187" y="15346"/>
                  <a:pt x="18101" y="14429"/>
                  <a:pt x="19014" y="13513"/>
                </a:cubicBezTo>
                <a:cubicBezTo>
                  <a:pt x="19471" y="13055"/>
                  <a:pt x="19928" y="12596"/>
                  <a:pt x="20385" y="12138"/>
                </a:cubicBezTo>
                <a:cubicBezTo>
                  <a:pt x="20613" y="11909"/>
                  <a:pt x="20842" y="11680"/>
                  <a:pt x="21070" y="11451"/>
                </a:cubicBezTo>
                <a:cubicBezTo>
                  <a:pt x="21184" y="11336"/>
                  <a:pt x="21298" y="11222"/>
                  <a:pt x="21413" y="11107"/>
                </a:cubicBezTo>
                <a:cubicBezTo>
                  <a:pt x="21529" y="11028"/>
                  <a:pt x="21597" y="10895"/>
                  <a:pt x="21594" y="10754"/>
                </a:cubicBezTo>
                <a:cubicBezTo>
                  <a:pt x="21591" y="10620"/>
                  <a:pt x="21524" y="10495"/>
                  <a:pt x="21413" y="10420"/>
                </a:cubicBezTo>
                <a:cubicBezTo>
                  <a:pt x="21298" y="10305"/>
                  <a:pt x="21184" y="10191"/>
                  <a:pt x="21070" y="10076"/>
                </a:cubicBezTo>
                <a:cubicBezTo>
                  <a:pt x="20842" y="9847"/>
                  <a:pt x="20613" y="9618"/>
                  <a:pt x="20385" y="9389"/>
                </a:cubicBezTo>
                <a:cubicBezTo>
                  <a:pt x="19928" y="8931"/>
                  <a:pt x="19471" y="8473"/>
                  <a:pt x="19014" y="8015"/>
                </a:cubicBezTo>
                <a:cubicBezTo>
                  <a:pt x="18101" y="7098"/>
                  <a:pt x="17187" y="6182"/>
                  <a:pt x="16273" y="5265"/>
                </a:cubicBezTo>
                <a:cubicBezTo>
                  <a:pt x="15360" y="4349"/>
                  <a:pt x="14446" y="3433"/>
                  <a:pt x="13532" y="2516"/>
                </a:cubicBezTo>
                <a:cubicBezTo>
                  <a:pt x="13075" y="2058"/>
                  <a:pt x="12618" y="1600"/>
                  <a:pt x="12162" y="1142"/>
                </a:cubicBezTo>
                <a:cubicBezTo>
                  <a:pt x="11933" y="912"/>
                  <a:pt x="11705" y="683"/>
                  <a:pt x="11476" y="454"/>
                </a:cubicBezTo>
                <a:cubicBezTo>
                  <a:pt x="11419" y="397"/>
                  <a:pt x="11362" y="340"/>
                  <a:pt x="11305" y="282"/>
                </a:cubicBezTo>
                <a:cubicBezTo>
                  <a:pt x="11248" y="225"/>
                  <a:pt x="11191" y="168"/>
                  <a:pt x="11134" y="111"/>
                </a:cubicBezTo>
                <a:cubicBezTo>
                  <a:pt x="11034" y="38"/>
                  <a:pt x="10913" y="-1"/>
                  <a:pt x="10789" y="1"/>
                </a:cubicBezTo>
                <a:cubicBezTo>
                  <a:pt x="10667" y="2"/>
                  <a:pt x="10548" y="43"/>
                  <a:pt x="10450" y="117"/>
                </a:cubicBezTo>
                <a:cubicBezTo>
                  <a:pt x="10337" y="233"/>
                  <a:pt x="10223" y="349"/>
                  <a:pt x="10108" y="465"/>
                </a:cubicBezTo>
                <a:cubicBezTo>
                  <a:pt x="9880" y="696"/>
                  <a:pt x="9651" y="927"/>
                  <a:pt x="9421" y="1157"/>
                </a:cubicBezTo>
                <a:cubicBezTo>
                  <a:pt x="8965" y="1612"/>
                  <a:pt x="8507" y="2063"/>
                  <a:pt x="8050" y="2516"/>
                </a:cubicBezTo>
                <a:cubicBezTo>
                  <a:pt x="7131" y="3428"/>
                  <a:pt x="6221" y="4347"/>
                  <a:pt x="5309" y="5265"/>
                </a:cubicBezTo>
                <a:cubicBezTo>
                  <a:pt x="4397" y="6184"/>
                  <a:pt x="3485" y="7101"/>
                  <a:pt x="2571" y="8017"/>
                </a:cubicBezTo>
                <a:cubicBezTo>
                  <a:pt x="2114" y="8476"/>
                  <a:pt x="1657" y="8934"/>
                  <a:pt x="1200" y="9391"/>
                </a:cubicBezTo>
                <a:cubicBezTo>
                  <a:pt x="971" y="9620"/>
                  <a:pt x="742" y="9849"/>
                  <a:pt x="513" y="10078"/>
                </a:cubicBezTo>
                <a:cubicBezTo>
                  <a:pt x="399" y="10192"/>
                  <a:pt x="285" y="10306"/>
                  <a:pt x="170" y="10421"/>
                </a:cubicBezTo>
                <a:cubicBezTo>
                  <a:pt x="65" y="10500"/>
                  <a:pt x="3" y="10623"/>
                  <a:pt x="0" y="1075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63500" dist="76275" dir="726333" rotWithShape="0">
              <a:srgbClr val="000000">
                <a:alpha val="33333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33;p4">
            <a:extLst>
              <a:ext uri="{FF2B5EF4-FFF2-40B4-BE49-F238E27FC236}">
                <a16:creationId xmlns:a16="http://schemas.microsoft.com/office/drawing/2014/main" id="{47AA6B65-BA05-3AFA-C480-C063E043786C}"/>
              </a:ext>
            </a:extLst>
          </p:cNvPr>
          <p:cNvSpPr txBox="1"/>
          <p:nvPr/>
        </p:nvSpPr>
        <p:spPr>
          <a:xfrm>
            <a:off x="5732384" y="5355453"/>
            <a:ext cx="583333" cy="510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Impact"/>
              <a:buNone/>
            </a:pPr>
            <a:r>
              <a:rPr lang="en-US" sz="27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05</a:t>
            </a:r>
            <a:endParaRPr dirty="0"/>
          </a:p>
        </p:txBody>
      </p:sp>
      <p:sp>
        <p:nvSpPr>
          <p:cNvPr id="52" name="Google Shape;40;p4">
            <a:extLst>
              <a:ext uri="{FF2B5EF4-FFF2-40B4-BE49-F238E27FC236}">
                <a16:creationId xmlns:a16="http://schemas.microsoft.com/office/drawing/2014/main" id="{A8D527F0-2012-6259-FA32-9AC1A0B8F543}"/>
              </a:ext>
            </a:extLst>
          </p:cNvPr>
          <p:cNvSpPr txBox="1"/>
          <p:nvPr/>
        </p:nvSpPr>
        <p:spPr>
          <a:xfrm>
            <a:off x="6693186" y="5116946"/>
            <a:ext cx="3994014" cy="343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lvl="0">
              <a:buClr>
                <a:srgbClr val="FFFFFF"/>
              </a:buClr>
              <a:buSzPts val="1200"/>
            </a:pPr>
            <a:r>
              <a:rPr lang="en-US" sz="2800" noProof="1">
                <a:latin typeface="Agency FB" panose="020B0503020202020204" pitchFamily="34" charset="0"/>
              </a:rPr>
              <a:t>Future directions and </a:t>
            </a:r>
          </a:p>
          <a:p>
            <a:pPr lvl="0">
              <a:buClr>
                <a:srgbClr val="FFFFFF"/>
              </a:buClr>
              <a:buSzPts val="1200"/>
            </a:pPr>
            <a:r>
              <a:rPr lang="en-US" sz="2800" noProof="1">
                <a:latin typeface="Agency FB" panose="020B0503020202020204" pitchFamily="34" charset="0"/>
              </a:rPr>
              <a:t>opportunities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AB6469AB-C38E-A1AD-2200-7D8139E73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32" y="956960"/>
            <a:ext cx="3352800" cy="4486275"/>
          </a:xfrm>
          <a:prstGeom prst="rect">
            <a:avLst/>
          </a:prstGeom>
        </p:spPr>
      </p:pic>
      <p:grpSp>
        <p:nvGrpSpPr>
          <p:cNvPr id="42" name="Google Shape;61;p4">
            <a:extLst>
              <a:ext uri="{FF2B5EF4-FFF2-40B4-BE49-F238E27FC236}">
                <a16:creationId xmlns:a16="http://schemas.microsoft.com/office/drawing/2014/main" id="{F64499BA-32AD-D9F4-6EAD-C344FE079A2F}"/>
              </a:ext>
            </a:extLst>
          </p:cNvPr>
          <p:cNvGrpSpPr/>
          <p:nvPr/>
        </p:nvGrpSpPr>
        <p:grpSpPr>
          <a:xfrm>
            <a:off x="4718114" y="4387378"/>
            <a:ext cx="221472" cy="221472"/>
            <a:chOff x="0" y="0"/>
            <a:chExt cx="221470" cy="221470"/>
          </a:xfrm>
        </p:grpSpPr>
        <p:sp>
          <p:nvSpPr>
            <p:cNvPr id="43" name="Google Shape;62;p4">
              <a:extLst>
                <a:ext uri="{FF2B5EF4-FFF2-40B4-BE49-F238E27FC236}">
                  <a16:creationId xmlns:a16="http://schemas.microsoft.com/office/drawing/2014/main" id="{9088B270-78A7-5DE2-749E-EE0BD73E43B0}"/>
                </a:ext>
              </a:extLst>
            </p:cNvPr>
            <p:cNvSpPr/>
            <p:nvPr/>
          </p:nvSpPr>
          <p:spPr>
            <a:xfrm>
              <a:off x="0" y="0"/>
              <a:ext cx="221470" cy="22147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38100" dist="48801" dir="2497295" rotWithShape="0">
                <a:srgbClr val="000000">
                  <a:alpha val="33333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63;p4">
              <a:extLst>
                <a:ext uri="{FF2B5EF4-FFF2-40B4-BE49-F238E27FC236}">
                  <a16:creationId xmlns:a16="http://schemas.microsoft.com/office/drawing/2014/main" id="{9424E14F-0DC6-87A2-8542-AFDC317477D5}"/>
                </a:ext>
              </a:extLst>
            </p:cNvPr>
            <p:cNvSpPr/>
            <p:nvPr/>
          </p:nvSpPr>
          <p:spPr>
            <a:xfrm>
              <a:off x="37926" y="37926"/>
              <a:ext cx="145618" cy="14561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444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51BE1E-7D43-0A03-87DC-D180BF11B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820066-8B03-B9FD-9460-4B9353E6CFE2}"/>
              </a:ext>
            </a:extLst>
          </p:cNvPr>
          <p:cNvSpPr txBox="1"/>
          <p:nvPr/>
        </p:nvSpPr>
        <p:spPr>
          <a:xfrm>
            <a:off x="1322438" y="2074783"/>
            <a:ext cx="954712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1" dirty="0">
                <a:solidFill>
                  <a:srgbClr val="333333"/>
                </a:solidFill>
                <a:effectLst/>
                <a:latin typeface="myriad-pro"/>
              </a:rPr>
              <a:t>“Ensuring quality higher education is one of the most important things we can do for future generations” </a:t>
            </a:r>
          </a:p>
          <a:p>
            <a:pPr algn="ctr"/>
            <a:r>
              <a:rPr lang="en-US" sz="2400" b="1" i="1" dirty="0">
                <a:solidFill>
                  <a:srgbClr val="333333"/>
                </a:solidFill>
                <a:effectLst/>
                <a:latin typeface="myriad-pro"/>
              </a:rPr>
              <a:t>~ Ron Lewis~</a:t>
            </a:r>
            <a:endParaRPr lang="en-MY" sz="2400" b="1" dirty="0"/>
          </a:p>
        </p:txBody>
      </p:sp>
    </p:spTree>
    <p:extLst>
      <p:ext uri="{BB962C8B-B14F-4D97-AF65-F5344CB8AC3E}">
        <p14:creationId xmlns:p14="http://schemas.microsoft.com/office/powerpoint/2010/main" val="263778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90D5BF-A669-E62B-74FF-AA9BF193B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6D1D3F-5675-AD3B-5EE9-FA46777CF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322" y="371168"/>
            <a:ext cx="6400800" cy="426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632D52-7B16-2C30-C12E-B453AA38E552}"/>
              </a:ext>
            </a:extLst>
          </p:cNvPr>
          <p:cNvSpPr txBox="1"/>
          <p:nvPr/>
        </p:nvSpPr>
        <p:spPr>
          <a:xfrm>
            <a:off x="5919019" y="5969480"/>
            <a:ext cx="6096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1050" dirty="0"/>
              <a:t>https://www.timeshighereducation.com/campus/four-steps-integrating-generative-ai-learning-and-teaching</a:t>
            </a:r>
          </a:p>
        </p:txBody>
      </p:sp>
    </p:spTree>
    <p:extLst>
      <p:ext uri="{BB962C8B-B14F-4D97-AF65-F5344CB8AC3E}">
        <p14:creationId xmlns:p14="http://schemas.microsoft.com/office/powerpoint/2010/main" val="1871726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5DF30A-7498-0C8B-6497-859FBBB43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947350-36FA-466A-EEAC-01642DFC5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718" y="235974"/>
            <a:ext cx="6787744" cy="5686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B6B208-1389-CE3B-CF03-30F246A9839A}"/>
              </a:ext>
            </a:extLst>
          </p:cNvPr>
          <p:cNvSpPr txBox="1"/>
          <p:nvPr/>
        </p:nvSpPr>
        <p:spPr>
          <a:xfrm>
            <a:off x="7632290" y="6008809"/>
            <a:ext cx="46998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1100" dirty="0"/>
              <a:t>Sustainability 2023, 15(16), 12451; https://doi.org/10.3390/su151612451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F7C89D-64E5-E226-350D-F6C6C6737F20}"/>
              </a:ext>
            </a:extLst>
          </p:cNvPr>
          <p:cNvGrpSpPr/>
          <p:nvPr/>
        </p:nvGrpSpPr>
        <p:grpSpPr>
          <a:xfrm>
            <a:off x="-1" y="0"/>
            <a:ext cx="3922968" cy="6356350"/>
            <a:chOff x="-1" y="0"/>
            <a:chExt cx="3922968" cy="6356350"/>
          </a:xfrm>
        </p:grpSpPr>
        <p:sp>
          <p:nvSpPr>
            <p:cNvPr id="7" name="Flowchart: Document 6">
              <a:extLst>
                <a:ext uri="{FF2B5EF4-FFF2-40B4-BE49-F238E27FC236}">
                  <a16:creationId xmlns:a16="http://schemas.microsoft.com/office/drawing/2014/main" id="{F49B8343-E207-2C07-4E3C-19E14E8E4E6A}"/>
                </a:ext>
              </a:extLst>
            </p:cNvPr>
            <p:cNvSpPr/>
            <p:nvPr/>
          </p:nvSpPr>
          <p:spPr>
            <a:xfrm>
              <a:off x="-1" y="0"/>
              <a:ext cx="2354930" cy="2092343"/>
            </a:xfrm>
            <a:prstGeom prst="flowChartDocumen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" name="Flowchart: Document 7">
              <a:extLst>
                <a:ext uri="{FF2B5EF4-FFF2-40B4-BE49-F238E27FC236}">
                  <a16:creationId xmlns:a16="http://schemas.microsoft.com/office/drawing/2014/main" id="{19F6A77B-5F4D-8A12-8522-67F6689DD4BE}"/>
                </a:ext>
              </a:extLst>
            </p:cNvPr>
            <p:cNvSpPr/>
            <p:nvPr/>
          </p:nvSpPr>
          <p:spPr>
            <a:xfrm rot="10800000">
              <a:off x="-1" y="2171665"/>
              <a:ext cx="2354930" cy="2092343"/>
            </a:xfrm>
            <a:prstGeom prst="flowChartDocumen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9" name="Flowchart: Document 8">
              <a:extLst>
                <a:ext uri="{FF2B5EF4-FFF2-40B4-BE49-F238E27FC236}">
                  <a16:creationId xmlns:a16="http://schemas.microsoft.com/office/drawing/2014/main" id="{91749616-DF8B-1974-D6F7-0BFBA84B45C9}"/>
                </a:ext>
              </a:extLst>
            </p:cNvPr>
            <p:cNvSpPr/>
            <p:nvPr/>
          </p:nvSpPr>
          <p:spPr>
            <a:xfrm>
              <a:off x="-1" y="4264007"/>
              <a:ext cx="2354930" cy="2092343"/>
            </a:xfrm>
            <a:prstGeom prst="flowChartDocumen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21C8EE5E-5CC2-88A1-AB63-4340A290E185}"/>
                </a:ext>
              </a:extLst>
            </p:cNvPr>
            <p:cNvSpPr/>
            <p:nvPr/>
          </p:nvSpPr>
          <p:spPr>
            <a:xfrm>
              <a:off x="2366307" y="5158582"/>
              <a:ext cx="754945" cy="766877"/>
            </a:xfrm>
            <a:prstGeom prst="hexag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F9A279C4-38BA-B0A6-A706-670CA9D5CF45}"/>
                </a:ext>
              </a:extLst>
            </p:cNvPr>
            <p:cNvSpPr/>
            <p:nvPr/>
          </p:nvSpPr>
          <p:spPr>
            <a:xfrm>
              <a:off x="1623506" y="4343329"/>
              <a:ext cx="684420" cy="766877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B73D10C0-4CA3-8610-95F8-A7763253A27C}"/>
                </a:ext>
              </a:extLst>
            </p:cNvPr>
            <p:cNvSpPr/>
            <p:nvPr/>
          </p:nvSpPr>
          <p:spPr>
            <a:xfrm>
              <a:off x="208098" y="932541"/>
              <a:ext cx="3714869" cy="3994432"/>
            </a:xfrm>
            <a:prstGeom prst="hexagon">
              <a:avLst/>
            </a:prstGeom>
            <a:blipFill>
              <a:blip r:embed="rId3"/>
              <a:stretch>
                <a:fillRect/>
              </a:stretch>
            </a:blipFill>
            <a:ln w="381000">
              <a:solidFill>
                <a:srgbClr val="18A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BD878710-2638-197F-BEA8-44E47142710D}"/>
                </a:ext>
              </a:extLst>
            </p:cNvPr>
            <p:cNvSpPr/>
            <p:nvPr/>
          </p:nvSpPr>
          <p:spPr>
            <a:xfrm>
              <a:off x="2484696" y="5281084"/>
              <a:ext cx="518166" cy="521872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3CC04E86-117F-D2A9-2928-F2BFDAFEA624}"/>
                </a:ext>
              </a:extLst>
            </p:cNvPr>
            <p:cNvSpPr/>
            <p:nvPr/>
          </p:nvSpPr>
          <p:spPr>
            <a:xfrm>
              <a:off x="-1" y="1948537"/>
              <a:ext cx="684420" cy="766877"/>
            </a:xfrm>
            <a:prstGeom prst="hexagon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8D71546-7EDE-0635-15E2-F894B3B7E7CD}"/>
                </a:ext>
              </a:extLst>
            </p:cNvPr>
            <p:cNvSpPr/>
            <p:nvPr/>
          </p:nvSpPr>
          <p:spPr>
            <a:xfrm>
              <a:off x="132265" y="2084665"/>
              <a:ext cx="419888" cy="4946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3712269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CAB52-3D9B-5DED-E061-3EF8439E9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noProof="1"/>
              <a:t>AI in Teaching &amp;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03043-F1BE-ABDE-F4B7-9512EABA9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b="0" i="0" dirty="0">
                <a:solidFill>
                  <a:srgbClr val="333333"/>
                </a:solidFill>
                <a:effectLst/>
                <a:latin typeface="myriad-pro"/>
              </a:rPr>
              <a:t>Generative AI can assist in curriculum design by suggesting course structures, prerequisites, and sequencing based on educational goals and industry trends</a:t>
            </a:r>
          </a:p>
          <a:p>
            <a:pPr algn="just"/>
            <a:r>
              <a:rPr lang="en-US" b="0" i="0" dirty="0">
                <a:solidFill>
                  <a:srgbClr val="333333"/>
                </a:solidFill>
                <a:effectLst/>
                <a:latin typeface="myriad-pro"/>
              </a:rPr>
              <a:t>AI-powered tools can generate course materials, lecture notes, interactive models and even textbooks. This can save educators time and resources while ensuring that course content is up-to-date and relevant.</a:t>
            </a:r>
          </a:p>
          <a:p>
            <a:pPr algn="just"/>
            <a:r>
              <a:rPr lang="en-US" b="0" i="0" dirty="0">
                <a:solidFill>
                  <a:srgbClr val="333333"/>
                </a:solidFill>
                <a:effectLst/>
                <a:latin typeface="myriad-pro"/>
              </a:rPr>
              <a:t>AI-driven assessment tools for assessments and feedback can reduce faculty workload.</a:t>
            </a:r>
          </a:p>
          <a:p>
            <a:pPr algn="just"/>
            <a:r>
              <a:rPr lang="en-US" b="0" i="0" dirty="0">
                <a:solidFill>
                  <a:srgbClr val="333333"/>
                </a:solidFill>
                <a:effectLst/>
                <a:latin typeface="myriad-pro"/>
              </a:rPr>
              <a:t>Adaptive learning platforms can adjust content based on individual progress, thereby personalizing learning experiences</a:t>
            </a:r>
          </a:p>
          <a:p>
            <a:pPr algn="just"/>
            <a:r>
              <a:rPr lang="en-US" b="0" i="0" dirty="0">
                <a:solidFill>
                  <a:srgbClr val="333333"/>
                </a:solidFill>
                <a:effectLst/>
                <a:latin typeface="myriad-pro"/>
              </a:rPr>
              <a:t>AI can recommend supplementary learning resources, articles, and videos to enhance students' understanding of course topics</a:t>
            </a:r>
            <a:endParaRPr lang="en-MY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542BE-E4EF-1C55-ABFB-42B0C6AE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65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7D805-46DF-98C2-5A7B-ED4931EA2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noProof="1"/>
              <a:t>AI in Teaching &amp;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C2E48-D5F5-771F-2DD2-CC33EBDE0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myriad-pro"/>
              </a:rPr>
              <a:t>Chatbots and virtual advisors can provide 24/7 support for student enquiries, course registration and academic advising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myriad-pro"/>
              </a:rPr>
              <a:t>AI-driven tools can reduce the manual workload of administrative tasks such as admissions, enrolment management and financial aid processing</a:t>
            </a:r>
            <a:r>
              <a:rPr lang="en-MY" noProof="1"/>
              <a:t>Tingkah laku beretika</a:t>
            </a:r>
          </a:p>
          <a:p>
            <a:endParaRPr lang="en-MY" noProof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B0814-78F4-97A3-F855-7229F9F3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10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1BDC3D-67C8-85BA-BE51-5934DE3B7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A4EC5-BBAB-B640-A975-29A8699D8B7E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628E7-84BB-54A9-5567-A94147A662ED}"/>
              </a:ext>
            </a:extLst>
          </p:cNvPr>
          <p:cNvSpPr txBox="1"/>
          <p:nvPr/>
        </p:nvSpPr>
        <p:spPr>
          <a:xfrm>
            <a:off x="615407" y="2064773"/>
            <a:ext cx="716593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3200" b="1" dirty="0"/>
              <a:t>Embedded AI subject in existing curricula</a:t>
            </a:r>
          </a:p>
          <a:p>
            <a:pPr algn="ctr"/>
            <a:endParaRPr lang="en-MY" sz="2800" dirty="0"/>
          </a:p>
          <a:p>
            <a:pPr algn="ctr"/>
            <a:r>
              <a:rPr lang="en-MY" sz="2800" dirty="0"/>
              <a:t>Vs </a:t>
            </a:r>
          </a:p>
          <a:p>
            <a:pPr algn="ctr"/>
            <a:endParaRPr lang="en-MY" sz="2800" dirty="0"/>
          </a:p>
          <a:p>
            <a:pPr algn="ctr"/>
            <a:r>
              <a:rPr lang="en-MY" sz="3200" b="1" dirty="0"/>
              <a:t>Develop a new AI academic program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6B4D4C0-F7C3-B5AF-5D24-19E89EF8712E}"/>
              </a:ext>
            </a:extLst>
          </p:cNvPr>
          <p:cNvGrpSpPr/>
          <p:nvPr/>
        </p:nvGrpSpPr>
        <p:grpSpPr>
          <a:xfrm>
            <a:off x="7749441" y="1038493"/>
            <a:ext cx="4442559" cy="5288362"/>
            <a:chOff x="7749441" y="1038493"/>
            <a:chExt cx="4442559" cy="5288362"/>
          </a:xfrm>
        </p:grpSpPr>
        <p:sp>
          <p:nvSpPr>
            <p:cNvPr id="5" name="Flowchart: Document 4">
              <a:extLst>
                <a:ext uri="{FF2B5EF4-FFF2-40B4-BE49-F238E27FC236}">
                  <a16:creationId xmlns:a16="http://schemas.microsoft.com/office/drawing/2014/main" id="{437AF9C0-058F-28EF-0F35-332D529470C9}"/>
                </a:ext>
              </a:extLst>
            </p:cNvPr>
            <p:cNvSpPr/>
            <p:nvPr/>
          </p:nvSpPr>
          <p:spPr>
            <a:xfrm>
              <a:off x="9837070" y="1038493"/>
              <a:ext cx="2354930" cy="2092343"/>
            </a:xfrm>
            <a:prstGeom prst="flowChartDocumen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6" name="Flowchart: Document 5">
              <a:extLst>
                <a:ext uri="{FF2B5EF4-FFF2-40B4-BE49-F238E27FC236}">
                  <a16:creationId xmlns:a16="http://schemas.microsoft.com/office/drawing/2014/main" id="{477C3EFB-EA25-9C06-4081-BFBEF572D083}"/>
                </a:ext>
              </a:extLst>
            </p:cNvPr>
            <p:cNvSpPr/>
            <p:nvPr/>
          </p:nvSpPr>
          <p:spPr>
            <a:xfrm rot="10800000">
              <a:off x="9825693" y="4090219"/>
              <a:ext cx="2354930" cy="2236636"/>
            </a:xfrm>
            <a:prstGeom prst="flowChartDocumen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4A97F949-D3B2-2F40-2107-62B3AADAE3A1}"/>
                </a:ext>
              </a:extLst>
            </p:cNvPr>
            <p:cNvSpPr/>
            <p:nvPr/>
          </p:nvSpPr>
          <p:spPr>
            <a:xfrm>
              <a:off x="11353800" y="2862188"/>
              <a:ext cx="754945" cy="766877"/>
            </a:xfrm>
            <a:prstGeom prst="hexag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FDD53C12-C5C7-D63A-BD82-2A3DEC3903B8}"/>
                </a:ext>
              </a:extLst>
            </p:cNvPr>
            <p:cNvSpPr/>
            <p:nvPr/>
          </p:nvSpPr>
          <p:spPr>
            <a:xfrm>
              <a:off x="7749441" y="2132337"/>
              <a:ext cx="3714869" cy="3994432"/>
            </a:xfrm>
            <a:prstGeom prst="hexagon">
              <a:avLst/>
            </a:prstGeom>
            <a:blipFill>
              <a:blip r:embed="rId2"/>
              <a:stretch>
                <a:fillRect/>
              </a:stretch>
            </a:blipFill>
            <a:ln w="381000">
              <a:solidFill>
                <a:srgbClr val="18A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4C7D2F5D-E996-146B-05BB-1746160D7AFD}"/>
                </a:ext>
              </a:extLst>
            </p:cNvPr>
            <p:cNvSpPr/>
            <p:nvPr/>
          </p:nvSpPr>
          <p:spPr>
            <a:xfrm>
              <a:off x="11472189" y="2984690"/>
              <a:ext cx="518166" cy="521872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83221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92E767-E36C-7DAA-FDB9-68E0B5D5F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611982"/>
            <a:ext cx="2743200" cy="365125"/>
          </a:xfrm>
        </p:spPr>
        <p:txBody>
          <a:bodyPr/>
          <a:lstStyle/>
          <a:p>
            <a:fld id="{C5EA4EC5-BBAB-B640-A975-29A8699D8B7E}" type="slidenum">
              <a:rPr lang="en-US" smtClean="0"/>
              <a:t>9</a:t>
            </a:fld>
            <a:endParaRPr lang="en-US"/>
          </a:p>
        </p:txBody>
      </p:sp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BBD85381-1D5D-3482-32FB-1B74AA97F855}"/>
              </a:ext>
            </a:extLst>
          </p:cNvPr>
          <p:cNvSpPr/>
          <p:nvPr/>
        </p:nvSpPr>
        <p:spPr>
          <a:xfrm>
            <a:off x="6056662" y="766910"/>
            <a:ext cx="5604387" cy="825910"/>
          </a:xfrm>
          <a:prstGeom prst="flowChartTerminator">
            <a:avLst/>
          </a:prstGeom>
          <a:noFill/>
          <a:ln w="57150">
            <a:solidFill>
              <a:srgbClr val="18A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C8B02875-08CE-7A15-06EC-BA13497A8861}"/>
              </a:ext>
            </a:extLst>
          </p:cNvPr>
          <p:cNvSpPr/>
          <p:nvPr/>
        </p:nvSpPr>
        <p:spPr>
          <a:xfrm>
            <a:off x="4311437" y="1892700"/>
            <a:ext cx="5604387" cy="825910"/>
          </a:xfrm>
          <a:prstGeom prst="flowChartTerminator">
            <a:avLst/>
          </a:prstGeom>
          <a:noFill/>
          <a:ln w="57150">
            <a:solidFill>
              <a:srgbClr val="18A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477A6-9F73-DC42-840F-842E1E0FC1E4}"/>
              </a:ext>
            </a:extLst>
          </p:cNvPr>
          <p:cNvSpPr txBox="1"/>
          <p:nvPr/>
        </p:nvSpPr>
        <p:spPr>
          <a:xfrm>
            <a:off x="6623246" y="753045"/>
            <a:ext cx="487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Integrating AI into existing subjects (like computer science, data science, or ethics) allows students to see its application in various fields</a:t>
            </a:r>
            <a:endParaRPr lang="en-MY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6F32E-A6CC-5686-1143-7D2FD3B1E1CA}"/>
              </a:ext>
            </a:extLst>
          </p:cNvPr>
          <p:cNvSpPr txBox="1"/>
          <p:nvPr/>
        </p:nvSpPr>
        <p:spPr>
          <a:xfrm>
            <a:off x="4549869" y="1982489"/>
            <a:ext cx="53659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Encourages connections between AI and other disciplines (e.g., AI in healthcare, business, or environmental science).</a:t>
            </a:r>
            <a:endParaRPr lang="en-MY" sz="1600" dirty="0"/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id="{DF51938E-A672-1CE9-0ECA-07017D707E1E}"/>
              </a:ext>
            </a:extLst>
          </p:cNvPr>
          <p:cNvSpPr/>
          <p:nvPr/>
        </p:nvSpPr>
        <p:spPr>
          <a:xfrm>
            <a:off x="6140236" y="3041912"/>
            <a:ext cx="5604387" cy="825910"/>
          </a:xfrm>
          <a:prstGeom prst="flowChartTerminator">
            <a:avLst/>
          </a:prstGeom>
          <a:noFill/>
          <a:ln w="57150">
            <a:solidFill>
              <a:srgbClr val="18A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2C3E9791-2B90-CD40-933F-51F0DB357F15}"/>
              </a:ext>
            </a:extLst>
          </p:cNvPr>
          <p:cNvSpPr/>
          <p:nvPr/>
        </p:nvSpPr>
        <p:spPr>
          <a:xfrm>
            <a:off x="4316353" y="4240174"/>
            <a:ext cx="5604387" cy="825910"/>
          </a:xfrm>
          <a:prstGeom prst="flowChartTerminator">
            <a:avLst/>
          </a:prstGeom>
          <a:noFill/>
          <a:ln w="57150">
            <a:solidFill>
              <a:srgbClr val="18A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C36528EE-42B4-87B1-0CD7-468FD3FA1443}"/>
              </a:ext>
            </a:extLst>
          </p:cNvPr>
          <p:cNvSpPr/>
          <p:nvPr/>
        </p:nvSpPr>
        <p:spPr>
          <a:xfrm>
            <a:off x="6056662" y="5409744"/>
            <a:ext cx="5604387" cy="825910"/>
          </a:xfrm>
          <a:prstGeom prst="flowChartTerminator">
            <a:avLst/>
          </a:prstGeom>
          <a:noFill/>
          <a:ln w="57150">
            <a:solidFill>
              <a:srgbClr val="18A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C9868D-466A-D702-1D6A-5A325FB30393}"/>
              </a:ext>
            </a:extLst>
          </p:cNvPr>
          <p:cNvSpPr txBox="1"/>
          <p:nvPr/>
        </p:nvSpPr>
        <p:spPr>
          <a:xfrm>
            <a:off x="6406936" y="3167240"/>
            <a:ext cx="50931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Utilizes existing faculty and resources rather than needing new programs or courses</a:t>
            </a:r>
            <a:endParaRPr lang="en-MY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D6214E-B1FC-F398-AB30-16CBC5105A02}"/>
              </a:ext>
            </a:extLst>
          </p:cNvPr>
          <p:cNvSpPr txBox="1"/>
          <p:nvPr/>
        </p:nvSpPr>
        <p:spPr>
          <a:xfrm>
            <a:off x="4724393" y="4219146"/>
            <a:ext cx="5289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Students can gradually build their understanding of AI concepts alongside core discipline principles, leading to a more cohesive educational experience</a:t>
            </a:r>
            <a:endParaRPr lang="en-MY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118A2-72B3-B1B2-C75A-FC4285CE2012}"/>
              </a:ext>
            </a:extLst>
          </p:cNvPr>
          <p:cNvSpPr txBox="1"/>
          <p:nvPr/>
        </p:nvSpPr>
        <p:spPr>
          <a:xfrm>
            <a:off x="6651513" y="5388716"/>
            <a:ext cx="50931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Graduates equipped with AI knowledge in their engineering discipline are more attractive to employers seeking tech-savvy engineers</a:t>
            </a:r>
            <a:endParaRPr lang="en-MY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D573A0-44CB-255E-78AF-E9A388842A36}"/>
              </a:ext>
            </a:extLst>
          </p:cNvPr>
          <p:cNvSpPr txBox="1"/>
          <p:nvPr/>
        </p:nvSpPr>
        <p:spPr>
          <a:xfrm>
            <a:off x="4109875" y="979810"/>
            <a:ext cx="21041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000" b="1" dirty="0"/>
              <a:t>Broader Context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C057D9-E5AB-DB41-A63C-94671EA62B4F}"/>
              </a:ext>
            </a:extLst>
          </p:cNvPr>
          <p:cNvSpPr txBox="1"/>
          <p:nvPr/>
        </p:nvSpPr>
        <p:spPr>
          <a:xfrm>
            <a:off x="10009223" y="1951712"/>
            <a:ext cx="22970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000" b="1" dirty="0"/>
              <a:t>Interdisciplinary Learning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A09D15-1E93-91C2-4EB1-76D8D32DA5A2}"/>
              </a:ext>
            </a:extLst>
          </p:cNvPr>
          <p:cNvSpPr txBox="1"/>
          <p:nvPr/>
        </p:nvSpPr>
        <p:spPr>
          <a:xfrm>
            <a:off x="4100044" y="3082484"/>
            <a:ext cx="24482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000" b="1" dirty="0"/>
              <a:t>Resource Optimization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FFA3DB-2FB3-91BA-3261-AB3D164F4B38}"/>
              </a:ext>
            </a:extLst>
          </p:cNvPr>
          <p:cNvSpPr txBox="1"/>
          <p:nvPr/>
        </p:nvSpPr>
        <p:spPr>
          <a:xfrm>
            <a:off x="10014147" y="4292967"/>
            <a:ext cx="22171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000" b="1" dirty="0"/>
              <a:t>Integrated Exposure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4797E0-FCB9-AB2A-5A70-8A6F53ED2491}"/>
              </a:ext>
            </a:extLst>
          </p:cNvPr>
          <p:cNvSpPr txBox="1"/>
          <p:nvPr/>
        </p:nvSpPr>
        <p:spPr>
          <a:xfrm>
            <a:off x="4077922" y="5388716"/>
            <a:ext cx="24703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Y" sz="2000" b="1" dirty="0"/>
              <a:t>Industry-Relevant Skills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A53F7D-53B0-A8FD-2EB6-F99253F76805}"/>
              </a:ext>
            </a:extLst>
          </p:cNvPr>
          <p:cNvGrpSpPr/>
          <p:nvPr/>
        </p:nvGrpSpPr>
        <p:grpSpPr>
          <a:xfrm>
            <a:off x="-1" y="0"/>
            <a:ext cx="3913136" cy="6356350"/>
            <a:chOff x="-1" y="0"/>
            <a:chExt cx="3913136" cy="6356350"/>
          </a:xfrm>
        </p:grpSpPr>
        <p:sp>
          <p:nvSpPr>
            <p:cNvPr id="30" name="Flowchart: Document 29">
              <a:extLst>
                <a:ext uri="{FF2B5EF4-FFF2-40B4-BE49-F238E27FC236}">
                  <a16:creationId xmlns:a16="http://schemas.microsoft.com/office/drawing/2014/main" id="{84054D5C-F8D0-78BB-4B0C-D91A7A5190E3}"/>
                </a:ext>
              </a:extLst>
            </p:cNvPr>
            <p:cNvSpPr/>
            <p:nvPr/>
          </p:nvSpPr>
          <p:spPr>
            <a:xfrm>
              <a:off x="-1" y="0"/>
              <a:ext cx="2354930" cy="2092343"/>
            </a:xfrm>
            <a:prstGeom prst="flowChartDocumen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1" name="Flowchart: Document 30">
              <a:extLst>
                <a:ext uri="{FF2B5EF4-FFF2-40B4-BE49-F238E27FC236}">
                  <a16:creationId xmlns:a16="http://schemas.microsoft.com/office/drawing/2014/main" id="{55C80424-A11D-47CC-323C-2DD83FBB1045}"/>
                </a:ext>
              </a:extLst>
            </p:cNvPr>
            <p:cNvSpPr/>
            <p:nvPr/>
          </p:nvSpPr>
          <p:spPr>
            <a:xfrm rot="10800000">
              <a:off x="-1" y="2171665"/>
              <a:ext cx="2354930" cy="2092343"/>
            </a:xfrm>
            <a:prstGeom prst="flowChartDocumen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2" name="Flowchart: Document 31">
              <a:extLst>
                <a:ext uri="{FF2B5EF4-FFF2-40B4-BE49-F238E27FC236}">
                  <a16:creationId xmlns:a16="http://schemas.microsoft.com/office/drawing/2014/main" id="{EF3112A9-8A25-02D5-1444-A341C9FD2D0D}"/>
                </a:ext>
              </a:extLst>
            </p:cNvPr>
            <p:cNvSpPr/>
            <p:nvPr/>
          </p:nvSpPr>
          <p:spPr>
            <a:xfrm>
              <a:off x="-1" y="4264007"/>
              <a:ext cx="2354930" cy="2092343"/>
            </a:xfrm>
            <a:prstGeom prst="flowChartDocument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33D63CBC-4E94-A995-B9C8-AE63F505B6BD}"/>
                </a:ext>
              </a:extLst>
            </p:cNvPr>
            <p:cNvSpPr/>
            <p:nvPr/>
          </p:nvSpPr>
          <p:spPr>
            <a:xfrm>
              <a:off x="2366307" y="5158582"/>
              <a:ext cx="754945" cy="766877"/>
            </a:xfrm>
            <a:prstGeom prst="hexagon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AE4B0F6E-5A69-15BE-DF5F-4ADD69E6D341}"/>
                </a:ext>
              </a:extLst>
            </p:cNvPr>
            <p:cNvSpPr/>
            <p:nvPr/>
          </p:nvSpPr>
          <p:spPr>
            <a:xfrm>
              <a:off x="1623506" y="4343329"/>
              <a:ext cx="684420" cy="766877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5E0511D4-5EF0-3F18-BC6A-8880BAE40B82}"/>
                </a:ext>
              </a:extLst>
            </p:cNvPr>
            <p:cNvSpPr/>
            <p:nvPr/>
          </p:nvSpPr>
          <p:spPr>
            <a:xfrm>
              <a:off x="198266" y="940897"/>
              <a:ext cx="3714869" cy="3994432"/>
            </a:xfrm>
            <a:prstGeom prst="hexagon">
              <a:avLst/>
            </a:prstGeom>
            <a:blipFill>
              <a:blip r:embed="rId2"/>
              <a:stretch>
                <a:fillRect/>
              </a:stretch>
            </a:blipFill>
            <a:ln w="381000">
              <a:solidFill>
                <a:srgbClr val="18AC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CF428254-00DC-E7F8-4E74-CAAE3EE78BB8}"/>
                </a:ext>
              </a:extLst>
            </p:cNvPr>
            <p:cNvSpPr/>
            <p:nvPr/>
          </p:nvSpPr>
          <p:spPr>
            <a:xfrm>
              <a:off x="2484696" y="5281084"/>
              <a:ext cx="518166" cy="521872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D89F1E88-366B-3751-E203-5645A7C4CD8D}"/>
                </a:ext>
              </a:extLst>
            </p:cNvPr>
            <p:cNvSpPr/>
            <p:nvPr/>
          </p:nvSpPr>
          <p:spPr>
            <a:xfrm>
              <a:off x="-1" y="1948537"/>
              <a:ext cx="684420" cy="766877"/>
            </a:xfrm>
            <a:prstGeom prst="hexagon">
              <a:avLst/>
            </a:prstGeom>
            <a:solidFill>
              <a:srgbClr val="18A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AD7E058-9C2C-7FC1-BC71-E3AE065731EB}"/>
                </a:ext>
              </a:extLst>
            </p:cNvPr>
            <p:cNvSpPr/>
            <p:nvPr/>
          </p:nvSpPr>
          <p:spPr>
            <a:xfrm>
              <a:off x="132265" y="2084665"/>
              <a:ext cx="419888" cy="4946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39" name="Title 1">
            <a:extLst>
              <a:ext uri="{FF2B5EF4-FFF2-40B4-BE49-F238E27FC236}">
                <a16:creationId xmlns:a16="http://schemas.microsoft.com/office/drawing/2014/main" id="{CAC52FF5-00BD-A858-C8D8-F07031209A9E}"/>
              </a:ext>
            </a:extLst>
          </p:cNvPr>
          <p:cNvSpPr txBox="1">
            <a:spLocks/>
          </p:cNvSpPr>
          <p:nvPr/>
        </p:nvSpPr>
        <p:spPr>
          <a:xfrm>
            <a:off x="2484696" y="119586"/>
            <a:ext cx="10515600" cy="596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8AC99"/>
                </a:solidFill>
                <a:latin typeface="+mn-lt"/>
              </a:rPr>
              <a:t>AI as a Subject in Existing Curriculum</a:t>
            </a:r>
            <a:endParaRPr lang="en-MY" sz="2800" b="1" dirty="0">
              <a:solidFill>
                <a:srgbClr val="18AC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69315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6230</TotalTime>
  <Words>1096</Words>
  <Application>Microsoft Office PowerPoint</Application>
  <PresentationFormat>Widescreen</PresentationFormat>
  <Paragraphs>145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Agency FB</vt:lpstr>
      <vt:lpstr>Aptos Serif</vt:lpstr>
      <vt:lpstr>Arial</vt:lpstr>
      <vt:lpstr>Avenir</vt:lpstr>
      <vt:lpstr>Calibri</vt:lpstr>
      <vt:lpstr>Calibri Light</vt:lpstr>
      <vt:lpstr>Impact</vt:lpstr>
      <vt:lpstr>myriad-pro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in Teaching &amp; Learning</vt:lpstr>
      <vt:lpstr>AI in Teaching &amp; Learning </vt:lpstr>
      <vt:lpstr>PowerPoint Presentation</vt:lpstr>
      <vt:lpstr>PowerPoint Presentation</vt:lpstr>
      <vt:lpstr>AI as a Subject in Existing Curriculum</vt:lpstr>
      <vt:lpstr>PowerPoint Presentation</vt:lpstr>
      <vt:lpstr>AI as a New Standalone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Kamal Yusoh PNC</dc:creator>
  <cp:lastModifiedBy>KAMAL BIN YUSOH.</cp:lastModifiedBy>
  <cp:revision>30</cp:revision>
  <dcterms:created xsi:type="dcterms:W3CDTF">2022-12-02T02:51:10Z</dcterms:created>
  <dcterms:modified xsi:type="dcterms:W3CDTF">2024-09-27T14:18:37Z</dcterms:modified>
</cp:coreProperties>
</file>