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0"/>
  </p:notesMasterIdLst>
  <p:sldIdLst>
    <p:sldId id="380" r:id="rId2"/>
    <p:sldId id="304" r:id="rId3"/>
    <p:sldId id="275" r:id="rId4"/>
    <p:sldId id="390" r:id="rId5"/>
    <p:sldId id="321" r:id="rId6"/>
    <p:sldId id="395" r:id="rId7"/>
    <p:sldId id="392" r:id="rId8"/>
    <p:sldId id="396" r:id="rId9"/>
    <p:sldId id="265" r:id="rId10"/>
    <p:sldId id="317" r:id="rId11"/>
    <p:sldId id="318" r:id="rId12"/>
    <p:sldId id="263" r:id="rId13"/>
    <p:sldId id="279" r:id="rId14"/>
    <p:sldId id="308" r:id="rId15"/>
    <p:sldId id="309" r:id="rId16"/>
    <p:sldId id="334" r:id="rId17"/>
    <p:sldId id="335" r:id="rId18"/>
    <p:sldId id="336" r:id="rId19"/>
    <p:sldId id="337" r:id="rId20"/>
    <p:sldId id="258" r:id="rId21"/>
    <p:sldId id="259" r:id="rId22"/>
    <p:sldId id="305" r:id="rId23"/>
    <p:sldId id="307" r:id="rId24"/>
    <p:sldId id="306" r:id="rId25"/>
    <p:sldId id="341" r:id="rId26"/>
    <p:sldId id="342" r:id="rId27"/>
    <p:sldId id="343" r:id="rId28"/>
    <p:sldId id="344" r:id="rId29"/>
    <p:sldId id="345" r:id="rId30"/>
    <p:sldId id="385" r:id="rId31"/>
    <p:sldId id="328" r:id="rId32"/>
    <p:sldId id="329" r:id="rId33"/>
    <p:sldId id="330" r:id="rId34"/>
    <p:sldId id="324" r:id="rId35"/>
    <p:sldId id="323" r:id="rId36"/>
    <p:sldId id="325" r:id="rId37"/>
    <p:sldId id="326" r:id="rId38"/>
    <p:sldId id="327" r:id="rId39"/>
    <p:sldId id="332" r:id="rId40"/>
    <p:sldId id="331" r:id="rId41"/>
    <p:sldId id="333" r:id="rId42"/>
    <p:sldId id="381" r:id="rId43"/>
    <p:sldId id="382" r:id="rId44"/>
    <p:sldId id="383" r:id="rId45"/>
    <p:sldId id="347" r:id="rId46"/>
    <p:sldId id="358" r:id="rId47"/>
    <p:sldId id="359" r:id="rId48"/>
    <p:sldId id="360" r:id="rId49"/>
    <p:sldId id="361" r:id="rId50"/>
    <p:sldId id="362" r:id="rId51"/>
    <p:sldId id="363" r:id="rId52"/>
    <p:sldId id="364" r:id="rId53"/>
    <p:sldId id="365" r:id="rId54"/>
    <p:sldId id="366" r:id="rId55"/>
    <p:sldId id="367" r:id="rId56"/>
    <p:sldId id="368" r:id="rId57"/>
    <p:sldId id="369" r:id="rId58"/>
    <p:sldId id="349" r:id="rId59"/>
    <p:sldId id="350" r:id="rId60"/>
    <p:sldId id="351" r:id="rId61"/>
    <p:sldId id="352" r:id="rId62"/>
    <p:sldId id="376" r:id="rId63"/>
    <p:sldId id="377" r:id="rId64"/>
    <p:sldId id="257" r:id="rId65"/>
    <p:sldId id="386" r:id="rId66"/>
    <p:sldId id="354" r:id="rId67"/>
    <p:sldId id="356" r:id="rId68"/>
    <p:sldId id="357" r:id="rId69"/>
    <p:sldId id="373" r:id="rId70"/>
    <p:sldId id="387" r:id="rId71"/>
    <p:sldId id="353" r:id="rId72"/>
    <p:sldId id="374" r:id="rId73"/>
    <p:sldId id="375" r:id="rId74"/>
    <p:sldId id="389" r:id="rId75"/>
    <p:sldId id="370" r:id="rId76"/>
    <p:sldId id="397" r:id="rId77"/>
    <p:sldId id="348" r:id="rId78"/>
    <p:sldId id="398" r:id="rId7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325785"/>
    <a:srgbClr val="3383CB"/>
    <a:srgbClr val="FF9B9B"/>
    <a:srgbClr val="FF5050"/>
    <a:srgbClr val="A6A6A6"/>
    <a:srgbClr val="FAFAEA"/>
    <a:srgbClr val="FFFFE7"/>
    <a:srgbClr val="0065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2" autoAdjust="0"/>
    <p:restoredTop sz="80225" autoAdjust="0"/>
  </p:normalViewPr>
  <p:slideViewPr>
    <p:cSldViewPr snapToGrid="0">
      <p:cViewPr varScale="1">
        <p:scale>
          <a:sx n="82" d="100"/>
          <a:sy n="82" d="100"/>
        </p:scale>
        <p:origin x="58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02/11/2021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spcAft>
                <a:spcPts val="600"/>
              </a:spcAft>
            </a:pPr>
            <a:r>
              <a:rPr lang="en-GB" sz="2000" b="0" i="0" dirty="0">
                <a:latin typeface="Verdana" panose="020B0604030504040204" pitchFamily="34" charset="0"/>
                <a:ea typeface="Verdana" panose="020B0604030504040204" pitchFamily="34" charset="0"/>
              </a:rPr>
              <a:t>The boxes containing</a:t>
            </a:r>
            <a:r>
              <a:rPr lang="en-GB" sz="2000" b="0" i="0" baseline="0" dirty="0">
                <a:latin typeface="Verdana" panose="020B0604030504040204" pitchFamily="34" charset="0"/>
                <a:ea typeface="Verdana" panose="020B0604030504040204" pitchFamily="34" charset="0"/>
              </a:rPr>
              <a:t> the titles of the diagnostic question</a:t>
            </a:r>
            <a:r>
              <a:rPr lang="en-GB" sz="1600" b="0" i="0" baseline="0" dirty="0">
                <a:latin typeface="+mn-lt"/>
                <a:ea typeface="+mn-ea"/>
              </a:rPr>
              <a:t>s and response activities are clickable links that will take you to the starting slide for each activity in this presentation.</a:t>
            </a:r>
          </a:p>
          <a:p>
            <a:pPr algn="l">
              <a:spcAft>
                <a:spcPts val="600"/>
              </a:spcAft>
            </a:pPr>
            <a:endParaRPr lang="en-GB" sz="1600" b="0" i="0" baseline="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71450" indent="-1714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b="0" i="0" baseline="0" dirty="0">
                <a:solidFill>
                  <a:schemeClr val="tx1"/>
                </a:solidFill>
                <a:latin typeface="+mn-lt"/>
                <a:ea typeface="+mn-ea"/>
              </a:rPr>
              <a:t>In edit mode, hold down the Ctrl key and left-click the box.</a:t>
            </a:r>
          </a:p>
          <a:p>
            <a:pPr marL="171450" indent="-1714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b="0" i="0" baseline="0" dirty="0">
                <a:solidFill>
                  <a:schemeClr val="tx1"/>
                </a:solidFill>
                <a:latin typeface="+mn-lt"/>
                <a:ea typeface="+mn-ea"/>
              </a:rPr>
              <a:t>In slide show mode, simply left-click the box.</a:t>
            </a:r>
          </a:p>
          <a:p>
            <a:pPr algn="l">
              <a:spcAft>
                <a:spcPts val="600"/>
              </a:spcAft>
            </a:pPr>
            <a:endParaRPr lang="en-GB" sz="1600" b="0" i="0" baseline="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en-GB" sz="1600" b="0" i="0" baseline="0" dirty="0">
                <a:solidFill>
                  <a:schemeClr val="tx1"/>
                </a:solidFill>
              </a:rPr>
              <a:t>Click the ‘Home’ button at the top right of the final slide of each activity to return 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57733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775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4833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Calculate displacement and velocity for one-dimensional motion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terms distance and displacement, and the terms speed and velocity are often conflated and students do not distinguish clearly between them.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is speed in a particular direction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measures how quickly displacement changes and in what direction</a:t>
            </a:r>
          </a:p>
          <a:p>
            <a:endParaRPr lang="en-GB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Answers are revealed by clicking on the mouse.</a:t>
            </a:r>
            <a:endParaRPr lang="en-GB" i="0" dirty="0"/>
          </a:p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2820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Statements A and D are right; and statements B and C are wrong.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7753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Statements C and D are right; and statements A and B are wrong.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43869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Statements A and D are right; and statements B and C are wrong.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10459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b="1" dirty="0"/>
              <a:t>From</a:t>
            </a:r>
            <a:r>
              <a:rPr lang="en-GB" sz="1800" b="1" baseline="0" dirty="0"/>
              <a:t> k</a:t>
            </a:r>
            <a:r>
              <a:rPr lang="en-GB" sz="1800" b="1" dirty="0"/>
              <a:t>ey concept </a:t>
            </a:r>
            <a:r>
              <a:rPr lang="en-GB" sz="1800" b="1" dirty="0">
                <a:solidFill>
                  <a:srgbClr val="C00000"/>
                </a:solidFill>
              </a:rPr>
              <a:t>PFM4.1</a:t>
            </a:r>
            <a:r>
              <a:rPr lang="en-GB" sz="1800" b="1" dirty="0"/>
              <a:t>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Calculate displacement and velocity for one-dimensional motion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terms speed and velocity are often conflated; students do not distinguish clearly between them, and do not fully appreciate the vector nature of velocity.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is speed in a particular direction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measures how quickly displacement changes and in what direction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Statements B and D are right; and statements A and C are wrong.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7753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Statement D is right; and statements A, B and C are wrong.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20422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Statement D is right; and statements A, B and C are wrong.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2026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09608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Calculate average velocity and instantaneous velocity for one-dimensional motion.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terms average velocity and instantaneous velocity are thought of as the same thing – just velocity or even speed.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is speed in a particular direction.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average velocity measures how quickly displacement changes and in what direction; instantaneous velocity is the average velocity measured over a very, very short amount of time.</a:t>
            </a:r>
          </a:p>
          <a:p>
            <a:endParaRPr lang="en-GB" sz="1200" b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46930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34835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38560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2787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21737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Calculate average velocity and instantaneous velocity for one-dimensional motion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terms average velocity and instantaneous velocity are thought of as the same thing – just velocity or even speed.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is speed in a particular direction.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average velocity measures how quickly displacement changes and in what direction; instantaneous velocity is the average velocity measured over a very, very short amount of time.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21737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46040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4257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8800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Explain the difference between distance and displacement, and between speed and velocity. 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terms distance and displacement, and the terms speed and velocity are often conflated; students do not distinguish clearly between them, and do not fully appreciate the vector nature of displacement and velocity.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is speed in a particular direction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measures how quickly displacement changes and in what direction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Answers are revealed by clicking on the mouse.</a:t>
            </a:r>
            <a:endParaRPr lang="en-GB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4973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89361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Identify the difference between speed, instantaneous velocity and average velocity for two-dimensional motion.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terms average velocity and instantaneous velocity are thought of as the same thing – just velocity or even speed.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is speed in a particular direction.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average velocity measures how quickly displacement changes and in what direction; instantaneous velocity is the average velocity measured over a very, very short amount of time.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Statements A, B and D are right; and statement C is wrong.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7753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Statement B is right; and statements A, C and D are wrong.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092661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Identify the difference between speed, instantaneous velocity and average velocity for two-dimensional motion.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terms average velocity and instantaneous velocity are thought of as the same thing – just velocity or even speed.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is speed in a particular direction.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average velocity measures how quickly displacement changes and in what direction; instantaneous velocity is the average velocity measured over a very, very short amount of time.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Statement A is right; and statements B and C are wrong.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7753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21737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5584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768197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US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Calculate differences in velocity for 1-dimensional and 2-dimensional motion.</a:t>
            </a:r>
            <a:endParaRPr lang="en-GB" sz="1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difference in two velocities is just the difference in their magnitude.</a:t>
            </a:r>
          </a:p>
          <a:p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simply labelling one direction as positive and the other as negative</a:t>
            </a:r>
          </a:p>
          <a:p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explicit that the positive direction is a choice we make, which needs to be stated, as in ‘taking positive direction to be towards the right’.</a:t>
            </a:r>
          </a:p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baseline="0" dirty="0">
                <a:solidFill>
                  <a:schemeClr val="tx1"/>
                </a:solidFill>
              </a:rPr>
              <a:t>Image by Manfred Richter from Pixabay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Answers are revealed by clicking on the mouse.</a:t>
            </a:r>
            <a:endParaRPr lang="en-GB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537300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217379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13192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US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Calculate differences in velocity for 1-dimensional and 2-dimensional motion.</a:t>
            </a:r>
            <a:endParaRPr lang="en-GB" sz="1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difference in two velocities is just the difference in their magnitude; and the change in velocity must be in a direction that the car is moving in.</a:t>
            </a:r>
          </a:p>
          <a:p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simply labelling one direction as positive and the other as negative</a:t>
            </a:r>
          </a:p>
          <a:p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explicit that the positive direction is a choice we make, which needs to be stated, as in ‘taking positive direction to be towards the right’.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</a:t>
            </a:r>
            <a:r>
              <a:rPr lang="en-GB" sz="1200" b="0" i="0" baseline="0" dirty="0">
                <a:solidFill>
                  <a:schemeClr val="tx1"/>
                </a:solidFill>
              </a:rPr>
              <a:t> B</a:t>
            </a:r>
            <a:endParaRPr lang="en-GB" sz="1200" b="1" i="0" baseline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217379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</a:t>
            </a:r>
            <a:r>
              <a:rPr lang="en-GB" sz="1200" b="0" i="0" baseline="0" dirty="0">
                <a:solidFill>
                  <a:schemeClr val="tx1"/>
                </a:solidFill>
              </a:rPr>
              <a:t> C</a:t>
            </a:r>
            <a:endParaRPr lang="en-GB" sz="1200" b="1" i="0" baseline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418107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</a:t>
            </a:r>
            <a:r>
              <a:rPr lang="en-GB" sz="1200" b="0" i="0" baseline="0" dirty="0">
                <a:solidFill>
                  <a:schemeClr val="tx1"/>
                </a:solidFill>
              </a:rPr>
              <a:t> B</a:t>
            </a:r>
            <a:endParaRPr lang="en-GB" sz="1200" b="1" i="0" baseline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60877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09373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Explain the difference between distance and displacement, and between speed and velocity. 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terms speed and velocity are often conflated; students do not distinguish clearly between them, and do not fully appreciate the vector nature of velocity.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is speed in a particular direction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measures how quickly displacement changes and in what direction</a:t>
            </a:r>
          </a:p>
          <a:p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1" i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520090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dirty="0">
                <a:solidFill>
                  <a:schemeClr val="tx1"/>
                </a:solidFill>
              </a:rPr>
              <a:t>Expected answers: </a:t>
            </a:r>
            <a:r>
              <a:rPr lang="en-US" sz="1200" b="0" i="0" dirty="0">
                <a:solidFill>
                  <a:schemeClr val="tx1"/>
                </a:solidFill>
              </a:rPr>
              <a:t>Sam is right; Ashraf, Lucy and Corey are wrong.</a:t>
            </a:r>
            <a:endParaRPr lang="en-GB" sz="1200" b="1" i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more detailed answer, with a discussion of what the statements reveal about students’ understanding can be found in the teacher notes for this activity.</a:t>
            </a:r>
          </a:p>
          <a:p>
            <a:endParaRPr lang="en-GB" sz="1200" b="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074735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Explain the difference between distance and displacement, and between speed and velocity. 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terms speed and velocity are often conflated; students do not distinguish clearly between them, and do not fully appreciate the vector nature of velocity.  </a:t>
            </a:r>
          </a:p>
          <a:p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2521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Explain the difference between distance and displacement, and between speed and velocity. 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terms distance and displacement, and the terms speed and velocity are often conflated; students do not distinguish clearly between them, and do not fully appreciate the vector nature of displacement and velocity.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Answers are revealed by clicking on the mouse.</a:t>
            </a:r>
            <a:endParaRPr lang="en-GB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892526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511910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dirty="0">
                <a:solidFill>
                  <a:schemeClr val="tx1"/>
                </a:solidFill>
              </a:rPr>
              <a:t>Expected answers: </a:t>
            </a:r>
            <a:r>
              <a:rPr lang="en-US" sz="1200" b="0" i="0" dirty="0">
                <a:solidFill>
                  <a:schemeClr val="tx1"/>
                </a:solidFill>
              </a:rPr>
              <a:t>Arjun is right; Amina, Gemma and George are wrong.</a:t>
            </a:r>
            <a:endParaRPr lang="en-GB" sz="1200" b="1" i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more detailed answer, with a discussion of what the statements reveal about students’ understanding can be found in the teacher notes for this activity.</a:t>
            </a:r>
          </a:p>
          <a:p>
            <a:endParaRPr lang="en-GB" sz="1200" b="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054788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Explain the difference between distance and displacement, and between speed and velocity. 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terms speed and velocity are often conflated; students do not distinguish clearly between them, and do not fully appreciate the vector nature of velocity.</a:t>
            </a:r>
          </a:p>
          <a:p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952220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42701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dirty="0">
                <a:solidFill>
                  <a:schemeClr val="tx1"/>
                </a:solidFill>
              </a:rPr>
              <a:t>Expected answers: </a:t>
            </a:r>
            <a:r>
              <a:rPr lang="en-US" sz="1200" b="0" i="0" dirty="0">
                <a:solidFill>
                  <a:schemeClr val="tx1"/>
                </a:solidFill>
              </a:rPr>
              <a:t>Kacey is correct; Jake, Jesse and Hasan are wrong.</a:t>
            </a:r>
            <a:endParaRPr lang="en-GB" sz="1200" b="1" i="0" dirty="0">
              <a:solidFill>
                <a:schemeClr val="tx1"/>
              </a:solidFill>
            </a:endParaRPr>
          </a:p>
          <a:p>
            <a:endParaRPr lang="en-GB" sz="1200" b="0" i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more detailed answer, with a discussion of what the statements reveal about students’ understanding can be found in the teacher notes for this activity.</a:t>
            </a:r>
          </a:p>
          <a:p>
            <a:endParaRPr lang="en-GB" sz="1200" b="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68649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Explain the difference between distance and displacement, and between speed and velocity. 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terms speed and velocity are often conflated; students do not distinguish clearly between them, and do not fully appreciate the vector nature of velocity.</a:t>
            </a:r>
          </a:p>
          <a:p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334804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26075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dirty="0">
                <a:solidFill>
                  <a:schemeClr val="tx1"/>
                </a:solidFill>
              </a:rPr>
              <a:t>Expected answers: </a:t>
            </a:r>
            <a:r>
              <a:rPr lang="en-US" sz="1200" b="0" i="0" dirty="0" err="1">
                <a:solidFill>
                  <a:schemeClr val="tx1"/>
                </a:solidFill>
              </a:rPr>
              <a:t>Sumaya</a:t>
            </a:r>
            <a:r>
              <a:rPr lang="en-US" sz="1200" b="0" i="0" dirty="0">
                <a:solidFill>
                  <a:schemeClr val="tx1"/>
                </a:solidFill>
              </a:rPr>
              <a:t> is right; Malachi, Robyn and Luka are wrong.</a:t>
            </a:r>
            <a:endParaRPr lang="en-GB" sz="1200" b="1" i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more detailed answer, with a discussion of what the statements reveal about students’ understanding can be found in the teacher notes for this activity.</a:t>
            </a:r>
          </a:p>
          <a:p>
            <a:endParaRPr lang="en-GB" sz="1200" b="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347597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Calculate displacement and velocity for one-dimensional motion.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terms speed and velocity are often conflated; students do not distinguish clearly between them, and do not fully appreciate the vector nature of velocity.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is speed in a particular direction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measures how quickly displacement changes and in what direction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dirty="0">
                <a:solidFill>
                  <a:schemeClr val="tx1"/>
                </a:solidFill>
              </a:rPr>
              <a:t>Expected answers:</a:t>
            </a:r>
            <a:r>
              <a:rPr lang="en-US" sz="1200" b="0" i="0" dirty="0">
                <a:solidFill>
                  <a:schemeClr val="tx1"/>
                </a:solidFill>
              </a:rPr>
              <a:t> a. 16.7 m/s     b. 16.7 m/s east</a:t>
            </a:r>
            <a:endParaRPr lang="en-GB" sz="1200" b="0" i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5200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Answers are revealed by clicking on the mouse.</a:t>
            </a:r>
            <a:endParaRPr lang="en-GB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244015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dirty="0">
                <a:solidFill>
                  <a:schemeClr val="tx1"/>
                </a:solidFill>
              </a:rPr>
              <a:t>Expected answers:</a:t>
            </a:r>
            <a:r>
              <a:rPr lang="en-US" sz="1200" b="0" i="0" dirty="0">
                <a:solidFill>
                  <a:schemeClr val="tx1"/>
                </a:solidFill>
              </a:rPr>
              <a:t> a. 4 minutes or 240 seconds     b. 7.14 m/s east</a:t>
            </a:r>
            <a:endParaRPr lang="en-GB" sz="1200" b="0" i="0" dirty="0">
              <a:solidFill>
                <a:schemeClr val="tx1"/>
              </a:solidFill>
            </a:endParaRPr>
          </a:p>
          <a:p>
            <a:endParaRPr lang="en-GB" sz="1200" b="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31322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dirty="0">
                <a:solidFill>
                  <a:schemeClr val="tx1"/>
                </a:solidFill>
              </a:rPr>
              <a:t>Expected answers: </a:t>
            </a:r>
            <a:r>
              <a:rPr lang="en-US" sz="1200" b="0" i="0" dirty="0">
                <a:solidFill>
                  <a:schemeClr val="tx1"/>
                </a:solidFill>
              </a:rPr>
              <a:t>3.  0 (there is no need for a unit, but it is not wrong to give one)     4.  36 km north     5.  6.7 minutes, or 400 seconds</a:t>
            </a:r>
            <a:endParaRPr lang="en-GB" sz="1200" b="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52738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</a:t>
            </a:r>
            <a:r>
              <a:rPr lang="en-GB" sz="1200" b="0" i="0" baseline="0" dirty="0">
                <a:solidFill>
                  <a:schemeClr val="tx1"/>
                </a:solidFill>
              </a:rPr>
              <a:t> a. 4 m/s     b. 8 m/s     c. 5 m/s</a:t>
            </a:r>
            <a:endParaRPr lang="en-GB" sz="1200" b="1" i="0" baseline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</a:t>
            </a:r>
            <a:r>
              <a:rPr lang="en-GB" sz="1200" b="0" i="0" baseline="0" dirty="0">
                <a:solidFill>
                  <a:schemeClr val="tx1"/>
                </a:solidFill>
              </a:rPr>
              <a:t> a. 10 m/s     b.16 m/s     c. 14 m/s</a:t>
            </a:r>
            <a:endParaRPr lang="en-GB" sz="1200" b="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520090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</a:t>
            </a:r>
            <a:r>
              <a:rPr lang="en-GB" sz="1200" b="0" i="0" baseline="0" dirty="0">
                <a:solidFill>
                  <a:schemeClr val="tx1"/>
                </a:solidFill>
              </a:rPr>
              <a:t> a. 200 m     b. 160 s     c. 1.25 m/s</a:t>
            </a:r>
            <a:endParaRPr lang="en-GB" sz="1200" b="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</a:t>
            </a:r>
            <a:r>
              <a:rPr lang="en-GB" sz="1200" b="0" i="0" baseline="0" dirty="0">
                <a:solidFill>
                  <a:schemeClr val="tx1"/>
                </a:solidFill>
              </a:rPr>
              <a:t> a. 2 400 m     b. 6 m/s     c. 800 m to the right     d. 2 m/s to the right</a:t>
            </a:r>
            <a:endParaRPr lang="en-GB" sz="1200" b="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34810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Identify the difference between speed, instantaneous velocity and average velocity for two-dimensional motion.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terms average velocity and instantaneous velocity are thought of as the same thing – just velocity or even speed.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is speed in a particular direction.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average velocity measures how quickly displacement changes and in what direction; instantaneous velocity is the average velocity measured over a very, very short amount of time.</a:t>
            </a:r>
          </a:p>
          <a:p>
            <a:endParaRPr lang="en-GB" sz="1200" b="0" i="1" baseline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dirty="0">
                <a:solidFill>
                  <a:schemeClr val="tx1"/>
                </a:solidFill>
              </a:rPr>
              <a:t>Expected answers:</a:t>
            </a:r>
            <a:r>
              <a:rPr lang="en-US" sz="1200" b="0" i="0" dirty="0">
                <a:solidFill>
                  <a:schemeClr val="tx1"/>
                </a:solidFill>
              </a:rPr>
              <a:t> a. 10 m/s north     b. 20 m/s west     c. 20 m/s north     d. 20 m/s east</a:t>
            </a:r>
            <a:endParaRPr lang="en-GB" sz="1200" b="1" i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520090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>
                  <a:spcAft>
                    <a:spcPts val="900"/>
                  </a:spcAft>
                </a:pPr>
                <a:r>
                  <a:rPr lang="en-US" sz="1200" b="1" i="0" dirty="0">
                    <a:solidFill>
                      <a:schemeClr val="tx1"/>
                    </a:solidFill>
                  </a:rPr>
                  <a:t>Expected answers:</a:t>
                </a:r>
                <a:r>
                  <a:rPr lang="en-US" sz="1200" b="0" i="0" dirty="0">
                    <a:solidFill>
                      <a:schemeClr val="tx1"/>
                    </a:solidFill>
                  </a:rPr>
                  <a:t> </a:t>
                </a:r>
              </a:p>
              <a:p>
                <a:pPr>
                  <a:spcAft>
                    <a:spcPts val="900"/>
                  </a:spcAft>
                </a:pPr>
                <a:r>
                  <a:rPr lang="en-GB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e.	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speed</m:t>
                    </m:r>
                    <m:r>
                      <m:rPr>
                        <m:nor/>
                      </m:rPr>
                      <a:rPr lang="en-GB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= </m:t>
                    </m:r>
                    <m:f>
                      <m:fPr>
                        <m:ctrlPr>
                          <a:rPr lang="en-GB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distance</m:t>
                        </m:r>
                        <m:r>
                          <m:rPr>
                            <m:nor/>
                          </m:rPr>
                          <a:rPr lang="en-GB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travelled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time</m:t>
                        </m:r>
                        <m:r>
                          <m:rPr>
                            <m:nor/>
                          </m:rPr>
                          <a:rPr lang="en-GB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taken</m:t>
                        </m:r>
                      </m:den>
                    </m:f>
                  </m:oMath>
                </a14:m>
                <a:r>
                  <a:rPr lang="en-GB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,		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1800" i="0">
                        <a:solidFill>
                          <a:srgbClr val="80808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velocity</m:t>
                    </m:r>
                    <m:r>
                      <m:rPr>
                        <m:nor/>
                      </m:rPr>
                      <a:rPr lang="en-GB" sz="1800" i="0">
                        <a:solidFill>
                          <a:srgbClr val="80808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GB" sz="1800" i="0">
                        <a:solidFill>
                          <a:srgbClr val="80808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 </m:t>
                    </m:r>
                    <m:f>
                      <m:fPr>
                        <m:ctrlPr>
                          <a:rPr lang="en-GB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1800" i="0">
                            <a:solidFill>
                              <a:srgbClr val="80808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change</m:t>
                        </m:r>
                        <m:r>
                          <m:rPr>
                            <m:nor/>
                          </m:rPr>
                          <a:rPr lang="en-GB" sz="1800" i="0">
                            <a:solidFill>
                              <a:srgbClr val="80808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1800" i="0">
                            <a:solidFill>
                              <a:srgbClr val="80808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in</m:t>
                        </m:r>
                        <m:r>
                          <m:rPr>
                            <m:nor/>
                          </m:rPr>
                          <a:rPr lang="en-GB" sz="1800" i="0">
                            <a:solidFill>
                              <a:srgbClr val="80808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1800" i="0">
                            <a:solidFill>
                              <a:srgbClr val="80808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displacement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1800" i="0">
                            <a:solidFill>
                              <a:srgbClr val="80808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time</m:t>
                        </m:r>
                        <m:r>
                          <m:rPr>
                            <m:nor/>
                          </m:rPr>
                          <a:rPr lang="en-GB" sz="1800" i="0">
                            <a:solidFill>
                              <a:srgbClr val="80808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1800" i="0">
                            <a:solidFill>
                              <a:srgbClr val="80808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taken</m:t>
                        </m:r>
                      </m:den>
                    </m:f>
                  </m:oMath>
                </a14:m>
                <a:r>
                  <a:rPr lang="en-GB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.</a:t>
                </a:r>
                <a:endParaRPr lang="en-GB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indent="-457200">
                  <a:spcAft>
                    <a:spcPts val="900"/>
                  </a:spcAft>
                </a:pPr>
                <a:r>
                  <a:rPr lang="en-GB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The distance travelled is 200 metres, whereas the change in displacement of the car is only 100 metres north as this is measured in a straight line.  The time taken for these changes is the same in each case.</a:t>
                </a:r>
              </a:p>
              <a:p>
                <a:pPr marL="457200" indent="-457200">
                  <a:spcAft>
                    <a:spcPts val="900"/>
                  </a:spcAft>
                </a:pPr>
                <a:r>
                  <a:rPr lang="en-GB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f. Y     </a:t>
                </a:r>
              </a:p>
              <a:p>
                <a:pPr marL="457200" indent="-457200">
                  <a:spcAft>
                    <a:spcPts val="900"/>
                  </a:spcAft>
                </a:pPr>
                <a:r>
                  <a:rPr lang="en-GB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g. The velocities have the same magnitude and opposite directions.</a:t>
                </a:r>
                <a:endParaRPr lang="en-GB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endParaRPr lang="en-GB" sz="1200" b="0" i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>
                  <a:spcAft>
                    <a:spcPts val="900"/>
                  </a:spcAft>
                </a:pPr>
                <a:r>
                  <a:rPr lang="en-US" sz="1200" b="1" i="0" dirty="0">
                    <a:solidFill>
                      <a:schemeClr val="tx1"/>
                    </a:solidFill>
                  </a:rPr>
                  <a:t>Expected answers:</a:t>
                </a:r>
                <a:r>
                  <a:rPr lang="en-US" sz="1200" b="0" i="0" dirty="0">
                    <a:solidFill>
                      <a:schemeClr val="tx1"/>
                    </a:solidFill>
                  </a:rPr>
                  <a:t> </a:t>
                </a:r>
              </a:p>
              <a:p>
                <a:pPr>
                  <a:spcAft>
                    <a:spcPts val="900"/>
                  </a:spcAft>
                </a:pPr>
                <a:r>
                  <a:rPr lang="en-GB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e.	</a:t>
                </a:r>
                <a:r>
                  <a:rPr lang="en-GB" sz="1800" i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"speed = " </a:t>
                </a:r>
                <a:r>
                  <a:rPr lang="en-GB" sz="1800" i="0">
                    <a:effectLst/>
                    <a:latin typeface="Cambria Math" panose="02040503050406030204" pitchFamily="18" charset="0"/>
                    <a:cs typeface="Arial" panose="020B0604020202020204" pitchFamily="34" charset="0"/>
                  </a:rPr>
                  <a:t> "</a:t>
                </a:r>
                <a:r>
                  <a:rPr lang="en-GB" sz="1800" i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distance travelled" /"time taken" </a:t>
                </a:r>
                <a:r>
                  <a:rPr lang="en-GB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,		</a:t>
                </a:r>
                <a:r>
                  <a:rPr lang="en-GB" sz="1800" i="0">
                    <a:solidFill>
                      <a:srgbClr val="808080"/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"velocity "= </a:t>
                </a:r>
                <a:r>
                  <a:rPr lang="en-GB" sz="1800" i="0">
                    <a:solidFill>
                      <a:srgbClr val="808080"/>
                    </a:solidFill>
                    <a:effectLst/>
                    <a:latin typeface="Cambria Math" panose="02040503050406030204" pitchFamily="18" charset="0"/>
                    <a:cs typeface="Arial" panose="020B0604020202020204" pitchFamily="34" charset="0"/>
                  </a:rPr>
                  <a:t> "</a:t>
                </a:r>
                <a:r>
                  <a:rPr lang="en-GB" sz="1800" i="0">
                    <a:solidFill>
                      <a:srgbClr val="808080"/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change in displacement" /"time taken" </a:t>
                </a:r>
                <a:r>
                  <a:rPr lang="en-GB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.</a:t>
                </a:r>
                <a:endParaRPr lang="en-GB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indent="-457200">
                  <a:spcAft>
                    <a:spcPts val="900"/>
                  </a:spcAft>
                </a:pPr>
                <a:r>
                  <a:rPr lang="en-GB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The distance travelled is 200 metres, whereas the change in displacement of the car is only 100 metres north as this is measured in a straight line.  The time taken for these changes is the same in each case.</a:t>
                </a:r>
              </a:p>
              <a:p>
                <a:pPr marL="457200" indent="-457200">
                  <a:spcAft>
                    <a:spcPts val="900"/>
                  </a:spcAft>
                </a:pPr>
                <a:r>
                  <a:rPr lang="en-GB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f. Y     </a:t>
                </a:r>
              </a:p>
              <a:p>
                <a:pPr marL="457200" indent="-457200">
                  <a:spcAft>
                    <a:spcPts val="900"/>
                  </a:spcAft>
                </a:pPr>
                <a:r>
                  <a:rPr lang="en-GB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g. The velocities have the same magnitude and opposite directions.</a:t>
                </a:r>
                <a:endParaRPr lang="en-GB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endParaRPr lang="en-GB" sz="1200" b="0" i="1" dirty="0">
                  <a:solidFill>
                    <a:schemeClr val="tx1"/>
                  </a:solidFill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566017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dirty="0">
                <a:solidFill>
                  <a:schemeClr val="tx1"/>
                </a:solidFill>
              </a:rPr>
              <a:t>Expected answers:</a:t>
            </a:r>
            <a:r>
              <a:rPr lang="en-US" sz="1200" b="0" i="0" dirty="0">
                <a:solidFill>
                  <a:schemeClr val="tx1"/>
                </a:solidFill>
              </a:rPr>
              <a:t> a. 8 m/s     b. 0 m/s    c. No direction, because the total displacement is zero.</a:t>
            </a:r>
            <a:endParaRPr lang="en-GB" sz="1200" b="0" i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52009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Explain the difference between distance and displacement, and between speed and velocity. 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terms distance and displacement, and the terms speed and velocity are often conflated; students do not distinguish clearly between them, and do not fully appreciate the vector nature of displacement and velocity.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is speed in a particular direction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velocity measures how quickly displacement changes and in what direction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Answers are revealed by clicking on the mouse.</a:t>
            </a:r>
            <a:endParaRPr lang="en-GB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941559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dirty="0">
                <a:solidFill>
                  <a:schemeClr val="tx1"/>
                </a:solidFill>
              </a:rPr>
              <a:t>Expected answers:</a:t>
            </a:r>
            <a:r>
              <a:rPr lang="en-US" sz="1200" b="0" i="0" dirty="0">
                <a:solidFill>
                  <a:schemeClr val="tx1"/>
                </a:solidFill>
              </a:rPr>
              <a:t> a. 6 m/s     b. 4 m/s east     c. 6 m/s south     d. 6 m/s south     e. 6 m/s northwest</a:t>
            </a:r>
          </a:p>
          <a:p>
            <a:endParaRPr lang="en-GB" sz="1200" b="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520090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dirty="0">
                <a:solidFill>
                  <a:schemeClr val="tx1"/>
                </a:solidFill>
              </a:rPr>
              <a:t>Expected answers: </a:t>
            </a:r>
            <a:r>
              <a:rPr lang="en-US" sz="1200" b="0" i="0" dirty="0">
                <a:solidFill>
                  <a:schemeClr val="tx1"/>
                </a:solidFill>
              </a:rPr>
              <a:t>a. 16.7 m/s     b. 11.8 m/s north east</a:t>
            </a:r>
            <a:endParaRPr lang="en-GB" sz="1200" b="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46521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853285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dirty="0">
                <a:solidFill>
                  <a:schemeClr val="tx1"/>
                </a:solidFill>
              </a:rPr>
              <a:t>Expected answers:</a:t>
            </a:r>
            <a:r>
              <a:rPr lang="en-US" sz="1200" b="0" i="0" dirty="0">
                <a:solidFill>
                  <a:schemeClr val="tx1"/>
                </a:solidFill>
              </a:rPr>
              <a:t> a. 0.25 m/s     b. </a:t>
            </a:r>
            <a:r>
              <a:rPr lang="en-US" sz="1200" b="0" i="0" dirty="0" err="1">
                <a:solidFill>
                  <a:schemeClr val="tx1"/>
                </a:solidFill>
              </a:rPr>
              <a:t>i</a:t>
            </a:r>
            <a:r>
              <a:rPr lang="en-US" sz="1200" b="0" i="0" dirty="0">
                <a:solidFill>
                  <a:schemeClr val="tx1"/>
                </a:solidFill>
              </a:rPr>
              <a:t>. 0.16 m/s     ii. 0     iii. 0.053 m/s</a:t>
            </a:r>
            <a:endParaRPr lang="en-GB" sz="1200" b="1" i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73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932473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dirty="0">
                <a:solidFill>
                  <a:schemeClr val="tx1"/>
                </a:solidFill>
              </a:rPr>
              <a:t>Expected answers:</a:t>
            </a:r>
            <a:r>
              <a:rPr lang="en-US" sz="1200" b="0" i="0" dirty="0">
                <a:solidFill>
                  <a:schemeClr val="tx1"/>
                </a:solidFill>
              </a:rPr>
              <a:t> c. </a:t>
            </a:r>
            <a:r>
              <a:rPr lang="en-US" sz="1200" b="0" i="0" dirty="0" err="1">
                <a:solidFill>
                  <a:schemeClr val="tx1"/>
                </a:solidFill>
              </a:rPr>
              <a:t>i</a:t>
            </a:r>
            <a:r>
              <a:rPr lang="en-US" sz="1200" b="0" i="0" dirty="0">
                <a:solidFill>
                  <a:schemeClr val="tx1"/>
                </a:solidFill>
              </a:rPr>
              <a:t>. and iii. Vertically upwards     ii. No direction     d. </a:t>
            </a:r>
            <a:r>
              <a:rPr lang="en-US" sz="1200" b="0" i="0" dirty="0" err="1">
                <a:solidFill>
                  <a:schemeClr val="tx1"/>
                </a:solidFill>
              </a:rPr>
              <a:t>i</a:t>
            </a:r>
            <a:r>
              <a:rPr lang="en-US" sz="1200" b="0" i="0" dirty="0">
                <a:solidFill>
                  <a:schemeClr val="tx1"/>
                </a:solidFill>
              </a:rPr>
              <a:t>. 45</a:t>
            </a:r>
            <a:r>
              <a:rPr lang="en-US" sz="1200" b="0" i="0" baseline="30000" dirty="0">
                <a:solidFill>
                  <a:schemeClr val="tx1"/>
                </a:solidFill>
              </a:rPr>
              <a:t>o</a:t>
            </a:r>
            <a:r>
              <a:rPr lang="en-US" sz="1200" b="0" i="0" baseline="0" dirty="0">
                <a:solidFill>
                  <a:schemeClr val="tx1"/>
                </a:solidFill>
              </a:rPr>
              <a:t> upwards and to the left     ii </a:t>
            </a:r>
            <a:r>
              <a:rPr lang="en-US" sz="1200" b="0" i="0" dirty="0">
                <a:solidFill>
                  <a:schemeClr val="tx1"/>
                </a:solidFill>
              </a:rPr>
              <a:t>45</a:t>
            </a:r>
            <a:r>
              <a:rPr lang="en-US" sz="1200" b="0" i="0" baseline="30000" dirty="0">
                <a:solidFill>
                  <a:schemeClr val="tx1"/>
                </a:solidFill>
              </a:rPr>
              <a:t>o</a:t>
            </a:r>
            <a:r>
              <a:rPr lang="en-US" sz="1200" b="0" i="0" baseline="0" dirty="0">
                <a:solidFill>
                  <a:schemeClr val="tx1"/>
                </a:solidFill>
              </a:rPr>
              <a:t> upwards and to the right</a:t>
            </a:r>
            <a:endParaRPr lang="en-GB" sz="1200" b="1" i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74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76920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US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Calculate differences in velocity for 1-dimensional and 2-dimensional motion.</a:t>
            </a:r>
            <a:endParaRPr lang="en-GB" sz="1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difference in two velocities is just the difference in their magnitude; and the change in velocity must be in a direction that the car is moving in.</a:t>
            </a:r>
          </a:p>
          <a:p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simply labelling one direction as positive and the other as negative</a:t>
            </a:r>
          </a:p>
          <a:p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explicit that the positive direction is a choice we make, which needs to be stated, as in ‘taking positive direction to be towards the right’.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Answers: </a:t>
            </a:r>
            <a:r>
              <a:rPr lang="en-GB" sz="1200" b="0" i="0" baseline="0" dirty="0">
                <a:solidFill>
                  <a:schemeClr val="tx1"/>
                </a:solidFill>
              </a:rPr>
              <a:t>revealed by mouse clicks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Answers: </a:t>
            </a:r>
            <a:r>
              <a:rPr lang="en-GB" sz="1200" b="0" i="0" baseline="0" dirty="0">
                <a:solidFill>
                  <a:schemeClr val="tx1"/>
                </a:solidFill>
              </a:rPr>
              <a:t>revealed by clicking the mouse.</a:t>
            </a:r>
            <a:endParaRPr lang="en-GB" sz="1200" b="1" i="0" baseline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421998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Answers: </a:t>
            </a:r>
            <a:r>
              <a:rPr lang="en-GB" sz="1200" b="0" i="0" baseline="0" dirty="0">
                <a:solidFill>
                  <a:schemeClr val="tx1"/>
                </a:solidFill>
              </a:rPr>
              <a:t>revealed by clicking the mouse.</a:t>
            </a:r>
            <a:endParaRPr lang="en-GB" sz="1200" b="1" i="0" baseline="0" dirty="0">
              <a:solidFill>
                <a:schemeClr val="tx1"/>
              </a:solidFill>
            </a:endParaRPr>
          </a:p>
          <a:p>
            <a:endParaRPr lang="en-GB" sz="1200" b="0" i="1" baseline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Answers: </a:t>
            </a:r>
            <a:r>
              <a:rPr lang="en-GB" sz="1200" b="0" i="0" baseline="0" dirty="0">
                <a:solidFill>
                  <a:schemeClr val="tx1"/>
                </a:solidFill>
              </a:rPr>
              <a:t>revealed by clicking the mouse.</a:t>
            </a:r>
            <a:endParaRPr lang="en-GB" sz="1200" b="1" i="0" baseline="0" dirty="0">
              <a:solidFill>
                <a:schemeClr val="tx1"/>
              </a:solidFill>
            </a:endParaRPr>
          </a:p>
          <a:p>
            <a:endParaRPr lang="en-GB" sz="1200" b="0" i="1" baseline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78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007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Answers are revealed by clicking on the mouse.</a:t>
            </a:r>
            <a:endParaRPr lang="en-GB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3963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PFM4.1</a:t>
            </a:r>
            <a:r>
              <a:rPr lang="en-GB" b="1" dirty="0"/>
              <a:t>: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Explain the difference between distance and displacement, and between speed and velocity.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terms distance and displacement, and the terms speed and velocity are often conflated; students do not distinguish clearly between them, and do not fully appreciate the vector nature of displacement and velocity.</a:t>
            </a:r>
          </a:p>
          <a:p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endParaRPr lang="en-GB" sz="1200" b="0" i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3027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02/11/2021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16.xml"/><Relationship Id="rId18" Type="http://schemas.openxmlformats.org/officeDocument/2006/relationships/slide" Target="slide46.xml"/><Relationship Id="rId3" Type="http://schemas.openxmlformats.org/officeDocument/2006/relationships/image" Target="../media/image1.png"/><Relationship Id="rId7" Type="http://schemas.openxmlformats.org/officeDocument/2006/relationships/slide" Target="slide75.xml"/><Relationship Id="rId12" Type="http://schemas.openxmlformats.org/officeDocument/2006/relationships/slide" Target="slide20.xml"/><Relationship Id="rId17" Type="http://schemas.openxmlformats.org/officeDocument/2006/relationships/slide" Target="slide58.xml"/><Relationship Id="rId2" Type="http://schemas.openxmlformats.org/officeDocument/2006/relationships/notesSlide" Target="../notesSlides/notesSlide1.xml"/><Relationship Id="rId16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31.xml"/><Relationship Id="rId5" Type="http://schemas.openxmlformats.org/officeDocument/2006/relationships/slide" Target="slide3.xml"/><Relationship Id="rId15" Type="http://schemas.openxmlformats.org/officeDocument/2006/relationships/slide" Target="slide25.xml"/><Relationship Id="rId10" Type="http://schemas.openxmlformats.org/officeDocument/2006/relationships/slide" Target="slide39.xml"/><Relationship Id="rId4" Type="http://schemas.openxmlformats.org/officeDocument/2006/relationships/hyperlink" Target="BEST_PMA_3_1_Teacher%20notes_key%20concept_Transfer%20of%20energy%20by%20conduction.docx" TargetMode="External"/><Relationship Id="rId9" Type="http://schemas.openxmlformats.org/officeDocument/2006/relationships/slide" Target="slide42.xml"/><Relationship Id="rId1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7.png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bestevidencescienceteaching.org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slide" Target="slide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slide" Target="slide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3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1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3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14.png"/><Relationship Id="rId4" Type="http://schemas.openxmlformats.org/officeDocument/2006/relationships/slide" Target="slide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bestevidencescienceteaching.org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slide" Target="slide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slide" Target="slide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slide" Target="slide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slide" Target="slide1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0.png"/><Relationship Id="rId4" Type="http://schemas.openxmlformats.org/officeDocument/2006/relationships/image" Target="../media/image460.png"/><Relationship Id="rId9" Type="http://schemas.openxmlformats.org/officeDocument/2006/relationships/image" Target="../media/image5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slide" Target="slide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slide" Target="slide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6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BBA63E47-C2F0-4325-94B2-6A79884295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86" name="Rounded Rectangle 85">
            <a:hlinkClick r:id="rId4" action="ppaction://hlinkfile"/>
          </p:cNvPr>
          <p:cNvSpPr/>
          <p:nvPr/>
        </p:nvSpPr>
        <p:spPr>
          <a:xfrm>
            <a:off x="4352422" y="5610794"/>
            <a:ext cx="4540273" cy="681618"/>
          </a:xfrm>
          <a:prstGeom prst="roundRect">
            <a:avLst>
              <a:gd name="adj" fmla="val 2693"/>
            </a:avLst>
          </a:prstGeom>
          <a:solidFill>
            <a:srgbClr val="604A7B"/>
          </a:solidFill>
          <a:ln>
            <a:solidFill>
              <a:srgbClr val="604A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Run the slide show to activate the clickable boxes.</a:t>
            </a:r>
          </a:p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Useful information can be found in the slide notes.</a:t>
            </a:r>
            <a:endParaRPr lang="en-GB" sz="11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1" name="Title 1"/>
          <p:cNvSpPr txBox="1">
            <a:spLocks/>
          </p:cNvSpPr>
          <p:nvPr/>
        </p:nvSpPr>
        <p:spPr>
          <a:xfrm>
            <a:off x="0" y="4017"/>
            <a:ext cx="9144000" cy="6353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>
                <a:solidFill>
                  <a:schemeClr val="tx1"/>
                </a:solidFill>
              </a:rPr>
              <a:t>Key concept 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PFM4.1 Velocity</a:t>
            </a:r>
            <a:endParaRPr kumimoji="0" lang="en-GB" sz="20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212333" y="5690205"/>
            <a:ext cx="3926671" cy="516013"/>
            <a:chOff x="193862" y="5695966"/>
            <a:chExt cx="3926671" cy="516013"/>
          </a:xfrm>
        </p:grpSpPr>
        <p:sp>
          <p:nvSpPr>
            <p:cNvPr id="46" name="Text Box 234"/>
            <p:cNvSpPr txBox="1"/>
            <p:nvPr/>
          </p:nvSpPr>
          <p:spPr>
            <a:xfrm>
              <a:off x="193862" y="5695967"/>
              <a:ext cx="200025" cy="222250"/>
            </a:xfrm>
            <a:prstGeom prst="rect">
              <a:avLst/>
            </a:prstGeom>
            <a:solidFill>
              <a:srgbClr val="604A7B"/>
            </a:solidFill>
            <a:ln w="6350">
              <a:noFill/>
            </a:ln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800" b="1" dirty="0">
                  <a:solidFill>
                    <a:srgbClr val="FFFFFF"/>
                  </a:solidFill>
                  <a:effectLst/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P</a:t>
              </a:r>
              <a:endParaRPr lang="en-GB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393887" y="5695966"/>
              <a:ext cx="3726646" cy="516013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r>
                <a:rPr lang="en-GB" sz="900" dirty="0">
                  <a:latin typeface="Verdana" panose="020B0604030504040204" pitchFamily="34" charset="0"/>
                  <a:ea typeface="Verdana" panose="020B0604030504040204" pitchFamily="34" charset="0"/>
                </a:rPr>
                <a:t>Prior understanding from earlier stages of learning.</a:t>
              </a:r>
            </a:p>
            <a:p>
              <a:endParaRPr lang="en-GB" sz="9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r>
                <a:rPr lang="en-US" sz="900" dirty="0">
                  <a:latin typeface="Verdana" panose="020B0604030504040204" pitchFamily="34" charset="0"/>
                  <a:ea typeface="Verdana" panose="020B0604030504040204" pitchFamily="34" charset="0"/>
                </a:rPr>
                <a:t>Bridge to later stages of learning.</a:t>
              </a:r>
              <a:endParaRPr lang="en-GB" sz="9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436957" y="1380530"/>
            <a:ext cx="7344000" cy="108806"/>
            <a:chOff x="-3399" y="3399"/>
            <a:chExt cx="7492276" cy="108806"/>
          </a:xfrm>
        </p:grpSpPr>
        <p:cxnSp>
          <p:nvCxnSpPr>
            <p:cNvPr id="73" name="Straight Arrow Connector 72"/>
            <p:cNvCxnSpPr/>
            <p:nvPr/>
          </p:nvCxnSpPr>
          <p:spPr>
            <a:xfrm>
              <a:off x="110490" y="57150"/>
              <a:ext cx="7378387" cy="0"/>
            </a:xfrm>
            <a:prstGeom prst="straightConnector1">
              <a:avLst/>
            </a:prstGeom>
            <a:ln w="50800">
              <a:solidFill>
                <a:srgbClr val="604A7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oup 73"/>
            <p:cNvGrpSpPr/>
            <p:nvPr/>
          </p:nvGrpSpPr>
          <p:grpSpPr>
            <a:xfrm>
              <a:off x="-3399" y="3399"/>
              <a:ext cx="1791301" cy="108806"/>
              <a:chOff x="-3999" y="3399"/>
              <a:chExt cx="2107274" cy="108806"/>
            </a:xfrm>
          </p:grpSpPr>
          <p:sp>
            <p:nvSpPr>
              <p:cNvPr id="76" name="Parallelogram 75"/>
              <p:cNvSpPr/>
              <p:nvPr/>
            </p:nvSpPr>
            <p:spPr>
              <a:xfrm rot="10800000" flipV="1">
                <a:off x="-1114" y="3399"/>
                <a:ext cx="2104389" cy="53975"/>
              </a:xfrm>
              <a:prstGeom prst="parallelogram">
                <a:avLst>
                  <a:gd name="adj" fmla="val 199000"/>
                </a:avLst>
              </a:prstGeom>
              <a:solidFill>
                <a:srgbClr val="604A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77" name="Parallelogram 76"/>
              <p:cNvSpPr/>
              <p:nvPr/>
            </p:nvSpPr>
            <p:spPr>
              <a:xfrm rot="10800000">
                <a:off x="-3999" y="58205"/>
                <a:ext cx="2104937" cy="54000"/>
              </a:xfrm>
              <a:prstGeom prst="parallelogram">
                <a:avLst>
                  <a:gd name="adj" fmla="val 199000"/>
                </a:avLst>
              </a:prstGeom>
              <a:solidFill>
                <a:srgbClr val="604A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</p:grpSp>
        <p:sp>
          <p:nvSpPr>
            <p:cNvPr id="75" name="Text Box 2"/>
            <p:cNvSpPr txBox="1">
              <a:spLocks noChangeArrowheads="1"/>
            </p:cNvSpPr>
            <p:nvPr/>
          </p:nvSpPr>
          <p:spPr bwMode="auto">
            <a:xfrm>
              <a:off x="219057" y="10601"/>
              <a:ext cx="1295400" cy="95258"/>
            </a:xfrm>
            <a:prstGeom prst="rect">
              <a:avLst/>
            </a:prstGeom>
            <a:solidFill>
              <a:srgbClr val="604A7B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600" b="1" cap="all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 o n c e p t u a l   p r o g r e s s I o n</a:t>
              </a:r>
              <a:endParaRPr lang="en-GB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0" name="Text Box 224">
            <a:extLst>
              <a:ext uri="{FF2B5EF4-FFF2-40B4-BE49-F238E27FC236}">
                <a16:creationId xmlns:a16="http://schemas.microsoft.com/office/drawing/2014/main" id="{4B3FE5C3-D225-4623-9044-252EB7F48C4D}"/>
              </a:ext>
            </a:extLst>
          </p:cNvPr>
          <p:cNvSpPr txBox="1"/>
          <p:nvPr/>
        </p:nvSpPr>
        <p:spPr>
          <a:xfrm>
            <a:off x="215162" y="5974828"/>
            <a:ext cx="200025" cy="222250"/>
          </a:xfrm>
          <a:prstGeom prst="rect">
            <a:avLst/>
          </a:prstGeom>
          <a:solidFill>
            <a:srgbClr val="8064A2">
              <a:lumMod val="75000"/>
            </a:srgbClr>
          </a:solidFill>
          <a:ln w="6350">
            <a:noFill/>
          </a:ln>
        </p:spPr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endParaRPr kumimoji="0" lang="en-GB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7F5A01-3E88-4B98-A040-4FC0985CB194}"/>
              </a:ext>
            </a:extLst>
          </p:cNvPr>
          <p:cNvGrpSpPr/>
          <p:nvPr/>
        </p:nvGrpSpPr>
        <p:grpSpPr>
          <a:xfrm>
            <a:off x="212333" y="813857"/>
            <a:ext cx="8683572" cy="4682509"/>
            <a:chOff x="212333" y="813857"/>
            <a:chExt cx="8683572" cy="4682509"/>
          </a:xfrm>
        </p:grpSpPr>
        <p:grpSp>
          <p:nvGrpSpPr>
            <p:cNvPr id="8" name="Group 7"/>
            <p:cNvGrpSpPr/>
            <p:nvPr/>
          </p:nvGrpSpPr>
          <p:grpSpPr>
            <a:xfrm>
              <a:off x="212333" y="813857"/>
              <a:ext cx="8683572" cy="4682509"/>
              <a:chOff x="212333" y="813857"/>
              <a:chExt cx="8683572" cy="4682509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212333" y="813857"/>
                <a:ext cx="8683572" cy="4682509"/>
                <a:chOff x="212333" y="813857"/>
                <a:chExt cx="8683572" cy="4682509"/>
              </a:xfrm>
            </p:grpSpPr>
            <p:grpSp>
              <p:nvGrpSpPr>
                <p:cNvPr id="5" name="Group 4"/>
                <p:cNvGrpSpPr/>
                <p:nvPr/>
              </p:nvGrpSpPr>
              <p:grpSpPr>
                <a:xfrm>
                  <a:off x="212333" y="813857"/>
                  <a:ext cx="8683572" cy="4682509"/>
                  <a:chOff x="212333" y="813857"/>
                  <a:chExt cx="8683572" cy="4682509"/>
                </a:xfrm>
              </p:grpSpPr>
              <p:grpSp>
                <p:nvGrpSpPr>
                  <p:cNvPr id="89" name="Group 88"/>
                  <p:cNvGrpSpPr/>
                  <p:nvPr/>
                </p:nvGrpSpPr>
                <p:grpSpPr>
                  <a:xfrm>
                    <a:off x="212333" y="813857"/>
                    <a:ext cx="8683572" cy="4682509"/>
                    <a:chOff x="213529" y="766232"/>
                    <a:chExt cx="8683572" cy="4682509"/>
                  </a:xfrm>
                </p:grpSpPr>
                <p:sp>
                  <p:nvSpPr>
                    <p:cNvPr id="59" name="TextBox 58"/>
                    <p:cNvSpPr txBox="1"/>
                    <p:nvPr/>
                  </p:nvSpPr>
                  <p:spPr>
                    <a:xfrm>
                      <a:off x="1329617" y="4152554"/>
                      <a:ext cx="1512001" cy="129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604A7B"/>
                      </a:solidFill>
                    </a:ln>
                  </p:spPr>
                  <p:txBody>
                    <a:bodyPr wrap="square" rtlCol="0">
                      <a:noAutofit/>
                    </a:bodyPr>
                    <a:lstStyle/>
                    <a:p>
                      <a:pPr algn="ctr"/>
                      <a:endParaRPr lang="en-GB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p:txBody>
                </p:sp>
                <p:grpSp>
                  <p:nvGrpSpPr>
                    <p:cNvPr id="51" name="Group 50"/>
                    <p:cNvGrpSpPr/>
                    <p:nvPr/>
                  </p:nvGrpSpPr>
                  <p:grpSpPr>
                    <a:xfrm>
                      <a:off x="213529" y="766232"/>
                      <a:ext cx="8681180" cy="4682322"/>
                      <a:chOff x="213528" y="781472"/>
                      <a:chExt cx="8681180" cy="4682322"/>
                    </a:xfrm>
                  </p:grpSpPr>
                  <p:grpSp>
                    <p:nvGrpSpPr>
                      <p:cNvPr id="41" name="Group 40"/>
                      <p:cNvGrpSpPr/>
                      <p:nvPr/>
                    </p:nvGrpSpPr>
                    <p:grpSpPr>
                      <a:xfrm>
                        <a:off x="213528" y="781472"/>
                        <a:ext cx="8681180" cy="4682322"/>
                        <a:chOff x="237339" y="997372"/>
                        <a:chExt cx="8681180" cy="4682322"/>
                      </a:xfrm>
                    </p:grpSpPr>
                    <p:grpSp>
                      <p:nvGrpSpPr>
                        <p:cNvPr id="34" name="Group 33"/>
                        <p:cNvGrpSpPr/>
                        <p:nvPr/>
                      </p:nvGrpSpPr>
                      <p:grpSpPr>
                        <a:xfrm>
                          <a:off x="1353428" y="997372"/>
                          <a:ext cx="7565091" cy="1942089"/>
                          <a:chOff x="1348745" y="997475"/>
                          <a:chExt cx="7565091" cy="1942089"/>
                        </a:xfrm>
                      </p:grpSpPr>
                      <p:grpSp>
                        <p:nvGrpSpPr>
                          <p:cNvPr id="32" name="Group 31"/>
                          <p:cNvGrpSpPr/>
                          <p:nvPr/>
                        </p:nvGrpSpPr>
                        <p:grpSpPr>
                          <a:xfrm>
                            <a:off x="1348745" y="997475"/>
                            <a:ext cx="7565091" cy="1942089"/>
                            <a:chOff x="1348745" y="997475"/>
                            <a:chExt cx="7565091" cy="1942089"/>
                          </a:xfrm>
                        </p:grpSpPr>
                        <p:sp>
                          <p:nvSpPr>
                            <p:cNvPr id="2" name="Rectangle 1"/>
                            <p:cNvSpPr/>
                            <p:nvPr/>
                          </p:nvSpPr>
                          <p:spPr>
                            <a:xfrm>
                              <a:off x="1348745" y="997475"/>
                              <a:ext cx="7565091" cy="503794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solidFill>
                                <a:srgbClr val="604A7B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>
                                <a:lnSpc>
                                  <a:spcPct val="114000"/>
                                </a:lnSpc>
                              </a:pPr>
                              <a:r>
                                <a:rPr lang="en-US" sz="1200" dirty="0">
                                  <a:solidFill>
                                    <a:schemeClr val="tx1"/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a:t>Velocity and displacement are vector quantities. Velocity measures by how much displacement changes in a given time interval.</a:t>
                              </a:r>
                              <a:endParaRPr lang="en-GB" sz="1200" dirty="0">
                                <a:solidFill>
                                  <a:schemeClr val="tx1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4" name="Rectangle 3"/>
                            <p:cNvSpPr/>
                            <p:nvPr/>
                          </p:nvSpPr>
                          <p:spPr>
                            <a:xfrm>
                              <a:off x="1348745" y="1715564"/>
                              <a:ext cx="1512000" cy="12240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solidFill>
                                <a:srgbClr val="604A7B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lIns="72000" tIns="36000" rIns="72000" bIns="36000" rtlCol="0" anchor="t" anchorCtr="0"/>
                            <a:lstStyle/>
                            <a:p>
                              <a:r>
                                <a:rPr lang="en-US" sz="1000" dirty="0">
                                  <a:solidFill>
                                    <a:schemeClr val="tx1"/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a:t>Explain the difference between distance and displacement, and between speed and velocity. </a:t>
                              </a:r>
                              <a:endParaRPr lang="en-GB" sz="1000" dirty="0">
                                <a:solidFill>
                                  <a:schemeClr val="tx1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4" name="Rectangle 13"/>
                            <p:cNvSpPr/>
                            <p:nvPr/>
                          </p:nvSpPr>
                          <p:spPr>
                            <a:xfrm>
                              <a:off x="2861813" y="1715564"/>
                              <a:ext cx="1512000" cy="12240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solidFill>
                                <a:srgbClr val="604A7B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lIns="72000" tIns="36000" rIns="72000" bIns="36000" rtlCol="0" anchor="t" anchorCtr="0"/>
                            <a:lstStyle/>
                            <a:p>
                              <a:r>
                                <a:rPr lang="en-US" sz="1000" dirty="0">
                                  <a:solidFill>
                                    <a:schemeClr val="tx1"/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a:t>Calculate displacement and velocity for one-dimensional motion.</a:t>
                              </a:r>
                              <a:endParaRPr lang="en-GB" sz="1000" dirty="0">
                                <a:solidFill>
                                  <a:schemeClr val="tx1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5" name="Rectangle 14"/>
                            <p:cNvSpPr/>
                            <p:nvPr/>
                          </p:nvSpPr>
                          <p:spPr>
                            <a:xfrm>
                              <a:off x="4374881" y="1715564"/>
                              <a:ext cx="1512000" cy="12240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solidFill>
                                <a:srgbClr val="604A7B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lIns="72000" tIns="36000" rIns="72000" bIns="36000" rtlCol="0" anchor="t" anchorCtr="0"/>
                            <a:lstStyle/>
                            <a:p>
                              <a:r>
                                <a:rPr lang="en-US" sz="1000" dirty="0">
                                  <a:solidFill>
                                    <a:schemeClr val="tx1"/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a:t>Calculate average velocity and instantaneous velocity for one-dimensional motion.</a:t>
                              </a:r>
                              <a:endParaRPr lang="en-GB" sz="1000" dirty="0">
                                <a:solidFill>
                                  <a:schemeClr val="tx1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6" name="Rectangle 15"/>
                            <p:cNvSpPr/>
                            <p:nvPr/>
                          </p:nvSpPr>
                          <p:spPr>
                            <a:xfrm>
                              <a:off x="5887949" y="1715564"/>
                              <a:ext cx="1512000" cy="12240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solidFill>
                                <a:srgbClr val="604A7B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lIns="72000" tIns="36000" rIns="72000" bIns="36000" rtlCol="0" anchor="t" anchorCtr="0"/>
                            <a:lstStyle/>
                            <a:p>
                              <a:r>
                                <a:rPr lang="en-US" sz="1000" dirty="0">
                                  <a:solidFill>
                                    <a:schemeClr val="tx1"/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a:t>Identify the difference between speed, instantaneous velocity and average velocity for two-dimensional motion</a:t>
                              </a:r>
                              <a:r>
                                <a:rPr lang="en-GB" sz="1000" dirty="0">
                                  <a:solidFill>
                                    <a:schemeClr val="tx1"/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a:t>.</a:t>
                              </a:r>
                            </a:p>
                          </p:txBody>
                        </p:sp>
                        <p:sp>
                          <p:nvSpPr>
                            <p:cNvPr id="17" name="Rectangle 16"/>
                            <p:cNvSpPr/>
                            <p:nvPr/>
                          </p:nvSpPr>
                          <p:spPr>
                            <a:xfrm>
                              <a:off x="7401019" y="1715564"/>
                              <a:ext cx="1512000" cy="12240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solidFill>
                                <a:srgbClr val="604A7B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lIns="72000" tIns="36000" rIns="72000" bIns="36000" rtlCol="0" anchor="t" anchorCtr="0"/>
                            <a:lstStyle/>
                            <a:p>
                              <a:r>
                                <a:rPr lang="en-US" sz="1000" dirty="0">
                                  <a:solidFill>
                                    <a:schemeClr val="tx1"/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a:t>Calculate differences in velocity for         1-dimensional and 2-dimensional motion.</a:t>
                              </a:r>
                              <a:endParaRPr lang="en-GB" sz="1000" dirty="0">
                                <a:solidFill>
                                  <a:schemeClr val="tx1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33" name="Rectangle 32"/>
                          <p:cNvSpPr/>
                          <p:nvPr/>
                        </p:nvSpPr>
                        <p:spPr>
                          <a:xfrm>
                            <a:off x="1348745" y="1497988"/>
                            <a:ext cx="7564274" cy="217370"/>
                          </a:xfrm>
                          <a:prstGeom prst="rect">
                            <a:avLst/>
                          </a:prstGeom>
                          <a:noFill/>
                          <a:ln>
                            <a:solidFill>
                              <a:srgbClr val="604A7B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>
                              <a:lnSpc>
                                <a:spcPct val="114000"/>
                              </a:lnSpc>
                            </a:pPr>
                            <a:endParaRPr lang="en-GB" sz="120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40" name="Group 39"/>
                        <p:cNvGrpSpPr/>
                        <p:nvPr/>
                      </p:nvGrpSpPr>
                      <p:grpSpPr>
                        <a:xfrm>
                          <a:off x="237339" y="1016796"/>
                          <a:ext cx="1080254" cy="4662898"/>
                          <a:chOff x="237339" y="1016796"/>
                          <a:chExt cx="1080254" cy="4662898"/>
                        </a:xfrm>
                      </p:grpSpPr>
                      <p:sp>
                        <p:nvSpPr>
                          <p:cNvPr id="35" name="TextBox 34"/>
                          <p:cNvSpPr txBox="1"/>
                          <p:nvPr/>
                        </p:nvSpPr>
                        <p:spPr>
                          <a:xfrm>
                            <a:off x="238410" y="1016796"/>
                            <a:ext cx="1079183" cy="461665"/>
                          </a:xfrm>
                          <a:prstGeom prst="rect">
                            <a:avLst/>
                          </a:prstGeom>
                          <a:solidFill>
                            <a:srgbClr val="604A7B"/>
                          </a:solidFill>
                          <a:ln>
                            <a:solidFill>
                              <a:schemeClr val="bg1"/>
                            </a:solidFill>
                          </a:ln>
                        </p:spPr>
                        <p:txBody>
                          <a:bodyPr wrap="square" rtlCol="0">
                            <a:noAutofit/>
                          </a:bodyPr>
                          <a:lstStyle/>
                          <a:p>
                            <a:r>
                              <a:rPr lang="en-GB" sz="1000" b="1" dirty="0">
                                <a:solidFill>
                                  <a:schemeClr val="bg1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a:t>Learning focus </a:t>
                            </a:r>
                            <a:endParaRPr lang="en-GB" sz="1000" dirty="0">
                              <a:solidFill>
                                <a:schemeClr val="bg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endParaRPr>
                          </a:p>
                        </p:txBody>
                      </p:sp>
                      <p:sp>
                        <p:nvSpPr>
                          <p:cNvPr id="37" name="TextBox 36"/>
                          <p:cNvSpPr txBox="1"/>
                          <p:nvPr/>
                        </p:nvSpPr>
                        <p:spPr>
                          <a:xfrm>
                            <a:off x="237341" y="1497885"/>
                            <a:ext cx="1079183" cy="1441576"/>
                          </a:xfrm>
                          <a:prstGeom prst="rect">
                            <a:avLst/>
                          </a:prstGeom>
                          <a:solidFill>
                            <a:srgbClr val="604A7B"/>
                          </a:solidFill>
                          <a:ln>
                            <a:solidFill>
                              <a:schemeClr val="bg1"/>
                            </a:solidFill>
                          </a:ln>
                        </p:spPr>
                        <p:txBody>
                          <a:bodyPr wrap="square" rtlCol="0">
                            <a:noAutofit/>
                          </a:bodyPr>
                          <a:lstStyle/>
                          <a:p>
                            <a:r>
                              <a:rPr lang="en-GB" sz="800" b="1" dirty="0">
                                <a:solidFill>
                                  <a:schemeClr val="bg1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a:t>As students’ conceptual understanding progresses they can:</a:t>
                            </a:r>
                            <a:endParaRPr lang="en-GB" sz="800" dirty="0">
                              <a:solidFill>
                                <a:schemeClr val="bg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endParaRPr>
                          </a:p>
                        </p:txBody>
                      </p:sp>
                      <p:sp>
                        <p:nvSpPr>
                          <p:cNvPr id="38" name="TextBox 37"/>
                          <p:cNvSpPr txBox="1"/>
                          <p:nvPr/>
                        </p:nvSpPr>
                        <p:spPr>
                          <a:xfrm>
                            <a:off x="237339" y="3013367"/>
                            <a:ext cx="1079183" cy="1296000"/>
                          </a:xfrm>
                          <a:prstGeom prst="rect">
                            <a:avLst/>
                          </a:prstGeom>
                          <a:solidFill>
                            <a:srgbClr val="604A7B"/>
                          </a:solidFill>
                          <a:ln>
                            <a:solidFill>
                              <a:schemeClr val="bg1"/>
                            </a:solidFill>
                          </a:ln>
                        </p:spPr>
                        <p:txBody>
                          <a:bodyPr wrap="square" rtlCol="0">
                            <a:noAutofit/>
                          </a:bodyPr>
                          <a:lstStyle/>
                          <a:p>
                            <a:r>
                              <a:rPr lang="en-GB" sz="1000" b="1" dirty="0">
                                <a:solidFill>
                                  <a:schemeClr val="bg1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a:t>Diagnostic questions</a:t>
                            </a:r>
                            <a:endParaRPr lang="en-GB" sz="1000" dirty="0">
                              <a:solidFill>
                                <a:schemeClr val="bg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endParaRPr>
                          </a:p>
                        </p:txBody>
                      </p:sp>
                      <p:sp>
                        <p:nvSpPr>
                          <p:cNvPr id="39" name="TextBox 38"/>
                          <p:cNvSpPr txBox="1"/>
                          <p:nvPr/>
                        </p:nvSpPr>
                        <p:spPr>
                          <a:xfrm>
                            <a:off x="237339" y="4383694"/>
                            <a:ext cx="1079183" cy="1296000"/>
                          </a:xfrm>
                          <a:prstGeom prst="rect">
                            <a:avLst/>
                          </a:prstGeom>
                          <a:solidFill>
                            <a:srgbClr val="604A7B"/>
                          </a:solidFill>
                          <a:ln>
                            <a:solidFill>
                              <a:schemeClr val="bg1"/>
                            </a:solidFill>
                          </a:ln>
                        </p:spPr>
                        <p:txBody>
                          <a:bodyPr wrap="square" rtlCol="0">
                            <a:noAutofit/>
                          </a:bodyPr>
                          <a:lstStyle/>
                          <a:p>
                            <a:r>
                              <a:rPr lang="en-GB" sz="1000" b="1" dirty="0">
                                <a:solidFill>
                                  <a:schemeClr val="bg1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a:t>Response activities</a:t>
                            </a:r>
                            <a:endParaRPr lang="en-GB" sz="1000" dirty="0">
                              <a:solidFill>
                                <a:schemeClr val="bg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50" name="Group 49"/>
                      <p:cNvGrpSpPr/>
                      <p:nvPr/>
                    </p:nvGrpSpPr>
                    <p:grpSpPr>
                      <a:xfrm>
                        <a:off x="1329616" y="2797467"/>
                        <a:ext cx="1512001" cy="1316565"/>
                        <a:chOff x="1329616" y="2804703"/>
                        <a:chExt cx="1512001" cy="1316565"/>
                      </a:xfrm>
                    </p:grpSpPr>
                    <p:sp>
                      <p:nvSpPr>
                        <p:cNvPr id="48" name="TextBox 47">
                          <a:hlinkClick r:id="rId5" action="ppaction://hlinksldjump"/>
                        </p:cNvPr>
                        <p:cNvSpPr txBox="1"/>
                        <p:nvPr/>
                      </p:nvSpPr>
                      <p:spPr>
                        <a:xfrm>
                          <a:off x="1329617" y="2804703"/>
                          <a:ext cx="1512000" cy="648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12700">
                          <a:solidFill>
                            <a:srgbClr val="604A7B"/>
                          </a:solidFill>
                        </a:ln>
                        <a:scene3d>
                          <a:camera prst="orthographicFront"/>
                          <a:lightRig rig="threePt" dir="t"/>
                        </a:scene3d>
                        <a:sp3d>
                          <a:bevelT/>
                        </a:sp3d>
                      </p:spPr>
                      <p:txBody>
                        <a:bodyPr wrap="square" rtlCol="0" anchor="ctr" anchorCtr="0">
                          <a:noAutofit/>
                        </a:bodyPr>
                        <a:lstStyle/>
                        <a:p>
                          <a:pPr algn="ctr"/>
                          <a:r>
                            <a:rPr lang="en-US" sz="1100" b="1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Going in the right direction</a:t>
                          </a:r>
                          <a:endParaRPr lang="en-GB" sz="1100" b="1" dirty="0"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p:txBody>
                    </p:sp>
                    <p:sp>
                      <p:nvSpPr>
                        <p:cNvPr id="57" name="TextBox 56">
                          <a:hlinkClick r:id="rId6" action="ppaction://hlinksldjump"/>
                          <a:extLst>
                            <a:ext uri="{FF2B5EF4-FFF2-40B4-BE49-F238E27FC236}">
                              <a16:creationId xmlns:a16="http://schemas.microsoft.com/office/drawing/2014/main" id="{FC9D02B9-71C9-4724-BD8A-8A34C344B96B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329616" y="3473268"/>
                          <a:ext cx="1512000" cy="648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12700">
                          <a:solidFill>
                            <a:srgbClr val="604A7B"/>
                          </a:solidFill>
                        </a:ln>
                        <a:scene3d>
                          <a:camera prst="orthographicFront"/>
                          <a:lightRig rig="threePt" dir="t"/>
                        </a:scene3d>
                        <a:sp3d>
                          <a:bevelT/>
                        </a:sp3d>
                      </p:spPr>
                      <p:txBody>
                        <a:bodyPr wrap="square" rtlCol="0" anchor="ctr" anchorCtr="0">
                          <a:noAutofit/>
                        </a:bodyPr>
                        <a:lstStyle/>
                        <a:p>
                          <a:pPr algn="ctr"/>
                          <a:r>
                            <a:rPr lang="en-GB" sz="1100" b="1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Setting it out</a:t>
                          </a:r>
                        </a:p>
                      </p:txBody>
                    </p:sp>
                  </p:grpSp>
                </p:grpSp>
                <p:sp>
                  <p:nvSpPr>
                    <p:cNvPr id="64" name="TextBox 63">
                      <a:hlinkClick r:id="rId7" action="ppaction://hlinksldjump"/>
                    </p:cNvPr>
                    <p:cNvSpPr txBox="1"/>
                    <p:nvPr/>
                  </p:nvSpPr>
                  <p:spPr>
                    <a:xfrm>
                      <a:off x="7385101" y="4152554"/>
                      <a:ext cx="1512000" cy="129618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604A7B"/>
                      </a:solidFill>
                    </a:ln>
                    <a:scene3d>
                      <a:camera prst="orthographicFront"/>
                      <a:lightRig rig="threePt" dir="t"/>
                    </a:scene3d>
                    <a:sp3d>
                      <a:bevelT/>
                    </a:sp3d>
                  </p:spPr>
                  <p:txBody>
                    <a:bodyPr wrap="square" rtlCol="0" anchor="ctr" anchorCtr="0">
                      <a:noAutofit/>
                    </a:bodyPr>
                    <a:lstStyle/>
                    <a:p>
                      <a:pPr algn="ctr"/>
                      <a:r>
                        <a:rPr lang="en-GB" sz="11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Bumps and orbits</a:t>
                      </a:r>
                    </a:p>
                  </p:txBody>
                </p:sp>
              </p:grpSp>
              <p:sp>
                <p:nvSpPr>
                  <p:cNvPr id="58" name="TextBox 57">
                    <a:hlinkClick r:id="rId8" action="ppaction://hlinksldjump"/>
                    <a:extLst>
                      <a:ext uri="{FF2B5EF4-FFF2-40B4-BE49-F238E27FC236}">
                        <a16:creationId xmlns:a16="http://schemas.microsoft.com/office/drawing/2014/main" id="{A4196B5D-5EBD-4E8C-BE61-BFE90AD2EB6D}"/>
                      </a:ext>
                    </a:extLst>
                  </p:cNvPr>
                  <p:cNvSpPr txBox="1"/>
                  <p:nvPr/>
                </p:nvSpPr>
                <p:spPr>
                  <a:xfrm>
                    <a:off x="5867626" y="3498417"/>
                    <a:ext cx="1512000" cy="648000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604A7B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wrap="square" rtlCol="0" anchor="ctr" anchorCtr="0">
                    <a:noAutofit/>
                  </a:bodyPr>
                  <a:lstStyle/>
                  <a:p>
                    <a:pPr algn="ctr"/>
                    <a:r>
                      <a:rPr lang="en-GB" sz="1100" b="1" dirty="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t>Round the bend</a:t>
                    </a:r>
                  </a:p>
                </p:txBody>
              </p:sp>
              <p:sp>
                <p:nvSpPr>
                  <p:cNvPr id="60" name="TextBox 59">
                    <a:hlinkClick r:id="rId9" action="ppaction://hlinksldjump"/>
                    <a:extLst>
                      <a:ext uri="{FF2B5EF4-FFF2-40B4-BE49-F238E27FC236}">
                        <a16:creationId xmlns:a16="http://schemas.microsoft.com/office/drawing/2014/main" id="{7F831732-4DAF-4392-B5A7-13C0A7549C67}"/>
                      </a:ext>
                    </a:extLst>
                  </p:cNvPr>
                  <p:cNvSpPr txBox="1"/>
                  <p:nvPr/>
                </p:nvSpPr>
                <p:spPr>
                  <a:xfrm>
                    <a:off x="7380695" y="3498417"/>
                    <a:ext cx="1512000" cy="648000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604A7B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wrap="square" rtlCol="0" anchor="ctr" anchorCtr="0">
                    <a:noAutofit/>
                  </a:bodyPr>
                  <a:lstStyle/>
                  <a:p>
                    <a:pPr algn="ctr"/>
                    <a:r>
                      <a:rPr lang="en-GB" sz="1100" b="1" dirty="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t>Changing velocity</a:t>
                    </a:r>
                  </a:p>
                </p:txBody>
              </p:sp>
              <p:sp>
                <p:nvSpPr>
                  <p:cNvPr id="62" name="TextBox 61">
                    <a:hlinkClick r:id="rId10" action="ppaction://hlinksldjump"/>
                    <a:extLst>
                      <a:ext uri="{FF2B5EF4-FFF2-40B4-BE49-F238E27FC236}">
                        <a16:creationId xmlns:a16="http://schemas.microsoft.com/office/drawing/2014/main" id="{17955493-5D70-4F42-BF70-71E2F05E917C}"/>
                      </a:ext>
                    </a:extLst>
                  </p:cNvPr>
                  <p:cNvSpPr txBox="1"/>
                  <p:nvPr/>
                </p:nvSpPr>
                <p:spPr>
                  <a:xfrm>
                    <a:off x="7380696" y="2829852"/>
                    <a:ext cx="1512000" cy="648000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604A7B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wrap="square" rtlCol="0" anchor="ctr" anchorCtr="0">
                    <a:noAutofit/>
                  </a:bodyPr>
                  <a:lstStyle/>
                  <a:p>
                    <a:pPr algn="ctr"/>
                    <a:r>
                      <a:rPr lang="en-GB" sz="1100" b="1" dirty="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t>The difference matters</a:t>
                    </a:r>
                  </a:p>
                </p:txBody>
              </p:sp>
              <p:sp>
                <p:nvSpPr>
                  <p:cNvPr id="63" name="TextBox 62">
                    <a:hlinkClick r:id="rId11" action="ppaction://hlinksldjump"/>
                    <a:extLst>
                      <a:ext uri="{FF2B5EF4-FFF2-40B4-BE49-F238E27FC236}">
                        <a16:creationId xmlns:a16="http://schemas.microsoft.com/office/drawing/2014/main" id="{8404F470-9601-48C3-A07A-07F544BFAF4D}"/>
                      </a:ext>
                    </a:extLst>
                  </p:cNvPr>
                  <p:cNvSpPr txBox="1"/>
                  <p:nvPr/>
                </p:nvSpPr>
                <p:spPr>
                  <a:xfrm>
                    <a:off x="5867626" y="2829852"/>
                    <a:ext cx="1512000" cy="648000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604A7B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wrap="square" rtlCol="0" anchor="ctr" anchorCtr="0">
                    <a:noAutofit/>
                  </a:bodyPr>
                  <a:lstStyle/>
                  <a:p>
                    <a:pPr algn="ctr"/>
                    <a:r>
                      <a:rPr lang="en-GB" sz="1100" b="1" dirty="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t>Spaghetti junction</a:t>
                    </a:r>
                  </a:p>
                </p:txBody>
              </p:sp>
              <p:sp>
                <p:nvSpPr>
                  <p:cNvPr id="67" name="TextBox 66">
                    <a:hlinkClick r:id="rId12" action="ppaction://hlinksldjump"/>
                    <a:extLst>
                      <a:ext uri="{FF2B5EF4-FFF2-40B4-BE49-F238E27FC236}">
                        <a16:creationId xmlns:a16="http://schemas.microsoft.com/office/drawing/2014/main" id="{59D85F0E-5999-4D7B-8665-D4504A5BB793}"/>
                      </a:ext>
                    </a:extLst>
                  </p:cNvPr>
                  <p:cNvSpPr txBox="1"/>
                  <p:nvPr/>
                </p:nvSpPr>
                <p:spPr>
                  <a:xfrm>
                    <a:off x="4354558" y="2829852"/>
                    <a:ext cx="1512000" cy="648000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604A7B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wrap="square" rtlCol="0" anchor="ctr" anchorCtr="0">
                    <a:noAutofit/>
                  </a:bodyPr>
                  <a:lstStyle/>
                  <a:p>
                    <a:pPr algn="ctr"/>
                    <a:r>
                      <a:rPr lang="en-US" sz="1000" b="1" dirty="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t>Average velocity and instantaneous velocity</a:t>
                    </a:r>
                    <a:endParaRPr lang="en-GB" sz="1000" b="1" dirty="0">
                      <a:latin typeface="Verdana" panose="020B0604030504040204" pitchFamily="34" charset="0"/>
                      <a:ea typeface="Verdana" panose="020B0604030504040204" pitchFamily="34" charset="0"/>
                    </a:endParaRPr>
                  </a:p>
                </p:txBody>
              </p:sp>
              <p:sp>
                <p:nvSpPr>
                  <p:cNvPr id="68" name="TextBox 67">
                    <a:hlinkClick r:id="rId13" action="ppaction://hlinksldjump"/>
                    <a:extLst>
                      <a:ext uri="{FF2B5EF4-FFF2-40B4-BE49-F238E27FC236}">
                        <a16:creationId xmlns:a16="http://schemas.microsoft.com/office/drawing/2014/main" id="{7294F7DF-3CA8-4E18-91A8-CD8DAA8EA5D4}"/>
                      </a:ext>
                    </a:extLst>
                  </p:cNvPr>
                  <p:cNvSpPr txBox="1"/>
                  <p:nvPr/>
                </p:nvSpPr>
                <p:spPr>
                  <a:xfrm>
                    <a:off x="2841489" y="3498417"/>
                    <a:ext cx="1512000" cy="648000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604A7B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wrap="square" rtlCol="0" anchor="ctr" anchorCtr="0">
                    <a:noAutofit/>
                  </a:bodyPr>
                  <a:lstStyle/>
                  <a:p>
                    <a:pPr algn="ctr"/>
                    <a:r>
                      <a:rPr lang="en-GB" sz="1100" b="1" dirty="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t>There and back again</a:t>
                    </a:r>
                  </a:p>
                </p:txBody>
              </p:sp>
              <p:sp>
                <p:nvSpPr>
                  <p:cNvPr id="69" name="TextBox 68">
                    <a:hlinkClick r:id="rId14" action="ppaction://hlinksldjump"/>
                    <a:extLst>
                      <a:ext uri="{FF2B5EF4-FFF2-40B4-BE49-F238E27FC236}">
                        <a16:creationId xmlns:a16="http://schemas.microsoft.com/office/drawing/2014/main" id="{58FBC003-121B-4736-903E-D2893AB0D3E2}"/>
                      </a:ext>
                    </a:extLst>
                  </p:cNvPr>
                  <p:cNvSpPr txBox="1"/>
                  <p:nvPr/>
                </p:nvSpPr>
                <p:spPr>
                  <a:xfrm>
                    <a:off x="2841490" y="2829852"/>
                    <a:ext cx="1512000" cy="648000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604A7B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wrap="square" rtlCol="0" anchor="ctr" anchorCtr="0">
                    <a:noAutofit/>
                  </a:bodyPr>
                  <a:lstStyle/>
                  <a:p>
                    <a:pPr algn="ctr"/>
                    <a:r>
                      <a:rPr lang="en-GB" sz="1100" b="1" dirty="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t>Displacement and velocity</a:t>
                    </a:r>
                  </a:p>
                </p:txBody>
              </p:sp>
              <p:sp>
                <p:nvSpPr>
                  <p:cNvPr id="70" name="TextBox 69">
                    <a:hlinkClick r:id="rId15" action="ppaction://hlinksldjump"/>
                    <a:extLst>
                      <a:ext uri="{FF2B5EF4-FFF2-40B4-BE49-F238E27FC236}">
                        <a16:creationId xmlns:a16="http://schemas.microsoft.com/office/drawing/2014/main" id="{22560270-CF38-4838-B3EB-22EE736EFBAC}"/>
                      </a:ext>
                    </a:extLst>
                  </p:cNvPr>
                  <p:cNvSpPr txBox="1"/>
                  <p:nvPr/>
                </p:nvSpPr>
                <p:spPr>
                  <a:xfrm>
                    <a:off x="4354557" y="3498417"/>
                    <a:ext cx="1512000" cy="648000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604A7B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wrap="square" rtlCol="0" anchor="ctr" anchorCtr="0">
                    <a:noAutofit/>
                  </a:bodyPr>
                  <a:lstStyle/>
                  <a:p>
                    <a:pPr algn="ctr"/>
                    <a:r>
                      <a:rPr lang="en-GB" sz="1100" b="1" dirty="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t>Who’s going fastest?</a:t>
                    </a:r>
                  </a:p>
                </p:txBody>
              </p:sp>
            </p:grpSp>
            <p:sp>
              <p:nvSpPr>
                <p:cNvPr id="81" name="TextBox 80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26050B58-A5BA-49B4-934B-EB66AD5017E8}"/>
                    </a:ext>
                  </a:extLst>
                </p:cNvPr>
                <p:cNvSpPr txBox="1"/>
                <p:nvPr/>
              </p:nvSpPr>
              <p:spPr>
                <a:xfrm>
                  <a:off x="5881198" y="4199992"/>
                  <a:ext cx="1512000" cy="12961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604A7B"/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 wrap="square" rtlCol="0" anchor="ctr" anchorCtr="0">
                  <a:noAutofit/>
                </a:bodyPr>
                <a:lstStyle/>
                <a:p>
                  <a:pPr algn="ctr"/>
                  <a:r>
                    <a:rPr lang="en-US" sz="11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Velocity and speed in two dimensions</a:t>
                  </a:r>
                  <a:endParaRPr lang="en-GB" sz="1100" b="1" dirty="0">
                    <a:latin typeface="Verdana" panose="020B0604030504040204" pitchFamily="34" charset="0"/>
                    <a:ea typeface="Verdana" panose="020B0604030504040204" pitchFamily="34" charset="0"/>
                  </a:endParaRPr>
                </a:p>
              </p:txBody>
            </p:sp>
            <p:sp>
              <p:nvSpPr>
                <p:cNvPr id="82" name="TextBox 81">
                  <a:hlinkClick r:id="rId17" action="ppaction://hlinksldjump"/>
                  <a:extLst>
                    <a:ext uri="{FF2B5EF4-FFF2-40B4-BE49-F238E27FC236}">
                      <a16:creationId xmlns:a16="http://schemas.microsoft.com/office/drawing/2014/main" id="{B97CAEB8-847A-459F-B238-254D4A3A2C53}"/>
                    </a:ext>
                  </a:extLst>
                </p:cNvPr>
                <p:cNvSpPr txBox="1"/>
                <p:nvPr/>
              </p:nvSpPr>
              <p:spPr>
                <a:xfrm>
                  <a:off x="2842492" y="4199992"/>
                  <a:ext cx="1509930" cy="12961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604A7B"/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 wrap="square" rtlCol="0" anchor="ctr" anchorCtr="0">
                  <a:noAutofit/>
                </a:bodyPr>
                <a:lstStyle/>
                <a:p>
                  <a:pPr algn="ctr"/>
                  <a:r>
                    <a:rPr lang="en-US" sz="11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Calculating average speed and average velocity</a:t>
                  </a:r>
                  <a:endParaRPr lang="en-GB" sz="1100" b="1" dirty="0">
                    <a:latin typeface="Verdana" panose="020B0604030504040204" pitchFamily="34" charset="0"/>
                    <a:ea typeface="Verdana" panose="020B0604030504040204" pitchFamily="34" charset="0"/>
                  </a:endParaRPr>
                </a:p>
              </p:txBody>
            </p:sp>
            <p:sp>
              <p:nvSpPr>
                <p:cNvPr id="83" name="TextBox 82">
                  <a:hlinkClick r:id="rId18" action="ppaction://hlinksldjump"/>
                  <a:extLst>
                    <a:ext uri="{FF2B5EF4-FFF2-40B4-BE49-F238E27FC236}">
                      <a16:creationId xmlns:a16="http://schemas.microsoft.com/office/drawing/2014/main" id="{CE684C12-57A7-41FB-A9EB-A6F15C95A4E0}"/>
                    </a:ext>
                  </a:extLst>
                </p:cNvPr>
                <p:cNvSpPr txBox="1"/>
                <p:nvPr/>
              </p:nvSpPr>
              <p:spPr>
                <a:xfrm>
                  <a:off x="1328200" y="4199992"/>
                  <a:ext cx="1512000" cy="12961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604A7B"/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 wrap="square" rtlCol="0" anchor="ctr" anchorCtr="0">
                  <a:noAutofit/>
                </a:bodyPr>
                <a:lstStyle/>
                <a:p>
                  <a:pPr algn="ctr"/>
                  <a:r>
                    <a:rPr lang="en-US" sz="11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How fast are they going?</a:t>
                  </a:r>
                  <a:endParaRPr lang="en-GB" sz="1100" b="1" dirty="0">
                    <a:latin typeface="Verdana" panose="020B0604030504040204" pitchFamily="34" charset="0"/>
                    <a:ea typeface="Verdana" panose="020B0604030504040204" pitchFamily="34" charset="0"/>
                  </a:endParaRPr>
                </a:p>
              </p:txBody>
            </p:sp>
          </p:grpSp>
          <p:sp>
            <p:nvSpPr>
              <p:cNvPr id="61" name="Text Box 234"/>
              <p:cNvSpPr txBox="1"/>
              <p:nvPr/>
            </p:nvSpPr>
            <p:spPr>
              <a:xfrm>
                <a:off x="7545461" y="2436957"/>
                <a:ext cx="187200" cy="223200"/>
              </a:xfrm>
              <a:prstGeom prst="rect">
                <a:avLst/>
              </a:prstGeom>
              <a:solidFill>
                <a:srgbClr val="604A7B"/>
              </a:solidFill>
              <a:ln w="6350">
                <a:noFill/>
              </a:ln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GB" sz="800" b="1" dirty="0">
                    <a:solidFill>
                      <a:srgbClr val="FFFFFF"/>
                    </a:solidFill>
                    <a:effectLst/>
                    <a:latin typeface="Arial Black" panose="020B0A040201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</a:t>
                </a:r>
                <a:endParaRPr lang="en-GB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Text Box 234"/>
              <p:cNvSpPr txBox="1"/>
              <p:nvPr/>
            </p:nvSpPr>
            <p:spPr>
              <a:xfrm>
                <a:off x="2540918" y="2442969"/>
                <a:ext cx="200025" cy="222250"/>
              </a:xfrm>
              <a:prstGeom prst="rect">
                <a:avLst/>
              </a:prstGeom>
              <a:solidFill>
                <a:srgbClr val="604A7B"/>
              </a:solidFill>
              <a:ln w="6350">
                <a:noFill/>
              </a:ln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GB" sz="800" b="1" dirty="0">
                    <a:solidFill>
                      <a:srgbClr val="FFFFFF"/>
                    </a:solidFill>
                    <a:effectLst/>
                    <a:latin typeface="Arial Black" panose="020B0A040201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</a:t>
                </a:r>
                <a:endParaRPr lang="en-GB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99EE09B-5244-4D74-A5FD-F12FE32F87C5}"/>
                </a:ext>
              </a:extLst>
            </p:cNvPr>
            <p:cNvSpPr txBox="1"/>
            <p:nvPr/>
          </p:nvSpPr>
          <p:spPr>
            <a:xfrm>
              <a:off x="4354558" y="4199992"/>
              <a:ext cx="1509930" cy="129618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604A7B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endParaRPr lang="en-GB" sz="1100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21409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DB4A08B6-D619-4F5D-AF3B-9D8EAAFFB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Setting it out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6" y="3700548"/>
            <a:ext cx="8280000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6" y="4360366"/>
            <a:ext cx="8280000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6" y="5020184"/>
            <a:ext cx="8280000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307886" y="5680002"/>
            <a:ext cx="8280000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3788282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45062" y="444570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45062" y="510551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45062" y="576533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67" name="Text Placeholder 16">
            <a:extLst>
              <a:ext uri="{FF2B5EF4-FFF2-40B4-BE49-F238E27FC236}">
                <a16:creationId xmlns:a16="http://schemas.microsoft.com/office/drawing/2014/main" id="{17ED362B-AF82-4DDC-8D1B-8AB71D477BB7}"/>
              </a:ext>
            </a:extLst>
          </p:cNvPr>
          <p:cNvSpPr txBox="1">
            <a:spLocks/>
          </p:cNvSpPr>
          <p:nvPr/>
        </p:nvSpPr>
        <p:spPr>
          <a:xfrm>
            <a:off x="457200" y="2822180"/>
            <a:ext cx="6056996" cy="758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b="1" dirty="0"/>
              <a:t>a.</a:t>
            </a:r>
            <a:r>
              <a:rPr lang="en-US" dirty="0"/>
              <a:t>	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Which calculation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shows how to find the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velocity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the eagle?</a:t>
            </a:r>
          </a:p>
        </p:txBody>
      </p:sp>
      <p:sp>
        <p:nvSpPr>
          <p:cNvPr id="47" name="Text Placeholder 16">
            <a:extLst>
              <a:ext uri="{FF2B5EF4-FFF2-40B4-BE49-F238E27FC236}">
                <a16:creationId xmlns:a16="http://schemas.microsoft.com/office/drawing/2014/main" id="{7CAD4B8B-20B9-4AAE-A03A-D7059612907F}"/>
              </a:ext>
            </a:extLst>
          </p:cNvPr>
          <p:cNvSpPr txBox="1">
            <a:spLocks/>
          </p:cNvSpPr>
          <p:nvPr/>
        </p:nvSpPr>
        <p:spPr>
          <a:xfrm>
            <a:off x="457200" y="863125"/>
            <a:ext cx="4790209" cy="986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eagle flies north-east from its nest.  It flies 600 metres in 50 seconds.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D3C66B-1799-4A47-B3C5-8E737B4AE9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5719" y="948821"/>
            <a:ext cx="3128007" cy="16991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1DED7411-BF26-45F3-A597-129BDC769830}"/>
              </a:ext>
            </a:extLst>
          </p:cNvPr>
          <p:cNvGrpSpPr/>
          <p:nvPr/>
        </p:nvGrpSpPr>
        <p:grpSpPr>
          <a:xfrm>
            <a:off x="972124" y="3692010"/>
            <a:ext cx="4061958" cy="562523"/>
            <a:chOff x="1033761" y="1652741"/>
            <a:chExt cx="4061958" cy="56252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5659444-F543-4EF2-8ADE-C7919BF00440}"/>
                </a:ext>
              </a:extLst>
            </p:cNvPr>
            <p:cNvSpPr txBox="1"/>
            <p:nvPr/>
          </p:nvSpPr>
          <p:spPr>
            <a:xfrm>
              <a:off x="1033761" y="1762125"/>
              <a:ext cx="40619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velocity =           = 12 m/s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D8331661-70E1-4492-B209-31AD789BE9D9}"/>
                </a:ext>
              </a:extLst>
            </p:cNvPr>
            <p:cNvGrpSpPr/>
            <p:nvPr/>
          </p:nvGrpSpPr>
          <p:grpSpPr>
            <a:xfrm>
              <a:off x="2064832" y="1652741"/>
              <a:ext cx="966056" cy="562523"/>
              <a:chOff x="2064832" y="1652741"/>
              <a:chExt cx="966056" cy="562523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7BF4823-23C8-4DA7-83D4-D5B91220EDA8}"/>
                  </a:ext>
                </a:extLst>
              </p:cNvPr>
              <p:cNvSpPr txBox="1"/>
              <p:nvPr/>
            </p:nvSpPr>
            <p:spPr>
              <a:xfrm>
                <a:off x="2064832" y="1652741"/>
                <a:ext cx="9660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600 m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24761032-2615-4B57-A45A-C03DD4FE257D}"/>
                  </a:ext>
                </a:extLst>
              </p:cNvPr>
              <p:cNvSpPr txBox="1"/>
              <p:nvPr/>
            </p:nvSpPr>
            <p:spPr>
              <a:xfrm>
                <a:off x="2142904" y="1876710"/>
                <a:ext cx="8099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50 s</a:t>
                </a:r>
              </a:p>
            </p:txBody>
          </p: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90D65FF7-A2C1-4A3E-9D07-BA67967935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21412" y="1936373"/>
                <a:ext cx="652897" cy="0"/>
              </a:xfrm>
              <a:prstGeom prst="line">
                <a:avLst/>
              </a:prstGeom>
              <a:ln w="15875"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0078DFA-559D-42F3-AB25-1DC9F3B0829C}"/>
              </a:ext>
            </a:extLst>
          </p:cNvPr>
          <p:cNvGrpSpPr/>
          <p:nvPr/>
        </p:nvGrpSpPr>
        <p:grpSpPr>
          <a:xfrm>
            <a:off x="972124" y="4351828"/>
            <a:ext cx="4061958" cy="562523"/>
            <a:chOff x="1033761" y="1657226"/>
            <a:chExt cx="4061958" cy="562523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E0E28AA-D0D6-47B1-AAE6-3C73C08F816E}"/>
                </a:ext>
              </a:extLst>
            </p:cNvPr>
            <p:cNvSpPr txBox="1"/>
            <p:nvPr/>
          </p:nvSpPr>
          <p:spPr>
            <a:xfrm>
              <a:off x="1033761" y="1762125"/>
              <a:ext cx="40619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velocity =         = 12 m/s north east</a:t>
              </a: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48BBBCB2-E52D-4367-814D-8DA55F627039}"/>
                </a:ext>
              </a:extLst>
            </p:cNvPr>
            <p:cNvGrpSpPr/>
            <p:nvPr/>
          </p:nvGrpSpPr>
          <p:grpSpPr>
            <a:xfrm>
              <a:off x="1990077" y="1657226"/>
              <a:ext cx="966056" cy="562523"/>
              <a:chOff x="1990077" y="1657226"/>
              <a:chExt cx="966056" cy="562523"/>
            </a:xfrm>
          </p:grpSpPr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2D4D09AB-7AE5-4D75-B122-53124B977137}"/>
                  </a:ext>
                </a:extLst>
              </p:cNvPr>
              <p:cNvSpPr txBox="1"/>
              <p:nvPr/>
            </p:nvSpPr>
            <p:spPr>
              <a:xfrm>
                <a:off x="1990077" y="1657226"/>
                <a:ext cx="9660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600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E4027C20-BF58-46D3-917C-606C8E88F723}"/>
                  </a:ext>
                </a:extLst>
              </p:cNvPr>
              <p:cNvSpPr txBox="1"/>
              <p:nvPr/>
            </p:nvSpPr>
            <p:spPr>
              <a:xfrm>
                <a:off x="2068149" y="1881195"/>
                <a:ext cx="8099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50</a:t>
                </a:r>
              </a:p>
            </p:txBody>
          </p: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79075ECF-6FE3-4628-A3B1-58EE2D7147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21105" y="1940858"/>
                <a:ext cx="504000" cy="0"/>
              </a:xfrm>
              <a:prstGeom prst="line">
                <a:avLst/>
              </a:prstGeom>
              <a:ln w="15875"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69F616F4-5A42-4C6B-BC46-D6CC62AB6F17}"/>
              </a:ext>
            </a:extLst>
          </p:cNvPr>
          <p:cNvGrpSpPr/>
          <p:nvPr/>
        </p:nvGrpSpPr>
        <p:grpSpPr>
          <a:xfrm>
            <a:off x="972124" y="5667979"/>
            <a:ext cx="4264114" cy="562523"/>
            <a:chOff x="1033761" y="1652741"/>
            <a:chExt cx="4264114" cy="562523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DA7DC640-E9B5-41D8-9394-C15E755107AA}"/>
                </a:ext>
              </a:extLst>
            </p:cNvPr>
            <p:cNvSpPr txBox="1"/>
            <p:nvPr/>
          </p:nvSpPr>
          <p:spPr>
            <a:xfrm>
              <a:off x="1033761" y="1762125"/>
              <a:ext cx="4264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velocity =           = 12 m/s north east</a:t>
              </a: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C1B5E039-5E40-417B-9191-0AABD81CA6CB}"/>
                </a:ext>
              </a:extLst>
            </p:cNvPr>
            <p:cNvGrpSpPr/>
            <p:nvPr/>
          </p:nvGrpSpPr>
          <p:grpSpPr>
            <a:xfrm>
              <a:off x="2064832" y="1652741"/>
              <a:ext cx="966056" cy="562523"/>
              <a:chOff x="2064832" y="1652741"/>
              <a:chExt cx="966056" cy="562523"/>
            </a:xfrm>
          </p:grpSpPr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FA18D624-B22D-475E-B51A-93CBE6848BFA}"/>
                  </a:ext>
                </a:extLst>
              </p:cNvPr>
              <p:cNvSpPr txBox="1"/>
              <p:nvPr/>
            </p:nvSpPr>
            <p:spPr>
              <a:xfrm>
                <a:off x="2064832" y="1652741"/>
                <a:ext cx="9660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600 m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87D68F74-658E-4FA0-9A9B-94B695A7B599}"/>
                  </a:ext>
                </a:extLst>
              </p:cNvPr>
              <p:cNvSpPr txBox="1"/>
              <p:nvPr/>
            </p:nvSpPr>
            <p:spPr>
              <a:xfrm>
                <a:off x="2142904" y="1876710"/>
                <a:ext cx="8099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50 s</a:t>
                </a:r>
              </a:p>
            </p:txBody>
          </p: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B8556B74-6961-4015-A07A-2D672FF92E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21412" y="1936373"/>
                <a:ext cx="652897" cy="0"/>
              </a:xfrm>
              <a:prstGeom prst="line">
                <a:avLst/>
              </a:prstGeom>
              <a:ln w="15875"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7B082D6-F6F7-4E1A-9B68-05045868BB4A}"/>
              </a:ext>
            </a:extLst>
          </p:cNvPr>
          <p:cNvGrpSpPr/>
          <p:nvPr/>
        </p:nvGrpSpPr>
        <p:grpSpPr>
          <a:xfrm>
            <a:off x="972124" y="5004819"/>
            <a:ext cx="5829294" cy="562523"/>
            <a:chOff x="762006" y="2114083"/>
            <a:chExt cx="5829294" cy="562523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D7FC43D7-B4FE-462D-A809-B2D6EBC60750}"/>
                </a:ext>
              </a:extLst>
            </p:cNvPr>
            <p:cNvSpPr txBox="1"/>
            <p:nvPr/>
          </p:nvSpPr>
          <p:spPr>
            <a:xfrm>
              <a:off x="762006" y="2226068"/>
              <a:ext cx="58292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velocity =                            = 12 m/s north east</a:t>
              </a:r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E67E8A00-F611-4D73-8FAC-2D42D590ECA4}"/>
                </a:ext>
              </a:extLst>
            </p:cNvPr>
            <p:cNvGrpSpPr/>
            <p:nvPr/>
          </p:nvGrpSpPr>
          <p:grpSpPr>
            <a:xfrm>
              <a:off x="1718083" y="2114083"/>
              <a:ext cx="2330199" cy="562523"/>
              <a:chOff x="1733129" y="1650805"/>
              <a:chExt cx="1704535" cy="562523"/>
            </a:xfrm>
          </p:grpSpPr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779018E3-D142-4376-ACD3-0499BA39861F}"/>
                  </a:ext>
                </a:extLst>
              </p:cNvPr>
              <p:cNvSpPr txBox="1"/>
              <p:nvPr/>
            </p:nvSpPr>
            <p:spPr>
              <a:xfrm>
                <a:off x="1733129" y="1650805"/>
                <a:ext cx="17045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600 m north east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6306ECBA-A3E4-46A5-8D98-C637193F102B}"/>
                  </a:ext>
                </a:extLst>
              </p:cNvPr>
              <p:cNvSpPr txBox="1"/>
              <p:nvPr/>
            </p:nvSpPr>
            <p:spPr>
              <a:xfrm>
                <a:off x="2180440" y="1874774"/>
                <a:ext cx="8099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50 s</a:t>
                </a:r>
              </a:p>
            </p:txBody>
          </p: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E1634880-EF3E-475A-B9ED-7FF33E2714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00714" y="1934437"/>
                <a:ext cx="1369364" cy="0"/>
              </a:xfrm>
              <a:prstGeom prst="line">
                <a:avLst/>
              </a:prstGeom>
              <a:ln w="15875"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89565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E948FC92-2672-4221-A105-94C90D4F19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Setting it out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6" y="3700548"/>
            <a:ext cx="8280000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6" y="4360366"/>
            <a:ext cx="8280000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6" y="5020184"/>
            <a:ext cx="8280000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307886" y="5680002"/>
            <a:ext cx="8280000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3788282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925501" y="3777891"/>
                <a:ext cx="5331121" cy="3693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Speed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and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velocity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both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have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the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same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units</m:t>
                      </m:r>
                      <m:r>
                        <m:rPr>
                          <m:nor/>
                        </m:rPr>
                        <a:rPr lang="en-GB" sz="1600" b="0" i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GB" sz="1200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501" y="3777891"/>
                <a:ext cx="5331121" cy="369332"/>
              </a:xfrm>
              <a:prstGeom prst="rect">
                <a:avLst/>
              </a:prstGeom>
              <a:blipFill>
                <a:blip r:embed="rId4"/>
                <a:stretch>
                  <a:fillRect l="-229" b="-11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/>
          <p:cNvSpPr txBox="1"/>
          <p:nvPr/>
        </p:nvSpPr>
        <p:spPr>
          <a:xfrm>
            <a:off x="345062" y="444570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925501" y="4443371"/>
                <a:ext cx="5331120" cy="3693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Velocity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and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speed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both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have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direction</m:t>
                      </m:r>
                      <m:r>
                        <m:rPr>
                          <m:nor/>
                        </m:rPr>
                        <a:rPr lang="en-GB" sz="1600" b="0" i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GB" sz="1200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501" y="4443371"/>
                <a:ext cx="5331120" cy="369332"/>
              </a:xfrm>
              <a:prstGeom prst="rect">
                <a:avLst/>
              </a:prstGeom>
              <a:blipFill>
                <a:blip r:embed="rId5"/>
                <a:stretch>
                  <a:fillRect l="-229" b="-11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42"/>
          <p:cNvSpPr txBox="1"/>
          <p:nvPr/>
        </p:nvSpPr>
        <p:spPr>
          <a:xfrm>
            <a:off x="345062" y="510551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925501" y="5092798"/>
                <a:ext cx="5331120" cy="3693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Speed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has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direction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,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but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velocity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doesn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’</m:t>
                      </m:r>
                      <m:r>
                        <m:rPr>
                          <m:nor/>
                        </m:rPr>
                        <a:rPr lang="en-US" sz="16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GB" sz="1600" b="0" i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GB" sz="1200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501" y="5092798"/>
                <a:ext cx="5331120" cy="369332"/>
              </a:xfrm>
              <a:prstGeom prst="rect">
                <a:avLst/>
              </a:prstGeom>
              <a:blipFill>
                <a:blip r:embed="rId6"/>
                <a:stretch>
                  <a:fillRect l="-229" b="-98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/>
          <p:cNvSpPr txBox="1"/>
          <p:nvPr/>
        </p:nvSpPr>
        <p:spPr>
          <a:xfrm>
            <a:off x="345062" y="576533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925501" y="5752616"/>
                <a:ext cx="5331120" cy="3693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160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m:t>Velocity</m:t>
                    </m:r>
                    <m:r>
                      <m:rPr>
                        <m:nor/>
                      </m:rPr>
                      <a:rPr lang="en-US" sz="160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en-US" sz="160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m:t>has</m:t>
                    </m:r>
                    <m:r>
                      <m:rPr>
                        <m:nor/>
                      </m:rPr>
                      <a:rPr lang="en-US" sz="160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en-US" sz="160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m:t>a</m:t>
                    </m:r>
                    <m:r>
                      <m:rPr>
                        <m:nor/>
                      </m:rPr>
                      <a:rPr lang="en-US" sz="160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en-US" sz="160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m:t>direction</m:t>
                    </m:r>
                    <m:r>
                      <m:rPr>
                        <m:nor/>
                      </m:rPr>
                      <a:rPr lang="en-US" sz="160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m:t>, </m:t>
                    </m:r>
                    <m:r>
                      <m:rPr>
                        <m:nor/>
                      </m:rPr>
                      <a:rPr lang="en-US" sz="160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m:t>but</m:t>
                    </m:r>
                    <m:r>
                      <m:rPr>
                        <m:nor/>
                      </m:rPr>
                      <a:rPr lang="en-US" sz="160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en-US" sz="160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m:t>speed</m:t>
                    </m:r>
                    <m:r>
                      <m:rPr>
                        <m:nor/>
                      </m:rPr>
                      <a:rPr lang="en-US" sz="160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en-US" sz="160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m:t>doesn</m:t>
                    </m:r>
                    <m:r>
                      <m:rPr>
                        <m:nor/>
                      </m:rPr>
                      <a:rPr lang="en-US" sz="160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m:t>’</m:t>
                    </m:r>
                    <m:r>
                      <m:rPr>
                        <m:nor/>
                      </m:rPr>
                      <a:rPr lang="en-US" sz="160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m:t>t</m:t>
                    </m:r>
                  </m:oMath>
                </a14:m>
                <a:r>
                  <a:rPr lang="en-GB" sz="1200" dirty="0">
                    <a:solidFill>
                      <a:srgbClr val="10253F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501" y="5752616"/>
                <a:ext cx="5331120" cy="369332"/>
              </a:xfrm>
              <a:prstGeom prst="rect">
                <a:avLst/>
              </a:prstGeom>
              <a:blipFill>
                <a:blip r:embed="rId7"/>
                <a:stretch>
                  <a:fillRect l="-229" b="-1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Text Placeholder 16">
            <a:extLst>
              <a:ext uri="{FF2B5EF4-FFF2-40B4-BE49-F238E27FC236}">
                <a16:creationId xmlns:a16="http://schemas.microsoft.com/office/drawing/2014/main" id="{17ED362B-AF82-4DDC-8D1B-8AB71D477BB7}"/>
              </a:ext>
            </a:extLst>
          </p:cNvPr>
          <p:cNvSpPr txBox="1">
            <a:spLocks/>
          </p:cNvSpPr>
          <p:nvPr/>
        </p:nvSpPr>
        <p:spPr>
          <a:xfrm>
            <a:off x="457200" y="3102114"/>
            <a:ext cx="5976164" cy="5049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What is the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best</a:t>
            </a:r>
            <a:r>
              <a:rPr kumimoji="0" lang="en-US" sz="18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reason for your last answer?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7" name="Text Placeholder 16">
            <a:extLst>
              <a:ext uri="{FF2B5EF4-FFF2-40B4-BE49-F238E27FC236}">
                <a16:creationId xmlns:a16="http://schemas.microsoft.com/office/drawing/2014/main" id="{7CAD4B8B-20B9-4AAE-A03A-D7059612907F}"/>
              </a:ext>
            </a:extLst>
          </p:cNvPr>
          <p:cNvSpPr txBox="1">
            <a:spLocks/>
          </p:cNvSpPr>
          <p:nvPr/>
        </p:nvSpPr>
        <p:spPr>
          <a:xfrm>
            <a:off x="457200" y="863125"/>
            <a:ext cx="4790209" cy="986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eagle flies north-east from its nest.  It flies 600 metres in 50 seconds.</a:t>
            </a:r>
          </a:p>
        </p:txBody>
      </p:sp>
      <p:sp>
        <p:nvSpPr>
          <p:cNvPr id="50" name="Rounded Rectangle 18">
            <a:hlinkClick r:id="rId8" action="ppaction://hlinksldjump"/>
            <a:extLst>
              <a:ext uri="{FF2B5EF4-FFF2-40B4-BE49-F238E27FC236}">
                <a16:creationId xmlns:a16="http://schemas.microsoft.com/office/drawing/2014/main" id="{3E4CFD17-1824-4738-A9C0-BF6568D3FC63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FF6A4FD-ABE4-4D35-8DF2-0BFF20932E2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95719" y="948821"/>
            <a:ext cx="3128007" cy="16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01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DF807F7-11B0-4B68-A333-2AFAF1B24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Displacement and velocity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353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cs typeface="Arial" panose="020B0604020202020204" pitchFamily="34" charset="0"/>
              </a:rPr>
              <a:t>A tortoise walks north at 0.1 metres per second for 20 seconds. </a:t>
            </a:r>
          </a:p>
          <a:p>
            <a:r>
              <a:rPr lang="en-GB" dirty="0">
                <a:cs typeface="Arial" panose="020B0604020202020204" pitchFamily="34" charset="0"/>
              </a:rPr>
              <a:t>The tortoise then turns around and walks south at the same speed.  </a:t>
            </a:r>
          </a:p>
          <a:p>
            <a:r>
              <a:rPr lang="en-GB" dirty="0">
                <a:cs typeface="Arial" panose="020B0604020202020204" pitchFamily="34" charset="0"/>
              </a:rPr>
              <a:t>It walks south for 30 seconds.</a:t>
            </a:r>
            <a:endParaRPr lang="en-GB" sz="1800" dirty="0">
              <a:effectLst/>
              <a:cs typeface="Arial" panose="020B0604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4A793D2-B504-4319-8566-2AA7527CE02B}"/>
              </a:ext>
            </a:extLst>
          </p:cNvPr>
          <p:cNvGrpSpPr/>
          <p:nvPr/>
        </p:nvGrpSpPr>
        <p:grpSpPr>
          <a:xfrm>
            <a:off x="1597614" y="2216426"/>
            <a:ext cx="5948771" cy="2140297"/>
            <a:chOff x="1031545" y="2228427"/>
            <a:chExt cx="5948771" cy="2140297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D9FAC40-CE8B-433F-A78A-9FB818355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64201" y="2228427"/>
              <a:ext cx="916115" cy="1050837"/>
            </a:xfrm>
            <a:prstGeom prst="rect">
              <a:avLst/>
            </a:prstGeom>
          </p:spPr>
        </p:pic>
        <p:pic>
          <p:nvPicPr>
            <p:cNvPr id="14" name="Picture 13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4968D0DE-F533-48BE-9935-130FE23962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66452"/>
            <a:stretch/>
          </p:blipFill>
          <p:spPr>
            <a:xfrm>
              <a:off x="2569250" y="2489275"/>
              <a:ext cx="2873361" cy="1879449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EAB8335-B88D-41D9-8DCE-7763F2617AB6}"/>
                </a:ext>
              </a:extLst>
            </p:cNvPr>
            <p:cNvSpPr txBox="1"/>
            <p:nvPr/>
          </p:nvSpPr>
          <p:spPr>
            <a:xfrm>
              <a:off x="1031545" y="2584569"/>
              <a:ext cx="22733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>
                  <a:latin typeface="Verdana" panose="020B0604030504040204" pitchFamily="34" charset="0"/>
                  <a:ea typeface="Verdana" panose="020B0604030504040204" pitchFamily="34" charset="0"/>
                </a:rPr>
                <a:t>A steady 0.1 m/s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9312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DB4A08B6-D619-4F5D-AF3B-9D8EAAFFB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Displacement and velocity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3700548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36036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502018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307887" y="568000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3788282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0996" y="3788282"/>
            <a:ext cx="533112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>
                <a:solidFill>
                  <a:schemeClr val="tx2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distance from the start is 2 metres.</a:t>
            </a:r>
            <a:endParaRPr lang="en-GB" sz="14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5062" y="444570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8" y="4443371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Its displacement from the start is 2 metres.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45062" y="510551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8" y="5103189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Its distance from the start is 2 metres north.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5062" y="576533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64237" y="5763007"/>
            <a:ext cx="540013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Its displacement from the start is 2 metres north.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6070289" y="3700548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360366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5020184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6070289" y="5677602"/>
            <a:ext cx="2730061" cy="544860"/>
            <a:chOff x="5846013" y="4891312"/>
            <a:chExt cx="2954337" cy="544860"/>
          </a:xfrm>
        </p:grpSpPr>
        <p:sp>
          <p:nvSpPr>
            <p:cNvPr id="53" name="Rectangle 52"/>
            <p:cNvSpPr/>
            <p:nvPr/>
          </p:nvSpPr>
          <p:spPr>
            <a:xfrm>
              <a:off x="5846013" y="4893712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7320305" y="4891312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581398" y="4896030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058566" y="4893541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6070289" y="2745250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070289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6237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435318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118580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67" name="Text Placeholder 16">
            <a:extLst>
              <a:ext uri="{FF2B5EF4-FFF2-40B4-BE49-F238E27FC236}">
                <a16:creationId xmlns:a16="http://schemas.microsoft.com/office/drawing/2014/main" id="{17ED362B-AF82-4DDC-8D1B-8AB71D477BB7}"/>
              </a:ext>
            </a:extLst>
          </p:cNvPr>
          <p:cNvSpPr txBox="1">
            <a:spLocks/>
          </p:cNvSpPr>
          <p:nvPr/>
        </p:nvSpPr>
        <p:spPr>
          <a:xfrm>
            <a:off x="457201" y="2631446"/>
            <a:ext cx="5504916" cy="9453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600" dirty="0"/>
              <a:t>After 20 seconds, what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 you think about the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distance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/>
              <a:t>that the tortoise has travelled and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its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displacement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50" name="Text Placeholder 16">
            <a:extLst>
              <a:ext uri="{FF2B5EF4-FFF2-40B4-BE49-F238E27FC236}">
                <a16:creationId xmlns:a16="http://schemas.microsoft.com/office/drawing/2014/main" id="{FBB19A2A-6715-4C65-85FC-F5AF7F9AB9F3}"/>
              </a:ext>
            </a:extLst>
          </p:cNvPr>
          <p:cNvSpPr txBox="1">
            <a:spLocks/>
          </p:cNvSpPr>
          <p:nvPr/>
        </p:nvSpPr>
        <p:spPr>
          <a:xfrm>
            <a:off x="457200" y="863125"/>
            <a:ext cx="8343150" cy="1353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/>
            <a:r>
              <a:rPr lang="en-GB" b="1" dirty="0">
                <a:cs typeface="Arial" panose="020B0604020202020204" pitchFamily="34" charset="0"/>
              </a:rPr>
              <a:t>1.</a:t>
            </a:r>
            <a:r>
              <a:rPr lang="en-GB" dirty="0">
                <a:cs typeface="Arial" panose="020B0604020202020204" pitchFamily="34" charset="0"/>
              </a:rPr>
              <a:t>	For the first 20 seconds, the tortoise walks north </a:t>
            </a:r>
          </a:p>
          <a:p>
            <a:pPr marL="357188" indent="-357188"/>
            <a:r>
              <a:rPr lang="en-GB" dirty="0">
                <a:cs typeface="Arial" panose="020B0604020202020204" pitchFamily="34" charset="0"/>
              </a:rPr>
              <a:t>	at 0.1 metres per second.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10EA2C0-AF1A-40D0-9627-C4547E0A547B}"/>
              </a:ext>
            </a:extLst>
          </p:cNvPr>
          <p:cNvGrpSpPr/>
          <p:nvPr/>
        </p:nvGrpSpPr>
        <p:grpSpPr>
          <a:xfrm>
            <a:off x="4416404" y="1163842"/>
            <a:ext cx="3959091" cy="1384599"/>
            <a:chOff x="4416404" y="1163842"/>
            <a:chExt cx="3959091" cy="1384599"/>
          </a:xfrm>
        </p:grpSpPr>
        <p:pic>
          <p:nvPicPr>
            <p:cNvPr id="68" name="Picture 67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20832CD7-5568-4275-834B-67A6FA3F6522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66452"/>
            <a:stretch/>
          </p:blipFill>
          <p:spPr>
            <a:xfrm>
              <a:off x="4416404" y="1466644"/>
              <a:ext cx="1653885" cy="1081797"/>
            </a:xfrm>
            <a:prstGeom prst="rect">
              <a:avLst/>
            </a:prstGeom>
          </p:spPr>
        </p:pic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925A3A9-23A2-4F80-B5E8-53F19D48FA4F}"/>
                </a:ext>
              </a:extLst>
            </p:cNvPr>
            <p:cNvGrpSpPr/>
            <p:nvPr/>
          </p:nvGrpSpPr>
          <p:grpSpPr>
            <a:xfrm>
              <a:off x="7103286" y="1163842"/>
              <a:ext cx="1272209" cy="1384599"/>
              <a:chOff x="7120907" y="1159070"/>
              <a:chExt cx="1272209" cy="1384599"/>
            </a:xfrm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D1169DB7-9187-4C94-9077-7A0F0C081B9D}"/>
                  </a:ext>
                </a:extLst>
              </p:cNvPr>
              <p:cNvSpPr/>
              <p:nvPr/>
            </p:nvSpPr>
            <p:spPr>
              <a:xfrm rot="16200000">
                <a:off x="7093418" y="1868652"/>
                <a:ext cx="1241227" cy="108807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" name="Arrow: Pentagon 1">
                <a:extLst>
                  <a:ext uri="{FF2B5EF4-FFF2-40B4-BE49-F238E27FC236}">
                    <a16:creationId xmlns:a16="http://schemas.microsoft.com/office/drawing/2014/main" id="{38876D01-BDF2-48CA-AC20-2D6681867A4B}"/>
                  </a:ext>
                </a:extLst>
              </p:cNvPr>
              <p:cNvSpPr/>
              <p:nvPr/>
            </p:nvSpPr>
            <p:spPr>
              <a:xfrm>
                <a:off x="7120907" y="1159070"/>
                <a:ext cx="1272209" cy="358295"/>
              </a:xfrm>
              <a:prstGeom prst="homePlate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b="1" dirty="0">
                    <a:solidFill>
                      <a:schemeClr val="bg1"/>
                    </a:solidFill>
                    <a:latin typeface="Eras Bold ITC" panose="020B0907030504020204" pitchFamily="34" charset="0"/>
                  </a:rPr>
                  <a:t>North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8759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DB4A08B6-D619-4F5D-AF3B-9D8EAAFFB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Displacement and velocity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3700548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36036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502018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307887" y="568000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3788282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0996" y="3788282"/>
            <a:ext cx="533112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displacement from the start is 5 metres.</a:t>
            </a:r>
            <a:endParaRPr lang="en-GB" sz="14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5062" y="444570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8" y="4443371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Its displacement from the start is 1 </a:t>
            </a:r>
            <a:r>
              <a:rPr lang="en-US" sz="1600" dirty="0" err="1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metre</a:t>
            </a:r>
            <a:r>
              <a:rPr lang="en-US" sz="16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5062" y="510551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8" y="5103189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displacement from the start is 1 metre south.</a:t>
            </a:r>
            <a:endParaRPr lang="en-GB" sz="14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5062" y="576533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64238" y="5763007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>
                <a:solidFill>
                  <a:schemeClr val="tx2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displacement from the start is -1 metre north.</a:t>
            </a:r>
            <a:endParaRPr lang="en-GB" sz="14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6070289" y="3700548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360366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5020184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6070289" y="5677602"/>
            <a:ext cx="2730061" cy="544860"/>
            <a:chOff x="5846013" y="4891312"/>
            <a:chExt cx="2954337" cy="544860"/>
          </a:xfrm>
        </p:grpSpPr>
        <p:sp>
          <p:nvSpPr>
            <p:cNvPr id="53" name="Rectangle 52"/>
            <p:cNvSpPr/>
            <p:nvPr/>
          </p:nvSpPr>
          <p:spPr>
            <a:xfrm>
              <a:off x="5846013" y="4893712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7320305" y="4891312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581398" y="4896030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058566" y="4893541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6070289" y="2745250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070289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6237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435318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118580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68" name="Text Placeholder 16">
            <a:extLst>
              <a:ext uri="{FF2B5EF4-FFF2-40B4-BE49-F238E27FC236}">
                <a16:creationId xmlns:a16="http://schemas.microsoft.com/office/drawing/2014/main" id="{E4CB4634-67B9-47CC-826F-DF7FCBC7BA8A}"/>
              </a:ext>
            </a:extLst>
          </p:cNvPr>
          <p:cNvSpPr txBox="1">
            <a:spLocks/>
          </p:cNvSpPr>
          <p:nvPr/>
        </p:nvSpPr>
        <p:spPr>
          <a:xfrm>
            <a:off x="457200" y="863126"/>
            <a:ext cx="7184807" cy="104421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/>
            <a:r>
              <a:rPr lang="en-GB" b="1" dirty="0">
                <a:cs typeface="Arial" panose="020B0604020202020204" pitchFamily="34" charset="0"/>
              </a:rPr>
              <a:t>2.</a:t>
            </a:r>
            <a:r>
              <a:rPr lang="en-GB" dirty="0">
                <a:cs typeface="Arial" panose="020B0604020202020204" pitchFamily="34" charset="0"/>
              </a:rPr>
              <a:t>	The tortoise walks north for 20 seconds at 0.1 m/s.</a:t>
            </a:r>
          </a:p>
          <a:p>
            <a:pPr marL="355600" indent="-355600"/>
            <a:r>
              <a:rPr lang="en-GB" dirty="0">
                <a:cs typeface="Arial" panose="020B0604020202020204" pitchFamily="34" charset="0"/>
              </a:rPr>
              <a:t>	It then walks south for 30 seconds at the same speed. 	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5CB9769-17A4-40F5-A204-FC42BBB5F771}"/>
              </a:ext>
            </a:extLst>
          </p:cNvPr>
          <p:cNvGrpSpPr/>
          <p:nvPr/>
        </p:nvGrpSpPr>
        <p:grpSpPr>
          <a:xfrm>
            <a:off x="1108918" y="1688109"/>
            <a:ext cx="6890402" cy="870146"/>
            <a:chOff x="989581" y="1675051"/>
            <a:chExt cx="6890402" cy="870146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A45C486-C28D-44AA-BC15-FB2AA415402F}"/>
                </a:ext>
              </a:extLst>
            </p:cNvPr>
            <p:cNvGrpSpPr/>
            <p:nvPr/>
          </p:nvGrpSpPr>
          <p:grpSpPr>
            <a:xfrm>
              <a:off x="989581" y="1680511"/>
              <a:ext cx="2985519" cy="864686"/>
              <a:chOff x="989581" y="1680511"/>
              <a:chExt cx="2985519" cy="864686"/>
            </a:xfrm>
          </p:grpSpPr>
          <p:pic>
            <p:nvPicPr>
              <p:cNvPr id="83" name="Picture 82" descr="Shape&#10;&#10;Description automatically generated with medium confidence">
                <a:extLst>
                  <a:ext uri="{FF2B5EF4-FFF2-40B4-BE49-F238E27FC236}">
                    <a16:creationId xmlns:a16="http://schemas.microsoft.com/office/drawing/2014/main" id="{077AB162-88B8-4008-BA1C-1446029D7390}"/>
                  </a:ext>
                </a:extLst>
              </p:cNvPr>
              <p:cNvPicPr/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r="66452"/>
              <a:stretch/>
            </p:blipFill>
            <p:spPr>
              <a:xfrm flipH="1">
                <a:off x="2928209" y="1757687"/>
                <a:ext cx="1046891" cy="787510"/>
              </a:xfrm>
              <a:prstGeom prst="rect">
                <a:avLst/>
              </a:prstGeom>
            </p:spPr>
          </p:pic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C2C9F099-EE0A-4815-B4F3-5FC764C11227}"/>
                  </a:ext>
                </a:extLst>
              </p:cNvPr>
              <p:cNvGrpSpPr/>
              <p:nvPr/>
            </p:nvGrpSpPr>
            <p:grpSpPr>
              <a:xfrm>
                <a:off x="989581" y="1680511"/>
                <a:ext cx="731338" cy="864686"/>
                <a:chOff x="5483915" y="1451791"/>
                <a:chExt cx="1270800" cy="1266182"/>
              </a:xfrm>
            </p:grpSpPr>
            <p:sp>
              <p:nvSpPr>
                <p:cNvPr id="90" name="Rectangle 89">
                  <a:extLst>
                    <a:ext uri="{FF2B5EF4-FFF2-40B4-BE49-F238E27FC236}">
                      <a16:creationId xmlns:a16="http://schemas.microsoft.com/office/drawing/2014/main" id="{01DB8815-073E-45D0-AC34-A9D5B5C4A72B}"/>
                    </a:ext>
                  </a:extLst>
                </p:cNvPr>
                <p:cNvSpPr/>
                <p:nvPr/>
              </p:nvSpPr>
              <p:spPr>
                <a:xfrm rot="16200000">
                  <a:off x="5623891" y="2122461"/>
                  <a:ext cx="1090936" cy="100088"/>
                </a:xfrm>
                <a:prstGeom prst="rect">
                  <a:avLst/>
                </a:prstGeom>
                <a:blipFill>
                  <a:blip r:embed="rId5"/>
                  <a:tile tx="0" ty="0" sx="100000" sy="100000" flip="none" algn="tl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9" name="Arrow: Pentagon 88">
                  <a:extLst>
                    <a:ext uri="{FF2B5EF4-FFF2-40B4-BE49-F238E27FC236}">
                      <a16:creationId xmlns:a16="http://schemas.microsoft.com/office/drawing/2014/main" id="{082D6B55-A18C-48B7-AE9E-1D06E5D949EB}"/>
                    </a:ext>
                  </a:extLst>
                </p:cNvPr>
                <p:cNvSpPr/>
                <p:nvPr/>
              </p:nvSpPr>
              <p:spPr>
                <a:xfrm flipH="1">
                  <a:off x="5483915" y="1451791"/>
                  <a:ext cx="1270800" cy="358296"/>
                </a:xfrm>
                <a:prstGeom prst="homePlate">
                  <a:avLst/>
                </a:prstGeom>
                <a:blipFill>
                  <a:blip r:embed="rId5"/>
                  <a:tile tx="0" ty="0" sx="100000" sy="100000" flip="none" algn="tl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200" b="1" dirty="0">
                      <a:solidFill>
                        <a:schemeClr val="bg1"/>
                      </a:solidFill>
                      <a:latin typeface="Eras Bold ITC" panose="020B0907030504020204" pitchFamily="34" charset="0"/>
                    </a:rPr>
                    <a:t>South</a:t>
                  </a:r>
                </a:p>
              </p:txBody>
            </p:sp>
          </p:grp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6AD3986-F123-4A54-845E-7ECA78FD507D}"/>
                </a:ext>
              </a:extLst>
            </p:cNvPr>
            <p:cNvGrpSpPr/>
            <p:nvPr/>
          </p:nvGrpSpPr>
          <p:grpSpPr>
            <a:xfrm>
              <a:off x="7148645" y="1675051"/>
              <a:ext cx="731338" cy="864686"/>
              <a:chOff x="7103286" y="1160598"/>
              <a:chExt cx="1272209" cy="1384599"/>
            </a:xfrm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ED386E6F-6D07-4446-A99E-978803770AF1}"/>
                  </a:ext>
                </a:extLst>
              </p:cNvPr>
              <p:cNvSpPr/>
              <p:nvPr/>
            </p:nvSpPr>
            <p:spPr>
              <a:xfrm rot="16200000">
                <a:off x="7075797" y="1870180"/>
                <a:ext cx="1241227" cy="108807"/>
              </a:xfrm>
              <a:prstGeom prst="rect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2" name="Arrow: Pentagon 91">
                <a:extLst>
                  <a:ext uri="{FF2B5EF4-FFF2-40B4-BE49-F238E27FC236}">
                    <a16:creationId xmlns:a16="http://schemas.microsoft.com/office/drawing/2014/main" id="{22D519FC-BE54-4312-B935-6BE8AD0361A3}"/>
                  </a:ext>
                </a:extLst>
              </p:cNvPr>
              <p:cNvSpPr/>
              <p:nvPr/>
            </p:nvSpPr>
            <p:spPr>
              <a:xfrm>
                <a:off x="7103286" y="1160598"/>
                <a:ext cx="1272209" cy="358295"/>
              </a:xfrm>
              <a:prstGeom prst="homePlate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bg1"/>
                    </a:solidFill>
                    <a:latin typeface="Eras Bold ITC" panose="020B0907030504020204" pitchFamily="34" charset="0"/>
                  </a:rPr>
                  <a:t>North</a:t>
                </a:r>
              </a:p>
            </p:txBody>
          </p:sp>
        </p:grpSp>
      </p:grpSp>
      <p:sp>
        <p:nvSpPr>
          <p:cNvPr id="93" name="Text Placeholder 16">
            <a:extLst>
              <a:ext uri="{FF2B5EF4-FFF2-40B4-BE49-F238E27FC236}">
                <a16:creationId xmlns:a16="http://schemas.microsoft.com/office/drawing/2014/main" id="{24E45443-8E5C-4E99-891A-FEB27712E71A}"/>
              </a:ext>
            </a:extLst>
          </p:cNvPr>
          <p:cNvSpPr txBox="1">
            <a:spLocks/>
          </p:cNvSpPr>
          <p:nvPr/>
        </p:nvSpPr>
        <p:spPr>
          <a:xfrm>
            <a:off x="457201" y="2752513"/>
            <a:ext cx="5504916" cy="9526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3000"/>
              </a:lnSpc>
              <a:defRPr/>
            </a:pPr>
            <a:r>
              <a:rPr lang="en-US" sz="1600" dirty="0"/>
              <a:t>At the end of the journey, what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 you think about the </a:t>
            </a:r>
            <a:r>
              <a:rPr lang="en-US" sz="1600" b="1" dirty="0"/>
              <a:t>displacement </a:t>
            </a:r>
            <a:r>
              <a:rPr lang="en-US" sz="1600" dirty="0"/>
              <a:t>of the tortoise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340230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DB4A08B6-D619-4F5D-AF3B-9D8EAAFFB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Displacement and velocity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3700548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36036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502018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307887" y="568000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3788282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0996" y="3788282"/>
            <a:ext cx="533112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average speed is 0.1 m/s.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5062" y="444570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8" y="4443371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Its average speed is 0.02 m/s.</a:t>
            </a: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5062" y="510551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8" y="5103189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Its average velocity is 0.1 m/s south.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45062" y="576533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64238" y="5763007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Its average velocity is 0.02 m/s south.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6070289" y="3700548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360366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5020184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6070289" y="5677602"/>
            <a:ext cx="2730061" cy="544860"/>
            <a:chOff x="5846013" y="4891312"/>
            <a:chExt cx="2954337" cy="544860"/>
          </a:xfrm>
        </p:grpSpPr>
        <p:sp>
          <p:nvSpPr>
            <p:cNvPr id="53" name="Rectangle 52"/>
            <p:cNvSpPr/>
            <p:nvPr/>
          </p:nvSpPr>
          <p:spPr>
            <a:xfrm>
              <a:off x="5846013" y="4893712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7320305" y="4891312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581398" y="4896030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058566" y="4893541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6070289" y="2745250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070289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6237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435318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118580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50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AA85C0AA-002B-42B2-AB2E-973F5BAE5915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sp>
        <p:nvSpPr>
          <p:cNvPr id="68" name="Text Placeholder 16">
            <a:extLst>
              <a:ext uri="{FF2B5EF4-FFF2-40B4-BE49-F238E27FC236}">
                <a16:creationId xmlns:a16="http://schemas.microsoft.com/office/drawing/2014/main" id="{A32192FA-4D12-479A-8D4C-F1D2169B4649}"/>
              </a:ext>
            </a:extLst>
          </p:cNvPr>
          <p:cNvSpPr txBox="1">
            <a:spLocks/>
          </p:cNvSpPr>
          <p:nvPr/>
        </p:nvSpPr>
        <p:spPr>
          <a:xfrm>
            <a:off x="457200" y="863126"/>
            <a:ext cx="7184807" cy="104421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/>
            <a:r>
              <a:rPr lang="en-GB" b="1" dirty="0">
                <a:cs typeface="Arial" panose="020B0604020202020204" pitchFamily="34" charset="0"/>
              </a:rPr>
              <a:t>3.</a:t>
            </a:r>
            <a:r>
              <a:rPr lang="en-GB" dirty="0">
                <a:cs typeface="Arial" panose="020B0604020202020204" pitchFamily="34" charset="0"/>
              </a:rPr>
              <a:t>	The tortoise walks north for 20 seconds at 0.1 m/s.</a:t>
            </a:r>
          </a:p>
          <a:p>
            <a:pPr marL="355600" indent="-355600"/>
            <a:r>
              <a:rPr lang="en-GB" dirty="0">
                <a:cs typeface="Arial" panose="020B0604020202020204" pitchFamily="34" charset="0"/>
              </a:rPr>
              <a:t>	It then walks south for 30 seconds at the same speed. 	 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99FD035-6DF7-4638-B493-6CF8F5EEB1E6}"/>
              </a:ext>
            </a:extLst>
          </p:cNvPr>
          <p:cNvGrpSpPr/>
          <p:nvPr/>
        </p:nvGrpSpPr>
        <p:grpSpPr>
          <a:xfrm>
            <a:off x="1108918" y="1688109"/>
            <a:ext cx="6890402" cy="870146"/>
            <a:chOff x="989581" y="1675051"/>
            <a:chExt cx="6890402" cy="870146"/>
          </a:xfrm>
        </p:grpSpPr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360CC0A3-9CBE-4118-95FF-7431CA3ACC25}"/>
                </a:ext>
              </a:extLst>
            </p:cNvPr>
            <p:cNvGrpSpPr/>
            <p:nvPr/>
          </p:nvGrpSpPr>
          <p:grpSpPr>
            <a:xfrm>
              <a:off x="989581" y="1680511"/>
              <a:ext cx="2985519" cy="864686"/>
              <a:chOff x="989581" y="1680511"/>
              <a:chExt cx="2985519" cy="864686"/>
            </a:xfrm>
          </p:grpSpPr>
          <p:pic>
            <p:nvPicPr>
              <p:cNvPr id="88" name="Picture 87" descr="Shape&#10;&#10;Description automatically generated with medium confidence">
                <a:extLst>
                  <a:ext uri="{FF2B5EF4-FFF2-40B4-BE49-F238E27FC236}">
                    <a16:creationId xmlns:a16="http://schemas.microsoft.com/office/drawing/2014/main" id="{3009FB8A-BE21-4CC6-ADCD-CF2EE9F0261A}"/>
                  </a:ext>
                </a:extLst>
              </p:cNvPr>
              <p:cNvPicPr/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r="66452"/>
              <a:stretch/>
            </p:blipFill>
            <p:spPr>
              <a:xfrm flipH="1">
                <a:off x="2928209" y="1757687"/>
                <a:ext cx="1046891" cy="787510"/>
              </a:xfrm>
              <a:prstGeom prst="rect">
                <a:avLst/>
              </a:prstGeom>
            </p:spPr>
          </p:pic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47A7EB12-02BA-4128-B107-9367A852418E}"/>
                  </a:ext>
                </a:extLst>
              </p:cNvPr>
              <p:cNvGrpSpPr/>
              <p:nvPr/>
            </p:nvGrpSpPr>
            <p:grpSpPr>
              <a:xfrm>
                <a:off x="989581" y="1680511"/>
                <a:ext cx="731338" cy="864686"/>
                <a:chOff x="5483915" y="1451791"/>
                <a:chExt cx="1270800" cy="1266182"/>
              </a:xfrm>
            </p:grpSpPr>
            <p:sp>
              <p:nvSpPr>
                <p:cNvPr id="90" name="Rectangle 89">
                  <a:extLst>
                    <a:ext uri="{FF2B5EF4-FFF2-40B4-BE49-F238E27FC236}">
                      <a16:creationId xmlns:a16="http://schemas.microsoft.com/office/drawing/2014/main" id="{CE43E166-5E4A-44AE-801D-D67FAC4FEA7D}"/>
                    </a:ext>
                  </a:extLst>
                </p:cNvPr>
                <p:cNvSpPr/>
                <p:nvPr/>
              </p:nvSpPr>
              <p:spPr>
                <a:xfrm rot="16200000">
                  <a:off x="5623891" y="2122461"/>
                  <a:ext cx="1090936" cy="100088"/>
                </a:xfrm>
                <a:prstGeom prst="rect">
                  <a:avLst/>
                </a:prstGeom>
                <a:blipFill>
                  <a:blip r:embed="rId6"/>
                  <a:tile tx="0" ty="0" sx="100000" sy="100000" flip="none" algn="tl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1" name="Arrow: Pentagon 90">
                  <a:extLst>
                    <a:ext uri="{FF2B5EF4-FFF2-40B4-BE49-F238E27FC236}">
                      <a16:creationId xmlns:a16="http://schemas.microsoft.com/office/drawing/2014/main" id="{B13BF334-28DF-42BE-A328-D10B3C1A60B3}"/>
                    </a:ext>
                  </a:extLst>
                </p:cNvPr>
                <p:cNvSpPr/>
                <p:nvPr/>
              </p:nvSpPr>
              <p:spPr>
                <a:xfrm flipH="1">
                  <a:off x="5483915" y="1451791"/>
                  <a:ext cx="1270800" cy="358296"/>
                </a:xfrm>
                <a:prstGeom prst="homePlate">
                  <a:avLst/>
                </a:prstGeom>
                <a:blipFill>
                  <a:blip r:embed="rId6"/>
                  <a:tile tx="0" ty="0" sx="100000" sy="100000" flip="none" algn="tl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200" b="1" dirty="0">
                      <a:solidFill>
                        <a:schemeClr val="bg1"/>
                      </a:solidFill>
                      <a:latin typeface="Eras Bold ITC" panose="020B0907030504020204" pitchFamily="34" charset="0"/>
                    </a:rPr>
                    <a:t>South</a:t>
                  </a:r>
                </a:p>
              </p:txBody>
            </p:sp>
          </p:grp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B44131A1-AE16-4951-9E28-960695FDEC5B}"/>
                </a:ext>
              </a:extLst>
            </p:cNvPr>
            <p:cNvGrpSpPr/>
            <p:nvPr/>
          </p:nvGrpSpPr>
          <p:grpSpPr>
            <a:xfrm>
              <a:off x="7148645" y="1675051"/>
              <a:ext cx="731338" cy="864686"/>
              <a:chOff x="7103286" y="1160598"/>
              <a:chExt cx="1272209" cy="1384599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EE3111A8-F65F-4ACF-AE75-AB54B9AA24F5}"/>
                  </a:ext>
                </a:extLst>
              </p:cNvPr>
              <p:cNvSpPr/>
              <p:nvPr/>
            </p:nvSpPr>
            <p:spPr>
              <a:xfrm rot="16200000">
                <a:off x="7075797" y="1870180"/>
                <a:ext cx="1241227" cy="108807"/>
              </a:xfrm>
              <a:prstGeom prst="rect">
                <a:avLst/>
              </a:prstGeom>
              <a:blipFill>
                <a:blip r:embed="rId6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7" name="Arrow: Pentagon 86">
                <a:extLst>
                  <a:ext uri="{FF2B5EF4-FFF2-40B4-BE49-F238E27FC236}">
                    <a16:creationId xmlns:a16="http://schemas.microsoft.com/office/drawing/2014/main" id="{95789405-C3AF-4265-9D19-B645C9433DC0}"/>
                  </a:ext>
                </a:extLst>
              </p:cNvPr>
              <p:cNvSpPr/>
              <p:nvPr/>
            </p:nvSpPr>
            <p:spPr>
              <a:xfrm>
                <a:off x="7103286" y="1160598"/>
                <a:ext cx="1272209" cy="358295"/>
              </a:xfrm>
              <a:prstGeom prst="homePlate">
                <a:avLst/>
              </a:prstGeom>
              <a:blipFill>
                <a:blip r:embed="rId6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bg1"/>
                    </a:solidFill>
                    <a:latin typeface="Eras Bold ITC" panose="020B0907030504020204" pitchFamily="34" charset="0"/>
                  </a:rPr>
                  <a:t>North</a:t>
                </a:r>
              </a:p>
            </p:txBody>
          </p:sp>
        </p:grpSp>
      </p:grpSp>
      <p:sp>
        <p:nvSpPr>
          <p:cNvPr id="92" name="Text Placeholder 16">
            <a:extLst>
              <a:ext uri="{FF2B5EF4-FFF2-40B4-BE49-F238E27FC236}">
                <a16:creationId xmlns:a16="http://schemas.microsoft.com/office/drawing/2014/main" id="{B387509A-BAD5-4E35-9DBA-95626F0FF239}"/>
              </a:ext>
            </a:extLst>
          </p:cNvPr>
          <p:cNvSpPr txBox="1">
            <a:spLocks/>
          </p:cNvSpPr>
          <p:nvPr/>
        </p:nvSpPr>
        <p:spPr>
          <a:xfrm>
            <a:off x="457201" y="2752513"/>
            <a:ext cx="5504916" cy="9526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3000"/>
              </a:lnSpc>
              <a:defRPr/>
            </a:pPr>
            <a:r>
              <a:rPr lang="en-US" sz="1600" dirty="0"/>
              <a:t>Over the whole journey, what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 you think about the </a:t>
            </a:r>
            <a:r>
              <a:rPr lang="en-US" sz="1600" b="1" dirty="0"/>
              <a:t>speed</a:t>
            </a:r>
            <a:r>
              <a:rPr lang="en-US" sz="1600" dirty="0"/>
              <a:t> and </a:t>
            </a:r>
            <a:r>
              <a:rPr lang="en-US" sz="1600" b="1" dirty="0"/>
              <a:t>velocity </a:t>
            </a:r>
            <a:r>
              <a:rPr lang="en-US" sz="1600" dirty="0"/>
              <a:t>of the tortoise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863149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There and back again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112369" cy="4705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sailfish can swim at up to 30 metres per second (30 m/s).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sailor sees a sailfish swim after some smaller fish.  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She watches it turn around and swim back the way it came.  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 she watches, she uses a stopwatch to time the sailfish. 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8EB786B-AC95-448C-A7B3-4AD11C04FAC5}"/>
              </a:ext>
            </a:extLst>
          </p:cNvPr>
          <p:cNvGrpSpPr/>
          <p:nvPr/>
        </p:nvGrpSpPr>
        <p:grpSpPr>
          <a:xfrm>
            <a:off x="911806" y="2394031"/>
            <a:ext cx="7320387" cy="1359526"/>
            <a:chOff x="781546" y="1974916"/>
            <a:chExt cx="7320387" cy="135952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3BCB89F-B125-482F-BB49-18BBD0165D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1546" y="1974916"/>
              <a:ext cx="2237426" cy="135952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FCAB9DD-9056-481B-993A-8DFDC5A356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60697" y="2154915"/>
              <a:ext cx="1341236" cy="963251"/>
            </a:xfrm>
            <a:prstGeom prst="rect">
              <a:avLst/>
            </a:prstGeom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27376F4-59EA-414F-B089-DD9D8B60161C}"/>
                </a:ext>
              </a:extLst>
            </p:cNvPr>
            <p:cNvGrpSpPr/>
            <p:nvPr/>
          </p:nvGrpSpPr>
          <p:grpSpPr>
            <a:xfrm>
              <a:off x="2688104" y="2154915"/>
              <a:ext cx="4035429" cy="481626"/>
              <a:chOff x="2688104" y="2154915"/>
              <a:chExt cx="4035429" cy="481626"/>
            </a:xfrm>
          </p:grpSpPr>
          <p:sp>
            <p:nvSpPr>
              <p:cNvPr id="14" name="Arrow: Right 13">
                <a:extLst>
                  <a:ext uri="{FF2B5EF4-FFF2-40B4-BE49-F238E27FC236}">
                    <a16:creationId xmlns:a16="http://schemas.microsoft.com/office/drawing/2014/main" id="{5901F74D-EE93-4DC3-A63E-4F3091776297}"/>
                  </a:ext>
                </a:extLst>
              </p:cNvPr>
              <p:cNvSpPr/>
              <p:nvPr/>
            </p:nvSpPr>
            <p:spPr>
              <a:xfrm>
                <a:off x="2905819" y="2456541"/>
                <a:ext cx="3600000" cy="180000"/>
              </a:xfrm>
              <a:prstGeom prst="rightArrow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F43E32E-AD59-4534-8492-921DA20A91AB}"/>
                  </a:ext>
                </a:extLst>
              </p:cNvPr>
              <p:cNvSpPr txBox="1"/>
              <p:nvPr/>
            </p:nvSpPr>
            <p:spPr>
              <a:xfrm>
                <a:off x="2688104" y="2154915"/>
                <a:ext cx="4354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X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EA839B3-C030-49DE-9A75-72BB0417FB63}"/>
                  </a:ext>
                </a:extLst>
              </p:cNvPr>
              <p:cNvSpPr txBox="1"/>
              <p:nvPr/>
            </p:nvSpPr>
            <p:spPr>
              <a:xfrm>
                <a:off x="6288104" y="2154915"/>
                <a:ext cx="4354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Y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A2453F1-667A-4904-94F1-FF10630E3FBF}"/>
                  </a:ext>
                </a:extLst>
              </p:cNvPr>
              <p:cNvSpPr txBox="1"/>
              <p:nvPr/>
            </p:nvSpPr>
            <p:spPr>
              <a:xfrm>
                <a:off x="4166160" y="2154915"/>
                <a:ext cx="108867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latin typeface="Verdana" panose="020B0604030504040204" pitchFamily="34" charset="0"/>
                    <a:ea typeface="Verdana" panose="020B0604030504040204" pitchFamily="34" charset="0"/>
                  </a:rPr>
                  <a:t>100 m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4F40103-2274-4901-B1B9-86884446D7DE}"/>
                </a:ext>
              </a:extLst>
            </p:cNvPr>
            <p:cNvGrpSpPr/>
            <p:nvPr/>
          </p:nvGrpSpPr>
          <p:grpSpPr>
            <a:xfrm>
              <a:off x="4848104" y="2805491"/>
              <a:ext cx="1657715" cy="474125"/>
              <a:chOff x="4848104" y="2805491"/>
              <a:chExt cx="1657715" cy="474125"/>
            </a:xfrm>
          </p:grpSpPr>
          <p:sp>
            <p:nvSpPr>
              <p:cNvPr id="19" name="Arrow: Right 18">
                <a:extLst>
                  <a:ext uri="{FF2B5EF4-FFF2-40B4-BE49-F238E27FC236}">
                    <a16:creationId xmlns:a16="http://schemas.microsoft.com/office/drawing/2014/main" id="{4A1F8513-2486-46F6-891A-A1A2290383E0}"/>
                  </a:ext>
                </a:extLst>
              </p:cNvPr>
              <p:cNvSpPr/>
              <p:nvPr/>
            </p:nvSpPr>
            <p:spPr>
              <a:xfrm flipH="1">
                <a:off x="5065819" y="2805491"/>
                <a:ext cx="1440000" cy="180000"/>
              </a:xfrm>
              <a:prstGeom prst="rightArrow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E66096E-B1ED-4CEB-AA80-095B4C9B089A}"/>
                  </a:ext>
                </a:extLst>
              </p:cNvPr>
              <p:cNvSpPr txBox="1"/>
              <p:nvPr/>
            </p:nvSpPr>
            <p:spPr>
              <a:xfrm>
                <a:off x="4848104" y="2910284"/>
                <a:ext cx="4354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Z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432C27B-6D52-4A06-86DE-09E2BD5F903D}"/>
                  </a:ext>
                </a:extLst>
              </p:cNvPr>
              <p:cNvSpPr txBox="1"/>
              <p:nvPr/>
            </p:nvSpPr>
            <p:spPr>
              <a:xfrm>
                <a:off x="5241480" y="2910284"/>
                <a:ext cx="108867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latin typeface="Verdana" panose="020B0604030504040204" pitchFamily="34" charset="0"/>
                    <a:ea typeface="Verdana" panose="020B0604030504040204" pitchFamily="34" charset="0"/>
                  </a:rPr>
                  <a:t>40 m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5811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DB4A08B6-D619-4F5D-AF3B-9D8EAAFFB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There and back again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3700548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36036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502018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307887" y="568000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3788282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0996" y="3788282"/>
            <a:ext cx="533112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average velocity is 25 m/s.</a:t>
            </a:r>
            <a:endParaRPr lang="en-GB" sz="14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5062" y="444570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8" y="4443371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average velocity 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is 25 m/s to the right.</a:t>
            </a:r>
            <a:endParaRPr lang="en-GB" sz="14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5062" y="510551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8" y="5103189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average velocity 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is -25 m/s.</a:t>
            </a:r>
            <a:endParaRPr lang="en-GB" sz="14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5062" y="576533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64238" y="5763007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average velocity 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is -25 m/s to the left.</a:t>
            </a:r>
            <a:endParaRPr lang="en-GB" sz="14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6070289" y="3700548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360366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5020184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6070289" y="5677602"/>
            <a:ext cx="2730061" cy="544860"/>
            <a:chOff x="5846013" y="4891312"/>
            <a:chExt cx="2954337" cy="544860"/>
          </a:xfrm>
        </p:grpSpPr>
        <p:sp>
          <p:nvSpPr>
            <p:cNvPr id="53" name="Rectangle 52"/>
            <p:cNvSpPr/>
            <p:nvPr/>
          </p:nvSpPr>
          <p:spPr>
            <a:xfrm>
              <a:off x="5846013" y="4893712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7320305" y="4891312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581398" y="4896030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058566" y="4893541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6070289" y="2745250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070289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6237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435318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118580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67" name="Text Placeholder 16">
            <a:extLst>
              <a:ext uri="{FF2B5EF4-FFF2-40B4-BE49-F238E27FC236}">
                <a16:creationId xmlns:a16="http://schemas.microsoft.com/office/drawing/2014/main" id="{17ED362B-AF82-4DDC-8D1B-8AB71D477BB7}"/>
              </a:ext>
            </a:extLst>
          </p:cNvPr>
          <p:cNvSpPr txBox="1">
            <a:spLocks/>
          </p:cNvSpPr>
          <p:nvPr/>
        </p:nvSpPr>
        <p:spPr>
          <a:xfrm>
            <a:off x="457200" y="2865332"/>
            <a:ext cx="5615635" cy="7100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900"/>
              </a:spcAft>
            </a:pPr>
            <a:r>
              <a:rPr lang="en-US" sz="1600" dirty="0">
                <a:effectLst/>
                <a:cs typeface="Arial" panose="020B0604020202020204" pitchFamily="34" charset="0"/>
              </a:rPr>
              <a:t>What do you think about its </a:t>
            </a:r>
            <a:r>
              <a:rPr lang="en-US" sz="1600" b="1" dirty="0">
                <a:effectLst/>
                <a:cs typeface="Arial" panose="020B0604020202020204" pitchFamily="34" charset="0"/>
              </a:rPr>
              <a:t>average velocity </a:t>
            </a:r>
            <a:r>
              <a:rPr lang="en-US" sz="1600" dirty="0">
                <a:effectLst/>
                <a:cs typeface="Arial" panose="020B0604020202020204" pitchFamily="34" charset="0"/>
              </a:rPr>
              <a:t>between X and Y?</a:t>
            </a:r>
            <a:endParaRPr lang="en-GB" sz="1600" dirty="0">
              <a:effectLst/>
              <a:cs typeface="Arial" panose="020B0604020202020204" pitchFamily="34" charset="0"/>
            </a:endParaRPr>
          </a:p>
        </p:txBody>
      </p:sp>
      <p:sp>
        <p:nvSpPr>
          <p:cNvPr id="77" name="Text Placeholder 16">
            <a:extLst>
              <a:ext uri="{FF2B5EF4-FFF2-40B4-BE49-F238E27FC236}">
                <a16:creationId xmlns:a16="http://schemas.microsoft.com/office/drawing/2014/main" id="{4052A10B-F216-46F0-B06D-0703C80B57C9}"/>
              </a:ext>
            </a:extLst>
          </p:cNvPr>
          <p:cNvSpPr txBox="1">
            <a:spLocks/>
          </p:cNvSpPr>
          <p:nvPr/>
        </p:nvSpPr>
        <p:spPr>
          <a:xfrm>
            <a:off x="457200" y="863126"/>
            <a:ext cx="8343150" cy="1244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The stopwatch reads 0 seconds when the sailfish starts at X.  </a:t>
            </a: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The stopwatch reads 4 seconds when the sailfish arrives at Y.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816D77-E108-4AC4-BC06-6C09D3AFDD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0693" y="1596082"/>
            <a:ext cx="5182614" cy="100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6833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DB4A08B6-D619-4F5D-AF3B-9D8EAAFFB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There and back again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3700548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36036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502018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307887" y="568000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3788282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0996" y="3788282"/>
            <a:ext cx="533112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average velocity is 6.67 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m/s.</a:t>
            </a:r>
            <a:endParaRPr lang="en-GB" sz="14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5062" y="444570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8" y="4443371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average velocity is 20 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m/s.</a:t>
            </a:r>
            <a:endParaRPr lang="en-GB" sz="14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5062" y="510551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8" y="5103189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average velocity is 6.67 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m/s to the left.</a:t>
            </a:r>
            <a:endParaRPr lang="en-GB" sz="14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5062" y="576533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64238" y="5763007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average velocity is 20 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m/s to the left.</a:t>
            </a:r>
            <a:endParaRPr lang="en-GB" sz="14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6070289" y="3700548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360366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5020184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6070289" y="5677602"/>
            <a:ext cx="2730061" cy="544860"/>
            <a:chOff x="5846013" y="4891312"/>
            <a:chExt cx="2954337" cy="544860"/>
          </a:xfrm>
        </p:grpSpPr>
        <p:sp>
          <p:nvSpPr>
            <p:cNvPr id="53" name="Rectangle 52"/>
            <p:cNvSpPr/>
            <p:nvPr/>
          </p:nvSpPr>
          <p:spPr>
            <a:xfrm>
              <a:off x="5846013" y="4893712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7320305" y="4891312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581398" y="4896030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058566" y="4893541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6070289" y="2745250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070289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6237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435318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118580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48" name="Text Placeholder 16">
            <a:extLst>
              <a:ext uri="{FF2B5EF4-FFF2-40B4-BE49-F238E27FC236}">
                <a16:creationId xmlns:a16="http://schemas.microsoft.com/office/drawing/2014/main" id="{B22A72F7-7087-4445-A17E-70E5E1680DD1}"/>
              </a:ext>
            </a:extLst>
          </p:cNvPr>
          <p:cNvSpPr txBox="1">
            <a:spLocks/>
          </p:cNvSpPr>
          <p:nvPr/>
        </p:nvSpPr>
        <p:spPr>
          <a:xfrm>
            <a:off x="457200" y="863126"/>
            <a:ext cx="8343150" cy="1659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lvl="0" indent="-361950"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The stopwatch reads </a:t>
            </a:r>
            <a:r>
              <a:rPr lang="en-US" sz="1600" dirty="0"/>
              <a:t>4 seconds when the sailfish leaves Y.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The stopwatch reads 6 seconds when the sailfish arrives at Z.  </a:t>
            </a:r>
          </a:p>
        </p:txBody>
      </p:sp>
      <p:sp>
        <p:nvSpPr>
          <p:cNvPr id="50" name="Text Placeholder 16">
            <a:extLst>
              <a:ext uri="{FF2B5EF4-FFF2-40B4-BE49-F238E27FC236}">
                <a16:creationId xmlns:a16="http://schemas.microsoft.com/office/drawing/2014/main" id="{B04D7CF9-390A-4353-9878-058F582B3076}"/>
              </a:ext>
            </a:extLst>
          </p:cNvPr>
          <p:cNvSpPr txBox="1">
            <a:spLocks/>
          </p:cNvSpPr>
          <p:nvPr/>
        </p:nvSpPr>
        <p:spPr>
          <a:xfrm>
            <a:off x="457200" y="2865332"/>
            <a:ext cx="5615635" cy="7100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900"/>
              </a:spcAft>
            </a:pPr>
            <a:r>
              <a:rPr lang="en-US" sz="1600" dirty="0">
                <a:effectLst/>
                <a:cs typeface="Arial" panose="020B0604020202020204" pitchFamily="34" charset="0"/>
              </a:rPr>
              <a:t>What do you think about its </a:t>
            </a:r>
            <a:r>
              <a:rPr lang="en-US" sz="1600" b="1" dirty="0">
                <a:effectLst/>
                <a:cs typeface="Arial" panose="020B0604020202020204" pitchFamily="34" charset="0"/>
              </a:rPr>
              <a:t>average velocity </a:t>
            </a:r>
            <a:r>
              <a:rPr lang="en-US" sz="1600" dirty="0">
                <a:effectLst/>
                <a:cs typeface="Arial" panose="020B0604020202020204" pitchFamily="34" charset="0"/>
              </a:rPr>
              <a:t>between Y and Z?</a:t>
            </a:r>
            <a:endParaRPr lang="en-GB" sz="1600" dirty="0">
              <a:effectLst/>
              <a:cs typeface="Arial" panose="020B0604020202020204" pitchFamily="34" charset="0"/>
            </a:endParaRPr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id="{7644704D-9FC9-42A6-8613-57894BF22C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0693" y="1596082"/>
            <a:ext cx="5184000" cy="96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355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DB4A08B6-D619-4F5D-AF3B-9D8EAAFFB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There and back again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3700548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36036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502018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307887" y="568000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3788282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0996" y="3788282"/>
            <a:ext cx="533112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average velocity is 23.3 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m/s</a:t>
            </a:r>
            <a:endParaRPr lang="en-GB" sz="14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5062" y="444570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8" y="4443371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average velocity is 23.3 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m/s to the right</a:t>
            </a:r>
            <a:endParaRPr lang="en-GB" sz="14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5062" y="510551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8" y="5103189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average velocity is 10 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m/s </a:t>
            </a:r>
            <a:endParaRPr lang="en-GB" sz="14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5062" y="576533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64238" y="5763007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average velocity is 10 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m/s to the right</a:t>
            </a:r>
            <a:endParaRPr lang="en-GB" sz="14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6070289" y="3700548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360366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5020184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6070289" y="5677602"/>
            <a:ext cx="2730061" cy="544860"/>
            <a:chOff x="5846013" y="4891312"/>
            <a:chExt cx="2954337" cy="544860"/>
          </a:xfrm>
        </p:grpSpPr>
        <p:sp>
          <p:nvSpPr>
            <p:cNvPr id="53" name="Rectangle 52"/>
            <p:cNvSpPr/>
            <p:nvPr/>
          </p:nvSpPr>
          <p:spPr>
            <a:xfrm>
              <a:off x="5846013" y="4893712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7320305" y="4891312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581398" y="4896030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058566" y="4893541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6070289" y="2745250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070289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6237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435318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118580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48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1BBD9657-54B2-4EAF-9CAE-F552158A4392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id="{30D4CFA0-F051-480E-B71E-23DC5BAD2A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0693" y="1596082"/>
            <a:ext cx="5184000" cy="1212909"/>
          </a:xfrm>
          <a:prstGeom prst="rect">
            <a:avLst/>
          </a:prstGeom>
        </p:spPr>
      </p:pic>
      <p:sp>
        <p:nvSpPr>
          <p:cNvPr id="96" name="Text Placeholder 16">
            <a:extLst>
              <a:ext uri="{FF2B5EF4-FFF2-40B4-BE49-F238E27FC236}">
                <a16:creationId xmlns:a16="http://schemas.microsoft.com/office/drawing/2014/main" id="{D25525D2-D43B-46AF-8CA7-2D428FFAEAA2}"/>
              </a:ext>
            </a:extLst>
          </p:cNvPr>
          <p:cNvSpPr txBox="1">
            <a:spLocks/>
          </p:cNvSpPr>
          <p:nvPr/>
        </p:nvSpPr>
        <p:spPr>
          <a:xfrm>
            <a:off x="457200" y="863125"/>
            <a:ext cx="8343150" cy="990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The stopwatch reads 0 seconds at X and 4 seconds at Y.</a:t>
            </a: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When the sail fish arrives at Z it reads 6 seconds. </a:t>
            </a:r>
          </a:p>
        </p:txBody>
      </p:sp>
      <p:sp>
        <p:nvSpPr>
          <p:cNvPr id="97" name="Text Placeholder 16">
            <a:extLst>
              <a:ext uri="{FF2B5EF4-FFF2-40B4-BE49-F238E27FC236}">
                <a16:creationId xmlns:a16="http://schemas.microsoft.com/office/drawing/2014/main" id="{FBFF8702-324F-4D10-B22B-7D00A771E02C}"/>
              </a:ext>
            </a:extLst>
          </p:cNvPr>
          <p:cNvSpPr txBox="1">
            <a:spLocks/>
          </p:cNvSpPr>
          <p:nvPr/>
        </p:nvSpPr>
        <p:spPr>
          <a:xfrm>
            <a:off x="457200" y="2865332"/>
            <a:ext cx="5538158" cy="632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900"/>
              </a:spcAft>
            </a:pPr>
            <a:r>
              <a:rPr lang="en-US" sz="1600" dirty="0">
                <a:effectLst/>
                <a:cs typeface="Arial" panose="020B0604020202020204" pitchFamily="34" charset="0"/>
              </a:rPr>
              <a:t>What do you think about its </a:t>
            </a:r>
            <a:r>
              <a:rPr lang="en-US" sz="1600" b="1" dirty="0">
                <a:effectLst/>
                <a:cs typeface="Arial" panose="020B0604020202020204" pitchFamily="34" charset="0"/>
              </a:rPr>
              <a:t>average velocity </a:t>
            </a:r>
            <a:r>
              <a:rPr lang="en-US" sz="1600" dirty="0">
                <a:cs typeface="Arial" panose="020B0604020202020204" pitchFamily="34" charset="0"/>
              </a:rPr>
              <a:t>for the whole journey, from X</a:t>
            </a:r>
            <a:r>
              <a:rPr lang="en-US" sz="1600" dirty="0">
                <a:effectLst/>
                <a:cs typeface="Arial" panose="020B0604020202020204" pitchFamily="34" charset="0"/>
              </a:rPr>
              <a:t> to Y and back to Z?</a:t>
            </a:r>
            <a:endParaRPr lang="en-GB" sz="1600" dirty="0">
              <a:effectLst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08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B1C3E6B-2150-4C18-BC72-A9ED90D5F5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Section 1: Diagnostic questions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hlinkClick r:id="rId4"/>
          </p:cNvPr>
          <p:cNvSpPr txBox="1"/>
          <p:nvPr/>
        </p:nvSpPr>
        <p:spPr>
          <a:xfrm>
            <a:off x="457200" y="2839454"/>
            <a:ext cx="8285163" cy="3323987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dirty="0"/>
              <a:t>A zip file containing all the resources for this key concept can be downloaded from </a:t>
            </a:r>
            <a:r>
              <a:rPr lang="en-GB" b="1" dirty="0">
                <a:solidFill>
                  <a:srgbClr val="006580"/>
                </a:solidFill>
              </a:rPr>
              <a:t>www.BestEvidenceScienceTeaching.org</a:t>
            </a:r>
          </a:p>
          <a:p>
            <a:pPr>
              <a:spcAft>
                <a:spcPts val="600"/>
              </a:spcAft>
            </a:pPr>
            <a:endParaRPr lang="en-GB" b="1" dirty="0"/>
          </a:p>
          <a:p>
            <a:pPr>
              <a:spcAft>
                <a:spcPts val="1200"/>
              </a:spcAft>
            </a:pPr>
            <a:r>
              <a:rPr lang="en-GB" dirty="0"/>
              <a:t>The zip file provides: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b="1" dirty="0"/>
              <a:t>Teacher guidance</a:t>
            </a:r>
            <a:r>
              <a:rPr lang="en-GB" dirty="0"/>
              <a:t> for this key concept, including a summary of the research evidence on relevant preconceptions and misunderstandings.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A full set of editable and printable </a:t>
            </a:r>
            <a:r>
              <a:rPr lang="en-GB" b="1" dirty="0"/>
              <a:t>student sheets and teacher notes</a:t>
            </a:r>
            <a:r>
              <a:rPr lang="en-GB" dirty="0"/>
              <a:t> for each diagnostic question. The teacher notes include a summary of research evidence, guidance for using the activity, expected answers and suggestions of how to respond to students’ misunderstandings.</a:t>
            </a:r>
          </a:p>
        </p:txBody>
      </p:sp>
      <p:sp>
        <p:nvSpPr>
          <p:cNvPr id="8" name="Text Placeholder 16"/>
          <p:cNvSpPr txBox="1">
            <a:spLocks/>
          </p:cNvSpPr>
          <p:nvPr/>
        </p:nvSpPr>
        <p:spPr>
          <a:xfrm>
            <a:off x="457200" y="863125"/>
            <a:ext cx="8285163" cy="1913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Use diagnostic questions to identify quickly where your students are in their conceptual progression, and what preconceptions and misunderstandings they may have.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Then decide how to best focus and sequence your teaching.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Use further diagnostic questions and response activities to move student</a:t>
            </a:r>
            <a:r>
              <a:rPr lang="en-GB" sz="1600" dirty="0">
                <a:solidFill>
                  <a:schemeClr val="tx1"/>
                </a:solidFill>
              </a:rPr>
              <a:t>s’</a:t>
            </a:r>
            <a:r>
              <a:rPr lang="en-GB" sz="1600" dirty="0"/>
              <a:t> understanding forwards.</a:t>
            </a:r>
          </a:p>
        </p:txBody>
      </p:sp>
    </p:spTree>
    <p:extLst>
      <p:ext uri="{BB962C8B-B14F-4D97-AF65-F5344CB8AC3E}">
        <p14:creationId xmlns:p14="http://schemas.microsoft.com/office/powerpoint/2010/main" val="29372313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03D8745-D42A-4D6F-88D3-F056C06E2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100106" cy="9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32"/>
              </a:spcBef>
            </a:pPr>
            <a:r>
              <a:rPr lang="en-US" sz="1800" dirty="0">
                <a:effectLst/>
                <a:cs typeface="Arial" panose="020B0604020202020204" pitchFamily="34" charset="0"/>
              </a:rPr>
              <a:t>A plane is taking off.</a:t>
            </a:r>
          </a:p>
          <a:p>
            <a:pPr>
              <a:spcBef>
                <a:spcPts val="432"/>
              </a:spcBef>
            </a:pPr>
            <a:r>
              <a:rPr lang="en-US" sz="1800" dirty="0">
                <a:effectLst/>
                <a:cs typeface="Arial" panose="020B0604020202020204" pitchFamily="34" charset="0"/>
              </a:rPr>
              <a:t>The picture shows where it is on the runway every 5 seconds.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Average velocity and instantaneous velocity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C34D4F6-CFED-4621-87AC-EFB1978A149D}"/>
              </a:ext>
            </a:extLst>
          </p:cNvPr>
          <p:cNvGrpSpPr/>
          <p:nvPr/>
        </p:nvGrpSpPr>
        <p:grpSpPr>
          <a:xfrm>
            <a:off x="642257" y="2185631"/>
            <a:ext cx="7814906" cy="2190678"/>
            <a:chOff x="549868" y="2185631"/>
            <a:chExt cx="7814906" cy="219067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89A49AB-08EB-4BE4-ACB5-DACFAB6A9EA8}"/>
                </a:ext>
              </a:extLst>
            </p:cNvPr>
            <p:cNvGrpSpPr/>
            <p:nvPr/>
          </p:nvGrpSpPr>
          <p:grpSpPr>
            <a:xfrm>
              <a:off x="779226" y="2185631"/>
              <a:ext cx="7585548" cy="2190678"/>
              <a:chOff x="374638" y="1366091"/>
              <a:chExt cx="7585548" cy="2190678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9CBF114-6F90-40AE-B4DC-56072BCAFD23}"/>
                  </a:ext>
                </a:extLst>
              </p:cNvPr>
              <p:cNvSpPr txBox="1"/>
              <p:nvPr/>
            </p:nvSpPr>
            <p:spPr>
              <a:xfrm>
                <a:off x="374638" y="1366091"/>
                <a:ext cx="7971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Start</a:t>
                </a:r>
              </a:p>
              <a:p>
                <a:pPr algn="ctr"/>
                <a:r>
                  <a:rPr lang="en-GB" sz="14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0 s</a:t>
                </a:r>
              </a:p>
            </p:txBody>
          </p: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56B5021A-DB76-4084-889C-AB11F8F9D479}"/>
                  </a:ext>
                </a:extLst>
              </p:cNvPr>
              <p:cNvGrpSpPr/>
              <p:nvPr/>
            </p:nvGrpSpPr>
            <p:grpSpPr>
              <a:xfrm>
                <a:off x="628274" y="3029666"/>
                <a:ext cx="7331912" cy="527103"/>
                <a:chOff x="628274" y="3029666"/>
                <a:chExt cx="7331912" cy="527103"/>
              </a:xfrm>
            </p:grpSpPr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20A5A2B0-EF28-416A-BE45-EC9DC3A8414C}"/>
                    </a:ext>
                  </a:extLst>
                </p:cNvPr>
                <p:cNvSpPr txBox="1"/>
                <p:nvPr/>
              </p:nvSpPr>
              <p:spPr>
                <a:xfrm>
                  <a:off x="628274" y="3029666"/>
                  <a:ext cx="79717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25 m</a:t>
                  </a:r>
                </a:p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5 s</a:t>
                  </a:r>
                </a:p>
              </p:txBody>
            </p:sp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E08C90C5-2115-4710-911E-2087A5CF6A95}"/>
                    </a:ext>
                  </a:extLst>
                </p:cNvPr>
                <p:cNvSpPr txBox="1"/>
                <p:nvPr/>
              </p:nvSpPr>
              <p:spPr>
                <a:xfrm>
                  <a:off x="1375787" y="3029666"/>
                  <a:ext cx="91439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100 m</a:t>
                  </a:r>
                </a:p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10 s</a:t>
                  </a: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6D4B9F8C-CE50-4D8B-9BB9-A0A560522D98}"/>
                    </a:ext>
                  </a:extLst>
                </p:cNvPr>
                <p:cNvSpPr txBox="1"/>
                <p:nvPr/>
              </p:nvSpPr>
              <p:spPr>
                <a:xfrm>
                  <a:off x="2725787" y="3033549"/>
                  <a:ext cx="91439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225 m</a:t>
                  </a:r>
                </a:p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15 s</a:t>
                  </a: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A8046BF1-3703-45A9-AC09-F632B99EFDFB}"/>
                    </a:ext>
                  </a:extLst>
                </p:cNvPr>
                <p:cNvSpPr txBox="1"/>
                <p:nvPr/>
              </p:nvSpPr>
              <p:spPr>
                <a:xfrm>
                  <a:off x="4615787" y="3029666"/>
                  <a:ext cx="91439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400 m</a:t>
                  </a:r>
                </a:p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20 s</a:t>
                  </a: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62034F00-2665-4B01-9592-3300F7FA3B8C}"/>
                    </a:ext>
                  </a:extLst>
                </p:cNvPr>
                <p:cNvSpPr txBox="1"/>
                <p:nvPr/>
              </p:nvSpPr>
              <p:spPr>
                <a:xfrm>
                  <a:off x="7045787" y="3029666"/>
                  <a:ext cx="91439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625 m</a:t>
                  </a:r>
                </a:p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25 s</a:t>
                  </a: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F5D7BB7F-527A-4EAA-B33E-6ACAD4122BFB}"/>
                  </a:ext>
                </a:extLst>
              </p:cNvPr>
              <p:cNvGrpSpPr/>
              <p:nvPr/>
            </p:nvGrpSpPr>
            <p:grpSpPr>
              <a:xfrm>
                <a:off x="489402" y="1953780"/>
                <a:ext cx="7357708" cy="1024312"/>
                <a:chOff x="489402" y="1953780"/>
                <a:chExt cx="7357708" cy="1024312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8C15493A-3CEC-4999-82FE-7E1E6679DD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89402" y="2194483"/>
                  <a:ext cx="567642" cy="523218"/>
                </a:xfrm>
                <a:prstGeom prst="rect">
                  <a:avLst/>
                </a:prstGeom>
              </p:spPr>
            </p:pic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17F80143-9649-4012-B00A-CC871933C9B6}"/>
                    </a:ext>
                  </a:extLst>
                </p:cNvPr>
                <p:cNvCxnSpPr/>
                <p:nvPr/>
              </p:nvCxnSpPr>
              <p:spPr>
                <a:xfrm>
                  <a:off x="647110" y="2026063"/>
                  <a:ext cx="7200000" cy="0"/>
                </a:xfrm>
                <a:prstGeom prst="line">
                  <a:avLst/>
                </a:prstGeom>
                <a:ln w="508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C9FFA0D8-98ED-4CC0-8C18-E95208D18DD1}"/>
                    </a:ext>
                  </a:extLst>
                </p:cNvPr>
                <p:cNvCxnSpPr/>
                <p:nvPr/>
              </p:nvCxnSpPr>
              <p:spPr>
                <a:xfrm>
                  <a:off x="647110" y="2919046"/>
                  <a:ext cx="7200000" cy="0"/>
                </a:xfrm>
                <a:prstGeom prst="line">
                  <a:avLst/>
                </a:prstGeom>
                <a:ln w="508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4572624F-E632-463F-8E8F-6A59480F4EEB}"/>
                    </a:ext>
                  </a:extLst>
                </p:cNvPr>
                <p:cNvCxnSpPr/>
                <p:nvPr/>
              </p:nvCxnSpPr>
              <p:spPr>
                <a:xfrm>
                  <a:off x="1022987" y="2006092"/>
                  <a:ext cx="0" cy="97200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14741951-FF3E-4458-9E5D-9D9922DA4B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2987" y="1953780"/>
                  <a:ext cx="0" cy="972000"/>
                </a:xfrm>
                <a:prstGeom prst="line">
                  <a:avLst/>
                </a:prstGeom>
                <a:ln w="254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F78F855D-47F1-4503-8930-6202B5E27249}"/>
                    </a:ext>
                  </a:extLst>
                </p:cNvPr>
                <p:cNvCxnSpPr/>
                <p:nvPr/>
              </p:nvCxnSpPr>
              <p:spPr>
                <a:xfrm>
                  <a:off x="1832987" y="2006092"/>
                  <a:ext cx="0" cy="97200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DC9D8CC8-7D8A-47EE-9814-9D5A5C4FCE70}"/>
                    </a:ext>
                  </a:extLst>
                </p:cNvPr>
                <p:cNvCxnSpPr/>
                <p:nvPr/>
              </p:nvCxnSpPr>
              <p:spPr>
                <a:xfrm>
                  <a:off x="3182987" y="2006092"/>
                  <a:ext cx="0" cy="97200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73A6E066-5F7D-4E3F-AD56-207021476819}"/>
                    </a:ext>
                  </a:extLst>
                </p:cNvPr>
                <p:cNvCxnSpPr/>
                <p:nvPr/>
              </p:nvCxnSpPr>
              <p:spPr>
                <a:xfrm>
                  <a:off x="5072987" y="2006092"/>
                  <a:ext cx="0" cy="97200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A3D84863-F7CD-4205-8928-C44827D890C2}"/>
                    </a:ext>
                  </a:extLst>
                </p:cNvPr>
                <p:cNvCxnSpPr/>
                <p:nvPr/>
              </p:nvCxnSpPr>
              <p:spPr>
                <a:xfrm>
                  <a:off x="7502987" y="2006092"/>
                  <a:ext cx="0" cy="97200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8C71A4AD-18CF-4DA1-A2D6-B0370854589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265345" y="2194483"/>
                  <a:ext cx="567642" cy="523218"/>
                </a:xfrm>
                <a:prstGeom prst="rect">
                  <a:avLst/>
                </a:prstGeom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354FB0DA-2082-4865-862C-F9AFAE542E1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615345" y="2194483"/>
                  <a:ext cx="567642" cy="523218"/>
                </a:xfrm>
                <a:prstGeom prst="rect">
                  <a:avLst/>
                </a:prstGeom>
              </p:spPr>
            </p:pic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39C13857-BCFE-4D9F-98CD-78C30D943B7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935345" y="2194483"/>
                  <a:ext cx="567642" cy="523218"/>
                </a:xfrm>
                <a:prstGeom prst="rect">
                  <a:avLst/>
                </a:prstGeom>
              </p:spPr>
            </p:pic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65025C80-6A11-44F8-8430-605CD632C2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505345" y="2194483"/>
                  <a:ext cx="567642" cy="523218"/>
                </a:xfrm>
                <a:prstGeom prst="rect">
                  <a:avLst/>
                </a:prstGeom>
              </p:spPr>
            </p:pic>
          </p:grpSp>
        </p:grp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586DD0D8-19C6-412B-BA04-1BEF5318A6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9868" y="3014023"/>
              <a:ext cx="567642" cy="5232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420987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4C356245-CEB6-4526-9C79-35D047177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303467" cy="992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lvl="0" indent="-363538"/>
            <a:r>
              <a:rPr lang="en-GB" sz="1800" b="1" dirty="0">
                <a:effectLst/>
                <a:cs typeface="Arial" panose="020B0604020202020204" pitchFamily="34" charset="0"/>
              </a:rPr>
              <a:t>1.</a:t>
            </a:r>
            <a:r>
              <a:rPr lang="en-GB" sz="1800" dirty="0">
                <a:effectLst/>
                <a:cs typeface="Arial" panose="020B0604020202020204" pitchFamily="34" charset="0"/>
              </a:rPr>
              <a:t>	What is the plane’s </a:t>
            </a:r>
            <a:r>
              <a:rPr lang="en-GB" sz="1800" b="1" dirty="0">
                <a:effectLst/>
                <a:cs typeface="Arial" panose="020B0604020202020204" pitchFamily="34" charset="0"/>
              </a:rPr>
              <a:t>average velocity </a:t>
            </a:r>
            <a:r>
              <a:rPr lang="en-GB" sz="1800" dirty="0">
                <a:effectLst/>
                <a:cs typeface="Arial" panose="020B0604020202020204" pitchFamily="34" charset="0"/>
              </a:rPr>
              <a:t>during the first 10 seconds?</a:t>
            </a:r>
            <a:endParaRPr lang="en-GB" sz="1800" dirty="0">
              <a:cs typeface="Arial" panose="020B0604020202020204" pitchFamily="34" charset="0"/>
            </a:endParaRPr>
          </a:p>
          <a:p>
            <a:pPr marL="355600" lvl="0" indent="-355600">
              <a:spcAft>
                <a:spcPts val="900"/>
              </a:spcAft>
            </a:pPr>
            <a:r>
              <a:rPr lang="en-GB" sz="1800" dirty="0">
                <a:effectLst/>
                <a:cs typeface="Arial" panose="020B0604020202020204" pitchFamily="34" charset="0"/>
              </a:rPr>
              <a:t>	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Average velocity and instantaneous velocity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42900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047145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03F358-2F2B-43D9-9EC2-3B22771D0C6A}"/>
              </a:ext>
            </a:extLst>
          </p:cNvPr>
          <p:cNvSpPr/>
          <p:nvPr/>
        </p:nvSpPr>
        <p:spPr>
          <a:xfrm>
            <a:off x="383333" y="466021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349514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13255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605BE7-9AA7-4FF6-AFB8-9A8A6D375CD0}"/>
              </a:ext>
            </a:extLst>
          </p:cNvPr>
          <p:cNvSpPr txBox="1"/>
          <p:nvPr/>
        </p:nvSpPr>
        <p:spPr>
          <a:xfrm>
            <a:off x="457200" y="4745615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3A47D-8182-48BF-ACF8-369F11B2A591}"/>
              </a:ext>
            </a:extLst>
          </p:cNvPr>
          <p:cNvSpPr txBox="1"/>
          <p:nvPr/>
        </p:nvSpPr>
        <p:spPr>
          <a:xfrm>
            <a:off x="923026" y="3499213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 m/s to the right.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A0E51D-6291-4DFA-A500-EAE159F9DEA1}"/>
              </a:ext>
            </a:extLst>
          </p:cNvPr>
          <p:cNvSpPr txBox="1"/>
          <p:nvPr/>
        </p:nvSpPr>
        <p:spPr>
          <a:xfrm>
            <a:off x="923026" y="4138532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10 m/s to the right.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4CA930-B9DF-48DE-8DA0-A70046BC0F9F}"/>
              </a:ext>
            </a:extLst>
          </p:cNvPr>
          <p:cNvSpPr txBox="1"/>
          <p:nvPr/>
        </p:nvSpPr>
        <p:spPr>
          <a:xfrm>
            <a:off x="923026" y="4745615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 m/s to the right.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9227BF-6438-4617-900C-F25FB86B70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5066" y="1501108"/>
            <a:ext cx="5760000" cy="166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973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1B26CD26-2592-470E-96C6-36A8A2DE2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Average velocity and instantaneous velocity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42900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047145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03F358-2F2B-43D9-9EC2-3B22771D0C6A}"/>
              </a:ext>
            </a:extLst>
          </p:cNvPr>
          <p:cNvSpPr/>
          <p:nvPr/>
        </p:nvSpPr>
        <p:spPr>
          <a:xfrm>
            <a:off x="383333" y="466021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349514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13255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605BE7-9AA7-4FF6-AFB8-9A8A6D375CD0}"/>
              </a:ext>
            </a:extLst>
          </p:cNvPr>
          <p:cNvSpPr txBox="1"/>
          <p:nvPr/>
        </p:nvSpPr>
        <p:spPr>
          <a:xfrm>
            <a:off x="457200" y="4745615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3A47D-8182-48BF-ACF8-369F11B2A591}"/>
              </a:ext>
            </a:extLst>
          </p:cNvPr>
          <p:cNvSpPr txBox="1"/>
          <p:nvPr/>
        </p:nvSpPr>
        <p:spPr>
          <a:xfrm>
            <a:off x="923026" y="3499213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 m/s to the right.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A0E51D-6291-4DFA-A500-EAE159F9DEA1}"/>
              </a:ext>
            </a:extLst>
          </p:cNvPr>
          <p:cNvSpPr txBox="1"/>
          <p:nvPr/>
        </p:nvSpPr>
        <p:spPr>
          <a:xfrm>
            <a:off x="923026" y="4138532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10 m/s to the right.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4CA930-B9DF-48DE-8DA0-A70046BC0F9F}"/>
              </a:ext>
            </a:extLst>
          </p:cNvPr>
          <p:cNvSpPr txBox="1"/>
          <p:nvPr/>
        </p:nvSpPr>
        <p:spPr>
          <a:xfrm>
            <a:off x="923026" y="4745615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 m/s to the right.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7AA2E18-9B2D-41BB-801C-B5E4A8B8AD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5066" y="1501108"/>
            <a:ext cx="5760000" cy="1666896"/>
          </a:xfrm>
          <a:prstGeom prst="rect">
            <a:avLst/>
          </a:prstGeom>
        </p:spPr>
      </p:pic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B29C9B80-719C-43A5-9DC3-76A351B39314}"/>
              </a:ext>
            </a:extLst>
          </p:cNvPr>
          <p:cNvSpPr txBox="1">
            <a:spLocks/>
          </p:cNvSpPr>
          <p:nvPr/>
        </p:nvSpPr>
        <p:spPr>
          <a:xfrm>
            <a:off x="457200" y="863125"/>
            <a:ext cx="8303467" cy="992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lvl="0" indent="-355600"/>
            <a:r>
              <a:rPr lang="en-GB" sz="1800" b="1" dirty="0">
                <a:effectLst/>
                <a:cs typeface="Arial" panose="020B0604020202020204" pitchFamily="34" charset="0"/>
              </a:rPr>
              <a:t>2.</a:t>
            </a:r>
            <a:r>
              <a:rPr lang="en-GB" sz="1800" dirty="0">
                <a:effectLst/>
                <a:cs typeface="Arial" panose="020B0604020202020204" pitchFamily="34" charset="0"/>
              </a:rPr>
              <a:t>	What is the plane’s </a:t>
            </a:r>
            <a:r>
              <a:rPr lang="en-GB" sz="1800" b="1" dirty="0">
                <a:effectLst/>
                <a:cs typeface="Arial" panose="020B0604020202020204" pitchFamily="34" charset="0"/>
              </a:rPr>
              <a:t>instantaneous velocity </a:t>
            </a:r>
            <a:r>
              <a:rPr lang="en-GB" sz="1800" dirty="0">
                <a:effectLst/>
                <a:cs typeface="Arial" panose="020B0604020202020204" pitchFamily="34" charset="0"/>
              </a:rPr>
              <a:t>after the first 10 s?</a:t>
            </a:r>
            <a:endParaRPr lang="en-GB" sz="1800" dirty="0">
              <a:cs typeface="Arial" panose="020B0604020202020204" pitchFamily="34" charset="0"/>
            </a:endParaRPr>
          </a:p>
          <a:p>
            <a:pPr marL="355600" lvl="0" indent="-355600">
              <a:spcAft>
                <a:spcPts val="900"/>
              </a:spcAft>
            </a:pPr>
            <a:r>
              <a:rPr lang="en-GB" sz="1800" dirty="0">
                <a:effectLst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6215355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C594540D-BF66-42AE-B671-358045E73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Average velocity and instantaneous velocity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42900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047145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03F358-2F2B-43D9-9EC2-3B22771D0C6A}"/>
              </a:ext>
            </a:extLst>
          </p:cNvPr>
          <p:cNvSpPr/>
          <p:nvPr/>
        </p:nvSpPr>
        <p:spPr>
          <a:xfrm>
            <a:off x="383333" y="466021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349514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13255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605BE7-9AA7-4FF6-AFB8-9A8A6D375CD0}"/>
              </a:ext>
            </a:extLst>
          </p:cNvPr>
          <p:cNvSpPr txBox="1"/>
          <p:nvPr/>
        </p:nvSpPr>
        <p:spPr>
          <a:xfrm>
            <a:off x="457200" y="4745615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3A47D-8182-48BF-ACF8-369F11B2A591}"/>
              </a:ext>
            </a:extLst>
          </p:cNvPr>
          <p:cNvSpPr txBox="1"/>
          <p:nvPr/>
        </p:nvSpPr>
        <p:spPr>
          <a:xfrm>
            <a:off x="923026" y="3499213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20 m/s to the right.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A0E51D-6291-4DFA-A500-EAE159F9DEA1}"/>
              </a:ext>
            </a:extLst>
          </p:cNvPr>
          <p:cNvSpPr txBox="1"/>
          <p:nvPr/>
        </p:nvSpPr>
        <p:spPr>
          <a:xfrm>
            <a:off x="923026" y="4138532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30 m/s to the right.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4CA930-B9DF-48DE-8DA0-A70046BC0F9F}"/>
              </a:ext>
            </a:extLst>
          </p:cNvPr>
          <p:cNvSpPr txBox="1"/>
          <p:nvPr/>
        </p:nvSpPr>
        <p:spPr>
          <a:xfrm>
            <a:off x="923026" y="4745615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 m/s to the right.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EF549C7-03D5-4B62-94A4-8D4E77AD9C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5066" y="1501108"/>
            <a:ext cx="5760000" cy="1666896"/>
          </a:xfrm>
          <a:prstGeom prst="rect">
            <a:avLst/>
          </a:prstGeom>
        </p:spPr>
      </p:pic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0C102CDE-9BF6-4366-9A80-49EDD31426DD}"/>
              </a:ext>
            </a:extLst>
          </p:cNvPr>
          <p:cNvSpPr txBox="1">
            <a:spLocks/>
          </p:cNvSpPr>
          <p:nvPr/>
        </p:nvSpPr>
        <p:spPr>
          <a:xfrm>
            <a:off x="457200" y="863125"/>
            <a:ext cx="8229600" cy="992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lvl="0" indent="-355600"/>
            <a:r>
              <a:rPr lang="en-GB" b="1" dirty="0">
                <a:cs typeface="Arial" panose="020B0604020202020204" pitchFamily="34" charset="0"/>
              </a:rPr>
              <a:t>3</a:t>
            </a:r>
            <a:r>
              <a:rPr lang="en-GB" sz="1800" b="1" dirty="0">
                <a:effectLst/>
                <a:cs typeface="Arial" panose="020B0604020202020204" pitchFamily="34" charset="0"/>
              </a:rPr>
              <a:t>.</a:t>
            </a:r>
            <a:r>
              <a:rPr lang="en-GB" sz="1800" dirty="0">
                <a:effectLst/>
                <a:cs typeface="Arial" panose="020B0604020202020204" pitchFamily="34" charset="0"/>
              </a:rPr>
              <a:t>	What is the plane’s </a:t>
            </a:r>
            <a:r>
              <a:rPr lang="en-GB" sz="1800" b="1" dirty="0">
                <a:effectLst/>
                <a:cs typeface="Arial" panose="020B0604020202020204" pitchFamily="34" charset="0"/>
              </a:rPr>
              <a:t>average velocity </a:t>
            </a:r>
            <a:r>
              <a:rPr lang="en-GB" sz="1800" dirty="0">
                <a:effectLst/>
                <a:cs typeface="Arial" panose="020B0604020202020204" pitchFamily="34" charset="0"/>
              </a:rPr>
              <a:t>between 10 s and 20 s?</a:t>
            </a:r>
            <a:endParaRPr lang="en-GB" sz="1800" dirty="0">
              <a:cs typeface="Arial" panose="020B0604020202020204" pitchFamily="34" charset="0"/>
            </a:endParaRPr>
          </a:p>
          <a:p>
            <a:pPr marL="355600" lvl="0" indent="-355600">
              <a:spcAft>
                <a:spcPts val="900"/>
              </a:spcAft>
            </a:pPr>
            <a:r>
              <a:rPr lang="en-GB" sz="1800" dirty="0">
                <a:effectLst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9545963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77EDB90B-A1AF-44BF-8871-18064A23A2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Average velocity and instantaneous velocity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42900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047145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03F358-2F2B-43D9-9EC2-3B22771D0C6A}"/>
              </a:ext>
            </a:extLst>
          </p:cNvPr>
          <p:cNvSpPr/>
          <p:nvPr/>
        </p:nvSpPr>
        <p:spPr>
          <a:xfrm>
            <a:off x="383333" y="466021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349514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13255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605BE7-9AA7-4FF6-AFB8-9A8A6D375CD0}"/>
              </a:ext>
            </a:extLst>
          </p:cNvPr>
          <p:cNvSpPr txBox="1"/>
          <p:nvPr/>
        </p:nvSpPr>
        <p:spPr>
          <a:xfrm>
            <a:off x="457200" y="4745615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3A47D-8182-48BF-ACF8-369F11B2A591}"/>
              </a:ext>
            </a:extLst>
          </p:cNvPr>
          <p:cNvSpPr txBox="1"/>
          <p:nvPr/>
        </p:nvSpPr>
        <p:spPr>
          <a:xfrm>
            <a:off x="923026" y="3499213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20 m/s to the right.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A0E51D-6291-4DFA-A500-EAE159F9DEA1}"/>
              </a:ext>
            </a:extLst>
          </p:cNvPr>
          <p:cNvSpPr txBox="1"/>
          <p:nvPr/>
        </p:nvSpPr>
        <p:spPr>
          <a:xfrm>
            <a:off x="923026" y="4138532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30 m/s to the right.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4CA930-B9DF-48DE-8DA0-A70046BC0F9F}"/>
              </a:ext>
            </a:extLst>
          </p:cNvPr>
          <p:cNvSpPr txBox="1"/>
          <p:nvPr/>
        </p:nvSpPr>
        <p:spPr>
          <a:xfrm>
            <a:off x="923026" y="4745615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 m/s to the right.</a:t>
            </a:r>
          </a:p>
        </p:txBody>
      </p:sp>
      <p:sp>
        <p:nvSpPr>
          <p:cNvPr id="20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C5F573E3-124A-48F7-BE3E-801946C1EEAA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B1ECED2C-6544-4073-8780-B805EEFA2473}"/>
              </a:ext>
            </a:extLst>
          </p:cNvPr>
          <p:cNvSpPr txBox="1">
            <a:spLocks/>
          </p:cNvSpPr>
          <p:nvPr/>
        </p:nvSpPr>
        <p:spPr>
          <a:xfrm>
            <a:off x="457200" y="863125"/>
            <a:ext cx="8229600" cy="992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lvl="0" indent="-355600"/>
            <a:r>
              <a:rPr lang="en-GB" b="1" dirty="0">
                <a:cs typeface="Arial" panose="020B0604020202020204" pitchFamily="34" charset="0"/>
              </a:rPr>
              <a:t>4</a:t>
            </a:r>
            <a:r>
              <a:rPr lang="en-GB" sz="1800" b="1" dirty="0">
                <a:effectLst/>
                <a:cs typeface="Arial" panose="020B0604020202020204" pitchFamily="34" charset="0"/>
              </a:rPr>
              <a:t>.</a:t>
            </a:r>
            <a:r>
              <a:rPr lang="en-GB" sz="1800" dirty="0">
                <a:effectLst/>
                <a:cs typeface="Arial" panose="020B0604020202020204" pitchFamily="34" charset="0"/>
              </a:rPr>
              <a:t>	What is the plane’s </a:t>
            </a:r>
            <a:r>
              <a:rPr lang="en-GB" sz="1800" b="1" dirty="0">
                <a:effectLst/>
                <a:cs typeface="Arial" panose="020B0604020202020204" pitchFamily="34" charset="0"/>
              </a:rPr>
              <a:t>instantaneous velocity </a:t>
            </a:r>
            <a:r>
              <a:rPr lang="en-GB" sz="1800" dirty="0">
                <a:effectLst/>
                <a:cs typeface="Arial" panose="020B0604020202020204" pitchFamily="34" charset="0"/>
              </a:rPr>
              <a:t>after the first 20 s?</a:t>
            </a:r>
            <a:endParaRPr lang="en-GB" sz="1800" dirty="0">
              <a:cs typeface="Arial" panose="020B0604020202020204" pitchFamily="34" charset="0"/>
            </a:endParaRPr>
          </a:p>
          <a:p>
            <a:pPr marL="355600" lvl="0" indent="-355600">
              <a:spcAft>
                <a:spcPts val="900"/>
              </a:spcAft>
            </a:pPr>
            <a:r>
              <a:rPr lang="en-GB" sz="1800" dirty="0">
                <a:effectLst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16A55B1-21ED-4B1D-88E3-2178559629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5066" y="1501108"/>
            <a:ext cx="5760000" cy="166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5077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Who’s going fastest?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5164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Two cars move along a road.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pictures show how far each car has travelled at different times.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376036F-3003-480A-A9FE-D7469A22A029}"/>
              </a:ext>
            </a:extLst>
          </p:cNvPr>
          <p:cNvGrpSpPr/>
          <p:nvPr/>
        </p:nvGrpSpPr>
        <p:grpSpPr>
          <a:xfrm>
            <a:off x="347106" y="2137427"/>
            <a:ext cx="8449788" cy="2583146"/>
            <a:chOff x="347106" y="1808840"/>
            <a:chExt cx="8449788" cy="258314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2B11AA1-C2A8-4413-9609-65C409F70831}"/>
                </a:ext>
              </a:extLst>
            </p:cNvPr>
            <p:cNvGrpSpPr/>
            <p:nvPr/>
          </p:nvGrpSpPr>
          <p:grpSpPr>
            <a:xfrm>
              <a:off x="347106" y="1808840"/>
              <a:ext cx="8449788" cy="1197315"/>
              <a:chOff x="347106" y="1808840"/>
              <a:chExt cx="8449788" cy="1197315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626A7B60-9487-4670-8CA5-EEB134681E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7106" y="1808840"/>
                <a:ext cx="8449788" cy="640135"/>
              </a:xfrm>
              <a:prstGeom prst="rect">
                <a:avLst/>
              </a:prstGeom>
            </p:spPr>
          </p:pic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BC2A4BA3-1A5A-4A3A-90F4-B3B20FD8D843}"/>
                  </a:ext>
                </a:extLst>
              </p:cNvPr>
              <p:cNvGrpSpPr/>
              <p:nvPr/>
            </p:nvGrpSpPr>
            <p:grpSpPr>
              <a:xfrm>
                <a:off x="700455" y="2482226"/>
                <a:ext cx="7799204" cy="523929"/>
                <a:chOff x="700455" y="2482226"/>
                <a:chExt cx="7799204" cy="523929"/>
              </a:xfrm>
            </p:grpSpPr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8E41DD83-6F47-4FC0-B6D9-FC5183AD63AD}"/>
                    </a:ext>
                  </a:extLst>
                </p:cNvPr>
                <p:cNvSpPr txBox="1"/>
                <p:nvPr/>
              </p:nvSpPr>
              <p:spPr>
                <a:xfrm>
                  <a:off x="700455" y="2482935"/>
                  <a:ext cx="79717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0 s</a:t>
                  </a:r>
                </a:p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0 m</a:t>
                  </a:r>
                </a:p>
              </p:txBody>
            </p: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84C83AE8-D920-4B78-9877-303D361DB806}"/>
                    </a:ext>
                  </a:extLst>
                </p:cNvPr>
                <p:cNvSpPr txBox="1"/>
                <p:nvPr/>
              </p:nvSpPr>
              <p:spPr>
                <a:xfrm>
                  <a:off x="1865869" y="2482935"/>
                  <a:ext cx="91439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5 s</a:t>
                  </a:r>
                </a:p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150 m</a:t>
                  </a:r>
                </a:p>
              </p:txBody>
            </p:sp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4E651B1A-222A-4943-92F9-176CFFF7F63E}"/>
                    </a:ext>
                  </a:extLst>
                </p:cNvPr>
                <p:cNvSpPr txBox="1"/>
                <p:nvPr/>
              </p:nvSpPr>
              <p:spPr>
                <a:xfrm>
                  <a:off x="4114800" y="2482226"/>
                  <a:ext cx="91439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10 s</a:t>
                  </a:r>
                </a:p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400 m</a:t>
                  </a:r>
                </a:p>
              </p:txBody>
            </p: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856F2F4F-9398-4076-BC9E-A763F71A4CE5}"/>
                    </a:ext>
                  </a:extLst>
                </p:cNvPr>
                <p:cNvSpPr txBox="1"/>
                <p:nvPr/>
              </p:nvSpPr>
              <p:spPr>
                <a:xfrm>
                  <a:off x="6285726" y="2482226"/>
                  <a:ext cx="91439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15 s</a:t>
                  </a:r>
                </a:p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650 m</a:t>
                  </a:r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DB0668CD-9E55-4818-BC3C-133BD91B7740}"/>
                    </a:ext>
                  </a:extLst>
                </p:cNvPr>
                <p:cNvSpPr txBox="1"/>
                <p:nvPr/>
              </p:nvSpPr>
              <p:spPr>
                <a:xfrm>
                  <a:off x="7585260" y="2482226"/>
                  <a:ext cx="91439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20 s</a:t>
                  </a:r>
                </a:p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800 m</a:t>
                  </a:r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61FCDA7-EE31-4A12-BFC5-15C1C9D73AC1}"/>
                </a:ext>
              </a:extLst>
            </p:cNvPr>
            <p:cNvGrpSpPr/>
            <p:nvPr/>
          </p:nvGrpSpPr>
          <p:grpSpPr>
            <a:xfrm>
              <a:off x="347106" y="3311705"/>
              <a:ext cx="8449788" cy="1080281"/>
              <a:chOff x="347106" y="4409025"/>
              <a:chExt cx="8449788" cy="1080281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CB613A07-8058-4126-BB25-E2C892F9A3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47106" y="4409025"/>
                <a:ext cx="8449788" cy="548688"/>
              </a:xfrm>
              <a:prstGeom prst="rect">
                <a:avLst/>
              </a:prstGeom>
            </p:spPr>
          </p:pic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FD37058A-CDFC-4D08-B5FB-328E7DDF836E}"/>
                  </a:ext>
                </a:extLst>
              </p:cNvPr>
              <p:cNvGrpSpPr/>
              <p:nvPr/>
            </p:nvGrpSpPr>
            <p:grpSpPr>
              <a:xfrm>
                <a:off x="675298" y="4962426"/>
                <a:ext cx="7793404" cy="526880"/>
                <a:chOff x="775453" y="2479156"/>
                <a:chExt cx="7793404" cy="526880"/>
              </a:xfrm>
            </p:grpSpPr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62386399-51DA-4C8B-9667-C2BF5B15AEB9}"/>
                    </a:ext>
                  </a:extLst>
                </p:cNvPr>
                <p:cNvSpPr txBox="1"/>
                <p:nvPr/>
              </p:nvSpPr>
              <p:spPr>
                <a:xfrm>
                  <a:off x="775453" y="2482226"/>
                  <a:ext cx="79717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0 s</a:t>
                  </a:r>
                </a:p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0 m</a:t>
                  </a: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3E1FA068-20E5-468C-8CFE-070CAD64D210}"/>
                    </a:ext>
                  </a:extLst>
                </p:cNvPr>
                <p:cNvSpPr txBox="1"/>
                <p:nvPr/>
              </p:nvSpPr>
              <p:spPr>
                <a:xfrm>
                  <a:off x="2457783" y="2479156"/>
                  <a:ext cx="91439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5 s</a:t>
                  </a:r>
                </a:p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200 m</a:t>
                  </a: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4D98347C-23B2-4EC8-9D6D-009281318860}"/>
                    </a:ext>
                  </a:extLst>
                </p:cNvPr>
                <p:cNvSpPr txBox="1"/>
                <p:nvPr/>
              </p:nvSpPr>
              <p:spPr>
                <a:xfrm>
                  <a:off x="4214955" y="2482226"/>
                  <a:ext cx="91439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10 s</a:t>
                  </a:r>
                </a:p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400 m</a:t>
                  </a: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CBABA112-7140-4EAE-AC5D-34556F5F76CB}"/>
                    </a:ext>
                  </a:extLst>
                </p:cNvPr>
                <p:cNvSpPr txBox="1"/>
                <p:nvPr/>
              </p:nvSpPr>
              <p:spPr>
                <a:xfrm>
                  <a:off x="5968906" y="2482226"/>
                  <a:ext cx="91439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15 s</a:t>
                  </a:r>
                </a:p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600 m</a:t>
                  </a: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71796B27-9378-435B-BF03-84ADAC353225}"/>
                    </a:ext>
                  </a:extLst>
                </p:cNvPr>
                <p:cNvSpPr txBox="1"/>
                <p:nvPr/>
              </p:nvSpPr>
              <p:spPr>
                <a:xfrm>
                  <a:off x="7654458" y="2482816"/>
                  <a:ext cx="91439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20 s</a:t>
                  </a:r>
                </a:p>
                <a:p>
                  <a:pPr algn="ctr"/>
                  <a:r>
                    <a:rPr lang="en-GB" sz="14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800 m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858953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9FB2E73F-3945-47A0-9A9C-99CCBBD4FA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Who’s going fastest?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7822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400439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03F358-2F2B-43D9-9EC2-3B22771D0C6A}"/>
              </a:ext>
            </a:extLst>
          </p:cNvPr>
          <p:cNvSpPr/>
          <p:nvPr/>
        </p:nvSpPr>
        <p:spPr>
          <a:xfrm>
            <a:off x="383333" y="501350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B522CD-0BB1-4BF4-96B8-D707266F13DF}"/>
              </a:ext>
            </a:extLst>
          </p:cNvPr>
          <p:cNvSpPr/>
          <p:nvPr/>
        </p:nvSpPr>
        <p:spPr>
          <a:xfrm>
            <a:off x="383333" y="56390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3848434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485844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605BE7-9AA7-4FF6-AFB8-9A8A6D375CD0}"/>
              </a:ext>
            </a:extLst>
          </p:cNvPr>
          <p:cNvSpPr txBox="1"/>
          <p:nvPr/>
        </p:nvSpPr>
        <p:spPr>
          <a:xfrm>
            <a:off x="457200" y="5098909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669016-A511-4C34-93F6-91DA9FA08E8A}"/>
              </a:ext>
            </a:extLst>
          </p:cNvPr>
          <p:cNvSpPr txBox="1"/>
          <p:nvPr/>
        </p:nvSpPr>
        <p:spPr>
          <a:xfrm>
            <a:off x="457200" y="5724417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3A47D-8182-48BF-ACF8-369F11B2A591}"/>
              </a:ext>
            </a:extLst>
          </p:cNvPr>
          <p:cNvSpPr txBox="1"/>
          <p:nvPr/>
        </p:nvSpPr>
        <p:spPr>
          <a:xfrm>
            <a:off x="923026" y="385250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red car.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A0E51D-6291-4DFA-A500-EAE159F9DEA1}"/>
              </a:ext>
            </a:extLst>
          </p:cNvPr>
          <p:cNvSpPr txBox="1"/>
          <p:nvPr/>
        </p:nvSpPr>
        <p:spPr>
          <a:xfrm>
            <a:off x="923026" y="4491826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blue car.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4CA930-B9DF-48DE-8DA0-A70046BC0F9F}"/>
              </a:ext>
            </a:extLst>
          </p:cNvPr>
          <p:cNvSpPr txBox="1"/>
          <p:nvPr/>
        </p:nvSpPr>
        <p:spPr>
          <a:xfrm>
            <a:off x="923026" y="509890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Neither – they have the same average velocity.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1CE5B3-67C1-42B8-8405-458AD8CC2BA6}"/>
              </a:ext>
            </a:extLst>
          </p:cNvPr>
          <p:cNvSpPr txBox="1"/>
          <p:nvPr/>
        </p:nvSpPr>
        <p:spPr>
          <a:xfrm>
            <a:off x="923026" y="5729590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You can’t tell from this picture.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728D6975-AFEE-4D36-B7C0-44B2948730CA}"/>
              </a:ext>
            </a:extLst>
          </p:cNvPr>
          <p:cNvSpPr txBox="1">
            <a:spLocks/>
          </p:cNvSpPr>
          <p:nvPr/>
        </p:nvSpPr>
        <p:spPr>
          <a:xfrm>
            <a:off x="197426" y="3335489"/>
            <a:ext cx="8663152" cy="4341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>
              <a:spcAft>
                <a:spcPts val="900"/>
              </a:spcAft>
              <a:buFont typeface="+mj-lt"/>
              <a:buAutoNum type="alphaLcPeriod"/>
            </a:pPr>
            <a:endParaRPr lang="en-GB" sz="1600" dirty="0">
              <a:effectLst/>
              <a:cs typeface="Arial" panose="020B0604020202020204" pitchFamily="34" charset="0"/>
            </a:endParaRP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C101254F-4FC5-4276-93F2-2D372EA72199}"/>
              </a:ext>
            </a:extLst>
          </p:cNvPr>
          <p:cNvSpPr txBox="1">
            <a:spLocks/>
          </p:cNvSpPr>
          <p:nvPr/>
        </p:nvSpPr>
        <p:spPr>
          <a:xfrm>
            <a:off x="457200" y="863125"/>
            <a:ext cx="8229600" cy="992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lvl="0" indent="-355600"/>
            <a:r>
              <a:rPr lang="en-GB" b="1" dirty="0">
                <a:cs typeface="Arial" panose="020B0604020202020204" pitchFamily="34" charset="0"/>
              </a:rPr>
              <a:t>1</a:t>
            </a:r>
            <a:r>
              <a:rPr lang="en-GB" sz="1800" b="1" dirty="0">
                <a:effectLst/>
                <a:cs typeface="Arial" panose="020B0604020202020204" pitchFamily="34" charset="0"/>
              </a:rPr>
              <a:t>.</a:t>
            </a:r>
            <a:r>
              <a:rPr lang="en-GB" dirty="0">
                <a:cs typeface="Arial" panose="020B0604020202020204" pitchFamily="34" charset="0"/>
              </a:rPr>
              <a:t>	Which car has the highest </a:t>
            </a:r>
            <a:r>
              <a:rPr lang="en-GB" b="1" dirty="0">
                <a:cs typeface="Arial" panose="020B0604020202020204" pitchFamily="34" charset="0"/>
              </a:rPr>
              <a:t>average velocity </a:t>
            </a:r>
            <a:r>
              <a:rPr lang="en-GB" dirty="0">
                <a:cs typeface="Arial" panose="020B0604020202020204" pitchFamily="34" charset="0"/>
              </a:rPr>
              <a:t>during the first 5 s?</a:t>
            </a:r>
          </a:p>
          <a:p>
            <a:pPr marL="355600" lvl="0" indent="-355600">
              <a:spcAft>
                <a:spcPts val="900"/>
              </a:spcAft>
            </a:pPr>
            <a:r>
              <a:rPr lang="en-GB" sz="1800" dirty="0">
                <a:effectLst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9A06ABD-D725-4929-9123-F07D7BEB20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2000" y="1541990"/>
            <a:ext cx="6480000" cy="202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4046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19B26822-D560-4AB4-9C15-9CB1A49B4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Who’s going fastest?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7822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400439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03F358-2F2B-43D9-9EC2-3B22771D0C6A}"/>
              </a:ext>
            </a:extLst>
          </p:cNvPr>
          <p:cNvSpPr/>
          <p:nvPr/>
        </p:nvSpPr>
        <p:spPr>
          <a:xfrm>
            <a:off x="383333" y="501350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B522CD-0BB1-4BF4-96B8-D707266F13DF}"/>
              </a:ext>
            </a:extLst>
          </p:cNvPr>
          <p:cNvSpPr/>
          <p:nvPr/>
        </p:nvSpPr>
        <p:spPr>
          <a:xfrm>
            <a:off x="383333" y="56390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3848434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485844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605BE7-9AA7-4FF6-AFB8-9A8A6D375CD0}"/>
              </a:ext>
            </a:extLst>
          </p:cNvPr>
          <p:cNvSpPr txBox="1"/>
          <p:nvPr/>
        </p:nvSpPr>
        <p:spPr>
          <a:xfrm>
            <a:off x="457200" y="5098909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669016-A511-4C34-93F6-91DA9FA08E8A}"/>
              </a:ext>
            </a:extLst>
          </p:cNvPr>
          <p:cNvSpPr txBox="1"/>
          <p:nvPr/>
        </p:nvSpPr>
        <p:spPr>
          <a:xfrm>
            <a:off x="457200" y="5724417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3A47D-8182-48BF-ACF8-369F11B2A591}"/>
              </a:ext>
            </a:extLst>
          </p:cNvPr>
          <p:cNvSpPr txBox="1"/>
          <p:nvPr/>
        </p:nvSpPr>
        <p:spPr>
          <a:xfrm>
            <a:off x="923026" y="385250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red car.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A0E51D-6291-4DFA-A500-EAE159F9DEA1}"/>
              </a:ext>
            </a:extLst>
          </p:cNvPr>
          <p:cNvSpPr txBox="1"/>
          <p:nvPr/>
        </p:nvSpPr>
        <p:spPr>
          <a:xfrm>
            <a:off x="923026" y="4491826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blue car.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4CA930-B9DF-48DE-8DA0-A70046BC0F9F}"/>
              </a:ext>
            </a:extLst>
          </p:cNvPr>
          <p:cNvSpPr txBox="1"/>
          <p:nvPr/>
        </p:nvSpPr>
        <p:spPr>
          <a:xfrm>
            <a:off x="923026" y="509890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Neither – they have the same average velocity.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1CE5B3-67C1-42B8-8405-458AD8CC2BA6}"/>
              </a:ext>
            </a:extLst>
          </p:cNvPr>
          <p:cNvSpPr txBox="1"/>
          <p:nvPr/>
        </p:nvSpPr>
        <p:spPr>
          <a:xfrm>
            <a:off x="923026" y="5729590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You can’t tell from this picture.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7C895A5D-B492-4966-9AE2-65156F89A2C3}"/>
              </a:ext>
            </a:extLst>
          </p:cNvPr>
          <p:cNvSpPr txBox="1">
            <a:spLocks/>
          </p:cNvSpPr>
          <p:nvPr/>
        </p:nvSpPr>
        <p:spPr>
          <a:xfrm>
            <a:off x="457200" y="863125"/>
            <a:ext cx="8403378" cy="9924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lvl="0" indent="-355600"/>
            <a:r>
              <a:rPr lang="en-GB" b="1" dirty="0">
                <a:cs typeface="Arial" panose="020B0604020202020204" pitchFamily="34" charset="0"/>
              </a:rPr>
              <a:t>2</a:t>
            </a:r>
            <a:r>
              <a:rPr lang="en-GB" sz="1800" b="1" dirty="0">
                <a:effectLst/>
                <a:cs typeface="Arial" panose="020B0604020202020204" pitchFamily="34" charset="0"/>
              </a:rPr>
              <a:t>.</a:t>
            </a:r>
            <a:r>
              <a:rPr lang="en-GB" dirty="0">
                <a:cs typeface="Arial" panose="020B0604020202020204" pitchFamily="34" charset="0"/>
              </a:rPr>
              <a:t>	Which car has the highest </a:t>
            </a:r>
            <a:r>
              <a:rPr lang="en-GB" b="1" dirty="0">
                <a:cs typeface="Arial" panose="020B0604020202020204" pitchFamily="34" charset="0"/>
              </a:rPr>
              <a:t>average velocity </a:t>
            </a:r>
            <a:r>
              <a:rPr lang="en-GB" dirty="0">
                <a:cs typeface="Arial" panose="020B0604020202020204" pitchFamily="34" charset="0"/>
              </a:rPr>
              <a:t>for the first half of the journey?</a:t>
            </a:r>
          </a:p>
          <a:p>
            <a:pPr marL="355600" lvl="0" indent="-355600">
              <a:spcAft>
                <a:spcPts val="900"/>
              </a:spcAft>
            </a:pPr>
            <a:r>
              <a:rPr lang="en-GB" sz="1800" dirty="0">
                <a:effectLst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736F451-002C-4748-A4D6-5C4B3BBE9C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2000" y="1541990"/>
            <a:ext cx="6480000" cy="202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951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42E1F2E-B218-48D6-B36D-2D135F7CE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Who’s going fastest?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7822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400439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03F358-2F2B-43D9-9EC2-3B22771D0C6A}"/>
              </a:ext>
            </a:extLst>
          </p:cNvPr>
          <p:cNvSpPr/>
          <p:nvPr/>
        </p:nvSpPr>
        <p:spPr>
          <a:xfrm>
            <a:off x="383333" y="501350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B522CD-0BB1-4BF4-96B8-D707266F13DF}"/>
              </a:ext>
            </a:extLst>
          </p:cNvPr>
          <p:cNvSpPr/>
          <p:nvPr/>
        </p:nvSpPr>
        <p:spPr>
          <a:xfrm>
            <a:off x="383333" y="56390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3848434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485844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605BE7-9AA7-4FF6-AFB8-9A8A6D375CD0}"/>
              </a:ext>
            </a:extLst>
          </p:cNvPr>
          <p:cNvSpPr txBox="1"/>
          <p:nvPr/>
        </p:nvSpPr>
        <p:spPr>
          <a:xfrm>
            <a:off x="457200" y="5098909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669016-A511-4C34-93F6-91DA9FA08E8A}"/>
              </a:ext>
            </a:extLst>
          </p:cNvPr>
          <p:cNvSpPr txBox="1"/>
          <p:nvPr/>
        </p:nvSpPr>
        <p:spPr>
          <a:xfrm>
            <a:off x="457200" y="5724417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3A47D-8182-48BF-ACF8-369F11B2A591}"/>
              </a:ext>
            </a:extLst>
          </p:cNvPr>
          <p:cNvSpPr txBox="1"/>
          <p:nvPr/>
        </p:nvSpPr>
        <p:spPr>
          <a:xfrm>
            <a:off x="923026" y="385250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red car.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A0E51D-6291-4DFA-A500-EAE159F9DEA1}"/>
              </a:ext>
            </a:extLst>
          </p:cNvPr>
          <p:cNvSpPr txBox="1"/>
          <p:nvPr/>
        </p:nvSpPr>
        <p:spPr>
          <a:xfrm>
            <a:off x="923026" y="4491826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blue car.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4CA930-B9DF-48DE-8DA0-A70046BC0F9F}"/>
              </a:ext>
            </a:extLst>
          </p:cNvPr>
          <p:cNvSpPr txBox="1"/>
          <p:nvPr/>
        </p:nvSpPr>
        <p:spPr>
          <a:xfrm>
            <a:off x="923026" y="509890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Neither – they have the same average velocity.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1CE5B3-67C1-42B8-8405-458AD8CC2BA6}"/>
              </a:ext>
            </a:extLst>
          </p:cNvPr>
          <p:cNvSpPr txBox="1"/>
          <p:nvPr/>
        </p:nvSpPr>
        <p:spPr>
          <a:xfrm>
            <a:off x="923026" y="5729590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You can’t tell from this picture.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4179083F-BDF7-4A0E-A44E-94684D4E9905}"/>
              </a:ext>
            </a:extLst>
          </p:cNvPr>
          <p:cNvSpPr txBox="1">
            <a:spLocks/>
          </p:cNvSpPr>
          <p:nvPr/>
        </p:nvSpPr>
        <p:spPr>
          <a:xfrm>
            <a:off x="457200" y="863125"/>
            <a:ext cx="8403378" cy="9924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lvl="0" indent="-355600"/>
            <a:r>
              <a:rPr lang="en-GB" b="1" dirty="0">
                <a:cs typeface="Arial" panose="020B0604020202020204" pitchFamily="34" charset="0"/>
              </a:rPr>
              <a:t>3</a:t>
            </a:r>
            <a:r>
              <a:rPr lang="en-GB" sz="1800" b="1" dirty="0">
                <a:effectLst/>
                <a:cs typeface="Arial" panose="020B0604020202020204" pitchFamily="34" charset="0"/>
              </a:rPr>
              <a:t>.</a:t>
            </a:r>
            <a:r>
              <a:rPr lang="en-GB" dirty="0">
                <a:cs typeface="Arial" panose="020B0604020202020204" pitchFamily="34" charset="0"/>
              </a:rPr>
              <a:t>	Which car has the highest </a:t>
            </a:r>
            <a:r>
              <a:rPr lang="en-GB" b="1" dirty="0">
                <a:cs typeface="Arial" panose="020B0604020202020204" pitchFamily="34" charset="0"/>
              </a:rPr>
              <a:t>average velocity </a:t>
            </a:r>
            <a:r>
              <a:rPr lang="en-GB" dirty="0">
                <a:cs typeface="Arial" panose="020B0604020202020204" pitchFamily="34" charset="0"/>
              </a:rPr>
              <a:t>for the </a:t>
            </a:r>
            <a:r>
              <a:rPr lang="en-GB" b="1" dirty="0">
                <a:cs typeface="Arial" panose="020B0604020202020204" pitchFamily="34" charset="0"/>
              </a:rPr>
              <a:t>second half </a:t>
            </a:r>
            <a:r>
              <a:rPr lang="en-GB" dirty="0">
                <a:cs typeface="Arial" panose="020B0604020202020204" pitchFamily="34" charset="0"/>
              </a:rPr>
              <a:t>of the journey?</a:t>
            </a:r>
          </a:p>
          <a:p>
            <a:pPr marL="355600" lvl="0" indent="-355600">
              <a:spcAft>
                <a:spcPts val="900"/>
              </a:spcAft>
            </a:pPr>
            <a:r>
              <a:rPr lang="en-GB" sz="1800" dirty="0">
                <a:effectLst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3F3A7E6-44EC-4D94-9B8D-77EBC54EA1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2000" y="1541990"/>
            <a:ext cx="6480000" cy="202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81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2E6EB827-B88E-4A4A-9CE9-FBE0A682D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Who’s going fastest?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7822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400439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03F358-2F2B-43D9-9EC2-3B22771D0C6A}"/>
              </a:ext>
            </a:extLst>
          </p:cNvPr>
          <p:cNvSpPr/>
          <p:nvPr/>
        </p:nvSpPr>
        <p:spPr>
          <a:xfrm>
            <a:off x="383333" y="501350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B522CD-0BB1-4BF4-96B8-D707266F13DF}"/>
              </a:ext>
            </a:extLst>
          </p:cNvPr>
          <p:cNvSpPr/>
          <p:nvPr/>
        </p:nvSpPr>
        <p:spPr>
          <a:xfrm>
            <a:off x="383333" y="56390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3848434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485844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605BE7-9AA7-4FF6-AFB8-9A8A6D375CD0}"/>
              </a:ext>
            </a:extLst>
          </p:cNvPr>
          <p:cNvSpPr txBox="1"/>
          <p:nvPr/>
        </p:nvSpPr>
        <p:spPr>
          <a:xfrm>
            <a:off x="457200" y="5098909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669016-A511-4C34-93F6-91DA9FA08E8A}"/>
              </a:ext>
            </a:extLst>
          </p:cNvPr>
          <p:cNvSpPr txBox="1"/>
          <p:nvPr/>
        </p:nvSpPr>
        <p:spPr>
          <a:xfrm>
            <a:off x="457200" y="5724417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3A47D-8182-48BF-ACF8-369F11B2A591}"/>
              </a:ext>
            </a:extLst>
          </p:cNvPr>
          <p:cNvSpPr txBox="1"/>
          <p:nvPr/>
        </p:nvSpPr>
        <p:spPr>
          <a:xfrm>
            <a:off x="923026" y="385250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red car.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A0E51D-6291-4DFA-A500-EAE159F9DEA1}"/>
              </a:ext>
            </a:extLst>
          </p:cNvPr>
          <p:cNvSpPr txBox="1"/>
          <p:nvPr/>
        </p:nvSpPr>
        <p:spPr>
          <a:xfrm>
            <a:off x="923026" y="4491826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blue car.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4CA930-B9DF-48DE-8DA0-A70046BC0F9F}"/>
              </a:ext>
            </a:extLst>
          </p:cNvPr>
          <p:cNvSpPr txBox="1"/>
          <p:nvPr/>
        </p:nvSpPr>
        <p:spPr>
          <a:xfrm>
            <a:off x="923026" y="509890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Neither – they have the same average velocity.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1CE5B3-67C1-42B8-8405-458AD8CC2BA6}"/>
              </a:ext>
            </a:extLst>
          </p:cNvPr>
          <p:cNvSpPr txBox="1"/>
          <p:nvPr/>
        </p:nvSpPr>
        <p:spPr>
          <a:xfrm>
            <a:off x="923026" y="5729590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You can’t tell from this picture.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C78F505A-C247-4EA3-93BA-AA52C4B6EF57}"/>
              </a:ext>
            </a:extLst>
          </p:cNvPr>
          <p:cNvSpPr txBox="1">
            <a:spLocks/>
          </p:cNvSpPr>
          <p:nvPr/>
        </p:nvSpPr>
        <p:spPr>
          <a:xfrm>
            <a:off x="457200" y="863125"/>
            <a:ext cx="8403378" cy="992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lvl="0" indent="-355600"/>
            <a:r>
              <a:rPr lang="en-GB" b="1" dirty="0">
                <a:cs typeface="Arial" panose="020B0604020202020204" pitchFamily="34" charset="0"/>
              </a:rPr>
              <a:t>4</a:t>
            </a:r>
            <a:r>
              <a:rPr lang="en-GB" sz="1800" b="1" dirty="0">
                <a:effectLst/>
                <a:cs typeface="Arial" panose="020B0604020202020204" pitchFamily="34" charset="0"/>
              </a:rPr>
              <a:t>.</a:t>
            </a:r>
            <a:r>
              <a:rPr lang="en-GB" dirty="0">
                <a:cs typeface="Arial" panose="020B0604020202020204" pitchFamily="34" charset="0"/>
              </a:rPr>
              <a:t>	Which car has the highest </a:t>
            </a:r>
            <a:r>
              <a:rPr lang="en-GB" b="1" dirty="0">
                <a:cs typeface="Arial" panose="020B0604020202020204" pitchFamily="34" charset="0"/>
              </a:rPr>
              <a:t>average velocity </a:t>
            </a:r>
            <a:r>
              <a:rPr lang="en-GB" dirty="0">
                <a:cs typeface="Arial" panose="020B0604020202020204" pitchFamily="34" charset="0"/>
              </a:rPr>
              <a:t>for the whole journey?</a:t>
            </a:r>
          </a:p>
          <a:p>
            <a:pPr marL="355600" lvl="0" indent="-355600">
              <a:spcAft>
                <a:spcPts val="900"/>
              </a:spcAft>
            </a:pPr>
            <a:r>
              <a:rPr lang="en-GB" sz="1800" dirty="0">
                <a:effectLst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6533254-8585-4F57-88C2-65E6EAC4DE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2000" y="1541990"/>
            <a:ext cx="6480000" cy="202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24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172C02F-3F63-43FC-ADDD-206AEFF01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Going in the right direction?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9705" y="1742850"/>
            <a:ext cx="8748828" cy="458175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228600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GB" sz="1600" b="1" u="sng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Distance and displacement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an object moves,  ____________ is a measure of how far it has travelled along its path.  The direction it has travelled in does not matter.</a:t>
            </a:r>
          </a:p>
          <a:p>
            <a:pPr marL="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length of a line drawn from the starting point to the end of a journey, together with the direction from start to finish, is called the ____________.</a:t>
            </a:r>
          </a:p>
          <a:p>
            <a:pPr marL="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____________ has a magnitude only. ____________ has both a magnitude and a direction.</a:t>
            </a:r>
          </a:p>
          <a:p>
            <a:pPr marL="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____________ is a scalar quantity. ____________ is a vector quantity.</a:t>
            </a:r>
          </a:p>
          <a:p>
            <a:pPr marL="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we write down a ____________, we always have to give both its magnitude and its direction.</a:t>
            </a:r>
          </a:p>
          <a:p>
            <a:pPr marL="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Both distance and displacement can be measured in </a:t>
            </a:r>
            <a:r>
              <a:rPr lang="en-US" sz="16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metres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1200"/>
              </a:spcAft>
            </a:pPr>
            <a:endParaRPr lang="en-GB" sz="165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A3A99A-57E4-481E-9FA1-02611C6A9100}"/>
              </a:ext>
            </a:extLst>
          </p:cNvPr>
          <p:cNvSpPr txBox="1"/>
          <p:nvPr/>
        </p:nvSpPr>
        <p:spPr>
          <a:xfrm>
            <a:off x="179704" y="776377"/>
            <a:ext cx="7374981" cy="9170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52425" lvl="0" indent="-352425">
              <a:spcAft>
                <a:spcPts val="600"/>
              </a:spcAft>
            </a:pPr>
            <a:r>
              <a:rPr lang="en-GB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1.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	This passage is about distance and displacement.  </a:t>
            </a:r>
          </a:p>
          <a:p>
            <a:pPr marL="352425">
              <a:lnSpc>
                <a:spcPct val="114000"/>
              </a:lnSpc>
            </a:pPr>
            <a:r>
              <a:rPr lang="en-GB" sz="14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Fill in the gaps using the best word.</a:t>
            </a:r>
            <a:endParaRPr lang="en-GB" sz="14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352425">
              <a:spcAft>
                <a:spcPts val="2400"/>
              </a:spcAft>
            </a:pPr>
            <a:r>
              <a:rPr lang="en-GB" sz="14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You should only use the words </a:t>
            </a:r>
            <a:r>
              <a:rPr lang="en-GB" sz="1400" b="1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distance </a:t>
            </a:r>
            <a:r>
              <a:rPr lang="en-GB" sz="14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or</a:t>
            </a:r>
            <a:r>
              <a:rPr lang="en-GB" sz="1400" b="1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displacement.</a:t>
            </a:r>
          </a:p>
        </p:txBody>
      </p:sp>
      <p:pic>
        <p:nvPicPr>
          <p:cNvPr id="6" name="Picture 5" descr="A black and yellow logo&#10;&#10;Description automatically generated with low confidence">
            <a:extLst>
              <a:ext uri="{FF2B5EF4-FFF2-40B4-BE49-F238E27FC236}">
                <a16:creationId xmlns:a16="http://schemas.microsoft.com/office/drawing/2014/main" id="{F1B60861-BA04-49DF-97EB-4A2EE79214B6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38"/>
          <a:stretch/>
        </p:blipFill>
        <p:spPr>
          <a:xfrm>
            <a:off x="7184572" y="875289"/>
            <a:ext cx="1489166" cy="77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4441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B7282416-94AA-4B63-8FAA-F718F66C7D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Who’s going fastest?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7822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400439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03F358-2F2B-43D9-9EC2-3B22771D0C6A}"/>
              </a:ext>
            </a:extLst>
          </p:cNvPr>
          <p:cNvSpPr/>
          <p:nvPr/>
        </p:nvSpPr>
        <p:spPr>
          <a:xfrm>
            <a:off x="383333" y="501350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B522CD-0BB1-4BF4-96B8-D707266F13DF}"/>
              </a:ext>
            </a:extLst>
          </p:cNvPr>
          <p:cNvSpPr/>
          <p:nvPr/>
        </p:nvSpPr>
        <p:spPr>
          <a:xfrm>
            <a:off x="383333" y="56390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3848434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485844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605BE7-9AA7-4FF6-AFB8-9A8A6D375CD0}"/>
              </a:ext>
            </a:extLst>
          </p:cNvPr>
          <p:cNvSpPr txBox="1"/>
          <p:nvPr/>
        </p:nvSpPr>
        <p:spPr>
          <a:xfrm>
            <a:off x="457200" y="5098909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669016-A511-4C34-93F6-91DA9FA08E8A}"/>
              </a:ext>
            </a:extLst>
          </p:cNvPr>
          <p:cNvSpPr txBox="1"/>
          <p:nvPr/>
        </p:nvSpPr>
        <p:spPr>
          <a:xfrm>
            <a:off x="457200" y="5724417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3A47D-8182-48BF-ACF8-369F11B2A591}"/>
              </a:ext>
            </a:extLst>
          </p:cNvPr>
          <p:cNvSpPr txBox="1"/>
          <p:nvPr/>
        </p:nvSpPr>
        <p:spPr>
          <a:xfrm>
            <a:off x="923026" y="385250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red car.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A0E51D-6291-4DFA-A500-EAE159F9DEA1}"/>
              </a:ext>
            </a:extLst>
          </p:cNvPr>
          <p:cNvSpPr txBox="1"/>
          <p:nvPr/>
        </p:nvSpPr>
        <p:spPr>
          <a:xfrm>
            <a:off x="923026" y="4491826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blue car.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4CA930-B9DF-48DE-8DA0-A70046BC0F9F}"/>
              </a:ext>
            </a:extLst>
          </p:cNvPr>
          <p:cNvSpPr txBox="1"/>
          <p:nvPr/>
        </p:nvSpPr>
        <p:spPr>
          <a:xfrm>
            <a:off x="923026" y="509890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Neither – they have the same average velocity.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1CE5B3-67C1-42B8-8405-458AD8CC2BA6}"/>
              </a:ext>
            </a:extLst>
          </p:cNvPr>
          <p:cNvSpPr txBox="1"/>
          <p:nvPr/>
        </p:nvSpPr>
        <p:spPr>
          <a:xfrm>
            <a:off x="923026" y="5729590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You can’t tell from this picture.</a:t>
            </a:r>
          </a:p>
        </p:txBody>
      </p:sp>
      <p:sp>
        <p:nvSpPr>
          <p:cNvPr id="21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4500256C-D049-49D9-9452-F9EC84CD62F1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8069E0DC-18B5-4998-BFAD-0D984E0D5558}"/>
              </a:ext>
            </a:extLst>
          </p:cNvPr>
          <p:cNvSpPr txBox="1">
            <a:spLocks/>
          </p:cNvSpPr>
          <p:nvPr/>
        </p:nvSpPr>
        <p:spPr>
          <a:xfrm>
            <a:off x="457200" y="863125"/>
            <a:ext cx="8403378" cy="9924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lvl="0" indent="-355600"/>
            <a:r>
              <a:rPr lang="en-GB" b="1" dirty="0">
                <a:cs typeface="Arial" panose="020B0604020202020204" pitchFamily="34" charset="0"/>
              </a:rPr>
              <a:t>5</a:t>
            </a:r>
            <a:r>
              <a:rPr lang="en-GB" sz="1800" b="1" dirty="0">
                <a:effectLst/>
                <a:cs typeface="Arial" panose="020B0604020202020204" pitchFamily="34" charset="0"/>
              </a:rPr>
              <a:t>.</a:t>
            </a:r>
            <a:r>
              <a:rPr lang="en-GB" dirty="0">
                <a:cs typeface="Arial" panose="020B0604020202020204" pitchFamily="34" charset="0"/>
              </a:rPr>
              <a:t>	Which car has the highest </a:t>
            </a:r>
            <a:r>
              <a:rPr lang="en-US" b="1" dirty="0">
                <a:cs typeface="Arial" panose="020B0604020202020204" pitchFamily="34" charset="0"/>
              </a:rPr>
              <a:t>instantaneous velocity </a:t>
            </a:r>
            <a:r>
              <a:rPr lang="en-US" dirty="0">
                <a:cs typeface="Arial" panose="020B0604020202020204" pitchFamily="34" charset="0"/>
              </a:rPr>
              <a:t>at the half-way point, after 10 seconds?</a:t>
            </a:r>
            <a:endParaRPr lang="en-GB" dirty="0">
              <a:cs typeface="Arial" panose="020B0604020202020204" pitchFamily="34" charset="0"/>
            </a:endParaRPr>
          </a:p>
          <a:p>
            <a:pPr marL="355600" lvl="0" indent="-355600">
              <a:spcAft>
                <a:spcPts val="900"/>
              </a:spcAft>
            </a:pPr>
            <a:r>
              <a:rPr lang="en-GB" sz="1800" dirty="0">
                <a:effectLst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64A099F-121E-4D6D-A3E5-DA41BF180F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2000" y="1541990"/>
            <a:ext cx="6480000" cy="202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2087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Spaghetti junction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29418" y="846774"/>
            <a:ext cx="8285163" cy="5164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Two cars are travelling on different parts of a motorway junction.  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picture shows the cars at three different times.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Both cars are moving along the road at a constant 15 m/s.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A391114-554D-405A-8617-7577DC57EEC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150" y="1885440"/>
            <a:ext cx="3651698" cy="266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7016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DB4A08B6-D619-4F5D-AF3B-9D8EAAFFB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Spaghetti junction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3700548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36036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502018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307887" y="568000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3788282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0996" y="3788282"/>
            <a:ext cx="533112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At time 1, 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hey both have the same speed.</a:t>
            </a:r>
            <a:endParaRPr lang="en-GB" sz="1600" b="1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5062" y="444570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8" y="4443371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At time 2, they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both have the same speed.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45062" y="510551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8" y="5103189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At time 2, 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he blue car has a 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higher speed. </a:t>
            </a:r>
            <a:endParaRPr lang="en-GB" sz="14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5062" y="576533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64238" y="5763007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At time 3, they both have the same speed.</a:t>
            </a:r>
            <a:endParaRPr lang="en-GB" sz="14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6070289" y="3700548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360366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5020184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6070289" y="5677602"/>
            <a:ext cx="2730061" cy="544860"/>
            <a:chOff x="5846013" y="4891312"/>
            <a:chExt cx="2954337" cy="544860"/>
          </a:xfrm>
        </p:grpSpPr>
        <p:sp>
          <p:nvSpPr>
            <p:cNvPr id="53" name="Rectangle 52"/>
            <p:cNvSpPr/>
            <p:nvPr/>
          </p:nvSpPr>
          <p:spPr>
            <a:xfrm>
              <a:off x="5846013" y="4893712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7320305" y="4891312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581398" y="4896030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058566" y="4893541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6070289" y="2745250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070289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6237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435318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118580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67" name="Text Placeholder 16">
            <a:extLst>
              <a:ext uri="{FF2B5EF4-FFF2-40B4-BE49-F238E27FC236}">
                <a16:creationId xmlns:a16="http://schemas.microsoft.com/office/drawing/2014/main" id="{17ED362B-AF82-4DDC-8D1B-8AB71D477BB7}"/>
              </a:ext>
            </a:extLst>
          </p:cNvPr>
          <p:cNvSpPr txBox="1">
            <a:spLocks/>
          </p:cNvSpPr>
          <p:nvPr/>
        </p:nvSpPr>
        <p:spPr>
          <a:xfrm>
            <a:off x="429418" y="846775"/>
            <a:ext cx="8370932" cy="991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What do you think about the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speed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the two cars?</a:t>
            </a:r>
          </a:p>
          <a:p>
            <a:pPr marL="361950" indent="-361950">
              <a:defRPr/>
            </a:pPr>
            <a:r>
              <a:rPr lang="en-US" sz="1600" i="1" dirty="0"/>
              <a:t>	Both cars are moving along the road at 15 m/s.</a:t>
            </a:r>
          </a:p>
          <a:p>
            <a:pPr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7" name="Picture 46" descr="Diagram&#10;&#10;Description automatically generated">
            <a:extLst>
              <a:ext uri="{FF2B5EF4-FFF2-40B4-BE49-F238E27FC236}">
                <a16:creationId xmlns:a16="http://schemas.microsoft.com/office/drawing/2014/main" id="{9F083988-4982-4D91-8A5F-56836CD5A3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731" y="1711873"/>
            <a:ext cx="2309082" cy="186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6684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DB4A08B6-D619-4F5D-AF3B-9D8EAAFFB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7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Spaghetti junction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3700548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36036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502018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307887" y="568000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3788282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0996" y="3788282"/>
            <a:ext cx="533112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At time 1, they both have the same velocity.</a:t>
            </a:r>
            <a:endParaRPr lang="en-GB" sz="1600" b="1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5062" y="444570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8" y="4443371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At time 2, they both have the same velocity.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45062" y="510551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8" y="5103189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At time 2, the blue car has a bigger velocity.</a:t>
            </a:r>
            <a:endParaRPr lang="en-GB" sz="14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5062" y="576533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64238" y="5763007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At time 3, they both have the same velocity.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6070289" y="3700548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360366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5020184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6070289" y="5677602"/>
            <a:ext cx="2730061" cy="544860"/>
            <a:chOff x="5846013" y="4891312"/>
            <a:chExt cx="2954337" cy="544860"/>
          </a:xfrm>
        </p:grpSpPr>
        <p:sp>
          <p:nvSpPr>
            <p:cNvPr id="53" name="Rectangle 52"/>
            <p:cNvSpPr/>
            <p:nvPr/>
          </p:nvSpPr>
          <p:spPr>
            <a:xfrm>
              <a:off x="5846013" y="4893712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7320305" y="4891312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581398" y="4896030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058566" y="4893541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6070289" y="2745250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070289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6237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435318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118580" y="274893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48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EF9A48D4-A901-413A-9D04-0D956109C7ED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sp>
        <p:nvSpPr>
          <p:cNvPr id="50" name="Text Placeholder 16">
            <a:extLst>
              <a:ext uri="{FF2B5EF4-FFF2-40B4-BE49-F238E27FC236}">
                <a16:creationId xmlns:a16="http://schemas.microsoft.com/office/drawing/2014/main" id="{70BFD177-3936-41DD-A859-C34C86F930C1}"/>
              </a:ext>
            </a:extLst>
          </p:cNvPr>
          <p:cNvSpPr txBox="1">
            <a:spLocks/>
          </p:cNvSpPr>
          <p:nvPr/>
        </p:nvSpPr>
        <p:spPr>
          <a:xfrm>
            <a:off x="429418" y="846775"/>
            <a:ext cx="8370932" cy="991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What do you think about the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velocity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the two cars?</a:t>
            </a:r>
          </a:p>
          <a:p>
            <a:pPr marL="361950" indent="-361950">
              <a:defRPr/>
            </a:pPr>
            <a:r>
              <a:rPr lang="en-US" sz="1600" i="1" dirty="0"/>
              <a:t>	Both cars are moving along the road at 15 m/s.</a:t>
            </a:r>
          </a:p>
          <a:p>
            <a:pPr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5" name="Picture 54" descr="Diagram&#10;&#10;Description automatically generated">
            <a:extLst>
              <a:ext uri="{FF2B5EF4-FFF2-40B4-BE49-F238E27FC236}">
                <a16:creationId xmlns:a16="http://schemas.microsoft.com/office/drawing/2014/main" id="{189E4FD4-30E5-44AF-B634-B70F85507F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731" y="1711873"/>
            <a:ext cx="2309082" cy="186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43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Round the bend</a:t>
            </a: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29418" y="846775"/>
            <a:ext cx="8285163" cy="880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car travels around a bend at a steady speed.  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 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takes the car 5 seconds to move around the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bend, from X to Z.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CBE256A-B604-4427-A401-2EE479934382}"/>
              </a:ext>
            </a:extLst>
          </p:cNvPr>
          <p:cNvGrpSpPr/>
          <p:nvPr/>
        </p:nvGrpSpPr>
        <p:grpSpPr>
          <a:xfrm>
            <a:off x="2994454" y="1805388"/>
            <a:ext cx="3155090" cy="3247223"/>
            <a:chOff x="2904455" y="1737528"/>
            <a:chExt cx="3155090" cy="3247223"/>
          </a:xfrm>
        </p:grpSpPr>
        <p:pic>
          <p:nvPicPr>
            <p:cNvPr id="5" name="Picture 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B5EAD0F-E9D5-4295-9CF4-A47E47A79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455" y="1873248"/>
              <a:ext cx="2975090" cy="3111503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5A252EA4-69CF-47F9-A3E0-903B415E0F26}"/>
                </a:ext>
              </a:extLst>
            </p:cNvPr>
            <p:cNvSpPr txBox="1"/>
            <p:nvPr/>
          </p:nvSpPr>
          <p:spPr>
            <a:xfrm>
              <a:off x="2904455" y="4216400"/>
              <a:ext cx="3600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X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F978235-FDDE-48A9-9FD2-08E9DC28C365}"/>
                </a:ext>
              </a:extLst>
            </p:cNvPr>
            <p:cNvSpPr txBox="1"/>
            <p:nvPr/>
          </p:nvSpPr>
          <p:spPr>
            <a:xfrm>
              <a:off x="3618830" y="2293159"/>
              <a:ext cx="3600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Y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2FF7753-2C5A-4F08-8D16-B1A29C786362}"/>
                </a:ext>
              </a:extLst>
            </p:cNvPr>
            <p:cNvSpPr txBox="1"/>
            <p:nvPr/>
          </p:nvSpPr>
          <p:spPr>
            <a:xfrm>
              <a:off x="5577170" y="1737528"/>
              <a:ext cx="3600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18028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DB4A08B6-D619-4F5D-AF3B-9D8EAAFFB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45" name="Text Placeholder 16">
            <a:extLst>
              <a:ext uri="{FF2B5EF4-FFF2-40B4-BE49-F238E27FC236}">
                <a16:creationId xmlns:a16="http://schemas.microsoft.com/office/drawing/2014/main" id="{0C3BFF39-2C16-4985-8928-AAC41D994239}"/>
              </a:ext>
            </a:extLst>
          </p:cNvPr>
          <p:cNvSpPr txBox="1">
            <a:spLocks/>
          </p:cNvSpPr>
          <p:nvPr/>
        </p:nvSpPr>
        <p:spPr>
          <a:xfrm>
            <a:off x="429418" y="846775"/>
            <a:ext cx="8285163" cy="880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lvl="0" indent="-363538">
              <a:spcAft>
                <a:spcPts val="600"/>
              </a:spcAft>
            </a:pPr>
            <a:r>
              <a:rPr lang="en-GB" b="1" dirty="0">
                <a:cs typeface="Arial" panose="020B0604020202020204" pitchFamily="34" charset="0"/>
              </a:rPr>
              <a:t>1.</a:t>
            </a:r>
            <a:r>
              <a:rPr lang="en-GB" dirty="0">
                <a:cs typeface="Arial" panose="020B0604020202020204" pitchFamily="34" charset="0"/>
              </a:rPr>
              <a:t>	What do you think about the speed and the velocity of the car?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Round the bend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428244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07887" y="494226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5602080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439096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64237" y="4370178"/>
            <a:ext cx="533112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>
                <a:solidFill>
                  <a:schemeClr val="tx2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speed is the same at X, Y and Z.</a:t>
            </a:r>
            <a:endParaRPr lang="en-GB" sz="12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5062" y="504837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8" y="5035654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>
                <a:solidFill>
                  <a:schemeClr val="tx2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velocity is the same at X, Y and Z.</a:t>
            </a:r>
            <a:endParaRPr lang="en-GB" sz="12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5062" y="570819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8" y="5695476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>
                <a:solidFill>
                  <a:schemeClr val="tx2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Its average speed is the same as its average velocity.</a:t>
            </a:r>
            <a:endParaRPr lang="en-GB" sz="12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6070289" y="4282444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942262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5602080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6070289" y="3327140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070289" y="3330829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6237" y="3330826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435318" y="3320438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118580" y="3320438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67" name="Text Placeholder 16">
            <a:extLst>
              <a:ext uri="{FF2B5EF4-FFF2-40B4-BE49-F238E27FC236}">
                <a16:creationId xmlns:a16="http://schemas.microsoft.com/office/drawing/2014/main" id="{17ED362B-AF82-4DDC-8D1B-8AB71D477BB7}"/>
              </a:ext>
            </a:extLst>
          </p:cNvPr>
          <p:cNvSpPr txBox="1">
            <a:spLocks/>
          </p:cNvSpPr>
          <p:nvPr/>
        </p:nvSpPr>
        <p:spPr>
          <a:xfrm>
            <a:off x="342039" y="3288257"/>
            <a:ext cx="5507253" cy="7487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>
              <a:spcAft>
                <a:spcPts val="600"/>
              </a:spcAft>
              <a:buFont typeface="+mj-lt"/>
              <a:buAutoNum type="arabicPeriod"/>
            </a:pPr>
            <a:endParaRPr lang="en-GB" sz="1800" dirty="0">
              <a:effectLst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EB73730-B58F-430D-98B1-E22CA204BD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1207" y="1202436"/>
            <a:ext cx="2341585" cy="2395005"/>
          </a:xfrm>
          <a:prstGeom prst="rect">
            <a:avLst/>
          </a:prstGeom>
        </p:spPr>
      </p:pic>
      <p:sp>
        <p:nvSpPr>
          <p:cNvPr id="64" name="Text Placeholder 16">
            <a:extLst>
              <a:ext uri="{FF2B5EF4-FFF2-40B4-BE49-F238E27FC236}">
                <a16:creationId xmlns:a16="http://schemas.microsoft.com/office/drawing/2014/main" id="{08D61B25-CC1E-4233-AFFC-903E3D5B1D41}"/>
              </a:ext>
            </a:extLst>
          </p:cNvPr>
          <p:cNvSpPr txBox="1">
            <a:spLocks/>
          </p:cNvSpPr>
          <p:nvPr/>
        </p:nvSpPr>
        <p:spPr>
          <a:xfrm>
            <a:off x="429417" y="3691890"/>
            <a:ext cx="5229118" cy="4667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lvl="0" indent="-363538">
              <a:spcAft>
                <a:spcPts val="600"/>
              </a:spcAft>
            </a:pPr>
            <a:r>
              <a:rPr lang="en-GB" sz="1600" i="1" dirty="0">
                <a:cs typeface="Arial" panose="020B0604020202020204" pitchFamily="34" charset="0"/>
              </a:rPr>
              <a:t>What do you think about each statement?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872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33E2D201-EF07-4783-9744-8920201569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5DF8DF37-50BC-4D6F-A4A9-B0548C574693}"/>
              </a:ext>
            </a:extLst>
          </p:cNvPr>
          <p:cNvSpPr txBox="1">
            <a:spLocks/>
          </p:cNvSpPr>
          <p:nvPr/>
        </p:nvSpPr>
        <p:spPr>
          <a:xfrm>
            <a:off x="429418" y="846775"/>
            <a:ext cx="4519953" cy="1228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lvl="0" indent="-363538">
              <a:spcAft>
                <a:spcPts val="900"/>
              </a:spcAft>
            </a:pPr>
            <a:r>
              <a:rPr lang="en-GB" b="1" dirty="0">
                <a:cs typeface="Arial" panose="020B0604020202020204" pitchFamily="34" charset="0"/>
              </a:rPr>
              <a:t>2.</a:t>
            </a:r>
            <a:r>
              <a:rPr lang="en-GB" dirty="0">
                <a:cs typeface="Arial" panose="020B0604020202020204" pitchFamily="34" charset="0"/>
              </a:rPr>
              <a:t>	What</a:t>
            </a:r>
            <a:r>
              <a:rPr lang="en-US" dirty="0">
                <a:cs typeface="Arial" panose="020B0604020202020204" pitchFamily="34" charset="0"/>
              </a:rPr>
              <a:t> is the average speed of the car around the bend?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Round the bend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1267374" y="1749626"/>
            <a:ext cx="5278582" cy="8710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>
              <a:spcAft>
                <a:spcPts val="900"/>
              </a:spcAft>
              <a:buFont typeface="+mj-lt"/>
              <a:buAutoNum type="arabicPeriod" startAt="2"/>
            </a:pPr>
            <a:endParaRPr lang="en-GB" sz="1800" dirty="0">
              <a:effectLst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42900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047145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03F358-2F2B-43D9-9EC2-3B22771D0C6A}"/>
              </a:ext>
            </a:extLst>
          </p:cNvPr>
          <p:cNvSpPr/>
          <p:nvPr/>
        </p:nvSpPr>
        <p:spPr>
          <a:xfrm>
            <a:off x="383333" y="466021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B522CD-0BB1-4BF4-96B8-D707266F13DF}"/>
              </a:ext>
            </a:extLst>
          </p:cNvPr>
          <p:cNvSpPr/>
          <p:nvPr/>
        </p:nvSpPr>
        <p:spPr>
          <a:xfrm>
            <a:off x="383333" y="5285718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349514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13255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605BE7-9AA7-4FF6-AFB8-9A8A6D375CD0}"/>
              </a:ext>
            </a:extLst>
          </p:cNvPr>
          <p:cNvSpPr txBox="1"/>
          <p:nvPr/>
        </p:nvSpPr>
        <p:spPr>
          <a:xfrm>
            <a:off x="457200" y="4745615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669016-A511-4C34-93F6-91DA9FA08E8A}"/>
              </a:ext>
            </a:extLst>
          </p:cNvPr>
          <p:cNvSpPr txBox="1"/>
          <p:nvPr/>
        </p:nvSpPr>
        <p:spPr>
          <a:xfrm>
            <a:off x="457200" y="5371123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3A47D-8182-48BF-ACF8-369F11B2A591}"/>
              </a:ext>
            </a:extLst>
          </p:cNvPr>
          <p:cNvSpPr txBox="1"/>
          <p:nvPr/>
        </p:nvSpPr>
        <p:spPr>
          <a:xfrm>
            <a:off x="1267373" y="3499213"/>
            <a:ext cx="738366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11 m/s</a:t>
            </a: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A0E51D-6291-4DFA-A500-EAE159F9DEA1}"/>
              </a:ext>
            </a:extLst>
          </p:cNvPr>
          <p:cNvSpPr txBox="1"/>
          <p:nvPr/>
        </p:nvSpPr>
        <p:spPr>
          <a:xfrm>
            <a:off x="1267373" y="4138532"/>
            <a:ext cx="738366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 m/s</a:t>
            </a: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4CA930-B9DF-48DE-8DA0-A70046BC0F9F}"/>
              </a:ext>
            </a:extLst>
          </p:cNvPr>
          <p:cNvSpPr txBox="1"/>
          <p:nvPr/>
        </p:nvSpPr>
        <p:spPr>
          <a:xfrm>
            <a:off x="1267373" y="4745615"/>
            <a:ext cx="738366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23 m/s</a:t>
            </a: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1CE5B3-67C1-42B8-8405-458AD8CC2BA6}"/>
              </a:ext>
            </a:extLst>
          </p:cNvPr>
          <p:cNvSpPr txBox="1"/>
          <p:nvPr/>
        </p:nvSpPr>
        <p:spPr>
          <a:xfrm>
            <a:off x="1267373" y="5376296"/>
            <a:ext cx="738366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There is not enough information to work this out.</a:t>
            </a: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72C946EC-01EB-4040-AD55-BFE223BB159F}"/>
              </a:ext>
            </a:extLst>
          </p:cNvPr>
          <p:cNvSpPr txBox="1">
            <a:spLocks/>
          </p:cNvSpPr>
          <p:nvPr/>
        </p:nvSpPr>
        <p:spPr>
          <a:xfrm>
            <a:off x="429418" y="2527915"/>
            <a:ext cx="4273211" cy="7738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lvl="0">
              <a:defRPr/>
            </a:pPr>
            <a:r>
              <a:rPr lang="en-US" sz="1600" i="1" dirty="0"/>
              <a:t>The car takes 5 seconds to move around the bend, from X to Z.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20AD383-F2EB-492E-A9B4-D333B64AD7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9211" y="737378"/>
            <a:ext cx="2607415" cy="266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2027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6E0F78E9-A89E-4089-A633-B3C87AA2B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D0770FB3-6087-459E-90FD-B4C03372D89B}"/>
              </a:ext>
            </a:extLst>
          </p:cNvPr>
          <p:cNvSpPr txBox="1">
            <a:spLocks/>
          </p:cNvSpPr>
          <p:nvPr/>
        </p:nvSpPr>
        <p:spPr>
          <a:xfrm>
            <a:off x="432000" y="864000"/>
            <a:ext cx="5056982" cy="1228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lvl="0" indent="-363538">
              <a:spcAft>
                <a:spcPts val="900"/>
              </a:spcAft>
            </a:pPr>
            <a:r>
              <a:rPr lang="en-GB" b="1" dirty="0">
                <a:cs typeface="Arial" panose="020B0604020202020204" pitchFamily="34" charset="0"/>
              </a:rPr>
              <a:t>3.</a:t>
            </a:r>
            <a:r>
              <a:rPr lang="en-GB" dirty="0">
                <a:cs typeface="Arial" panose="020B0604020202020204" pitchFamily="34" charset="0"/>
              </a:rPr>
              <a:t>	What</a:t>
            </a:r>
            <a:r>
              <a:rPr lang="en-US" dirty="0">
                <a:cs typeface="Arial" panose="020B0604020202020204" pitchFamily="34" charset="0"/>
              </a:rPr>
              <a:t> is the magnitude of the average velocity of the car around the bend?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Round the bend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42900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047145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03F358-2F2B-43D9-9EC2-3B22771D0C6A}"/>
              </a:ext>
            </a:extLst>
          </p:cNvPr>
          <p:cNvSpPr/>
          <p:nvPr/>
        </p:nvSpPr>
        <p:spPr>
          <a:xfrm>
            <a:off x="383333" y="466021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B522CD-0BB1-4BF4-96B8-D707266F13DF}"/>
              </a:ext>
            </a:extLst>
          </p:cNvPr>
          <p:cNvSpPr/>
          <p:nvPr/>
        </p:nvSpPr>
        <p:spPr>
          <a:xfrm>
            <a:off x="383333" y="5285718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349514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13255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605BE7-9AA7-4FF6-AFB8-9A8A6D375CD0}"/>
              </a:ext>
            </a:extLst>
          </p:cNvPr>
          <p:cNvSpPr txBox="1"/>
          <p:nvPr/>
        </p:nvSpPr>
        <p:spPr>
          <a:xfrm>
            <a:off x="457200" y="4745615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669016-A511-4C34-93F6-91DA9FA08E8A}"/>
              </a:ext>
            </a:extLst>
          </p:cNvPr>
          <p:cNvSpPr txBox="1"/>
          <p:nvPr/>
        </p:nvSpPr>
        <p:spPr>
          <a:xfrm>
            <a:off x="457200" y="5371123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4E876962-5A6E-4188-A9A8-FB49C6233B0B}"/>
              </a:ext>
            </a:extLst>
          </p:cNvPr>
          <p:cNvSpPr txBox="1">
            <a:spLocks/>
          </p:cNvSpPr>
          <p:nvPr/>
        </p:nvSpPr>
        <p:spPr>
          <a:xfrm>
            <a:off x="429418" y="2527915"/>
            <a:ext cx="4273211" cy="7738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lvl="0">
              <a:defRPr/>
            </a:pPr>
            <a:r>
              <a:rPr lang="en-US" sz="1600" i="1" dirty="0"/>
              <a:t>The car takes 5 seconds to move around the bend, from X to Z.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CB73A1-B612-4D21-BA8B-CB43A91BDF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9211" y="737378"/>
            <a:ext cx="2607415" cy="2666899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DFC52E7E-6007-49A2-B10C-D8DE300509B2}"/>
              </a:ext>
            </a:extLst>
          </p:cNvPr>
          <p:cNvSpPr txBox="1"/>
          <p:nvPr/>
        </p:nvSpPr>
        <p:spPr>
          <a:xfrm>
            <a:off x="1267373" y="3499213"/>
            <a:ext cx="738366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11 m/s</a:t>
            </a: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9B9FD81-6444-4A41-99A8-99835FD24717}"/>
              </a:ext>
            </a:extLst>
          </p:cNvPr>
          <p:cNvSpPr txBox="1"/>
          <p:nvPr/>
        </p:nvSpPr>
        <p:spPr>
          <a:xfrm>
            <a:off x="1267373" y="4138532"/>
            <a:ext cx="738366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 m/s</a:t>
            </a: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216CC3-91A7-4041-B0EC-5636AAEA53D3}"/>
              </a:ext>
            </a:extLst>
          </p:cNvPr>
          <p:cNvSpPr txBox="1"/>
          <p:nvPr/>
        </p:nvSpPr>
        <p:spPr>
          <a:xfrm>
            <a:off x="1267373" y="4745615"/>
            <a:ext cx="738366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23 m/s</a:t>
            </a: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955AFAA-86FA-45BB-84F0-0419780D846A}"/>
              </a:ext>
            </a:extLst>
          </p:cNvPr>
          <p:cNvSpPr txBox="1"/>
          <p:nvPr/>
        </p:nvSpPr>
        <p:spPr>
          <a:xfrm>
            <a:off x="1267373" y="5376296"/>
            <a:ext cx="738366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There is not enough information to work this out.</a:t>
            </a: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3077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4424F8F2-94B5-42ED-8EF6-F1DBC6FE3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Round the bend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42900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047145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03F358-2F2B-43D9-9EC2-3B22771D0C6A}"/>
              </a:ext>
            </a:extLst>
          </p:cNvPr>
          <p:cNvSpPr/>
          <p:nvPr/>
        </p:nvSpPr>
        <p:spPr>
          <a:xfrm>
            <a:off x="383333" y="466021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B522CD-0BB1-4BF4-96B8-D707266F13DF}"/>
              </a:ext>
            </a:extLst>
          </p:cNvPr>
          <p:cNvSpPr/>
          <p:nvPr/>
        </p:nvSpPr>
        <p:spPr>
          <a:xfrm>
            <a:off x="383333" y="5285718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349514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13255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605BE7-9AA7-4FF6-AFB8-9A8A6D375CD0}"/>
              </a:ext>
            </a:extLst>
          </p:cNvPr>
          <p:cNvSpPr txBox="1"/>
          <p:nvPr/>
        </p:nvSpPr>
        <p:spPr>
          <a:xfrm>
            <a:off x="457200" y="4745615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669016-A511-4C34-93F6-91DA9FA08E8A}"/>
              </a:ext>
            </a:extLst>
          </p:cNvPr>
          <p:cNvSpPr txBox="1"/>
          <p:nvPr/>
        </p:nvSpPr>
        <p:spPr>
          <a:xfrm>
            <a:off x="457200" y="5371123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3A47D-8182-48BF-ACF8-369F11B2A591}"/>
              </a:ext>
            </a:extLst>
          </p:cNvPr>
          <p:cNvSpPr txBox="1"/>
          <p:nvPr/>
        </p:nvSpPr>
        <p:spPr>
          <a:xfrm>
            <a:off x="923026" y="3499213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A0E51D-6291-4DFA-A500-EAE159F9DEA1}"/>
              </a:ext>
            </a:extLst>
          </p:cNvPr>
          <p:cNvSpPr txBox="1"/>
          <p:nvPr/>
        </p:nvSpPr>
        <p:spPr>
          <a:xfrm>
            <a:off x="923026" y="4138532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4CA930-B9DF-48DE-8DA0-A70046BC0F9F}"/>
              </a:ext>
            </a:extLst>
          </p:cNvPr>
          <p:cNvSpPr txBox="1"/>
          <p:nvPr/>
        </p:nvSpPr>
        <p:spPr>
          <a:xfrm>
            <a:off x="923026" y="4745615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1CE5B3-67C1-42B8-8405-458AD8CC2BA6}"/>
              </a:ext>
            </a:extLst>
          </p:cNvPr>
          <p:cNvSpPr txBox="1"/>
          <p:nvPr/>
        </p:nvSpPr>
        <p:spPr>
          <a:xfrm>
            <a:off x="923026" y="5376296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8C005DD-7EE2-4314-8398-1E2A0BE4AAFE}"/>
              </a:ext>
            </a:extLst>
          </p:cNvPr>
          <p:cNvCxnSpPr>
            <a:cxnSpLocks/>
          </p:cNvCxnSpPr>
          <p:nvPr/>
        </p:nvCxnSpPr>
        <p:spPr>
          <a:xfrm>
            <a:off x="1399719" y="4317838"/>
            <a:ext cx="432000" cy="0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CB676F7-3D63-4B16-9B7A-48B66897AE0A}"/>
              </a:ext>
            </a:extLst>
          </p:cNvPr>
          <p:cNvCxnSpPr>
            <a:cxnSpLocks/>
          </p:cNvCxnSpPr>
          <p:nvPr/>
        </p:nvCxnSpPr>
        <p:spPr>
          <a:xfrm flipV="1">
            <a:off x="1462719" y="4758853"/>
            <a:ext cx="306000" cy="306000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A5BB79C9-3785-48DD-9C38-F28E9BD8D9D8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04458F08-F96E-4955-85EA-BA1F250B2B7E}"/>
              </a:ext>
            </a:extLst>
          </p:cNvPr>
          <p:cNvSpPr txBox="1">
            <a:spLocks/>
          </p:cNvSpPr>
          <p:nvPr/>
        </p:nvSpPr>
        <p:spPr>
          <a:xfrm>
            <a:off x="429418" y="793942"/>
            <a:ext cx="5056982" cy="1228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lvl="0" indent="-363538">
              <a:spcAft>
                <a:spcPts val="900"/>
              </a:spcAft>
            </a:pPr>
            <a:r>
              <a:rPr lang="en-GB" b="1" dirty="0">
                <a:cs typeface="Arial" panose="020B0604020202020204" pitchFamily="34" charset="0"/>
              </a:rPr>
              <a:t>4.</a:t>
            </a:r>
            <a:r>
              <a:rPr lang="en-GB" dirty="0">
                <a:cs typeface="Arial" panose="020B0604020202020204" pitchFamily="34" charset="0"/>
              </a:rPr>
              <a:t>	</a:t>
            </a:r>
            <a:r>
              <a:rPr lang="en-US" dirty="0">
                <a:cs typeface="Arial" panose="020B0604020202020204" pitchFamily="34" charset="0"/>
              </a:rPr>
              <a:t>Which of these arrows shows the direction of the average velocity?</a:t>
            </a:r>
            <a:endParaRPr lang="en-GB" dirty="0"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DE8C9213-BC6C-4989-AB4C-D282AE4988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9211" y="737378"/>
            <a:ext cx="2607415" cy="2666899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61C47DF1-A838-4F95-AF6D-EFC3652B4DA7}"/>
              </a:ext>
            </a:extLst>
          </p:cNvPr>
          <p:cNvCxnSpPr>
            <a:cxnSpLocks/>
          </p:cNvCxnSpPr>
          <p:nvPr/>
        </p:nvCxnSpPr>
        <p:spPr>
          <a:xfrm flipV="1">
            <a:off x="1615719" y="3483071"/>
            <a:ext cx="0" cy="432000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Arc 2">
            <a:extLst>
              <a:ext uri="{FF2B5EF4-FFF2-40B4-BE49-F238E27FC236}">
                <a16:creationId xmlns:a16="http://schemas.microsoft.com/office/drawing/2014/main" id="{32B014B8-917E-49A0-986A-CA3C2BBBC345}"/>
              </a:ext>
            </a:extLst>
          </p:cNvPr>
          <p:cNvSpPr/>
          <p:nvPr/>
        </p:nvSpPr>
        <p:spPr>
          <a:xfrm>
            <a:off x="1388852" y="5380455"/>
            <a:ext cx="720000" cy="720000"/>
          </a:xfrm>
          <a:prstGeom prst="arc">
            <a:avLst>
              <a:gd name="adj1" fmla="val 10948045"/>
              <a:gd name="adj2" fmla="val 16134559"/>
            </a:avLst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79507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difference matters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32000" y="863125"/>
            <a:ext cx="8285163" cy="559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00"/>
              </a:spcAft>
            </a:pPr>
            <a:r>
              <a:rPr lang="en-GB" sz="1800" dirty="0">
                <a:effectLst/>
                <a:cs typeface="Arial" panose="020B0604020202020204" pitchFamily="34" charset="0"/>
              </a:rPr>
              <a:t>Two cyclists are travelling along a road.  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1026" name="Picture 2" descr="Cyclist, Ride, Cycle, Bike Path, Fall, Winter">
            <a:extLst>
              <a:ext uri="{FF2B5EF4-FFF2-40B4-BE49-F238E27FC236}">
                <a16:creationId xmlns:a16="http://schemas.microsoft.com/office/drawing/2014/main" id="{75D94CD2-E201-4942-AE21-B97F35BC2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105" y="1590523"/>
            <a:ext cx="6231789" cy="415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667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172C02F-3F63-43FC-ADDD-206AEFF01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Going in the right direction?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9705" y="1742850"/>
            <a:ext cx="8748828" cy="458175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marL="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600" b="1" u="sng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Distance and displacement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an object moves,  ____________ is a measure of how far it has travelled along its path.  The direction it has travelled in does not matter.</a:t>
            </a:r>
          </a:p>
          <a:p>
            <a:pPr marL="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length of a line drawn from the starting point to the end of a journey, together with the direction from start to finish, is called the ____________.</a:t>
            </a:r>
          </a:p>
          <a:p>
            <a:pPr marL="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____________ has a magnitude only. ____________ has both a magnitude and a direction.</a:t>
            </a:r>
          </a:p>
          <a:p>
            <a:pPr marL="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____________ is a scalar quantity. ____________ is a vector quantity.</a:t>
            </a:r>
          </a:p>
          <a:p>
            <a:pPr marL="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we write down a ____________, we always have to give both its magnitude and its direction.</a:t>
            </a:r>
          </a:p>
          <a:p>
            <a:pPr marL="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Both distance and displacement can be measured in </a:t>
            </a:r>
            <a:r>
              <a:rPr lang="en-US" sz="16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metres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1200"/>
              </a:spcAft>
            </a:pP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BAC26F-A803-4664-A993-5BC650BF5800}"/>
              </a:ext>
            </a:extLst>
          </p:cNvPr>
          <p:cNvSpPr txBox="1"/>
          <p:nvPr/>
        </p:nvSpPr>
        <p:spPr>
          <a:xfrm>
            <a:off x="3240710" y="2143561"/>
            <a:ext cx="1360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distance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E5A2C9-3E26-47F4-9E24-367F81882A50}"/>
              </a:ext>
            </a:extLst>
          </p:cNvPr>
          <p:cNvSpPr txBox="1"/>
          <p:nvPr/>
        </p:nvSpPr>
        <p:spPr>
          <a:xfrm>
            <a:off x="6565547" y="3092104"/>
            <a:ext cx="1753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displacement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6EA399-BEDC-4682-9224-BB17377984BB}"/>
              </a:ext>
            </a:extLst>
          </p:cNvPr>
          <p:cNvSpPr txBox="1"/>
          <p:nvPr/>
        </p:nvSpPr>
        <p:spPr>
          <a:xfrm>
            <a:off x="674982" y="3545668"/>
            <a:ext cx="1360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Distance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592F29-CF28-40BD-8E83-4C3A7986A73F}"/>
              </a:ext>
            </a:extLst>
          </p:cNvPr>
          <p:cNvSpPr txBox="1"/>
          <p:nvPr/>
        </p:nvSpPr>
        <p:spPr>
          <a:xfrm>
            <a:off x="4356916" y="3509949"/>
            <a:ext cx="1754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Displacement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14AA46-3E60-47E4-BA7A-9F105AF9588D}"/>
              </a:ext>
            </a:extLst>
          </p:cNvPr>
          <p:cNvSpPr txBox="1"/>
          <p:nvPr/>
        </p:nvSpPr>
        <p:spPr>
          <a:xfrm>
            <a:off x="694985" y="4228080"/>
            <a:ext cx="1360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Distance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D3AFB9-D074-46D9-84A5-810A2C0337F4}"/>
              </a:ext>
            </a:extLst>
          </p:cNvPr>
          <p:cNvSpPr txBox="1"/>
          <p:nvPr/>
        </p:nvSpPr>
        <p:spPr>
          <a:xfrm>
            <a:off x="4074647" y="4197059"/>
            <a:ext cx="19376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Displacement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8BE476F-0472-4E4F-9583-60D80C732490}"/>
              </a:ext>
            </a:extLst>
          </p:cNvPr>
          <p:cNvSpPr txBox="1"/>
          <p:nvPr/>
        </p:nvSpPr>
        <p:spPr>
          <a:xfrm>
            <a:off x="2803751" y="4613572"/>
            <a:ext cx="19376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displacement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6" name="Picture 15" descr="A black and yellow logo&#10;&#10;Description automatically generated with low confidence">
            <a:extLst>
              <a:ext uri="{FF2B5EF4-FFF2-40B4-BE49-F238E27FC236}">
                <a16:creationId xmlns:a16="http://schemas.microsoft.com/office/drawing/2014/main" id="{1A280185-98D6-4CAC-9805-AA4528AAD204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38"/>
          <a:stretch/>
        </p:blipFill>
        <p:spPr>
          <a:xfrm>
            <a:off x="6977743" y="651781"/>
            <a:ext cx="1950790" cy="117475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0A3A99A-57E4-481E-9FA1-02611C6A9100}"/>
              </a:ext>
            </a:extLst>
          </p:cNvPr>
          <p:cNvSpPr txBox="1"/>
          <p:nvPr/>
        </p:nvSpPr>
        <p:spPr>
          <a:xfrm>
            <a:off x="179704" y="776377"/>
            <a:ext cx="7374981" cy="7989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52425" lvl="0" indent="-352425">
              <a:spcAft>
                <a:spcPts val="600"/>
              </a:spcAft>
            </a:pPr>
            <a:r>
              <a:rPr lang="en-GB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1.</a:t>
            </a:r>
            <a:r>
              <a:rPr lang="en-GB" sz="1800" b="1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	Answers</a:t>
            </a:r>
            <a:endParaRPr lang="en-GB" sz="1600" b="1" i="1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13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AB1A68A8-47B5-42DB-835B-2125B00C67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2932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The difference matters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32000" y="864000"/>
            <a:ext cx="8285163" cy="857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lvl="0" indent="-363538">
              <a:spcAft>
                <a:spcPts val="900"/>
              </a:spcAft>
            </a:pPr>
            <a:r>
              <a:rPr lang="en-GB" sz="1800" b="1" dirty="0">
                <a:effectLst/>
                <a:cs typeface="Arial" panose="020B0604020202020204" pitchFamily="34" charset="0"/>
              </a:rPr>
              <a:t>1.	</a:t>
            </a:r>
            <a:r>
              <a:rPr lang="en-GB" sz="1800" dirty="0">
                <a:effectLst/>
                <a:cs typeface="Arial" panose="020B0604020202020204" pitchFamily="34" charset="0"/>
              </a:rPr>
              <a:t>What is the magnitude of the difference between the velocities of the two cyclists?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42900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047145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349514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13255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3A47D-8182-48BF-ACF8-369F11B2A591}"/>
              </a:ext>
            </a:extLst>
          </p:cNvPr>
          <p:cNvSpPr txBox="1"/>
          <p:nvPr/>
        </p:nvSpPr>
        <p:spPr>
          <a:xfrm>
            <a:off x="1152000" y="3499213"/>
            <a:ext cx="7533435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 m/s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A0E51D-6291-4DFA-A500-EAE159F9DEA1}"/>
              </a:ext>
            </a:extLst>
          </p:cNvPr>
          <p:cNvSpPr txBox="1"/>
          <p:nvPr/>
        </p:nvSpPr>
        <p:spPr>
          <a:xfrm>
            <a:off x="1152000" y="4138532"/>
            <a:ext cx="7533435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14 m/s</a:t>
            </a:r>
          </a:p>
        </p:txBody>
      </p:sp>
      <p:pic>
        <p:nvPicPr>
          <p:cNvPr id="20" name="Picture 19" descr="A picture containing shape&#10;&#10;Description automatically generated">
            <a:extLst>
              <a:ext uri="{FF2B5EF4-FFF2-40B4-BE49-F238E27FC236}">
                <a16:creationId xmlns:a16="http://schemas.microsoft.com/office/drawing/2014/main" id="{C9167CC0-32BC-4DBD-988F-F1756D7599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000" y="1908000"/>
            <a:ext cx="6480000" cy="99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4381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7AEEEFD8-E44C-4FAF-B18F-16EB9EF3CD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The difference matters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32000" y="864000"/>
            <a:ext cx="8285163" cy="857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lvl="0" indent="-363538">
              <a:spcAft>
                <a:spcPts val="900"/>
              </a:spcAft>
            </a:pPr>
            <a:r>
              <a:rPr lang="en-GB" sz="1800" b="1" dirty="0">
                <a:effectLst/>
                <a:cs typeface="Arial" panose="020B0604020202020204" pitchFamily="34" charset="0"/>
              </a:rPr>
              <a:t>2. </a:t>
            </a:r>
            <a:r>
              <a:rPr lang="en-GB" sz="1800" dirty="0">
                <a:effectLst/>
                <a:cs typeface="Arial" panose="020B0604020202020204" pitchFamily="34" charset="0"/>
              </a:rPr>
              <a:t>What is the magnitude of the difference between the velocities of the two cyclists now?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42900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047145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349514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13255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3A47D-8182-48BF-ACF8-369F11B2A591}"/>
              </a:ext>
            </a:extLst>
          </p:cNvPr>
          <p:cNvSpPr txBox="1"/>
          <p:nvPr/>
        </p:nvSpPr>
        <p:spPr>
          <a:xfrm>
            <a:off x="1152000" y="3499213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 m/s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A0E51D-6291-4DFA-A500-EAE159F9DEA1}"/>
              </a:ext>
            </a:extLst>
          </p:cNvPr>
          <p:cNvSpPr txBox="1"/>
          <p:nvPr/>
        </p:nvSpPr>
        <p:spPr>
          <a:xfrm>
            <a:off x="1152000" y="4138532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14 m/s</a:t>
            </a:r>
          </a:p>
        </p:txBody>
      </p:sp>
      <p:pic>
        <p:nvPicPr>
          <p:cNvPr id="21" name="Picture 20" descr="Shape&#10;&#10;Description automatically generated with medium confidence">
            <a:extLst>
              <a:ext uri="{FF2B5EF4-FFF2-40B4-BE49-F238E27FC236}">
                <a16:creationId xmlns:a16="http://schemas.microsoft.com/office/drawing/2014/main" id="{6BA0FB9A-1E4E-4383-99FE-094D4B9848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066" y="1908000"/>
            <a:ext cx="6480000" cy="935341"/>
          </a:xfrm>
          <a:prstGeom prst="rect">
            <a:avLst/>
          </a:prstGeom>
        </p:spPr>
      </p:pic>
      <p:sp>
        <p:nvSpPr>
          <p:cNvPr id="20" name="Rounded Rectangle 18">
            <a:hlinkClick r:id="rId5" action="ppaction://hlinksldjump"/>
            <a:extLst>
              <a:ext uri="{FF2B5EF4-FFF2-40B4-BE49-F238E27FC236}">
                <a16:creationId xmlns:a16="http://schemas.microsoft.com/office/drawing/2014/main" id="{9770556B-60DF-430D-AD08-103DBB70140F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11357821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8C07D07D-18D1-4F1C-969A-42C8C463D1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Changing velocity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32000" y="3384000"/>
            <a:ext cx="8285163" cy="585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900"/>
              </a:spcAft>
            </a:pPr>
            <a:r>
              <a:rPr lang="en-US" sz="1800" dirty="0">
                <a:effectLst/>
                <a:cs typeface="Arial" panose="020B0604020202020204" pitchFamily="34" charset="0"/>
              </a:rPr>
              <a:t>What is the change in velocity of the car?</a:t>
            </a:r>
            <a:endParaRPr lang="en-GB" sz="1800" dirty="0">
              <a:effectLst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951528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569673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03F358-2F2B-43D9-9EC2-3B22771D0C6A}"/>
              </a:ext>
            </a:extLst>
          </p:cNvPr>
          <p:cNvSpPr/>
          <p:nvPr/>
        </p:nvSpPr>
        <p:spPr>
          <a:xfrm>
            <a:off x="383333" y="5182738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401766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65507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605BE7-9AA7-4FF6-AFB8-9A8A6D375CD0}"/>
              </a:ext>
            </a:extLst>
          </p:cNvPr>
          <p:cNvSpPr txBox="1"/>
          <p:nvPr/>
        </p:nvSpPr>
        <p:spPr>
          <a:xfrm>
            <a:off x="457200" y="5268143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3A47D-8182-48BF-ACF8-369F11B2A591}"/>
              </a:ext>
            </a:extLst>
          </p:cNvPr>
          <p:cNvSpPr txBox="1"/>
          <p:nvPr/>
        </p:nvSpPr>
        <p:spPr>
          <a:xfrm>
            <a:off x="923026" y="4021741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change in velocity is 5 m/s.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A0E51D-6291-4DFA-A500-EAE159F9DEA1}"/>
              </a:ext>
            </a:extLst>
          </p:cNvPr>
          <p:cNvSpPr txBox="1"/>
          <p:nvPr/>
        </p:nvSpPr>
        <p:spPr>
          <a:xfrm>
            <a:off x="923026" y="4661060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change in velocity is 5 m/s east.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4CA930-B9DF-48DE-8DA0-A70046BC0F9F}"/>
              </a:ext>
            </a:extLst>
          </p:cNvPr>
          <p:cNvSpPr txBox="1"/>
          <p:nvPr/>
        </p:nvSpPr>
        <p:spPr>
          <a:xfrm>
            <a:off x="923026" y="5268143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change in velocity is 5 m/s west.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7FA8EE-B7A9-493A-A75A-69B1CEC0D546}"/>
              </a:ext>
            </a:extLst>
          </p:cNvPr>
          <p:cNvSpPr txBox="1"/>
          <p:nvPr/>
        </p:nvSpPr>
        <p:spPr>
          <a:xfrm>
            <a:off x="432000" y="864000"/>
            <a:ext cx="8303467" cy="377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 marR="0" lvl="0" indent="-355600" algn="l" defTabSz="914400" rtl="0" eaLnBrk="1" fontAlgn="auto" latinLnBrk="0" hangingPunct="1">
              <a:lnSpc>
                <a:spcPct val="114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car travels along a road and speeds up.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397405D-312F-47F6-9980-F9F17EBBF5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0910" y="864000"/>
            <a:ext cx="916115" cy="105083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6541DF5-6F66-46C1-B60D-40F2948A0582}"/>
              </a:ext>
            </a:extLst>
          </p:cNvPr>
          <p:cNvGrpSpPr/>
          <p:nvPr/>
        </p:nvGrpSpPr>
        <p:grpSpPr>
          <a:xfrm>
            <a:off x="807091" y="1620000"/>
            <a:ext cx="7553284" cy="1400131"/>
            <a:chOff x="807091" y="1620000"/>
            <a:chExt cx="7553284" cy="1400131"/>
          </a:xfrm>
        </p:grpSpPr>
        <p:pic>
          <p:nvPicPr>
            <p:cNvPr id="20" name="Picture 19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96C40037-2BA7-45C6-AD08-EF7D46E6A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091" y="1620000"/>
              <a:ext cx="7553284" cy="1116732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2CB8E59-2F9F-440D-8F3F-520F0B538F1C}"/>
                </a:ext>
              </a:extLst>
            </p:cNvPr>
            <p:cNvSpPr txBox="1"/>
            <p:nvPr/>
          </p:nvSpPr>
          <p:spPr>
            <a:xfrm>
              <a:off x="4305300" y="2712354"/>
              <a:ext cx="32112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i="1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The same car, a little bit later.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75233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CB7CF71A-B99D-4A41-AB4C-8AF786C682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Changing velocity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32000" y="3384000"/>
            <a:ext cx="8285163" cy="585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900"/>
              </a:spcAft>
            </a:pPr>
            <a:r>
              <a:rPr lang="en-US" sz="1800" dirty="0">
                <a:effectLst/>
                <a:cs typeface="Arial" panose="020B0604020202020204" pitchFamily="34" charset="0"/>
              </a:rPr>
              <a:t>What is the change in velocity of the car?</a:t>
            </a:r>
            <a:endParaRPr lang="en-GB" sz="1800" dirty="0">
              <a:effectLst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951528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569673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03F358-2F2B-43D9-9EC2-3B22771D0C6A}"/>
              </a:ext>
            </a:extLst>
          </p:cNvPr>
          <p:cNvSpPr/>
          <p:nvPr/>
        </p:nvSpPr>
        <p:spPr>
          <a:xfrm>
            <a:off x="383333" y="5182738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B522CD-0BB1-4BF4-96B8-D707266F13DF}"/>
              </a:ext>
            </a:extLst>
          </p:cNvPr>
          <p:cNvSpPr/>
          <p:nvPr/>
        </p:nvSpPr>
        <p:spPr>
          <a:xfrm>
            <a:off x="383333" y="5808246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401766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65507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605BE7-9AA7-4FF6-AFB8-9A8A6D375CD0}"/>
              </a:ext>
            </a:extLst>
          </p:cNvPr>
          <p:cNvSpPr txBox="1"/>
          <p:nvPr/>
        </p:nvSpPr>
        <p:spPr>
          <a:xfrm>
            <a:off x="457200" y="5268143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669016-A511-4C34-93F6-91DA9FA08E8A}"/>
              </a:ext>
            </a:extLst>
          </p:cNvPr>
          <p:cNvSpPr txBox="1"/>
          <p:nvPr/>
        </p:nvSpPr>
        <p:spPr>
          <a:xfrm>
            <a:off x="457200" y="5893651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3A47D-8182-48BF-ACF8-369F11B2A591}"/>
              </a:ext>
            </a:extLst>
          </p:cNvPr>
          <p:cNvSpPr txBox="1"/>
          <p:nvPr/>
        </p:nvSpPr>
        <p:spPr>
          <a:xfrm>
            <a:off x="923026" y="4021741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change in velocity is 5 m/s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A0E51D-6291-4DFA-A500-EAE159F9DEA1}"/>
              </a:ext>
            </a:extLst>
          </p:cNvPr>
          <p:cNvSpPr txBox="1"/>
          <p:nvPr/>
        </p:nvSpPr>
        <p:spPr>
          <a:xfrm>
            <a:off x="923026" y="4661060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change in velocity is 5 m/s west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4CA930-B9DF-48DE-8DA0-A70046BC0F9F}"/>
              </a:ext>
            </a:extLst>
          </p:cNvPr>
          <p:cNvSpPr txBox="1"/>
          <p:nvPr/>
        </p:nvSpPr>
        <p:spPr>
          <a:xfrm>
            <a:off x="923026" y="5268143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change in velocity is 35 m/s west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1CE5B3-67C1-42B8-8405-458AD8CC2BA6}"/>
              </a:ext>
            </a:extLst>
          </p:cNvPr>
          <p:cNvSpPr txBox="1"/>
          <p:nvPr/>
        </p:nvSpPr>
        <p:spPr>
          <a:xfrm>
            <a:off x="923026" y="5898824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change in velocity is 35 m/s east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7FA8EE-B7A9-493A-A75A-69B1CEC0D546}"/>
              </a:ext>
            </a:extLst>
          </p:cNvPr>
          <p:cNvSpPr txBox="1"/>
          <p:nvPr/>
        </p:nvSpPr>
        <p:spPr>
          <a:xfrm>
            <a:off x="432000" y="864000"/>
            <a:ext cx="8303467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 lvl="0" indent="-355600" defTabSz="914400">
              <a:lnSpc>
                <a:spcPct val="130000"/>
              </a:lnSpc>
              <a:spcBef>
                <a:spcPct val="20000"/>
              </a:spcBef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	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car travels along a road, turns around and drives back.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endParaRPr lang="en-GB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4F18BAC6-ED3A-4F4B-B3C8-F5764E45E1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33CE82F-C1C9-4642-B5B5-02D965608934}"/>
              </a:ext>
            </a:extLst>
          </p:cNvPr>
          <p:cNvGrpSpPr/>
          <p:nvPr/>
        </p:nvGrpSpPr>
        <p:grpSpPr>
          <a:xfrm>
            <a:off x="819780" y="1616882"/>
            <a:ext cx="7560000" cy="1441252"/>
            <a:chOff x="819780" y="1616882"/>
            <a:chExt cx="7560000" cy="1441252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08F4E661-C8EA-491F-BE70-F97A45F19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780" y="1616882"/>
              <a:ext cx="7560000" cy="1133475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D84A61D-BA86-4E91-8902-46939E43E43A}"/>
                </a:ext>
              </a:extLst>
            </p:cNvPr>
            <p:cNvSpPr txBox="1"/>
            <p:nvPr/>
          </p:nvSpPr>
          <p:spPr>
            <a:xfrm>
              <a:off x="5829300" y="2750357"/>
              <a:ext cx="25504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i="1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The same car, a bit later.</a:t>
              </a:r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A9EA4401-764D-4F00-A696-3B80A8C4E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0910" y="864000"/>
            <a:ext cx="916115" cy="105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6066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4EC82A6D-D50B-4C3B-9C3F-CBFEACEB78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spcAft>
                <a:spcPts val="900"/>
              </a:spcAft>
            </a:pPr>
            <a:r>
              <a:rPr lang="en-GB" b="1" dirty="0">
                <a:effectLst/>
                <a:cs typeface="Arial" panose="020B0604020202020204" pitchFamily="34" charset="0"/>
              </a:rPr>
              <a:t>Changing velocity</a:t>
            </a:r>
            <a:endParaRPr lang="en-GB" dirty="0">
              <a:effectLst/>
              <a:cs typeface="Arial" panose="020B060402020202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32000" y="3384000"/>
            <a:ext cx="8285163" cy="585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Aft>
                <a:spcPts val="900"/>
              </a:spcAft>
            </a:pPr>
            <a:r>
              <a:rPr lang="en-US" sz="1800" dirty="0">
                <a:effectLst/>
                <a:cs typeface="Arial" panose="020B0604020202020204" pitchFamily="34" charset="0"/>
              </a:rPr>
              <a:t>What is the magnitude of the change in velocity of the car?</a:t>
            </a:r>
            <a:endParaRPr lang="en-GB" sz="1800" dirty="0">
              <a:effectLst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B2D158-2A0D-4FBF-892F-3FE6EF9C7D24}"/>
              </a:ext>
            </a:extLst>
          </p:cNvPr>
          <p:cNvSpPr/>
          <p:nvPr/>
        </p:nvSpPr>
        <p:spPr>
          <a:xfrm>
            <a:off x="383333" y="3951528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70550-7A8E-4CC9-95A7-F7D1949B5A9D}"/>
              </a:ext>
            </a:extLst>
          </p:cNvPr>
          <p:cNvSpPr/>
          <p:nvPr/>
        </p:nvSpPr>
        <p:spPr>
          <a:xfrm>
            <a:off x="383333" y="4569673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03F358-2F2B-43D9-9EC2-3B22771D0C6A}"/>
              </a:ext>
            </a:extLst>
          </p:cNvPr>
          <p:cNvSpPr/>
          <p:nvPr/>
        </p:nvSpPr>
        <p:spPr>
          <a:xfrm>
            <a:off x="383333" y="5182738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53A1A-8FB6-4E9C-B1FF-90C7E96F9B3D}"/>
              </a:ext>
            </a:extLst>
          </p:cNvPr>
          <p:cNvSpPr txBox="1"/>
          <p:nvPr/>
        </p:nvSpPr>
        <p:spPr>
          <a:xfrm>
            <a:off x="457200" y="401766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884EBD-0A8C-4024-9D15-1CDAADCAD422}"/>
              </a:ext>
            </a:extLst>
          </p:cNvPr>
          <p:cNvSpPr txBox="1"/>
          <p:nvPr/>
        </p:nvSpPr>
        <p:spPr>
          <a:xfrm>
            <a:off x="457200" y="465507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605BE7-9AA7-4FF6-AFB8-9A8A6D375CD0}"/>
              </a:ext>
            </a:extLst>
          </p:cNvPr>
          <p:cNvSpPr txBox="1"/>
          <p:nvPr/>
        </p:nvSpPr>
        <p:spPr>
          <a:xfrm>
            <a:off x="457200" y="5268143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3A47D-8182-48BF-ACF8-369F11B2A591}"/>
              </a:ext>
            </a:extLst>
          </p:cNvPr>
          <p:cNvSpPr txBox="1"/>
          <p:nvPr/>
        </p:nvSpPr>
        <p:spPr>
          <a:xfrm>
            <a:off x="923026" y="4021741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magnitude of the change in velocity is 5 m/s.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4CA930-B9DF-48DE-8DA0-A70046BC0F9F}"/>
              </a:ext>
            </a:extLst>
          </p:cNvPr>
          <p:cNvSpPr txBox="1"/>
          <p:nvPr/>
        </p:nvSpPr>
        <p:spPr>
          <a:xfrm>
            <a:off x="920035" y="4655078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magnitude of the change in velocity is 25 m/s.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1CE5B3-67C1-42B8-8405-458AD8CC2BA6}"/>
              </a:ext>
            </a:extLst>
          </p:cNvPr>
          <p:cNvSpPr txBox="1"/>
          <p:nvPr/>
        </p:nvSpPr>
        <p:spPr>
          <a:xfrm>
            <a:off x="920035" y="5268143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magnitude of the change in velocity is 35 m/s.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7FA8EE-B7A9-493A-A75A-69B1CEC0D546}"/>
              </a:ext>
            </a:extLst>
          </p:cNvPr>
          <p:cNvSpPr txBox="1"/>
          <p:nvPr/>
        </p:nvSpPr>
        <p:spPr>
          <a:xfrm>
            <a:off x="432000" y="864000"/>
            <a:ext cx="8303467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defTabSz="914400">
              <a:lnSpc>
                <a:spcPct val="130000"/>
              </a:lnSpc>
              <a:spcBef>
                <a:spcPct val="20000"/>
              </a:spcBef>
              <a:buFont typeface="+mj-lt"/>
              <a:buAutoNum type="arabicPeriod" startAt="3"/>
              <a:defRPr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car travels along a road, changes direction and speeds up.</a:t>
            </a:r>
            <a:endParaRPr lang="en-GB" dirty="0"/>
          </a:p>
        </p:txBody>
      </p:sp>
      <p:sp>
        <p:nvSpPr>
          <p:cNvPr id="28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FC33921A-0628-4ACE-A98B-0A2E6BE41A49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852FFDD-94FA-4C16-8594-59A58478CBE0}"/>
              </a:ext>
            </a:extLst>
          </p:cNvPr>
          <p:cNvGrpSpPr/>
          <p:nvPr/>
        </p:nvGrpSpPr>
        <p:grpSpPr>
          <a:xfrm>
            <a:off x="1401490" y="1387248"/>
            <a:ext cx="5709555" cy="1953892"/>
            <a:chOff x="1401490" y="1387248"/>
            <a:chExt cx="5709555" cy="1953892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36EE63AB-88E5-4DF8-8D52-CB1E6A5B0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11510" y="1492264"/>
              <a:ext cx="916115" cy="1050837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BE14C53-96BC-4323-B9D8-8A1AE0F7AD52}"/>
                </a:ext>
              </a:extLst>
            </p:cNvPr>
            <p:cNvSpPr txBox="1"/>
            <p:nvPr/>
          </p:nvSpPr>
          <p:spPr>
            <a:xfrm>
              <a:off x="4279751" y="2833467"/>
              <a:ext cx="28312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i="1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The same car, a bit later.</a:t>
              </a: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B03F67F2-44B1-4479-9D60-B36B942D0E4D}"/>
                </a:ext>
              </a:extLst>
            </p:cNvPr>
            <p:cNvGrpSpPr/>
            <p:nvPr/>
          </p:nvGrpSpPr>
          <p:grpSpPr>
            <a:xfrm>
              <a:off x="1401490" y="2687541"/>
              <a:ext cx="1996643" cy="653599"/>
              <a:chOff x="1401490" y="2687541"/>
              <a:chExt cx="1996643" cy="653599"/>
            </a:xfrm>
          </p:grpSpPr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024441DA-DA39-494B-A7B7-645A35C49F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01490" y="2889288"/>
                <a:ext cx="1996643" cy="451852"/>
              </a:xfrm>
              <a:prstGeom prst="rect">
                <a:avLst/>
              </a:prstGeom>
            </p:spPr>
          </p:pic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D525D96-5AE3-4A8B-BCC0-52CE6A840151}"/>
                  </a:ext>
                </a:extLst>
              </p:cNvPr>
              <p:cNvSpPr txBox="1"/>
              <p:nvPr/>
            </p:nvSpPr>
            <p:spPr>
              <a:xfrm>
                <a:off x="1724826" y="2687541"/>
                <a:ext cx="1043940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15 m/s</a:t>
                </a: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5115A0AF-2285-4E54-9E58-C12CF0140D59}"/>
                </a:ext>
              </a:extLst>
            </p:cNvPr>
            <p:cNvGrpSpPr/>
            <p:nvPr/>
          </p:nvGrpSpPr>
          <p:grpSpPr>
            <a:xfrm>
              <a:off x="3189702" y="1387248"/>
              <a:ext cx="1354449" cy="1431827"/>
              <a:chOff x="3189702" y="1387248"/>
              <a:chExt cx="1354449" cy="1431827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FA89BF17-F2B4-4C4B-9289-26607B8AC2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015351" y="1387248"/>
                <a:ext cx="528800" cy="1431827"/>
              </a:xfrm>
              <a:prstGeom prst="rect">
                <a:avLst/>
              </a:prstGeom>
            </p:spPr>
          </p:pic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D45A485D-69C6-4BB4-81ED-00C7FB8531C6}"/>
                  </a:ext>
                </a:extLst>
              </p:cNvPr>
              <p:cNvSpPr txBox="1"/>
              <p:nvPr/>
            </p:nvSpPr>
            <p:spPr>
              <a:xfrm>
                <a:off x="3189702" y="1583432"/>
                <a:ext cx="1043940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20 m/s</a:t>
                </a:r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D4BE25BD-6A91-4710-84C0-0A05BEEECBC4}"/>
                  </a:ext>
                </a:extLst>
              </p:cNvPr>
              <p:cNvSpPr/>
              <p:nvPr/>
            </p:nvSpPr>
            <p:spPr>
              <a:xfrm>
                <a:off x="4212431" y="1574930"/>
                <a:ext cx="126207" cy="12608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23598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7367F65-7710-43E7-AD4A-300853A214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Section 2: Response activities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hlinkClick r:id="rId4"/>
          </p:cNvPr>
          <p:cNvSpPr txBox="1"/>
          <p:nvPr/>
        </p:nvSpPr>
        <p:spPr>
          <a:xfrm>
            <a:off x="457200" y="2839454"/>
            <a:ext cx="8285163" cy="3046988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dirty="0"/>
              <a:t>A zip file containing all the resources for this key concept can be downloaded from </a:t>
            </a:r>
            <a:r>
              <a:rPr lang="en-GB" b="1" dirty="0">
                <a:solidFill>
                  <a:srgbClr val="006580"/>
                </a:solidFill>
              </a:rPr>
              <a:t>www.BestEvidenceScienceTeaching.org</a:t>
            </a:r>
          </a:p>
          <a:p>
            <a:pPr>
              <a:spcAft>
                <a:spcPts val="600"/>
              </a:spcAft>
            </a:pPr>
            <a:endParaRPr lang="en-GB" b="1" dirty="0"/>
          </a:p>
          <a:p>
            <a:pPr>
              <a:spcAft>
                <a:spcPts val="1200"/>
              </a:spcAft>
            </a:pPr>
            <a:r>
              <a:rPr lang="en-GB" dirty="0"/>
              <a:t>The zip file provides: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b="1" dirty="0"/>
              <a:t>Teacher guidance </a:t>
            </a:r>
            <a:r>
              <a:rPr lang="en-GB" dirty="0"/>
              <a:t>for this key concept, including a summary of the research evidence on relevant preconceptions and misunderstandings.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A full set of editable and printable </a:t>
            </a:r>
            <a:r>
              <a:rPr lang="en-GB" b="1" dirty="0"/>
              <a:t>student sheets and teacher notes </a:t>
            </a:r>
            <a:r>
              <a:rPr lang="en-GB" dirty="0"/>
              <a:t>for each response activity. The teacher notes include a summary of research evidence, guidance for using the activity and expected answers. </a:t>
            </a:r>
          </a:p>
        </p:txBody>
      </p:sp>
      <p:sp>
        <p:nvSpPr>
          <p:cNvPr id="8" name="Text Placeholder 16"/>
          <p:cNvSpPr txBox="1">
            <a:spLocks/>
          </p:cNvSpPr>
          <p:nvPr/>
        </p:nvSpPr>
        <p:spPr>
          <a:xfrm>
            <a:off x="457200" y="863125"/>
            <a:ext cx="8285163" cy="1863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Response activities encourage students to talk and think about what they’re thinking (metacognition).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This challenges students’ misunderstandings, facilitates meaning-making, and develops and consolidates their scientific understanding. </a:t>
            </a:r>
          </a:p>
        </p:txBody>
      </p:sp>
    </p:spTree>
    <p:extLst>
      <p:ext uri="{BB962C8B-B14F-4D97-AF65-F5344CB8AC3E}">
        <p14:creationId xmlns:p14="http://schemas.microsoft.com/office/powerpoint/2010/main" val="23400405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How fast are they going?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836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/>
              <a:t>The picture shows the journeys of two cars.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/>
              <a:t>The blue car starts 20 </a:t>
            </a:r>
            <a:r>
              <a:rPr lang="en-US" dirty="0" err="1"/>
              <a:t>metres</a:t>
            </a:r>
            <a:r>
              <a:rPr lang="en-US" dirty="0"/>
              <a:t> ahead of the red car.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/>
              <a:t>Both cars start at the same time.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/>
              <a:t>Both cars finish at the same time.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29C8BFB2-3E07-4744-BD43-30F6403FE61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47" y="2699348"/>
            <a:ext cx="7267906" cy="2108418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66B42E1F-6A46-4FE7-BFC3-DD88C84EE40F}"/>
              </a:ext>
            </a:extLst>
          </p:cNvPr>
          <p:cNvSpPr/>
          <p:nvPr/>
        </p:nvSpPr>
        <p:spPr>
          <a:xfrm>
            <a:off x="84600" y="863125"/>
            <a:ext cx="288000" cy="28800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5079421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B74AEFB8-C07C-42E6-ADC0-F1787582F9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How fast are they going?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4647022" cy="9694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700" dirty="0"/>
              <a:t>Some students are talking about what happens when both cars start and finish at the same time.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5482299-43D2-484D-AC27-A8B1632427B4}"/>
              </a:ext>
            </a:extLst>
          </p:cNvPr>
          <p:cNvGrpSpPr/>
          <p:nvPr/>
        </p:nvGrpSpPr>
        <p:grpSpPr>
          <a:xfrm>
            <a:off x="3978549" y="2972814"/>
            <a:ext cx="940337" cy="807473"/>
            <a:chOff x="98916" y="0"/>
            <a:chExt cx="1119000" cy="1018834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CA85E61-A3F8-4554-9355-A97B639F0CC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0025" y="0"/>
              <a:ext cx="475615" cy="611505"/>
              <a:chOff x="200025" y="0"/>
              <a:chExt cx="527901" cy="688156"/>
            </a:xfrm>
          </p:grpSpPr>
          <p:sp>
            <p:nvSpPr>
              <p:cNvPr id="24" name="Freeform 39">
                <a:extLst>
                  <a:ext uri="{FF2B5EF4-FFF2-40B4-BE49-F238E27FC236}">
                    <a16:creationId xmlns:a16="http://schemas.microsoft.com/office/drawing/2014/main" id="{E49C25EB-6B0F-4265-84D6-5D1A0FADBB74}"/>
                  </a:ext>
                </a:extLst>
              </p:cNvPr>
              <p:cNvSpPr/>
              <p:nvPr/>
            </p:nvSpPr>
            <p:spPr>
              <a:xfrm>
                <a:off x="200025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C2A049D3-ABC7-4740-83AC-523FBEFDDE86}"/>
                  </a:ext>
                </a:extLst>
              </p:cNvPr>
              <p:cNvSpPr/>
              <p:nvPr/>
            </p:nvSpPr>
            <p:spPr>
              <a:xfrm>
                <a:off x="270726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ED76A34-2323-4F5A-B998-53D9AA18794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8916" y="407330"/>
              <a:ext cx="475615" cy="611504"/>
              <a:chOff x="109791" y="423764"/>
              <a:chExt cx="527901" cy="688155"/>
            </a:xfrm>
          </p:grpSpPr>
          <p:sp>
            <p:nvSpPr>
              <p:cNvPr id="22" name="Freeform 42">
                <a:extLst>
                  <a:ext uri="{FF2B5EF4-FFF2-40B4-BE49-F238E27FC236}">
                    <a16:creationId xmlns:a16="http://schemas.microsoft.com/office/drawing/2014/main" id="{7820C0C2-365F-4ED9-8DEB-382DE541B8DD}"/>
                  </a:ext>
                </a:extLst>
              </p:cNvPr>
              <p:cNvSpPr/>
              <p:nvPr/>
            </p:nvSpPr>
            <p:spPr>
              <a:xfrm>
                <a:off x="109791" y="758401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E4C7C8E4-7FEC-4B51-A32E-4AFDF8E4A410}"/>
                  </a:ext>
                </a:extLst>
              </p:cNvPr>
              <p:cNvSpPr/>
              <p:nvPr/>
            </p:nvSpPr>
            <p:spPr>
              <a:xfrm>
                <a:off x="180492" y="423764"/>
                <a:ext cx="386498" cy="3865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3623AB8-C488-4556-875C-710F503FCF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8175" y="28575"/>
              <a:ext cx="475615" cy="611505"/>
              <a:chOff x="638175" y="28575"/>
              <a:chExt cx="527901" cy="688156"/>
            </a:xfrm>
          </p:grpSpPr>
          <p:sp>
            <p:nvSpPr>
              <p:cNvPr id="20" name="Freeform 45">
                <a:extLst>
                  <a:ext uri="{FF2B5EF4-FFF2-40B4-BE49-F238E27FC236}">
                    <a16:creationId xmlns:a16="http://schemas.microsoft.com/office/drawing/2014/main" id="{A68B5CFE-12A3-43FB-8FA1-E6AC205F72E6}"/>
                  </a:ext>
                </a:extLst>
              </p:cNvPr>
              <p:cNvSpPr/>
              <p:nvPr/>
            </p:nvSpPr>
            <p:spPr>
              <a:xfrm>
                <a:off x="638175" y="363213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8F52AFE8-0F3D-44B4-B18D-2AD446DD2AA4}"/>
                  </a:ext>
                </a:extLst>
              </p:cNvPr>
              <p:cNvSpPr/>
              <p:nvPr/>
            </p:nvSpPr>
            <p:spPr>
              <a:xfrm>
                <a:off x="708876" y="28575"/>
                <a:ext cx="386499" cy="38649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04D35A6-04EA-47E9-908B-0B2E9DD0FFC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2301" y="322619"/>
              <a:ext cx="475615" cy="611505"/>
              <a:chOff x="719194" y="317688"/>
              <a:chExt cx="527901" cy="688156"/>
            </a:xfrm>
          </p:grpSpPr>
          <p:sp>
            <p:nvSpPr>
              <p:cNvPr id="18" name="Freeform 48">
                <a:extLst>
                  <a:ext uri="{FF2B5EF4-FFF2-40B4-BE49-F238E27FC236}">
                    <a16:creationId xmlns:a16="http://schemas.microsoft.com/office/drawing/2014/main" id="{8E2F67D3-BF9E-4CAF-BDCC-90F74BCBA569}"/>
                  </a:ext>
                </a:extLst>
              </p:cNvPr>
              <p:cNvSpPr/>
              <p:nvPr/>
            </p:nvSpPr>
            <p:spPr>
              <a:xfrm>
                <a:off x="719194" y="652326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BF1A4AC4-AC72-4588-BAF4-A0F5346C93CD}"/>
                  </a:ext>
                </a:extLst>
              </p:cNvPr>
              <p:cNvSpPr/>
              <p:nvPr/>
            </p:nvSpPr>
            <p:spPr>
              <a:xfrm>
                <a:off x="789894" y="317688"/>
                <a:ext cx="386500" cy="38649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3CA890B9-5C12-4F35-AF5D-599B370F73B1}"/>
              </a:ext>
            </a:extLst>
          </p:cNvPr>
          <p:cNvSpPr/>
          <p:nvPr/>
        </p:nvSpPr>
        <p:spPr>
          <a:xfrm>
            <a:off x="457201" y="1934223"/>
            <a:ext cx="3287326" cy="1526507"/>
          </a:xfrm>
          <a:prstGeom prst="wedgeRoundRectCallout">
            <a:avLst>
              <a:gd name="adj1" fmla="val 59879"/>
              <a:gd name="adj2" fmla="val 26441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Sam:</a:t>
            </a:r>
            <a:r>
              <a:rPr lang="en-US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The red car has the highest speed because it travels further in the same time.</a:t>
            </a:r>
            <a:endParaRPr lang="en-GB" sz="12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058070F5-40C9-462B-988A-5C57BD960400}"/>
              </a:ext>
            </a:extLst>
          </p:cNvPr>
          <p:cNvSpPr/>
          <p:nvPr/>
        </p:nvSpPr>
        <p:spPr>
          <a:xfrm>
            <a:off x="5104222" y="1958639"/>
            <a:ext cx="3547304" cy="1583657"/>
          </a:xfrm>
          <a:prstGeom prst="wedgeRoundRectCallout">
            <a:avLst>
              <a:gd name="adj1" fmla="val -57950"/>
              <a:gd name="adj2" fmla="val 18637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Ashraf: </a:t>
            </a:r>
            <a:r>
              <a:rPr lang="en-US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Both cars have the same speed at the end because they finish at the same time.</a:t>
            </a:r>
            <a:endParaRPr lang="en-GB" sz="12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8539E207-18EC-4704-9877-85FABC1DBF5B}"/>
              </a:ext>
            </a:extLst>
          </p:cNvPr>
          <p:cNvSpPr/>
          <p:nvPr/>
        </p:nvSpPr>
        <p:spPr>
          <a:xfrm>
            <a:off x="457199" y="3780871"/>
            <a:ext cx="3467821" cy="1526508"/>
          </a:xfrm>
          <a:prstGeom prst="wedgeRoundRectCallout">
            <a:avLst>
              <a:gd name="adj1" fmla="val 54522"/>
              <a:gd name="adj2" fmla="val -43878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Lucy:</a:t>
            </a:r>
            <a:r>
              <a:rPr lang="en-US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You can’t tell which car is going fastest because they don’t travel the same distance.</a:t>
            </a:r>
            <a:endParaRPr lang="en-GB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F1EEC757-9434-4A44-9527-6D1BEB80AC94}"/>
              </a:ext>
            </a:extLst>
          </p:cNvPr>
          <p:cNvSpPr/>
          <p:nvPr/>
        </p:nvSpPr>
        <p:spPr>
          <a:xfrm>
            <a:off x="5031613" y="3822392"/>
            <a:ext cx="3619912" cy="1447770"/>
          </a:xfrm>
          <a:prstGeom prst="wedgeRoundRectCallout">
            <a:avLst>
              <a:gd name="adj1" fmla="val -56282"/>
              <a:gd name="adj2" fmla="val -47536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Corey:</a:t>
            </a:r>
            <a:r>
              <a:rPr lang="en-US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The blue car has the highest speed – it is ahead of the red car all the way.</a:t>
            </a:r>
            <a:endParaRPr lang="en-GB" sz="12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E1B026-8427-4175-81B6-2540D1A7A2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5016" y="815300"/>
            <a:ext cx="3507680" cy="1017316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814B9EE8-F50C-4EDB-9185-E980CA189663}"/>
              </a:ext>
            </a:extLst>
          </p:cNvPr>
          <p:cNvSpPr/>
          <p:nvPr/>
        </p:nvSpPr>
        <p:spPr>
          <a:xfrm>
            <a:off x="84600" y="863125"/>
            <a:ext cx="288000" cy="28800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066466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2202B20A-21B0-4797-89E4-29B0BCA71C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How fast are they going?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D37FB08-1A33-460F-A730-2573E7F9870B}"/>
              </a:ext>
            </a:extLst>
          </p:cNvPr>
          <p:cNvGrpSpPr/>
          <p:nvPr/>
        </p:nvGrpSpPr>
        <p:grpSpPr>
          <a:xfrm>
            <a:off x="876509" y="1836072"/>
            <a:ext cx="7355220" cy="2375658"/>
            <a:chOff x="1127169" y="2409209"/>
            <a:chExt cx="7355220" cy="237565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5482299-43D2-484D-AC27-A8B1632427B4}"/>
                </a:ext>
              </a:extLst>
            </p:cNvPr>
            <p:cNvGrpSpPr/>
            <p:nvPr/>
          </p:nvGrpSpPr>
          <p:grpSpPr>
            <a:xfrm>
              <a:off x="4101831" y="3251655"/>
              <a:ext cx="940337" cy="807473"/>
              <a:chOff x="98916" y="0"/>
              <a:chExt cx="1119000" cy="1018834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ACA85E61-A3F8-4554-9355-A97B639F0CC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00025" y="0"/>
                <a:ext cx="475615" cy="611505"/>
                <a:chOff x="200025" y="0"/>
                <a:chExt cx="527901" cy="688156"/>
              </a:xfrm>
            </p:grpSpPr>
            <p:sp>
              <p:nvSpPr>
                <p:cNvPr id="24" name="Freeform 39">
                  <a:extLst>
                    <a:ext uri="{FF2B5EF4-FFF2-40B4-BE49-F238E27FC236}">
                      <a16:creationId xmlns:a16="http://schemas.microsoft.com/office/drawing/2014/main" id="{E49C25EB-6B0F-4265-84D6-5D1A0FADBB74}"/>
                    </a:ext>
                  </a:extLst>
                </p:cNvPr>
                <p:cNvSpPr/>
                <p:nvPr/>
              </p:nvSpPr>
              <p:spPr>
                <a:xfrm>
                  <a:off x="200025" y="334638"/>
                  <a:ext cx="527901" cy="353518"/>
                </a:xfrm>
                <a:custGeom>
                  <a:avLst/>
                  <a:gdLst>
                    <a:gd name="connsiteX0" fmla="*/ 0 w 537328"/>
                    <a:gd name="connsiteY0" fmla="*/ 377072 h 377072"/>
                    <a:gd name="connsiteX1" fmla="*/ 537328 w 537328"/>
                    <a:gd name="connsiteY1" fmla="*/ 18853 h 377072"/>
                    <a:gd name="connsiteX2" fmla="*/ 9427 w 537328"/>
                    <a:gd name="connsiteY2" fmla="*/ 18853 h 377072"/>
                    <a:gd name="connsiteX3" fmla="*/ 9427 w 537328"/>
                    <a:gd name="connsiteY3" fmla="*/ 0 h 377072"/>
                    <a:gd name="connsiteX0" fmla="*/ 0 w 537328"/>
                    <a:gd name="connsiteY0" fmla="*/ 377072 h 377072"/>
                    <a:gd name="connsiteX1" fmla="*/ 537328 w 537328"/>
                    <a:gd name="connsiteY1" fmla="*/ 18853 h 377072"/>
                    <a:gd name="connsiteX2" fmla="*/ 9427 w 537328"/>
                    <a:gd name="connsiteY2" fmla="*/ 18853 h 377072"/>
                    <a:gd name="connsiteX3" fmla="*/ 9427 w 537328"/>
                    <a:gd name="connsiteY3" fmla="*/ 0 h 377072"/>
                    <a:gd name="connsiteX0" fmla="*/ 0 w 537332"/>
                    <a:gd name="connsiteY0" fmla="*/ 384069 h 384069"/>
                    <a:gd name="connsiteX1" fmla="*/ 537328 w 537332"/>
                    <a:gd name="connsiteY1" fmla="*/ 25850 h 384069"/>
                    <a:gd name="connsiteX2" fmla="*/ 9427 w 537332"/>
                    <a:gd name="connsiteY2" fmla="*/ 25850 h 384069"/>
                    <a:gd name="connsiteX3" fmla="*/ 9427 w 537332"/>
                    <a:gd name="connsiteY3" fmla="*/ 6997 h 384069"/>
                    <a:gd name="connsiteX0" fmla="*/ 0 w 537332"/>
                    <a:gd name="connsiteY0" fmla="*/ 384069 h 384069"/>
                    <a:gd name="connsiteX1" fmla="*/ 537328 w 537332"/>
                    <a:gd name="connsiteY1" fmla="*/ 25850 h 384069"/>
                    <a:gd name="connsiteX2" fmla="*/ 9427 w 537332"/>
                    <a:gd name="connsiteY2" fmla="*/ 25850 h 384069"/>
                    <a:gd name="connsiteX3" fmla="*/ 9427 w 537332"/>
                    <a:gd name="connsiteY3" fmla="*/ 6997 h 384069"/>
                    <a:gd name="connsiteX0" fmla="*/ 0 w 537328"/>
                    <a:gd name="connsiteY0" fmla="*/ 710852 h 710852"/>
                    <a:gd name="connsiteX1" fmla="*/ 537328 w 537328"/>
                    <a:gd name="connsiteY1" fmla="*/ 352633 h 710852"/>
                    <a:gd name="connsiteX2" fmla="*/ 9427 w 537328"/>
                    <a:gd name="connsiteY2" fmla="*/ 352633 h 710852"/>
                    <a:gd name="connsiteX3" fmla="*/ 9427 w 537328"/>
                    <a:gd name="connsiteY3" fmla="*/ 333780 h 710852"/>
                    <a:gd name="connsiteX0" fmla="*/ 0 w 537328"/>
                    <a:gd name="connsiteY0" fmla="*/ 1461154 h 1461154"/>
                    <a:gd name="connsiteX1" fmla="*/ 537328 w 537328"/>
                    <a:gd name="connsiteY1" fmla="*/ 1102935 h 1461154"/>
                    <a:gd name="connsiteX2" fmla="*/ 9427 w 537328"/>
                    <a:gd name="connsiteY2" fmla="*/ 1102935 h 1461154"/>
                    <a:gd name="connsiteX3" fmla="*/ 160256 w 537328"/>
                    <a:gd name="connsiteY3" fmla="*/ 0 h 1461154"/>
                    <a:gd name="connsiteX0" fmla="*/ 0 w 537328"/>
                    <a:gd name="connsiteY0" fmla="*/ 710853 h 710853"/>
                    <a:gd name="connsiteX1" fmla="*/ 537328 w 537328"/>
                    <a:gd name="connsiteY1" fmla="*/ 352634 h 710853"/>
                    <a:gd name="connsiteX2" fmla="*/ 9427 w 537328"/>
                    <a:gd name="connsiteY2" fmla="*/ 352634 h 710853"/>
                    <a:gd name="connsiteX0" fmla="*/ 0 w 537328"/>
                    <a:gd name="connsiteY0" fmla="*/ 836552 h 836552"/>
                    <a:gd name="connsiteX1" fmla="*/ 537328 w 537328"/>
                    <a:gd name="connsiteY1" fmla="*/ 478333 h 836552"/>
                    <a:gd name="connsiteX2" fmla="*/ 9427 w 537328"/>
                    <a:gd name="connsiteY2" fmla="*/ 478333 h 836552"/>
                    <a:gd name="connsiteX0" fmla="*/ 0 w 537328"/>
                    <a:gd name="connsiteY0" fmla="*/ 737239 h 737239"/>
                    <a:gd name="connsiteX1" fmla="*/ 537328 w 537328"/>
                    <a:gd name="connsiteY1" fmla="*/ 379020 h 737239"/>
                    <a:gd name="connsiteX2" fmla="*/ 9427 w 537328"/>
                    <a:gd name="connsiteY2" fmla="*/ 379020 h 737239"/>
                    <a:gd name="connsiteX0" fmla="*/ 527957 w 527957"/>
                    <a:gd name="connsiteY0" fmla="*/ 379020 h 379020"/>
                    <a:gd name="connsiteX1" fmla="*/ 56 w 527957"/>
                    <a:gd name="connsiteY1" fmla="*/ 379020 h 379020"/>
                    <a:gd name="connsiteX0" fmla="*/ 527957 w 527957"/>
                    <a:gd name="connsiteY0" fmla="*/ 390136 h 390136"/>
                    <a:gd name="connsiteX1" fmla="*/ 56 w 527957"/>
                    <a:gd name="connsiteY1" fmla="*/ 390136 h 390136"/>
                    <a:gd name="connsiteX0" fmla="*/ 527901 w 527901"/>
                    <a:gd name="connsiteY0" fmla="*/ 438358 h 438358"/>
                    <a:gd name="connsiteX1" fmla="*/ 0 w 527901"/>
                    <a:gd name="connsiteY1" fmla="*/ 438358 h 438358"/>
                    <a:gd name="connsiteX0" fmla="*/ 527901 w 527901"/>
                    <a:gd name="connsiteY0" fmla="*/ 438358 h 438358"/>
                    <a:gd name="connsiteX1" fmla="*/ 0 w 527901"/>
                    <a:gd name="connsiteY1" fmla="*/ 438358 h 438358"/>
                    <a:gd name="connsiteX2" fmla="*/ 527901 w 527901"/>
                    <a:gd name="connsiteY2" fmla="*/ 438358 h 438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27901" h="438358">
                      <a:moveTo>
                        <a:pt x="527901" y="438358"/>
                      </a:moveTo>
                      <a:cubicBezTo>
                        <a:pt x="520044" y="-139818"/>
                        <a:pt x="3142" y="-152389"/>
                        <a:pt x="0" y="438358"/>
                      </a:cubicBezTo>
                      <a:lnTo>
                        <a:pt x="527901" y="43835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C2A049D3-ABC7-4740-83AC-523FBEFDDE86}"/>
                    </a:ext>
                  </a:extLst>
                </p:cNvPr>
                <p:cNvSpPr/>
                <p:nvPr/>
              </p:nvSpPr>
              <p:spPr>
                <a:xfrm>
                  <a:off x="270726" y="0"/>
                  <a:ext cx="386499" cy="38649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4ED76A34-2323-4F5A-B998-53D9AA18794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8916" y="407330"/>
                <a:ext cx="475615" cy="611504"/>
                <a:chOff x="109791" y="423764"/>
                <a:chExt cx="527901" cy="688155"/>
              </a:xfrm>
            </p:grpSpPr>
            <p:sp>
              <p:nvSpPr>
                <p:cNvPr id="22" name="Freeform 42">
                  <a:extLst>
                    <a:ext uri="{FF2B5EF4-FFF2-40B4-BE49-F238E27FC236}">
                      <a16:creationId xmlns:a16="http://schemas.microsoft.com/office/drawing/2014/main" id="{7820C0C2-365F-4ED9-8DEB-382DE541B8DD}"/>
                    </a:ext>
                  </a:extLst>
                </p:cNvPr>
                <p:cNvSpPr/>
                <p:nvPr/>
              </p:nvSpPr>
              <p:spPr>
                <a:xfrm>
                  <a:off x="109791" y="758401"/>
                  <a:ext cx="527901" cy="353518"/>
                </a:xfrm>
                <a:custGeom>
                  <a:avLst/>
                  <a:gdLst>
                    <a:gd name="connsiteX0" fmla="*/ 0 w 537328"/>
                    <a:gd name="connsiteY0" fmla="*/ 377072 h 377072"/>
                    <a:gd name="connsiteX1" fmla="*/ 537328 w 537328"/>
                    <a:gd name="connsiteY1" fmla="*/ 18853 h 377072"/>
                    <a:gd name="connsiteX2" fmla="*/ 9427 w 537328"/>
                    <a:gd name="connsiteY2" fmla="*/ 18853 h 377072"/>
                    <a:gd name="connsiteX3" fmla="*/ 9427 w 537328"/>
                    <a:gd name="connsiteY3" fmla="*/ 0 h 377072"/>
                    <a:gd name="connsiteX0" fmla="*/ 0 w 537328"/>
                    <a:gd name="connsiteY0" fmla="*/ 377072 h 377072"/>
                    <a:gd name="connsiteX1" fmla="*/ 537328 w 537328"/>
                    <a:gd name="connsiteY1" fmla="*/ 18853 h 377072"/>
                    <a:gd name="connsiteX2" fmla="*/ 9427 w 537328"/>
                    <a:gd name="connsiteY2" fmla="*/ 18853 h 377072"/>
                    <a:gd name="connsiteX3" fmla="*/ 9427 w 537328"/>
                    <a:gd name="connsiteY3" fmla="*/ 0 h 377072"/>
                    <a:gd name="connsiteX0" fmla="*/ 0 w 537332"/>
                    <a:gd name="connsiteY0" fmla="*/ 384069 h 384069"/>
                    <a:gd name="connsiteX1" fmla="*/ 537328 w 537332"/>
                    <a:gd name="connsiteY1" fmla="*/ 25850 h 384069"/>
                    <a:gd name="connsiteX2" fmla="*/ 9427 w 537332"/>
                    <a:gd name="connsiteY2" fmla="*/ 25850 h 384069"/>
                    <a:gd name="connsiteX3" fmla="*/ 9427 w 537332"/>
                    <a:gd name="connsiteY3" fmla="*/ 6997 h 384069"/>
                    <a:gd name="connsiteX0" fmla="*/ 0 w 537332"/>
                    <a:gd name="connsiteY0" fmla="*/ 384069 h 384069"/>
                    <a:gd name="connsiteX1" fmla="*/ 537328 w 537332"/>
                    <a:gd name="connsiteY1" fmla="*/ 25850 h 384069"/>
                    <a:gd name="connsiteX2" fmla="*/ 9427 w 537332"/>
                    <a:gd name="connsiteY2" fmla="*/ 25850 h 384069"/>
                    <a:gd name="connsiteX3" fmla="*/ 9427 w 537332"/>
                    <a:gd name="connsiteY3" fmla="*/ 6997 h 384069"/>
                    <a:gd name="connsiteX0" fmla="*/ 0 w 537328"/>
                    <a:gd name="connsiteY0" fmla="*/ 710852 h 710852"/>
                    <a:gd name="connsiteX1" fmla="*/ 537328 w 537328"/>
                    <a:gd name="connsiteY1" fmla="*/ 352633 h 710852"/>
                    <a:gd name="connsiteX2" fmla="*/ 9427 w 537328"/>
                    <a:gd name="connsiteY2" fmla="*/ 352633 h 710852"/>
                    <a:gd name="connsiteX3" fmla="*/ 9427 w 537328"/>
                    <a:gd name="connsiteY3" fmla="*/ 333780 h 710852"/>
                    <a:gd name="connsiteX0" fmla="*/ 0 w 537328"/>
                    <a:gd name="connsiteY0" fmla="*/ 1461154 h 1461154"/>
                    <a:gd name="connsiteX1" fmla="*/ 537328 w 537328"/>
                    <a:gd name="connsiteY1" fmla="*/ 1102935 h 1461154"/>
                    <a:gd name="connsiteX2" fmla="*/ 9427 w 537328"/>
                    <a:gd name="connsiteY2" fmla="*/ 1102935 h 1461154"/>
                    <a:gd name="connsiteX3" fmla="*/ 160256 w 537328"/>
                    <a:gd name="connsiteY3" fmla="*/ 0 h 1461154"/>
                    <a:gd name="connsiteX0" fmla="*/ 0 w 537328"/>
                    <a:gd name="connsiteY0" fmla="*/ 710853 h 710853"/>
                    <a:gd name="connsiteX1" fmla="*/ 537328 w 537328"/>
                    <a:gd name="connsiteY1" fmla="*/ 352634 h 710853"/>
                    <a:gd name="connsiteX2" fmla="*/ 9427 w 537328"/>
                    <a:gd name="connsiteY2" fmla="*/ 352634 h 710853"/>
                    <a:gd name="connsiteX0" fmla="*/ 0 w 537328"/>
                    <a:gd name="connsiteY0" fmla="*/ 836552 h 836552"/>
                    <a:gd name="connsiteX1" fmla="*/ 537328 w 537328"/>
                    <a:gd name="connsiteY1" fmla="*/ 478333 h 836552"/>
                    <a:gd name="connsiteX2" fmla="*/ 9427 w 537328"/>
                    <a:gd name="connsiteY2" fmla="*/ 478333 h 836552"/>
                    <a:gd name="connsiteX0" fmla="*/ 0 w 537328"/>
                    <a:gd name="connsiteY0" fmla="*/ 737239 h 737239"/>
                    <a:gd name="connsiteX1" fmla="*/ 537328 w 537328"/>
                    <a:gd name="connsiteY1" fmla="*/ 379020 h 737239"/>
                    <a:gd name="connsiteX2" fmla="*/ 9427 w 537328"/>
                    <a:gd name="connsiteY2" fmla="*/ 379020 h 737239"/>
                    <a:gd name="connsiteX0" fmla="*/ 527957 w 527957"/>
                    <a:gd name="connsiteY0" fmla="*/ 379020 h 379020"/>
                    <a:gd name="connsiteX1" fmla="*/ 56 w 527957"/>
                    <a:gd name="connsiteY1" fmla="*/ 379020 h 379020"/>
                    <a:gd name="connsiteX0" fmla="*/ 527957 w 527957"/>
                    <a:gd name="connsiteY0" fmla="*/ 390136 h 390136"/>
                    <a:gd name="connsiteX1" fmla="*/ 56 w 527957"/>
                    <a:gd name="connsiteY1" fmla="*/ 390136 h 390136"/>
                    <a:gd name="connsiteX0" fmla="*/ 527901 w 527901"/>
                    <a:gd name="connsiteY0" fmla="*/ 438358 h 438358"/>
                    <a:gd name="connsiteX1" fmla="*/ 0 w 527901"/>
                    <a:gd name="connsiteY1" fmla="*/ 438358 h 438358"/>
                    <a:gd name="connsiteX0" fmla="*/ 527901 w 527901"/>
                    <a:gd name="connsiteY0" fmla="*/ 438358 h 438358"/>
                    <a:gd name="connsiteX1" fmla="*/ 0 w 527901"/>
                    <a:gd name="connsiteY1" fmla="*/ 438358 h 438358"/>
                    <a:gd name="connsiteX2" fmla="*/ 527901 w 527901"/>
                    <a:gd name="connsiteY2" fmla="*/ 438358 h 438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27901" h="438358">
                      <a:moveTo>
                        <a:pt x="527901" y="438358"/>
                      </a:moveTo>
                      <a:cubicBezTo>
                        <a:pt x="520044" y="-139818"/>
                        <a:pt x="3142" y="-152389"/>
                        <a:pt x="0" y="438358"/>
                      </a:cubicBezTo>
                      <a:lnTo>
                        <a:pt x="527901" y="43835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E4C7C8E4-7FEC-4B51-A32E-4AFDF8E4A410}"/>
                    </a:ext>
                  </a:extLst>
                </p:cNvPr>
                <p:cNvSpPr/>
                <p:nvPr/>
              </p:nvSpPr>
              <p:spPr>
                <a:xfrm>
                  <a:off x="180492" y="423764"/>
                  <a:ext cx="386498" cy="38650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E3623AB8-C488-4556-875C-710F503FCF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38175" y="28575"/>
                <a:ext cx="475615" cy="611505"/>
                <a:chOff x="638175" y="28575"/>
                <a:chExt cx="527901" cy="688156"/>
              </a:xfrm>
            </p:grpSpPr>
            <p:sp>
              <p:nvSpPr>
                <p:cNvPr id="20" name="Freeform 45">
                  <a:extLst>
                    <a:ext uri="{FF2B5EF4-FFF2-40B4-BE49-F238E27FC236}">
                      <a16:creationId xmlns:a16="http://schemas.microsoft.com/office/drawing/2014/main" id="{A68B5CFE-12A3-43FB-8FA1-E6AC205F72E6}"/>
                    </a:ext>
                  </a:extLst>
                </p:cNvPr>
                <p:cNvSpPr/>
                <p:nvPr/>
              </p:nvSpPr>
              <p:spPr>
                <a:xfrm>
                  <a:off x="638175" y="363213"/>
                  <a:ext cx="527901" cy="353518"/>
                </a:xfrm>
                <a:custGeom>
                  <a:avLst/>
                  <a:gdLst>
                    <a:gd name="connsiteX0" fmla="*/ 0 w 537328"/>
                    <a:gd name="connsiteY0" fmla="*/ 377072 h 377072"/>
                    <a:gd name="connsiteX1" fmla="*/ 537328 w 537328"/>
                    <a:gd name="connsiteY1" fmla="*/ 18853 h 377072"/>
                    <a:gd name="connsiteX2" fmla="*/ 9427 w 537328"/>
                    <a:gd name="connsiteY2" fmla="*/ 18853 h 377072"/>
                    <a:gd name="connsiteX3" fmla="*/ 9427 w 537328"/>
                    <a:gd name="connsiteY3" fmla="*/ 0 h 377072"/>
                    <a:gd name="connsiteX0" fmla="*/ 0 w 537328"/>
                    <a:gd name="connsiteY0" fmla="*/ 377072 h 377072"/>
                    <a:gd name="connsiteX1" fmla="*/ 537328 w 537328"/>
                    <a:gd name="connsiteY1" fmla="*/ 18853 h 377072"/>
                    <a:gd name="connsiteX2" fmla="*/ 9427 w 537328"/>
                    <a:gd name="connsiteY2" fmla="*/ 18853 h 377072"/>
                    <a:gd name="connsiteX3" fmla="*/ 9427 w 537328"/>
                    <a:gd name="connsiteY3" fmla="*/ 0 h 377072"/>
                    <a:gd name="connsiteX0" fmla="*/ 0 w 537332"/>
                    <a:gd name="connsiteY0" fmla="*/ 384069 h 384069"/>
                    <a:gd name="connsiteX1" fmla="*/ 537328 w 537332"/>
                    <a:gd name="connsiteY1" fmla="*/ 25850 h 384069"/>
                    <a:gd name="connsiteX2" fmla="*/ 9427 w 537332"/>
                    <a:gd name="connsiteY2" fmla="*/ 25850 h 384069"/>
                    <a:gd name="connsiteX3" fmla="*/ 9427 w 537332"/>
                    <a:gd name="connsiteY3" fmla="*/ 6997 h 384069"/>
                    <a:gd name="connsiteX0" fmla="*/ 0 w 537332"/>
                    <a:gd name="connsiteY0" fmla="*/ 384069 h 384069"/>
                    <a:gd name="connsiteX1" fmla="*/ 537328 w 537332"/>
                    <a:gd name="connsiteY1" fmla="*/ 25850 h 384069"/>
                    <a:gd name="connsiteX2" fmla="*/ 9427 w 537332"/>
                    <a:gd name="connsiteY2" fmla="*/ 25850 h 384069"/>
                    <a:gd name="connsiteX3" fmla="*/ 9427 w 537332"/>
                    <a:gd name="connsiteY3" fmla="*/ 6997 h 384069"/>
                    <a:gd name="connsiteX0" fmla="*/ 0 w 537328"/>
                    <a:gd name="connsiteY0" fmla="*/ 710852 h 710852"/>
                    <a:gd name="connsiteX1" fmla="*/ 537328 w 537328"/>
                    <a:gd name="connsiteY1" fmla="*/ 352633 h 710852"/>
                    <a:gd name="connsiteX2" fmla="*/ 9427 w 537328"/>
                    <a:gd name="connsiteY2" fmla="*/ 352633 h 710852"/>
                    <a:gd name="connsiteX3" fmla="*/ 9427 w 537328"/>
                    <a:gd name="connsiteY3" fmla="*/ 333780 h 710852"/>
                    <a:gd name="connsiteX0" fmla="*/ 0 w 537328"/>
                    <a:gd name="connsiteY0" fmla="*/ 1461154 h 1461154"/>
                    <a:gd name="connsiteX1" fmla="*/ 537328 w 537328"/>
                    <a:gd name="connsiteY1" fmla="*/ 1102935 h 1461154"/>
                    <a:gd name="connsiteX2" fmla="*/ 9427 w 537328"/>
                    <a:gd name="connsiteY2" fmla="*/ 1102935 h 1461154"/>
                    <a:gd name="connsiteX3" fmla="*/ 160256 w 537328"/>
                    <a:gd name="connsiteY3" fmla="*/ 0 h 1461154"/>
                    <a:gd name="connsiteX0" fmla="*/ 0 w 537328"/>
                    <a:gd name="connsiteY0" fmla="*/ 710853 h 710853"/>
                    <a:gd name="connsiteX1" fmla="*/ 537328 w 537328"/>
                    <a:gd name="connsiteY1" fmla="*/ 352634 h 710853"/>
                    <a:gd name="connsiteX2" fmla="*/ 9427 w 537328"/>
                    <a:gd name="connsiteY2" fmla="*/ 352634 h 710853"/>
                    <a:gd name="connsiteX0" fmla="*/ 0 w 537328"/>
                    <a:gd name="connsiteY0" fmla="*/ 836552 h 836552"/>
                    <a:gd name="connsiteX1" fmla="*/ 537328 w 537328"/>
                    <a:gd name="connsiteY1" fmla="*/ 478333 h 836552"/>
                    <a:gd name="connsiteX2" fmla="*/ 9427 w 537328"/>
                    <a:gd name="connsiteY2" fmla="*/ 478333 h 836552"/>
                    <a:gd name="connsiteX0" fmla="*/ 0 w 537328"/>
                    <a:gd name="connsiteY0" fmla="*/ 737239 h 737239"/>
                    <a:gd name="connsiteX1" fmla="*/ 537328 w 537328"/>
                    <a:gd name="connsiteY1" fmla="*/ 379020 h 737239"/>
                    <a:gd name="connsiteX2" fmla="*/ 9427 w 537328"/>
                    <a:gd name="connsiteY2" fmla="*/ 379020 h 737239"/>
                    <a:gd name="connsiteX0" fmla="*/ 527957 w 527957"/>
                    <a:gd name="connsiteY0" fmla="*/ 379020 h 379020"/>
                    <a:gd name="connsiteX1" fmla="*/ 56 w 527957"/>
                    <a:gd name="connsiteY1" fmla="*/ 379020 h 379020"/>
                    <a:gd name="connsiteX0" fmla="*/ 527957 w 527957"/>
                    <a:gd name="connsiteY0" fmla="*/ 390136 h 390136"/>
                    <a:gd name="connsiteX1" fmla="*/ 56 w 527957"/>
                    <a:gd name="connsiteY1" fmla="*/ 390136 h 390136"/>
                    <a:gd name="connsiteX0" fmla="*/ 527901 w 527901"/>
                    <a:gd name="connsiteY0" fmla="*/ 438358 h 438358"/>
                    <a:gd name="connsiteX1" fmla="*/ 0 w 527901"/>
                    <a:gd name="connsiteY1" fmla="*/ 438358 h 438358"/>
                    <a:gd name="connsiteX0" fmla="*/ 527901 w 527901"/>
                    <a:gd name="connsiteY0" fmla="*/ 438358 h 438358"/>
                    <a:gd name="connsiteX1" fmla="*/ 0 w 527901"/>
                    <a:gd name="connsiteY1" fmla="*/ 438358 h 438358"/>
                    <a:gd name="connsiteX2" fmla="*/ 527901 w 527901"/>
                    <a:gd name="connsiteY2" fmla="*/ 438358 h 438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27901" h="438358">
                      <a:moveTo>
                        <a:pt x="527901" y="438358"/>
                      </a:moveTo>
                      <a:cubicBezTo>
                        <a:pt x="520044" y="-139818"/>
                        <a:pt x="3142" y="-152389"/>
                        <a:pt x="0" y="438358"/>
                      </a:cubicBezTo>
                      <a:lnTo>
                        <a:pt x="527901" y="43835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8F52AFE8-0F3D-44B4-B18D-2AD446DD2AA4}"/>
                    </a:ext>
                  </a:extLst>
                </p:cNvPr>
                <p:cNvSpPr/>
                <p:nvPr/>
              </p:nvSpPr>
              <p:spPr>
                <a:xfrm>
                  <a:off x="708876" y="28575"/>
                  <a:ext cx="386499" cy="386499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804D35A6-04EA-47E9-908B-0B2E9DD0FFC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42301" y="322619"/>
                <a:ext cx="475615" cy="611505"/>
                <a:chOff x="719194" y="317688"/>
                <a:chExt cx="527901" cy="688156"/>
              </a:xfrm>
            </p:grpSpPr>
            <p:sp>
              <p:nvSpPr>
                <p:cNvPr id="18" name="Freeform 48">
                  <a:extLst>
                    <a:ext uri="{FF2B5EF4-FFF2-40B4-BE49-F238E27FC236}">
                      <a16:creationId xmlns:a16="http://schemas.microsoft.com/office/drawing/2014/main" id="{8E2F67D3-BF9E-4CAF-BDCC-90F74BCBA569}"/>
                    </a:ext>
                  </a:extLst>
                </p:cNvPr>
                <p:cNvSpPr/>
                <p:nvPr/>
              </p:nvSpPr>
              <p:spPr>
                <a:xfrm>
                  <a:off x="719194" y="652326"/>
                  <a:ext cx="527901" cy="353518"/>
                </a:xfrm>
                <a:custGeom>
                  <a:avLst/>
                  <a:gdLst>
                    <a:gd name="connsiteX0" fmla="*/ 0 w 537328"/>
                    <a:gd name="connsiteY0" fmla="*/ 377072 h 377072"/>
                    <a:gd name="connsiteX1" fmla="*/ 537328 w 537328"/>
                    <a:gd name="connsiteY1" fmla="*/ 18853 h 377072"/>
                    <a:gd name="connsiteX2" fmla="*/ 9427 w 537328"/>
                    <a:gd name="connsiteY2" fmla="*/ 18853 h 377072"/>
                    <a:gd name="connsiteX3" fmla="*/ 9427 w 537328"/>
                    <a:gd name="connsiteY3" fmla="*/ 0 h 377072"/>
                    <a:gd name="connsiteX0" fmla="*/ 0 w 537328"/>
                    <a:gd name="connsiteY0" fmla="*/ 377072 h 377072"/>
                    <a:gd name="connsiteX1" fmla="*/ 537328 w 537328"/>
                    <a:gd name="connsiteY1" fmla="*/ 18853 h 377072"/>
                    <a:gd name="connsiteX2" fmla="*/ 9427 w 537328"/>
                    <a:gd name="connsiteY2" fmla="*/ 18853 h 377072"/>
                    <a:gd name="connsiteX3" fmla="*/ 9427 w 537328"/>
                    <a:gd name="connsiteY3" fmla="*/ 0 h 377072"/>
                    <a:gd name="connsiteX0" fmla="*/ 0 w 537332"/>
                    <a:gd name="connsiteY0" fmla="*/ 384069 h 384069"/>
                    <a:gd name="connsiteX1" fmla="*/ 537328 w 537332"/>
                    <a:gd name="connsiteY1" fmla="*/ 25850 h 384069"/>
                    <a:gd name="connsiteX2" fmla="*/ 9427 w 537332"/>
                    <a:gd name="connsiteY2" fmla="*/ 25850 h 384069"/>
                    <a:gd name="connsiteX3" fmla="*/ 9427 w 537332"/>
                    <a:gd name="connsiteY3" fmla="*/ 6997 h 384069"/>
                    <a:gd name="connsiteX0" fmla="*/ 0 w 537332"/>
                    <a:gd name="connsiteY0" fmla="*/ 384069 h 384069"/>
                    <a:gd name="connsiteX1" fmla="*/ 537328 w 537332"/>
                    <a:gd name="connsiteY1" fmla="*/ 25850 h 384069"/>
                    <a:gd name="connsiteX2" fmla="*/ 9427 w 537332"/>
                    <a:gd name="connsiteY2" fmla="*/ 25850 h 384069"/>
                    <a:gd name="connsiteX3" fmla="*/ 9427 w 537332"/>
                    <a:gd name="connsiteY3" fmla="*/ 6997 h 384069"/>
                    <a:gd name="connsiteX0" fmla="*/ 0 w 537328"/>
                    <a:gd name="connsiteY0" fmla="*/ 710852 h 710852"/>
                    <a:gd name="connsiteX1" fmla="*/ 537328 w 537328"/>
                    <a:gd name="connsiteY1" fmla="*/ 352633 h 710852"/>
                    <a:gd name="connsiteX2" fmla="*/ 9427 w 537328"/>
                    <a:gd name="connsiteY2" fmla="*/ 352633 h 710852"/>
                    <a:gd name="connsiteX3" fmla="*/ 9427 w 537328"/>
                    <a:gd name="connsiteY3" fmla="*/ 333780 h 710852"/>
                    <a:gd name="connsiteX0" fmla="*/ 0 w 537328"/>
                    <a:gd name="connsiteY0" fmla="*/ 1461154 h 1461154"/>
                    <a:gd name="connsiteX1" fmla="*/ 537328 w 537328"/>
                    <a:gd name="connsiteY1" fmla="*/ 1102935 h 1461154"/>
                    <a:gd name="connsiteX2" fmla="*/ 9427 w 537328"/>
                    <a:gd name="connsiteY2" fmla="*/ 1102935 h 1461154"/>
                    <a:gd name="connsiteX3" fmla="*/ 160256 w 537328"/>
                    <a:gd name="connsiteY3" fmla="*/ 0 h 1461154"/>
                    <a:gd name="connsiteX0" fmla="*/ 0 w 537328"/>
                    <a:gd name="connsiteY0" fmla="*/ 710853 h 710853"/>
                    <a:gd name="connsiteX1" fmla="*/ 537328 w 537328"/>
                    <a:gd name="connsiteY1" fmla="*/ 352634 h 710853"/>
                    <a:gd name="connsiteX2" fmla="*/ 9427 w 537328"/>
                    <a:gd name="connsiteY2" fmla="*/ 352634 h 710853"/>
                    <a:gd name="connsiteX0" fmla="*/ 0 w 537328"/>
                    <a:gd name="connsiteY0" fmla="*/ 836552 h 836552"/>
                    <a:gd name="connsiteX1" fmla="*/ 537328 w 537328"/>
                    <a:gd name="connsiteY1" fmla="*/ 478333 h 836552"/>
                    <a:gd name="connsiteX2" fmla="*/ 9427 w 537328"/>
                    <a:gd name="connsiteY2" fmla="*/ 478333 h 836552"/>
                    <a:gd name="connsiteX0" fmla="*/ 0 w 537328"/>
                    <a:gd name="connsiteY0" fmla="*/ 737239 h 737239"/>
                    <a:gd name="connsiteX1" fmla="*/ 537328 w 537328"/>
                    <a:gd name="connsiteY1" fmla="*/ 379020 h 737239"/>
                    <a:gd name="connsiteX2" fmla="*/ 9427 w 537328"/>
                    <a:gd name="connsiteY2" fmla="*/ 379020 h 737239"/>
                    <a:gd name="connsiteX0" fmla="*/ 527957 w 527957"/>
                    <a:gd name="connsiteY0" fmla="*/ 379020 h 379020"/>
                    <a:gd name="connsiteX1" fmla="*/ 56 w 527957"/>
                    <a:gd name="connsiteY1" fmla="*/ 379020 h 379020"/>
                    <a:gd name="connsiteX0" fmla="*/ 527957 w 527957"/>
                    <a:gd name="connsiteY0" fmla="*/ 390136 h 390136"/>
                    <a:gd name="connsiteX1" fmla="*/ 56 w 527957"/>
                    <a:gd name="connsiteY1" fmla="*/ 390136 h 390136"/>
                    <a:gd name="connsiteX0" fmla="*/ 527901 w 527901"/>
                    <a:gd name="connsiteY0" fmla="*/ 438358 h 438358"/>
                    <a:gd name="connsiteX1" fmla="*/ 0 w 527901"/>
                    <a:gd name="connsiteY1" fmla="*/ 438358 h 438358"/>
                    <a:gd name="connsiteX0" fmla="*/ 527901 w 527901"/>
                    <a:gd name="connsiteY0" fmla="*/ 438358 h 438358"/>
                    <a:gd name="connsiteX1" fmla="*/ 0 w 527901"/>
                    <a:gd name="connsiteY1" fmla="*/ 438358 h 438358"/>
                    <a:gd name="connsiteX2" fmla="*/ 527901 w 527901"/>
                    <a:gd name="connsiteY2" fmla="*/ 438358 h 438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27901" h="438358">
                      <a:moveTo>
                        <a:pt x="527901" y="438358"/>
                      </a:moveTo>
                      <a:cubicBezTo>
                        <a:pt x="520044" y="-139818"/>
                        <a:pt x="3142" y="-152389"/>
                        <a:pt x="0" y="438358"/>
                      </a:cubicBezTo>
                      <a:lnTo>
                        <a:pt x="527901" y="43835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BF1A4AC4-AC72-4588-BAF4-A0F5346C93CD}"/>
                    </a:ext>
                  </a:extLst>
                </p:cNvPr>
                <p:cNvSpPr/>
                <p:nvPr/>
              </p:nvSpPr>
              <p:spPr>
                <a:xfrm>
                  <a:off x="789894" y="317688"/>
                  <a:ext cx="386500" cy="386498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  <p:sp>
          <p:nvSpPr>
            <p:cNvPr id="8" name="Speech Bubble: Rectangle with Corners Rounded 7">
              <a:extLst>
                <a:ext uri="{FF2B5EF4-FFF2-40B4-BE49-F238E27FC236}">
                  <a16:creationId xmlns:a16="http://schemas.microsoft.com/office/drawing/2014/main" id="{3CA890B9-5C12-4F35-AF5D-599B370F73B1}"/>
                </a:ext>
              </a:extLst>
            </p:cNvPr>
            <p:cNvSpPr/>
            <p:nvPr/>
          </p:nvSpPr>
          <p:spPr>
            <a:xfrm>
              <a:off x="1308076" y="2409209"/>
              <a:ext cx="2588697" cy="1128792"/>
            </a:xfrm>
            <a:prstGeom prst="wedgeRoundRectCallout">
              <a:avLst>
                <a:gd name="adj1" fmla="val 59556"/>
                <a:gd name="adj2" fmla="val 30525"/>
                <a:gd name="adj3" fmla="val 16667"/>
              </a:avLst>
            </a:prstGeom>
            <a:solidFill>
              <a:srgbClr val="FAFAE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400" b="1" dirty="0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Sam:</a:t>
              </a:r>
              <a:r>
                <a:rPr lang="en-US" sz="1400" dirty="0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The red car has the highest speed because it travels further in the same time.</a:t>
              </a:r>
              <a:endParaRPr lang="en-GB" sz="105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Speech Bubble: Rectangle with Corners Rounded 8">
              <a:extLst>
                <a:ext uri="{FF2B5EF4-FFF2-40B4-BE49-F238E27FC236}">
                  <a16:creationId xmlns:a16="http://schemas.microsoft.com/office/drawing/2014/main" id="{058070F5-40C9-462B-988A-5C57BD960400}"/>
                </a:ext>
              </a:extLst>
            </p:cNvPr>
            <p:cNvSpPr/>
            <p:nvPr/>
          </p:nvSpPr>
          <p:spPr>
            <a:xfrm>
              <a:off x="5225477" y="2681365"/>
              <a:ext cx="3153482" cy="988343"/>
            </a:xfrm>
            <a:prstGeom prst="wedgeRoundRectCallout">
              <a:avLst>
                <a:gd name="adj1" fmla="val -57270"/>
                <a:gd name="adj2" fmla="val 18293"/>
                <a:gd name="adj3" fmla="val 16667"/>
              </a:avLst>
            </a:prstGeom>
            <a:solidFill>
              <a:srgbClr val="FAFAE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400" b="1" dirty="0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Ashraf: </a:t>
              </a:r>
              <a:r>
                <a:rPr lang="en-US" sz="1400" dirty="0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Both cars have the same speed at the end because they finish at the same time.</a:t>
              </a:r>
              <a:endParaRPr lang="en-GB" sz="105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Speech Bubble: Rectangle with Corners Rounded 9">
              <a:extLst>
                <a:ext uri="{FF2B5EF4-FFF2-40B4-BE49-F238E27FC236}">
                  <a16:creationId xmlns:a16="http://schemas.microsoft.com/office/drawing/2014/main" id="{8539E207-18EC-4704-9877-85FABC1DBF5B}"/>
                </a:ext>
              </a:extLst>
            </p:cNvPr>
            <p:cNvSpPr/>
            <p:nvPr/>
          </p:nvSpPr>
          <p:spPr>
            <a:xfrm>
              <a:off x="1127169" y="3743020"/>
              <a:ext cx="2588697" cy="1041847"/>
            </a:xfrm>
            <a:prstGeom prst="wedgeRoundRectCallout">
              <a:avLst>
                <a:gd name="adj1" fmla="val 60851"/>
                <a:gd name="adj2" fmla="val -45099"/>
                <a:gd name="adj3" fmla="val 16667"/>
              </a:avLst>
            </a:prstGeom>
            <a:solidFill>
              <a:srgbClr val="FAFAE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400" b="1" dirty="0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Lucy:</a:t>
              </a:r>
              <a:r>
                <a:rPr lang="en-US" sz="1400" dirty="0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You can’t tell which car is going fastest because they don’t travel the same distance.</a:t>
              </a:r>
              <a:endParaRPr lang="en-GB" sz="14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F1EEC757-9434-4A44-9527-6D1BEB80AC94}"/>
                </a:ext>
              </a:extLst>
            </p:cNvPr>
            <p:cNvSpPr/>
            <p:nvPr/>
          </p:nvSpPr>
          <p:spPr>
            <a:xfrm>
              <a:off x="5376867" y="3866946"/>
              <a:ext cx="3105522" cy="856746"/>
            </a:xfrm>
            <a:prstGeom prst="wedgeRoundRectCallout">
              <a:avLst>
                <a:gd name="adj1" fmla="val -57562"/>
                <a:gd name="adj2" fmla="val -49951"/>
                <a:gd name="adj3" fmla="val 16667"/>
              </a:avLst>
            </a:prstGeom>
            <a:solidFill>
              <a:srgbClr val="FAFAE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400" b="1" dirty="0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Corey:</a:t>
              </a:r>
              <a:r>
                <a:rPr lang="en-US" sz="1400" dirty="0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The blue car has the highest speed – it is ahead of the red car all the way.</a:t>
              </a:r>
              <a:endParaRPr lang="en-GB" sz="14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4418699-7F1B-43C1-8494-F7145CC596AC}"/>
              </a:ext>
            </a:extLst>
          </p:cNvPr>
          <p:cNvSpPr txBox="1"/>
          <p:nvPr/>
        </p:nvSpPr>
        <p:spPr>
          <a:xfrm>
            <a:off x="457200" y="4935682"/>
            <a:ext cx="8239991" cy="1226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44A8C4-AA22-4C46-8A9D-AF029D8683D9}"/>
              </a:ext>
            </a:extLst>
          </p:cNvPr>
          <p:cNvSpPr txBox="1"/>
          <p:nvPr/>
        </p:nvSpPr>
        <p:spPr>
          <a:xfrm>
            <a:off x="457200" y="4437542"/>
            <a:ext cx="8343900" cy="1795621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>
              <a:spcAft>
                <a:spcPts val="600"/>
              </a:spcAft>
            </a:pPr>
            <a:r>
              <a:rPr lang="en-GB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answer:</a:t>
            </a:r>
          </a:p>
          <a:p>
            <a:pPr marL="363538" lvl="0" indent="-363538">
              <a:lnSpc>
                <a:spcPct val="114000"/>
              </a:lnSpc>
            </a:pP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1.	Who do you think is right about the speed of the cars? </a:t>
            </a:r>
          </a:p>
          <a:p>
            <a:pPr marL="363538" indent="-363538">
              <a:lnSpc>
                <a:spcPct val="114000"/>
              </a:lnSpc>
              <a:spcAft>
                <a:spcPts val="600"/>
              </a:spcAft>
            </a:pPr>
            <a:r>
              <a:rPr lang="en-GB" sz="16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			Explain your answer.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363538" lvl="0" indent="-363538">
              <a:lnSpc>
                <a:spcPct val="114000"/>
              </a:lnSpc>
            </a:pP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2.	Why do you think the other students are wrong?  </a:t>
            </a:r>
          </a:p>
          <a:p>
            <a:pPr marL="363538" indent="-363538">
              <a:lnSpc>
                <a:spcPct val="114000"/>
              </a:lnSpc>
            </a:pPr>
            <a:r>
              <a:rPr lang="en-GB" sz="16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			What would you say to them to help them to understand?</a:t>
            </a:r>
            <a:endParaRPr lang="en-GB" sz="1600" dirty="0"/>
          </a:p>
        </p:txBody>
      </p:sp>
      <p:sp>
        <p:nvSpPr>
          <p:cNvPr id="27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D7D9AB1D-60C4-4BA9-8022-50EF7EA0C5BC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>
              <a:alpha val="25000"/>
            </a:srgb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BBFEE687-9922-49A7-9B7A-2F42326970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4817" y="813921"/>
            <a:ext cx="3507680" cy="1017316"/>
          </a:xfrm>
          <a:prstGeom prst="rect">
            <a:avLst/>
          </a:prstGeom>
        </p:spPr>
      </p:pic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49273A6C-6B31-4003-8183-59606D709CB8}"/>
              </a:ext>
            </a:extLst>
          </p:cNvPr>
          <p:cNvSpPr txBox="1">
            <a:spLocks/>
          </p:cNvSpPr>
          <p:nvPr/>
        </p:nvSpPr>
        <p:spPr>
          <a:xfrm>
            <a:off x="457200" y="863126"/>
            <a:ext cx="3988158" cy="7679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400" dirty="0"/>
              <a:t>Some students are talking about what happens when both cars start and finish at the same time.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18190B5-8D04-4737-942B-4E44A7D75BC8}"/>
              </a:ext>
            </a:extLst>
          </p:cNvPr>
          <p:cNvSpPr/>
          <p:nvPr/>
        </p:nvSpPr>
        <p:spPr>
          <a:xfrm>
            <a:off x="84600" y="863125"/>
            <a:ext cx="288000" cy="28800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137887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How fast are they going?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713838" y="4387894"/>
            <a:ext cx="8599715" cy="15607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Picture 8" descr="Shape&#10;&#10;Description automatically generated with medium confidence">
            <a:extLst>
              <a:ext uri="{FF2B5EF4-FFF2-40B4-BE49-F238E27FC236}">
                <a16:creationId xmlns:a16="http://schemas.microsoft.com/office/drawing/2014/main" id="{BD18796F-A9EC-4236-BB1E-49A883320CF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" y="2417517"/>
            <a:ext cx="7493740" cy="2098964"/>
          </a:xfrm>
          <a:prstGeom prst="rect">
            <a:avLst/>
          </a:prstGeom>
        </p:spPr>
      </p:pic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60EE8A5D-8F6E-4338-9B66-64C2401C9D69}"/>
              </a:ext>
            </a:extLst>
          </p:cNvPr>
          <p:cNvSpPr txBox="1">
            <a:spLocks/>
          </p:cNvSpPr>
          <p:nvPr/>
        </p:nvSpPr>
        <p:spPr>
          <a:xfrm>
            <a:off x="457200" y="863126"/>
            <a:ext cx="8285163" cy="13430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/>
              <a:t>Two cars travel down a road at a steady speed. </a:t>
            </a:r>
          </a:p>
          <a:p>
            <a:pPr lvl="0">
              <a:defRPr/>
            </a:pPr>
            <a:r>
              <a:rPr lang="en-US" dirty="0"/>
              <a:t>The red car starts 10 seconds before the blue car.</a:t>
            </a:r>
          </a:p>
          <a:p>
            <a:pPr lvl="0">
              <a:defRPr/>
            </a:pPr>
            <a:r>
              <a:rPr lang="en-US" dirty="0"/>
              <a:t>Both cars reach the end at the same time.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2D13483-8848-4738-B5A0-B8DE2392BACC}"/>
              </a:ext>
            </a:extLst>
          </p:cNvPr>
          <p:cNvSpPr/>
          <p:nvPr/>
        </p:nvSpPr>
        <p:spPr>
          <a:xfrm>
            <a:off x="84600" y="863125"/>
            <a:ext cx="288000" cy="28800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32484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172C02F-3F63-43FC-ADDD-206AEFF01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Going in the right direction?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A3A99A-57E4-481E-9FA1-02611C6A9100}"/>
              </a:ext>
            </a:extLst>
          </p:cNvPr>
          <p:cNvSpPr txBox="1"/>
          <p:nvPr/>
        </p:nvSpPr>
        <p:spPr>
          <a:xfrm>
            <a:off x="215660" y="793630"/>
            <a:ext cx="7806906" cy="966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61950" lvl="0" indent="-361950">
              <a:spcAft>
                <a:spcPts val="600"/>
              </a:spcAft>
            </a:pPr>
            <a:r>
              <a:rPr lang="en-GB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2.	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This passage is about average speed and average velocity.  </a:t>
            </a:r>
          </a:p>
          <a:p>
            <a:pPr marL="361950">
              <a:lnSpc>
                <a:spcPct val="114000"/>
              </a:lnSpc>
            </a:pPr>
            <a:r>
              <a:rPr lang="en-GB" sz="14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Fill in the gaps using the best word.</a:t>
            </a:r>
            <a:endParaRPr lang="en-GB" sz="14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361950">
              <a:spcAft>
                <a:spcPts val="2400"/>
              </a:spcAft>
            </a:pPr>
            <a:r>
              <a:rPr lang="en-GB" sz="14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You should only use the words </a:t>
            </a:r>
            <a:r>
              <a:rPr lang="en-GB" sz="1400" b="1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speed </a:t>
            </a:r>
            <a:r>
              <a:rPr lang="en-GB" sz="14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or</a:t>
            </a:r>
            <a:r>
              <a:rPr lang="en-GB" sz="1400" b="1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velocity.</a:t>
            </a: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B65C956F-DB1B-47D6-90B9-BDE372DFC43E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305" y="673561"/>
            <a:ext cx="1764275" cy="1274991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79705" y="1809806"/>
            <a:ext cx="8748828" cy="4452763"/>
            <a:chOff x="179705" y="1809806"/>
            <a:chExt cx="8748828" cy="4452763"/>
          </a:xfrm>
        </p:grpSpPr>
        <p:sp>
          <p:nvSpPr>
            <p:cNvPr id="33" name="TextBox 32"/>
            <p:cNvSpPr txBox="1"/>
            <p:nvPr/>
          </p:nvSpPr>
          <p:spPr>
            <a:xfrm>
              <a:off x="179705" y="1809806"/>
              <a:ext cx="8748828" cy="4396414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>
              <a:noAutofit/>
            </a:bodyPr>
            <a:lstStyle/>
            <a:p>
              <a:pPr marL="228600">
                <a:lnSpc>
                  <a:spcPct val="120000"/>
                </a:lnSpc>
                <a:spcBef>
                  <a:spcPts val="1200"/>
                </a:spcBef>
                <a:spcAft>
                  <a:spcPts val="600"/>
                </a:spcAft>
              </a:pPr>
              <a:r>
                <a:rPr lang="en-GB" sz="1600" b="1" u="sng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Average speed, average velocity</a:t>
              </a:r>
              <a:endPara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  <a:p>
              <a:pPr marL="228600">
                <a:lnSpc>
                  <a:spcPct val="120000"/>
                </a:lnSpc>
                <a:spcBef>
                  <a:spcPts val="1200"/>
                </a:spcBef>
                <a:spcAft>
                  <a:spcPts val="600"/>
                </a:spcAft>
              </a:pPr>
              <a:r>
                <a:rPr lang="en-US" sz="1600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The average  __________ of an object measures how far it travels in a given time interval.  To calculate the average __________ we divide the distance travelled by the time taken.  </a:t>
              </a:r>
            </a:p>
            <a:p>
              <a:pPr marL="228600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</a:pPr>
              <a:r>
                <a:rPr lang="en-US" sz="1600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We can write this as a word equation:</a:t>
              </a:r>
            </a:p>
            <a:p>
              <a:pPr marL="228600">
                <a:lnSpc>
                  <a:spcPct val="120000"/>
                </a:lnSpc>
                <a:spcAft>
                  <a:spcPts val="600"/>
                </a:spcAft>
              </a:pPr>
              <a:endPara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  <a:p>
              <a:pPr marL="228600">
                <a:lnSpc>
                  <a:spcPct val="120000"/>
                </a:lnSpc>
                <a:spcBef>
                  <a:spcPts val="1200"/>
                </a:spcBef>
                <a:spcAft>
                  <a:spcPts val="600"/>
                </a:spcAft>
              </a:pPr>
              <a:r>
                <a:rPr lang="en-US" sz="1600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The average __________ of an object measures its total displacement in a given time interval.  </a:t>
              </a:r>
            </a:p>
            <a:p>
              <a:pPr marL="228600">
                <a:lnSpc>
                  <a:spcPct val="120000"/>
                </a:lnSpc>
                <a:spcAft>
                  <a:spcPts val="600"/>
                </a:spcAft>
              </a:pPr>
              <a:r>
                <a:rPr lang="en-US" sz="1600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To calculate the average __________, we divide the total displacement by the time taken.  </a:t>
              </a:r>
            </a:p>
            <a:p>
              <a:pPr marL="228600">
                <a:lnSpc>
                  <a:spcPct val="120000"/>
                </a:lnSpc>
                <a:spcAft>
                  <a:spcPts val="600"/>
                </a:spcAft>
              </a:pPr>
              <a:r>
                <a:rPr lang="en-US" sz="1600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We can write this as a word equation:</a:t>
              </a:r>
            </a:p>
            <a:p>
              <a:pPr>
                <a:lnSpc>
                  <a:spcPct val="120000"/>
                </a:lnSpc>
                <a:spcBef>
                  <a:spcPts val="600"/>
                </a:spcBef>
                <a:spcAft>
                  <a:spcPts val="1200"/>
                </a:spcAft>
              </a:pPr>
              <a:endParaRPr lang="en-GB" sz="17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TextBox 1"/>
                <p:cNvSpPr txBox="1"/>
                <p:nvPr/>
              </p:nvSpPr>
              <p:spPr>
                <a:xfrm>
                  <a:off x="4628694" y="3226447"/>
                  <a:ext cx="4082999" cy="8509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GB" sz="1600">
                            <a:latin typeface="Verdana" panose="020B0604030504040204" pitchFamily="34" charset="0"/>
                            <a:ea typeface="Verdana" panose="020B0604030504040204" pitchFamily="34" charset="0"/>
                          </a:rPr>
                          <m:t>__________</m:t>
                        </m:r>
                        <m:r>
                          <a:rPr lang="en-GB" sz="160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GB" sz="1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distance</m:t>
                            </m:r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travelled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time</m:t>
                            </m:r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taken</m:t>
                            </m:r>
                          </m:den>
                        </m:f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.</m:t>
                        </m:r>
                      </m:oMath>
                    </m:oMathPara>
                  </a14:m>
                  <a:endParaRPr lang="en-GB" sz="1600" dirty="0">
                    <a:latin typeface="Verdana" panose="020B0604030504040204" pitchFamily="34" charset="0"/>
                    <a:ea typeface="Verdana" panose="020B0604030504040204" pitchFamily="34" charset="0"/>
                  </a:endParaRPr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2" name="TextBox 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28694" y="3226447"/>
                  <a:ext cx="4082999" cy="85093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4628694" y="5411630"/>
                  <a:ext cx="4193886" cy="8509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GB" sz="1600">
                            <a:latin typeface="Verdana" panose="020B0604030504040204" pitchFamily="34" charset="0"/>
                            <a:ea typeface="Verdana" panose="020B0604030504040204" pitchFamily="34" charset="0"/>
                          </a:rPr>
                          <m:t>__________</m:t>
                        </m:r>
                        <m:r>
                          <a:rPr lang="en-GB" sz="160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GB" sz="1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GB" sz="1600" b="0" i="0" smtClean="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total</m:t>
                            </m:r>
                            <m:r>
                              <m:rPr>
                                <m:nor/>
                              </m:rPr>
                              <a:rPr lang="en-GB" sz="1600" b="0" i="0" smtClean="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sz="1600" b="0" i="0" smtClean="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displacement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time</m:t>
                            </m:r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taken</m:t>
                            </m:r>
                          </m:den>
                        </m:f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.</m:t>
                        </m:r>
                      </m:oMath>
                    </m:oMathPara>
                  </a14:m>
                  <a:endParaRPr lang="en-GB" sz="1600" dirty="0">
                    <a:latin typeface="Verdana" panose="020B0604030504040204" pitchFamily="34" charset="0"/>
                    <a:ea typeface="Verdana" panose="020B0604030504040204" pitchFamily="34" charset="0"/>
                  </a:endParaRPr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1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28694" y="5411630"/>
                  <a:ext cx="4193886" cy="85093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31665607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6ED11408-D43C-46F0-985D-6ABEEEAFE3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How fast are they going?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5482299-43D2-484D-AC27-A8B1632427B4}"/>
              </a:ext>
            </a:extLst>
          </p:cNvPr>
          <p:cNvGrpSpPr/>
          <p:nvPr/>
        </p:nvGrpSpPr>
        <p:grpSpPr>
          <a:xfrm>
            <a:off x="3908252" y="3200868"/>
            <a:ext cx="940337" cy="807473"/>
            <a:chOff x="98916" y="0"/>
            <a:chExt cx="1119000" cy="1018834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CA85E61-A3F8-4554-9355-A97B639F0CC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0025" y="0"/>
              <a:ext cx="475615" cy="611505"/>
              <a:chOff x="200025" y="0"/>
              <a:chExt cx="527901" cy="688156"/>
            </a:xfrm>
          </p:grpSpPr>
          <p:sp>
            <p:nvSpPr>
              <p:cNvPr id="24" name="Freeform 39">
                <a:extLst>
                  <a:ext uri="{FF2B5EF4-FFF2-40B4-BE49-F238E27FC236}">
                    <a16:creationId xmlns:a16="http://schemas.microsoft.com/office/drawing/2014/main" id="{E49C25EB-6B0F-4265-84D6-5D1A0FADBB74}"/>
                  </a:ext>
                </a:extLst>
              </p:cNvPr>
              <p:cNvSpPr/>
              <p:nvPr/>
            </p:nvSpPr>
            <p:spPr>
              <a:xfrm>
                <a:off x="200025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C2A049D3-ABC7-4740-83AC-523FBEFDDE86}"/>
                  </a:ext>
                </a:extLst>
              </p:cNvPr>
              <p:cNvSpPr/>
              <p:nvPr/>
            </p:nvSpPr>
            <p:spPr>
              <a:xfrm>
                <a:off x="270726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ED76A34-2323-4F5A-B998-53D9AA18794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8916" y="407330"/>
              <a:ext cx="475615" cy="611504"/>
              <a:chOff x="109791" y="423764"/>
              <a:chExt cx="527901" cy="688155"/>
            </a:xfrm>
          </p:grpSpPr>
          <p:sp>
            <p:nvSpPr>
              <p:cNvPr id="22" name="Freeform 42">
                <a:extLst>
                  <a:ext uri="{FF2B5EF4-FFF2-40B4-BE49-F238E27FC236}">
                    <a16:creationId xmlns:a16="http://schemas.microsoft.com/office/drawing/2014/main" id="{7820C0C2-365F-4ED9-8DEB-382DE541B8DD}"/>
                  </a:ext>
                </a:extLst>
              </p:cNvPr>
              <p:cNvSpPr/>
              <p:nvPr/>
            </p:nvSpPr>
            <p:spPr>
              <a:xfrm>
                <a:off x="109791" y="758401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E4C7C8E4-7FEC-4B51-A32E-4AFDF8E4A410}"/>
                  </a:ext>
                </a:extLst>
              </p:cNvPr>
              <p:cNvSpPr/>
              <p:nvPr/>
            </p:nvSpPr>
            <p:spPr>
              <a:xfrm>
                <a:off x="180492" y="423764"/>
                <a:ext cx="386498" cy="3865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3623AB8-C488-4556-875C-710F503FCF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8175" y="28575"/>
              <a:ext cx="475615" cy="611505"/>
              <a:chOff x="638175" y="28575"/>
              <a:chExt cx="527901" cy="688156"/>
            </a:xfrm>
          </p:grpSpPr>
          <p:sp>
            <p:nvSpPr>
              <p:cNvPr id="20" name="Freeform 45">
                <a:extLst>
                  <a:ext uri="{FF2B5EF4-FFF2-40B4-BE49-F238E27FC236}">
                    <a16:creationId xmlns:a16="http://schemas.microsoft.com/office/drawing/2014/main" id="{A68B5CFE-12A3-43FB-8FA1-E6AC205F72E6}"/>
                  </a:ext>
                </a:extLst>
              </p:cNvPr>
              <p:cNvSpPr/>
              <p:nvPr/>
            </p:nvSpPr>
            <p:spPr>
              <a:xfrm>
                <a:off x="638175" y="363213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8F52AFE8-0F3D-44B4-B18D-2AD446DD2AA4}"/>
                  </a:ext>
                </a:extLst>
              </p:cNvPr>
              <p:cNvSpPr/>
              <p:nvPr/>
            </p:nvSpPr>
            <p:spPr>
              <a:xfrm>
                <a:off x="708876" y="28575"/>
                <a:ext cx="386499" cy="38649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04D35A6-04EA-47E9-908B-0B2E9DD0FFC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2301" y="322619"/>
              <a:ext cx="475615" cy="611505"/>
              <a:chOff x="719194" y="317688"/>
              <a:chExt cx="527901" cy="688156"/>
            </a:xfrm>
          </p:grpSpPr>
          <p:sp>
            <p:nvSpPr>
              <p:cNvPr id="18" name="Freeform 48">
                <a:extLst>
                  <a:ext uri="{FF2B5EF4-FFF2-40B4-BE49-F238E27FC236}">
                    <a16:creationId xmlns:a16="http://schemas.microsoft.com/office/drawing/2014/main" id="{8E2F67D3-BF9E-4CAF-BDCC-90F74BCBA569}"/>
                  </a:ext>
                </a:extLst>
              </p:cNvPr>
              <p:cNvSpPr/>
              <p:nvPr/>
            </p:nvSpPr>
            <p:spPr>
              <a:xfrm>
                <a:off x="719194" y="652326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BF1A4AC4-AC72-4588-BAF4-A0F5346C93CD}"/>
                  </a:ext>
                </a:extLst>
              </p:cNvPr>
              <p:cNvSpPr/>
              <p:nvPr/>
            </p:nvSpPr>
            <p:spPr>
              <a:xfrm>
                <a:off x="789894" y="317688"/>
                <a:ext cx="386500" cy="38649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3CA890B9-5C12-4F35-AF5D-599B370F73B1}"/>
              </a:ext>
            </a:extLst>
          </p:cNvPr>
          <p:cNvSpPr/>
          <p:nvPr/>
        </p:nvSpPr>
        <p:spPr>
          <a:xfrm>
            <a:off x="457200" y="2028430"/>
            <a:ext cx="3212151" cy="1526507"/>
          </a:xfrm>
          <a:prstGeom prst="wedgeRoundRectCallout">
            <a:avLst>
              <a:gd name="adj1" fmla="val 58523"/>
              <a:gd name="adj2" fmla="val 29401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Amina: </a:t>
            </a:r>
            <a:r>
              <a:rPr lang="en-US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red car has the highest speed because it sets off first so it is always in front.</a:t>
            </a:r>
            <a:endParaRPr lang="en-GB" sz="12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058070F5-40C9-462B-988A-5C57BD960400}"/>
              </a:ext>
            </a:extLst>
          </p:cNvPr>
          <p:cNvSpPr/>
          <p:nvPr/>
        </p:nvSpPr>
        <p:spPr>
          <a:xfrm>
            <a:off x="5069472" y="2253744"/>
            <a:ext cx="3489842" cy="1447771"/>
          </a:xfrm>
          <a:prstGeom prst="wedgeRoundRectCallout">
            <a:avLst>
              <a:gd name="adj1" fmla="val -57083"/>
              <a:gd name="adj2" fmla="val 20855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Gemma: </a:t>
            </a: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Both cars have the same speed at the end because they finish at the same time.</a:t>
            </a:r>
            <a:endParaRPr lang="en-GB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8539E207-18EC-4704-9877-85FABC1DBF5B}"/>
              </a:ext>
            </a:extLst>
          </p:cNvPr>
          <p:cNvSpPr/>
          <p:nvPr/>
        </p:nvSpPr>
        <p:spPr>
          <a:xfrm>
            <a:off x="426834" y="4114608"/>
            <a:ext cx="3619912" cy="1496796"/>
          </a:xfrm>
          <a:prstGeom prst="wedgeRoundRectCallout">
            <a:avLst>
              <a:gd name="adj1" fmla="val 38576"/>
              <a:gd name="adj2" fmla="val -66844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George:</a:t>
            </a: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You can’t tell which car is going fastest because you don’t know how long the cars travel for.</a:t>
            </a:r>
            <a:endParaRPr lang="en-GB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F1EEC757-9434-4A44-9527-6D1BEB80AC94}"/>
              </a:ext>
            </a:extLst>
          </p:cNvPr>
          <p:cNvSpPr/>
          <p:nvPr/>
        </p:nvSpPr>
        <p:spPr>
          <a:xfrm>
            <a:off x="4707560" y="4246594"/>
            <a:ext cx="3619912" cy="1447770"/>
          </a:xfrm>
          <a:prstGeom prst="wedgeRoundRectCallout">
            <a:avLst>
              <a:gd name="adj1" fmla="val -42649"/>
              <a:gd name="adj2" fmla="val -82625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Arjun:</a:t>
            </a: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The blue car has the highest speed.  It travels the same distance as the red car in less time.</a:t>
            </a:r>
            <a:endParaRPr lang="en-GB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C861B03B-B53B-4AF9-9B7F-96A02ECC3AA2}"/>
              </a:ext>
            </a:extLst>
          </p:cNvPr>
          <p:cNvSpPr txBox="1">
            <a:spLocks/>
          </p:cNvSpPr>
          <p:nvPr/>
        </p:nvSpPr>
        <p:spPr>
          <a:xfrm>
            <a:off x="457200" y="863126"/>
            <a:ext cx="4337860" cy="111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dirty="0"/>
              <a:t>Some students are talking about what happens when the red car sets off first and both cars finish at the same time.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9" name="Picture 28" descr="Shape&#10;&#10;Description automatically generated with medium confidence">
            <a:extLst>
              <a:ext uri="{FF2B5EF4-FFF2-40B4-BE49-F238E27FC236}">
                <a16:creationId xmlns:a16="http://schemas.microsoft.com/office/drawing/2014/main" id="{6CB7B988-E051-4BD1-B117-2DC971B915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839" y="909387"/>
            <a:ext cx="3578475" cy="1002315"/>
          </a:xfrm>
          <a:prstGeom prst="rect">
            <a:avLst/>
          </a:prstGeom>
        </p:spPr>
      </p:pic>
      <p:sp>
        <p:nvSpPr>
          <p:cNvPr id="30" name="Oval 29">
            <a:extLst>
              <a:ext uri="{FF2B5EF4-FFF2-40B4-BE49-F238E27FC236}">
                <a16:creationId xmlns:a16="http://schemas.microsoft.com/office/drawing/2014/main" id="{E8E549CD-D72D-4601-9F57-4823E3F7CA6D}"/>
              </a:ext>
            </a:extLst>
          </p:cNvPr>
          <p:cNvSpPr/>
          <p:nvPr/>
        </p:nvSpPr>
        <p:spPr>
          <a:xfrm>
            <a:off x="84600" y="863125"/>
            <a:ext cx="288000" cy="28800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302322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ED71B5B4-5F8A-41D8-B726-327992A5C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How fast are they going?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5482299-43D2-484D-AC27-A8B1632427B4}"/>
              </a:ext>
            </a:extLst>
          </p:cNvPr>
          <p:cNvGrpSpPr/>
          <p:nvPr/>
        </p:nvGrpSpPr>
        <p:grpSpPr>
          <a:xfrm>
            <a:off x="3886176" y="2570501"/>
            <a:ext cx="940337" cy="807473"/>
            <a:chOff x="98916" y="0"/>
            <a:chExt cx="1119000" cy="1018834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CA85E61-A3F8-4554-9355-A97B639F0CC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0025" y="0"/>
              <a:ext cx="475615" cy="611505"/>
              <a:chOff x="200025" y="0"/>
              <a:chExt cx="527901" cy="688156"/>
            </a:xfrm>
          </p:grpSpPr>
          <p:sp>
            <p:nvSpPr>
              <p:cNvPr id="24" name="Freeform 39">
                <a:extLst>
                  <a:ext uri="{FF2B5EF4-FFF2-40B4-BE49-F238E27FC236}">
                    <a16:creationId xmlns:a16="http://schemas.microsoft.com/office/drawing/2014/main" id="{E49C25EB-6B0F-4265-84D6-5D1A0FADBB74}"/>
                  </a:ext>
                </a:extLst>
              </p:cNvPr>
              <p:cNvSpPr/>
              <p:nvPr/>
            </p:nvSpPr>
            <p:spPr>
              <a:xfrm>
                <a:off x="200025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C2A049D3-ABC7-4740-83AC-523FBEFDDE86}"/>
                  </a:ext>
                </a:extLst>
              </p:cNvPr>
              <p:cNvSpPr/>
              <p:nvPr/>
            </p:nvSpPr>
            <p:spPr>
              <a:xfrm>
                <a:off x="270726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ED76A34-2323-4F5A-B998-53D9AA18794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8916" y="407330"/>
              <a:ext cx="475615" cy="611504"/>
              <a:chOff x="109791" y="423764"/>
              <a:chExt cx="527901" cy="688155"/>
            </a:xfrm>
          </p:grpSpPr>
          <p:sp>
            <p:nvSpPr>
              <p:cNvPr id="22" name="Freeform 42">
                <a:extLst>
                  <a:ext uri="{FF2B5EF4-FFF2-40B4-BE49-F238E27FC236}">
                    <a16:creationId xmlns:a16="http://schemas.microsoft.com/office/drawing/2014/main" id="{7820C0C2-365F-4ED9-8DEB-382DE541B8DD}"/>
                  </a:ext>
                </a:extLst>
              </p:cNvPr>
              <p:cNvSpPr/>
              <p:nvPr/>
            </p:nvSpPr>
            <p:spPr>
              <a:xfrm>
                <a:off x="109791" y="758401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E4C7C8E4-7FEC-4B51-A32E-4AFDF8E4A410}"/>
                  </a:ext>
                </a:extLst>
              </p:cNvPr>
              <p:cNvSpPr/>
              <p:nvPr/>
            </p:nvSpPr>
            <p:spPr>
              <a:xfrm>
                <a:off x="180492" y="423764"/>
                <a:ext cx="386498" cy="3865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3623AB8-C488-4556-875C-710F503FCF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8175" y="28575"/>
              <a:ext cx="475615" cy="611505"/>
              <a:chOff x="638175" y="28575"/>
              <a:chExt cx="527901" cy="688156"/>
            </a:xfrm>
          </p:grpSpPr>
          <p:sp>
            <p:nvSpPr>
              <p:cNvPr id="20" name="Freeform 45">
                <a:extLst>
                  <a:ext uri="{FF2B5EF4-FFF2-40B4-BE49-F238E27FC236}">
                    <a16:creationId xmlns:a16="http://schemas.microsoft.com/office/drawing/2014/main" id="{A68B5CFE-12A3-43FB-8FA1-E6AC205F72E6}"/>
                  </a:ext>
                </a:extLst>
              </p:cNvPr>
              <p:cNvSpPr/>
              <p:nvPr/>
            </p:nvSpPr>
            <p:spPr>
              <a:xfrm>
                <a:off x="638175" y="363213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8F52AFE8-0F3D-44B4-B18D-2AD446DD2AA4}"/>
                  </a:ext>
                </a:extLst>
              </p:cNvPr>
              <p:cNvSpPr/>
              <p:nvPr/>
            </p:nvSpPr>
            <p:spPr>
              <a:xfrm>
                <a:off x="708876" y="28575"/>
                <a:ext cx="386499" cy="38649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04D35A6-04EA-47E9-908B-0B2E9DD0FFC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2301" y="322619"/>
              <a:ext cx="475615" cy="611505"/>
              <a:chOff x="719194" y="317688"/>
              <a:chExt cx="527901" cy="688156"/>
            </a:xfrm>
          </p:grpSpPr>
          <p:sp>
            <p:nvSpPr>
              <p:cNvPr id="18" name="Freeform 48">
                <a:extLst>
                  <a:ext uri="{FF2B5EF4-FFF2-40B4-BE49-F238E27FC236}">
                    <a16:creationId xmlns:a16="http://schemas.microsoft.com/office/drawing/2014/main" id="{8E2F67D3-BF9E-4CAF-BDCC-90F74BCBA569}"/>
                  </a:ext>
                </a:extLst>
              </p:cNvPr>
              <p:cNvSpPr/>
              <p:nvPr/>
            </p:nvSpPr>
            <p:spPr>
              <a:xfrm>
                <a:off x="719194" y="652326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BF1A4AC4-AC72-4588-BAF4-A0F5346C93CD}"/>
                  </a:ext>
                </a:extLst>
              </p:cNvPr>
              <p:cNvSpPr/>
              <p:nvPr/>
            </p:nvSpPr>
            <p:spPr>
              <a:xfrm>
                <a:off x="789894" y="317688"/>
                <a:ext cx="386500" cy="38649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3CA890B9-5C12-4F35-AF5D-599B370F73B1}"/>
              </a:ext>
            </a:extLst>
          </p:cNvPr>
          <p:cNvSpPr/>
          <p:nvPr/>
        </p:nvSpPr>
        <p:spPr>
          <a:xfrm>
            <a:off x="625550" y="1815099"/>
            <a:ext cx="2959856" cy="1225236"/>
          </a:xfrm>
          <a:prstGeom prst="wedgeRoundRectCallout">
            <a:avLst>
              <a:gd name="adj1" fmla="val 60727"/>
              <a:gd name="adj2" fmla="val 19833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Amina: </a:t>
            </a:r>
            <a:r>
              <a:rPr lang="en-US" sz="16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red car has the highest speed because it sets off first so it is always in front.</a:t>
            </a:r>
            <a:endParaRPr lang="en-GB" sz="11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058070F5-40C9-462B-988A-5C57BD960400}"/>
              </a:ext>
            </a:extLst>
          </p:cNvPr>
          <p:cNvSpPr/>
          <p:nvPr/>
        </p:nvSpPr>
        <p:spPr>
          <a:xfrm>
            <a:off x="5159833" y="1896048"/>
            <a:ext cx="3148514" cy="1175635"/>
          </a:xfrm>
          <a:prstGeom prst="wedgeRoundRectCallout">
            <a:avLst>
              <a:gd name="adj1" fmla="val -60033"/>
              <a:gd name="adj2" fmla="val 19060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Gemma: </a:t>
            </a:r>
            <a:r>
              <a:rPr lang="en-US" sz="16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Both cars have the same speed at the end because they finish at the same time.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8539E207-18EC-4704-9877-85FABC1DBF5B}"/>
              </a:ext>
            </a:extLst>
          </p:cNvPr>
          <p:cNvSpPr/>
          <p:nvPr/>
        </p:nvSpPr>
        <p:spPr>
          <a:xfrm>
            <a:off x="625550" y="3333954"/>
            <a:ext cx="3235762" cy="1110479"/>
          </a:xfrm>
          <a:prstGeom prst="wedgeRoundRectCallout">
            <a:avLst>
              <a:gd name="adj1" fmla="val 46685"/>
              <a:gd name="adj2" fmla="val -68625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George:</a:t>
            </a:r>
            <a:r>
              <a:rPr lang="en-US" sz="16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You can’t tell which car is going fastest because you don’t know how long the cars travel for.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F1EEC757-9434-4A44-9527-6D1BEB80AC94}"/>
              </a:ext>
            </a:extLst>
          </p:cNvPr>
          <p:cNvSpPr/>
          <p:nvPr/>
        </p:nvSpPr>
        <p:spPr>
          <a:xfrm>
            <a:off x="4685484" y="3364655"/>
            <a:ext cx="3235762" cy="1131434"/>
          </a:xfrm>
          <a:prstGeom prst="wedgeRoundRectCallout">
            <a:avLst>
              <a:gd name="adj1" fmla="val -42061"/>
              <a:gd name="adj2" fmla="val -73183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Arjun:</a:t>
            </a:r>
            <a:r>
              <a:rPr lang="en-US" sz="16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The blue car has the highest speed.  It travels the same distance as the red car in less time.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125955-CFE4-44CF-B4E8-D0A6E7F4402A}"/>
              </a:ext>
            </a:extLst>
          </p:cNvPr>
          <p:cNvSpPr txBox="1"/>
          <p:nvPr/>
        </p:nvSpPr>
        <p:spPr>
          <a:xfrm>
            <a:off x="400050" y="4629884"/>
            <a:ext cx="8343900" cy="1583871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>
              <a:spcAft>
                <a:spcPts val="600"/>
              </a:spcAft>
            </a:pPr>
            <a:r>
              <a:rPr lang="en-GB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answer:</a:t>
            </a:r>
          </a:p>
          <a:p>
            <a:pPr marL="363538" lvl="0" indent="-363538"/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1.	Who do you think is right about the speed of the cars? </a:t>
            </a:r>
          </a:p>
          <a:p>
            <a:pPr marL="363538" indent="-363538">
              <a:spcAft>
                <a:spcPts val="600"/>
              </a:spcAft>
            </a:pPr>
            <a:r>
              <a:rPr lang="en-GB" sz="16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			Explain your answer.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363538" lvl="1" indent="-363538">
              <a:buAutoNum type="arabicPeriod" startAt="2"/>
            </a:pP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Why do you think the other students are wrong? </a:t>
            </a:r>
            <a:r>
              <a:rPr lang="en-GB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	</a:t>
            </a:r>
            <a:r>
              <a:rPr lang="en-GB" sz="16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		</a:t>
            </a:r>
          </a:p>
          <a:p>
            <a:pPr lvl="0"/>
            <a:r>
              <a:rPr lang="en-GB" sz="1600" i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		</a:t>
            </a:r>
            <a:r>
              <a:rPr lang="en-GB" sz="16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would you say to them to help them to understand?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endParaRPr lang="en-GB" sz="1600" dirty="0"/>
          </a:p>
        </p:txBody>
      </p:sp>
      <p:sp>
        <p:nvSpPr>
          <p:cNvPr id="29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653EA664-13CB-4078-BE81-B4B05091305D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0CE4B61D-D4BA-4BB6-9E49-4053E0D3E07C}"/>
              </a:ext>
            </a:extLst>
          </p:cNvPr>
          <p:cNvSpPr txBox="1">
            <a:spLocks/>
          </p:cNvSpPr>
          <p:nvPr/>
        </p:nvSpPr>
        <p:spPr>
          <a:xfrm>
            <a:off x="457200" y="863126"/>
            <a:ext cx="3786362" cy="111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400" dirty="0"/>
              <a:t>Some students are talking about what happens when the red car sets off first and both cars finish at the same time.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1" name="Picture 30" descr="Shape&#10;&#10;Description automatically generated with medium confidence">
            <a:extLst>
              <a:ext uri="{FF2B5EF4-FFF2-40B4-BE49-F238E27FC236}">
                <a16:creationId xmlns:a16="http://schemas.microsoft.com/office/drawing/2014/main" id="{A03C04B9-1E43-4AF5-8C4D-174F68E86C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968" y="865929"/>
            <a:ext cx="3148514" cy="881885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7124C714-93D7-4456-85CC-02EB913B2185}"/>
              </a:ext>
            </a:extLst>
          </p:cNvPr>
          <p:cNvSpPr/>
          <p:nvPr/>
        </p:nvSpPr>
        <p:spPr>
          <a:xfrm>
            <a:off x="84600" y="863125"/>
            <a:ext cx="288000" cy="28800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6807692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How fast are they going?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7682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3000"/>
              </a:lnSpc>
              <a:spcBef>
                <a:spcPts val="432"/>
              </a:spcBef>
            </a:pPr>
            <a:r>
              <a:rPr lang="en-GB" sz="1800" dirty="0">
                <a:effectLst/>
                <a:cs typeface="Arial" panose="020B0604020202020204" pitchFamily="34" charset="0"/>
              </a:rPr>
              <a:t>The picture shows part of the journey of two cars.</a:t>
            </a:r>
          </a:p>
          <a:p>
            <a:pPr>
              <a:lnSpc>
                <a:spcPct val="123000"/>
              </a:lnSpc>
              <a:spcBef>
                <a:spcPts val="432"/>
              </a:spcBef>
            </a:pPr>
            <a:r>
              <a:rPr lang="en-GB" dirty="0">
                <a:cs typeface="Arial" panose="020B0604020202020204" pitchFamily="34" charset="0"/>
              </a:rPr>
              <a:t>Each</a:t>
            </a:r>
            <a:r>
              <a:rPr lang="en-GB" sz="1800" dirty="0">
                <a:effectLst/>
                <a:cs typeface="Arial" panose="020B0604020202020204" pitchFamily="34" charset="0"/>
              </a:rPr>
              <a:t> car travels at a constant speed.</a:t>
            </a:r>
          </a:p>
          <a:p>
            <a:pPr>
              <a:lnSpc>
                <a:spcPct val="123000"/>
              </a:lnSpc>
              <a:spcBef>
                <a:spcPts val="432"/>
              </a:spcBef>
            </a:pPr>
            <a:r>
              <a:rPr lang="en-GB" sz="1800" dirty="0">
                <a:effectLst/>
                <a:cs typeface="Arial" panose="020B0604020202020204" pitchFamily="34" charset="0"/>
              </a:rPr>
              <a:t>At first, the blue car is 10 metres ahead of the red car. </a:t>
            </a:r>
          </a:p>
          <a:p>
            <a:pPr>
              <a:lnSpc>
                <a:spcPct val="123000"/>
              </a:lnSpc>
              <a:spcBef>
                <a:spcPts val="432"/>
              </a:spcBef>
            </a:pPr>
            <a:r>
              <a:rPr lang="en-GB" sz="1800" dirty="0">
                <a:effectLst/>
                <a:cs typeface="Arial" panose="020B0604020202020204" pitchFamily="34" charset="0"/>
              </a:rPr>
              <a:t>At a later time, the blue car is 10 metres behind the red car.</a:t>
            </a:r>
          </a:p>
          <a:p>
            <a:pPr>
              <a:spcAft>
                <a:spcPts val="900"/>
              </a:spcAft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Picture 6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C4846329-A74D-4317-8A75-2C67A819935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16" y="2840086"/>
            <a:ext cx="7263805" cy="237868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3BBF8B73-0363-49FC-8FA6-0E99C258AC5F}"/>
              </a:ext>
            </a:extLst>
          </p:cNvPr>
          <p:cNvSpPr/>
          <p:nvPr/>
        </p:nvSpPr>
        <p:spPr>
          <a:xfrm>
            <a:off x="84600" y="863125"/>
            <a:ext cx="288000" cy="28800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372947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7EE1841A-65AF-446F-9D8C-D8D617DB13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How fast are they going?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5482299-43D2-484D-AC27-A8B1632427B4}"/>
              </a:ext>
            </a:extLst>
          </p:cNvPr>
          <p:cNvGrpSpPr/>
          <p:nvPr/>
        </p:nvGrpSpPr>
        <p:grpSpPr>
          <a:xfrm>
            <a:off x="3912577" y="3203896"/>
            <a:ext cx="940337" cy="807473"/>
            <a:chOff x="98916" y="0"/>
            <a:chExt cx="1119000" cy="1018834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CA85E61-A3F8-4554-9355-A97B639F0CC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0025" y="0"/>
              <a:ext cx="475615" cy="611505"/>
              <a:chOff x="200025" y="0"/>
              <a:chExt cx="527901" cy="688156"/>
            </a:xfrm>
          </p:grpSpPr>
          <p:sp>
            <p:nvSpPr>
              <p:cNvPr id="24" name="Freeform 39">
                <a:extLst>
                  <a:ext uri="{FF2B5EF4-FFF2-40B4-BE49-F238E27FC236}">
                    <a16:creationId xmlns:a16="http://schemas.microsoft.com/office/drawing/2014/main" id="{E49C25EB-6B0F-4265-84D6-5D1A0FADBB74}"/>
                  </a:ext>
                </a:extLst>
              </p:cNvPr>
              <p:cNvSpPr/>
              <p:nvPr/>
            </p:nvSpPr>
            <p:spPr>
              <a:xfrm>
                <a:off x="200025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C2A049D3-ABC7-4740-83AC-523FBEFDDE86}"/>
                  </a:ext>
                </a:extLst>
              </p:cNvPr>
              <p:cNvSpPr/>
              <p:nvPr/>
            </p:nvSpPr>
            <p:spPr>
              <a:xfrm>
                <a:off x="270726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ED76A34-2323-4F5A-B998-53D9AA18794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8916" y="407330"/>
              <a:ext cx="475615" cy="611504"/>
              <a:chOff x="109791" y="423764"/>
              <a:chExt cx="527901" cy="688155"/>
            </a:xfrm>
          </p:grpSpPr>
          <p:sp>
            <p:nvSpPr>
              <p:cNvPr id="22" name="Freeform 42">
                <a:extLst>
                  <a:ext uri="{FF2B5EF4-FFF2-40B4-BE49-F238E27FC236}">
                    <a16:creationId xmlns:a16="http://schemas.microsoft.com/office/drawing/2014/main" id="{7820C0C2-365F-4ED9-8DEB-382DE541B8DD}"/>
                  </a:ext>
                </a:extLst>
              </p:cNvPr>
              <p:cNvSpPr/>
              <p:nvPr/>
            </p:nvSpPr>
            <p:spPr>
              <a:xfrm>
                <a:off x="109791" y="758401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E4C7C8E4-7FEC-4B51-A32E-4AFDF8E4A410}"/>
                  </a:ext>
                </a:extLst>
              </p:cNvPr>
              <p:cNvSpPr/>
              <p:nvPr/>
            </p:nvSpPr>
            <p:spPr>
              <a:xfrm>
                <a:off x="180492" y="423764"/>
                <a:ext cx="386498" cy="3865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3623AB8-C488-4556-875C-710F503FCF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8175" y="28575"/>
              <a:ext cx="475615" cy="611505"/>
              <a:chOff x="638175" y="28575"/>
              <a:chExt cx="527901" cy="688156"/>
            </a:xfrm>
          </p:grpSpPr>
          <p:sp>
            <p:nvSpPr>
              <p:cNvPr id="20" name="Freeform 45">
                <a:extLst>
                  <a:ext uri="{FF2B5EF4-FFF2-40B4-BE49-F238E27FC236}">
                    <a16:creationId xmlns:a16="http://schemas.microsoft.com/office/drawing/2014/main" id="{A68B5CFE-12A3-43FB-8FA1-E6AC205F72E6}"/>
                  </a:ext>
                </a:extLst>
              </p:cNvPr>
              <p:cNvSpPr/>
              <p:nvPr/>
            </p:nvSpPr>
            <p:spPr>
              <a:xfrm>
                <a:off x="638175" y="363213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8F52AFE8-0F3D-44B4-B18D-2AD446DD2AA4}"/>
                  </a:ext>
                </a:extLst>
              </p:cNvPr>
              <p:cNvSpPr/>
              <p:nvPr/>
            </p:nvSpPr>
            <p:spPr>
              <a:xfrm>
                <a:off x="708876" y="28575"/>
                <a:ext cx="386499" cy="38649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04D35A6-04EA-47E9-908B-0B2E9DD0FFC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2301" y="322619"/>
              <a:ext cx="475615" cy="611505"/>
              <a:chOff x="719194" y="317688"/>
              <a:chExt cx="527901" cy="688156"/>
            </a:xfrm>
          </p:grpSpPr>
          <p:sp>
            <p:nvSpPr>
              <p:cNvPr id="18" name="Freeform 48">
                <a:extLst>
                  <a:ext uri="{FF2B5EF4-FFF2-40B4-BE49-F238E27FC236}">
                    <a16:creationId xmlns:a16="http://schemas.microsoft.com/office/drawing/2014/main" id="{8E2F67D3-BF9E-4CAF-BDCC-90F74BCBA569}"/>
                  </a:ext>
                </a:extLst>
              </p:cNvPr>
              <p:cNvSpPr/>
              <p:nvPr/>
            </p:nvSpPr>
            <p:spPr>
              <a:xfrm>
                <a:off x="719194" y="652326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BF1A4AC4-AC72-4588-BAF4-A0F5346C93CD}"/>
                  </a:ext>
                </a:extLst>
              </p:cNvPr>
              <p:cNvSpPr/>
              <p:nvPr/>
            </p:nvSpPr>
            <p:spPr>
              <a:xfrm>
                <a:off x="789894" y="317688"/>
                <a:ext cx="386500" cy="38649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3CA890B9-5C12-4F35-AF5D-599B370F73B1}"/>
              </a:ext>
            </a:extLst>
          </p:cNvPr>
          <p:cNvSpPr/>
          <p:nvPr/>
        </p:nvSpPr>
        <p:spPr>
          <a:xfrm>
            <a:off x="372600" y="2015514"/>
            <a:ext cx="3212151" cy="1526507"/>
          </a:xfrm>
          <a:prstGeom prst="wedgeRoundRectCallout">
            <a:avLst>
              <a:gd name="adj1" fmla="val 60074"/>
              <a:gd name="adj2" fmla="val 31735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Jake:</a:t>
            </a: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The blue car is going fastest at the start, but the red car is going fastest at the end.</a:t>
            </a:r>
            <a:endParaRPr lang="en-GB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058070F5-40C9-462B-988A-5C57BD960400}"/>
              </a:ext>
            </a:extLst>
          </p:cNvPr>
          <p:cNvSpPr/>
          <p:nvPr/>
        </p:nvSpPr>
        <p:spPr>
          <a:xfrm>
            <a:off x="5407051" y="2332715"/>
            <a:ext cx="3212152" cy="1355827"/>
          </a:xfrm>
          <a:prstGeom prst="wedgeRoundRectCallout">
            <a:avLst>
              <a:gd name="adj1" fmla="val -65889"/>
              <a:gd name="adj2" fmla="val 20019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Jesse: </a:t>
            </a: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Both cars have the same speed in the middle because they are side by side.</a:t>
            </a:r>
            <a:endParaRPr lang="en-GB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8539E207-18EC-4704-9877-85FABC1DBF5B}"/>
              </a:ext>
            </a:extLst>
          </p:cNvPr>
          <p:cNvSpPr/>
          <p:nvPr/>
        </p:nvSpPr>
        <p:spPr>
          <a:xfrm>
            <a:off x="457199" y="4045571"/>
            <a:ext cx="3380560" cy="1447770"/>
          </a:xfrm>
          <a:prstGeom prst="wedgeRoundRectCallout">
            <a:avLst>
              <a:gd name="adj1" fmla="val 45284"/>
              <a:gd name="adj2" fmla="val -67108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Kacey:</a:t>
            </a: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The red car has the highest speed because it travels further in the same time.</a:t>
            </a:r>
            <a:endParaRPr lang="en-GB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F1EEC757-9434-4A44-9527-6D1BEB80AC94}"/>
              </a:ext>
            </a:extLst>
          </p:cNvPr>
          <p:cNvSpPr/>
          <p:nvPr/>
        </p:nvSpPr>
        <p:spPr>
          <a:xfrm>
            <a:off x="4565574" y="4144332"/>
            <a:ext cx="4189333" cy="1110480"/>
          </a:xfrm>
          <a:prstGeom prst="wedgeRoundRectCallout">
            <a:avLst>
              <a:gd name="adj1" fmla="val -40463"/>
              <a:gd name="adj2" fmla="val -89632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Hasan:</a:t>
            </a: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You can’t tell which car is going fastest because they don’t travel the same distance.</a:t>
            </a:r>
            <a:endParaRPr lang="en-GB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9AB736-5337-4EEF-A6EE-004B94A986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0822" y="858830"/>
            <a:ext cx="3394085" cy="1110481"/>
          </a:xfrm>
          <a:prstGeom prst="rect">
            <a:avLst/>
          </a:prstGeom>
        </p:spPr>
      </p:pic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EDCDD999-2250-4164-BD62-933E8C538066}"/>
              </a:ext>
            </a:extLst>
          </p:cNvPr>
          <p:cNvSpPr txBox="1">
            <a:spLocks/>
          </p:cNvSpPr>
          <p:nvPr/>
        </p:nvSpPr>
        <p:spPr>
          <a:xfrm>
            <a:off x="457199" y="863126"/>
            <a:ext cx="4770857" cy="111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dirty="0"/>
              <a:t>Some students are talking about what happens when each car travels at a constant speed and the red car moves ahead.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718EE193-B728-4398-AB36-D4315348D7D3}"/>
              </a:ext>
            </a:extLst>
          </p:cNvPr>
          <p:cNvSpPr/>
          <p:nvPr/>
        </p:nvSpPr>
        <p:spPr>
          <a:xfrm>
            <a:off x="84600" y="863125"/>
            <a:ext cx="288000" cy="28800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0695944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092AB2DD-3FBC-46DD-B1BC-A7E0CEFB4D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How fast are they going?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5482299-43D2-484D-AC27-A8B1632427B4}"/>
              </a:ext>
            </a:extLst>
          </p:cNvPr>
          <p:cNvGrpSpPr/>
          <p:nvPr/>
        </p:nvGrpSpPr>
        <p:grpSpPr>
          <a:xfrm>
            <a:off x="3966381" y="2531556"/>
            <a:ext cx="940337" cy="807473"/>
            <a:chOff x="98916" y="0"/>
            <a:chExt cx="1119000" cy="1018834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CA85E61-A3F8-4554-9355-A97B639F0CC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0025" y="0"/>
              <a:ext cx="475615" cy="611505"/>
              <a:chOff x="200025" y="0"/>
              <a:chExt cx="527901" cy="688156"/>
            </a:xfrm>
          </p:grpSpPr>
          <p:sp>
            <p:nvSpPr>
              <p:cNvPr id="24" name="Freeform 39">
                <a:extLst>
                  <a:ext uri="{FF2B5EF4-FFF2-40B4-BE49-F238E27FC236}">
                    <a16:creationId xmlns:a16="http://schemas.microsoft.com/office/drawing/2014/main" id="{E49C25EB-6B0F-4265-84D6-5D1A0FADBB74}"/>
                  </a:ext>
                </a:extLst>
              </p:cNvPr>
              <p:cNvSpPr/>
              <p:nvPr/>
            </p:nvSpPr>
            <p:spPr>
              <a:xfrm>
                <a:off x="200025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C2A049D3-ABC7-4740-83AC-523FBEFDDE86}"/>
                  </a:ext>
                </a:extLst>
              </p:cNvPr>
              <p:cNvSpPr/>
              <p:nvPr/>
            </p:nvSpPr>
            <p:spPr>
              <a:xfrm>
                <a:off x="270726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ED76A34-2323-4F5A-B998-53D9AA18794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8916" y="407330"/>
              <a:ext cx="475615" cy="611504"/>
              <a:chOff x="109791" y="423764"/>
              <a:chExt cx="527901" cy="688155"/>
            </a:xfrm>
          </p:grpSpPr>
          <p:sp>
            <p:nvSpPr>
              <p:cNvPr id="22" name="Freeform 42">
                <a:extLst>
                  <a:ext uri="{FF2B5EF4-FFF2-40B4-BE49-F238E27FC236}">
                    <a16:creationId xmlns:a16="http://schemas.microsoft.com/office/drawing/2014/main" id="{7820C0C2-365F-4ED9-8DEB-382DE541B8DD}"/>
                  </a:ext>
                </a:extLst>
              </p:cNvPr>
              <p:cNvSpPr/>
              <p:nvPr/>
            </p:nvSpPr>
            <p:spPr>
              <a:xfrm>
                <a:off x="109791" y="758401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E4C7C8E4-7FEC-4B51-A32E-4AFDF8E4A410}"/>
                  </a:ext>
                </a:extLst>
              </p:cNvPr>
              <p:cNvSpPr/>
              <p:nvPr/>
            </p:nvSpPr>
            <p:spPr>
              <a:xfrm>
                <a:off x="180492" y="423764"/>
                <a:ext cx="386498" cy="3865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3623AB8-C488-4556-875C-710F503FCF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8175" y="28575"/>
              <a:ext cx="475615" cy="611505"/>
              <a:chOff x="638175" y="28575"/>
              <a:chExt cx="527901" cy="688156"/>
            </a:xfrm>
          </p:grpSpPr>
          <p:sp>
            <p:nvSpPr>
              <p:cNvPr id="20" name="Freeform 45">
                <a:extLst>
                  <a:ext uri="{FF2B5EF4-FFF2-40B4-BE49-F238E27FC236}">
                    <a16:creationId xmlns:a16="http://schemas.microsoft.com/office/drawing/2014/main" id="{A68B5CFE-12A3-43FB-8FA1-E6AC205F72E6}"/>
                  </a:ext>
                </a:extLst>
              </p:cNvPr>
              <p:cNvSpPr/>
              <p:nvPr/>
            </p:nvSpPr>
            <p:spPr>
              <a:xfrm>
                <a:off x="638175" y="363213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8F52AFE8-0F3D-44B4-B18D-2AD446DD2AA4}"/>
                  </a:ext>
                </a:extLst>
              </p:cNvPr>
              <p:cNvSpPr/>
              <p:nvPr/>
            </p:nvSpPr>
            <p:spPr>
              <a:xfrm>
                <a:off x="708876" y="28575"/>
                <a:ext cx="386499" cy="38649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04D35A6-04EA-47E9-908B-0B2E9DD0FFC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2301" y="322619"/>
              <a:ext cx="475615" cy="611505"/>
              <a:chOff x="719194" y="317688"/>
              <a:chExt cx="527901" cy="688156"/>
            </a:xfrm>
          </p:grpSpPr>
          <p:sp>
            <p:nvSpPr>
              <p:cNvPr id="18" name="Freeform 48">
                <a:extLst>
                  <a:ext uri="{FF2B5EF4-FFF2-40B4-BE49-F238E27FC236}">
                    <a16:creationId xmlns:a16="http://schemas.microsoft.com/office/drawing/2014/main" id="{8E2F67D3-BF9E-4CAF-BDCC-90F74BCBA569}"/>
                  </a:ext>
                </a:extLst>
              </p:cNvPr>
              <p:cNvSpPr/>
              <p:nvPr/>
            </p:nvSpPr>
            <p:spPr>
              <a:xfrm>
                <a:off x="719194" y="652326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BF1A4AC4-AC72-4588-BAF4-A0F5346C93CD}"/>
                  </a:ext>
                </a:extLst>
              </p:cNvPr>
              <p:cNvSpPr/>
              <p:nvPr/>
            </p:nvSpPr>
            <p:spPr>
              <a:xfrm>
                <a:off x="789894" y="317688"/>
                <a:ext cx="386500" cy="38649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3CA890B9-5C12-4F35-AF5D-599B370F73B1}"/>
              </a:ext>
            </a:extLst>
          </p:cNvPr>
          <p:cNvSpPr/>
          <p:nvPr/>
        </p:nvSpPr>
        <p:spPr>
          <a:xfrm>
            <a:off x="795582" y="1837549"/>
            <a:ext cx="2832416" cy="1097744"/>
          </a:xfrm>
          <a:prstGeom prst="wedgeRoundRectCallout">
            <a:avLst>
              <a:gd name="adj1" fmla="val 62441"/>
              <a:gd name="adj2" fmla="val 22277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Jake:</a:t>
            </a:r>
            <a:r>
              <a:rPr lang="en-US" sz="16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The blue car is going fastest at the start, but the red car is going fastest at the end.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058070F5-40C9-462B-988A-5C57BD960400}"/>
              </a:ext>
            </a:extLst>
          </p:cNvPr>
          <p:cNvSpPr/>
          <p:nvPr/>
        </p:nvSpPr>
        <p:spPr>
          <a:xfrm>
            <a:off x="5426288" y="1993697"/>
            <a:ext cx="2832416" cy="1035746"/>
          </a:xfrm>
          <a:prstGeom prst="wedgeRoundRectCallout">
            <a:avLst>
              <a:gd name="adj1" fmla="val -69049"/>
              <a:gd name="adj2" fmla="val 12794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Jesse: </a:t>
            </a:r>
            <a:r>
              <a:rPr lang="en-US" sz="16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Both cars have the same speed in the middle because they are side by side.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8539E207-18EC-4704-9877-85FABC1DBF5B}"/>
              </a:ext>
            </a:extLst>
          </p:cNvPr>
          <p:cNvSpPr/>
          <p:nvPr/>
        </p:nvSpPr>
        <p:spPr>
          <a:xfrm>
            <a:off x="527766" y="3169795"/>
            <a:ext cx="2984583" cy="1150101"/>
          </a:xfrm>
          <a:prstGeom prst="wedgeRoundRectCallout">
            <a:avLst>
              <a:gd name="adj1" fmla="val 59792"/>
              <a:gd name="adj2" fmla="val -55291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Kacey:</a:t>
            </a:r>
            <a:r>
              <a:rPr lang="en-US" sz="16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The red car has the highest speed because it travels further in the same time.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F1EEC757-9434-4A44-9527-6D1BEB80AC94}"/>
              </a:ext>
            </a:extLst>
          </p:cNvPr>
          <p:cNvSpPr/>
          <p:nvPr/>
        </p:nvSpPr>
        <p:spPr>
          <a:xfrm>
            <a:off x="4906718" y="3326132"/>
            <a:ext cx="3593116" cy="991122"/>
          </a:xfrm>
          <a:prstGeom prst="wedgeRoundRectCallout">
            <a:avLst>
              <a:gd name="adj1" fmla="val -45594"/>
              <a:gd name="adj2" fmla="val -75820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Hasan:</a:t>
            </a:r>
            <a:r>
              <a:rPr lang="en-US" sz="16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You can’t tell which car is going fastest because they don’t travel the same distance.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3B6D8A5-7F3E-4D5F-BB65-534A232DAB27}"/>
              </a:ext>
            </a:extLst>
          </p:cNvPr>
          <p:cNvSpPr txBox="1"/>
          <p:nvPr/>
        </p:nvSpPr>
        <p:spPr>
          <a:xfrm>
            <a:off x="457199" y="4489680"/>
            <a:ext cx="8343900" cy="171692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GB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answer:</a:t>
            </a:r>
          </a:p>
          <a:p>
            <a:pPr lvl="0">
              <a:lnSpc>
                <a:spcPct val="114000"/>
              </a:lnSpc>
            </a:pP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1.	Who do you think is right about the speed of the cars? </a:t>
            </a:r>
          </a:p>
          <a:p>
            <a:pPr marL="817245">
              <a:lnSpc>
                <a:spcPct val="114000"/>
              </a:lnSpc>
              <a:spcAft>
                <a:spcPts val="600"/>
              </a:spcAft>
            </a:pPr>
            <a:r>
              <a:rPr lang="en-GB" sz="16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Explain your answer.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4000"/>
              </a:lnSpc>
            </a:pP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2.	Why do you think the other students are wrong?</a:t>
            </a:r>
          </a:p>
          <a:p>
            <a:pPr marL="817245">
              <a:lnSpc>
                <a:spcPct val="114000"/>
              </a:lnSpc>
            </a:pPr>
            <a:r>
              <a:rPr lang="en-GB" sz="16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would you say to them to help them to understand?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endParaRPr lang="en-GB" sz="1600" dirty="0"/>
          </a:p>
        </p:txBody>
      </p:sp>
      <p:sp>
        <p:nvSpPr>
          <p:cNvPr id="29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13CD3CE9-49F8-444D-8E5A-E43EEBD88F4D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>
              <a:alpha val="75000"/>
            </a:srgb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F7001BB1-A5B0-4114-BF90-91B12F9541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6213" y="875616"/>
            <a:ext cx="3118394" cy="1020280"/>
          </a:xfrm>
          <a:prstGeom prst="rect">
            <a:avLst/>
          </a:prstGeom>
        </p:spPr>
      </p:pic>
      <p:sp>
        <p:nvSpPr>
          <p:cNvPr id="31" name="Text Placeholder 16">
            <a:extLst>
              <a:ext uri="{FF2B5EF4-FFF2-40B4-BE49-F238E27FC236}">
                <a16:creationId xmlns:a16="http://schemas.microsoft.com/office/drawing/2014/main" id="{BD7C21DB-A5F2-402E-968F-DB74834510F5}"/>
              </a:ext>
            </a:extLst>
          </p:cNvPr>
          <p:cNvSpPr txBox="1">
            <a:spLocks/>
          </p:cNvSpPr>
          <p:nvPr/>
        </p:nvSpPr>
        <p:spPr>
          <a:xfrm>
            <a:off x="457199" y="863126"/>
            <a:ext cx="4239975" cy="111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400" dirty="0"/>
              <a:t>Some students are talking about what happens when each car travels at a constant speed and the red car moves ahead.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D14A0286-9A35-4096-85D7-306F2FE570C6}"/>
              </a:ext>
            </a:extLst>
          </p:cNvPr>
          <p:cNvSpPr/>
          <p:nvPr/>
        </p:nvSpPr>
        <p:spPr>
          <a:xfrm>
            <a:off x="84600" y="863125"/>
            <a:ext cx="288000" cy="28800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135434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How fast are they going?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12269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3000"/>
              </a:lnSpc>
              <a:spcBef>
                <a:spcPts val="432"/>
              </a:spcBef>
            </a:pPr>
            <a:r>
              <a:rPr lang="en-GB" dirty="0">
                <a:cs typeface="Arial" panose="020B0604020202020204" pitchFamily="34" charset="0"/>
              </a:rPr>
              <a:t>The picture shows the journey of two cars.</a:t>
            </a:r>
          </a:p>
          <a:p>
            <a:pPr>
              <a:lnSpc>
                <a:spcPct val="123000"/>
              </a:lnSpc>
              <a:spcBef>
                <a:spcPts val="432"/>
              </a:spcBef>
            </a:pPr>
            <a:r>
              <a:rPr lang="en-GB" dirty="0">
                <a:cs typeface="Arial" panose="020B0604020202020204" pitchFamily="34" charset="0"/>
              </a:rPr>
              <a:t>Each car travels at a constant speed.</a:t>
            </a:r>
          </a:p>
          <a:p>
            <a:pPr>
              <a:spcAft>
                <a:spcPts val="900"/>
              </a:spcAft>
            </a:pPr>
            <a:r>
              <a:rPr lang="en-US" sz="1800" dirty="0">
                <a:effectLst/>
                <a:cs typeface="Arial" panose="020B0604020202020204" pitchFamily="34" charset="0"/>
              </a:rPr>
              <a:t>Both cars move for the same amount of time.</a:t>
            </a:r>
            <a:endParaRPr lang="en-GB" sz="1800" dirty="0">
              <a:effectLst/>
              <a:cs typeface="Arial" panose="020B0604020202020204" pitchFamily="34" charset="0"/>
            </a:endParaRPr>
          </a:p>
          <a:p>
            <a:pPr>
              <a:spcAft>
                <a:spcPts val="900"/>
              </a:spcAft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9FD44964-190B-4D72-9FA5-512A0214A799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02" y="2304215"/>
            <a:ext cx="7254758" cy="2550882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660E5B8E-5C27-4487-9969-1D15886B4416}"/>
              </a:ext>
            </a:extLst>
          </p:cNvPr>
          <p:cNvSpPr/>
          <p:nvPr/>
        </p:nvSpPr>
        <p:spPr>
          <a:xfrm>
            <a:off x="84600" y="863125"/>
            <a:ext cx="288000" cy="28800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84461940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9F28D594-F65B-40C0-8841-F32EABCCC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How fast are they going?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5482299-43D2-484D-AC27-A8B1632427B4}"/>
              </a:ext>
            </a:extLst>
          </p:cNvPr>
          <p:cNvGrpSpPr/>
          <p:nvPr/>
        </p:nvGrpSpPr>
        <p:grpSpPr>
          <a:xfrm>
            <a:off x="3908251" y="3425205"/>
            <a:ext cx="940337" cy="807473"/>
            <a:chOff x="98916" y="0"/>
            <a:chExt cx="1119000" cy="1018834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CA85E61-A3F8-4554-9355-A97B639F0CC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0025" y="0"/>
              <a:ext cx="475615" cy="611505"/>
              <a:chOff x="200025" y="0"/>
              <a:chExt cx="527901" cy="688156"/>
            </a:xfrm>
          </p:grpSpPr>
          <p:sp>
            <p:nvSpPr>
              <p:cNvPr id="24" name="Freeform 39">
                <a:extLst>
                  <a:ext uri="{FF2B5EF4-FFF2-40B4-BE49-F238E27FC236}">
                    <a16:creationId xmlns:a16="http://schemas.microsoft.com/office/drawing/2014/main" id="{E49C25EB-6B0F-4265-84D6-5D1A0FADBB74}"/>
                  </a:ext>
                </a:extLst>
              </p:cNvPr>
              <p:cNvSpPr/>
              <p:nvPr/>
            </p:nvSpPr>
            <p:spPr>
              <a:xfrm>
                <a:off x="200025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C2A049D3-ABC7-4740-83AC-523FBEFDDE86}"/>
                  </a:ext>
                </a:extLst>
              </p:cNvPr>
              <p:cNvSpPr/>
              <p:nvPr/>
            </p:nvSpPr>
            <p:spPr>
              <a:xfrm>
                <a:off x="270726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ED76A34-2323-4F5A-B998-53D9AA18794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8916" y="407330"/>
              <a:ext cx="475615" cy="611504"/>
              <a:chOff x="109791" y="423764"/>
              <a:chExt cx="527901" cy="688155"/>
            </a:xfrm>
          </p:grpSpPr>
          <p:sp>
            <p:nvSpPr>
              <p:cNvPr id="22" name="Freeform 42">
                <a:extLst>
                  <a:ext uri="{FF2B5EF4-FFF2-40B4-BE49-F238E27FC236}">
                    <a16:creationId xmlns:a16="http://schemas.microsoft.com/office/drawing/2014/main" id="{7820C0C2-365F-4ED9-8DEB-382DE541B8DD}"/>
                  </a:ext>
                </a:extLst>
              </p:cNvPr>
              <p:cNvSpPr/>
              <p:nvPr/>
            </p:nvSpPr>
            <p:spPr>
              <a:xfrm>
                <a:off x="109791" y="758401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E4C7C8E4-7FEC-4B51-A32E-4AFDF8E4A410}"/>
                  </a:ext>
                </a:extLst>
              </p:cNvPr>
              <p:cNvSpPr/>
              <p:nvPr/>
            </p:nvSpPr>
            <p:spPr>
              <a:xfrm>
                <a:off x="180492" y="423764"/>
                <a:ext cx="386498" cy="3865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3623AB8-C488-4556-875C-710F503FCF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8175" y="28575"/>
              <a:ext cx="475615" cy="611505"/>
              <a:chOff x="638175" y="28575"/>
              <a:chExt cx="527901" cy="688156"/>
            </a:xfrm>
          </p:grpSpPr>
          <p:sp>
            <p:nvSpPr>
              <p:cNvPr id="20" name="Freeform 45">
                <a:extLst>
                  <a:ext uri="{FF2B5EF4-FFF2-40B4-BE49-F238E27FC236}">
                    <a16:creationId xmlns:a16="http://schemas.microsoft.com/office/drawing/2014/main" id="{A68B5CFE-12A3-43FB-8FA1-E6AC205F72E6}"/>
                  </a:ext>
                </a:extLst>
              </p:cNvPr>
              <p:cNvSpPr/>
              <p:nvPr/>
            </p:nvSpPr>
            <p:spPr>
              <a:xfrm>
                <a:off x="638175" y="363213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8F52AFE8-0F3D-44B4-B18D-2AD446DD2AA4}"/>
                  </a:ext>
                </a:extLst>
              </p:cNvPr>
              <p:cNvSpPr/>
              <p:nvPr/>
            </p:nvSpPr>
            <p:spPr>
              <a:xfrm>
                <a:off x="708876" y="28575"/>
                <a:ext cx="386499" cy="38649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04D35A6-04EA-47E9-908B-0B2E9DD0FFC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2301" y="322619"/>
              <a:ext cx="475615" cy="611505"/>
              <a:chOff x="719194" y="317688"/>
              <a:chExt cx="527901" cy="688156"/>
            </a:xfrm>
          </p:grpSpPr>
          <p:sp>
            <p:nvSpPr>
              <p:cNvPr id="18" name="Freeform 48">
                <a:extLst>
                  <a:ext uri="{FF2B5EF4-FFF2-40B4-BE49-F238E27FC236}">
                    <a16:creationId xmlns:a16="http://schemas.microsoft.com/office/drawing/2014/main" id="{8E2F67D3-BF9E-4CAF-BDCC-90F74BCBA569}"/>
                  </a:ext>
                </a:extLst>
              </p:cNvPr>
              <p:cNvSpPr/>
              <p:nvPr/>
            </p:nvSpPr>
            <p:spPr>
              <a:xfrm>
                <a:off x="719194" y="652326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BF1A4AC4-AC72-4588-BAF4-A0F5346C93CD}"/>
                  </a:ext>
                </a:extLst>
              </p:cNvPr>
              <p:cNvSpPr/>
              <p:nvPr/>
            </p:nvSpPr>
            <p:spPr>
              <a:xfrm>
                <a:off x="789894" y="317688"/>
                <a:ext cx="386500" cy="38649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3CA890B9-5C12-4F35-AF5D-599B370F73B1}"/>
              </a:ext>
            </a:extLst>
          </p:cNvPr>
          <p:cNvSpPr/>
          <p:nvPr/>
        </p:nvSpPr>
        <p:spPr>
          <a:xfrm>
            <a:off x="336105" y="2389847"/>
            <a:ext cx="3321007" cy="1341375"/>
          </a:xfrm>
          <a:prstGeom prst="wedgeRoundRectCallout">
            <a:avLst>
              <a:gd name="adj1" fmla="val 58341"/>
              <a:gd name="adj2" fmla="val 28325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b="1" dirty="0" err="1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Sumaya</a:t>
            </a:r>
            <a:r>
              <a:rPr lang="en-US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:</a:t>
            </a: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The blue car has the highest speed because it travels further in the same time.</a:t>
            </a:r>
            <a:endParaRPr lang="en-GB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058070F5-40C9-462B-988A-5C57BD960400}"/>
              </a:ext>
            </a:extLst>
          </p:cNvPr>
          <p:cNvSpPr/>
          <p:nvPr/>
        </p:nvSpPr>
        <p:spPr>
          <a:xfrm>
            <a:off x="5129280" y="2443498"/>
            <a:ext cx="3578475" cy="1341375"/>
          </a:xfrm>
          <a:prstGeom prst="wedgeRoundRectCallout">
            <a:avLst>
              <a:gd name="adj1" fmla="val -57489"/>
              <a:gd name="adj2" fmla="val 26476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Malachi: </a:t>
            </a: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Both cars have the same speed at the end because they start and finish at the same time.</a:t>
            </a:r>
            <a:endParaRPr lang="en-GB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8539E207-18EC-4704-9877-85FABC1DBF5B}"/>
              </a:ext>
            </a:extLst>
          </p:cNvPr>
          <p:cNvSpPr/>
          <p:nvPr/>
        </p:nvSpPr>
        <p:spPr>
          <a:xfrm>
            <a:off x="437571" y="4108192"/>
            <a:ext cx="3329697" cy="1341375"/>
          </a:xfrm>
          <a:prstGeom prst="wedgeRoundRectCallout">
            <a:avLst>
              <a:gd name="adj1" fmla="val 49412"/>
              <a:gd name="adj2" fmla="val -64489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Robyn:</a:t>
            </a: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You can’t tell which car is going fastest because they don’t travel the same distance.</a:t>
            </a:r>
            <a:endParaRPr lang="en-GB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F1EEC757-9434-4A44-9527-6D1BEB80AC94}"/>
              </a:ext>
            </a:extLst>
          </p:cNvPr>
          <p:cNvSpPr/>
          <p:nvPr/>
        </p:nvSpPr>
        <p:spPr>
          <a:xfrm>
            <a:off x="4833491" y="4232678"/>
            <a:ext cx="3450566" cy="1108660"/>
          </a:xfrm>
          <a:prstGeom prst="wedgeRoundRectCallout">
            <a:avLst>
              <a:gd name="adj1" fmla="val -44381"/>
              <a:gd name="adj2" fmla="val -77103"/>
              <a:gd name="adj3" fmla="val 16667"/>
            </a:avLst>
          </a:prstGeom>
          <a:solidFill>
            <a:srgbClr val="FAFAE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Luka:</a:t>
            </a:r>
            <a:r>
              <a:rPr lang="en-US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The blue car has the highest speed. It is ahead of the red car all the way.</a:t>
            </a:r>
            <a:endParaRPr lang="en-GB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8DCBA143-FF3B-4899-B4EC-3108FC88FF1F}"/>
              </a:ext>
            </a:extLst>
          </p:cNvPr>
          <p:cNvSpPr txBox="1">
            <a:spLocks/>
          </p:cNvSpPr>
          <p:nvPr/>
        </p:nvSpPr>
        <p:spPr>
          <a:xfrm>
            <a:off x="457199" y="863125"/>
            <a:ext cx="4770857" cy="1341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dirty="0"/>
              <a:t>Some students are talking about what happens when two cars move at a constant speed for the same amount of time, and the blue car moves a bigger distance.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09E507-831B-4172-B8E7-E16C11BAB2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8800" y="974433"/>
            <a:ext cx="3074873" cy="1080082"/>
          </a:xfrm>
          <a:prstGeom prst="rect">
            <a:avLst/>
          </a:prstGeom>
        </p:spPr>
      </p:pic>
      <p:sp>
        <p:nvSpPr>
          <p:cNvPr id="30" name="Oval 29">
            <a:extLst>
              <a:ext uri="{FF2B5EF4-FFF2-40B4-BE49-F238E27FC236}">
                <a16:creationId xmlns:a16="http://schemas.microsoft.com/office/drawing/2014/main" id="{E8FA70C7-5EE4-436C-A1B2-EDD356E0810B}"/>
              </a:ext>
            </a:extLst>
          </p:cNvPr>
          <p:cNvSpPr/>
          <p:nvPr/>
        </p:nvSpPr>
        <p:spPr>
          <a:xfrm>
            <a:off x="84600" y="863125"/>
            <a:ext cx="288000" cy="28800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41649802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B49A3A6C-D8D8-4D8B-A258-F7025F3C5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How fast are they going?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41FEE79-AB2D-4B28-841D-5311FE8E8DF6}"/>
              </a:ext>
            </a:extLst>
          </p:cNvPr>
          <p:cNvGrpSpPr/>
          <p:nvPr/>
        </p:nvGrpSpPr>
        <p:grpSpPr>
          <a:xfrm>
            <a:off x="794683" y="1832622"/>
            <a:ext cx="7594088" cy="2481988"/>
            <a:chOff x="812564" y="1901391"/>
            <a:chExt cx="7594088" cy="248198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5482299-43D2-484D-AC27-A8B1632427B4}"/>
                </a:ext>
              </a:extLst>
            </p:cNvPr>
            <p:cNvGrpSpPr/>
            <p:nvPr/>
          </p:nvGrpSpPr>
          <p:grpSpPr>
            <a:xfrm>
              <a:off x="4061533" y="2749119"/>
              <a:ext cx="940337" cy="807473"/>
              <a:chOff x="98916" y="0"/>
              <a:chExt cx="1119000" cy="1018834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ACA85E61-A3F8-4554-9355-A97B639F0CC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00025" y="0"/>
                <a:ext cx="475615" cy="611505"/>
                <a:chOff x="200025" y="0"/>
                <a:chExt cx="527901" cy="688156"/>
              </a:xfrm>
            </p:grpSpPr>
            <p:sp>
              <p:nvSpPr>
                <p:cNvPr id="24" name="Freeform 39">
                  <a:extLst>
                    <a:ext uri="{FF2B5EF4-FFF2-40B4-BE49-F238E27FC236}">
                      <a16:creationId xmlns:a16="http://schemas.microsoft.com/office/drawing/2014/main" id="{E49C25EB-6B0F-4265-84D6-5D1A0FADBB74}"/>
                    </a:ext>
                  </a:extLst>
                </p:cNvPr>
                <p:cNvSpPr/>
                <p:nvPr/>
              </p:nvSpPr>
              <p:spPr>
                <a:xfrm>
                  <a:off x="200025" y="334638"/>
                  <a:ext cx="527901" cy="353518"/>
                </a:xfrm>
                <a:custGeom>
                  <a:avLst/>
                  <a:gdLst>
                    <a:gd name="connsiteX0" fmla="*/ 0 w 537328"/>
                    <a:gd name="connsiteY0" fmla="*/ 377072 h 377072"/>
                    <a:gd name="connsiteX1" fmla="*/ 537328 w 537328"/>
                    <a:gd name="connsiteY1" fmla="*/ 18853 h 377072"/>
                    <a:gd name="connsiteX2" fmla="*/ 9427 w 537328"/>
                    <a:gd name="connsiteY2" fmla="*/ 18853 h 377072"/>
                    <a:gd name="connsiteX3" fmla="*/ 9427 w 537328"/>
                    <a:gd name="connsiteY3" fmla="*/ 0 h 377072"/>
                    <a:gd name="connsiteX0" fmla="*/ 0 w 537328"/>
                    <a:gd name="connsiteY0" fmla="*/ 377072 h 377072"/>
                    <a:gd name="connsiteX1" fmla="*/ 537328 w 537328"/>
                    <a:gd name="connsiteY1" fmla="*/ 18853 h 377072"/>
                    <a:gd name="connsiteX2" fmla="*/ 9427 w 537328"/>
                    <a:gd name="connsiteY2" fmla="*/ 18853 h 377072"/>
                    <a:gd name="connsiteX3" fmla="*/ 9427 w 537328"/>
                    <a:gd name="connsiteY3" fmla="*/ 0 h 377072"/>
                    <a:gd name="connsiteX0" fmla="*/ 0 w 537332"/>
                    <a:gd name="connsiteY0" fmla="*/ 384069 h 384069"/>
                    <a:gd name="connsiteX1" fmla="*/ 537328 w 537332"/>
                    <a:gd name="connsiteY1" fmla="*/ 25850 h 384069"/>
                    <a:gd name="connsiteX2" fmla="*/ 9427 w 537332"/>
                    <a:gd name="connsiteY2" fmla="*/ 25850 h 384069"/>
                    <a:gd name="connsiteX3" fmla="*/ 9427 w 537332"/>
                    <a:gd name="connsiteY3" fmla="*/ 6997 h 384069"/>
                    <a:gd name="connsiteX0" fmla="*/ 0 w 537332"/>
                    <a:gd name="connsiteY0" fmla="*/ 384069 h 384069"/>
                    <a:gd name="connsiteX1" fmla="*/ 537328 w 537332"/>
                    <a:gd name="connsiteY1" fmla="*/ 25850 h 384069"/>
                    <a:gd name="connsiteX2" fmla="*/ 9427 w 537332"/>
                    <a:gd name="connsiteY2" fmla="*/ 25850 h 384069"/>
                    <a:gd name="connsiteX3" fmla="*/ 9427 w 537332"/>
                    <a:gd name="connsiteY3" fmla="*/ 6997 h 384069"/>
                    <a:gd name="connsiteX0" fmla="*/ 0 w 537328"/>
                    <a:gd name="connsiteY0" fmla="*/ 710852 h 710852"/>
                    <a:gd name="connsiteX1" fmla="*/ 537328 w 537328"/>
                    <a:gd name="connsiteY1" fmla="*/ 352633 h 710852"/>
                    <a:gd name="connsiteX2" fmla="*/ 9427 w 537328"/>
                    <a:gd name="connsiteY2" fmla="*/ 352633 h 710852"/>
                    <a:gd name="connsiteX3" fmla="*/ 9427 w 537328"/>
                    <a:gd name="connsiteY3" fmla="*/ 333780 h 710852"/>
                    <a:gd name="connsiteX0" fmla="*/ 0 w 537328"/>
                    <a:gd name="connsiteY0" fmla="*/ 1461154 h 1461154"/>
                    <a:gd name="connsiteX1" fmla="*/ 537328 w 537328"/>
                    <a:gd name="connsiteY1" fmla="*/ 1102935 h 1461154"/>
                    <a:gd name="connsiteX2" fmla="*/ 9427 w 537328"/>
                    <a:gd name="connsiteY2" fmla="*/ 1102935 h 1461154"/>
                    <a:gd name="connsiteX3" fmla="*/ 160256 w 537328"/>
                    <a:gd name="connsiteY3" fmla="*/ 0 h 1461154"/>
                    <a:gd name="connsiteX0" fmla="*/ 0 w 537328"/>
                    <a:gd name="connsiteY0" fmla="*/ 710853 h 710853"/>
                    <a:gd name="connsiteX1" fmla="*/ 537328 w 537328"/>
                    <a:gd name="connsiteY1" fmla="*/ 352634 h 710853"/>
                    <a:gd name="connsiteX2" fmla="*/ 9427 w 537328"/>
                    <a:gd name="connsiteY2" fmla="*/ 352634 h 710853"/>
                    <a:gd name="connsiteX0" fmla="*/ 0 w 537328"/>
                    <a:gd name="connsiteY0" fmla="*/ 836552 h 836552"/>
                    <a:gd name="connsiteX1" fmla="*/ 537328 w 537328"/>
                    <a:gd name="connsiteY1" fmla="*/ 478333 h 836552"/>
                    <a:gd name="connsiteX2" fmla="*/ 9427 w 537328"/>
                    <a:gd name="connsiteY2" fmla="*/ 478333 h 836552"/>
                    <a:gd name="connsiteX0" fmla="*/ 0 w 537328"/>
                    <a:gd name="connsiteY0" fmla="*/ 737239 h 737239"/>
                    <a:gd name="connsiteX1" fmla="*/ 537328 w 537328"/>
                    <a:gd name="connsiteY1" fmla="*/ 379020 h 737239"/>
                    <a:gd name="connsiteX2" fmla="*/ 9427 w 537328"/>
                    <a:gd name="connsiteY2" fmla="*/ 379020 h 737239"/>
                    <a:gd name="connsiteX0" fmla="*/ 527957 w 527957"/>
                    <a:gd name="connsiteY0" fmla="*/ 379020 h 379020"/>
                    <a:gd name="connsiteX1" fmla="*/ 56 w 527957"/>
                    <a:gd name="connsiteY1" fmla="*/ 379020 h 379020"/>
                    <a:gd name="connsiteX0" fmla="*/ 527957 w 527957"/>
                    <a:gd name="connsiteY0" fmla="*/ 390136 h 390136"/>
                    <a:gd name="connsiteX1" fmla="*/ 56 w 527957"/>
                    <a:gd name="connsiteY1" fmla="*/ 390136 h 390136"/>
                    <a:gd name="connsiteX0" fmla="*/ 527901 w 527901"/>
                    <a:gd name="connsiteY0" fmla="*/ 438358 h 438358"/>
                    <a:gd name="connsiteX1" fmla="*/ 0 w 527901"/>
                    <a:gd name="connsiteY1" fmla="*/ 438358 h 438358"/>
                    <a:gd name="connsiteX0" fmla="*/ 527901 w 527901"/>
                    <a:gd name="connsiteY0" fmla="*/ 438358 h 438358"/>
                    <a:gd name="connsiteX1" fmla="*/ 0 w 527901"/>
                    <a:gd name="connsiteY1" fmla="*/ 438358 h 438358"/>
                    <a:gd name="connsiteX2" fmla="*/ 527901 w 527901"/>
                    <a:gd name="connsiteY2" fmla="*/ 438358 h 438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27901" h="438358">
                      <a:moveTo>
                        <a:pt x="527901" y="438358"/>
                      </a:moveTo>
                      <a:cubicBezTo>
                        <a:pt x="520044" y="-139818"/>
                        <a:pt x="3142" y="-152389"/>
                        <a:pt x="0" y="438358"/>
                      </a:cubicBezTo>
                      <a:lnTo>
                        <a:pt x="527901" y="43835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C2A049D3-ABC7-4740-83AC-523FBEFDDE86}"/>
                    </a:ext>
                  </a:extLst>
                </p:cNvPr>
                <p:cNvSpPr/>
                <p:nvPr/>
              </p:nvSpPr>
              <p:spPr>
                <a:xfrm>
                  <a:off x="270726" y="0"/>
                  <a:ext cx="386499" cy="38649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4ED76A34-2323-4F5A-B998-53D9AA18794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8916" y="407330"/>
                <a:ext cx="475615" cy="611504"/>
                <a:chOff x="109791" y="423764"/>
                <a:chExt cx="527901" cy="688155"/>
              </a:xfrm>
            </p:grpSpPr>
            <p:sp>
              <p:nvSpPr>
                <p:cNvPr id="22" name="Freeform 42">
                  <a:extLst>
                    <a:ext uri="{FF2B5EF4-FFF2-40B4-BE49-F238E27FC236}">
                      <a16:creationId xmlns:a16="http://schemas.microsoft.com/office/drawing/2014/main" id="{7820C0C2-365F-4ED9-8DEB-382DE541B8DD}"/>
                    </a:ext>
                  </a:extLst>
                </p:cNvPr>
                <p:cNvSpPr/>
                <p:nvPr/>
              </p:nvSpPr>
              <p:spPr>
                <a:xfrm>
                  <a:off x="109791" y="758401"/>
                  <a:ext cx="527901" cy="353518"/>
                </a:xfrm>
                <a:custGeom>
                  <a:avLst/>
                  <a:gdLst>
                    <a:gd name="connsiteX0" fmla="*/ 0 w 537328"/>
                    <a:gd name="connsiteY0" fmla="*/ 377072 h 377072"/>
                    <a:gd name="connsiteX1" fmla="*/ 537328 w 537328"/>
                    <a:gd name="connsiteY1" fmla="*/ 18853 h 377072"/>
                    <a:gd name="connsiteX2" fmla="*/ 9427 w 537328"/>
                    <a:gd name="connsiteY2" fmla="*/ 18853 h 377072"/>
                    <a:gd name="connsiteX3" fmla="*/ 9427 w 537328"/>
                    <a:gd name="connsiteY3" fmla="*/ 0 h 377072"/>
                    <a:gd name="connsiteX0" fmla="*/ 0 w 537328"/>
                    <a:gd name="connsiteY0" fmla="*/ 377072 h 377072"/>
                    <a:gd name="connsiteX1" fmla="*/ 537328 w 537328"/>
                    <a:gd name="connsiteY1" fmla="*/ 18853 h 377072"/>
                    <a:gd name="connsiteX2" fmla="*/ 9427 w 537328"/>
                    <a:gd name="connsiteY2" fmla="*/ 18853 h 377072"/>
                    <a:gd name="connsiteX3" fmla="*/ 9427 w 537328"/>
                    <a:gd name="connsiteY3" fmla="*/ 0 h 377072"/>
                    <a:gd name="connsiteX0" fmla="*/ 0 w 537332"/>
                    <a:gd name="connsiteY0" fmla="*/ 384069 h 384069"/>
                    <a:gd name="connsiteX1" fmla="*/ 537328 w 537332"/>
                    <a:gd name="connsiteY1" fmla="*/ 25850 h 384069"/>
                    <a:gd name="connsiteX2" fmla="*/ 9427 w 537332"/>
                    <a:gd name="connsiteY2" fmla="*/ 25850 h 384069"/>
                    <a:gd name="connsiteX3" fmla="*/ 9427 w 537332"/>
                    <a:gd name="connsiteY3" fmla="*/ 6997 h 384069"/>
                    <a:gd name="connsiteX0" fmla="*/ 0 w 537332"/>
                    <a:gd name="connsiteY0" fmla="*/ 384069 h 384069"/>
                    <a:gd name="connsiteX1" fmla="*/ 537328 w 537332"/>
                    <a:gd name="connsiteY1" fmla="*/ 25850 h 384069"/>
                    <a:gd name="connsiteX2" fmla="*/ 9427 w 537332"/>
                    <a:gd name="connsiteY2" fmla="*/ 25850 h 384069"/>
                    <a:gd name="connsiteX3" fmla="*/ 9427 w 537332"/>
                    <a:gd name="connsiteY3" fmla="*/ 6997 h 384069"/>
                    <a:gd name="connsiteX0" fmla="*/ 0 w 537328"/>
                    <a:gd name="connsiteY0" fmla="*/ 710852 h 710852"/>
                    <a:gd name="connsiteX1" fmla="*/ 537328 w 537328"/>
                    <a:gd name="connsiteY1" fmla="*/ 352633 h 710852"/>
                    <a:gd name="connsiteX2" fmla="*/ 9427 w 537328"/>
                    <a:gd name="connsiteY2" fmla="*/ 352633 h 710852"/>
                    <a:gd name="connsiteX3" fmla="*/ 9427 w 537328"/>
                    <a:gd name="connsiteY3" fmla="*/ 333780 h 710852"/>
                    <a:gd name="connsiteX0" fmla="*/ 0 w 537328"/>
                    <a:gd name="connsiteY0" fmla="*/ 1461154 h 1461154"/>
                    <a:gd name="connsiteX1" fmla="*/ 537328 w 537328"/>
                    <a:gd name="connsiteY1" fmla="*/ 1102935 h 1461154"/>
                    <a:gd name="connsiteX2" fmla="*/ 9427 w 537328"/>
                    <a:gd name="connsiteY2" fmla="*/ 1102935 h 1461154"/>
                    <a:gd name="connsiteX3" fmla="*/ 160256 w 537328"/>
                    <a:gd name="connsiteY3" fmla="*/ 0 h 1461154"/>
                    <a:gd name="connsiteX0" fmla="*/ 0 w 537328"/>
                    <a:gd name="connsiteY0" fmla="*/ 710853 h 710853"/>
                    <a:gd name="connsiteX1" fmla="*/ 537328 w 537328"/>
                    <a:gd name="connsiteY1" fmla="*/ 352634 h 710853"/>
                    <a:gd name="connsiteX2" fmla="*/ 9427 w 537328"/>
                    <a:gd name="connsiteY2" fmla="*/ 352634 h 710853"/>
                    <a:gd name="connsiteX0" fmla="*/ 0 w 537328"/>
                    <a:gd name="connsiteY0" fmla="*/ 836552 h 836552"/>
                    <a:gd name="connsiteX1" fmla="*/ 537328 w 537328"/>
                    <a:gd name="connsiteY1" fmla="*/ 478333 h 836552"/>
                    <a:gd name="connsiteX2" fmla="*/ 9427 w 537328"/>
                    <a:gd name="connsiteY2" fmla="*/ 478333 h 836552"/>
                    <a:gd name="connsiteX0" fmla="*/ 0 w 537328"/>
                    <a:gd name="connsiteY0" fmla="*/ 737239 h 737239"/>
                    <a:gd name="connsiteX1" fmla="*/ 537328 w 537328"/>
                    <a:gd name="connsiteY1" fmla="*/ 379020 h 737239"/>
                    <a:gd name="connsiteX2" fmla="*/ 9427 w 537328"/>
                    <a:gd name="connsiteY2" fmla="*/ 379020 h 737239"/>
                    <a:gd name="connsiteX0" fmla="*/ 527957 w 527957"/>
                    <a:gd name="connsiteY0" fmla="*/ 379020 h 379020"/>
                    <a:gd name="connsiteX1" fmla="*/ 56 w 527957"/>
                    <a:gd name="connsiteY1" fmla="*/ 379020 h 379020"/>
                    <a:gd name="connsiteX0" fmla="*/ 527957 w 527957"/>
                    <a:gd name="connsiteY0" fmla="*/ 390136 h 390136"/>
                    <a:gd name="connsiteX1" fmla="*/ 56 w 527957"/>
                    <a:gd name="connsiteY1" fmla="*/ 390136 h 390136"/>
                    <a:gd name="connsiteX0" fmla="*/ 527901 w 527901"/>
                    <a:gd name="connsiteY0" fmla="*/ 438358 h 438358"/>
                    <a:gd name="connsiteX1" fmla="*/ 0 w 527901"/>
                    <a:gd name="connsiteY1" fmla="*/ 438358 h 438358"/>
                    <a:gd name="connsiteX0" fmla="*/ 527901 w 527901"/>
                    <a:gd name="connsiteY0" fmla="*/ 438358 h 438358"/>
                    <a:gd name="connsiteX1" fmla="*/ 0 w 527901"/>
                    <a:gd name="connsiteY1" fmla="*/ 438358 h 438358"/>
                    <a:gd name="connsiteX2" fmla="*/ 527901 w 527901"/>
                    <a:gd name="connsiteY2" fmla="*/ 438358 h 438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27901" h="438358">
                      <a:moveTo>
                        <a:pt x="527901" y="438358"/>
                      </a:moveTo>
                      <a:cubicBezTo>
                        <a:pt x="520044" y="-139818"/>
                        <a:pt x="3142" y="-152389"/>
                        <a:pt x="0" y="438358"/>
                      </a:cubicBezTo>
                      <a:lnTo>
                        <a:pt x="527901" y="43835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E4C7C8E4-7FEC-4B51-A32E-4AFDF8E4A410}"/>
                    </a:ext>
                  </a:extLst>
                </p:cNvPr>
                <p:cNvSpPr/>
                <p:nvPr/>
              </p:nvSpPr>
              <p:spPr>
                <a:xfrm>
                  <a:off x="180492" y="423764"/>
                  <a:ext cx="386498" cy="38650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E3623AB8-C488-4556-875C-710F503FCF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38175" y="28575"/>
                <a:ext cx="475615" cy="611505"/>
                <a:chOff x="638175" y="28575"/>
                <a:chExt cx="527901" cy="688156"/>
              </a:xfrm>
            </p:grpSpPr>
            <p:sp>
              <p:nvSpPr>
                <p:cNvPr id="20" name="Freeform 45">
                  <a:extLst>
                    <a:ext uri="{FF2B5EF4-FFF2-40B4-BE49-F238E27FC236}">
                      <a16:creationId xmlns:a16="http://schemas.microsoft.com/office/drawing/2014/main" id="{A68B5CFE-12A3-43FB-8FA1-E6AC205F72E6}"/>
                    </a:ext>
                  </a:extLst>
                </p:cNvPr>
                <p:cNvSpPr/>
                <p:nvPr/>
              </p:nvSpPr>
              <p:spPr>
                <a:xfrm>
                  <a:off x="638175" y="363213"/>
                  <a:ext cx="527901" cy="353518"/>
                </a:xfrm>
                <a:custGeom>
                  <a:avLst/>
                  <a:gdLst>
                    <a:gd name="connsiteX0" fmla="*/ 0 w 537328"/>
                    <a:gd name="connsiteY0" fmla="*/ 377072 h 377072"/>
                    <a:gd name="connsiteX1" fmla="*/ 537328 w 537328"/>
                    <a:gd name="connsiteY1" fmla="*/ 18853 h 377072"/>
                    <a:gd name="connsiteX2" fmla="*/ 9427 w 537328"/>
                    <a:gd name="connsiteY2" fmla="*/ 18853 h 377072"/>
                    <a:gd name="connsiteX3" fmla="*/ 9427 w 537328"/>
                    <a:gd name="connsiteY3" fmla="*/ 0 h 377072"/>
                    <a:gd name="connsiteX0" fmla="*/ 0 w 537328"/>
                    <a:gd name="connsiteY0" fmla="*/ 377072 h 377072"/>
                    <a:gd name="connsiteX1" fmla="*/ 537328 w 537328"/>
                    <a:gd name="connsiteY1" fmla="*/ 18853 h 377072"/>
                    <a:gd name="connsiteX2" fmla="*/ 9427 w 537328"/>
                    <a:gd name="connsiteY2" fmla="*/ 18853 h 377072"/>
                    <a:gd name="connsiteX3" fmla="*/ 9427 w 537328"/>
                    <a:gd name="connsiteY3" fmla="*/ 0 h 377072"/>
                    <a:gd name="connsiteX0" fmla="*/ 0 w 537332"/>
                    <a:gd name="connsiteY0" fmla="*/ 384069 h 384069"/>
                    <a:gd name="connsiteX1" fmla="*/ 537328 w 537332"/>
                    <a:gd name="connsiteY1" fmla="*/ 25850 h 384069"/>
                    <a:gd name="connsiteX2" fmla="*/ 9427 w 537332"/>
                    <a:gd name="connsiteY2" fmla="*/ 25850 h 384069"/>
                    <a:gd name="connsiteX3" fmla="*/ 9427 w 537332"/>
                    <a:gd name="connsiteY3" fmla="*/ 6997 h 384069"/>
                    <a:gd name="connsiteX0" fmla="*/ 0 w 537332"/>
                    <a:gd name="connsiteY0" fmla="*/ 384069 h 384069"/>
                    <a:gd name="connsiteX1" fmla="*/ 537328 w 537332"/>
                    <a:gd name="connsiteY1" fmla="*/ 25850 h 384069"/>
                    <a:gd name="connsiteX2" fmla="*/ 9427 w 537332"/>
                    <a:gd name="connsiteY2" fmla="*/ 25850 h 384069"/>
                    <a:gd name="connsiteX3" fmla="*/ 9427 w 537332"/>
                    <a:gd name="connsiteY3" fmla="*/ 6997 h 384069"/>
                    <a:gd name="connsiteX0" fmla="*/ 0 w 537328"/>
                    <a:gd name="connsiteY0" fmla="*/ 710852 h 710852"/>
                    <a:gd name="connsiteX1" fmla="*/ 537328 w 537328"/>
                    <a:gd name="connsiteY1" fmla="*/ 352633 h 710852"/>
                    <a:gd name="connsiteX2" fmla="*/ 9427 w 537328"/>
                    <a:gd name="connsiteY2" fmla="*/ 352633 h 710852"/>
                    <a:gd name="connsiteX3" fmla="*/ 9427 w 537328"/>
                    <a:gd name="connsiteY3" fmla="*/ 333780 h 710852"/>
                    <a:gd name="connsiteX0" fmla="*/ 0 w 537328"/>
                    <a:gd name="connsiteY0" fmla="*/ 1461154 h 1461154"/>
                    <a:gd name="connsiteX1" fmla="*/ 537328 w 537328"/>
                    <a:gd name="connsiteY1" fmla="*/ 1102935 h 1461154"/>
                    <a:gd name="connsiteX2" fmla="*/ 9427 w 537328"/>
                    <a:gd name="connsiteY2" fmla="*/ 1102935 h 1461154"/>
                    <a:gd name="connsiteX3" fmla="*/ 160256 w 537328"/>
                    <a:gd name="connsiteY3" fmla="*/ 0 h 1461154"/>
                    <a:gd name="connsiteX0" fmla="*/ 0 w 537328"/>
                    <a:gd name="connsiteY0" fmla="*/ 710853 h 710853"/>
                    <a:gd name="connsiteX1" fmla="*/ 537328 w 537328"/>
                    <a:gd name="connsiteY1" fmla="*/ 352634 h 710853"/>
                    <a:gd name="connsiteX2" fmla="*/ 9427 w 537328"/>
                    <a:gd name="connsiteY2" fmla="*/ 352634 h 710853"/>
                    <a:gd name="connsiteX0" fmla="*/ 0 w 537328"/>
                    <a:gd name="connsiteY0" fmla="*/ 836552 h 836552"/>
                    <a:gd name="connsiteX1" fmla="*/ 537328 w 537328"/>
                    <a:gd name="connsiteY1" fmla="*/ 478333 h 836552"/>
                    <a:gd name="connsiteX2" fmla="*/ 9427 w 537328"/>
                    <a:gd name="connsiteY2" fmla="*/ 478333 h 836552"/>
                    <a:gd name="connsiteX0" fmla="*/ 0 w 537328"/>
                    <a:gd name="connsiteY0" fmla="*/ 737239 h 737239"/>
                    <a:gd name="connsiteX1" fmla="*/ 537328 w 537328"/>
                    <a:gd name="connsiteY1" fmla="*/ 379020 h 737239"/>
                    <a:gd name="connsiteX2" fmla="*/ 9427 w 537328"/>
                    <a:gd name="connsiteY2" fmla="*/ 379020 h 737239"/>
                    <a:gd name="connsiteX0" fmla="*/ 527957 w 527957"/>
                    <a:gd name="connsiteY0" fmla="*/ 379020 h 379020"/>
                    <a:gd name="connsiteX1" fmla="*/ 56 w 527957"/>
                    <a:gd name="connsiteY1" fmla="*/ 379020 h 379020"/>
                    <a:gd name="connsiteX0" fmla="*/ 527957 w 527957"/>
                    <a:gd name="connsiteY0" fmla="*/ 390136 h 390136"/>
                    <a:gd name="connsiteX1" fmla="*/ 56 w 527957"/>
                    <a:gd name="connsiteY1" fmla="*/ 390136 h 390136"/>
                    <a:gd name="connsiteX0" fmla="*/ 527901 w 527901"/>
                    <a:gd name="connsiteY0" fmla="*/ 438358 h 438358"/>
                    <a:gd name="connsiteX1" fmla="*/ 0 w 527901"/>
                    <a:gd name="connsiteY1" fmla="*/ 438358 h 438358"/>
                    <a:gd name="connsiteX0" fmla="*/ 527901 w 527901"/>
                    <a:gd name="connsiteY0" fmla="*/ 438358 h 438358"/>
                    <a:gd name="connsiteX1" fmla="*/ 0 w 527901"/>
                    <a:gd name="connsiteY1" fmla="*/ 438358 h 438358"/>
                    <a:gd name="connsiteX2" fmla="*/ 527901 w 527901"/>
                    <a:gd name="connsiteY2" fmla="*/ 438358 h 438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27901" h="438358">
                      <a:moveTo>
                        <a:pt x="527901" y="438358"/>
                      </a:moveTo>
                      <a:cubicBezTo>
                        <a:pt x="520044" y="-139818"/>
                        <a:pt x="3142" y="-152389"/>
                        <a:pt x="0" y="438358"/>
                      </a:cubicBezTo>
                      <a:lnTo>
                        <a:pt x="527901" y="43835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8F52AFE8-0F3D-44B4-B18D-2AD446DD2AA4}"/>
                    </a:ext>
                  </a:extLst>
                </p:cNvPr>
                <p:cNvSpPr/>
                <p:nvPr/>
              </p:nvSpPr>
              <p:spPr>
                <a:xfrm>
                  <a:off x="708876" y="28575"/>
                  <a:ext cx="386499" cy="386499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804D35A6-04EA-47E9-908B-0B2E9DD0FFC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42301" y="322619"/>
                <a:ext cx="475615" cy="611505"/>
                <a:chOff x="719194" y="317688"/>
                <a:chExt cx="527901" cy="688156"/>
              </a:xfrm>
            </p:grpSpPr>
            <p:sp>
              <p:nvSpPr>
                <p:cNvPr id="18" name="Freeform 48">
                  <a:extLst>
                    <a:ext uri="{FF2B5EF4-FFF2-40B4-BE49-F238E27FC236}">
                      <a16:creationId xmlns:a16="http://schemas.microsoft.com/office/drawing/2014/main" id="{8E2F67D3-BF9E-4CAF-BDCC-90F74BCBA569}"/>
                    </a:ext>
                  </a:extLst>
                </p:cNvPr>
                <p:cNvSpPr/>
                <p:nvPr/>
              </p:nvSpPr>
              <p:spPr>
                <a:xfrm>
                  <a:off x="719194" y="652326"/>
                  <a:ext cx="527901" cy="353518"/>
                </a:xfrm>
                <a:custGeom>
                  <a:avLst/>
                  <a:gdLst>
                    <a:gd name="connsiteX0" fmla="*/ 0 w 537328"/>
                    <a:gd name="connsiteY0" fmla="*/ 377072 h 377072"/>
                    <a:gd name="connsiteX1" fmla="*/ 537328 w 537328"/>
                    <a:gd name="connsiteY1" fmla="*/ 18853 h 377072"/>
                    <a:gd name="connsiteX2" fmla="*/ 9427 w 537328"/>
                    <a:gd name="connsiteY2" fmla="*/ 18853 h 377072"/>
                    <a:gd name="connsiteX3" fmla="*/ 9427 w 537328"/>
                    <a:gd name="connsiteY3" fmla="*/ 0 h 377072"/>
                    <a:gd name="connsiteX0" fmla="*/ 0 w 537328"/>
                    <a:gd name="connsiteY0" fmla="*/ 377072 h 377072"/>
                    <a:gd name="connsiteX1" fmla="*/ 537328 w 537328"/>
                    <a:gd name="connsiteY1" fmla="*/ 18853 h 377072"/>
                    <a:gd name="connsiteX2" fmla="*/ 9427 w 537328"/>
                    <a:gd name="connsiteY2" fmla="*/ 18853 h 377072"/>
                    <a:gd name="connsiteX3" fmla="*/ 9427 w 537328"/>
                    <a:gd name="connsiteY3" fmla="*/ 0 h 377072"/>
                    <a:gd name="connsiteX0" fmla="*/ 0 w 537332"/>
                    <a:gd name="connsiteY0" fmla="*/ 384069 h 384069"/>
                    <a:gd name="connsiteX1" fmla="*/ 537328 w 537332"/>
                    <a:gd name="connsiteY1" fmla="*/ 25850 h 384069"/>
                    <a:gd name="connsiteX2" fmla="*/ 9427 w 537332"/>
                    <a:gd name="connsiteY2" fmla="*/ 25850 h 384069"/>
                    <a:gd name="connsiteX3" fmla="*/ 9427 w 537332"/>
                    <a:gd name="connsiteY3" fmla="*/ 6997 h 384069"/>
                    <a:gd name="connsiteX0" fmla="*/ 0 w 537332"/>
                    <a:gd name="connsiteY0" fmla="*/ 384069 h 384069"/>
                    <a:gd name="connsiteX1" fmla="*/ 537328 w 537332"/>
                    <a:gd name="connsiteY1" fmla="*/ 25850 h 384069"/>
                    <a:gd name="connsiteX2" fmla="*/ 9427 w 537332"/>
                    <a:gd name="connsiteY2" fmla="*/ 25850 h 384069"/>
                    <a:gd name="connsiteX3" fmla="*/ 9427 w 537332"/>
                    <a:gd name="connsiteY3" fmla="*/ 6997 h 384069"/>
                    <a:gd name="connsiteX0" fmla="*/ 0 w 537328"/>
                    <a:gd name="connsiteY0" fmla="*/ 710852 h 710852"/>
                    <a:gd name="connsiteX1" fmla="*/ 537328 w 537328"/>
                    <a:gd name="connsiteY1" fmla="*/ 352633 h 710852"/>
                    <a:gd name="connsiteX2" fmla="*/ 9427 w 537328"/>
                    <a:gd name="connsiteY2" fmla="*/ 352633 h 710852"/>
                    <a:gd name="connsiteX3" fmla="*/ 9427 w 537328"/>
                    <a:gd name="connsiteY3" fmla="*/ 333780 h 710852"/>
                    <a:gd name="connsiteX0" fmla="*/ 0 w 537328"/>
                    <a:gd name="connsiteY0" fmla="*/ 1461154 h 1461154"/>
                    <a:gd name="connsiteX1" fmla="*/ 537328 w 537328"/>
                    <a:gd name="connsiteY1" fmla="*/ 1102935 h 1461154"/>
                    <a:gd name="connsiteX2" fmla="*/ 9427 w 537328"/>
                    <a:gd name="connsiteY2" fmla="*/ 1102935 h 1461154"/>
                    <a:gd name="connsiteX3" fmla="*/ 160256 w 537328"/>
                    <a:gd name="connsiteY3" fmla="*/ 0 h 1461154"/>
                    <a:gd name="connsiteX0" fmla="*/ 0 w 537328"/>
                    <a:gd name="connsiteY0" fmla="*/ 710853 h 710853"/>
                    <a:gd name="connsiteX1" fmla="*/ 537328 w 537328"/>
                    <a:gd name="connsiteY1" fmla="*/ 352634 h 710853"/>
                    <a:gd name="connsiteX2" fmla="*/ 9427 w 537328"/>
                    <a:gd name="connsiteY2" fmla="*/ 352634 h 710853"/>
                    <a:gd name="connsiteX0" fmla="*/ 0 w 537328"/>
                    <a:gd name="connsiteY0" fmla="*/ 836552 h 836552"/>
                    <a:gd name="connsiteX1" fmla="*/ 537328 w 537328"/>
                    <a:gd name="connsiteY1" fmla="*/ 478333 h 836552"/>
                    <a:gd name="connsiteX2" fmla="*/ 9427 w 537328"/>
                    <a:gd name="connsiteY2" fmla="*/ 478333 h 836552"/>
                    <a:gd name="connsiteX0" fmla="*/ 0 w 537328"/>
                    <a:gd name="connsiteY0" fmla="*/ 737239 h 737239"/>
                    <a:gd name="connsiteX1" fmla="*/ 537328 w 537328"/>
                    <a:gd name="connsiteY1" fmla="*/ 379020 h 737239"/>
                    <a:gd name="connsiteX2" fmla="*/ 9427 w 537328"/>
                    <a:gd name="connsiteY2" fmla="*/ 379020 h 737239"/>
                    <a:gd name="connsiteX0" fmla="*/ 527957 w 527957"/>
                    <a:gd name="connsiteY0" fmla="*/ 379020 h 379020"/>
                    <a:gd name="connsiteX1" fmla="*/ 56 w 527957"/>
                    <a:gd name="connsiteY1" fmla="*/ 379020 h 379020"/>
                    <a:gd name="connsiteX0" fmla="*/ 527957 w 527957"/>
                    <a:gd name="connsiteY0" fmla="*/ 390136 h 390136"/>
                    <a:gd name="connsiteX1" fmla="*/ 56 w 527957"/>
                    <a:gd name="connsiteY1" fmla="*/ 390136 h 390136"/>
                    <a:gd name="connsiteX0" fmla="*/ 527901 w 527901"/>
                    <a:gd name="connsiteY0" fmla="*/ 438358 h 438358"/>
                    <a:gd name="connsiteX1" fmla="*/ 0 w 527901"/>
                    <a:gd name="connsiteY1" fmla="*/ 438358 h 438358"/>
                    <a:gd name="connsiteX0" fmla="*/ 527901 w 527901"/>
                    <a:gd name="connsiteY0" fmla="*/ 438358 h 438358"/>
                    <a:gd name="connsiteX1" fmla="*/ 0 w 527901"/>
                    <a:gd name="connsiteY1" fmla="*/ 438358 h 438358"/>
                    <a:gd name="connsiteX2" fmla="*/ 527901 w 527901"/>
                    <a:gd name="connsiteY2" fmla="*/ 438358 h 438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27901" h="438358">
                      <a:moveTo>
                        <a:pt x="527901" y="438358"/>
                      </a:moveTo>
                      <a:cubicBezTo>
                        <a:pt x="520044" y="-139818"/>
                        <a:pt x="3142" y="-152389"/>
                        <a:pt x="0" y="438358"/>
                      </a:cubicBezTo>
                      <a:lnTo>
                        <a:pt x="527901" y="43835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BF1A4AC4-AC72-4588-BAF4-A0F5346C93CD}"/>
                    </a:ext>
                  </a:extLst>
                </p:cNvPr>
                <p:cNvSpPr/>
                <p:nvPr/>
              </p:nvSpPr>
              <p:spPr>
                <a:xfrm>
                  <a:off x="789894" y="317688"/>
                  <a:ext cx="386500" cy="386498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  <p:sp>
          <p:nvSpPr>
            <p:cNvPr id="8" name="Speech Bubble: Rectangle with Corners Rounded 7">
              <a:extLst>
                <a:ext uri="{FF2B5EF4-FFF2-40B4-BE49-F238E27FC236}">
                  <a16:creationId xmlns:a16="http://schemas.microsoft.com/office/drawing/2014/main" id="{3CA890B9-5C12-4F35-AF5D-599B370F73B1}"/>
                </a:ext>
              </a:extLst>
            </p:cNvPr>
            <p:cNvSpPr/>
            <p:nvPr/>
          </p:nvSpPr>
          <p:spPr>
            <a:xfrm>
              <a:off x="812564" y="1901391"/>
              <a:ext cx="2938978" cy="1119927"/>
            </a:xfrm>
            <a:prstGeom prst="wedgeRoundRectCallout">
              <a:avLst>
                <a:gd name="adj1" fmla="val 59538"/>
                <a:gd name="adj2" fmla="val 32855"/>
                <a:gd name="adj3" fmla="val 16667"/>
              </a:avLst>
            </a:prstGeom>
            <a:solidFill>
              <a:srgbClr val="FAFAE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600" b="1" dirty="0" err="1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Sumaya</a:t>
              </a:r>
              <a:r>
                <a:rPr lang="en-US" sz="1600" b="1" dirty="0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:</a:t>
              </a:r>
              <a:r>
                <a:rPr lang="en-US" sz="1600" dirty="0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The blue car has the highest speed because it travels further in the same time</a:t>
              </a:r>
              <a:endPara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Speech Bubble: Rectangle with Corners Rounded 8">
              <a:extLst>
                <a:ext uri="{FF2B5EF4-FFF2-40B4-BE49-F238E27FC236}">
                  <a16:creationId xmlns:a16="http://schemas.microsoft.com/office/drawing/2014/main" id="{058070F5-40C9-462B-988A-5C57BD960400}"/>
                </a:ext>
              </a:extLst>
            </p:cNvPr>
            <p:cNvSpPr/>
            <p:nvPr/>
          </p:nvSpPr>
          <p:spPr>
            <a:xfrm>
              <a:off x="5282563" y="1944954"/>
              <a:ext cx="3124089" cy="1147098"/>
            </a:xfrm>
            <a:prstGeom prst="wedgeRoundRectCallout">
              <a:avLst>
                <a:gd name="adj1" fmla="val -59111"/>
                <a:gd name="adj2" fmla="val 23230"/>
                <a:gd name="adj3" fmla="val 16667"/>
              </a:avLst>
            </a:prstGeom>
            <a:solidFill>
              <a:srgbClr val="FAFAE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Malachi: </a:t>
              </a:r>
              <a:r>
                <a:rPr lang="en-US" sz="1600" dirty="0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Both cars have the same speed at the end because they start and finish at the same time</a:t>
              </a:r>
              <a:endPara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Speech Bubble: Rectangle with Corners Rounded 9">
              <a:extLst>
                <a:ext uri="{FF2B5EF4-FFF2-40B4-BE49-F238E27FC236}">
                  <a16:creationId xmlns:a16="http://schemas.microsoft.com/office/drawing/2014/main" id="{8539E207-18EC-4704-9877-85FABC1DBF5B}"/>
                </a:ext>
              </a:extLst>
            </p:cNvPr>
            <p:cNvSpPr/>
            <p:nvPr/>
          </p:nvSpPr>
          <p:spPr>
            <a:xfrm>
              <a:off x="983612" y="3211591"/>
              <a:ext cx="2936937" cy="1171788"/>
            </a:xfrm>
            <a:prstGeom prst="wedgeRoundRectCallout">
              <a:avLst>
                <a:gd name="adj1" fmla="val 46626"/>
                <a:gd name="adj2" fmla="val -56484"/>
                <a:gd name="adj3" fmla="val 16667"/>
              </a:avLst>
            </a:prstGeom>
            <a:solidFill>
              <a:srgbClr val="FAFAE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Robyn:</a:t>
              </a:r>
              <a:r>
                <a:rPr lang="en-US" sz="1600" dirty="0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You can’t tell which car is going fastest because they don’t travel the same distance</a:t>
              </a:r>
              <a:endPara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F1EEC757-9434-4A44-9527-6D1BEB80AC94}"/>
                </a:ext>
              </a:extLst>
            </p:cNvPr>
            <p:cNvSpPr/>
            <p:nvPr/>
          </p:nvSpPr>
          <p:spPr>
            <a:xfrm>
              <a:off x="5142853" y="3429000"/>
              <a:ext cx="3159867" cy="915167"/>
            </a:xfrm>
            <a:prstGeom prst="wedgeRoundRectCallout">
              <a:avLst>
                <a:gd name="adj1" fmla="val -49849"/>
                <a:gd name="adj2" fmla="val -65320"/>
                <a:gd name="adj3" fmla="val 16667"/>
              </a:avLst>
            </a:prstGeom>
            <a:solidFill>
              <a:srgbClr val="FAFAE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Luka:</a:t>
              </a:r>
              <a:r>
                <a:rPr lang="en-US" sz="1600" dirty="0">
                  <a:solidFill>
                    <a:srgbClr val="000000"/>
                  </a:solidFill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The blue car has the highest speed – it is ahead of the red car all the way</a:t>
              </a:r>
              <a:endPara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60987B1-61D0-4B36-ACA2-F03CD6B138D0}"/>
              </a:ext>
            </a:extLst>
          </p:cNvPr>
          <p:cNvSpPr txBox="1"/>
          <p:nvPr/>
        </p:nvSpPr>
        <p:spPr>
          <a:xfrm>
            <a:off x="457199" y="4450594"/>
            <a:ext cx="8343900" cy="1716324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>
              <a:spcAft>
                <a:spcPts val="600"/>
              </a:spcAft>
            </a:pPr>
            <a:r>
              <a:rPr lang="en-GB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answer</a:t>
            </a:r>
            <a:endParaRPr lang="en-GB" sz="1600" b="1" dirty="0"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>
              <a:lnSpc>
                <a:spcPct val="114000"/>
              </a:lnSpc>
            </a:pP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1.</a:t>
            </a:r>
            <a:r>
              <a:rPr lang="en-GB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	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Who do you think is right about the speed of the cars? </a:t>
            </a:r>
          </a:p>
          <a:p>
            <a:pPr marL="817245">
              <a:lnSpc>
                <a:spcPct val="114000"/>
              </a:lnSpc>
              <a:spcAft>
                <a:spcPts val="600"/>
              </a:spcAft>
            </a:pPr>
            <a:r>
              <a:rPr lang="en-GB" sz="16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Explain your answer.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4000"/>
              </a:lnSpc>
            </a:pP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2.</a:t>
            </a:r>
            <a:r>
              <a: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	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Why do you think the other students are wrong?</a:t>
            </a:r>
          </a:p>
          <a:p>
            <a:pPr marL="817245">
              <a:lnSpc>
                <a:spcPct val="114000"/>
              </a:lnSpc>
            </a:pPr>
            <a:r>
              <a:rPr lang="en-GB" sz="16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would you say to them to help them to understand?</a:t>
            </a:r>
            <a:endParaRPr lang="en-GB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endParaRPr lang="en-GB" sz="1600" dirty="0"/>
          </a:p>
        </p:txBody>
      </p:sp>
      <p:sp>
        <p:nvSpPr>
          <p:cNvPr id="29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5CACC444-9F90-4888-9D43-6E8DDCA1E74C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0A3C84FD-F52C-464D-8279-37DE9ED90209}"/>
              </a:ext>
            </a:extLst>
          </p:cNvPr>
          <p:cNvSpPr txBox="1">
            <a:spLocks/>
          </p:cNvSpPr>
          <p:nvPr/>
        </p:nvSpPr>
        <p:spPr>
          <a:xfrm>
            <a:off x="457199" y="863126"/>
            <a:ext cx="5566230" cy="1171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400" dirty="0"/>
              <a:t>Some students are talking about what happens when two cars move at a constant speed for the same amount of time, and the blue car moves a bigger distance.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D1AFD677-61D9-48C4-A939-5C28B711A8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1284" y="932722"/>
            <a:ext cx="2325517" cy="816863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F0C8B758-A2AA-4EB8-B95D-C6E0DFCF397C}"/>
              </a:ext>
            </a:extLst>
          </p:cNvPr>
          <p:cNvSpPr/>
          <p:nvPr/>
        </p:nvSpPr>
        <p:spPr>
          <a:xfrm>
            <a:off x="84600" y="863125"/>
            <a:ext cx="288000" cy="28800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64322371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Calculating average speed and average velocity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515083" y="1619480"/>
            <a:ext cx="6078071" cy="2700170"/>
            <a:chOff x="1880549" y="1413647"/>
            <a:chExt cx="6078071" cy="2700170"/>
          </a:xfrm>
        </p:grpSpPr>
        <p:sp>
          <p:nvSpPr>
            <p:cNvPr id="21" name="Rectangle 20"/>
            <p:cNvSpPr/>
            <p:nvPr/>
          </p:nvSpPr>
          <p:spPr>
            <a:xfrm>
              <a:off x="1880549" y="1413647"/>
              <a:ext cx="6078071" cy="270017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2342786" y="1772569"/>
              <a:ext cx="5153596" cy="1982327"/>
              <a:chOff x="1904355" y="1699164"/>
              <a:chExt cx="5153596" cy="1982327"/>
            </a:xfrm>
            <a:solidFill>
              <a:srgbClr val="FAFAEA"/>
            </a:solidFill>
          </p:grpSpPr>
          <p:grpSp>
            <p:nvGrpSpPr>
              <p:cNvPr id="9" name="Group 8"/>
              <p:cNvGrpSpPr/>
              <p:nvPr/>
            </p:nvGrpSpPr>
            <p:grpSpPr>
              <a:xfrm>
                <a:off x="2055984" y="1699164"/>
                <a:ext cx="4850338" cy="835045"/>
                <a:chOff x="2151781" y="5453583"/>
                <a:chExt cx="4850338" cy="835045"/>
              </a:xfrm>
              <a:grpFill/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" name="Rectangle 6"/>
                    <p:cNvSpPr/>
                    <p:nvPr/>
                  </p:nvSpPr>
                  <p:spPr>
                    <a:xfrm>
                      <a:off x="4554119" y="5453583"/>
                      <a:ext cx="2448000" cy="369332"/>
                    </a:xfrm>
                    <a:prstGeom prst="rect">
                      <a:avLst/>
                    </a:prstGeom>
                    <a:grpFill/>
                    <a:ln w="44450">
                      <a:noFill/>
                    </a:ln>
                  </p:spPr>
                  <p:txBody>
                    <a:bodyPr wrap="none">
                      <a:no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m:rPr>
                                <m:nor/>
                              </m:rPr>
                              <a:rPr lang="en-GB" b="1" i="0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distance</m:t>
                            </m:r>
                            <m:r>
                              <m:rPr>
                                <m:nor/>
                              </m:rPr>
                              <a:rPr lang="en-GB" b="1" i="0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b="1" i="0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travelled</m:t>
                            </m:r>
                          </m:oMath>
                        </m:oMathPara>
                      </a14:m>
                      <a:endParaRPr lang="en-GB" dirty="0">
                        <a:solidFill>
                          <a:schemeClr val="tx2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7" name="Rectangle 6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554119" y="5453583"/>
                      <a:ext cx="2448000" cy="369332"/>
                    </a:xfrm>
                    <a:prstGeom prst="rect">
                      <a:avLst/>
                    </a:prstGeom>
                    <a:blipFill>
                      <a:blip r:embed="rId4"/>
                      <a:stretch>
                        <a:fillRect r="-1493"/>
                      </a:stretch>
                    </a:blipFill>
                    <a:ln w="44450">
                      <a:noFill/>
                    </a:ln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" name="Rectangle 7"/>
                    <p:cNvSpPr/>
                    <p:nvPr/>
                  </p:nvSpPr>
                  <p:spPr>
                    <a:xfrm>
                      <a:off x="4554119" y="5919296"/>
                      <a:ext cx="2448000" cy="369332"/>
                    </a:xfrm>
                    <a:prstGeom prst="rect">
                      <a:avLst/>
                    </a:prstGeom>
                    <a:grpFill/>
                    <a:ln w="44450">
                      <a:noFill/>
                    </a:ln>
                  </p:spPr>
                  <p:txBody>
                    <a:bodyPr wrap="none">
                      <a:no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m:rPr>
                                <m:nor/>
                              </m:rPr>
                              <a:rPr lang="en-GB" b="1" i="0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time</m:t>
                            </m:r>
                            <m:r>
                              <m:rPr>
                                <m:nor/>
                              </m:rPr>
                              <a:rPr lang="en-GB" b="1" i="0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b="1" i="0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taken</m:t>
                            </m:r>
                          </m:oMath>
                        </m:oMathPara>
                      </a14:m>
                      <a:endParaRPr lang="en-GB" dirty="0">
                        <a:solidFill>
                          <a:schemeClr val="tx2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8" name="Rectangle 7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554119" y="5919296"/>
                      <a:ext cx="2448000" cy="369332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/>
                      </a:stretch>
                    </a:blipFill>
                    <a:ln w="44450">
                      <a:noFill/>
                    </a:ln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grpSp>
              <p:nvGrpSpPr>
                <p:cNvPr id="5" name="Group 4"/>
                <p:cNvGrpSpPr/>
                <p:nvPr/>
              </p:nvGrpSpPr>
              <p:grpSpPr>
                <a:xfrm>
                  <a:off x="2151781" y="5686440"/>
                  <a:ext cx="4850338" cy="369332"/>
                  <a:chOff x="2151781" y="5686440"/>
                  <a:chExt cx="4850338" cy="369332"/>
                </a:xfrm>
                <a:grpFill/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2" name="Rectangle 1"/>
                      <p:cNvSpPr/>
                      <p:nvPr/>
                    </p:nvSpPr>
                    <p:spPr>
                      <a:xfrm>
                        <a:off x="2151781" y="5686440"/>
                        <a:ext cx="2448000" cy="369332"/>
                      </a:xfrm>
                      <a:prstGeom prst="rect">
                        <a:avLst/>
                      </a:prstGeom>
                      <a:grpFill/>
                      <a:ln w="44450">
                        <a:noFill/>
                      </a:ln>
                    </p:spPr>
                    <p:txBody>
                      <a:bodyPr wrap="none">
                        <a:no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right"/>
                            </m:oMathParaPr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GB" b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m:t>average</m:t>
                              </m:r>
                              <m:r>
                                <m:rPr>
                                  <m:nor/>
                                </m:rPr>
                                <a:rPr lang="en-GB" b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GB" b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m:t>speed</m:t>
                              </m:r>
                              <m:r>
                                <m:rPr>
                                  <m:nor/>
                                </m:rPr>
                                <a:rPr lang="en-GB" b="1" i="0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m:t> =</m:t>
                              </m:r>
                            </m:oMath>
                          </m:oMathPara>
                        </a14:m>
                        <a:endParaRPr lang="en-GB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2" name="Rectangle 1"/>
                      <p:cNvSpPr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2151781" y="5686440"/>
                        <a:ext cx="2448000" cy="369332"/>
                      </a:xfrm>
                      <a:prstGeom prst="rect">
                        <a:avLst/>
                      </a:prstGeom>
                      <a:blipFill>
                        <a:blip r:embed="rId6"/>
                        <a:stretch>
                          <a:fillRect b="-18333"/>
                        </a:stretch>
                      </a:blipFill>
                      <a:ln w="44450">
                        <a:noFill/>
                      </a:ln>
                    </p:spPr>
                    <p:txBody>
                      <a:bodyPr/>
                      <a:lstStyle/>
                      <a:p>
                        <a:r>
                          <a:rPr lang="en-GB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cxnSp>
                <p:nvCxnSpPr>
                  <p:cNvPr id="4" name="Straight Connector 3"/>
                  <p:cNvCxnSpPr/>
                  <p:nvPr/>
                </p:nvCxnSpPr>
                <p:spPr>
                  <a:xfrm>
                    <a:off x="4599781" y="5871106"/>
                    <a:ext cx="2402338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3" name="Group 12"/>
              <p:cNvGrpSpPr/>
              <p:nvPr/>
            </p:nvGrpSpPr>
            <p:grpSpPr>
              <a:xfrm>
                <a:off x="1904355" y="2846446"/>
                <a:ext cx="5153596" cy="835045"/>
                <a:chOff x="1848523" y="5453583"/>
                <a:chExt cx="5153596" cy="835045"/>
              </a:xfrm>
              <a:grpFill/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4" name="Rectangle 13"/>
                    <p:cNvSpPr/>
                    <p:nvPr/>
                  </p:nvSpPr>
                  <p:spPr>
                    <a:xfrm>
                      <a:off x="4554119" y="5453583"/>
                      <a:ext cx="2448000" cy="369332"/>
                    </a:xfrm>
                    <a:prstGeom prst="rect">
                      <a:avLst/>
                    </a:prstGeom>
                    <a:grpFill/>
                    <a:ln w="44450">
                      <a:noFill/>
                    </a:ln>
                  </p:spPr>
                  <p:txBody>
                    <a:bodyPr wrap="none">
                      <a:no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m:rPr>
                                <m:nor/>
                              </m:rPr>
                              <a:rPr lang="en-GB" b="1" i="0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total</m:t>
                            </m:r>
                            <m:r>
                              <m:rPr>
                                <m:nor/>
                              </m:rPr>
                              <a:rPr lang="en-GB" b="1" i="0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b="1" i="0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displacement</m:t>
                            </m:r>
                          </m:oMath>
                        </m:oMathPara>
                      </a14:m>
                      <a:endParaRPr lang="en-GB" dirty="0">
                        <a:solidFill>
                          <a:schemeClr val="tx2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14" name="Rectangle 13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554119" y="5453583"/>
                      <a:ext cx="2448000" cy="369332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 r="-5970" b="-18333"/>
                      </a:stretch>
                    </a:blipFill>
                    <a:ln w="44450">
                      <a:noFill/>
                    </a:ln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5" name="Rectangle 14"/>
                    <p:cNvSpPr/>
                    <p:nvPr/>
                  </p:nvSpPr>
                  <p:spPr>
                    <a:xfrm>
                      <a:off x="4554119" y="5919296"/>
                      <a:ext cx="2448000" cy="369332"/>
                    </a:xfrm>
                    <a:prstGeom prst="rect">
                      <a:avLst/>
                    </a:prstGeom>
                    <a:grpFill/>
                    <a:ln w="44450">
                      <a:noFill/>
                    </a:ln>
                  </p:spPr>
                  <p:txBody>
                    <a:bodyPr wrap="none">
                      <a:no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m:rPr>
                                <m:nor/>
                              </m:rPr>
                              <a:rPr lang="en-GB" b="1" i="0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time</m:t>
                            </m:r>
                            <m:r>
                              <m:rPr>
                                <m:nor/>
                              </m:rPr>
                              <a:rPr lang="en-GB" b="1" i="0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b="1" i="0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taken</m:t>
                            </m:r>
                          </m:oMath>
                        </m:oMathPara>
                      </a14:m>
                      <a:endParaRPr lang="en-GB" dirty="0">
                        <a:solidFill>
                          <a:schemeClr val="tx2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15" name="Rectangle 14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554119" y="5919296"/>
                      <a:ext cx="2448000" cy="369332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/>
                      </a:stretch>
                    </a:blipFill>
                    <a:ln w="44450">
                      <a:noFill/>
                    </a:ln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grpSp>
              <p:nvGrpSpPr>
                <p:cNvPr id="16" name="Group 15"/>
                <p:cNvGrpSpPr/>
                <p:nvPr/>
              </p:nvGrpSpPr>
              <p:grpSpPr>
                <a:xfrm>
                  <a:off x="1848523" y="5686440"/>
                  <a:ext cx="5153596" cy="369332"/>
                  <a:chOff x="1848523" y="5686440"/>
                  <a:chExt cx="5153596" cy="369332"/>
                </a:xfrm>
                <a:grpFill/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7" name="Rectangle 16"/>
                      <p:cNvSpPr/>
                      <p:nvPr/>
                    </p:nvSpPr>
                    <p:spPr>
                      <a:xfrm>
                        <a:off x="1848523" y="5686440"/>
                        <a:ext cx="2751258" cy="369332"/>
                      </a:xfrm>
                      <a:prstGeom prst="rect">
                        <a:avLst/>
                      </a:prstGeom>
                      <a:grpFill/>
                      <a:ln w="44450">
                        <a:noFill/>
                      </a:ln>
                    </p:spPr>
                    <p:txBody>
                      <a:bodyPr wrap="none">
                        <a:no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right"/>
                            </m:oMathParaPr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GB" b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m:t>average</m:t>
                              </m:r>
                              <m:r>
                                <m:rPr>
                                  <m:nor/>
                                </m:rPr>
                                <a:rPr lang="en-GB" b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GB" b="1" i="0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m:t>velocity</m:t>
                              </m:r>
                              <m:r>
                                <m:rPr>
                                  <m:nor/>
                                </m:rPr>
                                <a:rPr lang="en-GB" b="1" i="0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m:t> =</m:t>
                              </m:r>
                            </m:oMath>
                          </m:oMathPara>
                        </a14:m>
                        <a:endParaRPr lang="en-GB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7" name="Rectangle 16"/>
                      <p:cNvSpPr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848523" y="5686440"/>
                        <a:ext cx="2751258" cy="369332"/>
                      </a:xfrm>
                      <a:prstGeom prst="rect">
                        <a:avLst/>
                      </a:prstGeom>
                      <a:blipFill>
                        <a:blip r:embed="rId9"/>
                        <a:stretch>
                          <a:fillRect b="-16393"/>
                        </a:stretch>
                      </a:blipFill>
                      <a:ln w="44450">
                        <a:noFill/>
                      </a:ln>
                    </p:spPr>
                    <p:txBody>
                      <a:bodyPr/>
                      <a:lstStyle/>
                      <a:p>
                        <a:r>
                          <a:rPr lang="en-GB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cxnSp>
                <p:nvCxnSpPr>
                  <p:cNvPr id="18" name="Straight Connector 17"/>
                  <p:cNvCxnSpPr/>
                  <p:nvPr/>
                </p:nvCxnSpPr>
                <p:spPr>
                  <a:xfrm>
                    <a:off x="4599781" y="5871106"/>
                    <a:ext cx="2402338" cy="0"/>
                  </a:xfrm>
                  <a:prstGeom prst="line">
                    <a:avLst/>
                  </a:prstGeom>
                  <a:grpFill/>
                  <a:ln w="31750">
                    <a:solidFill>
                      <a:schemeClr val="tx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10" name="Rectangle 9"/>
          <p:cNvSpPr/>
          <p:nvPr/>
        </p:nvSpPr>
        <p:spPr>
          <a:xfrm>
            <a:off x="457200" y="5137003"/>
            <a:ext cx="8285163" cy="703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14000"/>
              </a:lnSpc>
              <a:spcBef>
                <a:spcPct val="20000"/>
              </a:spcBef>
              <a:defRPr/>
            </a:pPr>
            <a:r>
              <a:rPr lang="en-US" sz="16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Speed is a scalar quantity; it has a magnitude only. </a:t>
            </a:r>
          </a:p>
          <a:p>
            <a:pPr lvl="0" defTabSz="914400">
              <a:lnSpc>
                <a:spcPct val="114000"/>
              </a:lnSpc>
              <a:spcBef>
                <a:spcPct val="20000"/>
              </a:spcBef>
              <a:defRPr/>
            </a:pPr>
            <a:r>
              <a:rPr lang="en-US" sz="16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Velocity is a vector quantity; it has both a magnitude and a direction.</a:t>
            </a:r>
          </a:p>
        </p:txBody>
      </p:sp>
      <p:sp>
        <p:nvSpPr>
          <p:cNvPr id="20" name="Text Placeholder 16"/>
          <p:cNvSpPr txBox="1">
            <a:spLocks/>
          </p:cNvSpPr>
          <p:nvPr/>
        </p:nvSpPr>
        <p:spPr>
          <a:xfrm>
            <a:off x="457199" y="863126"/>
            <a:ext cx="8285163" cy="517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Average speed and average velocity can be calculated using:</a:t>
            </a:r>
          </a:p>
        </p:txBody>
      </p:sp>
    </p:spTree>
    <p:extLst>
      <p:ext uri="{BB962C8B-B14F-4D97-AF65-F5344CB8AC3E}">
        <p14:creationId xmlns:p14="http://schemas.microsoft.com/office/powerpoint/2010/main" val="236485060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9C97AC-ACF4-4CF2-95A0-8DEB450114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Calculating average speed and average velocity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507288" cy="5070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do:</a:t>
            </a:r>
            <a:endParaRPr lang="en-US" sz="1600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600" i="1" dirty="0"/>
              <a:t>Answer the questions.</a:t>
            </a:r>
            <a:endParaRPr kumimoji="0" lang="en-US" sz="16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Show clearly every step of your calculations. 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556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 car travels 10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kilometres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east in 10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minutes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720725" indent="-365125">
              <a:spcBef>
                <a:spcPts val="1200"/>
              </a:spcBef>
              <a:spcAft>
                <a:spcPts val="600"/>
              </a:spcAft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	Find the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average speed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 car in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metres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per second (m/s).</a:t>
            </a:r>
          </a:p>
          <a:p>
            <a:pPr marL="720725" marR="0" lvl="0" indent="-365125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	Find the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average velocity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 car in m/s.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80E58AA2-50F7-4FBE-96E5-09CCD04EDAF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887" y="2804809"/>
            <a:ext cx="7212225" cy="948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691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172C02F-3F63-43FC-ADDD-206AEFF01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Going in the right direction?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B65C956F-DB1B-47D6-90B9-BDE372DFC43E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305" y="673561"/>
            <a:ext cx="1764275" cy="1274991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79705" y="1809806"/>
            <a:ext cx="8748828" cy="4452763"/>
            <a:chOff x="179705" y="1809806"/>
            <a:chExt cx="8748828" cy="4452763"/>
          </a:xfrm>
        </p:grpSpPr>
        <p:sp>
          <p:nvSpPr>
            <p:cNvPr id="33" name="TextBox 32"/>
            <p:cNvSpPr txBox="1"/>
            <p:nvPr/>
          </p:nvSpPr>
          <p:spPr>
            <a:xfrm>
              <a:off x="179705" y="1809806"/>
              <a:ext cx="8748828" cy="4396414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>
              <a:noAutofit/>
            </a:bodyPr>
            <a:lstStyle/>
            <a:p>
              <a:pPr marL="228600">
                <a:lnSpc>
                  <a:spcPct val="120000"/>
                </a:lnSpc>
                <a:spcBef>
                  <a:spcPts val="1200"/>
                </a:spcBef>
                <a:spcAft>
                  <a:spcPts val="600"/>
                </a:spcAft>
              </a:pPr>
              <a:r>
                <a:rPr lang="en-GB" sz="1600" b="1" u="sng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Average speed, average velocity</a:t>
              </a:r>
              <a:endPara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  <a:p>
              <a:pPr marL="228600">
                <a:lnSpc>
                  <a:spcPct val="120000"/>
                </a:lnSpc>
                <a:spcBef>
                  <a:spcPts val="1200"/>
                </a:spcBef>
                <a:spcAft>
                  <a:spcPts val="600"/>
                </a:spcAft>
              </a:pPr>
              <a:r>
                <a:rPr lang="en-US" sz="1600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The average  __________ of an object measures how far it travels in a given time interval.  To calculate the average __________ we divide the distance travelled by the time taken.  </a:t>
              </a:r>
            </a:p>
            <a:p>
              <a:pPr marL="228600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</a:pPr>
              <a:r>
                <a:rPr lang="en-US" sz="1600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We can write this as a word equation:</a:t>
              </a:r>
            </a:p>
            <a:p>
              <a:pPr marL="228600">
                <a:lnSpc>
                  <a:spcPct val="120000"/>
                </a:lnSpc>
                <a:spcAft>
                  <a:spcPts val="600"/>
                </a:spcAft>
              </a:pPr>
              <a:endPara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  <a:p>
              <a:pPr marL="228600">
                <a:lnSpc>
                  <a:spcPct val="120000"/>
                </a:lnSpc>
                <a:spcBef>
                  <a:spcPts val="1200"/>
                </a:spcBef>
                <a:spcAft>
                  <a:spcPts val="600"/>
                </a:spcAft>
              </a:pPr>
              <a:r>
                <a:rPr lang="en-US" sz="1600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The average __________ of an object measures its total displacement in a given time interval.  </a:t>
              </a:r>
            </a:p>
            <a:p>
              <a:pPr marL="228600">
                <a:lnSpc>
                  <a:spcPct val="120000"/>
                </a:lnSpc>
                <a:spcAft>
                  <a:spcPts val="600"/>
                </a:spcAft>
              </a:pPr>
              <a:r>
                <a:rPr lang="en-US" sz="1600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To calculate the average __________, we divide the total displacement by the time taken.  </a:t>
              </a:r>
            </a:p>
            <a:p>
              <a:pPr marL="228600">
                <a:lnSpc>
                  <a:spcPct val="120000"/>
                </a:lnSpc>
                <a:spcAft>
                  <a:spcPts val="600"/>
                </a:spcAft>
              </a:pPr>
              <a:r>
                <a:rPr lang="en-US" sz="1600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We can write this as a word equation:</a:t>
              </a:r>
            </a:p>
            <a:p>
              <a:pPr>
                <a:lnSpc>
                  <a:spcPct val="120000"/>
                </a:lnSpc>
                <a:spcBef>
                  <a:spcPts val="600"/>
                </a:spcBef>
                <a:spcAft>
                  <a:spcPts val="1200"/>
                </a:spcAft>
              </a:pPr>
              <a:endParaRPr lang="en-GB" sz="17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TextBox 1"/>
                <p:cNvSpPr txBox="1"/>
                <p:nvPr/>
              </p:nvSpPr>
              <p:spPr>
                <a:xfrm>
                  <a:off x="4628694" y="3226447"/>
                  <a:ext cx="4082999" cy="8509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GB" sz="1600">
                            <a:latin typeface="Verdana" panose="020B0604030504040204" pitchFamily="34" charset="0"/>
                            <a:ea typeface="Verdana" panose="020B0604030504040204" pitchFamily="34" charset="0"/>
                          </a:rPr>
                          <m:t>__________</m:t>
                        </m:r>
                        <m:r>
                          <a:rPr lang="en-GB" sz="160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GB" sz="1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distance</m:t>
                            </m:r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travelled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time</m:t>
                            </m:r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taken</m:t>
                            </m:r>
                          </m:den>
                        </m:f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.</m:t>
                        </m:r>
                      </m:oMath>
                    </m:oMathPara>
                  </a14:m>
                  <a:endParaRPr lang="en-GB" sz="1600" dirty="0">
                    <a:latin typeface="Verdana" panose="020B0604030504040204" pitchFamily="34" charset="0"/>
                    <a:ea typeface="Verdana" panose="020B0604030504040204" pitchFamily="34" charset="0"/>
                  </a:endParaRPr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2" name="TextBox 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28694" y="3226447"/>
                  <a:ext cx="4082999" cy="85093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4628694" y="5411630"/>
                  <a:ext cx="4193886" cy="8509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GB" sz="1600">
                            <a:latin typeface="Verdana" panose="020B0604030504040204" pitchFamily="34" charset="0"/>
                            <a:ea typeface="Verdana" panose="020B0604030504040204" pitchFamily="34" charset="0"/>
                          </a:rPr>
                          <m:t>__________</m:t>
                        </m:r>
                        <m:r>
                          <a:rPr lang="en-GB" sz="160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GB" sz="1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GB" sz="1600" b="0" i="0" smtClean="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total</m:t>
                            </m:r>
                            <m:r>
                              <m:rPr>
                                <m:nor/>
                              </m:rPr>
                              <a:rPr lang="en-GB" sz="1600" b="0" i="0" smtClean="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sz="1600" b="0" i="0" smtClean="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displacement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time</m:t>
                            </m:r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GB" sz="1600"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m:t>taken</m:t>
                            </m:r>
                          </m:den>
                        </m:f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.</m:t>
                        </m:r>
                      </m:oMath>
                    </m:oMathPara>
                  </a14:m>
                  <a:endParaRPr lang="en-GB" sz="1600" dirty="0">
                    <a:latin typeface="Verdana" panose="020B0604030504040204" pitchFamily="34" charset="0"/>
                    <a:ea typeface="Verdana" panose="020B0604030504040204" pitchFamily="34" charset="0"/>
                  </a:endParaRPr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1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28694" y="5411630"/>
                  <a:ext cx="4193886" cy="85093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0A3A99A-57E4-481E-9FA1-02611C6A9100}"/>
              </a:ext>
            </a:extLst>
          </p:cNvPr>
          <p:cNvSpPr txBox="1"/>
          <p:nvPr/>
        </p:nvSpPr>
        <p:spPr>
          <a:xfrm>
            <a:off x="316223" y="808602"/>
            <a:ext cx="5678212" cy="9603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61950" lvl="0" indent="-361950">
              <a:spcAft>
                <a:spcPts val="600"/>
              </a:spcAft>
            </a:pPr>
            <a:r>
              <a:rPr lang="en-GB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2.	</a:t>
            </a:r>
            <a:r>
              <a:rPr lang="en-GB" sz="1800" b="1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Answers</a:t>
            </a:r>
            <a:endParaRPr lang="en-GB" sz="1400" b="1" i="1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3BDC0E-B700-499C-8F00-A51FA1180A52}"/>
              </a:ext>
            </a:extLst>
          </p:cNvPr>
          <p:cNvSpPr txBox="1"/>
          <p:nvPr/>
        </p:nvSpPr>
        <p:spPr>
          <a:xfrm>
            <a:off x="2130749" y="2295306"/>
            <a:ext cx="968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speed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96A3CAE-E78C-4D29-A99F-5108B75E9E13}"/>
              </a:ext>
            </a:extLst>
          </p:cNvPr>
          <p:cNvSpPr txBox="1"/>
          <p:nvPr/>
        </p:nvSpPr>
        <p:spPr>
          <a:xfrm>
            <a:off x="4771906" y="2609237"/>
            <a:ext cx="968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speed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BC5C799-FE5D-4F11-A2B8-03DA2673964C}"/>
              </a:ext>
            </a:extLst>
          </p:cNvPr>
          <p:cNvSpPr txBox="1"/>
          <p:nvPr/>
        </p:nvSpPr>
        <p:spPr>
          <a:xfrm>
            <a:off x="5102926" y="3313362"/>
            <a:ext cx="968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speed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5D9E5E-82C8-49E4-8146-C40DDA1E2895}"/>
              </a:ext>
            </a:extLst>
          </p:cNvPr>
          <p:cNvSpPr txBox="1"/>
          <p:nvPr/>
        </p:nvSpPr>
        <p:spPr>
          <a:xfrm>
            <a:off x="1940249" y="4150618"/>
            <a:ext cx="10950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velocity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1291DA-1C43-493D-848F-2499616D8556}"/>
              </a:ext>
            </a:extLst>
          </p:cNvPr>
          <p:cNvSpPr txBox="1"/>
          <p:nvPr/>
        </p:nvSpPr>
        <p:spPr>
          <a:xfrm>
            <a:off x="3155329" y="4827182"/>
            <a:ext cx="11118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velocity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F7CB821-0AB7-4094-ACA8-41A9D32D00A8}"/>
              </a:ext>
            </a:extLst>
          </p:cNvPr>
          <p:cNvSpPr txBox="1"/>
          <p:nvPr/>
        </p:nvSpPr>
        <p:spPr>
          <a:xfrm>
            <a:off x="5065821" y="5498545"/>
            <a:ext cx="1119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velocity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9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9FC7341-DCCD-4BE7-B920-FC3B9EC3EE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Calculating average speed and average velocity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5070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marR="0" lvl="0" indent="-355600" algn="l" defTabSz="914400" rtl="0" eaLnBrk="1" fontAlgn="auto" latinLnBrk="0" hangingPunct="1">
              <a:lnSpc>
                <a:spcPct val="10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b="1" dirty="0"/>
              <a:t>2.</a:t>
            </a:r>
            <a:r>
              <a:rPr lang="en-US" dirty="0"/>
              <a:t>	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 car then travels 4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kilometres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west at the same speed.</a:t>
            </a:r>
          </a:p>
          <a:p>
            <a:pPr marL="355600" marR="0" lvl="0" indent="-355600" algn="l" defTabSz="914400" rtl="0" eaLnBrk="1" fontAlgn="auto" latinLnBrk="0" hangingPunct="1">
              <a:lnSpc>
                <a:spcPct val="10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(10 km in 10 minutes).</a:t>
            </a:r>
          </a:p>
          <a:p>
            <a:pPr marR="0" lvl="0" algn="l" defTabSz="914400" rtl="0" eaLnBrk="1" fontAlgn="auto" latinLnBrk="0" hangingPunct="1">
              <a:lnSpc>
                <a:spcPct val="10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712788" indent="-350838">
              <a:lnSpc>
                <a:spcPct val="104000"/>
              </a:lnSpc>
              <a:spcAft>
                <a:spcPts val="600"/>
              </a:spcAft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How long does it take the car to travel 4 km?</a:t>
            </a:r>
          </a:p>
          <a:p>
            <a:pPr marL="712788" indent="-350838">
              <a:lnSpc>
                <a:spcPct val="104000"/>
              </a:lnSpc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Find the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average velocity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the car for the whole journey</a:t>
            </a:r>
          </a:p>
        </p:txBody>
      </p:sp>
      <p:pic>
        <p:nvPicPr>
          <p:cNvPr id="6" name="Picture 5" descr="Shape, rectangle&#10;&#10;Description automatically generated">
            <a:extLst>
              <a:ext uri="{FF2B5EF4-FFF2-40B4-BE49-F238E27FC236}">
                <a16:creationId xmlns:a16="http://schemas.microsoft.com/office/drawing/2014/main" id="{C992A966-FAC9-420C-AF7E-0B5793F2627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51" y="1756932"/>
            <a:ext cx="7101735" cy="945435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1003251" y="3843077"/>
            <a:ext cx="6982509" cy="899837"/>
            <a:chOff x="1003251" y="3843077"/>
            <a:chExt cx="6982509" cy="899837"/>
          </a:xfrm>
        </p:grpSpPr>
        <p:sp>
          <p:nvSpPr>
            <p:cNvPr id="10" name="Oval 9"/>
            <p:cNvSpPr/>
            <p:nvPr/>
          </p:nvSpPr>
          <p:spPr>
            <a:xfrm>
              <a:off x="1003251" y="4109631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>
              <a:stCxn id="10" idx="6"/>
            </p:cNvCxnSpPr>
            <p:nvPr/>
          </p:nvCxnSpPr>
          <p:spPr>
            <a:xfrm>
              <a:off x="1147251" y="4181631"/>
              <a:ext cx="6838509" cy="0"/>
            </a:xfrm>
            <a:prstGeom prst="line">
              <a:avLst/>
            </a:prstGeom>
            <a:ln w="50800" cap="rnd"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5249760" y="4404360"/>
              <a:ext cx="2736000" cy="0"/>
            </a:xfrm>
            <a:prstGeom prst="line">
              <a:avLst/>
            </a:prstGeom>
            <a:ln w="50800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918294" y="3843077"/>
              <a:ext cx="11524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Verdana" panose="020B0604030504040204" pitchFamily="34" charset="0"/>
                  <a:ea typeface="Verdana" panose="020B0604030504040204" pitchFamily="34" charset="0"/>
                </a:rPr>
                <a:t>10 km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041549" y="4404360"/>
              <a:ext cx="11524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Verdana" panose="020B0604030504040204" pitchFamily="34" charset="0"/>
                  <a:ea typeface="Verdana" panose="020B0604030504040204" pitchFamily="34" charset="0"/>
                </a:rPr>
                <a:t>4 km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970977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82E39B-0042-4477-829F-D6C91E28B5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Calculating average speed and average velocity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199" y="863126"/>
            <a:ext cx="8285163" cy="56214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marR="0" lvl="0" indent="-363538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The car continues to travel west, and arrives back at its starting point 20 minutes after it left.  </a:t>
            </a:r>
          </a:p>
          <a:p>
            <a:pPr marL="363538"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3538"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700" dirty="0"/>
          </a:p>
          <a:p>
            <a:pPr marL="363538" marR="0" lvl="0" algn="l" defTabSz="914400" rtl="0" eaLnBrk="1" fontAlgn="auto" latinLnBrk="0" hangingPunct="1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Find the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average velocity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 car 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the whole journey.</a:t>
            </a:r>
          </a:p>
          <a:p>
            <a:pPr>
              <a:spcAft>
                <a:spcPts val="600"/>
              </a:spcAft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55600" indent="-355600"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4.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	A red car travels at a velocity of 20 m/s north for 30 minutes.</a:t>
            </a:r>
          </a:p>
          <a:p>
            <a:pPr marL="355600" lvl="1" indent="-355600">
              <a:lnSpc>
                <a:spcPct val="114000"/>
              </a:lnSpc>
              <a:buNone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	Find the </a:t>
            </a:r>
            <a:r>
              <a:rPr kumimoji="0" lang="en-US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total displacement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of the car.</a:t>
            </a:r>
          </a:p>
          <a:p>
            <a:pPr marL="457200" lvl="1" indent="0">
              <a:lnSpc>
                <a:spcPct val="114000"/>
              </a:lnSpc>
              <a:spcAft>
                <a:spcPts val="600"/>
              </a:spcAft>
              <a:buNone/>
              <a:defRPr/>
            </a:pPr>
            <a:endParaRPr lang="en-US" dirty="0"/>
          </a:p>
          <a:p>
            <a:pPr marL="355600" lvl="0" indent="-355600">
              <a:spcBef>
                <a:spcPts val="432"/>
              </a:spcBef>
            </a:pPr>
            <a:r>
              <a:rPr lang="en-GB" b="1" dirty="0">
                <a:effectLst/>
                <a:cs typeface="Arial" panose="020B0604020202020204" pitchFamily="34" charset="0"/>
              </a:rPr>
              <a:t>5.</a:t>
            </a:r>
            <a:r>
              <a:rPr lang="en-GB" dirty="0">
                <a:effectLst/>
                <a:cs typeface="Arial" panose="020B0604020202020204" pitchFamily="34" charset="0"/>
              </a:rPr>
              <a:t>	A green car travels at a velocity of 15 m/s south. </a:t>
            </a:r>
            <a:endParaRPr lang="en-GB" dirty="0">
              <a:cs typeface="Arial" panose="020B0604020202020204" pitchFamily="34" charset="0"/>
            </a:endParaRPr>
          </a:p>
          <a:p>
            <a:pPr marL="355600" lvl="0" indent="-355600">
              <a:spcBef>
                <a:spcPts val="432"/>
              </a:spcBef>
            </a:pPr>
            <a:r>
              <a:rPr lang="en-GB" dirty="0">
                <a:effectLst/>
                <a:cs typeface="Arial" panose="020B0604020202020204" pitchFamily="34" charset="0"/>
              </a:rPr>
              <a:t>	The total displacement for the journey is 6 kilometres south.</a:t>
            </a:r>
          </a:p>
          <a:p>
            <a:pPr marL="355600" lvl="0">
              <a:spcBef>
                <a:spcPts val="432"/>
              </a:spcBef>
            </a:pPr>
            <a:r>
              <a:rPr lang="en-GB" dirty="0">
                <a:effectLst/>
                <a:cs typeface="Arial" panose="020B0604020202020204" pitchFamily="34" charset="0"/>
              </a:rPr>
              <a:t>How long did the journey take?</a:t>
            </a:r>
          </a:p>
          <a:p>
            <a:pPr indent="-514350"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indent="-514350"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7736" y="1455970"/>
            <a:ext cx="6368528" cy="87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40386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Calculating average speed and average velocity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516445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>
              <a:defRPr/>
            </a:pPr>
            <a:r>
              <a:rPr lang="en-GB" sz="1800" b="1" dirty="0">
                <a:effectLst/>
                <a:cs typeface="Arial" panose="020B0604020202020204" pitchFamily="34" charset="0"/>
              </a:rPr>
              <a:t>6.</a:t>
            </a:r>
            <a:r>
              <a:rPr lang="en-GB" sz="1800" dirty="0">
                <a:effectLst/>
                <a:cs typeface="Arial" panose="020B0604020202020204" pitchFamily="34" charset="0"/>
              </a:rPr>
              <a:t>	A cyclist travels along a straight road.  </a:t>
            </a:r>
          </a:p>
          <a:p>
            <a:pPr marL="355600">
              <a:defRPr/>
            </a:pPr>
            <a:r>
              <a:rPr lang="en-GB" sz="1800" dirty="0">
                <a:effectLst/>
                <a:cs typeface="Arial" panose="020B0604020202020204" pitchFamily="34" charset="0"/>
              </a:rPr>
              <a:t>She cycles the first 60 metres in 15 seconds.  </a:t>
            </a:r>
          </a:p>
          <a:p>
            <a:pPr marL="355600">
              <a:defRPr/>
            </a:pPr>
            <a:r>
              <a:rPr lang="en-GB" sz="1800" dirty="0">
                <a:effectLst/>
                <a:cs typeface="Arial" panose="020B0604020202020204" pitchFamily="34" charset="0"/>
              </a:rPr>
              <a:t>She cycles the next 40 metres in 5 seconds.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720725" marR="0" lvl="0" indent="-365125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a.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	Find the magnitude of her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average velocity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during the first part of the ride.</a:t>
            </a:r>
          </a:p>
          <a:p>
            <a:pPr marL="720725" marR="0" lvl="0" indent="-365125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b.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	Find the magnitude of her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average velocity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during the second part of the ride.</a:t>
            </a:r>
          </a:p>
          <a:p>
            <a:pPr marL="720725" marR="0" lvl="0" indent="-365125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c.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	Find the magnitude of her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average velocity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during the whole ride.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8" name="Picture 7" descr="A screenshot of a bicycle&#10;&#10;Description automatically generated with medium confidence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652" y="2167662"/>
            <a:ext cx="4938092" cy="117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3764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A767C9B-D8E1-4A2A-8833-88AA63A41C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Calculating average speed and average velocity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199" y="863126"/>
            <a:ext cx="8648802" cy="80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 cyclist travels along a straight track. Her friends time her using a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stopwatch as she passes marks along the track.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3538"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3538">
              <a:defRPr/>
            </a:pPr>
            <a:endParaRPr lang="en-US" dirty="0"/>
          </a:p>
          <a:p>
            <a:pPr marL="363538"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3538">
              <a:defRPr/>
            </a:pPr>
            <a:endParaRPr lang="en-US" dirty="0"/>
          </a:p>
          <a:p>
            <a:pPr marL="363538">
              <a:defRPr/>
            </a:pPr>
            <a:endParaRPr lang="en-US" dirty="0"/>
          </a:p>
          <a:p>
            <a:pPr marL="363538"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3538">
              <a:defRPr/>
            </a:pPr>
            <a:endParaRPr lang="en-US" sz="1700" dirty="0"/>
          </a:p>
          <a:p>
            <a:pPr marL="363538"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3538">
              <a:defRPr/>
            </a:pPr>
            <a:endParaRPr lang="en-US" sz="1700" dirty="0"/>
          </a:p>
          <a:p>
            <a:pPr marL="363538"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3538">
              <a:defRPr/>
            </a:pPr>
            <a:endParaRPr lang="en-US" sz="1700" dirty="0"/>
          </a:p>
          <a:p>
            <a:pPr marL="363538"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3538"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8750" y="1668544"/>
            <a:ext cx="5730737" cy="2085013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457199" y="4026958"/>
            <a:ext cx="8648802" cy="116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725" indent="-365125">
              <a:lnSpc>
                <a:spcPct val="114000"/>
              </a:lnSpc>
              <a:spcAft>
                <a:spcPts val="60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a.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Find the magnitude of her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average velocity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between X and Y.</a:t>
            </a:r>
          </a:p>
          <a:p>
            <a:pPr marL="720725" indent="-365125">
              <a:lnSpc>
                <a:spcPct val="114000"/>
              </a:lnSpc>
              <a:spcAft>
                <a:spcPts val="60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b.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Find the magnitude of her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average velocity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between Y and Z.</a:t>
            </a:r>
          </a:p>
          <a:p>
            <a:pPr marL="720725" indent="-365125">
              <a:lnSpc>
                <a:spcPct val="114000"/>
              </a:lnSpc>
              <a:spcAft>
                <a:spcPts val="60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c.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Find the magnitude of her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average velocity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between X and Z.</a:t>
            </a:r>
          </a:p>
        </p:txBody>
      </p:sp>
    </p:spTree>
    <p:extLst>
      <p:ext uri="{BB962C8B-B14F-4D97-AF65-F5344CB8AC3E}">
        <p14:creationId xmlns:p14="http://schemas.microsoft.com/office/powerpoint/2010/main" val="84197714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Calculating average speed and average velocity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199" y="863126"/>
            <a:ext cx="8285163" cy="5208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8.	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cyclist travels 500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metres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along a track. She then turns around and cycles 300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metres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back the other way.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3556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She travels at a steady speed of 5 m/s.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720725" indent="-365125">
              <a:spcAft>
                <a:spcPts val="600"/>
              </a:spcAft>
              <a:defRPr/>
            </a:pPr>
            <a:r>
              <a:rPr lang="en-US" b="1" dirty="0"/>
              <a:t>a.	</a:t>
            </a:r>
            <a:r>
              <a:rPr lang="en-US" dirty="0"/>
              <a:t>Find the magnitude of her total displacement for the whole journey.</a:t>
            </a:r>
          </a:p>
          <a:p>
            <a:pPr marL="720725" indent="-365125">
              <a:spcAft>
                <a:spcPts val="600"/>
              </a:spcAft>
              <a:defRPr/>
            </a:pPr>
            <a:r>
              <a:rPr lang="en-US" b="1" dirty="0"/>
              <a:t>b.	</a:t>
            </a:r>
            <a:r>
              <a:rPr lang="en-US" dirty="0"/>
              <a:t>How long does it take her to complete the whole journey?</a:t>
            </a:r>
          </a:p>
          <a:p>
            <a:pPr marL="720725" indent="-365125">
              <a:spcAft>
                <a:spcPts val="600"/>
              </a:spcAft>
              <a:defRPr/>
            </a:pPr>
            <a:r>
              <a:rPr lang="en-US" b="1" dirty="0"/>
              <a:t>c.	</a:t>
            </a:r>
            <a:r>
              <a:rPr lang="en-US" dirty="0"/>
              <a:t>Find the magnitude of her </a:t>
            </a:r>
            <a:r>
              <a:rPr lang="en-US" b="1" dirty="0"/>
              <a:t>average velocity </a:t>
            </a:r>
            <a:r>
              <a:rPr lang="en-US" dirty="0"/>
              <a:t>for the whole journey.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 descr="Shape, rectangle&#10;&#10;Description automatically generated with medium confidenc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547" y="1892748"/>
            <a:ext cx="5566410" cy="131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Calculating average speed and average velocity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5164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9.	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cyclist travels 800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metres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along a track. She then turns around and cycles 1 600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metres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the other direction.</a:t>
            </a:r>
          </a:p>
          <a:p>
            <a:pPr marL="3556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	The whole journey takes 400 seconds.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720725" indent="-365125">
              <a:defRPr/>
            </a:pPr>
            <a:r>
              <a:rPr lang="en-US" b="1" dirty="0"/>
              <a:t>a.	</a:t>
            </a:r>
            <a:r>
              <a:rPr lang="en-US" dirty="0"/>
              <a:t>Find the total distance travelled by the cyclist.</a:t>
            </a:r>
          </a:p>
          <a:p>
            <a:pPr marL="720725" indent="-365125">
              <a:defRPr/>
            </a:pPr>
            <a:r>
              <a:rPr lang="en-US" b="1" dirty="0"/>
              <a:t>b.	</a:t>
            </a:r>
            <a:r>
              <a:rPr lang="en-US" dirty="0"/>
              <a:t>Find the </a:t>
            </a:r>
            <a:r>
              <a:rPr lang="en-US" b="1" dirty="0"/>
              <a:t>average speed </a:t>
            </a:r>
            <a:r>
              <a:rPr lang="en-US" dirty="0"/>
              <a:t>of the cyclist.</a:t>
            </a:r>
          </a:p>
          <a:p>
            <a:pPr marL="720725" indent="-365125">
              <a:defRPr/>
            </a:pPr>
            <a:r>
              <a:rPr lang="en-US" b="1" dirty="0"/>
              <a:t>c.	</a:t>
            </a:r>
            <a:r>
              <a:rPr lang="en-US" dirty="0"/>
              <a:t>Find the total displacement of the cyclist for the whole journey.</a:t>
            </a:r>
          </a:p>
          <a:p>
            <a:pPr marL="720725" indent="-365125">
              <a:defRPr/>
            </a:pPr>
            <a:r>
              <a:rPr lang="en-US" b="1" dirty="0"/>
              <a:t>d.	</a:t>
            </a:r>
            <a:r>
              <a:rPr lang="en-US" dirty="0"/>
              <a:t>Find the </a:t>
            </a:r>
            <a:r>
              <a:rPr lang="en-US" b="1" dirty="0"/>
              <a:t>average velocity </a:t>
            </a:r>
            <a:r>
              <a:rPr lang="en-US" dirty="0"/>
              <a:t>of the cyclist for the whole journey.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1E745133-E063-4072-AA33-D72EDF6CA03C}"/>
              </a:ext>
            </a:extLst>
          </p:cNvPr>
          <p:cNvSpPr/>
          <p:nvPr/>
        </p:nvSpPr>
        <p:spPr>
          <a:xfrm>
            <a:off x="8079036" y="150607"/>
            <a:ext cx="957151" cy="322214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pic>
        <p:nvPicPr>
          <p:cNvPr id="8" name="Picture 7" descr="A blue and white logo&#10;&#10;Description automatically generated with low confidence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638" y="2052235"/>
            <a:ext cx="5359259" cy="131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44737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2" name="Text Placeholder 16"/>
          <p:cNvSpPr txBox="1">
            <a:spLocks/>
          </p:cNvSpPr>
          <p:nvPr/>
        </p:nvSpPr>
        <p:spPr>
          <a:xfrm>
            <a:off x="432000" y="864000"/>
            <a:ext cx="8285163" cy="8219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4013" indent="-354013"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 car travels around a bend, moving from X to Z</a:t>
            </a:r>
            <a:r>
              <a:rPr lang="en-US" dirty="0"/>
              <a:t>. </a:t>
            </a:r>
          </a:p>
          <a:p>
            <a:pPr marL="354013" indent="-354013">
              <a:defRPr/>
            </a:pPr>
            <a:r>
              <a:rPr lang="en-US" dirty="0"/>
              <a:t>	The car travels at a constant speed of 20 m/s.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Velocity and speed in two dimensions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27DD506-E0BD-4F03-A150-3ED7ACB46781}"/>
              </a:ext>
            </a:extLst>
          </p:cNvPr>
          <p:cNvGrpSpPr/>
          <p:nvPr/>
        </p:nvGrpSpPr>
        <p:grpSpPr>
          <a:xfrm>
            <a:off x="1686438" y="1985510"/>
            <a:ext cx="3719518" cy="2886980"/>
            <a:chOff x="1176055" y="2244074"/>
            <a:chExt cx="3719518" cy="2886980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048FB1A9-99D7-45A1-B044-AFF02A9D5E37}"/>
                </a:ext>
              </a:extLst>
            </p:cNvPr>
            <p:cNvGrpSpPr/>
            <p:nvPr/>
          </p:nvGrpSpPr>
          <p:grpSpPr>
            <a:xfrm>
              <a:off x="1176055" y="2761454"/>
              <a:ext cx="3719518" cy="2013656"/>
              <a:chOff x="1112555" y="2685254"/>
              <a:chExt cx="3719518" cy="2013656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C21ACD46-57B9-40F7-ADD6-DF7EB0BE47FA}"/>
                  </a:ext>
                </a:extLst>
              </p:cNvPr>
              <p:cNvGrpSpPr/>
              <p:nvPr/>
            </p:nvGrpSpPr>
            <p:grpSpPr>
              <a:xfrm>
                <a:off x="1112555" y="2685254"/>
                <a:ext cx="3366103" cy="2013656"/>
                <a:chOff x="1112555" y="2685254"/>
                <a:chExt cx="3366103" cy="2013656"/>
              </a:xfrm>
            </p:grpSpPr>
            <p:grpSp>
              <p:nvGrpSpPr>
                <p:cNvPr id="35" name="Group 34">
                  <a:extLst>
                    <a:ext uri="{FF2B5EF4-FFF2-40B4-BE49-F238E27FC236}">
                      <a16:creationId xmlns:a16="http://schemas.microsoft.com/office/drawing/2014/main" id="{487B8555-06C6-43F6-9F78-37B44221CC50}"/>
                    </a:ext>
                  </a:extLst>
                </p:cNvPr>
                <p:cNvGrpSpPr/>
                <p:nvPr/>
              </p:nvGrpSpPr>
              <p:grpSpPr>
                <a:xfrm>
                  <a:off x="1112555" y="2685254"/>
                  <a:ext cx="3366103" cy="2013656"/>
                  <a:chOff x="1112555" y="2685254"/>
                  <a:chExt cx="3366103" cy="2013656"/>
                </a:xfrm>
              </p:grpSpPr>
              <p:grpSp>
                <p:nvGrpSpPr>
                  <p:cNvPr id="37" name="Group 36">
                    <a:extLst>
                      <a:ext uri="{FF2B5EF4-FFF2-40B4-BE49-F238E27FC236}">
                        <a16:creationId xmlns:a16="http://schemas.microsoft.com/office/drawing/2014/main" id="{1FEA2B3A-F63E-4179-9E4E-72E834140316}"/>
                      </a:ext>
                    </a:extLst>
                  </p:cNvPr>
                  <p:cNvGrpSpPr/>
                  <p:nvPr/>
                </p:nvGrpSpPr>
                <p:grpSpPr>
                  <a:xfrm>
                    <a:off x="1943258" y="2685254"/>
                    <a:ext cx="2535400" cy="2013656"/>
                    <a:chOff x="1943258" y="2685254"/>
                    <a:chExt cx="2535400" cy="2013656"/>
                  </a:xfrm>
                </p:grpSpPr>
                <p:grpSp>
                  <p:nvGrpSpPr>
                    <p:cNvPr id="39" name="Group 38">
                      <a:extLst>
                        <a:ext uri="{FF2B5EF4-FFF2-40B4-BE49-F238E27FC236}">
                          <a16:creationId xmlns:a16="http://schemas.microsoft.com/office/drawing/2014/main" id="{483AE1F4-1069-419F-8FFE-0384484DCB6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442369" y="2685272"/>
                      <a:ext cx="2036289" cy="2013638"/>
                      <a:chOff x="2442369" y="2685272"/>
                      <a:chExt cx="2036289" cy="2013638"/>
                    </a:xfrm>
                  </p:grpSpPr>
                  <p:grpSp>
                    <p:nvGrpSpPr>
                      <p:cNvPr id="41" name="Group 40">
                        <a:extLst>
                          <a:ext uri="{FF2B5EF4-FFF2-40B4-BE49-F238E27FC236}">
                            <a16:creationId xmlns:a16="http://schemas.microsoft.com/office/drawing/2014/main" id="{AD935FC4-54CB-4989-A66B-25781CFA5DE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442369" y="2685272"/>
                        <a:ext cx="1977390" cy="1870781"/>
                        <a:chOff x="4093369" y="2667867"/>
                        <a:chExt cx="1977390" cy="1870781"/>
                      </a:xfrm>
                    </p:grpSpPr>
                    <p:grpSp>
                      <p:nvGrpSpPr>
                        <p:cNvPr id="43" name="Group 42">
                          <a:extLst>
                            <a:ext uri="{FF2B5EF4-FFF2-40B4-BE49-F238E27FC236}">
                              <a16:creationId xmlns:a16="http://schemas.microsoft.com/office/drawing/2014/main" id="{CE8CA0DA-AE22-4953-B092-74127F9C51B5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093369" y="2667867"/>
                          <a:ext cx="1977390" cy="1870781"/>
                          <a:chOff x="4093369" y="2667867"/>
                          <a:chExt cx="1977390" cy="1870781"/>
                        </a:xfrm>
                      </p:grpSpPr>
                      <p:grpSp>
                        <p:nvGrpSpPr>
                          <p:cNvPr id="45" name="Group 44">
                            <a:extLst>
                              <a:ext uri="{FF2B5EF4-FFF2-40B4-BE49-F238E27FC236}">
                                <a16:creationId xmlns:a16="http://schemas.microsoft.com/office/drawing/2014/main" id="{1829AF21-A9B1-4D71-ACCC-91203B5001BC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4093369" y="2667867"/>
                            <a:ext cx="1977390" cy="1870781"/>
                            <a:chOff x="4093369" y="2667867"/>
                            <a:chExt cx="1977390" cy="1870781"/>
                          </a:xfrm>
                        </p:grpSpPr>
                        <p:grpSp>
                          <p:nvGrpSpPr>
                            <p:cNvPr id="47" name="Group 46">
                              <a:extLst>
                                <a:ext uri="{FF2B5EF4-FFF2-40B4-BE49-F238E27FC236}">
                                  <a16:creationId xmlns:a16="http://schemas.microsoft.com/office/drawing/2014/main" id="{793ECE15-87C0-4806-B053-7376829175EB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4093369" y="2667867"/>
                              <a:ext cx="1977390" cy="1870781"/>
                              <a:chOff x="4093369" y="2667867"/>
                              <a:chExt cx="1977390" cy="1870781"/>
                            </a:xfrm>
                          </p:grpSpPr>
                          <p:sp>
                            <p:nvSpPr>
                              <p:cNvPr id="51" name="Arc 50">
                                <a:extLst>
                                  <a:ext uri="{FF2B5EF4-FFF2-40B4-BE49-F238E27FC236}">
                                    <a16:creationId xmlns:a16="http://schemas.microsoft.com/office/drawing/2014/main" id="{54C0D1BE-28AC-4C5D-A3F3-BAE327DB9E94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4093369" y="2667867"/>
                                <a:ext cx="1977390" cy="1870781"/>
                              </a:xfrm>
                              <a:prstGeom prst="arc">
                                <a:avLst>
                                  <a:gd name="adj1" fmla="val 5376005"/>
                                  <a:gd name="adj2" fmla="val 16244812"/>
                                </a:avLst>
                              </a:prstGeom>
                              <a:ln w="635000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2" name="Arc 51">
                                <a:extLst>
                                  <a:ext uri="{FF2B5EF4-FFF2-40B4-BE49-F238E27FC236}">
                                    <a16:creationId xmlns:a16="http://schemas.microsoft.com/office/drawing/2014/main" id="{50A04B2D-61ED-4C43-9834-21BA71103EF2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4093369" y="2667867"/>
                                <a:ext cx="1977390" cy="1870781"/>
                              </a:xfrm>
                              <a:prstGeom prst="arc">
                                <a:avLst>
                                  <a:gd name="adj1" fmla="val 5376005"/>
                                  <a:gd name="adj2" fmla="val 16244812"/>
                                </a:avLst>
                              </a:prstGeom>
                              <a:ln w="50800">
                                <a:solidFill>
                                  <a:schemeClr val="tx1"/>
                                </a:solidFill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</p:grpSp>
                        <p:grpSp>
                          <p:nvGrpSpPr>
                            <p:cNvPr id="48" name="Group 47">
                              <a:extLst>
                                <a:ext uri="{FF2B5EF4-FFF2-40B4-BE49-F238E27FC236}">
                                  <a16:creationId xmlns:a16="http://schemas.microsoft.com/office/drawing/2014/main" id="{4E275E06-430D-4587-BF4A-134B23678BDB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5082064" y="2667867"/>
                              <a:ext cx="876141" cy="0"/>
                              <a:chOff x="5384959" y="2760417"/>
                              <a:chExt cx="876141" cy="0"/>
                            </a:xfrm>
                          </p:grpSpPr>
                          <p:cxnSp>
                            <p:nvCxnSpPr>
                              <p:cNvPr id="49" name="Straight Connector 48">
                                <a:extLst>
                                  <a:ext uri="{FF2B5EF4-FFF2-40B4-BE49-F238E27FC236}">
                                    <a16:creationId xmlns:a16="http://schemas.microsoft.com/office/drawing/2014/main" id="{B2760DBA-6986-4F61-BA7C-6E7C51E52CCF}"/>
                                  </a:ext>
                                </a:extLst>
                              </p:cNvPr>
                              <p:cNvCxnSpPr>
                                <a:cxnSpLocks/>
                              </p:cNvCxnSpPr>
                              <p:nvPr/>
                            </p:nvCxnSpPr>
                            <p:spPr>
                              <a:xfrm>
                                <a:off x="5384959" y="2760417"/>
                                <a:ext cx="876141" cy="0"/>
                              </a:xfrm>
                              <a:prstGeom prst="line">
                                <a:avLst/>
                              </a:prstGeom>
                              <a:ln w="635000">
                                <a:solidFill>
                                  <a:srgbClr val="A6A6A6"/>
                                </a:solidFill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  <p:cxnSp>
                            <p:nvCxnSpPr>
                              <p:cNvPr id="50" name="Straight Connector 49">
                                <a:extLst>
                                  <a:ext uri="{FF2B5EF4-FFF2-40B4-BE49-F238E27FC236}">
                                    <a16:creationId xmlns:a16="http://schemas.microsoft.com/office/drawing/2014/main" id="{B20823EE-CBAB-4156-A721-6C9BD4CB147D}"/>
                                  </a:ext>
                                </a:extLst>
                              </p:cNvPr>
                              <p:cNvCxnSpPr>
                                <a:cxnSpLocks/>
                              </p:cNvCxnSpPr>
                              <p:nvPr/>
                            </p:nvCxnSpPr>
                            <p:spPr>
                              <a:xfrm>
                                <a:off x="5384959" y="2760417"/>
                                <a:ext cx="876141" cy="0"/>
                              </a:xfrm>
                              <a:prstGeom prst="line">
                                <a:avLst/>
                              </a:prstGeom>
                              <a:ln w="50800">
                                <a:solidFill>
                                  <a:schemeClr val="tx1"/>
                                </a:solidFill>
                                <a:headEnd type="none"/>
                                <a:tailEnd type="triangle"/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</p:grpSp>
                      </p:grpSp>
                      <p:cxnSp>
                        <p:nvCxnSpPr>
                          <p:cNvPr id="46" name="Straight Connector 45">
                            <a:extLst>
                              <a:ext uri="{FF2B5EF4-FFF2-40B4-BE49-F238E27FC236}">
                                <a16:creationId xmlns:a16="http://schemas.microsoft.com/office/drawing/2014/main" id="{CFBC168B-4E43-4ED5-BD4F-56E5238417FF}"/>
                              </a:ext>
                            </a:extLst>
                          </p:cNvPr>
                          <p:cNvCxnSpPr>
                            <a:cxnSpLocks/>
                          </p:cNvCxnSpPr>
                          <p:nvPr/>
                        </p:nvCxnSpPr>
                        <p:spPr>
                          <a:xfrm>
                            <a:off x="5082064" y="4538648"/>
                            <a:ext cx="876141" cy="0"/>
                          </a:xfrm>
                          <a:prstGeom prst="line">
                            <a:avLst/>
                          </a:prstGeom>
                          <a:ln w="635000">
                            <a:solidFill>
                              <a:schemeClr val="bg1">
                                <a:lumMod val="65000"/>
                              </a:schemeClr>
                            </a:solidFill>
                            <a:tailEnd type="none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  <p:cxnSp>
                      <p:nvCxnSpPr>
                        <p:cNvPr id="44" name="Straight Connector 43">
                          <a:extLst>
                            <a:ext uri="{FF2B5EF4-FFF2-40B4-BE49-F238E27FC236}">
                              <a16:creationId xmlns:a16="http://schemas.microsoft.com/office/drawing/2014/main" id="{98221E70-AF1D-43B0-8806-6804EED7C622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5082064" y="4538648"/>
                          <a:ext cx="876141" cy="0"/>
                        </a:xfrm>
                        <a:prstGeom prst="line">
                          <a:avLst/>
                        </a:prstGeom>
                        <a:ln w="50800">
                          <a:solidFill>
                            <a:schemeClr val="tx1"/>
                          </a:solidFill>
                          <a:headEnd type="none"/>
                          <a:tailEnd type="none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pic>
                    <p:nvPicPr>
                      <p:cNvPr id="42" name="Picture 41">
                        <a:extLst>
                          <a:ext uri="{FF2B5EF4-FFF2-40B4-BE49-F238E27FC236}">
                            <a16:creationId xmlns:a16="http://schemas.microsoft.com/office/drawing/2014/main" id="{D85AB4A4-9FBF-44E6-853D-EEE5F6F63C00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3869134" y="4413195"/>
                        <a:ext cx="609524" cy="285715"/>
                      </a:xfrm>
                      <a:prstGeom prst="rect">
                        <a:avLst/>
                      </a:prstGeom>
                    </p:spPr>
                  </p:pic>
                </p:grpSp>
                <p:sp>
                  <p:nvSpPr>
                    <p:cNvPr id="40" name="Arc 39">
                      <a:extLst>
                        <a:ext uri="{FF2B5EF4-FFF2-40B4-BE49-F238E27FC236}">
                          <a16:creationId xmlns:a16="http://schemas.microsoft.com/office/drawing/2014/main" id="{23271492-7AF1-4632-848A-2F159B5C0C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43258" y="2685254"/>
                      <a:ext cx="1487805" cy="1870781"/>
                    </a:xfrm>
                    <a:prstGeom prst="arc">
                      <a:avLst>
                        <a:gd name="adj1" fmla="val 8701387"/>
                        <a:gd name="adj2" fmla="val 13082823"/>
                      </a:avLst>
                    </a:prstGeom>
                    <a:ln>
                      <a:solidFill>
                        <a:srgbClr val="C00000"/>
                      </a:solidFill>
                      <a:headEnd type="arrow"/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/>
                    </a:p>
                  </p:txBody>
                </p:sp>
              </p:grpSp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id="{ABC2F89A-285B-42FB-A503-E62B8D9B1875}"/>
                      </a:ext>
                    </a:extLst>
                  </p:cNvPr>
                  <p:cNvSpPr txBox="1"/>
                  <p:nvPr/>
                </p:nvSpPr>
                <p:spPr>
                  <a:xfrm>
                    <a:off x="1112555" y="3435978"/>
                    <a:ext cx="978540" cy="369332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Ins="0" rtlCol="0">
                    <a:spAutoFit/>
                  </a:bodyPr>
                  <a:lstStyle/>
                  <a:p>
                    <a:pPr algn="r"/>
                    <a:r>
                      <a:rPr lang="en-GB" dirty="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t>200 m</a:t>
                    </a:r>
                  </a:p>
                </p:txBody>
              </p:sp>
            </p:grp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9DE6C3C4-70B8-4CB7-B00A-3CF1A3FC8C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286767" y="3146118"/>
                  <a:ext cx="18493" cy="949053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5452FF63-7357-4C2D-96C8-08C8A05C7D06}"/>
                  </a:ext>
                </a:extLst>
              </p:cNvPr>
              <p:cNvSpPr txBox="1"/>
              <p:nvPr/>
            </p:nvSpPr>
            <p:spPr>
              <a:xfrm>
                <a:off x="3782337" y="3429000"/>
                <a:ext cx="1049736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GB" dirty="0">
                    <a:latin typeface="Verdana" panose="020B0604030504040204" pitchFamily="34" charset="0"/>
                    <a:ea typeface="Verdana" panose="020B0604030504040204" pitchFamily="34" charset="0"/>
                  </a:rPr>
                  <a:t>100 m</a:t>
                </a: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B8C0321-BC7F-41EC-8356-59C8CC58E0BF}"/>
                </a:ext>
              </a:extLst>
            </p:cNvPr>
            <p:cNvSpPr txBox="1"/>
            <p:nvPr/>
          </p:nvSpPr>
          <p:spPr>
            <a:xfrm>
              <a:off x="4178800" y="4761722"/>
              <a:ext cx="36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X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BA24E68-E2A0-42D4-B4C0-471EF0E4B147}"/>
                </a:ext>
              </a:extLst>
            </p:cNvPr>
            <p:cNvSpPr txBox="1"/>
            <p:nvPr/>
          </p:nvSpPr>
          <p:spPr>
            <a:xfrm>
              <a:off x="2505869" y="3514418"/>
              <a:ext cx="36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Y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946405C-BDD3-4595-BE20-E14343A05758}"/>
                </a:ext>
              </a:extLst>
            </p:cNvPr>
            <p:cNvSpPr txBox="1"/>
            <p:nvPr/>
          </p:nvSpPr>
          <p:spPr>
            <a:xfrm>
              <a:off x="4170267" y="2244074"/>
              <a:ext cx="36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Z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27EA6B0-846A-4A2A-B810-3FBF48EBA0EB}"/>
              </a:ext>
            </a:extLst>
          </p:cNvPr>
          <p:cNvGrpSpPr/>
          <p:nvPr/>
        </p:nvGrpSpPr>
        <p:grpSpPr>
          <a:xfrm>
            <a:off x="6045438" y="2377596"/>
            <a:ext cx="1376362" cy="1535211"/>
            <a:chOff x="5502275" y="2358203"/>
            <a:chExt cx="1376362" cy="153521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771032E-20CB-46D0-AC34-D89E582F8FAF}"/>
                </a:ext>
              </a:extLst>
            </p:cNvPr>
            <p:cNvSpPr txBox="1"/>
            <p:nvPr/>
          </p:nvSpPr>
          <p:spPr>
            <a:xfrm>
              <a:off x="5993606" y="2358203"/>
              <a:ext cx="39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N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A8B63A2A-B650-4CFD-9FB2-109E2B34100E}"/>
                </a:ext>
              </a:extLst>
            </p:cNvPr>
            <p:cNvGrpSpPr/>
            <p:nvPr/>
          </p:nvGrpSpPr>
          <p:grpSpPr>
            <a:xfrm>
              <a:off x="5502275" y="2678500"/>
              <a:ext cx="1376362" cy="894617"/>
              <a:chOff x="5502275" y="2713054"/>
              <a:chExt cx="1376362" cy="894617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C98953A-A2CD-45C0-AC03-FE795750B5AA}"/>
                  </a:ext>
                </a:extLst>
              </p:cNvPr>
              <p:cNvSpPr/>
              <p:nvPr/>
            </p:nvSpPr>
            <p:spPr>
              <a:xfrm rot="16200000">
                <a:off x="5743147" y="2785713"/>
                <a:ext cx="894617" cy="749300"/>
              </a:xfrm>
              <a:custGeom>
                <a:avLst/>
                <a:gdLst>
                  <a:gd name="connsiteX0" fmla="*/ 894617 w 894617"/>
                  <a:gd name="connsiteY0" fmla="*/ 374651 h 749300"/>
                  <a:gd name="connsiteX1" fmla="*/ 802542 w 894617"/>
                  <a:gd name="connsiteY1" fmla="*/ 466726 h 749300"/>
                  <a:gd name="connsiteX2" fmla="*/ 802542 w 894617"/>
                  <a:gd name="connsiteY2" fmla="*/ 420689 h 749300"/>
                  <a:gd name="connsiteX3" fmla="*/ 493346 w 894617"/>
                  <a:gd name="connsiteY3" fmla="*/ 420689 h 749300"/>
                  <a:gd name="connsiteX4" fmla="*/ 493345 w 894617"/>
                  <a:gd name="connsiteY4" fmla="*/ 657225 h 749300"/>
                  <a:gd name="connsiteX5" fmla="*/ 539383 w 894617"/>
                  <a:gd name="connsiteY5" fmla="*/ 657225 h 749300"/>
                  <a:gd name="connsiteX6" fmla="*/ 447308 w 894617"/>
                  <a:gd name="connsiteY6" fmla="*/ 749300 h 749300"/>
                  <a:gd name="connsiteX7" fmla="*/ 355233 w 894617"/>
                  <a:gd name="connsiteY7" fmla="*/ 657225 h 749300"/>
                  <a:gd name="connsiteX8" fmla="*/ 401270 w 894617"/>
                  <a:gd name="connsiteY8" fmla="*/ 657225 h 749300"/>
                  <a:gd name="connsiteX9" fmla="*/ 401271 w 894617"/>
                  <a:gd name="connsiteY9" fmla="*/ 420689 h 749300"/>
                  <a:gd name="connsiteX10" fmla="*/ 92075 w 894617"/>
                  <a:gd name="connsiteY10" fmla="*/ 420689 h 749300"/>
                  <a:gd name="connsiteX11" fmla="*/ 92075 w 894617"/>
                  <a:gd name="connsiteY11" fmla="*/ 466726 h 749300"/>
                  <a:gd name="connsiteX12" fmla="*/ 0 w 894617"/>
                  <a:gd name="connsiteY12" fmla="*/ 374651 h 749300"/>
                  <a:gd name="connsiteX13" fmla="*/ 92075 w 894617"/>
                  <a:gd name="connsiteY13" fmla="*/ 282576 h 749300"/>
                  <a:gd name="connsiteX14" fmla="*/ 92075 w 894617"/>
                  <a:gd name="connsiteY14" fmla="*/ 328614 h 749300"/>
                  <a:gd name="connsiteX15" fmla="*/ 401271 w 894617"/>
                  <a:gd name="connsiteY15" fmla="*/ 328614 h 749300"/>
                  <a:gd name="connsiteX16" fmla="*/ 401271 w 894617"/>
                  <a:gd name="connsiteY16" fmla="*/ 92075 h 749300"/>
                  <a:gd name="connsiteX17" fmla="*/ 355234 w 894617"/>
                  <a:gd name="connsiteY17" fmla="*/ 92075 h 749300"/>
                  <a:gd name="connsiteX18" fmla="*/ 447309 w 894617"/>
                  <a:gd name="connsiteY18" fmla="*/ 0 h 749300"/>
                  <a:gd name="connsiteX19" fmla="*/ 539384 w 894617"/>
                  <a:gd name="connsiteY19" fmla="*/ 92075 h 749300"/>
                  <a:gd name="connsiteX20" fmla="*/ 493346 w 894617"/>
                  <a:gd name="connsiteY20" fmla="*/ 92075 h 749300"/>
                  <a:gd name="connsiteX21" fmla="*/ 493346 w 894617"/>
                  <a:gd name="connsiteY21" fmla="*/ 328614 h 749300"/>
                  <a:gd name="connsiteX22" fmla="*/ 802542 w 894617"/>
                  <a:gd name="connsiteY22" fmla="*/ 328614 h 749300"/>
                  <a:gd name="connsiteX23" fmla="*/ 802542 w 894617"/>
                  <a:gd name="connsiteY23" fmla="*/ 282576 h 74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94617" h="749300">
                    <a:moveTo>
                      <a:pt x="894617" y="374651"/>
                    </a:moveTo>
                    <a:lnTo>
                      <a:pt x="802542" y="466726"/>
                    </a:lnTo>
                    <a:lnTo>
                      <a:pt x="802542" y="420689"/>
                    </a:lnTo>
                    <a:lnTo>
                      <a:pt x="493346" y="420689"/>
                    </a:lnTo>
                    <a:lnTo>
                      <a:pt x="493345" y="657225"/>
                    </a:lnTo>
                    <a:lnTo>
                      <a:pt x="539383" y="657225"/>
                    </a:lnTo>
                    <a:lnTo>
                      <a:pt x="447308" y="749300"/>
                    </a:lnTo>
                    <a:lnTo>
                      <a:pt x="355233" y="657225"/>
                    </a:lnTo>
                    <a:lnTo>
                      <a:pt x="401270" y="657225"/>
                    </a:lnTo>
                    <a:lnTo>
                      <a:pt x="401271" y="420689"/>
                    </a:lnTo>
                    <a:lnTo>
                      <a:pt x="92075" y="420689"/>
                    </a:lnTo>
                    <a:lnTo>
                      <a:pt x="92075" y="466726"/>
                    </a:lnTo>
                    <a:lnTo>
                      <a:pt x="0" y="374651"/>
                    </a:lnTo>
                    <a:lnTo>
                      <a:pt x="92075" y="282576"/>
                    </a:lnTo>
                    <a:lnTo>
                      <a:pt x="92075" y="328614"/>
                    </a:lnTo>
                    <a:lnTo>
                      <a:pt x="401271" y="328614"/>
                    </a:lnTo>
                    <a:lnTo>
                      <a:pt x="401271" y="92075"/>
                    </a:lnTo>
                    <a:lnTo>
                      <a:pt x="355234" y="92075"/>
                    </a:lnTo>
                    <a:lnTo>
                      <a:pt x="447309" y="0"/>
                    </a:lnTo>
                    <a:lnTo>
                      <a:pt x="539384" y="92075"/>
                    </a:lnTo>
                    <a:lnTo>
                      <a:pt x="493346" y="92075"/>
                    </a:lnTo>
                    <a:lnTo>
                      <a:pt x="493346" y="328614"/>
                    </a:lnTo>
                    <a:lnTo>
                      <a:pt x="802542" y="328614"/>
                    </a:lnTo>
                    <a:lnTo>
                      <a:pt x="802542" y="28257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16CFB649-E060-4DEE-BB81-1E3B296F734F}"/>
                  </a:ext>
                </a:extLst>
              </p:cNvPr>
              <p:cNvSpPr txBox="1"/>
              <p:nvPr/>
            </p:nvSpPr>
            <p:spPr>
              <a:xfrm>
                <a:off x="6484937" y="2975697"/>
                <a:ext cx="3937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latin typeface="Verdana" panose="020B0604030504040204" pitchFamily="34" charset="0"/>
                    <a:ea typeface="Verdana" panose="020B0604030504040204" pitchFamily="34" charset="0"/>
                  </a:rPr>
                  <a:t>E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E63C2F7-853F-436F-B23C-539AD694DE44}"/>
                  </a:ext>
                </a:extLst>
              </p:cNvPr>
              <p:cNvSpPr txBox="1"/>
              <p:nvPr/>
            </p:nvSpPr>
            <p:spPr>
              <a:xfrm>
                <a:off x="5502275" y="2975697"/>
                <a:ext cx="3937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latin typeface="Verdana" panose="020B0604030504040204" pitchFamily="34" charset="0"/>
                    <a:ea typeface="Verdana" panose="020B0604030504040204" pitchFamily="34" charset="0"/>
                  </a:rPr>
                  <a:t>W</a:t>
                </a: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589FD77-4A75-48EE-AF3D-7E601C1561F0}"/>
                </a:ext>
              </a:extLst>
            </p:cNvPr>
            <p:cNvSpPr txBox="1"/>
            <p:nvPr/>
          </p:nvSpPr>
          <p:spPr>
            <a:xfrm>
              <a:off x="5993606" y="3524082"/>
              <a:ext cx="393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393428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A39BC32-6429-439B-82B6-E01065B9D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Velocity and speed in two dimensions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1641914" y="3750980"/>
            <a:ext cx="5860171" cy="4400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car travels at a constant speed of 20 m/s.</a:t>
            </a:r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FCA3003A-AB4D-412D-A530-727B71995E4B}"/>
              </a:ext>
            </a:extLst>
          </p:cNvPr>
          <p:cNvSpPr txBox="1">
            <a:spLocks/>
          </p:cNvSpPr>
          <p:nvPr/>
        </p:nvSpPr>
        <p:spPr>
          <a:xfrm>
            <a:off x="432000" y="4320000"/>
            <a:ext cx="8271162" cy="1873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>
                <a:tab pos="723900" algn="l"/>
              </a:tabLst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1.	a.	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Find the average velocity of the car as it travels from X to Z.</a:t>
            </a:r>
          </a:p>
          <a:p>
            <a:pPr marL="7239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b.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	State the instantaneous velocity of the car at X.</a:t>
            </a:r>
          </a:p>
          <a:p>
            <a:pPr marL="7239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c.	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State the instantaneous velocity of the car at Y. </a:t>
            </a:r>
          </a:p>
          <a:p>
            <a:pPr marL="7239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d.	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State the instantaneous velocity of the car at Z.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313034C-75E0-4088-8288-D0D931E1CC35}"/>
              </a:ext>
            </a:extLst>
          </p:cNvPr>
          <p:cNvGrpSpPr/>
          <p:nvPr/>
        </p:nvGrpSpPr>
        <p:grpSpPr>
          <a:xfrm>
            <a:off x="1686438" y="864000"/>
            <a:ext cx="5735362" cy="2886980"/>
            <a:chOff x="1686438" y="1985510"/>
            <a:chExt cx="5735362" cy="2886980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EDB05356-8C10-4137-84EC-D6F2DC070EA1}"/>
                </a:ext>
              </a:extLst>
            </p:cNvPr>
            <p:cNvGrpSpPr/>
            <p:nvPr/>
          </p:nvGrpSpPr>
          <p:grpSpPr>
            <a:xfrm>
              <a:off x="1686438" y="1985510"/>
              <a:ext cx="3719518" cy="2886980"/>
              <a:chOff x="1176055" y="2244074"/>
              <a:chExt cx="3719518" cy="2886980"/>
            </a:xfrm>
          </p:grpSpPr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EC9A1E10-188E-4F20-9D34-1ED07DFFCAF6}"/>
                  </a:ext>
                </a:extLst>
              </p:cNvPr>
              <p:cNvGrpSpPr/>
              <p:nvPr/>
            </p:nvGrpSpPr>
            <p:grpSpPr>
              <a:xfrm>
                <a:off x="1176055" y="2761454"/>
                <a:ext cx="3719518" cy="2013656"/>
                <a:chOff x="1112555" y="2685254"/>
                <a:chExt cx="3719518" cy="2013656"/>
              </a:xfrm>
            </p:grpSpPr>
            <p:grpSp>
              <p:nvGrpSpPr>
                <p:cNvPr id="89" name="Group 88">
                  <a:extLst>
                    <a:ext uri="{FF2B5EF4-FFF2-40B4-BE49-F238E27FC236}">
                      <a16:creationId xmlns:a16="http://schemas.microsoft.com/office/drawing/2014/main" id="{7B7BD4C3-D160-488D-8413-8D6C4A506614}"/>
                    </a:ext>
                  </a:extLst>
                </p:cNvPr>
                <p:cNvGrpSpPr/>
                <p:nvPr/>
              </p:nvGrpSpPr>
              <p:grpSpPr>
                <a:xfrm>
                  <a:off x="1112555" y="2685254"/>
                  <a:ext cx="3366103" cy="2013656"/>
                  <a:chOff x="1112555" y="2685254"/>
                  <a:chExt cx="3366103" cy="2013656"/>
                </a:xfrm>
              </p:grpSpPr>
              <p:grpSp>
                <p:nvGrpSpPr>
                  <p:cNvPr id="91" name="Group 90">
                    <a:extLst>
                      <a:ext uri="{FF2B5EF4-FFF2-40B4-BE49-F238E27FC236}">
                        <a16:creationId xmlns:a16="http://schemas.microsoft.com/office/drawing/2014/main" id="{E8A0D81F-66F5-4087-9351-C7F9CEF42B9F}"/>
                      </a:ext>
                    </a:extLst>
                  </p:cNvPr>
                  <p:cNvGrpSpPr/>
                  <p:nvPr/>
                </p:nvGrpSpPr>
                <p:grpSpPr>
                  <a:xfrm>
                    <a:off x="1112555" y="2685254"/>
                    <a:ext cx="3366103" cy="2013656"/>
                    <a:chOff x="1112555" y="2685254"/>
                    <a:chExt cx="3366103" cy="2013656"/>
                  </a:xfrm>
                </p:grpSpPr>
                <p:grpSp>
                  <p:nvGrpSpPr>
                    <p:cNvPr id="93" name="Group 92">
                      <a:extLst>
                        <a:ext uri="{FF2B5EF4-FFF2-40B4-BE49-F238E27FC236}">
                          <a16:creationId xmlns:a16="http://schemas.microsoft.com/office/drawing/2014/main" id="{0BB4F257-186D-4A98-94D3-02F0EB72ECC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43258" y="2685254"/>
                      <a:ext cx="2535400" cy="2013656"/>
                      <a:chOff x="1943258" y="2685254"/>
                      <a:chExt cx="2535400" cy="2013656"/>
                    </a:xfrm>
                  </p:grpSpPr>
                  <p:grpSp>
                    <p:nvGrpSpPr>
                      <p:cNvPr id="95" name="Group 94">
                        <a:extLst>
                          <a:ext uri="{FF2B5EF4-FFF2-40B4-BE49-F238E27FC236}">
                            <a16:creationId xmlns:a16="http://schemas.microsoft.com/office/drawing/2014/main" id="{8EF40192-BDF5-4859-B811-701FC356992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442369" y="2685272"/>
                        <a:ext cx="2036289" cy="2013638"/>
                        <a:chOff x="2442369" y="2685272"/>
                        <a:chExt cx="2036289" cy="2013638"/>
                      </a:xfrm>
                    </p:grpSpPr>
                    <p:grpSp>
                      <p:nvGrpSpPr>
                        <p:cNvPr id="97" name="Group 96">
                          <a:extLst>
                            <a:ext uri="{FF2B5EF4-FFF2-40B4-BE49-F238E27FC236}">
                              <a16:creationId xmlns:a16="http://schemas.microsoft.com/office/drawing/2014/main" id="{8D2E5E68-BF57-477B-AC3F-E43FE08EFCF6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442369" y="2685272"/>
                          <a:ext cx="1977390" cy="1870781"/>
                          <a:chOff x="4093369" y="2667867"/>
                          <a:chExt cx="1977390" cy="1870781"/>
                        </a:xfrm>
                      </p:grpSpPr>
                      <p:grpSp>
                        <p:nvGrpSpPr>
                          <p:cNvPr id="99" name="Group 98">
                            <a:extLst>
                              <a:ext uri="{FF2B5EF4-FFF2-40B4-BE49-F238E27FC236}">
                                <a16:creationId xmlns:a16="http://schemas.microsoft.com/office/drawing/2014/main" id="{11CBE607-1EE7-4060-8B44-40010FE98A59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4093369" y="2667867"/>
                            <a:ext cx="1977390" cy="1870781"/>
                            <a:chOff x="4093369" y="2667867"/>
                            <a:chExt cx="1977390" cy="1870781"/>
                          </a:xfrm>
                        </p:grpSpPr>
                        <p:grpSp>
                          <p:nvGrpSpPr>
                            <p:cNvPr id="101" name="Group 100">
                              <a:extLst>
                                <a:ext uri="{FF2B5EF4-FFF2-40B4-BE49-F238E27FC236}">
                                  <a16:creationId xmlns:a16="http://schemas.microsoft.com/office/drawing/2014/main" id="{9F33F237-40FB-4527-B45D-7C22F9FD1874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4093369" y="2667867"/>
                              <a:ext cx="1977390" cy="1870781"/>
                              <a:chOff x="4093369" y="2667867"/>
                              <a:chExt cx="1977390" cy="1870781"/>
                            </a:xfrm>
                          </p:grpSpPr>
                          <p:grpSp>
                            <p:nvGrpSpPr>
                              <p:cNvPr id="103" name="Group 102">
                                <a:extLst>
                                  <a:ext uri="{FF2B5EF4-FFF2-40B4-BE49-F238E27FC236}">
                                    <a16:creationId xmlns:a16="http://schemas.microsoft.com/office/drawing/2014/main" id="{3A3CF3A7-8AE7-49AF-8695-7A6CCB935B7D}"/>
                                  </a:ext>
                                </a:extLst>
                              </p:cNvPr>
                              <p:cNvGrpSpPr/>
                              <p:nvPr/>
                            </p:nvGrpSpPr>
                            <p:grpSpPr>
                              <a:xfrm>
                                <a:off x="4093369" y="2667867"/>
                                <a:ext cx="1977390" cy="1870781"/>
                                <a:chOff x="4093369" y="2667867"/>
                                <a:chExt cx="1977390" cy="1870781"/>
                              </a:xfrm>
                            </p:grpSpPr>
                            <p:sp>
                              <p:nvSpPr>
                                <p:cNvPr id="107" name="Arc 106">
                                  <a:extLst>
                                    <a:ext uri="{FF2B5EF4-FFF2-40B4-BE49-F238E27FC236}">
                                      <a16:creationId xmlns:a16="http://schemas.microsoft.com/office/drawing/2014/main" id="{566CE31F-36FA-43A9-B967-8F91C26869E7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4093369" y="2667867"/>
                                  <a:ext cx="1977390" cy="1870781"/>
                                </a:xfrm>
                                <a:prstGeom prst="arc">
                                  <a:avLst>
                                    <a:gd name="adj1" fmla="val 5376005"/>
                                    <a:gd name="adj2" fmla="val 16244812"/>
                                  </a:avLst>
                                </a:prstGeom>
                                <a:ln w="635000">
                                  <a:solidFill>
                                    <a:schemeClr val="bg1">
                                      <a:lumMod val="65000"/>
                                    </a:schemeClr>
                                  </a:solidFill>
                                </a:ln>
                              </p:spPr>
                              <p:style>
                                <a:lnRef idx="1">
                                  <a:schemeClr val="accent1"/>
                                </a:lnRef>
                                <a:fillRef idx="0">
                                  <a:schemeClr val="accent1"/>
                                </a:fillRef>
                                <a:effectRef idx="0">
                                  <a:schemeClr val="accent1"/>
                                </a:effectRef>
                                <a:fontRef idx="minor">
                                  <a:schemeClr val="tx1"/>
                                </a:fontRef>
                              </p:style>
                              <p:txBody>
                                <a:bodyPr rtlCol="0" anchor="ctr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8" name="Arc 107">
                                  <a:extLst>
                                    <a:ext uri="{FF2B5EF4-FFF2-40B4-BE49-F238E27FC236}">
                                      <a16:creationId xmlns:a16="http://schemas.microsoft.com/office/drawing/2014/main" id="{F932DD93-000A-43CB-9CF6-BC792672781C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4093369" y="2667867"/>
                                  <a:ext cx="1977390" cy="1870781"/>
                                </a:xfrm>
                                <a:prstGeom prst="arc">
                                  <a:avLst>
                                    <a:gd name="adj1" fmla="val 5376005"/>
                                    <a:gd name="adj2" fmla="val 16244812"/>
                                  </a:avLst>
                                </a:prstGeom>
                                <a:ln w="50800">
                                  <a:solidFill>
                                    <a:schemeClr val="tx1"/>
                                  </a:solidFill>
                                </a:ln>
                              </p:spPr>
                              <p:style>
                                <a:lnRef idx="1">
                                  <a:schemeClr val="accent1"/>
                                </a:lnRef>
                                <a:fillRef idx="0">
                                  <a:schemeClr val="accent1"/>
                                </a:fillRef>
                                <a:effectRef idx="0">
                                  <a:schemeClr val="accent1"/>
                                </a:effectRef>
                                <a:fontRef idx="minor">
                                  <a:schemeClr val="tx1"/>
                                </a:fontRef>
                              </p:style>
                              <p:txBody>
                                <a:bodyPr rtlCol="0" anchor="ctr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</p:grpSp>
                          <p:grpSp>
                            <p:nvGrpSpPr>
                              <p:cNvPr id="104" name="Group 103">
                                <a:extLst>
                                  <a:ext uri="{FF2B5EF4-FFF2-40B4-BE49-F238E27FC236}">
                                    <a16:creationId xmlns:a16="http://schemas.microsoft.com/office/drawing/2014/main" id="{E7ABA662-CA29-4D53-B629-0103374B43E6}"/>
                                  </a:ext>
                                </a:extLst>
                              </p:cNvPr>
                              <p:cNvGrpSpPr/>
                              <p:nvPr/>
                            </p:nvGrpSpPr>
                            <p:grpSpPr>
                              <a:xfrm>
                                <a:off x="5082064" y="2667867"/>
                                <a:ext cx="876141" cy="0"/>
                                <a:chOff x="5384959" y="2760417"/>
                                <a:chExt cx="876141" cy="0"/>
                              </a:xfrm>
                            </p:grpSpPr>
                            <p:cxnSp>
                              <p:nvCxnSpPr>
                                <p:cNvPr id="105" name="Straight Connector 104">
                                  <a:extLst>
                                    <a:ext uri="{FF2B5EF4-FFF2-40B4-BE49-F238E27FC236}">
                                      <a16:creationId xmlns:a16="http://schemas.microsoft.com/office/drawing/2014/main" id="{634EDB8F-1E97-4691-8498-C8DA21A29396}"/>
                                    </a:ext>
                                  </a:extLst>
                                </p:cNvPr>
                                <p:cNvCxnSpPr>
                                  <a:cxnSpLocks/>
                                </p:cNvCxnSpPr>
                                <p:nvPr/>
                              </p:nvCxnSpPr>
                              <p:spPr>
                                <a:xfrm>
                                  <a:off x="5384959" y="2760417"/>
                                  <a:ext cx="876141" cy="0"/>
                                </a:xfrm>
                                <a:prstGeom prst="line">
                                  <a:avLst/>
                                </a:prstGeom>
                                <a:ln w="635000">
                                  <a:solidFill>
                                    <a:srgbClr val="A6A6A6"/>
                                  </a:solidFill>
                                </a:ln>
                              </p:spPr>
                              <p:style>
                                <a:lnRef idx="1">
                                  <a:schemeClr val="accent1"/>
                                </a:lnRef>
                                <a:fillRef idx="0">
                                  <a:schemeClr val="accent1"/>
                                </a:fillRef>
                                <a:effectRef idx="0">
                                  <a:schemeClr val="accent1"/>
                                </a:effectRef>
                                <a:fontRef idx="minor">
                                  <a:schemeClr val="tx1"/>
                                </a:fontRef>
                              </p:style>
                            </p:cxnSp>
                            <p:cxnSp>
                              <p:nvCxnSpPr>
                                <p:cNvPr id="106" name="Straight Connector 105">
                                  <a:extLst>
                                    <a:ext uri="{FF2B5EF4-FFF2-40B4-BE49-F238E27FC236}">
                                      <a16:creationId xmlns:a16="http://schemas.microsoft.com/office/drawing/2014/main" id="{3EA6A5BC-1328-4EAE-867A-92CC3F3F3493}"/>
                                    </a:ext>
                                  </a:extLst>
                                </p:cNvPr>
                                <p:cNvCxnSpPr>
                                  <a:cxnSpLocks/>
                                </p:cNvCxnSpPr>
                                <p:nvPr/>
                              </p:nvCxnSpPr>
                              <p:spPr>
                                <a:xfrm>
                                  <a:off x="5384959" y="2760417"/>
                                  <a:ext cx="876141" cy="0"/>
                                </a:xfrm>
                                <a:prstGeom prst="line">
                                  <a:avLst/>
                                </a:prstGeom>
                                <a:ln w="50800">
                                  <a:solidFill>
                                    <a:schemeClr val="tx1"/>
                                  </a:solidFill>
                                  <a:headEnd type="none"/>
                                  <a:tailEnd type="triangle"/>
                                </a:ln>
                              </p:spPr>
                              <p:style>
                                <a:lnRef idx="1">
                                  <a:schemeClr val="accent1"/>
                                </a:lnRef>
                                <a:fillRef idx="0">
                                  <a:schemeClr val="accent1"/>
                                </a:fillRef>
                                <a:effectRef idx="0">
                                  <a:schemeClr val="accent1"/>
                                </a:effectRef>
                                <a:fontRef idx="minor">
                                  <a:schemeClr val="tx1"/>
                                </a:fontRef>
                              </p:style>
                            </p:cxnSp>
                          </p:grpSp>
                        </p:grpSp>
                        <p:cxnSp>
                          <p:nvCxnSpPr>
                            <p:cNvPr id="102" name="Straight Connector 101">
                              <a:extLst>
                                <a:ext uri="{FF2B5EF4-FFF2-40B4-BE49-F238E27FC236}">
                                  <a16:creationId xmlns:a16="http://schemas.microsoft.com/office/drawing/2014/main" id="{76E6CFCC-865C-4ED8-ACEE-E99253B3187A}"/>
                                </a:ext>
                              </a:extLst>
                            </p:cNvPr>
                            <p:cNvCxnSpPr>
                              <a:cxnSpLocks/>
                            </p:cNvCxnSpPr>
                            <p:nvPr/>
                          </p:nvCxnSpPr>
                          <p:spPr>
                            <a:xfrm>
                              <a:off x="5082064" y="4538648"/>
                              <a:ext cx="876141" cy="0"/>
                            </a:xfrm>
                            <a:prstGeom prst="line">
                              <a:avLst/>
                            </a:prstGeom>
                            <a:ln w="635000">
                              <a:solidFill>
                                <a:schemeClr val="bg1">
                                  <a:lumMod val="65000"/>
                                </a:schemeClr>
                              </a:solidFill>
                              <a:tailEnd type="none"/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</p:cxnSp>
                      </p:grpSp>
                      <p:cxnSp>
                        <p:nvCxnSpPr>
                          <p:cNvPr id="100" name="Straight Connector 99">
                            <a:extLst>
                              <a:ext uri="{FF2B5EF4-FFF2-40B4-BE49-F238E27FC236}">
                                <a16:creationId xmlns:a16="http://schemas.microsoft.com/office/drawing/2014/main" id="{0299F1E5-7E1D-43DA-B3F7-1797D47DC76B}"/>
                              </a:ext>
                            </a:extLst>
                          </p:cNvPr>
                          <p:cNvCxnSpPr>
                            <a:cxnSpLocks/>
                          </p:cNvCxnSpPr>
                          <p:nvPr/>
                        </p:nvCxnSpPr>
                        <p:spPr>
                          <a:xfrm>
                            <a:off x="5082064" y="4538648"/>
                            <a:ext cx="876141" cy="0"/>
                          </a:xfrm>
                          <a:prstGeom prst="line">
                            <a:avLst/>
                          </a:prstGeom>
                          <a:ln w="50800">
                            <a:solidFill>
                              <a:schemeClr val="tx1"/>
                            </a:solidFill>
                            <a:headEnd type="none"/>
                            <a:tailEnd type="none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  <p:pic>
                      <p:nvPicPr>
                        <p:cNvPr id="98" name="Picture 97">
                          <a:extLst>
                            <a:ext uri="{FF2B5EF4-FFF2-40B4-BE49-F238E27FC236}">
                              <a16:creationId xmlns:a16="http://schemas.microsoft.com/office/drawing/2014/main" id="{9301B7B2-17C0-434F-BBB1-331C13A0721F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869134" y="4413195"/>
                          <a:ext cx="609524" cy="285715"/>
                        </a:xfrm>
                        <a:prstGeom prst="rect">
                          <a:avLst/>
                        </a:prstGeom>
                      </p:spPr>
                    </p:pic>
                  </p:grpSp>
                  <p:sp>
                    <p:nvSpPr>
                      <p:cNvPr id="96" name="Arc 95">
                        <a:extLst>
                          <a:ext uri="{FF2B5EF4-FFF2-40B4-BE49-F238E27FC236}">
                            <a16:creationId xmlns:a16="http://schemas.microsoft.com/office/drawing/2014/main" id="{33CDBDB8-7D43-4C7F-9F72-C54AEF43EA9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43258" y="2685254"/>
                        <a:ext cx="1487805" cy="1870781"/>
                      </a:xfrm>
                      <a:prstGeom prst="arc">
                        <a:avLst>
                          <a:gd name="adj1" fmla="val 8701387"/>
                          <a:gd name="adj2" fmla="val 13082823"/>
                        </a:avLst>
                      </a:prstGeom>
                      <a:ln>
                        <a:solidFill>
                          <a:srgbClr val="C00000"/>
                        </a:solidFill>
                        <a:headEnd type="arrow"/>
                        <a:tail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</p:grpSp>
                <p:sp>
                  <p:nvSpPr>
                    <p:cNvPr id="94" name="TextBox 93">
                      <a:extLst>
                        <a:ext uri="{FF2B5EF4-FFF2-40B4-BE49-F238E27FC236}">
                          <a16:creationId xmlns:a16="http://schemas.microsoft.com/office/drawing/2014/main" id="{F6FF7E62-8093-4EB5-8EA1-0FF15A4F65B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112555" y="3435978"/>
                      <a:ext cx="978540" cy="369332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</p:spPr>
                  <p:txBody>
                    <a:bodyPr wrap="square" rIns="0" rtlCol="0">
                      <a:spAutoFit/>
                    </a:bodyPr>
                    <a:lstStyle/>
                    <a:p>
                      <a:pPr algn="r"/>
                      <a:r>
                        <a:rPr lang="en-GB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200 m</a:t>
                      </a:r>
                    </a:p>
                  </p:txBody>
                </p:sp>
              </p:grpSp>
              <p:cxnSp>
                <p:nvCxnSpPr>
                  <p:cNvPr id="92" name="Straight Connector 91">
                    <a:extLst>
                      <a:ext uri="{FF2B5EF4-FFF2-40B4-BE49-F238E27FC236}">
                        <a16:creationId xmlns:a16="http://schemas.microsoft.com/office/drawing/2014/main" id="{CFFF039C-F193-41C8-9583-548AE3141A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4286767" y="3146118"/>
                    <a:ext cx="18493" cy="949053"/>
                  </a:xfrm>
                  <a:prstGeom prst="line">
                    <a:avLst/>
                  </a:prstGeom>
                  <a:ln>
                    <a:solidFill>
                      <a:srgbClr val="C00000"/>
                    </a:solidFill>
                    <a:headEnd type="arrow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id="{E65F4FF8-65F2-4E32-B0A5-70BA30766ADF}"/>
                    </a:ext>
                  </a:extLst>
                </p:cNvPr>
                <p:cNvSpPr txBox="1"/>
                <p:nvPr/>
              </p:nvSpPr>
              <p:spPr>
                <a:xfrm>
                  <a:off x="3782337" y="3429000"/>
                  <a:ext cx="1049736" cy="36933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GB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100 m</a:t>
                  </a:r>
                </a:p>
              </p:txBody>
            </p:sp>
          </p:grp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6626BFD7-C32E-446F-AE9B-35E352F8DC69}"/>
                  </a:ext>
                </a:extLst>
              </p:cNvPr>
              <p:cNvSpPr txBox="1"/>
              <p:nvPr/>
            </p:nvSpPr>
            <p:spPr>
              <a:xfrm>
                <a:off x="4178800" y="4761722"/>
                <a:ext cx="3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X</a:t>
                </a: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2F881A87-73F1-45D5-8B3D-735EAF77A346}"/>
                  </a:ext>
                </a:extLst>
              </p:cNvPr>
              <p:cNvSpPr txBox="1"/>
              <p:nvPr/>
            </p:nvSpPr>
            <p:spPr>
              <a:xfrm>
                <a:off x="2505869" y="3514418"/>
                <a:ext cx="3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Y</a:t>
                </a: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73F507A1-82B1-466B-86AA-BCC77C719D1A}"/>
                  </a:ext>
                </a:extLst>
              </p:cNvPr>
              <p:cNvSpPr txBox="1"/>
              <p:nvPr/>
            </p:nvSpPr>
            <p:spPr>
              <a:xfrm>
                <a:off x="4170267" y="2244074"/>
                <a:ext cx="3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Z</a:t>
                </a:r>
              </a:p>
            </p:txBody>
          </p: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3B54D9D5-406D-4772-807E-0C2AE920A60D}"/>
                </a:ext>
              </a:extLst>
            </p:cNvPr>
            <p:cNvGrpSpPr/>
            <p:nvPr/>
          </p:nvGrpSpPr>
          <p:grpSpPr>
            <a:xfrm>
              <a:off x="6045438" y="2377596"/>
              <a:ext cx="1376362" cy="1535211"/>
              <a:chOff x="5502275" y="2358203"/>
              <a:chExt cx="1376362" cy="1535211"/>
            </a:xfrm>
          </p:grpSpPr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A31FC54B-82C6-4EEF-82D1-01B480E630F4}"/>
                  </a:ext>
                </a:extLst>
              </p:cNvPr>
              <p:cNvSpPr txBox="1"/>
              <p:nvPr/>
            </p:nvSpPr>
            <p:spPr>
              <a:xfrm>
                <a:off x="5993606" y="2358203"/>
                <a:ext cx="3937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latin typeface="Verdana" panose="020B0604030504040204" pitchFamily="34" charset="0"/>
                    <a:ea typeface="Verdana" panose="020B0604030504040204" pitchFamily="34" charset="0"/>
                  </a:rPr>
                  <a:t>N</a:t>
                </a:r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F91B4777-48CE-4618-AC4F-80ABDC7B21A5}"/>
                  </a:ext>
                </a:extLst>
              </p:cNvPr>
              <p:cNvGrpSpPr/>
              <p:nvPr/>
            </p:nvGrpSpPr>
            <p:grpSpPr>
              <a:xfrm>
                <a:off x="5502275" y="2678500"/>
                <a:ext cx="1376362" cy="894617"/>
                <a:chOff x="5502275" y="2713054"/>
                <a:chExt cx="1376362" cy="894617"/>
              </a:xfrm>
            </p:grpSpPr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1F5ADB93-04CE-481E-96E2-518FAEF186BC}"/>
                    </a:ext>
                  </a:extLst>
                </p:cNvPr>
                <p:cNvSpPr/>
                <p:nvPr/>
              </p:nvSpPr>
              <p:spPr>
                <a:xfrm rot="16200000">
                  <a:off x="5743147" y="2785713"/>
                  <a:ext cx="894617" cy="749300"/>
                </a:xfrm>
                <a:custGeom>
                  <a:avLst/>
                  <a:gdLst>
                    <a:gd name="connsiteX0" fmla="*/ 894617 w 894617"/>
                    <a:gd name="connsiteY0" fmla="*/ 374651 h 749300"/>
                    <a:gd name="connsiteX1" fmla="*/ 802542 w 894617"/>
                    <a:gd name="connsiteY1" fmla="*/ 466726 h 749300"/>
                    <a:gd name="connsiteX2" fmla="*/ 802542 w 894617"/>
                    <a:gd name="connsiteY2" fmla="*/ 420689 h 749300"/>
                    <a:gd name="connsiteX3" fmla="*/ 493346 w 894617"/>
                    <a:gd name="connsiteY3" fmla="*/ 420689 h 749300"/>
                    <a:gd name="connsiteX4" fmla="*/ 493345 w 894617"/>
                    <a:gd name="connsiteY4" fmla="*/ 657225 h 749300"/>
                    <a:gd name="connsiteX5" fmla="*/ 539383 w 894617"/>
                    <a:gd name="connsiteY5" fmla="*/ 657225 h 749300"/>
                    <a:gd name="connsiteX6" fmla="*/ 447308 w 894617"/>
                    <a:gd name="connsiteY6" fmla="*/ 749300 h 749300"/>
                    <a:gd name="connsiteX7" fmla="*/ 355233 w 894617"/>
                    <a:gd name="connsiteY7" fmla="*/ 657225 h 749300"/>
                    <a:gd name="connsiteX8" fmla="*/ 401270 w 894617"/>
                    <a:gd name="connsiteY8" fmla="*/ 657225 h 749300"/>
                    <a:gd name="connsiteX9" fmla="*/ 401271 w 894617"/>
                    <a:gd name="connsiteY9" fmla="*/ 420689 h 749300"/>
                    <a:gd name="connsiteX10" fmla="*/ 92075 w 894617"/>
                    <a:gd name="connsiteY10" fmla="*/ 420689 h 749300"/>
                    <a:gd name="connsiteX11" fmla="*/ 92075 w 894617"/>
                    <a:gd name="connsiteY11" fmla="*/ 466726 h 749300"/>
                    <a:gd name="connsiteX12" fmla="*/ 0 w 894617"/>
                    <a:gd name="connsiteY12" fmla="*/ 374651 h 749300"/>
                    <a:gd name="connsiteX13" fmla="*/ 92075 w 894617"/>
                    <a:gd name="connsiteY13" fmla="*/ 282576 h 749300"/>
                    <a:gd name="connsiteX14" fmla="*/ 92075 w 894617"/>
                    <a:gd name="connsiteY14" fmla="*/ 328614 h 749300"/>
                    <a:gd name="connsiteX15" fmla="*/ 401271 w 894617"/>
                    <a:gd name="connsiteY15" fmla="*/ 328614 h 749300"/>
                    <a:gd name="connsiteX16" fmla="*/ 401271 w 894617"/>
                    <a:gd name="connsiteY16" fmla="*/ 92075 h 749300"/>
                    <a:gd name="connsiteX17" fmla="*/ 355234 w 894617"/>
                    <a:gd name="connsiteY17" fmla="*/ 92075 h 749300"/>
                    <a:gd name="connsiteX18" fmla="*/ 447309 w 894617"/>
                    <a:gd name="connsiteY18" fmla="*/ 0 h 749300"/>
                    <a:gd name="connsiteX19" fmla="*/ 539384 w 894617"/>
                    <a:gd name="connsiteY19" fmla="*/ 92075 h 749300"/>
                    <a:gd name="connsiteX20" fmla="*/ 493346 w 894617"/>
                    <a:gd name="connsiteY20" fmla="*/ 92075 h 749300"/>
                    <a:gd name="connsiteX21" fmla="*/ 493346 w 894617"/>
                    <a:gd name="connsiteY21" fmla="*/ 328614 h 749300"/>
                    <a:gd name="connsiteX22" fmla="*/ 802542 w 894617"/>
                    <a:gd name="connsiteY22" fmla="*/ 328614 h 749300"/>
                    <a:gd name="connsiteX23" fmla="*/ 802542 w 894617"/>
                    <a:gd name="connsiteY23" fmla="*/ 282576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94617" h="749300">
                      <a:moveTo>
                        <a:pt x="894617" y="374651"/>
                      </a:moveTo>
                      <a:lnTo>
                        <a:pt x="802542" y="466726"/>
                      </a:lnTo>
                      <a:lnTo>
                        <a:pt x="802542" y="420689"/>
                      </a:lnTo>
                      <a:lnTo>
                        <a:pt x="493346" y="420689"/>
                      </a:lnTo>
                      <a:lnTo>
                        <a:pt x="493345" y="657225"/>
                      </a:lnTo>
                      <a:lnTo>
                        <a:pt x="539383" y="657225"/>
                      </a:lnTo>
                      <a:lnTo>
                        <a:pt x="447308" y="749300"/>
                      </a:lnTo>
                      <a:lnTo>
                        <a:pt x="355233" y="657225"/>
                      </a:lnTo>
                      <a:lnTo>
                        <a:pt x="401270" y="657225"/>
                      </a:lnTo>
                      <a:lnTo>
                        <a:pt x="401271" y="420689"/>
                      </a:lnTo>
                      <a:lnTo>
                        <a:pt x="92075" y="420689"/>
                      </a:lnTo>
                      <a:lnTo>
                        <a:pt x="92075" y="466726"/>
                      </a:lnTo>
                      <a:lnTo>
                        <a:pt x="0" y="374651"/>
                      </a:lnTo>
                      <a:lnTo>
                        <a:pt x="92075" y="282576"/>
                      </a:lnTo>
                      <a:lnTo>
                        <a:pt x="92075" y="328614"/>
                      </a:lnTo>
                      <a:lnTo>
                        <a:pt x="401271" y="328614"/>
                      </a:lnTo>
                      <a:lnTo>
                        <a:pt x="401271" y="92075"/>
                      </a:lnTo>
                      <a:lnTo>
                        <a:pt x="355234" y="92075"/>
                      </a:lnTo>
                      <a:lnTo>
                        <a:pt x="447309" y="0"/>
                      </a:lnTo>
                      <a:lnTo>
                        <a:pt x="539384" y="92075"/>
                      </a:lnTo>
                      <a:lnTo>
                        <a:pt x="493346" y="92075"/>
                      </a:lnTo>
                      <a:lnTo>
                        <a:pt x="493346" y="328614"/>
                      </a:lnTo>
                      <a:lnTo>
                        <a:pt x="802542" y="328614"/>
                      </a:lnTo>
                      <a:lnTo>
                        <a:pt x="802542" y="282576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83" name="TextBox 82">
                  <a:extLst>
                    <a:ext uri="{FF2B5EF4-FFF2-40B4-BE49-F238E27FC236}">
                      <a16:creationId xmlns:a16="http://schemas.microsoft.com/office/drawing/2014/main" id="{D48A9DCC-B1A1-4177-8CB5-515BABE35B7D}"/>
                    </a:ext>
                  </a:extLst>
                </p:cNvPr>
                <p:cNvSpPr txBox="1"/>
                <p:nvPr/>
              </p:nvSpPr>
              <p:spPr>
                <a:xfrm>
                  <a:off x="6484937" y="2975697"/>
                  <a:ext cx="3937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E</a:t>
                  </a:r>
                </a:p>
              </p:txBody>
            </p:sp>
            <p:sp>
              <p:nvSpPr>
                <p:cNvPr id="84" name="TextBox 83">
                  <a:extLst>
                    <a:ext uri="{FF2B5EF4-FFF2-40B4-BE49-F238E27FC236}">
                      <a16:creationId xmlns:a16="http://schemas.microsoft.com/office/drawing/2014/main" id="{5474F656-17B4-4290-86F9-7DC1282241FE}"/>
                    </a:ext>
                  </a:extLst>
                </p:cNvPr>
                <p:cNvSpPr txBox="1"/>
                <p:nvPr/>
              </p:nvSpPr>
              <p:spPr>
                <a:xfrm>
                  <a:off x="5502275" y="2975697"/>
                  <a:ext cx="3937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W</a:t>
                  </a:r>
                </a:p>
              </p:txBody>
            </p:sp>
          </p:grp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5C3409B8-6567-4D1B-ABF1-C7E12CE3E980}"/>
                  </a:ext>
                </a:extLst>
              </p:cNvPr>
              <p:cNvSpPr txBox="1"/>
              <p:nvPr/>
            </p:nvSpPr>
            <p:spPr>
              <a:xfrm>
                <a:off x="5993606" y="3524082"/>
                <a:ext cx="3937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latin typeface="Verdana" panose="020B0604030504040204" pitchFamily="34" charset="0"/>
                    <a:ea typeface="Verdana" panose="020B0604030504040204" pitchFamily="34" charset="0"/>
                  </a:rPr>
                  <a:t>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864003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DD0730C-602E-4E3A-957A-CB03017FC9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2D1EDB8-45AF-4738-8A00-89378C1360DF}"/>
              </a:ext>
            </a:extLst>
          </p:cNvPr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Velocity and speed in two dimensions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2C2F7120-BE49-4373-B116-98E8BCC54B8C}"/>
              </a:ext>
            </a:extLst>
          </p:cNvPr>
          <p:cNvSpPr txBox="1">
            <a:spLocks/>
          </p:cNvSpPr>
          <p:nvPr/>
        </p:nvSpPr>
        <p:spPr>
          <a:xfrm>
            <a:off x="432000" y="3816000"/>
            <a:ext cx="8271162" cy="2374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lvl="0" indent="-355600">
              <a:tabLst>
                <a:tab pos="723900" algn="l"/>
              </a:tabLst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1.	e.	</a:t>
            </a:r>
            <a:r>
              <a:rPr lang="en-US" dirty="0"/>
              <a:t>The magnitude of the instantaneous velocity is different from 	the magnitude of the average velocity as the car travels from X 	to Z. Explain why.</a:t>
            </a:r>
          </a:p>
          <a:p>
            <a:pPr marL="723900" lvl="0" indent="-368300"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f.</a:t>
            </a:r>
            <a:r>
              <a:rPr lang="en-US" dirty="0"/>
              <a:t>	At what point is the direction of the instantaneous velocity equal to the direction of the average velocity?</a:t>
            </a:r>
          </a:p>
          <a:p>
            <a:pPr marL="723900" indent="-355600"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g.	</a:t>
            </a:r>
            <a:r>
              <a:rPr lang="en-US" dirty="0"/>
              <a:t>How does the instantaneous velocity at X compare to the instantaneous velocity at Z?  </a:t>
            </a:r>
            <a:endParaRPr kumimoji="0" 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30FB74B3-321F-41FA-9832-F4C24DFCFE03}"/>
              </a:ext>
            </a:extLst>
          </p:cNvPr>
          <p:cNvSpPr txBox="1">
            <a:spLocks/>
          </p:cNvSpPr>
          <p:nvPr/>
        </p:nvSpPr>
        <p:spPr>
          <a:xfrm>
            <a:off x="1659794" y="3256666"/>
            <a:ext cx="5860171" cy="382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car travels at a constant speed of 20 m/s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D67D8B-AE9F-46F2-ABED-728ADE68AD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0509" y="864000"/>
            <a:ext cx="4562981" cy="239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49091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5DF8AB85-98B9-48A6-BD95-11014AA996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2" name="Text Placeholder 16"/>
          <p:cNvSpPr txBox="1">
            <a:spLocks/>
          </p:cNvSpPr>
          <p:nvPr/>
        </p:nvSpPr>
        <p:spPr>
          <a:xfrm>
            <a:off x="432000" y="864000"/>
            <a:ext cx="8285163" cy="5267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>
              <a:defRPr/>
            </a:pPr>
            <a:r>
              <a:rPr lang="en-US" b="1" dirty="0"/>
              <a:t>2.</a:t>
            </a:r>
            <a:r>
              <a:rPr lang="en-GB" sz="1800" b="1" dirty="0">
                <a:effectLst/>
                <a:cs typeface="Arial" panose="020B0604020202020204" pitchFamily="34" charset="0"/>
              </a:rPr>
              <a:t> 	</a:t>
            </a:r>
            <a:r>
              <a:rPr lang="en-GB" sz="1800" dirty="0">
                <a:effectLst/>
                <a:cs typeface="Arial" panose="020B0604020202020204" pitchFamily="34" charset="0"/>
              </a:rPr>
              <a:t>An athlete runs around a track.  </a:t>
            </a:r>
          </a:p>
          <a:p>
            <a:pPr marL="355600" indent="-355600">
              <a:defRPr/>
            </a:pPr>
            <a:r>
              <a:rPr lang="en-GB" dirty="0">
                <a:cs typeface="Arial" panose="020B0604020202020204" pitchFamily="34" charset="0"/>
              </a:rPr>
              <a:t>	</a:t>
            </a:r>
            <a:r>
              <a:rPr lang="en-GB" sz="1800" dirty="0">
                <a:effectLst/>
                <a:cs typeface="Arial" panose="020B0604020202020204" pitchFamily="34" charset="0"/>
              </a:rPr>
              <a:t>She runs 400 metres in 50 seconds.</a:t>
            </a:r>
          </a:p>
          <a:p>
            <a:pPr>
              <a:defRPr/>
            </a:pPr>
            <a:endParaRPr lang="en-GB" dirty="0">
              <a:cs typeface="Arial" panose="020B0604020202020204" pitchFamily="34" charset="0"/>
            </a:endParaRPr>
          </a:p>
          <a:p>
            <a:pPr>
              <a:defRPr/>
            </a:pPr>
            <a:endParaRPr lang="en-GB" sz="1800" dirty="0">
              <a:effectLst/>
              <a:cs typeface="Arial" panose="020B0604020202020204" pitchFamily="34" charset="0"/>
            </a:endParaRPr>
          </a:p>
          <a:p>
            <a:pPr>
              <a:defRPr/>
            </a:pPr>
            <a:endParaRPr lang="en-GB" dirty="0">
              <a:cs typeface="Arial" panose="020B0604020202020204" pitchFamily="34" charset="0"/>
            </a:endParaRPr>
          </a:p>
          <a:p>
            <a:pPr>
              <a:defRPr/>
            </a:pPr>
            <a:endParaRPr lang="en-GB" sz="1800" dirty="0">
              <a:effectLst/>
              <a:cs typeface="Arial" panose="020B0604020202020204" pitchFamily="34" charset="0"/>
            </a:endParaRPr>
          </a:p>
          <a:p>
            <a:pPr>
              <a:defRPr/>
            </a:pPr>
            <a:endParaRPr lang="en-GB" sz="1800" dirty="0">
              <a:effectLst/>
              <a:cs typeface="Arial" panose="020B0604020202020204" pitchFamily="34" charset="0"/>
            </a:endParaRPr>
          </a:p>
          <a:p>
            <a:pPr>
              <a:defRPr/>
            </a:pPr>
            <a:endParaRPr lang="en-GB" sz="1800" dirty="0">
              <a:effectLst/>
              <a:cs typeface="Arial" panose="020B0604020202020204" pitchFamily="34" charset="0"/>
            </a:endParaRPr>
          </a:p>
          <a:p>
            <a:pPr marL="723900" lvl="0" indent="-368300"/>
            <a:r>
              <a:rPr lang="en-GB" sz="1800" b="1" dirty="0">
                <a:effectLst/>
                <a:cs typeface="Arial" panose="020B0604020202020204" pitchFamily="34" charset="0"/>
              </a:rPr>
              <a:t>a.	</a:t>
            </a:r>
            <a:r>
              <a:rPr lang="en-GB" sz="1800" dirty="0">
                <a:effectLst/>
                <a:cs typeface="Arial" panose="020B0604020202020204" pitchFamily="34" charset="0"/>
              </a:rPr>
              <a:t>Find her average speed.</a:t>
            </a:r>
          </a:p>
          <a:p>
            <a:pPr marL="723900" lvl="0" indent="-368300"/>
            <a:r>
              <a:rPr lang="en-GB" sz="1800" b="1" dirty="0">
                <a:effectLst/>
                <a:cs typeface="Arial" panose="020B0604020202020204" pitchFamily="34" charset="0"/>
              </a:rPr>
              <a:t>b.	</a:t>
            </a:r>
            <a:r>
              <a:rPr lang="en-GB" sz="1800" dirty="0">
                <a:effectLst/>
                <a:cs typeface="Arial" panose="020B0604020202020204" pitchFamily="34" charset="0"/>
              </a:rPr>
              <a:t>Find the magnitude of her average velocity over one full lap.</a:t>
            </a:r>
          </a:p>
          <a:p>
            <a:pPr marL="723900" lvl="0" indent="-368300"/>
            <a:r>
              <a:rPr lang="en-GB" sz="1800" b="1" dirty="0">
                <a:effectLst/>
                <a:cs typeface="Arial" panose="020B0604020202020204" pitchFamily="34" charset="0"/>
              </a:rPr>
              <a:t>c.</a:t>
            </a:r>
            <a:r>
              <a:rPr lang="en-GB" sz="1800" dirty="0">
                <a:effectLst/>
                <a:cs typeface="Arial" panose="020B0604020202020204" pitchFamily="34" charset="0"/>
              </a:rPr>
              <a:t>	State the direction of her average velocity over one full lap.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defRPr/>
            </a:pPr>
            <a:r>
              <a:rPr lang="en-US" dirty="0"/>
              <a:t>Velocity and speed in two dimensions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57893B0-95AE-44B9-88C0-B3A26B1899D2}"/>
              </a:ext>
            </a:extLst>
          </p:cNvPr>
          <p:cNvGrpSpPr/>
          <p:nvPr/>
        </p:nvGrpSpPr>
        <p:grpSpPr>
          <a:xfrm>
            <a:off x="2700000" y="2050704"/>
            <a:ext cx="3744000" cy="1447051"/>
            <a:chOff x="2153057" y="1897555"/>
            <a:chExt cx="3744000" cy="1447051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59854322-6C91-4AA7-92A9-162EA1E05307}"/>
                </a:ext>
              </a:extLst>
            </p:cNvPr>
            <p:cNvGrpSpPr/>
            <p:nvPr/>
          </p:nvGrpSpPr>
          <p:grpSpPr>
            <a:xfrm>
              <a:off x="2165235" y="1897555"/>
              <a:ext cx="3719645" cy="1440001"/>
              <a:chOff x="1535411" y="2109776"/>
              <a:chExt cx="3719645" cy="1440001"/>
            </a:xfrm>
          </p:grpSpPr>
          <p:sp>
            <p:nvSpPr>
              <p:cNvPr id="38" name="Arc 37">
                <a:extLst>
                  <a:ext uri="{FF2B5EF4-FFF2-40B4-BE49-F238E27FC236}">
                    <a16:creationId xmlns:a16="http://schemas.microsoft.com/office/drawing/2014/main" id="{747903BB-3315-4667-8E02-1C59509FBE5F}"/>
                  </a:ext>
                </a:extLst>
              </p:cNvPr>
              <p:cNvSpPr/>
              <p:nvPr/>
            </p:nvSpPr>
            <p:spPr>
              <a:xfrm>
                <a:off x="3815056" y="2109777"/>
                <a:ext cx="1440000" cy="1440000"/>
              </a:xfrm>
              <a:prstGeom prst="arc">
                <a:avLst>
                  <a:gd name="adj1" fmla="val 16200000"/>
                  <a:gd name="adj2" fmla="val 5406930"/>
                </a:avLst>
              </a:prstGeom>
              <a:ln w="381000">
                <a:solidFill>
                  <a:srgbClr val="FF9B9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 dirty="0"/>
              </a:p>
            </p:txBody>
          </p:sp>
          <p:sp>
            <p:nvSpPr>
              <p:cNvPr id="40" name="Arc 39">
                <a:extLst>
                  <a:ext uri="{FF2B5EF4-FFF2-40B4-BE49-F238E27FC236}">
                    <a16:creationId xmlns:a16="http://schemas.microsoft.com/office/drawing/2014/main" id="{D9AD33CF-5D97-493E-B85D-B38C156C6E32}"/>
                  </a:ext>
                </a:extLst>
              </p:cNvPr>
              <p:cNvSpPr/>
              <p:nvPr/>
            </p:nvSpPr>
            <p:spPr>
              <a:xfrm flipH="1">
                <a:off x="1535411" y="2109776"/>
                <a:ext cx="1440000" cy="1440000"/>
              </a:xfrm>
              <a:prstGeom prst="arc">
                <a:avLst>
                  <a:gd name="adj1" fmla="val 16200000"/>
                  <a:gd name="adj2" fmla="val 5350778"/>
                </a:avLst>
              </a:prstGeom>
              <a:ln w="381000">
                <a:solidFill>
                  <a:srgbClr val="FF9B9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EE11FE8D-B44A-4E8E-B9EB-AA71FB47B62F}"/>
                  </a:ext>
                </a:extLst>
              </p:cNvPr>
              <p:cNvCxnSpPr/>
              <p:nvPr/>
            </p:nvCxnSpPr>
            <p:spPr>
              <a:xfrm>
                <a:off x="2231056" y="2109776"/>
                <a:ext cx="2304000" cy="0"/>
              </a:xfrm>
              <a:prstGeom prst="line">
                <a:avLst/>
              </a:prstGeom>
              <a:ln w="381000">
                <a:solidFill>
                  <a:srgbClr val="FF9B9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55D2BA3E-8E68-4248-84E4-D80ABD79F711}"/>
                  </a:ext>
                </a:extLst>
              </p:cNvPr>
              <p:cNvCxnSpPr/>
              <p:nvPr/>
            </p:nvCxnSpPr>
            <p:spPr>
              <a:xfrm>
                <a:off x="2231056" y="3549776"/>
                <a:ext cx="2304000" cy="0"/>
              </a:xfrm>
              <a:prstGeom prst="line">
                <a:avLst/>
              </a:prstGeom>
              <a:ln w="381000">
                <a:solidFill>
                  <a:srgbClr val="FF9B9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59FEFFEF-B82E-47AB-BE64-B541D6ACC215}"/>
                </a:ext>
              </a:extLst>
            </p:cNvPr>
            <p:cNvGrpSpPr/>
            <p:nvPr/>
          </p:nvGrpSpPr>
          <p:grpSpPr>
            <a:xfrm>
              <a:off x="2153057" y="1897555"/>
              <a:ext cx="3744000" cy="1447051"/>
              <a:chOff x="137250" y="123825"/>
              <a:chExt cx="3744000" cy="1447051"/>
            </a:xfrm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83FB3E09-77B4-4710-8FA1-586A346330BC}"/>
                  </a:ext>
                </a:extLst>
              </p:cNvPr>
              <p:cNvGrpSpPr/>
              <p:nvPr/>
            </p:nvGrpSpPr>
            <p:grpSpPr>
              <a:xfrm>
                <a:off x="137250" y="123825"/>
                <a:ext cx="3744000" cy="1447051"/>
                <a:chOff x="137250" y="123825"/>
                <a:chExt cx="3744000" cy="1447051"/>
              </a:xfrm>
            </p:grpSpPr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9B118CB1-D0E6-4D65-B650-8C36438CB7FA}"/>
                    </a:ext>
                  </a:extLst>
                </p:cNvPr>
                <p:cNvGrpSpPr/>
                <p:nvPr/>
              </p:nvGrpSpPr>
              <p:grpSpPr>
                <a:xfrm>
                  <a:off x="137250" y="123825"/>
                  <a:ext cx="3744000" cy="1447051"/>
                  <a:chOff x="137250" y="123825"/>
                  <a:chExt cx="3744000" cy="1447051"/>
                </a:xfrm>
              </p:grpSpPr>
              <p:sp>
                <p:nvSpPr>
                  <p:cNvPr id="49" name="Arc 48">
                    <a:extLst>
                      <a:ext uri="{FF2B5EF4-FFF2-40B4-BE49-F238E27FC236}">
                        <a16:creationId xmlns:a16="http://schemas.microsoft.com/office/drawing/2014/main" id="{CA554E81-E756-4BD8-A710-F7395293B520}"/>
                      </a:ext>
                    </a:extLst>
                  </p:cNvPr>
                  <p:cNvSpPr/>
                  <p:nvPr/>
                </p:nvSpPr>
                <p:spPr>
                  <a:xfrm>
                    <a:off x="2441250" y="123825"/>
                    <a:ext cx="1440000" cy="1440000"/>
                  </a:xfrm>
                  <a:prstGeom prst="arc">
                    <a:avLst>
                      <a:gd name="adj1" fmla="val 16200000"/>
                      <a:gd name="adj2" fmla="val 5406930"/>
                    </a:avLst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50" name="Arc 49">
                    <a:extLst>
                      <a:ext uri="{FF2B5EF4-FFF2-40B4-BE49-F238E27FC236}">
                        <a16:creationId xmlns:a16="http://schemas.microsoft.com/office/drawing/2014/main" id="{EED6DD84-3414-44E5-98C3-B01A18972621}"/>
                      </a:ext>
                    </a:extLst>
                  </p:cNvPr>
                  <p:cNvSpPr/>
                  <p:nvPr/>
                </p:nvSpPr>
                <p:spPr>
                  <a:xfrm flipH="1">
                    <a:off x="137250" y="123825"/>
                    <a:ext cx="1440000" cy="1440000"/>
                  </a:xfrm>
                  <a:prstGeom prst="arc">
                    <a:avLst>
                      <a:gd name="adj1" fmla="val 16200000"/>
                      <a:gd name="adj2" fmla="val 5350778"/>
                    </a:avLst>
                  </a:prstGeom>
                  <a:ln w="381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GB"/>
                  </a:p>
                </p:txBody>
              </p:sp>
              <p:cxnSp>
                <p:nvCxnSpPr>
                  <p:cNvPr id="51" name="Straight Arrow Connector 50">
                    <a:extLst>
                      <a:ext uri="{FF2B5EF4-FFF2-40B4-BE49-F238E27FC236}">
                        <a16:creationId xmlns:a16="http://schemas.microsoft.com/office/drawing/2014/main" id="{08A7E6B0-85C9-4FC8-AC23-2D2E5357C4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45006" y="1563825"/>
                    <a:ext cx="984568" cy="0"/>
                  </a:xfrm>
                  <a:prstGeom prst="straightConnector1">
                    <a:avLst/>
                  </a:prstGeom>
                  <a:ln w="38100"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Straight Arrow Connector 51">
                    <a:extLst>
                      <a:ext uri="{FF2B5EF4-FFF2-40B4-BE49-F238E27FC236}">
                        <a16:creationId xmlns:a16="http://schemas.microsoft.com/office/drawing/2014/main" id="{BEDF7197-29E2-4F8D-BE87-DFBB2EB180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907443" y="1568496"/>
                    <a:ext cx="1253807" cy="2380"/>
                  </a:xfrm>
                  <a:prstGeom prst="straightConnector1">
                    <a:avLst/>
                  </a:prstGeom>
                  <a:ln w="38100"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3" name="Text Box 68">
                    <a:extLst>
                      <a:ext uri="{FF2B5EF4-FFF2-40B4-BE49-F238E27FC236}">
                        <a16:creationId xmlns:a16="http://schemas.microsoft.com/office/drawing/2014/main" id="{E686B226-64C9-4836-A652-D804EC167997}"/>
                      </a:ext>
                    </a:extLst>
                  </p:cNvPr>
                  <p:cNvSpPr txBox="1"/>
                  <p:nvPr/>
                </p:nvSpPr>
                <p:spPr>
                  <a:xfrm>
                    <a:off x="1442513" y="1157381"/>
                    <a:ext cx="1133475" cy="314325"/>
                  </a:xfrm>
                  <a:prstGeom prst="rect">
                    <a:avLst/>
                  </a:prstGeom>
                  <a:noFill/>
                  <a:ln w="6350">
                    <a:noFill/>
                  </a:ln>
                </p:spPr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a:t>400 m</a:t>
                    </a:r>
                    <a:endParaRPr lang="en-GB" sz="11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pic>
              <p:nvPicPr>
                <p:cNvPr id="48" name="Picture 47" descr="A picture containing shape&#10;&#10;Description automatically generated">
                  <a:extLst>
                    <a:ext uri="{FF2B5EF4-FFF2-40B4-BE49-F238E27FC236}">
                      <a16:creationId xmlns:a16="http://schemas.microsoft.com/office/drawing/2014/main" id="{B6CB7CF0-328D-405C-B136-7DC60D19F1A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67543" y="941876"/>
                  <a:ext cx="353187" cy="414633"/>
                </a:xfrm>
                <a:prstGeom prst="rect">
                  <a:avLst/>
                </a:prstGeom>
              </p:spPr>
            </p:pic>
          </p:grp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92B95CEE-A3B5-4E80-9486-6315FD83BF1B}"/>
                  </a:ext>
                </a:extLst>
              </p:cNvPr>
              <p:cNvCxnSpPr/>
              <p:nvPr/>
            </p:nvCxnSpPr>
            <p:spPr>
              <a:xfrm>
                <a:off x="857250" y="123825"/>
                <a:ext cx="2304000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48541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172C02F-3F63-43FC-ADDD-206AEFF01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Going in the right direction?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9705" y="1809806"/>
            <a:ext cx="8748828" cy="4396414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en-GB" sz="1800" b="1" u="sng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Speed, velocity, scalars and vectors</a:t>
            </a:r>
            <a:endParaRPr lang="en-GB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Because distance has a magnitude only, so does __________. Because displacement has both a magnitude and a direction, so does __________.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___________is a scalar quantity. __________ is a vector quantity. When I write down a __________, I always have to give both its magnitude and its direction.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Both speed and velocity can be measured in metres per second.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A3A99A-57E4-481E-9FA1-02611C6A9100}"/>
              </a:ext>
            </a:extLst>
          </p:cNvPr>
          <p:cNvSpPr txBox="1"/>
          <p:nvPr/>
        </p:nvSpPr>
        <p:spPr>
          <a:xfrm>
            <a:off x="215660" y="805542"/>
            <a:ext cx="5678212" cy="9548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61950" lvl="0" indent="-361950">
              <a:spcAft>
                <a:spcPts val="600"/>
              </a:spcAft>
            </a:pPr>
            <a:r>
              <a:rPr lang="en-GB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3.	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This passage is about speed and velocity.  </a:t>
            </a:r>
          </a:p>
          <a:p>
            <a:pPr marL="361950">
              <a:lnSpc>
                <a:spcPct val="114000"/>
              </a:lnSpc>
            </a:pPr>
            <a:r>
              <a:rPr lang="en-GB" sz="14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Fill in the gaps using the best word.</a:t>
            </a:r>
            <a:endParaRPr lang="en-GB" sz="14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361950">
              <a:spcAft>
                <a:spcPts val="2400"/>
              </a:spcAft>
            </a:pPr>
            <a:r>
              <a:rPr lang="en-GB" sz="14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You should only use the words </a:t>
            </a:r>
            <a:r>
              <a:rPr lang="en-GB" sz="1400" b="1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speed </a:t>
            </a:r>
            <a:r>
              <a:rPr lang="en-GB" sz="14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or</a:t>
            </a:r>
            <a:r>
              <a:rPr lang="en-GB" sz="1400" b="1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velocity.</a:t>
            </a:r>
          </a:p>
        </p:txBody>
      </p:sp>
      <p:pic>
        <p:nvPicPr>
          <p:cNvPr id="12" name="Picture 11" descr="Icon&#10;&#10;Description automatically generated with medium confidence">
            <a:extLst>
              <a:ext uri="{FF2B5EF4-FFF2-40B4-BE49-F238E27FC236}">
                <a16:creationId xmlns:a16="http://schemas.microsoft.com/office/drawing/2014/main" id="{890910EF-0B37-4601-BE20-A2339844DBB8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93" b="28053"/>
          <a:stretch/>
        </p:blipFill>
        <p:spPr>
          <a:xfrm>
            <a:off x="5969479" y="799976"/>
            <a:ext cx="2995009" cy="88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67514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AF9E31-A364-4C49-B699-3935B5F2FD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Velocity and speed in two dimensions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5350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The figure of eight track is 900 m long.</a:t>
            </a:r>
          </a:p>
          <a:p>
            <a:pPr marL="363538"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Bradley cycles round at a constant speed.</a:t>
            </a:r>
          </a:p>
          <a:p>
            <a:pPr marL="363538"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 completes a full lap in 2.5 minutes. </a:t>
            </a:r>
          </a:p>
          <a:p>
            <a:pPr marL="363538"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363538"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3538"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363538"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3538"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363538"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3538"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363538"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2" name="Text Placeholder 16">
            <a:extLst>
              <a:ext uri="{FF2B5EF4-FFF2-40B4-BE49-F238E27FC236}">
                <a16:creationId xmlns:a16="http://schemas.microsoft.com/office/drawing/2014/main" id="{23743EC1-6071-4E05-A374-CDF619945ED5}"/>
              </a:ext>
            </a:extLst>
          </p:cNvPr>
          <p:cNvSpPr txBox="1">
            <a:spLocks/>
          </p:cNvSpPr>
          <p:nvPr/>
        </p:nvSpPr>
        <p:spPr>
          <a:xfrm>
            <a:off x="345270" y="4151322"/>
            <a:ext cx="8341530" cy="1926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1200" indent="-347663"/>
            <a:r>
              <a:rPr lang="en-GB" b="1" dirty="0"/>
              <a:t>a.</a:t>
            </a:r>
            <a:r>
              <a:rPr lang="en-GB" dirty="0"/>
              <a:t>	Find Bradley’s average speed over one full lap.</a:t>
            </a:r>
          </a:p>
          <a:p>
            <a:pPr marL="711200" indent="-347663"/>
            <a:r>
              <a:rPr lang="en-GB" b="1" dirty="0"/>
              <a:t>b.	</a:t>
            </a:r>
            <a:r>
              <a:rPr lang="en-GB" dirty="0"/>
              <a:t>Find Bradley’s average velocity from X to Z.</a:t>
            </a:r>
          </a:p>
          <a:p>
            <a:pPr marL="711200" indent="-347663"/>
            <a:r>
              <a:rPr lang="en-GB" b="1" dirty="0"/>
              <a:t>c.	</a:t>
            </a:r>
            <a:r>
              <a:rPr lang="en-GB" dirty="0"/>
              <a:t>Find his instantaneous velocity at point X.</a:t>
            </a:r>
          </a:p>
          <a:p>
            <a:pPr marL="711200" indent="-347663"/>
            <a:r>
              <a:rPr lang="en-GB" b="1" dirty="0"/>
              <a:t>d.	</a:t>
            </a:r>
            <a:r>
              <a:rPr lang="en-GB" dirty="0"/>
              <a:t>Find his instantaneous velocity at point Z.</a:t>
            </a:r>
          </a:p>
          <a:p>
            <a:pPr marL="711200" indent="-347663"/>
            <a:r>
              <a:rPr lang="en-GB" b="1" dirty="0"/>
              <a:t>e.	</a:t>
            </a:r>
            <a:r>
              <a:rPr lang="en-GB" dirty="0"/>
              <a:t>Find his instantaneous velocity at point Y (on top of the bridge).</a:t>
            </a: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3C078964-E5AB-4E12-9633-4BBCB0FA4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4407" y="2150927"/>
            <a:ext cx="5455185" cy="186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43513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91BFB97-D402-4698-9FB4-76238DF762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4666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marR="0" lvl="0" indent="-363538" algn="l" defTabSz="914400" rtl="0" eaLnBrk="1" fontAlgn="auto" latinLnBrk="0" hangingPunct="1">
              <a:lnSpc>
                <a:spcPct val="10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	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car travels 5 km east for 6 mins and then 5 km north for 4 mins. 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lvl="1" indent="0">
              <a:lnSpc>
                <a:spcPct val="104000"/>
              </a:lnSpc>
              <a:buNone/>
              <a:defRPr/>
            </a:pPr>
            <a:endParaRPr lang="en-US" dirty="0"/>
          </a:p>
          <a:p>
            <a:pPr lvl="1" indent="0">
              <a:lnSpc>
                <a:spcPct val="104000"/>
              </a:lnSpc>
              <a:buNone/>
              <a:defRPr/>
            </a:pPr>
            <a:endParaRPr lang="en-US" dirty="0"/>
          </a:p>
          <a:p>
            <a:pPr marL="711200" indent="-347663">
              <a:lnSpc>
                <a:spcPct val="104000"/>
              </a:lnSpc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	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Find the average speed of the car for the whole journey.</a:t>
            </a:r>
          </a:p>
          <a:p>
            <a:pPr marL="711200" indent="-347663">
              <a:lnSpc>
                <a:spcPct val="104000"/>
              </a:lnSpc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	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Find the average velocity of the car for the whole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9FA625-76B8-412A-9FE1-AF7E8CD6EC59}"/>
              </a:ext>
            </a:extLst>
          </p:cNvPr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Velocity and speed in two dimensions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659C736-104B-4AB0-BEF8-BAEADCC3259C}"/>
              </a:ext>
            </a:extLst>
          </p:cNvPr>
          <p:cNvGrpSpPr/>
          <p:nvPr/>
        </p:nvGrpSpPr>
        <p:grpSpPr>
          <a:xfrm>
            <a:off x="1568364" y="1655443"/>
            <a:ext cx="5971510" cy="2098114"/>
            <a:chOff x="1293313" y="1965886"/>
            <a:chExt cx="5971510" cy="2098114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820BD4C-6A04-4294-BB26-8CE88EF3B0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93313" y="1965886"/>
              <a:ext cx="4137948" cy="2098114"/>
            </a:xfrm>
            <a:prstGeom prst="rect">
              <a:avLst/>
            </a:prstGeom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889FD6-BA2C-4361-8F20-507D2DFD5A8D}"/>
                </a:ext>
              </a:extLst>
            </p:cNvPr>
            <p:cNvGrpSpPr/>
            <p:nvPr/>
          </p:nvGrpSpPr>
          <p:grpSpPr>
            <a:xfrm>
              <a:off x="5888461" y="2247337"/>
              <a:ext cx="1376362" cy="1535211"/>
              <a:chOff x="5502275" y="2358203"/>
              <a:chExt cx="1376362" cy="1535211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DD05B46-22FE-40E4-944B-AF83F9DB4318}"/>
                  </a:ext>
                </a:extLst>
              </p:cNvPr>
              <p:cNvSpPr txBox="1"/>
              <p:nvPr/>
            </p:nvSpPr>
            <p:spPr>
              <a:xfrm>
                <a:off x="5993606" y="2358203"/>
                <a:ext cx="3937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latin typeface="Verdana" panose="020B0604030504040204" pitchFamily="34" charset="0"/>
                    <a:ea typeface="Verdana" panose="020B0604030504040204" pitchFamily="34" charset="0"/>
                  </a:rPr>
                  <a:t>N</a:t>
                </a: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A961991F-F34D-4C48-8869-D86C2C3288DC}"/>
                  </a:ext>
                </a:extLst>
              </p:cNvPr>
              <p:cNvGrpSpPr/>
              <p:nvPr/>
            </p:nvGrpSpPr>
            <p:grpSpPr>
              <a:xfrm>
                <a:off x="5502275" y="2678500"/>
                <a:ext cx="1376362" cy="894617"/>
                <a:chOff x="5502275" y="2713054"/>
                <a:chExt cx="1376362" cy="894617"/>
              </a:xfrm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62C76FDE-83FC-4E63-8611-250B471F077C}"/>
                    </a:ext>
                  </a:extLst>
                </p:cNvPr>
                <p:cNvSpPr/>
                <p:nvPr/>
              </p:nvSpPr>
              <p:spPr>
                <a:xfrm rot="16200000">
                  <a:off x="5743147" y="2785713"/>
                  <a:ext cx="894617" cy="749300"/>
                </a:xfrm>
                <a:custGeom>
                  <a:avLst/>
                  <a:gdLst>
                    <a:gd name="connsiteX0" fmla="*/ 894617 w 894617"/>
                    <a:gd name="connsiteY0" fmla="*/ 374651 h 749300"/>
                    <a:gd name="connsiteX1" fmla="*/ 802542 w 894617"/>
                    <a:gd name="connsiteY1" fmla="*/ 466726 h 749300"/>
                    <a:gd name="connsiteX2" fmla="*/ 802542 w 894617"/>
                    <a:gd name="connsiteY2" fmla="*/ 420689 h 749300"/>
                    <a:gd name="connsiteX3" fmla="*/ 493346 w 894617"/>
                    <a:gd name="connsiteY3" fmla="*/ 420689 h 749300"/>
                    <a:gd name="connsiteX4" fmla="*/ 493345 w 894617"/>
                    <a:gd name="connsiteY4" fmla="*/ 657225 h 749300"/>
                    <a:gd name="connsiteX5" fmla="*/ 539383 w 894617"/>
                    <a:gd name="connsiteY5" fmla="*/ 657225 h 749300"/>
                    <a:gd name="connsiteX6" fmla="*/ 447308 w 894617"/>
                    <a:gd name="connsiteY6" fmla="*/ 749300 h 749300"/>
                    <a:gd name="connsiteX7" fmla="*/ 355233 w 894617"/>
                    <a:gd name="connsiteY7" fmla="*/ 657225 h 749300"/>
                    <a:gd name="connsiteX8" fmla="*/ 401270 w 894617"/>
                    <a:gd name="connsiteY8" fmla="*/ 657225 h 749300"/>
                    <a:gd name="connsiteX9" fmla="*/ 401271 w 894617"/>
                    <a:gd name="connsiteY9" fmla="*/ 420689 h 749300"/>
                    <a:gd name="connsiteX10" fmla="*/ 92075 w 894617"/>
                    <a:gd name="connsiteY10" fmla="*/ 420689 h 749300"/>
                    <a:gd name="connsiteX11" fmla="*/ 92075 w 894617"/>
                    <a:gd name="connsiteY11" fmla="*/ 466726 h 749300"/>
                    <a:gd name="connsiteX12" fmla="*/ 0 w 894617"/>
                    <a:gd name="connsiteY12" fmla="*/ 374651 h 749300"/>
                    <a:gd name="connsiteX13" fmla="*/ 92075 w 894617"/>
                    <a:gd name="connsiteY13" fmla="*/ 282576 h 749300"/>
                    <a:gd name="connsiteX14" fmla="*/ 92075 w 894617"/>
                    <a:gd name="connsiteY14" fmla="*/ 328614 h 749300"/>
                    <a:gd name="connsiteX15" fmla="*/ 401271 w 894617"/>
                    <a:gd name="connsiteY15" fmla="*/ 328614 h 749300"/>
                    <a:gd name="connsiteX16" fmla="*/ 401271 w 894617"/>
                    <a:gd name="connsiteY16" fmla="*/ 92075 h 749300"/>
                    <a:gd name="connsiteX17" fmla="*/ 355234 w 894617"/>
                    <a:gd name="connsiteY17" fmla="*/ 92075 h 749300"/>
                    <a:gd name="connsiteX18" fmla="*/ 447309 w 894617"/>
                    <a:gd name="connsiteY18" fmla="*/ 0 h 749300"/>
                    <a:gd name="connsiteX19" fmla="*/ 539384 w 894617"/>
                    <a:gd name="connsiteY19" fmla="*/ 92075 h 749300"/>
                    <a:gd name="connsiteX20" fmla="*/ 493346 w 894617"/>
                    <a:gd name="connsiteY20" fmla="*/ 92075 h 749300"/>
                    <a:gd name="connsiteX21" fmla="*/ 493346 w 894617"/>
                    <a:gd name="connsiteY21" fmla="*/ 328614 h 749300"/>
                    <a:gd name="connsiteX22" fmla="*/ 802542 w 894617"/>
                    <a:gd name="connsiteY22" fmla="*/ 328614 h 749300"/>
                    <a:gd name="connsiteX23" fmla="*/ 802542 w 894617"/>
                    <a:gd name="connsiteY23" fmla="*/ 282576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94617" h="749300">
                      <a:moveTo>
                        <a:pt x="894617" y="374651"/>
                      </a:moveTo>
                      <a:lnTo>
                        <a:pt x="802542" y="466726"/>
                      </a:lnTo>
                      <a:lnTo>
                        <a:pt x="802542" y="420689"/>
                      </a:lnTo>
                      <a:lnTo>
                        <a:pt x="493346" y="420689"/>
                      </a:lnTo>
                      <a:lnTo>
                        <a:pt x="493345" y="657225"/>
                      </a:lnTo>
                      <a:lnTo>
                        <a:pt x="539383" y="657225"/>
                      </a:lnTo>
                      <a:lnTo>
                        <a:pt x="447308" y="749300"/>
                      </a:lnTo>
                      <a:lnTo>
                        <a:pt x="355233" y="657225"/>
                      </a:lnTo>
                      <a:lnTo>
                        <a:pt x="401270" y="657225"/>
                      </a:lnTo>
                      <a:lnTo>
                        <a:pt x="401271" y="420689"/>
                      </a:lnTo>
                      <a:lnTo>
                        <a:pt x="92075" y="420689"/>
                      </a:lnTo>
                      <a:lnTo>
                        <a:pt x="92075" y="466726"/>
                      </a:lnTo>
                      <a:lnTo>
                        <a:pt x="0" y="374651"/>
                      </a:lnTo>
                      <a:lnTo>
                        <a:pt x="92075" y="282576"/>
                      </a:lnTo>
                      <a:lnTo>
                        <a:pt x="92075" y="328614"/>
                      </a:lnTo>
                      <a:lnTo>
                        <a:pt x="401271" y="328614"/>
                      </a:lnTo>
                      <a:lnTo>
                        <a:pt x="401271" y="92075"/>
                      </a:lnTo>
                      <a:lnTo>
                        <a:pt x="355234" y="92075"/>
                      </a:lnTo>
                      <a:lnTo>
                        <a:pt x="447309" y="0"/>
                      </a:lnTo>
                      <a:lnTo>
                        <a:pt x="539384" y="92075"/>
                      </a:lnTo>
                      <a:lnTo>
                        <a:pt x="493346" y="92075"/>
                      </a:lnTo>
                      <a:lnTo>
                        <a:pt x="493346" y="328614"/>
                      </a:lnTo>
                      <a:lnTo>
                        <a:pt x="802542" y="328614"/>
                      </a:lnTo>
                      <a:lnTo>
                        <a:pt x="802542" y="282576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C46CE98B-2941-4213-9EA6-4C21FA704C82}"/>
                    </a:ext>
                  </a:extLst>
                </p:cNvPr>
                <p:cNvSpPr txBox="1"/>
                <p:nvPr/>
              </p:nvSpPr>
              <p:spPr>
                <a:xfrm>
                  <a:off x="6484937" y="2975697"/>
                  <a:ext cx="3937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E</a:t>
                  </a:r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7FF6F77D-52AB-498E-A64B-E6C760F447D8}"/>
                    </a:ext>
                  </a:extLst>
                </p:cNvPr>
                <p:cNvSpPr txBox="1"/>
                <p:nvPr/>
              </p:nvSpPr>
              <p:spPr>
                <a:xfrm>
                  <a:off x="5502275" y="2975697"/>
                  <a:ext cx="3937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W</a:t>
                  </a:r>
                </a:p>
              </p:txBody>
            </p:sp>
          </p:grp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2A16AF56-C018-4FC9-8FE8-D414E6556F27}"/>
                  </a:ext>
                </a:extLst>
              </p:cNvPr>
              <p:cNvSpPr txBox="1"/>
              <p:nvPr/>
            </p:nvSpPr>
            <p:spPr>
              <a:xfrm>
                <a:off x="5993606" y="3524082"/>
                <a:ext cx="3937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latin typeface="Verdana" panose="020B0604030504040204" pitchFamily="34" charset="0"/>
                    <a:ea typeface="Verdana" panose="020B0604030504040204" pitchFamily="34" charset="0"/>
                  </a:rPr>
                  <a:t>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907903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F7D0F2F-3CE1-4C16-907C-455DBDB05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Velocity and speed in two dimensions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32000" y="863126"/>
            <a:ext cx="8712000" cy="1705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lvl="0" indent="-363538"/>
            <a:r>
              <a:rPr lang="en-GB" b="1" dirty="0"/>
              <a:t>5.	</a:t>
            </a:r>
            <a:r>
              <a:rPr lang="en-GB" dirty="0"/>
              <a:t>In 2000, the London Eye was the biggest Ferris wheel in the world. </a:t>
            </a:r>
          </a:p>
          <a:p>
            <a:pPr marL="363538" indent="-363538"/>
            <a:r>
              <a:rPr lang="en-GB" dirty="0"/>
              <a:t>	Passengers travel on it in capsules around the outside.</a:t>
            </a:r>
          </a:p>
          <a:p>
            <a:pPr marL="363538" indent="-363538"/>
            <a:r>
              <a:rPr lang="en-GB" dirty="0"/>
              <a:t>	It has a diameter of about 120m and a circumference of about 380m.</a:t>
            </a:r>
          </a:p>
          <a:p>
            <a:pPr marL="363538" indent="-363538"/>
            <a:r>
              <a:rPr lang="en-GB" dirty="0"/>
              <a:t>	It takes about 25 minutes to turn around once.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AA819CD-AF77-4F0A-A3CD-13B389CDD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658" y="2569030"/>
            <a:ext cx="6226684" cy="24918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254328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3D6E98-335E-41E0-8C0C-CF35FD969A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Velocity and speed in two dimensions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32000" y="3240000"/>
            <a:ext cx="8208818" cy="311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indent="-363538">
              <a:spcAft>
                <a:spcPts val="1200"/>
              </a:spcAft>
              <a:tabLst>
                <a:tab pos="711200" algn="l"/>
              </a:tabLst>
            </a:pPr>
            <a:r>
              <a:rPr lang="en-GB" b="1" dirty="0"/>
              <a:t>5.	a.</a:t>
            </a:r>
            <a:r>
              <a:rPr lang="en-GB" dirty="0"/>
              <a:t>	Find the average speed of one of the capsules in 	metres/second.</a:t>
            </a:r>
          </a:p>
          <a:p>
            <a:pPr marL="711200" indent="-347663"/>
            <a:r>
              <a:rPr lang="en-GB" b="1" dirty="0"/>
              <a:t>b.	</a:t>
            </a:r>
            <a:r>
              <a:rPr lang="en-GB" dirty="0"/>
              <a:t>Find the magnitude of the average velocity of one of the capsules:</a:t>
            </a:r>
          </a:p>
          <a:p>
            <a:pPr marL="1436688" indent="-361950"/>
            <a:r>
              <a:rPr lang="en-GB" b="1" i="1" dirty="0" err="1"/>
              <a:t>i</a:t>
            </a:r>
            <a:r>
              <a:rPr lang="en-GB" b="1" i="1" dirty="0"/>
              <a:t>.</a:t>
            </a:r>
            <a:r>
              <a:rPr lang="en-GB" b="1" dirty="0"/>
              <a:t>	</a:t>
            </a:r>
            <a:r>
              <a:rPr lang="en-GB" dirty="0"/>
              <a:t>as it moves from the bottom to the top</a:t>
            </a:r>
          </a:p>
          <a:p>
            <a:pPr marL="1436688" indent="-361950"/>
            <a:r>
              <a:rPr lang="en-GB" b="1" i="1" dirty="0"/>
              <a:t>ii.</a:t>
            </a:r>
            <a:r>
              <a:rPr lang="en-GB" b="1" dirty="0"/>
              <a:t>	</a:t>
            </a:r>
            <a:r>
              <a:rPr lang="en-GB" dirty="0"/>
              <a:t>over one full turn</a:t>
            </a:r>
          </a:p>
          <a:p>
            <a:pPr marL="1436688" indent="-361950"/>
            <a:r>
              <a:rPr lang="en-GB" b="1" i="1" dirty="0"/>
              <a:t>iii.</a:t>
            </a:r>
            <a:r>
              <a:rPr lang="en-GB" b="1" dirty="0"/>
              <a:t>	</a:t>
            </a:r>
            <a:r>
              <a:rPr lang="en-GB" dirty="0"/>
              <a:t>during one and a half turns, starting at the bottom.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6FEC4F-9216-4116-BEEA-11F33BD032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4337" y="749988"/>
            <a:ext cx="3115326" cy="249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32856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7E82C0F-3F21-4039-8460-A5E622CE7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Velocity and speed in two dimensions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32000" y="3240000"/>
            <a:ext cx="8208818" cy="2565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8" indent="-363538">
              <a:spcAft>
                <a:spcPts val="1200"/>
              </a:spcAft>
              <a:tabLst>
                <a:tab pos="711200" algn="l"/>
              </a:tabLst>
            </a:pPr>
            <a:r>
              <a:rPr lang="en-GB" b="1" dirty="0"/>
              <a:t>5.	c.	</a:t>
            </a:r>
            <a:r>
              <a:rPr lang="en-GB" dirty="0"/>
              <a:t>For each of the questions in </a:t>
            </a:r>
            <a:r>
              <a:rPr lang="en-GB" i="1" dirty="0"/>
              <a:t>part b</a:t>
            </a:r>
            <a:r>
              <a:rPr lang="en-GB" dirty="0"/>
              <a:t>, draw an arrow to show the 	direction of the average velocity.</a:t>
            </a:r>
          </a:p>
          <a:p>
            <a:pPr marL="711200" indent="-347663"/>
            <a:r>
              <a:rPr lang="en-GB" b="1" dirty="0"/>
              <a:t>d.	</a:t>
            </a:r>
            <a:r>
              <a:rPr lang="en-GB" dirty="0"/>
              <a:t>Draw an arrow to show the direction of the average velocity of a capsule, beginning from the bottom:</a:t>
            </a:r>
          </a:p>
          <a:p>
            <a:pPr marL="1436688" indent="-361950"/>
            <a:r>
              <a:rPr lang="en-GB" b="1" i="1" dirty="0" err="1"/>
              <a:t>i</a:t>
            </a:r>
            <a:r>
              <a:rPr lang="en-GB" b="1" i="1" dirty="0"/>
              <a:t>.</a:t>
            </a:r>
            <a:r>
              <a:rPr lang="en-GB" b="1" dirty="0"/>
              <a:t>	</a:t>
            </a:r>
            <a:r>
              <a:rPr lang="en-GB" dirty="0"/>
              <a:t>during the first quarter of a turn</a:t>
            </a:r>
          </a:p>
          <a:p>
            <a:pPr marL="1436688" indent="-361950"/>
            <a:r>
              <a:rPr lang="en-GB" b="1" i="1" dirty="0"/>
              <a:t>ii.</a:t>
            </a:r>
            <a:r>
              <a:rPr lang="en-GB" b="1" dirty="0"/>
              <a:t>	</a:t>
            </a:r>
            <a:r>
              <a:rPr lang="en-GB" dirty="0"/>
              <a:t>during the first three quarters of a turn.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</p:txBody>
      </p:sp>
      <p:sp>
        <p:nvSpPr>
          <p:cNvPr id="9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A22473E9-86CF-4FE1-AE18-C305A230141B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902E208-82DA-4804-9871-4F3701D998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4337" y="749988"/>
            <a:ext cx="3115326" cy="249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45385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Bumps and orbits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32000" y="863126"/>
            <a:ext cx="8285163" cy="12133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	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skateboarder is going over a bump.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0A4738-51FF-4865-99AB-EFF797B49F8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402" y="1365140"/>
            <a:ext cx="5497195" cy="184531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E6E55E5-F9ED-42D4-A93A-E6D4D7E10AE9}"/>
              </a:ext>
            </a:extLst>
          </p:cNvPr>
          <p:cNvSpPr/>
          <p:nvPr/>
        </p:nvSpPr>
        <p:spPr>
          <a:xfrm>
            <a:off x="432001" y="3601730"/>
            <a:ext cx="8285162" cy="1555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4375" indent="-350838">
              <a:lnSpc>
                <a:spcPct val="114000"/>
              </a:lnSpc>
              <a:spcAft>
                <a:spcPts val="900"/>
              </a:spcAft>
            </a:pPr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a.	</a:t>
            </a: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is the direction of the velocity of the skateboarder at X?</a:t>
            </a:r>
          </a:p>
          <a:p>
            <a:pPr marL="714375" indent="-350838">
              <a:lnSpc>
                <a:spcPct val="114000"/>
              </a:lnSpc>
              <a:spcAft>
                <a:spcPts val="900"/>
              </a:spcAft>
            </a:pPr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b.	</a:t>
            </a: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is the direction of the velocity of the skateboarder at Y?</a:t>
            </a:r>
          </a:p>
          <a:p>
            <a:pPr marL="714375" indent="-350838">
              <a:lnSpc>
                <a:spcPct val="114000"/>
              </a:lnSpc>
              <a:spcAft>
                <a:spcPts val="900"/>
              </a:spcAft>
            </a:pPr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c.	</a:t>
            </a: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is the direction of the </a:t>
            </a:r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change in the velocity </a:t>
            </a: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of the skateboarder between X and Y?</a:t>
            </a:r>
          </a:p>
        </p:txBody>
      </p:sp>
    </p:spTree>
    <p:extLst>
      <p:ext uri="{BB962C8B-B14F-4D97-AF65-F5344CB8AC3E}">
        <p14:creationId xmlns:p14="http://schemas.microsoft.com/office/powerpoint/2010/main" val="315554678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Bumps and orbits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32000" y="863126"/>
            <a:ext cx="8285163" cy="12133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	Answers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0A4738-51FF-4865-99AB-EFF797B49F8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402" y="1365140"/>
            <a:ext cx="5497195" cy="184531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62C5755-61E9-47A3-85FE-37FBF6708E1C}"/>
              </a:ext>
            </a:extLst>
          </p:cNvPr>
          <p:cNvGrpSpPr/>
          <p:nvPr/>
        </p:nvGrpSpPr>
        <p:grpSpPr>
          <a:xfrm>
            <a:off x="3027049" y="3429000"/>
            <a:ext cx="1116000" cy="900000"/>
            <a:chOff x="3022500" y="3429000"/>
            <a:chExt cx="1116000" cy="900000"/>
          </a:xfrm>
        </p:grpSpPr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B30B1C31-08D3-406C-A41B-5933B6DE3557}"/>
                </a:ext>
              </a:extLst>
            </p:cNvPr>
            <p:cNvCxnSpPr/>
            <p:nvPr/>
          </p:nvCxnSpPr>
          <p:spPr>
            <a:xfrm flipV="1">
              <a:off x="3238500" y="3429000"/>
              <a:ext cx="900000" cy="9000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0CA89CC-9D3B-4565-9206-66282B7EFC9F}"/>
                </a:ext>
              </a:extLst>
            </p:cNvPr>
            <p:cNvSpPr txBox="1"/>
            <p:nvPr/>
          </p:nvSpPr>
          <p:spPr>
            <a:xfrm>
              <a:off x="3022500" y="3568891"/>
              <a:ext cx="43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a.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93A287E-E587-4635-ADC7-222FE2322B6C}"/>
              </a:ext>
            </a:extLst>
          </p:cNvPr>
          <p:cNvGrpSpPr/>
          <p:nvPr/>
        </p:nvGrpSpPr>
        <p:grpSpPr>
          <a:xfrm>
            <a:off x="5000952" y="3429000"/>
            <a:ext cx="1116000" cy="900000"/>
            <a:chOff x="5000952" y="3429000"/>
            <a:chExt cx="1116000" cy="900000"/>
          </a:xfrm>
        </p:grpSpPr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8669E123-11F4-4F8C-A2D7-FC58042F0286}"/>
                </a:ext>
              </a:extLst>
            </p:cNvPr>
            <p:cNvCxnSpPr>
              <a:cxnSpLocks/>
            </p:cNvCxnSpPr>
            <p:nvPr/>
          </p:nvCxnSpPr>
          <p:spPr>
            <a:xfrm>
              <a:off x="5000952" y="3429000"/>
              <a:ext cx="900000" cy="9000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800B8F3-C7BF-4121-AC6D-258E08AB7D83}"/>
                </a:ext>
              </a:extLst>
            </p:cNvPr>
            <p:cNvSpPr txBox="1"/>
            <p:nvPr/>
          </p:nvSpPr>
          <p:spPr>
            <a:xfrm>
              <a:off x="5684952" y="3568891"/>
              <a:ext cx="43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b.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6412B1A-81AC-4D58-929A-B24ADA675FE9}"/>
              </a:ext>
            </a:extLst>
          </p:cNvPr>
          <p:cNvGrpSpPr/>
          <p:nvPr/>
        </p:nvGrpSpPr>
        <p:grpSpPr>
          <a:xfrm>
            <a:off x="432000" y="4095832"/>
            <a:ext cx="8285163" cy="1800000"/>
            <a:chOff x="432000" y="4095832"/>
            <a:chExt cx="8285163" cy="180000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C1DE9F8-78FB-473D-9CB8-6345D66049D5}"/>
                </a:ext>
              </a:extLst>
            </p:cNvPr>
            <p:cNvSpPr txBox="1"/>
            <p:nvPr/>
          </p:nvSpPr>
          <p:spPr>
            <a:xfrm>
              <a:off x="432000" y="4571430"/>
              <a:ext cx="8285163" cy="132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23900" indent="-368300">
                <a:lnSpc>
                  <a:spcPct val="114000"/>
                </a:lnSpc>
              </a:pPr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c.</a:t>
              </a:r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	From X to Y, the left to right velocity does not change. </a:t>
              </a:r>
            </a:p>
            <a:p>
              <a:pPr marL="723900" indent="-368300">
                <a:lnSpc>
                  <a:spcPct val="114000"/>
                </a:lnSpc>
              </a:pPr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	The skateboarder was moving upwards and is now moving downwards.</a:t>
              </a:r>
            </a:p>
            <a:p>
              <a:pPr marL="723900" indent="-368300">
                <a:lnSpc>
                  <a:spcPct val="114000"/>
                </a:lnSpc>
              </a:pPr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	Overall, the change of velocity is downwards.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B833FDEF-DF7F-45EB-A5D1-BB21B104E996}"/>
                </a:ext>
              </a:extLst>
            </p:cNvPr>
            <p:cNvCxnSpPr>
              <a:cxnSpLocks/>
            </p:cNvCxnSpPr>
            <p:nvPr/>
          </p:nvCxnSpPr>
          <p:spPr>
            <a:xfrm>
              <a:off x="8191500" y="4095832"/>
              <a:ext cx="0" cy="1800000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arrow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4780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Bumps and orbits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32000" y="863125"/>
            <a:ext cx="8285163" cy="5127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	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satellite is travelling around the Moon at a constant speed.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CD82FC-2D0C-4C39-A519-FF71D2CEC5CE}"/>
              </a:ext>
            </a:extLst>
          </p:cNvPr>
          <p:cNvSpPr/>
          <p:nvPr/>
        </p:nvSpPr>
        <p:spPr>
          <a:xfrm>
            <a:off x="432001" y="4287530"/>
            <a:ext cx="8285162" cy="692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>
              <a:lnSpc>
                <a:spcPct val="114000"/>
              </a:lnSpc>
              <a:spcAft>
                <a:spcPts val="900"/>
              </a:spcAft>
            </a:pP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is the direction of the </a:t>
            </a:r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change in the velocity </a:t>
            </a: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of the satellite between A and B?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2E21910-F33E-44EE-A9B3-AD0C71EE80E5}"/>
              </a:ext>
            </a:extLst>
          </p:cNvPr>
          <p:cNvGrpSpPr/>
          <p:nvPr/>
        </p:nvGrpSpPr>
        <p:grpSpPr>
          <a:xfrm>
            <a:off x="3173141" y="1516100"/>
            <a:ext cx="2797717" cy="2565395"/>
            <a:chOff x="3353141" y="1511305"/>
            <a:chExt cx="2797717" cy="2565395"/>
          </a:xfrm>
        </p:grpSpPr>
        <p:pic>
          <p:nvPicPr>
            <p:cNvPr id="7" name="Picture 6" descr="Diagram&#10;&#10;Description automatically generated">
              <a:extLst>
                <a:ext uri="{FF2B5EF4-FFF2-40B4-BE49-F238E27FC236}">
                  <a16:creationId xmlns:a16="http://schemas.microsoft.com/office/drawing/2014/main" id="{A3B7E5A2-38AC-48C8-A9DE-41786CE47694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3141" y="1701530"/>
              <a:ext cx="2437717" cy="237517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A8B5837-FA58-4299-882F-C5AF9AEE01BA}"/>
                </a:ext>
              </a:extLst>
            </p:cNvPr>
            <p:cNvSpPr txBox="1"/>
            <p:nvPr/>
          </p:nvSpPr>
          <p:spPr>
            <a:xfrm>
              <a:off x="5790858" y="2631557"/>
              <a:ext cx="360000" cy="36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E3E0E52-9FF9-472A-ABD9-1802225826FC}"/>
                </a:ext>
              </a:extLst>
            </p:cNvPr>
            <p:cNvSpPr txBox="1"/>
            <p:nvPr/>
          </p:nvSpPr>
          <p:spPr>
            <a:xfrm>
              <a:off x="4114800" y="1511305"/>
              <a:ext cx="36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157296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64E4C4-DA4B-4AE5-8C99-8B8166333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Bumps and orbits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32000" y="863125"/>
            <a:ext cx="8285163" cy="5127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	Answer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2EC544B-1E28-4E41-9FA6-2C2768C95757}"/>
              </a:ext>
            </a:extLst>
          </p:cNvPr>
          <p:cNvGrpSpPr/>
          <p:nvPr/>
        </p:nvGrpSpPr>
        <p:grpSpPr>
          <a:xfrm>
            <a:off x="3173141" y="863605"/>
            <a:ext cx="2797717" cy="2565395"/>
            <a:chOff x="3353141" y="1511305"/>
            <a:chExt cx="2797717" cy="2565395"/>
          </a:xfrm>
        </p:grpSpPr>
        <p:pic>
          <p:nvPicPr>
            <p:cNvPr id="7" name="Picture 6" descr="Diagram&#10;&#10;Description automatically generated">
              <a:extLst>
                <a:ext uri="{FF2B5EF4-FFF2-40B4-BE49-F238E27FC236}">
                  <a16:creationId xmlns:a16="http://schemas.microsoft.com/office/drawing/2014/main" id="{A3B7E5A2-38AC-48C8-A9DE-41786CE47694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3141" y="1701530"/>
              <a:ext cx="2437717" cy="237517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A8B5837-FA58-4299-882F-C5AF9AEE01BA}"/>
                </a:ext>
              </a:extLst>
            </p:cNvPr>
            <p:cNvSpPr txBox="1"/>
            <p:nvPr/>
          </p:nvSpPr>
          <p:spPr>
            <a:xfrm>
              <a:off x="5790858" y="2631557"/>
              <a:ext cx="360000" cy="36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E3E0E52-9FF9-472A-ABD9-1802225826FC}"/>
                </a:ext>
              </a:extLst>
            </p:cNvPr>
            <p:cNvSpPr txBox="1"/>
            <p:nvPr/>
          </p:nvSpPr>
          <p:spPr>
            <a:xfrm>
              <a:off x="4114800" y="1511305"/>
              <a:ext cx="36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0686333-CDC4-4698-823F-F499E2EBD5E6}"/>
              </a:ext>
            </a:extLst>
          </p:cNvPr>
          <p:cNvGrpSpPr/>
          <p:nvPr/>
        </p:nvGrpSpPr>
        <p:grpSpPr>
          <a:xfrm>
            <a:off x="432000" y="3449858"/>
            <a:ext cx="8285163" cy="879941"/>
            <a:chOff x="432000" y="3753557"/>
            <a:chExt cx="8285163" cy="87994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293346E-D12F-414D-B364-5CA4437B1F11}"/>
                </a:ext>
              </a:extLst>
            </p:cNvPr>
            <p:cNvSpPr txBox="1"/>
            <p:nvPr/>
          </p:nvSpPr>
          <p:spPr>
            <a:xfrm>
              <a:off x="432000" y="3940680"/>
              <a:ext cx="8285163" cy="692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55600">
                <a:lnSpc>
                  <a:spcPct val="114000"/>
                </a:lnSpc>
                <a:spcAft>
                  <a:spcPts val="1200"/>
                </a:spcAft>
              </a:pPr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The satellite has stopped moving in direction A, so its velocity has changed towards the bottom of the screen.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5AF04DEC-7748-4FB5-B052-359AA4BD9E20}"/>
                </a:ext>
              </a:extLst>
            </p:cNvPr>
            <p:cNvCxnSpPr>
              <a:cxnSpLocks/>
            </p:cNvCxnSpPr>
            <p:nvPr/>
          </p:nvCxnSpPr>
          <p:spPr>
            <a:xfrm>
              <a:off x="8717163" y="3753557"/>
              <a:ext cx="0" cy="7200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332BD7B-BA3D-4A52-A79E-3614832B71A7}"/>
              </a:ext>
            </a:extLst>
          </p:cNvPr>
          <p:cNvGrpSpPr/>
          <p:nvPr/>
        </p:nvGrpSpPr>
        <p:grpSpPr>
          <a:xfrm>
            <a:off x="432000" y="4460425"/>
            <a:ext cx="8285163" cy="377026"/>
            <a:chOff x="432000" y="4460425"/>
            <a:chExt cx="8285163" cy="37702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59791F1-5946-4A76-9769-8AD8FFD6B982}"/>
                </a:ext>
              </a:extLst>
            </p:cNvPr>
            <p:cNvSpPr txBox="1"/>
            <p:nvPr/>
          </p:nvSpPr>
          <p:spPr>
            <a:xfrm>
              <a:off x="432000" y="4460425"/>
              <a:ext cx="8285163" cy="377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55600">
                <a:lnSpc>
                  <a:spcPct val="114000"/>
                </a:lnSpc>
                <a:spcAft>
                  <a:spcPts val="1200"/>
                </a:spcAft>
              </a:pPr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Velocity has also increased towards the left of the screen.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47B7E0F9-D43C-4C3B-889F-1577DBA7D2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46999" y="4648938"/>
              <a:ext cx="72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27A76DD-B245-4891-954B-3F80F9B96EDE}"/>
              </a:ext>
            </a:extLst>
          </p:cNvPr>
          <p:cNvGrpSpPr/>
          <p:nvPr/>
        </p:nvGrpSpPr>
        <p:grpSpPr>
          <a:xfrm>
            <a:off x="432000" y="4963754"/>
            <a:ext cx="8285163" cy="1102263"/>
            <a:chOff x="432000" y="4963754"/>
            <a:chExt cx="8285163" cy="110226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1275B3B-EE81-425A-9E21-7B3EC3C0D133}"/>
                </a:ext>
              </a:extLst>
            </p:cNvPr>
            <p:cNvSpPr txBox="1"/>
            <p:nvPr/>
          </p:nvSpPr>
          <p:spPr>
            <a:xfrm>
              <a:off x="432000" y="4963754"/>
              <a:ext cx="8285163" cy="692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55600">
                <a:lnSpc>
                  <a:spcPct val="114000"/>
                </a:lnSpc>
                <a:spcAft>
                  <a:spcPts val="1200"/>
                </a:spcAft>
              </a:pPr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Overall velocity has changed towards the left and bottom of the screen.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2105992A-C3CA-4A0A-87B1-A5DB9C2B47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12000" y="5346017"/>
              <a:ext cx="720000" cy="720000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ounded Rectangle 18">
            <a:hlinkClick r:id="rId5" action="ppaction://hlinksldjump"/>
            <a:extLst>
              <a:ext uri="{FF2B5EF4-FFF2-40B4-BE49-F238E27FC236}">
                <a16:creationId xmlns:a16="http://schemas.microsoft.com/office/drawing/2014/main" id="{070237AE-D795-444C-AFA5-440B54FEF146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425226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172C02F-3F63-43FC-ADDD-206AEFF01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Going in the right direction?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9705" y="1809806"/>
            <a:ext cx="8748828" cy="4396414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en-GB" sz="1800" b="1" u="sng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Speed, velocity, scalars and vectors</a:t>
            </a:r>
            <a:endParaRPr lang="en-GB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Because distance has a magnitude only, so does __________.  Because displacement has both a magnitude and a direction, so does __________.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___________is a scalar quantity. __________ is a vector quantity. When I write down a __________, I always have to give both its magnitude and its direction.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sz="16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Both speed and velocity can be measured in metres per second.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Picture 9" descr="Icon&#10;&#10;Description automatically generated with medium confidence">
            <a:extLst>
              <a:ext uri="{FF2B5EF4-FFF2-40B4-BE49-F238E27FC236}">
                <a16:creationId xmlns:a16="http://schemas.microsoft.com/office/drawing/2014/main" id="{890910EF-0B37-4601-BE20-A2339844DBB8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93" b="28053"/>
          <a:stretch/>
        </p:blipFill>
        <p:spPr>
          <a:xfrm>
            <a:off x="5969479" y="799976"/>
            <a:ext cx="2995009" cy="8821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87F91F-9EE9-4F7D-A853-FCEA61CF9CBD}"/>
              </a:ext>
            </a:extLst>
          </p:cNvPr>
          <p:cNvSpPr txBox="1"/>
          <p:nvPr/>
        </p:nvSpPr>
        <p:spPr>
          <a:xfrm>
            <a:off x="5508095" y="2385874"/>
            <a:ext cx="8831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speed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DC491C-0414-4E8C-B1B0-22336A39E2D8}"/>
              </a:ext>
            </a:extLst>
          </p:cNvPr>
          <p:cNvSpPr txBox="1"/>
          <p:nvPr/>
        </p:nvSpPr>
        <p:spPr>
          <a:xfrm>
            <a:off x="6626352" y="2749107"/>
            <a:ext cx="11978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velocity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00416D-8339-4F43-B213-0F41F7E6BB6C}"/>
              </a:ext>
            </a:extLst>
          </p:cNvPr>
          <p:cNvSpPr txBox="1"/>
          <p:nvPr/>
        </p:nvSpPr>
        <p:spPr>
          <a:xfrm>
            <a:off x="566102" y="3276434"/>
            <a:ext cx="952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Speed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010E73-A8E0-4389-A88B-52CA1F1EBE3A}"/>
              </a:ext>
            </a:extLst>
          </p:cNvPr>
          <p:cNvSpPr txBox="1"/>
          <p:nvPr/>
        </p:nvSpPr>
        <p:spPr>
          <a:xfrm>
            <a:off x="3810002" y="3276434"/>
            <a:ext cx="13498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Velocity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837019-223D-4E5F-8E30-6CD236EDCA24}"/>
              </a:ext>
            </a:extLst>
          </p:cNvPr>
          <p:cNvSpPr txBox="1"/>
          <p:nvPr/>
        </p:nvSpPr>
        <p:spPr>
          <a:xfrm>
            <a:off x="1208562" y="3643619"/>
            <a:ext cx="1125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velocity</a:t>
            </a:r>
            <a:endParaRPr lang="en-GB" sz="1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A3A99A-57E4-481E-9FA1-02611C6A9100}"/>
              </a:ext>
            </a:extLst>
          </p:cNvPr>
          <p:cNvSpPr txBox="1"/>
          <p:nvPr/>
        </p:nvSpPr>
        <p:spPr>
          <a:xfrm>
            <a:off x="215660" y="799976"/>
            <a:ext cx="5678212" cy="9603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61950" lvl="0" indent="-361950">
              <a:spcAft>
                <a:spcPts val="600"/>
              </a:spcAft>
            </a:pPr>
            <a:r>
              <a:rPr lang="en-GB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3.	</a:t>
            </a:r>
            <a:r>
              <a:rPr lang="en-GB" sz="1800" b="1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Answers</a:t>
            </a:r>
            <a:endParaRPr lang="en-GB" sz="1400" b="1" i="1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ounded Rectangle 18">
            <a:hlinkClick r:id="rId5" action="ppaction://hlinksldjump"/>
            <a:extLst>
              <a:ext uri="{FF2B5EF4-FFF2-40B4-BE49-F238E27FC236}">
                <a16:creationId xmlns:a16="http://schemas.microsoft.com/office/drawing/2014/main" id="{5BBEFFAD-82D6-4896-A1A0-30EC8585D68A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371157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D6026052-8A37-4FA4-BF5D-5B316DF40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881" y="725497"/>
            <a:ext cx="9144000" cy="62035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B510EA9-A5B4-4D9D-A30C-B804AA327819}"/>
              </a:ext>
            </a:extLst>
          </p:cNvPr>
          <p:cNvGrpSpPr/>
          <p:nvPr/>
        </p:nvGrpSpPr>
        <p:grpSpPr>
          <a:xfrm>
            <a:off x="2285721" y="1849582"/>
            <a:ext cx="4536796" cy="2991161"/>
            <a:chOff x="2285721" y="1849582"/>
            <a:chExt cx="4536796" cy="2991161"/>
          </a:xfrm>
        </p:grpSpPr>
        <p:pic>
          <p:nvPicPr>
            <p:cNvPr id="5" name="Picture 4" descr="A bird flying next to a cross&#10;&#10;Description automatically generated with low confidence">
              <a:extLst>
                <a:ext uri="{FF2B5EF4-FFF2-40B4-BE49-F238E27FC236}">
                  <a16:creationId xmlns:a16="http://schemas.microsoft.com/office/drawing/2014/main" id="{556D0692-4F48-4F48-864E-151311E272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412"/>
            <a:stretch/>
          </p:blipFill>
          <p:spPr>
            <a:xfrm>
              <a:off x="2285721" y="1849582"/>
              <a:ext cx="3495000" cy="2991161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1C9D50F-360E-47A6-ABB3-F840A387D4F5}"/>
                </a:ext>
              </a:extLst>
            </p:cNvPr>
            <p:cNvGrpSpPr/>
            <p:nvPr/>
          </p:nvGrpSpPr>
          <p:grpSpPr>
            <a:xfrm>
              <a:off x="5446155" y="2661394"/>
              <a:ext cx="1376362" cy="1535211"/>
              <a:chOff x="5502275" y="2358203"/>
              <a:chExt cx="1376362" cy="1535211"/>
            </a:xfrm>
          </p:grpSpPr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9D1A9A1-B88A-4607-B1EF-11C3E75CF505}"/>
                  </a:ext>
                </a:extLst>
              </p:cNvPr>
              <p:cNvSpPr txBox="1"/>
              <p:nvPr/>
            </p:nvSpPr>
            <p:spPr>
              <a:xfrm>
                <a:off x="5993606" y="2358203"/>
                <a:ext cx="3937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latin typeface="Verdana" panose="020B0604030504040204" pitchFamily="34" charset="0"/>
                    <a:ea typeface="Verdana" panose="020B0604030504040204" pitchFamily="34" charset="0"/>
                  </a:rPr>
                  <a:t>N</a:t>
                </a:r>
              </a:p>
            </p:txBody>
          </p: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82AA668B-7DC5-42FD-B25D-00E2696A7D53}"/>
                  </a:ext>
                </a:extLst>
              </p:cNvPr>
              <p:cNvGrpSpPr/>
              <p:nvPr/>
            </p:nvGrpSpPr>
            <p:grpSpPr>
              <a:xfrm>
                <a:off x="5502275" y="2678500"/>
                <a:ext cx="1376362" cy="894617"/>
                <a:chOff x="5502275" y="2713054"/>
                <a:chExt cx="1376362" cy="894617"/>
              </a:xfrm>
            </p:grpSpPr>
            <p:sp>
              <p:nvSpPr>
                <p:cNvPr id="9" name="Freeform: Shape 8">
                  <a:extLst>
                    <a:ext uri="{FF2B5EF4-FFF2-40B4-BE49-F238E27FC236}">
                      <a16:creationId xmlns:a16="http://schemas.microsoft.com/office/drawing/2014/main" id="{B37B1300-F11A-43DF-A6C8-CC91BF35465C}"/>
                    </a:ext>
                  </a:extLst>
                </p:cNvPr>
                <p:cNvSpPr/>
                <p:nvPr/>
              </p:nvSpPr>
              <p:spPr>
                <a:xfrm rot="16200000">
                  <a:off x="5743147" y="2785713"/>
                  <a:ext cx="894617" cy="749300"/>
                </a:xfrm>
                <a:custGeom>
                  <a:avLst/>
                  <a:gdLst>
                    <a:gd name="connsiteX0" fmla="*/ 894617 w 894617"/>
                    <a:gd name="connsiteY0" fmla="*/ 374651 h 749300"/>
                    <a:gd name="connsiteX1" fmla="*/ 802542 w 894617"/>
                    <a:gd name="connsiteY1" fmla="*/ 466726 h 749300"/>
                    <a:gd name="connsiteX2" fmla="*/ 802542 w 894617"/>
                    <a:gd name="connsiteY2" fmla="*/ 420689 h 749300"/>
                    <a:gd name="connsiteX3" fmla="*/ 493346 w 894617"/>
                    <a:gd name="connsiteY3" fmla="*/ 420689 h 749300"/>
                    <a:gd name="connsiteX4" fmla="*/ 493345 w 894617"/>
                    <a:gd name="connsiteY4" fmla="*/ 657225 h 749300"/>
                    <a:gd name="connsiteX5" fmla="*/ 539383 w 894617"/>
                    <a:gd name="connsiteY5" fmla="*/ 657225 h 749300"/>
                    <a:gd name="connsiteX6" fmla="*/ 447308 w 894617"/>
                    <a:gd name="connsiteY6" fmla="*/ 749300 h 749300"/>
                    <a:gd name="connsiteX7" fmla="*/ 355233 w 894617"/>
                    <a:gd name="connsiteY7" fmla="*/ 657225 h 749300"/>
                    <a:gd name="connsiteX8" fmla="*/ 401270 w 894617"/>
                    <a:gd name="connsiteY8" fmla="*/ 657225 h 749300"/>
                    <a:gd name="connsiteX9" fmla="*/ 401271 w 894617"/>
                    <a:gd name="connsiteY9" fmla="*/ 420689 h 749300"/>
                    <a:gd name="connsiteX10" fmla="*/ 92075 w 894617"/>
                    <a:gd name="connsiteY10" fmla="*/ 420689 h 749300"/>
                    <a:gd name="connsiteX11" fmla="*/ 92075 w 894617"/>
                    <a:gd name="connsiteY11" fmla="*/ 466726 h 749300"/>
                    <a:gd name="connsiteX12" fmla="*/ 0 w 894617"/>
                    <a:gd name="connsiteY12" fmla="*/ 374651 h 749300"/>
                    <a:gd name="connsiteX13" fmla="*/ 92075 w 894617"/>
                    <a:gd name="connsiteY13" fmla="*/ 282576 h 749300"/>
                    <a:gd name="connsiteX14" fmla="*/ 92075 w 894617"/>
                    <a:gd name="connsiteY14" fmla="*/ 328614 h 749300"/>
                    <a:gd name="connsiteX15" fmla="*/ 401271 w 894617"/>
                    <a:gd name="connsiteY15" fmla="*/ 328614 h 749300"/>
                    <a:gd name="connsiteX16" fmla="*/ 401271 w 894617"/>
                    <a:gd name="connsiteY16" fmla="*/ 92075 h 749300"/>
                    <a:gd name="connsiteX17" fmla="*/ 355234 w 894617"/>
                    <a:gd name="connsiteY17" fmla="*/ 92075 h 749300"/>
                    <a:gd name="connsiteX18" fmla="*/ 447309 w 894617"/>
                    <a:gd name="connsiteY18" fmla="*/ 0 h 749300"/>
                    <a:gd name="connsiteX19" fmla="*/ 539384 w 894617"/>
                    <a:gd name="connsiteY19" fmla="*/ 92075 h 749300"/>
                    <a:gd name="connsiteX20" fmla="*/ 493346 w 894617"/>
                    <a:gd name="connsiteY20" fmla="*/ 92075 h 749300"/>
                    <a:gd name="connsiteX21" fmla="*/ 493346 w 894617"/>
                    <a:gd name="connsiteY21" fmla="*/ 328614 h 749300"/>
                    <a:gd name="connsiteX22" fmla="*/ 802542 w 894617"/>
                    <a:gd name="connsiteY22" fmla="*/ 328614 h 749300"/>
                    <a:gd name="connsiteX23" fmla="*/ 802542 w 894617"/>
                    <a:gd name="connsiteY23" fmla="*/ 282576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94617" h="749300">
                      <a:moveTo>
                        <a:pt x="894617" y="374651"/>
                      </a:moveTo>
                      <a:lnTo>
                        <a:pt x="802542" y="466726"/>
                      </a:lnTo>
                      <a:lnTo>
                        <a:pt x="802542" y="420689"/>
                      </a:lnTo>
                      <a:lnTo>
                        <a:pt x="493346" y="420689"/>
                      </a:lnTo>
                      <a:lnTo>
                        <a:pt x="493345" y="657225"/>
                      </a:lnTo>
                      <a:lnTo>
                        <a:pt x="539383" y="657225"/>
                      </a:lnTo>
                      <a:lnTo>
                        <a:pt x="447308" y="749300"/>
                      </a:lnTo>
                      <a:lnTo>
                        <a:pt x="355233" y="657225"/>
                      </a:lnTo>
                      <a:lnTo>
                        <a:pt x="401270" y="657225"/>
                      </a:lnTo>
                      <a:lnTo>
                        <a:pt x="401271" y="420689"/>
                      </a:lnTo>
                      <a:lnTo>
                        <a:pt x="92075" y="420689"/>
                      </a:lnTo>
                      <a:lnTo>
                        <a:pt x="92075" y="466726"/>
                      </a:lnTo>
                      <a:lnTo>
                        <a:pt x="0" y="374651"/>
                      </a:lnTo>
                      <a:lnTo>
                        <a:pt x="92075" y="282576"/>
                      </a:lnTo>
                      <a:lnTo>
                        <a:pt x="92075" y="328614"/>
                      </a:lnTo>
                      <a:lnTo>
                        <a:pt x="401271" y="328614"/>
                      </a:lnTo>
                      <a:lnTo>
                        <a:pt x="401271" y="92075"/>
                      </a:lnTo>
                      <a:lnTo>
                        <a:pt x="355234" y="92075"/>
                      </a:lnTo>
                      <a:lnTo>
                        <a:pt x="447309" y="0"/>
                      </a:lnTo>
                      <a:lnTo>
                        <a:pt x="539384" y="92075"/>
                      </a:lnTo>
                      <a:lnTo>
                        <a:pt x="493346" y="92075"/>
                      </a:lnTo>
                      <a:lnTo>
                        <a:pt x="493346" y="328614"/>
                      </a:lnTo>
                      <a:lnTo>
                        <a:pt x="802542" y="328614"/>
                      </a:lnTo>
                      <a:lnTo>
                        <a:pt x="802542" y="282576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BDA7E3F1-572E-4B8F-A28F-E96B09141CF4}"/>
                    </a:ext>
                  </a:extLst>
                </p:cNvPr>
                <p:cNvSpPr txBox="1"/>
                <p:nvPr/>
              </p:nvSpPr>
              <p:spPr>
                <a:xfrm>
                  <a:off x="6484937" y="2975697"/>
                  <a:ext cx="3937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E</a:t>
                  </a:r>
                </a:p>
              </p:txBody>
            </p: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D9F5FD29-4A16-4BC1-BE25-669BECE154E4}"/>
                    </a:ext>
                  </a:extLst>
                </p:cNvPr>
                <p:cNvSpPr txBox="1"/>
                <p:nvPr/>
              </p:nvSpPr>
              <p:spPr>
                <a:xfrm>
                  <a:off x="5502275" y="2975697"/>
                  <a:ext cx="3937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W</a:t>
                  </a:r>
                </a:p>
              </p:txBody>
            </p:sp>
          </p:grp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25B995D-919E-4DDF-BFE8-EAFFBBDB6C6E}"/>
                  </a:ext>
                </a:extLst>
              </p:cNvPr>
              <p:cNvSpPr txBox="1"/>
              <p:nvPr/>
            </p:nvSpPr>
            <p:spPr>
              <a:xfrm>
                <a:off x="5993606" y="3524082"/>
                <a:ext cx="3937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latin typeface="Verdana" panose="020B0604030504040204" pitchFamily="34" charset="0"/>
                    <a:ea typeface="Verdana" panose="020B0604030504040204" pitchFamily="34" charset="0"/>
                  </a:rPr>
                  <a:t>S</a:t>
                </a:r>
              </a:p>
            </p:txBody>
          </p:sp>
        </p:grpSp>
      </p:grpSp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Setting it out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986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eagle flies north-east from its nest.  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 flies 600 metres in 50 seconds.</a:t>
            </a:r>
          </a:p>
        </p:txBody>
      </p:sp>
    </p:spTree>
    <p:extLst>
      <p:ext uri="{BB962C8B-B14F-4D97-AF65-F5344CB8AC3E}">
        <p14:creationId xmlns:p14="http://schemas.microsoft.com/office/powerpoint/2010/main" val="2383454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2068</TotalTime>
  <Words>9691</Words>
  <Application>Microsoft Office PowerPoint</Application>
  <PresentationFormat>On-screen Show (4:3)</PresentationFormat>
  <Paragraphs>1330</Paragraphs>
  <Slides>78</Slides>
  <Notes>78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7" baseType="lpstr">
      <vt:lpstr>Arial</vt:lpstr>
      <vt:lpstr>Arial Black</vt:lpstr>
      <vt:lpstr>Calibri</vt:lpstr>
      <vt:lpstr>Calibri Light</vt:lpstr>
      <vt:lpstr>Cambria Math</vt:lpstr>
      <vt:lpstr>Eras Bold ITC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157</cp:revision>
  <dcterms:modified xsi:type="dcterms:W3CDTF">2021-11-02T15:18:18Z</dcterms:modified>
</cp:coreProperties>
</file>