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8" r:id="rId2"/>
    <p:sldId id="259" r:id="rId3"/>
    <p:sldId id="261" r:id="rId4"/>
    <p:sldId id="277" r:id="rId5"/>
    <p:sldId id="276" r:id="rId6"/>
    <p:sldId id="278" r:id="rId7"/>
    <p:sldId id="279" r:id="rId8"/>
    <p:sldId id="280" r:id="rId9"/>
    <p:sldId id="281" r:id="rId10"/>
    <p:sldId id="282" r:id="rId11"/>
    <p:sldId id="263" r:id="rId12"/>
    <p:sldId id="283" r:id="rId13"/>
    <p:sldId id="287" r:id="rId14"/>
    <p:sldId id="288" r:id="rId15"/>
    <p:sldId id="260" r:id="rId16"/>
    <p:sldId id="284" r:id="rId17"/>
    <p:sldId id="285" r:id="rId18"/>
    <p:sldId id="286" r:id="rId19"/>
    <p:sldId id="289" r:id="rId20"/>
    <p:sldId id="290" r:id="rId21"/>
    <p:sldId id="291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253F"/>
    <a:srgbClr val="604A7B"/>
    <a:srgbClr val="E36C0A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74302" autoAdjust="0"/>
  </p:normalViewPr>
  <p:slideViewPr>
    <p:cSldViewPr snapToGrid="0">
      <p:cViewPr varScale="1">
        <p:scale>
          <a:sx n="82" d="100"/>
          <a:sy n="82" d="100"/>
        </p:scale>
        <p:origin x="212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spcAft>
                <a:spcPts val="600"/>
              </a:spcAft>
            </a:pPr>
            <a:r>
              <a:rPr lang="en-GB" sz="2800" b="0" i="0" dirty="0">
                <a:latin typeface="Verdana" panose="020B0604030504040204" pitchFamily="34" charset="0"/>
                <a:ea typeface="Verdana" panose="020B0604030504040204" pitchFamily="34" charset="0"/>
              </a:rPr>
              <a:t>The boxes containing</a:t>
            </a:r>
            <a:r>
              <a:rPr lang="en-GB" sz="2800" b="0" i="0" baseline="0" dirty="0">
                <a:latin typeface="Verdana" panose="020B0604030504040204" pitchFamily="34" charset="0"/>
                <a:ea typeface="Verdana" panose="020B0604030504040204" pitchFamily="34" charset="0"/>
              </a:rPr>
              <a:t> the titles of the diagnostic question</a:t>
            </a:r>
            <a:r>
              <a:rPr lang="en-GB" sz="2000" b="0" i="0" baseline="0" dirty="0">
                <a:latin typeface="+mn-lt"/>
                <a:ea typeface="+mn-ea"/>
              </a:rPr>
              <a:t>s and response activities are clickable links that will take you to the starting slide for each activity in this presentation.</a:t>
            </a:r>
          </a:p>
          <a:p>
            <a:pPr algn="l">
              <a:spcAft>
                <a:spcPts val="600"/>
              </a:spcAft>
            </a:pPr>
            <a:endParaRPr lang="en-GB" sz="2000" b="0" i="0" baseline="0" dirty="0">
              <a:solidFill>
                <a:schemeClr val="tx1"/>
              </a:solidFill>
              <a:latin typeface="+mn-lt"/>
              <a:ea typeface="+mn-ea"/>
            </a:endParaRPr>
          </a:p>
          <a:p>
            <a:pPr marL="171450" indent="-1714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0" i="0" baseline="0" dirty="0">
                <a:solidFill>
                  <a:schemeClr val="tx1"/>
                </a:solidFill>
                <a:latin typeface="+mn-lt"/>
                <a:ea typeface="+mn-ea"/>
              </a:rPr>
              <a:t>In edit mode, hold down the Ctrl key and left-click the box.</a:t>
            </a:r>
          </a:p>
          <a:p>
            <a:pPr marL="171450" indent="-1714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0" i="0" baseline="0" dirty="0">
                <a:solidFill>
                  <a:schemeClr val="tx1"/>
                </a:solidFill>
                <a:latin typeface="+mn-lt"/>
                <a:ea typeface="+mn-ea"/>
              </a:rPr>
              <a:t>In slide show mode, simply left-click the box.</a:t>
            </a:r>
          </a:p>
          <a:p>
            <a:pPr algn="l">
              <a:spcAft>
                <a:spcPts val="600"/>
              </a:spcAft>
            </a:pPr>
            <a:endParaRPr lang="en-GB" sz="2000" b="0" i="0" baseline="0" dirty="0">
              <a:solidFill>
                <a:schemeClr val="tx1"/>
              </a:solidFill>
              <a:latin typeface="+mn-lt"/>
              <a:ea typeface="+mn-ea"/>
            </a:endParaRPr>
          </a:p>
          <a:p>
            <a:pPr algn="l">
              <a:spcAft>
                <a:spcPts val="600"/>
              </a:spcAft>
            </a:pPr>
            <a:r>
              <a:rPr lang="en-GB" sz="2000" b="0" i="0" baseline="0" dirty="0">
                <a:solidFill>
                  <a:schemeClr val="tx1"/>
                </a:solidFill>
              </a:rPr>
              <a:t>Click the ‘Home’ button at the top right of the final slide of each activity to return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57733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PMA5.2.1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explain why a nucleus usually emits gamma radiation after a beta decay.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gap in understanding: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students are rarely taught the reason for gamma radiation, which can lead to confusion.</a:t>
            </a:r>
          </a:p>
          <a:p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there are different forms of energy; and energy is not always conserved.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nucleus loses energy; and labelling different types of energy (e.g. ‘thermal’ energy), because there are not different types of energy.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 is transferred from the nucleus; and it has energy because its particles are moving.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5516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6333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7791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PMA5.2.2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explain why the chances of beta decay increase with the proportion of neutrons to protons in a nucleus.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gap in understanding: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students are rarely taught the reason for beta-emission, which can lead to confusion.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nucleus contains protons and neutrons; and beta particles are radioactive.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nucleus is made of protons and neutrons; and beta particles </a:t>
            </a:r>
            <a:r>
              <a:rPr lang="en-GB"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are emitted.</a:t>
            </a:r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77317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B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89394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80937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PMA5.2.1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describe what happens to an atom and its nucleus during a beta decay. 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beta decay involves the loss of valence electrons; beta particles are radioactive; and a radioactive nucleus is destroyed(disappears) when it decays.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neutron splits into a proton and an electron; and beta is a radioactive particle.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neutron decays into a proton and an electron is created; and beta is a high-speed electron.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5516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Answers are revealed by clicking on the mouse.</a:t>
            </a:r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summary of common misunderstandings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28845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Answers are revealed by clicking on the mouse.</a:t>
            </a:r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summary of common misunderstandings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618518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PMA5.2.2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explain why the chances of beta decay increase with the proportion of neutrons to protons in a nucleus.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gap in understanding: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students are rarely taught the reason for beta-emission, which can lead to confusion.</a:t>
            </a:r>
          </a:p>
          <a:p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neutrons are made of protons and electrons.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nucleus contains protons and neutrons; and beta particles are radioactive.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nucleus is made of protons and neutrons; and beta particles are emitted.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8787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9608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>
                <a:solidFill>
                  <a:schemeClr val="tx1"/>
                </a:solidFill>
              </a:rPr>
              <a:t>Billy and Crystal are right; and Aiden and Darcie are wrong.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more detailed answer, with a discussion of what the statements reveal about students’ 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8909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PMA5.2.1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</a:t>
            </a:r>
            <a:r>
              <a:rPr lang="en-GB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restate, in own words, the reasons why a nucleus cannot be made of just neutrons.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gap in understanding: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reason for beta radiation is rarely taught at this level, which can lead to confusion.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nucleus contains protons and neutrons.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nucleus is made of protons and neutrons.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5516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55352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7791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PMA5.2.1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interpret nuclear equations to describe the beta decay of radioactive nuclei. 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beta particles originate from the valence electrons around a radioactive nucleus</a:t>
            </a:r>
            <a:r>
              <a:rPr lang="en-GB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beta decay makes a nucleus more stable.</a:t>
            </a:r>
          </a:p>
          <a:p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beta decay makes a </a:t>
            </a:r>
            <a:r>
              <a:rPr lang="en-GB" sz="1200" b="0" i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different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nucleus that is more stable.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5516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>
                <a:solidFill>
                  <a:schemeClr val="tx1"/>
                </a:solidFill>
              </a:rPr>
              <a:t>Statements A and C are right; and statements B and D are wrong.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7753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PMA5.2.2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describe what happens to an atom and its nucleus during a beta decay.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beta emission involves the loss of a valance electron; and beta emission involves the nucleus in the loss of a valence electron.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neutron splits into a proton and a beta particle; and a beta particle is radioactive 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neutron decays into a proton and a beta particle is created; and a beta particle is a high-speed electron.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5516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5535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image" Target="../media/image1.png"/><Relationship Id="rId7" Type="http://schemas.openxmlformats.org/officeDocument/2006/relationships/slide" Target="slide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19.xml"/><Relationship Id="rId5" Type="http://schemas.openxmlformats.org/officeDocument/2006/relationships/slide" Target="slide3.xml"/><Relationship Id="rId10" Type="http://schemas.openxmlformats.org/officeDocument/2006/relationships/slide" Target="slide16.xml"/><Relationship Id="rId4" Type="http://schemas.openxmlformats.org/officeDocument/2006/relationships/hyperlink" Target="BEST_PMA_3_1_Teacher%20notes_key%20concept_Transfer%20of%20energy%20by%20conduction.docx" TargetMode="External"/><Relationship Id="rId9" Type="http://schemas.openxmlformats.org/officeDocument/2006/relationships/slide" Target="slide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13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bestevidencescienceteaching.org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bestevidencescienceteaching.org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19.png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>
            <a:extLst>
              <a:ext uri="{FF2B5EF4-FFF2-40B4-BE49-F238E27FC236}">
                <a16:creationId xmlns:a16="http://schemas.microsoft.com/office/drawing/2014/main" id="{29F46856-F9F5-44F9-BBF0-C056BBC91B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448"/>
            <a:ext cx="9144000" cy="6203552"/>
          </a:xfrm>
          <a:prstGeom prst="rect">
            <a:avLst/>
          </a:prstGeom>
        </p:spPr>
      </p:pic>
      <p:sp>
        <p:nvSpPr>
          <p:cNvPr id="86" name="Rounded Rectangle 85">
            <a:hlinkClick r:id="rId4" action="ppaction://hlinkfile"/>
          </p:cNvPr>
          <p:cNvSpPr/>
          <p:nvPr/>
        </p:nvSpPr>
        <p:spPr>
          <a:xfrm>
            <a:off x="4352422" y="5610794"/>
            <a:ext cx="4540273" cy="681618"/>
          </a:xfrm>
          <a:prstGeom prst="roundRect">
            <a:avLst>
              <a:gd name="adj" fmla="val 2693"/>
            </a:avLst>
          </a:prstGeom>
          <a:solidFill>
            <a:srgbClr val="604A7B"/>
          </a:solidFill>
          <a:ln>
            <a:solidFill>
              <a:srgbClr val="604A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  <a:t>Run the slide show to activate the clickable boxes.</a:t>
            </a:r>
          </a:p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  <a:t>Useful information can be found in the slide notes.</a:t>
            </a:r>
            <a:endParaRPr lang="en-GB" sz="11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1" name="Title 1"/>
          <p:cNvSpPr txBox="1">
            <a:spLocks/>
          </p:cNvSpPr>
          <p:nvPr/>
        </p:nvSpPr>
        <p:spPr>
          <a:xfrm>
            <a:off x="0" y="2175"/>
            <a:ext cx="9144000" cy="6353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chemeClr val="tx1"/>
                </a:solidFill>
              </a:rPr>
              <a:t>Key concept PMA5.2.2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Beta decay</a:t>
            </a:r>
            <a:endParaRPr kumimoji="0" lang="en-GB" sz="2000" b="1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3" name="Text Box 234"/>
          <p:cNvSpPr txBox="1"/>
          <p:nvPr/>
        </p:nvSpPr>
        <p:spPr>
          <a:xfrm>
            <a:off x="8580932" y="2447377"/>
            <a:ext cx="200025" cy="195814"/>
          </a:xfrm>
          <a:prstGeom prst="rect">
            <a:avLst/>
          </a:prstGeom>
          <a:solidFill>
            <a:srgbClr val="604A7B"/>
          </a:solidFill>
          <a:ln w="6350">
            <a:noFill/>
          </a:ln>
        </p:spPr>
        <p:txBody>
          <a:bodyPr rot="0" spcFirstLastPara="0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800" b="1" dirty="0">
                <a:solidFill>
                  <a:srgbClr val="FFFFFF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212333" y="5690206"/>
            <a:ext cx="3926671" cy="517833"/>
            <a:chOff x="193862" y="5695967"/>
            <a:chExt cx="3926671" cy="517833"/>
          </a:xfrm>
        </p:grpSpPr>
        <p:sp>
          <p:nvSpPr>
            <p:cNvPr id="46" name="Text Box 234"/>
            <p:cNvSpPr txBox="1"/>
            <p:nvPr/>
          </p:nvSpPr>
          <p:spPr>
            <a:xfrm>
              <a:off x="193862" y="5695967"/>
              <a:ext cx="200025" cy="222250"/>
            </a:xfrm>
            <a:prstGeom prst="rect">
              <a:avLst/>
            </a:prstGeom>
            <a:solidFill>
              <a:srgbClr val="604A7B"/>
            </a:solidFill>
            <a:ln w="6350">
              <a:noFill/>
            </a:ln>
          </p:spPr>
          <p:txBody>
            <a:bodyPr rot="0" spcFirstLastPara="0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800" b="1" dirty="0">
                  <a:solidFill>
                    <a:srgbClr val="FFFFFF"/>
                  </a:solidFill>
                  <a:effectLst/>
                  <a:latin typeface="Arial Black" panose="020B0A040201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</a:t>
              </a:r>
              <a:endPara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393887" y="5695967"/>
              <a:ext cx="3726646" cy="222250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r>
                <a:rPr lang="en-GB" sz="900" dirty="0">
                  <a:latin typeface="Verdana" panose="020B0604030504040204" pitchFamily="34" charset="0"/>
                  <a:ea typeface="Verdana" panose="020B0604030504040204" pitchFamily="34" charset="0"/>
                </a:rPr>
                <a:t>Prior understanding from earlier stages of learning.</a:t>
              </a:r>
            </a:p>
          </p:txBody>
        </p:sp>
        <p:sp>
          <p:nvSpPr>
            <p:cNvPr id="57" name="Text Box 235"/>
            <p:cNvSpPr txBox="1"/>
            <p:nvPr/>
          </p:nvSpPr>
          <p:spPr>
            <a:xfrm>
              <a:off x="193862" y="5991550"/>
              <a:ext cx="200025" cy="222250"/>
            </a:xfrm>
            <a:prstGeom prst="rect">
              <a:avLst/>
            </a:prstGeom>
            <a:solidFill>
              <a:srgbClr val="604A7B"/>
            </a:solidFill>
            <a:ln w="6350">
              <a:noFill/>
            </a:ln>
          </p:spPr>
          <p:txBody>
            <a:bodyPr rot="0" spcFirstLastPara="0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800" b="1" dirty="0">
                  <a:solidFill>
                    <a:srgbClr val="FFFFFF"/>
                  </a:solidFill>
                  <a:effectLst/>
                  <a:latin typeface="Arial Black" panose="020B0A040201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B</a:t>
              </a:r>
              <a:endPara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93887" y="5991550"/>
              <a:ext cx="2506663" cy="222250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r>
                <a:rPr lang="en-GB" sz="900" dirty="0">
                  <a:latin typeface="Verdana" panose="020B0604030504040204" pitchFamily="34" charset="0"/>
                  <a:ea typeface="Verdana" panose="020B0604030504040204" pitchFamily="34" charset="0"/>
                </a:rPr>
                <a:t>Bridge to later stages of learning.</a:t>
              </a: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1436957" y="1380530"/>
            <a:ext cx="7344000" cy="108806"/>
            <a:chOff x="-3399" y="3399"/>
            <a:chExt cx="7492276" cy="108806"/>
          </a:xfrm>
        </p:grpSpPr>
        <p:cxnSp>
          <p:nvCxnSpPr>
            <p:cNvPr id="73" name="Straight Arrow Connector 72"/>
            <p:cNvCxnSpPr/>
            <p:nvPr/>
          </p:nvCxnSpPr>
          <p:spPr>
            <a:xfrm>
              <a:off x="110490" y="57150"/>
              <a:ext cx="7378387" cy="0"/>
            </a:xfrm>
            <a:prstGeom prst="straightConnector1">
              <a:avLst/>
            </a:prstGeom>
            <a:ln w="50800">
              <a:solidFill>
                <a:srgbClr val="604A7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4" name="Group 73"/>
            <p:cNvGrpSpPr/>
            <p:nvPr/>
          </p:nvGrpSpPr>
          <p:grpSpPr>
            <a:xfrm>
              <a:off x="-3399" y="3399"/>
              <a:ext cx="1791301" cy="108806"/>
              <a:chOff x="-3999" y="3399"/>
              <a:chExt cx="2107274" cy="108806"/>
            </a:xfrm>
          </p:grpSpPr>
          <p:sp>
            <p:nvSpPr>
              <p:cNvPr id="76" name="Parallelogram 75"/>
              <p:cNvSpPr/>
              <p:nvPr/>
            </p:nvSpPr>
            <p:spPr>
              <a:xfrm rot="10800000" flipV="1">
                <a:off x="-1114" y="3399"/>
                <a:ext cx="2104389" cy="53975"/>
              </a:xfrm>
              <a:prstGeom prst="parallelogram">
                <a:avLst>
                  <a:gd name="adj" fmla="val 199000"/>
                </a:avLst>
              </a:prstGeom>
              <a:solidFill>
                <a:srgbClr val="604A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77" name="Parallelogram 76"/>
              <p:cNvSpPr/>
              <p:nvPr/>
            </p:nvSpPr>
            <p:spPr>
              <a:xfrm rot="10800000">
                <a:off x="-3999" y="58205"/>
                <a:ext cx="2104937" cy="54000"/>
              </a:xfrm>
              <a:prstGeom prst="parallelogram">
                <a:avLst>
                  <a:gd name="adj" fmla="val 199000"/>
                </a:avLst>
              </a:prstGeom>
              <a:solidFill>
                <a:srgbClr val="604A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</p:grpSp>
        <p:sp>
          <p:nvSpPr>
            <p:cNvPr id="75" name="Text Box 2"/>
            <p:cNvSpPr txBox="1">
              <a:spLocks noChangeArrowheads="1"/>
            </p:cNvSpPr>
            <p:nvPr/>
          </p:nvSpPr>
          <p:spPr bwMode="auto">
            <a:xfrm>
              <a:off x="219057" y="10601"/>
              <a:ext cx="1295400" cy="95258"/>
            </a:xfrm>
            <a:prstGeom prst="rect">
              <a:avLst/>
            </a:prstGeom>
            <a:solidFill>
              <a:srgbClr val="604A7B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0" tIns="0" rIns="0" bIns="0" anchor="t" anchorCtr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600" b="1" cap="all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 o n c e p t u a l   p r o g r e s s I o n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12333" y="813857"/>
            <a:ext cx="8683572" cy="4682509"/>
            <a:chOff x="212333" y="813857"/>
            <a:chExt cx="8683572" cy="4682509"/>
          </a:xfrm>
        </p:grpSpPr>
        <p:grpSp>
          <p:nvGrpSpPr>
            <p:cNvPr id="89" name="Group 88"/>
            <p:cNvGrpSpPr/>
            <p:nvPr/>
          </p:nvGrpSpPr>
          <p:grpSpPr>
            <a:xfrm>
              <a:off x="212333" y="813857"/>
              <a:ext cx="8683572" cy="4682509"/>
              <a:chOff x="213529" y="766232"/>
              <a:chExt cx="8683572" cy="4682509"/>
            </a:xfrm>
          </p:grpSpPr>
          <p:grpSp>
            <p:nvGrpSpPr>
              <p:cNvPr id="51" name="Group 50"/>
              <p:cNvGrpSpPr/>
              <p:nvPr/>
            </p:nvGrpSpPr>
            <p:grpSpPr>
              <a:xfrm>
                <a:off x="213529" y="766232"/>
                <a:ext cx="8681180" cy="4682322"/>
                <a:chOff x="213528" y="781472"/>
                <a:chExt cx="8681180" cy="4682322"/>
              </a:xfrm>
            </p:grpSpPr>
            <p:grpSp>
              <p:nvGrpSpPr>
                <p:cNvPr id="41" name="Group 40"/>
                <p:cNvGrpSpPr/>
                <p:nvPr/>
              </p:nvGrpSpPr>
              <p:grpSpPr>
                <a:xfrm>
                  <a:off x="213528" y="781472"/>
                  <a:ext cx="8681180" cy="4682322"/>
                  <a:chOff x="237339" y="997372"/>
                  <a:chExt cx="8681180" cy="4682322"/>
                </a:xfrm>
              </p:grpSpPr>
              <p:grpSp>
                <p:nvGrpSpPr>
                  <p:cNvPr id="34" name="Group 33"/>
                  <p:cNvGrpSpPr/>
                  <p:nvPr/>
                </p:nvGrpSpPr>
                <p:grpSpPr>
                  <a:xfrm>
                    <a:off x="1353428" y="997372"/>
                    <a:ext cx="7565091" cy="1942089"/>
                    <a:chOff x="1348745" y="997475"/>
                    <a:chExt cx="7565091" cy="1942089"/>
                  </a:xfrm>
                </p:grpSpPr>
                <p:grpSp>
                  <p:nvGrpSpPr>
                    <p:cNvPr id="32" name="Group 31"/>
                    <p:cNvGrpSpPr/>
                    <p:nvPr/>
                  </p:nvGrpSpPr>
                  <p:grpSpPr>
                    <a:xfrm>
                      <a:off x="1348745" y="997475"/>
                      <a:ext cx="7565091" cy="1942089"/>
                      <a:chOff x="1348745" y="997475"/>
                      <a:chExt cx="7565091" cy="1942089"/>
                    </a:xfrm>
                  </p:grpSpPr>
                  <p:sp>
                    <p:nvSpPr>
                      <p:cNvPr id="2" name="Rectangle 1"/>
                      <p:cNvSpPr/>
                      <p:nvPr/>
                    </p:nvSpPr>
                    <p:spPr>
                      <a:xfrm>
                        <a:off x="1348745" y="997475"/>
                        <a:ext cx="7565091" cy="503794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604A7B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>
                          <a:lnSpc>
                            <a:spcPct val="114000"/>
                          </a:lnSpc>
                        </a:pPr>
                        <a:r>
                          <a:rPr lang="en-GB" sz="12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Some nuclei, which are unstable because they have too many neutrons, decay spontaneously by beta radiation because neutrons are unstable away from the close proximity of protons.</a:t>
                        </a:r>
                      </a:p>
                    </p:txBody>
                  </p:sp>
                  <p:sp>
                    <p:nvSpPr>
                      <p:cNvPr id="4" name="Rectangle 3"/>
                      <p:cNvSpPr/>
                      <p:nvPr/>
                    </p:nvSpPr>
                    <p:spPr>
                      <a:xfrm>
                        <a:off x="1348745" y="1715564"/>
                        <a:ext cx="1512000" cy="12240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604A7B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72000" tIns="36000" rIns="72000" bIns="36000" rtlCol="0" anchor="t" anchorCtr="0"/>
                      <a:lstStyle/>
                      <a:p>
                        <a:r>
                          <a:rPr lang="en-GB" sz="10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Restate, in own words, the reasons why a nucleus cannot be made of just neutrons.</a:t>
                        </a:r>
                      </a:p>
                    </p:txBody>
                  </p:sp>
                  <p:sp>
                    <p:nvSpPr>
                      <p:cNvPr id="14" name="Rectangle 13"/>
                      <p:cNvSpPr/>
                      <p:nvPr/>
                    </p:nvSpPr>
                    <p:spPr>
                      <a:xfrm>
                        <a:off x="2861813" y="1715564"/>
                        <a:ext cx="1512000" cy="12240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604A7B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72000" tIns="36000" rIns="72000" bIns="36000" rtlCol="0" anchor="t" anchorCtr="0"/>
                      <a:lstStyle/>
                      <a:p>
                        <a:r>
                          <a:rPr lang="en-GB" sz="10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Interpret nuclear equations to describe the beta decay of radioactive nuclei. </a:t>
                        </a:r>
                      </a:p>
                    </p:txBody>
                  </p:sp>
                  <p:sp>
                    <p:nvSpPr>
                      <p:cNvPr id="15" name="Rectangle 14"/>
                      <p:cNvSpPr/>
                      <p:nvPr/>
                    </p:nvSpPr>
                    <p:spPr>
                      <a:xfrm>
                        <a:off x="4374881" y="1715564"/>
                        <a:ext cx="1512000" cy="12240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604A7B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72000" tIns="36000" rIns="72000" bIns="36000" rtlCol="0" anchor="t" anchorCtr="0"/>
                      <a:lstStyle/>
                      <a:p>
                        <a:r>
                          <a:rPr lang="en-GB" sz="10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Describe what happens to an atom and its nucleus during a beta decay. </a:t>
                        </a:r>
                      </a:p>
                    </p:txBody>
                  </p:sp>
                  <p:sp>
                    <p:nvSpPr>
                      <p:cNvPr id="16" name="Rectangle 15"/>
                      <p:cNvSpPr/>
                      <p:nvPr/>
                    </p:nvSpPr>
                    <p:spPr>
                      <a:xfrm>
                        <a:off x="5887949" y="1715564"/>
                        <a:ext cx="1512000" cy="12240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604A7B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72000" tIns="36000" rIns="72000" bIns="36000" rtlCol="0" anchor="t" anchorCtr="0"/>
                      <a:lstStyle/>
                      <a:p>
                        <a:r>
                          <a:rPr lang="en-GB" sz="10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Explain why a nucleus can often emit gamma radiation after a beta decay.</a:t>
                        </a:r>
                      </a:p>
                    </p:txBody>
                  </p:sp>
                  <p:sp>
                    <p:nvSpPr>
                      <p:cNvPr id="17" name="Rectangle 16"/>
                      <p:cNvSpPr/>
                      <p:nvPr/>
                    </p:nvSpPr>
                    <p:spPr>
                      <a:xfrm>
                        <a:off x="7401019" y="1715564"/>
                        <a:ext cx="1512000" cy="12240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604A7B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72000" tIns="36000" rIns="72000" bIns="36000" rtlCol="0" anchor="t" anchorCtr="0"/>
                      <a:lstStyle/>
                      <a:p>
                        <a:r>
                          <a:rPr lang="en-GB" sz="10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Explain why the chances of beta decay increase with the proportion of neutrons to protons in a nucleus.</a:t>
                        </a:r>
                      </a:p>
                    </p:txBody>
                  </p:sp>
                </p:grpSp>
                <p:sp>
                  <p:nvSpPr>
                    <p:cNvPr id="33" name="Rectangle 32"/>
                    <p:cNvSpPr/>
                    <p:nvPr/>
                  </p:nvSpPr>
                  <p:spPr>
                    <a:xfrm>
                      <a:off x="1348745" y="1497988"/>
                      <a:ext cx="7564274" cy="217370"/>
                    </a:xfrm>
                    <a:prstGeom prst="rect">
                      <a:avLst/>
                    </a:prstGeom>
                    <a:noFill/>
                    <a:ln>
                      <a:solidFill>
                        <a:srgbClr val="604A7B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14000"/>
                        </a:lnSpc>
                      </a:pPr>
                      <a:endParaRPr lang="en-GB" sz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</p:grpSp>
              <p:grpSp>
                <p:nvGrpSpPr>
                  <p:cNvPr id="40" name="Group 39"/>
                  <p:cNvGrpSpPr/>
                  <p:nvPr/>
                </p:nvGrpSpPr>
                <p:grpSpPr>
                  <a:xfrm>
                    <a:off x="237339" y="1016796"/>
                    <a:ext cx="1080254" cy="4662898"/>
                    <a:chOff x="237339" y="1016796"/>
                    <a:chExt cx="1080254" cy="4662898"/>
                  </a:xfrm>
                </p:grpSpPr>
                <p:sp>
                  <p:nvSpPr>
                    <p:cNvPr id="35" name="TextBox 34"/>
                    <p:cNvSpPr txBox="1"/>
                    <p:nvPr/>
                  </p:nvSpPr>
                  <p:spPr>
                    <a:xfrm>
                      <a:off x="238410" y="1016796"/>
                      <a:ext cx="1079183" cy="461665"/>
                    </a:xfrm>
                    <a:prstGeom prst="rect">
                      <a:avLst/>
                    </a:prstGeom>
                    <a:solidFill>
                      <a:srgbClr val="604A7B"/>
                    </a:solidFill>
                    <a:ln>
                      <a:solidFill>
                        <a:schemeClr val="bg1"/>
                      </a:solidFill>
                    </a:ln>
                  </p:spPr>
                  <p:txBody>
                    <a:bodyPr wrap="square" rtlCol="0">
                      <a:noAutofit/>
                    </a:bodyPr>
                    <a:lstStyle/>
                    <a:p>
                      <a:r>
                        <a:rPr lang="en-GB" sz="10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Learning focus </a:t>
                      </a:r>
                      <a:endParaRPr lang="en-GB" sz="100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37" name="TextBox 36"/>
                    <p:cNvSpPr txBox="1"/>
                    <p:nvPr/>
                  </p:nvSpPr>
                  <p:spPr>
                    <a:xfrm>
                      <a:off x="237341" y="1497885"/>
                      <a:ext cx="1079183" cy="1441576"/>
                    </a:xfrm>
                    <a:prstGeom prst="rect">
                      <a:avLst/>
                    </a:prstGeom>
                    <a:solidFill>
                      <a:srgbClr val="604A7B"/>
                    </a:solidFill>
                    <a:ln>
                      <a:solidFill>
                        <a:schemeClr val="bg1"/>
                      </a:solidFill>
                    </a:ln>
                  </p:spPr>
                  <p:txBody>
                    <a:bodyPr wrap="square" rtlCol="0">
                      <a:noAutofit/>
                    </a:bodyPr>
                    <a:lstStyle/>
                    <a:p>
                      <a:r>
                        <a:rPr lang="en-GB" sz="8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As students’ conceptual understanding progresses they can:</a:t>
                      </a:r>
                      <a:endParaRPr lang="en-GB" sz="80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38" name="TextBox 37"/>
                    <p:cNvSpPr txBox="1"/>
                    <p:nvPr/>
                  </p:nvSpPr>
                  <p:spPr>
                    <a:xfrm>
                      <a:off x="237339" y="3013367"/>
                      <a:ext cx="1079183" cy="1296000"/>
                    </a:xfrm>
                    <a:prstGeom prst="rect">
                      <a:avLst/>
                    </a:prstGeom>
                    <a:solidFill>
                      <a:srgbClr val="604A7B"/>
                    </a:solidFill>
                    <a:ln>
                      <a:solidFill>
                        <a:schemeClr val="bg1"/>
                      </a:solidFill>
                    </a:ln>
                  </p:spPr>
                  <p:txBody>
                    <a:bodyPr wrap="square" rtlCol="0">
                      <a:noAutofit/>
                    </a:bodyPr>
                    <a:lstStyle/>
                    <a:p>
                      <a:r>
                        <a:rPr lang="en-GB" sz="10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Diagnostic questions</a:t>
                      </a:r>
                      <a:endParaRPr lang="en-GB" sz="100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39" name="TextBox 38"/>
                    <p:cNvSpPr txBox="1"/>
                    <p:nvPr/>
                  </p:nvSpPr>
                  <p:spPr>
                    <a:xfrm>
                      <a:off x="237339" y="4383694"/>
                      <a:ext cx="1079183" cy="1296000"/>
                    </a:xfrm>
                    <a:prstGeom prst="rect">
                      <a:avLst/>
                    </a:prstGeom>
                    <a:solidFill>
                      <a:srgbClr val="604A7B"/>
                    </a:solidFill>
                    <a:ln>
                      <a:solidFill>
                        <a:schemeClr val="bg1"/>
                      </a:solidFill>
                    </a:ln>
                  </p:spPr>
                  <p:txBody>
                    <a:bodyPr wrap="square" rtlCol="0">
                      <a:noAutofit/>
                    </a:bodyPr>
                    <a:lstStyle/>
                    <a:p>
                      <a:r>
                        <a:rPr lang="en-GB" sz="10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Response activities</a:t>
                      </a:r>
                      <a:endParaRPr lang="en-GB" sz="100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</p:grpSp>
            </p:grpSp>
            <p:sp>
              <p:nvSpPr>
                <p:cNvPr id="48" name="TextBox 47">
                  <a:hlinkClick r:id="rId5" action="ppaction://hlinksldjump"/>
                </p:cNvPr>
                <p:cNvSpPr txBox="1"/>
                <p:nvPr/>
              </p:nvSpPr>
              <p:spPr>
                <a:xfrm>
                  <a:off x="1330956" y="2797467"/>
                  <a:ext cx="1510661" cy="1296000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604A7B"/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txBody>
                <a:bodyPr wrap="square" rtlCol="0" anchor="ctr" anchorCtr="0">
                  <a:noAutofit/>
                </a:bodyPr>
                <a:lstStyle/>
                <a:p>
                  <a:pPr algn="ctr"/>
                  <a:r>
                    <a:rPr lang="en-GB" sz="1100" b="1" dirty="0">
                      <a:latin typeface="Verdana" panose="020B0604030504040204" pitchFamily="34" charset="0"/>
                      <a:ea typeface="Verdana" panose="020B0604030504040204" pitchFamily="34" charset="0"/>
                    </a:rPr>
                    <a:t>Differently unstable</a:t>
                  </a:r>
                </a:p>
              </p:txBody>
            </p:sp>
          </p:grpSp>
          <p:sp>
            <p:nvSpPr>
              <p:cNvPr id="52" name="TextBox 51">
                <a:hlinkClick r:id="rId6" action="ppaction://hlinksldjump"/>
              </p:cNvPr>
              <p:cNvSpPr txBox="1"/>
              <p:nvPr/>
            </p:nvSpPr>
            <p:spPr>
              <a:xfrm>
                <a:off x="2843489" y="2782227"/>
                <a:ext cx="1512000" cy="1296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Beta decay</a:t>
                </a:r>
              </a:p>
            </p:txBody>
          </p:sp>
          <p:sp>
            <p:nvSpPr>
              <p:cNvPr id="53" name="TextBox 52">
                <a:hlinkClick r:id="rId7" action="ppaction://hlinksldjump"/>
              </p:cNvPr>
              <p:cNvSpPr txBox="1"/>
              <p:nvPr/>
            </p:nvSpPr>
            <p:spPr>
              <a:xfrm>
                <a:off x="4357360" y="2782227"/>
                <a:ext cx="1512000" cy="129618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Beta origin</a:t>
                </a:r>
              </a:p>
            </p:txBody>
          </p:sp>
          <p:sp>
            <p:nvSpPr>
              <p:cNvPr id="54" name="TextBox 53">
                <a:hlinkClick r:id="rId8" action="ppaction://hlinksldjump"/>
              </p:cNvPr>
              <p:cNvSpPr txBox="1"/>
              <p:nvPr/>
            </p:nvSpPr>
            <p:spPr>
              <a:xfrm>
                <a:off x="5871231" y="2782414"/>
                <a:ext cx="1512000" cy="1296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After beta</a:t>
                </a:r>
              </a:p>
            </p:txBody>
          </p:sp>
          <p:sp>
            <p:nvSpPr>
              <p:cNvPr id="55" name="TextBox 54">
                <a:hlinkClick r:id="rId9" action="ppaction://hlinksldjump"/>
              </p:cNvPr>
              <p:cNvSpPr txBox="1"/>
              <p:nvPr/>
            </p:nvSpPr>
            <p:spPr>
              <a:xfrm>
                <a:off x="7385101" y="2782227"/>
                <a:ext cx="1512000" cy="129618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Neutron rich</a:t>
                </a: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1329617" y="4152554"/>
                <a:ext cx="1512001" cy="1296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</p:spPr>
            <p:txBody>
              <a:bodyPr wrap="square" rtlCol="0">
                <a:noAutofit/>
              </a:bodyPr>
              <a:lstStyle/>
              <a:p>
                <a:pPr algn="ctr"/>
                <a:endParaRPr lang="en-GB" sz="11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61" name="TextBox 60">
                <a:hlinkClick r:id="rId10" action="ppaction://hlinksldjump"/>
              </p:cNvPr>
              <p:cNvSpPr txBox="1"/>
              <p:nvPr/>
            </p:nvSpPr>
            <p:spPr>
              <a:xfrm>
                <a:off x="4353619" y="4152554"/>
                <a:ext cx="3024000" cy="1296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Beta decay story</a:t>
                </a:r>
              </a:p>
            </p:txBody>
          </p:sp>
          <p:sp>
            <p:nvSpPr>
              <p:cNvPr id="64" name="TextBox 63">
                <a:hlinkClick r:id="rId11" action="ppaction://hlinksldjump"/>
              </p:cNvPr>
              <p:cNvSpPr txBox="1"/>
              <p:nvPr/>
            </p:nvSpPr>
            <p:spPr>
              <a:xfrm>
                <a:off x="7385101" y="4152554"/>
                <a:ext cx="1512000" cy="129618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The chances of beta</a:t>
                </a:r>
              </a:p>
            </p:txBody>
          </p:sp>
        </p:grpSp>
        <p:sp>
          <p:nvSpPr>
            <p:cNvPr id="65" name="TextBox 64"/>
            <p:cNvSpPr txBox="1"/>
            <p:nvPr/>
          </p:nvSpPr>
          <p:spPr>
            <a:xfrm>
              <a:off x="2842293" y="4200179"/>
              <a:ext cx="1512001" cy="1296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604A7B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endParaRPr lang="en-GB" sz="11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227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A3B9A6F-14DA-4FFF-8BC0-8332BB60D4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7530" y="2186470"/>
            <a:ext cx="848158" cy="851648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After beta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57200" y="863125"/>
            <a:ext cx="8285163" cy="11206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In this unstable nucleus a neutron decays into a proton.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This causes 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beta particle to be created, which is emitted from the nucleus.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2438808-F998-43FB-9A7F-B21BF965BF40}"/>
              </a:ext>
            </a:extLst>
          </p:cNvPr>
          <p:cNvGrpSpPr/>
          <p:nvPr/>
        </p:nvGrpSpPr>
        <p:grpSpPr>
          <a:xfrm>
            <a:off x="1968512" y="1954074"/>
            <a:ext cx="6235261" cy="3905893"/>
            <a:chOff x="1968512" y="1954074"/>
            <a:chExt cx="6235261" cy="390589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0607EAC-1A74-4ACF-8C6A-E6DFFB53BE9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68512" y="2884861"/>
              <a:ext cx="2956816" cy="2975106"/>
            </a:xfrm>
            <a:prstGeom prst="rect">
              <a:avLst/>
            </a:prstGeom>
          </p:spPr>
        </p:pic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982A94AD-57F2-4D9A-8725-E68764121890}"/>
                </a:ext>
              </a:extLst>
            </p:cNvPr>
            <p:cNvGrpSpPr/>
            <p:nvPr/>
          </p:nvGrpSpPr>
          <p:grpSpPr>
            <a:xfrm>
              <a:off x="4062353" y="1954074"/>
              <a:ext cx="4141420" cy="2068394"/>
              <a:chOff x="3782183" y="1717849"/>
              <a:chExt cx="4141420" cy="2068394"/>
            </a:xfrm>
          </p:grpSpPr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2F8E8409-B491-4A9A-915C-FD478514AEE0}"/>
                  </a:ext>
                </a:extLst>
              </p:cNvPr>
              <p:cNvSpPr/>
              <p:nvPr/>
            </p:nvSpPr>
            <p:spPr>
              <a:xfrm>
                <a:off x="7834374" y="1717849"/>
                <a:ext cx="72000" cy="72000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" name="Explosion: 14 Points 41">
                <a:extLst>
                  <a:ext uri="{FF2B5EF4-FFF2-40B4-BE49-F238E27FC236}">
                    <a16:creationId xmlns:a16="http://schemas.microsoft.com/office/drawing/2014/main" id="{4E640D5E-7628-4EB3-8656-204E4E8F6F05}"/>
                  </a:ext>
                </a:extLst>
              </p:cNvPr>
              <p:cNvSpPr/>
              <p:nvPr/>
            </p:nvSpPr>
            <p:spPr>
              <a:xfrm rot="5134995">
                <a:off x="3846993" y="3532538"/>
                <a:ext cx="254000" cy="253409"/>
              </a:xfrm>
              <a:prstGeom prst="irregularSeal2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Arrow: Notched Right 40">
                <a:extLst>
                  <a:ext uri="{FF2B5EF4-FFF2-40B4-BE49-F238E27FC236}">
                    <a16:creationId xmlns:a16="http://schemas.microsoft.com/office/drawing/2014/main" id="{AD76AB6C-F898-4F20-998E-D709A22D4675}"/>
                  </a:ext>
                </a:extLst>
              </p:cNvPr>
              <p:cNvSpPr/>
              <p:nvPr/>
            </p:nvSpPr>
            <p:spPr>
              <a:xfrm rot="20052293" flipV="1">
                <a:off x="3782183" y="2694742"/>
                <a:ext cx="4141420" cy="66746"/>
              </a:xfrm>
              <a:prstGeom prst="notchedRightArrow">
                <a:avLst>
                  <a:gd name="adj1" fmla="val 35793"/>
                  <a:gd name="adj2" fmla="val 820057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46802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B6DF97B4-4FE4-4EA3-9EFF-99DF67F78D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448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After beta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648040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marR="0" lvl="0" indent="-355600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happens to the nucleus 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after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beta particle is emitted?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532AC6D-3578-4F6B-8336-7B18797C66A2}"/>
              </a:ext>
            </a:extLst>
          </p:cNvPr>
          <p:cNvGrpSpPr/>
          <p:nvPr/>
        </p:nvGrpSpPr>
        <p:grpSpPr>
          <a:xfrm>
            <a:off x="457200" y="1722511"/>
            <a:ext cx="8285163" cy="4061544"/>
            <a:chOff x="457200" y="1722511"/>
            <a:chExt cx="8285163" cy="4061544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9C9A9E72-6128-4D64-BFB4-06E27CA882BD}"/>
                </a:ext>
              </a:extLst>
            </p:cNvPr>
            <p:cNvGrpSpPr/>
            <p:nvPr/>
          </p:nvGrpSpPr>
          <p:grpSpPr>
            <a:xfrm>
              <a:off x="457200" y="1722511"/>
              <a:ext cx="8285163" cy="4061544"/>
              <a:chOff x="457200" y="1722511"/>
              <a:chExt cx="8285163" cy="4061544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54329261-623C-4269-AF65-BCB6CB2E913E}"/>
                  </a:ext>
                </a:extLst>
              </p:cNvPr>
              <p:cNvGrpSpPr/>
              <p:nvPr/>
            </p:nvGrpSpPr>
            <p:grpSpPr>
              <a:xfrm>
                <a:off x="457200" y="1722511"/>
                <a:ext cx="8285163" cy="4061544"/>
                <a:chOff x="457200" y="1722511"/>
                <a:chExt cx="8285163" cy="4061544"/>
              </a:xfrm>
            </p:grpSpPr>
            <p:grpSp>
              <p:nvGrpSpPr>
                <p:cNvPr id="4" name="Group 3">
                  <a:extLst>
                    <a:ext uri="{FF2B5EF4-FFF2-40B4-BE49-F238E27FC236}">
                      <a16:creationId xmlns:a16="http://schemas.microsoft.com/office/drawing/2014/main" id="{F6A83DE7-CD3B-4FBC-BDB4-8BD7FAF06F3D}"/>
                    </a:ext>
                  </a:extLst>
                </p:cNvPr>
                <p:cNvGrpSpPr/>
                <p:nvPr/>
              </p:nvGrpSpPr>
              <p:grpSpPr>
                <a:xfrm>
                  <a:off x="457200" y="1722511"/>
                  <a:ext cx="8285163" cy="4061544"/>
                  <a:chOff x="457200" y="1722511"/>
                  <a:chExt cx="8285163" cy="4061544"/>
                </a:xfrm>
              </p:grpSpPr>
              <p:grpSp>
                <p:nvGrpSpPr>
                  <p:cNvPr id="2" name="Group 1">
                    <a:extLst>
                      <a:ext uri="{FF2B5EF4-FFF2-40B4-BE49-F238E27FC236}">
                        <a16:creationId xmlns:a16="http://schemas.microsoft.com/office/drawing/2014/main" id="{98E7A294-F173-4AD5-95BD-E3BB436BB750}"/>
                      </a:ext>
                    </a:extLst>
                  </p:cNvPr>
                  <p:cNvGrpSpPr/>
                  <p:nvPr/>
                </p:nvGrpSpPr>
                <p:grpSpPr>
                  <a:xfrm>
                    <a:off x="457200" y="1722511"/>
                    <a:ext cx="8285163" cy="4061544"/>
                    <a:chOff x="457200" y="1722511"/>
                    <a:chExt cx="8285163" cy="4061544"/>
                  </a:xfrm>
                </p:grpSpPr>
                <p:grpSp>
                  <p:nvGrpSpPr>
                    <p:cNvPr id="9" name="Group 8"/>
                    <p:cNvGrpSpPr/>
                    <p:nvPr/>
                  </p:nvGrpSpPr>
                  <p:grpSpPr>
                    <a:xfrm>
                      <a:off x="457200" y="1722511"/>
                      <a:ext cx="8285163" cy="3783930"/>
                      <a:chOff x="1746429" y="2204816"/>
                      <a:chExt cx="5760000" cy="3600000"/>
                    </a:xfrm>
                  </p:grpSpPr>
                  <p:cxnSp>
                    <p:nvCxnSpPr>
                      <p:cNvPr id="10" name="Straight Connector 9"/>
                      <p:cNvCxnSpPr/>
                      <p:nvPr userDrawn="1"/>
                    </p:nvCxnSpPr>
                    <p:spPr>
                      <a:xfrm>
                        <a:off x="4588303" y="2204816"/>
                        <a:ext cx="0" cy="360000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6" name="Straight Connector 15"/>
                      <p:cNvCxnSpPr/>
                      <p:nvPr userDrawn="1"/>
                    </p:nvCxnSpPr>
                    <p:spPr>
                      <a:xfrm flipH="1">
                        <a:off x="1746429" y="3986272"/>
                        <a:ext cx="5760000" cy="0"/>
                      </a:xfrm>
                      <a:prstGeom prst="line">
                        <a:avLst/>
                      </a:prstGeom>
                      <a:ln w="25400">
                        <a:solidFill>
                          <a:srgbClr val="00658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17" name="Text Placeholder 17"/>
                    <p:cNvSpPr txBox="1">
                      <a:spLocks/>
                    </p:cNvSpPr>
                    <p:nvPr/>
                  </p:nvSpPr>
                  <p:spPr>
                    <a:xfrm>
                      <a:off x="457200" y="3203805"/>
                      <a:ext cx="4054980" cy="388355"/>
                    </a:xfrm>
                    <a:prstGeom prst="rect">
                      <a:avLst/>
                    </a:prstGeom>
                  </p:spPr>
                  <p:txBody>
                    <a:bodyPr anchor="b">
                      <a:noAutofit/>
                    </a:bodyPr>
                    <a:lstStyle>
                      <a:lvl1pPr marL="2286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6858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5146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9718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4290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8862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sz="18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</a:t>
                      </a:r>
                      <a:r>
                        <a:rPr lang="en-US" sz="18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Nothing.  </a:t>
                      </a:r>
                    </a:p>
                  </p:txBody>
                </p:sp>
                <p:sp>
                  <p:nvSpPr>
                    <p:cNvPr id="14" name="Text Placeholder 17"/>
                    <p:cNvSpPr txBox="1">
                      <a:spLocks/>
                    </p:cNvSpPr>
                    <p:nvPr/>
                  </p:nvSpPr>
                  <p:spPr>
                    <a:xfrm>
                      <a:off x="4577703" y="3203805"/>
                      <a:ext cx="4051947" cy="388355"/>
                    </a:xfrm>
                    <a:prstGeom prst="rect">
                      <a:avLst/>
                    </a:prstGeom>
                  </p:spPr>
                  <p:txBody>
                    <a:bodyPr anchor="b">
                      <a:noAutofit/>
                    </a:bodyPr>
                    <a:lstStyle>
                      <a:lvl1pPr marL="2286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6858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5146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9718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4290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8862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sz="18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</a:t>
                      </a:r>
                      <a:r>
                        <a:rPr lang="en-US" sz="18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Its particles jiggle about faster. </a:t>
                      </a:r>
                    </a:p>
                  </p:txBody>
                </p:sp>
                <p:sp>
                  <p:nvSpPr>
                    <p:cNvPr id="21" name="Text Placeholder 17"/>
                    <p:cNvSpPr txBox="1">
                      <a:spLocks/>
                    </p:cNvSpPr>
                    <p:nvPr/>
                  </p:nvSpPr>
                  <p:spPr>
                    <a:xfrm>
                      <a:off x="4577704" y="5119498"/>
                      <a:ext cx="4022218" cy="664557"/>
                    </a:xfrm>
                    <a:prstGeom prst="rect">
                      <a:avLst/>
                    </a:prstGeom>
                  </p:spPr>
                  <p:txBody>
                    <a:bodyPr anchor="b">
                      <a:noAutofit/>
                    </a:bodyPr>
                    <a:lstStyle>
                      <a:lvl1pPr marL="2286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6858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5146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9718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4290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8862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269875" indent="-269875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sz="18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	</a:t>
                      </a:r>
                      <a:r>
                        <a:rPr lang="en-US" sz="18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Its particles jiggle about faster and it moves backwards. </a:t>
                      </a:r>
                    </a:p>
                  </p:txBody>
                </p:sp>
                <p:sp>
                  <p:nvSpPr>
                    <p:cNvPr id="15" name="Text Placeholder 17"/>
                    <p:cNvSpPr txBox="1">
                      <a:spLocks/>
                    </p:cNvSpPr>
                    <p:nvPr/>
                  </p:nvSpPr>
                  <p:spPr>
                    <a:xfrm>
                      <a:off x="457200" y="5119498"/>
                      <a:ext cx="4054980" cy="386941"/>
                    </a:xfrm>
                    <a:prstGeom prst="rect">
                      <a:avLst/>
                    </a:prstGeom>
                  </p:spPr>
                  <p:txBody>
                    <a:bodyPr anchor="b">
                      <a:noAutofit/>
                    </a:bodyPr>
                    <a:lstStyle>
                      <a:lvl1pPr marL="2286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buChar char="•"/>
                        <a:defRPr sz="1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6858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5146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9718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4290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886200" indent="-22860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indent="0">
                        <a:lnSpc>
                          <a:spcPct val="11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sz="18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 </a:t>
                      </a:r>
                      <a:r>
                        <a:rPr lang="en-US" sz="18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It moves backwards. </a:t>
                      </a:r>
                    </a:p>
                  </p:txBody>
                </p:sp>
              </p:grpSp>
              <p:pic>
                <p:nvPicPr>
                  <p:cNvPr id="3" name="Picture 2">
                    <a:extLst>
                      <a:ext uri="{FF2B5EF4-FFF2-40B4-BE49-F238E27FC236}">
                        <a16:creationId xmlns:a16="http://schemas.microsoft.com/office/drawing/2014/main" id="{BDF4E5F4-E00E-44F7-864D-C89C13DC7B7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1357246" y="1882002"/>
                    <a:ext cx="2064297" cy="129600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5" name="Picture 4">
                  <a:extLst>
                    <a:ext uri="{FF2B5EF4-FFF2-40B4-BE49-F238E27FC236}">
                      <a16:creationId xmlns:a16="http://schemas.microsoft.com/office/drawing/2014/main" id="{BE3FEBF8-B425-4FB4-A373-9B7DC8149F8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444990" y="1882002"/>
                  <a:ext cx="2064294" cy="1296000"/>
                </a:xfrm>
                <a:prstGeom prst="rect">
                  <a:avLst/>
                </a:prstGeom>
              </p:spPr>
            </p:pic>
          </p:grpSp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CA5E5D66-5F24-4B43-943E-F191F0421FD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308955" y="3756224"/>
                <a:ext cx="2200329" cy="1306886"/>
              </a:xfrm>
              <a:prstGeom prst="rect">
                <a:avLst/>
              </a:prstGeom>
            </p:spPr>
          </p:pic>
        </p:grpSp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791122CF-03F6-4F2D-ADF3-DE34C1BEAD0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221360" y="3756224"/>
              <a:ext cx="2200183" cy="1306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7653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CBE438FE-32C4-4047-A14C-08FDD2B963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After beta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5401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lvl="0" indent="-355600">
              <a:defRPr/>
            </a:pPr>
            <a:r>
              <a:rPr lang="en-US" b="1" dirty="0"/>
              <a:t>2. </a:t>
            </a:r>
            <a:r>
              <a:rPr lang="en-US" dirty="0"/>
              <a:t>How does an </a:t>
            </a:r>
            <a:r>
              <a:rPr lang="en-US" b="1" dirty="0"/>
              <a:t>excited nucleus </a:t>
            </a:r>
            <a:r>
              <a:rPr lang="en-US" dirty="0"/>
              <a:t>reduce the energy it has? 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Friction between protons and neutrons slows them down.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warms the air by friction.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emits light.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77841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emits gamma radiation.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78D3397-9CB6-4E6B-AC00-95701D6FC2E7}"/>
              </a:ext>
            </a:extLst>
          </p:cNvPr>
          <p:cNvGrpSpPr/>
          <p:nvPr/>
        </p:nvGrpSpPr>
        <p:grpSpPr>
          <a:xfrm>
            <a:off x="1879043" y="1403268"/>
            <a:ext cx="5350149" cy="1961601"/>
            <a:chOff x="1749163" y="1410209"/>
            <a:chExt cx="5350149" cy="1961601"/>
          </a:xfrm>
        </p:grpSpPr>
        <p:sp>
          <p:nvSpPr>
            <p:cNvPr id="4" name="Arrow: Right 3">
              <a:extLst>
                <a:ext uri="{FF2B5EF4-FFF2-40B4-BE49-F238E27FC236}">
                  <a16:creationId xmlns:a16="http://schemas.microsoft.com/office/drawing/2014/main" id="{61D263D4-EDDE-4F10-A073-5EE091C43F34}"/>
                </a:ext>
              </a:extLst>
            </p:cNvPr>
            <p:cNvSpPr/>
            <p:nvPr/>
          </p:nvSpPr>
          <p:spPr>
            <a:xfrm>
              <a:off x="4217648" y="2069301"/>
              <a:ext cx="470710" cy="643417"/>
            </a:xfrm>
            <a:prstGeom prst="rightArrow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540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0E4C2DDA-7DED-4257-BEE3-4BFFAED91C7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63215" y="1416973"/>
              <a:ext cx="1936097" cy="1948073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5DE8DD5B-F79C-49D4-AD89-2D2573DA30D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749163" y="1410209"/>
              <a:ext cx="1993628" cy="1961601"/>
            </a:xfrm>
            <a:prstGeom prst="rect">
              <a:avLst/>
            </a:prstGeom>
          </p:spPr>
        </p:pic>
      </p:grpSp>
      <p:sp>
        <p:nvSpPr>
          <p:cNvPr id="23" name="Rounded Rectangle 18">
            <a:hlinkClick r:id="rId6" action="ppaction://hlinksldjump"/>
            <a:extLst>
              <a:ext uri="{FF2B5EF4-FFF2-40B4-BE49-F238E27FC236}">
                <a16:creationId xmlns:a16="http://schemas.microsoft.com/office/drawing/2014/main" id="{C29E9E99-E55C-4E6A-89DA-D96AAB129FA9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193213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62182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Neutron rich</a:t>
            </a:r>
            <a:endParaRPr lang="en-GB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31" name="Text Placeholder 16">
            <a:extLst>
              <a:ext uri="{FF2B5EF4-FFF2-40B4-BE49-F238E27FC236}">
                <a16:creationId xmlns:a16="http://schemas.microsoft.com/office/drawing/2014/main" id="{CD782497-02C8-4C2C-9027-87A65E3562F3}"/>
              </a:ext>
            </a:extLst>
          </p:cNvPr>
          <p:cNvSpPr txBox="1">
            <a:spLocks/>
          </p:cNvSpPr>
          <p:nvPr/>
        </p:nvSpPr>
        <p:spPr>
          <a:xfrm>
            <a:off x="457200" y="863128"/>
            <a:ext cx="7062537" cy="1230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Carbon-12 is a stable isotope of carbon.</a:t>
            </a:r>
          </a:p>
          <a:p>
            <a:pPr lvl="0">
              <a:defRPr/>
            </a:pPr>
            <a:r>
              <a:rPr lang="en-US" dirty="0"/>
              <a:t>Carbon-14 is radioactive isotope and can decay by emitting a beta-particle.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93802E-8E42-4BBB-94CC-2A4A7A5E2DF8}"/>
              </a:ext>
            </a:extLst>
          </p:cNvPr>
          <p:cNvSpPr txBox="1"/>
          <p:nvPr/>
        </p:nvSpPr>
        <p:spPr>
          <a:xfrm>
            <a:off x="457200" y="5856373"/>
            <a:ext cx="8507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About 99% of carbon is carbon-12 and 1% is carbon-13; the next most common isotope is carbon-14. 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4E60EC0-5A1B-43D1-954B-EE875B367595}"/>
              </a:ext>
            </a:extLst>
          </p:cNvPr>
          <p:cNvGrpSpPr/>
          <p:nvPr/>
        </p:nvGrpSpPr>
        <p:grpSpPr>
          <a:xfrm>
            <a:off x="1606282" y="2245437"/>
            <a:ext cx="5895673" cy="2878574"/>
            <a:chOff x="1374269" y="2245437"/>
            <a:chExt cx="5895673" cy="2878574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FFC70B3-D6C5-49B1-A6DF-CC11A78B28F6}"/>
                </a:ext>
              </a:extLst>
            </p:cNvPr>
            <p:cNvSpPr txBox="1"/>
            <p:nvPr/>
          </p:nvSpPr>
          <p:spPr>
            <a:xfrm>
              <a:off x="4884342" y="4243129"/>
              <a:ext cx="2385600" cy="880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4000"/>
                </a:lnSpc>
                <a:spcAft>
                  <a:spcPts val="600"/>
                </a:spcAft>
              </a:pPr>
              <a:r>
                <a:rPr lang="en-GB" sz="1600" dirty="0">
                  <a:latin typeface="Verdana" panose="020B0604030504040204" pitchFamily="34" charset="0"/>
                  <a:ea typeface="Verdana" panose="020B0604030504040204" pitchFamily="34" charset="0"/>
                </a:rPr>
                <a:t>A carbon-14 nucleus</a:t>
              </a:r>
            </a:p>
            <a:p>
              <a:pPr marL="360363" indent="-179388">
                <a:buFont typeface="Arial" panose="020B0604020202020204" pitchFamily="34" charset="0"/>
                <a:buChar char="•"/>
                <a:tabLst>
                  <a:tab pos="180975" algn="l"/>
                </a:tabLst>
              </a:pPr>
              <a:r>
                <a:rPr lang="en-GB" sz="1400" i="1" dirty="0">
                  <a:latin typeface="Verdana" panose="020B0604030504040204" pitchFamily="34" charset="0"/>
                  <a:ea typeface="Verdana" panose="020B0604030504040204" pitchFamily="34" charset="0"/>
                </a:rPr>
                <a:t>6 protons</a:t>
              </a:r>
            </a:p>
            <a:p>
              <a:pPr marL="360363" indent="-179388">
                <a:buFont typeface="Arial" panose="020B0604020202020204" pitchFamily="34" charset="0"/>
                <a:buChar char="•"/>
                <a:tabLst>
                  <a:tab pos="180975" algn="l"/>
                </a:tabLst>
              </a:pPr>
              <a:r>
                <a:rPr lang="en-GB" sz="1400" i="1" dirty="0">
                  <a:latin typeface="Verdana" panose="020B0604030504040204" pitchFamily="34" charset="0"/>
                  <a:ea typeface="Verdana" panose="020B0604030504040204" pitchFamily="34" charset="0"/>
                </a:rPr>
                <a:t>8 neutrons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FE09F99-CF45-420F-BFA2-ED61708AA155}"/>
                </a:ext>
              </a:extLst>
            </p:cNvPr>
            <p:cNvSpPr txBox="1"/>
            <p:nvPr/>
          </p:nvSpPr>
          <p:spPr>
            <a:xfrm>
              <a:off x="1374269" y="4243129"/>
              <a:ext cx="2385600" cy="880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4000"/>
                </a:lnSpc>
                <a:spcAft>
                  <a:spcPts val="600"/>
                </a:spcAft>
              </a:pPr>
              <a:r>
                <a:rPr lang="en-GB" sz="1600" dirty="0">
                  <a:latin typeface="Verdana" panose="020B0604030504040204" pitchFamily="34" charset="0"/>
                  <a:ea typeface="Verdana" panose="020B0604030504040204" pitchFamily="34" charset="0"/>
                </a:rPr>
                <a:t>A carbon-12 nucleus</a:t>
              </a:r>
            </a:p>
            <a:p>
              <a:pPr marL="360363" indent="-179388">
                <a:buFont typeface="Arial" panose="020B0604020202020204" pitchFamily="34" charset="0"/>
                <a:buChar char="•"/>
              </a:pPr>
              <a:r>
                <a:rPr lang="en-GB" sz="1400" i="1" dirty="0">
                  <a:latin typeface="Verdana" panose="020B0604030504040204" pitchFamily="34" charset="0"/>
                  <a:ea typeface="Verdana" panose="020B0604030504040204" pitchFamily="34" charset="0"/>
                </a:rPr>
                <a:t>6 protons</a:t>
              </a:r>
            </a:p>
            <a:p>
              <a:pPr marL="360363" indent="-179388">
                <a:buFont typeface="Arial" panose="020B0604020202020204" pitchFamily="34" charset="0"/>
                <a:buChar char="•"/>
              </a:pPr>
              <a:r>
                <a:rPr lang="en-GB" sz="1400" i="1" dirty="0">
                  <a:latin typeface="Verdana" panose="020B0604030504040204" pitchFamily="34" charset="0"/>
                  <a:ea typeface="Verdana" panose="020B0604030504040204" pitchFamily="34" charset="0"/>
                </a:rPr>
                <a:t>6 neutrons</a:t>
              </a:r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21740EA8-0B4E-4B21-BB2B-6F4196D1B7B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34138" y="2245437"/>
              <a:ext cx="1886008" cy="1886008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22497F1-0EC2-4D38-BB68-26DE6998899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66929" y="2316037"/>
              <a:ext cx="1800280" cy="174480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1256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CBE438FE-32C4-4047-A14C-08FDD2B963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448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Neutron rich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410074" cy="4540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Carbon-12 is not radioactive and carbon-14 is radioactive.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DC042BA-8107-447B-B2F6-A158E3BFF9F6}"/>
              </a:ext>
            </a:extLst>
          </p:cNvPr>
          <p:cNvGrpSpPr/>
          <p:nvPr/>
        </p:nvGrpSpPr>
        <p:grpSpPr>
          <a:xfrm>
            <a:off x="402385" y="4094244"/>
            <a:ext cx="8303467" cy="540142"/>
            <a:chOff x="402385" y="4233894"/>
            <a:chExt cx="8303467" cy="540142"/>
          </a:xfrm>
        </p:grpSpPr>
        <p:sp>
          <p:nvSpPr>
            <p:cNvPr id="21" name="Rectangle 20"/>
            <p:cNvSpPr/>
            <p:nvPr/>
          </p:nvSpPr>
          <p:spPr>
            <a:xfrm>
              <a:off x="402385" y="4233894"/>
              <a:ext cx="830346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57200" y="4319228"/>
              <a:ext cx="4658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977841" y="4316899"/>
              <a:ext cx="772800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sz="1600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Its </a:t>
              </a:r>
              <a:r>
                <a:rPr lang="en-GB" sz="1600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neutrons can move </a:t>
              </a:r>
              <a:r>
                <a:rPr lang="en-GB" sz="1600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far enough away from a proton to decay.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DD85956-DD51-4E55-BEED-F90E5692CDB2}"/>
              </a:ext>
            </a:extLst>
          </p:cNvPr>
          <p:cNvGrpSpPr/>
          <p:nvPr/>
        </p:nvGrpSpPr>
        <p:grpSpPr>
          <a:xfrm>
            <a:off x="402385" y="4754062"/>
            <a:ext cx="8303467" cy="540142"/>
            <a:chOff x="402385" y="4893712"/>
            <a:chExt cx="8303467" cy="540142"/>
          </a:xfrm>
        </p:grpSpPr>
        <p:sp>
          <p:nvSpPr>
            <p:cNvPr id="22" name="Rectangle 21"/>
            <p:cNvSpPr/>
            <p:nvPr/>
          </p:nvSpPr>
          <p:spPr>
            <a:xfrm>
              <a:off x="402385" y="4893712"/>
              <a:ext cx="830346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57200" y="4979046"/>
              <a:ext cx="4658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B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977841" y="4976717"/>
              <a:ext cx="772800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sz="1600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Its neutrons are less stable because they are further from protons. </a:t>
              </a:r>
            </a:p>
          </p:txBody>
        </p:sp>
      </p:grpSp>
      <p:grpSp>
        <p:nvGrpSpPr>
          <p:cNvPr id="241" name="Group 240">
            <a:extLst>
              <a:ext uri="{FF2B5EF4-FFF2-40B4-BE49-F238E27FC236}">
                <a16:creationId xmlns:a16="http://schemas.microsoft.com/office/drawing/2014/main" id="{C52CE52F-A905-4F3B-A150-8AB2A30D7CC7}"/>
              </a:ext>
            </a:extLst>
          </p:cNvPr>
          <p:cNvGrpSpPr/>
          <p:nvPr/>
        </p:nvGrpSpPr>
        <p:grpSpPr>
          <a:xfrm>
            <a:off x="402385" y="5413880"/>
            <a:ext cx="8303467" cy="540142"/>
            <a:chOff x="402385" y="5553530"/>
            <a:chExt cx="8303467" cy="540142"/>
          </a:xfrm>
        </p:grpSpPr>
        <p:sp>
          <p:nvSpPr>
            <p:cNvPr id="19" name="Rectangle 18"/>
            <p:cNvSpPr/>
            <p:nvPr/>
          </p:nvSpPr>
          <p:spPr>
            <a:xfrm>
              <a:off x="402385" y="5553530"/>
              <a:ext cx="830346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57200" y="5632516"/>
              <a:ext cx="4658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77841" y="5630187"/>
              <a:ext cx="772800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sz="1600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It has more neutrons, so it is more likely that one will decay.</a:t>
              </a:r>
            </a:p>
          </p:txBody>
        </p:sp>
      </p:grpSp>
      <p:sp>
        <p:nvSpPr>
          <p:cNvPr id="44" name="Text Placeholder 16">
            <a:extLst>
              <a:ext uri="{FF2B5EF4-FFF2-40B4-BE49-F238E27FC236}">
                <a16:creationId xmlns:a16="http://schemas.microsoft.com/office/drawing/2014/main" id="{3C5CA889-7727-49D0-92E4-79AE8CB8B79E}"/>
              </a:ext>
            </a:extLst>
          </p:cNvPr>
          <p:cNvSpPr txBox="1">
            <a:spLocks/>
          </p:cNvSpPr>
          <p:nvPr/>
        </p:nvSpPr>
        <p:spPr>
          <a:xfrm>
            <a:off x="457200" y="3513221"/>
            <a:ext cx="8248649" cy="4540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What is different about carbon-14 that makes it radioactive?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0FEDF59-D20E-4471-B34B-F79A6E84C1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6462" y="1453666"/>
            <a:ext cx="4611076" cy="1891113"/>
          </a:xfrm>
          <a:prstGeom prst="rect">
            <a:avLst/>
          </a:prstGeom>
        </p:spPr>
      </p:pic>
      <p:sp>
        <p:nvSpPr>
          <p:cNvPr id="20" name="Rounded Rectangle 18">
            <a:hlinkClick r:id="rId5" action="ppaction://hlinksldjump"/>
            <a:extLst>
              <a:ext uri="{FF2B5EF4-FFF2-40B4-BE49-F238E27FC236}">
                <a16:creationId xmlns:a16="http://schemas.microsoft.com/office/drawing/2014/main" id="{C29E9E99-E55C-4E6A-89DA-D96AAB129FA9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119771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7367F65-7710-43E7-AD4A-300853A214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Section 2: Response activities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Box 6">
            <a:hlinkClick r:id="rId4"/>
          </p:cNvPr>
          <p:cNvSpPr txBox="1"/>
          <p:nvPr/>
        </p:nvSpPr>
        <p:spPr>
          <a:xfrm>
            <a:off x="457200" y="2839454"/>
            <a:ext cx="8285163" cy="3046988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dirty="0"/>
              <a:t>A zip file containing all the resources for this key concept can be downloaded from </a:t>
            </a:r>
            <a:r>
              <a:rPr lang="en-GB" b="1" dirty="0">
                <a:solidFill>
                  <a:srgbClr val="006580"/>
                </a:solidFill>
              </a:rPr>
              <a:t>www.BestEvidenceScienceTeaching.org</a:t>
            </a:r>
          </a:p>
          <a:p>
            <a:pPr>
              <a:spcAft>
                <a:spcPts val="600"/>
              </a:spcAft>
            </a:pPr>
            <a:endParaRPr lang="en-GB" b="1" dirty="0"/>
          </a:p>
          <a:p>
            <a:pPr>
              <a:spcAft>
                <a:spcPts val="1200"/>
              </a:spcAft>
            </a:pPr>
            <a:r>
              <a:rPr lang="en-GB" dirty="0"/>
              <a:t>The zip file provides: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b="1" dirty="0"/>
              <a:t>Teacher guidance </a:t>
            </a:r>
            <a:r>
              <a:rPr lang="en-GB" dirty="0"/>
              <a:t>for this key concept, including a summary of the research evidence on relevant preconceptions and misunderstandings.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/>
              <a:t>A full set of editable and printable </a:t>
            </a:r>
            <a:r>
              <a:rPr lang="en-GB" b="1" dirty="0"/>
              <a:t>student sheets and teacher notes </a:t>
            </a:r>
            <a:r>
              <a:rPr lang="en-GB" dirty="0"/>
              <a:t>for each response activity. The teacher notes include a summary of research evidence, guidance for using the activity and expected answers. </a:t>
            </a:r>
          </a:p>
        </p:txBody>
      </p:sp>
      <p:sp>
        <p:nvSpPr>
          <p:cNvPr id="8" name="Text Placeholder 16"/>
          <p:cNvSpPr txBox="1">
            <a:spLocks/>
          </p:cNvSpPr>
          <p:nvPr/>
        </p:nvSpPr>
        <p:spPr>
          <a:xfrm>
            <a:off x="457200" y="863125"/>
            <a:ext cx="8285163" cy="1863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Response activities encourage students to talk and think about what they’re thinking (metacognition).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This challenges students’ misunderstandings, facilitates meaning-making, and develops and consolidates their scientific understanding. </a:t>
            </a:r>
          </a:p>
        </p:txBody>
      </p:sp>
    </p:spTree>
    <p:extLst>
      <p:ext uri="{BB962C8B-B14F-4D97-AF65-F5344CB8AC3E}">
        <p14:creationId xmlns:p14="http://schemas.microsoft.com/office/powerpoint/2010/main" val="3606424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62182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Beta decay story</a:t>
            </a:r>
            <a:endParaRPr lang="en-GB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31" name="Text Placeholder 16">
            <a:extLst>
              <a:ext uri="{FF2B5EF4-FFF2-40B4-BE49-F238E27FC236}">
                <a16:creationId xmlns:a16="http://schemas.microsoft.com/office/drawing/2014/main" id="{CD782497-02C8-4C2C-9027-87A65E3562F3}"/>
              </a:ext>
            </a:extLst>
          </p:cNvPr>
          <p:cNvSpPr txBox="1">
            <a:spLocks/>
          </p:cNvSpPr>
          <p:nvPr/>
        </p:nvSpPr>
        <p:spPr>
          <a:xfrm>
            <a:off x="457200" y="863126"/>
            <a:ext cx="8507288" cy="14359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1200"/>
              </a:spcAft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This nucleus is unstable because it has too many neutrons.</a:t>
            </a:r>
          </a:p>
          <a:p>
            <a:pPr>
              <a:spcBef>
                <a:spcPts val="0"/>
              </a:spcBef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An unstable nucleus like this can emit a beta particle.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162096B-EAAB-4F76-A436-22AD62D05F1A}"/>
              </a:ext>
            </a:extLst>
          </p:cNvPr>
          <p:cNvGrpSpPr/>
          <p:nvPr/>
        </p:nvGrpSpPr>
        <p:grpSpPr>
          <a:xfrm>
            <a:off x="1420352" y="2158882"/>
            <a:ext cx="6267533" cy="2921236"/>
            <a:chOff x="1663956" y="2387802"/>
            <a:chExt cx="6267533" cy="292123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AB48256-CC99-4C6F-94E4-E77B99EF7AA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63956" y="2407090"/>
              <a:ext cx="2908044" cy="2901948"/>
            </a:xfrm>
            <a:prstGeom prst="rect">
              <a:avLst/>
            </a:prstGeom>
          </p:spPr>
        </p:pic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12177569-1E8B-4BF6-A0CD-0EC4E2FDC30B}"/>
                </a:ext>
              </a:extLst>
            </p:cNvPr>
            <p:cNvGrpSpPr/>
            <p:nvPr/>
          </p:nvGrpSpPr>
          <p:grpSpPr>
            <a:xfrm>
              <a:off x="5787581" y="2387802"/>
              <a:ext cx="2143908" cy="2752313"/>
              <a:chOff x="5787581" y="2387802"/>
              <a:chExt cx="2143908" cy="2752313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3196FAC7-C8BF-4AA5-9BE6-E38B1652C0A0}"/>
                  </a:ext>
                </a:extLst>
              </p:cNvPr>
              <p:cNvGrpSpPr/>
              <p:nvPr/>
            </p:nvGrpSpPr>
            <p:grpSpPr>
              <a:xfrm>
                <a:off x="5787581" y="2387802"/>
                <a:ext cx="2143908" cy="2752313"/>
                <a:chOff x="5965376" y="2695074"/>
                <a:chExt cx="2143908" cy="2752313"/>
              </a:xfrm>
            </p:grpSpPr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FAC4ED60-5C84-47A2-A21B-CB5D2D47D455}"/>
                    </a:ext>
                  </a:extLst>
                </p:cNvPr>
                <p:cNvSpPr/>
                <p:nvPr/>
              </p:nvSpPr>
              <p:spPr>
                <a:xfrm>
                  <a:off x="5965376" y="2695074"/>
                  <a:ext cx="2143908" cy="2752313"/>
                </a:xfrm>
                <a:prstGeom prst="rect">
                  <a:avLst/>
                </a:prstGeom>
                <a:solidFill>
                  <a:srgbClr val="FAFAEA"/>
                </a:solidFill>
                <a:ln>
                  <a:solidFill>
                    <a:schemeClr val="accent5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10F60F45-9B89-4787-8F28-72B3E204D277}"/>
                    </a:ext>
                  </a:extLst>
                </p:cNvPr>
                <p:cNvSpPr txBox="1"/>
                <p:nvPr/>
              </p:nvSpPr>
              <p:spPr>
                <a:xfrm>
                  <a:off x="6116580" y="4909197"/>
                  <a:ext cx="184149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/>
                    <a:t>Beta decay</a:t>
                  </a:r>
                </a:p>
              </p:txBody>
            </p:sp>
          </p:grpSp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226ED632-EA8E-480B-A560-2500EF2445B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200426" y="2713915"/>
                <a:ext cx="1318215" cy="179627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41259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A9D7A43F-11E9-41FF-BB2C-16449BBB33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Beta decay story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457200" y="863126"/>
            <a:ext cx="8412012" cy="6104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marR="0" lvl="0" indent="-358775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/>
              <a:t>a.</a:t>
            </a:r>
            <a:r>
              <a:rPr lang="en-US" dirty="0"/>
              <a:t>	Describe beta decay. </a:t>
            </a:r>
            <a:r>
              <a:rPr kumimoji="0" lang="en-US" sz="150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each row pick one statement you think is right</a:t>
            </a:r>
            <a:r>
              <a:rPr kumimoji="0" lang="en-US" sz="15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BEFEA71-EB71-471A-8904-FED227CB9060}"/>
              </a:ext>
            </a:extLst>
          </p:cNvPr>
          <p:cNvGrpSpPr/>
          <p:nvPr/>
        </p:nvGrpSpPr>
        <p:grpSpPr>
          <a:xfrm>
            <a:off x="432119" y="1362083"/>
            <a:ext cx="8244000" cy="4081032"/>
            <a:chOff x="432119" y="1362083"/>
            <a:chExt cx="8244000" cy="4081032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E6FA888B-D72E-47F4-93FB-C81E29B3C34F}"/>
                </a:ext>
              </a:extLst>
            </p:cNvPr>
            <p:cNvGrpSpPr/>
            <p:nvPr/>
          </p:nvGrpSpPr>
          <p:grpSpPr>
            <a:xfrm>
              <a:off x="432119" y="1362083"/>
              <a:ext cx="8244000" cy="4081032"/>
              <a:chOff x="432000" y="1267785"/>
              <a:chExt cx="8244000" cy="4081032"/>
            </a:xfrm>
          </p:grpSpPr>
          <p:sp>
            <p:nvSpPr>
              <p:cNvPr id="31" name="TextBox 30"/>
              <p:cNvSpPr txBox="1"/>
              <p:nvPr/>
            </p:nvSpPr>
            <p:spPr>
              <a:xfrm>
                <a:off x="900000" y="3364444"/>
                <a:ext cx="3780000" cy="5760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GB" sz="15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A beta particle is emitted that pushes the nucleus backwards.</a:t>
                </a: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900000" y="4066359"/>
                <a:ext cx="3780000" cy="5760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GB" sz="15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A beta particle is a high-speed electron created in the nucleus.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900000" y="1965157"/>
                <a:ext cx="3780000" cy="5760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GB" sz="15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They are more likely to be away from protons in a large nucleus.</a:t>
                </a: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900000" y="2662529"/>
                <a:ext cx="3780000" cy="5760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GB" sz="15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An unstable neutron is likely to decay.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900000" y="4768274"/>
                <a:ext cx="2448000" cy="5760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GB" sz="15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The atom is now a different element.</a:t>
                </a: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4896000" y="3364444"/>
                <a:ext cx="3780000" cy="5760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GB" sz="15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A beta particle is emitted that destroys the nucleus.</a:t>
                </a: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4896000" y="4066359"/>
                <a:ext cx="3780000" cy="5760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en-GB" sz="15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4896000" y="1965157"/>
                <a:ext cx="3780000" cy="5760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GB" sz="15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They are more likely to be away from protons in a neutron rich nucleus.</a:t>
                </a: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4896000" y="2662529"/>
                <a:ext cx="3780000" cy="5760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GB" sz="15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An unstable neutron will </a:t>
                </a:r>
              </a:p>
              <a:p>
                <a:pPr algn="ctr"/>
                <a:r>
                  <a:rPr lang="en-GB" sz="15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decay.</a:t>
                </a: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3564000" y="4768274"/>
                <a:ext cx="2448000" cy="5760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GB" sz="1500" dirty="0">
                    <a:solidFill>
                      <a:srgbClr val="222A35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The atom does not exist anymore</a:t>
                </a:r>
                <a:r>
                  <a:rPr lang="en-GB" sz="15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. 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266FF0F-5634-43F5-9989-A298597F560D}"/>
                  </a:ext>
                </a:extLst>
              </p:cNvPr>
              <p:cNvSpPr txBox="1"/>
              <p:nvPr/>
            </p:nvSpPr>
            <p:spPr>
              <a:xfrm>
                <a:off x="432000" y="2667072"/>
                <a:ext cx="360000" cy="57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GB" sz="15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3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AA747D5-0611-494D-A4DD-1096AA5DC609}"/>
                  </a:ext>
                </a:extLst>
              </p:cNvPr>
              <p:cNvSpPr txBox="1"/>
              <p:nvPr/>
            </p:nvSpPr>
            <p:spPr>
              <a:xfrm>
                <a:off x="432000" y="4070902"/>
                <a:ext cx="360000" cy="57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GB" sz="15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5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EE2B597-F509-49F1-B977-146BBCB9CE39}"/>
                  </a:ext>
                </a:extLst>
              </p:cNvPr>
              <p:cNvSpPr txBox="1"/>
              <p:nvPr/>
            </p:nvSpPr>
            <p:spPr>
              <a:xfrm>
                <a:off x="432000" y="4772817"/>
                <a:ext cx="360000" cy="57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GB" sz="15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6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277F461-5F1C-41D0-8272-EC566E33B3F2}"/>
                  </a:ext>
                </a:extLst>
              </p:cNvPr>
              <p:cNvSpPr txBox="1"/>
              <p:nvPr/>
            </p:nvSpPr>
            <p:spPr>
              <a:xfrm>
                <a:off x="432000" y="1965157"/>
                <a:ext cx="360000" cy="57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GB" sz="15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2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4F8A000-0F9F-4D9B-8853-367BBD00C86E}"/>
                  </a:ext>
                </a:extLst>
              </p:cNvPr>
              <p:cNvSpPr txBox="1"/>
              <p:nvPr/>
            </p:nvSpPr>
            <p:spPr>
              <a:xfrm>
                <a:off x="432000" y="3368987"/>
                <a:ext cx="360000" cy="57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GB" sz="15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4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20B3AF12-DBD8-4583-BEAD-1B4C0EAA235B}"/>
                  </a:ext>
                </a:extLst>
              </p:cNvPr>
              <p:cNvSpPr txBox="1"/>
              <p:nvPr/>
            </p:nvSpPr>
            <p:spPr>
              <a:xfrm>
                <a:off x="900000" y="1267785"/>
                <a:ext cx="7776000" cy="5760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GB" sz="15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Neutrons are unstable when they are not very close to protons.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58DDAA0-C912-43EC-B1E8-AAB8E79DAD98}"/>
                  </a:ext>
                </a:extLst>
              </p:cNvPr>
              <p:cNvSpPr txBox="1"/>
              <p:nvPr/>
            </p:nvSpPr>
            <p:spPr>
              <a:xfrm>
                <a:off x="432000" y="1267785"/>
                <a:ext cx="360000" cy="57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GB" sz="15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1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383BC4F8-FD3A-494E-9F4D-770E49E347F6}"/>
                  </a:ext>
                </a:extLst>
              </p:cNvPr>
              <p:cNvSpPr txBox="1"/>
              <p:nvPr/>
            </p:nvSpPr>
            <p:spPr>
              <a:xfrm>
                <a:off x="6228000" y="4768274"/>
                <a:ext cx="2448000" cy="57600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lIns="0" rIns="0" rtlCol="0" anchor="ctr">
                <a:noAutofit/>
              </a:bodyPr>
              <a:lstStyle/>
              <a:p>
                <a:pPr algn="ctr"/>
                <a:r>
                  <a:rPr lang="en-GB" sz="1500" dirty="0">
                    <a:solidFill>
                      <a:srgbClr val="222A35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The atom is the same element &amp; more stable.</a:t>
                </a:r>
              </a:p>
            </p:txBody>
          </p:sp>
        </p:grp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83A3E1A-AA05-4861-82EE-33F111A34554}"/>
                </a:ext>
              </a:extLst>
            </p:cNvPr>
            <p:cNvSpPr/>
            <p:nvPr/>
          </p:nvSpPr>
          <p:spPr>
            <a:xfrm>
              <a:off x="4896119" y="4182659"/>
              <a:ext cx="3780000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5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 beta particle is a high-speed electron from outside the nucleus.</a:t>
              </a: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821B9555-A575-4BF9-A574-B874C1FA5A6C}"/>
              </a:ext>
            </a:extLst>
          </p:cNvPr>
          <p:cNvSpPr/>
          <p:nvPr/>
        </p:nvSpPr>
        <p:spPr>
          <a:xfrm>
            <a:off x="457200" y="5712461"/>
            <a:ext cx="821891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775" indent="-358775">
              <a:spcAft>
                <a:spcPts val="1200"/>
              </a:spcAft>
            </a:pP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b.	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What else can you say about the nucleus that remains?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/>
            </a:r>
            <a:b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143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A9D7A43F-11E9-41FF-BB2C-16449BBB33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Beta decay story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00119" y="3458742"/>
            <a:ext cx="3780000" cy="576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5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beta particle is emitted that pushes the nucleus backwards.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900119" y="4160657"/>
            <a:ext cx="3780000" cy="576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5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beta particle is a high-speed electron created in the nucleus.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900119" y="2059455"/>
            <a:ext cx="3780000" cy="576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5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They are more likely to be away from protons in a large nucleus.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00119" y="2756827"/>
            <a:ext cx="3780000" cy="576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5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 unstable neutron is likely to decay.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00119" y="4862572"/>
            <a:ext cx="2448000" cy="576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5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atom is now a different element.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896119" y="3458742"/>
            <a:ext cx="3780000" cy="576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5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beta particle is emitted that destroys the nucleus.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896119" y="4160657"/>
            <a:ext cx="3780000" cy="576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5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beta particle is a high-speed electron from outside the nucleus.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896119" y="2059455"/>
            <a:ext cx="3780000" cy="576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5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They are more likely to be away from protons in a neutron rich nucleus.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896119" y="2756827"/>
            <a:ext cx="3780000" cy="576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5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 unstable neutron will </a:t>
            </a:r>
          </a:p>
          <a:p>
            <a:pPr algn="ctr"/>
            <a:r>
              <a:rPr lang="en-GB" sz="15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decay.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564119" y="4862572"/>
            <a:ext cx="2448000" cy="576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500" dirty="0">
                <a:solidFill>
                  <a:srgbClr val="222A3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atom does not exist anymore</a:t>
            </a:r>
            <a:r>
              <a:rPr lang="en-GB" sz="15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66FF0F-5634-43F5-9989-A298597F560D}"/>
              </a:ext>
            </a:extLst>
          </p:cNvPr>
          <p:cNvSpPr txBox="1"/>
          <p:nvPr/>
        </p:nvSpPr>
        <p:spPr>
          <a:xfrm>
            <a:off x="432119" y="2761370"/>
            <a:ext cx="360000" cy="57600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5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AA747D5-0611-494D-A4DD-1096AA5DC609}"/>
              </a:ext>
            </a:extLst>
          </p:cNvPr>
          <p:cNvSpPr txBox="1"/>
          <p:nvPr/>
        </p:nvSpPr>
        <p:spPr>
          <a:xfrm>
            <a:off x="432119" y="4165200"/>
            <a:ext cx="360000" cy="57600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5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EE2B597-F509-49F1-B977-146BBCB9CE39}"/>
              </a:ext>
            </a:extLst>
          </p:cNvPr>
          <p:cNvSpPr txBox="1"/>
          <p:nvPr/>
        </p:nvSpPr>
        <p:spPr>
          <a:xfrm>
            <a:off x="432119" y="4867115"/>
            <a:ext cx="360000" cy="57600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5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277F461-5F1C-41D0-8272-EC566E33B3F2}"/>
              </a:ext>
            </a:extLst>
          </p:cNvPr>
          <p:cNvSpPr txBox="1"/>
          <p:nvPr/>
        </p:nvSpPr>
        <p:spPr>
          <a:xfrm>
            <a:off x="432119" y="2059455"/>
            <a:ext cx="360000" cy="57600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5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4F8A000-0F9F-4D9B-8853-367BBD00C86E}"/>
              </a:ext>
            </a:extLst>
          </p:cNvPr>
          <p:cNvSpPr txBox="1"/>
          <p:nvPr/>
        </p:nvSpPr>
        <p:spPr>
          <a:xfrm>
            <a:off x="432119" y="3463285"/>
            <a:ext cx="360000" cy="57600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5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0B3AF12-DBD8-4583-BEAD-1B4C0EAA235B}"/>
              </a:ext>
            </a:extLst>
          </p:cNvPr>
          <p:cNvSpPr txBox="1"/>
          <p:nvPr/>
        </p:nvSpPr>
        <p:spPr>
          <a:xfrm>
            <a:off x="900119" y="1362083"/>
            <a:ext cx="7776000" cy="576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5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Neutrons are unstable when they are not very close to protons.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58DDAA0-C912-43EC-B1E8-AAB8E79DAD98}"/>
              </a:ext>
            </a:extLst>
          </p:cNvPr>
          <p:cNvSpPr txBox="1"/>
          <p:nvPr/>
        </p:nvSpPr>
        <p:spPr>
          <a:xfrm>
            <a:off x="432119" y="1362083"/>
            <a:ext cx="360000" cy="57600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5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83BC4F8-FD3A-494E-9F4D-770E49E347F6}"/>
              </a:ext>
            </a:extLst>
          </p:cNvPr>
          <p:cNvSpPr txBox="1"/>
          <p:nvPr/>
        </p:nvSpPr>
        <p:spPr>
          <a:xfrm>
            <a:off x="6228119" y="4862572"/>
            <a:ext cx="2448000" cy="576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lIns="0" rIns="0" rtlCol="0" anchor="ctr">
            <a:noAutofit/>
          </a:bodyPr>
          <a:lstStyle/>
          <a:p>
            <a:pPr algn="ctr"/>
            <a:r>
              <a:rPr lang="en-GB" sz="1500" dirty="0">
                <a:solidFill>
                  <a:srgbClr val="222A3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atom is the same element &amp; more stable.</a:t>
            </a:r>
          </a:p>
        </p:txBody>
      </p:sp>
      <p:sp>
        <p:nvSpPr>
          <p:cNvPr id="28" name="Text Placeholder 16">
            <a:extLst>
              <a:ext uri="{FF2B5EF4-FFF2-40B4-BE49-F238E27FC236}">
                <a16:creationId xmlns:a16="http://schemas.microsoft.com/office/drawing/2014/main" id="{3EF90B3D-4A34-440D-8E1A-31CC588FC905}"/>
              </a:ext>
            </a:extLst>
          </p:cNvPr>
          <p:cNvSpPr txBox="1">
            <a:spLocks/>
          </p:cNvSpPr>
          <p:nvPr/>
        </p:nvSpPr>
        <p:spPr>
          <a:xfrm>
            <a:off x="457200" y="863126"/>
            <a:ext cx="8412012" cy="6104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marR="0" lvl="0" indent="-358775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/>
              <a:t>a.</a:t>
            </a:r>
            <a:r>
              <a:rPr lang="en-US" dirty="0"/>
              <a:t>	Describe beta decay. 	</a:t>
            </a:r>
            <a:r>
              <a:rPr kumimoji="0" lang="en-US" sz="1500" b="1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Answers</a:t>
            </a:r>
            <a:endParaRPr kumimoji="0" lang="en-US" sz="15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" name="Rounded Rectangle 18">
            <a:hlinkClick r:id="rId4" action="ppaction://hlinksldjump"/>
            <a:extLst>
              <a:ext uri="{FF2B5EF4-FFF2-40B4-BE49-F238E27FC236}">
                <a16:creationId xmlns:a16="http://schemas.microsoft.com/office/drawing/2014/main" id="{88095F7F-1769-4422-92A8-E7C10A93AA54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429265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5CC86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5CC86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5CC86"/>
                                      </p:to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5CC86"/>
                                      </p:to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5CC86"/>
                                      </p:to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5CC86"/>
                                      </p:to>
                                    </p:animClr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The chances of beta</a:t>
            </a:r>
            <a:endParaRPr lang="en-GB" dirty="0"/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32000" y="863125"/>
            <a:ext cx="7819053" cy="11522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atoms of some radioactive isotopes have nuclei that are neutron rich.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These isotopes usually decay by emitting a beta particle.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EF26EBE-AAB9-47C3-B4DA-B6F439F10B1F}"/>
              </a:ext>
            </a:extLst>
          </p:cNvPr>
          <p:cNvGrpSpPr/>
          <p:nvPr/>
        </p:nvGrpSpPr>
        <p:grpSpPr>
          <a:xfrm>
            <a:off x="1454369" y="1800610"/>
            <a:ext cx="6235261" cy="3905893"/>
            <a:chOff x="1968512" y="1954074"/>
            <a:chExt cx="6235261" cy="390589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8D2D3EA-F0B7-4335-9445-EC605A6F943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68512" y="2884861"/>
              <a:ext cx="2956816" cy="2975106"/>
            </a:xfrm>
            <a:prstGeom prst="rect">
              <a:avLst/>
            </a:prstGeom>
          </p:spPr>
        </p:pic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5DB971C-746D-4F81-A64E-1976B1A5D9C5}"/>
                </a:ext>
              </a:extLst>
            </p:cNvPr>
            <p:cNvGrpSpPr/>
            <p:nvPr/>
          </p:nvGrpSpPr>
          <p:grpSpPr>
            <a:xfrm>
              <a:off x="4062353" y="1954074"/>
              <a:ext cx="4141420" cy="2068394"/>
              <a:chOff x="3782183" y="1717849"/>
              <a:chExt cx="4141420" cy="2068394"/>
            </a:xfrm>
          </p:grpSpPr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E2D5838A-2752-4ED4-BF3B-ACA9233691E2}"/>
                  </a:ext>
                </a:extLst>
              </p:cNvPr>
              <p:cNvSpPr/>
              <p:nvPr/>
            </p:nvSpPr>
            <p:spPr>
              <a:xfrm>
                <a:off x="7834374" y="1717849"/>
                <a:ext cx="72000" cy="72000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Explosion: 14 Points 8">
                <a:extLst>
                  <a:ext uri="{FF2B5EF4-FFF2-40B4-BE49-F238E27FC236}">
                    <a16:creationId xmlns:a16="http://schemas.microsoft.com/office/drawing/2014/main" id="{3920ED34-D29D-471A-BDD2-385C8B3AF8A1}"/>
                  </a:ext>
                </a:extLst>
              </p:cNvPr>
              <p:cNvSpPr/>
              <p:nvPr/>
            </p:nvSpPr>
            <p:spPr>
              <a:xfrm rot="5134995">
                <a:off x="3846993" y="3532538"/>
                <a:ext cx="254000" cy="253409"/>
              </a:xfrm>
              <a:prstGeom prst="irregularSeal2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Arrow: Notched Right 9">
                <a:extLst>
                  <a:ext uri="{FF2B5EF4-FFF2-40B4-BE49-F238E27FC236}">
                    <a16:creationId xmlns:a16="http://schemas.microsoft.com/office/drawing/2014/main" id="{3FCB46E7-837D-41AE-AA57-8AF16A73C395}"/>
                  </a:ext>
                </a:extLst>
              </p:cNvPr>
              <p:cNvSpPr/>
              <p:nvPr/>
            </p:nvSpPr>
            <p:spPr>
              <a:xfrm rot="20052293" flipV="1">
                <a:off x="3782183" y="2694742"/>
                <a:ext cx="4141420" cy="66746"/>
              </a:xfrm>
              <a:prstGeom prst="notchedRightArrow">
                <a:avLst>
                  <a:gd name="adj1" fmla="val 35793"/>
                  <a:gd name="adj2" fmla="val 820057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7674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B1C3E6B-2150-4C18-BC72-A9ED90D5F5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Section 1: Diagnostic questions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Box 6">
            <a:hlinkClick r:id="rId4"/>
          </p:cNvPr>
          <p:cNvSpPr txBox="1"/>
          <p:nvPr/>
        </p:nvSpPr>
        <p:spPr>
          <a:xfrm>
            <a:off x="457200" y="2839454"/>
            <a:ext cx="8285163" cy="3323987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dirty="0"/>
              <a:t>A zip file containing all the resources for this key concept can be downloaded from </a:t>
            </a:r>
            <a:r>
              <a:rPr lang="en-GB" b="1" dirty="0">
                <a:solidFill>
                  <a:srgbClr val="006580"/>
                </a:solidFill>
              </a:rPr>
              <a:t>www.BestEvidenceScienceTeaching.org</a:t>
            </a:r>
          </a:p>
          <a:p>
            <a:pPr>
              <a:spcAft>
                <a:spcPts val="600"/>
              </a:spcAft>
            </a:pPr>
            <a:endParaRPr lang="en-GB" b="1" dirty="0"/>
          </a:p>
          <a:p>
            <a:pPr>
              <a:spcAft>
                <a:spcPts val="1200"/>
              </a:spcAft>
            </a:pPr>
            <a:r>
              <a:rPr lang="en-GB" dirty="0"/>
              <a:t>The zip file provides: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b="1" dirty="0"/>
              <a:t>Teacher guidance</a:t>
            </a:r>
            <a:r>
              <a:rPr lang="en-GB" dirty="0"/>
              <a:t> for this key concept, including a summary of the research evidence on relevant preconceptions and misunderstandings.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/>
              <a:t>A full set of editable and printable </a:t>
            </a:r>
            <a:r>
              <a:rPr lang="en-GB" b="1" dirty="0"/>
              <a:t>student sheets and teacher notes</a:t>
            </a:r>
            <a:r>
              <a:rPr lang="en-GB" dirty="0"/>
              <a:t> for each diagnostic question. The teacher notes include a summary of research evidence, guidance for using the activity, expected answers and suggestions of how to respond to students’ misunderstandings.</a:t>
            </a:r>
          </a:p>
        </p:txBody>
      </p:sp>
      <p:sp>
        <p:nvSpPr>
          <p:cNvPr id="8" name="Text Placeholder 16"/>
          <p:cNvSpPr txBox="1">
            <a:spLocks/>
          </p:cNvSpPr>
          <p:nvPr/>
        </p:nvSpPr>
        <p:spPr>
          <a:xfrm>
            <a:off x="457200" y="863125"/>
            <a:ext cx="8285163" cy="1913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Use diagnostic questions to identify quickly where your students are in their conceptual progression, and what preconceptions and misunderstandings they may have.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Then decide how to best focus and sequence your teaching.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Use further diagnostic questions and response activities to move student</a:t>
            </a:r>
            <a:r>
              <a:rPr lang="en-GB" sz="1600" dirty="0">
                <a:solidFill>
                  <a:schemeClr val="tx1"/>
                </a:solidFill>
              </a:rPr>
              <a:t>s’</a:t>
            </a:r>
            <a:r>
              <a:rPr lang="en-GB" sz="1600" dirty="0"/>
              <a:t> understanding forwards.</a:t>
            </a:r>
          </a:p>
        </p:txBody>
      </p:sp>
    </p:spTree>
    <p:extLst>
      <p:ext uri="{BB962C8B-B14F-4D97-AF65-F5344CB8AC3E}">
        <p14:creationId xmlns:p14="http://schemas.microsoft.com/office/powerpoint/2010/main" val="226397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E817857E-4132-47CA-A930-949CEEC944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4448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The chances of beta</a:t>
            </a:r>
            <a:endParaRPr lang="en-GB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35A25A7-CC1B-4DC5-BF6C-ABCFA5C8A1FF}"/>
              </a:ext>
            </a:extLst>
          </p:cNvPr>
          <p:cNvGrpSpPr/>
          <p:nvPr/>
        </p:nvGrpSpPr>
        <p:grpSpPr>
          <a:xfrm>
            <a:off x="634152" y="1921941"/>
            <a:ext cx="7839934" cy="3014118"/>
            <a:chOff x="652033" y="1431012"/>
            <a:chExt cx="7839934" cy="3014118"/>
          </a:xfrm>
        </p:grpSpPr>
        <p:grpSp>
          <p:nvGrpSpPr>
            <p:cNvPr id="8" name="Group 7"/>
            <p:cNvGrpSpPr/>
            <p:nvPr/>
          </p:nvGrpSpPr>
          <p:grpSpPr>
            <a:xfrm>
              <a:off x="3641047" y="3051064"/>
              <a:ext cx="1632254" cy="1276857"/>
              <a:chOff x="52241" y="0"/>
              <a:chExt cx="1183098" cy="886874"/>
            </a:xfrm>
          </p:grpSpPr>
          <p:grpSp>
            <p:nvGrpSpPr>
              <p:cNvPr id="9" name="Group 8"/>
              <p:cNvGrpSpPr>
                <a:grpSpLocks noChangeAspect="1"/>
              </p:cNvGrpSpPr>
              <p:nvPr userDrawn="1"/>
            </p:nvGrpSpPr>
            <p:grpSpPr>
              <a:xfrm>
                <a:off x="200025" y="0"/>
                <a:ext cx="475615" cy="611505"/>
                <a:chOff x="0" y="0"/>
                <a:chExt cx="527901" cy="688156"/>
              </a:xfrm>
            </p:grpSpPr>
            <p:sp>
              <p:nvSpPr>
                <p:cNvPr id="27" name="Freeform 26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8" name="Oval 27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4" name="Group 13"/>
              <p:cNvGrpSpPr>
                <a:grpSpLocks noChangeAspect="1"/>
              </p:cNvGrpSpPr>
              <p:nvPr userDrawn="1"/>
            </p:nvGrpSpPr>
            <p:grpSpPr>
              <a:xfrm>
                <a:off x="548243" y="80256"/>
                <a:ext cx="475615" cy="611504"/>
                <a:chOff x="-99819" y="58159"/>
                <a:chExt cx="527901" cy="688155"/>
              </a:xfrm>
            </p:grpSpPr>
            <p:sp>
              <p:nvSpPr>
                <p:cNvPr id="23" name="Freeform 22"/>
                <p:cNvSpPr/>
                <p:nvPr userDrawn="1"/>
              </p:nvSpPr>
              <p:spPr>
                <a:xfrm>
                  <a:off x="-99819" y="392796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4" name="Oval 23"/>
                <p:cNvSpPr/>
                <p:nvPr userDrawn="1"/>
              </p:nvSpPr>
              <p:spPr>
                <a:xfrm>
                  <a:off x="-29118" y="58159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5" name="Group 14"/>
              <p:cNvGrpSpPr>
                <a:grpSpLocks noChangeAspect="1"/>
              </p:cNvGrpSpPr>
              <p:nvPr userDrawn="1"/>
            </p:nvGrpSpPr>
            <p:grpSpPr>
              <a:xfrm>
                <a:off x="759724" y="275370"/>
                <a:ext cx="475615" cy="611504"/>
                <a:chOff x="-213969" y="-97433"/>
                <a:chExt cx="527901" cy="688155"/>
              </a:xfrm>
            </p:grpSpPr>
            <p:sp>
              <p:nvSpPr>
                <p:cNvPr id="21" name="Freeform 20"/>
                <p:cNvSpPr/>
                <p:nvPr userDrawn="1"/>
              </p:nvSpPr>
              <p:spPr>
                <a:xfrm>
                  <a:off x="-213969" y="237204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2" name="Oval 21"/>
                <p:cNvSpPr/>
                <p:nvPr userDrawn="1"/>
              </p:nvSpPr>
              <p:spPr>
                <a:xfrm>
                  <a:off x="-143267" y="-97433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7" name="Group 16"/>
              <p:cNvGrpSpPr>
                <a:grpSpLocks noChangeAspect="1"/>
              </p:cNvGrpSpPr>
              <p:nvPr userDrawn="1"/>
            </p:nvGrpSpPr>
            <p:grpSpPr>
              <a:xfrm>
                <a:off x="52241" y="258559"/>
                <a:ext cx="475615" cy="611506"/>
                <a:chOff x="-322613" y="-94913"/>
                <a:chExt cx="527901" cy="688157"/>
              </a:xfrm>
            </p:grpSpPr>
            <p:sp>
              <p:nvSpPr>
                <p:cNvPr id="19" name="Freeform 18"/>
                <p:cNvSpPr/>
                <p:nvPr userDrawn="1"/>
              </p:nvSpPr>
              <p:spPr>
                <a:xfrm>
                  <a:off x="-322613" y="239726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0" name="Oval 19"/>
                <p:cNvSpPr/>
                <p:nvPr userDrawn="1"/>
              </p:nvSpPr>
              <p:spPr>
                <a:xfrm>
                  <a:off x="-251911" y="-94913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</p:grpSp>
        <p:sp>
          <p:nvSpPr>
            <p:cNvPr id="2" name="Rounded Rectangular Callout 1"/>
            <p:cNvSpPr/>
            <p:nvPr/>
          </p:nvSpPr>
          <p:spPr>
            <a:xfrm>
              <a:off x="697026" y="1777396"/>
              <a:ext cx="2794148" cy="1105763"/>
            </a:xfrm>
            <a:prstGeom prst="wedgeRoundRectCallout">
              <a:avLst>
                <a:gd name="adj1" fmla="val 54027"/>
                <a:gd name="adj2" fmla="val 75907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ct val="114000"/>
                </a:lnSpc>
              </a:pPr>
              <a:r>
                <a:rPr lang="en-GB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Aidan:</a:t>
              </a:r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If a neutron is far enough from a proton it will decay.</a:t>
              </a:r>
            </a:p>
          </p:txBody>
        </p:sp>
        <p:sp>
          <p:nvSpPr>
            <p:cNvPr id="30" name="Rounded Rectangular Callout 29"/>
            <p:cNvSpPr/>
            <p:nvPr/>
          </p:nvSpPr>
          <p:spPr>
            <a:xfrm>
              <a:off x="5815391" y="2944386"/>
              <a:ext cx="2676576" cy="1500744"/>
            </a:xfrm>
            <a:prstGeom prst="wedgeRoundRectCallout">
              <a:avLst>
                <a:gd name="adj1" fmla="val -68054"/>
                <a:gd name="adj2" fmla="val 1712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ct val="114000"/>
                </a:lnSpc>
              </a:pPr>
              <a:r>
                <a:rPr lang="en-GB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Crystal:</a:t>
              </a:r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The closer a neutron is to protons, the less likely it is to decay.</a:t>
              </a:r>
            </a:p>
          </p:txBody>
        </p:sp>
        <p:sp>
          <p:nvSpPr>
            <p:cNvPr id="31" name="Rounded Rectangular Callout 30"/>
            <p:cNvSpPr/>
            <p:nvPr/>
          </p:nvSpPr>
          <p:spPr>
            <a:xfrm>
              <a:off x="652033" y="3290388"/>
              <a:ext cx="2583744" cy="1132321"/>
            </a:xfrm>
            <a:prstGeom prst="wedgeRoundRectCallout">
              <a:avLst>
                <a:gd name="adj1" fmla="val 63747"/>
                <a:gd name="adj2" fmla="val -19334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ct val="114000"/>
                </a:lnSpc>
              </a:pPr>
              <a:r>
                <a:rPr lang="en-GB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Darcie:</a:t>
              </a:r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 neutron is made of a proton and an electron.</a:t>
              </a:r>
            </a:p>
          </p:txBody>
        </p:sp>
        <p:sp>
          <p:nvSpPr>
            <p:cNvPr id="32" name="Rounded Rectangular Callout 31"/>
            <p:cNvSpPr/>
            <p:nvPr/>
          </p:nvSpPr>
          <p:spPr>
            <a:xfrm>
              <a:off x="3969136" y="1431012"/>
              <a:ext cx="4477838" cy="1118697"/>
            </a:xfrm>
            <a:prstGeom prst="wedgeRoundRectCallout">
              <a:avLst>
                <a:gd name="adj1" fmla="val -30784"/>
                <a:gd name="adj2" fmla="val 91352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ct val="114000"/>
                </a:lnSpc>
              </a:pPr>
              <a:r>
                <a:rPr lang="en-GB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Billy:</a:t>
              </a:r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The arrangement of protons and neutrons affects the probability that a neutron will decay.</a:t>
              </a:r>
            </a:p>
          </p:txBody>
        </p:sp>
      </p:grpSp>
      <p:sp>
        <p:nvSpPr>
          <p:cNvPr id="33" name="Text Placeholder 3"/>
          <p:cNvSpPr txBox="1">
            <a:spLocks/>
          </p:cNvSpPr>
          <p:nvPr/>
        </p:nvSpPr>
        <p:spPr>
          <a:xfrm>
            <a:off x="432000" y="864000"/>
            <a:ext cx="6298123" cy="77715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buClrTx/>
              <a:buSzTx/>
              <a:buFont typeface="+mj-lt"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students are discussing why a neutron rich nucleus is likely to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emit a beta particle.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ABBA390-05A0-4A42-B5A8-A11FB51AC1EF}"/>
              </a:ext>
            </a:extLst>
          </p:cNvPr>
          <p:cNvGrpSpPr/>
          <p:nvPr/>
        </p:nvGrpSpPr>
        <p:grpSpPr>
          <a:xfrm>
            <a:off x="6497791" y="332646"/>
            <a:ext cx="2255836" cy="1391956"/>
            <a:chOff x="6497791" y="332646"/>
            <a:chExt cx="2255836" cy="1391956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FFD5FA45-B7E0-4FF7-A20B-8FDDE2B3F312}"/>
                </a:ext>
              </a:extLst>
            </p:cNvPr>
            <p:cNvCxnSpPr/>
            <p:nvPr/>
          </p:nvCxnSpPr>
          <p:spPr>
            <a:xfrm flipV="1">
              <a:off x="7515577" y="332646"/>
              <a:ext cx="1238050" cy="608991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FF900CC-DE55-43D1-B74C-A16161328B6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97791" y="444643"/>
              <a:ext cx="2035573" cy="12799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95216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:a16="http://schemas.microsoft.com/office/drawing/2014/main" id="{920496C3-B242-4598-ADBD-E70A4F56F6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5038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chances of beta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432000" y="864000"/>
            <a:ext cx="6449694" cy="121869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14000"/>
              </a:lnSpc>
              <a:defRPr/>
            </a:pPr>
            <a:r>
              <a:rPr lang="en-GB" sz="1600" dirty="0">
                <a:solidFill>
                  <a:srgbClr val="1F497D">
                    <a:lumMod val="50000"/>
                  </a:srgbClr>
                </a:solidFill>
              </a:rPr>
              <a:t>Some students are discussing why a neutron rich nucleus is likely to emit a beta particle.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79705" y="4569099"/>
            <a:ext cx="8748828" cy="1593575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spcAft>
                <a:spcPts val="600"/>
              </a:spcAft>
            </a:pPr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answer:</a:t>
            </a:r>
          </a:p>
          <a:p>
            <a:pPr marL="342900" indent="-342900">
              <a:lnSpc>
                <a:spcPct val="114000"/>
              </a:lnSpc>
              <a:buFont typeface="+mj-lt"/>
              <a:buAutoNum type="arabicPeriod"/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is right about why a neutron rich nucleus is likely to emit a beta particle?</a:t>
            </a:r>
          </a:p>
          <a:p>
            <a:pPr marL="800100" lvl="1" indent="-342900">
              <a:lnSpc>
                <a:spcPct val="114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 your answer</a:t>
            </a:r>
          </a:p>
          <a:p>
            <a:pPr marL="342900" indent="-342900">
              <a:lnSpc>
                <a:spcPct val="114000"/>
              </a:lnSpc>
              <a:buFont typeface="+mj-lt"/>
              <a:buAutoNum type="arabicPeriod"/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is wrong about why a neutron rich nucleus is likely to emit a beta particle?</a:t>
            </a:r>
          </a:p>
          <a:p>
            <a:pPr marL="800100" lvl="1" indent="-34290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14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would you say to help them understand?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5FA98E3-6907-40AF-AD9C-18FA890C6AA5}"/>
              </a:ext>
            </a:extLst>
          </p:cNvPr>
          <p:cNvGrpSpPr/>
          <p:nvPr/>
        </p:nvGrpSpPr>
        <p:grpSpPr>
          <a:xfrm>
            <a:off x="1034445" y="1530831"/>
            <a:ext cx="7075110" cy="2783862"/>
            <a:chOff x="928718" y="2035192"/>
            <a:chExt cx="7075110" cy="2783862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F18B0362-00BB-4D05-B7ED-3AA34354376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23167" y="3548600"/>
              <a:ext cx="1444893" cy="1126800"/>
            </a:xfrm>
            <a:prstGeom prst="rect">
              <a:avLst/>
            </a:prstGeom>
          </p:spPr>
        </p:pic>
        <p:sp>
          <p:nvSpPr>
            <p:cNvPr id="38" name="Rounded Rectangular Callout 1">
              <a:extLst>
                <a:ext uri="{FF2B5EF4-FFF2-40B4-BE49-F238E27FC236}">
                  <a16:creationId xmlns:a16="http://schemas.microsoft.com/office/drawing/2014/main" id="{4CEBD4C1-1E15-4C9C-9CD6-573574761E93}"/>
                </a:ext>
              </a:extLst>
            </p:cNvPr>
            <p:cNvSpPr/>
            <p:nvPr/>
          </p:nvSpPr>
          <p:spPr>
            <a:xfrm>
              <a:off x="984223" y="2300595"/>
              <a:ext cx="2519442" cy="1023143"/>
            </a:xfrm>
            <a:prstGeom prst="wedgeRoundRectCallout">
              <a:avLst>
                <a:gd name="adj1" fmla="val 54027"/>
                <a:gd name="adj2" fmla="val 75907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ct val="114000"/>
                </a:lnSpc>
              </a:pPr>
              <a:r>
                <a:rPr lang="en-GB" sz="1600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Aidan:</a:t>
              </a:r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If a neutron is far enough from a proton it will decay.</a:t>
              </a:r>
            </a:p>
          </p:txBody>
        </p:sp>
        <p:sp>
          <p:nvSpPr>
            <p:cNvPr id="39" name="Rounded Rectangular Callout 29">
              <a:extLst>
                <a:ext uri="{FF2B5EF4-FFF2-40B4-BE49-F238E27FC236}">
                  <a16:creationId xmlns:a16="http://schemas.microsoft.com/office/drawing/2014/main" id="{174D17EC-A794-4736-B49D-2CEA0F0C00D7}"/>
                </a:ext>
              </a:extLst>
            </p:cNvPr>
            <p:cNvSpPr/>
            <p:nvPr/>
          </p:nvSpPr>
          <p:spPr>
            <a:xfrm>
              <a:off x="5590399" y="3430442"/>
              <a:ext cx="2413429" cy="1388612"/>
            </a:xfrm>
            <a:prstGeom prst="wedgeRoundRectCallout">
              <a:avLst>
                <a:gd name="adj1" fmla="val -67280"/>
                <a:gd name="adj2" fmla="val 7088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ct val="114000"/>
                </a:lnSpc>
              </a:pPr>
              <a:r>
                <a:rPr lang="en-GB" sz="1600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Crystal:</a:t>
              </a:r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The closer a neutron is to protons, the less likely it is to decay.</a:t>
              </a:r>
            </a:p>
          </p:txBody>
        </p:sp>
        <p:sp>
          <p:nvSpPr>
            <p:cNvPr id="40" name="Rounded Rectangular Callout 30">
              <a:extLst>
                <a:ext uri="{FF2B5EF4-FFF2-40B4-BE49-F238E27FC236}">
                  <a16:creationId xmlns:a16="http://schemas.microsoft.com/office/drawing/2014/main" id="{C846B6A9-AF75-413A-BEB6-AEDBCF6922EE}"/>
                </a:ext>
              </a:extLst>
            </p:cNvPr>
            <p:cNvSpPr/>
            <p:nvPr/>
          </p:nvSpPr>
          <p:spPr>
            <a:xfrm>
              <a:off x="928718" y="3687337"/>
              <a:ext cx="2329724" cy="1047717"/>
            </a:xfrm>
            <a:prstGeom prst="wedgeRoundRectCallout">
              <a:avLst>
                <a:gd name="adj1" fmla="val 63747"/>
                <a:gd name="adj2" fmla="val -19334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ct val="114000"/>
                </a:lnSpc>
              </a:pPr>
              <a:r>
                <a:rPr lang="en-GB" sz="1600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Darcie:</a:t>
              </a:r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 neutron is made of a proton and an electron.</a:t>
              </a:r>
            </a:p>
          </p:txBody>
        </p:sp>
        <p:sp>
          <p:nvSpPr>
            <p:cNvPr id="41" name="Rounded Rectangular Callout 31">
              <a:extLst>
                <a:ext uri="{FF2B5EF4-FFF2-40B4-BE49-F238E27FC236}">
                  <a16:creationId xmlns:a16="http://schemas.microsoft.com/office/drawing/2014/main" id="{660A2B89-81BA-4176-9C3D-B123593D365E}"/>
                </a:ext>
              </a:extLst>
            </p:cNvPr>
            <p:cNvSpPr/>
            <p:nvPr/>
          </p:nvSpPr>
          <p:spPr>
            <a:xfrm>
              <a:off x="3866760" y="2035192"/>
              <a:ext cx="4037600" cy="1035111"/>
            </a:xfrm>
            <a:prstGeom prst="wedgeRoundRectCallout">
              <a:avLst>
                <a:gd name="adj1" fmla="val -30784"/>
                <a:gd name="adj2" fmla="val 91352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ct val="114000"/>
                </a:lnSpc>
              </a:pPr>
              <a:r>
                <a:rPr lang="en-GB" sz="1600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Billy:</a:t>
              </a:r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The arrangement of protons and neutrons affects the probability that a neutron will decay.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2C2000B-658E-4200-A2C6-8F623B100D9A}"/>
              </a:ext>
            </a:extLst>
          </p:cNvPr>
          <p:cNvGrpSpPr/>
          <p:nvPr/>
        </p:nvGrpSpPr>
        <p:grpSpPr>
          <a:xfrm>
            <a:off x="6887182" y="332646"/>
            <a:ext cx="1866445" cy="1147110"/>
            <a:chOff x="6887182" y="332646"/>
            <a:chExt cx="1866445" cy="1147110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938B4183-9D7F-4F2F-8D0F-1DBB807D7B37}"/>
                </a:ext>
              </a:extLst>
            </p:cNvPr>
            <p:cNvCxnSpPr/>
            <p:nvPr/>
          </p:nvCxnSpPr>
          <p:spPr>
            <a:xfrm flipV="1">
              <a:off x="7515577" y="332646"/>
              <a:ext cx="1238050" cy="608991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3D3ED14E-0A04-45C1-890A-42ACD5C8E1C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887182" y="444644"/>
              <a:ext cx="1646182" cy="1035112"/>
            </a:xfrm>
            <a:prstGeom prst="rect">
              <a:avLst/>
            </a:prstGeom>
          </p:spPr>
        </p:pic>
      </p:grpSp>
      <p:sp>
        <p:nvSpPr>
          <p:cNvPr id="16" name="Rounded Rectangle 18">
            <a:hlinkClick r:id="rId6" action="ppaction://hlinksldjump"/>
            <a:extLst>
              <a:ext uri="{FF2B5EF4-FFF2-40B4-BE49-F238E27FC236}">
                <a16:creationId xmlns:a16="http://schemas.microsoft.com/office/drawing/2014/main" id="{88095F7F-1769-4422-92A8-E7C10A93AA54}"/>
              </a:ext>
            </a:extLst>
          </p:cNvPr>
          <p:cNvSpPr/>
          <p:nvPr/>
        </p:nvSpPr>
        <p:spPr>
          <a:xfrm>
            <a:off x="143751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289847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Differently unstable</a:t>
            </a:r>
            <a:endParaRPr lang="en-GB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31" name="Text Placeholder 16">
            <a:extLst>
              <a:ext uri="{FF2B5EF4-FFF2-40B4-BE49-F238E27FC236}">
                <a16:creationId xmlns:a16="http://schemas.microsoft.com/office/drawing/2014/main" id="{CD782497-02C8-4C2C-9027-87A65E3562F3}"/>
              </a:ext>
            </a:extLst>
          </p:cNvPr>
          <p:cNvSpPr txBox="1">
            <a:spLocks/>
          </p:cNvSpPr>
          <p:nvPr/>
        </p:nvSpPr>
        <p:spPr>
          <a:xfrm>
            <a:off x="457200" y="863127"/>
            <a:ext cx="8285163" cy="83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dirty="0">
                <a:solidFill>
                  <a:srgbClr val="10253F"/>
                </a:solidFill>
              </a:rPr>
              <a:t>The nucleus of an atom is 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made of protons and/or neutrons.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07C1EBA-0C69-44FD-9F0D-11E306472D76}"/>
              </a:ext>
            </a:extLst>
          </p:cNvPr>
          <p:cNvGrpSpPr/>
          <p:nvPr/>
        </p:nvGrpSpPr>
        <p:grpSpPr>
          <a:xfrm>
            <a:off x="2265486" y="1752196"/>
            <a:ext cx="1667561" cy="1757014"/>
            <a:chOff x="1000617" y="4097482"/>
            <a:chExt cx="1667561" cy="1757014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4DD7A41F-C9A5-4543-8A38-E373A20FE565}"/>
                </a:ext>
              </a:extLst>
            </p:cNvPr>
            <p:cNvSpPr/>
            <p:nvPr/>
          </p:nvSpPr>
          <p:spPr>
            <a:xfrm>
              <a:off x="1000617" y="4352196"/>
              <a:ext cx="900000" cy="900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444500" h="444500"/>
              <a:bevelB w="444500" h="444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A129A9D-D658-44B9-B931-6031E04A1128}"/>
                </a:ext>
              </a:extLst>
            </p:cNvPr>
            <p:cNvSpPr/>
            <p:nvPr/>
          </p:nvSpPr>
          <p:spPr>
            <a:xfrm>
              <a:off x="1524442" y="4097482"/>
              <a:ext cx="900000" cy="900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444500" h="444500"/>
              <a:bevelB w="444500" h="444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4CC903D-9D91-4880-B4FA-02E4E889E542}"/>
                </a:ext>
              </a:extLst>
            </p:cNvPr>
            <p:cNvSpPr/>
            <p:nvPr/>
          </p:nvSpPr>
          <p:spPr>
            <a:xfrm>
              <a:off x="1475225" y="4894592"/>
              <a:ext cx="900000" cy="900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444500" h="444500"/>
              <a:bevelB w="444500" h="444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9E71B733-29D4-4EFC-9092-E4C1CC3EA322}"/>
                </a:ext>
              </a:extLst>
            </p:cNvPr>
            <p:cNvSpPr/>
            <p:nvPr/>
          </p:nvSpPr>
          <p:spPr>
            <a:xfrm>
              <a:off x="1109485" y="4954496"/>
              <a:ext cx="900000" cy="900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444500" h="444500"/>
              <a:bevelB w="444500" h="444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BEB9394-1762-463B-BB67-178364201B01}"/>
                </a:ext>
              </a:extLst>
            </p:cNvPr>
            <p:cNvSpPr/>
            <p:nvPr/>
          </p:nvSpPr>
          <p:spPr>
            <a:xfrm>
              <a:off x="1768178" y="4639878"/>
              <a:ext cx="900000" cy="900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444500" h="444500"/>
              <a:bevelB w="444500" h="444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2E44F733-0495-4DE7-8609-6B3B752FCD8B}"/>
                </a:ext>
              </a:extLst>
            </p:cNvPr>
            <p:cNvSpPr/>
            <p:nvPr/>
          </p:nvSpPr>
          <p:spPr>
            <a:xfrm>
              <a:off x="1300493" y="4414640"/>
              <a:ext cx="900000" cy="900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444500" h="444500"/>
              <a:bevelB w="444500" h="444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1A7056D1-1231-4B42-B386-1E665900F5C8}"/>
              </a:ext>
            </a:extLst>
          </p:cNvPr>
          <p:cNvSpPr txBox="1"/>
          <p:nvPr/>
        </p:nvSpPr>
        <p:spPr>
          <a:xfrm>
            <a:off x="1896108" y="4012833"/>
            <a:ext cx="24063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nucleus made of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 neutrons.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12EF889-CCB0-4602-869C-3C47DCD74751}"/>
              </a:ext>
            </a:extLst>
          </p:cNvPr>
          <p:cNvSpPr txBox="1"/>
          <p:nvPr/>
        </p:nvSpPr>
        <p:spPr>
          <a:xfrm>
            <a:off x="4841574" y="4012833"/>
            <a:ext cx="24063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nucleus made of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 neutrons and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 protons.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E06D23D-BC35-4B31-B7D9-7DC5D5989ACB}"/>
              </a:ext>
            </a:extLst>
          </p:cNvPr>
          <p:cNvGrpSpPr/>
          <p:nvPr/>
        </p:nvGrpSpPr>
        <p:grpSpPr>
          <a:xfrm>
            <a:off x="5210952" y="1752196"/>
            <a:ext cx="1667561" cy="1757014"/>
            <a:chOff x="1000617" y="4097482"/>
            <a:chExt cx="1667561" cy="1757014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48BA56AF-5FD7-4E2A-869D-E9C987836815}"/>
                </a:ext>
              </a:extLst>
            </p:cNvPr>
            <p:cNvSpPr/>
            <p:nvPr/>
          </p:nvSpPr>
          <p:spPr>
            <a:xfrm>
              <a:off x="1000617" y="4352196"/>
              <a:ext cx="900000" cy="900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444500" h="444500"/>
              <a:bevelB w="444500" h="444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3CBF9F21-CCB9-4FCB-8EDB-164C5B48B644}"/>
                </a:ext>
              </a:extLst>
            </p:cNvPr>
            <p:cNvSpPr/>
            <p:nvPr/>
          </p:nvSpPr>
          <p:spPr>
            <a:xfrm>
              <a:off x="1524442" y="4097482"/>
              <a:ext cx="900000" cy="900000"/>
            </a:xfrm>
            <a:prstGeom prst="ellipse">
              <a:avLst/>
            </a:prstGeom>
            <a:solidFill>
              <a:srgbClr val="FF4747"/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444500" h="444500"/>
              <a:bevelB w="444500" h="444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DC1DAF82-BDD9-4AC3-B8F0-70529FBF5828}"/>
                </a:ext>
              </a:extLst>
            </p:cNvPr>
            <p:cNvSpPr/>
            <p:nvPr/>
          </p:nvSpPr>
          <p:spPr>
            <a:xfrm>
              <a:off x="1475225" y="4894592"/>
              <a:ext cx="900000" cy="900000"/>
            </a:xfrm>
            <a:prstGeom prst="ellipse">
              <a:avLst/>
            </a:prstGeom>
            <a:solidFill>
              <a:srgbClr val="FF4747"/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444500" h="444500"/>
              <a:bevelB w="444500" h="444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7867948A-80D9-4127-A074-FA696DF4CAE7}"/>
                </a:ext>
              </a:extLst>
            </p:cNvPr>
            <p:cNvSpPr/>
            <p:nvPr/>
          </p:nvSpPr>
          <p:spPr>
            <a:xfrm>
              <a:off x="1109485" y="4954496"/>
              <a:ext cx="900000" cy="900000"/>
            </a:xfrm>
            <a:prstGeom prst="ellipse">
              <a:avLst/>
            </a:prstGeom>
            <a:solidFill>
              <a:srgbClr val="FF4747"/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444500" h="444500"/>
              <a:bevelB w="444500" h="444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D9584199-679F-41A6-9519-66D346F66833}"/>
                </a:ext>
              </a:extLst>
            </p:cNvPr>
            <p:cNvSpPr/>
            <p:nvPr/>
          </p:nvSpPr>
          <p:spPr>
            <a:xfrm>
              <a:off x="1768178" y="4639878"/>
              <a:ext cx="900000" cy="900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444500" h="444500"/>
              <a:bevelB w="444500" h="444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A4C3A67-7EE7-419C-BFD1-DEB9F7A413DB}"/>
                </a:ext>
              </a:extLst>
            </p:cNvPr>
            <p:cNvSpPr/>
            <p:nvPr/>
          </p:nvSpPr>
          <p:spPr>
            <a:xfrm>
              <a:off x="1300493" y="4414640"/>
              <a:ext cx="900000" cy="900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444500" h="444500"/>
              <a:bevelB w="444500" h="444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427313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EFD8651A-95D9-4A05-AE2D-E190B48F8E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Differently unstable</a:t>
            </a:r>
            <a:endParaRPr lang="en-GB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lvl="0" indent="-355600">
              <a:defRPr/>
            </a:pPr>
            <a:r>
              <a:rPr lang="en-US" b="1" dirty="0">
                <a:solidFill>
                  <a:srgbClr val="1F497D">
                    <a:lumMod val="50000"/>
                  </a:srgbClr>
                </a:solidFill>
              </a:rPr>
              <a:t>a.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	Which nucleus is most unstable?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Nucleus of just neutrons.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Nucleus of protons and neutrons.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Each is as unstable as the other.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8E48B03-C414-4148-A022-F5E59572D810}"/>
              </a:ext>
            </a:extLst>
          </p:cNvPr>
          <p:cNvGrpSpPr/>
          <p:nvPr/>
        </p:nvGrpSpPr>
        <p:grpSpPr>
          <a:xfrm>
            <a:off x="2265486" y="1472796"/>
            <a:ext cx="1667561" cy="1757014"/>
            <a:chOff x="1000617" y="4097482"/>
            <a:chExt cx="1667561" cy="1757014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2AE9ECB-54E4-465C-B420-4246C2A94853}"/>
                </a:ext>
              </a:extLst>
            </p:cNvPr>
            <p:cNvSpPr/>
            <p:nvPr/>
          </p:nvSpPr>
          <p:spPr>
            <a:xfrm>
              <a:off x="1000617" y="4352196"/>
              <a:ext cx="900000" cy="900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444500" h="444500"/>
              <a:bevelB w="444500" h="444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0104C423-6A97-483B-8DB4-A596E1A46719}"/>
                </a:ext>
              </a:extLst>
            </p:cNvPr>
            <p:cNvSpPr/>
            <p:nvPr/>
          </p:nvSpPr>
          <p:spPr>
            <a:xfrm>
              <a:off x="1524442" y="4097482"/>
              <a:ext cx="900000" cy="900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444500" h="444500"/>
              <a:bevelB w="444500" h="444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66AA73A4-19F4-4B88-ACDD-D7D76024FEB2}"/>
                </a:ext>
              </a:extLst>
            </p:cNvPr>
            <p:cNvSpPr/>
            <p:nvPr/>
          </p:nvSpPr>
          <p:spPr>
            <a:xfrm>
              <a:off x="1475225" y="4894592"/>
              <a:ext cx="900000" cy="900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444500" h="444500"/>
              <a:bevelB w="444500" h="444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6754FA9B-D195-4BAA-A60B-16A7F45176A4}"/>
                </a:ext>
              </a:extLst>
            </p:cNvPr>
            <p:cNvSpPr/>
            <p:nvPr/>
          </p:nvSpPr>
          <p:spPr>
            <a:xfrm>
              <a:off x="1109485" y="4954496"/>
              <a:ext cx="900000" cy="900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444500" h="444500"/>
              <a:bevelB w="444500" h="444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D3AD516E-7305-4AF7-8203-F24333ADA348}"/>
                </a:ext>
              </a:extLst>
            </p:cNvPr>
            <p:cNvSpPr/>
            <p:nvPr/>
          </p:nvSpPr>
          <p:spPr>
            <a:xfrm>
              <a:off x="1768178" y="4639878"/>
              <a:ext cx="900000" cy="900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444500" h="444500"/>
              <a:bevelB w="444500" h="444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C344BC80-46D2-42B4-A4B7-82DF185429EA}"/>
                </a:ext>
              </a:extLst>
            </p:cNvPr>
            <p:cNvSpPr/>
            <p:nvPr/>
          </p:nvSpPr>
          <p:spPr>
            <a:xfrm>
              <a:off x="1300493" y="4414640"/>
              <a:ext cx="900000" cy="900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444500" h="444500"/>
              <a:bevelB w="444500" h="444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8553461D-DC8B-4C6C-ABB7-BD11A0A5B057}"/>
              </a:ext>
            </a:extLst>
          </p:cNvPr>
          <p:cNvGrpSpPr/>
          <p:nvPr/>
        </p:nvGrpSpPr>
        <p:grpSpPr>
          <a:xfrm>
            <a:off x="5210952" y="1472796"/>
            <a:ext cx="1667561" cy="1757014"/>
            <a:chOff x="1000617" y="4097482"/>
            <a:chExt cx="1667561" cy="1757014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41C3F122-8D29-498E-97C6-72FBF36B10FD}"/>
                </a:ext>
              </a:extLst>
            </p:cNvPr>
            <p:cNvSpPr/>
            <p:nvPr/>
          </p:nvSpPr>
          <p:spPr>
            <a:xfrm>
              <a:off x="1000617" y="4352196"/>
              <a:ext cx="900000" cy="900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444500" h="444500"/>
              <a:bevelB w="444500" h="444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8F1B6B60-010E-420A-BAA8-27A74420B43D}"/>
                </a:ext>
              </a:extLst>
            </p:cNvPr>
            <p:cNvSpPr/>
            <p:nvPr/>
          </p:nvSpPr>
          <p:spPr>
            <a:xfrm>
              <a:off x="1524442" y="4097482"/>
              <a:ext cx="900000" cy="900000"/>
            </a:xfrm>
            <a:prstGeom prst="ellipse">
              <a:avLst/>
            </a:prstGeom>
            <a:solidFill>
              <a:srgbClr val="FF4747"/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444500" h="444500"/>
              <a:bevelB w="444500" h="444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56D1680A-97C8-42BC-80E3-A283DEC45D24}"/>
                </a:ext>
              </a:extLst>
            </p:cNvPr>
            <p:cNvSpPr/>
            <p:nvPr/>
          </p:nvSpPr>
          <p:spPr>
            <a:xfrm>
              <a:off x="1475225" y="4894592"/>
              <a:ext cx="900000" cy="900000"/>
            </a:xfrm>
            <a:prstGeom prst="ellipse">
              <a:avLst/>
            </a:prstGeom>
            <a:solidFill>
              <a:srgbClr val="FF4747"/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444500" h="444500"/>
              <a:bevelB w="444500" h="444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A6B8AEB0-85DF-4310-9BBE-16B00CDCE843}"/>
                </a:ext>
              </a:extLst>
            </p:cNvPr>
            <p:cNvSpPr/>
            <p:nvPr/>
          </p:nvSpPr>
          <p:spPr>
            <a:xfrm>
              <a:off x="1109485" y="4954496"/>
              <a:ext cx="900000" cy="900000"/>
            </a:xfrm>
            <a:prstGeom prst="ellipse">
              <a:avLst/>
            </a:prstGeom>
            <a:solidFill>
              <a:srgbClr val="FF4747"/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444500" h="444500"/>
              <a:bevelB w="444500" h="444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EFF59FB4-B328-43FA-BD87-39B34DBC83E4}"/>
                </a:ext>
              </a:extLst>
            </p:cNvPr>
            <p:cNvSpPr/>
            <p:nvPr/>
          </p:nvSpPr>
          <p:spPr>
            <a:xfrm>
              <a:off x="1768178" y="4639878"/>
              <a:ext cx="900000" cy="900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444500" h="444500"/>
              <a:bevelB w="444500" h="444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401CF9BA-2FCA-404B-A56A-648C763CB2B5}"/>
                </a:ext>
              </a:extLst>
            </p:cNvPr>
            <p:cNvSpPr/>
            <p:nvPr/>
          </p:nvSpPr>
          <p:spPr>
            <a:xfrm>
              <a:off x="1300493" y="4414640"/>
              <a:ext cx="900000" cy="900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444500" h="444500"/>
              <a:bevelB w="444500" h="444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F1ACDDF2-55D7-451C-8792-14D71773FEA5}"/>
              </a:ext>
            </a:extLst>
          </p:cNvPr>
          <p:cNvSpPr txBox="1"/>
          <p:nvPr/>
        </p:nvSpPr>
        <p:spPr>
          <a:xfrm>
            <a:off x="2066820" y="2862764"/>
            <a:ext cx="395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370FC4C-CE80-43C6-8062-F57D78CF0AE8}"/>
              </a:ext>
            </a:extLst>
          </p:cNvPr>
          <p:cNvSpPr txBox="1"/>
          <p:nvPr/>
        </p:nvSpPr>
        <p:spPr>
          <a:xfrm>
            <a:off x="4965754" y="2862764"/>
            <a:ext cx="395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2748044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CBE438FE-32C4-4047-A14C-08FDD2B963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Differently unstable</a:t>
            </a:r>
            <a:endParaRPr lang="en-GB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6464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marR="0" lvl="0" indent="-3556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b.</a:t>
            </a: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What is the best reason for your last answer?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Neutrons do not repel each other.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Protons repel each other.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strong nuclear force is the same in each.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23026" y="5638935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Neutrons are unstable away from protons.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5EA6654-B0D1-40A8-8D9E-EDFABF61787E}"/>
              </a:ext>
            </a:extLst>
          </p:cNvPr>
          <p:cNvGrpSpPr/>
          <p:nvPr/>
        </p:nvGrpSpPr>
        <p:grpSpPr>
          <a:xfrm>
            <a:off x="2265486" y="1472796"/>
            <a:ext cx="1667561" cy="1757014"/>
            <a:chOff x="1000617" y="4097482"/>
            <a:chExt cx="1667561" cy="1757014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D57D18B4-6219-48AA-8D45-763F7BF17DDE}"/>
                </a:ext>
              </a:extLst>
            </p:cNvPr>
            <p:cNvSpPr/>
            <p:nvPr/>
          </p:nvSpPr>
          <p:spPr>
            <a:xfrm>
              <a:off x="1000617" y="4352196"/>
              <a:ext cx="900000" cy="900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444500" h="444500"/>
              <a:bevelB w="444500" h="444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B5DF8433-4323-4355-8E7D-CDB983E8AF4E}"/>
                </a:ext>
              </a:extLst>
            </p:cNvPr>
            <p:cNvSpPr/>
            <p:nvPr/>
          </p:nvSpPr>
          <p:spPr>
            <a:xfrm>
              <a:off x="1524442" y="4097482"/>
              <a:ext cx="900000" cy="900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444500" h="444500"/>
              <a:bevelB w="444500" h="444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C6ED058-C205-4D4E-AD2F-95B19B86798A}"/>
                </a:ext>
              </a:extLst>
            </p:cNvPr>
            <p:cNvSpPr/>
            <p:nvPr/>
          </p:nvSpPr>
          <p:spPr>
            <a:xfrm>
              <a:off x="1475225" y="4894592"/>
              <a:ext cx="900000" cy="900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444500" h="444500"/>
              <a:bevelB w="444500" h="444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2EF347F0-8263-4C9D-B198-03F9A5BB1DEC}"/>
                </a:ext>
              </a:extLst>
            </p:cNvPr>
            <p:cNvSpPr/>
            <p:nvPr/>
          </p:nvSpPr>
          <p:spPr>
            <a:xfrm>
              <a:off x="1109485" y="4954496"/>
              <a:ext cx="900000" cy="900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444500" h="444500"/>
              <a:bevelB w="444500" h="444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5D183C90-43F1-4199-9FB3-143574A2A77F}"/>
                </a:ext>
              </a:extLst>
            </p:cNvPr>
            <p:cNvSpPr/>
            <p:nvPr/>
          </p:nvSpPr>
          <p:spPr>
            <a:xfrm>
              <a:off x="1768178" y="4639878"/>
              <a:ext cx="900000" cy="900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444500" h="444500"/>
              <a:bevelB w="444500" h="444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C43EBF72-FAF4-4B55-A724-1EA8B7505819}"/>
                </a:ext>
              </a:extLst>
            </p:cNvPr>
            <p:cNvSpPr/>
            <p:nvPr/>
          </p:nvSpPr>
          <p:spPr>
            <a:xfrm>
              <a:off x="1300493" y="4414640"/>
              <a:ext cx="900000" cy="900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444500" h="444500"/>
              <a:bevelB w="444500" h="444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C0B700B-D426-40B8-9D7B-875304B51C64}"/>
              </a:ext>
            </a:extLst>
          </p:cNvPr>
          <p:cNvGrpSpPr/>
          <p:nvPr/>
        </p:nvGrpSpPr>
        <p:grpSpPr>
          <a:xfrm>
            <a:off x="5210952" y="1472796"/>
            <a:ext cx="1667561" cy="1757014"/>
            <a:chOff x="1000617" y="4097482"/>
            <a:chExt cx="1667561" cy="1757014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9C55F877-6D34-4EE5-9B64-5D0D762D9ACF}"/>
                </a:ext>
              </a:extLst>
            </p:cNvPr>
            <p:cNvSpPr/>
            <p:nvPr/>
          </p:nvSpPr>
          <p:spPr>
            <a:xfrm>
              <a:off x="1000617" y="4352196"/>
              <a:ext cx="900000" cy="900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444500" h="444500"/>
              <a:bevelB w="444500" h="444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C0EE10D7-C055-4A75-A987-8023386619A6}"/>
                </a:ext>
              </a:extLst>
            </p:cNvPr>
            <p:cNvSpPr/>
            <p:nvPr/>
          </p:nvSpPr>
          <p:spPr>
            <a:xfrm>
              <a:off x="1524442" y="4097482"/>
              <a:ext cx="900000" cy="900000"/>
            </a:xfrm>
            <a:prstGeom prst="ellipse">
              <a:avLst/>
            </a:prstGeom>
            <a:solidFill>
              <a:srgbClr val="FF4747"/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444500" h="444500"/>
              <a:bevelB w="444500" h="444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D8576E69-6D5A-41FD-9752-91E3C1256AE6}"/>
                </a:ext>
              </a:extLst>
            </p:cNvPr>
            <p:cNvSpPr/>
            <p:nvPr/>
          </p:nvSpPr>
          <p:spPr>
            <a:xfrm>
              <a:off x="1475225" y="4894592"/>
              <a:ext cx="900000" cy="900000"/>
            </a:xfrm>
            <a:prstGeom prst="ellipse">
              <a:avLst/>
            </a:prstGeom>
            <a:solidFill>
              <a:srgbClr val="FF4747"/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444500" h="444500"/>
              <a:bevelB w="444500" h="444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BB5AD705-9A00-4F87-9FA0-BA6FB2557B30}"/>
                </a:ext>
              </a:extLst>
            </p:cNvPr>
            <p:cNvSpPr/>
            <p:nvPr/>
          </p:nvSpPr>
          <p:spPr>
            <a:xfrm>
              <a:off x="1109485" y="4954496"/>
              <a:ext cx="900000" cy="900000"/>
            </a:xfrm>
            <a:prstGeom prst="ellipse">
              <a:avLst/>
            </a:prstGeom>
            <a:solidFill>
              <a:srgbClr val="FF4747"/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444500" h="444500"/>
              <a:bevelB w="444500" h="444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DC3D6CDD-675E-403E-8ADE-586F3D193CEF}"/>
                </a:ext>
              </a:extLst>
            </p:cNvPr>
            <p:cNvSpPr/>
            <p:nvPr/>
          </p:nvSpPr>
          <p:spPr>
            <a:xfrm>
              <a:off x="1768178" y="4639878"/>
              <a:ext cx="900000" cy="900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444500" h="444500"/>
              <a:bevelB w="444500" h="444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CD92AB87-30BC-4E51-A769-4CF711730F37}"/>
                </a:ext>
              </a:extLst>
            </p:cNvPr>
            <p:cNvSpPr/>
            <p:nvPr/>
          </p:nvSpPr>
          <p:spPr>
            <a:xfrm>
              <a:off x="1300493" y="4414640"/>
              <a:ext cx="900000" cy="900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444500" h="444500"/>
              <a:bevelB w="444500" h="444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F7121AE6-605C-4749-926B-9727DCB5D5F6}"/>
              </a:ext>
            </a:extLst>
          </p:cNvPr>
          <p:cNvSpPr txBox="1"/>
          <p:nvPr/>
        </p:nvSpPr>
        <p:spPr>
          <a:xfrm>
            <a:off x="2066820" y="2862764"/>
            <a:ext cx="395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F15C8F5-0FB7-4C0E-9004-0F3CAE885B11}"/>
              </a:ext>
            </a:extLst>
          </p:cNvPr>
          <p:cNvSpPr txBox="1"/>
          <p:nvPr/>
        </p:nvSpPr>
        <p:spPr>
          <a:xfrm>
            <a:off x="4965754" y="2862764"/>
            <a:ext cx="395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57" name="Rounded Rectangle 18">
            <a:hlinkClick r:id="rId4" action="ppaction://hlinksldjump"/>
            <a:extLst>
              <a:ext uri="{FF2B5EF4-FFF2-40B4-BE49-F238E27FC236}">
                <a16:creationId xmlns:a16="http://schemas.microsoft.com/office/drawing/2014/main" id="{3AB5BBB9-2203-447D-9D89-9E5641E257CD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3454488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62182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Beta decay</a:t>
            </a:r>
            <a:endParaRPr lang="en-GB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31" name="Text Placeholder 16">
            <a:extLst>
              <a:ext uri="{FF2B5EF4-FFF2-40B4-BE49-F238E27FC236}">
                <a16:creationId xmlns:a16="http://schemas.microsoft.com/office/drawing/2014/main" id="{CD782497-02C8-4C2C-9027-87A65E3562F3}"/>
              </a:ext>
            </a:extLst>
          </p:cNvPr>
          <p:cNvSpPr txBox="1">
            <a:spLocks/>
          </p:cNvSpPr>
          <p:nvPr/>
        </p:nvSpPr>
        <p:spPr>
          <a:xfrm>
            <a:off x="457200" y="863126"/>
            <a:ext cx="8285163" cy="1268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lvl="0" indent="-35560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The nucleus on the left is carbon-14.</a:t>
            </a:r>
          </a:p>
          <a:p>
            <a:pPr marL="355600" lvl="0" indent="-35560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A carbon-14 nucleus is unstable.</a:t>
            </a:r>
          </a:p>
          <a:p>
            <a:r>
              <a:rPr lang="en-US" dirty="0"/>
              <a:t>It can decay by emitting a beta particle.</a:t>
            </a:r>
            <a:endParaRPr lang="en-GB" dirty="0"/>
          </a:p>
        </p:txBody>
      </p:sp>
      <p:sp>
        <p:nvSpPr>
          <p:cNvPr id="28" name="Text Placeholder 16">
            <a:extLst>
              <a:ext uri="{FF2B5EF4-FFF2-40B4-BE49-F238E27FC236}">
                <a16:creationId xmlns:a16="http://schemas.microsoft.com/office/drawing/2014/main" id="{BF35D42A-13A7-4FEE-9FBF-064C81FC639E}"/>
              </a:ext>
            </a:extLst>
          </p:cNvPr>
          <p:cNvSpPr txBox="1">
            <a:spLocks/>
          </p:cNvSpPr>
          <p:nvPr/>
        </p:nvSpPr>
        <p:spPr>
          <a:xfrm>
            <a:off x="457200" y="5273345"/>
            <a:ext cx="8285163" cy="699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lvl="0" indent="-355600">
              <a:defRPr/>
            </a:pPr>
            <a:r>
              <a:rPr lang="en-US" sz="1400" i="1" dirty="0">
                <a:solidFill>
                  <a:srgbClr val="1F497D">
                    <a:lumMod val="50000"/>
                  </a:srgbClr>
                </a:solidFill>
              </a:rPr>
              <a:t>Some unstable nuclei undergo beta decay.</a:t>
            </a:r>
          </a:p>
          <a:p>
            <a:pPr marL="355600" lvl="0" indent="-355600">
              <a:defRPr/>
            </a:pPr>
            <a:r>
              <a:rPr lang="en-US" sz="1400" i="1" dirty="0">
                <a:solidFill>
                  <a:srgbClr val="1F497D">
                    <a:lumMod val="50000"/>
                  </a:srgbClr>
                </a:solidFill>
              </a:rPr>
              <a:t>Others can decay by different kinds of radioactive decay</a:t>
            </a:r>
            <a:r>
              <a:rPr lang="en-US" sz="1600" i="1" dirty="0">
                <a:solidFill>
                  <a:srgbClr val="1F497D">
                    <a:lumMod val="50000"/>
                  </a:srgbClr>
                </a:solidFill>
              </a:rPr>
              <a:t>.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324ECEE-0B8D-4121-B438-7BE90143D284}"/>
              </a:ext>
            </a:extLst>
          </p:cNvPr>
          <p:cNvGrpSpPr/>
          <p:nvPr/>
        </p:nvGrpSpPr>
        <p:grpSpPr>
          <a:xfrm>
            <a:off x="1961348" y="635995"/>
            <a:ext cx="6260083" cy="3815147"/>
            <a:chOff x="1961348" y="635995"/>
            <a:chExt cx="6260083" cy="3815147"/>
          </a:xfrm>
        </p:grpSpPr>
        <p:sp>
          <p:nvSpPr>
            <p:cNvPr id="315" name="Arrow: Right 314">
              <a:extLst>
                <a:ext uri="{FF2B5EF4-FFF2-40B4-BE49-F238E27FC236}">
                  <a16:creationId xmlns:a16="http://schemas.microsoft.com/office/drawing/2014/main" id="{47B4D3CF-71A4-4FDC-A8AF-A459F33460F2}"/>
                </a:ext>
              </a:extLst>
            </p:cNvPr>
            <p:cNvSpPr/>
            <p:nvPr/>
          </p:nvSpPr>
          <p:spPr>
            <a:xfrm>
              <a:off x="3951053" y="3330398"/>
              <a:ext cx="635000" cy="685800"/>
            </a:xfrm>
            <a:prstGeom prst="rightArrow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810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CB8ACB3E-69B5-41C1-A8EB-8765DAE307F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61348" y="2966575"/>
              <a:ext cx="1375708" cy="1413446"/>
            </a:xfrm>
            <a:prstGeom prst="rect">
              <a:avLst/>
            </a:prstGeom>
          </p:spPr>
        </p:pic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1B8ABF94-5590-476B-BBF1-F109D5236C2C}"/>
                </a:ext>
              </a:extLst>
            </p:cNvPr>
            <p:cNvGrpSpPr/>
            <p:nvPr/>
          </p:nvGrpSpPr>
          <p:grpSpPr>
            <a:xfrm>
              <a:off x="5200050" y="635995"/>
              <a:ext cx="3021381" cy="3815147"/>
              <a:chOff x="5200050" y="635995"/>
              <a:chExt cx="3021381" cy="3815147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2A8CEF2D-8C04-44BE-A787-7094D1111380}"/>
                  </a:ext>
                </a:extLst>
              </p:cNvPr>
              <p:cNvGrpSpPr/>
              <p:nvPr/>
            </p:nvGrpSpPr>
            <p:grpSpPr>
              <a:xfrm>
                <a:off x="5200050" y="635995"/>
                <a:ext cx="3021381" cy="3815147"/>
                <a:chOff x="5200050" y="635995"/>
                <a:chExt cx="3021381" cy="3815147"/>
              </a:xfrm>
            </p:grpSpPr>
            <p:grpSp>
              <p:nvGrpSpPr>
                <p:cNvPr id="9" name="Group 8">
                  <a:extLst>
                    <a:ext uri="{FF2B5EF4-FFF2-40B4-BE49-F238E27FC236}">
                      <a16:creationId xmlns:a16="http://schemas.microsoft.com/office/drawing/2014/main" id="{E36376DE-3972-4C66-A514-DD1870A76141}"/>
                    </a:ext>
                  </a:extLst>
                </p:cNvPr>
                <p:cNvGrpSpPr/>
                <p:nvPr/>
              </p:nvGrpSpPr>
              <p:grpSpPr>
                <a:xfrm>
                  <a:off x="5200050" y="940998"/>
                  <a:ext cx="3021381" cy="3510144"/>
                  <a:chOff x="5200050" y="940998"/>
                  <a:chExt cx="3021381" cy="3510144"/>
                </a:xfrm>
              </p:grpSpPr>
              <p:sp>
                <p:nvSpPr>
                  <p:cNvPr id="6" name="Oval 5">
                    <a:extLst>
                      <a:ext uri="{FF2B5EF4-FFF2-40B4-BE49-F238E27FC236}">
                        <a16:creationId xmlns:a16="http://schemas.microsoft.com/office/drawing/2014/main" id="{01569F20-D93F-4867-918E-97FA2D212A88}"/>
                      </a:ext>
                    </a:extLst>
                  </p:cNvPr>
                  <p:cNvSpPr/>
                  <p:nvPr/>
                </p:nvSpPr>
                <p:spPr>
                  <a:xfrm>
                    <a:off x="8149431" y="940998"/>
                    <a:ext cx="72000" cy="72000"/>
                  </a:xfrm>
                  <a:prstGeom prst="ellipse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pic>
                <p:nvPicPr>
                  <p:cNvPr id="5" name="Picture 4">
                    <a:extLst>
                      <a:ext uri="{FF2B5EF4-FFF2-40B4-BE49-F238E27FC236}">
                        <a16:creationId xmlns:a16="http://schemas.microsoft.com/office/drawing/2014/main" id="{EE6EDFB5-5CA7-4A33-9883-8B9CEBBBBAE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5200050" y="3037696"/>
                    <a:ext cx="1375708" cy="1413446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52" name="Arrow: Notched Right 51">
                  <a:extLst>
                    <a:ext uri="{FF2B5EF4-FFF2-40B4-BE49-F238E27FC236}">
                      <a16:creationId xmlns:a16="http://schemas.microsoft.com/office/drawing/2014/main" id="{60ED1E78-F45F-4F06-B2AB-C99BAE3798E8}"/>
                    </a:ext>
                  </a:extLst>
                </p:cNvPr>
                <p:cNvSpPr/>
                <p:nvPr/>
              </p:nvSpPr>
              <p:spPr>
                <a:xfrm rot="18532696">
                  <a:off x="5498282" y="2131019"/>
                  <a:ext cx="3278757" cy="288710"/>
                </a:xfrm>
                <a:prstGeom prst="notchedRightArrow">
                  <a:avLst>
                    <a:gd name="adj1" fmla="val 20677"/>
                    <a:gd name="adj2" fmla="val 281050"/>
                  </a:avLst>
                </a:prstGeom>
                <a:solidFill>
                  <a:srgbClr val="C00000">
                    <a:alpha val="50000"/>
                  </a:srgbClr>
                </a:solidFill>
                <a:ln>
                  <a:noFill/>
                </a:ln>
                <a:effectLst>
                  <a:softEdge rad="1270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54" name="Explosion: 8 Points 53">
                <a:extLst>
                  <a:ext uri="{FF2B5EF4-FFF2-40B4-BE49-F238E27FC236}">
                    <a16:creationId xmlns:a16="http://schemas.microsoft.com/office/drawing/2014/main" id="{2D3B3E23-FE31-4F7B-9086-B66EEC4DB8A5}"/>
                  </a:ext>
                </a:extLst>
              </p:cNvPr>
              <p:cNvSpPr/>
              <p:nvPr/>
            </p:nvSpPr>
            <p:spPr>
              <a:xfrm rot="2292674">
                <a:off x="6050155" y="3227324"/>
                <a:ext cx="232915" cy="486488"/>
              </a:xfrm>
              <a:prstGeom prst="irregularSeal1">
                <a:avLst/>
              </a:prstGeom>
              <a:solidFill>
                <a:srgbClr val="C00000">
                  <a:alpha val="50000"/>
                </a:srgb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3621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>
            <a:extLst>
              <a:ext uri="{FF2B5EF4-FFF2-40B4-BE49-F238E27FC236}">
                <a16:creationId xmlns:a16="http://schemas.microsoft.com/office/drawing/2014/main" id="{EA16185D-0C6F-4850-8814-AA25439E91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48" name="Text Placeholder 16">
            <a:extLst>
              <a:ext uri="{FF2B5EF4-FFF2-40B4-BE49-F238E27FC236}">
                <a16:creationId xmlns:a16="http://schemas.microsoft.com/office/drawing/2014/main" id="{E73291CB-1496-4939-A087-D9480EB1C652}"/>
              </a:ext>
            </a:extLst>
          </p:cNvPr>
          <p:cNvSpPr txBox="1">
            <a:spLocks/>
          </p:cNvSpPr>
          <p:nvPr/>
        </p:nvSpPr>
        <p:spPr>
          <a:xfrm>
            <a:off x="457200" y="863125"/>
            <a:ext cx="8285163" cy="5610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 is a nuclear equation that shows what happens:</a:t>
            </a:r>
          </a:p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>
              <a:solidFill>
                <a:srgbClr val="1F497D">
                  <a:lumMod val="50000"/>
                </a:srgbClr>
              </a:solidFill>
            </a:endParaRPr>
          </a:p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Beta decay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35094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1692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8291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4889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5972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64237" y="3594881"/>
            <a:ext cx="5538153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new nucleus is made that is a different element.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2" y="42546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4252299"/>
            <a:ext cx="540013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beta particle is a type of proton.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45062" y="49144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4238" y="49121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beta particle has a negative electric charge.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45062" y="557426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64237" y="5571935"/>
            <a:ext cx="540013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proton turns into a neutron and a beta particle.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50947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16929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82911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486530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55417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756237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435318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118580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77B27E6-5DB4-4B9B-86E7-FFA1B1ACB2AC}"/>
              </a:ext>
            </a:extLst>
          </p:cNvPr>
          <p:cNvGrpSpPr/>
          <p:nvPr/>
        </p:nvGrpSpPr>
        <p:grpSpPr>
          <a:xfrm>
            <a:off x="1093840" y="1418385"/>
            <a:ext cx="4264875" cy="1026665"/>
            <a:chOff x="1093840" y="1417940"/>
            <a:chExt cx="4264875" cy="1026665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4E8EE581-A4B6-4111-AEB4-A7BE8AE76A03}"/>
                </a:ext>
              </a:extLst>
            </p:cNvPr>
            <p:cNvSpPr/>
            <p:nvPr/>
          </p:nvSpPr>
          <p:spPr>
            <a:xfrm>
              <a:off x="1093840" y="1417940"/>
              <a:ext cx="4264875" cy="1026665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2490E8-138C-47B5-BE01-ECE5DD56B54C}"/>
                </a:ext>
              </a:extLst>
            </p:cNvPr>
            <p:cNvGrpSpPr/>
            <p:nvPr/>
          </p:nvGrpSpPr>
          <p:grpSpPr>
            <a:xfrm>
              <a:off x="1156122" y="1455023"/>
              <a:ext cx="4101840" cy="952500"/>
              <a:chOff x="1156122" y="1455023"/>
              <a:chExt cx="4101840" cy="952500"/>
            </a:xfrm>
          </p:grpSpPr>
          <p:grpSp>
            <p:nvGrpSpPr>
              <p:cNvPr id="67" name="Group 66">
                <a:extLst>
                  <a:ext uri="{FF2B5EF4-FFF2-40B4-BE49-F238E27FC236}">
                    <a16:creationId xmlns:a16="http://schemas.microsoft.com/office/drawing/2014/main" id="{9CDF2203-F2FE-463F-916B-4ED97034EC26}"/>
                  </a:ext>
                </a:extLst>
              </p:cNvPr>
              <p:cNvGrpSpPr/>
              <p:nvPr/>
            </p:nvGrpSpPr>
            <p:grpSpPr>
              <a:xfrm>
                <a:off x="1156122" y="1455023"/>
                <a:ext cx="918091" cy="952500"/>
                <a:chOff x="2527300" y="2634734"/>
                <a:chExt cx="918091" cy="952500"/>
              </a:xfrm>
            </p:grpSpPr>
            <p:sp>
              <p:nvSpPr>
                <p:cNvPr id="91" name="Rectangle 90">
                  <a:extLst>
                    <a:ext uri="{FF2B5EF4-FFF2-40B4-BE49-F238E27FC236}">
                      <a16:creationId xmlns:a16="http://schemas.microsoft.com/office/drawing/2014/main" id="{B96D4036-262B-4711-AB0F-5DCF40ABF6CF}"/>
                    </a:ext>
                  </a:extLst>
                </p:cNvPr>
                <p:cNvSpPr/>
                <p:nvPr/>
              </p:nvSpPr>
              <p:spPr>
                <a:xfrm>
                  <a:off x="2927300" y="2787819"/>
                  <a:ext cx="518091" cy="6463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3600" b="1" dirty="0">
                      <a:solidFill>
                        <a:srgbClr val="1F497D">
                          <a:lumMod val="50000"/>
                        </a:srgb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C</a:t>
                  </a:r>
                  <a:endParaRPr lang="en-GB" sz="3600" b="1" dirty="0"/>
                </a:p>
              </p:txBody>
            </p:sp>
            <p:grpSp>
              <p:nvGrpSpPr>
                <p:cNvPr id="92" name="Group 91">
                  <a:extLst>
                    <a:ext uri="{FF2B5EF4-FFF2-40B4-BE49-F238E27FC236}">
                      <a16:creationId xmlns:a16="http://schemas.microsoft.com/office/drawing/2014/main" id="{6CAB0075-6964-4C2C-83C4-EE81C0C0C931}"/>
                    </a:ext>
                  </a:extLst>
                </p:cNvPr>
                <p:cNvGrpSpPr/>
                <p:nvPr/>
              </p:nvGrpSpPr>
              <p:grpSpPr>
                <a:xfrm>
                  <a:off x="2527300" y="2634734"/>
                  <a:ext cx="558800" cy="952500"/>
                  <a:chOff x="2527300" y="2634734"/>
                  <a:chExt cx="558800" cy="952500"/>
                </a:xfrm>
              </p:grpSpPr>
              <p:sp>
                <p:nvSpPr>
                  <p:cNvPr id="93" name="TextBox 92">
                    <a:extLst>
                      <a:ext uri="{FF2B5EF4-FFF2-40B4-BE49-F238E27FC236}">
                        <a16:creationId xmlns:a16="http://schemas.microsoft.com/office/drawing/2014/main" id="{8E3BA384-F40E-4C3C-B251-8C760ECAB69C}"/>
                      </a:ext>
                    </a:extLst>
                  </p:cNvPr>
                  <p:cNvSpPr txBox="1"/>
                  <p:nvPr/>
                </p:nvSpPr>
                <p:spPr>
                  <a:xfrm>
                    <a:off x="2527300" y="2634734"/>
                    <a:ext cx="558800" cy="38100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GB" dirty="0"/>
                      <a:t>14</a:t>
                    </a:r>
                  </a:p>
                </p:txBody>
              </p:sp>
              <p:sp>
                <p:nvSpPr>
                  <p:cNvPr id="94" name="TextBox 93">
                    <a:extLst>
                      <a:ext uri="{FF2B5EF4-FFF2-40B4-BE49-F238E27FC236}">
                        <a16:creationId xmlns:a16="http://schemas.microsoft.com/office/drawing/2014/main" id="{4CC01CBD-C944-4D47-8DCC-3C94FA4A7DE0}"/>
                      </a:ext>
                    </a:extLst>
                  </p:cNvPr>
                  <p:cNvSpPr txBox="1"/>
                  <p:nvPr/>
                </p:nvSpPr>
                <p:spPr>
                  <a:xfrm>
                    <a:off x="2527300" y="3206234"/>
                    <a:ext cx="558800" cy="38100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GB" dirty="0"/>
                      <a:t>6</a:t>
                    </a:r>
                  </a:p>
                </p:txBody>
              </p:sp>
            </p:grpSp>
          </p:grpSp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F09B0BFD-2840-4251-BE43-036FBE451403}"/>
                  </a:ext>
                </a:extLst>
              </p:cNvPr>
              <p:cNvGrpSpPr/>
              <p:nvPr/>
            </p:nvGrpSpPr>
            <p:grpSpPr>
              <a:xfrm>
                <a:off x="2853795" y="1455023"/>
                <a:ext cx="975799" cy="952500"/>
                <a:chOff x="2527300" y="2634734"/>
                <a:chExt cx="975799" cy="952500"/>
              </a:xfrm>
            </p:grpSpPr>
            <p:sp>
              <p:nvSpPr>
                <p:cNvPr id="87" name="Rectangle 86">
                  <a:extLst>
                    <a:ext uri="{FF2B5EF4-FFF2-40B4-BE49-F238E27FC236}">
                      <a16:creationId xmlns:a16="http://schemas.microsoft.com/office/drawing/2014/main" id="{4DDE658B-B5A8-4C1E-AA4C-068CF3D4793C}"/>
                    </a:ext>
                  </a:extLst>
                </p:cNvPr>
                <p:cNvSpPr/>
                <p:nvPr/>
              </p:nvSpPr>
              <p:spPr>
                <a:xfrm>
                  <a:off x="2927300" y="2787819"/>
                  <a:ext cx="575799" cy="6463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3600" b="1" dirty="0">
                      <a:solidFill>
                        <a:srgbClr val="1F497D">
                          <a:lumMod val="50000"/>
                        </a:srgb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N</a:t>
                  </a:r>
                  <a:endParaRPr lang="en-GB" sz="3600" b="1" dirty="0"/>
                </a:p>
              </p:txBody>
            </p:sp>
            <p:grpSp>
              <p:nvGrpSpPr>
                <p:cNvPr id="88" name="Group 87">
                  <a:extLst>
                    <a:ext uri="{FF2B5EF4-FFF2-40B4-BE49-F238E27FC236}">
                      <a16:creationId xmlns:a16="http://schemas.microsoft.com/office/drawing/2014/main" id="{EAE7D333-5184-4DB7-A407-527A8857B487}"/>
                    </a:ext>
                  </a:extLst>
                </p:cNvPr>
                <p:cNvGrpSpPr/>
                <p:nvPr/>
              </p:nvGrpSpPr>
              <p:grpSpPr>
                <a:xfrm>
                  <a:off x="2527300" y="2634734"/>
                  <a:ext cx="558800" cy="952500"/>
                  <a:chOff x="2527300" y="2634734"/>
                  <a:chExt cx="558800" cy="952500"/>
                </a:xfrm>
              </p:grpSpPr>
              <p:sp>
                <p:nvSpPr>
                  <p:cNvPr id="89" name="TextBox 88">
                    <a:extLst>
                      <a:ext uri="{FF2B5EF4-FFF2-40B4-BE49-F238E27FC236}">
                        <a16:creationId xmlns:a16="http://schemas.microsoft.com/office/drawing/2014/main" id="{8D78433B-8DD5-4F78-BCB9-3B3D15698DCF}"/>
                      </a:ext>
                    </a:extLst>
                  </p:cNvPr>
                  <p:cNvSpPr txBox="1"/>
                  <p:nvPr/>
                </p:nvSpPr>
                <p:spPr>
                  <a:xfrm>
                    <a:off x="2527300" y="2634734"/>
                    <a:ext cx="558800" cy="38100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GB" dirty="0"/>
                      <a:t>14</a:t>
                    </a:r>
                  </a:p>
                </p:txBody>
              </p:sp>
              <p:sp>
                <p:nvSpPr>
                  <p:cNvPr id="90" name="TextBox 89">
                    <a:extLst>
                      <a:ext uri="{FF2B5EF4-FFF2-40B4-BE49-F238E27FC236}">
                        <a16:creationId xmlns:a16="http://schemas.microsoft.com/office/drawing/2014/main" id="{092A5E73-16EF-4FFA-9A20-7A05A1EE40AF}"/>
                      </a:ext>
                    </a:extLst>
                  </p:cNvPr>
                  <p:cNvSpPr txBox="1"/>
                  <p:nvPr/>
                </p:nvSpPr>
                <p:spPr>
                  <a:xfrm>
                    <a:off x="2527300" y="3206234"/>
                    <a:ext cx="558800" cy="38100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GB" dirty="0"/>
                      <a:t>7</a:t>
                    </a:r>
                  </a:p>
                </p:txBody>
              </p:sp>
            </p:grpSp>
          </p:grpSp>
          <p:grpSp>
            <p:nvGrpSpPr>
              <p:cNvPr id="77" name="Group 76">
                <a:extLst>
                  <a:ext uri="{FF2B5EF4-FFF2-40B4-BE49-F238E27FC236}">
                    <a16:creationId xmlns:a16="http://schemas.microsoft.com/office/drawing/2014/main" id="{B2FB584A-6998-47BB-838E-F6C070DD17FF}"/>
                  </a:ext>
                </a:extLst>
              </p:cNvPr>
              <p:cNvGrpSpPr/>
              <p:nvPr/>
            </p:nvGrpSpPr>
            <p:grpSpPr>
              <a:xfrm>
                <a:off x="4420022" y="1455023"/>
                <a:ext cx="837940" cy="952500"/>
                <a:chOff x="2527300" y="2634734"/>
                <a:chExt cx="837940" cy="952500"/>
              </a:xfrm>
            </p:grpSpPr>
            <p:sp>
              <p:nvSpPr>
                <p:cNvPr id="83" name="Rectangle 82">
                  <a:extLst>
                    <a:ext uri="{FF2B5EF4-FFF2-40B4-BE49-F238E27FC236}">
                      <a16:creationId xmlns:a16="http://schemas.microsoft.com/office/drawing/2014/main" id="{2068FAFE-89CC-4A9B-8376-E3038878C6A2}"/>
                    </a:ext>
                  </a:extLst>
                </p:cNvPr>
                <p:cNvSpPr/>
                <p:nvPr/>
              </p:nvSpPr>
              <p:spPr>
                <a:xfrm>
                  <a:off x="2927300" y="2787819"/>
                  <a:ext cx="437940" cy="6463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3600" b="1" dirty="0">
                      <a:solidFill>
                        <a:srgbClr val="1F497D">
                          <a:lumMod val="50000"/>
                        </a:srgb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sym typeface="Symbol" panose="05050102010706020507" pitchFamily="18" charset="2"/>
                    </a:rPr>
                    <a:t></a:t>
                  </a:r>
                  <a:endParaRPr lang="en-GB" sz="3600" b="1" dirty="0"/>
                </a:p>
              </p:txBody>
            </p:sp>
            <p:grpSp>
              <p:nvGrpSpPr>
                <p:cNvPr id="84" name="Group 83">
                  <a:extLst>
                    <a:ext uri="{FF2B5EF4-FFF2-40B4-BE49-F238E27FC236}">
                      <a16:creationId xmlns:a16="http://schemas.microsoft.com/office/drawing/2014/main" id="{5F88F263-3D49-4506-B401-C08F03C26193}"/>
                    </a:ext>
                  </a:extLst>
                </p:cNvPr>
                <p:cNvGrpSpPr/>
                <p:nvPr/>
              </p:nvGrpSpPr>
              <p:grpSpPr>
                <a:xfrm>
                  <a:off x="2527300" y="2634734"/>
                  <a:ext cx="558800" cy="952500"/>
                  <a:chOff x="2527300" y="2634734"/>
                  <a:chExt cx="558800" cy="952500"/>
                </a:xfrm>
              </p:grpSpPr>
              <p:sp>
                <p:nvSpPr>
                  <p:cNvPr id="85" name="TextBox 84">
                    <a:extLst>
                      <a:ext uri="{FF2B5EF4-FFF2-40B4-BE49-F238E27FC236}">
                        <a16:creationId xmlns:a16="http://schemas.microsoft.com/office/drawing/2014/main" id="{0D3938CB-42FF-4B89-A27C-A13EBFAEB479}"/>
                      </a:ext>
                    </a:extLst>
                  </p:cNvPr>
                  <p:cNvSpPr txBox="1"/>
                  <p:nvPr/>
                </p:nvSpPr>
                <p:spPr>
                  <a:xfrm>
                    <a:off x="2527300" y="2634734"/>
                    <a:ext cx="558800" cy="38100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GB" dirty="0"/>
                      <a:t>0</a:t>
                    </a:r>
                  </a:p>
                </p:txBody>
              </p:sp>
              <p:sp>
                <p:nvSpPr>
                  <p:cNvPr id="86" name="TextBox 85">
                    <a:extLst>
                      <a:ext uri="{FF2B5EF4-FFF2-40B4-BE49-F238E27FC236}">
                        <a16:creationId xmlns:a16="http://schemas.microsoft.com/office/drawing/2014/main" id="{CE4D4077-ACCC-4F37-9B1D-7D31A217F5AA}"/>
                      </a:ext>
                    </a:extLst>
                  </p:cNvPr>
                  <p:cNvSpPr txBox="1"/>
                  <p:nvPr/>
                </p:nvSpPr>
                <p:spPr>
                  <a:xfrm>
                    <a:off x="2527300" y="3206234"/>
                    <a:ext cx="558800" cy="38100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GB" dirty="0"/>
                      <a:t>-1</a:t>
                    </a:r>
                  </a:p>
                </p:txBody>
              </p:sp>
            </p:grpSp>
          </p:grp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C20AD154-B0E7-4DE5-A4C2-C2E6C8708C89}"/>
                  </a:ext>
                </a:extLst>
              </p:cNvPr>
              <p:cNvSpPr/>
              <p:nvPr/>
            </p:nvSpPr>
            <p:spPr>
              <a:xfrm>
                <a:off x="2162479" y="1608108"/>
                <a:ext cx="603050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3600" b="1" dirty="0">
                    <a:solidFill>
                      <a:srgbClr val="1F497D">
                        <a:lumMod val="50000"/>
                      </a:srgbClr>
                    </a:solidFill>
                    <a:latin typeface="Calibri" panose="020F0502020204030204" pitchFamily="34" charset="0"/>
                    <a:ea typeface="Verdana" panose="020B0604030504040204" pitchFamily="34" charset="0"/>
                    <a:cs typeface="Calibri" panose="020F0502020204030204" pitchFamily="34" charset="0"/>
                  </a:rPr>
                  <a:t>→</a:t>
                </a:r>
                <a:endParaRPr lang="en-GB" sz="3600" b="1" dirty="0"/>
              </a:p>
            </p:txBody>
          </p: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0936A17D-9965-4807-810D-FFF618E2C288}"/>
                  </a:ext>
                </a:extLst>
              </p:cNvPr>
              <p:cNvSpPr/>
              <p:nvPr/>
            </p:nvSpPr>
            <p:spPr>
              <a:xfrm>
                <a:off x="3917860" y="1608108"/>
                <a:ext cx="413896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3600" b="1" dirty="0">
                    <a:solidFill>
                      <a:srgbClr val="1F497D">
                        <a:lumMod val="50000"/>
                      </a:srgbClr>
                    </a:solidFill>
                    <a:latin typeface="Calibri" panose="020F0502020204030204" pitchFamily="34" charset="0"/>
                    <a:ea typeface="Verdana" panose="020B0604030504040204" pitchFamily="34" charset="0"/>
                    <a:cs typeface="Calibri" panose="020F0502020204030204" pitchFamily="34" charset="0"/>
                  </a:rPr>
                  <a:t>+</a:t>
                </a:r>
                <a:endParaRPr lang="en-GB" sz="3600" b="1" dirty="0"/>
              </a:p>
            </p:txBody>
          </p:sp>
        </p:grpSp>
      </p:grpSp>
      <p:sp>
        <p:nvSpPr>
          <p:cNvPr id="95" name="Rectangle 94">
            <a:extLst>
              <a:ext uri="{FF2B5EF4-FFF2-40B4-BE49-F238E27FC236}">
                <a16:creationId xmlns:a16="http://schemas.microsoft.com/office/drawing/2014/main" id="{6D82BEA6-7369-4ED0-9B55-4A75584466A9}"/>
              </a:ext>
            </a:extLst>
          </p:cNvPr>
          <p:cNvSpPr/>
          <p:nvPr/>
        </p:nvSpPr>
        <p:spPr>
          <a:xfrm>
            <a:off x="457200" y="2692876"/>
            <a:ext cx="5538157" cy="692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does the equation tell you about the beta decay of carbon-14?</a:t>
            </a:r>
            <a:endParaRPr lang="en-US" b="1" dirty="0">
              <a:solidFill>
                <a:srgbClr val="1F497D">
                  <a:lumMod val="50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6" name="Rounded Rectangle 18">
            <a:hlinkClick r:id="rId4" action="ppaction://hlinksldjump"/>
            <a:extLst>
              <a:ext uri="{FF2B5EF4-FFF2-40B4-BE49-F238E27FC236}">
                <a16:creationId xmlns:a16="http://schemas.microsoft.com/office/drawing/2014/main" id="{5ADC0676-3104-4139-98D4-F7D3FC13A09C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35875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448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Beta origin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57200" y="863125"/>
            <a:ext cx="8285163" cy="13422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beta particle </a:t>
            </a:r>
            <a:r>
              <a:rPr lang="en-US" dirty="0"/>
              <a:t>is a high-speed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electron.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Carbon-14 decays by beta-decay.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beta particle is emitted.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B41BF2B-1878-4E14-BB8B-FD19BCCCDB3D}"/>
              </a:ext>
            </a:extLst>
          </p:cNvPr>
          <p:cNvGrpSpPr/>
          <p:nvPr/>
        </p:nvGrpSpPr>
        <p:grpSpPr>
          <a:xfrm>
            <a:off x="1106094" y="2180470"/>
            <a:ext cx="6987373" cy="3080892"/>
            <a:chOff x="1522410" y="2184147"/>
            <a:chExt cx="6987373" cy="3080892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862DB130-7256-4078-83FB-ED26E17EDDE6}"/>
                </a:ext>
              </a:extLst>
            </p:cNvPr>
            <p:cNvGrpSpPr/>
            <p:nvPr/>
          </p:nvGrpSpPr>
          <p:grpSpPr>
            <a:xfrm rot="1559020">
              <a:off x="5367638" y="2203647"/>
              <a:ext cx="3142145" cy="1007645"/>
              <a:chOff x="5509227" y="1145972"/>
              <a:chExt cx="3142145" cy="1007645"/>
            </a:xfrm>
          </p:grpSpPr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34313A50-0139-4521-8471-8DE4D72A816F}"/>
                  </a:ext>
                </a:extLst>
              </p:cNvPr>
              <p:cNvSpPr/>
              <p:nvPr/>
            </p:nvSpPr>
            <p:spPr>
              <a:xfrm>
                <a:off x="8409505" y="1145972"/>
                <a:ext cx="36000" cy="36000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" name="Arrow: Notched Right 5">
                <a:extLst>
                  <a:ext uri="{FF2B5EF4-FFF2-40B4-BE49-F238E27FC236}">
                    <a16:creationId xmlns:a16="http://schemas.microsoft.com/office/drawing/2014/main" id="{48FF2E58-D079-428C-9EB9-1C2967DC886D}"/>
                  </a:ext>
                </a:extLst>
              </p:cNvPr>
              <p:cNvSpPr/>
              <p:nvPr/>
            </p:nvSpPr>
            <p:spPr>
              <a:xfrm rot="19516620">
                <a:off x="5509227" y="2043598"/>
                <a:ext cx="3142145" cy="110019"/>
              </a:xfrm>
              <a:prstGeom prst="notchedRightArrow">
                <a:avLst>
                  <a:gd name="adj1" fmla="val 20677"/>
                  <a:gd name="adj2" fmla="val 531596"/>
                </a:avLst>
              </a:prstGeom>
              <a:solidFill>
                <a:srgbClr val="C00000">
                  <a:alpha val="50000"/>
                </a:srgb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4F8DD7B6-9080-4962-9B1B-B2295B225BC7}"/>
                </a:ext>
              </a:extLst>
            </p:cNvPr>
            <p:cNvGrpSpPr/>
            <p:nvPr/>
          </p:nvGrpSpPr>
          <p:grpSpPr>
            <a:xfrm>
              <a:off x="1522410" y="2184147"/>
              <a:ext cx="2867431" cy="3080892"/>
              <a:chOff x="2890537" y="2223942"/>
              <a:chExt cx="2867431" cy="3080892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7787632D-DAA4-4714-9D01-D1A936FE3AB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08492" y="3584653"/>
                <a:ext cx="255253" cy="262030"/>
              </a:xfrm>
              <a:prstGeom prst="rect">
                <a:avLst/>
              </a:prstGeom>
            </p:spPr>
          </p:pic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47CB27EF-734E-46F8-BD54-1D18095DBE2D}"/>
                  </a:ext>
                </a:extLst>
              </p:cNvPr>
              <p:cNvGrpSpPr/>
              <p:nvPr/>
            </p:nvGrpSpPr>
            <p:grpSpPr>
              <a:xfrm>
                <a:off x="2890537" y="2223942"/>
                <a:ext cx="2867431" cy="3080892"/>
                <a:chOff x="2890537" y="2223942"/>
                <a:chExt cx="2867431" cy="3080892"/>
              </a:xfrm>
            </p:grpSpPr>
            <p:sp>
              <p:nvSpPr>
                <p:cNvPr id="10" name="Oval 9">
                  <a:extLst>
                    <a:ext uri="{FF2B5EF4-FFF2-40B4-BE49-F238E27FC236}">
                      <a16:creationId xmlns:a16="http://schemas.microsoft.com/office/drawing/2014/main" id="{6CB1B339-F020-484E-A3A6-281D08BA0B77}"/>
                    </a:ext>
                  </a:extLst>
                </p:cNvPr>
                <p:cNvSpPr/>
                <p:nvPr/>
              </p:nvSpPr>
              <p:spPr>
                <a:xfrm>
                  <a:off x="4869712" y="5268834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" name="Oval 10">
                  <a:extLst>
                    <a:ext uri="{FF2B5EF4-FFF2-40B4-BE49-F238E27FC236}">
                      <a16:creationId xmlns:a16="http://schemas.microsoft.com/office/drawing/2014/main" id="{594C1C86-C95B-45FE-B86F-5486CFA94976}"/>
                    </a:ext>
                  </a:extLst>
                </p:cNvPr>
                <p:cNvSpPr/>
                <p:nvPr/>
              </p:nvSpPr>
              <p:spPr>
                <a:xfrm>
                  <a:off x="4041734" y="3296605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" name="Oval 11">
                  <a:extLst>
                    <a:ext uri="{FF2B5EF4-FFF2-40B4-BE49-F238E27FC236}">
                      <a16:creationId xmlns:a16="http://schemas.microsoft.com/office/drawing/2014/main" id="{6FBE3571-848C-40A9-89B6-28F114A916EC}"/>
                    </a:ext>
                  </a:extLst>
                </p:cNvPr>
                <p:cNvSpPr/>
                <p:nvPr/>
              </p:nvSpPr>
              <p:spPr>
                <a:xfrm>
                  <a:off x="3315359" y="2223942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" name="Oval 12">
                  <a:extLst>
                    <a:ext uri="{FF2B5EF4-FFF2-40B4-BE49-F238E27FC236}">
                      <a16:creationId xmlns:a16="http://schemas.microsoft.com/office/drawing/2014/main" id="{36F50F6B-859B-48C6-96B8-2778C801FF51}"/>
                    </a:ext>
                  </a:extLst>
                </p:cNvPr>
                <p:cNvSpPr/>
                <p:nvPr/>
              </p:nvSpPr>
              <p:spPr>
                <a:xfrm>
                  <a:off x="4915337" y="3767780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" name="Oval 13">
                  <a:extLst>
                    <a:ext uri="{FF2B5EF4-FFF2-40B4-BE49-F238E27FC236}">
                      <a16:creationId xmlns:a16="http://schemas.microsoft.com/office/drawing/2014/main" id="{8DFFFBE5-E2AF-4305-B613-3BE19B550CDD}"/>
                    </a:ext>
                  </a:extLst>
                </p:cNvPr>
                <p:cNvSpPr/>
                <p:nvPr/>
              </p:nvSpPr>
              <p:spPr>
                <a:xfrm>
                  <a:off x="5721968" y="2440005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" name="Oval 14">
                  <a:extLst>
                    <a:ext uri="{FF2B5EF4-FFF2-40B4-BE49-F238E27FC236}">
                      <a16:creationId xmlns:a16="http://schemas.microsoft.com/office/drawing/2014/main" id="{CD0EA773-8CBF-4852-B689-8645CC1AEE8C}"/>
                    </a:ext>
                  </a:extLst>
                </p:cNvPr>
                <p:cNvSpPr/>
                <p:nvPr/>
              </p:nvSpPr>
              <p:spPr>
                <a:xfrm>
                  <a:off x="2890537" y="4652659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15739DF6-0340-4E9B-8903-76648C51C265}"/>
              </a:ext>
            </a:extLst>
          </p:cNvPr>
          <p:cNvSpPr txBox="1"/>
          <p:nvPr/>
        </p:nvSpPr>
        <p:spPr>
          <a:xfrm>
            <a:off x="1613399" y="5373405"/>
            <a:ext cx="227655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Carbon-14 atom </a:t>
            </a:r>
          </a:p>
          <a:p>
            <a:pPr algn="ctr"/>
            <a:r>
              <a:rPr lang="en-GB" sz="12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(not to scale)</a:t>
            </a:r>
            <a:endParaRPr lang="en-GB" sz="12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D529D5D-5DC2-41B3-90F3-F73B5EFC0B58}"/>
              </a:ext>
            </a:extLst>
          </p:cNvPr>
          <p:cNvSpPr/>
          <p:nvPr/>
        </p:nvSpPr>
        <p:spPr>
          <a:xfrm>
            <a:off x="5977108" y="3408822"/>
            <a:ext cx="292047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Beta particle</a:t>
            </a:r>
          </a:p>
          <a:p>
            <a:pPr algn="ctr"/>
            <a:r>
              <a:rPr lang="en-GB" sz="12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(emitted during beta decay)</a:t>
            </a:r>
          </a:p>
        </p:txBody>
      </p:sp>
    </p:spTree>
    <p:extLst>
      <p:ext uri="{BB962C8B-B14F-4D97-AF65-F5344CB8AC3E}">
        <p14:creationId xmlns:p14="http://schemas.microsoft.com/office/powerpoint/2010/main" val="41284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EFD8651A-95D9-4A05-AE2D-E190B48F8E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Beta origin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36933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Where does the beta particle come from?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shoots out of the nucleus of an atom.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one of the electrons around an atom that shoots out.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one of the electrons around an atom that the nucleus forces out when it decays.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8DC1C88-574D-4173-9B1B-D84A7EECF720}"/>
              </a:ext>
            </a:extLst>
          </p:cNvPr>
          <p:cNvGrpSpPr/>
          <p:nvPr/>
        </p:nvGrpSpPr>
        <p:grpSpPr>
          <a:xfrm>
            <a:off x="1415056" y="1145767"/>
            <a:ext cx="6853577" cy="2394257"/>
            <a:chOff x="1611308" y="1138748"/>
            <a:chExt cx="6853577" cy="2394257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0296436-3B67-4B99-A68A-176346C789F0}"/>
                </a:ext>
              </a:extLst>
            </p:cNvPr>
            <p:cNvGrpSpPr/>
            <p:nvPr/>
          </p:nvGrpSpPr>
          <p:grpSpPr>
            <a:xfrm>
              <a:off x="1611308" y="1138748"/>
              <a:ext cx="5885619" cy="2394257"/>
              <a:chOff x="1406949" y="1130374"/>
              <a:chExt cx="5885619" cy="2394257"/>
            </a:xfrm>
          </p:grpSpPr>
          <p:pic>
            <p:nvPicPr>
              <p:cNvPr id="2" name="Picture 1">
                <a:extLst>
                  <a:ext uri="{FF2B5EF4-FFF2-40B4-BE49-F238E27FC236}">
                    <a16:creationId xmlns:a16="http://schemas.microsoft.com/office/drawing/2014/main" id="{1B502340-DFB8-4F10-945F-50809E5EADE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06949" y="1179067"/>
                <a:ext cx="2188268" cy="2345564"/>
              </a:xfrm>
              <a:prstGeom prst="rect">
                <a:avLst/>
              </a:prstGeom>
            </p:spPr>
          </p:pic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6B399236-7548-4B9E-BBDD-D1BE0ABF24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846925">
                <a:off x="4616192" y="1130374"/>
                <a:ext cx="2676376" cy="1865538"/>
              </a:xfrm>
              <a:prstGeom prst="rect">
                <a:avLst/>
              </a:prstGeom>
            </p:spPr>
          </p:pic>
        </p:grp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3E290E25-DDE6-44AC-8845-0381F48ED5B3}"/>
                </a:ext>
              </a:extLst>
            </p:cNvPr>
            <p:cNvSpPr/>
            <p:nvPr/>
          </p:nvSpPr>
          <p:spPr>
            <a:xfrm>
              <a:off x="7055576" y="2155963"/>
              <a:ext cx="1409309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Beta particle</a:t>
              </a:r>
            </a:p>
          </p:txBody>
        </p:sp>
      </p:grpSp>
      <p:sp>
        <p:nvSpPr>
          <p:cNvPr id="19" name="Rounded Rectangle 18">
            <a:hlinkClick r:id="rId6" action="ppaction://hlinksldjump"/>
            <a:extLst>
              <a:ext uri="{FF2B5EF4-FFF2-40B4-BE49-F238E27FC236}">
                <a16:creationId xmlns:a16="http://schemas.microsoft.com/office/drawing/2014/main" id="{A026E120-355F-4AF4-B283-C0F06F785859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385495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Template_Physics_Slides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11BBCF9-A65E-4347-BD5C-6B94DE993761}" vid="{6804A4E1-6366-4CC1-BEDF-B1D1EE0BA69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.BEST_Template_Physics_Slides</Template>
  <TotalTime>458</TotalTime>
  <Words>2800</Words>
  <Application>Microsoft Office PowerPoint</Application>
  <PresentationFormat>On-screen Show (4:3)</PresentationFormat>
  <Paragraphs>337</Paragraphs>
  <Slides>21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Arial Black</vt:lpstr>
      <vt:lpstr>Calibri</vt:lpstr>
      <vt:lpstr>Calibri Light</vt:lpstr>
      <vt:lpstr>Symbol</vt:lpstr>
      <vt:lpstr>Verdana</vt:lpstr>
      <vt:lpstr>.BEST_Template_Physics_Slides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51</cp:revision>
  <dcterms:created xsi:type="dcterms:W3CDTF">2021-11-24T15:19:06Z</dcterms:created>
  <dcterms:modified xsi:type="dcterms:W3CDTF">2021-12-06T09:45:54Z</dcterms:modified>
</cp:coreProperties>
</file>