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5"/>
  </p:notesMasterIdLst>
  <p:sldIdLst>
    <p:sldId id="258" r:id="rId2"/>
    <p:sldId id="259" r:id="rId3"/>
    <p:sldId id="261" r:id="rId4"/>
    <p:sldId id="277" r:id="rId5"/>
    <p:sldId id="276" r:id="rId6"/>
    <p:sldId id="278" r:id="rId7"/>
    <p:sldId id="279" r:id="rId8"/>
    <p:sldId id="280" r:id="rId9"/>
    <p:sldId id="283" r:id="rId10"/>
    <p:sldId id="284" r:id="rId11"/>
    <p:sldId id="285" r:id="rId12"/>
    <p:sldId id="286" r:id="rId13"/>
    <p:sldId id="287" r:id="rId14"/>
    <p:sldId id="290" r:id="rId15"/>
    <p:sldId id="263" r:id="rId16"/>
    <p:sldId id="291" r:id="rId17"/>
    <p:sldId id="260" r:id="rId18"/>
    <p:sldId id="269" r:id="rId19"/>
    <p:sldId id="288" r:id="rId20"/>
    <p:sldId id="289" r:id="rId21"/>
    <p:sldId id="292" r:id="rId22"/>
    <p:sldId id="272" r:id="rId23"/>
    <p:sldId id="282" r:id="rId2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0253F"/>
    <a:srgbClr val="604A7B"/>
    <a:srgbClr val="E36C0A"/>
    <a:srgbClr val="FF0000"/>
    <a:srgbClr val="FFFF00"/>
    <a:srgbClr val="007600"/>
    <a:srgbClr val="3737FF"/>
    <a:srgbClr val="5B5BFF"/>
    <a:srgbClr val="000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016" autoAdjust="0"/>
    <p:restoredTop sz="72966" autoAdjust="0"/>
  </p:normalViewPr>
  <p:slideViewPr>
    <p:cSldViewPr snapToGrid="0">
      <p:cViewPr varScale="1">
        <p:scale>
          <a:sx n="74" d="100"/>
          <a:sy n="74" d="100"/>
        </p:scale>
        <p:origin x="798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E3BC92B-20E3-4759-9EA2-4291CE070368}" type="datetimeFigureOut">
              <a:rPr lang="en-GB" smtClean="0"/>
              <a:t>02/12/2021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DE7C73D-9F36-4409-AC4D-B1068866F4E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441290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>
              <a:spcAft>
                <a:spcPts val="600"/>
              </a:spcAft>
            </a:pPr>
            <a:r>
              <a:rPr lang="en-GB" sz="2800" b="0" i="0" dirty="0">
                <a:latin typeface="Verdana" panose="020B0604030504040204" pitchFamily="34" charset="0"/>
                <a:ea typeface="Verdana" panose="020B0604030504040204" pitchFamily="34" charset="0"/>
              </a:rPr>
              <a:t>The boxes containing</a:t>
            </a:r>
            <a:r>
              <a:rPr lang="en-GB" sz="2800" b="0" i="0" baseline="0" dirty="0">
                <a:latin typeface="Verdana" panose="020B0604030504040204" pitchFamily="34" charset="0"/>
                <a:ea typeface="Verdana" panose="020B0604030504040204" pitchFamily="34" charset="0"/>
              </a:rPr>
              <a:t> the titles of the diagnostic question</a:t>
            </a:r>
            <a:r>
              <a:rPr lang="en-GB" sz="2000" b="0" i="0" baseline="0" dirty="0">
                <a:latin typeface="+mn-lt"/>
                <a:ea typeface="+mn-ea"/>
              </a:rPr>
              <a:t>s and response activities are clickable links that will take you to the starting slide for each activity in this presentation.</a:t>
            </a:r>
          </a:p>
          <a:p>
            <a:pPr algn="l">
              <a:spcAft>
                <a:spcPts val="600"/>
              </a:spcAft>
            </a:pPr>
            <a:endParaRPr lang="en-GB" sz="2000" b="0" i="0" baseline="0" dirty="0">
              <a:solidFill>
                <a:schemeClr val="tx1"/>
              </a:solidFill>
              <a:latin typeface="+mn-lt"/>
              <a:ea typeface="+mn-ea"/>
            </a:endParaRPr>
          </a:p>
          <a:p>
            <a:pPr marL="171450" indent="-171450" algn="l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000" b="0" i="0" baseline="0" dirty="0">
                <a:solidFill>
                  <a:schemeClr val="tx1"/>
                </a:solidFill>
                <a:latin typeface="+mn-lt"/>
                <a:ea typeface="+mn-ea"/>
              </a:rPr>
              <a:t>In edit mode, hold down the Ctrl key and left-click the box.</a:t>
            </a:r>
          </a:p>
          <a:p>
            <a:pPr marL="171450" indent="-171450" algn="l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000" b="0" i="0" baseline="0" dirty="0">
                <a:solidFill>
                  <a:schemeClr val="tx1"/>
                </a:solidFill>
                <a:latin typeface="+mn-lt"/>
                <a:ea typeface="+mn-ea"/>
              </a:rPr>
              <a:t>In slide show mode, simply left-click the box.</a:t>
            </a:r>
          </a:p>
          <a:p>
            <a:pPr algn="l">
              <a:spcAft>
                <a:spcPts val="600"/>
              </a:spcAft>
            </a:pPr>
            <a:endParaRPr lang="en-GB" sz="2000" b="0" i="0" baseline="0" dirty="0">
              <a:solidFill>
                <a:schemeClr val="tx1"/>
              </a:solidFill>
              <a:latin typeface="+mn-lt"/>
              <a:ea typeface="+mn-ea"/>
            </a:endParaRPr>
          </a:p>
          <a:p>
            <a:pPr algn="l">
              <a:spcAft>
                <a:spcPts val="600"/>
              </a:spcAft>
            </a:pPr>
            <a:r>
              <a:rPr lang="en-GB" sz="2000" b="0" i="0" baseline="0">
                <a:solidFill>
                  <a:schemeClr val="tx1"/>
                </a:solidFill>
              </a:rPr>
              <a:t>Click the ‘Home’ button at the top right of the final slide of each activity to return here.</a:t>
            </a:r>
            <a:endParaRPr lang="en-GB" sz="2000" b="0" i="0" baseline="0" dirty="0">
              <a:solidFill>
                <a:schemeClr val="tx1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E7C73D-9F36-4409-AC4D-B1068866F4E0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9577338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Answers are revealed by clicking on the mouse.</a:t>
            </a:r>
          </a:p>
          <a:p>
            <a:endParaRPr lang="en-GB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1" baseline="0" dirty="0">
                <a:solidFill>
                  <a:schemeClr val="tx1"/>
                </a:solidFill>
              </a:rPr>
              <a:t>A summary of common misunderstandings can be found in the teacher notes for this activity.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A9A9C8-D01D-4035-9878-655F50F97496}" type="slidenum">
              <a:rPr lang="en-GB" smtClean="0"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0379075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b="1" dirty="0"/>
              <a:t>From</a:t>
            </a:r>
            <a:r>
              <a:rPr lang="en-GB" b="1" baseline="0" dirty="0"/>
              <a:t> k</a:t>
            </a:r>
            <a:r>
              <a:rPr lang="en-GB" b="1" dirty="0"/>
              <a:t>ey concept </a:t>
            </a:r>
            <a:r>
              <a:rPr lang="en-GB" b="1" dirty="0">
                <a:solidFill>
                  <a:srgbClr val="C00000"/>
                </a:solidFill>
              </a:rPr>
              <a:t>PMA5.2.1</a:t>
            </a:r>
            <a:r>
              <a:rPr lang="en-GB" b="1" dirty="0"/>
              <a:t>: </a:t>
            </a:r>
            <a:r>
              <a:rPr lang="en-GB" sz="1200" b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tudents should be able to explain why large nuclei with too many protons emit alpha particles rather than protons.</a:t>
            </a:r>
          </a:p>
          <a:p>
            <a:r>
              <a:rPr lang="en-GB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Common gap in understanding:</a:t>
            </a:r>
            <a:r>
              <a:rPr lang="en-GB" sz="120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students are rarely taught the reason for alpha-emission, which can lead to confusion.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1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Avoid saying: </a:t>
            </a:r>
            <a:r>
              <a:rPr lang="en-GB" sz="120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 nucleus contains protons and neutrons; and alpha particles are radioactive.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1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Do say: </a:t>
            </a:r>
            <a:r>
              <a:rPr lang="en-GB" sz="120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 nucleus is made of protons and neutrons; and alpha particles are radiation.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200" b="0" i="1" baseline="0" dirty="0">
              <a:solidFill>
                <a:schemeClr val="tx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1" baseline="0" dirty="0">
                <a:solidFill>
                  <a:schemeClr val="tx1"/>
                </a:solidFill>
              </a:rPr>
              <a:t>Student sheets and teacher notes for this activity contain printable and editable worksheets, together with teacher support materials.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DE7C73D-9F36-4409-AC4D-B1068866F4E0}" type="slidenum">
              <a:rPr lang="en-GB" smtClean="0"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1455165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1" baseline="0" dirty="0">
                <a:solidFill>
                  <a:schemeClr val="tx1"/>
                </a:solidFill>
              </a:rPr>
              <a:t>Student sheets and teacher notes for this activity contain printable and editable worksheets, together with teacher support materials.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DE7C73D-9F36-4409-AC4D-B1068866F4E0}" type="slidenum">
              <a:rPr lang="en-GB" smtClean="0"/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918382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1" i="0" baseline="0" dirty="0">
                <a:solidFill>
                  <a:schemeClr val="tx1"/>
                </a:solidFill>
              </a:rPr>
              <a:t>Expected answers: </a:t>
            </a:r>
            <a:r>
              <a:rPr lang="en-GB" sz="1200" b="0" i="0" baseline="0" dirty="0">
                <a:solidFill>
                  <a:schemeClr val="tx1"/>
                </a:solidFill>
              </a:rPr>
              <a:t>A and B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200" b="0" i="1" baseline="0" dirty="0">
              <a:solidFill>
                <a:schemeClr val="tx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1" baseline="0" dirty="0">
                <a:solidFill>
                  <a:schemeClr val="tx1"/>
                </a:solidFill>
              </a:rPr>
              <a:t>A breakdown of what each choice tells you about students’ understanding or misunderstanding can be found in the teacher notes for this activity.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A9A9C8-D01D-4035-9878-655F50F97496}" type="slidenum">
              <a:rPr lang="en-GB" smtClean="0"/>
              <a:t>13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5977919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b="1" dirty="0"/>
              <a:t>From</a:t>
            </a:r>
            <a:r>
              <a:rPr lang="en-GB" b="1" baseline="0" dirty="0"/>
              <a:t> k</a:t>
            </a:r>
            <a:r>
              <a:rPr lang="en-GB" b="1" dirty="0"/>
              <a:t>ey concept </a:t>
            </a:r>
            <a:r>
              <a:rPr lang="en-GB" b="1" dirty="0">
                <a:solidFill>
                  <a:srgbClr val="C00000"/>
                </a:solidFill>
              </a:rPr>
              <a:t>PMA5.2.1</a:t>
            </a:r>
            <a:r>
              <a:rPr lang="en-GB" b="1" dirty="0"/>
              <a:t>: </a:t>
            </a:r>
            <a:r>
              <a:rPr lang="en-GB" sz="1200" b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tudents should be able to explain why a nucleus usually emits gamma radiation after an alpha decay.</a:t>
            </a:r>
          </a:p>
          <a:p>
            <a:r>
              <a:rPr lang="en-GB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Common gap in understanding:</a:t>
            </a:r>
            <a:r>
              <a:rPr lang="en-GB" sz="120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students are rarely taught the reason for gamma radiation, which can lead to confusion.</a:t>
            </a:r>
          </a:p>
          <a:p>
            <a:r>
              <a:rPr lang="en-GB" sz="1200" b="1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Common misunderstandings:</a:t>
            </a:r>
            <a:r>
              <a:rPr lang="en-GB" sz="120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there are different forms of energy; and energy is not always conserved.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1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Avoid saying: </a:t>
            </a:r>
            <a:r>
              <a:rPr lang="en-GB" sz="120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 nucleus loses energy; and labelling different types of energy (e.g. ‘thermal’ energy), because there are not different types of energy.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1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Do say: </a:t>
            </a:r>
            <a:r>
              <a:rPr lang="en-GB" sz="1200" b="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energy is transferred from the nucleus; and it has energy because its particles are moving.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200" b="0" i="1" baseline="0" dirty="0">
              <a:solidFill>
                <a:schemeClr val="tx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1" baseline="0" dirty="0">
                <a:solidFill>
                  <a:schemeClr val="tx1"/>
                </a:solidFill>
              </a:rPr>
              <a:t>Student sheets and teacher notes for this activity contain printable and editable worksheets, together with teacher support materials.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DE7C73D-9F36-4409-AC4D-B1068866F4E0}" type="slidenum">
              <a:rPr lang="en-GB" smtClean="0"/>
              <a:t>14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1455165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1" i="0" baseline="0" dirty="0">
                <a:solidFill>
                  <a:schemeClr val="tx1"/>
                </a:solidFill>
              </a:rPr>
              <a:t>Expected answer: </a:t>
            </a:r>
            <a:r>
              <a:rPr lang="en-GB" sz="1200" b="0" i="0" baseline="0" dirty="0">
                <a:solidFill>
                  <a:schemeClr val="tx1"/>
                </a:solidFill>
              </a:rPr>
              <a:t>D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200" b="0" i="1" baseline="0" dirty="0">
              <a:solidFill>
                <a:schemeClr val="tx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1" baseline="0" dirty="0">
                <a:solidFill>
                  <a:schemeClr val="tx1"/>
                </a:solidFill>
              </a:rPr>
              <a:t>A breakdown of what each choice tells you about students’ understanding or misunderstanding can be found in the teacher notes for this activity.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A9A9C8-D01D-4035-9878-655F50F97496}" type="slidenum">
              <a:rPr lang="en-GB" smtClean="0"/>
              <a:t>15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6063337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1" i="0" baseline="0" dirty="0">
                <a:solidFill>
                  <a:schemeClr val="tx1"/>
                </a:solidFill>
              </a:rPr>
              <a:t>Expected answer: </a:t>
            </a:r>
            <a:r>
              <a:rPr lang="en-GB" sz="1200" b="0" i="0" baseline="0" dirty="0">
                <a:solidFill>
                  <a:schemeClr val="tx1"/>
                </a:solidFill>
              </a:rPr>
              <a:t>D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200" b="0" i="1" baseline="0" dirty="0">
              <a:solidFill>
                <a:schemeClr val="tx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1" baseline="0" dirty="0">
                <a:solidFill>
                  <a:schemeClr val="tx1"/>
                </a:solidFill>
              </a:rPr>
              <a:t>A breakdown of what each choice tells you about students’ understanding or misunderstanding can be found in the teacher notes for this activity.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A9A9C8-D01D-4035-9878-655F50F97496}" type="slidenum">
              <a:rPr lang="en-GB" smtClean="0"/>
              <a:t>16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5977919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E7C73D-9F36-4409-AC4D-B1068866F4E0}" type="slidenum">
              <a:rPr lang="en-GB" smtClean="0"/>
              <a:t>17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7809373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b="1" dirty="0"/>
              <a:t>From</a:t>
            </a:r>
            <a:r>
              <a:rPr lang="en-GB" b="1" baseline="0" dirty="0"/>
              <a:t> k</a:t>
            </a:r>
            <a:r>
              <a:rPr lang="en-GB" b="1" dirty="0"/>
              <a:t>ey concept </a:t>
            </a:r>
            <a:r>
              <a:rPr lang="en-GB" b="1" dirty="0">
                <a:solidFill>
                  <a:srgbClr val="C00000"/>
                </a:solidFill>
              </a:rPr>
              <a:t>PMA5.2.1</a:t>
            </a:r>
            <a:r>
              <a:rPr lang="en-GB" b="1" dirty="0"/>
              <a:t>: </a:t>
            </a:r>
            <a:r>
              <a:rPr lang="en-GB" sz="1200" b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tudents should be able to describe what happens to an atom and its nucleus during an alpha decay; and explain why large nuclei with too many protons emit alpha particles rather than protons.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Common gap in understanding:</a:t>
            </a:r>
            <a:r>
              <a:rPr lang="en-GB" sz="120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students are rarely taught the reason for alpha-emission, which can lead to confusion.</a:t>
            </a:r>
          </a:p>
          <a:p>
            <a:r>
              <a:rPr lang="en-GB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Common misunderstandings:</a:t>
            </a:r>
            <a:r>
              <a:rPr lang="en-GB" sz="120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protons are not repelled by electrostatic forces when they are part of a nucleus; radioactive atoms ‘disappear’ when they decay; and when it decays, an atom changes into a more stable version of the same element.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1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Avoid saying: </a:t>
            </a:r>
            <a:r>
              <a:rPr lang="en-GB" sz="120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 nucleus contains protons and neutrons.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1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Do say: </a:t>
            </a:r>
            <a:r>
              <a:rPr lang="en-GB" sz="120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 nucleus is made of protons and neutrons.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200" b="0" i="1" baseline="0" dirty="0">
              <a:solidFill>
                <a:schemeClr val="tx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1" baseline="0" dirty="0">
                <a:solidFill>
                  <a:schemeClr val="tx1"/>
                </a:solidFill>
              </a:rPr>
              <a:t>Student sheets and teacher notes for this activity contain printable and editable worksheets, together with teacher support materials.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A9A9C8-D01D-4035-9878-655F50F97496}" type="slidenum">
              <a:rPr lang="en-GB" smtClean="0"/>
              <a:t>18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3974072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Answers are revealed by clicking on the mouse.</a:t>
            </a:r>
          </a:p>
          <a:p>
            <a:endParaRPr lang="en-GB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1" baseline="0" dirty="0">
                <a:solidFill>
                  <a:schemeClr val="tx1"/>
                </a:solidFill>
              </a:rPr>
              <a:t>A summary of common misunderstandings can be found in the teacher notes for this activity.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A9A9C8-D01D-4035-9878-655F50F97496}" type="slidenum">
              <a:rPr lang="en-GB" smtClean="0"/>
              <a:t>19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4288453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E7C73D-9F36-4409-AC4D-B1068866F4E0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7096080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Answers are revealed by clicking on the mouse.</a:t>
            </a:r>
          </a:p>
          <a:p>
            <a:endParaRPr lang="en-GB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1" baseline="0" dirty="0">
                <a:solidFill>
                  <a:schemeClr val="tx1"/>
                </a:solidFill>
              </a:rPr>
              <a:t>A summary of common misunderstandings can be found in the teacher notes for this activity.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A9A9C8-D01D-4035-9878-655F50F97496}" type="slidenum">
              <a:rPr lang="en-GB" smtClean="0"/>
              <a:t>20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400699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b="1" dirty="0"/>
              <a:t>From</a:t>
            </a:r>
            <a:r>
              <a:rPr lang="en-GB" b="1" baseline="0" dirty="0"/>
              <a:t> k</a:t>
            </a:r>
            <a:r>
              <a:rPr lang="en-GB" b="1" dirty="0"/>
              <a:t>ey concept </a:t>
            </a:r>
            <a:r>
              <a:rPr lang="en-GB" b="1" dirty="0">
                <a:solidFill>
                  <a:srgbClr val="C00000"/>
                </a:solidFill>
              </a:rPr>
              <a:t>PMA5.2.1</a:t>
            </a:r>
            <a:r>
              <a:rPr lang="en-GB" b="1" dirty="0"/>
              <a:t>: </a:t>
            </a:r>
            <a:r>
              <a:rPr lang="en-GB" sz="1200" b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tudents should be able to explain why a nucleus usually emits gamma radiation after an alpha decay.</a:t>
            </a:r>
          </a:p>
          <a:p>
            <a:r>
              <a:rPr lang="en-GB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Common gap in understanding:</a:t>
            </a:r>
            <a:r>
              <a:rPr lang="en-GB" sz="120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students are rarely taught the reason for gamma radiation, which can lead to confusion.</a:t>
            </a:r>
          </a:p>
          <a:p>
            <a:r>
              <a:rPr lang="en-GB" sz="1200" b="1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Common misunderstandings:</a:t>
            </a:r>
            <a:r>
              <a:rPr lang="en-GB" sz="120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there are different forms of energy; and energy is not always conserved.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1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Avoid saying: </a:t>
            </a:r>
            <a:r>
              <a:rPr lang="en-GB" sz="120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 nucleus loses energy; and ‘thermal’ energy (or any other ‘type’ of energy).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1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Do say: </a:t>
            </a:r>
            <a:r>
              <a:rPr lang="en-GB" sz="1200" b="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energy is transferred from the nucleus; and it has energy because its particles are moving.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200" b="0" i="1" baseline="0" dirty="0">
              <a:solidFill>
                <a:schemeClr val="tx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1" baseline="0" dirty="0">
                <a:solidFill>
                  <a:schemeClr val="tx1"/>
                </a:solidFill>
              </a:rPr>
              <a:t>Student sheets and teacher notes for this activity contain printable and editable worksheets, together with teacher support materials.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DE7C73D-9F36-4409-AC4D-B1068866F4E0}" type="slidenum">
              <a:rPr lang="en-GB" smtClean="0"/>
              <a:t>21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1455165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1" i="0" baseline="0" dirty="0">
                <a:solidFill>
                  <a:schemeClr val="tx1"/>
                </a:solidFill>
              </a:rPr>
              <a:t>Expected answers: </a:t>
            </a:r>
            <a:r>
              <a:rPr lang="en-GB" sz="1200" b="0" i="0" baseline="0" dirty="0">
                <a:solidFill>
                  <a:schemeClr val="tx1"/>
                </a:solidFill>
              </a:rPr>
              <a:t>Hafsah, Joel and Kacey are right; and Gethin and </a:t>
            </a:r>
            <a:r>
              <a:rPr lang="en-GB" sz="1200" b="0" i="0" baseline="0" dirty="0" err="1">
                <a:solidFill>
                  <a:schemeClr val="tx1"/>
                </a:solidFill>
              </a:rPr>
              <a:t>Isha</a:t>
            </a:r>
            <a:r>
              <a:rPr lang="en-GB" sz="1200" b="0" i="0" baseline="0" dirty="0">
                <a:solidFill>
                  <a:schemeClr val="tx1"/>
                </a:solidFill>
              </a:rPr>
              <a:t> </a:t>
            </a:r>
            <a:r>
              <a:rPr lang="en-GB" sz="1200" b="0" i="0" baseline="0">
                <a:solidFill>
                  <a:schemeClr val="tx1"/>
                </a:solidFill>
              </a:rPr>
              <a:t>are wrong.</a:t>
            </a:r>
            <a:endParaRPr lang="en-GB" sz="1200" b="0" i="0" baseline="0" dirty="0">
              <a:solidFill>
                <a:schemeClr val="tx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200" b="0" i="1" baseline="0" dirty="0">
              <a:solidFill>
                <a:schemeClr val="tx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1" baseline="0" dirty="0">
                <a:solidFill>
                  <a:schemeClr val="tx1"/>
                </a:solidFill>
              </a:rPr>
              <a:t>A more detailed answer, with a discussion of what the statements reveal about students’ understanding can be found in the teacher notes for this activity.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A9A9C8-D01D-4035-9878-655F50F97496}" type="slidenum">
              <a:rPr lang="en-GB" smtClean="0"/>
              <a:t>23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2948137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b="1" dirty="0"/>
              <a:t>From</a:t>
            </a:r>
            <a:r>
              <a:rPr lang="en-GB" b="1" baseline="0" dirty="0"/>
              <a:t> k</a:t>
            </a:r>
            <a:r>
              <a:rPr lang="en-GB" b="1" dirty="0"/>
              <a:t>ey concept </a:t>
            </a:r>
            <a:r>
              <a:rPr lang="en-GB" b="1" dirty="0">
                <a:solidFill>
                  <a:srgbClr val="C00000"/>
                </a:solidFill>
              </a:rPr>
              <a:t>PMA5.2.1</a:t>
            </a:r>
            <a:r>
              <a:rPr lang="en-GB" b="1" dirty="0"/>
              <a:t>: </a:t>
            </a:r>
            <a:r>
              <a:rPr lang="en-GB" sz="1200" b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tudents should be able to describe the effect of the electrostatic force within an atomic nucleus.</a:t>
            </a:r>
          </a:p>
          <a:p>
            <a:r>
              <a:rPr lang="en-GB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Common misunderstandings:</a:t>
            </a:r>
            <a:r>
              <a:rPr lang="en-GB" sz="120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20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there is no repulsive electrostatic force between protons in a nucleus.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1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Avoid saying: </a:t>
            </a:r>
            <a:r>
              <a:rPr lang="en-GB" sz="120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 nucleus contains protons and neutrons.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1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Do say: </a:t>
            </a:r>
            <a:r>
              <a:rPr lang="en-GB" sz="120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 nucleus is made of protons and neutrons.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200" b="0" i="1" baseline="0" dirty="0">
              <a:solidFill>
                <a:schemeClr val="tx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1" baseline="0" dirty="0">
                <a:solidFill>
                  <a:schemeClr val="tx1"/>
                </a:solidFill>
              </a:rPr>
              <a:t>Student sheets and teacher notes for this activity contain printable and editable worksheets, together with teacher support materials.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DE7C73D-9F36-4409-AC4D-B1068866F4E0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1455165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1" i="0" baseline="0" dirty="0">
                <a:solidFill>
                  <a:schemeClr val="tx1"/>
                </a:solidFill>
              </a:rPr>
              <a:t>Expected answer: </a:t>
            </a:r>
            <a:r>
              <a:rPr lang="en-GB" sz="1200" b="0" i="0" baseline="0" dirty="0">
                <a:solidFill>
                  <a:schemeClr val="tx1"/>
                </a:solidFill>
              </a:rPr>
              <a:t>A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200" b="0" i="1" baseline="0" dirty="0">
              <a:solidFill>
                <a:schemeClr val="tx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1" baseline="0" dirty="0">
                <a:solidFill>
                  <a:schemeClr val="tx1"/>
                </a:solidFill>
              </a:rPr>
              <a:t>A breakdown of what each choice tells you about students’ understanding or misunderstanding can be found in the teacher notes for this activity.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A9A9C8-D01D-4035-9878-655F50F97496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6553528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1" i="0" baseline="0" dirty="0">
                <a:solidFill>
                  <a:schemeClr val="tx1"/>
                </a:solidFill>
              </a:rPr>
              <a:t>Expected answer</a:t>
            </a:r>
            <a:r>
              <a:rPr lang="en-GB" sz="1200" b="1" i="0" baseline="0">
                <a:solidFill>
                  <a:schemeClr val="tx1"/>
                </a:solidFill>
              </a:rPr>
              <a:t>: </a:t>
            </a:r>
            <a:r>
              <a:rPr lang="en-GB" sz="1200" b="0" i="0" baseline="0">
                <a:solidFill>
                  <a:schemeClr val="tx1"/>
                </a:solidFill>
              </a:rPr>
              <a:t>B</a:t>
            </a:r>
            <a:endParaRPr lang="en-GB" sz="1200" b="0" i="0" baseline="0" dirty="0">
              <a:solidFill>
                <a:schemeClr val="tx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200" b="0" i="1" baseline="0" dirty="0">
              <a:solidFill>
                <a:schemeClr val="tx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1" baseline="0" dirty="0">
                <a:solidFill>
                  <a:schemeClr val="tx1"/>
                </a:solidFill>
              </a:rPr>
              <a:t>A breakdown of what each choice tells you about students’ understanding or misunderstanding can be found in the teacher notes for this activity.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A9A9C8-D01D-4035-9878-655F50F97496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5977919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b="1" dirty="0"/>
              <a:t>From</a:t>
            </a:r>
            <a:r>
              <a:rPr lang="en-GB" b="1" baseline="0" dirty="0"/>
              <a:t> k</a:t>
            </a:r>
            <a:r>
              <a:rPr lang="en-GB" b="1" dirty="0"/>
              <a:t>ey concept </a:t>
            </a:r>
            <a:r>
              <a:rPr lang="en-GB" b="1" dirty="0">
                <a:solidFill>
                  <a:srgbClr val="C00000"/>
                </a:solidFill>
              </a:rPr>
              <a:t>PMA5.2.1</a:t>
            </a:r>
            <a:r>
              <a:rPr lang="en-GB" b="1" dirty="0"/>
              <a:t>: </a:t>
            </a:r>
            <a:r>
              <a:rPr lang="en-GB" sz="1200" b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tudents should be able to interpret nuclear equations to describe the alpha decay of radioactive nuclei. </a:t>
            </a:r>
          </a:p>
          <a:p>
            <a:r>
              <a:rPr lang="en-GB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Common misunderstandings:</a:t>
            </a:r>
            <a:r>
              <a:rPr lang="en-GB" sz="120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the </a:t>
            </a:r>
            <a:r>
              <a:rPr lang="en-GB" sz="120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atomic mass </a:t>
            </a:r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of an element</a:t>
            </a:r>
            <a:r>
              <a:rPr lang="en-GB" sz="120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(shown on a periodic table) is confused with the mass number (also called the nucleon number) </a:t>
            </a:r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of an atom </a:t>
            </a:r>
            <a:r>
              <a:rPr lang="en-GB" sz="120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(or of a particular isotope of an element); and that a new nucleus formed by radioactive decay is always a stable one.</a:t>
            </a:r>
          </a:p>
          <a:p>
            <a:r>
              <a:rPr lang="en-GB" sz="1200" b="1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Avoid saying: </a:t>
            </a:r>
            <a:r>
              <a:rPr lang="en-GB" sz="120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an alpha decay makes a stable nucleus.</a:t>
            </a:r>
          </a:p>
          <a:p>
            <a:r>
              <a:rPr lang="en-GB" sz="1200" b="1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Do say: </a:t>
            </a:r>
            <a:r>
              <a:rPr lang="en-GB" sz="120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an alpha decay makes a </a:t>
            </a:r>
            <a:r>
              <a:rPr lang="en-GB" sz="1200" b="0" i="1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different</a:t>
            </a:r>
            <a:r>
              <a:rPr lang="en-GB" sz="120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nucleus.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200" b="0" i="1" baseline="0" dirty="0">
              <a:solidFill>
                <a:schemeClr val="tx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1" baseline="0" dirty="0">
                <a:solidFill>
                  <a:schemeClr val="tx1"/>
                </a:solidFill>
              </a:rPr>
              <a:t>Student sheets and teacher notes for this activity contain printable and editable worksheets, together with teacher support materials.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DE7C73D-9F36-4409-AC4D-B1068866F4E0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1455165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1" i="0" baseline="0" dirty="0">
                <a:solidFill>
                  <a:schemeClr val="tx1"/>
                </a:solidFill>
              </a:rPr>
              <a:t>Expected answers: </a:t>
            </a:r>
            <a:r>
              <a:rPr lang="en-GB" sz="1200" b="0" i="0" baseline="0" dirty="0">
                <a:solidFill>
                  <a:schemeClr val="tx1"/>
                </a:solidFill>
              </a:rPr>
              <a:t>Statements A, C and D are right; and statement B is wrong.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200" b="0" i="1" baseline="0" dirty="0">
              <a:solidFill>
                <a:schemeClr val="tx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1" baseline="0" dirty="0">
                <a:solidFill>
                  <a:schemeClr val="tx1"/>
                </a:solidFill>
              </a:rPr>
              <a:t>A breakdown of what each choice tells you about students’ understanding or misunderstanding can be found in the teacher notes for this activity.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A9A9C8-D01D-4035-9878-655F50F97496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3677535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b="1" dirty="0"/>
              <a:t>From</a:t>
            </a:r>
            <a:r>
              <a:rPr lang="en-GB" b="1" baseline="0" dirty="0"/>
              <a:t> k</a:t>
            </a:r>
            <a:r>
              <a:rPr lang="en-GB" b="1" dirty="0"/>
              <a:t>ey concept </a:t>
            </a:r>
            <a:r>
              <a:rPr lang="en-GB" b="1" dirty="0">
                <a:solidFill>
                  <a:srgbClr val="C00000"/>
                </a:solidFill>
              </a:rPr>
              <a:t>PMA5.2.1</a:t>
            </a:r>
            <a:r>
              <a:rPr lang="en-GB" b="1" dirty="0"/>
              <a:t>: </a:t>
            </a:r>
            <a:r>
              <a:rPr lang="en-GB" sz="1200" b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tudents should be able to describe what happens to an atom and its nucleus during an alpha decay. </a:t>
            </a:r>
          </a:p>
          <a:p>
            <a:r>
              <a:rPr lang="en-GB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Common misunderstandings:</a:t>
            </a:r>
            <a:r>
              <a:rPr lang="en-GB" sz="120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protons are not repelled by electrostatic forces when they are part of a nucleus; radioactive atoms ‘disappear’ when they decay; and when it decays, an atom is a more stable version of the same element.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1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Avoid saying: </a:t>
            </a:r>
            <a:r>
              <a:rPr lang="en-GB" sz="120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 nucleus contains protons and neutrons.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1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Do say: </a:t>
            </a:r>
            <a:r>
              <a:rPr lang="en-GB" sz="120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 nucleus is made of protons and neutrons.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200" b="0" i="1" baseline="0" dirty="0">
              <a:solidFill>
                <a:schemeClr val="tx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1" baseline="0" dirty="0">
                <a:solidFill>
                  <a:schemeClr val="tx1"/>
                </a:solidFill>
              </a:rPr>
              <a:t>Student sheets and teacher notes for this activity contain printable and editable worksheets, together with teacher support materials.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DE7C73D-9F36-4409-AC4D-B1068866F4E0}" type="slidenum">
              <a:rPr lang="en-GB" smtClean="0"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1455165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Answers are revealed by clicking on the mouse.</a:t>
            </a:r>
          </a:p>
          <a:p>
            <a:endParaRPr lang="en-GB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1" baseline="0" dirty="0">
                <a:solidFill>
                  <a:schemeClr val="tx1"/>
                </a:solidFill>
              </a:rPr>
              <a:t>A summary of common misunderstandings can be found in the teacher notes for this activity.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A9A9C8-D01D-4035-9878-655F50F97496}" type="slidenum">
              <a:rPr lang="en-GB" smtClean="0"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428845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45666-C2DB-4374-98FD-31A24254EBAB}" type="datetimeFigureOut">
              <a:rPr lang="en-GB" smtClean="0"/>
              <a:t>02/12/2021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8A154-E206-4365-8F5D-0EA04C752E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297569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45666-C2DB-4374-98FD-31A24254EBAB}" type="datetimeFigureOut">
              <a:rPr lang="en-GB" smtClean="0"/>
              <a:t>02/12/2021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8A154-E206-4365-8F5D-0EA04C752E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021135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45666-C2DB-4374-98FD-31A24254EBAB}" type="datetimeFigureOut">
              <a:rPr lang="en-GB" smtClean="0"/>
              <a:t>02/12/2021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8A154-E206-4365-8F5D-0EA04C752E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125093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45666-C2DB-4374-98FD-31A24254EBAB}" type="datetimeFigureOut">
              <a:rPr lang="en-GB" smtClean="0"/>
              <a:t>02/12/2021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8A154-E206-4365-8F5D-0EA04C752E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647488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45666-C2DB-4374-98FD-31A24254EBAB}" type="datetimeFigureOut">
              <a:rPr lang="en-GB" smtClean="0"/>
              <a:t>02/12/2021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8A154-E206-4365-8F5D-0EA04C752E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290583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45666-C2DB-4374-98FD-31A24254EBAB}" type="datetimeFigureOut">
              <a:rPr lang="en-GB" smtClean="0"/>
              <a:t>02/12/2021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8A154-E206-4365-8F5D-0EA04C752E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798956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45666-C2DB-4374-98FD-31A24254EBAB}" type="datetimeFigureOut">
              <a:rPr lang="en-GB" smtClean="0"/>
              <a:t>02/12/2021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8A154-E206-4365-8F5D-0EA04C752E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081378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45666-C2DB-4374-98FD-31A24254EBAB}" type="datetimeFigureOut">
              <a:rPr lang="en-GB" smtClean="0"/>
              <a:t>02/12/2021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8A154-E206-4365-8F5D-0EA04C752E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27753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45666-C2DB-4374-98FD-31A24254EBAB}" type="datetimeFigureOut">
              <a:rPr lang="en-GB" smtClean="0"/>
              <a:t>02/12/2021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8A154-E206-4365-8F5D-0EA04C752E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35767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45666-C2DB-4374-98FD-31A24254EBAB}" type="datetimeFigureOut">
              <a:rPr lang="en-GB" smtClean="0"/>
              <a:t>02/12/2021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8A154-E206-4365-8F5D-0EA04C752E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932567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045666-C2DB-4374-98FD-31A24254EBAB}" type="datetimeFigureOut">
              <a:rPr lang="en-GB" smtClean="0"/>
              <a:t>02/12/2021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8A154-E206-4365-8F5D-0EA04C752E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69729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045666-C2DB-4374-98FD-31A24254EBAB}" type="datetimeFigureOut">
              <a:rPr lang="en-GB" smtClean="0"/>
              <a:t>02/12/2021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48A154-E206-4365-8F5D-0EA04C752E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367523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" Target="slide11.xml"/><Relationship Id="rId3" Type="http://schemas.openxmlformats.org/officeDocument/2006/relationships/image" Target="../media/image1.png"/><Relationship Id="rId7" Type="http://schemas.openxmlformats.org/officeDocument/2006/relationships/slide" Target="slide8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slide" Target="slide6.xml"/><Relationship Id="rId11" Type="http://schemas.openxmlformats.org/officeDocument/2006/relationships/slide" Target="slide21.xml"/><Relationship Id="rId5" Type="http://schemas.openxmlformats.org/officeDocument/2006/relationships/slide" Target="slide3.xml"/><Relationship Id="rId10" Type="http://schemas.openxmlformats.org/officeDocument/2006/relationships/slide" Target="slide18.xml"/><Relationship Id="rId4" Type="http://schemas.openxmlformats.org/officeDocument/2006/relationships/hyperlink" Target="BEST_PMA_3_1_Teacher%20notes_key%20concept_Transfer%20of%20energy%20by%20conduction.docx" TargetMode="External"/><Relationship Id="rId9" Type="http://schemas.openxmlformats.org/officeDocument/2006/relationships/slide" Target="slide1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4" Type="http://schemas.openxmlformats.org/officeDocument/2006/relationships/slide" Target="slide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5" Type="http://schemas.openxmlformats.org/officeDocument/2006/relationships/slide" Target="slide1.xml"/><Relationship Id="rId4" Type="http://schemas.openxmlformats.org/officeDocument/2006/relationships/image" Target="../media/image1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png"/><Relationship Id="rId4" Type="http://schemas.openxmlformats.org/officeDocument/2006/relationships/image" Target="../media/image1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16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6" Type="http://schemas.openxmlformats.org/officeDocument/2006/relationships/slide" Target="slide1.xml"/><Relationship Id="rId5" Type="http://schemas.openxmlformats.org/officeDocument/2006/relationships/image" Target="../media/image12.png"/><Relationship Id="rId4" Type="http://schemas.openxmlformats.org/officeDocument/2006/relationships/image" Target="../media/image1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4" Type="http://schemas.openxmlformats.org/officeDocument/2006/relationships/hyperlink" Target="http://www.bestevidencescienceteaching.org/" TargetMode="Externa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hyperlink" Target="http://www.bestevidencescienceteaching.org/" TargetMode="Externa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Relationship Id="rId4" Type="http://schemas.openxmlformats.org/officeDocument/2006/relationships/slide" Target="slide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Relationship Id="rId4" Type="http://schemas.openxmlformats.org/officeDocument/2006/relationships/slide" Target="slide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5" Type="http://schemas.openxmlformats.org/officeDocument/2006/relationships/slide" Target="slide1.xml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4" Type="http://schemas.openxmlformats.org/officeDocument/2006/relationships/slide" Target="slide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" name="Picture 65">
            <a:extLst>
              <a:ext uri="{FF2B5EF4-FFF2-40B4-BE49-F238E27FC236}">
                <a16:creationId xmlns:a16="http://schemas.microsoft.com/office/drawing/2014/main" id="{29F46856-F9F5-44F9-BBF0-C056BBC91B1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51781"/>
            <a:ext cx="9144000" cy="6203552"/>
          </a:xfrm>
          <a:prstGeom prst="rect">
            <a:avLst/>
          </a:prstGeom>
        </p:spPr>
      </p:pic>
      <p:sp>
        <p:nvSpPr>
          <p:cNvPr id="86" name="Rounded Rectangle 85">
            <a:hlinkClick r:id="rId4" action="ppaction://hlinkfile"/>
          </p:cNvPr>
          <p:cNvSpPr/>
          <p:nvPr/>
        </p:nvSpPr>
        <p:spPr>
          <a:xfrm>
            <a:off x="4352422" y="5610794"/>
            <a:ext cx="4540273" cy="681618"/>
          </a:xfrm>
          <a:prstGeom prst="roundRect">
            <a:avLst>
              <a:gd name="adj" fmla="val 2693"/>
            </a:avLst>
          </a:prstGeom>
          <a:solidFill>
            <a:srgbClr val="604A7B"/>
          </a:solidFill>
          <a:ln>
            <a:solidFill>
              <a:srgbClr val="604A7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600"/>
              </a:spcAft>
            </a:pPr>
            <a:r>
              <a:rPr lang="en-GB" sz="1200" b="1" dirty="0">
                <a:latin typeface="Verdana" panose="020B0604030504040204" pitchFamily="34" charset="0"/>
                <a:ea typeface="Verdana" panose="020B0604030504040204" pitchFamily="34" charset="0"/>
              </a:rPr>
              <a:t>Run the slide show to activate the clickable boxes.</a:t>
            </a:r>
          </a:p>
          <a:p>
            <a:pPr algn="ctr"/>
            <a:r>
              <a:rPr lang="en-GB" sz="1200" b="1" dirty="0">
                <a:latin typeface="Verdana" panose="020B0604030504040204" pitchFamily="34" charset="0"/>
                <a:ea typeface="Verdana" panose="020B0604030504040204" pitchFamily="34" charset="0"/>
              </a:rPr>
              <a:t>Useful information can be found in the slide notes.</a:t>
            </a:r>
            <a:endParaRPr lang="en-GB" sz="1100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91" name="Title 1"/>
          <p:cNvSpPr txBox="1">
            <a:spLocks/>
          </p:cNvSpPr>
          <p:nvPr/>
        </p:nvSpPr>
        <p:spPr>
          <a:xfrm>
            <a:off x="0" y="2175"/>
            <a:ext cx="9144000" cy="63538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2000" b="1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>
              <a:defRPr/>
            </a:pPr>
            <a:r>
              <a:rPr lang="en-US" dirty="0">
                <a:solidFill>
                  <a:schemeClr val="tx1"/>
                </a:solidFill>
              </a:rPr>
              <a:t>Key concept PMA5.2.1</a:t>
            </a:r>
            <a:r>
              <a:rPr kumimoji="0" lang="en-US" sz="2000" b="1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: Alpha decay</a:t>
            </a:r>
            <a:endParaRPr kumimoji="0" lang="en-GB" sz="2000" b="1" i="0" u="none" strike="noStrike" kern="1200" cap="none" spc="0" normalizeH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43" name="Text Box 234"/>
          <p:cNvSpPr txBox="1"/>
          <p:nvPr/>
        </p:nvSpPr>
        <p:spPr>
          <a:xfrm>
            <a:off x="5995793" y="2426050"/>
            <a:ext cx="200025" cy="195814"/>
          </a:xfrm>
          <a:prstGeom prst="rect">
            <a:avLst/>
          </a:prstGeom>
          <a:solidFill>
            <a:srgbClr val="604A7B"/>
          </a:solidFill>
          <a:ln w="6350">
            <a:noFill/>
          </a:ln>
        </p:spPr>
        <p:txBody>
          <a:bodyPr rot="0" spcFirstLastPara="0" vert="horz" wrap="square" lIns="36000" tIns="36000" rIns="36000" bIns="3600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ctr">
              <a:spcAft>
                <a:spcPts val="0"/>
              </a:spcAft>
            </a:pPr>
            <a:r>
              <a:rPr lang="en-GB" sz="800" b="1" dirty="0">
                <a:solidFill>
                  <a:srgbClr val="FFFFFF"/>
                </a:solidFill>
                <a:effectLst/>
                <a:latin typeface="Arial Black" panose="020B0A040201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B</a:t>
            </a:r>
            <a:endParaRPr lang="en-GB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grpSp>
        <p:nvGrpSpPr>
          <p:cNvPr id="45" name="Group 44"/>
          <p:cNvGrpSpPr/>
          <p:nvPr/>
        </p:nvGrpSpPr>
        <p:grpSpPr>
          <a:xfrm>
            <a:off x="212333" y="5690206"/>
            <a:ext cx="3926671" cy="517833"/>
            <a:chOff x="193862" y="5695967"/>
            <a:chExt cx="3926671" cy="517833"/>
          </a:xfrm>
        </p:grpSpPr>
        <p:sp>
          <p:nvSpPr>
            <p:cNvPr id="46" name="Text Box 234"/>
            <p:cNvSpPr txBox="1"/>
            <p:nvPr/>
          </p:nvSpPr>
          <p:spPr>
            <a:xfrm>
              <a:off x="193862" y="5695967"/>
              <a:ext cx="200025" cy="222250"/>
            </a:xfrm>
            <a:prstGeom prst="rect">
              <a:avLst/>
            </a:prstGeom>
            <a:solidFill>
              <a:srgbClr val="604A7B"/>
            </a:solidFill>
            <a:ln w="6350">
              <a:noFill/>
            </a:ln>
          </p:spPr>
          <p:txBody>
            <a:bodyPr rot="0" spcFirstLastPara="0" vert="horz" wrap="square" lIns="36000" tIns="36000" rIns="36000" bIns="36000" numCol="1" spcCol="0" rtlCol="0" fromWordArt="0" anchor="ctr" anchorCtr="0" forceAA="0" compatLnSpc="1">
              <a:prstTxWarp prst="textNoShape">
                <a:avLst/>
              </a:prstTxWarp>
              <a:spAutoFit/>
            </a:bodyPr>
            <a:lstStyle/>
            <a:p>
              <a:pPr algn="ctr">
                <a:spcAft>
                  <a:spcPts val="0"/>
                </a:spcAft>
              </a:pPr>
              <a:r>
                <a:rPr lang="en-GB" sz="800" b="1" dirty="0">
                  <a:solidFill>
                    <a:srgbClr val="FFFFFF"/>
                  </a:solidFill>
                  <a:effectLst/>
                  <a:latin typeface="Arial Black" panose="020B0A040201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P</a:t>
              </a:r>
              <a:endParaRPr lang="en-GB" sz="1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6" name="Rectangle 55"/>
            <p:cNvSpPr/>
            <p:nvPr/>
          </p:nvSpPr>
          <p:spPr>
            <a:xfrm>
              <a:off x="393887" y="5695967"/>
              <a:ext cx="3726646" cy="222250"/>
            </a:xfrm>
            <a:prstGeom prst="rect">
              <a:avLst/>
            </a:prstGeom>
          </p:spPr>
          <p:txBody>
            <a:bodyPr wrap="square" anchor="ctr" anchorCtr="0">
              <a:noAutofit/>
            </a:bodyPr>
            <a:lstStyle/>
            <a:p>
              <a:r>
                <a:rPr lang="en-GB" sz="900" dirty="0">
                  <a:latin typeface="Verdana" panose="020B0604030504040204" pitchFamily="34" charset="0"/>
                  <a:ea typeface="Verdana" panose="020B0604030504040204" pitchFamily="34" charset="0"/>
                </a:rPr>
                <a:t>Prior understanding from earlier stages of learning.</a:t>
              </a:r>
            </a:p>
          </p:txBody>
        </p:sp>
        <p:sp>
          <p:nvSpPr>
            <p:cNvPr id="57" name="Text Box 235"/>
            <p:cNvSpPr txBox="1"/>
            <p:nvPr/>
          </p:nvSpPr>
          <p:spPr>
            <a:xfrm>
              <a:off x="193862" y="5991550"/>
              <a:ext cx="200025" cy="222250"/>
            </a:xfrm>
            <a:prstGeom prst="rect">
              <a:avLst/>
            </a:prstGeom>
            <a:solidFill>
              <a:srgbClr val="604A7B"/>
            </a:solidFill>
            <a:ln w="6350">
              <a:noFill/>
            </a:ln>
          </p:spPr>
          <p:txBody>
            <a:bodyPr rot="0" spcFirstLastPara="0" vert="horz" wrap="square" lIns="36000" tIns="36000" rIns="36000" bIns="36000" numCol="1" spcCol="0" rtlCol="0" fromWordArt="0" anchor="ctr" anchorCtr="0" forceAA="0" compatLnSpc="1">
              <a:prstTxWarp prst="textNoShape">
                <a:avLst/>
              </a:prstTxWarp>
              <a:spAutoFit/>
            </a:bodyPr>
            <a:lstStyle/>
            <a:p>
              <a:pPr algn="ctr">
                <a:spcAft>
                  <a:spcPts val="0"/>
                </a:spcAft>
              </a:pPr>
              <a:r>
                <a:rPr lang="en-GB" sz="800" b="1" dirty="0">
                  <a:solidFill>
                    <a:srgbClr val="FFFFFF"/>
                  </a:solidFill>
                  <a:effectLst/>
                  <a:latin typeface="Arial Black" panose="020B0A040201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B</a:t>
              </a:r>
              <a:endParaRPr lang="en-GB" sz="1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8" name="Rectangle 57"/>
            <p:cNvSpPr/>
            <p:nvPr/>
          </p:nvSpPr>
          <p:spPr>
            <a:xfrm>
              <a:off x="393887" y="5991550"/>
              <a:ext cx="2506663" cy="222250"/>
            </a:xfrm>
            <a:prstGeom prst="rect">
              <a:avLst/>
            </a:prstGeom>
          </p:spPr>
          <p:txBody>
            <a:bodyPr wrap="square" anchor="ctr" anchorCtr="0">
              <a:noAutofit/>
            </a:bodyPr>
            <a:lstStyle/>
            <a:p>
              <a:r>
                <a:rPr lang="en-GB" sz="900" dirty="0">
                  <a:latin typeface="Verdana" panose="020B0604030504040204" pitchFamily="34" charset="0"/>
                  <a:ea typeface="Verdana" panose="020B0604030504040204" pitchFamily="34" charset="0"/>
                </a:rPr>
                <a:t>Bridge to later stages of learning.</a:t>
              </a:r>
            </a:p>
          </p:txBody>
        </p:sp>
      </p:grpSp>
      <p:grpSp>
        <p:nvGrpSpPr>
          <p:cNvPr id="3" name="Group 2"/>
          <p:cNvGrpSpPr/>
          <p:nvPr/>
        </p:nvGrpSpPr>
        <p:grpSpPr>
          <a:xfrm>
            <a:off x="212333" y="813857"/>
            <a:ext cx="8683572" cy="4682509"/>
            <a:chOff x="212333" y="813857"/>
            <a:chExt cx="8683572" cy="4682509"/>
          </a:xfrm>
        </p:grpSpPr>
        <p:grpSp>
          <p:nvGrpSpPr>
            <p:cNvPr id="89" name="Group 88"/>
            <p:cNvGrpSpPr/>
            <p:nvPr/>
          </p:nvGrpSpPr>
          <p:grpSpPr>
            <a:xfrm>
              <a:off x="212333" y="813857"/>
              <a:ext cx="8683572" cy="4682509"/>
              <a:chOff x="213529" y="766232"/>
              <a:chExt cx="8683572" cy="4682509"/>
            </a:xfrm>
          </p:grpSpPr>
          <p:grpSp>
            <p:nvGrpSpPr>
              <p:cNvPr id="51" name="Group 50"/>
              <p:cNvGrpSpPr/>
              <p:nvPr/>
            </p:nvGrpSpPr>
            <p:grpSpPr>
              <a:xfrm>
                <a:off x="213529" y="766232"/>
                <a:ext cx="8681180" cy="4682322"/>
                <a:chOff x="213528" y="781472"/>
                <a:chExt cx="8681180" cy="4682322"/>
              </a:xfrm>
            </p:grpSpPr>
            <p:grpSp>
              <p:nvGrpSpPr>
                <p:cNvPr id="41" name="Group 40"/>
                <p:cNvGrpSpPr/>
                <p:nvPr/>
              </p:nvGrpSpPr>
              <p:grpSpPr>
                <a:xfrm>
                  <a:off x="213528" y="781472"/>
                  <a:ext cx="8681180" cy="4682322"/>
                  <a:chOff x="237339" y="997372"/>
                  <a:chExt cx="8681180" cy="4682322"/>
                </a:xfrm>
              </p:grpSpPr>
              <p:grpSp>
                <p:nvGrpSpPr>
                  <p:cNvPr id="34" name="Group 33"/>
                  <p:cNvGrpSpPr/>
                  <p:nvPr/>
                </p:nvGrpSpPr>
                <p:grpSpPr>
                  <a:xfrm>
                    <a:off x="1353428" y="997372"/>
                    <a:ext cx="7565091" cy="1942089"/>
                    <a:chOff x="1348745" y="997475"/>
                    <a:chExt cx="7565091" cy="1942089"/>
                  </a:xfrm>
                </p:grpSpPr>
                <p:grpSp>
                  <p:nvGrpSpPr>
                    <p:cNvPr id="32" name="Group 31"/>
                    <p:cNvGrpSpPr/>
                    <p:nvPr/>
                  </p:nvGrpSpPr>
                  <p:grpSpPr>
                    <a:xfrm>
                      <a:off x="1348745" y="997475"/>
                      <a:ext cx="7565091" cy="1942089"/>
                      <a:chOff x="1348745" y="997475"/>
                      <a:chExt cx="7565091" cy="1942089"/>
                    </a:xfrm>
                  </p:grpSpPr>
                  <p:sp>
                    <p:nvSpPr>
                      <p:cNvPr id="2" name="Rectangle 1"/>
                      <p:cNvSpPr/>
                      <p:nvPr/>
                    </p:nvSpPr>
                    <p:spPr>
                      <a:xfrm>
                        <a:off x="1348745" y="997475"/>
                        <a:ext cx="7565091" cy="503794"/>
                      </a:xfrm>
                      <a:prstGeom prst="rect">
                        <a:avLst/>
                      </a:prstGeom>
                      <a:noFill/>
                      <a:ln>
                        <a:solidFill>
                          <a:srgbClr val="604A7B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>
                          <a:lnSpc>
                            <a:spcPct val="114000"/>
                          </a:lnSpc>
                        </a:pPr>
                        <a:r>
                          <a:rPr lang="en-GB" sz="120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rPr>
                          <a:t>Some large nuclei, which are unstable because they contain too many protons, decay spontaneously by alpha radiation because of repulsive forces between protons.</a:t>
                        </a:r>
                      </a:p>
                    </p:txBody>
                  </p:sp>
                  <p:sp>
                    <p:nvSpPr>
                      <p:cNvPr id="4" name="Rectangle 3"/>
                      <p:cNvSpPr/>
                      <p:nvPr/>
                    </p:nvSpPr>
                    <p:spPr>
                      <a:xfrm>
                        <a:off x="1348745" y="1715564"/>
                        <a:ext cx="1512000" cy="1224000"/>
                      </a:xfrm>
                      <a:prstGeom prst="rect">
                        <a:avLst/>
                      </a:prstGeom>
                      <a:noFill/>
                      <a:ln>
                        <a:solidFill>
                          <a:srgbClr val="604A7B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lIns="72000" tIns="36000" rIns="72000" bIns="36000" rtlCol="0" anchor="t" anchorCtr="0"/>
                      <a:lstStyle/>
                      <a:p>
                        <a:r>
                          <a:rPr lang="en-GB" sz="100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rPr>
                          <a:t>Describe the effect of the electrostatic force within an atomic nucleus.</a:t>
                        </a:r>
                      </a:p>
                    </p:txBody>
                  </p:sp>
                  <p:sp>
                    <p:nvSpPr>
                      <p:cNvPr id="14" name="Rectangle 13"/>
                      <p:cNvSpPr/>
                      <p:nvPr/>
                    </p:nvSpPr>
                    <p:spPr>
                      <a:xfrm>
                        <a:off x="2861813" y="1715564"/>
                        <a:ext cx="1512000" cy="1224000"/>
                      </a:xfrm>
                      <a:prstGeom prst="rect">
                        <a:avLst/>
                      </a:prstGeom>
                      <a:noFill/>
                      <a:ln>
                        <a:solidFill>
                          <a:srgbClr val="604A7B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lIns="72000" tIns="36000" rIns="72000" bIns="36000" rtlCol="0" anchor="t" anchorCtr="0"/>
                      <a:lstStyle/>
                      <a:p>
                        <a:r>
                          <a:rPr lang="en-GB" sz="100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rPr>
                          <a:t>Interpret nuclear equations to describe the alpha decay of radioactive nuclei. </a:t>
                        </a:r>
                      </a:p>
                    </p:txBody>
                  </p:sp>
                  <p:sp>
                    <p:nvSpPr>
                      <p:cNvPr id="15" name="Rectangle 14"/>
                      <p:cNvSpPr/>
                      <p:nvPr/>
                    </p:nvSpPr>
                    <p:spPr>
                      <a:xfrm>
                        <a:off x="4374881" y="1715564"/>
                        <a:ext cx="1512000" cy="1224000"/>
                      </a:xfrm>
                      <a:prstGeom prst="rect">
                        <a:avLst/>
                      </a:prstGeom>
                      <a:noFill/>
                      <a:ln>
                        <a:solidFill>
                          <a:srgbClr val="604A7B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lIns="72000" tIns="36000" rIns="72000" bIns="36000" rtlCol="0" anchor="t" anchorCtr="0"/>
                      <a:lstStyle/>
                      <a:p>
                        <a:r>
                          <a:rPr lang="en-GB" sz="100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rPr>
                          <a:t>Describe what happens to an atom and its nucleus during an alpha decay. </a:t>
                        </a:r>
                      </a:p>
                    </p:txBody>
                  </p:sp>
                  <p:sp>
                    <p:nvSpPr>
                      <p:cNvPr id="16" name="Rectangle 15"/>
                      <p:cNvSpPr/>
                      <p:nvPr/>
                    </p:nvSpPr>
                    <p:spPr>
                      <a:xfrm>
                        <a:off x="5887949" y="1715564"/>
                        <a:ext cx="1512000" cy="1224000"/>
                      </a:xfrm>
                      <a:prstGeom prst="rect">
                        <a:avLst/>
                      </a:prstGeom>
                      <a:noFill/>
                      <a:ln>
                        <a:solidFill>
                          <a:srgbClr val="604A7B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lIns="72000" tIns="36000" rIns="72000" bIns="36000" rtlCol="0" anchor="t" anchorCtr="0"/>
                      <a:lstStyle/>
                      <a:p>
                        <a:r>
                          <a:rPr lang="en-GB" sz="100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rPr>
                          <a:t>Explain why large nuclei with too many protons emit alpha particles rather than protons.</a:t>
                        </a:r>
                      </a:p>
                    </p:txBody>
                  </p:sp>
                  <p:sp>
                    <p:nvSpPr>
                      <p:cNvPr id="17" name="Rectangle 16"/>
                      <p:cNvSpPr/>
                      <p:nvPr/>
                    </p:nvSpPr>
                    <p:spPr>
                      <a:xfrm>
                        <a:off x="7401019" y="1715564"/>
                        <a:ext cx="1512000" cy="1224000"/>
                      </a:xfrm>
                      <a:prstGeom prst="rect">
                        <a:avLst/>
                      </a:prstGeom>
                      <a:noFill/>
                      <a:ln>
                        <a:solidFill>
                          <a:srgbClr val="604A7B"/>
                        </a:solidFill>
                      </a:ln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lIns="72000" tIns="36000" rIns="72000" bIns="36000" rtlCol="0" anchor="t" anchorCtr="0"/>
                      <a:lstStyle/>
                      <a:p>
                        <a:r>
                          <a:rPr lang="en-GB" sz="1000" dirty="0">
                            <a:solidFill>
                              <a:schemeClr val="tx1"/>
                            </a:solidFill>
                            <a:latin typeface="Verdana" panose="020B0604030504040204" pitchFamily="34" charset="0"/>
                            <a:ea typeface="Verdana" panose="020B0604030504040204" pitchFamily="34" charset="0"/>
                          </a:rPr>
                          <a:t>Explain why a nucleus usually emits gamma radiation after an alpha decay.</a:t>
                        </a:r>
                      </a:p>
                    </p:txBody>
                  </p:sp>
                  <p:sp>
                    <p:nvSpPr>
                      <p:cNvPr id="20" name="Text Box 234"/>
                      <p:cNvSpPr txBox="1"/>
                      <p:nvPr/>
                    </p:nvSpPr>
                    <p:spPr>
                      <a:xfrm>
                        <a:off x="1464900" y="2601021"/>
                        <a:ext cx="200025" cy="222250"/>
                      </a:xfrm>
                      <a:prstGeom prst="rect">
                        <a:avLst/>
                      </a:prstGeom>
                      <a:solidFill>
                        <a:srgbClr val="604A7B"/>
                      </a:solidFill>
                      <a:ln w="6350">
                        <a:noFill/>
                      </a:ln>
                    </p:spPr>
                    <p:txBody>
                      <a:bodyPr rot="0" spcFirstLastPara="0" vert="horz" wrap="square" lIns="36000" tIns="36000" rIns="36000" bIns="36000" numCol="1" spcCol="0" rtlCol="0" fromWordArt="0" anchor="ctr" anchorCtr="0" forceAA="0" compatLnSpc="1">
                        <a:prstTxWarp prst="textNoShape">
                          <a:avLst/>
                        </a:prstTxWarp>
                        <a:spAutoFit/>
                      </a:bodyPr>
                      <a:lstStyle/>
                      <a:p>
                        <a:pPr algn="ctr">
                          <a:spcAft>
                            <a:spcPts val="0"/>
                          </a:spcAft>
                        </a:pPr>
                        <a:r>
                          <a:rPr lang="en-GB" sz="800" b="1" dirty="0">
                            <a:solidFill>
                              <a:srgbClr val="FFFFFF"/>
                            </a:solidFill>
                            <a:effectLst/>
                            <a:latin typeface="Arial Black" panose="020B0A04020102020204" pitchFamily="34" charset="0"/>
                            <a:ea typeface="Calibri" panose="020F0502020204030204" pitchFamily="34" charset="0"/>
                            <a:cs typeface="Arial" panose="020B0604020202020204" pitchFamily="34" charset="0"/>
                          </a:rPr>
                          <a:t>P</a:t>
                        </a:r>
                        <a:endParaRPr lang="en-GB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endParaRPr>
                      </a:p>
                    </p:txBody>
                  </p:sp>
                </p:grpSp>
                <p:sp>
                  <p:nvSpPr>
                    <p:cNvPr id="33" name="Rectangle 32"/>
                    <p:cNvSpPr/>
                    <p:nvPr/>
                  </p:nvSpPr>
                  <p:spPr>
                    <a:xfrm>
                      <a:off x="1348745" y="1497988"/>
                      <a:ext cx="7564274" cy="217370"/>
                    </a:xfrm>
                    <a:prstGeom prst="rect">
                      <a:avLst/>
                    </a:prstGeom>
                    <a:noFill/>
                    <a:ln>
                      <a:solidFill>
                        <a:srgbClr val="604A7B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>
                        <a:lnSpc>
                          <a:spcPct val="114000"/>
                        </a:lnSpc>
                      </a:pPr>
                      <a:endParaRPr lang="en-GB" sz="120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p:txBody>
                </p:sp>
              </p:grpSp>
              <p:grpSp>
                <p:nvGrpSpPr>
                  <p:cNvPr id="40" name="Group 39"/>
                  <p:cNvGrpSpPr/>
                  <p:nvPr/>
                </p:nvGrpSpPr>
                <p:grpSpPr>
                  <a:xfrm>
                    <a:off x="237339" y="1016796"/>
                    <a:ext cx="1080254" cy="4662898"/>
                    <a:chOff x="237339" y="1016796"/>
                    <a:chExt cx="1080254" cy="4662898"/>
                  </a:xfrm>
                </p:grpSpPr>
                <p:sp>
                  <p:nvSpPr>
                    <p:cNvPr id="35" name="TextBox 34"/>
                    <p:cNvSpPr txBox="1"/>
                    <p:nvPr/>
                  </p:nvSpPr>
                  <p:spPr>
                    <a:xfrm>
                      <a:off x="238410" y="1016796"/>
                      <a:ext cx="1079183" cy="461665"/>
                    </a:xfrm>
                    <a:prstGeom prst="rect">
                      <a:avLst/>
                    </a:prstGeom>
                    <a:solidFill>
                      <a:srgbClr val="604A7B"/>
                    </a:solidFill>
                    <a:ln>
                      <a:solidFill>
                        <a:schemeClr val="bg1"/>
                      </a:solidFill>
                    </a:ln>
                  </p:spPr>
                  <p:txBody>
                    <a:bodyPr wrap="square" rtlCol="0">
                      <a:noAutofit/>
                    </a:bodyPr>
                    <a:lstStyle/>
                    <a:p>
                      <a:r>
                        <a:rPr lang="en-GB" sz="1000" b="1" dirty="0">
                          <a:solidFill>
                            <a:schemeClr val="bg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Learning focus </a:t>
                      </a:r>
                      <a:endParaRPr lang="en-GB" sz="1000" dirty="0">
                        <a:solidFill>
                          <a:schemeClr val="bg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p:txBody>
                </p:sp>
                <p:sp>
                  <p:nvSpPr>
                    <p:cNvPr id="37" name="TextBox 36"/>
                    <p:cNvSpPr txBox="1"/>
                    <p:nvPr/>
                  </p:nvSpPr>
                  <p:spPr>
                    <a:xfrm>
                      <a:off x="237341" y="1497885"/>
                      <a:ext cx="1079183" cy="1441576"/>
                    </a:xfrm>
                    <a:prstGeom prst="rect">
                      <a:avLst/>
                    </a:prstGeom>
                    <a:solidFill>
                      <a:srgbClr val="604A7B"/>
                    </a:solidFill>
                    <a:ln>
                      <a:solidFill>
                        <a:schemeClr val="bg1"/>
                      </a:solidFill>
                    </a:ln>
                  </p:spPr>
                  <p:txBody>
                    <a:bodyPr wrap="square" rtlCol="0">
                      <a:noAutofit/>
                    </a:bodyPr>
                    <a:lstStyle/>
                    <a:p>
                      <a:r>
                        <a:rPr lang="en-GB" sz="800" b="1" dirty="0">
                          <a:solidFill>
                            <a:schemeClr val="bg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As students’ conceptual understanding progresses they can:</a:t>
                      </a:r>
                      <a:endParaRPr lang="en-GB" sz="800" dirty="0">
                        <a:solidFill>
                          <a:schemeClr val="bg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p:txBody>
                </p:sp>
                <p:sp>
                  <p:nvSpPr>
                    <p:cNvPr id="38" name="TextBox 37"/>
                    <p:cNvSpPr txBox="1"/>
                    <p:nvPr/>
                  </p:nvSpPr>
                  <p:spPr>
                    <a:xfrm>
                      <a:off x="237339" y="3013367"/>
                      <a:ext cx="1079183" cy="1296000"/>
                    </a:xfrm>
                    <a:prstGeom prst="rect">
                      <a:avLst/>
                    </a:prstGeom>
                    <a:solidFill>
                      <a:srgbClr val="604A7B"/>
                    </a:solidFill>
                    <a:ln>
                      <a:solidFill>
                        <a:schemeClr val="bg1"/>
                      </a:solidFill>
                    </a:ln>
                  </p:spPr>
                  <p:txBody>
                    <a:bodyPr wrap="square" rtlCol="0">
                      <a:noAutofit/>
                    </a:bodyPr>
                    <a:lstStyle/>
                    <a:p>
                      <a:r>
                        <a:rPr lang="en-GB" sz="1000" b="1" dirty="0">
                          <a:solidFill>
                            <a:schemeClr val="bg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Diagnostic questions</a:t>
                      </a:r>
                      <a:endParaRPr lang="en-GB" sz="1000" dirty="0">
                        <a:solidFill>
                          <a:schemeClr val="bg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p:txBody>
                </p:sp>
                <p:sp>
                  <p:nvSpPr>
                    <p:cNvPr id="39" name="TextBox 38"/>
                    <p:cNvSpPr txBox="1"/>
                    <p:nvPr/>
                  </p:nvSpPr>
                  <p:spPr>
                    <a:xfrm>
                      <a:off x="237339" y="4383694"/>
                      <a:ext cx="1079183" cy="1296000"/>
                    </a:xfrm>
                    <a:prstGeom prst="rect">
                      <a:avLst/>
                    </a:prstGeom>
                    <a:solidFill>
                      <a:srgbClr val="604A7B"/>
                    </a:solidFill>
                    <a:ln>
                      <a:solidFill>
                        <a:schemeClr val="bg1"/>
                      </a:solidFill>
                    </a:ln>
                  </p:spPr>
                  <p:txBody>
                    <a:bodyPr wrap="square" rtlCol="0">
                      <a:noAutofit/>
                    </a:bodyPr>
                    <a:lstStyle/>
                    <a:p>
                      <a:r>
                        <a:rPr lang="en-GB" sz="1000" b="1" dirty="0">
                          <a:solidFill>
                            <a:schemeClr val="bg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Response activities</a:t>
                      </a:r>
                      <a:endParaRPr lang="en-GB" sz="1000" dirty="0">
                        <a:solidFill>
                          <a:schemeClr val="bg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p:txBody>
                </p:sp>
              </p:grpSp>
            </p:grpSp>
            <p:sp>
              <p:nvSpPr>
                <p:cNvPr id="48" name="TextBox 47">
                  <a:hlinkClick r:id="rId5" action="ppaction://hlinksldjump"/>
                </p:cNvPr>
                <p:cNvSpPr txBox="1"/>
                <p:nvPr/>
              </p:nvSpPr>
              <p:spPr>
                <a:xfrm>
                  <a:off x="1330956" y="2797467"/>
                  <a:ext cx="1510661" cy="1296000"/>
                </a:xfrm>
                <a:prstGeom prst="rect">
                  <a:avLst/>
                </a:prstGeom>
                <a:solidFill>
                  <a:schemeClr val="bg1"/>
                </a:solidFill>
                <a:ln w="12700">
                  <a:solidFill>
                    <a:srgbClr val="604A7B"/>
                  </a:solidFill>
                </a:ln>
                <a:scene3d>
                  <a:camera prst="orthographicFront"/>
                  <a:lightRig rig="threePt" dir="t"/>
                </a:scene3d>
                <a:sp3d>
                  <a:bevelT/>
                </a:sp3d>
              </p:spPr>
              <p:txBody>
                <a:bodyPr wrap="square" rtlCol="0" anchor="ctr" anchorCtr="0">
                  <a:noAutofit/>
                </a:bodyPr>
                <a:lstStyle/>
                <a:p>
                  <a:pPr algn="ctr"/>
                  <a:r>
                    <a:rPr lang="en-GB" sz="1100" b="1" dirty="0">
                      <a:latin typeface="Verdana" panose="020B0604030504040204" pitchFamily="34" charset="0"/>
                      <a:ea typeface="Verdana" panose="020B0604030504040204" pitchFamily="34" charset="0"/>
                    </a:rPr>
                    <a:t>Unstable nucleus</a:t>
                  </a:r>
                </a:p>
              </p:txBody>
            </p:sp>
          </p:grpSp>
          <p:sp>
            <p:nvSpPr>
              <p:cNvPr id="52" name="TextBox 51">
                <a:hlinkClick r:id="rId6" action="ppaction://hlinksldjump"/>
              </p:cNvPr>
              <p:cNvSpPr txBox="1"/>
              <p:nvPr/>
            </p:nvSpPr>
            <p:spPr>
              <a:xfrm>
                <a:off x="2843489" y="2782227"/>
                <a:ext cx="1512000" cy="1296000"/>
              </a:xfrm>
              <a:prstGeom prst="rect">
                <a:avLst/>
              </a:prstGeom>
              <a:solidFill>
                <a:schemeClr val="bg1"/>
              </a:solidFill>
              <a:ln w="12700">
                <a:solidFill>
                  <a:srgbClr val="604A7B"/>
                </a:solidFill>
              </a:ln>
              <a:scene3d>
                <a:camera prst="orthographicFront"/>
                <a:lightRig rig="threePt" dir="t"/>
              </a:scene3d>
              <a:sp3d>
                <a:bevelT/>
              </a:sp3d>
            </p:spPr>
            <p:txBody>
              <a:bodyPr wrap="square" rtlCol="0" anchor="ctr" anchorCtr="0">
                <a:noAutofit/>
              </a:bodyPr>
              <a:lstStyle/>
              <a:p>
                <a:pPr algn="ctr"/>
                <a:r>
                  <a:rPr lang="en-GB" sz="1100" b="1" dirty="0">
                    <a:latin typeface="Verdana" panose="020B0604030504040204" pitchFamily="34" charset="0"/>
                    <a:ea typeface="Verdana" panose="020B0604030504040204" pitchFamily="34" charset="0"/>
                  </a:rPr>
                  <a:t>Alpha decay</a:t>
                </a:r>
              </a:p>
            </p:txBody>
          </p:sp>
          <p:sp>
            <p:nvSpPr>
              <p:cNvPr id="53" name="TextBox 52">
                <a:hlinkClick r:id="rId7" action="ppaction://hlinksldjump"/>
              </p:cNvPr>
              <p:cNvSpPr txBox="1"/>
              <p:nvPr/>
            </p:nvSpPr>
            <p:spPr>
              <a:xfrm>
                <a:off x="4357360" y="2782227"/>
                <a:ext cx="1512000" cy="1296187"/>
              </a:xfrm>
              <a:prstGeom prst="rect">
                <a:avLst/>
              </a:prstGeom>
              <a:solidFill>
                <a:schemeClr val="bg1"/>
              </a:solidFill>
              <a:ln w="12700">
                <a:solidFill>
                  <a:srgbClr val="604A7B"/>
                </a:solidFill>
              </a:ln>
              <a:scene3d>
                <a:camera prst="orthographicFront"/>
                <a:lightRig rig="threePt" dir="t"/>
              </a:scene3d>
              <a:sp3d>
                <a:bevelT/>
              </a:sp3d>
            </p:spPr>
            <p:txBody>
              <a:bodyPr wrap="square" rtlCol="0" anchor="ctr" anchorCtr="0">
                <a:noAutofit/>
              </a:bodyPr>
              <a:lstStyle/>
              <a:p>
                <a:pPr algn="ctr"/>
                <a:r>
                  <a:rPr lang="en-GB" sz="1100" b="1" dirty="0">
                    <a:latin typeface="Verdana" panose="020B0604030504040204" pitchFamily="34" charset="0"/>
                    <a:ea typeface="Verdana" panose="020B0604030504040204" pitchFamily="34" charset="0"/>
                  </a:rPr>
                  <a:t>Alpha decay story</a:t>
                </a:r>
              </a:p>
            </p:txBody>
          </p:sp>
          <p:sp>
            <p:nvSpPr>
              <p:cNvPr id="54" name="TextBox 53">
                <a:hlinkClick r:id="rId8" action="ppaction://hlinksldjump"/>
              </p:cNvPr>
              <p:cNvSpPr txBox="1"/>
              <p:nvPr/>
            </p:nvSpPr>
            <p:spPr>
              <a:xfrm>
                <a:off x="5871231" y="2782414"/>
                <a:ext cx="1512000" cy="1296000"/>
              </a:xfrm>
              <a:prstGeom prst="rect">
                <a:avLst/>
              </a:prstGeom>
              <a:solidFill>
                <a:schemeClr val="bg1"/>
              </a:solidFill>
              <a:ln w="12700">
                <a:solidFill>
                  <a:srgbClr val="604A7B"/>
                </a:solidFill>
              </a:ln>
              <a:scene3d>
                <a:camera prst="orthographicFront"/>
                <a:lightRig rig="threePt" dir="t"/>
              </a:scene3d>
              <a:sp3d>
                <a:bevelT/>
              </a:sp3d>
            </p:spPr>
            <p:txBody>
              <a:bodyPr wrap="square" rtlCol="0" anchor="ctr" anchorCtr="0">
                <a:noAutofit/>
              </a:bodyPr>
              <a:lstStyle/>
              <a:p>
                <a:pPr algn="ctr"/>
                <a:r>
                  <a:rPr lang="en-GB" sz="1100" b="1" dirty="0">
                    <a:latin typeface="Verdana" panose="020B0604030504040204" pitchFamily="34" charset="0"/>
                    <a:ea typeface="Verdana" panose="020B0604030504040204" pitchFamily="34" charset="0"/>
                  </a:rPr>
                  <a:t>Why alpha? </a:t>
                </a:r>
              </a:p>
            </p:txBody>
          </p:sp>
          <p:sp>
            <p:nvSpPr>
              <p:cNvPr id="55" name="TextBox 54">
                <a:hlinkClick r:id="rId9" action="ppaction://hlinksldjump"/>
              </p:cNvPr>
              <p:cNvSpPr txBox="1"/>
              <p:nvPr/>
            </p:nvSpPr>
            <p:spPr>
              <a:xfrm>
                <a:off x="7385101" y="2782227"/>
                <a:ext cx="1512000" cy="1296187"/>
              </a:xfrm>
              <a:prstGeom prst="rect">
                <a:avLst/>
              </a:prstGeom>
              <a:solidFill>
                <a:schemeClr val="bg1"/>
              </a:solidFill>
              <a:ln w="12700">
                <a:solidFill>
                  <a:srgbClr val="604A7B"/>
                </a:solidFill>
              </a:ln>
              <a:scene3d>
                <a:camera prst="orthographicFront"/>
                <a:lightRig rig="threePt" dir="t"/>
              </a:scene3d>
              <a:sp3d>
                <a:bevelT/>
              </a:sp3d>
            </p:spPr>
            <p:txBody>
              <a:bodyPr wrap="square" rtlCol="0" anchor="ctr" anchorCtr="0">
                <a:noAutofit/>
              </a:bodyPr>
              <a:lstStyle/>
              <a:p>
                <a:pPr algn="ctr"/>
                <a:r>
                  <a:rPr lang="en-GB" sz="1100" b="1" dirty="0">
                    <a:latin typeface="Verdana" panose="020B0604030504040204" pitchFamily="34" charset="0"/>
                    <a:ea typeface="Verdana" panose="020B0604030504040204" pitchFamily="34" charset="0"/>
                  </a:rPr>
                  <a:t>After alpha</a:t>
                </a:r>
              </a:p>
            </p:txBody>
          </p:sp>
          <p:sp>
            <p:nvSpPr>
              <p:cNvPr id="59" name="TextBox 58"/>
              <p:cNvSpPr txBox="1"/>
              <p:nvPr/>
            </p:nvSpPr>
            <p:spPr>
              <a:xfrm>
                <a:off x="1329617" y="4152554"/>
                <a:ext cx="1512001" cy="1296000"/>
              </a:xfrm>
              <a:prstGeom prst="rect">
                <a:avLst/>
              </a:prstGeom>
              <a:solidFill>
                <a:schemeClr val="bg1"/>
              </a:solidFill>
              <a:ln w="12700">
                <a:solidFill>
                  <a:srgbClr val="604A7B"/>
                </a:solidFill>
              </a:ln>
            </p:spPr>
            <p:txBody>
              <a:bodyPr wrap="square" rtlCol="0">
                <a:noAutofit/>
              </a:bodyPr>
              <a:lstStyle/>
              <a:p>
                <a:pPr algn="ctr"/>
                <a:endParaRPr lang="en-GB" sz="1100" dirty="0">
                  <a:latin typeface="Verdana" panose="020B0604030504040204" pitchFamily="34" charset="0"/>
                  <a:ea typeface="Verdana" panose="020B0604030504040204" pitchFamily="34" charset="0"/>
                </a:endParaRPr>
              </a:p>
            </p:txBody>
          </p:sp>
          <p:sp>
            <p:nvSpPr>
              <p:cNvPr id="61" name="TextBox 60">
                <a:hlinkClick r:id="rId10" action="ppaction://hlinksldjump"/>
              </p:cNvPr>
              <p:cNvSpPr txBox="1"/>
              <p:nvPr/>
            </p:nvSpPr>
            <p:spPr>
              <a:xfrm>
                <a:off x="4353619" y="4152554"/>
                <a:ext cx="3024000" cy="1296000"/>
              </a:xfrm>
              <a:prstGeom prst="rect">
                <a:avLst/>
              </a:prstGeom>
              <a:solidFill>
                <a:schemeClr val="bg1"/>
              </a:solidFill>
              <a:ln w="12700">
                <a:solidFill>
                  <a:srgbClr val="604A7B"/>
                </a:solidFill>
              </a:ln>
              <a:scene3d>
                <a:camera prst="orthographicFront"/>
                <a:lightRig rig="threePt" dir="t"/>
              </a:scene3d>
              <a:sp3d>
                <a:bevelT/>
              </a:sp3d>
            </p:spPr>
            <p:txBody>
              <a:bodyPr wrap="square" rtlCol="0" anchor="ctr" anchorCtr="0">
                <a:noAutofit/>
              </a:bodyPr>
              <a:lstStyle/>
              <a:p>
                <a:pPr algn="ctr"/>
                <a:r>
                  <a:rPr lang="en-GB" sz="1100" b="1" dirty="0">
                    <a:latin typeface="Verdana" panose="020B0604030504040204" pitchFamily="34" charset="0"/>
                    <a:ea typeface="Verdana" panose="020B0604030504040204" pitchFamily="34" charset="0"/>
                  </a:rPr>
                  <a:t>Explaining alpha decay</a:t>
                </a:r>
              </a:p>
            </p:txBody>
          </p:sp>
          <p:sp>
            <p:nvSpPr>
              <p:cNvPr id="64" name="TextBox 63">
                <a:hlinkClick r:id="rId11" action="ppaction://hlinksldjump"/>
              </p:cNvPr>
              <p:cNvSpPr txBox="1"/>
              <p:nvPr/>
            </p:nvSpPr>
            <p:spPr>
              <a:xfrm>
                <a:off x="7385101" y="4152554"/>
                <a:ext cx="1512000" cy="1296187"/>
              </a:xfrm>
              <a:prstGeom prst="rect">
                <a:avLst/>
              </a:prstGeom>
              <a:solidFill>
                <a:schemeClr val="bg1"/>
              </a:solidFill>
              <a:ln w="12700">
                <a:solidFill>
                  <a:srgbClr val="604A7B"/>
                </a:solidFill>
              </a:ln>
              <a:scene3d>
                <a:camera prst="orthographicFront"/>
                <a:lightRig rig="threePt" dir="t"/>
              </a:scene3d>
              <a:sp3d>
                <a:bevelT/>
              </a:sp3d>
            </p:spPr>
            <p:txBody>
              <a:bodyPr wrap="square" rtlCol="0" anchor="ctr" anchorCtr="0">
                <a:noAutofit/>
              </a:bodyPr>
              <a:lstStyle/>
              <a:p>
                <a:pPr algn="ctr"/>
                <a:r>
                  <a:rPr lang="en-GB" sz="1100" b="1" dirty="0">
                    <a:latin typeface="Verdana" panose="020B0604030504040204" pitchFamily="34" charset="0"/>
                    <a:ea typeface="Verdana" panose="020B0604030504040204" pitchFamily="34" charset="0"/>
                  </a:rPr>
                  <a:t>Alpha and gamma</a:t>
                </a:r>
              </a:p>
            </p:txBody>
          </p:sp>
        </p:grpSp>
        <p:sp>
          <p:nvSpPr>
            <p:cNvPr id="65" name="TextBox 64"/>
            <p:cNvSpPr txBox="1"/>
            <p:nvPr/>
          </p:nvSpPr>
          <p:spPr>
            <a:xfrm>
              <a:off x="2842293" y="4200179"/>
              <a:ext cx="1512001" cy="1296000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rgbClr val="604A7B"/>
              </a:solidFill>
            </a:ln>
          </p:spPr>
          <p:txBody>
            <a:bodyPr wrap="square" rtlCol="0">
              <a:noAutofit/>
            </a:bodyPr>
            <a:lstStyle/>
            <a:p>
              <a:pPr algn="ctr"/>
              <a:endParaRPr lang="en-GB" sz="1100" dirty="0">
                <a:latin typeface="Verdana" panose="020B0604030504040204" pitchFamily="34" charset="0"/>
                <a:ea typeface="Verdana" panose="020B0604030504040204" pitchFamily="34" charset="0"/>
              </a:endParaRPr>
            </a:p>
          </p:txBody>
        </p:sp>
      </p:grpSp>
      <p:grpSp>
        <p:nvGrpSpPr>
          <p:cNvPr id="72" name="Group 71"/>
          <p:cNvGrpSpPr/>
          <p:nvPr/>
        </p:nvGrpSpPr>
        <p:grpSpPr>
          <a:xfrm>
            <a:off x="1436957" y="1380530"/>
            <a:ext cx="7344000" cy="108806"/>
            <a:chOff x="-3399" y="3399"/>
            <a:chExt cx="7492276" cy="108806"/>
          </a:xfrm>
        </p:grpSpPr>
        <p:cxnSp>
          <p:nvCxnSpPr>
            <p:cNvPr id="73" name="Straight Arrow Connector 72"/>
            <p:cNvCxnSpPr/>
            <p:nvPr/>
          </p:nvCxnSpPr>
          <p:spPr>
            <a:xfrm>
              <a:off x="110490" y="57150"/>
              <a:ext cx="7378387" cy="0"/>
            </a:xfrm>
            <a:prstGeom prst="straightConnector1">
              <a:avLst/>
            </a:prstGeom>
            <a:ln w="50800">
              <a:solidFill>
                <a:srgbClr val="604A7B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74" name="Group 73"/>
            <p:cNvGrpSpPr/>
            <p:nvPr/>
          </p:nvGrpSpPr>
          <p:grpSpPr>
            <a:xfrm>
              <a:off x="-3399" y="3399"/>
              <a:ext cx="1791301" cy="108806"/>
              <a:chOff x="-3999" y="3399"/>
              <a:chExt cx="2107274" cy="108806"/>
            </a:xfrm>
          </p:grpSpPr>
          <p:sp>
            <p:nvSpPr>
              <p:cNvPr id="76" name="Parallelogram 75"/>
              <p:cNvSpPr/>
              <p:nvPr/>
            </p:nvSpPr>
            <p:spPr>
              <a:xfrm rot="10800000" flipV="1">
                <a:off x="-1114" y="3399"/>
                <a:ext cx="2104389" cy="53975"/>
              </a:xfrm>
              <a:prstGeom prst="parallelogram">
                <a:avLst>
                  <a:gd name="adj" fmla="val 199000"/>
                </a:avLst>
              </a:prstGeom>
              <a:solidFill>
                <a:srgbClr val="604A7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GB"/>
              </a:p>
            </p:txBody>
          </p:sp>
          <p:sp>
            <p:nvSpPr>
              <p:cNvPr id="77" name="Parallelogram 76"/>
              <p:cNvSpPr/>
              <p:nvPr/>
            </p:nvSpPr>
            <p:spPr>
              <a:xfrm rot="10800000">
                <a:off x="-3999" y="58205"/>
                <a:ext cx="2104937" cy="54000"/>
              </a:xfrm>
              <a:prstGeom prst="parallelogram">
                <a:avLst>
                  <a:gd name="adj" fmla="val 199000"/>
                </a:avLst>
              </a:prstGeom>
              <a:solidFill>
                <a:srgbClr val="604A7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GB"/>
              </a:p>
            </p:txBody>
          </p:sp>
        </p:grpSp>
        <p:sp>
          <p:nvSpPr>
            <p:cNvPr id="75" name="Text Box 2"/>
            <p:cNvSpPr txBox="1">
              <a:spLocks noChangeArrowheads="1"/>
            </p:cNvSpPr>
            <p:nvPr/>
          </p:nvSpPr>
          <p:spPr bwMode="auto">
            <a:xfrm>
              <a:off x="219057" y="10601"/>
              <a:ext cx="1295400" cy="95258"/>
            </a:xfrm>
            <a:prstGeom prst="rect">
              <a:avLst/>
            </a:prstGeom>
            <a:solidFill>
              <a:srgbClr val="604A7B"/>
            </a:solidFill>
            <a:ln w="9525">
              <a:noFill/>
              <a:miter lim="800000"/>
              <a:headEnd/>
              <a:tailEnd/>
            </a:ln>
          </p:spPr>
          <p:txBody>
            <a:bodyPr rot="0" vert="horz" wrap="square" lIns="0" tIns="0" rIns="0" bIns="0" anchor="t" anchorCtr="0">
              <a:noAutofit/>
            </a:bodyPr>
            <a:lstStyle/>
            <a:p>
              <a:pPr algn="ctr">
                <a:spcAft>
                  <a:spcPts val="0"/>
                </a:spcAft>
              </a:pPr>
              <a:r>
                <a:rPr lang="en-GB" sz="600" b="1" cap="all">
                  <a:solidFill>
                    <a:srgbClr val="FFFFFF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C o n c e p t u a l   p r o g r e s s I o n</a:t>
              </a:r>
              <a:endParaRPr lang="en-GB" sz="110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0227197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A9D7A43F-11E9-41FF-BB2C-16449BBB331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51781"/>
            <a:ext cx="9144000" cy="6203552"/>
          </a:xfrm>
          <a:prstGeom prst="rect">
            <a:avLst/>
          </a:prstGeom>
        </p:spPr>
      </p:pic>
      <p:sp>
        <p:nvSpPr>
          <p:cNvPr id="11" name="Title 1"/>
          <p:cNvSpPr txBox="1">
            <a:spLocks/>
          </p:cNvSpPr>
          <p:nvPr/>
        </p:nvSpPr>
        <p:spPr>
          <a:xfrm>
            <a:off x="143751" y="26336"/>
            <a:ext cx="8820737" cy="576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2000" b="1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Alpha decay story</a:t>
            </a:r>
            <a:endParaRPr kumimoji="0" lang="en-GB" sz="20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6" name="Text Placeholder 16"/>
          <p:cNvSpPr txBox="1">
            <a:spLocks/>
          </p:cNvSpPr>
          <p:nvPr/>
        </p:nvSpPr>
        <p:spPr>
          <a:xfrm>
            <a:off x="457200" y="863126"/>
            <a:ext cx="8412012" cy="61046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114000"/>
              </a:lnSpc>
              <a:spcBef>
                <a:spcPct val="20000"/>
              </a:spcBef>
              <a:buFont typeface="+mj-lt"/>
              <a:buNone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971550" indent="-5143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 marL="1485900" indent="-57150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-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 marL="1974850" indent="-539750" algn="l" defTabSz="914400" rtl="0" eaLnBrk="1" latinLnBrk="0" hangingPunct="1">
              <a:spcBef>
                <a:spcPct val="20000"/>
              </a:spcBef>
              <a:buFont typeface="Wingdings" panose="05000000000000000000" pitchFamily="2" charset="2"/>
              <a:buChar char="§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  <a:lvl5pPr marL="2514600" indent="-53975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lang="en-US" dirty="0"/>
              <a:t>Describe alpha decay. 		</a:t>
            </a:r>
            <a:r>
              <a:rPr kumimoji="0" lang="en-US" sz="1500" b="1" i="1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Answers</a:t>
            </a:r>
            <a:endParaRPr kumimoji="0" lang="en-US" sz="15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900119" y="2761370"/>
            <a:ext cx="7776000" cy="576000"/>
          </a:xfrm>
          <a:prstGeom prst="rect">
            <a:avLst/>
          </a:prstGeom>
          <a:solidFill>
            <a:srgbClr val="FAFAEA"/>
          </a:solidFill>
          <a:ln>
            <a:solidFill>
              <a:schemeClr val="tx2">
                <a:lumMod val="50000"/>
              </a:schemeClr>
            </a:solidFill>
          </a:ln>
        </p:spPr>
        <p:txBody>
          <a:bodyPr wrap="square" rtlCol="0" anchor="ctr">
            <a:noAutofit/>
          </a:bodyPr>
          <a:lstStyle/>
          <a:p>
            <a:pPr algn="ctr"/>
            <a:r>
              <a:rPr lang="en-GB" sz="1500" dirty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If the force is big enough, an alpha particle is emitted from the nucleus.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900119" y="4165200"/>
            <a:ext cx="3780000" cy="576000"/>
          </a:xfrm>
          <a:prstGeom prst="rect">
            <a:avLst/>
          </a:prstGeom>
          <a:solidFill>
            <a:srgbClr val="FAFAEA"/>
          </a:solidFill>
          <a:ln>
            <a:solidFill>
              <a:schemeClr val="tx2">
                <a:lumMod val="50000"/>
              </a:schemeClr>
            </a:solidFill>
          </a:ln>
        </p:spPr>
        <p:txBody>
          <a:bodyPr wrap="square" rtlCol="0" anchor="ctr">
            <a:noAutofit/>
          </a:bodyPr>
          <a:lstStyle/>
          <a:p>
            <a:pPr algn="ctr"/>
            <a:r>
              <a:rPr lang="en-GB" sz="1500" dirty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It is emitted at a speed of about</a:t>
            </a:r>
          </a:p>
          <a:p>
            <a:pPr algn="ctr"/>
            <a:r>
              <a:rPr lang="en-GB" sz="1500" dirty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15 000 000 m/s.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900119" y="4867115"/>
            <a:ext cx="3780000" cy="576000"/>
          </a:xfrm>
          <a:prstGeom prst="rect">
            <a:avLst/>
          </a:prstGeom>
          <a:solidFill>
            <a:srgbClr val="FAFAEA"/>
          </a:solidFill>
          <a:ln>
            <a:solidFill>
              <a:schemeClr val="tx2">
                <a:lumMod val="50000"/>
              </a:schemeClr>
            </a:solidFill>
          </a:ln>
        </p:spPr>
        <p:txBody>
          <a:bodyPr wrap="square" rtlCol="0" anchor="ctr">
            <a:noAutofit/>
          </a:bodyPr>
          <a:lstStyle/>
          <a:p>
            <a:pPr algn="ctr"/>
            <a:r>
              <a:rPr lang="en-GB" sz="1500" dirty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The nucleus is destroyed.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900119" y="2059455"/>
            <a:ext cx="3780000" cy="576000"/>
          </a:xfrm>
          <a:prstGeom prst="rect">
            <a:avLst/>
          </a:prstGeom>
          <a:solidFill>
            <a:srgbClr val="FAFAEA"/>
          </a:solidFill>
          <a:ln>
            <a:solidFill>
              <a:schemeClr val="tx2">
                <a:lumMod val="50000"/>
              </a:schemeClr>
            </a:solidFill>
          </a:ln>
        </p:spPr>
        <p:txBody>
          <a:bodyPr wrap="square" rtlCol="0" anchor="ctr">
            <a:noAutofit/>
          </a:bodyPr>
          <a:lstStyle/>
          <a:p>
            <a:pPr algn="ctr"/>
            <a:r>
              <a:rPr lang="en-GB" sz="1500" dirty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In the nucleus, the electrostatic force pushes protons apart.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900119" y="3463285"/>
            <a:ext cx="3780000" cy="576000"/>
          </a:xfrm>
          <a:prstGeom prst="rect">
            <a:avLst/>
          </a:prstGeom>
          <a:solidFill>
            <a:srgbClr val="FAFAEA"/>
          </a:solidFill>
          <a:ln>
            <a:solidFill>
              <a:schemeClr val="tx2">
                <a:lumMod val="50000"/>
              </a:schemeClr>
            </a:solidFill>
          </a:ln>
        </p:spPr>
        <p:txBody>
          <a:bodyPr wrap="square" rtlCol="0" anchor="ctr">
            <a:noAutofit/>
          </a:bodyPr>
          <a:lstStyle/>
          <a:p>
            <a:pPr algn="ctr"/>
            <a:r>
              <a:rPr lang="en-GB" sz="1500" dirty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An alpha particle is made of two protons.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900119" y="5569030"/>
            <a:ext cx="2448000" cy="576000"/>
          </a:xfrm>
          <a:prstGeom prst="rect">
            <a:avLst/>
          </a:prstGeom>
          <a:solidFill>
            <a:srgbClr val="FAFAEA"/>
          </a:solidFill>
          <a:ln>
            <a:solidFill>
              <a:schemeClr val="tx2">
                <a:lumMod val="50000"/>
              </a:schemeClr>
            </a:solidFill>
          </a:ln>
        </p:spPr>
        <p:txBody>
          <a:bodyPr wrap="square" rtlCol="0" anchor="ctr">
            <a:noAutofit/>
          </a:bodyPr>
          <a:lstStyle/>
          <a:p>
            <a:pPr algn="ctr"/>
            <a:r>
              <a:rPr lang="en-GB" sz="1500" dirty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The atom is now a different element.</a:t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4896119" y="4165200"/>
            <a:ext cx="3780000" cy="576000"/>
          </a:xfrm>
          <a:prstGeom prst="rect">
            <a:avLst/>
          </a:prstGeom>
          <a:solidFill>
            <a:srgbClr val="FAFAEA"/>
          </a:solidFill>
          <a:ln>
            <a:solidFill>
              <a:schemeClr val="tx2">
                <a:lumMod val="50000"/>
              </a:schemeClr>
            </a:solidFill>
          </a:ln>
        </p:spPr>
        <p:txBody>
          <a:bodyPr wrap="square" rtlCol="0" anchor="ctr">
            <a:noAutofit/>
          </a:bodyPr>
          <a:lstStyle/>
          <a:p>
            <a:pPr algn="ctr"/>
            <a:r>
              <a:rPr lang="en-GB" sz="1500" dirty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It is emitted at a speed of about </a:t>
            </a:r>
          </a:p>
          <a:p>
            <a:pPr algn="ctr"/>
            <a:r>
              <a:rPr lang="en-GB" sz="1500" dirty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10 cm/s.</a:t>
            </a:r>
          </a:p>
        </p:txBody>
      </p:sp>
      <p:sp>
        <p:nvSpPr>
          <p:cNvPr id="47" name="TextBox 46"/>
          <p:cNvSpPr txBox="1"/>
          <p:nvPr/>
        </p:nvSpPr>
        <p:spPr>
          <a:xfrm>
            <a:off x="4896119" y="4867115"/>
            <a:ext cx="3780000" cy="576000"/>
          </a:xfrm>
          <a:prstGeom prst="rect">
            <a:avLst/>
          </a:prstGeom>
          <a:solidFill>
            <a:srgbClr val="FAFAEA"/>
          </a:solidFill>
          <a:ln>
            <a:solidFill>
              <a:schemeClr val="tx2">
                <a:lumMod val="50000"/>
              </a:schemeClr>
            </a:solidFill>
          </a:ln>
        </p:spPr>
        <p:txBody>
          <a:bodyPr wrap="square" rtlCol="0" anchor="ctr">
            <a:noAutofit/>
          </a:bodyPr>
          <a:lstStyle/>
          <a:p>
            <a:pPr algn="ctr"/>
            <a:r>
              <a:rPr lang="en-GB" sz="1500" dirty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The nucleus is pushed back the other way. </a:t>
            </a:r>
          </a:p>
        </p:txBody>
      </p:sp>
      <p:sp>
        <p:nvSpPr>
          <p:cNvPr id="48" name="TextBox 47"/>
          <p:cNvSpPr txBox="1"/>
          <p:nvPr/>
        </p:nvSpPr>
        <p:spPr>
          <a:xfrm>
            <a:off x="4896119" y="2059455"/>
            <a:ext cx="3780000" cy="576000"/>
          </a:xfrm>
          <a:prstGeom prst="rect">
            <a:avLst/>
          </a:prstGeom>
          <a:solidFill>
            <a:srgbClr val="FAFAEA"/>
          </a:solidFill>
          <a:ln>
            <a:solidFill>
              <a:schemeClr val="tx2">
                <a:lumMod val="50000"/>
              </a:schemeClr>
            </a:solidFill>
          </a:ln>
        </p:spPr>
        <p:txBody>
          <a:bodyPr wrap="square" rtlCol="0" anchor="ctr">
            <a:noAutofit/>
          </a:bodyPr>
          <a:lstStyle/>
          <a:p>
            <a:pPr algn="ctr"/>
            <a:r>
              <a:rPr lang="en-GB" sz="1500" dirty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In the nucleus, the strong nuclear force pushes protons apart. </a:t>
            </a:r>
          </a:p>
        </p:txBody>
      </p:sp>
      <p:sp>
        <p:nvSpPr>
          <p:cNvPr id="49" name="TextBox 48"/>
          <p:cNvSpPr txBox="1"/>
          <p:nvPr/>
        </p:nvSpPr>
        <p:spPr>
          <a:xfrm>
            <a:off x="4896119" y="3463285"/>
            <a:ext cx="3780000" cy="576000"/>
          </a:xfrm>
          <a:prstGeom prst="rect">
            <a:avLst/>
          </a:prstGeom>
          <a:solidFill>
            <a:srgbClr val="FAFAEA"/>
          </a:solidFill>
          <a:ln>
            <a:solidFill>
              <a:schemeClr val="tx2">
                <a:lumMod val="50000"/>
              </a:schemeClr>
            </a:solidFill>
          </a:ln>
        </p:spPr>
        <p:txBody>
          <a:bodyPr wrap="square" rtlCol="0" anchor="ctr">
            <a:noAutofit/>
          </a:bodyPr>
          <a:lstStyle/>
          <a:p>
            <a:pPr algn="ctr"/>
            <a:r>
              <a:rPr lang="en-GB" sz="1500" dirty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An alpha particle is made of two protons and two neutrons. 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3564119" y="5569030"/>
            <a:ext cx="2448000" cy="576000"/>
          </a:xfrm>
          <a:prstGeom prst="rect">
            <a:avLst/>
          </a:prstGeom>
          <a:solidFill>
            <a:srgbClr val="FAFAEA"/>
          </a:solidFill>
          <a:ln>
            <a:solidFill>
              <a:schemeClr val="tx2">
                <a:lumMod val="50000"/>
              </a:schemeClr>
            </a:solidFill>
          </a:ln>
        </p:spPr>
        <p:txBody>
          <a:bodyPr wrap="square" rtlCol="0" anchor="ctr">
            <a:noAutofit/>
          </a:bodyPr>
          <a:lstStyle/>
          <a:p>
            <a:pPr algn="ctr"/>
            <a:r>
              <a:rPr lang="en-GB" sz="1500" dirty="0">
                <a:solidFill>
                  <a:srgbClr val="222A35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The atom does not exist anymore</a:t>
            </a:r>
            <a:r>
              <a:rPr lang="en-GB" sz="1500" dirty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 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7266FF0F-5634-43F5-9989-A298597F560D}"/>
              </a:ext>
            </a:extLst>
          </p:cNvPr>
          <p:cNvSpPr txBox="1"/>
          <p:nvPr/>
        </p:nvSpPr>
        <p:spPr>
          <a:xfrm>
            <a:off x="432119" y="2761370"/>
            <a:ext cx="360000" cy="576000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>
            <a:noAutofit/>
          </a:bodyPr>
          <a:lstStyle/>
          <a:p>
            <a:pPr algn="ctr"/>
            <a:r>
              <a:rPr lang="en-GB" sz="1500" dirty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3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0AA747D5-0611-494D-A4DD-1096AA5DC609}"/>
              </a:ext>
            </a:extLst>
          </p:cNvPr>
          <p:cNvSpPr txBox="1"/>
          <p:nvPr/>
        </p:nvSpPr>
        <p:spPr>
          <a:xfrm>
            <a:off x="432119" y="4165200"/>
            <a:ext cx="360000" cy="576000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>
            <a:noAutofit/>
          </a:bodyPr>
          <a:lstStyle/>
          <a:p>
            <a:pPr algn="ctr"/>
            <a:r>
              <a:rPr lang="en-GB" sz="1500" dirty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5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4EE2B597-F509-49F1-B977-146BBCB9CE39}"/>
              </a:ext>
            </a:extLst>
          </p:cNvPr>
          <p:cNvSpPr txBox="1"/>
          <p:nvPr/>
        </p:nvSpPr>
        <p:spPr>
          <a:xfrm>
            <a:off x="432119" y="4867115"/>
            <a:ext cx="360000" cy="576000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>
            <a:noAutofit/>
          </a:bodyPr>
          <a:lstStyle/>
          <a:p>
            <a:pPr algn="ctr"/>
            <a:r>
              <a:rPr lang="en-GB" sz="1500" dirty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6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5277F461-5F1C-41D0-8272-EC566E33B3F2}"/>
              </a:ext>
            </a:extLst>
          </p:cNvPr>
          <p:cNvSpPr txBox="1"/>
          <p:nvPr/>
        </p:nvSpPr>
        <p:spPr>
          <a:xfrm>
            <a:off x="432119" y="2059455"/>
            <a:ext cx="360000" cy="576000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>
            <a:noAutofit/>
          </a:bodyPr>
          <a:lstStyle/>
          <a:p>
            <a:pPr algn="ctr"/>
            <a:r>
              <a:rPr lang="en-GB" sz="1500" dirty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2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B4F8A000-0F9F-4D9B-8853-367BBD00C86E}"/>
              </a:ext>
            </a:extLst>
          </p:cNvPr>
          <p:cNvSpPr txBox="1"/>
          <p:nvPr/>
        </p:nvSpPr>
        <p:spPr>
          <a:xfrm>
            <a:off x="432119" y="3463285"/>
            <a:ext cx="360000" cy="576000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>
            <a:noAutofit/>
          </a:bodyPr>
          <a:lstStyle/>
          <a:p>
            <a:pPr algn="ctr"/>
            <a:r>
              <a:rPr lang="en-GB" sz="1500" dirty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4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F7AB6C87-C4D8-401D-8633-F544371C5383}"/>
              </a:ext>
            </a:extLst>
          </p:cNvPr>
          <p:cNvSpPr txBox="1"/>
          <p:nvPr/>
        </p:nvSpPr>
        <p:spPr>
          <a:xfrm>
            <a:off x="432119" y="5569030"/>
            <a:ext cx="360000" cy="576000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>
            <a:noAutofit/>
          </a:bodyPr>
          <a:lstStyle/>
          <a:p>
            <a:pPr algn="ctr"/>
            <a:r>
              <a:rPr lang="en-GB" sz="1500" dirty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7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20B3AF12-DBD8-4583-BEAD-1B4C0EAA235B}"/>
              </a:ext>
            </a:extLst>
          </p:cNvPr>
          <p:cNvSpPr txBox="1"/>
          <p:nvPr/>
        </p:nvSpPr>
        <p:spPr>
          <a:xfrm>
            <a:off x="900119" y="1362083"/>
            <a:ext cx="7776000" cy="576000"/>
          </a:xfrm>
          <a:prstGeom prst="rect">
            <a:avLst/>
          </a:prstGeom>
          <a:solidFill>
            <a:srgbClr val="A1E57F"/>
          </a:solidFill>
          <a:ln>
            <a:solidFill>
              <a:schemeClr val="tx2">
                <a:lumMod val="50000"/>
              </a:schemeClr>
            </a:solidFill>
          </a:ln>
        </p:spPr>
        <p:txBody>
          <a:bodyPr wrap="square" rtlCol="0" anchor="ctr">
            <a:noAutofit/>
          </a:bodyPr>
          <a:lstStyle/>
          <a:p>
            <a:pPr algn="ctr"/>
            <a:r>
              <a:rPr lang="en-GB" sz="1500" dirty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 large nucleus is unstable if it has too many protons.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558DDAA0-C912-43EC-B1E8-AAB8E79DAD98}"/>
              </a:ext>
            </a:extLst>
          </p:cNvPr>
          <p:cNvSpPr txBox="1"/>
          <p:nvPr/>
        </p:nvSpPr>
        <p:spPr>
          <a:xfrm>
            <a:off x="432119" y="1362083"/>
            <a:ext cx="360000" cy="576000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>
            <a:noAutofit/>
          </a:bodyPr>
          <a:lstStyle/>
          <a:p>
            <a:pPr algn="ctr"/>
            <a:r>
              <a:rPr lang="en-GB" sz="1500" dirty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1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383BC4F8-FD3A-494E-9F4D-770E49E347F6}"/>
              </a:ext>
            </a:extLst>
          </p:cNvPr>
          <p:cNvSpPr txBox="1"/>
          <p:nvPr/>
        </p:nvSpPr>
        <p:spPr>
          <a:xfrm>
            <a:off x="6228119" y="5569030"/>
            <a:ext cx="2448000" cy="576000"/>
          </a:xfrm>
          <a:prstGeom prst="rect">
            <a:avLst/>
          </a:prstGeom>
          <a:solidFill>
            <a:srgbClr val="FAFAEA"/>
          </a:solidFill>
          <a:ln>
            <a:solidFill>
              <a:schemeClr val="tx2">
                <a:lumMod val="50000"/>
              </a:schemeClr>
            </a:solidFill>
          </a:ln>
        </p:spPr>
        <p:txBody>
          <a:bodyPr wrap="square" lIns="0" rIns="0" rtlCol="0" anchor="ctr">
            <a:noAutofit/>
          </a:bodyPr>
          <a:lstStyle/>
          <a:p>
            <a:pPr algn="ctr"/>
            <a:r>
              <a:rPr lang="en-GB" sz="1500" dirty="0">
                <a:solidFill>
                  <a:srgbClr val="222A35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The atom is the same element &amp; more stable.</a:t>
            </a:r>
          </a:p>
        </p:txBody>
      </p:sp>
      <p:sp>
        <p:nvSpPr>
          <p:cNvPr id="28" name="Rounded Rectangle 18">
            <a:hlinkClick r:id="rId4" action="ppaction://hlinksldjump"/>
            <a:extLst>
              <a:ext uri="{FF2B5EF4-FFF2-40B4-BE49-F238E27FC236}">
                <a16:creationId xmlns:a16="http://schemas.microsoft.com/office/drawing/2014/main" id="{AFDBEE09-63E9-4105-9045-F8A9EFB9D687}"/>
              </a:ext>
            </a:extLst>
          </p:cNvPr>
          <p:cNvSpPr/>
          <p:nvPr/>
        </p:nvSpPr>
        <p:spPr>
          <a:xfrm>
            <a:off x="7884488" y="145168"/>
            <a:ext cx="1080000" cy="360000"/>
          </a:xfrm>
          <a:prstGeom prst="roundRect">
            <a:avLst/>
          </a:prstGeom>
          <a:solidFill>
            <a:srgbClr val="604A7B"/>
          </a:solidFill>
          <a:ln>
            <a:solidFill>
              <a:schemeClr val="accent6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latin typeface="Verdana" panose="020B0604030504040204" pitchFamily="34" charset="0"/>
                <a:ea typeface="Verdana" panose="020B0604030504040204" pitchFamily="34" charset="0"/>
              </a:rPr>
              <a:t>Home</a:t>
            </a:r>
          </a:p>
        </p:txBody>
      </p:sp>
    </p:spTree>
    <p:extLst>
      <p:ext uri="{BB962C8B-B14F-4D97-AF65-F5344CB8AC3E}">
        <p14:creationId xmlns:p14="http://schemas.microsoft.com/office/powerpoint/2010/main" val="25905627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A1E57F"/>
                                      </p:to>
                                    </p:animClr>
                                    <p:set>
                                      <p:cBhvr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A1E57F"/>
                                      </p:to>
                                    </p:animClr>
                                    <p:set>
                                      <p:cBhvr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A1E57F"/>
                                      </p:to>
                                    </p:animClr>
                                    <p:set>
                                      <p:cBhvr>
                                        <p:cTn id="1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A1E57F"/>
                                      </p:to>
                                    </p:animClr>
                                    <p:set>
                                      <p:cBhvr>
                                        <p:cTn id="2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A1E57F"/>
                                      </p:to>
                                    </p:animClr>
                                    <p:set>
                                      <p:cBhvr>
                                        <p:cTn id="3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A1E57F"/>
                                      </p:to>
                                    </p:animClr>
                                    <p:set>
                                      <p:cBhvr>
                                        <p:cTn id="3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6B07F914-95E4-4C95-B102-555FD884F16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62182"/>
            <a:ext cx="9144000" cy="6203552"/>
          </a:xfrm>
          <a:prstGeom prst="rect">
            <a:avLst/>
          </a:prstGeom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id="{C383B909-D274-4D1C-86E1-43828B373AAE}"/>
              </a:ext>
            </a:extLst>
          </p:cNvPr>
          <p:cNvSpPr txBox="1">
            <a:spLocks/>
          </p:cNvSpPr>
          <p:nvPr/>
        </p:nvSpPr>
        <p:spPr>
          <a:xfrm>
            <a:off x="143751" y="26336"/>
            <a:ext cx="8820737" cy="576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2000" b="1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>
              <a:defRPr/>
            </a:pPr>
            <a:r>
              <a:rPr lang="en-US" dirty="0">
                <a:solidFill>
                  <a:srgbClr val="1F497D">
                    <a:lumMod val="50000"/>
                  </a:srgbClr>
                </a:solidFill>
              </a:rPr>
              <a:t>Why alpha?</a:t>
            </a:r>
            <a:endParaRPr lang="en-GB" dirty="0">
              <a:solidFill>
                <a:srgbClr val="1F497D">
                  <a:lumMod val="50000"/>
                </a:srgbClr>
              </a:solidFill>
            </a:endParaRPr>
          </a:p>
        </p:txBody>
      </p:sp>
      <p:sp>
        <p:nvSpPr>
          <p:cNvPr id="31" name="Text Placeholder 16">
            <a:extLst>
              <a:ext uri="{FF2B5EF4-FFF2-40B4-BE49-F238E27FC236}">
                <a16:creationId xmlns:a16="http://schemas.microsoft.com/office/drawing/2014/main" id="{CD782497-02C8-4C2C-9027-87A65E3562F3}"/>
              </a:ext>
            </a:extLst>
          </p:cNvPr>
          <p:cNvSpPr txBox="1">
            <a:spLocks/>
          </p:cNvSpPr>
          <p:nvPr/>
        </p:nvSpPr>
        <p:spPr>
          <a:xfrm>
            <a:off x="457200" y="863126"/>
            <a:ext cx="8507288" cy="64082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114000"/>
              </a:lnSpc>
              <a:spcBef>
                <a:spcPct val="20000"/>
              </a:spcBef>
              <a:buFont typeface="+mj-lt"/>
              <a:buNone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971550" indent="-5143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 marL="1485900" indent="-57150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-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 marL="1974850" indent="-539750" algn="l" defTabSz="914400" rtl="0" eaLnBrk="1" latinLnBrk="0" hangingPunct="1">
              <a:spcBef>
                <a:spcPct val="20000"/>
              </a:spcBef>
              <a:buFont typeface="Wingdings" panose="05000000000000000000" pitchFamily="2" charset="2"/>
              <a:buChar char="§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  <a:lvl5pPr marL="2514600" indent="-53975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  <a:defRPr/>
            </a:pPr>
            <a:r>
              <a:rPr lang="en-US" dirty="0">
                <a:solidFill>
                  <a:srgbClr val="1F497D">
                    <a:lumMod val="50000"/>
                  </a:srgbClr>
                </a:solidFill>
              </a:rPr>
              <a:t>This nucleus is unstable because it is large and has too many protons.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E3FD5A2-B136-474C-A9A2-29BB1D38943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04017" y="1565838"/>
            <a:ext cx="3700204" cy="37263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233081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6B07F914-95E4-4C95-B102-555FD884F16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62182"/>
            <a:ext cx="9144000" cy="6203552"/>
          </a:xfrm>
          <a:prstGeom prst="rect">
            <a:avLst/>
          </a:prstGeom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id="{C383B909-D274-4D1C-86E1-43828B373AAE}"/>
              </a:ext>
            </a:extLst>
          </p:cNvPr>
          <p:cNvSpPr txBox="1">
            <a:spLocks/>
          </p:cNvSpPr>
          <p:nvPr/>
        </p:nvSpPr>
        <p:spPr>
          <a:xfrm>
            <a:off x="143751" y="26336"/>
            <a:ext cx="8820737" cy="576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2000" b="1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>
              <a:defRPr/>
            </a:pPr>
            <a:r>
              <a:rPr lang="en-US" dirty="0">
                <a:solidFill>
                  <a:srgbClr val="1F497D">
                    <a:lumMod val="50000"/>
                  </a:srgbClr>
                </a:solidFill>
              </a:rPr>
              <a:t>Why alpha?</a:t>
            </a:r>
            <a:endParaRPr lang="en-GB" dirty="0">
              <a:solidFill>
                <a:srgbClr val="1F497D">
                  <a:lumMod val="50000"/>
                </a:srgbClr>
              </a:solidFill>
            </a:endParaRPr>
          </a:p>
        </p:txBody>
      </p:sp>
      <p:sp>
        <p:nvSpPr>
          <p:cNvPr id="31" name="Text Placeholder 16">
            <a:extLst>
              <a:ext uri="{FF2B5EF4-FFF2-40B4-BE49-F238E27FC236}">
                <a16:creationId xmlns:a16="http://schemas.microsoft.com/office/drawing/2014/main" id="{CD782497-02C8-4C2C-9027-87A65E3562F3}"/>
              </a:ext>
            </a:extLst>
          </p:cNvPr>
          <p:cNvSpPr txBox="1">
            <a:spLocks/>
          </p:cNvSpPr>
          <p:nvPr/>
        </p:nvSpPr>
        <p:spPr>
          <a:xfrm>
            <a:off x="457200" y="863126"/>
            <a:ext cx="8507288" cy="106192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114000"/>
              </a:lnSpc>
              <a:spcBef>
                <a:spcPct val="20000"/>
              </a:spcBef>
              <a:buFont typeface="+mj-lt"/>
              <a:buNone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971550" indent="-5143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 marL="1485900" indent="-57150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-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 marL="1974850" indent="-539750" algn="l" defTabSz="914400" rtl="0" eaLnBrk="1" latinLnBrk="0" hangingPunct="1">
              <a:spcBef>
                <a:spcPct val="20000"/>
              </a:spcBef>
              <a:buFont typeface="Wingdings" panose="05000000000000000000" pitchFamily="2" charset="2"/>
              <a:buChar char="§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  <a:lvl5pPr marL="2514600" indent="-53975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  <a:defRPr/>
            </a:pPr>
            <a:r>
              <a:rPr lang="en-GB" dirty="0"/>
              <a:t>Inside a large nucleus, protons and neutrons can form alpha particles.</a:t>
            </a:r>
          </a:p>
          <a:p>
            <a:pPr>
              <a:spcBef>
                <a:spcPts val="0"/>
              </a:spcBef>
              <a:defRPr/>
            </a:pPr>
            <a:r>
              <a:rPr lang="en-GB" dirty="0">
                <a:solidFill>
                  <a:srgbClr val="1F497D">
                    <a:lumMod val="50000"/>
                  </a:srgbClr>
                </a:solidFill>
              </a:rPr>
              <a:t>An alpha particle is made of two protons and two neutrons.</a:t>
            </a:r>
          </a:p>
          <a:p>
            <a:pPr>
              <a:spcBef>
                <a:spcPts val="0"/>
              </a:spcBef>
              <a:defRPr/>
            </a:pPr>
            <a:endParaRPr lang="en-US" dirty="0">
              <a:solidFill>
                <a:srgbClr val="1F497D">
                  <a:lumMod val="50000"/>
                </a:srgbClr>
              </a:solidFill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6233F05-90A3-4C7B-A40B-5EDAE35E970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32952" y="1925054"/>
            <a:ext cx="2385597" cy="240243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CF39D6A9-B50D-46FD-9CEB-4F372DE5DE5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221700" y="1925054"/>
            <a:ext cx="2385600" cy="2402438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2BD5BEDA-C307-4CCF-9DC4-5C37F162195C}"/>
              </a:ext>
            </a:extLst>
          </p:cNvPr>
          <p:cNvSpPr txBox="1"/>
          <p:nvPr/>
        </p:nvSpPr>
        <p:spPr>
          <a:xfrm>
            <a:off x="1632949" y="4327492"/>
            <a:ext cx="2385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/>
              <a:t>A proton in a nucleus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FF5F081-0078-4D41-AE60-80FDF181BC21}"/>
              </a:ext>
            </a:extLst>
          </p:cNvPr>
          <p:cNvSpPr txBox="1"/>
          <p:nvPr/>
        </p:nvSpPr>
        <p:spPr>
          <a:xfrm>
            <a:off x="5221700" y="4326985"/>
            <a:ext cx="2385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/>
              <a:t>An alpha particle in a nucleus</a:t>
            </a:r>
          </a:p>
        </p:txBody>
      </p:sp>
    </p:spTree>
    <p:extLst>
      <p:ext uri="{BB962C8B-B14F-4D97-AF65-F5344CB8AC3E}">
        <p14:creationId xmlns:p14="http://schemas.microsoft.com/office/powerpoint/2010/main" val="365375427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>
            <a:extLst>
              <a:ext uri="{FF2B5EF4-FFF2-40B4-BE49-F238E27FC236}">
                <a16:creationId xmlns:a16="http://schemas.microsoft.com/office/drawing/2014/main" id="{CBE438FE-32C4-4047-A14C-08FDD2B9632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54448"/>
            <a:ext cx="9144000" cy="6203552"/>
          </a:xfrm>
          <a:prstGeom prst="rect">
            <a:avLst/>
          </a:prstGeom>
        </p:spPr>
      </p:pic>
      <p:sp>
        <p:nvSpPr>
          <p:cNvPr id="11" name="Title 1"/>
          <p:cNvSpPr txBox="1">
            <a:spLocks/>
          </p:cNvSpPr>
          <p:nvPr/>
        </p:nvSpPr>
        <p:spPr>
          <a:xfrm>
            <a:off x="143751" y="26336"/>
            <a:ext cx="8820737" cy="576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2000" b="1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1F497D">
                    <a:lumMod val="50000"/>
                  </a:srgbClr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Why alpha?</a:t>
            </a:r>
            <a:endParaRPr kumimoji="0" lang="en-GB" sz="2000" b="1" i="0" u="none" strike="noStrike" kern="1200" cap="none" spc="0" normalizeH="0" baseline="0" noProof="0" dirty="0">
              <a:ln>
                <a:noFill/>
              </a:ln>
              <a:solidFill>
                <a:srgbClr val="1F497D">
                  <a:lumMod val="50000"/>
                </a:srgbClr>
              </a:solidFill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2" name="Text Placeholder 16"/>
          <p:cNvSpPr txBox="1">
            <a:spLocks/>
          </p:cNvSpPr>
          <p:nvPr/>
        </p:nvSpPr>
        <p:spPr>
          <a:xfrm>
            <a:off x="457200" y="863126"/>
            <a:ext cx="8410074" cy="73707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114000"/>
              </a:lnSpc>
              <a:spcBef>
                <a:spcPct val="20000"/>
              </a:spcBef>
              <a:buFont typeface="+mj-lt"/>
              <a:buNone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971550" indent="-5143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 marL="1485900" indent="-57150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-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 marL="1974850" indent="-539750" algn="l" defTabSz="914400" rtl="0" eaLnBrk="1" latinLnBrk="0" hangingPunct="1">
              <a:spcBef>
                <a:spcPct val="20000"/>
              </a:spcBef>
              <a:buFont typeface="Wingdings" panose="05000000000000000000" pitchFamily="2" charset="2"/>
              <a:buChar char="§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  <a:lvl5pPr marL="2514600" indent="-53975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defRPr/>
            </a:pPr>
            <a:r>
              <a:rPr lang="en-US" dirty="0"/>
              <a:t>A large unstable nucleus emits an alpha particle rather than a proton*.</a:t>
            </a: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ADC042BA-8107-447B-B2F6-A158E3BFF9F6}"/>
              </a:ext>
            </a:extLst>
          </p:cNvPr>
          <p:cNvGrpSpPr/>
          <p:nvPr/>
        </p:nvGrpSpPr>
        <p:grpSpPr>
          <a:xfrm>
            <a:off x="402385" y="4094244"/>
            <a:ext cx="8303467" cy="540142"/>
            <a:chOff x="402385" y="4233894"/>
            <a:chExt cx="8303467" cy="540142"/>
          </a:xfrm>
        </p:grpSpPr>
        <p:sp>
          <p:nvSpPr>
            <p:cNvPr id="21" name="Rectangle 20"/>
            <p:cNvSpPr/>
            <p:nvPr/>
          </p:nvSpPr>
          <p:spPr>
            <a:xfrm>
              <a:off x="402385" y="4233894"/>
              <a:ext cx="8303467" cy="540142"/>
            </a:xfrm>
            <a:prstGeom prst="rect">
              <a:avLst/>
            </a:prstGeom>
            <a:solidFill>
              <a:srgbClr val="FAFAEA"/>
            </a:solidFill>
            <a:ln>
              <a:solidFill>
                <a:srgbClr val="10253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457200" y="4319228"/>
              <a:ext cx="46582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dirty="0">
                  <a:solidFill>
                    <a:srgbClr val="10253F"/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A</a:t>
              </a: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977841" y="4316899"/>
              <a:ext cx="7728009" cy="369332"/>
            </a:xfrm>
            <a:prstGeom prst="rect">
              <a:avLst/>
            </a:prstGeom>
            <a:noFill/>
          </p:spPr>
          <p:txBody>
            <a:bodyPr wrap="square" rtlCol="0" anchor="ctr" anchorCtr="0">
              <a:noAutofit/>
            </a:bodyPr>
            <a:lstStyle/>
            <a:p>
              <a:r>
                <a:rPr lang="en-GB" dirty="0">
                  <a:solidFill>
                    <a:srgbClr val="10253F"/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The protons and neutrons in an alpha particle are held together very strongly.</a:t>
              </a:r>
            </a:p>
          </p:txBody>
        </p: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9DD85956-DD51-4E55-BEED-F90E5692CDB2}"/>
              </a:ext>
            </a:extLst>
          </p:cNvPr>
          <p:cNvGrpSpPr/>
          <p:nvPr/>
        </p:nvGrpSpPr>
        <p:grpSpPr>
          <a:xfrm>
            <a:off x="402385" y="4754062"/>
            <a:ext cx="8303467" cy="540142"/>
            <a:chOff x="402385" y="4893712"/>
            <a:chExt cx="8303467" cy="540142"/>
          </a:xfrm>
        </p:grpSpPr>
        <p:sp>
          <p:nvSpPr>
            <p:cNvPr id="22" name="Rectangle 21"/>
            <p:cNvSpPr/>
            <p:nvPr/>
          </p:nvSpPr>
          <p:spPr>
            <a:xfrm>
              <a:off x="402385" y="4893712"/>
              <a:ext cx="8303467" cy="540142"/>
            </a:xfrm>
            <a:prstGeom prst="rect">
              <a:avLst/>
            </a:prstGeom>
            <a:solidFill>
              <a:srgbClr val="FAFAEA"/>
            </a:solidFill>
            <a:ln>
              <a:solidFill>
                <a:srgbClr val="10253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457200" y="4979046"/>
              <a:ext cx="46582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dirty="0">
                  <a:solidFill>
                    <a:srgbClr val="10253F"/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B</a:t>
              </a: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977841" y="4976717"/>
              <a:ext cx="7728009" cy="369332"/>
            </a:xfrm>
            <a:prstGeom prst="rect">
              <a:avLst/>
            </a:prstGeom>
            <a:noFill/>
          </p:spPr>
          <p:txBody>
            <a:bodyPr wrap="square" rtlCol="0" anchor="ctr" anchorCtr="0">
              <a:noAutofit/>
            </a:bodyPr>
            <a:lstStyle/>
            <a:p>
              <a:r>
                <a:rPr lang="en-GB" dirty="0">
                  <a:solidFill>
                    <a:srgbClr val="10253F"/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An alpha particle has two times the electric charge of a proton. </a:t>
              </a:r>
            </a:p>
          </p:txBody>
        </p:sp>
      </p:grpSp>
      <p:grpSp>
        <p:nvGrpSpPr>
          <p:cNvPr id="241" name="Group 240">
            <a:extLst>
              <a:ext uri="{FF2B5EF4-FFF2-40B4-BE49-F238E27FC236}">
                <a16:creationId xmlns:a16="http://schemas.microsoft.com/office/drawing/2014/main" id="{C52CE52F-A905-4F3B-A150-8AB2A30D7CC7}"/>
              </a:ext>
            </a:extLst>
          </p:cNvPr>
          <p:cNvGrpSpPr/>
          <p:nvPr/>
        </p:nvGrpSpPr>
        <p:grpSpPr>
          <a:xfrm>
            <a:off x="402385" y="5413880"/>
            <a:ext cx="8303467" cy="540142"/>
            <a:chOff x="402385" y="5553530"/>
            <a:chExt cx="8303467" cy="540142"/>
          </a:xfrm>
        </p:grpSpPr>
        <p:sp>
          <p:nvSpPr>
            <p:cNvPr id="19" name="Rectangle 18"/>
            <p:cNvSpPr/>
            <p:nvPr/>
          </p:nvSpPr>
          <p:spPr>
            <a:xfrm>
              <a:off x="402385" y="5553530"/>
              <a:ext cx="8303467" cy="540142"/>
            </a:xfrm>
            <a:prstGeom prst="rect">
              <a:avLst/>
            </a:prstGeom>
            <a:solidFill>
              <a:srgbClr val="FAFAEA"/>
            </a:solidFill>
            <a:ln>
              <a:solidFill>
                <a:srgbClr val="10253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457200" y="5632516"/>
              <a:ext cx="46582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dirty="0">
                  <a:solidFill>
                    <a:srgbClr val="10253F"/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C</a:t>
              </a:r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977841" y="5630187"/>
              <a:ext cx="7728009" cy="369332"/>
            </a:xfrm>
            <a:prstGeom prst="rect">
              <a:avLst/>
            </a:prstGeom>
            <a:noFill/>
          </p:spPr>
          <p:txBody>
            <a:bodyPr wrap="square" rtlCol="0" anchor="ctr" anchorCtr="0">
              <a:noAutofit/>
            </a:bodyPr>
            <a:lstStyle/>
            <a:p>
              <a:r>
                <a:rPr lang="en-GB" dirty="0">
                  <a:solidFill>
                    <a:srgbClr val="10253F"/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An alpha particle has four times the mass of a proton.</a:t>
              </a:r>
            </a:p>
          </p:txBody>
        </p:sp>
      </p:grpSp>
      <p:sp>
        <p:nvSpPr>
          <p:cNvPr id="44" name="Text Placeholder 16">
            <a:extLst>
              <a:ext uri="{FF2B5EF4-FFF2-40B4-BE49-F238E27FC236}">
                <a16:creationId xmlns:a16="http://schemas.microsoft.com/office/drawing/2014/main" id="{3C5CA889-7727-49D0-92E4-79AE8CB8B79E}"/>
              </a:ext>
            </a:extLst>
          </p:cNvPr>
          <p:cNvSpPr txBox="1">
            <a:spLocks/>
          </p:cNvSpPr>
          <p:nvPr/>
        </p:nvSpPr>
        <p:spPr>
          <a:xfrm>
            <a:off x="457200" y="3230207"/>
            <a:ext cx="8285163" cy="7370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114000"/>
              </a:lnSpc>
              <a:spcBef>
                <a:spcPct val="20000"/>
              </a:spcBef>
              <a:buFont typeface="+mj-lt"/>
              <a:buNone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971550" indent="-5143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 marL="1485900" indent="-57150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-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 marL="1974850" indent="-539750" algn="l" defTabSz="914400" rtl="0" eaLnBrk="1" latinLnBrk="0" hangingPunct="1">
              <a:spcBef>
                <a:spcPct val="20000"/>
              </a:spcBef>
              <a:buFont typeface="Wingdings" panose="05000000000000000000" pitchFamily="2" charset="2"/>
              <a:buChar char="§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  <a:lvl5pPr marL="2514600" indent="-53975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defRPr/>
            </a:pPr>
            <a:r>
              <a:rPr lang="en-US" dirty="0"/>
              <a:t>What explains why an alpha particle is emitted?</a:t>
            </a:r>
          </a:p>
          <a:p>
            <a:pPr lvl="0">
              <a:defRPr/>
            </a:pPr>
            <a:r>
              <a:rPr lang="en-US" sz="1600" b="1" i="1" dirty="0"/>
              <a:t>Choose all that apply.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52989222-44A5-4EB0-96FE-88C524C908F0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19565" b="27157"/>
          <a:stretch/>
        </p:blipFill>
        <p:spPr>
          <a:xfrm>
            <a:off x="2578435" y="1252625"/>
            <a:ext cx="3987130" cy="1857906"/>
          </a:xfrm>
          <a:prstGeom prst="rect">
            <a:avLst/>
          </a:prstGeom>
        </p:spPr>
      </p:pic>
      <p:sp>
        <p:nvSpPr>
          <p:cNvPr id="242" name="Text Placeholder 16">
            <a:extLst>
              <a:ext uri="{FF2B5EF4-FFF2-40B4-BE49-F238E27FC236}">
                <a16:creationId xmlns:a16="http://schemas.microsoft.com/office/drawing/2014/main" id="{113AD8EA-BF86-4C80-984D-B92B3EA960CE}"/>
              </a:ext>
            </a:extLst>
          </p:cNvPr>
          <p:cNvSpPr txBox="1">
            <a:spLocks/>
          </p:cNvSpPr>
          <p:nvPr/>
        </p:nvSpPr>
        <p:spPr>
          <a:xfrm>
            <a:off x="457199" y="6030679"/>
            <a:ext cx="8285164" cy="5280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114000"/>
              </a:lnSpc>
              <a:spcBef>
                <a:spcPct val="20000"/>
              </a:spcBef>
              <a:buFont typeface="+mj-lt"/>
              <a:buNone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971550" indent="-5143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 marL="1485900" indent="-57150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-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 marL="1974850" indent="-539750" algn="l" defTabSz="914400" rtl="0" eaLnBrk="1" latinLnBrk="0" hangingPunct="1">
              <a:spcBef>
                <a:spcPct val="20000"/>
              </a:spcBef>
              <a:buFont typeface="Wingdings" panose="05000000000000000000" pitchFamily="2" charset="2"/>
              <a:buChar char="§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  <a:lvl5pPr marL="2514600" indent="-53975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defRPr/>
            </a:pPr>
            <a:r>
              <a:rPr lang="en-US" sz="1200" i="1" dirty="0"/>
              <a:t>*A proton can sometimes be emitted, but this is much less common.</a:t>
            </a:r>
          </a:p>
        </p:txBody>
      </p:sp>
      <p:sp>
        <p:nvSpPr>
          <p:cNvPr id="20" name="Rounded Rectangle 18">
            <a:hlinkClick r:id="rId5" action="ppaction://hlinksldjump"/>
            <a:extLst>
              <a:ext uri="{FF2B5EF4-FFF2-40B4-BE49-F238E27FC236}">
                <a16:creationId xmlns:a16="http://schemas.microsoft.com/office/drawing/2014/main" id="{00B6EE87-30EC-4180-84D2-D9FBBDB98608}"/>
              </a:ext>
            </a:extLst>
          </p:cNvPr>
          <p:cNvSpPr/>
          <p:nvPr/>
        </p:nvSpPr>
        <p:spPr>
          <a:xfrm>
            <a:off x="7884488" y="145168"/>
            <a:ext cx="1080000" cy="360000"/>
          </a:xfrm>
          <a:prstGeom prst="roundRect">
            <a:avLst/>
          </a:prstGeom>
          <a:solidFill>
            <a:srgbClr val="604A7B"/>
          </a:solidFill>
          <a:ln>
            <a:solidFill>
              <a:schemeClr val="accent6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latin typeface="Verdana" panose="020B0604030504040204" pitchFamily="34" charset="0"/>
                <a:ea typeface="Verdana" panose="020B0604030504040204" pitchFamily="34" charset="0"/>
              </a:rPr>
              <a:t>Home</a:t>
            </a:r>
          </a:p>
        </p:txBody>
      </p:sp>
    </p:spTree>
    <p:extLst>
      <p:ext uri="{BB962C8B-B14F-4D97-AF65-F5344CB8AC3E}">
        <p14:creationId xmlns:p14="http://schemas.microsoft.com/office/powerpoint/2010/main" val="410980498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6B07F914-95E4-4C95-B102-555FD884F16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51781"/>
            <a:ext cx="9144000" cy="6203552"/>
          </a:xfrm>
          <a:prstGeom prst="rect">
            <a:avLst/>
          </a:prstGeom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id="{C383B909-D274-4D1C-86E1-43828B373AAE}"/>
              </a:ext>
            </a:extLst>
          </p:cNvPr>
          <p:cNvSpPr txBox="1">
            <a:spLocks/>
          </p:cNvSpPr>
          <p:nvPr/>
        </p:nvSpPr>
        <p:spPr>
          <a:xfrm>
            <a:off x="143751" y="26336"/>
            <a:ext cx="8820737" cy="576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2000" b="1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After alpha</a:t>
            </a:r>
            <a:endParaRPr kumimoji="0" lang="en-GB" sz="20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4" name="Text Placeholder 16">
            <a:extLst>
              <a:ext uri="{FF2B5EF4-FFF2-40B4-BE49-F238E27FC236}">
                <a16:creationId xmlns:a16="http://schemas.microsoft.com/office/drawing/2014/main" id="{2EB4D9EA-90E3-47E6-91F3-EA03033D19DC}"/>
              </a:ext>
            </a:extLst>
          </p:cNvPr>
          <p:cNvSpPr txBox="1">
            <a:spLocks/>
          </p:cNvSpPr>
          <p:nvPr/>
        </p:nvSpPr>
        <p:spPr>
          <a:xfrm>
            <a:off x="457200" y="863125"/>
            <a:ext cx="8285163" cy="293249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114000"/>
              </a:lnSpc>
              <a:spcBef>
                <a:spcPct val="20000"/>
              </a:spcBef>
              <a:buFont typeface="+mj-lt"/>
              <a:buNone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971550" indent="-5143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 marL="1485900" indent="-57150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-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 marL="1974850" indent="-539750" algn="l" defTabSz="914400" rtl="0" eaLnBrk="1" latinLnBrk="0" hangingPunct="1">
              <a:spcBef>
                <a:spcPct val="20000"/>
              </a:spcBef>
              <a:buFont typeface="Wingdings" panose="05000000000000000000" pitchFamily="2" charset="2"/>
              <a:buChar char="§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  <a:lvl5pPr marL="2514600" indent="-53975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 large unstable nucleus emits an alpha particle.</a:t>
            </a:r>
          </a:p>
        </p:txBody>
      </p:sp>
      <p:grpSp>
        <p:nvGrpSpPr>
          <p:cNvPr id="306" name="Group 305">
            <a:extLst>
              <a:ext uri="{FF2B5EF4-FFF2-40B4-BE49-F238E27FC236}">
                <a16:creationId xmlns:a16="http://schemas.microsoft.com/office/drawing/2014/main" id="{B57A8755-36F1-438D-B82B-6C2FA6539047}"/>
              </a:ext>
            </a:extLst>
          </p:cNvPr>
          <p:cNvGrpSpPr/>
          <p:nvPr/>
        </p:nvGrpSpPr>
        <p:grpSpPr>
          <a:xfrm>
            <a:off x="1516288" y="1444486"/>
            <a:ext cx="6219943" cy="4070928"/>
            <a:chOff x="1516288" y="1444486"/>
            <a:chExt cx="6219943" cy="4070928"/>
          </a:xfrm>
        </p:grpSpPr>
        <p:pic>
          <p:nvPicPr>
            <p:cNvPr id="298" name="Picture 297">
              <a:extLst>
                <a:ext uri="{FF2B5EF4-FFF2-40B4-BE49-F238E27FC236}">
                  <a16:creationId xmlns:a16="http://schemas.microsoft.com/office/drawing/2014/main" id="{93E379F9-5599-4355-BB30-A490058BADC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516288" y="1991700"/>
              <a:ext cx="3499015" cy="3523714"/>
            </a:xfrm>
            <a:prstGeom prst="rect">
              <a:avLst/>
            </a:prstGeom>
          </p:spPr>
        </p:pic>
        <p:pic>
          <p:nvPicPr>
            <p:cNvPr id="304" name="Picture 303">
              <a:extLst>
                <a:ext uri="{FF2B5EF4-FFF2-40B4-BE49-F238E27FC236}">
                  <a16:creationId xmlns:a16="http://schemas.microsoft.com/office/drawing/2014/main" id="{C521CB4C-82F9-4B3B-A174-4CC3F6A131D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6423071" y="1444486"/>
              <a:ext cx="1313160" cy="1288461"/>
            </a:xfrm>
            <a:prstGeom prst="rect">
              <a:avLst/>
            </a:prstGeom>
          </p:spPr>
        </p:pic>
        <p:sp>
          <p:nvSpPr>
            <p:cNvPr id="305" name="Arrow: Notched Right 304">
              <a:extLst>
                <a:ext uri="{FF2B5EF4-FFF2-40B4-BE49-F238E27FC236}">
                  <a16:creationId xmlns:a16="http://schemas.microsoft.com/office/drawing/2014/main" id="{F279CE57-6E3D-4CB6-AD62-852DE6CC7139}"/>
                </a:ext>
              </a:extLst>
            </p:cNvPr>
            <p:cNvSpPr/>
            <p:nvPr/>
          </p:nvSpPr>
          <p:spPr>
            <a:xfrm rot="20021599">
              <a:off x="4670845" y="2590811"/>
              <a:ext cx="1804381" cy="221215"/>
            </a:xfrm>
            <a:prstGeom prst="notchedRightArrow">
              <a:avLst>
                <a:gd name="adj1" fmla="val 23598"/>
                <a:gd name="adj2" fmla="val 195667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</p:spTree>
    <p:extLst>
      <p:ext uri="{BB962C8B-B14F-4D97-AF65-F5344CB8AC3E}">
        <p14:creationId xmlns:p14="http://schemas.microsoft.com/office/powerpoint/2010/main" val="275572313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>
            <a:extLst>
              <a:ext uri="{FF2B5EF4-FFF2-40B4-BE49-F238E27FC236}">
                <a16:creationId xmlns:a16="http://schemas.microsoft.com/office/drawing/2014/main" id="{B6DF97B4-4FE4-4EA3-9EFF-99DF67F78DB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54448"/>
            <a:ext cx="9144000" cy="6203552"/>
          </a:xfrm>
          <a:prstGeom prst="rect">
            <a:avLst/>
          </a:prstGeom>
        </p:spPr>
      </p:pic>
      <p:sp>
        <p:nvSpPr>
          <p:cNvPr id="11" name="Title 1"/>
          <p:cNvSpPr txBox="1">
            <a:spLocks/>
          </p:cNvSpPr>
          <p:nvPr/>
        </p:nvSpPr>
        <p:spPr>
          <a:xfrm>
            <a:off x="143751" y="26336"/>
            <a:ext cx="8820737" cy="576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2000" b="1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After alpha</a:t>
            </a:r>
            <a:endParaRPr kumimoji="0" lang="en-GB" sz="20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2" name="Text Placeholder 16"/>
          <p:cNvSpPr txBox="1">
            <a:spLocks/>
          </p:cNvSpPr>
          <p:nvPr/>
        </p:nvSpPr>
        <p:spPr>
          <a:xfrm>
            <a:off x="457200" y="863126"/>
            <a:ext cx="8285163" cy="648040"/>
          </a:xfrm>
          <a:prstGeom prst="rect">
            <a:avLst/>
          </a:prstGeom>
          <a:solidFill>
            <a:srgbClr val="FAFAEA"/>
          </a:solidFill>
          <a:ln>
            <a:solidFill>
              <a:srgbClr val="002060"/>
            </a:solidFill>
          </a:ln>
        </p:spPr>
        <p:txBody>
          <a:bodyPr vert="horz" lIns="91440" tIns="45720" rIns="91440" bIns="45720" rtlCol="0" anchor="ctr" anchorCtr="0">
            <a:normAutofit/>
          </a:bodyPr>
          <a:lstStyle>
            <a:lvl1pPr marL="0" indent="0" algn="l" defTabSz="914400" rtl="0" eaLnBrk="1" latinLnBrk="0" hangingPunct="1">
              <a:lnSpc>
                <a:spcPct val="114000"/>
              </a:lnSpc>
              <a:spcBef>
                <a:spcPct val="20000"/>
              </a:spcBef>
              <a:buFont typeface="+mj-lt"/>
              <a:buNone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971550" indent="-5143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 marL="1485900" indent="-57150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-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 marL="1974850" indent="-539750" algn="l" defTabSz="914400" rtl="0" eaLnBrk="1" latinLnBrk="0" hangingPunct="1">
              <a:spcBef>
                <a:spcPct val="20000"/>
              </a:spcBef>
              <a:buFont typeface="Wingdings" panose="05000000000000000000" pitchFamily="2" charset="2"/>
              <a:buChar char="§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  <a:lvl5pPr marL="2514600" indent="-53975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55600" marR="0" lvl="0" indent="-355600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1. 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What happens to the nucleus after the alpha particle is emitted?</a:t>
            </a:r>
          </a:p>
        </p:txBody>
      </p:sp>
      <p:grpSp>
        <p:nvGrpSpPr>
          <p:cNvPr id="9" name="Group 8"/>
          <p:cNvGrpSpPr/>
          <p:nvPr/>
        </p:nvGrpSpPr>
        <p:grpSpPr>
          <a:xfrm>
            <a:off x="457200" y="1722511"/>
            <a:ext cx="8285163" cy="3783930"/>
            <a:chOff x="1746429" y="2204816"/>
            <a:chExt cx="5760000" cy="3600000"/>
          </a:xfrm>
        </p:grpSpPr>
        <p:cxnSp>
          <p:nvCxnSpPr>
            <p:cNvPr id="10" name="Straight Connector 9"/>
            <p:cNvCxnSpPr/>
            <p:nvPr userDrawn="1"/>
          </p:nvCxnSpPr>
          <p:spPr>
            <a:xfrm>
              <a:off x="4588303" y="2204816"/>
              <a:ext cx="0" cy="3600000"/>
            </a:xfrm>
            <a:prstGeom prst="line">
              <a:avLst/>
            </a:prstGeom>
            <a:ln w="25400">
              <a:solidFill>
                <a:srgbClr val="00658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 userDrawn="1"/>
          </p:nvCxnSpPr>
          <p:spPr>
            <a:xfrm flipH="1">
              <a:off x="1746429" y="3986272"/>
              <a:ext cx="5760000" cy="0"/>
            </a:xfrm>
            <a:prstGeom prst="line">
              <a:avLst/>
            </a:prstGeom>
            <a:ln w="25400">
              <a:solidFill>
                <a:srgbClr val="00658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7" name="Text Placeholder 17"/>
          <p:cNvSpPr txBox="1">
            <a:spLocks/>
          </p:cNvSpPr>
          <p:nvPr/>
        </p:nvSpPr>
        <p:spPr>
          <a:xfrm>
            <a:off x="457200" y="3203805"/>
            <a:ext cx="4054980" cy="388355"/>
          </a:xfrm>
          <a:prstGeom prst="rect">
            <a:avLst/>
          </a:prstGeom>
        </p:spPr>
        <p:txBody>
          <a:bodyPr anchor="b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1800" b="1" dirty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A</a:t>
            </a:r>
            <a:r>
              <a:rPr lang="en-US" sz="1800" dirty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Nothing.  </a:t>
            </a:r>
            <a:endParaRPr lang="en-US" sz="18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14" name="Text Placeholder 17"/>
          <p:cNvSpPr txBox="1">
            <a:spLocks/>
          </p:cNvSpPr>
          <p:nvPr/>
        </p:nvSpPr>
        <p:spPr>
          <a:xfrm>
            <a:off x="4577703" y="3203805"/>
            <a:ext cx="4051947" cy="388355"/>
          </a:xfrm>
          <a:prstGeom prst="rect">
            <a:avLst/>
          </a:prstGeom>
        </p:spPr>
        <p:txBody>
          <a:bodyPr anchor="b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1800" b="1" dirty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B</a:t>
            </a:r>
            <a:r>
              <a:rPr lang="en-US" sz="1800" dirty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Its particles jiggle about faster. </a:t>
            </a:r>
            <a:endParaRPr lang="en-US" sz="1800" dirty="0">
              <a:solidFill>
                <a:schemeClr val="tx2">
                  <a:lumMod val="50000"/>
                </a:schemeClr>
              </a:solidFill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00884AAD-A0C1-4484-9077-7041C5CFF1A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4387" y="1824051"/>
            <a:ext cx="2102581" cy="1376985"/>
          </a:xfrm>
          <a:prstGeom prst="rect">
            <a:avLst/>
          </a:prstGeom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B51E240D-C1D0-405F-8ABC-8B61FA33391C}"/>
              </a:ext>
            </a:extLst>
          </p:cNvPr>
          <p:cNvGrpSpPr/>
          <p:nvPr/>
        </p:nvGrpSpPr>
        <p:grpSpPr>
          <a:xfrm>
            <a:off x="1147265" y="3744603"/>
            <a:ext cx="2246254" cy="1422900"/>
            <a:chOff x="1120892" y="3640396"/>
            <a:chExt cx="2606730" cy="1731460"/>
          </a:xfrm>
        </p:grpSpPr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CD1BA889-ED47-4846-9E4F-C1654A70798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120892" y="3640396"/>
              <a:ext cx="2606730" cy="1731460"/>
            </a:xfrm>
            <a:prstGeom prst="rect">
              <a:avLst/>
            </a:prstGeom>
          </p:spPr>
        </p:pic>
        <p:sp>
          <p:nvSpPr>
            <p:cNvPr id="4" name="Arrow: Notched Right 3">
              <a:extLst>
                <a:ext uri="{FF2B5EF4-FFF2-40B4-BE49-F238E27FC236}">
                  <a16:creationId xmlns:a16="http://schemas.microsoft.com/office/drawing/2014/main" id="{9EBB78C3-C53B-44D9-B23E-194F5392C3CD}"/>
                </a:ext>
              </a:extLst>
            </p:cNvPr>
            <p:cNvSpPr/>
            <p:nvPr/>
          </p:nvSpPr>
          <p:spPr>
            <a:xfrm rot="8847622">
              <a:off x="2417221" y="4328010"/>
              <a:ext cx="92824" cy="52810"/>
            </a:xfrm>
            <a:prstGeom prst="notchedRightArrow">
              <a:avLst/>
            </a:prstGeom>
            <a:ln w="63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pic>
        <p:nvPicPr>
          <p:cNvPr id="6" name="Picture 5">
            <a:extLst>
              <a:ext uri="{FF2B5EF4-FFF2-40B4-BE49-F238E27FC236}">
                <a16:creationId xmlns:a16="http://schemas.microsoft.com/office/drawing/2014/main" id="{67A5DA14-9E2D-46EF-BFB6-37B186AC871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530911" y="3751305"/>
            <a:ext cx="2247144" cy="1492022"/>
          </a:xfrm>
          <a:prstGeom prst="rect">
            <a:avLst/>
          </a:prstGeom>
        </p:spPr>
      </p:pic>
      <p:sp>
        <p:nvSpPr>
          <p:cNvPr id="21" name="Text Placeholder 17"/>
          <p:cNvSpPr txBox="1">
            <a:spLocks/>
          </p:cNvSpPr>
          <p:nvPr/>
        </p:nvSpPr>
        <p:spPr>
          <a:xfrm>
            <a:off x="4577704" y="5119498"/>
            <a:ext cx="4022218" cy="664557"/>
          </a:xfrm>
          <a:prstGeom prst="rect">
            <a:avLst/>
          </a:prstGeom>
        </p:spPr>
        <p:txBody>
          <a:bodyPr anchor="b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69875" indent="-269875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1800" b="1" dirty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D	</a:t>
            </a:r>
            <a:r>
              <a:rPr lang="en-US" sz="1800" dirty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Its particles jiggle about faster and it moves backwards. </a:t>
            </a:r>
            <a:endParaRPr lang="en-US" sz="1800" dirty="0">
              <a:solidFill>
                <a:schemeClr val="tx2">
                  <a:lumMod val="50000"/>
                </a:schemeClr>
              </a:solidFill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1BF892B9-BD6E-43A8-9D52-3E80B6068B5D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627787" y="1824051"/>
            <a:ext cx="2102581" cy="1379754"/>
          </a:xfrm>
          <a:prstGeom prst="rect">
            <a:avLst/>
          </a:prstGeom>
        </p:spPr>
      </p:pic>
      <p:sp>
        <p:nvSpPr>
          <p:cNvPr id="15" name="Text Placeholder 17"/>
          <p:cNvSpPr txBox="1">
            <a:spLocks/>
          </p:cNvSpPr>
          <p:nvPr/>
        </p:nvSpPr>
        <p:spPr>
          <a:xfrm>
            <a:off x="457200" y="5119498"/>
            <a:ext cx="4054980" cy="388355"/>
          </a:xfrm>
          <a:prstGeom prst="rect">
            <a:avLst/>
          </a:prstGeom>
        </p:spPr>
        <p:txBody>
          <a:bodyPr anchor="b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1800" b="1" dirty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C </a:t>
            </a:r>
            <a:r>
              <a:rPr lang="en-US" sz="1800" dirty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It moves backwards. </a:t>
            </a:r>
            <a:endParaRPr lang="en-US" sz="1800" dirty="0">
              <a:solidFill>
                <a:schemeClr val="tx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653269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>
            <a:extLst>
              <a:ext uri="{FF2B5EF4-FFF2-40B4-BE49-F238E27FC236}">
                <a16:creationId xmlns:a16="http://schemas.microsoft.com/office/drawing/2014/main" id="{CBE438FE-32C4-4047-A14C-08FDD2B9632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51781"/>
            <a:ext cx="9144000" cy="6203552"/>
          </a:xfrm>
          <a:prstGeom prst="rect">
            <a:avLst/>
          </a:prstGeom>
        </p:spPr>
      </p:pic>
      <p:sp>
        <p:nvSpPr>
          <p:cNvPr id="11" name="Title 1"/>
          <p:cNvSpPr txBox="1">
            <a:spLocks/>
          </p:cNvSpPr>
          <p:nvPr/>
        </p:nvSpPr>
        <p:spPr>
          <a:xfrm>
            <a:off x="143751" y="26336"/>
            <a:ext cx="8820737" cy="576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2000" b="1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1F497D">
                    <a:lumMod val="50000"/>
                  </a:srgbClr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After alpha</a:t>
            </a:r>
            <a:endParaRPr kumimoji="0" lang="en-GB" sz="2000" b="1" i="0" u="none" strike="noStrike" kern="1200" cap="none" spc="0" normalizeH="0" baseline="0" noProof="0" dirty="0">
              <a:ln>
                <a:noFill/>
              </a:ln>
              <a:solidFill>
                <a:srgbClr val="1F497D">
                  <a:lumMod val="50000"/>
                </a:srgbClr>
              </a:solidFill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2" name="Text Placeholder 16"/>
          <p:cNvSpPr txBox="1">
            <a:spLocks/>
          </p:cNvSpPr>
          <p:nvPr/>
        </p:nvSpPr>
        <p:spPr>
          <a:xfrm>
            <a:off x="457200" y="863126"/>
            <a:ext cx="8285163" cy="5401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114000"/>
              </a:lnSpc>
              <a:spcBef>
                <a:spcPct val="20000"/>
              </a:spcBef>
              <a:buFont typeface="+mj-lt"/>
              <a:buNone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971550" indent="-5143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 marL="1485900" indent="-57150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-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 marL="1974850" indent="-539750" algn="l" defTabSz="914400" rtl="0" eaLnBrk="1" latinLnBrk="0" hangingPunct="1">
              <a:spcBef>
                <a:spcPct val="20000"/>
              </a:spcBef>
              <a:buFont typeface="Wingdings" panose="05000000000000000000" pitchFamily="2" charset="2"/>
              <a:buChar char="§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  <a:lvl5pPr marL="2514600" indent="-53975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55600" lvl="0" indent="-355600">
              <a:defRPr/>
            </a:pPr>
            <a:r>
              <a:rPr lang="en-US" b="1" dirty="0"/>
              <a:t>2. </a:t>
            </a:r>
            <a:r>
              <a:rPr lang="en-US" dirty="0"/>
              <a:t>How does an </a:t>
            </a:r>
            <a:r>
              <a:rPr lang="en-US" b="1" dirty="0"/>
              <a:t>excited nucleus </a:t>
            </a:r>
            <a:r>
              <a:rPr lang="en-US" dirty="0"/>
              <a:t>reduce the energy it has?  </a:t>
            </a:r>
          </a:p>
        </p:txBody>
      </p:sp>
      <p:sp>
        <p:nvSpPr>
          <p:cNvPr id="19" name="Rectangle 18"/>
          <p:cNvSpPr/>
          <p:nvPr/>
        </p:nvSpPr>
        <p:spPr>
          <a:xfrm>
            <a:off x="402385" y="5553530"/>
            <a:ext cx="8303467" cy="540142"/>
          </a:xfrm>
          <a:prstGeom prst="rect">
            <a:avLst/>
          </a:prstGeom>
          <a:solidFill>
            <a:srgbClr val="FAFAEA"/>
          </a:solidFill>
          <a:ln>
            <a:solidFill>
              <a:srgbClr val="10253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Rectangle 19"/>
          <p:cNvSpPr/>
          <p:nvPr/>
        </p:nvSpPr>
        <p:spPr>
          <a:xfrm>
            <a:off x="402385" y="3574076"/>
            <a:ext cx="8303467" cy="540142"/>
          </a:xfrm>
          <a:prstGeom prst="rect">
            <a:avLst/>
          </a:prstGeom>
          <a:solidFill>
            <a:srgbClr val="FAFAEA"/>
          </a:solidFill>
          <a:ln>
            <a:solidFill>
              <a:srgbClr val="10253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Rectangle 20"/>
          <p:cNvSpPr/>
          <p:nvPr/>
        </p:nvSpPr>
        <p:spPr>
          <a:xfrm>
            <a:off x="402385" y="4233894"/>
            <a:ext cx="8303467" cy="540142"/>
          </a:xfrm>
          <a:prstGeom prst="rect">
            <a:avLst/>
          </a:prstGeom>
          <a:solidFill>
            <a:srgbClr val="FAFAEA"/>
          </a:solidFill>
          <a:ln>
            <a:solidFill>
              <a:srgbClr val="10253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Rectangle 21"/>
          <p:cNvSpPr/>
          <p:nvPr/>
        </p:nvSpPr>
        <p:spPr>
          <a:xfrm>
            <a:off x="402385" y="4893712"/>
            <a:ext cx="8303467" cy="540142"/>
          </a:xfrm>
          <a:prstGeom prst="rect">
            <a:avLst/>
          </a:prstGeom>
          <a:solidFill>
            <a:srgbClr val="FAFAEA"/>
          </a:solidFill>
          <a:ln>
            <a:solidFill>
              <a:srgbClr val="10253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TextBox 23"/>
          <p:cNvSpPr txBox="1"/>
          <p:nvPr/>
        </p:nvSpPr>
        <p:spPr>
          <a:xfrm>
            <a:off x="457200" y="3659410"/>
            <a:ext cx="4658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A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977841" y="3657081"/>
            <a:ext cx="7728009" cy="369332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r>
              <a:rPr lang="en-GB" dirty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Friction between protons and neutrons slows them down.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457200" y="4319228"/>
            <a:ext cx="4658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B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977841" y="4316899"/>
            <a:ext cx="7728009" cy="369332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r>
              <a:rPr lang="en-GB" dirty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It warms the air by friction.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457200" y="4979046"/>
            <a:ext cx="4658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C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977841" y="4976717"/>
            <a:ext cx="7728009" cy="369332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r>
              <a:rPr lang="en-GB" dirty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It emits light.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457200" y="5632516"/>
            <a:ext cx="4658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D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977841" y="5630187"/>
            <a:ext cx="7728009" cy="369332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r>
              <a:rPr lang="en-GB" dirty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It emits gamma radiation.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6519ED3D-A203-4631-BA0F-B0BDD40E7783}"/>
              </a:ext>
            </a:extLst>
          </p:cNvPr>
          <p:cNvGrpSpPr/>
          <p:nvPr/>
        </p:nvGrpSpPr>
        <p:grpSpPr>
          <a:xfrm>
            <a:off x="2202677" y="1403268"/>
            <a:ext cx="4702881" cy="1800000"/>
            <a:chOff x="1969789" y="1413707"/>
            <a:chExt cx="4702881" cy="1800000"/>
          </a:xfrm>
        </p:grpSpPr>
        <p:pic>
          <p:nvPicPr>
            <p:cNvPr id="2" name="Picture 1">
              <a:extLst>
                <a:ext uri="{FF2B5EF4-FFF2-40B4-BE49-F238E27FC236}">
                  <a16:creationId xmlns:a16="http://schemas.microsoft.com/office/drawing/2014/main" id="{BA21E6A8-89D4-4456-BEEB-951AE71212B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969789" y="1413707"/>
              <a:ext cx="1839401" cy="1800000"/>
            </a:xfrm>
            <a:prstGeom prst="rect">
              <a:avLst/>
            </a:prstGeom>
          </p:spPr>
        </p:pic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30F49173-1E5D-4E7B-B364-2392CDE1C8B8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4885287" y="1413707"/>
              <a:ext cx="1787383" cy="1800000"/>
            </a:xfrm>
            <a:prstGeom prst="rect">
              <a:avLst/>
            </a:prstGeom>
          </p:spPr>
        </p:pic>
        <p:sp>
          <p:nvSpPr>
            <p:cNvPr id="4" name="Arrow: Right 3">
              <a:extLst>
                <a:ext uri="{FF2B5EF4-FFF2-40B4-BE49-F238E27FC236}">
                  <a16:creationId xmlns:a16="http://schemas.microsoft.com/office/drawing/2014/main" id="{61D263D4-EDDE-4F10-A073-5EE091C43F34}"/>
                </a:ext>
              </a:extLst>
            </p:cNvPr>
            <p:cNvSpPr/>
            <p:nvPr/>
          </p:nvSpPr>
          <p:spPr>
            <a:xfrm>
              <a:off x="4111883" y="1991999"/>
              <a:ext cx="470710" cy="643417"/>
            </a:xfrm>
            <a:prstGeom prst="rightArrow">
              <a:avLst/>
            </a:prstGeom>
            <a:solidFill>
              <a:schemeClr val="accent1">
                <a:lumMod val="40000"/>
                <a:lumOff val="60000"/>
              </a:schemeClr>
            </a:solidFill>
            <a:ln w="25400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</p:grpSp>
      <p:sp>
        <p:nvSpPr>
          <p:cNvPr id="23" name="Rounded Rectangle 18">
            <a:hlinkClick r:id="rId6" action="ppaction://hlinksldjump"/>
            <a:extLst>
              <a:ext uri="{FF2B5EF4-FFF2-40B4-BE49-F238E27FC236}">
                <a16:creationId xmlns:a16="http://schemas.microsoft.com/office/drawing/2014/main" id="{57F563E8-0815-4282-AE4B-D4A4703636E9}"/>
              </a:ext>
            </a:extLst>
          </p:cNvPr>
          <p:cNvSpPr/>
          <p:nvPr/>
        </p:nvSpPr>
        <p:spPr>
          <a:xfrm>
            <a:off x="7884488" y="145168"/>
            <a:ext cx="1080000" cy="360000"/>
          </a:xfrm>
          <a:prstGeom prst="roundRect">
            <a:avLst/>
          </a:prstGeom>
          <a:solidFill>
            <a:srgbClr val="604A7B"/>
          </a:solidFill>
          <a:ln>
            <a:solidFill>
              <a:schemeClr val="accent6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latin typeface="Verdana" panose="020B0604030504040204" pitchFamily="34" charset="0"/>
                <a:ea typeface="Verdana" panose="020B0604030504040204" pitchFamily="34" charset="0"/>
              </a:rPr>
              <a:t>Home</a:t>
            </a:r>
          </a:p>
        </p:txBody>
      </p:sp>
    </p:spTree>
    <p:extLst>
      <p:ext uri="{BB962C8B-B14F-4D97-AF65-F5344CB8AC3E}">
        <p14:creationId xmlns:p14="http://schemas.microsoft.com/office/powerpoint/2010/main" val="187429317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77367F65-7710-43E7-AD4A-300853A214C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51781"/>
            <a:ext cx="9144000" cy="6203552"/>
          </a:xfrm>
          <a:prstGeom prst="rect">
            <a:avLst/>
          </a:prstGeom>
        </p:spPr>
      </p:pic>
      <p:sp>
        <p:nvSpPr>
          <p:cNvPr id="4" name="Title 1"/>
          <p:cNvSpPr txBox="1">
            <a:spLocks/>
          </p:cNvSpPr>
          <p:nvPr/>
        </p:nvSpPr>
        <p:spPr>
          <a:xfrm>
            <a:off x="143751" y="26336"/>
            <a:ext cx="8820737" cy="576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2000" b="1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Section 2: Response activities</a:t>
            </a:r>
            <a:endParaRPr kumimoji="0" lang="en-GB" sz="20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7" name="TextBox 6">
            <a:hlinkClick r:id="rId4"/>
          </p:cNvPr>
          <p:cNvSpPr txBox="1"/>
          <p:nvPr/>
        </p:nvSpPr>
        <p:spPr>
          <a:xfrm>
            <a:off x="457200" y="2839454"/>
            <a:ext cx="8285163" cy="3046988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>
              <a:spcAft>
                <a:spcPts val="600"/>
              </a:spcAft>
            </a:pPr>
            <a:r>
              <a:rPr lang="en-GB" dirty="0"/>
              <a:t>A zip file containing all the resources for this key concept can be downloaded from </a:t>
            </a:r>
            <a:r>
              <a:rPr lang="en-GB" b="1" dirty="0">
                <a:solidFill>
                  <a:srgbClr val="006580"/>
                </a:solidFill>
              </a:rPr>
              <a:t>www.BestEvidenceScienceTeaching.org</a:t>
            </a:r>
          </a:p>
          <a:p>
            <a:pPr>
              <a:spcAft>
                <a:spcPts val="600"/>
              </a:spcAft>
            </a:pPr>
            <a:endParaRPr lang="en-GB" b="1" dirty="0"/>
          </a:p>
          <a:p>
            <a:pPr>
              <a:spcAft>
                <a:spcPts val="1200"/>
              </a:spcAft>
            </a:pPr>
            <a:r>
              <a:rPr lang="en-GB" dirty="0"/>
              <a:t>The zip file provides:</a:t>
            </a:r>
          </a:p>
          <a:p>
            <a:pPr marL="285750" indent="-28575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GB" b="1" dirty="0"/>
              <a:t>Teacher guidance </a:t>
            </a:r>
            <a:r>
              <a:rPr lang="en-GB" dirty="0"/>
              <a:t>for this key concept, including a summary of the research evidence on relevant preconceptions and misunderstandings.</a:t>
            </a:r>
          </a:p>
          <a:p>
            <a:pPr marL="285750" indent="-28575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GB" dirty="0"/>
              <a:t>A full set of editable and printable </a:t>
            </a:r>
            <a:r>
              <a:rPr lang="en-GB" b="1" dirty="0"/>
              <a:t>student sheets and teacher notes </a:t>
            </a:r>
            <a:r>
              <a:rPr lang="en-GB" dirty="0"/>
              <a:t>for each response activity. The teacher notes include a summary of research evidence, guidance for using the activity and expected answers. </a:t>
            </a:r>
          </a:p>
        </p:txBody>
      </p:sp>
      <p:sp>
        <p:nvSpPr>
          <p:cNvPr id="8" name="Text Placeholder 16"/>
          <p:cNvSpPr txBox="1">
            <a:spLocks/>
          </p:cNvSpPr>
          <p:nvPr/>
        </p:nvSpPr>
        <p:spPr>
          <a:xfrm>
            <a:off x="457200" y="863125"/>
            <a:ext cx="8285163" cy="186314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114000"/>
              </a:lnSpc>
              <a:spcBef>
                <a:spcPct val="20000"/>
              </a:spcBef>
              <a:buFont typeface="+mj-lt"/>
              <a:buNone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971550" indent="-5143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 marL="1485900" indent="-57150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-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 marL="1974850" indent="-539750" algn="l" defTabSz="914400" rtl="0" eaLnBrk="1" latinLnBrk="0" hangingPunct="1">
              <a:spcBef>
                <a:spcPct val="20000"/>
              </a:spcBef>
              <a:buFont typeface="Wingdings" panose="05000000000000000000" pitchFamily="2" charset="2"/>
              <a:buChar char="§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  <a:lvl5pPr marL="2514600" indent="-53975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600" dirty="0"/>
              <a:t>Response activities encourage students to talk and think about what they’re thinking (metacognition).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600" dirty="0"/>
              <a:t>This challenges students’ misunderstandings, facilitates meaning-making, and develops and consolidates their scientific understanding. </a:t>
            </a:r>
          </a:p>
        </p:txBody>
      </p:sp>
    </p:spTree>
    <p:extLst>
      <p:ext uri="{BB962C8B-B14F-4D97-AF65-F5344CB8AC3E}">
        <p14:creationId xmlns:p14="http://schemas.microsoft.com/office/powerpoint/2010/main" val="360642491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212ABD11-DE4E-469D-A25D-7F224937484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51781"/>
            <a:ext cx="9144000" cy="6203552"/>
          </a:xfrm>
          <a:prstGeom prst="rect">
            <a:avLst/>
          </a:prstGeom>
        </p:spPr>
      </p:pic>
      <p:sp>
        <p:nvSpPr>
          <p:cNvPr id="11" name="Title 1"/>
          <p:cNvSpPr txBox="1">
            <a:spLocks/>
          </p:cNvSpPr>
          <p:nvPr/>
        </p:nvSpPr>
        <p:spPr>
          <a:xfrm>
            <a:off x="143751" y="26336"/>
            <a:ext cx="8820737" cy="576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2000" b="1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Explaining alpha decay</a:t>
            </a:r>
            <a:endParaRPr kumimoji="0" lang="en-GB" sz="20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2" name="Text Placeholder 16"/>
          <p:cNvSpPr txBox="1">
            <a:spLocks/>
          </p:cNvSpPr>
          <p:nvPr/>
        </p:nvSpPr>
        <p:spPr>
          <a:xfrm>
            <a:off x="457200" y="863126"/>
            <a:ext cx="8285163" cy="9416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114000"/>
              </a:lnSpc>
              <a:spcBef>
                <a:spcPct val="20000"/>
              </a:spcBef>
              <a:buFont typeface="+mj-lt"/>
              <a:buNone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971550" indent="-5143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 marL="1485900" indent="-57150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-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 marL="1974850" indent="-539750" algn="l" defTabSz="914400" rtl="0" eaLnBrk="1" latinLnBrk="0" hangingPunct="1">
              <a:spcBef>
                <a:spcPct val="20000"/>
              </a:spcBef>
              <a:buFont typeface="Wingdings" panose="05000000000000000000" pitchFamily="2" charset="2"/>
              <a:buChar char="§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  <a:lvl5pPr marL="2514600" indent="-53975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defRPr/>
            </a:pPr>
            <a:r>
              <a:rPr lang="en-GB" dirty="0"/>
              <a:t>A large, proton rich and unstable nucleus often decays by emitting an alpha particle.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EC536463-5F48-44F1-B86E-EF7DF61FC13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88072" y="1804737"/>
            <a:ext cx="6967855" cy="32485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054713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A9D7A43F-11E9-41FF-BB2C-16449BBB331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54448"/>
            <a:ext cx="9144000" cy="6203552"/>
          </a:xfrm>
          <a:prstGeom prst="rect">
            <a:avLst/>
          </a:prstGeom>
        </p:spPr>
      </p:pic>
      <p:sp>
        <p:nvSpPr>
          <p:cNvPr id="11" name="Title 1"/>
          <p:cNvSpPr txBox="1">
            <a:spLocks/>
          </p:cNvSpPr>
          <p:nvPr/>
        </p:nvSpPr>
        <p:spPr>
          <a:xfrm>
            <a:off x="143751" y="26336"/>
            <a:ext cx="8820737" cy="576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2000" b="1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Explaining alpha decay</a:t>
            </a:r>
            <a:endParaRPr kumimoji="0" lang="en-GB" sz="20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6" name="Text Placeholder 16"/>
          <p:cNvSpPr txBox="1">
            <a:spLocks/>
          </p:cNvSpPr>
          <p:nvPr/>
        </p:nvSpPr>
        <p:spPr>
          <a:xfrm>
            <a:off x="432000" y="864000"/>
            <a:ext cx="8285163" cy="523888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20000"/>
          </a:bodyPr>
          <a:lstStyle>
            <a:lvl1pPr marL="0" indent="0" algn="l" defTabSz="914400" rtl="0" eaLnBrk="1" latinLnBrk="0" hangingPunct="1">
              <a:lnSpc>
                <a:spcPct val="114000"/>
              </a:lnSpc>
              <a:spcBef>
                <a:spcPct val="20000"/>
              </a:spcBef>
              <a:buFont typeface="+mj-lt"/>
              <a:buNone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971550" indent="-5143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 marL="1485900" indent="-57150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-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 marL="1974850" indent="-539750" algn="l" defTabSz="914400" rtl="0" eaLnBrk="1" latinLnBrk="0" hangingPunct="1">
              <a:spcBef>
                <a:spcPct val="20000"/>
              </a:spcBef>
              <a:buFont typeface="Wingdings" panose="05000000000000000000" pitchFamily="2" charset="2"/>
              <a:buChar char="§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  <a:lvl5pPr marL="2514600" indent="-53975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622300" indent="-622300"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To do: 	</a:t>
            </a:r>
            <a:r>
              <a:rPr lang="en-US" sz="1600" dirty="0"/>
              <a:t>Match each statement about what happens in a large, proton rich and unstable nucleus to a reason, to explain how alpha decay can happen.  </a:t>
            </a:r>
            <a:endParaRPr lang="en-GB" dirty="0"/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46B72693-C157-43FE-AE57-CCF39C27001E}"/>
              </a:ext>
            </a:extLst>
          </p:cNvPr>
          <p:cNvGrpSpPr/>
          <p:nvPr/>
        </p:nvGrpSpPr>
        <p:grpSpPr>
          <a:xfrm>
            <a:off x="457200" y="1440000"/>
            <a:ext cx="8412012" cy="4686316"/>
            <a:chOff x="457200" y="1209531"/>
            <a:chExt cx="8412012" cy="4686316"/>
          </a:xfrm>
        </p:grpSpPr>
        <p:sp>
          <p:nvSpPr>
            <p:cNvPr id="15" name="TextBox 14"/>
            <p:cNvSpPr txBox="1"/>
            <p:nvPr/>
          </p:nvSpPr>
          <p:spPr>
            <a:xfrm>
              <a:off x="457200" y="2267995"/>
              <a:ext cx="2880000" cy="648000"/>
            </a:xfrm>
            <a:prstGeom prst="rect">
              <a:avLst/>
            </a:prstGeom>
            <a:solidFill>
              <a:srgbClr val="FAFAEA"/>
            </a:solidFill>
            <a:ln>
              <a:solidFill>
                <a:schemeClr val="tx2">
                  <a:lumMod val="50000"/>
                </a:schemeClr>
              </a:solidFill>
            </a:ln>
          </p:spPr>
          <p:txBody>
            <a:bodyPr wrap="square" rtlCol="0" anchor="ctr">
              <a:noAutofit/>
            </a:bodyPr>
            <a:lstStyle/>
            <a:p>
              <a:pPr algn="ctr"/>
              <a:r>
                <a:rPr lang="en-GB" sz="1400" dirty="0">
                  <a:solidFill>
                    <a:schemeClr val="tx2">
                      <a:lumMod val="50000"/>
                    </a:schemeClr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A proton is repelled from all other protons.</a:t>
              </a:r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457200" y="3757921"/>
              <a:ext cx="2880000" cy="648000"/>
            </a:xfrm>
            <a:prstGeom prst="rect">
              <a:avLst/>
            </a:prstGeom>
            <a:solidFill>
              <a:srgbClr val="FAFAEA"/>
            </a:solidFill>
            <a:ln>
              <a:solidFill>
                <a:schemeClr val="tx2">
                  <a:lumMod val="50000"/>
                </a:schemeClr>
              </a:solidFill>
            </a:ln>
          </p:spPr>
          <p:txBody>
            <a:bodyPr wrap="square" rtlCol="0" anchor="ctr">
              <a:noAutofit/>
            </a:bodyPr>
            <a:lstStyle/>
            <a:p>
              <a:pPr algn="ctr"/>
              <a:r>
                <a:rPr lang="en-GB" sz="1400" dirty="0">
                  <a:solidFill>
                    <a:schemeClr val="tx2">
                      <a:lumMod val="50000"/>
                    </a:schemeClr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An alpha particle behaves as a single particle.</a:t>
              </a:r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457200" y="4502884"/>
              <a:ext cx="2880000" cy="648000"/>
            </a:xfrm>
            <a:prstGeom prst="rect">
              <a:avLst/>
            </a:prstGeom>
            <a:solidFill>
              <a:srgbClr val="FAFAEA"/>
            </a:solidFill>
            <a:ln>
              <a:solidFill>
                <a:schemeClr val="tx2">
                  <a:lumMod val="50000"/>
                </a:schemeClr>
              </a:solidFill>
            </a:ln>
          </p:spPr>
          <p:txBody>
            <a:bodyPr wrap="square" rtlCol="0" anchor="ctr">
              <a:noAutofit/>
            </a:bodyPr>
            <a:lstStyle/>
            <a:p>
              <a:pPr algn="ctr"/>
              <a:r>
                <a:rPr lang="en-GB" sz="1400" dirty="0">
                  <a:solidFill>
                    <a:schemeClr val="tx2">
                      <a:lumMod val="50000"/>
                    </a:schemeClr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An alpha particle is repelled by protons.</a:t>
              </a: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457200" y="1523032"/>
              <a:ext cx="2880000" cy="648000"/>
            </a:xfrm>
            <a:prstGeom prst="rect">
              <a:avLst/>
            </a:prstGeom>
            <a:solidFill>
              <a:srgbClr val="FAFAEA"/>
            </a:solidFill>
            <a:ln>
              <a:solidFill>
                <a:schemeClr val="tx2">
                  <a:lumMod val="50000"/>
                </a:schemeClr>
              </a:solidFill>
            </a:ln>
          </p:spPr>
          <p:txBody>
            <a:bodyPr wrap="square" rtlCol="0" anchor="ctr">
              <a:noAutofit/>
            </a:bodyPr>
            <a:lstStyle/>
            <a:p>
              <a:pPr algn="ctr"/>
              <a:r>
                <a:rPr lang="en-GB" sz="1400" dirty="0">
                  <a:solidFill>
                    <a:schemeClr val="tx2">
                      <a:lumMod val="50000"/>
                    </a:schemeClr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A proton is attracted to nearby protons and neutrons.</a:t>
              </a: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457200" y="3012958"/>
              <a:ext cx="2880000" cy="648000"/>
            </a:xfrm>
            <a:prstGeom prst="rect">
              <a:avLst/>
            </a:prstGeom>
            <a:solidFill>
              <a:srgbClr val="FAFAEA"/>
            </a:solidFill>
            <a:ln>
              <a:solidFill>
                <a:schemeClr val="tx2">
                  <a:lumMod val="50000"/>
                </a:schemeClr>
              </a:solidFill>
            </a:ln>
          </p:spPr>
          <p:txBody>
            <a:bodyPr wrap="square" rtlCol="0" anchor="ctr">
              <a:noAutofit/>
            </a:bodyPr>
            <a:lstStyle/>
            <a:p>
              <a:pPr algn="ctr"/>
              <a:r>
                <a:rPr lang="en-GB" sz="1400" dirty="0">
                  <a:solidFill>
                    <a:schemeClr val="tx2">
                      <a:lumMod val="50000"/>
                    </a:schemeClr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An alpha particle can form.</a:t>
              </a: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457200" y="5247847"/>
              <a:ext cx="2880000" cy="648000"/>
            </a:xfrm>
            <a:prstGeom prst="rect">
              <a:avLst/>
            </a:prstGeom>
            <a:solidFill>
              <a:srgbClr val="FAFAEA"/>
            </a:solidFill>
            <a:ln>
              <a:solidFill>
                <a:schemeClr val="tx2">
                  <a:lumMod val="50000"/>
                </a:schemeClr>
              </a:solidFill>
            </a:ln>
          </p:spPr>
          <p:txBody>
            <a:bodyPr wrap="square" rtlCol="0" anchor="ctr">
              <a:noAutofit/>
            </a:bodyPr>
            <a:lstStyle/>
            <a:p>
              <a:pPr algn="ctr"/>
              <a:r>
                <a:rPr lang="en-GB" sz="1400" dirty="0">
                  <a:solidFill>
                    <a:schemeClr val="tx2">
                      <a:lumMod val="50000"/>
                    </a:schemeClr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An alpha particle is repelled more strongly than a proton.</a:t>
              </a:r>
            </a:p>
          </p:txBody>
        </p:sp>
        <p:sp>
          <p:nvSpPr>
            <p:cNvPr id="45" name="TextBox 44"/>
            <p:cNvSpPr txBox="1"/>
            <p:nvPr/>
          </p:nvSpPr>
          <p:spPr>
            <a:xfrm>
              <a:off x="5989212" y="2267995"/>
              <a:ext cx="2880000" cy="648000"/>
            </a:xfrm>
            <a:prstGeom prst="rect">
              <a:avLst/>
            </a:prstGeom>
            <a:solidFill>
              <a:srgbClr val="FAFAEA"/>
            </a:solidFill>
            <a:ln>
              <a:solidFill>
                <a:schemeClr val="tx2">
                  <a:lumMod val="50000"/>
                </a:schemeClr>
              </a:solidFill>
            </a:ln>
          </p:spPr>
          <p:txBody>
            <a:bodyPr wrap="square" rtlCol="0" anchor="ctr">
              <a:noAutofit/>
            </a:bodyPr>
            <a:lstStyle/>
            <a:p>
              <a:pPr algn="ctr"/>
              <a:r>
                <a:rPr lang="en-GB" sz="1400" dirty="0">
                  <a:solidFill>
                    <a:schemeClr val="tx2">
                      <a:lumMod val="50000"/>
                    </a:schemeClr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By the electrostatic force.</a:t>
              </a:r>
            </a:p>
          </p:txBody>
        </p:sp>
        <p:sp>
          <p:nvSpPr>
            <p:cNvPr id="46" name="TextBox 45"/>
            <p:cNvSpPr txBox="1"/>
            <p:nvPr/>
          </p:nvSpPr>
          <p:spPr>
            <a:xfrm>
              <a:off x="5989212" y="3757921"/>
              <a:ext cx="2880000" cy="648000"/>
            </a:xfrm>
            <a:prstGeom prst="rect">
              <a:avLst/>
            </a:prstGeom>
            <a:solidFill>
              <a:srgbClr val="FAFAEA"/>
            </a:solidFill>
            <a:ln>
              <a:solidFill>
                <a:schemeClr val="tx2">
                  <a:lumMod val="50000"/>
                </a:schemeClr>
              </a:solidFill>
            </a:ln>
          </p:spPr>
          <p:txBody>
            <a:bodyPr wrap="square" rtlCol="0" anchor="ctr">
              <a:noAutofit/>
            </a:bodyPr>
            <a:lstStyle/>
            <a:p>
              <a:pPr algn="ctr"/>
              <a:r>
                <a:rPr lang="en-GB" sz="1400" dirty="0">
                  <a:solidFill>
                    <a:schemeClr val="tx2">
                      <a:lumMod val="50000"/>
                    </a:schemeClr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By the strong nuclear force.</a:t>
              </a:r>
            </a:p>
          </p:txBody>
        </p:sp>
        <p:sp>
          <p:nvSpPr>
            <p:cNvPr id="47" name="TextBox 46"/>
            <p:cNvSpPr txBox="1"/>
            <p:nvPr/>
          </p:nvSpPr>
          <p:spPr>
            <a:xfrm>
              <a:off x="5989212" y="4502884"/>
              <a:ext cx="2880000" cy="648000"/>
            </a:xfrm>
            <a:prstGeom prst="rect">
              <a:avLst/>
            </a:prstGeom>
            <a:solidFill>
              <a:srgbClr val="FAFAEA"/>
            </a:solidFill>
            <a:ln>
              <a:solidFill>
                <a:schemeClr val="tx2">
                  <a:lumMod val="50000"/>
                </a:schemeClr>
              </a:solidFill>
            </a:ln>
          </p:spPr>
          <p:txBody>
            <a:bodyPr wrap="square" rtlCol="0" anchor="ctr">
              <a:noAutofit/>
            </a:bodyPr>
            <a:lstStyle/>
            <a:p>
              <a:pPr algn="ctr"/>
              <a:r>
                <a:rPr lang="en-GB" sz="1400" dirty="0">
                  <a:solidFill>
                    <a:schemeClr val="tx2">
                      <a:lumMod val="50000"/>
                    </a:schemeClr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It also a positive charge.</a:t>
              </a:r>
            </a:p>
          </p:txBody>
        </p:sp>
        <p:sp>
          <p:nvSpPr>
            <p:cNvPr id="48" name="TextBox 47"/>
            <p:cNvSpPr txBox="1"/>
            <p:nvPr/>
          </p:nvSpPr>
          <p:spPr>
            <a:xfrm>
              <a:off x="5989212" y="1523032"/>
              <a:ext cx="2880000" cy="648000"/>
            </a:xfrm>
            <a:prstGeom prst="rect">
              <a:avLst/>
            </a:prstGeom>
            <a:solidFill>
              <a:srgbClr val="FAFAEA"/>
            </a:solidFill>
            <a:ln>
              <a:solidFill>
                <a:schemeClr val="tx2">
                  <a:lumMod val="50000"/>
                </a:schemeClr>
              </a:solidFill>
            </a:ln>
          </p:spPr>
          <p:txBody>
            <a:bodyPr wrap="square" rtlCol="0" anchor="ctr">
              <a:noAutofit/>
            </a:bodyPr>
            <a:lstStyle/>
            <a:p>
              <a:pPr algn="ctr"/>
              <a:r>
                <a:rPr lang="en-GB" sz="1400" dirty="0">
                  <a:solidFill>
                    <a:schemeClr val="tx2">
                      <a:lumMod val="50000"/>
                    </a:schemeClr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This combination of protons and neutrons are held very strongly together.</a:t>
              </a:r>
            </a:p>
          </p:txBody>
        </p:sp>
        <p:sp>
          <p:nvSpPr>
            <p:cNvPr id="49" name="TextBox 48"/>
            <p:cNvSpPr txBox="1"/>
            <p:nvPr/>
          </p:nvSpPr>
          <p:spPr>
            <a:xfrm>
              <a:off x="5989212" y="3012958"/>
              <a:ext cx="2880000" cy="648000"/>
            </a:xfrm>
            <a:prstGeom prst="rect">
              <a:avLst/>
            </a:prstGeom>
            <a:solidFill>
              <a:srgbClr val="FAFAEA"/>
            </a:solidFill>
            <a:ln>
              <a:solidFill>
                <a:schemeClr val="tx2">
                  <a:lumMod val="50000"/>
                </a:schemeClr>
              </a:solidFill>
            </a:ln>
          </p:spPr>
          <p:txBody>
            <a:bodyPr wrap="square" rtlCol="0" anchor="ctr">
              <a:noAutofit/>
            </a:bodyPr>
            <a:lstStyle/>
            <a:p>
              <a:pPr algn="ctr"/>
              <a:r>
                <a:rPr lang="en-GB" sz="1400" dirty="0">
                  <a:solidFill>
                    <a:schemeClr val="tx2">
                      <a:lumMod val="50000"/>
                    </a:schemeClr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It has a charge of +2.</a:t>
              </a:r>
            </a:p>
          </p:txBody>
        </p:sp>
        <p:sp>
          <p:nvSpPr>
            <p:cNvPr id="50" name="TextBox 49"/>
            <p:cNvSpPr txBox="1"/>
            <p:nvPr/>
          </p:nvSpPr>
          <p:spPr>
            <a:xfrm>
              <a:off x="5989212" y="5247847"/>
              <a:ext cx="2880000" cy="648000"/>
            </a:xfrm>
            <a:prstGeom prst="rect">
              <a:avLst/>
            </a:prstGeom>
            <a:solidFill>
              <a:srgbClr val="FAFAEA"/>
            </a:solidFill>
            <a:ln>
              <a:solidFill>
                <a:schemeClr val="tx2">
                  <a:lumMod val="50000"/>
                </a:schemeClr>
              </a:solidFill>
            </a:ln>
          </p:spPr>
          <p:txBody>
            <a:bodyPr wrap="square" rtlCol="0" anchor="ctr">
              <a:noAutofit/>
            </a:bodyPr>
            <a:lstStyle/>
            <a:p>
              <a:pPr algn="ctr"/>
              <a:r>
                <a:rPr lang="en-GB" sz="1400" dirty="0">
                  <a:solidFill>
                    <a:schemeClr val="tx2">
                      <a:lumMod val="50000"/>
                    </a:schemeClr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Protons and neutrons jiggle about at high speeds.</a:t>
              </a:r>
            </a:p>
          </p:txBody>
        </p:sp>
        <p:sp>
          <p:nvSpPr>
            <p:cNvPr id="2" name="TextBox 1">
              <a:extLst>
                <a:ext uri="{FF2B5EF4-FFF2-40B4-BE49-F238E27FC236}">
                  <a16:creationId xmlns:a16="http://schemas.microsoft.com/office/drawing/2014/main" id="{3C0B07B7-34C9-4B08-ACE3-EBB4FB1C4102}"/>
                </a:ext>
              </a:extLst>
            </p:cNvPr>
            <p:cNvSpPr txBox="1"/>
            <p:nvPr/>
          </p:nvSpPr>
          <p:spPr>
            <a:xfrm>
              <a:off x="3331261" y="1523032"/>
              <a:ext cx="216000" cy="647999"/>
            </a:xfrm>
            <a:prstGeom prst="rect">
              <a:avLst/>
            </a:prstGeom>
            <a:noFill/>
          </p:spPr>
          <p:txBody>
            <a:bodyPr wrap="square" lIns="0" rIns="0" rtlCol="0" anchor="ctr" anchorCtr="0">
              <a:noAutofit/>
            </a:bodyPr>
            <a:lstStyle/>
            <a:p>
              <a:pPr algn="r"/>
              <a:r>
                <a:rPr lang="en-GB" dirty="0">
                  <a:latin typeface="Verdana" panose="020B0604030504040204" pitchFamily="34" charset="0"/>
                  <a:ea typeface="Verdana" panose="020B0604030504040204" pitchFamily="34" charset="0"/>
                </a:rPr>
                <a:t>●</a:t>
              </a:r>
              <a:endParaRPr lang="en-GB" dirty="0"/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E3A501DE-25E3-4607-97C9-E86F6E84B330}"/>
                </a:ext>
              </a:extLst>
            </p:cNvPr>
            <p:cNvSpPr txBox="1"/>
            <p:nvPr/>
          </p:nvSpPr>
          <p:spPr>
            <a:xfrm>
              <a:off x="5779151" y="1523032"/>
              <a:ext cx="216000" cy="647999"/>
            </a:xfrm>
            <a:prstGeom prst="rect">
              <a:avLst/>
            </a:prstGeom>
            <a:noFill/>
          </p:spPr>
          <p:txBody>
            <a:bodyPr wrap="square" lIns="0" rtlCol="0" anchor="ctr" anchorCtr="0">
              <a:noAutofit/>
            </a:bodyPr>
            <a:lstStyle/>
            <a:p>
              <a:r>
                <a:rPr lang="en-GB" dirty="0">
                  <a:latin typeface="Verdana" panose="020B0604030504040204" pitchFamily="34" charset="0"/>
                  <a:ea typeface="Verdana" panose="020B0604030504040204" pitchFamily="34" charset="0"/>
                </a:rPr>
                <a:t>●</a:t>
              </a:r>
              <a:endParaRPr lang="en-GB" dirty="0"/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02970F4B-A299-4610-9F95-ED249116C343}"/>
                </a:ext>
              </a:extLst>
            </p:cNvPr>
            <p:cNvSpPr txBox="1"/>
            <p:nvPr/>
          </p:nvSpPr>
          <p:spPr>
            <a:xfrm>
              <a:off x="3331261" y="5247848"/>
              <a:ext cx="216000" cy="647999"/>
            </a:xfrm>
            <a:prstGeom prst="rect">
              <a:avLst/>
            </a:prstGeom>
            <a:noFill/>
          </p:spPr>
          <p:txBody>
            <a:bodyPr wrap="square" lIns="0" rIns="0" rtlCol="0" anchor="ctr" anchorCtr="0">
              <a:noAutofit/>
            </a:bodyPr>
            <a:lstStyle/>
            <a:p>
              <a:pPr algn="r"/>
              <a:r>
                <a:rPr lang="en-GB" dirty="0">
                  <a:latin typeface="Verdana" panose="020B0604030504040204" pitchFamily="34" charset="0"/>
                  <a:ea typeface="Verdana" panose="020B0604030504040204" pitchFamily="34" charset="0"/>
                </a:rPr>
                <a:t>●</a:t>
              </a:r>
              <a:endParaRPr lang="en-GB" dirty="0"/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1D7A37D3-C2F5-4EA0-86D1-93D00ADF9159}"/>
                </a:ext>
              </a:extLst>
            </p:cNvPr>
            <p:cNvSpPr txBox="1"/>
            <p:nvPr/>
          </p:nvSpPr>
          <p:spPr>
            <a:xfrm>
              <a:off x="5779151" y="5247848"/>
              <a:ext cx="216000" cy="647999"/>
            </a:xfrm>
            <a:prstGeom prst="rect">
              <a:avLst/>
            </a:prstGeom>
            <a:noFill/>
          </p:spPr>
          <p:txBody>
            <a:bodyPr wrap="square" lIns="0" rtlCol="0" anchor="ctr" anchorCtr="0">
              <a:noAutofit/>
            </a:bodyPr>
            <a:lstStyle/>
            <a:p>
              <a:r>
                <a:rPr lang="en-GB" dirty="0">
                  <a:latin typeface="Verdana" panose="020B0604030504040204" pitchFamily="34" charset="0"/>
                  <a:ea typeface="Verdana" panose="020B0604030504040204" pitchFamily="34" charset="0"/>
                </a:rPr>
                <a:t>●</a:t>
              </a:r>
              <a:endParaRPr lang="en-GB" dirty="0"/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9D1710E5-6228-4491-AABF-33EA950CA759}"/>
                </a:ext>
              </a:extLst>
            </p:cNvPr>
            <p:cNvSpPr txBox="1"/>
            <p:nvPr/>
          </p:nvSpPr>
          <p:spPr>
            <a:xfrm>
              <a:off x="3331261" y="2267995"/>
              <a:ext cx="216000" cy="647999"/>
            </a:xfrm>
            <a:prstGeom prst="rect">
              <a:avLst/>
            </a:prstGeom>
            <a:noFill/>
          </p:spPr>
          <p:txBody>
            <a:bodyPr wrap="square" lIns="0" rIns="0" rtlCol="0" anchor="ctr" anchorCtr="0">
              <a:noAutofit/>
            </a:bodyPr>
            <a:lstStyle/>
            <a:p>
              <a:pPr algn="r"/>
              <a:r>
                <a:rPr lang="en-GB" dirty="0">
                  <a:latin typeface="Verdana" panose="020B0604030504040204" pitchFamily="34" charset="0"/>
                  <a:ea typeface="Verdana" panose="020B0604030504040204" pitchFamily="34" charset="0"/>
                </a:rPr>
                <a:t>●</a:t>
              </a:r>
              <a:endParaRPr lang="en-GB" dirty="0"/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D91E7B7F-B311-42F8-920E-3F0269B42390}"/>
                </a:ext>
              </a:extLst>
            </p:cNvPr>
            <p:cNvSpPr txBox="1"/>
            <p:nvPr/>
          </p:nvSpPr>
          <p:spPr>
            <a:xfrm>
              <a:off x="5779151" y="2267995"/>
              <a:ext cx="216000" cy="647999"/>
            </a:xfrm>
            <a:prstGeom prst="rect">
              <a:avLst/>
            </a:prstGeom>
            <a:noFill/>
          </p:spPr>
          <p:txBody>
            <a:bodyPr wrap="square" lIns="0" rtlCol="0" anchor="ctr" anchorCtr="0">
              <a:noAutofit/>
            </a:bodyPr>
            <a:lstStyle/>
            <a:p>
              <a:r>
                <a:rPr lang="en-GB" dirty="0">
                  <a:latin typeface="Verdana" panose="020B0604030504040204" pitchFamily="34" charset="0"/>
                  <a:ea typeface="Verdana" panose="020B0604030504040204" pitchFamily="34" charset="0"/>
                </a:rPr>
                <a:t>●</a:t>
              </a:r>
              <a:endParaRPr lang="en-GB" dirty="0"/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62228825-093E-43B7-8C5C-9807EEB1AF1E}"/>
                </a:ext>
              </a:extLst>
            </p:cNvPr>
            <p:cNvSpPr txBox="1"/>
            <p:nvPr/>
          </p:nvSpPr>
          <p:spPr>
            <a:xfrm>
              <a:off x="3331261" y="3012958"/>
              <a:ext cx="216000" cy="647999"/>
            </a:xfrm>
            <a:prstGeom prst="rect">
              <a:avLst/>
            </a:prstGeom>
            <a:noFill/>
          </p:spPr>
          <p:txBody>
            <a:bodyPr wrap="square" lIns="0" rIns="0" rtlCol="0" anchor="ctr" anchorCtr="0">
              <a:noAutofit/>
            </a:bodyPr>
            <a:lstStyle/>
            <a:p>
              <a:pPr algn="r"/>
              <a:r>
                <a:rPr lang="en-GB" dirty="0">
                  <a:latin typeface="Verdana" panose="020B0604030504040204" pitchFamily="34" charset="0"/>
                  <a:ea typeface="Verdana" panose="020B0604030504040204" pitchFamily="34" charset="0"/>
                </a:rPr>
                <a:t>●</a:t>
              </a:r>
              <a:endParaRPr lang="en-GB" dirty="0"/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8DF1138E-372F-4822-8DE3-570C2FBA1BB9}"/>
                </a:ext>
              </a:extLst>
            </p:cNvPr>
            <p:cNvSpPr txBox="1"/>
            <p:nvPr/>
          </p:nvSpPr>
          <p:spPr>
            <a:xfrm>
              <a:off x="5779151" y="3012958"/>
              <a:ext cx="216000" cy="647999"/>
            </a:xfrm>
            <a:prstGeom prst="rect">
              <a:avLst/>
            </a:prstGeom>
            <a:noFill/>
          </p:spPr>
          <p:txBody>
            <a:bodyPr wrap="square" lIns="0" rtlCol="0" anchor="ctr" anchorCtr="0">
              <a:noAutofit/>
            </a:bodyPr>
            <a:lstStyle/>
            <a:p>
              <a:r>
                <a:rPr lang="en-GB" dirty="0">
                  <a:latin typeface="Verdana" panose="020B0604030504040204" pitchFamily="34" charset="0"/>
                  <a:ea typeface="Verdana" panose="020B0604030504040204" pitchFamily="34" charset="0"/>
                </a:rPr>
                <a:t>●</a:t>
              </a:r>
              <a:endParaRPr lang="en-GB" dirty="0"/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A405A996-B5A7-4593-A80A-42C34CF63C6B}"/>
                </a:ext>
              </a:extLst>
            </p:cNvPr>
            <p:cNvSpPr txBox="1"/>
            <p:nvPr/>
          </p:nvSpPr>
          <p:spPr>
            <a:xfrm>
              <a:off x="3331261" y="3757921"/>
              <a:ext cx="216000" cy="647999"/>
            </a:xfrm>
            <a:prstGeom prst="rect">
              <a:avLst/>
            </a:prstGeom>
            <a:noFill/>
          </p:spPr>
          <p:txBody>
            <a:bodyPr wrap="square" lIns="0" rIns="0" rtlCol="0" anchor="ctr" anchorCtr="0">
              <a:noAutofit/>
            </a:bodyPr>
            <a:lstStyle/>
            <a:p>
              <a:pPr algn="r"/>
              <a:r>
                <a:rPr lang="en-GB" dirty="0">
                  <a:latin typeface="Verdana" panose="020B0604030504040204" pitchFamily="34" charset="0"/>
                  <a:ea typeface="Verdana" panose="020B0604030504040204" pitchFamily="34" charset="0"/>
                </a:rPr>
                <a:t>●</a:t>
              </a:r>
              <a:endParaRPr lang="en-GB" dirty="0"/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BFED5DAE-DB5D-4999-994D-8605B00C1D0F}"/>
                </a:ext>
              </a:extLst>
            </p:cNvPr>
            <p:cNvSpPr txBox="1"/>
            <p:nvPr/>
          </p:nvSpPr>
          <p:spPr>
            <a:xfrm>
              <a:off x="5779151" y="3757921"/>
              <a:ext cx="216000" cy="647999"/>
            </a:xfrm>
            <a:prstGeom prst="rect">
              <a:avLst/>
            </a:prstGeom>
            <a:noFill/>
          </p:spPr>
          <p:txBody>
            <a:bodyPr wrap="square" lIns="0" rtlCol="0" anchor="ctr" anchorCtr="0">
              <a:noAutofit/>
            </a:bodyPr>
            <a:lstStyle/>
            <a:p>
              <a:r>
                <a:rPr lang="en-GB" dirty="0">
                  <a:latin typeface="Verdana" panose="020B0604030504040204" pitchFamily="34" charset="0"/>
                  <a:ea typeface="Verdana" panose="020B0604030504040204" pitchFamily="34" charset="0"/>
                </a:rPr>
                <a:t>●</a:t>
              </a:r>
              <a:endParaRPr lang="en-GB" dirty="0"/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00BCB940-BB8C-44BA-81BD-1774F1FFC312}"/>
                </a:ext>
              </a:extLst>
            </p:cNvPr>
            <p:cNvSpPr txBox="1"/>
            <p:nvPr/>
          </p:nvSpPr>
          <p:spPr>
            <a:xfrm>
              <a:off x="3331261" y="4502884"/>
              <a:ext cx="216000" cy="647999"/>
            </a:xfrm>
            <a:prstGeom prst="rect">
              <a:avLst/>
            </a:prstGeom>
            <a:noFill/>
          </p:spPr>
          <p:txBody>
            <a:bodyPr wrap="square" lIns="0" rIns="0" rtlCol="0" anchor="ctr" anchorCtr="0">
              <a:noAutofit/>
            </a:bodyPr>
            <a:lstStyle/>
            <a:p>
              <a:pPr algn="r"/>
              <a:r>
                <a:rPr lang="en-GB" dirty="0">
                  <a:latin typeface="Verdana" panose="020B0604030504040204" pitchFamily="34" charset="0"/>
                  <a:ea typeface="Verdana" panose="020B0604030504040204" pitchFamily="34" charset="0"/>
                </a:rPr>
                <a:t>●</a:t>
              </a:r>
              <a:endParaRPr lang="en-GB" dirty="0"/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310D7F8B-182D-4A50-83A6-16658844CF56}"/>
                </a:ext>
              </a:extLst>
            </p:cNvPr>
            <p:cNvSpPr txBox="1"/>
            <p:nvPr/>
          </p:nvSpPr>
          <p:spPr>
            <a:xfrm>
              <a:off x="5779151" y="4502884"/>
              <a:ext cx="216000" cy="647999"/>
            </a:xfrm>
            <a:prstGeom prst="rect">
              <a:avLst/>
            </a:prstGeom>
            <a:noFill/>
          </p:spPr>
          <p:txBody>
            <a:bodyPr wrap="square" lIns="0" rtlCol="0" anchor="ctr" anchorCtr="0">
              <a:noAutofit/>
            </a:bodyPr>
            <a:lstStyle/>
            <a:p>
              <a:r>
                <a:rPr lang="en-GB" dirty="0">
                  <a:latin typeface="Verdana" panose="020B0604030504040204" pitchFamily="34" charset="0"/>
                  <a:ea typeface="Verdana" panose="020B0604030504040204" pitchFamily="34" charset="0"/>
                </a:rPr>
                <a:t>●</a:t>
              </a:r>
              <a:endParaRPr lang="en-GB" dirty="0"/>
            </a:p>
          </p:txBody>
        </p:sp>
        <p:sp>
          <p:nvSpPr>
            <p:cNvPr id="3" name="TextBox 2">
              <a:extLst>
                <a:ext uri="{FF2B5EF4-FFF2-40B4-BE49-F238E27FC236}">
                  <a16:creationId xmlns:a16="http://schemas.microsoft.com/office/drawing/2014/main" id="{2EDC52D0-BF29-4519-868F-1A9883DF7B95}"/>
                </a:ext>
              </a:extLst>
            </p:cNvPr>
            <p:cNvSpPr txBox="1"/>
            <p:nvPr/>
          </p:nvSpPr>
          <p:spPr>
            <a:xfrm>
              <a:off x="5989212" y="1209531"/>
              <a:ext cx="288000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400" b="1" dirty="0">
                  <a:latin typeface="Verdana" panose="020B0604030504040204" pitchFamily="34" charset="0"/>
                  <a:ea typeface="Verdana" panose="020B0604030504040204" pitchFamily="34" charset="0"/>
                </a:rPr>
                <a:t>Why it happens.</a:t>
              </a:r>
            </a:p>
          </p:txBody>
        </p: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A13F4BDF-A992-4760-92DF-1C727E500801}"/>
                </a:ext>
              </a:extLst>
            </p:cNvPr>
            <p:cNvSpPr txBox="1"/>
            <p:nvPr/>
          </p:nvSpPr>
          <p:spPr>
            <a:xfrm>
              <a:off x="457200" y="1209531"/>
              <a:ext cx="309599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400" b="1" dirty="0">
                  <a:latin typeface="Verdana" panose="020B0604030504040204" pitchFamily="34" charset="0"/>
                  <a:ea typeface="Verdana" panose="020B0604030504040204" pitchFamily="34" charset="0"/>
                </a:rPr>
                <a:t>What happens in a nucleus.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52519520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4B1C3E6B-2150-4C18-BC72-A9ED90D5F56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51781"/>
            <a:ext cx="9144000" cy="6203552"/>
          </a:xfrm>
          <a:prstGeom prst="rect">
            <a:avLst/>
          </a:prstGeom>
        </p:spPr>
      </p:pic>
      <p:sp>
        <p:nvSpPr>
          <p:cNvPr id="4" name="Title 1"/>
          <p:cNvSpPr txBox="1">
            <a:spLocks/>
          </p:cNvSpPr>
          <p:nvPr/>
        </p:nvSpPr>
        <p:spPr>
          <a:xfrm>
            <a:off x="143751" y="26336"/>
            <a:ext cx="8820737" cy="576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2000" b="1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Section 1: Diagnostic questions</a:t>
            </a:r>
            <a:endParaRPr kumimoji="0" lang="en-GB" sz="20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7" name="TextBox 6">
            <a:hlinkClick r:id="rId4"/>
          </p:cNvPr>
          <p:cNvSpPr txBox="1"/>
          <p:nvPr/>
        </p:nvSpPr>
        <p:spPr>
          <a:xfrm>
            <a:off x="457200" y="2839454"/>
            <a:ext cx="8285163" cy="3323987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>
              <a:spcAft>
                <a:spcPts val="600"/>
              </a:spcAft>
            </a:pPr>
            <a:r>
              <a:rPr lang="en-GB" dirty="0"/>
              <a:t>A zip file containing all the resources for this key concept can be downloaded from </a:t>
            </a:r>
            <a:r>
              <a:rPr lang="en-GB" b="1" dirty="0">
                <a:solidFill>
                  <a:srgbClr val="006580"/>
                </a:solidFill>
              </a:rPr>
              <a:t>www.BestEvidenceScienceTeaching.org</a:t>
            </a:r>
          </a:p>
          <a:p>
            <a:pPr>
              <a:spcAft>
                <a:spcPts val="600"/>
              </a:spcAft>
            </a:pPr>
            <a:endParaRPr lang="en-GB" b="1" dirty="0"/>
          </a:p>
          <a:p>
            <a:pPr>
              <a:spcAft>
                <a:spcPts val="1200"/>
              </a:spcAft>
            </a:pPr>
            <a:r>
              <a:rPr lang="en-GB" dirty="0"/>
              <a:t>The zip file provides:</a:t>
            </a:r>
          </a:p>
          <a:p>
            <a:pPr marL="285750" indent="-28575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GB" b="1" dirty="0"/>
              <a:t>Teacher guidance</a:t>
            </a:r>
            <a:r>
              <a:rPr lang="en-GB" dirty="0"/>
              <a:t> for this key concept, including a summary of the research evidence on relevant preconceptions and misunderstandings.</a:t>
            </a:r>
          </a:p>
          <a:p>
            <a:pPr marL="285750" indent="-28575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GB" dirty="0"/>
              <a:t>A full set of editable and printable </a:t>
            </a:r>
            <a:r>
              <a:rPr lang="en-GB" b="1" dirty="0"/>
              <a:t>student sheets and teacher notes</a:t>
            </a:r>
            <a:r>
              <a:rPr lang="en-GB" dirty="0"/>
              <a:t> for each diagnostic question. The teacher notes include a summary of research evidence, guidance for using the activity, expected answers and suggestions of how to respond to students’ misunderstandings.</a:t>
            </a:r>
          </a:p>
        </p:txBody>
      </p:sp>
      <p:sp>
        <p:nvSpPr>
          <p:cNvPr id="8" name="Text Placeholder 16"/>
          <p:cNvSpPr txBox="1">
            <a:spLocks/>
          </p:cNvSpPr>
          <p:nvPr/>
        </p:nvSpPr>
        <p:spPr>
          <a:xfrm>
            <a:off x="457200" y="863125"/>
            <a:ext cx="8285163" cy="191394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114000"/>
              </a:lnSpc>
              <a:spcBef>
                <a:spcPct val="20000"/>
              </a:spcBef>
              <a:buFont typeface="+mj-lt"/>
              <a:buNone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971550" indent="-5143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 marL="1485900" indent="-57150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-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 marL="1974850" indent="-539750" algn="l" defTabSz="914400" rtl="0" eaLnBrk="1" latinLnBrk="0" hangingPunct="1">
              <a:spcBef>
                <a:spcPct val="20000"/>
              </a:spcBef>
              <a:buFont typeface="Wingdings" panose="05000000000000000000" pitchFamily="2" charset="2"/>
              <a:buChar char="§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  <a:lvl5pPr marL="2514600" indent="-53975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600" dirty="0"/>
              <a:t>Use diagnostic questions to identify quickly where your students are in their conceptual progression, and what preconceptions and misunderstandings they may have.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600" dirty="0"/>
              <a:t>Then decide how to best focus and sequence your teaching.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600" dirty="0"/>
              <a:t>Use further diagnostic questions and response activities to move student</a:t>
            </a:r>
            <a:r>
              <a:rPr lang="en-GB" sz="1600" dirty="0">
                <a:solidFill>
                  <a:schemeClr val="tx1"/>
                </a:solidFill>
              </a:rPr>
              <a:t>s’</a:t>
            </a:r>
            <a:r>
              <a:rPr lang="en-GB" sz="1600" dirty="0"/>
              <a:t> understanding forwards.</a:t>
            </a:r>
          </a:p>
        </p:txBody>
      </p:sp>
    </p:spTree>
    <p:extLst>
      <p:ext uri="{BB962C8B-B14F-4D97-AF65-F5344CB8AC3E}">
        <p14:creationId xmlns:p14="http://schemas.microsoft.com/office/powerpoint/2010/main" val="226397452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A9D7A43F-11E9-41FF-BB2C-16449BBB331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54448"/>
            <a:ext cx="9144000" cy="6203552"/>
          </a:xfrm>
          <a:prstGeom prst="rect">
            <a:avLst/>
          </a:prstGeom>
        </p:spPr>
      </p:pic>
      <p:sp>
        <p:nvSpPr>
          <p:cNvPr id="11" name="Title 1"/>
          <p:cNvSpPr txBox="1">
            <a:spLocks/>
          </p:cNvSpPr>
          <p:nvPr/>
        </p:nvSpPr>
        <p:spPr>
          <a:xfrm>
            <a:off x="143751" y="26336"/>
            <a:ext cx="8820737" cy="576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2000" b="1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Explaining alpha decay</a:t>
            </a:r>
            <a:endParaRPr kumimoji="0" lang="en-GB" sz="20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6" name="Text Placeholder 16"/>
          <p:cNvSpPr txBox="1">
            <a:spLocks/>
          </p:cNvSpPr>
          <p:nvPr/>
        </p:nvSpPr>
        <p:spPr>
          <a:xfrm>
            <a:off x="432000" y="864000"/>
            <a:ext cx="8285163" cy="39778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114000"/>
              </a:lnSpc>
              <a:spcBef>
                <a:spcPct val="20000"/>
              </a:spcBef>
              <a:buFont typeface="+mj-lt"/>
              <a:buNone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971550" indent="-5143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 marL="1485900" indent="-57150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-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 marL="1974850" indent="-539750" algn="l" defTabSz="914400" rtl="0" eaLnBrk="1" latinLnBrk="0" hangingPunct="1">
              <a:spcBef>
                <a:spcPct val="20000"/>
              </a:spcBef>
              <a:buFont typeface="Wingdings" panose="05000000000000000000" pitchFamily="2" charset="2"/>
              <a:buChar char="§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  <a:lvl5pPr marL="2514600" indent="-53975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Answers: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grpSp>
        <p:nvGrpSpPr>
          <p:cNvPr id="44" name="Group 43">
            <a:extLst>
              <a:ext uri="{FF2B5EF4-FFF2-40B4-BE49-F238E27FC236}">
                <a16:creationId xmlns:a16="http://schemas.microsoft.com/office/drawing/2014/main" id="{56E82FE3-C6C5-4E6E-8F7B-B6A835959E1F}"/>
              </a:ext>
            </a:extLst>
          </p:cNvPr>
          <p:cNvGrpSpPr/>
          <p:nvPr/>
        </p:nvGrpSpPr>
        <p:grpSpPr>
          <a:xfrm>
            <a:off x="457200" y="1440000"/>
            <a:ext cx="8412012" cy="4686316"/>
            <a:chOff x="457200" y="1209531"/>
            <a:chExt cx="8412012" cy="4686316"/>
          </a:xfrm>
        </p:grpSpPr>
        <p:sp>
          <p:nvSpPr>
            <p:cNvPr id="15" name="TextBox 14"/>
            <p:cNvSpPr txBox="1"/>
            <p:nvPr/>
          </p:nvSpPr>
          <p:spPr>
            <a:xfrm>
              <a:off x="457200" y="2267995"/>
              <a:ext cx="2880000" cy="648000"/>
            </a:xfrm>
            <a:prstGeom prst="rect">
              <a:avLst/>
            </a:prstGeom>
            <a:solidFill>
              <a:srgbClr val="FAFAEA"/>
            </a:solidFill>
            <a:ln>
              <a:solidFill>
                <a:schemeClr val="tx2">
                  <a:lumMod val="50000"/>
                </a:schemeClr>
              </a:solidFill>
            </a:ln>
          </p:spPr>
          <p:txBody>
            <a:bodyPr wrap="square" rtlCol="0" anchor="ctr">
              <a:noAutofit/>
            </a:bodyPr>
            <a:lstStyle/>
            <a:p>
              <a:pPr algn="ctr"/>
              <a:r>
                <a:rPr lang="en-GB" sz="1400" dirty="0">
                  <a:solidFill>
                    <a:schemeClr val="tx2">
                      <a:lumMod val="50000"/>
                    </a:schemeClr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A proton is repelled from all other protons.</a:t>
              </a:r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457200" y="3757921"/>
              <a:ext cx="2880000" cy="648000"/>
            </a:xfrm>
            <a:prstGeom prst="rect">
              <a:avLst/>
            </a:prstGeom>
            <a:solidFill>
              <a:srgbClr val="FAFAEA"/>
            </a:solidFill>
            <a:ln>
              <a:solidFill>
                <a:schemeClr val="tx2">
                  <a:lumMod val="50000"/>
                </a:schemeClr>
              </a:solidFill>
            </a:ln>
          </p:spPr>
          <p:txBody>
            <a:bodyPr wrap="square" rtlCol="0" anchor="ctr">
              <a:noAutofit/>
            </a:bodyPr>
            <a:lstStyle/>
            <a:p>
              <a:pPr algn="ctr"/>
              <a:r>
                <a:rPr lang="en-GB" sz="1400" dirty="0">
                  <a:solidFill>
                    <a:schemeClr val="tx2">
                      <a:lumMod val="50000"/>
                    </a:schemeClr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An alpha particle behaves as a single particle.</a:t>
              </a:r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457200" y="4502884"/>
              <a:ext cx="2880000" cy="648000"/>
            </a:xfrm>
            <a:prstGeom prst="rect">
              <a:avLst/>
            </a:prstGeom>
            <a:solidFill>
              <a:srgbClr val="FAFAEA"/>
            </a:solidFill>
            <a:ln>
              <a:solidFill>
                <a:schemeClr val="tx2">
                  <a:lumMod val="50000"/>
                </a:schemeClr>
              </a:solidFill>
            </a:ln>
          </p:spPr>
          <p:txBody>
            <a:bodyPr wrap="square" rtlCol="0" anchor="ctr">
              <a:noAutofit/>
            </a:bodyPr>
            <a:lstStyle/>
            <a:p>
              <a:pPr algn="ctr"/>
              <a:r>
                <a:rPr lang="en-GB" sz="1400" dirty="0">
                  <a:solidFill>
                    <a:schemeClr val="tx2">
                      <a:lumMod val="50000"/>
                    </a:schemeClr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An alpha particle is repelled by protons.</a:t>
              </a: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457200" y="1523032"/>
              <a:ext cx="2880000" cy="648000"/>
            </a:xfrm>
            <a:prstGeom prst="rect">
              <a:avLst/>
            </a:prstGeom>
            <a:solidFill>
              <a:srgbClr val="FAFAEA"/>
            </a:solidFill>
            <a:ln>
              <a:solidFill>
                <a:schemeClr val="tx2">
                  <a:lumMod val="50000"/>
                </a:schemeClr>
              </a:solidFill>
            </a:ln>
          </p:spPr>
          <p:txBody>
            <a:bodyPr wrap="square" rtlCol="0" anchor="ctr">
              <a:noAutofit/>
            </a:bodyPr>
            <a:lstStyle/>
            <a:p>
              <a:pPr algn="ctr"/>
              <a:r>
                <a:rPr lang="en-GB" sz="1400" dirty="0">
                  <a:solidFill>
                    <a:schemeClr val="tx2">
                      <a:lumMod val="50000"/>
                    </a:schemeClr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A proton is attracted to nearby protons and neutrons.</a:t>
              </a: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457200" y="3012958"/>
              <a:ext cx="2880000" cy="648000"/>
            </a:xfrm>
            <a:prstGeom prst="rect">
              <a:avLst/>
            </a:prstGeom>
            <a:solidFill>
              <a:srgbClr val="FAFAEA"/>
            </a:solidFill>
            <a:ln>
              <a:solidFill>
                <a:schemeClr val="tx2">
                  <a:lumMod val="50000"/>
                </a:schemeClr>
              </a:solidFill>
            </a:ln>
          </p:spPr>
          <p:txBody>
            <a:bodyPr wrap="square" rtlCol="0" anchor="ctr">
              <a:noAutofit/>
            </a:bodyPr>
            <a:lstStyle/>
            <a:p>
              <a:pPr algn="ctr"/>
              <a:r>
                <a:rPr lang="en-GB" sz="1400" dirty="0">
                  <a:solidFill>
                    <a:schemeClr val="tx2">
                      <a:lumMod val="50000"/>
                    </a:schemeClr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An alpha particle can form.</a:t>
              </a: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457200" y="5247847"/>
              <a:ext cx="2880000" cy="648000"/>
            </a:xfrm>
            <a:prstGeom prst="rect">
              <a:avLst/>
            </a:prstGeom>
            <a:solidFill>
              <a:srgbClr val="FAFAEA"/>
            </a:solidFill>
            <a:ln>
              <a:solidFill>
                <a:schemeClr val="tx2">
                  <a:lumMod val="50000"/>
                </a:schemeClr>
              </a:solidFill>
            </a:ln>
          </p:spPr>
          <p:txBody>
            <a:bodyPr wrap="square" rtlCol="0" anchor="ctr">
              <a:noAutofit/>
            </a:bodyPr>
            <a:lstStyle/>
            <a:p>
              <a:pPr algn="ctr"/>
              <a:r>
                <a:rPr lang="en-GB" sz="1400" dirty="0">
                  <a:solidFill>
                    <a:schemeClr val="tx2">
                      <a:lumMod val="50000"/>
                    </a:schemeClr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An alpha particle is repelled more strongly than a proton.</a:t>
              </a:r>
            </a:p>
          </p:txBody>
        </p:sp>
        <p:sp>
          <p:nvSpPr>
            <p:cNvPr id="45" name="TextBox 44"/>
            <p:cNvSpPr txBox="1"/>
            <p:nvPr/>
          </p:nvSpPr>
          <p:spPr>
            <a:xfrm>
              <a:off x="5989212" y="2267995"/>
              <a:ext cx="2880000" cy="648000"/>
            </a:xfrm>
            <a:prstGeom prst="rect">
              <a:avLst/>
            </a:prstGeom>
            <a:solidFill>
              <a:srgbClr val="FAFAEA"/>
            </a:solidFill>
            <a:ln>
              <a:solidFill>
                <a:schemeClr val="tx2">
                  <a:lumMod val="50000"/>
                </a:schemeClr>
              </a:solidFill>
            </a:ln>
          </p:spPr>
          <p:txBody>
            <a:bodyPr wrap="square" rtlCol="0" anchor="ctr">
              <a:noAutofit/>
            </a:bodyPr>
            <a:lstStyle/>
            <a:p>
              <a:pPr algn="ctr"/>
              <a:r>
                <a:rPr lang="en-GB" sz="1400" dirty="0">
                  <a:solidFill>
                    <a:schemeClr val="tx2">
                      <a:lumMod val="50000"/>
                    </a:schemeClr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By the electrostatic force.</a:t>
              </a:r>
            </a:p>
          </p:txBody>
        </p:sp>
        <p:sp>
          <p:nvSpPr>
            <p:cNvPr id="46" name="TextBox 45"/>
            <p:cNvSpPr txBox="1"/>
            <p:nvPr/>
          </p:nvSpPr>
          <p:spPr>
            <a:xfrm>
              <a:off x="5989212" y="3757921"/>
              <a:ext cx="2880000" cy="648000"/>
            </a:xfrm>
            <a:prstGeom prst="rect">
              <a:avLst/>
            </a:prstGeom>
            <a:solidFill>
              <a:srgbClr val="FAFAEA"/>
            </a:solidFill>
            <a:ln>
              <a:solidFill>
                <a:schemeClr val="tx2">
                  <a:lumMod val="50000"/>
                </a:schemeClr>
              </a:solidFill>
            </a:ln>
          </p:spPr>
          <p:txBody>
            <a:bodyPr wrap="square" rtlCol="0" anchor="ctr">
              <a:noAutofit/>
            </a:bodyPr>
            <a:lstStyle/>
            <a:p>
              <a:pPr algn="ctr"/>
              <a:r>
                <a:rPr lang="en-GB" sz="1400" dirty="0">
                  <a:solidFill>
                    <a:schemeClr val="tx2">
                      <a:lumMod val="50000"/>
                    </a:schemeClr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By the strong nuclear force.</a:t>
              </a:r>
            </a:p>
          </p:txBody>
        </p:sp>
        <p:sp>
          <p:nvSpPr>
            <p:cNvPr id="47" name="TextBox 46"/>
            <p:cNvSpPr txBox="1"/>
            <p:nvPr/>
          </p:nvSpPr>
          <p:spPr>
            <a:xfrm>
              <a:off x="5989212" y="4502884"/>
              <a:ext cx="2880000" cy="648000"/>
            </a:xfrm>
            <a:prstGeom prst="rect">
              <a:avLst/>
            </a:prstGeom>
            <a:solidFill>
              <a:srgbClr val="FAFAEA"/>
            </a:solidFill>
            <a:ln>
              <a:solidFill>
                <a:schemeClr val="tx2">
                  <a:lumMod val="50000"/>
                </a:schemeClr>
              </a:solidFill>
            </a:ln>
          </p:spPr>
          <p:txBody>
            <a:bodyPr wrap="square" rtlCol="0" anchor="ctr">
              <a:noAutofit/>
            </a:bodyPr>
            <a:lstStyle/>
            <a:p>
              <a:pPr algn="ctr"/>
              <a:r>
                <a:rPr lang="en-GB" sz="1400" dirty="0">
                  <a:solidFill>
                    <a:schemeClr val="tx2">
                      <a:lumMod val="50000"/>
                    </a:schemeClr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It has a positive charge.</a:t>
              </a:r>
            </a:p>
          </p:txBody>
        </p:sp>
        <p:sp>
          <p:nvSpPr>
            <p:cNvPr id="48" name="TextBox 47"/>
            <p:cNvSpPr txBox="1"/>
            <p:nvPr/>
          </p:nvSpPr>
          <p:spPr>
            <a:xfrm>
              <a:off x="5989212" y="1523032"/>
              <a:ext cx="2880000" cy="648000"/>
            </a:xfrm>
            <a:prstGeom prst="rect">
              <a:avLst/>
            </a:prstGeom>
            <a:solidFill>
              <a:srgbClr val="FAFAEA"/>
            </a:solidFill>
            <a:ln>
              <a:solidFill>
                <a:schemeClr val="tx2">
                  <a:lumMod val="50000"/>
                </a:schemeClr>
              </a:solidFill>
            </a:ln>
          </p:spPr>
          <p:txBody>
            <a:bodyPr wrap="square" rtlCol="0" anchor="ctr">
              <a:noAutofit/>
            </a:bodyPr>
            <a:lstStyle/>
            <a:p>
              <a:pPr algn="ctr"/>
              <a:r>
                <a:rPr lang="en-GB" sz="1400" dirty="0">
                  <a:solidFill>
                    <a:schemeClr val="tx2">
                      <a:lumMod val="50000"/>
                    </a:schemeClr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This combination of protons and neutrons are held very strongly together.</a:t>
              </a:r>
            </a:p>
          </p:txBody>
        </p:sp>
        <p:sp>
          <p:nvSpPr>
            <p:cNvPr id="49" name="TextBox 48"/>
            <p:cNvSpPr txBox="1"/>
            <p:nvPr/>
          </p:nvSpPr>
          <p:spPr>
            <a:xfrm>
              <a:off x="5989212" y="3012958"/>
              <a:ext cx="2880000" cy="648000"/>
            </a:xfrm>
            <a:prstGeom prst="rect">
              <a:avLst/>
            </a:prstGeom>
            <a:solidFill>
              <a:srgbClr val="FAFAEA"/>
            </a:solidFill>
            <a:ln>
              <a:solidFill>
                <a:schemeClr val="tx2">
                  <a:lumMod val="50000"/>
                </a:schemeClr>
              </a:solidFill>
            </a:ln>
          </p:spPr>
          <p:txBody>
            <a:bodyPr wrap="square" rtlCol="0" anchor="ctr">
              <a:noAutofit/>
            </a:bodyPr>
            <a:lstStyle/>
            <a:p>
              <a:pPr algn="ctr"/>
              <a:r>
                <a:rPr lang="en-GB" sz="1400" dirty="0">
                  <a:solidFill>
                    <a:schemeClr val="tx2">
                      <a:lumMod val="50000"/>
                    </a:schemeClr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It has a charge of +2.</a:t>
              </a:r>
            </a:p>
          </p:txBody>
        </p:sp>
        <p:sp>
          <p:nvSpPr>
            <p:cNvPr id="50" name="TextBox 49"/>
            <p:cNvSpPr txBox="1"/>
            <p:nvPr/>
          </p:nvSpPr>
          <p:spPr>
            <a:xfrm>
              <a:off x="5989212" y="5247847"/>
              <a:ext cx="2880000" cy="648000"/>
            </a:xfrm>
            <a:prstGeom prst="rect">
              <a:avLst/>
            </a:prstGeom>
            <a:solidFill>
              <a:srgbClr val="FAFAEA"/>
            </a:solidFill>
            <a:ln>
              <a:solidFill>
                <a:schemeClr val="tx2">
                  <a:lumMod val="50000"/>
                </a:schemeClr>
              </a:solidFill>
            </a:ln>
          </p:spPr>
          <p:txBody>
            <a:bodyPr wrap="square" rtlCol="0" anchor="ctr">
              <a:noAutofit/>
            </a:bodyPr>
            <a:lstStyle/>
            <a:p>
              <a:pPr algn="ctr"/>
              <a:r>
                <a:rPr lang="en-GB" sz="1400" dirty="0">
                  <a:solidFill>
                    <a:schemeClr val="tx2">
                      <a:lumMod val="50000"/>
                    </a:schemeClr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Protons and neutrons jiggle about at high speeds.</a:t>
              </a:r>
            </a:p>
          </p:txBody>
        </p:sp>
        <p:sp>
          <p:nvSpPr>
            <p:cNvPr id="2" name="TextBox 1">
              <a:extLst>
                <a:ext uri="{FF2B5EF4-FFF2-40B4-BE49-F238E27FC236}">
                  <a16:creationId xmlns:a16="http://schemas.microsoft.com/office/drawing/2014/main" id="{3C0B07B7-34C9-4B08-ACE3-EBB4FB1C4102}"/>
                </a:ext>
              </a:extLst>
            </p:cNvPr>
            <p:cNvSpPr txBox="1"/>
            <p:nvPr/>
          </p:nvSpPr>
          <p:spPr>
            <a:xfrm>
              <a:off x="3331261" y="1523032"/>
              <a:ext cx="216000" cy="647999"/>
            </a:xfrm>
            <a:prstGeom prst="rect">
              <a:avLst/>
            </a:prstGeom>
            <a:noFill/>
          </p:spPr>
          <p:txBody>
            <a:bodyPr wrap="square" lIns="0" rIns="0" rtlCol="0" anchor="ctr" anchorCtr="0">
              <a:noAutofit/>
            </a:bodyPr>
            <a:lstStyle/>
            <a:p>
              <a:pPr algn="r"/>
              <a:r>
                <a:rPr lang="en-GB" dirty="0">
                  <a:latin typeface="Verdana" panose="020B0604030504040204" pitchFamily="34" charset="0"/>
                  <a:ea typeface="Verdana" panose="020B0604030504040204" pitchFamily="34" charset="0"/>
                </a:rPr>
                <a:t>●</a:t>
              </a:r>
              <a:endParaRPr lang="en-GB" dirty="0"/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E3A501DE-25E3-4607-97C9-E86F6E84B330}"/>
                </a:ext>
              </a:extLst>
            </p:cNvPr>
            <p:cNvSpPr txBox="1"/>
            <p:nvPr/>
          </p:nvSpPr>
          <p:spPr>
            <a:xfrm>
              <a:off x="5779151" y="1523032"/>
              <a:ext cx="216000" cy="647999"/>
            </a:xfrm>
            <a:prstGeom prst="rect">
              <a:avLst/>
            </a:prstGeom>
            <a:noFill/>
          </p:spPr>
          <p:txBody>
            <a:bodyPr wrap="square" lIns="0" rtlCol="0" anchor="ctr" anchorCtr="0">
              <a:noAutofit/>
            </a:bodyPr>
            <a:lstStyle/>
            <a:p>
              <a:r>
                <a:rPr lang="en-GB" dirty="0">
                  <a:latin typeface="Verdana" panose="020B0604030504040204" pitchFamily="34" charset="0"/>
                  <a:ea typeface="Verdana" panose="020B0604030504040204" pitchFamily="34" charset="0"/>
                </a:rPr>
                <a:t>●</a:t>
              </a:r>
              <a:endParaRPr lang="en-GB" dirty="0"/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02970F4B-A299-4610-9F95-ED249116C343}"/>
                </a:ext>
              </a:extLst>
            </p:cNvPr>
            <p:cNvSpPr txBox="1"/>
            <p:nvPr/>
          </p:nvSpPr>
          <p:spPr>
            <a:xfrm>
              <a:off x="3331261" y="5247848"/>
              <a:ext cx="216000" cy="647999"/>
            </a:xfrm>
            <a:prstGeom prst="rect">
              <a:avLst/>
            </a:prstGeom>
            <a:noFill/>
          </p:spPr>
          <p:txBody>
            <a:bodyPr wrap="square" lIns="0" rIns="0" rtlCol="0" anchor="ctr" anchorCtr="0">
              <a:noAutofit/>
            </a:bodyPr>
            <a:lstStyle/>
            <a:p>
              <a:pPr algn="r"/>
              <a:r>
                <a:rPr lang="en-GB" dirty="0">
                  <a:latin typeface="Verdana" panose="020B0604030504040204" pitchFamily="34" charset="0"/>
                  <a:ea typeface="Verdana" panose="020B0604030504040204" pitchFamily="34" charset="0"/>
                </a:rPr>
                <a:t>●</a:t>
              </a:r>
              <a:endParaRPr lang="en-GB" dirty="0"/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1D7A37D3-C2F5-4EA0-86D1-93D00ADF9159}"/>
                </a:ext>
              </a:extLst>
            </p:cNvPr>
            <p:cNvSpPr txBox="1"/>
            <p:nvPr/>
          </p:nvSpPr>
          <p:spPr>
            <a:xfrm>
              <a:off x="5779151" y="5247848"/>
              <a:ext cx="216000" cy="647999"/>
            </a:xfrm>
            <a:prstGeom prst="rect">
              <a:avLst/>
            </a:prstGeom>
            <a:noFill/>
          </p:spPr>
          <p:txBody>
            <a:bodyPr wrap="square" lIns="0" rtlCol="0" anchor="ctr" anchorCtr="0">
              <a:noAutofit/>
            </a:bodyPr>
            <a:lstStyle/>
            <a:p>
              <a:r>
                <a:rPr lang="en-GB" dirty="0">
                  <a:latin typeface="Verdana" panose="020B0604030504040204" pitchFamily="34" charset="0"/>
                  <a:ea typeface="Verdana" panose="020B0604030504040204" pitchFamily="34" charset="0"/>
                </a:rPr>
                <a:t>●</a:t>
              </a:r>
              <a:endParaRPr lang="en-GB" dirty="0"/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9D1710E5-6228-4491-AABF-33EA950CA759}"/>
                </a:ext>
              </a:extLst>
            </p:cNvPr>
            <p:cNvSpPr txBox="1"/>
            <p:nvPr/>
          </p:nvSpPr>
          <p:spPr>
            <a:xfrm>
              <a:off x="3331261" y="2267995"/>
              <a:ext cx="216000" cy="647999"/>
            </a:xfrm>
            <a:prstGeom prst="rect">
              <a:avLst/>
            </a:prstGeom>
            <a:noFill/>
          </p:spPr>
          <p:txBody>
            <a:bodyPr wrap="square" lIns="0" rIns="0" rtlCol="0" anchor="ctr" anchorCtr="0">
              <a:noAutofit/>
            </a:bodyPr>
            <a:lstStyle/>
            <a:p>
              <a:pPr algn="r"/>
              <a:r>
                <a:rPr lang="en-GB" dirty="0">
                  <a:latin typeface="Verdana" panose="020B0604030504040204" pitchFamily="34" charset="0"/>
                  <a:ea typeface="Verdana" panose="020B0604030504040204" pitchFamily="34" charset="0"/>
                </a:rPr>
                <a:t>●</a:t>
              </a:r>
              <a:endParaRPr lang="en-GB" dirty="0"/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D91E7B7F-B311-42F8-920E-3F0269B42390}"/>
                </a:ext>
              </a:extLst>
            </p:cNvPr>
            <p:cNvSpPr txBox="1"/>
            <p:nvPr/>
          </p:nvSpPr>
          <p:spPr>
            <a:xfrm>
              <a:off x="5779151" y="2267995"/>
              <a:ext cx="216000" cy="647999"/>
            </a:xfrm>
            <a:prstGeom prst="rect">
              <a:avLst/>
            </a:prstGeom>
            <a:noFill/>
          </p:spPr>
          <p:txBody>
            <a:bodyPr wrap="square" lIns="0" rtlCol="0" anchor="ctr" anchorCtr="0">
              <a:noAutofit/>
            </a:bodyPr>
            <a:lstStyle/>
            <a:p>
              <a:r>
                <a:rPr lang="en-GB" dirty="0">
                  <a:latin typeface="Verdana" panose="020B0604030504040204" pitchFamily="34" charset="0"/>
                  <a:ea typeface="Verdana" panose="020B0604030504040204" pitchFamily="34" charset="0"/>
                </a:rPr>
                <a:t>●</a:t>
              </a:r>
              <a:endParaRPr lang="en-GB" dirty="0"/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62228825-093E-43B7-8C5C-9807EEB1AF1E}"/>
                </a:ext>
              </a:extLst>
            </p:cNvPr>
            <p:cNvSpPr txBox="1"/>
            <p:nvPr/>
          </p:nvSpPr>
          <p:spPr>
            <a:xfrm>
              <a:off x="3331261" y="3012958"/>
              <a:ext cx="216000" cy="647999"/>
            </a:xfrm>
            <a:prstGeom prst="rect">
              <a:avLst/>
            </a:prstGeom>
            <a:noFill/>
          </p:spPr>
          <p:txBody>
            <a:bodyPr wrap="square" lIns="0" rIns="0" rtlCol="0" anchor="ctr" anchorCtr="0">
              <a:noAutofit/>
            </a:bodyPr>
            <a:lstStyle/>
            <a:p>
              <a:pPr algn="r"/>
              <a:r>
                <a:rPr lang="en-GB" dirty="0">
                  <a:latin typeface="Verdana" panose="020B0604030504040204" pitchFamily="34" charset="0"/>
                  <a:ea typeface="Verdana" panose="020B0604030504040204" pitchFamily="34" charset="0"/>
                </a:rPr>
                <a:t>●</a:t>
              </a:r>
              <a:endParaRPr lang="en-GB" dirty="0"/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8DF1138E-372F-4822-8DE3-570C2FBA1BB9}"/>
                </a:ext>
              </a:extLst>
            </p:cNvPr>
            <p:cNvSpPr txBox="1"/>
            <p:nvPr/>
          </p:nvSpPr>
          <p:spPr>
            <a:xfrm>
              <a:off x="5779151" y="3012958"/>
              <a:ext cx="216000" cy="647999"/>
            </a:xfrm>
            <a:prstGeom prst="rect">
              <a:avLst/>
            </a:prstGeom>
            <a:noFill/>
          </p:spPr>
          <p:txBody>
            <a:bodyPr wrap="square" lIns="0" rtlCol="0" anchor="ctr" anchorCtr="0">
              <a:noAutofit/>
            </a:bodyPr>
            <a:lstStyle/>
            <a:p>
              <a:r>
                <a:rPr lang="en-GB" dirty="0">
                  <a:latin typeface="Verdana" panose="020B0604030504040204" pitchFamily="34" charset="0"/>
                  <a:ea typeface="Verdana" panose="020B0604030504040204" pitchFamily="34" charset="0"/>
                </a:rPr>
                <a:t>●</a:t>
              </a:r>
              <a:endParaRPr lang="en-GB" dirty="0"/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A405A996-B5A7-4593-A80A-42C34CF63C6B}"/>
                </a:ext>
              </a:extLst>
            </p:cNvPr>
            <p:cNvSpPr txBox="1"/>
            <p:nvPr/>
          </p:nvSpPr>
          <p:spPr>
            <a:xfrm>
              <a:off x="3331261" y="3757921"/>
              <a:ext cx="216000" cy="647999"/>
            </a:xfrm>
            <a:prstGeom prst="rect">
              <a:avLst/>
            </a:prstGeom>
            <a:noFill/>
          </p:spPr>
          <p:txBody>
            <a:bodyPr wrap="square" lIns="0" rIns="0" rtlCol="0" anchor="ctr" anchorCtr="0">
              <a:noAutofit/>
            </a:bodyPr>
            <a:lstStyle/>
            <a:p>
              <a:pPr algn="r"/>
              <a:r>
                <a:rPr lang="en-GB" dirty="0">
                  <a:latin typeface="Verdana" panose="020B0604030504040204" pitchFamily="34" charset="0"/>
                  <a:ea typeface="Verdana" panose="020B0604030504040204" pitchFamily="34" charset="0"/>
                </a:rPr>
                <a:t>●</a:t>
              </a:r>
              <a:endParaRPr lang="en-GB" dirty="0"/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BFED5DAE-DB5D-4999-994D-8605B00C1D0F}"/>
                </a:ext>
              </a:extLst>
            </p:cNvPr>
            <p:cNvSpPr txBox="1"/>
            <p:nvPr/>
          </p:nvSpPr>
          <p:spPr>
            <a:xfrm>
              <a:off x="5779151" y="3757921"/>
              <a:ext cx="216000" cy="647999"/>
            </a:xfrm>
            <a:prstGeom prst="rect">
              <a:avLst/>
            </a:prstGeom>
            <a:noFill/>
          </p:spPr>
          <p:txBody>
            <a:bodyPr wrap="square" lIns="0" rtlCol="0" anchor="ctr" anchorCtr="0">
              <a:noAutofit/>
            </a:bodyPr>
            <a:lstStyle/>
            <a:p>
              <a:r>
                <a:rPr lang="en-GB" dirty="0">
                  <a:latin typeface="Verdana" panose="020B0604030504040204" pitchFamily="34" charset="0"/>
                  <a:ea typeface="Verdana" panose="020B0604030504040204" pitchFamily="34" charset="0"/>
                </a:rPr>
                <a:t>●</a:t>
              </a:r>
              <a:endParaRPr lang="en-GB" dirty="0"/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00BCB940-BB8C-44BA-81BD-1774F1FFC312}"/>
                </a:ext>
              </a:extLst>
            </p:cNvPr>
            <p:cNvSpPr txBox="1"/>
            <p:nvPr/>
          </p:nvSpPr>
          <p:spPr>
            <a:xfrm>
              <a:off x="3331261" y="4502884"/>
              <a:ext cx="216000" cy="647999"/>
            </a:xfrm>
            <a:prstGeom prst="rect">
              <a:avLst/>
            </a:prstGeom>
            <a:noFill/>
          </p:spPr>
          <p:txBody>
            <a:bodyPr wrap="square" lIns="0" rIns="0" rtlCol="0" anchor="ctr" anchorCtr="0">
              <a:noAutofit/>
            </a:bodyPr>
            <a:lstStyle/>
            <a:p>
              <a:pPr algn="r"/>
              <a:r>
                <a:rPr lang="en-GB" dirty="0">
                  <a:latin typeface="Verdana" panose="020B0604030504040204" pitchFamily="34" charset="0"/>
                  <a:ea typeface="Verdana" panose="020B0604030504040204" pitchFamily="34" charset="0"/>
                </a:rPr>
                <a:t>●</a:t>
              </a:r>
              <a:endParaRPr lang="en-GB" dirty="0"/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310D7F8B-182D-4A50-83A6-16658844CF56}"/>
                </a:ext>
              </a:extLst>
            </p:cNvPr>
            <p:cNvSpPr txBox="1"/>
            <p:nvPr/>
          </p:nvSpPr>
          <p:spPr>
            <a:xfrm>
              <a:off x="5779151" y="4502884"/>
              <a:ext cx="216000" cy="647999"/>
            </a:xfrm>
            <a:prstGeom prst="rect">
              <a:avLst/>
            </a:prstGeom>
            <a:noFill/>
          </p:spPr>
          <p:txBody>
            <a:bodyPr wrap="square" lIns="0" rtlCol="0" anchor="ctr" anchorCtr="0">
              <a:noAutofit/>
            </a:bodyPr>
            <a:lstStyle/>
            <a:p>
              <a:r>
                <a:rPr lang="en-GB" dirty="0">
                  <a:latin typeface="Verdana" panose="020B0604030504040204" pitchFamily="34" charset="0"/>
                  <a:ea typeface="Verdana" panose="020B0604030504040204" pitchFamily="34" charset="0"/>
                </a:rPr>
                <a:t>●</a:t>
              </a:r>
              <a:endParaRPr lang="en-GB" dirty="0"/>
            </a:p>
          </p:txBody>
        </p:sp>
        <p:sp>
          <p:nvSpPr>
            <p:cNvPr id="3" name="TextBox 2">
              <a:extLst>
                <a:ext uri="{FF2B5EF4-FFF2-40B4-BE49-F238E27FC236}">
                  <a16:creationId xmlns:a16="http://schemas.microsoft.com/office/drawing/2014/main" id="{2EDC52D0-BF29-4519-868F-1A9883DF7B95}"/>
                </a:ext>
              </a:extLst>
            </p:cNvPr>
            <p:cNvSpPr txBox="1"/>
            <p:nvPr/>
          </p:nvSpPr>
          <p:spPr>
            <a:xfrm>
              <a:off x="5989212" y="1209531"/>
              <a:ext cx="288000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400" b="1" dirty="0">
                  <a:latin typeface="Verdana" panose="020B0604030504040204" pitchFamily="34" charset="0"/>
                  <a:ea typeface="Verdana" panose="020B0604030504040204" pitchFamily="34" charset="0"/>
                </a:rPr>
                <a:t>Why it happens.</a:t>
              </a:r>
            </a:p>
          </p:txBody>
        </p: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A13F4BDF-A992-4760-92DF-1C727E500801}"/>
                </a:ext>
              </a:extLst>
            </p:cNvPr>
            <p:cNvSpPr txBox="1"/>
            <p:nvPr/>
          </p:nvSpPr>
          <p:spPr>
            <a:xfrm>
              <a:off x="457200" y="1209531"/>
              <a:ext cx="309599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400" b="1" dirty="0">
                  <a:latin typeface="Verdana" panose="020B0604030504040204" pitchFamily="34" charset="0"/>
                  <a:ea typeface="Verdana" panose="020B0604030504040204" pitchFamily="34" charset="0"/>
                </a:rPr>
                <a:t>What happens in a nucleus.</a:t>
              </a:r>
            </a:p>
          </p:txBody>
        </p:sp>
      </p:grp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A9258C52-74FF-4523-8373-29F079757DBC}"/>
              </a:ext>
            </a:extLst>
          </p:cNvPr>
          <p:cNvCxnSpPr>
            <a:cxnSpLocks/>
            <a:stCxn id="2" idx="3"/>
            <a:endCxn id="29" idx="1"/>
          </p:cNvCxnSpPr>
          <p:nvPr/>
        </p:nvCxnSpPr>
        <p:spPr>
          <a:xfrm>
            <a:off x="3547261" y="2077501"/>
            <a:ext cx="2231890" cy="2234889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8C1528CE-5301-4D71-8366-4C110D733802}"/>
              </a:ext>
            </a:extLst>
          </p:cNvPr>
          <p:cNvCxnSpPr>
            <a:cxnSpLocks/>
            <a:stCxn id="23" idx="3"/>
            <a:endCxn id="24" idx="1"/>
          </p:cNvCxnSpPr>
          <p:nvPr/>
        </p:nvCxnSpPr>
        <p:spPr>
          <a:xfrm>
            <a:off x="3547261" y="2822464"/>
            <a:ext cx="2231890" cy="0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9FCF8CB0-391E-4B64-81D7-3D015FADC3E0}"/>
              </a:ext>
            </a:extLst>
          </p:cNvPr>
          <p:cNvCxnSpPr>
            <a:cxnSpLocks/>
            <a:stCxn id="25" idx="3"/>
            <a:endCxn id="21" idx="1"/>
          </p:cNvCxnSpPr>
          <p:nvPr/>
        </p:nvCxnSpPr>
        <p:spPr>
          <a:xfrm>
            <a:off x="3547261" y="3567427"/>
            <a:ext cx="2231890" cy="2234890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>
            <a:extLst>
              <a:ext uri="{FF2B5EF4-FFF2-40B4-BE49-F238E27FC236}">
                <a16:creationId xmlns:a16="http://schemas.microsoft.com/office/drawing/2014/main" id="{039F35D7-3542-4E94-802B-2EC02F651A57}"/>
              </a:ext>
            </a:extLst>
          </p:cNvPr>
          <p:cNvCxnSpPr>
            <a:cxnSpLocks/>
            <a:stCxn id="28" idx="3"/>
            <a:endCxn id="18" idx="1"/>
          </p:cNvCxnSpPr>
          <p:nvPr/>
        </p:nvCxnSpPr>
        <p:spPr>
          <a:xfrm flipV="1">
            <a:off x="3547261" y="2077501"/>
            <a:ext cx="2231890" cy="2234889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Connector 50">
            <a:extLst>
              <a:ext uri="{FF2B5EF4-FFF2-40B4-BE49-F238E27FC236}">
                <a16:creationId xmlns:a16="http://schemas.microsoft.com/office/drawing/2014/main" id="{17BF7C0D-2223-47F9-992D-BC61A71DD399}"/>
              </a:ext>
            </a:extLst>
          </p:cNvPr>
          <p:cNvCxnSpPr>
            <a:cxnSpLocks/>
            <a:stCxn id="30" idx="3"/>
            <a:endCxn id="33" idx="1"/>
          </p:cNvCxnSpPr>
          <p:nvPr/>
        </p:nvCxnSpPr>
        <p:spPr>
          <a:xfrm>
            <a:off x="3547261" y="5057353"/>
            <a:ext cx="2231890" cy="0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Connector 51">
            <a:extLst>
              <a:ext uri="{FF2B5EF4-FFF2-40B4-BE49-F238E27FC236}">
                <a16:creationId xmlns:a16="http://schemas.microsoft.com/office/drawing/2014/main" id="{4CD8B828-57D1-4645-83BE-F898C9BBB418}"/>
              </a:ext>
            </a:extLst>
          </p:cNvPr>
          <p:cNvCxnSpPr>
            <a:cxnSpLocks/>
            <a:stCxn id="19" idx="3"/>
            <a:endCxn id="26" idx="1"/>
          </p:cNvCxnSpPr>
          <p:nvPr/>
        </p:nvCxnSpPr>
        <p:spPr>
          <a:xfrm flipV="1">
            <a:off x="3547261" y="3567427"/>
            <a:ext cx="2231890" cy="2234890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Rounded Rectangle 18">
            <a:hlinkClick r:id="rId4" action="ppaction://hlinksldjump"/>
            <a:extLst>
              <a:ext uri="{FF2B5EF4-FFF2-40B4-BE49-F238E27FC236}">
                <a16:creationId xmlns:a16="http://schemas.microsoft.com/office/drawing/2014/main" id="{83A29C54-59CF-420E-926F-35D426F99DB5}"/>
              </a:ext>
            </a:extLst>
          </p:cNvPr>
          <p:cNvSpPr/>
          <p:nvPr/>
        </p:nvSpPr>
        <p:spPr>
          <a:xfrm>
            <a:off x="7884488" y="145168"/>
            <a:ext cx="1080000" cy="360000"/>
          </a:xfrm>
          <a:prstGeom prst="roundRect">
            <a:avLst/>
          </a:prstGeom>
          <a:solidFill>
            <a:srgbClr val="604A7B"/>
          </a:solidFill>
          <a:ln>
            <a:solidFill>
              <a:schemeClr val="accent6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latin typeface="Verdana" panose="020B0604030504040204" pitchFamily="34" charset="0"/>
                <a:ea typeface="Verdana" panose="020B0604030504040204" pitchFamily="34" charset="0"/>
              </a:rPr>
              <a:t>Home</a:t>
            </a:r>
          </a:p>
        </p:txBody>
      </p:sp>
    </p:spTree>
    <p:extLst>
      <p:ext uri="{BB962C8B-B14F-4D97-AF65-F5344CB8AC3E}">
        <p14:creationId xmlns:p14="http://schemas.microsoft.com/office/powerpoint/2010/main" val="29134208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6B07F914-95E4-4C95-B102-555FD884F16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54448"/>
            <a:ext cx="9144000" cy="6203552"/>
          </a:xfrm>
          <a:prstGeom prst="rect">
            <a:avLst/>
          </a:prstGeom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id="{C383B909-D274-4D1C-86E1-43828B373AAE}"/>
              </a:ext>
            </a:extLst>
          </p:cNvPr>
          <p:cNvSpPr txBox="1">
            <a:spLocks/>
          </p:cNvSpPr>
          <p:nvPr/>
        </p:nvSpPr>
        <p:spPr>
          <a:xfrm>
            <a:off x="143751" y="26336"/>
            <a:ext cx="8820737" cy="576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2000" b="1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Alpha and gamma</a:t>
            </a:r>
            <a:endParaRPr kumimoji="0" lang="en-GB" sz="20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4" name="Text Placeholder 16">
            <a:extLst>
              <a:ext uri="{FF2B5EF4-FFF2-40B4-BE49-F238E27FC236}">
                <a16:creationId xmlns:a16="http://schemas.microsoft.com/office/drawing/2014/main" id="{2EB4D9EA-90E3-47E6-91F3-EA03033D19DC}"/>
              </a:ext>
            </a:extLst>
          </p:cNvPr>
          <p:cNvSpPr txBox="1">
            <a:spLocks/>
          </p:cNvSpPr>
          <p:nvPr/>
        </p:nvSpPr>
        <p:spPr>
          <a:xfrm>
            <a:off x="457200" y="863125"/>
            <a:ext cx="8285163" cy="118224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114000"/>
              </a:lnSpc>
              <a:spcBef>
                <a:spcPct val="20000"/>
              </a:spcBef>
              <a:buFont typeface="+mj-lt"/>
              <a:buNone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971550" indent="-5143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 marL="1485900" indent="-57150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-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 marL="1974850" indent="-539750" algn="l" defTabSz="914400" rtl="0" eaLnBrk="1" latinLnBrk="0" hangingPunct="1">
              <a:spcBef>
                <a:spcPct val="20000"/>
              </a:spcBef>
              <a:buFont typeface="Wingdings" panose="05000000000000000000" pitchFamily="2" charset="2"/>
              <a:buChar char="§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  <a:lvl5pPr marL="2514600" indent="-53975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Americium-241 is a radioactive isotope.</a:t>
            </a: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lang="en-US" dirty="0"/>
              <a:t>It is 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used in schools to make 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alpha radiation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lang="en-US" dirty="0"/>
              <a:t>Alpha radiation can be blocked with a piece of aluminium.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grpSp>
        <p:nvGrpSpPr>
          <p:cNvPr id="63" name="Group 62">
            <a:extLst>
              <a:ext uri="{FF2B5EF4-FFF2-40B4-BE49-F238E27FC236}">
                <a16:creationId xmlns:a16="http://schemas.microsoft.com/office/drawing/2014/main" id="{664E8B91-5C78-4092-BF0D-6C6FF096BE69}"/>
              </a:ext>
            </a:extLst>
          </p:cNvPr>
          <p:cNvGrpSpPr/>
          <p:nvPr/>
        </p:nvGrpSpPr>
        <p:grpSpPr>
          <a:xfrm>
            <a:off x="0" y="2254045"/>
            <a:ext cx="8382324" cy="3414056"/>
            <a:chOff x="0" y="2254045"/>
            <a:chExt cx="8382324" cy="3414056"/>
          </a:xfrm>
        </p:grpSpPr>
        <p:pic>
          <p:nvPicPr>
            <p:cNvPr id="62" name="Picture 61">
              <a:extLst>
                <a:ext uri="{FF2B5EF4-FFF2-40B4-BE49-F238E27FC236}">
                  <a16:creationId xmlns:a16="http://schemas.microsoft.com/office/drawing/2014/main" id="{2A3E5DD3-8DBB-40EF-A0F3-6708F8820F8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0" y="2254045"/>
              <a:ext cx="8041321" cy="3414056"/>
            </a:xfrm>
            <a:prstGeom prst="rect">
              <a:avLst/>
            </a:prstGeom>
          </p:spPr>
        </p:pic>
        <p:sp>
          <p:nvSpPr>
            <p:cNvPr id="46" name="TextBox 45">
              <a:extLst>
                <a:ext uri="{FF2B5EF4-FFF2-40B4-BE49-F238E27FC236}">
                  <a16:creationId xmlns:a16="http://schemas.microsoft.com/office/drawing/2014/main" id="{F86DDA43-2889-47A5-8F96-7440E43CC010}"/>
                </a:ext>
              </a:extLst>
            </p:cNvPr>
            <p:cNvSpPr txBox="1"/>
            <p:nvPr/>
          </p:nvSpPr>
          <p:spPr>
            <a:xfrm>
              <a:off x="1739173" y="3756224"/>
              <a:ext cx="200927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400" dirty="0">
                  <a:latin typeface="Verdana" panose="020B0604030504040204" pitchFamily="34" charset="0"/>
                  <a:ea typeface="Verdana" panose="020B0604030504040204" pitchFamily="34" charset="0"/>
                </a:rPr>
                <a:t>Geiger-M</a:t>
              </a:r>
              <a:r>
                <a:rPr lang="hu-HU" sz="1400" dirty="0">
                  <a:latin typeface="Verdana" panose="020B0604030504040204" pitchFamily="34" charset="0"/>
                  <a:ea typeface="Verdana" panose="020B0604030504040204" pitchFamily="34" charset="0"/>
                </a:rPr>
                <a:t>ű</a:t>
              </a:r>
              <a:r>
                <a:rPr lang="en-GB" sz="1400" dirty="0" err="1">
                  <a:latin typeface="Verdana" panose="020B0604030504040204" pitchFamily="34" charset="0"/>
                  <a:ea typeface="Verdana" panose="020B0604030504040204" pitchFamily="34" charset="0"/>
                </a:rPr>
                <a:t>ller</a:t>
              </a:r>
              <a:r>
                <a:rPr lang="en-GB" sz="1400" dirty="0">
                  <a:latin typeface="Verdana" panose="020B0604030504040204" pitchFamily="34" charset="0"/>
                  <a:ea typeface="Verdana" panose="020B0604030504040204" pitchFamily="34" charset="0"/>
                </a:rPr>
                <a:t> tube (to detect radiation)</a:t>
              </a:r>
            </a:p>
          </p:txBody>
        </p:sp>
        <p:sp>
          <p:nvSpPr>
            <p:cNvPr id="47" name="TextBox 46">
              <a:extLst>
                <a:ext uri="{FF2B5EF4-FFF2-40B4-BE49-F238E27FC236}">
                  <a16:creationId xmlns:a16="http://schemas.microsoft.com/office/drawing/2014/main" id="{7017B759-7846-4A4D-97AF-5F97B5FC3BF0}"/>
                </a:ext>
              </a:extLst>
            </p:cNvPr>
            <p:cNvSpPr txBox="1"/>
            <p:nvPr/>
          </p:nvSpPr>
          <p:spPr>
            <a:xfrm>
              <a:off x="4132955" y="4760677"/>
              <a:ext cx="200927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400" dirty="0">
                  <a:latin typeface="Verdana" panose="020B0604030504040204" pitchFamily="34" charset="0"/>
                  <a:ea typeface="Verdana" panose="020B0604030504040204" pitchFamily="34" charset="0"/>
                </a:rPr>
                <a:t>Sheet of aluminium </a:t>
              </a:r>
            </a:p>
          </p:txBody>
        </p:sp>
        <p:sp>
          <p:nvSpPr>
            <p:cNvPr id="48" name="TextBox 47">
              <a:extLst>
                <a:ext uri="{FF2B5EF4-FFF2-40B4-BE49-F238E27FC236}">
                  <a16:creationId xmlns:a16="http://schemas.microsoft.com/office/drawing/2014/main" id="{99BB20BC-7FF5-404B-93AC-6CFBE7E84CD1}"/>
                </a:ext>
              </a:extLst>
            </p:cNvPr>
            <p:cNvSpPr txBox="1"/>
            <p:nvPr/>
          </p:nvSpPr>
          <p:spPr>
            <a:xfrm>
              <a:off x="6373050" y="4760676"/>
              <a:ext cx="200927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400" dirty="0">
                  <a:latin typeface="Verdana" panose="020B0604030504040204" pitchFamily="34" charset="0"/>
                  <a:ea typeface="Verdana" panose="020B0604030504040204" pitchFamily="34" charset="0"/>
                </a:rPr>
                <a:t>Americium-241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92881650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Picture 33">
            <a:extLst>
              <a:ext uri="{FF2B5EF4-FFF2-40B4-BE49-F238E27FC236}">
                <a16:creationId xmlns:a16="http://schemas.microsoft.com/office/drawing/2014/main" id="{E817857E-4132-47CA-A930-949CEEC944F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51781"/>
            <a:ext cx="9144000" cy="6203552"/>
          </a:xfrm>
          <a:prstGeom prst="rect">
            <a:avLst/>
          </a:prstGeom>
        </p:spPr>
      </p:pic>
      <p:sp>
        <p:nvSpPr>
          <p:cNvPr id="11" name="Title 1"/>
          <p:cNvSpPr txBox="1">
            <a:spLocks/>
          </p:cNvSpPr>
          <p:nvPr/>
        </p:nvSpPr>
        <p:spPr>
          <a:xfrm>
            <a:off x="143751" y="26336"/>
            <a:ext cx="8820737" cy="576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2000" b="1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>
              <a:defRPr/>
            </a:pPr>
            <a:r>
              <a:rPr lang="en-US" dirty="0"/>
              <a:t>Alpha and gamma</a:t>
            </a:r>
            <a:endParaRPr lang="en-GB" dirty="0"/>
          </a:p>
        </p:txBody>
      </p:sp>
      <p:grpSp>
        <p:nvGrpSpPr>
          <p:cNvPr id="8" name="Group 7"/>
          <p:cNvGrpSpPr/>
          <p:nvPr/>
        </p:nvGrpSpPr>
        <p:grpSpPr>
          <a:xfrm>
            <a:off x="3568973" y="3051064"/>
            <a:ext cx="1970291" cy="1401510"/>
            <a:chOff x="0" y="0"/>
            <a:chExt cx="1428115" cy="973455"/>
          </a:xfrm>
        </p:grpSpPr>
        <p:grpSp>
          <p:nvGrpSpPr>
            <p:cNvPr id="9" name="Group 8"/>
            <p:cNvGrpSpPr>
              <a:grpSpLocks noChangeAspect="1"/>
            </p:cNvGrpSpPr>
            <p:nvPr userDrawn="1"/>
          </p:nvGrpSpPr>
          <p:grpSpPr>
            <a:xfrm>
              <a:off x="200025" y="0"/>
              <a:ext cx="475615" cy="611505"/>
              <a:chOff x="0" y="0"/>
              <a:chExt cx="527901" cy="688156"/>
            </a:xfrm>
          </p:grpSpPr>
          <p:sp>
            <p:nvSpPr>
              <p:cNvPr id="27" name="Freeform 26"/>
              <p:cNvSpPr/>
              <p:nvPr userDrawn="1"/>
            </p:nvSpPr>
            <p:spPr>
              <a:xfrm>
                <a:off x="0" y="334638"/>
                <a:ext cx="527901" cy="353518"/>
              </a:xfrm>
              <a:custGeom>
                <a:avLst/>
                <a:gdLst>
                  <a:gd name="connsiteX0" fmla="*/ 0 w 537328"/>
                  <a:gd name="connsiteY0" fmla="*/ 377072 h 377072"/>
                  <a:gd name="connsiteX1" fmla="*/ 537328 w 537328"/>
                  <a:gd name="connsiteY1" fmla="*/ 18853 h 377072"/>
                  <a:gd name="connsiteX2" fmla="*/ 9427 w 537328"/>
                  <a:gd name="connsiteY2" fmla="*/ 18853 h 377072"/>
                  <a:gd name="connsiteX3" fmla="*/ 9427 w 537328"/>
                  <a:gd name="connsiteY3" fmla="*/ 0 h 377072"/>
                  <a:gd name="connsiteX0" fmla="*/ 0 w 537328"/>
                  <a:gd name="connsiteY0" fmla="*/ 377072 h 377072"/>
                  <a:gd name="connsiteX1" fmla="*/ 537328 w 537328"/>
                  <a:gd name="connsiteY1" fmla="*/ 18853 h 377072"/>
                  <a:gd name="connsiteX2" fmla="*/ 9427 w 537328"/>
                  <a:gd name="connsiteY2" fmla="*/ 18853 h 377072"/>
                  <a:gd name="connsiteX3" fmla="*/ 9427 w 537328"/>
                  <a:gd name="connsiteY3" fmla="*/ 0 h 377072"/>
                  <a:gd name="connsiteX0" fmla="*/ 0 w 537332"/>
                  <a:gd name="connsiteY0" fmla="*/ 384069 h 384069"/>
                  <a:gd name="connsiteX1" fmla="*/ 537328 w 537332"/>
                  <a:gd name="connsiteY1" fmla="*/ 25850 h 384069"/>
                  <a:gd name="connsiteX2" fmla="*/ 9427 w 537332"/>
                  <a:gd name="connsiteY2" fmla="*/ 25850 h 384069"/>
                  <a:gd name="connsiteX3" fmla="*/ 9427 w 537332"/>
                  <a:gd name="connsiteY3" fmla="*/ 6997 h 384069"/>
                  <a:gd name="connsiteX0" fmla="*/ 0 w 537332"/>
                  <a:gd name="connsiteY0" fmla="*/ 384069 h 384069"/>
                  <a:gd name="connsiteX1" fmla="*/ 537328 w 537332"/>
                  <a:gd name="connsiteY1" fmla="*/ 25850 h 384069"/>
                  <a:gd name="connsiteX2" fmla="*/ 9427 w 537332"/>
                  <a:gd name="connsiteY2" fmla="*/ 25850 h 384069"/>
                  <a:gd name="connsiteX3" fmla="*/ 9427 w 537332"/>
                  <a:gd name="connsiteY3" fmla="*/ 6997 h 384069"/>
                  <a:gd name="connsiteX0" fmla="*/ 0 w 537328"/>
                  <a:gd name="connsiteY0" fmla="*/ 710852 h 710852"/>
                  <a:gd name="connsiteX1" fmla="*/ 537328 w 537328"/>
                  <a:gd name="connsiteY1" fmla="*/ 352633 h 710852"/>
                  <a:gd name="connsiteX2" fmla="*/ 9427 w 537328"/>
                  <a:gd name="connsiteY2" fmla="*/ 352633 h 710852"/>
                  <a:gd name="connsiteX3" fmla="*/ 9427 w 537328"/>
                  <a:gd name="connsiteY3" fmla="*/ 333780 h 710852"/>
                  <a:gd name="connsiteX0" fmla="*/ 0 w 537328"/>
                  <a:gd name="connsiteY0" fmla="*/ 1461154 h 1461154"/>
                  <a:gd name="connsiteX1" fmla="*/ 537328 w 537328"/>
                  <a:gd name="connsiteY1" fmla="*/ 1102935 h 1461154"/>
                  <a:gd name="connsiteX2" fmla="*/ 9427 w 537328"/>
                  <a:gd name="connsiteY2" fmla="*/ 1102935 h 1461154"/>
                  <a:gd name="connsiteX3" fmla="*/ 160256 w 537328"/>
                  <a:gd name="connsiteY3" fmla="*/ 0 h 1461154"/>
                  <a:gd name="connsiteX0" fmla="*/ 0 w 537328"/>
                  <a:gd name="connsiteY0" fmla="*/ 710853 h 710853"/>
                  <a:gd name="connsiteX1" fmla="*/ 537328 w 537328"/>
                  <a:gd name="connsiteY1" fmla="*/ 352634 h 710853"/>
                  <a:gd name="connsiteX2" fmla="*/ 9427 w 537328"/>
                  <a:gd name="connsiteY2" fmla="*/ 352634 h 710853"/>
                  <a:gd name="connsiteX0" fmla="*/ 0 w 537328"/>
                  <a:gd name="connsiteY0" fmla="*/ 836552 h 836552"/>
                  <a:gd name="connsiteX1" fmla="*/ 537328 w 537328"/>
                  <a:gd name="connsiteY1" fmla="*/ 478333 h 836552"/>
                  <a:gd name="connsiteX2" fmla="*/ 9427 w 537328"/>
                  <a:gd name="connsiteY2" fmla="*/ 478333 h 836552"/>
                  <a:gd name="connsiteX0" fmla="*/ 0 w 537328"/>
                  <a:gd name="connsiteY0" fmla="*/ 737239 h 737239"/>
                  <a:gd name="connsiteX1" fmla="*/ 537328 w 537328"/>
                  <a:gd name="connsiteY1" fmla="*/ 379020 h 737239"/>
                  <a:gd name="connsiteX2" fmla="*/ 9427 w 537328"/>
                  <a:gd name="connsiteY2" fmla="*/ 379020 h 737239"/>
                  <a:gd name="connsiteX0" fmla="*/ 527957 w 527957"/>
                  <a:gd name="connsiteY0" fmla="*/ 379020 h 379020"/>
                  <a:gd name="connsiteX1" fmla="*/ 56 w 527957"/>
                  <a:gd name="connsiteY1" fmla="*/ 379020 h 379020"/>
                  <a:gd name="connsiteX0" fmla="*/ 527957 w 527957"/>
                  <a:gd name="connsiteY0" fmla="*/ 390136 h 390136"/>
                  <a:gd name="connsiteX1" fmla="*/ 56 w 527957"/>
                  <a:gd name="connsiteY1" fmla="*/ 390136 h 390136"/>
                  <a:gd name="connsiteX0" fmla="*/ 527901 w 527901"/>
                  <a:gd name="connsiteY0" fmla="*/ 438358 h 438358"/>
                  <a:gd name="connsiteX1" fmla="*/ 0 w 527901"/>
                  <a:gd name="connsiteY1" fmla="*/ 438358 h 438358"/>
                  <a:gd name="connsiteX0" fmla="*/ 527901 w 527901"/>
                  <a:gd name="connsiteY0" fmla="*/ 438358 h 438358"/>
                  <a:gd name="connsiteX1" fmla="*/ 0 w 527901"/>
                  <a:gd name="connsiteY1" fmla="*/ 438358 h 438358"/>
                  <a:gd name="connsiteX2" fmla="*/ 527901 w 527901"/>
                  <a:gd name="connsiteY2" fmla="*/ 438358 h 4383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527901" h="438358">
                    <a:moveTo>
                      <a:pt x="527901" y="438358"/>
                    </a:moveTo>
                    <a:cubicBezTo>
                      <a:pt x="520044" y="-139818"/>
                      <a:pt x="3142" y="-152389"/>
                      <a:pt x="0" y="438358"/>
                    </a:cubicBezTo>
                    <a:lnTo>
                      <a:pt x="527901" y="438358"/>
                    </a:ln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en-GB" dirty="0"/>
              </a:p>
            </p:txBody>
          </p:sp>
          <p:sp>
            <p:nvSpPr>
              <p:cNvPr id="28" name="Oval 27"/>
              <p:cNvSpPr/>
              <p:nvPr userDrawn="1"/>
            </p:nvSpPr>
            <p:spPr>
              <a:xfrm>
                <a:off x="70701" y="0"/>
                <a:ext cx="386499" cy="386499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en-GB" dirty="0"/>
              </a:p>
            </p:txBody>
          </p:sp>
        </p:grpSp>
        <p:grpSp>
          <p:nvGrpSpPr>
            <p:cNvPr id="10" name="Group 9"/>
            <p:cNvGrpSpPr>
              <a:grpSpLocks noChangeAspect="1"/>
            </p:cNvGrpSpPr>
            <p:nvPr userDrawn="1"/>
          </p:nvGrpSpPr>
          <p:grpSpPr>
            <a:xfrm>
              <a:off x="0" y="276225"/>
              <a:ext cx="475615" cy="611505"/>
              <a:chOff x="0" y="0"/>
              <a:chExt cx="527901" cy="688156"/>
            </a:xfrm>
          </p:grpSpPr>
          <p:sp>
            <p:nvSpPr>
              <p:cNvPr id="25" name="Freeform 24"/>
              <p:cNvSpPr/>
              <p:nvPr userDrawn="1"/>
            </p:nvSpPr>
            <p:spPr>
              <a:xfrm>
                <a:off x="0" y="334638"/>
                <a:ext cx="527901" cy="353518"/>
              </a:xfrm>
              <a:custGeom>
                <a:avLst/>
                <a:gdLst>
                  <a:gd name="connsiteX0" fmla="*/ 0 w 537328"/>
                  <a:gd name="connsiteY0" fmla="*/ 377072 h 377072"/>
                  <a:gd name="connsiteX1" fmla="*/ 537328 w 537328"/>
                  <a:gd name="connsiteY1" fmla="*/ 18853 h 377072"/>
                  <a:gd name="connsiteX2" fmla="*/ 9427 w 537328"/>
                  <a:gd name="connsiteY2" fmla="*/ 18853 h 377072"/>
                  <a:gd name="connsiteX3" fmla="*/ 9427 w 537328"/>
                  <a:gd name="connsiteY3" fmla="*/ 0 h 377072"/>
                  <a:gd name="connsiteX0" fmla="*/ 0 w 537328"/>
                  <a:gd name="connsiteY0" fmla="*/ 377072 h 377072"/>
                  <a:gd name="connsiteX1" fmla="*/ 537328 w 537328"/>
                  <a:gd name="connsiteY1" fmla="*/ 18853 h 377072"/>
                  <a:gd name="connsiteX2" fmla="*/ 9427 w 537328"/>
                  <a:gd name="connsiteY2" fmla="*/ 18853 h 377072"/>
                  <a:gd name="connsiteX3" fmla="*/ 9427 w 537328"/>
                  <a:gd name="connsiteY3" fmla="*/ 0 h 377072"/>
                  <a:gd name="connsiteX0" fmla="*/ 0 w 537332"/>
                  <a:gd name="connsiteY0" fmla="*/ 384069 h 384069"/>
                  <a:gd name="connsiteX1" fmla="*/ 537328 w 537332"/>
                  <a:gd name="connsiteY1" fmla="*/ 25850 h 384069"/>
                  <a:gd name="connsiteX2" fmla="*/ 9427 w 537332"/>
                  <a:gd name="connsiteY2" fmla="*/ 25850 h 384069"/>
                  <a:gd name="connsiteX3" fmla="*/ 9427 w 537332"/>
                  <a:gd name="connsiteY3" fmla="*/ 6997 h 384069"/>
                  <a:gd name="connsiteX0" fmla="*/ 0 w 537332"/>
                  <a:gd name="connsiteY0" fmla="*/ 384069 h 384069"/>
                  <a:gd name="connsiteX1" fmla="*/ 537328 w 537332"/>
                  <a:gd name="connsiteY1" fmla="*/ 25850 h 384069"/>
                  <a:gd name="connsiteX2" fmla="*/ 9427 w 537332"/>
                  <a:gd name="connsiteY2" fmla="*/ 25850 h 384069"/>
                  <a:gd name="connsiteX3" fmla="*/ 9427 w 537332"/>
                  <a:gd name="connsiteY3" fmla="*/ 6997 h 384069"/>
                  <a:gd name="connsiteX0" fmla="*/ 0 w 537328"/>
                  <a:gd name="connsiteY0" fmla="*/ 710852 h 710852"/>
                  <a:gd name="connsiteX1" fmla="*/ 537328 w 537328"/>
                  <a:gd name="connsiteY1" fmla="*/ 352633 h 710852"/>
                  <a:gd name="connsiteX2" fmla="*/ 9427 w 537328"/>
                  <a:gd name="connsiteY2" fmla="*/ 352633 h 710852"/>
                  <a:gd name="connsiteX3" fmla="*/ 9427 w 537328"/>
                  <a:gd name="connsiteY3" fmla="*/ 333780 h 710852"/>
                  <a:gd name="connsiteX0" fmla="*/ 0 w 537328"/>
                  <a:gd name="connsiteY0" fmla="*/ 1461154 h 1461154"/>
                  <a:gd name="connsiteX1" fmla="*/ 537328 w 537328"/>
                  <a:gd name="connsiteY1" fmla="*/ 1102935 h 1461154"/>
                  <a:gd name="connsiteX2" fmla="*/ 9427 w 537328"/>
                  <a:gd name="connsiteY2" fmla="*/ 1102935 h 1461154"/>
                  <a:gd name="connsiteX3" fmla="*/ 160256 w 537328"/>
                  <a:gd name="connsiteY3" fmla="*/ 0 h 1461154"/>
                  <a:gd name="connsiteX0" fmla="*/ 0 w 537328"/>
                  <a:gd name="connsiteY0" fmla="*/ 710853 h 710853"/>
                  <a:gd name="connsiteX1" fmla="*/ 537328 w 537328"/>
                  <a:gd name="connsiteY1" fmla="*/ 352634 h 710853"/>
                  <a:gd name="connsiteX2" fmla="*/ 9427 w 537328"/>
                  <a:gd name="connsiteY2" fmla="*/ 352634 h 710853"/>
                  <a:gd name="connsiteX0" fmla="*/ 0 w 537328"/>
                  <a:gd name="connsiteY0" fmla="*/ 836552 h 836552"/>
                  <a:gd name="connsiteX1" fmla="*/ 537328 w 537328"/>
                  <a:gd name="connsiteY1" fmla="*/ 478333 h 836552"/>
                  <a:gd name="connsiteX2" fmla="*/ 9427 w 537328"/>
                  <a:gd name="connsiteY2" fmla="*/ 478333 h 836552"/>
                  <a:gd name="connsiteX0" fmla="*/ 0 w 537328"/>
                  <a:gd name="connsiteY0" fmla="*/ 737239 h 737239"/>
                  <a:gd name="connsiteX1" fmla="*/ 537328 w 537328"/>
                  <a:gd name="connsiteY1" fmla="*/ 379020 h 737239"/>
                  <a:gd name="connsiteX2" fmla="*/ 9427 w 537328"/>
                  <a:gd name="connsiteY2" fmla="*/ 379020 h 737239"/>
                  <a:gd name="connsiteX0" fmla="*/ 527957 w 527957"/>
                  <a:gd name="connsiteY0" fmla="*/ 379020 h 379020"/>
                  <a:gd name="connsiteX1" fmla="*/ 56 w 527957"/>
                  <a:gd name="connsiteY1" fmla="*/ 379020 h 379020"/>
                  <a:gd name="connsiteX0" fmla="*/ 527957 w 527957"/>
                  <a:gd name="connsiteY0" fmla="*/ 390136 h 390136"/>
                  <a:gd name="connsiteX1" fmla="*/ 56 w 527957"/>
                  <a:gd name="connsiteY1" fmla="*/ 390136 h 390136"/>
                  <a:gd name="connsiteX0" fmla="*/ 527901 w 527901"/>
                  <a:gd name="connsiteY0" fmla="*/ 438358 h 438358"/>
                  <a:gd name="connsiteX1" fmla="*/ 0 w 527901"/>
                  <a:gd name="connsiteY1" fmla="*/ 438358 h 438358"/>
                  <a:gd name="connsiteX0" fmla="*/ 527901 w 527901"/>
                  <a:gd name="connsiteY0" fmla="*/ 438358 h 438358"/>
                  <a:gd name="connsiteX1" fmla="*/ 0 w 527901"/>
                  <a:gd name="connsiteY1" fmla="*/ 438358 h 438358"/>
                  <a:gd name="connsiteX2" fmla="*/ 527901 w 527901"/>
                  <a:gd name="connsiteY2" fmla="*/ 438358 h 4383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527901" h="438358">
                    <a:moveTo>
                      <a:pt x="527901" y="438358"/>
                    </a:moveTo>
                    <a:cubicBezTo>
                      <a:pt x="520044" y="-139818"/>
                      <a:pt x="3142" y="-152389"/>
                      <a:pt x="0" y="438358"/>
                    </a:cubicBezTo>
                    <a:lnTo>
                      <a:pt x="527901" y="438358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en-GB" dirty="0"/>
              </a:p>
            </p:txBody>
          </p:sp>
          <p:sp>
            <p:nvSpPr>
              <p:cNvPr id="26" name="Oval 25"/>
              <p:cNvSpPr/>
              <p:nvPr userDrawn="1"/>
            </p:nvSpPr>
            <p:spPr>
              <a:xfrm>
                <a:off x="70701" y="0"/>
                <a:ext cx="386499" cy="386499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en-GB" dirty="0"/>
              </a:p>
            </p:txBody>
          </p:sp>
        </p:grpSp>
        <p:grpSp>
          <p:nvGrpSpPr>
            <p:cNvPr id="14" name="Group 13"/>
            <p:cNvGrpSpPr>
              <a:grpSpLocks noChangeAspect="1"/>
            </p:cNvGrpSpPr>
            <p:nvPr userDrawn="1"/>
          </p:nvGrpSpPr>
          <p:grpSpPr>
            <a:xfrm>
              <a:off x="638175" y="28575"/>
              <a:ext cx="475615" cy="611505"/>
              <a:chOff x="0" y="0"/>
              <a:chExt cx="527901" cy="688156"/>
            </a:xfrm>
          </p:grpSpPr>
          <p:sp>
            <p:nvSpPr>
              <p:cNvPr id="23" name="Freeform 22"/>
              <p:cNvSpPr/>
              <p:nvPr userDrawn="1"/>
            </p:nvSpPr>
            <p:spPr>
              <a:xfrm>
                <a:off x="0" y="334638"/>
                <a:ext cx="527901" cy="353518"/>
              </a:xfrm>
              <a:custGeom>
                <a:avLst/>
                <a:gdLst>
                  <a:gd name="connsiteX0" fmla="*/ 0 w 537328"/>
                  <a:gd name="connsiteY0" fmla="*/ 377072 h 377072"/>
                  <a:gd name="connsiteX1" fmla="*/ 537328 w 537328"/>
                  <a:gd name="connsiteY1" fmla="*/ 18853 h 377072"/>
                  <a:gd name="connsiteX2" fmla="*/ 9427 w 537328"/>
                  <a:gd name="connsiteY2" fmla="*/ 18853 h 377072"/>
                  <a:gd name="connsiteX3" fmla="*/ 9427 w 537328"/>
                  <a:gd name="connsiteY3" fmla="*/ 0 h 377072"/>
                  <a:gd name="connsiteX0" fmla="*/ 0 w 537328"/>
                  <a:gd name="connsiteY0" fmla="*/ 377072 h 377072"/>
                  <a:gd name="connsiteX1" fmla="*/ 537328 w 537328"/>
                  <a:gd name="connsiteY1" fmla="*/ 18853 h 377072"/>
                  <a:gd name="connsiteX2" fmla="*/ 9427 w 537328"/>
                  <a:gd name="connsiteY2" fmla="*/ 18853 h 377072"/>
                  <a:gd name="connsiteX3" fmla="*/ 9427 w 537328"/>
                  <a:gd name="connsiteY3" fmla="*/ 0 h 377072"/>
                  <a:gd name="connsiteX0" fmla="*/ 0 w 537332"/>
                  <a:gd name="connsiteY0" fmla="*/ 384069 h 384069"/>
                  <a:gd name="connsiteX1" fmla="*/ 537328 w 537332"/>
                  <a:gd name="connsiteY1" fmla="*/ 25850 h 384069"/>
                  <a:gd name="connsiteX2" fmla="*/ 9427 w 537332"/>
                  <a:gd name="connsiteY2" fmla="*/ 25850 h 384069"/>
                  <a:gd name="connsiteX3" fmla="*/ 9427 w 537332"/>
                  <a:gd name="connsiteY3" fmla="*/ 6997 h 384069"/>
                  <a:gd name="connsiteX0" fmla="*/ 0 w 537332"/>
                  <a:gd name="connsiteY0" fmla="*/ 384069 h 384069"/>
                  <a:gd name="connsiteX1" fmla="*/ 537328 w 537332"/>
                  <a:gd name="connsiteY1" fmla="*/ 25850 h 384069"/>
                  <a:gd name="connsiteX2" fmla="*/ 9427 w 537332"/>
                  <a:gd name="connsiteY2" fmla="*/ 25850 h 384069"/>
                  <a:gd name="connsiteX3" fmla="*/ 9427 w 537332"/>
                  <a:gd name="connsiteY3" fmla="*/ 6997 h 384069"/>
                  <a:gd name="connsiteX0" fmla="*/ 0 w 537328"/>
                  <a:gd name="connsiteY0" fmla="*/ 710852 h 710852"/>
                  <a:gd name="connsiteX1" fmla="*/ 537328 w 537328"/>
                  <a:gd name="connsiteY1" fmla="*/ 352633 h 710852"/>
                  <a:gd name="connsiteX2" fmla="*/ 9427 w 537328"/>
                  <a:gd name="connsiteY2" fmla="*/ 352633 h 710852"/>
                  <a:gd name="connsiteX3" fmla="*/ 9427 w 537328"/>
                  <a:gd name="connsiteY3" fmla="*/ 333780 h 710852"/>
                  <a:gd name="connsiteX0" fmla="*/ 0 w 537328"/>
                  <a:gd name="connsiteY0" fmla="*/ 1461154 h 1461154"/>
                  <a:gd name="connsiteX1" fmla="*/ 537328 w 537328"/>
                  <a:gd name="connsiteY1" fmla="*/ 1102935 h 1461154"/>
                  <a:gd name="connsiteX2" fmla="*/ 9427 w 537328"/>
                  <a:gd name="connsiteY2" fmla="*/ 1102935 h 1461154"/>
                  <a:gd name="connsiteX3" fmla="*/ 160256 w 537328"/>
                  <a:gd name="connsiteY3" fmla="*/ 0 h 1461154"/>
                  <a:gd name="connsiteX0" fmla="*/ 0 w 537328"/>
                  <a:gd name="connsiteY0" fmla="*/ 710853 h 710853"/>
                  <a:gd name="connsiteX1" fmla="*/ 537328 w 537328"/>
                  <a:gd name="connsiteY1" fmla="*/ 352634 h 710853"/>
                  <a:gd name="connsiteX2" fmla="*/ 9427 w 537328"/>
                  <a:gd name="connsiteY2" fmla="*/ 352634 h 710853"/>
                  <a:gd name="connsiteX0" fmla="*/ 0 w 537328"/>
                  <a:gd name="connsiteY0" fmla="*/ 836552 h 836552"/>
                  <a:gd name="connsiteX1" fmla="*/ 537328 w 537328"/>
                  <a:gd name="connsiteY1" fmla="*/ 478333 h 836552"/>
                  <a:gd name="connsiteX2" fmla="*/ 9427 w 537328"/>
                  <a:gd name="connsiteY2" fmla="*/ 478333 h 836552"/>
                  <a:gd name="connsiteX0" fmla="*/ 0 w 537328"/>
                  <a:gd name="connsiteY0" fmla="*/ 737239 h 737239"/>
                  <a:gd name="connsiteX1" fmla="*/ 537328 w 537328"/>
                  <a:gd name="connsiteY1" fmla="*/ 379020 h 737239"/>
                  <a:gd name="connsiteX2" fmla="*/ 9427 w 537328"/>
                  <a:gd name="connsiteY2" fmla="*/ 379020 h 737239"/>
                  <a:gd name="connsiteX0" fmla="*/ 527957 w 527957"/>
                  <a:gd name="connsiteY0" fmla="*/ 379020 h 379020"/>
                  <a:gd name="connsiteX1" fmla="*/ 56 w 527957"/>
                  <a:gd name="connsiteY1" fmla="*/ 379020 h 379020"/>
                  <a:gd name="connsiteX0" fmla="*/ 527957 w 527957"/>
                  <a:gd name="connsiteY0" fmla="*/ 390136 h 390136"/>
                  <a:gd name="connsiteX1" fmla="*/ 56 w 527957"/>
                  <a:gd name="connsiteY1" fmla="*/ 390136 h 390136"/>
                  <a:gd name="connsiteX0" fmla="*/ 527901 w 527901"/>
                  <a:gd name="connsiteY0" fmla="*/ 438358 h 438358"/>
                  <a:gd name="connsiteX1" fmla="*/ 0 w 527901"/>
                  <a:gd name="connsiteY1" fmla="*/ 438358 h 438358"/>
                  <a:gd name="connsiteX0" fmla="*/ 527901 w 527901"/>
                  <a:gd name="connsiteY0" fmla="*/ 438358 h 438358"/>
                  <a:gd name="connsiteX1" fmla="*/ 0 w 527901"/>
                  <a:gd name="connsiteY1" fmla="*/ 438358 h 438358"/>
                  <a:gd name="connsiteX2" fmla="*/ 527901 w 527901"/>
                  <a:gd name="connsiteY2" fmla="*/ 438358 h 4383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527901" h="438358">
                    <a:moveTo>
                      <a:pt x="527901" y="438358"/>
                    </a:moveTo>
                    <a:cubicBezTo>
                      <a:pt x="520044" y="-139818"/>
                      <a:pt x="3142" y="-152389"/>
                      <a:pt x="0" y="438358"/>
                    </a:cubicBezTo>
                    <a:lnTo>
                      <a:pt x="527901" y="438358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en-GB" dirty="0"/>
              </a:p>
            </p:txBody>
          </p:sp>
          <p:sp>
            <p:nvSpPr>
              <p:cNvPr id="24" name="Oval 23"/>
              <p:cNvSpPr/>
              <p:nvPr userDrawn="1"/>
            </p:nvSpPr>
            <p:spPr>
              <a:xfrm>
                <a:off x="70701" y="0"/>
                <a:ext cx="386499" cy="386499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en-GB" dirty="0"/>
              </a:p>
            </p:txBody>
          </p:sp>
        </p:grpSp>
        <p:grpSp>
          <p:nvGrpSpPr>
            <p:cNvPr id="15" name="Group 14"/>
            <p:cNvGrpSpPr>
              <a:grpSpLocks noChangeAspect="1"/>
            </p:cNvGrpSpPr>
            <p:nvPr userDrawn="1"/>
          </p:nvGrpSpPr>
          <p:grpSpPr>
            <a:xfrm>
              <a:off x="952500" y="361950"/>
              <a:ext cx="475615" cy="611505"/>
              <a:chOff x="0" y="0"/>
              <a:chExt cx="527901" cy="688156"/>
            </a:xfrm>
          </p:grpSpPr>
          <p:sp>
            <p:nvSpPr>
              <p:cNvPr id="21" name="Freeform 20"/>
              <p:cNvSpPr/>
              <p:nvPr userDrawn="1"/>
            </p:nvSpPr>
            <p:spPr>
              <a:xfrm>
                <a:off x="0" y="334638"/>
                <a:ext cx="527901" cy="353518"/>
              </a:xfrm>
              <a:custGeom>
                <a:avLst/>
                <a:gdLst>
                  <a:gd name="connsiteX0" fmla="*/ 0 w 537328"/>
                  <a:gd name="connsiteY0" fmla="*/ 377072 h 377072"/>
                  <a:gd name="connsiteX1" fmla="*/ 537328 w 537328"/>
                  <a:gd name="connsiteY1" fmla="*/ 18853 h 377072"/>
                  <a:gd name="connsiteX2" fmla="*/ 9427 w 537328"/>
                  <a:gd name="connsiteY2" fmla="*/ 18853 h 377072"/>
                  <a:gd name="connsiteX3" fmla="*/ 9427 w 537328"/>
                  <a:gd name="connsiteY3" fmla="*/ 0 h 377072"/>
                  <a:gd name="connsiteX0" fmla="*/ 0 w 537328"/>
                  <a:gd name="connsiteY0" fmla="*/ 377072 h 377072"/>
                  <a:gd name="connsiteX1" fmla="*/ 537328 w 537328"/>
                  <a:gd name="connsiteY1" fmla="*/ 18853 h 377072"/>
                  <a:gd name="connsiteX2" fmla="*/ 9427 w 537328"/>
                  <a:gd name="connsiteY2" fmla="*/ 18853 h 377072"/>
                  <a:gd name="connsiteX3" fmla="*/ 9427 w 537328"/>
                  <a:gd name="connsiteY3" fmla="*/ 0 h 377072"/>
                  <a:gd name="connsiteX0" fmla="*/ 0 w 537332"/>
                  <a:gd name="connsiteY0" fmla="*/ 384069 h 384069"/>
                  <a:gd name="connsiteX1" fmla="*/ 537328 w 537332"/>
                  <a:gd name="connsiteY1" fmla="*/ 25850 h 384069"/>
                  <a:gd name="connsiteX2" fmla="*/ 9427 w 537332"/>
                  <a:gd name="connsiteY2" fmla="*/ 25850 h 384069"/>
                  <a:gd name="connsiteX3" fmla="*/ 9427 w 537332"/>
                  <a:gd name="connsiteY3" fmla="*/ 6997 h 384069"/>
                  <a:gd name="connsiteX0" fmla="*/ 0 w 537332"/>
                  <a:gd name="connsiteY0" fmla="*/ 384069 h 384069"/>
                  <a:gd name="connsiteX1" fmla="*/ 537328 w 537332"/>
                  <a:gd name="connsiteY1" fmla="*/ 25850 h 384069"/>
                  <a:gd name="connsiteX2" fmla="*/ 9427 w 537332"/>
                  <a:gd name="connsiteY2" fmla="*/ 25850 h 384069"/>
                  <a:gd name="connsiteX3" fmla="*/ 9427 w 537332"/>
                  <a:gd name="connsiteY3" fmla="*/ 6997 h 384069"/>
                  <a:gd name="connsiteX0" fmla="*/ 0 w 537328"/>
                  <a:gd name="connsiteY0" fmla="*/ 710852 h 710852"/>
                  <a:gd name="connsiteX1" fmla="*/ 537328 w 537328"/>
                  <a:gd name="connsiteY1" fmla="*/ 352633 h 710852"/>
                  <a:gd name="connsiteX2" fmla="*/ 9427 w 537328"/>
                  <a:gd name="connsiteY2" fmla="*/ 352633 h 710852"/>
                  <a:gd name="connsiteX3" fmla="*/ 9427 w 537328"/>
                  <a:gd name="connsiteY3" fmla="*/ 333780 h 710852"/>
                  <a:gd name="connsiteX0" fmla="*/ 0 w 537328"/>
                  <a:gd name="connsiteY0" fmla="*/ 1461154 h 1461154"/>
                  <a:gd name="connsiteX1" fmla="*/ 537328 w 537328"/>
                  <a:gd name="connsiteY1" fmla="*/ 1102935 h 1461154"/>
                  <a:gd name="connsiteX2" fmla="*/ 9427 w 537328"/>
                  <a:gd name="connsiteY2" fmla="*/ 1102935 h 1461154"/>
                  <a:gd name="connsiteX3" fmla="*/ 160256 w 537328"/>
                  <a:gd name="connsiteY3" fmla="*/ 0 h 1461154"/>
                  <a:gd name="connsiteX0" fmla="*/ 0 w 537328"/>
                  <a:gd name="connsiteY0" fmla="*/ 710853 h 710853"/>
                  <a:gd name="connsiteX1" fmla="*/ 537328 w 537328"/>
                  <a:gd name="connsiteY1" fmla="*/ 352634 h 710853"/>
                  <a:gd name="connsiteX2" fmla="*/ 9427 w 537328"/>
                  <a:gd name="connsiteY2" fmla="*/ 352634 h 710853"/>
                  <a:gd name="connsiteX0" fmla="*/ 0 w 537328"/>
                  <a:gd name="connsiteY0" fmla="*/ 836552 h 836552"/>
                  <a:gd name="connsiteX1" fmla="*/ 537328 w 537328"/>
                  <a:gd name="connsiteY1" fmla="*/ 478333 h 836552"/>
                  <a:gd name="connsiteX2" fmla="*/ 9427 w 537328"/>
                  <a:gd name="connsiteY2" fmla="*/ 478333 h 836552"/>
                  <a:gd name="connsiteX0" fmla="*/ 0 w 537328"/>
                  <a:gd name="connsiteY0" fmla="*/ 737239 h 737239"/>
                  <a:gd name="connsiteX1" fmla="*/ 537328 w 537328"/>
                  <a:gd name="connsiteY1" fmla="*/ 379020 h 737239"/>
                  <a:gd name="connsiteX2" fmla="*/ 9427 w 537328"/>
                  <a:gd name="connsiteY2" fmla="*/ 379020 h 737239"/>
                  <a:gd name="connsiteX0" fmla="*/ 527957 w 527957"/>
                  <a:gd name="connsiteY0" fmla="*/ 379020 h 379020"/>
                  <a:gd name="connsiteX1" fmla="*/ 56 w 527957"/>
                  <a:gd name="connsiteY1" fmla="*/ 379020 h 379020"/>
                  <a:gd name="connsiteX0" fmla="*/ 527957 w 527957"/>
                  <a:gd name="connsiteY0" fmla="*/ 390136 h 390136"/>
                  <a:gd name="connsiteX1" fmla="*/ 56 w 527957"/>
                  <a:gd name="connsiteY1" fmla="*/ 390136 h 390136"/>
                  <a:gd name="connsiteX0" fmla="*/ 527901 w 527901"/>
                  <a:gd name="connsiteY0" fmla="*/ 438358 h 438358"/>
                  <a:gd name="connsiteX1" fmla="*/ 0 w 527901"/>
                  <a:gd name="connsiteY1" fmla="*/ 438358 h 438358"/>
                  <a:gd name="connsiteX0" fmla="*/ 527901 w 527901"/>
                  <a:gd name="connsiteY0" fmla="*/ 438358 h 438358"/>
                  <a:gd name="connsiteX1" fmla="*/ 0 w 527901"/>
                  <a:gd name="connsiteY1" fmla="*/ 438358 h 438358"/>
                  <a:gd name="connsiteX2" fmla="*/ 527901 w 527901"/>
                  <a:gd name="connsiteY2" fmla="*/ 438358 h 4383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527901" h="438358">
                    <a:moveTo>
                      <a:pt x="527901" y="438358"/>
                    </a:moveTo>
                    <a:cubicBezTo>
                      <a:pt x="520044" y="-139818"/>
                      <a:pt x="3142" y="-152389"/>
                      <a:pt x="0" y="438358"/>
                    </a:cubicBezTo>
                    <a:lnTo>
                      <a:pt x="527901" y="438358"/>
                    </a:ln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en-GB" dirty="0"/>
              </a:p>
            </p:txBody>
          </p:sp>
          <p:sp>
            <p:nvSpPr>
              <p:cNvPr id="22" name="Oval 21"/>
              <p:cNvSpPr/>
              <p:nvPr userDrawn="1"/>
            </p:nvSpPr>
            <p:spPr>
              <a:xfrm>
                <a:off x="70701" y="0"/>
                <a:ext cx="386499" cy="386499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en-GB" dirty="0"/>
              </a:p>
            </p:txBody>
          </p:sp>
        </p:grpSp>
        <p:grpSp>
          <p:nvGrpSpPr>
            <p:cNvPr id="17" name="Group 16"/>
            <p:cNvGrpSpPr>
              <a:grpSpLocks noChangeAspect="1"/>
            </p:cNvGrpSpPr>
            <p:nvPr userDrawn="1"/>
          </p:nvGrpSpPr>
          <p:grpSpPr>
            <a:xfrm>
              <a:off x="342900" y="342900"/>
              <a:ext cx="475615" cy="611505"/>
              <a:chOff x="0" y="0"/>
              <a:chExt cx="527901" cy="688156"/>
            </a:xfrm>
          </p:grpSpPr>
          <p:sp>
            <p:nvSpPr>
              <p:cNvPr id="19" name="Freeform 18"/>
              <p:cNvSpPr/>
              <p:nvPr userDrawn="1"/>
            </p:nvSpPr>
            <p:spPr>
              <a:xfrm>
                <a:off x="0" y="334638"/>
                <a:ext cx="527901" cy="353518"/>
              </a:xfrm>
              <a:custGeom>
                <a:avLst/>
                <a:gdLst>
                  <a:gd name="connsiteX0" fmla="*/ 0 w 537328"/>
                  <a:gd name="connsiteY0" fmla="*/ 377072 h 377072"/>
                  <a:gd name="connsiteX1" fmla="*/ 537328 w 537328"/>
                  <a:gd name="connsiteY1" fmla="*/ 18853 h 377072"/>
                  <a:gd name="connsiteX2" fmla="*/ 9427 w 537328"/>
                  <a:gd name="connsiteY2" fmla="*/ 18853 h 377072"/>
                  <a:gd name="connsiteX3" fmla="*/ 9427 w 537328"/>
                  <a:gd name="connsiteY3" fmla="*/ 0 h 377072"/>
                  <a:gd name="connsiteX0" fmla="*/ 0 w 537328"/>
                  <a:gd name="connsiteY0" fmla="*/ 377072 h 377072"/>
                  <a:gd name="connsiteX1" fmla="*/ 537328 w 537328"/>
                  <a:gd name="connsiteY1" fmla="*/ 18853 h 377072"/>
                  <a:gd name="connsiteX2" fmla="*/ 9427 w 537328"/>
                  <a:gd name="connsiteY2" fmla="*/ 18853 h 377072"/>
                  <a:gd name="connsiteX3" fmla="*/ 9427 w 537328"/>
                  <a:gd name="connsiteY3" fmla="*/ 0 h 377072"/>
                  <a:gd name="connsiteX0" fmla="*/ 0 w 537332"/>
                  <a:gd name="connsiteY0" fmla="*/ 384069 h 384069"/>
                  <a:gd name="connsiteX1" fmla="*/ 537328 w 537332"/>
                  <a:gd name="connsiteY1" fmla="*/ 25850 h 384069"/>
                  <a:gd name="connsiteX2" fmla="*/ 9427 w 537332"/>
                  <a:gd name="connsiteY2" fmla="*/ 25850 h 384069"/>
                  <a:gd name="connsiteX3" fmla="*/ 9427 w 537332"/>
                  <a:gd name="connsiteY3" fmla="*/ 6997 h 384069"/>
                  <a:gd name="connsiteX0" fmla="*/ 0 w 537332"/>
                  <a:gd name="connsiteY0" fmla="*/ 384069 h 384069"/>
                  <a:gd name="connsiteX1" fmla="*/ 537328 w 537332"/>
                  <a:gd name="connsiteY1" fmla="*/ 25850 h 384069"/>
                  <a:gd name="connsiteX2" fmla="*/ 9427 w 537332"/>
                  <a:gd name="connsiteY2" fmla="*/ 25850 h 384069"/>
                  <a:gd name="connsiteX3" fmla="*/ 9427 w 537332"/>
                  <a:gd name="connsiteY3" fmla="*/ 6997 h 384069"/>
                  <a:gd name="connsiteX0" fmla="*/ 0 w 537328"/>
                  <a:gd name="connsiteY0" fmla="*/ 710852 h 710852"/>
                  <a:gd name="connsiteX1" fmla="*/ 537328 w 537328"/>
                  <a:gd name="connsiteY1" fmla="*/ 352633 h 710852"/>
                  <a:gd name="connsiteX2" fmla="*/ 9427 w 537328"/>
                  <a:gd name="connsiteY2" fmla="*/ 352633 h 710852"/>
                  <a:gd name="connsiteX3" fmla="*/ 9427 w 537328"/>
                  <a:gd name="connsiteY3" fmla="*/ 333780 h 710852"/>
                  <a:gd name="connsiteX0" fmla="*/ 0 w 537328"/>
                  <a:gd name="connsiteY0" fmla="*/ 1461154 h 1461154"/>
                  <a:gd name="connsiteX1" fmla="*/ 537328 w 537328"/>
                  <a:gd name="connsiteY1" fmla="*/ 1102935 h 1461154"/>
                  <a:gd name="connsiteX2" fmla="*/ 9427 w 537328"/>
                  <a:gd name="connsiteY2" fmla="*/ 1102935 h 1461154"/>
                  <a:gd name="connsiteX3" fmla="*/ 160256 w 537328"/>
                  <a:gd name="connsiteY3" fmla="*/ 0 h 1461154"/>
                  <a:gd name="connsiteX0" fmla="*/ 0 w 537328"/>
                  <a:gd name="connsiteY0" fmla="*/ 710853 h 710853"/>
                  <a:gd name="connsiteX1" fmla="*/ 537328 w 537328"/>
                  <a:gd name="connsiteY1" fmla="*/ 352634 h 710853"/>
                  <a:gd name="connsiteX2" fmla="*/ 9427 w 537328"/>
                  <a:gd name="connsiteY2" fmla="*/ 352634 h 710853"/>
                  <a:gd name="connsiteX0" fmla="*/ 0 w 537328"/>
                  <a:gd name="connsiteY0" fmla="*/ 836552 h 836552"/>
                  <a:gd name="connsiteX1" fmla="*/ 537328 w 537328"/>
                  <a:gd name="connsiteY1" fmla="*/ 478333 h 836552"/>
                  <a:gd name="connsiteX2" fmla="*/ 9427 w 537328"/>
                  <a:gd name="connsiteY2" fmla="*/ 478333 h 836552"/>
                  <a:gd name="connsiteX0" fmla="*/ 0 w 537328"/>
                  <a:gd name="connsiteY0" fmla="*/ 737239 h 737239"/>
                  <a:gd name="connsiteX1" fmla="*/ 537328 w 537328"/>
                  <a:gd name="connsiteY1" fmla="*/ 379020 h 737239"/>
                  <a:gd name="connsiteX2" fmla="*/ 9427 w 537328"/>
                  <a:gd name="connsiteY2" fmla="*/ 379020 h 737239"/>
                  <a:gd name="connsiteX0" fmla="*/ 527957 w 527957"/>
                  <a:gd name="connsiteY0" fmla="*/ 379020 h 379020"/>
                  <a:gd name="connsiteX1" fmla="*/ 56 w 527957"/>
                  <a:gd name="connsiteY1" fmla="*/ 379020 h 379020"/>
                  <a:gd name="connsiteX0" fmla="*/ 527957 w 527957"/>
                  <a:gd name="connsiteY0" fmla="*/ 390136 h 390136"/>
                  <a:gd name="connsiteX1" fmla="*/ 56 w 527957"/>
                  <a:gd name="connsiteY1" fmla="*/ 390136 h 390136"/>
                  <a:gd name="connsiteX0" fmla="*/ 527901 w 527901"/>
                  <a:gd name="connsiteY0" fmla="*/ 438358 h 438358"/>
                  <a:gd name="connsiteX1" fmla="*/ 0 w 527901"/>
                  <a:gd name="connsiteY1" fmla="*/ 438358 h 438358"/>
                  <a:gd name="connsiteX0" fmla="*/ 527901 w 527901"/>
                  <a:gd name="connsiteY0" fmla="*/ 438358 h 438358"/>
                  <a:gd name="connsiteX1" fmla="*/ 0 w 527901"/>
                  <a:gd name="connsiteY1" fmla="*/ 438358 h 438358"/>
                  <a:gd name="connsiteX2" fmla="*/ 527901 w 527901"/>
                  <a:gd name="connsiteY2" fmla="*/ 438358 h 4383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527901" h="438358">
                    <a:moveTo>
                      <a:pt x="527901" y="438358"/>
                    </a:moveTo>
                    <a:cubicBezTo>
                      <a:pt x="520044" y="-139818"/>
                      <a:pt x="3142" y="-152389"/>
                      <a:pt x="0" y="438358"/>
                    </a:cubicBezTo>
                    <a:lnTo>
                      <a:pt x="527901" y="438358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en-GB" dirty="0"/>
              </a:p>
            </p:txBody>
          </p:sp>
          <p:sp>
            <p:nvSpPr>
              <p:cNvPr id="20" name="Oval 19"/>
              <p:cNvSpPr/>
              <p:nvPr userDrawn="1"/>
            </p:nvSpPr>
            <p:spPr>
              <a:xfrm>
                <a:off x="70701" y="0"/>
                <a:ext cx="386499" cy="386499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en-GB" dirty="0"/>
              </a:p>
            </p:txBody>
          </p:sp>
        </p:grpSp>
      </p:grpSp>
      <p:sp>
        <p:nvSpPr>
          <p:cNvPr id="2" name="Rounded Rectangular Callout 1"/>
          <p:cNvSpPr/>
          <p:nvPr/>
        </p:nvSpPr>
        <p:spPr>
          <a:xfrm>
            <a:off x="5772880" y="3013105"/>
            <a:ext cx="3084642" cy="1347279"/>
          </a:xfrm>
          <a:prstGeom prst="wedgeRoundRectCallout">
            <a:avLst>
              <a:gd name="adj1" fmla="val -57344"/>
              <a:gd name="adj2" fmla="val 9879"/>
              <a:gd name="adj3" fmla="val 16667"/>
            </a:avLst>
          </a:prstGeom>
          <a:solidFill>
            <a:srgbClr val="FAFAEA"/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GB" b="1" dirty="0" err="1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Isha</a:t>
            </a:r>
            <a:r>
              <a:rPr lang="en-GB" b="1" dirty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:</a:t>
            </a:r>
            <a:r>
              <a:rPr lang="en-GB" dirty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Americium-241 can decay to make either alpha radiation or gamma radiation.</a:t>
            </a:r>
          </a:p>
        </p:txBody>
      </p:sp>
      <p:sp>
        <p:nvSpPr>
          <p:cNvPr id="29" name="Rounded Rectangular Callout 28"/>
          <p:cNvSpPr/>
          <p:nvPr/>
        </p:nvSpPr>
        <p:spPr>
          <a:xfrm>
            <a:off x="3709352" y="4828379"/>
            <a:ext cx="4563958" cy="755871"/>
          </a:xfrm>
          <a:prstGeom prst="wedgeRoundRectCallout">
            <a:avLst>
              <a:gd name="adj1" fmla="val -28276"/>
              <a:gd name="adj2" fmla="val -88162"/>
              <a:gd name="adj3" fmla="val 16667"/>
            </a:avLst>
          </a:prstGeom>
          <a:solidFill>
            <a:srgbClr val="FAFAEA"/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GB" b="1" dirty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Joel:</a:t>
            </a:r>
            <a:r>
              <a:rPr lang="en-GB" dirty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Americium-241 is slowly changing into a different element.</a:t>
            </a:r>
          </a:p>
        </p:txBody>
      </p:sp>
      <p:sp>
        <p:nvSpPr>
          <p:cNvPr id="30" name="Rounded Rectangular Callout 29"/>
          <p:cNvSpPr/>
          <p:nvPr/>
        </p:nvSpPr>
        <p:spPr>
          <a:xfrm>
            <a:off x="4370143" y="1549450"/>
            <a:ext cx="3242376" cy="1032215"/>
          </a:xfrm>
          <a:prstGeom prst="wedgeRoundRectCallout">
            <a:avLst>
              <a:gd name="adj1" fmla="val -33360"/>
              <a:gd name="adj2" fmla="val 86477"/>
              <a:gd name="adj3" fmla="val 16667"/>
            </a:avLst>
          </a:prstGeom>
          <a:solidFill>
            <a:srgbClr val="FAFAEA"/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GB" b="1" dirty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Hafsah:</a:t>
            </a:r>
            <a:r>
              <a:rPr lang="en-GB" dirty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Gamma radiation can pass through the aluminium.</a:t>
            </a:r>
          </a:p>
        </p:txBody>
      </p:sp>
      <p:sp>
        <p:nvSpPr>
          <p:cNvPr id="31" name="Rounded Rectangular Callout 30"/>
          <p:cNvSpPr/>
          <p:nvPr/>
        </p:nvSpPr>
        <p:spPr>
          <a:xfrm>
            <a:off x="262200" y="3298300"/>
            <a:ext cx="3093147" cy="1336530"/>
          </a:xfrm>
          <a:prstGeom prst="wedgeRoundRectCallout">
            <a:avLst>
              <a:gd name="adj1" fmla="val 56126"/>
              <a:gd name="adj2" fmla="val -24356"/>
              <a:gd name="adj3" fmla="val 16667"/>
            </a:avLst>
          </a:prstGeom>
          <a:solidFill>
            <a:srgbClr val="FAFAEA"/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GB" b="1" dirty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Kacey:</a:t>
            </a:r>
            <a:r>
              <a:rPr lang="en-GB" dirty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Gamma radiation is made after every alpha decay of americium-241. </a:t>
            </a:r>
          </a:p>
        </p:txBody>
      </p:sp>
      <p:sp>
        <p:nvSpPr>
          <p:cNvPr id="32" name="Rounded Rectangular Callout 31"/>
          <p:cNvSpPr/>
          <p:nvPr/>
        </p:nvSpPr>
        <p:spPr>
          <a:xfrm>
            <a:off x="612174" y="1659338"/>
            <a:ext cx="3145795" cy="1141742"/>
          </a:xfrm>
          <a:prstGeom prst="wedgeRoundRectCallout">
            <a:avLst>
              <a:gd name="adj1" fmla="val 53468"/>
              <a:gd name="adj2" fmla="val 78015"/>
              <a:gd name="adj3" fmla="val 16667"/>
            </a:avLst>
          </a:prstGeom>
          <a:solidFill>
            <a:srgbClr val="FAFAEA"/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GB" b="1" dirty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Gethin:</a:t>
            </a:r>
            <a:r>
              <a:rPr lang="en-GB" dirty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Some alpha radiation can pass through the aluminium.</a:t>
            </a:r>
          </a:p>
        </p:txBody>
      </p:sp>
      <p:sp>
        <p:nvSpPr>
          <p:cNvPr id="33" name="Text Placeholder 3"/>
          <p:cNvSpPr txBox="1">
            <a:spLocks/>
          </p:cNvSpPr>
          <p:nvPr/>
        </p:nvSpPr>
        <p:spPr>
          <a:xfrm>
            <a:off x="354605" y="832586"/>
            <a:ext cx="6960596" cy="892698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spcBef>
                <a:spcPct val="20000"/>
              </a:spcBef>
              <a:buFont typeface="+mj-lt"/>
              <a:buNone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971550" indent="-5143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 marL="1485900" indent="-57150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-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 marL="1974850" indent="-539750" algn="l" defTabSz="914400" rtl="0" eaLnBrk="1" latinLnBrk="0" hangingPunct="1">
              <a:spcBef>
                <a:spcPct val="20000"/>
              </a:spcBef>
              <a:buFont typeface="Wingdings" panose="05000000000000000000" pitchFamily="2" charset="2"/>
              <a:buChar char="§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  <a:lvl5pPr marL="2514600" indent="-53975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GB" sz="1600" b="0" i="0" u="none" strike="noStrike" kern="1200" cap="none" spc="0" normalizeH="0" baseline="0" noProof="0" dirty="0">
                <a:ln>
                  <a:noFill/>
                </a:ln>
                <a:solidFill>
                  <a:srgbClr val="1F497D">
                    <a:lumMod val="50000"/>
                  </a:srgbClr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Some students are discussing why the Geiger-M</a:t>
            </a:r>
            <a:r>
              <a:rPr kumimoji="0" lang="hu-HU" sz="1600" b="0" i="0" u="none" strike="noStrike" kern="1200" cap="none" spc="0" normalizeH="0" baseline="0" noProof="0" dirty="0">
                <a:ln>
                  <a:noFill/>
                </a:ln>
                <a:solidFill>
                  <a:srgbClr val="1F497D">
                    <a:lumMod val="50000"/>
                  </a:srgbClr>
                </a:solidFill>
                <a:effectLst/>
                <a:uLnTx/>
                <a:uFillTx/>
              </a:rPr>
              <a:t>ű</a:t>
            </a:r>
            <a:r>
              <a:rPr kumimoji="0" lang="en-GB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1F497D">
                    <a:lumMod val="50000"/>
                  </a:srgbClr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ller</a:t>
            </a:r>
            <a:r>
              <a:rPr kumimoji="0" lang="en-GB" sz="1600" b="0" i="0" u="none" strike="noStrike" kern="1200" cap="none" spc="0" normalizeH="0" baseline="0" noProof="0" dirty="0">
                <a:ln>
                  <a:noFill/>
                </a:ln>
                <a:solidFill>
                  <a:srgbClr val="1F497D">
                    <a:lumMod val="50000"/>
                  </a:srgbClr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tube is still detecting radiation from the americium-241.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srgbClr val="1F497D">
                  <a:lumMod val="50000"/>
                </a:srgbClr>
              </a:solidFill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41" name="Picture 40">
            <a:extLst>
              <a:ext uri="{FF2B5EF4-FFF2-40B4-BE49-F238E27FC236}">
                <a16:creationId xmlns:a16="http://schemas.microsoft.com/office/drawing/2014/main" id="{67761CAA-E0C9-4429-A7A1-4C2550AA042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5180790"/>
            <a:ext cx="2519271" cy="10695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462623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Picture 34">
            <a:extLst>
              <a:ext uri="{FF2B5EF4-FFF2-40B4-BE49-F238E27FC236}">
                <a16:creationId xmlns:a16="http://schemas.microsoft.com/office/drawing/2014/main" id="{920496C3-B242-4598-ADBD-E70A4F56F6E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54448"/>
            <a:ext cx="9144000" cy="6203552"/>
          </a:xfrm>
          <a:prstGeom prst="rect">
            <a:avLst/>
          </a:prstGeom>
        </p:spPr>
      </p:pic>
      <p:sp>
        <p:nvSpPr>
          <p:cNvPr id="11" name="Title 1"/>
          <p:cNvSpPr txBox="1">
            <a:spLocks/>
          </p:cNvSpPr>
          <p:nvPr/>
        </p:nvSpPr>
        <p:spPr>
          <a:xfrm>
            <a:off x="143751" y="26336"/>
            <a:ext cx="8820737" cy="576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2000" b="1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>
              <a:defRPr/>
            </a:pPr>
            <a:r>
              <a:rPr lang="en-US" dirty="0"/>
              <a:t>Alpha and gamma</a:t>
            </a:r>
            <a:endParaRPr lang="en-GB" dirty="0"/>
          </a:p>
        </p:txBody>
      </p:sp>
      <p:grpSp>
        <p:nvGrpSpPr>
          <p:cNvPr id="8" name="Group 7"/>
          <p:cNvGrpSpPr/>
          <p:nvPr/>
        </p:nvGrpSpPr>
        <p:grpSpPr>
          <a:xfrm>
            <a:off x="3750395" y="2450745"/>
            <a:ext cx="1421700" cy="999912"/>
            <a:chOff x="0" y="0"/>
            <a:chExt cx="1428115" cy="973455"/>
          </a:xfrm>
        </p:grpSpPr>
        <p:grpSp>
          <p:nvGrpSpPr>
            <p:cNvPr id="9" name="Group 8"/>
            <p:cNvGrpSpPr>
              <a:grpSpLocks noChangeAspect="1"/>
            </p:cNvGrpSpPr>
            <p:nvPr userDrawn="1"/>
          </p:nvGrpSpPr>
          <p:grpSpPr>
            <a:xfrm>
              <a:off x="200025" y="0"/>
              <a:ext cx="475615" cy="611505"/>
              <a:chOff x="0" y="0"/>
              <a:chExt cx="527901" cy="688156"/>
            </a:xfrm>
          </p:grpSpPr>
          <p:sp>
            <p:nvSpPr>
              <p:cNvPr id="27" name="Freeform 26"/>
              <p:cNvSpPr/>
              <p:nvPr userDrawn="1"/>
            </p:nvSpPr>
            <p:spPr>
              <a:xfrm>
                <a:off x="0" y="334638"/>
                <a:ext cx="527901" cy="353518"/>
              </a:xfrm>
              <a:custGeom>
                <a:avLst/>
                <a:gdLst>
                  <a:gd name="connsiteX0" fmla="*/ 0 w 537328"/>
                  <a:gd name="connsiteY0" fmla="*/ 377072 h 377072"/>
                  <a:gd name="connsiteX1" fmla="*/ 537328 w 537328"/>
                  <a:gd name="connsiteY1" fmla="*/ 18853 h 377072"/>
                  <a:gd name="connsiteX2" fmla="*/ 9427 w 537328"/>
                  <a:gd name="connsiteY2" fmla="*/ 18853 h 377072"/>
                  <a:gd name="connsiteX3" fmla="*/ 9427 w 537328"/>
                  <a:gd name="connsiteY3" fmla="*/ 0 h 377072"/>
                  <a:gd name="connsiteX0" fmla="*/ 0 w 537328"/>
                  <a:gd name="connsiteY0" fmla="*/ 377072 h 377072"/>
                  <a:gd name="connsiteX1" fmla="*/ 537328 w 537328"/>
                  <a:gd name="connsiteY1" fmla="*/ 18853 h 377072"/>
                  <a:gd name="connsiteX2" fmla="*/ 9427 w 537328"/>
                  <a:gd name="connsiteY2" fmla="*/ 18853 h 377072"/>
                  <a:gd name="connsiteX3" fmla="*/ 9427 w 537328"/>
                  <a:gd name="connsiteY3" fmla="*/ 0 h 377072"/>
                  <a:gd name="connsiteX0" fmla="*/ 0 w 537332"/>
                  <a:gd name="connsiteY0" fmla="*/ 384069 h 384069"/>
                  <a:gd name="connsiteX1" fmla="*/ 537328 w 537332"/>
                  <a:gd name="connsiteY1" fmla="*/ 25850 h 384069"/>
                  <a:gd name="connsiteX2" fmla="*/ 9427 w 537332"/>
                  <a:gd name="connsiteY2" fmla="*/ 25850 h 384069"/>
                  <a:gd name="connsiteX3" fmla="*/ 9427 w 537332"/>
                  <a:gd name="connsiteY3" fmla="*/ 6997 h 384069"/>
                  <a:gd name="connsiteX0" fmla="*/ 0 w 537332"/>
                  <a:gd name="connsiteY0" fmla="*/ 384069 h 384069"/>
                  <a:gd name="connsiteX1" fmla="*/ 537328 w 537332"/>
                  <a:gd name="connsiteY1" fmla="*/ 25850 h 384069"/>
                  <a:gd name="connsiteX2" fmla="*/ 9427 w 537332"/>
                  <a:gd name="connsiteY2" fmla="*/ 25850 h 384069"/>
                  <a:gd name="connsiteX3" fmla="*/ 9427 w 537332"/>
                  <a:gd name="connsiteY3" fmla="*/ 6997 h 384069"/>
                  <a:gd name="connsiteX0" fmla="*/ 0 w 537328"/>
                  <a:gd name="connsiteY0" fmla="*/ 710852 h 710852"/>
                  <a:gd name="connsiteX1" fmla="*/ 537328 w 537328"/>
                  <a:gd name="connsiteY1" fmla="*/ 352633 h 710852"/>
                  <a:gd name="connsiteX2" fmla="*/ 9427 w 537328"/>
                  <a:gd name="connsiteY2" fmla="*/ 352633 h 710852"/>
                  <a:gd name="connsiteX3" fmla="*/ 9427 w 537328"/>
                  <a:gd name="connsiteY3" fmla="*/ 333780 h 710852"/>
                  <a:gd name="connsiteX0" fmla="*/ 0 w 537328"/>
                  <a:gd name="connsiteY0" fmla="*/ 1461154 h 1461154"/>
                  <a:gd name="connsiteX1" fmla="*/ 537328 w 537328"/>
                  <a:gd name="connsiteY1" fmla="*/ 1102935 h 1461154"/>
                  <a:gd name="connsiteX2" fmla="*/ 9427 w 537328"/>
                  <a:gd name="connsiteY2" fmla="*/ 1102935 h 1461154"/>
                  <a:gd name="connsiteX3" fmla="*/ 160256 w 537328"/>
                  <a:gd name="connsiteY3" fmla="*/ 0 h 1461154"/>
                  <a:gd name="connsiteX0" fmla="*/ 0 w 537328"/>
                  <a:gd name="connsiteY0" fmla="*/ 710853 h 710853"/>
                  <a:gd name="connsiteX1" fmla="*/ 537328 w 537328"/>
                  <a:gd name="connsiteY1" fmla="*/ 352634 h 710853"/>
                  <a:gd name="connsiteX2" fmla="*/ 9427 w 537328"/>
                  <a:gd name="connsiteY2" fmla="*/ 352634 h 710853"/>
                  <a:gd name="connsiteX0" fmla="*/ 0 w 537328"/>
                  <a:gd name="connsiteY0" fmla="*/ 836552 h 836552"/>
                  <a:gd name="connsiteX1" fmla="*/ 537328 w 537328"/>
                  <a:gd name="connsiteY1" fmla="*/ 478333 h 836552"/>
                  <a:gd name="connsiteX2" fmla="*/ 9427 w 537328"/>
                  <a:gd name="connsiteY2" fmla="*/ 478333 h 836552"/>
                  <a:gd name="connsiteX0" fmla="*/ 0 w 537328"/>
                  <a:gd name="connsiteY0" fmla="*/ 737239 h 737239"/>
                  <a:gd name="connsiteX1" fmla="*/ 537328 w 537328"/>
                  <a:gd name="connsiteY1" fmla="*/ 379020 h 737239"/>
                  <a:gd name="connsiteX2" fmla="*/ 9427 w 537328"/>
                  <a:gd name="connsiteY2" fmla="*/ 379020 h 737239"/>
                  <a:gd name="connsiteX0" fmla="*/ 527957 w 527957"/>
                  <a:gd name="connsiteY0" fmla="*/ 379020 h 379020"/>
                  <a:gd name="connsiteX1" fmla="*/ 56 w 527957"/>
                  <a:gd name="connsiteY1" fmla="*/ 379020 h 379020"/>
                  <a:gd name="connsiteX0" fmla="*/ 527957 w 527957"/>
                  <a:gd name="connsiteY0" fmla="*/ 390136 h 390136"/>
                  <a:gd name="connsiteX1" fmla="*/ 56 w 527957"/>
                  <a:gd name="connsiteY1" fmla="*/ 390136 h 390136"/>
                  <a:gd name="connsiteX0" fmla="*/ 527901 w 527901"/>
                  <a:gd name="connsiteY0" fmla="*/ 438358 h 438358"/>
                  <a:gd name="connsiteX1" fmla="*/ 0 w 527901"/>
                  <a:gd name="connsiteY1" fmla="*/ 438358 h 438358"/>
                  <a:gd name="connsiteX0" fmla="*/ 527901 w 527901"/>
                  <a:gd name="connsiteY0" fmla="*/ 438358 h 438358"/>
                  <a:gd name="connsiteX1" fmla="*/ 0 w 527901"/>
                  <a:gd name="connsiteY1" fmla="*/ 438358 h 438358"/>
                  <a:gd name="connsiteX2" fmla="*/ 527901 w 527901"/>
                  <a:gd name="connsiteY2" fmla="*/ 438358 h 4383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527901" h="438358">
                    <a:moveTo>
                      <a:pt x="527901" y="438358"/>
                    </a:moveTo>
                    <a:cubicBezTo>
                      <a:pt x="520044" y="-139818"/>
                      <a:pt x="3142" y="-152389"/>
                      <a:pt x="0" y="438358"/>
                    </a:cubicBezTo>
                    <a:lnTo>
                      <a:pt x="527901" y="438358"/>
                    </a:ln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en-GB" dirty="0"/>
              </a:p>
            </p:txBody>
          </p:sp>
          <p:sp>
            <p:nvSpPr>
              <p:cNvPr id="28" name="Oval 27"/>
              <p:cNvSpPr/>
              <p:nvPr userDrawn="1"/>
            </p:nvSpPr>
            <p:spPr>
              <a:xfrm>
                <a:off x="70701" y="0"/>
                <a:ext cx="386499" cy="386499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en-GB" dirty="0"/>
              </a:p>
            </p:txBody>
          </p:sp>
        </p:grpSp>
        <p:grpSp>
          <p:nvGrpSpPr>
            <p:cNvPr id="10" name="Group 9"/>
            <p:cNvGrpSpPr>
              <a:grpSpLocks noChangeAspect="1"/>
            </p:cNvGrpSpPr>
            <p:nvPr userDrawn="1"/>
          </p:nvGrpSpPr>
          <p:grpSpPr>
            <a:xfrm>
              <a:off x="0" y="276225"/>
              <a:ext cx="475615" cy="611505"/>
              <a:chOff x="0" y="0"/>
              <a:chExt cx="527901" cy="688156"/>
            </a:xfrm>
          </p:grpSpPr>
          <p:sp>
            <p:nvSpPr>
              <p:cNvPr id="25" name="Freeform 24"/>
              <p:cNvSpPr/>
              <p:nvPr userDrawn="1"/>
            </p:nvSpPr>
            <p:spPr>
              <a:xfrm>
                <a:off x="0" y="334638"/>
                <a:ext cx="527901" cy="353518"/>
              </a:xfrm>
              <a:custGeom>
                <a:avLst/>
                <a:gdLst>
                  <a:gd name="connsiteX0" fmla="*/ 0 w 537328"/>
                  <a:gd name="connsiteY0" fmla="*/ 377072 h 377072"/>
                  <a:gd name="connsiteX1" fmla="*/ 537328 w 537328"/>
                  <a:gd name="connsiteY1" fmla="*/ 18853 h 377072"/>
                  <a:gd name="connsiteX2" fmla="*/ 9427 w 537328"/>
                  <a:gd name="connsiteY2" fmla="*/ 18853 h 377072"/>
                  <a:gd name="connsiteX3" fmla="*/ 9427 w 537328"/>
                  <a:gd name="connsiteY3" fmla="*/ 0 h 377072"/>
                  <a:gd name="connsiteX0" fmla="*/ 0 w 537328"/>
                  <a:gd name="connsiteY0" fmla="*/ 377072 h 377072"/>
                  <a:gd name="connsiteX1" fmla="*/ 537328 w 537328"/>
                  <a:gd name="connsiteY1" fmla="*/ 18853 h 377072"/>
                  <a:gd name="connsiteX2" fmla="*/ 9427 w 537328"/>
                  <a:gd name="connsiteY2" fmla="*/ 18853 h 377072"/>
                  <a:gd name="connsiteX3" fmla="*/ 9427 w 537328"/>
                  <a:gd name="connsiteY3" fmla="*/ 0 h 377072"/>
                  <a:gd name="connsiteX0" fmla="*/ 0 w 537332"/>
                  <a:gd name="connsiteY0" fmla="*/ 384069 h 384069"/>
                  <a:gd name="connsiteX1" fmla="*/ 537328 w 537332"/>
                  <a:gd name="connsiteY1" fmla="*/ 25850 h 384069"/>
                  <a:gd name="connsiteX2" fmla="*/ 9427 w 537332"/>
                  <a:gd name="connsiteY2" fmla="*/ 25850 h 384069"/>
                  <a:gd name="connsiteX3" fmla="*/ 9427 w 537332"/>
                  <a:gd name="connsiteY3" fmla="*/ 6997 h 384069"/>
                  <a:gd name="connsiteX0" fmla="*/ 0 w 537332"/>
                  <a:gd name="connsiteY0" fmla="*/ 384069 h 384069"/>
                  <a:gd name="connsiteX1" fmla="*/ 537328 w 537332"/>
                  <a:gd name="connsiteY1" fmla="*/ 25850 h 384069"/>
                  <a:gd name="connsiteX2" fmla="*/ 9427 w 537332"/>
                  <a:gd name="connsiteY2" fmla="*/ 25850 h 384069"/>
                  <a:gd name="connsiteX3" fmla="*/ 9427 w 537332"/>
                  <a:gd name="connsiteY3" fmla="*/ 6997 h 384069"/>
                  <a:gd name="connsiteX0" fmla="*/ 0 w 537328"/>
                  <a:gd name="connsiteY0" fmla="*/ 710852 h 710852"/>
                  <a:gd name="connsiteX1" fmla="*/ 537328 w 537328"/>
                  <a:gd name="connsiteY1" fmla="*/ 352633 h 710852"/>
                  <a:gd name="connsiteX2" fmla="*/ 9427 w 537328"/>
                  <a:gd name="connsiteY2" fmla="*/ 352633 h 710852"/>
                  <a:gd name="connsiteX3" fmla="*/ 9427 w 537328"/>
                  <a:gd name="connsiteY3" fmla="*/ 333780 h 710852"/>
                  <a:gd name="connsiteX0" fmla="*/ 0 w 537328"/>
                  <a:gd name="connsiteY0" fmla="*/ 1461154 h 1461154"/>
                  <a:gd name="connsiteX1" fmla="*/ 537328 w 537328"/>
                  <a:gd name="connsiteY1" fmla="*/ 1102935 h 1461154"/>
                  <a:gd name="connsiteX2" fmla="*/ 9427 w 537328"/>
                  <a:gd name="connsiteY2" fmla="*/ 1102935 h 1461154"/>
                  <a:gd name="connsiteX3" fmla="*/ 160256 w 537328"/>
                  <a:gd name="connsiteY3" fmla="*/ 0 h 1461154"/>
                  <a:gd name="connsiteX0" fmla="*/ 0 w 537328"/>
                  <a:gd name="connsiteY0" fmla="*/ 710853 h 710853"/>
                  <a:gd name="connsiteX1" fmla="*/ 537328 w 537328"/>
                  <a:gd name="connsiteY1" fmla="*/ 352634 h 710853"/>
                  <a:gd name="connsiteX2" fmla="*/ 9427 w 537328"/>
                  <a:gd name="connsiteY2" fmla="*/ 352634 h 710853"/>
                  <a:gd name="connsiteX0" fmla="*/ 0 w 537328"/>
                  <a:gd name="connsiteY0" fmla="*/ 836552 h 836552"/>
                  <a:gd name="connsiteX1" fmla="*/ 537328 w 537328"/>
                  <a:gd name="connsiteY1" fmla="*/ 478333 h 836552"/>
                  <a:gd name="connsiteX2" fmla="*/ 9427 w 537328"/>
                  <a:gd name="connsiteY2" fmla="*/ 478333 h 836552"/>
                  <a:gd name="connsiteX0" fmla="*/ 0 w 537328"/>
                  <a:gd name="connsiteY0" fmla="*/ 737239 h 737239"/>
                  <a:gd name="connsiteX1" fmla="*/ 537328 w 537328"/>
                  <a:gd name="connsiteY1" fmla="*/ 379020 h 737239"/>
                  <a:gd name="connsiteX2" fmla="*/ 9427 w 537328"/>
                  <a:gd name="connsiteY2" fmla="*/ 379020 h 737239"/>
                  <a:gd name="connsiteX0" fmla="*/ 527957 w 527957"/>
                  <a:gd name="connsiteY0" fmla="*/ 379020 h 379020"/>
                  <a:gd name="connsiteX1" fmla="*/ 56 w 527957"/>
                  <a:gd name="connsiteY1" fmla="*/ 379020 h 379020"/>
                  <a:gd name="connsiteX0" fmla="*/ 527957 w 527957"/>
                  <a:gd name="connsiteY0" fmla="*/ 390136 h 390136"/>
                  <a:gd name="connsiteX1" fmla="*/ 56 w 527957"/>
                  <a:gd name="connsiteY1" fmla="*/ 390136 h 390136"/>
                  <a:gd name="connsiteX0" fmla="*/ 527901 w 527901"/>
                  <a:gd name="connsiteY0" fmla="*/ 438358 h 438358"/>
                  <a:gd name="connsiteX1" fmla="*/ 0 w 527901"/>
                  <a:gd name="connsiteY1" fmla="*/ 438358 h 438358"/>
                  <a:gd name="connsiteX0" fmla="*/ 527901 w 527901"/>
                  <a:gd name="connsiteY0" fmla="*/ 438358 h 438358"/>
                  <a:gd name="connsiteX1" fmla="*/ 0 w 527901"/>
                  <a:gd name="connsiteY1" fmla="*/ 438358 h 438358"/>
                  <a:gd name="connsiteX2" fmla="*/ 527901 w 527901"/>
                  <a:gd name="connsiteY2" fmla="*/ 438358 h 4383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527901" h="438358">
                    <a:moveTo>
                      <a:pt x="527901" y="438358"/>
                    </a:moveTo>
                    <a:cubicBezTo>
                      <a:pt x="520044" y="-139818"/>
                      <a:pt x="3142" y="-152389"/>
                      <a:pt x="0" y="438358"/>
                    </a:cubicBezTo>
                    <a:lnTo>
                      <a:pt x="527901" y="438358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en-GB" dirty="0"/>
              </a:p>
            </p:txBody>
          </p:sp>
          <p:sp>
            <p:nvSpPr>
              <p:cNvPr id="26" name="Oval 25"/>
              <p:cNvSpPr/>
              <p:nvPr userDrawn="1"/>
            </p:nvSpPr>
            <p:spPr>
              <a:xfrm>
                <a:off x="70701" y="0"/>
                <a:ext cx="386499" cy="386499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en-GB" dirty="0"/>
              </a:p>
            </p:txBody>
          </p:sp>
        </p:grpSp>
        <p:grpSp>
          <p:nvGrpSpPr>
            <p:cNvPr id="14" name="Group 13"/>
            <p:cNvGrpSpPr>
              <a:grpSpLocks noChangeAspect="1"/>
            </p:cNvGrpSpPr>
            <p:nvPr userDrawn="1"/>
          </p:nvGrpSpPr>
          <p:grpSpPr>
            <a:xfrm>
              <a:off x="638175" y="28575"/>
              <a:ext cx="475615" cy="611505"/>
              <a:chOff x="0" y="0"/>
              <a:chExt cx="527901" cy="688156"/>
            </a:xfrm>
          </p:grpSpPr>
          <p:sp>
            <p:nvSpPr>
              <p:cNvPr id="23" name="Freeform 22"/>
              <p:cNvSpPr/>
              <p:nvPr userDrawn="1"/>
            </p:nvSpPr>
            <p:spPr>
              <a:xfrm>
                <a:off x="0" y="334638"/>
                <a:ext cx="527901" cy="353518"/>
              </a:xfrm>
              <a:custGeom>
                <a:avLst/>
                <a:gdLst>
                  <a:gd name="connsiteX0" fmla="*/ 0 w 537328"/>
                  <a:gd name="connsiteY0" fmla="*/ 377072 h 377072"/>
                  <a:gd name="connsiteX1" fmla="*/ 537328 w 537328"/>
                  <a:gd name="connsiteY1" fmla="*/ 18853 h 377072"/>
                  <a:gd name="connsiteX2" fmla="*/ 9427 w 537328"/>
                  <a:gd name="connsiteY2" fmla="*/ 18853 h 377072"/>
                  <a:gd name="connsiteX3" fmla="*/ 9427 w 537328"/>
                  <a:gd name="connsiteY3" fmla="*/ 0 h 377072"/>
                  <a:gd name="connsiteX0" fmla="*/ 0 w 537328"/>
                  <a:gd name="connsiteY0" fmla="*/ 377072 h 377072"/>
                  <a:gd name="connsiteX1" fmla="*/ 537328 w 537328"/>
                  <a:gd name="connsiteY1" fmla="*/ 18853 h 377072"/>
                  <a:gd name="connsiteX2" fmla="*/ 9427 w 537328"/>
                  <a:gd name="connsiteY2" fmla="*/ 18853 h 377072"/>
                  <a:gd name="connsiteX3" fmla="*/ 9427 w 537328"/>
                  <a:gd name="connsiteY3" fmla="*/ 0 h 377072"/>
                  <a:gd name="connsiteX0" fmla="*/ 0 w 537332"/>
                  <a:gd name="connsiteY0" fmla="*/ 384069 h 384069"/>
                  <a:gd name="connsiteX1" fmla="*/ 537328 w 537332"/>
                  <a:gd name="connsiteY1" fmla="*/ 25850 h 384069"/>
                  <a:gd name="connsiteX2" fmla="*/ 9427 w 537332"/>
                  <a:gd name="connsiteY2" fmla="*/ 25850 h 384069"/>
                  <a:gd name="connsiteX3" fmla="*/ 9427 w 537332"/>
                  <a:gd name="connsiteY3" fmla="*/ 6997 h 384069"/>
                  <a:gd name="connsiteX0" fmla="*/ 0 w 537332"/>
                  <a:gd name="connsiteY0" fmla="*/ 384069 h 384069"/>
                  <a:gd name="connsiteX1" fmla="*/ 537328 w 537332"/>
                  <a:gd name="connsiteY1" fmla="*/ 25850 h 384069"/>
                  <a:gd name="connsiteX2" fmla="*/ 9427 w 537332"/>
                  <a:gd name="connsiteY2" fmla="*/ 25850 h 384069"/>
                  <a:gd name="connsiteX3" fmla="*/ 9427 w 537332"/>
                  <a:gd name="connsiteY3" fmla="*/ 6997 h 384069"/>
                  <a:gd name="connsiteX0" fmla="*/ 0 w 537328"/>
                  <a:gd name="connsiteY0" fmla="*/ 710852 h 710852"/>
                  <a:gd name="connsiteX1" fmla="*/ 537328 w 537328"/>
                  <a:gd name="connsiteY1" fmla="*/ 352633 h 710852"/>
                  <a:gd name="connsiteX2" fmla="*/ 9427 w 537328"/>
                  <a:gd name="connsiteY2" fmla="*/ 352633 h 710852"/>
                  <a:gd name="connsiteX3" fmla="*/ 9427 w 537328"/>
                  <a:gd name="connsiteY3" fmla="*/ 333780 h 710852"/>
                  <a:gd name="connsiteX0" fmla="*/ 0 w 537328"/>
                  <a:gd name="connsiteY0" fmla="*/ 1461154 h 1461154"/>
                  <a:gd name="connsiteX1" fmla="*/ 537328 w 537328"/>
                  <a:gd name="connsiteY1" fmla="*/ 1102935 h 1461154"/>
                  <a:gd name="connsiteX2" fmla="*/ 9427 w 537328"/>
                  <a:gd name="connsiteY2" fmla="*/ 1102935 h 1461154"/>
                  <a:gd name="connsiteX3" fmla="*/ 160256 w 537328"/>
                  <a:gd name="connsiteY3" fmla="*/ 0 h 1461154"/>
                  <a:gd name="connsiteX0" fmla="*/ 0 w 537328"/>
                  <a:gd name="connsiteY0" fmla="*/ 710853 h 710853"/>
                  <a:gd name="connsiteX1" fmla="*/ 537328 w 537328"/>
                  <a:gd name="connsiteY1" fmla="*/ 352634 h 710853"/>
                  <a:gd name="connsiteX2" fmla="*/ 9427 w 537328"/>
                  <a:gd name="connsiteY2" fmla="*/ 352634 h 710853"/>
                  <a:gd name="connsiteX0" fmla="*/ 0 w 537328"/>
                  <a:gd name="connsiteY0" fmla="*/ 836552 h 836552"/>
                  <a:gd name="connsiteX1" fmla="*/ 537328 w 537328"/>
                  <a:gd name="connsiteY1" fmla="*/ 478333 h 836552"/>
                  <a:gd name="connsiteX2" fmla="*/ 9427 w 537328"/>
                  <a:gd name="connsiteY2" fmla="*/ 478333 h 836552"/>
                  <a:gd name="connsiteX0" fmla="*/ 0 w 537328"/>
                  <a:gd name="connsiteY0" fmla="*/ 737239 h 737239"/>
                  <a:gd name="connsiteX1" fmla="*/ 537328 w 537328"/>
                  <a:gd name="connsiteY1" fmla="*/ 379020 h 737239"/>
                  <a:gd name="connsiteX2" fmla="*/ 9427 w 537328"/>
                  <a:gd name="connsiteY2" fmla="*/ 379020 h 737239"/>
                  <a:gd name="connsiteX0" fmla="*/ 527957 w 527957"/>
                  <a:gd name="connsiteY0" fmla="*/ 379020 h 379020"/>
                  <a:gd name="connsiteX1" fmla="*/ 56 w 527957"/>
                  <a:gd name="connsiteY1" fmla="*/ 379020 h 379020"/>
                  <a:gd name="connsiteX0" fmla="*/ 527957 w 527957"/>
                  <a:gd name="connsiteY0" fmla="*/ 390136 h 390136"/>
                  <a:gd name="connsiteX1" fmla="*/ 56 w 527957"/>
                  <a:gd name="connsiteY1" fmla="*/ 390136 h 390136"/>
                  <a:gd name="connsiteX0" fmla="*/ 527901 w 527901"/>
                  <a:gd name="connsiteY0" fmla="*/ 438358 h 438358"/>
                  <a:gd name="connsiteX1" fmla="*/ 0 w 527901"/>
                  <a:gd name="connsiteY1" fmla="*/ 438358 h 438358"/>
                  <a:gd name="connsiteX0" fmla="*/ 527901 w 527901"/>
                  <a:gd name="connsiteY0" fmla="*/ 438358 h 438358"/>
                  <a:gd name="connsiteX1" fmla="*/ 0 w 527901"/>
                  <a:gd name="connsiteY1" fmla="*/ 438358 h 438358"/>
                  <a:gd name="connsiteX2" fmla="*/ 527901 w 527901"/>
                  <a:gd name="connsiteY2" fmla="*/ 438358 h 4383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527901" h="438358">
                    <a:moveTo>
                      <a:pt x="527901" y="438358"/>
                    </a:moveTo>
                    <a:cubicBezTo>
                      <a:pt x="520044" y="-139818"/>
                      <a:pt x="3142" y="-152389"/>
                      <a:pt x="0" y="438358"/>
                    </a:cubicBezTo>
                    <a:lnTo>
                      <a:pt x="527901" y="438358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en-GB" dirty="0"/>
              </a:p>
            </p:txBody>
          </p:sp>
          <p:sp>
            <p:nvSpPr>
              <p:cNvPr id="24" name="Oval 23"/>
              <p:cNvSpPr/>
              <p:nvPr userDrawn="1"/>
            </p:nvSpPr>
            <p:spPr>
              <a:xfrm>
                <a:off x="70701" y="0"/>
                <a:ext cx="386499" cy="386499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en-GB" dirty="0"/>
              </a:p>
            </p:txBody>
          </p:sp>
        </p:grpSp>
        <p:grpSp>
          <p:nvGrpSpPr>
            <p:cNvPr id="15" name="Group 14"/>
            <p:cNvGrpSpPr>
              <a:grpSpLocks noChangeAspect="1"/>
            </p:cNvGrpSpPr>
            <p:nvPr userDrawn="1"/>
          </p:nvGrpSpPr>
          <p:grpSpPr>
            <a:xfrm>
              <a:off x="952500" y="361950"/>
              <a:ext cx="475615" cy="611505"/>
              <a:chOff x="0" y="0"/>
              <a:chExt cx="527901" cy="688156"/>
            </a:xfrm>
          </p:grpSpPr>
          <p:sp>
            <p:nvSpPr>
              <p:cNvPr id="21" name="Freeform 20"/>
              <p:cNvSpPr/>
              <p:nvPr userDrawn="1"/>
            </p:nvSpPr>
            <p:spPr>
              <a:xfrm>
                <a:off x="0" y="334638"/>
                <a:ext cx="527901" cy="353518"/>
              </a:xfrm>
              <a:custGeom>
                <a:avLst/>
                <a:gdLst>
                  <a:gd name="connsiteX0" fmla="*/ 0 w 537328"/>
                  <a:gd name="connsiteY0" fmla="*/ 377072 h 377072"/>
                  <a:gd name="connsiteX1" fmla="*/ 537328 w 537328"/>
                  <a:gd name="connsiteY1" fmla="*/ 18853 h 377072"/>
                  <a:gd name="connsiteX2" fmla="*/ 9427 w 537328"/>
                  <a:gd name="connsiteY2" fmla="*/ 18853 h 377072"/>
                  <a:gd name="connsiteX3" fmla="*/ 9427 w 537328"/>
                  <a:gd name="connsiteY3" fmla="*/ 0 h 377072"/>
                  <a:gd name="connsiteX0" fmla="*/ 0 w 537328"/>
                  <a:gd name="connsiteY0" fmla="*/ 377072 h 377072"/>
                  <a:gd name="connsiteX1" fmla="*/ 537328 w 537328"/>
                  <a:gd name="connsiteY1" fmla="*/ 18853 h 377072"/>
                  <a:gd name="connsiteX2" fmla="*/ 9427 w 537328"/>
                  <a:gd name="connsiteY2" fmla="*/ 18853 h 377072"/>
                  <a:gd name="connsiteX3" fmla="*/ 9427 w 537328"/>
                  <a:gd name="connsiteY3" fmla="*/ 0 h 377072"/>
                  <a:gd name="connsiteX0" fmla="*/ 0 w 537332"/>
                  <a:gd name="connsiteY0" fmla="*/ 384069 h 384069"/>
                  <a:gd name="connsiteX1" fmla="*/ 537328 w 537332"/>
                  <a:gd name="connsiteY1" fmla="*/ 25850 h 384069"/>
                  <a:gd name="connsiteX2" fmla="*/ 9427 w 537332"/>
                  <a:gd name="connsiteY2" fmla="*/ 25850 h 384069"/>
                  <a:gd name="connsiteX3" fmla="*/ 9427 w 537332"/>
                  <a:gd name="connsiteY3" fmla="*/ 6997 h 384069"/>
                  <a:gd name="connsiteX0" fmla="*/ 0 w 537332"/>
                  <a:gd name="connsiteY0" fmla="*/ 384069 h 384069"/>
                  <a:gd name="connsiteX1" fmla="*/ 537328 w 537332"/>
                  <a:gd name="connsiteY1" fmla="*/ 25850 h 384069"/>
                  <a:gd name="connsiteX2" fmla="*/ 9427 w 537332"/>
                  <a:gd name="connsiteY2" fmla="*/ 25850 h 384069"/>
                  <a:gd name="connsiteX3" fmla="*/ 9427 w 537332"/>
                  <a:gd name="connsiteY3" fmla="*/ 6997 h 384069"/>
                  <a:gd name="connsiteX0" fmla="*/ 0 w 537328"/>
                  <a:gd name="connsiteY0" fmla="*/ 710852 h 710852"/>
                  <a:gd name="connsiteX1" fmla="*/ 537328 w 537328"/>
                  <a:gd name="connsiteY1" fmla="*/ 352633 h 710852"/>
                  <a:gd name="connsiteX2" fmla="*/ 9427 w 537328"/>
                  <a:gd name="connsiteY2" fmla="*/ 352633 h 710852"/>
                  <a:gd name="connsiteX3" fmla="*/ 9427 w 537328"/>
                  <a:gd name="connsiteY3" fmla="*/ 333780 h 710852"/>
                  <a:gd name="connsiteX0" fmla="*/ 0 w 537328"/>
                  <a:gd name="connsiteY0" fmla="*/ 1461154 h 1461154"/>
                  <a:gd name="connsiteX1" fmla="*/ 537328 w 537328"/>
                  <a:gd name="connsiteY1" fmla="*/ 1102935 h 1461154"/>
                  <a:gd name="connsiteX2" fmla="*/ 9427 w 537328"/>
                  <a:gd name="connsiteY2" fmla="*/ 1102935 h 1461154"/>
                  <a:gd name="connsiteX3" fmla="*/ 160256 w 537328"/>
                  <a:gd name="connsiteY3" fmla="*/ 0 h 1461154"/>
                  <a:gd name="connsiteX0" fmla="*/ 0 w 537328"/>
                  <a:gd name="connsiteY0" fmla="*/ 710853 h 710853"/>
                  <a:gd name="connsiteX1" fmla="*/ 537328 w 537328"/>
                  <a:gd name="connsiteY1" fmla="*/ 352634 h 710853"/>
                  <a:gd name="connsiteX2" fmla="*/ 9427 w 537328"/>
                  <a:gd name="connsiteY2" fmla="*/ 352634 h 710853"/>
                  <a:gd name="connsiteX0" fmla="*/ 0 w 537328"/>
                  <a:gd name="connsiteY0" fmla="*/ 836552 h 836552"/>
                  <a:gd name="connsiteX1" fmla="*/ 537328 w 537328"/>
                  <a:gd name="connsiteY1" fmla="*/ 478333 h 836552"/>
                  <a:gd name="connsiteX2" fmla="*/ 9427 w 537328"/>
                  <a:gd name="connsiteY2" fmla="*/ 478333 h 836552"/>
                  <a:gd name="connsiteX0" fmla="*/ 0 w 537328"/>
                  <a:gd name="connsiteY0" fmla="*/ 737239 h 737239"/>
                  <a:gd name="connsiteX1" fmla="*/ 537328 w 537328"/>
                  <a:gd name="connsiteY1" fmla="*/ 379020 h 737239"/>
                  <a:gd name="connsiteX2" fmla="*/ 9427 w 537328"/>
                  <a:gd name="connsiteY2" fmla="*/ 379020 h 737239"/>
                  <a:gd name="connsiteX0" fmla="*/ 527957 w 527957"/>
                  <a:gd name="connsiteY0" fmla="*/ 379020 h 379020"/>
                  <a:gd name="connsiteX1" fmla="*/ 56 w 527957"/>
                  <a:gd name="connsiteY1" fmla="*/ 379020 h 379020"/>
                  <a:gd name="connsiteX0" fmla="*/ 527957 w 527957"/>
                  <a:gd name="connsiteY0" fmla="*/ 390136 h 390136"/>
                  <a:gd name="connsiteX1" fmla="*/ 56 w 527957"/>
                  <a:gd name="connsiteY1" fmla="*/ 390136 h 390136"/>
                  <a:gd name="connsiteX0" fmla="*/ 527901 w 527901"/>
                  <a:gd name="connsiteY0" fmla="*/ 438358 h 438358"/>
                  <a:gd name="connsiteX1" fmla="*/ 0 w 527901"/>
                  <a:gd name="connsiteY1" fmla="*/ 438358 h 438358"/>
                  <a:gd name="connsiteX0" fmla="*/ 527901 w 527901"/>
                  <a:gd name="connsiteY0" fmla="*/ 438358 h 438358"/>
                  <a:gd name="connsiteX1" fmla="*/ 0 w 527901"/>
                  <a:gd name="connsiteY1" fmla="*/ 438358 h 438358"/>
                  <a:gd name="connsiteX2" fmla="*/ 527901 w 527901"/>
                  <a:gd name="connsiteY2" fmla="*/ 438358 h 4383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527901" h="438358">
                    <a:moveTo>
                      <a:pt x="527901" y="438358"/>
                    </a:moveTo>
                    <a:cubicBezTo>
                      <a:pt x="520044" y="-139818"/>
                      <a:pt x="3142" y="-152389"/>
                      <a:pt x="0" y="438358"/>
                    </a:cubicBezTo>
                    <a:lnTo>
                      <a:pt x="527901" y="438358"/>
                    </a:ln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en-GB" dirty="0"/>
              </a:p>
            </p:txBody>
          </p:sp>
          <p:sp>
            <p:nvSpPr>
              <p:cNvPr id="22" name="Oval 21"/>
              <p:cNvSpPr/>
              <p:nvPr userDrawn="1"/>
            </p:nvSpPr>
            <p:spPr>
              <a:xfrm>
                <a:off x="70701" y="0"/>
                <a:ext cx="386499" cy="386499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en-GB" dirty="0"/>
              </a:p>
            </p:txBody>
          </p:sp>
        </p:grpSp>
        <p:grpSp>
          <p:nvGrpSpPr>
            <p:cNvPr id="17" name="Group 16"/>
            <p:cNvGrpSpPr>
              <a:grpSpLocks noChangeAspect="1"/>
            </p:cNvGrpSpPr>
            <p:nvPr userDrawn="1"/>
          </p:nvGrpSpPr>
          <p:grpSpPr>
            <a:xfrm>
              <a:off x="342900" y="342900"/>
              <a:ext cx="475615" cy="611505"/>
              <a:chOff x="0" y="0"/>
              <a:chExt cx="527901" cy="688156"/>
            </a:xfrm>
          </p:grpSpPr>
          <p:sp>
            <p:nvSpPr>
              <p:cNvPr id="19" name="Freeform 18"/>
              <p:cNvSpPr/>
              <p:nvPr userDrawn="1"/>
            </p:nvSpPr>
            <p:spPr>
              <a:xfrm>
                <a:off x="0" y="334638"/>
                <a:ext cx="527901" cy="353518"/>
              </a:xfrm>
              <a:custGeom>
                <a:avLst/>
                <a:gdLst>
                  <a:gd name="connsiteX0" fmla="*/ 0 w 537328"/>
                  <a:gd name="connsiteY0" fmla="*/ 377072 h 377072"/>
                  <a:gd name="connsiteX1" fmla="*/ 537328 w 537328"/>
                  <a:gd name="connsiteY1" fmla="*/ 18853 h 377072"/>
                  <a:gd name="connsiteX2" fmla="*/ 9427 w 537328"/>
                  <a:gd name="connsiteY2" fmla="*/ 18853 h 377072"/>
                  <a:gd name="connsiteX3" fmla="*/ 9427 w 537328"/>
                  <a:gd name="connsiteY3" fmla="*/ 0 h 377072"/>
                  <a:gd name="connsiteX0" fmla="*/ 0 w 537328"/>
                  <a:gd name="connsiteY0" fmla="*/ 377072 h 377072"/>
                  <a:gd name="connsiteX1" fmla="*/ 537328 w 537328"/>
                  <a:gd name="connsiteY1" fmla="*/ 18853 h 377072"/>
                  <a:gd name="connsiteX2" fmla="*/ 9427 w 537328"/>
                  <a:gd name="connsiteY2" fmla="*/ 18853 h 377072"/>
                  <a:gd name="connsiteX3" fmla="*/ 9427 w 537328"/>
                  <a:gd name="connsiteY3" fmla="*/ 0 h 377072"/>
                  <a:gd name="connsiteX0" fmla="*/ 0 w 537332"/>
                  <a:gd name="connsiteY0" fmla="*/ 384069 h 384069"/>
                  <a:gd name="connsiteX1" fmla="*/ 537328 w 537332"/>
                  <a:gd name="connsiteY1" fmla="*/ 25850 h 384069"/>
                  <a:gd name="connsiteX2" fmla="*/ 9427 w 537332"/>
                  <a:gd name="connsiteY2" fmla="*/ 25850 h 384069"/>
                  <a:gd name="connsiteX3" fmla="*/ 9427 w 537332"/>
                  <a:gd name="connsiteY3" fmla="*/ 6997 h 384069"/>
                  <a:gd name="connsiteX0" fmla="*/ 0 w 537332"/>
                  <a:gd name="connsiteY0" fmla="*/ 384069 h 384069"/>
                  <a:gd name="connsiteX1" fmla="*/ 537328 w 537332"/>
                  <a:gd name="connsiteY1" fmla="*/ 25850 h 384069"/>
                  <a:gd name="connsiteX2" fmla="*/ 9427 w 537332"/>
                  <a:gd name="connsiteY2" fmla="*/ 25850 h 384069"/>
                  <a:gd name="connsiteX3" fmla="*/ 9427 w 537332"/>
                  <a:gd name="connsiteY3" fmla="*/ 6997 h 384069"/>
                  <a:gd name="connsiteX0" fmla="*/ 0 w 537328"/>
                  <a:gd name="connsiteY0" fmla="*/ 710852 h 710852"/>
                  <a:gd name="connsiteX1" fmla="*/ 537328 w 537328"/>
                  <a:gd name="connsiteY1" fmla="*/ 352633 h 710852"/>
                  <a:gd name="connsiteX2" fmla="*/ 9427 w 537328"/>
                  <a:gd name="connsiteY2" fmla="*/ 352633 h 710852"/>
                  <a:gd name="connsiteX3" fmla="*/ 9427 w 537328"/>
                  <a:gd name="connsiteY3" fmla="*/ 333780 h 710852"/>
                  <a:gd name="connsiteX0" fmla="*/ 0 w 537328"/>
                  <a:gd name="connsiteY0" fmla="*/ 1461154 h 1461154"/>
                  <a:gd name="connsiteX1" fmla="*/ 537328 w 537328"/>
                  <a:gd name="connsiteY1" fmla="*/ 1102935 h 1461154"/>
                  <a:gd name="connsiteX2" fmla="*/ 9427 w 537328"/>
                  <a:gd name="connsiteY2" fmla="*/ 1102935 h 1461154"/>
                  <a:gd name="connsiteX3" fmla="*/ 160256 w 537328"/>
                  <a:gd name="connsiteY3" fmla="*/ 0 h 1461154"/>
                  <a:gd name="connsiteX0" fmla="*/ 0 w 537328"/>
                  <a:gd name="connsiteY0" fmla="*/ 710853 h 710853"/>
                  <a:gd name="connsiteX1" fmla="*/ 537328 w 537328"/>
                  <a:gd name="connsiteY1" fmla="*/ 352634 h 710853"/>
                  <a:gd name="connsiteX2" fmla="*/ 9427 w 537328"/>
                  <a:gd name="connsiteY2" fmla="*/ 352634 h 710853"/>
                  <a:gd name="connsiteX0" fmla="*/ 0 w 537328"/>
                  <a:gd name="connsiteY0" fmla="*/ 836552 h 836552"/>
                  <a:gd name="connsiteX1" fmla="*/ 537328 w 537328"/>
                  <a:gd name="connsiteY1" fmla="*/ 478333 h 836552"/>
                  <a:gd name="connsiteX2" fmla="*/ 9427 w 537328"/>
                  <a:gd name="connsiteY2" fmla="*/ 478333 h 836552"/>
                  <a:gd name="connsiteX0" fmla="*/ 0 w 537328"/>
                  <a:gd name="connsiteY0" fmla="*/ 737239 h 737239"/>
                  <a:gd name="connsiteX1" fmla="*/ 537328 w 537328"/>
                  <a:gd name="connsiteY1" fmla="*/ 379020 h 737239"/>
                  <a:gd name="connsiteX2" fmla="*/ 9427 w 537328"/>
                  <a:gd name="connsiteY2" fmla="*/ 379020 h 737239"/>
                  <a:gd name="connsiteX0" fmla="*/ 527957 w 527957"/>
                  <a:gd name="connsiteY0" fmla="*/ 379020 h 379020"/>
                  <a:gd name="connsiteX1" fmla="*/ 56 w 527957"/>
                  <a:gd name="connsiteY1" fmla="*/ 379020 h 379020"/>
                  <a:gd name="connsiteX0" fmla="*/ 527957 w 527957"/>
                  <a:gd name="connsiteY0" fmla="*/ 390136 h 390136"/>
                  <a:gd name="connsiteX1" fmla="*/ 56 w 527957"/>
                  <a:gd name="connsiteY1" fmla="*/ 390136 h 390136"/>
                  <a:gd name="connsiteX0" fmla="*/ 527901 w 527901"/>
                  <a:gd name="connsiteY0" fmla="*/ 438358 h 438358"/>
                  <a:gd name="connsiteX1" fmla="*/ 0 w 527901"/>
                  <a:gd name="connsiteY1" fmla="*/ 438358 h 438358"/>
                  <a:gd name="connsiteX0" fmla="*/ 527901 w 527901"/>
                  <a:gd name="connsiteY0" fmla="*/ 438358 h 438358"/>
                  <a:gd name="connsiteX1" fmla="*/ 0 w 527901"/>
                  <a:gd name="connsiteY1" fmla="*/ 438358 h 438358"/>
                  <a:gd name="connsiteX2" fmla="*/ 527901 w 527901"/>
                  <a:gd name="connsiteY2" fmla="*/ 438358 h 4383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527901" h="438358">
                    <a:moveTo>
                      <a:pt x="527901" y="438358"/>
                    </a:moveTo>
                    <a:cubicBezTo>
                      <a:pt x="520044" y="-139818"/>
                      <a:pt x="3142" y="-152389"/>
                      <a:pt x="0" y="438358"/>
                    </a:cubicBezTo>
                    <a:lnTo>
                      <a:pt x="527901" y="438358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en-GB" dirty="0"/>
              </a:p>
            </p:txBody>
          </p:sp>
          <p:sp>
            <p:nvSpPr>
              <p:cNvPr id="20" name="Oval 19"/>
              <p:cNvSpPr/>
              <p:nvPr userDrawn="1"/>
            </p:nvSpPr>
            <p:spPr>
              <a:xfrm>
                <a:off x="70701" y="0"/>
                <a:ext cx="386499" cy="386499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en-GB" dirty="0"/>
              </a:p>
            </p:txBody>
          </p:sp>
        </p:grpSp>
      </p:grpSp>
      <p:sp>
        <p:nvSpPr>
          <p:cNvPr id="2" name="Rounded Rectangular Callout 1"/>
          <p:cNvSpPr/>
          <p:nvPr/>
        </p:nvSpPr>
        <p:spPr>
          <a:xfrm>
            <a:off x="1320266" y="1450305"/>
            <a:ext cx="2790987" cy="953552"/>
          </a:xfrm>
          <a:prstGeom prst="wedgeRoundRectCallout">
            <a:avLst>
              <a:gd name="adj1" fmla="val 37912"/>
              <a:gd name="adj2" fmla="val 61087"/>
              <a:gd name="adj3" fmla="val 16667"/>
            </a:avLst>
          </a:prstGeom>
          <a:solidFill>
            <a:srgbClr val="FAFAEA"/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GB" sz="1600" b="1" dirty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Gethin:</a:t>
            </a:r>
            <a:r>
              <a:rPr lang="en-GB" sz="1600" dirty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Some alpha radiation can pass through the aluminium.</a:t>
            </a:r>
          </a:p>
        </p:txBody>
      </p:sp>
      <p:sp>
        <p:nvSpPr>
          <p:cNvPr id="29" name="Rounded Rectangular Callout 28"/>
          <p:cNvSpPr/>
          <p:nvPr/>
        </p:nvSpPr>
        <p:spPr>
          <a:xfrm>
            <a:off x="3283642" y="3729902"/>
            <a:ext cx="3963518" cy="680335"/>
          </a:xfrm>
          <a:prstGeom prst="wedgeRoundRectCallout">
            <a:avLst>
              <a:gd name="adj1" fmla="val -21344"/>
              <a:gd name="adj2" fmla="val -77219"/>
              <a:gd name="adj3" fmla="val 16667"/>
            </a:avLst>
          </a:prstGeom>
          <a:solidFill>
            <a:srgbClr val="FAFAEA"/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GB" sz="1600" b="1" dirty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Joel:</a:t>
            </a:r>
            <a:r>
              <a:rPr lang="en-GB" sz="1600" dirty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Americium-241 is slowly changing into a different element.</a:t>
            </a:r>
          </a:p>
        </p:txBody>
      </p:sp>
      <p:sp>
        <p:nvSpPr>
          <p:cNvPr id="30" name="Rounded Rectangular Callout 29"/>
          <p:cNvSpPr/>
          <p:nvPr/>
        </p:nvSpPr>
        <p:spPr>
          <a:xfrm>
            <a:off x="5904810" y="2399945"/>
            <a:ext cx="2684700" cy="1126282"/>
          </a:xfrm>
          <a:prstGeom prst="wedgeRoundRectCallout">
            <a:avLst>
              <a:gd name="adj1" fmla="val -73440"/>
              <a:gd name="adj2" fmla="val 5277"/>
              <a:gd name="adj3" fmla="val 16667"/>
            </a:avLst>
          </a:prstGeom>
          <a:solidFill>
            <a:srgbClr val="FAFAEA"/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GB" sz="1600" b="1" dirty="0" err="1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Isha</a:t>
            </a:r>
            <a:r>
              <a:rPr lang="en-GB" sz="1600" b="1" dirty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:</a:t>
            </a:r>
            <a:r>
              <a:rPr lang="en-GB" sz="1600" dirty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Americium-241 can decay to make either alpha radiation or gamma radiation.</a:t>
            </a:r>
          </a:p>
        </p:txBody>
      </p:sp>
      <p:sp>
        <p:nvSpPr>
          <p:cNvPr id="31" name="Rounded Rectangular Callout 30"/>
          <p:cNvSpPr/>
          <p:nvPr/>
        </p:nvSpPr>
        <p:spPr>
          <a:xfrm>
            <a:off x="390359" y="2638121"/>
            <a:ext cx="2684700" cy="1126282"/>
          </a:xfrm>
          <a:prstGeom prst="wedgeRoundRectCallout">
            <a:avLst>
              <a:gd name="adj1" fmla="val 67273"/>
              <a:gd name="adj2" fmla="val -20213"/>
              <a:gd name="adj3" fmla="val 16667"/>
            </a:avLst>
          </a:prstGeom>
          <a:solidFill>
            <a:srgbClr val="FAFAEA"/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GB" sz="1600" b="1" dirty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Kacey:</a:t>
            </a:r>
            <a:r>
              <a:rPr lang="en-GB" sz="1600" dirty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Gamma radiation is made after every alpha decay of americium-241. </a:t>
            </a:r>
          </a:p>
        </p:txBody>
      </p:sp>
      <p:sp>
        <p:nvSpPr>
          <p:cNvPr id="32" name="Rounded Rectangular Callout 31"/>
          <p:cNvSpPr/>
          <p:nvPr/>
        </p:nvSpPr>
        <p:spPr>
          <a:xfrm>
            <a:off x="4368956" y="1331839"/>
            <a:ext cx="2966836" cy="870913"/>
          </a:xfrm>
          <a:prstGeom prst="wedgeRoundRectCallout">
            <a:avLst>
              <a:gd name="adj1" fmla="val -34927"/>
              <a:gd name="adj2" fmla="val 75849"/>
              <a:gd name="adj3" fmla="val 16667"/>
            </a:avLst>
          </a:prstGeom>
          <a:solidFill>
            <a:srgbClr val="FAFAEA"/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GB" sz="1600" b="1" dirty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Hafsah:</a:t>
            </a:r>
            <a:r>
              <a:rPr lang="en-GB" sz="1600" dirty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Gamma radiation can pass through the aluminium.</a:t>
            </a:r>
          </a:p>
        </p:txBody>
      </p:sp>
      <p:sp>
        <p:nvSpPr>
          <p:cNvPr id="33" name="Text Placeholder 3"/>
          <p:cNvSpPr txBox="1">
            <a:spLocks/>
          </p:cNvSpPr>
          <p:nvPr/>
        </p:nvSpPr>
        <p:spPr>
          <a:xfrm>
            <a:off x="179706" y="832586"/>
            <a:ext cx="8563078" cy="744060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spcBef>
                <a:spcPct val="20000"/>
              </a:spcBef>
              <a:buFont typeface="+mj-lt"/>
              <a:buNone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971550" indent="-5143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 marL="1485900" indent="-57150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-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 marL="1974850" indent="-539750" algn="l" defTabSz="914400" rtl="0" eaLnBrk="1" latinLnBrk="0" hangingPunct="1">
              <a:spcBef>
                <a:spcPct val="20000"/>
              </a:spcBef>
              <a:buFont typeface="Wingdings" panose="05000000000000000000" pitchFamily="2" charset="2"/>
              <a:buChar char="§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  <a:lvl5pPr marL="2514600" indent="-53975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lnSpc>
                <a:spcPct val="114000"/>
              </a:lnSpc>
              <a:spcBef>
                <a:spcPts val="0"/>
              </a:spcBef>
              <a:defRPr/>
            </a:pPr>
            <a:r>
              <a:rPr lang="en-GB" sz="1400" dirty="0">
                <a:solidFill>
                  <a:srgbClr val="1F497D">
                    <a:lumMod val="50000"/>
                  </a:srgbClr>
                </a:solidFill>
              </a:rPr>
              <a:t>Some students are discussing why the Geiger-M</a:t>
            </a:r>
            <a:r>
              <a:rPr lang="hu-HU" sz="1400" dirty="0">
                <a:solidFill>
                  <a:srgbClr val="1F497D">
                    <a:lumMod val="50000"/>
                  </a:srgbClr>
                </a:solidFill>
              </a:rPr>
              <a:t>ű</a:t>
            </a:r>
            <a:r>
              <a:rPr lang="en-GB" sz="1400" dirty="0" err="1">
                <a:solidFill>
                  <a:srgbClr val="1F497D">
                    <a:lumMod val="50000"/>
                  </a:srgbClr>
                </a:solidFill>
              </a:rPr>
              <a:t>ller</a:t>
            </a:r>
            <a:r>
              <a:rPr lang="en-GB" sz="1400" dirty="0">
                <a:solidFill>
                  <a:srgbClr val="1F497D">
                    <a:lumMod val="50000"/>
                  </a:srgbClr>
                </a:solidFill>
              </a:rPr>
              <a:t> tube is still detecting radiation from the americium-241</a:t>
            </a:r>
            <a:r>
              <a:rPr lang="en-GB" dirty="0">
                <a:solidFill>
                  <a:srgbClr val="1F497D">
                    <a:lumMod val="50000"/>
                  </a:srgbClr>
                </a:solidFill>
              </a:rPr>
              <a:t>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srgbClr val="1F497D">
                  <a:lumMod val="50000"/>
                </a:srgbClr>
              </a:solidFill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179705" y="4697631"/>
            <a:ext cx="8748828" cy="1465043"/>
          </a:xfrm>
          <a:prstGeom prst="rect">
            <a:avLst/>
          </a:prstGeom>
          <a:solidFill>
            <a:srgbClr val="FAFAEA"/>
          </a:solidFill>
          <a:ln>
            <a:solidFill>
              <a:schemeClr val="tx2">
                <a:lumMod val="50000"/>
              </a:schemeClr>
            </a:solidFill>
          </a:ln>
        </p:spPr>
        <p:txBody>
          <a:bodyPr wrap="square" rtlCol="0">
            <a:noAutofit/>
          </a:bodyPr>
          <a:lstStyle/>
          <a:p>
            <a:pPr>
              <a:spcAft>
                <a:spcPts val="600"/>
              </a:spcAft>
            </a:pPr>
            <a:r>
              <a:rPr lang="en-GB" sz="1400" b="1" dirty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To answer:</a:t>
            </a:r>
          </a:p>
          <a:p>
            <a:pPr marL="342900" indent="-342900">
              <a:buFont typeface="+mj-lt"/>
              <a:buAutoNum type="arabicPeriod"/>
            </a:pPr>
            <a:r>
              <a:rPr lang="en-GB" sz="1600" dirty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Who is right about why the G-M tube is detecting radiation?</a:t>
            </a:r>
          </a:p>
          <a:p>
            <a:pPr marL="800100" lvl="1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1600" i="1" dirty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Explain your answer</a:t>
            </a:r>
          </a:p>
          <a:p>
            <a:pPr marL="342900" indent="-342900">
              <a:buFont typeface="+mj-lt"/>
              <a:buAutoNum type="arabicPeriod"/>
            </a:pPr>
            <a:r>
              <a:rPr lang="en-GB" sz="1600" dirty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Who is wrong about why the G-M tube is detecting radiation?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GB" sz="1600" i="1" dirty="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What would you say to help them understand?</a:t>
            </a:r>
          </a:p>
        </p:txBody>
      </p:sp>
      <p:sp>
        <p:nvSpPr>
          <p:cNvPr id="36" name="Rounded Rectangle 18">
            <a:hlinkClick r:id="rId4" action="ppaction://hlinksldjump"/>
            <a:extLst>
              <a:ext uri="{FF2B5EF4-FFF2-40B4-BE49-F238E27FC236}">
                <a16:creationId xmlns:a16="http://schemas.microsoft.com/office/drawing/2014/main" id="{0B5361A1-CD41-474E-BD44-511D99F10823}"/>
              </a:ext>
            </a:extLst>
          </p:cNvPr>
          <p:cNvSpPr/>
          <p:nvPr/>
        </p:nvSpPr>
        <p:spPr>
          <a:xfrm>
            <a:off x="7884488" y="145168"/>
            <a:ext cx="1080000" cy="360000"/>
          </a:xfrm>
          <a:prstGeom prst="roundRect">
            <a:avLst/>
          </a:prstGeom>
          <a:solidFill>
            <a:srgbClr val="604A7B"/>
          </a:solidFill>
          <a:ln>
            <a:solidFill>
              <a:schemeClr val="accent6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latin typeface="Verdana" panose="020B0604030504040204" pitchFamily="34" charset="0"/>
                <a:ea typeface="Verdana" panose="020B0604030504040204" pitchFamily="34" charset="0"/>
              </a:rPr>
              <a:t>Home</a:t>
            </a:r>
          </a:p>
        </p:txBody>
      </p:sp>
    </p:spTree>
    <p:extLst>
      <p:ext uri="{BB962C8B-B14F-4D97-AF65-F5344CB8AC3E}">
        <p14:creationId xmlns:p14="http://schemas.microsoft.com/office/powerpoint/2010/main" val="3881740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6B07F914-95E4-4C95-B102-555FD884F16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51781"/>
            <a:ext cx="9144000" cy="6203552"/>
          </a:xfrm>
          <a:prstGeom prst="rect">
            <a:avLst/>
          </a:prstGeom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id="{C383B909-D274-4D1C-86E1-43828B373AAE}"/>
              </a:ext>
            </a:extLst>
          </p:cNvPr>
          <p:cNvSpPr txBox="1">
            <a:spLocks/>
          </p:cNvSpPr>
          <p:nvPr/>
        </p:nvSpPr>
        <p:spPr>
          <a:xfrm>
            <a:off x="143751" y="26336"/>
            <a:ext cx="8820737" cy="576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2000" b="1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>
              <a:defRPr/>
            </a:pPr>
            <a:r>
              <a:rPr lang="en-US" dirty="0">
                <a:solidFill>
                  <a:srgbClr val="1F497D">
                    <a:lumMod val="50000"/>
                  </a:srgbClr>
                </a:solidFill>
              </a:rPr>
              <a:t>Unstable nucleus</a:t>
            </a:r>
            <a:endParaRPr lang="en-GB" dirty="0">
              <a:solidFill>
                <a:srgbClr val="1F497D">
                  <a:lumMod val="50000"/>
                </a:srgbClr>
              </a:solidFill>
            </a:endParaRPr>
          </a:p>
        </p:txBody>
      </p:sp>
      <p:grpSp>
        <p:nvGrpSpPr>
          <p:cNvPr id="28" name="Group 27">
            <a:extLst>
              <a:ext uri="{FF2B5EF4-FFF2-40B4-BE49-F238E27FC236}">
                <a16:creationId xmlns:a16="http://schemas.microsoft.com/office/drawing/2014/main" id="{EA1B3428-B858-4B56-AE63-11591F77F18D}"/>
              </a:ext>
            </a:extLst>
          </p:cNvPr>
          <p:cNvGrpSpPr/>
          <p:nvPr/>
        </p:nvGrpSpPr>
        <p:grpSpPr>
          <a:xfrm>
            <a:off x="1705913" y="1644189"/>
            <a:ext cx="5732173" cy="3569622"/>
            <a:chOff x="1601813" y="1688352"/>
            <a:chExt cx="5732173" cy="3569622"/>
          </a:xfrm>
        </p:grpSpPr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1A7056D1-1231-4B42-B386-1E665900F5C8}"/>
                </a:ext>
              </a:extLst>
            </p:cNvPr>
            <p:cNvSpPr txBox="1"/>
            <p:nvPr/>
          </p:nvSpPr>
          <p:spPr>
            <a:xfrm>
              <a:off x="1601813" y="4334644"/>
              <a:ext cx="240631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dirty="0">
                  <a:solidFill>
                    <a:srgbClr val="10253F"/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A nucleus made of 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GB" dirty="0">
                  <a:solidFill>
                    <a:srgbClr val="10253F"/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6 protons.</a:t>
              </a:r>
            </a:p>
          </p:txBody>
        </p:sp>
        <p:grpSp>
          <p:nvGrpSpPr>
            <p:cNvPr id="18" name="Group 17">
              <a:extLst>
                <a:ext uri="{FF2B5EF4-FFF2-40B4-BE49-F238E27FC236}">
                  <a16:creationId xmlns:a16="http://schemas.microsoft.com/office/drawing/2014/main" id="{D07C1EBA-0C69-44FD-9F0D-11E306472D76}"/>
                </a:ext>
              </a:extLst>
            </p:cNvPr>
            <p:cNvGrpSpPr/>
            <p:nvPr/>
          </p:nvGrpSpPr>
          <p:grpSpPr>
            <a:xfrm>
              <a:off x="1971191" y="1943903"/>
              <a:ext cx="1667561" cy="1757014"/>
              <a:chOff x="1000617" y="4097482"/>
              <a:chExt cx="1667561" cy="1757014"/>
            </a:xfrm>
          </p:grpSpPr>
          <p:sp>
            <p:nvSpPr>
              <p:cNvPr id="19" name="Oval 18">
                <a:extLst>
                  <a:ext uri="{FF2B5EF4-FFF2-40B4-BE49-F238E27FC236}">
                    <a16:creationId xmlns:a16="http://schemas.microsoft.com/office/drawing/2014/main" id="{4DD7A41F-C9A5-4543-8A38-E373A20FE565}"/>
                  </a:ext>
                </a:extLst>
              </p:cNvPr>
              <p:cNvSpPr/>
              <p:nvPr/>
            </p:nvSpPr>
            <p:spPr>
              <a:xfrm>
                <a:off x="1000617" y="4352196"/>
                <a:ext cx="900000" cy="900000"/>
              </a:xfrm>
              <a:prstGeom prst="ellipse">
                <a:avLst/>
              </a:prstGeom>
              <a:solidFill>
                <a:srgbClr val="FF4747"/>
              </a:solidFill>
              <a:ln>
                <a:noFill/>
              </a:ln>
              <a:scene3d>
                <a:camera prst="orthographicFront">
                  <a:rot lat="0" lon="0" rev="0"/>
                </a:camera>
                <a:lightRig rig="threePt" dir="t"/>
              </a:scene3d>
              <a:sp3d prstMaterial="matte">
                <a:bevelT w="444500" h="444500"/>
                <a:bevelB w="444500" h="4445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20" name="Oval 19">
                <a:extLst>
                  <a:ext uri="{FF2B5EF4-FFF2-40B4-BE49-F238E27FC236}">
                    <a16:creationId xmlns:a16="http://schemas.microsoft.com/office/drawing/2014/main" id="{1A129A9D-D658-44B9-B931-6031E04A1128}"/>
                  </a:ext>
                </a:extLst>
              </p:cNvPr>
              <p:cNvSpPr/>
              <p:nvPr/>
            </p:nvSpPr>
            <p:spPr>
              <a:xfrm>
                <a:off x="1524442" y="4097482"/>
                <a:ext cx="900000" cy="900000"/>
              </a:xfrm>
              <a:prstGeom prst="ellipse">
                <a:avLst/>
              </a:prstGeom>
              <a:solidFill>
                <a:srgbClr val="FF4747"/>
              </a:solidFill>
              <a:ln>
                <a:noFill/>
              </a:ln>
              <a:scene3d>
                <a:camera prst="orthographicFront">
                  <a:rot lat="0" lon="0" rev="0"/>
                </a:camera>
                <a:lightRig rig="threePt" dir="t"/>
              </a:scene3d>
              <a:sp3d prstMaterial="matte">
                <a:bevelT w="444500" h="444500"/>
                <a:bevelB w="444500" h="4445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dirty="0"/>
              </a:p>
            </p:txBody>
          </p:sp>
          <p:sp>
            <p:nvSpPr>
              <p:cNvPr id="21" name="Oval 20">
                <a:extLst>
                  <a:ext uri="{FF2B5EF4-FFF2-40B4-BE49-F238E27FC236}">
                    <a16:creationId xmlns:a16="http://schemas.microsoft.com/office/drawing/2014/main" id="{84CC903D-9D91-4880-B4FA-02E4E889E542}"/>
                  </a:ext>
                </a:extLst>
              </p:cNvPr>
              <p:cNvSpPr/>
              <p:nvPr/>
            </p:nvSpPr>
            <p:spPr>
              <a:xfrm>
                <a:off x="1475225" y="4894592"/>
                <a:ext cx="900000" cy="900000"/>
              </a:xfrm>
              <a:prstGeom prst="ellipse">
                <a:avLst/>
              </a:prstGeom>
              <a:solidFill>
                <a:srgbClr val="FF4747"/>
              </a:solidFill>
              <a:ln>
                <a:noFill/>
              </a:ln>
              <a:scene3d>
                <a:camera prst="orthographicFront">
                  <a:rot lat="0" lon="0" rev="0"/>
                </a:camera>
                <a:lightRig rig="threePt" dir="t"/>
              </a:scene3d>
              <a:sp3d prstMaterial="matte">
                <a:bevelT w="444500" h="444500"/>
                <a:bevelB w="444500" h="4445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dirty="0"/>
              </a:p>
            </p:txBody>
          </p:sp>
          <p:sp>
            <p:nvSpPr>
              <p:cNvPr id="22" name="Oval 21">
                <a:extLst>
                  <a:ext uri="{FF2B5EF4-FFF2-40B4-BE49-F238E27FC236}">
                    <a16:creationId xmlns:a16="http://schemas.microsoft.com/office/drawing/2014/main" id="{9E71B733-29D4-4EFC-9092-E4C1CC3EA322}"/>
                  </a:ext>
                </a:extLst>
              </p:cNvPr>
              <p:cNvSpPr/>
              <p:nvPr/>
            </p:nvSpPr>
            <p:spPr>
              <a:xfrm>
                <a:off x="1109485" y="4954496"/>
                <a:ext cx="900000" cy="900000"/>
              </a:xfrm>
              <a:prstGeom prst="ellipse">
                <a:avLst/>
              </a:prstGeom>
              <a:solidFill>
                <a:srgbClr val="FF4747"/>
              </a:solidFill>
              <a:ln>
                <a:noFill/>
              </a:ln>
              <a:scene3d>
                <a:camera prst="orthographicFront">
                  <a:rot lat="0" lon="0" rev="0"/>
                </a:camera>
                <a:lightRig rig="threePt" dir="t"/>
              </a:scene3d>
              <a:sp3d prstMaterial="matte">
                <a:bevelT w="444500" h="444500"/>
                <a:bevelB w="444500" h="4445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23" name="Oval 22">
                <a:extLst>
                  <a:ext uri="{FF2B5EF4-FFF2-40B4-BE49-F238E27FC236}">
                    <a16:creationId xmlns:a16="http://schemas.microsoft.com/office/drawing/2014/main" id="{EBEB9394-1762-463B-BB67-178364201B01}"/>
                  </a:ext>
                </a:extLst>
              </p:cNvPr>
              <p:cNvSpPr/>
              <p:nvPr/>
            </p:nvSpPr>
            <p:spPr>
              <a:xfrm>
                <a:off x="1768178" y="4639878"/>
                <a:ext cx="900000" cy="900000"/>
              </a:xfrm>
              <a:prstGeom prst="ellipse">
                <a:avLst/>
              </a:prstGeom>
              <a:solidFill>
                <a:srgbClr val="FF4747"/>
              </a:solidFill>
              <a:ln>
                <a:noFill/>
              </a:ln>
              <a:scene3d>
                <a:camera prst="orthographicFront">
                  <a:rot lat="0" lon="0" rev="0"/>
                </a:camera>
                <a:lightRig rig="threePt" dir="t"/>
              </a:scene3d>
              <a:sp3d prstMaterial="matte">
                <a:bevelT w="444500" h="444500"/>
                <a:bevelB w="444500" h="4445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24" name="Oval 23">
                <a:extLst>
                  <a:ext uri="{FF2B5EF4-FFF2-40B4-BE49-F238E27FC236}">
                    <a16:creationId xmlns:a16="http://schemas.microsoft.com/office/drawing/2014/main" id="{2E44F733-0495-4DE7-8609-6B3B752FCD8B}"/>
                  </a:ext>
                </a:extLst>
              </p:cNvPr>
              <p:cNvSpPr/>
              <p:nvPr/>
            </p:nvSpPr>
            <p:spPr>
              <a:xfrm>
                <a:off x="1300493" y="4414640"/>
                <a:ext cx="900000" cy="900000"/>
              </a:xfrm>
              <a:prstGeom prst="ellipse">
                <a:avLst/>
              </a:prstGeom>
              <a:solidFill>
                <a:srgbClr val="FF4747"/>
              </a:solidFill>
              <a:ln>
                <a:noFill/>
              </a:ln>
              <a:scene3d>
                <a:camera prst="orthographicFront">
                  <a:rot lat="0" lon="0" rev="0"/>
                </a:camera>
                <a:lightRig rig="threePt" dir="t"/>
              </a:scene3d>
              <a:sp3d prstMaterial="matte">
                <a:bevelT w="444500" h="444500"/>
                <a:bevelB w="444500" h="4445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dirty="0"/>
              </a:p>
            </p:txBody>
          </p:sp>
        </p:grpSp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8DFCD07B-5850-4D90-9D83-3C1D50108EB4}"/>
                </a:ext>
              </a:extLst>
            </p:cNvPr>
            <p:cNvGrpSpPr/>
            <p:nvPr/>
          </p:nvGrpSpPr>
          <p:grpSpPr>
            <a:xfrm>
              <a:off x="4919812" y="1688352"/>
              <a:ext cx="2414174" cy="2268116"/>
              <a:chOff x="3974822" y="1566193"/>
              <a:chExt cx="2414174" cy="2268116"/>
            </a:xfrm>
          </p:grpSpPr>
          <p:sp>
            <p:nvSpPr>
              <p:cNvPr id="6" name="Oval 5">
                <a:extLst>
                  <a:ext uri="{FF2B5EF4-FFF2-40B4-BE49-F238E27FC236}">
                    <a16:creationId xmlns:a16="http://schemas.microsoft.com/office/drawing/2014/main" id="{0F8739E3-D5EF-42A1-B5BB-804927423B09}"/>
                  </a:ext>
                </a:extLst>
              </p:cNvPr>
              <p:cNvSpPr/>
              <p:nvPr/>
            </p:nvSpPr>
            <p:spPr>
              <a:xfrm>
                <a:off x="4042040" y="1891028"/>
                <a:ext cx="900000" cy="900000"/>
              </a:xfrm>
              <a:prstGeom prst="ellipse">
                <a:avLst/>
              </a:prstGeom>
              <a:solidFill>
                <a:srgbClr val="FF4747"/>
              </a:solidFill>
              <a:ln>
                <a:noFill/>
              </a:ln>
              <a:scene3d>
                <a:camera prst="orthographicFront">
                  <a:rot lat="0" lon="0" rev="0"/>
                </a:camera>
                <a:lightRig rig="threePt" dir="t"/>
              </a:scene3d>
              <a:sp3d prstMaterial="matte">
                <a:bevelT w="444500" h="444500"/>
                <a:bevelB w="444500" h="4445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7" name="Oval 6">
                <a:extLst>
                  <a:ext uri="{FF2B5EF4-FFF2-40B4-BE49-F238E27FC236}">
                    <a16:creationId xmlns:a16="http://schemas.microsoft.com/office/drawing/2014/main" id="{F1BE378E-E5CF-4EEE-A7EE-CCBB88CA58CE}"/>
                  </a:ext>
                </a:extLst>
              </p:cNvPr>
              <p:cNvSpPr/>
              <p:nvPr/>
            </p:nvSpPr>
            <p:spPr>
              <a:xfrm>
                <a:off x="5080689" y="1566193"/>
                <a:ext cx="900000" cy="900000"/>
              </a:xfrm>
              <a:prstGeom prst="ellipse">
                <a:avLst/>
              </a:prstGeom>
              <a:solidFill>
                <a:srgbClr val="FF4747"/>
              </a:solidFill>
              <a:ln>
                <a:noFill/>
              </a:ln>
              <a:scene3d>
                <a:camera prst="orthographicFront">
                  <a:rot lat="0" lon="0" rev="0"/>
                </a:camera>
                <a:lightRig rig="threePt" dir="t"/>
              </a:scene3d>
              <a:sp3d prstMaterial="matte">
                <a:bevelT w="444500" h="444500"/>
                <a:bevelB w="444500" h="4445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8" name="Oval 7">
                <a:extLst>
                  <a:ext uri="{FF2B5EF4-FFF2-40B4-BE49-F238E27FC236}">
                    <a16:creationId xmlns:a16="http://schemas.microsoft.com/office/drawing/2014/main" id="{D6F38B96-3974-4AE4-BAEC-B429BAEF8CBA}"/>
                  </a:ext>
                </a:extLst>
              </p:cNvPr>
              <p:cNvSpPr/>
              <p:nvPr/>
            </p:nvSpPr>
            <p:spPr>
              <a:xfrm>
                <a:off x="4454561" y="1614260"/>
                <a:ext cx="900000" cy="900000"/>
              </a:xfrm>
              <a:prstGeom prst="ellipse">
                <a:avLst/>
              </a:prstGeom>
              <a:solidFill>
                <a:srgbClr val="92D050"/>
              </a:solidFill>
              <a:ln>
                <a:noFill/>
              </a:ln>
              <a:scene3d>
                <a:camera prst="orthographicFront">
                  <a:rot lat="0" lon="0" rev="0"/>
                </a:camera>
                <a:lightRig rig="threePt" dir="t"/>
              </a:scene3d>
              <a:sp3d prstMaterial="matte">
                <a:bevelT w="444500" h="444500"/>
                <a:bevelB w="444500" h="4445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9" name="Oval 8">
                <a:extLst>
                  <a:ext uri="{FF2B5EF4-FFF2-40B4-BE49-F238E27FC236}">
                    <a16:creationId xmlns:a16="http://schemas.microsoft.com/office/drawing/2014/main" id="{CF6F6425-C1E3-428E-934E-5B4D65FB78BB}"/>
                  </a:ext>
                </a:extLst>
              </p:cNvPr>
              <p:cNvSpPr/>
              <p:nvPr/>
            </p:nvSpPr>
            <p:spPr>
              <a:xfrm>
                <a:off x="5177999" y="2934309"/>
                <a:ext cx="900000" cy="900000"/>
              </a:xfrm>
              <a:prstGeom prst="ellipse">
                <a:avLst/>
              </a:prstGeom>
              <a:solidFill>
                <a:srgbClr val="FF4747"/>
              </a:solidFill>
              <a:ln>
                <a:noFill/>
              </a:ln>
              <a:scene3d>
                <a:camera prst="orthographicFront">
                  <a:rot lat="0" lon="0" rev="0"/>
                </a:camera>
                <a:lightRig rig="threePt" dir="t"/>
              </a:scene3d>
              <a:sp3d prstMaterial="matte">
                <a:bevelT w="444500" h="444500"/>
                <a:bevelB w="444500" h="4445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dirty="0"/>
              </a:p>
            </p:txBody>
          </p:sp>
          <p:sp>
            <p:nvSpPr>
              <p:cNvPr id="10" name="Oval 9">
                <a:extLst>
                  <a:ext uri="{FF2B5EF4-FFF2-40B4-BE49-F238E27FC236}">
                    <a16:creationId xmlns:a16="http://schemas.microsoft.com/office/drawing/2014/main" id="{5CA49AF3-15F9-42C3-8AE3-F999A23678A8}"/>
                  </a:ext>
                </a:extLst>
              </p:cNvPr>
              <p:cNvSpPr/>
              <p:nvPr/>
            </p:nvSpPr>
            <p:spPr>
              <a:xfrm>
                <a:off x="5488996" y="2074952"/>
                <a:ext cx="900000" cy="900000"/>
              </a:xfrm>
              <a:prstGeom prst="ellipse">
                <a:avLst/>
              </a:prstGeom>
              <a:solidFill>
                <a:srgbClr val="92D050"/>
              </a:solidFill>
              <a:ln>
                <a:noFill/>
              </a:ln>
              <a:scene3d>
                <a:camera prst="orthographicFront">
                  <a:rot lat="0" lon="0" rev="0"/>
                </a:camera>
                <a:lightRig rig="threePt" dir="t"/>
              </a:scene3d>
              <a:sp3d prstMaterial="matte">
                <a:bevelT w="444500" h="444500"/>
                <a:bevelB w="444500" h="4445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dirty="0"/>
              </a:p>
            </p:txBody>
          </p:sp>
          <p:sp>
            <p:nvSpPr>
              <p:cNvPr id="11" name="Oval 10">
                <a:extLst>
                  <a:ext uri="{FF2B5EF4-FFF2-40B4-BE49-F238E27FC236}">
                    <a16:creationId xmlns:a16="http://schemas.microsoft.com/office/drawing/2014/main" id="{7392022D-86CC-4EE8-9B5E-8CC4D07E49BB}"/>
                  </a:ext>
                </a:extLst>
              </p:cNvPr>
              <p:cNvSpPr/>
              <p:nvPr/>
            </p:nvSpPr>
            <p:spPr>
              <a:xfrm>
                <a:off x="5020263" y="2058666"/>
                <a:ext cx="900000" cy="900000"/>
              </a:xfrm>
              <a:prstGeom prst="ellipse">
                <a:avLst/>
              </a:prstGeom>
              <a:solidFill>
                <a:srgbClr val="92D050"/>
              </a:solidFill>
              <a:ln>
                <a:noFill/>
              </a:ln>
              <a:scene3d>
                <a:camera prst="orthographicFront">
                  <a:rot lat="0" lon="0" rev="0"/>
                </a:camera>
                <a:lightRig rig="threePt" dir="t"/>
              </a:scene3d>
              <a:sp3d prstMaterial="matte">
                <a:bevelT w="444500" h="444500"/>
                <a:bevelB w="444500" h="4445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2" name="Oval 11">
                <a:extLst>
                  <a:ext uri="{FF2B5EF4-FFF2-40B4-BE49-F238E27FC236}">
                    <a16:creationId xmlns:a16="http://schemas.microsoft.com/office/drawing/2014/main" id="{B3977C7B-CEC3-4BC6-B18E-A652428F8A5C}"/>
                  </a:ext>
                </a:extLst>
              </p:cNvPr>
              <p:cNvSpPr/>
              <p:nvPr/>
            </p:nvSpPr>
            <p:spPr>
              <a:xfrm>
                <a:off x="4041477" y="2788874"/>
                <a:ext cx="900000" cy="900000"/>
              </a:xfrm>
              <a:prstGeom prst="ellipse">
                <a:avLst/>
              </a:prstGeom>
              <a:solidFill>
                <a:srgbClr val="92D050"/>
              </a:solidFill>
              <a:ln>
                <a:noFill/>
              </a:ln>
              <a:scene3d>
                <a:camera prst="orthographicFront">
                  <a:rot lat="0" lon="0" rev="0"/>
                </a:camera>
                <a:lightRig rig="threePt" dir="t"/>
              </a:scene3d>
              <a:sp3d prstMaterial="matte">
                <a:bevelT w="444500" h="444500"/>
                <a:bevelB w="444500" h="4445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dirty="0"/>
              </a:p>
            </p:txBody>
          </p:sp>
          <p:sp>
            <p:nvSpPr>
              <p:cNvPr id="13" name="Oval 12">
                <a:extLst>
                  <a:ext uri="{FF2B5EF4-FFF2-40B4-BE49-F238E27FC236}">
                    <a16:creationId xmlns:a16="http://schemas.microsoft.com/office/drawing/2014/main" id="{FCDB4D8F-8921-4B54-BBB7-1BD387DCC78B}"/>
                  </a:ext>
                </a:extLst>
              </p:cNvPr>
              <p:cNvSpPr/>
              <p:nvPr/>
            </p:nvSpPr>
            <p:spPr>
              <a:xfrm>
                <a:off x="4355031" y="2928335"/>
                <a:ext cx="900000" cy="900000"/>
              </a:xfrm>
              <a:prstGeom prst="ellipse">
                <a:avLst/>
              </a:prstGeom>
              <a:solidFill>
                <a:srgbClr val="FF4747"/>
              </a:solidFill>
              <a:ln>
                <a:noFill/>
              </a:ln>
              <a:scene3d>
                <a:camera prst="orthographicFront">
                  <a:rot lat="0" lon="0" rev="0"/>
                </a:camera>
                <a:lightRig rig="threePt" dir="t"/>
              </a:scene3d>
              <a:sp3d prstMaterial="matte">
                <a:bevelT w="444500" h="444500"/>
                <a:bevelB w="444500" h="4445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4" name="Oval 13">
                <a:extLst>
                  <a:ext uri="{FF2B5EF4-FFF2-40B4-BE49-F238E27FC236}">
                    <a16:creationId xmlns:a16="http://schemas.microsoft.com/office/drawing/2014/main" id="{19286032-3968-4A24-B8A6-AFE12450CBFF}"/>
                  </a:ext>
                </a:extLst>
              </p:cNvPr>
              <p:cNvSpPr/>
              <p:nvPr/>
            </p:nvSpPr>
            <p:spPr>
              <a:xfrm>
                <a:off x="3974822" y="2407966"/>
                <a:ext cx="900000" cy="900000"/>
              </a:xfrm>
              <a:prstGeom prst="ellipse">
                <a:avLst/>
              </a:prstGeom>
              <a:solidFill>
                <a:srgbClr val="92D050"/>
              </a:solidFill>
              <a:ln>
                <a:noFill/>
              </a:ln>
              <a:scene3d>
                <a:camera prst="orthographicFront">
                  <a:rot lat="0" lon="0" rev="0"/>
                </a:camera>
                <a:lightRig rig="threePt" dir="t"/>
              </a:scene3d>
              <a:sp3d prstMaterial="matte">
                <a:bevelT w="444500" h="444500"/>
                <a:bevelB w="444500" h="4445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5" name="Oval 14">
                <a:extLst>
                  <a:ext uri="{FF2B5EF4-FFF2-40B4-BE49-F238E27FC236}">
                    <a16:creationId xmlns:a16="http://schemas.microsoft.com/office/drawing/2014/main" id="{11BF5310-8ECF-4217-9261-0FB72813406A}"/>
                  </a:ext>
                </a:extLst>
              </p:cNvPr>
              <p:cNvSpPr/>
              <p:nvPr/>
            </p:nvSpPr>
            <p:spPr>
              <a:xfrm>
                <a:off x="5384180" y="2583711"/>
                <a:ext cx="900000" cy="900000"/>
              </a:xfrm>
              <a:prstGeom prst="ellipse">
                <a:avLst/>
              </a:prstGeom>
              <a:solidFill>
                <a:srgbClr val="FF4747"/>
              </a:solidFill>
              <a:ln>
                <a:noFill/>
              </a:ln>
              <a:scene3d>
                <a:camera prst="orthographicFront">
                  <a:rot lat="0" lon="0" rev="0"/>
                </a:camera>
                <a:lightRig rig="threePt" dir="t"/>
              </a:scene3d>
              <a:sp3d prstMaterial="matte">
                <a:bevelT w="444500" h="444500"/>
                <a:bevelB w="444500" h="4445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6" name="Oval 15">
                <a:extLst>
                  <a:ext uri="{FF2B5EF4-FFF2-40B4-BE49-F238E27FC236}">
                    <a16:creationId xmlns:a16="http://schemas.microsoft.com/office/drawing/2014/main" id="{221764A3-0ACA-41CE-93AC-980B2080645D}"/>
                  </a:ext>
                </a:extLst>
              </p:cNvPr>
              <p:cNvSpPr/>
              <p:nvPr/>
            </p:nvSpPr>
            <p:spPr>
              <a:xfrm>
                <a:off x="4778362" y="2917159"/>
                <a:ext cx="900000" cy="900000"/>
              </a:xfrm>
              <a:prstGeom prst="ellipse">
                <a:avLst/>
              </a:prstGeom>
              <a:solidFill>
                <a:srgbClr val="92D050"/>
              </a:solidFill>
              <a:ln>
                <a:noFill/>
              </a:ln>
              <a:scene3d>
                <a:camera prst="orthographicFront">
                  <a:rot lat="0" lon="0" rev="0"/>
                </a:camera>
                <a:lightRig rig="threePt" dir="t"/>
              </a:scene3d>
              <a:sp3d prstMaterial="matte">
                <a:bevelT w="444500" h="444500"/>
                <a:bevelB w="444500" h="4445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7" name="Oval 16">
                <a:extLst>
                  <a:ext uri="{FF2B5EF4-FFF2-40B4-BE49-F238E27FC236}">
                    <a16:creationId xmlns:a16="http://schemas.microsoft.com/office/drawing/2014/main" id="{12CFDB08-F1A8-4013-9680-C2A15026EEDB}"/>
                  </a:ext>
                </a:extLst>
              </p:cNvPr>
              <p:cNvSpPr/>
              <p:nvPr/>
            </p:nvSpPr>
            <p:spPr>
              <a:xfrm>
                <a:off x="4445481" y="2217643"/>
                <a:ext cx="900000" cy="900000"/>
              </a:xfrm>
              <a:prstGeom prst="ellipse">
                <a:avLst/>
              </a:prstGeom>
              <a:solidFill>
                <a:srgbClr val="FF4747"/>
              </a:solidFill>
              <a:ln>
                <a:noFill/>
              </a:ln>
              <a:scene3d>
                <a:camera prst="orthographicFront">
                  <a:rot lat="0" lon="0" rev="0"/>
                </a:camera>
                <a:lightRig rig="threePt" dir="t"/>
              </a:scene3d>
              <a:sp3d prstMaterial="matte">
                <a:bevelT w="444500" h="444500"/>
                <a:bevelB w="444500" h="4445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dirty="0"/>
              </a:p>
            </p:txBody>
          </p:sp>
        </p:grp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A12EF889-CCB0-4602-869C-3C47DCD74751}"/>
                </a:ext>
              </a:extLst>
            </p:cNvPr>
            <p:cNvSpPr txBox="1"/>
            <p:nvPr/>
          </p:nvSpPr>
          <p:spPr>
            <a:xfrm>
              <a:off x="4923741" y="4334644"/>
              <a:ext cx="2406317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dirty="0">
                  <a:solidFill>
                    <a:srgbClr val="10253F"/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A nucleus made of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GB" dirty="0">
                  <a:solidFill>
                    <a:srgbClr val="10253F"/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6 protons and 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GB" dirty="0">
                  <a:solidFill>
                    <a:srgbClr val="10253F"/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6 neutrons.</a:t>
              </a:r>
            </a:p>
          </p:txBody>
        </p:sp>
      </p:grpSp>
      <p:sp>
        <p:nvSpPr>
          <p:cNvPr id="31" name="Text Placeholder 16">
            <a:extLst>
              <a:ext uri="{FF2B5EF4-FFF2-40B4-BE49-F238E27FC236}">
                <a16:creationId xmlns:a16="http://schemas.microsoft.com/office/drawing/2014/main" id="{CD782497-02C8-4C2C-9027-87A65E3562F3}"/>
              </a:ext>
            </a:extLst>
          </p:cNvPr>
          <p:cNvSpPr txBox="1">
            <a:spLocks/>
          </p:cNvSpPr>
          <p:nvPr/>
        </p:nvSpPr>
        <p:spPr>
          <a:xfrm>
            <a:off x="457200" y="863126"/>
            <a:ext cx="8285163" cy="45777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114000"/>
              </a:lnSpc>
              <a:spcBef>
                <a:spcPct val="20000"/>
              </a:spcBef>
              <a:buFont typeface="+mj-lt"/>
              <a:buNone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971550" indent="-5143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 marL="1485900" indent="-57150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-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 marL="1974850" indent="-539750" algn="l" defTabSz="914400" rtl="0" eaLnBrk="1" latinLnBrk="0" hangingPunct="1">
              <a:spcBef>
                <a:spcPct val="20000"/>
              </a:spcBef>
              <a:buFont typeface="Wingdings" panose="05000000000000000000" pitchFamily="2" charset="2"/>
              <a:buChar char="§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  <a:lvl5pPr marL="2514600" indent="-53975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55600" lvl="0" indent="-355600">
              <a:defRPr/>
            </a:pPr>
            <a:r>
              <a:rPr lang="en-US" dirty="0">
                <a:solidFill>
                  <a:srgbClr val="10253F"/>
                </a:solidFill>
              </a:rPr>
              <a:t>The nucleus of an atom is made of protons and neutrons</a:t>
            </a:r>
            <a:r>
              <a:rPr lang="en-US" dirty="0">
                <a:solidFill>
                  <a:srgbClr val="1F497D">
                    <a:lumMod val="50000"/>
                  </a:srgbClr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27313419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>
            <a:extLst>
              <a:ext uri="{FF2B5EF4-FFF2-40B4-BE49-F238E27FC236}">
                <a16:creationId xmlns:a16="http://schemas.microsoft.com/office/drawing/2014/main" id="{EFD8651A-95D9-4A05-AE2D-E190B48F8EE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51781"/>
            <a:ext cx="9144000" cy="6203552"/>
          </a:xfrm>
          <a:prstGeom prst="rect">
            <a:avLst/>
          </a:prstGeom>
        </p:spPr>
      </p:pic>
      <p:sp>
        <p:nvSpPr>
          <p:cNvPr id="11" name="Title 1"/>
          <p:cNvSpPr txBox="1">
            <a:spLocks/>
          </p:cNvSpPr>
          <p:nvPr/>
        </p:nvSpPr>
        <p:spPr>
          <a:xfrm>
            <a:off x="143751" y="26336"/>
            <a:ext cx="8820737" cy="576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2000" b="1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>
              <a:defRPr/>
            </a:pPr>
            <a:r>
              <a:rPr lang="en-US" dirty="0">
                <a:solidFill>
                  <a:srgbClr val="1F497D">
                    <a:lumMod val="50000"/>
                  </a:srgbClr>
                </a:solidFill>
              </a:rPr>
              <a:t>Unstable nucleus</a:t>
            </a:r>
            <a:endParaRPr lang="en-GB" dirty="0">
              <a:solidFill>
                <a:srgbClr val="1F497D">
                  <a:lumMod val="50000"/>
                </a:srgbClr>
              </a:solidFill>
            </a:endParaRPr>
          </a:p>
        </p:txBody>
      </p:sp>
      <p:sp>
        <p:nvSpPr>
          <p:cNvPr id="12" name="Text Placeholder 16"/>
          <p:cNvSpPr txBox="1">
            <a:spLocks/>
          </p:cNvSpPr>
          <p:nvPr/>
        </p:nvSpPr>
        <p:spPr>
          <a:xfrm>
            <a:off x="457200" y="863126"/>
            <a:ext cx="8285163" cy="176087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114000"/>
              </a:lnSpc>
              <a:spcBef>
                <a:spcPct val="20000"/>
              </a:spcBef>
              <a:buFont typeface="+mj-lt"/>
              <a:buNone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971550" indent="-5143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 marL="1485900" indent="-57150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-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 marL="1974850" indent="-539750" algn="l" defTabSz="914400" rtl="0" eaLnBrk="1" latinLnBrk="0" hangingPunct="1">
              <a:spcBef>
                <a:spcPct val="20000"/>
              </a:spcBef>
              <a:buFont typeface="Wingdings" panose="05000000000000000000" pitchFamily="2" charset="2"/>
              <a:buChar char="§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  <a:lvl5pPr marL="2514600" indent="-53975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55600" lvl="0" indent="-355600">
              <a:defRPr/>
            </a:pPr>
            <a:r>
              <a:rPr lang="en-US" b="1" dirty="0">
                <a:solidFill>
                  <a:srgbClr val="1F497D">
                    <a:lumMod val="50000"/>
                  </a:srgbClr>
                </a:solidFill>
              </a:rPr>
              <a:t>a.</a:t>
            </a:r>
            <a:r>
              <a:rPr lang="en-US" dirty="0">
                <a:solidFill>
                  <a:srgbClr val="1F497D">
                    <a:lumMod val="50000"/>
                  </a:srgbClr>
                </a:solidFill>
              </a:rPr>
              <a:t>	Which nucleus is </a:t>
            </a:r>
            <a:r>
              <a:rPr lang="en-US" b="1" dirty="0">
                <a:solidFill>
                  <a:srgbClr val="1F497D">
                    <a:lumMod val="50000"/>
                  </a:srgbClr>
                </a:solidFill>
              </a:rPr>
              <a:t>most unstable</a:t>
            </a:r>
            <a:r>
              <a:rPr lang="en-US" dirty="0">
                <a:solidFill>
                  <a:srgbClr val="1F497D">
                    <a:lumMod val="50000"/>
                  </a:srgbClr>
                </a:solidFill>
              </a:rPr>
              <a:t>?</a:t>
            </a:r>
          </a:p>
        </p:txBody>
      </p:sp>
      <p:sp>
        <p:nvSpPr>
          <p:cNvPr id="20" name="Rectangle 19"/>
          <p:cNvSpPr/>
          <p:nvPr/>
        </p:nvSpPr>
        <p:spPr>
          <a:xfrm>
            <a:off x="402385" y="3574076"/>
            <a:ext cx="8303467" cy="540142"/>
          </a:xfrm>
          <a:prstGeom prst="rect">
            <a:avLst/>
          </a:prstGeom>
          <a:solidFill>
            <a:srgbClr val="FAFAEA"/>
          </a:solidFill>
          <a:ln>
            <a:solidFill>
              <a:srgbClr val="10253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Rectangle 20"/>
          <p:cNvSpPr/>
          <p:nvPr/>
        </p:nvSpPr>
        <p:spPr>
          <a:xfrm>
            <a:off x="402385" y="4233894"/>
            <a:ext cx="8303467" cy="540142"/>
          </a:xfrm>
          <a:prstGeom prst="rect">
            <a:avLst/>
          </a:prstGeom>
          <a:solidFill>
            <a:srgbClr val="FAFAEA"/>
          </a:solidFill>
          <a:ln>
            <a:solidFill>
              <a:srgbClr val="10253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Rectangle 21"/>
          <p:cNvSpPr/>
          <p:nvPr/>
        </p:nvSpPr>
        <p:spPr>
          <a:xfrm>
            <a:off x="402385" y="4893712"/>
            <a:ext cx="8303467" cy="540142"/>
          </a:xfrm>
          <a:prstGeom prst="rect">
            <a:avLst/>
          </a:prstGeom>
          <a:solidFill>
            <a:srgbClr val="FAFAEA"/>
          </a:solidFill>
          <a:ln>
            <a:solidFill>
              <a:srgbClr val="10253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TextBox 23"/>
          <p:cNvSpPr txBox="1"/>
          <p:nvPr/>
        </p:nvSpPr>
        <p:spPr>
          <a:xfrm>
            <a:off x="457200" y="3659410"/>
            <a:ext cx="4658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A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977841" y="3657081"/>
            <a:ext cx="7728009" cy="369332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r>
              <a:rPr lang="en-GB" dirty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Nucleus of just protons.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457200" y="4319228"/>
            <a:ext cx="4658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B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977841" y="4316899"/>
            <a:ext cx="7728009" cy="369332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r>
              <a:rPr lang="en-GB" dirty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Nucleus of protons and neutrons.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457200" y="4979046"/>
            <a:ext cx="4658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C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977841" y="4976717"/>
            <a:ext cx="7728009" cy="369332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r>
              <a:rPr lang="en-GB" dirty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Both are equally unstable.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3BFD8A5B-4641-4896-815F-265628762286}"/>
              </a:ext>
            </a:extLst>
          </p:cNvPr>
          <p:cNvGrpSpPr/>
          <p:nvPr/>
        </p:nvGrpSpPr>
        <p:grpSpPr>
          <a:xfrm>
            <a:off x="1962192" y="1424146"/>
            <a:ext cx="5039616" cy="1937036"/>
            <a:chOff x="1962192" y="1424146"/>
            <a:chExt cx="5039616" cy="1937036"/>
          </a:xfrm>
        </p:grpSpPr>
        <p:pic>
          <p:nvPicPr>
            <p:cNvPr id="2" name="Picture 1">
              <a:extLst>
                <a:ext uri="{FF2B5EF4-FFF2-40B4-BE49-F238E27FC236}">
                  <a16:creationId xmlns:a16="http://schemas.microsoft.com/office/drawing/2014/main" id="{A82C3AFC-6366-41AF-B368-5ADE7497B29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197753" y="1424146"/>
              <a:ext cx="4804055" cy="1937036"/>
            </a:xfrm>
            <a:prstGeom prst="rect">
              <a:avLst/>
            </a:prstGeom>
          </p:spPr>
        </p:pic>
        <p:sp>
          <p:nvSpPr>
            <p:cNvPr id="64" name="TextBox 63">
              <a:extLst>
                <a:ext uri="{FF2B5EF4-FFF2-40B4-BE49-F238E27FC236}">
                  <a16:creationId xmlns:a16="http://schemas.microsoft.com/office/drawing/2014/main" id="{85D89CEB-4351-470A-AD47-FBB6ECA7B367}"/>
                </a:ext>
              </a:extLst>
            </p:cNvPr>
            <p:cNvSpPr txBox="1"/>
            <p:nvPr/>
          </p:nvSpPr>
          <p:spPr>
            <a:xfrm>
              <a:off x="1962192" y="2831731"/>
              <a:ext cx="3600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latin typeface="Verdana" panose="020B0604030504040204" pitchFamily="34" charset="0"/>
                  <a:ea typeface="Verdana" panose="020B0604030504040204" pitchFamily="34" charset="0"/>
                </a:rPr>
                <a:t>A</a:t>
              </a:r>
            </a:p>
          </p:txBody>
        </p:sp>
        <p:sp>
          <p:nvSpPr>
            <p:cNvPr id="65" name="TextBox 64">
              <a:extLst>
                <a:ext uri="{FF2B5EF4-FFF2-40B4-BE49-F238E27FC236}">
                  <a16:creationId xmlns:a16="http://schemas.microsoft.com/office/drawing/2014/main" id="{FF08E1CD-5D5D-45A4-A8C4-E80F9A2FC2F1}"/>
                </a:ext>
              </a:extLst>
            </p:cNvPr>
            <p:cNvSpPr txBox="1"/>
            <p:nvPr/>
          </p:nvSpPr>
          <p:spPr>
            <a:xfrm>
              <a:off x="4599780" y="2831731"/>
              <a:ext cx="3600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latin typeface="Verdana" panose="020B0604030504040204" pitchFamily="34" charset="0"/>
                  <a:ea typeface="Verdana" panose="020B0604030504040204" pitchFamily="34" charset="0"/>
                </a:rPr>
                <a:t>B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74804483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>
            <a:extLst>
              <a:ext uri="{FF2B5EF4-FFF2-40B4-BE49-F238E27FC236}">
                <a16:creationId xmlns:a16="http://schemas.microsoft.com/office/drawing/2014/main" id="{CBE438FE-32C4-4047-A14C-08FDD2B9632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51781"/>
            <a:ext cx="9144000" cy="6203552"/>
          </a:xfrm>
          <a:prstGeom prst="rect">
            <a:avLst/>
          </a:prstGeom>
        </p:spPr>
      </p:pic>
      <p:sp>
        <p:nvSpPr>
          <p:cNvPr id="11" name="Title 1"/>
          <p:cNvSpPr txBox="1">
            <a:spLocks/>
          </p:cNvSpPr>
          <p:nvPr/>
        </p:nvSpPr>
        <p:spPr>
          <a:xfrm>
            <a:off x="143751" y="26336"/>
            <a:ext cx="8820737" cy="576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2000" b="1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1F497D">
                    <a:lumMod val="50000"/>
                  </a:srgbClr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Unstable nucleus</a:t>
            </a:r>
            <a:endParaRPr kumimoji="0" lang="en-GB" sz="2000" b="1" i="0" u="none" strike="noStrike" kern="1200" cap="none" spc="0" normalizeH="0" baseline="0" noProof="0" dirty="0">
              <a:ln>
                <a:noFill/>
              </a:ln>
              <a:solidFill>
                <a:srgbClr val="1F497D">
                  <a:lumMod val="50000"/>
                </a:srgbClr>
              </a:solidFill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2" name="Text Placeholder 16"/>
          <p:cNvSpPr txBox="1">
            <a:spLocks/>
          </p:cNvSpPr>
          <p:nvPr/>
        </p:nvSpPr>
        <p:spPr>
          <a:xfrm>
            <a:off x="457200" y="863126"/>
            <a:ext cx="8285163" cy="6464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114000"/>
              </a:lnSpc>
              <a:spcBef>
                <a:spcPct val="20000"/>
              </a:spcBef>
              <a:buFont typeface="+mj-lt"/>
              <a:buNone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971550" indent="-5143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 marL="1485900" indent="-57150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-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 marL="1974850" indent="-539750" algn="l" defTabSz="914400" rtl="0" eaLnBrk="1" latinLnBrk="0" hangingPunct="1">
              <a:spcBef>
                <a:spcPct val="20000"/>
              </a:spcBef>
              <a:buFont typeface="Wingdings" panose="05000000000000000000" pitchFamily="2" charset="2"/>
              <a:buChar char="§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  <a:lvl5pPr marL="2514600" indent="-53975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55600" marR="0" lvl="0" indent="-35560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1F497D">
                    <a:lumMod val="50000"/>
                  </a:srgbClr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b.</a:t>
            </a:r>
            <a:r>
              <a:rPr kumimoji="0" lang="en-US" sz="1800" i="0" u="none" strike="noStrike" kern="1200" cap="none" spc="0" normalizeH="0" baseline="0" noProof="0" dirty="0">
                <a:ln>
                  <a:noFill/>
                </a:ln>
                <a:solidFill>
                  <a:srgbClr val="1F497D">
                    <a:lumMod val="50000"/>
                  </a:srgbClr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	What is the best reason for your last answer?</a:t>
            </a:r>
            <a:endParaRPr kumimoji="0" lang="en-US" sz="1800" b="1" i="0" u="none" strike="noStrike" kern="1200" cap="none" spc="0" normalizeH="0" baseline="0" noProof="0" dirty="0">
              <a:ln>
                <a:noFill/>
              </a:ln>
              <a:solidFill>
                <a:srgbClr val="1F497D">
                  <a:lumMod val="50000"/>
                </a:srgbClr>
              </a:solidFill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402385" y="5553530"/>
            <a:ext cx="8303467" cy="540142"/>
          </a:xfrm>
          <a:prstGeom prst="rect">
            <a:avLst/>
          </a:prstGeom>
          <a:solidFill>
            <a:srgbClr val="FAFAEA"/>
          </a:solidFill>
          <a:ln>
            <a:solidFill>
              <a:srgbClr val="10253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Rectangle 19"/>
          <p:cNvSpPr/>
          <p:nvPr/>
        </p:nvSpPr>
        <p:spPr>
          <a:xfrm>
            <a:off x="402385" y="3574076"/>
            <a:ext cx="8303467" cy="540142"/>
          </a:xfrm>
          <a:prstGeom prst="rect">
            <a:avLst/>
          </a:prstGeom>
          <a:solidFill>
            <a:srgbClr val="FAFAEA"/>
          </a:solidFill>
          <a:ln>
            <a:solidFill>
              <a:srgbClr val="10253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Rectangle 20"/>
          <p:cNvSpPr/>
          <p:nvPr/>
        </p:nvSpPr>
        <p:spPr>
          <a:xfrm>
            <a:off x="402385" y="4233894"/>
            <a:ext cx="8303467" cy="540142"/>
          </a:xfrm>
          <a:prstGeom prst="rect">
            <a:avLst/>
          </a:prstGeom>
          <a:solidFill>
            <a:srgbClr val="FAFAEA"/>
          </a:solidFill>
          <a:ln>
            <a:solidFill>
              <a:srgbClr val="10253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Rectangle 21"/>
          <p:cNvSpPr/>
          <p:nvPr/>
        </p:nvSpPr>
        <p:spPr>
          <a:xfrm>
            <a:off x="402385" y="4893712"/>
            <a:ext cx="8303467" cy="540142"/>
          </a:xfrm>
          <a:prstGeom prst="rect">
            <a:avLst/>
          </a:prstGeom>
          <a:solidFill>
            <a:srgbClr val="FAFAEA"/>
          </a:solidFill>
          <a:ln>
            <a:solidFill>
              <a:srgbClr val="10253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TextBox 23"/>
          <p:cNvSpPr txBox="1"/>
          <p:nvPr/>
        </p:nvSpPr>
        <p:spPr>
          <a:xfrm>
            <a:off x="457200" y="3659410"/>
            <a:ext cx="4658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A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977841" y="3657081"/>
            <a:ext cx="7728009" cy="369332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r>
              <a:rPr lang="en-GB" dirty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Both have the same number of protons.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457200" y="4319228"/>
            <a:ext cx="4658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B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977841" y="4316899"/>
            <a:ext cx="7728009" cy="369332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r>
              <a:rPr lang="en-GB" dirty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Its protons are closer together.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457200" y="4979046"/>
            <a:ext cx="4658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C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977841" y="4976717"/>
            <a:ext cx="7728009" cy="369332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r>
              <a:rPr lang="en-GB" dirty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Its protons are further apart.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457200" y="5632516"/>
            <a:ext cx="4658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D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977841" y="5630187"/>
            <a:ext cx="7728009" cy="369332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r>
              <a:rPr lang="en-GB" dirty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It has neutrons.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573625ED-A6CB-4D59-B2D1-3F72C79F3F03}"/>
              </a:ext>
            </a:extLst>
          </p:cNvPr>
          <p:cNvGrpSpPr/>
          <p:nvPr/>
        </p:nvGrpSpPr>
        <p:grpSpPr>
          <a:xfrm>
            <a:off x="1962192" y="1424146"/>
            <a:ext cx="5039616" cy="1937036"/>
            <a:chOff x="1962192" y="1424146"/>
            <a:chExt cx="5039616" cy="1937036"/>
          </a:xfrm>
        </p:grpSpPr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00D54AB0-F6FC-45D8-BEC9-31B8CBFBB24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197753" y="1424146"/>
              <a:ext cx="4804055" cy="1937036"/>
            </a:xfrm>
            <a:prstGeom prst="rect">
              <a:avLst/>
            </a:prstGeom>
          </p:spPr>
        </p:pic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A0FF4F29-5AA9-499F-B19C-CF551C75C197}"/>
                </a:ext>
              </a:extLst>
            </p:cNvPr>
            <p:cNvSpPr txBox="1"/>
            <p:nvPr/>
          </p:nvSpPr>
          <p:spPr>
            <a:xfrm>
              <a:off x="1962192" y="2831731"/>
              <a:ext cx="3600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latin typeface="Verdana" panose="020B0604030504040204" pitchFamily="34" charset="0"/>
                  <a:ea typeface="Verdana" panose="020B0604030504040204" pitchFamily="34" charset="0"/>
                </a:rPr>
                <a:t>A</a:t>
              </a:r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0884228A-E9AF-4EE5-B21E-D8EEC1675022}"/>
                </a:ext>
              </a:extLst>
            </p:cNvPr>
            <p:cNvSpPr txBox="1"/>
            <p:nvPr/>
          </p:nvSpPr>
          <p:spPr>
            <a:xfrm>
              <a:off x="4599780" y="2831731"/>
              <a:ext cx="3600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dirty="0">
                  <a:latin typeface="Verdana" panose="020B0604030504040204" pitchFamily="34" charset="0"/>
                  <a:ea typeface="Verdana" panose="020B0604030504040204" pitchFamily="34" charset="0"/>
                </a:rPr>
                <a:t>B</a:t>
              </a:r>
            </a:p>
          </p:txBody>
        </p:sp>
      </p:grpSp>
      <p:sp>
        <p:nvSpPr>
          <p:cNvPr id="33" name="Rounded Rectangle 18">
            <a:hlinkClick r:id="rId5" action="ppaction://hlinksldjump"/>
            <a:extLst>
              <a:ext uri="{FF2B5EF4-FFF2-40B4-BE49-F238E27FC236}">
                <a16:creationId xmlns:a16="http://schemas.microsoft.com/office/drawing/2014/main" id="{2A35492D-EDF9-477F-A807-77E14AA32F48}"/>
              </a:ext>
            </a:extLst>
          </p:cNvPr>
          <p:cNvSpPr/>
          <p:nvPr/>
        </p:nvSpPr>
        <p:spPr>
          <a:xfrm>
            <a:off x="7884488" y="145168"/>
            <a:ext cx="1080000" cy="360000"/>
          </a:xfrm>
          <a:prstGeom prst="roundRect">
            <a:avLst/>
          </a:prstGeom>
          <a:solidFill>
            <a:srgbClr val="604A7B"/>
          </a:solidFill>
          <a:ln>
            <a:solidFill>
              <a:schemeClr val="accent6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latin typeface="Verdana" panose="020B0604030504040204" pitchFamily="34" charset="0"/>
                <a:ea typeface="Verdana" panose="020B0604030504040204" pitchFamily="34" charset="0"/>
              </a:rPr>
              <a:t>Home</a:t>
            </a:r>
          </a:p>
        </p:txBody>
      </p:sp>
    </p:spTree>
    <p:extLst>
      <p:ext uri="{BB962C8B-B14F-4D97-AF65-F5344CB8AC3E}">
        <p14:creationId xmlns:p14="http://schemas.microsoft.com/office/powerpoint/2010/main" val="345448806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6B07F914-95E4-4C95-B102-555FD884F16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62182"/>
            <a:ext cx="9144000" cy="6203552"/>
          </a:xfrm>
          <a:prstGeom prst="rect">
            <a:avLst/>
          </a:prstGeom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id="{C383B909-D274-4D1C-86E1-43828B373AAE}"/>
              </a:ext>
            </a:extLst>
          </p:cNvPr>
          <p:cNvSpPr txBox="1">
            <a:spLocks/>
          </p:cNvSpPr>
          <p:nvPr/>
        </p:nvSpPr>
        <p:spPr>
          <a:xfrm>
            <a:off x="143751" y="26336"/>
            <a:ext cx="8820737" cy="576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2000" b="1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>
              <a:defRPr/>
            </a:pPr>
            <a:r>
              <a:rPr lang="en-US" dirty="0">
                <a:solidFill>
                  <a:srgbClr val="1F497D">
                    <a:lumMod val="50000"/>
                  </a:srgbClr>
                </a:solidFill>
              </a:rPr>
              <a:t>Alpha decay</a:t>
            </a:r>
            <a:endParaRPr lang="en-GB" dirty="0">
              <a:solidFill>
                <a:srgbClr val="1F497D">
                  <a:lumMod val="50000"/>
                </a:srgbClr>
              </a:solidFill>
            </a:endParaRPr>
          </a:p>
        </p:txBody>
      </p:sp>
      <p:sp>
        <p:nvSpPr>
          <p:cNvPr id="31" name="Text Placeholder 16">
            <a:extLst>
              <a:ext uri="{FF2B5EF4-FFF2-40B4-BE49-F238E27FC236}">
                <a16:creationId xmlns:a16="http://schemas.microsoft.com/office/drawing/2014/main" id="{CD782497-02C8-4C2C-9027-87A65E3562F3}"/>
              </a:ext>
            </a:extLst>
          </p:cNvPr>
          <p:cNvSpPr txBox="1">
            <a:spLocks/>
          </p:cNvSpPr>
          <p:nvPr/>
        </p:nvSpPr>
        <p:spPr>
          <a:xfrm>
            <a:off x="457200" y="863126"/>
            <a:ext cx="8285163" cy="12681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114000"/>
              </a:lnSpc>
              <a:spcBef>
                <a:spcPct val="20000"/>
              </a:spcBef>
              <a:buFont typeface="+mj-lt"/>
              <a:buNone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971550" indent="-5143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 marL="1485900" indent="-57150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-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 marL="1974850" indent="-539750" algn="l" defTabSz="914400" rtl="0" eaLnBrk="1" latinLnBrk="0" hangingPunct="1">
              <a:spcBef>
                <a:spcPct val="20000"/>
              </a:spcBef>
              <a:buFont typeface="Wingdings" panose="05000000000000000000" pitchFamily="2" charset="2"/>
              <a:buChar char="§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  <a:lvl5pPr marL="2514600" indent="-53975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55600" lvl="0" indent="-355600">
              <a:defRPr/>
            </a:pPr>
            <a:r>
              <a:rPr lang="en-US" dirty="0">
                <a:solidFill>
                  <a:srgbClr val="1F497D">
                    <a:lumMod val="50000"/>
                  </a:srgbClr>
                </a:solidFill>
              </a:rPr>
              <a:t>The nucleus on the left is plutonium-240.</a:t>
            </a:r>
          </a:p>
          <a:p>
            <a:pPr marL="355600" lvl="0" indent="-355600">
              <a:defRPr/>
            </a:pPr>
            <a:r>
              <a:rPr lang="en-US" dirty="0">
                <a:solidFill>
                  <a:srgbClr val="1F497D">
                    <a:lumMod val="50000"/>
                  </a:srgbClr>
                </a:solidFill>
              </a:rPr>
              <a:t>A plutonium-240 nucleus is unstable.</a:t>
            </a:r>
          </a:p>
          <a:p>
            <a:r>
              <a:rPr lang="en-US" dirty="0"/>
              <a:t>It can decay by emitting an alpha particle.</a:t>
            </a:r>
            <a:endParaRPr lang="en-GB" dirty="0"/>
          </a:p>
        </p:txBody>
      </p:sp>
      <p:sp>
        <p:nvSpPr>
          <p:cNvPr id="28" name="Text Placeholder 16">
            <a:extLst>
              <a:ext uri="{FF2B5EF4-FFF2-40B4-BE49-F238E27FC236}">
                <a16:creationId xmlns:a16="http://schemas.microsoft.com/office/drawing/2014/main" id="{BF35D42A-13A7-4FEE-9FBF-064C81FC639E}"/>
              </a:ext>
            </a:extLst>
          </p:cNvPr>
          <p:cNvSpPr txBox="1">
            <a:spLocks/>
          </p:cNvSpPr>
          <p:nvPr/>
        </p:nvSpPr>
        <p:spPr>
          <a:xfrm>
            <a:off x="457200" y="5273345"/>
            <a:ext cx="8285163" cy="6990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114000"/>
              </a:lnSpc>
              <a:spcBef>
                <a:spcPct val="20000"/>
              </a:spcBef>
              <a:buFont typeface="+mj-lt"/>
              <a:buNone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971550" indent="-5143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 marL="1485900" indent="-57150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-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 marL="1974850" indent="-539750" algn="l" defTabSz="914400" rtl="0" eaLnBrk="1" latinLnBrk="0" hangingPunct="1">
              <a:spcBef>
                <a:spcPct val="20000"/>
              </a:spcBef>
              <a:buFont typeface="Wingdings" panose="05000000000000000000" pitchFamily="2" charset="2"/>
              <a:buChar char="§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  <a:lvl5pPr marL="2514600" indent="-53975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55600" lvl="0" indent="-355600">
              <a:defRPr/>
            </a:pPr>
            <a:r>
              <a:rPr lang="en-US" sz="1400" i="1" dirty="0">
                <a:solidFill>
                  <a:srgbClr val="1F497D">
                    <a:lumMod val="50000"/>
                  </a:srgbClr>
                </a:solidFill>
              </a:rPr>
              <a:t>Some unstable nuclei undergo alpha decay.</a:t>
            </a:r>
          </a:p>
          <a:p>
            <a:pPr marL="355600" lvl="0" indent="-355600">
              <a:defRPr/>
            </a:pPr>
            <a:r>
              <a:rPr lang="en-US" sz="1400" i="1" dirty="0">
                <a:solidFill>
                  <a:srgbClr val="1F497D">
                    <a:lumMod val="50000"/>
                  </a:srgbClr>
                </a:solidFill>
              </a:rPr>
              <a:t>Others can decay by different sorts of radioactive decay</a:t>
            </a:r>
            <a:r>
              <a:rPr lang="en-US" sz="1600" i="1" dirty="0">
                <a:solidFill>
                  <a:srgbClr val="1F497D">
                    <a:lumMod val="50000"/>
                  </a:srgbClr>
                </a:solidFill>
              </a:rPr>
              <a:t>.</a:t>
            </a:r>
          </a:p>
        </p:txBody>
      </p:sp>
      <p:grpSp>
        <p:nvGrpSpPr>
          <p:cNvPr id="410" name="Group 409">
            <a:extLst>
              <a:ext uri="{FF2B5EF4-FFF2-40B4-BE49-F238E27FC236}">
                <a16:creationId xmlns:a16="http://schemas.microsoft.com/office/drawing/2014/main" id="{43D5AB29-875C-4394-BA4F-29BC84A57FD8}"/>
              </a:ext>
            </a:extLst>
          </p:cNvPr>
          <p:cNvGrpSpPr/>
          <p:nvPr/>
        </p:nvGrpSpPr>
        <p:grpSpPr>
          <a:xfrm>
            <a:off x="1237992" y="1032450"/>
            <a:ext cx="7024499" cy="3900377"/>
            <a:chOff x="1237992" y="1032450"/>
            <a:chExt cx="7024499" cy="3900377"/>
          </a:xfrm>
        </p:grpSpPr>
        <p:grpSp>
          <p:nvGrpSpPr>
            <p:cNvPr id="314" name="Group 313">
              <a:extLst>
                <a:ext uri="{FF2B5EF4-FFF2-40B4-BE49-F238E27FC236}">
                  <a16:creationId xmlns:a16="http://schemas.microsoft.com/office/drawing/2014/main" id="{439D7966-B568-43FA-9C54-8348CD568D80}"/>
                </a:ext>
              </a:extLst>
            </p:cNvPr>
            <p:cNvGrpSpPr/>
            <p:nvPr/>
          </p:nvGrpSpPr>
          <p:grpSpPr>
            <a:xfrm>
              <a:off x="4918782" y="1032450"/>
              <a:ext cx="3343709" cy="3900377"/>
              <a:chOff x="4918782" y="984847"/>
              <a:chExt cx="3343709" cy="3900377"/>
            </a:xfrm>
          </p:grpSpPr>
          <p:sp>
            <p:nvSpPr>
              <p:cNvPr id="313" name="Explosion: 8 Points 312">
                <a:extLst>
                  <a:ext uri="{FF2B5EF4-FFF2-40B4-BE49-F238E27FC236}">
                    <a16:creationId xmlns:a16="http://schemas.microsoft.com/office/drawing/2014/main" id="{E24254EA-5EF2-4CDF-9782-2FC3035F4ED1}"/>
                  </a:ext>
                </a:extLst>
              </p:cNvPr>
              <p:cNvSpPr/>
              <p:nvPr/>
            </p:nvSpPr>
            <p:spPr>
              <a:xfrm rot="1695879">
                <a:off x="5923531" y="2445589"/>
                <a:ext cx="1079162" cy="1422249"/>
              </a:xfrm>
              <a:prstGeom prst="irregularSeal1">
                <a:avLst/>
              </a:prstGeom>
              <a:solidFill>
                <a:srgbClr val="C00000">
                  <a:alpha val="50000"/>
                </a:srgbClr>
              </a:solidFill>
              <a:ln>
                <a:noFill/>
              </a:ln>
              <a:effectLst>
                <a:softEdge rad="127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pic>
            <p:nvPicPr>
              <p:cNvPr id="219" name="Picture 218">
                <a:extLst>
                  <a:ext uri="{FF2B5EF4-FFF2-40B4-BE49-F238E27FC236}">
                    <a16:creationId xmlns:a16="http://schemas.microsoft.com/office/drawing/2014/main" id="{DC98C5FC-E1D0-4EE4-AD1A-936233C4C7B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7507787" y="984847"/>
                <a:ext cx="754704" cy="740509"/>
              </a:xfrm>
              <a:prstGeom prst="rect">
                <a:avLst/>
              </a:prstGeom>
            </p:spPr>
          </p:pic>
          <p:pic>
            <p:nvPicPr>
              <p:cNvPr id="310" name="Picture 309">
                <a:extLst>
                  <a:ext uri="{FF2B5EF4-FFF2-40B4-BE49-F238E27FC236}">
                    <a16:creationId xmlns:a16="http://schemas.microsoft.com/office/drawing/2014/main" id="{99DC6F41-4D7E-4129-90DD-230329F7449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4918782" y="2844080"/>
                <a:ext cx="2019300" cy="2041144"/>
              </a:xfrm>
              <a:prstGeom prst="rect">
                <a:avLst/>
              </a:prstGeom>
            </p:spPr>
          </p:pic>
          <p:sp>
            <p:nvSpPr>
              <p:cNvPr id="312" name="Arrow: Notched Right 311">
                <a:extLst>
                  <a:ext uri="{FF2B5EF4-FFF2-40B4-BE49-F238E27FC236}">
                    <a16:creationId xmlns:a16="http://schemas.microsoft.com/office/drawing/2014/main" id="{CD902E41-EF9D-411F-B6F1-772B0656EE18}"/>
                  </a:ext>
                </a:extLst>
              </p:cNvPr>
              <p:cNvSpPr/>
              <p:nvPr/>
            </p:nvSpPr>
            <p:spPr>
              <a:xfrm rot="18532696">
                <a:off x="5968785" y="2144778"/>
                <a:ext cx="2291420" cy="288710"/>
              </a:xfrm>
              <a:prstGeom prst="notchedRightArrow">
                <a:avLst>
                  <a:gd name="adj1" fmla="val 44702"/>
                  <a:gd name="adj2" fmla="val 213781"/>
                </a:avLst>
              </a:prstGeom>
              <a:solidFill>
                <a:srgbClr val="C00000">
                  <a:alpha val="50000"/>
                </a:srgbClr>
              </a:solidFill>
              <a:ln>
                <a:noFill/>
              </a:ln>
              <a:effectLst>
                <a:softEdge rad="127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  <p:sp>
          <p:nvSpPr>
            <p:cNvPr id="315" name="Arrow: Right 314">
              <a:extLst>
                <a:ext uri="{FF2B5EF4-FFF2-40B4-BE49-F238E27FC236}">
                  <a16:creationId xmlns:a16="http://schemas.microsoft.com/office/drawing/2014/main" id="{47B4D3CF-71A4-4FDC-A8AF-A459F33460F2}"/>
                </a:ext>
              </a:extLst>
            </p:cNvPr>
            <p:cNvSpPr/>
            <p:nvPr/>
          </p:nvSpPr>
          <p:spPr>
            <a:xfrm>
              <a:off x="3804887" y="3181851"/>
              <a:ext cx="635000" cy="685800"/>
            </a:xfrm>
            <a:prstGeom prst="rightArrow">
              <a:avLst/>
            </a:prstGeom>
            <a:solidFill>
              <a:schemeClr val="accent1">
                <a:lumMod val="40000"/>
                <a:lumOff val="60000"/>
              </a:schemeClr>
            </a:solidFill>
            <a:ln w="38100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409" name="Picture 408">
              <a:extLst>
                <a:ext uri="{FF2B5EF4-FFF2-40B4-BE49-F238E27FC236}">
                  <a16:creationId xmlns:a16="http://schemas.microsoft.com/office/drawing/2014/main" id="{7940E092-3403-45A7-8855-770C16C9D51F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237992" y="2471780"/>
              <a:ext cx="2088000" cy="210274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57633232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" name="Picture 46">
            <a:extLst>
              <a:ext uri="{FF2B5EF4-FFF2-40B4-BE49-F238E27FC236}">
                <a16:creationId xmlns:a16="http://schemas.microsoft.com/office/drawing/2014/main" id="{EA16185D-0C6F-4850-8814-AA25439E911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51781"/>
            <a:ext cx="9144000" cy="6203552"/>
          </a:xfrm>
          <a:prstGeom prst="rect">
            <a:avLst/>
          </a:prstGeom>
        </p:spPr>
      </p:pic>
      <p:sp>
        <p:nvSpPr>
          <p:cNvPr id="48" name="Text Placeholder 16">
            <a:extLst>
              <a:ext uri="{FF2B5EF4-FFF2-40B4-BE49-F238E27FC236}">
                <a16:creationId xmlns:a16="http://schemas.microsoft.com/office/drawing/2014/main" id="{E73291CB-1496-4939-A087-D9480EB1C652}"/>
              </a:ext>
            </a:extLst>
          </p:cNvPr>
          <p:cNvSpPr txBox="1">
            <a:spLocks/>
          </p:cNvSpPr>
          <p:nvPr/>
        </p:nvSpPr>
        <p:spPr>
          <a:xfrm>
            <a:off x="457200" y="863125"/>
            <a:ext cx="8285163" cy="56102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114000"/>
              </a:lnSpc>
              <a:spcBef>
                <a:spcPct val="20000"/>
              </a:spcBef>
              <a:buFont typeface="+mj-lt"/>
              <a:buNone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971550" indent="-5143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 marL="1485900" indent="-57150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-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 marL="1974850" indent="-539750" algn="l" defTabSz="914400" rtl="0" eaLnBrk="1" latinLnBrk="0" hangingPunct="1">
              <a:spcBef>
                <a:spcPct val="20000"/>
              </a:spcBef>
              <a:buFont typeface="Wingdings" panose="05000000000000000000" pitchFamily="2" charset="2"/>
              <a:buChar char="§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  <a:lvl5pPr marL="2514600" indent="-53975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R="0" lvl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kumimoji="0" lang="en-US" sz="1800" i="0" u="none" strike="noStrike" kern="1200" cap="none" spc="0" normalizeH="0" baseline="0" noProof="0" dirty="0">
                <a:ln>
                  <a:noFill/>
                </a:ln>
                <a:solidFill>
                  <a:srgbClr val="1F497D">
                    <a:lumMod val="50000"/>
                  </a:srgbClr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This is a nuclear equation that shows what happens:</a:t>
            </a:r>
          </a:p>
          <a:p>
            <a:pPr marR="0" lvl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endParaRPr kumimoji="0" lang="en-US" sz="1800" i="0" u="none" strike="noStrike" kern="1200" cap="none" spc="0" normalizeH="0" baseline="0" noProof="0" dirty="0">
              <a:ln>
                <a:noFill/>
              </a:ln>
              <a:solidFill>
                <a:srgbClr val="1F497D">
                  <a:lumMod val="50000"/>
                </a:srgbClr>
              </a:solidFill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R="0" lvl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endParaRPr kumimoji="0" lang="en-US" sz="1800" i="0" u="none" strike="noStrike" kern="1200" cap="none" spc="0" normalizeH="0" baseline="0" noProof="0" dirty="0">
              <a:ln>
                <a:noFill/>
              </a:ln>
              <a:solidFill>
                <a:srgbClr val="1F497D">
                  <a:lumMod val="50000"/>
                </a:srgbClr>
              </a:solidFill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R="0" lvl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endParaRPr lang="en-US" dirty="0">
              <a:solidFill>
                <a:srgbClr val="1F497D">
                  <a:lumMod val="50000"/>
                </a:srgbClr>
              </a:solidFill>
            </a:endParaRPr>
          </a:p>
          <a:p>
            <a:pPr marR="0" lvl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endParaRPr kumimoji="0" lang="en-US" sz="1800" i="0" u="none" strike="noStrike" kern="1200" cap="none" spc="0" normalizeH="0" baseline="0" noProof="0" dirty="0">
              <a:ln>
                <a:noFill/>
              </a:ln>
              <a:solidFill>
                <a:srgbClr val="1F497D">
                  <a:lumMod val="50000"/>
                </a:srgbClr>
              </a:solidFill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R="0" lvl="0" algn="l" defTabSz="914400" rtl="0" eaLnBrk="1" fontAlgn="auto" latinLnBrk="0" hangingPunct="1">
              <a:lnSpc>
                <a:spcPct val="114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endParaRPr kumimoji="0" lang="en-US" sz="1800" i="0" u="none" strike="noStrike" kern="1200" cap="none" spc="0" normalizeH="0" baseline="0" noProof="0" dirty="0">
              <a:ln>
                <a:noFill/>
              </a:ln>
              <a:solidFill>
                <a:srgbClr val="1F497D">
                  <a:lumMod val="50000"/>
                </a:srgbClr>
              </a:solidFill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1" name="Title 1"/>
          <p:cNvSpPr txBox="1">
            <a:spLocks/>
          </p:cNvSpPr>
          <p:nvPr/>
        </p:nvSpPr>
        <p:spPr>
          <a:xfrm>
            <a:off x="143751" y="26336"/>
            <a:ext cx="8820737" cy="576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2000" b="1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Alpha decay</a:t>
            </a:r>
            <a:endParaRPr kumimoji="0" lang="en-GB" sz="20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34" name="Rectangle 33"/>
          <p:cNvSpPr/>
          <p:nvPr/>
        </p:nvSpPr>
        <p:spPr>
          <a:xfrm>
            <a:off x="307887" y="3509476"/>
            <a:ext cx="5687471" cy="540142"/>
          </a:xfrm>
          <a:prstGeom prst="rect">
            <a:avLst/>
          </a:prstGeom>
          <a:solidFill>
            <a:srgbClr val="FAFAEA"/>
          </a:solidFill>
          <a:ln>
            <a:solidFill>
              <a:srgbClr val="10253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6" name="Rectangle 35"/>
          <p:cNvSpPr/>
          <p:nvPr/>
        </p:nvSpPr>
        <p:spPr>
          <a:xfrm>
            <a:off x="307887" y="4169294"/>
            <a:ext cx="5687471" cy="540142"/>
          </a:xfrm>
          <a:prstGeom prst="rect">
            <a:avLst/>
          </a:prstGeom>
          <a:solidFill>
            <a:srgbClr val="FAFAEA"/>
          </a:solidFill>
          <a:ln>
            <a:solidFill>
              <a:srgbClr val="10253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7" name="Rectangle 36"/>
          <p:cNvSpPr/>
          <p:nvPr/>
        </p:nvSpPr>
        <p:spPr>
          <a:xfrm>
            <a:off x="307887" y="4829112"/>
            <a:ext cx="5687471" cy="540142"/>
          </a:xfrm>
          <a:prstGeom prst="rect">
            <a:avLst/>
          </a:prstGeom>
          <a:solidFill>
            <a:srgbClr val="FAFAEA"/>
          </a:solidFill>
          <a:ln>
            <a:solidFill>
              <a:srgbClr val="10253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8" name="Rectangle 37"/>
          <p:cNvSpPr/>
          <p:nvPr/>
        </p:nvSpPr>
        <p:spPr>
          <a:xfrm>
            <a:off x="307887" y="5488930"/>
            <a:ext cx="5687471" cy="540142"/>
          </a:xfrm>
          <a:prstGeom prst="rect">
            <a:avLst/>
          </a:prstGeom>
          <a:solidFill>
            <a:srgbClr val="FAFAEA"/>
          </a:solidFill>
          <a:ln>
            <a:solidFill>
              <a:srgbClr val="10253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9" name="TextBox 38"/>
          <p:cNvSpPr txBox="1"/>
          <p:nvPr/>
        </p:nvSpPr>
        <p:spPr>
          <a:xfrm>
            <a:off x="345062" y="3597210"/>
            <a:ext cx="3191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A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664237" y="3594881"/>
            <a:ext cx="5538153" cy="369332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r>
              <a:rPr lang="en-GB" sz="1600" dirty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A new nucleus is made that is a different element.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345062" y="4254628"/>
            <a:ext cx="3191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B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664237" y="4252299"/>
            <a:ext cx="5400139" cy="369332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r>
              <a:rPr lang="en-GB" sz="1600" dirty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A uranium nucleus is stable. 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345062" y="4914446"/>
            <a:ext cx="3191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C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664238" y="4912117"/>
            <a:ext cx="5331120" cy="369332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r>
              <a:rPr lang="en-GB" sz="1600" dirty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An alpha particle has a positive electric charge.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345062" y="5574264"/>
            <a:ext cx="3191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D</a:t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664237" y="5571935"/>
            <a:ext cx="5400139" cy="369332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r>
              <a:rPr lang="en-GB" sz="1600" dirty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A plutonium nucleus loses 2 protons &amp; 2 neutrons.</a:t>
            </a:r>
          </a:p>
        </p:txBody>
      </p:sp>
      <p:grpSp>
        <p:nvGrpSpPr>
          <p:cNvPr id="73" name="Group 72"/>
          <p:cNvGrpSpPr/>
          <p:nvPr/>
        </p:nvGrpSpPr>
        <p:grpSpPr>
          <a:xfrm>
            <a:off x="6070289" y="3509476"/>
            <a:ext cx="2730061" cy="544860"/>
            <a:chOff x="5846013" y="2914258"/>
            <a:chExt cx="2954337" cy="544860"/>
          </a:xfrm>
        </p:grpSpPr>
        <p:sp>
          <p:nvSpPr>
            <p:cNvPr id="49" name="Rectangle 48"/>
            <p:cNvSpPr/>
            <p:nvPr/>
          </p:nvSpPr>
          <p:spPr>
            <a:xfrm>
              <a:off x="5846013" y="2914258"/>
              <a:ext cx="2954337" cy="540142"/>
            </a:xfrm>
            <a:prstGeom prst="rect">
              <a:avLst/>
            </a:prstGeom>
            <a:solidFill>
              <a:srgbClr val="FAFAEA"/>
            </a:solidFill>
            <a:ln>
              <a:solidFill>
                <a:srgbClr val="10253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cxnSp>
          <p:nvCxnSpPr>
            <p:cNvPr id="5" name="Straight Connector 4"/>
            <p:cNvCxnSpPr/>
            <p:nvPr/>
          </p:nvCxnSpPr>
          <p:spPr>
            <a:xfrm>
              <a:off x="7323826" y="2914258"/>
              <a:ext cx="0" cy="540142"/>
            </a:xfrm>
            <a:prstGeom prst="line">
              <a:avLst/>
            </a:prstGeom>
            <a:ln>
              <a:solidFill>
                <a:srgbClr val="10253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Connector 53"/>
            <p:cNvCxnSpPr/>
            <p:nvPr/>
          </p:nvCxnSpPr>
          <p:spPr>
            <a:xfrm>
              <a:off x="6584919" y="2918976"/>
              <a:ext cx="0" cy="540142"/>
            </a:xfrm>
            <a:prstGeom prst="line">
              <a:avLst/>
            </a:prstGeom>
            <a:ln>
              <a:solidFill>
                <a:srgbClr val="10253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Connector 55"/>
            <p:cNvCxnSpPr/>
            <p:nvPr/>
          </p:nvCxnSpPr>
          <p:spPr>
            <a:xfrm>
              <a:off x="8062087" y="2916487"/>
              <a:ext cx="0" cy="540142"/>
            </a:xfrm>
            <a:prstGeom prst="line">
              <a:avLst/>
            </a:prstGeom>
            <a:ln>
              <a:solidFill>
                <a:srgbClr val="10253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4" name="Group 73"/>
          <p:cNvGrpSpPr/>
          <p:nvPr/>
        </p:nvGrpSpPr>
        <p:grpSpPr>
          <a:xfrm>
            <a:off x="6070289" y="4169294"/>
            <a:ext cx="2730061" cy="544860"/>
            <a:chOff x="5846013" y="3574076"/>
            <a:chExt cx="2954337" cy="544860"/>
          </a:xfrm>
        </p:grpSpPr>
        <p:sp>
          <p:nvSpPr>
            <p:cNvPr id="51" name="Rectangle 50"/>
            <p:cNvSpPr/>
            <p:nvPr/>
          </p:nvSpPr>
          <p:spPr>
            <a:xfrm>
              <a:off x="5846013" y="3574076"/>
              <a:ext cx="2954337" cy="540142"/>
            </a:xfrm>
            <a:prstGeom prst="rect">
              <a:avLst/>
            </a:prstGeom>
            <a:solidFill>
              <a:srgbClr val="FAFAEA"/>
            </a:solidFill>
            <a:ln>
              <a:solidFill>
                <a:srgbClr val="10253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cxnSp>
          <p:nvCxnSpPr>
            <p:cNvPr id="57" name="Straight Connector 56"/>
            <p:cNvCxnSpPr/>
            <p:nvPr/>
          </p:nvCxnSpPr>
          <p:spPr>
            <a:xfrm>
              <a:off x="7320305" y="3574076"/>
              <a:ext cx="0" cy="540142"/>
            </a:xfrm>
            <a:prstGeom prst="line">
              <a:avLst/>
            </a:prstGeom>
            <a:ln>
              <a:solidFill>
                <a:srgbClr val="10253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Straight Connector 57"/>
            <p:cNvCxnSpPr/>
            <p:nvPr/>
          </p:nvCxnSpPr>
          <p:spPr>
            <a:xfrm>
              <a:off x="6581398" y="3578794"/>
              <a:ext cx="0" cy="540142"/>
            </a:xfrm>
            <a:prstGeom prst="line">
              <a:avLst/>
            </a:prstGeom>
            <a:ln>
              <a:solidFill>
                <a:srgbClr val="10253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Straight Connector 58"/>
            <p:cNvCxnSpPr/>
            <p:nvPr/>
          </p:nvCxnSpPr>
          <p:spPr>
            <a:xfrm>
              <a:off x="8058566" y="3576305"/>
              <a:ext cx="0" cy="540142"/>
            </a:xfrm>
            <a:prstGeom prst="line">
              <a:avLst/>
            </a:prstGeom>
            <a:ln>
              <a:solidFill>
                <a:srgbClr val="10253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5" name="Group 74"/>
          <p:cNvGrpSpPr/>
          <p:nvPr/>
        </p:nvGrpSpPr>
        <p:grpSpPr>
          <a:xfrm>
            <a:off x="6070289" y="4829112"/>
            <a:ext cx="2730061" cy="549393"/>
            <a:chOff x="5846013" y="4233894"/>
            <a:chExt cx="2954337" cy="549393"/>
          </a:xfrm>
        </p:grpSpPr>
        <p:sp>
          <p:nvSpPr>
            <p:cNvPr id="52" name="Rectangle 51"/>
            <p:cNvSpPr/>
            <p:nvPr/>
          </p:nvSpPr>
          <p:spPr>
            <a:xfrm>
              <a:off x="5846013" y="4233894"/>
              <a:ext cx="2954337" cy="540142"/>
            </a:xfrm>
            <a:prstGeom prst="rect">
              <a:avLst/>
            </a:prstGeom>
            <a:solidFill>
              <a:srgbClr val="FAFAEA"/>
            </a:solidFill>
            <a:ln>
              <a:solidFill>
                <a:srgbClr val="10253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cxnSp>
          <p:nvCxnSpPr>
            <p:cNvPr id="60" name="Straight Connector 59"/>
            <p:cNvCxnSpPr/>
            <p:nvPr/>
          </p:nvCxnSpPr>
          <p:spPr>
            <a:xfrm>
              <a:off x="7320305" y="4238427"/>
              <a:ext cx="0" cy="540142"/>
            </a:xfrm>
            <a:prstGeom prst="line">
              <a:avLst/>
            </a:prstGeom>
            <a:ln>
              <a:solidFill>
                <a:srgbClr val="10253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Connector 60"/>
            <p:cNvCxnSpPr/>
            <p:nvPr/>
          </p:nvCxnSpPr>
          <p:spPr>
            <a:xfrm>
              <a:off x="6581398" y="4243145"/>
              <a:ext cx="0" cy="540142"/>
            </a:xfrm>
            <a:prstGeom prst="line">
              <a:avLst/>
            </a:prstGeom>
            <a:ln>
              <a:solidFill>
                <a:srgbClr val="10253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61"/>
            <p:cNvCxnSpPr/>
            <p:nvPr/>
          </p:nvCxnSpPr>
          <p:spPr>
            <a:xfrm>
              <a:off x="8058566" y="4240656"/>
              <a:ext cx="0" cy="540142"/>
            </a:xfrm>
            <a:prstGeom prst="line">
              <a:avLst/>
            </a:prstGeom>
            <a:ln>
              <a:solidFill>
                <a:srgbClr val="10253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6" name="Group 75"/>
          <p:cNvGrpSpPr/>
          <p:nvPr/>
        </p:nvGrpSpPr>
        <p:grpSpPr>
          <a:xfrm>
            <a:off x="6070289" y="5486530"/>
            <a:ext cx="2730061" cy="544860"/>
            <a:chOff x="5846013" y="4891312"/>
            <a:chExt cx="2954337" cy="544860"/>
          </a:xfrm>
        </p:grpSpPr>
        <p:sp>
          <p:nvSpPr>
            <p:cNvPr id="53" name="Rectangle 52"/>
            <p:cNvSpPr/>
            <p:nvPr/>
          </p:nvSpPr>
          <p:spPr>
            <a:xfrm>
              <a:off x="5846013" y="4893712"/>
              <a:ext cx="2954337" cy="540142"/>
            </a:xfrm>
            <a:prstGeom prst="rect">
              <a:avLst/>
            </a:prstGeom>
            <a:solidFill>
              <a:srgbClr val="FAFAEA"/>
            </a:solidFill>
            <a:ln>
              <a:solidFill>
                <a:srgbClr val="10253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cxnSp>
          <p:nvCxnSpPr>
            <p:cNvPr id="63" name="Straight Connector 62"/>
            <p:cNvCxnSpPr/>
            <p:nvPr/>
          </p:nvCxnSpPr>
          <p:spPr>
            <a:xfrm>
              <a:off x="7320305" y="4891312"/>
              <a:ext cx="0" cy="540142"/>
            </a:xfrm>
            <a:prstGeom prst="line">
              <a:avLst/>
            </a:prstGeom>
            <a:ln>
              <a:solidFill>
                <a:srgbClr val="10253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Straight Connector 63"/>
            <p:cNvCxnSpPr/>
            <p:nvPr/>
          </p:nvCxnSpPr>
          <p:spPr>
            <a:xfrm>
              <a:off x="6581398" y="4896030"/>
              <a:ext cx="0" cy="540142"/>
            </a:xfrm>
            <a:prstGeom prst="line">
              <a:avLst/>
            </a:prstGeom>
            <a:ln>
              <a:solidFill>
                <a:srgbClr val="10253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Connector 64"/>
            <p:cNvCxnSpPr/>
            <p:nvPr/>
          </p:nvCxnSpPr>
          <p:spPr>
            <a:xfrm>
              <a:off x="8058566" y="4893541"/>
              <a:ext cx="0" cy="540142"/>
            </a:xfrm>
            <a:prstGeom prst="line">
              <a:avLst/>
            </a:prstGeom>
            <a:ln>
              <a:solidFill>
                <a:srgbClr val="10253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" name="Group 9"/>
          <p:cNvGrpSpPr/>
          <p:nvPr/>
        </p:nvGrpSpPr>
        <p:grpSpPr>
          <a:xfrm>
            <a:off x="6070289" y="2554178"/>
            <a:ext cx="2730061" cy="838779"/>
            <a:chOff x="5846013" y="2252879"/>
            <a:chExt cx="2954337" cy="544860"/>
          </a:xfrm>
        </p:grpSpPr>
        <p:sp>
          <p:nvSpPr>
            <p:cNvPr id="69" name="Rectangle 68"/>
            <p:cNvSpPr/>
            <p:nvPr/>
          </p:nvSpPr>
          <p:spPr>
            <a:xfrm>
              <a:off x="5846013" y="2252879"/>
              <a:ext cx="2954337" cy="540142"/>
            </a:xfrm>
            <a:prstGeom prst="rect">
              <a:avLst/>
            </a:prstGeom>
            <a:solidFill>
              <a:srgbClr val="FAFAEA"/>
            </a:solidFill>
            <a:ln>
              <a:solidFill>
                <a:srgbClr val="10253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cxnSp>
          <p:nvCxnSpPr>
            <p:cNvPr id="70" name="Straight Connector 69"/>
            <p:cNvCxnSpPr/>
            <p:nvPr/>
          </p:nvCxnSpPr>
          <p:spPr>
            <a:xfrm>
              <a:off x="7323826" y="2252879"/>
              <a:ext cx="0" cy="540142"/>
            </a:xfrm>
            <a:prstGeom prst="line">
              <a:avLst/>
            </a:prstGeom>
            <a:ln>
              <a:solidFill>
                <a:srgbClr val="10253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Straight Connector 70"/>
            <p:cNvCxnSpPr/>
            <p:nvPr/>
          </p:nvCxnSpPr>
          <p:spPr>
            <a:xfrm>
              <a:off x="6584919" y="2257597"/>
              <a:ext cx="0" cy="540142"/>
            </a:xfrm>
            <a:prstGeom prst="line">
              <a:avLst/>
            </a:prstGeom>
            <a:ln>
              <a:solidFill>
                <a:srgbClr val="10253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Straight Connector 71"/>
            <p:cNvCxnSpPr/>
            <p:nvPr/>
          </p:nvCxnSpPr>
          <p:spPr>
            <a:xfrm>
              <a:off x="8062087" y="2255108"/>
              <a:ext cx="0" cy="540142"/>
            </a:xfrm>
            <a:prstGeom prst="line">
              <a:avLst/>
            </a:prstGeom>
            <a:ln>
              <a:solidFill>
                <a:srgbClr val="10253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" name="TextBox 5"/>
          <p:cNvSpPr txBox="1"/>
          <p:nvPr/>
        </p:nvSpPr>
        <p:spPr>
          <a:xfrm>
            <a:off x="6070289" y="2557861"/>
            <a:ext cx="684000" cy="83099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200" dirty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I am </a:t>
            </a:r>
            <a:r>
              <a:rPr lang="en-GB" sz="1200" b="1" dirty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sure</a:t>
            </a:r>
            <a:r>
              <a:rPr lang="en-GB" sz="1200" dirty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this is right</a:t>
            </a:r>
          </a:p>
        </p:txBody>
      </p:sp>
      <p:sp>
        <p:nvSpPr>
          <p:cNvPr id="78" name="TextBox 77"/>
          <p:cNvSpPr txBox="1"/>
          <p:nvPr/>
        </p:nvSpPr>
        <p:spPr>
          <a:xfrm>
            <a:off x="6756237" y="2557861"/>
            <a:ext cx="684000" cy="83099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200" dirty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I </a:t>
            </a:r>
            <a:r>
              <a:rPr lang="en-GB" sz="1200" b="1" dirty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think</a:t>
            </a:r>
            <a:r>
              <a:rPr lang="en-GB" sz="1200" dirty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this is right</a:t>
            </a:r>
          </a:p>
        </p:txBody>
      </p:sp>
      <p:sp>
        <p:nvSpPr>
          <p:cNvPr id="79" name="TextBox 78"/>
          <p:cNvSpPr txBox="1"/>
          <p:nvPr/>
        </p:nvSpPr>
        <p:spPr>
          <a:xfrm>
            <a:off x="7435318" y="2557861"/>
            <a:ext cx="684000" cy="83099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200" dirty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I </a:t>
            </a:r>
            <a:r>
              <a:rPr lang="en-GB" sz="1200" b="1" dirty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think</a:t>
            </a:r>
            <a:r>
              <a:rPr lang="en-GB" sz="1200" dirty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this is wrong</a:t>
            </a:r>
          </a:p>
        </p:txBody>
      </p:sp>
      <p:sp>
        <p:nvSpPr>
          <p:cNvPr id="80" name="TextBox 79"/>
          <p:cNvSpPr txBox="1"/>
          <p:nvPr/>
        </p:nvSpPr>
        <p:spPr>
          <a:xfrm>
            <a:off x="8118580" y="2557861"/>
            <a:ext cx="684000" cy="83099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1200" dirty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I am </a:t>
            </a:r>
            <a:r>
              <a:rPr lang="en-GB" sz="1200" b="1" dirty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sure</a:t>
            </a:r>
            <a:r>
              <a:rPr lang="en-GB" sz="1200" dirty="0">
                <a:solidFill>
                  <a:srgbClr val="10253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this is wrong</a:t>
            </a:r>
          </a:p>
        </p:txBody>
      </p:sp>
      <p:grpSp>
        <p:nvGrpSpPr>
          <p:cNvPr id="50" name="Group 49">
            <a:extLst>
              <a:ext uri="{FF2B5EF4-FFF2-40B4-BE49-F238E27FC236}">
                <a16:creationId xmlns:a16="http://schemas.microsoft.com/office/drawing/2014/main" id="{1C793FCF-69AF-4673-9A29-DCD6E4F8736B}"/>
              </a:ext>
            </a:extLst>
          </p:cNvPr>
          <p:cNvGrpSpPr/>
          <p:nvPr/>
        </p:nvGrpSpPr>
        <p:grpSpPr>
          <a:xfrm>
            <a:off x="1093840" y="1417940"/>
            <a:ext cx="4264875" cy="1026665"/>
            <a:chOff x="2467343" y="1645358"/>
            <a:chExt cx="4264875" cy="1026665"/>
          </a:xfrm>
        </p:grpSpPr>
        <p:sp>
          <p:nvSpPr>
            <p:cNvPr id="55" name="Rectangle 54">
              <a:extLst>
                <a:ext uri="{FF2B5EF4-FFF2-40B4-BE49-F238E27FC236}">
                  <a16:creationId xmlns:a16="http://schemas.microsoft.com/office/drawing/2014/main" id="{4E8EE581-A4B6-4111-AEB4-A7BE8AE76A03}"/>
                </a:ext>
              </a:extLst>
            </p:cNvPr>
            <p:cNvSpPr/>
            <p:nvPr/>
          </p:nvSpPr>
          <p:spPr>
            <a:xfrm>
              <a:off x="2467343" y="1645358"/>
              <a:ext cx="4264875" cy="1026665"/>
            </a:xfrm>
            <a:prstGeom prst="rect">
              <a:avLst/>
            </a:prstGeom>
            <a:solidFill>
              <a:srgbClr val="FAFAEA"/>
            </a:solidFill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grpSp>
          <p:nvGrpSpPr>
            <p:cNvPr id="66" name="Group 65">
              <a:extLst>
                <a:ext uri="{FF2B5EF4-FFF2-40B4-BE49-F238E27FC236}">
                  <a16:creationId xmlns:a16="http://schemas.microsoft.com/office/drawing/2014/main" id="{CDCFAB8B-11CA-47E1-9354-00560ECDB27B}"/>
                </a:ext>
              </a:extLst>
            </p:cNvPr>
            <p:cNvGrpSpPr/>
            <p:nvPr/>
          </p:nvGrpSpPr>
          <p:grpSpPr>
            <a:xfrm>
              <a:off x="2529625" y="1682441"/>
              <a:ext cx="4140312" cy="952500"/>
              <a:chOff x="2527300" y="2634734"/>
              <a:chExt cx="4140312" cy="952500"/>
            </a:xfrm>
          </p:grpSpPr>
          <p:grpSp>
            <p:nvGrpSpPr>
              <p:cNvPr id="67" name="Group 66">
                <a:extLst>
                  <a:ext uri="{FF2B5EF4-FFF2-40B4-BE49-F238E27FC236}">
                    <a16:creationId xmlns:a16="http://schemas.microsoft.com/office/drawing/2014/main" id="{9CDF2203-F2FE-463F-916B-4ED97034EC26}"/>
                  </a:ext>
                </a:extLst>
              </p:cNvPr>
              <p:cNvGrpSpPr/>
              <p:nvPr/>
            </p:nvGrpSpPr>
            <p:grpSpPr>
              <a:xfrm>
                <a:off x="2527300" y="2634734"/>
                <a:ext cx="1251515" cy="952500"/>
                <a:chOff x="2527300" y="2634734"/>
                <a:chExt cx="1251515" cy="952500"/>
              </a:xfrm>
            </p:grpSpPr>
            <p:sp>
              <p:nvSpPr>
                <p:cNvPr id="91" name="Rectangle 90">
                  <a:extLst>
                    <a:ext uri="{FF2B5EF4-FFF2-40B4-BE49-F238E27FC236}">
                      <a16:creationId xmlns:a16="http://schemas.microsoft.com/office/drawing/2014/main" id="{B96D4036-262B-4711-AB0F-5DCF40ABF6CF}"/>
                    </a:ext>
                  </a:extLst>
                </p:cNvPr>
                <p:cNvSpPr/>
                <p:nvPr/>
              </p:nvSpPr>
              <p:spPr>
                <a:xfrm>
                  <a:off x="2927300" y="2787819"/>
                  <a:ext cx="851515" cy="646331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en-US" sz="3600" b="1" dirty="0">
                      <a:solidFill>
                        <a:srgbClr val="1F497D">
                          <a:lumMod val="50000"/>
                        </a:srgbClr>
                      </a:solidFill>
                      <a:latin typeface="Verdana" panose="020B0604030504040204" pitchFamily="34" charset="0"/>
                      <a:ea typeface="Verdana" panose="020B0604030504040204" pitchFamily="34" charset="0"/>
                      <a:cs typeface="Verdana" panose="020B0604030504040204" pitchFamily="34" charset="0"/>
                    </a:rPr>
                    <a:t>Pu</a:t>
                  </a:r>
                  <a:endParaRPr lang="en-GB" sz="3600" b="1" dirty="0"/>
                </a:p>
              </p:txBody>
            </p:sp>
            <p:grpSp>
              <p:nvGrpSpPr>
                <p:cNvPr id="92" name="Group 91">
                  <a:extLst>
                    <a:ext uri="{FF2B5EF4-FFF2-40B4-BE49-F238E27FC236}">
                      <a16:creationId xmlns:a16="http://schemas.microsoft.com/office/drawing/2014/main" id="{6CAB0075-6964-4C2C-83C4-EE81C0C0C931}"/>
                    </a:ext>
                  </a:extLst>
                </p:cNvPr>
                <p:cNvGrpSpPr/>
                <p:nvPr/>
              </p:nvGrpSpPr>
              <p:grpSpPr>
                <a:xfrm>
                  <a:off x="2527300" y="2634734"/>
                  <a:ext cx="558800" cy="952500"/>
                  <a:chOff x="2527300" y="2634734"/>
                  <a:chExt cx="558800" cy="952500"/>
                </a:xfrm>
              </p:grpSpPr>
              <p:sp>
                <p:nvSpPr>
                  <p:cNvPr id="93" name="TextBox 92">
                    <a:extLst>
                      <a:ext uri="{FF2B5EF4-FFF2-40B4-BE49-F238E27FC236}">
                        <a16:creationId xmlns:a16="http://schemas.microsoft.com/office/drawing/2014/main" id="{8E3BA384-F40E-4C3C-B251-8C760ECAB69C}"/>
                      </a:ext>
                    </a:extLst>
                  </p:cNvPr>
                  <p:cNvSpPr txBox="1"/>
                  <p:nvPr/>
                </p:nvSpPr>
                <p:spPr>
                  <a:xfrm>
                    <a:off x="2527300" y="2634734"/>
                    <a:ext cx="558800" cy="381000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r"/>
                    <a:r>
                      <a:rPr lang="en-GB" dirty="0"/>
                      <a:t>240</a:t>
                    </a:r>
                  </a:p>
                </p:txBody>
              </p:sp>
              <p:sp>
                <p:nvSpPr>
                  <p:cNvPr id="94" name="TextBox 93">
                    <a:extLst>
                      <a:ext uri="{FF2B5EF4-FFF2-40B4-BE49-F238E27FC236}">
                        <a16:creationId xmlns:a16="http://schemas.microsoft.com/office/drawing/2014/main" id="{4CC01CBD-C944-4D47-8DCC-3C94FA4A7DE0}"/>
                      </a:ext>
                    </a:extLst>
                  </p:cNvPr>
                  <p:cNvSpPr txBox="1"/>
                  <p:nvPr/>
                </p:nvSpPr>
                <p:spPr>
                  <a:xfrm>
                    <a:off x="2527300" y="3206234"/>
                    <a:ext cx="558800" cy="381000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r"/>
                    <a:r>
                      <a:rPr lang="en-GB" dirty="0"/>
                      <a:t>94</a:t>
                    </a:r>
                  </a:p>
                </p:txBody>
              </p:sp>
            </p:grpSp>
          </p:grpSp>
          <p:grpSp>
            <p:nvGrpSpPr>
              <p:cNvPr id="68" name="Group 67">
                <a:extLst>
                  <a:ext uri="{FF2B5EF4-FFF2-40B4-BE49-F238E27FC236}">
                    <a16:creationId xmlns:a16="http://schemas.microsoft.com/office/drawing/2014/main" id="{F09B0BFD-2840-4251-BE43-036FBE451403}"/>
                  </a:ext>
                </a:extLst>
              </p:cNvPr>
              <p:cNvGrpSpPr/>
              <p:nvPr/>
            </p:nvGrpSpPr>
            <p:grpSpPr>
              <a:xfrm>
                <a:off x="4399699" y="2634734"/>
                <a:ext cx="959769" cy="952500"/>
                <a:chOff x="2527300" y="2634734"/>
                <a:chExt cx="959769" cy="952500"/>
              </a:xfrm>
            </p:grpSpPr>
            <p:sp>
              <p:nvSpPr>
                <p:cNvPr id="87" name="Rectangle 86">
                  <a:extLst>
                    <a:ext uri="{FF2B5EF4-FFF2-40B4-BE49-F238E27FC236}">
                      <a16:creationId xmlns:a16="http://schemas.microsoft.com/office/drawing/2014/main" id="{4DDE658B-B5A8-4C1E-AA4C-068CF3D4793C}"/>
                    </a:ext>
                  </a:extLst>
                </p:cNvPr>
                <p:cNvSpPr/>
                <p:nvPr/>
              </p:nvSpPr>
              <p:spPr>
                <a:xfrm>
                  <a:off x="2927300" y="2787819"/>
                  <a:ext cx="559769" cy="646331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en-US" sz="3600" b="1" dirty="0">
                      <a:solidFill>
                        <a:srgbClr val="1F497D">
                          <a:lumMod val="50000"/>
                        </a:srgbClr>
                      </a:solidFill>
                      <a:latin typeface="Verdana" panose="020B0604030504040204" pitchFamily="34" charset="0"/>
                      <a:ea typeface="Verdana" panose="020B0604030504040204" pitchFamily="34" charset="0"/>
                      <a:cs typeface="Verdana" panose="020B0604030504040204" pitchFamily="34" charset="0"/>
                    </a:rPr>
                    <a:t>U</a:t>
                  </a:r>
                  <a:endParaRPr lang="en-GB" sz="3600" b="1" dirty="0"/>
                </a:p>
              </p:txBody>
            </p:sp>
            <p:grpSp>
              <p:nvGrpSpPr>
                <p:cNvPr id="88" name="Group 87">
                  <a:extLst>
                    <a:ext uri="{FF2B5EF4-FFF2-40B4-BE49-F238E27FC236}">
                      <a16:creationId xmlns:a16="http://schemas.microsoft.com/office/drawing/2014/main" id="{EAE7D333-5184-4DB7-A407-527A8857B487}"/>
                    </a:ext>
                  </a:extLst>
                </p:cNvPr>
                <p:cNvGrpSpPr/>
                <p:nvPr/>
              </p:nvGrpSpPr>
              <p:grpSpPr>
                <a:xfrm>
                  <a:off x="2527300" y="2634734"/>
                  <a:ext cx="558800" cy="952500"/>
                  <a:chOff x="2527300" y="2634734"/>
                  <a:chExt cx="558800" cy="952500"/>
                </a:xfrm>
              </p:grpSpPr>
              <p:sp>
                <p:nvSpPr>
                  <p:cNvPr id="89" name="TextBox 88">
                    <a:extLst>
                      <a:ext uri="{FF2B5EF4-FFF2-40B4-BE49-F238E27FC236}">
                        <a16:creationId xmlns:a16="http://schemas.microsoft.com/office/drawing/2014/main" id="{8D78433B-8DD5-4F78-BCB9-3B3D15698DCF}"/>
                      </a:ext>
                    </a:extLst>
                  </p:cNvPr>
                  <p:cNvSpPr txBox="1"/>
                  <p:nvPr/>
                </p:nvSpPr>
                <p:spPr>
                  <a:xfrm>
                    <a:off x="2527300" y="2634734"/>
                    <a:ext cx="558800" cy="381000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r"/>
                    <a:r>
                      <a:rPr lang="en-GB" dirty="0"/>
                      <a:t>236</a:t>
                    </a:r>
                  </a:p>
                </p:txBody>
              </p:sp>
              <p:sp>
                <p:nvSpPr>
                  <p:cNvPr id="90" name="TextBox 89">
                    <a:extLst>
                      <a:ext uri="{FF2B5EF4-FFF2-40B4-BE49-F238E27FC236}">
                        <a16:creationId xmlns:a16="http://schemas.microsoft.com/office/drawing/2014/main" id="{092A5E73-16EF-4FFA-9A20-7A05A1EE40AF}"/>
                      </a:ext>
                    </a:extLst>
                  </p:cNvPr>
                  <p:cNvSpPr txBox="1"/>
                  <p:nvPr/>
                </p:nvSpPr>
                <p:spPr>
                  <a:xfrm>
                    <a:off x="2527300" y="3206234"/>
                    <a:ext cx="558800" cy="381000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r"/>
                    <a:r>
                      <a:rPr lang="en-GB" dirty="0"/>
                      <a:t>92</a:t>
                    </a:r>
                  </a:p>
                </p:txBody>
              </p:sp>
            </p:grpSp>
          </p:grpSp>
          <p:grpSp>
            <p:nvGrpSpPr>
              <p:cNvPr id="77" name="Group 76">
                <a:extLst>
                  <a:ext uri="{FF2B5EF4-FFF2-40B4-BE49-F238E27FC236}">
                    <a16:creationId xmlns:a16="http://schemas.microsoft.com/office/drawing/2014/main" id="{B2FB584A-6998-47BB-838E-F6C070DD17FF}"/>
                  </a:ext>
                </a:extLst>
              </p:cNvPr>
              <p:cNvGrpSpPr/>
              <p:nvPr/>
            </p:nvGrpSpPr>
            <p:grpSpPr>
              <a:xfrm>
                <a:off x="5791200" y="2634734"/>
                <a:ext cx="876412" cy="952500"/>
                <a:chOff x="2527300" y="2634734"/>
                <a:chExt cx="876412" cy="952500"/>
              </a:xfrm>
            </p:grpSpPr>
            <p:sp>
              <p:nvSpPr>
                <p:cNvPr id="83" name="Rectangle 82">
                  <a:extLst>
                    <a:ext uri="{FF2B5EF4-FFF2-40B4-BE49-F238E27FC236}">
                      <a16:creationId xmlns:a16="http://schemas.microsoft.com/office/drawing/2014/main" id="{2068FAFE-89CC-4A9B-8376-E3038878C6A2}"/>
                    </a:ext>
                  </a:extLst>
                </p:cNvPr>
                <p:cNvSpPr/>
                <p:nvPr/>
              </p:nvSpPr>
              <p:spPr>
                <a:xfrm>
                  <a:off x="2927300" y="2787819"/>
                  <a:ext cx="476412" cy="646331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r>
                    <a:rPr lang="en-US" sz="3600" b="1" dirty="0">
                      <a:solidFill>
                        <a:srgbClr val="1F497D">
                          <a:lumMod val="50000"/>
                        </a:srgbClr>
                      </a:solidFill>
                      <a:latin typeface="Verdana" panose="020B0604030504040204" pitchFamily="34" charset="0"/>
                      <a:ea typeface="Verdana" panose="020B0604030504040204" pitchFamily="34" charset="0"/>
                      <a:sym typeface="Symbol" panose="05050102010706020507" pitchFamily="18" charset="2"/>
                    </a:rPr>
                    <a:t></a:t>
                  </a:r>
                  <a:endParaRPr lang="en-GB" sz="3600" b="1" dirty="0"/>
                </a:p>
              </p:txBody>
            </p:sp>
            <p:grpSp>
              <p:nvGrpSpPr>
                <p:cNvPr id="84" name="Group 83">
                  <a:extLst>
                    <a:ext uri="{FF2B5EF4-FFF2-40B4-BE49-F238E27FC236}">
                      <a16:creationId xmlns:a16="http://schemas.microsoft.com/office/drawing/2014/main" id="{5F88F263-3D49-4506-B401-C08F03C26193}"/>
                    </a:ext>
                  </a:extLst>
                </p:cNvPr>
                <p:cNvGrpSpPr/>
                <p:nvPr/>
              </p:nvGrpSpPr>
              <p:grpSpPr>
                <a:xfrm>
                  <a:off x="2527300" y="2634734"/>
                  <a:ext cx="558800" cy="952500"/>
                  <a:chOff x="2527300" y="2634734"/>
                  <a:chExt cx="558800" cy="952500"/>
                </a:xfrm>
              </p:grpSpPr>
              <p:sp>
                <p:nvSpPr>
                  <p:cNvPr id="85" name="TextBox 84">
                    <a:extLst>
                      <a:ext uri="{FF2B5EF4-FFF2-40B4-BE49-F238E27FC236}">
                        <a16:creationId xmlns:a16="http://schemas.microsoft.com/office/drawing/2014/main" id="{0D3938CB-42FF-4B89-A27C-A13EBFAEB479}"/>
                      </a:ext>
                    </a:extLst>
                  </p:cNvPr>
                  <p:cNvSpPr txBox="1"/>
                  <p:nvPr/>
                </p:nvSpPr>
                <p:spPr>
                  <a:xfrm>
                    <a:off x="2527300" y="2634734"/>
                    <a:ext cx="558800" cy="381000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r"/>
                    <a:r>
                      <a:rPr lang="en-GB" dirty="0"/>
                      <a:t>4</a:t>
                    </a:r>
                  </a:p>
                </p:txBody>
              </p:sp>
              <p:sp>
                <p:nvSpPr>
                  <p:cNvPr id="86" name="TextBox 85">
                    <a:extLst>
                      <a:ext uri="{FF2B5EF4-FFF2-40B4-BE49-F238E27FC236}">
                        <a16:creationId xmlns:a16="http://schemas.microsoft.com/office/drawing/2014/main" id="{CE4D4077-ACCC-4F37-9B1D-7D31A217F5AA}"/>
                      </a:ext>
                    </a:extLst>
                  </p:cNvPr>
                  <p:cNvSpPr txBox="1"/>
                  <p:nvPr/>
                </p:nvSpPr>
                <p:spPr>
                  <a:xfrm>
                    <a:off x="2527300" y="3206234"/>
                    <a:ext cx="558800" cy="381000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r"/>
                    <a:r>
                      <a:rPr lang="en-GB" dirty="0"/>
                      <a:t>2</a:t>
                    </a:r>
                  </a:p>
                </p:txBody>
              </p:sp>
            </p:grpSp>
          </p:grpSp>
          <p:sp>
            <p:nvSpPr>
              <p:cNvPr id="81" name="Rectangle 80">
                <a:extLst>
                  <a:ext uri="{FF2B5EF4-FFF2-40B4-BE49-F238E27FC236}">
                    <a16:creationId xmlns:a16="http://schemas.microsoft.com/office/drawing/2014/main" id="{C20AD154-B0E7-4DE5-A4C2-C2E6C8708C89}"/>
                  </a:ext>
                </a:extLst>
              </p:cNvPr>
              <p:cNvSpPr/>
              <p:nvPr/>
            </p:nvSpPr>
            <p:spPr>
              <a:xfrm>
                <a:off x="3787732" y="2787819"/>
                <a:ext cx="603050" cy="64633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sz="3600" b="1" dirty="0">
                    <a:solidFill>
                      <a:srgbClr val="1F497D">
                        <a:lumMod val="50000"/>
                      </a:srgbClr>
                    </a:solidFill>
                    <a:latin typeface="Calibri" panose="020F0502020204030204" pitchFamily="34" charset="0"/>
                    <a:ea typeface="Verdana" panose="020B0604030504040204" pitchFamily="34" charset="0"/>
                    <a:cs typeface="Calibri" panose="020F0502020204030204" pitchFamily="34" charset="0"/>
                  </a:rPr>
                  <a:t>→</a:t>
                </a:r>
                <a:endParaRPr lang="en-GB" sz="3600" b="1" dirty="0"/>
              </a:p>
            </p:txBody>
          </p:sp>
          <p:sp>
            <p:nvSpPr>
              <p:cNvPr id="82" name="Rectangle 81">
                <a:extLst>
                  <a:ext uri="{FF2B5EF4-FFF2-40B4-BE49-F238E27FC236}">
                    <a16:creationId xmlns:a16="http://schemas.microsoft.com/office/drawing/2014/main" id="{0936A17D-9965-4807-810D-FFF618E2C288}"/>
                  </a:ext>
                </a:extLst>
              </p:cNvPr>
              <p:cNvSpPr/>
              <p:nvPr/>
            </p:nvSpPr>
            <p:spPr>
              <a:xfrm>
                <a:off x="5368385" y="2787819"/>
                <a:ext cx="413896" cy="64633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sz="3600" b="1" dirty="0">
                    <a:solidFill>
                      <a:srgbClr val="1F497D">
                        <a:lumMod val="50000"/>
                      </a:srgbClr>
                    </a:solidFill>
                    <a:latin typeface="Calibri" panose="020F0502020204030204" pitchFamily="34" charset="0"/>
                    <a:ea typeface="Verdana" panose="020B0604030504040204" pitchFamily="34" charset="0"/>
                    <a:cs typeface="Calibri" panose="020F0502020204030204" pitchFamily="34" charset="0"/>
                  </a:rPr>
                  <a:t>+</a:t>
                </a:r>
                <a:endParaRPr lang="en-GB" sz="3600" b="1" dirty="0"/>
              </a:p>
            </p:txBody>
          </p:sp>
        </p:grpSp>
      </p:grpSp>
      <p:sp>
        <p:nvSpPr>
          <p:cNvPr id="95" name="Rectangle 94">
            <a:extLst>
              <a:ext uri="{FF2B5EF4-FFF2-40B4-BE49-F238E27FC236}">
                <a16:creationId xmlns:a16="http://schemas.microsoft.com/office/drawing/2014/main" id="{6D82BEA6-7369-4ED0-9B55-4A75584466A9}"/>
              </a:ext>
            </a:extLst>
          </p:cNvPr>
          <p:cNvSpPr/>
          <p:nvPr/>
        </p:nvSpPr>
        <p:spPr>
          <a:xfrm>
            <a:off x="457200" y="2692876"/>
            <a:ext cx="5538157" cy="6928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914400">
              <a:lnSpc>
                <a:spcPct val="114000"/>
              </a:lnSpc>
              <a:spcBef>
                <a:spcPct val="20000"/>
              </a:spcBef>
              <a:defRPr/>
            </a:pPr>
            <a:r>
              <a:rPr lang="en-US" dirty="0">
                <a:solidFill>
                  <a:srgbClr val="1F497D">
                    <a:lumMod val="50000"/>
                  </a:srgb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What does it tell you about the alpha decay of plutonium-240?</a:t>
            </a:r>
            <a:endParaRPr lang="en-US" b="1" dirty="0">
              <a:solidFill>
                <a:srgbClr val="1F497D">
                  <a:lumMod val="50000"/>
                </a:srgb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96" name="Rounded Rectangle 18">
            <a:hlinkClick r:id="rId4" action="ppaction://hlinksldjump"/>
            <a:extLst>
              <a:ext uri="{FF2B5EF4-FFF2-40B4-BE49-F238E27FC236}">
                <a16:creationId xmlns:a16="http://schemas.microsoft.com/office/drawing/2014/main" id="{4DCBB4B0-D708-4E91-9BCD-42B0B82EB6C9}"/>
              </a:ext>
            </a:extLst>
          </p:cNvPr>
          <p:cNvSpPr/>
          <p:nvPr/>
        </p:nvSpPr>
        <p:spPr>
          <a:xfrm>
            <a:off x="7884488" y="145168"/>
            <a:ext cx="1080000" cy="360000"/>
          </a:xfrm>
          <a:prstGeom prst="roundRect">
            <a:avLst/>
          </a:prstGeom>
          <a:solidFill>
            <a:srgbClr val="604A7B"/>
          </a:solidFill>
          <a:ln>
            <a:solidFill>
              <a:schemeClr val="accent6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latin typeface="Verdana" panose="020B0604030504040204" pitchFamily="34" charset="0"/>
                <a:ea typeface="Verdana" panose="020B0604030504040204" pitchFamily="34" charset="0"/>
              </a:rPr>
              <a:t>Home</a:t>
            </a:r>
          </a:p>
        </p:txBody>
      </p:sp>
    </p:spTree>
    <p:extLst>
      <p:ext uri="{BB962C8B-B14F-4D97-AF65-F5344CB8AC3E}">
        <p14:creationId xmlns:p14="http://schemas.microsoft.com/office/powerpoint/2010/main" val="35875971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6B07F914-95E4-4C95-B102-555FD884F16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62182"/>
            <a:ext cx="9144000" cy="6203552"/>
          </a:xfrm>
          <a:prstGeom prst="rect">
            <a:avLst/>
          </a:prstGeom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id="{C383B909-D274-4D1C-86E1-43828B373AAE}"/>
              </a:ext>
            </a:extLst>
          </p:cNvPr>
          <p:cNvSpPr txBox="1">
            <a:spLocks/>
          </p:cNvSpPr>
          <p:nvPr/>
        </p:nvSpPr>
        <p:spPr>
          <a:xfrm>
            <a:off x="143751" y="26336"/>
            <a:ext cx="8820737" cy="576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2000" b="1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>
              <a:defRPr/>
            </a:pPr>
            <a:r>
              <a:rPr lang="en-US" dirty="0">
                <a:solidFill>
                  <a:srgbClr val="1F497D">
                    <a:lumMod val="50000"/>
                  </a:srgbClr>
                </a:solidFill>
              </a:rPr>
              <a:t>Alpha decay story</a:t>
            </a:r>
            <a:endParaRPr lang="en-GB" dirty="0">
              <a:solidFill>
                <a:srgbClr val="1F497D">
                  <a:lumMod val="50000"/>
                </a:srgbClr>
              </a:solidFill>
            </a:endParaRPr>
          </a:p>
        </p:txBody>
      </p:sp>
      <p:sp>
        <p:nvSpPr>
          <p:cNvPr id="31" name="Text Placeholder 16">
            <a:extLst>
              <a:ext uri="{FF2B5EF4-FFF2-40B4-BE49-F238E27FC236}">
                <a16:creationId xmlns:a16="http://schemas.microsoft.com/office/drawing/2014/main" id="{CD782497-02C8-4C2C-9027-87A65E3562F3}"/>
              </a:ext>
            </a:extLst>
          </p:cNvPr>
          <p:cNvSpPr txBox="1">
            <a:spLocks/>
          </p:cNvSpPr>
          <p:nvPr/>
        </p:nvSpPr>
        <p:spPr>
          <a:xfrm>
            <a:off x="457200" y="863126"/>
            <a:ext cx="8507288" cy="14359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114000"/>
              </a:lnSpc>
              <a:spcBef>
                <a:spcPct val="20000"/>
              </a:spcBef>
              <a:buFont typeface="+mj-lt"/>
              <a:buNone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971550" indent="-5143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 marL="1485900" indent="-57150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-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 marL="1974850" indent="-539750" algn="l" defTabSz="914400" rtl="0" eaLnBrk="1" latinLnBrk="0" hangingPunct="1">
              <a:spcBef>
                <a:spcPct val="20000"/>
              </a:spcBef>
              <a:buFont typeface="Wingdings" panose="05000000000000000000" pitchFamily="2" charset="2"/>
              <a:buChar char="§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  <a:lvl5pPr marL="2514600" indent="-53975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  <a:spcAft>
                <a:spcPts val="1200"/>
              </a:spcAft>
              <a:defRPr/>
            </a:pPr>
            <a:r>
              <a:rPr lang="en-US" dirty="0">
                <a:solidFill>
                  <a:srgbClr val="1F497D">
                    <a:lumMod val="50000"/>
                  </a:srgbClr>
                </a:solidFill>
              </a:rPr>
              <a:t>This nucleus is unstable because it is large and has too many protons.</a:t>
            </a:r>
          </a:p>
          <a:p>
            <a:pPr>
              <a:spcBef>
                <a:spcPts val="0"/>
              </a:spcBef>
              <a:defRPr/>
            </a:pPr>
            <a:r>
              <a:rPr lang="en-US" dirty="0">
                <a:solidFill>
                  <a:srgbClr val="1F497D">
                    <a:lumMod val="50000"/>
                  </a:srgbClr>
                </a:solidFill>
              </a:rPr>
              <a:t>An unstable nucleus like this can emit an alpha particle.</a:t>
            </a: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60978619-9E6E-48C5-9064-70AFF3280900}"/>
              </a:ext>
            </a:extLst>
          </p:cNvPr>
          <p:cNvGrpSpPr/>
          <p:nvPr/>
        </p:nvGrpSpPr>
        <p:grpSpPr>
          <a:xfrm>
            <a:off x="1490198" y="2080529"/>
            <a:ext cx="6441291" cy="3366858"/>
            <a:chOff x="1748585" y="2324355"/>
            <a:chExt cx="6441291" cy="3366858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42D3724E-9780-4326-AF20-2A2ECA59F13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748585" y="2324355"/>
              <a:ext cx="3343259" cy="3366858"/>
            </a:xfrm>
            <a:prstGeom prst="rect">
              <a:avLst/>
            </a:prstGeom>
          </p:spPr>
        </p:pic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3196FAC7-C8BF-4AA5-9BE6-E38B1652C0A0}"/>
                </a:ext>
              </a:extLst>
            </p:cNvPr>
            <p:cNvGrpSpPr/>
            <p:nvPr/>
          </p:nvGrpSpPr>
          <p:grpSpPr>
            <a:xfrm>
              <a:off x="6045968" y="2631628"/>
              <a:ext cx="2143908" cy="2752313"/>
              <a:chOff x="5965376" y="2695074"/>
              <a:chExt cx="2143908" cy="2752313"/>
            </a:xfrm>
          </p:grpSpPr>
          <p:sp>
            <p:nvSpPr>
              <p:cNvPr id="10" name="Rectangle 9">
                <a:extLst>
                  <a:ext uri="{FF2B5EF4-FFF2-40B4-BE49-F238E27FC236}">
                    <a16:creationId xmlns:a16="http://schemas.microsoft.com/office/drawing/2014/main" id="{FAC4ED60-5C84-47A2-A21B-CB5D2D47D455}"/>
                  </a:ext>
                </a:extLst>
              </p:cNvPr>
              <p:cNvSpPr/>
              <p:nvPr/>
            </p:nvSpPr>
            <p:spPr>
              <a:xfrm>
                <a:off x="5965376" y="2695074"/>
                <a:ext cx="2143908" cy="2752313"/>
              </a:xfrm>
              <a:prstGeom prst="rect">
                <a:avLst/>
              </a:prstGeom>
              <a:solidFill>
                <a:srgbClr val="FAFAEA"/>
              </a:solidFill>
              <a:ln>
                <a:solidFill>
                  <a:schemeClr val="accent5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pic>
            <p:nvPicPr>
              <p:cNvPr id="8" name="Picture 7">
                <a:extLst>
                  <a:ext uri="{FF2B5EF4-FFF2-40B4-BE49-F238E27FC236}">
                    <a16:creationId xmlns:a16="http://schemas.microsoft.com/office/drawing/2014/main" id="{0986D1E3-90E6-4E1A-AA94-7D51F036F93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6165041" y="2897153"/>
                <a:ext cx="1744579" cy="1952198"/>
              </a:xfrm>
              <a:prstGeom prst="rect">
                <a:avLst/>
              </a:prstGeom>
            </p:spPr>
          </p:pic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10F60F45-9B89-4787-8F28-72B3E204D277}"/>
                  </a:ext>
                </a:extLst>
              </p:cNvPr>
              <p:cNvSpPr txBox="1"/>
              <p:nvPr/>
            </p:nvSpPr>
            <p:spPr>
              <a:xfrm>
                <a:off x="6116580" y="4909197"/>
                <a:ext cx="1841499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dirty="0"/>
                  <a:t>Alpha decay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00789264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A9D7A43F-11E9-41FF-BB2C-16449BBB331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51781"/>
            <a:ext cx="9144000" cy="6203552"/>
          </a:xfrm>
          <a:prstGeom prst="rect">
            <a:avLst/>
          </a:prstGeom>
        </p:spPr>
      </p:pic>
      <p:sp>
        <p:nvSpPr>
          <p:cNvPr id="11" name="Title 1"/>
          <p:cNvSpPr txBox="1">
            <a:spLocks/>
          </p:cNvSpPr>
          <p:nvPr/>
        </p:nvSpPr>
        <p:spPr>
          <a:xfrm>
            <a:off x="143751" y="26336"/>
            <a:ext cx="8820737" cy="576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2000" b="1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Alpha decay story</a:t>
            </a:r>
            <a:endParaRPr kumimoji="0" lang="en-GB" sz="20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6" name="Text Placeholder 16"/>
          <p:cNvSpPr txBox="1">
            <a:spLocks/>
          </p:cNvSpPr>
          <p:nvPr/>
        </p:nvSpPr>
        <p:spPr>
          <a:xfrm>
            <a:off x="457200" y="863126"/>
            <a:ext cx="8412012" cy="61046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114000"/>
              </a:lnSpc>
              <a:spcBef>
                <a:spcPct val="20000"/>
              </a:spcBef>
              <a:buFont typeface="+mj-lt"/>
              <a:buNone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971550" indent="-5143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 marL="1485900" indent="-57150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-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  <a:lvl4pPr marL="1974850" indent="-539750" algn="l" defTabSz="914400" rtl="0" eaLnBrk="1" latinLnBrk="0" hangingPunct="1">
              <a:spcBef>
                <a:spcPct val="20000"/>
              </a:spcBef>
              <a:buFont typeface="Wingdings" panose="05000000000000000000" pitchFamily="2" charset="2"/>
              <a:buChar char="§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4pPr>
            <a:lvl5pPr marL="2514600" indent="-539750" algn="l" defTabSz="914400" rtl="0" eaLnBrk="1" latinLnBrk="0" hangingPunct="1">
              <a:spcBef>
                <a:spcPct val="20000"/>
              </a:spcBef>
              <a:buFont typeface="Courier New" panose="02070309020205020404" pitchFamily="49" charset="0"/>
              <a:buChar char="o"/>
              <a:defRPr sz="1800" kern="1200">
                <a:solidFill>
                  <a:schemeClr val="tx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lang="en-US" dirty="0"/>
              <a:t>Describe alpha decay. </a:t>
            </a:r>
            <a:r>
              <a:rPr kumimoji="0" lang="en-US" sz="1500" i="1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In each row pick one statement you think is right</a:t>
            </a:r>
            <a:r>
              <a:rPr kumimoji="0" lang="en-US" sz="1500" b="0" i="1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  <a:endParaRPr kumimoji="0" lang="en-US" sz="15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E6FA888B-D72E-47F4-93FB-C81E29B3C34F}"/>
              </a:ext>
            </a:extLst>
          </p:cNvPr>
          <p:cNvGrpSpPr/>
          <p:nvPr/>
        </p:nvGrpSpPr>
        <p:grpSpPr>
          <a:xfrm>
            <a:off x="432119" y="1362083"/>
            <a:ext cx="8244000" cy="4782947"/>
            <a:chOff x="432000" y="1267785"/>
            <a:chExt cx="8244000" cy="4782947"/>
          </a:xfrm>
        </p:grpSpPr>
        <p:sp>
          <p:nvSpPr>
            <p:cNvPr id="15" name="TextBox 14"/>
            <p:cNvSpPr txBox="1"/>
            <p:nvPr/>
          </p:nvSpPr>
          <p:spPr>
            <a:xfrm>
              <a:off x="900000" y="2667072"/>
              <a:ext cx="7776000" cy="576000"/>
            </a:xfrm>
            <a:prstGeom prst="rect">
              <a:avLst/>
            </a:prstGeom>
            <a:solidFill>
              <a:srgbClr val="FAFAEA"/>
            </a:solidFill>
            <a:ln>
              <a:solidFill>
                <a:schemeClr val="tx2">
                  <a:lumMod val="50000"/>
                </a:schemeClr>
              </a:solidFill>
            </a:ln>
          </p:spPr>
          <p:txBody>
            <a:bodyPr wrap="square" rtlCol="0" anchor="ctr">
              <a:noAutofit/>
            </a:bodyPr>
            <a:lstStyle/>
            <a:p>
              <a:pPr algn="ctr"/>
              <a:r>
                <a:rPr lang="en-GB" sz="1500" dirty="0">
                  <a:solidFill>
                    <a:schemeClr val="tx2">
                      <a:lumMod val="50000"/>
                    </a:schemeClr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If the force is big enough, an alpha particle is emitted from the nucleus.</a:t>
              </a:r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900000" y="4070902"/>
              <a:ext cx="3780000" cy="576000"/>
            </a:xfrm>
            <a:prstGeom prst="rect">
              <a:avLst/>
            </a:prstGeom>
            <a:solidFill>
              <a:srgbClr val="FAFAEA"/>
            </a:solidFill>
            <a:ln>
              <a:solidFill>
                <a:schemeClr val="tx2">
                  <a:lumMod val="50000"/>
                </a:schemeClr>
              </a:solidFill>
            </a:ln>
          </p:spPr>
          <p:txBody>
            <a:bodyPr wrap="square" rtlCol="0" anchor="ctr">
              <a:noAutofit/>
            </a:bodyPr>
            <a:lstStyle/>
            <a:p>
              <a:pPr algn="ctr"/>
              <a:r>
                <a:rPr lang="en-GB" sz="1500" dirty="0">
                  <a:solidFill>
                    <a:schemeClr val="tx2">
                      <a:lumMod val="50000"/>
                    </a:schemeClr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It is emitted at a speed of about </a:t>
              </a:r>
            </a:p>
            <a:p>
              <a:pPr algn="ctr"/>
              <a:r>
                <a:rPr lang="en-GB" sz="1500" dirty="0">
                  <a:solidFill>
                    <a:schemeClr val="tx2">
                      <a:lumMod val="50000"/>
                    </a:schemeClr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15 000 000 m/s.</a:t>
              </a:r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900000" y="4772817"/>
              <a:ext cx="3780000" cy="576000"/>
            </a:xfrm>
            <a:prstGeom prst="rect">
              <a:avLst/>
            </a:prstGeom>
            <a:solidFill>
              <a:srgbClr val="FAFAEA"/>
            </a:solidFill>
            <a:ln>
              <a:solidFill>
                <a:schemeClr val="tx2">
                  <a:lumMod val="50000"/>
                </a:schemeClr>
              </a:solidFill>
            </a:ln>
          </p:spPr>
          <p:txBody>
            <a:bodyPr wrap="square" rtlCol="0" anchor="ctr">
              <a:noAutofit/>
            </a:bodyPr>
            <a:lstStyle/>
            <a:p>
              <a:pPr algn="ctr"/>
              <a:r>
                <a:rPr lang="en-GB" sz="1500" dirty="0">
                  <a:solidFill>
                    <a:schemeClr val="tx2">
                      <a:lumMod val="50000"/>
                    </a:schemeClr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The nucleus is destroyed.</a:t>
              </a: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900000" y="1965157"/>
              <a:ext cx="3780000" cy="576000"/>
            </a:xfrm>
            <a:prstGeom prst="rect">
              <a:avLst/>
            </a:prstGeom>
            <a:solidFill>
              <a:srgbClr val="FAFAEA"/>
            </a:solidFill>
            <a:ln>
              <a:solidFill>
                <a:schemeClr val="tx2">
                  <a:lumMod val="50000"/>
                </a:schemeClr>
              </a:solidFill>
            </a:ln>
          </p:spPr>
          <p:txBody>
            <a:bodyPr wrap="square" rtlCol="0" anchor="ctr">
              <a:noAutofit/>
            </a:bodyPr>
            <a:lstStyle/>
            <a:p>
              <a:pPr algn="ctr"/>
              <a:r>
                <a:rPr lang="en-GB" sz="1500" dirty="0">
                  <a:solidFill>
                    <a:schemeClr val="tx2">
                      <a:lumMod val="50000"/>
                    </a:schemeClr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In the nucleus, the electrostatic force pushes protons apart.</a:t>
              </a: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900000" y="3368987"/>
              <a:ext cx="3780000" cy="576000"/>
            </a:xfrm>
            <a:prstGeom prst="rect">
              <a:avLst/>
            </a:prstGeom>
            <a:solidFill>
              <a:srgbClr val="FAFAEA"/>
            </a:solidFill>
            <a:ln>
              <a:solidFill>
                <a:schemeClr val="tx2">
                  <a:lumMod val="50000"/>
                </a:schemeClr>
              </a:solidFill>
            </a:ln>
          </p:spPr>
          <p:txBody>
            <a:bodyPr wrap="square" rtlCol="0" anchor="ctr">
              <a:noAutofit/>
            </a:bodyPr>
            <a:lstStyle/>
            <a:p>
              <a:pPr algn="ctr"/>
              <a:r>
                <a:rPr lang="en-GB" sz="1500" dirty="0">
                  <a:solidFill>
                    <a:schemeClr val="tx2">
                      <a:lumMod val="50000"/>
                    </a:schemeClr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An alpha particle is made of two protons.</a:t>
              </a: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900000" y="5474732"/>
              <a:ext cx="2448000" cy="576000"/>
            </a:xfrm>
            <a:prstGeom prst="rect">
              <a:avLst/>
            </a:prstGeom>
            <a:solidFill>
              <a:srgbClr val="FAFAEA"/>
            </a:solidFill>
            <a:ln>
              <a:solidFill>
                <a:schemeClr val="tx2">
                  <a:lumMod val="50000"/>
                </a:schemeClr>
              </a:solidFill>
            </a:ln>
          </p:spPr>
          <p:txBody>
            <a:bodyPr wrap="square" rtlCol="0" anchor="ctr">
              <a:noAutofit/>
            </a:bodyPr>
            <a:lstStyle/>
            <a:p>
              <a:pPr algn="ctr"/>
              <a:r>
                <a:rPr lang="en-GB" sz="1500" dirty="0">
                  <a:solidFill>
                    <a:schemeClr val="tx2">
                      <a:lumMod val="50000"/>
                    </a:schemeClr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The atom is now a different element.</a:t>
              </a:r>
            </a:p>
          </p:txBody>
        </p:sp>
        <p:sp>
          <p:nvSpPr>
            <p:cNvPr id="46" name="TextBox 45"/>
            <p:cNvSpPr txBox="1"/>
            <p:nvPr/>
          </p:nvSpPr>
          <p:spPr>
            <a:xfrm>
              <a:off x="4896000" y="4070902"/>
              <a:ext cx="3780000" cy="576000"/>
            </a:xfrm>
            <a:prstGeom prst="rect">
              <a:avLst/>
            </a:prstGeom>
            <a:solidFill>
              <a:srgbClr val="FAFAEA"/>
            </a:solidFill>
            <a:ln>
              <a:solidFill>
                <a:schemeClr val="tx2">
                  <a:lumMod val="50000"/>
                </a:schemeClr>
              </a:solidFill>
            </a:ln>
          </p:spPr>
          <p:txBody>
            <a:bodyPr wrap="square" rtlCol="0" anchor="ctr">
              <a:noAutofit/>
            </a:bodyPr>
            <a:lstStyle/>
            <a:p>
              <a:pPr algn="ctr"/>
              <a:r>
                <a:rPr lang="en-GB" sz="1500" dirty="0">
                  <a:solidFill>
                    <a:schemeClr val="tx2">
                      <a:lumMod val="50000"/>
                    </a:schemeClr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It is emitted at a speed of about</a:t>
              </a:r>
            </a:p>
            <a:p>
              <a:pPr algn="ctr"/>
              <a:r>
                <a:rPr lang="en-GB" sz="1500" dirty="0">
                  <a:solidFill>
                    <a:schemeClr val="tx2">
                      <a:lumMod val="50000"/>
                    </a:schemeClr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10 cm/s.</a:t>
              </a:r>
            </a:p>
          </p:txBody>
        </p:sp>
        <p:sp>
          <p:nvSpPr>
            <p:cNvPr id="47" name="TextBox 46"/>
            <p:cNvSpPr txBox="1"/>
            <p:nvPr/>
          </p:nvSpPr>
          <p:spPr>
            <a:xfrm>
              <a:off x="4896000" y="4772817"/>
              <a:ext cx="3780000" cy="576000"/>
            </a:xfrm>
            <a:prstGeom prst="rect">
              <a:avLst/>
            </a:prstGeom>
            <a:solidFill>
              <a:srgbClr val="FAFAEA"/>
            </a:solidFill>
            <a:ln>
              <a:solidFill>
                <a:schemeClr val="tx2">
                  <a:lumMod val="50000"/>
                </a:schemeClr>
              </a:solidFill>
            </a:ln>
          </p:spPr>
          <p:txBody>
            <a:bodyPr wrap="square" rtlCol="0" anchor="ctr">
              <a:noAutofit/>
            </a:bodyPr>
            <a:lstStyle/>
            <a:p>
              <a:pPr algn="ctr"/>
              <a:r>
                <a:rPr lang="en-GB" sz="1500" dirty="0">
                  <a:solidFill>
                    <a:schemeClr val="tx2">
                      <a:lumMod val="50000"/>
                    </a:schemeClr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The nucleus is pushed back the other way. </a:t>
              </a:r>
            </a:p>
          </p:txBody>
        </p:sp>
        <p:sp>
          <p:nvSpPr>
            <p:cNvPr id="48" name="TextBox 47"/>
            <p:cNvSpPr txBox="1"/>
            <p:nvPr/>
          </p:nvSpPr>
          <p:spPr>
            <a:xfrm>
              <a:off x="4896000" y="1965157"/>
              <a:ext cx="3780000" cy="576000"/>
            </a:xfrm>
            <a:prstGeom prst="rect">
              <a:avLst/>
            </a:prstGeom>
            <a:solidFill>
              <a:srgbClr val="FAFAEA"/>
            </a:solidFill>
            <a:ln>
              <a:solidFill>
                <a:schemeClr val="tx2">
                  <a:lumMod val="50000"/>
                </a:schemeClr>
              </a:solidFill>
            </a:ln>
          </p:spPr>
          <p:txBody>
            <a:bodyPr wrap="square" rtlCol="0" anchor="ctr">
              <a:noAutofit/>
            </a:bodyPr>
            <a:lstStyle/>
            <a:p>
              <a:pPr algn="ctr"/>
              <a:r>
                <a:rPr lang="en-GB" sz="1500" dirty="0">
                  <a:solidFill>
                    <a:schemeClr val="tx2">
                      <a:lumMod val="50000"/>
                    </a:schemeClr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In the nucleus, the strong nuclear force pushes protons apart. </a:t>
              </a:r>
            </a:p>
          </p:txBody>
        </p:sp>
        <p:sp>
          <p:nvSpPr>
            <p:cNvPr id="49" name="TextBox 48"/>
            <p:cNvSpPr txBox="1"/>
            <p:nvPr/>
          </p:nvSpPr>
          <p:spPr>
            <a:xfrm>
              <a:off x="4896000" y="3368987"/>
              <a:ext cx="3780000" cy="576000"/>
            </a:xfrm>
            <a:prstGeom prst="rect">
              <a:avLst/>
            </a:prstGeom>
            <a:solidFill>
              <a:srgbClr val="FAFAEA"/>
            </a:solidFill>
            <a:ln>
              <a:solidFill>
                <a:schemeClr val="tx2">
                  <a:lumMod val="50000"/>
                </a:schemeClr>
              </a:solidFill>
            </a:ln>
          </p:spPr>
          <p:txBody>
            <a:bodyPr wrap="square" rtlCol="0" anchor="ctr">
              <a:noAutofit/>
            </a:bodyPr>
            <a:lstStyle/>
            <a:p>
              <a:pPr algn="ctr"/>
              <a:r>
                <a:rPr lang="en-GB" sz="1500" dirty="0">
                  <a:solidFill>
                    <a:schemeClr val="tx2">
                      <a:lumMod val="50000"/>
                    </a:schemeClr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An alpha particle is made of two protons and two neutrons. </a:t>
              </a:r>
            </a:p>
          </p:txBody>
        </p:sp>
        <p:sp>
          <p:nvSpPr>
            <p:cNvPr id="50" name="TextBox 49"/>
            <p:cNvSpPr txBox="1"/>
            <p:nvPr/>
          </p:nvSpPr>
          <p:spPr>
            <a:xfrm>
              <a:off x="3564000" y="5474732"/>
              <a:ext cx="2448000" cy="576000"/>
            </a:xfrm>
            <a:prstGeom prst="rect">
              <a:avLst/>
            </a:prstGeom>
            <a:solidFill>
              <a:srgbClr val="FAFAEA"/>
            </a:solidFill>
            <a:ln>
              <a:solidFill>
                <a:schemeClr val="tx2">
                  <a:lumMod val="50000"/>
                </a:schemeClr>
              </a:solidFill>
            </a:ln>
          </p:spPr>
          <p:txBody>
            <a:bodyPr wrap="square" rtlCol="0" anchor="ctr">
              <a:noAutofit/>
            </a:bodyPr>
            <a:lstStyle/>
            <a:p>
              <a:pPr algn="ctr"/>
              <a:r>
                <a:rPr lang="en-GB" sz="1500" dirty="0">
                  <a:solidFill>
                    <a:srgbClr val="222A35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The atom does not exist anymore</a:t>
              </a:r>
              <a:r>
                <a:rPr lang="en-GB" sz="1500" dirty="0">
                  <a:solidFill>
                    <a:schemeClr val="tx2">
                      <a:lumMod val="50000"/>
                    </a:schemeClr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. </a:t>
              </a: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7266FF0F-5634-43F5-9989-A298597F560D}"/>
                </a:ext>
              </a:extLst>
            </p:cNvPr>
            <p:cNvSpPr txBox="1"/>
            <p:nvPr/>
          </p:nvSpPr>
          <p:spPr>
            <a:xfrm>
              <a:off x="432000" y="2667072"/>
              <a:ext cx="360000" cy="57600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noAutofit/>
            </a:bodyPr>
            <a:lstStyle/>
            <a:p>
              <a:pPr algn="ctr"/>
              <a:r>
                <a:rPr lang="en-GB" sz="1500" dirty="0">
                  <a:solidFill>
                    <a:schemeClr val="tx2">
                      <a:lumMod val="50000"/>
                    </a:schemeClr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3</a:t>
              </a: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0AA747D5-0611-494D-A4DD-1096AA5DC609}"/>
                </a:ext>
              </a:extLst>
            </p:cNvPr>
            <p:cNvSpPr txBox="1"/>
            <p:nvPr/>
          </p:nvSpPr>
          <p:spPr>
            <a:xfrm>
              <a:off x="432000" y="4070902"/>
              <a:ext cx="360000" cy="57600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noAutofit/>
            </a:bodyPr>
            <a:lstStyle/>
            <a:p>
              <a:pPr algn="ctr"/>
              <a:r>
                <a:rPr lang="en-GB" sz="1500" dirty="0">
                  <a:solidFill>
                    <a:schemeClr val="tx2">
                      <a:lumMod val="50000"/>
                    </a:schemeClr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5</a:t>
              </a: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4EE2B597-F509-49F1-B977-146BBCB9CE39}"/>
                </a:ext>
              </a:extLst>
            </p:cNvPr>
            <p:cNvSpPr txBox="1"/>
            <p:nvPr/>
          </p:nvSpPr>
          <p:spPr>
            <a:xfrm>
              <a:off x="432000" y="4772817"/>
              <a:ext cx="360000" cy="57600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noAutofit/>
            </a:bodyPr>
            <a:lstStyle/>
            <a:p>
              <a:pPr algn="ctr"/>
              <a:r>
                <a:rPr lang="en-GB" sz="1500" dirty="0">
                  <a:solidFill>
                    <a:schemeClr val="tx2">
                      <a:lumMod val="50000"/>
                    </a:schemeClr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6</a:t>
              </a: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5277F461-5F1C-41D0-8272-EC566E33B3F2}"/>
                </a:ext>
              </a:extLst>
            </p:cNvPr>
            <p:cNvSpPr txBox="1"/>
            <p:nvPr/>
          </p:nvSpPr>
          <p:spPr>
            <a:xfrm>
              <a:off x="432000" y="1965157"/>
              <a:ext cx="360000" cy="57600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noAutofit/>
            </a:bodyPr>
            <a:lstStyle/>
            <a:p>
              <a:pPr algn="ctr"/>
              <a:r>
                <a:rPr lang="en-GB" sz="1500" dirty="0">
                  <a:solidFill>
                    <a:schemeClr val="tx2">
                      <a:lumMod val="50000"/>
                    </a:schemeClr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2</a:t>
              </a: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B4F8A000-0F9F-4D9B-8853-367BBD00C86E}"/>
                </a:ext>
              </a:extLst>
            </p:cNvPr>
            <p:cNvSpPr txBox="1"/>
            <p:nvPr/>
          </p:nvSpPr>
          <p:spPr>
            <a:xfrm>
              <a:off x="432000" y="3368987"/>
              <a:ext cx="360000" cy="57600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noAutofit/>
            </a:bodyPr>
            <a:lstStyle/>
            <a:p>
              <a:pPr algn="ctr"/>
              <a:r>
                <a:rPr lang="en-GB" sz="1500" dirty="0">
                  <a:solidFill>
                    <a:schemeClr val="tx2">
                      <a:lumMod val="50000"/>
                    </a:schemeClr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4</a:t>
              </a:r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F7AB6C87-C4D8-401D-8633-F544371C5383}"/>
                </a:ext>
              </a:extLst>
            </p:cNvPr>
            <p:cNvSpPr txBox="1"/>
            <p:nvPr/>
          </p:nvSpPr>
          <p:spPr>
            <a:xfrm>
              <a:off x="432000" y="5474732"/>
              <a:ext cx="360000" cy="57600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noAutofit/>
            </a:bodyPr>
            <a:lstStyle/>
            <a:p>
              <a:pPr algn="ctr"/>
              <a:r>
                <a:rPr lang="en-GB" sz="1500" dirty="0">
                  <a:solidFill>
                    <a:schemeClr val="tx2">
                      <a:lumMod val="50000"/>
                    </a:schemeClr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7</a:t>
              </a: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20B3AF12-DBD8-4583-BEAD-1B4C0EAA235B}"/>
                </a:ext>
              </a:extLst>
            </p:cNvPr>
            <p:cNvSpPr txBox="1"/>
            <p:nvPr/>
          </p:nvSpPr>
          <p:spPr>
            <a:xfrm>
              <a:off x="900000" y="1267785"/>
              <a:ext cx="7776000" cy="576000"/>
            </a:xfrm>
            <a:prstGeom prst="rect">
              <a:avLst/>
            </a:prstGeom>
            <a:solidFill>
              <a:srgbClr val="FAFAEA"/>
            </a:solidFill>
            <a:ln>
              <a:solidFill>
                <a:schemeClr val="tx2">
                  <a:lumMod val="50000"/>
                </a:schemeClr>
              </a:solidFill>
            </a:ln>
          </p:spPr>
          <p:txBody>
            <a:bodyPr wrap="square" rtlCol="0" anchor="ctr">
              <a:noAutofit/>
            </a:bodyPr>
            <a:lstStyle/>
            <a:p>
              <a:pPr algn="ctr"/>
              <a:r>
                <a:rPr lang="en-GB" sz="1500" dirty="0">
                  <a:solidFill>
                    <a:schemeClr val="tx2">
                      <a:lumMod val="50000"/>
                    </a:schemeClr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A large nucleus is unstable if it has too many protons.</a:t>
              </a:r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558DDAA0-C912-43EC-B1E8-AAB8E79DAD98}"/>
                </a:ext>
              </a:extLst>
            </p:cNvPr>
            <p:cNvSpPr txBox="1"/>
            <p:nvPr/>
          </p:nvSpPr>
          <p:spPr>
            <a:xfrm>
              <a:off x="432000" y="1267785"/>
              <a:ext cx="360000" cy="57600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ctr">
              <a:noAutofit/>
            </a:bodyPr>
            <a:lstStyle/>
            <a:p>
              <a:pPr algn="ctr"/>
              <a:r>
                <a:rPr lang="en-GB" sz="1500" dirty="0">
                  <a:solidFill>
                    <a:schemeClr val="tx2">
                      <a:lumMod val="50000"/>
                    </a:schemeClr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1</a:t>
              </a: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383BC4F8-FD3A-494E-9F4D-770E49E347F6}"/>
                </a:ext>
              </a:extLst>
            </p:cNvPr>
            <p:cNvSpPr txBox="1"/>
            <p:nvPr/>
          </p:nvSpPr>
          <p:spPr>
            <a:xfrm>
              <a:off x="6228000" y="5474732"/>
              <a:ext cx="2448000" cy="576000"/>
            </a:xfrm>
            <a:prstGeom prst="rect">
              <a:avLst/>
            </a:prstGeom>
            <a:solidFill>
              <a:srgbClr val="FAFAEA"/>
            </a:solidFill>
            <a:ln>
              <a:solidFill>
                <a:schemeClr val="tx2">
                  <a:lumMod val="50000"/>
                </a:schemeClr>
              </a:solidFill>
            </a:ln>
          </p:spPr>
          <p:txBody>
            <a:bodyPr wrap="square" lIns="0" rIns="0" rtlCol="0" anchor="ctr">
              <a:noAutofit/>
            </a:bodyPr>
            <a:lstStyle/>
            <a:p>
              <a:pPr algn="ctr"/>
              <a:r>
                <a:rPr lang="en-GB" sz="1500" dirty="0">
                  <a:solidFill>
                    <a:srgbClr val="222A35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The atom is the same element &amp; more stable.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481432758"/>
      </p:ext>
    </p:extLst>
  </p:cSld>
  <p:clrMapOvr>
    <a:masterClrMapping/>
  </p:clrMapOvr>
</p:sld>
</file>

<file path=ppt/theme/theme1.xml><?xml version="1.0" encoding="utf-8"?>
<a:theme xmlns:a="http://schemas.openxmlformats.org/drawingml/2006/main" name=".BEST_Template_Physics_Slides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1" id="{011BBCF9-A65E-4347-BD5C-6B94DE993761}" vid="{6804A4E1-6366-4CC1-BEDF-B1D1EE0BA69B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.BEST_Template_Physics_Slides</Template>
  <TotalTime>194</TotalTime>
  <Words>3108</Words>
  <Application>Microsoft Office PowerPoint</Application>
  <PresentationFormat>On-screen Show (4:3)</PresentationFormat>
  <Paragraphs>394</Paragraphs>
  <Slides>23</Slides>
  <Notes>22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30" baseType="lpstr">
      <vt:lpstr>Arial</vt:lpstr>
      <vt:lpstr>Arial Black</vt:lpstr>
      <vt:lpstr>Calibri</vt:lpstr>
      <vt:lpstr>Calibri Light</vt:lpstr>
      <vt:lpstr>Symbol</vt:lpstr>
      <vt:lpstr>Verdana</vt:lpstr>
      <vt:lpstr>.BEST_Template_Physics_Slides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Peter Fairhurst</dc:creator>
  <cp:lastModifiedBy>Peter Fairhurst</cp:lastModifiedBy>
  <cp:revision>27</cp:revision>
  <dcterms:created xsi:type="dcterms:W3CDTF">2021-11-24T15:19:06Z</dcterms:created>
  <dcterms:modified xsi:type="dcterms:W3CDTF">2021-12-02T14:17:11Z</dcterms:modified>
</cp:coreProperties>
</file>