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8" r:id="rId6"/>
    <p:sldMasterId id="2147483696" r:id="rId7"/>
  </p:sldMasterIdLst>
  <p:notesMasterIdLst>
    <p:notesMasterId r:id="rId51"/>
  </p:notesMasterIdLst>
  <p:sldIdLst>
    <p:sldId id="257" r:id="rId8"/>
    <p:sldId id="271" r:id="rId9"/>
    <p:sldId id="3593" r:id="rId10"/>
    <p:sldId id="3656" r:id="rId11"/>
    <p:sldId id="272" r:id="rId12"/>
    <p:sldId id="312" r:id="rId13"/>
    <p:sldId id="3639" r:id="rId14"/>
    <p:sldId id="3596" r:id="rId15"/>
    <p:sldId id="3589" r:id="rId16"/>
    <p:sldId id="3658" r:id="rId17"/>
    <p:sldId id="3547" r:id="rId18"/>
    <p:sldId id="3206" r:id="rId19"/>
    <p:sldId id="3591" r:id="rId20"/>
    <p:sldId id="3550" r:id="rId21"/>
    <p:sldId id="3551" r:id="rId22"/>
    <p:sldId id="3640" r:id="rId23"/>
    <p:sldId id="323" r:id="rId24"/>
    <p:sldId id="3565" r:id="rId25"/>
    <p:sldId id="3628" r:id="rId26"/>
    <p:sldId id="3641" r:id="rId27"/>
    <p:sldId id="3616" r:id="rId28"/>
    <p:sldId id="3630" r:id="rId29"/>
    <p:sldId id="3642" r:id="rId30"/>
    <p:sldId id="3643" r:id="rId31"/>
    <p:sldId id="3559" r:id="rId32"/>
    <p:sldId id="3560" r:id="rId33"/>
    <p:sldId id="3646" r:id="rId34"/>
    <p:sldId id="3647" r:id="rId35"/>
    <p:sldId id="284" r:id="rId36"/>
    <p:sldId id="3554" r:id="rId37"/>
    <p:sldId id="3644" r:id="rId38"/>
    <p:sldId id="3649" r:id="rId39"/>
    <p:sldId id="3650" r:id="rId40"/>
    <p:sldId id="3659" r:id="rId41"/>
    <p:sldId id="335" r:id="rId42"/>
    <p:sldId id="3571" r:id="rId43"/>
    <p:sldId id="3645" r:id="rId44"/>
    <p:sldId id="3652" r:id="rId45"/>
    <p:sldId id="3657" r:id="rId46"/>
    <p:sldId id="3579" r:id="rId47"/>
    <p:sldId id="3580" r:id="rId48"/>
    <p:sldId id="340" r:id="rId49"/>
    <p:sldId id="29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4B4B6-7855-41E4-AFBC-7416E62DF23B}">
          <p14:sldIdLst>
            <p14:sldId id="257"/>
            <p14:sldId id="271"/>
            <p14:sldId id="3593"/>
            <p14:sldId id="3656"/>
            <p14:sldId id="272"/>
            <p14:sldId id="312"/>
            <p14:sldId id="3639"/>
            <p14:sldId id="3596"/>
            <p14:sldId id="3589"/>
            <p14:sldId id="3658"/>
            <p14:sldId id="3547"/>
            <p14:sldId id="3206"/>
            <p14:sldId id="3591"/>
            <p14:sldId id="3550"/>
            <p14:sldId id="3551"/>
            <p14:sldId id="3640"/>
            <p14:sldId id="323"/>
            <p14:sldId id="3565"/>
            <p14:sldId id="3628"/>
            <p14:sldId id="3641"/>
            <p14:sldId id="3616"/>
            <p14:sldId id="3630"/>
            <p14:sldId id="3642"/>
            <p14:sldId id="3643"/>
            <p14:sldId id="3559"/>
            <p14:sldId id="3560"/>
            <p14:sldId id="3646"/>
            <p14:sldId id="3647"/>
            <p14:sldId id="284"/>
            <p14:sldId id="3554"/>
            <p14:sldId id="3644"/>
            <p14:sldId id="3649"/>
            <p14:sldId id="3650"/>
            <p14:sldId id="3659"/>
            <p14:sldId id="335"/>
            <p14:sldId id="3571"/>
            <p14:sldId id="3645"/>
            <p14:sldId id="3652"/>
            <p14:sldId id="3657"/>
            <p14:sldId id="3579"/>
            <p14:sldId id="3580"/>
            <p14:sldId id="340"/>
            <p14:sldId id="2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1A78F7-AF23-3549-266D-F04B05C8F459}" name="Eleanor Wills" initials="EW" userId="S::eleanorwills@changeagents.org.uk::19611a13-1da5-496f-8f51-b5cf8ff81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65"/>
    <a:srgbClr val="1D3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F79AB-E686-EB73-A20B-73CDDF927A5F}" v="20" dt="2024-06-11T13:56:43.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5613" autoAdjust="0"/>
  </p:normalViewPr>
  <p:slideViewPr>
    <p:cSldViewPr snapToGrid="0">
      <p:cViewPr varScale="1">
        <p:scale>
          <a:sx n="87" d="100"/>
          <a:sy n="87" d="100"/>
        </p:scale>
        <p:origin x="3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Bailey" userId="c6ea5f08-f06d-4019-999c-2bc94fa17337" providerId="ADAL" clId="{F3E7A46E-9BB3-4295-9FAC-B61AC0D27D2B}"/>
    <pc:docChg chg="undo custSel modSld">
      <pc:chgData name="Gemma Bailey" userId="c6ea5f08-f06d-4019-999c-2bc94fa17337" providerId="ADAL" clId="{F3E7A46E-9BB3-4295-9FAC-B61AC0D27D2B}" dt="2024-06-11T14:11:08.691" v="20" actId="20577"/>
      <pc:docMkLst>
        <pc:docMk/>
      </pc:docMkLst>
      <pc:sldChg chg="modSp mod">
        <pc:chgData name="Gemma Bailey" userId="c6ea5f08-f06d-4019-999c-2bc94fa17337" providerId="ADAL" clId="{F3E7A46E-9BB3-4295-9FAC-B61AC0D27D2B}" dt="2024-06-11T14:11:08.691" v="20" actId="20577"/>
        <pc:sldMkLst>
          <pc:docMk/>
          <pc:sldMk cId="2629655356" sldId="312"/>
        </pc:sldMkLst>
        <pc:spChg chg="mod">
          <ac:chgData name="Gemma Bailey" userId="c6ea5f08-f06d-4019-999c-2bc94fa17337" providerId="ADAL" clId="{F3E7A46E-9BB3-4295-9FAC-B61AC0D27D2B}" dt="2024-06-11T14:11:08.691" v="20" actId="20577"/>
          <ac:spMkLst>
            <pc:docMk/>
            <pc:sldMk cId="2629655356" sldId="312"/>
            <ac:spMk id="5" creationId="{2BCF7A84-BAD4-5E6F-CE46-2EFAA323A1E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22581497510383E-2"/>
          <c:y val="8.840554174978385E-2"/>
          <c:w val="0.80880845420412051"/>
          <c:h val="0.8123465495688964"/>
        </c:manualLayout>
      </c:layout>
      <c:barChart>
        <c:barDir val="col"/>
        <c:grouping val="stacked"/>
        <c:varyColors val="0"/>
        <c:ser>
          <c:idx val="0"/>
          <c:order val="0"/>
          <c:tx>
            <c:strRef>
              <c:f>Sheet1!$B$1</c:f>
              <c:strCache>
                <c:ptCount val="1"/>
                <c:pt idx="0">
                  <c:v>Current emissions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Sheet1!$A$2:$A$4</c:f>
              <c:strCache>
                <c:ptCount val="3"/>
                <c:pt idx="0">
                  <c:v>Carbon Neutral</c:v>
                </c:pt>
                <c:pt idx="1">
                  <c:v>Net Zero</c:v>
                </c:pt>
                <c:pt idx="2">
                  <c:v>Zero Emissions</c:v>
                </c:pt>
              </c:strCache>
            </c:strRef>
          </c:cat>
          <c:val>
            <c:numRef>
              <c:f>Sheet1!$B$2:$B$4</c:f>
              <c:numCache>
                <c:formatCode>General</c:formatCode>
                <c:ptCount val="3"/>
                <c:pt idx="0">
                  <c:v>4</c:v>
                </c:pt>
                <c:pt idx="1">
                  <c:v>1</c:v>
                </c:pt>
                <c:pt idx="2">
                  <c:v>0</c:v>
                </c:pt>
              </c:numCache>
            </c:numRef>
          </c:val>
          <c:extLst>
            <c:ext xmlns:c16="http://schemas.microsoft.com/office/drawing/2014/chart" uri="{C3380CC4-5D6E-409C-BE32-E72D297353CC}">
              <c16:uniqueId val="{00000000-1390-461A-85A2-E4B7CE45146A}"/>
            </c:ext>
          </c:extLst>
        </c:ser>
        <c:ser>
          <c:idx val="1"/>
          <c:order val="1"/>
          <c:tx>
            <c:strRef>
              <c:f>Sheet1!$C$1</c:f>
              <c:strCache>
                <c:ptCount val="1"/>
                <c:pt idx="0">
                  <c:v>Original emissions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Sheet1!$A$2:$A$4</c:f>
              <c:strCache>
                <c:ptCount val="3"/>
                <c:pt idx="0">
                  <c:v>Carbon Neutral</c:v>
                </c:pt>
                <c:pt idx="1">
                  <c:v>Net Zero</c:v>
                </c:pt>
                <c:pt idx="2">
                  <c:v>Zero Emissions</c:v>
                </c:pt>
              </c:strCache>
            </c:strRef>
          </c:cat>
          <c:val>
            <c:numRef>
              <c:f>Sheet1!$C$2:$C$4</c:f>
              <c:numCache>
                <c:formatCode>General</c:formatCode>
                <c:ptCount val="3"/>
                <c:pt idx="0">
                  <c:v>1</c:v>
                </c:pt>
                <c:pt idx="1">
                  <c:v>4</c:v>
                </c:pt>
                <c:pt idx="2">
                  <c:v>5</c:v>
                </c:pt>
              </c:numCache>
            </c:numRef>
          </c:val>
          <c:extLst>
            <c:ext xmlns:c16="http://schemas.microsoft.com/office/drawing/2014/chart" uri="{C3380CC4-5D6E-409C-BE32-E72D297353CC}">
              <c16:uniqueId val="{00000001-1390-461A-85A2-E4B7CE45146A}"/>
            </c:ext>
          </c:extLst>
        </c:ser>
        <c:dLbls>
          <c:showLegendKey val="0"/>
          <c:showVal val="0"/>
          <c:showCatName val="0"/>
          <c:showSerName val="0"/>
          <c:showPercent val="0"/>
          <c:showBubbleSize val="0"/>
        </c:dLbls>
        <c:gapWidth val="150"/>
        <c:overlap val="100"/>
        <c:axId val="251414463"/>
        <c:axId val="1621760175"/>
      </c:barChart>
      <c:catAx>
        <c:axId val="251414463"/>
        <c:scaling>
          <c:orientation val="minMax"/>
        </c:scaling>
        <c:delete val="0"/>
        <c:axPos val="b"/>
        <c:numFmt formatCode="General" sourceLinked="1"/>
        <c:majorTickMark val="none"/>
        <c:minorTickMark val="none"/>
        <c:tickLblPos val="nextTo"/>
        <c:spPr>
          <a:noFill/>
          <a:ln w="9525" cap="flat" cmpd="sng" algn="ctr">
            <a:solidFill>
              <a:srgbClr val="360D47"/>
            </a:solidFill>
            <a:round/>
          </a:ln>
          <a:effectLst/>
        </c:spPr>
        <c:txPr>
          <a:bodyPr rot="-60000000" spcFirstLastPara="1" vertOverflow="ellipsis" vert="horz" wrap="square" anchor="ctr" anchorCtr="1"/>
          <a:lstStyle/>
          <a:p>
            <a:pPr>
              <a:defRPr sz="1800" b="1" i="0" u="none" strike="noStrike" kern="1200" baseline="0">
                <a:solidFill>
                  <a:srgbClr val="360D47"/>
                </a:solidFill>
                <a:latin typeface="Arial Nova" panose="020B0504020202020204" pitchFamily="34" charset="0"/>
                <a:ea typeface="+mn-ea"/>
                <a:cs typeface="+mn-cs"/>
              </a:defRPr>
            </a:pPr>
            <a:endParaRPr lang="en-US"/>
          </a:p>
        </c:txPr>
        <c:crossAx val="1621760175"/>
        <c:crosses val="autoZero"/>
        <c:auto val="1"/>
        <c:lblAlgn val="ctr"/>
        <c:lblOffset val="100"/>
        <c:noMultiLvlLbl val="0"/>
      </c:catAx>
      <c:valAx>
        <c:axId val="1621760175"/>
        <c:scaling>
          <c:orientation val="minMax"/>
          <c:max val="5"/>
          <c:min val="0"/>
        </c:scaling>
        <c:delete val="1"/>
        <c:axPos val="l"/>
        <c:majorGridlines>
          <c:spPr>
            <a:ln w="9525" cap="flat" cmpd="sng" algn="ctr">
              <a:solidFill>
                <a:srgbClr val="360D47"/>
              </a:solidFill>
              <a:round/>
            </a:ln>
            <a:effectLst/>
          </c:spPr>
        </c:majorGridlines>
        <c:numFmt formatCode="General" sourceLinked="1"/>
        <c:majorTickMark val="none"/>
        <c:minorTickMark val="none"/>
        <c:tickLblPos val="nextTo"/>
        <c:crossAx val="251414463"/>
        <c:crosses val="autoZero"/>
        <c:crossBetween val="between"/>
        <c:majorUnit val="6"/>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ECD315-8F3B-48E4-8C2D-9A64CF5B988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GB"/>
        </a:p>
      </dgm:t>
    </dgm:pt>
    <dgm:pt modelId="{5F19F147-817D-4A4B-A243-05CB4057FF63}">
      <dgm:prSet phldrT="[Text]" custT="1"/>
      <dgm:spPr>
        <a:solidFill>
          <a:srgbClr val="32C32F"/>
        </a:solidFill>
      </dgm:spPr>
      <dgm:t>
        <a:bodyPr/>
        <a:lstStyle/>
        <a:p>
          <a:pPr algn="ctr"/>
          <a:r>
            <a:rPr lang="en-US" sz="2000" b="1">
              <a:solidFill>
                <a:schemeClr val="tx2">
                  <a:lumMod val="50000"/>
                </a:schemeClr>
              </a:solidFill>
              <a:effectLst/>
              <a:latin typeface="Arial Nova" panose="020B0504020202020204" pitchFamily="34" charset="0"/>
            </a:rPr>
            <a:t>Habitat Loss &amp; Degradation</a:t>
          </a:r>
          <a:endParaRPr lang="en-GB" sz="2000" b="1">
            <a:solidFill>
              <a:schemeClr val="tx2">
                <a:lumMod val="50000"/>
              </a:schemeClr>
            </a:solidFill>
            <a:effectLst/>
            <a:latin typeface="Arial Nova" panose="020B0504020202020204" pitchFamily="34" charset="0"/>
          </a:endParaRPr>
        </a:p>
      </dgm:t>
    </dgm:pt>
    <dgm:pt modelId="{258E72FF-A1F1-408B-9F8E-D15F52AB7853}" type="parTrans" cxnId="{10CD8E17-2585-4572-95FB-22FA29A3B3FF}">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6FF6D198-E652-4EB8-9713-701498294FF5}" type="sibTrans" cxnId="{10CD8E17-2585-4572-95FB-22FA29A3B3FF}">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44F73AD8-6955-4D05-A6E8-0E00297F127A}">
      <dgm:prSet phldrT="[Text]" custT="1"/>
      <dgm:spPr>
        <a:solidFill>
          <a:srgbClr val="A2E315"/>
        </a:solidFill>
      </dgm:spPr>
      <dgm:t>
        <a:bodyPr/>
        <a:lstStyle/>
        <a:p>
          <a:pPr algn="ctr"/>
          <a:r>
            <a:rPr lang="en-US" sz="1950" b="1" dirty="0">
              <a:solidFill>
                <a:schemeClr val="tx2">
                  <a:lumMod val="50000"/>
                </a:schemeClr>
              </a:solidFill>
              <a:effectLst/>
              <a:latin typeface="Arial Nova" panose="020B0504020202020204" pitchFamily="34" charset="0"/>
            </a:rPr>
            <a:t>Overexploitation</a:t>
          </a:r>
          <a:r>
            <a:rPr lang="en-US" sz="2000" b="1" dirty="0">
              <a:solidFill>
                <a:schemeClr val="tx2">
                  <a:lumMod val="50000"/>
                </a:schemeClr>
              </a:solidFill>
              <a:effectLst/>
              <a:latin typeface="Arial Nova" panose="020B0504020202020204" pitchFamily="34" charset="0"/>
            </a:rPr>
            <a:t> of Natural Resources</a:t>
          </a:r>
          <a:endParaRPr lang="en-GB" sz="2000" b="1" dirty="0">
            <a:solidFill>
              <a:schemeClr val="tx2">
                <a:lumMod val="50000"/>
              </a:schemeClr>
            </a:solidFill>
            <a:effectLst/>
            <a:latin typeface="Arial Nova" panose="020B0504020202020204" pitchFamily="34" charset="0"/>
          </a:endParaRPr>
        </a:p>
      </dgm:t>
    </dgm:pt>
    <dgm:pt modelId="{45DCC199-DDA7-467D-978D-7DCA7E18A049}" type="parTrans" cxnId="{C706336C-BC04-4F86-85F5-5AED6A8F125C}">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1786F68F-BF1C-40FB-B0E8-A0971A3B3D50}" type="sibTrans" cxnId="{C706336C-BC04-4F86-85F5-5AED6A8F125C}">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84E029D6-4A36-4F5C-8CBB-521206397A9C}">
      <dgm:prSet phldrT="[Text]" custT="1"/>
      <dgm:spPr>
        <a:solidFill>
          <a:srgbClr val="DCF509"/>
        </a:solidFill>
      </dgm:spPr>
      <dgm:t>
        <a:bodyPr/>
        <a:lstStyle/>
        <a:p>
          <a:pPr algn="ctr"/>
          <a:r>
            <a:rPr lang="en-US" sz="2000" b="1">
              <a:solidFill>
                <a:schemeClr val="tx2">
                  <a:lumMod val="50000"/>
                </a:schemeClr>
              </a:solidFill>
              <a:effectLst/>
              <a:latin typeface="Arial Nova" panose="020B0504020202020204" pitchFamily="34" charset="0"/>
            </a:rPr>
            <a:t>Climate Change</a:t>
          </a:r>
          <a:endParaRPr lang="en-GB" sz="2000" b="1">
            <a:solidFill>
              <a:schemeClr val="tx2">
                <a:lumMod val="50000"/>
              </a:schemeClr>
            </a:solidFill>
            <a:effectLst/>
            <a:latin typeface="Arial Nova" panose="020B0504020202020204" pitchFamily="34" charset="0"/>
          </a:endParaRPr>
        </a:p>
      </dgm:t>
    </dgm:pt>
    <dgm:pt modelId="{AAF8EFF4-0E1D-46C9-B891-12BEE047D0B5}" type="parTrans" cxnId="{3AD24AE0-867B-4344-86E3-1D971FA58CB7}">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53EF6202-EA91-4C65-BBB1-2142102D1F89}" type="sibTrans" cxnId="{3AD24AE0-867B-4344-86E3-1D971FA58CB7}">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D486D615-0276-471D-9E02-AFB5B0BF0F7E}">
      <dgm:prSet phldrT="[Text]" custT="1"/>
      <dgm:spPr>
        <a:solidFill>
          <a:srgbClr val="E0E159"/>
        </a:solidFill>
      </dgm:spPr>
      <dgm:t>
        <a:bodyPr/>
        <a:lstStyle/>
        <a:p>
          <a:pPr algn="ctr"/>
          <a:r>
            <a:rPr lang="en-US" sz="2000" b="1">
              <a:solidFill>
                <a:schemeClr val="tx2">
                  <a:lumMod val="50000"/>
                </a:schemeClr>
              </a:solidFill>
              <a:effectLst/>
              <a:latin typeface="Arial Nova" panose="020B0504020202020204" pitchFamily="34" charset="0"/>
            </a:rPr>
            <a:t>Pollution</a:t>
          </a:r>
          <a:endParaRPr lang="en-GB" sz="2000" b="1">
            <a:solidFill>
              <a:schemeClr val="tx2">
                <a:lumMod val="50000"/>
              </a:schemeClr>
            </a:solidFill>
            <a:effectLst/>
            <a:latin typeface="Arial Nova" panose="020B0504020202020204" pitchFamily="34" charset="0"/>
          </a:endParaRPr>
        </a:p>
      </dgm:t>
    </dgm:pt>
    <dgm:pt modelId="{E4B419C4-6E0A-49C3-9FFF-9174F8849939}" type="parTrans" cxnId="{04D03565-A5EA-496A-9046-AD4BE0DE84BE}">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763C55FD-9C09-42DC-B9A5-E08BEC022A73}" type="sibTrans" cxnId="{04D03565-A5EA-496A-9046-AD4BE0DE84BE}">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ADD69A96-FF38-4115-B21D-24EA34E9281D}">
      <dgm:prSet phldrT="[Text]" custT="1"/>
      <dgm:spPr>
        <a:solidFill>
          <a:srgbClr val="C6C6A2"/>
        </a:solidFill>
      </dgm:spPr>
      <dgm:t>
        <a:bodyPr/>
        <a:lstStyle/>
        <a:p>
          <a:pPr algn="ctr"/>
          <a:r>
            <a:rPr lang="en-US" sz="2000" b="1">
              <a:solidFill>
                <a:schemeClr val="tx2">
                  <a:lumMod val="50000"/>
                </a:schemeClr>
              </a:solidFill>
              <a:effectLst/>
              <a:latin typeface="Arial Nova" panose="020B0504020202020204" pitchFamily="34" charset="0"/>
            </a:rPr>
            <a:t>Invasive Species</a:t>
          </a:r>
          <a:endParaRPr lang="en-GB" sz="2000" b="1">
            <a:solidFill>
              <a:schemeClr val="tx2">
                <a:lumMod val="50000"/>
              </a:schemeClr>
            </a:solidFill>
            <a:effectLst/>
            <a:latin typeface="Arial Nova" panose="020B0504020202020204" pitchFamily="34" charset="0"/>
          </a:endParaRPr>
        </a:p>
      </dgm:t>
    </dgm:pt>
    <dgm:pt modelId="{C5A26039-49D8-43B6-932C-2A808A7E1778}" type="parTrans" cxnId="{91069420-F284-4B74-8365-3D8E538E1125}">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86216FE3-C75C-4626-A2B0-EB8FA8CDC40A}" type="sibTrans" cxnId="{91069420-F284-4B74-8365-3D8E538E1125}">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34AB5105-139D-491C-83E1-AA0A939847AF}" type="pres">
      <dgm:prSet presAssocID="{A2ECD315-8F3B-48E4-8C2D-9A64CF5B9882}" presName="diagram" presStyleCnt="0">
        <dgm:presLayoutVars>
          <dgm:dir/>
          <dgm:resizeHandles val="exact"/>
        </dgm:presLayoutVars>
      </dgm:prSet>
      <dgm:spPr/>
    </dgm:pt>
    <dgm:pt modelId="{185B6253-0315-4D50-B40C-89316F26B4EA}" type="pres">
      <dgm:prSet presAssocID="{5F19F147-817D-4A4B-A243-05CB4057FF63}" presName="node" presStyleLbl="node1" presStyleIdx="0" presStyleCnt="5">
        <dgm:presLayoutVars>
          <dgm:bulletEnabled val="1"/>
        </dgm:presLayoutVars>
      </dgm:prSet>
      <dgm:spPr/>
    </dgm:pt>
    <dgm:pt modelId="{6BD85E62-66C4-4CFB-8C02-0AAC2B39C041}" type="pres">
      <dgm:prSet presAssocID="{6FF6D198-E652-4EB8-9713-701498294FF5}" presName="sibTrans" presStyleCnt="0"/>
      <dgm:spPr/>
    </dgm:pt>
    <dgm:pt modelId="{C05C9F26-00D3-4EE1-90CE-5B157065F764}" type="pres">
      <dgm:prSet presAssocID="{44F73AD8-6955-4D05-A6E8-0E00297F127A}" presName="node" presStyleLbl="node1" presStyleIdx="1" presStyleCnt="5">
        <dgm:presLayoutVars>
          <dgm:bulletEnabled val="1"/>
        </dgm:presLayoutVars>
      </dgm:prSet>
      <dgm:spPr/>
    </dgm:pt>
    <dgm:pt modelId="{0A55C3B7-2D1B-414A-8FFE-4DBEE950432C}" type="pres">
      <dgm:prSet presAssocID="{1786F68F-BF1C-40FB-B0E8-A0971A3B3D50}" presName="sibTrans" presStyleCnt="0"/>
      <dgm:spPr/>
    </dgm:pt>
    <dgm:pt modelId="{A85DB050-A1C3-47B5-B30A-0ACAAA8C1FAF}" type="pres">
      <dgm:prSet presAssocID="{84E029D6-4A36-4F5C-8CBB-521206397A9C}" presName="node" presStyleLbl="node1" presStyleIdx="2" presStyleCnt="5">
        <dgm:presLayoutVars>
          <dgm:bulletEnabled val="1"/>
        </dgm:presLayoutVars>
      </dgm:prSet>
      <dgm:spPr/>
    </dgm:pt>
    <dgm:pt modelId="{A3841AA7-9F77-40CA-A990-BD4120153CCB}" type="pres">
      <dgm:prSet presAssocID="{53EF6202-EA91-4C65-BBB1-2142102D1F89}" presName="sibTrans" presStyleCnt="0"/>
      <dgm:spPr/>
    </dgm:pt>
    <dgm:pt modelId="{275EBE64-E8E8-4E6B-8EF0-797418BD03C4}" type="pres">
      <dgm:prSet presAssocID="{D486D615-0276-471D-9E02-AFB5B0BF0F7E}" presName="node" presStyleLbl="node1" presStyleIdx="3" presStyleCnt="5">
        <dgm:presLayoutVars>
          <dgm:bulletEnabled val="1"/>
        </dgm:presLayoutVars>
      </dgm:prSet>
      <dgm:spPr/>
    </dgm:pt>
    <dgm:pt modelId="{0DCA0446-48E2-43DB-B183-1F71C596DC8E}" type="pres">
      <dgm:prSet presAssocID="{763C55FD-9C09-42DC-B9A5-E08BEC022A73}" presName="sibTrans" presStyleCnt="0"/>
      <dgm:spPr/>
    </dgm:pt>
    <dgm:pt modelId="{65A6F586-403D-4BAE-8EA6-A87E38406FDE}" type="pres">
      <dgm:prSet presAssocID="{ADD69A96-FF38-4115-B21D-24EA34E9281D}" presName="node" presStyleLbl="node1" presStyleIdx="4" presStyleCnt="5">
        <dgm:presLayoutVars>
          <dgm:bulletEnabled val="1"/>
        </dgm:presLayoutVars>
      </dgm:prSet>
      <dgm:spPr/>
    </dgm:pt>
  </dgm:ptLst>
  <dgm:cxnLst>
    <dgm:cxn modelId="{10CD8E17-2585-4572-95FB-22FA29A3B3FF}" srcId="{A2ECD315-8F3B-48E4-8C2D-9A64CF5B9882}" destId="{5F19F147-817D-4A4B-A243-05CB4057FF63}" srcOrd="0" destOrd="0" parTransId="{258E72FF-A1F1-408B-9F8E-D15F52AB7853}" sibTransId="{6FF6D198-E652-4EB8-9713-701498294FF5}"/>
    <dgm:cxn modelId="{91069420-F284-4B74-8365-3D8E538E1125}" srcId="{A2ECD315-8F3B-48E4-8C2D-9A64CF5B9882}" destId="{ADD69A96-FF38-4115-B21D-24EA34E9281D}" srcOrd="4" destOrd="0" parTransId="{C5A26039-49D8-43B6-932C-2A808A7E1778}" sibTransId="{86216FE3-C75C-4626-A2B0-EB8FA8CDC40A}"/>
    <dgm:cxn modelId="{EF1AA133-15E8-4738-BB5C-CA3468D0B070}" type="presOf" srcId="{A2ECD315-8F3B-48E4-8C2D-9A64CF5B9882}" destId="{34AB5105-139D-491C-83E1-AA0A939847AF}" srcOrd="0" destOrd="0" presId="urn:microsoft.com/office/officeart/2005/8/layout/default"/>
    <dgm:cxn modelId="{04D03565-A5EA-496A-9046-AD4BE0DE84BE}" srcId="{A2ECD315-8F3B-48E4-8C2D-9A64CF5B9882}" destId="{D486D615-0276-471D-9E02-AFB5B0BF0F7E}" srcOrd="3" destOrd="0" parTransId="{E4B419C4-6E0A-49C3-9FFF-9174F8849939}" sibTransId="{763C55FD-9C09-42DC-B9A5-E08BEC022A73}"/>
    <dgm:cxn modelId="{2D536865-71E2-499E-A32A-30DE3A8D484C}" type="presOf" srcId="{44F73AD8-6955-4D05-A6E8-0E00297F127A}" destId="{C05C9F26-00D3-4EE1-90CE-5B157065F764}" srcOrd="0" destOrd="0" presId="urn:microsoft.com/office/officeart/2005/8/layout/default"/>
    <dgm:cxn modelId="{C706336C-BC04-4F86-85F5-5AED6A8F125C}" srcId="{A2ECD315-8F3B-48E4-8C2D-9A64CF5B9882}" destId="{44F73AD8-6955-4D05-A6E8-0E00297F127A}" srcOrd="1" destOrd="0" parTransId="{45DCC199-DDA7-467D-978D-7DCA7E18A049}" sibTransId="{1786F68F-BF1C-40FB-B0E8-A0971A3B3D50}"/>
    <dgm:cxn modelId="{6B711A77-BBCA-48EE-93A9-E9361D5F9020}" type="presOf" srcId="{84E029D6-4A36-4F5C-8CBB-521206397A9C}" destId="{A85DB050-A1C3-47B5-B30A-0ACAAA8C1FAF}" srcOrd="0" destOrd="0" presId="urn:microsoft.com/office/officeart/2005/8/layout/default"/>
    <dgm:cxn modelId="{7925A997-90AF-40AB-A6A6-54B92BFF4FE0}" type="presOf" srcId="{D486D615-0276-471D-9E02-AFB5B0BF0F7E}" destId="{275EBE64-E8E8-4E6B-8EF0-797418BD03C4}" srcOrd="0" destOrd="0" presId="urn:microsoft.com/office/officeart/2005/8/layout/default"/>
    <dgm:cxn modelId="{704D77A2-EE6D-4CD9-95AF-BD67EB9575A3}" type="presOf" srcId="{5F19F147-817D-4A4B-A243-05CB4057FF63}" destId="{185B6253-0315-4D50-B40C-89316F26B4EA}" srcOrd="0" destOrd="0" presId="urn:microsoft.com/office/officeart/2005/8/layout/default"/>
    <dgm:cxn modelId="{3AD24AE0-867B-4344-86E3-1D971FA58CB7}" srcId="{A2ECD315-8F3B-48E4-8C2D-9A64CF5B9882}" destId="{84E029D6-4A36-4F5C-8CBB-521206397A9C}" srcOrd="2" destOrd="0" parTransId="{AAF8EFF4-0E1D-46C9-B891-12BEE047D0B5}" sibTransId="{53EF6202-EA91-4C65-BBB1-2142102D1F89}"/>
    <dgm:cxn modelId="{C50ED8E0-4116-4879-A021-1B12DDD97111}" type="presOf" srcId="{ADD69A96-FF38-4115-B21D-24EA34E9281D}" destId="{65A6F586-403D-4BAE-8EA6-A87E38406FDE}" srcOrd="0" destOrd="0" presId="urn:microsoft.com/office/officeart/2005/8/layout/default"/>
    <dgm:cxn modelId="{85957DE6-F837-4CAA-BEDB-4EEC0DFB4BA5}" type="presParOf" srcId="{34AB5105-139D-491C-83E1-AA0A939847AF}" destId="{185B6253-0315-4D50-B40C-89316F26B4EA}" srcOrd="0" destOrd="0" presId="urn:microsoft.com/office/officeart/2005/8/layout/default"/>
    <dgm:cxn modelId="{F51269C2-DF3F-42A5-8D07-1EAA1F83423B}" type="presParOf" srcId="{34AB5105-139D-491C-83E1-AA0A939847AF}" destId="{6BD85E62-66C4-4CFB-8C02-0AAC2B39C041}" srcOrd="1" destOrd="0" presId="urn:microsoft.com/office/officeart/2005/8/layout/default"/>
    <dgm:cxn modelId="{777A8B3A-C15E-499D-AF04-A5AB4D54F38C}" type="presParOf" srcId="{34AB5105-139D-491C-83E1-AA0A939847AF}" destId="{C05C9F26-00D3-4EE1-90CE-5B157065F764}" srcOrd="2" destOrd="0" presId="urn:microsoft.com/office/officeart/2005/8/layout/default"/>
    <dgm:cxn modelId="{94E43A11-20AE-4166-BCC0-26E37A44E3A0}" type="presParOf" srcId="{34AB5105-139D-491C-83E1-AA0A939847AF}" destId="{0A55C3B7-2D1B-414A-8FFE-4DBEE950432C}" srcOrd="3" destOrd="0" presId="urn:microsoft.com/office/officeart/2005/8/layout/default"/>
    <dgm:cxn modelId="{495B5B60-0046-4EF0-AB27-5D9A99F90B90}" type="presParOf" srcId="{34AB5105-139D-491C-83E1-AA0A939847AF}" destId="{A85DB050-A1C3-47B5-B30A-0ACAAA8C1FAF}" srcOrd="4" destOrd="0" presId="urn:microsoft.com/office/officeart/2005/8/layout/default"/>
    <dgm:cxn modelId="{7E5B0292-3733-41DF-A566-F42D42130008}" type="presParOf" srcId="{34AB5105-139D-491C-83E1-AA0A939847AF}" destId="{A3841AA7-9F77-40CA-A990-BD4120153CCB}" srcOrd="5" destOrd="0" presId="urn:microsoft.com/office/officeart/2005/8/layout/default"/>
    <dgm:cxn modelId="{2EA2376A-9AB9-42BB-A16F-666355AB9467}" type="presParOf" srcId="{34AB5105-139D-491C-83E1-AA0A939847AF}" destId="{275EBE64-E8E8-4E6B-8EF0-797418BD03C4}" srcOrd="6" destOrd="0" presId="urn:microsoft.com/office/officeart/2005/8/layout/default"/>
    <dgm:cxn modelId="{F904EC19-B524-4786-81E1-AEEA9CB303EA}" type="presParOf" srcId="{34AB5105-139D-491C-83E1-AA0A939847AF}" destId="{0DCA0446-48E2-43DB-B183-1F71C596DC8E}" srcOrd="7" destOrd="0" presId="urn:microsoft.com/office/officeart/2005/8/layout/default"/>
    <dgm:cxn modelId="{40026B5C-D9C1-4BC7-A806-54C87CF8108D}" type="presParOf" srcId="{34AB5105-139D-491C-83E1-AA0A939847AF}" destId="{65A6F586-403D-4BAE-8EA6-A87E38406FD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33CAC1-7AD5-4C15-B485-B23E63D4854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GB"/>
        </a:p>
      </dgm:t>
    </dgm:pt>
    <dgm:pt modelId="{0C1A529B-510E-4BDB-AB11-7FB10DF87F73}">
      <dgm:prSet phldrT="[Text]" custT="1"/>
      <dgm:spPr>
        <a:xfrm>
          <a:off x="0" y="6247"/>
          <a:ext cx="3902776" cy="1151996"/>
        </a:xfrm>
        <a:prstGeom prst="rect">
          <a:avLst/>
        </a:prstGeom>
        <a:solidFill>
          <a:srgbClr val="2171B7"/>
        </a:solidFill>
        <a:ln w="12700" cap="flat" cmpd="sng" algn="ctr">
          <a:noFill/>
          <a:prstDash val="solid"/>
          <a:miter lim="800000"/>
        </a:ln>
        <a:effectLst/>
      </dgm:spPr>
      <dgm:t>
        <a:bodyPr/>
        <a:lstStyle/>
        <a:p>
          <a:pPr>
            <a:lnSpc>
              <a:spcPct val="80000"/>
            </a:lnSpc>
            <a:spcAft>
              <a:spcPts val="0"/>
            </a:spcAft>
            <a:buNone/>
          </a:pP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green </a:t>
          </a:r>
          <a:r>
            <a:rPr lang="en-GB" sz="3400" b="1">
              <a:solidFill>
                <a:srgbClr val="FFFFFF"/>
              </a:solidFill>
              <a:latin typeface="Arial Nova" panose="020B0504020202020204" pitchFamily="34" charset="0"/>
              <a:ea typeface="Open Sans" panose="020B0606030504020204" pitchFamily="34" charset="0"/>
              <a:cs typeface="Open Sans" panose="020B0606030504020204" pitchFamily="34" charset="0"/>
            </a:rPr>
            <a:t>jobs</a:t>
          </a:r>
        </a:p>
      </dgm:t>
    </dgm:pt>
    <dgm:pt modelId="{66ABBB99-B98E-45AF-9530-68F2ACCCE142}" type="parTrans" cxnId="{CB4FD27F-66A8-4CFA-B025-2596261DECC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5C876F39-A952-4ED2-B24D-5F2217547280}" type="sibTrans" cxnId="{CB4FD27F-66A8-4CFA-B025-2596261DECC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2EA1413A-C0A3-4857-AEE5-D81777ABB643}">
      <dgm:prSet phldrT="[Text]" custT="1"/>
      <dgm:spPr>
        <a:xfrm>
          <a:off x="4061758" y="0"/>
          <a:ext cx="3902776" cy="1151996"/>
        </a:xfrm>
        <a:prstGeom prst="rect">
          <a:avLst/>
        </a:prstGeom>
        <a:solidFill>
          <a:srgbClr val="082F6B"/>
        </a:solidFill>
        <a:ln w="12700" cap="flat" cmpd="sng" algn="ctr">
          <a:noFill/>
          <a:prstDash val="solid"/>
          <a:miter lim="800000"/>
        </a:ln>
        <a:effectLst/>
      </dgm:spPr>
      <dgm:t>
        <a:bodyPr/>
        <a:lstStyle/>
        <a:p>
          <a:pPr>
            <a:lnSpc>
              <a:spcPct val="80000"/>
            </a:lnSpc>
            <a:spcAft>
              <a:spcPts val="0"/>
            </a:spcAft>
            <a:buNone/>
          </a:pP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Green </a:t>
          </a:r>
          <a:r>
            <a:rPr lang="en-GB" sz="3400" b="1">
              <a:solidFill>
                <a:srgbClr val="FFFFFF"/>
              </a:solidFill>
              <a:latin typeface="Arial Nova" panose="020B0504020202020204" pitchFamily="34" charset="0"/>
              <a:ea typeface="Open Sans" panose="020B0606030504020204" pitchFamily="34" charset="0"/>
              <a:cs typeface="Open Sans" panose="020B0606030504020204" pitchFamily="34" charset="0"/>
            </a:rPr>
            <a:t>life</a:t>
          </a: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 </a:t>
          </a:r>
          <a:r>
            <a:rPr lang="en-GB" sz="3400" b="0">
              <a:solidFill>
                <a:srgbClr val="FFFFFF"/>
              </a:solidFill>
              <a:latin typeface="Arial Nova" panose="020B0504020202020204" pitchFamily="34" charset="0"/>
              <a:ea typeface="Open Sans" panose="020B0606030504020204" pitchFamily="34" charset="0"/>
              <a:cs typeface="Open Sans" panose="020B0606030504020204" pitchFamily="34" charset="0"/>
            </a:rPr>
            <a:t>skills</a:t>
          </a:r>
        </a:p>
      </dgm:t>
    </dgm:pt>
    <dgm:pt modelId="{6815E3ED-D963-4D6D-997D-8151D2B198CD}" type="parTrans" cxnId="{921484AD-AB35-4B5F-B3DE-1BCBD06B0D29}">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C8758C02-F137-4DB3-9958-636849103E55}" type="sibTrans" cxnId="{921484AD-AB35-4B5F-B3DE-1BCBD06B0D29}">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BED8A397-BBEA-469D-9FC1-741380ABF8C0}">
      <dgm:prSet phldrT="[Text]" custT="1"/>
      <dgm:spPr>
        <a:xfrm>
          <a:off x="8123506" y="0"/>
          <a:ext cx="3902776" cy="1151996"/>
        </a:xfrm>
        <a:prstGeom prst="rect">
          <a:avLst/>
        </a:prstGeom>
        <a:solidFill>
          <a:srgbClr val="C9191E"/>
        </a:solidFill>
        <a:ln w="12700" cap="flat" cmpd="sng" algn="ctr">
          <a:noFill/>
          <a:prstDash val="solid"/>
          <a:miter lim="800000"/>
        </a:ln>
        <a:effectLst/>
      </dgm:spPr>
      <dgm:t>
        <a:bodyPr/>
        <a:lstStyle/>
        <a:p>
          <a:pPr>
            <a:lnSpc>
              <a:spcPct val="80000"/>
            </a:lnSpc>
            <a:spcAft>
              <a:spcPts val="0"/>
            </a:spcAft>
            <a:buNone/>
          </a:pP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a green </a:t>
          </a:r>
          <a:r>
            <a:rPr lang="en-GB" sz="3400" b="1">
              <a:solidFill>
                <a:srgbClr val="FFFFFF"/>
              </a:solidFill>
              <a:latin typeface="Arial Nova" panose="020B0504020202020204" pitchFamily="34" charset="0"/>
              <a:ea typeface="Open Sans" panose="020B0606030504020204" pitchFamily="34" charset="0"/>
              <a:cs typeface="Open Sans" panose="020B0606030504020204" pitchFamily="34" charset="0"/>
            </a:rPr>
            <a:t>transformation</a:t>
          </a:r>
        </a:p>
      </dgm:t>
    </dgm:pt>
    <dgm:pt modelId="{11CCA97D-1F6B-4AB1-BD2C-7670AEBB5D60}" type="parTrans" cxnId="{3D72140D-F1E7-45D9-B498-0E05C0905DA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8D07B5A9-E19A-4905-8811-BFBDA0EE935C}" type="sibTrans" cxnId="{3D72140D-F1E7-45D9-B498-0E05C0905DA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D93D8607-ECDD-434A-95CD-10AF1D52CB9E}" type="pres">
      <dgm:prSet presAssocID="{E633CAC1-7AD5-4C15-B485-B23E63D48540}" presName="diagram" presStyleCnt="0">
        <dgm:presLayoutVars>
          <dgm:dir/>
          <dgm:resizeHandles val="exact"/>
        </dgm:presLayoutVars>
      </dgm:prSet>
      <dgm:spPr/>
    </dgm:pt>
    <dgm:pt modelId="{EC9C49CB-5CA0-472D-8249-F7DC2FE4B4A9}" type="pres">
      <dgm:prSet presAssocID="{0C1A529B-510E-4BDB-AB11-7FB10DF87F73}" presName="node" presStyleLbl="node1" presStyleIdx="0" presStyleCnt="3" custScaleX="246827" custScaleY="121428" custLinFactNeighborX="-5447" custLinFactNeighborY="-6230">
        <dgm:presLayoutVars>
          <dgm:bulletEnabled val="1"/>
        </dgm:presLayoutVars>
      </dgm:prSet>
      <dgm:spPr/>
    </dgm:pt>
    <dgm:pt modelId="{F8B6CD13-0964-42EE-9FEE-483450971B11}" type="pres">
      <dgm:prSet presAssocID="{5C876F39-A952-4ED2-B24D-5F2217547280}" presName="sibTrans" presStyleCnt="0"/>
      <dgm:spPr/>
    </dgm:pt>
    <dgm:pt modelId="{BDAF56EF-BA9F-40C4-AD02-7BC756899A22}" type="pres">
      <dgm:prSet presAssocID="{2EA1413A-C0A3-4857-AEE5-D81777ABB643}" presName="node" presStyleLbl="node1" presStyleIdx="1" presStyleCnt="3" custScaleX="246827" custScaleY="121428" custLinFactNeighborX="-374" custLinFactNeighborY="-7450">
        <dgm:presLayoutVars>
          <dgm:bulletEnabled val="1"/>
        </dgm:presLayoutVars>
      </dgm:prSet>
      <dgm:spPr/>
    </dgm:pt>
    <dgm:pt modelId="{C3B7B6E7-74FB-41E4-ACDC-10DD41714694}" type="pres">
      <dgm:prSet presAssocID="{C8758C02-F137-4DB3-9958-636849103E55}" presName="sibTrans" presStyleCnt="0"/>
      <dgm:spPr/>
    </dgm:pt>
    <dgm:pt modelId="{592BE768-7271-4102-832D-B56B2B5B4392}" type="pres">
      <dgm:prSet presAssocID="{BED8A397-BBEA-469D-9FC1-741380ABF8C0}" presName="node" presStyleLbl="node1" presStyleIdx="2" presStyleCnt="3" custScaleX="246827" custScaleY="121428" custLinFactNeighborX="-320" custLinFactNeighborY="-7221">
        <dgm:presLayoutVars>
          <dgm:bulletEnabled val="1"/>
        </dgm:presLayoutVars>
      </dgm:prSet>
      <dgm:spPr/>
    </dgm:pt>
  </dgm:ptLst>
  <dgm:cxnLst>
    <dgm:cxn modelId="{0F091802-F6C0-4265-9037-258864732E2A}" type="presOf" srcId="{2EA1413A-C0A3-4857-AEE5-D81777ABB643}" destId="{BDAF56EF-BA9F-40C4-AD02-7BC756899A22}" srcOrd="0" destOrd="0" presId="urn:microsoft.com/office/officeart/2005/8/layout/default"/>
    <dgm:cxn modelId="{D5C93903-B2D8-4961-A77F-44966AAB6F91}" type="presOf" srcId="{0C1A529B-510E-4BDB-AB11-7FB10DF87F73}" destId="{EC9C49CB-5CA0-472D-8249-F7DC2FE4B4A9}" srcOrd="0" destOrd="0" presId="urn:microsoft.com/office/officeart/2005/8/layout/default"/>
    <dgm:cxn modelId="{3D72140D-F1E7-45D9-B498-0E05C0905DAB}" srcId="{E633CAC1-7AD5-4C15-B485-B23E63D48540}" destId="{BED8A397-BBEA-469D-9FC1-741380ABF8C0}" srcOrd="2" destOrd="0" parTransId="{11CCA97D-1F6B-4AB1-BD2C-7670AEBB5D60}" sibTransId="{8D07B5A9-E19A-4905-8811-BFBDA0EE935C}"/>
    <dgm:cxn modelId="{FB807D31-84CC-4588-BD4D-F9A3A4582ACE}" type="presOf" srcId="{BED8A397-BBEA-469D-9FC1-741380ABF8C0}" destId="{592BE768-7271-4102-832D-B56B2B5B4392}" srcOrd="0" destOrd="0" presId="urn:microsoft.com/office/officeart/2005/8/layout/default"/>
    <dgm:cxn modelId="{CB4FD27F-66A8-4CFA-B025-2596261DECCB}" srcId="{E633CAC1-7AD5-4C15-B485-B23E63D48540}" destId="{0C1A529B-510E-4BDB-AB11-7FB10DF87F73}" srcOrd="0" destOrd="0" parTransId="{66ABBB99-B98E-45AF-9530-68F2ACCCE142}" sibTransId="{5C876F39-A952-4ED2-B24D-5F2217547280}"/>
    <dgm:cxn modelId="{921484AD-AB35-4B5F-B3DE-1BCBD06B0D29}" srcId="{E633CAC1-7AD5-4C15-B485-B23E63D48540}" destId="{2EA1413A-C0A3-4857-AEE5-D81777ABB643}" srcOrd="1" destOrd="0" parTransId="{6815E3ED-D963-4D6D-997D-8151D2B198CD}" sibTransId="{C8758C02-F137-4DB3-9958-636849103E55}"/>
    <dgm:cxn modelId="{F92464B3-CB0B-44CB-86CF-C575DE8F7F58}" type="presOf" srcId="{E633CAC1-7AD5-4C15-B485-B23E63D48540}" destId="{D93D8607-ECDD-434A-95CD-10AF1D52CB9E}" srcOrd="0" destOrd="0" presId="urn:microsoft.com/office/officeart/2005/8/layout/default"/>
    <dgm:cxn modelId="{B5C0D4E1-8964-4DD6-96F0-4B2C6B4DDC79}" type="presParOf" srcId="{D93D8607-ECDD-434A-95CD-10AF1D52CB9E}" destId="{EC9C49CB-5CA0-472D-8249-F7DC2FE4B4A9}" srcOrd="0" destOrd="0" presId="urn:microsoft.com/office/officeart/2005/8/layout/default"/>
    <dgm:cxn modelId="{91C0A9FA-145B-4DCF-A31D-5C0DB9315B08}" type="presParOf" srcId="{D93D8607-ECDD-434A-95CD-10AF1D52CB9E}" destId="{F8B6CD13-0964-42EE-9FEE-483450971B11}" srcOrd="1" destOrd="0" presId="urn:microsoft.com/office/officeart/2005/8/layout/default"/>
    <dgm:cxn modelId="{D4D112F3-3A24-4160-8486-045ED6DDC5B6}" type="presParOf" srcId="{D93D8607-ECDD-434A-95CD-10AF1D52CB9E}" destId="{BDAF56EF-BA9F-40C4-AD02-7BC756899A22}" srcOrd="2" destOrd="0" presId="urn:microsoft.com/office/officeart/2005/8/layout/default"/>
    <dgm:cxn modelId="{65D64A3C-32CF-4788-9780-6EBD390648C5}" type="presParOf" srcId="{D93D8607-ECDD-434A-95CD-10AF1D52CB9E}" destId="{C3B7B6E7-74FB-41E4-ACDC-10DD41714694}" srcOrd="3" destOrd="0" presId="urn:microsoft.com/office/officeart/2005/8/layout/default"/>
    <dgm:cxn modelId="{76043F18-5E4E-4341-BDE7-87033D0C8B2B}" type="presParOf" srcId="{D93D8607-ECDD-434A-95CD-10AF1D52CB9E}" destId="{592BE768-7271-4102-832D-B56B2B5B4392}" srcOrd="4"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ECD315-8F3B-48E4-8C2D-9A64CF5B988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GB"/>
        </a:p>
      </dgm:t>
    </dgm:pt>
    <dgm:pt modelId="{5F19F147-817D-4A4B-A243-05CB4057FF63}">
      <dgm:prSet phldrT="[Text]" custT="1"/>
      <dgm:spPr>
        <a:solidFill>
          <a:srgbClr val="32C32F"/>
        </a:solidFill>
      </dgm:spPr>
      <dgm:t>
        <a:bodyPr/>
        <a:lstStyle/>
        <a:p>
          <a:pPr algn="ctr"/>
          <a:r>
            <a:rPr lang="en-US" sz="2000" b="1">
              <a:solidFill>
                <a:schemeClr val="tx2">
                  <a:lumMod val="50000"/>
                </a:schemeClr>
              </a:solidFill>
              <a:effectLst/>
              <a:latin typeface="Arial Nova" panose="020B0504020202020204" pitchFamily="34" charset="0"/>
            </a:rPr>
            <a:t>Habitat Loss &amp; Degradation</a:t>
          </a:r>
          <a:endParaRPr lang="en-GB" sz="2000" b="1">
            <a:solidFill>
              <a:schemeClr val="tx2">
                <a:lumMod val="50000"/>
              </a:schemeClr>
            </a:solidFill>
            <a:effectLst/>
            <a:latin typeface="Arial Nova" panose="020B0504020202020204" pitchFamily="34" charset="0"/>
          </a:endParaRPr>
        </a:p>
      </dgm:t>
    </dgm:pt>
    <dgm:pt modelId="{258E72FF-A1F1-408B-9F8E-D15F52AB7853}" type="parTrans" cxnId="{10CD8E17-2585-4572-95FB-22FA29A3B3FF}">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6FF6D198-E652-4EB8-9713-701498294FF5}" type="sibTrans" cxnId="{10CD8E17-2585-4572-95FB-22FA29A3B3FF}">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44F73AD8-6955-4D05-A6E8-0E00297F127A}">
      <dgm:prSet phldrT="[Text]" custT="1"/>
      <dgm:spPr>
        <a:solidFill>
          <a:srgbClr val="A2E315"/>
        </a:solidFill>
      </dgm:spPr>
      <dgm:t>
        <a:bodyPr/>
        <a:lstStyle/>
        <a:p>
          <a:pPr algn="ctr"/>
          <a:r>
            <a:rPr lang="en-US" sz="1950" b="1">
              <a:solidFill>
                <a:schemeClr val="tx2">
                  <a:lumMod val="50000"/>
                </a:schemeClr>
              </a:solidFill>
              <a:effectLst/>
              <a:latin typeface="Arial Nova" panose="020B0504020202020204" pitchFamily="34" charset="0"/>
            </a:rPr>
            <a:t>Overexploitation</a:t>
          </a:r>
          <a:r>
            <a:rPr lang="en-US" sz="2000" b="1">
              <a:solidFill>
                <a:schemeClr val="tx2">
                  <a:lumMod val="50000"/>
                </a:schemeClr>
              </a:solidFill>
              <a:effectLst/>
              <a:latin typeface="Arial Nova" panose="020B0504020202020204" pitchFamily="34" charset="0"/>
            </a:rPr>
            <a:t> of Natural Resources</a:t>
          </a:r>
          <a:endParaRPr lang="en-GB" sz="2000" b="1">
            <a:solidFill>
              <a:schemeClr val="tx2">
                <a:lumMod val="50000"/>
              </a:schemeClr>
            </a:solidFill>
            <a:effectLst/>
            <a:latin typeface="Arial Nova" panose="020B0504020202020204" pitchFamily="34" charset="0"/>
          </a:endParaRPr>
        </a:p>
      </dgm:t>
    </dgm:pt>
    <dgm:pt modelId="{45DCC199-DDA7-467D-978D-7DCA7E18A049}" type="parTrans" cxnId="{C706336C-BC04-4F86-85F5-5AED6A8F125C}">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1786F68F-BF1C-40FB-B0E8-A0971A3B3D50}" type="sibTrans" cxnId="{C706336C-BC04-4F86-85F5-5AED6A8F125C}">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84E029D6-4A36-4F5C-8CBB-521206397A9C}">
      <dgm:prSet phldrT="[Text]" custT="1"/>
      <dgm:spPr>
        <a:solidFill>
          <a:srgbClr val="DCF509"/>
        </a:solidFill>
      </dgm:spPr>
      <dgm:t>
        <a:bodyPr/>
        <a:lstStyle/>
        <a:p>
          <a:pPr algn="ctr"/>
          <a:r>
            <a:rPr lang="en-US" sz="2000" b="1">
              <a:solidFill>
                <a:schemeClr val="tx2">
                  <a:lumMod val="50000"/>
                </a:schemeClr>
              </a:solidFill>
              <a:effectLst/>
              <a:latin typeface="Arial Nova" panose="020B0504020202020204" pitchFamily="34" charset="0"/>
            </a:rPr>
            <a:t>Climate Change</a:t>
          </a:r>
          <a:endParaRPr lang="en-GB" sz="2000" b="1">
            <a:solidFill>
              <a:schemeClr val="tx2">
                <a:lumMod val="50000"/>
              </a:schemeClr>
            </a:solidFill>
            <a:effectLst/>
            <a:latin typeface="Arial Nova" panose="020B0504020202020204" pitchFamily="34" charset="0"/>
          </a:endParaRPr>
        </a:p>
      </dgm:t>
    </dgm:pt>
    <dgm:pt modelId="{AAF8EFF4-0E1D-46C9-B891-12BEE047D0B5}" type="parTrans" cxnId="{3AD24AE0-867B-4344-86E3-1D971FA58CB7}">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53EF6202-EA91-4C65-BBB1-2142102D1F89}" type="sibTrans" cxnId="{3AD24AE0-867B-4344-86E3-1D971FA58CB7}">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D486D615-0276-471D-9E02-AFB5B0BF0F7E}">
      <dgm:prSet phldrT="[Text]" custT="1"/>
      <dgm:spPr>
        <a:solidFill>
          <a:srgbClr val="E0E159"/>
        </a:solidFill>
      </dgm:spPr>
      <dgm:t>
        <a:bodyPr/>
        <a:lstStyle/>
        <a:p>
          <a:pPr algn="ctr"/>
          <a:r>
            <a:rPr lang="en-US" sz="2000" b="1">
              <a:solidFill>
                <a:schemeClr val="tx2">
                  <a:lumMod val="50000"/>
                </a:schemeClr>
              </a:solidFill>
              <a:effectLst/>
              <a:latin typeface="Arial Nova" panose="020B0504020202020204" pitchFamily="34" charset="0"/>
            </a:rPr>
            <a:t>Pollution</a:t>
          </a:r>
          <a:endParaRPr lang="en-GB" sz="2000" b="1">
            <a:solidFill>
              <a:schemeClr val="tx2">
                <a:lumMod val="50000"/>
              </a:schemeClr>
            </a:solidFill>
            <a:effectLst/>
            <a:latin typeface="Arial Nova" panose="020B0504020202020204" pitchFamily="34" charset="0"/>
          </a:endParaRPr>
        </a:p>
      </dgm:t>
    </dgm:pt>
    <dgm:pt modelId="{E4B419C4-6E0A-49C3-9FFF-9174F8849939}" type="parTrans" cxnId="{04D03565-A5EA-496A-9046-AD4BE0DE84BE}">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763C55FD-9C09-42DC-B9A5-E08BEC022A73}" type="sibTrans" cxnId="{04D03565-A5EA-496A-9046-AD4BE0DE84BE}">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ADD69A96-FF38-4115-B21D-24EA34E9281D}">
      <dgm:prSet phldrT="[Text]" custT="1"/>
      <dgm:spPr>
        <a:solidFill>
          <a:srgbClr val="C6C6A2"/>
        </a:solidFill>
      </dgm:spPr>
      <dgm:t>
        <a:bodyPr/>
        <a:lstStyle/>
        <a:p>
          <a:pPr algn="ctr"/>
          <a:r>
            <a:rPr lang="en-US" sz="2000" b="1">
              <a:solidFill>
                <a:schemeClr val="tx2">
                  <a:lumMod val="50000"/>
                </a:schemeClr>
              </a:solidFill>
              <a:effectLst/>
              <a:latin typeface="Arial Nova" panose="020B0504020202020204" pitchFamily="34" charset="0"/>
            </a:rPr>
            <a:t>Invasive Species</a:t>
          </a:r>
          <a:endParaRPr lang="en-GB" sz="2000" b="1">
            <a:solidFill>
              <a:schemeClr val="tx2">
                <a:lumMod val="50000"/>
              </a:schemeClr>
            </a:solidFill>
            <a:effectLst/>
            <a:latin typeface="Arial Nova" panose="020B0504020202020204" pitchFamily="34" charset="0"/>
          </a:endParaRPr>
        </a:p>
      </dgm:t>
    </dgm:pt>
    <dgm:pt modelId="{C5A26039-49D8-43B6-932C-2A808A7E1778}" type="parTrans" cxnId="{91069420-F284-4B74-8365-3D8E538E1125}">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86216FE3-C75C-4626-A2B0-EB8FA8CDC40A}" type="sibTrans" cxnId="{91069420-F284-4B74-8365-3D8E538E1125}">
      <dgm:prSet/>
      <dgm:spPr/>
      <dgm:t>
        <a:bodyPr/>
        <a:lstStyle/>
        <a:p>
          <a:pPr algn="ctr"/>
          <a:endParaRPr lang="en-GB" sz="2000" b="1">
            <a:solidFill>
              <a:schemeClr val="tx2">
                <a:lumMod val="50000"/>
              </a:schemeClr>
            </a:solidFill>
            <a:effectLst/>
            <a:latin typeface="Arial Nova" panose="020B0504020202020204" pitchFamily="34" charset="0"/>
          </a:endParaRPr>
        </a:p>
      </dgm:t>
    </dgm:pt>
    <dgm:pt modelId="{34AB5105-139D-491C-83E1-AA0A939847AF}" type="pres">
      <dgm:prSet presAssocID="{A2ECD315-8F3B-48E4-8C2D-9A64CF5B9882}" presName="diagram" presStyleCnt="0">
        <dgm:presLayoutVars>
          <dgm:dir/>
          <dgm:resizeHandles val="exact"/>
        </dgm:presLayoutVars>
      </dgm:prSet>
      <dgm:spPr/>
    </dgm:pt>
    <dgm:pt modelId="{185B6253-0315-4D50-B40C-89316F26B4EA}" type="pres">
      <dgm:prSet presAssocID="{5F19F147-817D-4A4B-A243-05CB4057FF63}" presName="node" presStyleLbl="node1" presStyleIdx="0" presStyleCnt="5">
        <dgm:presLayoutVars>
          <dgm:bulletEnabled val="1"/>
        </dgm:presLayoutVars>
      </dgm:prSet>
      <dgm:spPr/>
    </dgm:pt>
    <dgm:pt modelId="{6BD85E62-66C4-4CFB-8C02-0AAC2B39C041}" type="pres">
      <dgm:prSet presAssocID="{6FF6D198-E652-4EB8-9713-701498294FF5}" presName="sibTrans" presStyleCnt="0"/>
      <dgm:spPr/>
    </dgm:pt>
    <dgm:pt modelId="{C05C9F26-00D3-4EE1-90CE-5B157065F764}" type="pres">
      <dgm:prSet presAssocID="{44F73AD8-6955-4D05-A6E8-0E00297F127A}" presName="node" presStyleLbl="node1" presStyleIdx="1" presStyleCnt="5">
        <dgm:presLayoutVars>
          <dgm:bulletEnabled val="1"/>
        </dgm:presLayoutVars>
      </dgm:prSet>
      <dgm:spPr/>
    </dgm:pt>
    <dgm:pt modelId="{0A55C3B7-2D1B-414A-8FFE-4DBEE950432C}" type="pres">
      <dgm:prSet presAssocID="{1786F68F-BF1C-40FB-B0E8-A0971A3B3D50}" presName="sibTrans" presStyleCnt="0"/>
      <dgm:spPr/>
    </dgm:pt>
    <dgm:pt modelId="{A85DB050-A1C3-47B5-B30A-0ACAAA8C1FAF}" type="pres">
      <dgm:prSet presAssocID="{84E029D6-4A36-4F5C-8CBB-521206397A9C}" presName="node" presStyleLbl="node1" presStyleIdx="2" presStyleCnt="5">
        <dgm:presLayoutVars>
          <dgm:bulletEnabled val="1"/>
        </dgm:presLayoutVars>
      </dgm:prSet>
      <dgm:spPr/>
    </dgm:pt>
    <dgm:pt modelId="{A3841AA7-9F77-40CA-A990-BD4120153CCB}" type="pres">
      <dgm:prSet presAssocID="{53EF6202-EA91-4C65-BBB1-2142102D1F89}" presName="sibTrans" presStyleCnt="0"/>
      <dgm:spPr/>
    </dgm:pt>
    <dgm:pt modelId="{275EBE64-E8E8-4E6B-8EF0-797418BD03C4}" type="pres">
      <dgm:prSet presAssocID="{D486D615-0276-471D-9E02-AFB5B0BF0F7E}" presName="node" presStyleLbl="node1" presStyleIdx="3" presStyleCnt="5">
        <dgm:presLayoutVars>
          <dgm:bulletEnabled val="1"/>
        </dgm:presLayoutVars>
      </dgm:prSet>
      <dgm:spPr/>
    </dgm:pt>
    <dgm:pt modelId="{0DCA0446-48E2-43DB-B183-1F71C596DC8E}" type="pres">
      <dgm:prSet presAssocID="{763C55FD-9C09-42DC-B9A5-E08BEC022A73}" presName="sibTrans" presStyleCnt="0"/>
      <dgm:spPr/>
    </dgm:pt>
    <dgm:pt modelId="{65A6F586-403D-4BAE-8EA6-A87E38406FDE}" type="pres">
      <dgm:prSet presAssocID="{ADD69A96-FF38-4115-B21D-24EA34E9281D}" presName="node" presStyleLbl="node1" presStyleIdx="4" presStyleCnt="5">
        <dgm:presLayoutVars>
          <dgm:bulletEnabled val="1"/>
        </dgm:presLayoutVars>
      </dgm:prSet>
      <dgm:spPr/>
    </dgm:pt>
  </dgm:ptLst>
  <dgm:cxnLst>
    <dgm:cxn modelId="{10CD8E17-2585-4572-95FB-22FA29A3B3FF}" srcId="{A2ECD315-8F3B-48E4-8C2D-9A64CF5B9882}" destId="{5F19F147-817D-4A4B-A243-05CB4057FF63}" srcOrd="0" destOrd="0" parTransId="{258E72FF-A1F1-408B-9F8E-D15F52AB7853}" sibTransId="{6FF6D198-E652-4EB8-9713-701498294FF5}"/>
    <dgm:cxn modelId="{91069420-F284-4B74-8365-3D8E538E1125}" srcId="{A2ECD315-8F3B-48E4-8C2D-9A64CF5B9882}" destId="{ADD69A96-FF38-4115-B21D-24EA34E9281D}" srcOrd="4" destOrd="0" parTransId="{C5A26039-49D8-43B6-932C-2A808A7E1778}" sibTransId="{86216FE3-C75C-4626-A2B0-EB8FA8CDC40A}"/>
    <dgm:cxn modelId="{EF1AA133-15E8-4738-BB5C-CA3468D0B070}" type="presOf" srcId="{A2ECD315-8F3B-48E4-8C2D-9A64CF5B9882}" destId="{34AB5105-139D-491C-83E1-AA0A939847AF}" srcOrd="0" destOrd="0" presId="urn:microsoft.com/office/officeart/2005/8/layout/default"/>
    <dgm:cxn modelId="{04D03565-A5EA-496A-9046-AD4BE0DE84BE}" srcId="{A2ECD315-8F3B-48E4-8C2D-9A64CF5B9882}" destId="{D486D615-0276-471D-9E02-AFB5B0BF0F7E}" srcOrd="3" destOrd="0" parTransId="{E4B419C4-6E0A-49C3-9FFF-9174F8849939}" sibTransId="{763C55FD-9C09-42DC-B9A5-E08BEC022A73}"/>
    <dgm:cxn modelId="{2D536865-71E2-499E-A32A-30DE3A8D484C}" type="presOf" srcId="{44F73AD8-6955-4D05-A6E8-0E00297F127A}" destId="{C05C9F26-00D3-4EE1-90CE-5B157065F764}" srcOrd="0" destOrd="0" presId="urn:microsoft.com/office/officeart/2005/8/layout/default"/>
    <dgm:cxn modelId="{C706336C-BC04-4F86-85F5-5AED6A8F125C}" srcId="{A2ECD315-8F3B-48E4-8C2D-9A64CF5B9882}" destId="{44F73AD8-6955-4D05-A6E8-0E00297F127A}" srcOrd="1" destOrd="0" parTransId="{45DCC199-DDA7-467D-978D-7DCA7E18A049}" sibTransId="{1786F68F-BF1C-40FB-B0E8-A0971A3B3D50}"/>
    <dgm:cxn modelId="{6B711A77-BBCA-48EE-93A9-E9361D5F9020}" type="presOf" srcId="{84E029D6-4A36-4F5C-8CBB-521206397A9C}" destId="{A85DB050-A1C3-47B5-B30A-0ACAAA8C1FAF}" srcOrd="0" destOrd="0" presId="urn:microsoft.com/office/officeart/2005/8/layout/default"/>
    <dgm:cxn modelId="{7925A997-90AF-40AB-A6A6-54B92BFF4FE0}" type="presOf" srcId="{D486D615-0276-471D-9E02-AFB5B0BF0F7E}" destId="{275EBE64-E8E8-4E6B-8EF0-797418BD03C4}" srcOrd="0" destOrd="0" presId="urn:microsoft.com/office/officeart/2005/8/layout/default"/>
    <dgm:cxn modelId="{704D77A2-EE6D-4CD9-95AF-BD67EB9575A3}" type="presOf" srcId="{5F19F147-817D-4A4B-A243-05CB4057FF63}" destId="{185B6253-0315-4D50-B40C-89316F26B4EA}" srcOrd="0" destOrd="0" presId="urn:microsoft.com/office/officeart/2005/8/layout/default"/>
    <dgm:cxn modelId="{3AD24AE0-867B-4344-86E3-1D971FA58CB7}" srcId="{A2ECD315-8F3B-48E4-8C2D-9A64CF5B9882}" destId="{84E029D6-4A36-4F5C-8CBB-521206397A9C}" srcOrd="2" destOrd="0" parTransId="{AAF8EFF4-0E1D-46C9-B891-12BEE047D0B5}" sibTransId="{53EF6202-EA91-4C65-BBB1-2142102D1F89}"/>
    <dgm:cxn modelId="{C50ED8E0-4116-4879-A021-1B12DDD97111}" type="presOf" srcId="{ADD69A96-FF38-4115-B21D-24EA34E9281D}" destId="{65A6F586-403D-4BAE-8EA6-A87E38406FDE}" srcOrd="0" destOrd="0" presId="urn:microsoft.com/office/officeart/2005/8/layout/default"/>
    <dgm:cxn modelId="{85957DE6-F837-4CAA-BEDB-4EEC0DFB4BA5}" type="presParOf" srcId="{34AB5105-139D-491C-83E1-AA0A939847AF}" destId="{185B6253-0315-4D50-B40C-89316F26B4EA}" srcOrd="0" destOrd="0" presId="urn:microsoft.com/office/officeart/2005/8/layout/default"/>
    <dgm:cxn modelId="{F51269C2-DF3F-42A5-8D07-1EAA1F83423B}" type="presParOf" srcId="{34AB5105-139D-491C-83E1-AA0A939847AF}" destId="{6BD85E62-66C4-4CFB-8C02-0AAC2B39C041}" srcOrd="1" destOrd="0" presId="urn:microsoft.com/office/officeart/2005/8/layout/default"/>
    <dgm:cxn modelId="{777A8B3A-C15E-499D-AF04-A5AB4D54F38C}" type="presParOf" srcId="{34AB5105-139D-491C-83E1-AA0A939847AF}" destId="{C05C9F26-00D3-4EE1-90CE-5B157065F764}" srcOrd="2" destOrd="0" presId="urn:microsoft.com/office/officeart/2005/8/layout/default"/>
    <dgm:cxn modelId="{94E43A11-20AE-4166-BCC0-26E37A44E3A0}" type="presParOf" srcId="{34AB5105-139D-491C-83E1-AA0A939847AF}" destId="{0A55C3B7-2D1B-414A-8FFE-4DBEE950432C}" srcOrd="3" destOrd="0" presId="urn:microsoft.com/office/officeart/2005/8/layout/default"/>
    <dgm:cxn modelId="{495B5B60-0046-4EF0-AB27-5D9A99F90B90}" type="presParOf" srcId="{34AB5105-139D-491C-83E1-AA0A939847AF}" destId="{A85DB050-A1C3-47B5-B30A-0ACAAA8C1FAF}" srcOrd="4" destOrd="0" presId="urn:microsoft.com/office/officeart/2005/8/layout/default"/>
    <dgm:cxn modelId="{7E5B0292-3733-41DF-A566-F42D42130008}" type="presParOf" srcId="{34AB5105-139D-491C-83E1-AA0A939847AF}" destId="{A3841AA7-9F77-40CA-A990-BD4120153CCB}" srcOrd="5" destOrd="0" presId="urn:microsoft.com/office/officeart/2005/8/layout/default"/>
    <dgm:cxn modelId="{2EA2376A-9AB9-42BB-A16F-666355AB9467}" type="presParOf" srcId="{34AB5105-139D-491C-83E1-AA0A939847AF}" destId="{275EBE64-E8E8-4E6B-8EF0-797418BD03C4}" srcOrd="6" destOrd="0" presId="urn:microsoft.com/office/officeart/2005/8/layout/default"/>
    <dgm:cxn modelId="{F904EC19-B524-4786-81E1-AEEA9CB303EA}" type="presParOf" srcId="{34AB5105-139D-491C-83E1-AA0A939847AF}" destId="{0DCA0446-48E2-43DB-B183-1F71C596DC8E}" srcOrd="7" destOrd="0" presId="urn:microsoft.com/office/officeart/2005/8/layout/default"/>
    <dgm:cxn modelId="{40026B5C-D9C1-4BC7-A806-54C87CF8108D}" type="presParOf" srcId="{34AB5105-139D-491C-83E1-AA0A939847AF}" destId="{65A6F586-403D-4BAE-8EA6-A87E38406FD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ECD315-8F3B-48E4-8C2D-9A64CF5B988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GB"/>
        </a:p>
      </dgm:t>
    </dgm:pt>
    <dgm:pt modelId="{5F19F147-817D-4A4B-A243-05CB4057FF63}">
      <dgm:prSet phldrT="[Text]" custT="1"/>
      <dgm:spPr>
        <a:solidFill>
          <a:srgbClr val="32C32F"/>
        </a:solidFill>
      </dgm:spPr>
      <dgm:t>
        <a:bodyPr/>
        <a:lstStyle/>
        <a:p>
          <a:pPr algn="l">
            <a:spcAft>
              <a:spcPts val="1200"/>
            </a:spcAft>
          </a:pPr>
          <a:r>
            <a:rPr lang="en-US" sz="1800">
              <a:solidFill>
                <a:schemeClr val="tx2">
                  <a:lumMod val="50000"/>
                </a:schemeClr>
              </a:solidFill>
              <a:effectLst/>
              <a:latin typeface="Arial Nova" panose="020B0504020202020204" pitchFamily="34" charset="0"/>
            </a:rPr>
            <a:t>Preserve green spaces &amp; corridors</a:t>
          </a:r>
        </a:p>
        <a:p>
          <a:pPr algn="l">
            <a:spcAft>
              <a:spcPts val="1200"/>
            </a:spcAft>
          </a:pPr>
          <a:r>
            <a:rPr lang="en-GB" sz="1800">
              <a:solidFill>
                <a:schemeClr val="tx2">
                  <a:lumMod val="50000"/>
                </a:schemeClr>
              </a:solidFill>
              <a:effectLst/>
              <a:latin typeface="Arial Nova" panose="020B0504020202020204" pitchFamily="34" charset="0"/>
            </a:rPr>
            <a:t>Consider catering</a:t>
          </a:r>
        </a:p>
        <a:p>
          <a:pPr algn="l">
            <a:spcAft>
              <a:spcPts val="1200"/>
            </a:spcAft>
          </a:pPr>
          <a:endParaRPr lang="en-GB" sz="1800">
            <a:solidFill>
              <a:schemeClr val="tx2">
                <a:lumMod val="50000"/>
              </a:schemeClr>
            </a:solidFill>
            <a:effectLst/>
            <a:latin typeface="Arial Nova" panose="020B0504020202020204" pitchFamily="34" charset="0"/>
          </a:endParaRPr>
        </a:p>
      </dgm:t>
    </dgm:pt>
    <dgm:pt modelId="{258E72FF-A1F1-408B-9F8E-D15F52AB7853}" type="parTrans" cxnId="{10CD8E17-2585-4572-95FB-22FA29A3B3FF}">
      <dgm:prSet/>
      <dgm:spPr/>
      <dgm:t>
        <a:bodyPr/>
        <a:lstStyle/>
        <a:p>
          <a:pPr algn="l"/>
          <a:endParaRPr lang="en-GB" sz="2100">
            <a:solidFill>
              <a:schemeClr val="tx2">
                <a:lumMod val="50000"/>
              </a:schemeClr>
            </a:solidFill>
            <a:latin typeface="Arial Nova" panose="020B0504020202020204" pitchFamily="34" charset="0"/>
          </a:endParaRPr>
        </a:p>
      </dgm:t>
    </dgm:pt>
    <dgm:pt modelId="{6FF6D198-E652-4EB8-9713-701498294FF5}" type="sibTrans" cxnId="{10CD8E17-2585-4572-95FB-22FA29A3B3FF}">
      <dgm:prSet/>
      <dgm:spPr/>
      <dgm:t>
        <a:bodyPr/>
        <a:lstStyle/>
        <a:p>
          <a:pPr algn="l"/>
          <a:endParaRPr lang="en-GB" sz="2100">
            <a:solidFill>
              <a:schemeClr val="tx2">
                <a:lumMod val="50000"/>
              </a:schemeClr>
            </a:solidFill>
            <a:latin typeface="Arial Nova" panose="020B0504020202020204" pitchFamily="34" charset="0"/>
          </a:endParaRPr>
        </a:p>
      </dgm:t>
    </dgm:pt>
    <dgm:pt modelId="{44F73AD8-6955-4D05-A6E8-0E00297F127A}">
      <dgm:prSet phldrT="[Text]" custT="1"/>
      <dgm:spPr>
        <a:solidFill>
          <a:srgbClr val="A2E315"/>
        </a:solidFill>
      </dgm:spPr>
      <dgm:t>
        <a:bodyPr/>
        <a:lstStyle/>
        <a:p>
          <a:pPr algn="l">
            <a:spcAft>
              <a:spcPts val="1200"/>
            </a:spcAft>
          </a:pPr>
          <a:r>
            <a:rPr lang="en-US" sz="1800">
              <a:solidFill>
                <a:schemeClr val="tx2">
                  <a:lumMod val="50000"/>
                </a:schemeClr>
              </a:solidFill>
              <a:latin typeface="Arial Nova" panose="020B0504020202020204" pitchFamily="34" charset="0"/>
            </a:rPr>
            <a:t>Use less resources</a:t>
          </a:r>
        </a:p>
        <a:p>
          <a:pPr algn="l">
            <a:spcAft>
              <a:spcPts val="1200"/>
            </a:spcAft>
          </a:pPr>
          <a:r>
            <a:rPr lang="en-US" sz="1800">
              <a:solidFill>
                <a:schemeClr val="tx2">
                  <a:lumMod val="50000"/>
                </a:schemeClr>
              </a:solidFill>
              <a:latin typeface="Arial Nova" panose="020B0504020202020204" pitchFamily="34" charset="0"/>
            </a:rPr>
            <a:t>Connect to the full life cycle</a:t>
          </a:r>
        </a:p>
        <a:p>
          <a:pPr algn="l">
            <a:spcAft>
              <a:spcPts val="1200"/>
            </a:spcAft>
          </a:pPr>
          <a:r>
            <a:rPr lang="en-US" sz="1800">
              <a:solidFill>
                <a:schemeClr val="tx2">
                  <a:lumMod val="50000"/>
                </a:schemeClr>
              </a:solidFill>
              <a:latin typeface="Arial Nova" panose="020B0504020202020204" pitchFamily="34" charset="0"/>
            </a:rPr>
            <a:t>Grow our own</a:t>
          </a:r>
          <a:endParaRPr lang="en-GB" sz="1800">
            <a:solidFill>
              <a:schemeClr val="tx2">
                <a:lumMod val="50000"/>
              </a:schemeClr>
            </a:solidFill>
            <a:latin typeface="Arial Nova" panose="020B0504020202020204" pitchFamily="34" charset="0"/>
          </a:endParaRPr>
        </a:p>
      </dgm:t>
    </dgm:pt>
    <dgm:pt modelId="{45DCC199-DDA7-467D-978D-7DCA7E18A049}" type="parTrans" cxnId="{C706336C-BC04-4F86-85F5-5AED6A8F125C}">
      <dgm:prSet/>
      <dgm:spPr/>
      <dgm:t>
        <a:bodyPr/>
        <a:lstStyle/>
        <a:p>
          <a:pPr algn="l"/>
          <a:endParaRPr lang="en-GB" sz="2100">
            <a:solidFill>
              <a:schemeClr val="tx2">
                <a:lumMod val="50000"/>
              </a:schemeClr>
            </a:solidFill>
            <a:latin typeface="Arial Nova" panose="020B0504020202020204" pitchFamily="34" charset="0"/>
          </a:endParaRPr>
        </a:p>
      </dgm:t>
    </dgm:pt>
    <dgm:pt modelId="{1786F68F-BF1C-40FB-B0E8-A0971A3B3D50}" type="sibTrans" cxnId="{C706336C-BC04-4F86-85F5-5AED6A8F125C}">
      <dgm:prSet/>
      <dgm:spPr/>
      <dgm:t>
        <a:bodyPr/>
        <a:lstStyle/>
        <a:p>
          <a:pPr algn="l"/>
          <a:endParaRPr lang="en-GB" sz="2100">
            <a:solidFill>
              <a:schemeClr val="tx2">
                <a:lumMod val="50000"/>
              </a:schemeClr>
            </a:solidFill>
            <a:latin typeface="Arial Nova" panose="020B0504020202020204" pitchFamily="34" charset="0"/>
          </a:endParaRPr>
        </a:p>
      </dgm:t>
    </dgm:pt>
    <dgm:pt modelId="{84E029D6-4A36-4F5C-8CBB-521206397A9C}">
      <dgm:prSet phldrT="[Text]" custT="1"/>
      <dgm:spPr>
        <a:solidFill>
          <a:srgbClr val="DCF509"/>
        </a:solidFill>
      </dgm:spPr>
      <dgm:t>
        <a:bodyPr/>
        <a:lstStyle/>
        <a:p>
          <a:pPr algn="l">
            <a:spcAft>
              <a:spcPts val="1200"/>
            </a:spcAft>
          </a:pPr>
          <a:r>
            <a:rPr lang="en-US" sz="1800" err="1">
              <a:solidFill>
                <a:schemeClr val="tx2">
                  <a:lumMod val="50000"/>
                </a:schemeClr>
              </a:solidFill>
              <a:latin typeface="Arial Nova" panose="020B0504020202020204" pitchFamily="34" charset="0"/>
            </a:rPr>
            <a:t>Decarbonise</a:t>
          </a:r>
          <a:endParaRPr lang="en-US" sz="1800">
            <a:solidFill>
              <a:schemeClr val="tx2">
                <a:lumMod val="50000"/>
              </a:schemeClr>
            </a:solidFill>
            <a:latin typeface="Arial Nova" panose="020B0504020202020204" pitchFamily="34" charset="0"/>
          </a:endParaRPr>
        </a:p>
        <a:p>
          <a:pPr algn="l">
            <a:spcAft>
              <a:spcPts val="1200"/>
            </a:spcAft>
          </a:pPr>
          <a:r>
            <a:rPr lang="en-US" sz="1800">
              <a:solidFill>
                <a:schemeClr val="tx2">
                  <a:lumMod val="50000"/>
                </a:schemeClr>
              </a:solidFill>
              <a:latin typeface="Arial Nova" panose="020B0504020202020204" pitchFamily="34" charset="0"/>
            </a:rPr>
            <a:t>Nurture green skills</a:t>
          </a:r>
        </a:p>
        <a:p>
          <a:pPr algn="l">
            <a:spcAft>
              <a:spcPts val="1200"/>
            </a:spcAft>
          </a:pPr>
          <a:r>
            <a:rPr lang="en-US" sz="1800">
              <a:solidFill>
                <a:schemeClr val="tx2">
                  <a:lumMod val="50000"/>
                </a:schemeClr>
              </a:solidFill>
              <a:latin typeface="Arial Nova" panose="020B0504020202020204" pitchFamily="34" charset="0"/>
            </a:rPr>
            <a:t>Understand it</a:t>
          </a:r>
        </a:p>
        <a:p>
          <a:pPr algn="l">
            <a:spcAft>
              <a:spcPts val="1200"/>
            </a:spcAft>
          </a:pPr>
          <a:endParaRPr lang="en-US" sz="1800">
            <a:solidFill>
              <a:schemeClr val="tx2">
                <a:lumMod val="50000"/>
              </a:schemeClr>
            </a:solidFill>
            <a:latin typeface="Arial Nova" panose="020B0504020202020204" pitchFamily="34" charset="0"/>
          </a:endParaRPr>
        </a:p>
      </dgm:t>
    </dgm:pt>
    <dgm:pt modelId="{AAF8EFF4-0E1D-46C9-B891-12BEE047D0B5}" type="parTrans" cxnId="{3AD24AE0-867B-4344-86E3-1D971FA58CB7}">
      <dgm:prSet/>
      <dgm:spPr/>
      <dgm:t>
        <a:bodyPr/>
        <a:lstStyle/>
        <a:p>
          <a:pPr algn="l"/>
          <a:endParaRPr lang="en-GB" sz="2100">
            <a:solidFill>
              <a:schemeClr val="tx2">
                <a:lumMod val="50000"/>
              </a:schemeClr>
            </a:solidFill>
            <a:latin typeface="Arial Nova" panose="020B0504020202020204" pitchFamily="34" charset="0"/>
          </a:endParaRPr>
        </a:p>
      </dgm:t>
    </dgm:pt>
    <dgm:pt modelId="{53EF6202-EA91-4C65-BBB1-2142102D1F89}" type="sibTrans" cxnId="{3AD24AE0-867B-4344-86E3-1D971FA58CB7}">
      <dgm:prSet/>
      <dgm:spPr/>
      <dgm:t>
        <a:bodyPr/>
        <a:lstStyle/>
        <a:p>
          <a:pPr algn="l"/>
          <a:endParaRPr lang="en-GB" sz="2100">
            <a:solidFill>
              <a:schemeClr val="tx2">
                <a:lumMod val="50000"/>
              </a:schemeClr>
            </a:solidFill>
            <a:latin typeface="Arial Nova" panose="020B0504020202020204" pitchFamily="34" charset="0"/>
          </a:endParaRPr>
        </a:p>
      </dgm:t>
    </dgm:pt>
    <dgm:pt modelId="{D486D615-0276-471D-9E02-AFB5B0BF0F7E}">
      <dgm:prSet phldrT="[Text]" custT="1"/>
      <dgm:spPr>
        <a:solidFill>
          <a:srgbClr val="E0E159"/>
        </a:solidFill>
      </dgm:spPr>
      <dgm:t>
        <a:bodyPr/>
        <a:lstStyle/>
        <a:p>
          <a:pPr algn="l">
            <a:spcAft>
              <a:spcPts val="1200"/>
            </a:spcAft>
          </a:pPr>
          <a:r>
            <a:rPr lang="en-US" sz="1800">
              <a:solidFill>
                <a:schemeClr val="tx2">
                  <a:lumMod val="50000"/>
                </a:schemeClr>
              </a:solidFill>
              <a:latin typeface="Arial Nova" panose="020B0504020202020204" pitchFamily="34" charset="0"/>
            </a:rPr>
            <a:t>Reduce litter </a:t>
          </a:r>
        </a:p>
        <a:p>
          <a:pPr algn="l">
            <a:spcAft>
              <a:spcPts val="1200"/>
            </a:spcAft>
          </a:pPr>
          <a:r>
            <a:rPr lang="en-US" sz="1800">
              <a:solidFill>
                <a:schemeClr val="tx2">
                  <a:lumMod val="50000"/>
                </a:schemeClr>
              </a:solidFill>
              <a:latin typeface="Arial Nova" panose="020B0504020202020204" pitchFamily="34" charset="0"/>
            </a:rPr>
            <a:t>Reduce &amp; reuse</a:t>
          </a:r>
        </a:p>
        <a:p>
          <a:pPr algn="l">
            <a:spcAft>
              <a:spcPts val="1200"/>
            </a:spcAft>
          </a:pPr>
          <a:r>
            <a:rPr lang="en-US" sz="1800">
              <a:solidFill>
                <a:schemeClr val="tx2">
                  <a:lumMod val="50000"/>
                </a:schemeClr>
              </a:solidFill>
              <a:latin typeface="Arial Nova" panose="020B0504020202020204" pitchFamily="34" charset="0"/>
            </a:rPr>
            <a:t>Less light &amp; noise</a:t>
          </a:r>
        </a:p>
        <a:p>
          <a:pPr algn="l">
            <a:spcAft>
              <a:spcPts val="1200"/>
            </a:spcAft>
          </a:pPr>
          <a:endParaRPr lang="en-US" sz="1800">
            <a:solidFill>
              <a:schemeClr val="tx2">
                <a:lumMod val="50000"/>
              </a:schemeClr>
            </a:solidFill>
            <a:latin typeface="Arial Nova" panose="020B0504020202020204" pitchFamily="34" charset="0"/>
          </a:endParaRPr>
        </a:p>
      </dgm:t>
    </dgm:pt>
    <dgm:pt modelId="{E4B419C4-6E0A-49C3-9FFF-9174F8849939}" type="parTrans" cxnId="{04D03565-A5EA-496A-9046-AD4BE0DE84BE}">
      <dgm:prSet/>
      <dgm:spPr/>
      <dgm:t>
        <a:bodyPr/>
        <a:lstStyle/>
        <a:p>
          <a:pPr algn="l"/>
          <a:endParaRPr lang="en-GB" sz="2100">
            <a:solidFill>
              <a:schemeClr val="tx2">
                <a:lumMod val="50000"/>
              </a:schemeClr>
            </a:solidFill>
            <a:latin typeface="Arial Nova" panose="020B0504020202020204" pitchFamily="34" charset="0"/>
          </a:endParaRPr>
        </a:p>
      </dgm:t>
    </dgm:pt>
    <dgm:pt modelId="{763C55FD-9C09-42DC-B9A5-E08BEC022A73}" type="sibTrans" cxnId="{04D03565-A5EA-496A-9046-AD4BE0DE84BE}">
      <dgm:prSet/>
      <dgm:spPr/>
      <dgm:t>
        <a:bodyPr/>
        <a:lstStyle/>
        <a:p>
          <a:pPr algn="l"/>
          <a:endParaRPr lang="en-GB" sz="2100">
            <a:solidFill>
              <a:schemeClr val="tx2">
                <a:lumMod val="50000"/>
              </a:schemeClr>
            </a:solidFill>
            <a:latin typeface="Arial Nova" panose="020B0504020202020204" pitchFamily="34" charset="0"/>
          </a:endParaRPr>
        </a:p>
      </dgm:t>
    </dgm:pt>
    <dgm:pt modelId="{ADD69A96-FF38-4115-B21D-24EA34E9281D}">
      <dgm:prSet phldrT="[Text]" custT="1"/>
      <dgm:spPr>
        <a:solidFill>
          <a:srgbClr val="C6C6A2"/>
        </a:solidFill>
      </dgm:spPr>
      <dgm:t>
        <a:bodyPr/>
        <a:lstStyle/>
        <a:p>
          <a:pPr algn="l">
            <a:spcAft>
              <a:spcPts val="1200"/>
            </a:spcAft>
          </a:pPr>
          <a:r>
            <a:rPr lang="en-US" sz="1800">
              <a:solidFill>
                <a:schemeClr val="tx2">
                  <a:lumMod val="50000"/>
                </a:schemeClr>
              </a:solidFill>
              <a:latin typeface="Arial Nova" panose="020B0504020202020204" pitchFamily="34" charset="0"/>
            </a:rPr>
            <a:t>Plant native species</a:t>
          </a:r>
        </a:p>
        <a:p>
          <a:pPr algn="l">
            <a:spcAft>
              <a:spcPts val="1200"/>
            </a:spcAft>
          </a:pPr>
          <a:r>
            <a:rPr lang="en-US" sz="1800">
              <a:solidFill>
                <a:schemeClr val="tx2">
                  <a:lumMod val="50000"/>
                </a:schemeClr>
              </a:solidFill>
              <a:latin typeface="Arial Nova" panose="020B0504020202020204" pitchFamily="34" charset="0"/>
            </a:rPr>
            <a:t>Consider resilience</a:t>
          </a:r>
        </a:p>
        <a:p>
          <a:pPr algn="l">
            <a:spcAft>
              <a:spcPts val="1200"/>
            </a:spcAft>
          </a:pPr>
          <a:endParaRPr lang="en-US" sz="1800">
            <a:solidFill>
              <a:schemeClr val="tx2">
                <a:lumMod val="50000"/>
              </a:schemeClr>
            </a:solidFill>
            <a:latin typeface="Arial Nova" panose="020B0504020202020204" pitchFamily="34" charset="0"/>
          </a:endParaRPr>
        </a:p>
        <a:p>
          <a:pPr algn="l">
            <a:spcAft>
              <a:spcPts val="1200"/>
            </a:spcAft>
          </a:pPr>
          <a:endParaRPr lang="en-US" sz="1800">
            <a:solidFill>
              <a:schemeClr val="tx2">
                <a:lumMod val="50000"/>
              </a:schemeClr>
            </a:solidFill>
            <a:latin typeface="Arial Nova" panose="020B0504020202020204" pitchFamily="34" charset="0"/>
          </a:endParaRPr>
        </a:p>
      </dgm:t>
    </dgm:pt>
    <dgm:pt modelId="{C5A26039-49D8-43B6-932C-2A808A7E1778}" type="parTrans" cxnId="{91069420-F284-4B74-8365-3D8E538E1125}">
      <dgm:prSet/>
      <dgm:spPr/>
      <dgm:t>
        <a:bodyPr/>
        <a:lstStyle/>
        <a:p>
          <a:pPr algn="l"/>
          <a:endParaRPr lang="en-GB" sz="2100">
            <a:solidFill>
              <a:schemeClr val="tx2">
                <a:lumMod val="50000"/>
              </a:schemeClr>
            </a:solidFill>
            <a:latin typeface="Arial Nova" panose="020B0504020202020204" pitchFamily="34" charset="0"/>
          </a:endParaRPr>
        </a:p>
      </dgm:t>
    </dgm:pt>
    <dgm:pt modelId="{86216FE3-C75C-4626-A2B0-EB8FA8CDC40A}" type="sibTrans" cxnId="{91069420-F284-4B74-8365-3D8E538E1125}">
      <dgm:prSet/>
      <dgm:spPr/>
      <dgm:t>
        <a:bodyPr/>
        <a:lstStyle/>
        <a:p>
          <a:pPr algn="l"/>
          <a:endParaRPr lang="en-GB" sz="2100">
            <a:solidFill>
              <a:schemeClr val="tx2">
                <a:lumMod val="50000"/>
              </a:schemeClr>
            </a:solidFill>
            <a:latin typeface="Arial Nova" panose="020B0504020202020204" pitchFamily="34" charset="0"/>
          </a:endParaRPr>
        </a:p>
      </dgm:t>
    </dgm:pt>
    <dgm:pt modelId="{34AB5105-139D-491C-83E1-AA0A939847AF}" type="pres">
      <dgm:prSet presAssocID="{A2ECD315-8F3B-48E4-8C2D-9A64CF5B9882}" presName="diagram" presStyleCnt="0">
        <dgm:presLayoutVars>
          <dgm:dir/>
          <dgm:resizeHandles val="exact"/>
        </dgm:presLayoutVars>
      </dgm:prSet>
      <dgm:spPr/>
    </dgm:pt>
    <dgm:pt modelId="{185B6253-0315-4D50-B40C-89316F26B4EA}" type="pres">
      <dgm:prSet presAssocID="{5F19F147-817D-4A4B-A243-05CB4057FF63}" presName="node" presStyleLbl="node1" presStyleIdx="0" presStyleCnt="5" custScaleY="168675" custLinFactNeighborX="71" custLinFactNeighborY="168">
        <dgm:presLayoutVars>
          <dgm:bulletEnabled val="1"/>
        </dgm:presLayoutVars>
      </dgm:prSet>
      <dgm:spPr/>
    </dgm:pt>
    <dgm:pt modelId="{6BD85E62-66C4-4CFB-8C02-0AAC2B39C041}" type="pres">
      <dgm:prSet presAssocID="{6FF6D198-E652-4EB8-9713-701498294FF5}" presName="sibTrans" presStyleCnt="0"/>
      <dgm:spPr/>
    </dgm:pt>
    <dgm:pt modelId="{C05C9F26-00D3-4EE1-90CE-5B157065F764}" type="pres">
      <dgm:prSet presAssocID="{44F73AD8-6955-4D05-A6E8-0E00297F127A}" presName="node" presStyleLbl="node1" presStyleIdx="1" presStyleCnt="5" custScaleY="168675" custLinFactNeighborX="71" custLinFactNeighborY="168">
        <dgm:presLayoutVars>
          <dgm:bulletEnabled val="1"/>
        </dgm:presLayoutVars>
      </dgm:prSet>
      <dgm:spPr/>
    </dgm:pt>
    <dgm:pt modelId="{0A55C3B7-2D1B-414A-8FFE-4DBEE950432C}" type="pres">
      <dgm:prSet presAssocID="{1786F68F-BF1C-40FB-B0E8-A0971A3B3D50}" presName="sibTrans" presStyleCnt="0"/>
      <dgm:spPr/>
    </dgm:pt>
    <dgm:pt modelId="{A85DB050-A1C3-47B5-B30A-0ACAAA8C1FAF}" type="pres">
      <dgm:prSet presAssocID="{84E029D6-4A36-4F5C-8CBB-521206397A9C}" presName="node" presStyleLbl="node1" presStyleIdx="2" presStyleCnt="5" custScaleY="168675" custLinFactNeighborX="71" custLinFactNeighborY="168">
        <dgm:presLayoutVars>
          <dgm:bulletEnabled val="1"/>
        </dgm:presLayoutVars>
      </dgm:prSet>
      <dgm:spPr/>
    </dgm:pt>
    <dgm:pt modelId="{A3841AA7-9F77-40CA-A990-BD4120153CCB}" type="pres">
      <dgm:prSet presAssocID="{53EF6202-EA91-4C65-BBB1-2142102D1F89}" presName="sibTrans" presStyleCnt="0"/>
      <dgm:spPr/>
    </dgm:pt>
    <dgm:pt modelId="{275EBE64-E8E8-4E6B-8EF0-797418BD03C4}" type="pres">
      <dgm:prSet presAssocID="{D486D615-0276-471D-9E02-AFB5B0BF0F7E}" presName="node" presStyleLbl="node1" presStyleIdx="3" presStyleCnt="5" custScaleY="168675">
        <dgm:presLayoutVars>
          <dgm:bulletEnabled val="1"/>
        </dgm:presLayoutVars>
      </dgm:prSet>
      <dgm:spPr/>
    </dgm:pt>
    <dgm:pt modelId="{0DCA0446-48E2-43DB-B183-1F71C596DC8E}" type="pres">
      <dgm:prSet presAssocID="{763C55FD-9C09-42DC-B9A5-E08BEC022A73}" presName="sibTrans" presStyleCnt="0"/>
      <dgm:spPr/>
    </dgm:pt>
    <dgm:pt modelId="{65A6F586-403D-4BAE-8EA6-A87E38406FDE}" type="pres">
      <dgm:prSet presAssocID="{ADD69A96-FF38-4115-B21D-24EA34E9281D}" presName="node" presStyleLbl="node1" presStyleIdx="4" presStyleCnt="5" custScaleY="168675">
        <dgm:presLayoutVars>
          <dgm:bulletEnabled val="1"/>
        </dgm:presLayoutVars>
      </dgm:prSet>
      <dgm:spPr/>
    </dgm:pt>
  </dgm:ptLst>
  <dgm:cxnLst>
    <dgm:cxn modelId="{10CD8E17-2585-4572-95FB-22FA29A3B3FF}" srcId="{A2ECD315-8F3B-48E4-8C2D-9A64CF5B9882}" destId="{5F19F147-817D-4A4B-A243-05CB4057FF63}" srcOrd="0" destOrd="0" parTransId="{258E72FF-A1F1-408B-9F8E-D15F52AB7853}" sibTransId="{6FF6D198-E652-4EB8-9713-701498294FF5}"/>
    <dgm:cxn modelId="{91069420-F284-4B74-8365-3D8E538E1125}" srcId="{A2ECD315-8F3B-48E4-8C2D-9A64CF5B9882}" destId="{ADD69A96-FF38-4115-B21D-24EA34E9281D}" srcOrd="4" destOrd="0" parTransId="{C5A26039-49D8-43B6-932C-2A808A7E1778}" sibTransId="{86216FE3-C75C-4626-A2B0-EB8FA8CDC40A}"/>
    <dgm:cxn modelId="{EF1AA133-15E8-4738-BB5C-CA3468D0B070}" type="presOf" srcId="{A2ECD315-8F3B-48E4-8C2D-9A64CF5B9882}" destId="{34AB5105-139D-491C-83E1-AA0A939847AF}" srcOrd="0" destOrd="0" presId="urn:microsoft.com/office/officeart/2005/8/layout/default"/>
    <dgm:cxn modelId="{04D03565-A5EA-496A-9046-AD4BE0DE84BE}" srcId="{A2ECD315-8F3B-48E4-8C2D-9A64CF5B9882}" destId="{D486D615-0276-471D-9E02-AFB5B0BF0F7E}" srcOrd="3" destOrd="0" parTransId="{E4B419C4-6E0A-49C3-9FFF-9174F8849939}" sibTransId="{763C55FD-9C09-42DC-B9A5-E08BEC022A73}"/>
    <dgm:cxn modelId="{2D536865-71E2-499E-A32A-30DE3A8D484C}" type="presOf" srcId="{44F73AD8-6955-4D05-A6E8-0E00297F127A}" destId="{C05C9F26-00D3-4EE1-90CE-5B157065F764}" srcOrd="0" destOrd="0" presId="urn:microsoft.com/office/officeart/2005/8/layout/default"/>
    <dgm:cxn modelId="{C706336C-BC04-4F86-85F5-5AED6A8F125C}" srcId="{A2ECD315-8F3B-48E4-8C2D-9A64CF5B9882}" destId="{44F73AD8-6955-4D05-A6E8-0E00297F127A}" srcOrd="1" destOrd="0" parTransId="{45DCC199-DDA7-467D-978D-7DCA7E18A049}" sibTransId="{1786F68F-BF1C-40FB-B0E8-A0971A3B3D50}"/>
    <dgm:cxn modelId="{6B711A77-BBCA-48EE-93A9-E9361D5F9020}" type="presOf" srcId="{84E029D6-4A36-4F5C-8CBB-521206397A9C}" destId="{A85DB050-A1C3-47B5-B30A-0ACAAA8C1FAF}" srcOrd="0" destOrd="0" presId="urn:microsoft.com/office/officeart/2005/8/layout/default"/>
    <dgm:cxn modelId="{7925A997-90AF-40AB-A6A6-54B92BFF4FE0}" type="presOf" srcId="{D486D615-0276-471D-9E02-AFB5B0BF0F7E}" destId="{275EBE64-E8E8-4E6B-8EF0-797418BD03C4}" srcOrd="0" destOrd="0" presId="urn:microsoft.com/office/officeart/2005/8/layout/default"/>
    <dgm:cxn modelId="{704D77A2-EE6D-4CD9-95AF-BD67EB9575A3}" type="presOf" srcId="{5F19F147-817D-4A4B-A243-05CB4057FF63}" destId="{185B6253-0315-4D50-B40C-89316F26B4EA}" srcOrd="0" destOrd="0" presId="urn:microsoft.com/office/officeart/2005/8/layout/default"/>
    <dgm:cxn modelId="{3AD24AE0-867B-4344-86E3-1D971FA58CB7}" srcId="{A2ECD315-8F3B-48E4-8C2D-9A64CF5B9882}" destId="{84E029D6-4A36-4F5C-8CBB-521206397A9C}" srcOrd="2" destOrd="0" parTransId="{AAF8EFF4-0E1D-46C9-B891-12BEE047D0B5}" sibTransId="{53EF6202-EA91-4C65-BBB1-2142102D1F89}"/>
    <dgm:cxn modelId="{C50ED8E0-4116-4879-A021-1B12DDD97111}" type="presOf" srcId="{ADD69A96-FF38-4115-B21D-24EA34E9281D}" destId="{65A6F586-403D-4BAE-8EA6-A87E38406FDE}" srcOrd="0" destOrd="0" presId="urn:microsoft.com/office/officeart/2005/8/layout/default"/>
    <dgm:cxn modelId="{85957DE6-F837-4CAA-BEDB-4EEC0DFB4BA5}" type="presParOf" srcId="{34AB5105-139D-491C-83E1-AA0A939847AF}" destId="{185B6253-0315-4D50-B40C-89316F26B4EA}" srcOrd="0" destOrd="0" presId="urn:microsoft.com/office/officeart/2005/8/layout/default"/>
    <dgm:cxn modelId="{F51269C2-DF3F-42A5-8D07-1EAA1F83423B}" type="presParOf" srcId="{34AB5105-139D-491C-83E1-AA0A939847AF}" destId="{6BD85E62-66C4-4CFB-8C02-0AAC2B39C041}" srcOrd="1" destOrd="0" presId="urn:microsoft.com/office/officeart/2005/8/layout/default"/>
    <dgm:cxn modelId="{777A8B3A-C15E-499D-AF04-A5AB4D54F38C}" type="presParOf" srcId="{34AB5105-139D-491C-83E1-AA0A939847AF}" destId="{C05C9F26-00D3-4EE1-90CE-5B157065F764}" srcOrd="2" destOrd="0" presId="urn:microsoft.com/office/officeart/2005/8/layout/default"/>
    <dgm:cxn modelId="{94E43A11-20AE-4166-BCC0-26E37A44E3A0}" type="presParOf" srcId="{34AB5105-139D-491C-83E1-AA0A939847AF}" destId="{0A55C3B7-2D1B-414A-8FFE-4DBEE950432C}" srcOrd="3" destOrd="0" presId="urn:microsoft.com/office/officeart/2005/8/layout/default"/>
    <dgm:cxn modelId="{495B5B60-0046-4EF0-AB27-5D9A99F90B90}" type="presParOf" srcId="{34AB5105-139D-491C-83E1-AA0A939847AF}" destId="{A85DB050-A1C3-47B5-B30A-0ACAAA8C1FAF}" srcOrd="4" destOrd="0" presId="urn:microsoft.com/office/officeart/2005/8/layout/default"/>
    <dgm:cxn modelId="{7E5B0292-3733-41DF-A566-F42D42130008}" type="presParOf" srcId="{34AB5105-139D-491C-83E1-AA0A939847AF}" destId="{A3841AA7-9F77-40CA-A990-BD4120153CCB}" srcOrd="5" destOrd="0" presId="urn:microsoft.com/office/officeart/2005/8/layout/default"/>
    <dgm:cxn modelId="{2EA2376A-9AB9-42BB-A16F-666355AB9467}" type="presParOf" srcId="{34AB5105-139D-491C-83E1-AA0A939847AF}" destId="{275EBE64-E8E8-4E6B-8EF0-797418BD03C4}" srcOrd="6" destOrd="0" presId="urn:microsoft.com/office/officeart/2005/8/layout/default"/>
    <dgm:cxn modelId="{F904EC19-B524-4786-81E1-AEEA9CB303EA}" type="presParOf" srcId="{34AB5105-139D-491C-83E1-AA0A939847AF}" destId="{0DCA0446-48E2-43DB-B183-1F71C596DC8E}" srcOrd="7" destOrd="0" presId="urn:microsoft.com/office/officeart/2005/8/layout/default"/>
    <dgm:cxn modelId="{40026B5C-D9C1-4BC7-A806-54C87CF8108D}" type="presParOf" srcId="{34AB5105-139D-491C-83E1-AA0A939847AF}" destId="{65A6F586-403D-4BAE-8EA6-A87E38406FDE}"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83ED2D-E5EA-447E-818F-949D26F034FC}" type="doc">
      <dgm:prSet loTypeId="urn:microsoft.com/office/officeart/2005/8/layout/hList6" loCatId="list" qsTypeId="urn:microsoft.com/office/officeart/2005/8/quickstyle/simple2" qsCatId="simple" csTypeId="urn:microsoft.com/office/officeart/2005/8/colors/accent1_2" csCatId="accent1" phldr="1"/>
      <dgm:spPr/>
      <dgm:t>
        <a:bodyPr/>
        <a:lstStyle/>
        <a:p>
          <a:endParaRPr lang="en-GB"/>
        </a:p>
      </dgm:t>
    </dgm:pt>
    <dgm:pt modelId="{6E4FAD72-CB90-4DDB-8965-3BA2FDF68D6B}">
      <dgm:prSet phldrT="[Text]" custT="1"/>
      <dgm:spPr>
        <a:solidFill>
          <a:srgbClr val="A41D22"/>
        </a:solidFill>
      </dgm:spPr>
      <dgm:t>
        <a:bodyPr/>
        <a:lstStyle/>
        <a:p>
          <a:pPr algn="l">
            <a:lnSpc>
              <a:spcPct val="110000"/>
            </a:lnSpc>
          </a:pPr>
          <a:r>
            <a:rPr lang="en-US" sz="4000" b="1">
              <a:effectLst>
                <a:outerShdw blurRad="38100" dist="38100" dir="2700000" algn="tl">
                  <a:srgbClr val="000000">
                    <a:alpha val="43137"/>
                  </a:srgbClr>
                </a:outerShdw>
              </a:effectLst>
              <a:latin typeface="Arial Nova" panose="020B0504020202020204" pitchFamily="34" charset="0"/>
            </a:rPr>
            <a:t>1.</a:t>
          </a:r>
        </a:p>
        <a:p>
          <a:pPr algn="l">
            <a:lnSpc>
              <a:spcPct val="110000"/>
            </a:lnSpc>
          </a:pPr>
          <a:r>
            <a:rPr lang="en-US" sz="2400" b="1">
              <a:effectLst>
                <a:outerShdw blurRad="38100" dist="38100" dir="2700000" algn="tl">
                  <a:srgbClr val="000000">
                    <a:alpha val="43137"/>
                  </a:srgbClr>
                </a:outerShdw>
              </a:effectLst>
            </a:rPr>
            <a:t>Feature in existing  curriculum </a:t>
          </a:r>
        </a:p>
        <a:p>
          <a:pPr algn="l">
            <a:lnSpc>
              <a:spcPct val="110000"/>
            </a:lnSpc>
          </a:pPr>
          <a:r>
            <a:rPr lang="en-US" sz="2400" b="0">
              <a:effectLst>
                <a:outerShdw blurRad="38100" dist="38100" dir="2700000" algn="tl">
                  <a:srgbClr val="000000">
                    <a:alpha val="43137"/>
                  </a:srgbClr>
                </a:outerShdw>
              </a:effectLst>
            </a:rPr>
            <a:t>Opportunities exist for all subjects</a:t>
          </a:r>
        </a:p>
        <a:p>
          <a:pPr algn="l">
            <a:lnSpc>
              <a:spcPct val="110000"/>
            </a:lnSpc>
          </a:pPr>
          <a:r>
            <a:rPr lang="en-US" sz="1800" b="0">
              <a:effectLst>
                <a:outerShdw blurRad="38100" dist="38100" dir="2700000" algn="tl">
                  <a:srgbClr val="000000">
                    <a:alpha val="43137"/>
                  </a:srgbClr>
                </a:outerShdw>
              </a:effectLst>
            </a:rPr>
            <a:t> </a:t>
          </a:r>
        </a:p>
      </dgm:t>
    </dgm:pt>
    <dgm:pt modelId="{26D0DDBA-F067-4C44-B2DE-07A276C24833}" type="parTrans" cxnId="{2E706D29-CCA4-4242-BD36-F9BBEB1A2E3F}">
      <dgm:prSet/>
      <dgm:spPr/>
      <dgm:t>
        <a:bodyPr/>
        <a:lstStyle/>
        <a:p>
          <a:pPr algn="l">
            <a:lnSpc>
              <a:spcPct val="110000"/>
            </a:lnSpc>
          </a:pPr>
          <a:endParaRPr lang="en-GB" sz="3200" b="0">
            <a:effectLst>
              <a:outerShdw blurRad="38100" dist="38100" dir="2700000" algn="tl">
                <a:srgbClr val="000000">
                  <a:alpha val="43137"/>
                </a:srgbClr>
              </a:outerShdw>
            </a:effectLst>
            <a:latin typeface="Arial Nova" panose="020B0504020202020204" pitchFamily="34" charset="0"/>
          </a:endParaRPr>
        </a:p>
      </dgm:t>
    </dgm:pt>
    <dgm:pt modelId="{48BC8644-0AD5-4311-831F-46C0E5B4C2C0}" type="sibTrans" cxnId="{2E706D29-CCA4-4242-BD36-F9BBEB1A2E3F}">
      <dgm:prSet/>
      <dgm:spPr/>
      <dgm:t>
        <a:bodyPr/>
        <a:lstStyle/>
        <a:p>
          <a:pPr algn="l">
            <a:lnSpc>
              <a:spcPct val="110000"/>
            </a:lnSpc>
          </a:pPr>
          <a:endParaRPr lang="en-GB" sz="3200" b="0">
            <a:effectLst>
              <a:outerShdw blurRad="38100" dist="38100" dir="2700000" algn="tl">
                <a:srgbClr val="000000">
                  <a:alpha val="43137"/>
                </a:srgbClr>
              </a:outerShdw>
            </a:effectLst>
            <a:latin typeface="Arial Nova" panose="020B0504020202020204" pitchFamily="34" charset="0"/>
          </a:endParaRPr>
        </a:p>
      </dgm:t>
    </dgm:pt>
    <dgm:pt modelId="{6F1F5635-3D81-4E29-B41A-260B4EF80814}">
      <dgm:prSet phldrT="[Text]" custT="1"/>
      <dgm:spPr>
        <a:solidFill>
          <a:srgbClr val="C9191E"/>
        </a:solidFill>
      </dgm:spPr>
      <dgm:t>
        <a:bodyPr/>
        <a:lstStyle/>
        <a:p>
          <a:pPr algn="l">
            <a:lnSpc>
              <a:spcPct val="110000"/>
            </a:lnSpc>
          </a:pPr>
          <a:r>
            <a:rPr lang="en-US" sz="4000" b="1">
              <a:effectLst>
                <a:outerShdw blurRad="38100" dist="38100" dir="2700000" algn="tl">
                  <a:srgbClr val="000000">
                    <a:alpha val="43137"/>
                  </a:srgbClr>
                </a:outerShdw>
              </a:effectLst>
              <a:latin typeface="Arial Nova" panose="020B0504020202020204" pitchFamily="34" charset="0"/>
            </a:rPr>
            <a:t>2.</a:t>
          </a:r>
        </a:p>
        <a:p>
          <a:pPr algn="l">
            <a:lnSpc>
              <a:spcPct val="110000"/>
            </a:lnSpc>
          </a:pPr>
          <a:r>
            <a:rPr lang="en-US" sz="2400" b="1">
              <a:effectLst>
                <a:outerShdw blurRad="38100" dist="38100" dir="2700000" algn="tl">
                  <a:srgbClr val="000000">
                    <a:alpha val="43137"/>
                  </a:srgbClr>
                </a:outerShdw>
              </a:effectLst>
            </a:rPr>
            <a:t>Enhance with small changes</a:t>
          </a:r>
        </a:p>
        <a:p>
          <a:pPr algn="l">
            <a:lnSpc>
              <a:spcPct val="110000"/>
            </a:lnSpc>
          </a:pPr>
          <a:r>
            <a:rPr lang="en-US" sz="2400" b="0">
              <a:effectLst>
                <a:outerShdw blurRad="38100" dist="38100" dir="2700000" algn="tl">
                  <a:srgbClr val="000000">
                    <a:alpha val="43137"/>
                  </a:srgbClr>
                </a:outerShdw>
              </a:effectLst>
            </a:rPr>
            <a:t>‘Curriculum for a Changing Climate’ </a:t>
          </a:r>
          <a:r>
            <a:rPr lang="en-US" sz="1800" b="0">
              <a:effectLst>
                <a:outerShdw blurRad="38100" dist="38100" dir="2700000" algn="tl">
                  <a:srgbClr val="000000">
                    <a:alpha val="43137"/>
                  </a:srgbClr>
                </a:outerShdw>
              </a:effectLst>
            </a:rPr>
            <a:t>(Teach the Future)</a:t>
          </a:r>
          <a:endParaRPr lang="en-GB" sz="2800" b="0">
            <a:effectLst>
              <a:outerShdw blurRad="38100" dist="38100" dir="2700000" algn="tl">
                <a:srgbClr val="000000">
                  <a:alpha val="43137"/>
                </a:srgbClr>
              </a:outerShdw>
            </a:effectLst>
            <a:latin typeface="Arial Nova" panose="020B0504020202020204" pitchFamily="34" charset="0"/>
          </a:endParaRPr>
        </a:p>
      </dgm:t>
    </dgm:pt>
    <dgm:pt modelId="{E344B418-2F5A-41CC-853B-DADACB9E496B}" type="parTrans" cxnId="{1DE7A291-8703-442A-8EAD-A20CFCA89731}">
      <dgm:prSet/>
      <dgm:spPr/>
      <dgm:t>
        <a:bodyPr/>
        <a:lstStyle/>
        <a:p>
          <a:pPr algn="l">
            <a:lnSpc>
              <a:spcPct val="110000"/>
            </a:lnSpc>
          </a:pPr>
          <a:endParaRPr lang="en-GB" sz="3200" b="0">
            <a:effectLst>
              <a:outerShdw blurRad="38100" dist="38100" dir="2700000" algn="tl">
                <a:srgbClr val="000000">
                  <a:alpha val="43137"/>
                </a:srgbClr>
              </a:outerShdw>
            </a:effectLst>
            <a:latin typeface="Arial Nova" panose="020B0504020202020204" pitchFamily="34" charset="0"/>
          </a:endParaRPr>
        </a:p>
      </dgm:t>
    </dgm:pt>
    <dgm:pt modelId="{85F9F772-68A4-49FE-BDCB-AFBFB89E9661}" type="sibTrans" cxnId="{1DE7A291-8703-442A-8EAD-A20CFCA89731}">
      <dgm:prSet/>
      <dgm:spPr/>
      <dgm:t>
        <a:bodyPr/>
        <a:lstStyle/>
        <a:p>
          <a:pPr algn="l">
            <a:lnSpc>
              <a:spcPct val="110000"/>
            </a:lnSpc>
          </a:pPr>
          <a:endParaRPr lang="en-GB" sz="3200" b="0">
            <a:effectLst>
              <a:outerShdw blurRad="38100" dist="38100" dir="2700000" algn="tl">
                <a:srgbClr val="000000">
                  <a:alpha val="43137"/>
                </a:srgbClr>
              </a:outerShdw>
            </a:effectLst>
            <a:latin typeface="Arial Nova" panose="020B0504020202020204" pitchFamily="34" charset="0"/>
          </a:endParaRPr>
        </a:p>
      </dgm:t>
    </dgm:pt>
    <dgm:pt modelId="{66963BE8-0F79-4BD4-B032-A3748A219289}">
      <dgm:prSet phldrT="[Text]" custT="1"/>
      <dgm:spPr>
        <a:solidFill>
          <a:srgbClr val="F14A3A"/>
        </a:solidFill>
      </dgm:spPr>
      <dgm:t>
        <a:bodyPr/>
        <a:lstStyle/>
        <a:p>
          <a:pPr algn="l">
            <a:lnSpc>
              <a:spcPct val="110000"/>
            </a:lnSpc>
          </a:pPr>
          <a:r>
            <a:rPr lang="en-US" sz="4000" b="1">
              <a:effectLst>
                <a:outerShdw blurRad="38100" dist="38100" dir="2700000" algn="tl">
                  <a:srgbClr val="000000">
                    <a:alpha val="43137"/>
                  </a:srgbClr>
                </a:outerShdw>
              </a:effectLst>
              <a:latin typeface="Arial Nova" panose="020B0504020202020204" pitchFamily="34" charset="0"/>
            </a:rPr>
            <a:t>3.</a:t>
          </a:r>
        </a:p>
        <a:p>
          <a:pPr algn="l">
            <a:lnSpc>
              <a:spcPct val="110000"/>
            </a:lnSpc>
          </a:pPr>
          <a:r>
            <a:rPr lang="en-US" sz="2400" b="1">
              <a:effectLst>
                <a:outerShdw blurRad="38100" dist="38100" dir="2700000" algn="tl">
                  <a:srgbClr val="000000">
                    <a:alpha val="43137"/>
                  </a:srgbClr>
                </a:outerShdw>
              </a:effectLst>
            </a:rPr>
            <a:t>Imagine substantive changes</a:t>
          </a:r>
        </a:p>
        <a:p>
          <a:pPr algn="l">
            <a:lnSpc>
              <a:spcPct val="110000"/>
            </a:lnSpc>
          </a:pPr>
          <a:r>
            <a:rPr lang="en-US" sz="2400" b="0">
              <a:effectLst>
                <a:outerShdw blurRad="38100" dist="38100" dir="2700000" algn="tl">
                  <a:srgbClr val="000000">
                    <a:alpha val="43137"/>
                  </a:srgbClr>
                </a:outerShdw>
              </a:effectLst>
              <a:latin typeface="Arial Nova" panose="020B0504020202020204" pitchFamily="34" charset="0"/>
            </a:rPr>
            <a:t>Cross-curricular &amp; holistic education</a:t>
          </a:r>
        </a:p>
        <a:p>
          <a:pPr algn="l">
            <a:lnSpc>
              <a:spcPct val="110000"/>
            </a:lnSpc>
          </a:pPr>
          <a:r>
            <a:rPr lang="en-GB" sz="1800" b="0">
              <a:effectLst>
                <a:outerShdw blurRad="38100" dist="38100" dir="2700000" algn="tl">
                  <a:srgbClr val="000000">
                    <a:alpha val="43137"/>
                  </a:srgbClr>
                </a:outerShdw>
              </a:effectLst>
              <a:latin typeface="Arial Nova" panose="020B0504020202020204" pitchFamily="34" charset="0"/>
            </a:rPr>
            <a:t>  </a:t>
          </a:r>
        </a:p>
      </dgm:t>
    </dgm:pt>
    <dgm:pt modelId="{DCF6FCA6-34CE-4234-996F-3D9862D3E07A}" type="parTrans" cxnId="{67C5219E-D833-476B-9675-499EEA94764B}">
      <dgm:prSet/>
      <dgm:spPr/>
      <dgm:t>
        <a:bodyPr/>
        <a:lstStyle/>
        <a:p>
          <a:pPr algn="l">
            <a:lnSpc>
              <a:spcPct val="110000"/>
            </a:lnSpc>
          </a:pPr>
          <a:endParaRPr lang="en-GB" sz="3200" b="0">
            <a:effectLst>
              <a:outerShdw blurRad="38100" dist="38100" dir="2700000" algn="tl">
                <a:srgbClr val="000000">
                  <a:alpha val="43137"/>
                </a:srgbClr>
              </a:outerShdw>
            </a:effectLst>
            <a:latin typeface="Arial Nova" panose="020B0504020202020204" pitchFamily="34" charset="0"/>
          </a:endParaRPr>
        </a:p>
      </dgm:t>
    </dgm:pt>
    <dgm:pt modelId="{7A827CBF-9720-4712-9112-56B30DC3D03A}" type="sibTrans" cxnId="{67C5219E-D833-476B-9675-499EEA94764B}">
      <dgm:prSet/>
      <dgm:spPr/>
      <dgm:t>
        <a:bodyPr/>
        <a:lstStyle/>
        <a:p>
          <a:pPr algn="l">
            <a:lnSpc>
              <a:spcPct val="110000"/>
            </a:lnSpc>
          </a:pPr>
          <a:endParaRPr lang="en-GB" sz="3200" b="0">
            <a:effectLst>
              <a:outerShdw blurRad="38100" dist="38100" dir="2700000" algn="tl">
                <a:srgbClr val="000000">
                  <a:alpha val="43137"/>
                </a:srgbClr>
              </a:outerShdw>
            </a:effectLst>
            <a:latin typeface="Arial Nova" panose="020B0504020202020204" pitchFamily="34" charset="0"/>
          </a:endParaRPr>
        </a:p>
      </dgm:t>
    </dgm:pt>
    <dgm:pt modelId="{A5E41BF9-CFE6-4034-9870-CFEAA3CEAC35}" type="pres">
      <dgm:prSet presAssocID="{8683ED2D-E5EA-447E-818F-949D26F034FC}" presName="Name0" presStyleCnt="0">
        <dgm:presLayoutVars>
          <dgm:dir/>
          <dgm:resizeHandles val="exact"/>
        </dgm:presLayoutVars>
      </dgm:prSet>
      <dgm:spPr/>
    </dgm:pt>
    <dgm:pt modelId="{1CE90697-600E-4416-94E3-272B7176B2D9}" type="pres">
      <dgm:prSet presAssocID="{6E4FAD72-CB90-4DDB-8965-3BA2FDF68D6B}" presName="node" presStyleLbl="node1" presStyleIdx="0" presStyleCnt="3" custLinFactNeighborX="-15031" custLinFactNeighborY="-282">
        <dgm:presLayoutVars>
          <dgm:bulletEnabled val="1"/>
        </dgm:presLayoutVars>
      </dgm:prSet>
      <dgm:spPr/>
    </dgm:pt>
    <dgm:pt modelId="{B6472295-988D-45BA-930E-D97157BD6465}" type="pres">
      <dgm:prSet presAssocID="{48BC8644-0AD5-4311-831F-46C0E5B4C2C0}" presName="sibTrans" presStyleCnt="0"/>
      <dgm:spPr/>
    </dgm:pt>
    <dgm:pt modelId="{1F18ED99-D70C-48FB-8F96-078DEF70FFFA}" type="pres">
      <dgm:prSet presAssocID="{6F1F5635-3D81-4E29-B41A-260B4EF80814}" presName="node" presStyleLbl="node1" presStyleIdx="1" presStyleCnt="3">
        <dgm:presLayoutVars>
          <dgm:bulletEnabled val="1"/>
        </dgm:presLayoutVars>
      </dgm:prSet>
      <dgm:spPr/>
    </dgm:pt>
    <dgm:pt modelId="{CDC00160-09E9-4588-98CD-9A5B24DC8DC6}" type="pres">
      <dgm:prSet presAssocID="{85F9F772-68A4-49FE-BDCB-AFBFB89E9661}" presName="sibTrans" presStyleCnt="0"/>
      <dgm:spPr/>
    </dgm:pt>
    <dgm:pt modelId="{3FDD4D31-536A-4BF7-B3B2-E5A275EB12E7}" type="pres">
      <dgm:prSet presAssocID="{66963BE8-0F79-4BD4-B032-A3748A219289}" presName="node" presStyleLbl="node1" presStyleIdx="2" presStyleCnt="3">
        <dgm:presLayoutVars>
          <dgm:bulletEnabled val="1"/>
        </dgm:presLayoutVars>
      </dgm:prSet>
      <dgm:spPr/>
    </dgm:pt>
  </dgm:ptLst>
  <dgm:cxnLst>
    <dgm:cxn modelId="{2E706D29-CCA4-4242-BD36-F9BBEB1A2E3F}" srcId="{8683ED2D-E5EA-447E-818F-949D26F034FC}" destId="{6E4FAD72-CB90-4DDB-8965-3BA2FDF68D6B}" srcOrd="0" destOrd="0" parTransId="{26D0DDBA-F067-4C44-B2DE-07A276C24833}" sibTransId="{48BC8644-0AD5-4311-831F-46C0E5B4C2C0}"/>
    <dgm:cxn modelId="{D7E74C2A-92AB-4C2F-9DF6-82E10E7798DF}" type="presOf" srcId="{66963BE8-0F79-4BD4-B032-A3748A219289}" destId="{3FDD4D31-536A-4BF7-B3B2-E5A275EB12E7}" srcOrd="0" destOrd="0" presId="urn:microsoft.com/office/officeart/2005/8/layout/hList6"/>
    <dgm:cxn modelId="{FC3C885F-4B46-4C45-A784-8DF08C6A4FFC}" type="presOf" srcId="{6E4FAD72-CB90-4DDB-8965-3BA2FDF68D6B}" destId="{1CE90697-600E-4416-94E3-272B7176B2D9}" srcOrd="0" destOrd="0" presId="urn:microsoft.com/office/officeart/2005/8/layout/hList6"/>
    <dgm:cxn modelId="{1DE7A291-8703-442A-8EAD-A20CFCA89731}" srcId="{8683ED2D-E5EA-447E-818F-949D26F034FC}" destId="{6F1F5635-3D81-4E29-B41A-260B4EF80814}" srcOrd="1" destOrd="0" parTransId="{E344B418-2F5A-41CC-853B-DADACB9E496B}" sibTransId="{85F9F772-68A4-49FE-BDCB-AFBFB89E9661}"/>
    <dgm:cxn modelId="{67C5219E-D833-476B-9675-499EEA94764B}" srcId="{8683ED2D-E5EA-447E-818F-949D26F034FC}" destId="{66963BE8-0F79-4BD4-B032-A3748A219289}" srcOrd="2" destOrd="0" parTransId="{DCF6FCA6-34CE-4234-996F-3D9862D3E07A}" sibTransId="{7A827CBF-9720-4712-9112-56B30DC3D03A}"/>
    <dgm:cxn modelId="{A4E911F3-3216-43EF-95B0-FB23FBDEF074}" type="presOf" srcId="{8683ED2D-E5EA-447E-818F-949D26F034FC}" destId="{A5E41BF9-CFE6-4034-9870-CFEAA3CEAC35}" srcOrd="0" destOrd="0" presId="urn:microsoft.com/office/officeart/2005/8/layout/hList6"/>
    <dgm:cxn modelId="{7156BEFB-C3CD-48A8-9F76-3B26293F3827}" type="presOf" srcId="{6F1F5635-3D81-4E29-B41A-260B4EF80814}" destId="{1F18ED99-D70C-48FB-8F96-078DEF70FFFA}" srcOrd="0" destOrd="0" presId="urn:microsoft.com/office/officeart/2005/8/layout/hList6"/>
    <dgm:cxn modelId="{9EA72C8C-275E-46FD-B558-24FE6DC7648C}" type="presParOf" srcId="{A5E41BF9-CFE6-4034-9870-CFEAA3CEAC35}" destId="{1CE90697-600E-4416-94E3-272B7176B2D9}" srcOrd="0" destOrd="0" presId="urn:microsoft.com/office/officeart/2005/8/layout/hList6"/>
    <dgm:cxn modelId="{9E3D8FE1-045F-442D-866F-BABC6218B631}" type="presParOf" srcId="{A5E41BF9-CFE6-4034-9870-CFEAA3CEAC35}" destId="{B6472295-988D-45BA-930E-D97157BD6465}" srcOrd="1" destOrd="0" presId="urn:microsoft.com/office/officeart/2005/8/layout/hList6"/>
    <dgm:cxn modelId="{0D54C496-51D6-474D-B1DB-E5FF7741E732}" type="presParOf" srcId="{A5E41BF9-CFE6-4034-9870-CFEAA3CEAC35}" destId="{1F18ED99-D70C-48FB-8F96-078DEF70FFFA}" srcOrd="2" destOrd="0" presId="urn:microsoft.com/office/officeart/2005/8/layout/hList6"/>
    <dgm:cxn modelId="{F280F221-320D-4026-A206-BA1D5B7DD0C6}" type="presParOf" srcId="{A5E41BF9-CFE6-4034-9870-CFEAA3CEAC35}" destId="{CDC00160-09E9-4588-98CD-9A5B24DC8DC6}" srcOrd="3" destOrd="0" presId="urn:microsoft.com/office/officeart/2005/8/layout/hList6"/>
    <dgm:cxn modelId="{0B85986C-41AB-481C-BF2B-B6C41097400F}" type="presParOf" srcId="{A5E41BF9-CFE6-4034-9870-CFEAA3CEAC35}" destId="{3FDD4D31-536A-4BF7-B3B2-E5A275EB12E7}"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6D7E1B-FC62-431E-9BF7-4725B2259C4C}" type="doc">
      <dgm:prSet loTypeId="urn:microsoft.com/office/officeart/2005/8/layout/process1" loCatId="process" qsTypeId="urn:microsoft.com/office/officeart/2005/8/quickstyle/simple2" qsCatId="simple" csTypeId="urn:microsoft.com/office/officeart/2005/8/colors/accent1_4" csCatId="accent1" phldr="1"/>
      <dgm:spPr/>
      <dgm:t>
        <a:bodyPr/>
        <a:lstStyle/>
        <a:p>
          <a:endParaRPr lang="en-US"/>
        </a:p>
      </dgm:t>
    </dgm:pt>
    <dgm:pt modelId="{B39E6409-9D51-43EF-8816-00170CFAC9F5}">
      <dgm:prSet custT="1"/>
      <dgm:spPr>
        <a:solidFill>
          <a:srgbClr val="1D3C6B"/>
        </a:solidFill>
      </dgm:spPr>
      <dgm:t>
        <a:bodyPr/>
        <a:lstStyle/>
        <a:p>
          <a:pPr algn="l"/>
          <a:r>
            <a:rPr lang="en-GB" sz="2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Understand topic</a:t>
          </a:r>
        </a:p>
        <a:p>
          <a:pPr algn="l"/>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Climate education</a:t>
          </a:r>
        </a:p>
      </dgm:t>
    </dgm:pt>
    <dgm:pt modelId="{959B8040-AF69-4D9B-9B17-D6957C5DBFB5}" type="parTrans" cxnId="{FAA0C0D3-66E5-49DD-A19E-1437601F9549}">
      <dgm:prSet/>
      <dgm:spPr/>
      <dgm:t>
        <a:bodyPr/>
        <a:lstStyle/>
        <a:p>
          <a:pPr algn="l"/>
          <a:endParaRPr lang="en-US" sz="18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8942F5BF-D815-48EA-8D4A-5978CEF18A5E}" type="sibTrans" cxnId="{FAA0C0D3-66E5-49DD-A19E-1437601F9549}">
      <dgm:prSet custT="1"/>
      <dgm:spPr/>
      <dgm:t>
        <a:bodyPr/>
        <a:lstStyle/>
        <a:p>
          <a:pPr algn="l"/>
          <a:endParaRPr lang="en-US" sz="18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FEDB7019-A9BA-426E-9651-7B0D55345C27}">
      <dgm:prSet custT="1"/>
      <dgm:spPr>
        <a:solidFill>
          <a:srgbClr val="1D3C6B"/>
        </a:solidFill>
      </dgm:spPr>
      <dgm:t>
        <a:bodyPr/>
        <a:lstStyle/>
        <a:p>
          <a:pPr algn="l"/>
          <a:r>
            <a:rPr lang="en-GB" sz="2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Experience</a:t>
          </a:r>
        </a:p>
        <a:p>
          <a:pPr algn="l"/>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Work experience </a:t>
          </a:r>
        </a:p>
        <a:p>
          <a:pPr algn="l"/>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Impacts &amp; solutions</a:t>
          </a:r>
        </a:p>
        <a:p>
          <a:pPr algn="l"/>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Networking</a:t>
          </a:r>
        </a:p>
      </dgm:t>
    </dgm:pt>
    <dgm:pt modelId="{3C315E70-1E2E-48D5-A06B-B394CA4CC907}" type="parTrans" cxnId="{89853463-8892-486C-8464-A9F92351832B}">
      <dgm:prSet/>
      <dgm:spPr/>
      <dgm:t>
        <a:bodyPr/>
        <a:lstStyle/>
        <a:p>
          <a:pPr algn="l"/>
          <a:endParaRPr lang="en-US" sz="18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0098978E-CB6A-4917-88D2-40A8C8A907F0}" type="sibTrans" cxnId="{89853463-8892-486C-8464-A9F92351832B}">
      <dgm:prSet/>
      <dgm:spPr/>
      <dgm:t>
        <a:bodyPr/>
        <a:lstStyle/>
        <a:p>
          <a:pPr algn="l"/>
          <a:endParaRPr lang="en-US" sz="18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0FE08A0-2BBD-4D91-809D-F85A26B7CBC7}">
      <dgm:prSet custT="1"/>
      <dgm:spPr>
        <a:solidFill>
          <a:srgbClr val="1D3C6B"/>
        </a:solidFill>
      </dgm:spPr>
      <dgm:t>
        <a:bodyPr/>
        <a:lstStyle/>
        <a:p>
          <a:pPr algn="l"/>
          <a:r>
            <a:rPr lang="en-GB" sz="2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Gain skills</a:t>
          </a:r>
        </a:p>
        <a:p>
          <a:pPr algn="l"/>
          <a:r>
            <a:rPr lang="en-GB"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Technical &amp; transferrable skills </a:t>
          </a:r>
        </a:p>
        <a:p>
          <a:pPr algn="l"/>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Values</a:t>
          </a:r>
        </a:p>
      </dgm:t>
    </dgm:pt>
    <dgm:pt modelId="{5A6C7648-92D1-4D7D-9F65-59398B5902B0}" type="parTrans" cxnId="{06B47654-8BC4-4980-A524-C73EB28A3566}">
      <dgm:prSet/>
      <dgm:spPr/>
      <dgm:t>
        <a:bodyPr/>
        <a:lstStyle/>
        <a:p>
          <a:pPr algn="l"/>
          <a:endParaRPr lang="en-GB"/>
        </a:p>
      </dgm:t>
    </dgm:pt>
    <dgm:pt modelId="{86008A89-5684-4328-8638-7A114C7F6118}" type="sibTrans" cxnId="{06B47654-8BC4-4980-A524-C73EB28A3566}">
      <dgm:prSet/>
      <dgm:spPr/>
      <dgm:t>
        <a:bodyPr/>
        <a:lstStyle/>
        <a:p>
          <a:pPr algn="l"/>
          <a:endParaRPr lang="en-GB"/>
        </a:p>
      </dgm:t>
    </dgm:pt>
    <dgm:pt modelId="{086C90FD-34DB-4D84-B4E7-F4CB6371AC50}">
      <dgm:prSet custT="1"/>
      <dgm:spPr>
        <a:solidFill>
          <a:srgbClr val="1D3C6B"/>
        </a:solidFill>
      </dgm:spPr>
      <dgm:t>
        <a:bodyPr/>
        <a:lstStyle/>
        <a:p>
          <a:pPr algn="l">
            <a:buNone/>
          </a:pPr>
          <a:r>
            <a:rPr lang="en-GB" sz="2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See opportunities</a:t>
          </a:r>
          <a:endParaRPr lang="en-US" sz="24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5EB03906-B70E-4485-AC77-F3E2755AF7B6}" type="parTrans" cxnId="{64168F4E-ADAC-4E7B-A245-A0F5091D9161}">
      <dgm:prSet/>
      <dgm:spPr/>
      <dgm:t>
        <a:bodyPr/>
        <a:lstStyle/>
        <a:p>
          <a:pPr algn="l"/>
          <a:endParaRPr lang="en-GB"/>
        </a:p>
      </dgm:t>
    </dgm:pt>
    <dgm:pt modelId="{D105FEC8-ACA4-4147-BCF3-CEDF9D4A7D2E}" type="sibTrans" cxnId="{64168F4E-ADAC-4E7B-A245-A0F5091D9161}">
      <dgm:prSet/>
      <dgm:spPr/>
      <dgm:t>
        <a:bodyPr/>
        <a:lstStyle/>
        <a:p>
          <a:pPr algn="l"/>
          <a:endParaRPr lang="en-GB"/>
        </a:p>
      </dgm:t>
    </dgm:pt>
    <dgm:pt modelId="{FAC3F42E-45F9-49AA-A657-9D4AEA1668BA}">
      <dgm:prSet custT="1"/>
      <dgm:spPr>
        <a:solidFill>
          <a:srgbClr val="1D3C6B"/>
        </a:solidFill>
      </dgm:spPr>
      <dgm:t>
        <a:bodyPr/>
        <a:lstStyle/>
        <a:p>
          <a:pPr algn="l">
            <a:buNone/>
          </a:pPr>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Targeted career guidance</a:t>
          </a:r>
        </a:p>
      </dgm:t>
    </dgm:pt>
    <dgm:pt modelId="{929DC889-6436-4F44-AB4E-50B556F6FF18}" type="parTrans" cxnId="{A8260304-5B2D-4C61-96D6-FB5A17F832FF}">
      <dgm:prSet/>
      <dgm:spPr/>
      <dgm:t>
        <a:bodyPr/>
        <a:lstStyle/>
        <a:p>
          <a:pPr algn="l"/>
          <a:endParaRPr lang="en-GB"/>
        </a:p>
      </dgm:t>
    </dgm:pt>
    <dgm:pt modelId="{AAD25904-9C01-4FE8-8064-8A22BB766F37}" type="sibTrans" cxnId="{A8260304-5B2D-4C61-96D6-FB5A17F832FF}">
      <dgm:prSet/>
      <dgm:spPr/>
      <dgm:t>
        <a:bodyPr/>
        <a:lstStyle/>
        <a:p>
          <a:pPr algn="l"/>
          <a:endParaRPr lang="en-GB"/>
        </a:p>
      </dgm:t>
    </dgm:pt>
    <dgm:pt modelId="{A9D77B3D-812B-48C2-B5F0-74ED1F152DA1}">
      <dgm:prSet custT="1"/>
      <dgm:spPr>
        <a:solidFill>
          <a:srgbClr val="1D3C6B"/>
        </a:solidFill>
      </dgm:spPr>
      <dgm:t>
        <a:bodyPr/>
        <a:lstStyle/>
        <a:p>
          <a:pPr algn="l">
            <a:buNone/>
          </a:pPr>
          <a:r>
            <a:rPr lang="en-US" sz="2200" b="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Industry connections</a:t>
          </a:r>
        </a:p>
      </dgm:t>
    </dgm:pt>
    <dgm:pt modelId="{D79F7714-9288-4F34-947F-47A86569F552}" type="parTrans" cxnId="{CC121E27-0451-42BC-91BC-BCACBB0C2666}">
      <dgm:prSet/>
      <dgm:spPr/>
      <dgm:t>
        <a:bodyPr/>
        <a:lstStyle/>
        <a:p>
          <a:endParaRPr lang="en-GB"/>
        </a:p>
      </dgm:t>
    </dgm:pt>
    <dgm:pt modelId="{D6AE91E6-978D-472F-99D7-F958972BA5B8}" type="sibTrans" cxnId="{CC121E27-0451-42BC-91BC-BCACBB0C2666}">
      <dgm:prSet/>
      <dgm:spPr/>
      <dgm:t>
        <a:bodyPr/>
        <a:lstStyle/>
        <a:p>
          <a:endParaRPr lang="en-GB"/>
        </a:p>
      </dgm:t>
    </dgm:pt>
    <dgm:pt modelId="{B42B5F83-DAAB-4160-85EF-6BF328D38BDA}" type="pres">
      <dgm:prSet presAssocID="{F76D7E1B-FC62-431E-9BF7-4725B2259C4C}" presName="Name0" presStyleCnt="0">
        <dgm:presLayoutVars>
          <dgm:dir/>
          <dgm:resizeHandles val="exact"/>
        </dgm:presLayoutVars>
      </dgm:prSet>
      <dgm:spPr/>
    </dgm:pt>
    <dgm:pt modelId="{93FA1787-2240-41D9-A40E-72CA18792A26}" type="pres">
      <dgm:prSet presAssocID="{B39E6409-9D51-43EF-8816-00170CFAC9F5}" presName="node" presStyleLbl="node1" presStyleIdx="0" presStyleCnt="4" custScaleX="158183" custScaleY="114293">
        <dgm:presLayoutVars>
          <dgm:bulletEnabled val="1"/>
        </dgm:presLayoutVars>
      </dgm:prSet>
      <dgm:spPr/>
    </dgm:pt>
    <dgm:pt modelId="{61DC60C6-9689-4270-B44C-CED451D6CD51}" type="pres">
      <dgm:prSet presAssocID="{8942F5BF-D815-48EA-8D4A-5978CEF18A5E}" presName="sibTrans" presStyleLbl="sibTrans2D1" presStyleIdx="0" presStyleCnt="3"/>
      <dgm:spPr/>
    </dgm:pt>
    <dgm:pt modelId="{72AD7F36-603C-4393-B2FD-E0CEE9F24B68}" type="pres">
      <dgm:prSet presAssocID="{8942F5BF-D815-48EA-8D4A-5978CEF18A5E}" presName="connectorText" presStyleLbl="sibTrans2D1" presStyleIdx="0" presStyleCnt="3"/>
      <dgm:spPr/>
    </dgm:pt>
    <dgm:pt modelId="{B4D81BA0-171B-4FEB-B12E-81E527843D5A}" type="pres">
      <dgm:prSet presAssocID="{E0FE08A0-2BBD-4D91-809D-F85A26B7CBC7}" presName="node" presStyleLbl="node1" presStyleIdx="1" presStyleCnt="4" custScaleX="158183" custScaleY="114293">
        <dgm:presLayoutVars>
          <dgm:bulletEnabled val="1"/>
        </dgm:presLayoutVars>
      </dgm:prSet>
      <dgm:spPr/>
    </dgm:pt>
    <dgm:pt modelId="{C095C898-2FE0-49F6-B5D8-EE669ECD96D5}" type="pres">
      <dgm:prSet presAssocID="{86008A89-5684-4328-8638-7A114C7F6118}" presName="sibTrans" presStyleLbl="sibTrans2D1" presStyleIdx="1" presStyleCnt="3"/>
      <dgm:spPr/>
    </dgm:pt>
    <dgm:pt modelId="{4BF51DA5-8EB7-468D-BBA5-8E95F58E0D68}" type="pres">
      <dgm:prSet presAssocID="{86008A89-5684-4328-8638-7A114C7F6118}" presName="connectorText" presStyleLbl="sibTrans2D1" presStyleIdx="1" presStyleCnt="3"/>
      <dgm:spPr/>
    </dgm:pt>
    <dgm:pt modelId="{590C75FE-7CE5-4196-810B-D4DD82F450A7}" type="pres">
      <dgm:prSet presAssocID="{086C90FD-34DB-4D84-B4E7-F4CB6371AC50}" presName="node" presStyleLbl="node1" presStyleIdx="2" presStyleCnt="4" custScaleX="158183" custScaleY="114293">
        <dgm:presLayoutVars>
          <dgm:bulletEnabled val="1"/>
        </dgm:presLayoutVars>
      </dgm:prSet>
      <dgm:spPr/>
    </dgm:pt>
    <dgm:pt modelId="{745B7617-91E4-479A-9CB3-F99B0A37E6E8}" type="pres">
      <dgm:prSet presAssocID="{D105FEC8-ACA4-4147-BCF3-CEDF9D4A7D2E}" presName="sibTrans" presStyleLbl="sibTrans2D1" presStyleIdx="2" presStyleCnt="3"/>
      <dgm:spPr/>
    </dgm:pt>
    <dgm:pt modelId="{267FD5EF-35E1-488C-8ACE-623F7A3DD6DF}" type="pres">
      <dgm:prSet presAssocID="{D105FEC8-ACA4-4147-BCF3-CEDF9D4A7D2E}" presName="connectorText" presStyleLbl="sibTrans2D1" presStyleIdx="2" presStyleCnt="3"/>
      <dgm:spPr/>
    </dgm:pt>
    <dgm:pt modelId="{A51CC3D1-4A6C-404E-B88B-8350E19E2724}" type="pres">
      <dgm:prSet presAssocID="{FEDB7019-A9BA-426E-9651-7B0D55345C27}" presName="node" presStyleLbl="node1" presStyleIdx="3" presStyleCnt="4" custScaleX="158183" custScaleY="114293">
        <dgm:presLayoutVars>
          <dgm:bulletEnabled val="1"/>
        </dgm:presLayoutVars>
      </dgm:prSet>
      <dgm:spPr/>
    </dgm:pt>
  </dgm:ptLst>
  <dgm:cxnLst>
    <dgm:cxn modelId="{A8260304-5B2D-4C61-96D6-FB5A17F832FF}" srcId="{086C90FD-34DB-4D84-B4E7-F4CB6371AC50}" destId="{FAC3F42E-45F9-49AA-A657-9D4AEA1668BA}" srcOrd="0" destOrd="0" parTransId="{929DC889-6436-4F44-AB4E-50B556F6FF18}" sibTransId="{AAD25904-9C01-4FE8-8064-8A22BB766F37}"/>
    <dgm:cxn modelId="{1CEF4318-8C1E-487D-83AE-B1E27C4362A9}" type="presOf" srcId="{86008A89-5684-4328-8638-7A114C7F6118}" destId="{C095C898-2FE0-49F6-B5D8-EE669ECD96D5}" srcOrd="0" destOrd="0" presId="urn:microsoft.com/office/officeart/2005/8/layout/process1"/>
    <dgm:cxn modelId="{CC121E27-0451-42BC-91BC-BCACBB0C2666}" srcId="{086C90FD-34DB-4D84-B4E7-F4CB6371AC50}" destId="{A9D77B3D-812B-48C2-B5F0-74ED1F152DA1}" srcOrd="1" destOrd="0" parTransId="{D79F7714-9288-4F34-947F-47A86569F552}" sibTransId="{D6AE91E6-978D-472F-99D7-F958972BA5B8}"/>
    <dgm:cxn modelId="{0708512F-BE54-4AC7-A689-10C81757CB02}" type="presOf" srcId="{F76D7E1B-FC62-431E-9BF7-4725B2259C4C}" destId="{B42B5F83-DAAB-4160-85EF-6BF328D38BDA}" srcOrd="0" destOrd="0" presId="urn:microsoft.com/office/officeart/2005/8/layout/process1"/>
    <dgm:cxn modelId="{2FB7D439-89E1-48E3-8C7D-A6784418458B}" type="presOf" srcId="{8942F5BF-D815-48EA-8D4A-5978CEF18A5E}" destId="{61DC60C6-9689-4270-B44C-CED451D6CD51}" srcOrd="0" destOrd="0" presId="urn:microsoft.com/office/officeart/2005/8/layout/process1"/>
    <dgm:cxn modelId="{A60B0642-2502-492B-806D-67BDF53F8C5A}" type="presOf" srcId="{E0FE08A0-2BBD-4D91-809D-F85A26B7CBC7}" destId="{B4D81BA0-171B-4FEB-B12E-81E527843D5A}" srcOrd="0" destOrd="0" presId="urn:microsoft.com/office/officeart/2005/8/layout/process1"/>
    <dgm:cxn modelId="{89853463-8892-486C-8464-A9F92351832B}" srcId="{F76D7E1B-FC62-431E-9BF7-4725B2259C4C}" destId="{FEDB7019-A9BA-426E-9651-7B0D55345C27}" srcOrd="3" destOrd="0" parTransId="{3C315E70-1E2E-48D5-A06B-B394CA4CC907}" sibTransId="{0098978E-CB6A-4917-88D2-40A8C8A907F0}"/>
    <dgm:cxn modelId="{17B49668-9188-46DE-9A42-E37ED0F37FE7}" type="presOf" srcId="{86008A89-5684-4328-8638-7A114C7F6118}" destId="{4BF51DA5-8EB7-468D-BBA5-8E95F58E0D68}" srcOrd="1" destOrd="0" presId="urn:microsoft.com/office/officeart/2005/8/layout/process1"/>
    <dgm:cxn modelId="{0297DC4C-E751-418D-908C-7B6A0FAF6CCA}" type="presOf" srcId="{D105FEC8-ACA4-4147-BCF3-CEDF9D4A7D2E}" destId="{267FD5EF-35E1-488C-8ACE-623F7A3DD6DF}" srcOrd="1" destOrd="0" presId="urn:microsoft.com/office/officeart/2005/8/layout/process1"/>
    <dgm:cxn modelId="{64168F4E-ADAC-4E7B-A245-A0F5091D9161}" srcId="{F76D7E1B-FC62-431E-9BF7-4725B2259C4C}" destId="{086C90FD-34DB-4D84-B4E7-F4CB6371AC50}" srcOrd="2" destOrd="0" parTransId="{5EB03906-B70E-4485-AC77-F3E2755AF7B6}" sibTransId="{D105FEC8-ACA4-4147-BCF3-CEDF9D4A7D2E}"/>
    <dgm:cxn modelId="{B962B971-E687-4B23-906D-E8CB91C4B5F3}" type="presOf" srcId="{D105FEC8-ACA4-4147-BCF3-CEDF9D4A7D2E}" destId="{745B7617-91E4-479A-9CB3-F99B0A37E6E8}" srcOrd="0" destOrd="0" presId="urn:microsoft.com/office/officeart/2005/8/layout/process1"/>
    <dgm:cxn modelId="{B6FF6454-F246-4347-9D42-77545176C2A8}" type="presOf" srcId="{8942F5BF-D815-48EA-8D4A-5978CEF18A5E}" destId="{72AD7F36-603C-4393-B2FD-E0CEE9F24B68}" srcOrd="1" destOrd="0" presId="urn:microsoft.com/office/officeart/2005/8/layout/process1"/>
    <dgm:cxn modelId="{06B47654-8BC4-4980-A524-C73EB28A3566}" srcId="{F76D7E1B-FC62-431E-9BF7-4725B2259C4C}" destId="{E0FE08A0-2BBD-4D91-809D-F85A26B7CBC7}" srcOrd="1" destOrd="0" parTransId="{5A6C7648-92D1-4D7D-9F65-59398B5902B0}" sibTransId="{86008A89-5684-4328-8638-7A114C7F6118}"/>
    <dgm:cxn modelId="{0AB8DD87-74B5-49D9-A326-5C634329752A}" type="presOf" srcId="{B39E6409-9D51-43EF-8816-00170CFAC9F5}" destId="{93FA1787-2240-41D9-A40E-72CA18792A26}" srcOrd="0" destOrd="0" presId="urn:microsoft.com/office/officeart/2005/8/layout/process1"/>
    <dgm:cxn modelId="{A14560C0-5A5E-4F4F-A51B-10C510266E38}" type="presOf" srcId="{086C90FD-34DB-4D84-B4E7-F4CB6371AC50}" destId="{590C75FE-7CE5-4196-810B-D4DD82F450A7}" srcOrd="0" destOrd="0" presId="urn:microsoft.com/office/officeart/2005/8/layout/process1"/>
    <dgm:cxn modelId="{279D0BC5-2829-40B0-B34E-61884A92D278}" type="presOf" srcId="{FAC3F42E-45F9-49AA-A657-9D4AEA1668BA}" destId="{590C75FE-7CE5-4196-810B-D4DD82F450A7}" srcOrd="0" destOrd="1" presId="urn:microsoft.com/office/officeart/2005/8/layout/process1"/>
    <dgm:cxn modelId="{FAA0C0D3-66E5-49DD-A19E-1437601F9549}" srcId="{F76D7E1B-FC62-431E-9BF7-4725B2259C4C}" destId="{B39E6409-9D51-43EF-8816-00170CFAC9F5}" srcOrd="0" destOrd="0" parTransId="{959B8040-AF69-4D9B-9B17-D6957C5DBFB5}" sibTransId="{8942F5BF-D815-48EA-8D4A-5978CEF18A5E}"/>
    <dgm:cxn modelId="{726DF2D9-E57E-4C89-8ADE-FF05B99D7B2C}" type="presOf" srcId="{A9D77B3D-812B-48C2-B5F0-74ED1F152DA1}" destId="{590C75FE-7CE5-4196-810B-D4DD82F450A7}" srcOrd="0" destOrd="2" presId="urn:microsoft.com/office/officeart/2005/8/layout/process1"/>
    <dgm:cxn modelId="{B6D4C4F4-A905-42DA-B195-8AF78A94DD3C}" type="presOf" srcId="{FEDB7019-A9BA-426E-9651-7B0D55345C27}" destId="{A51CC3D1-4A6C-404E-B88B-8350E19E2724}" srcOrd="0" destOrd="0" presId="urn:microsoft.com/office/officeart/2005/8/layout/process1"/>
    <dgm:cxn modelId="{A4527629-625C-4AD0-A05C-FABA63382456}" type="presParOf" srcId="{B42B5F83-DAAB-4160-85EF-6BF328D38BDA}" destId="{93FA1787-2240-41D9-A40E-72CA18792A26}" srcOrd="0" destOrd="0" presId="urn:microsoft.com/office/officeart/2005/8/layout/process1"/>
    <dgm:cxn modelId="{A35E9451-25E0-482A-BD2C-84BBB1433EA4}" type="presParOf" srcId="{B42B5F83-DAAB-4160-85EF-6BF328D38BDA}" destId="{61DC60C6-9689-4270-B44C-CED451D6CD51}" srcOrd="1" destOrd="0" presId="urn:microsoft.com/office/officeart/2005/8/layout/process1"/>
    <dgm:cxn modelId="{A70D95A7-C048-4849-86C9-1C02A72B14AC}" type="presParOf" srcId="{61DC60C6-9689-4270-B44C-CED451D6CD51}" destId="{72AD7F36-603C-4393-B2FD-E0CEE9F24B68}" srcOrd="0" destOrd="0" presId="urn:microsoft.com/office/officeart/2005/8/layout/process1"/>
    <dgm:cxn modelId="{1312A81F-68D4-4764-B351-1837F13E5FF0}" type="presParOf" srcId="{B42B5F83-DAAB-4160-85EF-6BF328D38BDA}" destId="{B4D81BA0-171B-4FEB-B12E-81E527843D5A}" srcOrd="2" destOrd="0" presId="urn:microsoft.com/office/officeart/2005/8/layout/process1"/>
    <dgm:cxn modelId="{44F38067-8F97-45B3-BF41-08EE56BA0039}" type="presParOf" srcId="{B42B5F83-DAAB-4160-85EF-6BF328D38BDA}" destId="{C095C898-2FE0-49F6-B5D8-EE669ECD96D5}" srcOrd="3" destOrd="0" presId="urn:microsoft.com/office/officeart/2005/8/layout/process1"/>
    <dgm:cxn modelId="{FBDCD6C4-5EDA-4009-A603-0B890DCB1FAC}" type="presParOf" srcId="{C095C898-2FE0-49F6-B5D8-EE669ECD96D5}" destId="{4BF51DA5-8EB7-468D-BBA5-8E95F58E0D68}" srcOrd="0" destOrd="0" presId="urn:microsoft.com/office/officeart/2005/8/layout/process1"/>
    <dgm:cxn modelId="{BF28F69B-1DAF-4785-A517-370A3A150469}" type="presParOf" srcId="{B42B5F83-DAAB-4160-85EF-6BF328D38BDA}" destId="{590C75FE-7CE5-4196-810B-D4DD82F450A7}" srcOrd="4" destOrd="0" presId="urn:microsoft.com/office/officeart/2005/8/layout/process1"/>
    <dgm:cxn modelId="{31FF1076-4D1E-4F37-B75B-94DFC9C62C5F}" type="presParOf" srcId="{B42B5F83-DAAB-4160-85EF-6BF328D38BDA}" destId="{745B7617-91E4-479A-9CB3-F99B0A37E6E8}" srcOrd="5" destOrd="0" presId="urn:microsoft.com/office/officeart/2005/8/layout/process1"/>
    <dgm:cxn modelId="{61FBCC76-1531-4E89-884B-7922416860AA}" type="presParOf" srcId="{745B7617-91E4-479A-9CB3-F99B0A37E6E8}" destId="{267FD5EF-35E1-488C-8ACE-623F7A3DD6DF}" srcOrd="0" destOrd="0" presId="urn:microsoft.com/office/officeart/2005/8/layout/process1"/>
    <dgm:cxn modelId="{F417387D-2783-49F3-9EE4-27EEC4CC84A1}" type="presParOf" srcId="{B42B5F83-DAAB-4160-85EF-6BF328D38BDA}" destId="{A51CC3D1-4A6C-404E-B88B-8350E19E2724}" srcOrd="6"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33CAC1-7AD5-4C15-B485-B23E63D4854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GB"/>
        </a:p>
      </dgm:t>
    </dgm:pt>
    <dgm:pt modelId="{0C1A529B-510E-4BDB-AB11-7FB10DF87F73}">
      <dgm:prSet phldrT="[Text]" custT="1"/>
      <dgm:spPr>
        <a:xfrm>
          <a:off x="4061943" y="153330"/>
          <a:ext cx="3902394" cy="4319467"/>
        </a:xfrm>
        <a:prstGeom prst="rect">
          <a:avLst/>
        </a:prstGeom>
        <a:solidFill>
          <a:srgbClr val="082F6B"/>
        </a:solidFill>
        <a:ln w="12700" cap="flat" cmpd="sng" algn="ctr">
          <a:solidFill>
            <a:srgbClr val="FFFFFF">
              <a:hueOff val="0"/>
              <a:satOff val="0"/>
              <a:lumOff val="0"/>
              <a:alphaOff val="0"/>
            </a:srgbClr>
          </a:solidFill>
          <a:prstDash val="solid"/>
          <a:miter lim="800000"/>
        </a:ln>
        <a:effectLst/>
      </dgm:spPr>
      <dgm:t>
        <a:bodyPr/>
        <a:lstStyle/>
        <a:p>
          <a:pPr>
            <a:lnSpc>
              <a:spcPct val="110000"/>
            </a:lnSpc>
            <a:spcAft>
              <a:spcPts val="0"/>
            </a:spcAft>
            <a:buNone/>
          </a:pPr>
          <a:r>
            <a:rPr lang="en-US" sz="2800" b="1"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Cross-cutting</a:t>
          </a:r>
          <a:r>
            <a:rPr lang="en-US" sz="2800" b="0"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 capabilities to    </a:t>
          </a:r>
          <a:r>
            <a:rPr lang="en-US" sz="2800" b="1"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respond to </a:t>
          </a:r>
          <a:r>
            <a:rPr lang="en-US" sz="2800" b="0"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and </a:t>
          </a:r>
        </a:p>
        <a:p>
          <a:pPr>
            <a:lnSpc>
              <a:spcPct val="110000"/>
            </a:lnSpc>
            <a:spcAft>
              <a:spcPts val="0"/>
            </a:spcAft>
            <a:buNone/>
          </a:pPr>
          <a:r>
            <a:rPr lang="en-US" sz="2800" b="0"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tackle environmental challenges</a:t>
          </a:r>
          <a:endParaRPr lang="en-GB" sz="2800" b="1">
            <a:solidFill>
              <a:srgbClr val="FFFFFF"/>
            </a:solidFill>
            <a:latin typeface="Arial Nova" panose="020B0504020202020204" pitchFamily="34" charset="0"/>
            <a:ea typeface="Open Sans" panose="020B0606030504020204" pitchFamily="34" charset="0"/>
            <a:cs typeface="Open Sans" panose="020B0606030504020204" pitchFamily="34" charset="0"/>
          </a:endParaRPr>
        </a:p>
      </dgm:t>
    </dgm:pt>
    <dgm:pt modelId="{66ABBB99-B98E-45AF-9530-68F2ACCCE142}" type="parTrans" cxnId="{CB4FD27F-66A8-4CFA-B025-2596261DECC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5C876F39-A952-4ED2-B24D-5F2217547280}" type="sibTrans" cxnId="{CB4FD27F-66A8-4CFA-B025-2596261DECC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BED8A397-BBEA-469D-9FC1-741380ABF8C0}">
      <dgm:prSet phldrT="[Text]" custT="1"/>
      <dgm:spPr>
        <a:xfrm>
          <a:off x="8123768" y="149939"/>
          <a:ext cx="3902394" cy="4326250"/>
        </a:xfrm>
        <a:prstGeom prst="rect">
          <a:avLst/>
        </a:prstGeom>
        <a:solidFill>
          <a:srgbClr val="C9191E"/>
        </a:solidFill>
        <a:ln w="12700" cap="flat" cmpd="sng" algn="ctr">
          <a:solidFill>
            <a:srgbClr val="FFFFFF">
              <a:hueOff val="0"/>
              <a:satOff val="0"/>
              <a:lumOff val="0"/>
              <a:alphaOff val="0"/>
            </a:srgbClr>
          </a:solidFill>
          <a:prstDash val="solid"/>
          <a:miter lim="800000"/>
        </a:ln>
        <a:effectLst/>
      </dgm:spPr>
      <dgm:t>
        <a:bodyPr/>
        <a:lstStyle/>
        <a:p>
          <a:pPr>
            <a:lnSpc>
              <a:spcPct val="110000"/>
            </a:lnSpc>
            <a:spcAft>
              <a:spcPts val="0"/>
            </a:spcAft>
            <a:buNone/>
          </a:pPr>
          <a:r>
            <a:rPr kumimoji="0" lang="en-GB" sz="2800" b="1"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Adaptive</a:t>
          </a:r>
          <a:r>
            <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can </a:t>
          </a:r>
          <a:r>
            <a:rPr kumimoji="0" lang="en-GB" sz="2800" b="1"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transform unjust structures   </a:t>
          </a:r>
          <a:r>
            <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into</a:t>
          </a:r>
          <a:r>
            <a:rPr lang="en-US" sz="2800">
              <a:solidFill>
                <a:srgbClr val="FFFFFF"/>
              </a:solidFill>
              <a:latin typeface="Arial Nova" panose="020B0504020202020204" pitchFamily="34" charset="0"/>
              <a:ea typeface="Open Sans" panose="020B0606030504020204" pitchFamily="34" charset="0"/>
              <a:cs typeface="Open Sans" panose="020B0606030504020204" pitchFamily="34" charset="0"/>
            </a:rPr>
            <a:t> more sustainable &amp; equitable alternatives</a:t>
          </a:r>
        </a:p>
      </dgm:t>
    </dgm:pt>
    <dgm:pt modelId="{11CCA97D-1F6B-4AB1-BD2C-7670AEBB5D60}" type="parTrans" cxnId="{3D72140D-F1E7-45D9-B498-0E05C0905DA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8D07B5A9-E19A-4905-8811-BFBDA0EE935C}" type="sibTrans" cxnId="{3D72140D-F1E7-45D9-B498-0E05C0905DA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0D306235-9F7E-4466-B5DA-FC7F113A1689}">
      <dgm:prSet phldrT="[Text]" custT="1"/>
      <dgm:spPr>
        <a:xfrm>
          <a:off x="118" y="156702"/>
          <a:ext cx="3902394" cy="4312723"/>
        </a:xfrm>
        <a:prstGeom prst="rect">
          <a:avLst/>
        </a:prstGeom>
        <a:solidFill>
          <a:srgbClr val="2171B7"/>
        </a:solidFill>
        <a:ln w="12700" cap="flat" cmpd="sng" algn="ctr">
          <a:solidFill>
            <a:srgbClr val="FFFFFF">
              <a:hueOff val="0"/>
              <a:satOff val="0"/>
              <a:lumOff val="0"/>
              <a:alphaOff val="0"/>
            </a:srgbClr>
          </a:solidFill>
          <a:prstDash val="solid"/>
          <a:miter lim="800000"/>
        </a:ln>
        <a:effectLst/>
      </dgm:spPr>
      <dgm:t>
        <a:bodyPr/>
        <a:lstStyle/>
        <a:p>
          <a:pPr algn="ctr">
            <a:lnSpc>
              <a:spcPct val="110000"/>
            </a:lnSpc>
            <a:spcAft>
              <a:spcPts val="0"/>
            </a:spcAft>
            <a:buNone/>
          </a:pPr>
          <a:endParaRPr kumimoji="0" lang="en-GB" sz="2800" b="1" i="0" u="none" strike="noStrike"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endParaRPr>
        </a:p>
        <a:p>
          <a:pPr algn="ctr">
            <a:lnSpc>
              <a:spcPct val="110000"/>
            </a:lnSpc>
            <a:spcAft>
              <a:spcPts val="0"/>
            </a:spcAft>
            <a:buNone/>
          </a:pPr>
          <a:r>
            <a:rPr kumimoji="0" lang="en-GB" sz="2800" b="1" i="0" u="none" strike="noStrike"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Specific</a:t>
          </a:r>
          <a:r>
            <a:rPr kumimoji="0" lang="en-GB" sz="2800" b="0" i="0" u="none" strike="noStrike"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fulfil the needs of </a:t>
          </a:r>
          <a:r>
            <a:rPr kumimoji="0" lang="en-GB" sz="2800" b="1" i="0" u="none" strike="noStrike"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transitioning</a:t>
          </a:r>
          <a:r>
            <a:rPr kumimoji="0" lang="en-GB" sz="2800" b="0" i="0" u="none" strike="noStrike"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to a low-carbon &amp; resilient society</a:t>
          </a:r>
        </a:p>
        <a:p>
          <a:pPr algn="ctr">
            <a:lnSpc>
              <a:spcPct val="110000"/>
            </a:lnSpc>
            <a:spcAft>
              <a:spcPts val="0"/>
            </a:spcAft>
            <a:buNone/>
          </a:pPr>
          <a:endParaRPr kumimoji="0" lang="en-GB" sz="2800" b="0" i="0" u="none" strike="noStrike"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endParaRPr>
        </a:p>
      </dgm:t>
    </dgm:pt>
    <dgm:pt modelId="{10C9A7FB-91C8-4EA8-B87E-F1B5859E01AA}" type="parTrans" cxnId="{C94F75FF-3C98-471A-8D0C-E46B79D048E6}">
      <dgm:prSet/>
      <dgm:spPr/>
      <dgm:t>
        <a:bodyPr/>
        <a:lstStyle/>
        <a:p>
          <a:endParaRPr lang="en-GB">
            <a:latin typeface="Arial Nova" panose="020B0504020202020204" pitchFamily="34" charset="0"/>
          </a:endParaRPr>
        </a:p>
      </dgm:t>
    </dgm:pt>
    <dgm:pt modelId="{6B734871-6934-45C0-BCC2-CF6F13E22722}" type="sibTrans" cxnId="{C94F75FF-3C98-471A-8D0C-E46B79D048E6}">
      <dgm:prSet/>
      <dgm:spPr/>
      <dgm:t>
        <a:bodyPr/>
        <a:lstStyle/>
        <a:p>
          <a:endParaRPr lang="en-GB">
            <a:latin typeface="Arial Nova" panose="020B0504020202020204" pitchFamily="34" charset="0"/>
          </a:endParaRPr>
        </a:p>
      </dgm:t>
    </dgm:pt>
    <dgm:pt modelId="{D93D8607-ECDD-434A-95CD-10AF1D52CB9E}" type="pres">
      <dgm:prSet presAssocID="{E633CAC1-7AD5-4C15-B485-B23E63D48540}" presName="diagram" presStyleCnt="0">
        <dgm:presLayoutVars>
          <dgm:dir/>
          <dgm:resizeHandles val="exact"/>
        </dgm:presLayoutVars>
      </dgm:prSet>
      <dgm:spPr/>
    </dgm:pt>
    <dgm:pt modelId="{614D1328-83CC-495F-AA0F-A111D6B6679E}" type="pres">
      <dgm:prSet presAssocID="{0D306235-9F7E-4466-B5DA-FC7F113A1689}" presName="node" presStyleLbl="node1" presStyleIdx="0" presStyleCnt="3" custScaleX="244771" custScaleY="450847">
        <dgm:presLayoutVars>
          <dgm:bulletEnabled val="1"/>
        </dgm:presLayoutVars>
      </dgm:prSet>
      <dgm:spPr/>
    </dgm:pt>
    <dgm:pt modelId="{D745BB94-4866-4843-B7FF-6E87AAA2D7C3}" type="pres">
      <dgm:prSet presAssocID="{6B734871-6934-45C0-BCC2-CF6F13E22722}" presName="sibTrans" presStyleCnt="0"/>
      <dgm:spPr/>
    </dgm:pt>
    <dgm:pt modelId="{EC9C49CB-5CA0-472D-8249-F7DC2FE4B4A9}" type="pres">
      <dgm:prSet presAssocID="{0C1A529B-510E-4BDB-AB11-7FB10DF87F73}" presName="node" presStyleLbl="node1" presStyleIdx="1" presStyleCnt="3" custScaleX="244771" custScaleY="451552">
        <dgm:presLayoutVars>
          <dgm:bulletEnabled val="1"/>
        </dgm:presLayoutVars>
      </dgm:prSet>
      <dgm:spPr/>
    </dgm:pt>
    <dgm:pt modelId="{F8B6CD13-0964-42EE-9FEE-483450971B11}" type="pres">
      <dgm:prSet presAssocID="{5C876F39-A952-4ED2-B24D-5F2217547280}" presName="sibTrans" presStyleCnt="0"/>
      <dgm:spPr/>
    </dgm:pt>
    <dgm:pt modelId="{592BE768-7271-4102-832D-B56B2B5B4392}" type="pres">
      <dgm:prSet presAssocID="{BED8A397-BBEA-469D-9FC1-741380ABF8C0}" presName="node" presStyleLbl="node1" presStyleIdx="2" presStyleCnt="3" custScaleX="244771" custScaleY="452261">
        <dgm:presLayoutVars>
          <dgm:bulletEnabled val="1"/>
        </dgm:presLayoutVars>
      </dgm:prSet>
      <dgm:spPr/>
    </dgm:pt>
  </dgm:ptLst>
  <dgm:cxnLst>
    <dgm:cxn modelId="{D5C93903-B2D8-4961-A77F-44966AAB6F91}" type="presOf" srcId="{0C1A529B-510E-4BDB-AB11-7FB10DF87F73}" destId="{EC9C49CB-5CA0-472D-8249-F7DC2FE4B4A9}" srcOrd="0" destOrd="0" presId="urn:microsoft.com/office/officeart/2005/8/layout/default"/>
    <dgm:cxn modelId="{3D72140D-F1E7-45D9-B498-0E05C0905DAB}" srcId="{E633CAC1-7AD5-4C15-B485-B23E63D48540}" destId="{BED8A397-BBEA-469D-9FC1-741380ABF8C0}" srcOrd="2" destOrd="0" parTransId="{11CCA97D-1F6B-4AB1-BD2C-7670AEBB5D60}" sibTransId="{8D07B5A9-E19A-4905-8811-BFBDA0EE935C}"/>
    <dgm:cxn modelId="{FB807D31-84CC-4588-BD4D-F9A3A4582ACE}" type="presOf" srcId="{BED8A397-BBEA-469D-9FC1-741380ABF8C0}" destId="{592BE768-7271-4102-832D-B56B2B5B4392}" srcOrd="0" destOrd="0" presId="urn:microsoft.com/office/officeart/2005/8/layout/default"/>
    <dgm:cxn modelId="{CB4FD27F-66A8-4CFA-B025-2596261DECCB}" srcId="{E633CAC1-7AD5-4C15-B485-B23E63D48540}" destId="{0C1A529B-510E-4BDB-AB11-7FB10DF87F73}" srcOrd="1" destOrd="0" parTransId="{66ABBB99-B98E-45AF-9530-68F2ACCCE142}" sibTransId="{5C876F39-A952-4ED2-B24D-5F2217547280}"/>
    <dgm:cxn modelId="{0D31AA86-D132-4004-B41B-D5F67A498593}" type="presOf" srcId="{0D306235-9F7E-4466-B5DA-FC7F113A1689}" destId="{614D1328-83CC-495F-AA0F-A111D6B6679E}" srcOrd="0" destOrd="0" presId="urn:microsoft.com/office/officeart/2005/8/layout/default"/>
    <dgm:cxn modelId="{F92464B3-CB0B-44CB-86CF-C575DE8F7F58}" type="presOf" srcId="{E633CAC1-7AD5-4C15-B485-B23E63D48540}" destId="{D93D8607-ECDD-434A-95CD-10AF1D52CB9E}" srcOrd="0" destOrd="0" presId="urn:microsoft.com/office/officeart/2005/8/layout/default"/>
    <dgm:cxn modelId="{C94F75FF-3C98-471A-8D0C-E46B79D048E6}" srcId="{E633CAC1-7AD5-4C15-B485-B23E63D48540}" destId="{0D306235-9F7E-4466-B5DA-FC7F113A1689}" srcOrd="0" destOrd="0" parTransId="{10C9A7FB-91C8-4EA8-B87E-F1B5859E01AA}" sibTransId="{6B734871-6934-45C0-BCC2-CF6F13E22722}"/>
    <dgm:cxn modelId="{7094AA1E-D5D1-47A5-8D55-C922B65F613D}" type="presParOf" srcId="{D93D8607-ECDD-434A-95CD-10AF1D52CB9E}" destId="{614D1328-83CC-495F-AA0F-A111D6B6679E}" srcOrd="0" destOrd="0" presId="urn:microsoft.com/office/officeart/2005/8/layout/default"/>
    <dgm:cxn modelId="{37FA0E1A-269F-4B39-AEF2-DA1195B26B7D}" type="presParOf" srcId="{D93D8607-ECDD-434A-95CD-10AF1D52CB9E}" destId="{D745BB94-4866-4843-B7FF-6E87AAA2D7C3}" srcOrd="1" destOrd="0" presId="urn:microsoft.com/office/officeart/2005/8/layout/default"/>
    <dgm:cxn modelId="{B5C0D4E1-8964-4DD6-96F0-4B2C6B4DDC79}" type="presParOf" srcId="{D93D8607-ECDD-434A-95CD-10AF1D52CB9E}" destId="{EC9C49CB-5CA0-472D-8249-F7DC2FE4B4A9}" srcOrd="2" destOrd="0" presId="urn:microsoft.com/office/officeart/2005/8/layout/default"/>
    <dgm:cxn modelId="{91C0A9FA-145B-4DCF-A31D-5C0DB9315B08}" type="presParOf" srcId="{D93D8607-ECDD-434A-95CD-10AF1D52CB9E}" destId="{F8B6CD13-0964-42EE-9FEE-483450971B11}" srcOrd="3" destOrd="0" presId="urn:microsoft.com/office/officeart/2005/8/layout/default"/>
    <dgm:cxn modelId="{76043F18-5E4E-4341-BDE7-87033D0C8B2B}" type="presParOf" srcId="{D93D8607-ECDD-434A-95CD-10AF1D52CB9E}" destId="{592BE768-7271-4102-832D-B56B2B5B439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33CAC1-7AD5-4C15-B485-B23E63D4854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GB"/>
        </a:p>
      </dgm:t>
    </dgm:pt>
    <dgm:pt modelId="{0C1A529B-510E-4BDB-AB11-7FB10DF87F73}">
      <dgm:prSet phldrT="[Text]" custT="1"/>
      <dgm:spPr>
        <a:xfrm>
          <a:off x="0" y="6247"/>
          <a:ext cx="3902776" cy="1151996"/>
        </a:xfrm>
        <a:prstGeom prst="rect">
          <a:avLst/>
        </a:prstGeom>
        <a:solidFill>
          <a:srgbClr val="2171B7"/>
        </a:solidFill>
        <a:ln w="12700" cap="flat" cmpd="sng" algn="ctr">
          <a:noFill/>
          <a:prstDash val="solid"/>
          <a:miter lim="800000"/>
        </a:ln>
        <a:effectLst/>
      </dgm:spPr>
      <dgm:t>
        <a:bodyPr/>
        <a:lstStyle/>
        <a:p>
          <a:pPr>
            <a:lnSpc>
              <a:spcPct val="80000"/>
            </a:lnSpc>
            <a:spcAft>
              <a:spcPts val="0"/>
            </a:spcAft>
            <a:buNone/>
          </a:pP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green </a:t>
          </a:r>
          <a:r>
            <a:rPr lang="en-GB" sz="3400" b="1">
              <a:solidFill>
                <a:srgbClr val="FFFFFF"/>
              </a:solidFill>
              <a:latin typeface="Arial Nova" panose="020B0504020202020204" pitchFamily="34" charset="0"/>
              <a:ea typeface="Open Sans" panose="020B0606030504020204" pitchFamily="34" charset="0"/>
              <a:cs typeface="Open Sans" panose="020B0606030504020204" pitchFamily="34" charset="0"/>
            </a:rPr>
            <a:t>jobs</a:t>
          </a:r>
        </a:p>
      </dgm:t>
    </dgm:pt>
    <dgm:pt modelId="{66ABBB99-B98E-45AF-9530-68F2ACCCE142}" type="parTrans" cxnId="{CB4FD27F-66A8-4CFA-B025-2596261DECC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5C876F39-A952-4ED2-B24D-5F2217547280}" type="sibTrans" cxnId="{CB4FD27F-66A8-4CFA-B025-2596261DECC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2EA1413A-C0A3-4857-AEE5-D81777ABB643}">
      <dgm:prSet phldrT="[Text]" custT="1"/>
      <dgm:spPr>
        <a:xfrm>
          <a:off x="4061758" y="0"/>
          <a:ext cx="3902776" cy="1151996"/>
        </a:xfrm>
        <a:prstGeom prst="rect">
          <a:avLst/>
        </a:prstGeom>
        <a:solidFill>
          <a:srgbClr val="082F6B"/>
        </a:solidFill>
        <a:ln w="12700" cap="flat" cmpd="sng" algn="ctr">
          <a:noFill/>
          <a:prstDash val="solid"/>
          <a:miter lim="800000"/>
        </a:ln>
        <a:effectLst/>
      </dgm:spPr>
      <dgm:t>
        <a:bodyPr/>
        <a:lstStyle/>
        <a:p>
          <a:pPr>
            <a:lnSpc>
              <a:spcPct val="80000"/>
            </a:lnSpc>
            <a:spcAft>
              <a:spcPts val="0"/>
            </a:spcAft>
            <a:buNone/>
          </a:pP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Green </a:t>
          </a:r>
          <a:r>
            <a:rPr lang="en-GB" sz="3400" b="1">
              <a:solidFill>
                <a:srgbClr val="FFFFFF"/>
              </a:solidFill>
              <a:latin typeface="Arial Nova" panose="020B0504020202020204" pitchFamily="34" charset="0"/>
              <a:ea typeface="Open Sans" panose="020B0606030504020204" pitchFamily="34" charset="0"/>
              <a:cs typeface="Open Sans" panose="020B0606030504020204" pitchFamily="34" charset="0"/>
            </a:rPr>
            <a:t>life</a:t>
          </a: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 </a:t>
          </a:r>
          <a:r>
            <a:rPr lang="en-GB" sz="3400" b="0">
              <a:solidFill>
                <a:srgbClr val="FFFFFF"/>
              </a:solidFill>
              <a:latin typeface="Arial Nova" panose="020B0504020202020204" pitchFamily="34" charset="0"/>
              <a:ea typeface="Open Sans" panose="020B0606030504020204" pitchFamily="34" charset="0"/>
              <a:cs typeface="Open Sans" panose="020B0606030504020204" pitchFamily="34" charset="0"/>
            </a:rPr>
            <a:t>skills</a:t>
          </a:r>
        </a:p>
      </dgm:t>
    </dgm:pt>
    <dgm:pt modelId="{6815E3ED-D963-4D6D-997D-8151D2B198CD}" type="parTrans" cxnId="{921484AD-AB35-4B5F-B3DE-1BCBD06B0D29}">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C8758C02-F137-4DB3-9958-636849103E55}" type="sibTrans" cxnId="{921484AD-AB35-4B5F-B3DE-1BCBD06B0D29}">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BED8A397-BBEA-469D-9FC1-741380ABF8C0}">
      <dgm:prSet phldrT="[Text]" custT="1"/>
      <dgm:spPr>
        <a:xfrm>
          <a:off x="8123506" y="0"/>
          <a:ext cx="3902776" cy="1151996"/>
        </a:xfrm>
        <a:prstGeom prst="rect">
          <a:avLst/>
        </a:prstGeom>
        <a:solidFill>
          <a:srgbClr val="C9191E"/>
        </a:solidFill>
        <a:ln w="12700" cap="flat" cmpd="sng" algn="ctr">
          <a:noFill/>
          <a:prstDash val="solid"/>
          <a:miter lim="800000"/>
        </a:ln>
        <a:effectLst/>
      </dgm:spPr>
      <dgm:t>
        <a:bodyPr/>
        <a:lstStyle/>
        <a:p>
          <a:pPr>
            <a:lnSpc>
              <a:spcPct val="80000"/>
            </a:lnSpc>
            <a:spcAft>
              <a:spcPts val="0"/>
            </a:spcAft>
            <a:buNone/>
          </a:pPr>
          <a:r>
            <a:rPr lang="en-GB" sz="34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a green </a:t>
          </a:r>
          <a:r>
            <a:rPr lang="en-GB" sz="3400" b="1">
              <a:solidFill>
                <a:srgbClr val="FFFFFF"/>
              </a:solidFill>
              <a:latin typeface="Arial Nova" panose="020B0504020202020204" pitchFamily="34" charset="0"/>
              <a:ea typeface="Open Sans" panose="020B0606030504020204" pitchFamily="34" charset="0"/>
              <a:cs typeface="Open Sans" panose="020B0606030504020204" pitchFamily="34" charset="0"/>
            </a:rPr>
            <a:t>transformation</a:t>
          </a:r>
        </a:p>
      </dgm:t>
    </dgm:pt>
    <dgm:pt modelId="{11CCA97D-1F6B-4AB1-BD2C-7670AEBB5D60}" type="parTrans" cxnId="{3D72140D-F1E7-45D9-B498-0E05C0905DA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8D07B5A9-E19A-4905-8811-BFBDA0EE935C}" type="sibTrans" cxnId="{3D72140D-F1E7-45D9-B498-0E05C0905DAB}">
      <dgm:prSet/>
      <dgm:spPr/>
      <dgm:t>
        <a:bodyPr/>
        <a:lstStyle/>
        <a:p>
          <a:endParaRPr lang="en-GB" sz="3600">
            <a:latin typeface="Arial Nova" panose="020B0504020202020204" pitchFamily="34" charset="0"/>
            <a:ea typeface="Open Sans" panose="020B0606030504020204" pitchFamily="34" charset="0"/>
            <a:cs typeface="Open Sans" panose="020B0606030504020204" pitchFamily="34" charset="0"/>
          </a:endParaRPr>
        </a:p>
      </dgm:t>
    </dgm:pt>
    <dgm:pt modelId="{D93D8607-ECDD-434A-95CD-10AF1D52CB9E}" type="pres">
      <dgm:prSet presAssocID="{E633CAC1-7AD5-4C15-B485-B23E63D48540}" presName="diagram" presStyleCnt="0">
        <dgm:presLayoutVars>
          <dgm:dir/>
          <dgm:resizeHandles val="exact"/>
        </dgm:presLayoutVars>
      </dgm:prSet>
      <dgm:spPr/>
    </dgm:pt>
    <dgm:pt modelId="{EC9C49CB-5CA0-472D-8249-F7DC2FE4B4A9}" type="pres">
      <dgm:prSet presAssocID="{0C1A529B-510E-4BDB-AB11-7FB10DF87F73}" presName="node" presStyleLbl="node1" presStyleIdx="0" presStyleCnt="3" custScaleX="246827" custScaleY="121428" custLinFactNeighborX="-5447" custLinFactNeighborY="-6230">
        <dgm:presLayoutVars>
          <dgm:bulletEnabled val="1"/>
        </dgm:presLayoutVars>
      </dgm:prSet>
      <dgm:spPr/>
    </dgm:pt>
    <dgm:pt modelId="{F8B6CD13-0964-42EE-9FEE-483450971B11}" type="pres">
      <dgm:prSet presAssocID="{5C876F39-A952-4ED2-B24D-5F2217547280}" presName="sibTrans" presStyleCnt="0"/>
      <dgm:spPr/>
    </dgm:pt>
    <dgm:pt modelId="{BDAF56EF-BA9F-40C4-AD02-7BC756899A22}" type="pres">
      <dgm:prSet presAssocID="{2EA1413A-C0A3-4857-AEE5-D81777ABB643}" presName="node" presStyleLbl="node1" presStyleIdx="1" presStyleCnt="3" custScaleX="246827" custScaleY="121428" custLinFactNeighborX="-374" custLinFactNeighborY="-7450">
        <dgm:presLayoutVars>
          <dgm:bulletEnabled val="1"/>
        </dgm:presLayoutVars>
      </dgm:prSet>
      <dgm:spPr/>
    </dgm:pt>
    <dgm:pt modelId="{C3B7B6E7-74FB-41E4-ACDC-10DD41714694}" type="pres">
      <dgm:prSet presAssocID="{C8758C02-F137-4DB3-9958-636849103E55}" presName="sibTrans" presStyleCnt="0"/>
      <dgm:spPr/>
    </dgm:pt>
    <dgm:pt modelId="{592BE768-7271-4102-832D-B56B2B5B4392}" type="pres">
      <dgm:prSet presAssocID="{BED8A397-BBEA-469D-9FC1-741380ABF8C0}" presName="node" presStyleLbl="node1" presStyleIdx="2" presStyleCnt="3" custScaleX="246827" custScaleY="121428" custLinFactNeighborX="-320" custLinFactNeighborY="-7221">
        <dgm:presLayoutVars>
          <dgm:bulletEnabled val="1"/>
        </dgm:presLayoutVars>
      </dgm:prSet>
      <dgm:spPr/>
    </dgm:pt>
  </dgm:ptLst>
  <dgm:cxnLst>
    <dgm:cxn modelId="{0F091802-F6C0-4265-9037-258864732E2A}" type="presOf" srcId="{2EA1413A-C0A3-4857-AEE5-D81777ABB643}" destId="{BDAF56EF-BA9F-40C4-AD02-7BC756899A22}" srcOrd="0" destOrd="0" presId="urn:microsoft.com/office/officeart/2005/8/layout/default"/>
    <dgm:cxn modelId="{D5C93903-B2D8-4961-A77F-44966AAB6F91}" type="presOf" srcId="{0C1A529B-510E-4BDB-AB11-7FB10DF87F73}" destId="{EC9C49CB-5CA0-472D-8249-F7DC2FE4B4A9}" srcOrd="0" destOrd="0" presId="urn:microsoft.com/office/officeart/2005/8/layout/default"/>
    <dgm:cxn modelId="{3D72140D-F1E7-45D9-B498-0E05C0905DAB}" srcId="{E633CAC1-7AD5-4C15-B485-B23E63D48540}" destId="{BED8A397-BBEA-469D-9FC1-741380ABF8C0}" srcOrd="2" destOrd="0" parTransId="{11CCA97D-1F6B-4AB1-BD2C-7670AEBB5D60}" sibTransId="{8D07B5A9-E19A-4905-8811-BFBDA0EE935C}"/>
    <dgm:cxn modelId="{FB807D31-84CC-4588-BD4D-F9A3A4582ACE}" type="presOf" srcId="{BED8A397-BBEA-469D-9FC1-741380ABF8C0}" destId="{592BE768-7271-4102-832D-B56B2B5B4392}" srcOrd="0" destOrd="0" presId="urn:microsoft.com/office/officeart/2005/8/layout/default"/>
    <dgm:cxn modelId="{CB4FD27F-66A8-4CFA-B025-2596261DECCB}" srcId="{E633CAC1-7AD5-4C15-B485-B23E63D48540}" destId="{0C1A529B-510E-4BDB-AB11-7FB10DF87F73}" srcOrd="0" destOrd="0" parTransId="{66ABBB99-B98E-45AF-9530-68F2ACCCE142}" sibTransId="{5C876F39-A952-4ED2-B24D-5F2217547280}"/>
    <dgm:cxn modelId="{921484AD-AB35-4B5F-B3DE-1BCBD06B0D29}" srcId="{E633CAC1-7AD5-4C15-B485-B23E63D48540}" destId="{2EA1413A-C0A3-4857-AEE5-D81777ABB643}" srcOrd="1" destOrd="0" parTransId="{6815E3ED-D963-4D6D-997D-8151D2B198CD}" sibTransId="{C8758C02-F137-4DB3-9958-636849103E55}"/>
    <dgm:cxn modelId="{F92464B3-CB0B-44CB-86CF-C575DE8F7F58}" type="presOf" srcId="{E633CAC1-7AD5-4C15-B485-B23E63D48540}" destId="{D93D8607-ECDD-434A-95CD-10AF1D52CB9E}" srcOrd="0" destOrd="0" presId="urn:microsoft.com/office/officeart/2005/8/layout/default"/>
    <dgm:cxn modelId="{B5C0D4E1-8964-4DD6-96F0-4B2C6B4DDC79}" type="presParOf" srcId="{D93D8607-ECDD-434A-95CD-10AF1D52CB9E}" destId="{EC9C49CB-5CA0-472D-8249-F7DC2FE4B4A9}" srcOrd="0" destOrd="0" presId="urn:microsoft.com/office/officeart/2005/8/layout/default"/>
    <dgm:cxn modelId="{91C0A9FA-145B-4DCF-A31D-5C0DB9315B08}" type="presParOf" srcId="{D93D8607-ECDD-434A-95CD-10AF1D52CB9E}" destId="{F8B6CD13-0964-42EE-9FEE-483450971B11}" srcOrd="1" destOrd="0" presId="urn:microsoft.com/office/officeart/2005/8/layout/default"/>
    <dgm:cxn modelId="{D4D112F3-3A24-4160-8486-045ED6DDC5B6}" type="presParOf" srcId="{D93D8607-ECDD-434A-95CD-10AF1D52CB9E}" destId="{BDAF56EF-BA9F-40C4-AD02-7BC756899A22}" srcOrd="2" destOrd="0" presId="urn:microsoft.com/office/officeart/2005/8/layout/default"/>
    <dgm:cxn modelId="{65D64A3C-32CF-4788-9780-6EBD390648C5}" type="presParOf" srcId="{D93D8607-ECDD-434A-95CD-10AF1D52CB9E}" destId="{C3B7B6E7-74FB-41E4-ACDC-10DD41714694}" srcOrd="3" destOrd="0" presId="urn:microsoft.com/office/officeart/2005/8/layout/default"/>
    <dgm:cxn modelId="{76043F18-5E4E-4341-BDE7-87033D0C8B2B}" type="presParOf" srcId="{D93D8607-ECDD-434A-95CD-10AF1D52CB9E}" destId="{592BE768-7271-4102-832D-B56B2B5B4392}"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33CAC1-7AD5-4C15-B485-B23E63D4854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GB"/>
        </a:p>
      </dgm:t>
    </dgm:pt>
    <dgm:pt modelId="{0C1A529B-510E-4BDB-AB11-7FB10DF87F73}">
      <dgm:prSet phldrT="[Text]" custT="1"/>
      <dgm:spPr>
        <a:xfrm>
          <a:off x="4061943" y="153330"/>
          <a:ext cx="3902394" cy="4319467"/>
        </a:xfrm>
        <a:prstGeom prst="rect">
          <a:avLst/>
        </a:prstGeom>
        <a:solidFill>
          <a:srgbClr val="082F6B"/>
        </a:solidFill>
        <a:ln w="12700" cap="flat" cmpd="sng" algn="ctr">
          <a:solidFill>
            <a:srgbClr val="FFFFFF">
              <a:hueOff val="0"/>
              <a:satOff val="0"/>
              <a:lumOff val="0"/>
              <a:alphaOff val="0"/>
            </a:srgbClr>
          </a:solidFill>
          <a:prstDash val="solid"/>
          <a:miter lim="800000"/>
        </a:ln>
        <a:effectLst/>
      </dgm:spPr>
      <dgm:t>
        <a:bodyPr/>
        <a:lstStyle/>
        <a:p>
          <a:pPr>
            <a:lnSpc>
              <a:spcPct val="110000"/>
            </a:lnSpc>
            <a:spcAft>
              <a:spcPts val="0"/>
            </a:spcAft>
            <a:buNone/>
          </a:pPr>
          <a:r>
            <a:rPr lang="en-US" sz="2800" b="1"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Cross-cutting</a:t>
          </a:r>
          <a:r>
            <a:rPr lang="en-US" sz="2800" b="0"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 capabilities to    </a:t>
          </a:r>
          <a:r>
            <a:rPr lang="en-US" sz="2800" b="1"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respond to </a:t>
          </a:r>
          <a:r>
            <a:rPr lang="en-US" sz="2800" b="0"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and </a:t>
          </a:r>
        </a:p>
        <a:p>
          <a:pPr>
            <a:lnSpc>
              <a:spcPct val="110000"/>
            </a:lnSpc>
            <a:spcAft>
              <a:spcPts val="0"/>
            </a:spcAft>
            <a:buNone/>
          </a:pPr>
          <a:r>
            <a:rPr lang="en-US" sz="2800" b="0" i="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tackle environmental challenges</a:t>
          </a:r>
          <a:endParaRPr lang="en-GB" sz="2800" b="1">
            <a:solidFill>
              <a:srgbClr val="FFFFFF"/>
            </a:solidFill>
            <a:latin typeface="Arial Nova" panose="020B0504020202020204" pitchFamily="34" charset="0"/>
            <a:ea typeface="Open Sans" panose="020B0606030504020204" pitchFamily="34" charset="0"/>
            <a:cs typeface="Open Sans" panose="020B0606030504020204" pitchFamily="34" charset="0"/>
          </a:endParaRPr>
        </a:p>
      </dgm:t>
    </dgm:pt>
    <dgm:pt modelId="{66ABBB99-B98E-45AF-9530-68F2ACCCE142}" type="parTrans" cxnId="{CB4FD27F-66A8-4CFA-B025-2596261DECC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5C876F39-A952-4ED2-B24D-5F2217547280}" type="sibTrans" cxnId="{CB4FD27F-66A8-4CFA-B025-2596261DECC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BED8A397-BBEA-469D-9FC1-741380ABF8C0}">
      <dgm:prSet phldrT="[Text]" custT="1"/>
      <dgm:spPr>
        <a:xfrm>
          <a:off x="8123768" y="149939"/>
          <a:ext cx="3902394" cy="4326250"/>
        </a:xfrm>
        <a:prstGeom prst="rect">
          <a:avLst/>
        </a:prstGeom>
        <a:solidFill>
          <a:srgbClr val="C9191E"/>
        </a:solidFill>
        <a:ln w="12700" cap="flat" cmpd="sng" algn="ctr">
          <a:solidFill>
            <a:srgbClr val="FFFFFF">
              <a:hueOff val="0"/>
              <a:satOff val="0"/>
              <a:lumOff val="0"/>
              <a:alphaOff val="0"/>
            </a:srgbClr>
          </a:solidFill>
          <a:prstDash val="solid"/>
          <a:miter lim="800000"/>
        </a:ln>
        <a:effectLst/>
      </dgm:spPr>
      <dgm:t>
        <a:bodyPr/>
        <a:lstStyle/>
        <a:p>
          <a:pPr>
            <a:lnSpc>
              <a:spcPct val="110000"/>
            </a:lnSpc>
            <a:spcAft>
              <a:spcPts val="0"/>
            </a:spcAft>
            <a:buNone/>
          </a:pPr>
          <a:r>
            <a:rPr kumimoji="0" lang="en-GB" sz="2800" b="1"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Adaptive</a:t>
          </a:r>
          <a:r>
            <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can </a:t>
          </a:r>
          <a:r>
            <a:rPr kumimoji="0" lang="en-GB" sz="2800" b="1"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transform unjust structures   </a:t>
          </a:r>
          <a:r>
            <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into</a:t>
          </a:r>
          <a:r>
            <a:rPr lang="en-US" sz="2800">
              <a:solidFill>
                <a:srgbClr val="FFFFFF"/>
              </a:solidFill>
              <a:latin typeface="Arial Nova" panose="020B0504020202020204" pitchFamily="34" charset="0"/>
              <a:ea typeface="Open Sans" panose="020B0606030504020204" pitchFamily="34" charset="0"/>
              <a:cs typeface="Open Sans" panose="020B0606030504020204" pitchFamily="34" charset="0"/>
            </a:rPr>
            <a:t> more sustainable &amp; equitable alternatives</a:t>
          </a:r>
        </a:p>
      </dgm:t>
    </dgm:pt>
    <dgm:pt modelId="{11CCA97D-1F6B-4AB1-BD2C-7670AEBB5D60}" type="parTrans" cxnId="{3D72140D-F1E7-45D9-B498-0E05C0905DA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8D07B5A9-E19A-4905-8811-BFBDA0EE935C}" type="sibTrans" cxnId="{3D72140D-F1E7-45D9-B498-0E05C0905DA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0D306235-9F7E-4466-B5DA-FC7F113A1689}">
      <dgm:prSet phldrT="[Text]" custT="1"/>
      <dgm:spPr>
        <a:xfrm>
          <a:off x="118" y="156702"/>
          <a:ext cx="3902394" cy="4312723"/>
        </a:xfrm>
        <a:prstGeom prst="rect">
          <a:avLst/>
        </a:prstGeom>
        <a:solidFill>
          <a:srgbClr val="2171B7"/>
        </a:solidFill>
        <a:ln w="12700" cap="flat" cmpd="sng" algn="ctr">
          <a:solidFill>
            <a:srgbClr val="FFFFFF">
              <a:hueOff val="0"/>
              <a:satOff val="0"/>
              <a:lumOff val="0"/>
              <a:alphaOff val="0"/>
            </a:srgbClr>
          </a:solidFill>
          <a:prstDash val="solid"/>
          <a:miter lim="800000"/>
        </a:ln>
        <a:effectLst/>
      </dgm:spPr>
      <dgm:t>
        <a:bodyPr/>
        <a:lstStyle/>
        <a:p>
          <a:pPr algn="ctr">
            <a:lnSpc>
              <a:spcPct val="110000"/>
            </a:lnSpc>
            <a:spcAft>
              <a:spcPts val="0"/>
            </a:spcAft>
            <a:buNone/>
          </a:pPr>
          <a:r>
            <a:rPr kumimoji="0" lang="en-GB" sz="2800" b="1"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Specific</a:t>
          </a:r>
          <a:r>
            <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fulfil the needs of </a:t>
          </a:r>
          <a:r>
            <a:rPr kumimoji="0" lang="en-GB" sz="2800" b="1"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transitioning</a:t>
          </a:r>
          <a:r>
            <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to a low-carbon economy</a:t>
          </a:r>
        </a:p>
        <a:p>
          <a:pPr algn="ctr">
            <a:lnSpc>
              <a:spcPct val="110000"/>
            </a:lnSpc>
            <a:spcAft>
              <a:spcPts val="0"/>
            </a:spcAft>
            <a:buNone/>
          </a:pPr>
          <a:endParaRPr kumimoji="0" lang="en-GB" sz="28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endParaRPr>
        </a:p>
      </dgm:t>
    </dgm:pt>
    <dgm:pt modelId="{10C9A7FB-91C8-4EA8-B87E-F1B5859E01AA}" type="parTrans" cxnId="{C94F75FF-3C98-471A-8D0C-E46B79D048E6}">
      <dgm:prSet/>
      <dgm:spPr/>
      <dgm:t>
        <a:bodyPr/>
        <a:lstStyle/>
        <a:p>
          <a:endParaRPr lang="en-GB">
            <a:latin typeface="Arial Nova" panose="020B0504020202020204" pitchFamily="34" charset="0"/>
          </a:endParaRPr>
        </a:p>
      </dgm:t>
    </dgm:pt>
    <dgm:pt modelId="{6B734871-6934-45C0-BCC2-CF6F13E22722}" type="sibTrans" cxnId="{C94F75FF-3C98-471A-8D0C-E46B79D048E6}">
      <dgm:prSet/>
      <dgm:spPr/>
      <dgm:t>
        <a:bodyPr/>
        <a:lstStyle/>
        <a:p>
          <a:endParaRPr lang="en-GB">
            <a:latin typeface="Arial Nova" panose="020B0504020202020204" pitchFamily="34" charset="0"/>
          </a:endParaRPr>
        </a:p>
      </dgm:t>
    </dgm:pt>
    <dgm:pt modelId="{D93D8607-ECDD-434A-95CD-10AF1D52CB9E}" type="pres">
      <dgm:prSet presAssocID="{E633CAC1-7AD5-4C15-B485-B23E63D48540}" presName="diagram" presStyleCnt="0">
        <dgm:presLayoutVars>
          <dgm:dir/>
          <dgm:resizeHandles val="exact"/>
        </dgm:presLayoutVars>
      </dgm:prSet>
      <dgm:spPr/>
    </dgm:pt>
    <dgm:pt modelId="{614D1328-83CC-495F-AA0F-A111D6B6679E}" type="pres">
      <dgm:prSet presAssocID="{0D306235-9F7E-4466-B5DA-FC7F113A1689}" presName="node" presStyleLbl="node1" presStyleIdx="0" presStyleCnt="3" custScaleX="244771" custScaleY="450847">
        <dgm:presLayoutVars>
          <dgm:bulletEnabled val="1"/>
        </dgm:presLayoutVars>
      </dgm:prSet>
      <dgm:spPr/>
    </dgm:pt>
    <dgm:pt modelId="{D745BB94-4866-4843-B7FF-6E87AAA2D7C3}" type="pres">
      <dgm:prSet presAssocID="{6B734871-6934-45C0-BCC2-CF6F13E22722}" presName="sibTrans" presStyleCnt="0"/>
      <dgm:spPr/>
    </dgm:pt>
    <dgm:pt modelId="{EC9C49CB-5CA0-472D-8249-F7DC2FE4B4A9}" type="pres">
      <dgm:prSet presAssocID="{0C1A529B-510E-4BDB-AB11-7FB10DF87F73}" presName="node" presStyleLbl="node1" presStyleIdx="1" presStyleCnt="3" custScaleX="244771" custScaleY="451552">
        <dgm:presLayoutVars>
          <dgm:bulletEnabled val="1"/>
        </dgm:presLayoutVars>
      </dgm:prSet>
      <dgm:spPr/>
    </dgm:pt>
    <dgm:pt modelId="{F8B6CD13-0964-42EE-9FEE-483450971B11}" type="pres">
      <dgm:prSet presAssocID="{5C876F39-A952-4ED2-B24D-5F2217547280}" presName="sibTrans" presStyleCnt="0"/>
      <dgm:spPr/>
    </dgm:pt>
    <dgm:pt modelId="{592BE768-7271-4102-832D-B56B2B5B4392}" type="pres">
      <dgm:prSet presAssocID="{BED8A397-BBEA-469D-9FC1-741380ABF8C0}" presName="node" presStyleLbl="node1" presStyleIdx="2" presStyleCnt="3" custScaleX="244771" custScaleY="452261">
        <dgm:presLayoutVars>
          <dgm:bulletEnabled val="1"/>
        </dgm:presLayoutVars>
      </dgm:prSet>
      <dgm:spPr/>
    </dgm:pt>
  </dgm:ptLst>
  <dgm:cxnLst>
    <dgm:cxn modelId="{D5C93903-B2D8-4961-A77F-44966AAB6F91}" type="presOf" srcId="{0C1A529B-510E-4BDB-AB11-7FB10DF87F73}" destId="{EC9C49CB-5CA0-472D-8249-F7DC2FE4B4A9}" srcOrd="0" destOrd="0" presId="urn:microsoft.com/office/officeart/2005/8/layout/default"/>
    <dgm:cxn modelId="{3D72140D-F1E7-45D9-B498-0E05C0905DAB}" srcId="{E633CAC1-7AD5-4C15-B485-B23E63D48540}" destId="{BED8A397-BBEA-469D-9FC1-741380ABF8C0}" srcOrd="2" destOrd="0" parTransId="{11CCA97D-1F6B-4AB1-BD2C-7670AEBB5D60}" sibTransId="{8D07B5A9-E19A-4905-8811-BFBDA0EE935C}"/>
    <dgm:cxn modelId="{FB807D31-84CC-4588-BD4D-F9A3A4582ACE}" type="presOf" srcId="{BED8A397-BBEA-469D-9FC1-741380ABF8C0}" destId="{592BE768-7271-4102-832D-B56B2B5B4392}" srcOrd="0" destOrd="0" presId="urn:microsoft.com/office/officeart/2005/8/layout/default"/>
    <dgm:cxn modelId="{CB4FD27F-66A8-4CFA-B025-2596261DECCB}" srcId="{E633CAC1-7AD5-4C15-B485-B23E63D48540}" destId="{0C1A529B-510E-4BDB-AB11-7FB10DF87F73}" srcOrd="1" destOrd="0" parTransId="{66ABBB99-B98E-45AF-9530-68F2ACCCE142}" sibTransId="{5C876F39-A952-4ED2-B24D-5F2217547280}"/>
    <dgm:cxn modelId="{0D31AA86-D132-4004-B41B-D5F67A498593}" type="presOf" srcId="{0D306235-9F7E-4466-B5DA-FC7F113A1689}" destId="{614D1328-83CC-495F-AA0F-A111D6B6679E}" srcOrd="0" destOrd="0" presId="urn:microsoft.com/office/officeart/2005/8/layout/default"/>
    <dgm:cxn modelId="{F92464B3-CB0B-44CB-86CF-C575DE8F7F58}" type="presOf" srcId="{E633CAC1-7AD5-4C15-B485-B23E63D48540}" destId="{D93D8607-ECDD-434A-95CD-10AF1D52CB9E}" srcOrd="0" destOrd="0" presId="urn:microsoft.com/office/officeart/2005/8/layout/default"/>
    <dgm:cxn modelId="{C94F75FF-3C98-471A-8D0C-E46B79D048E6}" srcId="{E633CAC1-7AD5-4C15-B485-B23E63D48540}" destId="{0D306235-9F7E-4466-B5DA-FC7F113A1689}" srcOrd="0" destOrd="0" parTransId="{10C9A7FB-91C8-4EA8-B87E-F1B5859E01AA}" sibTransId="{6B734871-6934-45C0-BCC2-CF6F13E22722}"/>
    <dgm:cxn modelId="{7094AA1E-D5D1-47A5-8D55-C922B65F613D}" type="presParOf" srcId="{D93D8607-ECDD-434A-95CD-10AF1D52CB9E}" destId="{614D1328-83CC-495F-AA0F-A111D6B6679E}" srcOrd="0" destOrd="0" presId="urn:microsoft.com/office/officeart/2005/8/layout/default"/>
    <dgm:cxn modelId="{37FA0E1A-269F-4B39-AEF2-DA1195B26B7D}" type="presParOf" srcId="{D93D8607-ECDD-434A-95CD-10AF1D52CB9E}" destId="{D745BB94-4866-4843-B7FF-6E87AAA2D7C3}" srcOrd="1" destOrd="0" presId="urn:microsoft.com/office/officeart/2005/8/layout/default"/>
    <dgm:cxn modelId="{B5C0D4E1-8964-4DD6-96F0-4B2C6B4DDC79}" type="presParOf" srcId="{D93D8607-ECDD-434A-95CD-10AF1D52CB9E}" destId="{EC9C49CB-5CA0-472D-8249-F7DC2FE4B4A9}" srcOrd="2" destOrd="0" presId="urn:microsoft.com/office/officeart/2005/8/layout/default"/>
    <dgm:cxn modelId="{91C0A9FA-145B-4DCF-A31D-5C0DB9315B08}" type="presParOf" srcId="{D93D8607-ECDD-434A-95CD-10AF1D52CB9E}" destId="{F8B6CD13-0964-42EE-9FEE-483450971B11}" srcOrd="3" destOrd="0" presId="urn:microsoft.com/office/officeart/2005/8/layout/default"/>
    <dgm:cxn modelId="{76043F18-5E4E-4341-BDE7-87033D0C8B2B}" type="presParOf" srcId="{D93D8607-ECDD-434A-95CD-10AF1D52CB9E}" destId="{592BE768-7271-4102-832D-B56B2B5B439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33CAC1-7AD5-4C15-B485-B23E63D4854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GB"/>
        </a:p>
      </dgm:t>
    </dgm:pt>
    <dgm:pt modelId="{0C1A529B-510E-4BDB-AB11-7FB10DF87F73}">
      <dgm:prSet phldrT="[Text]" custT="1"/>
      <dgm:spPr>
        <a:xfrm>
          <a:off x="4061943" y="162360"/>
          <a:ext cx="3902394" cy="4301407"/>
        </a:xfrm>
        <a:prstGeom prst="rect">
          <a:avLst/>
        </a:prstGeom>
        <a:solidFill>
          <a:srgbClr val="082F6B"/>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Adaptability</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Emotional intelligence</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Creativity</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Critical thinking</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Empathy </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Growth mindset</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Intercultural competence</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Open-mindedness</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Participatory skills</a:t>
          </a:r>
          <a:endParaRPr lang="en-GB" sz="3600" b="1">
            <a:solidFill>
              <a:srgbClr val="FFFFFF"/>
            </a:solidFill>
            <a:latin typeface="Arial Nova" panose="020B0504020202020204" pitchFamily="34" charset="0"/>
            <a:ea typeface="Open Sans" panose="020B0606030504020204" pitchFamily="34" charset="0"/>
            <a:cs typeface="Open Sans" panose="020B0606030504020204" pitchFamily="34" charset="0"/>
          </a:endParaRPr>
        </a:p>
      </dgm:t>
    </dgm:pt>
    <dgm:pt modelId="{66ABBB99-B98E-45AF-9530-68F2ACCCE142}" type="parTrans" cxnId="{CB4FD27F-66A8-4CFA-B025-2596261DECC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5C876F39-A952-4ED2-B24D-5F2217547280}" type="sibTrans" cxnId="{CB4FD27F-66A8-4CFA-B025-2596261DECC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BED8A397-BBEA-469D-9FC1-741380ABF8C0}">
      <dgm:prSet phldrT="[Text]" custT="1"/>
      <dgm:spPr>
        <a:xfrm>
          <a:off x="8123768" y="158988"/>
          <a:ext cx="3902394" cy="4308151"/>
        </a:xfrm>
        <a:prstGeom prst="rect">
          <a:avLst/>
        </a:prstGeom>
        <a:solidFill>
          <a:srgbClr val="C9191E"/>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Anticipatory thinking </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Coalition building</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Disruptive thinking </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Environmental stewardship</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Inclusive mindset</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Perspective skills</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Political agency</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Systems thinking </a:t>
          </a:r>
        </a:p>
        <a:p>
          <a:pPr>
            <a:lnSpc>
              <a:spcPct val="100000"/>
            </a:lnSpc>
            <a:spcAft>
              <a:spcPts val="10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Valuing indigenous knowledge</a:t>
          </a:r>
          <a:endParaRPr lang="en-GB" sz="2000" b="1">
            <a:solidFill>
              <a:srgbClr val="FFFFFF"/>
            </a:solidFill>
            <a:latin typeface="Arial Nova" panose="020B0504020202020204" pitchFamily="34" charset="0"/>
            <a:ea typeface="Open Sans" panose="020B0606030504020204" pitchFamily="34" charset="0"/>
            <a:cs typeface="Open Sans" panose="020B0606030504020204" pitchFamily="34" charset="0"/>
          </a:endParaRPr>
        </a:p>
      </dgm:t>
    </dgm:pt>
    <dgm:pt modelId="{11CCA97D-1F6B-4AB1-BD2C-7670AEBB5D60}" type="parTrans" cxnId="{3D72140D-F1E7-45D9-B498-0E05C0905DA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8D07B5A9-E19A-4905-8811-BFBDA0EE935C}" type="sibTrans" cxnId="{3D72140D-F1E7-45D9-B498-0E05C0905DAB}">
      <dgm:prSet/>
      <dgm:spPr/>
      <dgm:t>
        <a:bodyPr/>
        <a:lstStyle/>
        <a:p>
          <a:endParaRPr lang="en-GB" sz="1600">
            <a:latin typeface="Arial Nova" panose="020B0504020202020204" pitchFamily="34" charset="0"/>
            <a:ea typeface="Open Sans" panose="020B0606030504020204" pitchFamily="34" charset="0"/>
            <a:cs typeface="Open Sans" panose="020B0606030504020204" pitchFamily="34" charset="0"/>
          </a:endParaRPr>
        </a:p>
      </dgm:t>
    </dgm:pt>
    <dgm:pt modelId="{0D306235-9F7E-4466-B5DA-FC7F113A1689}">
      <dgm:prSet phldrT="[Text]" custT="1"/>
      <dgm:spPr>
        <a:xfrm>
          <a:off x="118" y="165727"/>
          <a:ext cx="3902394" cy="4294673"/>
        </a:xfrm>
        <a:prstGeom prst="rect">
          <a:avLst/>
        </a:prstGeom>
        <a:solidFill>
          <a:srgbClr val="2171B7"/>
        </a:solidFill>
        <a:ln w="12700" cap="flat" cmpd="sng" algn="ctr">
          <a:solidFill>
            <a:srgbClr val="FFFFFF">
              <a:hueOff val="0"/>
              <a:satOff val="0"/>
              <a:lumOff val="0"/>
              <a:alphaOff val="0"/>
            </a:srgbClr>
          </a:solidFill>
          <a:prstDash val="solid"/>
          <a:miter lim="800000"/>
        </a:ln>
        <a:effectLst/>
      </dgm:spPr>
      <dgm:t>
        <a:bodyPr/>
        <a:lstStyle/>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Data analysis </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Engineering</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Entrepreneurship</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Environmental &amp; ecosystem management</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Finance skills</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ICT skills</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Project management</a:t>
          </a:r>
        </a:p>
        <a:p>
          <a:pPr algn="ctr">
            <a:lnSpc>
              <a:spcPct val="100000"/>
            </a:lnSpc>
            <a:spcAft>
              <a:spcPts val="1200"/>
            </a:spcAft>
            <a:buNone/>
          </a:pPr>
          <a:r>
            <a:rPr kumimoji="0" lang="en-GB" sz="2000" b="0" i="0" u="none" strike="noStrike"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Research skills</a:t>
          </a:r>
          <a:endParaRPr lang="en-GB" sz="2800" b="1">
            <a:solidFill>
              <a:srgbClr val="FFFFFF"/>
            </a:solidFill>
            <a:latin typeface="Arial Nova" panose="020B0504020202020204" pitchFamily="34" charset="0"/>
            <a:ea typeface="Open Sans" panose="020B0606030504020204" pitchFamily="34" charset="0"/>
            <a:cs typeface="Open Sans" panose="020B0606030504020204" pitchFamily="34" charset="0"/>
          </a:endParaRPr>
        </a:p>
      </dgm:t>
    </dgm:pt>
    <dgm:pt modelId="{10C9A7FB-91C8-4EA8-B87E-F1B5859E01AA}" type="parTrans" cxnId="{C94F75FF-3C98-471A-8D0C-E46B79D048E6}">
      <dgm:prSet/>
      <dgm:spPr/>
      <dgm:t>
        <a:bodyPr/>
        <a:lstStyle/>
        <a:p>
          <a:endParaRPr lang="en-GB">
            <a:latin typeface="Arial Nova" panose="020B0504020202020204" pitchFamily="34" charset="0"/>
          </a:endParaRPr>
        </a:p>
      </dgm:t>
    </dgm:pt>
    <dgm:pt modelId="{6B734871-6934-45C0-BCC2-CF6F13E22722}" type="sibTrans" cxnId="{C94F75FF-3C98-471A-8D0C-E46B79D048E6}">
      <dgm:prSet/>
      <dgm:spPr/>
      <dgm:t>
        <a:bodyPr/>
        <a:lstStyle/>
        <a:p>
          <a:endParaRPr lang="en-GB">
            <a:latin typeface="Arial Nova" panose="020B0504020202020204" pitchFamily="34" charset="0"/>
          </a:endParaRPr>
        </a:p>
      </dgm:t>
    </dgm:pt>
    <dgm:pt modelId="{D93D8607-ECDD-434A-95CD-10AF1D52CB9E}" type="pres">
      <dgm:prSet presAssocID="{E633CAC1-7AD5-4C15-B485-B23E63D48540}" presName="diagram" presStyleCnt="0">
        <dgm:presLayoutVars>
          <dgm:dir/>
          <dgm:resizeHandles val="exact"/>
        </dgm:presLayoutVars>
      </dgm:prSet>
      <dgm:spPr/>
    </dgm:pt>
    <dgm:pt modelId="{614D1328-83CC-495F-AA0F-A111D6B6679E}" type="pres">
      <dgm:prSet presAssocID="{0D306235-9F7E-4466-B5DA-FC7F113A1689}" presName="node" presStyleLbl="node1" presStyleIdx="0" presStyleCnt="3" custScaleX="244771" custScaleY="448960">
        <dgm:presLayoutVars>
          <dgm:bulletEnabled val="1"/>
        </dgm:presLayoutVars>
      </dgm:prSet>
      <dgm:spPr/>
    </dgm:pt>
    <dgm:pt modelId="{D745BB94-4866-4843-B7FF-6E87AAA2D7C3}" type="pres">
      <dgm:prSet presAssocID="{6B734871-6934-45C0-BCC2-CF6F13E22722}" presName="sibTrans" presStyleCnt="0"/>
      <dgm:spPr/>
    </dgm:pt>
    <dgm:pt modelId="{EC9C49CB-5CA0-472D-8249-F7DC2FE4B4A9}" type="pres">
      <dgm:prSet presAssocID="{0C1A529B-510E-4BDB-AB11-7FB10DF87F73}" presName="node" presStyleLbl="node1" presStyleIdx="1" presStyleCnt="3" custScaleX="244771" custScaleY="449664">
        <dgm:presLayoutVars>
          <dgm:bulletEnabled val="1"/>
        </dgm:presLayoutVars>
      </dgm:prSet>
      <dgm:spPr/>
    </dgm:pt>
    <dgm:pt modelId="{F8B6CD13-0964-42EE-9FEE-483450971B11}" type="pres">
      <dgm:prSet presAssocID="{5C876F39-A952-4ED2-B24D-5F2217547280}" presName="sibTrans" presStyleCnt="0"/>
      <dgm:spPr/>
    </dgm:pt>
    <dgm:pt modelId="{592BE768-7271-4102-832D-B56B2B5B4392}" type="pres">
      <dgm:prSet presAssocID="{BED8A397-BBEA-469D-9FC1-741380ABF8C0}" presName="node" presStyleLbl="node1" presStyleIdx="2" presStyleCnt="3" custScaleX="244771" custScaleY="450369">
        <dgm:presLayoutVars>
          <dgm:bulletEnabled val="1"/>
        </dgm:presLayoutVars>
      </dgm:prSet>
      <dgm:spPr/>
    </dgm:pt>
  </dgm:ptLst>
  <dgm:cxnLst>
    <dgm:cxn modelId="{D5C93903-B2D8-4961-A77F-44966AAB6F91}" type="presOf" srcId="{0C1A529B-510E-4BDB-AB11-7FB10DF87F73}" destId="{EC9C49CB-5CA0-472D-8249-F7DC2FE4B4A9}" srcOrd="0" destOrd="0" presId="urn:microsoft.com/office/officeart/2005/8/layout/default"/>
    <dgm:cxn modelId="{3D72140D-F1E7-45D9-B498-0E05C0905DAB}" srcId="{E633CAC1-7AD5-4C15-B485-B23E63D48540}" destId="{BED8A397-BBEA-469D-9FC1-741380ABF8C0}" srcOrd="2" destOrd="0" parTransId="{11CCA97D-1F6B-4AB1-BD2C-7670AEBB5D60}" sibTransId="{8D07B5A9-E19A-4905-8811-BFBDA0EE935C}"/>
    <dgm:cxn modelId="{FB807D31-84CC-4588-BD4D-F9A3A4582ACE}" type="presOf" srcId="{BED8A397-BBEA-469D-9FC1-741380ABF8C0}" destId="{592BE768-7271-4102-832D-B56B2B5B4392}" srcOrd="0" destOrd="0" presId="urn:microsoft.com/office/officeart/2005/8/layout/default"/>
    <dgm:cxn modelId="{CB4FD27F-66A8-4CFA-B025-2596261DECCB}" srcId="{E633CAC1-7AD5-4C15-B485-B23E63D48540}" destId="{0C1A529B-510E-4BDB-AB11-7FB10DF87F73}" srcOrd="1" destOrd="0" parTransId="{66ABBB99-B98E-45AF-9530-68F2ACCCE142}" sibTransId="{5C876F39-A952-4ED2-B24D-5F2217547280}"/>
    <dgm:cxn modelId="{0D31AA86-D132-4004-B41B-D5F67A498593}" type="presOf" srcId="{0D306235-9F7E-4466-B5DA-FC7F113A1689}" destId="{614D1328-83CC-495F-AA0F-A111D6B6679E}" srcOrd="0" destOrd="0" presId="urn:microsoft.com/office/officeart/2005/8/layout/default"/>
    <dgm:cxn modelId="{F92464B3-CB0B-44CB-86CF-C575DE8F7F58}" type="presOf" srcId="{E633CAC1-7AD5-4C15-B485-B23E63D48540}" destId="{D93D8607-ECDD-434A-95CD-10AF1D52CB9E}" srcOrd="0" destOrd="0" presId="urn:microsoft.com/office/officeart/2005/8/layout/default"/>
    <dgm:cxn modelId="{C94F75FF-3C98-471A-8D0C-E46B79D048E6}" srcId="{E633CAC1-7AD5-4C15-B485-B23E63D48540}" destId="{0D306235-9F7E-4466-B5DA-FC7F113A1689}" srcOrd="0" destOrd="0" parTransId="{10C9A7FB-91C8-4EA8-B87E-F1B5859E01AA}" sibTransId="{6B734871-6934-45C0-BCC2-CF6F13E22722}"/>
    <dgm:cxn modelId="{7094AA1E-D5D1-47A5-8D55-C922B65F613D}" type="presParOf" srcId="{D93D8607-ECDD-434A-95CD-10AF1D52CB9E}" destId="{614D1328-83CC-495F-AA0F-A111D6B6679E}" srcOrd="0" destOrd="0" presId="urn:microsoft.com/office/officeart/2005/8/layout/default"/>
    <dgm:cxn modelId="{37FA0E1A-269F-4B39-AEF2-DA1195B26B7D}" type="presParOf" srcId="{D93D8607-ECDD-434A-95CD-10AF1D52CB9E}" destId="{D745BB94-4866-4843-B7FF-6E87AAA2D7C3}" srcOrd="1" destOrd="0" presId="urn:microsoft.com/office/officeart/2005/8/layout/default"/>
    <dgm:cxn modelId="{B5C0D4E1-8964-4DD6-96F0-4B2C6B4DDC79}" type="presParOf" srcId="{D93D8607-ECDD-434A-95CD-10AF1D52CB9E}" destId="{EC9C49CB-5CA0-472D-8249-F7DC2FE4B4A9}" srcOrd="2" destOrd="0" presId="urn:microsoft.com/office/officeart/2005/8/layout/default"/>
    <dgm:cxn modelId="{91C0A9FA-145B-4DCF-A31D-5C0DB9315B08}" type="presParOf" srcId="{D93D8607-ECDD-434A-95CD-10AF1D52CB9E}" destId="{F8B6CD13-0964-42EE-9FEE-483450971B11}" srcOrd="3" destOrd="0" presId="urn:microsoft.com/office/officeart/2005/8/layout/default"/>
    <dgm:cxn modelId="{76043F18-5E4E-4341-BDE7-87033D0C8B2B}" type="presParOf" srcId="{D93D8607-ECDD-434A-95CD-10AF1D52CB9E}" destId="{592BE768-7271-4102-832D-B56B2B5B4392}" srcOrd="4" destOrd="0" presId="urn:microsoft.com/office/officeart/2005/8/layout/default"/>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B6253-0315-4D50-B40C-89316F26B4EA}">
      <dsp:nvSpPr>
        <dsp:cNvPr id="0" name=""/>
        <dsp:cNvSpPr/>
      </dsp:nvSpPr>
      <dsp:spPr>
        <a:xfrm>
          <a:off x="3941" y="165962"/>
          <a:ext cx="2134275" cy="1280565"/>
        </a:xfrm>
        <a:prstGeom prst="rect">
          <a:avLst/>
        </a:prstGeom>
        <a:solidFill>
          <a:srgbClr val="32C32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Habitat Loss &amp; Degradation</a:t>
          </a:r>
          <a:endParaRPr lang="en-GB" sz="2000" b="1" kern="1200">
            <a:solidFill>
              <a:schemeClr val="tx2">
                <a:lumMod val="50000"/>
              </a:schemeClr>
            </a:solidFill>
            <a:effectLst/>
            <a:latin typeface="Arial Nova" panose="020B0504020202020204" pitchFamily="34" charset="0"/>
          </a:endParaRPr>
        </a:p>
      </dsp:txBody>
      <dsp:txXfrm>
        <a:off x="3941" y="165962"/>
        <a:ext cx="2134275" cy="1280565"/>
      </dsp:txXfrm>
    </dsp:sp>
    <dsp:sp modelId="{C05C9F26-00D3-4EE1-90CE-5B157065F764}">
      <dsp:nvSpPr>
        <dsp:cNvPr id="0" name=""/>
        <dsp:cNvSpPr/>
      </dsp:nvSpPr>
      <dsp:spPr>
        <a:xfrm>
          <a:off x="2351645" y="165962"/>
          <a:ext cx="2134275" cy="1280565"/>
        </a:xfrm>
        <a:prstGeom prst="rect">
          <a:avLst/>
        </a:prstGeom>
        <a:solidFill>
          <a:srgbClr val="A2E31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66775">
            <a:lnSpc>
              <a:spcPct val="90000"/>
            </a:lnSpc>
            <a:spcBef>
              <a:spcPct val="0"/>
            </a:spcBef>
            <a:spcAft>
              <a:spcPct val="35000"/>
            </a:spcAft>
            <a:buNone/>
          </a:pPr>
          <a:r>
            <a:rPr lang="en-US" sz="1950" b="1" kern="1200" dirty="0">
              <a:solidFill>
                <a:schemeClr val="tx2">
                  <a:lumMod val="50000"/>
                </a:schemeClr>
              </a:solidFill>
              <a:effectLst/>
              <a:latin typeface="Arial Nova" panose="020B0504020202020204" pitchFamily="34" charset="0"/>
            </a:rPr>
            <a:t>Overexploitation</a:t>
          </a:r>
          <a:r>
            <a:rPr lang="en-US" sz="2000" b="1" kern="1200" dirty="0">
              <a:solidFill>
                <a:schemeClr val="tx2">
                  <a:lumMod val="50000"/>
                </a:schemeClr>
              </a:solidFill>
              <a:effectLst/>
              <a:latin typeface="Arial Nova" panose="020B0504020202020204" pitchFamily="34" charset="0"/>
            </a:rPr>
            <a:t> of Natural Resources</a:t>
          </a:r>
          <a:endParaRPr lang="en-GB" sz="2000" b="1" kern="1200" dirty="0">
            <a:solidFill>
              <a:schemeClr val="tx2">
                <a:lumMod val="50000"/>
              </a:schemeClr>
            </a:solidFill>
            <a:effectLst/>
            <a:latin typeface="Arial Nova" panose="020B0504020202020204" pitchFamily="34" charset="0"/>
          </a:endParaRPr>
        </a:p>
      </dsp:txBody>
      <dsp:txXfrm>
        <a:off x="2351645" y="165962"/>
        <a:ext cx="2134275" cy="1280565"/>
      </dsp:txXfrm>
    </dsp:sp>
    <dsp:sp modelId="{A85DB050-A1C3-47B5-B30A-0ACAAA8C1FAF}">
      <dsp:nvSpPr>
        <dsp:cNvPr id="0" name=""/>
        <dsp:cNvSpPr/>
      </dsp:nvSpPr>
      <dsp:spPr>
        <a:xfrm>
          <a:off x="4699348" y="165962"/>
          <a:ext cx="2134275" cy="1280565"/>
        </a:xfrm>
        <a:prstGeom prst="rect">
          <a:avLst/>
        </a:prstGeom>
        <a:solidFill>
          <a:srgbClr val="DCF5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Climate Change</a:t>
          </a:r>
          <a:endParaRPr lang="en-GB" sz="2000" b="1" kern="1200">
            <a:solidFill>
              <a:schemeClr val="tx2">
                <a:lumMod val="50000"/>
              </a:schemeClr>
            </a:solidFill>
            <a:effectLst/>
            <a:latin typeface="Arial Nova" panose="020B0504020202020204" pitchFamily="34" charset="0"/>
          </a:endParaRPr>
        </a:p>
      </dsp:txBody>
      <dsp:txXfrm>
        <a:off x="4699348" y="165962"/>
        <a:ext cx="2134275" cy="1280565"/>
      </dsp:txXfrm>
    </dsp:sp>
    <dsp:sp modelId="{275EBE64-E8E8-4E6B-8EF0-797418BD03C4}">
      <dsp:nvSpPr>
        <dsp:cNvPr id="0" name=""/>
        <dsp:cNvSpPr/>
      </dsp:nvSpPr>
      <dsp:spPr>
        <a:xfrm>
          <a:off x="7047051" y="165962"/>
          <a:ext cx="2134275" cy="1280565"/>
        </a:xfrm>
        <a:prstGeom prst="rect">
          <a:avLst/>
        </a:prstGeom>
        <a:solidFill>
          <a:srgbClr val="E0E15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Pollution</a:t>
          </a:r>
          <a:endParaRPr lang="en-GB" sz="2000" b="1" kern="1200">
            <a:solidFill>
              <a:schemeClr val="tx2">
                <a:lumMod val="50000"/>
              </a:schemeClr>
            </a:solidFill>
            <a:effectLst/>
            <a:latin typeface="Arial Nova" panose="020B0504020202020204" pitchFamily="34" charset="0"/>
          </a:endParaRPr>
        </a:p>
      </dsp:txBody>
      <dsp:txXfrm>
        <a:off x="7047051" y="165962"/>
        <a:ext cx="2134275" cy="1280565"/>
      </dsp:txXfrm>
    </dsp:sp>
    <dsp:sp modelId="{65A6F586-403D-4BAE-8EA6-A87E38406FDE}">
      <dsp:nvSpPr>
        <dsp:cNvPr id="0" name=""/>
        <dsp:cNvSpPr/>
      </dsp:nvSpPr>
      <dsp:spPr>
        <a:xfrm>
          <a:off x="9394755" y="165962"/>
          <a:ext cx="2134275" cy="1280565"/>
        </a:xfrm>
        <a:prstGeom prst="rect">
          <a:avLst/>
        </a:prstGeom>
        <a:solidFill>
          <a:srgbClr val="C6C6A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Invasive Species</a:t>
          </a:r>
          <a:endParaRPr lang="en-GB" sz="2000" b="1" kern="1200">
            <a:solidFill>
              <a:schemeClr val="tx2">
                <a:lumMod val="50000"/>
              </a:schemeClr>
            </a:solidFill>
            <a:effectLst/>
            <a:latin typeface="Arial Nova" panose="020B0504020202020204" pitchFamily="34" charset="0"/>
          </a:endParaRPr>
        </a:p>
      </dsp:txBody>
      <dsp:txXfrm>
        <a:off x="9394755" y="165962"/>
        <a:ext cx="2134275" cy="12805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C49CB-5CA0-472D-8249-F7DC2FE4B4A9}">
      <dsp:nvSpPr>
        <dsp:cNvPr id="0" name=""/>
        <dsp:cNvSpPr/>
      </dsp:nvSpPr>
      <dsp:spPr>
        <a:xfrm>
          <a:off x="0" y="6247"/>
          <a:ext cx="3902776" cy="1151996"/>
        </a:xfrm>
        <a:prstGeom prst="rect">
          <a:avLst/>
        </a:prstGeom>
        <a:solidFill>
          <a:srgbClr val="2171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80000"/>
            </a:lnSpc>
            <a:spcBef>
              <a:spcPct val="0"/>
            </a:spcBef>
            <a:spcAft>
              <a:spcPts val="0"/>
            </a:spcAft>
            <a:buNone/>
          </a:pP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green </a:t>
          </a:r>
          <a:r>
            <a:rPr lang="en-GB" sz="3400" b="1" kern="1200">
              <a:solidFill>
                <a:srgbClr val="FFFFFF"/>
              </a:solidFill>
              <a:latin typeface="Arial Nova" panose="020B0504020202020204" pitchFamily="34" charset="0"/>
              <a:ea typeface="Open Sans" panose="020B0606030504020204" pitchFamily="34" charset="0"/>
              <a:cs typeface="Open Sans" panose="020B0606030504020204" pitchFamily="34" charset="0"/>
            </a:rPr>
            <a:t>jobs</a:t>
          </a:r>
        </a:p>
      </dsp:txBody>
      <dsp:txXfrm>
        <a:off x="0" y="6247"/>
        <a:ext cx="3902776" cy="1151996"/>
      </dsp:txXfrm>
    </dsp:sp>
    <dsp:sp modelId="{BDAF56EF-BA9F-40C4-AD02-7BC756899A22}">
      <dsp:nvSpPr>
        <dsp:cNvPr id="0" name=""/>
        <dsp:cNvSpPr/>
      </dsp:nvSpPr>
      <dsp:spPr>
        <a:xfrm>
          <a:off x="4061758" y="0"/>
          <a:ext cx="3902776" cy="1151996"/>
        </a:xfrm>
        <a:prstGeom prst="rect">
          <a:avLst/>
        </a:prstGeom>
        <a:solidFill>
          <a:srgbClr val="082F6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80000"/>
            </a:lnSpc>
            <a:spcBef>
              <a:spcPct val="0"/>
            </a:spcBef>
            <a:spcAft>
              <a:spcPts val="0"/>
            </a:spcAft>
            <a:buNone/>
          </a:pP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Green </a:t>
          </a:r>
          <a:r>
            <a:rPr lang="en-GB" sz="3400" b="1" kern="1200">
              <a:solidFill>
                <a:srgbClr val="FFFFFF"/>
              </a:solidFill>
              <a:latin typeface="Arial Nova" panose="020B0504020202020204" pitchFamily="34" charset="0"/>
              <a:ea typeface="Open Sans" panose="020B0606030504020204" pitchFamily="34" charset="0"/>
              <a:cs typeface="Open Sans" panose="020B0606030504020204" pitchFamily="34" charset="0"/>
            </a:rPr>
            <a:t>life</a:t>
          </a: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 </a:t>
          </a:r>
          <a:r>
            <a:rPr lang="en-GB" sz="3400" b="0" kern="1200">
              <a:solidFill>
                <a:srgbClr val="FFFFFF"/>
              </a:solidFill>
              <a:latin typeface="Arial Nova" panose="020B0504020202020204" pitchFamily="34" charset="0"/>
              <a:ea typeface="Open Sans" panose="020B0606030504020204" pitchFamily="34" charset="0"/>
              <a:cs typeface="Open Sans" panose="020B0606030504020204" pitchFamily="34" charset="0"/>
            </a:rPr>
            <a:t>skills</a:t>
          </a:r>
        </a:p>
      </dsp:txBody>
      <dsp:txXfrm>
        <a:off x="4061758" y="0"/>
        <a:ext cx="3902776" cy="1151996"/>
      </dsp:txXfrm>
    </dsp:sp>
    <dsp:sp modelId="{592BE768-7271-4102-832D-B56B2B5B4392}">
      <dsp:nvSpPr>
        <dsp:cNvPr id="0" name=""/>
        <dsp:cNvSpPr/>
      </dsp:nvSpPr>
      <dsp:spPr>
        <a:xfrm>
          <a:off x="8123506" y="0"/>
          <a:ext cx="3902776" cy="1151996"/>
        </a:xfrm>
        <a:prstGeom prst="rect">
          <a:avLst/>
        </a:prstGeom>
        <a:solidFill>
          <a:srgbClr val="C9191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80000"/>
            </a:lnSpc>
            <a:spcBef>
              <a:spcPct val="0"/>
            </a:spcBef>
            <a:spcAft>
              <a:spcPts val="0"/>
            </a:spcAft>
            <a:buNone/>
          </a:pP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a green </a:t>
          </a:r>
          <a:r>
            <a:rPr lang="en-GB" sz="3400" b="1" kern="1200">
              <a:solidFill>
                <a:srgbClr val="FFFFFF"/>
              </a:solidFill>
              <a:latin typeface="Arial Nova" panose="020B0504020202020204" pitchFamily="34" charset="0"/>
              <a:ea typeface="Open Sans" panose="020B0606030504020204" pitchFamily="34" charset="0"/>
              <a:cs typeface="Open Sans" panose="020B0606030504020204" pitchFamily="34" charset="0"/>
            </a:rPr>
            <a:t>transformation</a:t>
          </a:r>
        </a:p>
      </dsp:txBody>
      <dsp:txXfrm>
        <a:off x="8123506" y="0"/>
        <a:ext cx="3902776" cy="1151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B6253-0315-4D50-B40C-89316F26B4EA}">
      <dsp:nvSpPr>
        <dsp:cNvPr id="0" name=""/>
        <dsp:cNvSpPr/>
      </dsp:nvSpPr>
      <dsp:spPr>
        <a:xfrm>
          <a:off x="3941" y="165962"/>
          <a:ext cx="2134275" cy="1280565"/>
        </a:xfrm>
        <a:prstGeom prst="rect">
          <a:avLst/>
        </a:prstGeom>
        <a:solidFill>
          <a:srgbClr val="32C32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Habitat Loss &amp; Degradation</a:t>
          </a:r>
          <a:endParaRPr lang="en-GB" sz="2000" b="1" kern="1200">
            <a:solidFill>
              <a:schemeClr val="tx2">
                <a:lumMod val="50000"/>
              </a:schemeClr>
            </a:solidFill>
            <a:effectLst/>
            <a:latin typeface="Arial Nova" panose="020B0504020202020204" pitchFamily="34" charset="0"/>
          </a:endParaRPr>
        </a:p>
      </dsp:txBody>
      <dsp:txXfrm>
        <a:off x="3941" y="165962"/>
        <a:ext cx="2134275" cy="1280565"/>
      </dsp:txXfrm>
    </dsp:sp>
    <dsp:sp modelId="{C05C9F26-00D3-4EE1-90CE-5B157065F764}">
      <dsp:nvSpPr>
        <dsp:cNvPr id="0" name=""/>
        <dsp:cNvSpPr/>
      </dsp:nvSpPr>
      <dsp:spPr>
        <a:xfrm>
          <a:off x="2351645" y="165962"/>
          <a:ext cx="2134275" cy="1280565"/>
        </a:xfrm>
        <a:prstGeom prst="rect">
          <a:avLst/>
        </a:prstGeom>
        <a:solidFill>
          <a:srgbClr val="A2E31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66775">
            <a:lnSpc>
              <a:spcPct val="90000"/>
            </a:lnSpc>
            <a:spcBef>
              <a:spcPct val="0"/>
            </a:spcBef>
            <a:spcAft>
              <a:spcPct val="35000"/>
            </a:spcAft>
            <a:buNone/>
          </a:pPr>
          <a:r>
            <a:rPr lang="en-US" sz="1950" b="1" kern="1200">
              <a:solidFill>
                <a:schemeClr val="tx2">
                  <a:lumMod val="50000"/>
                </a:schemeClr>
              </a:solidFill>
              <a:effectLst/>
              <a:latin typeface="Arial Nova" panose="020B0504020202020204" pitchFamily="34" charset="0"/>
            </a:rPr>
            <a:t>Overexploitation</a:t>
          </a:r>
          <a:r>
            <a:rPr lang="en-US" sz="2000" b="1" kern="1200">
              <a:solidFill>
                <a:schemeClr val="tx2">
                  <a:lumMod val="50000"/>
                </a:schemeClr>
              </a:solidFill>
              <a:effectLst/>
              <a:latin typeface="Arial Nova" panose="020B0504020202020204" pitchFamily="34" charset="0"/>
            </a:rPr>
            <a:t> of Natural Resources</a:t>
          </a:r>
          <a:endParaRPr lang="en-GB" sz="2000" b="1" kern="1200">
            <a:solidFill>
              <a:schemeClr val="tx2">
                <a:lumMod val="50000"/>
              </a:schemeClr>
            </a:solidFill>
            <a:effectLst/>
            <a:latin typeface="Arial Nova" panose="020B0504020202020204" pitchFamily="34" charset="0"/>
          </a:endParaRPr>
        </a:p>
      </dsp:txBody>
      <dsp:txXfrm>
        <a:off x="2351645" y="165962"/>
        <a:ext cx="2134275" cy="1280565"/>
      </dsp:txXfrm>
    </dsp:sp>
    <dsp:sp modelId="{A85DB050-A1C3-47B5-B30A-0ACAAA8C1FAF}">
      <dsp:nvSpPr>
        <dsp:cNvPr id="0" name=""/>
        <dsp:cNvSpPr/>
      </dsp:nvSpPr>
      <dsp:spPr>
        <a:xfrm>
          <a:off x="4699348" y="165962"/>
          <a:ext cx="2134275" cy="1280565"/>
        </a:xfrm>
        <a:prstGeom prst="rect">
          <a:avLst/>
        </a:prstGeom>
        <a:solidFill>
          <a:srgbClr val="DCF5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Climate Change</a:t>
          </a:r>
          <a:endParaRPr lang="en-GB" sz="2000" b="1" kern="1200">
            <a:solidFill>
              <a:schemeClr val="tx2">
                <a:lumMod val="50000"/>
              </a:schemeClr>
            </a:solidFill>
            <a:effectLst/>
            <a:latin typeface="Arial Nova" panose="020B0504020202020204" pitchFamily="34" charset="0"/>
          </a:endParaRPr>
        </a:p>
      </dsp:txBody>
      <dsp:txXfrm>
        <a:off x="4699348" y="165962"/>
        <a:ext cx="2134275" cy="1280565"/>
      </dsp:txXfrm>
    </dsp:sp>
    <dsp:sp modelId="{275EBE64-E8E8-4E6B-8EF0-797418BD03C4}">
      <dsp:nvSpPr>
        <dsp:cNvPr id="0" name=""/>
        <dsp:cNvSpPr/>
      </dsp:nvSpPr>
      <dsp:spPr>
        <a:xfrm>
          <a:off x="7047051" y="165962"/>
          <a:ext cx="2134275" cy="1280565"/>
        </a:xfrm>
        <a:prstGeom prst="rect">
          <a:avLst/>
        </a:prstGeom>
        <a:solidFill>
          <a:srgbClr val="E0E15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Pollution</a:t>
          </a:r>
          <a:endParaRPr lang="en-GB" sz="2000" b="1" kern="1200">
            <a:solidFill>
              <a:schemeClr val="tx2">
                <a:lumMod val="50000"/>
              </a:schemeClr>
            </a:solidFill>
            <a:effectLst/>
            <a:latin typeface="Arial Nova" panose="020B0504020202020204" pitchFamily="34" charset="0"/>
          </a:endParaRPr>
        </a:p>
      </dsp:txBody>
      <dsp:txXfrm>
        <a:off x="7047051" y="165962"/>
        <a:ext cx="2134275" cy="1280565"/>
      </dsp:txXfrm>
    </dsp:sp>
    <dsp:sp modelId="{65A6F586-403D-4BAE-8EA6-A87E38406FDE}">
      <dsp:nvSpPr>
        <dsp:cNvPr id="0" name=""/>
        <dsp:cNvSpPr/>
      </dsp:nvSpPr>
      <dsp:spPr>
        <a:xfrm>
          <a:off x="9394755" y="165962"/>
          <a:ext cx="2134275" cy="1280565"/>
        </a:xfrm>
        <a:prstGeom prst="rect">
          <a:avLst/>
        </a:prstGeom>
        <a:solidFill>
          <a:srgbClr val="C6C6A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lumMod val="50000"/>
                </a:schemeClr>
              </a:solidFill>
              <a:effectLst/>
              <a:latin typeface="Arial Nova" panose="020B0504020202020204" pitchFamily="34" charset="0"/>
            </a:rPr>
            <a:t>Invasive Species</a:t>
          </a:r>
          <a:endParaRPr lang="en-GB" sz="2000" b="1" kern="1200">
            <a:solidFill>
              <a:schemeClr val="tx2">
                <a:lumMod val="50000"/>
              </a:schemeClr>
            </a:solidFill>
            <a:effectLst/>
            <a:latin typeface="Arial Nova" panose="020B0504020202020204" pitchFamily="34" charset="0"/>
          </a:endParaRPr>
        </a:p>
      </dsp:txBody>
      <dsp:txXfrm>
        <a:off x="9394755" y="165962"/>
        <a:ext cx="2134275" cy="1280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B6253-0315-4D50-B40C-89316F26B4EA}">
      <dsp:nvSpPr>
        <dsp:cNvPr id="0" name=""/>
        <dsp:cNvSpPr/>
      </dsp:nvSpPr>
      <dsp:spPr>
        <a:xfrm>
          <a:off x="5457" y="4295"/>
          <a:ext cx="2134275" cy="2159993"/>
        </a:xfrm>
        <a:prstGeom prst="rect">
          <a:avLst/>
        </a:prstGeom>
        <a:solidFill>
          <a:srgbClr val="32C32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1200"/>
            </a:spcAft>
            <a:buNone/>
          </a:pPr>
          <a:r>
            <a:rPr lang="en-US" sz="1800" kern="1200">
              <a:solidFill>
                <a:schemeClr val="tx2">
                  <a:lumMod val="50000"/>
                </a:schemeClr>
              </a:solidFill>
              <a:effectLst/>
              <a:latin typeface="Arial Nova" panose="020B0504020202020204" pitchFamily="34" charset="0"/>
            </a:rPr>
            <a:t>Preserve green spaces &amp; corridors</a:t>
          </a:r>
        </a:p>
        <a:p>
          <a:pPr marL="0" lvl="0" indent="0" algn="l" defTabSz="800100">
            <a:lnSpc>
              <a:spcPct val="90000"/>
            </a:lnSpc>
            <a:spcBef>
              <a:spcPct val="0"/>
            </a:spcBef>
            <a:spcAft>
              <a:spcPts val="1200"/>
            </a:spcAft>
            <a:buNone/>
          </a:pPr>
          <a:r>
            <a:rPr lang="en-GB" sz="1800" kern="1200">
              <a:solidFill>
                <a:schemeClr val="tx2">
                  <a:lumMod val="50000"/>
                </a:schemeClr>
              </a:solidFill>
              <a:effectLst/>
              <a:latin typeface="Arial Nova" panose="020B0504020202020204" pitchFamily="34" charset="0"/>
            </a:rPr>
            <a:t>Consider catering</a:t>
          </a:r>
        </a:p>
        <a:p>
          <a:pPr marL="0" lvl="0" indent="0" algn="l" defTabSz="800100">
            <a:lnSpc>
              <a:spcPct val="90000"/>
            </a:lnSpc>
            <a:spcBef>
              <a:spcPct val="0"/>
            </a:spcBef>
            <a:spcAft>
              <a:spcPts val="1200"/>
            </a:spcAft>
            <a:buNone/>
          </a:pPr>
          <a:endParaRPr lang="en-GB" sz="1800" kern="1200">
            <a:solidFill>
              <a:schemeClr val="tx2">
                <a:lumMod val="50000"/>
              </a:schemeClr>
            </a:solidFill>
            <a:effectLst/>
            <a:latin typeface="Arial Nova" panose="020B0504020202020204" pitchFamily="34" charset="0"/>
          </a:endParaRPr>
        </a:p>
      </dsp:txBody>
      <dsp:txXfrm>
        <a:off x="5457" y="4295"/>
        <a:ext cx="2134275" cy="2159993"/>
      </dsp:txXfrm>
    </dsp:sp>
    <dsp:sp modelId="{C05C9F26-00D3-4EE1-90CE-5B157065F764}">
      <dsp:nvSpPr>
        <dsp:cNvPr id="0" name=""/>
        <dsp:cNvSpPr/>
      </dsp:nvSpPr>
      <dsp:spPr>
        <a:xfrm>
          <a:off x="2353160" y="4295"/>
          <a:ext cx="2134275" cy="2159993"/>
        </a:xfrm>
        <a:prstGeom prst="rect">
          <a:avLst/>
        </a:prstGeom>
        <a:solidFill>
          <a:srgbClr val="A2E31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Use less resources</a:t>
          </a: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Connect to the full life cycle</a:t>
          </a: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Grow our own</a:t>
          </a:r>
          <a:endParaRPr lang="en-GB" sz="1800" kern="1200">
            <a:solidFill>
              <a:schemeClr val="tx2">
                <a:lumMod val="50000"/>
              </a:schemeClr>
            </a:solidFill>
            <a:latin typeface="Arial Nova" panose="020B0504020202020204" pitchFamily="34" charset="0"/>
          </a:endParaRPr>
        </a:p>
      </dsp:txBody>
      <dsp:txXfrm>
        <a:off x="2353160" y="4295"/>
        <a:ext cx="2134275" cy="2159993"/>
      </dsp:txXfrm>
    </dsp:sp>
    <dsp:sp modelId="{A85DB050-A1C3-47B5-B30A-0ACAAA8C1FAF}">
      <dsp:nvSpPr>
        <dsp:cNvPr id="0" name=""/>
        <dsp:cNvSpPr/>
      </dsp:nvSpPr>
      <dsp:spPr>
        <a:xfrm>
          <a:off x="4700863" y="4295"/>
          <a:ext cx="2134275" cy="2159993"/>
        </a:xfrm>
        <a:prstGeom prst="rect">
          <a:avLst/>
        </a:prstGeom>
        <a:solidFill>
          <a:srgbClr val="DCF5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1200"/>
            </a:spcAft>
            <a:buNone/>
          </a:pPr>
          <a:r>
            <a:rPr lang="en-US" sz="1800" kern="1200" err="1">
              <a:solidFill>
                <a:schemeClr val="tx2">
                  <a:lumMod val="50000"/>
                </a:schemeClr>
              </a:solidFill>
              <a:latin typeface="Arial Nova" panose="020B0504020202020204" pitchFamily="34" charset="0"/>
            </a:rPr>
            <a:t>Decarbonise</a:t>
          </a:r>
          <a:endParaRPr lang="en-US" sz="1800" kern="1200">
            <a:solidFill>
              <a:schemeClr val="tx2">
                <a:lumMod val="50000"/>
              </a:schemeClr>
            </a:solidFill>
            <a:latin typeface="Arial Nova" panose="020B0504020202020204" pitchFamily="34" charset="0"/>
          </a:endParaRP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Nurture green skills</a:t>
          </a: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Understand it</a:t>
          </a:r>
        </a:p>
        <a:p>
          <a:pPr marL="0" lvl="0" indent="0" algn="l" defTabSz="800100">
            <a:lnSpc>
              <a:spcPct val="90000"/>
            </a:lnSpc>
            <a:spcBef>
              <a:spcPct val="0"/>
            </a:spcBef>
            <a:spcAft>
              <a:spcPts val="1200"/>
            </a:spcAft>
            <a:buNone/>
          </a:pPr>
          <a:endParaRPr lang="en-US" sz="1800" kern="1200">
            <a:solidFill>
              <a:schemeClr val="tx2">
                <a:lumMod val="50000"/>
              </a:schemeClr>
            </a:solidFill>
            <a:latin typeface="Arial Nova" panose="020B0504020202020204" pitchFamily="34" charset="0"/>
          </a:endParaRPr>
        </a:p>
      </dsp:txBody>
      <dsp:txXfrm>
        <a:off x="4700863" y="4295"/>
        <a:ext cx="2134275" cy="2159993"/>
      </dsp:txXfrm>
    </dsp:sp>
    <dsp:sp modelId="{275EBE64-E8E8-4E6B-8EF0-797418BD03C4}">
      <dsp:nvSpPr>
        <dsp:cNvPr id="0" name=""/>
        <dsp:cNvSpPr/>
      </dsp:nvSpPr>
      <dsp:spPr>
        <a:xfrm>
          <a:off x="7047051" y="2147"/>
          <a:ext cx="2134275" cy="2159993"/>
        </a:xfrm>
        <a:prstGeom prst="rect">
          <a:avLst/>
        </a:prstGeom>
        <a:solidFill>
          <a:srgbClr val="E0E15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Reduce litter </a:t>
          </a: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Reduce &amp; reuse</a:t>
          </a: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Less light &amp; noise</a:t>
          </a:r>
        </a:p>
        <a:p>
          <a:pPr marL="0" lvl="0" indent="0" algn="l" defTabSz="800100">
            <a:lnSpc>
              <a:spcPct val="90000"/>
            </a:lnSpc>
            <a:spcBef>
              <a:spcPct val="0"/>
            </a:spcBef>
            <a:spcAft>
              <a:spcPts val="1200"/>
            </a:spcAft>
            <a:buNone/>
          </a:pPr>
          <a:endParaRPr lang="en-US" sz="1800" kern="1200">
            <a:solidFill>
              <a:schemeClr val="tx2">
                <a:lumMod val="50000"/>
              </a:schemeClr>
            </a:solidFill>
            <a:latin typeface="Arial Nova" panose="020B0504020202020204" pitchFamily="34" charset="0"/>
          </a:endParaRPr>
        </a:p>
      </dsp:txBody>
      <dsp:txXfrm>
        <a:off x="7047051" y="2147"/>
        <a:ext cx="2134275" cy="2159993"/>
      </dsp:txXfrm>
    </dsp:sp>
    <dsp:sp modelId="{65A6F586-403D-4BAE-8EA6-A87E38406FDE}">
      <dsp:nvSpPr>
        <dsp:cNvPr id="0" name=""/>
        <dsp:cNvSpPr/>
      </dsp:nvSpPr>
      <dsp:spPr>
        <a:xfrm>
          <a:off x="9394755" y="2147"/>
          <a:ext cx="2134275" cy="2159993"/>
        </a:xfrm>
        <a:prstGeom prst="rect">
          <a:avLst/>
        </a:prstGeom>
        <a:solidFill>
          <a:srgbClr val="C6C6A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Plant native species</a:t>
          </a:r>
        </a:p>
        <a:p>
          <a:pPr marL="0" lvl="0" indent="0" algn="l" defTabSz="800100">
            <a:lnSpc>
              <a:spcPct val="90000"/>
            </a:lnSpc>
            <a:spcBef>
              <a:spcPct val="0"/>
            </a:spcBef>
            <a:spcAft>
              <a:spcPts val="1200"/>
            </a:spcAft>
            <a:buNone/>
          </a:pPr>
          <a:r>
            <a:rPr lang="en-US" sz="1800" kern="1200">
              <a:solidFill>
                <a:schemeClr val="tx2">
                  <a:lumMod val="50000"/>
                </a:schemeClr>
              </a:solidFill>
              <a:latin typeface="Arial Nova" panose="020B0504020202020204" pitchFamily="34" charset="0"/>
            </a:rPr>
            <a:t>Consider resilience</a:t>
          </a:r>
        </a:p>
        <a:p>
          <a:pPr marL="0" lvl="0" indent="0" algn="l" defTabSz="800100">
            <a:lnSpc>
              <a:spcPct val="90000"/>
            </a:lnSpc>
            <a:spcBef>
              <a:spcPct val="0"/>
            </a:spcBef>
            <a:spcAft>
              <a:spcPts val="1200"/>
            </a:spcAft>
            <a:buNone/>
          </a:pPr>
          <a:endParaRPr lang="en-US" sz="1800" kern="1200">
            <a:solidFill>
              <a:schemeClr val="tx2">
                <a:lumMod val="50000"/>
              </a:schemeClr>
            </a:solidFill>
            <a:latin typeface="Arial Nova" panose="020B0504020202020204" pitchFamily="34" charset="0"/>
          </a:endParaRPr>
        </a:p>
        <a:p>
          <a:pPr marL="0" lvl="0" indent="0" algn="l" defTabSz="800100">
            <a:lnSpc>
              <a:spcPct val="90000"/>
            </a:lnSpc>
            <a:spcBef>
              <a:spcPct val="0"/>
            </a:spcBef>
            <a:spcAft>
              <a:spcPts val="1200"/>
            </a:spcAft>
            <a:buNone/>
          </a:pPr>
          <a:endParaRPr lang="en-US" sz="1800" kern="1200">
            <a:solidFill>
              <a:schemeClr val="tx2">
                <a:lumMod val="50000"/>
              </a:schemeClr>
            </a:solidFill>
            <a:latin typeface="Arial Nova" panose="020B0504020202020204" pitchFamily="34" charset="0"/>
          </a:endParaRPr>
        </a:p>
      </dsp:txBody>
      <dsp:txXfrm>
        <a:off x="9394755" y="2147"/>
        <a:ext cx="2134275" cy="2159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90697-600E-4416-94E3-272B7176B2D9}">
      <dsp:nvSpPr>
        <dsp:cNvPr id="0" name=""/>
        <dsp:cNvSpPr/>
      </dsp:nvSpPr>
      <dsp:spPr>
        <a:xfrm rot="16200000">
          <a:off x="-469896" y="469896"/>
          <a:ext cx="4319586" cy="3379793"/>
        </a:xfrm>
        <a:prstGeom prst="flowChartManualOperation">
          <a:avLst/>
        </a:prstGeom>
        <a:solidFill>
          <a:srgbClr val="A41D22"/>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0" tIns="0" rIns="254000" bIns="0" numCol="1" spcCol="1270" anchor="ctr" anchorCtr="0">
          <a:noAutofit/>
        </a:bodyPr>
        <a:lstStyle/>
        <a:p>
          <a:pPr marL="0" lvl="0" indent="0" algn="l" defTabSz="1778000">
            <a:lnSpc>
              <a:spcPct val="110000"/>
            </a:lnSpc>
            <a:spcBef>
              <a:spcPct val="0"/>
            </a:spcBef>
            <a:spcAft>
              <a:spcPct val="35000"/>
            </a:spcAft>
            <a:buNone/>
          </a:pPr>
          <a:r>
            <a:rPr lang="en-US" sz="4000" b="1" kern="1200">
              <a:effectLst>
                <a:outerShdw blurRad="38100" dist="38100" dir="2700000" algn="tl">
                  <a:srgbClr val="000000">
                    <a:alpha val="43137"/>
                  </a:srgbClr>
                </a:outerShdw>
              </a:effectLst>
              <a:latin typeface="Arial Nova" panose="020B0504020202020204" pitchFamily="34" charset="0"/>
            </a:rPr>
            <a:t>1.</a:t>
          </a:r>
        </a:p>
        <a:p>
          <a:pPr marL="0" lvl="0" indent="0" algn="l" defTabSz="1778000">
            <a:lnSpc>
              <a:spcPct val="110000"/>
            </a:lnSpc>
            <a:spcBef>
              <a:spcPct val="0"/>
            </a:spcBef>
            <a:spcAft>
              <a:spcPct val="35000"/>
            </a:spcAft>
            <a:buNone/>
          </a:pPr>
          <a:r>
            <a:rPr lang="en-US" sz="2400" b="1" kern="1200">
              <a:effectLst>
                <a:outerShdw blurRad="38100" dist="38100" dir="2700000" algn="tl">
                  <a:srgbClr val="000000">
                    <a:alpha val="43137"/>
                  </a:srgbClr>
                </a:outerShdw>
              </a:effectLst>
            </a:rPr>
            <a:t>Feature in existing  curriculum </a:t>
          </a:r>
        </a:p>
        <a:p>
          <a:pPr marL="0" lvl="0" indent="0" algn="l" defTabSz="1778000">
            <a:lnSpc>
              <a:spcPct val="110000"/>
            </a:lnSpc>
            <a:spcBef>
              <a:spcPct val="0"/>
            </a:spcBef>
            <a:spcAft>
              <a:spcPct val="35000"/>
            </a:spcAft>
            <a:buNone/>
          </a:pPr>
          <a:r>
            <a:rPr lang="en-US" sz="2400" b="0" kern="1200">
              <a:effectLst>
                <a:outerShdw blurRad="38100" dist="38100" dir="2700000" algn="tl">
                  <a:srgbClr val="000000">
                    <a:alpha val="43137"/>
                  </a:srgbClr>
                </a:outerShdw>
              </a:effectLst>
            </a:rPr>
            <a:t>Opportunities exist for all subjects</a:t>
          </a:r>
        </a:p>
        <a:p>
          <a:pPr marL="0" lvl="0" indent="0" algn="l" defTabSz="1778000">
            <a:lnSpc>
              <a:spcPct val="110000"/>
            </a:lnSpc>
            <a:spcBef>
              <a:spcPct val="0"/>
            </a:spcBef>
            <a:spcAft>
              <a:spcPct val="35000"/>
            </a:spcAft>
            <a:buNone/>
          </a:pPr>
          <a:r>
            <a:rPr lang="en-US" sz="1800" b="0" kern="1200">
              <a:effectLst>
                <a:outerShdw blurRad="38100" dist="38100" dir="2700000" algn="tl">
                  <a:srgbClr val="000000">
                    <a:alpha val="43137"/>
                  </a:srgbClr>
                </a:outerShdw>
              </a:effectLst>
            </a:rPr>
            <a:t> </a:t>
          </a:r>
        </a:p>
      </dsp:txBody>
      <dsp:txXfrm rot="5400000">
        <a:off x="1" y="863916"/>
        <a:ext cx="3379793" cy="2591752"/>
      </dsp:txXfrm>
    </dsp:sp>
    <dsp:sp modelId="{1F18ED99-D70C-48FB-8F96-078DEF70FFFA}">
      <dsp:nvSpPr>
        <dsp:cNvPr id="0" name=""/>
        <dsp:cNvSpPr/>
      </dsp:nvSpPr>
      <dsp:spPr>
        <a:xfrm rot="16200000">
          <a:off x="3164682" y="469896"/>
          <a:ext cx="4319586" cy="3379793"/>
        </a:xfrm>
        <a:prstGeom prst="flowChartManualOperation">
          <a:avLst/>
        </a:prstGeom>
        <a:solidFill>
          <a:srgbClr val="C9191E"/>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0" tIns="0" rIns="254000" bIns="0" numCol="1" spcCol="1270" anchor="ctr" anchorCtr="0">
          <a:noAutofit/>
        </a:bodyPr>
        <a:lstStyle/>
        <a:p>
          <a:pPr marL="0" lvl="0" indent="0" algn="l" defTabSz="1778000">
            <a:lnSpc>
              <a:spcPct val="110000"/>
            </a:lnSpc>
            <a:spcBef>
              <a:spcPct val="0"/>
            </a:spcBef>
            <a:spcAft>
              <a:spcPct val="35000"/>
            </a:spcAft>
            <a:buNone/>
          </a:pPr>
          <a:r>
            <a:rPr lang="en-US" sz="4000" b="1" kern="1200">
              <a:effectLst>
                <a:outerShdw blurRad="38100" dist="38100" dir="2700000" algn="tl">
                  <a:srgbClr val="000000">
                    <a:alpha val="43137"/>
                  </a:srgbClr>
                </a:outerShdw>
              </a:effectLst>
              <a:latin typeface="Arial Nova" panose="020B0504020202020204" pitchFamily="34" charset="0"/>
            </a:rPr>
            <a:t>2.</a:t>
          </a:r>
        </a:p>
        <a:p>
          <a:pPr marL="0" lvl="0" indent="0" algn="l" defTabSz="1778000">
            <a:lnSpc>
              <a:spcPct val="110000"/>
            </a:lnSpc>
            <a:spcBef>
              <a:spcPct val="0"/>
            </a:spcBef>
            <a:spcAft>
              <a:spcPct val="35000"/>
            </a:spcAft>
            <a:buNone/>
          </a:pPr>
          <a:r>
            <a:rPr lang="en-US" sz="2400" b="1" kern="1200">
              <a:effectLst>
                <a:outerShdw blurRad="38100" dist="38100" dir="2700000" algn="tl">
                  <a:srgbClr val="000000">
                    <a:alpha val="43137"/>
                  </a:srgbClr>
                </a:outerShdw>
              </a:effectLst>
            </a:rPr>
            <a:t>Enhance with small changes</a:t>
          </a:r>
        </a:p>
        <a:p>
          <a:pPr marL="0" lvl="0" indent="0" algn="l" defTabSz="1778000">
            <a:lnSpc>
              <a:spcPct val="110000"/>
            </a:lnSpc>
            <a:spcBef>
              <a:spcPct val="0"/>
            </a:spcBef>
            <a:spcAft>
              <a:spcPct val="35000"/>
            </a:spcAft>
            <a:buNone/>
          </a:pPr>
          <a:r>
            <a:rPr lang="en-US" sz="2400" b="0" kern="1200">
              <a:effectLst>
                <a:outerShdw blurRad="38100" dist="38100" dir="2700000" algn="tl">
                  <a:srgbClr val="000000">
                    <a:alpha val="43137"/>
                  </a:srgbClr>
                </a:outerShdw>
              </a:effectLst>
            </a:rPr>
            <a:t>‘Curriculum for a Changing Climate’ </a:t>
          </a:r>
          <a:r>
            <a:rPr lang="en-US" sz="1800" b="0" kern="1200">
              <a:effectLst>
                <a:outerShdw blurRad="38100" dist="38100" dir="2700000" algn="tl">
                  <a:srgbClr val="000000">
                    <a:alpha val="43137"/>
                  </a:srgbClr>
                </a:outerShdw>
              </a:effectLst>
            </a:rPr>
            <a:t>(Teach the Future)</a:t>
          </a:r>
          <a:endParaRPr lang="en-GB" sz="2800" b="0" kern="1200">
            <a:effectLst>
              <a:outerShdw blurRad="38100" dist="38100" dir="2700000" algn="tl">
                <a:srgbClr val="000000">
                  <a:alpha val="43137"/>
                </a:srgbClr>
              </a:outerShdw>
            </a:effectLst>
            <a:latin typeface="Arial Nova" panose="020B0504020202020204" pitchFamily="34" charset="0"/>
          </a:endParaRPr>
        </a:p>
      </dsp:txBody>
      <dsp:txXfrm rot="5400000">
        <a:off x="3634579" y="863916"/>
        <a:ext cx="3379793" cy="2591752"/>
      </dsp:txXfrm>
    </dsp:sp>
    <dsp:sp modelId="{3FDD4D31-536A-4BF7-B3B2-E5A275EB12E7}">
      <dsp:nvSpPr>
        <dsp:cNvPr id="0" name=""/>
        <dsp:cNvSpPr/>
      </dsp:nvSpPr>
      <dsp:spPr>
        <a:xfrm rot="16200000">
          <a:off x="6797960" y="469896"/>
          <a:ext cx="4319586" cy="3379793"/>
        </a:xfrm>
        <a:prstGeom prst="flowChartManualOperation">
          <a:avLst/>
        </a:prstGeom>
        <a:solidFill>
          <a:srgbClr val="F14A3A"/>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0" tIns="0" rIns="254000" bIns="0" numCol="1" spcCol="1270" anchor="ctr" anchorCtr="0">
          <a:noAutofit/>
        </a:bodyPr>
        <a:lstStyle/>
        <a:p>
          <a:pPr marL="0" lvl="0" indent="0" algn="l" defTabSz="1778000">
            <a:lnSpc>
              <a:spcPct val="110000"/>
            </a:lnSpc>
            <a:spcBef>
              <a:spcPct val="0"/>
            </a:spcBef>
            <a:spcAft>
              <a:spcPct val="35000"/>
            </a:spcAft>
            <a:buNone/>
          </a:pPr>
          <a:r>
            <a:rPr lang="en-US" sz="4000" b="1" kern="1200">
              <a:effectLst>
                <a:outerShdw blurRad="38100" dist="38100" dir="2700000" algn="tl">
                  <a:srgbClr val="000000">
                    <a:alpha val="43137"/>
                  </a:srgbClr>
                </a:outerShdw>
              </a:effectLst>
              <a:latin typeface="Arial Nova" panose="020B0504020202020204" pitchFamily="34" charset="0"/>
            </a:rPr>
            <a:t>3.</a:t>
          </a:r>
        </a:p>
        <a:p>
          <a:pPr marL="0" lvl="0" indent="0" algn="l" defTabSz="1778000">
            <a:lnSpc>
              <a:spcPct val="110000"/>
            </a:lnSpc>
            <a:spcBef>
              <a:spcPct val="0"/>
            </a:spcBef>
            <a:spcAft>
              <a:spcPct val="35000"/>
            </a:spcAft>
            <a:buNone/>
          </a:pPr>
          <a:r>
            <a:rPr lang="en-US" sz="2400" b="1" kern="1200">
              <a:effectLst>
                <a:outerShdw blurRad="38100" dist="38100" dir="2700000" algn="tl">
                  <a:srgbClr val="000000">
                    <a:alpha val="43137"/>
                  </a:srgbClr>
                </a:outerShdw>
              </a:effectLst>
            </a:rPr>
            <a:t>Imagine substantive changes</a:t>
          </a:r>
        </a:p>
        <a:p>
          <a:pPr marL="0" lvl="0" indent="0" algn="l" defTabSz="1778000">
            <a:lnSpc>
              <a:spcPct val="110000"/>
            </a:lnSpc>
            <a:spcBef>
              <a:spcPct val="0"/>
            </a:spcBef>
            <a:spcAft>
              <a:spcPct val="35000"/>
            </a:spcAft>
            <a:buNone/>
          </a:pPr>
          <a:r>
            <a:rPr lang="en-US" sz="2400" b="0" kern="1200">
              <a:effectLst>
                <a:outerShdw blurRad="38100" dist="38100" dir="2700000" algn="tl">
                  <a:srgbClr val="000000">
                    <a:alpha val="43137"/>
                  </a:srgbClr>
                </a:outerShdw>
              </a:effectLst>
              <a:latin typeface="Arial Nova" panose="020B0504020202020204" pitchFamily="34" charset="0"/>
            </a:rPr>
            <a:t>Cross-curricular &amp; holistic education</a:t>
          </a:r>
        </a:p>
        <a:p>
          <a:pPr marL="0" lvl="0" indent="0" algn="l" defTabSz="1778000">
            <a:lnSpc>
              <a:spcPct val="110000"/>
            </a:lnSpc>
            <a:spcBef>
              <a:spcPct val="0"/>
            </a:spcBef>
            <a:spcAft>
              <a:spcPct val="35000"/>
            </a:spcAft>
            <a:buNone/>
          </a:pPr>
          <a:r>
            <a:rPr lang="en-GB" sz="1800" b="0" kern="1200">
              <a:effectLst>
                <a:outerShdw blurRad="38100" dist="38100" dir="2700000" algn="tl">
                  <a:srgbClr val="000000">
                    <a:alpha val="43137"/>
                  </a:srgbClr>
                </a:outerShdw>
              </a:effectLst>
              <a:latin typeface="Arial Nova" panose="020B0504020202020204" pitchFamily="34" charset="0"/>
            </a:rPr>
            <a:t>  </a:t>
          </a:r>
        </a:p>
      </dsp:txBody>
      <dsp:txXfrm rot="5400000">
        <a:off x="7267857" y="863916"/>
        <a:ext cx="3379793" cy="2591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A1787-2240-41D9-A40E-72CA18792A26}">
      <dsp:nvSpPr>
        <dsp:cNvPr id="0" name=""/>
        <dsp:cNvSpPr/>
      </dsp:nvSpPr>
      <dsp:spPr>
        <a:xfrm>
          <a:off x="7414" y="381172"/>
          <a:ext cx="2481577" cy="3250854"/>
        </a:xfrm>
        <a:prstGeom prst="roundRect">
          <a:avLst>
            <a:gd name="adj" fmla="val 10000"/>
          </a:avLst>
        </a:prstGeom>
        <a:solidFill>
          <a:srgbClr val="1D3C6B"/>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Understand topic</a:t>
          </a:r>
        </a:p>
        <a:p>
          <a:pPr marL="0" lvl="0" indent="0" algn="l" defTabSz="10668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Climate education</a:t>
          </a:r>
        </a:p>
      </dsp:txBody>
      <dsp:txXfrm>
        <a:off x="80097" y="453855"/>
        <a:ext cx="2336211" cy="3105488"/>
      </dsp:txXfrm>
    </dsp:sp>
    <dsp:sp modelId="{61DC60C6-9689-4270-B44C-CED451D6CD51}">
      <dsp:nvSpPr>
        <dsp:cNvPr id="0" name=""/>
        <dsp:cNvSpPr/>
      </dsp:nvSpPr>
      <dsp:spPr>
        <a:xfrm>
          <a:off x="2645871" y="1812068"/>
          <a:ext cx="332585" cy="389062"/>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b="1" kern="120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sp:txBody>
      <dsp:txXfrm>
        <a:off x="2645871" y="1889880"/>
        <a:ext cx="232810" cy="233438"/>
      </dsp:txXfrm>
    </dsp:sp>
    <dsp:sp modelId="{B4D81BA0-171B-4FEB-B12E-81E527843D5A}">
      <dsp:nvSpPr>
        <dsp:cNvPr id="0" name=""/>
        <dsp:cNvSpPr/>
      </dsp:nvSpPr>
      <dsp:spPr>
        <a:xfrm>
          <a:off x="3116512" y="381172"/>
          <a:ext cx="2481577" cy="3250854"/>
        </a:xfrm>
        <a:prstGeom prst="roundRect">
          <a:avLst>
            <a:gd name="adj" fmla="val 10000"/>
          </a:avLst>
        </a:prstGeom>
        <a:solidFill>
          <a:srgbClr val="1D3C6B"/>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Gain skills</a:t>
          </a:r>
        </a:p>
        <a:p>
          <a:pPr marL="0" lvl="0" indent="0" algn="l" defTabSz="1066800">
            <a:lnSpc>
              <a:spcPct val="90000"/>
            </a:lnSpc>
            <a:spcBef>
              <a:spcPct val="0"/>
            </a:spcBef>
            <a:spcAft>
              <a:spcPct val="35000"/>
            </a:spcAft>
            <a:buNone/>
          </a:pPr>
          <a:r>
            <a:rPr lang="en-GB"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Technical &amp; transferrable skills </a:t>
          </a:r>
        </a:p>
        <a:p>
          <a:pPr marL="0" lvl="0" indent="0" algn="l" defTabSz="10668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Values</a:t>
          </a:r>
        </a:p>
      </dsp:txBody>
      <dsp:txXfrm>
        <a:off x="3189195" y="453855"/>
        <a:ext cx="2336211" cy="3105488"/>
      </dsp:txXfrm>
    </dsp:sp>
    <dsp:sp modelId="{C095C898-2FE0-49F6-B5D8-EE669ECD96D5}">
      <dsp:nvSpPr>
        <dsp:cNvPr id="0" name=""/>
        <dsp:cNvSpPr/>
      </dsp:nvSpPr>
      <dsp:spPr>
        <a:xfrm>
          <a:off x="5754969" y="1812068"/>
          <a:ext cx="332585" cy="389062"/>
        </a:xfrm>
        <a:prstGeom prst="rightArrow">
          <a:avLst>
            <a:gd name="adj1" fmla="val 60000"/>
            <a:gd name="adj2" fmla="val 50000"/>
          </a:avLst>
        </a:prstGeom>
        <a:solidFill>
          <a:schemeClr val="accent1">
            <a:shade val="90000"/>
            <a:hueOff val="399521"/>
            <a:satOff val="-38801"/>
            <a:lumOff val="32679"/>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endParaRPr lang="en-GB" sz="1600" kern="1200"/>
        </a:p>
      </dsp:txBody>
      <dsp:txXfrm>
        <a:off x="5754969" y="1889880"/>
        <a:ext cx="232810" cy="233438"/>
      </dsp:txXfrm>
    </dsp:sp>
    <dsp:sp modelId="{590C75FE-7CE5-4196-810B-D4DD82F450A7}">
      <dsp:nvSpPr>
        <dsp:cNvPr id="0" name=""/>
        <dsp:cNvSpPr/>
      </dsp:nvSpPr>
      <dsp:spPr>
        <a:xfrm>
          <a:off x="6225610" y="381172"/>
          <a:ext cx="2481577" cy="3250854"/>
        </a:xfrm>
        <a:prstGeom prst="roundRect">
          <a:avLst>
            <a:gd name="adj" fmla="val 10000"/>
          </a:avLst>
        </a:prstGeom>
        <a:solidFill>
          <a:srgbClr val="1D3C6B"/>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See opportunities</a:t>
          </a:r>
          <a:endParaRPr lang="en-US" sz="24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977900">
            <a:lnSpc>
              <a:spcPct val="90000"/>
            </a:lnSpc>
            <a:spcBef>
              <a:spcPct val="0"/>
            </a:spcBef>
            <a:spcAft>
              <a:spcPct val="1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Targeted career guidance</a:t>
          </a:r>
        </a:p>
        <a:p>
          <a:pPr marL="228600" lvl="1" indent="-228600" algn="l" defTabSz="977900">
            <a:lnSpc>
              <a:spcPct val="90000"/>
            </a:lnSpc>
            <a:spcBef>
              <a:spcPct val="0"/>
            </a:spcBef>
            <a:spcAft>
              <a:spcPct val="1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Industry connections</a:t>
          </a:r>
        </a:p>
      </dsp:txBody>
      <dsp:txXfrm>
        <a:off x="6298293" y="453855"/>
        <a:ext cx="2336211" cy="3105488"/>
      </dsp:txXfrm>
    </dsp:sp>
    <dsp:sp modelId="{745B7617-91E4-479A-9CB3-F99B0A37E6E8}">
      <dsp:nvSpPr>
        <dsp:cNvPr id="0" name=""/>
        <dsp:cNvSpPr/>
      </dsp:nvSpPr>
      <dsp:spPr>
        <a:xfrm>
          <a:off x="8864067" y="1812068"/>
          <a:ext cx="332585" cy="389062"/>
        </a:xfrm>
        <a:prstGeom prst="rightArrow">
          <a:avLst>
            <a:gd name="adj1" fmla="val 60000"/>
            <a:gd name="adj2" fmla="val 50000"/>
          </a:avLst>
        </a:prstGeom>
        <a:solidFill>
          <a:schemeClr val="accent1">
            <a:shade val="90000"/>
            <a:hueOff val="399521"/>
            <a:satOff val="-38801"/>
            <a:lumOff val="32679"/>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endParaRPr lang="en-GB" sz="1600" kern="1200"/>
        </a:p>
      </dsp:txBody>
      <dsp:txXfrm>
        <a:off x="8864067" y="1889880"/>
        <a:ext cx="232810" cy="233438"/>
      </dsp:txXfrm>
    </dsp:sp>
    <dsp:sp modelId="{A51CC3D1-4A6C-404E-B88B-8350E19E2724}">
      <dsp:nvSpPr>
        <dsp:cNvPr id="0" name=""/>
        <dsp:cNvSpPr/>
      </dsp:nvSpPr>
      <dsp:spPr>
        <a:xfrm>
          <a:off x="9334708" y="381172"/>
          <a:ext cx="2481577" cy="3250854"/>
        </a:xfrm>
        <a:prstGeom prst="roundRect">
          <a:avLst>
            <a:gd name="adj" fmla="val 10000"/>
          </a:avLst>
        </a:prstGeom>
        <a:solidFill>
          <a:srgbClr val="1D3C6B"/>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Experience</a:t>
          </a:r>
        </a:p>
        <a:p>
          <a:pPr marL="0" lvl="0" indent="0" algn="l" defTabSz="10668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Work experience </a:t>
          </a:r>
        </a:p>
        <a:p>
          <a:pPr marL="0" lvl="0" indent="0" algn="l" defTabSz="10668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Impacts &amp; solutions</a:t>
          </a:r>
        </a:p>
        <a:p>
          <a:pPr marL="0" lvl="0" indent="0" algn="l" defTabSz="10668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Networking</a:t>
          </a:r>
        </a:p>
      </dsp:txBody>
      <dsp:txXfrm>
        <a:off x="9407391" y="453855"/>
        <a:ext cx="2336211" cy="31054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D1328-83CC-495F-AA0F-A111D6B6679E}">
      <dsp:nvSpPr>
        <dsp:cNvPr id="0" name=""/>
        <dsp:cNvSpPr/>
      </dsp:nvSpPr>
      <dsp:spPr>
        <a:xfrm>
          <a:off x="118" y="156702"/>
          <a:ext cx="3902394" cy="4312723"/>
        </a:xfrm>
        <a:prstGeom prst="rect">
          <a:avLst/>
        </a:prstGeom>
        <a:solidFill>
          <a:srgbClr val="2171B7"/>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ts val="0"/>
            </a:spcAft>
            <a:buNone/>
          </a:pPr>
          <a:endParaRPr kumimoji="0" lang="en-GB" sz="2800" b="1" i="0" u="none" strike="noStrike" kern="1200"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endParaRPr>
        </a:p>
        <a:p>
          <a:pPr marL="0" lvl="0" indent="0" algn="ctr" defTabSz="1244600">
            <a:lnSpc>
              <a:spcPct val="110000"/>
            </a:lnSpc>
            <a:spcBef>
              <a:spcPct val="0"/>
            </a:spcBef>
            <a:spcAft>
              <a:spcPts val="0"/>
            </a:spcAft>
            <a:buNone/>
          </a:pPr>
          <a:r>
            <a:rPr kumimoji="0" lang="en-GB" sz="2800" b="1" i="0" u="none" strike="noStrike" kern="1200"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Specific</a:t>
          </a:r>
          <a:r>
            <a:rPr kumimoji="0" lang="en-GB" sz="2800" b="0" i="0" u="none" strike="noStrike" kern="1200"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fulfil the needs of </a:t>
          </a:r>
          <a:r>
            <a:rPr kumimoji="0" lang="en-GB" sz="2800" b="1" i="0" u="none" strike="noStrike" kern="1200"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transitioning</a:t>
          </a:r>
          <a:r>
            <a:rPr kumimoji="0" lang="en-GB" sz="2800" b="0" i="0" u="none" strike="noStrike" kern="1200"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to a low-carbon &amp; resilient society</a:t>
          </a:r>
        </a:p>
        <a:p>
          <a:pPr marL="0" lvl="0" indent="0" algn="ctr" defTabSz="1244600">
            <a:lnSpc>
              <a:spcPct val="110000"/>
            </a:lnSpc>
            <a:spcBef>
              <a:spcPct val="0"/>
            </a:spcBef>
            <a:spcAft>
              <a:spcPts val="0"/>
            </a:spcAft>
            <a:buNone/>
          </a:pPr>
          <a:endParaRPr kumimoji="0" lang="en-GB" sz="2800" b="0" i="0" u="none" strike="noStrike" kern="1200" cap="none" spc="0" normalizeH="0" baseline="0" noProof="0" dirty="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endParaRPr>
        </a:p>
      </dsp:txBody>
      <dsp:txXfrm>
        <a:off x="118" y="156702"/>
        <a:ext cx="3902394" cy="4312723"/>
      </dsp:txXfrm>
    </dsp:sp>
    <dsp:sp modelId="{EC9C49CB-5CA0-472D-8249-F7DC2FE4B4A9}">
      <dsp:nvSpPr>
        <dsp:cNvPr id="0" name=""/>
        <dsp:cNvSpPr/>
      </dsp:nvSpPr>
      <dsp:spPr>
        <a:xfrm>
          <a:off x="4061943" y="153330"/>
          <a:ext cx="3902394" cy="4319467"/>
        </a:xfrm>
        <a:prstGeom prst="rect">
          <a:avLst/>
        </a:prstGeom>
        <a:solidFill>
          <a:srgbClr val="082F6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ts val="0"/>
            </a:spcAft>
            <a:buNone/>
          </a:pPr>
          <a:r>
            <a:rPr lang="en-US" sz="2800" b="1"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Cross-cutting</a:t>
          </a:r>
          <a:r>
            <a:rPr lang="en-US" sz="2800" b="0"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 capabilities to    </a:t>
          </a:r>
          <a:r>
            <a:rPr lang="en-US" sz="2800" b="1"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respond to </a:t>
          </a:r>
          <a:r>
            <a:rPr lang="en-US" sz="2800" b="0"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and </a:t>
          </a:r>
        </a:p>
        <a:p>
          <a:pPr marL="0" lvl="0" indent="0" algn="ctr" defTabSz="1244600">
            <a:lnSpc>
              <a:spcPct val="110000"/>
            </a:lnSpc>
            <a:spcBef>
              <a:spcPct val="0"/>
            </a:spcBef>
            <a:spcAft>
              <a:spcPts val="0"/>
            </a:spcAft>
            <a:buNone/>
          </a:pPr>
          <a:r>
            <a:rPr lang="en-US" sz="2800" b="0"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tackle environmental challenges</a:t>
          </a:r>
          <a:endParaRPr lang="en-GB" sz="2800" b="1" kern="1200">
            <a:solidFill>
              <a:srgbClr val="FFFFFF"/>
            </a:solidFill>
            <a:latin typeface="Arial Nova" panose="020B0504020202020204" pitchFamily="34" charset="0"/>
            <a:ea typeface="Open Sans" panose="020B0606030504020204" pitchFamily="34" charset="0"/>
            <a:cs typeface="Open Sans" panose="020B0606030504020204" pitchFamily="34" charset="0"/>
          </a:endParaRPr>
        </a:p>
      </dsp:txBody>
      <dsp:txXfrm>
        <a:off x="4061943" y="153330"/>
        <a:ext cx="3902394" cy="4319467"/>
      </dsp:txXfrm>
    </dsp:sp>
    <dsp:sp modelId="{592BE768-7271-4102-832D-B56B2B5B4392}">
      <dsp:nvSpPr>
        <dsp:cNvPr id="0" name=""/>
        <dsp:cNvSpPr/>
      </dsp:nvSpPr>
      <dsp:spPr>
        <a:xfrm>
          <a:off x="8123768" y="149939"/>
          <a:ext cx="3902394" cy="4326250"/>
        </a:xfrm>
        <a:prstGeom prst="rect">
          <a:avLst/>
        </a:prstGeom>
        <a:solidFill>
          <a:srgbClr val="C9191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ts val="0"/>
            </a:spcAft>
            <a:buNone/>
          </a:pPr>
          <a:r>
            <a:rPr kumimoji="0" lang="en-GB" sz="2800" b="1"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Adaptive</a:t>
          </a:r>
          <a:r>
            <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can </a:t>
          </a:r>
          <a:r>
            <a:rPr kumimoji="0" lang="en-GB" sz="2800" b="1"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transform unjust structures   </a:t>
          </a:r>
          <a:r>
            <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into</a:t>
          </a:r>
          <a:r>
            <a:rPr lang="en-US" sz="28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 more sustainable &amp; equitable alternatives</a:t>
          </a:r>
        </a:p>
      </dsp:txBody>
      <dsp:txXfrm>
        <a:off x="8123768" y="149939"/>
        <a:ext cx="3902394" cy="43262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C49CB-5CA0-472D-8249-F7DC2FE4B4A9}">
      <dsp:nvSpPr>
        <dsp:cNvPr id="0" name=""/>
        <dsp:cNvSpPr/>
      </dsp:nvSpPr>
      <dsp:spPr>
        <a:xfrm>
          <a:off x="0" y="6247"/>
          <a:ext cx="3902776" cy="1151996"/>
        </a:xfrm>
        <a:prstGeom prst="rect">
          <a:avLst/>
        </a:prstGeom>
        <a:solidFill>
          <a:srgbClr val="2171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80000"/>
            </a:lnSpc>
            <a:spcBef>
              <a:spcPct val="0"/>
            </a:spcBef>
            <a:spcAft>
              <a:spcPts val="0"/>
            </a:spcAft>
            <a:buNone/>
          </a:pP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green </a:t>
          </a:r>
          <a:r>
            <a:rPr lang="en-GB" sz="3400" b="1" kern="1200">
              <a:solidFill>
                <a:srgbClr val="FFFFFF"/>
              </a:solidFill>
              <a:latin typeface="Arial Nova" panose="020B0504020202020204" pitchFamily="34" charset="0"/>
              <a:ea typeface="Open Sans" panose="020B0606030504020204" pitchFamily="34" charset="0"/>
              <a:cs typeface="Open Sans" panose="020B0606030504020204" pitchFamily="34" charset="0"/>
            </a:rPr>
            <a:t>jobs</a:t>
          </a:r>
        </a:p>
      </dsp:txBody>
      <dsp:txXfrm>
        <a:off x="0" y="6247"/>
        <a:ext cx="3902776" cy="1151996"/>
      </dsp:txXfrm>
    </dsp:sp>
    <dsp:sp modelId="{BDAF56EF-BA9F-40C4-AD02-7BC756899A22}">
      <dsp:nvSpPr>
        <dsp:cNvPr id="0" name=""/>
        <dsp:cNvSpPr/>
      </dsp:nvSpPr>
      <dsp:spPr>
        <a:xfrm>
          <a:off x="4061758" y="0"/>
          <a:ext cx="3902776" cy="1151996"/>
        </a:xfrm>
        <a:prstGeom prst="rect">
          <a:avLst/>
        </a:prstGeom>
        <a:solidFill>
          <a:srgbClr val="082F6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80000"/>
            </a:lnSpc>
            <a:spcBef>
              <a:spcPct val="0"/>
            </a:spcBef>
            <a:spcAft>
              <a:spcPts val="0"/>
            </a:spcAft>
            <a:buNone/>
          </a:pP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Green </a:t>
          </a:r>
          <a:r>
            <a:rPr lang="en-GB" sz="3400" b="1" kern="1200">
              <a:solidFill>
                <a:srgbClr val="FFFFFF"/>
              </a:solidFill>
              <a:latin typeface="Arial Nova" panose="020B0504020202020204" pitchFamily="34" charset="0"/>
              <a:ea typeface="Open Sans" panose="020B0606030504020204" pitchFamily="34" charset="0"/>
              <a:cs typeface="Open Sans" panose="020B0606030504020204" pitchFamily="34" charset="0"/>
            </a:rPr>
            <a:t>life</a:t>
          </a: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 </a:t>
          </a:r>
          <a:r>
            <a:rPr lang="en-GB" sz="3400" b="0" kern="1200">
              <a:solidFill>
                <a:srgbClr val="FFFFFF"/>
              </a:solidFill>
              <a:latin typeface="Arial Nova" panose="020B0504020202020204" pitchFamily="34" charset="0"/>
              <a:ea typeface="Open Sans" panose="020B0606030504020204" pitchFamily="34" charset="0"/>
              <a:cs typeface="Open Sans" panose="020B0606030504020204" pitchFamily="34" charset="0"/>
            </a:rPr>
            <a:t>skills</a:t>
          </a:r>
        </a:p>
      </dsp:txBody>
      <dsp:txXfrm>
        <a:off x="4061758" y="0"/>
        <a:ext cx="3902776" cy="1151996"/>
      </dsp:txXfrm>
    </dsp:sp>
    <dsp:sp modelId="{592BE768-7271-4102-832D-B56B2B5B4392}">
      <dsp:nvSpPr>
        <dsp:cNvPr id="0" name=""/>
        <dsp:cNvSpPr/>
      </dsp:nvSpPr>
      <dsp:spPr>
        <a:xfrm>
          <a:off x="8123506" y="0"/>
          <a:ext cx="3902776" cy="1151996"/>
        </a:xfrm>
        <a:prstGeom prst="rect">
          <a:avLst/>
        </a:prstGeom>
        <a:solidFill>
          <a:srgbClr val="C9191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80000"/>
            </a:lnSpc>
            <a:spcBef>
              <a:spcPct val="0"/>
            </a:spcBef>
            <a:spcAft>
              <a:spcPts val="0"/>
            </a:spcAft>
            <a:buNone/>
          </a:pPr>
          <a:r>
            <a:rPr lang="en-GB" sz="34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Skills for a green </a:t>
          </a:r>
          <a:r>
            <a:rPr lang="en-GB" sz="3400" b="1" kern="1200">
              <a:solidFill>
                <a:srgbClr val="FFFFFF"/>
              </a:solidFill>
              <a:latin typeface="Arial Nova" panose="020B0504020202020204" pitchFamily="34" charset="0"/>
              <a:ea typeface="Open Sans" panose="020B0606030504020204" pitchFamily="34" charset="0"/>
              <a:cs typeface="Open Sans" panose="020B0606030504020204" pitchFamily="34" charset="0"/>
            </a:rPr>
            <a:t>transformation</a:t>
          </a:r>
        </a:p>
      </dsp:txBody>
      <dsp:txXfrm>
        <a:off x="8123506" y="0"/>
        <a:ext cx="3902776" cy="11519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D1328-83CC-495F-AA0F-A111D6B6679E}">
      <dsp:nvSpPr>
        <dsp:cNvPr id="0" name=""/>
        <dsp:cNvSpPr/>
      </dsp:nvSpPr>
      <dsp:spPr>
        <a:xfrm>
          <a:off x="118" y="156702"/>
          <a:ext cx="3902394" cy="4312723"/>
        </a:xfrm>
        <a:prstGeom prst="rect">
          <a:avLst/>
        </a:prstGeom>
        <a:solidFill>
          <a:srgbClr val="2171B7"/>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ts val="0"/>
            </a:spcAft>
            <a:buNone/>
          </a:pPr>
          <a:r>
            <a:rPr kumimoji="0" lang="en-GB" sz="2800" b="1"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Specific</a:t>
          </a:r>
          <a:r>
            <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fulfil the needs of </a:t>
          </a:r>
          <a:r>
            <a:rPr kumimoji="0" lang="en-GB" sz="2800" b="1"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transitioning</a:t>
          </a:r>
          <a:r>
            <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to a low-carbon economy</a:t>
          </a:r>
        </a:p>
        <a:p>
          <a:pPr marL="0" lvl="0" indent="0" algn="ctr" defTabSz="1244600">
            <a:lnSpc>
              <a:spcPct val="110000"/>
            </a:lnSpc>
            <a:spcBef>
              <a:spcPct val="0"/>
            </a:spcBef>
            <a:spcAft>
              <a:spcPts val="0"/>
            </a:spcAft>
            <a:buNone/>
          </a:pPr>
          <a:endPar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endParaRPr>
        </a:p>
      </dsp:txBody>
      <dsp:txXfrm>
        <a:off x="118" y="156702"/>
        <a:ext cx="3902394" cy="4312723"/>
      </dsp:txXfrm>
    </dsp:sp>
    <dsp:sp modelId="{EC9C49CB-5CA0-472D-8249-F7DC2FE4B4A9}">
      <dsp:nvSpPr>
        <dsp:cNvPr id="0" name=""/>
        <dsp:cNvSpPr/>
      </dsp:nvSpPr>
      <dsp:spPr>
        <a:xfrm>
          <a:off x="4061943" y="153330"/>
          <a:ext cx="3902394" cy="4319467"/>
        </a:xfrm>
        <a:prstGeom prst="rect">
          <a:avLst/>
        </a:prstGeom>
        <a:solidFill>
          <a:srgbClr val="082F6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ts val="0"/>
            </a:spcAft>
            <a:buNone/>
          </a:pPr>
          <a:r>
            <a:rPr lang="en-US" sz="2800" b="1"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Cross-cutting</a:t>
          </a:r>
          <a:r>
            <a:rPr lang="en-US" sz="2800" b="0"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 capabilities to    </a:t>
          </a:r>
          <a:r>
            <a:rPr lang="en-US" sz="2800" b="1"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respond to </a:t>
          </a:r>
          <a:r>
            <a:rPr lang="en-US" sz="2800" b="0"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and </a:t>
          </a:r>
        </a:p>
        <a:p>
          <a:pPr marL="0" lvl="0" indent="0" algn="ctr" defTabSz="1244600">
            <a:lnSpc>
              <a:spcPct val="110000"/>
            </a:lnSpc>
            <a:spcBef>
              <a:spcPct val="0"/>
            </a:spcBef>
            <a:spcAft>
              <a:spcPts val="0"/>
            </a:spcAft>
            <a:buNone/>
          </a:pPr>
          <a:r>
            <a:rPr lang="en-US" sz="2800" b="0" i="0" kern="1200">
              <a:solidFill>
                <a:srgbClr val="FFFFFF"/>
              </a:solidFill>
              <a:effectLst/>
              <a:latin typeface="Arial Nova" panose="020B0504020202020204" pitchFamily="34" charset="0"/>
              <a:ea typeface="Open Sans" panose="020B0606030504020204" pitchFamily="34" charset="0"/>
              <a:cs typeface="Open Sans" panose="020B0606030504020204" pitchFamily="34" charset="0"/>
            </a:rPr>
            <a:t>tackle environmental challenges</a:t>
          </a:r>
          <a:endParaRPr lang="en-GB" sz="2800" b="1" kern="1200">
            <a:solidFill>
              <a:srgbClr val="FFFFFF"/>
            </a:solidFill>
            <a:latin typeface="Arial Nova" panose="020B0504020202020204" pitchFamily="34" charset="0"/>
            <a:ea typeface="Open Sans" panose="020B0606030504020204" pitchFamily="34" charset="0"/>
            <a:cs typeface="Open Sans" panose="020B0606030504020204" pitchFamily="34" charset="0"/>
          </a:endParaRPr>
        </a:p>
      </dsp:txBody>
      <dsp:txXfrm>
        <a:off x="4061943" y="153330"/>
        <a:ext cx="3902394" cy="4319467"/>
      </dsp:txXfrm>
    </dsp:sp>
    <dsp:sp modelId="{592BE768-7271-4102-832D-B56B2B5B4392}">
      <dsp:nvSpPr>
        <dsp:cNvPr id="0" name=""/>
        <dsp:cNvSpPr/>
      </dsp:nvSpPr>
      <dsp:spPr>
        <a:xfrm>
          <a:off x="8123768" y="149939"/>
          <a:ext cx="3902394" cy="4326250"/>
        </a:xfrm>
        <a:prstGeom prst="rect">
          <a:avLst/>
        </a:prstGeom>
        <a:solidFill>
          <a:srgbClr val="C9191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ts val="0"/>
            </a:spcAft>
            <a:buNone/>
          </a:pPr>
          <a:r>
            <a:rPr kumimoji="0" lang="en-GB" sz="2800" b="1"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Adaptive</a:t>
          </a:r>
          <a:r>
            <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 capabilities that can </a:t>
          </a:r>
          <a:r>
            <a:rPr kumimoji="0" lang="en-GB" sz="2800" b="1"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transform unjust structures   </a:t>
          </a:r>
          <a:r>
            <a:rPr kumimoji="0" lang="en-GB" sz="28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into</a:t>
          </a:r>
          <a:r>
            <a:rPr lang="en-US" sz="2800" kern="1200">
              <a:solidFill>
                <a:srgbClr val="FFFFFF"/>
              </a:solidFill>
              <a:latin typeface="Arial Nova" panose="020B0504020202020204" pitchFamily="34" charset="0"/>
              <a:ea typeface="Open Sans" panose="020B0606030504020204" pitchFamily="34" charset="0"/>
              <a:cs typeface="Open Sans" panose="020B0606030504020204" pitchFamily="34" charset="0"/>
            </a:rPr>
            <a:t> more sustainable &amp; equitable alternatives</a:t>
          </a:r>
        </a:p>
      </dsp:txBody>
      <dsp:txXfrm>
        <a:off x="8123768" y="149939"/>
        <a:ext cx="3902394" cy="43262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D1328-83CC-495F-AA0F-A111D6B6679E}">
      <dsp:nvSpPr>
        <dsp:cNvPr id="0" name=""/>
        <dsp:cNvSpPr/>
      </dsp:nvSpPr>
      <dsp:spPr>
        <a:xfrm>
          <a:off x="118" y="165727"/>
          <a:ext cx="3902394" cy="4294673"/>
        </a:xfrm>
        <a:prstGeom prst="rect">
          <a:avLst/>
        </a:prstGeom>
        <a:solidFill>
          <a:srgbClr val="2171B7"/>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Data analysis </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Engineering</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Entrepreneurship</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Environmental &amp; ecosystem management</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Finance skills</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ICT skills</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Project management</a:t>
          </a:r>
        </a:p>
        <a:p>
          <a:pPr marL="0" lvl="0" indent="0" algn="ctr" defTabSz="889000">
            <a:lnSpc>
              <a:spcPct val="100000"/>
            </a:lnSpc>
            <a:spcBef>
              <a:spcPct val="0"/>
            </a:spcBef>
            <a:spcAft>
              <a:spcPts val="12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Research skills</a:t>
          </a:r>
          <a:endParaRPr lang="en-GB" sz="2800" b="1" kern="1200">
            <a:solidFill>
              <a:srgbClr val="FFFFFF"/>
            </a:solidFill>
            <a:latin typeface="Arial Nova" panose="020B0504020202020204" pitchFamily="34" charset="0"/>
            <a:ea typeface="Open Sans" panose="020B0606030504020204" pitchFamily="34" charset="0"/>
            <a:cs typeface="Open Sans" panose="020B0606030504020204" pitchFamily="34" charset="0"/>
          </a:endParaRPr>
        </a:p>
      </dsp:txBody>
      <dsp:txXfrm>
        <a:off x="118" y="165727"/>
        <a:ext cx="3902394" cy="4294673"/>
      </dsp:txXfrm>
    </dsp:sp>
    <dsp:sp modelId="{EC9C49CB-5CA0-472D-8249-F7DC2FE4B4A9}">
      <dsp:nvSpPr>
        <dsp:cNvPr id="0" name=""/>
        <dsp:cNvSpPr/>
      </dsp:nvSpPr>
      <dsp:spPr>
        <a:xfrm>
          <a:off x="4061943" y="162360"/>
          <a:ext cx="3902394" cy="4301407"/>
        </a:xfrm>
        <a:prstGeom prst="rect">
          <a:avLst/>
        </a:prstGeom>
        <a:solidFill>
          <a:srgbClr val="082F6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Adaptability</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Emotional intelligence</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Creativity</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Critical thinking</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Empathy </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Growth mindset</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Intercultural competence</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Open-mindedness</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Participatory skills</a:t>
          </a:r>
          <a:endParaRPr lang="en-GB" sz="3600" b="1" kern="1200">
            <a:solidFill>
              <a:srgbClr val="FFFFFF"/>
            </a:solidFill>
            <a:latin typeface="Arial Nova" panose="020B0504020202020204" pitchFamily="34" charset="0"/>
            <a:ea typeface="Open Sans" panose="020B0606030504020204" pitchFamily="34" charset="0"/>
            <a:cs typeface="Open Sans" panose="020B0606030504020204" pitchFamily="34" charset="0"/>
          </a:endParaRPr>
        </a:p>
      </dsp:txBody>
      <dsp:txXfrm>
        <a:off x="4061943" y="162360"/>
        <a:ext cx="3902394" cy="4301407"/>
      </dsp:txXfrm>
    </dsp:sp>
    <dsp:sp modelId="{592BE768-7271-4102-832D-B56B2B5B4392}">
      <dsp:nvSpPr>
        <dsp:cNvPr id="0" name=""/>
        <dsp:cNvSpPr/>
      </dsp:nvSpPr>
      <dsp:spPr>
        <a:xfrm>
          <a:off x="8123768" y="158988"/>
          <a:ext cx="3902394" cy="4308151"/>
        </a:xfrm>
        <a:prstGeom prst="rect">
          <a:avLst/>
        </a:prstGeom>
        <a:solidFill>
          <a:srgbClr val="C9191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Anticipatory thinking </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Coalition building</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Disruptive thinking </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Environmental stewardship</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Inclusive mindset</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Perspective skills</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Political agency</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Systems thinking </a:t>
          </a:r>
        </a:p>
        <a:p>
          <a:pPr marL="0" lvl="0" indent="0" algn="ctr" defTabSz="889000">
            <a:lnSpc>
              <a:spcPct val="100000"/>
            </a:lnSpc>
            <a:spcBef>
              <a:spcPct val="0"/>
            </a:spcBef>
            <a:spcAft>
              <a:spcPts val="1000"/>
            </a:spcAft>
            <a:buNone/>
          </a:pPr>
          <a:r>
            <a:rPr kumimoji="0" lang="en-GB" sz="2000" b="0" i="0" u="none" strike="noStrike" kern="1200" cap="none" spc="0" normalizeH="0" baseline="0" noProof="0">
              <a:ln/>
              <a:solidFill>
                <a:srgbClr val="FFFFFF"/>
              </a:solidFill>
              <a:effectLst/>
              <a:uLnTx/>
              <a:uFillTx/>
              <a:latin typeface="Arial Nova" panose="020B0504020202020204" pitchFamily="34" charset="0"/>
              <a:ea typeface="Open Sans" panose="020B0606030504020204" pitchFamily="34" charset="0"/>
              <a:cs typeface="Open Sans" panose="020B0606030504020204" pitchFamily="34" charset="0"/>
            </a:rPr>
            <a:t>Valuing indigenous knowledge</a:t>
          </a:r>
          <a:endParaRPr lang="en-GB" sz="2000" b="1" kern="1200">
            <a:solidFill>
              <a:srgbClr val="FFFFFF"/>
            </a:solidFill>
            <a:latin typeface="Arial Nova" panose="020B0504020202020204" pitchFamily="34" charset="0"/>
            <a:ea typeface="Open Sans" panose="020B0606030504020204" pitchFamily="34" charset="0"/>
            <a:cs typeface="Open Sans" panose="020B0606030504020204" pitchFamily="34" charset="0"/>
          </a:endParaRPr>
        </a:p>
      </dsp:txBody>
      <dsp:txXfrm>
        <a:off x="8123768" y="158988"/>
        <a:ext cx="3902394" cy="4308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F4402-9F64-4A28-AF78-FE95AEE07837}" type="datetimeFigureOut">
              <a:rPr lang="en-GB" smtClean="0"/>
              <a:t>11/06/2024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60FDE-4B71-43C2-A889-4E5318CF0AD5}" type="slidenum">
              <a:rPr lang="en-GB" smtClean="0"/>
              <a:t>‹#›</a:t>
            </a:fld>
            <a:endParaRPr lang="en-GB"/>
          </a:p>
        </p:txBody>
      </p:sp>
    </p:spTree>
    <p:extLst>
      <p:ext uri="{BB962C8B-B14F-4D97-AF65-F5344CB8AC3E}">
        <p14:creationId xmlns:p14="http://schemas.microsoft.com/office/powerpoint/2010/main" val="187439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deloitte.com/uk/en/focus/climate-change/zero-in-on-scope-1-2-and-3-emissions.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eauc.org.uk/discussing_scope_3_why_our_emissions_have_risen#Resources%20relevant%20to%20Scope%203"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org/en/climatechange/net-zero-coali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toffice.gov.uk/weather/climate-change/effects-of-climate-chang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ukclimaterisk.org/publications/technical-report-ccra3-ia/chapter-5/#section-339-5-14-1-1-current-risk-h13" TargetMode="External"/><Relationship Id="rId4" Type="http://schemas.openxmlformats.org/officeDocument/2006/relationships/hyperlink" Target="https://www.economicsandpeace.org/wp-content/uploads/2020/09/Ecological-Threat-Register-Press-Release-27.08-FINAL.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k-cri.org/%E2%80%8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rup.com/projects/climate-change-guidance-for-london-schools-and-early-years-setting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ov.uk/government/publications/hot-weather-and-health-action-cards/heat-health-alert-action-card-for-the-voluntary-and-community-sector#using-the-hha-action-card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f.panda.org/discover/our_focus/biodiversity/biodiversit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nep.org/news-and-stories/story/five-drivers-nature-crisi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ducationnaturepark.org.u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ons.gov.uk/economy/environmentalaccounts/articles/greenjobscurrentandupcomingwork/march2023#:~:text=3.-,Green%20jobs%20definition,or%20adapt%20to%20climate%20chang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ov.uk/government/news/pm-outlines-his-ten-point-plan-for-a-green-industrial-revolution-for-250000-job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assets.publishing.service.gov.uk/media/650466aadec5be000dc35f85/green-jobs-taskforce-report-2021.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brookings.edu/articles/a-new-green-learning-agenda-approaches-to-quality-education-for-climate-actio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brookings.edu/articles/a-new-green-learning-agenda-approaches-to-quality-education-for-climate-actio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imate.ec.europa.eu/climate-change/causes-climate-change_en#:~:text=Many%20of%20these%20greenhouse%20gases,nitrous%20oxi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been designed to introduce climate action areas and the key areas to target to sustainability leads, senior leadership teams, governors and/or teachers. Please adapt the presentation to suit the needs of the education setting you are presenting to.</a:t>
            </a:r>
          </a:p>
          <a:p>
            <a:endParaRPr lang="en-US" dirty="0">
              <a:latin typeface="Aptos"/>
              <a:ea typeface="Calibri"/>
              <a:cs typeface="Calibri"/>
            </a:endParaRPr>
          </a:p>
          <a:p>
            <a:r>
              <a:rPr lang="en-US" dirty="0">
                <a:latin typeface="Aptos"/>
                <a:ea typeface="Calibri"/>
                <a:cs typeface="Calibri"/>
              </a:rPr>
              <a:t>A shorter version of this presentation is also available.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4760FDE-4B71-43C2-A889-4E5318CF0AD5}" type="slidenum">
              <a:rPr lang="en-GB" smtClean="0"/>
              <a:t>1</a:t>
            </a:fld>
            <a:endParaRPr lang="en-GB"/>
          </a:p>
        </p:txBody>
      </p:sp>
    </p:spTree>
    <p:extLst>
      <p:ext uri="{BB962C8B-B14F-4D97-AF65-F5344CB8AC3E}">
        <p14:creationId xmlns:p14="http://schemas.microsoft.com/office/powerpoint/2010/main" val="93784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More information on the definitions of scope 1, 2 and 3- </a:t>
            </a:r>
            <a:r>
              <a:rPr lang="en-US" dirty="0">
                <a:solidFill>
                  <a:srgbClr val="000000"/>
                </a:solidFill>
                <a:hlinkClick r:id="rId3"/>
              </a:rPr>
              <a:t>What are scope 1, 2 and 3 emissions? | Deloitte UK</a:t>
            </a:r>
            <a:endParaRPr lang="en-US" dirty="0">
              <a:solidFill>
                <a:srgbClr val="000000"/>
              </a:solidFill>
            </a:endParaRPr>
          </a:p>
          <a:p>
            <a:r>
              <a:rPr lang="en-US" dirty="0">
                <a:solidFill>
                  <a:srgbClr val="000000"/>
                </a:solidFill>
              </a:rPr>
              <a:t>Scope 3 emissions contain 15 categories, to cover specific upstream and downstream value-chain activities. There are </a:t>
            </a:r>
            <a:r>
              <a:rPr lang="en-US" dirty="0">
                <a:solidFill>
                  <a:srgbClr val="000000"/>
                </a:solidFill>
                <a:hlinkClick r:id="rId4"/>
              </a:rPr>
              <a:t>resources available</a:t>
            </a:r>
            <a:r>
              <a:rPr lang="en-US" dirty="0">
                <a:solidFill>
                  <a:srgbClr val="000000"/>
                </a:solidFill>
              </a:rPr>
              <a:t> to the education sector.</a:t>
            </a:r>
            <a:endParaRPr lang="en-US" dirty="0"/>
          </a:p>
          <a:p>
            <a:endParaRPr lang="en-US" b="0" i="0" dirty="0">
              <a:solidFill>
                <a:srgbClr val="000000"/>
              </a:solidFill>
              <a:effectLst/>
              <a:highlight>
                <a:srgbClr val="FFFFFF"/>
              </a:highlight>
              <a:latin typeface="ProximaNova-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968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B3665"/>
                </a:solidFill>
              </a:rPr>
              <a:t>Net Zero further information- </a:t>
            </a:r>
            <a:r>
              <a:rPr lang="en-US" dirty="0">
                <a:solidFill>
                  <a:srgbClr val="1B3665"/>
                </a:solidFill>
                <a:hlinkClick r:id="rId3"/>
              </a:rPr>
              <a:t>Net Zero Coalition | United Nations</a:t>
            </a:r>
            <a:endParaRPr lang="en-US" dirty="0">
              <a:solidFill>
                <a:srgbClr val="1B3665"/>
              </a:solidFill>
            </a:endParaRPr>
          </a:p>
          <a:p>
            <a:endParaRPr lang="en-US" dirty="0">
              <a:solidFill>
                <a:srgbClr val="1B3665"/>
              </a:solidFill>
            </a:endParaRPr>
          </a:p>
          <a:p>
            <a:r>
              <a:rPr lang="en-US" dirty="0">
                <a:solidFill>
                  <a:srgbClr val="1B3665"/>
                </a:solidFill>
              </a:rPr>
              <a:t>Every year in England, schools emit more than 10 million </a:t>
            </a:r>
            <a:r>
              <a:rPr lang="en-US" dirty="0" err="1">
                <a:solidFill>
                  <a:srgbClr val="1B3665"/>
                </a:solidFill>
              </a:rPr>
              <a:t>tonnes</a:t>
            </a:r>
            <a:r>
              <a:rPr lang="en-US" dirty="0">
                <a:solidFill>
                  <a:srgbClr val="1B3665"/>
                </a:solidFill>
              </a:rPr>
              <a:t> of carbon.</a:t>
            </a:r>
          </a:p>
          <a:p>
            <a:endParaRPr lang="en-US" dirty="0">
              <a:solidFill>
                <a:srgbClr val="1B3665"/>
              </a:solidFill>
            </a:endParaRPr>
          </a:p>
          <a:p>
            <a:r>
              <a:rPr lang="en-US" dirty="0">
                <a:solidFill>
                  <a:srgbClr val="1B3665"/>
                </a:solidFill>
              </a:rPr>
              <a:t>Net zero is the most commonly used wording but you may have also heard of carbon neutral for example. Understanding what each of these mean is really important.</a:t>
            </a:r>
          </a:p>
          <a:p>
            <a:endParaRPr lang="en-US" dirty="0">
              <a:solidFill>
                <a:srgbClr val="1B3665"/>
              </a:solidFill>
            </a:endParaRPr>
          </a:p>
          <a:p>
            <a:r>
              <a:rPr lang="en-US" dirty="0">
                <a:solidFill>
                  <a:srgbClr val="1B3665"/>
                </a:solidFill>
              </a:rPr>
              <a:t>Firstly, neither represent zero emissions, whereby we release no GHGs to the atmosphere. Given GHGs are the leading cause of climate change, zero emissions would be ideal, but there are likely going to be difficult to remove emissions remaining from all but the most ambitious action.</a:t>
            </a:r>
          </a:p>
          <a:p>
            <a:endParaRPr lang="en-US" dirty="0">
              <a:solidFill>
                <a:srgbClr val="1B3665"/>
              </a:solidFill>
            </a:endParaRPr>
          </a:p>
          <a:p>
            <a:r>
              <a:rPr lang="en-US" dirty="0">
                <a:solidFill>
                  <a:srgbClr val="1B3665"/>
                </a:solidFill>
              </a:rPr>
              <a:t>Then we go into the idea of reducing but not removing all.</a:t>
            </a:r>
          </a:p>
          <a:p>
            <a:endParaRPr lang="en-US" dirty="0">
              <a:solidFill>
                <a:srgbClr val="1B3665"/>
              </a:solidFill>
            </a:endParaRPr>
          </a:p>
          <a:p>
            <a:r>
              <a:rPr lang="en-US" dirty="0">
                <a:solidFill>
                  <a:srgbClr val="1B3665"/>
                </a:solidFill>
              </a:rPr>
              <a:t>Carbon neutral means removing the equivalent amount of CO2 to what’s emitted through activities across their supply chains, by investing in ‘carbon sinks’ that absorb CO2. Carbon sinks, like the ocean or forests, absorb more carbon from the atmosphere than they emit. Most businesses who are carbon neutral also try to reduce their emissions but this isn’t measured in the definition. So if you have a carbon neutral organization, they’ve not necessarily reduced emissions, but they have offset an equivalent.</a:t>
            </a:r>
          </a:p>
          <a:p>
            <a:endParaRPr lang="en-US" dirty="0">
              <a:solidFill>
                <a:srgbClr val="1B3665"/>
              </a:solidFill>
            </a:endParaRPr>
          </a:p>
          <a:p>
            <a:r>
              <a:rPr lang="en-US" dirty="0">
                <a:solidFill>
                  <a:srgbClr val="1B3665"/>
                </a:solidFill>
              </a:rPr>
              <a:t>Net zero is expanded in scale, going beyond the removal of just carbon emissions to include all GHGs such as methane and nitrous oxide. It means cutting greenhouse gas emissions to as close to zero as possible, with any remaining emissions re-absorbed from the atmosphere, according to the UN. They still offset, but there is an equal, if not greater emphasis, on following an ambitious emissions reduction trajectory.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130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dirty="0"/>
              <a:t>Click through the slide for each box to appear.</a:t>
            </a:r>
          </a:p>
          <a:p>
            <a:endParaRPr lang="en-GB" b="1" dirty="0"/>
          </a:p>
          <a:p>
            <a:r>
              <a:rPr lang="en-GB" b="1" dirty="0"/>
              <a:t>Recognise the urgency</a:t>
            </a:r>
            <a:endParaRPr lang="en-GB" dirty="0"/>
          </a:p>
          <a:p>
            <a:r>
              <a:rPr lang="en-GB" dirty="0"/>
              <a:t>Well, say this orange slide is our current greenhouse gas emissions. The experts say that to reach our goals of 1.5’c we need to *click* cut our emissions in half by 2030, *click* cut our emissions in half again by 2040, and *click* one more time by 2050. That means we need to reduce emissions by 87.5%, be left with one eighth of current emissions to keep on target.</a:t>
            </a:r>
          </a:p>
          <a:p>
            <a:endParaRPr lang="en-GB"/>
          </a:p>
          <a:p>
            <a:r>
              <a:rPr lang="en-GB" dirty="0"/>
              <a:t>So if you see net zero, ask first: what are your emission reduction plans?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81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 to your audience.</a:t>
            </a:r>
          </a:p>
        </p:txBody>
      </p:sp>
      <p:sp>
        <p:nvSpPr>
          <p:cNvPr id="4" name="Slide Number Placeholder 3"/>
          <p:cNvSpPr>
            <a:spLocks noGrp="1"/>
          </p:cNvSpPr>
          <p:nvPr>
            <p:ph type="sldNum" sz="quarter" idx="5"/>
          </p:nvPr>
        </p:nvSpPr>
        <p:spPr/>
        <p:txBody>
          <a:bodyPr/>
          <a:lstStyle/>
          <a:p>
            <a:fld id="{D4760FDE-4B71-43C2-A889-4E5318CF0AD5}" type="slidenum">
              <a:rPr lang="en-GB" smtClean="0"/>
              <a:t>13</a:t>
            </a:fld>
            <a:endParaRPr lang="en-GB"/>
          </a:p>
        </p:txBody>
      </p:sp>
    </p:spTree>
    <p:extLst>
      <p:ext uri="{BB962C8B-B14F-4D97-AF65-F5344CB8AC3E}">
        <p14:creationId xmlns:p14="http://schemas.microsoft.com/office/powerpoint/2010/main" val="399089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 few example actions to help </a:t>
            </a:r>
            <a:r>
              <a:rPr lang="en-US" dirty="0" err="1">
                <a:latin typeface="Calibri"/>
                <a:ea typeface="Calibri"/>
                <a:cs typeface="Calibri"/>
              </a:rPr>
              <a:t>decarbonise</a:t>
            </a:r>
            <a:r>
              <a:rPr lang="en-US" dirty="0">
                <a:latin typeface="Calibri"/>
                <a:ea typeface="Calibri"/>
                <a:cs typeface="Calibri"/>
              </a:rPr>
              <a:t>. </a:t>
            </a:r>
          </a:p>
        </p:txBody>
      </p:sp>
      <p:sp>
        <p:nvSpPr>
          <p:cNvPr id="4" name="Slide Number Placeholder 3"/>
          <p:cNvSpPr>
            <a:spLocks noGrp="1"/>
          </p:cNvSpPr>
          <p:nvPr>
            <p:ph type="sldNum" sz="quarter" idx="5"/>
          </p:nvPr>
        </p:nvSpPr>
        <p:spPr/>
        <p:txBody>
          <a:bodyPr/>
          <a:lstStyle/>
          <a:p>
            <a:fld id="{D4760FDE-4B71-43C2-A889-4E5318CF0AD5}" type="slidenum">
              <a:rPr lang="en-GB" smtClean="0"/>
              <a:t>14</a:t>
            </a:fld>
            <a:endParaRPr lang="en-GB"/>
          </a:p>
        </p:txBody>
      </p:sp>
    </p:spTree>
    <p:extLst>
      <p:ext uri="{BB962C8B-B14F-4D97-AF65-F5344CB8AC3E}">
        <p14:creationId xmlns:p14="http://schemas.microsoft.com/office/powerpoint/2010/main" val="3695241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Count Your Carbon is the nation’s first free, full scope carbon emissions tool built for – and in collaboration with – nurseries, schools and colleges. Whether you’re at the very start of your sustainability journey, or you’re a passionate environmentalist looking to effect change, join us on our mission to reduce carbon emissions in educational settings by 50% by 2030.</a:t>
            </a:r>
          </a:p>
          <a:p>
            <a:pPr algn="l"/>
            <a:endParaRPr lang="en-US" dirty="0"/>
          </a:p>
          <a:p>
            <a:pPr algn="l"/>
            <a:r>
              <a:rPr lang="en-US" dirty="0"/>
              <a:t>Count Your Carbon is based on the world’s most widely used greenhouse gas accounting standards: the GHG Protocol, and has been tailored to educational settings. The tool was built by Eco-Schools England in partnership with Let’s Go Zero and carbon experts Arete Zero Carbon, and is made possible thanks to players of People’s Postcode Lottery. Development was informed by months of in-depth research with those working in educational settings (including teachers, catering staff, bursars and caretakers) and within local authorities</a:t>
            </a:r>
            <a:endParaRPr lang="en-US" sz="1200" b="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3561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8F237-A664-440D-B8AB-7C3C775D08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8426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solidFill>
                  <a:srgbClr val="000000"/>
                </a:solidFill>
                <a:highlight>
                  <a:srgbClr val="F3F2F1"/>
                </a:highlight>
                <a:latin typeface="Aptos"/>
              </a:rPr>
              <a:t>Image- </a:t>
            </a:r>
            <a:r>
              <a:rPr lang="en-GB" dirty="0">
                <a:solidFill>
                  <a:srgbClr val="000000"/>
                </a:solidFill>
                <a:highlight>
                  <a:srgbClr val="F3F2F1"/>
                </a:highlight>
                <a:hlinkClick r:id="rId3"/>
              </a:rPr>
              <a:t>Effects of climate change - Met Office</a:t>
            </a:r>
            <a:r>
              <a:rPr lang="en-GB" dirty="0">
                <a:solidFill>
                  <a:srgbClr val="000000"/>
                </a:solidFill>
                <a:highlight>
                  <a:srgbClr val="F3F2F1"/>
                </a:highlight>
              </a:rPr>
              <a:t>:</a:t>
            </a:r>
            <a:endParaRPr lang="en-US" dirty="0"/>
          </a:p>
          <a:p>
            <a:pPr algn="l" rtl="0" fontAlgn="base"/>
            <a:r>
              <a:rPr lang="en-GB" b="0" i="0" u="none" strike="noStrike" dirty="0">
                <a:solidFill>
                  <a:srgbClr val="000000"/>
                </a:solidFill>
                <a:effectLst/>
                <a:highlight>
                  <a:srgbClr val="F3F2F1"/>
                </a:highlight>
                <a:latin typeface="Aptos" panose="020B0004020202020204" pitchFamily="34" charset="0"/>
              </a:rPr>
              <a:t>Inner circle (dark blue)= drivers of climate change</a:t>
            </a:r>
          </a:p>
          <a:p>
            <a:pPr algn="l" rtl="0" fontAlgn="base"/>
            <a:r>
              <a:rPr lang="en-GB" b="0" i="0" u="none" strike="noStrike" dirty="0">
                <a:solidFill>
                  <a:srgbClr val="000000"/>
                </a:solidFill>
                <a:effectLst/>
                <a:highlight>
                  <a:srgbClr val="F3F2F1"/>
                </a:highlight>
                <a:latin typeface="Aptos" panose="020B0004020202020204" pitchFamily="34" charset="0"/>
              </a:rPr>
              <a:t>Middle circle (blue)= changes to the climate system</a:t>
            </a:r>
          </a:p>
          <a:p>
            <a:pPr algn="l" rtl="0" fontAlgn="base"/>
            <a:r>
              <a:rPr lang="en-GB" b="0" i="0" u="none" strike="noStrike" dirty="0">
                <a:solidFill>
                  <a:srgbClr val="000000"/>
                </a:solidFill>
                <a:effectLst/>
                <a:highlight>
                  <a:srgbClr val="F3F2F1"/>
                </a:highlight>
                <a:latin typeface="Aptos" panose="020B0004020202020204" pitchFamily="34" charset="0"/>
              </a:rPr>
              <a:t>Outer circle (light blue)= impacts</a:t>
            </a:r>
          </a:p>
          <a:p>
            <a:pPr algn="l" rtl="0" fontAlgn="base"/>
            <a:endParaRPr lang="en-GB" b="0" i="0" u="none" strike="noStrike" dirty="0">
              <a:solidFill>
                <a:srgbClr val="000000"/>
              </a:solidFill>
              <a:effectLst/>
              <a:highlight>
                <a:srgbClr val="F3F2F1"/>
              </a:highlight>
              <a:latin typeface="Aptos" panose="020B0004020202020204" pitchFamily="34" charset="0"/>
            </a:endParaRPr>
          </a:p>
          <a:p>
            <a:pPr algn="l" rtl="0" fontAlgn="base"/>
            <a:r>
              <a:rPr lang="en-GB" b="0" i="0" u="none" strike="noStrike" dirty="0">
                <a:solidFill>
                  <a:srgbClr val="000000"/>
                </a:solidFill>
                <a:effectLst/>
                <a:highlight>
                  <a:srgbClr val="F3F2F1"/>
                </a:highlight>
                <a:latin typeface="Aptos" panose="020B0004020202020204" pitchFamily="34" charset="0"/>
              </a:rPr>
              <a:t>There are a whole host of impacts on the environment, the species we share the planet with and our own survival and lifestyles.</a:t>
            </a:r>
            <a:r>
              <a:rPr lang="en-US" b="0" i="0" dirty="0">
                <a:solidFill>
                  <a:srgbClr val="444444"/>
                </a:solidFill>
                <a:effectLst/>
                <a:highlight>
                  <a:srgbClr val="F3F2F1"/>
                </a:highlight>
                <a:latin typeface="Aptos" panose="020B0004020202020204" pitchFamily="34" charset="0"/>
              </a:rPr>
              <a:t>​</a:t>
            </a:r>
          </a:p>
          <a:p>
            <a:pPr marL="171450" indent="-171450">
              <a:buFont typeface="Arial" panose="020B0604020202020204" pitchFamily="34" charset="0"/>
              <a:buChar char="•"/>
            </a:pPr>
            <a:r>
              <a:rPr lang="en-GB" dirty="0"/>
              <a:t>Global warming exceeded 1.5C across the 12-month period between February 2023 and January 2024</a:t>
            </a:r>
          </a:p>
          <a:p>
            <a:pPr marL="171450" indent="-171450">
              <a:buFont typeface="Arial" panose="020B0604020202020204" pitchFamily="34" charset="0"/>
              <a:buChar char="•"/>
            </a:pPr>
            <a:r>
              <a:rPr lang="en-GB" dirty="0"/>
              <a:t>2023 was declared the warmest year on record</a:t>
            </a:r>
          </a:p>
          <a:p>
            <a:pPr marL="171450" indent="-171450">
              <a:buFont typeface="Arial" panose="020B0604020202020204" pitchFamily="34" charset="0"/>
              <a:buChar char="•"/>
            </a:pPr>
            <a:r>
              <a:rPr lang="en-GB" b="0" i="0" u="none" strike="noStrike" dirty="0">
                <a:solidFill>
                  <a:srgbClr val="000000"/>
                </a:solidFill>
                <a:effectLst/>
                <a:highlight>
                  <a:srgbClr val="F3F2F1"/>
                </a:highlight>
                <a:latin typeface="Aptos" panose="020B0004020202020204" pitchFamily="34" charset="0"/>
              </a:rPr>
              <a:t>In 2023,</a:t>
            </a:r>
            <a:r>
              <a:rPr lang="en-US" b="0" i="0" u="none" strike="noStrike" dirty="0">
                <a:solidFill>
                  <a:srgbClr val="000000"/>
                </a:solidFill>
                <a:effectLst/>
                <a:highlight>
                  <a:srgbClr val="F3F2F1"/>
                </a:highlight>
                <a:latin typeface="Aptos" panose="020B0004020202020204" pitchFamily="34" charset="0"/>
              </a:rPr>
              <a:t> Global temperatures in every month between June and December set new monthly records with July and August being the two hottest months on record (WMO),</a:t>
            </a:r>
          </a:p>
          <a:p>
            <a:pPr marL="171450" indent="-171450">
              <a:buFont typeface="Arial" panose="020B0604020202020204" pitchFamily="34" charset="0"/>
              <a:buChar char="•"/>
            </a:pPr>
            <a:r>
              <a:rPr lang="en-US" b="0" i="0" u="none" strike="noStrike" dirty="0">
                <a:solidFill>
                  <a:srgbClr val="000000"/>
                </a:solidFill>
                <a:effectLst/>
                <a:highlight>
                  <a:srgbClr val="F3F2F1"/>
                </a:highlight>
                <a:latin typeface="Aptos" panose="020B0004020202020204" pitchFamily="34" charset="0"/>
              </a:rPr>
              <a:t>W</a:t>
            </a:r>
            <a:r>
              <a:rPr lang="en-GB" b="0" i="0" u="none" strike="noStrike" dirty="0">
                <a:solidFill>
                  <a:srgbClr val="000000"/>
                </a:solidFill>
                <a:effectLst/>
                <a:highlight>
                  <a:srgbClr val="F3F2F1"/>
                </a:highlight>
                <a:latin typeface="Aptos" panose="020B0004020202020204" pitchFamily="34" charset="0"/>
              </a:rPr>
              <a:t>e also see increases in extreme weather of all types. In 2020, 26 all time low temperature records were broken. In 2021, that rose to 176 records. </a:t>
            </a:r>
            <a:r>
              <a:rPr lang="en-US"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marL="171450" indent="-171450">
              <a:buFont typeface="Arial" panose="020B0604020202020204" pitchFamily="34" charset="0"/>
              <a:buChar char="•"/>
            </a:pPr>
            <a:r>
              <a:rPr lang="en-US" b="0" i="0" u="none" strike="noStrike" dirty="0">
                <a:solidFill>
                  <a:srgbClr val="444444"/>
                </a:solidFill>
                <a:effectLst/>
                <a:highlight>
                  <a:srgbClr val="F3F2F1"/>
                </a:highlight>
                <a:latin typeface="Calibri" panose="020F0502020204030204" pitchFamily="34" charset="0"/>
              </a:rPr>
              <a:t>T</a:t>
            </a:r>
            <a:r>
              <a:rPr lang="en-GB" b="0" i="0" u="none" strike="noStrike" dirty="0">
                <a:solidFill>
                  <a:srgbClr val="000000"/>
                </a:solidFill>
                <a:effectLst/>
                <a:highlight>
                  <a:srgbClr val="F3F2F1"/>
                </a:highlight>
                <a:latin typeface="Aptos" panose="020B0004020202020204" pitchFamily="34" charset="0"/>
              </a:rPr>
              <a:t>he outer edge of this circle shows some of the impacts we’ll face: fires, flooding, gross damage to ecosystems, the expansion of this 6th mass extinction we’re facing. </a:t>
            </a:r>
          </a:p>
          <a:p>
            <a:pPr marL="171450" indent="-171450">
              <a:buFont typeface="Arial" panose="020B0604020202020204" pitchFamily="34" charset="0"/>
              <a:buChar char="•"/>
            </a:pPr>
            <a:r>
              <a:rPr lang="en-GB" b="0" i="0" u="none" strike="noStrike" dirty="0">
                <a:solidFill>
                  <a:srgbClr val="000000"/>
                </a:solidFill>
                <a:effectLst/>
                <a:highlight>
                  <a:srgbClr val="F3F2F1"/>
                </a:highlight>
                <a:latin typeface="Aptos"/>
              </a:rPr>
              <a:t>Climate change has many critical socio-economic impacts. Because it will cause increase in disease, it threatens our water supply, it causes food insecurity as pests increase and yields decrease, and as more of the earth will become uninhabitable or inflicted by natural disasters</a:t>
            </a:r>
            <a:r>
              <a:rPr lang="en-GB" dirty="0">
                <a:solidFill>
                  <a:srgbClr val="000000"/>
                </a:solidFill>
                <a:highlight>
                  <a:srgbClr val="F3F2F1"/>
                </a:highlight>
                <a:latin typeface="Aptos"/>
              </a:rPr>
              <a:t>, </a:t>
            </a:r>
            <a:r>
              <a:rPr lang="en-US" dirty="0">
                <a:solidFill>
                  <a:srgbClr val="000000"/>
                </a:solidFill>
                <a:highlight>
                  <a:srgbClr val="F3F2F1"/>
                </a:highlight>
              </a:rPr>
              <a:t>forecasts from international thinktank the IEP predicting that </a:t>
            </a:r>
            <a:r>
              <a:rPr lang="en-US" dirty="0">
                <a:solidFill>
                  <a:srgbClr val="000000"/>
                </a:solidFill>
                <a:highlight>
                  <a:srgbClr val="F3F2F1"/>
                </a:highlight>
                <a:hlinkClick r:id="rId4"/>
              </a:rPr>
              <a:t>1.2 billion people</a:t>
            </a:r>
            <a:r>
              <a:rPr lang="en-US" dirty="0">
                <a:solidFill>
                  <a:srgbClr val="000000"/>
                </a:solidFill>
                <a:highlight>
                  <a:srgbClr val="F3F2F1"/>
                </a:highlight>
              </a:rPr>
              <a:t> could be displaced globally by 2050 due to climate change and natural disasters.  </a:t>
            </a:r>
            <a:endParaRPr lang="en-US" b="0" i="0" dirty="0">
              <a:solidFill>
                <a:srgbClr val="444444"/>
              </a:solidFill>
              <a:effectLst/>
              <a:highlight>
                <a:srgbClr val="F3F2F1"/>
              </a:highlight>
              <a:latin typeface="ZurichSans-Light"/>
            </a:endParaRPr>
          </a:p>
          <a:p>
            <a:pPr marL="171450" indent="-171450">
              <a:buFont typeface="Arial" panose="020B0604020202020204" pitchFamily="34" charset="0"/>
              <a:buChar char="•"/>
            </a:pPr>
            <a:r>
              <a:rPr lang="en-GB" b="0" i="0" u="none" strike="noStrike" dirty="0">
                <a:solidFill>
                  <a:srgbClr val="000000"/>
                </a:solidFill>
                <a:effectLst/>
                <a:highlight>
                  <a:srgbClr val="F3F2F1"/>
                </a:highlight>
                <a:latin typeface="Aptos" panose="020B0004020202020204" pitchFamily="34" charset="0"/>
              </a:rPr>
              <a:t>Climate change has been called the greatest humanitarian crisis we face and it should be treated as such. </a:t>
            </a:r>
            <a:r>
              <a:rPr lang="en-US" b="0" i="0" dirty="0">
                <a:solidFill>
                  <a:srgbClr val="444444"/>
                </a:solidFill>
                <a:effectLst/>
                <a:highlight>
                  <a:srgbClr val="F3F2F1"/>
                </a:highlight>
                <a:latin typeface="Aptos" panose="020B0004020202020204" pitchFamily="34" charset="0"/>
              </a:rPr>
              <a:t>​</a:t>
            </a:r>
          </a:p>
          <a:p>
            <a:pPr marL="171450" indent="-171450">
              <a:buFont typeface="Arial" panose="020B0604020202020204" pitchFamily="34" charset="0"/>
              <a:buChar char="•"/>
            </a:pPr>
            <a:endParaRPr lang="en-US" b="0" i="0" dirty="0">
              <a:solidFill>
                <a:srgbClr val="444444"/>
              </a:solidFill>
              <a:effectLst/>
              <a:highlight>
                <a:srgbClr val="F3F2F1"/>
              </a:highlight>
              <a:latin typeface="Aptos" panose="020B0004020202020204" pitchFamily="34" charset="0"/>
            </a:endParaRPr>
          </a:p>
          <a:p>
            <a:pPr marL="0" indent="0">
              <a:buFont typeface="Arial" panose="020B0604020202020204" pitchFamily="34" charset="0"/>
              <a:buNone/>
            </a:pPr>
            <a:r>
              <a:rPr lang="en-US" b="1" i="0" dirty="0">
                <a:solidFill>
                  <a:srgbClr val="444444"/>
                </a:solidFill>
                <a:effectLst/>
                <a:highlight>
                  <a:srgbClr val="F3F2F1"/>
                </a:highlight>
                <a:latin typeface="Aptos"/>
              </a:rPr>
              <a:t>School specific risks- </a:t>
            </a:r>
            <a:r>
              <a:rPr lang="en-GB" dirty="0">
                <a:hlinkClick r:id="rId5"/>
              </a:rPr>
              <a:t>Chapter 5: Health, Communities and the Built Environment - UK Climate Risk</a:t>
            </a:r>
            <a:r>
              <a:rPr lang="en-GB" dirty="0"/>
              <a:t> (5.14.1.1.1 Current risk: Education sector):</a:t>
            </a:r>
            <a:endParaRPr lang="en-US" b="0" i="0" dirty="0">
              <a:solidFill>
                <a:srgbClr val="444444"/>
              </a:solidFill>
              <a:effectLst/>
              <a:highlight>
                <a:srgbClr val="F3F2F1"/>
              </a:highlight>
              <a:latin typeface="Aptos" panose="020B0004020202020204" pitchFamily="34" charset="0"/>
            </a:endParaRPr>
          </a:p>
          <a:p>
            <a:pPr marL="171450" indent="-171450">
              <a:buFont typeface="Arial"/>
              <a:buChar char="•"/>
            </a:pPr>
            <a:r>
              <a:rPr lang="en-GB" dirty="0">
                <a:solidFill>
                  <a:srgbClr val="000000"/>
                </a:solidFill>
              </a:rPr>
              <a:t>10,150 schools in England are assessed as being exposed to a significant probability of flood</a:t>
            </a:r>
            <a:endParaRPr lang="en-US" dirty="0">
              <a:solidFill>
                <a:srgbClr val="000000"/>
              </a:solidFill>
            </a:endParaRPr>
          </a:p>
          <a:p>
            <a:pPr marL="171450" indent="-171450">
              <a:buFont typeface="Arial"/>
              <a:buChar char="•"/>
            </a:pPr>
            <a:r>
              <a:rPr lang="en-GB" dirty="0">
                <a:solidFill>
                  <a:srgbClr val="000000"/>
                </a:solidFill>
              </a:rPr>
              <a:t>Severe damage to buildings entail significant costs, and alternative venues need to be found to ensure continuity of education. </a:t>
            </a:r>
            <a:endParaRPr lang="en-US" dirty="0">
              <a:solidFill>
                <a:srgbClr val="000000"/>
              </a:solidFill>
            </a:endParaRPr>
          </a:p>
          <a:p>
            <a:pPr marL="171450" indent="-171450">
              <a:buFont typeface="Arial"/>
              <a:buChar char="•"/>
            </a:pPr>
            <a:r>
              <a:rPr lang="en-GB" dirty="0">
                <a:solidFill>
                  <a:srgbClr val="000000"/>
                </a:solidFill>
              </a:rPr>
              <a:t>2007 floods resulted in school closures across England with a total of 400,000 pupil school days lost. which was estimated to have an economic cost of £12 million, not including damage to property</a:t>
            </a:r>
            <a:endParaRPr lang="en-US" dirty="0">
              <a:solidFill>
                <a:srgbClr val="000000"/>
              </a:solidFill>
            </a:endParaRPr>
          </a:p>
          <a:p>
            <a:pPr marL="171450" indent="-171450">
              <a:buFont typeface="Arial"/>
              <a:buChar char="•"/>
            </a:pPr>
            <a:r>
              <a:rPr lang="en-GB" dirty="0">
                <a:solidFill>
                  <a:srgbClr val="000000"/>
                </a:solidFill>
              </a:rPr>
              <a:t>Children are more vulnerable to heat risks, especially young children and those with special needs, and are reliant on teachers and other adults for support, knowledge and guidance, particularly at early school age </a:t>
            </a:r>
            <a:endParaRPr lang="en-US" dirty="0">
              <a:solidFill>
                <a:srgbClr val="000000"/>
              </a:solidFill>
            </a:endParaRPr>
          </a:p>
          <a:p>
            <a:pPr marL="171450" indent="-171450">
              <a:buFont typeface="Arial"/>
              <a:buChar char="•"/>
            </a:pPr>
            <a:r>
              <a:rPr lang="en-GB" dirty="0">
                <a:solidFill>
                  <a:srgbClr val="000000"/>
                </a:solidFill>
              </a:rPr>
              <a:t>Higher temperatures are likely to increase heat risks in the future, especially in the south of England, with London experiencing the highest levels of overheating </a:t>
            </a:r>
            <a:endParaRPr lang="en-GB" dirty="0"/>
          </a:p>
          <a:p>
            <a:pPr algn="l" rtl="0" fontAlgn="base"/>
            <a:r>
              <a:rPr lang="en-GB" b="0" i="0" dirty="0">
                <a:solidFill>
                  <a:srgbClr val="444444"/>
                </a:solidFill>
                <a:effectLst/>
                <a:highlight>
                  <a:srgbClr val="F3F2F1"/>
                </a:highlight>
                <a:latin typeface="Aptos" panose="020B0004020202020204" pitchFamily="34" charset="0"/>
              </a:rPr>
              <a:t>​</a:t>
            </a:r>
            <a:endParaRPr lang="en-GB" b="0" i="0" dirty="0">
              <a:solidFill>
                <a:srgbClr val="444444"/>
              </a:solidFill>
              <a:effectLst/>
              <a:highlight>
                <a:srgbClr val="F3F2F1"/>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Climate change is the defining crisis of our generation, and it will be the lived reality for generations to come. Many people still do not understand the issue or feel able to respond to it adequately, including the very young people whose future will be most affected.</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C5167-1FCE-4A59-B073-5F04377BD3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866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Visit the following sites and input maps from your local area:</a:t>
            </a:r>
          </a:p>
          <a:p>
            <a:r>
              <a:rPr lang="en-US" dirty="0">
                <a:hlinkClick r:id="rId3"/>
              </a:rPr>
              <a:t>Climate Risk Indicators (uk-cri.org)</a:t>
            </a:r>
          </a:p>
          <a:p>
            <a:r>
              <a:rPr lang="en-US" dirty="0"/>
              <a:t>www.climatejust.org.uk/map</a:t>
            </a:r>
          </a:p>
        </p:txBody>
      </p:sp>
      <p:sp>
        <p:nvSpPr>
          <p:cNvPr id="4" name="Slide Number Placeholder 3"/>
          <p:cNvSpPr>
            <a:spLocks noGrp="1"/>
          </p:cNvSpPr>
          <p:nvPr>
            <p:ph type="sldNum" sz="quarter" idx="5"/>
          </p:nvPr>
        </p:nvSpPr>
        <p:spPr/>
        <p:txBody>
          <a:bodyPr/>
          <a:lstStyle/>
          <a:p>
            <a:fld id="{D4760FDE-4B71-43C2-A889-4E5318CF0AD5}" type="slidenum">
              <a:rPr lang="en-GB" smtClean="0"/>
              <a:t>18</a:t>
            </a:fld>
            <a:endParaRPr lang="en-GB"/>
          </a:p>
        </p:txBody>
      </p:sp>
    </p:spTree>
    <p:extLst>
      <p:ext uri="{BB962C8B-B14F-4D97-AF65-F5344CB8AC3E}">
        <p14:creationId xmlns:p14="http://schemas.microsoft.com/office/powerpoint/2010/main" val="1760809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scoring matrix for climate risk likelihood and consequence. </a:t>
            </a:r>
          </a:p>
          <a:p>
            <a:endParaRPr lang="en-GB" dirty="0"/>
          </a:p>
          <a:p>
            <a:r>
              <a:rPr lang="en-GB" dirty="0"/>
              <a:t>Could consider other factors not just cost and damages/interruptions.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927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A climate action plan is a detailed plan to enable your education setting, or trust, to progress or commence sustainability initiatives.</a:t>
            </a:r>
          </a:p>
          <a:p>
            <a:pPr marL="285750" indent="-285750">
              <a:buFont typeface="Arial" panose="020B0604020202020204" pitchFamily="34" charset="0"/>
              <a:buChar char="•"/>
            </a:pPr>
            <a:r>
              <a:rPr lang="en-GB" dirty="0"/>
              <a:t>Allows you to take a structured and strategic route toward ensuring your setting or trust is acting toward, and educating about, sustainability. </a:t>
            </a:r>
          </a:p>
          <a:p>
            <a:pPr marL="285750" indent="-285750">
              <a:buFont typeface="Arial" panose="020B0604020202020204" pitchFamily="34" charset="0"/>
              <a:buChar char="•"/>
            </a:pPr>
            <a:r>
              <a:rPr lang="en-GB" dirty="0"/>
              <a:t>Plan can sit within an individual setting, or across a trust, or both.</a:t>
            </a:r>
          </a:p>
          <a:p>
            <a:pPr marL="285750" indent="-285750">
              <a:buFont typeface="Arial" panose="020B0604020202020204" pitchFamily="34" charset="0"/>
              <a:buChar char="•"/>
            </a:pPr>
            <a:r>
              <a:rPr lang="en-GB" dirty="0"/>
              <a:t>A whole setting approach- important that the whole education setting, or trust, is engaged so that planning becomes action. </a:t>
            </a:r>
          </a:p>
          <a:p>
            <a:pPr marL="285750" indent="-285750">
              <a:buFont typeface="Arial" panose="020B0604020202020204" pitchFamily="34" charset="0"/>
              <a:buChar char="•"/>
            </a:pPr>
            <a:r>
              <a:rPr lang="en-GB" dirty="0"/>
              <a:t>It is recognised that different settings are at different stages of this journey. This approach is not designed to duplicate planning and action that has already taken place. </a:t>
            </a:r>
          </a:p>
          <a:p>
            <a:pPr marL="285750" indent="-285750">
              <a:buFont typeface="Arial" panose="020B0604020202020204" pitchFamily="34" charset="0"/>
              <a:buChar char="•"/>
            </a:pPr>
            <a:r>
              <a:rPr lang="en-GB" dirty="0"/>
              <a:t>Further support provided is designed to ensure that settings are supported with further and complimentary information, regardless of where they are currently at in their journey.</a:t>
            </a:r>
          </a:p>
          <a:p>
            <a:endParaRPr lang="en-GB" dirty="0"/>
          </a:p>
        </p:txBody>
      </p:sp>
      <p:sp>
        <p:nvSpPr>
          <p:cNvPr id="4" name="Slide Number Placeholder 3"/>
          <p:cNvSpPr>
            <a:spLocks noGrp="1"/>
          </p:cNvSpPr>
          <p:nvPr>
            <p:ph type="sldNum" sz="quarter" idx="5"/>
          </p:nvPr>
        </p:nvSpPr>
        <p:spPr/>
        <p:txBody>
          <a:bodyPr/>
          <a:lstStyle/>
          <a:p>
            <a:fld id="{D4760FDE-4B71-43C2-A889-4E5318CF0AD5}" type="slidenum">
              <a:rPr lang="en-GB" smtClean="0"/>
              <a:t>2</a:t>
            </a:fld>
            <a:endParaRPr lang="en-GB"/>
          </a:p>
        </p:txBody>
      </p:sp>
    </p:spTree>
    <p:extLst>
      <p:ext uri="{BB962C8B-B14F-4D97-AF65-F5344CB8AC3E}">
        <p14:creationId xmlns:p14="http://schemas.microsoft.com/office/powerpoint/2010/main" val="416017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 to your audience.</a:t>
            </a:r>
          </a:p>
        </p:txBody>
      </p:sp>
      <p:sp>
        <p:nvSpPr>
          <p:cNvPr id="4" name="Slide Number Placeholder 3"/>
          <p:cNvSpPr>
            <a:spLocks noGrp="1"/>
          </p:cNvSpPr>
          <p:nvPr>
            <p:ph type="sldNum" sz="quarter" idx="5"/>
          </p:nvPr>
        </p:nvSpPr>
        <p:spPr/>
        <p:txBody>
          <a:bodyPr/>
          <a:lstStyle/>
          <a:p>
            <a:fld id="{D4760FDE-4B71-43C2-A889-4E5318CF0AD5}" type="slidenum">
              <a:rPr lang="en-GB" smtClean="0"/>
              <a:t>20</a:t>
            </a:fld>
            <a:endParaRPr lang="en-GB"/>
          </a:p>
        </p:txBody>
      </p:sp>
    </p:spTree>
    <p:extLst>
      <p:ext uri="{BB962C8B-B14F-4D97-AF65-F5344CB8AC3E}">
        <p14:creationId xmlns:p14="http://schemas.microsoft.com/office/powerpoint/2010/main" val="1501729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taken from the Greater London Authority guidance for London schools on the measures they can take to adapt to climate change. Please note not all measures will be relevant for every education setting. Further information here- </a:t>
            </a:r>
            <a:r>
              <a:rPr lang="en-GB" dirty="0">
                <a:hlinkClick r:id="rId3"/>
              </a:rPr>
              <a:t>Climate change guidance for London schools and early years settings - Arup</a:t>
            </a:r>
            <a:endParaRPr lang="en-GB" dirty="0"/>
          </a:p>
          <a:p>
            <a:endParaRPr lang="en-GB" dirty="0"/>
          </a:p>
          <a:p>
            <a:r>
              <a:rPr lang="en-GB" dirty="0"/>
              <a:t>Further examples of steps education settings can take to be climate resilient:</a:t>
            </a:r>
          </a:p>
          <a:p>
            <a:pPr marL="285750" indent="-285750">
              <a:buFont typeface="Arial" panose="020B0604020202020204" pitchFamily="34" charset="0"/>
              <a:buChar char="•"/>
            </a:pPr>
            <a:r>
              <a:rPr lang="en-GB" dirty="0"/>
              <a:t>Install sails/ pergolas on your grounds to provide shade during warmer weather.</a:t>
            </a:r>
          </a:p>
          <a:p>
            <a:pPr marL="285750" indent="-285750">
              <a:buFont typeface="Arial" panose="020B0604020202020204" pitchFamily="34" charset="0"/>
              <a:buChar char="•"/>
            </a:pPr>
            <a:r>
              <a:rPr lang="en-GB" dirty="0"/>
              <a:t>Replace hard surfaces with green spaces to reduce flooding, provide shade and reduce air pollution.</a:t>
            </a:r>
          </a:p>
          <a:p>
            <a:pPr marL="285750" indent="-285750">
              <a:buFont typeface="Arial" panose="020B0604020202020204" pitchFamily="34" charset="0"/>
              <a:buChar char="•"/>
            </a:pPr>
            <a:r>
              <a:rPr lang="en-GB" dirty="0"/>
              <a:t>Add solar control film to windows that receive the most sunlight.</a:t>
            </a:r>
          </a:p>
          <a:p>
            <a:pPr marL="285750" indent="-285750">
              <a:buFont typeface="Arial" panose="020B0604020202020204" pitchFamily="34" charset="0"/>
              <a:buChar char="•"/>
            </a:pPr>
            <a:r>
              <a:rPr lang="en-GB" dirty="0"/>
              <a:t>Install sustainable drainage system (</a:t>
            </a:r>
            <a:r>
              <a:rPr lang="en-GB" dirty="0" err="1"/>
              <a:t>SuDS</a:t>
            </a:r>
            <a:r>
              <a:rPr lang="en-GB" dirty="0"/>
              <a:t>) planters to reduce the risk of flooding.</a:t>
            </a:r>
          </a:p>
          <a:p>
            <a:pPr marL="285750" indent="-285750">
              <a:buFont typeface="Arial" panose="020B0604020202020204" pitchFamily="34" charset="0"/>
              <a:buChar char="•"/>
            </a:pPr>
            <a:r>
              <a:rPr lang="en-GB" dirty="0"/>
              <a:t>Add green roofs or walls to help soak up rainwater and keep buildings cool.</a:t>
            </a:r>
          </a:p>
          <a:p>
            <a:pPr marL="285750" indent="-285750">
              <a:buFont typeface="Arial" panose="020B0604020202020204" pitchFamily="34" charset="0"/>
              <a:buChar char="•"/>
            </a:pPr>
            <a:r>
              <a:rPr lang="en-GB" dirty="0"/>
              <a:t>Improve water efficiency in your buildings.</a:t>
            </a:r>
          </a:p>
          <a:p>
            <a:pPr marL="285750" indent="-285750">
              <a:buFont typeface="Arial" panose="020B0604020202020204" pitchFamily="34" charset="0"/>
              <a:buChar char="•"/>
            </a:pPr>
            <a:r>
              <a:rPr lang="en-GB" dirty="0"/>
              <a:t>Install water butts to collect rainwater.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09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and Health alert action cards have been designed for the voluntary and community sector, but much of the information is transferable to education settings- </a:t>
            </a:r>
            <a:r>
              <a:rPr lang="en-US" dirty="0">
                <a:hlinkClick r:id="rId3"/>
              </a:rPr>
              <a:t>Heat-Health Alert action card for the voluntary and community sector - GOV.UK (www.gov.uk)</a:t>
            </a:r>
            <a:endParaRPr lang="en-US" dirty="0"/>
          </a:p>
          <a:p>
            <a:endParaRPr lang="en-US" dirty="0"/>
          </a:p>
          <a:p>
            <a:r>
              <a:rPr lang="en-US" dirty="0"/>
              <a:t>This Heat-Health Alert (HHA) action card </a:t>
            </a:r>
            <a:r>
              <a:rPr lang="en-US" dirty="0" err="1"/>
              <a:t>summarises</a:t>
            </a:r>
            <a:r>
              <a:rPr lang="en-US" dirty="0"/>
              <a:t> the suggested actions that the voluntary and community sector should consider to prepare for and respond to each HHA alert type. The action cards cover the core elements of heat-health action plans recommended by the World Health Organization (WHO):</a:t>
            </a:r>
            <a:endParaRPr lang="en-US"/>
          </a:p>
          <a:p>
            <a:pPr marL="171450" indent="-171450">
              <a:buFont typeface="Arial,Sans-Serif"/>
              <a:buChar char="•"/>
            </a:pPr>
            <a:r>
              <a:rPr lang="en-US" dirty="0"/>
              <a:t>longer-term development and planning</a:t>
            </a:r>
          </a:p>
          <a:p>
            <a:pPr marL="171450" indent="-171450">
              <a:buFont typeface="Arial,Sans-Serif"/>
              <a:buChar char="•"/>
            </a:pPr>
            <a:r>
              <a:rPr lang="en-US" dirty="0"/>
              <a:t>preparation before the summer</a:t>
            </a:r>
          </a:p>
          <a:p>
            <a:pPr marL="171450" indent="-171450">
              <a:buFont typeface="Arial,Sans-Serif"/>
              <a:buChar char="•"/>
            </a:pPr>
            <a:r>
              <a:rPr lang="en-US" dirty="0"/>
              <a:t>prevention during the summer</a:t>
            </a:r>
          </a:p>
          <a:p>
            <a:pPr marL="171450" indent="-171450">
              <a:buFont typeface="Arial,Sans-Serif"/>
              <a:buChar char="•"/>
            </a:pPr>
            <a:r>
              <a:rPr lang="en-US" dirty="0"/>
              <a:t>specific responses to hot weather</a:t>
            </a:r>
          </a:p>
          <a:p>
            <a:pPr marL="171450" indent="-171450">
              <a:buFont typeface="Arial,Sans-Serif"/>
              <a:buChar char="•"/>
            </a:pPr>
            <a:r>
              <a:rPr lang="en-US" dirty="0"/>
              <a:t>monitoring and evaluation</a:t>
            </a:r>
          </a:p>
          <a:p>
            <a:endParaRPr lang="en-GB" dirty="0"/>
          </a:p>
          <a:p>
            <a:r>
              <a:rPr lang="en-US" dirty="0"/>
              <a:t>In line with other weather warning systems in operation within England (and the UK) warnings will be issued when the weather conditions have the potential to impact the health and wellbeing of the population. The alerts will be given a </a:t>
            </a:r>
            <a:r>
              <a:rPr lang="en-US" err="1"/>
              <a:t>colour</a:t>
            </a:r>
            <a:r>
              <a:rPr lang="en-US" dirty="0"/>
              <a:t> (yellow, amber or red) based on the combination of the impact the weather conditions could have, and the likelihood of those impacts being </a:t>
            </a:r>
            <a:r>
              <a:rPr lang="en-US" err="1"/>
              <a:t>realised</a:t>
            </a:r>
            <a:r>
              <a:rPr lang="en-US"/>
              <a:t>. These assessments are made in conjunction with the Met Office when adverse weather conditions are indicated within the forecast.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9259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8F237-A664-440D-B8AB-7C3C775D08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1595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How many species are we losing? | WWF (panda.org)</a:t>
            </a:r>
            <a:endParaRPr lang="en-US"/>
          </a:p>
        </p:txBody>
      </p:sp>
      <p:sp>
        <p:nvSpPr>
          <p:cNvPr id="4" name="Slide Number Placeholder 3"/>
          <p:cNvSpPr>
            <a:spLocks noGrp="1"/>
          </p:cNvSpPr>
          <p:nvPr>
            <p:ph type="sldNum" sz="quarter" idx="5"/>
          </p:nvPr>
        </p:nvSpPr>
        <p:spPr/>
        <p:txBody>
          <a:bodyPr/>
          <a:lstStyle/>
          <a:p>
            <a:fld id="{D4760FDE-4B71-43C2-A889-4E5318CF0AD5}" type="slidenum">
              <a:rPr lang="en-GB" smtClean="0"/>
              <a:t>24</a:t>
            </a:fld>
            <a:endParaRPr lang="en-GB"/>
          </a:p>
        </p:txBody>
      </p:sp>
    </p:spTree>
    <p:extLst>
      <p:ext uri="{BB962C8B-B14F-4D97-AF65-F5344CB8AC3E}">
        <p14:creationId xmlns:p14="http://schemas.microsoft.com/office/powerpoint/2010/main" val="1322802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944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9334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information available here- </a:t>
            </a:r>
            <a:r>
              <a:rPr lang="en-GB" dirty="0">
                <a:hlinkClick r:id="rId3"/>
              </a:rPr>
              <a:t>5 key drivers of the nature crisis (unep.org)</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8F237-A664-440D-B8AB-7C3C775D08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0966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 to your audience.</a:t>
            </a:r>
          </a:p>
        </p:txBody>
      </p:sp>
      <p:sp>
        <p:nvSpPr>
          <p:cNvPr id="4" name="Slide Number Placeholder 3"/>
          <p:cNvSpPr>
            <a:spLocks noGrp="1"/>
          </p:cNvSpPr>
          <p:nvPr>
            <p:ph type="sldNum" sz="quarter" idx="5"/>
          </p:nvPr>
        </p:nvSpPr>
        <p:spPr/>
        <p:txBody>
          <a:bodyPr/>
          <a:lstStyle/>
          <a:p>
            <a:fld id="{D4760FDE-4B71-43C2-A889-4E5318CF0AD5}" type="slidenum">
              <a:rPr lang="en-GB" smtClean="0"/>
              <a:t>28</a:t>
            </a:fld>
            <a:endParaRPr lang="en-GB"/>
          </a:p>
        </p:txBody>
      </p:sp>
    </p:spTree>
    <p:extLst>
      <p:ext uri="{BB962C8B-B14F-4D97-AF65-F5344CB8AC3E}">
        <p14:creationId xmlns:p14="http://schemas.microsoft.com/office/powerpoint/2010/main" val="1431278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all education settings to sign up to the National Education Nature Park- </a:t>
            </a:r>
            <a:r>
              <a:rPr lang="en-GB" dirty="0">
                <a:hlinkClick r:id="rId3"/>
              </a:rPr>
              <a:t>Home | Education Nature Park</a:t>
            </a:r>
            <a:endParaRPr lang="en-GB" dirty="0"/>
          </a:p>
          <a:p>
            <a:pPr marL="285750" indent="-285750">
              <a:buFont typeface="Arial" panose="020B0604020202020204" pitchFamily="34" charset="0"/>
              <a:buChar char="•"/>
            </a:pPr>
            <a:r>
              <a:rPr lang="en-GB" dirty="0"/>
              <a:t>A free programme providing educators with the resources, support and guidance needed to put nature at the heart of education. </a:t>
            </a:r>
          </a:p>
          <a:p>
            <a:pPr marL="285750" indent="-285750">
              <a:buFont typeface="Arial" panose="020B0604020202020204" pitchFamily="34" charset="0"/>
              <a:buChar char="•"/>
            </a:pPr>
            <a:r>
              <a:rPr lang="en-GB" dirty="0"/>
              <a:t>The programme brings nurseries, schools and colleges together to create one vast nature park, tracking biodiversity improvement across an area that is more than twice the size of Birmingham.</a:t>
            </a:r>
          </a:p>
          <a:p>
            <a:pPr marL="285750" indent="-285750">
              <a:buFont typeface="Arial" panose="020B0604020202020204" pitchFamily="34" charset="0"/>
              <a:buChar char="•"/>
            </a:pPr>
            <a:r>
              <a:rPr lang="en-GB" dirty="0"/>
              <a:t>Pupils map their school’s site by surveying what is living and growing there, record their data on a national online map and then create a plan to improve their school, college or nursery for nature.</a:t>
            </a:r>
          </a:p>
          <a:p>
            <a:pPr marL="285750" indent="-285750">
              <a:buFont typeface="Arial" panose="020B0604020202020204" pitchFamily="34" charset="0"/>
              <a:buChar char="•"/>
            </a:pPr>
            <a:r>
              <a:rPr lang="en-GB" dirty="0"/>
              <a:t>Put plans into action, record your changes and celebrate your successes!</a:t>
            </a:r>
          </a:p>
          <a:p>
            <a:pPr marL="285750" indent="-285750">
              <a:buFont typeface="Arial" panose="020B0604020202020204" pitchFamily="34" charset="0"/>
              <a:buChar char="•"/>
            </a:pPr>
            <a:r>
              <a:rPr lang="en-GB" dirty="0"/>
              <a:t>Embedding nature across everyday teaching and learning will give every child and young person in England the opportunity to develop a meaningful connection to nature, contribute to nature recovery across the country and build resilience for a changing world.</a:t>
            </a:r>
          </a:p>
          <a:p>
            <a:pPr marL="285750" indent="-285750">
              <a:buFont typeface="Arial" panose="020B0604020202020204" pitchFamily="34" charset="0"/>
              <a:buChar char="•"/>
            </a:pPr>
            <a:r>
              <a:rPr lang="en-GB" dirty="0"/>
              <a:t>Developed by a partnership led by the Natural History Museum with the Royal Horticultural Society, Royal Society and other partners, commissioned by the DfE.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C5167-1FCE-4A59-B073-5F04377BD3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6674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Firstly, an action plan is not a to-do list! A to-do list is typically used to write down single tasks that need to be completed but don’t necessarily lead to one common goal. They can change daily depending on circumstances. They are actions but they don’t have a vision they’re moving towards and are much less organized than action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an action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action plan will follow specific steps and include tasks that all lead to the completion of a common goal.</a:t>
            </a:r>
            <a:endParaRPr lang="en-GB" dirty="0"/>
          </a:p>
          <a:p>
            <a:endParaRPr lang="en-GB" dirty="0"/>
          </a:p>
          <a:p>
            <a:r>
              <a:rPr lang="en-GB" dirty="0"/>
              <a:t>They need a </a:t>
            </a:r>
            <a:r>
              <a:rPr lang="en-GB" b="1" dirty="0"/>
              <a:t>GAITRR</a:t>
            </a:r>
            <a:r>
              <a:rPr lang="en-GB" dirty="0"/>
              <a:t>. Not an alligator but these six key components that make up what they need:</a:t>
            </a:r>
          </a:p>
          <a:p>
            <a:pPr marL="171450" indent="-171450">
              <a:buFont typeface="Arial,Sans-Serif"/>
              <a:buChar char="•"/>
            </a:pPr>
            <a:r>
              <a:rPr lang="en-US" b="1" dirty="0"/>
              <a:t>A Goal:</a:t>
            </a:r>
            <a:r>
              <a:rPr lang="en-US" dirty="0"/>
              <a:t> What are we aiming for? We need clear aspirations to achieve this, for example, reducing emissions by 75% or embedding sustainability into all subjects. We need these common goals to ensure we know where we’re going.</a:t>
            </a:r>
          </a:p>
          <a:p>
            <a:pPr marL="171450" indent="-171450">
              <a:buFont typeface="Arial,Sans-Serif"/>
              <a:buChar char="•"/>
            </a:pPr>
            <a:r>
              <a:rPr lang="en-US" b="1" dirty="0"/>
              <a:t>Actions:</a:t>
            </a:r>
            <a:r>
              <a:rPr lang="en-US" dirty="0"/>
              <a:t> They’re the activities that’ll lead to achieving your goal. Actions detail what will happen, and the more detail, the better.</a:t>
            </a:r>
          </a:p>
          <a:p>
            <a:pPr marL="171450" indent="-171450">
              <a:buFont typeface="Arial,Sans-Serif"/>
              <a:buChar char="•"/>
            </a:pPr>
            <a:r>
              <a:rPr lang="en-US" b="1" dirty="0"/>
              <a:t>Items:</a:t>
            </a:r>
            <a:r>
              <a:rPr lang="en-US" dirty="0"/>
              <a:t> The items break the actions into specific, small tasks that are more achievable. They’re the steps we take to get to the next checkpoint.</a:t>
            </a:r>
          </a:p>
          <a:p>
            <a:pPr marL="171450" indent="-171450">
              <a:buFont typeface="Arial,Sans-Serif"/>
              <a:buChar char="•"/>
            </a:pPr>
            <a:r>
              <a:rPr lang="en-US" b="1" dirty="0"/>
              <a:t>Timeline:</a:t>
            </a:r>
            <a:r>
              <a:rPr lang="en-US" dirty="0"/>
              <a:t> An action plan timeline is the whole action plan laid out from start to finish. It shows the full duration of the action plan and every step and task is also plotted on this timeline, including their start and end dates.</a:t>
            </a:r>
          </a:p>
          <a:p>
            <a:pPr marL="171450" indent="-171450">
              <a:buFont typeface="Arial,Sans-Serif"/>
              <a:buChar char="•"/>
            </a:pPr>
            <a:r>
              <a:rPr lang="en-US" b="1" dirty="0"/>
              <a:t>Resources:</a:t>
            </a:r>
            <a:r>
              <a:rPr lang="en-US" dirty="0"/>
              <a:t> Resources are anything needed to execute the action plan including staff time, funding, equipment, expertise, etc. You’ll want to identify the resources you’ll need for the action plan and attach them to the tasks to which they’ll be applied.</a:t>
            </a:r>
          </a:p>
          <a:p>
            <a:pPr marL="171450" indent="-171450">
              <a:buFont typeface="Arial,Sans-Serif"/>
              <a:buChar char="•"/>
            </a:pPr>
            <a:r>
              <a:rPr lang="en-US" b="1" dirty="0"/>
              <a:t>Reporting:</a:t>
            </a:r>
            <a:r>
              <a:rPr lang="en-US" dirty="0"/>
              <a:t> A Plan is great, but how do we make sure we keep on track? Setting up our reporting requirements means that once </a:t>
            </a:r>
            <a:r>
              <a:rPr lang="en-US" dirty="0" err="1"/>
              <a:t>westart</a:t>
            </a:r>
            <a:r>
              <a:rPr lang="en-US" dirty="0"/>
              <a:t> to execute the action plan, we ensure your actual progress matches your planned progress.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122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Example action areas. </a:t>
            </a:r>
          </a:p>
        </p:txBody>
      </p:sp>
      <p:sp>
        <p:nvSpPr>
          <p:cNvPr id="4" name="Slide Number Placeholder 3"/>
          <p:cNvSpPr>
            <a:spLocks noGrp="1"/>
          </p:cNvSpPr>
          <p:nvPr>
            <p:ph type="sldNum" sz="quarter" idx="5"/>
          </p:nvPr>
        </p:nvSpPr>
        <p:spPr/>
        <p:txBody>
          <a:bodyPr/>
          <a:lstStyle/>
          <a:p>
            <a:fld id="{D4760FDE-4B71-43C2-A889-4E5318CF0AD5}" type="slidenum">
              <a:rPr lang="en-GB" smtClean="0"/>
              <a:t>30</a:t>
            </a:fld>
            <a:endParaRPr lang="en-GB"/>
          </a:p>
        </p:txBody>
      </p:sp>
    </p:spTree>
    <p:extLst>
      <p:ext uri="{BB962C8B-B14F-4D97-AF65-F5344CB8AC3E}">
        <p14:creationId xmlns:p14="http://schemas.microsoft.com/office/powerpoint/2010/main" val="998171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8F237-A664-440D-B8AB-7C3C775D08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5091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00" dirty="0"/>
              <a:t>Q</a:t>
            </a:r>
            <a:r>
              <a:rPr lang="en-GB" kern="100" err="1"/>
              <a:t>uality</a:t>
            </a:r>
            <a:r>
              <a:rPr lang="en-GB" kern="100" dirty="0"/>
              <a:t>, fit for purpose education that supports students and young people to understand local and global environmental challenges and how to take individual and collective action to address them. Quality Climate Education has a holistic view of sustainability that encompasses how environmental challenges intersect with society.  It covers the causes of, the impacts of and the solutions to climate change.</a:t>
            </a:r>
            <a:endParaRPr lang="en-US"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3055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a:ea typeface="Times New Roman" panose="02020603050405020304" pitchFamily="18" charset="0"/>
                <a:cs typeface="Calibri"/>
              </a:rPr>
              <a:t>Climate Education comes with unique and exciting opportunities. It provides not just the opportunity to acquire the b</a:t>
            </a:r>
            <a:r>
              <a:rPr lang="en-US" sz="1800" b="1" dirty="0">
                <a:effectLst/>
                <a:latin typeface="Calibri"/>
                <a:ea typeface="Times New Roman" panose="02020603050405020304" pitchFamily="18" charset="0"/>
                <a:cs typeface="Calibri"/>
              </a:rPr>
              <a:t>road knowledge that underpins our understanding of the climate system and the human role in shaping it</a:t>
            </a:r>
            <a:r>
              <a:rPr lang="en-US" sz="1800" dirty="0">
                <a:effectLst/>
                <a:latin typeface="Calibri"/>
                <a:ea typeface="Times New Roman" panose="02020603050405020304" pitchFamily="18" charset="0"/>
                <a:cs typeface="Calibri"/>
              </a:rPr>
              <a:t> but also </a:t>
            </a:r>
            <a:r>
              <a:rPr lang="en-US" sz="1800" b="1" dirty="0">
                <a:effectLst/>
                <a:latin typeface="Calibri"/>
                <a:ea typeface="Times New Roman" panose="02020603050405020304" pitchFamily="18" charset="0"/>
                <a:cs typeface="Calibri"/>
              </a:rPr>
              <a:t>key life skills and insights into global citizenship</a:t>
            </a:r>
            <a:r>
              <a:rPr lang="en-US" sz="1800" dirty="0">
                <a:effectLst/>
                <a:latin typeface="Calibri"/>
                <a:ea typeface="Times New Roman" panose="02020603050405020304" pitchFamily="18" charset="0"/>
                <a:cs typeface="Calibri"/>
              </a:rPr>
              <a:t> since climate change is and will remain an interconnected global challenge</a:t>
            </a:r>
            <a:endParaRPr lang="en-GB">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2680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defRPr/>
            </a:pPr>
            <a:r>
              <a:rPr lang="en-GB" sz="1800" kern="100" dirty="0">
                <a:effectLst/>
                <a:latin typeface="Calibri"/>
                <a:ea typeface="Calibri"/>
                <a:cs typeface="Calibri"/>
              </a:rPr>
              <a:t>In almost all the curriculum areas where studies have been conducted, it has been found that opportunities exist for demonstrating that what students are already learning is linked to their understanding of climate change.</a:t>
            </a:r>
            <a:r>
              <a:rPr lang="en-GB" sz="1800" kern="100" dirty="0">
                <a:latin typeface="Calibri"/>
                <a:ea typeface="Calibri"/>
                <a:cs typeface="Calibri"/>
              </a:rPr>
              <a:t> </a:t>
            </a:r>
            <a:r>
              <a:rPr lang="en-GB" sz="1800" kern="100" dirty="0">
                <a:effectLst/>
                <a:latin typeface="Calibri"/>
                <a:ea typeface="Calibri"/>
                <a:cs typeface="Calibri"/>
              </a:rPr>
              <a:t>The courses that most specifically reference climate change are secondary geography, chemistry, Design Technology and Food Studies with some optional GCSE subjects offer students the specific competencies needed to take appropriate climate action (both adaptive and mitigative) in their future careers and personal lives.</a:t>
            </a:r>
            <a:r>
              <a:rPr lang="en-GB" sz="1800" kern="100" dirty="0">
                <a:latin typeface="Calibri"/>
                <a:ea typeface="Calibri"/>
                <a:cs typeface="Calibri"/>
              </a:rPr>
              <a:t> </a:t>
            </a:r>
            <a:r>
              <a:rPr lang="en-GB" sz="1800" kern="100" dirty="0">
                <a:effectLst/>
                <a:latin typeface="Calibri"/>
                <a:ea typeface="Calibri"/>
                <a:cs typeface="Calibri"/>
              </a:rPr>
              <a:t>But opportunities are </a:t>
            </a:r>
            <a:r>
              <a:rPr lang="en-GB" sz="1800" b="1" kern="100" dirty="0">
                <a:effectLst/>
                <a:latin typeface="Calibri"/>
                <a:ea typeface="Calibri"/>
                <a:cs typeface="Calibri"/>
              </a:rPr>
              <a:t>implicit throughout all other subjects’ content at all levels. </a:t>
            </a:r>
            <a:r>
              <a:rPr lang="en-GB" sz="1800" kern="100" dirty="0">
                <a:effectLst/>
                <a:latin typeface="Calibri"/>
                <a:ea typeface="Calibri"/>
                <a:cs typeface="Calibri"/>
              </a:rPr>
              <a:t>It may be easier for teachers to imagine, plan and implement some of these opportunities at EYFS and primary key stages, where cross-disciplinary and interdisciplinary teaching is more often found.</a:t>
            </a:r>
            <a:r>
              <a:rPr lang="en-GB" sz="1800" kern="100" dirty="0">
                <a:latin typeface="Calibri"/>
                <a:ea typeface="Calibri"/>
                <a:cs typeface="Calibri"/>
              </a:rPr>
              <a:t> </a:t>
            </a:r>
            <a:endParaRPr lang="en-GB" sz="1800" kern="100" dirty="0">
              <a:latin typeface="Calibri" panose="020F0502020204030204" pitchFamily="34" charset="0"/>
              <a:ea typeface="Calibri" panose="020F0502020204030204" pitchFamily="34" charset="0"/>
              <a:cs typeface="Calibri"/>
            </a:endParaRPr>
          </a:p>
          <a:p>
            <a:pPr marL="342900" indent="-342900">
              <a:buAutoNum type="arabicPeriod"/>
              <a:defRPr/>
            </a:pPr>
            <a:r>
              <a:rPr lang="en-US" dirty="0"/>
              <a:t>There are a multitude of opportunities to enhance current curriculum specifications to better include Climate Education topics and the skills needed for the future green economy. The ‘Curriculum for a Changing Climate’ project commissioned by student-led Teach the Future England shows how the existing curriculum can be amended to equip students with the knowledge and skills necessary to understand, and take action on, the climate crisis. The Tracked Changes project has been led by academics, with input from teachers, educators and education experts. </a:t>
            </a:r>
            <a:endParaRPr lang="en-GB" dirty="0"/>
          </a:p>
          <a:p>
            <a:pPr marL="342900" indent="-342900">
              <a:buAutoNum type="arabicPeriod"/>
              <a:defRPr/>
            </a:pPr>
            <a:r>
              <a:rPr lang="en-US" dirty="0"/>
              <a:t>Wales, Scotland, Italy and New Zealand are some of the countries that have conducted a substantive review of curriculum in relation to Climate Education as part of a wider curriculum reimagining (in Wales through the Curriculum for Wales and in Scotland in the Learning for Sustainability Action Plan as part of Scotland’s Curriculum both of which thread broader sustainability concerns throughout the curriculum). Though not yet happening at a national level, individual settings and academy trusts could be considering how to go beyond individual subject content to create rich, interdisciplinary, cross-subject and holistic education opportunities.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5285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Definition- </a:t>
            </a:r>
            <a:r>
              <a:rPr lang="en-GB" dirty="0">
                <a:hlinkClick r:id="rId3"/>
              </a:rPr>
              <a:t>“Green jobs” update, current and upcoming work - Office for National Statistics (ons.gov.uk)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C5167-1FCE-4A59-B073-5F04377BD3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9686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2020, the government set out its </a:t>
            </a:r>
            <a:r>
              <a:rPr lang="en-US" dirty="0">
                <a:hlinkClick r:id="rId3"/>
              </a:rPr>
              <a:t>Ten Point Plan for a Green Industrial Revolution.</a:t>
            </a:r>
            <a:r>
              <a:rPr lang="en-US"/>
              <a:t> This plan will support up to 250,000 green jobs in 2030, by seeking to develop long-term advantage for the UK in new low carbon sectors. Investments in these sectors are expected to drive funding and jobs across the UK, from electric vehicle manufacture in the midlands, to construction and installation of offshore wind farms around the coast and the retrofitting of homes across the country. However, the UK can go much further. The government has set an ambition for two million green jobs in the UK by 2030</a:t>
            </a:r>
          </a:p>
          <a:p>
            <a:r>
              <a:rPr lang="en-US" dirty="0">
                <a:hlinkClick r:id="rId4"/>
              </a:rPr>
              <a:t>Green Jobs Taskforce report (publishing.service.gov.uk)</a:t>
            </a:r>
            <a:r>
              <a:rPr lang="en-US" dirty="0"/>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9074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If we break that down a bit more, that’d look like:</a:t>
            </a:r>
          </a:p>
          <a:p>
            <a:pPr marL="0" indent="0">
              <a:buFont typeface="+mj-lt"/>
              <a:buNone/>
            </a:pPr>
            <a:endParaRPr lang="en-US"/>
          </a:p>
          <a:p>
            <a:r>
              <a:rPr lang="en-GB"/>
              <a:t>Helping students understand the various industries and sectors that fall under the umbrella of green careers. Researching and providing information on areas such as renewable energy, sustainable agriculture, environmental conservation etc. </a:t>
            </a:r>
          </a:p>
          <a:p>
            <a:endParaRPr lang="en-GB"/>
          </a:p>
          <a:p>
            <a:r>
              <a:rPr lang="en-GB"/>
              <a:t>Assisting students in mapping their skills and their career paths to try and create action plan for achieving their goals </a:t>
            </a:r>
          </a:p>
          <a:p>
            <a:endParaRPr lang="en-GB"/>
          </a:p>
          <a:p>
            <a:r>
              <a:rPr lang="en-GB"/>
              <a:t>Using networking events, guest speakers to connect students to the industry. Using alumni networking can give insights, opportunities and jobs leads. </a:t>
            </a:r>
          </a:p>
          <a:p>
            <a:endParaRPr lang="en-GB"/>
          </a:p>
          <a:p>
            <a:r>
              <a:rPr lang="en-GB"/>
              <a:t>Offering workshops, seminars and training programs to help students develop the skills we discussed earlier </a:t>
            </a:r>
          </a:p>
          <a:p>
            <a:endParaRPr lang="en-GB"/>
          </a:p>
          <a:p>
            <a:r>
              <a:rPr lang="en-GB"/>
              <a:t>Providing resources and guidance to support students in their search got green careers such as cover letter/CV clinics and interview prep</a:t>
            </a:r>
          </a:p>
          <a:p>
            <a:endParaRPr lang="en-GB"/>
          </a:p>
          <a:p>
            <a:r>
              <a:rPr lang="en-GB"/>
              <a:t>Finally collaborate with the sustainability team to create a supportive environment for students interested in green careers </a:t>
            </a:r>
          </a:p>
          <a:p>
            <a:pPr marL="0" indent="0">
              <a:buFont typeface="+mj-lt"/>
              <a:buNone/>
            </a:pP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https://wedocs.unep.org/bitstream/handle/20.500.11822/35070/GGEGJ.pdf</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1097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 new green learning agenda: Approaches to quality education for climate action | Brookings</a:t>
            </a:r>
            <a:endParaRPr lang="en-US"/>
          </a:p>
        </p:txBody>
      </p:sp>
      <p:sp>
        <p:nvSpPr>
          <p:cNvPr id="4" name="Slide Number Placeholder 3"/>
          <p:cNvSpPr>
            <a:spLocks noGrp="1"/>
          </p:cNvSpPr>
          <p:nvPr>
            <p:ph type="sldNum" sz="quarter" idx="5"/>
          </p:nvPr>
        </p:nvSpPr>
        <p:spPr/>
        <p:txBody>
          <a:bodyPr/>
          <a:lstStyle/>
          <a:p>
            <a:fld id="{D4760FDE-4B71-43C2-A889-4E5318CF0AD5}" type="slidenum">
              <a:rPr lang="en-GB" smtClean="0"/>
              <a:t>40</a:t>
            </a:fld>
            <a:endParaRPr lang="en-GB"/>
          </a:p>
        </p:txBody>
      </p:sp>
    </p:spTree>
    <p:extLst>
      <p:ext uri="{BB962C8B-B14F-4D97-AF65-F5344CB8AC3E}">
        <p14:creationId xmlns:p14="http://schemas.microsoft.com/office/powerpoint/2010/main" val="607815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kind of skills do you think would fulfil each element?</a:t>
            </a:r>
          </a:p>
          <a:p>
            <a:endParaRPr lang="en-GB" b="1" dirty="0"/>
          </a:p>
          <a:p>
            <a:r>
              <a:rPr lang="en-GB" dirty="0">
                <a:hlinkClick r:id="rId3"/>
              </a:rPr>
              <a:t>A new green learning agenda: Approaches to quality education for climate action | Brookings</a:t>
            </a:r>
            <a:endParaRPr lang="en-GB"/>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237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solidFill>
                  <a:srgbClr val="444444"/>
                </a:solidFill>
                <a:highlight>
                  <a:srgbClr val="F5F5F5"/>
                </a:highlight>
              </a:rPr>
              <a:t>Be more resilient to the effects of climate change</a:t>
            </a:r>
            <a:r>
              <a:rPr lang="en-US">
                <a:solidFill>
                  <a:srgbClr val="444444"/>
                </a:solidFill>
                <a:highlight>
                  <a:srgbClr val="F5F5F5"/>
                </a:highlight>
              </a:rPr>
              <a:t>- all education settings face significant operational risks from climate change. </a:t>
            </a:r>
            <a:endParaRPr lang="en-US"/>
          </a:p>
          <a:p>
            <a:pPr marL="171450" indent="-171450">
              <a:buFont typeface="Arial"/>
              <a:buChar char="•"/>
            </a:pPr>
            <a:r>
              <a:rPr lang="en-US" b="1">
                <a:solidFill>
                  <a:srgbClr val="444444"/>
                </a:solidFill>
                <a:highlight>
                  <a:srgbClr val="F5F5F5"/>
                </a:highlight>
              </a:rPr>
              <a:t>Meet emission reduction targets</a:t>
            </a:r>
            <a:r>
              <a:rPr lang="en-US">
                <a:solidFill>
                  <a:srgbClr val="444444"/>
                </a:solidFill>
                <a:highlight>
                  <a:srgbClr val="F5F5F5"/>
                </a:highlight>
              </a:rPr>
              <a:t>- education settings are a significant source of greenhouse gas emissions within the public sector. </a:t>
            </a:r>
            <a:endParaRPr lang="en-US"/>
          </a:p>
          <a:p>
            <a:pPr marL="171450" indent="-171450">
              <a:buFont typeface="Arial"/>
              <a:buChar char="•"/>
            </a:pPr>
            <a:r>
              <a:rPr lang="en-US" b="1" dirty="0" err="1">
                <a:solidFill>
                  <a:srgbClr val="444444"/>
                </a:solidFill>
                <a:highlight>
                  <a:srgbClr val="F5F5F5"/>
                </a:highlight>
              </a:rPr>
              <a:t>Maximise</a:t>
            </a:r>
            <a:r>
              <a:rPr lang="en-US" b="1" dirty="0">
                <a:solidFill>
                  <a:srgbClr val="444444"/>
                </a:solidFill>
                <a:highlight>
                  <a:srgbClr val="F5F5F5"/>
                </a:highlight>
              </a:rPr>
              <a:t> biodiversity value of education estates</a:t>
            </a:r>
            <a:r>
              <a:rPr lang="en-US" dirty="0">
                <a:solidFill>
                  <a:srgbClr val="444444"/>
                </a:solidFill>
                <a:highlight>
                  <a:srgbClr val="F5F5F5"/>
                </a:highlight>
              </a:rPr>
              <a:t>- the green and grey space that education settings occupy can be managed in ways that provide a significant boost to nature and biodiversity and provide a space for engagement with the natural world.</a:t>
            </a:r>
            <a:endParaRPr lang="en-US" dirty="0"/>
          </a:p>
          <a:p>
            <a:pPr marL="171450" indent="-171450">
              <a:buFont typeface="Arial"/>
              <a:buChar char="•"/>
            </a:pPr>
            <a:r>
              <a:rPr lang="en-US" b="1" dirty="0">
                <a:solidFill>
                  <a:srgbClr val="444444"/>
                </a:solidFill>
                <a:highlight>
                  <a:srgbClr val="F5F5F5"/>
                </a:highlight>
              </a:rPr>
              <a:t>Be the catalyst for change across communities</a:t>
            </a:r>
            <a:r>
              <a:rPr lang="en-US" dirty="0">
                <a:solidFill>
                  <a:srgbClr val="444444"/>
                </a:solidFill>
                <a:highlight>
                  <a:srgbClr val="F5F5F5"/>
                </a:highlight>
              </a:rPr>
              <a:t>- education settings serve as critical hubs for joining people together in the fight against climate change and biodiversity loss.</a:t>
            </a:r>
            <a:endParaRPr lang="en-US" dirty="0"/>
          </a:p>
          <a:p>
            <a:pPr marL="171450" indent="-171450">
              <a:buFont typeface="Arial"/>
              <a:buChar char="•"/>
            </a:pPr>
            <a:r>
              <a:rPr lang="en-US" b="1" dirty="0">
                <a:solidFill>
                  <a:srgbClr val="444444"/>
                </a:solidFill>
                <a:highlight>
                  <a:srgbClr val="F5F5F5"/>
                </a:highlight>
              </a:rPr>
              <a:t>Enable and empower young people</a:t>
            </a:r>
            <a:r>
              <a:rPr lang="en-US" dirty="0">
                <a:solidFill>
                  <a:srgbClr val="444444"/>
                </a:solidFill>
                <a:highlight>
                  <a:srgbClr val="F5F5F5"/>
                </a:highlight>
              </a:rPr>
              <a:t>- through a better understanding of climate change, a greater connection to nature and opportunities to participate in sustainability activities we can enable young people to translate knowledge into positive action.</a:t>
            </a:r>
            <a:endParaRPr lang="en-US" dirty="0"/>
          </a:p>
          <a:p>
            <a:pPr algn="l"/>
            <a:endParaRPr lang="en-US" b="0" i="0" dirty="0">
              <a:solidFill>
                <a:srgbClr val="444444"/>
              </a:solidFill>
              <a:effectLst/>
              <a:highlight>
                <a:srgbClr val="F5F5F5"/>
              </a:highlight>
              <a:latin typeface="Arial Nova"/>
            </a:endParaRPr>
          </a:p>
          <a:p>
            <a:pPr algn="l" rtl="0" fontAlgn="base"/>
            <a:r>
              <a:rPr lang="en-GB" b="0" i="0" dirty="0">
                <a:solidFill>
                  <a:srgbClr val="444444"/>
                </a:solidFill>
                <a:effectLst/>
                <a:highlight>
                  <a:srgbClr val="F5F5F5"/>
                </a:highlight>
                <a:latin typeface="Aptos" panose="020B0004020202020204" pitchFamily="34" charset="0"/>
              </a:rPr>
              <a:t>​</a:t>
            </a:r>
            <a:endParaRPr lang="en-GB" b="0" i="0" dirty="0">
              <a:solidFill>
                <a:srgbClr val="444444"/>
              </a:solidFill>
              <a:effectLst/>
              <a:highlight>
                <a:srgbClr val="F5F5F5"/>
              </a:highligh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B4BBF66-C877-4276-954D-3B58594B3A80}" type="slidenum">
              <a:rPr lang="en-GB" smtClean="0"/>
              <a:t>4</a:t>
            </a:fld>
            <a:endParaRPr lang="en-GB"/>
          </a:p>
        </p:txBody>
      </p:sp>
    </p:spTree>
    <p:extLst>
      <p:ext uri="{BB962C8B-B14F-4D97-AF65-F5344CB8AC3E}">
        <p14:creationId xmlns:p14="http://schemas.microsoft.com/office/powerpoint/2010/main" val="784886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how individuals could develop their climate action plan.</a:t>
            </a:r>
          </a:p>
          <a:p>
            <a:r>
              <a:rPr lang="en-US" dirty="0"/>
              <a:t>Encourage a separate table for each of the four key action areas. </a:t>
            </a:r>
          </a:p>
          <a:p>
            <a:r>
              <a:rPr lang="en-US" dirty="0"/>
              <a:t>Could offer an example.</a:t>
            </a:r>
          </a:p>
        </p:txBody>
      </p:sp>
      <p:sp>
        <p:nvSpPr>
          <p:cNvPr id="4" name="Slide Number Placeholder 3"/>
          <p:cNvSpPr>
            <a:spLocks noGrp="1"/>
          </p:cNvSpPr>
          <p:nvPr>
            <p:ph type="sldNum" sz="quarter" idx="5"/>
          </p:nvPr>
        </p:nvSpPr>
        <p:spPr/>
        <p:txBody>
          <a:bodyPr/>
          <a:lstStyle/>
          <a:p>
            <a:fld id="{D4760FDE-4B71-43C2-A889-4E5318CF0AD5}" type="slidenum">
              <a:rPr lang="en-GB" smtClean="0"/>
              <a:t>42</a:t>
            </a:fld>
            <a:endParaRPr lang="en-GB"/>
          </a:p>
        </p:txBody>
      </p:sp>
    </p:spTree>
    <p:extLst>
      <p:ext uri="{BB962C8B-B14F-4D97-AF65-F5344CB8AC3E}">
        <p14:creationId xmlns:p14="http://schemas.microsoft.com/office/powerpoint/2010/main" val="147949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5F5F5"/>
                </a:highlight>
              </a:rPr>
              <a:t>The Key areas to target within a Climate Action plan are:</a:t>
            </a:r>
          </a:p>
          <a:p>
            <a:pPr marL="285750" indent="-285750">
              <a:buFont typeface="Symbol,Sans-Serif"/>
              <a:buChar char="•"/>
            </a:pPr>
            <a:r>
              <a:rPr lang="en-GB" b="1">
                <a:highlight>
                  <a:srgbClr val="F5F5F5"/>
                </a:highlight>
              </a:rPr>
              <a:t>Decarbonisation-</a:t>
            </a:r>
            <a:r>
              <a:rPr lang="en-GB">
                <a:highlight>
                  <a:srgbClr val="F5F5F5"/>
                </a:highlight>
              </a:rPr>
              <a:t> Reduce emissions and support students to be part of the transition to net zero.</a:t>
            </a:r>
            <a:endParaRPr lang="en-US">
              <a:highlight>
                <a:srgbClr val="F5F5F5"/>
              </a:highlight>
            </a:endParaRPr>
          </a:p>
          <a:p>
            <a:pPr marL="285750" indent="-285750">
              <a:buFont typeface="Symbol,Sans-Serif"/>
              <a:buChar char="•"/>
            </a:pPr>
            <a:r>
              <a:rPr lang="en-GB" b="1" dirty="0">
                <a:highlight>
                  <a:srgbClr val="F5F5F5"/>
                </a:highlight>
              </a:rPr>
              <a:t>Biodiversity-</a:t>
            </a:r>
            <a:r>
              <a:rPr lang="en-GB" dirty="0">
                <a:highlight>
                  <a:srgbClr val="F5F5F5"/>
                </a:highlight>
              </a:rPr>
              <a:t> Enhance biodiversity, improve air quality and increase access to, and connection with, nature.</a:t>
            </a:r>
            <a:endParaRPr lang="en-US" dirty="0">
              <a:highlight>
                <a:srgbClr val="F5F5F5"/>
              </a:highlight>
            </a:endParaRPr>
          </a:p>
          <a:p>
            <a:pPr marL="285750" indent="-285750">
              <a:buFont typeface="Symbol,Sans-Serif"/>
              <a:buChar char="•"/>
            </a:pPr>
            <a:r>
              <a:rPr lang="en-GB" b="1" dirty="0">
                <a:highlight>
                  <a:srgbClr val="F5F5F5"/>
                </a:highlight>
              </a:rPr>
              <a:t>Adaptation and Resilience-</a:t>
            </a:r>
            <a:r>
              <a:rPr lang="en-GB" dirty="0">
                <a:highlight>
                  <a:srgbClr val="F5F5F5"/>
                </a:highlight>
              </a:rPr>
              <a:t> Adapt our buildings and systems to prepare for the effects of climate change.</a:t>
            </a:r>
            <a:endParaRPr lang="en-US" dirty="0">
              <a:highlight>
                <a:srgbClr val="F5F5F5"/>
              </a:highlight>
            </a:endParaRPr>
          </a:p>
          <a:p>
            <a:pPr marL="285750" indent="-285750">
              <a:buFont typeface="Symbol,Sans-Serif"/>
              <a:buChar char="•"/>
            </a:pPr>
            <a:r>
              <a:rPr lang="en-GB" b="1" dirty="0">
                <a:highlight>
                  <a:srgbClr val="F5F5F5"/>
                </a:highlight>
              </a:rPr>
              <a:t>Climate education and green careers-</a:t>
            </a:r>
            <a:r>
              <a:rPr lang="en-GB" dirty="0">
                <a:highlight>
                  <a:srgbClr val="F5F5F5"/>
                </a:highlight>
              </a:rPr>
              <a:t> Prepare students for a world impacted by climate change through education &amp; practice. </a:t>
            </a:r>
            <a:endParaRPr lang="en-US" dirty="0">
              <a:highlight>
                <a:srgbClr val="F5F5F5"/>
              </a:highlight>
            </a:endParaRPr>
          </a:p>
          <a:p>
            <a:endParaRPr lang="en-GB" dirty="0">
              <a:highlight>
                <a:srgbClr val="F5F5F5"/>
              </a:highlight>
            </a:endParaRPr>
          </a:p>
          <a:p>
            <a:r>
              <a:rPr lang="en-US" sz="1800" dirty="0">
                <a:highlight>
                  <a:srgbClr val="F5F5F5"/>
                </a:highlight>
              </a:rPr>
              <a:t>You will now work through each of these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8F237-A664-440D-B8AB-7C3C775D08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23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all education settings to sign up to the free service to assist them on the journey to create and deliver CAPs.</a:t>
            </a:r>
          </a:p>
          <a:p>
            <a:pPr marL="285750" indent="-285750">
              <a:buFont typeface="Arial" panose="020B0604020202020204" pitchFamily="34" charset="0"/>
              <a:buChar char="•"/>
            </a:pPr>
            <a:r>
              <a:rPr lang="en-GB" dirty="0"/>
              <a:t>Aims to inspire and equip all education settings in England, providing easily accessible guidance and information to Sustainability Leads and their wider education setting to help facilitate the creation, implementation and delivery of Climate Action Plans. </a:t>
            </a:r>
          </a:p>
          <a:p>
            <a:pPr marL="285750" indent="-285750">
              <a:buFont typeface="Arial" panose="020B0604020202020204" pitchFamily="34" charset="0"/>
              <a:buChar char="•"/>
            </a:pPr>
            <a:r>
              <a:rPr lang="en-GB" dirty="0"/>
              <a:t>Recognises there is a huge amount of information out there, so it can be hard to know what to do and where to start. </a:t>
            </a:r>
          </a:p>
          <a:p>
            <a:pPr marL="285750" indent="-285750">
              <a:buFont typeface="Arial" panose="020B0604020202020204" pitchFamily="34" charset="0"/>
              <a:buChar char="•"/>
            </a:pPr>
            <a:r>
              <a:rPr lang="en-GB" dirty="0"/>
              <a:t>Includes a self-assessment tool to gauge individual sustainability capability.</a:t>
            </a:r>
          </a:p>
          <a:p>
            <a:pPr marL="285750" indent="-285750">
              <a:buFont typeface="Arial" panose="020B0604020202020204" pitchFamily="34" charset="0"/>
              <a:buChar char="•"/>
            </a:pPr>
            <a:r>
              <a:rPr lang="en-GB" dirty="0"/>
              <a:t>Provides a quality-assured directory of suitable environmental sustainability courses.</a:t>
            </a:r>
          </a:p>
          <a:p>
            <a:pPr marL="285750" indent="-285750">
              <a:buFont typeface="Arial" panose="020B0604020202020204" pitchFamily="34" charset="0"/>
              <a:buChar char="•"/>
            </a:pPr>
            <a:r>
              <a:rPr lang="en-GB" dirty="0"/>
              <a:t>Also includes a directory of quality-assured organisations that are well-placed to provide support in developing and delivering Climate Action Plans.</a:t>
            </a:r>
          </a:p>
          <a:p>
            <a:endParaRPr lang="en-GB" dirty="0"/>
          </a:p>
        </p:txBody>
      </p:sp>
      <p:sp>
        <p:nvSpPr>
          <p:cNvPr id="4" name="Slide Number Placeholder 3"/>
          <p:cNvSpPr>
            <a:spLocks noGrp="1"/>
          </p:cNvSpPr>
          <p:nvPr>
            <p:ph type="sldNum" sz="quarter" idx="5"/>
          </p:nvPr>
        </p:nvSpPr>
        <p:spPr/>
        <p:txBody>
          <a:bodyPr/>
          <a:lstStyle/>
          <a:p>
            <a:fld id="{231F1C84-E7FB-400E-84F0-1B7B6A2864DB}" type="slidenum">
              <a:rPr lang="en-GB" smtClean="0"/>
              <a:t>6</a:t>
            </a:fld>
            <a:endParaRPr lang="en-GB"/>
          </a:p>
        </p:txBody>
      </p:sp>
    </p:spTree>
    <p:extLst>
      <p:ext uri="{BB962C8B-B14F-4D97-AF65-F5344CB8AC3E}">
        <p14:creationId xmlns:p14="http://schemas.microsoft.com/office/powerpoint/2010/main" val="276458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Decarbonisation-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8F237-A664-440D-B8AB-7C3C775D08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682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33333"/>
                </a:solidFill>
              </a:rPr>
              <a:t>The main driver of climate change is the greenhouse effect. Some gases in the Earth's atmosphere act a bit like the glass in a greenhouse, trapping the sun's heat and stopping it from leaking back into space and causing global warming.</a:t>
            </a:r>
            <a:endParaRPr lang="en-US" dirty="0"/>
          </a:p>
          <a:p>
            <a:r>
              <a:rPr lang="en-US">
                <a:solidFill>
                  <a:srgbClr val="333333"/>
                </a:solidFill>
              </a:rPr>
              <a:t>Many of these greenhouse gases occur naturally, but human activities are increasing the concentrations of some of them in the atmosphere, in particular:</a:t>
            </a:r>
            <a:endParaRPr lang="en-US"/>
          </a:p>
          <a:p>
            <a:pPr marL="171450" indent="-171450">
              <a:buFont typeface="Arial"/>
              <a:buChar char="•"/>
            </a:pPr>
            <a:r>
              <a:rPr lang="en-US">
                <a:solidFill>
                  <a:srgbClr val="333333"/>
                </a:solidFill>
              </a:rPr>
              <a:t>carbon dioxide (CO2)</a:t>
            </a:r>
            <a:endParaRPr lang="en-US"/>
          </a:p>
          <a:p>
            <a:pPr marL="171450" indent="-171450">
              <a:buFont typeface="Arial"/>
              <a:buChar char="•"/>
            </a:pPr>
            <a:r>
              <a:rPr lang="en-US">
                <a:solidFill>
                  <a:srgbClr val="333333"/>
                </a:solidFill>
              </a:rPr>
              <a:t>methane</a:t>
            </a:r>
            <a:endParaRPr lang="en-US"/>
          </a:p>
          <a:p>
            <a:pPr marL="171450" indent="-171450">
              <a:buFont typeface="Arial"/>
              <a:buChar char="•"/>
            </a:pPr>
            <a:r>
              <a:rPr lang="en-US">
                <a:solidFill>
                  <a:srgbClr val="333333"/>
                </a:solidFill>
              </a:rPr>
              <a:t>nitrous oxide</a:t>
            </a:r>
            <a:endParaRPr lang="en-US"/>
          </a:p>
          <a:p>
            <a:pPr marL="171450" indent="-171450">
              <a:buFont typeface="Arial"/>
              <a:buChar char="•"/>
            </a:pPr>
            <a:r>
              <a:rPr lang="en-US">
                <a:solidFill>
                  <a:srgbClr val="333333"/>
                </a:solidFill>
              </a:rPr>
              <a:t>fluorinated gases</a:t>
            </a:r>
            <a:endParaRPr lang="en-US"/>
          </a:p>
          <a:p>
            <a:pPr algn="l"/>
            <a:endParaRPr lang="en-US" dirty="0">
              <a:solidFill>
                <a:srgbClr val="333333"/>
              </a:solidFill>
              <a:latin typeface="Roboto"/>
              <a:ea typeface="Roboto"/>
              <a:cs typeface="Roboto"/>
            </a:endParaRPr>
          </a:p>
          <a:p>
            <a:r>
              <a:rPr lang="en-US" dirty="0">
                <a:solidFill>
                  <a:srgbClr val="333333"/>
                </a:solidFill>
              </a:rPr>
              <a:t>CO2 produced by human activities is the largest contributor to global warming. Other greenhouse gases are emitted by human activities in smaller quantities.</a:t>
            </a:r>
          </a:p>
          <a:p>
            <a:endParaRPr lang="en-US" dirty="0">
              <a:solidFill>
                <a:srgbClr val="333333"/>
              </a:solidFill>
            </a:endParaRPr>
          </a:p>
          <a:p>
            <a:r>
              <a:rPr lang="en-US" dirty="0">
                <a:solidFill>
                  <a:srgbClr val="333333"/>
                </a:solidFill>
              </a:rPr>
              <a:t>Causes for rising emissions:</a:t>
            </a:r>
          </a:p>
          <a:p>
            <a:endParaRPr lang="en-US" dirty="0">
              <a:solidFill>
                <a:srgbClr val="333333"/>
              </a:solidFill>
            </a:endParaRPr>
          </a:p>
          <a:p>
            <a:pPr marL="171450" indent="-171450">
              <a:buFont typeface="Arial"/>
              <a:buChar char="•"/>
            </a:pPr>
            <a:r>
              <a:rPr lang="en-US" b="1">
                <a:solidFill>
                  <a:srgbClr val="333333"/>
                </a:solidFill>
              </a:rPr>
              <a:t>Burning coal, oil and gas</a:t>
            </a:r>
            <a:r>
              <a:rPr lang="en-US">
                <a:solidFill>
                  <a:srgbClr val="333333"/>
                </a:solidFill>
              </a:rPr>
              <a:t> produces carbon dioxide and nitrous oxide.</a:t>
            </a:r>
            <a:endParaRPr lang="en-US"/>
          </a:p>
          <a:p>
            <a:pPr marL="171450" indent="-171450">
              <a:buFont typeface="Arial"/>
              <a:buChar char="•"/>
            </a:pPr>
            <a:r>
              <a:rPr lang="en-US" b="1">
                <a:solidFill>
                  <a:srgbClr val="333333"/>
                </a:solidFill>
              </a:rPr>
              <a:t>Cutting down forests (deforestation).</a:t>
            </a:r>
            <a:r>
              <a:rPr lang="en-US">
                <a:solidFill>
                  <a:srgbClr val="333333"/>
                </a:solidFill>
              </a:rPr>
              <a:t> Trees help to regulate the climate by absorbing CO2 from the atmosphere. When they are cut down, that beneficial effect is lost and the carbon stored in the trees is released into the atmosphere, adding to the greenhouse effect.</a:t>
            </a:r>
            <a:endParaRPr lang="en-US"/>
          </a:p>
          <a:p>
            <a:pPr marL="171450" indent="-171450">
              <a:buFont typeface="Arial"/>
              <a:buChar char="•"/>
            </a:pPr>
            <a:r>
              <a:rPr lang="en-US" b="1">
                <a:solidFill>
                  <a:srgbClr val="333333"/>
                </a:solidFill>
              </a:rPr>
              <a:t>Increasing livestock farming.</a:t>
            </a:r>
            <a:r>
              <a:rPr lang="en-US">
                <a:solidFill>
                  <a:srgbClr val="333333"/>
                </a:solidFill>
              </a:rPr>
              <a:t> Cows and sheep produce large amounts of methane when they digest their food.</a:t>
            </a:r>
            <a:endParaRPr lang="en-US"/>
          </a:p>
          <a:p>
            <a:pPr marL="171450" indent="-171450">
              <a:buFont typeface="Arial"/>
              <a:buChar char="•"/>
            </a:pPr>
            <a:r>
              <a:rPr lang="en-US" b="1" err="1">
                <a:solidFill>
                  <a:srgbClr val="333333"/>
                </a:solidFill>
              </a:rPr>
              <a:t>Fertilisers</a:t>
            </a:r>
            <a:r>
              <a:rPr lang="en-US" b="1">
                <a:solidFill>
                  <a:srgbClr val="333333"/>
                </a:solidFill>
              </a:rPr>
              <a:t> containing nitrogen</a:t>
            </a:r>
            <a:r>
              <a:rPr lang="en-US">
                <a:solidFill>
                  <a:srgbClr val="333333"/>
                </a:solidFill>
              </a:rPr>
              <a:t> produce nitrous oxide emissions.</a:t>
            </a:r>
            <a:endParaRPr lang="en-US"/>
          </a:p>
          <a:p>
            <a:pPr marL="171450" indent="-171450">
              <a:buFont typeface="Arial"/>
              <a:buChar char="•"/>
            </a:pPr>
            <a:r>
              <a:rPr lang="en-US" b="1" dirty="0">
                <a:solidFill>
                  <a:srgbClr val="333333"/>
                </a:solidFill>
              </a:rPr>
              <a:t>Fluorinated gases</a:t>
            </a:r>
            <a:r>
              <a:rPr lang="en-US" dirty="0">
                <a:solidFill>
                  <a:srgbClr val="333333"/>
                </a:solidFill>
              </a:rPr>
              <a:t> are emitted from equipment and products that use these gases. Such emissions have a very strong warming effect, up to 23 000 times greater than CO2.</a:t>
            </a:r>
            <a:endParaRPr lang="en-US" dirty="0"/>
          </a:p>
          <a:p>
            <a:pPr marL="171450" indent="-171450">
              <a:buFont typeface="Arial"/>
              <a:buChar char="•"/>
            </a:pPr>
            <a:endParaRPr lang="en-US" dirty="0">
              <a:solidFill>
                <a:srgbClr val="333333"/>
              </a:solidFill>
            </a:endParaRPr>
          </a:p>
          <a:p>
            <a:r>
              <a:rPr lang="en-US" dirty="0">
                <a:solidFill>
                  <a:srgbClr val="333333"/>
                </a:solidFill>
              </a:rPr>
              <a:t>Further information- </a:t>
            </a:r>
            <a:r>
              <a:rPr lang="en-US" dirty="0">
                <a:solidFill>
                  <a:srgbClr val="333333"/>
                </a:solidFill>
                <a:hlinkClick r:id="rId3"/>
              </a:rPr>
              <a:t>Causes of climate change - European Commission (europa.eu)</a:t>
            </a:r>
            <a:endParaRPr lang="en-US" dirty="0">
              <a:solidFill>
                <a:srgbClr val="333333"/>
              </a:solidFill>
            </a:endParaRPr>
          </a:p>
          <a:p>
            <a:endParaRPr lang="en-US" dirty="0">
              <a:solidFill>
                <a:srgbClr val="333333"/>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4004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Ask question to your audience.</a:t>
            </a:r>
          </a:p>
        </p:txBody>
      </p:sp>
      <p:sp>
        <p:nvSpPr>
          <p:cNvPr id="4" name="Slide Number Placeholder 3"/>
          <p:cNvSpPr>
            <a:spLocks noGrp="1"/>
          </p:cNvSpPr>
          <p:nvPr>
            <p:ph type="sldNum" sz="quarter" idx="5"/>
          </p:nvPr>
        </p:nvSpPr>
        <p:spPr/>
        <p:txBody>
          <a:bodyPr/>
          <a:lstStyle/>
          <a:p>
            <a:fld id="{D4760FDE-4B71-43C2-A889-4E5318CF0AD5}" type="slidenum">
              <a:rPr lang="en-GB" smtClean="0"/>
              <a:t>9</a:t>
            </a:fld>
            <a:endParaRPr lang="en-GB"/>
          </a:p>
        </p:txBody>
      </p:sp>
    </p:spTree>
    <p:extLst>
      <p:ext uri="{BB962C8B-B14F-4D97-AF65-F5344CB8AC3E}">
        <p14:creationId xmlns:p14="http://schemas.microsoft.com/office/powerpoint/2010/main" val="209908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4.png"/><Relationship Id="rId4" Type="http://schemas.openxmlformats.org/officeDocument/2006/relationships/image" Target="../media/image1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EACB-D2BE-486B-B960-0B625637D4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BA1F29B-B4B9-D4BA-0F30-BE496EAB7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5F357FB-3080-ED76-3776-B0687C20E876}"/>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5" name="Footer Placeholder 4">
            <a:extLst>
              <a:ext uri="{FF2B5EF4-FFF2-40B4-BE49-F238E27FC236}">
                <a16:creationId xmlns:a16="http://schemas.microsoft.com/office/drawing/2014/main" id="{455BC1C3-563F-E824-AE5B-1917121836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22E77D-FA83-2FCC-6F85-18CE8C96EEFE}"/>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1441032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E2A1-157F-9543-27A0-A020F9F4F6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5F66133-3384-4A88-7CE6-7E1E235F02C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11AF95-7691-FCBB-CDE8-BA6EDC767A9E}"/>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5" name="Footer Placeholder 4">
            <a:extLst>
              <a:ext uri="{FF2B5EF4-FFF2-40B4-BE49-F238E27FC236}">
                <a16:creationId xmlns:a16="http://schemas.microsoft.com/office/drawing/2014/main" id="{D9CAD55D-BD7E-1C99-9F4D-16A346A52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864094-5C99-3D2D-2AE0-03207C8DF551}"/>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195104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3CE5F6-D901-BABE-EA3C-B8124662FB4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D796B61-78A5-64E3-3431-FAD0A6F1CB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C3442A-DD2A-2563-3B28-50DFAA955DBF}"/>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5" name="Footer Placeholder 4">
            <a:extLst>
              <a:ext uri="{FF2B5EF4-FFF2-40B4-BE49-F238E27FC236}">
                <a16:creationId xmlns:a16="http://schemas.microsoft.com/office/drawing/2014/main" id="{B1ED44F5-911F-E6EE-1983-C1C1C03616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DFA4CA-6BDC-08FA-A1FD-7776F9793339}"/>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504049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1173319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3525421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viromental Title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87" t="-208" r="7687" b="33201"/>
          <a:stretch/>
        </p:blipFill>
        <p:spPr>
          <a:xfrm flipH="1">
            <a:off x="-2" y="0"/>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85311"/>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AD0DA323-ABFF-0133-D354-1B1A32B238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6" name="Picture Placeholder 13">
            <a:extLst>
              <a:ext uri="{FF2B5EF4-FFF2-40B4-BE49-F238E27FC236}">
                <a16:creationId xmlns:a16="http://schemas.microsoft.com/office/drawing/2014/main" id="{9C4534ED-E411-8CE0-6835-2C08A3509F4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421795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viromental Title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21" t="21533" b="16530"/>
          <a:stretch/>
        </p:blipFill>
        <p:spPr>
          <a:xfrm flipH="1">
            <a:off x="-2" y="0"/>
            <a:ext cx="12191999" cy="541333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6839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4" name="Picture 3" descr="A black screen with blue lines&#10;&#10;Description automatically generated">
            <a:extLst>
              <a:ext uri="{FF2B5EF4-FFF2-40B4-BE49-F238E27FC236}">
                <a16:creationId xmlns:a16="http://schemas.microsoft.com/office/drawing/2014/main" id="{B6E1A209-8E9C-0C94-5226-C22CBB21F5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5" name="Picture Placeholder 13">
            <a:extLst>
              <a:ext uri="{FF2B5EF4-FFF2-40B4-BE49-F238E27FC236}">
                <a16:creationId xmlns:a16="http://schemas.microsoft.com/office/drawing/2014/main" id="{D7F64F56-3567-9DD4-5499-D1AD5E6B7FA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62108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tional 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360" t="52" r="9285" b="1"/>
          <a:stretch/>
        </p:blipFill>
        <p:spPr>
          <a:xfrm>
            <a:off x="6096000" y="0"/>
            <a:ext cx="6095998" cy="685799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9C8BFEC0-7F04-CEE0-4498-7201748613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8098C02-7593-52FD-0A79-40B0FA5D9BAC}"/>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dirty="0"/>
              <a:t>Place logo here</a:t>
            </a:r>
          </a:p>
        </p:txBody>
      </p:sp>
      <p:pic>
        <p:nvPicPr>
          <p:cNvPr id="13" name="Picture 12" descr="A blue and black rectangular object&#10;&#10;Description automatically generated with medium confidence">
            <a:extLst>
              <a:ext uri="{FF2B5EF4-FFF2-40B4-BE49-F238E27FC236}">
                <a16:creationId xmlns:a16="http://schemas.microsoft.com/office/drawing/2014/main" id="{9154338D-DB50-B458-0B45-83274130F5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0389" y="654669"/>
            <a:ext cx="4532148" cy="754748"/>
          </a:xfrm>
          <a:prstGeom prst="rect">
            <a:avLst/>
          </a:prstGeom>
        </p:spPr>
      </p:pic>
    </p:spTree>
    <p:extLst>
      <p:ext uri="{BB962C8B-B14F-4D97-AF65-F5344CB8AC3E}">
        <p14:creationId xmlns:p14="http://schemas.microsoft.com/office/powerpoint/2010/main" val="193129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ducational 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A5FAB-584C-6464-15D1-4DA5C8A0373A}"/>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A7933425-A8C5-4501-6A78-0FA55F07F2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11E35F5-5838-4ED5-8D31-BAE05F52DC88}"/>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405C0C5A-6762-04DC-BF44-FF26FBA4A5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89" y="654669"/>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34" r="6222"/>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1830143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ducational Title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CF33-BD28-1CE8-582C-23D7E787E210}"/>
              </a:ext>
            </a:extLst>
          </p:cNvPr>
          <p:cNvSpPr/>
          <p:nvPr userDrawn="1"/>
        </p:nvSpPr>
        <p:spPr>
          <a:xfrm>
            <a:off x="2" y="1"/>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45867B38-6139-B479-D463-073F3ADCA4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9" y="5287379"/>
            <a:ext cx="1539090" cy="1410833"/>
          </a:xfrm>
          <a:prstGeom prst="rect">
            <a:avLst/>
          </a:prstGeom>
        </p:spPr>
      </p:pic>
      <p:sp>
        <p:nvSpPr>
          <p:cNvPr id="6" name="Picture Placeholder 13">
            <a:extLst>
              <a:ext uri="{FF2B5EF4-FFF2-40B4-BE49-F238E27FC236}">
                <a16:creationId xmlns:a16="http://schemas.microsoft.com/office/drawing/2014/main" id="{D67321FE-A692-E137-7D66-CB7321B6EC6C}"/>
              </a:ext>
            </a:extLst>
          </p:cNvPr>
          <p:cNvSpPr>
            <a:spLocks noGrp="1"/>
          </p:cNvSpPr>
          <p:nvPr>
            <p:ph type="pic" sz="quarter" idx="10" hasCustomPrompt="1"/>
          </p:nvPr>
        </p:nvSpPr>
        <p:spPr>
          <a:xfrm>
            <a:off x="3421016" y="5812126"/>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06845EE7-076D-9C1F-F235-F8F253DBF8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91" y="654670"/>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20" r="6180"/>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3899630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75" b="32993"/>
          <a:stretch/>
        </p:blipFill>
        <p:spPr>
          <a:xfrm flipH="1">
            <a:off x="-2" y="1326704"/>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5" name="Graphic 4">
            <a:extLst>
              <a:ext uri="{FF2B5EF4-FFF2-40B4-BE49-F238E27FC236}">
                <a16:creationId xmlns:a16="http://schemas.microsoft.com/office/drawing/2014/main" id="{A354762A-2F62-DF3D-540F-61345B6AC6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9" name="Picture 8" descr="A blue and black line&#10;&#10;Description automatically generated">
            <a:extLst>
              <a:ext uri="{FF2B5EF4-FFF2-40B4-BE49-F238E27FC236}">
                <a16:creationId xmlns:a16="http://schemas.microsoft.com/office/drawing/2014/main" id="{8B901818-C02C-F43C-C9B0-4F3DDE7C8F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0" name="Straight Connector 9">
            <a:extLst>
              <a:ext uri="{FF2B5EF4-FFF2-40B4-BE49-F238E27FC236}">
                <a16:creationId xmlns:a16="http://schemas.microsoft.com/office/drawing/2014/main" id="{511FE126-522D-B57A-7031-54B8165077F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251AA72-DD75-8E80-2073-C82039328AE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1222883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66C4-3934-821B-C705-E9E836509E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143F2E7-6D99-56C2-D199-1A21475E0D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B530BA6-8E3B-7C71-6A14-C2ECF4DC75ED}"/>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5" name="Footer Placeholder 4">
            <a:extLst>
              <a:ext uri="{FF2B5EF4-FFF2-40B4-BE49-F238E27FC236}">
                <a16:creationId xmlns:a16="http://schemas.microsoft.com/office/drawing/2014/main" id="{AAD7692E-2518-67C7-C5DA-FE660B679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01EAC5-A8AE-5AA9-F827-5F27BBE05648}"/>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412866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21" t="21533" b="16336"/>
          <a:stretch/>
        </p:blipFill>
        <p:spPr>
          <a:xfrm flipH="1">
            <a:off x="-2" y="1322972"/>
            <a:ext cx="12191999" cy="5430253"/>
          </a:xfrm>
          <a:prstGeom prst="rect">
            <a:avLst/>
          </a:prstGeom>
        </p:spPr>
      </p:pic>
      <p:sp>
        <p:nvSpPr>
          <p:cNvPr id="4" name="Rectangle 3">
            <a:extLst>
              <a:ext uri="{FF2B5EF4-FFF2-40B4-BE49-F238E27FC236}">
                <a16:creationId xmlns:a16="http://schemas.microsoft.com/office/drawing/2014/main" id="{57D2BF46-46E4-86B7-6060-8C741E789A7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Graphic 5">
            <a:extLst>
              <a:ext uri="{FF2B5EF4-FFF2-40B4-BE49-F238E27FC236}">
                <a16:creationId xmlns:a16="http://schemas.microsoft.com/office/drawing/2014/main" id="{9AC2276F-A5D7-8AA9-05B3-0959C469C6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1841F302-5C29-3C83-2555-6DC51D5A3F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9F914DE9-DA6F-0297-C73D-69A597104193}"/>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11556C77-C51F-F435-2E33-7373D8449576}"/>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260698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69" t="32832" b="7271"/>
          <a:stretch/>
        </p:blipFill>
        <p:spPr>
          <a:xfrm rot="10800000">
            <a:off x="-2" y="1318863"/>
            <a:ext cx="12191999" cy="5539137"/>
          </a:xfrm>
          <a:prstGeom prst="rect">
            <a:avLst/>
          </a:prstGeom>
        </p:spPr>
      </p:pic>
      <p:sp>
        <p:nvSpPr>
          <p:cNvPr id="2" name="Rectangle 1">
            <a:extLst>
              <a:ext uri="{FF2B5EF4-FFF2-40B4-BE49-F238E27FC236}">
                <a16:creationId xmlns:a16="http://schemas.microsoft.com/office/drawing/2014/main" id="{FBD61788-5AAE-C530-56C5-9FD532EB1D57}"/>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Graphic 5">
            <a:extLst>
              <a:ext uri="{FF2B5EF4-FFF2-40B4-BE49-F238E27FC236}">
                <a16:creationId xmlns:a16="http://schemas.microsoft.com/office/drawing/2014/main" id="{483CAB9D-A2CC-1134-1991-EB37787448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2ECAA2C7-1BB9-6AE2-C1F2-CF6C499864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22B16CA8-C754-4938-7729-3ED753041BD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9E564D5D-8C59-AF89-5802-151FCE3D156A}"/>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464064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0" y="2349139"/>
            <a:ext cx="10515600" cy="4213585"/>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5" name="Title 14">
            <a:extLst>
              <a:ext uri="{FF2B5EF4-FFF2-40B4-BE49-F238E27FC236}">
                <a16:creationId xmlns:a16="http://schemas.microsoft.com/office/drawing/2014/main" id="{BC1F4512-66C6-BC7C-0999-390D0129C9B8}"/>
              </a:ext>
            </a:extLst>
          </p:cNvPr>
          <p:cNvSpPr>
            <a:spLocks noGrp="1"/>
          </p:cNvSpPr>
          <p:nvPr>
            <p:ph type="title" hasCustomPrompt="1"/>
          </p:nvPr>
        </p:nvSpPr>
        <p:spPr>
          <a:xfrm>
            <a:off x="838200" y="819151"/>
            <a:ext cx="10515600" cy="1428750"/>
          </a:xfrm>
        </p:spPr>
        <p:txBody>
          <a:bodyPr anchor="b" anchorCtr="0"/>
          <a:lstStyle>
            <a:lvl1pPr>
              <a:defRPr/>
            </a:lvl1pPr>
          </a:lstStyle>
          <a:p>
            <a:r>
              <a:rPr lang="en-GB" dirty="0"/>
              <a:t>CLICK TO EDIT</a:t>
            </a:r>
            <a:br>
              <a:rPr lang="en-GB" dirty="0"/>
            </a:br>
            <a:r>
              <a:rPr lang="en-GB" dirty="0"/>
              <a:t>MASTER TITLE STYLE</a:t>
            </a:r>
          </a:p>
        </p:txBody>
      </p:sp>
      <p:pic>
        <p:nvPicPr>
          <p:cNvPr id="2" name="Picture 1" descr="A blue and black line&#10;&#10;Description automatically generated">
            <a:extLst>
              <a:ext uri="{FF2B5EF4-FFF2-40B4-BE49-F238E27FC236}">
                <a16:creationId xmlns:a16="http://schemas.microsoft.com/office/drawing/2014/main" id="{CDB40C02-C3D8-057C-29D6-976A414B7C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5" name="Straight Connector 4">
            <a:extLst>
              <a:ext uri="{FF2B5EF4-FFF2-40B4-BE49-F238E27FC236}">
                <a16:creationId xmlns:a16="http://schemas.microsoft.com/office/drawing/2014/main" id="{4D77836C-2A5E-5581-D161-9AB9667E505E}"/>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Picture Placeholder 11">
            <a:extLst>
              <a:ext uri="{FF2B5EF4-FFF2-40B4-BE49-F238E27FC236}">
                <a16:creationId xmlns:a16="http://schemas.microsoft.com/office/drawing/2014/main" id="{C5D4345E-6D9A-BCD7-FFC9-4800BF4DB25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905000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5" name="Text Placeholder 4">
            <a:extLst>
              <a:ext uri="{FF2B5EF4-FFF2-40B4-BE49-F238E27FC236}">
                <a16:creationId xmlns:a16="http://schemas.microsoft.com/office/drawing/2014/main" id="{F4E5777C-8029-4507-AC74-4A1A11139DA8}"/>
              </a:ext>
            </a:extLst>
          </p:cNvPr>
          <p:cNvSpPr>
            <a:spLocks noGrp="1"/>
          </p:cNvSpPr>
          <p:nvPr>
            <p:ph type="body" sz="quarter" idx="10"/>
          </p:nvPr>
        </p:nvSpPr>
        <p:spPr>
          <a:xfrm>
            <a:off x="6248398" y="2349139"/>
            <a:ext cx="5105401" cy="4137386"/>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pic>
        <p:nvPicPr>
          <p:cNvPr id="10" name="Picture 9" descr="A blue and black line&#10;&#10;Description automatically generated">
            <a:extLst>
              <a:ext uri="{FF2B5EF4-FFF2-40B4-BE49-F238E27FC236}">
                <a16:creationId xmlns:a16="http://schemas.microsoft.com/office/drawing/2014/main" id="{BF4F0C6C-F7C8-5F57-6BCC-D598A4517A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BE8D7F17-D5B3-D054-FC29-98A8D7837D42}"/>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4AA36551-82B5-7499-5EBA-3D537C586167}"/>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84545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0"/>
            <a:ext cx="6096000" cy="4137025"/>
          </a:xfrm>
        </p:spPr>
        <p:txBody>
          <a:bodyPr/>
          <a:lstStyle/>
          <a:p>
            <a:endParaRPr lang="en-GB"/>
          </a:p>
        </p:txBody>
      </p:sp>
      <p:pic>
        <p:nvPicPr>
          <p:cNvPr id="10" name="Picture 9" descr="A blue and black line&#10;&#10;Description automatically generated">
            <a:extLst>
              <a:ext uri="{FF2B5EF4-FFF2-40B4-BE49-F238E27FC236}">
                <a16:creationId xmlns:a16="http://schemas.microsoft.com/office/drawing/2014/main" id="{BAE2718C-F4A0-E10B-1344-70B917C1AF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44EC95C6-060B-5A20-E5D5-10DE0C682431}"/>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EB09585-2CBE-783A-B8A8-01BD6CEEDABD}"/>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471990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x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1"/>
            <a:ext cx="2729023" cy="1848993"/>
          </a:xfrm>
        </p:spPr>
        <p:txBody>
          <a:bodyPr/>
          <a:lstStyle/>
          <a:p>
            <a:endParaRPr lang="en-GB"/>
          </a:p>
        </p:txBody>
      </p:sp>
      <p:sp>
        <p:nvSpPr>
          <p:cNvPr id="5" name="Picture Placeholder 4">
            <a:extLst>
              <a:ext uri="{FF2B5EF4-FFF2-40B4-BE49-F238E27FC236}">
                <a16:creationId xmlns:a16="http://schemas.microsoft.com/office/drawing/2014/main" id="{9DDD562D-27D7-F5D7-7BD2-644F974CC27C}"/>
              </a:ext>
            </a:extLst>
          </p:cNvPr>
          <p:cNvSpPr>
            <a:spLocks noGrp="1"/>
          </p:cNvSpPr>
          <p:nvPr>
            <p:ph type="pic" sz="quarter" idx="11"/>
          </p:nvPr>
        </p:nvSpPr>
        <p:spPr>
          <a:xfrm>
            <a:off x="8995144" y="2349500"/>
            <a:ext cx="3196856" cy="4137025"/>
          </a:xfrm>
        </p:spPr>
        <p:txBody>
          <a:bodyPr/>
          <a:lstStyle/>
          <a:p>
            <a:endParaRPr lang="en-GB"/>
          </a:p>
        </p:txBody>
      </p:sp>
      <p:sp>
        <p:nvSpPr>
          <p:cNvPr id="8" name="Picture Placeholder 7">
            <a:extLst>
              <a:ext uri="{FF2B5EF4-FFF2-40B4-BE49-F238E27FC236}">
                <a16:creationId xmlns:a16="http://schemas.microsoft.com/office/drawing/2014/main" id="{328D656F-FF86-F11C-C9BB-0B38F322D455}"/>
              </a:ext>
            </a:extLst>
          </p:cNvPr>
          <p:cNvSpPr>
            <a:spLocks noGrp="1"/>
          </p:cNvSpPr>
          <p:nvPr>
            <p:ph type="pic" sz="quarter" idx="12"/>
          </p:nvPr>
        </p:nvSpPr>
        <p:spPr>
          <a:xfrm>
            <a:off x="6096000" y="4380615"/>
            <a:ext cx="2728913" cy="2094798"/>
          </a:xfrm>
        </p:spPr>
        <p:txBody>
          <a:bodyPr/>
          <a:lstStyle/>
          <a:p>
            <a:endParaRPr lang="en-GB"/>
          </a:p>
        </p:txBody>
      </p:sp>
      <p:pic>
        <p:nvPicPr>
          <p:cNvPr id="12" name="Picture 11" descr="A blue and black line&#10;&#10;Description automatically generated">
            <a:extLst>
              <a:ext uri="{FF2B5EF4-FFF2-40B4-BE49-F238E27FC236}">
                <a16:creationId xmlns:a16="http://schemas.microsoft.com/office/drawing/2014/main" id="{93C646B5-305B-CB5D-E984-686DD8F01D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3" name="Straight Connector 12">
            <a:extLst>
              <a:ext uri="{FF2B5EF4-FFF2-40B4-BE49-F238E27FC236}">
                <a16:creationId xmlns:a16="http://schemas.microsoft.com/office/drawing/2014/main" id="{18D9D714-FCF6-6438-ED27-5A0C7DA9AB18}"/>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Picture Placeholder 11">
            <a:extLst>
              <a:ext uri="{FF2B5EF4-FFF2-40B4-BE49-F238E27FC236}">
                <a16:creationId xmlns:a16="http://schemas.microsoft.com/office/drawing/2014/main" id="{A3BAB29E-94EC-D01D-222C-76DFB2DB0D3F}"/>
              </a:ext>
            </a:extLst>
          </p:cNvPr>
          <p:cNvSpPr>
            <a:spLocks noGrp="1"/>
          </p:cNvSpPr>
          <p:nvPr>
            <p:ph type="pic" sz="quarter" idx="13"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1864784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pic>
        <p:nvPicPr>
          <p:cNvPr id="6" name="Picture 5" descr="A blue and black line&#10;&#10;Description automatically generated">
            <a:extLst>
              <a:ext uri="{FF2B5EF4-FFF2-40B4-BE49-F238E27FC236}">
                <a16:creationId xmlns:a16="http://schemas.microsoft.com/office/drawing/2014/main" id="{1A9B2DCF-92DC-832E-4683-93F35BEF21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7" name="Straight Connector 6">
            <a:extLst>
              <a:ext uri="{FF2B5EF4-FFF2-40B4-BE49-F238E27FC236}">
                <a16:creationId xmlns:a16="http://schemas.microsoft.com/office/drawing/2014/main" id="{6A913B98-E500-3170-7C27-3DAD63D548EA}"/>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Picture Placeholder 11">
            <a:extLst>
              <a:ext uri="{FF2B5EF4-FFF2-40B4-BE49-F238E27FC236}">
                <a16:creationId xmlns:a16="http://schemas.microsoft.com/office/drawing/2014/main" id="{4E4A7905-C363-DE6B-BD2A-C09ACC82C67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247850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A8BA24-23D1-6967-DA7D-AE8F11C125DE}"/>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12192000" cy="5665787"/>
          </a:xfrm>
        </p:spPr>
        <p:txBody>
          <a:bodyPr/>
          <a:lstStyle/>
          <a:p>
            <a:endParaRPr lang="en-GB"/>
          </a:p>
        </p:txBody>
      </p:sp>
      <p:sp>
        <p:nvSpPr>
          <p:cNvPr id="13" name="Text Placeholder 12">
            <a:extLst>
              <a:ext uri="{FF2B5EF4-FFF2-40B4-BE49-F238E27FC236}">
                <a16:creationId xmlns:a16="http://schemas.microsoft.com/office/drawing/2014/main" id="{15112C27-643D-EE63-1C8D-E9BF105F664C}"/>
              </a:ext>
            </a:extLst>
          </p:cNvPr>
          <p:cNvSpPr>
            <a:spLocks noGrp="1"/>
          </p:cNvSpPr>
          <p:nvPr>
            <p:ph type="body" sz="quarter" idx="12" hasCustomPrompt="1"/>
          </p:nvPr>
        </p:nvSpPr>
        <p:spPr>
          <a:xfrm>
            <a:off x="876300" y="298450"/>
            <a:ext cx="10782301" cy="425450"/>
          </a:xfrm>
        </p:spPr>
        <p:txBody>
          <a:bodyPr tIns="0" bIns="0">
            <a:noAutofit/>
          </a:bodyPr>
          <a:lstStyle>
            <a:lvl1pPr marL="0" indent="0">
              <a:buNone/>
              <a:defRPr sz="1400">
                <a:solidFill>
                  <a:schemeClr val="bg1"/>
                </a:solidFill>
              </a:defRPr>
            </a:lvl1pPr>
          </a:lstStyle>
          <a:p>
            <a:pPr lvl="0"/>
            <a:r>
              <a:rPr lang="en-GB" dirty="0"/>
              <a:t>Image Caption Click to edit Master text styles here’s a second line if needed</a:t>
            </a:r>
          </a:p>
        </p:txBody>
      </p:sp>
    </p:spTree>
    <p:extLst>
      <p:ext uri="{BB962C8B-B14F-4D97-AF65-F5344CB8AC3E}">
        <p14:creationId xmlns:p14="http://schemas.microsoft.com/office/powerpoint/2010/main" val="572949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6096000" cy="5665787"/>
          </a:xfrm>
        </p:spPr>
        <p:txBody>
          <a:bodyPr/>
          <a:lstStyle/>
          <a:p>
            <a:endParaRPr lang="en-GB"/>
          </a:p>
        </p:txBody>
      </p:sp>
      <p:sp>
        <p:nvSpPr>
          <p:cNvPr id="6" name="Text Placeholder 5">
            <a:extLst>
              <a:ext uri="{FF2B5EF4-FFF2-40B4-BE49-F238E27FC236}">
                <a16:creationId xmlns:a16="http://schemas.microsoft.com/office/drawing/2014/main" id="{7C95FEE1-FC5B-A68E-64C8-3BAAA67BDF48}"/>
              </a:ext>
            </a:extLst>
          </p:cNvPr>
          <p:cNvSpPr>
            <a:spLocks noGrp="1"/>
          </p:cNvSpPr>
          <p:nvPr>
            <p:ph type="body" sz="quarter" idx="13"/>
          </p:nvPr>
        </p:nvSpPr>
        <p:spPr>
          <a:xfrm>
            <a:off x="6638925" y="2541588"/>
            <a:ext cx="4714875" cy="3602037"/>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7">
            <a:extLst>
              <a:ext uri="{FF2B5EF4-FFF2-40B4-BE49-F238E27FC236}">
                <a16:creationId xmlns:a16="http://schemas.microsoft.com/office/drawing/2014/main" id="{8CD3D904-A872-0F99-E8ED-BBF5C0CD2077}"/>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2">
            <a:extLst>
              <a:ext uri="{FF2B5EF4-FFF2-40B4-BE49-F238E27FC236}">
                <a16:creationId xmlns:a16="http://schemas.microsoft.com/office/drawing/2014/main" id="{BC8E375F-63CA-FD5F-6C0A-4531C745A110}"/>
              </a:ext>
            </a:extLst>
          </p:cNvPr>
          <p:cNvSpPr>
            <a:spLocks noGrp="1"/>
          </p:cNvSpPr>
          <p:nvPr>
            <p:ph type="body" sz="quarter" idx="12" hasCustomPrompt="1"/>
          </p:nvPr>
        </p:nvSpPr>
        <p:spPr>
          <a:xfrm>
            <a:off x="876300" y="298450"/>
            <a:ext cx="10791825" cy="425450"/>
          </a:xfrm>
        </p:spPr>
        <p:txBody>
          <a:bodyPr tIns="0" bIns="0">
            <a:noAutofit/>
          </a:bodyPr>
          <a:lstStyle>
            <a:lvl1pPr marL="0" indent="0">
              <a:buNone/>
              <a:defRPr sz="1400">
                <a:solidFill>
                  <a:schemeClr val="bg1"/>
                </a:solidFill>
              </a:defRPr>
            </a:lvl1pPr>
          </a:lstStyle>
          <a:p>
            <a:pPr lvl="0"/>
            <a:r>
              <a:rPr lang="en-GB" dirty="0"/>
              <a:t>Image Caption Click to edit Master text styles here’s a second line if needed</a:t>
            </a:r>
          </a:p>
        </p:txBody>
      </p:sp>
    </p:spTree>
    <p:extLst>
      <p:ext uri="{BB962C8B-B14F-4D97-AF65-F5344CB8AC3E}">
        <p14:creationId xmlns:p14="http://schemas.microsoft.com/office/powerpoint/2010/main" val="2364173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371314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51F7-3585-D5B9-D42C-6C3DA09E97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8C81BC-BD53-C954-BEC7-076ED20455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58A9A3-3047-108E-033C-3109A91D8275}"/>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5" name="Footer Placeholder 4">
            <a:extLst>
              <a:ext uri="{FF2B5EF4-FFF2-40B4-BE49-F238E27FC236}">
                <a16:creationId xmlns:a16="http://schemas.microsoft.com/office/drawing/2014/main" id="{7648400E-82D5-D64F-0F04-1311D40D8D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532CC-5BE6-EB7B-B596-60A359ABB189}"/>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2269997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viromental Title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11"/>
          <a:stretch/>
        </p:blipFill>
        <p:spPr>
          <a:xfrm flipH="1">
            <a:off x="-2" y="0"/>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85311"/>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AD0DA323-ABFF-0133-D354-1B1A32B2383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85592" y="5430253"/>
            <a:ext cx="1539090" cy="1410833"/>
          </a:xfrm>
          <a:prstGeom prst="rect">
            <a:avLst/>
          </a:prstGeom>
        </p:spPr>
      </p:pic>
      <p:sp>
        <p:nvSpPr>
          <p:cNvPr id="6" name="Picture Placeholder 13">
            <a:extLst>
              <a:ext uri="{FF2B5EF4-FFF2-40B4-BE49-F238E27FC236}">
                <a16:creationId xmlns:a16="http://schemas.microsoft.com/office/drawing/2014/main" id="{9C4534ED-E411-8CE0-6835-2C08A3509F4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1132721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viromental Title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12191999" cy="541333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6839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4" name="Picture 3" descr="A black screen with blue lines&#10;&#10;Description automatically generated">
            <a:extLst>
              <a:ext uri="{FF2B5EF4-FFF2-40B4-BE49-F238E27FC236}">
                <a16:creationId xmlns:a16="http://schemas.microsoft.com/office/drawing/2014/main" id="{B6E1A209-8E9C-0C94-5226-C22CBB21F5F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85592" y="5430253"/>
            <a:ext cx="1539090" cy="1410833"/>
          </a:xfrm>
          <a:prstGeom prst="rect">
            <a:avLst/>
          </a:prstGeom>
        </p:spPr>
      </p:pic>
      <p:sp>
        <p:nvSpPr>
          <p:cNvPr id="5" name="Picture Placeholder 13">
            <a:extLst>
              <a:ext uri="{FF2B5EF4-FFF2-40B4-BE49-F238E27FC236}">
                <a16:creationId xmlns:a16="http://schemas.microsoft.com/office/drawing/2014/main" id="{D7F64F56-3567-9DD4-5499-D1AD5E6B7FA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157303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ducational 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5998" cy="685799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9C8BFEC0-7F04-CEE0-4498-7201748613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8098C02-7593-52FD-0A79-40B0FA5D9BAC}"/>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dirty="0"/>
              <a:t>Place logo here</a:t>
            </a:r>
          </a:p>
        </p:txBody>
      </p:sp>
      <p:pic>
        <p:nvPicPr>
          <p:cNvPr id="13" name="Picture 12" descr="A blue and black rectangular object&#10;&#10;Description automatically generated with medium confidence">
            <a:extLst>
              <a:ext uri="{FF2B5EF4-FFF2-40B4-BE49-F238E27FC236}">
                <a16:creationId xmlns:a16="http://schemas.microsoft.com/office/drawing/2014/main" id="{9154338D-DB50-B458-0B45-83274130F5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389" y="654669"/>
            <a:ext cx="4532148" cy="754748"/>
          </a:xfrm>
          <a:prstGeom prst="rect">
            <a:avLst/>
          </a:prstGeom>
        </p:spPr>
      </p:pic>
    </p:spTree>
    <p:extLst>
      <p:ext uri="{BB962C8B-B14F-4D97-AF65-F5344CB8AC3E}">
        <p14:creationId xmlns:p14="http://schemas.microsoft.com/office/powerpoint/2010/main" val="2689888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ducational 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A5FAB-584C-6464-15D1-4DA5C8A0373A}"/>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A7933425-A8C5-4501-6A78-0FA55F07F2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11E35F5-5838-4ED5-8D31-BAE05F52DC88}"/>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405C0C5A-6762-04DC-BF44-FF26FBA4A5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389" y="654669"/>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627191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ducational Title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CF33-BD28-1CE8-582C-23D7E787E210}"/>
              </a:ext>
            </a:extLst>
          </p:cNvPr>
          <p:cNvSpPr/>
          <p:nvPr userDrawn="1"/>
        </p:nvSpPr>
        <p:spPr>
          <a:xfrm>
            <a:off x="2" y="1"/>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45867B38-6139-B479-D463-073F3ADCA4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2169" y="5287379"/>
            <a:ext cx="1539090" cy="1410833"/>
          </a:xfrm>
          <a:prstGeom prst="rect">
            <a:avLst/>
          </a:prstGeom>
        </p:spPr>
      </p:pic>
      <p:sp>
        <p:nvSpPr>
          <p:cNvPr id="6" name="Picture Placeholder 13">
            <a:extLst>
              <a:ext uri="{FF2B5EF4-FFF2-40B4-BE49-F238E27FC236}">
                <a16:creationId xmlns:a16="http://schemas.microsoft.com/office/drawing/2014/main" id="{D67321FE-A692-E137-7D66-CB7321B6EC6C}"/>
              </a:ext>
            </a:extLst>
          </p:cNvPr>
          <p:cNvSpPr>
            <a:spLocks noGrp="1"/>
          </p:cNvSpPr>
          <p:nvPr>
            <p:ph type="pic" sz="quarter" idx="10" hasCustomPrompt="1"/>
          </p:nvPr>
        </p:nvSpPr>
        <p:spPr>
          <a:xfrm>
            <a:off x="3421016" y="5812126"/>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06845EE7-076D-9C1F-F235-F8F253DBF8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391" y="654670"/>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2949682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326704"/>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5" name="Graphic 4">
            <a:extLst>
              <a:ext uri="{FF2B5EF4-FFF2-40B4-BE49-F238E27FC236}">
                <a16:creationId xmlns:a16="http://schemas.microsoft.com/office/drawing/2014/main" id="{A354762A-2F62-DF3D-540F-61345B6AC6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9" name="Picture 8" descr="A blue and black line&#10;&#10;Description automatically generated">
            <a:extLst>
              <a:ext uri="{FF2B5EF4-FFF2-40B4-BE49-F238E27FC236}">
                <a16:creationId xmlns:a16="http://schemas.microsoft.com/office/drawing/2014/main" id="{8B901818-C02C-F43C-C9B0-4F3DDE7C8F0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0" name="Straight Connector 9">
            <a:extLst>
              <a:ext uri="{FF2B5EF4-FFF2-40B4-BE49-F238E27FC236}">
                <a16:creationId xmlns:a16="http://schemas.microsoft.com/office/drawing/2014/main" id="{511FE126-522D-B57A-7031-54B8165077F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251AA72-DD75-8E80-2073-C82039328AE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1871473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322972"/>
            <a:ext cx="12191999" cy="5430253"/>
          </a:xfrm>
          <a:prstGeom prst="rect">
            <a:avLst/>
          </a:prstGeom>
        </p:spPr>
      </p:pic>
      <p:sp>
        <p:nvSpPr>
          <p:cNvPr id="4" name="Rectangle 3">
            <a:extLst>
              <a:ext uri="{FF2B5EF4-FFF2-40B4-BE49-F238E27FC236}">
                <a16:creationId xmlns:a16="http://schemas.microsoft.com/office/drawing/2014/main" id="{57D2BF46-46E4-86B7-6060-8C741E789A7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Graphic 5">
            <a:extLst>
              <a:ext uri="{FF2B5EF4-FFF2-40B4-BE49-F238E27FC236}">
                <a16:creationId xmlns:a16="http://schemas.microsoft.com/office/drawing/2014/main" id="{9AC2276F-A5D7-8AA9-05B3-0959C469C6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1841F302-5C29-3C83-2555-6DC51D5A3F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9F914DE9-DA6F-0297-C73D-69A597104193}"/>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11556C77-C51F-F435-2E33-7373D8449576}"/>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1539289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 y="1318863"/>
            <a:ext cx="12191999" cy="5539137"/>
          </a:xfrm>
          <a:prstGeom prst="rect">
            <a:avLst/>
          </a:prstGeom>
        </p:spPr>
      </p:pic>
      <p:sp>
        <p:nvSpPr>
          <p:cNvPr id="2" name="Rectangle 1">
            <a:extLst>
              <a:ext uri="{FF2B5EF4-FFF2-40B4-BE49-F238E27FC236}">
                <a16:creationId xmlns:a16="http://schemas.microsoft.com/office/drawing/2014/main" id="{FBD61788-5AAE-C530-56C5-9FD532EB1D57}"/>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Graphic 5">
            <a:extLst>
              <a:ext uri="{FF2B5EF4-FFF2-40B4-BE49-F238E27FC236}">
                <a16:creationId xmlns:a16="http://schemas.microsoft.com/office/drawing/2014/main" id="{483CAB9D-A2CC-1134-1991-EB37787448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2ECAA2C7-1BB9-6AE2-C1F2-CF6C499864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22B16CA8-C754-4938-7729-3ED753041BD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9E564D5D-8C59-AF89-5802-151FCE3D156A}"/>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303308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0" y="2349139"/>
            <a:ext cx="10515600" cy="4213585"/>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5" name="Title 14">
            <a:extLst>
              <a:ext uri="{FF2B5EF4-FFF2-40B4-BE49-F238E27FC236}">
                <a16:creationId xmlns:a16="http://schemas.microsoft.com/office/drawing/2014/main" id="{BC1F4512-66C6-BC7C-0999-390D0129C9B8}"/>
              </a:ext>
            </a:extLst>
          </p:cNvPr>
          <p:cNvSpPr>
            <a:spLocks noGrp="1"/>
          </p:cNvSpPr>
          <p:nvPr>
            <p:ph type="title" hasCustomPrompt="1"/>
          </p:nvPr>
        </p:nvSpPr>
        <p:spPr>
          <a:xfrm>
            <a:off x="838200" y="819151"/>
            <a:ext cx="10515600" cy="1428750"/>
          </a:xfrm>
        </p:spPr>
        <p:txBody>
          <a:bodyPr anchor="b" anchorCtr="0"/>
          <a:lstStyle>
            <a:lvl1pPr>
              <a:defRPr/>
            </a:lvl1pPr>
          </a:lstStyle>
          <a:p>
            <a:r>
              <a:rPr lang="en-GB" dirty="0"/>
              <a:t>CLICK TO EDIT</a:t>
            </a:r>
            <a:br>
              <a:rPr lang="en-GB" dirty="0"/>
            </a:br>
            <a:r>
              <a:rPr lang="en-GB" dirty="0"/>
              <a:t>MASTER TITLE STYLE</a:t>
            </a:r>
          </a:p>
        </p:txBody>
      </p:sp>
      <p:pic>
        <p:nvPicPr>
          <p:cNvPr id="2" name="Picture 1" descr="A blue and black line&#10;&#10;Description automatically generated">
            <a:extLst>
              <a:ext uri="{FF2B5EF4-FFF2-40B4-BE49-F238E27FC236}">
                <a16:creationId xmlns:a16="http://schemas.microsoft.com/office/drawing/2014/main" id="{CDB40C02-C3D8-057C-29D6-976A414B7C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5" name="Straight Connector 4">
            <a:extLst>
              <a:ext uri="{FF2B5EF4-FFF2-40B4-BE49-F238E27FC236}">
                <a16:creationId xmlns:a16="http://schemas.microsoft.com/office/drawing/2014/main" id="{4D77836C-2A5E-5581-D161-9AB9667E505E}"/>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Picture Placeholder 11">
            <a:extLst>
              <a:ext uri="{FF2B5EF4-FFF2-40B4-BE49-F238E27FC236}">
                <a16:creationId xmlns:a16="http://schemas.microsoft.com/office/drawing/2014/main" id="{C5D4345E-6D9A-BCD7-FFC9-4800BF4DB25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305992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5" name="Text Placeholder 4">
            <a:extLst>
              <a:ext uri="{FF2B5EF4-FFF2-40B4-BE49-F238E27FC236}">
                <a16:creationId xmlns:a16="http://schemas.microsoft.com/office/drawing/2014/main" id="{F4E5777C-8029-4507-AC74-4A1A11139DA8}"/>
              </a:ext>
            </a:extLst>
          </p:cNvPr>
          <p:cNvSpPr>
            <a:spLocks noGrp="1"/>
          </p:cNvSpPr>
          <p:nvPr>
            <p:ph type="body" sz="quarter" idx="10"/>
          </p:nvPr>
        </p:nvSpPr>
        <p:spPr>
          <a:xfrm>
            <a:off x="6248398" y="2349139"/>
            <a:ext cx="5105401" cy="4137386"/>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pic>
        <p:nvPicPr>
          <p:cNvPr id="10" name="Picture 9" descr="A blue and black line&#10;&#10;Description automatically generated">
            <a:extLst>
              <a:ext uri="{FF2B5EF4-FFF2-40B4-BE49-F238E27FC236}">
                <a16:creationId xmlns:a16="http://schemas.microsoft.com/office/drawing/2014/main" id="{BF4F0C6C-F7C8-5F57-6BCC-D598A4517A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BE8D7F17-D5B3-D054-FC29-98A8D7837D42}"/>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4AA36551-82B5-7499-5EBA-3D537C586167}"/>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70866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2AC3-F120-07C2-BC00-283AB131320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8284DB6-B3BF-AE44-2F33-681696EB662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5506765-01DE-3D74-C1E9-E394AC96EF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7B6F831-320B-9522-3ED2-030D585E696A}"/>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6" name="Footer Placeholder 5">
            <a:extLst>
              <a:ext uri="{FF2B5EF4-FFF2-40B4-BE49-F238E27FC236}">
                <a16:creationId xmlns:a16="http://schemas.microsoft.com/office/drawing/2014/main" id="{9615EF1D-EDD5-EAD8-41B9-ED732A22EA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582917-5107-FE2C-E63E-62E26FC2EADC}"/>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372055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0"/>
            <a:ext cx="6096000" cy="4137025"/>
          </a:xfrm>
        </p:spPr>
        <p:txBody>
          <a:bodyPr/>
          <a:lstStyle/>
          <a:p>
            <a:endParaRPr lang="en-GB"/>
          </a:p>
        </p:txBody>
      </p:sp>
      <p:pic>
        <p:nvPicPr>
          <p:cNvPr id="10" name="Picture 9" descr="A blue and black line&#10;&#10;Description automatically generated">
            <a:extLst>
              <a:ext uri="{FF2B5EF4-FFF2-40B4-BE49-F238E27FC236}">
                <a16:creationId xmlns:a16="http://schemas.microsoft.com/office/drawing/2014/main" id="{BAE2718C-F4A0-E10B-1344-70B917C1AF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44EC95C6-060B-5A20-E5D5-10DE0C682431}"/>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EB09585-2CBE-783A-B8A8-01BD6CEEDABD}"/>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381648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image x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1"/>
            <a:ext cx="2729023" cy="1848993"/>
          </a:xfrm>
        </p:spPr>
        <p:txBody>
          <a:bodyPr/>
          <a:lstStyle/>
          <a:p>
            <a:endParaRPr lang="en-GB"/>
          </a:p>
        </p:txBody>
      </p:sp>
      <p:sp>
        <p:nvSpPr>
          <p:cNvPr id="5" name="Picture Placeholder 4">
            <a:extLst>
              <a:ext uri="{FF2B5EF4-FFF2-40B4-BE49-F238E27FC236}">
                <a16:creationId xmlns:a16="http://schemas.microsoft.com/office/drawing/2014/main" id="{9DDD562D-27D7-F5D7-7BD2-644F974CC27C}"/>
              </a:ext>
            </a:extLst>
          </p:cNvPr>
          <p:cNvSpPr>
            <a:spLocks noGrp="1"/>
          </p:cNvSpPr>
          <p:nvPr>
            <p:ph type="pic" sz="quarter" idx="11"/>
          </p:nvPr>
        </p:nvSpPr>
        <p:spPr>
          <a:xfrm>
            <a:off x="8995144" y="2349500"/>
            <a:ext cx="3196856" cy="4137025"/>
          </a:xfrm>
        </p:spPr>
        <p:txBody>
          <a:bodyPr/>
          <a:lstStyle/>
          <a:p>
            <a:endParaRPr lang="en-GB"/>
          </a:p>
        </p:txBody>
      </p:sp>
      <p:sp>
        <p:nvSpPr>
          <p:cNvPr id="8" name="Picture Placeholder 7">
            <a:extLst>
              <a:ext uri="{FF2B5EF4-FFF2-40B4-BE49-F238E27FC236}">
                <a16:creationId xmlns:a16="http://schemas.microsoft.com/office/drawing/2014/main" id="{328D656F-FF86-F11C-C9BB-0B38F322D455}"/>
              </a:ext>
            </a:extLst>
          </p:cNvPr>
          <p:cNvSpPr>
            <a:spLocks noGrp="1"/>
          </p:cNvSpPr>
          <p:nvPr>
            <p:ph type="pic" sz="quarter" idx="12"/>
          </p:nvPr>
        </p:nvSpPr>
        <p:spPr>
          <a:xfrm>
            <a:off x="6096000" y="4380615"/>
            <a:ext cx="2728913" cy="2094798"/>
          </a:xfrm>
        </p:spPr>
        <p:txBody>
          <a:bodyPr/>
          <a:lstStyle/>
          <a:p>
            <a:endParaRPr lang="en-GB"/>
          </a:p>
        </p:txBody>
      </p:sp>
      <p:pic>
        <p:nvPicPr>
          <p:cNvPr id="12" name="Picture 11" descr="A blue and black line&#10;&#10;Description automatically generated">
            <a:extLst>
              <a:ext uri="{FF2B5EF4-FFF2-40B4-BE49-F238E27FC236}">
                <a16:creationId xmlns:a16="http://schemas.microsoft.com/office/drawing/2014/main" id="{93C646B5-305B-CB5D-E984-686DD8F01D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3" name="Straight Connector 12">
            <a:extLst>
              <a:ext uri="{FF2B5EF4-FFF2-40B4-BE49-F238E27FC236}">
                <a16:creationId xmlns:a16="http://schemas.microsoft.com/office/drawing/2014/main" id="{18D9D714-FCF6-6438-ED27-5A0C7DA9AB18}"/>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Picture Placeholder 11">
            <a:extLst>
              <a:ext uri="{FF2B5EF4-FFF2-40B4-BE49-F238E27FC236}">
                <a16:creationId xmlns:a16="http://schemas.microsoft.com/office/drawing/2014/main" id="{A3BAB29E-94EC-D01D-222C-76DFB2DB0D3F}"/>
              </a:ext>
            </a:extLst>
          </p:cNvPr>
          <p:cNvSpPr>
            <a:spLocks noGrp="1"/>
          </p:cNvSpPr>
          <p:nvPr>
            <p:ph type="pic" sz="quarter" idx="13"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396182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pic>
        <p:nvPicPr>
          <p:cNvPr id="6" name="Picture 5" descr="A blue and black line&#10;&#10;Description automatically generated">
            <a:extLst>
              <a:ext uri="{FF2B5EF4-FFF2-40B4-BE49-F238E27FC236}">
                <a16:creationId xmlns:a16="http://schemas.microsoft.com/office/drawing/2014/main" id="{1A9B2DCF-92DC-832E-4683-93F35BEF21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7" name="Straight Connector 6">
            <a:extLst>
              <a:ext uri="{FF2B5EF4-FFF2-40B4-BE49-F238E27FC236}">
                <a16:creationId xmlns:a16="http://schemas.microsoft.com/office/drawing/2014/main" id="{6A913B98-E500-3170-7C27-3DAD63D548EA}"/>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Picture Placeholder 11">
            <a:extLst>
              <a:ext uri="{FF2B5EF4-FFF2-40B4-BE49-F238E27FC236}">
                <a16:creationId xmlns:a16="http://schemas.microsoft.com/office/drawing/2014/main" id="{4E4A7905-C363-DE6B-BD2A-C09ACC82C67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770573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A8BA24-23D1-6967-DA7D-AE8F11C125DE}"/>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12192000" cy="5665787"/>
          </a:xfrm>
        </p:spPr>
        <p:txBody>
          <a:bodyPr/>
          <a:lstStyle/>
          <a:p>
            <a:endParaRPr lang="en-GB"/>
          </a:p>
        </p:txBody>
      </p:sp>
      <p:sp>
        <p:nvSpPr>
          <p:cNvPr id="13" name="Text Placeholder 12">
            <a:extLst>
              <a:ext uri="{FF2B5EF4-FFF2-40B4-BE49-F238E27FC236}">
                <a16:creationId xmlns:a16="http://schemas.microsoft.com/office/drawing/2014/main" id="{15112C27-643D-EE63-1C8D-E9BF105F664C}"/>
              </a:ext>
            </a:extLst>
          </p:cNvPr>
          <p:cNvSpPr>
            <a:spLocks noGrp="1"/>
          </p:cNvSpPr>
          <p:nvPr>
            <p:ph type="body" sz="quarter" idx="12" hasCustomPrompt="1"/>
          </p:nvPr>
        </p:nvSpPr>
        <p:spPr>
          <a:xfrm>
            <a:off x="876300" y="298450"/>
            <a:ext cx="10782301" cy="425450"/>
          </a:xfrm>
        </p:spPr>
        <p:txBody>
          <a:bodyPr tIns="0" bIns="0">
            <a:noAutofit/>
          </a:bodyPr>
          <a:lstStyle>
            <a:lvl1pPr marL="0" indent="0">
              <a:buNone/>
              <a:defRPr sz="1400">
                <a:solidFill>
                  <a:schemeClr val="bg1"/>
                </a:solidFill>
              </a:defRPr>
            </a:lvl1pPr>
          </a:lstStyle>
          <a:p>
            <a:pPr lvl="0"/>
            <a:r>
              <a:rPr lang="en-GB" dirty="0"/>
              <a:t>Image Caption Click to edit Master text styles here’s a second line if needed</a:t>
            </a:r>
          </a:p>
        </p:txBody>
      </p:sp>
    </p:spTree>
    <p:extLst>
      <p:ext uri="{BB962C8B-B14F-4D97-AF65-F5344CB8AC3E}">
        <p14:creationId xmlns:p14="http://schemas.microsoft.com/office/powerpoint/2010/main" val="300755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6096000" cy="5665787"/>
          </a:xfrm>
        </p:spPr>
        <p:txBody>
          <a:bodyPr/>
          <a:lstStyle/>
          <a:p>
            <a:endParaRPr lang="en-GB"/>
          </a:p>
        </p:txBody>
      </p:sp>
      <p:sp>
        <p:nvSpPr>
          <p:cNvPr id="6" name="Text Placeholder 5">
            <a:extLst>
              <a:ext uri="{FF2B5EF4-FFF2-40B4-BE49-F238E27FC236}">
                <a16:creationId xmlns:a16="http://schemas.microsoft.com/office/drawing/2014/main" id="{7C95FEE1-FC5B-A68E-64C8-3BAAA67BDF48}"/>
              </a:ext>
            </a:extLst>
          </p:cNvPr>
          <p:cNvSpPr>
            <a:spLocks noGrp="1"/>
          </p:cNvSpPr>
          <p:nvPr>
            <p:ph type="body" sz="quarter" idx="13"/>
          </p:nvPr>
        </p:nvSpPr>
        <p:spPr>
          <a:xfrm>
            <a:off x="6638925" y="2541588"/>
            <a:ext cx="4714875" cy="3602037"/>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7">
            <a:extLst>
              <a:ext uri="{FF2B5EF4-FFF2-40B4-BE49-F238E27FC236}">
                <a16:creationId xmlns:a16="http://schemas.microsoft.com/office/drawing/2014/main" id="{8CD3D904-A872-0F99-E8ED-BBF5C0CD2077}"/>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2">
            <a:extLst>
              <a:ext uri="{FF2B5EF4-FFF2-40B4-BE49-F238E27FC236}">
                <a16:creationId xmlns:a16="http://schemas.microsoft.com/office/drawing/2014/main" id="{BC8E375F-63CA-FD5F-6C0A-4531C745A110}"/>
              </a:ext>
            </a:extLst>
          </p:cNvPr>
          <p:cNvSpPr>
            <a:spLocks noGrp="1"/>
          </p:cNvSpPr>
          <p:nvPr>
            <p:ph type="body" sz="quarter" idx="12" hasCustomPrompt="1"/>
          </p:nvPr>
        </p:nvSpPr>
        <p:spPr>
          <a:xfrm>
            <a:off x="876300" y="298450"/>
            <a:ext cx="10791825" cy="425450"/>
          </a:xfrm>
        </p:spPr>
        <p:txBody>
          <a:bodyPr tIns="0" bIns="0">
            <a:noAutofit/>
          </a:bodyPr>
          <a:lstStyle>
            <a:lvl1pPr marL="0" indent="0">
              <a:buNone/>
              <a:defRPr sz="1400">
                <a:solidFill>
                  <a:schemeClr val="bg1"/>
                </a:solidFill>
              </a:defRPr>
            </a:lvl1pPr>
          </a:lstStyle>
          <a:p>
            <a:pPr lvl="0"/>
            <a:r>
              <a:rPr lang="en-GB" dirty="0"/>
              <a:t>Image Caption Click to edit Master text styles here’s a second line if needed</a:t>
            </a:r>
          </a:p>
        </p:txBody>
      </p:sp>
    </p:spTree>
    <p:extLst>
      <p:ext uri="{BB962C8B-B14F-4D97-AF65-F5344CB8AC3E}">
        <p14:creationId xmlns:p14="http://schemas.microsoft.com/office/powerpoint/2010/main" val="1404563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82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a:t>Place logo here</a:t>
            </a:r>
          </a:p>
        </p:txBody>
      </p:sp>
    </p:spTree>
    <p:extLst>
      <p:ext uri="{BB962C8B-B14F-4D97-AF65-F5344CB8AC3E}">
        <p14:creationId xmlns:p14="http://schemas.microsoft.com/office/powerpoint/2010/main" val="2715349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viromental Title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87" t="-208" r="7687" b="33201"/>
          <a:stretch/>
        </p:blipFill>
        <p:spPr>
          <a:xfrm flipH="1">
            <a:off x="-2" y="0"/>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85311"/>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AD0DA323-ABFF-0133-D354-1B1A32B238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6" name="Picture Placeholder 13">
            <a:extLst>
              <a:ext uri="{FF2B5EF4-FFF2-40B4-BE49-F238E27FC236}">
                <a16:creationId xmlns:a16="http://schemas.microsoft.com/office/drawing/2014/main" id="{9C4534ED-E411-8CE0-6835-2C08A3509F4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a:t>Place logo here</a:t>
            </a:r>
          </a:p>
        </p:txBody>
      </p:sp>
    </p:spTree>
    <p:extLst>
      <p:ext uri="{BB962C8B-B14F-4D97-AF65-F5344CB8AC3E}">
        <p14:creationId xmlns:p14="http://schemas.microsoft.com/office/powerpoint/2010/main" val="3282845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viromental Title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21" t="21533" b="16530"/>
          <a:stretch/>
        </p:blipFill>
        <p:spPr>
          <a:xfrm flipH="1">
            <a:off x="-2" y="0"/>
            <a:ext cx="12191999" cy="541333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6839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a:t>CLICK TO EDIT MASTER TITLE STYLE</a:t>
            </a:r>
          </a:p>
        </p:txBody>
      </p:sp>
      <p:pic>
        <p:nvPicPr>
          <p:cNvPr id="4" name="Picture 3" descr="A black screen with blue lines&#10;&#10;Description automatically generated">
            <a:extLst>
              <a:ext uri="{FF2B5EF4-FFF2-40B4-BE49-F238E27FC236}">
                <a16:creationId xmlns:a16="http://schemas.microsoft.com/office/drawing/2014/main" id="{B6E1A209-8E9C-0C94-5226-C22CBB21F5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5" name="Picture Placeholder 13">
            <a:extLst>
              <a:ext uri="{FF2B5EF4-FFF2-40B4-BE49-F238E27FC236}">
                <a16:creationId xmlns:a16="http://schemas.microsoft.com/office/drawing/2014/main" id="{D7F64F56-3567-9DD4-5499-D1AD5E6B7FA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a:t>Place logo here</a:t>
            </a:r>
          </a:p>
        </p:txBody>
      </p:sp>
    </p:spTree>
    <p:extLst>
      <p:ext uri="{BB962C8B-B14F-4D97-AF65-F5344CB8AC3E}">
        <p14:creationId xmlns:p14="http://schemas.microsoft.com/office/powerpoint/2010/main" val="2629361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ducational 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360" t="52" r="9285" b="1"/>
          <a:stretch/>
        </p:blipFill>
        <p:spPr>
          <a:xfrm>
            <a:off x="6096000" y="0"/>
            <a:ext cx="6095998" cy="685799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9C8BFEC0-7F04-CEE0-4498-7201748613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8098C02-7593-52FD-0A79-40B0FA5D9BAC}"/>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a:t>Place logo here</a:t>
            </a:r>
          </a:p>
        </p:txBody>
      </p:sp>
      <p:pic>
        <p:nvPicPr>
          <p:cNvPr id="13" name="Picture 12" descr="A blue and black rectangular object&#10;&#10;Description automatically generated with medium confidence">
            <a:extLst>
              <a:ext uri="{FF2B5EF4-FFF2-40B4-BE49-F238E27FC236}">
                <a16:creationId xmlns:a16="http://schemas.microsoft.com/office/drawing/2014/main" id="{9154338D-DB50-B458-0B45-83274130F5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0389" y="654669"/>
            <a:ext cx="4532148" cy="754748"/>
          </a:xfrm>
          <a:prstGeom prst="rect">
            <a:avLst/>
          </a:prstGeom>
        </p:spPr>
      </p:pic>
    </p:spTree>
    <p:extLst>
      <p:ext uri="{BB962C8B-B14F-4D97-AF65-F5344CB8AC3E}">
        <p14:creationId xmlns:p14="http://schemas.microsoft.com/office/powerpoint/2010/main" val="103867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30C7-5C65-2B88-9337-79257C38BC0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6AFC354-8E0E-88DB-2BC2-1298CC3A7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C945D5-479D-66CF-B9CD-75B8632F50C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95293EF-DD3E-4020-B861-D3C2B7BD5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A94AB88-F1B8-5DDC-B0FC-EB4B71235F7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9784522-C886-CE9E-B651-93CDB7D5A0E2}"/>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8" name="Footer Placeholder 7">
            <a:extLst>
              <a:ext uri="{FF2B5EF4-FFF2-40B4-BE49-F238E27FC236}">
                <a16:creationId xmlns:a16="http://schemas.microsoft.com/office/drawing/2014/main" id="{099B65BE-F008-450A-07C5-CE74E45074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A18D3A-80DC-0743-375B-5DDBD97EDA98}"/>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3622995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ducational 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A5FAB-584C-6464-15D1-4DA5C8A0373A}"/>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4" descr="A black screen with blue lines&#10;&#10;Description automatically generated">
            <a:extLst>
              <a:ext uri="{FF2B5EF4-FFF2-40B4-BE49-F238E27FC236}">
                <a16:creationId xmlns:a16="http://schemas.microsoft.com/office/drawing/2014/main" id="{A7933425-A8C5-4501-6A78-0FA55F07F2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11E35F5-5838-4ED5-8D31-BAE05F52DC88}"/>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405C0C5A-6762-04DC-BF44-FF26FBA4A5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89" y="654669"/>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34" r="6222"/>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a:t>CLICK TO EDIT MASTER TITLE STYLE</a:t>
            </a:r>
          </a:p>
        </p:txBody>
      </p:sp>
    </p:spTree>
    <p:extLst>
      <p:ext uri="{BB962C8B-B14F-4D97-AF65-F5344CB8AC3E}">
        <p14:creationId xmlns:p14="http://schemas.microsoft.com/office/powerpoint/2010/main" val="2052277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ducational Title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CF33-BD28-1CE8-582C-23D7E787E210}"/>
              </a:ext>
            </a:extLst>
          </p:cNvPr>
          <p:cNvSpPr/>
          <p:nvPr userDrawn="1"/>
        </p:nvSpPr>
        <p:spPr>
          <a:xfrm>
            <a:off x="2" y="1"/>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4" descr="A black screen with blue lines&#10;&#10;Description automatically generated">
            <a:extLst>
              <a:ext uri="{FF2B5EF4-FFF2-40B4-BE49-F238E27FC236}">
                <a16:creationId xmlns:a16="http://schemas.microsoft.com/office/drawing/2014/main" id="{45867B38-6139-B479-D463-073F3ADCA4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9" y="5287379"/>
            <a:ext cx="1539090" cy="1410833"/>
          </a:xfrm>
          <a:prstGeom prst="rect">
            <a:avLst/>
          </a:prstGeom>
        </p:spPr>
      </p:pic>
      <p:sp>
        <p:nvSpPr>
          <p:cNvPr id="6" name="Picture Placeholder 13">
            <a:extLst>
              <a:ext uri="{FF2B5EF4-FFF2-40B4-BE49-F238E27FC236}">
                <a16:creationId xmlns:a16="http://schemas.microsoft.com/office/drawing/2014/main" id="{D67321FE-A692-E137-7D66-CB7321B6EC6C}"/>
              </a:ext>
            </a:extLst>
          </p:cNvPr>
          <p:cNvSpPr>
            <a:spLocks noGrp="1"/>
          </p:cNvSpPr>
          <p:nvPr>
            <p:ph type="pic" sz="quarter" idx="10" hasCustomPrompt="1"/>
          </p:nvPr>
        </p:nvSpPr>
        <p:spPr>
          <a:xfrm>
            <a:off x="3421016" y="5812126"/>
            <a:ext cx="2070700" cy="614929"/>
          </a:xfrm>
        </p:spPr>
        <p:txBody>
          <a:bodyPr anchor="ctr"/>
          <a:lstStyle>
            <a:lvl1pPr algn="ctr">
              <a:defRPr/>
            </a:lvl1pPr>
          </a:lstStyle>
          <a:p>
            <a:r>
              <a:rPr lang="en-GB"/>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06845EE7-076D-9C1F-F235-F8F253DBF8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91" y="654670"/>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20" r="6180"/>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a:t>CLICK TO EDIT MASTER TITLE STYLE</a:t>
            </a:r>
          </a:p>
        </p:txBody>
      </p:sp>
    </p:spTree>
    <p:extLst>
      <p:ext uri="{BB962C8B-B14F-4D97-AF65-F5344CB8AC3E}">
        <p14:creationId xmlns:p14="http://schemas.microsoft.com/office/powerpoint/2010/main" val="388873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75" b="32993"/>
          <a:stretch/>
        </p:blipFill>
        <p:spPr>
          <a:xfrm flipH="1">
            <a:off x="-2" y="1326704"/>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a:t>CLICK TO EDIT MASTER TITLE STYLE</a:t>
            </a:r>
          </a:p>
        </p:txBody>
      </p:sp>
      <p:pic>
        <p:nvPicPr>
          <p:cNvPr id="5" name="Graphic 4">
            <a:extLst>
              <a:ext uri="{FF2B5EF4-FFF2-40B4-BE49-F238E27FC236}">
                <a16:creationId xmlns:a16="http://schemas.microsoft.com/office/drawing/2014/main" id="{A354762A-2F62-DF3D-540F-61345B6AC6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9" name="Picture 8" descr="A blue and black line&#10;&#10;Description automatically generated">
            <a:extLst>
              <a:ext uri="{FF2B5EF4-FFF2-40B4-BE49-F238E27FC236}">
                <a16:creationId xmlns:a16="http://schemas.microsoft.com/office/drawing/2014/main" id="{8B901818-C02C-F43C-C9B0-4F3DDE7C8F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0" name="Straight Connector 9">
            <a:extLst>
              <a:ext uri="{FF2B5EF4-FFF2-40B4-BE49-F238E27FC236}">
                <a16:creationId xmlns:a16="http://schemas.microsoft.com/office/drawing/2014/main" id="{511FE126-522D-B57A-7031-54B8165077F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251AA72-DD75-8E80-2073-C82039328AE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1408452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21" t="21533" b="16336"/>
          <a:stretch/>
        </p:blipFill>
        <p:spPr>
          <a:xfrm flipH="1">
            <a:off x="-2" y="1322972"/>
            <a:ext cx="12191999" cy="5430253"/>
          </a:xfrm>
          <a:prstGeom prst="rect">
            <a:avLst/>
          </a:prstGeom>
        </p:spPr>
      </p:pic>
      <p:sp>
        <p:nvSpPr>
          <p:cNvPr id="4" name="Rectangle 3">
            <a:extLst>
              <a:ext uri="{FF2B5EF4-FFF2-40B4-BE49-F238E27FC236}">
                <a16:creationId xmlns:a16="http://schemas.microsoft.com/office/drawing/2014/main" id="{57D2BF46-46E4-86B7-6060-8C741E789A7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a:t>CLICK TO EDIT MASTER TITLE STYLE</a:t>
            </a:r>
          </a:p>
        </p:txBody>
      </p:sp>
      <p:pic>
        <p:nvPicPr>
          <p:cNvPr id="6" name="Graphic 5">
            <a:extLst>
              <a:ext uri="{FF2B5EF4-FFF2-40B4-BE49-F238E27FC236}">
                <a16:creationId xmlns:a16="http://schemas.microsoft.com/office/drawing/2014/main" id="{9AC2276F-A5D7-8AA9-05B3-0959C469C6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1841F302-5C29-3C83-2555-6DC51D5A3F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9F914DE9-DA6F-0297-C73D-69A597104193}"/>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11556C77-C51F-F435-2E33-7373D8449576}"/>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3388660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69" t="32832" b="7271"/>
          <a:stretch/>
        </p:blipFill>
        <p:spPr>
          <a:xfrm rot="10800000">
            <a:off x="-2" y="1318863"/>
            <a:ext cx="12191999" cy="5539137"/>
          </a:xfrm>
          <a:prstGeom prst="rect">
            <a:avLst/>
          </a:prstGeom>
        </p:spPr>
      </p:pic>
      <p:sp>
        <p:nvSpPr>
          <p:cNvPr id="2" name="Rectangle 1">
            <a:extLst>
              <a:ext uri="{FF2B5EF4-FFF2-40B4-BE49-F238E27FC236}">
                <a16:creationId xmlns:a16="http://schemas.microsoft.com/office/drawing/2014/main" id="{FBD61788-5AAE-C530-56C5-9FD532EB1D57}"/>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a:t>CLICK TO EDIT MASTER TITLE STYLE</a:t>
            </a:r>
          </a:p>
        </p:txBody>
      </p:sp>
      <p:pic>
        <p:nvPicPr>
          <p:cNvPr id="6" name="Graphic 5">
            <a:extLst>
              <a:ext uri="{FF2B5EF4-FFF2-40B4-BE49-F238E27FC236}">
                <a16:creationId xmlns:a16="http://schemas.microsoft.com/office/drawing/2014/main" id="{483CAB9D-A2CC-1134-1991-EB37787448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2ECAA2C7-1BB9-6AE2-C1F2-CF6C499864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22B16CA8-C754-4938-7729-3ED753041BD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9E564D5D-8C59-AF89-5802-151FCE3D156A}"/>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242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0" y="2349139"/>
            <a:ext cx="10515600" cy="4213585"/>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5" name="Title 14">
            <a:extLst>
              <a:ext uri="{FF2B5EF4-FFF2-40B4-BE49-F238E27FC236}">
                <a16:creationId xmlns:a16="http://schemas.microsoft.com/office/drawing/2014/main" id="{BC1F4512-66C6-BC7C-0999-390D0129C9B8}"/>
              </a:ext>
            </a:extLst>
          </p:cNvPr>
          <p:cNvSpPr>
            <a:spLocks noGrp="1"/>
          </p:cNvSpPr>
          <p:nvPr>
            <p:ph type="title" hasCustomPrompt="1"/>
          </p:nvPr>
        </p:nvSpPr>
        <p:spPr>
          <a:xfrm>
            <a:off x="838200" y="819151"/>
            <a:ext cx="10515600" cy="1428750"/>
          </a:xfrm>
        </p:spPr>
        <p:txBody>
          <a:bodyPr anchor="b" anchorCtr="0"/>
          <a:lstStyle>
            <a:lvl1pPr>
              <a:defRPr/>
            </a:lvl1pPr>
          </a:lstStyle>
          <a:p>
            <a:r>
              <a:rPr lang="en-GB"/>
              <a:t>CLICK TO EDIT</a:t>
            </a:r>
            <a:br>
              <a:rPr lang="en-GB"/>
            </a:br>
            <a:r>
              <a:rPr lang="en-GB"/>
              <a:t>MASTER TITLE STYLE</a:t>
            </a:r>
          </a:p>
        </p:txBody>
      </p:sp>
      <p:pic>
        <p:nvPicPr>
          <p:cNvPr id="2" name="Picture 1" descr="A blue and black line&#10;&#10;Description automatically generated">
            <a:extLst>
              <a:ext uri="{FF2B5EF4-FFF2-40B4-BE49-F238E27FC236}">
                <a16:creationId xmlns:a16="http://schemas.microsoft.com/office/drawing/2014/main" id="{CDB40C02-C3D8-057C-29D6-976A414B7C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5" name="Straight Connector 4">
            <a:extLst>
              <a:ext uri="{FF2B5EF4-FFF2-40B4-BE49-F238E27FC236}">
                <a16:creationId xmlns:a16="http://schemas.microsoft.com/office/drawing/2014/main" id="{4D77836C-2A5E-5581-D161-9AB9667E505E}"/>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Picture Placeholder 11">
            <a:extLst>
              <a:ext uri="{FF2B5EF4-FFF2-40B4-BE49-F238E27FC236}">
                <a16:creationId xmlns:a16="http://schemas.microsoft.com/office/drawing/2014/main" id="{C5D4345E-6D9A-BCD7-FFC9-4800BF4DB25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3844796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5" name="Text Placeholder 4">
            <a:extLst>
              <a:ext uri="{FF2B5EF4-FFF2-40B4-BE49-F238E27FC236}">
                <a16:creationId xmlns:a16="http://schemas.microsoft.com/office/drawing/2014/main" id="{F4E5777C-8029-4507-AC74-4A1A11139DA8}"/>
              </a:ext>
            </a:extLst>
          </p:cNvPr>
          <p:cNvSpPr>
            <a:spLocks noGrp="1"/>
          </p:cNvSpPr>
          <p:nvPr>
            <p:ph type="body" sz="quarter" idx="10"/>
          </p:nvPr>
        </p:nvSpPr>
        <p:spPr>
          <a:xfrm>
            <a:off x="6248398" y="2349139"/>
            <a:ext cx="5105401" cy="4137386"/>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a:t>CLICK TO EDIT </a:t>
            </a:r>
            <a:br>
              <a:rPr lang="en-GB"/>
            </a:br>
            <a:r>
              <a:rPr lang="en-GB"/>
              <a:t>MASTER TITLE STYLE</a:t>
            </a:r>
          </a:p>
        </p:txBody>
      </p:sp>
      <p:pic>
        <p:nvPicPr>
          <p:cNvPr id="10" name="Picture 9" descr="A blue and black line&#10;&#10;Description automatically generated">
            <a:extLst>
              <a:ext uri="{FF2B5EF4-FFF2-40B4-BE49-F238E27FC236}">
                <a16:creationId xmlns:a16="http://schemas.microsoft.com/office/drawing/2014/main" id="{BF4F0C6C-F7C8-5F57-6BCC-D598A4517A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BE8D7F17-D5B3-D054-FC29-98A8D7837D42}"/>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4AA36551-82B5-7499-5EBA-3D537C586167}"/>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3760904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a:t>CLICK TO EDIT </a:t>
            </a:r>
            <a:br>
              <a:rPr lang="en-GB"/>
            </a:br>
            <a:r>
              <a:rPr lang="en-GB"/>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0"/>
            <a:ext cx="6096000" cy="4137025"/>
          </a:xfrm>
        </p:spPr>
        <p:txBody>
          <a:bodyPr/>
          <a:lstStyle/>
          <a:p>
            <a:endParaRPr lang="en-GB"/>
          </a:p>
        </p:txBody>
      </p:sp>
      <p:pic>
        <p:nvPicPr>
          <p:cNvPr id="10" name="Picture 9" descr="A blue and black line&#10;&#10;Description automatically generated">
            <a:extLst>
              <a:ext uri="{FF2B5EF4-FFF2-40B4-BE49-F238E27FC236}">
                <a16:creationId xmlns:a16="http://schemas.microsoft.com/office/drawing/2014/main" id="{BAE2718C-F4A0-E10B-1344-70B917C1AF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44EC95C6-060B-5A20-E5D5-10DE0C682431}"/>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EB09585-2CBE-783A-B8A8-01BD6CEEDABD}"/>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1875966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x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a:t>CLICK TO EDIT </a:t>
            </a:r>
            <a:br>
              <a:rPr lang="en-GB"/>
            </a:br>
            <a:r>
              <a:rPr lang="en-GB"/>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1"/>
            <a:ext cx="2729023" cy="1848993"/>
          </a:xfrm>
        </p:spPr>
        <p:txBody>
          <a:bodyPr/>
          <a:lstStyle/>
          <a:p>
            <a:endParaRPr lang="en-GB"/>
          </a:p>
        </p:txBody>
      </p:sp>
      <p:sp>
        <p:nvSpPr>
          <p:cNvPr id="5" name="Picture Placeholder 4">
            <a:extLst>
              <a:ext uri="{FF2B5EF4-FFF2-40B4-BE49-F238E27FC236}">
                <a16:creationId xmlns:a16="http://schemas.microsoft.com/office/drawing/2014/main" id="{9DDD562D-27D7-F5D7-7BD2-644F974CC27C}"/>
              </a:ext>
            </a:extLst>
          </p:cNvPr>
          <p:cNvSpPr>
            <a:spLocks noGrp="1"/>
          </p:cNvSpPr>
          <p:nvPr>
            <p:ph type="pic" sz="quarter" idx="11"/>
          </p:nvPr>
        </p:nvSpPr>
        <p:spPr>
          <a:xfrm>
            <a:off x="8995144" y="2349500"/>
            <a:ext cx="3196856" cy="4137025"/>
          </a:xfrm>
        </p:spPr>
        <p:txBody>
          <a:bodyPr/>
          <a:lstStyle/>
          <a:p>
            <a:endParaRPr lang="en-GB"/>
          </a:p>
        </p:txBody>
      </p:sp>
      <p:sp>
        <p:nvSpPr>
          <p:cNvPr id="8" name="Picture Placeholder 7">
            <a:extLst>
              <a:ext uri="{FF2B5EF4-FFF2-40B4-BE49-F238E27FC236}">
                <a16:creationId xmlns:a16="http://schemas.microsoft.com/office/drawing/2014/main" id="{328D656F-FF86-F11C-C9BB-0B38F322D455}"/>
              </a:ext>
            </a:extLst>
          </p:cNvPr>
          <p:cNvSpPr>
            <a:spLocks noGrp="1"/>
          </p:cNvSpPr>
          <p:nvPr>
            <p:ph type="pic" sz="quarter" idx="12"/>
          </p:nvPr>
        </p:nvSpPr>
        <p:spPr>
          <a:xfrm>
            <a:off x="6096000" y="4380615"/>
            <a:ext cx="2728913" cy="2094798"/>
          </a:xfrm>
        </p:spPr>
        <p:txBody>
          <a:bodyPr/>
          <a:lstStyle/>
          <a:p>
            <a:endParaRPr lang="en-GB"/>
          </a:p>
        </p:txBody>
      </p:sp>
      <p:pic>
        <p:nvPicPr>
          <p:cNvPr id="12" name="Picture 11" descr="A blue and black line&#10;&#10;Description automatically generated">
            <a:extLst>
              <a:ext uri="{FF2B5EF4-FFF2-40B4-BE49-F238E27FC236}">
                <a16:creationId xmlns:a16="http://schemas.microsoft.com/office/drawing/2014/main" id="{93C646B5-305B-CB5D-E984-686DD8F01D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3" name="Straight Connector 12">
            <a:extLst>
              <a:ext uri="{FF2B5EF4-FFF2-40B4-BE49-F238E27FC236}">
                <a16:creationId xmlns:a16="http://schemas.microsoft.com/office/drawing/2014/main" id="{18D9D714-FCF6-6438-ED27-5A0C7DA9AB18}"/>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Picture Placeholder 11">
            <a:extLst>
              <a:ext uri="{FF2B5EF4-FFF2-40B4-BE49-F238E27FC236}">
                <a16:creationId xmlns:a16="http://schemas.microsoft.com/office/drawing/2014/main" id="{A3BAB29E-94EC-D01D-222C-76DFB2DB0D3F}"/>
              </a:ext>
            </a:extLst>
          </p:cNvPr>
          <p:cNvSpPr>
            <a:spLocks noGrp="1"/>
          </p:cNvSpPr>
          <p:nvPr>
            <p:ph type="pic" sz="quarter" idx="13"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525833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pic>
        <p:nvPicPr>
          <p:cNvPr id="6" name="Picture 5" descr="A blue and black line&#10;&#10;Description automatically generated">
            <a:extLst>
              <a:ext uri="{FF2B5EF4-FFF2-40B4-BE49-F238E27FC236}">
                <a16:creationId xmlns:a16="http://schemas.microsoft.com/office/drawing/2014/main" id="{1A9B2DCF-92DC-832E-4683-93F35BEF21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7" name="Straight Connector 6">
            <a:extLst>
              <a:ext uri="{FF2B5EF4-FFF2-40B4-BE49-F238E27FC236}">
                <a16:creationId xmlns:a16="http://schemas.microsoft.com/office/drawing/2014/main" id="{6A913B98-E500-3170-7C27-3DAD63D548EA}"/>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Picture Placeholder 11">
            <a:extLst>
              <a:ext uri="{FF2B5EF4-FFF2-40B4-BE49-F238E27FC236}">
                <a16:creationId xmlns:a16="http://schemas.microsoft.com/office/drawing/2014/main" id="{4E4A7905-C363-DE6B-BD2A-C09ACC82C67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185955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D226-6B9D-0204-7E21-E0145715E76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195B9F-0CBD-8DD0-FBAF-0E719249BB14}"/>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4" name="Footer Placeholder 3">
            <a:extLst>
              <a:ext uri="{FF2B5EF4-FFF2-40B4-BE49-F238E27FC236}">
                <a16:creationId xmlns:a16="http://schemas.microsoft.com/office/drawing/2014/main" id="{83EB67FF-D191-8FD6-F63D-BEB23B8CE3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C39AB8-72EE-D8D5-7FDF-38DF49ED078C}"/>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14673477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A8BA24-23D1-6967-DA7D-AE8F11C125DE}"/>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12192000" cy="5665787"/>
          </a:xfrm>
        </p:spPr>
        <p:txBody>
          <a:bodyPr/>
          <a:lstStyle/>
          <a:p>
            <a:endParaRPr lang="en-GB"/>
          </a:p>
        </p:txBody>
      </p:sp>
      <p:sp>
        <p:nvSpPr>
          <p:cNvPr id="13" name="Text Placeholder 12">
            <a:extLst>
              <a:ext uri="{FF2B5EF4-FFF2-40B4-BE49-F238E27FC236}">
                <a16:creationId xmlns:a16="http://schemas.microsoft.com/office/drawing/2014/main" id="{15112C27-643D-EE63-1C8D-E9BF105F664C}"/>
              </a:ext>
            </a:extLst>
          </p:cNvPr>
          <p:cNvSpPr>
            <a:spLocks noGrp="1"/>
          </p:cNvSpPr>
          <p:nvPr>
            <p:ph type="body" sz="quarter" idx="12" hasCustomPrompt="1"/>
          </p:nvPr>
        </p:nvSpPr>
        <p:spPr>
          <a:xfrm>
            <a:off x="876300" y="298450"/>
            <a:ext cx="10782301" cy="425450"/>
          </a:xfrm>
        </p:spPr>
        <p:txBody>
          <a:bodyPr tIns="0" bIns="0">
            <a:noAutofit/>
          </a:bodyPr>
          <a:lstStyle>
            <a:lvl1pPr marL="0" indent="0">
              <a:buNone/>
              <a:defRPr sz="1400">
                <a:solidFill>
                  <a:schemeClr val="bg1"/>
                </a:solidFill>
              </a:defRPr>
            </a:lvl1pPr>
          </a:lstStyle>
          <a:p>
            <a:pPr lvl="0"/>
            <a:r>
              <a:rPr lang="en-GB"/>
              <a:t>Image Caption Click to edit Master text styles here’s a second line if needed</a:t>
            </a:r>
          </a:p>
        </p:txBody>
      </p:sp>
    </p:spTree>
    <p:extLst>
      <p:ext uri="{BB962C8B-B14F-4D97-AF65-F5344CB8AC3E}">
        <p14:creationId xmlns:p14="http://schemas.microsoft.com/office/powerpoint/2010/main" val="2711501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6096000" cy="5665787"/>
          </a:xfrm>
        </p:spPr>
        <p:txBody>
          <a:bodyPr/>
          <a:lstStyle/>
          <a:p>
            <a:endParaRPr lang="en-GB"/>
          </a:p>
        </p:txBody>
      </p:sp>
      <p:sp>
        <p:nvSpPr>
          <p:cNvPr id="6" name="Text Placeholder 5">
            <a:extLst>
              <a:ext uri="{FF2B5EF4-FFF2-40B4-BE49-F238E27FC236}">
                <a16:creationId xmlns:a16="http://schemas.microsoft.com/office/drawing/2014/main" id="{7C95FEE1-FC5B-A68E-64C8-3BAAA67BDF48}"/>
              </a:ext>
            </a:extLst>
          </p:cNvPr>
          <p:cNvSpPr>
            <a:spLocks noGrp="1"/>
          </p:cNvSpPr>
          <p:nvPr>
            <p:ph type="body" sz="quarter" idx="13"/>
          </p:nvPr>
        </p:nvSpPr>
        <p:spPr>
          <a:xfrm>
            <a:off x="6638925" y="2541588"/>
            <a:ext cx="4714875" cy="3602037"/>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7">
            <a:extLst>
              <a:ext uri="{FF2B5EF4-FFF2-40B4-BE49-F238E27FC236}">
                <a16:creationId xmlns:a16="http://schemas.microsoft.com/office/drawing/2014/main" id="{8CD3D904-A872-0F99-E8ED-BBF5C0CD2077}"/>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2">
            <a:extLst>
              <a:ext uri="{FF2B5EF4-FFF2-40B4-BE49-F238E27FC236}">
                <a16:creationId xmlns:a16="http://schemas.microsoft.com/office/drawing/2014/main" id="{BC8E375F-63CA-FD5F-6C0A-4531C745A110}"/>
              </a:ext>
            </a:extLst>
          </p:cNvPr>
          <p:cNvSpPr>
            <a:spLocks noGrp="1"/>
          </p:cNvSpPr>
          <p:nvPr>
            <p:ph type="body" sz="quarter" idx="12" hasCustomPrompt="1"/>
          </p:nvPr>
        </p:nvSpPr>
        <p:spPr>
          <a:xfrm>
            <a:off x="876300" y="298450"/>
            <a:ext cx="10791825" cy="425450"/>
          </a:xfrm>
        </p:spPr>
        <p:txBody>
          <a:bodyPr tIns="0" bIns="0">
            <a:noAutofit/>
          </a:bodyPr>
          <a:lstStyle>
            <a:lvl1pPr marL="0" indent="0">
              <a:buNone/>
              <a:defRPr sz="1400">
                <a:solidFill>
                  <a:schemeClr val="bg1"/>
                </a:solidFill>
              </a:defRPr>
            </a:lvl1pPr>
          </a:lstStyle>
          <a:p>
            <a:pPr lvl="0"/>
            <a:r>
              <a:rPr lang="en-GB"/>
              <a:t>Image Caption Click to edit Master text styles here’s a second line if needed</a:t>
            </a:r>
          </a:p>
        </p:txBody>
      </p:sp>
    </p:spTree>
    <p:extLst>
      <p:ext uri="{BB962C8B-B14F-4D97-AF65-F5344CB8AC3E}">
        <p14:creationId xmlns:p14="http://schemas.microsoft.com/office/powerpoint/2010/main" val="201864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C34FC-C5E8-073A-0653-9461E733125A}"/>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3" name="Footer Placeholder 2">
            <a:extLst>
              <a:ext uri="{FF2B5EF4-FFF2-40B4-BE49-F238E27FC236}">
                <a16:creationId xmlns:a16="http://schemas.microsoft.com/office/drawing/2014/main" id="{D87AFB2F-C158-3F12-208A-78A2CE649F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FC9F15-9821-6B3D-06FA-C2177E5E9BEF}"/>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263648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BA71-EB6D-58F1-AF26-C87EF593D5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6B49604-0786-3576-A528-2CBEFF1B63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EF4D337-0403-D66D-B714-C76B5E730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A84711-C44B-5B03-28B0-824226902E58}"/>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6" name="Footer Placeholder 5">
            <a:extLst>
              <a:ext uri="{FF2B5EF4-FFF2-40B4-BE49-F238E27FC236}">
                <a16:creationId xmlns:a16="http://schemas.microsoft.com/office/drawing/2014/main" id="{E2BD82B1-8A4E-FCB6-26D5-3204950926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FEEBAC-8241-9538-71A5-F13D9E75DCED}"/>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367502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F7E3-7571-C34F-393F-E3476477A7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38FE36F-7823-FE81-6F9B-7DC3324CB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30C561-9215-A682-8E1B-B4823D18F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B06C4D-5C78-219F-15CF-E6D9CFD56779}"/>
              </a:ext>
            </a:extLst>
          </p:cNvPr>
          <p:cNvSpPr>
            <a:spLocks noGrp="1"/>
          </p:cNvSpPr>
          <p:nvPr>
            <p:ph type="dt" sz="half" idx="10"/>
          </p:nvPr>
        </p:nvSpPr>
        <p:spPr/>
        <p:txBody>
          <a:bodyPr/>
          <a:lstStyle/>
          <a:p>
            <a:fld id="{9AFA7F74-208E-4C20-A5D4-EA88CA5829C0}" type="datetimeFigureOut">
              <a:rPr lang="en-GB" smtClean="0"/>
              <a:t>11/06/2024</a:t>
            </a:fld>
            <a:endParaRPr lang="en-GB"/>
          </a:p>
        </p:txBody>
      </p:sp>
      <p:sp>
        <p:nvSpPr>
          <p:cNvPr id="6" name="Footer Placeholder 5">
            <a:extLst>
              <a:ext uri="{FF2B5EF4-FFF2-40B4-BE49-F238E27FC236}">
                <a16:creationId xmlns:a16="http://schemas.microsoft.com/office/drawing/2014/main" id="{B73A8040-DA30-1B73-0C17-7A6C897C13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664A9F-4E0D-4321-1DA7-EB74D6CA587A}"/>
              </a:ext>
            </a:extLst>
          </p:cNvPr>
          <p:cNvSpPr>
            <a:spLocks noGrp="1"/>
          </p:cNvSpPr>
          <p:nvPr>
            <p:ph type="sldNum" sz="quarter" idx="12"/>
          </p:nvPr>
        </p:nvSpPr>
        <p:spPr/>
        <p:txBody>
          <a:bodyPr/>
          <a:lstStyle/>
          <a:p>
            <a:fld id="{55EF32A5-2B8C-4D25-8FA4-DCC9EF19A647}" type="slidenum">
              <a:rPr lang="en-GB" smtClean="0"/>
              <a:t>‹#›</a:t>
            </a:fld>
            <a:endParaRPr lang="en-GB"/>
          </a:p>
        </p:txBody>
      </p:sp>
    </p:spTree>
    <p:extLst>
      <p:ext uri="{BB962C8B-B14F-4D97-AF65-F5344CB8AC3E}">
        <p14:creationId xmlns:p14="http://schemas.microsoft.com/office/powerpoint/2010/main" val="328287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67D31A-2A3B-9BBC-7576-1F71B1E46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AF9F3AE-5786-37B9-3282-450E355AB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15C787-E215-7EAD-4DEF-DC5E2C4B75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7F74-208E-4C20-A5D4-EA88CA5829C0}" type="datetimeFigureOut">
              <a:rPr lang="en-GB" smtClean="0"/>
              <a:t>11/06/2024</a:t>
            </a:fld>
            <a:endParaRPr lang="en-GB"/>
          </a:p>
        </p:txBody>
      </p:sp>
      <p:sp>
        <p:nvSpPr>
          <p:cNvPr id="5" name="Footer Placeholder 4">
            <a:extLst>
              <a:ext uri="{FF2B5EF4-FFF2-40B4-BE49-F238E27FC236}">
                <a16:creationId xmlns:a16="http://schemas.microsoft.com/office/drawing/2014/main" id="{9ECF3210-391E-6E9B-C6CD-E7D30D621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00A995C-67BA-61BD-8704-0EEAC35FD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EF32A5-2B8C-4D25-8FA4-DCC9EF19A647}" type="slidenum">
              <a:rPr lang="en-GB" smtClean="0"/>
              <a:t>‹#›</a:t>
            </a:fld>
            <a:endParaRPr lang="en-GB"/>
          </a:p>
        </p:txBody>
      </p:sp>
    </p:spTree>
    <p:extLst>
      <p:ext uri="{BB962C8B-B14F-4D97-AF65-F5344CB8AC3E}">
        <p14:creationId xmlns:p14="http://schemas.microsoft.com/office/powerpoint/2010/main" val="2706725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7D438-2A4D-42AC-ED93-4D3921CFE85D}"/>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F2143A0D-D4B3-B7D9-8455-0737E0794104}"/>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264AC6E-E6C8-94A5-9DC6-98F703B2C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1987AD84-88A7-4696-9DE3-39CE37B4F67D}" type="datetimeFigureOut">
              <a:rPr lang="en-GB" smtClean="0"/>
              <a:pPr/>
              <a:t>11/06/2024</a:t>
            </a:fld>
            <a:endParaRPr lang="en-GB"/>
          </a:p>
        </p:txBody>
      </p:sp>
      <p:sp>
        <p:nvSpPr>
          <p:cNvPr id="5" name="Footer Placeholder 4">
            <a:extLst>
              <a:ext uri="{FF2B5EF4-FFF2-40B4-BE49-F238E27FC236}">
                <a16:creationId xmlns:a16="http://schemas.microsoft.com/office/drawing/2014/main" id="{006D39B7-D215-0D16-BE45-EA8F2E024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ABEF8CF-5827-51E4-6D0B-E9A8FB8AB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B171C664-6A6C-49B5-8794-3A1FB3AD91B4}" type="slidenum">
              <a:rPr lang="en-GB" smtClean="0"/>
              <a:pPr/>
              <a:t>‹#›</a:t>
            </a:fld>
            <a:endParaRPr lang="en-GB"/>
          </a:p>
        </p:txBody>
      </p:sp>
    </p:spTree>
    <p:extLst>
      <p:ext uri="{BB962C8B-B14F-4D97-AF65-F5344CB8AC3E}">
        <p14:creationId xmlns:p14="http://schemas.microsoft.com/office/powerpoint/2010/main" val="3629791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7D438-2A4D-42AC-ED93-4D3921CFE85D}"/>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F2143A0D-D4B3-B7D9-8455-0737E0794104}"/>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264AC6E-E6C8-94A5-9DC6-98F703B2C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1987AD84-88A7-4696-9DE3-39CE37B4F67D}" type="datetimeFigureOut">
              <a:rPr lang="en-GB" smtClean="0"/>
              <a:pPr/>
              <a:t>11/06/2024</a:t>
            </a:fld>
            <a:endParaRPr lang="en-GB"/>
          </a:p>
        </p:txBody>
      </p:sp>
      <p:sp>
        <p:nvSpPr>
          <p:cNvPr id="5" name="Footer Placeholder 4">
            <a:extLst>
              <a:ext uri="{FF2B5EF4-FFF2-40B4-BE49-F238E27FC236}">
                <a16:creationId xmlns:a16="http://schemas.microsoft.com/office/drawing/2014/main" id="{006D39B7-D215-0D16-BE45-EA8F2E024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ABEF8CF-5827-51E4-6D0B-E9A8FB8AB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B171C664-6A6C-49B5-8794-3A1FB3AD91B4}" type="slidenum">
              <a:rPr lang="en-GB" smtClean="0"/>
              <a:pPr/>
              <a:t>‹#›</a:t>
            </a:fld>
            <a:endParaRPr lang="en-GB"/>
          </a:p>
        </p:txBody>
      </p:sp>
    </p:spTree>
    <p:extLst>
      <p:ext uri="{BB962C8B-B14F-4D97-AF65-F5344CB8AC3E}">
        <p14:creationId xmlns:p14="http://schemas.microsoft.com/office/powerpoint/2010/main" val="8177005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7D438-2A4D-42AC-ED93-4D3921CFE85D}"/>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2143A0D-D4B3-B7D9-8455-0737E0794104}"/>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264AC6E-E6C8-94A5-9DC6-98F703B2C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1987AD84-88A7-4696-9DE3-39CE37B4F67D}" type="datetimeFigureOut">
              <a:rPr lang="en-GB" smtClean="0"/>
              <a:pPr/>
              <a:t>11/06/2024</a:t>
            </a:fld>
            <a:endParaRPr lang="en-GB"/>
          </a:p>
        </p:txBody>
      </p:sp>
      <p:sp>
        <p:nvSpPr>
          <p:cNvPr id="5" name="Footer Placeholder 4">
            <a:extLst>
              <a:ext uri="{FF2B5EF4-FFF2-40B4-BE49-F238E27FC236}">
                <a16:creationId xmlns:a16="http://schemas.microsoft.com/office/drawing/2014/main" id="{006D39B7-D215-0D16-BE45-EA8F2E024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ABEF8CF-5827-51E4-6D0B-E9A8FB8AB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B171C664-6A6C-49B5-8794-3A1FB3AD91B4}" type="slidenum">
              <a:rPr lang="en-GB" smtClean="0"/>
              <a:pPr/>
              <a:t>‹#›</a:t>
            </a:fld>
            <a:endParaRPr lang="en-GB"/>
          </a:p>
        </p:txBody>
      </p:sp>
    </p:spTree>
    <p:extLst>
      <p:ext uri="{BB962C8B-B14F-4D97-AF65-F5344CB8AC3E}">
        <p14:creationId xmlns:p14="http://schemas.microsoft.com/office/powerpoint/2010/main" val="5803472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43.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hyperlink" Target="https://www.gov.uk/government/publications/hot-weather-and-health-action-cards/heat-health-alert-action-card-for-the-voluntary-and-community-sector#using-the-hha-action-card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hyperlink" Target="https://wwf.panda.org/discover/our_focus/biodiversity/biodiversity/"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hyperlink" Target="https://www.educationnaturepark.org.uk/"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39.xml"/><Relationship Id="rId16" Type="http://schemas.openxmlformats.org/officeDocument/2006/relationships/diagramColors" Target="../diagrams/colors10.xml"/><Relationship Id="rId1" Type="http://schemas.openxmlformats.org/officeDocument/2006/relationships/slideLayout" Target="../slideLayouts/slideLayout2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3DC8E5-BAF8-1DB5-1095-F9D705EB4189}"/>
              </a:ext>
            </a:extLst>
          </p:cNvPr>
          <p:cNvSpPr>
            <a:spLocks noGrp="1"/>
          </p:cNvSpPr>
          <p:nvPr>
            <p:ph type="subTitle" idx="1"/>
          </p:nvPr>
        </p:nvSpPr>
        <p:spPr>
          <a:xfrm>
            <a:off x="1466190" y="4030821"/>
            <a:ext cx="9201810" cy="751448"/>
          </a:xfrm>
        </p:spPr>
        <p:txBody>
          <a:bodyPr/>
          <a:lstStyle/>
          <a:p>
            <a:endParaRPr lang="en-GB" dirty="0"/>
          </a:p>
        </p:txBody>
      </p:sp>
      <p:sp>
        <p:nvSpPr>
          <p:cNvPr id="3" name="Title 2">
            <a:extLst>
              <a:ext uri="{FF2B5EF4-FFF2-40B4-BE49-F238E27FC236}">
                <a16:creationId xmlns:a16="http://schemas.microsoft.com/office/drawing/2014/main" id="{678F8944-46B2-FAEE-2C4B-5EE49E53AFF2}"/>
              </a:ext>
            </a:extLst>
          </p:cNvPr>
          <p:cNvSpPr>
            <a:spLocks noGrp="1"/>
          </p:cNvSpPr>
          <p:nvPr>
            <p:ph type="title"/>
          </p:nvPr>
        </p:nvSpPr>
        <p:spPr>
          <a:xfrm>
            <a:off x="1466190" y="1924344"/>
            <a:ext cx="9201809" cy="1981200"/>
          </a:xfrm>
        </p:spPr>
        <p:txBody>
          <a:bodyPr/>
          <a:lstStyle/>
          <a:p>
            <a:r>
              <a:rPr lang="en-GB" dirty="0"/>
              <a:t>CLIMATE ACTION PLANS</a:t>
            </a:r>
          </a:p>
        </p:txBody>
      </p:sp>
      <p:sp>
        <p:nvSpPr>
          <p:cNvPr id="6" name="Picture Placeholder 5">
            <a:extLst>
              <a:ext uri="{FF2B5EF4-FFF2-40B4-BE49-F238E27FC236}">
                <a16:creationId xmlns:a16="http://schemas.microsoft.com/office/drawing/2014/main" id="{C4AC066B-F2BF-DF00-3B7D-FC88F15CF4C5}"/>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366990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19B2A8B-D3EE-7BE4-B6BA-CC4C9DCED3D5}"/>
              </a:ext>
            </a:extLst>
          </p:cNvPr>
          <p:cNvSpPr/>
          <p:nvPr/>
        </p:nvSpPr>
        <p:spPr>
          <a:xfrm>
            <a:off x="0" y="0"/>
            <a:ext cx="12192000" cy="1294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2">
            <a:extLst>
              <a:ext uri="{FF2B5EF4-FFF2-40B4-BE49-F238E27FC236}">
                <a16:creationId xmlns:a16="http://schemas.microsoft.com/office/drawing/2014/main" id="{A7E32DF8-1F8E-B03C-7EE0-86EDE3F991A2}"/>
              </a:ext>
            </a:extLst>
          </p:cNvPr>
          <p:cNvSpPr>
            <a:spLocks noGrp="1"/>
          </p:cNvSpPr>
          <p:nvPr>
            <p:ph type="body" sz="quarter" idx="12"/>
          </p:nvPr>
        </p:nvSpPr>
        <p:spPr/>
        <p:txBody>
          <a:bodyPr/>
          <a:lstStyle/>
          <a:p>
            <a:endParaRPr lang="en-GB"/>
          </a:p>
        </p:txBody>
      </p:sp>
      <p:sp>
        <p:nvSpPr>
          <p:cNvPr id="4" name="Rectangle 3">
            <a:extLst>
              <a:ext uri="{FF2B5EF4-FFF2-40B4-BE49-F238E27FC236}">
                <a16:creationId xmlns:a16="http://schemas.microsoft.com/office/drawing/2014/main" id="{A5BCE9D4-3DB9-D596-F5D3-DE19502ACE0A}"/>
              </a:ext>
            </a:extLst>
          </p:cNvPr>
          <p:cNvSpPr/>
          <p:nvPr/>
        </p:nvSpPr>
        <p:spPr>
          <a:xfrm>
            <a:off x="228867" y="509542"/>
            <a:ext cx="2416362" cy="5960254"/>
          </a:xfrm>
          <a:prstGeom prst="rect">
            <a:avLst/>
          </a:prstGeom>
          <a:solidFill>
            <a:srgbClr val="F9DBD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22CA9FB-128E-B03C-DABA-00121FB94715}"/>
              </a:ext>
            </a:extLst>
          </p:cNvPr>
          <p:cNvSpPr/>
          <p:nvPr/>
        </p:nvSpPr>
        <p:spPr>
          <a:xfrm>
            <a:off x="5560876" y="509542"/>
            <a:ext cx="3330217" cy="5960254"/>
          </a:xfrm>
          <a:prstGeom prst="rect">
            <a:avLst/>
          </a:prstGeom>
          <a:solidFill>
            <a:srgbClr val="FCE4E5"/>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7B02441B-3372-F105-9121-6D928EFB7F6A}"/>
              </a:ext>
            </a:extLst>
          </p:cNvPr>
          <p:cNvSpPr/>
          <p:nvPr/>
        </p:nvSpPr>
        <p:spPr>
          <a:xfrm>
            <a:off x="2883572" y="532669"/>
            <a:ext cx="2431584" cy="5960254"/>
          </a:xfrm>
          <a:prstGeom prst="rect">
            <a:avLst/>
          </a:prstGeom>
          <a:solidFill>
            <a:srgbClr val="FCE4E5"/>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0C8DC723-D4D7-7957-D08E-B0772B9E7A7B}"/>
              </a:ext>
            </a:extLst>
          </p:cNvPr>
          <p:cNvSpPr/>
          <p:nvPr/>
        </p:nvSpPr>
        <p:spPr>
          <a:xfrm>
            <a:off x="5560877" y="1008607"/>
            <a:ext cx="6388909" cy="5465988"/>
          </a:xfrm>
          <a:prstGeom prst="rect">
            <a:avLst/>
          </a:prstGeom>
          <a:noFill/>
          <a:ln>
            <a:solidFill>
              <a:schemeClr val="accent1"/>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8" name="Rectangle 7">
            <a:extLst>
              <a:ext uri="{FF2B5EF4-FFF2-40B4-BE49-F238E27FC236}">
                <a16:creationId xmlns:a16="http://schemas.microsoft.com/office/drawing/2014/main" id="{E2B23F15-1411-4635-7B2B-68E67C7CF8E2}"/>
              </a:ext>
            </a:extLst>
          </p:cNvPr>
          <p:cNvSpPr/>
          <p:nvPr/>
        </p:nvSpPr>
        <p:spPr>
          <a:xfrm>
            <a:off x="8969830" y="468086"/>
            <a:ext cx="2969628" cy="6006509"/>
          </a:xfrm>
          <a:prstGeom prst="rect">
            <a:avLst/>
          </a:prstGeom>
          <a:solidFill>
            <a:schemeClr val="tx2">
              <a:lumMod val="10000"/>
              <a:lumOff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56594591-28E6-E997-8809-C9DABEB8F997}"/>
              </a:ext>
            </a:extLst>
          </p:cNvPr>
          <p:cNvSpPr/>
          <p:nvPr/>
        </p:nvSpPr>
        <p:spPr>
          <a:xfrm>
            <a:off x="2887444" y="111505"/>
            <a:ext cx="5995300" cy="545686"/>
          </a:xfrm>
          <a:prstGeom prst="roundRect">
            <a:avLst>
              <a:gd name="adj" fmla="val 0"/>
            </a:avLst>
          </a:prstGeom>
          <a:solidFill>
            <a:srgbClr val="F14A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Nova" panose="020B0504020202020204" pitchFamily="34" charset="0"/>
                <a:ea typeface="+mn-ea"/>
                <a:cs typeface="+mn-cs"/>
              </a:rPr>
              <a:t>Upstream</a:t>
            </a:r>
            <a:endParaRPr kumimoji="0" lang="en-GB" sz="100" b="0" i="1"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0" name="Rectangle: Rounded Corners 9">
            <a:extLst>
              <a:ext uri="{FF2B5EF4-FFF2-40B4-BE49-F238E27FC236}">
                <a16:creationId xmlns:a16="http://schemas.microsoft.com/office/drawing/2014/main" id="{CDD57828-4ACB-88C1-7FC2-743D1BA4F42B}"/>
              </a:ext>
            </a:extLst>
          </p:cNvPr>
          <p:cNvSpPr/>
          <p:nvPr/>
        </p:nvSpPr>
        <p:spPr>
          <a:xfrm>
            <a:off x="213645" y="117504"/>
            <a:ext cx="2431584" cy="545686"/>
          </a:xfrm>
          <a:prstGeom prst="roundRect">
            <a:avLst>
              <a:gd name="adj" fmla="val 0"/>
            </a:avLst>
          </a:prstGeom>
          <a:solidFill>
            <a:srgbClr val="A41D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Nova" panose="020B0504020202020204" pitchFamily="34" charset="0"/>
                <a:ea typeface="+mn-ea"/>
                <a:cs typeface="+mn-cs"/>
              </a:rPr>
              <a:t>On site</a:t>
            </a:r>
            <a:endParaRPr kumimoji="0" lang="en-GB" sz="100" b="0" i="1"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Rectangle 10">
            <a:extLst>
              <a:ext uri="{FF2B5EF4-FFF2-40B4-BE49-F238E27FC236}">
                <a16:creationId xmlns:a16="http://schemas.microsoft.com/office/drawing/2014/main" id="{79A2CF8E-685C-B8F5-C46B-CB761759062B}"/>
              </a:ext>
            </a:extLst>
          </p:cNvPr>
          <p:cNvSpPr/>
          <p:nvPr/>
        </p:nvSpPr>
        <p:spPr>
          <a:xfrm>
            <a:off x="213645" y="1168380"/>
            <a:ext cx="2417386" cy="5306216"/>
          </a:xfrm>
          <a:prstGeom prst="rect">
            <a:avLst/>
          </a:prstGeom>
          <a:noFill/>
          <a:ln>
            <a:solidFill>
              <a:schemeClr val="accent1"/>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2" name="Rectangle: Rounded Corners 11">
            <a:extLst>
              <a:ext uri="{FF2B5EF4-FFF2-40B4-BE49-F238E27FC236}">
                <a16:creationId xmlns:a16="http://schemas.microsoft.com/office/drawing/2014/main" id="{8A2ECB2D-1F6E-B39B-FC12-DCBF42EF2187}"/>
              </a:ext>
            </a:extLst>
          </p:cNvPr>
          <p:cNvSpPr/>
          <p:nvPr/>
        </p:nvSpPr>
        <p:spPr>
          <a:xfrm>
            <a:off x="213645" y="759183"/>
            <a:ext cx="2431584" cy="94582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Scope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Direct, in control</a:t>
            </a:r>
            <a:endParaRPr kumimoji="0" lang="en-GB"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13" name="Rectangle: Rounded Corners 12">
            <a:extLst>
              <a:ext uri="{FF2B5EF4-FFF2-40B4-BE49-F238E27FC236}">
                <a16:creationId xmlns:a16="http://schemas.microsoft.com/office/drawing/2014/main" id="{09BEFA20-D597-762B-A40D-4D49A24A0AA1}"/>
              </a:ext>
            </a:extLst>
          </p:cNvPr>
          <p:cNvSpPr/>
          <p:nvPr/>
        </p:nvSpPr>
        <p:spPr>
          <a:xfrm>
            <a:off x="5569227" y="780234"/>
            <a:ext cx="6388909" cy="94005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Nova" panose="020B0504020202020204" pitchFamily="34" charset="0"/>
                <a:ea typeface="+mn-ea"/>
                <a:cs typeface="+mn-cs"/>
              </a:rPr>
              <a:t>Scope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rPr>
              <a:t>Indirect, not controlled</a:t>
            </a:r>
            <a:endParaRPr kumimoji="0" lang="en-GB"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4" name="TextBox 13">
            <a:extLst>
              <a:ext uri="{FF2B5EF4-FFF2-40B4-BE49-F238E27FC236}">
                <a16:creationId xmlns:a16="http://schemas.microsoft.com/office/drawing/2014/main" id="{43FAE9AF-F79A-A687-12C3-EBCEABC84D23}"/>
              </a:ext>
            </a:extLst>
          </p:cNvPr>
          <p:cNvSpPr txBox="1"/>
          <p:nvPr/>
        </p:nvSpPr>
        <p:spPr>
          <a:xfrm>
            <a:off x="828011" y="2773561"/>
            <a:ext cx="1262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School facilities</a:t>
            </a:r>
          </a:p>
        </p:txBody>
      </p:sp>
      <p:sp>
        <p:nvSpPr>
          <p:cNvPr id="15" name="TextBox 14">
            <a:extLst>
              <a:ext uri="{FF2B5EF4-FFF2-40B4-BE49-F238E27FC236}">
                <a16:creationId xmlns:a16="http://schemas.microsoft.com/office/drawing/2014/main" id="{896E22BA-8DA4-5956-3FE5-2C29EC777AEF}"/>
              </a:ext>
            </a:extLst>
          </p:cNvPr>
          <p:cNvSpPr txBox="1"/>
          <p:nvPr/>
        </p:nvSpPr>
        <p:spPr>
          <a:xfrm>
            <a:off x="830489" y="4386895"/>
            <a:ext cx="1262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Owned vehicles</a:t>
            </a:r>
          </a:p>
        </p:txBody>
      </p:sp>
      <p:pic>
        <p:nvPicPr>
          <p:cNvPr id="16" name="Graphic 15" descr="Bus">
            <a:extLst>
              <a:ext uri="{FF2B5EF4-FFF2-40B4-BE49-F238E27FC236}">
                <a16:creationId xmlns:a16="http://schemas.microsoft.com/office/drawing/2014/main" id="{CA762390-1C76-EEA3-42A7-8893E8B83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191" y="3585175"/>
            <a:ext cx="914400" cy="914400"/>
          </a:xfrm>
          <a:prstGeom prst="rect">
            <a:avLst/>
          </a:prstGeom>
        </p:spPr>
      </p:pic>
      <p:pic>
        <p:nvPicPr>
          <p:cNvPr id="17" name="Graphic 16" descr="Schoolhouse with solid fill">
            <a:extLst>
              <a:ext uri="{FF2B5EF4-FFF2-40B4-BE49-F238E27FC236}">
                <a16:creationId xmlns:a16="http://schemas.microsoft.com/office/drawing/2014/main" id="{6A32A4AB-7D48-38D3-94F0-D4D6BB1E7D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9846" y="1859161"/>
            <a:ext cx="914400" cy="914400"/>
          </a:xfrm>
          <a:prstGeom prst="rect">
            <a:avLst/>
          </a:prstGeom>
        </p:spPr>
      </p:pic>
      <p:sp>
        <p:nvSpPr>
          <p:cNvPr id="18" name="Rectangle: Rounded Corners 17">
            <a:extLst>
              <a:ext uri="{FF2B5EF4-FFF2-40B4-BE49-F238E27FC236}">
                <a16:creationId xmlns:a16="http://schemas.microsoft.com/office/drawing/2014/main" id="{A6DA06E5-B829-B498-43DD-566C8AE6F474}"/>
              </a:ext>
            </a:extLst>
          </p:cNvPr>
          <p:cNvSpPr/>
          <p:nvPr/>
        </p:nvSpPr>
        <p:spPr>
          <a:xfrm>
            <a:off x="8969830" y="116670"/>
            <a:ext cx="2979956" cy="549320"/>
          </a:xfrm>
          <a:prstGeom prst="roundRect">
            <a:avLst>
              <a:gd name="adj" fmla="val 0"/>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Nova" panose="020B0504020202020204" pitchFamily="34" charset="0"/>
                <a:ea typeface="+mn-ea"/>
                <a:cs typeface="+mn-cs"/>
              </a:rPr>
              <a:t>Downstream</a:t>
            </a:r>
            <a:endParaRPr kumimoji="0" lang="en-GB" sz="1800" b="0" i="1"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pic>
        <p:nvPicPr>
          <p:cNvPr id="19" name="Graphic 18" descr="Car with solid fill">
            <a:extLst>
              <a:ext uri="{FF2B5EF4-FFF2-40B4-BE49-F238E27FC236}">
                <a16:creationId xmlns:a16="http://schemas.microsoft.com/office/drawing/2014/main" id="{BACE92D8-760D-B900-0D01-17605EC6CA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793879" y="1819059"/>
            <a:ext cx="914400" cy="914400"/>
          </a:xfrm>
          <a:prstGeom prst="rect">
            <a:avLst/>
          </a:prstGeom>
        </p:spPr>
      </p:pic>
      <p:sp>
        <p:nvSpPr>
          <p:cNvPr id="20" name="TextBox 19">
            <a:extLst>
              <a:ext uri="{FF2B5EF4-FFF2-40B4-BE49-F238E27FC236}">
                <a16:creationId xmlns:a16="http://schemas.microsoft.com/office/drawing/2014/main" id="{6F2E6D5B-CDA9-489D-FB42-E5FC0E722AC1}"/>
              </a:ext>
            </a:extLst>
          </p:cNvPr>
          <p:cNvSpPr txBox="1"/>
          <p:nvPr/>
        </p:nvSpPr>
        <p:spPr>
          <a:xfrm>
            <a:off x="6004016" y="2516288"/>
            <a:ext cx="24327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Student &amp; staff travel (inc. commuting)</a:t>
            </a:r>
          </a:p>
        </p:txBody>
      </p:sp>
      <p:pic>
        <p:nvPicPr>
          <p:cNvPr id="21" name="Graphic 20" descr="Shopping bag with solid fill">
            <a:extLst>
              <a:ext uri="{FF2B5EF4-FFF2-40B4-BE49-F238E27FC236}">
                <a16:creationId xmlns:a16="http://schemas.microsoft.com/office/drawing/2014/main" id="{A78925DB-8732-D46D-331B-AA1DB94C4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68475" y="3396044"/>
            <a:ext cx="646331" cy="646331"/>
          </a:xfrm>
          <a:prstGeom prst="rect">
            <a:avLst/>
          </a:prstGeom>
        </p:spPr>
      </p:pic>
      <p:sp>
        <p:nvSpPr>
          <p:cNvPr id="22" name="TextBox 21">
            <a:extLst>
              <a:ext uri="{FF2B5EF4-FFF2-40B4-BE49-F238E27FC236}">
                <a16:creationId xmlns:a16="http://schemas.microsoft.com/office/drawing/2014/main" id="{45D9B823-7F1C-18BB-A9D6-526CDF84AFE6}"/>
              </a:ext>
            </a:extLst>
          </p:cNvPr>
          <p:cNvSpPr txBox="1"/>
          <p:nvPr/>
        </p:nvSpPr>
        <p:spPr>
          <a:xfrm>
            <a:off x="5653228" y="4019342"/>
            <a:ext cx="3134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Purchased goods &amp; services inc. food &amp; stationery</a:t>
            </a:r>
          </a:p>
        </p:txBody>
      </p:sp>
      <p:pic>
        <p:nvPicPr>
          <p:cNvPr id="23" name="Graphic 22" descr="Garbage with solid fill">
            <a:extLst>
              <a:ext uri="{FF2B5EF4-FFF2-40B4-BE49-F238E27FC236}">
                <a16:creationId xmlns:a16="http://schemas.microsoft.com/office/drawing/2014/main" id="{5D6EA6C7-5A24-3167-FEA8-3556AA3570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683788" y="4949385"/>
            <a:ext cx="761339" cy="761339"/>
          </a:xfrm>
          <a:prstGeom prst="rect">
            <a:avLst/>
          </a:prstGeom>
        </p:spPr>
      </p:pic>
      <p:sp>
        <p:nvSpPr>
          <p:cNvPr id="24" name="TextBox 23">
            <a:extLst>
              <a:ext uri="{FF2B5EF4-FFF2-40B4-BE49-F238E27FC236}">
                <a16:creationId xmlns:a16="http://schemas.microsoft.com/office/drawing/2014/main" id="{F6C24A8B-6D91-1DE5-5424-848705A0493C}"/>
              </a:ext>
            </a:extLst>
          </p:cNvPr>
          <p:cNvSpPr txBox="1"/>
          <p:nvPr/>
        </p:nvSpPr>
        <p:spPr>
          <a:xfrm>
            <a:off x="7160267" y="5685254"/>
            <a:ext cx="18083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Waste</a:t>
            </a:r>
          </a:p>
        </p:txBody>
      </p:sp>
      <p:pic>
        <p:nvPicPr>
          <p:cNvPr id="25" name="Graphic 24" descr="Hammer with solid fill">
            <a:extLst>
              <a:ext uri="{FF2B5EF4-FFF2-40B4-BE49-F238E27FC236}">
                <a16:creationId xmlns:a16="http://schemas.microsoft.com/office/drawing/2014/main" id="{D98612C0-2253-6893-C5D9-4DE223BA5F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084516" y="4990160"/>
            <a:ext cx="718471" cy="718471"/>
          </a:xfrm>
          <a:prstGeom prst="rect">
            <a:avLst/>
          </a:prstGeom>
        </p:spPr>
      </p:pic>
      <p:sp>
        <p:nvSpPr>
          <p:cNvPr id="26" name="TextBox 25">
            <a:extLst>
              <a:ext uri="{FF2B5EF4-FFF2-40B4-BE49-F238E27FC236}">
                <a16:creationId xmlns:a16="http://schemas.microsoft.com/office/drawing/2014/main" id="{C4B7DBEA-05F0-8422-F229-D2D06C0642F6}"/>
              </a:ext>
            </a:extLst>
          </p:cNvPr>
          <p:cNvSpPr txBox="1"/>
          <p:nvPr/>
        </p:nvSpPr>
        <p:spPr>
          <a:xfrm>
            <a:off x="5908131" y="5679000"/>
            <a:ext cx="10265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Capital goods</a:t>
            </a:r>
          </a:p>
        </p:txBody>
      </p:sp>
      <p:pic>
        <p:nvPicPr>
          <p:cNvPr id="27" name="Graphic 26" descr="Coins with solid fill">
            <a:extLst>
              <a:ext uri="{FF2B5EF4-FFF2-40B4-BE49-F238E27FC236}">
                <a16:creationId xmlns:a16="http://schemas.microsoft.com/office/drawing/2014/main" id="{BBD2BFCC-12F3-C243-4D7A-BE1A8EAB62C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255329" y="2077351"/>
            <a:ext cx="914400" cy="914400"/>
          </a:xfrm>
          <a:prstGeom prst="rect">
            <a:avLst/>
          </a:prstGeom>
        </p:spPr>
      </p:pic>
      <p:sp>
        <p:nvSpPr>
          <p:cNvPr id="28" name="TextBox 27">
            <a:extLst>
              <a:ext uri="{FF2B5EF4-FFF2-40B4-BE49-F238E27FC236}">
                <a16:creationId xmlns:a16="http://schemas.microsoft.com/office/drawing/2014/main" id="{9D7241EE-2B65-3AE9-B5C3-35A3D0CAA786}"/>
              </a:ext>
            </a:extLst>
          </p:cNvPr>
          <p:cNvSpPr txBox="1"/>
          <p:nvPr/>
        </p:nvSpPr>
        <p:spPr>
          <a:xfrm>
            <a:off x="10272263" y="3683545"/>
            <a:ext cx="15827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Use &amp; processing of sold products</a:t>
            </a:r>
          </a:p>
        </p:txBody>
      </p:sp>
      <p:pic>
        <p:nvPicPr>
          <p:cNvPr id="29" name="Graphic 28" descr="Ugly Sweater with solid fill">
            <a:extLst>
              <a:ext uri="{FF2B5EF4-FFF2-40B4-BE49-F238E27FC236}">
                <a16:creationId xmlns:a16="http://schemas.microsoft.com/office/drawing/2014/main" id="{4B37E684-DEC9-5B57-E72D-EB407F30AD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9266333" y="3699895"/>
            <a:ext cx="914400" cy="914400"/>
          </a:xfrm>
          <a:prstGeom prst="rect">
            <a:avLst/>
          </a:prstGeom>
        </p:spPr>
      </p:pic>
      <p:sp>
        <p:nvSpPr>
          <p:cNvPr id="30" name="TextBox 29">
            <a:extLst>
              <a:ext uri="{FF2B5EF4-FFF2-40B4-BE49-F238E27FC236}">
                <a16:creationId xmlns:a16="http://schemas.microsoft.com/office/drawing/2014/main" id="{85FBC08C-EC7B-4643-47FA-0987B7273043}"/>
              </a:ext>
            </a:extLst>
          </p:cNvPr>
          <p:cNvSpPr txBox="1"/>
          <p:nvPr/>
        </p:nvSpPr>
        <p:spPr>
          <a:xfrm>
            <a:off x="10281319" y="2068421"/>
            <a:ext cx="18869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Investments including pensions</a:t>
            </a:r>
          </a:p>
        </p:txBody>
      </p:sp>
      <p:pic>
        <p:nvPicPr>
          <p:cNvPr id="31" name="Graphic 30" descr="Download from cloud with solid fill">
            <a:extLst>
              <a:ext uri="{FF2B5EF4-FFF2-40B4-BE49-F238E27FC236}">
                <a16:creationId xmlns:a16="http://schemas.microsoft.com/office/drawing/2014/main" id="{FB621CFD-62F3-A68B-8AE7-0472E5A703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9308592" y="5277714"/>
            <a:ext cx="914400" cy="914400"/>
          </a:xfrm>
          <a:prstGeom prst="rect">
            <a:avLst/>
          </a:prstGeom>
        </p:spPr>
      </p:pic>
      <p:sp>
        <p:nvSpPr>
          <p:cNvPr id="32" name="TextBox 31">
            <a:extLst>
              <a:ext uri="{FF2B5EF4-FFF2-40B4-BE49-F238E27FC236}">
                <a16:creationId xmlns:a16="http://schemas.microsoft.com/office/drawing/2014/main" id="{D1719592-66A7-98BB-3D56-1C148ECDA302}"/>
              </a:ext>
            </a:extLst>
          </p:cNvPr>
          <p:cNvSpPr txBox="1"/>
          <p:nvPr/>
        </p:nvSpPr>
        <p:spPr>
          <a:xfrm>
            <a:off x="10304260" y="5267965"/>
            <a:ext cx="15507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Data storage &amp; digital servers</a:t>
            </a:r>
          </a:p>
        </p:txBody>
      </p:sp>
      <p:sp>
        <p:nvSpPr>
          <p:cNvPr id="33" name="Rectangle 32">
            <a:extLst>
              <a:ext uri="{FF2B5EF4-FFF2-40B4-BE49-F238E27FC236}">
                <a16:creationId xmlns:a16="http://schemas.microsoft.com/office/drawing/2014/main" id="{9E23483E-7D29-BF97-7A07-5B707159ABD0}"/>
              </a:ext>
            </a:extLst>
          </p:cNvPr>
          <p:cNvSpPr/>
          <p:nvPr/>
        </p:nvSpPr>
        <p:spPr>
          <a:xfrm>
            <a:off x="2887444" y="1494828"/>
            <a:ext cx="2424793" cy="4979768"/>
          </a:xfrm>
          <a:prstGeom prst="rect">
            <a:avLst/>
          </a:prstGeom>
          <a:noFill/>
          <a:ln>
            <a:solidFill>
              <a:schemeClr val="accent1"/>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34" name="Rectangle: Rounded Corners 33">
            <a:extLst>
              <a:ext uri="{FF2B5EF4-FFF2-40B4-BE49-F238E27FC236}">
                <a16:creationId xmlns:a16="http://schemas.microsoft.com/office/drawing/2014/main" id="{C0C8AEA1-13AE-DF28-0E7C-11EB9A3F8238}"/>
              </a:ext>
            </a:extLst>
          </p:cNvPr>
          <p:cNvSpPr/>
          <p:nvPr/>
        </p:nvSpPr>
        <p:spPr>
          <a:xfrm>
            <a:off x="2887444" y="774465"/>
            <a:ext cx="2433143" cy="94582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Nova" panose="020B0504020202020204" pitchFamily="34" charset="0"/>
                <a:ea typeface="+mn-ea"/>
                <a:cs typeface="+mn-cs"/>
              </a:rPr>
              <a:t>Scope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rPr>
              <a:t>Indirect, in control</a:t>
            </a:r>
            <a:endParaRPr kumimoji="0" lang="en-GB" sz="20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35" name="TextBox 34">
            <a:extLst>
              <a:ext uri="{FF2B5EF4-FFF2-40B4-BE49-F238E27FC236}">
                <a16:creationId xmlns:a16="http://schemas.microsoft.com/office/drawing/2014/main" id="{26C9CD96-4DF3-599F-9F90-887C0FFA7156}"/>
              </a:ext>
            </a:extLst>
          </p:cNvPr>
          <p:cNvSpPr txBox="1"/>
          <p:nvPr/>
        </p:nvSpPr>
        <p:spPr>
          <a:xfrm>
            <a:off x="3069632" y="2839664"/>
            <a:ext cx="20604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Purchased electricity, heating &amp; cooling</a:t>
            </a:r>
          </a:p>
        </p:txBody>
      </p:sp>
      <p:pic>
        <p:nvPicPr>
          <p:cNvPr id="36" name="Graphic 35" descr="Plugged Unplugged with solid fill">
            <a:extLst>
              <a:ext uri="{FF2B5EF4-FFF2-40B4-BE49-F238E27FC236}">
                <a16:creationId xmlns:a16="http://schemas.microsoft.com/office/drawing/2014/main" id="{88EAD162-2B0E-B42E-2BD1-E97FD2C7ED0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3618861" y="1839387"/>
            <a:ext cx="914400" cy="914400"/>
          </a:xfrm>
          <a:prstGeom prst="rect">
            <a:avLst/>
          </a:prstGeom>
        </p:spPr>
      </p:pic>
      <p:sp>
        <p:nvSpPr>
          <p:cNvPr id="37" name="TextBox 36">
            <a:extLst>
              <a:ext uri="{FF2B5EF4-FFF2-40B4-BE49-F238E27FC236}">
                <a16:creationId xmlns:a16="http://schemas.microsoft.com/office/drawing/2014/main" id="{6FFC2556-C58D-172E-49CA-91621158DB60}"/>
              </a:ext>
            </a:extLst>
          </p:cNvPr>
          <p:cNvSpPr txBox="1"/>
          <p:nvPr/>
        </p:nvSpPr>
        <p:spPr>
          <a:xfrm>
            <a:off x="285095" y="5816178"/>
            <a:ext cx="4971391" cy="584775"/>
          </a:xfrm>
          <a:prstGeom prst="rect">
            <a:avLst/>
          </a:prstGeom>
          <a:gradFill flip="none" rotWithShape="1">
            <a:gsLst>
              <a:gs pos="42000">
                <a:srgbClr val="EBF3F5"/>
              </a:gs>
              <a:gs pos="61000">
                <a:srgbClr val="FBE3E3"/>
              </a:gs>
              <a:gs pos="0">
                <a:srgbClr val="EBF3F5"/>
              </a:gs>
              <a:gs pos="100000">
                <a:srgbClr val="FBE3E3"/>
              </a:gs>
            </a:gsLst>
            <a:lin ang="0" scaled="1"/>
            <a:tileRect/>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Multi-academy trusts (MATs) are expected to include emissions from these scopes within ESG reporting.</a:t>
            </a:r>
            <a:endParaRPr kumimoji="0" lang="en-GB" sz="16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205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A38CE7-5225-FA8B-2966-57EAB6342654}"/>
              </a:ext>
            </a:extLst>
          </p:cNvPr>
          <p:cNvSpPr>
            <a:spLocks noGrp="1"/>
          </p:cNvSpPr>
          <p:nvPr>
            <p:ph idx="1"/>
          </p:nvPr>
        </p:nvSpPr>
        <p:spPr>
          <a:xfrm>
            <a:off x="838200" y="2464350"/>
            <a:ext cx="4598323" cy="4137280"/>
          </a:xfrm>
        </p:spPr>
        <p:txBody>
          <a:bodyPr>
            <a:normAutofit fontScale="92500" lnSpcReduction="10000"/>
          </a:bodyPr>
          <a:lstStyle/>
          <a:p>
            <a:r>
              <a:rPr lang="en-US" sz="3100" dirty="0"/>
              <a:t>“Cutting greenhouse gas emissions to as close to zero as possible, with any remaining emissions re-absorbed from the atmosphere.”</a:t>
            </a:r>
          </a:p>
          <a:p>
            <a:r>
              <a:rPr lang="en-US" dirty="0"/>
              <a:t> </a:t>
            </a:r>
          </a:p>
          <a:p>
            <a:r>
              <a:rPr lang="en-US" sz="2100" dirty="0"/>
              <a:t>United Nations</a:t>
            </a:r>
          </a:p>
          <a:p>
            <a:endParaRPr lang="en-GB" dirty="0"/>
          </a:p>
        </p:txBody>
      </p:sp>
      <p:sp>
        <p:nvSpPr>
          <p:cNvPr id="3" name="Title 2">
            <a:extLst>
              <a:ext uri="{FF2B5EF4-FFF2-40B4-BE49-F238E27FC236}">
                <a16:creationId xmlns:a16="http://schemas.microsoft.com/office/drawing/2014/main" id="{123911E8-54DD-84AF-D940-4ADDB552DB11}"/>
              </a:ext>
            </a:extLst>
          </p:cNvPr>
          <p:cNvSpPr>
            <a:spLocks noGrp="1"/>
          </p:cNvSpPr>
          <p:nvPr>
            <p:ph type="title"/>
          </p:nvPr>
        </p:nvSpPr>
        <p:spPr/>
        <p:txBody>
          <a:bodyPr/>
          <a:lstStyle/>
          <a:p>
            <a:r>
              <a:rPr lang="en-US" dirty="0">
                <a:solidFill>
                  <a:srgbClr val="1D3C6B"/>
                </a:solidFill>
              </a:rPr>
              <a:t>Net zero emissions</a:t>
            </a:r>
            <a:endParaRPr lang="en-GB" dirty="0">
              <a:solidFill>
                <a:srgbClr val="1D3C6B"/>
              </a:solidFill>
            </a:endParaRPr>
          </a:p>
        </p:txBody>
      </p:sp>
      <p:sp>
        <p:nvSpPr>
          <p:cNvPr id="5" name="Picture Placeholder 4">
            <a:extLst>
              <a:ext uri="{FF2B5EF4-FFF2-40B4-BE49-F238E27FC236}">
                <a16:creationId xmlns:a16="http://schemas.microsoft.com/office/drawing/2014/main" id="{2263DBB3-D127-3F62-A3D3-53C42498FA88}"/>
              </a:ext>
            </a:extLst>
          </p:cNvPr>
          <p:cNvSpPr>
            <a:spLocks noGrp="1"/>
          </p:cNvSpPr>
          <p:nvPr>
            <p:ph type="pic" sz="quarter" idx="11"/>
          </p:nvPr>
        </p:nvSpPr>
        <p:spPr/>
        <p:txBody>
          <a:bodyPr/>
          <a:lstStyle/>
          <a:p>
            <a:endParaRPr lang="en-GB"/>
          </a:p>
        </p:txBody>
      </p:sp>
      <p:graphicFrame>
        <p:nvGraphicFramePr>
          <p:cNvPr id="8" name="Chart 7">
            <a:extLst>
              <a:ext uri="{FF2B5EF4-FFF2-40B4-BE49-F238E27FC236}">
                <a16:creationId xmlns:a16="http://schemas.microsoft.com/office/drawing/2014/main" id="{90769B9F-F400-5F80-744A-1018F999E448}"/>
              </a:ext>
            </a:extLst>
          </p:cNvPr>
          <p:cNvGraphicFramePr/>
          <p:nvPr/>
        </p:nvGraphicFramePr>
        <p:xfrm>
          <a:off x="5922818" y="1008215"/>
          <a:ext cx="6131530" cy="5397501"/>
        </p:xfrm>
        <a:graphic>
          <a:graphicData uri="http://schemas.openxmlformats.org/drawingml/2006/chart">
            <c:chart xmlns:c="http://schemas.openxmlformats.org/drawingml/2006/chart" xmlns:r="http://schemas.openxmlformats.org/officeDocument/2006/relationships" r:id="rId3"/>
          </a:graphicData>
        </a:graphic>
      </p:graphicFrame>
      <p:sp>
        <p:nvSpPr>
          <p:cNvPr id="9" name="Arrow: Down 8">
            <a:extLst>
              <a:ext uri="{FF2B5EF4-FFF2-40B4-BE49-F238E27FC236}">
                <a16:creationId xmlns:a16="http://schemas.microsoft.com/office/drawing/2014/main" id="{F08E7F2E-64E5-BB14-01DA-BEF2D952B8A9}"/>
              </a:ext>
            </a:extLst>
          </p:cNvPr>
          <p:cNvSpPr/>
          <p:nvPr/>
        </p:nvSpPr>
        <p:spPr>
          <a:xfrm>
            <a:off x="7055336" y="1492275"/>
            <a:ext cx="352695" cy="862263"/>
          </a:xfrm>
          <a:prstGeom prst="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Down 9">
            <a:extLst>
              <a:ext uri="{FF2B5EF4-FFF2-40B4-BE49-F238E27FC236}">
                <a16:creationId xmlns:a16="http://schemas.microsoft.com/office/drawing/2014/main" id="{465A7CAA-F292-E22F-671D-547A35C532AD}"/>
              </a:ext>
            </a:extLst>
          </p:cNvPr>
          <p:cNvSpPr/>
          <p:nvPr/>
        </p:nvSpPr>
        <p:spPr>
          <a:xfrm>
            <a:off x="10297448" y="1487079"/>
            <a:ext cx="352695" cy="4367981"/>
          </a:xfrm>
          <a:prstGeom prst="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Down 10">
            <a:extLst>
              <a:ext uri="{FF2B5EF4-FFF2-40B4-BE49-F238E27FC236}">
                <a16:creationId xmlns:a16="http://schemas.microsoft.com/office/drawing/2014/main" id="{EF407A8D-831B-2EDB-3D4C-5BE1A7FA26E7}"/>
              </a:ext>
            </a:extLst>
          </p:cNvPr>
          <p:cNvSpPr/>
          <p:nvPr/>
        </p:nvSpPr>
        <p:spPr>
          <a:xfrm>
            <a:off x="8716895" y="1487201"/>
            <a:ext cx="352695" cy="3483077"/>
          </a:xfrm>
          <a:prstGeom prst="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6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D9E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E0A46B-5E85-F6E8-F2BA-AC2D9284F742}"/>
              </a:ext>
            </a:extLst>
          </p:cNvPr>
          <p:cNvSpPr/>
          <p:nvPr/>
        </p:nvSpPr>
        <p:spPr>
          <a:xfrm>
            <a:off x="0" y="21280"/>
            <a:ext cx="6096000" cy="6836719"/>
          </a:xfrm>
          <a:prstGeom prst="rect">
            <a:avLst/>
          </a:prstGeom>
          <a:solidFill>
            <a:srgbClr val="122542"/>
          </a:solidFill>
          <a:ln w="57150">
            <a:solidFill>
              <a:srgbClr val="C3D9E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5334"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Cut emissions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half by</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6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2030</a:t>
            </a:r>
          </a:p>
        </p:txBody>
      </p:sp>
      <p:sp>
        <p:nvSpPr>
          <p:cNvPr id="3" name="Rectangle 2">
            <a:extLst>
              <a:ext uri="{FF2B5EF4-FFF2-40B4-BE49-F238E27FC236}">
                <a16:creationId xmlns:a16="http://schemas.microsoft.com/office/drawing/2014/main" id="{BFC00657-9E05-9E98-650F-4FA1DCC9B222}"/>
              </a:ext>
            </a:extLst>
          </p:cNvPr>
          <p:cNvSpPr/>
          <p:nvPr/>
        </p:nvSpPr>
        <p:spPr>
          <a:xfrm>
            <a:off x="6096000" y="21281"/>
            <a:ext cx="6096000" cy="3429000"/>
          </a:xfrm>
          <a:prstGeom prst="rect">
            <a:avLst/>
          </a:prstGeom>
          <a:solidFill>
            <a:srgbClr val="122542"/>
          </a:solidFill>
          <a:ln w="57150">
            <a:solidFill>
              <a:srgbClr val="C3D9E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Cut in half again by</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33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2040</a:t>
            </a:r>
          </a:p>
        </p:txBody>
      </p:sp>
      <p:sp>
        <p:nvSpPr>
          <p:cNvPr id="4" name="Rectangle 3">
            <a:extLst>
              <a:ext uri="{FF2B5EF4-FFF2-40B4-BE49-F238E27FC236}">
                <a16:creationId xmlns:a16="http://schemas.microsoft.com/office/drawing/2014/main" id="{AFC50B01-C622-27F4-F76D-54A56D7B190D}"/>
              </a:ext>
            </a:extLst>
          </p:cNvPr>
          <p:cNvSpPr/>
          <p:nvPr/>
        </p:nvSpPr>
        <p:spPr>
          <a:xfrm>
            <a:off x="6096000" y="3450281"/>
            <a:ext cx="3048000" cy="3407719"/>
          </a:xfrm>
          <a:prstGeom prst="rect">
            <a:avLst/>
          </a:prstGeom>
          <a:solidFill>
            <a:srgbClr val="122542"/>
          </a:solidFill>
          <a:ln w="57150">
            <a:solidFill>
              <a:srgbClr val="C3D9E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And again by</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2050</a:t>
            </a:r>
          </a:p>
        </p:txBody>
      </p:sp>
      <p:sp>
        <p:nvSpPr>
          <p:cNvPr id="5" name="Text Placeholder 2">
            <a:extLst>
              <a:ext uri="{FF2B5EF4-FFF2-40B4-BE49-F238E27FC236}">
                <a16:creationId xmlns:a16="http://schemas.microsoft.com/office/drawing/2014/main" id="{C6D89AAE-1307-3314-864D-609CD159E329}"/>
              </a:ext>
            </a:extLst>
          </p:cNvPr>
          <p:cNvSpPr txBox="1">
            <a:spLocks/>
          </p:cNvSpPr>
          <p:nvPr/>
        </p:nvSpPr>
        <p:spPr>
          <a:xfrm>
            <a:off x="9144001" y="3429000"/>
            <a:ext cx="3047999" cy="3429000"/>
          </a:xfrm>
          <a:prstGeom prst="rect">
            <a:avLst/>
          </a:prstGeom>
          <a:solidFill>
            <a:srgbClr val="C3D9ED"/>
          </a:solidFill>
          <a:ln>
            <a:solidFill>
              <a:srgbClr val="C3D9ED"/>
            </a:solidFill>
          </a:ln>
        </p:spPr>
        <p:txBody>
          <a:bodyPr vert="horz" lIns="60960" tIns="30480" rIns="60960" bIns="3048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 typeface="Arial" pitchFamily="34" charset="0"/>
              <a:buNone/>
              <a:tabLst/>
              <a:defRPr/>
            </a:pPr>
            <a:r>
              <a:rPr kumimoji="0" lang="en-GB" sz="40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New</a:t>
            </a:r>
          </a:p>
          <a:p>
            <a:pPr marL="0" marR="0" lvl="0" indent="0" algn="ctr" defTabSz="609630" rtl="0" eaLnBrk="1" fontAlgn="auto" latinLnBrk="0" hangingPunct="1">
              <a:lnSpc>
                <a:spcPct val="100000"/>
              </a:lnSpc>
              <a:spcBef>
                <a:spcPts val="0"/>
              </a:spcBef>
              <a:spcAft>
                <a:spcPts val="0"/>
              </a:spcAft>
              <a:buClrTx/>
              <a:buSzTx/>
              <a:buFont typeface="Arial" pitchFamily="34" charset="0"/>
              <a:buNone/>
              <a:tabLst/>
              <a:defRPr/>
            </a:pPr>
            <a:r>
              <a:rPr kumimoji="0" lang="en-GB" sz="40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carbon budget</a:t>
            </a:r>
          </a:p>
        </p:txBody>
      </p:sp>
    </p:spTree>
    <p:extLst>
      <p:ext uri="{BB962C8B-B14F-4D97-AF65-F5344CB8AC3E}">
        <p14:creationId xmlns:p14="http://schemas.microsoft.com/office/powerpoint/2010/main" val="9928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91EFE-388D-F6A6-36BF-3BB75E37DF0F}"/>
              </a:ext>
            </a:extLst>
          </p:cNvPr>
          <p:cNvSpPr>
            <a:spLocks noGrp="1"/>
          </p:cNvSpPr>
          <p:nvPr>
            <p:ph type="title"/>
          </p:nvPr>
        </p:nvSpPr>
        <p:spPr/>
        <p:txBody>
          <a:bodyPr/>
          <a:lstStyle/>
          <a:p>
            <a:r>
              <a:rPr lang="en-US" dirty="0"/>
              <a:t>How could you reduce your emissions?</a:t>
            </a:r>
            <a:endParaRPr lang="en-GB" dirty="0"/>
          </a:p>
        </p:txBody>
      </p:sp>
      <p:sp>
        <p:nvSpPr>
          <p:cNvPr id="4" name="Picture Placeholder 3">
            <a:extLst>
              <a:ext uri="{FF2B5EF4-FFF2-40B4-BE49-F238E27FC236}">
                <a16:creationId xmlns:a16="http://schemas.microsoft.com/office/drawing/2014/main" id="{B4F36409-540D-9A1E-66CD-48374396B60B}"/>
              </a:ext>
            </a:extLst>
          </p:cNvPr>
          <p:cNvSpPr>
            <a:spLocks noGrp="1"/>
          </p:cNvSpPr>
          <p:nvPr>
            <p:ph type="pic" sz="quarter" idx="10"/>
          </p:nvPr>
        </p:nvSpPr>
        <p:spPr/>
        <p:txBody>
          <a:bodyPr/>
          <a:lstStyle/>
          <a:p>
            <a:endParaRPr lang="en-GB"/>
          </a:p>
        </p:txBody>
      </p:sp>
      <p:sp>
        <p:nvSpPr>
          <p:cNvPr id="6" name="Subtitle 5">
            <a:extLst>
              <a:ext uri="{FF2B5EF4-FFF2-40B4-BE49-F238E27FC236}">
                <a16:creationId xmlns:a16="http://schemas.microsoft.com/office/drawing/2014/main" id="{31F61030-2FBA-0A94-7022-EAF32658AED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1459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D5C4E23-C734-57CD-1C5F-D353103F3903}"/>
              </a:ext>
            </a:extLst>
          </p:cNvPr>
          <p:cNvSpPr>
            <a:spLocks noGrp="1"/>
          </p:cNvSpPr>
          <p:nvPr>
            <p:ph type="title"/>
          </p:nvPr>
        </p:nvSpPr>
        <p:spPr>
          <a:xfrm>
            <a:off x="838200" y="280047"/>
            <a:ext cx="10515600" cy="1318775"/>
          </a:xfrm>
        </p:spPr>
        <p:txBody>
          <a:bodyPr/>
          <a:lstStyle/>
          <a:p>
            <a:br>
              <a:rPr lang="en-US" sz="4400" dirty="0">
                <a:solidFill>
                  <a:srgbClr val="1D3C6B"/>
                </a:solidFill>
              </a:rPr>
            </a:br>
            <a:r>
              <a:rPr lang="en-US" dirty="0">
                <a:solidFill>
                  <a:srgbClr val="1D3C6B"/>
                </a:solidFill>
              </a:rPr>
              <a:t>Key actions for each area</a:t>
            </a:r>
            <a:endParaRPr lang="en-GB" dirty="0">
              <a:solidFill>
                <a:srgbClr val="1D3C6B"/>
              </a:solidFill>
            </a:endParaRPr>
          </a:p>
        </p:txBody>
      </p:sp>
      <p:sp>
        <p:nvSpPr>
          <p:cNvPr id="21" name="Picture Placeholder 20">
            <a:extLst>
              <a:ext uri="{FF2B5EF4-FFF2-40B4-BE49-F238E27FC236}">
                <a16:creationId xmlns:a16="http://schemas.microsoft.com/office/drawing/2014/main" id="{CB81766D-1B1C-BA5B-E704-4E5CDCAF4346}"/>
              </a:ext>
            </a:extLst>
          </p:cNvPr>
          <p:cNvSpPr>
            <a:spLocks noGrp="1"/>
          </p:cNvSpPr>
          <p:nvPr>
            <p:ph type="pic" sz="quarter" idx="10"/>
          </p:nvPr>
        </p:nvSpPr>
        <p:spPr/>
        <p:txBody>
          <a:bodyPr/>
          <a:lstStyle/>
          <a:p>
            <a:endParaRPr lang="en-GB"/>
          </a:p>
        </p:txBody>
      </p:sp>
      <p:sp>
        <p:nvSpPr>
          <p:cNvPr id="2" name="Rectangle: Rounded Corners 1">
            <a:extLst>
              <a:ext uri="{FF2B5EF4-FFF2-40B4-BE49-F238E27FC236}">
                <a16:creationId xmlns:a16="http://schemas.microsoft.com/office/drawing/2014/main" id="{A83CDE2A-0B63-4D4C-242A-EA768A8BF81A}"/>
              </a:ext>
            </a:extLst>
          </p:cNvPr>
          <p:cNvSpPr/>
          <p:nvPr/>
        </p:nvSpPr>
        <p:spPr>
          <a:xfrm>
            <a:off x="317141" y="1735932"/>
            <a:ext cx="2771140" cy="4577782"/>
          </a:xfrm>
          <a:prstGeom prst="roundRect">
            <a:avLst>
              <a:gd name="adj" fmla="val 0"/>
            </a:avLst>
          </a:prstGeom>
          <a:solidFill>
            <a:srgbClr val="1D3C6B"/>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457200" marR="0" lvl="0" indent="-4572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4" name="Rectangle: Rounded Corners 3">
            <a:extLst>
              <a:ext uri="{FF2B5EF4-FFF2-40B4-BE49-F238E27FC236}">
                <a16:creationId xmlns:a16="http://schemas.microsoft.com/office/drawing/2014/main" id="{95465167-B027-E8C0-8094-9A1F8DA6BA40}"/>
              </a:ext>
            </a:extLst>
          </p:cNvPr>
          <p:cNvSpPr/>
          <p:nvPr/>
        </p:nvSpPr>
        <p:spPr>
          <a:xfrm>
            <a:off x="9246689" y="1735932"/>
            <a:ext cx="2771140" cy="4577782"/>
          </a:xfrm>
          <a:prstGeom prst="roundRect">
            <a:avLst>
              <a:gd name="adj" fmla="val 0"/>
            </a:avLst>
          </a:prstGeom>
          <a:solidFill>
            <a:srgbClr val="A41D22"/>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7" name="Rectangle: Rounded Corners 6">
            <a:extLst>
              <a:ext uri="{FF2B5EF4-FFF2-40B4-BE49-F238E27FC236}">
                <a16:creationId xmlns:a16="http://schemas.microsoft.com/office/drawing/2014/main" id="{5B5C9F68-4B3E-7719-DACC-AA43B828B2C5}"/>
              </a:ext>
            </a:extLst>
          </p:cNvPr>
          <p:cNvSpPr/>
          <p:nvPr/>
        </p:nvSpPr>
        <p:spPr>
          <a:xfrm>
            <a:off x="6270173" y="1735932"/>
            <a:ext cx="2771140" cy="4577782"/>
          </a:xfrm>
          <a:prstGeom prst="roundRect">
            <a:avLst>
              <a:gd name="adj" fmla="val 1548"/>
            </a:avLst>
          </a:prstGeom>
          <a:solidFill>
            <a:srgbClr val="F14A3A"/>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8" name="Rectangle: Rounded Corners 7">
            <a:extLst>
              <a:ext uri="{FF2B5EF4-FFF2-40B4-BE49-F238E27FC236}">
                <a16:creationId xmlns:a16="http://schemas.microsoft.com/office/drawing/2014/main" id="{A98FA5BF-0FBA-84E1-D582-A9B2F2452587}"/>
              </a:ext>
            </a:extLst>
          </p:cNvPr>
          <p:cNvSpPr/>
          <p:nvPr/>
        </p:nvSpPr>
        <p:spPr>
          <a:xfrm>
            <a:off x="3293657" y="1735932"/>
            <a:ext cx="2771140" cy="4577782"/>
          </a:xfrm>
          <a:prstGeom prst="roundRect">
            <a:avLst>
              <a:gd name="adj" fmla="val 0"/>
            </a:avLst>
          </a:prstGeom>
          <a:solidFill>
            <a:srgbClr val="2276B8"/>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9" name="TextBox 8">
            <a:extLst>
              <a:ext uri="{FF2B5EF4-FFF2-40B4-BE49-F238E27FC236}">
                <a16:creationId xmlns:a16="http://schemas.microsoft.com/office/drawing/2014/main" id="{A74BBCBC-955E-C125-21D8-1988D1872316}"/>
              </a:ext>
            </a:extLst>
          </p:cNvPr>
          <p:cNvSpPr txBox="1"/>
          <p:nvPr/>
        </p:nvSpPr>
        <p:spPr>
          <a:xfrm>
            <a:off x="335684" y="1723297"/>
            <a:ext cx="2752597"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rPr>
              <a:t>Energy &amp; Utilities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endParaRPr>
          </a:p>
        </p:txBody>
      </p:sp>
      <p:sp>
        <p:nvSpPr>
          <p:cNvPr id="10" name="TextBox 9">
            <a:extLst>
              <a:ext uri="{FF2B5EF4-FFF2-40B4-BE49-F238E27FC236}">
                <a16:creationId xmlns:a16="http://schemas.microsoft.com/office/drawing/2014/main" id="{6D088512-CEBA-7DF7-283C-5D749BC11F4D}"/>
              </a:ext>
            </a:extLst>
          </p:cNvPr>
          <p:cNvSpPr txBox="1"/>
          <p:nvPr/>
        </p:nvSpPr>
        <p:spPr>
          <a:xfrm>
            <a:off x="3275114" y="1861103"/>
            <a:ext cx="273405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rPr>
              <a:t>Transport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endParaRPr>
          </a:p>
        </p:txBody>
      </p:sp>
      <p:sp>
        <p:nvSpPr>
          <p:cNvPr id="11" name="TextBox 10">
            <a:extLst>
              <a:ext uri="{FF2B5EF4-FFF2-40B4-BE49-F238E27FC236}">
                <a16:creationId xmlns:a16="http://schemas.microsoft.com/office/drawing/2014/main" id="{5FB073A1-B864-FB89-7D25-F4ABC5F37E56}"/>
              </a:ext>
            </a:extLst>
          </p:cNvPr>
          <p:cNvSpPr txBox="1"/>
          <p:nvPr/>
        </p:nvSpPr>
        <p:spPr>
          <a:xfrm>
            <a:off x="6307259" y="1861103"/>
            <a:ext cx="273405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Purchasing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endParaRPr>
          </a:p>
        </p:txBody>
      </p:sp>
      <p:sp>
        <p:nvSpPr>
          <p:cNvPr id="12" name="TextBox 11">
            <a:extLst>
              <a:ext uri="{FF2B5EF4-FFF2-40B4-BE49-F238E27FC236}">
                <a16:creationId xmlns:a16="http://schemas.microsoft.com/office/drawing/2014/main" id="{EE9E70E9-7015-228F-EC4F-BB33AAEBC4D3}"/>
              </a:ext>
            </a:extLst>
          </p:cNvPr>
          <p:cNvSpPr txBox="1"/>
          <p:nvPr/>
        </p:nvSpPr>
        <p:spPr>
          <a:xfrm>
            <a:off x="9265232" y="1869860"/>
            <a:ext cx="273405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rPr>
              <a:t>Food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ova"/>
            </a:endParaRPr>
          </a:p>
        </p:txBody>
      </p:sp>
      <p:sp>
        <p:nvSpPr>
          <p:cNvPr id="13" name="TextBox 12">
            <a:extLst>
              <a:ext uri="{FF2B5EF4-FFF2-40B4-BE49-F238E27FC236}">
                <a16:creationId xmlns:a16="http://schemas.microsoft.com/office/drawing/2014/main" id="{51A859D9-EF8A-9E64-7F22-F02B06612BBB}"/>
              </a:ext>
            </a:extLst>
          </p:cNvPr>
          <p:cNvSpPr txBox="1"/>
          <p:nvPr/>
        </p:nvSpPr>
        <p:spPr>
          <a:xfrm>
            <a:off x="317141" y="2931950"/>
            <a:ext cx="2734054"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Insulate buildings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Go renewable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Turn heating down &amp; close windows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Be energy-efficient</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Unplug</a:t>
            </a:r>
            <a:endParaRPr kumimoji="0" lang="en-GB"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D3941AE9-46A9-C6F8-7F54-5B1DD43E67AB}"/>
              </a:ext>
            </a:extLst>
          </p:cNvPr>
          <p:cNvSpPr txBox="1"/>
          <p:nvPr/>
        </p:nvSpPr>
        <p:spPr>
          <a:xfrm>
            <a:off x="3310566" y="4385296"/>
            <a:ext cx="2734054"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Incentivise</a:t>
            </a: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 sustainable options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Foster community</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Upskill</a:t>
            </a:r>
          </a:p>
        </p:txBody>
      </p:sp>
      <p:grpSp>
        <p:nvGrpSpPr>
          <p:cNvPr id="15" name="Group 14">
            <a:extLst>
              <a:ext uri="{FF2B5EF4-FFF2-40B4-BE49-F238E27FC236}">
                <a16:creationId xmlns:a16="http://schemas.microsoft.com/office/drawing/2014/main" id="{C07A544E-0CA2-192A-39E0-1893C8DFA05B}"/>
              </a:ext>
            </a:extLst>
          </p:cNvPr>
          <p:cNvGrpSpPr/>
          <p:nvPr/>
        </p:nvGrpSpPr>
        <p:grpSpPr>
          <a:xfrm>
            <a:off x="3325874" y="2843064"/>
            <a:ext cx="2675727" cy="1478795"/>
            <a:chOff x="3239008" y="5101926"/>
            <a:chExt cx="2849083" cy="1171143"/>
          </a:xfrm>
        </p:grpSpPr>
        <p:sp>
          <p:nvSpPr>
            <p:cNvPr id="16" name="Trapezoid 15">
              <a:extLst>
                <a:ext uri="{FF2B5EF4-FFF2-40B4-BE49-F238E27FC236}">
                  <a16:creationId xmlns:a16="http://schemas.microsoft.com/office/drawing/2014/main" id="{F0563CDB-10DF-EA96-2B7D-BB57F84D667B}"/>
                </a:ext>
              </a:extLst>
            </p:cNvPr>
            <p:cNvSpPr/>
            <p:nvPr/>
          </p:nvSpPr>
          <p:spPr>
            <a:xfrm rot="10800000">
              <a:off x="3239008" y="5101926"/>
              <a:ext cx="2849083" cy="1127319"/>
            </a:xfrm>
            <a:prstGeom prst="trapezoid">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3C6B"/>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31F2DDDF-7C4D-AF9F-293D-DACC063CAF73}"/>
                </a:ext>
              </a:extLst>
            </p:cNvPr>
            <p:cNvSpPr txBox="1"/>
            <p:nvPr/>
          </p:nvSpPr>
          <p:spPr>
            <a:xfrm>
              <a:off x="3365221" y="5145749"/>
              <a:ext cx="2596654" cy="1127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C6B"/>
                  </a:solidFill>
                  <a:effectLst/>
                  <a:uLnTx/>
                  <a:uFillTx/>
                  <a:latin typeface="Arial Nova" panose="020B0504020202020204" pitchFamily="34" charset="0"/>
                  <a:ea typeface="+mn-ea"/>
                  <a:cs typeface="+mn-cs"/>
                </a:rPr>
                <a:t>Walking &amp; wheeling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C6B"/>
                  </a:solidFill>
                  <a:effectLst/>
                  <a:uLnTx/>
                  <a:uFillTx/>
                  <a:latin typeface="Arial Nova" panose="020B0504020202020204" pitchFamily="34" charset="0"/>
                  <a:ea typeface="+mn-ea"/>
                  <a:cs typeface="+mn-cs"/>
                </a:rPr>
                <a:t>Public transport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C6B"/>
                  </a:solidFill>
                  <a:effectLst/>
                  <a:uLnTx/>
                  <a:uFillTx/>
                  <a:latin typeface="Arial Nova" panose="020B0504020202020204" pitchFamily="34" charset="0"/>
                  <a:ea typeface="+mn-ea"/>
                  <a:cs typeface="+mn-cs"/>
                </a:rPr>
                <a:t>Lift sharing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C6B"/>
                  </a:solidFill>
                  <a:effectLst/>
                  <a:uLnTx/>
                  <a:uFillTx/>
                  <a:latin typeface="Arial Nova" panose="020B0504020202020204" pitchFamily="34" charset="0"/>
                  <a:ea typeface="+mn-ea"/>
                  <a:cs typeface="+mn-cs"/>
                </a:rPr>
                <a:t>Single driving</a:t>
              </a:r>
            </a:p>
          </p:txBody>
        </p:sp>
      </p:grpSp>
      <p:sp>
        <p:nvSpPr>
          <p:cNvPr id="18" name="TextBox 17">
            <a:extLst>
              <a:ext uri="{FF2B5EF4-FFF2-40B4-BE49-F238E27FC236}">
                <a16:creationId xmlns:a16="http://schemas.microsoft.com/office/drawing/2014/main" id="{D5EA0FCA-AC62-6DB1-65E6-172100976DAD}"/>
              </a:ext>
            </a:extLst>
          </p:cNvPr>
          <p:cNvSpPr txBox="1"/>
          <p:nvPr/>
        </p:nvSpPr>
        <p:spPr>
          <a:xfrm>
            <a:off x="6307259" y="2855751"/>
            <a:ext cx="2734054" cy="270843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Know what you buy</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Encourage second-hand &amp; foster reuse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Work with climate-minded suppliers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Ask for third-party certifications</a:t>
            </a:r>
          </a:p>
        </p:txBody>
      </p:sp>
      <p:sp>
        <p:nvSpPr>
          <p:cNvPr id="19" name="TextBox 18">
            <a:extLst>
              <a:ext uri="{FF2B5EF4-FFF2-40B4-BE49-F238E27FC236}">
                <a16:creationId xmlns:a16="http://schemas.microsoft.com/office/drawing/2014/main" id="{0D855135-89D0-921A-0A0C-51CA9588FDA5}"/>
              </a:ext>
            </a:extLst>
          </p:cNvPr>
          <p:cNvSpPr txBox="1"/>
          <p:nvPr/>
        </p:nvSpPr>
        <p:spPr>
          <a:xfrm>
            <a:off x="9322129" y="2828041"/>
            <a:ext cx="2629912" cy="30162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Introduce plant-based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Reduce red meat &amp; dairy</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Consider seasonal &amp; local produce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ova" panose="020B0504020202020204" pitchFamily="34" charset="0"/>
                <a:ea typeface="+mn-ea"/>
                <a:cs typeface="+mn-cs"/>
              </a:rPr>
              <a:t>Educate on the journey of food</a:t>
            </a:r>
          </a:p>
        </p:txBody>
      </p:sp>
    </p:spTree>
    <p:extLst>
      <p:ext uri="{BB962C8B-B14F-4D97-AF65-F5344CB8AC3E}">
        <p14:creationId xmlns:p14="http://schemas.microsoft.com/office/powerpoint/2010/main" val="197172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D5C4E23-C734-57CD-1C5F-D353103F3903}"/>
              </a:ext>
            </a:extLst>
          </p:cNvPr>
          <p:cNvSpPr>
            <a:spLocks noGrp="1"/>
          </p:cNvSpPr>
          <p:nvPr>
            <p:ph type="title"/>
          </p:nvPr>
        </p:nvSpPr>
        <p:spPr>
          <a:xfrm>
            <a:off x="838200" y="280047"/>
            <a:ext cx="10515600" cy="1318775"/>
          </a:xfrm>
        </p:spPr>
        <p:txBody>
          <a:bodyPr/>
          <a:lstStyle/>
          <a:p>
            <a:br>
              <a:rPr lang="en-US" dirty="0">
                <a:solidFill>
                  <a:srgbClr val="1B3665"/>
                </a:solidFill>
              </a:rPr>
            </a:br>
            <a:r>
              <a:rPr lang="en-US" dirty="0">
                <a:solidFill>
                  <a:srgbClr val="1B3665"/>
                </a:solidFill>
              </a:rPr>
              <a:t>Count Your Carbon</a:t>
            </a:r>
            <a:endParaRPr lang="en-GB" dirty="0">
              <a:solidFill>
                <a:srgbClr val="1B3665"/>
              </a:solidFill>
            </a:endParaRPr>
          </a:p>
        </p:txBody>
      </p:sp>
      <p:sp>
        <p:nvSpPr>
          <p:cNvPr id="21" name="Picture Placeholder 20">
            <a:extLst>
              <a:ext uri="{FF2B5EF4-FFF2-40B4-BE49-F238E27FC236}">
                <a16:creationId xmlns:a16="http://schemas.microsoft.com/office/drawing/2014/main" id="{CB81766D-1B1C-BA5B-E704-4E5CDCAF4346}"/>
              </a:ext>
            </a:extLst>
          </p:cNvPr>
          <p:cNvSpPr>
            <a:spLocks noGrp="1"/>
          </p:cNvSpPr>
          <p:nvPr>
            <p:ph type="pic" sz="quarter" idx="10"/>
          </p:nvPr>
        </p:nvSpPr>
        <p:spPr/>
        <p:txBody>
          <a:bodyPr/>
          <a:lstStyle/>
          <a:p>
            <a:endParaRPr lang="en-GB"/>
          </a:p>
        </p:txBody>
      </p:sp>
      <p:pic>
        <p:nvPicPr>
          <p:cNvPr id="5" name="Picture 2" descr="Image of school, with sources of emissions illustrated">
            <a:extLst>
              <a:ext uri="{FF2B5EF4-FFF2-40B4-BE49-F238E27FC236}">
                <a16:creationId xmlns:a16="http://schemas.microsoft.com/office/drawing/2014/main" id="{5A4E367C-F881-C9A9-945F-0A28290B7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62"/>
          <a:stretch/>
        </p:blipFill>
        <p:spPr bwMode="auto">
          <a:xfrm>
            <a:off x="6511622" y="1491344"/>
            <a:ext cx="5634868" cy="3931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E5B2CC-AACF-4F55-740D-AF0687BC72CB}"/>
              </a:ext>
            </a:extLst>
          </p:cNvPr>
          <p:cNvPicPr>
            <a:picLocks noChangeAspect="1"/>
          </p:cNvPicPr>
          <p:nvPr/>
        </p:nvPicPr>
        <p:blipFill rotWithShape="1">
          <a:blip r:embed="rId4"/>
          <a:srcRect l="26988" b="3681"/>
          <a:stretch/>
        </p:blipFill>
        <p:spPr>
          <a:xfrm>
            <a:off x="6780147" y="5422958"/>
            <a:ext cx="5410689" cy="1086699"/>
          </a:xfrm>
          <a:prstGeom prst="rect">
            <a:avLst/>
          </a:prstGeom>
        </p:spPr>
      </p:pic>
      <p:sp>
        <p:nvSpPr>
          <p:cNvPr id="22" name="Content Placeholder 1">
            <a:extLst>
              <a:ext uri="{FF2B5EF4-FFF2-40B4-BE49-F238E27FC236}">
                <a16:creationId xmlns:a16="http://schemas.microsoft.com/office/drawing/2014/main" id="{0C3F84ED-261A-77E0-9716-86A9F639CE03}"/>
              </a:ext>
            </a:extLst>
          </p:cNvPr>
          <p:cNvSpPr>
            <a:spLocks noGrp="1"/>
          </p:cNvSpPr>
          <p:nvPr>
            <p:ph idx="1"/>
          </p:nvPr>
        </p:nvSpPr>
        <p:spPr>
          <a:xfrm>
            <a:off x="838200" y="2006643"/>
            <a:ext cx="5326455" cy="4170222"/>
          </a:xfrm>
        </p:spPr>
        <p:txBody>
          <a:bodyPr>
            <a:noAutofit/>
          </a:bodyPr>
          <a:lstStyle/>
          <a:p>
            <a:pPr>
              <a:lnSpc>
                <a:spcPct val="110000"/>
              </a:lnSpc>
            </a:pPr>
            <a:r>
              <a:rPr lang="en-US" sz="2600" dirty="0">
                <a:solidFill>
                  <a:schemeClr val="tx1"/>
                </a:solidFill>
              </a:rPr>
              <a:t>Generate a bespoke carbon footprint for your education setting.</a:t>
            </a:r>
          </a:p>
          <a:p>
            <a:pPr>
              <a:lnSpc>
                <a:spcPct val="110000"/>
              </a:lnSpc>
            </a:pPr>
            <a:r>
              <a:rPr lang="en-US" sz="2600" dirty="0">
                <a:solidFill>
                  <a:schemeClr val="tx1"/>
                </a:solidFill>
              </a:rPr>
              <a:t>Emissions split into 4 categories:</a:t>
            </a:r>
          </a:p>
          <a:p>
            <a:pPr marL="457200" indent="-457200">
              <a:lnSpc>
                <a:spcPct val="110000"/>
              </a:lnSpc>
              <a:buClr>
                <a:srgbClr val="F14A3A"/>
              </a:buClr>
              <a:buFont typeface="Arial" panose="020B0604020202020204" pitchFamily="34" charset="0"/>
              <a:buChar char="•"/>
            </a:pPr>
            <a:r>
              <a:rPr lang="en-US" sz="2600" dirty="0">
                <a:solidFill>
                  <a:schemeClr val="tx1"/>
                </a:solidFill>
              </a:rPr>
              <a:t>Energy</a:t>
            </a:r>
          </a:p>
          <a:p>
            <a:pPr marL="457200" indent="-457200">
              <a:lnSpc>
                <a:spcPct val="110000"/>
              </a:lnSpc>
              <a:buClr>
                <a:srgbClr val="F14A3A"/>
              </a:buClr>
              <a:buFont typeface="Arial" panose="020B0604020202020204" pitchFamily="34" charset="0"/>
              <a:buChar char="•"/>
            </a:pPr>
            <a:r>
              <a:rPr lang="en-US" sz="2600" dirty="0">
                <a:solidFill>
                  <a:schemeClr val="tx1"/>
                </a:solidFill>
              </a:rPr>
              <a:t>Transport</a:t>
            </a:r>
          </a:p>
          <a:p>
            <a:pPr marL="457200" indent="-457200">
              <a:lnSpc>
                <a:spcPct val="110000"/>
              </a:lnSpc>
              <a:buClr>
                <a:srgbClr val="F14A3A"/>
              </a:buClr>
              <a:buFont typeface="Arial" panose="020B0604020202020204" pitchFamily="34" charset="0"/>
              <a:buChar char="•"/>
            </a:pPr>
            <a:r>
              <a:rPr lang="en-US" sz="2600" dirty="0">
                <a:solidFill>
                  <a:schemeClr val="tx1"/>
                </a:solidFill>
              </a:rPr>
              <a:t>Food</a:t>
            </a:r>
          </a:p>
          <a:p>
            <a:pPr marL="457200" indent="-457200">
              <a:lnSpc>
                <a:spcPct val="110000"/>
              </a:lnSpc>
              <a:buClr>
                <a:srgbClr val="F14A3A"/>
              </a:buClr>
              <a:buFont typeface="Arial" panose="020B0604020202020204" pitchFamily="34" charset="0"/>
              <a:buChar char="•"/>
            </a:pPr>
            <a:r>
              <a:rPr lang="en-US" sz="2600" dirty="0">
                <a:solidFill>
                  <a:schemeClr val="tx1"/>
                </a:solidFill>
              </a:rPr>
              <a:t>Purchases</a:t>
            </a:r>
          </a:p>
        </p:txBody>
      </p:sp>
    </p:spTree>
    <p:extLst>
      <p:ext uri="{BB962C8B-B14F-4D97-AF65-F5344CB8AC3E}">
        <p14:creationId xmlns:p14="http://schemas.microsoft.com/office/powerpoint/2010/main" val="4281788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B7E24E-0149-3B32-D7C2-315B6E734725}"/>
              </a:ext>
            </a:extLst>
          </p:cNvPr>
          <p:cNvSpPr>
            <a:spLocks noGrp="1"/>
          </p:cNvSpPr>
          <p:nvPr>
            <p:ph type="body" sz="quarter" idx="13"/>
          </p:nvPr>
        </p:nvSpPr>
        <p:spPr>
          <a:xfrm>
            <a:off x="6638925" y="2583809"/>
            <a:ext cx="4714875" cy="3559816"/>
          </a:xfrm>
        </p:spPr>
        <p:txBody>
          <a:bodyPr vert="horz" lIns="0" tIns="45720" rIns="0" bIns="45720" rtlCol="0" anchor="t">
            <a:normAutofit/>
          </a:bodyPr>
          <a:lstStyle/>
          <a:p>
            <a:pPr algn="ctr"/>
            <a:r>
              <a:rPr lang="en-GB" sz="3200" b="1" dirty="0"/>
              <a:t>Aim to adapt our buildings and systems to prepare for the effects of climate change.</a:t>
            </a:r>
          </a:p>
        </p:txBody>
      </p:sp>
      <p:sp>
        <p:nvSpPr>
          <p:cNvPr id="4" name="Text Placeholder 2">
            <a:extLst>
              <a:ext uri="{FF2B5EF4-FFF2-40B4-BE49-F238E27FC236}">
                <a16:creationId xmlns:a16="http://schemas.microsoft.com/office/drawing/2014/main" id="{3E4EA139-CB09-AF01-AD59-FC4EA174E7DC}"/>
              </a:ext>
            </a:extLst>
          </p:cNvPr>
          <p:cNvSpPr>
            <a:spLocks noGrp="1"/>
          </p:cNvSpPr>
          <p:nvPr>
            <p:ph type="body" sz="quarter" idx="12"/>
          </p:nvPr>
        </p:nvSpPr>
        <p:spPr>
          <a:xfrm>
            <a:off x="760394" y="267865"/>
            <a:ext cx="10782301" cy="425450"/>
          </a:xfrm>
        </p:spPr>
        <p:txBody>
          <a:bodyPr/>
          <a:lstStyle/>
          <a:p>
            <a:r>
              <a:rPr lang="en-US" sz="3200" b="1" dirty="0"/>
              <a:t>Adaptation and Resilience</a:t>
            </a:r>
            <a:endParaRPr lang="en-GB" sz="3200" b="1" dirty="0"/>
          </a:p>
        </p:txBody>
      </p:sp>
      <p:pic>
        <p:nvPicPr>
          <p:cNvPr id="7" name="Picture Placeholder 8" descr="A flooded street with cars and houses&#10;&#10;Description automatically generated">
            <a:extLst>
              <a:ext uri="{FF2B5EF4-FFF2-40B4-BE49-F238E27FC236}">
                <a16:creationId xmlns:a16="http://schemas.microsoft.com/office/drawing/2014/main" id="{CB84A0C7-3601-1A97-940D-4C8AB677CE9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140" r="14140"/>
          <a:stretch>
            <a:fillRect/>
          </a:stretch>
        </p:blipFill>
        <p:spPr>
          <a:xfrm>
            <a:off x="0" y="1087438"/>
            <a:ext cx="6096000" cy="5665787"/>
          </a:xfrm>
        </p:spPr>
      </p:pic>
    </p:spTree>
    <p:extLst>
      <p:ext uri="{BB962C8B-B14F-4D97-AF65-F5344CB8AC3E}">
        <p14:creationId xmlns:p14="http://schemas.microsoft.com/office/powerpoint/2010/main" val="396602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B7E24E-0149-3B32-D7C2-315B6E734725}"/>
              </a:ext>
            </a:extLst>
          </p:cNvPr>
          <p:cNvSpPr>
            <a:spLocks noGrp="1"/>
          </p:cNvSpPr>
          <p:nvPr>
            <p:ph type="body" sz="quarter" idx="13"/>
          </p:nvPr>
        </p:nvSpPr>
        <p:spPr>
          <a:xfrm>
            <a:off x="6680383" y="1972056"/>
            <a:ext cx="4933482" cy="823704"/>
          </a:xfrm>
        </p:spPr>
        <p:txBody>
          <a:bodyPr>
            <a:normAutofit/>
          </a:bodyPr>
          <a:lstStyle/>
          <a:p>
            <a:pPr algn="ctr"/>
            <a:r>
              <a:rPr lang="en-GB" sz="2000" u="sng" dirty="0"/>
              <a:t>Most relevant impacts for schools</a:t>
            </a:r>
          </a:p>
          <a:p>
            <a:pPr algn="ctr"/>
            <a:endParaRPr lang="en-GB" sz="2000" u="sng" dirty="0"/>
          </a:p>
        </p:txBody>
      </p:sp>
      <p:sp>
        <p:nvSpPr>
          <p:cNvPr id="5" name="Text Placeholder 4">
            <a:extLst>
              <a:ext uri="{FF2B5EF4-FFF2-40B4-BE49-F238E27FC236}">
                <a16:creationId xmlns:a16="http://schemas.microsoft.com/office/drawing/2014/main" id="{F59DED98-DEC5-F3EE-68F2-F610ACBBC464}"/>
              </a:ext>
            </a:extLst>
          </p:cNvPr>
          <p:cNvSpPr>
            <a:spLocks noGrp="1"/>
          </p:cNvSpPr>
          <p:nvPr>
            <p:ph type="body" sz="quarter" idx="12"/>
          </p:nvPr>
        </p:nvSpPr>
        <p:spPr/>
        <p:txBody>
          <a:bodyPr/>
          <a:lstStyle/>
          <a:p>
            <a:r>
              <a:rPr lang="en-GB" sz="3200" b="1" dirty="0"/>
              <a:t>Climate change impacts</a:t>
            </a:r>
          </a:p>
        </p:txBody>
      </p:sp>
      <p:pic>
        <p:nvPicPr>
          <p:cNvPr id="7" name="Picture 2" descr="Effects of climate change - Met Office">
            <a:extLst>
              <a:ext uri="{FF2B5EF4-FFF2-40B4-BE49-F238E27FC236}">
                <a16:creationId xmlns:a16="http://schemas.microsoft.com/office/drawing/2014/main" id="{5935DDE4-C9C4-C96A-B9DF-BB7A2258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98" y="1142849"/>
            <a:ext cx="5372302" cy="541670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240686B-35F5-4F54-DA20-B04208CF1A9F}"/>
              </a:ext>
            </a:extLst>
          </p:cNvPr>
          <p:cNvGrpSpPr/>
          <p:nvPr/>
        </p:nvGrpSpPr>
        <p:grpSpPr>
          <a:xfrm>
            <a:off x="7037393" y="2734005"/>
            <a:ext cx="4219462" cy="3219752"/>
            <a:chOff x="7011855" y="3146235"/>
            <a:chExt cx="4219462" cy="3219752"/>
          </a:xfrm>
        </p:grpSpPr>
        <p:pic>
          <p:nvPicPr>
            <p:cNvPr id="8" name="Graphic 20" descr="High temperature outline">
              <a:extLst>
                <a:ext uri="{FF2B5EF4-FFF2-40B4-BE49-F238E27FC236}">
                  <a16:creationId xmlns:a16="http://schemas.microsoft.com/office/drawing/2014/main" id="{399DA60E-B5F6-FEC6-B1BB-52A40DBFE3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3053" y="3177438"/>
              <a:ext cx="799392" cy="749099"/>
            </a:xfrm>
            <a:prstGeom prst="rect">
              <a:avLst/>
            </a:prstGeom>
          </p:spPr>
        </p:pic>
        <p:pic>
          <p:nvPicPr>
            <p:cNvPr id="9" name="Graphic 21" descr="Rain outline">
              <a:extLst>
                <a:ext uri="{FF2B5EF4-FFF2-40B4-BE49-F238E27FC236}">
                  <a16:creationId xmlns:a16="http://schemas.microsoft.com/office/drawing/2014/main" id="{FFCD2309-FA93-E96E-3BB8-4EF451FC42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243053" y="4695366"/>
              <a:ext cx="799392" cy="749099"/>
            </a:xfrm>
            <a:prstGeom prst="rect">
              <a:avLst/>
            </a:prstGeom>
          </p:spPr>
        </p:pic>
        <p:pic>
          <p:nvPicPr>
            <p:cNvPr id="10" name="Graphic 22" descr="Cactus outline">
              <a:extLst>
                <a:ext uri="{FF2B5EF4-FFF2-40B4-BE49-F238E27FC236}">
                  <a16:creationId xmlns:a16="http://schemas.microsoft.com/office/drawing/2014/main" id="{858BCA78-B9C8-A01F-441D-5C3E214578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699793" y="3146235"/>
              <a:ext cx="799392" cy="749099"/>
            </a:xfrm>
            <a:prstGeom prst="rect">
              <a:avLst/>
            </a:prstGeom>
          </p:spPr>
        </p:pic>
        <p:pic>
          <p:nvPicPr>
            <p:cNvPr id="11" name="Graphic 23" descr="Lungs outline">
              <a:extLst>
                <a:ext uri="{FF2B5EF4-FFF2-40B4-BE49-F238E27FC236}">
                  <a16:creationId xmlns:a16="http://schemas.microsoft.com/office/drawing/2014/main" id="{3A817A67-7DFD-32AF-406B-09501D9EF2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200727" y="3147254"/>
              <a:ext cx="799392" cy="749099"/>
            </a:xfrm>
            <a:prstGeom prst="rect">
              <a:avLst/>
            </a:prstGeom>
          </p:spPr>
        </p:pic>
        <p:sp>
          <p:nvSpPr>
            <p:cNvPr id="12" name="TextBox 26">
              <a:extLst>
                <a:ext uri="{FF2B5EF4-FFF2-40B4-BE49-F238E27FC236}">
                  <a16:creationId xmlns:a16="http://schemas.microsoft.com/office/drawing/2014/main" id="{4328A940-B346-AB80-E163-1375B954C77D}"/>
                </a:ext>
              </a:extLst>
            </p:cNvPr>
            <p:cNvSpPr txBox="1"/>
            <p:nvPr/>
          </p:nvSpPr>
          <p:spPr>
            <a:xfrm>
              <a:off x="7011855" y="3926537"/>
              <a:ext cx="1261788" cy="646331"/>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1E23"/>
                  </a:solidFill>
                  <a:effectLst/>
                  <a:uLnTx/>
                  <a:uFillTx/>
                  <a:latin typeface="Arial" panose="020B0604020202020204" pitchFamily="34" charset="0"/>
                  <a:ea typeface="+mn-ea"/>
                  <a:cs typeface="Arial" panose="020B0604020202020204" pitchFamily="34" charset="0"/>
                </a:rPr>
                <a:t>Heat stress</a:t>
              </a:r>
              <a:endParaRPr kumimoji="0" lang="en-GB" sz="1800" b="0" i="0" u="none" strike="noStrike" kern="1200" cap="none" spc="0" normalizeH="0" baseline="0" noProof="0" dirty="0">
                <a:ln>
                  <a:noFill/>
                </a:ln>
                <a:solidFill>
                  <a:srgbClr val="A41E23"/>
                </a:solidFill>
                <a:effectLst/>
                <a:uLnTx/>
                <a:uFillTx/>
                <a:latin typeface="Arial" panose="020B0604020202020204" pitchFamily="34" charset="0"/>
                <a:ea typeface="+mn-ea"/>
                <a:cs typeface="Arial" panose="020B0604020202020204" pitchFamily="34" charset="0"/>
              </a:endParaRPr>
            </a:p>
          </p:txBody>
        </p:sp>
        <p:sp>
          <p:nvSpPr>
            <p:cNvPr id="13" name="TextBox 27">
              <a:extLst>
                <a:ext uri="{FF2B5EF4-FFF2-40B4-BE49-F238E27FC236}">
                  <a16:creationId xmlns:a16="http://schemas.microsoft.com/office/drawing/2014/main" id="{DBC0320B-AF09-698D-1DFA-CCA1B9FE4E97}"/>
                </a:ext>
              </a:extLst>
            </p:cNvPr>
            <p:cNvSpPr txBox="1"/>
            <p:nvPr/>
          </p:nvSpPr>
          <p:spPr>
            <a:xfrm>
              <a:off x="8476200" y="3905956"/>
              <a:ext cx="1261788" cy="646331"/>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1E23"/>
                  </a:solidFill>
                  <a:effectLst/>
                  <a:uLnTx/>
                  <a:uFillTx/>
                  <a:latin typeface="Arial" panose="020B0604020202020204" pitchFamily="34" charset="0"/>
                  <a:ea typeface="+mn-ea"/>
                  <a:cs typeface="Arial" panose="020B0604020202020204" pitchFamily="34" charset="0"/>
                </a:rPr>
                <a:t>Water scarcity</a:t>
              </a:r>
              <a:endParaRPr kumimoji="0" lang="en-GB" sz="1800" b="0" i="0" u="none" strike="noStrike" kern="1200" cap="none" spc="0" normalizeH="0" baseline="0" noProof="0" dirty="0">
                <a:ln>
                  <a:noFill/>
                </a:ln>
                <a:solidFill>
                  <a:srgbClr val="A41E23"/>
                </a:solidFill>
                <a:effectLst/>
                <a:uLnTx/>
                <a:uFillTx/>
                <a:latin typeface="Arial" panose="020B0604020202020204" pitchFamily="34" charset="0"/>
                <a:ea typeface="+mn-ea"/>
                <a:cs typeface="Arial" panose="020B0604020202020204" pitchFamily="34" charset="0"/>
              </a:endParaRPr>
            </a:p>
          </p:txBody>
        </p:sp>
        <p:sp>
          <p:nvSpPr>
            <p:cNvPr id="15" name="TextBox 28">
              <a:extLst>
                <a:ext uri="{FF2B5EF4-FFF2-40B4-BE49-F238E27FC236}">
                  <a16:creationId xmlns:a16="http://schemas.microsoft.com/office/drawing/2014/main" id="{148461B2-E96E-000B-50F9-C9F6A48220CC}"/>
                </a:ext>
              </a:extLst>
            </p:cNvPr>
            <p:cNvSpPr txBox="1"/>
            <p:nvPr/>
          </p:nvSpPr>
          <p:spPr>
            <a:xfrm>
              <a:off x="7011855" y="5442657"/>
              <a:ext cx="126178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D3C6B"/>
                  </a:solidFill>
                  <a:effectLst/>
                  <a:uLnTx/>
                  <a:uFillTx/>
                  <a:latin typeface="Arial" panose="020B0604020202020204" pitchFamily="34" charset="0"/>
                  <a:ea typeface="+mn-ea"/>
                  <a:cs typeface="Arial" panose="020B0604020202020204" pitchFamily="34" charset="0"/>
                </a:rPr>
                <a:t>Flooding</a:t>
              </a:r>
              <a:endParaRPr kumimoji="0" lang="en-GB" sz="1800" b="0" i="0" u="none" strike="noStrike" kern="1200" cap="none" spc="0" normalizeH="0" baseline="0" noProof="0">
                <a:ln>
                  <a:noFill/>
                </a:ln>
                <a:solidFill>
                  <a:srgbClr val="1D3C6B"/>
                </a:solidFill>
                <a:effectLst/>
                <a:uLnTx/>
                <a:uFillTx/>
                <a:latin typeface="Arial" panose="020B0604020202020204" pitchFamily="34" charset="0"/>
                <a:ea typeface="+mn-ea"/>
                <a:cs typeface="Arial" panose="020B0604020202020204" pitchFamily="34" charset="0"/>
              </a:endParaRPr>
            </a:p>
          </p:txBody>
        </p:sp>
        <p:sp>
          <p:nvSpPr>
            <p:cNvPr id="16" name="TextBox 29">
              <a:extLst>
                <a:ext uri="{FF2B5EF4-FFF2-40B4-BE49-F238E27FC236}">
                  <a16:creationId xmlns:a16="http://schemas.microsoft.com/office/drawing/2014/main" id="{7D15D8BC-1AA8-F653-C6DC-1A6EF7D59ED7}"/>
                </a:ext>
              </a:extLst>
            </p:cNvPr>
            <p:cNvSpPr txBox="1"/>
            <p:nvPr/>
          </p:nvSpPr>
          <p:spPr>
            <a:xfrm>
              <a:off x="9969529" y="3970958"/>
              <a:ext cx="1261788" cy="3693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1E23"/>
                  </a:solidFill>
                  <a:effectLst/>
                  <a:uLnTx/>
                  <a:uFillTx/>
                  <a:latin typeface="Arial" panose="020B0604020202020204" pitchFamily="34" charset="0"/>
                  <a:ea typeface="+mn-ea"/>
                  <a:cs typeface="Arial" panose="020B0604020202020204" pitchFamily="34" charset="0"/>
                </a:rPr>
                <a:t>Air quality</a:t>
              </a:r>
              <a:endParaRPr kumimoji="0" lang="en-GB" sz="1800" b="0" i="0" u="none" strike="noStrike" kern="1200" cap="none" spc="0" normalizeH="0" baseline="0" noProof="0" dirty="0">
                <a:ln>
                  <a:noFill/>
                </a:ln>
                <a:solidFill>
                  <a:srgbClr val="A41E23"/>
                </a:solidFill>
                <a:effectLst/>
                <a:uLnTx/>
                <a:uFillTx/>
                <a:latin typeface="Arial" panose="020B0604020202020204" pitchFamily="34" charset="0"/>
                <a:ea typeface="+mn-ea"/>
                <a:cs typeface="Arial" panose="020B0604020202020204" pitchFamily="34" charset="0"/>
              </a:endParaRPr>
            </a:p>
          </p:txBody>
        </p:sp>
        <p:pic>
          <p:nvPicPr>
            <p:cNvPr id="17" name="Graphic 38" descr="Food Safety outline">
              <a:extLst>
                <a:ext uri="{FF2B5EF4-FFF2-40B4-BE49-F238E27FC236}">
                  <a16:creationId xmlns:a16="http://schemas.microsoft.com/office/drawing/2014/main" id="{C33B09E9-E51F-B3EF-075C-342A4F77B0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761920" y="4651827"/>
              <a:ext cx="799392" cy="749099"/>
            </a:xfrm>
            <a:prstGeom prst="rect">
              <a:avLst/>
            </a:prstGeom>
          </p:spPr>
        </p:pic>
        <p:pic>
          <p:nvPicPr>
            <p:cNvPr id="18" name="Graphic 39" descr="Lightning bolt outline">
              <a:extLst>
                <a:ext uri="{FF2B5EF4-FFF2-40B4-BE49-F238E27FC236}">
                  <a16:creationId xmlns:a16="http://schemas.microsoft.com/office/drawing/2014/main" id="{35C35C43-F45C-A4F7-7EDA-E291AA0EF1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200727" y="4693558"/>
              <a:ext cx="799392" cy="749099"/>
            </a:xfrm>
            <a:prstGeom prst="rect">
              <a:avLst/>
            </a:prstGeom>
          </p:spPr>
        </p:pic>
        <p:sp>
          <p:nvSpPr>
            <p:cNvPr id="19" name="TextBox 40">
              <a:extLst>
                <a:ext uri="{FF2B5EF4-FFF2-40B4-BE49-F238E27FC236}">
                  <a16:creationId xmlns:a16="http://schemas.microsoft.com/office/drawing/2014/main" id="{AA1AC047-4055-9585-DDC7-73A82389DCE1}"/>
                </a:ext>
              </a:extLst>
            </p:cNvPr>
            <p:cNvSpPr txBox="1"/>
            <p:nvPr/>
          </p:nvSpPr>
          <p:spPr>
            <a:xfrm>
              <a:off x="8530722" y="5442657"/>
              <a:ext cx="1261788"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3C6B"/>
                  </a:solidFill>
                  <a:effectLst/>
                  <a:uLnTx/>
                  <a:uFillTx/>
                  <a:latin typeface="Arial" panose="020B0604020202020204" pitchFamily="34" charset="0"/>
                  <a:ea typeface="+mn-ea"/>
                  <a:cs typeface="Arial" panose="020B0604020202020204" pitchFamily="34" charset="0"/>
                </a:rPr>
                <a:t>Food safety &amp; security</a:t>
              </a:r>
              <a:endParaRPr kumimoji="0" lang="en-GB" sz="1800" b="0" i="0" u="none" strike="noStrike" kern="1200" cap="none" spc="0" normalizeH="0" baseline="0" noProof="0" dirty="0">
                <a:ln>
                  <a:noFill/>
                </a:ln>
                <a:solidFill>
                  <a:srgbClr val="1D3C6B"/>
                </a:solidFill>
                <a:effectLst/>
                <a:uLnTx/>
                <a:uFillTx/>
                <a:latin typeface="Arial" panose="020B0604020202020204" pitchFamily="34" charset="0"/>
                <a:ea typeface="+mn-ea"/>
                <a:cs typeface="Arial" panose="020B0604020202020204" pitchFamily="34" charset="0"/>
              </a:endParaRPr>
            </a:p>
          </p:txBody>
        </p:sp>
        <p:sp>
          <p:nvSpPr>
            <p:cNvPr id="20" name="TextBox 41">
              <a:extLst>
                <a:ext uri="{FF2B5EF4-FFF2-40B4-BE49-F238E27FC236}">
                  <a16:creationId xmlns:a16="http://schemas.microsoft.com/office/drawing/2014/main" id="{D8B2CCB1-C2DA-D1BF-A150-D7E23A28C2D9}"/>
                </a:ext>
              </a:extLst>
            </p:cNvPr>
            <p:cNvSpPr txBox="1"/>
            <p:nvPr/>
          </p:nvSpPr>
          <p:spPr>
            <a:xfrm>
              <a:off x="9969529" y="5442657"/>
              <a:ext cx="12617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3C6B"/>
                  </a:solidFill>
                  <a:effectLst/>
                  <a:uLnTx/>
                  <a:uFillTx/>
                  <a:latin typeface="Arial" panose="020B0604020202020204" pitchFamily="34" charset="0"/>
                  <a:ea typeface="+mn-ea"/>
                  <a:cs typeface="Arial" panose="020B0604020202020204" pitchFamily="34" charset="0"/>
                </a:rPr>
                <a:t>Extreme weather</a:t>
              </a:r>
              <a:endParaRPr kumimoji="0" lang="en-GB" sz="1800" b="0" i="0" u="none" strike="noStrike" kern="1200" cap="none" spc="0" normalizeH="0" baseline="0" noProof="0" dirty="0">
                <a:ln>
                  <a:noFill/>
                </a:ln>
                <a:solidFill>
                  <a:srgbClr val="1D3C6B"/>
                </a:solidFill>
                <a:effectLst/>
                <a:uLnTx/>
                <a:uFillTx/>
                <a:latin typeface="Arial" panose="020B0604020202020204" pitchFamily="34" charset="0"/>
                <a:ea typeface="+mn-ea"/>
                <a:cs typeface="Arial" panose="020B0604020202020204" pitchFamily="34" charset="0"/>
              </a:endParaRPr>
            </a:p>
          </p:txBody>
        </p:sp>
      </p:grpSp>
      <p:sp>
        <p:nvSpPr>
          <p:cNvPr id="24" name="TextBox 23">
            <a:extLst>
              <a:ext uri="{FF2B5EF4-FFF2-40B4-BE49-F238E27FC236}">
                <a16:creationId xmlns:a16="http://schemas.microsoft.com/office/drawing/2014/main" id="{0D1A4582-3DDA-AEC1-3595-3397EB06FA9D}"/>
              </a:ext>
            </a:extLst>
          </p:cNvPr>
          <p:cNvSpPr txBox="1"/>
          <p:nvPr/>
        </p:nvSpPr>
        <p:spPr>
          <a:xfrm>
            <a:off x="-1083477" y="6559550"/>
            <a:ext cx="609724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 Office- www.metoffice.gov.uk/weather/climate-change/effects-of-climate-change </a:t>
            </a:r>
          </a:p>
        </p:txBody>
      </p:sp>
    </p:spTree>
    <p:extLst>
      <p:ext uri="{BB962C8B-B14F-4D97-AF65-F5344CB8AC3E}">
        <p14:creationId xmlns:p14="http://schemas.microsoft.com/office/powerpoint/2010/main" val="4105000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A4028-00AF-9C44-D950-42016AF9F0B2}"/>
              </a:ext>
            </a:extLst>
          </p:cNvPr>
          <p:cNvSpPr>
            <a:spLocks noGrp="1"/>
          </p:cNvSpPr>
          <p:nvPr>
            <p:ph type="title"/>
          </p:nvPr>
        </p:nvSpPr>
        <p:spPr>
          <a:xfrm>
            <a:off x="838200" y="292100"/>
            <a:ext cx="10515600" cy="1132254"/>
          </a:xfrm>
        </p:spPr>
        <p:txBody>
          <a:bodyPr/>
          <a:lstStyle/>
          <a:p>
            <a:r>
              <a:rPr lang="en-US" dirty="0">
                <a:solidFill>
                  <a:srgbClr val="1B3665"/>
                </a:solidFill>
              </a:rPr>
              <a:t>Understanding local impacts</a:t>
            </a:r>
            <a:endParaRPr lang="en-GB" dirty="0">
              <a:solidFill>
                <a:srgbClr val="1B3665"/>
              </a:solidFill>
            </a:endParaRPr>
          </a:p>
        </p:txBody>
      </p:sp>
      <p:sp>
        <p:nvSpPr>
          <p:cNvPr id="4" name="Picture Placeholder 3">
            <a:extLst>
              <a:ext uri="{FF2B5EF4-FFF2-40B4-BE49-F238E27FC236}">
                <a16:creationId xmlns:a16="http://schemas.microsoft.com/office/drawing/2014/main" id="{3404B49F-79C5-BA5F-C504-61CFC8F64C8E}"/>
              </a:ext>
            </a:extLst>
          </p:cNvPr>
          <p:cNvSpPr>
            <a:spLocks noGrp="1"/>
          </p:cNvSpPr>
          <p:nvPr>
            <p:ph type="pic" sz="quarter" idx="10"/>
          </p:nvPr>
        </p:nvSpPr>
        <p:spPr/>
        <p:txBody>
          <a:bodyPr/>
          <a:lstStyle/>
          <a:p>
            <a:endParaRPr lang="en-GB"/>
          </a:p>
        </p:txBody>
      </p:sp>
      <p:pic>
        <p:nvPicPr>
          <p:cNvPr id="5" name="Picture 4">
            <a:extLst>
              <a:ext uri="{FF2B5EF4-FFF2-40B4-BE49-F238E27FC236}">
                <a16:creationId xmlns:a16="http://schemas.microsoft.com/office/drawing/2014/main" id="{047D2B56-E66B-A246-AE9C-9639D504A272}"/>
              </a:ext>
            </a:extLst>
          </p:cNvPr>
          <p:cNvPicPr>
            <a:picLocks noChangeAspect="1"/>
          </p:cNvPicPr>
          <p:nvPr/>
        </p:nvPicPr>
        <p:blipFill rotWithShape="1">
          <a:blip r:embed="rId3"/>
          <a:srcRect l="16726" r="1"/>
          <a:stretch/>
        </p:blipFill>
        <p:spPr>
          <a:xfrm>
            <a:off x="464784" y="1720850"/>
            <a:ext cx="4572483" cy="4258629"/>
          </a:xfrm>
          <a:prstGeom prst="rect">
            <a:avLst/>
          </a:prstGeom>
        </p:spPr>
      </p:pic>
      <p:pic>
        <p:nvPicPr>
          <p:cNvPr id="6" name="Picture 5">
            <a:extLst>
              <a:ext uri="{FF2B5EF4-FFF2-40B4-BE49-F238E27FC236}">
                <a16:creationId xmlns:a16="http://schemas.microsoft.com/office/drawing/2014/main" id="{43FD79DF-8D74-90AD-5D81-9B4D22187FD0}"/>
              </a:ext>
            </a:extLst>
          </p:cNvPr>
          <p:cNvPicPr>
            <a:picLocks noChangeAspect="1"/>
          </p:cNvPicPr>
          <p:nvPr/>
        </p:nvPicPr>
        <p:blipFill>
          <a:blip r:embed="rId4"/>
          <a:stretch>
            <a:fillRect/>
          </a:stretch>
        </p:blipFill>
        <p:spPr>
          <a:xfrm>
            <a:off x="544728" y="1815573"/>
            <a:ext cx="1103709" cy="2207418"/>
          </a:xfrm>
          <a:prstGeom prst="rect">
            <a:avLst/>
          </a:prstGeom>
        </p:spPr>
      </p:pic>
      <p:pic>
        <p:nvPicPr>
          <p:cNvPr id="7" name="Picture 6">
            <a:extLst>
              <a:ext uri="{FF2B5EF4-FFF2-40B4-BE49-F238E27FC236}">
                <a16:creationId xmlns:a16="http://schemas.microsoft.com/office/drawing/2014/main" id="{B66613C9-1E12-076E-448F-9703640D3956}"/>
              </a:ext>
            </a:extLst>
          </p:cNvPr>
          <p:cNvPicPr>
            <a:picLocks noChangeAspect="1"/>
          </p:cNvPicPr>
          <p:nvPr/>
        </p:nvPicPr>
        <p:blipFill rotWithShape="1">
          <a:blip r:embed="rId5">
            <a:clrChange>
              <a:clrFrom>
                <a:srgbClr val="C6CED0"/>
              </a:clrFrom>
              <a:clrTo>
                <a:srgbClr val="C6CED0">
                  <a:alpha val="0"/>
                </a:srgbClr>
              </a:clrTo>
            </a:clrChange>
          </a:blip>
          <a:srcRect l="5818" t="6626" r="18357" b="215"/>
          <a:stretch/>
        </p:blipFill>
        <p:spPr>
          <a:xfrm>
            <a:off x="5915025" y="1720850"/>
            <a:ext cx="5732247" cy="4422761"/>
          </a:xfrm>
          <a:prstGeom prst="rect">
            <a:avLst/>
          </a:prstGeom>
        </p:spPr>
      </p:pic>
      <p:pic>
        <p:nvPicPr>
          <p:cNvPr id="8" name="Picture 7">
            <a:extLst>
              <a:ext uri="{FF2B5EF4-FFF2-40B4-BE49-F238E27FC236}">
                <a16:creationId xmlns:a16="http://schemas.microsoft.com/office/drawing/2014/main" id="{7F09FC26-F7A9-4418-897F-FFC7BBF8466C}"/>
              </a:ext>
            </a:extLst>
          </p:cNvPr>
          <p:cNvPicPr>
            <a:picLocks noChangeAspect="1"/>
          </p:cNvPicPr>
          <p:nvPr/>
        </p:nvPicPr>
        <p:blipFill>
          <a:blip r:embed="rId6"/>
          <a:stretch>
            <a:fillRect/>
          </a:stretch>
        </p:blipFill>
        <p:spPr>
          <a:xfrm>
            <a:off x="9603369" y="1631123"/>
            <a:ext cx="2234404" cy="2063258"/>
          </a:xfrm>
          <a:prstGeom prst="rect">
            <a:avLst/>
          </a:prstGeom>
        </p:spPr>
      </p:pic>
      <p:sp>
        <p:nvSpPr>
          <p:cNvPr id="9" name="TextBox 8">
            <a:extLst>
              <a:ext uri="{FF2B5EF4-FFF2-40B4-BE49-F238E27FC236}">
                <a16:creationId xmlns:a16="http://schemas.microsoft.com/office/drawing/2014/main" id="{7A3E44C8-8DCC-9959-8206-025277D4DE63}"/>
              </a:ext>
            </a:extLst>
          </p:cNvPr>
          <p:cNvSpPr txBox="1"/>
          <p:nvPr/>
        </p:nvSpPr>
        <p:spPr>
          <a:xfrm>
            <a:off x="5892369" y="5960013"/>
            <a:ext cx="5754903"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Nova" panose="020B0504020202020204" pitchFamily="34" charset="0"/>
                <a:ea typeface="+mn-ea"/>
                <a:cs typeface="+mn-cs"/>
              </a:rPr>
              <a:t>Climate Just Map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Nova" panose="020B0504020202020204" pitchFamily="34" charset="0"/>
                <a:ea typeface="+mn-ea"/>
                <a:cs typeface="+mn-cs"/>
              </a:rPr>
              <a:t>www.climatejust.org.uk/map</a:t>
            </a:r>
            <a:endParaRPr kumimoji="0" lang="en-GB" sz="18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0" name="TextBox 9">
            <a:extLst>
              <a:ext uri="{FF2B5EF4-FFF2-40B4-BE49-F238E27FC236}">
                <a16:creationId xmlns:a16="http://schemas.microsoft.com/office/drawing/2014/main" id="{17CC5D36-8DE2-AAEF-36DE-19B75531A300}"/>
              </a:ext>
            </a:extLst>
          </p:cNvPr>
          <p:cNvSpPr txBox="1"/>
          <p:nvPr/>
        </p:nvSpPr>
        <p:spPr>
          <a:xfrm>
            <a:off x="464784" y="5960014"/>
            <a:ext cx="4610583"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7FBFD"/>
                </a:solidFill>
                <a:effectLst/>
                <a:uLnTx/>
                <a:uFillTx/>
                <a:latin typeface="Montserrat" panose="00000500000000000000" pitchFamily="2" charset="0"/>
                <a:ea typeface="+mn-ea"/>
                <a:cs typeface="+mn-cs"/>
              </a:rPr>
              <a:t>Climate Risk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https://uk-cri.org/</a:t>
            </a:r>
          </a:p>
        </p:txBody>
      </p:sp>
    </p:spTree>
    <p:extLst>
      <p:ext uri="{BB962C8B-B14F-4D97-AF65-F5344CB8AC3E}">
        <p14:creationId xmlns:p14="http://schemas.microsoft.com/office/powerpoint/2010/main" val="291285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A4028-00AF-9C44-D950-42016AF9F0B2}"/>
              </a:ext>
            </a:extLst>
          </p:cNvPr>
          <p:cNvSpPr>
            <a:spLocks noGrp="1"/>
          </p:cNvSpPr>
          <p:nvPr>
            <p:ph type="title"/>
          </p:nvPr>
        </p:nvSpPr>
        <p:spPr>
          <a:xfrm>
            <a:off x="838200" y="292100"/>
            <a:ext cx="10515600" cy="1132254"/>
          </a:xfrm>
        </p:spPr>
        <p:txBody>
          <a:bodyPr/>
          <a:lstStyle/>
          <a:p>
            <a:r>
              <a:rPr lang="en-US" dirty="0">
                <a:solidFill>
                  <a:srgbClr val="1D3C6B"/>
                </a:solidFill>
              </a:rPr>
              <a:t>Assessing risk</a:t>
            </a:r>
            <a:endParaRPr lang="en-GB" dirty="0">
              <a:solidFill>
                <a:srgbClr val="1D3C6B"/>
              </a:solidFill>
            </a:endParaRPr>
          </a:p>
        </p:txBody>
      </p:sp>
      <p:sp>
        <p:nvSpPr>
          <p:cNvPr id="4" name="Picture Placeholder 3">
            <a:extLst>
              <a:ext uri="{FF2B5EF4-FFF2-40B4-BE49-F238E27FC236}">
                <a16:creationId xmlns:a16="http://schemas.microsoft.com/office/drawing/2014/main" id="{3404B49F-79C5-BA5F-C504-61CFC8F64C8E}"/>
              </a:ext>
            </a:extLst>
          </p:cNvPr>
          <p:cNvSpPr>
            <a:spLocks noGrp="1"/>
          </p:cNvSpPr>
          <p:nvPr>
            <p:ph type="pic" sz="quarter" idx="10"/>
          </p:nvPr>
        </p:nvSpPr>
        <p:spPr/>
        <p:txBody>
          <a:bodyPr/>
          <a:lstStyle/>
          <a:p>
            <a:endParaRPr lang="en-GB"/>
          </a:p>
        </p:txBody>
      </p:sp>
      <p:pic>
        <p:nvPicPr>
          <p:cNvPr id="11" name="Picture 10">
            <a:extLst>
              <a:ext uri="{FF2B5EF4-FFF2-40B4-BE49-F238E27FC236}">
                <a16:creationId xmlns:a16="http://schemas.microsoft.com/office/drawing/2014/main" id="{3747D282-F1DB-1EA7-834D-E581B9457FD0}"/>
              </a:ext>
            </a:extLst>
          </p:cNvPr>
          <p:cNvPicPr>
            <a:picLocks noChangeAspect="1"/>
          </p:cNvPicPr>
          <p:nvPr/>
        </p:nvPicPr>
        <p:blipFill>
          <a:blip r:embed="rId3"/>
          <a:stretch>
            <a:fillRect/>
          </a:stretch>
        </p:blipFill>
        <p:spPr>
          <a:xfrm>
            <a:off x="967298" y="1884217"/>
            <a:ext cx="10257403" cy="4356109"/>
          </a:xfrm>
          <a:prstGeom prst="rect">
            <a:avLst/>
          </a:prstGeom>
        </p:spPr>
      </p:pic>
    </p:spTree>
    <p:extLst>
      <p:ext uri="{BB962C8B-B14F-4D97-AF65-F5344CB8AC3E}">
        <p14:creationId xmlns:p14="http://schemas.microsoft.com/office/powerpoint/2010/main" val="3969911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200" y="2349139"/>
            <a:ext cx="5257800" cy="4213585"/>
          </a:xfrm>
        </p:spPr>
        <p:txBody>
          <a:bodyPr>
            <a:normAutofit/>
          </a:bodyPr>
          <a:lstStyle/>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2000" dirty="0"/>
              <a:t>A climate action plan is a detailed plan to enable your education setting, or trust, to progress or commence sustainability initiatives.</a:t>
            </a:r>
            <a:br>
              <a:rPr lang="en-GB" sz="2000" dirty="0"/>
            </a:br>
            <a:endParaRPr lang="en-GB" sz="2000" dirty="0"/>
          </a:p>
          <a:p>
            <a:pPr marL="285750" indent="-285750">
              <a:buFont typeface="Arial" panose="020B0604020202020204" pitchFamily="34" charset="0"/>
              <a:buChar char="•"/>
            </a:pPr>
            <a:r>
              <a:rPr lang="en-GB" sz="2000" dirty="0"/>
              <a:t>Structured and strategic</a:t>
            </a:r>
            <a:br>
              <a:rPr lang="en-GB" sz="2000" dirty="0"/>
            </a:br>
            <a:endParaRPr lang="en-GB" sz="2000" dirty="0"/>
          </a:p>
          <a:p>
            <a:pPr marL="285750" indent="-285750">
              <a:buFont typeface="Arial" panose="020B0604020202020204" pitchFamily="34" charset="0"/>
              <a:buChar char="•"/>
            </a:pPr>
            <a:r>
              <a:rPr lang="en-GB" sz="2000" dirty="0"/>
              <a:t>Looks different for each setting!</a:t>
            </a:r>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normAutofit/>
          </a:bodyPr>
          <a:lstStyle/>
          <a:p>
            <a:r>
              <a:rPr lang="en-GB" dirty="0">
                <a:solidFill>
                  <a:srgbClr val="1D3C6B"/>
                </a:solidFill>
                <a:latin typeface="Arial"/>
                <a:cs typeface="Arial"/>
              </a:rPr>
              <a:t>Climate Action Plans</a:t>
            </a:r>
          </a:p>
        </p:txBody>
      </p:sp>
      <p:sp>
        <p:nvSpPr>
          <p:cNvPr id="3" name="Picture Placeholder 2">
            <a:extLst>
              <a:ext uri="{FF2B5EF4-FFF2-40B4-BE49-F238E27FC236}">
                <a16:creationId xmlns:a16="http://schemas.microsoft.com/office/drawing/2014/main" id="{9DA880A1-99B4-52E1-E813-37FA6B8742FF}"/>
              </a:ext>
            </a:extLst>
          </p:cNvPr>
          <p:cNvSpPr>
            <a:spLocks noGrp="1"/>
          </p:cNvSpPr>
          <p:nvPr>
            <p:ph type="pic" sz="quarter" idx="10"/>
          </p:nvPr>
        </p:nvSpPr>
        <p:spPr/>
        <p:txBody>
          <a:bodyPr/>
          <a:lstStyle/>
          <a:p>
            <a:endParaRPr lang="en-GB"/>
          </a:p>
        </p:txBody>
      </p:sp>
      <p:pic>
        <p:nvPicPr>
          <p:cNvPr id="2" name="Picture 1" descr="People riding bicycles on a path&#10;&#10;Description automatically generated">
            <a:extLst>
              <a:ext uri="{FF2B5EF4-FFF2-40B4-BE49-F238E27FC236}">
                <a16:creationId xmlns:a16="http://schemas.microsoft.com/office/drawing/2014/main" id="{747FE687-B246-0EBD-5E9A-434CA0F15889}"/>
              </a:ext>
            </a:extLst>
          </p:cNvPr>
          <p:cNvPicPr>
            <a:picLocks noChangeAspect="1"/>
          </p:cNvPicPr>
          <p:nvPr/>
        </p:nvPicPr>
        <p:blipFill rotWithShape="1">
          <a:blip r:embed="rId3">
            <a:extLst>
              <a:ext uri="{28A0092B-C50C-407E-A947-70E740481C1C}">
                <a14:useLocalDpi xmlns:a14="http://schemas.microsoft.com/office/drawing/2010/main" val="0"/>
              </a:ext>
            </a:extLst>
          </a:blip>
          <a:srcRect l="1" t="42346" r="452" b="13472"/>
          <a:stretch/>
        </p:blipFill>
        <p:spPr>
          <a:xfrm>
            <a:off x="6096001" y="2422274"/>
            <a:ext cx="6096000" cy="4058319"/>
          </a:xfrm>
          <a:prstGeom prst="rect">
            <a:avLst/>
          </a:prstGeom>
        </p:spPr>
      </p:pic>
    </p:spTree>
    <p:extLst>
      <p:ext uri="{BB962C8B-B14F-4D97-AF65-F5344CB8AC3E}">
        <p14:creationId xmlns:p14="http://schemas.microsoft.com/office/powerpoint/2010/main" val="2655542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91EFE-388D-F6A6-36BF-3BB75E37DF0F}"/>
              </a:ext>
            </a:extLst>
          </p:cNvPr>
          <p:cNvSpPr>
            <a:spLocks noGrp="1"/>
          </p:cNvSpPr>
          <p:nvPr>
            <p:ph type="title"/>
          </p:nvPr>
        </p:nvSpPr>
        <p:spPr/>
        <p:txBody>
          <a:bodyPr/>
          <a:lstStyle/>
          <a:p>
            <a:r>
              <a:rPr lang="en-US" dirty="0"/>
              <a:t>How can you adapt and prepare for the effects of climate change?</a:t>
            </a:r>
            <a:endParaRPr lang="en-GB" dirty="0"/>
          </a:p>
        </p:txBody>
      </p:sp>
      <p:sp>
        <p:nvSpPr>
          <p:cNvPr id="4" name="Picture Placeholder 3">
            <a:extLst>
              <a:ext uri="{FF2B5EF4-FFF2-40B4-BE49-F238E27FC236}">
                <a16:creationId xmlns:a16="http://schemas.microsoft.com/office/drawing/2014/main" id="{B4F36409-540D-9A1E-66CD-48374396B60B}"/>
              </a:ext>
            </a:extLst>
          </p:cNvPr>
          <p:cNvSpPr>
            <a:spLocks noGrp="1"/>
          </p:cNvSpPr>
          <p:nvPr>
            <p:ph type="pic" sz="quarter" idx="10"/>
          </p:nvPr>
        </p:nvSpPr>
        <p:spPr/>
        <p:txBody>
          <a:bodyPr/>
          <a:lstStyle/>
          <a:p>
            <a:endParaRPr lang="en-GB"/>
          </a:p>
        </p:txBody>
      </p:sp>
      <p:sp>
        <p:nvSpPr>
          <p:cNvPr id="6" name="Subtitle 5">
            <a:extLst>
              <a:ext uri="{FF2B5EF4-FFF2-40B4-BE49-F238E27FC236}">
                <a16:creationId xmlns:a16="http://schemas.microsoft.com/office/drawing/2014/main" id="{31F61030-2FBA-0A94-7022-EAF32658AED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237251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04B49F-79C5-BA5F-C504-61CFC8F64C8E}"/>
              </a:ext>
            </a:extLst>
          </p:cNvPr>
          <p:cNvSpPr>
            <a:spLocks noGrp="1"/>
          </p:cNvSpPr>
          <p:nvPr>
            <p:ph type="pic" sz="quarter" idx="10"/>
          </p:nvPr>
        </p:nvSpPr>
        <p:spPr/>
        <p:txBody>
          <a:bodyPr/>
          <a:lstStyle/>
          <a:p>
            <a:endParaRPr lang="en-GB"/>
          </a:p>
        </p:txBody>
      </p:sp>
      <p:pic>
        <p:nvPicPr>
          <p:cNvPr id="6" name="Picture 5">
            <a:extLst>
              <a:ext uri="{FF2B5EF4-FFF2-40B4-BE49-F238E27FC236}">
                <a16:creationId xmlns:a16="http://schemas.microsoft.com/office/drawing/2014/main" id="{5328E1F1-D883-2785-3735-3794251790B2}"/>
              </a:ext>
            </a:extLst>
          </p:cNvPr>
          <p:cNvPicPr>
            <a:picLocks noChangeAspect="1"/>
          </p:cNvPicPr>
          <p:nvPr/>
        </p:nvPicPr>
        <p:blipFill>
          <a:blip r:embed="rId3"/>
          <a:stretch>
            <a:fillRect/>
          </a:stretch>
        </p:blipFill>
        <p:spPr>
          <a:xfrm>
            <a:off x="1133847" y="2365339"/>
            <a:ext cx="9924305" cy="3365398"/>
          </a:xfrm>
          <a:prstGeom prst="rect">
            <a:avLst/>
          </a:prstGeom>
        </p:spPr>
      </p:pic>
      <p:sp>
        <p:nvSpPr>
          <p:cNvPr id="7" name="Title 2">
            <a:extLst>
              <a:ext uri="{FF2B5EF4-FFF2-40B4-BE49-F238E27FC236}">
                <a16:creationId xmlns:a16="http://schemas.microsoft.com/office/drawing/2014/main" id="{B583EDBD-04B5-C039-921B-95DF1D7920E2}"/>
              </a:ext>
            </a:extLst>
          </p:cNvPr>
          <p:cNvSpPr txBox="1">
            <a:spLocks/>
          </p:cNvSpPr>
          <p:nvPr/>
        </p:nvSpPr>
        <p:spPr>
          <a:xfrm>
            <a:off x="1196645" y="5738417"/>
            <a:ext cx="9861507" cy="339883"/>
          </a:xfrm>
          <a:prstGeom prst="rect">
            <a:avLst/>
          </a:prstGeom>
        </p:spPr>
        <p:txBody>
          <a:bodyPr vert="horz" lIns="0" tIns="45720" rIns="0" bIns="45720" rtlCol="0" anchor="b" anchorCtr="0">
            <a:normAutofit/>
          </a:bodyPr>
          <a:lst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21830"/>
                </a:solidFill>
                <a:effectLst/>
                <a:uLnTx/>
                <a:uFillTx/>
                <a:latin typeface="Arial" panose="020B0604020202020204" pitchFamily="34" charset="0"/>
                <a:ea typeface="+mj-ea"/>
                <a:cs typeface="Arial" panose="020B0604020202020204" pitchFamily="34" charset="0"/>
              </a:rPr>
              <a:t>By the Greater London Authority</a:t>
            </a:r>
            <a:endParaRPr kumimoji="0" lang="en-GB" sz="1800" b="1" i="0" u="none" strike="noStrike" kern="1200" cap="none" spc="0" normalizeH="0" baseline="0" noProof="0" dirty="0">
              <a:ln>
                <a:noFill/>
              </a:ln>
              <a:solidFill>
                <a:srgbClr val="121830"/>
              </a:solidFill>
              <a:effectLst/>
              <a:uLnTx/>
              <a:uFillTx/>
              <a:latin typeface="Arial" panose="020B0604020202020204" pitchFamily="34" charset="0"/>
              <a:ea typeface="+mj-ea"/>
              <a:cs typeface="Arial" panose="020B0604020202020204" pitchFamily="34" charset="0"/>
            </a:endParaRPr>
          </a:p>
        </p:txBody>
      </p:sp>
      <p:sp>
        <p:nvSpPr>
          <p:cNvPr id="8" name="Title 2">
            <a:extLst>
              <a:ext uri="{FF2B5EF4-FFF2-40B4-BE49-F238E27FC236}">
                <a16:creationId xmlns:a16="http://schemas.microsoft.com/office/drawing/2014/main" id="{11296F63-E6A2-9835-45EE-01A43832E8CB}"/>
              </a:ext>
            </a:extLst>
          </p:cNvPr>
          <p:cNvSpPr>
            <a:spLocks noGrp="1"/>
          </p:cNvSpPr>
          <p:nvPr>
            <p:ph type="title"/>
          </p:nvPr>
        </p:nvSpPr>
        <p:spPr>
          <a:xfrm>
            <a:off x="838199" y="1127263"/>
            <a:ext cx="10515600" cy="1132254"/>
          </a:xfrm>
        </p:spPr>
        <p:txBody>
          <a:bodyPr>
            <a:noAutofit/>
          </a:bodyPr>
          <a:lstStyle/>
          <a:p>
            <a:r>
              <a:rPr lang="en-US" sz="4000" dirty="0">
                <a:solidFill>
                  <a:srgbClr val="1D3C6B"/>
                </a:solidFill>
                <a:latin typeface="Arial"/>
                <a:cs typeface="Arial"/>
              </a:rPr>
              <a:t>Areas of Action: 5 steps to be </a:t>
            </a:r>
            <a:br>
              <a:rPr lang="en-US" sz="4000" dirty="0"/>
            </a:br>
            <a:r>
              <a:rPr lang="en-US" sz="4000" dirty="0">
                <a:solidFill>
                  <a:srgbClr val="1D3C6B"/>
                </a:solidFill>
                <a:latin typeface="Arial"/>
                <a:cs typeface="Arial"/>
              </a:rPr>
              <a:t>a Climate Resilient Education Setting</a:t>
            </a:r>
            <a:endParaRPr lang="en-GB" sz="4000" dirty="0">
              <a:solidFill>
                <a:srgbClr val="1D3C6B"/>
              </a:solidFill>
            </a:endParaRPr>
          </a:p>
        </p:txBody>
      </p:sp>
    </p:spTree>
    <p:extLst>
      <p:ext uri="{BB962C8B-B14F-4D97-AF65-F5344CB8AC3E}">
        <p14:creationId xmlns:p14="http://schemas.microsoft.com/office/powerpoint/2010/main" val="168275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98E48-80E8-4DD8-7DF3-5A9BAADB11AC}"/>
              </a:ext>
            </a:extLst>
          </p:cNvPr>
          <p:cNvSpPr>
            <a:spLocks noGrp="1"/>
          </p:cNvSpPr>
          <p:nvPr>
            <p:ph idx="1"/>
          </p:nvPr>
        </p:nvSpPr>
        <p:spPr>
          <a:xfrm>
            <a:off x="838199" y="2251892"/>
            <a:ext cx="5443193" cy="4213585"/>
          </a:xfrm>
        </p:spPr>
        <p:txBody>
          <a:bodyPr>
            <a:normAutofit/>
          </a:bodyPr>
          <a:lstStyle/>
          <a:p>
            <a:pPr marL="342900" indent="-342900">
              <a:buClr>
                <a:srgbClr val="F14A3A"/>
              </a:buClr>
              <a:buFont typeface="Arial" panose="020B0604020202020204" pitchFamily="34" charset="0"/>
              <a:buChar char="•"/>
            </a:pPr>
            <a:r>
              <a:rPr lang="en-US" sz="2000" dirty="0"/>
              <a:t>Have response plans in place</a:t>
            </a:r>
          </a:p>
          <a:p>
            <a:pPr marL="342900" indent="-342900">
              <a:buClr>
                <a:srgbClr val="F14A3A"/>
              </a:buClr>
              <a:buFont typeface="Arial" panose="020B0604020202020204" pitchFamily="34" charset="0"/>
              <a:buChar char="•"/>
            </a:pPr>
            <a:r>
              <a:rPr lang="en-US" sz="2000" dirty="0"/>
              <a:t>Identify those most at risk</a:t>
            </a:r>
          </a:p>
          <a:p>
            <a:pPr marL="342900" indent="-342900">
              <a:buClr>
                <a:srgbClr val="F14A3A"/>
              </a:buClr>
              <a:buFont typeface="Arial" panose="020B0604020202020204" pitchFamily="34" charset="0"/>
              <a:buChar char="•"/>
            </a:pPr>
            <a:r>
              <a:rPr lang="en-US" sz="2000" dirty="0"/>
              <a:t>Have workplace champions</a:t>
            </a:r>
          </a:p>
          <a:p>
            <a:pPr marL="342900" indent="-342900">
              <a:buClr>
                <a:srgbClr val="F14A3A"/>
              </a:buClr>
              <a:buFont typeface="Arial" panose="020B0604020202020204" pitchFamily="34" charset="0"/>
              <a:buChar char="•"/>
            </a:pPr>
            <a:r>
              <a:rPr lang="en-US" sz="2000" dirty="0"/>
              <a:t>Train staff</a:t>
            </a:r>
          </a:p>
          <a:p>
            <a:pPr>
              <a:buClr>
                <a:srgbClr val="F14A3A"/>
              </a:buClr>
            </a:pPr>
            <a:r>
              <a:rPr lang="en-US" sz="2000" b="1" dirty="0"/>
              <a:t>Measure to take:</a:t>
            </a:r>
          </a:p>
          <a:p>
            <a:pPr marL="342900" indent="-342900">
              <a:buClr>
                <a:srgbClr val="F14A3A"/>
              </a:buClr>
              <a:buFont typeface="Arial" panose="020B0604020202020204" pitchFamily="34" charset="0"/>
              <a:buChar char="•"/>
            </a:pPr>
            <a:r>
              <a:rPr lang="en-US" sz="2000" dirty="0"/>
              <a:t>Have shade</a:t>
            </a:r>
          </a:p>
          <a:p>
            <a:pPr marL="342900" indent="-342900">
              <a:buClr>
                <a:srgbClr val="F14A3A"/>
              </a:buClr>
              <a:buFont typeface="Arial" panose="020B0604020202020204" pitchFamily="34" charset="0"/>
              <a:buChar char="•"/>
            </a:pPr>
            <a:r>
              <a:rPr lang="en-US" sz="2000" dirty="0"/>
              <a:t>Designated cool rooms</a:t>
            </a:r>
          </a:p>
          <a:p>
            <a:pPr marL="342900" indent="-342900">
              <a:buClr>
                <a:srgbClr val="F14A3A"/>
              </a:buClr>
              <a:buFont typeface="Arial" panose="020B0604020202020204" pitchFamily="34" charset="0"/>
              <a:buChar char="•"/>
            </a:pPr>
            <a:r>
              <a:rPr lang="en-US" sz="2000" dirty="0"/>
              <a:t>Weather monitoring</a:t>
            </a:r>
            <a:endParaRPr lang="en-GB" sz="2000" dirty="0"/>
          </a:p>
        </p:txBody>
      </p:sp>
      <p:sp>
        <p:nvSpPr>
          <p:cNvPr id="4" name="Picture Placeholder 3">
            <a:extLst>
              <a:ext uri="{FF2B5EF4-FFF2-40B4-BE49-F238E27FC236}">
                <a16:creationId xmlns:a16="http://schemas.microsoft.com/office/drawing/2014/main" id="{C2476527-3BDE-C617-04F9-E65DE72DA2A1}"/>
              </a:ext>
            </a:extLst>
          </p:cNvPr>
          <p:cNvSpPr>
            <a:spLocks noGrp="1"/>
          </p:cNvSpPr>
          <p:nvPr>
            <p:ph type="pic" sz="quarter" idx="10"/>
          </p:nvPr>
        </p:nvSpPr>
        <p:spPr/>
        <p:txBody>
          <a:bodyPr/>
          <a:lstStyle/>
          <a:p>
            <a:endParaRPr lang="en-GB"/>
          </a:p>
        </p:txBody>
      </p:sp>
      <p:pic>
        <p:nvPicPr>
          <p:cNvPr id="6" name="Picture 5">
            <a:extLst>
              <a:ext uri="{FF2B5EF4-FFF2-40B4-BE49-F238E27FC236}">
                <a16:creationId xmlns:a16="http://schemas.microsoft.com/office/drawing/2014/main" id="{95DBB809-4B55-51B6-2744-83B34598103B}"/>
              </a:ext>
            </a:extLst>
          </p:cNvPr>
          <p:cNvPicPr>
            <a:picLocks noChangeAspect="1"/>
          </p:cNvPicPr>
          <p:nvPr/>
        </p:nvPicPr>
        <p:blipFill>
          <a:blip r:embed="rId3"/>
          <a:stretch>
            <a:fillRect/>
          </a:stretch>
        </p:blipFill>
        <p:spPr>
          <a:xfrm>
            <a:off x="6761583" y="2047257"/>
            <a:ext cx="4392839" cy="3920596"/>
          </a:xfrm>
          <a:prstGeom prst="rect">
            <a:avLst/>
          </a:prstGeom>
        </p:spPr>
      </p:pic>
      <p:sp>
        <p:nvSpPr>
          <p:cNvPr id="8" name="TextBox 7">
            <a:extLst>
              <a:ext uri="{FF2B5EF4-FFF2-40B4-BE49-F238E27FC236}">
                <a16:creationId xmlns:a16="http://schemas.microsoft.com/office/drawing/2014/main" id="{20D8F2BE-34CA-3B63-E355-2642C0FBEE05}"/>
              </a:ext>
            </a:extLst>
          </p:cNvPr>
          <p:cNvSpPr txBox="1"/>
          <p:nvPr/>
        </p:nvSpPr>
        <p:spPr>
          <a:xfrm>
            <a:off x="0" y="6391883"/>
            <a:ext cx="102280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Heat-Health Alert action card for the voluntary and community sector - GOV.UK (www.gov.uk)</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itle 2">
            <a:extLst>
              <a:ext uri="{FF2B5EF4-FFF2-40B4-BE49-F238E27FC236}">
                <a16:creationId xmlns:a16="http://schemas.microsoft.com/office/drawing/2014/main" id="{502D7FCC-D7B9-4725-3CDA-75ED078A84E1}"/>
              </a:ext>
            </a:extLst>
          </p:cNvPr>
          <p:cNvSpPr txBox="1">
            <a:spLocks/>
          </p:cNvSpPr>
          <p:nvPr/>
        </p:nvSpPr>
        <p:spPr>
          <a:xfrm>
            <a:off x="838199" y="915003"/>
            <a:ext cx="10515600" cy="1132254"/>
          </a:xfrm>
          <a:prstGeom prst="rect">
            <a:avLst/>
          </a:prstGeom>
        </p:spPr>
        <p:txBody>
          <a:bodyPr vert="horz" lIns="0" tIns="45720" rIns="0" bIns="45720" rtlCol="0" anchor="b" anchorCtr="0">
            <a:normAutofit fontScale="90000" lnSpcReduction="10000"/>
          </a:bodyPr>
          <a:lst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D3C6B"/>
                </a:solidFill>
                <a:effectLst/>
                <a:uLnTx/>
                <a:uFillTx/>
                <a:latin typeface="Arial" panose="020B0604020202020204" pitchFamily="34" charset="0"/>
                <a:ea typeface="+mj-ea"/>
                <a:cs typeface="Arial" panose="020B0604020202020204" pitchFamily="34" charset="0"/>
              </a:rPr>
              <a:t>Areas of Action: Hot weather </a:t>
            </a:r>
            <a:br>
              <a:rPr kumimoji="0" lang="en-US" sz="4400" b="1" i="0" u="none" strike="noStrike" kern="1200" cap="none" spc="0" normalizeH="0" baseline="0" noProof="0" dirty="0">
                <a:ln>
                  <a:noFill/>
                </a:ln>
                <a:solidFill>
                  <a:srgbClr val="1D3C6B"/>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1D3C6B"/>
                </a:solidFill>
                <a:effectLst/>
                <a:uLnTx/>
                <a:uFillTx/>
                <a:latin typeface="Arial" panose="020B0604020202020204" pitchFamily="34" charset="0"/>
                <a:ea typeface="+mj-ea"/>
                <a:cs typeface="Arial" panose="020B0604020202020204" pitchFamily="34" charset="0"/>
              </a:rPr>
              <a:t>&amp; health action cards</a:t>
            </a:r>
            <a:endParaRPr kumimoji="0" lang="en-GB" sz="4400" b="0" i="0" u="none" strike="noStrike" kern="1200" cap="none" spc="0" normalizeH="0" baseline="0" noProof="0" dirty="0">
              <a:ln>
                <a:noFill/>
              </a:ln>
              <a:solidFill>
                <a:srgbClr val="1D3C6B"/>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51522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B7E24E-0149-3B32-D7C2-315B6E734725}"/>
              </a:ext>
            </a:extLst>
          </p:cNvPr>
          <p:cNvSpPr>
            <a:spLocks noGrp="1"/>
          </p:cNvSpPr>
          <p:nvPr>
            <p:ph type="body" sz="quarter" idx="13"/>
          </p:nvPr>
        </p:nvSpPr>
        <p:spPr>
          <a:xfrm>
            <a:off x="6638925" y="2583809"/>
            <a:ext cx="4714875" cy="3559816"/>
          </a:xfrm>
        </p:spPr>
        <p:txBody>
          <a:bodyPr vert="horz" lIns="0" tIns="45720" rIns="0" bIns="45720" rtlCol="0" anchor="t">
            <a:normAutofit/>
          </a:bodyPr>
          <a:lstStyle/>
          <a:p>
            <a:pPr algn="ctr"/>
            <a:r>
              <a:rPr lang="en-GB" sz="3200" b="1" dirty="0"/>
              <a:t>Aim to enhance biodiversity, improve air quality and increase access to, and connection with, nature.</a:t>
            </a:r>
          </a:p>
        </p:txBody>
      </p:sp>
      <p:sp>
        <p:nvSpPr>
          <p:cNvPr id="4" name="Text Placeholder 2">
            <a:extLst>
              <a:ext uri="{FF2B5EF4-FFF2-40B4-BE49-F238E27FC236}">
                <a16:creationId xmlns:a16="http://schemas.microsoft.com/office/drawing/2014/main" id="{3E4EA139-CB09-AF01-AD59-FC4EA174E7DC}"/>
              </a:ext>
            </a:extLst>
          </p:cNvPr>
          <p:cNvSpPr>
            <a:spLocks noGrp="1"/>
          </p:cNvSpPr>
          <p:nvPr>
            <p:ph type="body" sz="quarter" idx="12"/>
          </p:nvPr>
        </p:nvSpPr>
        <p:spPr>
          <a:xfrm>
            <a:off x="760394" y="267865"/>
            <a:ext cx="10782301" cy="425450"/>
          </a:xfrm>
        </p:spPr>
        <p:txBody>
          <a:bodyPr/>
          <a:lstStyle/>
          <a:p>
            <a:r>
              <a:rPr lang="en-US" sz="3200" b="1" dirty="0"/>
              <a:t>Biodiversity</a:t>
            </a:r>
            <a:endParaRPr lang="en-GB" sz="3200" b="1" dirty="0"/>
          </a:p>
        </p:txBody>
      </p:sp>
      <p:pic>
        <p:nvPicPr>
          <p:cNvPr id="5" name="Picture Placeholder 12" descr="A group of children in a classroom&#10;&#10;Description automatically generated">
            <a:extLst>
              <a:ext uri="{FF2B5EF4-FFF2-40B4-BE49-F238E27FC236}">
                <a16:creationId xmlns:a16="http://schemas.microsoft.com/office/drawing/2014/main" id="{D7309441-C9E1-8B18-40E7-E4034CE987F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997" r="24997"/>
          <a:stretch>
            <a:fillRect/>
          </a:stretch>
        </p:blipFill>
        <p:spPr>
          <a:xfrm>
            <a:off x="0" y="1087438"/>
            <a:ext cx="6096000" cy="5665787"/>
          </a:xfrm>
        </p:spPr>
      </p:pic>
    </p:spTree>
    <p:extLst>
      <p:ext uri="{BB962C8B-B14F-4D97-AF65-F5344CB8AC3E}">
        <p14:creationId xmlns:p14="http://schemas.microsoft.com/office/powerpoint/2010/main" val="29277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DC43FF9-5EB4-2C6F-6881-9CB0A4393D73}"/>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18E24B6A-96B0-3DBA-60FF-D7E6DA54E902}"/>
              </a:ext>
            </a:extLst>
          </p:cNvPr>
          <p:cNvSpPr>
            <a:spLocks noGrp="1"/>
          </p:cNvSpPr>
          <p:nvPr>
            <p:ph type="body" sz="quarter" idx="12"/>
          </p:nvPr>
        </p:nvSpPr>
        <p:spPr/>
        <p:txBody>
          <a:bodyPr/>
          <a:lstStyle/>
          <a:p>
            <a:r>
              <a:rPr lang="en-US" dirty="0"/>
              <a:t>Biodiversity Stripes from WWF Living Planet Index</a:t>
            </a:r>
            <a:endParaRPr lang="en-GB" dirty="0"/>
          </a:p>
        </p:txBody>
      </p:sp>
      <p:pic>
        <p:nvPicPr>
          <p:cNvPr id="4" name="Picture 2" descr="biodiversity stripes for Global">
            <a:extLst>
              <a:ext uri="{FF2B5EF4-FFF2-40B4-BE49-F238E27FC236}">
                <a16:creationId xmlns:a16="http://schemas.microsoft.com/office/drawing/2014/main" id="{636E2BAD-22D2-0956-FB9C-404E31E18A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6"/>
          <a:stretch/>
        </p:blipFill>
        <p:spPr bwMode="auto">
          <a:xfrm>
            <a:off x="0" y="1087438"/>
            <a:ext cx="12192000" cy="5770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E8BC97-B0A4-3FCF-92EC-8CBC2CFE032C}"/>
              </a:ext>
            </a:extLst>
          </p:cNvPr>
          <p:cNvSpPr txBox="1"/>
          <p:nvPr/>
        </p:nvSpPr>
        <p:spPr>
          <a:xfrm>
            <a:off x="2471737" y="2062460"/>
            <a:ext cx="7248525" cy="2354491"/>
          </a:xfrm>
          <a:prstGeom prst="rect">
            <a:avLst/>
          </a:prstGeom>
          <a:gradFill flip="none" rotWithShape="1">
            <a:gsLst>
              <a:gs pos="20000">
                <a:srgbClr val="D0F109"/>
              </a:gs>
              <a:gs pos="9801">
                <a:srgbClr val="A2E315"/>
              </a:gs>
              <a:gs pos="0">
                <a:srgbClr val="65D125"/>
              </a:gs>
              <a:gs pos="75000">
                <a:srgbClr val="E7E841"/>
              </a:gs>
              <a:gs pos="49700">
                <a:srgbClr val="EAEA3E"/>
              </a:gs>
              <a:gs pos="33000">
                <a:srgbClr val="FEFE03"/>
              </a:gs>
              <a:gs pos="39000">
                <a:srgbClr val="DCF509"/>
              </a:gs>
              <a:gs pos="61540">
                <a:srgbClr val="E0E159"/>
              </a:gs>
              <a:gs pos="86000">
                <a:srgbClr val="BBBBBB"/>
              </a:gs>
              <a:gs pos="100000">
                <a:srgbClr val="CFCF8F"/>
              </a:gs>
            </a:gsLst>
            <a:lin ang="0" scaled="1"/>
            <a:tileRect/>
          </a:gradFill>
        </p:spPr>
        <p:txBody>
          <a:bodyPr wrap="square" lIns="91440" tIns="45720" rIns="91440" bIns="45720" rtlCol="0" anchor="t">
            <a:spAutoFit/>
          </a:bodyPr>
          <a:lstStyle/>
          <a:p>
            <a:pPr marL="0" marR="0" lvl="0" indent="0" algn="ctr" defTabSz="457223" rtl="0" eaLnBrk="1" fontAlgn="ctr" latinLnBrk="0" hangingPunct="1">
              <a:lnSpc>
                <a:spcPct val="100000"/>
              </a:lnSpc>
              <a:spcBef>
                <a:spcPts val="0"/>
              </a:spcBef>
              <a:spcAft>
                <a:spcPts val="1800"/>
              </a:spcAft>
              <a:buClrTx/>
              <a:buSzTx/>
              <a:buFontTx/>
              <a:buNone/>
              <a:tabLst/>
              <a:defRPr/>
            </a:pPr>
            <a:r>
              <a:rPr kumimoji="0" lang="en-GB" sz="4000" b="0" i="0" u="none" strike="noStrike" kern="1200" cap="none" spc="0" normalizeH="0" baseline="0" noProof="0" dirty="0">
                <a:ln>
                  <a:noFill/>
                </a:ln>
                <a:solidFill>
                  <a:srgbClr val="121830"/>
                </a:solidFill>
                <a:effectLst/>
                <a:uLnTx/>
                <a:uFillTx/>
                <a:latin typeface="Arial Nova" panose="020B0504020202020204" pitchFamily="34" charset="0"/>
                <a:ea typeface="Open Sans" panose="020B0606030504020204" pitchFamily="34" charset="0"/>
                <a:cs typeface="Open Sans" panose="020B0606030504020204" pitchFamily="34" charset="0"/>
              </a:rPr>
              <a:t>Species are going extinct  </a:t>
            </a:r>
            <a:r>
              <a:rPr kumimoji="0" lang="en-GB" sz="4000" b="1" i="0" u="none" strike="noStrike" kern="1200" cap="none" spc="0" normalizeH="0" baseline="0" noProof="0" dirty="0">
                <a:ln>
                  <a:noFill/>
                </a:ln>
                <a:solidFill>
                  <a:srgbClr val="121830"/>
                </a:solidFill>
                <a:effectLst/>
                <a:uLnTx/>
                <a:uFillTx/>
                <a:latin typeface="Arial Nova" panose="020B0504020202020204" pitchFamily="34" charset="0"/>
                <a:ea typeface="Open Sans" panose="020B0606030504020204" pitchFamily="34" charset="0"/>
                <a:cs typeface="Open Sans" panose="020B0606030504020204" pitchFamily="34" charset="0"/>
              </a:rPr>
              <a:t>1000 – 10,000 times faster</a:t>
            </a:r>
            <a:r>
              <a:rPr kumimoji="0" lang="en-GB" sz="4000" b="0" i="0" u="none" strike="noStrike" kern="1200" cap="none" spc="0" normalizeH="0" baseline="0" noProof="0" dirty="0">
                <a:ln>
                  <a:noFill/>
                </a:ln>
                <a:solidFill>
                  <a:srgbClr val="121830"/>
                </a:solidFill>
                <a:effectLst/>
                <a:uLnTx/>
                <a:uFillTx/>
                <a:latin typeface="Arial Nova" panose="020B0504020202020204" pitchFamily="34" charset="0"/>
                <a:ea typeface="Open Sans" panose="020B0606030504020204" pitchFamily="34" charset="0"/>
                <a:cs typeface="Open Sans" panose="020B0606030504020204" pitchFamily="34" charset="0"/>
              </a:rPr>
              <a:t> than background levels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830"/>
                </a:solidFill>
                <a:effectLst/>
                <a:uLnTx/>
                <a:uFillTx/>
                <a:latin typeface="Arial Nova" panose="020B0504020202020204" pitchFamily="34" charset="0"/>
                <a:ea typeface="+mn-ea"/>
                <a:cs typeface="+mn-cs"/>
                <a:hlinkClick r:id="rId4">
                  <a:extLst>
                    <a:ext uri="{A12FA001-AC4F-418D-AE19-62706E023703}">
                      <ahyp:hlinkClr xmlns:ahyp="http://schemas.microsoft.com/office/drawing/2018/hyperlinkcolor" val="tx"/>
                    </a:ext>
                  </a:extLst>
                </a:hlinkClick>
              </a:rPr>
              <a:t>How many species are we losing? | WWF (panda.org)</a:t>
            </a:r>
            <a:endParaRPr kumimoji="0" lang="en-GB" sz="4400" b="0" i="0" u="none" strike="noStrike" kern="1200" cap="none" spc="0" normalizeH="0" baseline="0" noProof="0" dirty="0">
              <a:ln>
                <a:noFill/>
              </a:ln>
              <a:solidFill>
                <a:srgbClr val="121830"/>
              </a:solidFill>
              <a:effectLst/>
              <a:uLnTx/>
              <a:uFillTx/>
              <a:latin typeface="Arial Nova" panose="020B0504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523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C359DF-1857-8775-B5C5-D43E121D7092}"/>
              </a:ext>
            </a:extLst>
          </p:cNvPr>
          <p:cNvSpPr>
            <a:spLocks noGrp="1"/>
          </p:cNvSpPr>
          <p:nvPr>
            <p:ph type="title"/>
          </p:nvPr>
        </p:nvSpPr>
        <p:spPr>
          <a:xfrm>
            <a:off x="723795" y="277190"/>
            <a:ext cx="10515600" cy="1428750"/>
          </a:xfrm>
        </p:spPr>
        <p:txBody>
          <a:bodyPr/>
          <a:lstStyle/>
          <a:p>
            <a:r>
              <a:rPr lang="en-US" dirty="0">
                <a:solidFill>
                  <a:srgbClr val="1D3C6B"/>
                </a:solidFill>
              </a:rPr>
              <a:t>What is biodiversity?</a:t>
            </a:r>
            <a:endParaRPr lang="en-GB" dirty="0">
              <a:solidFill>
                <a:srgbClr val="1D3C6B"/>
              </a:solidFill>
            </a:endParaRPr>
          </a:p>
        </p:txBody>
      </p:sp>
      <p:sp>
        <p:nvSpPr>
          <p:cNvPr id="4" name="Picture Placeholder 3">
            <a:extLst>
              <a:ext uri="{FF2B5EF4-FFF2-40B4-BE49-F238E27FC236}">
                <a16:creationId xmlns:a16="http://schemas.microsoft.com/office/drawing/2014/main" id="{AC46C109-7CAF-AAA5-9E39-C55F2289C241}"/>
              </a:ext>
            </a:extLst>
          </p:cNvPr>
          <p:cNvSpPr>
            <a:spLocks noGrp="1"/>
          </p:cNvSpPr>
          <p:nvPr>
            <p:ph type="pic" sz="quarter" idx="10"/>
          </p:nvPr>
        </p:nvSpPr>
        <p:spPr/>
        <p:txBody>
          <a:bodyPr/>
          <a:lstStyle/>
          <a:p>
            <a:endParaRPr lang="en-GB"/>
          </a:p>
        </p:txBody>
      </p:sp>
      <p:grpSp>
        <p:nvGrpSpPr>
          <p:cNvPr id="5" name="Group 4">
            <a:extLst>
              <a:ext uri="{FF2B5EF4-FFF2-40B4-BE49-F238E27FC236}">
                <a16:creationId xmlns:a16="http://schemas.microsoft.com/office/drawing/2014/main" id="{46833849-A91F-5A93-9B24-4AEC688C3514}"/>
              </a:ext>
            </a:extLst>
          </p:cNvPr>
          <p:cNvGrpSpPr/>
          <p:nvPr/>
        </p:nvGrpSpPr>
        <p:grpSpPr>
          <a:xfrm>
            <a:off x="723795" y="1840940"/>
            <a:ext cx="10800000" cy="1440000"/>
            <a:chOff x="838201" y="1448510"/>
            <a:chExt cx="10467248" cy="1776433"/>
          </a:xfrm>
          <a:solidFill>
            <a:srgbClr val="E92C4A"/>
          </a:solidFill>
        </p:grpSpPr>
        <p:sp>
          <p:nvSpPr>
            <p:cNvPr id="6" name="Google Shape;248;p14">
              <a:extLst>
                <a:ext uri="{FF2B5EF4-FFF2-40B4-BE49-F238E27FC236}">
                  <a16:creationId xmlns:a16="http://schemas.microsoft.com/office/drawing/2014/main" id="{C5A205A7-47DC-404E-9080-3D629590A364}"/>
                </a:ext>
              </a:extLst>
            </p:cNvPr>
            <p:cNvSpPr/>
            <p:nvPr/>
          </p:nvSpPr>
          <p:spPr>
            <a:xfrm>
              <a:off x="838201" y="1448510"/>
              <a:ext cx="10467248" cy="1776433"/>
            </a:xfrm>
            <a:prstGeom prst="rect">
              <a:avLst/>
            </a:prstGeom>
            <a:solidFill>
              <a:srgbClr val="103F69"/>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prstClr val="white"/>
                </a:buClr>
                <a:buSzPts val="6000"/>
                <a:buFont typeface="Arial"/>
                <a:buNone/>
                <a:tabLst/>
                <a:defRPr/>
              </a:pPr>
              <a:endParaRPr kumimoji="0" sz="4000" b="0" i="0" u="none" strike="noStrike" kern="1200" cap="none" spc="0" normalizeH="0" baseline="0" noProof="0">
                <a:ln>
                  <a:noFill/>
                </a:ln>
                <a:solidFill>
                  <a:srgbClr val="FFFFFF"/>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endParaRPr>
            </a:p>
          </p:txBody>
        </p:sp>
        <p:sp>
          <p:nvSpPr>
            <p:cNvPr id="7" name="Google Shape;251;p14">
              <a:extLst>
                <a:ext uri="{FF2B5EF4-FFF2-40B4-BE49-F238E27FC236}">
                  <a16:creationId xmlns:a16="http://schemas.microsoft.com/office/drawing/2014/main" id="{A34414FF-6B41-1DB7-CCBA-387DD28DA8C1}"/>
                </a:ext>
              </a:extLst>
            </p:cNvPr>
            <p:cNvSpPr txBox="1"/>
            <p:nvPr/>
          </p:nvSpPr>
          <p:spPr>
            <a:xfrm>
              <a:off x="904481" y="1905230"/>
              <a:ext cx="726426" cy="600829"/>
            </a:xfrm>
            <a:prstGeom prst="rect">
              <a:avLst/>
            </a:prstGeom>
            <a:solidFill>
              <a:srgbClr val="103F69"/>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6000"/>
                <a:buFont typeface="Arial"/>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rPr>
                <a:t>A</a:t>
              </a:r>
              <a:endParaRPr kumimoji="0" sz="933" b="0"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Arial"/>
              </a:endParaRPr>
            </a:p>
          </p:txBody>
        </p:sp>
        <p:sp>
          <p:nvSpPr>
            <p:cNvPr id="8" name="Google Shape;254;p14">
              <a:extLst>
                <a:ext uri="{FF2B5EF4-FFF2-40B4-BE49-F238E27FC236}">
                  <a16:creationId xmlns:a16="http://schemas.microsoft.com/office/drawing/2014/main" id="{57AADF0C-7B59-3032-50CC-EAA45DF83B91}"/>
                </a:ext>
              </a:extLst>
            </p:cNvPr>
            <p:cNvSpPr/>
            <p:nvPr/>
          </p:nvSpPr>
          <p:spPr>
            <a:xfrm>
              <a:off x="1697187" y="1615050"/>
              <a:ext cx="9436175" cy="1443352"/>
            </a:xfrm>
            <a:prstGeom prst="rect">
              <a:avLst/>
            </a:prstGeom>
            <a:solidFill>
              <a:schemeClr val="bg1"/>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The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number</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 of organisms living on </a:t>
              </a:r>
              <a:r>
                <a:rPr kumimoji="0" lang="en-GB" sz="2400" b="0" i="0" u="none" strike="noStrike" kern="1200" cap="none" spc="0" normalizeH="0" baseline="0" noProof="0" dirty="0" err="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Eart</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h across land and other aquatic ecosystems.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49BFB153-8086-AE17-5527-3A416F5ABC89}"/>
              </a:ext>
            </a:extLst>
          </p:cNvPr>
          <p:cNvGrpSpPr/>
          <p:nvPr/>
        </p:nvGrpSpPr>
        <p:grpSpPr>
          <a:xfrm>
            <a:off x="723795" y="3508696"/>
            <a:ext cx="10800000" cy="1440000"/>
            <a:chOff x="838200" y="3297240"/>
            <a:chExt cx="10467250" cy="1776433"/>
          </a:xfrm>
          <a:solidFill>
            <a:srgbClr val="E92C4A"/>
          </a:solidFill>
        </p:grpSpPr>
        <p:sp>
          <p:nvSpPr>
            <p:cNvPr id="10" name="Google Shape;249;p14">
              <a:extLst>
                <a:ext uri="{FF2B5EF4-FFF2-40B4-BE49-F238E27FC236}">
                  <a16:creationId xmlns:a16="http://schemas.microsoft.com/office/drawing/2014/main" id="{2C8D0471-E944-9D9D-6AEF-9CF9A88CF4FB}"/>
                </a:ext>
              </a:extLst>
            </p:cNvPr>
            <p:cNvSpPr/>
            <p:nvPr/>
          </p:nvSpPr>
          <p:spPr>
            <a:xfrm>
              <a:off x="838200" y="3297240"/>
              <a:ext cx="10467250" cy="1776433"/>
            </a:xfrm>
            <a:prstGeom prst="rect">
              <a:avLst/>
            </a:prstGeom>
            <a:solidFill>
              <a:srgbClr val="103F69"/>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prstClr val="white"/>
                </a:buClr>
                <a:buSzPts val="1800"/>
                <a:buFont typeface="Arial"/>
                <a:buNone/>
                <a:tabLst/>
                <a:defRPr/>
              </a:pPr>
              <a:endParaRPr kumimoji="0" sz="1200" b="0" i="0" u="none" strike="noStrike" kern="1200" cap="none" spc="0" normalizeH="0" baseline="0" noProof="0">
                <a:ln>
                  <a:noFill/>
                </a:ln>
                <a:solidFill>
                  <a:srgbClr val="FFFFFF"/>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endParaRPr>
            </a:p>
          </p:txBody>
        </p:sp>
        <p:sp>
          <p:nvSpPr>
            <p:cNvPr id="11" name="Google Shape;252;p14">
              <a:extLst>
                <a:ext uri="{FF2B5EF4-FFF2-40B4-BE49-F238E27FC236}">
                  <a16:creationId xmlns:a16="http://schemas.microsoft.com/office/drawing/2014/main" id="{E9EE6BE7-32B0-38B6-7016-75BF661562CE}"/>
                </a:ext>
              </a:extLst>
            </p:cNvPr>
            <p:cNvSpPr txBox="1"/>
            <p:nvPr/>
          </p:nvSpPr>
          <p:spPr>
            <a:xfrm>
              <a:off x="886551" y="3744558"/>
              <a:ext cx="726426" cy="600829"/>
            </a:xfrm>
            <a:prstGeom prst="rect">
              <a:avLst/>
            </a:prstGeom>
            <a:solidFill>
              <a:srgbClr val="103F69"/>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6000"/>
                <a:buFont typeface="Arial"/>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rPr>
                <a:t>B</a:t>
              </a:r>
              <a:endParaRPr kumimoji="0" sz="933" b="0"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Arial"/>
              </a:endParaRPr>
            </a:p>
          </p:txBody>
        </p:sp>
        <p:sp>
          <p:nvSpPr>
            <p:cNvPr id="12" name="Google Shape;255;p14">
              <a:extLst>
                <a:ext uri="{FF2B5EF4-FFF2-40B4-BE49-F238E27FC236}">
                  <a16:creationId xmlns:a16="http://schemas.microsoft.com/office/drawing/2014/main" id="{9FA7FBD0-6351-B994-F7C3-09FDF1D73E12}"/>
                </a:ext>
              </a:extLst>
            </p:cNvPr>
            <p:cNvSpPr/>
            <p:nvPr/>
          </p:nvSpPr>
          <p:spPr>
            <a:xfrm>
              <a:off x="1716238" y="3468583"/>
              <a:ext cx="9464538" cy="1443352"/>
            </a:xfrm>
            <a:prstGeom prst="rect">
              <a:avLst/>
            </a:prstGeom>
            <a:solidFill>
              <a:schemeClr val="bg1"/>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variability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 among living organisms within ecosystems </a:t>
              </a:r>
            </a:p>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and the ecosystems of which they are part.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3" name="Group 12">
            <a:extLst>
              <a:ext uri="{FF2B5EF4-FFF2-40B4-BE49-F238E27FC236}">
                <a16:creationId xmlns:a16="http://schemas.microsoft.com/office/drawing/2014/main" id="{B480F8D5-48BE-A825-E4A7-58DE17659FD4}"/>
              </a:ext>
            </a:extLst>
          </p:cNvPr>
          <p:cNvGrpSpPr/>
          <p:nvPr/>
        </p:nvGrpSpPr>
        <p:grpSpPr>
          <a:xfrm>
            <a:off x="723795" y="5176452"/>
            <a:ext cx="10800000" cy="960000"/>
            <a:chOff x="838200" y="5120747"/>
            <a:chExt cx="10467249" cy="920055"/>
          </a:xfrm>
          <a:solidFill>
            <a:srgbClr val="E92C4A"/>
          </a:solidFill>
        </p:grpSpPr>
        <p:sp>
          <p:nvSpPr>
            <p:cNvPr id="14" name="Google Shape;250;p14">
              <a:extLst>
                <a:ext uri="{FF2B5EF4-FFF2-40B4-BE49-F238E27FC236}">
                  <a16:creationId xmlns:a16="http://schemas.microsoft.com/office/drawing/2014/main" id="{EEF1C46F-69F1-CC50-1ECB-5F2A9EFD5817}"/>
                </a:ext>
              </a:extLst>
            </p:cNvPr>
            <p:cNvSpPr/>
            <p:nvPr/>
          </p:nvSpPr>
          <p:spPr>
            <a:xfrm>
              <a:off x="838200" y="5120747"/>
              <a:ext cx="10467249" cy="920055"/>
            </a:xfrm>
            <a:prstGeom prst="rect">
              <a:avLst/>
            </a:prstGeom>
            <a:solidFill>
              <a:srgbClr val="103F69"/>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prstClr val="white"/>
                </a:buClr>
                <a:buSzPts val="1800"/>
                <a:buFont typeface="Arial"/>
                <a:buNone/>
                <a:tabLst/>
                <a:defRPr/>
              </a:pPr>
              <a:endParaRPr kumimoji="0" sz="1200" b="0" i="0" u="none" strike="noStrike" kern="1200" cap="none" spc="0" normalizeH="0" baseline="0" noProof="0">
                <a:ln>
                  <a:noFill/>
                </a:ln>
                <a:solidFill>
                  <a:srgbClr val="FFFFFF"/>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endParaRPr>
            </a:p>
          </p:txBody>
        </p:sp>
        <p:sp>
          <p:nvSpPr>
            <p:cNvPr id="15" name="Google Shape;253;p14">
              <a:extLst>
                <a:ext uri="{FF2B5EF4-FFF2-40B4-BE49-F238E27FC236}">
                  <a16:creationId xmlns:a16="http://schemas.microsoft.com/office/drawing/2014/main" id="{5A8CA1C3-3190-19FC-85FD-D2ACA180E3D2}"/>
                </a:ext>
              </a:extLst>
            </p:cNvPr>
            <p:cNvSpPr txBox="1"/>
            <p:nvPr/>
          </p:nvSpPr>
          <p:spPr>
            <a:xfrm>
              <a:off x="865139" y="5256823"/>
              <a:ext cx="726426" cy="600829"/>
            </a:xfrm>
            <a:prstGeom prst="rect">
              <a:avLst/>
            </a:prstGeom>
            <a:solidFill>
              <a:srgbClr val="103F69"/>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6000"/>
                <a:buFont typeface="Arial"/>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rPr>
                <a:t>C</a:t>
              </a:r>
              <a:endParaRPr kumimoji="0" sz="933" b="0"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Arial"/>
              </a:endParaRPr>
            </a:p>
          </p:txBody>
        </p:sp>
        <p:sp>
          <p:nvSpPr>
            <p:cNvPr id="16" name="Google Shape;256;p14">
              <a:extLst>
                <a:ext uri="{FF2B5EF4-FFF2-40B4-BE49-F238E27FC236}">
                  <a16:creationId xmlns:a16="http://schemas.microsoft.com/office/drawing/2014/main" id="{C5BBC4DA-60A0-6D2A-DAC2-60E3B8DBB0B7}"/>
                </a:ext>
              </a:extLst>
            </p:cNvPr>
            <p:cNvSpPr/>
            <p:nvPr/>
          </p:nvSpPr>
          <p:spPr>
            <a:xfrm>
              <a:off x="1716238" y="5266858"/>
              <a:ext cx="9464538" cy="600829"/>
            </a:xfrm>
            <a:prstGeom prst="rect">
              <a:avLst/>
            </a:prstGeom>
            <a:solidFill>
              <a:schemeClr val="bg1"/>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area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of natural habitats untouched by humans across Earth.</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endParaRPr>
            </a:p>
          </p:txBody>
        </p:sp>
      </p:grpSp>
    </p:spTree>
    <p:extLst>
      <p:ext uri="{BB962C8B-B14F-4D97-AF65-F5344CB8AC3E}">
        <p14:creationId xmlns:p14="http://schemas.microsoft.com/office/powerpoint/2010/main" val="262621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C359DF-1857-8775-B5C5-D43E121D7092}"/>
              </a:ext>
            </a:extLst>
          </p:cNvPr>
          <p:cNvSpPr>
            <a:spLocks noGrp="1"/>
          </p:cNvSpPr>
          <p:nvPr>
            <p:ph type="title"/>
          </p:nvPr>
        </p:nvSpPr>
        <p:spPr>
          <a:xfrm>
            <a:off x="723795" y="277190"/>
            <a:ext cx="10515600" cy="1428750"/>
          </a:xfrm>
        </p:spPr>
        <p:txBody>
          <a:bodyPr/>
          <a:lstStyle/>
          <a:p>
            <a:r>
              <a:rPr lang="en-US" dirty="0">
                <a:solidFill>
                  <a:srgbClr val="1D3C6B"/>
                </a:solidFill>
              </a:rPr>
              <a:t>What is biodiversity?</a:t>
            </a:r>
            <a:endParaRPr lang="en-GB" dirty="0">
              <a:solidFill>
                <a:srgbClr val="1D3C6B"/>
              </a:solidFill>
            </a:endParaRPr>
          </a:p>
        </p:txBody>
      </p:sp>
      <p:sp>
        <p:nvSpPr>
          <p:cNvPr id="4" name="Picture Placeholder 3">
            <a:extLst>
              <a:ext uri="{FF2B5EF4-FFF2-40B4-BE49-F238E27FC236}">
                <a16:creationId xmlns:a16="http://schemas.microsoft.com/office/drawing/2014/main" id="{AC46C109-7CAF-AAA5-9E39-C55F2289C241}"/>
              </a:ext>
            </a:extLst>
          </p:cNvPr>
          <p:cNvSpPr>
            <a:spLocks noGrp="1"/>
          </p:cNvSpPr>
          <p:nvPr>
            <p:ph type="pic" sz="quarter" idx="10"/>
          </p:nvPr>
        </p:nvSpPr>
        <p:spPr/>
        <p:txBody>
          <a:bodyPr/>
          <a:lstStyle/>
          <a:p>
            <a:endParaRPr lang="en-GB"/>
          </a:p>
        </p:txBody>
      </p:sp>
      <p:grpSp>
        <p:nvGrpSpPr>
          <p:cNvPr id="5" name="Group 4">
            <a:extLst>
              <a:ext uri="{FF2B5EF4-FFF2-40B4-BE49-F238E27FC236}">
                <a16:creationId xmlns:a16="http://schemas.microsoft.com/office/drawing/2014/main" id="{46833849-A91F-5A93-9B24-4AEC688C3514}"/>
              </a:ext>
            </a:extLst>
          </p:cNvPr>
          <p:cNvGrpSpPr/>
          <p:nvPr/>
        </p:nvGrpSpPr>
        <p:grpSpPr>
          <a:xfrm>
            <a:off x="723795" y="1840940"/>
            <a:ext cx="10800000" cy="1440000"/>
            <a:chOff x="838201" y="1448510"/>
            <a:chExt cx="10467248" cy="1776433"/>
          </a:xfrm>
          <a:solidFill>
            <a:srgbClr val="E92C4A"/>
          </a:solidFill>
        </p:grpSpPr>
        <p:sp>
          <p:nvSpPr>
            <p:cNvPr id="6" name="Google Shape;248;p14">
              <a:extLst>
                <a:ext uri="{FF2B5EF4-FFF2-40B4-BE49-F238E27FC236}">
                  <a16:creationId xmlns:a16="http://schemas.microsoft.com/office/drawing/2014/main" id="{C5A205A7-47DC-404E-9080-3D629590A364}"/>
                </a:ext>
              </a:extLst>
            </p:cNvPr>
            <p:cNvSpPr/>
            <p:nvPr/>
          </p:nvSpPr>
          <p:spPr>
            <a:xfrm>
              <a:off x="838201" y="1448510"/>
              <a:ext cx="10467248" cy="1776433"/>
            </a:xfrm>
            <a:prstGeom prst="rect">
              <a:avLst/>
            </a:prstGeom>
            <a:solidFill>
              <a:schemeClr val="bg2">
                <a:lumMod val="90000"/>
              </a:schemeClr>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prstClr val="white"/>
                </a:buClr>
                <a:buSzPts val="6000"/>
                <a:buFont typeface="Arial"/>
                <a:buNone/>
                <a:tabLst/>
                <a:defRPr/>
              </a:pPr>
              <a:endParaRPr kumimoji="0" sz="4000" b="0" i="0" u="none" strike="noStrike" kern="1200" cap="none" spc="0" normalizeH="0" baseline="0" noProof="0">
                <a:ln>
                  <a:noFill/>
                </a:ln>
                <a:solidFill>
                  <a:srgbClr val="FFFFFF"/>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endParaRPr>
            </a:p>
          </p:txBody>
        </p:sp>
        <p:sp>
          <p:nvSpPr>
            <p:cNvPr id="7" name="Google Shape;251;p14">
              <a:extLst>
                <a:ext uri="{FF2B5EF4-FFF2-40B4-BE49-F238E27FC236}">
                  <a16:creationId xmlns:a16="http://schemas.microsoft.com/office/drawing/2014/main" id="{A34414FF-6B41-1DB7-CCBA-387DD28DA8C1}"/>
                </a:ext>
              </a:extLst>
            </p:cNvPr>
            <p:cNvSpPr txBox="1"/>
            <p:nvPr/>
          </p:nvSpPr>
          <p:spPr>
            <a:xfrm>
              <a:off x="904481" y="1905230"/>
              <a:ext cx="726426" cy="600829"/>
            </a:xfrm>
            <a:prstGeom prst="rect">
              <a:avLst/>
            </a:prstGeom>
            <a:solidFill>
              <a:schemeClr val="bg2">
                <a:lumMod val="90000"/>
              </a:schemeClr>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6000"/>
                <a:buFont typeface="Arial"/>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rPr>
                <a:t>A</a:t>
              </a:r>
              <a:endParaRPr kumimoji="0" sz="933" b="0"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Arial"/>
              </a:endParaRPr>
            </a:p>
          </p:txBody>
        </p:sp>
        <p:sp>
          <p:nvSpPr>
            <p:cNvPr id="8" name="Google Shape;254;p14">
              <a:extLst>
                <a:ext uri="{FF2B5EF4-FFF2-40B4-BE49-F238E27FC236}">
                  <a16:creationId xmlns:a16="http://schemas.microsoft.com/office/drawing/2014/main" id="{57AADF0C-7B59-3032-50CC-EAA45DF83B91}"/>
                </a:ext>
              </a:extLst>
            </p:cNvPr>
            <p:cNvSpPr/>
            <p:nvPr/>
          </p:nvSpPr>
          <p:spPr>
            <a:xfrm>
              <a:off x="1697187" y="1615050"/>
              <a:ext cx="9436175" cy="1443352"/>
            </a:xfrm>
            <a:prstGeom prst="rect">
              <a:avLst/>
            </a:prstGeom>
            <a:solidFill>
              <a:schemeClr val="bg1"/>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The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number</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 of organisms living on </a:t>
              </a:r>
              <a:r>
                <a:rPr kumimoji="0" lang="en-GB" sz="2400" b="0" i="0" u="none" strike="noStrike" kern="1200" cap="none" spc="0" normalizeH="0" baseline="0" noProof="0" dirty="0" err="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Eart</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h across land and other aquatic ecosystems.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49BFB153-8086-AE17-5527-3A416F5ABC89}"/>
              </a:ext>
            </a:extLst>
          </p:cNvPr>
          <p:cNvGrpSpPr/>
          <p:nvPr/>
        </p:nvGrpSpPr>
        <p:grpSpPr>
          <a:xfrm>
            <a:off x="723795" y="3508696"/>
            <a:ext cx="10800000" cy="1440000"/>
            <a:chOff x="838200" y="3297240"/>
            <a:chExt cx="10467250" cy="1776433"/>
          </a:xfrm>
          <a:solidFill>
            <a:srgbClr val="E92C4A"/>
          </a:solidFill>
        </p:grpSpPr>
        <p:sp>
          <p:nvSpPr>
            <p:cNvPr id="10" name="Google Shape;249;p14">
              <a:extLst>
                <a:ext uri="{FF2B5EF4-FFF2-40B4-BE49-F238E27FC236}">
                  <a16:creationId xmlns:a16="http://schemas.microsoft.com/office/drawing/2014/main" id="{2C8D0471-E944-9D9D-6AEF-9CF9A88CF4FB}"/>
                </a:ext>
              </a:extLst>
            </p:cNvPr>
            <p:cNvSpPr/>
            <p:nvPr/>
          </p:nvSpPr>
          <p:spPr>
            <a:xfrm>
              <a:off x="838200" y="3297240"/>
              <a:ext cx="10467250" cy="1776433"/>
            </a:xfrm>
            <a:prstGeom prst="rect">
              <a:avLst/>
            </a:prstGeom>
            <a:solidFill>
              <a:schemeClr val="accent6"/>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prstClr val="white"/>
                </a:buClr>
                <a:buSzPts val="1800"/>
                <a:buFont typeface="Arial"/>
                <a:buNone/>
                <a:tabLst/>
                <a:defRPr/>
              </a:pPr>
              <a:endParaRPr kumimoji="0" sz="1200" b="0" i="0" u="none" strike="noStrike" kern="1200" cap="none" spc="0" normalizeH="0" baseline="0" noProof="0">
                <a:ln>
                  <a:noFill/>
                </a:ln>
                <a:solidFill>
                  <a:srgbClr val="FFFFFF"/>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endParaRPr>
            </a:p>
          </p:txBody>
        </p:sp>
        <p:sp>
          <p:nvSpPr>
            <p:cNvPr id="11" name="Google Shape;252;p14">
              <a:extLst>
                <a:ext uri="{FF2B5EF4-FFF2-40B4-BE49-F238E27FC236}">
                  <a16:creationId xmlns:a16="http://schemas.microsoft.com/office/drawing/2014/main" id="{E9EE6BE7-32B0-38B6-7016-75BF661562CE}"/>
                </a:ext>
              </a:extLst>
            </p:cNvPr>
            <p:cNvSpPr txBox="1"/>
            <p:nvPr/>
          </p:nvSpPr>
          <p:spPr>
            <a:xfrm>
              <a:off x="886551" y="3744558"/>
              <a:ext cx="726426" cy="600829"/>
            </a:xfrm>
            <a:prstGeom prst="rect">
              <a:avLst/>
            </a:prstGeom>
            <a:solidFill>
              <a:schemeClr val="accent6"/>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6000"/>
                <a:buFont typeface="Arial"/>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rPr>
                <a:t>B</a:t>
              </a:r>
              <a:endParaRPr kumimoji="0" sz="933" b="0"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Arial"/>
              </a:endParaRPr>
            </a:p>
          </p:txBody>
        </p:sp>
        <p:sp>
          <p:nvSpPr>
            <p:cNvPr id="12" name="Google Shape;255;p14">
              <a:extLst>
                <a:ext uri="{FF2B5EF4-FFF2-40B4-BE49-F238E27FC236}">
                  <a16:creationId xmlns:a16="http://schemas.microsoft.com/office/drawing/2014/main" id="{9FA7FBD0-6351-B994-F7C3-09FDF1D73E12}"/>
                </a:ext>
              </a:extLst>
            </p:cNvPr>
            <p:cNvSpPr/>
            <p:nvPr/>
          </p:nvSpPr>
          <p:spPr>
            <a:xfrm>
              <a:off x="1716238" y="3468583"/>
              <a:ext cx="9464538" cy="1443352"/>
            </a:xfrm>
            <a:prstGeom prst="rect">
              <a:avLst/>
            </a:prstGeom>
            <a:solidFill>
              <a:schemeClr val="bg1"/>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variability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 among living organisms within ecosystems </a:t>
              </a:r>
            </a:p>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and the ecosystems of which they are part.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3" name="Group 12">
            <a:extLst>
              <a:ext uri="{FF2B5EF4-FFF2-40B4-BE49-F238E27FC236}">
                <a16:creationId xmlns:a16="http://schemas.microsoft.com/office/drawing/2014/main" id="{B480F8D5-48BE-A825-E4A7-58DE17659FD4}"/>
              </a:ext>
            </a:extLst>
          </p:cNvPr>
          <p:cNvGrpSpPr/>
          <p:nvPr/>
        </p:nvGrpSpPr>
        <p:grpSpPr>
          <a:xfrm>
            <a:off x="723795" y="5176452"/>
            <a:ext cx="10800000" cy="960000"/>
            <a:chOff x="838200" y="5120747"/>
            <a:chExt cx="10467249" cy="920055"/>
          </a:xfrm>
          <a:solidFill>
            <a:srgbClr val="E92C4A"/>
          </a:solidFill>
        </p:grpSpPr>
        <p:sp>
          <p:nvSpPr>
            <p:cNvPr id="14" name="Google Shape;250;p14">
              <a:extLst>
                <a:ext uri="{FF2B5EF4-FFF2-40B4-BE49-F238E27FC236}">
                  <a16:creationId xmlns:a16="http://schemas.microsoft.com/office/drawing/2014/main" id="{EEF1C46F-69F1-CC50-1ECB-5F2A9EFD5817}"/>
                </a:ext>
              </a:extLst>
            </p:cNvPr>
            <p:cNvSpPr/>
            <p:nvPr/>
          </p:nvSpPr>
          <p:spPr>
            <a:xfrm>
              <a:off x="838200" y="5120747"/>
              <a:ext cx="10467249" cy="920055"/>
            </a:xfrm>
            <a:prstGeom prst="rect">
              <a:avLst/>
            </a:prstGeom>
            <a:solidFill>
              <a:schemeClr val="bg2">
                <a:lumMod val="90000"/>
              </a:schemeClr>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prstClr val="white"/>
                </a:buClr>
                <a:buSzPts val="1800"/>
                <a:buFont typeface="Arial"/>
                <a:buNone/>
                <a:tabLst/>
                <a:defRPr/>
              </a:pPr>
              <a:endParaRPr kumimoji="0" sz="1200" b="0" i="0" u="none" strike="noStrike" kern="1200" cap="none" spc="0" normalizeH="0" baseline="0" noProof="0">
                <a:ln>
                  <a:noFill/>
                </a:ln>
                <a:solidFill>
                  <a:srgbClr val="FFFFFF"/>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endParaRPr>
            </a:p>
          </p:txBody>
        </p:sp>
        <p:sp>
          <p:nvSpPr>
            <p:cNvPr id="15" name="Google Shape;253;p14">
              <a:extLst>
                <a:ext uri="{FF2B5EF4-FFF2-40B4-BE49-F238E27FC236}">
                  <a16:creationId xmlns:a16="http://schemas.microsoft.com/office/drawing/2014/main" id="{5A8CA1C3-3190-19FC-85FD-D2ACA180E3D2}"/>
                </a:ext>
              </a:extLst>
            </p:cNvPr>
            <p:cNvSpPr txBox="1"/>
            <p:nvPr/>
          </p:nvSpPr>
          <p:spPr>
            <a:xfrm>
              <a:off x="865139" y="5256823"/>
              <a:ext cx="726426" cy="600829"/>
            </a:xfrm>
            <a:prstGeom prst="rect">
              <a:avLst/>
            </a:prstGeom>
            <a:solidFill>
              <a:schemeClr val="bg2">
                <a:lumMod val="90000"/>
              </a:schemeClr>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6000"/>
                <a:buFont typeface="Arial"/>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Calibri"/>
                </a:rPr>
                <a:t>C</a:t>
              </a:r>
              <a:endParaRPr kumimoji="0" sz="933" b="0"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906030804020204" pitchFamily="34" charset="0"/>
                <a:cs typeface="Arial" panose="020B0604020202020204" pitchFamily="34" charset="0"/>
                <a:sym typeface="Arial"/>
              </a:endParaRPr>
            </a:p>
          </p:txBody>
        </p:sp>
        <p:sp>
          <p:nvSpPr>
            <p:cNvPr id="16" name="Google Shape;256;p14">
              <a:extLst>
                <a:ext uri="{FF2B5EF4-FFF2-40B4-BE49-F238E27FC236}">
                  <a16:creationId xmlns:a16="http://schemas.microsoft.com/office/drawing/2014/main" id="{C5BBC4DA-60A0-6D2A-DAC2-60E3B8DBB0B7}"/>
                </a:ext>
              </a:extLst>
            </p:cNvPr>
            <p:cNvSpPr/>
            <p:nvPr/>
          </p:nvSpPr>
          <p:spPr>
            <a:xfrm>
              <a:off x="1716238" y="5266858"/>
              <a:ext cx="9464538" cy="600829"/>
            </a:xfrm>
            <a:prstGeom prst="rect">
              <a:avLst/>
            </a:prstGeom>
            <a:solidFill>
              <a:schemeClr val="bg1"/>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63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area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rPr>
                <a:t>of natural habitats untouched by humans across Earth.</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Calibri"/>
              </a:endParaRPr>
            </a:p>
          </p:txBody>
        </p:sp>
      </p:grpSp>
    </p:spTree>
    <p:extLst>
      <p:ext uri="{BB962C8B-B14F-4D97-AF65-F5344CB8AC3E}">
        <p14:creationId xmlns:p14="http://schemas.microsoft.com/office/powerpoint/2010/main" val="1603257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F0C4D-0FBA-C48D-3499-1EC4EDDEE27C}"/>
              </a:ext>
            </a:extLst>
          </p:cNvPr>
          <p:cNvSpPr>
            <a:spLocks noGrp="1"/>
          </p:cNvSpPr>
          <p:nvPr>
            <p:ph type="title"/>
          </p:nvPr>
        </p:nvSpPr>
        <p:spPr>
          <a:xfrm>
            <a:off x="838198" y="866258"/>
            <a:ext cx="10515600" cy="1428750"/>
          </a:xfrm>
        </p:spPr>
        <p:txBody>
          <a:bodyPr/>
          <a:lstStyle/>
          <a:p>
            <a:r>
              <a:rPr lang="en-US" dirty="0">
                <a:solidFill>
                  <a:srgbClr val="1D3C6B"/>
                </a:solidFill>
              </a:rPr>
              <a:t>The main threats to biodiversity</a:t>
            </a:r>
            <a:endParaRPr lang="en-GB" dirty="0">
              <a:solidFill>
                <a:srgbClr val="1D3C6B"/>
              </a:solidFill>
            </a:endParaRPr>
          </a:p>
        </p:txBody>
      </p:sp>
      <p:sp>
        <p:nvSpPr>
          <p:cNvPr id="4" name="Picture Placeholder 3">
            <a:extLst>
              <a:ext uri="{FF2B5EF4-FFF2-40B4-BE49-F238E27FC236}">
                <a16:creationId xmlns:a16="http://schemas.microsoft.com/office/drawing/2014/main" id="{C612B6E1-5040-78AB-2A50-021E98420EB8}"/>
              </a:ext>
            </a:extLst>
          </p:cNvPr>
          <p:cNvSpPr>
            <a:spLocks noGrp="1"/>
          </p:cNvSpPr>
          <p:nvPr>
            <p:ph type="pic" sz="quarter" idx="10"/>
          </p:nvPr>
        </p:nvSpPr>
        <p:spPr/>
        <p:txBody>
          <a:bodyPr/>
          <a:lstStyle/>
          <a:p>
            <a:endParaRPr lang="en-GB"/>
          </a:p>
        </p:txBody>
      </p:sp>
      <p:graphicFrame>
        <p:nvGraphicFramePr>
          <p:cNvPr id="5" name="Diagram 4">
            <a:extLst>
              <a:ext uri="{FF2B5EF4-FFF2-40B4-BE49-F238E27FC236}">
                <a16:creationId xmlns:a16="http://schemas.microsoft.com/office/drawing/2014/main" id="{9E22DB74-C68C-680A-23B7-2F989D8137CF}"/>
              </a:ext>
            </a:extLst>
          </p:cNvPr>
          <p:cNvGraphicFramePr/>
          <p:nvPr/>
        </p:nvGraphicFramePr>
        <p:xfrm>
          <a:off x="329512" y="3109311"/>
          <a:ext cx="11532973" cy="1612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6CA67E35-5723-113B-E5EF-C34C8F5A528A}"/>
              </a:ext>
            </a:extLst>
          </p:cNvPr>
          <p:cNvSpPr txBox="1">
            <a:spLocks/>
          </p:cNvSpPr>
          <p:nvPr/>
        </p:nvSpPr>
        <p:spPr>
          <a:xfrm>
            <a:off x="329512" y="256644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4EA72E"/>
                </a:solidFill>
                <a:effectLst/>
                <a:uLnTx/>
                <a:uFillTx/>
                <a:latin typeface="Arial Nova" panose="020B0504020202020204" pitchFamily="34" charset="0"/>
                <a:ea typeface="+mj-ea"/>
                <a:cs typeface="+mj-cs"/>
              </a:rPr>
              <a:t>1</a:t>
            </a:r>
            <a:endParaRPr kumimoji="0" lang="en-GB" sz="8000" b="1" i="0" u="none" strike="noStrike" kern="1200" cap="none" spc="0" normalizeH="0" baseline="0" noProof="0" dirty="0">
              <a:ln>
                <a:noFill/>
              </a:ln>
              <a:solidFill>
                <a:srgbClr val="4EA72E"/>
              </a:solidFill>
              <a:effectLst/>
              <a:uLnTx/>
              <a:uFillTx/>
              <a:latin typeface="Arial Nova" panose="020B0504020202020204" pitchFamily="34" charset="0"/>
              <a:ea typeface="+mj-ea"/>
              <a:cs typeface="+mj-cs"/>
            </a:endParaRPr>
          </a:p>
        </p:txBody>
      </p:sp>
      <p:sp>
        <p:nvSpPr>
          <p:cNvPr id="8" name="Title 1">
            <a:extLst>
              <a:ext uri="{FF2B5EF4-FFF2-40B4-BE49-F238E27FC236}">
                <a16:creationId xmlns:a16="http://schemas.microsoft.com/office/drawing/2014/main" id="{0D2C11F2-7250-2AF5-2549-E6900BDF84D6}"/>
              </a:ext>
            </a:extLst>
          </p:cNvPr>
          <p:cNvSpPr txBox="1">
            <a:spLocks/>
          </p:cNvSpPr>
          <p:nvPr/>
        </p:nvSpPr>
        <p:spPr>
          <a:xfrm>
            <a:off x="2692305" y="256644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2</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9" name="Title 1">
            <a:extLst>
              <a:ext uri="{FF2B5EF4-FFF2-40B4-BE49-F238E27FC236}">
                <a16:creationId xmlns:a16="http://schemas.microsoft.com/office/drawing/2014/main" id="{27E9A12D-9204-77D7-AE87-2BA3384B5371}"/>
              </a:ext>
            </a:extLst>
          </p:cNvPr>
          <p:cNvSpPr txBox="1">
            <a:spLocks/>
          </p:cNvSpPr>
          <p:nvPr/>
        </p:nvSpPr>
        <p:spPr>
          <a:xfrm>
            <a:off x="5055098" y="256644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3</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10" name="Title 1">
            <a:extLst>
              <a:ext uri="{FF2B5EF4-FFF2-40B4-BE49-F238E27FC236}">
                <a16:creationId xmlns:a16="http://schemas.microsoft.com/office/drawing/2014/main" id="{91A6ECEF-942E-90D1-5A80-171B10C60E34}"/>
              </a:ext>
            </a:extLst>
          </p:cNvPr>
          <p:cNvSpPr txBox="1">
            <a:spLocks/>
          </p:cNvSpPr>
          <p:nvPr/>
        </p:nvSpPr>
        <p:spPr>
          <a:xfrm>
            <a:off x="7417891" y="256644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4</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11" name="Title 1">
            <a:extLst>
              <a:ext uri="{FF2B5EF4-FFF2-40B4-BE49-F238E27FC236}">
                <a16:creationId xmlns:a16="http://schemas.microsoft.com/office/drawing/2014/main" id="{77129516-6384-CE06-168A-7BEF8C8763E8}"/>
              </a:ext>
            </a:extLst>
          </p:cNvPr>
          <p:cNvSpPr txBox="1">
            <a:spLocks/>
          </p:cNvSpPr>
          <p:nvPr/>
        </p:nvSpPr>
        <p:spPr>
          <a:xfrm>
            <a:off x="9780684" y="2577271"/>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5</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Tree>
    <p:extLst>
      <p:ext uri="{BB962C8B-B14F-4D97-AF65-F5344CB8AC3E}">
        <p14:creationId xmlns:p14="http://schemas.microsoft.com/office/powerpoint/2010/main" val="1561322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91EFE-388D-F6A6-36BF-3BB75E37DF0F}"/>
              </a:ext>
            </a:extLst>
          </p:cNvPr>
          <p:cNvSpPr>
            <a:spLocks noGrp="1"/>
          </p:cNvSpPr>
          <p:nvPr>
            <p:ph type="title"/>
          </p:nvPr>
        </p:nvSpPr>
        <p:spPr>
          <a:xfrm>
            <a:off x="1466191" y="2495261"/>
            <a:ext cx="9201809" cy="1981200"/>
          </a:xfrm>
        </p:spPr>
        <p:txBody>
          <a:bodyPr>
            <a:normAutofit fontScale="90000"/>
          </a:bodyPr>
          <a:lstStyle/>
          <a:p>
            <a:r>
              <a:rPr lang="en-US" dirty="0"/>
              <a:t>How can you </a:t>
            </a:r>
            <a:r>
              <a:rPr lang="en-GB" dirty="0"/>
              <a:t>enhance biodiversity, improve air quality and increase access to, and connection with, nature?</a:t>
            </a:r>
          </a:p>
        </p:txBody>
      </p:sp>
      <p:sp>
        <p:nvSpPr>
          <p:cNvPr id="4" name="Picture Placeholder 3">
            <a:extLst>
              <a:ext uri="{FF2B5EF4-FFF2-40B4-BE49-F238E27FC236}">
                <a16:creationId xmlns:a16="http://schemas.microsoft.com/office/drawing/2014/main" id="{B4F36409-540D-9A1E-66CD-48374396B60B}"/>
              </a:ext>
            </a:extLst>
          </p:cNvPr>
          <p:cNvSpPr>
            <a:spLocks noGrp="1"/>
          </p:cNvSpPr>
          <p:nvPr>
            <p:ph type="pic" sz="quarter" idx="10"/>
          </p:nvPr>
        </p:nvSpPr>
        <p:spPr/>
        <p:txBody>
          <a:bodyPr/>
          <a:lstStyle/>
          <a:p>
            <a:endParaRPr lang="en-GB"/>
          </a:p>
        </p:txBody>
      </p:sp>
      <p:sp>
        <p:nvSpPr>
          <p:cNvPr id="6" name="Subtitle 5">
            <a:extLst>
              <a:ext uri="{FF2B5EF4-FFF2-40B4-BE49-F238E27FC236}">
                <a16:creationId xmlns:a16="http://schemas.microsoft.com/office/drawing/2014/main" id="{31F61030-2FBA-0A94-7022-EAF32658AED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2946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200" y="2349139"/>
            <a:ext cx="5114925" cy="4213585"/>
          </a:xfrm>
        </p:spPr>
        <p:txBody>
          <a:bodyPr vert="horz" lIns="0" tIns="45720" rIns="0" bIns="45720" rtlCol="0" anchor="t">
            <a:normAutofit lnSpcReduction="10000"/>
          </a:bodyPr>
          <a:lstStyle/>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 free programme helping to put nature at the heart of education. </a:t>
            </a:r>
          </a:p>
          <a:p>
            <a:pPr marL="285750" indent="-285750">
              <a:buFont typeface="Arial" panose="020B0604020202020204" pitchFamily="34" charset="0"/>
              <a:buChar char="•"/>
            </a:pPr>
            <a:r>
              <a:rPr lang="en-GB" sz="1800" dirty="0"/>
              <a:t>The programme brings nurseries, schools and colleges together to create one vast nature park.</a:t>
            </a:r>
          </a:p>
          <a:p>
            <a:pPr marL="285750" indent="-285750">
              <a:buFont typeface="Arial" panose="020B0604020202020204" pitchFamily="34" charset="0"/>
              <a:buChar char="•"/>
            </a:pPr>
            <a:r>
              <a:rPr lang="en-GB" sz="1800" dirty="0"/>
              <a:t>Pupils map their school’s site, record data on a national online map and create a plan to improve their setting for nature.</a:t>
            </a:r>
          </a:p>
          <a:p>
            <a:pPr marL="285750" indent="-285750">
              <a:buFont typeface="Arial" panose="020B0604020202020204" pitchFamily="34" charset="0"/>
              <a:buChar char="•"/>
            </a:pPr>
            <a:r>
              <a:rPr lang="en-GB" sz="1800" dirty="0"/>
              <a:t>Put plans into action and celebrate successes!</a:t>
            </a:r>
          </a:p>
          <a:p>
            <a:pPr marL="285750" indent="-285750">
              <a:buFont typeface="Arial,Sans-Serif" panose="020B0604020202020204" pitchFamily="34" charset="0"/>
              <a:buChar char="•"/>
            </a:pPr>
            <a:r>
              <a:rPr lang="en-GB" sz="1800" dirty="0"/>
              <a:t>Sign up here- </a:t>
            </a:r>
            <a:r>
              <a:rPr lang="en-GB" sz="1800" dirty="0">
                <a:solidFill>
                  <a:srgbClr val="000000"/>
                </a:solidFill>
                <a:hlinkClick r:id="rId3"/>
              </a:rPr>
              <a:t>www.educationnaturepark.org.uk</a:t>
            </a:r>
            <a:endParaRPr lang="en-GB" sz="1800">
              <a:solidFill>
                <a:srgbClr val="000000"/>
              </a:solidFill>
            </a:endParaRPr>
          </a:p>
          <a:p>
            <a:endParaRPr lang="en-GB" sz="1800" dirty="0"/>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normAutofit/>
          </a:bodyPr>
          <a:lstStyle/>
          <a:p>
            <a:r>
              <a:rPr lang="en-GB" dirty="0">
                <a:solidFill>
                  <a:srgbClr val="1D3C6B"/>
                </a:solidFill>
              </a:rPr>
              <a:t>National Education Nature Park</a:t>
            </a:r>
          </a:p>
        </p:txBody>
      </p:sp>
      <p:pic>
        <p:nvPicPr>
          <p:cNvPr id="2" name="Picture Placeholder 6" descr="A map of england with green spots&#10;&#10;Description automatically generated">
            <a:extLst>
              <a:ext uri="{FF2B5EF4-FFF2-40B4-BE49-F238E27FC236}">
                <a16:creationId xmlns:a16="http://schemas.microsoft.com/office/drawing/2014/main" id="{308CA8DF-5A3D-F2B6-6AF8-CBDFC2B9CADE}"/>
              </a:ext>
            </a:extLst>
          </p:cNvPr>
          <p:cNvPicPr>
            <a:picLocks noChangeAspect="1"/>
          </p:cNvPicPr>
          <p:nvPr/>
        </p:nvPicPr>
        <p:blipFill>
          <a:blip r:embed="rId4"/>
          <a:srcRect l="13384" r="13384"/>
          <a:stretch>
            <a:fillRect/>
          </a:stretch>
        </p:blipFill>
        <p:spPr>
          <a:xfrm>
            <a:off x="6092952" y="2349849"/>
            <a:ext cx="6096000" cy="4137025"/>
          </a:xfrm>
          <a:prstGeom prst="rect">
            <a:avLst/>
          </a:prstGeom>
        </p:spPr>
      </p:pic>
      <p:sp>
        <p:nvSpPr>
          <p:cNvPr id="6" name="Picture Placeholder 5">
            <a:extLst>
              <a:ext uri="{FF2B5EF4-FFF2-40B4-BE49-F238E27FC236}">
                <a16:creationId xmlns:a16="http://schemas.microsoft.com/office/drawing/2014/main" id="{01859B5A-21F3-C791-E033-2572CCCEF568}"/>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208126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91A8A-626F-6408-89B6-027EC6F17302}"/>
              </a:ext>
            </a:extLst>
          </p:cNvPr>
          <p:cNvSpPr>
            <a:spLocks noGrp="1"/>
          </p:cNvSpPr>
          <p:nvPr>
            <p:ph idx="1"/>
          </p:nvPr>
        </p:nvSpPr>
        <p:spPr/>
        <p:txBody>
          <a:bodyPr>
            <a:normAutofit/>
          </a:bodyPr>
          <a:lstStyle/>
          <a:p>
            <a:r>
              <a:rPr lang="en-US" b="1" dirty="0"/>
              <a:t> </a:t>
            </a:r>
            <a:r>
              <a:rPr lang="en-US" sz="2000" b="1" dirty="0"/>
              <a:t>An action plan lists specific steps that are needed to achieve a common goal. </a:t>
            </a:r>
            <a:endParaRPr lang="en-US" b="1" dirty="0"/>
          </a:p>
          <a:p>
            <a:pPr>
              <a:buClr>
                <a:srgbClr val="F14A3A"/>
              </a:buClr>
            </a:pPr>
            <a:endParaRPr lang="en-GB" dirty="0"/>
          </a:p>
        </p:txBody>
      </p:sp>
      <p:sp>
        <p:nvSpPr>
          <p:cNvPr id="3" name="Title 2">
            <a:extLst>
              <a:ext uri="{FF2B5EF4-FFF2-40B4-BE49-F238E27FC236}">
                <a16:creationId xmlns:a16="http://schemas.microsoft.com/office/drawing/2014/main" id="{4036D0E8-BD70-8D77-2343-0300D26A12CD}"/>
              </a:ext>
            </a:extLst>
          </p:cNvPr>
          <p:cNvSpPr>
            <a:spLocks noGrp="1"/>
          </p:cNvSpPr>
          <p:nvPr>
            <p:ph type="title"/>
          </p:nvPr>
        </p:nvSpPr>
        <p:spPr/>
        <p:txBody>
          <a:bodyPr/>
          <a:lstStyle/>
          <a:p>
            <a:r>
              <a:rPr lang="en-US" dirty="0">
                <a:solidFill>
                  <a:srgbClr val="1D3C6B"/>
                </a:solidFill>
                <a:latin typeface="Arial"/>
                <a:cs typeface="Arial"/>
              </a:rPr>
              <a:t>What is an action plan? </a:t>
            </a:r>
            <a:br>
              <a:rPr lang="en-US" dirty="0"/>
            </a:br>
            <a:r>
              <a:rPr lang="en-US" sz="3600" dirty="0">
                <a:solidFill>
                  <a:srgbClr val="C9191E"/>
                </a:solidFill>
                <a:latin typeface="Arial"/>
                <a:cs typeface="Arial"/>
              </a:rPr>
              <a:t>It’s not a to-do list!</a:t>
            </a:r>
            <a:endParaRPr lang="en-GB" dirty="0">
              <a:solidFill>
                <a:srgbClr val="C9191E"/>
              </a:solidFill>
              <a:latin typeface="Arial"/>
              <a:cs typeface="Arial"/>
            </a:endParaRPr>
          </a:p>
        </p:txBody>
      </p:sp>
      <p:sp>
        <p:nvSpPr>
          <p:cNvPr id="11" name="Content Placeholder 1">
            <a:extLst>
              <a:ext uri="{FF2B5EF4-FFF2-40B4-BE49-F238E27FC236}">
                <a16:creationId xmlns:a16="http://schemas.microsoft.com/office/drawing/2014/main" id="{302D9733-0644-4806-A38B-394633321864}"/>
              </a:ext>
            </a:extLst>
          </p:cNvPr>
          <p:cNvSpPr txBox="1">
            <a:spLocks/>
          </p:cNvSpPr>
          <p:nvPr/>
        </p:nvSpPr>
        <p:spPr>
          <a:xfrm>
            <a:off x="2809037" y="2936891"/>
            <a:ext cx="9249086" cy="3547718"/>
          </a:xfrm>
          <a:prstGeom prst="rect">
            <a:avLst/>
          </a:prstGeom>
        </p:spPr>
        <p:txBody>
          <a:bodyPr vert="horz" lIns="0" tIns="45720" rIns="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F14A3A"/>
              </a:buClr>
              <a:buSzTx/>
              <a:buFont typeface="Arial" panose="020B0604020202020204" pitchFamily="34" charset="0"/>
              <a:buNone/>
              <a:tabLst/>
              <a:defRPr/>
            </a:pPr>
            <a:r>
              <a:rPr kumimoji="0" lang="en-US" sz="1900" b="1"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They need:</a:t>
            </a:r>
          </a:p>
          <a:p>
            <a:pPr marL="285750" marR="0" lvl="0" indent="-285750" algn="l" defTabSz="914400" rtl="0" eaLnBrk="1" fontAlgn="auto" latinLnBrk="0" hangingPunct="1">
              <a:lnSpc>
                <a:spcPct val="120000"/>
              </a:lnSpc>
              <a:spcBef>
                <a:spcPts val="1000"/>
              </a:spcBef>
              <a:spcAft>
                <a:spcPts val="0"/>
              </a:spcAft>
              <a:buClr>
                <a:srgbClr val="F14A3A"/>
              </a:buClr>
              <a:buSzTx/>
              <a:buFont typeface="Wingdings" panose="05000000000000000000" pitchFamily="2" charset="2"/>
              <a:buChar char="ü"/>
              <a:tabLst/>
              <a:defRPr/>
            </a:pPr>
            <a:r>
              <a:rPr kumimoji="0" lang="en-US" sz="1900" b="1" i="0" u="none" strike="noStrike" kern="1200" cap="none" spc="0" normalizeH="0" baseline="0" noProof="0" dirty="0">
                <a:ln>
                  <a:noFill/>
                </a:ln>
                <a:solidFill>
                  <a:srgbClr val="122542"/>
                </a:solidFill>
                <a:effectLst/>
                <a:uLnTx/>
                <a:uFillTx/>
                <a:latin typeface="Arial" panose="020B0604020202020204" pitchFamily="34" charset="0"/>
                <a:ea typeface="+mn-ea"/>
                <a:cs typeface="Arial" panose="020B0604020202020204" pitchFamily="34" charset="0"/>
              </a:rPr>
              <a:t>G</a:t>
            </a:r>
            <a:r>
              <a:rPr kumimoji="0" lang="en-US" sz="1900" b="1"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oal: </a:t>
            </a:r>
            <a:r>
              <a:rPr kumimoji="0" lang="en-US" sz="19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Outline the clear goal and purpose. </a:t>
            </a:r>
            <a:r>
              <a:rPr kumimoji="0" lang="en-US" sz="1900" b="1" i="1"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Where to?</a:t>
            </a:r>
            <a:endParaRPr kumimoji="0" lang="en-US" sz="1900" b="1"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20000"/>
              </a:lnSpc>
              <a:spcBef>
                <a:spcPts val="1000"/>
              </a:spcBef>
              <a:spcAft>
                <a:spcPts val="0"/>
              </a:spcAft>
              <a:buClr>
                <a:srgbClr val="F14A3A"/>
              </a:buClr>
              <a:buSzTx/>
              <a:buFont typeface="Wingdings" panose="05000000000000000000" pitchFamily="2" charset="2"/>
              <a:buChar char="ü"/>
              <a:tabLst/>
              <a:defRPr/>
            </a:pPr>
            <a:r>
              <a:rPr kumimoji="0" lang="en-US" sz="1900" b="1" i="0" u="none" strike="noStrike" kern="1200" cap="none" spc="0" normalizeH="0" baseline="0" noProof="0" dirty="0">
                <a:ln>
                  <a:noFill/>
                </a:ln>
                <a:solidFill>
                  <a:srgbClr val="122542"/>
                </a:solidFill>
                <a:effectLst/>
                <a:uLnTx/>
                <a:uFillTx/>
                <a:latin typeface="Arial" panose="020B0604020202020204" pitchFamily="34" charset="0"/>
                <a:ea typeface="+mn-ea"/>
                <a:cs typeface="Arial" panose="020B0604020202020204" pitchFamily="34" charset="0"/>
              </a:rPr>
              <a:t>A</a:t>
            </a:r>
            <a:r>
              <a:rPr kumimoji="0" lang="en-US" sz="1900" b="1"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ctions</a:t>
            </a:r>
            <a:r>
              <a:rPr kumimoji="0" lang="en-US" sz="19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 The activities that’ll lead to achieving your goal. </a:t>
            </a:r>
            <a:r>
              <a:rPr kumimoji="0" lang="en-US" sz="1900" b="1" i="1"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What route?</a:t>
            </a:r>
            <a:endParaRPr kumimoji="0" lang="en-US" sz="1900" b="1"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20000"/>
              </a:lnSpc>
              <a:spcBef>
                <a:spcPts val="1000"/>
              </a:spcBef>
              <a:spcAft>
                <a:spcPts val="0"/>
              </a:spcAft>
              <a:buClr>
                <a:srgbClr val="F14A3A"/>
              </a:buClr>
              <a:buSzTx/>
              <a:buFont typeface="Wingdings" panose="05000000000000000000" pitchFamily="2" charset="2"/>
              <a:buChar char="ü"/>
              <a:tabLst/>
              <a:defRPr/>
            </a:pPr>
            <a:r>
              <a:rPr kumimoji="0" lang="en-US" sz="1900" b="1" i="0" u="none" strike="noStrike" kern="1200" cap="none" spc="0" normalizeH="0" baseline="0" noProof="0" dirty="0">
                <a:ln>
                  <a:noFill/>
                </a:ln>
                <a:solidFill>
                  <a:srgbClr val="122542"/>
                </a:solidFill>
                <a:effectLst/>
                <a:uLnTx/>
                <a:uFillTx/>
                <a:latin typeface="Arial" panose="020B0604020202020204" pitchFamily="34" charset="0"/>
                <a:ea typeface="+mn-ea"/>
                <a:cs typeface="Arial" panose="020B0604020202020204" pitchFamily="34" charset="0"/>
              </a:rPr>
              <a:t>I</a:t>
            </a:r>
            <a:r>
              <a:rPr kumimoji="0" lang="en-US" sz="1900" b="1"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tems</a:t>
            </a:r>
            <a:r>
              <a:rPr kumimoji="0" lang="en-US" sz="19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 The ‘Steps’ broken up into specific, small tasks. </a:t>
            </a:r>
            <a:r>
              <a:rPr kumimoji="0" lang="en-US" sz="1900" b="1" i="1"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How?</a:t>
            </a:r>
            <a:endParaRPr kumimoji="0" lang="en-US" sz="1900" b="1"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20000"/>
              </a:lnSpc>
              <a:spcBef>
                <a:spcPts val="1000"/>
              </a:spcBef>
              <a:spcAft>
                <a:spcPts val="0"/>
              </a:spcAft>
              <a:buClr>
                <a:srgbClr val="F14A3A"/>
              </a:buClr>
              <a:buSzTx/>
              <a:buFont typeface="Wingdings" panose="05000000000000000000" pitchFamily="2" charset="2"/>
              <a:buChar char="ü"/>
              <a:tabLst/>
              <a:defRPr/>
            </a:pPr>
            <a:r>
              <a:rPr kumimoji="0" lang="en-US" sz="1900" b="1" i="0" u="none" strike="noStrike" kern="1200" cap="none" spc="0" normalizeH="0" baseline="0" noProof="0" dirty="0">
                <a:ln>
                  <a:noFill/>
                </a:ln>
                <a:solidFill>
                  <a:srgbClr val="122542"/>
                </a:solidFill>
                <a:effectLst/>
                <a:uLnTx/>
                <a:uFillTx/>
                <a:latin typeface="Arial" panose="020B0604020202020204" pitchFamily="34" charset="0"/>
                <a:ea typeface="+mn-ea"/>
                <a:cs typeface="Arial" panose="020B0604020202020204" pitchFamily="34" charset="0"/>
              </a:rPr>
              <a:t>T</a:t>
            </a:r>
            <a:r>
              <a:rPr kumimoji="0" lang="en-US" sz="1900" b="1"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imeline</a:t>
            </a:r>
            <a:r>
              <a:rPr kumimoji="0" lang="en-US" sz="19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 From start to finish, schedule every step and task. </a:t>
            </a:r>
            <a:r>
              <a:rPr kumimoji="0" lang="en-US" sz="1900" b="1" i="1"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When?</a:t>
            </a:r>
            <a:endParaRPr kumimoji="0" lang="en-US" sz="1900" b="1"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20000"/>
              </a:lnSpc>
              <a:spcBef>
                <a:spcPts val="1000"/>
              </a:spcBef>
              <a:spcAft>
                <a:spcPts val="0"/>
              </a:spcAft>
              <a:buClr>
                <a:srgbClr val="F14A3A"/>
              </a:buClr>
              <a:buSzTx/>
              <a:buFont typeface="Wingdings" panose="05000000000000000000" pitchFamily="2" charset="2"/>
              <a:buChar char="ü"/>
              <a:tabLst/>
              <a:defRPr/>
            </a:pPr>
            <a:r>
              <a:rPr kumimoji="0" lang="en-US" sz="1900" b="1" i="0" u="none" strike="noStrike" kern="1200" cap="none" spc="0" normalizeH="0" baseline="0" noProof="0" dirty="0">
                <a:ln>
                  <a:noFill/>
                </a:ln>
                <a:solidFill>
                  <a:srgbClr val="122542"/>
                </a:solidFill>
                <a:effectLst/>
                <a:uLnTx/>
                <a:uFillTx/>
                <a:latin typeface="Arial" panose="020B0604020202020204" pitchFamily="34" charset="0"/>
                <a:ea typeface="+mn-ea"/>
                <a:cs typeface="Arial" panose="020B0604020202020204" pitchFamily="34" charset="0"/>
              </a:rPr>
              <a:t>R</a:t>
            </a:r>
            <a:r>
              <a:rPr kumimoji="0" lang="en-US" sz="1900" b="1"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esources</a:t>
            </a:r>
            <a:r>
              <a:rPr kumimoji="0" lang="en-US" sz="19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 Anything you need: staff time, funding, expertise. </a:t>
            </a:r>
            <a:r>
              <a:rPr kumimoji="0" lang="en-US" sz="1900" b="1" i="1"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With what?</a:t>
            </a:r>
            <a:endParaRPr kumimoji="0" lang="en-US" sz="1900" b="0"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20000"/>
              </a:lnSpc>
              <a:spcBef>
                <a:spcPts val="1000"/>
              </a:spcBef>
              <a:spcAft>
                <a:spcPts val="0"/>
              </a:spcAft>
              <a:buClr>
                <a:srgbClr val="F14A3A"/>
              </a:buClr>
              <a:buSzTx/>
              <a:buFont typeface="Wingdings" panose="05000000000000000000" pitchFamily="2" charset="2"/>
              <a:buChar char="ü"/>
              <a:tabLst/>
              <a:defRPr/>
            </a:pPr>
            <a:r>
              <a:rPr kumimoji="0" lang="en-US" sz="1900" b="1" i="0" u="none" strike="noStrike" kern="1200" cap="none" spc="0" normalizeH="0" baseline="0" noProof="0" dirty="0">
                <a:ln>
                  <a:noFill/>
                </a:ln>
                <a:solidFill>
                  <a:srgbClr val="122542"/>
                </a:solidFill>
                <a:effectLst/>
                <a:uLnTx/>
                <a:uFillTx/>
                <a:latin typeface="Arial" panose="020B0604020202020204" pitchFamily="34" charset="0"/>
                <a:ea typeface="+mn-ea"/>
                <a:cs typeface="Arial" panose="020B0604020202020204" pitchFamily="34" charset="0"/>
              </a:rPr>
              <a:t>R</a:t>
            </a:r>
            <a:r>
              <a:rPr kumimoji="0" lang="en-US" sz="1900" b="1"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eporting</a:t>
            </a:r>
            <a:r>
              <a:rPr kumimoji="0" lang="en-US" sz="19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rPr>
              <a:t>: To track progress and ensure the Plan becomes a reality. </a:t>
            </a:r>
            <a:r>
              <a:rPr kumimoji="0" lang="en-US" sz="1900" b="1" i="1"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rPr>
              <a:t>How are we?</a:t>
            </a:r>
            <a:endParaRPr kumimoji="0" lang="en-US" sz="1900" b="0" i="0" u="none" strike="noStrike" kern="1200" cap="none" spc="0" normalizeH="0" baseline="0" noProof="0" dirty="0">
              <a:ln>
                <a:noFill/>
              </a:ln>
              <a:solidFill>
                <a:srgbClr val="298C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1000"/>
              </a:spcBef>
              <a:spcAft>
                <a:spcPts val="0"/>
              </a:spcAft>
              <a:buClr>
                <a:srgbClr val="F14A3A"/>
              </a:buClr>
              <a:buSzTx/>
              <a:buFont typeface="Arial" panose="020B0604020202020204" pitchFamily="34" charset="0"/>
              <a:buNone/>
              <a:tabLst/>
              <a:defRPr/>
            </a:pPr>
            <a:endParaRPr kumimoji="0" lang="en-GB" sz="1600" b="0" i="0" u="none" strike="noStrike" kern="1200" cap="none" spc="0" normalizeH="0" baseline="0" noProof="0" dirty="0">
              <a:ln>
                <a:noFill/>
              </a:ln>
              <a:solidFill>
                <a:srgbClr val="121830"/>
              </a:solidFill>
              <a:effectLst/>
              <a:uLnTx/>
              <a:uFillTx/>
              <a:latin typeface="Arial" panose="020B0604020202020204" pitchFamily="34" charset="0"/>
              <a:ea typeface="+mn-ea"/>
              <a:cs typeface="Arial" panose="020B0604020202020204" pitchFamily="34" charset="0"/>
            </a:endParaRPr>
          </a:p>
        </p:txBody>
      </p:sp>
      <p:pic>
        <p:nvPicPr>
          <p:cNvPr id="23" name="Picture Placeholder 22" descr="Marker outline">
            <a:extLst>
              <a:ext uri="{FF2B5EF4-FFF2-40B4-BE49-F238E27FC236}">
                <a16:creationId xmlns:a16="http://schemas.microsoft.com/office/drawing/2014/main" id="{EB6D30A3-1865-5E27-CACB-E182BE8E175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717" b="9226"/>
          <a:stretch/>
        </p:blipFill>
        <p:spPr>
          <a:xfrm>
            <a:off x="9915371" y="1785987"/>
            <a:ext cx="1086088" cy="923827"/>
          </a:xfrm>
        </p:spPr>
      </p:pic>
      <p:pic>
        <p:nvPicPr>
          <p:cNvPr id="8" name="Graphic 7" descr="Crocodile outline">
            <a:extLst>
              <a:ext uri="{FF2B5EF4-FFF2-40B4-BE49-F238E27FC236}">
                <a16:creationId xmlns:a16="http://schemas.microsoft.com/office/drawing/2014/main" id="{BB70B1C8-6F10-C6B1-844B-00D4C3F37F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59" y="3619366"/>
            <a:ext cx="2419483" cy="2419483"/>
          </a:xfrm>
          <a:prstGeom prst="rect">
            <a:avLst/>
          </a:prstGeom>
        </p:spPr>
      </p:pic>
    </p:spTree>
    <p:extLst>
      <p:ext uri="{BB962C8B-B14F-4D97-AF65-F5344CB8AC3E}">
        <p14:creationId xmlns:p14="http://schemas.microsoft.com/office/powerpoint/2010/main" val="37937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fade">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fade">
                                      <p:cBhvr>
                                        <p:cTn id="45" dur="500"/>
                                        <p:tgtEl>
                                          <p:spTgt spid="11">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xEl>
                                              <p:pRg st="6" end="6"/>
                                            </p:txEl>
                                          </p:spTgt>
                                        </p:tgtEl>
                                        <p:attrNameLst>
                                          <p:attrName>style.visibility</p:attrName>
                                        </p:attrNameLst>
                                      </p:cBhvr>
                                      <p:to>
                                        <p:strVal val="visible"/>
                                      </p:to>
                                    </p:set>
                                    <p:animEffect transition="in" filter="fade">
                                      <p:cBhvr>
                                        <p:cTn id="50"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F0C4D-0FBA-C48D-3499-1EC4EDDEE27C}"/>
              </a:ext>
            </a:extLst>
          </p:cNvPr>
          <p:cNvSpPr>
            <a:spLocks noGrp="1"/>
          </p:cNvSpPr>
          <p:nvPr>
            <p:ph type="title"/>
          </p:nvPr>
        </p:nvSpPr>
        <p:spPr>
          <a:xfrm>
            <a:off x="838200" y="292100"/>
            <a:ext cx="10515600" cy="1428750"/>
          </a:xfrm>
        </p:spPr>
        <p:txBody>
          <a:bodyPr/>
          <a:lstStyle/>
          <a:p>
            <a:r>
              <a:rPr lang="en-US" dirty="0">
                <a:solidFill>
                  <a:srgbClr val="1B3665"/>
                </a:solidFill>
                <a:latin typeface="Arial"/>
                <a:cs typeface="Arial"/>
              </a:rPr>
              <a:t>Areas of Action</a:t>
            </a:r>
            <a:endParaRPr lang="en-US" dirty="0">
              <a:solidFill>
                <a:srgbClr val="1B3665"/>
              </a:solidFill>
            </a:endParaRPr>
          </a:p>
        </p:txBody>
      </p:sp>
      <p:sp>
        <p:nvSpPr>
          <p:cNvPr id="4" name="Picture Placeholder 3">
            <a:extLst>
              <a:ext uri="{FF2B5EF4-FFF2-40B4-BE49-F238E27FC236}">
                <a16:creationId xmlns:a16="http://schemas.microsoft.com/office/drawing/2014/main" id="{C612B6E1-5040-78AB-2A50-021E98420EB8}"/>
              </a:ext>
            </a:extLst>
          </p:cNvPr>
          <p:cNvSpPr>
            <a:spLocks noGrp="1"/>
          </p:cNvSpPr>
          <p:nvPr>
            <p:ph type="pic" sz="quarter" idx="10"/>
          </p:nvPr>
        </p:nvSpPr>
        <p:spPr/>
        <p:txBody>
          <a:bodyPr/>
          <a:lstStyle/>
          <a:p>
            <a:endParaRPr lang="en-GB"/>
          </a:p>
        </p:txBody>
      </p:sp>
      <p:graphicFrame>
        <p:nvGraphicFramePr>
          <p:cNvPr id="5" name="Diagram 4">
            <a:extLst>
              <a:ext uri="{FF2B5EF4-FFF2-40B4-BE49-F238E27FC236}">
                <a16:creationId xmlns:a16="http://schemas.microsoft.com/office/drawing/2014/main" id="{9E22DB74-C68C-680A-23B7-2F989D8137CF}"/>
              </a:ext>
            </a:extLst>
          </p:cNvPr>
          <p:cNvGraphicFramePr/>
          <p:nvPr/>
        </p:nvGraphicFramePr>
        <p:xfrm>
          <a:off x="354227" y="2287190"/>
          <a:ext cx="11532973" cy="1612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BF03BD47-1CE2-A652-E687-B4B7FEABAD1B}"/>
              </a:ext>
            </a:extLst>
          </p:cNvPr>
          <p:cNvGraphicFramePr/>
          <p:nvPr/>
        </p:nvGraphicFramePr>
        <p:xfrm>
          <a:off x="354227" y="3899681"/>
          <a:ext cx="11532973" cy="2164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itle 1">
            <a:extLst>
              <a:ext uri="{FF2B5EF4-FFF2-40B4-BE49-F238E27FC236}">
                <a16:creationId xmlns:a16="http://schemas.microsoft.com/office/drawing/2014/main" id="{6CA67E35-5723-113B-E5EF-C34C8F5A528A}"/>
              </a:ext>
            </a:extLst>
          </p:cNvPr>
          <p:cNvSpPr txBox="1">
            <a:spLocks/>
          </p:cNvSpPr>
          <p:nvPr/>
        </p:nvSpPr>
        <p:spPr>
          <a:xfrm>
            <a:off x="329512" y="173593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1</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8" name="Title 1">
            <a:extLst>
              <a:ext uri="{FF2B5EF4-FFF2-40B4-BE49-F238E27FC236}">
                <a16:creationId xmlns:a16="http://schemas.microsoft.com/office/drawing/2014/main" id="{0D2C11F2-7250-2AF5-2549-E6900BDF84D6}"/>
              </a:ext>
            </a:extLst>
          </p:cNvPr>
          <p:cNvSpPr txBox="1">
            <a:spLocks/>
          </p:cNvSpPr>
          <p:nvPr/>
        </p:nvSpPr>
        <p:spPr>
          <a:xfrm>
            <a:off x="2692305" y="173593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2</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9" name="Title 1">
            <a:extLst>
              <a:ext uri="{FF2B5EF4-FFF2-40B4-BE49-F238E27FC236}">
                <a16:creationId xmlns:a16="http://schemas.microsoft.com/office/drawing/2014/main" id="{27E9A12D-9204-77D7-AE87-2BA3384B5371}"/>
              </a:ext>
            </a:extLst>
          </p:cNvPr>
          <p:cNvSpPr txBox="1">
            <a:spLocks/>
          </p:cNvSpPr>
          <p:nvPr/>
        </p:nvSpPr>
        <p:spPr>
          <a:xfrm>
            <a:off x="5055098" y="173593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3</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10" name="Title 1">
            <a:extLst>
              <a:ext uri="{FF2B5EF4-FFF2-40B4-BE49-F238E27FC236}">
                <a16:creationId xmlns:a16="http://schemas.microsoft.com/office/drawing/2014/main" id="{91A6ECEF-942E-90D1-5A80-171B10C60E34}"/>
              </a:ext>
            </a:extLst>
          </p:cNvPr>
          <p:cNvSpPr txBox="1">
            <a:spLocks/>
          </p:cNvSpPr>
          <p:nvPr/>
        </p:nvSpPr>
        <p:spPr>
          <a:xfrm>
            <a:off x="7417891" y="1735932"/>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4</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
        <p:nvSpPr>
          <p:cNvPr id="11" name="Title 1">
            <a:extLst>
              <a:ext uri="{FF2B5EF4-FFF2-40B4-BE49-F238E27FC236}">
                <a16:creationId xmlns:a16="http://schemas.microsoft.com/office/drawing/2014/main" id="{77129516-6384-CE06-168A-7BEF8C8763E8}"/>
              </a:ext>
            </a:extLst>
          </p:cNvPr>
          <p:cNvSpPr txBox="1">
            <a:spLocks/>
          </p:cNvSpPr>
          <p:nvPr/>
        </p:nvSpPr>
        <p:spPr>
          <a:xfrm>
            <a:off x="9780684" y="1746761"/>
            <a:ext cx="918241" cy="941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171B7"/>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rPr>
              <a:t>5</a:t>
            </a:r>
            <a:endParaRPr kumimoji="0" lang="en-GB" sz="8000" b="1" i="0" u="none" strike="noStrike" kern="1200" cap="none" spc="0" normalizeH="0" baseline="0" noProof="0">
              <a:ln>
                <a:noFill/>
              </a:ln>
              <a:solidFill>
                <a:srgbClr val="4EA72E"/>
              </a:solidFill>
              <a:effectLst/>
              <a:uLnTx/>
              <a:uFillTx/>
              <a:latin typeface="Arial Nova" panose="020B0504020202020204" pitchFamily="34" charset="0"/>
              <a:ea typeface="+mj-ea"/>
              <a:cs typeface="+mj-cs"/>
            </a:endParaRPr>
          </a:p>
        </p:txBody>
      </p:sp>
    </p:spTree>
    <p:extLst>
      <p:ext uri="{BB962C8B-B14F-4D97-AF65-F5344CB8AC3E}">
        <p14:creationId xmlns:p14="http://schemas.microsoft.com/office/powerpoint/2010/main" val="2441757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B7E24E-0149-3B32-D7C2-315B6E734725}"/>
              </a:ext>
            </a:extLst>
          </p:cNvPr>
          <p:cNvSpPr>
            <a:spLocks noGrp="1"/>
          </p:cNvSpPr>
          <p:nvPr>
            <p:ph type="body" sz="quarter" idx="13"/>
          </p:nvPr>
        </p:nvSpPr>
        <p:spPr>
          <a:xfrm>
            <a:off x="6638925" y="2583809"/>
            <a:ext cx="4714875" cy="3559816"/>
          </a:xfrm>
        </p:spPr>
        <p:txBody>
          <a:bodyPr vert="horz" lIns="0" tIns="45720" rIns="0" bIns="45720" rtlCol="0" anchor="t">
            <a:normAutofit/>
          </a:bodyPr>
          <a:lstStyle/>
          <a:p>
            <a:pPr algn="ctr"/>
            <a:r>
              <a:rPr lang="en-GB" sz="3200" b="1" dirty="0"/>
              <a:t>Prepare students for a world impacted by climate change through education &amp; practice.​</a:t>
            </a:r>
          </a:p>
        </p:txBody>
      </p:sp>
      <p:sp>
        <p:nvSpPr>
          <p:cNvPr id="4" name="Text Placeholder 2">
            <a:extLst>
              <a:ext uri="{FF2B5EF4-FFF2-40B4-BE49-F238E27FC236}">
                <a16:creationId xmlns:a16="http://schemas.microsoft.com/office/drawing/2014/main" id="{3E4EA139-CB09-AF01-AD59-FC4EA174E7DC}"/>
              </a:ext>
            </a:extLst>
          </p:cNvPr>
          <p:cNvSpPr>
            <a:spLocks noGrp="1"/>
          </p:cNvSpPr>
          <p:nvPr>
            <p:ph type="body" sz="quarter" idx="12"/>
          </p:nvPr>
        </p:nvSpPr>
        <p:spPr>
          <a:xfrm>
            <a:off x="760394" y="267865"/>
            <a:ext cx="10782301" cy="425450"/>
          </a:xfrm>
        </p:spPr>
        <p:txBody>
          <a:bodyPr/>
          <a:lstStyle/>
          <a:p>
            <a:r>
              <a:rPr lang="en-US" sz="3200" b="1" dirty="0"/>
              <a:t>Climate Education and Green Careers</a:t>
            </a:r>
            <a:endParaRPr lang="en-GB" sz="3200" b="1" dirty="0"/>
          </a:p>
        </p:txBody>
      </p:sp>
      <p:pic>
        <p:nvPicPr>
          <p:cNvPr id="7" name="Picture Placeholder 6" descr="A person and person in orange vests and helmets standing next to solar panels&#10;&#10;Description automatically generated">
            <a:extLst>
              <a:ext uri="{FF2B5EF4-FFF2-40B4-BE49-F238E27FC236}">
                <a16:creationId xmlns:a16="http://schemas.microsoft.com/office/drawing/2014/main" id="{2901F8B7-74E4-B5FF-BDBC-529423C8FF3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150" r="14150"/>
          <a:stretch>
            <a:fillRect/>
          </a:stretch>
        </p:blipFill>
        <p:spPr>
          <a:xfrm>
            <a:off x="0" y="1087438"/>
            <a:ext cx="6096000" cy="5665787"/>
          </a:xfrm>
          <a:prstGeom prst="rect">
            <a:avLst/>
          </a:prstGeom>
        </p:spPr>
      </p:pic>
    </p:spTree>
    <p:extLst>
      <p:ext uri="{BB962C8B-B14F-4D97-AF65-F5344CB8AC3E}">
        <p14:creationId xmlns:p14="http://schemas.microsoft.com/office/powerpoint/2010/main" val="4058516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C5CA63-AC2A-5E4E-60DF-7DBD1A44B6A7}"/>
              </a:ext>
            </a:extLst>
          </p:cNvPr>
          <p:cNvSpPr>
            <a:spLocks noGrp="1"/>
          </p:cNvSpPr>
          <p:nvPr>
            <p:ph idx="1"/>
          </p:nvPr>
        </p:nvSpPr>
        <p:spPr>
          <a:xfrm>
            <a:off x="838200" y="2349139"/>
            <a:ext cx="9191625" cy="4213585"/>
          </a:xfrm>
        </p:spPr>
        <p:txBody>
          <a:bodyPr>
            <a:normAutofit/>
          </a:bodyPr>
          <a:lstStyle/>
          <a:p>
            <a:pPr>
              <a:spcAft>
                <a:spcPts val="600"/>
              </a:spcAft>
            </a:pPr>
            <a:r>
              <a:rPr lang="en-US" sz="2400" kern="100" dirty="0">
                <a:latin typeface="Arial Nova" panose="020B0504020202020204" pitchFamily="34" charset="0"/>
                <a:ea typeface="Calibri" panose="020F0502020204030204" pitchFamily="34" charset="0"/>
                <a:cs typeface="Calibri" panose="020F0502020204030204" pitchFamily="34" charset="0"/>
              </a:rPr>
              <a:t>S</a:t>
            </a:r>
            <a:r>
              <a:rPr lang="en-GB" sz="2400" kern="100" dirty="0" err="1">
                <a:effectLst/>
                <a:latin typeface="Arial Nova" panose="020B0504020202020204" pitchFamily="34" charset="0"/>
                <a:ea typeface="Calibri" panose="020F0502020204030204" pitchFamily="34" charset="0"/>
                <a:cs typeface="Calibri" panose="020F0502020204030204" pitchFamily="34" charset="0"/>
              </a:rPr>
              <a:t>upports</a:t>
            </a:r>
            <a:r>
              <a:rPr lang="en-GB" sz="2400" kern="100" dirty="0">
                <a:effectLst/>
                <a:latin typeface="Arial Nova" panose="020B0504020202020204" pitchFamily="34" charset="0"/>
                <a:ea typeface="Calibri" panose="020F0502020204030204" pitchFamily="34" charset="0"/>
                <a:cs typeface="Calibri" panose="020F0502020204030204" pitchFamily="34" charset="0"/>
              </a:rPr>
              <a:t> students to understand:</a:t>
            </a:r>
          </a:p>
          <a:p>
            <a:pPr marL="342900" indent="-342900">
              <a:spcAft>
                <a:spcPts val="600"/>
              </a:spcAft>
              <a:buClr>
                <a:srgbClr val="F14A3A"/>
              </a:buClr>
              <a:buFont typeface="Arial" panose="020B0604020202020204" pitchFamily="34" charset="0"/>
              <a:buChar char="•"/>
            </a:pPr>
            <a:r>
              <a:rPr lang="en-GB" sz="2400" kern="100" dirty="0">
                <a:effectLst/>
                <a:latin typeface="Arial Nova" panose="020B0504020202020204" pitchFamily="34" charset="0"/>
                <a:ea typeface="Calibri" panose="020F0502020204030204" pitchFamily="34" charset="0"/>
                <a:cs typeface="Calibri" panose="020F0502020204030204" pitchFamily="34" charset="0"/>
              </a:rPr>
              <a:t>Local &amp; global </a:t>
            </a:r>
            <a:r>
              <a:rPr lang="en-GB" sz="2400" b="1" kern="100" dirty="0">
                <a:effectLst/>
                <a:latin typeface="Arial Nova" panose="020B0504020202020204" pitchFamily="34" charset="0"/>
                <a:ea typeface="Calibri" panose="020F0502020204030204" pitchFamily="34" charset="0"/>
                <a:cs typeface="Calibri" panose="020F0502020204030204" pitchFamily="34" charset="0"/>
              </a:rPr>
              <a:t>environmental challenges </a:t>
            </a:r>
          </a:p>
          <a:p>
            <a:pPr marL="342900" indent="-342900">
              <a:spcAft>
                <a:spcPts val="600"/>
              </a:spcAft>
              <a:buClr>
                <a:srgbClr val="F14A3A"/>
              </a:buClr>
              <a:buFont typeface="Arial" panose="020B0604020202020204" pitchFamily="34" charset="0"/>
              <a:buChar char="•"/>
            </a:pPr>
            <a:r>
              <a:rPr lang="en-GB" sz="2400" kern="100" dirty="0">
                <a:latin typeface="Arial Nova" panose="020B0504020202020204" pitchFamily="34" charset="0"/>
                <a:ea typeface="Calibri" panose="020F0502020204030204" pitchFamily="34" charset="0"/>
                <a:cs typeface="Calibri" panose="020F0502020204030204" pitchFamily="34" charset="0"/>
              </a:rPr>
              <a:t>H</a:t>
            </a:r>
            <a:r>
              <a:rPr lang="en-GB" sz="2400" kern="100" dirty="0">
                <a:effectLst/>
                <a:latin typeface="Arial Nova" panose="020B0504020202020204" pitchFamily="34" charset="0"/>
                <a:ea typeface="Calibri" panose="020F0502020204030204" pitchFamily="34" charset="0"/>
                <a:cs typeface="Calibri" panose="020F0502020204030204" pitchFamily="34" charset="0"/>
              </a:rPr>
              <a:t>ow to take individual &amp; collective </a:t>
            </a:r>
            <a:r>
              <a:rPr lang="en-GB" sz="2400" b="1" kern="100" dirty="0">
                <a:effectLst/>
                <a:latin typeface="Arial Nova" panose="020B0504020202020204" pitchFamily="34" charset="0"/>
                <a:ea typeface="Calibri" panose="020F0502020204030204" pitchFamily="34" charset="0"/>
                <a:cs typeface="Calibri" panose="020F0502020204030204" pitchFamily="34" charset="0"/>
              </a:rPr>
              <a:t>action</a:t>
            </a:r>
            <a:r>
              <a:rPr lang="en-GB" sz="2400" kern="100" dirty="0">
                <a:effectLst/>
                <a:latin typeface="Arial Nova" panose="020B0504020202020204" pitchFamily="34" charset="0"/>
                <a:ea typeface="Calibri" panose="020F0502020204030204" pitchFamily="34" charset="0"/>
                <a:cs typeface="Calibri" panose="020F0502020204030204" pitchFamily="34" charset="0"/>
              </a:rPr>
              <a:t> to address them. </a:t>
            </a:r>
            <a:endParaRPr lang="en-GB" sz="2400" kern="100" dirty="0">
              <a:latin typeface="Arial Nova" panose="020B0504020202020204" pitchFamily="34" charset="0"/>
              <a:ea typeface="Calibri" panose="020F0502020204030204" pitchFamily="34" charset="0"/>
              <a:cs typeface="Calibri" panose="020F0502020204030204" pitchFamily="34" charset="0"/>
            </a:endParaRPr>
          </a:p>
          <a:p>
            <a:pPr marL="342900" indent="-342900">
              <a:spcAft>
                <a:spcPts val="600"/>
              </a:spcAft>
              <a:buClr>
                <a:srgbClr val="F14A3A"/>
              </a:buClr>
              <a:buFont typeface="Arial" panose="020B0604020202020204" pitchFamily="34" charset="0"/>
              <a:buChar char="•"/>
            </a:pPr>
            <a:r>
              <a:rPr lang="en-GB" sz="2400" kern="100" dirty="0">
                <a:effectLst/>
                <a:latin typeface="Arial Nova" panose="020B0504020202020204" pitchFamily="34" charset="0"/>
                <a:ea typeface="Calibri" panose="020F0502020204030204" pitchFamily="34" charset="0"/>
                <a:cs typeface="Calibri" panose="020F0502020204030204" pitchFamily="34" charset="0"/>
              </a:rPr>
              <a:t>Causes of, the impacts of and the </a:t>
            </a:r>
            <a:r>
              <a:rPr lang="en-GB" sz="2400" b="1" kern="100" dirty="0">
                <a:effectLst/>
                <a:latin typeface="Arial Nova" panose="020B0504020202020204" pitchFamily="34" charset="0"/>
                <a:ea typeface="Calibri" panose="020F0502020204030204" pitchFamily="34" charset="0"/>
                <a:cs typeface="Calibri" panose="020F0502020204030204" pitchFamily="34" charset="0"/>
              </a:rPr>
              <a:t>solutions</a:t>
            </a:r>
            <a:r>
              <a:rPr lang="en-GB" sz="2400" kern="100" dirty="0">
                <a:effectLst/>
                <a:latin typeface="Arial Nova" panose="020B0504020202020204" pitchFamily="34" charset="0"/>
                <a:ea typeface="Calibri" panose="020F0502020204030204" pitchFamily="34" charset="0"/>
                <a:cs typeface="Calibri" panose="020F0502020204030204" pitchFamily="34" charset="0"/>
              </a:rPr>
              <a:t> to climate change.</a:t>
            </a:r>
            <a:endParaRPr lang="en-GB" sz="2400" kern="100" dirty="0">
              <a:effectLst/>
              <a:latin typeface="Arial Nova" panose="020B0504020202020204" pitchFamily="34" charset="0"/>
              <a:ea typeface="Calibri" panose="020F0502020204030204" pitchFamily="34" charset="0"/>
            </a:endParaRPr>
          </a:p>
          <a:p>
            <a:pPr marL="342900" indent="-342900">
              <a:spcAft>
                <a:spcPts val="600"/>
              </a:spcAft>
              <a:buClr>
                <a:srgbClr val="F14A3A"/>
              </a:buClr>
              <a:buFont typeface="Arial" panose="020B0604020202020204" pitchFamily="34" charset="0"/>
              <a:buChar char="•"/>
            </a:pPr>
            <a:r>
              <a:rPr lang="en-GB" sz="2400" kern="100" dirty="0">
                <a:effectLst/>
                <a:latin typeface="Arial Nova" panose="020B0504020202020204" pitchFamily="34" charset="0"/>
                <a:ea typeface="Calibri" panose="020F0502020204030204" pitchFamily="34" charset="0"/>
                <a:cs typeface="Calibri" panose="020F0502020204030204" pitchFamily="34" charset="0"/>
              </a:rPr>
              <a:t>How environmental challenges intersect with society through a </a:t>
            </a:r>
            <a:r>
              <a:rPr lang="en-GB" sz="2400" b="1" kern="100" dirty="0">
                <a:effectLst/>
                <a:latin typeface="Arial Nova" panose="020B0504020202020204" pitchFamily="34" charset="0"/>
                <a:ea typeface="Calibri" panose="020F0502020204030204" pitchFamily="34" charset="0"/>
                <a:cs typeface="Calibri" panose="020F0502020204030204" pitchFamily="34" charset="0"/>
              </a:rPr>
              <a:t>holistic view</a:t>
            </a:r>
            <a:r>
              <a:rPr lang="en-GB" sz="2400" kern="100" dirty="0">
                <a:effectLst/>
                <a:latin typeface="Arial Nova" panose="020B0504020202020204" pitchFamily="34" charset="0"/>
                <a:ea typeface="Calibri" panose="020F0502020204030204" pitchFamily="34" charset="0"/>
                <a:cs typeface="Calibri" panose="020F0502020204030204" pitchFamily="34" charset="0"/>
              </a:rPr>
              <a:t> of sustainability</a:t>
            </a:r>
            <a:endParaRPr lang="en-GB" sz="2000" dirty="0">
              <a:latin typeface="Arial Nova" panose="020B0504020202020204" pitchFamily="34" charset="0"/>
            </a:endParaRPr>
          </a:p>
        </p:txBody>
      </p:sp>
      <p:sp>
        <p:nvSpPr>
          <p:cNvPr id="3" name="Title 2">
            <a:extLst>
              <a:ext uri="{FF2B5EF4-FFF2-40B4-BE49-F238E27FC236}">
                <a16:creationId xmlns:a16="http://schemas.microsoft.com/office/drawing/2014/main" id="{D1834BAA-1FA5-F042-4BC6-1DFD40EC6B6D}"/>
              </a:ext>
            </a:extLst>
          </p:cNvPr>
          <p:cNvSpPr>
            <a:spLocks noGrp="1"/>
          </p:cNvSpPr>
          <p:nvPr>
            <p:ph type="title"/>
          </p:nvPr>
        </p:nvSpPr>
        <p:spPr/>
        <p:txBody>
          <a:bodyPr/>
          <a:lstStyle/>
          <a:p>
            <a:r>
              <a:rPr lang="en-US" dirty="0">
                <a:solidFill>
                  <a:srgbClr val="1D3C6B"/>
                </a:solidFill>
              </a:rPr>
              <a:t>What is climate education?</a:t>
            </a:r>
            <a:endParaRPr lang="en-GB" dirty="0">
              <a:solidFill>
                <a:srgbClr val="1D3C6B"/>
              </a:solidFill>
            </a:endParaRPr>
          </a:p>
        </p:txBody>
      </p:sp>
      <p:sp>
        <p:nvSpPr>
          <p:cNvPr id="4" name="Picture Placeholder 3">
            <a:extLst>
              <a:ext uri="{FF2B5EF4-FFF2-40B4-BE49-F238E27FC236}">
                <a16:creationId xmlns:a16="http://schemas.microsoft.com/office/drawing/2014/main" id="{9B160A7A-48CC-7596-987C-D263E08C9906}"/>
              </a:ext>
            </a:extLst>
          </p:cNvPr>
          <p:cNvSpPr>
            <a:spLocks noGrp="1"/>
          </p:cNvSpPr>
          <p:nvPr>
            <p:ph type="pic" sz="quarter" idx="10"/>
          </p:nvPr>
        </p:nvSpPr>
        <p:spPr/>
        <p:txBody>
          <a:bodyPr/>
          <a:lstStyle/>
          <a:p>
            <a:endParaRPr lang="en-GB"/>
          </a:p>
        </p:txBody>
      </p:sp>
      <p:grpSp>
        <p:nvGrpSpPr>
          <p:cNvPr id="5" name="Group 4">
            <a:extLst>
              <a:ext uri="{FF2B5EF4-FFF2-40B4-BE49-F238E27FC236}">
                <a16:creationId xmlns:a16="http://schemas.microsoft.com/office/drawing/2014/main" id="{C7D587E0-9B2A-C121-21D1-5E590AFF5514}"/>
              </a:ext>
            </a:extLst>
          </p:cNvPr>
          <p:cNvGrpSpPr/>
          <p:nvPr/>
        </p:nvGrpSpPr>
        <p:grpSpPr>
          <a:xfrm>
            <a:off x="10216140" y="3094520"/>
            <a:ext cx="1861560" cy="1744674"/>
            <a:chOff x="2426832" y="2149347"/>
            <a:chExt cx="1949281" cy="1961602"/>
          </a:xfrm>
        </p:grpSpPr>
        <p:sp>
          <p:nvSpPr>
            <p:cNvPr id="6" name="Rectangle: Rounded Corners 5">
              <a:extLst>
                <a:ext uri="{FF2B5EF4-FFF2-40B4-BE49-F238E27FC236}">
                  <a16:creationId xmlns:a16="http://schemas.microsoft.com/office/drawing/2014/main" id="{579B857D-FDAD-FBA9-1105-9430E58D29E1}"/>
                </a:ext>
              </a:extLst>
            </p:cNvPr>
            <p:cNvSpPr/>
            <p:nvPr/>
          </p:nvSpPr>
          <p:spPr>
            <a:xfrm>
              <a:off x="2426832" y="2149347"/>
              <a:ext cx="1949280" cy="1961602"/>
            </a:xfrm>
            <a:prstGeom prst="roundRect">
              <a:avLst>
                <a:gd name="adj" fmla="val 23337"/>
              </a:avLst>
            </a:prstGeom>
            <a:solidFill>
              <a:srgbClr val="44546A"/>
            </a:solidFill>
            <a:ln w="1270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A5E0BBE-99B1-B6DB-DF48-EB94F9A3C3DF}"/>
                </a:ext>
              </a:extLst>
            </p:cNvPr>
            <p:cNvSpPr txBox="1"/>
            <p:nvPr/>
          </p:nvSpPr>
          <p:spPr>
            <a:xfrm>
              <a:off x="2426833" y="3400600"/>
              <a:ext cx="19492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Planet</a:t>
              </a: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8" name="Graphic 7" descr="Earth globe: Americas with solid fill">
              <a:extLst>
                <a:ext uri="{FF2B5EF4-FFF2-40B4-BE49-F238E27FC236}">
                  <a16:creationId xmlns:a16="http://schemas.microsoft.com/office/drawing/2014/main" id="{3623CD32-8015-CBC7-6110-E9BBEF3E3E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8071" y="2327471"/>
              <a:ext cx="1066802" cy="1066801"/>
            </a:xfrm>
            <a:prstGeom prst="rect">
              <a:avLst/>
            </a:prstGeom>
          </p:spPr>
        </p:pic>
      </p:grpSp>
      <p:grpSp>
        <p:nvGrpSpPr>
          <p:cNvPr id="9" name="Group 8">
            <a:extLst>
              <a:ext uri="{FF2B5EF4-FFF2-40B4-BE49-F238E27FC236}">
                <a16:creationId xmlns:a16="http://schemas.microsoft.com/office/drawing/2014/main" id="{3EE3D643-3518-F84F-DFB3-1178408F4A2E}"/>
              </a:ext>
            </a:extLst>
          </p:cNvPr>
          <p:cNvGrpSpPr/>
          <p:nvPr/>
        </p:nvGrpSpPr>
        <p:grpSpPr>
          <a:xfrm>
            <a:off x="10216141" y="4940816"/>
            <a:ext cx="1861559" cy="1744674"/>
            <a:chOff x="4549682" y="2162902"/>
            <a:chExt cx="1949280" cy="1961602"/>
          </a:xfrm>
        </p:grpSpPr>
        <p:sp>
          <p:nvSpPr>
            <p:cNvPr id="10" name="Rectangle: Rounded Corners 9">
              <a:extLst>
                <a:ext uri="{FF2B5EF4-FFF2-40B4-BE49-F238E27FC236}">
                  <a16:creationId xmlns:a16="http://schemas.microsoft.com/office/drawing/2014/main" id="{C52A30F6-7348-007C-F336-FCDC863DE936}"/>
                </a:ext>
              </a:extLst>
            </p:cNvPr>
            <p:cNvSpPr/>
            <p:nvPr/>
          </p:nvSpPr>
          <p:spPr>
            <a:xfrm>
              <a:off x="4549682" y="2162902"/>
              <a:ext cx="1949280" cy="1961602"/>
            </a:xfrm>
            <a:prstGeom prst="roundRect">
              <a:avLst>
                <a:gd name="adj" fmla="val 23337"/>
              </a:avLst>
            </a:prstGeom>
            <a:solidFill>
              <a:srgbClr val="2171B7"/>
            </a:solidFill>
            <a:ln w="1270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872EEE-4E9E-47EB-FE1D-5104BC765607}"/>
                </a:ext>
              </a:extLst>
            </p:cNvPr>
            <p:cNvSpPr txBox="1"/>
            <p:nvPr/>
          </p:nvSpPr>
          <p:spPr>
            <a:xfrm>
              <a:off x="4549682" y="3414155"/>
              <a:ext cx="19492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Prosperity</a:t>
              </a: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2" name="Graphic 11" descr="Plant with solid fill">
              <a:extLst>
                <a:ext uri="{FF2B5EF4-FFF2-40B4-BE49-F238E27FC236}">
                  <a16:creationId xmlns:a16="http://schemas.microsoft.com/office/drawing/2014/main" id="{2D88B1C7-BCDD-83A3-5386-039393296D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4176" y="2311285"/>
              <a:ext cx="1066802" cy="1066802"/>
            </a:xfrm>
            <a:prstGeom prst="rect">
              <a:avLst/>
            </a:prstGeom>
          </p:spPr>
        </p:pic>
      </p:grpSp>
      <p:grpSp>
        <p:nvGrpSpPr>
          <p:cNvPr id="13" name="Group 12">
            <a:extLst>
              <a:ext uri="{FF2B5EF4-FFF2-40B4-BE49-F238E27FC236}">
                <a16:creationId xmlns:a16="http://schemas.microsoft.com/office/drawing/2014/main" id="{33004998-0CCF-9C16-522C-F7E3D7454BEC}"/>
              </a:ext>
            </a:extLst>
          </p:cNvPr>
          <p:cNvGrpSpPr/>
          <p:nvPr/>
        </p:nvGrpSpPr>
        <p:grpSpPr>
          <a:xfrm>
            <a:off x="10216139" y="1235245"/>
            <a:ext cx="1861559" cy="1744674"/>
            <a:chOff x="182353" y="2162902"/>
            <a:chExt cx="1949280" cy="1961602"/>
          </a:xfrm>
        </p:grpSpPr>
        <p:sp>
          <p:nvSpPr>
            <p:cNvPr id="14" name="Rectangle: Rounded Corners 13">
              <a:extLst>
                <a:ext uri="{FF2B5EF4-FFF2-40B4-BE49-F238E27FC236}">
                  <a16:creationId xmlns:a16="http://schemas.microsoft.com/office/drawing/2014/main" id="{DD3DF864-9C92-9C42-E1AB-DEF95A63ABF4}"/>
                </a:ext>
              </a:extLst>
            </p:cNvPr>
            <p:cNvSpPr/>
            <p:nvPr/>
          </p:nvSpPr>
          <p:spPr>
            <a:xfrm>
              <a:off x="182353" y="2162902"/>
              <a:ext cx="1949280" cy="1961602"/>
            </a:xfrm>
            <a:prstGeom prst="roundRect">
              <a:avLst>
                <a:gd name="adj" fmla="val 23337"/>
              </a:avLst>
            </a:prstGeom>
            <a:solidFill>
              <a:srgbClr val="C9191E"/>
            </a:solidFill>
            <a:ln w="1270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5" name="Graphic 14" descr="Team">
              <a:extLst>
                <a:ext uri="{FF2B5EF4-FFF2-40B4-BE49-F238E27FC236}">
                  <a16:creationId xmlns:a16="http://schemas.microsoft.com/office/drawing/2014/main" id="{92BDEA85-158F-B877-3751-BCF00EA636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337" y="2406086"/>
              <a:ext cx="903633" cy="903633"/>
            </a:xfrm>
            <a:prstGeom prst="rect">
              <a:avLst/>
            </a:prstGeom>
          </p:spPr>
        </p:pic>
        <p:sp>
          <p:nvSpPr>
            <p:cNvPr id="16" name="TextBox 15">
              <a:extLst>
                <a:ext uri="{FF2B5EF4-FFF2-40B4-BE49-F238E27FC236}">
                  <a16:creationId xmlns:a16="http://schemas.microsoft.com/office/drawing/2014/main" id="{6BE57EC6-C115-C590-A74A-E513EB66607C}"/>
                </a:ext>
              </a:extLst>
            </p:cNvPr>
            <p:cNvSpPr txBox="1"/>
            <p:nvPr/>
          </p:nvSpPr>
          <p:spPr>
            <a:xfrm>
              <a:off x="182353" y="3391831"/>
              <a:ext cx="19492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People</a:t>
              </a: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3033663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C00C0-E8BA-A61B-D4E8-F66E68D735E2}"/>
              </a:ext>
            </a:extLst>
          </p:cNvPr>
          <p:cNvSpPr>
            <a:spLocks noGrp="1"/>
          </p:cNvSpPr>
          <p:nvPr>
            <p:ph type="title"/>
          </p:nvPr>
        </p:nvSpPr>
        <p:spPr/>
        <p:txBody>
          <a:bodyPr/>
          <a:lstStyle/>
          <a:p>
            <a:r>
              <a:rPr lang="en-US" dirty="0">
                <a:solidFill>
                  <a:srgbClr val="1D3C6B"/>
                </a:solidFill>
              </a:rPr>
              <a:t>The benefits of climate education</a:t>
            </a:r>
            <a:endParaRPr lang="en-GB" dirty="0">
              <a:solidFill>
                <a:srgbClr val="1D3C6B"/>
              </a:solidFill>
            </a:endParaRPr>
          </a:p>
        </p:txBody>
      </p:sp>
      <p:sp>
        <p:nvSpPr>
          <p:cNvPr id="4" name="Picture Placeholder 3">
            <a:extLst>
              <a:ext uri="{FF2B5EF4-FFF2-40B4-BE49-F238E27FC236}">
                <a16:creationId xmlns:a16="http://schemas.microsoft.com/office/drawing/2014/main" id="{B16E79DD-AF53-CDF5-1E44-60BA77957186}"/>
              </a:ext>
            </a:extLst>
          </p:cNvPr>
          <p:cNvSpPr>
            <a:spLocks noGrp="1"/>
          </p:cNvSpPr>
          <p:nvPr>
            <p:ph type="pic" sz="quarter" idx="10"/>
          </p:nvPr>
        </p:nvSpPr>
        <p:spPr/>
        <p:txBody>
          <a:bodyPr/>
          <a:lstStyle/>
          <a:p>
            <a:endParaRPr lang="en-GB"/>
          </a:p>
        </p:txBody>
      </p:sp>
      <p:sp>
        <p:nvSpPr>
          <p:cNvPr id="8" name="TextBox 7">
            <a:extLst>
              <a:ext uri="{FF2B5EF4-FFF2-40B4-BE49-F238E27FC236}">
                <a16:creationId xmlns:a16="http://schemas.microsoft.com/office/drawing/2014/main" id="{53737BFB-B638-795E-D952-2A39EDCF73BE}"/>
              </a:ext>
            </a:extLst>
          </p:cNvPr>
          <p:cNvSpPr txBox="1"/>
          <p:nvPr/>
        </p:nvSpPr>
        <p:spPr>
          <a:xfrm>
            <a:off x="838200" y="2632413"/>
            <a:ext cx="7957344" cy="240065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F14A3A"/>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Acquire knowledge of the climate system and the human role in shaping it</a:t>
            </a:r>
          </a:p>
          <a:p>
            <a:pPr marL="457200" marR="0" lvl="0" indent="-457200" algn="l" defTabSz="914400" rtl="0" eaLnBrk="1" fontAlgn="auto" latinLnBrk="0" hangingPunct="1">
              <a:lnSpc>
                <a:spcPct val="100000"/>
              </a:lnSpc>
              <a:spcBef>
                <a:spcPts val="0"/>
              </a:spcBef>
              <a:spcAft>
                <a:spcPts val="1200"/>
              </a:spcAft>
              <a:buClr>
                <a:srgbClr val="F14A3A"/>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Gain key life skills and insights into global citizenship</a:t>
            </a:r>
          </a:p>
          <a:p>
            <a:pPr marL="457200" marR="0" lvl="0" indent="-457200" algn="l" defTabSz="914400" rtl="0" eaLnBrk="1" fontAlgn="auto" latinLnBrk="0" hangingPunct="1">
              <a:lnSpc>
                <a:spcPct val="100000"/>
              </a:lnSpc>
              <a:spcBef>
                <a:spcPts val="0"/>
              </a:spcBef>
              <a:spcAft>
                <a:spcPts val="1200"/>
              </a:spcAft>
              <a:buClr>
                <a:srgbClr val="F14A3A"/>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Be active participants in sustainability solutions</a:t>
            </a:r>
          </a:p>
          <a:p>
            <a:pPr marL="457200" marR="0" lvl="0" indent="-457200" algn="l" defTabSz="914400" rtl="0" eaLnBrk="1" fontAlgn="auto" latinLnBrk="0" hangingPunct="1">
              <a:lnSpc>
                <a:spcPct val="100000"/>
              </a:lnSpc>
              <a:spcBef>
                <a:spcPts val="0"/>
              </a:spcBef>
              <a:spcAft>
                <a:spcPts val="1200"/>
              </a:spcAft>
              <a:buClr>
                <a:srgbClr val="F14A3A"/>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Be prepared to thrive in the green transition</a:t>
            </a: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7586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C00C0-E8BA-A61B-D4E8-F66E68D735E2}"/>
              </a:ext>
            </a:extLst>
          </p:cNvPr>
          <p:cNvSpPr>
            <a:spLocks noGrp="1"/>
          </p:cNvSpPr>
          <p:nvPr>
            <p:ph type="title"/>
          </p:nvPr>
        </p:nvSpPr>
        <p:spPr>
          <a:xfrm>
            <a:off x="838200" y="292100"/>
            <a:ext cx="10515600" cy="1428750"/>
          </a:xfrm>
        </p:spPr>
        <p:txBody>
          <a:bodyPr/>
          <a:lstStyle/>
          <a:p>
            <a:r>
              <a:rPr lang="en-US" dirty="0">
                <a:solidFill>
                  <a:srgbClr val="1D3C6B"/>
                </a:solidFill>
              </a:rPr>
              <a:t>How can we deliver climate education?</a:t>
            </a:r>
            <a:endParaRPr lang="en-GB" dirty="0">
              <a:solidFill>
                <a:srgbClr val="1D3C6B"/>
              </a:solidFill>
            </a:endParaRPr>
          </a:p>
        </p:txBody>
      </p:sp>
      <p:sp>
        <p:nvSpPr>
          <p:cNvPr id="4" name="Picture Placeholder 3">
            <a:extLst>
              <a:ext uri="{FF2B5EF4-FFF2-40B4-BE49-F238E27FC236}">
                <a16:creationId xmlns:a16="http://schemas.microsoft.com/office/drawing/2014/main" id="{B16E79DD-AF53-CDF5-1E44-60BA77957186}"/>
              </a:ext>
            </a:extLst>
          </p:cNvPr>
          <p:cNvSpPr>
            <a:spLocks noGrp="1"/>
          </p:cNvSpPr>
          <p:nvPr>
            <p:ph type="pic" sz="quarter" idx="10"/>
          </p:nvPr>
        </p:nvSpPr>
        <p:spPr/>
        <p:txBody>
          <a:bodyPr/>
          <a:lstStyle/>
          <a:p>
            <a:endParaRPr lang="en-GB"/>
          </a:p>
        </p:txBody>
      </p:sp>
      <p:graphicFrame>
        <p:nvGraphicFramePr>
          <p:cNvPr id="5" name="Diagram 4">
            <a:extLst>
              <a:ext uri="{FF2B5EF4-FFF2-40B4-BE49-F238E27FC236}">
                <a16:creationId xmlns:a16="http://schemas.microsoft.com/office/drawing/2014/main" id="{87E2AB8A-E58C-E165-BC5E-A173388B3583}"/>
              </a:ext>
            </a:extLst>
          </p:cNvPr>
          <p:cNvGraphicFramePr/>
          <p:nvPr/>
        </p:nvGraphicFramePr>
        <p:xfrm>
          <a:off x="837215" y="2134095"/>
          <a:ext cx="10648950" cy="4319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633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3BB9B2-927E-ED88-4909-AF1725C0AAD7}"/>
              </a:ext>
            </a:extLst>
          </p:cNvPr>
          <p:cNvSpPr>
            <a:spLocks noGrp="1"/>
          </p:cNvSpPr>
          <p:nvPr>
            <p:ph idx="1"/>
          </p:nvPr>
        </p:nvSpPr>
        <p:spPr>
          <a:xfrm>
            <a:off x="838200" y="2349849"/>
            <a:ext cx="5001491" cy="4137280"/>
          </a:xfrm>
        </p:spPr>
        <p:txBody>
          <a:bodyPr>
            <a:noAutofit/>
          </a:bodyPr>
          <a:lstStyle/>
          <a:p>
            <a:endParaRPr lang="en-GB" sz="2400" dirty="0"/>
          </a:p>
          <a:p>
            <a:r>
              <a:rPr lang="en-GB" sz="2400" dirty="0"/>
              <a:t>“Employment in an activity that contributes to protecting or restoring the environment, including those that mitigate or adapt to climate change”​</a:t>
            </a:r>
          </a:p>
          <a:p>
            <a:r>
              <a:rPr lang="en-GB" dirty="0"/>
              <a:t>The Office for National Statistics, 2023</a:t>
            </a:r>
            <a:endParaRPr lang="en-GB" sz="1400" dirty="0"/>
          </a:p>
        </p:txBody>
      </p:sp>
      <p:sp>
        <p:nvSpPr>
          <p:cNvPr id="5" name="Title 4">
            <a:extLst>
              <a:ext uri="{FF2B5EF4-FFF2-40B4-BE49-F238E27FC236}">
                <a16:creationId xmlns:a16="http://schemas.microsoft.com/office/drawing/2014/main" id="{A06DA9C1-6395-E909-3637-1E06A0B239D1}"/>
              </a:ext>
            </a:extLst>
          </p:cNvPr>
          <p:cNvSpPr>
            <a:spLocks noGrp="1"/>
          </p:cNvSpPr>
          <p:nvPr>
            <p:ph type="title"/>
          </p:nvPr>
        </p:nvSpPr>
        <p:spPr>
          <a:xfrm>
            <a:off x="838200" y="923925"/>
            <a:ext cx="10515600" cy="1320802"/>
          </a:xfrm>
        </p:spPr>
        <p:txBody>
          <a:bodyPr/>
          <a:lstStyle/>
          <a:p>
            <a:r>
              <a:rPr lang="en-GB" dirty="0">
                <a:solidFill>
                  <a:srgbClr val="1D3C6B"/>
                </a:solidFill>
                <a:latin typeface="Arial"/>
                <a:cs typeface="Arial"/>
              </a:rPr>
              <a:t>What is a green job?</a:t>
            </a:r>
          </a:p>
        </p:txBody>
      </p:sp>
      <p:sp>
        <p:nvSpPr>
          <p:cNvPr id="7" name="Picture Placeholder 6">
            <a:extLst>
              <a:ext uri="{FF2B5EF4-FFF2-40B4-BE49-F238E27FC236}">
                <a16:creationId xmlns:a16="http://schemas.microsoft.com/office/drawing/2014/main" id="{4C9D0119-5007-56EC-0958-BF6F696F5B0E}"/>
              </a:ext>
            </a:extLst>
          </p:cNvPr>
          <p:cNvSpPr>
            <a:spLocks noGrp="1"/>
          </p:cNvSpPr>
          <p:nvPr>
            <p:ph type="pic" sz="quarter" idx="11"/>
          </p:nvPr>
        </p:nvSpPr>
        <p:spPr/>
        <p:txBody>
          <a:bodyPr/>
          <a:lstStyle/>
          <a:p>
            <a:endParaRPr lang="en-GB"/>
          </a:p>
        </p:txBody>
      </p:sp>
      <p:pic>
        <p:nvPicPr>
          <p:cNvPr id="3074" name="Picture 2" descr="woman in pink long sleeve shirt wearing black sunglasses">
            <a:extLst>
              <a:ext uri="{FF2B5EF4-FFF2-40B4-BE49-F238E27FC236}">
                <a16:creationId xmlns:a16="http://schemas.microsoft.com/office/drawing/2014/main" id="{F5987758-AC67-8D92-AF76-A11F4C124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924" y="2459039"/>
            <a:ext cx="6017076" cy="401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678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E60C-B71D-CBD8-3E9B-8DBE9F42CE74}"/>
              </a:ext>
            </a:extLst>
          </p:cNvPr>
          <p:cNvSpPr>
            <a:spLocks noGrp="1"/>
          </p:cNvSpPr>
          <p:nvPr>
            <p:ph type="title"/>
          </p:nvPr>
        </p:nvSpPr>
        <p:spPr>
          <a:xfrm>
            <a:off x="893609" y="253657"/>
            <a:ext cx="10515600" cy="1428750"/>
          </a:xfrm>
        </p:spPr>
        <p:txBody>
          <a:bodyPr/>
          <a:lstStyle/>
          <a:p>
            <a:r>
              <a:rPr lang="en-US" dirty="0">
                <a:solidFill>
                  <a:srgbClr val="1D3C6B"/>
                </a:solidFill>
              </a:rPr>
              <a:t>What jobs are in the green sector?</a:t>
            </a:r>
            <a:endParaRPr lang="en-GB" dirty="0">
              <a:solidFill>
                <a:srgbClr val="1D3C6B"/>
              </a:solidFill>
            </a:endParaRPr>
          </a:p>
        </p:txBody>
      </p:sp>
      <p:sp>
        <p:nvSpPr>
          <p:cNvPr id="4" name="Picture Placeholder 3">
            <a:extLst>
              <a:ext uri="{FF2B5EF4-FFF2-40B4-BE49-F238E27FC236}">
                <a16:creationId xmlns:a16="http://schemas.microsoft.com/office/drawing/2014/main" id="{63CBDBD3-E4A8-EDFA-87CF-25690DCAF9C8}"/>
              </a:ext>
            </a:extLst>
          </p:cNvPr>
          <p:cNvSpPr>
            <a:spLocks noGrp="1"/>
          </p:cNvSpPr>
          <p:nvPr>
            <p:ph type="pic" sz="quarter" idx="10"/>
          </p:nvPr>
        </p:nvSpPr>
        <p:spPr/>
        <p:txBody>
          <a:bodyPr/>
          <a:lstStyle/>
          <a:p>
            <a:endParaRPr lang="en-GB"/>
          </a:p>
        </p:txBody>
      </p:sp>
      <p:sp>
        <p:nvSpPr>
          <p:cNvPr id="2" name="Rectangle 1">
            <a:extLst>
              <a:ext uri="{FF2B5EF4-FFF2-40B4-BE49-F238E27FC236}">
                <a16:creationId xmlns:a16="http://schemas.microsoft.com/office/drawing/2014/main" id="{7990EF1A-0500-5674-F78F-7E9BEEA80A96}"/>
              </a:ext>
            </a:extLst>
          </p:cNvPr>
          <p:cNvSpPr/>
          <p:nvPr/>
        </p:nvSpPr>
        <p:spPr>
          <a:xfrm>
            <a:off x="204325" y="1984677"/>
            <a:ext cx="1910225" cy="909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Power</a:t>
            </a:r>
            <a:endParaRPr kumimoji="0" lang="en-GB"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7" name="Rectangle 6">
            <a:extLst>
              <a:ext uri="{FF2B5EF4-FFF2-40B4-BE49-F238E27FC236}">
                <a16:creationId xmlns:a16="http://schemas.microsoft.com/office/drawing/2014/main" id="{4B612E61-51AE-68AF-9B3E-FBACF137B0C5}"/>
              </a:ext>
            </a:extLst>
          </p:cNvPr>
          <p:cNvSpPr/>
          <p:nvPr/>
        </p:nvSpPr>
        <p:spPr>
          <a:xfrm>
            <a:off x="2243499" y="1984677"/>
            <a:ext cx="3695183" cy="909676"/>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Renewables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Energy storage </a:t>
            </a:r>
          </a:p>
        </p:txBody>
      </p:sp>
      <p:sp>
        <p:nvSpPr>
          <p:cNvPr id="9" name="Rectangle 8">
            <a:extLst>
              <a:ext uri="{FF2B5EF4-FFF2-40B4-BE49-F238E27FC236}">
                <a16:creationId xmlns:a16="http://schemas.microsoft.com/office/drawing/2014/main" id="{884B36DA-FF1F-99B5-F452-CD0C55732B0E}"/>
              </a:ext>
            </a:extLst>
          </p:cNvPr>
          <p:cNvSpPr/>
          <p:nvPr/>
        </p:nvSpPr>
        <p:spPr>
          <a:xfrm>
            <a:off x="171558" y="3007004"/>
            <a:ext cx="1910225" cy="12129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Homes &amp; buildings</a:t>
            </a:r>
          </a:p>
        </p:txBody>
      </p:sp>
      <p:sp>
        <p:nvSpPr>
          <p:cNvPr id="10" name="Rectangle 9">
            <a:extLst>
              <a:ext uri="{FF2B5EF4-FFF2-40B4-BE49-F238E27FC236}">
                <a16:creationId xmlns:a16="http://schemas.microsoft.com/office/drawing/2014/main" id="{5F558EB6-3B5F-CD77-A20C-5E549D242C98}"/>
              </a:ext>
            </a:extLst>
          </p:cNvPr>
          <p:cNvSpPr/>
          <p:nvPr/>
        </p:nvSpPr>
        <p:spPr>
          <a:xfrm>
            <a:off x="2210732" y="3007004"/>
            <a:ext cx="3695183" cy="1212901"/>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New efficient homes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Retrofitting inc. heat pumps &amp; networks</a:t>
            </a:r>
          </a:p>
        </p:txBody>
      </p:sp>
      <p:sp>
        <p:nvSpPr>
          <p:cNvPr id="11" name="Rectangle 10">
            <a:extLst>
              <a:ext uri="{FF2B5EF4-FFF2-40B4-BE49-F238E27FC236}">
                <a16:creationId xmlns:a16="http://schemas.microsoft.com/office/drawing/2014/main" id="{001FF8F7-44A7-24EB-8A2D-3F6EB4EBED76}"/>
              </a:ext>
            </a:extLst>
          </p:cNvPr>
          <p:cNvSpPr/>
          <p:nvPr/>
        </p:nvSpPr>
        <p:spPr>
          <a:xfrm>
            <a:off x="6277292" y="1984677"/>
            <a:ext cx="1910225" cy="909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Natural resources</a:t>
            </a:r>
          </a:p>
        </p:txBody>
      </p:sp>
      <p:sp>
        <p:nvSpPr>
          <p:cNvPr id="12" name="Rectangle 11">
            <a:extLst>
              <a:ext uri="{FF2B5EF4-FFF2-40B4-BE49-F238E27FC236}">
                <a16:creationId xmlns:a16="http://schemas.microsoft.com/office/drawing/2014/main" id="{13B363B3-CD6B-5BE8-25B6-CC5FEE89E7F7}"/>
              </a:ext>
            </a:extLst>
          </p:cNvPr>
          <p:cNvSpPr/>
          <p:nvPr/>
        </p:nvSpPr>
        <p:spPr>
          <a:xfrm>
            <a:off x="8316466" y="1984677"/>
            <a:ext cx="3695183" cy="909676"/>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Nature restoration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Agriculture &amp; waste</a:t>
            </a:r>
          </a:p>
        </p:txBody>
      </p:sp>
      <p:sp>
        <p:nvSpPr>
          <p:cNvPr id="13" name="Rectangle 12">
            <a:extLst>
              <a:ext uri="{FF2B5EF4-FFF2-40B4-BE49-F238E27FC236}">
                <a16:creationId xmlns:a16="http://schemas.microsoft.com/office/drawing/2014/main" id="{03367BC7-2710-8CE5-CD9B-67B29D7EF5B8}"/>
              </a:ext>
            </a:extLst>
          </p:cNvPr>
          <p:cNvSpPr/>
          <p:nvPr/>
        </p:nvSpPr>
        <p:spPr>
          <a:xfrm>
            <a:off x="6277292" y="4354702"/>
            <a:ext cx="1910225" cy="909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Business &amp; industry</a:t>
            </a:r>
          </a:p>
        </p:txBody>
      </p:sp>
      <p:sp>
        <p:nvSpPr>
          <p:cNvPr id="14" name="Rectangle 13">
            <a:extLst>
              <a:ext uri="{FF2B5EF4-FFF2-40B4-BE49-F238E27FC236}">
                <a16:creationId xmlns:a16="http://schemas.microsoft.com/office/drawing/2014/main" id="{7CD023AB-2510-4FE6-FA2E-4A5C8E045FB4}"/>
              </a:ext>
            </a:extLst>
          </p:cNvPr>
          <p:cNvSpPr/>
          <p:nvPr/>
        </p:nvSpPr>
        <p:spPr>
          <a:xfrm>
            <a:off x="8316466" y="4354702"/>
            <a:ext cx="3695183" cy="909676"/>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Hydrogen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Carbon Capture </a:t>
            </a:r>
            <a:r>
              <a:rPr kumimoji="0" lang="en-US" sz="20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(CCUS)</a:t>
            </a:r>
            <a:endPar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endParaRPr>
          </a:p>
        </p:txBody>
      </p:sp>
      <p:sp>
        <p:nvSpPr>
          <p:cNvPr id="15" name="Rectangle 14">
            <a:extLst>
              <a:ext uri="{FF2B5EF4-FFF2-40B4-BE49-F238E27FC236}">
                <a16:creationId xmlns:a16="http://schemas.microsoft.com/office/drawing/2014/main" id="{AEB12470-3D9A-7EB0-AC5B-3DA0FF759897}"/>
              </a:ext>
            </a:extLst>
          </p:cNvPr>
          <p:cNvSpPr/>
          <p:nvPr/>
        </p:nvSpPr>
        <p:spPr>
          <a:xfrm>
            <a:off x="6277292" y="3007004"/>
            <a:ext cx="1910225" cy="12129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Transport</a:t>
            </a:r>
          </a:p>
        </p:txBody>
      </p:sp>
      <p:sp>
        <p:nvSpPr>
          <p:cNvPr id="16" name="Rectangle 15">
            <a:extLst>
              <a:ext uri="{FF2B5EF4-FFF2-40B4-BE49-F238E27FC236}">
                <a16:creationId xmlns:a16="http://schemas.microsoft.com/office/drawing/2014/main" id="{D25F8E01-740F-506E-C438-18173E2DA447}"/>
              </a:ext>
            </a:extLst>
          </p:cNvPr>
          <p:cNvSpPr/>
          <p:nvPr/>
        </p:nvSpPr>
        <p:spPr>
          <a:xfrm>
            <a:off x="8316466" y="3007004"/>
            <a:ext cx="3695183" cy="1212901"/>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Low/no emissions vehicles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Cycling &amp; walking</a:t>
            </a:r>
          </a:p>
        </p:txBody>
      </p:sp>
      <p:sp>
        <p:nvSpPr>
          <p:cNvPr id="17" name="Rectangle 16">
            <a:extLst>
              <a:ext uri="{FF2B5EF4-FFF2-40B4-BE49-F238E27FC236}">
                <a16:creationId xmlns:a16="http://schemas.microsoft.com/office/drawing/2014/main" id="{50EA7DBD-ED27-9429-F220-83E53F7F7ECB}"/>
              </a:ext>
            </a:extLst>
          </p:cNvPr>
          <p:cNvSpPr/>
          <p:nvPr/>
        </p:nvSpPr>
        <p:spPr>
          <a:xfrm>
            <a:off x="171558" y="4354702"/>
            <a:ext cx="1910225" cy="909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Climate adaptation</a:t>
            </a:r>
          </a:p>
        </p:txBody>
      </p:sp>
      <p:sp>
        <p:nvSpPr>
          <p:cNvPr id="18" name="Rectangle 17">
            <a:extLst>
              <a:ext uri="{FF2B5EF4-FFF2-40B4-BE49-F238E27FC236}">
                <a16:creationId xmlns:a16="http://schemas.microsoft.com/office/drawing/2014/main" id="{7D49CEC4-AF4F-2EF6-6C65-9A98A7D81F51}"/>
              </a:ext>
            </a:extLst>
          </p:cNvPr>
          <p:cNvSpPr/>
          <p:nvPr/>
        </p:nvSpPr>
        <p:spPr>
          <a:xfrm>
            <a:off x="2210732" y="4354702"/>
            <a:ext cx="3695183" cy="909676"/>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Engineering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Nature-based solutions</a:t>
            </a:r>
          </a:p>
        </p:txBody>
      </p:sp>
      <p:sp>
        <p:nvSpPr>
          <p:cNvPr id="19" name="Rectangle 18">
            <a:extLst>
              <a:ext uri="{FF2B5EF4-FFF2-40B4-BE49-F238E27FC236}">
                <a16:creationId xmlns:a16="http://schemas.microsoft.com/office/drawing/2014/main" id="{27312984-6B4F-1DFC-2D5D-B5A5461E1773}"/>
              </a:ext>
            </a:extLst>
          </p:cNvPr>
          <p:cNvSpPr/>
          <p:nvPr/>
        </p:nvSpPr>
        <p:spPr>
          <a:xfrm>
            <a:off x="159930" y="5383643"/>
            <a:ext cx="3695183" cy="909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Enabling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decarbonisation</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20" name="Rectangle 19">
            <a:extLst>
              <a:ext uri="{FF2B5EF4-FFF2-40B4-BE49-F238E27FC236}">
                <a16:creationId xmlns:a16="http://schemas.microsoft.com/office/drawing/2014/main" id="{EB9BF27A-14E0-3D77-4ACC-6633D530F20D}"/>
              </a:ext>
            </a:extLst>
          </p:cNvPr>
          <p:cNvSpPr/>
          <p:nvPr/>
        </p:nvSpPr>
        <p:spPr>
          <a:xfrm>
            <a:off x="4012431" y="5383643"/>
            <a:ext cx="3852501" cy="909676"/>
          </a:xfrm>
          <a:prstGeom prst="rect">
            <a:avLst/>
          </a:prstGeom>
          <a:solidFill>
            <a:srgbClr val="C3D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Science &amp; 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2542"/>
                </a:solidFill>
                <a:effectLst/>
                <a:uLnTx/>
                <a:uFillTx/>
                <a:latin typeface="Arial Nova" panose="020B0504020202020204" pitchFamily="34" charset="0"/>
                <a:ea typeface="+mn-ea"/>
                <a:cs typeface="+mn-cs"/>
              </a:rPr>
              <a:t>Green finance</a:t>
            </a:r>
          </a:p>
        </p:txBody>
      </p:sp>
    </p:spTree>
    <p:extLst>
      <p:ext uri="{BB962C8B-B14F-4D97-AF65-F5344CB8AC3E}">
        <p14:creationId xmlns:p14="http://schemas.microsoft.com/office/powerpoint/2010/main" val="8053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745F07-7714-DADA-B46E-C70AB962E074}"/>
              </a:ext>
            </a:extLst>
          </p:cNvPr>
          <p:cNvSpPr>
            <a:spLocks noGrp="1"/>
          </p:cNvSpPr>
          <p:nvPr>
            <p:ph type="subTitle" idx="1"/>
          </p:nvPr>
        </p:nvSpPr>
        <p:spPr>
          <a:xfrm>
            <a:off x="1466189" y="4429387"/>
            <a:ext cx="9201810" cy="751448"/>
          </a:xfrm>
        </p:spPr>
        <p:txBody>
          <a:bodyPr/>
          <a:lstStyle/>
          <a:p>
            <a:r>
              <a:rPr lang="en-GB" dirty="0"/>
              <a:t>Department for Education, 2022</a:t>
            </a:r>
          </a:p>
        </p:txBody>
      </p:sp>
      <p:sp>
        <p:nvSpPr>
          <p:cNvPr id="3" name="Title 2">
            <a:extLst>
              <a:ext uri="{FF2B5EF4-FFF2-40B4-BE49-F238E27FC236}">
                <a16:creationId xmlns:a16="http://schemas.microsoft.com/office/drawing/2014/main" id="{22CC2C79-41E8-42F2-52AE-25881BE54560}"/>
              </a:ext>
            </a:extLst>
          </p:cNvPr>
          <p:cNvSpPr>
            <a:spLocks noGrp="1"/>
          </p:cNvSpPr>
          <p:nvPr>
            <p:ph type="title"/>
          </p:nvPr>
        </p:nvSpPr>
        <p:spPr>
          <a:xfrm>
            <a:off x="1466190" y="2119537"/>
            <a:ext cx="9201809" cy="2209182"/>
          </a:xfrm>
        </p:spPr>
        <p:txBody>
          <a:bodyPr>
            <a:normAutofit fontScale="90000"/>
          </a:bodyPr>
          <a:lstStyle/>
          <a:p>
            <a:r>
              <a:rPr lang="en-GB" dirty="0"/>
              <a:t>“Green jobs will not be niche.​</a:t>
            </a:r>
            <a:br>
              <a:rPr lang="en-GB" dirty="0"/>
            </a:br>
            <a:r>
              <a:rPr lang="en-GB" dirty="0"/>
              <a:t>We anticipate that sustainability and climate change will touch every career.”​</a:t>
            </a:r>
          </a:p>
        </p:txBody>
      </p:sp>
      <p:sp>
        <p:nvSpPr>
          <p:cNvPr id="6" name="Picture Placeholder 5">
            <a:extLst>
              <a:ext uri="{FF2B5EF4-FFF2-40B4-BE49-F238E27FC236}">
                <a16:creationId xmlns:a16="http://schemas.microsoft.com/office/drawing/2014/main" id="{AAF2D18D-81BE-4BFF-0EA7-0CD13A374E91}"/>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424450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B90B24-80A9-354D-FFFD-40FA314BFBED}"/>
              </a:ext>
            </a:extLst>
          </p:cNvPr>
          <p:cNvSpPr>
            <a:spLocks noGrp="1"/>
          </p:cNvSpPr>
          <p:nvPr>
            <p:ph type="title"/>
          </p:nvPr>
        </p:nvSpPr>
        <p:spPr>
          <a:xfrm>
            <a:off x="838200" y="819151"/>
            <a:ext cx="7648575" cy="1428750"/>
          </a:xfrm>
        </p:spPr>
        <p:txBody>
          <a:bodyPr/>
          <a:lstStyle/>
          <a:p>
            <a:r>
              <a:rPr lang="en-US" dirty="0">
                <a:solidFill>
                  <a:srgbClr val="1D3C6B"/>
                </a:solidFill>
              </a:rPr>
              <a:t>How to support students into green careers?</a:t>
            </a:r>
            <a:endParaRPr lang="en-GB" dirty="0">
              <a:solidFill>
                <a:srgbClr val="1D3C6B"/>
              </a:solidFill>
            </a:endParaRPr>
          </a:p>
        </p:txBody>
      </p:sp>
      <p:sp>
        <p:nvSpPr>
          <p:cNvPr id="4" name="Picture Placeholder 3">
            <a:extLst>
              <a:ext uri="{FF2B5EF4-FFF2-40B4-BE49-F238E27FC236}">
                <a16:creationId xmlns:a16="http://schemas.microsoft.com/office/drawing/2014/main" id="{25DD479D-26AD-7DA5-C076-70A26D0F803D}"/>
              </a:ext>
            </a:extLst>
          </p:cNvPr>
          <p:cNvSpPr>
            <a:spLocks noGrp="1"/>
          </p:cNvSpPr>
          <p:nvPr>
            <p:ph type="pic" sz="quarter" idx="10"/>
          </p:nvPr>
        </p:nvSpPr>
        <p:spPr/>
        <p:txBody>
          <a:bodyPr/>
          <a:lstStyle/>
          <a:p>
            <a:endParaRPr lang="en-GB"/>
          </a:p>
        </p:txBody>
      </p:sp>
      <p:graphicFrame>
        <p:nvGraphicFramePr>
          <p:cNvPr id="5" name="Content Placeholder 2">
            <a:extLst>
              <a:ext uri="{FF2B5EF4-FFF2-40B4-BE49-F238E27FC236}">
                <a16:creationId xmlns:a16="http://schemas.microsoft.com/office/drawing/2014/main" id="{316E3DA2-061C-3424-EFF8-1FA9C6A3ABCC}"/>
              </a:ext>
            </a:extLst>
          </p:cNvPr>
          <p:cNvGraphicFramePr>
            <a:graphicFrameLocks/>
          </p:cNvGraphicFramePr>
          <p:nvPr/>
        </p:nvGraphicFramePr>
        <p:xfrm>
          <a:off x="184150" y="2247901"/>
          <a:ext cx="118237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632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93FA1787-2240-41D9-A40E-72CA18792A26}"/>
                                            </p:graphicEl>
                                          </p:spTgt>
                                        </p:tgtEl>
                                        <p:attrNameLst>
                                          <p:attrName>style.visibility</p:attrName>
                                        </p:attrNameLst>
                                      </p:cBhvr>
                                      <p:to>
                                        <p:strVal val="visible"/>
                                      </p:to>
                                    </p:set>
                                    <p:animEffect transition="in" filter="wipe(left)">
                                      <p:cBhvr>
                                        <p:cTn id="7" dur="500"/>
                                        <p:tgtEl>
                                          <p:spTgt spid="5">
                                            <p:graphicEl>
                                              <a:dgm id="{93FA1787-2240-41D9-A40E-72CA18792A2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61DC60C6-9689-4270-B44C-CED451D6CD51}"/>
                                            </p:graphicEl>
                                          </p:spTgt>
                                        </p:tgtEl>
                                        <p:attrNameLst>
                                          <p:attrName>style.visibility</p:attrName>
                                        </p:attrNameLst>
                                      </p:cBhvr>
                                      <p:to>
                                        <p:strVal val="visible"/>
                                      </p:to>
                                    </p:set>
                                    <p:animEffect transition="in" filter="wipe(left)">
                                      <p:cBhvr>
                                        <p:cTn id="12" dur="500"/>
                                        <p:tgtEl>
                                          <p:spTgt spid="5">
                                            <p:graphicEl>
                                              <a:dgm id="{61DC60C6-9689-4270-B44C-CED451D6CD51}"/>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B4D81BA0-171B-4FEB-B12E-81E527843D5A}"/>
                                            </p:graphicEl>
                                          </p:spTgt>
                                        </p:tgtEl>
                                        <p:attrNameLst>
                                          <p:attrName>style.visibility</p:attrName>
                                        </p:attrNameLst>
                                      </p:cBhvr>
                                      <p:to>
                                        <p:strVal val="visible"/>
                                      </p:to>
                                    </p:set>
                                    <p:animEffect transition="in" filter="wipe(left)">
                                      <p:cBhvr>
                                        <p:cTn id="15" dur="500"/>
                                        <p:tgtEl>
                                          <p:spTgt spid="5">
                                            <p:graphicEl>
                                              <a:dgm id="{B4D81BA0-171B-4FEB-B12E-81E527843D5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C095C898-2FE0-49F6-B5D8-EE669ECD96D5}"/>
                                            </p:graphicEl>
                                          </p:spTgt>
                                        </p:tgtEl>
                                        <p:attrNameLst>
                                          <p:attrName>style.visibility</p:attrName>
                                        </p:attrNameLst>
                                      </p:cBhvr>
                                      <p:to>
                                        <p:strVal val="visible"/>
                                      </p:to>
                                    </p:set>
                                    <p:animEffect transition="in" filter="wipe(left)">
                                      <p:cBhvr>
                                        <p:cTn id="20" dur="500"/>
                                        <p:tgtEl>
                                          <p:spTgt spid="5">
                                            <p:graphicEl>
                                              <a:dgm id="{C095C898-2FE0-49F6-B5D8-EE669ECD96D5}"/>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590C75FE-7CE5-4196-810B-D4DD82F450A7}"/>
                                            </p:graphicEl>
                                          </p:spTgt>
                                        </p:tgtEl>
                                        <p:attrNameLst>
                                          <p:attrName>style.visibility</p:attrName>
                                        </p:attrNameLst>
                                      </p:cBhvr>
                                      <p:to>
                                        <p:strVal val="visible"/>
                                      </p:to>
                                    </p:set>
                                    <p:animEffect transition="in" filter="wipe(left)">
                                      <p:cBhvr>
                                        <p:cTn id="23" dur="500"/>
                                        <p:tgtEl>
                                          <p:spTgt spid="5">
                                            <p:graphicEl>
                                              <a:dgm id="{590C75FE-7CE5-4196-810B-D4DD82F450A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745B7617-91E4-479A-9CB3-F99B0A37E6E8}"/>
                                            </p:graphicEl>
                                          </p:spTgt>
                                        </p:tgtEl>
                                        <p:attrNameLst>
                                          <p:attrName>style.visibility</p:attrName>
                                        </p:attrNameLst>
                                      </p:cBhvr>
                                      <p:to>
                                        <p:strVal val="visible"/>
                                      </p:to>
                                    </p:set>
                                    <p:animEffect transition="in" filter="wipe(left)">
                                      <p:cBhvr>
                                        <p:cTn id="28" dur="500"/>
                                        <p:tgtEl>
                                          <p:spTgt spid="5">
                                            <p:graphicEl>
                                              <a:dgm id="{745B7617-91E4-479A-9CB3-F99B0A37E6E8}"/>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A51CC3D1-4A6C-404E-B88B-8350E19E2724}"/>
                                            </p:graphicEl>
                                          </p:spTgt>
                                        </p:tgtEl>
                                        <p:attrNameLst>
                                          <p:attrName>style.visibility</p:attrName>
                                        </p:attrNameLst>
                                      </p:cBhvr>
                                      <p:to>
                                        <p:strVal val="visible"/>
                                      </p:to>
                                    </p:set>
                                    <p:animEffect transition="in" filter="wipe(left)">
                                      <p:cBhvr>
                                        <p:cTn id="31" dur="500"/>
                                        <p:tgtEl>
                                          <p:spTgt spid="5">
                                            <p:graphicEl>
                                              <a:dgm id="{A51CC3D1-4A6C-404E-B88B-8350E19E27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9A49E-94F2-A366-9BBB-0D5A0706DE0C}"/>
              </a:ext>
            </a:extLst>
          </p:cNvPr>
          <p:cNvSpPr>
            <a:spLocks noGrp="1"/>
          </p:cNvSpPr>
          <p:nvPr>
            <p:ph type="title"/>
          </p:nvPr>
        </p:nvSpPr>
        <p:spPr/>
        <p:txBody>
          <a:bodyPr/>
          <a:lstStyle/>
          <a:p>
            <a:r>
              <a:rPr lang="en-US"/>
              <a:t>What </a:t>
            </a:r>
            <a:r>
              <a:rPr lang="en-US">
                <a:solidFill>
                  <a:srgbClr val="C3D9ED"/>
                </a:solidFill>
              </a:rPr>
              <a:t>skills</a:t>
            </a:r>
            <a:r>
              <a:rPr lang="en-US"/>
              <a:t> do we need for the green transition?</a:t>
            </a:r>
            <a:endParaRPr lang="en-GB"/>
          </a:p>
        </p:txBody>
      </p:sp>
      <p:sp>
        <p:nvSpPr>
          <p:cNvPr id="4" name="Picture Placeholder 3">
            <a:extLst>
              <a:ext uri="{FF2B5EF4-FFF2-40B4-BE49-F238E27FC236}">
                <a16:creationId xmlns:a16="http://schemas.microsoft.com/office/drawing/2014/main" id="{E51BF8F6-98E5-F378-11B3-35B5C7138ED8}"/>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224562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3BB9B2-927E-ED88-4909-AF1725C0AAD7}"/>
              </a:ext>
            </a:extLst>
          </p:cNvPr>
          <p:cNvSpPr>
            <a:spLocks noGrp="1"/>
          </p:cNvSpPr>
          <p:nvPr>
            <p:ph idx="1"/>
          </p:nvPr>
        </p:nvSpPr>
        <p:spPr>
          <a:xfrm>
            <a:off x="838199" y="2576945"/>
            <a:ext cx="5390308" cy="3910184"/>
          </a:xfrm>
        </p:spPr>
        <p:txBody>
          <a:bodyPr vert="horz" lIns="0" tIns="45720" rIns="0" bIns="45720" rtlCol="0" anchor="t">
            <a:noAutofit/>
          </a:bodyPr>
          <a:lstStyle/>
          <a:p>
            <a:pPr marL="285750" indent="-285750">
              <a:buFont typeface="Arial" panose="020B0604020202020204" pitchFamily="34" charset="0"/>
              <a:buChar char="•"/>
            </a:pPr>
            <a:r>
              <a:rPr lang="en-GB" sz="2000" dirty="0">
                <a:solidFill>
                  <a:schemeClr val="tx1"/>
                </a:solidFill>
                <a:latin typeface="Arial"/>
                <a:cs typeface="Arial"/>
              </a:rPr>
              <a:t>Be more resilient to the effects of climate change. </a:t>
            </a:r>
            <a:endParaRPr lang="en-GB" sz="2000">
              <a:solidFill>
                <a:schemeClr val="tx1"/>
              </a:solidFill>
            </a:endParaRPr>
          </a:p>
          <a:p>
            <a:pPr marL="285750" indent="-285750">
              <a:buFont typeface="Arial" panose="020B0604020202020204" pitchFamily="34" charset="0"/>
              <a:buChar char="•"/>
            </a:pPr>
            <a:r>
              <a:rPr lang="en-GB" sz="2000" dirty="0">
                <a:solidFill>
                  <a:schemeClr val="tx1"/>
                </a:solidFill>
                <a:latin typeface="Arial"/>
                <a:cs typeface="Arial"/>
              </a:rPr>
              <a:t>Meet emission reduction targets.</a:t>
            </a:r>
            <a:endParaRPr lang="en-GB" sz="2000">
              <a:solidFill>
                <a:schemeClr val="tx1"/>
              </a:solidFill>
            </a:endParaRPr>
          </a:p>
          <a:p>
            <a:pPr marL="285750" indent="-285750">
              <a:buFont typeface="Arial" panose="020B0604020202020204" pitchFamily="34" charset="0"/>
              <a:buChar char="•"/>
            </a:pPr>
            <a:r>
              <a:rPr lang="en-GB" sz="2000" dirty="0">
                <a:solidFill>
                  <a:schemeClr val="tx1"/>
                </a:solidFill>
                <a:latin typeface="Arial"/>
                <a:cs typeface="Arial"/>
              </a:rPr>
              <a:t>Maximise biodiversity value of education estates.</a:t>
            </a:r>
          </a:p>
          <a:p>
            <a:pPr marL="285750" indent="-285750">
              <a:buFont typeface="Arial" panose="020B0604020202020204" pitchFamily="34" charset="0"/>
              <a:buChar char="•"/>
            </a:pPr>
            <a:r>
              <a:rPr lang="en-GB" sz="2000" dirty="0">
                <a:solidFill>
                  <a:schemeClr val="tx1"/>
                </a:solidFill>
                <a:latin typeface="Arial"/>
                <a:cs typeface="Arial"/>
              </a:rPr>
              <a:t>Be the catalyst for change across communities.</a:t>
            </a:r>
          </a:p>
          <a:p>
            <a:pPr marL="285750" indent="-285750">
              <a:buFont typeface="Arial" panose="020B0604020202020204" pitchFamily="34" charset="0"/>
              <a:buChar char="•"/>
            </a:pPr>
            <a:r>
              <a:rPr lang="en-GB" sz="2000" dirty="0">
                <a:solidFill>
                  <a:schemeClr val="tx1"/>
                </a:solidFill>
                <a:latin typeface="Arial"/>
                <a:cs typeface="Arial"/>
              </a:rPr>
              <a:t>Enable and empower young people.</a:t>
            </a:r>
          </a:p>
          <a:p>
            <a:endParaRPr lang="en-GB" dirty="0"/>
          </a:p>
        </p:txBody>
      </p:sp>
      <p:sp>
        <p:nvSpPr>
          <p:cNvPr id="5" name="Title 4">
            <a:extLst>
              <a:ext uri="{FF2B5EF4-FFF2-40B4-BE49-F238E27FC236}">
                <a16:creationId xmlns:a16="http://schemas.microsoft.com/office/drawing/2014/main" id="{A06DA9C1-6395-E909-3637-1E06A0B239D1}"/>
              </a:ext>
            </a:extLst>
          </p:cNvPr>
          <p:cNvSpPr>
            <a:spLocks noGrp="1"/>
          </p:cNvSpPr>
          <p:nvPr>
            <p:ph type="title"/>
          </p:nvPr>
        </p:nvSpPr>
        <p:spPr>
          <a:xfrm>
            <a:off x="838200" y="923925"/>
            <a:ext cx="10515600" cy="1320802"/>
          </a:xfrm>
        </p:spPr>
        <p:txBody>
          <a:bodyPr/>
          <a:lstStyle/>
          <a:p>
            <a:r>
              <a:rPr lang="en-GB" dirty="0">
                <a:solidFill>
                  <a:srgbClr val="1D3C6B"/>
                </a:solidFill>
                <a:latin typeface="Arial"/>
                <a:cs typeface="Arial"/>
              </a:rPr>
              <a:t>Climate action plans can help you to…</a:t>
            </a:r>
          </a:p>
        </p:txBody>
      </p:sp>
      <p:pic>
        <p:nvPicPr>
          <p:cNvPr id="8" name="Picture Placeholder 11" descr="A group of kids and a person looking at a windmill model&#10;&#10;Description automatically generated">
            <a:extLst>
              <a:ext uri="{FF2B5EF4-FFF2-40B4-BE49-F238E27FC236}">
                <a16:creationId xmlns:a16="http://schemas.microsoft.com/office/drawing/2014/main" id="{3DCB2A87-23C5-4503-AC3F-B80D7CE5C7BE}"/>
              </a:ext>
            </a:extLst>
          </p:cNvPr>
          <p:cNvPicPr>
            <a:picLocks noChangeAspect="1"/>
          </p:cNvPicPr>
          <p:nvPr/>
        </p:nvPicPr>
        <p:blipFill>
          <a:blip r:embed="rId3">
            <a:extLst>
              <a:ext uri="{28A0092B-C50C-407E-A947-70E740481C1C}">
                <a14:useLocalDpi xmlns:a14="http://schemas.microsoft.com/office/drawing/2010/main" val="0"/>
              </a:ext>
            </a:extLst>
          </a:blip>
          <a:srcRect t="5680" b="5680"/>
          <a:stretch>
            <a:fillRect/>
          </a:stretch>
        </p:blipFill>
        <p:spPr>
          <a:xfrm>
            <a:off x="6593381" y="2576946"/>
            <a:ext cx="5598619" cy="3818712"/>
          </a:xfrm>
          <a:prstGeom prst="rect">
            <a:avLst/>
          </a:prstGeom>
        </p:spPr>
      </p:pic>
      <p:sp>
        <p:nvSpPr>
          <p:cNvPr id="10" name="Picture Placeholder 9">
            <a:extLst>
              <a:ext uri="{FF2B5EF4-FFF2-40B4-BE49-F238E27FC236}">
                <a16:creationId xmlns:a16="http://schemas.microsoft.com/office/drawing/2014/main" id="{86907A25-1D97-FC7E-8445-DE87A316A0FE}"/>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2853582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634BCE-8890-D3CD-687D-DBE215AD3180}"/>
              </a:ext>
            </a:extLst>
          </p:cNvPr>
          <p:cNvSpPr>
            <a:spLocks noGrp="1"/>
          </p:cNvSpPr>
          <p:nvPr>
            <p:ph type="pic" sz="quarter" idx="10"/>
          </p:nvPr>
        </p:nvSpPr>
        <p:spPr/>
        <p:txBody>
          <a:bodyPr/>
          <a:lstStyle/>
          <a:p>
            <a:endParaRPr lang="en-GB"/>
          </a:p>
        </p:txBody>
      </p:sp>
      <p:sp>
        <p:nvSpPr>
          <p:cNvPr id="5" name="TextBox 4">
            <a:extLst>
              <a:ext uri="{FF2B5EF4-FFF2-40B4-BE49-F238E27FC236}">
                <a16:creationId xmlns:a16="http://schemas.microsoft.com/office/drawing/2014/main" id="{C48C6D83-D99A-7C43-8E7F-26CF1AF15894}"/>
              </a:ext>
            </a:extLst>
          </p:cNvPr>
          <p:cNvSpPr txBox="1"/>
          <p:nvPr/>
        </p:nvSpPr>
        <p:spPr>
          <a:xfrm>
            <a:off x="0" y="27587"/>
            <a:ext cx="107508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A new green learning agenda: Approaches to quality education for climate action</a:t>
            </a:r>
            <a:r>
              <a:rPr kumimoji="0" lang="en-US" sz="1200" b="0" i="0"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err="1">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Kwuak</a:t>
            </a:r>
            <a:r>
              <a:rPr kumimoji="0" lang="en-US" sz="1200" b="0" i="0"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 &amp; Casey (2021)</a:t>
            </a:r>
            <a:endParaRPr kumimoji="0" lang="en-GB" sz="1200" b="0" i="0"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endParaRPr>
          </a:p>
        </p:txBody>
      </p:sp>
      <p:graphicFrame>
        <p:nvGraphicFramePr>
          <p:cNvPr id="8" name="Diagram 7">
            <a:extLst>
              <a:ext uri="{FF2B5EF4-FFF2-40B4-BE49-F238E27FC236}">
                <a16:creationId xmlns:a16="http://schemas.microsoft.com/office/drawing/2014/main" id="{72B5DC9B-326E-82A4-84AB-F4CC5CCA4671}"/>
              </a:ext>
            </a:extLst>
          </p:cNvPr>
          <p:cNvGraphicFramePr/>
          <p:nvPr/>
        </p:nvGraphicFramePr>
        <p:xfrm>
          <a:off x="71019" y="1998644"/>
          <a:ext cx="12026281" cy="4626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E6547CB9-89B3-472C-1297-19F861995858}"/>
              </a:ext>
            </a:extLst>
          </p:cNvPr>
          <p:cNvGraphicFramePr/>
          <p:nvPr/>
        </p:nvGraphicFramePr>
        <p:xfrm>
          <a:off x="71019" y="869272"/>
          <a:ext cx="12038121" cy="1282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158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graphicEl>
                                              <a:dgm id="{614D1328-83CC-495F-AA0F-A111D6B6679E}"/>
                                            </p:graphicEl>
                                          </p:spTgt>
                                        </p:tgtEl>
                                        <p:attrNameLst>
                                          <p:attrName>style.visibility</p:attrName>
                                        </p:attrNameLst>
                                      </p:cBhvr>
                                      <p:to>
                                        <p:strVal val="visible"/>
                                      </p:to>
                                    </p:set>
                                    <p:animEffect transition="in" filter="wipe(up)">
                                      <p:cBhvr>
                                        <p:cTn id="7" dur="500"/>
                                        <p:tgtEl>
                                          <p:spTgt spid="8">
                                            <p:graphicEl>
                                              <a:dgm id="{614D1328-83CC-495F-AA0F-A111D6B6679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graphicEl>
                                              <a:dgm id="{EC9C49CB-5CA0-472D-8249-F7DC2FE4B4A9}"/>
                                            </p:graphicEl>
                                          </p:spTgt>
                                        </p:tgtEl>
                                        <p:attrNameLst>
                                          <p:attrName>style.visibility</p:attrName>
                                        </p:attrNameLst>
                                      </p:cBhvr>
                                      <p:to>
                                        <p:strVal val="visible"/>
                                      </p:to>
                                    </p:set>
                                    <p:animEffect transition="in" filter="wipe(up)">
                                      <p:cBhvr>
                                        <p:cTn id="12" dur="500"/>
                                        <p:tgtEl>
                                          <p:spTgt spid="8">
                                            <p:graphicEl>
                                              <a:dgm id="{EC9C49CB-5CA0-472D-8249-F7DC2FE4B4A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graphicEl>
                                              <a:dgm id="{592BE768-7271-4102-832D-B56B2B5B4392}"/>
                                            </p:graphicEl>
                                          </p:spTgt>
                                        </p:tgtEl>
                                        <p:attrNameLst>
                                          <p:attrName>style.visibility</p:attrName>
                                        </p:attrNameLst>
                                      </p:cBhvr>
                                      <p:to>
                                        <p:strVal val="visible"/>
                                      </p:to>
                                    </p:set>
                                    <p:animEffect transition="in" filter="wipe(up)">
                                      <p:cBhvr>
                                        <p:cTn id="17" dur="500"/>
                                        <p:tgtEl>
                                          <p:spTgt spid="8">
                                            <p:graphicEl>
                                              <a:dgm id="{592BE768-7271-4102-832D-B56B2B5B43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634BCE-8890-D3CD-687D-DBE215AD3180}"/>
              </a:ext>
            </a:extLst>
          </p:cNvPr>
          <p:cNvSpPr>
            <a:spLocks noGrp="1"/>
          </p:cNvSpPr>
          <p:nvPr>
            <p:ph type="pic" sz="quarter" idx="10"/>
          </p:nvPr>
        </p:nvSpPr>
        <p:spPr/>
        <p:txBody>
          <a:bodyPr/>
          <a:lstStyle/>
          <a:p>
            <a:endParaRPr lang="en-GB"/>
          </a:p>
        </p:txBody>
      </p:sp>
      <p:sp>
        <p:nvSpPr>
          <p:cNvPr id="5" name="TextBox 4">
            <a:extLst>
              <a:ext uri="{FF2B5EF4-FFF2-40B4-BE49-F238E27FC236}">
                <a16:creationId xmlns:a16="http://schemas.microsoft.com/office/drawing/2014/main" id="{C48C6D83-D99A-7C43-8E7F-26CF1AF15894}"/>
              </a:ext>
            </a:extLst>
          </p:cNvPr>
          <p:cNvSpPr txBox="1"/>
          <p:nvPr/>
        </p:nvSpPr>
        <p:spPr>
          <a:xfrm>
            <a:off x="0" y="27587"/>
            <a:ext cx="107508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A new green learning agenda: Approaches to quality education for climate action</a:t>
            </a:r>
            <a:r>
              <a:rPr kumimoji="0" lang="en-US" sz="1200" b="0" i="0"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err="1">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Kwuak</a:t>
            </a:r>
            <a:r>
              <a:rPr kumimoji="0" lang="en-US" sz="1200" b="0" i="0"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rPr>
              <a:t> &amp; Casey (2021)</a:t>
            </a:r>
            <a:endParaRPr kumimoji="0" lang="en-GB" sz="1200" b="0" i="0" u="none" strike="noStrike" kern="1200" cap="none" spc="0" normalizeH="0" baseline="0" noProof="0" dirty="0">
              <a:ln>
                <a:noFill/>
              </a:ln>
              <a:solidFill>
                <a:srgbClr val="082F6B"/>
              </a:solidFill>
              <a:effectLst/>
              <a:uLnTx/>
              <a:uFillTx/>
              <a:latin typeface="Arial Nova" panose="020B0504020202020204" pitchFamily="34" charset="0"/>
              <a:ea typeface="Open Sans" panose="020B0606030504020204" pitchFamily="34" charset="0"/>
              <a:cs typeface="Open Sans" panose="020B0606030504020204" pitchFamily="34" charset="0"/>
            </a:endParaRPr>
          </a:p>
        </p:txBody>
      </p:sp>
      <p:graphicFrame>
        <p:nvGraphicFramePr>
          <p:cNvPr id="15" name="Diagram 14">
            <a:extLst>
              <a:ext uri="{FF2B5EF4-FFF2-40B4-BE49-F238E27FC236}">
                <a16:creationId xmlns:a16="http://schemas.microsoft.com/office/drawing/2014/main" id="{2228FB40-C86F-1760-3168-AB25AFE3D0DF}"/>
              </a:ext>
            </a:extLst>
          </p:cNvPr>
          <p:cNvGraphicFramePr/>
          <p:nvPr/>
        </p:nvGraphicFramePr>
        <p:xfrm>
          <a:off x="71019" y="1998644"/>
          <a:ext cx="12026281" cy="4626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a:extLst>
              <a:ext uri="{FF2B5EF4-FFF2-40B4-BE49-F238E27FC236}">
                <a16:creationId xmlns:a16="http://schemas.microsoft.com/office/drawing/2014/main" id="{DBA01AC0-A3BB-981B-75CA-9BB0B4E049E5}"/>
              </a:ext>
            </a:extLst>
          </p:cNvPr>
          <p:cNvGraphicFramePr/>
          <p:nvPr/>
        </p:nvGraphicFramePr>
        <p:xfrm>
          <a:off x="71018" y="1998644"/>
          <a:ext cx="12026281" cy="46261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7" name="Group 16">
            <a:extLst>
              <a:ext uri="{FF2B5EF4-FFF2-40B4-BE49-F238E27FC236}">
                <a16:creationId xmlns:a16="http://schemas.microsoft.com/office/drawing/2014/main" id="{E9840176-E161-56A1-3971-2BFB9C58E6C0}"/>
              </a:ext>
            </a:extLst>
          </p:cNvPr>
          <p:cNvGrpSpPr/>
          <p:nvPr/>
        </p:nvGrpSpPr>
        <p:grpSpPr>
          <a:xfrm>
            <a:off x="6096000" y="2181578"/>
            <a:ext cx="6129499" cy="4370740"/>
            <a:chOff x="6277259" y="6087235"/>
            <a:chExt cx="5741168" cy="528323"/>
          </a:xfrm>
          <a:solidFill>
            <a:srgbClr val="FFFFFF">
              <a:alpha val="40000"/>
            </a:srgbClr>
          </a:solidFill>
        </p:grpSpPr>
        <p:sp>
          <p:nvSpPr>
            <p:cNvPr id="18" name="Arrow: Left-Right 9">
              <a:extLst>
                <a:ext uri="{FF2B5EF4-FFF2-40B4-BE49-F238E27FC236}">
                  <a16:creationId xmlns:a16="http://schemas.microsoft.com/office/drawing/2014/main" id="{8E35A7D0-8CE5-240F-5FC9-CE60B36AB639}"/>
                </a:ext>
              </a:extLst>
            </p:cNvPr>
            <p:cNvSpPr/>
            <p:nvPr/>
          </p:nvSpPr>
          <p:spPr>
            <a:xfrm>
              <a:off x="6277259" y="6087235"/>
              <a:ext cx="5609629" cy="528323"/>
            </a:xfrm>
            <a:prstGeom prst="rect">
              <a:avLst/>
            </a:prstGeom>
            <a:solidFill>
              <a:srgbClr val="FFFFFF">
                <a:alpha val="60000"/>
              </a:srgbClr>
            </a:solidFill>
            <a:ln w="57150" cap="flat" cmpd="sng" algn="ctr">
              <a:solidFill>
                <a:srgbClr val="6C000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ontserrat Classic"/>
                <a:ea typeface="+mn-ea"/>
                <a:cs typeface="+mn-cs"/>
              </a:endParaRPr>
            </a:p>
          </p:txBody>
        </p:sp>
        <p:sp>
          <p:nvSpPr>
            <p:cNvPr id="19" name="TextBox 18">
              <a:extLst>
                <a:ext uri="{FF2B5EF4-FFF2-40B4-BE49-F238E27FC236}">
                  <a16:creationId xmlns:a16="http://schemas.microsoft.com/office/drawing/2014/main" id="{FF09A49A-E5C0-AC28-E19B-BDBE55FDCFBE}"/>
                </a:ext>
              </a:extLst>
            </p:cNvPr>
            <p:cNvSpPr txBox="1"/>
            <p:nvPr/>
          </p:nvSpPr>
          <p:spPr>
            <a:xfrm>
              <a:off x="6308507" y="6503585"/>
              <a:ext cx="5709920" cy="86550"/>
            </a:xfrm>
            <a:prstGeom prst="rect">
              <a:avLst/>
            </a:prstGeom>
            <a:solidFill>
              <a:srgbClr val="6C000A"/>
            </a:solidFill>
            <a:ln>
              <a:noFill/>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a:ln>
                    <a:noFill/>
                  </a:ln>
                  <a:solidFill>
                    <a:srgbClr val="2E035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GB" sz="4400" b="1" i="0" u="none" strike="noStrike" kern="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Transformative</a:t>
              </a:r>
            </a:p>
          </p:txBody>
        </p:sp>
      </p:grpSp>
      <p:grpSp>
        <p:nvGrpSpPr>
          <p:cNvPr id="20" name="Group 19">
            <a:extLst>
              <a:ext uri="{FF2B5EF4-FFF2-40B4-BE49-F238E27FC236}">
                <a16:creationId xmlns:a16="http://schemas.microsoft.com/office/drawing/2014/main" id="{344B5B1E-018F-2674-21EB-CA8D6855E0A7}"/>
              </a:ext>
            </a:extLst>
          </p:cNvPr>
          <p:cNvGrpSpPr/>
          <p:nvPr/>
        </p:nvGrpSpPr>
        <p:grpSpPr>
          <a:xfrm>
            <a:off x="-57181" y="2151978"/>
            <a:ext cx="6109798" cy="4389074"/>
            <a:chOff x="173573" y="6077121"/>
            <a:chExt cx="5753763" cy="528358"/>
          </a:xfrm>
          <a:solidFill>
            <a:srgbClr val="FFFFFF">
              <a:alpha val="40000"/>
            </a:srgbClr>
          </a:solidFill>
        </p:grpSpPr>
        <p:sp>
          <p:nvSpPr>
            <p:cNvPr id="21" name="Arrow: Left-Right 7">
              <a:extLst>
                <a:ext uri="{FF2B5EF4-FFF2-40B4-BE49-F238E27FC236}">
                  <a16:creationId xmlns:a16="http://schemas.microsoft.com/office/drawing/2014/main" id="{87BED56B-049E-6F66-7C21-7A8BBF72447E}"/>
                </a:ext>
              </a:extLst>
            </p:cNvPr>
            <p:cNvSpPr/>
            <p:nvPr/>
          </p:nvSpPr>
          <p:spPr>
            <a:xfrm>
              <a:off x="296041" y="6077121"/>
              <a:ext cx="5631295" cy="528358"/>
            </a:xfrm>
            <a:prstGeom prst="rect">
              <a:avLst/>
            </a:prstGeom>
            <a:solidFill>
              <a:srgbClr val="FFFFFF">
                <a:alpha val="60000"/>
              </a:srgbClr>
            </a:solidFill>
            <a:ln w="38100" cap="flat" cmpd="sng" algn="ctr">
              <a:solidFill>
                <a:srgbClr val="FF66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ontserrat Classic"/>
                <a:ea typeface="+mn-ea"/>
                <a:cs typeface="+mn-cs"/>
              </a:endParaRPr>
            </a:p>
          </p:txBody>
        </p:sp>
        <p:sp>
          <p:nvSpPr>
            <p:cNvPr id="22" name="TextBox 21">
              <a:extLst>
                <a:ext uri="{FF2B5EF4-FFF2-40B4-BE49-F238E27FC236}">
                  <a16:creationId xmlns:a16="http://schemas.microsoft.com/office/drawing/2014/main" id="{31FD353D-4793-C908-C3E0-02E8216A286B}"/>
                </a:ext>
              </a:extLst>
            </p:cNvPr>
            <p:cNvSpPr txBox="1"/>
            <p:nvPr/>
          </p:nvSpPr>
          <p:spPr>
            <a:xfrm>
              <a:off x="173573" y="6491582"/>
              <a:ext cx="5740768" cy="86550"/>
            </a:xfrm>
            <a:prstGeom prst="rect">
              <a:avLst/>
            </a:prstGeom>
            <a:solidFill>
              <a:srgbClr val="FFDFCD">
                <a:lumMod val="50000"/>
              </a:srgbClr>
            </a:solidFill>
            <a:ln>
              <a:noFill/>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Instrumental</a:t>
              </a:r>
            </a:p>
          </p:txBody>
        </p:sp>
      </p:grpSp>
      <p:graphicFrame>
        <p:nvGraphicFramePr>
          <p:cNvPr id="23" name="Diagram 22">
            <a:extLst>
              <a:ext uri="{FF2B5EF4-FFF2-40B4-BE49-F238E27FC236}">
                <a16:creationId xmlns:a16="http://schemas.microsoft.com/office/drawing/2014/main" id="{6FEA0CDD-189B-06D2-E223-525A64A9F25D}"/>
              </a:ext>
            </a:extLst>
          </p:cNvPr>
          <p:cNvGraphicFramePr/>
          <p:nvPr/>
        </p:nvGraphicFramePr>
        <p:xfrm>
          <a:off x="71019" y="869272"/>
          <a:ext cx="12038121" cy="12827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553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graphicEl>
                                              <a:dgm id="{614D1328-83CC-495F-AA0F-A111D6B6679E}"/>
                                            </p:graphicEl>
                                          </p:spTgt>
                                        </p:tgtEl>
                                        <p:attrNameLst>
                                          <p:attrName>style.visibility</p:attrName>
                                        </p:attrNameLst>
                                      </p:cBhvr>
                                      <p:to>
                                        <p:strVal val="visible"/>
                                      </p:to>
                                    </p:set>
                                    <p:animEffect transition="in" filter="wipe(up)">
                                      <p:cBhvr>
                                        <p:cTn id="7" dur="500"/>
                                        <p:tgtEl>
                                          <p:spTgt spid="16">
                                            <p:graphicEl>
                                              <a:dgm id="{614D1328-83CC-495F-AA0F-A111D6B6679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graphicEl>
                                              <a:dgm id="{EC9C49CB-5CA0-472D-8249-F7DC2FE4B4A9}"/>
                                            </p:graphicEl>
                                          </p:spTgt>
                                        </p:tgtEl>
                                        <p:attrNameLst>
                                          <p:attrName>style.visibility</p:attrName>
                                        </p:attrNameLst>
                                      </p:cBhvr>
                                      <p:to>
                                        <p:strVal val="visible"/>
                                      </p:to>
                                    </p:set>
                                    <p:animEffect transition="in" filter="wipe(up)">
                                      <p:cBhvr>
                                        <p:cTn id="12" dur="500"/>
                                        <p:tgtEl>
                                          <p:spTgt spid="16">
                                            <p:graphicEl>
                                              <a:dgm id="{EC9C49CB-5CA0-472D-8249-F7DC2FE4B4A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graphicEl>
                                              <a:dgm id="{592BE768-7271-4102-832D-B56B2B5B4392}"/>
                                            </p:graphicEl>
                                          </p:spTgt>
                                        </p:tgtEl>
                                        <p:attrNameLst>
                                          <p:attrName>style.visibility</p:attrName>
                                        </p:attrNameLst>
                                      </p:cBhvr>
                                      <p:to>
                                        <p:strVal val="visible"/>
                                      </p:to>
                                    </p:set>
                                    <p:animEffect transition="in" filter="wipe(up)">
                                      <p:cBhvr>
                                        <p:cTn id="17" dur="500"/>
                                        <p:tgtEl>
                                          <p:spTgt spid="16">
                                            <p:graphicEl>
                                              <a:dgm id="{592BE768-7271-4102-832D-B56B2B5B439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AE0C027-66E8-68FF-7513-AA33D5454318}"/>
              </a:ext>
            </a:extLst>
          </p:cNvPr>
          <p:cNvGraphicFramePr>
            <a:graphicFrameLocks noGrp="1"/>
          </p:cNvGraphicFramePr>
          <p:nvPr>
            <p:ph idx="1"/>
          </p:nvPr>
        </p:nvGraphicFramePr>
        <p:xfrm>
          <a:off x="838200" y="2571172"/>
          <a:ext cx="10425774" cy="2849706"/>
        </p:xfrm>
        <a:graphic>
          <a:graphicData uri="http://schemas.openxmlformats.org/drawingml/2006/table">
            <a:tbl>
              <a:tblPr firstRow="1" firstCol="1" bandRow="1">
                <a:tableStyleId>{69012ECD-51FC-41F1-AA8D-1B2483CD663E}</a:tableStyleId>
              </a:tblPr>
              <a:tblGrid>
                <a:gridCol w="1489396">
                  <a:extLst>
                    <a:ext uri="{9D8B030D-6E8A-4147-A177-3AD203B41FA5}">
                      <a16:colId xmlns:a16="http://schemas.microsoft.com/office/drawing/2014/main" val="3892500129"/>
                    </a:ext>
                  </a:extLst>
                </a:gridCol>
                <a:gridCol w="1489396">
                  <a:extLst>
                    <a:ext uri="{9D8B030D-6E8A-4147-A177-3AD203B41FA5}">
                      <a16:colId xmlns:a16="http://schemas.microsoft.com/office/drawing/2014/main" val="3184866793"/>
                    </a:ext>
                  </a:extLst>
                </a:gridCol>
                <a:gridCol w="1489396">
                  <a:extLst>
                    <a:ext uri="{9D8B030D-6E8A-4147-A177-3AD203B41FA5}">
                      <a16:colId xmlns:a16="http://schemas.microsoft.com/office/drawing/2014/main" val="888893842"/>
                    </a:ext>
                  </a:extLst>
                </a:gridCol>
                <a:gridCol w="1489396">
                  <a:extLst>
                    <a:ext uri="{9D8B030D-6E8A-4147-A177-3AD203B41FA5}">
                      <a16:colId xmlns:a16="http://schemas.microsoft.com/office/drawing/2014/main" val="2373969819"/>
                    </a:ext>
                  </a:extLst>
                </a:gridCol>
                <a:gridCol w="1482436">
                  <a:extLst>
                    <a:ext uri="{9D8B030D-6E8A-4147-A177-3AD203B41FA5}">
                      <a16:colId xmlns:a16="http://schemas.microsoft.com/office/drawing/2014/main" val="1026359016"/>
                    </a:ext>
                  </a:extLst>
                </a:gridCol>
                <a:gridCol w="1420122">
                  <a:extLst>
                    <a:ext uri="{9D8B030D-6E8A-4147-A177-3AD203B41FA5}">
                      <a16:colId xmlns:a16="http://schemas.microsoft.com/office/drawing/2014/main" val="4256321256"/>
                    </a:ext>
                  </a:extLst>
                </a:gridCol>
                <a:gridCol w="1565632">
                  <a:extLst>
                    <a:ext uri="{9D8B030D-6E8A-4147-A177-3AD203B41FA5}">
                      <a16:colId xmlns:a16="http://schemas.microsoft.com/office/drawing/2014/main" val="49464924"/>
                    </a:ext>
                  </a:extLst>
                </a:gridCol>
              </a:tblGrid>
              <a:tr h="1468581">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What do we want to improve?</a:t>
                      </a:r>
                      <a:endParaRPr lang="en-GB" sz="1600" u="none" strike="noStrike">
                        <a:solidFill>
                          <a:schemeClr val="bg1"/>
                        </a:solidFill>
                        <a:effectLst/>
                      </a:endParaRPr>
                    </a:p>
                  </a:txBody>
                  <a:tcPr marL="68580" marR="68580" marT="9525" marB="0" anchor="ctr">
                    <a:lnR w="12700">
                      <a:solidFill>
                        <a:schemeClr val="bg1"/>
                      </a:solidFill>
                    </a:lnR>
                    <a:lnB w="12700">
                      <a:solidFill>
                        <a:schemeClr val="bg1"/>
                      </a:solidFill>
                    </a:lnB>
                    <a:solidFill>
                      <a:srgbClr val="1D3C6B"/>
                    </a:solidFill>
                  </a:tcPr>
                </a:tc>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What information do we need and how will we get it?</a:t>
                      </a:r>
                      <a:endParaRPr lang="en-GB" sz="1600" u="none" strike="noStrike">
                        <a:solidFill>
                          <a:schemeClr val="bg1"/>
                        </a:solidFill>
                        <a:effectLst/>
                      </a:endParaRPr>
                    </a:p>
                  </a:txBody>
                  <a:tcPr marL="68580" marR="68580" marT="9525" marB="0" anchor="ctr">
                    <a:lnL w="12700">
                      <a:solidFill>
                        <a:schemeClr val="bg1"/>
                      </a:solidFill>
                    </a:lnL>
                    <a:lnR w="12700">
                      <a:solidFill>
                        <a:schemeClr val="bg1"/>
                      </a:solidFill>
                    </a:lnR>
                    <a:lnB w="12700">
                      <a:solidFill>
                        <a:schemeClr val="bg1"/>
                      </a:solidFill>
                    </a:lnB>
                    <a:solidFill>
                      <a:srgbClr val="1D3C6B"/>
                    </a:solidFill>
                  </a:tcPr>
                </a:tc>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What changes will we make?</a:t>
                      </a:r>
                      <a:endParaRPr lang="en-GB" sz="1600" u="none" strike="noStrike">
                        <a:solidFill>
                          <a:schemeClr val="bg1"/>
                        </a:solidFill>
                        <a:effectLst/>
                      </a:endParaRPr>
                    </a:p>
                  </a:txBody>
                  <a:tcPr marL="68580" marR="68580" marT="9525" marB="0" anchor="ctr">
                    <a:lnL w="12700">
                      <a:solidFill>
                        <a:schemeClr val="bg1"/>
                      </a:solidFill>
                    </a:lnL>
                    <a:lnR w="12700">
                      <a:solidFill>
                        <a:schemeClr val="bg1"/>
                      </a:solidFill>
                    </a:lnR>
                    <a:lnB w="12700">
                      <a:solidFill>
                        <a:schemeClr val="bg1"/>
                      </a:solidFill>
                    </a:lnB>
                    <a:solidFill>
                      <a:srgbClr val="1D3C6B"/>
                    </a:solidFill>
                  </a:tcPr>
                </a:tc>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Who will deliver the changes?</a:t>
                      </a:r>
                      <a:endParaRPr lang="en-GB" sz="1600" u="none" strike="noStrike">
                        <a:solidFill>
                          <a:schemeClr val="bg1"/>
                        </a:solidFill>
                        <a:effectLst/>
                      </a:endParaRPr>
                    </a:p>
                  </a:txBody>
                  <a:tcPr marL="68580" marR="68580" marT="9525" marB="0" anchor="ctr">
                    <a:lnL w="12700">
                      <a:solidFill>
                        <a:schemeClr val="bg1"/>
                      </a:solidFill>
                    </a:lnL>
                    <a:lnR w="12700">
                      <a:solidFill>
                        <a:schemeClr val="bg1"/>
                      </a:solidFill>
                    </a:lnR>
                    <a:lnB w="12700">
                      <a:solidFill>
                        <a:schemeClr val="bg1"/>
                      </a:solidFill>
                    </a:lnB>
                    <a:solidFill>
                      <a:srgbClr val="1D3C6B"/>
                    </a:solidFill>
                  </a:tcPr>
                </a:tc>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What will be the progress by Sep 2024?</a:t>
                      </a:r>
                      <a:endParaRPr lang="en-GB" sz="1600" u="none" strike="noStrike">
                        <a:solidFill>
                          <a:schemeClr val="bg1"/>
                        </a:solidFill>
                        <a:effectLst/>
                      </a:endParaRPr>
                    </a:p>
                  </a:txBody>
                  <a:tcPr marL="68580" marR="68580" marT="9525" marB="0" anchor="ctr">
                    <a:lnL w="12700">
                      <a:solidFill>
                        <a:schemeClr val="bg1"/>
                      </a:solidFill>
                    </a:lnL>
                    <a:lnR w="12700">
                      <a:solidFill>
                        <a:schemeClr val="bg1"/>
                      </a:solidFill>
                    </a:lnR>
                    <a:lnB w="12700">
                      <a:solidFill>
                        <a:schemeClr val="bg1"/>
                      </a:solidFill>
                    </a:lnB>
                    <a:solidFill>
                      <a:srgbClr val="1D3C6B"/>
                    </a:solidFill>
                  </a:tcPr>
                </a:tc>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What will be the progress by Sep 2025?</a:t>
                      </a:r>
                      <a:endParaRPr lang="en-GB" sz="1600" u="none" strike="noStrike">
                        <a:solidFill>
                          <a:schemeClr val="bg1"/>
                        </a:solidFill>
                        <a:effectLst/>
                      </a:endParaRPr>
                    </a:p>
                  </a:txBody>
                  <a:tcPr marL="68580" marR="68580" marT="9525" marB="0" anchor="ctr">
                    <a:lnL w="12700">
                      <a:solidFill>
                        <a:schemeClr val="bg1"/>
                      </a:solidFill>
                    </a:lnL>
                    <a:lnR w="12700">
                      <a:solidFill>
                        <a:schemeClr val="bg1"/>
                      </a:solidFill>
                    </a:lnR>
                    <a:lnB w="12700">
                      <a:solidFill>
                        <a:schemeClr val="bg1"/>
                      </a:solidFill>
                    </a:lnB>
                    <a:solidFill>
                      <a:srgbClr val="1D3C6B"/>
                    </a:solidFill>
                  </a:tcPr>
                </a:tc>
                <a:tc>
                  <a:txBody>
                    <a:bodyPr/>
                    <a:lstStyle/>
                    <a:p>
                      <a:pPr marL="0" algn="ctr" rtl="0" eaLnBrk="1" fontAlgn="t" latinLnBrk="0" hangingPunct="1">
                        <a:spcBef>
                          <a:spcPts val="0"/>
                        </a:spcBef>
                        <a:spcAft>
                          <a:spcPts val="0"/>
                        </a:spcAft>
                      </a:pPr>
                      <a:r>
                        <a:rPr lang="en-GB" sz="1600" u="none" strike="noStrike" kern="1200" dirty="0">
                          <a:solidFill>
                            <a:schemeClr val="bg1"/>
                          </a:solidFill>
                          <a:effectLst/>
                        </a:rPr>
                        <a:t>How are we doing? </a:t>
                      </a:r>
                      <a:br>
                        <a:rPr lang="en-GB" sz="1600" u="none" strike="noStrike" kern="1200" dirty="0">
                          <a:solidFill>
                            <a:srgbClr val="FFFFFF"/>
                          </a:solidFill>
                          <a:effectLst/>
                        </a:rPr>
                      </a:br>
                      <a:r>
                        <a:rPr lang="en-GB" sz="1600" u="none" strike="noStrike" kern="1200" dirty="0">
                          <a:solidFill>
                            <a:schemeClr val="bg1"/>
                          </a:solidFill>
                          <a:effectLst/>
                        </a:rPr>
                        <a:t>[To be updated at regular review points]</a:t>
                      </a:r>
                    </a:p>
                  </a:txBody>
                  <a:tcPr marL="68580" marR="68580" marT="9525" marB="0" anchor="ctr">
                    <a:lnL w="12700">
                      <a:solidFill>
                        <a:schemeClr val="bg1"/>
                      </a:solidFill>
                    </a:lnL>
                    <a:lnR w="12700">
                      <a:solidFill>
                        <a:schemeClr val="bg1"/>
                      </a:solidFill>
                    </a:lnR>
                    <a:lnB w="12700">
                      <a:solidFill>
                        <a:schemeClr val="bg1"/>
                      </a:solidFill>
                    </a:lnB>
                    <a:solidFill>
                      <a:srgbClr val="1D3C6B"/>
                    </a:solidFill>
                  </a:tcPr>
                </a:tc>
                <a:extLst>
                  <a:ext uri="{0D108BD9-81ED-4DB2-BD59-A6C34878D82A}">
                    <a16:rowId xmlns:a16="http://schemas.microsoft.com/office/drawing/2014/main" val="1318987727"/>
                  </a:ext>
                </a:extLst>
              </a:tr>
              <a:tr h="331019">
                <a:tc>
                  <a:txBody>
                    <a:bodyPr/>
                    <a:lstStyle/>
                    <a:p>
                      <a:pPr marL="0" algn="ctr" rtl="0" eaLnBrk="1" fontAlgn="t" latinLnBrk="0" hangingPunct="1">
                        <a:spcBef>
                          <a:spcPts val="0"/>
                        </a:spcBef>
                        <a:spcAft>
                          <a:spcPts val="0"/>
                        </a:spcAft>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tc>
                  <a:txBody>
                    <a:bodyPr/>
                    <a:lstStyle/>
                    <a:p>
                      <a:pPr marL="0" algn="ctr" rtl="0" eaLnBrk="1" fontAlgn="t" latinLnBrk="0" hangingPunct="1">
                        <a:spcBef>
                          <a:spcPts val="0"/>
                        </a:spcBef>
                        <a:spcAft>
                          <a:spcPts val="0"/>
                        </a:spcAft>
                      </a:pPr>
                      <a:endParaRPr lang="en-GB" sz="1800" u="none" strike="noStrike" dirty="0">
                        <a:effectLst/>
                      </a:endParaRPr>
                    </a:p>
                    <a:p>
                      <a:pPr marL="0" lvl="0" algn="ctr">
                        <a:spcBef>
                          <a:spcPts val="0"/>
                        </a:spcBef>
                        <a:spcAft>
                          <a:spcPts val="0"/>
                        </a:spcAft>
                        <a:buNone/>
                      </a:pPr>
                      <a:endParaRPr lang="en-GB" sz="1800" u="none" strike="noStrike" dirty="0">
                        <a:effectLst/>
                      </a:endParaRPr>
                    </a:p>
                    <a:p>
                      <a:pPr marL="0" lvl="0" algn="ctr">
                        <a:spcBef>
                          <a:spcPts val="0"/>
                        </a:spcBef>
                        <a:spcAft>
                          <a:spcPts val="0"/>
                        </a:spcAft>
                        <a:buNone/>
                      </a:pPr>
                      <a:endParaRPr lang="en-GB" sz="1800" u="none" strike="noStrike" dirty="0">
                        <a:effectLst/>
                      </a:endParaRPr>
                    </a:p>
                    <a:p>
                      <a:pPr marL="0" lvl="0" algn="ctr">
                        <a:spcBef>
                          <a:spcPts val="0"/>
                        </a:spcBef>
                        <a:spcAft>
                          <a:spcPts val="0"/>
                        </a:spcAft>
                        <a:buNone/>
                      </a:pPr>
                      <a:endParaRPr lang="en-GB" sz="1800" u="none" strike="noStrike" dirty="0">
                        <a:effectLst/>
                      </a:endParaRPr>
                    </a:p>
                    <a:p>
                      <a:pPr marL="0" lvl="0" algn="ctr">
                        <a:spcBef>
                          <a:spcPts val="0"/>
                        </a:spcBef>
                        <a:spcAft>
                          <a:spcPts val="0"/>
                        </a:spcAft>
                        <a:buNone/>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tc>
                  <a:txBody>
                    <a:bodyPr/>
                    <a:lstStyle/>
                    <a:p>
                      <a:pPr marL="0" algn="ctr" rtl="0" eaLnBrk="1" fontAlgn="t" latinLnBrk="0" hangingPunct="1">
                        <a:spcBef>
                          <a:spcPts val="0"/>
                        </a:spcBef>
                        <a:spcAft>
                          <a:spcPts val="0"/>
                        </a:spcAft>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tc>
                  <a:txBody>
                    <a:bodyPr/>
                    <a:lstStyle/>
                    <a:p>
                      <a:pPr marL="0" algn="ctr" rtl="0" eaLnBrk="1" fontAlgn="t" latinLnBrk="0" hangingPunct="1">
                        <a:spcBef>
                          <a:spcPts val="0"/>
                        </a:spcBef>
                        <a:spcAft>
                          <a:spcPts val="0"/>
                        </a:spcAft>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tc>
                  <a:txBody>
                    <a:bodyPr/>
                    <a:lstStyle/>
                    <a:p>
                      <a:pPr marL="0" algn="ctr" rtl="0" eaLnBrk="1" fontAlgn="t" latinLnBrk="0" hangingPunct="1">
                        <a:spcBef>
                          <a:spcPts val="0"/>
                        </a:spcBef>
                        <a:spcAft>
                          <a:spcPts val="0"/>
                        </a:spcAft>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tc>
                  <a:txBody>
                    <a:bodyPr/>
                    <a:lstStyle/>
                    <a:p>
                      <a:pPr marL="0" algn="ctr" rtl="0" eaLnBrk="1" fontAlgn="t" latinLnBrk="0" hangingPunct="1">
                        <a:spcBef>
                          <a:spcPts val="0"/>
                        </a:spcBef>
                        <a:spcAft>
                          <a:spcPts val="0"/>
                        </a:spcAft>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tc>
                  <a:txBody>
                    <a:bodyPr/>
                    <a:lstStyle/>
                    <a:p>
                      <a:pPr marL="0" algn="ctr" rtl="0" eaLnBrk="1" fontAlgn="t" latinLnBrk="0" hangingPunct="1">
                        <a:spcBef>
                          <a:spcPts val="0"/>
                        </a:spcBef>
                        <a:spcAft>
                          <a:spcPts val="0"/>
                        </a:spcAft>
                      </a:pPr>
                      <a:endParaRPr lang="en-GB" sz="1800" u="none" strike="noStrike" dirty="0">
                        <a:effectLst/>
                      </a:endParaRPr>
                    </a:p>
                  </a:txBody>
                  <a:tcPr marL="68580" marR="68580" marT="9525" marB="0" anchor="ctr">
                    <a:lnL w="12700">
                      <a:solidFill>
                        <a:schemeClr val="tx1"/>
                      </a:solidFill>
                    </a:lnL>
                    <a:lnR w="12700">
                      <a:solidFill>
                        <a:schemeClr val="tx1"/>
                      </a:solidFill>
                    </a:lnR>
                    <a:lnT w="12700">
                      <a:solidFill>
                        <a:schemeClr val="bg1"/>
                      </a:solidFill>
                    </a:lnT>
                    <a:lnB w="12700">
                      <a:solidFill>
                        <a:schemeClr val="tx1"/>
                      </a:solidFill>
                    </a:lnB>
                  </a:tcPr>
                </a:tc>
                <a:extLst>
                  <a:ext uri="{0D108BD9-81ED-4DB2-BD59-A6C34878D82A}">
                    <a16:rowId xmlns:a16="http://schemas.microsoft.com/office/drawing/2014/main" val="2057742315"/>
                  </a:ext>
                </a:extLst>
              </a:tr>
            </a:tbl>
          </a:graphicData>
        </a:graphic>
      </p:graphicFrame>
      <p:sp>
        <p:nvSpPr>
          <p:cNvPr id="5" name="Title 4">
            <a:extLst>
              <a:ext uri="{FF2B5EF4-FFF2-40B4-BE49-F238E27FC236}">
                <a16:creationId xmlns:a16="http://schemas.microsoft.com/office/drawing/2014/main" id="{A06DA9C1-6395-E909-3637-1E06A0B239D1}"/>
              </a:ext>
            </a:extLst>
          </p:cNvPr>
          <p:cNvSpPr>
            <a:spLocks noGrp="1"/>
          </p:cNvSpPr>
          <p:nvPr>
            <p:ph type="title"/>
          </p:nvPr>
        </p:nvSpPr>
        <p:spPr>
          <a:xfrm>
            <a:off x="838200" y="923925"/>
            <a:ext cx="10515600" cy="1320802"/>
          </a:xfrm>
        </p:spPr>
        <p:txBody>
          <a:bodyPr/>
          <a:lstStyle/>
          <a:p>
            <a:r>
              <a:rPr lang="en-GB" dirty="0">
                <a:solidFill>
                  <a:srgbClr val="1D3C6B"/>
                </a:solidFill>
                <a:latin typeface="Arial"/>
                <a:cs typeface="Arial"/>
              </a:rPr>
              <a:t>Developing your plan</a:t>
            </a:r>
            <a:endParaRPr lang="en-US" dirty="0">
              <a:solidFill>
                <a:srgbClr val="1D3C6B"/>
              </a:solidFill>
            </a:endParaRPr>
          </a:p>
        </p:txBody>
      </p:sp>
      <p:sp>
        <p:nvSpPr>
          <p:cNvPr id="3" name="Picture Placeholder 2">
            <a:extLst>
              <a:ext uri="{FF2B5EF4-FFF2-40B4-BE49-F238E27FC236}">
                <a16:creationId xmlns:a16="http://schemas.microsoft.com/office/drawing/2014/main" id="{0386E78F-27F8-5189-776F-3F0200AC01CE}"/>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67011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5925FA7-4374-252E-24D2-716031625C5A}"/>
              </a:ext>
            </a:extLst>
          </p:cNvPr>
          <p:cNvSpPr>
            <a:spLocks noGrp="1"/>
          </p:cNvSpPr>
          <p:nvPr>
            <p:ph type="subTitle" idx="1"/>
          </p:nvPr>
        </p:nvSpPr>
        <p:spPr>
          <a:xfrm>
            <a:off x="780389" y="4030821"/>
            <a:ext cx="4711326" cy="751448"/>
          </a:xfrm>
        </p:spPr>
        <p:txBody>
          <a:bodyPr/>
          <a:lstStyle/>
          <a:p>
            <a:r>
              <a:rPr lang="en-GB" dirty="0"/>
              <a:t>Any questions?</a:t>
            </a:r>
          </a:p>
        </p:txBody>
      </p:sp>
      <p:sp>
        <p:nvSpPr>
          <p:cNvPr id="3" name="Title 2">
            <a:extLst>
              <a:ext uri="{FF2B5EF4-FFF2-40B4-BE49-F238E27FC236}">
                <a16:creationId xmlns:a16="http://schemas.microsoft.com/office/drawing/2014/main" id="{2BAFA26F-F721-0401-0811-46940C95F02F}"/>
              </a:ext>
            </a:extLst>
          </p:cNvPr>
          <p:cNvSpPr>
            <a:spLocks noGrp="1"/>
          </p:cNvSpPr>
          <p:nvPr>
            <p:ph type="title"/>
          </p:nvPr>
        </p:nvSpPr>
        <p:spPr>
          <a:xfrm>
            <a:off x="780389" y="1924344"/>
            <a:ext cx="4711325" cy="1981200"/>
          </a:xfrm>
        </p:spPr>
        <p:txBody>
          <a:bodyPr/>
          <a:lstStyle/>
          <a:p>
            <a:r>
              <a:rPr lang="en-GB" dirty="0">
                <a:solidFill>
                  <a:srgbClr val="1D3C6B"/>
                </a:solidFill>
                <a:latin typeface="Arial"/>
                <a:cs typeface="Arial"/>
              </a:rPr>
              <a:t>THANK YOU FOR LISTENING</a:t>
            </a:r>
          </a:p>
        </p:txBody>
      </p:sp>
      <p:sp>
        <p:nvSpPr>
          <p:cNvPr id="6" name="Picture Placeholder 5">
            <a:extLst>
              <a:ext uri="{FF2B5EF4-FFF2-40B4-BE49-F238E27FC236}">
                <a16:creationId xmlns:a16="http://schemas.microsoft.com/office/drawing/2014/main" id="{FE0B523F-69F0-81D5-237E-DD7889349468}"/>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16089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lstStyle/>
          <a:p>
            <a:r>
              <a:rPr lang="en-GB" dirty="0">
                <a:solidFill>
                  <a:srgbClr val="1D3C6B"/>
                </a:solidFill>
                <a:latin typeface="Arial"/>
                <a:cs typeface="Arial"/>
              </a:rPr>
              <a:t>Key areas of a climate action plan</a:t>
            </a:r>
          </a:p>
        </p:txBody>
      </p:sp>
      <p:pic>
        <p:nvPicPr>
          <p:cNvPr id="7" name="Content Placeholder 6">
            <a:extLst>
              <a:ext uri="{FF2B5EF4-FFF2-40B4-BE49-F238E27FC236}">
                <a16:creationId xmlns:a16="http://schemas.microsoft.com/office/drawing/2014/main" id="{9D1E47DD-55E4-5C20-2616-7218A2247129}"/>
              </a:ext>
            </a:extLst>
          </p:cNvPr>
          <p:cNvPicPr>
            <a:picLocks noGrp="1" noChangeAspect="1"/>
          </p:cNvPicPr>
          <p:nvPr>
            <p:ph idx="1"/>
          </p:nvPr>
        </p:nvPicPr>
        <p:blipFill>
          <a:blip r:embed="rId3"/>
          <a:stretch>
            <a:fillRect/>
          </a:stretch>
        </p:blipFill>
        <p:spPr>
          <a:xfrm>
            <a:off x="1780619" y="2644775"/>
            <a:ext cx="8630761" cy="4213225"/>
          </a:xfrm>
          <a:prstGeom prst="rect">
            <a:avLst/>
          </a:prstGeom>
        </p:spPr>
      </p:pic>
      <p:sp>
        <p:nvSpPr>
          <p:cNvPr id="11" name="Content Placeholder 4">
            <a:extLst>
              <a:ext uri="{FF2B5EF4-FFF2-40B4-BE49-F238E27FC236}">
                <a16:creationId xmlns:a16="http://schemas.microsoft.com/office/drawing/2014/main" id="{245D1EBA-5370-1360-DD71-9666A84059EB}"/>
              </a:ext>
            </a:extLst>
          </p:cNvPr>
          <p:cNvSpPr txBox="1">
            <a:spLocks/>
          </p:cNvSpPr>
          <p:nvPr/>
        </p:nvSpPr>
        <p:spPr>
          <a:xfrm>
            <a:off x="838200" y="2349139"/>
            <a:ext cx="10515600" cy="4213585"/>
          </a:xfrm>
          <a:prstGeom prst="rect">
            <a:avLst/>
          </a:prstGeom>
        </p:spPr>
        <p:txBody>
          <a:bodyPr vert="horz" lIns="0" tIns="45720" rIns="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GB" sz="1800" b="0" i="0" u="none" strike="noStrike" kern="1200" cap="none" spc="0" normalizeH="0" baseline="0" noProof="0" dirty="0">
                <a:ln>
                  <a:noFill/>
                </a:ln>
                <a:solidFill>
                  <a:srgbClr val="121830"/>
                </a:solidFill>
                <a:effectLst/>
                <a:uLnTx/>
                <a:uFillTx/>
                <a:latin typeface="Arial"/>
                <a:cs typeface="Arial"/>
              </a:rPr>
              <a:t>A climate action plan</a:t>
            </a:r>
            <a:r>
              <a:rPr lang="en-GB" sz="1800" dirty="0">
                <a:latin typeface="Arial"/>
                <a:cs typeface="Arial"/>
              </a:rPr>
              <a:t> (CAP)</a:t>
            </a:r>
            <a:r>
              <a:rPr kumimoji="0" lang="en-GB" sz="1800" b="0" i="0" u="none" strike="noStrike" kern="1200" cap="none" spc="0" normalizeH="0" baseline="0" noProof="0" dirty="0">
                <a:ln>
                  <a:noFill/>
                </a:ln>
                <a:solidFill>
                  <a:srgbClr val="121830"/>
                </a:solidFill>
                <a:effectLst/>
                <a:uLnTx/>
                <a:uFillTx/>
                <a:latin typeface="Arial"/>
                <a:cs typeface="Arial"/>
              </a:rPr>
              <a:t> should typically cover the following 4 areas, to align with DfE’s sustainability and climate change strategy:</a:t>
            </a:r>
          </a:p>
        </p:txBody>
      </p:sp>
      <p:sp>
        <p:nvSpPr>
          <p:cNvPr id="3" name="Picture Placeholder 2">
            <a:extLst>
              <a:ext uri="{FF2B5EF4-FFF2-40B4-BE49-F238E27FC236}">
                <a16:creationId xmlns:a16="http://schemas.microsoft.com/office/drawing/2014/main" id="{6E66B3E7-E00D-30C9-BA62-148521C4256B}"/>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184153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200" y="2230386"/>
            <a:ext cx="6358246" cy="4308960"/>
          </a:xfrm>
        </p:spPr>
        <p:txBody>
          <a:bodyPr vert="horz" lIns="0" tIns="45720" rIns="0" bIns="45720" rtlCol="0" anchor="t">
            <a:normAutofit/>
          </a:bodyPr>
          <a:lstStyle/>
          <a:p>
            <a:r>
              <a:rPr lang="en-GB" sz="1800" dirty="0">
                <a:latin typeface="Arial"/>
                <a:cs typeface="Arial"/>
              </a:rPr>
              <a:t>A key source of information on developing and delivering your CAP is Sustainability Support for Education:​</a:t>
            </a:r>
          </a:p>
          <a:p>
            <a:pPr marL="285750" indent="-285750">
              <a:buFont typeface="Arial" panose="020B0604020202020204" pitchFamily="34" charset="0"/>
              <a:buChar char="•"/>
            </a:pPr>
            <a:r>
              <a:rPr lang="en-GB" sz="1800" dirty="0">
                <a:latin typeface="Arial"/>
                <a:cs typeface="Arial"/>
              </a:rPr>
              <a:t>A free, online service which aims to inspire and equip all education settings in England with their next steps on sustainability​</a:t>
            </a:r>
          </a:p>
          <a:p>
            <a:pPr marL="285750" indent="-285750">
              <a:buFont typeface="Arial" panose="020B0604020202020204" pitchFamily="34" charset="0"/>
              <a:buChar char="•"/>
            </a:pPr>
            <a:r>
              <a:rPr lang="en-GB" sz="1800" dirty="0">
                <a:latin typeface="Arial"/>
                <a:cs typeface="Arial"/>
              </a:rPr>
              <a:t>It includes the ability to input information about your setting to get more tailored support</a:t>
            </a:r>
          </a:p>
          <a:p>
            <a:pPr marL="285750" indent="-285750">
              <a:buFont typeface="Arial" panose="020B0604020202020204" pitchFamily="34" charset="0"/>
              <a:buChar char="•"/>
            </a:pPr>
            <a:r>
              <a:rPr lang="en-GB" sz="1800" dirty="0">
                <a:latin typeface="Arial"/>
                <a:cs typeface="Arial"/>
              </a:rPr>
              <a:t>It helps you to set your priorities, to include in your CAP ​</a:t>
            </a:r>
          </a:p>
          <a:p>
            <a:pPr marL="285750" indent="-285750">
              <a:buFont typeface="Arial" panose="020B0604020202020204" pitchFamily="34" charset="0"/>
              <a:buChar char="•"/>
            </a:pPr>
            <a:r>
              <a:rPr lang="en-GB" sz="1800" dirty="0">
                <a:latin typeface="Arial"/>
                <a:cs typeface="Arial"/>
              </a:rPr>
              <a:t>It directs you to quality assured resources to help you implement those priorities </a:t>
            </a:r>
            <a:endParaRPr lang="en-GB" dirty="0"/>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502476"/>
            <a:ext cx="10515600" cy="1428750"/>
          </a:xfrm>
        </p:spPr>
        <p:txBody>
          <a:bodyPr>
            <a:normAutofit/>
          </a:bodyPr>
          <a:lstStyle/>
          <a:p>
            <a:r>
              <a:rPr lang="en-GB" dirty="0">
                <a:solidFill>
                  <a:srgbClr val="1D3C6B"/>
                </a:solidFill>
                <a:latin typeface="Arial"/>
                <a:cs typeface="Arial"/>
              </a:rPr>
              <a:t>Sustainability Support for Education</a:t>
            </a:r>
            <a:endParaRPr lang="en-US" dirty="0">
              <a:solidFill>
                <a:srgbClr val="1D3C6B"/>
              </a:solidFill>
            </a:endParaRPr>
          </a:p>
        </p:txBody>
      </p:sp>
      <p:sp>
        <p:nvSpPr>
          <p:cNvPr id="3" name="Picture Placeholder 2">
            <a:extLst>
              <a:ext uri="{FF2B5EF4-FFF2-40B4-BE49-F238E27FC236}">
                <a16:creationId xmlns:a16="http://schemas.microsoft.com/office/drawing/2014/main" id="{471B9F9A-BB7C-66D2-DB6F-EDC4B4393AFC}"/>
              </a:ext>
            </a:extLst>
          </p:cNvPr>
          <p:cNvSpPr>
            <a:spLocks noGrp="1"/>
          </p:cNvSpPr>
          <p:nvPr>
            <p:ph type="pic" sz="quarter" idx="10"/>
          </p:nvPr>
        </p:nvSpPr>
        <p:spPr/>
        <p:txBody>
          <a:bodyPr/>
          <a:lstStyle/>
          <a:p>
            <a:endParaRPr lang="en-GB"/>
          </a:p>
        </p:txBody>
      </p:sp>
      <p:pic>
        <p:nvPicPr>
          <p:cNvPr id="1026" name="Picture 2" descr="A black background with green text&#10;&#10;Description automatically generated">
            <a:extLst>
              <a:ext uri="{FF2B5EF4-FFF2-40B4-BE49-F238E27FC236}">
                <a16:creationId xmlns:a16="http://schemas.microsoft.com/office/drawing/2014/main" id="{DD5A3F2B-18FA-6F1C-B6D9-B50215D0D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022" y="2968651"/>
            <a:ext cx="4864741" cy="205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65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B7E24E-0149-3B32-D7C2-315B6E734725}"/>
              </a:ext>
            </a:extLst>
          </p:cNvPr>
          <p:cNvSpPr>
            <a:spLocks noGrp="1"/>
          </p:cNvSpPr>
          <p:nvPr>
            <p:ph type="body" sz="quarter" idx="13"/>
          </p:nvPr>
        </p:nvSpPr>
        <p:spPr>
          <a:xfrm>
            <a:off x="6638925" y="2583809"/>
            <a:ext cx="4714875" cy="3559816"/>
          </a:xfrm>
        </p:spPr>
        <p:txBody>
          <a:bodyPr vert="horz" lIns="0" tIns="45720" rIns="0" bIns="45720" rtlCol="0" anchor="t">
            <a:normAutofit/>
          </a:bodyPr>
          <a:lstStyle/>
          <a:p>
            <a:pPr algn="ctr"/>
            <a:r>
              <a:rPr lang="en-GB" sz="3200" b="1" dirty="0"/>
              <a:t>Aim to reduce emissions and support students to be part of the transition to net zero.</a:t>
            </a:r>
          </a:p>
        </p:txBody>
      </p:sp>
      <p:pic>
        <p:nvPicPr>
          <p:cNvPr id="2" name="Picture Placeholder 6" descr="Solar panels on a roof&#10;&#10;Description automatically generated">
            <a:extLst>
              <a:ext uri="{FF2B5EF4-FFF2-40B4-BE49-F238E27FC236}">
                <a16:creationId xmlns:a16="http://schemas.microsoft.com/office/drawing/2014/main" id="{49BB3533-667E-1C2F-C718-EC949D230B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150" r="14150"/>
          <a:stretch>
            <a:fillRect/>
          </a:stretch>
        </p:blipFill>
        <p:spPr>
          <a:xfrm>
            <a:off x="0" y="1087438"/>
            <a:ext cx="6096000" cy="5665787"/>
          </a:xfrm>
        </p:spPr>
      </p:pic>
      <p:sp>
        <p:nvSpPr>
          <p:cNvPr id="4" name="Text Placeholder 2">
            <a:extLst>
              <a:ext uri="{FF2B5EF4-FFF2-40B4-BE49-F238E27FC236}">
                <a16:creationId xmlns:a16="http://schemas.microsoft.com/office/drawing/2014/main" id="{3E4EA139-CB09-AF01-AD59-FC4EA174E7DC}"/>
              </a:ext>
            </a:extLst>
          </p:cNvPr>
          <p:cNvSpPr>
            <a:spLocks noGrp="1"/>
          </p:cNvSpPr>
          <p:nvPr>
            <p:ph type="body" sz="quarter" idx="12"/>
          </p:nvPr>
        </p:nvSpPr>
        <p:spPr>
          <a:xfrm>
            <a:off x="760394" y="267865"/>
            <a:ext cx="10782301" cy="425450"/>
          </a:xfrm>
        </p:spPr>
        <p:txBody>
          <a:bodyPr/>
          <a:lstStyle/>
          <a:p>
            <a:r>
              <a:rPr lang="en-US" sz="3200" b="1" dirty="0" err="1"/>
              <a:t>Decarbonisation</a:t>
            </a:r>
            <a:endParaRPr lang="en-GB" sz="3200" b="1" dirty="0"/>
          </a:p>
        </p:txBody>
      </p:sp>
    </p:spTree>
    <p:extLst>
      <p:ext uri="{BB962C8B-B14F-4D97-AF65-F5344CB8AC3E}">
        <p14:creationId xmlns:p14="http://schemas.microsoft.com/office/powerpoint/2010/main" val="1927493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E40CFA-FD11-E89F-0580-B593DD89A65B}"/>
              </a:ext>
            </a:extLst>
          </p:cNvPr>
          <p:cNvSpPr/>
          <p:nvPr/>
        </p:nvSpPr>
        <p:spPr>
          <a:xfrm>
            <a:off x="4441371" y="2131424"/>
            <a:ext cx="6912428" cy="900000"/>
          </a:xfrm>
          <a:prstGeom prst="rect">
            <a:avLst/>
          </a:prstGeom>
          <a:solidFill>
            <a:srgbClr val="1218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Burning fossil fuels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(coal, oil, gas)</a:t>
            </a:r>
          </a:p>
        </p:txBody>
      </p:sp>
      <p:sp>
        <p:nvSpPr>
          <p:cNvPr id="14" name="Rectangle 13">
            <a:extLst>
              <a:ext uri="{FF2B5EF4-FFF2-40B4-BE49-F238E27FC236}">
                <a16:creationId xmlns:a16="http://schemas.microsoft.com/office/drawing/2014/main" id="{68B3C908-5A66-1ECC-E7A8-B8C8FDA4C62A}"/>
              </a:ext>
            </a:extLst>
          </p:cNvPr>
          <p:cNvSpPr/>
          <p:nvPr/>
        </p:nvSpPr>
        <p:spPr>
          <a:xfrm>
            <a:off x="4441372" y="5371007"/>
            <a:ext cx="6912428" cy="900000"/>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Refrigeration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Aluminium</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smelting</a:t>
            </a: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E631BD4-C217-3C48-5762-B61FCAA6F282}"/>
              </a:ext>
            </a:extLst>
          </p:cNvPr>
          <p:cNvSpPr/>
          <p:nvPr/>
        </p:nvSpPr>
        <p:spPr>
          <a:xfrm>
            <a:off x="4441371" y="3211285"/>
            <a:ext cx="6912428" cy="900000"/>
          </a:xfrm>
          <a:prstGeom prst="rect">
            <a:avLst/>
          </a:prstGeom>
          <a:solidFill>
            <a:srgbClr val="1D3C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Agriculture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(especially cows &amp; sheep)</a:t>
            </a:r>
          </a:p>
        </p:txBody>
      </p:sp>
      <p:sp>
        <p:nvSpPr>
          <p:cNvPr id="15" name="Rectangle 14">
            <a:extLst>
              <a:ext uri="{FF2B5EF4-FFF2-40B4-BE49-F238E27FC236}">
                <a16:creationId xmlns:a16="http://schemas.microsoft.com/office/drawing/2014/main" id="{B7EA7107-E8B0-BE08-E50F-E3283D455147}"/>
              </a:ext>
            </a:extLst>
          </p:cNvPr>
          <p:cNvSpPr/>
          <p:nvPr/>
        </p:nvSpPr>
        <p:spPr>
          <a:xfrm>
            <a:off x="4441371" y="4291146"/>
            <a:ext cx="6912428" cy="900000"/>
          </a:xfrm>
          <a:prstGeom prst="rect">
            <a:avLst/>
          </a:prstGeom>
          <a:solidFill>
            <a:srgbClr val="2276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Cars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Manufacturing</a:t>
            </a:r>
          </a:p>
        </p:txBody>
      </p:sp>
      <p:sp>
        <p:nvSpPr>
          <p:cNvPr id="3" name="Text Placeholder 2">
            <a:extLst>
              <a:ext uri="{FF2B5EF4-FFF2-40B4-BE49-F238E27FC236}">
                <a16:creationId xmlns:a16="http://schemas.microsoft.com/office/drawing/2014/main" id="{7EC17027-5366-4C25-E6C3-1F472D337256}"/>
              </a:ext>
            </a:extLst>
          </p:cNvPr>
          <p:cNvSpPr>
            <a:spLocks noGrp="1"/>
          </p:cNvSpPr>
          <p:nvPr>
            <p:ph type="body" sz="quarter" idx="10"/>
          </p:nvPr>
        </p:nvSpPr>
        <p:spPr>
          <a:xfrm>
            <a:off x="6248399" y="2131424"/>
            <a:ext cx="5105401" cy="4137386"/>
          </a:xfrm>
        </p:spPr>
        <p:txBody>
          <a:bodyPr/>
          <a:lstStyle/>
          <a:p>
            <a:endParaRPr lang="en-GB"/>
          </a:p>
        </p:txBody>
      </p:sp>
      <p:sp>
        <p:nvSpPr>
          <p:cNvPr id="4" name="Title 3">
            <a:extLst>
              <a:ext uri="{FF2B5EF4-FFF2-40B4-BE49-F238E27FC236}">
                <a16:creationId xmlns:a16="http://schemas.microsoft.com/office/drawing/2014/main" id="{4B6BDF9E-9614-2DE5-AB4F-7FA401DCF6CF}"/>
              </a:ext>
            </a:extLst>
          </p:cNvPr>
          <p:cNvSpPr>
            <a:spLocks noGrp="1"/>
          </p:cNvSpPr>
          <p:nvPr>
            <p:ph type="title"/>
          </p:nvPr>
        </p:nvSpPr>
        <p:spPr>
          <a:xfrm>
            <a:off x="838200" y="923925"/>
            <a:ext cx="10515600" cy="830997"/>
          </a:xfrm>
        </p:spPr>
        <p:txBody>
          <a:bodyPr/>
          <a:lstStyle/>
          <a:p>
            <a:r>
              <a:rPr lang="en-US" dirty="0">
                <a:solidFill>
                  <a:srgbClr val="1B3665"/>
                </a:solidFill>
              </a:rPr>
              <a:t>The main greenhouse gases</a:t>
            </a:r>
            <a:endParaRPr lang="en-GB" dirty="0">
              <a:solidFill>
                <a:srgbClr val="1B3665"/>
              </a:solidFill>
            </a:endParaRPr>
          </a:p>
        </p:txBody>
      </p:sp>
      <p:sp>
        <p:nvSpPr>
          <p:cNvPr id="5" name="Picture Placeholder 4">
            <a:extLst>
              <a:ext uri="{FF2B5EF4-FFF2-40B4-BE49-F238E27FC236}">
                <a16:creationId xmlns:a16="http://schemas.microsoft.com/office/drawing/2014/main" id="{737BB8C3-662F-A2B5-CA17-CA3E7A36034E}"/>
              </a:ext>
            </a:extLst>
          </p:cNvPr>
          <p:cNvSpPr>
            <a:spLocks noGrp="1"/>
          </p:cNvSpPr>
          <p:nvPr>
            <p:ph type="pic" sz="quarter" idx="11"/>
          </p:nvPr>
        </p:nvSpPr>
        <p:spPr/>
        <p:txBody>
          <a:bodyPr/>
          <a:lstStyle/>
          <a:p>
            <a:endParaRPr lang="en-GB"/>
          </a:p>
        </p:txBody>
      </p:sp>
      <p:sp>
        <p:nvSpPr>
          <p:cNvPr id="6" name="Rectangle 5">
            <a:extLst>
              <a:ext uri="{FF2B5EF4-FFF2-40B4-BE49-F238E27FC236}">
                <a16:creationId xmlns:a16="http://schemas.microsoft.com/office/drawing/2014/main" id="{D28215F4-080F-26F2-40E4-9F3DD636809C}"/>
              </a:ext>
            </a:extLst>
          </p:cNvPr>
          <p:cNvSpPr/>
          <p:nvPr/>
        </p:nvSpPr>
        <p:spPr>
          <a:xfrm>
            <a:off x="838201" y="2131424"/>
            <a:ext cx="3309257" cy="900000"/>
          </a:xfrm>
          <a:prstGeom prst="rect">
            <a:avLst/>
          </a:prstGeom>
          <a:solidFill>
            <a:srgbClr val="1218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Carbon dioxide</a:t>
            </a:r>
            <a:endParaRPr kumimoji="0" lang="en-GB"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B7E61CF9-0BE3-4731-EAEF-75AD5AD55142}"/>
              </a:ext>
            </a:extLst>
          </p:cNvPr>
          <p:cNvSpPr/>
          <p:nvPr/>
        </p:nvSpPr>
        <p:spPr>
          <a:xfrm>
            <a:off x="838201" y="3211285"/>
            <a:ext cx="3309257" cy="900000"/>
          </a:xfrm>
          <a:prstGeom prst="rect">
            <a:avLst/>
          </a:prstGeom>
          <a:solidFill>
            <a:srgbClr val="1D3C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Methane</a:t>
            </a:r>
            <a:endParaRPr kumimoji="0" lang="en-GB"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9F8B6F2F-E0BA-6B06-8F78-8C77240774ED}"/>
              </a:ext>
            </a:extLst>
          </p:cNvPr>
          <p:cNvSpPr/>
          <p:nvPr/>
        </p:nvSpPr>
        <p:spPr>
          <a:xfrm>
            <a:off x="838201" y="4291146"/>
            <a:ext cx="3309257" cy="900000"/>
          </a:xfrm>
          <a:prstGeom prst="rect">
            <a:avLst/>
          </a:prstGeom>
          <a:solidFill>
            <a:srgbClr val="2276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Nitrous oxide</a:t>
            </a:r>
            <a:endParaRPr kumimoji="0" lang="en-GB"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934EF10D-2636-D878-10D7-CA2C0143E48A}"/>
              </a:ext>
            </a:extLst>
          </p:cNvPr>
          <p:cNvSpPr/>
          <p:nvPr/>
        </p:nvSpPr>
        <p:spPr>
          <a:xfrm>
            <a:off x="838201" y="5371007"/>
            <a:ext cx="3309257" cy="900000"/>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F-gases</a:t>
            </a:r>
            <a:endParaRPr kumimoji="0" lang="en-GB"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1F98B17-E0E0-A6EA-57EF-F03CD9E4BF9D}"/>
              </a:ext>
            </a:extLst>
          </p:cNvPr>
          <p:cNvSpPr/>
          <p:nvPr/>
        </p:nvSpPr>
        <p:spPr>
          <a:xfrm>
            <a:off x="4441372" y="2131424"/>
            <a:ext cx="6912428" cy="900000"/>
          </a:xfrm>
          <a:prstGeom prst="rect">
            <a:avLst/>
          </a:prstGeom>
          <a:solidFill>
            <a:srgbClr val="1218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Burning fossil fuels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(coal, oil, gas)</a:t>
            </a:r>
          </a:p>
        </p:txBody>
      </p:sp>
      <p:sp>
        <p:nvSpPr>
          <p:cNvPr id="12" name="Rectangle 11">
            <a:extLst>
              <a:ext uri="{FF2B5EF4-FFF2-40B4-BE49-F238E27FC236}">
                <a16:creationId xmlns:a16="http://schemas.microsoft.com/office/drawing/2014/main" id="{CD139EAD-5188-3056-10B2-D4F204C22CB2}"/>
              </a:ext>
            </a:extLst>
          </p:cNvPr>
          <p:cNvSpPr/>
          <p:nvPr/>
        </p:nvSpPr>
        <p:spPr>
          <a:xfrm>
            <a:off x="4441372" y="3211285"/>
            <a:ext cx="6912428" cy="900000"/>
          </a:xfrm>
          <a:prstGeom prst="rect">
            <a:avLst/>
          </a:prstGeom>
          <a:solidFill>
            <a:srgbClr val="1D3C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Agriculture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(especially cows &amp; sheep)</a:t>
            </a:r>
          </a:p>
        </p:txBody>
      </p:sp>
      <p:sp>
        <p:nvSpPr>
          <p:cNvPr id="13" name="Rectangle 12">
            <a:extLst>
              <a:ext uri="{FF2B5EF4-FFF2-40B4-BE49-F238E27FC236}">
                <a16:creationId xmlns:a16="http://schemas.microsoft.com/office/drawing/2014/main" id="{144E1967-8370-0897-5ECD-0FEBE4D6012A}"/>
              </a:ext>
            </a:extLst>
          </p:cNvPr>
          <p:cNvSpPr/>
          <p:nvPr/>
        </p:nvSpPr>
        <p:spPr>
          <a:xfrm>
            <a:off x="4441372" y="4291146"/>
            <a:ext cx="6912428" cy="900000"/>
          </a:xfrm>
          <a:prstGeom prst="rect">
            <a:avLst/>
          </a:prstGeom>
          <a:solidFill>
            <a:srgbClr val="2276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Cars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Manufacturing</a:t>
            </a:r>
          </a:p>
        </p:txBody>
      </p:sp>
      <p:sp>
        <p:nvSpPr>
          <p:cNvPr id="20" name="TextBox 19">
            <a:extLst>
              <a:ext uri="{FF2B5EF4-FFF2-40B4-BE49-F238E27FC236}">
                <a16:creationId xmlns:a16="http://schemas.microsoft.com/office/drawing/2014/main" id="{04EE1F8B-AB3A-8020-E178-2AC0DAA368B0}"/>
              </a:ext>
            </a:extLst>
          </p:cNvPr>
          <p:cNvSpPr txBox="1"/>
          <p:nvPr/>
        </p:nvSpPr>
        <p:spPr>
          <a:xfrm>
            <a:off x="8139789" y="2129227"/>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Deforestation</a:t>
            </a: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9AA9508C-91A8-8DB3-DD90-73CAB83BACCB}"/>
              </a:ext>
            </a:extLst>
          </p:cNvPr>
          <p:cNvSpPr txBox="1"/>
          <p:nvPr/>
        </p:nvSpPr>
        <p:spPr>
          <a:xfrm>
            <a:off x="8139789" y="3263037"/>
            <a:ext cx="705938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Natural gas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Landfills</a:t>
            </a: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42C04CDA-0D31-988B-8821-87DD8FF5CB5D}"/>
              </a:ext>
            </a:extLst>
          </p:cNvPr>
          <p:cNvSpPr txBox="1"/>
          <p:nvPr/>
        </p:nvSpPr>
        <p:spPr>
          <a:xfrm>
            <a:off x="8139789" y="4342363"/>
            <a:ext cx="75927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Fertilisers</a:t>
            </a: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236788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91EFE-388D-F6A6-36BF-3BB75E37DF0F}"/>
              </a:ext>
            </a:extLst>
          </p:cNvPr>
          <p:cNvSpPr>
            <a:spLocks noGrp="1"/>
          </p:cNvSpPr>
          <p:nvPr>
            <p:ph type="title"/>
          </p:nvPr>
        </p:nvSpPr>
        <p:spPr>
          <a:xfrm>
            <a:off x="1466190" y="2030016"/>
            <a:ext cx="9201809" cy="1981200"/>
          </a:xfrm>
        </p:spPr>
        <p:txBody>
          <a:bodyPr/>
          <a:lstStyle/>
          <a:p>
            <a:r>
              <a:rPr lang="en-US" dirty="0"/>
              <a:t>Where do greenhouse gas emissions come from in an education setting?</a:t>
            </a:r>
            <a:endParaRPr lang="en-GB" dirty="0"/>
          </a:p>
        </p:txBody>
      </p:sp>
      <p:sp>
        <p:nvSpPr>
          <p:cNvPr id="4" name="Picture Placeholder 3">
            <a:extLst>
              <a:ext uri="{FF2B5EF4-FFF2-40B4-BE49-F238E27FC236}">
                <a16:creationId xmlns:a16="http://schemas.microsoft.com/office/drawing/2014/main" id="{B4F36409-540D-9A1E-66CD-48374396B60B}"/>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487865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limate Ambassadors">
    <a:dk1>
      <a:srgbClr val="44546A"/>
    </a:dk1>
    <a:lt1>
      <a:srgbClr val="FFFFFF"/>
    </a:lt1>
    <a:dk2>
      <a:srgbClr val="44546A"/>
    </a:dk2>
    <a:lt2>
      <a:srgbClr val="FFFFFF"/>
    </a:lt2>
    <a:accent1>
      <a:srgbClr val="082F6B"/>
    </a:accent1>
    <a:accent2>
      <a:srgbClr val="C9191E"/>
    </a:accent2>
    <a:accent3>
      <a:srgbClr val="2171B7"/>
    </a:accent3>
    <a:accent4>
      <a:srgbClr val="FFDFCD"/>
    </a:accent4>
    <a:accent5>
      <a:srgbClr val="A3C8D8"/>
    </a:accent5>
    <a:accent6>
      <a:srgbClr val="6C000A"/>
    </a:accent6>
    <a:hlink>
      <a:srgbClr val="082F6B"/>
    </a:hlink>
    <a:folHlink>
      <a:srgbClr val="082F6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6E70518BDFEF459772142CCAC44DFC" ma:contentTypeVersion="15" ma:contentTypeDescription="Create a new document." ma:contentTypeScope="" ma:versionID="36f893926624a9b5fdbd50deee21cbfc">
  <xsd:schema xmlns:xsd="http://www.w3.org/2001/XMLSchema" xmlns:xs="http://www.w3.org/2001/XMLSchema" xmlns:p="http://schemas.microsoft.com/office/2006/metadata/properties" xmlns:ns2="231dd379-4d83-4985-adff-965115ce5965" xmlns:ns3="f9ea19e9-fcd8-44e6-bbc0-ec31c56678e2" targetNamespace="http://schemas.microsoft.com/office/2006/metadata/properties" ma:root="true" ma:fieldsID="b843e0f5367d0268d9507ecbd3b14fa7" ns2:_="" ns3:_="">
    <xsd:import namespace="231dd379-4d83-4985-adff-965115ce5965"/>
    <xsd:import namespace="f9ea19e9-fcd8-44e6-bbc0-ec31c56678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dd379-4d83-4985-adff-965115ce59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8cd521b-c766-495a-bf72-da9be8cb7f8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ea19e9-fcd8-44e6-bbc0-ec31c56678e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7ee9cfd-0ec9-4fae-a1eb-5754e37d73a9}" ma:internalName="TaxCatchAll" ma:showField="CatchAllData" ma:web="f9ea19e9-fcd8-44e6-bbc0-ec31c56678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ea19e9-fcd8-44e6-bbc0-ec31c56678e2" xsi:nil="true"/>
    <lcf76f155ced4ddcb4097134ff3c332f xmlns="231dd379-4d83-4985-adff-965115ce5965">
      <Terms xmlns="http://schemas.microsoft.com/office/infopath/2007/PartnerControls"/>
    </lcf76f155ced4ddcb4097134ff3c332f>
    <SharedWithUsers xmlns="f9ea19e9-fcd8-44e6-bbc0-ec31c56678e2">
      <UserInfo>
        <DisplayName>Vienna McAndie</DisplayName>
        <AccountId>73</AccountId>
        <AccountType/>
      </UserInfo>
    </SharedWithUsers>
  </documentManagement>
</p:properties>
</file>

<file path=customXml/itemProps1.xml><?xml version="1.0" encoding="utf-8"?>
<ds:datastoreItem xmlns:ds="http://schemas.openxmlformats.org/officeDocument/2006/customXml" ds:itemID="{3E9F9D58-B109-4F7C-BD5B-B62C2B898D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1dd379-4d83-4985-adff-965115ce5965"/>
    <ds:schemaRef ds:uri="f9ea19e9-fcd8-44e6-bbc0-ec31c5667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DAE49E-FE80-403B-87BF-1C017E086B19}">
  <ds:schemaRefs>
    <ds:schemaRef ds:uri="http://schemas.microsoft.com/sharepoint/v3/contenttype/forms"/>
  </ds:schemaRefs>
</ds:datastoreItem>
</file>

<file path=customXml/itemProps3.xml><?xml version="1.0" encoding="utf-8"?>
<ds:datastoreItem xmlns:ds="http://schemas.openxmlformats.org/officeDocument/2006/customXml" ds:itemID="{C76BF77E-C066-49D1-B35F-643C7189722A}">
  <ds:schemaRefs>
    <ds:schemaRef ds:uri="http://schemas.microsoft.com/office/2006/metadata/properties"/>
    <ds:schemaRef ds:uri="http://schemas.microsoft.com/office/infopath/2007/PartnerControls"/>
    <ds:schemaRef ds:uri="f9ea19e9-fcd8-44e6-bbc0-ec31c56678e2"/>
    <ds:schemaRef ds:uri="231dd379-4d83-4985-adff-965115ce5965"/>
  </ds:schemaRefs>
</ds:datastoreItem>
</file>

<file path=docProps/app.xml><?xml version="1.0" encoding="utf-8"?>
<Properties xmlns="http://schemas.openxmlformats.org/officeDocument/2006/extended-properties" xmlns:vt="http://schemas.openxmlformats.org/officeDocument/2006/docPropsVTypes">
  <TotalTime>0</TotalTime>
  <Words>5542</Words>
  <Application>Microsoft Office PowerPoint</Application>
  <PresentationFormat>Widescreen</PresentationFormat>
  <Paragraphs>573</Paragraphs>
  <Slides>43</Slides>
  <Notes>40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43</vt:i4>
      </vt:variant>
    </vt:vector>
  </HeadingPairs>
  <TitlesOfParts>
    <vt:vector size="62" baseType="lpstr">
      <vt:lpstr>Aptos</vt:lpstr>
      <vt:lpstr>Aptos Display</vt:lpstr>
      <vt:lpstr>Arial</vt:lpstr>
      <vt:lpstr>Arial Nova</vt:lpstr>
      <vt:lpstr>Arial,Sans-Serif</vt:lpstr>
      <vt:lpstr>Calibri</vt:lpstr>
      <vt:lpstr>Montserrat</vt:lpstr>
      <vt:lpstr>Montserrat Classic</vt:lpstr>
      <vt:lpstr>Open Sans</vt:lpstr>
      <vt:lpstr>Open Sans ExtraBold</vt:lpstr>
      <vt:lpstr>ProximaNova-Light</vt:lpstr>
      <vt:lpstr>Roboto</vt:lpstr>
      <vt:lpstr>Symbol,Sans-Serif</vt:lpstr>
      <vt:lpstr>Wingdings</vt:lpstr>
      <vt:lpstr>ZurichSans-Light</vt:lpstr>
      <vt:lpstr>Office Theme</vt:lpstr>
      <vt:lpstr>2_Office Theme</vt:lpstr>
      <vt:lpstr>1_Office Theme</vt:lpstr>
      <vt:lpstr>3_Office Theme</vt:lpstr>
      <vt:lpstr>CLIMATE ACTION PLANS</vt:lpstr>
      <vt:lpstr>Climate Action Plans</vt:lpstr>
      <vt:lpstr>What is an action plan?  It’s not a to-do list!</vt:lpstr>
      <vt:lpstr>Climate action plans can help you to…</vt:lpstr>
      <vt:lpstr>Key areas of a climate action plan</vt:lpstr>
      <vt:lpstr>Sustainability Support for Education</vt:lpstr>
      <vt:lpstr>PowerPoint Presentation</vt:lpstr>
      <vt:lpstr>The main greenhouse gases</vt:lpstr>
      <vt:lpstr>Where do greenhouse gas emissions come from in an education setting?</vt:lpstr>
      <vt:lpstr>PowerPoint Presentation</vt:lpstr>
      <vt:lpstr>Net zero emissions</vt:lpstr>
      <vt:lpstr>PowerPoint Presentation</vt:lpstr>
      <vt:lpstr>How could you reduce your emissions?</vt:lpstr>
      <vt:lpstr> Key actions for each area</vt:lpstr>
      <vt:lpstr> Count Your Carbon</vt:lpstr>
      <vt:lpstr>PowerPoint Presentation</vt:lpstr>
      <vt:lpstr>PowerPoint Presentation</vt:lpstr>
      <vt:lpstr>Understanding local impacts</vt:lpstr>
      <vt:lpstr>Assessing risk</vt:lpstr>
      <vt:lpstr>How can you adapt and prepare for the effects of climate change?</vt:lpstr>
      <vt:lpstr>Areas of Action: 5 steps to be  a Climate Resilient Education Setting</vt:lpstr>
      <vt:lpstr>PowerPoint Presentation</vt:lpstr>
      <vt:lpstr>PowerPoint Presentation</vt:lpstr>
      <vt:lpstr>PowerPoint Presentation</vt:lpstr>
      <vt:lpstr>What is biodiversity?</vt:lpstr>
      <vt:lpstr>What is biodiversity?</vt:lpstr>
      <vt:lpstr>The main threats to biodiversity</vt:lpstr>
      <vt:lpstr>How can you enhance biodiversity, improve air quality and increase access to, and connection with, nature?</vt:lpstr>
      <vt:lpstr>National Education Nature Park</vt:lpstr>
      <vt:lpstr>Areas of Action</vt:lpstr>
      <vt:lpstr>PowerPoint Presentation</vt:lpstr>
      <vt:lpstr>What is climate education?</vt:lpstr>
      <vt:lpstr>The benefits of climate education</vt:lpstr>
      <vt:lpstr>How can we deliver climate education?</vt:lpstr>
      <vt:lpstr>What is a green job?</vt:lpstr>
      <vt:lpstr>What jobs are in the green sector?</vt:lpstr>
      <vt:lpstr>“Green jobs will not be niche.​ We anticipate that sustainability and climate change will touch every career.”​</vt:lpstr>
      <vt:lpstr>How to support students into green careers?</vt:lpstr>
      <vt:lpstr>What skills do we need for the green transition?</vt:lpstr>
      <vt:lpstr>PowerPoint Presentation</vt:lpstr>
      <vt:lpstr>PowerPoint Presentation</vt:lpstr>
      <vt:lpstr>Developing your plan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ACTION PLANS</dc:title>
  <dc:creator>Gemma Bailey</dc:creator>
  <cp:lastModifiedBy>Gemma Bailey</cp:lastModifiedBy>
  <cp:revision>223</cp:revision>
  <dcterms:created xsi:type="dcterms:W3CDTF">2024-04-18T08:51:58Z</dcterms:created>
  <dcterms:modified xsi:type="dcterms:W3CDTF">2024-06-11T14:11:13Z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0x010100C96E70518BDFEF459772142CCAC44DFC</vt:lpwstr>
  </property>
  <property fmtid="{D5CDD505-2E9C-101B-9397-08002B2CF9AE}" pid="3" name="ComplianceAssetId">
    <vt:lpwstr/>
  </property>
  <property fmtid="{D5CDD505-2E9C-101B-9397-08002B2CF9AE}" pid="4" name="TriggerFlowInfo">
    <vt:lpwstr/>
  </property>
  <property fmtid="{D5CDD505-2E9C-101B-9397-08002B2CF9AE}" pid="5" name="TemplateUrl">
    <vt:lpwstr/>
  </property>
  <property fmtid="{D5CDD505-2E9C-101B-9397-08002B2CF9AE}" pid="6" name="_ExtendedDescription">
    <vt:lpwstr/>
  </property>
  <property fmtid="{D5CDD505-2E9C-101B-9397-08002B2CF9AE}" pid="7" name="MediaServiceImageTags">
    <vt:lpwstr/>
  </property>
  <property fmtid="{D5CDD505-2E9C-101B-9397-08002B2CF9AE}" pid="8" name="xd_Signature">
    <vt:lpwstr/>
  </property>
  <property fmtid="{D5CDD505-2E9C-101B-9397-08002B2CF9AE}" pid="9" name="xd_ProgID">
    <vt:lpwstr/>
  </property>
  <property fmtid="{D5CDD505-2E9C-101B-9397-08002B2CF9AE}" pid="10" name="Order">
    <vt:lpwstr>3900.00000000000</vt:lpwstr>
  </property>
</Properties>
</file>