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00" autoAdjust="0"/>
    <p:restoredTop sz="94651" autoAdjust="0"/>
  </p:normalViewPr>
  <p:slideViewPr>
    <p:cSldViewPr snapToGrid="0">
      <p:cViewPr varScale="1">
        <p:scale>
          <a:sx n="98" d="100"/>
          <a:sy n="98" d="100"/>
        </p:scale>
        <p:origin x="10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36" y="660097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very tall tower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4"/>
            <a:ext cx="8285163" cy="11741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/>
              <a:t>The International Space Station is </a:t>
            </a:r>
            <a:r>
              <a:rPr lang="en-US" dirty="0" smtClean="0"/>
              <a:t>408 </a:t>
            </a:r>
            <a:r>
              <a:rPr lang="en-US" dirty="0"/>
              <a:t>km above the Earth.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very tall tower is built to put satellites into space.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noProof="0" dirty="0" smtClean="0"/>
              <a:t>It is 400 km tall.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-9332" y="1783045"/>
            <a:ext cx="9153332" cy="4603684"/>
            <a:chOff x="-9332" y="1783045"/>
            <a:chExt cx="9153332" cy="4603684"/>
          </a:xfrm>
        </p:grpSpPr>
        <p:grpSp>
          <p:nvGrpSpPr>
            <p:cNvPr id="17" name="Group 16"/>
            <p:cNvGrpSpPr/>
            <p:nvPr/>
          </p:nvGrpSpPr>
          <p:grpSpPr>
            <a:xfrm>
              <a:off x="-9332" y="1783045"/>
              <a:ext cx="9153332" cy="4603684"/>
              <a:chOff x="-22547" y="1725284"/>
              <a:chExt cx="9153332" cy="4603684"/>
            </a:xfrm>
          </p:grpSpPr>
          <p:sp>
            <p:nvSpPr>
              <p:cNvPr id="10" name="Oval 9"/>
              <p:cNvSpPr/>
              <p:nvPr/>
            </p:nvSpPr>
            <p:spPr>
              <a:xfrm>
                <a:off x="2871216" y="1725284"/>
                <a:ext cx="2606040" cy="1191652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  <a:alpha val="5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9" name="Group 8"/>
              <p:cNvGrpSpPr/>
              <p:nvPr/>
            </p:nvGrpSpPr>
            <p:grpSpPr>
              <a:xfrm>
                <a:off x="-22547" y="2254315"/>
                <a:ext cx="9153332" cy="4074653"/>
                <a:chOff x="-22547" y="2293609"/>
                <a:chExt cx="9153332" cy="4074653"/>
              </a:xfrm>
            </p:grpSpPr>
            <p:pic>
              <p:nvPicPr>
                <p:cNvPr id="7" name="Picture 6"/>
                <p:cNvPicPr>
                  <a:picLocks noChangeAspect="1"/>
                </p:cNvPicPr>
                <p:nvPr/>
              </p:nvPicPr>
              <p:blipFill rotWithShape="1">
                <a:blip r:embed="rId4"/>
                <a:srcRect l="16805" t="18241" r="19348" b="54809"/>
                <a:stretch/>
              </p:blipFill>
              <p:spPr>
                <a:xfrm>
                  <a:off x="-22547" y="2504509"/>
                  <a:ext cx="9153332" cy="3863753"/>
                </a:xfrm>
                <a:prstGeom prst="rect">
                  <a:avLst/>
                </a:prstGeom>
              </p:spPr>
            </p:pic>
            <p:sp>
              <p:nvSpPr>
                <p:cNvPr id="8" name="Trapezoid 7"/>
                <p:cNvSpPr/>
                <p:nvPr/>
              </p:nvSpPr>
              <p:spPr>
                <a:xfrm>
                  <a:off x="4013469" y="2293609"/>
                  <a:ext cx="108000" cy="288000"/>
                </a:xfrm>
                <a:prstGeom prst="trapezoid">
                  <a:avLst>
                    <a:gd name="adj" fmla="val 36759"/>
                  </a:avLst>
                </a:prstGeom>
                <a:gradFill flip="none" rotWithShape="1">
                  <a:gsLst>
                    <a:gs pos="0">
                      <a:schemeClr val="accent3">
                        <a:lumMod val="0"/>
                        <a:lumOff val="100000"/>
                      </a:schemeClr>
                    </a:gs>
                    <a:gs pos="35000">
                      <a:schemeClr val="accent3">
                        <a:lumMod val="0"/>
                        <a:lumOff val="100000"/>
                      </a:schemeClr>
                    </a:gs>
                    <a:gs pos="100000">
                      <a:schemeClr val="accent3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6350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cxnSp>
            <p:nvCxnSpPr>
              <p:cNvPr id="15" name="Straight Connector 14"/>
              <p:cNvCxnSpPr>
                <a:endCxn id="8" idx="0"/>
              </p:cNvCxnSpPr>
              <p:nvPr/>
            </p:nvCxnSpPr>
            <p:spPr>
              <a:xfrm>
                <a:off x="4067469" y="2219325"/>
                <a:ext cx="0" cy="34990"/>
              </a:xfrm>
              <a:prstGeom prst="line">
                <a:avLst/>
              </a:prstGeom>
              <a:ln w="31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032" name="Picture 8" descr="International Space Station, Astronautics, Iss, Nasa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85590" y="2319239"/>
              <a:ext cx="108000" cy="634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21451" t="-1388" r="21230" b="66904"/>
          <a:stretch/>
        </p:blipFill>
        <p:spPr>
          <a:xfrm>
            <a:off x="356616" y="4805958"/>
            <a:ext cx="5248656" cy="1589315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very tall tower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568974" y="3247388"/>
            <a:ext cx="1843900" cy="1402888"/>
            <a:chOff x="0" y="0"/>
            <a:chExt cx="1336504" cy="974412"/>
          </a:xfrm>
        </p:grpSpPr>
        <p:grpSp>
          <p:nvGrpSpPr>
            <p:cNvPr id="9" name="Group 8"/>
            <p:cNvGrpSpPr>
              <a:grpSpLocks noChangeAspect="1"/>
            </p:cNvGrpSpPr>
            <p:nvPr userDrawn="1"/>
          </p:nvGrpSpPr>
          <p:grpSpPr>
            <a:xfrm>
              <a:off x="200025" y="0"/>
              <a:ext cx="475615" cy="611505"/>
              <a:chOff x="0" y="0"/>
              <a:chExt cx="527901" cy="688156"/>
            </a:xfrm>
          </p:grpSpPr>
          <p:sp>
            <p:nvSpPr>
              <p:cNvPr id="27" name="Freeform 26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8" name="Oval 27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0" name="Group 9"/>
            <p:cNvGrpSpPr>
              <a:grpSpLocks noChangeAspect="1"/>
            </p:cNvGrpSpPr>
            <p:nvPr userDrawn="1"/>
          </p:nvGrpSpPr>
          <p:grpSpPr>
            <a:xfrm>
              <a:off x="0" y="276225"/>
              <a:ext cx="475615" cy="611505"/>
              <a:chOff x="0" y="0"/>
              <a:chExt cx="527901" cy="688156"/>
            </a:xfrm>
          </p:grpSpPr>
          <p:sp>
            <p:nvSpPr>
              <p:cNvPr id="25" name="Freeform 24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6" name="Oval 25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4" name="Group 13"/>
            <p:cNvGrpSpPr>
              <a:grpSpLocks noChangeAspect="1"/>
            </p:cNvGrpSpPr>
            <p:nvPr userDrawn="1"/>
          </p:nvGrpSpPr>
          <p:grpSpPr>
            <a:xfrm>
              <a:off x="638175" y="28575"/>
              <a:ext cx="475615" cy="611505"/>
              <a:chOff x="0" y="0"/>
              <a:chExt cx="527901" cy="688156"/>
            </a:xfrm>
          </p:grpSpPr>
          <p:sp>
            <p:nvSpPr>
              <p:cNvPr id="23" name="Freeform 22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4" name="Oval 23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5" name="Group 14"/>
            <p:cNvGrpSpPr>
              <a:grpSpLocks noChangeAspect="1"/>
            </p:cNvGrpSpPr>
            <p:nvPr userDrawn="1"/>
          </p:nvGrpSpPr>
          <p:grpSpPr>
            <a:xfrm>
              <a:off x="860889" y="362906"/>
              <a:ext cx="475615" cy="611506"/>
              <a:chOff x="-101682" y="1076"/>
              <a:chExt cx="527901" cy="688157"/>
            </a:xfrm>
          </p:grpSpPr>
          <p:sp>
            <p:nvSpPr>
              <p:cNvPr id="21" name="Freeform 20"/>
              <p:cNvSpPr/>
              <p:nvPr userDrawn="1"/>
            </p:nvSpPr>
            <p:spPr>
              <a:xfrm>
                <a:off x="-101682" y="335715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2" name="Oval 21"/>
              <p:cNvSpPr/>
              <p:nvPr userDrawn="1"/>
            </p:nvSpPr>
            <p:spPr>
              <a:xfrm>
                <a:off x="-30982" y="1076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</p:grpSp>
      <p:sp>
        <p:nvSpPr>
          <p:cNvPr id="2" name="Rounded Rectangular Callout 1"/>
          <p:cNvSpPr/>
          <p:nvPr/>
        </p:nvSpPr>
        <p:spPr>
          <a:xfrm>
            <a:off x="704015" y="1912232"/>
            <a:ext cx="2863600" cy="1122948"/>
          </a:xfrm>
          <a:prstGeom prst="wedgeRoundRectCallout">
            <a:avLst>
              <a:gd name="adj1" fmla="val 58178"/>
              <a:gd name="adj2" fmla="val 72650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Albert: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You would float because you are in space. 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9" name="Rounded Rectangular Callout 28"/>
          <p:cNvSpPr/>
          <p:nvPr/>
        </p:nvSpPr>
        <p:spPr>
          <a:xfrm>
            <a:off x="423411" y="3783001"/>
            <a:ext cx="2722152" cy="742478"/>
          </a:xfrm>
          <a:prstGeom prst="wedgeRoundRectCallout">
            <a:avLst>
              <a:gd name="adj1" fmla="val 63974"/>
              <a:gd name="adj2" fmla="val -35103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Declan: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There is no air to breathe.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0" name="Rounded Rectangular Callout 29"/>
          <p:cNvSpPr/>
          <p:nvPr/>
        </p:nvSpPr>
        <p:spPr>
          <a:xfrm>
            <a:off x="6242508" y="3366627"/>
            <a:ext cx="2392726" cy="1413145"/>
          </a:xfrm>
          <a:prstGeom prst="wedgeRoundRectCallout">
            <a:avLst>
              <a:gd name="adj1" fmla="val -78050"/>
              <a:gd name="adj2" fmla="val 1351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Cameron: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The force of gravity is less than it is on the ground.  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2" name="Rounded Rectangular Callout 31"/>
          <p:cNvSpPr/>
          <p:nvPr/>
        </p:nvSpPr>
        <p:spPr>
          <a:xfrm>
            <a:off x="4373731" y="1654222"/>
            <a:ext cx="3145795" cy="1141742"/>
          </a:xfrm>
          <a:prstGeom prst="wedgeRoundRectCallout">
            <a:avLst>
              <a:gd name="adj1" fmla="val -31557"/>
              <a:gd name="adj2" fmla="val 79846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Brandon: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You weigh the same as you do on the ground.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3" name="Text Placeholder 3"/>
          <p:cNvSpPr txBox="1">
            <a:spLocks/>
          </p:cNvSpPr>
          <p:nvPr/>
        </p:nvSpPr>
        <p:spPr>
          <a:xfrm>
            <a:off x="354605" y="832586"/>
            <a:ext cx="5287244" cy="89269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Some boys</a:t>
            </a:r>
            <a:r>
              <a:rPr kumimoji="0" lang="en-GB" sz="1800" b="0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are talking about what it would be like on top of the tower.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8887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4"/>
          <p:cNvPicPr>
            <a:picLocks noChangeAspect="1"/>
          </p:cNvPicPr>
          <p:nvPr/>
        </p:nvPicPr>
        <p:blipFill rotWithShape="1">
          <a:blip r:embed="rId2"/>
          <a:srcRect l="21451" t="-1388" r="21230" b="66904"/>
          <a:stretch/>
        </p:blipFill>
        <p:spPr>
          <a:xfrm>
            <a:off x="942277" y="3770525"/>
            <a:ext cx="2170496" cy="65723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very tall tower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956713" y="1361760"/>
            <a:ext cx="7223683" cy="2622305"/>
            <a:chOff x="833587" y="1505384"/>
            <a:chExt cx="7223683" cy="2622305"/>
          </a:xfrm>
        </p:grpSpPr>
        <p:grpSp>
          <p:nvGrpSpPr>
            <p:cNvPr id="8" name="Group 7"/>
            <p:cNvGrpSpPr/>
            <p:nvPr/>
          </p:nvGrpSpPr>
          <p:grpSpPr>
            <a:xfrm>
              <a:off x="3918811" y="2927155"/>
              <a:ext cx="1270616" cy="1023458"/>
              <a:chOff x="0" y="0"/>
              <a:chExt cx="1276349" cy="996378"/>
            </a:xfrm>
          </p:grpSpPr>
          <p:grpSp>
            <p:nvGrpSpPr>
              <p:cNvPr id="9" name="Group 8"/>
              <p:cNvGrpSpPr>
                <a:grpSpLocks noChangeAspect="1"/>
              </p:cNvGrpSpPr>
              <p:nvPr userDrawn="1"/>
            </p:nvGrpSpPr>
            <p:grpSpPr>
              <a:xfrm>
                <a:off x="200025" y="0"/>
                <a:ext cx="475615" cy="611505"/>
                <a:chOff x="0" y="0"/>
                <a:chExt cx="527901" cy="688156"/>
              </a:xfrm>
            </p:grpSpPr>
            <p:sp>
              <p:nvSpPr>
                <p:cNvPr id="27" name="Freeform 26"/>
                <p:cNvSpPr/>
                <p:nvPr userDrawn="1"/>
              </p:nvSpPr>
              <p:spPr>
                <a:xfrm>
                  <a:off x="0" y="334638"/>
                  <a:ext cx="527901" cy="353518"/>
                </a:xfrm>
                <a:custGeom>
                  <a:avLst/>
                  <a:gdLst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28"/>
                    <a:gd name="connsiteY0" fmla="*/ 710852 h 710852"/>
                    <a:gd name="connsiteX1" fmla="*/ 537328 w 537328"/>
                    <a:gd name="connsiteY1" fmla="*/ 352633 h 710852"/>
                    <a:gd name="connsiteX2" fmla="*/ 9427 w 537328"/>
                    <a:gd name="connsiteY2" fmla="*/ 352633 h 710852"/>
                    <a:gd name="connsiteX3" fmla="*/ 9427 w 537328"/>
                    <a:gd name="connsiteY3" fmla="*/ 333780 h 710852"/>
                    <a:gd name="connsiteX0" fmla="*/ 0 w 537328"/>
                    <a:gd name="connsiteY0" fmla="*/ 1461154 h 1461154"/>
                    <a:gd name="connsiteX1" fmla="*/ 537328 w 537328"/>
                    <a:gd name="connsiteY1" fmla="*/ 1102935 h 1461154"/>
                    <a:gd name="connsiteX2" fmla="*/ 9427 w 537328"/>
                    <a:gd name="connsiteY2" fmla="*/ 1102935 h 1461154"/>
                    <a:gd name="connsiteX3" fmla="*/ 160256 w 537328"/>
                    <a:gd name="connsiteY3" fmla="*/ 0 h 1461154"/>
                    <a:gd name="connsiteX0" fmla="*/ 0 w 537328"/>
                    <a:gd name="connsiteY0" fmla="*/ 710853 h 710853"/>
                    <a:gd name="connsiteX1" fmla="*/ 537328 w 537328"/>
                    <a:gd name="connsiteY1" fmla="*/ 352634 h 710853"/>
                    <a:gd name="connsiteX2" fmla="*/ 9427 w 537328"/>
                    <a:gd name="connsiteY2" fmla="*/ 352634 h 710853"/>
                    <a:gd name="connsiteX0" fmla="*/ 0 w 537328"/>
                    <a:gd name="connsiteY0" fmla="*/ 836552 h 836552"/>
                    <a:gd name="connsiteX1" fmla="*/ 537328 w 537328"/>
                    <a:gd name="connsiteY1" fmla="*/ 478333 h 836552"/>
                    <a:gd name="connsiteX2" fmla="*/ 9427 w 537328"/>
                    <a:gd name="connsiteY2" fmla="*/ 478333 h 836552"/>
                    <a:gd name="connsiteX0" fmla="*/ 0 w 537328"/>
                    <a:gd name="connsiteY0" fmla="*/ 737239 h 737239"/>
                    <a:gd name="connsiteX1" fmla="*/ 537328 w 537328"/>
                    <a:gd name="connsiteY1" fmla="*/ 379020 h 737239"/>
                    <a:gd name="connsiteX2" fmla="*/ 9427 w 537328"/>
                    <a:gd name="connsiteY2" fmla="*/ 379020 h 737239"/>
                    <a:gd name="connsiteX0" fmla="*/ 527957 w 527957"/>
                    <a:gd name="connsiteY0" fmla="*/ 379020 h 379020"/>
                    <a:gd name="connsiteX1" fmla="*/ 56 w 527957"/>
                    <a:gd name="connsiteY1" fmla="*/ 379020 h 379020"/>
                    <a:gd name="connsiteX0" fmla="*/ 527957 w 527957"/>
                    <a:gd name="connsiteY0" fmla="*/ 390136 h 390136"/>
                    <a:gd name="connsiteX1" fmla="*/ 56 w 527957"/>
                    <a:gd name="connsiteY1" fmla="*/ 390136 h 390136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2" fmla="*/ 527901 w 527901"/>
                    <a:gd name="connsiteY2" fmla="*/ 438358 h 4383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27901" h="438358">
                      <a:moveTo>
                        <a:pt x="527901" y="438358"/>
                      </a:moveTo>
                      <a:cubicBezTo>
                        <a:pt x="520044" y="-139818"/>
                        <a:pt x="3142" y="-152389"/>
                        <a:pt x="0" y="438358"/>
                      </a:cubicBezTo>
                      <a:lnTo>
                        <a:pt x="527901" y="438358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 dirty="0"/>
                </a:p>
              </p:txBody>
            </p:sp>
            <p:sp>
              <p:nvSpPr>
                <p:cNvPr id="28" name="Oval 27"/>
                <p:cNvSpPr/>
                <p:nvPr userDrawn="1"/>
              </p:nvSpPr>
              <p:spPr>
                <a:xfrm>
                  <a:off x="70701" y="0"/>
                  <a:ext cx="386499" cy="386499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 dirty="0"/>
                </a:p>
              </p:txBody>
            </p:sp>
          </p:grpSp>
          <p:grpSp>
            <p:nvGrpSpPr>
              <p:cNvPr id="10" name="Group 9"/>
              <p:cNvGrpSpPr>
                <a:grpSpLocks noChangeAspect="1"/>
              </p:cNvGrpSpPr>
              <p:nvPr userDrawn="1"/>
            </p:nvGrpSpPr>
            <p:grpSpPr>
              <a:xfrm>
                <a:off x="0" y="276225"/>
                <a:ext cx="475615" cy="611505"/>
                <a:chOff x="0" y="0"/>
                <a:chExt cx="527901" cy="688156"/>
              </a:xfrm>
            </p:grpSpPr>
            <p:sp>
              <p:nvSpPr>
                <p:cNvPr id="25" name="Freeform 24"/>
                <p:cNvSpPr/>
                <p:nvPr userDrawn="1"/>
              </p:nvSpPr>
              <p:spPr>
                <a:xfrm>
                  <a:off x="0" y="334638"/>
                  <a:ext cx="527901" cy="353518"/>
                </a:xfrm>
                <a:custGeom>
                  <a:avLst/>
                  <a:gdLst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28"/>
                    <a:gd name="connsiteY0" fmla="*/ 710852 h 710852"/>
                    <a:gd name="connsiteX1" fmla="*/ 537328 w 537328"/>
                    <a:gd name="connsiteY1" fmla="*/ 352633 h 710852"/>
                    <a:gd name="connsiteX2" fmla="*/ 9427 w 537328"/>
                    <a:gd name="connsiteY2" fmla="*/ 352633 h 710852"/>
                    <a:gd name="connsiteX3" fmla="*/ 9427 w 537328"/>
                    <a:gd name="connsiteY3" fmla="*/ 333780 h 710852"/>
                    <a:gd name="connsiteX0" fmla="*/ 0 w 537328"/>
                    <a:gd name="connsiteY0" fmla="*/ 1461154 h 1461154"/>
                    <a:gd name="connsiteX1" fmla="*/ 537328 w 537328"/>
                    <a:gd name="connsiteY1" fmla="*/ 1102935 h 1461154"/>
                    <a:gd name="connsiteX2" fmla="*/ 9427 w 537328"/>
                    <a:gd name="connsiteY2" fmla="*/ 1102935 h 1461154"/>
                    <a:gd name="connsiteX3" fmla="*/ 160256 w 537328"/>
                    <a:gd name="connsiteY3" fmla="*/ 0 h 1461154"/>
                    <a:gd name="connsiteX0" fmla="*/ 0 w 537328"/>
                    <a:gd name="connsiteY0" fmla="*/ 710853 h 710853"/>
                    <a:gd name="connsiteX1" fmla="*/ 537328 w 537328"/>
                    <a:gd name="connsiteY1" fmla="*/ 352634 h 710853"/>
                    <a:gd name="connsiteX2" fmla="*/ 9427 w 537328"/>
                    <a:gd name="connsiteY2" fmla="*/ 352634 h 710853"/>
                    <a:gd name="connsiteX0" fmla="*/ 0 w 537328"/>
                    <a:gd name="connsiteY0" fmla="*/ 836552 h 836552"/>
                    <a:gd name="connsiteX1" fmla="*/ 537328 w 537328"/>
                    <a:gd name="connsiteY1" fmla="*/ 478333 h 836552"/>
                    <a:gd name="connsiteX2" fmla="*/ 9427 w 537328"/>
                    <a:gd name="connsiteY2" fmla="*/ 478333 h 836552"/>
                    <a:gd name="connsiteX0" fmla="*/ 0 w 537328"/>
                    <a:gd name="connsiteY0" fmla="*/ 737239 h 737239"/>
                    <a:gd name="connsiteX1" fmla="*/ 537328 w 537328"/>
                    <a:gd name="connsiteY1" fmla="*/ 379020 h 737239"/>
                    <a:gd name="connsiteX2" fmla="*/ 9427 w 537328"/>
                    <a:gd name="connsiteY2" fmla="*/ 379020 h 737239"/>
                    <a:gd name="connsiteX0" fmla="*/ 527957 w 527957"/>
                    <a:gd name="connsiteY0" fmla="*/ 379020 h 379020"/>
                    <a:gd name="connsiteX1" fmla="*/ 56 w 527957"/>
                    <a:gd name="connsiteY1" fmla="*/ 379020 h 379020"/>
                    <a:gd name="connsiteX0" fmla="*/ 527957 w 527957"/>
                    <a:gd name="connsiteY0" fmla="*/ 390136 h 390136"/>
                    <a:gd name="connsiteX1" fmla="*/ 56 w 527957"/>
                    <a:gd name="connsiteY1" fmla="*/ 390136 h 390136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2" fmla="*/ 527901 w 527901"/>
                    <a:gd name="connsiteY2" fmla="*/ 438358 h 4383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27901" h="438358">
                      <a:moveTo>
                        <a:pt x="527901" y="438358"/>
                      </a:moveTo>
                      <a:cubicBezTo>
                        <a:pt x="520044" y="-139818"/>
                        <a:pt x="3142" y="-152389"/>
                        <a:pt x="0" y="438358"/>
                      </a:cubicBezTo>
                      <a:lnTo>
                        <a:pt x="527901" y="438358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 dirty="0"/>
                </a:p>
              </p:txBody>
            </p:sp>
            <p:sp>
              <p:nvSpPr>
                <p:cNvPr id="26" name="Oval 25"/>
                <p:cNvSpPr/>
                <p:nvPr userDrawn="1"/>
              </p:nvSpPr>
              <p:spPr>
                <a:xfrm>
                  <a:off x="70701" y="0"/>
                  <a:ext cx="386499" cy="386499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 dirty="0"/>
                </a:p>
              </p:txBody>
            </p:sp>
          </p:grpSp>
          <p:grpSp>
            <p:nvGrpSpPr>
              <p:cNvPr id="14" name="Group 13"/>
              <p:cNvGrpSpPr>
                <a:grpSpLocks noChangeAspect="1"/>
              </p:cNvGrpSpPr>
              <p:nvPr userDrawn="1"/>
            </p:nvGrpSpPr>
            <p:grpSpPr>
              <a:xfrm>
                <a:off x="638175" y="28575"/>
                <a:ext cx="475615" cy="611505"/>
                <a:chOff x="0" y="0"/>
                <a:chExt cx="527901" cy="688156"/>
              </a:xfrm>
            </p:grpSpPr>
            <p:sp>
              <p:nvSpPr>
                <p:cNvPr id="23" name="Freeform 22"/>
                <p:cNvSpPr/>
                <p:nvPr userDrawn="1"/>
              </p:nvSpPr>
              <p:spPr>
                <a:xfrm>
                  <a:off x="0" y="334638"/>
                  <a:ext cx="527901" cy="353518"/>
                </a:xfrm>
                <a:custGeom>
                  <a:avLst/>
                  <a:gdLst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28"/>
                    <a:gd name="connsiteY0" fmla="*/ 710852 h 710852"/>
                    <a:gd name="connsiteX1" fmla="*/ 537328 w 537328"/>
                    <a:gd name="connsiteY1" fmla="*/ 352633 h 710852"/>
                    <a:gd name="connsiteX2" fmla="*/ 9427 w 537328"/>
                    <a:gd name="connsiteY2" fmla="*/ 352633 h 710852"/>
                    <a:gd name="connsiteX3" fmla="*/ 9427 w 537328"/>
                    <a:gd name="connsiteY3" fmla="*/ 333780 h 710852"/>
                    <a:gd name="connsiteX0" fmla="*/ 0 w 537328"/>
                    <a:gd name="connsiteY0" fmla="*/ 1461154 h 1461154"/>
                    <a:gd name="connsiteX1" fmla="*/ 537328 w 537328"/>
                    <a:gd name="connsiteY1" fmla="*/ 1102935 h 1461154"/>
                    <a:gd name="connsiteX2" fmla="*/ 9427 w 537328"/>
                    <a:gd name="connsiteY2" fmla="*/ 1102935 h 1461154"/>
                    <a:gd name="connsiteX3" fmla="*/ 160256 w 537328"/>
                    <a:gd name="connsiteY3" fmla="*/ 0 h 1461154"/>
                    <a:gd name="connsiteX0" fmla="*/ 0 w 537328"/>
                    <a:gd name="connsiteY0" fmla="*/ 710853 h 710853"/>
                    <a:gd name="connsiteX1" fmla="*/ 537328 w 537328"/>
                    <a:gd name="connsiteY1" fmla="*/ 352634 h 710853"/>
                    <a:gd name="connsiteX2" fmla="*/ 9427 w 537328"/>
                    <a:gd name="connsiteY2" fmla="*/ 352634 h 710853"/>
                    <a:gd name="connsiteX0" fmla="*/ 0 w 537328"/>
                    <a:gd name="connsiteY0" fmla="*/ 836552 h 836552"/>
                    <a:gd name="connsiteX1" fmla="*/ 537328 w 537328"/>
                    <a:gd name="connsiteY1" fmla="*/ 478333 h 836552"/>
                    <a:gd name="connsiteX2" fmla="*/ 9427 w 537328"/>
                    <a:gd name="connsiteY2" fmla="*/ 478333 h 836552"/>
                    <a:gd name="connsiteX0" fmla="*/ 0 w 537328"/>
                    <a:gd name="connsiteY0" fmla="*/ 737239 h 737239"/>
                    <a:gd name="connsiteX1" fmla="*/ 537328 w 537328"/>
                    <a:gd name="connsiteY1" fmla="*/ 379020 h 737239"/>
                    <a:gd name="connsiteX2" fmla="*/ 9427 w 537328"/>
                    <a:gd name="connsiteY2" fmla="*/ 379020 h 737239"/>
                    <a:gd name="connsiteX0" fmla="*/ 527957 w 527957"/>
                    <a:gd name="connsiteY0" fmla="*/ 379020 h 379020"/>
                    <a:gd name="connsiteX1" fmla="*/ 56 w 527957"/>
                    <a:gd name="connsiteY1" fmla="*/ 379020 h 379020"/>
                    <a:gd name="connsiteX0" fmla="*/ 527957 w 527957"/>
                    <a:gd name="connsiteY0" fmla="*/ 390136 h 390136"/>
                    <a:gd name="connsiteX1" fmla="*/ 56 w 527957"/>
                    <a:gd name="connsiteY1" fmla="*/ 390136 h 390136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2" fmla="*/ 527901 w 527901"/>
                    <a:gd name="connsiteY2" fmla="*/ 438358 h 4383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27901" h="438358">
                      <a:moveTo>
                        <a:pt x="527901" y="438358"/>
                      </a:moveTo>
                      <a:cubicBezTo>
                        <a:pt x="520044" y="-139818"/>
                        <a:pt x="3142" y="-152389"/>
                        <a:pt x="0" y="438358"/>
                      </a:cubicBezTo>
                      <a:lnTo>
                        <a:pt x="527901" y="438358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 dirty="0"/>
                </a:p>
              </p:txBody>
            </p:sp>
            <p:sp>
              <p:nvSpPr>
                <p:cNvPr id="24" name="Oval 23"/>
                <p:cNvSpPr/>
                <p:nvPr userDrawn="1"/>
              </p:nvSpPr>
              <p:spPr>
                <a:xfrm>
                  <a:off x="70701" y="0"/>
                  <a:ext cx="386499" cy="386499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 dirty="0"/>
                </a:p>
              </p:txBody>
            </p:sp>
          </p:grpSp>
          <p:grpSp>
            <p:nvGrpSpPr>
              <p:cNvPr id="15" name="Group 14"/>
              <p:cNvGrpSpPr>
                <a:grpSpLocks noChangeAspect="1"/>
              </p:cNvGrpSpPr>
              <p:nvPr userDrawn="1"/>
            </p:nvGrpSpPr>
            <p:grpSpPr>
              <a:xfrm>
                <a:off x="800734" y="384873"/>
                <a:ext cx="475615" cy="611505"/>
                <a:chOff x="-168450" y="25796"/>
                <a:chExt cx="527901" cy="688156"/>
              </a:xfrm>
            </p:grpSpPr>
            <p:sp>
              <p:nvSpPr>
                <p:cNvPr id="21" name="Freeform 20"/>
                <p:cNvSpPr/>
                <p:nvPr userDrawn="1"/>
              </p:nvSpPr>
              <p:spPr>
                <a:xfrm>
                  <a:off x="-168450" y="360434"/>
                  <a:ext cx="527901" cy="353518"/>
                </a:xfrm>
                <a:custGeom>
                  <a:avLst/>
                  <a:gdLst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28"/>
                    <a:gd name="connsiteY0" fmla="*/ 710852 h 710852"/>
                    <a:gd name="connsiteX1" fmla="*/ 537328 w 537328"/>
                    <a:gd name="connsiteY1" fmla="*/ 352633 h 710852"/>
                    <a:gd name="connsiteX2" fmla="*/ 9427 w 537328"/>
                    <a:gd name="connsiteY2" fmla="*/ 352633 h 710852"/>
                    <a:gd name="connsiteX3" fmla="*/ 9427 w 537328"/>
                    <a:gd name="connsiteY3" fmla="*/ 333780 h 710852"/>
                    <a:gd name="connsiteX0" fmla="*/ 0 w 537328"/>
                    <a:gd name="connsiteY0" fmla="*/ 1461154 h 1461154"/>
                    <a:gd name="connsiteX1" fmla="*/ 537328 w 537328"/>
                    <a:gd name="connsiteY1" fmla="*/ 1102935 h 1461154"/>
                    <a:gd name="connsiteX2" fmla="*/ 9427 w 537328"/>
                    <a:gd name="connsiteY2" fmla="*/ 1102935 h 1461154"/>
                    <a:gd name="connsiteX3" fmla="*/ 160256 w 537328"/>
                    <a:gd name="connsiteY3" fmla="*/ 0 h 1461154"/>
                    <a:gd name="connsiteX0" fmla="*/ 0 w 537328"/>
                    <a:gd name="connsiteY0" fmla="*/ 710853 h 710853"/>
                    <a:gd name="connsiteX1" fmla="*/ 537328 w 537328"/>
                    <a:gd name="connsiteY1" fmla="*/ 352634 h 710853"/>
                    <a:gd name="connsiteX2" fmla="*/ 9427 w 537328"/>
                    <a:gd name="connsiteY2" fmla="*/ 352634 h 710853"/>
                    <a:gd name="connsiteX0" fmla="*/ 0 w 537328"/>
                    <a:gd name="connsiteY0" fmla="*/ 836552 h 836552"/>
                    <a:gd name="connsiteX1" fmla="*/ 537328 w 537328"/>
                    <a:gd name="connsiteY1" fmla="*/ 478333 h 836552"/>
                    <a:gd name="connsiteX2" fmla="*/ 9427 w 537328"/>
                    <a:gd name="connsiteY2" fmla="*/ 478333 h 836552"/>
                    <a:gd name="connsiteX0" fmla="*/ 0 w 537328"/>
                    <a:gd name="connsiteY0" fmla="*/ 737239 h 737239"/>
                    <a:gd name="connsiteX1" fmla="*/ 537328 w 537328"/>
                    <a:gd name="connsiteY1" fmla="*/ 379020 h 737239"/>
                    <a:gd name="connsiteX2" fmla="*/ 9427 w 537328"/>
                    <a:gd name="connsiteY2" fmla="*/ 379020 h 737239"/>
                    <a:gd name="connsiteX0" fmla="*/ 527957 w 527957"/>
                    <a:gd name="connsiteY0" fmla="*/ 379020 h 379020"/>
                    <a:gd name="connsiteX1" fmla="*/ 56 w 527957"/>
                    <a:gd name="connsiteY1" fmla="*/ 379020 h 379020"/>
                    <a:gd name="connsiteX0" fmla="*/ 527957 w 527957"/>
                    <a:gd name="connsiteY0" fmla="*/ 390136 h 390136"/>
                    <a:gd name="connsiteX1" fmla="*/ 56 w 527957"/>
                    <a:gd name="connsiteY1" fmla="*/ 390136 h 390136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2" fmla="*/ 527901 w 527901"/>
                    <a:gd name="connsiteY2" fmla="*/ 438358 h 4383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27901" h="438358">
                      <a:moveTo>
                        <a:pt x="527901" y="438358"/>
                      </a:moveTo>
                      <a:cubicBezTo>
                        <a:pt x="520044" y="-139818"/>
                        <a:pt x="3142" y="-152389"/>
                        <a:pt x="0" y="438358"/>
                      </a:cubicBezTo>
                      <a:lnTo>
                        <a:pt x="527901" y="438358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 dirty="0"/>
                </a:p>
              </p:txBody>
            </p:sp>
            <p:sp>
              <p:nvSpPr>
                <p:cNvPr id="22" name="Oval 21"/>
                <p:cNvSpPr/>
                <p:nvPr userDrawn="1"/>
              </p:nvSpPr>
              <p:spPr>
                <a:xfrm>
                  <a:off x="-97749" y="25796"/>
                  <a:ext cx="386499" cy="386499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 dirty="0"/>
                </a:p>
              </p:txBody>
            </p:sp>
          </p:grpSp>
        </p:grpSp>
        <p:sp>
          <p:nvSpPr>
            <p:cNvPr id="2" name="Rounded Rectangular Callout 1"/>
            <p:cNvSpPr/>
            <p:nvPr/>
          </p:nvSpPr>
          <p:spPr>
            <a:xfrm>
              <a:off x="1340070" y="1843224"/>
              <a:ext cx="2546535" cy="857510"/>
            </a:xfrm>
            <a:prstGeom prst="wedgeRoundRectCallout">
              <a:avLst>
                <a:gd name="adj1" fmla="val 51112"/>
                <a:gd name="adj2" fmla="val 73180"/>
                <a:gd name="adj3" fmla="val 16667"/>
              </a:avLst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GB" sz="1600" b="1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Albert:</a:t>
              </a:r>
              <a:r>
                <a:rPr lang="en-GB" sz="16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You would float because you are in space. </a:t>
              </a:r>
            </a:p>
          </p:txBody>
        </p:sp>
        <p:sp>
          <p:nvSpPr>
            <p:cNvPr id="30" name="Rounded Rectangular Callout 29"/>
            <p:cNvSpPr/>
            <p:nvPr/>
          </p:nvSpPr>
          <p:spPr>
            <a:xfrm>
              <a:off x="5952499" y="2927155"/>
              <a:ext cx="2104771" cy="1200534"/>
            </a:xfrm>
            <a:prstGeom prst="wedgeRoundRectCallout">
              <a:avLst>
                <a:gd name="adj1" fmla="val -75003"/>
                <a:gd name="adj2" fmla="val 5878"/>
                <a:gd name="adj3" fmla="val 16667"/>
              </a:avLst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GB" sz="1600" b="1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Cameron:</a:t>
              </a:r>
              <a:r>
                <a:rPr lang="en-GB" sz="16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The force of gravity is less than it is on the ground.  </a:t>
              </a:r>
            </a:p>
          </p:txBody>
        </p:sp>
        <p:sp>
          <p:nvSpPr>
            <p:cNvPr id="31" name="Rounded Rectangular Callout 30"/>
            <p:cNvSpPr/>
            <p:nvPr/>
          </p:nvSpPr>
          <p:spPr>
            <a:xfrm>
              <a:off x="833587" y="3151140"/>
              <a:ext cx="2370788" cy="730385"/>
            </a:xfrm>
            <a:prstGeom prst="wedgeRoundRectCallout">
              <a:avLst>
                <a:gd name="adj1" fmla="val 71689"/>
                <a:gd name="adj2" fmla="val -24797"/>
                <a:gd name="adj3" fmla="val 16667"/>
              </a:avLst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GB" sz="1600" b="1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Declan:</a:t>
              </a:r>
              <a:r>
                <a:rPr lang="en-GB" sz="16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There is no air to </a:t>
              </a:r>
              <a:r>
                <a:rPr lang="en-GB" sz="1600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breathe.</a:t>
              </a:r>
              <a:endPara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32" name="Rounded Rectangular Callout 31"/>
            <p:cNvSpPr/>
            <p:nvPr/>
          </p:nvSpPr>
          <p:spPr>
            <a:xfrm>
              <a:off x="4421528" y="1505384"/>
              <a:ext cx="2663427" cy="957359"/>
            </a:xfrm>
            <a:prstGeom prst="wedgeRoundRectCallout">
              <a:avLst>
                <a:gd name="adj1" fmla="val -31728"/>
                <a:gd name="adj2" fmla="val 78164"/>
                <a:gd name="adj3" fmla="val 16667"/>
              </a:avLst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GB" sz="1600" b="1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Brandon:</a:t>
              </a:r>
              <a:r>
                <a:rPr lang="en-GB" sz="1600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16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You weigh the same as you do on the ground.</a:t>
              </a:r>
            </a:p>
          </p:txBody>
        </p:sp>
      </p:grpSp>
      <p:sp>
        <p:nvSpPr>
          <p:cNvPr id="33" name="Text Placeholder 3"/>
          <p:cNvSpPr txBox="1">
            <a:spLocks/>
          </p:cNvSpPr>
          <p:nvPr/>
        </p:nvSpPr>
        <p:spPr>
          <a:xfrm>
            <a:off x="179706" y="832586"/>
            <a:ext cx="4794630" cy="121869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Some boys are talking about what it would be like on top of the tower.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79705" y="4385247"/>
            <a:ext cx="8748828" cy="1777427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Talk about your answers to these 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questions: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lnSpc>
                <a:spcPct val="115000"/>
              </a:lnSpc>
              <a:buAutoNum type="arabicPeriod"/>
            </a:pP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Who do you think is right about 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it is like on top of the very high tower?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>
              <a:lnSpc>
                <a:spcPct val="115000"/>
              </a:lnSpc>
              <a:spcAft>
                <a:spcPts val="600"/>
              </a:spcAft>
            </a:pPr>
            <a:r>
              <a:rPr lang="en-GB" sz="1600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Explain your </a:t>
            </a:r>
            <a:r>
              <a:rPr lang="en-GB" sz="1600" i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answer.</a:t>
            </a:r>
            <a:endParaRPr lang="en-GB" sz="1600" i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lvl="1" indent="-342900">
              <a:lnSpc>
                <a:spcPct val="115000"/>
              </a:lnSpc>
              <a:buFont typeface="+mj-lt"/>
              <a:buAutoNum type="arabicPeriod" startAt="2"/>
            </a:pP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mistakes do you think the others made?</a:t>
            </a:r>
          </a:p>
          <a:p>
            <a:pPr marL="457200" lvl="2">
              <a:lnSpc>
                <a:spcPct val="115000"/>
              </a:lnSpc>
              <a:spcAft>
                <a:spcPts val="600"/>
              </a:spcAft>
            </a:pP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r>
              <a:rPr lang="en-GB" sz="1600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would you say to them to help them to understand?</a:t>
            </a:r>
          </a:p>
        </p:txBody>
      </p:sp>
    </p:spTree>
    <p:extLst>
      <p:ext uri="{BB962C8B-B14F-4D97-AF65-F5344CB8AC3E}">
        <p14:creationId xmlns:p14="http://schemas.microsoft.com/office/powerpoint/2010/main" val="2700422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191</TotalTime>
  <Words>197</Words>
  <Application>Microsoft Office PowerPoint</Application>
  <PresentationFormat>On-screen Show (4:3)</PresentationFormat>
  <Paragraphs>22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18</cp:revision>
  <dcterms:created xsi:type="dcterms:W3CDTF">2019-05-20T11:47:40Z</dcterms:created>
  <dcterms:modified xsi:type="dcterms:W3CDTF">2019-06-27T14:21:20Z</dcterms:modified>
</cp:coreProperties>
</file>