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709" r:id="rId6"/>
  </p:sldMasterIdLst>
  <p:notesMasterIdLst>
    <p:notesMasterId r:id="rId21"/>
  </p:notesMasterIdLst>
  <p:sldIdLst>
    <p:sldId id="257" r:id="rId7"/>
    <p:sldId id="274" r:id="rId8"/>
    <p:sldId id="3486" r:id="rId9"/>
    <p:sldId id="3636" r:id="rId10"/>
    <p:sldId id="3574" r:id="rId11"/>
    <p:sldId id="3547" r:id="rId12"/>
    <p:sldId id="259" r:id="rId13"/>
    <p:sldId id="304" r:id="rId14"/>
    <p:sldId id="295" r:id="rId15"/>
    <p:sldId id="271" r:id="rId16"/>
    <p:sldId id="306" r:id="rId17"/>
    <p:sldId id="290" r:id="rId18"/>
    <p:sldId id="342"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6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4B697-DCFA-4A29-9893-0339448F935A}" v="1" dt="2024-05-17T12:00:59.908"/>
    <p1510:client id="{8A1CDE8E-EDF2-AAEC-F2EE-F65821A1B1EE}" v="71" dt="2024-05-15T15:50:38.340"/>
    <p1510:client id="{EC0E40ED-D778-2B56-746C-C4EAD2374D24}" v="14" dt="2024-05-17T09:07:40.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67673" autoAdjust="0"/>
  </p:normalViewPr>
  <p:slideViewPr>
    <p:cSldViewPr snapToGrid="0">
      <p:cViewPr>
        <p:scale>
          <a:sx n="69" d="100"/>
          <a:sy n="69" d="100"/>
        </p:scale>
        <p:origin x="10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122581497510383E-2"/>
          <c:y val="8.840554174978385E-2"/>
          <c:w val="0.80880845420412051"/>
          <c:h val="0.8123465495688964"/>
        </c:manualLayout>
      </c:layout>
      <c:barChart>
        <c:barDir val="col"/>
        <c:grouping val="stacked"/>
        <c:varyColors val="0"/>
        <c:ser>
          <c:idx val="0"/>
          <c:order val="0"/>
          <c:tx>
            <c:strRef>
              <c:f>Sheet1!$B$1</c:f>
              <c:strCache>
                <c:ptCount val="1"/>
                <c:pt idx="0">
                  <c:v>Current emissions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1"/>
              </a:solidFill>
              <a:prstDash val="solid"/>
              <a:miter lim="800000"/>
            </a:ln>
            <a:effectLst/>
          </c:spPr>
          <c:invertIfNegative val="0"/>
          <c:cat>
            <c:strRef>
              <c:f>Sheet1!$A$2:$A$4</c:f>
              <c:strCache>
                <c:ptCount val="3"/>
                <c:pt idx="0">
                  <c:v>Carbon Neutral</c:v>
                </c:pt>
                <c:pt idx="1">
                  <c:v>Net Zero</c:v>
                </c:pt>
                <c:pt idx="2">
                  <c:v>Zero Emissions</c:v>
                </c:pt>
              </c:strCache>
            </c:strRef>
          </c:cat>
          <c:val>
            <c:numRef>
              <c:f>Sheet1!$B$2:$B$4</c:f>
              <c:numCache>
                <c:formatCode>General</c:formatCode>
                <c:ptCount val="3"/>
                <c:pt idx="0">
                  <c:v>4</c:v>
                </c:pt>
                <c:pt idx="1">
                  <c:v>1</c:v>
                </c:pt>
                <c:pt idx="2">
                  <c:v>0</c:v>
                </c:pt>
              </c:numCache>
            </c:numRef>
          </c:val>
          <c:extLst>
            <c:ext xmlns:c16="http://schemas.microsoft.com/office/drawing/2014/chart" uri="{C3380CC4-5D6E-409C-BE32-E72D297353CC}">
              <c16:uniqueId val="{00000000-1390-461A-85A2-E4B7CE45146A}"/>
            </c:ext>
          </c:extLst>
        </c:ser>
        <c:ser>
          <c:idx val="1"/>
          <c:order val="1"/>
          <c:tx>
            <c:strRef>
              <c:f>Sheet1!$C$1</c:f>
              <c:strCache>
                <c:ptCount val="1"/>
                <c:pt idx="0">
                  <c:v>Original emissions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1"/>
              </a:solidFill>
              <a:prstDash val="solid"/>
              <a:miter lim="800000"/>
            </a:ln>
            <a:effectLst/>
          </c:spPr>
          <c:invertIfNegative val="0"/>
          <c:cat>
            <c:strRef>
              <c:f>Sheet1!$A$2:$A$4</c:f>
              <c:strCache>
                <c:ptCount val="3"/>
                <c:pt idx="0">
                  <c:v>Carbon Neutral</c:v>
                </c:pt>
                <c:pt idx="1">
                  <c:v>Net Zero</c:v>
                </c:pt>
                <c:pt idx="2">
                  <c:v>Zero Emissions</c:v>
                </c:pt>
              </c:strCache>
            </c:strRef>
          </c:cat>
          <c:val>
            <c:numRef>
              <c:f>Sheet1!$C$2:$C$4</c:f>
              <c:numCache>
                <c:formatCode>General</c:formatCode>
                <c:ptCount val="3"/>
                <c:pt idx="0">
                  <c:v>1</c:v>
                </c:pt>
                <c:pt idx="1">
                  <c:v>4</c:v>
                </c:pt>
                <c:pt idx="2">
                  <c:v>5</c:v>
                </c:pt>
              </c:numCache>
            </c:numRef>
          </c:val>
          <c:extLst>
            <c:ext xmlns:c16="http://schemas.microsoft.com/office/drawing/2014/chart" uri="{C3380CC4-5D6E-409C-BE32-E72D297353CC}">
              <c16:uniqueId val="{00000001-1390-461A-85A2-E4B7CE45146A}"/>
            </c:ext>
          </c:extLst>
        </c:ser>
        <c:dLbls>
          <c:showLegendKey val="0"/>
          <c:showVal val="0"/>
          <c:showCatName val="0"/>
          <c:showSerName val="0"/>
          <c:showPercent val="0"/>
          <c:showBubbleSize val="0"/>
        </c:dLbls>
        <c:gapWidth val="150"/>
        <c:overlap val="100"/>
        <c:axId val="251414463"/>
        <c:axId val="1621760175"/>
      </c:barChart>
      <c:catAx>
        <c:axId val="251414463"/>
        <c:scaling>
          <c:orientation val="minMax"/>
        </c:scaling>
        <c:delete val="0"/>
        <c:axPos val="b"/>
        <c:numFmt formatCode="General" sourceLinked="1"/>
        <c:majorTickMark val="none"/>
        <c:minorTickMark val="none"/>
        <c:tickLblPos val="nextTo"/>
        <c:spPr>
          <a:noFill/>
          <a:ln w="9525" cap="flat" cmpd="sng" algn="ctr">
            <a:solidFill>
              <a:srgbClr val="360D47"/>
            </a:solidFill>
            <a:round/>
          </a:ln>
          <a:effectLst/>
        </c:spPr>
        <c:txPr>
          <a:bodyPr rot="-60000000" spcFirstLastPara="1" vertOverflow="ellipsis" vert="horz" wrap="square" anchor="ctr" anchorCtr="1"/>
          <a:lstStyle/>
          <a:p>
            <a:pPr>
              <a:defRPr sz="1800" b="1" i="0" u="none" strike="noStrike" kern="1200" baseline="0">
                <a:solidFill>
                  <a:srgbClr val="360D47"/>
                </a:solidFill>
                <a:latin typeface="Arial Nova" panose="020B0504020202020204" pitchFamily="34" charset="0"/>
                <a:ea typeface="+mn-ea"/>
                <a:cs typeface="+mn-cs"/>
              </a:defRPr>
            </a:pPr>
            <a:endParaRPr lang="en-US"/>
          </a:p>
        </c:txPr>
        <c:crossAx val="1621760175"/>
        <c:crosses val="autoZero"/>
        <c:auto val="1"/>
        <c:lblAlgn val="ctr"/>
        <c:lblOffset val="100"/>
        <c:noMultiLvlLbl val="0"/>
      </c:catAx>
      <c:valAx>
        <c:axId val="1621760175"/>
        <c:scaling>
          <c:orientation val="minMax"/>
          <c:max val="5"/>
          <c:min val="0"/>
        </c:scaling>
        <c:delete val="1"/>
        <c:axPos val="l"/>
        <c:majorGridlines>
          <c:spPr>
            <a:ln w="9525" cap="flat" cmpd="sng" algn="ctr">
              <a:solidFill>
                <a:srgbClr val="360D47"/>
              </a:solidFill>
              <a:round/>
            </a:ln>
            <a:effectLst/>
          </c:spPr>
        </c:majorGridlines>
        <c:numFmt formatCode="General" sourceLinked="1"/>
        <c:majorTickMark val="none"/>
        <c:minorTickMark val="none"/>
        <c:tickLblPos val="nextTo"/>
        <c:crossAx val="251414463"/>
        <c:crosses val="autoZero"/>
        <c:crossBetween val="between"/>
        <c:majorUnit val="6"/>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AB08-44DE-43CD-B5D5-857A56C87A02}" type="datetimeFigureOut">
              <a:rPr lang="en-GB" smtClean="0"/>
              <a:t>20/05/2024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BBF66-C877-4276-954D-3B58594B3A80}" type="slidenum">
              <a:rPr lang="en-GB" smtClean="0"/>
              <a:t>‹#›</a:t>
            </a:fld>
            <a:endParaRPr lang="en-GB"/>
          </a:p>
        </p:txBody>
      </p:sp>
    </p:spTree>
    <p:extLst>
      <p:ext uri="{BB962C8B-B14F-4D97-AF65-F5344CB8AC3E}">
        <p14:creationId xmlns:p14="http://schemas.microsoft.com/office/powerpoint/2010/main" val="1042278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limateambassadors.org.uk/" TargetMode="External"/><Relationship Id="rId7" Type="http://schemas.openxmlformats.org/officeDocument/2006/relationships/hyperlink" Target="https://www.reading.ac.uk/planet/climate-education/cpd-for-school-and-college-staf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countyourcarbon.org/" TargetMode="External"/><Relationship Id="rId5" Type="http://schemas.openxmlformats.org/officeDocument/2006/relationships/hyperlink" Target="https://letsgozero.org/" TargetMode="External"/><Relationship Id="rId4" Type="http://schemas.openxmlformats.org/officeDocument/2006/relationships/hyperlink" Target="https://www.educationnaturepark.org.uk/"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uk/government/publications/sustainability-and-climate-change-strategy/sustainability-and-climate-change-a-strategy-for-the-education-and-childrens-services-systems#vision-and-aim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gov.uk/government/publications/net-zero-strategy" TargetMode="External"/><Relationship Id="rId5" Type="http://schemas.openxmlformats.org/officeDocument/2006/relationships/hyperlink" Target="https://www.unesco.org/en/sustainable-development/education" TargetMode="External"/><Relationship Id="rId4" Type="http://schemas.openxmlformats.org/officeDocument/2006/relationships/hyperlink" Target="https://sdgs.un.org/goal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etoffice.gov.uk/weather/climate-change/what-is-climate-change#:~:text=Climate%20change%20refers%20to%20a,greenhouse%20gases%20into%20the%20air."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metoffice.gov.uk/weather/climate-change/organisations-and-reports/ipcc-sixth-assessment-report#:~:text=AR6%20is%20the%20latest%20set,climate%20change%20and%20future%20risks" TargetMode="External"/><Relationship Id="rId4" Type="http://schemas.openxmlformats.org/officeDocument/2006/relationships/hyperlink" Target="https://www.ipcc.ch/report/ar6/syr/downloads/report/IPCC_AR6_SYR_SPM.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dgs.un.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org/en/climatechange/net-zero-coali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government/publications/sustainability-and-climate-change-strategy/sustainability-and-climate-change-a-strategy-for-the-education-and-childrens-services-system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o.org.uk/wp-content/uploads/2023/06/environmental-sustainability-overview.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presentation has been designed to introduce the idea of climate action planning to sustainability leads, senior leadership teams, governors and/or teachers. Please adapt the presentation to suit the needs of the education setting you are presenting to.</a:t>
            </a:r>
          </a:p>
          <a:p>
            <a:endParaRPr lang="en-US" dirty="0">
              <a:latin typeface="Calibri"/>
              <a:ea typeface="Calibri"/>
              <a:cs typeface="Calibri"/>
            </a:endParaRPr>
          </a:p>
          <a:p>
            <a:r>
              <a:rPr lang="en-US" dirty="0">
                <a:latin typeface="Calibri"/>
                <a:ea typeface="Calibri"/>
                <a:cs typeface="Calibri"/>
              </a:rPr>
              <a:t>If you would like to do so, please add the logo of the company or </a:t>
            </a:r>
            <a:r>
              <a:rPr lang="en-US" dirty="0" err="1">
                <a:latin typeface="Calibri"/>
                <a:ea typeface="Calibri"/>
                <a:cs typeface="Calibri"/>
              </a:rPr>
              <a:t>organisation</a:t>
            </a:r>
            <a:r>
              <a:rPr lang="en-US" dirty="0">
                <a:latin typeface="Calibri"/>
                <a:ea typeface="Calibri"/>
                <a:cs typeface="Calibri"/>
              </a:rPr>
              <a:t> to the 'master' slide so it will show up on each slide.</a:t>
            </a:r>
          </a:p>
        </p:txBody>
      </p:sp>
      <p:sp>
        <p:nvSpPr>
          <p:cNvPr id="4" name="Slide Number Placeholder 3"/>
          <p:cNvSpPr>
            <a:spLocks noGrp="1"/>
          </p:cNvSpPr>
          <p:nvPr>
            <p:ph type="sldNum" sz="quarter" idx="5"/>
          </p:nvPr>
        </p:nvSpPr>
        <p:spPr/>
        <p:txBody>
          <a:bodyPr/>
          <a:lstStyle/>
          <a:p>
            <a:fld id="{4B4BBF66-C877-4276-954D-3B58594B3A80}" type="slidenum">
              <a:rPr lang="en-GB" smtClean="0"/>
              <a:t>1</a:t>
            </a:fld>
            <a:endParaRPr lang="en-GB"/>
          </a:p>
        </p:txBody>
      </p:sp>
    </p:spTree>
    <p:extLst>
      <p:ext uri="{BB962C8B-B14F-4D97-AF65-F5344CB8AC3E}">
        <p14:creationId xmlns:p14="http://schemas.microsoft.com/office/powerpoint/2010/main" val="1254774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A climate action plan is a detailed plan to enable your education setting, or trust, to progress or commence sustainability initiatives.</a:t>
            </a:r>
          </a:p>
          <a:p>
            <a:pPr marL="285750" indent="-285750">
              <a:buFont typeface="Arial" panose="020B0604020202020204" pitchFamily="34" charset="0"/>
              <a:buChar char="•"/>
            </a:pPr>
            <a:r>
              <a:rPr lang="en-GB" dirty="0"/>
              <a:t>Allows you to take a structured and strategic route toward ensuring your setting or trust is acting toward, and educating about, sustainability. </a:t>
            </a:r>
          </a:p>
          <a:p>
            <a:pPr marL="285750" indent="-285750">
              <a:buFont typeface="Arial" panose="020B0604020202020204" pitchFamily="34" charset="0"/>
              <a:buChar char="•"/>
            </a:pPr>
            <a:r>
              <a:rPr lang="en-GB" dirty="0"/>
              <a:t>Plan can sit within an individual setting, or across a MAT, or both.</a:t>
            </a:r>
          </a:p>
          <a:p>
            <a:pPr marL="285750" indent="-285750">
              <a:buFont typeface="Arial" panose="020B0604020202020204" pitchFamily="34" charset="0"/>
              <a:buChar char="•"/>
            </a:pPr>
            <a:r>
              <a:rPr lang="en-GB" dirty="0"/>
              <a:t>A whole setting approach- important that the whole education setting, or trust, is engaged so that planning becomes action. </a:t>
            </a:r>
          </a:p>
          <a:p>
            <a:pPr marL="285750" indent="-285750">
              <a:buFont typeface="Arial" panose="020B0604020202020204" pitchFamily="34" charset="0"/>
              <a:buChar char="•"/>
            </a:pPr>
            <a:r>
              <a:rPr lang="en-GB" dirty="0"/>
              <a:t>It is recognised that different settings are at different stages of this journey. This approach is not designed to duplicate planning and action that has already taken place. </a:t>
            </a:r>
          </a:p>
          <a:p>
            <a:pPr marL="285750" indent="-285750">
              <a:buFont typeface="Arial" panose="020B0604020202020204" pitchFamily="34" charset="0"/>
              <a:buChar char="•"/>
            </a:pPr>
            <a:r>
              <a:rPr lang="en-GB" dirty="0"/>
              <a:t>Further support provided is designed to ensure that settings are supported with further and complimentary information, regardless of where they are currently at in their journey.</a:t>
            </a:r>
          </a:p>
          <a:p>
            <a:pPr marL="285750" indent="-285750">
              <a:buFont typeface="Arial" panose="020B0604020202020204" pitchFamily="34" charset="0"/>
              <a:buChar char="•"/>
            </a:pPr>
            <a:endParaRPr lang="en-GB" dirty="0"/>
          </a:p>
          <a:p>
            <a:pPr algn="l" rtl="0" fontAlgn="base">
              <a:buFont typeface="+mj-lt"/>
              <a:buNone/>
            </a:pPr>
            <a:r>
              <a:rPr lang="en-US" sz="1200" b="0" i="0" u="none" strike="noStrike" dirty="0">
                <a:solidFill>
                  <a:srgbClr val="000000"/>
                </a:solidFill>
                <a:effectLst/>
                <a:highlight>
                  <a:srgbClr val="F5F5F5"/>
                </a:highlight>
                <a:latin typeface="Aptos" panose="020B0004020202020204" pitchFamily="34" charset="0"/>
              </a:rPr>
              <a:t>The Key areas to target within a Climate Action plan are:</a:t>
            </a:r>
          </a:p>
          <a:p>
            <a:pPr marL="285750" indent="-285750">
              <a:buFont typeface="Symbol"/>
              <a:buChar char="•"/>
            </a:pPr>
            <a:r>
              <a:rPr lang="en-GB" b="1" dirty="0">
                <a:highlight>
                  <a:srgbClr val="F5F5F5"/>
                </a:highlight>
              </a:rPr>
              <a:t>Decarbonisation-</a:t>
            </a:r>
            <a:r>
              <a:rPr lang="en-GB" dirty="0">
                <a:highlight>
                  <a:srgbClr val="F5F5F5"/>
                </a:highlight>
              </a:rPr>
              <a:t> Reduce emissions and support students to be part of the transition to net zero.</a:t>
            </a:r>
            <a:endParaRPr lang="en-US">
              <a:highlight>
                <a:srgbClr val="F5F5F5"/>
              </a:highlight>
            </a:endParaRPr>
          </a:p>
          <a:p>
            <a:pPr marL="285750" indent="-285750">
              <a:buFont typeface="Symbol"/>
              <a:buChar char="•"/>
            </a:pPr>
            <a:r>
              <a:rPr lang="en-GB" b="1" dirty="0">
                <a:highlight>
                  <a:srgbClr val="F5F5F5"/>
                </a:highlight>
              </a:rPr>
              <a:t>Biodiversity-</a:t>
            </a:r>
            <a:r>
              <a:rPr lang="en-GB" dirty="0">
                <a:highlight>
                  <a:srgbClr val="F5F5F5"/>
                </a:highlight>
              </a:rPr>
              <a:t> Enhance biodiversity, improve air quality and increase access to, and connection with, nature.</a:t>
            </a:r>
            <a:endParaRPr lang="en-US">
              <a:highlight>
                <a:srgbClr val="F5F5F5"/>
              </a:highlight>
            </a:endParaRPr>
          </a:p>
          <a:p>
            <a:pPr marL="285750" indent="-285750">
              <a:buFont typeface="Symbol"/>
              <a:buChar char="•"/>
            </a:pPr>
            <a:r>
              <a:rPr lang="en-GB" b="1" dirty="0">
                <a:highlight>
                  <a:srgbClr val="F5F5F5"/>
                </a:highlight>
              </a:rPr>
              <a:t>Adaptation and Resilience-</a:t>
            </a:r>
            <a:r>
              <a:rPr lang="en-GB" dirty="0">
                <a:highlight>
                  <a:srgbClr val="F5F5F5"/>
                </a:highlight>
              </a:rPr>
              <a:t> Adapt our buildings and systems to prepare for the effects of climate change.</a:t>
            </a:r>
            <a:endParaRPr lang="en-US">
              <a:highlight>
                <a:srgbClr val="F5F5F5"/>
              </a:highlight>
            </a:endParaRPr>
          </a:p>
          <a:p>
            <a:pPr marL="285750" indent="-285750">
              <a:buFont typeface="Symbol"/>
              <a:buChar char="•"/>
            </a:pPr>
            <a:r>
              <a:rPr lang="en-GB" b="1" dirty="0">
                <a:highlight>
                  <a:srgbClr val="F5F5F5"/>
                </a:highlight>
              </a:rPr>
              <a:t>Climate education and green careers-</a:t>
            </a:r>
            <a:r>
              <a:rPr lang="en-GB" dirty="0">
                <a:highlight>
                  <a:srgbClr val="F5F5F5"/>
                </a:highlight>
              </a:rPr>
              <a:t> Prepare students for a world impacted by climate change through education &amp; practice. </a:t>
            </a:r>
            <a:endParaRPr lang="en-US" dirty="0">
              <a:highlight>
                <a:srgbClr val="F5F5F5"/>
              </a:highlight>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60FDE-4B71-43C2-A889-4E5318CF0A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0173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solidFill>
                  <a:srgbClr val="444444"/>
                </a:solidFill>
                <a:highlight>
                  <a:srgbClr val="F5F5F5"/>
                </a:highlight>
              </a:rPr>
              <a:t>Be more resilient to the effects of climate change</a:t>
            </a:r>
            <a:r>
              <a:rPr lang="en-US">
                <a:solidFill>
                  <a:srgbClr val="444444"/>
                </a:solidFill>
                <a:highlight>
                  <a:srgbClr val="F5F5F5"/>
                </a:highlight>
              </a:rPr>
              <a:t>- all education settings face significant operational risks from climate change. </a:t>
            </a:r>
            <a:endParaRPr lang="en-US"/>
          </a:p>
          <a:p>
            <a:pPr marL="171450" indent="-171450">
              <a:buFont typeface="Arial"/>
              <a:buChar char="•"/>
            </a:pPr>
            <a:r>
              <a:rPr lang="en-US" b="1">
                <a:solidFill>
                  <a:srgbClr val="444444"/>
                </a:solidFill>
                <a:highlight>
                  <a:srgbClr val="F5F5F5"/>
                </a:highlight>
              </a:rPr>
              <a:t>Meet emission reduction targets</a:t>
            </a:r>
            <a:r>
              <a:rPr lang="en-US">
                <a:solidFill>
                  <a:srgbClr val="444444"/>
                </a:solidFill>
                <a:highlight>
                  <a:srgbClr val="F5F5F5"/>
                </a:highlight>
              </a:rPr>
              <a:t>- education settings are a significant source of greenhouse gas emissions within the public sector. </a:t>
            </a:r>
            <a:endParaRPr lang="en-US"/>
          </a:p>
          <a:p>
            <a:pPr marL="171450" indent="-171450">
              <a:buFont typeface="Arial"/>
              <a:buChar char="•"/>
            </a:pPr>
            <a:r>
              <a:rPr lang="en-US" b="1" dirty="0" err="1">
                <a:solidFill>
                  <a:srgbClr val="444444"/>
                </a:solidFill>
                <a:highlight>
                  <a:srgbClr val="F5F5F5"/>
                </a:highlight>
              </a:rPr>
              <a:t>Maximise</a:t>
            </a:r>
            <a:r>
              <a:rPr lang="en-US" b="1" dirty="0">
                <a:solidFill>
                  <a:srgbClr val="444444"/>
                </a:solidFill>
                <a:highlight>
                  <a:srgbClr val="F5F5F5"/>
                </a:highlight>
              </a:rPr>
              <a:t> biodiversity value of education estates</a:t>
            </a:r>
            <a:r>
              <a:rPr lang="en-US" dirty="0">
                <a:solidFill>
                  <a:srgbClr val="444444"/>
                </a:solidFill>
                <a:highlight>
                  <a:srgbClr val="F5F5F5"/>
                </a:highlight>
              </a:rPr>
              <a:t>- the green and grey space that education settings occupy can be managed in ways that provide a significant boost to nature and biodiversity and provide a space for engagement with the natural world.</a:t>
            </a:r>
            <a:endParaRPr lang="en-US" dirty="0"/>
          </a:p>
          <a:p>
            <a:pPr marL="171450" indent="-171450">
              <a:buFont typeface="Arial"/>
              <a:buChar char="•"/>
            </a:pPr>
            <a:r>
              <a:rPr lang="en-US" b="1" dirty="0">
                <a:solidFill>
                  <a:srgbClr val="444444"/>
                </a:solidFill>
                <a:highlight>
                  <a:srgbClr val="F5F5F5"/>
                </a:highlight>
              </a:rPr>
              <a:t>Be the catalyst for change across communities</a:t>
            </a:r>
            <a:r>
              <a:rPr lang="en-US" dirty="0">
                <a:solidFill>
                  <a:srgbClr val="444444"/>
                </a:solidFill>
                <a:highlight>
                  <a:srgbClr val="F5F5F5"/>
                </a:highlight>
              </a:rPr>
              <a:t>- education settings serve as critical hubs for joining people together in the fight against climate change and biodiversity loss.</a:t>
            </a:r>
            <a:endParaRPr lang="en-US" dirty="0"/>
          </a:p>
          <a:p>
            <a:pPr marL="171450" indent="-171450">
              <a:buFont typeface="Arial"/>
              <a:buChar char="•"/>
            </a:pPr>
            <a:r>
              <a:rPr lang="en-US" b="1" dirty="0">
                <a:solidFill>
                  <a:srgbClr val="444444"/>
                </a:solidFill>
                <a:highlight>
                  <a:srgbClr val="F5F5F5"/>
                </a:highlight>
              </a:rPr>
              <a:t>Enable and empower young people</a:t>
            </a:r>
            <a:r>
              <a:rPr lang="en-US" dirty="0">
                <a:solidFill>
                  <a:srgbClr val="444444"/>
                </a:solidFill>
                <a:highlight>
                  <a:srgbClr val="F5F5F5"/>
                </a:highlight>
              </a:rPr>
              <a:t>- through a better understanding of climate change, a greater connection to nature and opportunities to participate in sustainability activities we can enable young people to translate knowledge into positive action.</a:t>
            </a:r>
            <a:endParaRPr lang="en-US" dirty="0"/>
          </a:p>
          <a:p>
            <a:pPr algn="l"/>
            <a:endParaRPr lang="en-US" b="0" i="0" dirty="0">
              <a:solidFill>
                <a:srgbClr val="444444"/>
              </a:solidFill>
              <a:effectLst/>
              <a:highlight>
                <a:srgbClr val="F5F5F5"/>
              </a:highlight>
              <a:latin typeface="Arial Nova"/>
            </a:endParaRPr>
          </a:p>
          <a:p>
            <a:pPr algn="l" rtl="0" fontAlgn="base"/>
            <a:r>
              <a:rPr lang="en-GB" b="0" i="0" dirty="0">
                <a:solidFill>
                  <a:srgbClr val="444444"/>
                </a:solidFill>
                <a:effectLst/>
                <a:highlight>
                  <a:srgbClr val="F5F5F5"/>
                </a:highlight>
                <a:latin typeface="Aptos" panose="020B0004020202020204" pitchFamily="34" charset="0"/>
              </a:rPr>
              <a:t>​</a:t>
            </a:r>
            <a:endParaRPr lang="en-GB" b="0" i="0" dirty="0">
              <a:solidFill>
                <a:srgbClr val="444444"/>
              </a:solidFill>
              <a:effectLst/>
              <a:highlight>
                <a:srgbClr val="F5F5F5"/>
              </a:highligh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4B4BBF66-C877-4276-954D-3B58594B3A80}" type="slidenum">
              <a:rPr lang="en-GB" smtClean="0"/>
              <a:t>11</a:t>
            </a:fld>
            <a:endParaRPr lang="en-GB"/>
          </a:p>
        </p:txBody>
      </p:sp>
    </p:spTree>
    <p:extLst>
      <p:ext uri="{BB962C8B-B14F-4D97-AF65-F5344CB8AC3E}">
        <p14:creationId xmlns:p14="http://schemas.microsoft.com/office/powerpoint/2010/main" val="78488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Possible places to start on a climate action journey. Discuss these points with your audience.</a:t>
            </a:r>
          </a:p>
        </p:txBody>
      </p:sp>
      <p:sp>
        <p:nvSpPr>
          <p:cNvPr id="4" name="Slide Number Placeholder 3"/>
          <p:cNvSpPr>
            <a:spLocks noGrp="1"/>
          </p:cNvSpPr>
          <p:nvPr>
            <p:ph type="sldNum" sz="quarter" idx="5"/>
          </p:nvPr>
        </p:nvSpPr>
        <p:spPr/>
        <p:txBody>
          <a:bodyPr/>
          <a:lstStyle/>
          <a:p>
            <a:fld id="{4B4BBF66-C877-4276-954D-3B58594B3A80}" type="slidenum">
              <a:rPr lang="en-GB" smtClean="0"/>
              <a:t>12</a:t>
            </a:fld>
            <a:endParaRPr lang="en-GB"/>
          </a:p>
        </p:txBody>
      </p:sp>
    </p:spTree>
    <p:extLst>
      <p:ext uri="{BB962C8B-B14F-4D97-AF65-F5344CB8AC3E}">
        <p14:creationId xmlns:p14="http://schemas.microsoft.com/office/powerpoint/2010/main" val="416105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Climate Ambassadors: Turning Climate Ambition into Climate Action in Education | Climate Ambassadors</a:t>
            </a:r>
          </a:p>
          <a:p>
            <a:r>
              <a:rPr lang="en-US" dirty="0">
                <a:hlinkClick r:id="rId4"/>
              </a:rPr>
              <a:t>Home | Education Nature Park</a:t>
            </a:r>
          </a:p>
          <a:p>
            <a:r>
              <a:rPr lang="en-US" dirty="0">
                <a:hlinkClick r:id="rId5"/>
              </a:rPr>
              <a:t>UK Climate Change • Let's Go Zero (letsgozero.org)</a:t>
            </a:r>
          </a:p>
          <a:p>
            <a:r>
              <a:rPr lang="en-US" dirty="0">
                <a:hlinkClick r:id="rId6"/>
              </a:rPr>
              <a:t>Call to Action Page - Count Your Carbon</a:t>
            </a:r>
          </a:p>
          <a:p>
            <a:r>
              <a:rPr lang="en-US" dirty="0">
                <a:hlinkClick r:id="rId7"/>
              </a:rPr>
              <a:t>CPD for school and college staff (reading.ac.uk)</a:t>
            </a:r>
          </a:p>
          <a:p>
            <a:r>
              <a:rPr lang="en-US" dirty="0"/>
              <a:t>Sustainability Support for Education- will be available from June 2024</a:t>
            </a:r>
          </a:p>
        </p:txBody>
      </p:sp>
      <p:sp>
        <p:nvSpPr>
          <p:cNvPr id="4" name="Slide Number Placeholder 3"/>
          <p:cNvSpPr>
            <a:spLocks noGrp="1"/>
          </p:cNvSpPr>
          <p:nvPr>
            <p:ph type="sldNum" sz="quarter" idx="5"/>
          </p:nvPr>
        </p:nvSpPr>
        <p:spPr/>
        <p:txBody>
          <a:bodyPr/>
          <a:lstStyle/>
          <a:p>
            <a:fld id="{4B4BBF66-C877-4276-954D-3B58594B3A80}" type="slidenum">
              <a:rPr lang="en-GB" smtClean="0"/>
              <a:t>13</a:t>
            </a:fld>
            <a:endParaRPr lang="en-GB"/>
          </a:p>
        </p:txBody>
      </p:sp>
    </p:spTree>
    <p:extLst>
      <p:ext uri="{BB962C8B-B14F-4D97-AF65-F5344CB8AC3E}">
        <p14:creationId xmlns:p14="http://schemas.microsoft.com/office/powerpoint/2010/main" val="366668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Climate Ambassador scheme provides education settings with free access to a diverse network of trained volunteers from across relevant private, public, charity and education sectors to provide tailored guidance and support to progress their Climate Action Plans. The ambition is to support settings, wherever they are on their journey, to: </a:t>
            </a:r>
            <a:endParaRPr lang="en-US"/>
          </a:p>
          <a:p>
            <a:r>
              <a:rPr lang="en-US" dirty="0"/>
              <a:t>1. </a:t>
            </a:r>
            <a:r>
              <a:rPr lang="en-US" dirty="0" err="1"/>
              <a:t>Decarbonise</a:t>
            </a:r>
            <a:r>
              <a:rPr lang="en-US" dirty="0"/>
              <a:t> by becoming more efficient across their operations, to save money and reducing emissions.  </a:t>
            </a:r>
          </a:p>
          <a:p>
            <a:r>
              <a:rPr lang="en-US" dirty="0"/>
              <a:t>2. Adapt and build resilience against the risks of climate change, such as overheating or flooding. </a:t>
            </a:r>
          </a:p>
          <a:p>
            <a:r>
              <a:rPr lang="en-US" dirty="0"/>
              <a:t>3. Increase biodiversity across the estate and improving access to green space. </a:t>
            </a:r>
          </a:p>
          <a:p>
            <a:r>
              <a:rPr lang="en-US" dirty="0"/>
              <a:t>4. Weave climate education and green careers across teaching and student facing activities.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a:t>
            </a:r>
            <a:r>
              <a:rPr lang="en-GB" b="1" dirty="0"/>
              <a:t>education settings</a:t>
            </a:r>
            <a:r>
              <a:rPr lang="en-GB" dirty="0"/>
              <a:t> we mean all publicly funded nurseries, pre-schools, primary and secondary schools, multi academy trusts and colleges. This work is funded by the Department for Education and delivered by the University of Reading and EAUC. It directly supports the delivery of the department’s climate change and sustainability strategy.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366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US" dirty="0">
                <a:solidFill>
                  <a:srgbClr val="000000"/>
                </a:solidFill>
                <a:latin typeface="Arial Nova"/>
              </a:rPr>
              <a:t>1- </a:t>
            </a:r>
            <a:r>
              <a:rPr lang="en-US" dirty="0">
                <a:solidFill>
                  <a:srgbClr val="000000"/>
                </a:solidFill>
                <a:hlinkClick r:id="rId3"/>
              </a:rPr>
              <a:t>Sustainability and climate change: a strategy for the education and children’s services systems - GOV.UK (www.gov.uk)</a:t>
            </a:r>
            <a:endParaRPr lang="en-US" b="0" i="0" dirty="0">
              <a:solidFill>
                <a:srgbClr val="000000"/>
              </a:solidFill>
              <a:effectLst/>
              <a:latin typeface="Arial Nova"/>
            </a:endParaRPr>
          </a:p>
          <a:p>
            <a:pPr>
              <a:buFont typeface="Arial" panose="020B0604020202020204" pitchFamily="34" charset="0"/>
              <a:buChar char="•"/>
            </a:pPr>
            <a:r>
              <a:rPr lang="en-US" dirty="0"/>
              <a:t>2- </a:t>
            </a:r>
            <a:r>
              <a:rPr lang="en-US" dirty="0">
                <a:hlinkClick r:id="rId4"/>
              </a:rPr>
              <a:t>THE 17 GOALS | Sustainable Development (un.org)</a:t>
            </a:r>
            <a:r>
              <a:rPr lang="en-US" dirty="0"/>
              <a:t> and </a:t>
            </a:r>
            <a:r>
              <a:rPr lang="en-US" dirty="0">
                <a:hlinkClick r:id="rId5"/>
              </a:rPr>
              <a:t>Education for sustainable development | UNESCO</a:t>
            </a:r>
          </a:p>
          <a:p>
            <a:pPr>
              <a:buFont typeface="Arial" panose="020B0604020202020204" pitchFamily="34" charset="0"/>
              <a:buChar char="•"/>
            </a:pPr>
            <a:r>
              <a:rPr lang="en-US"/>
              <a:t>3- </a:t>
            </a:r>
            <a:r>
              <a:rPr lang="en-US" dirty="0">
                <a:hlinkClick r:id="rId6"/>
              </a:rPr>
              <a:t>Net Zero Strategy: Build Back Greener - GOV.UK (www.gov.uk)</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367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solidFill>
                  <a:srgbClr val="000000"/>
                </a:solidFill>
                <a:highlight>
                  <a:srgbClr val="F5F5F5"/>
                </a:highlight>
                <a:latin typeface="Aptos"/>
              </a:rPr>
              <a:t>Climate Change definition</a:t>
            </a:r>
            <a:r>
              <a:rPr lang="en-US" dirty="0">
                <a:solidFill>
                  <a:srgbClr val="000000"/>
                </a:solidFill>
                <a:highlight>
                  <a:srgbClr val="F5F5F5"/>
                </a:highlight>
                <a:latin typeface="Aptos"/>
              </a:rPr>
              <a:t>- </a:t>
            </a:r>
            <a:r>
              <a:rPr lang="en-US" dirty="0">
                <a:solidFill>
                  <a:srgbClr val="000000"/>
                </a:solidFill>
                <a:highlight>
                  <a:srgbClr val="F5F5F5"/>
                </a:highlight>
                <a:hlinkClick r:id="rId3"/>
              </a:rPr>
              <a:t>What is climate change? - Met Office</a:t>
            </a:r>
            <a:endParaRPr lang="en-US" dirty="0">
              <a:solidFill>
                <a:srgbClr val="000000"/>
              </a:solidFill>
              <a:highlight>
                <a:srgbClr val="F5F5F5"/>
              </a:highlight>
              <a:latin typeface="Aptos"/>
            </a:endParaRPr>
          </a:p>
          <a:p>
            <a:endParaRPr lang="en-US" dirty="0">
              <a:solidFill>
                <a:srgbClr val="000000"/>
              </a:solidFill>
              <a:highlight>
                <a:srgbClr val="F5F5F5"/>
              </a:highlight>
              <a:latin typeface="Aptos"/>
            </a:endParaRPr>
          </a:p>
          <a:p>
            <a:r>
              <a:rPr lang="en-US" b="1" dirty="0">
                <a:solidFill>
                  <a:srgbClr val="000000"/>
                </a:solidFill>
                <a:highlight>
                  <a:srgbClr val="F5F5F5"/>
                </a:highlight>
                <a:latin typeface="Aptos"/>
              </a:rPr>
              <a:t>The Intergovernmental Panel on Climate Change (IPCC)</a:t>
            </a:r>
            <a:r>
              <a:rPr lang="en-US" dirty="0">
                <a:solidFill>
                  <a:srgbClr val="000000"/>
                </a:solidFill>
                <a:highlight>
                  <a:srgbClr val="F5F5F5"/>
                </a:highlight>
                <a:latin typeface="Aptos"/>
              </a:rPr>
              <a:t>- The IPCC was set up in 1988 by the World Meteorological Organization (WMO) and United Nations Environment </a:t>
            </a:r>
            <a:r>
              <a:rPr lang="en-US" err="1">
                <a:solidFill>
                  <a:srgbClr val="000000"/>
                </a:solidFill>
                <a:highlight>
                  <a:srgbClr val="F5F5F5"/>
                </a:highlight>
                <a:latin typeface="Aptos"/>
              </a:rPr>
              <a:t>Programme</a:t>
            </a:r>
            <a:r>
              <a:rPr lang="en-US" dirty="0">
                <a:solidFill>
                  <a:srgbClr val="000000"/>
                </a:solidFill>
                <a:highlight>
                  <a:srgbClr val="F5F5F5"/>
                </a:highlight>
                <a:latin typeface="Aptos"/>
              </a:rPr>
              <a:t> (UNEP) to provide policymakers with regular assessments of the scientific basis of climate change, its impacts and future risks, and options for adaptation and mitigation.</a:t>
            </a:r>
          </a:p>
          <a:p>
            <a:r>
              <a:rPr lang="en-US" dirty="0">
                <a:solidFill>
                  <a:srgbClr val="000000"/>
                </a:solidFill>
                <a:highlight>
                  <a:srgbClr val="F5F5F5"/>
                </a:highlight>
                <a:latin typeface="Aptos"/>
              </a:rPr>
              <a:t>IPCC 2023 Sixth Assessment Report (AR6) Synthesis Report- </a:t>
            </a:r>
            <a:r>
              <a:rPr lang="en-US" dirty="0">
                <a:solidFill>
                  <a:srgbClr val="000000"/>
                </a:solidFill>
                <a:highlight>
                  <a:srgbClr val="F5F5F5"/>
                </a:highlight>
                <a:hlinkClick r:id="rId4"/>
              </a:rPr>
              <a:t>IPCC_AR6_SYR_SPM.pdf</a:t>
            </a:r>
            <a:r>
              <a:rPr lang="en-US" dirty="0">
                <a:solidFill>
                  <a:srgbClr val="000000"/>
                </a:solidFill>
                <a:highlight>
                  <a:srgbClr val="F5F5F5"/>
                </a:highlight>
              </a:rPr>
              <a:t>  Figure from slide can be found on page 7.</a:t>
            </a:r>
            <a:endParaRPr lang="en-US" dirty="0">
              <a:solidFill>
                <a:srgbClr val="000000"/>
              </a:solidFill>
              <a:highlight>
                <a:srgbClr val="F5F5F5"/>
              </a:highlight>
              <a:latin typeface="Aptos"/>
            </a:endParaRPr>
          </a:p>
          <a:p>
            <a:r>
              <a:rPr lang="en-US" dirty="0">
                <a:solidFill>
                  <a:srgbClr val="000000"/>
                </a:solidFill>
                <a:highlight>
                  <a:srgbClr val="F5F5F5"/>
                </a:highlight>
                <a:latin typeface="Aptos"/>
              </a:rPr>
              <a:t>More information on the IPCC assessment reports available here- </a:t>
            </a:r>
            <a:r>
              <a:rPr lang="en-US" dirty="0">
                <a:solidFill>
                  <a:srgbClr val="000000"/>
                </a:solidFill>
                <a:highlight>
                  <a:srgbClr val="F5F5F5"/>
                </a:highlight>
                <a:hlinkClick r:id="rId5"/>
              </a:rPr>
              <a:t>The IPCC Sixth Assessment Report (AR6) - Met Office</a:t>
            </a:r>
            <a:endParaRPr lang="en-US" dirty="0">
              <a:solidFill>
                <a:srgbClr val="000000"/>
              </a:solidFill>
              <a:highlight>
                <a:srgbClr val="F5F5F5"/>
              </a:highlight>
            </a:endParaRPr>
          </a:p>
          <a:p>
            <a:endParaRPr lang="en-US" dirty="0">
              <a:solidFill>
                <a:srgbClr val="000000"/>
              </a:solidFill>
              <a:highlight>
                <a:srgbClr val="F5F5F5"/>
              </a:highlight>
            </a:endParaRPr>
          </a:p>
          <a:p>
            <a:r>
              <a:rPr lang="en-US" b="1" dirty="0">
                <a:solidFill>
                  <a:srgbClr val="000000"/>
                </a:solidFill>
                <a:highlight>
                  <a:srgbClr val="F5F5F5"/>
                </a:highlight>
                <a:latin typeface="Aptos"/>
              </a:rPr>
              <a:t>Description of figure on slide:</a:t>
            </a:r>
          </a:p>
          <a:p>
            <a:r>
              <a:rPr lang="en-US" b="0" i="0" u="none" strike="noStrike" dirty="0">
                <a:solidFill>
                  <a:srgbClr val="000000"/>
                </a:solidFill>
                <a:effectLst/>
                <a:highlight>
                  <a:srgbClr val="F5F5F5"/>
                </a:highlight>
                <a:latin typeface="Aptos"/>
              </a:rPr>
              <a:t>The IPCC say that the extent to which current and future generations will experience a hotter and different world depends on choices now and in the near term. The </a:t>
            </a:r>
            <a:r>
              <a:rPr lang="en-US" dirty="0">
                <a:solidFill>
                  <a:srgbClr val="000000"/>
                </a:solidFill>
                <a:highlight>
                  <a:srgbClr val="F5F5F5"/>
                </a:highlight>
                <a:latin typeface="Aptos"/>
              </a:rPr>
              <a:t>chart</a:t>
            </a:r>
            <a:r>
              <a:rPr lang="en-US" b="0" i="0" u="none" strike="noStrike" dirty="0">
                <a:solidFill>
                  <a:srgbClr val="000000"/>
                </a:solidFill>
                <a:effectLst/>
                <a:highlight>
                  <a:srgbClr val="F5F5F5"/>
                </a:highlight>
                <a:latin typeface="Aptos"/>
              </a:rPr>
              <a:t> </a:t>
            </a:r>
            <a:r>
              <a:rPr lang="en-US" dirty="0">
                <a:solidFill>
                  <a:srgbClr val="000000"/>
                </a:solidFill>
                <a:highlight>
                  <a:srgbClr val="F5F5F5"/>
                </a:highlight>
                <a:latin typeface="Aptos"/>
              </a:rPr>
              <a:t>(image on slide) from</a:t>
            </a:r>
            <a:r>
              <a:rPr lang="en-US" b="0" i="0" u="none" strike="noStrike" dirty="0">
                <a:solidFill>
                  <a:srgbClr val="000000"/>
                </a:solidFill>
                <a:effectLst/>
                <a:highlight>
                  <a:srgbClr val="F5F5F5"/>
                </a:highlight>
                <a:latin typeface="Aptos"/>
              </a:rPr>
              <a:t> the same report shows the increasing global average temperatures over the past, and five potential scenarios for heating in the future.</a:t>
            </a:r>
            <a:r>
              <a:rPr lang="en-US" dirty="0">
                <a:solidFill>
                  <a:srgbClr val="444444"/>
                </a:solidFill>
                <a:highlight>
                  <a:srgbClr val="F5F5F5"/>
                </a:highlight>
                <a:latin typeface="Aptos"/>
              </a:rPr>
              <a:t>​​</a:t>
            </a:r>
            <a:endParaRPr lang="en-US" b="0" i="0">
              <a:solidFill>
                <a:srgbClr val="444444"/>
              </a:solidFill>
              <a:effectLst/>
              <a:highlight>
                <a:srgbClr val="F5F5F5"/>
              </a:highlight>
              <a:latin typeface="Calibri" panose="020F0502020204030204" pitchFamily="34" charset="0"/>
              <a:ea typeface="Calibri"/>
              <a:cs typeface="Calibri"/>
            </a:endParaRPr>
          </a:p>
          <a:p>
            <a:pPr fontAlgn="base"/>
            <a:r>
              <a:rPr lang="en-US" b="0" i="0" u="none" strike="noStrike" dirty="0">
                <a:solidFill>
                  <a:srgbClr val="000000"/>
                </a:solidFill>
                <a:effectLst/>
                <a:highlight>
                  <a:srgbClr val="F5F5F5"/>
                </a:highlight>
                <a:latin typeface="Aptos"/>
              </a:rPr>
              <a:t>The best-case scenario at the bottom</a:t>
            </a:r>
            <a:r>
              <a:rPr lang="en-US" dirty="0">
                <a:solidFill>
                  <a:srgbClr val="000000"/>
                </a:solidFill>
                <a:highlight>
                  <a:srgbClr val="F5F5F5"/>
                </a:highlight>
                <a:latin typeface="Aptos"/>
              </a:rPr>
              <a:t> of the figure</a:t>
            </a:r>
            <a:r>
              <a:rPr lang="en-US" b="0" i="0" u="none" strike="noStrike" dirty="0">
                <a:solidFill>
                  <a:srgbClr val="000000"/>
                </a:solidFill>
                <a:effectLst/>
                <a:highlight>
                  <a:srgbClr val="F5F5F5"/>
                </a:highlight>
                <a:latin typeface="Aptos"/>
              </a:rPr>
              <a:t> </a:t>
            </a:r>
            <a:r>
              <a:rPr lang="en-US" dirty="0">
                <a:solidFill>
                  <a:srgbClr val="000000"/>
                </a:solidFill>
                <a:highlight>
                  <a:srgbClr val="F5F5F5"/>
                </a:highlight>
                <a:latin typeface="Aptos"/>
              </a:rPr>
              <a:t>shows a</a:t>
            </a:r>
            <a:r>
              <a:rPr lang="en-US" b="0" i="0" u="none" strike="noStrike" dirty="0">
                <a:solidFill>
                  <a:srgbClr val="000000"/>
                </a:solidFill>
                <a:effectLst/>
                <a:highlight>
                  <a:srgbClr val="F5F5F5"/>
                </a:highlight>
                <a:latin typeface="Aptos"/>
              </a:rPr>
              <a:t> significantly hotter than </a:t>
            </a:r>
            <a:r>
              <a:rPr lang="en-US" dirty="0">
                <a:solidFill>
                  <a:srgbClr val="000000"/>
                </a:solidFill>
                <a:highlight>
                  <a:srgbClr val="F5F5F5"/>
                </a:highlight>
                <a:latin typeface="Aptos"/>
              </a:rPr>
              <a:t>scenario than our</a:t>
            </a:r>
            <a:r>
              <a:rPr lang="en-US" b="0" i="0" u="none" strike="noStrike" dirty="0">
                <a:solidFill>
                  <a:srgbClr val="000000"/>
                </a:solidFill>
                <a:effectLst/>
                <a:highlight>
                  <a:srgbClr val="F5F5F5"/>
                </a:highlight>
                <a:latin typeface="Aptos"/>
              </a:rPr>
              <a:t> past and requires that we halve global emissions by 50% by 2030 to have a 50% chance of capping heating at this level.</a:t>
            </a:r>
            <a:r>
              <a:rPr lang="en-US" b="0" i="0" dirty="0">
                <a:solidFill>
                  <a:srgbClr val="444444"/>
                </a:solidFill>
                <a:effectLst/>
                <a:highlight>
                  <a:srgbClr val="F5F5F5"/>
                </a:highlight>
                <a:latin typeface="Aptos"/>
              </a:rPr>
              <a:t>​</a:t>
            </a:r>
            <a:endParaRPr lang="en-US"/>
          </a:p>
          <a:p>
            <a:endParaRPr lang="en-GB" dirty="0"/>
          </a:p>
        </p:txBody>
      </p:sp>
      <p:sp>
        <p:nvSpPr>
          <p:cNvPr id="4" name="Slide Number Placeholder 3"/>
          <p:cNvSpPr>
            <a:spLocks noGrp="1"/>
          </p:cNvSpPr>
          <p:nvPr>
            <p:ph type="sldNum" sz="quarter" idx="5"/>
          </p:nvPr>
        </p:nvSpPr>
        <p:spPr/>
        <p:txBody>
          <a:bodyPr/>
          <a:lstStyle/>
          <a:p>
            <a:fld id="{4B4BBF66-C877-4276-954D-3B58594B3A80}" type="slidenum">
              <a:rPr lang="en-GB" smtClean="0"/>
              <a:t>4</a:t>
            </a:fld>
            <a:endParaRPr lang="en-GB"/>
          </a:p>
        </p:txBody>
      </p:sp>
    </p:spTree>
    <p:extLst>
      <p:ext uri="{BB962C8B-B14F-4D97-AF65-F5344CB8AC3E}">
        <p14:creationId xmlns:p14="http://schemas.microsoft.com/office/powerpoint/2010/main" val="148887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1987, the </a:t>
            </a:r>
            <a:r>
              <a:rPr lang="en-US"/>
              <a:t>United Nations Brundtland Commission</a:t>
            </a:r>
            <a:r>
              <a:rPr lang="en-US" dirty="0"/>
              <a:t> defined sustainability as “meeting the needs of the present without compromising the ability of future generations to meet their own needs.” </a:t>
            </a:r>
          </a:p>
          <a:p>
            <a:r>
              <a:rPr lang="en-US" dirty="0">
                <a:latin typeface="Calibri"/>
                <a:ea typeface="Calibri"/>
                <a:cs typeface="Calibri"/>
              </a:rPr>
              <a:t>Sustainable Development Goals- </a:t>
            </a:r>
            <a:r>
              <a:rPr lang="en-US" dirty="0">
                <a:hlinkClick r:id="rId3"/>
              </a:rPr>
              <a:t>| Sustainable Development (un.org)</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4B4BBF66-C877-4276-954D-3B58594B3A80}" type="slidenum">
              <a:rPr lang="en-GB" smtClean="0"/>
              <a:t>5</a:t>
            </a:fld>
            <a:endParaRPr lang="en-GB"/>
          </a:p>
        </p:txBody>
      </p:sp>
    </p:spTree>
    <p:extLst>
      <p:ext uri="{BB962C8B-B14F-4D97-AF65-F5344CB8AC3E}">
        <p14:creationId xmlns:p14="http://schemas.microsoft.com/office/powerpoint/2010/main" val="163215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 Zero further information- </a:t>
            </a:r>
            <a:r>
              <a:rPr lang="en-US" dirty="0">
                <a:hlinkClick r:id="rId3"/>
              </a:rPr>
              <a:t>Net Zero Coalition | United Nations</a:t>
            </a:r>
            <a:endParaRPr lang="en-US" dirty="0"/>
          </a:p>
          <a:p>
            <a:endParaRPr lang="en-US" dirty="0"/>
          </a:p>
          <a:p>
            <a:pPr algn="l"/>
            <a:r>
              <a:rPr lang="en-US" dirty="0"/>
              <a:t>Every year in England, schools emit more than 10 million </a:t>
            </a:r>
            <a:r>
              <a:rPr lang="en-US" dirty="0" err="1"/>
              <a:t>tonnes</a:t>
            </a:r>
            <a:r>
              <a:rPr lang="en-US" dirty="0"/>
              <a:t> of carbon.</a:t>
            </a:r>
          </a:p>
          <a:p>
            <a:pPr algn="l"/>
            <a:endParaRPr lang="en-US" sz="1200" b="0" dirty="0">
              <a:solidFill>
                <a:srgbClr val="000000"/>
              </a:solidFill>
            </a:endParaRPr>
          </a:p>
          <a:p>
            <a:r>
              <a:rPr lang="en-US" dirty="0">
                <a:solidFill>
                  <a:srgbClr val="000000"/>
                </a:solidFill>
              </a:rPr>
              <a:t>Net zero is the most commonly used wording but you may have also heard of carbon neutral for example. Understanding what each of these mean is really important.</a:t>
            </a:r>
          </a:p>
          <a:p>
            <a:endParaRPr lang="en-US" dirty="0">
              <a:solidFill>
                <a:srgbClr val="000000"/>
              </a:solidFill>
            </a:endParaRPr>
          </a:p>
          <a:p>
            <a:r>
              <a:rPr lang="en-US" dirty="0">
                <a:solidFill>
                  <a:srgbClr val="000000"/>
                </a:solidFill>
              </a:rPr>
              <a:t>Firstly, neither represent zero emissions, whereby we release no GHGs to the atmosphere. Given GHGs are the leading cause of climate change, zero emissions would be ideal, but there are likely going to be difficult to remove emissions remaining from all but the most ambitious action.</a:t>
            </a:r>
          </a:p>
          <a:p>
            <a:endParaRPr lang="en-US" dirty="0">
              <a:solidFill>
                <a:srgbClr val="000000"/>
              </a:solidFill>
            </a:endParaRPr>
          </a:p>
          <a:p>
            <a:r>
              <a:rPr lang="en-US" dirty="0">
                <a:solidFill>
                  <a:srgbClr val="000000"/>
                </a:solidFill>
              </a:rPr>
              <a:t>Then we go into the idea of reducing but not removing all.</a:t>
            </a:r>
          </a:p>
          <a:p>
            <a:endParaRPr lang="en-US" dirty="0">
              <a:solidFill>
                <a:srgbClr val="000000"/>
              </a:solidFill>
            </a:endParaRPr>
          </a:p>
          <a:p>
            <a:r>
              <a:rPr lang="en-US" dirty="0">
                <a:solidFill>
                  <a:srgbClr val="000000"/>
                </a:solidFill>
              </a:rPr>
              <a:t>Carbon neutral means removing the equivalent amount of CO2 to what’s emitted through activities across their supply chains, by investing in ‘carbon sinks’ that absorb CO2. Carbon sinks, like the ocean or forests, absorb more carbon from the atmosphere than they emit. Most businesses who are carbon neutral also try to reduce their emissions but this isn’t measured in the definition. So if you have a carbon neutral organization, they’ve not necessarily reduced emissions, but they have offset an equivalent.</a:t>
            </a:r>
          </a:p>
          <a:p>
            <a:endParaRPr lang="en-US" dirty="0">
              <a:solidFill>
                <a:srgbClr val="000000"/>
              </a:solidFill>
            </a:endParaRPr>
          </a:p>
          <a:p>
            <a:r>
              <a:rPr lang="en-US" dirty="0">
                <a:solidFill>
                  <a:srgbClr val="000000"/>
                </a:solidFill>
              </a:rPr>
              <a:t>Net zero is expanded in scale, going beyond the removal of just carbon emissions to include all GHGs such as methane and nitrous oxide. It means cutting greenhouse gas emissions to as close to zero as possible, with any remaining emissions re-absorbed from the atmosphere, according to the UN. They still offset, but there is an equal, if not greater emphasis, on following an ambitious emissions reduction trajectory.   </a:t>
            </a:r>
          </a:p>
          <a:p>
            <a:endParaRPr lang="en-US" dirty="0">
              <a:solidFill>
                <a:srgbClr val="000000"/>
              </a:solidFill>
            </a:endParaRPr>
          </a:p>
          <a:p>
            <a:endParaRPr lang="en-US">
              <a:solidFill>
                <a:srgbClr val="FFFFFF"/>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1BEB3-9421-434A-A0A7-5481F2B9E6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130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April 2022, </a:t>
            </a:r>
            <a:r>
              <a:rPr lang="en-GB" dirty="0">
                <a:hlinkClick r:id="rId3"/>
              </a:rPr>
              <a:t>DfE published a Sustainability and Climate Change Strategy</a:t>
            </a:r>
            <a:endParaRPr lang="en-GB" dirty="0"/>
          </a:p>
          <a:p>
            <a:endParaRPr lang="en-GB" dirty="0"/>
          </a:p>
          <a:p>
            <a:r>
              <a:rPr lang="en-GB" dirty="0"/>
              <a:t>Whole-system strategy development​.</a:t>
            </a:r>
          </a:p>
          <a:p>
            <a:endParaRPr lang="en-GB" dirty="0"/>
          </a:p>
          <a:p>
            <a:r>
              <a:rPr lang="en-GB" dirty="0"/>
              <a:t>The target is for all education settings to have a </a:t>
            </a:r>
            <a:r>
              <a:rPr lang="en-GB" b="1" dirty="0"/>
              <a:t>sustainability lead </a:t>
            </a:r>
            <a:r>
              <a:rPr lang="en-GB" dirty="0"/>
              <a:t>and a </a:t>
            </a:r>
            <a:r>
              <a:rPr lang="en-GB" b="1" dirty="0"/>
              <a:t>climate action plan </a:t>
            </a:r>
            <a:r>
              <a:rPr lang="en-GB" dirty="0"/>
              <a:t>in place by </a:t>
            </a:r>
            <a:r>
              <a:rPr lang="en-GB" b="1" dirty="0"/>
              <a:t>2025</a:t>
            </a:r>
            <a:r>
              <a:rPr lang="en-GB" dirty="0"/>
              <a:t>, to help embed sustainability in all they do.</a:t>
            </a:r>
          </a:p>
          <a:p>
            <a:endParaRPr lang="en-GB" dirty="0"/>
          </a:p>
          <a:p>
            <a:r>
              <a:rPr lang="en-GB" dirty="0"/>
              <a:t>Sustainability leadership could be a group of people or an individual responsible for the development and implementation of a climate action plan.</a:t>
            </a:r>
          </a:p>
          <a:p>
            <a:endParaRPr lang="en-GB" dirty="0"/>
          </a:p>
          <a:p>
            <a:r>
              <a:rPr lang="en-GB" dirty="0"/>
              <a:t>There are many organisations working to improve sustainability and mitigate against climate change. DfE will work with those who share their objectives, extending and amplifying good practice and initiatives.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C5167-1FCE-4A59-B073-5F04377BD3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444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Nurseries, schools and colleges are the cornerstone of every community in England. They intersect with the causes of, risks from and solutions to climate change and nature loss in four ways:  </a:t>
            </a:r>
          </a:p>
          <a:p>
            <a:pPr marL="285750" indent="-285750">
              <a:buFont typeface="Arial" panose="020B0604020202020204" pitchFamily="34" charset="0"/>
              <a:buChar char="•"/>
            </a:pPr>
            <a:r>
              <a:rPr lang="en-GB" b="1" dirty="0"/>
              <a:t>Community leadership- </a:t>
            </a:r>
            <a:r>
              <a:rPr lang="en-GB" b="0" dirty="0"/>
              <a:t>education settings serve as critical hubs for joining people together in the fight against climate change and biodiversity loss through education and fostering behaviour change, engaging communities, preparing the future workforce, and advancing equity and social justice.</a:t>
            </a:r>
            <a:r>
              <a:rPr lang="en-GB" b="1" dirty="0"/>
              <a:t> </a:t>
            </a:r>
            <a:r>
              <a:rPr lang="en-GB" b="0" dirty="0"/>
              <a:t>T</a:t>
            </a:r>
            <a:r>
              <a:rPr lang="en-GB" dirty="0"/>
              <a:t>here are school-aged children in 42% of all UK households. Education settings can be the catalyst for change across communities. </a:t>
            </a:r>
          </a:p>
          <a:p>
            <a:pPr marL="285750" indent="-285750">
              <a:buFont typeface="Arial" panose="020B0604020202020204" pitchFamily="34" charset="0"/>
              <a:buChar char="•"/>
            </a:pPr>
            <a:r>
              <a:rPr lang="en-GB" b="1" dirty="0"/>
              <a:t>Enabling and empowering young people- </a:t>
            </a:r>
            <a:r>
              <a:rPr lang="en-GB" dirty="0"/>
              <a:t>through a better understanding of climate change, a greater connection to nature and opportunities to participate in activities tackling the climate emergency, we can enable young people to translate knowledge into positive action to improve their local communities, their country and the planet. We can also harness young people’s passion and interest in climate change and sustainability, enabling them to have the knowledge and skills required for green jobs.</a:t>
            </a:r>
          </a:p>
          <a:p>
            <a:pPr marL="285750" indent="-285750">
              <a:buFont typeface="Arial" panose="020B0604020202020204" pitchFamily="34" charset="0"/>
              <a:buChar char="•"/>
            </a:pPr>
            <a:r>
              <a:rPr lang="en-GB" b="1" dirty="0"/>
              <a:t>National emission reductions- </a:t>
            </a:r>
            <a:r>
              <a:rPr lang="en-GB" b="0" i="0" dirty="0">
                <a:solidFill>
                  <a:srgbClr val="0B0C11"/>
                </a:solidFill>
                <a:effectLst/>
                <a:highlight>
                  <a:srgbClr val="F2F2F2"/>
                </a:highlight>
                <a:latin typeface="Inter"/>
              </a:rPr>
              <a:t>Education is the public sector’s largest emitter of carbon from buildings: 37% of public sector emissions, comprising 13% from state primary schools, 11% from state secondary schools and 13% from universities- </a:t>
            </a:r>
            <a:r>
              <a:rPr lang="en-GB" dirty="0">
                <a:hlinkClick r:id="rId3"/>
              </a:rPr>
              <a:t>Environmental sustainability overview (nao.org.uk)</a:t>
            </a:r>
            <a:r>
              <a:rPr lang="en-GB" dirty="0"/>
              <a:t>. Reaching net zero targets requires these emissions to be significantly reduced.</a:t>
            </a:r>
          </a:p>
          <a:p>
            <a:pPr marL="285750" indent="-285750">
              <a:buFont typeface="Arial" panose="020B0604020202020204" pitchFamily="34" charset="0"/>
              <a:buChar char="•"/>
              <a:defRPr/>
            </a:pPr>
            <a:r>
              <a:rPr lang="en-GB" sz="1800" b="1" dirty="0"/>
              <a:t>Protect and enhance biodiversity across occupied sites- </a:t>
            </a:r>
            <a:r>
              <a:rPr lang="en-GB" dirty="0"/>
              <a:t>The green and grey space that education settings occupy can be managed in ways that provide a significant boost to nature and biodiversity and provide a space for engagement with the natural world for young people and the broader community. </a:t>
            </a:r>
          </a:p>
          <a:p>
            <a:pPr marL="285750" indent="-285750">
              <a:buFont typeface="Arial,Sans-Serif" panose="020B0604020202020204" pitchFamily="34" charset="0"/>
              <a:buChar char="•"/>
            </a:pPr>
            <a:r>
              <a:rPr lang="en-GB" b="1" dirty="0"/>
              <a:t>Adapt to climate risks- </a:t>
            </a:r>
            <a:r>
              <a:rPr lang="en-GB" dirty="0"/>
              <a:t>All education settings face significant operational risks from the climate change that has already occurred and that which is still to come. Good management of our education system requires anticipation of these risks and adaptation to them to avoid significant educational losses. </a:t>
            </a:r>
          </a:p>
          <a:p>
            <a:pPr marL="285750" indent="-285750">
              <a:buFont typeface="Arial,Sans-Serif"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C5167-1FCE-4A59-B073-5F04377BD3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903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up to each individual setting to decide the structure of their sustainability leadership team- an individual setting/ setting up across a Multi Academy Trust (MAT)/ both.</a:t>
            </a:r>
            <a:endParaRPr lang="en-US" dirty="0"/>
          </a:p>
          <a:p>
            <a:endParaRPr lang="en-GB" b="1" dirty="0"/>
          </a:p>
          <a:p>
            <a:r>
              <a:rPr lang="en-GB" b="1" dirty="0"/>
              <a:t>Best practice shows that change is delivered when driven by a diverse team of passionate individuals</a:t>
            </a:r>
            <a:r>
              <a:rPr lang="en-GB" dirty="0"/>
              <a:t>.</a:t>
            </a:r>
            <a:endParaRPr lang="en-US" dirty="0"/>
          </a:p>
          <a:p>
            <a:endParaRPr lang="en-GB" dirty="0"/>
          </a:p>
          <a:p>
            <a:r>
              <a:rPr lang="en-GB" dirty="0"/>
              <a:t>It is important that the whole education setting, or trust, is engaged so that planning becomes action.</a:t>
            </a:r>
            <a:endParaRPr lang="en-US" dirty="0"/>
          </a:p>
          <a:p>
            <a:endParaRPr lang="en-GB" dirty="0"/>
          </a:p>
          <a:p>
            <a:r>
              <a:rPr lang="en-GB" dirty="0"/>
              <a:t>It is important that both educational (e.g. teaching staff) and operational (e.g. estates management) expertise is brought to this team.</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04C273-C82F-4265-BCA5-1A65B9CC2D0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5748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4.png"/><Relationship Id="rId4" Type="http://schemas.openxmlformats.org/officeDocument/2006/relationships/image" Target="../media/image18.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9.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9.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FAC2-6535-0580-8F3C-95006A0274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242CFDF-996C-E4E4-1D14-B459C5DF4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33E43C2-5900-123B-3885-6518A4EB7B93}"/>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5" name="Footer Placeholder 4">
            <a:extLst>
              <a:ext uri="{FF2B5EF4-FFF2-40B4-BE49-F238E27FC236}">
                <a16:creationId xmlns:a16="http://schemas.microsoft.com/office/drawing/2014/main" id="{3A666B3E-D002-C7C3-DAC1-5386BACAE0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597213-3985-EA61-FB13-21001F1FB19B}"/>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150057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A76E-B106-3573-AA67-FA2E99F7DDB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9873ED5-D1AF-D4B1-92D7-48722F7FF55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E50527-6665-CB1E-FFA1-1F9109A9BBEC}"/>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5" name="Footer Placeholder 4">
            <a:extLst>
              <a:ext uri="{FF2B5EF4-FFF2-40B4-BE49-F238E27FC236}">
                <a16:creationId xmlns:a16="http://schemas.microsoft.com/office/drawing/2014/main" id="{DD52AA67-05FB-5BF6-D465-02067E68D0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26468A-F264-EA69-9AAE-3331F358470C}"/>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26162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FC8D4E-5D0F-1E50-C469-FD14D37DDA4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C8CE5FA-790A-8EB4-CF17-964300D0EB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0468D30-EA1A-9CDE-3D46-BF3AC3BE83BB}"/>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5" name="Footer Placeholder 4">
            <a:extLst>
              <a:ext uri="{FF2B5EF4-FFF2-40B4-BE49-F238E27FC236}">
                <a16:creationId xmlns:a16="http://schemas.microsoft.com/office/drawing/2014/main" id="{BA7BF098-953D-40E2-E502-6375E14551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21C46B-7997-3C8B-7CC6-11BAA4CDF40F}"/>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2986736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ic Title Slide">
    <p:bg>
      <p:bgPr>
        <a:solidFill>
          <a:schemeClr val="bg1"/>
        </a:solidFill>
        <a:effectLst/>
      </p:bgPr>
    </p:bg>
    <p:spTree>
      <p:nvGrpSpPr>
        <p:cNvPr id="1" name=""/>
        <p:cNvGrpSpPr/>
        <p:nvPr/>
      </p:nvGrpSpPr>
      <p:grpSpPr>
        <a:xfrm>
          <a:off x="0" y="0"/>
          <a:ext cx="0" cy="0"/>
          <a:chOff x="0" y="0"/>
          <a:chExt cx="0" cy="0"/>
        </a:xfrm>
      </p:grpSpPr>
      <p:pic>
        <p:nvPicPr>
          <p:cNvPr id="4" name="Picture 3" descr="A blue and orange vertical lines&#10;&#10;Description automatically generated">
            <a:extLst>
              <a:ext uri="{FF2B5EF4-FFF2-40B4-BE49-F238E27FC236}">
                <a16:creationId xmlns:a16="http://schemas.microsoft.com/office/drawing/2014/main" id="{E7CD4C11-C50C-6E1E-AEE0-20DC547282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 y="0"/>
            <a:ext cx="12192716" cy="5430253"/>
          </a:xfrm>
          <a:prstGeom prst="rect">
            <a:avLst/>
          </a:prstGeom>
        </p:spPr>
      </p:pic>
      <p:sp>
        <p:nvSpPr>
          <p:cNvPr id="5" name="Rectangle 4">
            <a:extLst>
              <a:ext uri="{FF2B5EF4-FFF2-40B4-BE49-F238E27FC236}">
                <a16:creationId xmlns:a16="http://schemas.microsoft.com/office/drawing/2014/main" id="{E5E697DC-3D4B-8F20-1855-52D7228BC554}"/>
              </a:ext>
            </a:extLst>
          </p:cNvPr>
          <p:cNvSpPr/>
          <p:nvPr userDrawn="1"/>
        </p:nvSpPr>
        <p:spPr>
          <a:xfrm>
            <a:off x="847060" y="664536"/>
            <a:ext cx="10497880" cy="476571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1" name="Graphic 10">
            <a:extLst>
              <a:ext uri="{FF2B5EF4-FFF2-40B4-BE49-F238E27FC236}">
                <a16:creationId xmlns:a16="http://schemas.microsoft.com/office/drawing/2014/main" id="{243E454C-AE72-C62D-A0E9-400B76689D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2149" y="6193464"/>
            <a:ext cx="1085850" cy="352425"/>
          </a:xfrm>
          <a:prstGeom prst="rect">
            <a:avLst/>
          </a:prstGeom>
        </p:spPr>
      </p:pic>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66193" y="1090605"/>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Picture 5" descr="A black and white logo&#10;&#10;Description automatically generated">
            <a:extLst>
              <a:ext uri="{FF2B5EF4-FFF2-40B4-BE49-F238E27FC236}">
                <a16:creationId xmlns:a16="http://schemas.microsoft.com/office/drawing/2014/main" id="{D44F3134-6F2D-B070-39F2-9A6A77D139A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63931" y="5430253"/>
            <a:ext cx="1660750" cy="1522355"/>
          </a:xfrm>
          <a:prstGeom prst="rect">
            <a:avLst/>
          </a:prstGeom>
        </p:spPr>
      </p:pic>
      <p:pic>
        <p:nvPicPr>
          <p:cNvPr id="10" name="Picture 9" descr="A black screen with blue lines&#10;&#10;Description automatically generated">
            <a:extLst>
              <a:ext uri="{FF2B5EF4-FFF2-40B4-BE49-F238E27FC236}">
                <a16:creationId xmlns:a16="http://schemas.microsoft.com/office/drawing/2014/main" id="{0D14910C-D711-6A3D-90A3-01533C232F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14" name="Picture Placeholder 13">
            <a:extLst>
              <a:ext uri="{FF2B5EF4-FFF2-40B4-BE49-F238E27FC236}">
                <a16:creationId xmlns:a16="http://schemas.microsoft.com/office/drawing/2014/main" id="{66B8395C-8460-2AC8-842A-BE341774B2D6}"/>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368360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ducational Title Slid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7CF33-BD28-1CE8-582C-23D7E787E210}"/>
              </a:ext>
            </a:extLst>
          </p:cNvPr>
          <p:cNvSpPr/>
          <p:nvPr userDrawn="1"/>
        </p:nvSpPr>
        <p:spPr>
          <a:xfrm>
            <a:off x="2" y="1"/>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 name="Picture 4" descr="A black screen with blue lines&#10;&#10;Description automatically generated">
            <a:extLst>
              <a:ext uri="{FF2B5EF4-FFF2-40B4-BE49-F238E27FC236}">
                <a16:creationId xmlns:a16="http://schemas.microsoft.com/office/drawing/2014/main" id="{45867B38-6139-B479-D463-073F3ADCA4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69" y="5287379"/>
            <a:ext cx="1539090" cy="1410833"/>
          </a:xfrm>
          <a:prstGeom prst="rect">
            <a:avLst/>
          </a:prstGeom>
        </p:spPr>
      </p:pic>
      <p:sp>
        <p:nvSpPr>
          <p:cNvPr id="6" name="Picture Placeholder 13">
            <a:extLst>
              <a:ext uri="{FF2B5EF4-FFF2-40B4-BE49-F238E27FC236}">
                <a16:creationId xmlns:a16="http://schemas.microsoft.com/office/drawing/2014/main" id="{D67321FE-A692-E137-7D66-CB7321B6EC6C}"/>
              </a:ext>
            </a:extLst>
          </p:cNvPr>
          <p:cNvSpPr>
            <a:spLocks noGrp="1"/>
          </p:cNvSpPr>
          <p:nvPr>
            <p:ph type="pic" sz="quarter" idx="10" hasCustomPrompt="1"/>
          </p:nvPr>
        </p:nvSpPr>
        <p:spPr>
          <a:xfrm>
            <a:off x="3421016" y="5812126"/>
            <a:ext cx="2070700" cy="614929"/>
          </a:xfrm>
        </p:spPr>
        <p:txBody>
          <a:bodyPr anchor="ctr"/>
          <a:lstStyle>
            <a:lvl1pPr algn="ctr">
              <a:defRPr/>
            </a:lvl1pPr>
          </a:lstStyle>
          <a:p>
            <a:r>
              <a:rPr lang="en-GB" dirty="0"/>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06845EE7-076D-9C1F-F235-F8F253DBF8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391" y="654670"/>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4520" r="6180"/>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spTree>
    <p:extLst>
      <p:ext uri="{BB962C8B-B14F-4D97-AF65-F5344CB8AC3E}">
        <p14:creationId xmlns:p14="http://schemas.microsoft.com/office/powerpoint/2010/main" val="4227669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Title Slide">
    <p:bg>
      <p:bgPr>
        <a:solidFill>
          <a:schemeClr val="bg1"/>
        </a:solidFill>
        <a:effectLst/>
      </p:bgPr>
    </p:bg>
    <p:spTree>
      <p:nvGrpSpPr>
        <p:cNvPr id="1" name=""/>
        <p:cNvGrpSpPr/>
        <p:nvPr/>
      </p:nvGrpSpPr>
      <p:grpSpPr>
        <a:xfrm>
          <a:off x="0" y="0"/>
          <a:ext cx="0" cy="0"/>
          <a:chOff x="0" y="0"/>
          <a:chExt cx="0" cy="0"/>
        </a:xfrm>
      </p:grpSpPr>
      <p:pic>
        <p:nvPicPr>
          <p:cNvPr id="4" name="Picture 3" descr="A blue and orange vertical lines&#10;&#10;Description automatically generated">
            <a:extLst>
              <a:ext uri="{FF2B5EF4-FFF2-40B4-BE49-F238E27FC236}">
                <a16:creationId xmlns:a16="http://schemas.microsoft.com/office/drawing/2014/main" id="{E7CD4C11-C50C-6E1E-AEE0-20DC547282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 y="0"/>
            <a:ext cx="12192716" cy="5430253"/>
          </a:xfrm>
          <a:prstGeom prst="rect">
            <a:avLst/>
          </a:prstGeom>
        </p:spPr>
      </p:pic>
      <p:sp>
        <p:nvSpPr>
          <p:cNvPr id="5" name="Rectangle 4">
            <a:extLst>
              <a:ext uri="{FF2B5EF4-FFF2-40B4-BE49-F238E27FC236}">
                <a16:creationId xmlns:a16="http://schemas.microsoft.com/office/drawing/2014/main" id="{E5E697DC-3D4B-8F20-1855-52D7228BC554}"/>
              </a:ext>
            </a:extLst>
          </p:cNvPr>
          <p:cNvSpPr/>
          <p:nvPr userDrawn="1"/>
        </p:nvSpPr>
        <p:spPr>
          <a:xfrm>
            <a:off x="847060" y="664536"/>
            <a:ext cx="10497880" cy="476571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1" name="Graphic 10">
            <a:extLst>
              <a:ext uri="{FF2B5EF4-FFF2-40B4-BE49-F238E27FC236}">
                <a16:creationId xmlns:a16="http://schemas.microsoft.com/office/drawing/2014/main" id="{243E454C-AE72-C62D-A0E9-400B76689D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2149" y="6193464"/>
            <a:ext cx="1085850" cy="352425"/>
          </a:xfrm>
          <a:prstGeom prst="rect">
            <a:avLst/>
          </a:prstGeom>
        </p:spPr>
      </p:pic>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66193" y="1090605"/>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Picture 5" descr="A black and white logo&#10;&#10;Description automatically generated">
            <a:extLst>
              <a:ext uri="{FF2B5EF4-FFF2-40B4-BE49-F238E27FC236}">
                <a16:creationId xmlns:a16="http://schemas.microsoft.com/office/drawing/2014/main" id="{D44F3134-6F2D-B070-39F2-9A6A77D139A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63931" y="5430253"/>
            <a:ext cx="1660750" cy="1522355"/>
          </a:xfrm>
          <a:prstGeom prst="rect">
            <a:avLst/>
          </a:prstGeom>
        </p:spPr>
      </p:pic>
      <p:pic>
        <p:nvPicPr>
          <p:cNvPr id="10" name="Picture 9" descr="A black screen with blue lines&#10;&#10;Description automatically generated">
            <a:extLst>
              <a:ext uri="{FF2B5EF4-FFF2-40B4-BE49-F238E27FC236}">
                <a16:creationId xmlns:a16="http://schemas.microsoft.com/office/drawing/2014/main" id="{0D14910C-D711-6A3D-90A3-01533C232F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14" name="Picture Placeholder 13">
            <a:extLst>
              <a:ext uri="{FF2B5EF4-FFF2-40B4-BE49-F238E27FC236}">
                <a16:creationId xmlns:a16="http://schemas.microsoft.com/office/drawing/2014/main" id="{66B8395C-8460-2AC8-842A-BE341774B2D6}"/>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246637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viromental Title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87" t="-208" r="7687" b="33201"/>
          <a:stretch/>
        </p:blipFill>
        <p:spPr>
          <a:xfrm flipH="1">
            <a:off x="-2" y="0"/>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85311"/>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AD0DA323-ABFF-0133-D354-1B1A32B238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6" name="Picture Placeholder 13">
            <a:extLst>
              <a:ext uri="{FF2B5EF4-FFF2-40B4-BE49-F238E27FC236}">
                <a16:creationId xmlns:a16="http://schemas.microsoft.com/office/drawing/2014/main" id="{9C4534ED-E411-8CE0-6835-2C08A3509F4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1767147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viromental Title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21" t="21533" b="16530"/>
          <a:stretch/>
        </p:blipFill>
        <p:spPr>
          <a:xfrm flipH="1">
            <a:off x="-2" y="0"/>
            <a:ext cx="12191999" cy="541333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6839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4" name="Picture 3" descr="A black screen with blue lines&#10;&#10;Description automatically generated">
            <a:extLst>
              <a:ext uri="{FF2B5EF4-FFF2-40B4-BE49-F238E27FC236}">
                <a16:creationId xmlns:a16="http://schemas.microsoft.com/office/drawing/2014/main" id="{B6E1A209-8E9C-0C94-5226-C22CBB21F5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5592" y="5430253"/>
            <a:ext cx="1539090" cy="1410833"/>
          </a:xfrm>
          <a:prstGeom prst="rect">
            <a:avLst/>
          </a:prstGeom>
        </p:spPr>
      </p:pic>
      <p:sp>
        <p:nvSpPr>
          <p:cNvPr id="5" name="Picture Placeholder 13">
            <a:extLst>
              <a:ext uri="{FF2B5EF4-FFF2-40B4-BE49-F238E27FC236}">
                <a16:creationId xmlns:a16="http://schemas.microsoft.com/office/drawing/2014/main" id="{D7F64F56-3567-9DD4-5499-D1AD5E6B7FA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dirty="0"/>
              <a:t>Place logo here</a:t>
            </a:r>
          </a:p>
        </p:txBody>
      </p:sp>
    </p:spTree>
    <p:extLst>
      <p:ext uri="{BB962C8B-B14F-4D97-AF65-F5344CB8AC3E}">
        <p14:creationId xmlns:p14="http://schemas.microsoft.com/office/powerpoint/2010/main" val="2659547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ducational 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360" t="52" r="9285" b="1"/>
          <a:stretch/>
        </p:blipFill>
        <p:spPr>
          <a:xfrm>
            <a:off x="6096000" y="0"/>
            <a:ext cx="6095998" cy="685799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9C8BFEC0-7F04-CEE0-4498-7201748613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8098C02-7593-52FD-0A79-40B0FA5D9BAC}"/>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dirty="0"/>
              <a:t>Place logo here</a:t>
            </a:r>
          </a:p>
        </p:txBody>
      </p:sp>
      <p:pic>
        <p:nvPicPr>
          <p:cNvPr id="13" name="Picture 12" descr="A blue and black rectangular object&#10;&#10;Description automatically generated with medium confidence">
            <a:extLst>
              <a:ext uri="{FF2B5EF4-FFF2-40B4-BE49-F238E27FC236}">
                <a16:creationId xmlns:a16="http://schemas.microsoft.com/office/drawing/2014/main" id="{9154338D-DB50-B458-0B45-83274130F5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0389" y="654669"/>
            <a:ext cx="4532148" cy="754748"/>
          </a:xfrm>
          <a:prstGeom prst="rect">
            <a:avLst/>
          </a:prstGeom>
        </p:spPr>
      </p:pic>
    </p:spTree>
    <p:extLst>
      <p:ext uri="{BB962C8B-B14F-4D97-AF65-F5344CB8AC3E}">
        <p14:creationId xmlns:p14="http://schemas.microsoft.com/office/powerpoint/2010/main" val="299812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ducational 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5A5FAB-584C-6464-15D1-4DA5C8A0373A}"/>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 name="Picture 4" descr="A black screen with blue lines&#10;&#10;Description automatically generated">
            <a:extLst>
              <a:ext uri="{FF2B5EF4-FFF2-40B4-BE49-F238E27FC236}">
                <a16:creationId xmlns:a16="http://schemas.microsoft.com/office/drawing/2014/main" id="{A7933425-A8C5-4501-6A78-0FA55F07F2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11E35F5-5838-4ED5-8D31-BAE05F52DC88}"/>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dirty="0"/>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405C0C5A-6762-04DC-BF44-FF26FBA4A5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389" y="654669"/>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4534" r="6222"/>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spTree>
    <p:extLst>
      <p:ext uri="{BB962C8B-B14F-4D97-AF65-F5344CB8AC3E}">
        <p14:creationId xmlns:p14="http://schemas.microsoft.com/office/powerpoint/2010/main" val="377549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ional Title Slid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7CF33-BD28-1CE8-582C-23D7E787E210}"/>
              </a:ext>
            </a:extLst>
          </p:cNvPr>
          <p:cNvSpPr/>
          <p:nvPr userDrawn="1"/>
        </p:nvSpPr>
        <p:spPr>
          <a:xfrm>
            <a:off x="2" y="1"/>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 name="Picture 4" descr="A black screen with blue lines&#10;&#10;Description automatically generated">
            <a:extLst>
              <a:ext uri="{FF2B5EF4-FFF2-40B4-BE49-F238E27FC236}">
                <a16:creationId xmlns:a16="http://schemas.microsoft.com/office/drawing/2014/main" id="{45867B38-6139-B479-D463-073F3ADCA4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69" y="5287379"/>
            <a:ext cx="1539090" cy="1410833"/>
          </a:xfrm>
          <a:prstGeom prst="rect">
            <a:avLst/>
          </a:prstGeom>
        </p:spPr>
      </p:pic>
      <p:sp>
        <p:nvSpPr>
          <p:cNvPr id="6" name="Picture Placeholder 13">
            <a:extLst>
              <a:ext uri="{FF2B5EF4-FFF2-40B4-BE49-F238E27FC236}">
                <a16:creationId xmlns:a16="http://schemas.microsoft.com/office/drawing/2014/main" id="{D67321FE-A692-E137-7D66-CB7321B6EC6C}"/>
              </a:ext>
            </a:extLst>
          </p:cNvPr>
          <p:cNvSpPr>
            <a:spLocks noGrp="1"/>
          </p:cNvSpPr>
          <p:nvPr>
            <p:ph type="pic" sz="quarter" idx="10" hasCustomPrompt="1"/>
          </p:nvPr>
        </p:nvSpPr>
        <p:spPr>
          <a:xfrm>
            <a:off x="3421016" y="5812126"/>
            <a:ext cx="2070700" cy="614929"/>
          </a:xfrm>
        </p:spPr>
        <p:txBody>
          <a:bodyPr anchor="ctr"/>
          <a:lstStyle>
            <a:lvl1pPr algn="ctr">
              <a:defRPr/>
            </a:lvl1pPr>
          </a:lstStyle>
          <a:p>
            <a:r>
              <a:rPr lang="en-GB" dirty="0"/>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06845EE7-076D-9C1F-F235-F8F253DBF8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391" y="654670"/>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4520" r="6180"/>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dirty="0"/>
              <a:t>CLICK TO EDIT MASTER TITLE STYLE</a:t>
            </a:r>
          </a:p>
        </p:txBody>
      </p:sp>
    </p:spTree>
    <p:extLst>
      <p:ext uri="{BB962C8B-B14F-4D97-AF65-F5344CB8AC3E}">
        <p14:creationId xmlns:p14="http://schemas.microsoft.com/office/powerpoint/2010/main" val="339057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213B-54C3-648F-A827-E1D239025C7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82AEFAA-86AA-6778-AB02-DCF454D6926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6162423-B35B-A96D-BC38-51A98ED070B7}"/>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5" name="Footer Placeholder 4">
            <a:extLst>
              <a:ext uri="{FF2B5EF4-FFF2-40B4-BE49-F238E27FC236}">
                <a16:creationId xmlns:a16="http://schemas.microsoft.com/office/drawing/2014/main" id="{0B844D1A-7E03-3651-997D-0A74FB5EB7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30D952-032A-E39C-D50B-48122059482B}"/>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1752300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75" b="32993"/>
          <a:stretch/>
        </p:blipFill>
        <p:spPr>
          <a:xfrm flipH="1">
            <a:off x="-2" y="1326704"/>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5" name="Graphic 4">
            <a:extLst>
              <a:ext uri="{FF2B5EF4-FFF2-40B4-BE49-F238E27FC236}">
                <a16:creationId xmlns:a16="http://schemas.microsoft.com/office/drawing/2014/main" id="{A354762A-2F62-DF3D-540F-61345B6AC6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9" name="Picture 8" descr="A blue and black line&#10;&#10;Description automatically generated">
            <a:extLst>
              <a:ext uri="{FF2B5EF4-FFF2-40B4-BE49-F238E27FC236}">
                <a16:creationId xmlns:a16="http://schemas.microsoft.com/office/drawing/2014/main" id="{8B901818-C02C-F43C-C9B0-4F3DDE7C8F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0" name="Straight Connector 9">
            <a:extLst>
              <a:ext uri="{FF2B5EF4-FFF2-40B4-BE49-F238E27FC236}">
                <a16:creationId xmlns:a16="http://schemas.microsoft.com/office/drawing/2014/main" id="{511FE126-522D-B57A-7031-54B8165077F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251AA72-DD75-8E80-2073-C82039328AE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3950876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21" t="21533" b="16336"/>
          <a:stretch/>
        </p:blipFill>
        <p:spPr>
          <a:xfrm flipH="1">
            <a:off x="-2" y="1322972"/>
            <a:ext cx="12191999" cy="5430253"/>
          </a:xfrm>
          <a:prstGeom prst="rect">
            <a:avLst/>
          </a:prstGeom>
        </p:spPr>
      </p:pic>
      <p:sp>
        <p:nvSpPr>
          <p:cNvPr id="4" name="Rectangle 3">
            <a:extLst>
              <a:ext uri="{FF2B5EF4-FFF2-40B4-BE49-F238E27FC236}">
                <a16:creationId xmlns:a16="http://schemas.microsoft.com/office/drawing/2014/main" id="{57D2BF46-46E4-86B7-6060-8C741E789A7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Graphic 5">
            <a:extLst>
              <a:ext uri="{FF2B5EF4-FFF2-40B4-BE49-F238E27FC236}">
                <a16:creationId xmlns:a16="http://schemas.microsoft.com/office/drawing/2014/main" id="{9AC2276F-A5D7-8AA9-05B3-0959C469C6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1841F302-5C29-3C83-2555-6DC51D5A3F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9F914DE9-DA6F-0297-C73D-69A597104193}"/>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11556C77-C51F-F435-2E33-7373D8449576}"/>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2081166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69" t="32832" b="7271"/>
          <a:stretch/>
        </p:blipFill>
        <p:spPr>
          <a:xfrm rot="10800000">
            <a:off x="-2" y="1318863"/>
            <a:ext cx="12191999" cy="5539137"/>
          </a:xfrm>
          <a:prstGeom prst="rect">
            <a:avLst/>
          </a:prstGeom>
        </p:spPr>
      </p:pic>
      <p:sp>
        <p:nvSpPr>
          <p:cNvPr id="2" name="Rectangle 1">
            <a:extLst>
              <a:ext uri="{FF2B5EF4-FFF2-40B4-BE49-F238E27FC236}">
                <a16:creationId xmlns:a16="http://schemas.microsoft.com/office/drawing/2014/main" id="{FBD61788-5AAE-C530-56C5-9FD532EB1D57}"/>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dirty="0"/>
              <a:t>CLICK TO EDIT MASTER TITLE STYLE</a:t>
            </a:r>
          </a:p>
        </p:txBody>
      </p:sp>
      <p:pic>
        <p:nvPicPr>
          <p:cNvPr id="6" name="Graphic 5">
            <a:extLst>
              <a:ext uri="{FF2B5EF4-FFF2-40B4-BE49-F238E27FC236}">
                <a16:creationId xmlns:a16="http://schemas.microsoft.com/office/drawing/2014/main" id="{483CAB9D-A2CC-1134-1991-EB37787448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2ECAA2C7-1BB9-6AE2-C1F2-CF6C4998640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22B16CA8-C754-4938-7729-3ED753041BD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9E564D5D-8C59-AF89-5802-151FCE3D156A}"/>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3781287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0" y="2349139"/>
            <a:ext cx="10515600" cy="4213585"/>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5" name="Title 14">
            <a:extLst>
              <a:ext uri="{FF2B5EF4-FFF2-40B4-BE49-F238E27FC236}">
                <a16:creationId xmlns:a16="http://schemas.microsoft.com/office/drawing/2014/main" id="{BC1F4512-66C6-BC7C-0999-390D0129C9B8}"/>
              </a:ext>
            </a:extLst>
          </p:cNvPr>
          <p:cNvSpPr>
            <a:spLocks noGrp="1"/>
          </p:cNvSpPr>
          <p:nvPr>
            <p:ph type="title" hasCustomPrompt="1"/>
          </p:nvPr>
        </p:nvSpPr>
        <p:spPr>
          <a:xfrm>
            <a:off x="838200" y="819151"/>
            <a:ext cx="10515600" cy="1428750"/>
          </a:xfrm>
        </p:spPr>
        <p:txBody>
          <a:bodyPr anchor="b" anchorCtr="0"/>
          <a:lstStyle>
            <a:lvl1pPr>
              <a:defRPr/>
            </a:lvl1pPr>
          </a:lstStyle>
          <a:p>
            <a:r>
              <a:rPr lang="en-GB" dirty="0"/>
              <a:t>CLICK TO EDIT</a:t>
            </a:r>
            <a:br>
              <a:rPr lang="en-GB" dirty="0"/>
            </a:br>
            <a:r>
              <a:rPr lang="en-GB" dirty="0"/>
              <a:t>MASTER TITLE STYLE</a:t>
            </a:r>
          </a:p>
        </p:txBody>
      </p:sp>
      <p:pic>
        <p:nvPicPr>
          <p:cNvPr id="2" name="Picture 1" descr="A blue and black line&#10;&#10;Description automatically generated">
            <a:extLst>
              <a:ext uri="{FF2B5EF4-FFF2-40B4-BE49-F238E27FC236}">
                <a16:creationId xmlns:a16="http://schemas.microsoft.com/office/drawing/2014/main" id="{CDB40C02-C3D8-057C-29D6-976A414B7C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5" name="Straight Connector 4">
            <a:extLst>
              <a:ext uri="{FF2B5EF4-FFF2-40B4-BE49-F238E27FC236}">
                <a16:creationId xmlns:a16="http://schemas.microsoft.com/office/drawing/2014/main" id="{4D77836C-2A5E-5581-D161-9AB9667E505E}"/>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 name="Picture Placeholder 11">
            <a:extLst>
              <a:ext uri="{FF2B5EF4-FFF2-40B4-BE49-F238E27FC236}">
                <a16:creationId xmlns:a16="http://schemas.microsoft.com/office/drawing/2014/main" id="{C5D4345E-6D9A-BCD7-FFC9-4800BF4DB25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2339981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5" name="Text Placeholder 4">
            <a:extLst>
              <a:ext uri="{FF2B5EF4-FFF2-40B4-BE49-F238E27FC236}">
                <a16:creationId xmlns:a16="http://schemas.microsoft.com/office/drawing/2014/main" id="{F4E5777C-8029-4507-AC74-4A1A11139DA8}"/>
              </a:ext>
            </a:extLst>
          </p:cNvPr>
          <p:cNvSpPr>
            <a:spLocks noGrp="1"/>
          </p:cNvSpPr>
          <p:nvPr>
            <p:ph type="body" sz="quarter" idx="10"/>
          </p:nvPr>
        </p:nvSpPr>
        <p:spPr>
          <a:xfrm>
            <a:off x="6248398" y="2349139"/>
            <a:ext cx="5105401" cy="4137386"/>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dirty="0"/>
              <a:t>CLICK TO EDIT </a:t>
            </a:r>
            <a:br>
              <a:rPr lang="en-GB" dirty="0"/>
            </a:br>
            <a:r>
              <a:rPr lang="en-GB" dirty="0"/>
              <a:t>MASTER TITLE STYLE</a:t>
            </a:r>
          </a:p>
        </p:txBody>
      </p:sp>
      <p:pic>
        <p:nvPicPr>
          <p:cNvPr id="10" name="Picture 9" descr="A blue and black line&#10;&#10;Description automatically generated">
            <a:extLst>
              <a:ext uri="{FF2B5EF4-FFF2-40B4-BE49-F238E27FC236}">
                <a16:creationId xmlns:a16="http://schemas.microsoft.com/office/drawing/2014/main" id="{BF4F0C6C-F7C8-5F57-6BCC-D598A4517A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BE8D7F17-D5B3-D054-FC29-98A8D7837D42}"/>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4AA36551-82B5-7499-5EBA-3D537C586167}"/>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3774393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dirty="0"/>
              <a:t>CLICK TO EDIT </a:t>
            </a:r>
            <a:br>
              <a:rPr lang="en-GB" dirty="0"/>
            </a:br>
            <a:r>
              <a:rPr lang="en-GB" dirty="0"/>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0"/>
            <a:ext cx="6096000" cy="4137025"/>
          </a:xfrm>
        </p:spPr>
        <p:txBody>
          <a:bodyPr/>
          <a:lstStyle/>
          <a:p>
            <a:endParaRPr lang="en-GB"/>
          </a:p>
        </p:txBody>
      </p:sp>
      <p:pic>
        <p:nvPicPr>
          <p:cNvPr id="10" name="Picture 9" descr="A blue and black line&#10;&#10;Description automatically generated">
            <a:extLst>
              <a:ext uri="{FF2B5EF4-FFF2-40B4-BE49-F238E27FC236}">
                <a16:creationId xmlns:a16="http://schemas.microsoft.com/office/drawing/2014/main" id="{BAE2718C-F4A0-E10B-1344-70B917C1AF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44EC95C6-060B-5A20-E5D5-10DE0C682431}"/>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EB09585-2CBE-783A-B8A8-01BD6CEEDABD}"/>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4072101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 x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dirty="0"/>
              <a:t>CLICK TO EDIT </a:t>
            </a:r>
            <a:br>
              <a:rPr lang="en-GB" dirty="0"/>
            </a:br>
            <a:r>
              <a:rPr lang="en-GB" dirty="0"/>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1"/>
            <a:ext cx="2729023" cy="1848993"/>
          </a:xfrm>
        </p:spPr>
        <p:txBody>
          <a:bodyPr/>
          <a:lstStyle/>
          <a:p>
            <a:endParaRPr lang="en-GB"/>
          </a:p>
        </p:txBody>
      </p:sp>
      <p:sp>
        <p:nvSpPr>
          <p:cNvPr id="5" name="Picture Placeholder 4">
            <a:extLst>
              <a:ext uri="{FF2B5EF4-FFF2-40B4-BE49-F238E27FC236}">
                <a16:creationId xmlns:a16="http://schemas.microsoft.com/office/drawing/2014/main" id="{9DDD562D-27D7-F5D7-7BD2-644F974CC27C}"/>
              </a:ext>
            </a:extLst>
          </p:cNvPr>
          <p:cNvSpPr>
            <a:spLocks noGrp="1"/>
          </p:cNvSpPr>
          <p:nvPr>
            <p:ph type="pic" sz="quarter" idx="11"/>
          </p:nvPr>
        </p:nvSpPr>
        <p:spPr>
          <a:xfrm>
            <a:off x="8995144" y="2349500"/>
            <a:ext cx="3196856" cy="4137025"/>
          </a:xfrm>
        </p:spPr>
        <p:txBody>
          <a:bodyPr/>
          <a:lstStyle/>
          <a:p>
            <a:endParaRPr lang="en-GB"/>
          </a:p>
        </p:txBody>
      </p:sp>
      <p:sp>
        <p:nvSpPr>
          <p:cNvPr id="8" name="Picture Placeholder 7">
            <a:extLst>
              <a:ext uri="{FF2B5EF4-FFF2-40B4-BE49-F238E27FC236}">
                <a16:creationId xmlns:a16="http://schemas.microsoft.com/office/drawing/2014/main" id="{328D656F-FF86-F11C-C9BB-0B38F322D455}"/>
              </a:ext>
            </a:extLst>
          </p:cNvPr>
          <p:cNvSpPr>
            <a:spLocks noGrp="1"/>
          </p:cNvSpPr>
          <p:nvPr>
            <p:ph type="pic" sz="quarter" idx="12"/>
          </p:nvPr>
        </p:nvSpPr>
        <p:spPr>
          <a:xfrm>
            <a:off x="6096000" y="4380615"/>
            <a:ext cx="2728913" cy="2094798"/>
          </a:xfrm>
        </p:spPr>
        <p:txBody>
          <a:bodyPr/>
          <a:lstStyle/>
          <a:p>
            <a:endParaRPr lang="en-GB"/>
          </a:p>
        </p:txBody>
      </p:sp>
      <p:pic>
        <p:nvPicPr>
          <p:cNvPr id="12" name="Picture 11" descr="A blue and black line&#10;&#10;Description automatically generated">
            <a:extLst>
              <a:ext uri="{FF2B5EF4-FFF2-40B4-BE49-F238E27FC236}">
                <a16:creationId xmlns:a16="http://schemas.microsoft.com/office/drawing/2014/main" id="{93C646B5-305B-CB5D-E984-686DD8F01D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13" name="Straight Connector 12">
            <a:extLst>
              <a:ext uri="{FF2B5EF4-FFF2-40B4-BE49-F238E27FC236}">
                <a16:creationId xmlns:a16="http://schemas.microsoft.com/office/drawing/2014/main" id="{18D9D714-FCF6-6438-ED27-5A0C7DA9AB18}"/>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Picture Placeholder 11">
            <a:extLst>
              <a:ext uri="{FF2B5EF4-FFF2-40B4-BE49-F238E27FC236}">
                <a16:creationId xmlns:a16="http://schemas.microsoft.com/office/drawing/2014/main" id="{A3BAB29E-94EC-D01D-222C-76DFB2DB0D3F}"/>
              </a:ext>
            </a:extLst>
          </p:cNvPr>
          <p:cNvSpPr>
            <a:spLocks noGrp="1"/>
          </p:cNvSpPr>
          <p:nvPr>
            <p:ph type="pic" sz="quarter" idx="13"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66654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pic>
        <p:nvPicPr>
          <p:cNvPr id="6" name="Picture 5" descr="A blue and black line&#10;&#10;Description automatically generated">
            <a:extLst>
              <a:ext uri="{FF2B5EF4-FFF2-40B4-BE49-F238E27FC236}">
                <a16:creationId xmlns:a16="http://schemas.microsoft.com/office/drawing/2014/main" id="{1A9B2DCF-92DC-832E-4683-93F35BEF21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6880" y="292249"/>
            <a:ext cx="1028648" cy="451289"/>
          </a:xfrm>
          <a:prstGeom prst="rect">
            <a:avLst/>
          </a:prstGeom>
        </p:spPr>
      </p:pic>
      <p:cxnSp>
        <p:nvCxnSpPr>
          <p:cNvPr id="7" name="Straight Connector 6">
            <a:extLst>
              <a:ext uri="{FF2B5EF4-FFF2-40B4-BE49-F238E27FC236}">
                <a16:creationId xmlns:a16="http://schemas.microsoft.com/office/drawing/2014/main" id="{6A913B98-E500-3170-7C27-3DAD63D548EA}"/>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Picture Placeholder 11">
            <a:extLst>
              <a:ext uri="{FF2B5EF4-FFF2-40B4-BE49-F238E27FC236}">
                <a16:creationId xmlns:a16="http://schemas.microsoft.com/office/drawing/2014/main" id="{4E4A7905-C363-DE6B-BD2A-C09ACC82C67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dirty="0"/>
              <a:t>Logo</a:t>
            </a:r>
          </a:p>
        </p:txBody>
      </p:sp>
    </p:spTree>
    <p:extLst>
      <p:ext uri="{BB962C8B-B14F-4D97-AF65-F5344CB8AC3E}">
        <p14:creationId xmlns:p14="http://schemas.microsoft.com/office/powerpoint/2010/main" val="534932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A8BA24-23D1-6967-DA7D-AE8F11C125DE}"/>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12192000" cy="5665787"/>
          </a:xfrm>
        </p:spPr>
        <p:txBody>
          <a:bodyPr/>
          <a:lstStyle/>
          <a:p>
            <a:endParaRPr lang="en-GB"/>
          </a:p>
        </p:txBody>
      </p:sp>
      <p:sp>
        <p:nvSpPr>
          <p:cNvPr id="13" name="Text Placeholder 12">
            <a:extLst>
              <a:ext uri="{FF2B5EF4-FFF2-40B4-BE49-F238E27FC236}">
                <a16:creationId xmlns:a16="http://schemas.microsoft.com/office/drawing/2014/main" id="{15112C27-643D-EE63-1C8D-E9BF105F664C}"/>
              </a:ext>
            </a:extLst>
          </p:cNvPr>
          <p:cNvSpPr>
            <a:spLocks noGrp="1"/>
          </p:cNvSpPr>
          <p:nvPr>
            <p:ph type="body" sz="quarter" idx="12" hasCustomPrompt="1"/>
          </p:nvPr>
        </p:nvSpPr>
        <p:spPr>
          <a:xfrm>
            <a:off x="876300" y="298450"/>
            <a:ext cx="10782301" cy="425450"/>
          </a:xfrm>
        </p:spPr>
        <p:txBody>
          <a:bodyPr tIns="0" bIns="0">
            <a:noAutofit/>
          </a:bodyPr>
          <a:lstStyle>
            <a:lvl1pPr marL="0" indent="0">
              <a:buNone/>
              <a:defRPr sz="1400">
                <a:solidFill>
                  <a:schemeClr val="bg1"/>
                </a:solidFill>
              </a:defRPr>
            </a:lvl1pPr>
          </a:lstStyle>
          <a:p>
            <a:pPr lvl="0"/>
            <a:r>
              <a:rPr lang="en-GB" dirty="0"/>
              <a:t>Image Caption Click to edit Master text styles here’s a second line if needed</a:t>
            </a:r>
          </a:p>
        </p:txBody>
      </p:sp>
    </p:spTree>
    <p:extLst>
      <p:ext uri="{BB962C8B-B14F-4D97-AF65-F5344CB8AC3E}">
        <p14:creationId xmlns:p14="http://schemas.microsoft.com/office/powerpoint/2010/main" val="3955815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6096000" cy="5665787"/>
          </a:xfrm>
        </p:spPr>
        <p:txBody>
          <a:bodyPr/>
          <a:lstStyle/>
          <a:p>
            <a:endParaRPr lang="en-GB"/>
          </a:p>
        </p:txBody>
      </p:sp>
      <p:sp>
        <p:nvSpPr>
          <p:cNvPr id="6" name="Text Placeholder 5">
            <a:extLst>
              <a:ext uri="{FF2B5EF4-FFF2-40B4-BE49-F238E27FC236}">
                <a16:creationId xmlns:a16="http://schemas.microsoft.com/office/drawing/2014/main" id="{7C95FEE1-FC5B-A68E-64C8-3BAAA67BDF48}"/>
              </a:ext>
            </a:extLst>
          </p:cNvPr>
          <p:cNvSpPr>
            <a:spLocks noGrp="1"/>
          </p:cNvSpPr>
          <p:nvPr>
            <p:ph type="body" sz="quarter" idx="13"/>
          </p:nvPr>
        </p:nvSpPr>
        <p:spPr>
          <a:xfrm>
            <a:off x="6638925" y="2541588"/>
            <a:ext cx="4714875" cy="3602037"/>
          </a:xfrm>
        </p:spPr>
        <p:txBody>
          <a:bodyPr/>
          <a:lstStyle>
            <a:lvl1pPr marL="0" indent="0">
              <a:buNone/>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Rectangle 7">
            <a:extLst>
              <a:ext uri="{FF2B5EF4-FFF2-40B4-BE49-F238E27FC236}">
                <a16:creationId xmlns:a16="http://schemas.microsoft.com/office/drawing/2014/main" id="{8CD3D904-A872-0F99-E8ED-BBF5C0CD2077}"/>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2">
            <a:extLst>
              <a:ext uri="{FF2B5EF4-FFF2-40B4-BE49-F238E27FC236}">
                <a16:creationId xmlns:a16="http://schemas.microsoft.com/office/drawing/2014/main" id="{BC8E375F-63CA-FD5F-6C0A-4531C745A110}"/>
              </a:ext>
            </a:extLst>
          </p:cNvPr>
          <p:cNvSpPr>
            <a:spLocks noGrp="1"/>
          </p:cNvSpPr>
          <p:nvPr>
            <p:ph type="body" sz="quarter" idx="12" hasCustomPrompt="1"/>
          </p:nvPr>
        </p:nvSpPr>
        <p:spPr>
          <a:xfrm>
            <a:off x="876300" y="298450"/>
            <a:ext cx="10791825" cy="425450"/>
          </a:xfrm>
        </p:spPr>
        <p:txBody>
          <a:bodyPr tIns="0" bIns="0">
            <a:noAutofit/>
          </a:bodyPr>
          <a:lstStyle>
            <a:lvl1pPr marL="0" indent="0">
              <a:buNone/>
              <a:defRPr sz="1400">
                <a:solidFill>
                  <a:schemeClr val="bg1"/>
                </a:solidFill>
              </a:defRPr>
            </a:lvl1pPr>
          </a:lstStyle>
          <a:p>
            <a:pPr lvl="0"/>
            <a:r>
              <a:rPr lang="en-GB" dirty="0"/>
              <a:t>Image Caption Click to edit Master text styles here’s a second line if needed</a:t>
            </a:r>
          </a:p>
        </p:txBody>
      </p:sp>
    </p:spTree>
    <p:extLst>
      <p:ext uri="{BB962C8B-B14F-4D97-AF65-F5344CB8AC3E}">
        <p14:creationId xmlns:p14="http://schemas.microsoft.com/office/powerpoint/2010/main" val="246642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F744-10D5-2D62-610F-1E7CE19804C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A72BB1D-01D9-7F06-8520-F748088336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DE3AA9F-AFB7-DA22-398D-5256706B578D}"/>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5" name="Footer Placeholder 4">
            <a:extLst>
              <a:ext uri="{FF2B5EF4-FFF2-40B4-BE49-F238E27FC236}">
                <a16:creationId xmlns:a16="http://schemas.microsoft.com/office/drawing/2014/main" id="{E6919844-DC91-3AE5-7D75-CC133E8DDC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6A2B24-7ABC-60F7-D939-916A1C6667A2}"/>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3794557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ic Title Slide">
    <p:bg>
      <p:bgPr>
        <a:solidFill>
          <a:schemeClr val="bg1"/>
        </a:solidFill>
        <a:effectLst/>
      </p:bgPr>
    </p:bg>
    <p:spTree>
      <p:nvGrpSpPr>
        <p:cNvPr id="1" name=""/>
        <p:cNvGrpSpPr/>
        <p:nvPr/>
      </p:nvGrpSpPr>
      <p:grpSpPr>
        <a:xfrm>
          <a:off x="0" y="0"/>
          <a:ext cx="0" cy="0"/>
          <a:chOff x="0" y="0"/>
          <a:chExt cx="0" cy="0"/>
        </a:xfrm>
      </p:grpSpPr>
      <p:pic>
        <p:nvPicPr>
          <p:cNvPr id="4" name="Picture 3" descr="A blue and orange vertical lines&#10;&#10;Description automatically generated">
            <a:extLst>
              <a:ext uri="{FF2B5EF4-FFF2-40B4-BE49-F238E27FC236}">
                <a16:creationId xmlns:a16="http://schemas.microsoft.com/office/drawing/2014/main" id="{E7CD4C11-C50C-6E1E-AEE0-20DC547282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 y="0"/>
            <a:ext cx="12192716" cy="5430253"/>
          </a:xfrm>
          <a:prstGeom prst="rect">
            <a:avLst/>
          </a:prstGeom>
        </p:spPr>
      </p:pic>
      <p:sp>
        <p:nvSpPr>
          <p:cNvPr id="5" name="Rectangle 4">
            <a:extLst>
              <a:ext uri="{FF2B5EF4-FFF2-40B4-BE49-F238E27FC236}">
                <a16:creationId xmlns:a16="http://schemas.microsoft.com/office/drawing/2014/main" id="{E5E697DC-3D4B-8F20-1855-52D7228BC554}"/>
              </a:ext>
            </a:extLst>
          </p:cNvPr>
          <p:cNvSpPr/>
          <p:nvPr userDrawn="1"/>
        </p:nvSpPr>
        <p:spPr>
          <a:xfrm>
            <a:off x="847060" y="664536"/>
            <a:ext cx="10497880" cy="476571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1" name="Graphic 10">
            <a:extLst>
              <a:ext uri="{FF2B5EF4-FFF2-40B4-BE49-F238E27FC236}">
                <a16:creationId xmlns:a16="http://schemas.microsoft.com/office/drawing/2014/main" id="{243E454C-AE72-C62D-A0E9-400B76689D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2149" y="6193464"/>
            <a:ext cx="1085850" cy="352425"/>
          </a:xfrm>
          <a:prstGeom prst="rect">
            <a:avLst/>
          </a:prstGeom>
        </p:spPr>
      </p:pic>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66193" y="1090605"/>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a:t>CLICK TO EDIT MASTER TITLE STYLE</a:t>
            </a:r>
          </a:p>
        </p:txBody>
      </p:sp>
      <p:pic>
        <p:nvPicPr>
          <p:cNvPr id="6" name="Picture 5" descr="A black and white logo&#10;&#10;Description automatically generated">
            <a:extLst>
              <a:ext uri="{FF2B5EF4-FFF2-40B4-BE49-F238E27FC236}">
                <a16:creationId xmlns:a16="http://schemas.microsoft.com/office/drawing/2014/main" id="{D44F3134-6F2D-B070-39F2-9A6A77D139A4}"/>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163931" y="5430253"/>
            <a:ext cx="1660750" cy="1522355"/>
          </a:xfrm>
          <a:prstGeom prst="rect">
            <a:avLst/>
          </a:prstGeom>
        </p:spPr>
      </p:pic>
      <p:pic>
        <p:nvPicPr>
          <p:cNvPr id="10" name="Picture 9" descr="A black screen with blue lines&#10;&#10;Description automatically generated">
            <a:extLst>
              <a:ext uri="{FF2B5EF4-FFF2-40B4-BE49-F238E27FC236}">
                <a16:creationId xmlns:a16="http://schemas.microsoft.com/office/drawing/2014/main" id="{0D14910C-D711-6A3D-90A3-01533C232F04}"/>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285592" y="5430253"/>
            <a:ext cx="1539090" cy="1410833"/>
          </a:xfrm>
          <a:prstGeom prst="rect">
            <a:avLst/>
          </a:prstGeom>
        </p:spPr>
      </p:pic>
      <p:sp>
        <p:nvSpPr>
          <p:cNvPr id="14" name="Picture Placeholder 13">
            <a:extLst>
              <a:ext uri="{FF2B5EF4-FFF2-40B4-BE49-F238E27FC236}">
                <a16:creationId xmlns:a16="http://schemas.microsoft.com/office/drawing/2014/main" id="{66B8395C-8460-2AC8-842A-BE341774B2D6}"/>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a:t>Place logo here</a:t>
            </a:r>
          </a:p>
        </p:txBody>
      </p:sp>
    </p:spTree>
    <p:extLst>
      <p:ext uri="{BB962C8B-B14F-4D97-AF65-F5344CB8AC3E}">
        <p14:creationId xmlns:p14="http://schemas.microsoft.com/office/powerpoint/2010/main" val="2245946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viromental Title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11"/>
          <a:stretch/>
        </p:blipFill>
        <p:spPr>
          <a:xfrm flipH="1">
            <a:off x="-2" y="0"/>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85311"/>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AD0DA323-ABFF-0133-D354-1B1A32B2383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285592" y="5430253"/>
            <a:ext cx="1539090" cy="1410833"/>
          </a:xfrm>
          <a:prstGeom prst="rect">
            <a:avLst/>
          </a:prstGeom>
        </p:spPr>
      </p:pic>
      <p:sp>
        <p:nvSpPr>
          <p:cNvPr id="6" name="Picture Placeholder 13">
            <a:extLst>
              <a:ext uri="{FF2B5EF4-FFF2-40B4-BE49-F238E27FC236}">
                <a16:creationId xmlns:a16="http://schemas.microsoft.com/office/drawing/2014/main" id="{9C4534ED-E411-8CE0-6835-2C08A3509F4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a:t>Place logo here</a:t>
            </a:r>
          </a:p>
        </p:txBody>
      </p:sp>
    </p:spTree>
    <p:extLst>
      <p:ext uri="{BB962C8B-B14F-4D97-AF65-F5344CB8AC3E}">
        <p14:creationId xmlns:p14="http://schemas.microsoft.com/office/powerpoint/2010/main" val="3301907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viromental Title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12191999" cy="541333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044942"/>
            <a:ext cx="12192000" cy="4368397"/>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4030821"/>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5" name="Graphic 14">
            <a:extLst>
              <a:ext uri="{FF2B5EF4-FFF2-40B4-BE49-F238E27FC236}">
                <a16:creationId xmlns:a16="http://schemas.microsoft.com/office/drawing/2014/main" id="{71026D81-7E07-7301-6B98-B897B79C82F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66193" y="654668"/>
            <a:ext cx="4469524" cy="678659"/>
          </a:xfrm>
          <a:prstGeom prst="rect">
            <a:avLst/>
          </a:prstGeom>
        </p:spPr>
      </p:pic>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924344"/>
            <a:ext cx="9201809" cy="1981200"/>
          </a:xfrm>
        </p:spPr>
        <p:txBody>
          <a:bodyPr tIns="0" bIns="0" anchor="b" anchorCtr="0"/>
          <a:lstStyle>
            <a:lvl1pPr>
              <a:defRPr>
                <a:solidFill>
                  <a:schemeClr val="bg1"/>
                </a:solidFill>
              </a:defRPr>
            </a:lvl1pPr>
          </a:lstStyle>
          <a:p>
            <a:r>
              <a:rPr lang="en-GB"/>
              <a:t>CLICK TO EDIT MASTER TITLE STYLE</a:t>
            </a:r>
          </a:p>
        </p:txBody>
      </p:sp>
      <p:pic>
        <p:nvPicPr>
          <p:cNvPr id="4" name="Picture 3" descr="A black screen with blue lines&#10;&#10;Description automatically generated">
            <a:extLst>
              <a:ext uri="{FF2B5EF4-FFF2-40B4-BE49-F238E27FC236}">
                <a16:creationId xmlns:a16="http://schemas.microsoft.com/office/drawing/2014/main" id="{B6E1A209-8E9C-0C94-5226-C22CBB21F5F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285592" y="5430253"/>
            <a:ext cx="1539090" cy="1410833"/>
          </a:xfrm>
          <a:prstGeom prst="rect">
            <a:avLst/>
          </a:prstGeom>
        </p:spPr>
      </p:pic>
      <p:sp>
        <p:nvSpPr>
          <p:cNvPr id="5" name="Picture Placeholder 13">
            <a:extLst>
              <a:ext uri="{FF2B5EF4-FFF2-40B4-BE49-F238E27FC236}">
                <a16:creationId xmlns:a16="http://schemas.microsoft.com/office/drawing/2014/main" id="{D7F64F56-3567-9DD4-5499-D1AD5E6B7FA5}"/>
              </a:ext>
            </a:extLst>
          </p:cNvPr>
          <p:cNvSpPr>
            <a:spLocks noGrp="1"/>
          </p:cNvSpPr>
          <p:nvPr>
            <p:ph type="pic" sz="quarter" idx="10" hasCustomPrompt="1"/>
          </p:nvPr>
        </p:nvSpPr>
        <p:spPr>
          <a:xfrm>
            <a:off x="8597299" y="5955000"/>
            <a:ext cx="2070700" cy="614929"/>
          </a:xfrm>
        </p:spPr>
        <p:txBody>
          <a:bodyPr anchor="ctr"/>
          <a:lstStyle>
            <a:lvl1pPr algn="ctr">
              <a:defRPr/>
            </a:lvl1pPr>
          </a:lstStyle>
          <a:p>
            <a:r>
              <a:rPr lang="en-GB"/>
              <a:t>Place logo here</a:t>
            </a:r>
          </a:p>
        </p:txBody>
      </p:sp>
    </p:spTree>
    <p:extLst>
      <p:ext uri="{BB962C8B-B14F-4D97-AF65-F5344CB8AC3E}">
        <p14:creationId xmlns:p14="http://schemas.microsoft.com/office/powerpoint/2010/main" val="513515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ducational 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5998" cy="6857999"/>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a:t>CLICK TO EDIT MASTER TITLE STYLE</a:t>
            </a:r>
          </a:p>
        </p:txBody>
      </p:sp>
      <p:pic>
        <p:nvPicPr>
          <p:cNvPr id="5" name="Picture 4" descr="A black screen with blue lines&#10;&#10;Description automatically generated">
            <a:extLst>
              <a:ext uri="{FF2B5EF4-FFF2-40B4-BE49-F238E27FC236}">
                <a16:creationId xmlns:a16="http://schemas.microsoft.com/office/drawing/2014/main" id="{9C8BFEC0-7F04-CEE0-4498-7201748613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8098C02-7593-52FD-0A79-40B0FA5D9BAC}"/>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a:t>Place logo here</a:t>
            </a:r>
          </a:p>
        </p:txBody>
      </p:sp>
      <p:pic>
        <p:nvPicPr>
          <p:cNvPr id="13" name="Picture 12" descr="A blue and black rectangular object&#10;&#10;Description automatically generated with medium confidence">
            <a:extLst>
              <a:ext uri="{FF2B5EF4-FFF2-40B4-BE49-F238E27FC236}">
                <a16:creationId xmlns:a16="http://schemas.microsoft.com/office/drawing/2014/main" id="{9154338D-DB50-B458-0B45-83274130F5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0389" y="654669"/>
            <a:ext cx="4532148" cy="754748"/>
          </a:xfrm>
          <a:prstGeom prst="rect">
            <a:avLst/>
          </a:prstGeom>
        </p:spPr>
      </p:pic>
    </p:spTree>
    <p:extLst>
      <p:ext uri="{BB962C8B-B14F-4D97-AF65-F5344CB8AC3E}">
        <p14:creationId xmlns:p14="http://schemas.microsoft.com/office/powerpoint/2010/main" val="3473275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ducational 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5A5FAB-584C-6464-15D1-4DA5C8A0373A}"/>
              </a:ext>
            </a:extLst>
          </p:cNvPr>
          <p:cNvSpPr/>
          <p:nvPr userDrawn="1"/>
        </p:nvSpPr>
        <p:spPr>
          <a:xfrm>
            <a:off x="0" y="0"/>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5" name="Picture 4" descr="A black screen with blue lines&#10;&#10;Description automatically generated">
            <a:extLst>
              <a:ext uri="{FF2B5EF4-FFF2-40B4-BE49-F238E27FC236}">
                <a16:creationId xmlns:a16="http://schemas.microsoft.com/office/drawing/2014/main" id="{A7933425-A8C5-4501-6A78-0FA55F07F2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2167" y="5287378"/>
            <a:ext cx="1539090" cy="1410833"/>
          </a:xfrm>
          <a:prstGeom prst="rect">
            <a:avLst/>
          </a:prstGeom>
        </p:spPr>
      </p:pic>
      <p:sp>
        <p:nvSpPr>
          <p:cNvPr id="6" name="Picture Placeholder 13">
            <a:extLst>
              <a:ext uri="{FF2B5EF4-FFF2-40B4-BE49-F238E27FC236}">
                <a16:creationId xmlns:a16="http://schemas.microsoft.com/office/drawing/2014/main" id="{A11E35F5-5838-4ED5-8D31-BAE05F52DC88}"/>
              </a:ext>
            </a:extLst>
          </p:cNvPr>
          <p:cNvSpPr>
            <a:spLocks noGrp="1"/>
          </p:cNvSpPr>
          <p:nvPr>
            <p:ph type="pic" sz="quarter" idx="10" hasCustomPrompt="1"/>
          </p:nvPr>
        </p:nvSpPr>
        <p:spPr>
          <a:xfrm>
            <a:off x="3421014" y="5812125"/>
            <a:ext cx="2070700" cy="614929"/>
          </a:xfrm>
        </p:spPr>
        <p:txBody>
          <a:bodyPr anchor="ctr"/>
          <a:lstStyle>
            <a:lvl1pPr algn="ctr">
              <a:defRPr/>
            </a:lvl1pPr>
          </a:lstStyle>
          <a:p>
            <a:r>
              <a:rPr lang="en-GB"/>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405C0C5A-6762-04DC-BF44-FF26FBA4A5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389" y="654669"/>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a:t>CLICK TO EDIT MASTER TITLE STYLE</a:t>
            </a:r>
          </a:p>
        </p:txBody>
      </p:sp>
    </p:spTree>
    <p:extLst>
      <p:ext uri="{BB962C8B-B14F-4D97-AF65-F5344CB8AC3E}">
        <p14:creationId xmlns:p14="http://schemas.microsoft.com/office/powerpoint/2010/main" val="1728091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ducational Title Slid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7CF33-BD28-1CE8-582C-23D7E787E210}"/>
              </a:ext>
            </a:extLst>
          </p:cNvPr>
          <p:cNvSpPr/>
          <p:nvPr userDrawn="1"/>
        </p:nvSpPr>
        <p:spPr>
          <a:xfrm>
            <a:off x="2" y="1"/>
            <a:ext cx="6095998" cy="6857999"/>
          </a:xfrm>
          <a:prstGeom prst="rect">
            <a:avLst/>
          </a:prstGeom>
          <a:solidFill>
            <a:srgbClr val="C6DCF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5" name="Picture 4" descr="A black screen with blue lines&#10;&#10;Description automatically generated">
            <a:extLst>
              <a:ext uri="{FF2B5EF4-FFF2-40B4-BE49-F238E27FC236}">
                <a16:creationId xmlns:a16="http://schemas.microsoft.com/office/drawing/2014/main" id="{45867B38-6139-B479-D463-073F3ADCA4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2169" y="5287379"/>
            <a:ext cx="1539090" cy="1410833"/>
          </a:xfrm>
          <a:prstGeom prst="rect">
            <a:avLst/>
          </a:prstGeom>
        </p:spPr>
      </p:pic>
      <p:sp>
        <p:nvSpPr>
          <p:cNvPr id="6" name="Picture Placeholder 13">
            <a:extLst>
              <a:ext uri="{FF2B5EF4-FFF2-40B4-BE49-F238E27FC236}">
                <a16:creationId xmlns:a16="http://schemas.microsoft.com/office/drawing/2014/main" id="{D67321FE-A692-E137-7D66-CB7321B6EC6C}"/>
              </a:ext>
            </a:extLst>
          </p:cNvPr>
          <p:cNvSpPr>
            <a:spLocks noGrp="1"/>
          </p:cNvSpPr>
          <p:nvPr>
            <p:ph type="pic" sz="quarter" idx="10" hasCustomPrompt="1"/>
          </p:nvPr>
        </p:nvSpPr>
        <p:spPr>
          <a:xfrm>
            <a:off x="3421016" y="5812126"/>
            <a:ext cx="2070700" cy="614929"/>
          </a:xfrm>
        </p:spPr>
        <p:txBody>
          <a:bodyPr anchor="ctr"/>
          <a:lstStyle>
            <a:lvl1pPr algn="ctr">
              <a:defRPr/>
            </a:lvl1pPr>
          </a:lstStyle>
          <a:p>
            <a:r>
              <a:rPr lang="en-GB"/>
              <a:t>Place logo here</a:t>
            </a:r>
          </a:p>
        </p:txBody>
      </p:sp>
      <p:pic>
        <p:nvPicPr>
          <p:cNvPr id="10" name="Picture 9" descr="A blue and black rectangular object&#10;&#10;Description automatically generated with medium confidence">
            <a:extLst>
              <a:ext uri="{FF2B5EF4-FFF2-40B4-BE49-F238E27FC236}">
                <a16:creationId xmlns:a16="http://schemas.microsoft.com/office/drawing/2014/main" id="{06845EE7-076D-9C1F-F235-F8F253DBF8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391" y="654670"/>
            <a:ext cx="4532148" cy="754748"/>
          </a:xfrm>
          <a:prstGeom prst="rect">
            <a:avLst/>
          </a:prstGeom>
        </p:spPr>
      </p:pic>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0" y="0"/>
            <a:ext cx="6095998" cy="6857999"/>
          </a:xfrm>
          <a:prstGeom prst="rect">
            <a:avLst/>
          </a:prstGeom>
        </p:spPr>
      </p:pic>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780389" y="4030821"/>
            <a:ext cx="4711326" cy="751448"/>
          </a:xfrm>
        </p:spPr>
        <p:txBody>
          <a:bodyPr>
            <a:normAutofit/>
          </a:bodyPr>
          <a:lstStyle>
            <a:lvl1pPr marL="0" indent="0" algn="l">
              <a:buNone/>
              <a:defRPr sz="2000">
                <a:solidFill>
                  <a:srgbClr val="1218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780389" y="1924344"/>
            <a:ext cx="4711325" cy="1981200"/>
          </a:xfrm>
        </p:spPr>
        <p:txBody>
          <a:bodyPr tIns="0" bIns="0" anchor="b" anchorCtr="0"/>
          <a:lstStyle>
            <a:lvl1pPr>
              <a:defRPr>
                <a:solidFill>
                  <a:srgbClr val="121830"/>
                </a:solidFill>
              </a:defRPr>
            </a:lvl1pPr>
          </a:lstStyle>
          <a:p>
            <a:r>
              <a:rPr lang="en-GB"/>
              <a:t>CLICK TO EDIT MASTER TITLE STYLE</a:t>
            </a:r>
          </a:p>
        </p:txBody>
      </p:sp>
    </p:spTree>
    <p:extLst>
      <p:ext uri="{BB962C8B-B14F-4D97-AF65-F5344CB8AC3E}">
        <p14:creationId xmlns:p14="http://schemas.microsoft.com/office/powerpoint/2010/main" val="372469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17" name="Picture 16" descr="A green and yellow tree tops&#10;&#10;Description automatically generated with medium confidence">
            <a:extLst>
              <a:ext uri="{FF2B5EF4-FFF2-40B4-BE49-F238E27FC236}">
                <a16:creationId xmlns:a16="http://schemas.microsoft.com/office/drawing/2014/main" id="{DB3030FE-2D57-A64F-26E4-1723ED913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1326704"/>
            <a:ext cx="12191999" cy="5430253"/>
          </a:xfrm>
          <a:prstGeom prst="rect">
            <a:avLst/>
          </a:prstGeom>
        </p:spPr>
      </p:pic>
      <p:sp>
        <p:nvSpPr>
          <p:cNvPr id="7" name="Rectangle 6">
            <a:extLst>
              <a:ext uri="{FF2B5EF4-FFF2-40B4-BE49-F238E27FC236}">
                <a16:creationId xmlns:a16="http://schemas.microsoft.com/office/drawing/2014/main" id="{B8FEB0C8-4CE1-7C33-6EF9-6ED25A91A9D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a:t>CLICK TO EDIT MASTER TITLE STYLE</a:t>
            </a:r>
          </a:p>
        </p:txBody>
      </p:sp>
      <p:pic>
        <p:nvPicPr>
          <p:cNvPr id="5" name="Graphic 4">
            <a:extLst>
              <a:ext uri="{FF2B5EF4-FFF2-40B4-BE49-F238E27FC236}">
                <a16:creationId xmlns:a16="http://schemas.microsoft.com/office/drawing/2014/main" id="{A354762A-2F62-DF3D-540F-61345B6AC6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9" name="Picture 8" descr="A blue and black line&#10;&#10;Description automatically generated">
            <a:extLst>
              <a:ext uri="{FF2B5EF4-FFF2-40B4-BE49-F238E27FC236}">
                <a16:creationId xmlns:a16="http://schemas.microsoft.com/office/drawing/2014/main" id="{8B901818-C02C-F43C-C9B0-4F3DDE7C8F0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10" name="Straight Connector 9">
            <a:extLst>
              <a:ext uri="{FF2B5EF4-FFF2-40B4-BE49-F238E27FC236}">
                <a16:creationId xmlns:a16="http://schemas.microsoft.com/office/drawing/2014/main" id="{511FE126-522D-B57A-7031-54B8165077F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251AA72-DD75-8E80-2073-C82039328AE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382436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9EC8-3FDD-BB29-1B58-BEBBAECF39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1322972"/>
            <a:ext cx="12191999" cy="5430253"/>
          </a:xfrm>
          <a:prstGeom prst="rect">
            <a:avLst/>
          </a:prstGeom>
        </p:spPr>
      </p:pic>
      <p:sp>
        <p:nvSpPr>
          <p:cNvPr id="4" name="Rectangle 3">
            <a:extLst>
              <a:ext uri="{FF2B5EF4-FFF2-40B4-BE49-F238E27FC236}">
                <a16:creationId xmlns:a16="http://schemas.microsoft.com/office/drawing/2014/main" id="{57D2BF46-46E4-86B7-6060-8C741E789A7D}"/>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a:t>CLICK TO EDIT MASTER TITLE STYLE</a:t>
            </a:r>
          </a:p>
        </p:txBody>
      </p:sp>
      <p:pic>
        <p:nvPicPr>
          <p:cNvPr id="6" name="Graphic 5">
            <a:extLst>
              <a:ext uri="{FF2B5EF4-FFF2-40B4-BE49-F238E27FC236}">
                <a16:creationId xmlns:a16="http://schemas.microsoft.com/office/drawing/2014/main" id="{9AC2276F-A5D7-8AA9-05B3-0959C469C6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1841F302-5C29-3C83-2555-6DC51D5A3F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9F914DE9-DA6F-0297-C73D-69A597104193}"/>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11556C77-C51F-F435-2E33-7373D8449576}"/>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3123115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F98AA-9763-49DD-1880-D16F70A22B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 y="1318863"/>
            <a:ext cx="12191999" cy="5539137"/>
          </a:xfrm>
          <a:prstGeom prst="rect">
            <a:avLst/>
          </a:prstGeom>
        </p:spPr>
      </p:pic>
      <p:sp>
        <p:nvSpPr>
          <p:cNvPr id="2" name="Rectangle 1">
            <a:extLst>
              <a:ext uri="{FF2B5EF4-FFF2-40B4-BE49-F238E27FC236}">
                <a16:creationId xmlns:a16="http://schemas.microsoft.com/office/drawing/2014/main" id="{FBD61788-5AAE-C530-56C5-9FD532EB1D57}"/>
              </a:ext>
            </a:extLst>
          </p:cNvPr>
          <p:cNvSpPr/>
          <p:nvPr userDrawn="1"/>
        </p:nvSpPr>
        <p:spPr>
          <a:xfrm>
            <a:off x="0" y="1322972"/>
            <a:ext cx="12192000" cy="5430253"/>
          </a:xfrm>
          <a:prstGeom prst="rect">
            <a:avLst/>
          </a:prstGeom>
          <a:solidFill>
            <a:srgbClr val="1218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Subtitle 2">
            <a:extLst>
              <a:ext uri="{FF2B5EF4-FFF2-40B4-BE49-F238E27FC236}">
                <a16:creationId xmlns:a16="http://schemas.microsoft.com/office/drawing/2014/main" id="{AEA766CC-C6D3-43EF-D606-EC055CA866D2}"/>
              </a:ext>
            </a:extLst>
          </p:cNvPr>
          <p:cNvSpPr>
            <a:spLocks noGrp="1"/>
          </p:cNvSpPr>
          <p:nvPr>
            <p:ph type="subTitle" idx="1"/>
          </p:nvPr>
        </p:nvSpPr>
        <p:spPr>
          <a:xfrm>
            <a:off x="1466190" y="3725013"/>
            <a:ext cx="9201810" cy="751448"/>
          </a:xfrm>
        </p:spPr>
        <p:txBody>
          <a:bodyPr>
            <a:normAutofit/>
          </a:bodyPr>
          <a:lstStyle>
            <a:lvl1pPr marL="0" indent="0" algn="l">
              <a:buNone/>
              <a:defRPr sz="2000">
                <a:solidFill>
                  <a:srgbClr val="C6DCF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1" name="Title 20">
            <a:extLst>
              <a:ext uri="{FF2B5EF4-FFF2-40B4-BE49-F238E27FC236}">
                <a16:creationId xmlns:a16="http://schemas.microsoft.com/office/drawing/2014/main" id="{F1FBB771-4D8F-E2F1-E045-2A6042674F4C}"/>
              </a:ext>
            </a:extLst>
          </p:cNvPr>
          <p:cNvSpPr>
            <a:spLocks noGrp="1"/>
          </p:cNvSpPr>
          <p:nvPr>
            <p:ph type="title" hasCustomPrompt="1"/>
          </p:nvPr>
        </p:nvSpPr>
        <p:spPr>
          <a:xfrm>
            <a:off x="1466190" y="1618536"/>
            <a:ext cx="9201809" cy="1981200"/>
          </a:xfrm>
        </p:spPr>
        <p:txBody>
          <a:bodyPr tIns="0" bIns="0" anchor="b" anchorCtr="0"/>
          <a:lstStyle>
            <a:lvl1pPr>
              <a:defRPr>
                <a:solidFill>
                  <a:schemeClr val="bg1"/>
                </a:solidFill>
              </a:defRPr>
            </a:lvl1pPr>
          </a:lstStyle>
          <a:p>
            <a:r>
              <a:rPr lang="en-GB"/>
              <a:t>CLICK TO EDIT MASTER TITLE STYLE</a:t>
            </a:r>
          </a:p>
        </p:txBody>
      </p:sp>
      <p:pic>
        <p:nvPicPr>
          <p:cNvPr id="6" name="Graphic 5">
            <a:extLst>
              <a:ext uri="{FF2B5EF4-FFF2-40B4-BE49-F238E27FC236}">
                <a16:creationId xmlns:a16="http://schemas.microsoft.com/office/drawing/2014/main" id="{483CAB9D-A2CC-1134-1991-EB37787448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753225"/>
            <a:ext cx="12192000" cy="104775"/>
          </a:xfrm>
          <a:prstGeom prst="rect">
            <a:avLst/>
          </a:prstGeom>
        </p:spPr>
      </p:pic>
      <p:pic>
        <p:nvPicPr>
          <p:cNvPr id="5" name="Picture 4" descr="A blue and black line&#10;&#10;Description automatically generated">
            <a:extLst>
              <a:ext uri="{FF2B5EF4-FFF2-40B4-BE49-F238E27FC236}">
                <a16:creationId xmlns:a16="http://schemas.microsoft.com/office/drawing/2014/main" id="{2ECAA2C7-1BB9-6AE2-C1F2-CF6C4998640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8" name="Straight Connector 7">
            <a:extLst>
              <a:ext uri="{FF2B5EF4-FFF2-40B4-BE49-F238E27FC236}">
                <a16:creationId xmlns:a16="http://schemas.microsoft.com/office/drawing/2014/main" id="{22B16CA8-C754-4938-7729-3ED753041BDF}"/>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icture Placeholder 11">
            <a:extLst>
              <a:ext uri="{FF2B5EF4-FFF2-40B4-BE49-F238E27FC236}">
                <a16:creationId xmlns:a16="http://schemas.microsoft.com/office/drawing/2014/main" id="{9E564D5D-8C59-AF89-5802-151FCE3D156A}"/>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3541153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0" y="2349139"/>
            <a:ext cx="10515600" cy="4213585"/>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5" name="Title 14">
            <a:extLst>
              <a:ext uri="{FF2B5EF4-FFF2-40B4-BE49-F238E27FC236}">
                <a16:creationId xmlns:a16="http://schemas.microsoft.com/office/drawing/2014/main" id="{BC1F4512-66C6-BC7C-0999-390D0129C9B8}"/>
              </a:ext>
            </a:extLst>
          </p:cNvPr>
          <p:cNvSpPr>
            <a:spLocks noGrp="1"/>
          </p:cNvSpPr>
          <p:nvPr>
            <p:ph type="title" hasCustomPrompt="1"/>
          </p:nvPr>
        </p:nvSpPr>
        <p:spPr>
          <a:xfrm>
            <a:off x="838200" y="819151"/>
            <a:ext cx="10515600" cy="1428750"/>
          </a:xfrm>
        </p:spPr>
        <p:txBody>
          <a:bodyPr anchor="b" anchorCtr="0"/>
          <a:lstStyle>
            <a:lvl1pPr>
              <a:defRPr/>
            </a:lvl1pPr>
          </a:lstStyle>
          <a:p>
            <a:r>
              <a:rPr lang="en-GB"/>
              <a:t>CLICK TO EDIT</a:t>
            </a:r>
            <a:br>
              <a:rPr lang="en-GB"/>
            </a:br>
            <a:r>
              <a:rPr lang="en-GB"/>
              <a:t>MASTER TITLE STYLE</a:t>
            </a:r>
          </a:p>
        </p:txBody>
      </p:sp>
      <p:pic>
        <p:nvPicPr>
          <p:cNvPr id="2" name="Picture 1" descr="A blue and black line&#10;&#10;Description automatically generated">
            <a:extLst>
              <a:ext uri="{FF2B5EF4-FFF2-40B4-BE49-F238E27FC236}">
                <a16:creationId xmlns:a16="http://schemas.microsoft.com/office/drawing/2014/main" id="{CDB40C02-C3D8-057C-29D6-976A414B7C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5" name="Straight Connector 4">
            <a:extLst>
              <a:ext uri="{FF2B5EF4-FFF2-40B4-BE49-F238E27FC236}">
                <a16:creationId xmlns:a16="http://schemas.microsoft.com/office/drawing/2014/main" id="{4D77836C-2A5E-5581-D161-9AB9667E505E}"/>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 name="Picture Placeholder 11">
            <a:extLst>
              <a:ext uri="{FF2B5EF4-FFF2-40B4-BE49-F238E27FC236}">
                <a16:creationId xmlns:a16="http://schemas.microsoft.com/office/drawing/2014/main" id="{C5D4345E-6D9A-BCD7-FFC9-4800BF4DB25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47444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6E3D-ABFC-1868-0040-F8F11924FF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0FA1824-2B64-B91B-A695-ED4C35BC5B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386596C-B49F-341A-5BFC-189FB5D4034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1B57E81-FD3E-866A-D055-260D88A2944D}"/>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6" name="Footer Placeholder 5">
            <a:extLst>
              <a:ext uri="{FF2B5EF4-FFF2-40B4-BE49-F238E27FC236}">
                <a16:creationId xmlns:a16="http://schemas.microsoft.com/office/drawing/2014/main" id="{D30BE7A3-8851-3959-8251-EC8D4A56C4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B1FCE0-D9A6-8DBE-9DC5-104467B7877E}"/>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309133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5" name="Text Placeholder 4">
            <a:extLst>
              <a:ext uri="{FF2B5EF4-FFF2-40B4-BE49-F238E27FC236}">
                <a16:creationId xmlns:a16="http://schemas.microsoft.com/office/drawing/2014/main" id="{F4E5777C-8029-4507-AC74-4A1A11139DA8}"/>
              </a:ext>
            </a:extLst>
          </p:cNvPr>
          <p:cNvSpPr>
            <a:spLocks noGrp="1"/>
          </p:cNvSpPr>
          <p:nvPr>
            <p:ph type="body" sz="quarter" idx="10"/>
          </p:nvPr>
        </p:nvSpPr>
        <p:spPr>
          <a:xfrm>
            <a:off x="6248398" y="2349139"/>
            <a:ext cx="5105401" cy="4137386"/>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a:t>CLICK TO EDIT </a:t>
            </a:r>
            <a:br>
              <a:rPr lang="en-GB"/>
            </a:br>
            <a:r>
              <a:rPr lang="en-GB"/>
              <a:t>MASTER TITLE STYLE</a:t>
            </a:r>
          </a:p>
        </p:txBody>
      </p:sp>
      <p:pic>
        <p:nvPicPr>
          <p:cNvPr id="10" name="Picture 9" descr="A blue and black line&#10;&#10;Description automatically generated">
            <a:extLst>
              <a:ext uri="{FF2B5EF4-FFF2-40B4-BE49-F238E27FC236}">
                <a16:creationId xmlns:a16="http://schemas.microsoft.com/office/drawing/2014/main" id="{BF4F0C6C-F7C8-5F57-6BCC-D598A4517A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BE8D7F17-D5B3-D054-FC29-98A8D7837D42}"/>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4AA36551-82B5-7499-5EBA-3D537C586167}"/>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2647751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a:t>CLICK TO EDIT </a:t>
            </a:r>
            <a:br>
              <a:rPr lang="en-GB"/>
            </a:br>
            <a:r>
              <a:rPr lang="en-GB"/>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0"/>
            <a:ext cx="6096000" cy="4137025"/>
          </a:xfrm>
        </p:spPr>
        <p:txBody>
          <a:bodyPr/>
          <a:lstStyle/>
          <a:p>
            <a:endParaRPr lang="en-GB"/>
          </a:p>
        </p:txBody>
      </p:sp>
      <p:pic>
        <p:nvPicPr>
          <p:cNvPr id="10" name="Picture 9" descr="A blue and black line&#10;&#10;Description automatically generated">
            <a:extLst>
              <a:ext uri="{FF2B5EF4-FFF2-40B4-BE49-F238E27FC236}">
                <a16:creationId xmlns:a16="http://schemas.microsoft.com/office/drawing/2014/main" id="{BAE2718C-F4A0-E10B-1344-70B917C1AF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11" name="Straight Connector 10">
            <a:extLst>
              <a:ext uri="{FF2B5EF4-FFF2-40B4-BE49-F238E27FC236}">
                <a16:creationId xmlns:a16="http://schemas.microsoft.com/office/drawing/2014/main" id="{44EC95C6-060B-5A20-E5D5-10DE0C682431}"/>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FEB09585-2CBE-783A-B8A8-01BD6CEEDABD}"/>
              </a:ext>
            </a:extLst>
          </p:cNvPr>
          <p:cNvSpPr>
            <a:spLocks noGrp="1"/>
          </p:cNvSpPr>
          <p:nvPr>
            <p:ph type="pic" sz="quarter" idx="11"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2290119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image x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B22FC-8751-8534-29A4-43600749FD03}"/>
              </a:ext>
            </a:extLst>
          </p:cNvPr>
          <p:cNvSpPr>
            <a:spLocks noGrp="1"/>
          </p:cNvSpPr>
          <p:nvPr>
            <p:ph idx="1"/>
          </p:nvPr>
        </p:nvSpPr>
        <p:spPr>
          <a:xfrm>
            <a:off x="838201" y="2349849"/>
            <a:ext cx="5105400" cy="4137280"/>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6" name="Title 5">
            <a:extLst>
              <a:ext uri="{FF2B5EF4-FFF2-40B4-BE49-F238E27FC236}">
                <a16:creationId xmlns:a16="http://schemas.microsoft.com/office/drawing/2014/main" id="{A7AEC268-A861-FBB6-C57A-837FCA7E74D0}"/>
              </a:ext>
            </a:extLst>
          </p:cNvPr>
          <p:cNvSpPr>
            <a:spLocks noGrp="1"/>
          </p:cNvSpPr>
          <p:nvPr>
            <p:ph type="title" hasCustomPrompt="1"/>
          </p:nvPr>
        </p:nvSpPr>
        <p:spPr>
          <a:xfrm>
            <a:off x="838200" y="923925"/>
            <a:ext cx="10515600" cy="1320802"/>
          </a:xfrm>
        </p:spPr>
        <p:txBody>
          <a:bodyPr anchor="b" anchorCtr="0"/>
          <a:lstStyle>
            <a:lvl1pPr>
              <a:defRPr/>
            </a:lvl1pPr>
          </a:lstStyle>
          <a:p>
            <a:r>
              <a:rPr lang="en-GB"/>
              <a:t>CLICK TO EDIT </a:t>
            </a:r>
            <a:br>
              <a:rPr lang="en-GB"/>
            </a:br>
            <a:r>
              <a:rPr lang="en-GB"/>
              <a:t>MASTER TITLE STYLE</a:t>
            </a:r>
          </a:p>
        </p:txBody>
      </p:sp>
      <p:sp>
        <p:nvSpPr>
          <p:cNvPr id="4" name="Picture Placeholder 3">
            <a:extLst>
              <a:ext uri="{FF2B5EF4-FFF2-40B4-BE49-F238E27FC236}">
                <a16:creationId xmlns:a16="http://schemas.microsoft.com/office/drawing/2014/main" id="{D38DBFCD-A2BE-AA11-D3B3-663D72504897}"/>
              </a:ext>
            </a:extLst>
          </p:cNvPr>
          <p:cNvSpPr>
            <a:spLocks noGrp="1"/>
          </p:cNvSpPr>
          <p:nvPr>
            <p:ph type="pic" sz="quarter" idx="10"/>
          </p:nvPr>
        </p:nvSpPr>
        <p:spPr>
          <a:xfrm>
            <a:off x="6096000" y="2349501"/>
            <a:ext cx="2729023" cy="1848993"/>
          </a:xfrm>
        </p:spPr>
        <p:txBody>
          <a:bodyPr/>
          <a:lstStyle/>
          <a:p>
            <a:endParaRPr lang="en-GB"/>
          </a:p>
        </p:txBody>
      </p:sp>
      <p:sp>
        <p:nvSpPr>
          <p:cNvPr id="5" name="Picture Placeholder 4">
            <a:extLst>
              <a:ext uri="{FF2B5EF4-FFF2-40B4-BE49-F238E27FC236}">
                <a16:creationId xmlns:a16="http://schemas.microsoft.com/office/drawing/2014/main" id="{9DDD562D-27D7-F5D7-7BD2-644F974CC27C}"/>
              </a:ext>
            </a:extLst>
          </p:cNvPr>
          <p:cNvSpPr>
            <a:spLocks noGrp="1"/>
          </p:cNvSpPr>
          <p:nvPr>
            <p:ph type="pic" sz="quarter" idx="11"/>
          </p:nvPr>
        </p:nvSpPr>
        <p:spPr>
          <a:xfrm>
            <a:off x="8995144" y="2349500"/>
            <a:ext cx="3196856" cy="4137025"/>
          </a:xfrm>
        </p:spPr>
        <p:txBody>
          <a:bodyPr/>
          <a:lstStyle/>
          <a:p>
            <a:endParaRPr lang="en-GB"/>
          </a:p>
        </p:txBody>
      </p:sp>
      <p:sp>
        <p:nvSpPr>
          <p:cNvPr id="8" name="Picture Placeholder 7">
            <a:extLst>
              <a:ext uri="{FF2B5EF4-FFF2-40B4-BE49-F238E27FC236}">
                <a16:creationId xmlns:a16="http://schemas.microsoft.com/office/drawing/2014/main" id="{328D656F-FF86-F11C-C9BB-0B38F322D455}"/>
              </a:ext>
            </a:extLst>
          </p:cNvPr>
          <p:cNvSpPr>
            <a:spLocks noGrp="1"/>
          </p:cNvSpPr>
          <p:nvPr>
            <p:ph type="pic" sz="quarter" idx="12"/>
          </p:nvPr>
        </p:nvSpPr>
        <p:spPr>
          <a:xfrm>
            <a:off x="6096000" y="4380615"/>
            <a:ext cx="2728913" cy="2094798"/>
          </a:xfrm>
        </p:spPr>
        <p:txBody>
          <a:bodyPr/>
          <a:lstStyle/>
          <a:p>
            <a:endParaRPr lang="en-GB"/>
          </a:p>
        </p:txBody>
      </p:sp>
      <p:pic>
        <p:nvPicPr>
          <p:cNvPr id="12" name="Picture 11" descr="A blue and black line&#10;&#10;Description automatically generated">
            <a:extLst>
              <a:ext uri="{FF2B5EF4-FFF2-40B4-BE49-F238E27FC236}">
                <a16:creationId xmlns:a16="http://schemas.microsoft.com/office/drawing/2014/main" id="{93C646B5-305B-CB5D-E984-686DD8F01D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13" name="Straight Connector 12">
            <a:extLst>
              <a:ext uri="{FF2B5EF4-FFF2-40B4-BE49-F238E27FC236}">
                <a16:creationId xmlns:a16="http://schemas.microsoft.com/office/drawing/2014/main" id="{18D9D714-FCF6-6438-ED27-5A0C7DA9AB18}"/>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Picture Placeholder 11">
            <a:extLst>
              <a:ext uri="{FF2B5EF4-FFF2-40B4-BE49-F238E27FC236}">
                <a16:creationId xmlns:a16="http://schemas.microsoft.com/office/drawing/2014/main" id="{A3BAB29E-94EC-D01D-222C-76DFB2DB0D3F}"/>
              </a:ext>
            </a:extLst>
          </p:cNvPr>
          <p:cNvSpPr>
            <a:spLocks noGrp="1"/>
          </p:cNvSpPr>
          <p:nvPr>
            <p:ph type="pic" sz="quarter" idx="13"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2651206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pic>
        <p:nvPicPr>
          <p:cNvPr id="6" name="Picture 5" descr="A blue and black line&#10;&#10;Description automatically generated">
            <a:extLst>
              <a:ext uri="{FF2B5EF4-FFF2-40B4-BE49-F238E27FC236}">
                <a16:creationId xmlns:a16="http://schemas.microsoft.com/office/drawing/2014/main" id="{1A9B2DCF-92DC-832E-4683-93F35BEF21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880" y="292249"/>
            <a:ext cx="1028648" cy="451289"/>
          </a:xfrm>
          <a:prstGeom prst="rect">
            <a:avLst/>
          </a:prstGeom>
        </p:spPr>
      </p:pic>
      <p:cxnSp>
        <p:nvCxnSpPr>
          <p:cNvPr id="7" name="Straight Connector 6">
            <a:extLst>
              <a:ext uri="{FF2B5EF4-FFF2-40B4-BE49-F238E27FC236}">
                <a16:creationId xmlns:a16="http://schemas.microsoft.com/office/drawing/2014/main" id="{6A913B98-E500-3170-7C27-3DAD63D548EA}"/>
              </a:ext>
            </a:extLst>
          </p:cNvPr>
          <p:cNvCxnSpPr/>
          <p:nvPr userDrawn="1"/>
        </p:nvCxnSpPr>
        <p:spPr>
          <a:xfrm>
            <a:off x="10796399" y="296446"/>
            <a:ext cx="0" cy="417276"/>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Picture Placeholder 11">
            <a:extLst>
              <a:ext uri="{FF2B5EF4-FFF2-40B4-BE49-F238E27FC236}">
                <a16:creationId xmlns:a16="http://schemas.microsoft.com/office/drawing/2014/main" id="{4E4A7905-C363-DE6B-BD2A-C09ACC82C67E}"/>
              </a:ext>
            </a:extLst>
          </p:cNvPr>
          <p:cNvSpPr>
            <a:spLocks noGrp="1"/>
          </p:cNvSpPr>
          <p:nvPr>
            <p:ph type="pic" sz="quarter" idx="10" hasCustomPrompt="1"/>
          </p:nvPr>
        </p:nvSpPr>
        <p:spPr>
          <a:xfrm>
            <a:off x="9231313" y="292100"/>
            <a:ext cx="1436687" cy="417513"/>
          </a:xfrm>
        </p:spPr>
        <p:txBody>
          <a:bodyPr/>
          <a:lstStyle>
            <a:lvl1pPr algn="ctr">
              <a:defRPr/>
            </a:lvl1pPr>
          </a:lstStyle>
          <a:p>
            <a:r>
              <a:rPr lang="en-GB"/>
              <a:t>Logo</a:t>
            </a:r>
          </a:p>
        </p:txBody>
      </p:sp>
    </p:spTree>
    <p:extLst>
      <p:ext uri="{BB962C8B-B14F-4D97-AF65-F5344CB8AC3E}">
        <p14:creationId xmlns:p14="http://schemas.microsoft.com/office/powerpoint/2010/main" val="2739853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A8BA24-23D1-6967-DA7D-AE8F11C125DE}"/>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12192000" cy="5665787"/>
          </a:xfrm>
        </p:spPr>
        <p:txBody>
          <a:bodyPr/>
          <a:lstStyle/>
          <a:p>
            <a:endParaRPr lang="en-GB"/>
          </a:p>
        </p:txBody>
      </p:sp>
      <p:sp>
        <p:nvSpPr>
          <p:cNvPr id="13" name="Text Placeholder 12">
            <a:extLst>
              <a:ext uri="{FF2B5EF4-FFF2-40B4-BE49-F238E27FC236}">
                <a16:creationId xmlns:a16="http://schemas.microsoft.com/office/drawing/2014/main" id="{15112C27-643D-EE63-1C8D-E9BF105F664C}"/>
              </a:ext>
            </a:extLst>
          </p:cNvPr>
          <p:cNvSpPr>
            <a:spLocks noGrp="1"/>
          </p:cNvSpPr>
          <p:nvPr>
            <p:ph type="body" sz="quarter" idx="12" hasCustomPrompt="1"/>
          </p:nvPr>
        </p:nvSpPr>
        <p:spPr>
          <a:xfrm>
            <a:off x="876300" y="298450"/>
            <a:ext cx="10782301" cy="425450"/>
          </a:xfrm>
        </p:spPr>
        <p:txBody>
          <a:bodyPr tIns="0" bIns="0">
            <a:noAutofit/>
          </a:bodyPr>
          <a:lstStyle>
            <a:lvl1pPr marL="0" indent="0">
              <a:buNone/>
              <a:defRPr sz="1400">
                <a:solidFill>
                  <a:schemeClr val="bg1"/>
                </a:solidFill>
              </a:defRPr>
            </a:lvl1pPr>
          </a:lstStyle>
          <a:p>
            <a:pPr lvl="0"/>
            <a:r>
              <a:rPr lang="en-GB"/>
              <a:t>Image Caption Click to edit Master text styles here’s a second line if needed</a:t>
            </a:r>
          </a:p>
        </p:txBody>
      </p:sp>
    </p:spTree>
    <p:extLst>
      <p:ext uri="{BB962C8B-B14F-4D97-AF65-F5344CB8AC3E}">
        <p14:creationId xmlns:p14="http://schemas.microsoft.com/office/powerpoint/2010/main" val="1354349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E1135D3-7ED5-F347-928C-6EA707BE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753225"/>
            <a:ext cx="12192000" cy="104775"/>
          </a:xfrm>
          <a:prstGeom prst="rect">
            <a:avLst/>
          </a:prstGeom>
        </p:spPr>
      </p:pic>
      <p:sp>
        <p:nvSpPr>
          <p:cNvPr id="10" name="Picture Placeholder 9">
            <a:extLst>
              <a:ext uri="{FF2B5EF4-FFF2-40B4-BE49-F238E27FC236}">
                <a16:creationId xmlns:a16="http://schemas.microsoft.com/office/drawing/2014/main" id="{619A396B-7A82-B1C7-0C18-30113F0834F9}"/>
              </a:ext>
            </a:extLst>
          </p:cNvPr>
          <p:cNvSpPr>
            <a:spLocks noGrp="1"/>
          </p:cNvSpPr>
          <p:nvPr>
            <p:ph type="pic" sz="quarter" idx="11"/>
          </p:nvPr>
        </p:nvSpPr>
        <p:spPr>
          <a:xfrm>
            <a:off x="0" y="1087438"/>
            <a:ext cx="6096000" cy="5665787"/>
          </a:xfrm>
        </p:spPr>
        <p:txBody>
          <a:bodyPr/>
          <a:lstStyle/>
          <a:p>
            <a:endParaRPr lang="en-GB"/>
          </a:p>
        </p:txBody>
      </p:sp>
      <p:sp>
        <p:nvSpPr>
          <p:cNvPr id="6" name="Text Placeholder 5">
            <a:extLst>
              <a:ext uri="{FF2B5EF4-FFF2-40B4-BE49-F238E27FC236}">
                <a16:creationId xmlns:a16="http://schemas.microsoft.com/office/drawing/2014/main" id="{7C95FEE1-FC5B-A68E-64C8-3BAAA67BDF48}"/>
              </a:ext>
            </a:extLst>
          </p:cNvPr>
          <p:cNvSpPr>
            <a:spLocks noGrp="1"/>
          </p:cNvSpPr>
          <p:nvPr>
            <p:ph type="body" sz="quarter" idx="13"/>
          </p:nvPr>
        </p:nvSpPr>
        <p:spPr>
          <a:xfrm>
            <a:off x="6638925" y="2541588"/>
            <a:ext cx="4714875" cy="3602037"/>
          </a:xfrm>
        </p:spPr>
        <p:txBody>
          <a:bodyPr/>
          <a:lstStyle>
            <a:lvl1pPr marL="0" inden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Rectangle 7">
            <a:extLst>
              <a:ext uri="{FF2B5EF4-FFF2-40B4-BE49-F238E27FC236}">
                <a16:creationId xmlns:a16="http://schemas.microsoft.com/office/drawing/2014/main" id="{8CD3D904-A872-0F99-E8ED-BBF5C0CD2077}"/>
              </a:ext>
            </a:extLst>
          </p:cNvPr>
          <p:cNvSpPr/>
          <p:nvPr userDrawn="1"/>
        </p:nvSpPr>
        <p:spPr>
          <a:xfrm>
            <a:off x="0" y="0"/>
            <a:ext cx="12192000" cy="1087438"/>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2">
            <a:extLst>
              <a:ext uri="{FF2B5EF4-FFF2-40B4-BE49-F238E27FC236}">
                <a16:creationId xmlns:a16="http://schemas.microsoft.com/office/drawing/2014/main" id="{BC8E375F-63CA-FD5F-6C0A-4531C745A110}"/>
              </a:ext>
            </a:extLst>
          </p:cNvPr>
          <p:cNvSpPr>
            <a:spLocks noGrp="1"/>
          </p:cNvSpPr>
          <p:nvPr>
            <p:ph type="body" sz="quarter" idx="12" hasCustomPrompt="1"/>
          </p:nvPr>
        </p:nvSpPr>
        <p:spPr>
          <a:xfrm>
            <a:off x="876300" y="298450"/>
            <a:ext cx="10791825" cy="425450"/>
          </a:xfrm>
        </p:spPr>
        <p:txBody>
          <a:bodyPr tIns="0" bIns="0">
            <a:noAutofit/>
          </a:bodyPr>
          <a:lstStyle>
            <a:lvl1pPr marL="0" indent="0">
              <a:buNone/>
              <a:defRPr sz="1400">
                <a:solidFill>
                  <a:schemeClr val="bg1"/>
                </a:solidFill>
              </a:defRPr>
            </a:lvl1pPr>
          </a:lstStyle>
          <a:p>
            <a:pPr lvl="0"/>
            <a:r>
              <a:rPr lang="en-GB"/>
              <a:t>Image Caption Click to edit Master text styles here’s a second line if needed</a:t>
            </a:r>
          </a:p>
        </p:txBody>
      </p:sp>
    </p:spTree>
    <p:extLst>
      <p:ext uri="{BB962C8B-B14F-4D97-AF65-F5344CB8AC3E}">
        <p14:creationId xmlns:p14="http://schemas.microsoft.com/office/powerpoint/2010/main" val="253628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0F0F-1918-DB74-D7C7-9E200D0D412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EE92681-2E0C-C77F-E8BA-1ABA7FDC7D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7377D2-DE04-25AF-B906-9B0444FE12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7C7F5DD-DB17-36ED-9B29-D936B9F5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01BE6E-0974-8006-594F-10CC13B2F5C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9F769BC-1203-30E5-9CDA-88D6585F8552}"/>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8" name="Footer Placeholder 7">
            <a:extLst>
              <a:ext uri="{FF2B5EF4-FFF2-40B4-BE49-F238E27FC236}">
                <a16:creationId xmlns:a16="http://schemas.microsoft.com/office/drawing/2014/main" id="{2EAC8584-69E7-A045-202A-14AC3CB9CD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F5C76F-CAFC-0397-1FE4-F5A1B9B808CE}"/>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2937058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083F-5A66-1C60-9D8C-5A1389C6AD0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F5730C-8187-204C-F075-72CD83C86397}"/>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4" name="Footer Placeholder 3">
            <a:extLst>
              <a:ext uri="{FF2B5EF4-FFF2-40B4-BE49-F238E27FC236}">
                <a16:creationId xmlns:a16="http://schemas.microsoft.com/office/drawing/2014/main" id="{36BC9FBD-B82A-FD46-D3B7-185402CB47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B7D5D0-D455-A7F5-9EF7-3164419208C5}"/>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3587859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06C88-F25D-C9FD-60F2-E105AA320B80}"/>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3" name="Footer Placeholder 2">
            <a:extLst>
              <a:ext uri="{FF2B5EF4-FFF2-40B4-BE49-F238E27FC236}">
                <a16:creationId xmlns:a16="http://schemas.microsoft.com/office/drawing/2014/main" id="{ED9C8B5B-B343-1DEF-0A57-9D6998FD35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67D8BE6-1A48-3890-85A4-9D8E65EE05FF}"/>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44684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A75F-E1B2-8C11-E9D9-A2D5449377B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F3F5BE5-6539-2118-65C5-DD977C3F6A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8BD3154-8C46-3906-723B-C68C6CD83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8E0981-16D1-94C2-BE74-EB90A3F9D1F9}"/>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6" name="Footer Placeholder 5">
            <a:extLst>
              <a:ext uri="{FF2B5EF4-FFF2-40B4-BE49-F238E27FC236}">
                <a16:creationId xmlns:a16="http://schemas.microsoft.com/office/drawing/2014/main" id="{A5841483-F5A3-48F0-F0C6-BFB254A8A8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50F6D3-585A-C943-D4B3-49880675257F}"/>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148209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E947-ED17-1BAA-898E-A6A5A4FF75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C39F916-3DA0-AC82-45E8-1FBED2309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1AC6875-3F36-F0E5-86A9-F0A83CA31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8787CC-2522-F7FE-67F1-85E32E46D1F6}"/>
              </a:ext>
            </a:extLst>
          </p:cNvPr>
          <p:cNvSpPr>
            <a:spLocks noGrp="1"/>
          </p:cNvSpPr>
          <p:nvPr>
            <p:ph type="dt" sz="half" idx="10"/>
          </p:nvPr>
        </p:nvSpPr>
        <p:spPr/>
        <p:txBody>
          <a:bodyPr/>
          <a:lstStyle/>
          <a:p>
            <a:fld id="{EDE18C52-83C4-4EB3-B03B-034E9ACA1E0E}" type="datetimeFigureOut">
              <a:rPr lang="en-GB" smtClean="0"/>
              <a:t>20/05/2024</a:t>
            </a:fld>
            <a:endParaRPr lang="en-GB"/>
          </a:p>
        </p:txBody>
      </p:sp>
      <p:sp>
        <p:nvSpPr>
          <p:cNvPr id="6" name="Footer Placeholder 5">
            <a:extLst>
              <a:ext uri="{FF2B5EF4-FFF2-40B4-BE49-F238E27FC236}">
                <a16:creationId xmlns:a16="http://schemas.microsoft.com/office/drawing/2014/main" id="{E12355CA-E43A-EA46-84B9-BD7C1EF86A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3E2803-B606-07A9-47EF-CA676B9E17A5}"/>
              </a:ext>
            </a:extLst>
          </p:cNvPr>
          <p:cNvSpPr>
            <a:spLocks noGrp="1"/>
          </p:cNvSpPr>
          <p:nvPr>
            <p:ph type="sldNum" sz="quarter" idx="12"/>
          </p:nvPr>
        </p:nvSpPr>
        <p:spPr/>
        <p:txBody>
          <a:bodyPr/>
          <a:lstStyle/>
          <a:p>
            <a:fld id="{58E80844-92D6-4252-AAE6-1C3A15055C9A}" type="slidenum">
              <a:rPr lang="en-GB" smtClean="0"/>
              <a:t>‹#›</a:t>
            </a:fld>
            <a:endParaRPr lang="en-GB"/>
          </a:p>
        </p:txBody>
      </p:sp>
    </p:spTree>
    <p:extLst>
      <p:ext uri="{BB962C8B-B14F-4D97-AF65-F5344CB8AC3E}">
        <p14:creationId xmlns:p14="http://schemas.microsoft.com/office/powerpoint/2010/main" val="1798019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79B58E-E1E2-4481-46EA-CF553072D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AFCD028-E061-721C-3594-250765117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FC5E3D-A695-1904-2810-4B4D8B57D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E18C52-83C4-4EB3-B03B-034E9ACA1E0E}" type="datetimeFigureOut">
              <a:rPr lang="en-GB" smtClean="0"/>
              <a:t>20/05/2024</a:t>
            </a:fld>
            <a:endParaRPr lang="en-GB"/>
          </a:p>
        </p:txBody>
      </p:sp>
      <p:sp>
        <p:nvSpPr>
          <p:cNvPr id="5" name="Footer Placeholder 4">
            <a:extLst>
              <a:ext uri="{FF2B5EF4-FFF2-40B4-BE49-F238E27FC236}">
                <a16:creationId xmlns:a16="http://schemas.microsoft.com/office/drawing/2014/main" id="{9A6C18B4-0B01-12D2-2A7B-2E7E34F34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A42ABDA-1EF5-1019-B81B-B7DEE4D238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E80844-92D6-4252-AAE6-1C3A15055C9A}" type="slidenum">
              <a:rPr lang="en-GB" smtClean="0"/>
              <a:t>‹#›</a:t>
            </a:fld>
            <a:endParaRPr lang="en-GB"/>
          </a:p>
        </p:txBody>
      </p:sp>
    </p:spTree>
    <p:extLst>
      <p:ext uri="{BB962C8B-B14F-4D97-AF65-F5344CB8AC3E}">
        <p14:creationId xmlns:p14="http://schemas.microsoft.com/office/powerpoint/2010/main" val="390237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7D438-2A4D-42AC-ED93-4D3921CFE85D}"/>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F2143A0D-D4B3-B7D9-8455-0737E0794104}"/>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7264AC6E-E6C8-94A5-9DC6-98F703B2C5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1987AD84-88A7-4696-9DE3-39CE37B4F67D}" type="datetimeFigureOut">
              <a:rPr lang="en-GB" smtClean="0"/>
              <a:pPr/>
              <a:t>20/05/2024</a:t>
            </a:fld>
            <a:endParaRPr lang="en-GB"/>
          </a:p>
        </p:txBody>
      </p:sp>
      <p:sp>
        <p:nvSpPr>
          <p:cNvPr id="5" name="Footer Placeholder 4">
            <a:extLst>
              <a:ext uri="{FF2B5EF4-FFF2-40B4-BE49-F238E27FC236}">
                <a16:creationId xmlns:a16="http://schemas.microsoft.com/office/drawing/2014/main" id="{006D39B7-D215-0D16-BE45-EA8F2E024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2ABEF8CF-5827-51E4-6D0B-E9A8FB8AB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B171C664-6A6C-49B5-8794-3A1FB3AD91B4}" type="slidenum">
              <a:rPr lang="en-GB" smtClean="0"/>
              <a:pPr/>
              <a:t>‹#›</a:t>
            </a:fld>
            <a:endParaRPr lang="en-GB"/>
          </a:p>
        </p:txBody>
      </p:sp>
    </p:spTree>
    <p:extLst>
      <p:ext uri="{BB962C8B-B14F-4D97-AF65-F5344CB8AC3E}">
        <p14:creationId xmlns:p14="http://schemas.microsoft.com/office/powerpoint/2010/main" val="29239716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914400" rtl="0" eaLnBrk="1" latinLnBrk="0" hangingPunct="1">
        <a:lnSpc>
          <a:spcPct val="90000"/>
        </a:lnSpc>
        <a:spcBef>
          <a:spcPct val="0"/>
        </a:spcBef>
        <a:buNone/>
        <a:defRPr sz="4400" b="1" kern="1200">
          <a:solidFill>
            <a:srgbClr val="12183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12183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7D438-2A4D-42AC-ED93-4D3921CFE85D}"/>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2143A0D-D4B3-B7D9-8455-0737E0794104}"/>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264AC6E-E6C8-94A5-9DC6-98F703B2C5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1987AD84-88A7-4696-9DE3-39CE37B4F67D}" type="datetimeFigureOut">
              <a:rPr lang="en-GB" smtClean="0"/>
              <a:pPr/>
              <a:t>20/05/2024</a:t>
            </a:fld>
            <a:endParaRPr lang="en-GB"/>
          </a:p>
        </p:txBody>
      </p:sp>
      <p:sp>
        <p:nvSpPr>
          <p:cNvPr id="5" name="Footer Placeholder 4">
            <a:extLst>
              <a:ext uri="{FF2B5EF4-FFF2-40B4-BE49-F238E27FC236}">
                <a16:creationId xmlns:a16="http://schemas.microsoft.com/office/drawing/2014/main" id="{006D39B7-D215-0D16-BE45-EA8F2E024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2ABEF8CF-5827-51E4-6D0B-E9A8FB8AB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B171C664-6A6C-49B5-8794-3A1FB3AD91B4}" type="slidenum">
              <a:rPr lang="en-GB" smtClean="0"/>
              <a:pPr/>
              <a:t>‹#›</a:t>
            </a:fld>
            <a:endParaRPr lang="en-GB"/>
          </a:p>
        </p:txBody>
      </p:sp>
    </p:spTree>
    <p:extLst>
      <p:ext uri="{BB962C8B-B14F-4D97-AF65-F5344CB8AC3E}">
        <p14:creationId xmlns:p14="http://schemas.microsoft.com/office/powerpoint/2010/main" val="24844905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xStyles>
    <p:titleStyle>
      <a:lvl1pPr algn="l" defTabSz="914400" rtl="0" eaLnBrk="1" latinLnBrk="0" hangingPunct="1">
        <a:lnSpc>
          <a:spcPct val="90000"/>
        </a:lnSpc>
        <a:spcBef>
          <a:spcPct val="0"/>
        </a:spcBef>
        <a:buNone/>
        <a:defRPr sz="4400" b="1" kern="1200">
          <a:solidFill>
            <a:srgbClr val="12183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12183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rgbClr val="12183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hyperlink" Target="https://climateambassadors.org.uk/" TargetMode="External"/><Relationship Id="rId13"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hyperlink" Target="https://letsgozero.org/"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hyperlink" Target="https://www.educationnaturepark.org.uk/" TargetMode="External"/><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hyperlink" Target="https://www.countyourcarbon.org/home/" TargetMode="External"/><Relationship Id="rId4" Type="http://schemas.openxmlformats.org/officeDocument/2006/relationships/hyperlink" Target="https://www.reading.ac.uk/planet/climate-education/cpd-for-school-and-college-staff" TargetMode="External"/><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sustainability-and-climate-change-strategy"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63DC8E5-BAF8-1DB5-1095-F9D705EB4189}"/>
              </a:ext>
            </a:extLst>
          </p:cNvPr>
          <p:cNvSpPr>
            <a:spLocks noGrp="1"/>
          </p:cNvSpPr>
          <p:nvPr>
            <p:ph type="subTitle" idx="1"/>
          </p:nvPr>
        </p:nvSpPr>
        <p:spPr>
          <a:xfrm>
            <a:off x="1466190" y="4030821"/>
            <a:ext cx="9201810" cy="751448"/>
          </a:xfrm>
        </p:spPr>
        <p:txBody>
          <a:bodyPr/>
          <a:lstStyle/>
          <a:p>
            <a:r>
              <a:rPr lang="en-GB" dirty="0"/>
              <a:t>Turning climate ambition into climate action in education​.</a:t>
            </a:r>
          </a:p>
        </p:txBody>
      </p:sp>
      <p:sp>
        <p:nvSpPr>
          <p:cNvPr id="3" name="Title 2">
            <a:extLst>
              <a:ext uri="{FF2B5EF4-FFF2-40B4-BE49-F238E27FC236}">
                <a16:creationId xmlns:a16="http://schemas.microsoft.com/office/drawing/2014/main" id="{678F8944-46B2-FAEE-2C4B-5EE49E53AFF2}"/>
              </a:ext>
            </a:extLst>
          </p:cNvPr>
          <p:cNvSpPr>
            <a:spLocks noGrp="1"/>
          </p:cNvSpPr>
          <p:nvPr>
            <p:ph type="title"/>
          </p:nvPr>
        </p:nvSpPr>
        <p:spPr>
          <a:xfrm>
            <a:off x="1466190" y="1924344"/>
            <a:ext cx="9201809" cy="1981200"/>
          </a:xfrm>
        </p:spPr>
        <p:txBody>
          <a:bodyPr/>
          <a:lstStyle/>
          <a:p>
            <a:r>
              <a:rPr lang="en-GB" dirty="0"/>
              <a:t>Climate Action Planning</a:t>
            </a:r>
          </a:p>
        </p:txBody>
      </p:sp>
      <p:sp>
        <p:nvSpPr>
          <p:cNvPr id="6" name="Picture Placeholder 5">
            <a:extLst>
              <a:ext uri="{FF2B5EF4-FFF2-40B4-BE49-F238E27FC236}">
                <a16:creationId xmlns:a16="http://schemas.microsoft.com/office/drawing/2014/main" id="{6C280C1E-0B99-F784-CC87-09495C608C29}"/>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366990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CF7A84-BAD4-5E6F-CE46-2EFAA323A1E9}"/>
              </a:ext>
            </a:extLst>
          </p:cNvPr>
          <p:cNvSpPr>
            <a:spLocks noGrp="1"/>
          </p:cNvSpPr>
          <p:nvPr>
            <p:ph idx="1"/>
          </p:nvPr>
        </p:nvSpPr>
        <p:spPr>
          <a:xfrm>
            <a:off x="838199" y="2530764"/>
            <a:ext cx="10515599" cy="4031960"/>
          </a:xfrm>
        </p:spPr>
        <p:txBody>
          <a:bodyPr>
            <a:normAutofit/>
          </a:bodyPr>
          <a:lstStyle/>
          <a:p>
            <a:pPr marL="285750" indent="-285750">
              <a:buFont typeface="Arial" panose="020B0604020202020204" pitchFamily="34" charset="0"/>
              <a:buChar char="•"/>
            </a:pPr>
            <a:r>
              <a:rPr lang="en-GB" sz="2000" dirty="0"/>
              <a:t>A climate action plan is a detailed plan to enable your education setting, or trust, to progress or commence sustainability initiatives.</a:t>
            </a:r>
          </a:p>
          <a:p>
            <a:pPr marL="285750" indent="-285750">
              <a:buFont typeface="Arial" panose="020B0604020202020204" pitchFamily="34" charset="0"/>
              <a:buChar char="•"/>
            </a:pPr>
            <a:r>
              <a:rPr lang="en-GB" sz="2000" dirty="0"/>
              <a:t>Structured and strategic</a:t>
            </a:r>
          </a:p>
          <a:p>
            <a:pPr marL="285750" indent="-285750">
              <a:buFont typeface="Arial" panose="020B0604020202020204" pitchFamily="34" charset="0"/>
              <a:buChar char="•"/>
            </a:pPr>
            <a:r>
              <a:rPr lang="en-GB" sz="2000" dirty="0"/>
              <a:t>4 key action areas</a:t>
            </a:r>
          </a:p>
          <a:p>
            <a:pPr marL="285750" indent="-285750">
              <a:buFont typeface="Arial" panose="020B0604020202020204" pitchFamily="34" charset="0"/>
              <a:buChar char="•"/>
            </a:pPr>
            <a:r>
              <a:rPr lang="en-GB" sz="2000" dirty="0"/>
              <a:t>Looks different for </a:t>
            </a:r>
            <a:br>
              <a:rPr lang="en-GB" sz="2000" dirty="0"/>
            </a:br>
            <a:r>
              <a:rPr lang="en-GB" sz="2000" dirty="0"/>
              <a:t>each setting!</a:t>
            </a:r>
          </a:p>
        </p:txBody>
      </p:sp>
      <p:sp>
        <p:nvSpPr>
          <p:cNvPr id="4" name="Title 3">
            <a:extLst>
              <a:ext uri="{FF2B5EF4-FFF2-40B4-BE49-F238E27FC236}">
                <a16:creationId xmlns:a16="http://schemas.microsoft.com/office/drawing/2014/main" id="{FFCA3FF8-9EE8-DA49-8077-6BED4A9C81AA}"/>
              </a:ext>
            </a:extLst>
          </p:cNvPr>
          <p:cNvSpPr>
            <a:spLocks noGrp="1"/>
          </p:cNvSpPr>
          <p:nvPr>
            <p:ph type="title"/>
          </p:nvPr>
        </p:nvSpPr>
        <p:spPr>
          <a:xfrm>
            <a:off x="838200" y="819151"/>
            <a:ext cx="10515600" cy="1428750"/>
          </a:xfrm>
        </p:spPr>
        <p:txBody>
          <a:bodyPr>
            <a:normAutofit/>
          </a:bodyPr>
          <a:lstStyle/>
          <a:p>
            <a:r>
              <a:rPr lang="en-GB" dirty="0">
                <a:solidFill>
                  <a:srgbClr val="1D3C6B"/>
                </a:solidFill>
              </a:rPr>
              <a:t>What is a Climate Action Plan?</a:t>
            </a:r>
          </a:p>
        </p:txBody>
      </p:sp>
      <p:sp>
        <p:nvSpPr>
          <p:cNvPr id="3" name="Picture Placeholder 2">
            <a:extLst>
              <a:ext uri="{FF2B5EF4-FFF2-40B4-BE49-F238E27FC236}">
                <a16:creationId xmlns:a16="http://schemas.microsoft.com/office/drawing/2014/main" id="{9DA880A1-99B4-52E1-E813-37FA6B8742FF}"/>
              </a:ext>
            </a:extLst>
          </p:cNvPr>
          <p:cNvSpPr>
            <a:spLocks noGrp="1"/>
          </p:cNvSpPr>
          <p:nvPr>
            <p:ph type="pic" sz="quarter" idx="10"/>
          </p:nvPr>
        </p:nvSpPr>
        <p:spPr/>
        <p:txBody>
          <a:bodyPr/>
          <a:lstStyle/>
          <a:p>
            <a:endParaRPr lang="en-GB"/>
          </a:p>
        </p:txBody>
      </p:sp>
      <p:pic>
        <p:nvPicPr>
          <p:cNvPr id="2" name="Content Placeholder 6">
            <a:extLst>
              <a:ext uri="{FF2B5EF4-FFF2-40B4-BE49-F238E27FC236}">
                <a16:creationId xmlns:a16="http://schemas.microsoft.com/office/drawing/2014/main" id="{BE45C6FE-07CC-1425-48D5-3C818EADB0FE}"/>
              </a:ext>
            </a:extLst>
          </p:cNvPr>
          <p:cNvPicPr>
            <a:picLocks noChangeAspect="1"/>
          </p:cNvPicPr>
          <p:nvPr/>
        </p:nvPicPr>
        <p:blipFill>
          <a:blip r:embed="rId3"/>
          <a:stretch>
            <a:fillRect/>
          </a:stretch>
        </p:blipFill>
        <p:spPr>
          <a:xfrm>
            <a:off x="4126930" y="3150589"/>
            <a:ext cx="7871766" cy="3842711"/>
          </a:xfrm>
          <a:prstGeom prst="rect">
            <a:avLst/>
          </a:prstGeom>
        </p:spPr>
      </p:pic>
    </p:spTree>
    <p:extLst>
      <p:ext uri="{BB962C8B-B14F-4D97-AF65-F5344CB8AC3E}">
        <p14:creationId xmlns:p14="http://schemas.microsoft.com/office/powerpoint/2010/main" val="2655542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3BB9B2-927E-ED88-4909-AF1725C0AAD7}"/>
              </a:ext>
            </a:extLst>
          </p:cNvPr>
          <p:cNvSpPr>
            <a:spLocks noGrp="1"/>
          </p:cNvSpPr>
          <p:nvPr>
            <p:ph idx="1"/>
          </p:nvPr>
        </p:nvSpPr>
        <p:spPr>
          <a:xfrm>
            <a:off x="838199" y="2576945"/>
            <a:ext cx="5390308" cy="3910184"/>
          </a:xfrm>
        </p:spPr>
        <p:txBody>
          <a:bodyPr vert="horz" lIns="0" tIns="45720" rIns="0" bIns="45720" rtlCol="0" anchor="t">
            <a:noAutofit/>
          </a:bodyPr>
          <a:lstStyle/>
          <a:p>
            <a:pPr marL="285750" indent="-285750">
              <a:buFont typeface="Arial" panose="020B0604020202020204" pitchFamily="34" charset="0"/>
              <a:buChar char="•"/>
            </a:pPr>
            <a:r>
              <a:rPr lang="en-GB" sz="2000" dirty="0">
                <a:solidFill>
                  <a:schemeClr val="tx1"/>
                </a:solidFill>
                <a:latin typeface="Arial"/>
                <a:cs typeface="Arial"/>
              </a:rPr>
              <a:t>Be more resilient to the effects of climate change. </a:t>
            </a:r>
            <a:endParaRPr lang="en-GB" sz="2000">
              <a:solidFill>
                <a:schemeClr val="tx1"/>
              </a:solidFill>
            </a:endParaRPr>
          </a:p>
          <a:p>
            <a:pPr marL="285750" indent="-285750">
              <a:buFont typeface="Arial" panose="020B0604020202020204" pitchFamily="34" charset="0"/>
              <a:buChar char="•"/>
            </a:pPr>
            <a:r>
              <a:rPr lang="en-GB" sz="2000" dirty="0">
                <a:solidFill>
                  <a:schemeClr val="tx1"/>
                </a:solidFill>
                <a:latin typeface="Arial"/>
                <a:cs typeface="Arial"/>
              </a:rPr>
              <a:t>Meet emission reduction targets.</a:t>
            </a:r>
            <a:endParaRPr lang="en-GB" sz="2000">
              <a:solidFill>
                <a:schemeClr val="tx1"/>
              </a:solidFill>
            </a:endParaRPr>
          </a:p>
          <a:p>
            <a:pPr marL="285750" indent="-285750">
              <a:buFont typeface="Arial" panose="020B0604020202020204" pitchFamily="34" charset="0"/>
              <a:buChar char="•"/>
            </a:pPr>
            <a:r>
              <a:rPr lang="en-GB" sz="2000" dirty="0">
                <a:solidFill>
                  <a:schemeClr val="tx1"/>
                </a:solidFill>
                <a:latin typeface="Arial"/>
                <a:cs typeface="Arial"/>
              </a:rPr>
              <a:t>Maximise biodiversity value of education estates.</a:t>
            </a:r>
          </a:p>
          <a:p>
            <a:pPr marL="285750" indent="-285750">
              <a:buFont typeface="Arial" panose="020B0604020202020204" pitchFamily="34" charset="0"/>
              <a:buChar char="•"/>
            </a:pPr>
            <a:r>
              <a:rPr lang="en-GB" sz="2000" dirty="0">
                <a:solidFill>
                  <a:schemeClr val="tx1"/>
                </a:solidFill>
                <a:latin typeface="Arial"/>
                <a:cs typeface="Arial"/>
              </a:rPr>
              <a:t>Be the catalyst for change across communities.</a:t>
            </a:r>
          </a:p>
          <a:p>
            <a:pPr marL="285750" indent="-285750">
              <a:buFont typeface="Arial" panose="020B0604020202020204" pitchFamily="34" charset="0"/>
              <a:buChar char="•"/>
            </a:pPr>
            <a:r>
              <a:rPr lang="en-GB" sz="2000" dirty="0">
                <a:solidFill>
                  <a:schemeClr val="tx1"/>
                </a:solidFill>
                <a:latin typeface="Arial"/>
                <a:cs typeface="Arial"/>
              </a:rPr>
              <a:t>Enable and empower young people.</a:t>
            </a:r>
          </a:p>
          <a:p>
            <a:endParaRPr lang="en-GB" dirty="0"/>
          </a:p>
        </p:txBody>
      </p:sp>
      <p:sp>
        <p:nvSpPr>
          <p:cNvPr id="5" name="Title 4">
            <a:extLst>
              <a:ext uri="{FF2B5EF4-FFF2-40B4-BE49-F238E27FC236}">
                <a16:creationId xmlns:a16="http://schemas.microsoft.com/office/drawing/2014/main" id="{A06DA9C1-6395-E909-3637-1E06A0B239D1}"/>
              </a:ext>
            </a:extLst>
          </p:cNvPr>
          <p:cNvSpPr>
            <a:spLocks noGrp="1"/>
          </p:cNvSpPr>
          <p:nvPr>
            <p:ph type="title"/>
          </p:nvPr>
        </p:nvSpPr>
        <p:spPr>
          <a:xfrm>
            <a:off x="838200" y="923925"/>
            <a:ext cx="10515600" cy="1320802"/>
          </a:xfrm>
        </p:spPr>
        <p:txBody>
          <a:bodyPr/>
          <a:lstStyle/>
          <a:p>
            <a:r>
              <a:rPr lang="en-GB" dirty="0">
                <a:solidFill>
                  <a:srgbClr val="1D3C6B"/>
                </a:solidFill>
              </a:rPr>
              <a:t>Climate Action Plans can help you to…</a:t>
            </a:r>
          </a:p>
        </p:txBody>
      </p:sp>
      <p:pic>
        <p:nvPicPr>
          <p:cNvPr id="8" name="Picture Placeholder 11" descr="A group of kids and a person looking at a windmill model&#10;&#10;Description automatically generated">
            <a:extLst>
              <a:ext uri="{FF2B5EF4-FFF2-40B4-BE49-F238E27FC236}">
                <a16:creationId xmlns:a16="http://schemas.microsoft.com/office/drawing/2014/main" id="{3DCB2A87-23C5-4503-AC3F-B80D7CE5C7BE}"/>
              </a:ext>
            </a:extLst>
          </p:cNvPr>
          <p:cNvPicPr>
            <a:picLocks noChangeAspect="1"/>
          </p:cNvPicPr>
          <p:nvPr/>
        </p:nvPicPr>
        <p:blipFill>
          <a:blip r:embed="rId3">
            <a:extLst>
              <a:ext uri="{28A0092B-C50C-407E-A947-70E740481C1C}">
                <a14:useLocalDpi xmlns:a14="http://schemas.microsoft.com/office/drawing/2010/main" val="0"/>
              </a:ext>
            </a:extLst>
          </a:blip>
          <a:srcRect t="5680" b="5680"/>
          <a:stretch>
            <a:fillRect/>
          </a:stretch>
        </p:blipFill>
        <p:spPr>
          <a:xfrm>
            <a:off x="6593381" y="2576946"/>
            <a:ext cx="5598619" cy="3818712"/>
          </a:xfrm>
          <a:prstGeom prst="rect">
            <a:avLst/>
          </a:prstGeom>
        </p:spPr>
      </p:pic>
      <p:sp>
        <p:nvSpPr>
          <p:cNvPr id="10" name="Picture Placeholder 9">
            <a:extLst>
              <a:ext uri="{FF2B5EF4-FFF2-40B4-BE49-F238E27FC236}">
                <a16:creationId xmlns:a16="http://schemas.microsoft.com/office/drawing/2014/main" id="{86907A25-1D97-FC7E-8445-DE87A316A0FE}"/>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93791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CF7A84-BAD4-5E6F-CE46-2EFAA323A1E9}"/>
              </a:ext>
            </a:extLst>
          </p:cNvPr>
          <p:cNvSpPr>
            <a:spLocks noGrp="1"/>
          </p:cNvSpPr>
          <p:nvPr>
            <p:ph idx="1"/>
          </p:nvPr>
        </p:nvSpPr>
        <p:spPr>
          <a:xfrm>
            <a:off x="838200" y="2698794"/>
            <a:ext cx="5269523" cy="3863930"/>
          </a:xfrm>
        </p:spPr>
        <p:txBody>
          <a:bodyPr vert="horz" lIns="0" tIns="45720" rIns="0" bIns="45720" rtlCol="0" anchor="t">
            <a:normAutofit/>
          </a:bodyPr>
          <a:lstStyle/>
          <a:p>
            <a:pPr marL="285750" indent="-285750">
              <a:buFont typeface="Arial" panose="020B0604020202020204" pitchFamily="34" charset="0"/>
              <a:buChar char="•"/>
            </a:pPr>
            <a:r>
              <a:rPr lang="en-GB" sz="2000" dirty="0">
                <a:latin typeface="Arial"/>
                <a:cs typeface="Arial"/>
              </a:rPr>
              <a:t>We have a sustainability leadership team</a:t>
            </a:r>
          </a:p>
          <a:p>
            <a:pPr marL="285750" indent="-285750">
              <a:buFont typeface="Arial" panose="020B0604020202020204" pitchFamily="34" charset="0"/>
              <a:buChar char="•"/>
            </a:pPr>
            <a:r>
              <a:rPr lang="en-GB" sz="2000" dirty="0"/>
              <a:t>We have started our climate action plan</a:t>
            </a:r>
          </a:p>
          <a:p>
            <a:pPr marL="285750" indent="-285750">
              <a:buFont typeface="Arial" panose="020B0604020202020204" pitchFamily="34" charset="0"/>
              <a:buChar char="•"/>
            </a:pPr>
            <a:r>
              <a:rPr lang="en-GB" sz="2000" dirty="0"/>
              <a:t>We know our carbon footprint</a:t>
            </a:r>
          </a:p>
          <a:p>
            <a:pPr marL="285750" indent="-285750">
              <a:buFont typeface="Arial" panose="020B0604020202020204" pitchFamily="34" charset="0"/>
              <a:buChar char="•"/>
            </a:pPr>
            <a:r>
              <a:rPr lang="en-GB" sz="2000" dirty="0"/>
              <a:t>We have assessed our climate risk</a:t>
            </a:r>
          </a:p>
          <a:p>
            <a:pPr marL="285750" indent="-285750">
              <a:buFont typeface="Arial" panose="020B0604020202020204" pitchFamily="34" charset="0"/>
              <a:buChar char="•"/>
            </a:pPr>
            <a:r>
              <a:rPr lang="en-GB" sz="2000" dirty="0"/>
              <a:t>We have mapped ‘green spaces’ on our site</a:t>
            </a:r>
          </a:p>
          <a:p>
            <a:pPr marL="285750" indent="-285750">
              <a:buFont typeface="Arial" panose="020B0604020202020204" pitchFamily="34" charset="0"/>
              <a:buChar char="•"/>
            </a:pPr>
            <a:r>
              <a:rPr lang="en-GB" sz="2000" dirty="0">
                <a:latin typeface="Arial"/>
                <a:cs typeface="Arial"/>
              </a:rPr>
              <a:t>We have delivered training to our staff on climate change and sustainability</a:t>
            </a:r>
          </a:p>
          <a:p>
            <a:endParaRPr lang="en-GB" dirty="0"/>
          </a:p>
        </p:txBody>
      </p:sp>
      <p:sp>
        <p:nvSpPr>
          <p:cNvPr id="4" name="Title 3">
            <a:extLst>
              <a:ext uri="{FF2B5EF4-FFF2-40B4-BE49-F238E27FC236}">
                <a16:creationId xmlns:a16="http://schemas.microsoft.com/office/drawing/2014/main" id="{FFCA3FF8-9EE8-DA49-8077-6BED4A9C81AA}"/>
              </a:ext>
            </a:extLst>
          </p:cNvPr>
          <p:cNvSpPr>
            <a:spLocks noGrp="1"/>
          </p:cNvSpPr>
          <p:nvPr>
            <p:ph type="title"/>
          </p:nvPr>
        </p:nvSpPr>
        <p:spPr>
          <a:xfrm>
            <a:off x="838200" y="819151"/>
            <a:ext cx="10515600" cy="1428750"/>
          </a:xfrm>
        </p:spPr>
        <p:txBody>
          <a:bodyPr>
            <a:normAutofit/>
          </a:bodyPr>
          <a:lstStyle/>
          <a:p>
            <a:r>
              <a:rPr lang="en-GB" dirty="0">
                <a:solidFill>
                  <a:srgbClr val="1D3C6B"/>
                </a:solidFill>
                <a:latin typeface="Arial"/>
                <a:cs typeface="Arial"/>
              </a:rPr>
              <a:t>Where are you as a education setting?</a:t>
            </a:r>
          </a:p>
        </p:txBody>
      </p:sp>
      <p:sp>
        <p:nvSpPr>
          <p:cNvPr id="3" name="Picture Placeholder 2">
            <a:extLst>
              <a:ext uri="{FF2B5EF4-FFF2-40B4-BE49-F238E27FC236}">
                <a16:creationId xmlns:a16="http://schemas.microsoft.com/office/drawing/2014/main" id="{5AF7B8B6-E228-1098-7BD2-2B18E5DC84C5}"/>
              </a:ext>
            </a:extLst>
          </p:cNvPr>
          <p:cNvSpPr>
            <a:spLocks noGrp="1"/>
          </p:cNvSpPr>
          <p:nvPr>
            <p:ph type="pic" sz="quarter" idx="10"/>
          </p:nvPr>
        </p:nvSpPr>
        <p:spPr/>
        <p:txBody>
          <a:bodyPr/>
          <a:lstStyle/>
          <a:p>
            <a:endParaRPr lang="en-GB"/>
          </a:p>
        </p:txBody>
      </p:sp>
      <p:pic>
        <p:nvPicPr>
          <p:cNvPr id="2" name="Picture 1" descr="A person pointing at a wall with sticky notes&#10;&#10;Description automatically generated">
            <a:extLst>
              <a:ext uri="{FF2B5EF4-FFF2-40B4-BE49-F238E27FC236}">
                <a16:creationId xmlns:a16="http://schemas.microsoft.com/office/drawing/2014/main" id="{0C58F58D-C225-F440-44D4-93C5C2362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564" y="2429164"/>
            <a:ext cx="5800435" cy="3866956"/>
          </a:xfrm>
          <a:prstGeom prst="rect">
            <a:avLst/>
          </a:prstGeom>
        </p:spPr>
      </p:pic>
    </p:spTree>
    <p:extLst>
      <p:ext uri="{BB962C8B-B14F-4D97-AF65-F5344CB8AC3E}">
        <p14:creationId xmlns:p14="http://schemas.microsoft.com/office/powerpoint/2010/main" val="296976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CA3FF8-9EE8-DA49-8077-6BED4A9C81AA}"/>
              </a:ext>
            </a:extLst>
          </p:cNvPr>
          <p:cNvSpPr>
            <a:spLocks noGrp="1"/>
          </p:cNvSpPr>
          <p:nvPr>
            <p:ph type="title"/>
          </p:nvPr>
        </p:nvSpPr>
        <p:spPr>
          <a:xfrm>
            <a:off x="838200" y="819151"/>
            <a:ext cx="10515600" cy="1428750"/>
          </a:xfrm>
        </p:spPr>
        <p:txBody>
          <a:bodyPr>
            <a:normAutofit/>
          </a:bodyPr>
          <a:lstStyle/>
          <a:p>
            <a:r>
              <a:rPr lang="en-GB" dirty="0">
                <a:solidFill>
                  <a:srgbClr val="1D3C6B"/>
                </a:solidFill>
                <a:latin typeface="Arial"/>
                <a:cs typeface="Arial"/>
              </a:rPr>
              <a:t>Resources and Support</a:t>
            </a:r>
          </a:p>
        </p:txBody>
      </p:sp>
      <p:pic>
        <p:nvPicPr>
          <p:cNvPr id="6" name="Picture 2" descr="A black background with green text&#10;&#10;Description automatically generated">
            <a:hlinkClick r:id="" action="ppaction://noaction"/>
            <a:extLst>
              <a:ext uri="{FF2B5EF4-FFF2-40B4-BE49-F238E27FC236}">
                <a16:creationId xmlns:a16="http://schemas.microsoft.com/office/drawing/2014/main" id="{86A8EE3D-24D8-0333-C31A-31030C331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999" y="4610100"/>
            <a:ext cx="2968441" cy="12681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ogo with text on it&#10;&#10;Description automatically generated">
            <a:hlinkClick r:id="rId4"/>
            <a:extLst>
              <a:ext uri="{FF2B5EF4-FFF2-40B4-BE49-F238E27FC236}">
                <a16:creationId xmlns:a16="http://schemas.microsoft.com/office/drawing/2014/main" id="{8EE40748-709F-5457-A47F-DFC63A58F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687" y="4473996"/>
            <a:ext cx="2772585" cy="1540325"/>
          </a:xfrm>
          <a:prstGeom prst="rect">
            <a:avLst/>
          </a:prstGeom>
        </p:spPr>
      </p:pic>
      <p:pic>
        <p:nvPicPr>
          <p:cNvPr id="17" name="Picture 16" descr="A black text on a white background&#10;&#10;Description automatically generated">
            <a:hlinkClick r:id="rId6"/>
            <a:extLst>
              <a:ext uri="{FF2B5EF4-FFF2-40B4-BE49-F238E27FC236}">
                <a16:creationId xmlns:a16="http://schemas.microsoft.com/office/drawing/2014/main" id="{DE1A3B82-C0A7-2A3A-0393-2D05907238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7863" y="2637286"/>
            <a:ext cx="3564463" cy="1042240"/>
          </a:xfrm>
          <a:prstGeom prst="rect">
            <a:avLst/>
          </a:prstGeom>
        </p:spPr>
      </p:pic>
      <p:pic>
        <p:nvPicPr>
          <p:cNvPr id="21" name="Picture 20" descr="A blue and black line&#10;&#10;Description automatically generated">
            <a:hlinkClick r:id="rId8"/>
            <a:extLst>
              <a:ext uri="{FF2B5EF4-FFF2-40B4-BE49-F238E27FC236}">
                <a16:creationId xmlns:a16="http://schemas.microsoft.com/office/drawing/2014/main" id="{762A6B87-6154-0CBB-23E3-F2CF5A98CB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398" y="2577191"/>
            <a:ext cx="3292278" cy="1428751"/>
          </a:xfrm>
          <a:prstGeom prst="rect">
            <a:avLst/>
          </a:prstGeom>
        </p:spPr>
      </p:pic>
      <p:pic>
        <p:nvPicPr>
          <p:cNvPr id="2054" name="Picture 6" descr="Count Your Carbon school tool launches | Keep Britain Tidy">
            <a:hlinkClick r:id="rId10"/>
            <a:extLst>
              <a:ext uri="{FF2B5EF4-FFF2-40B4-BE49-F238E27FC236}">
                <a16:creationId xmlns:a16="http://schemas.microsoft.com/office/drawing/2014/main" id="{287CCAD0-DB24-991C-D6DE-3A82288F18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6191" y="4351531"/>
            <a:ext cx="2019618" cy="20196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et's go Zero 2030 - schools working together to be zero carbon">
            <a:hlinkClick r:id="rId12"/>
            <a:extLst>
              <a:ext uri="{FF2B5EF4-FFF2-40B4-BE49-F238E27FC236}">
                <a16:creationId xmlns:a16="http://schemas.microsoft.com/office/drawing/2014/main" id="{A6F84BE1-8A3B-88B8-0B52-ECEC70021D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89832" y="2444031"/>
            <a:ext cx="2484770" cy="142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95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5925FA7-4374-252E-24D2-716031625C5A}"/>
              </a:ext>
            </a:extLst>
          </p:cNvPr>
          <p:cNvSpPr>
            <a:spLocks noGrp="1"/>
          </p:cNvSpPr>
          <p:nvPr>
            <p:ph type="subTitle" idx="1"/>
          </p:nvPr>
        </p:nvSpPr>
        <p:spPr>
          <a:xfrm>
            <a:off x="780389" y="4030821"/>
            <a:ext cx="4711326" cy="751448"/>
          </a:xfrm>
        </p:spPr>
        <p:txBody>
          <a:bodyPr/>
          <a:lstStyle/>
          <a:p>
            <a:r>
              <a:rPr lang="en-GB" dirty="0"/>
              <a:t>Any questions?</a:t>
            </a:r>
          </a:p>
        </p:txBody>
      </p:sp>
      <p:sp>
        <p:nvSpPr>
          <p:cNvPr id="3" name="Title 2">
            <a:extLst>
              <a:ext uri="{FF2B5EF4-FFF2-40B4-BE49-F238E27FC236}">
                <a16:creationId xmlns:a16="http://schemas.microsoft.com/office/drawing/2014/main" id="{2BAFA26F-F721-0401-0811-46940C95F02F}"/>
              </a:ext>
            </a:extLst>
          </p:cNvPr>
          <p:cNvSpPr>
            <a:spLocks noGrp="1"/>
          </p:cNvSpPr>
          <p:nvPr>
            <p:ph type="title"/>
          </p:nvPr>
        </p:nvSpPr>
        <p:spPr>
          <a:xfrm>
            <a:off x="780389" y="1924344"/>
            <a:ext cx="4711325" cy="1981200"/>
          </a:xfrm>
        </p:spPr>
        <p:txBody>
          <a:bodyPr/>
          <a:lstStyle/>
          <a:p>
            <a:r>
              <a:rPr lang="en-GB" dirty="0">
                <a:solidFill>
                  <a:srgbClr val="1D3C6B"/>
                </a:solidFill>
                <a:latin typeface="Arial"/>
                <a:cs typeface="Arial"/>
              </a:rPr>
              <a:t>THANK YOU FOR LISTENING</a:t>
            </a:r>
          </a:p>
        </p:txBody>
      </p:sp>
      <p:sp>
        <p:nvSpPr>
          <p:cNvPr id="6" name="Picture Placeholder 5">
            <a:extLst>
              <a:ext uri="{FF2B5EF4-FFF2-40B4-BE49-F238E27FC236}">
                <a16:creationId xmlns:a16="http://schemas.microsoft.com/office/drawing/2014/main" id="{FE0B523F-69F0-81D5-237E-DD7889349468}"/>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1160891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6976F-4C4E-897C-6E24-79E0A4F8307B}"/>
              </a:ext>
            </a:extLst>
          </p:cNvPr>
          <p:cNvSpPr>
            <a:spLocks noGrp="1"/>
          </p:cNvSpPr>
          <p:nvPr>
            <p:ph type="title"/>
          </p:nvPr>
        </p:nvSpPr>
        <p:spPr/>
        <p:txBody>
          <a:bodyPr anchor="t"/>
          <a:lstStyle/>
          <a:p>
            <a:r>
              <a:rPr lang="en-US" dirty="0">
                <a:solidFill>
                  <a:srgbClr val="1B3665"/>
                </a:solidFill>
              </a:rPr>
              <a:t>Climate Ambassadors Objective</a:t>
            </a:r>
          </a:p>
        </p:txBody>
      </p:sp>
      <p:sp>
        <p:nvSpPr>
          <p:cNvPr id="2" name="Content Placeholder 1">
            <a:extLst>
              <a:ext uri="{FF2B5EF4-FFF2-40B4-BE49-F238E27FC236}">
                <a16:creationId xmlns:a16="http://schemas.microsoft.com/office/drawing/2014/main" id="{8E3C25AC-F344-64A0-FBCA-8DB9EFD5680B}"/>
              </a:ext>
            </a:extLst>
          </p:cNvPr>
          <p:cNvSpPr>
            <a:spLocks noGrp="1"/>
          </p:cNvSpPr>
          <p:nvPr>
            <p:ph idx="1"/>
          </p:nvPr>
        </p:nvSpPr>
        <p:spPr>
          <a:xfrm>
            <a:off x="838200" y="2446636"/>
            <a:ext cx="5257799" cy="2798621"/>
          </a:xfrm>
        </p:spPr>
        <p:txBody>
          <a:bodyPr>
            <a:normAutofit/>
          </a:bodyPr>
          <a:lstStyle/>
          <a:p>
            <a:pPr>
              <a:lnSpc>
                <a:spcPct val="140000"/>
              </a:lnSpc>
            </a:pPr>
            <a:r>
              <a:rPr lang="en-GB" sz="2400" dirty="0">
                <a:solidFill>
                  <a:schemeClr val="tx1"/>
                </a:solidFill>
              </a:rPr>
              <a:t>To provide education settings within England access to expert support from volunteer Climate Ambassadors, who will</a:t>
            </a:r>
            <a:r>
              <a:rPr lang="en-GB" sz="2400" b="1" dirty="0">
                <a:solidFill>
                  <a:schemeClr val="tx1"/>
                </a:solidFill>
              </a:rPr>
              <a:t> help them develop and deliver impactful Climate Action Plans.</a:t>
            </a:r>
          </a:p>
          <a:p>
            <a:pPr>
              <a:lnSpc>
                <a:spcPct val="140000"/>
              </a:lnSpc>
            </a:pPr>
            <a:endParaRPr lang="en-US" sz="2000" dirty="0"/>
          </a:p>
        </p:txBody>
      </p:sp>
      <p:pic>
        <p:nvPicPr>
          <p:cNvPr id="21" name="Picture 20">
            <a:extLst>
              <a:ext uri="{FF2B5EF4-FFF2-40B4-BE49-F238E27FC236}">
                <a16:creationId xmlns:a16="http://schemas.microsoft.com/office/drawing/2014/main" id="{2ECCA319-F82A-1150-BBF7-937BFD1E073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2534" y="1904324"/>
            <a:ext cx="2203270" cy="2200001"/>
          </a:xfrm>
          <a:prstGeom prst="rect">
            <a:avLst/>
          </a:prstGeom>
        </p:spPr>
      </p:pic>
      <p:pic>
        <p:nvPicPr>
          <p:cNvPr id="23" name="Picture Placeholder 13">
            <a:extLst>
              <a:ext uri="{FF2B5EF4-FFF2-40B4-BE49-F238E27FC236}">
                <a16:creationId xmlns:a16="http://schemas.microsoft.com/office/drawing/2014/main" id="{B67FA73B-90CC-697E-4A6A-4018212AC8EC}"/>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7185861" y="1904324"/>
            <a:ext cx="2215897" cy="2200002"/>
          </a:xfrm>
          <a:prstGeom prst="rect">
            <a:avLst/>
          </a:prstGeom>
        </p:spPr>
      </p:pic>
      <p:pic>
        <p:nvPicPr>
          <p:cNvPr id="24" name="Picture Placeholder 6">
            <a:extLst>
              <a:ext uri="{FF2B5EF4-FFF2-40B4-BE49-F238E27FC236}">
                <a16:creationId xmlns:a16="http://schemas.microsoft.com/office/drawing/2014/main" id="{6CE63FD8-4A7A-4CF9-8952-264BEFBD9C7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a:stretch/>
        </p:blipFill>
        <p:spPr>
          <a:xfrm>
            <a:off x="9432534" y="4129555"/>
            <a:ext cx="2203270" cy="2207940"/>
          </a:xfrm>
        </p:spPr>
      </p:pic>
      <p:pic>
        <p:nvPicPr>
          <p:cNvPr id="25" name="Picture 24">
            <a:extLst>
              <a:ext uri="{FF2B5EF4-FFF2-40B4-BE49-F238E27FC236}">
                <a16:creationId xmlns:a16="http://schemas.microsoft.com/office/drawing/2014/main" id="{73405314-21B9-6538-E282-64767ADCDB33}"/>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85862" y="4129555"/>
            <a:ext cx="2203270" cy="2207940"/>
          </a:xfrm>
          <a:prstGeom prst="rect">
            <a:avLst/>
          </a:prstGeom>
        </p:spPr>
      </p:pic>
      <p:pic>
        <p:nvPicPr>
          <p:cNvPr id="30" name="Picture 29">
            <a:extLst>
              <a:ext uri="{FF2B5EF4-FFF2-40B4-BE49-F238E27FC236}">
                <a16:creationId xmlns:a16="http://schemas.microsoft.com/office/drawing/2014/main" id="{0E86798C-0B09-A300-87E6-B2DF511E31E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5447167"/>
            <a:ext cx="1539090" cy="1410833"/>
          </a:xfrm>
          <a:prstGeom prst="rect">
            <a:avLst/>
          </a:prstGeom>
        </p:spPr>
      </p:pic>
    </p:spTree>
    <p:extLst>
      <p:ext uri="{BB962C8B-B14F-4D97-AF65-F5344CB8AC3E}">
        <p14:creationId xmlns:p14="http://schemas.microsoft.com/office/powerpoint/2010/main" val="425288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6AC19E-2A5D-52D5-F91D-CB0CF7691D5A}"/>
              </a:ext>
            </a:extLst>
          </p:cNvPr>
          <p:cNvSpPr>
            <a:spLocks noGrp="1"/>
          </p:cNvSpPr>
          <p:nvPr>
            <p:ph idx="1"/>
          </p:nvPr>
        </p:nvSpPr>
        <p:spPr>
          <a:xfrm>
            <a:off x="838200" y="2349849"/>
            <a:ext cx="5585327" cy="4137280"/>
          </a:xfrm>
        </p:spPr>
        <p:txBody>
          <a:bodyPr>
            <a:normAutofit fontScale="92500"/>
          </a:bodyPr>
          <a:lstStyle/>
          <a:p>
            <a:pPr marL="457200" indent="-457200">
              <a:spcAft>
                <a:spcPts val="1200"/>
              </a:spcAft>
              <a:buClr>
                <a:srgbClr val="F14A3A"/>
              </a:buClr>
              <a:buFont typeface="+mj-lt"/>
              <a:buAutoNum type="arabicPeriod"/>
            </a:pPr>
            <a:r>
              <a:rPr lang="en-US" sz="2200" dirty="0"/>
              <a:t>The UK has</a:t>
            </a:r>
            <a:r>
              <a:rPr lang="en-US" sz="2200" b="1" dirty="0"/>
              <a:t> world-leading education </a:t>
            </a:r>
            <a:r>
              <a:rPr lang="en-US" sz="2200" dirty="0"/>
              <a:t>in sustainability and climate change by 2030.</a:t>
            </a:r>
          </a:p>
          <a:p>
            <a:pPr marL="457200" indent="-457200">
              <a:spcAft>
                <a:spcPts val="1200"/>
              </a:spcAft>
              <a:buClr>
                <a:srgbClr val="F14A3A"/>
              </a:buClr>
              <a:buFont typeface="+mj-lt"/>
              <a:buAutoNum type="arabicPeriod"/>
            </a:pPr>
            <a:r>
              <a:rPr lang="en-US" sz="2200" dirty="0"/>
              <a:t>To deliver the </a:t>
            </a:r>
            <a:r>
              <a:rPr lang="en-US" sz="2200" b="1" dirty="0"/>
              <a:t>UN Sustainable Development Goals </a:t>
            </a:r>
            <a:r>
              <a:rPr lang="en-US" sz="2200" dirty="0"/>
              <a:t>and UNESCO’s ‘Education for Sustainable Development for 2030’.</a:t>
            </a:r>
          </a:p>
          <a:p>
            <a:pPr marL="457200" indent="-457200">
              <a:spcAft>
                <a:spcPts val="1200"/>
              </a:spcAft>
              <a:buClr>
                <a:srgbClr val="F14A3A"/>
              </a:buClr>
              <a:buFont typeface="+mj-lt"/>
              <a:buAutoNum type="arabicPeriod"/>
            </a:pPr>
            <a:r>
              <a:rPr lang="en-US" sz="2200" dirty="0"/>
              <a:t>To meet </a:t>
            </a:r>
            <a:r>
              <a:rPr lang="en-US" sz="2200" b="1" dirty="0"/>
              <a:t>net zero emissions </a:t>
            </a:r>
            <a:r>
              <a:rPr lang="en-US" sz="2200" dirty="0"/>
              <a:t>by 2050.</a:t>
            </a:r>
          </a:p>
          <a:p>
            <a:pPr algn="r">
              <a:spcAft>
                <a:spcPts val="1200"/>
              </a:spcAft>
            </a:pPr>
            <a:r>
              <a:rPr lang="en-US" sz="1400" dirty="0"/>
              <a:t>UK Government Policy​</a:t>
            </a:r>
          </a:p>
          <a:p>
            <a:pPr>
              <a:spcAft>
                <a:spcPts val="1200"/>
              </a:spcAft>
            </a:pPr>
            <a:endParaRPr lang="en-GB" dirty="0"/>
          </a:p>
        </p:txBody>
      </p:sp>
      <p:sp>
        <p:nvSpPr>
          <p:cNvPr id="3" name="Title 2">
            <a:extLst>
              <a:ext uri="{FF2B5EF4-FFF2-40B4-BE49-F238E27FC236}">
                <a16:creationId xmlns:a16="http://schemas.microsoft.com/office/drawing/2014/main" id="{9AD23056-2602-EE20-2020-98EBCAA3A70D}"/>
              </a:ext>
            </a:extLst>
          </p:cNvPr>
          <p:cNvSpPr>
            <a:spLocks noGrp="1"/>
          </p:cNvSpPr>
          <p:nvPr>
            <p:ph type="title"/>
          </p:nvPr>
        </p:nvSpPr>
        <p:spPr>
          <a:xfrm>
            <a:off x="838201" y="269993"/>
            <a:ext cx="10515600" cy="1320802"/>
          </a:xfrm>
        </p:spPr>
        <p:txBody>
          <a:bodyPr/>
          <a:lstStyle/>
          <a:p>
            <a:r>
              <a:rPr lang="en-US" dirty="0">
                <a:solidFill>
                  <a:srgbClr val="1B3665"/>
                </a:solidFill>
              </a:rPr>
              <a:t>UK Government Vision</a:t>
            </a:r>
            <a:endParaRPr lang="en-GB" dirty="0">
              <a:solidFill>
                <a:srgbClr val="1B3665"/>
              </a:solidFill>
            </a:endParaRPr>
          </a:p>
        </p:txBody>
      </p:sp>
      <p:pic>
        <p:nvPicPr>
          <p:cNvPr id="7" name="Picture Placeholder 6" descr="Person wearing gloves and hat hugging a mossy tree">
            <a:extLst>
              <a:ext uri="{FF2B5EF4-FFF2-40B4-BE49-F238E27FC236}">
                <a16:creationId xmlns:a16="http://schemas.microsoft.com/office/drawing/2014/main" id="{7A9D37EA-6270-BA84-4720-A02CBB1B615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93" r="893"/>
          <a:stretch>
            <a:fillRect/>
          </a:stretch>
        </p:blipFill>
        <p:spPr>
          <a:xfrm>
            <a:off x="6606673" y="2121638"/>
            <a:ext cx="5585327" cy="3790459"/>
          </a:xfrm>
        </p:spPr>
      </p:pic>
      <p:sp>
        <p:nvSpPr>
          <p:cNvPr id="5" name="Picture Placeholder 4">
            <a:extLst>
              <a:ext uri="{FF2B5EF4-FFF2-40B4-BE49-F238E27FC236}">
                <a16:creationId xmlns:a16="http://schemas.microsoft.com/office/drawing/2014/main" id="{74F18B51-90E3-BC9B-C821-F37216506E37}"/>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1314313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2DF862-1CC9-5AD3-D301-59A6B702B808}"/>
              </a:ext>
            </a:extLst>
          </p:cNvPr>
          <p:cNvSpPr>
            <a:spLocks noGrp="1"/>
          </p:cNvSpPr>
          <p:nvPr>
            <p:ph idx="1"/>
          </p:nvPr>
        </p:nvSpPr>
        <p:spPr>
          <a:xfrm>
            <a:off x="795317" y="1096875"/>
            <a:ext cx="10081845" cy="4137280"/>
          </a:xfrm>
        </p:spPr>
        <p:txBody>
          <a:bodyPr vert="horz" lIns="0" tIns="45720" rIns="0" bIns="45720" rtlCol="0" anchor="t">
            <a:normAutofit/>
          </a:bodyPr>
          <a:lstStyle/>
          <a:p>
            <a:r>
              <a:rPr lang="en-US" sz="2400" dirty="0">
                <a:solidFill>
                  <a:schemeClr val="tx1"/>
                </a:solidFill>
                <a:latin typeface="Arial"/>
                <a:cs typeface="Arial"/>
              </a:rPr>
              <a:t>“</a:t>
            </a:r>
            <a:r>
              <a:rPr lang="en-GB" sz="2400" dirty="0">
                <a:solidFill>
                  <a:schemeClr val="tx1"/>
                </a:solidFill>
                <a:latin typeface="Arial"/>
                <a:cs typeface="Arial"/>
              </a:rPr>
              <a:t>The long-term shift in the average temperature and weather patterns across the world</a:t>
            </a:r>
            <a:r>
              <a:rPr lang="en-US" sz="2400" dirty="0">
                <a:solidFill>
                  <a:schemeClr val="tx1"/>
                </a:solidFill>
                <a:latin typeface="Arial"/>
                <a:cs typeface="Arial"/>
              </a:rPr>
              <a:t>.” </a:t>
            </a:r>
            <a:r>
              <a:rPr lang="en-US" sz="1800" dirty="0">
                <a:solidFill>
                  <a:schemeClr val="tx1"/>
                </a:solidFill>
                <a:latin typeface="Arial"/>
                <a:cs typeface="Arial"/>
              </a:rPr>
              <a:t>(Met Office)</a:t>
            </a:r>
          </a:p>
          <a:p>
            <a:endParaRPr lang="en-GB" sz="2000" dirty="0"/>
          </a:p>
        </p:txBody>
      </p:sp>
      <p:sp>
        <p:nvSpPr>
          <p:cNvPr id="3" name="Title 2">
            <a:extLst>
              <a:ext uri="{FF2B5EF4-FFF2-40B4-BE49-F238E27FC236}">
                <a16:creationId xmlns:a16="http://schemas.microsoft.com/office/drawing/2014/main" id="{87CD9B85-188C-526A-E2A2-8AFAEEB2DC84}"/>
              </a:ext>
            </a:extLst>
          </p:cNvPr>
          <p:cNvSpPr>
            <a:spLocks noGrp="1"/>
          </p:cNvSpPr>
          <p:nvPr>
            <p:ph type="title"/>
          </p:nvPr>
        </p:nvSpPr>
        <p:spPr>
          <a:xfrm>
            <a:off x="838199" y="277121"/>
            <a:ext cx="10515600" cy="819754"/>
          </a:xfrm>
        </p:spPr>
        <p:txBody>
          <a:bodyPr/>
          <a:lstStyle/>
          <a:p>
            <a:r>
              <a:rPr lang="en-US" dirty="0">
                <a:solidFill>
                  <a:srgbClr val="1B3665"/>
                </a:solidFill>
              </a:rPr>
              <a:t>Climate change is…</a:t>
            </a:r>
            <a:endParaRPr lang="en-GB" dirty="0">
              <a:solidFill>
                <a:srgbClr val="1B3665"/>
              </a:solidFill>
            </a:endParaRPr>
          </a:p>
        </p:txBody>
      </p:sp>
      <p:sp>
        <p:nvSpPr>
          <p:cNvPr id="5" name="Picture Placeholder 4">
            <a:extLst>
              <a:ext uri="{FF2B5EF4-FFF2-40B4-BE49-F238E27FC236}">
                <a16:creationId xmlns:a16="http://schemas.microsoft.com/office/drawing/2014/main" id="{94DCEE30-B68B-6FB2-15CC-706E890608A8}"/>
              </a:ext>
            </a:extLst>
          </p:cNvPr>
          <p:cNvSpPr>
            <a:spLocks noGrp="1"/>
          </p:cNvSpPr>
          <p:nvPr>
            <p:ph type="pic" sz="quarter" idx="11"/>
          </p:nvPr>
        </p:nvSpPr>
        <p:spPr/>
        <p:txBody>
          <a:bodyPr/>
          <a:lstStyle/>
          <a:p>
            <a:endParaRPr lang="en-GB"/>
          </a:p>
        </p:txBody>
      </p:sp>
      <p:pic>
        <p:nvPicPr>
          <p:cNvPr id="1026" name="Picture 2">
            <a:extLst>
              <a:ext uri="{FF2B5EF4-FFF2-40B4-BE49-F238E27FC236}">
                <a16:creationId xmlns:a16="http://schemas.microsoft.com/office/drawing/2014/main" id="{1432E963-367B-7C83-8B49-C95134672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558" y="1898046"/>
            <a:ext cx="9136883" cy="43252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E10548-41FD-B023-34EE-9746072D50A4}"/>
              </a:ext>
            </a:extLst>
          </p:cNvPr>
          <p:cNvSpPr txBox="1"/>
          <p:nvPr/>
        </p:nvSpPr>
        <p:spPr>
          <a:xfrm>
            <a:off x="859972" y="6223301"/>
            <a:ext cx="10861964" cy="430887"/>
          </a:xfrm>
          <a:prstGeom prst="rect">
            <a:avLst/>
          </a:prstGeom>
          <a:noFill/>
        </p:spPr>
        <p:txBody>
          <a:bodyPr wrap="square">
            <a:spAutoFit/>
          </a:bodyPr>
          <a:lstStyle/>
          <a:p>
            <a:r>
              <a:rPr lang="en-US" sz="1050" b="0" i="0" u="none" strike="noStrike" dirty="0">
                <a:solidFill>
                  <a:srgbClr val="000000"/>
                </a:solidFill>
                <a:effectLst/>
                <a:highlight>
                  <a:srgbClr val="F5F5F5"/>
                </a:highlight>
                <a:latin typeface="Arial Nova" panose="020B0504020202020204" pitchFamily="34" charset="0"/>
              </a:rPr>
              <a:t>IPCC, 2023: Summary for Policymakers. In: Climate Change 2023: Synthesis Report. Contribution of Working Groups I, II and III to the Sixth Assessment Report of the Intergovernmental Panel on Climate Change [Core Writing Team, H. Lee and J. Romero (eds.)]. IPCC, Geneva, Switzerland, pp. 1-34, </a:t>
            </a:r>
            <a:r>
              <a:rPr lang="en-US" sz="1050" b="0" i="0" u="none" strike="noStrike" dirty="0" err="1">
                <a:solidFill>
                  <a:srgbClr val="000000"/>
                </a:solidFill>
                <a:effectLst/>
                <a:highlight>
                  <a:srgbClr val="F5F5F5"/>
                </a:highlight>
                <a:latin typeface="Arial Nova" panose="020B0504020202020204" pitchFamily="34" charset="0"/>
              </a:rPr>
              <a:t>doi</a:t>
            </a:r>
            <a:r>
              <a:rPr lang="en-US" sz="1050" b="0" i="0" u="none" strike="noStrike" dirty="0">
                <a:solidFill>
                  <a:srgbClr val="000000"/>
                </a:solidFill>
                <a:effectLst/>
                <a:highlight>
                  <a:srgbClr val="F5F5F5"/>
                </a:highlight>
                <a:latin typeface="Arial Nova" panose="020B0504020202020204" pitchFamily="34" charset="0"/>
              </a:rPr>
              <a:t>: 10.59327/IPCC/AR6-9789291691647.001</a:t>
            </a:r>
            <a:endParaRPr lang="en-GB" sz="1050" dirty="0"/>
          </a:p>
        </p:txBody>
      </p:sp>
    </p:spTree>
    <p:extLst>
      <p:ext uri="{BB962C8B-B14F-4D97-AF65-F5344CB8AC3E}">
        <p14:creationId xmlns:p14="http://schemas.microsoft.com/office/powerpoint/2010/main" val="4098727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2DF862-1CC9-5AD3-D301-59A6B702B808}"/>
              </a:ext>
            </a:extLst>
          </p:cNvPr>
          <p:cNvSpPr>
            <a:spLocks noGrp="1"/>
          </p:cNvSpPr>
          <p:nvPr>
            <p:ph idx="1"/>
          </p:nvPr>
        </p:nvSpPr>
        <p:spPr>
          <a:xfrm>
            <a:off x="859972" y="1995967"/>
            <a:ext cx="10081845" cy="4137280"/>
          </a:xfrm>
        </p:spPr>
        <p:txBody>
          <a:bodyPr>
            <a:normAutofit/>
          </a:bodyPr>
          <a:lstStyle/>
          <a:p>
            <a:r>
              <a:rPr lang="en-US" sz="3200" dirty="0"/>
              <a:t>“meeting our own needs without compromising the ability of future generations to meet their own needs.”</a:t>
            </a:r>
          </a:p>
          <a:p>
            <a:r>
              <a:rPr lang="en-US" sz="2000" dirty="0"/>
              <a:t>(WCED, 1987)</a:t>
            </a:r>
          </a:p>
          <a:p>
            <a:endParaRPr lang="en-GB" sz="2000" dirty="0"/>
          </a:p>
        </p:txBody>
      </p:sp>
      <p:sp>
        <p:nvSpPr>
          <p:cNvPr id="3" name="Title 2">
            <a:extLst>
              <a:ext uri="{FF2B5EF4-FFF2-40B4-BE49-F238E27FC236}">
                <a16:creationId xmlns:a16="http://schemas.microsoft.com/office/drawing/2014/main" id="{87CD9B85-188C-526A-E2A2-8AFAEEB2DC84}"/>
              </a:ext>
            </a:extLst>
          </p:cNvPr>
          <p:cNvSpPr>
            <a:spLocks noGrp="1"/>
          </p:cNvSpPr>
          <p:nvPr>
            <p:ph type="title"/>
          </p:nvPr>
        </p:nvSpPr>
        <p:spPr>
          <a:xfrm>
            <a:off x="859971" y="570043"/>
            <a:ext cx="10515600" cy="1320802"/>
          </a:xfrm>
        </p:spPr>
        <p:txBody>
          <a:bodyPr/>
          <a:lstStyle/>
          <a:p>
            <a:r>
              <a:rPr lang="en-US" dirty="0">
                <a:solidFill>
                  <a:srgbClr val="1B3665"/>
                </a:solidFill>
              </a:rPr>
              <a:t>Sustainability is…</a:t>
            </a:r>
            <a:endParaRPr lang="en-GB" dirty="0">
              <a:solidFill>
                <a:srgbClr val="1B3665"/>
              </a:solidFill>
            </a:endParaRPr>
          </a:p>
        </p:txBody>
      </p:sp>
      <p:sp>
        <p:nvSpPr>
          <p:cNvPr id="5" name="Picture Placeholder 4">
            <a:extLst>
              <a:ext uri="{FF2B5EF4-FFF2-40B4-BE49-F238E27FC236}">
                <a16:creationId xmlns:a16="http://schemas.microsoft.com/office/drawing/2014/main" id="{94DCEE30-B68B-6FB2-15CC-706E890608A8}"/>
              </a:ext>
            </a:extLst>
          </p:cNvPr>
          <p:cNvSpPr>
            <a:spLocks noGrp="1"/>
          </p:cNvSpPr>
          <p:nvPr>
            <p:ph type="pic" sz="quarter" idx="11"/>
          </p:nvPr>
        </p:nvSpPr>
        <p:spPr/>
        <p:txBody>
          <a:bodyPr/>
          <a:lstStyle/>
          <a:p>
            <a:endParaRPr lang="en-GB"/>
          </a:p>
        </p:txBody>
      </p:sp>
      <p:grpSp>
        <p:nvGrpSpPr>
          <p:cNvPr id="19" name="Group 18">
            <a:extLst>
              <a:ext uri="{FF2B5EF4-FFF2-40B4-BE49-F238E27FC236}">
                <a16:creationId xmlns:a16="http://schemas.microsoft.com/office/drawing/2014/main" id="{F2B30286-D0D1-8847-6928-9E84152A597F}"/>
              </a:ext>
            </a:extLst>
          </p:cNvPr>
          <p:cNvGrpSpPr/>
          <p:nvPr/>
        </p:nvGrpSpPr>
        <p:grpSpPr>
          <a:xfrm>
            <a:off x="5231363" y="4738604"/>
            <a:ext cx="1857606" cy="1771899"/>
            <a:chOff x="2426832" y="2149347"/>
            <a:chExt cx="1949281" cy="1961602"/>
          </a:xfrm>
        </p:grpSpPr>
        <p:sp>
          <p:nvSpPr>
            <p:cNvPr id="20" name="Rectangle: Rounded Corners 19">
              <a:extLst>
                <a:ext uri="{FF2B5EF4-FFF2-40B4-BE49-F238E27FC236}">
                  <a16:creationId xmlns:a16="http://schemas.microsoft.com/office/drawing/2014/main" id="{FCD01C5A-E112-A1BB-912B-844310F0EA7F}"/>
                </a:ext>
              </a:extLst>
            </p:cNvPr>
            <p:cNvSpPr/>
            <p:nvPr/>
          </p:nvSpPr>
          <p:spPr>
            <a:xfrm>
              <a:off x="2426832" y="2149347"/>
              <a:ext cx="1949280" cy="1961602"/>
            </a:xfrm>
            <a:prstGeom prst="roundRect">
              <a:avLst>
                <a:gd name="adj" fmla="val 23337"/>
              </a:avLst>
            </a:prstGeom>
            <a:solidFill>
              <a:srgbClr val="44546A"/>
            </a:solidFill>
            <a:ln w="12700" cap="flat" cmpd="sng" algn="ctr">
              <a:noFill/>
              <a:prstDash val="solid"/>
              <a:miter lim="800000"/>
            </a:ln>
            <a:effectLst/>
            <a:scene3d>
              <a:camera prst="orthographicFront">
                <a:rot lat="0" lon="0" rev="0"/>
              </a:camera>
              <a:lightRig rig="glow" dir="t">
                <a:rot lat="0" lon="0" rev="14100000"/>
              </a:lightRig>
            </a:scene3d>
            <a:sp3d prstMaterial="softEdge">
              <a:bevelT w="127000" prst="artDeco"/>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38F2F41-C22D-C2C5-FDC7-84BFD3277CDF}"/>
                </a:ext>
              </a:extLst>
            </p:cNvPr>
            <p:cNvSpPr txBox="1"/>
            <p:nvPr/>
          </p:nvSpPr>
          <p:spPr>
            <a:xfrm>
              <a:off x="2426833" y="3400600"/>
              <a:ext cx="194928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Planet</a:t>
              </a:r>
              <a:endParaRPr kumimoji="0" lang="en-US" sz="20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2" name="Graphic 21" descr="Earth globe: Americas with solid fill">
              <a:extLst>
                <a:ext uri="{FF2B5EF4-FFF2-40B4-BE49-F238E27FC236}">
                  <a16:creationId xmlns:a16="http://schemas.microsoft.com/office/drawing/2014/main" id="{C710F611-FF80-9AAB-5A42-5E738AF8B0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8071" y="2327471"/>
              <a:ext cx="1066802" cy="1066801"/>
            </a:xfrm>
            <a:prstGeom prst="rect">
              <a:avLst/>
            </a:prstGeom>
          </p:spPr>
        </p:pic>
      </p:grpSp>
      <p:grpSp>
        <p:nvGrpSpPr>
          <p:cNvPr id="23" name="Group 22">
            <a:extLst>
              <a:ext uri="{FF2B5EF4-FFF2-40B4-BE49-F238E27FC236}">
                <a16:creationId xmlns:a16="http://schemas.microsoft.com/office/drawing/2014/main" id="{4EC779FA-7BD3-8690-6F5F-F1450F653DB5}"/>
              </a:ext>
            </a:extLst>
          </p:cNvPr>
          <p:cNvGrpSpPr/>
          <p:nvPr/>
        </p:nvGrpSpPr>
        <p:grpSpPr>
          <a:xfrm>
            <a:off x="7350563" y="4738604"/>
            <a:ext cx="1857605" cy="1771899"/>
            <a:chOff x="4549682" y="2162902"/>
            <a:chExt cx="1949280" cy="1961602"/>
          </a:xfrm>
        </p:grpSpPr>
        <p:sp>
          <p:nvSpPr>
            <p:cNvPr id="24" name="Rectangle: Rounded Corners 23">
              <a:extLst>
                <a:ext uri="{FF2B5EF4-FFF2-40B4-BE49-F238E27FC236}">
                  <a16:creationId xmlns:a16="http://schemas.microsoft.com/office/drawing/2014/main" id="{EF14444B-7C87-066A-C408-865FC437A99F}"/>
                </a:ext>
              </a:extLst>
            </p:cNvPr>
            <p:cNvSpPr/>
            <p:nvPr/>
          </p:nvSpPr>
          <p:spPr>
            <a:xfrm>
              <a:off x="4549682" y="2162902"/>
              <a:ext cx="1949280" cy="1961602"/>
            </a:xfrm>
            <a:prstGeom prst="roundRect">
              <a:avLst>
                <a:gd name="adj" fmla="val 23337"/>
              </a:avLst>
            </a:prstGeom>
            <a:solidFill>
              <a:srgbClr val="2171B7"/>
            </a:solidFill>
            <a:ln w="12700" cap="flat" cmpd="sng" algn="ctr">
              <a:noFill/>
              <a:prstDash val="solid"/>
              <a:miter lim="800000"/>
            </a:ln>
            <a:effectLst/>
            <a:scene3d>
              <a:camera prst="orthographicFront">
                <a:rot lat="0" lon="0" rev="0"/>
              </a:camera>
              <a:lightRig rig="glow" dir="t">
                <a:rot lat="0" lon="0" rev="14100000"/>
              </a:lightRig>
            </a:scene3d>
            <a:sp3d prstMaterial="softEdge">
              <a:bevelT w="127000" prst="artDeco"/>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1C3DACD-5241-4462-8B9A-81EC3526F8BE}"/>
                </a:ext>
              </a:extLst>
            </p:cNvPr>
            <p:cNvSpPr txBox="1"/>
            <p:nvPr/>
          </p:nvSpPr>
          <p:spPr>
            <a:xfrm>
              <a:off x="4549682" y="3414155"/>
              <a:ext cx="194928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Prosperity</a:t>
              </a:r>
              <a:endParaRPr kumimoji="0" lang="en-US" sz="20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6" name="Graphic 25" descr="Plant with solid fill">
              <a:extLst>
                <a:ext uri="{FF2B5EF4-FFF2-40B4-BE49-F238E27FC236}">
                  <a16:creationId xmlns:a16="http://schemas.microsoft.com/office/drawing/2014/main" id="{F8663155-12C9-7A36-894B-EEC2019A9B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4176" y="2311285"/>
              <a:ext cx="1066802" cy="1066802"/>
            </a:xfrm>
            <a:prstGeom prst="rect">
              <a:avLst/>
            </a:prstGeom>
          </p:spPr>
        </p:pic>
      </p:grpSp>
      <p:grpSp>
        <p:nvGrpSpPr>
          <p:cNvPr id="27" name="Group 26">
            <a:extLst>
              <a:ext uri="{FF2B5EF4-FFF2-40B4-BE49-F238E27FC236}">
                <a16:creationId xmlns:a16="http://schemas.microsoft.com/office/drawing/2014/main" id="{783E6A49-0464-C645-E7B7-FFD63BE862DF}"/>
              </a:ext>
            </a:extLst>
          </p:cNvPr>
          <p:cNvGrpSpPr/>
          <p:nvPr/>
        </p:nvGrpSpPr>
        <p:grpSpPr>
          <a:xfrm>
            <a:off x="3133158" y="4753054"/>
            <a:ext cx="1857605" cy="1771899"/>
            <a:chOff x="182353" y="2162902"/>
            <a:chExt cx="1949280" cy="1961602"/>
          </a:xfrm>
        </p:grpSpPr>
        <p:sp>
          <p:nvSpPr>
            <p:cNvPr id="28" name="Rectangle: Rounded Corners 27">
              <a:extLst>
                <a:ext uri="{FF2B5EF4-FFF2-40B4-BE49-F238E27FC236}">
                  <a16:creationId xmlns:a16="http://schemas.microsoft.com/office/drawing/2014/main" id="{1C3070EE-A37C-6A74-EC70-F316D3BF7504}"/>
                </a:ext>
              </a:extLst>
            </p:cNvPr>
            <p:cNvSpPr/>
            <p:nvPr/>
          </p:nvSpPr>
          <p:spPr>
            <a:xfrm>
              <a:off x="182353" y="2162902"/>
              <a:ext cx="1949280" cy="1961602"/>
            </a:xfrm>
            <a:prstGeom prst="roundRect">
              <a:avLst>
                <a:gd name="adj" fmla="val 23337"/>
              </a:avLst>
            </a:prstGeom>
            <a:solidFill>
              <a:srgbClr val="C9191E"/>
            </a:solidFill>
            <a:ln w="12700" cap="flat" cmpd="sng" algn="ctr">
              <a:noFill/>
              <a:prstDash val="solid"/>
              <a:miter lim="800000"/>
            </a:ln>
            <a:effectLst/>
            <a:scene3d>
              <a:camera prst="orthographicFront">
                <a:rot lat="0" lon="0" rev="0"/>
              </a:camera>
              <a:lightRig rig="glow" dir="t">
                <a:rot lat="0" lon="0" rev="14100000"/>
              </a:lightRig>
            </a:scene3d>
            <a:sp3d prstMaterial="softEdge">
              <a:bevelT w="127000" prst="artDeco"/>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9" name="Graphic 28" descr="Team">
              <a:extLst>
                <a:ext uri="{FF2B5EF4-FFF2-40B4-BE49-F238E27FC236}">
                  <a16:creationId xmlns:a16="http://schemas.microsoft.com/office/drawing/2014/main" id="{3FD19BEB-7509-EC1D-99CB-B13B52A602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337" y="2406086"/>
              <a:ext cx="903633" cy="903633"/>
            </a:xfrm>
            <a:prstGeom prst="rect">
              <a:avLst/>
            </a:prstGeom>
          </p:spPr>
        </p:pic>
        <p:sp>
          <p:nvSpPr>
            <p:cNvPr id="30" name="TextBox 29">
              <a:extLst>
                <a:ext uri="{FF2B5EF4-FFF2-40B4-BE49-F238E27FC236}">
                  <a16:creationId xmlns:a16="http://schemas.microsoft.com/office/drawing/2014/main" id="{D66976FE-5A93-747D-41C3-0F2BD50F69EC}"/>
                </a:ext>
              </a:extLst>
            </p:cNvPr>
            <p:cNvSpPr txBox="1"/>
            <p:nvPr/>
          </p:nvSpPr>
          <p:spPr>
            <a:xfrm>
              <a:off x="182353" y="3391831"/>
              <a:ext cx="194928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People</a:t>
              </a:r>
              <a:endParaRPr kumimoji="0" lang="en-US" sz="20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sp>
        <p:nvSpPr>
          <p:cNvPr id="31" name="Left Brace 30">
            <a:extLst>
              <a:ext uri="{FF2B5EF4-FFF2-40B4-BE49-F238E27FC236}">
                <a16:creationId xmlns:a16="http://schemas.microsoft.com/office/drawing/2014/main" id="{9107FF40-3B37-59B8-AB0A-ADB4CD8B6664}"/>
              </a:ext>
            </a:extLst>
          </p:cNvPr>
          <p:cNvSpPr/>
          <p:nvPr/>
        </p:nvSpPr>
        <p:spPr>
          <a:xfrm rot="5400000">
            <a:off x="5674084" y="1101755"/>
            <a:ext cx="908115" cy="6833820"/>
          </a:xfrm>
          <a:prstGeom prst="leftBrace">
            <a:avLst>
              <a:gd name="adj1" fmla="val 65421"/>
              <a:gd name="adj2" fmla="val 50000"/>
            </a:avLst>
          </a:prstGeom>
          <a:noFill/>
          <a:ln w="28575" cap="flat" cmpd="sng" algn="ctr">
            <a:solidFill>
              <a:srgbClr val="FFDFCD">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12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A38CE7-5225-FA8B-2966-57EAB6342654}"/>
              </a:ext>
            </a:extLst>
          </p:cNvPr>
          <p:cNvSpPr>
            <a:spLocks noGrp="1"/>
          </p:cNvSpPr>
          <p:nvPr>
            <p:ph idx="1"/>
          </p:nvPr>
        </p:nvSpPr>
        <p:spPr>
          <a:xfrm>
            <a:off x="838200" y="2464350"/>
            <a:ext cx="4598323" cy="4137280"/>
          </a:xfrm>
        </p:spPr>
        <p:txBody>
          <a:bodyPr>
            <a:normAutofit fontScale="92500" lnSpcReduction="10000"/>
          </a:bodyPr>
          <a:lstStyle/>
          <a:p>
            <a:r>
              <a:rPr lang="en-US" sz="3100" dirty="0"/>
              <a:t>“Cutting greenhouse gas emissions to as close to zero as possible, with any remaining emissions re-absorbed from the atmosphere.”</a:t>
            </a:r>
          </a:p>
          <a:p>
            <a:r>
              <a:rPr lang="en-US" dirty="0"/>
              <a:t> </a:t>
            </a:r>
          </a:p>
          <a:p>
            <a:r>
              <a:rPr lang="en-US" sz="2100" dirty="0"/>
              <a:t>United Nations</a:t>
            </a:r>
          </a:p>
          <a:p>
            <a:endParaRPr lang="en-GB" dirty="0"/>
          </a:p>
        </p:txBody>
      </p:sp>
      <p:sp>
        <p:nvSpPr>
          <p:cNvPr id="3" name="Title 2">
            <a:extLst>
              <a:ext uri="{FF2B5EF4-FFF2-40B4-BE49-F238E27FC236}">
                <a16:creationId xmlns:a16="http://schemas.microsoft.com/office/drawing/2014/main" id="{123911E8-54DD-84AF-D940-4ADDB552DB11}"/>
              </a:ext>
            </a:extLst>
          </p:cNvPr>
          <p:cNvSpPr>
            <a:spLocks noGrp="1"/>
          </p:cNvSpPr>
          <p:nvPr>
            <p:ph type="title"/>
          </p:nvPr>
        </p:nvSpPr>
        <p:spPr/>
        <p:txBody>
          <a:bodyPr/>
          <a:lstStyle/>
          <a:p>
            <a:r>
              <a:rPr lang="en-US" dirty="0">
                <a:solidFill>
                  <a:srgbClr val="1B3665"/>
                </a:solidFill>
              </a:rPr>
              <a:t>Net zero emissions</a:t>
            </a:r>
            <a:endParaRPr lang="en-GB" dirty="0">
              <a:solidFill>
                <a:srgbClr val="1B3665"/>
              </a:solidFill>
            </a:endParaRPr>
          </a:p>
        </p:txBody>
      </p:sp>
      <p:sp>
        <p:nvSpPr>
          <p:cNvPr id="5" name="Picture Placeholder 4">
            <a:extLst>
              <a:ext uri="{FF2B5EF4-FFF2-40B4-BE49-F238E27FC236}">
                <a16:creationId xmlns:a16="http://schemas.microsoft.com/office/drawing/2014/main" id="{2263DBB3-D127-3F62-A3D3-53C42498FA88}"/>
              </a:ext>
            </a:extLst>
          </p:cNvPr>
          <p:cNvSpPr>
            <a:spLocks noGrp="1"/>
          </p:cNvSpPr>
          <p:nvPr>
            <p:ph type="pic" sz="quarter" idx="11"/>
          </p:nvPr>
        </p:nvSpPr>
        <p:spPr/>
        <p:txBody>
          <a:bodyPr/>
          <a:lstStyle/>
          <a:p>
            <a:endParaRPr lang="en-GB"/>
          </a:p>
        </p:txBody>
      </p:sp>
      <p:graphicFrame>
        <p:nvGraphicFramePr>
          <p:cNvPr id="8" name="Chart 7">
            <a:extLst>
              <a:ext uri="{FF2B5EF4-FFF2-40B4-BE49-F238E27FC236}">
                <a16:creationId xmlns:a16="http://schemas.microsoft.com/office/drawing/2014/main" id="{90769B9F-F400-5F80-744A-1018F999E448}"/>
              </a:ext>
            </a:extLst>
          </p:cNvPr>
          <p:cNvGraphicFramePr/>
          <p:nvPr/>
        </p:nvGraphicFramePr>
        <p:xfrm>
          <a:off x="5922818" y="1008215"/>
          <a:ext cx="6131530" cy="5397501"/>
        </p:xfrm>
        <a:graphic>
          <a:graphicData uri="http://schemas.openxmlformats.org/drawingml/2006/chart">
            <c:chart xmlns:c="http://schemas.openxmlformats.org/drawingml/2006/chart" xmlns:r="http://schemas.openxmlformats.org/officeDocument/2006/relationships" r:id="rId3"/>
          </a:graphicData>
        </a:graphic>
      </p:graphicFrame>
      <p:sp>
        <p:nvSpPr>
          <p:cNvPr id="9" name="Arrow: Down 8">
            <a:extLst>
              <a:ext uri="{FF2B5EF4-FFF2-40B4-BE49-F238E27FC236}">
                <a16:creationId xmlns:a16="http://schemas.microsoft.com/office/drawing/2014/main" id="{F08E7F2E-64E5-BB14-01DA-BEF2D952B8A9}"/>
              </a:ext>
            </a:extLst>
          </p:cNvPr>
          <p:cNvSpPr/>
          <p:nvPr/>
        </p:nvSpPr>
        <p:spPr>
          <a:xfrm>
            <a:off x="7055336" y="1492275"/>
            <a:ext cx="352695" cy="862263"/>
          </a:xfrm>
          <a:prstGeom prst="down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Down 9">
            <a:extLst>
              <a:ext uri="{FF2B5EF4-FFF2-40B4-BE49-F238E27FC236}">
                <a16:creationId xmlns:a16="http://schemas.microsoft.com/office/drawing/2014/main" id="{465A7CAA-F292-E22F-671D-547A35C532AD}"/>
              </a:ext>
            </a:extLst>
          </p:cNvPr>
          <p:cNvSpPr/>
          <p:nvPr/>
        </p:nvSpPr>
        <p:spPr>
          <a:xfrm>
            <a:off x="10297448" y="1487079"/>
            <a:ext cx="352695" cy="4367981"/>
          </a:xfrm>
          <a:prstGeom prst="down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Down 10">
            <a:extLst>
              <a:ext uri="{FF2B5EF4-FFF2-40B4-BE49-F238E27FC236}">
                <a16:creationId xmlns:a16="http://schemas.microsoft.com/office/drawing/2014/main" id="{EF407A8D-831B-2EDB-3D4C-5BE1A7FA26E7}"/>
              </a:ext>
            </a:extLst>
          </p:cNvPr>
          <p:cNvSpPr/>
          <p:nvPr/>
        </p:nvSpPr>
        <p:spPr>
          <a:xfrm>
            <a:off x="8716895" y="1487201"/>
            <a:ext cx="352695" cy="3483077"/>
          </a:xfrm>
          <a:prstGeom prst="down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6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CF7A84-BAD4-5E6F-CE46-2EFAA323A1E9}"/>
              </a:ext>
            </a:extLst>
          </p:cNvPr>
          <p:cNvSpPr>
            <a:spLocks noGrp="1"/>
          </p:cNvSpPr>
          <p:nvPr>
            <p:ph idx="1"/>
          </p:nvPr>
        </p:nvSpPr>
        <p:spPr>
          <a:xfrm>
            <a:off x="838200" y="2349139"/>
            <a:ext cx="4695908" cy="4213585"/>
          </a:xfrm>
        </p:spPr>
        <p:txBody>
          <a:bodyPr>
            <a:normAutofit/>
          </a:bodyPr>
          <a:lstStyle/>
          <a:p>
            <a:pPr algn="ctr"/>
            <a:endParaRPr lang="en-GB" sz="2400" dirty="0"/>
          </a:p>
          <a:p>
            <a:r>
              <a:rPr lang="en-GB" sz="2800" dirty="0"/>
              <a:t>All education settings should have a </a:t>
            </a:r>
            <a:r>
              <a:rPr lang="en-GB" sz="2800" b="1" dirty="0"/>
              <a:t>sustainability lead </a:t>
            </a:r>
            <a:r>
              <a:rPr lang="en-GB" sz="2800" dirty="0"/>
              <a:t>and a </a:t>
            </a:r>
            <a:r>
              <a:rPr lang="en-GB" sz="2800" b="1" dirty="0"/>
              <a:t>climate action plan</a:t>
            </a:r>
            <a:r>
              <a:rPr lang="en-GB" sz="2800" dirty="0"/>
              <a:t> by </a:t>
            </a:r>
            <a:r>
              <a:rPr lang="en-GB" sz="2800" b="1" dirty="0"/>
              <a:t>2025.</a:t>
            </a:r>
          </a:p>
        </p:txBody>
      </p:sp>
      <p:sp>
        <p:nvSpPr>
          <p:cNvPr id="4" name="Title 3">
            <a:extLst>
              <a:ext uri="{FF2B5EF4-FFF2-40B4-BE49-F238E27FC236}">
                <a16:creationId xmlns:a16="http://schemas.microsoft.com/office/drawing/2014/main" id="{FFCA3FF8-9EE8-DA49-8077-6BED4A9C81AA}"/>
              </a:ext>
            </a:extLst>
          </p:cNvPr>
          <p:cNvSpPr>
            <a:spLocks noGrp="1"/>
          </p:cNvSpPr>
          <p:nvPr>
            <p:ph type="title"/>
          </p:nvPr>
        </p:nvSpPr>
        <p:spPr>
          <a:xfrm>
            <a:off x="838200" y="819151"/>
            <a:ext cx="10515600" cy="1428750"/>
          </a:xfrm>
        </p:spPr>
        <p:txBody>
          <a:bodyPr/>
          <a:lstStyle/>
          <a:p>
            <a:r>
              <a:rPr lang="en-GB" dirty="0">
                <a:solidFill>
                  <a:srgbClr val="1D3C6B"/>
                </a:solidFill>
              </a:rPr>
              <a:t>DfE Sustainability and Climate </a:t>
            </a:r>
            <a:br>
              <a:rPr lang="en-GB" dirty="0">
                <a:solidFill>
                  <a:srgbClr val="1D3C6B"/>
                </a:solidFill>
              </a:rPr>
            </a:br>
            <a:r>
              <a:rPr lang="en-GB" dirty="0">
                <a:solidFill>
                  <a:srgbClr val="1D3C6B"/>
                </a:solidFill>
              </a:rPr>
              <a:t>Change Strategy</a:t>
            </a:r>
          </a:p>
        </p:txBody>
      </p:sp>
      <p:sp>
        <p:nvSpPr>
          <p:cNvPr id="7" name="Picture Placeholder 6">
            <a:extLst>
              <a:ext uri="{FF2B5EF4-FFF2-40B4-BE49-F238E27FC236}">
                <a16:creationId xmlns:a16="http://schemas.microsoft.com/office/drawing/2014/main" id="{0284CAAD-D964-383A-2F0E-B9FCC923190C}"/>
              </a:ext>
            </a:extLst>
          </p:cNvPr>
          <p:cNvSpPr>
            <a:spLocks noGrp="1"/>
          </p:cNvSpPr>
          <p:nvPr>
            <p:ph type="pic" sz="quarter" idx="10"/>
          </p:nvPr>
        </p:nvSpPr>
        <p:spPr/>
        <p:txBody>
          <a:bodyPr/>
          <a:lstStyle/>
          <a:p>
            <a:endParaRPr lang="en-GB"/>
          </a:p>
        </p:txBody>
      </p:sp>
      <p:pic>
        <p:nvPicPr>
          <p:cNvPr id="3" name="Picture 2" descr="A screenshot of a computer&#10;&#10;Description automatically generated">
            <a:hlinkClick r:id="rId3"/>
            <a:extLst>
              <a:ext uri="{FF2B5EF4-FFF2-40B4-BE49-F238E27FC236}">
                <a16:creationId xmlns:a16="http://schemas.microsoft.com/office/drawing/2014/main" id="{C720ACC4-57C6-274A-CD8A-E67053B15B8C}"/>
              </a:ext>
            </a:extLst>
          </p:cNvPr>
          <p:cNvPicPr>
            <a:picLocks noChangeAspect="1"/>
          </p:cNvPicPr>
          <p:nvPr/>
        </p:nvPicPr>
        <p:blipFill rotWithShape="1">
          <a:blip r:embed="rId4">
            <a:extLst>
              <a:ext uri="{28A0092B-C50C-407E-A947-70E740481C1C}">
                <a14:useLocalDpi xmlns:a14="http://schemas.microsoft.com/office/drawing/2010/main" val="0"/>
              </a:ext>
            </a:extLst>
          </a:blip>
          <a:srcRect l="992" r="24440"/>
          <a:stretch/>
        </p:blipFill>
        <p:spPr>
          <a:xfrm>
            <a:off x="6089371" y="2247900"/>
            <a:ext cx="6102629" cy="4213585"/>
          </a:xfrm>
          <a:prstGeom prst="rect">
            <a:avLst/>
          </a:prstGeom>
        </p:spPr>
      </p:pic>
    </p:spTree>
    <p:extLst>
      <p:ext uri="{BB962C8B-B14F-4D97-AF65-F5344CB8AC3E}">
        <p14:creationId xmlns:p14="http://schemas.microsoft.com/office/powerpoint/2010/main" val="51534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CF7A84-BAD4-5E6F-CE46-2EFAA323A1E9}"/>
              </a:ext>
            </a:extLst>
          </p:cNvPr>
          <p:cNvSpPr>
            <a:spLocks noGrp="1"/>
          </p:cNvSpPr>
          <p:nvPr>
            <p:ph idx="1"/>
          </p:nvPr>
        </p:nvSpPr>
        <p:spPr>
          <a:xfrm>
            <a:off x="838200" y="2464009"/>
            <a:ext cx="5089071" cy="4098715"/>
          </a:xfrm>
        </p:spPr>
        <p:txBody>
          <a:bodyPr>
            <a:normAutofit/>
          </a:bodyPr>
          <a:lstStyle/>
          <a:p>
            <a:pPr marL="285750" indent="-285750">
              <a:buFont typeface="Arial" panose="020B0604020202020204" pitchFamily="34" charset="0"/>
              <a:buChar char="•"/>
            </a:pPr>
            <a:r>
              <a:rPr lang="en-GB" sz="2200" dirty="0"/>
              <a:t>Community leadership</a:t>
            </a:r>
          </a:p>
          <a:p>
            <a:pPr marL="285750" indent="-285750">
              <a:buFont typeface="Arial" panose="020B0604020202020204" pitchFamily="34" charset="0"/>
              <a:buChar char="•"/>
            </a:pPr>
            <a:r>
              <a:rPr lang="en-GB" sz="2200" dirty="0"/>
              <a:t>Enabling and empowering young people</a:t>
            </a:r>
          </a:p>
          <a:p>
            <a:pPr marL="285750" indent="-285750">
              <a:buFont typeface="Arial" panose="020B0604020202020204" pitchFamily="34" charset="0"/>
              <a:buChar char="•"/>
            </a:pPr>
            <a:r>
              <a:rPr lang="en-GB" sz="2200" dirty="0"/>
              <a:t>National emission reductions</a:t>
            </a:r>
          </a:p>
          <a:p>
            <a:pPr marL="285750" indent="-285750">
              <a:buFont typeface="Arial" panose="020B0604020202020204" pitchFamily="34" charset="0"/>
              <a:buChar char="•"/>
            </a:pPr>
            <a:r>
              <a:rPr lang="en-GB" sz="2200" dirty="0"/>
              <a:t>Protect and enhance biodiversity across occupied sites</a:t>
            </a:r>
          </a:p>
          <a:p>
            <a:pPr marL="285750" indent="-285750">
              <a:buFont typeface="Arial" panose="020B0604020202020204" pitchFamily="34" charset="0"/>
              <a:buChar char="•"/>
            </a:pPr>
            <a:r>
              <a:rPr lang="en-GB" sz="2200" dirty="0"/>
              <a:t>Adapt to climate risks</a:t>
            </a:r>
          </a:p>
          <a:p>
            <a:pPr marL="285750" indent="-28575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FFCA3FF8-9EE8-DA49-8077-6BED4A9C81AA}"/>
              </a:ext>
            </a:extLst>
          </p:cNvPr>
          <p:cNvSpPr>
            <a:spLocks noGrp="1"/>
          </p:cNvSpPr>
          <p:nvPr>
            <p:ph type="title"/>
          </p:nvPr>
        </p:nvSpPr>
        <p:spPr>
          <a:xfrm>
            <a:off x="838200" y="819151"/>
            <a:ext cx="10515600" cy="1428750"/>
          </a:xfrm>
        </p:spPr>
        <p:txBody>
          <a:bodyPr>
            <a:normAutofit/>
          </a:bodyPr>
          <a:lstStyle/>
          <a:p>
            <a:r>
              <a:rPr lang="en-GB" dirty="0">
                <a:solidFill>
                  <a:srgbClr val="1D3C6B"/>
                </a:solidFill>
              </a:rPr>
              <a:t>The role of education settings…</a:t>
            </a:r>
          </a:p>
        </p:txBody>
      </p:sp>
      <p:sp>
        <p:nvSpPr>
          <p:cNvPr id="7" name="Picture Placeholder 6">
            <a:extLst>
              <a:ext uri="{FF2B5EF4-FFF2-40B4-BE49-F238E27FC236}">
                <a16:creationId xmlns:a16="http://schemas.microsoft.com/office/drawing/2014/main" id="{6F6E7B57-E9CE-5703-5FCC-134A2B24F7A3}"/>
              </a:ext>
            </a:extLst>
          </p:cNvPr>
          <p:cNvSpPr>
            <a:spLocks noGrp="1"/>
          </p:cNvSpPr>
          <p:nvPr>
            <p:ph type="pic" sz="quarter" idx="10"/>
          </p:nvPr>
        </p:nvSpPr>
        <p:spPr/>
        <p:txBody>
          <a:bodyPr/>
          <a:lstStyle/>
          <a:p>
            <a:endParaRPr lang="en-GB"/>
          </a:p>
        </p:txBody>
      </p:sp>
      <p:pic>
        <p:nvPicPr>
          <p:cNvPr id="3" name="Picture Placeholder 12" descr="A group of children in a classroom&#10;&#10;Description automatically generated">
            <a:extLst>
              <a:ext uri="{FF2B5EF4-FFF2-40B4-BE49-F238E27FC236}">
                <a16:creationId xmlns:a16="http://schemas.microsoft.com/office/drawing/2014/main" id="{E6E12A69-6C93-9AE3-D9DF-C8F6BE1F6B3A}"/>
              </a:ext>
            </a:extLst>
          </p:cNvPr>
          <p:cNvPicPr>
            <a:picLocks noChangeAspect="1"/>
          </p:cNvPicPr>
          <p:nvPr/>
        </p:nvPicPr>
        <p:blipFill>
          <a:blip r:embed="rId3">
            <a:extLst>
              <a:ext uri="{28A0092B-C50C-407E-A947-70E740481C1C}">
                <a14:useLocalDpi xmlns:a14="http://schemas.microsoft.com/office/drawing/2010/main" val="0"/>
              </a:ext>
            </a:extLst>
          </a:blip>
          <a:srcRect l="15757" r="15757"/>
          <a:stretch>
            <a:fillRect/>
          </a:stretch>
        </p:blipFill>
        <p:spPr>
          <a:xfrm>
            <a:off x="6264730" y="2464009"/>
            <a:ext cx="5927269" cy="4022516"/>
          </a:xfrm>
          <a:prstGeom prst="rect">
            <a:avLst/>
          </a:prstGeom>
        </p:spPr>
      </p:pic>
    </p:spTree>
    <p:extLst>
      <p:ext uri="{BB962C8B-B14F-4D97-AF65-F5344CB8AC3E}">
        <p14:creationId xmlns:p14="http://schemas.microsoft.com/office/powerpoint/2010/main" val="1991296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3BB9B2-927E-ED88-4909-AF1725C0AAD7}"/>
              </a:ext>
            </a:extLst>
          </p:cNvPr>
          <p:cNvSpPr>
            <a:spLocks noGrp="1"/>
          </p:cNvSpPr>
          <p:nvPr>
            <p:ph idx="1"/>
          </p:nvPr>
        </p:nvSpPr>
        <p:spPr>
          <a:xfrm>
            <a:off x="838201" y="2349849"/>
            <a:ext cx="5105400" cy="4137280"/>
          </a:xfrm>
        </p:spPr>
        <p:txBody>
          <a:bodyPr>
            <a:noAutofit/>
          </a:bodyPr>
          <a:lstStyle/>
          <a:p>
            <a:br>
              <a:rPr lang="en-GB" sz="2400" dirty="0"/>
            </a:br>
            <a:r>
              <a:rPr lang="en-GB" sz="2400" dirty="0"/>
              <a:t>It is up to each individual education setting to decide the structure of their sustainability leadership team.</a:t>
            </a:r>
            <a:br>
              <a:rPr lang="en-GB" sz="2400" dirty="0"/>
            </a:br>
            <a:endParaRPr lang="en-GB" sz="2400" dirty="0"/>
          </a:p>
          <a:p>
            <a:r>
              <a:rPr lang="en-GB" sz="2400" b="1" dirty="0"/>
              <a:t>Best practice shows that change is delivered when driven by a diverse team of passionate individuals</a:t>
            </a:r>
            <a:r>
              <a:rPr lang="en-GB" sz="2400" dirty="0"/>
              <a:t>.</a:t>
            </a:r>
          </a:p>
          <a:p>
            <a:endParaRPr lang="en-GB" sz="2000" dirty="0"/>
          </a:p>
          <a:p>
            <a:pPr marL="285750" indent="-285750">
              <a:buFont typeface="Arial" panose="020B0604020202020204" pitchFamily="34" charset="0"/>
              <a:buChar char="•"/>
            </a:pPr>
            <a:endParaRPr lang="en-GB" dirty="0"/>
          </a:p>
        </p:txBody>
      </p:sp>
      <p:sp>
        <p:nvSpPr>
          <p:cNvPr id="5" name="Title 4">
            <a:extLst>
              <a:ext uri="{FF2B5EF4-FFF2-40B4-BE49-F238E27FC236}">
                <a16:creationId xmlns:a16="http://schemas.microsoft.com/office/drawing/2014/main" id="{A06DA9C1-6395-E909-3637-1E06A0B239D1}"/>
              </a:ext>
            </a:extLst>
          </p:cNvPr>
          <p:cNvSpPr>
            <a:spLocks noGrp="1"/>
          </p:cNvSpPr>
          <p:nvPr>
            <p:ph type="title"/>
          </p:nvPr>
        </p:nvSpPr>
        <p:spPr>
          <a:xfrm>
            <a:off x="838200" y="923925"/>
            <a:ext cx="10515600" cy="1320802"/>
          </a:xfrm>
        </p:spPr>
        <p:txBody>
          <a:bodyPr/>
          <a:lstStyle/>
          <a:p>
            <a:r>
              <a:rPr lang="en-GB" dirty="0">
                <a:solidFill>
                  <a:srgbClr val="1D3C6B"/>
                </a:solidFill>
                <a:latin typeface="Arial"/>
                <a:cs typeface="Arial"/>
              </a:rPr>
              <a:t>Sustainability Leadership</a:t>
            </a:r>
            <a:endParaRPr lang="en-US" dirty="0">
              <a:solidFill>
                <a:srgbClr val="1D3C6B"/>
              </a:solidFill>
            </a:endParaRPr>
          </a:p>
        </p:txBody>
      </p:sp>
      <p:sp>
        <p:nvSpPr>
          <p:cNvPr id="4" name="Picture Placeholder 3">
            <a:extLst>
              <a:ext uri="{FF2B5EF4-FFF2-40B4-BE49-F238E27FC236}">
                <a16:creationId xmlns:a16="http://schemas.microsoft.com/office/drawing/2014/main" id="{3C231D3C-C126-D418-5C55-33F65220B437}"/>
              </a:ext>
            </a:extLst>
          </p:cNvPr>
          <p:cNvSpPr>
            <a:spLocks noGrp="1"/>
          </p:cNvSpPr>
          <p:nvPr>
            <p:ph type="pic" sz="quarter" idx="11"/>
          </p:nvPr>
        </p:nvSpPr>
        <p:spPr/>
        <p:txBody>
          <a:bodyPr/>
          <a:lstStyle/>
          <a:p>
            <a:endParaRPr lang="en-GB"/>
          </a:p>
        </p:txBody>
      </p:sp>
      <p:pic>
        <p:nvPicPr>
          <p:cNvPr id="9" name="Picture Placeholder 8" descr="A group of people looking at a board&#10;&#10;Description automatically generated">
            <a:extLst>
              <a:ext uri="{FF2B5EF4-FFF2-40B4-BE49-F238E27FC236}">
                <a16:creationId xmlns:a16="http://schemas.microsoft.com/office/drawing/2014/main" id="{18E8F657-6250-DD12-1AB3-ADB1C043F8D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11" r="811"/>
          <a:stretch>
            <a:fillRect/>
          </a:stretch>
        </p:blipFill>
        <p:spPr>
          <a:xfrm>
            <a:off x="6257408" y="2459039"/>
            <a:ext cx="5934592" cy="4027486"/>
          </a:xfrm>
        </p:spPr>
      </p:pic>
    </p:spTree>
    <p:extLst>
      <p:ext uri="{BB962C8B-B14F-4D97-AF65-F5344CB8AC3E}">
        <p14:creationId xmlns:p14="http://schemas.microsoft.com/office/powerpoint/2010/main" val="10131797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limate Ambassadors">
    <a:dk1>
      <a:srgbClr val="44546A"/>
    </a:dk1>
    <a:lt1>
      <a:srgbClr val="FFFFFF"/>
    </a:lt1>
    <a:dk2>
      <a:srgbClr val="44546A"/>
    </a:dk2>
    <a:lt2>
      <a:srgbClr val="FFFFFF"/>
    </a:lt2>
    <a:accent1>
      <a:srgbClr val="082F6B"/>
    </a:accent1>
    <a:accent2>
      <a:srgbClr val="C9191E"/>
    </a:accent2>
    <a:accent3>
      <a:srgbClr val="2171B7"/>
    </a:accent3>
    <a:accent4>
      <a:srgbClr val="FFDFCD"/>
    </a:accent4>
    <a:accent5>
      <a:srgbClr val="A3C8D8"/>
    </a:accent5>
    <a:accent6>
      <a:srgbClr val="6C000A"/>
    </a:accent6>
    <a:hlink>
      <a:srgbClr val="082F6B"/>
    </a:hlink>
    <a:folHlink>
      <a:srgbClr val="082F6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6E70518BDFEF459772142CCAC44DFC" ma:contentTypeVersion="15" ma:contentTypeDescription="Create a new document." ma:contentTypeScope="" ma:versionID="36f893926624a9b5fdbd50deee21cbfc">
  <xsd:schema xmlns:xsd="http://www.w3.org/2001/XMLSchema" xmlns:xs="http://www.w3.org/2001/XMLSchema" xmlns:p="http://schemas.microsoft.com/office/2006/metadata/properties" xmlns:ns2="231dd379-4d83-4985-adff-965115ce5965" xmlns:ns3="f9ea19e9-fcd8-44e6-bbc0-ec31c56678e2" targetNamespace="http://schemas.microsoft.com/office/2006/metadata/properties" ma:root="true" ma:fieldsID="b843e0f5367d0268d9507ecbd3b14fa7" ns2:_="" ns3:_="">
    <xsd:import namespace="231dd379-4d83-4985-adff-965115ce5965"/>
    <xsd:import namespace="f9ea19e9-fcd8-44e6-bbc0-ec31c56678e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1dd379-4d83-4985-adff-965115ce59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8cd521b-c766-495a-bf72-da9be8cb7f8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ea19e9-fcd8-44e6-bbc0-ec31c56678e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7ee9cfd-0ec9-4fae-a1eb-5754e37d73a9}" ma:internalName="TaxCatchAll" ma:showField="CatchAllData" ma:web="f9ea19e9-fcd8-44e6-bbc0-ec31c56678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ea19e9-fcd8-44e6-bbc0-ec31c56678e2" xsi:nil="true"/>
    <lcf76f155ced4ddcb4097134ff3c332f xmlns="231dd379-4d83-4985-adff-965115ce5965">
      <Terms xmlns="http://schemas.microsoft.com/office/infopath/2007/PartnerControls"/>
    </lcf76f155ced4ddcb4097134ff3c332f>
    <SharedWithUsers xmlns="f9ea19e9-fcd8-44e6-bbc0-ec31c56678e2">
      <UserInfo>
        <DisplayName>Vienna McAndie</DisplayName>
        <AccountId>73</AccountId>
        <AccountType/>
      </UserInfo>
    </SharedWithUsers>
  </documentManagement>
</p:properties>
</file>

<file path=customXml/itemProps1.xml><?xml version="1.0" encoding="utf-8"?>
<ds:datastoreItem xmlns:ds="http://schemas.openxmlformats.org/officeDocument/2006/customXml" ds:itemID="{5204CED3-8037-46CA-AA38-E0C7AFDF58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1dd379-4d83-4985-adff-965115ce5965"/>
    <ds:schemaRef ds:uri="f9ea19e9-fcd8-44e6-bbc0-ec31c5667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335591-D095-4AF3-9DA3-AEBA40D1B1FC}">
  <ds:schemaRefs>
    <ds:schemaRef ds:uri="http://schemas.microsoft.com/sharepoint/v3/contenttype/forms"/>
  </ds:schemaRefs>
</ds:datastoreItem>
</file>

<file path=customXml/itemProps3.xml><?xml version="1.0" encoding="utf-8"?>
<ds:datastoreItem xmlns:ds="http://schemas.openxmlformats.org/officeDocument/2006/customXml" ds:itemID="{2D4E3FED-8986-4678-B934-BA6CB51FA9AF}">
  <ds:schemaRefs>
    <ds:schemaRef ds:uri="http://schemas.microsoft.com/office/2006/metadata/properties"/>
    <ds:schemaRef ds:uri="http://schemas.microsoft.com/office/infopath/2007/PartnerControls"/>
    <ds:schemaRef ds:uri="f9ea19e9-fcd8-44e6-bbc0-ec31c56678e2"/>
    <ds:schemaRef ds:uri="231dd379-4d83-4985-adff-965115ce5965"/>
  </ds:schemaRefs>
</ds:datastoreItem>
</file>

<file path=docProps/app.xml><?xml version="1.0" encoding="utf-8"?>
<Properties xmlns="http://schemas.openxmlformats.org/officeDocument/2006/extended-properties" xmlns:vt="http://schemas.openxmlformats.org/officeDocument/2006/docPropsVTypes">
  <TotalTime>0</TotalTime>
  <Words>2294</Words>
  <Application>Microsoft Office PowerPoint</Application>
  <PresentationFormat>Widescreen</PresentationFormat>
  <Paragraphs>128</Paragraphs>
  <Slides>14</Slides>
  <Notes>13</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1_Office Theme</vt:lpstr>
      <vt:lpstr>2_Office Theme</vt:lpstr>
      <vt:lpstr>3_Office Theme</vt:lpstr>
      <vt:lpstr>Climate Action Planning</vt:lpstr>
      <vt:lpstr>Climate Ambassadors Objective</vt:lpstr>
      <vt:lpstr>UK Government Vision</vt:lpstr>
      <vt:lpstr>Climate change is…</vt:lpstr>
      <vt:lpstr>Sustainability is…</vt:lpstr>
      <vt:lpstr>Net zero emissions</vt:lpstr>
      <vt:lpstr>DfE Sustainability and Climate  Change Strategy</vt:lpstr>
      <vt:lpstr>The role of education settings…</vt:lpstr>
      <vt:lpstr>Sustainability Leadership</vt:lpstr>
      <vt:lpstr>What is a Climate Action Plan?</vt:lpstr>
      <vt:lpstr>Climate Action Plans can help you to…</vt:lpstr>
      <vt:lpstr>Where are you as a education setting?</vt:lpstr>
      <vt:lpstr>Resources and Support</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Action Planning</dc:title>
  <dc:creator>Gemma Bailey</dc:creator>
  <cp:lastModifiedBy>Gemma Bailey</cp:lastModifiedBy>
  <cp:revision>170</cp:revision>
  <dcterms:created xsi:type="dcterms:W3CDTF">2024-05-02T13:51:51Z</dcterms:created>
  <dcterms:modified xsi:type="dcterms:W3CDTF">2024-05-20T09:47:44Z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0x010100C96E70518BDFEF459772142CCAC44DFC</vt:lpwstr>
  </property>
  <property fmtid="{D5CDD505-2E9C-101B-9397-08002B2CF9AE}" pid="3" name="ComplianceAssetId">
    <vt:lpwstr/>
  </property>
  <property fmtid="{D5CDD505-2E9C-101B-9397-08002B2CF9AE}" pid="4" name="TriggerFlowInfo">
    <vt:lpwstr/>
  </property>
  <property fmtid="{D5CDD505-2E9C-101B-9397-08002B2CF9AE}" pid="5" name="TemplateUrl">
    <vt:lpwstr/>
  </property>
  <property fmtid="{D5CDD505-2E9C-101B-9397-08002B2CF9AE}" pid="6" name="_SharedFileIndex">
    <vt:lpwstr/>
  </property>
  <property fmtid="{D5CDD505-2E9C-101B-9397-08002B2CF9AE}" pid="7" name="_ExtendedDescription">
    <vt:lpwstr/>
  </property>
  <property fmtid="{D5CDD505-2E9C-101B-9397-08002B2CF9AE}" pid="8" name="MediaServiceImageTags">
    <vt:lpwstr/>
  </property>
  <property fmtid="{D5CDD505-2E9C-101B-9397-08002B2CF9AE}" pid="9" name="xd_Signature">
    <vt:lpwstr/>
  </property>
  <property fmtid="{D5CDD505-2E9C-101B-9397-08002B2CF9AE}" pid="10" name="_SourceUrl">
    <vt:lpwstr/>
  </property>
  <property fmtid="{D5CDD505-2E9C-101B-9397-08002B2CF9AE}" pid="11" name="xd_ProgID">
    <vt:lpwstr/>
  </property>
  <property fmtid="{D5CDD505-2E9C-101B-9397-08002B2CF9AE}" pid="12" name="Order">
    <vt:lpwstr>3700.00000000000</vt:lpwstr>
  </property>
</Properties>
</file>