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4.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12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xml" ContentType="application/vnd.openxmlformats-officedocument.themeOverride+xml"/>
  <Override PartName="/ppt/notesSlides/notesSlide2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2.xml" ContentType="application/vnd.openxmlformats-officedocument.themeOverride+xml"/>
  <Override PartName="/ppt/notesSlides/notesSlide2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0.xml" ContentType="application/vnd.openxmlformats-officedocument.presentationml.notesSlide+xml"/>
  <Override PartName="/ppt/charts/chart19.xml" ContentType="application/vnd.openxmlformats-officedocument.drawingml.chart+xml"/>
  <Override PartName="/ppt/theme/themeOverride3.xml" ContentType="application/vnd.openxmlformats-officedocument.themeOverride+xml"/>
  <Override PartName="/ppt/drawings/drawing2.xml" ContentType="application/vnd.openxmlformats-officedocument.drawingml.chartshapes+xml"/>
  <Override PartName="/ppt/notesSlides/notesSlide41.xml" ContentType="application/vnd.openxmlformats-officedocument.presentationml.notesSl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2.xml" ContentType="application/vnd.openxmlformats-officedocument.presentationml.notesSlide+xml"/>
  <Override PartName="/ppt/charts/chart21.xml" ContentType="application/vnd.openxmlformats-officedocument.drawingml.chart+xml"/>
  <Override PartName="/ppt/theme/themeOverride4.xml" ContentType="application/vnd.openxmlformats-officedocument.themeOverride+xml"/>
  <Override PartName="/ppt/charts/chart22.xml" ContentType="application/vnd.openxmlformats-officedocument.drawingml.chart+xml"/>
  <Override PartName="/ppt/theme/themeOverride5.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23.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2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5.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2.xml" ContentType="application/vnd.openxmlformats-officedocument.presentationml.notesSlide+xml"/>
  <Override PartName="/ppt/charts/chart26.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53.xml" ContentType="application/vnd.openxmlformats-officedocument.presentationml.notesSlide+xml"/>
  <Override PartName="/ppt/charts/chart2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8.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9.xml" ContentType="application/vnd.openxmlformats-officedocument.drawingml.chart+xml"/>
  <Override PartName="/ppt/charts/style26.xml" ContentType="application/vnd.ms-office.chartstyle+xml"/>
  <Override PartName="/ppt/charts/colors26.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960" r:id="rId2"/>
    <p:sldMasterId id="2147483991" r:id="rId3"/>
    <p:sldMasterId id="2147484020" r:id="rId4"/>
  </p:sldMasterIdLst>
  <p:notesMasterIdLst>
    <p:notesMasterId r:id="rId58"/>
  </p:notesMasterIdLst>
  <p:handoutMasterIdLst>
    <p:handoutMasterId r:id="rId59"/>
  </p:handoutMasterIdLst>
  <p:sldIdLst>
    <p:sldId id="11333" r:id="rId5"/>
    <p:sldId id="4688" r:id="rId6"/>
    <p:sldId id="11331" r:id="rId7"/>
    <p:sldId id="11386" r:id="rId8"/>
    <p:sldId id="11369" r:id="rId9"/>
    <p:sldId id="11359" r:id="rId10"/>
    <p:sldId id="11380" r:id="rId11"/>
    <p:sldId id="10695" r:id="rId12"/>
    <p:sldId id="10747" r:id="rId13"/>
    <p:sldId id="11336" r:id="rId14"/>
    <p:sldId id="11337" r:id="rId15"/>
    <p:sldId id="11330" r:id="rId16"/>
    <p:sldId id="11327" r:id="rId17"/>
    <p:sldId id="11335" r:id="rId18"/>
    <p:sldId id="11339" r:id="rId19"/>
    <p:sldId id="11340" r:id="rId20"/>
    <p:sldId id="11341" r:id="rId21"/>
    <p:sldId id="11365" r:id="rId22"/>
    <p:sldId id="11342" r:id="rId23"/>
    <p:sldId id="11346" r:id="rId24"/>
    <p:sldId id="4951" r:id="rId25"/>
    <p:sldId id="11387" r:id="rId26"/>
    <p:sldId id="11388" r:id="rId27"/>
    <p:sldId id="10816" r:id="rId28"/>
    <p:sldId id="10832" r:id="rId29"/>
    <p:sldId id="10828" r:id="rId30"/>
    <p:sldId id="10856" r:id="rId31"/>
    <p:sldId id="11376" r:id="rId32"/>
    <p:sldId id="11364" r:id="rId33"/>
    <p:sldId id="11351" r:id="rId34"/>
    <p:sldId id="11372" r:id="rId35"/>
    <p:sldId id="10741" r:id="rId36"/>
    <p:sldId id="11360" r:id="rId37"/>
    <p:sldId id="11382" r:id="rId38"/>
    <p:sldId id="11366" r:id="rId39"/>
    <p:sldId id="11353" r:id="rId40"/>
    <p:sldId id="11374" r:id="rId41"/>
    <p:sldId id="11383" r:id="rId42"/>
    <p:sldId id="277" r:id="rId43"/>
    <p:sldId id="278" r:id="rId44"/>
    <p:sldId id="280" r:id="rId45"/>
    <p:sldId id="284" r:id="rId46"/>
    <p:sldId id="11379" r:id="rId47"/>
    <p:sldId id="11384" r:id="rId48"/>
    <p:sldId id="10853" r:id="rId49"/>
    <p:sldId id="11367" r:id="rId50"/>
    <p:sldId id="11357" r:id="rId51"/>
    <p:sldId id="11385" r:id="rId52"/>
    <p:sldId id="11358" r:id="rId53"/>
    <p:sldId id="10751" r:id="rId54"/>
    <p:sldId id="10874" r:id="rId55"/>
    <p:sldId id="11347" r:id="rId56"/>
    <p:sldId id="11304" r:id="rId57"/>
  </p:sldIdLst>
  <p:sldSz cx="12192000" cy="6858000"/>
  <p:notesSz cx="6797675" cy="9928225"/>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V Playbook for online businesses" id="{480A66DE-8F6D-41D9-8F97-BF52A051244A}">
          <p14:sldIdLst>
            <p14:sldId id="11333"/>
            <p14:sldId id="4688"/>
            <p14:sldId id="11331"/>
            <p14:sldId id="11386"/>
            <p14:sldId id="11369"/>
            <p14:sldId id="11359"/>
            <p14:sldId id="11380"/>
            <p14:sldId id="10695"/>
            <p14:sldId id="10747"/>
            <p14:sldId id="11336"/>
            <p14:sldId id="11337"/>
            <p14:sldId id="11330"/>
            <p14:sldId id="11327"/>
            <p14:sldId id="11335"/>
            <p14:sldId id="11339"/>
            <p14:sldId id="11340"/>
            <p14:sldId id="11341"/>
            <p14:sldId id="11365"/>
            <p14:sldId id="11342"/>
            <p14:sldId id="11346"/>
            <p14:sldId id="4951"/>
            <p14:sldId id="11387"/>
            <p14:sldId id="11388"/>
            <p14:sldId id="10816"/>
            <p14:sldId id="10832"/>
            <p14:sldId id="10828"/>
            <p14:sldId id="10856"/>
            <p14:sldId id="11376"/>
            <p14:sldId id="11364"/>
            <p14:sldId id="11351"/>
            <p14:sldId id="11372"/>
            <p14:sldId id="10741"/>
            <p14:sldId id="11360"/>
            <p14:sldId id="11382"/>
            <p14:sldId id="11366"/>
            <p14:sldId id="11353"/>
            <p14:sldId id="11374"/>
            <p14:sldId id="11383"/>
            <p14:sldId id="277"/>
            <p14:sldId id="278"/>
            <p14:sldId id="280"/>
            <p14:sldId id="284"/>
            <p14:sldId id="11379"/>
            <p14:sldId id="11384"/>
            <p14:sldId id="10853"/>
            <p14:sldId id="11367"/>
            <p14:sldId id="11357"/>
          </p14:sldIdLst>
        </p14:section>
        <p14:section name="Appendix" id="{9D90A74E-A875-4F2A-9BDE-0C20F2E035B7}">
          <p14:sldIdLst>
            <p14:sldId id="11385"/>
            <p14:sldId id="11358"/>
            <p14:sldId id="10751"/>
            <p14:sldId id="10874"/>
            <p14:sldId id="11347"/>
            <p14:sldId id="11304"/>
          </p14:sldIdLst>
        </p14:section>
      </p14:sectionLst>
    </p:ext>
    <p:ext uri="{EFAFB233-063F-42B5-8137-9DF3F51BA10A}">
      <p15:sldGuideLst xmlns:p15="http://schemas.microsoft.com/office/powerpoint/2012/main">
        <p15:guide id="2" pos="3840" userDrawn="1">
          <p15:clr>
            <a:srgbClr val="A4A3A4"/>
          </p15:clr>
        </p15:guide>
        <p15:guide id="3" orient="horz" pos="278" userDrawn="1">
          <p15:clr>
            <a:srgbClr val="A4A3A4"/>
          </p15:clr>
        </p15:guide>
        <p15:guide id="4" orient="horz" pos="3430" userDrawn="1">
          <p15:clr>
            <a:srgbClr val="A4A3A4"/>
          </p15:clr>
        </p15:guide>
        <p15:guide id="5" orient="horz" pos="3475" userDrawn="1">
          <p15:clr>
            <a:srgbClr val="A4A3A4"/>
          </p15:clr>
        </p15:guide>
        <p15:guide id="6" orient="horz" pos="2976" userDrawn="1">
          <p15:clr>
            <a:srgbClr val="A4A3A4"/>
          </p15:clr>
        </p15:guide>
        <p15:guide id="7" orient="horz" pos="107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ca Webber" initials="DW" lastIdx="1" clrIdx="0">
    <p:extLst>
      <p:ext uri="{19B8F6BF-5375-455C-9EA6-DF929625EA0E}">
        <p15:presenceInfo xmlns:p15="http://schemas.microsoft.com/office/powerpoint/2012/main" userId="S::danica.webber@thinkbox.tv::f9f86f5a-c997-4a12-9683-9d18c70ea3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305"/>
    <a:srgbClr val="87B923"/>
    <a:srgbClr val="0070C0"/>
    <a:srgbClr val="002060"/>
    <a:srgbClr val="009B3C"/>
    <a:srgbClr val="C00000"/>
    <a:srgbClr val="0069B4"/>
    <a:srgbClr val="E10514"/>
    <a:srgbClr val="372D87"/>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71" autoAdjust="0"/>
    <p:restoredTop sz="90887" autoAdjust="0"/>
  </p:normalViewPr>
  <p:slideViewPr>
    <p:cSldViewPr snapToGrid="0" showGuides="1">
      <p:cViewPr varScale="1">
        <p:scale>
          <a:sx n="101" d="100"/>
          <a:sy n="101" d="100"/>
        </p:scale>
        <p:origin x="558" y="114"/>
      </p:cViewPr>
      <p:guideLst>
        <p:guide pos="3840"/>
        <p:guide orient="horz" pos="278"/>
        <p:guide orient="horz" pos="3430"/>
        <p:guide orient="horz" pos="3475"/>
        <p:guide orient="horz" pos="2976"/>
        <p:guide orient="horz" pos="1071"/>
      </p:guideLst>
    </p:cSldViewPr>
  </p:slideViewPr>
  <p:outlineViewPr>
    <p:cViewPr>
      <p:scale>
        <a:sx n="33" d="100"/>
        <a:sy n="33" d="100"/>
      </p:scale>
      <p:origin x="0" y="-1680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2" d="100"/>
          <a:sy n="82" d="100"/>
        </p:scale>
        <p:origin x="3874" y="6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NULL" TargetMode="External"/><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4.xml"/></Relationships>
</file>

<file path=ppt/charts/_rels/chart22.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5.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20.xml"/><Relationship Id="rId1" Type="http://schemas.microsoft.com/office/2011/relationships/chartStyle" Target="style20.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1.xml"/><Relationship Id="rId1" Type="http://schemas.microsoft.com/office/2011/relationships/chartStyle" Target="style21.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2.xml"/><Relationship Id="rId1" Type="http://schemas.microsoft.com/office/2011/relationships/chartStyle" Target="style22.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3.xml"/><Relationship Id="rId1" Type="http://schemas.microsoft.com/office/2011/relationships/chartStyle" Target="style23.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4.xml"/><Relationship Id="rId1" Type="http://schemas.microsoft.com/office/2011/relationships/chartStyle" Target="style2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5.xml"/><Relationship Id="rId1" Type="http://schemas.microsoft.com/office/2011/relationships/chartStyle" Target="style25.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100256342343468E-2"/>
          <c:y val="0"/>
          <c:w val="0.9508997436576565"/>
          <c:h val="0.76307090155071944"/>
        </c:manualLayout>
      </c:layout>
      <c:barChart>
        <c:barDir val="col"/>
        <c:grouping val="clustered"/>
        <c:varyColors val="0"/>
        <c:ser>
          <c:idx val="0"/>
          <c:order val="0"/>
          <c:tx>
            <c:strRef>
              <c:f>Sheet1!$B$1</c:f>
              <c:strCache>
                <c:ptCount val="1"/>
                <c:pt idx="0">
                  <c:v>Increase in spend Vs 2019 (£m)</c:v>
                </c:pt>
              </c:strCache>
            </c:strRef>
          </c:tx>
          <c:spPr>
            <a:noFill/>
            <a:ln w="22225">
              <a:solidFill>
                <a:srgbClr val="C00000"/>
              </a:solidFill>
            </a:ln>
            <a:effectLst/>
          </c:spPr>
          <c:invertIfNegative val="0"/>
          <c:cat>
            <c:strRef>
              <c:f>Sheet1!$A$2:$A$11</c:f>
              <c:strCache>
                <c:ptCount val="10"/>
                <c:pt idx="0">
                  <c:v>Food delivery / food subscriptions</c:v>
                </c:pt>
                <c:pt idx="1">
                  <c:v>Online market places</c:v>
                </c:pt>
                <c:pt idx="2">
                  <c:v>Used cars</c:v>
                </c:pt>
                <c:pt idx="3">
                  <c:v>Streaming platforms</c:v>
                </c:pt>
                <c:pt idx="4">
                  <c:v>Price comparison websites</c:v>
                </c:pt>
                <c:pt idx="5">
                  <c:v>Technology</c:v>
                </c:pt>
                <c:pt idx="6">
                  <c:v>Social media</c:v>
                </c:pt>
                <c:pt idx="7">
                  <c:v>Exercise</c:v>
                </c:pt>
                <c:pt idx="8">
                  <c:v>Gifting and greeting cards</c:v>
                </c:pt>
                <c:pt idx="9">
                  <c:v>Gambling / Lottery</c:v>
                </c:pt>
              </c:strCache>
            </c:strRef>
          </c:cat>
          <c:val>
            <c:numRef>
              <c:f>Sheet1!$B$2:$B$11</c:f>
              <c:numCache>
                <c:formatCode>_-"£"* #,##0_-;\-"£"* #,##0_-;_-"£"* "-"??_-;_-@_-</c:formatCode>
                <c:ptCount val="10"/>
                <c:pt idx="0">
                  <c:v>42.947882999999997</c:v>
                </c:pt>
                <c:pt idx="1">
                  <c:v>32.030861999999999</c:v>
                </c:pt>
                <c:pt idx="2">
                  <c:v>25.427076</c:v>
                </c:pt>
                <c:pt idx="3">
                  <c:v>18.559951999999999</c:v>
                </c:pt>
                <c:pt idx="4">
                  <c:v>16.169816000000001</c:v>
                </c:pt>
                <c:pt idx="5">
                  <c:v>11.721177000000001</c:v>
                </c:pt>
                <c:pt idx="6">
                  <c:v>10.605071000000001</c:v>
                </c:pt>
                <c:pt idx="7">
                  <c:v>9.098668</c:v>
                </c:pt>
                <c:pt idx="8">
                  <c:v>7.748507</c:v>
                </c:pt>
                <c:pt idx="9">
                  <c:v>6.2896049999999999</c:v>
                </c:pt>
              </c:numCache>
            </c:numRef>
          </c:val>
          <c:extLst>
            <c:ext xmlns:c16="http://schemas.microsoft.com/office/drawing/2014/chart" uri="{C3380CC4-5D6E-409C-BE32-E72D297353CC}">
              <c16:uniqueId val="{00000000-17F0-4F77-AD65-8854F0CD831A}"/>
            </c:ext>
          </c:extLst>
        </c:ser>
        <c:dLbls>
          <c:showLegendKey val="0"/>
          <c:showVal val="0"/>
          <c:showCatName val="0"/>
          <c:showSerName val="0"/>
          <c:showPercent val="0"/>
          <c:showBubbleSize val="0"/>
        </c:dLbls>
        <c:gapWidth val="18"/>
        <c:overlap val="-27"/>
        <c:axId val="676686144"/>
        <c:axId val="676672368"/>
      </c:barChart>
      <c:catAx>
        <c:axId val="67668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676672368"/>
        <c:crosses val="autoZero"/>
        <c:auto val="1"/>
        <c:lblAlgn val="ctr"/>
        <c:lblOffset val="100"/>
        <c:noMultiLvlLbl val="0"/>
      </c:catAx>
      <c:valAx>
        <c:axId val="676672368"/>
        <c:scaling>
          <c:orientation val="minMax"/>
        </c:scaling>
        <c:delete val="1"/>
        <c:axPos val="l"/>
        <c:numFmt formatCode="_-&quot;£&quot;* #,##0_-;\-&quot;£&quot;* #,##0_-;_-&quot;£&quot;* &quot;-&quot;??_-;_-@_-" sourceLinked="1"/>
        <c:majorTickMark val="none"/>
        <c:minorTickMark val="none"/>
        <c:tickLblPos val="nextTo"/>
        <c:crossAx val="676686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047051114905876"/>
          <c:y val="0.25932878888138089"/>
          <c:w val="0.31586503097771085"/>
          <c:h val="0.73159761960448011"/>
        </c:manualLayout>
      </c:layout>
      <c:pieChart>
        <c:varyColors val="1"/>
        <c:ser>
          <c:idx val="0"/>
          <c:order val="0"/>
          <c:tx>
            <c:strRef>
              <c:f>Sheet1!$B$1</c:f>
              <c:strCache>
                <c:ptCount val="1"/>
                <c:pt idx="0">
                  <c:v>Visits</c:v>
                </c:pt>
              </c:strCache>
            </c:strRef>
          </c:tx>
          <c:dPt>
            <c:idx val="0"/>
            <c:bubble3D val="0"/>
            <c:spPr>
              <a:solidFill>
                <a:srgbClr val="EB7305"/>
              </a:solidFill>
              <a:ln w="19050">
                <a:solidFill>
                  <a:schemeClr val="lt1"/>
                </a:solidFill>
              </a:ln>
              <a:effectLst/>
            </c:spPr>
            <c:extLst>
              <c:ext xmlns:c16="http://schemas.microsoft.com/office/drawing/2014/chart" uri="{C3380CC4-5D6E-409C-BE32-E72D297353CC}">
                <c16:uniqueId val="{00000001-D58F-491A-8BB8-8F32D60C1E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D58F-491A-8BB8-8F32D60C1EAF}"/>
              </c:ext>
            </c:extLst>
          </c:dPt>
          <c:dPt>
            <c:idx val="2"/>
            <c:bubble3D val="0"/>
            <c:spPr>
              <a:solidFill>
                <a:srgbClr val="009B3C"/>
              </a:solidFill>
              <a:ln w="19050">
                <a:solidFill>
                  <a:schemeClr val="lt1"/>
                </a:solidFill>
              </a:ln>
              <a:effectLst/>
            </c:spPr>
            <c:extLst>
              <c:ext xmlns:c16="http://schemas.microsoft.com/office/drawing/2014/chart" uri="{C3380CC4-5D6E-409C-BE32-E72D297353CC}">
                <c16:uniqueId val="{00000005-D58F-491A-8BB8-8F32D60C1EAF}"/>
              </c:ext>
            </c:extLst>
          </c:dPt>
          <c:dPt>
            <c:idx val="3"/>
            <c:bubble3D val="0"/>
            <c:spPr>
              <a:solidFill>
                <a:srgbClr val="002060"/>
              </a:solidFill>
              <a:ln w="19050">
                <a:solidFill>
                  <a:schemeClr val="lt1"/>
                </a:solidFill>
              </a:ln>
              <a:effectLst/>
            </c:spPr>
            <c:extLst>
              <c:ext xmlns:c16="http://schemas.microsoft.com/office/drawing/2014/chart" uri="{C3380CC4-5D6E-409C-BE32-E72D297353CC}">
                <c16:uniqueId val="{00000007-E90D-43D3-AF0E-25865F66F2F9}"/>
              </c:ext>
            </c:extLst>
          </c:dPt>
          <c:dPt>
            <c:idx val="4"/>
            <c:bubble3D val="0"/>
            <c:spPr>
              <a:solidFill>
                <a:srgbClr val="0070C0"/>
              </a:solidFill>
              <a:ln w="19050">
                <a:solidFill>
                  <a:schemeClr val="lt1"/>
                </a:solidFill>
              </a:ln>
              <a:effectLst/>
            </c:spPr>
            <c:extLst>
              <c:ext xmlns:c16="http://schemas.microsoft.com/office/drawing/2014/chart" uri="{C3380CC4-5D6E-409C-BE32-E72D297353CC}">
                <c16:uniqueId val="{00000008-E90D-43D3-AF0E-25865F66F2F9}"/>
              </c:ext>
            </c:extLst>
          </c:dPt>
          <c:dPt>
            <c:idx val="5"/>
            <c:bubble3D val="0"/>
            <c:spPr>
              <a:solidFill>
                <a:srgbClr val="87B923"/>
              </a:solidFill>
              <a:ln w="19050">
                <a:solidFill>
                  <a:schemeClr val="lt1"/>
                </a:solidFill>
              </a:ln>
              <a:effectLst/>
            </c:spPr>
            <c:extLst>
              <c:ext xmlns:c16="http://schemas.microsoft.com/office/drawing/2014/chart" uri="{C3380CC4-5D6E-409C-BE32-E72D297353CC}">
                <c16:uniqueId val="{00000009-E90D-43D3-AF0E-25865F66F2F9}"/>
              </c:ext>
            </c:extLst>
          </c:dPt>
          <c:dLbls>
            <c:dLbl>
              <c:idx val="0"/>
              <c:layout>
                <c:manualLayout>
                  <c:x val="7.2541473780582217E-3"/>
                  <c:y val="5.1771274255457952E-2"/>
                </c:manualLayout>
              </c:layout>
              <c:tx>
                <c:rich>
                  <a:bodyPr/>
                  <a:lstStyle/>
                  <a:p>
                    <a:r>
                      <a:rPr lang="en-US" sz="1200" b="1" dirty="0">
                        <a:solidFill>
                          <a:schemeClr val="tx1"/>
                        </a:solidFill>
                        <a:latin typeface="+mj-lt"/>
                      </a:rPr>
                      <a:t>Other drivers</a:t>
                    </a:r>
                    <a:r>
                      <a:rPr lang="en-US" sz="1200" b="1" baseline="0" dirty="0">
                        <a:solidFill>
                          <a:schemeClr val="tx1"/>
                        </a:solidFill>
                        <a:latin typeface="+mj-lt"/>
                      </a:rPr>
                      <a:t>
</a:t>
                    </a:r>
                    <a:fld id="{B2300B8E-617D-4DC1-8C88-0FB4A909CBD3}" type="PERCENTAGE">
                      <a:rPr lang="en-US" sz="1200" b="1" baseline="0">
                        <a:solidFill>
                          <a:schemeClr val="tx1"/>
                        </a:solidFill>
                        <a:latin typeface="+mj-lt"/>
                      </a:rPr>
                      <a:pPr/>
                      <a:t>[PERCENTAGE]</a:t>
                    </a:fld>
                    <a:endParaRPr lang="en-US" sz="1200" b="1" baseline="0" dirty="0">
                      <a:solidFill>
                        <a:schemeClr val="tx1"/>
                      </a:solidFill>
                      <a:latin typeface="+mj-lt"/>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58F-491A-8BB8-8F32D60C1EAF}"/>
                </c:ext>
              </c:extLst>
            </c:dLbl>
            <c:dLbl>
              <c:idx val="1"/>
              <c:layout>
                <c:manualLayout>
                  <c:x val="-7.2481948399017865E-2"/>
                  <c:y val="-0.1655520577494135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58F-491A-8BB8-8F32D60C1EAF}"/>
                </c:ext>
              </c:extLst>
            </c:dLbl>
            <c:dLbl>
              <c:idx val="2"/>
              <c:layout>
                <c:manualLayout>
                  <c:x val="0.1045077337689586"/>
                  <c:y val="-2.453782386112627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58F-491A-8BB8-8F32D60C1EAF}"/>
                </c:ext>
              </c:extLst>
            </c:dLbl>
            <c:dLbl>
              <c:idx val="3"/>
              <c:layout>
                <c:manualLayout>
                  <c:x val="-1.4915870526515876E-2"/>
                  <c:y val="2.542137746506622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90D-43D3-AF0E-25865F66F2F9}"/>
                </c:ext>
              </c:extLst>
            </c:dLbl>
            <c:dLbl>
              <c:idx val="4"/>
              <c:layout>
                <c:manualLayout>
                  <c:x val="4.5224165986809638E-3"/>
                  <c:y val="3.6257291694844081E-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8-E90D-43D3-AF0E-25865F66F2F9}"/>
                </c:ext>
              </c:extLst>
            </c:dLbl>
            <c:dLbl>
              <c:idx val="5"/>
              <c:layout>
                <c:manualLayout>
                  <c:x val="2.0100394261774561E-2"/>
                  <c:y val="-2.545429931529790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90D-43D3-AF0E-25865F66F2F9}"/>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Poppins" panose="00000500000000000000" pitchFamily="2"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non-media</c:v>
                </c:pt>
                <c:pt idx="1">
                  <c:v>TV</c:v>
                </c:pt>
                <c:pt idx="2">
                  <c:v>Search</c:v>
                </c:pt>
                <c:pt idx="3">
                  <c:v>Out of Home</c:v>
                </c:pt>
                <c:pt idx="4">
                  <c:v>Radio</c:v>
                </c:pt>
                <c:pt idx="5">
                  <c:v>Social</c:v>
                </c:pt>
              </c:strCache>
            </c:strRef>
          </c:cat>
          <c:val>
            <c:numRef>
              <c:f>Sheet1!$B$2:$B$7</c:f>
              <c:numCache>
                <c:formatCode>#,##0</c:formatCode>
                <c:ptCount val="6"/>
                <c:pt idx="0">
                  <c:v>22739644.691418439</c:v>
                </c:pt>
                <c:pt idx="1">
                  <c:v>50301465.999815151</c:v>
                </c:pt>
                <c:pt idx="2">
                  <c:v>30848226.484772641</c:v>
                </c:pt>
                <c:pt idx="3">
                  <c:v>6821759.1055743163</c:v>
                </c:pt>
                <c:pt idx="4">
                  <c:v>3632106.8499234016</c:v>
                </c:pt>
                <c:pt idx="5">
                  <c:v>5822881.5938264057</c:v>
                </c:pt>
              </c:numCache>
            </c:numRef>
          </c:val>
          <c:extLst>
            <c:ext xmlns:c16="http://schemas.microsoft.com/office/drawing/2014/chart" uri="{C3380CC4-5D6E-409C-BE32-E72D297353CC}">
              <c16:uniqueId val="{00000008-D58F-491A-8BB8-8F32D60C1EA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1" i="0" u="none" strike="noStrike" kern="1200" spc="0" baseline="0">
                <a:solidFill>
                  <a:schemeClr val="tx1"/>
                </a:solidFill>
                <a:latin typeface="Arial (Body)"/>
                <a:ea typeface="+mn-ea"/>
                <a:cs typeface="Poppins" panose="00000500000000000000" pitchFamily="2" charset="0"/>
              </a:defRPr>
            </a:pPr>
            <a:r>
              <a:rPr lang="en-GB" sz="1200" b="1" dirty="0">
                <a:latin typeface="Arial (Body)"/>
              </a:rPr>
              <a:t>TV cost per visit by brand in the modelling</a:t>
            </a:r>
          </a:p>
        </c:rich>
      </c:tx>
      <c:layout>
        <c:manualLayout>
          <c:xMode val="edge"/>
          <c:yMode val="edge"/>
          <c:x val="0.39613863835217933"/>
          <c:y val="1.588877689363152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Arial (Body)"/>
              <a:ea typeface="+mn-ea"/>
              <a:cs typeface="Poppins" panose="00000500000000000000" pitchFamily="2" charset="0"/>
            </a:defRPr>
          </a:pPr>
          <a:endParaRPr lang="en-US"/>
        </a:p>
      </c:txPr>
    </c:title>
    <c:autoTitleDeleted val="0"/>
    <c:plotArea>
      <c:layout>
        <c:manualLayout>
          <c:layoutTarget val="inner"/>
          <c:xMode val="edge"/>
          <c:yMode val="edge"/>
          <c:x val="0.37704107273298171"/>
          <c:y val="0.11834845130298396"/>
          <c:w val="0.54430442565533654"/>
          <c:h val="0.86005928473814164"/>
        </c:manualLayout>
      </c:layout>
      <c:barChart>
        <c:barDir val="bar"/>
        <c:grouping val="clustered"/>
        <c:varyColors val="0"/>
        <c:ser>
          <c:idx val="0"/>
          <c:order val="0"/>
          <c:tx>
            <c:strRef>
              <c:f>Sheet1!$B$1</c:f>
              <c:strCache>
                <c:ptCount val="1"/>
                <c:pt idx="0">
                  <c:v>Peak %</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Body)"/>
                    <a:ea typeface="+mn-ea"/>
                    <a:cs typeface="Poppins"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Sheet1!$A$3:$A$12</c:f>
              <c:strCache>
                <c:ptCount val="10"/>
                <c:pt idx="0">
                  <c:v>Gift delivery</c:v>
                </c:pt>
                <c:pt idx="1">
                  <c:v>Food</c:v>
                </c:pt>
                <c:pt idx="2">
                  <c:v>Online service</c:v>
                </c:pt>
                <c:pt idx="3">
                  <c:v>2nd hand cars (A)</c:v>
                </c:pt>
                <c:pt idx="4">
                  <c:v>FS - Insurance</c:v>
                </c:pt>
                <c:pt idx="5">
                  <c:v>Dieting</c:v>
                </c:pt>
                <c:pt idx="6">
                  <c:v>2nd hand cars (B)</c:v>
                </c:pt>
                <c:pt idx="7">
                  <c:v>FS - Savings</c:v>
                </c:pt>
                <c:pt idx="8">
                  <c:v>Home gym</c:v>
                </c:pt>
                <c:pt idx="9">
                  <c:v>FS - Mortgages</c:v>
                </c:pt>
              </c:strCache>
            </c:strRef>
          </c:cat>
          <c:val>
            <c:numRef>
              <c:f>Sheet1!$B$3:$B$12</c:f>
              <c:numCache>
                <c:formatCode>"£"#,##0.00_);[Red]\("£"#,##0.00\)</c:formatCode>
                <c:ptCount val="10"/>
                <c:pt idx="0">
                  <c:v>0.4</c:v>
                </c:pt>
                <c:pt idx="1">
                  <c:v>1.9</c:v>
                </c:pt>
                <c:pt idx="2">
                  <c:v>1.9</c:v>
                </c:pt>
                <c:pt idx="3">
                  <c:v>2.1</c:v>
                </c:pt>
                <c:pt idx="4">
                  <c:v>2.4</c:v>
                </c:pt>
                <c:pt idx="5">
                  <c:v>2.4</c:v>
                </c:pt>
                <c:pt idx="6">
                  <c:v>2.5</c:v>
                </c:pt>
                <c:pt idx="7">
                  <c:v>4.2</c:v>
                </c:pt>
                <c:pt idx="8">
                  <c:v>4.5999999999999996</c:v>
                </c:pt>
                <c:pt idx="9">
                  <c:v>27.3</c:v>
                </c:pt>
              </c:numCache>
            </c:numRef>
          </c:val>
          <c:extLst>
            <c:ext xmlns:c16="http://schemas.microsoft.com/office/drawing/2014/chart" uri="{C3380CC4-5D6E-409C-BE32-E72D297353CC}">
              <c16:uniqueId val="{00000000-DC41-4BB0-959B-C36C3E0F7993}"/>
            </c:ext>
          </c:extLst>
        </c:ser>
        <c:dLbls>
          <c:showLegendKey val="0"/>
          <c:showVal val="0"/>
          <c:showCatName val="0"/>
          <c:showSerName val="0"/>
          <c:showPercent val="0"/>
          <c:showBubbleSize val="0"/>
        </c:dLbls>
        <c:gapWidth val="50"/>
        <c:axId val="605158920"/>
        <c:axId val="605163400"/>
      </c:barChart>
      <c:catAx>
        <c:axId val="6051589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ial (Body)"/>
                <a:ea typeface="+mn-ea"/>
                <a:cs typeface="Poppins" panose="00000500000000000000" pitchFamily="2" charset="0"/>
              </a:defRPr>
            </a:pPr>
            <a:endParaRPr lang="en-US"/>
          </a:p>
        </c:txPr>
        <c:crossAx val="605163400"/>
        <c:crosses val="autoZero"/>
        <c:auto val="1"/>
        <c:lblAlgn val="ctr"/>
        <c:lblOffset val="100"/>
        <c:noMultiLvlLbl val="0"/>
      </c:catAx>
      <c:valAx>
        <c:axId val="605163400"/>
        <c:scaling>
          <c:orientation val="minMax"/>
          <c:max val="30"/>
        </c:scaling>
        <c:delete val="1"/>
        <c:axPos val="b"/>
        <c:numFmt formatCode="0%" sourceLinked="0"/>
        <c:majorTickMark val="out"/>
        <c:minorTickMark val="none"/>
        <c:tickLblPos val="nextTo"/>
        <c:crossAx val="605158920"/>
        <c:crosses val="autoZero"/>
        <c:crossBetween val="between"/>
      </c:valAx>
      <c:spPr>
        <a:noFill/>
        <a:ln>
          <a:noFill/>
        </a:ln>
        <a:effectLst/>
      </c:spPr>
    </c:plotArea>
    <c:plotVisOnly val="1"/>
    <c:dispBlanksAs val="gap"/>
    <c:showDLblsOverMax val="0"/>
    <c:extLst/>
  </c:chart>
  <c:spPr>
    <a:noFill/>
    <a:ln>
      <a:noFill/>
    </a:ln>
    <a:effectLst/>
  </c:spPr>
  <c:txPr>
    <a:bodyPr/>
    <a:lstStyle/>
    <a:p>
      <a:pPr>
        <a:defRPr>
          <a:solidFill>
            <a:schemeClr val="tx1"/>
          </a:solidFill>
          <a:latin typeface="+mn-lt"/>
          <a:cs typeface="Poppins" panose="00000500000000000000" pitchFamily="2" charset="0"/>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0" baseline="0">
                <a:solidFill>
                  <a:schemeClr val="tx1"/>
                </a:solidFill>
                <a:latin typeface="Arial" panose="020B0604020202020204" pitchFamily="34" charset="0"/>
                <a:ea typeface="+mn-ea"/>
                <a:cs typeface="Poppins" panose="00000500000000000000" pitchFamily="2" charset="0"/>
              </a:defRPr>
            </a:pPr>
            <a:r>
              <a:rPr lang="en-GB" sz="1200" dirty="0"/>
              <a:t>Website visits and cost per visit by channel</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solidFill>
              <a:latin typeface="Arial" panose="020B0604020202020204" pitchFamily="34" charset="0"/>
              <a:ea typeface="+mn-ea"/>
              <a:cs typeface="Poppins" panose="00000500000000000000" pitchFamily="2" charset="0"/>
            </a:defRPr>
          </a:pPr>
          <a:endParaRPr lang="en-US"/>
        </a:p>
      </c:txPr>
    </c:title>
    <c:autoTitleDeleted val="0"/>
    <c:plotArea>
      <c:layout/>
      <c:scatterChart>
        <c:scatterStyle val="lineMarker"/>
        <c:varyColors val="0"/>
        <c:ser>
          <c:idx val="2"/>
          <c:order val="0"/>
          <c:tx>
            <c:strRef>
              <c:f>Sheet1!$A$2</c:f>
              <c:strCache>
                <c:ptCount val="1"/>
                <c:pt idx="0">
                  <c:v>TV</c:v>
                </c:pt>
              </c:strCache>
            </c:strRef>
          </c:tx>
          <c:spPr>
            <a:ln w="25400" cap="rnd">
              <a:noFill/>
              <a:round/>
            </a:ln>
            <a:effectLst/>
          </c:spPr>
          <c:marker>
            <c:symbol val="circle"/>
            <c:size val="12"/>
            <c:spPr>
              <a:solidFill>
                <a:srgbClr val="C00000"/>
              </a:solidFill>
              <a:ln w="9525">
                <a:noFill/>
              </a:ln>
              <a:effectLst/>
            </c:spPr>
          </c:marker>
          <c:dLbls>
            <c:dLbl>
              <c:idx val="0"/>
              <c:layout>
                <c:manualLayout>
                  <c:x val="4.8076150640758699E-3"/>
                  <c:y val="-4.840428131366017E-17"/>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CAA6-4425-B365-D19B899861F3}"/>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Poppins" panose="00000500000000000000" pitchFamily="2" charset="0"/>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Sheet1!$B$2</c:f>
              <c:numCache>
                <c:formatCode>0.00</c:formatCode>
                <c:ptCount val="1"/>
                <c:pt idx="0">
                  <c:v>2.1089451150467431</c:v>
                </c:pt>
              </c:numCache>
            </c:numRef>
          </c:xVal>
          <c:yVal>
            <c:numRef>
              <c:f>Sheet1!$C$2</c:f>
              <c:numCache>
                <c:formatCode>General</c:formatCode>
                <c:ptCount val="1"/>
                <c:pt idx="0">
                  <c:v>50301465.999815151</c:v>
                </c:pt>
              </c:numCache>
            </c:numRef>
          </c:yVal>
          <c:smooth val="0"/>
          <c:extLst>
            <c:ext xmlns:c16="http://schemas.microsoft.com/office/drawing/2014/chart" uri="{C3380CC4-5D6E-409C-BE32-E72D297353CC}">
              <c16:uniqueId val="{00000001-CAA6-4425-B365-D19B899861F3}"/>
            </c:ext>
          </c:extLst>
        </c:ser>
        <c:ser>
          <c:idx val="1"/>
          <c:order val="1"/>
          <c:tx>
            <c:strRef>
              <c:f>Sheet1!$A$3</c:f>
              <c:strCache>
                <c:ptCount val="1"/>
                <c:pt idx="0">
                  <c:v>Radio</c:v>
                </c:pt>
              </c:strCache>
            </c:strRef>
          </c:tx>
          <c:spPr>
            <a:ln w="25400" cap="rnd">
              <a:noFill/>
              <a:round/>
            </a:ln>
            <a:effectLst/>
          </c:spPr>
          <c:marker>
            <c:symbol val="circle"/>
            <c:size val="12"/>
            <c:spPr>
              <a:solidFill>
                <a:srgbClr val="0069B4"/>
              </a:solidFill>
              <a:ln w="9525">
                <a:noFill/>
              </a:ln>
              <a:effectLst/>
            </c:spPr>
          </c:marker>
          <c:dLbls>
            <c:dLbl>
              <c:idx val="0"/>
              <c:layout>
                <c:manualLayout>
                  <c:x val="-2.4065476190476099E-2"/>
                  <c:y val="-6.148661616161615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CAA6-4425-B365-D19B899861F3}"/>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Poppins" panose="00000500000000000000" pitchFamily="2" charset="0"/>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Sheet1!$B$3</c:f>
              <c:numCache>
                <c:formatCode>0.00</c:formatCode>
                <c:ptCount val="1"/>
                <c:pt idx="0">
                  <c:v>2.5896292120916988</c:v>
                </c:pt>
              </c:numCache>
            </c:numRef>
          </c:xVal>
          <c:yVal>
            <c:numRef>
              <c:f>Sheet1!$C$3</c:f>
              <c:numCache>
                <c:formatCode>General</c:formatCode>
                <c:ptCount val="1"/>
                <c:pt idx="0">
                  <c:v>3632106.8499234016</c:v>
                </c:pt>
              </c:numCache>
            </c:numRef>
          </c:yVal>
          <c:smooth val="0"/>
          <c:extLst>
            <c:ext xmlns:c16="http://schemas.microsoft.com/office/drawing/2014/chart" uri="{C3380CC4-5D6E-409C-BE32-E72D297353CC}">
              <c16:uniqueId val="{00000003-CAA6-4425-B365-D19B899861F3}"/>
            </c:ext>
          </c:extLst>
        </c:ser>
        <c:ser>
          <c:idx val="3"/>
          <c:order val="2"/>
          <c:tx>
            <c:strRef>
              <c:f>Sheet1!$A$4</c:f>
              <c:strCache>
                <c:ptCount val="1"/>
                <c:pt idx="0">
                  <c:v>Out of Home</c:v>
                </c:pt>
              </c:strCache>
            </c:strRef>
          </c:tx>
          <c:spPr>
            <a:ln w="25400" cap="rnd">
              <a:noFill/>
              <a:round/>
            </a:ln>
            <a:effectLst/>
          </c:spPr>
          <c:marker>
            <c:symbol val="circle"/>
            <c:size val="12"/>
            <c:spPr>
              <a:solidFill>
                <a:srgbClr val="372D87"/>
              </a:solidFill>
              <a:ln w="9525">
                <a:noFill/>
              </a:ln>
              <a:effectLst/>
            </c:spPr>
          </c:marker>
          <c:dLbls>
            <c:dLbl>
              <c:idx val="0"/>
              <c:layout>
                <c:manualLayout>
                  <c:x val="-0.1184235119047619"/>
                  <c:y val="-2.3568686868686985E-2"/>
                </c:manualLayout>
              </c:layout>
              <c:tx>
                <c:rich>
                  <a:bodyPr/>
                  <a:lstStyle/>
                  <a:p>
                    <a:fld id="{F3E09168-1793-49BA-BE94-5E9F1DD59EA2}" type="SERIESNAME">
                      <a:rPr lang="en-US"/>
                      <a:pPr/>
                      <a:t>[SERIES NAME]</a:t>
                    </a:fld>
                    <a:endParaRPr lang="en-GB"/>
                  </a:p>
                </c:rich>
              </c:tx>
              <c:dLblPos val="r"/>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AA6-4425-B365-D19B899861F3}"/>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Poppins" panose="00000500000000000000" pitchFamily="2" charset="0"/>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Sheet1!$B$4</c:f>
              <c:numCache>
                <c:formatCode>0.00</c:formatCode>
                <c:ptCount val="1"/>
                <c:pt idx="0">
                  <c:v>2.3516163135827162</c:v>
                </c:pt>
              </c:numCache>
            </c:numRef>
          </c:xVal>
          <c:yVal>
            <c:numRef>
              <c:f>Sheet1!$C$4</c:f>
              <c:numCache>
                <c:formatCode>General</c:formatCode>
                <c:ptCount val="1"/>
                <c:pt idx="0">
                  <c:v>6821759.1055743163</c:v>
                </c:pt>
              </c:numCache>
            </c:numRef>
          </c:yVal>
          <c:smooth val="0"/>
          <c:extLst>
            <c:ext xmlns:c16="http://schemas.microsoft.com/office/drawing/2014/chart" uri="{C3380CC4-5D6E-409C-BE32-E72D297353CC}">
              <c16:uniqueId val="{00000005-CAA6-4425-B365-D19B899861F3}"/>
            </c:ext>
          </c:extLst>
        </c:ser>
        <c:dLbls>
          <c:showLegendKey val="0"/>
          <c:showVal val="0"/>
          <c:showCatName val="0"/>
          <c:showSerName val="0"/>
          <c:showPercent val="0"/>
          <c:showBubbleSize val="0"/>
        </c:dLbls>
        <c:axId val="605158920"/>
        <c:axId val="605163400"/>
      </c:scatterChart>
      <c:valAx>
        <c:axId val="605158920"/>
        <c:scaling>
          <c:orientation val="minMax"/>
          <c:max val="3"/>
          <c:min val="0"/>
        </c:scaling>
        <c:delete val="0"/>
        <c:axPos val="b"/>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Poppins" panose="00000500000000000000" pitchFamily="2" charset="0"/>
                  </a:defRPr>
                </a:pPr>
                <a:r>
                  <a:rPr lang="en-GB"/>
                  <a:t>Cost per visit</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Poppins" panose="00000500000000000000" pitchFamily="2" charset="0"/>
                </a:defRPr>
              </a:pPr>
              <a:endParaRPr lang="en-US"/>
            </a:p>
          </c:txPr>
        </c:title>
        <c:numFmt formatCode="&quot;£&quot;#,##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Poppins" panose="00000500000000000000" pitchFamily="2" charset="0"/>
              </a:defRPr>
            </a:pPr>
            <a:endParaRPr lang="en-US"/>
          </a:p>
        </c:txPr>
        <c:crossAx val="605163400"/>
        <c:crosses val="autoZero"/>
        <c:crossBetween val="midCat"/>
      </c:valAx>
      <c:valAx>
        <c:axId val="605163400"/>
        <c:scaling>
          <c:orientation val="minMax"/>
          <c:min val="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Poppins" panose="00000500000000000000" pitchFamily="2" charset="0"/>
                  </a:defRPr>
                </a:pPr>
                <a:r>
                  <a:rPr lang="en-GB"/>
                  <a:t>Website visits (m)</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Poppins" panose="00000500000000000000" pitchFamily="2"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Poppins" panose="00000500000000000000" pitchFamily="2" charset="0"/>
              </a:defRPr>
            </a:pPr>
            <a:endParaRPr lang="en-US"/>
          </a:p>
        </c:txPr>
        <c:crossAx val="605158920"/>
        <c:crosses val="autoZero"/>
        <c:crossBetween val="midCat"/>
        <c:dispUnits>
          <c:builtInUnit val="millions"/>
        </c:dispUnits>
      </c:valAx>
      <c:spPr>
        <a:noFill/>
        <a:ln>
          <a:noFill/>
        </a:ln>
        <a:effectLst/>
      </c:spPr>
    </c:plotArea>
    <c:plotVisOnly val="1"/>
    <c:dispBlanksAs val="gap"/>
    <c:showDLblsOverMax val="0"/>
    <c:extLst/>
  </c:chart>
  <c:spPr>
    <a:noFill/>
    <a:ln>
      <a:noFill/>
    </a:ln>
    <a:effectLst/>
  </c:spPr>
  <c:txPr>
    <a:bodyPr/>
    <a:lstStyle/>
    <a:p>
      <a:pPr>
        <a:defRPr sz="1200" b="1" i="0" baseline="0">
          <a:solidFill>
            <a:schemeClr val="tx1"/>
          </a:solidFill>
          <a:latin typeface="Arial" panose="020B0604020202020204" pitchFamily="34" charset="0"/>
          <a:cs typeface="Poppins" panose="00000500000000000000" pitchFamily="2" charset="0"/>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200" b="1" i="0" u="none" strike="noStrike" kern="1200" spc="0" baseline="0">
                <a:solidFill>
                  <a:schemeClr val="tx1"/>
                </a:solidFill>
                <a:latin typeface="Arial (Headings)"/>
                <a:ea typeface="+mn-ea"/>
                <a:cs typeface="Poppins" panose="00000500000000000000" pitchFamily="2" charset="0"/>
              </a:defRPr>
            </a:pPr>
            <a:r>
              <a:rPr lang="en-GB" sz="1200" b="1">
                <a:latin typeface="Arial (Headings)"/>
              </a:rPr>
              <a:t>The duration of advertising effects by channel</a:t>
            </a:r>
          </a:p>
        </c:rich>
      </c:tx>
      <c:overlay val="0"/>
      <c:spPr>
        <a:noFill/>
        <a:ln>
          <a:noFill/>
        </a:ln>
        <a:effectLst/>
      </c:spPr>
      <c:txPr>
        <a:bodyPr rot="0" spcFirstLastPara="1" vertOverflow="ellipsis" vert="horz" wrap="square" anchor="ctr" anchorCtr="1"/>
        <a:lstStyle/>
        <a:p>
          <a:pPr algn="ctr" rtl="0">
            <a:defRPr sz="1200" b="1" i="0" u="none" strike="noStrike" kern="1200" spc="0" baseline="0">
              <a:solidFill>
                <a:schemeClr val="tx1"/>
              </a:solidFill>
              <a:latin typeface="Arial (Headings)"/>
              <a:ea typeface="+mn-ea"/>
              <a:cs typeface="Poppins" panose="00000500000000000000" pitchFamily="2" charset="0"/>
            </a:defRPr>
          </a:pPr>
          <a:endParaRPr lang="en-US"/>
        </a:p>
      </c:txPr>
    </c:title>
    <c:autoTitleDeleted val="0"/>
    <c:plotArea>
      <c:layout/>
      <c:barChart>
        <c:barDir val="bar"/>
        <c:grouping val="stacked"/>
        <c:varyColors val="0"/>
        <c:ser>
          <c:idx val="0"/>
          <c:order val="0"/>
          <c:tx>
            <c:strRef>
              <c:f>Sheet1!$A$2</c:f>
              <c:strCache>
                <c:ptCount val="1"/>
                <c:pt idx="0">
                  <c:v>First 50</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1-A607-45EF-BC44-65B2B14ED309}"/>
              </c:ext>
            </c:extLst>
          </c:dPt>
          <c:dPt>
            <c:idx val="1"/>
            <c:invertIfNegative val="0"/>
            <c:bubble3D val="0"/>
            <c:extLst>
              <c:ext xmlns:c16="http://schemas.microsoft.com/office/drawing/2014/chart" uri="{C3380CC4-5D6E-409C-BE32-E72D297353CC}">
                <c16:uniqueId val="{00000003-A607-45EF-BC44-65B2B14ED309}"/>
              </c:ext>
            </c:extLst>
          </c:dPt>
          <c:dPt>
            <c:idx val="2"/>
            <c:invertIfNegative val="0"/>
            <c:bubble3D val="0"/>
            <c:extLst>
              <c:ext xmlns:c16="http://schemas.microsoft.com/office/drawing/2014/chart" uri="{C3380CC4-5D6E-409C-BE32-E72D297353CC}">
                <c16:uniqueId val="{00000005-A607-45EF-BC44-65B2B14ED309}"/>
              </c:ext>
            </c:extLst>
          </c:dPt>
          <c:dPt>
            <c:idx val="3"/>
            <c:invertIfNegative val="0"/>
            <c:bubble3D val="0"/>
            <c:extLst>
              <c:ext xmlns:c16="http://schemas.microsoft.com/office/drawing/2014/chart" uri="{C3380CC4-5D6E-409C-BE32-E72D297353CC}">
                <c16:uniqueId val="{00000007-A607-45EF-BC44-65B2B14ED309}"/>
              </c:ext>
            </c:extLst>
          </c:dPt>
          <c:dPt>
            <c:idx val="4"/>
            <c:invertIfNegative val="0"/>
            <c:bubble3D val="0"/>
            <c:extLst>
              <c:ext xmlns:c16="http://schemas.microsoft.com/office/drawing/2014/chart" uri="{C3380CC4-5D6E-409C-BE32-E72D297353CC}">
                <c16:uniqueId val="{00000009-A607-45EF-BC44-65B2B14ED309}"/>
              </c:ext>
            </c:extLst>
          </c:dPt>
          <c:dPt>
            <c:idx val="5"/>
            <c:invertIfNegative val="0"/>
            <c:bubble3D val="0"/>
            <c:extLst>
              <c:ext xmlns:c16="http://schemas.microsoft.com/office/drawing/2014/chart" uri="{C3380CC4-5D6E-409C-BE32-E72D297353CC}">
                <c16:uniqueId val="{0000000B-A607-45EF-BC44-65B2B14ED309}"/>
              </c:ext>
            </c:extLst>
          </c:dPt>
          <c:dLbls>
            <c:dLbl>
              <c:idx val="0"/>
              <c:tx>
                <c:rich>
                  <a:bodyPr/>
                  <a:lstStyle/>
                  <a:p>
                    <a:r>
                      <a:rPr lang="en-US" dirty="0"/>
                      <a:t>First 50%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607-45EF-BC44-65B2B14ED309}"/>
                </c:ext>
              </c:extLst>
            </c:dLbl>
            <c:dLbl>
              <c:idx val="1"/>
              <c:tx>
                <c:rich>
                  <a:bodyPr/>
                  <a:lstStyle/>
                  <a:p>
                    <a:r>
                      <a:rPr lang="en-US" dirty="0"/>
                      <a:t>First 50%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607-45EF-BC44-65B2B14ED309}"/>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Arial (Headings)"/>
                    <a:ea typeface="+mn-ea"/>
                    <a:cs typeface="Poppins" panose="000005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Out of Home</c:v>
                </c:pt>
                <c:pt idx="1">
                  <c:v>Brand TV - Peak slots</c:v>
                </c:pt>
                <c:pt idx="2">
                  <c:v>DRTV - Off peak slots</c:v>
                </c:pt>
                <c:pt idx="3">
                  <c:v>Radio</c:v>
                </c:pt>
                <c:pt idx="4">
                  <c:v>Social</c:v>
                </c:pt>
                <c:pt idx="5">
                  <c:v>Search</c:v>
                </c:pt>
              </c:strCache>
            </c:strRef>
          </c:cat>
          <c:val>
            <c:numRef>
              <c:f>Sheet1!$B$2:$G$2</c:f>
              <c:numCache>
                <c:formatCode>General</c:formatCode>
                <c:ptCount val="6"/>
                <c:pt idx="0">
                  <c:v>14</c:v>
                </c:pt>
                <c:pt idx="1">
                  <c:v>14</c:v>
                </c:pt>
                <c:pt idx="2">
                  <c:v>1</c:v>
                </c:pt>
                <c:pt idx="3">
                  <c:v>1</c:v>
                </c:pt>
                <c:pt idx="4">
                  <c:v>1</c:v>
                </c:pt>
                <c:pt idx="5">
                  <c:v>1</c:v>
                </c:pt>
              </c:numCache>
            </c:numRef>
          </c:val>
          <c:extLst>
            <c:ext xmlns:c16="http://schemas.microsoft.com/office/drawing/2014/chart" uri="{C3380CC4-5D6E-409C-BE32-E72D297353CC}">
              <c16:uniqueId val="{0000000C-A607-45EF-BC44-65B2B14ED309}"/>
            </c:ext>
          </c:extLst>
        </c:ser>
        <c:ser>
          <c:idx val="1"/>
          <c:order val="1"/>
          <c:tx>
            <c:strRef>
              <c:f>Sheet1!$A$3</c:f>
              <c:strCache>
                <c:ptCount val="1"/>
                <c:pt idx="0">
                  <c:v>The rest</c:v>
                </c:pt>
              </c:strCache>
            </c:strRef>
          </c:tx>
          <c:spPr>
            <a:solidFill>
              <a:schemeClr val="accent2"/>
            </a:solidFill>
            <a:ln>
              <a:noFill/>
            </a:ln>
            <a:effectLst>
              <a:softEdge rad="0"/>
            </a:effectLst>
          </c:spPr>
          <c:invertIfNegative val="0"/>
          <c:dPt>
            <c:idx val="0"/>
            <c:invertIfNegative val="0"/>
            <c:bubble3D val="0"/>
            <c:extLst>
              <c:ext xmlns:c16="http://schemas.microsoft.com/office/drawing/2014/chart" uri="{C3380CC4-5D6E-409C-BE32-E72D297353CC}">
                <c16:uniqueId val="{0000000E-A607-45EF-BC44-65B2B14ED309}"/>
              </c:ext>
            </c:extLst>
          </c:dPt>
          <c:dPt>
            <c:idx val="1"/>
            <c:invertIfNegative val="0"/>
            <c:bubble3D val="0"/>
            <c:extLst>
              <c:ext xmlns:c16="http://schemas.microsoft.com/office/drawing/2014/chart" uri="{C3380CC4-5D6E-409C-BE32-E72D297353CC}">
                <c16:uniqueId val="{00000010-A607-45EF-BC44-65B2B14ED309}"/>
              </c:ext>
            </c:extLst>
          </c:dPt>
          <c:dPt>
            <c:idx val="2"/>
            <c:invertIfNegative val="0"/>
            <c:bubble3D val="0"/>
            <c:extLst>
              <c:ext xmlns:c16="http://schemas.microsoft.com/office/drawing/2014/chart" uri="{C3380CC4-5D6E-409C-BE32-E72D297353CC}">
                <c16:uniqueId val="{00000012-A607-45EF-BC44-65B2B14ED309}"/>
              </c:ext>
            </c:extLst>
          </c:dPt>
          <c:dPt>
            <c:idx val="3"/>
            <c:invertIfNegative val="0"/>
            <c:bubble3D val="0"/>
            <c:extLst>
              <c:ext xmlns:c16="http://schemas.microsoft.com/office/drawing/2014/chart" uri="{C3380CC4-5D6E-409C-BE32-E72D297353CC}">
                <c16:uniqueId val="{00000014-A607-45EF-BC44-65B2B14ED309}"/>
              </c:ext>
            </c:extLst>
          </c:dPt>
          <c:dLbls>
            <c:dLbl>
              <c:idx val="0"/>
              <c:tx>
                <c:rich>
                  <a:bodyPr/>
                  <a:lstStyle/>
                  <a:p>
                    <a:r>
                      <a:rPr lang="en-US" dirty="0"/>
                      <a:t>The rest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A607-45EF-BC44-65B2B14ED309}"/>
                </c:ext>
              </c:extLst>
            </c:dLbl>
            <c:dLbl>
              <c:idx val="1"/>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A607-45EF-BC44-65B2B14ED309}"/>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j-lt"/>
                    <a:ea typeface="+mn-ea"/>
                    <a:cs typeface="Poppins" panose="000005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Out of Home</c:v>
                </c:pt>
                <c:pt idx="1">
                  <c:v>Brand TV - Peak slots</c:v>
                </c:pt>
                <c:pt idx="2">
                  <c:v>DRTV - Off peak slots</c:v>
                </c:pt>
                <c:pt idx="3">
                  <c:v>Radio</c:v>
                </c:pt>
                <c:pt idx="4">
                  <c:v>Social</c:v>
                </c:pt>
                <c:pt idx="5">
                  <c:v>Search</c:v>
                </c:pt>
              </c:strCache>
            </c:strRef>
          </c:cat>
          <c:val>
            <c:numRef>
              <c:f>Sheet1!$B$3:$G$3</c:f>
              <c:numCache>
                <c:formatCode>General</c:formatCode>
                <c:ptCount val="6"/>
                <c:pt idx="0">
                  <c:v>104</c:v>
                </c:pt>
                <c:pt idx="1">
                  <c:v>103</c:v>
                </c:pt>
                <c:pt idx="2">
                  <c:v>14</c:v>
                </c:pt>
                <c:pt idx="3">
                  <c:v>3</c:v>
                </c:pt>
                <c:pt idx="4">
                  <c:v>0</c:v>
                </c:pt>
                <c:pt idx="5">
                  <c:v>0</c:v>
                </c:pt>
              </c:numCache>
            </c:numRef>
          </c:val>
          <c:extLst>
            <c:ext xmlns:c16="http://schemas.microsoft.com/office/drawing/2014/chart" uri="{C3380CC4-5D6E-409C-BE32-E72D297353CC}">
              <c16:uniqueId val="{00000015-A607-45EF-BC44-65B2B14ED309}"/>
            </c:ext>
          </c:extLst>
        </c:ser>
        <c:dLbls>
          <c:showLegendKey val="0"/>
          <c:showVal val="0"/>
          <c:showCatName val="0"/>
          <c:showSerName val="0"/>
          <c:showPercent val="0"/>
          <c:showBubbleSize val="0"/>
        </c:dLbls>
        <c:gapWidth val="50"/>
        <c:overlap val="100"/>
        <c:axId val="605158920"/>
        <c:axId val="605163400"/>
      </c:barChart>
      <c:catAx>
        <c:axId val="6051589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Arial (Headings)"/>
                <a:ea typeface="+mn-ea"/>
                <a:cs typeface="Poppins" panose="00000500000000000000" pitchFamily="2" charset="0"/>
              </a:defRPr>
            </a:pPr>
            <a:endParaRPr lang="en-US"/>
          </a:p>
        </c:txPr>
        <c:crossAx val="605163400"/>
        <c:crosses val="autoZero"/>
        <c:auto val="1"/>
        <c:lblAlgn val="ctr"/>
        <c:lblOffset val="100"/>
        <c:noMultiLvlLbl val="0"/>
      </c:catAx>
      <c:valAx>
        <c:axId val="605163400"/>
        <c:scaling>
          <c:orientation val="minMax"/>
          <c:max val="120"/>
        </c:scaling>
        <c:delete val="0"/>
        <c:axPos val="b"/>
        <c:title>
          <c:tx>
            <c:rich>
              <a:bodyPr rot="0" spcFirstLastPara="1" vertOverflow="ellipsis" vert="horz" wrap="square" anchor="ctr" anchorCtr="1"/>
              <a:lstStyle/>
              <a:p>
                <a:pPr>
                  <a:defRPr sz="1330" b="1" i="0" u="none" strike="noStrike" kern="1200" baseline="0">
                    <a:solidFill>
                      <a:schemeClr val="tx1"/>
                    </a:solidFill>
                    <a:latin typeface="Arial (Headings)"/>
                    <a:ea typeface="+mn-ea"/>
                    <a:cs typeface="Poppins" panose="00000500000000000000" pitchFamily="2" charset="0"/>
                  </a:defRPr>
                </a:pPr>
                <a:r>
                  <a:rPr lang="en-GB" b="1">
                    <a:solidFill>
                      <a:schemeClr val="tx1"/>
                    </a:solidFill>
                    <a:latin typeface="Arial (Headings)"/>
                  </a:rPr>
                  <a:t>Weeks after airing</a:t>
                </a:r>
              </a:p>
            </c:rich>
          </c:tx>
          <c:overlay val="0"/>
          <c:spPr>
            <a:noFill/>
            <a:ln>
              <a:noFill/>
            </a:ln>
            <a:effectLst/>
          </c:spPr>
          <c:txPr>
            <a:bodyPr rot="0" spcFirstLastPara="1" vertOverflow="ellipsis" vert="horz" wrap="square" anchor="ctr" anchorCtr="1"/>
            <a:lstStyle/>
            <a:p>
              <a:pPr>
                <a:defRPr sz="1330" b="1" i="0" u="none" strike="noStrike" kern="1200" baseline="0">
                  <a:solidFill>
                    <a:schemeClr val="tx1"/>
                  </a:solidFill>
                  <a:latin typeface="Arial (Headings)"/>
                  <a:ea typeface="+mn-ea"/>
                  <a:cs typeface="Poppins" panose="00000500000000000000" pitchFamily="2"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Arial (Headings)"/>
                <a:ea typeface="+mn-ea"/>
                <a:cs typeface="Poppins" panose="00000500000000000000" pitchFamily="2" charset="0"/>
              </a:defRPr>
            </a:pPr>
            <a:endParaRPr lang="en-US"/>
          </a:p>
        </c:txPr>
        <c:crossAx val="605158920"/>
        <c:crosses val="autoZero"/>
        <c:crossBetween val="between"/>
      </c:valAx>
      <c:spPr>
        <a:noFill/>
        <a:ln>
          <a:noFill/>
        </a:ln>
        <a:effectLst/>
      </c:spPr>
    </c:plotArea>
    <c:plotVisOnly val="1"/>
    <c:dispBlanksAs val="gap"/>
    <c:showDLblsOverMax val="0"/>
    <c:extLst/>
  </c:chart>
  <c:spPr>
    <a:noFill/>
    <a:ln>
      <a:noFill/>
    </a:ln>
    <a:effectLst/>
  </c:spPr>
  <c:txPr>
    <a:bodyPr/>
    <a:lstStyle/>
    <a:p>
      <a:pPr>
        <a:defRPr>
          <a:solidFill>
            <a:schemeClr val="tx1"/>
          </a:solidFill>
          <a:latin typeface="+mj-lt"/>
          <a:cs typeface="Poppins" panose="00000500000000000000" pitchFamily="2"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97776748494676E-2"/>
          <c:y val="4.3608889379048506E-2"/>
          <c:w val="0.9277144125366682"/>
          <c:h val="0.74688713823921848"/>
        </c:manualLayout>
      </c:layout>
      <c:barChart>
        <c:barDir val="col"/>
        <c:grouping val="clustered"/>
        <c:varyColors val="0"/>
        <c:ser>
          <c:idx val="0"/>
          <c:order val="0"/>
          <c:tx>
            <c:strRef>
              <c:f>Sheet1!$C$1</c:f>
              <c:strCache>
                <c:ptCount val="1"/>
                <c:pt idx="0">
                  <c:v>TV</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j-lt"/>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Organic or URL/direct</c:v>
                </c:pt>
                <c:pt idx="1">
                  <c:v>Paid brand search</c:v>
                </c:pt>
                <c:pt idx="2">
                  <c:v>Paid generic search</c:v>
                </c:pt>
              </c:strCache>
            </c:strRef>
          </c:cat>
          <c:val>
            <c:numRef>
              <c:f>Sheet1!$C$2:$C$4</c:f>
              <c:numCache>
                <c:formatCode>0%</c:formatCode>
                <c:ptCount val="3"/>
                <c:pt idx="0">
                  <c:v>0.66392626869529126</c:v>
                </c:pt>
                <c:pt idx="1">
                  <c:v>0.19597773896424742</c:v>
                </c:pt>
                <c:pt idx="2">
                  <c:v>0.14009599234046136</c:v>
                </c:pt>
              </c:numCache>
            </c:numRef>
          </c:val>
          <c:extLst>
            <c:ext xmlns:c16="http://schemas.microsoft.com/office/drawing/2014/chart" uri="{C3380CC4-5D6E-409C-BE32-E72D297353CC}">
              <c16:uniqueId val="{00000000-260F-4036-B928-C3AE30A1AC85}"/>
            </c:ext>
          </c:extLst>
        </c:ser>
        <c:ser>
          <c:idx val="1"/>
          <c:order val="1"/>
          <c:tx>
            <c:strRef>
              <c:f>Sheet1!$D$1</c:f>
              <c:strCache>
                <c:ptCount val="1"/>
                <c:pt idx="0">
                  <c:v>Out of Home</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j-lt"/>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Organic or URL/direct</c:v>
                </c:pt>
                <c:pt idx="1">
                  <c:v>Paid brand search</c:v>
                </c:pt>
                <c:pt idx="2">
                  <c:v>Paid generic search</c:v>
                </c:pt>
              </c:strCache>
            </c:strRef>
          </c:cat>
          <c:val>
            <c:numRef>
              <c:f>Sheet1!$D$2:$D$4</c:f>
              <c:numCache>
                <c:formatCode>0%</c:formatCode>
                <c:ptCount val="3"/>
                <c:pt idx="0">
                  <c:v>0.62641737219258231</c:v>
                </c:pt>
                <c:pt idx="1">
                  <c:v>0.1318180881158528</c:v>
                </c:pt>
                <c:pt idx="2">
                  <c:v>0.24176453969156494</c:v>
                </c:pt>
              </c:numCache>
            </c:numRef>
          </c:val>
          <c:extLst>
            <c:ext xmlns:c16="http://schemas.microsoft.com/office/drawing/2014/chart" uri="{C3380CC4-5D6E-409C-BE32-E72D297353CC}">
              <c16:uniqueId val="{00000001-260F-4036-B928-C3AE30A1AC85}"/>
            </c:ext>
          </c:extLst>
        </c:ser>
        <c:ser>
          <c:idx val="2"/>
          <c:order val="2"/>
          <c:tx>
            <c:strRef>
              <c:f>Sheet1!$E$1</c:f>
              <c:strCache>
                <c:ptCount val="1"/>
                <c:pt idx="0">
                  <c:v>Radio</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j-lt"/>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Organic or URL/direct</c:v>
                </c:pt>
                <c:pt idx="1">
                  <c:v>Paid brand search</c:v>
                </c:pt>
                <c:pt idx="2">
                  <c:v>Paid generic search</c:v>
                </c:pt>
              </c:strCache>
            </c:strRef>
          </c:cat>
          <c:val>
            <c:numRef>
              <c:f>Sheet1!$E$2:$E$4</c:f>
              <c:numCache>
                <c:formatCode>0%</c:formatCode>
                <c:ptCount val="3"/>
                <c:pt idx="0">
                  <c:v>0.5915290311053526</c:v>
                </c:pt>
                <c:pt idx="1">
                  <c:v>0.16356858007511643</c:v>
                </c:pt>
                <c:pt idx="2">
                  <c:v>0.24490238881953089</c:v>
                </c:pt>
              </c:numCache>
            </c:numRef>
          </c:val>
          <c:extLst>
            <c:ext xmlns:c16="http://schemas.microsoft.com/office/drawing/2014/chart" uri="{C3380CC4-5D6E-409C-BE32-E72D297353CC}">
              <c16:uniqueId val="{00000002-260F-4036-B928-C3AE30A1AC85}"/>
            </c:ext>
          </c:extLst>
        </c:ser>
        <c:dLbls>
          <c:dLblPos val="outEnd"/>
          <c:showLegendKey val="0"/>
          <c:showVal val="1"/>
          <c:showCatName val="0"/>
          <c:showSerName val="0"/>
          <c:showPercent val="0"/>
          <c:showBubbleSize val="0"/>
        </c:dLbls>
        <c:gapWidth val="75"/>
        <c:axId val="605158920"/>
        <c:axId val="605163400"/>
      </c:barChart>
      <c:catAx>
        <c:axId val="605158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j-lt"/>
                <a:ea typeface="+mn-ea"/>
                <a:cs typeface="Poppins" panose="00000500000000000000" pitchFamily="2" charset="0"/>
              </a:defRPr>
            </a:pPr>
            <a:endParaRPr lang="en-US"/>
          </a:p>
        </c:txPr>
        <c:crossAx val="605163400"/>
        <c:crosses val="autoZero"/>
        <c:auto val="1"/>
        <c:lblAlgn val="ctr"/>
        <c:lblOffset val="100"/>
        <c:noMultiLvlLbl val="0"/>
      </c:catAx>
      <c:valAx>
        <c:axId val="605163400"/>
        <c:scaling>
          <c:orientation val="minMax"/>
          <c:max val="1.01"/>
          <c:min val="0"/>
        </c:scaling>
        <c:delete val="1"/>
        <c:axPos val="l"/>
        <c:numFmt formatCode="0%" sourceLinked="1"/>
        <c:majorTickMark val="none"/>
        <c:minorTickMark val="none"/>
        <c:tickLblPos val="nextTo"/>
        <c:crossAx val="605158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j-lt"/>
              <a:ea typeface="+mn-ea"/>
              <a:cs typeface="Poppins"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latin typeface="+mj-lt"/>
          <a:cs typeface="Poppins" panose="00000500000000000000" pitchFamily="2"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Visits</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57E2-4F28-9FAF-D137CB387591}"/>
              </c:ext>
            </c:extLst>
          </c:dPt>
          <c:dPt>
            <c:idx val="1"/>
            <c:bubble3D val="0"/>
            <c:spPr>
              <a:solidFill>
                <a:srgbClr val="009B3C"/>
              </a:solidFill>
              <a:ln w="19050">
                <a:solidFill>
                  <a:schemeClr val="lt1"/>
                </a:solidFill>
              </a:ln>
              <a:effectLst/>
            </c:spPr>
            <c:extLst>
              <c:ext xmlns:c16="http://schemas.microsoft.com/office/drawing/2014/chart" uri="{C3380CC4-5D6E-409C-BE32-E72D297353CC}">
                <c16:uniqueId val="{00000003-57E2-4F28-9FAF-D137CB387591}"/>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57E2-4F28-9FAF-D137CB387591}"/>
              </c:ext>
            </c:extLst>
          </c:dPt>
          <c:dPt>
            <c:idx val="3"/>
            <c:bubble3D val="0"/>
            <c:spPr>
              <a:solidFill>
                <a:srgbClr val="002060"/>
              </a:solidFill>
              <a:ln w="19050">
                <a:solidFill>
                  <a:schemeClr val="lt1"/>
                </a:solidFill>
              </a:ln>
              <a:effectLst/>
            </c:spPr>
            <c:extLst>
              <c:ext xmlns:c16="http://schemas.microsoft.com/office/drawing/2014/chart" uri="{C3380CC4-5D6E-409C-BE32-E72D297353CC}">
                <c16:uniqueId val="{00000007-57E2-4F28-9FAF-D137CB387591}"/>
              </c:ext>
            </c:extLst>
          </c:dPt>
          <c:dPt>
            <c:idx val="4"/>
            <c:bubble3D val="0"/>
            <c:spPr>
              <a:solidFill>
                <a:srgbClr val="0070C0"/>
              </a:solidFill>
              <a:ln w="19050">
                <a:solidFill>
                  <a:schemeClr val="lt1"/>
                </a:solidFill>
              </a:ln>
              <a:effectLst/>
            </c:spPr>
            <c:extLst>
              <c:ext xmlns:c16="http://schemas.microsoft.com/office/drawing/2014/chart" uri="{C3380CC4-5D6E-409C-BE32-E72D297353CC}">
                <c16:uniqueId val="{00000009-57E2-4F28-9FAF-D137CB38759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7E2-4F28-9FAF-D137CB387591}"/>
              </c:ext>
            </c:extLst>
          </c:dPt>
          <c:dLbls>
            <c:dLbl>
              <c:idx val="0"/>
              <c:layout>
                <c:manualLayout>
                  <c:x val="7.3082463245441546E-3"/>
                  <c:y val="-5.051037348190165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7E2-4F28-9FAF-D137CB387591}"/>
                </c:ext>
              </c:extLst>
            </c:dLbl>
            <c:dLbl>
              <c:idx val="1"/>
              <c:layout>
                <c:manualLayout>
                  <c:x val="0.12320053245349782"/>
                  <c:y val="-0.1449747021679069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7E2-4F28-9FAF-D137CB387591}"/>
                </c:ext>
              </c:extLst>
            </c:dLbl>
            <c:dLbl>
              <c:idx val="2"/>
              <c:layout>
                <c:manualLayout>
                  <c:x val="0.16438347549003363"/>
                  <c:y val="3.346410644112008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7E2-4F28-9FAF-D137CB387591}"/>
                </c:ext>
              </c:extLst>
            </c:dLbl>
            <c:dLbl>
              <c:idx val="5"/>
              <c:layout>
                <c:manualLayout>
                  <c:x val="5.1626110253751203E-2"/>
                  <c:y val="1.011419966736229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57E2-4F28-9FAF-D137CB387591}"/>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TV</c:v>
                </c:pt>
                <c:pt idx="1">
                  <c:v>Search</c:v>
                </c:pt>
                <c:pt idx="2">
                  <c:v>Other drivers</c:v>
                </c:pt>
                <c:pt idx="3">
                  <c:v>Out of Home</c:v>
                </c:pt>
                <c:pt idx="4">
                  <c:v>Radio</c:v>
                </c:pt>
                <c:pt idx="5">
                  <c:v>Social</c:v>
                </c:pt>
              </c:strCache>
            </c:strRef>
          </c:cat>
          <c:val>
            <c:numRef>
              <c:f>Sheet1!$B$2:$B$7</c:f>
              <c:numCache>
                <c:formatCode>#,##0</c:formatCode>
                <c:ptCount val="6"/>
                <c:pt idx="0">
                  <c:v>50301465.999815151</c:v>
                </c:pt>
                <c:pt idx="1">
                  <c:v>30848226.484772641</c:v>
                </c:pt>
                <c:pt idx="2">
                  <c:v>22739644.691418439</c:v>
                </c:pt>
                <c:pt idx="3">
                  <c:v>6821759.1055743163</c:v>
                </c:pt>
                <c:pt idx="4">
                  <c:v>3632106.8499234016</c:v>
                </c:pt>
                <c:pt idx="5">
                  <c:v>5822881.5938264057</c:v>
                </c:pt>
              </c:numCache>
            </c:numRef>
          </c:val>
          <c:extLst>
            <c:ext xmlns:c16="http://schemas.microsoft.com/office/drawing/2014/chart" uri="{C3380CC4-5D6E-409C-BE32-E72D297353CC}">
              <c16:uniqueId val="{0000000C-57E2-4F28-9FAF-D137CB38759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b="1"/>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15617155193222"/>
          <c:y val="6.602508019830855E-2"/>
          <c:w val="0.81228637978885443"/>
          <c:h val="0.91035355581495891"/>
        </c:manualLayout>
      </c:layout>
      <c:barChart>
        <c:barDir val="col"/>
        <c:grouping val="stacked"/>
        <c:varyColors val="0"/>
        <c:ser>
          <c:idx val="0"/>
          <c:order val="2"/>
          <c:spPr>
            <a:noFill/>
            <a:ln>
              <a:noFill/>
            </a:ln>
            <a:effectLst/>
          </c:spPr>
          <c:invertIfNegative val="0"/>
          <c:cat>
            <c:strRef>
              <c:f>'[1]Base sales seasonality'!$D$197:$O$197</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'[1]Powerpoint (3)'!$S$66:$AD$66</c:f>
              <c:numCache>
                <c:formatCode>General</c:formatCode>
                <c:ptCount val="12"/>
                <c:pt idx="0">
                  <c:v>0.85151285414343314</c:v>
                </c:pt>
                <c:pt idx="1">
                  <c:v>0.87498213934993962</c:v>
                </c:pt>
                <c:pt idx="2">
                  <c:v>0</c:v>
                </c:pt>
                <c:pt idx="3">
                  <c:v>0.87992916499701801</c:v>
                </c:pt>
                <c:pt idx="4">
                  <c:v>0.9442159055189222</c:v>
                </c:pt>
                <c:pt idx="5">
                  <c:v>0.94031137948772536</c:v>
                </c:pt>
                <c:pt idx="6">
                  <c:v>0</c:v>
                </c:pt>
                <c:pt idx="7">
                  <c:v>0</c:v>
                </c:pt>
                <c:pt idx="8">
                  <c:v>0.91978949747942207</c:v>
                </c:pt>
                <c:pt idx="9">
                  <c:v>1.1566076912751211</c:v>
                </c:pt>
                <c:pt idx="10">
                  <c:v>0</c:v>
                </c:pt>
                <c:pt idx="11">
                  <c:v>0</c:v>
                </c:pt>
              </c:numCache>
            </c:numRef>
          </c:val>
          <c:extLst>
            <c:ext xmlns:c16="http://schemas.microsoft.com/office/drawing/2014/chart" uri="{C3380CC4-5D6E-409C-BE32-E72D297353CC}">
              <c16:uniqueId val="{00000000-A616-4055-824D-1C3A927C7E63}"/>
            </c:ext>
          </c:extLst>
        </c:ser>
        <c:ser>
          <c:idx val="1"/>
          <c:order val="3"/>
          <c:spPr>
            <a:solidFill>
              <a:srgbClr val="C00000"/>
            </a:solidFill>
            <a:ln>
              <a:noFill/>
            </a:ln>
            <a:effectLst/>
          </c:spPr>
          <c:invertIfNegative val="0"/>
          <c:cat>
            <c:strRef>
              <c:f>'[1]Base sales seasonality'!$D$197:$O$197</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'[1]Powerpoint (3)'!$S$56:$AD$56</c:f>
              <c:numCache>
                <c:formatCode>General</c:formatCode>
                <c:ptCount val="12"/>
                <c:pt idx="0">
                  <c:v>8.1897918768646494E-2</c:v>
                </c:pt>
                <c:pt idx="1">
                  <c:v>0.10682572178213501</c:v>
                </c:pt>
                <c:pt idx="2">
                  <c:v>0</c:v>
                </c:pt>
                <c:pt idx="3">
                  <c:v>0.14099593225274276</c:v>
                </c:pt>
                <c:pt idx="4">
                  <c:v>0.11334703060436213</c:v>
                </c:pt>
                <c:pt idx="5">
                  <c:v>4.8716614474017206E-2</c:v>
                </c:pt>
                <c:pt idx="6">
                  <c:v>0</c:v>
                </c:pt>
                <c:pt idx="7">
                  <c:v>0</c:v>
                </c:pt>
                <c:pt idx="8">
                  <c:v>0.31944947513954913</c:v>
                </c:pt>
                <c:pt idx="9">
                  <c:v>1.7722731315422902E-2</c:v>
                </c:pt>
                <c:pt idx="10">
                  <c:v>0</c:v>
                </c:pt>
                <c:pt idx="11">
                  <c:v>0</c:v>
                </c:pt>
              </c:numCache>
            </c:numRef>
          </c:val>
          <c:extLst>
            <c:ext xmlns:c16="http://schemas.microsoft.com/office/drawing/2014/chart" uri="{C3380CC4-5D6E-409C-BE32-E72D297353CC}">
              <c16:uniqueId val="{00000001-A616-4055-824D-1C3A927C7E63}"/>
            </c:ext>
          </c:extLst>
        </c:ser>
        <c:ser>
          <c:idx val="4"/>
          <c:order val="4"/>
          <c:spPr>
            <a:noFill/>
            <a:ln>
              <a:noFill/>
            </a:ln>
            <a:effectLst/>
          </c:spPr>
          <c:invertIfNegative val="0"/>
          <c:cat>
            <c:strRef>
              <c:f>'[1]Base sales seasonality'!$D$197:$O$197</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'[1]Powerpoint (3)'!$S$71:$AD$71</c:f>
              <c:numCache>
                <c:formatCode>General</c:formatCode>
                <c:ptCount val="12"/>
                <c:pt idx="0">
                  <c:v>0</c:v>
                </c:pt>
                <c:pt idx="1">
                  <c:v>0</c:v>
                </c:pt>
                <c:pt idx="2">
                  <c:v>0.84604648614030409</c:v>
                </c:pt>
                <c:pt idx="3">
                  <c:v>0</c:v>
                </c:pt>
                <c:pt idx="4">
                  <c:v>0</c:v>
                </c:pt>
                <c:pt idx="5">
                  <c:v>0</c:v>
                </c:pt>
                <c:pt idx="6">
                  <c:v>0.78677552755711977</c:v>
                </c:pt>
                <c:pt idx="7">
                  <c:v>0.83407594537713259</c:v>
                </c:pt>
                <c:pt idx="8">
                  <c:v>0</c:v>
                </c:pt>
                <c:pt idx="9">
                  <c:v>0</c:v>
                </c:pt>
                <c:pt idx="10">
                  <c:v>1.2122115198456302</c:v>
                </c:pt>
                <c:pt idx="11">
                  <c:v>0.92458646449135817</c:v>
                </c:pt>
              </c:numCache>
            </c:numRef>
          </c:val>
          <c:extLst>
            <c:ext xmlns:c16="http://schemas.microsoft.com/office/drawing/2014/chart" uri="{C3380CC4-5D6E-409C-BE32-E72D297353CC}">
              <c16:uniqueId val="{00000002-A616-4055-824D-1C3A927C7E63}"/>
            </c:ext>
          </c:extLst>
        </c:ser>
        <c:ser>
          <c:idx val="5"/>
          <c:order val="5"/>
          <c:spPr>
            <a:solidFill>
              <a:schemeClr val="accent6"/>
            </a:solidFill>
            <a:ln>
              <a:noFill/>
            </a:ln>
            <a:effectLst/>
          </c:spPr>
          <c:invertIfNegative val="0"/>
          <c:cat>
            <c:strRef>
              <c:f>'[1]Base sales seasonality'!$D$197:$O$197</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'[1]Powerpoint (3)'!$S$61:$AD$61</c:f>
              <c:numCache>
                <c:formatCode>General</c:formatCode>
                <c:ptCount val="12"/>
                <c:pt idx="0">
                  <c:v>0</c:v>
                </c:pt>
                <c:pt idx="1">
                  <c:v>0</c:v>
                </c:pt>
                <c:pt idx="2">
                  <c:v>2.7860033423936503E-3</c:v>
                </c:pt>
                <c:pt idx="3">
                  <c:v>0</c:v>
                </c:pt>
                <c:pt idx="4">
                  <c:v>0</c:v>
                </c:pt>
                <c:pt idx="5">
                  <c:v>0</c:v>
                </c:pt>
                <c:pt idx="6">
                  <c:v>0.20960086289979185</c:v>
                </c:pt>
                <c:pt idx="7">
                  <c:v>0.16536095868870382</c:v>
                </c:pt>
                <c:pt idx="8">
                  <c:v>0</c:v>
                </c:pt>
                <c:pt idx="9">
                  <c:v>0</c:v>
                </c:pt>
                <c:pt idx="10">
                  <c:v>3.016091308798563E-2</c:v>
                </c:pt>
                <c:pt idx="11">
                  <c:v>0.43310334756717062</c:v>
                </c:pt>
              </c:numCache>
            </c:numRef>
          </c:val>
          <c:extLst>
            <c:ext xmlns:c16="http://schemas.microsoft.com/office/drawing/2014/chart" uri="{C3380CC4-5D6E-409C-BE32-E72D297353CC}">
              <c16:uniqueId val="{00000003-A616-4055-824D-1C3A927C7E63}"/>
            </c:ext>
          </c:extLst>
        </c:ser>
        <c:dLbls>
          <c:showLegendKey val="0"/>
          <c:showVal val="0"/>
          <c:showCatName val="0"/>
          <c:showSerName val="0"/>
          <c:showPercent val="0"/>
          <c:showBubbleSize val="0"/>
        </c:dLbls>
        <c:gapWidth val="150"/>
        <c:overlap val="100"/>
        <c:axId val="186109952"/>
        <c:axId val="186212928"/>
      </c:barChart>
      <c:lineChart>
        <c:grouping val="standard"/>
        <c:varyColors val="0"/>
        <c:ser>
          <c:idx val="2"/>
          <c:order val="0"/>
          <c:tx>
            <c:strRef>
              <c:f>'[1]Powerpoint (3)'!$R$51</c:f>
              <c:strCache>
                <c:ptCount val="1"/>
                <c:pt idx="0">
                  <c:v>Sales index</c:v>
                </c:pt>
              </c:strCache>
            </c:strRef>
          </c:tx>
          <c:spPr>
            <a:ln w="28575" cap="rnd">
              <a:solidFill>
                <a:schemeClr val="accent3"/>
              </a:solidFill>
              <a:round/>
            </a:ln>
            <a:effectLst/>
          </c:spPr>
          <c:marker>
            <c:symbol val="none"/>
          </c:marker>
          <c:cat>
            <c:strRef>
              <c:f>'[1]Base sales seasonality'!$D$197:$O$197</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'[1]Powerpoint (3)'!$S$51:$AD$51</c:f>
              <c:numCache>
                <c:formatCode>General</c:formatCode>
                <c:ptCount val="12"/>
                <c:pt idx="0">
                  <c:v>0.85151285414343314</c:v>
                </c:pt>
                <c:pt idx="1">
                  <c:v>0.87498213934993962</c:v>
                </c:pt>
                <c:pt idx="2">
                  <c:v>0.84883248948269774</c:v>
                </c:pt>
                <c:pt idx="3">
                  <c:v>0.87992916499701801</c:v>
                </c:pt>
                <c:pt idx="4">
                  <c:v>0.9442159055189222</c:v>
                </c:pt>
                <c:pt idx="5">
                  <c:v>0.94031137948772536</c:v>
                </c:pt>
                <c:pt idx="6">
                  <c:v>0.99637639045691162</c:v>
                </c:pt>
                <c:pt idx="7">
                  <c:v>0.99943690406583641</c:v>
                </c:pt>
                <c:pt idx="8">
                  <c:v>0.91978949747942207</c:v>
                </c:pt>
                <c:pt idx="9">
                  <c:v>1.1566076912751211</c:v>
                </c:pt>
                <c:pt idx="10">
                  <c:v>1.2423724329336159</c:v>
                </c:pt>
                <c:pt idx="11">
                  <c:v>1.3576898120585288</c:v>
                </c:pt>
              </c:numCache>
            </c:numRef>
          </c:val>
          <c:smooth val="0"/>
          <c:extLst>
            <c:ext xmlns:c16="http://schemas.microsoft.com/office/drawing/2014/chart" uri="{C3380CC4-5D6E-409C-BE32-E72D297353CC}">
              <c16:uniqueId val="{00000004-A616-4055-824D-1C3A927C7E63}"/>
            </c:ext>
          </c:extLst>
        </c:ser>
        <c:ser>
          <c:idx val="3"/>
          <c:order val="1"/>
          <c:tx>
            <c:strRef>
              <c:f>'[1]Powerpoint (3)'!$R$49</c:f>
              <c:strCache>
                <c:ptCount val="1"/>
                <c:pt idx="0">
                  <c:v>TV cost index</c:v>
                </c:pt>
              </c:strCache>
            </c:strRef>
          </c:tx>
          <c:spPr>
            <a:ln w="28575" cap="rnd">
              <a:solidFill>
                <a:schemeClr val="accent4"/>
              </a:solidFill>
              <a:round/>
            </a:ln>
            <a:effectLst/>
          </c:spPr>
          <c:marker>
            <c:symbol val="none"/>
          </c:marker>
          <c:cat>
            <c:strRef>
              <c:f>'[1]Base sales seasonality'!$D$197:$O$197</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'[1]Powerpoint (3)'!$S$49:$AD$49</c:f>
              <c:numCache>
                <c:formatCode>General</c:formatCode>
                <c:ptCount val="12"/>
                <c:pt idx="0">
                  <c:v>0.93341077291207963</c:v>
                </c:pt>
                <c:pt idx="1">
                  <c:v>0.98180786113207463</c:v>
                </c:pt>
                <c:pt idx="2">
                  <c:v>0.84604648614030409</c:v>
                </c:pt>
                <c:pt idx="3">
                  <c:v>1.0209250972497608</c:v>
                </c:pt>
                <c:pt idx="4">
                  <c:v>1.0575629361232843</c:v>
                </c:pt>
                <c:pt idx="5">
                  <c:v>0.98902799396174257</c:v>
                </c:pt>
                <c:pt idx="6">
                  <c:v>0.78677552755711977</c:v>
                </c:pt>
                <c:pt idx="7">
                  <c:v>0.83407594537713259</c:v>
                </c:pt>
                <c:pt idx="8">
                  <c:v>1.2392389726189712</c:v>
                </c:pt>
                <c:pt idx="9">
                  <c:v>1.174330422590544</c:v>
                </c:pt>
                <c:pt idx="10">
                  <c:v>1.2122115198456302</c:v>
                </c:pt>
                <c:pt idx="11">
                  <c:v>0.92458646449135817</c:v>
                </c:pt>
              </c:numCache>
            </c:numRef>
          </c:val>
          <c:smooth val="0"/>
          <c:extLst>
            <c:ext xmlns:c16="http://schemas.microsoft.com/office/drawing/2014/chart" uri="{C3380CC4-5D6E-409C-BE32-E72D297353CC}">
              <c16:uniqueId val="{00000005-A616-4055-824D-1C3A927C7E63}"/>
            </c:ext>
          </c:extLst>
        </c:ser>
        <c:dLbls>
          <c:showLegendKey val="0"/>
          <c:showVal val="0"/>
          <c:showCatName val="0"/>
          <c:showSerName val="0"/>
          <c:showPercent val="0"/>
          <c:showBubbleSize val="0"/>
        </c:dLbls>
        <c:marker val="1"/>
        <c:smooth val="0"/>
        <c:axId val="186109952"/>
        <c:axId val="186212928"/>
      </c:lineChart>
      <c:catAx>
        <c:axId val="186109952"/>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low"/>
        <c:crossAx val="186212928"/>
        <c:crosses val="autoZero"/>
        <c:auto val="1"/>
        <c:lblAlgn val="ctr"/>
        <c:lblOffset val="100"/>
        <c:noMultiLvlLbl val="0"/>
      </c:catAx>
      <c:valAx>
        <c:axId val="186212928"/>
        <c:scaling>
          <c:orientation val="minMax"/>
          <c:min val="0.60000000000000009"/>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109952"/>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61859990793794"/>
          <c:y val="8.6336541265675137E-2"/>
          <c:w val="0.79969773473407446"/>
          <c:h val="0.84596364212862651"/>
        </c:manualLayout>
      </c:layout>
      <c:barChart>
        <c:barDir val="col"/>
        <c:grouping val="stacked"/>
        <c:varyColors val="0"/>
        <c:ser>
          <c:idx val="0"/>
          <c:order val="2"/>
          <c:spPr>
            <a:noFill/>
            <a:ln>
              <a:noFill/>
            </a:ln>
            <a:effectLst/>
          </c:spPr>
          <c:invertIfNegative val="0"/>
          <c:cat>
            <c:strRef>
              <c:f>'[1]Base sales seasonality'!$D$197:$O$197</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'[1]Powerpoint (3)'!$S$65:$AD$65</c:f>
              <c:numCache>
                <c:formatCode>General</c:formatCode>
                <c:ptCount val="12"/>
                <c:pt idx="0">
                  <c:v>0</c:v>
                </c:pt>
                <c:pt idx="1">
                  <c:v>0.97353033883794593</c:v>
                </c:pt>
                <c:pt idx="2">
                  <c:v>0</c:v>
                </c:pt>
                <c:pt idx="3">
                  <c:v>0.9684206684536425</c:v>
                </c:pt>
                <c:pt idx="4">
                  <c:v>0.95275725662339572</c:v>
                </c:pt>
                <c:pt idx="5">
                  <c:v>0.95783097874221945</c:v>
                </c:pt>
                <c:pt idx="6">
                  <c:v>0</c:v>
                </c:pt>
                <c:pt idx="7">
                  <c:v>0</c:v>
                </c:pt>
                <c:pt idx="8">
                  <c:v>1.0303186409941107</c:v>
                </c:pt>
                <c:pt idx="9">
                  <c:v>1.0304401405042374</c:v>
                </c:pt>
                <c:pt idx="10">
                  <c:v>1.0423514682952504</c:v>
                </c:pt>
                <c:pt idx="11">
                  <c:v>0</c:v>
                </c:pt>
              </c:numCache>
            </c:numRef>
          </c:val>
          <c:extLst>
            <c:ext xmlns:c16="http://schemas.microsoft.com/office/drawing/2014/chart" uri="{C3380CC4-5D6E-409C-BE32-E72D297353CC}">
              <c16:uniqueId val="{00000000-15D5-4BDF-B9BD-FABA72D68783}"/>
            </c:ext>
          </c:extLst>
        </c:ser>
        <c:ser>
          <c:idx val="1"/>
          <c:order val="3"/>
          <c:spPr>
            <a:solidFill>
              <a:srgbClr val="C00000"/>
            </a:solidFill>
            <a:ln>
              <a:noFill/>
            </a:ln>
            <a:effectLst/>
          </c:spPr>
          <c:invertIfNegative val="0"/>
          <c:cat>
            <c:strRef>
              <c:f>'[1]Base sales seasonality'!$D$197:$O$197</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'[1]Powerpoint (3)'!$S$55:$AD$55</c:f>
              <c:numCache>
                <c:formatCode>General</c:formatCode>
                <c:ptCount val="12"/>
                <c:pt idx="0">
                  <c:v>0</c:v>
                </c:pt>
                <c:pt idx="1">
                  <c:v>8.277522294128703E-3</c:v>
                </c:pt>
                <c:pt idx="2">
                  <c:v>0</c:v>
                </c:pt>
                <c:pt idx="3">
                  <c:v>5.2504428796118274E-2</c:v>
                </c:pt>
                <c:pt idx="4">
                  <c:v>0.10480567949988862</c:v>
                </c:pt>
                <c:pt idx="5">
                  <c:v>3.1197015219523117E-2</c:v>
                </c:pt>
                <c:pt idx="6">
                  <c:v>0</c:v>
                </c:pt>
                <c:pt idx="7">
                  <c:v>0</c:v>
                </c:pt>
                <c:pt idx="8">
                  <c:v>0.20892033162486046</c:v>
                </c:pt>
                <c:pt idx="9">
                  <c:v>0.14389028208630661</c:v>
                </c:pt>
                <c:pt idx="10">
                  <c:v>0.16986005155037986</c:v>
                </c:pt>
                <c:pt idx="11">
                  <c:v>0</c:v>
                </c:pt>
              </c:numCache>
            </c:numRef>
          </c:val>
          <c:extLst>
            <c:ext xmlns:c16="http://schemas.microsoft.com/office/drawing/2014/chart" uri="{C3380CC4-5D6E-409C-BE32-E72D297353CC}">
              <c16:uniqueId val="{00000001-15D5-4BDF-B9BD-FABA72D68783}"/>
            </c:ext>
          </c:extLst>
        </c:ser>
        <c:ser>
          <c:idx val="4"/>
          <c:order val="4"/>
          <c:spPr>
            <a:noFill/>
            <a:ln>
              <a:noFill/>
            </a:ln>
            <a:effectLst/>
          </c:spPr>
          <c:invertIfNegative val="0"/>
          <c:cat>
            <c:strRef>
              <c:f>'[1]Base sales seasonality'!$D$197:$O$197</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'[1]Powerpoint (3)'!$S$70:$AD$70</c:f>
              <c:numCache>
                <c:formatCode>General</c:formatCode>
                <c:ptCount val="12"/>
                <c:pt idx="0">
                  <c:v>0.93341077291207963</c:v>
                </c:pt>
                <c:pt idx="1">
                  <c:v>0</c:v>
                </c:pt>
                <c:pt idx="2">
                  <c:v>0.84604648614030409</c:v>
                </c:pt>
                <c:pt idx="3">
                  <c:v>0</c:v>
                </c:pt>
                <c:pt idx="4">
                  <c:v>0</c:v>
                </c:pt>
                <c:pt idx="5">
                  <c:v>0</c:v>
                </c:pt>
                <c:pt idx="6">
                  <c:v>0.78677552755711977</c:v>
                </c:pt>
                <c:pt idx="7">
                  <c:v>0.83407594537713259</c:v>
                </c:pt>
                <c:pt idx="8">
                  <c:v>0</c:v>
                </c:pt>
                <c:pt idx="9">
                  <c:v>0</c:v>
                </c:pt>
                <c:pt idx="10">
                  <c:v>0</c:v>
                </c:pt>
                <c:pt idx="11">
                  <c:v>0.92458646449135817</c:v>
                </c:pt>
              </c:numCache>
            </c:numRef>
          </c:val>
          <c:extLst>
            <c:ext xmlns:c16="http://schemas.microsoft.com/office/drawing/2014/chart" uri="{C3380CC4-5D6E-409C-BE32-E72D297353CC}">
              <c16:uniqueId val="{00000002-15D5-4BDF-B9BD-FABA72D68783}"/>
            </c:ext>
          </c:extLst>
        </c:ser>
        <c:ser>
          <c:idx val="5"/>
          <c:order val="5"/>
          <c:spPr>
            <a:solidFill>
              <a:schemeClr val="accent6"/>
            </a:solidFill>
            <a:ln>
              <a:noFill/>
            </a:ln>
            <a:effectLst/>
          </c:spPr>
          <c:invertIfNegative val="0"/>
          <c:cat>
            <c:strRef>
              <c:f>'[1]Base sales seasonality'!$D$197:$O$197</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'[1]Powerpoint (3)'!$S$60:$AD$60</c:f>
              <c:numCache>
                <c:formatCode>General</c:formatCode>
                <c:ptCount val="12"/>
                <c:pt idx="0">
                  <c:v>7.678191543016355E-2</c:v>
                </c:pt>
                <c:pt idx="1">
                  <c:v>0</c:v>
                </c:pt>
                <c:pt idx="2">
                  <c:v>0.12385685309526906</c:v>
                </c:pt>
                <c:pt idx="3">
                  <c:v>0</c:v>
                </c:pt>
                <c:pt idx="4">
                  <c:v>0</c:v>
                </c:pt>
                <c:pt idx="5">
                  <c:v>0</c:v>
                </c:pt>
                <c:pt idx="6">
                  <c:v>0.20355711860378856</c:v>
                </c:pt>
                <c:pt idx="7">
                  <c:v>0.18035426753059769</c:v>
                </c:pt>
                <c:pt idx="8">
                  <c:v>0</c:v>
                </c:pt>
                <c:pt idx="9">
                  <c:v>0</c:v>
                </c:pt>
                <c:pt idx="10">
                  <c:v>0</c:v>
                </c:pt>
                <c:pt idx="11">
                  <c:v>0.12763093288081273</c:v>
                </c:pt>
              </c:numCache>
            </c:numRef>
          </c:val>
          <c:extLst>
            <c:ext xmlns:c16="http://schemas.microsoft.com/office/drawing/2014/chart" uri="{C3380CC4-5D6E-409C-BE32-E72D297353CC}">
              <c16:uniqueId val="{00000003-15D5-4BDF-B9BD-FABA72D68783}"/>
            </c:ext>
          </c:extLst>
        </c:ser>
        <c:dLbls>
          <c:showLegendKey val="0"/>
          <c:showVal val="0"/>
          <c:showCatName val="0"/>
          <c:showSerName val="0"/>
          <c:showPercent val="0"/>
          <c:showBubbleSize val="0"/>
        </c:dLbls>
        <c:gapWidth val="150"/>
        <c:overlap val="100"/>
        <c:axId val="186109952"/>
        <c:axId val="186212928"/>
      </c:barChart>
      <c:lineChart>
        <c:grouping val="standard"/>
        <c:varyColors val="0"/>
        <c:ser>
          <c:idx val="2"/>
          <c:order val="0"/>
          <c:tx>
            <c:strRef>
              <c:f>'S:\Client\Thinkbox\2019\2. Database\Database by campaign\[Thinkbox - Data2Decisions Database by Campaign CONFERENCE 23-05-19.xlsm]Powerpoint (3)'!$R$50</c:f>
              <c:strCache>
                <c:ptCount val="1"/>
                <c:pt idx="0">
                  <c:v>Sales index</c:v>
                </c:pt>
              </c:strCache>
            </c:strRef>
          </c:tx>
          <c:spPr>
            <a:ln w="28575" cap="rnd">
              <a:solidFill>
                <a:schemeClr val="accent3"/>
              </a:solidFill>
              <a:round/>
            </a:ln>
            <a:effectLst/>
          </c:spPr>
          <c:marker>
            <c:symbol val="none"/>
          </c:marker>
          <c:cat>
            <c:strRef>
              <c:f>'[1]Base sales seasonality'!$D$197:$O$197</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'[1]Powerpoint (3)'!$S$50:$AD$50</c:f>
              <c:numCache>
                <c:formatCode>General</c:formatCode>
                <c:ptCount val="12"/>
                <c:pt idx="0">
                  <c:v>1.0101926883422432</c:v>
                </c:pt>
                <c:pt idx="1">
                  <c:v>0.97353033883794593</c:v>
                </c:pt>
                <c:pt idx="2">
                  <c:v>0.96990333923557315</c:v>
                </c:pt>
                <c:pt idx="3">
                  <c:v>0.9684206684536425</c:v>
                </c:pt>
                <c:pt idx="4">
                  <c:v>0.95275725662339572</c:v>
                </c:pt>
                <c:pt idx="5">
                  <c:v>0.95783097874221945</c:v>
                </c:pt>
                <c:pt idx="6">
                  <c:v>0.99033264616090833</c:v>
                </c:pt>
                <c:pt idx="7">
                  <c:v>1.0144302129077303</c:v>
                </c:pt>
                <c:pt idx="8">
                  <c:v>1.0303186409941107</c:v>
                </c:pt>
                <c:pt idx="9">
                  <c:v>1.0304401405042374</c:v>
                </c:pt>
                <c:pt idx="10">
                  <c:v>1.0423514682952504</c:v>
                </c:pt>
                <c:pt idx="11">
                  <c:v>1.0522173973721709</c:v>
                </c:pt>
              </c:numCache>
            </c:numRef>
          </c:val>
          <c:smooth val="0"/>
          <c:extLst>
            <c:ext xmlns:c16="http://schemas.microsoft.com/office/drawing/2014/chart" uri="{C3380CC4-5D6E-409C-BE32-E72D297353CC}">
              <c16:uniqueId val="{00000004-15D5-4BDF-B9BD-FABA72D68783}"/>
            </c:ext>
          </c:extLst>
        </c:ser>
        <c:ser>
          <c:idx val="3"/>
          <c:order val="1"/>
          <c:tx>
            <c:strRef>
              <c:f>'S:\Client\Thinkbox\2019\2. Database\Database by campaign\[Thinkbox - Data2Decisions Database by Campaign CONFERENCE 23-05-19.xlsm]Powerpoint (3)'!$R$49</c:f>
              <c:strCache>
                <c:ptCount val="1"/>
                <c:pt idx="0">
                  <c:v>TV cost index</c:v>
                </c:pt>
              </c:strCache>
            </c:strRef>
          </c:tx>
          <c:spPr>
            <a:ln w="28575" cap="rnd">
              <a:solidFill>
                <a:schemeClr val="accent4"/>
              </a:solidFill>
              <a:round/>
            </a:ln>
            <a:effectLst/>
          </c:spPr>
          <c:marker>
            <c:symbol val="none"/>
          </c:marker>
          <c:cat>
            <c:strRef>
              <c:f>'[1]Base sales seasonality'!$D$197:$O$197</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'[1]Powerpoint (3)'!$S$49:$AD$49</c:f>
              <c:numCache>
                <c:formatCode>General</c:formatCode>
                <c:ptCount val="12"/>
                <c:pt idx="0">
                  <c:v>0.93341077291207963</c:v>
                </c:pt>
                <c:pt idx="1">
                  <c:v>0.98180786113207463</c:v>
                </c:pt>
                <c:pt idx="2">
                  <c:v>0.84604648614030409</c:v>
                </c:pt>
                <c:pt idx="3">
                  <c:v>1.0209250972497608</c:v>
                </c:pt>
                <c:pt idx="4">
                  <c:v>1.0575629361232843</c:v>
                </c:pt>
                <c:pt idx="5">
                  <c:v>0.98902799396174257</c:v>
                </c:pt>
                <c:pt idx="6">
                  <c:v>0.78677552755711977</c:v>
                </c:pt>
                <c:pt idx="7">
                  <c:v>0.83407594537713259</c:v>
                </c:pt>
                <c:pt idx="8">
                  <c:v>1.2392389726189712</c:v>
                </c:pt>
                <c:pt idx="9">
                  <c:v>1.174330422590544</c:v>
                </c:pt>
                <c:pt idx="10">
                  <c:v>1.2122115198456302</c:v>
                </c:pt>
                <c:pt idx="11">
                  <c:v>0.92458646449135817</c:v>
                </c:pt>
              </c:numCache>
            </c:numRef>
          </c:val>
          <c:smooth val="0"/>
          <c:extLst>
            <c:ext xmlns:c16="http://schemas.microsoft.com/office/drawing/2014/chart" uri="{C3380CC4-5D6E-409C-BE32-E72D297353CC}">
              <c16:uniqueId val="{00000005-15D5-4BDF-B9BD-FABA72D68783}"/>
            </c:ext>
          </c:extLst>
        </c:ser>
        <c:dLbls>
          <c:showLegendKey val="0"/>
          <c:showVal val="0"/>
          <c:showCatName val="0"/>
          <c:showSerName val="0"/>
          <c:showPercent val="0"/>
          <c:showBubbleSize val="0"/>
        </c:dLbls>
        <c:marker val="1"/>
        <c:smooth val="0"/>
        <c:axId val="186109952"/>
        <c:axId val="186212928"/>
      </c:lineChart>
      <c:catAx>
        <c:axId val="186109952"/>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low"/>
        <c:crossAx val="186212928"/>
        <c:crosses val="autoZero"/>
        <c:auto val="1"/>
        <c:lblAlgn val="ctr"/>
        <c:lblOffset val="100"/>
        <c:noMultiLvlLbl val="0"/>
      </c:catAx>
      <c:valAx>
        <c:axId val="186212928"/>
        <c:scaling>
          <c:orientation val="minMax"/>
          <c:min val="0.60000000000000009"/>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109952"/>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99237881275856"/>
          <c:y val="5.7290649210580823E-2"/>
          <c:w val="0.81461397430261684"/>
          <c:h val="0.65154463955745689"/>
        </c:manualLayout>
      </c:layout>
      <c:barChart>
        <c:barDir val="col"/>
        <c:grouping val="stacked"/>
        <c:varyColors val="0"/>
        <c:ser>
          <c:idx val="0"/>
          <c:order val="2"/>
          <c:spPr>
            <a:noFill/>
            <a:ln>
              <a:noFill/>
            </a:ln>
            <a:effectLst/>
          </c:spPr>
          <c:invertIfNegative val="0"/>
          <c:cat>
            <c:strRef>
              <c:f>'[1]Base sales seasonality'!$D$197:$O$197</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'[1]Powerpoint (3)'!$S$67:$AD$67</c:f>
              <c:numCache>
                <c:formatCode>General</c:formatCode>
                <c:ptCount val="12"/>
                <c:pt idx="0">
                  <c:v>0.93051902478005921</c:v>
                </c:pt>
                <c:pt idx="1">
                  <c:v>0</c:v>
                </c:pt>
                <c:pt idx="2">
                  <c:v>0</c:v>
                </c:pt>
                <c:pt idx="3">
                  <c:v>0</c:v>
                </c:pt>
                <c:pt idx="4">
                  <c:v>0</c:v>
                </c:pt>
                <c:pt idx="5">
                  <c:v>0</c:v>
                </c:pt>
                <c:pt idx="6">
                  <c:v>0</c:v>
                </c:pt>
                <c:pt idx="7">
                  <c:v>0</c:v>
                </c:pt>
                <c:pt idx="8">
                  <c:v>0.94225794008780184</c:v>
                </c:pt>
                <c:pt idx="9">
                  <c:v>0.97963996066381187</c:v>
                </c:pt>
                <c:pt idx="10">
                  <c:v>1.0489009738342385</c:v>
                </c:pt>
                <c:pt idx="11">
                  <c:v>0.81241257422395974</c:v>
                </c:pt>
              </c:numCache>
            </c:numRef>
          </c:val>
          <c:extLst>
            <c:ext xmlns:c16="http://schemas.microsoft.com/office/drawing/2014/chart" uri="{C3380CC4-5D6E-409C-BE32-E72D297353CC}">
              <c16:uniqueId val="{00000000-1BD3-4F93-8003-C3880893862A}"/>
            </c:ext>
          </c:extLst>
        </c:ser>
        <c:ser>
          <c:idx val="1"/>
          <c:order val="3"/>
          <c:spPr>
            <a:solidFill>
              <a:srgbClr val="C00000"/>
            </a:solidFill>
            <a:ln>
              <a:noFill/>
            </a:ln>
            <a:effectLst/>
          </c:spPr>
          <c:invertIfNegative val="0"/>
          <c:cat>
            <c:strRef>
              <c:f>'[1]Base sales seasonality'!$D$197:$O$197</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'[1]Powerpoint (3)'!$S$57:$AD$57</c:f>
              <c:numCache>
                <c:formatCode>General</c:formatCode>
                <c:ptCount val="12"/>
                <c:pt idx="0">
                  <c:v>2.8917481320204219E-3</c:v>
                </c:pt>
                <c:pt idx="1">
                  <c:v>0</c:v>
                </c:pt>
                <c:pt idx="2">
                  <c:v>0</c:v>
                </c:pt>
                <c:pt idx="3">
                  <c:v>0</c:v>
                </c:pt>
                <c:pt idx="4">
                  <c:v>0</c:v>
                </c:pt>
                <c:pt idx="5">
                  <c:v>0</c:v>
                </c:pt>
                <c:pt idx="6">
                  <c:v>0</c:v>
                </c:pt>
                <c:pt idx="7">
                  <c:v>0</c:v>
                </c:pt>
                <c:pt idx="8">
                  <c:v>0.29698103253116936</c:v>
                </c:pt>
                <c:pt idx="9">
                  <c:v>0.19469046192673212</c:v>
                </c:pt>
                <c:pt idx="10">
                  <c:v>0.16331054601139172</c:v>
                </c:pt>
                <c:pt idx="11">
                  <c:v>0.11217389026739844</c:v>
                </c:pt>
              </c:numCache>
            </c:numRef>
          </c:val>
          <c:extLst>
            <c:ext xmlns:c16="http://schemas.microsoft.com/office/drawing/2014/chart" uri="{C3380CC4-5D6E-409C-BE32-E72D297353CC}">
              <c16:uniqueId val="{00000001-1BD3-4F93-8003-C3880893862A}"/>
            </c:ext>
          </c:extLst>
        </c:ser>
        <c:ser>
          <c:idx val="4"/>
          <c:order val="4"/>
          <c:spPr>
            <a:noFill/>
            <a:ln>
              <a:noFill/>
            </a:ln>
            <a:effectLst/>
          </c:spPr>
          <c:invertIfNegative val="0"/>
          <c:cat>
            <c:strRef>
              <c:f>'[1]Base sales seasonality'!$D$197:$O$197</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'[1]Powerpoint (3)'!$S$72:$AD$72</c:f>
              <c:numCache>
                <c:formatCode>General</c:formatCode>
                <c:ptCount val="12"/>
                <c:pt idx="0">
                  <c:v>0</c:v>
                </c:pt>
                <c:pt idx="1">
                  <c:v>0.98180786113207463</c:v>
                </c:pt>
                <c:pt idx="2">
                  <c:v>0.84604648614030409</c:v>
                </c:pt>
                <c:pt idx="3">
                  <c:v>1.0209250972497608</c:v>
                </c:pt>
                <c:pt idx="4">
                  <c:v>1.0575629361232843</c:v>
                </c:pt>
                <c:pt idx="5">
                  <c:v>0.98902799396174257</c:v>
                </c:pt>
                <c:pt idx="6">
                  <c:v>0.78677552755711977</c:v>
                </c:pt>
                <c:pt idx="7">
                  <c:v>0.83407594537713259</c:v>
                </c:pt>
                <c:pt idx="8">
                  <c:v>0</c:v>
                </c:pt>
                <c:pt idx="9">
                  <c:v>0</c:v>
                </c:pt>
                <c:pt idx="10">
                  <c:v>0</c:v>
                </c:pt>
                <c:pt idx="11">
                  <c:v>0</c:v>
                </c:pt>
              </c:numCache>
            </c:numRef>
          </c:val>
          <c:extLst>
            <c:ext xmlns:c16="http://schemas.microsoft.com/office/drawing/2014/chart" uri="{C3380CC4-5D6E-409C-BE32-E72D297353CC}">
              <c16:uniqueId val="{00000002-1BD3-4F93-8003-C3880893862A}"/>
            </c:ext>
          </c:extLst>
        </c:ser>
        <c:ser>
          <c:idx val="5"/>
          <c:order val="5"/>
          <c:spPr>
            <a:solidFill>
              <a:schemeClr val="accent6"/>
            </a:solidFill>
            <a:ln>
              <a:noFill/>
            </a:ln>
            <a:effectLst/>
          </c:spPr>
          <c:invertIfNegative val="0"/>
          <c:cat>
            <c:strRef>
              <c:f>'[1]Base sales seasonality'!$D$197:$O$197</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'[1]Powerpoint (3)'!$S$62:$AD$62</c:f>
              <c:numCache>
                <c:formatCode>General</c:formatCode>
                <c:ptCount val="12"/>
                <c:pt idx="0">
                  <c:v>0</c:v>
                </c:pt>
                <c:pt idx="1">
                  <c:v>0.20350369412585878</c:v>
                </c:pt>
                <c:pt idx="2">
                  <c:v>0.27546395732453477</c:v>
                </c:pt>
                <c:pt idx="3">
                  <c:v>7.2578255598898078E-2</c:v>
                </c:pt>
                <c:pt idx="4">
                  <c:v>6.2775914013593059E-2</c:v>
                </c:pt>
                <c:pt idx="5">
                  <c:v>3.4579877673237558E-3</c:v>
                </c:pt>
                <c:pt idx="6">
                  <c:v>0.14324258119983235</c:v>
                </c:pt>
                <c:pt idx="7">
                  <c:v>3.4305474879357534E-2</c:v>
                </c:pt>
                <c:pt idx="8">
                  <c:v>0</c:v>
                </c:pt>
                <c:pt idx="9">
                  <c:v>0</c:v>
                </c:pt>
                <c:pt idx="10">
                  <c:v>0</c:v>
                </c:pt>
                <c:pt idx="11">
                  <c:v>0</c:v>
                </c:pt>
              </c:numCache>
            </c:numRef>
          </c:val>
          <c:extLst>
            <c:ext xmlns:c16="http://schemas.microsoft.com/office/drawing/2014/chart" uri="{C3380CC4-5D6E-409C-BE32-E72D297353CC}">
              <c16:uniqueId val="{00000003-1BD3-4F93-8003-C3880893862A}"/>
            </c:ext>
          </c:extLst>
        </c:ser>
        <c:dLbls>
          <c:showLegendKey val="0"/>
          <c:showVal val="0"/>
          <c:showCatName val="0"/>
          <c:showSerName val="0"/>
          <c:showPercent val="0"/>
          <c:showBubbleSize val="0"/>
        </c:dLbls>
        <c:gapWidth val="150"/>
        <c:overlap val="100"/>
        <c:axId val="186109952"/>
        <c:axId val="186212928"/>
      </c:barChart>
      <c:lineChart>
        <c:grouping val="standard"/>
        <c:varyColors val="0"/>
        <c:ser>
          <c:idx val="2"/>
          <c:order val="0"/>
          <c:tx>
            <c:strRef>
              <c:f>'S:\Client\Thinkbox\2019\2. Database\Database by campaign\[Thinkbox - Data2Decisions Database by Campaign CONFERENCE 23-05-19.xlsm]Powerpoint (3)'!$R$51</c:f>
              <c:strCache>
                <c:ptCount val="1"/>
                <c:pt idx="0">
                  <c:v>Sales index</c:v>
                </c:pt>
              </c:strCache>
            </c:strRef>
          </c:tx>
          <c:spPr>
            <a:ln w="28575" cap="rnd">
              <a:solidFill>
                <a:schemeClr val="accent3"/>
              </a:solidFill>
              <a:round/>
            </a:ln>
            <a:effectLst/>
          </c:spPr>
          <c:marker>
            <c:symbol val="none"/>
          </c:marker>
          <c:cat>
            <c:strRef>
              <c:f>'[1]Base sales seasonality'!$D$197:$O$197</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'[1]Powerpoint (3)'!$S$52:$AD$52</c:f>
              <c:numCache>
                <c:formatCode>General</c:formatCode>
                <c:ptCount val="12"/>
                <c:pt idx="0">
                  <c:v>0.93051902478005921</c:v>
                </c:pt>
                <c:pt idx="1">
                  <c:v>1.1853115552579334</c:v>
                </c:pt>
                <c:pt idx="2">
                  <c:v>1.1215104434648389</c:v>
                </c:pt>
                <c:pt idx="3">
                  <c:v>1.0935033528486588</c:v>
                </c:pt>
                <c:pt idx="4">
                  <c:v>1.1203388501368774</c:v>
                </c:pt>
                <c:pt idx="5">
                  <c:v>0.99248598172906632</c:v>
                </c:pt>
                <c:pt idx="6">
                  <c:v>0.93001810875695212</c:v>
                </c:pt>
                <c:pt idx="7">
                  <c:v>0.86838142025649012</c:v>
                </c:pt>
                <c:pt idx="8">
                  <c:v>0.94225794008780184</c:v>
                </c:pt>
                <c:pt idx="9">
                  <c:v>0.97963996066381187</c:v>
                </c:pt>
                <c:pt idx="10">
                  <c:v>1.0489009738342385</c:v>
                </c:pt>
                <c:pt idx="11">
                  <c:v>0.81241257422395974</c:v>
                </c:pt>
              </c:numCache>
            </c:numRef>
          </c:val>
          <c:smooth val="0"/>
          <c:extLst>
            <c:ext xmlns:c16="http://schemas.microsoft.com/office/drawing/2014/chart" uri="{C3380CC4-5D6E-409C-BE32-E72D297353CC}">
              <c16:uniqueId val="{00000004-1BD3-4F93-8003-C3880893862A}"/>
            </c:ext>
          </c:extLst>
        </c:ser>
        <c:ser>
          <c:idx val="3"/>
          <c:order val="1"/>
          <c:tx>
            <c:strRef>
              <c:f>'S:\Client\Thinkbox\2019\2. Database\Database by campaign\[Thinkbox - Data2Decisions Database by Campaign CONFERENCE 23-05-19.xlsm]Powerpoint (3)'!$R$49</c:f>
              <c:strCache>
                <c:ptCount val="1"/>
                <c:pt idx="0">
                  <c:v>TV cost index</c:v>
                </c:pt>
              </c:strCache>
            </c:strRef>
          </c:tx>
          <c:spPr>
            <a:ln w="28575" cap="rnd">
              <a:solidFill>
                <a:schemeClr val="accent4"/>
              </a:solidFill>
              <a:round/>
            </a:ln>
            <a:effectLst/>
          </c:spPr>
          <c:marker>
            <c:symbol val="none"/>
          </c:marker>
          <c:cat>
            <c:strRef>
              <c:f>'[1]Base sales seasonality'!$D$197:$O$197</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'[1]Powerpoint (3)'!$S$49:$AD$49</c:f>
              <c:numCache>
                <c:formatCode>General</c:formatCode>
                <c:ptCount val="12"/>
                <c:pt idx="0">
                  <c:v>0.93341077291207963</c:v>
                </c:pt>
                <c:pt idx="1">
                  <c:v>0.98180786113207463</c:v>
                </c:pt>
                <c:pt idx="2">
                  <c:v>0.84604648614030409</c:v>
                </c:pt>
                <c:pt idx="3">
                  <c:v>1.0209250972497608</c:v>
                </c:pt>
                <c:pt idx="4">
                  <c:v>1.0575629361232843</c:v>
                </c:pt>
                <c:pt idx="5">
                  <c:v>0.98902799396174257</c:v>
                </c:pt>
                <c:pt idx="6">
                  <c:v>0.78677552755711977</c:v>
                </c:pt>
                <c:pt idx="7">
                  <c:v>0.83407594537713259</c:v>
                </c:pt>
                <c:pt idx="8">
                  <c:v>1.2392389726189712</c:v>
                </c:pt>
                <c:pt idx="9">
                  <c:v>1.174330422590544</c:v>
                </c:pt>
                <c:pt idx="10">
                  <c:v>1.2122115198456302</c:v>
                </c:pt>
                <c:pt idx="11">
                  <c:v>0.92458646449135817</c:v>
                </c:pt>
              </c:numCache>
            </c:numRef>
          </c:val>
          <c:smooth val="0"/>
          <c:extLst>
            <c:ext xmlns:c16="http://schemas.microsoft.com/office/drawing/2014/chart" uri="{C3380CC4-5D6E-409C-BE32-E72D297353CC}">
              <c16:uniqueId val="{00000005-1BD3-4F93-8003-C3880893862A}"/>
            </c:ext>
          </c:extLst>
        </c:ser>
        <c:dLbls>
          <c:showLegendKey val="0"/>
          <c:showVal val="0"/>
          <c:showCatName val="0"/>
          <c:showSerName val="0"/>
          <c:showPercent val="0"/>
          <c:showBubbleSize val="0"/>
        </c:dLbls>
        <c:marker val="1"/>
        <c:smooth val="0"/>
        <c:axId val="186109952"/>
        <c:axId val="186212928"/>
      </c:lineChart>
      <c:catAx>
        <c:axId val="186109952"/>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low"/>
        <c:crossAx val="186212928"/>
        <c:crosses val="autoZero"/>
        <c:auto val="1"/>
        <c:lblAlgn val="ctr"/>
        <c:lblOffset val="100"/>
        <c:noMultiLvlLbl val="0"/>
      </c:catAx>
      <c:valAx>
        <c:axId val="186212928"/>
        <c:scaling>
          <c:orientation val="minMax"/>
          <c:min val="0.60000000000000009"/>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109952"/>
        <c:crosses val="autoZero"/>
        <c:crossBetween val="between"/>
        <c:majorUnit val="0.2"/>
        <c:minorUnit val="0.2"/>
      </c:valAx>
      <c:spPr>
        <a:noFill/>
        <a:ln>
          <a:noFill/>
        </a:ln>
        <a:effectLst/>
      </c:spPr>
    </c:plotArea>
    <c:legend>
      <c:legendPos val="b"/>
      <c:legendEntry>
        <c:idx val="0"/>
        <c:delete val="1"/>
      </c:legendEntry>
      <c:legendEntry>
        <c:idx val="1"/>
        <c:delete val="1"/>
      </c:legendEntry>
      <c:legendEntry>
        <c:idx val="2"/>
        <c:delete val="1"/>
      </c:legendEntry>
      <c:legendEntry>
        <c:idx val="3"/>
        <c:delete val="1"/>
      </c:legendEntry>
      <c:layout>
        <c:manualLayout>
          <c:xMode val="edge"/>
          <c:yMode val="edge"/>
          <c:x val="0.70083979123340867"/>
          <c:y val="0.80244515405811079"/>
          <c:w val="0.25470697613638998"/>
          <c:h val="0.1428885595336829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346918241315967"/>
          <c:y val="0.21785491983780667"/>
          <c:w val="0.79905757970171654"/>
          <c:h val="0.6589694709213979"/>
        </c:manualLayout>
      </c:layout>
      <c:barChart>
        <c:barDir val="col"/>
        <c:grouping val="stacked"/>
        <c:varyColors val="0"/>
        <c:ser>
          <c:idx val="2"/>
          <c:order val="0"/>
          <c:tx>
            <c:strRef>
              <c:f>'Powerpoint (6)'!$B$13</c:f>
              <c:strCache>
                <c:ptCount val="1"/>
                <c:pt idx="0">
                  <c:v> 500,000 </c:v>
                </c:pt>
              </c:strCache>
            </c:strRef>
          </c:tx>
          <c:invertIfNegative val="0"/>
          <c:cat>
            <c:strRef>
              <c:f>'Powerpoint (6)'!$C$4:$BB$4</c:f>
              <c:strCache>
                <c:ptCount val="49"/>
                <c:pt idx="0">
                  <c:v>Jan</c:v>
                </c:pt>
                <c:pt idx="5">
                  <c:v>Feb</c:v>
                </c:pt>
                <c:pt idx="9">
                  <c:v>Mar</c:v>
                </c:pt>
                <c:pt idx="14">
                  <c:v>Apr</c:v>
                </c:pt>
                <c:pt idx="18">
                  <c:v>May</c:v>
                </c:pt>
                <c:pt idx="22">
                  <c:v>Jun</c:v>
                </c:pt>
                <c:pt idx="26">
                  <c:v>Jul</c:v>
                </c:pt>
                <c:pt idx="31">
                  <c:v>Aug</c:v>
                </c:pt>
                <c:pt idx="35">
                  <c:v>Sep</c:v>
                </c:pt>
                <c:pt idx="39">
                  <c:v>Oct</c:v>
                </c:pt>
                <c:pt idx="44">
                  <c:v>Nov</c:v>
                </c:pt>
                <c:pt idx="48">
                  <c:v>Dec</c:v>
                </c:pt>
              </c:strCache>
            </c:strRef>
          </c:cat>
          <c:val>
            <c:numRef>
              <c:f>'Powerpoint (6)'!$C$13:$BB$13</c:f>
              <c:numCache>
                <c:formatCode>General</c:formatCode>
                <c:ptCount val="52"/>
                <c:pt idx="1">
                  <c:v>50</c:v>
                </c:pt>
                <c:pt idx="8">
                  <c:v>50</c:v>
                </c:pt>
                <c:pt idx="11">
                  <c:v>50</c:v>
                </c:pt>
                <c:pt idx="25">
                  <c:v>52.5</c:v>
                </c:pt>
                <c:pt idx="26">
                  <c:v>50</c:v>
                </c:pt>
                <c:pt idx="28">
                  <c:v>62.5</c:v>
                </c:pt>
                <c:pt idx="32">
                  <c:v>85.001000000000005</c:v>
                </c:pt>
                <c:pt idx="47">
                  <c:v>50</c:v>
                </c:pt>
                <c:pt idx="50">
                  <c:v>50</c:v>
                </c:pt>
              </c:numCache>
            </c:numRef>
          </c:val>
          <c:extLst>
            <c:ext xmlns:c16="http://schemas.microsoft.com/office/drawing/2014/chart" uri="{C3380CC4-5D6E-409C-BE32-E72D297353CC}">
              <c16:uniqueId val="{00000000-6A56-4911-B3BE-A7BAF5E08A14}"/>
            </c:ext>
          </c:extLst>
        </c:ser>
        <c:ser>
          <c:idx val="0"/>
          <c:order val="1"/>
          <c:spPr>
            <a:noFill/>
            <a:ln>
              <a:noFill/>
            </a:ln>
          </c:spPr>
          <c:invertIfNegative val="0"/>
          <c:val>
            <c:numRef>
              <c:f>'Powerpoint (6)'!$C$25:$BB$25</c:f>
              <c:numCache>
                <c:formatCode>General</c:formatCode>
                <c:ptCount val="52"/>
                <c:pt idx="0">
                  <c:v>200</c:v>
                </c:pt>
                <c:pt idx="1">
                  <c:v>150</c:v>
                </c:pt>
                <c:pt idx="2">
                  <c:v>200</c:v>
                </c:pt>
                <c:pt idx="3">
                  <c:v>200</c:v>
                </c:pt>
                <c:pt idx="4">
                  <c:v>200</c:v>
                </c:pt>
                <c:pt idx="5">
                  <c:v>200</c:v>
                </c:pt>
                <c:pt idx="6">
                  <c:v>200</c:v>
                </c:pt>
                <c:pt idx="7">
                  <c:v>200</c:v>
                </c:pt>
                <c:pt idx="8">
                  <c:v>150</c:v>
                </c:pt>
                <c:pt idx="9">
                  <c:v>200</c:v>
                </c:pt>
                <c:pt idx="10">
                  <c:v>200</c:v>
                </c:pt>
                <c:pt idx="11">
                  <c:v>150</c:v>
                </c:pt>
                <c:pt idx="12">
                  <c:v>200</c:v>
                </c:pt>
                <c:pt idx="13">
                  <c:v>200</c:v>
                </c:pt>
                <c:pt idx="14">
                  <c:v>200</c:v>
                </c:pt>
                <c:pt idx="15">
                  <c:v>200</c:v>
                </c:pt>
                <c:pt idx="16">
                  <c:v>200</c:v>
                </c:pt>
                <c:pt idx="17">
                  <c:v>200</c:v>
                </c:pt>
                <c:pt idx="18">
                  <c:v>200</c:v>
                </c:pt>
                <c:pt idx="19">
                  <c:v>200</c:v>
                </c:pt>
                <c:pt idx="20">
                  <c:v>200</c:v>
                </c:pt>
                <c:pt idx="21">
                  <c:v>200</c:v>
                </c:pt>
                <c:pt idx="22">
                  <c:v>200</c:v>
                </c:pt>
                <c:pt idx="23">
                  <c:v>200</c:v>
                </c:pt>
                <c:pt idx="24">
                  <c:v>200</c:v>
                </c:pt>
                <c:pt idx="25">
                  <c:v>147.5</c:v>
                </c:pt>
                <c:pt idx="26">
                  <c:v>150</c:v>
                </c:pt>
                <c:pt idx="27">
                  <c:v>200</c:v>
                </c:pt>
                <c:pt idx="28">
                  <c:v>137.5</c:v>
                </c:pt>
                <c:pt idx="29">
                  <c:v>200</c:v>
                </c:pt>
                <c:pt idx="30">
                  <c:v>200</c:v>
                </c:pt>
                <c:pt idx="31">
                  <c:v>200</c:v>
                </c:pt>
                <c:pt idx="32">
                  <c:v>114.999</c:v>
                </c:pt>
                <c:pt idx="33">
                  <c:v>200</c:v>
                </c:pt>
                <c:pt idx="34">
                  <c:v>200</c:v>
                </c:pt>
                <c:pt idx="35">
                  <c:v>200</c:v>
                </c:pt>
                <c:pt idx="36">
                  <c:v>200</c:v>
                </c:pt>
                <c:pt idx="37">
                  <c:v>200</c:v>
                </c:pt>
                <c:pt idx="38">
                  <c:v>200</c:v>
                </c:pt>
                <c:pt idx="39">
                  <c:v>200</c:v>
                </c:pt>
                <c:pt idx="40">
                  <c:v>200</c:v>
                </c:pt>
                <c:pt idx="41">
                  <c:v>200</c:v>
                </c:pt>
                <c:pt idx="42">
                  <c:v>200</c:v>
                </c:pt>
                <c:pt idx="43">
                  <c:v>200</c:v>
                </c:pt>
                <c:pt idx="44">
                  <c:v>200</c:v>
                </c:pt>
                <c:pt idx="45">
                  <c:v>200</c:v>
                </c:pt>
                <c:pt idx="46">
                  <c:v>200</c:v>
                </c:pt>
                <c:pt idx="47">
                  <c:v>150</c:v>
                </c:pt>
                <c:pt idx="48">
                  <c:v>200</c:v>
                </c:pt>
                <c:pt idx="49">
                  <c:v>200</c:v>
                </c:pt>
                <c:pt idx="50">
                  <c:v>150</c:v>
                </c:pt>
                <c:pt idx="51">
                  <c:v>200</c:v>
                </c:pt>
              </c:numCache>
            </c:numRef>
          </c:val>
          <c:extLst>
            <c:ext xmlns:c16="http://schemas.microsoft.com/office/drawing/2014/chart" uri="{C3380CC4-5D6E-409C-BE32-E72D297353CC}">
              <c16:uniqueId val="{00000001-6A56-4911-B3BE-A7BAF5E08A14}"/>
            </c:ext>
          </c:extLst>
        </c:ser>
        <c:ser>
          <c:idx val="4"/>
          <c:order val="2"/>
          <c:tx>
            <c:strRef>
              <c:f>'Powerpoint (6)'!$B$15</c:f>
              <c:strCache>
                <c:ptCount val="1"/>
                <c:pt idx="0">
                  <c:v> 1,000,000 </c:v>
                </c:pt>
              </c:strCache>
            </c:strRef>
          </c:tx>
          <c:spPr>
            <a:solidFill>
              <a:srgbClr val="FFC000"/>
            </a:solidFill>
          </c:spPr>
          <c:invertIfNegative val="0"/>
          <c:cat>
            <c:strRef>
              <c:f>'Powerpoint (6)'!$C$4:$BB$4</c:f>
              <c:strCache>
                <c:ptCount val="49"/>
                <c:pt idx="0">
                  <c:v>Jan</c:v>
                </c:pt>
                <c:pt idx="5">
                  <c:v>Feb</c:v>
                </c:pt>
                <c:pt idx="9">
                  <c:v>Mar</c:v>
                </c:pt>
                <c:pt idx="14">
                  <c:v>Apr</c:v>
                </c:pt>
                <c:pt idx="18">
                  <c:v>May</c:v>
                </c:pt>
                <c:pt idx="22">
                  <c:v>Jun</c:v>
                </c:pt>
                <c:pt idx="26">
                  <c:v>Jul</c:v>
                </c:pt>
                <c:pt idx="31">
                  <c:v>Aug</c:v>
                </c:pt>
                <c:pt idx="35">
                  <c:v>Sep</c:v>
                </c:pt>
                <c:pt idx="39">
                  <c:v>Oct</c:v>
                </c:pt>
                <c:pt idx="44">
                  <c:v>Nov</c:v>
                </c:pt>
                <c:pt idx="48">
                  <c:v>Dec</c:v>
                </c:pt>
              </c:strCache>
            </c:strRef>
          </c:cat>
          <c:val>
            <c:numRef>
              <c:f>'Powerpoint (6)'!$C$15:$BB$15</c:f>
              <c:numCache>
                <c:formatCode>General</c:formatCode>
                <c:ptCount val="52"/>
                <c:pt idx="0">
                  <c:v>52.5</c:v>
                </c:pt>
                <c:pt idx="1">
                  <c:v>75</c:v>
                </c:pt>
                <c:pt idx="8">
                  <c:v>77.5</c:v>
                </c:pt>
                <c:pt idx="9">
                  <c:v>50</c:v>
                </c:pt>
                <c:pt idx="11">
                  <c:v>85</c:v>
                </c:pt>
                <c:pt idx="25">
                  <c:v>87.5</c:v>
                </c:pt>
                <c:pt idx="26">
                  <c:v>62.5</c:v>
                </c:pt>
                <c:pt idx="28">
                  <c:v>82.5</c:v>
                </c:pt>
                <c:pt idx="30">
                  <c:v>52.5</c:v>
                </c:pt>
                <c:pt idx="32">
                  <c:v>97.501000000000005</c:v>
                </c:pt>
                <c:pt idx="33">
                  <c:v>50</c:v>
                </c:pt>
                <c:pt idx="47">
                  <c:v>100</c:v>
                </c:pt>
                <c:pt idx="50">
                  <c:v>65</c:v>
                </c:pt>
                <c:pt idx="51">
                  <c:v>62.5</c:v>
                </c:pt>
              </c:numCache>
            </c:numRef>
          </c:val>
          <c:extLst>
            <c:ext xmlns:c16="http://schemas.microsoft.com/office/drawing/2014/chart" uri="{C3380CC4-5D6E-409C-BE32-E72D297353CC}">
              <c16:uniqueId val="{00000002-6A56-4911-B3BE-A7BAF5E08A14}"/>
            </c:ext>
          </c:extLst>
        </c:ser>
        <c:ser>
          <c:idx val="1"/>
          <c:order val="3"/>
          <c:spPr>
            <a:noFill/>
            <a:ln>
              <a:noFill/>
            </a:ln>
          </c:spPr>
          <c:invertIfNegative val="0"/>
          <c:cat>
            <c:strRef>
              <c:f>'Powerpoint (6)'!$C$4:$BB$4</c:f>
              <c:strCache>
                <c:ptCount val="49"/>
                <c:pt idx="0">
                  <c:v>Jan</c:v>
                </c:pt>
                <c:pt idx="5">
                  <c:v>Feb</c:v>
                </c:pt>
                <c:pt idx="9">
                  <c:v>Mar</c:v>
                </c:pt>
                <c:pt idx="14">
                  <c:v>Apr</c:v>
                </c:pt>
                <c:pt idx="18">
                  <c:v>May</c:v>
                </c:pt>
                <c:pt idx="22">
                  <c:v>Jun</c:v>
                </c:pt>
                <c:pt idx="26">
                  <c:v>Jul</c:v>
                </c:pt>
                <c:pt idx="31">
                  <c:v>Aug</c:v>
                </c:pt>
                <c:pt idx="35">
                  <c:v>Sep</c:v>
                </c:pt>
                <c:pt idx="39">
                  <c:v>Oct</c:v>
                </c:pt>
                <c:pt idx="44">
                  <c:v>Nov</c:v>
                </c:pt>
                <c:pt idx="48">
                  <c:v>Dec</c:v>
                </c:pt>
              </c:strCache>
            </c:strRef>
          </c:cat>
          <c:val>
            <c:numRef>
              <c:f>'Powerpoint (6)'!$C$26:$BB$26</c:f>
              <c:numCache>
                <c:formatCode>General</c:formatCode>
                <c:ptCount val="52"/>
                <c:pt idx="0">
                  <c:v>147.5</c:v>
                </c:pt>
                <c:pt idx="1">
                  <c:v>125</c:v>
                </c:pt>
                <c:pt idx="2">
                  <c:v>200</c:v>
                </c:pt>
                <c:pt idx="3">
                  <c:v>200</c:v>
                </c:pt>
                <c:pt idx="4">
                  <c:v>200</c:v>
                </c:pt>
                <c:pt idx="5">
                  <c:v>200</c:v>
                </c:pt>
                <c:pt idx="6">
                  <c:v>200</c:v>
                </c:pt>
                <c:pt idx="7">
                  <c:v>200</c:v>
                </c:pt>
                <c:pt idx="8">
                  <c:v>122.5</c:v>
                </c:pt>
                <c:pt idx="9">
                  <c:v>150</c:v>
                </c:pt>
                <c:pt idx="10">
                  <c:v>200</c:v>
                </c:pt>
                <c:pt idx="11">
                  <c:v>115</c:v>
                </c:pt>
                <c:pt idx="12">
                  <c:v>200</c:v>
                </c:pt>
                <c:pt idx="13">
                  <c:v>200</c:v>
                </c:pt>
                <c:pt idx="14">
                  <c:v>200</c:v>
                </c:pt>
                <c:pt idx="15">
                  <c:v>200</c:v>
                </c:pt>
                <c:pt idx="16">
                  <c:v>200</c:v>
                </c:pt>
                <c:pt idx="17">
                  <c:v>200</c:v>
                </c:pt>
                <c:pt idx="18">
                  <c:v>200</c:v>
                </c:pt>
                <c:pt idx="19">
                  <c:v>200</c:v>
                </c:pt>
                <c:pt idx="20">
                  <c:v>200</c:v>
                </c:pt>
                <c:pt idx="21">
                  <c:v>200</c:v>
                </c:pt>
                <c:pt idx="22">
                  <c:v>200</c:v>
                </c:pt>
                <c:pt idx="23">
                  <c:v>200</c:v>
                </c:pt>
                <c:pt idx="24">
                  <c:v>200</c:v>
                </c:pt>
                <c:pt idx="25">
                  <c:v>112.5</c:v>
                </c:pt>
                <c:pt idx="26">
                  <c:v>137.5</c:v>
                </c:pt>
                <c:pt idx="27">
                  <c:v>200</c:v>
                </c:pt>
                <c:pt idx="28">
                  <c:v>117.5</c:v>
                </c:pt>
                <c:pt idx="29">
                  <c:v>200</c:v>
                </c:pt>
                <c:pt idx="30">
                  <c:v>147.5</c:v>
                </c:pt>
                <c:pt idx="31">
                  <c:v>200</c:v>
                </c:pt>
                <c:pt idx="32">
                  <c:v>102.499</c:v>
                </c:pt>
                <c:pt idx="33">
                  <c:v>150</c:v>
                </c:pt>
                <c:pt idx="34">
                  <c:v>200</c:v>
                </c:pt>
                <c:pt idx="35">
                  <c:v>200</c:v>
                </c:pt>
                <c:pt idx="36">
                  <c:v>200</c:v>
                </c:pt>
                <c:pt idx="37">
                  <c:v>200</c:v>
                </c:pt>
                <c:pt idx="38">
                  <c:v>200</c:v>
                </c:pt>
                <c:pt idx="39">
                  <c:v>200</c:v>
                </c:pt>
                <c:pt idx="40">
                  <c:v>200</c:v>
                </c:pt>
                <c:pt idx="41">
                  <c:v>200</c:v>
                </c:pt>
                <c:pt idx="42">
                  <c:v>200</c:v>
                </c:pt>
                <c:pt idx="43">
                  <c:v>200</c:v>
                </c:pt>
                <c:pt idx="44">
                  <c:v>200</c:v>
                </c:pt>
                <c:pt idx="45">
                  <c:v>200</c:v>
                </c:pt>
                <c:pt idx="46">
                  <c:v>200</c:v>
                </c:pt>
                <c:pt idx="47">
                  <c:v>100</c:v>
                </c:pt>
                <c:pt idx="48">
                  <c:v>200</c:v>
                </c:pt>
                <c:pt idx="49">
                  <c:v>200</c:v>
                </c:pt>
                <c:pt idx="50">
                  <c:v>135</c:v>
                </c:pt>
                <c:pt idx="51">
                  <c:v>137.5</c:v>
                </c:pt>
              </c:numCache>
            </c:numRef>
          </c:val>
          <c:extLst>
            <c:ext xmlns:c16="http://schemas.microsoft.com/office/drawing/2014/chart" uri="{C3380CC4-5D6E-409C-BE32-E72D297353CC}">
              <c16:uniqueId val="{00000003-6A56-4911-B3BE-A7BAF5E08A14}"/>
            </c:ext>
          </c:extLst>
        </c:ser>
        <c:ser>
          <c:idx val="3"/>
          <c:order val="4"/>
          <c:tx>
            <c:strRef>
              <c:f>'Powerpoint (6)'!$B$17</c:f>
              <c:strCache>
                <c:ptCount val="1"/>
                <c:pt idx="0">
                  <c:v> 1,500,000 </c:v>
                </c:pt>
              </c:strCache>
            </c:strRef>
          </c:tx>
          <c:spPr>
            <a:solidFill>
              <a:srgbClr val="ED7D31"/>
            </a:solidFill>
          </c:spPr>
          <c:invertIfNegative val="0"/>
          <c:cat>
            <c:strRef>
              <c:f>'Powerpoint (6)'!$C$4:$BB$4</c:f>
              <c:strCache>
                <c:ptCount val="49"/>
                <c:pt idx="0">
                  <c:v>Jan</c:v>
                </c:pt>
                <c:pt idx="5">
                  <c:v>Feb</c:v>
                </c:pt>
                <c:pt idx="9">
                  <c:v>Mar</c:v>
                </c:pt>
                <c:pt idx="14">
                  <c:v>Apr</c:v>
                </c:pt>
                <c:pt idx="18">
                  <c:v>May</c:v>
                </c:pt>
                <c:pt idx="22">
                  <c:v>Jun</c:v>
                </c:pt>
                <c:pt idx="26">
                  <c:v>Jul</c:v>
                </c:pt>
                <c:pt idx="31">
                  <c:v>Aug</c:v>
                </c:pt>
                <c:pt idx="35">
                  <c:v>Sep</c:v>
                </c:pt>
                <c:pt idx="39">
                  <c:v>Oct</c:v>
                </c:pt>
                <c:pt idx="44">
                  <c:v>Nov</c:v>
                </c:pt>
                <c:pt idx="48">
                  <c:v>Dec</c:v>
                </c:pt>
              </c:strCache>
            </c:strRef>
          </c:cat>
          <c:val>
            <c:numRef>
              <c:f>'Powerpoint (6)'!$C$17:$BB$17</c:f>
              <c:numCache>
                <c:formatCode>General</c:formatCode>
                <c:ptCount val="52"/>
                <c:pt idx="0">
                  <c:v>82.5</c:v>
                </c:pt>
                <c:pt idx="1">
                  <c:v>75</c:v>
                </c:pt>
                <c:pt idx="3">
                  <c:v>72.5</c:v>
                </c:pt>
                <c:pt idx="8">
                  <c:v>92.5</c:v>
                </c:pt>
                <c:pt idx="9">
                  <c:v>62.5</c:v>
                </c:pt>
                <c:pt idx="11">
                  <c:v>112.5</c:v>
                </c:pt>
                <c:pt idx="15">
                  <c:v>50</c:v>
                </c:pt>
                <c:pt idx="21">
                  <c:v>65</c:v>
                </c:pt>
                <c:pt idx="25">
                  <c:v>92.5</c:v>
                </c:pt>
                <c:pt idx="26">
                  <c:v>70</c:v>
                </c:pt>
                <c:pt idx="27">
                  <c:v>50</c:v>
                </c:pt>
                <c:pt idx="28">
                  <c:v>90</c:v>
                </c:pt>
                <c:pt idx="30">
                  <c:v>70</c:v>
                </c:pt>
                <c:pt idx="32">
                  <c:v>100.001</c:v>
                </c:pt>
                <c:pt idx="33">
                  <c:v>85</c:v>
                </c:pt>
                <c:pt idx="47">
                  <c:v>122.5</c:v>
                </c:pt>
                <c:pt idx="49">
                  <c:v>52.5</c:v>
                </c:pt>
                <c:pt idx="50">
                  <c:v>65</c:v>
                </c:pt>
                <c:pt idx="51">
                  <c:v>90</c:v>
                </c:pt>
              </c:numCache>
            </c:numRef>
          </c:val>
          <c:extLst>
            <c:ext xmlns:c16="http://schemas.microsoft.com/office/drawing/2014/chart" uri="{C3380CC4-5D6E-409C-BE32-E72D297353CC}">
              <c16:uniqueId val="{00000004-6A56-4911-B3BE-A7BAF5E08A14}"/>
            </c:ext>
          </c:extLst>
        </c:ser>
        <c:ser>
          <c:idx val="7"/>
          <c:order val="5"/>
          <c:spPr>
            <a:noFill/>
            <a:ln>
              <a:noFill/>
            </a:ln>
          </c:spPr>
          <c:invertIfNegative val="0"/>
          <c:val>
            <c:numRef>
              <c:f>'Powerpoint (6)'!$C$27:$BB$27</c:f>
              <c:numCache>
                <c:formatCode>General</c:formatCode>
                <c:ptCount val="52"/>
                <c:pt idx="0">
                  <c:v>117.5</c:v>
                </c:pt>
                <c:pt idx="1">
                  <c:v>125</c:v>
                </c:pt>
                <c:pt idx="2">
                  <c:v>200</c:v>
                </c:pt>
                <c:pt idx="3">
                  <c:v>127.5</c:v>
                </c:pt>
                <c:pt idx="4">
                  <c:v>200</c:v>
                </c:pt>
                <c:pt idx="5">
                  <c:v>200</c:v>
                </c:pt>
                <c:pt idx="6">
                  <c:v>200</c:v>
                </c:pt>
                <c:pt idx="7">
                  <c:v>200</c:v>
                </c:pt>
                <c:pt idx="8">
                  <c:v>107.5</c:v>
                </c:pt>
                <c:pt idx="9">
                  <c:v>137.5</c:v>
                </c:pt>
                <c:pt idx="10">
                  <c:v>200</c:v>
                </c:pt>
                <c:pt idx="11">
                  <c:v>87.5</c:v>
                </c:pt>
                <c:pt idx="12">
                  <c:v>200</c:v>
                </c:pt>
                <c:pt idx="13">
                  <c:v>200</c:v>
                </c:pt>
                <c:pt idx="14">
                  <c:v>200</c:v>
                </c:pt>
                <c:pt idx="15">
                  <c:v>150</c:v>
                </c:pt>
                <c:pt idx="16">
                  <c:v>200</c:v>
                </c:pt>
                <c:pt idx="17">
                  <c:v>200</c:v>
                </c:pt>
                <c:pt idx="18">
                  <c:v>200</c:v>
                </c:pt>
                <c:pt idx="19">
                  <c:v>200</c:v>
                </c:pt>
                <c:pt idx="20">
                  <c:v>200</c:v>
                </c:pt>
                <c:pt idx="21">
                  <c:v>135</c:v>
                </c:pt>
                <c:pt idx="22">
                  <c:v>200</c:v>
                </c:pt>
                <c:pt idx="23">
                  <c:v>200</c:v>
                </c:pt>
                <c:pt idx="24">
                  <c:v>200</c:v>
                </c:pt>
                <c:pt idx="25">
                  <c:v>107.5</c:v>
                </c:pt>
                <c:pt idx="26">
                  <c:v>130</c:v>
                </c:pt>
                <c:pt idx="27">
                  <c:v>150</c:v>
                </c:pt>
                <c:pt idx="28">
                  <c:v>110</c:v>
                </c:pt>
                <c:pt idx="29">
                  <c:v>200</c:v>
                </c:pt>
                <c:pt idx="30">
                  <c:v>130</c:v>
                </c:pt>
                <c:pt idx="31">
                  <c:v>200</c:v>
                </c:pt>
                <c:pt idx="32">
                  <c:v>99.998999999999995</c:v>
                </c:pt>
                <c:pt idx="33">
                  <c:v>115</c:v>
                </c:pt>
                <c:pt idx="34">
                  <c:v>200</c:v>
                </c:pt>
                <c:pt idx="35">
                  <c:v>200</c:v>
                </c:pt>
                <c:pt idx="36">
                  <c:v>200</c:v>
                </c:pt>
                <c:pt idx="37">
                  <c:v>200</c:v>
                </c:pt>
                <c:pt idx="38">
                  <c:v>200</c:v>
                </c:pt>
                <c:pt idx="39">
                  <c:v>200</c:v>
                </c:pt>
                <c:pt idx="40">
                  <c:v>200</c:v>
                </c:pt>
                <c:pt idx="41">
                  <c:v>200</c:v>
                </c:pt>
                <c:pt idx="42">
                  <c:v>200</c:v>
                </c:pt>
                <c:pt idx="43">
                  <c:v>200</c:v>
                </c:pt>
                <c:pt idx="44">
                  <c:v>200</c:v>
                </c:pt>
                <c:pt idx="45">
                  <c:v>200</c:v>
                </c:pt>
                <c:pt idx="46">
                  <c:v>200</c:v>
                </c:pt>
                <c:pt idx="47">
                  <c:v>77.5</c:v>
                </c:pt>
                <c:pt idx="48">
                  <c:v>200</c:v>
                </c:pt>
                <c:pt idx="49">
                  <c:v>147.5</c:v>
                </c:pt>
                <c:pt idx="50">
                  <c:v>135</c:v>
                </c:pt>
                <c:pt idx="51">
                  <c:v>110</c:v>
                </c:pt>
              </c:numCache>
            </c:numRef>
          </c:val>
          <c:extLst>
            <c:ext xmlns:c16="http://schemas.microsoft.com/office/drawing/2014/chart" uri="{C3380CC4-5D6E-409C-BE32-E72D297353CC}">
              <c16:uniqueId val="{00000005-6A56-4911-B3BE-A7BAF5E08A14}"/>
            </c:ext>
          </c:extLst>
        </c:ser>
        <c:ser>
          <c:idx val="8"/>
          <c:order val="6"/>
          <c:tx>
            <c:strRef>
              <c:f>'Powerpoint (6)'!$B$19</c:f>
              <c:strCache>
                <c:ptCount val="1"/>
                <c:pt idx="0">
                  <c:v> 2,000,000 </c:v>
                </c:pt>
              </c:strCache>
            </c:strRef>
          </c:tx>
          <c:spPr>
            <a:solidFill>
              <a:srgbClr val="656665"/>
            </a:solidFill>
          </c:spPr>
          <c:invertIfNegative val="0"/>
          <c:cat>
            <c:strRef>
              <c:f>'Powerpoint (6)'!$C$4:$BB$4</c:f>
              <c:strCache>
                <c:ptCount val="49"/>
                <c:pt idx="0">
                  <c:v>Jan</c:v>
                </c:pt>
                <c:pt idx="5">
                  <c:v>Feb</c:v>
                </c:pt>
                <c:pt idx="9">
                  <c:v>Mar</c:v>
                </c:pt>
                <c:pt idx="14">
                  <c:v>Apr</c:v>
                </c:pt>
                <c:pt idx="18">
                  <c:v>May</c:v>
                </c:pt>
                <c:pt idx="22">
                  <c:v>Jun</c:v>
                </c:pt>
                <c:pt idx="26">
                  <c:v>Jul</c:v>
                </c:pt>
                <c:pt idx="31">
                  <c:v>Aug</c:v>
                </c:pt>
                <c:pt idx="35">
                  <c:v>Sep</c:v>
                </c:pt>
                <c:pt idx="39">
                  <c:v>Oct</c:v>
                </c:pt>
                <c:pt idx="44">
                  <c:v>Nov</c:v>
                </c:pt>
                <c:pt idx="48">
                  <c:v>Dec</c:v>
                </c:pt>
              </c:strCache>
            </c:strRef>
          </c:cat>
          <c:val>
            <c:numRef>
              <c:f>'Powerpoint (6)'!$C$19:$BB$19</c:f>
              <c:numCache>
                <c:formatCode>General</c:formatCode>
                <c:ptCount val="52"/>
                <c:pt idx="0">
                  <c:v>105</c:v>
                </c:pt>
                <c:pt idx="1">
                  <c:v>60</c:v>
                </c:pt>
                <c:pt idx="2">
                  <c:v>55</c:v>
                </c:pt>
                <c:pt idx="3">
                  <c:v>55</c:v>
                </c:pt>
                <c:pt idx="4">
                  <c:v>0</c:v>
                </c:pt>
                <c:pt idx="5">
                  <c:v>55</c:v>
                </c:pt>
                <c:pt idx="6">
                  <c:v>0</c:v>
                </c:pt>
                <c:pt idx="7">
                  <c:v>0</c:v>
                </c:pt>
                <c:pt idx="8">
                  <c:v>102.379</c:v>
                </c:pt>
                <c:pt idx="9">
                  <c:v>50</c:v>
                </c:pt>
                <c:pt idx="10">
                  <c:v>50</c:v>
                </c:pt>
                <c:pt idx="11">
                  <c:v>112.5</c:v>
                </c:pt>
                <c:pt idx="12">
                  <c:v>0</c:v>
                </c:pt>
                <c:pt idx="13">
                  <c:v>0</c:v>
                </c:pt>
                <c:pt idx="14">
                  <c:v>0</c:v>
                </c:pt>
                <c:pt idx="15">
                  <c:v>75</c:v>
                </c:pt>
                <c:pt idx="16">
                  <c:v>0</c:v>
                </c:pt>
                <c:pt idx="17">
                  <c:v>0</c:v>
                </c:pt>
                <c:pt idx="18">
                  <c:v>50</c:v>
                </c:pt>
                <c:pt idx="19">
                  <c:v>0</c:v>
                </c:pt>
                <c:pt idx="20">
                  <c:v>0</c:v>
                </c:pt>
                <c:pt idx="21">
                  <c:v>90</c:v>
                </c:pt>
                <c:pt idx="22">
                  <c:v>0</c:v>
                </c:pt>
                <c:pt idx="23">
                  <c:v>0</c:v>
                </c:pt>
                <c:pt idx="24">
                  <c:v>0</c:v>
                </c:pt>
                <c:pt idx="25">
                  <c:v>117.5</c:v>
                </c:pt>
                <c:pt idx="26">
                  <c:v>60</c:v>
                </c:pt>
                <c:pt idx="27">
                  <c:v>57.5</c:v>
                </c:pt>
                <c:pt idx="28">
                  <c:v>65</c:v>
                </c:pt>
                <c:pt idx="29">
                  <c:v>50</c:v>
                </c:pt>
                <c:pt idx="30">
                  <c:v>50</c:v>
                </c:pt>
                <c:pt idx="31">
                  <c:v>50</c:v>
                </c:pt>
                <c:pt idx="32">
                  <c:v>87.5</c:v>
                </c:pt>
                <c:pt idx="33">
                  <c:v>107.5</c:v>
                </c:pt>
                <c:pt idx="34">
                  <c:v>0</c:v>
                </c:pt>
                <c:pt idx="35">
                  <c:v>0</c:v>
                </c:pt>
                <c:pt idx="36">
                  <c:v>0</c:v>
                </c:pt>
                <c:pt idx="37">
                  <c:v>0</c:v>
                </c:pt>
                <c:pt idx="38">
                  <c:v>0</c:v>
                </c:pt>
                <c:pt idx="39">
                  <c:v>50</c:v>
                </c:pt>
                <c:pt idx="40">
                  <c:v>0</c:v>
                </c:pt>
                <c:pt idx="41">
                  <c:v>50</c:v>
                </c:pt>
                <c:pt idx="42">
                  <c:v>0</c:v>
                </c:pt>
                <c:pt idx="43">
                  <c:v>50</c:v>
                </c:pt>
                <c:pt idx="44">
                  <c:v>0</c:v>
                </c:pt>
                <c:pt idx="45">
                  <c:v>0</c:v>
                </c:pt>
                <c:pt idx="46">
                  <c:v>0</c:v>
                </c:pt>
                <c:pt idx="47">
                  <c:v>117.5</c:v>
                </c:pt>
                <c:pt idx="48">
                  <c:v>50</c:v>
                </c:pt>
                <c:pt idx="49">
                  <c:v>50</c:v>
                </c:pt>
                <c:pt idx="50">
                  <c:v>62.5</c:v>
                </c:pt>
                <c:pt idx="51">
                  <c:v>117.5</c:v>
                </c:pt>
              </c:numCache>
            </c:numRef>
          </c:val>
          <c:extLst>
            <c:ext xmlns:c16="http://schemas.microsoft.com/office/drawing/2014/chart" uri="{C3380CC4-5D6E-409C-BE32-E72D297353CC}">
              <c16:uniqueId val="{00000006-6A56-4911-B3BE-A7BAF5E08A14}"/>
            </c:ext>
          </c:extLst>
        </c:ser>
        <c:ser>
          <c:idx val="5"/>
          <c:order val="7"/>
          <c:spPr>
            <a:noFill/>
            <a:ln>
              <a:noFill/>
            </a:ln>
          </c:spPr>
          <c:invertIfNegative val="0"/>
          <c:cat>
            <c:strRef>
              <c:f>'Powerpoint (6)'!$C$4:$BB$4</c:f>
              <c:strCache>
                <c:ptCount val="49"/>
                <c:pt idx="0">
                  <c:v>Jan</c:v>
                </c:pt>
                <c:pt idx="5">
                  <c:v>Feb</c:v>
                </c:pt>
                <c:pt idx="9">
                  <c:v>Mar</c:v>
                </c:pt>
                <c:pt idx="14">
                  <c:v>Apr</c:v>
                </c:pt>
                <c:pt idx="18">
                  <c:v>May</c:v>
                </c:pt>
                <c:pt idx="22">
                  <c:v>Jun</c:v>
                </c:pt>
                <c:pt idx="26">
                  <c:v>Jul</c:v>
                </c:pt>
                <c:pt idx="31">
                  <c:v>Aug</c:v>
                </c:pt>
                <c:pt idx="35">
                  <c:v>Sep</c:v>
                </c:pt>
                <c:pt idx="39">
                  <c:v>Oct</c:v>
                </c:pt>
                <c:pt idx="44">
                  <c:v>Nov</c:v>
                </c:pt>
                <c:pt idx="48">
                  <c:v>Dec</c:v>
                </c:pt>
              </c:strCache>
            </c:strRef>
          </c:cat>
          <c:val>
            <c:numRef>
              <c:f>'Powerpoint (6)'!$C$28:$BB$28</c:f>
              <c:numCache>
                <c:formatCode>General</c:formatCode>
                <c:ptCount val="52"/>
                <c:pt idx="0">
                  <c:v>95</c:v>
                </c:pt>
                <c:pt idx="1">
                  <c:v>140</c:v>
                </c:pt>
                <c:pt idx="2">
                  <c:v>145</c:v>
                </c:pt>
                <c:pt idx="3">
                  <c:v>145</c:v>
                </c:pt>
                <c:pt idx="4">
                  <c:v>200</c:v>
                </c:pt>
                <c:pt idx="5">
                  <c:v>145</c:v>
                </c:pt>
                <c:pt idx="6">
                  <c:v>200</c:v>
                </c:pt>
                <c:pt idx="7">
                  <c:v>200</c:v>
                </c:pt>
                <c:pt idx="8">
                  <c:v>97.620999999999995</c:v>
                </c:pt>
                <c:pt idx="9">
                  <c:v>150</c:v>
                </c:pt>
                <c:pt idx="10">
                  <c:v>150</c:v>
                </c:pt>
                <c:pt idx="11">
                  <c:v>87.5</c:v>
                </c:pt>
                <c:pt idx="12">
                  <c:v>200</c:v>
                </c:pt>
                <c:pt idx="13">
                  <c:v>200</c:v>
                </c:pt>
                <c:pt idx="14">
                  <c:v>200</c:v>
                </c:pt>
                <c:pt idx="15">
                  <c:v>125</c:v>
                </c:pt>
                <c:pt idx="16">
                  <c:v>200</c:v>
                </c:pt>
                <c:pt idx="17">
                  <c:v>200</c:v>
                </c:pt>
                <c:pt idx="18">
                  <c:v>150</c:v>
                </c:pt>
                <c:pt idx="19">
                  <c:v>200</c:v>
                </c:pt>
                <c:pt idx="20">
                  <c:v>200</c:v>
                </c:pt>
                <c:pt idx="21">
                  <c:v>110</c:v>
                </c:pt>
                <c:pt idx="22">
                  <c:v>200</c:v>
                </c:pt>
                <c:pt idx="23">
                  <c:v>200</c:v>
                </c:pt>
                <c:pt idx="24">
                  <c:v>200</c:v>
                </c:pt>
                <c:pt idx="25">
                  <c:v>82.5</c:v>
                </c:pt>
                <c:pt idx="26">
                  <c:v>140</c:v>
                </c:pt>
                <c:pt idx="27">
                  <c:v>142.5</c:v>
                </c:pt>
                <c:pt idx="28">
                  <c:v>135</c:v>
                </c:pt>
                <c:pt idx="29">
                  <c:v>150</c:v>
                </c:pt>
                <c:pt idx="30">
                  <c:v>150</c:v>
                </c:pt>
                <c:pt idx="31">
                  <c:v>150</c:v>
                </c:pt>
                <c:pt idx="32">
                  <c:v>112.5</c:v>
                </c:pt>
                <c:pt idx="33">
                  <c:v>92.5</c:v>
                </c:pt>
                <c:pt idx="34">
                  <c:v>200</c:v>
                </c:pt>
                <c:pt idx="35">
                  <c:v>200</c:v>
                </c:pt>
                <c:pt idx="36">
                  <c:v>200</c:v>
                </c:pt>
                <c:pt idx="37">
                  <c:v>200</c:v>
                </c:pt>
                <c:pt idx="38">
                  <c:v>200</c:v>
                </c:pt>
                <c:pt idx="39">
                  <c:v>150</c:v>
                </c:pt>
                <c:pt idx="40">
                  <c:v>200</c:v>
                </c:pt>
                <c:pt idx="41">
                  <c:v>150</c:v>
                </c:pt>
                <c:pt idx="42">
                  <c:v>200</c:v>
                </c:pt>
                <c:pt idx="43">
                  <c:v>150</c:v>
                </c:pt>
                <c:pt idx="44">
                  <c:v>200</c:v>
                </c:pt>
                <c:pt idx="45">
                  <c:v>200</c:v>
                </c:pt>
                <c:pt idx="46">
                  <c:v>200</c:v>
                </c:pt>
                <c:pt idx="47">
                  <c:v>82.5</c:v>
                </c:pt>
                <c:pt idx="48">
                  <c:v>150</c:v>
                </c:pt>
                <c:pt idx="49">
                  <c:v>150</c:v>
                </c:pt>
                <c:pt idx="50">
                  <c:v>137.5</c:v>
                </c:pt>
                <c:pt idx="51">
                  <c:v>82.5</c:v>
                </c:pt>
              </c:numCache>
            </c:numRef>
          </c:val>
          <c:extLst>
            <c:ext xmlns:c16="http://schemas.microsoft.com/office/drawing/2014/chart" uri="{C3380CC4-5D6E-409C-BE32-E72D297353CC}">
              <c16:uniqueId val="{00000007-6A56-4911-B3BE-A7BAF5E08A14}"/>
            </c:ext>
          </c:extLst>
        </c:ser>
        <c:ser>
          <c:idx val="9"/>
          <c:order val="8"/>
          <c:tx>
            <c:strRef>
              <c:f>'Powerpoint (6)'!$B$21</c:f>
              <c:strCache>
                <c:ptCount val="1"/>
                <c:pt idx="0">
                  <c:v> 2,500,000 </c:v>
                </c:pt>
              </c:strCache>
            </c:strRef>
          </c:tx>
          <c:spPr>
            <a:solidFill>
              <a:srgbClr val="006EA5"/>
            </a:solidFill>
          </c:spPr>
          <c:invertIfNegative val="0"/>
          <c:cat>
            <c:strRef>
              <c:f>'Powerpoint (6)'!$C$4:$BB$4</c:f>
              <c:strCache>
                <c:ptCount val="49"/>
                <c:pt idx="0">
                  <c:v>Jan</c:v>
                </c:pt>
                <c:pt idx="5">
                  <c:v>Feb</c:v>
                </c:pt>
                <c:pt idx="9">
                  <c:v>Mar</c:v>
                </c:pt>
                <c:pt idx="14">
                  <c:v>Apr</c:v>
                </c:pt>
                <c:pt idx="18">
                  <c:v>May</c:v>
                </c:pt>
                <c:pt idx="22">
                  <c:v>Jun</c:v>
                </c:pt>
                <c:pt idx="26">
                  <c:v>Jul</c:v>
                </c:pt>
                <c:pt idx="31">
                  <c:v>Aug</c:v>
                </c:pt>
                <c:pt idx="35">
                  <c:v>Sep</c:v>
                </c:pt>
                <c:pt idx="39">
                  <c:v>Oct</c:v>
                </c:pt>
                <c:pt idx="44">
                  <c:v>Nov</c:v>
                </c:pt>
                <c:pt idx="48">
                  <c:v>Dec</c:v>
                </c:pt>
              </c:strCache>
            </c:strRef>
          </c:cat>
          <c:val>
            <c:numRef>
              <c:f>'Powerpoint (6)'!$C$21:$BB$21</c:f>
              <c:numCache>
                <c:formatCode>General</c:formatCode>
                <c:ptCount val="52"/>
                <c:pt idx="0">
                  <c:v>115</c:v>
                </c:pt>
                <c:pt idx="1">
                  <c:v>75</c:v>
                </c:pt>
                <c:pt idx="2">
                  <c:v>55</c:v>
                </c:pt>
                <c:pt idx="3">
                  <c:v>72.5</c:v>
                </c:pt>
                <c:pt idx="5">
                  <c:v>52.5</c:v>
                </c:pt>
                <c:pt idx="7">
                  <c:v>50</c:v>
                </c:pt>
                <c:pt idx="8">
                  <c:v>100</c:v>
                </c:pt>
                <c:pt idx="9">
                  <c:v>72.5</c:v>
                </c:pt>
                <c:pt idx="10">
                  <c:v>50</c:v>
                </c:pt>
                <c:pt idx="11">
                  <c:v>137.5</c:v>
                </c:pt>
                <c:pt idx="14">
                  <c:v>50</c:v>
                </c:pt>
                <c:pt idx="15">
                  <c:v>82.5</c:v>
                </c:pt>
                <c:pt idx="18">
                  <c:v>60</c:v>
                </c:pt>
                <c:pt idx="21">
                  <c:v>100</c:v>
                </c:pt>
                <c:pt idx="22">
                  <c:v>50</c:v>
                </c:pt>
                <c:pt idx="25">
                  <c:v>120</c:v>
                </c:pt>
                <c:pt idx="26">
                  <c:v>70</c:v>
                </c:pt>
                <c:pt idx="27">
                  <c:v>60</c:v>
                </c:pt>
                <c:pt idx="28">
                  <c:v>90</c:v>
                </c:pt>
                <c:pt idx="30">
                  <c:v>90</c:v>
                </c:pt>
                <c:pt idx="31">
                  <c:v>50</c:v>
                </c:pt>
                <c:pt idx="32">
                  <c:v>110.001</c:v>
                </c:pt>
                <c:pt idx="33">
                  <c:v>110</c:v>
                </c:pt>
                <c:pt idx="38">
                  <c:v>50</c:v>
                </c:pt>
                <c:pt idx="39">
                  <c:v>55</c:v>
                </c:pt>
                <c:pt idx="41">
                  <c:v>55</c:v>
                </c:pt>
                <c:pt idx="43">
                  <c:v>55</c:v>
                </c:pt>
                <c:pt idx="47">
                  <c:v>145</c:v>
                </c:pt>
                <c:pt idx="48">
                  <c:v>50</c:v>
                </c:pt>
                <c:pt idx="49">
                  <c:v>70</c:v>
                </c:pt>
                <c:pt idx="50">
                  <c:v>65</c:v>
                </c:pt>
                <c:pt idx="51">
                  <c:v>132.5</c:v>
                </c:pt>
              </c:numCache>
            </c:numRef>
          </c:val>
          <c:extLst>
            <c:ext xmlns:c16="http://schemas.microsoft.com/office/drawing/2014/chart" uri="{C3380CC4-5D6E-409C-BE32-E72D297353CC}">
              <c16:uniqueId val="{00000008-6A56-4911-B3BE-A7BAF5E08A14}"/>
            </c:ext>
          </c:extLst>
        </c:ser>
        <c:ser>
          <c:idx val="6"/>
          <c:order val="9"/>
          <c:spPr>
            <a:noFill/>
            <a:ln>
              <a:noFill/>
            </a:ln>
          </c:spPr>
          <c:invertIfNegative val="0"/>
          <c:cat>
            <c:strRef>
              <c:f>'Powerpoint (6)'!$C$4:$BB$4</c:f>
              <c:strCache>
                <c:ptCount val="49"/>
                <c:pt idx="0">
                  <c:v>Jan</c:v>
                </c:pt>
                <c:pt idx="5">
                  <c:v>Feb</c:v>
                </c:pt>
                <c:pt idx="9">
                  <c:v>Mar</c:v>
                </c:pt>
                <c:pt idx="14">
                  <c:v>Apr</c:v>
                </c:pt>
                <c:pt idx="18">
                  <c:v>May</c:v>
                </c:pt>
                <c:pt idx="22">
                  <c:v>Jun</c:v>
                </c:pt>
                <c:pt idx="26">
                  <c:v>Jul</c:v>
                </c:pt>
                <c:pt idx="31">
                  <c:v>Aug</c:v>
                </c:pt>
                <c:pt idx="35">
                  <c:v>Sep</c:v>
                </c:pt>
                <c:pt idx="39">
                  <c:v>Oct</c:v>
                </c:pt>
                <c:pt idx="44">
                  <c:v>Nov</c:v>
                </c:pt>
                <c:pt idx="48">
                  <c:v>Dec</c:v>
                </c:pt>
              </c:strCache>
            </c:strRef>
          </c:cat>
          <c:val>
            <c:numRef>
              <c:f>'Powerpoint (6)'!$C$29:$BB$29</c:f>
              <c:numCache>
                <c:formatCode>General</c:formatCode>
                <c:ptCount val="52"/>
                <c:pt idx="0">
                  <c:v>85</c:v>
                </c:pt>
                <c:pt idx="1">
                  <c:v>125</c:v>
                </c:pt>
                <c:pt idx="2">
                  <c:v>145</c:v>
                </c:pt>
                <c:pt idx="3">
                  <c:v>127.5</c:v>
                </c:pt>
                <c:pt idx="4">
                  <c:v>200</c:v>
                </c:pt>
                <c:pt idx="5">
                  <c:v>147.5</c:v>
                </c:pt>
                <c:pt idx="6">
                  <c:v>200</c:v>
                </c:pt>
                <c:pt idx="7">
                  <c:v>150</c:v>
                </c:pt>
                <c:pt idx="8">
                  <c:v>100</c:v>
                </c:pt>
                <c:pt idx="9">
                  <c:v>127.5</c:v>
                </c:pt>
                <c:pt idx="10">
                  <c:v>150</c:v>
                </c:pt>
                <c:pt idx="11">
                  <c:v>62.5</c:v>
                </c:pt>
                <c:pt idx="12">
                  <c:v>200</c:v>
                </c:pt>
                <c:pt idx="13">
                  <c:v>200</c:v>
                </c:pt>
                <c:pt idx="14">
                  <c:v>150</c:v>
                </c:pt>
                <c:pt idx="15">
                  <c:v>117.5</c:v>
                </c:pt>
                <c:pt idx="16">
                  <c:v>200</c:v>
                </c:pt>
                <c:pt idx="17">
                  <c:v>200</c:v>
                </c:pt>
                <c:pt idx="18">
                  <c:v>140</c:v>
                </c:pt>
                <c:pt idx="19">
                  <c:v>200</c:v>
                </c:pt>
                <c:pt idx="20">
                  <c:v>200</c:v>
                </c:pt>
                <c:pt idx="21">
                  <c:v>100</c:v>
                </c:pt>
                <c:pt idx="22">
                  <c:v>150</c:v>
                </c:pt>
                <c:pt idx="23">
                  <c:v>200</c:v>
                </c:pt>
                <c:pt idx="24">
                  <c:v>200</c:v>
                </c:pt>
                <c:pt idx="25">
                  <c:v>80</c:v>
                </c:pt>
                <c:pt idx="26">
                  <c:v>130</c:v>
                </c:pt>
                <c:pt idx="27">
                  <c:v>140</c:v>
                </c:pt>
                <c:pt idx="28">
                  <c:v>110</c:v>
                </c:pt>
                <c:pt idx="29">
                  <c:v>200</c:v>
                </c:pt>
                <c:pt idx="30">
                  <c:v>110</c:v>
                </c:pt>
                <c:pt idx="31">
                  <c:v>150</c:v>
                </c:pt>
                <c:pt idx="32">
                  <c:v>89.998999999999995</c:v>
                </c:pt>
                <c:pt idx="33">
                  <c:v>90</c:v>
                </c:pt>
                <c:pt idx="34">
                  <c:v>200</c:v>
                </c:pt>
                <c:pt idx="35">
                  <c:v>200</c:v>
                </c:pt>
                <c:pt idx="36">
                  <c:v>200</c:v>
                </c:pt>
                <c:pt idx="37">
                  <c:v>200</c:v>
                </c:pt>
                <c:pt idx="38">
                  <c:v>150</c:v>
                </c:pt>
                <c:pt idx="39">
                  <c:v>145</c:v>
                </c:pt>
                <c:pt idx="40">
                  <c:v>200</c:v>
                </c:pt>
                <c:pt idx="41">
                  <c:v>145</c:v>
                </c:pt>
                <c:pt idx="42">
                  <c:v>200</c:v>
                </c:pt>
                <c:pt idx="43">
                  <c:v>145</c:v>
                </c:pt>
                <c:pt idx="44">
                  <c:v>200</c:v>
                </c:pt>
                <c:pt idx="45">
                  <c:v>200</c:v>
                </c:pt>
                <c:pt idx="46">
                  <c:v>200</c:v>
                </c:pt>
                <c:pt idx="47">
                  <c:v>55</c:v>
                </c:pt>
                <c:pt idx="48">
                  <c:v>150</c:v>
                </c:pt>
                <c:pt idx="49">
                  <c:v>130</c:v>
                </c:pt>
                <c:pt idx="50">
                  <c:v>135</c:v>
                </c:pt>
                <c:pt idx="51">
                  <c:v>67.5</c:v>
                </c:pt>
              </c:numCache>
            </c:numRef>
          </c:val>
          <c:extLst>
            <c:ext xmlns:c16="http://schemas.microsoft.com/office/drawing/2014/chart" uri="{C3380CC4-5D6E-409C-BE32-E72D297353CC}">
              <c16:uniqueId val="{00000009-6A56-4911-B3BE-A7BAF5E08A14}"/>
            </c:ext>
          </c:extLst>
        </c:ser>
        <c:dLbls>
          <c:showLegendKey val="0"/>
          <c:showVal val="0"/>
          <c:showCatName val="0"/>
          <c:showSerName val="0"/>
          <c:showPercent val="0"/>
          <c:showBubbleSize val="0"/>
        </c:dLbls>
        <c:gapWidth val="48"/>
        <c:overlap val="100"/>
        <c:axId val="91076096"/>
        <c:axId val="75937408"/>
      </c:barChart>
      <c:catAx>
        <c:axId val="91076096"/>
        <c:scaling>
          <c:orientation val="minMax"/>
        </c:scaling>
        <c:delete val="0"/>
        <c:axPos val="b"/>
        <c:numFmt formatCode="#,##0.0" sourceLinked="0"/>
        <c:majorTickMark val="out"/>
        <c:minorTickMark val="none"/>
        <c:tickLblPos val="high"/>
        <c:txPr>
          <a:bodyPr/>
          <a:lstStyle/>
          <a:p>
            <a:pPr>
              <a:defRPr sz="1400" b="1"/>
            </a:pPr>
            <a:endParaRPr lang="en-US"/>
          </a:p>
        </c:txPr>
        <c:crossAx val="75937408"/>
        <c:crosses val="autoZero"/>
        <c:auto val="1"/>
        <c:lblAlgn val="ctr"/>
        <c:lblOffset val="100"/>
        <c:noMultiLvlLbl val="0"/>
      </c:catAx>
      <c:valAx>
        <c:axId val="75937408"/>
        <c:scaling>
          <c:orientation val="minMax"/>
          <c:max val="1200"/>
        </c:scaling>
        <c:delete val="1"/>
        <c:axPos val="l"/>
        <c:majorGridlines/>
        <c:numFmt formatCode="#,##0" sourceLinked="0"/>
        <c:majorTickMark val="out"/>
        <c:minorTickMark val="none"/>
        <c:tickLblPos val="nextTo"/>
        <c:crossAx val="91076096"/>
        <c:crosses val="autoZero"/>
        <c:crossBetween val="between"/>
      </c:valAx>
      <c:spPr>
        <a:noFill/>
        <a:ln w="25400">
          <a:noFill/>
        </a:ln>
      </c:spPr>
    </c:plotArea>
    <c:plotVisOnly val="1"/>
    <c:dispBlanksAs val="gap"/>
    <c:showDLblsOverMax val="0"/>
  </c:chart>
  <c:spPr>
    <a:noFill/>
    <a:ln>
      <a:noFill/>
    </a:ln>
  </c:spPr>
  <c:txPr>
    <a:bodyPr/>
    <a:lstStyle/>
    <a:p>
      <a:pPr>
        <a:defRPr sz="1200">
          <a:solidFill>
            <a:schemeClr val="tx1"/>
          </a:solidFill>
          <a:latin typeface="+mn-lt"/>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Total  </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j-lt"/>
                    <a:ea typeface="+mn-ea"/>
                    <a:cs typeface="Poppins"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D2C</c:v>
                </c:pt>
                <c:pt idx="1">
                  <c:v>Fintech</c:v>
                </c:pt>
                <c:pt idx="2">
                  <c:v>Category disruption</c:v>
                </c:pt>
                <c:pt idx="3">
                  <c:v>Online services</c:v>
                </c:pt>
                <c:pt idx="4">
                  <c:v>App</c:v>
                </c:pt>
              </c:strCache>
            </c:strRef>
          </c:cat>
          <c:val>
            <c:numRef>
              <c:f>Sheet1!$B$2:$B$6</c:f>
              <c:numCache>
                <c:formatCode>_-* #,##0_-;\-* #,##0_-;_-* "-"??_-;_-@_-</c:formatCode>
                <c:ptCount val="5"/>
                <c:pt idx="0">
                  <c:v>3</c:v>
                </c:pt>
                <c:pt idx="1">
                  <c:v>3</c:v>
                </c:pt>
                <c:pt idx="2">
                  <c:v>2</c:v>
                </c:pt>
                <c:pt idx="3">
                  <c:v>1</c:v>
                </c:pt>
                <c:pt idx="4">
                  <c:v>1</c:v>
                </c:pt>
              </c:numCache>
            </c:numRef>
          </c:val>
          <c:extLst>
            <c:ext xmlns:c16="http://schemas.microsoft.com/office/drawing/2014/chart" uri="{C3380CC4-5D6E-409C-BE32-E72D297353CC}">
              <c16:uniqueId val="{00000000-49B4-42A7-BE5C-DFE561688E73}"/>
            </c:ext>
          </c:extLst>
        </c:ser>
        <c:dLbls>
          <c:showLegendKey val="0"/>
          <c:showVal val="0"/>
          <c:showCatName val="0"/>
          <c:showSerName val="0"/>
          <c:showPercent val="0"/>
          <c:showBubbleSize val="0"/>
        </c:dLbls>
        <c:gapWidth val="50"/>
        <c:axId val="605158920"/>
        <c:axId val="605163400"/>
      </c:barChart>
      <c:catAx>
        <c:axId val="60515892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700" b="1" i="0" u="none" strike="noStrike" kern="1200" baseline="0">
                <a:solidFill>
                  <a:schemeClr val="tx1"/>
                </a:solidFill>
                <a:latin typeface="+mj-lt"/>
                <a:ea typeface="+mn-ea"/>
                <a:cs typeface="Poppins" panose="00000500000000000000" pitchFamily="2" charset="0"/>
              </a:defRPr>
            </a:pPr>
            <a:endParaRPr lang="en-US"/>
          </a:p>
        </c:txPr>
        <c:crossAx val="605163400"/>
        <c:crosses val="autoZero"/>
        <c:auto val="1"/>
        <c:lblAlgn val="ctr"/>
        <c:lblOffset val="100"/>
        <c:noMultiLvlLbl val="0"/>
      </c:catAx>
      <c:valAx>
        <c:axId val="605163400"/>
        <c:scaling>
          <c:orientation val="minMax"/>
        </c:scaling>
        <c:delete val="1"/>
        <c:axPos val="l"/>
        <c:numFmt formatCode="General" sourceLinked="0"/>
        <c:majorTickMark val="out"/>
        <c:minorTickMark val="none"/>
        <c:tickLblPos val="nextTo"/>
        <c:crossAx val="605158920"/>
        <c:crosses val="autoZero"/>
        <c:crossBetween val="between"/>
      </c:valAx>
      <c:spPr>
        <a:noFill/>
        <a:ln>
          <a:noFill/>
        </a:ln>
        <a:effectLst/>
      </c:spPr>
    </c:plotArea>
    <c:plotVisOnly val="1"/>
    <c:dispBlanksAs val="gap"/>
    <c:showDLblsOverMax val="0"/>
    <c:extLst/>
  </c:chart>
  <c:spPr>
    <a:solidFill>
      <a:schemeClr val="bg1"/>
    </a:solidFill>
    <a:ln w="19050">
      <a:solidFill>
        <a:schemeClr val="accent1"/>
      </a:solidFill>
    </a:ln>
    <a:effectLst/>
  </c:spPr>
  <c:txPr>
    <a:bodyPr/>
    <a:lstStyle/>
    <a:p>
      <a:pPr>
        <a:defRPr sz="1200" b="1">
          <a:solidFill>
            <a:schemeClr val="tx1"/>
          </a:solidFill>
          <a:latin typeface="+mj-lt"/>
          <a:cs typeface="Poppins" panose="00000500000000000000" pitchFamily="2"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284615804686718E-2"/>
          <c:y val="7.4683639391784587E-2"/>
          <c:w val="0.80917854621180296"/>
          <c:h val="0.66722437337360929"/>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Sheet1!$B$7:$F$7</c:f>
              <c:numCache>
                <c:formatCode>General</c:formatCode>
                <c:ptCount val="5"/>
                <c:pt idx="0">
                  <c:v>10</c:v>
                </c:pt>
                <c:pt idx="1">
                  <c:v>20</c:v>
                </c:pt>
                <c:pt idx="2">
                  <c:v>30</c:v>
                </c:pt>
                <c:pt idx="3">
                  <c:v>40</c:v>
                </c:pt>
                <c:pt idx="4">
                  <c:v>60</c:v>
                </c:pt>
              </c:numCache>
            </c:numRef>
          </c:cat>
          <c:val>
            <c:numRef>
              <c:f>Sheet1!$B$9:$F$9</c:f>
              <c:numCache>
                <c:formatCode>0</c:formatCode>
                <c:ptCount val="5"/>
                <c:pt idx="0">
                  <c:v>117.66612641815234</c:v>
                </c:pt>
                <c:pt idx="1">
                  <c:v>147.48784440842789</c:v>
                </c:pt>
                <c:pt idx="2">
                  <c:v>100</c:v>
                </c:pt>
                <c:pt idx="3">
                  <c:v>70.502431118314419</c:v>
                </c:pt>
                <c:pt idx="4">
                  <c:v>34.737979470556454</c:v>
                </c:pt>
              </c:numCache>
            </c:numRef>
          </c:val>
          <c:extLst>
            <c:ext xmlns:c16="http://schemas.microsoft.com/office/drawing/2014/chart" uri="{C3380CC4-5D6E-409C-BE32-E72D297353CC}">
              <c16:uniqueId val="{00000000-0BEB-49AA-98B9-ACE85E596FFB}"/>
            </c:ext>
          </c:extLst>
        </c:ser>
        <c:dLbls>
          <c:dLblPos val="inEnd"/>
          <c:showLegendKey val="0"/>
          <c:showVal val="1"/>
          <c:showCatName val="0"/>
          <c:showSerName val="0"/>
          <c:showPercent val="0"/>
          <c:showBubbleSize val="0"/>
        </c:dLbls>
        <c:gapWidth val="37"/>
        <c:overlap val="-27"/>
        <c:axId val="468985432"/>
        <c:axId val="468991336"/>
      </c:barChart>
      <c:catAx>
        <c:axId val="468985432"/>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sz="1200" b="1" dirty="0">
                    <a:solidFill>
                      <a:schemeClr val="tx1"/>
                    </a:solidFill>
                  </a:rPr>
                  <a:t>TV AD DURATION</a:t>
                </a:r>
                <a:r>
                  <a:rPr lang="en-GB" sz="1200" b="1" baseline="0" dirty="0">
                    <a:solidFill>
                      <a:schemeClr val="tx1"/>
                    </a:solidFill>
                  </a:rPr>
                  <a:t> (SECONDS)</a:t>
                </a:r>
                <a:endParaRPr lang="en-GB" sz="1200" b="1" dirty="0">
                  <a:solidFill>
                    <a:schemeClr val="tx1"/>
                  </a:solidFill>
                </a:endParaRPr>
              </a:p>
            </c:rich>
          </c:tx>
          <c:layout>
            <c:manualLayout>
              <c:xMode val="edge"/>
              <c:yMode val="edge"/>
              <c:x val="0.39110043317601451"/>
              <c:y val="0.83685948153356371"/>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68991336"/>
        <c:crosses val="autoZero"/>
        <c:auto val="1"/>
        <c:lblAlgn val="ctr"/>
        <c:lblOffset val="100"/>
        <c:noMultiLvlLbl val="0"/>
      </c:catAx>
      <c:valAx>
        <c:axId val="4689913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sz="1200" b="1" dirty="0">
                    <a:solidFill>
                      <a:schemeClr val="tx1"/>
                    </a:solidFill>
                  </a:rPr>
                  <a:t>ROI INDEX</a:t>
                </a:r>
              </a:p>
            </c:rich>
          </c:tx>
          <c:layout>
            <c:manualLayout>
              <c:xMode val="edge"/>
              <c:yMode val="edge"/>
              <c:x val="2.9511904866831064E-2"/>
              <c:y val="0.30681799296181161"/>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68985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688078826642234E-2"/>
          <c:y val="0.12605095259144938"/>
          <c:w val="0.88793035802990805"/>
          <c:h val="0.71572312319226861"/>
        </c:manualLayout>
      </c:layout>
      <c:barChart>
        <c:barDir val="col"/>
        <c:grouping val="stacked"/>
        <c:varyColors val="0"/>
        <c:ser>
          <c:idx val="2"/>
          <c:order val="0"/>
          <c:tx>
            <c:strRef>
              <c:f>'Powerpoint (8)'!$D$7</c:f>
              <c:strCache>
                <c:ptCount val="1"/>
                <c:pt idx="0">
                  <c:v>Base sales</c:v>
                </c:pt>
              </c:strCache>
            </c:strRef>
          </c:tx>
          <c:spPr>
            <a:solidFill>
              <a:srgbClr val="0069B4"/>
            </a:solidFill>
          </c:spPr>
          <c:invertIfNegative val="0"/>
          <c:val>
            <c:numRef>
              <c:f>'Powerpoint (8)'!$E$47:$BD$47</c:f>
              <c:numCache>
                <c:formatCode>0.0</c:formatCode>
                <c:ptCount val="52"/>
                <c:pt idx="0">
                  <c:v>0</c:v>
                </c:pt>
                <c:pt idx="1">
                  <c:v>0</c:v>
                </c:pt>
                <c:pt idx="2">
                  <c:v>0</c:v>
                </c:pt>
                <c:pt idx="3">
                  <c:v>0</c:v>
                </c:pt>
                <c:pt idx="4">
                  <c:v>14.34673183817687</c:v>
                </c:pt>
                <c:pt idx="5">
                  <c:v>28.406529039590204</c:v>
                </c:pt>
                <c:pt idx="6">
                  <c:v>27.838398458798398</c:v>
                </c:pt>
                <c:pt idx="7">
                  <c:v>27.281630489622433</c:v>
                </c:pt>
                <c:pt idx="8">
                  <c:v>26.735997879829977</c:v>
                </c:pt>
                <c:pt idx="9">
                  <c:v>26.201277922233377</c:v>
                </c:pt>
                <c:pt idx="10">
                  <c:v>40.023984201965582</c:v>
                </c:pt>
                <c:pt idx="11">
                  <c:v>53.570236356103138</c:v>
                </c:pt>
                <c:pt idx="12">
                  <c:v>52.498831628981065</c:v>
                </c:pt>
                <c:pt idx="13">
                  <c:v>51.448854996401451</c:v>
                </c:pt>
                <c:pt idx="14">
                  <c:v>50.419877896473423</c:v>
                </c:pt>
                <c:pt idx="15">
                  <c:v>49.411480338543953</c:v>
                </c:pt>
                <c:pt idx="16">
                  <c:v>62.769982569949946</c:v>
                </c:pt>
                <c:pt idx="17">
                  <c:v>75.861314756727808</c:v>
                </c:pt>
                <c:pt idx="18">
                  <c:v>74.344088461593259</c:v>
                </c:pt>
                <c:pt idx="19">
                  <c:v>72.857206692361387</c:v>
                </c:pt>
                <c:pt idx="20">
                  <c:v>71.400062558514165</c:v>
                </c:pt>
                <c:pt idx="21">
                  <c:v>69.972061307343864</c:v>
                </c:pt>
                <c:pt idx="22">
                  <c:v>82.919351919373867</c:v>
                </c:pt>
                <c:pt idx="23">
                  <c:v>95.607696719163258</c:v>
                </c:pt>
                <c:pt idx="24">
                  <c:v>93.695542784779974</c:v>
                </c:pt>
                <c:pt idx="25">
                  <c:v>91.821631929084376</c:v>
                </c:pt>
                <c:pt idx="26">
                  <c:v>89.985199290502678</c:v>
                </c:pt>
                <c:pt idx="27">
                  <c:v>88.185495304692623</c:v>
                </c:pt>
                <c:pt idx="28">
                  <c:v>100.76851723677562</c:v>
                </c:pt>
                <c:pt idx="29">
                  <c:v>113.09987873021699</c:v>
                </c:pt>
                <c:pt idx="30">
                  <c:v>110.83788115561264</c:v>
                </c:pt>
                <c:pt idx="31">
                  <c:v>108.62112353250038</c:v>
                </c:pt>
                <c:pt idx="32">
                  <c:v>106.44870106185037</c:v>
                </c:pt>
                <c:pt idx="33">
                  <c:v>104.31972704061337</c:v>
                </c:pt>
                <c:pt idx="34">
                  <c:v>102.23333249980109</c:v>
                </c:pt>
                <c:pt idx="35">
                  <c:v>100.18866584980508</c:v>
                </c:pt>
                <c:pt idx="36">
                  <c:v>98.184892532808988</c:v>
                </c:pt>
                <c:pt idx="37">
                  <c:v>96.221194682152813</c:v>
                </c:pt>
                <c:pt idx="38">
                  <c:v>94.296770788509747</c:v>
                </c:pt>
                <c:pt idx="39">
                  <c:v>92.410835372739541</c:v>
                </c:pt>
                <c:pt idx="40">
                  <c:v>90.562618665284745</c:v>
                </c:pt>
                <c:pt idx="41">
                  <c:v>88.751366291979053</c:v>
                </c:pt>
                <c:pt idx="42">
                  <c:v>86.976338966139465</c:v>
                </c:pt>
                <c:pt idx="43">
                  <c:v>85.236812186816678</c:v>
                </c:pt>
                <c:pt idx="44">
                  <c:v>83.532075943080329</c:v>
                </c:pt>
                <c:pt idx="45">
                  <c:v>81.861434424218729</c:v>
                </c:pt>
                <c:pt idx="46">
                  <c:v>80.224205735734358</c:v>
                </c:pt>
                <c:pt idx="47">
                  <c:v>78.619721621019664</c:v>
                </c:pt>
                <c:pt idx="48">
                  <c:v>77.047327188599269</c:v>
                </c:pt>
                <c:pt idx="49">
                  <c:v>75.506380644827274</c:v>
                </c:pt>
                <c:pt idx="50">
                  <c:v>73.996253031930735</c:v>
                </c:pt>
                <c:pt idx="51">
                  <c:v>72.516327971292114</c:v>
                </c:pt>
              </c:numCache>
            </c:numRef>
          </c:val>
          <c:extLst>
            <c:ext xmlns:c16="http://schemas.microsoft.com/office/drawing/2014/chart" uri="{C3380CC4-5D6E-409C-BE32-E72D297353CC}">
              <c16:uniqueId val="{00000000-793D-47D0-8A11-60F737A3FF80}"/>
            </c:ext>
          </c:extLst>
        </c:ser>
        <c:ser>
          <c:idx val="1"/>
          <c:order val="1"/>
          <c:tx>
            <c:strRef>
              <c:f>'Powerpoint (8)'!$D$12</c:f>
              <c:strCache>
                <c:ptCount val="1"/>
                <c:pt idx="0">
                  <c:v>LT Sales</c:v>
                </c:pt>
              </c:strCache>
            </c:strRef>
          </c:tx>
          <c:spPr>
            <a:solidFill>
              <a:srgbClr val="009B3C"/>
            </a:solidFill>
          </c:spPr>
          <c:invertIfNegative val="0"/>
          <c:cat>
            <c:strRef>
              <c:f>'Powerpoint (8)'!$E$5:$BD$5</c:f>
              <c:strCache>
                <c:ptCount val="52"/>
                <c:pt idx="0">
                  <c:v>Wk 1</c:v>
                </c:pt>
                <c:pt idx="1">
                  <c:v>Wk 2</c:v>
                </c:pt>
                <c:pt idx="2">
                  <c:v>Wk 3</c:v>
                </c:pt>
                <c:pt idx="3">
                  <c:v>Wk 4</c:v>
                </c:pt>
                <c:pt idx="4">
                  <c:v>Wk 5</c:v>
                </c:pt>
                <c:pt idx="5">
                  <c:v>Wk 6</c:v>
                </c:pt>
                <c:pt idx="6">
                  <c:v>Wk 7</c:v>
                </c:pt>
                <c:pt idx="7">
                  <c:v>Wk 8</c:v>
                </c:pt>
                <c:pt idx="8">
                  <c:v>Wk 9</c:v>
                </c:pt>
                <c:pt idx="9">
                  <c:v>Wk 10</c:v>
                </c:pt>
                <c:pt idx="10">
                  <c:v>Wk 11</c:v>
                </c:pt>
                <c:pt idx="11">
                  <c:v>Wk 12</c:v>
                </c:pt>
                <c:pt idx="12">
                  <c:v>Wk 13</c:v>
                </c:pt>
                <c:pt idx="13">
                  <c:v>Wk 14</c:v>
                </c:pt>
                <c:pt idx="14">
                  <c:v>Wk 15</c:v>
                </c:pt>
                <c:pt idx="15">
                  <c:v>Wk 16</c:v>
                </c:pt>
                <c:pt idx="16">
                  <c:v>Wk 17</c:v>
                </c:pt>
                <c:pt idx="17">
                  <c:v>Wk 18</c:v>
                </c:pt>
                <c:pt idx="18">
                  <c:v>Wk 19</c:v>
                </c:pt>
                <c:pt idx="19">
                  <c:v>Wk 20</c:v>
                </c:pt>
                <c:pt idx="20">
                  <c:v>Wk 21</c:v>
                </c:pt>
                <c:pt idx="21">
                  <c:v>Wk 22</c:v>
                </c:pt>
                <c:pt idx="22">
                  <c:v>Wk 23</c:v>
                </c:pt>
                <c:pt idx="23">
                  <c:v>Wk 24</c:v>
                </c:pt>
                <c:pt idx="24">
                  <c:v>Wk 25</c:v>
                </c:pt>
                <c:pt idx="25">
                  <c:v>Wk 26</c:v>
                </c:pt>
                <c:pt idx="26">
                  <c:v>Wk 27</c:v>
                </c:pt>
                <c:pt idx="27">
                  <c:v>Wk 28</c:v>
                </c:pt>
                <c:pt idx="28">
                  <c:v>Wk 29</c:v>
                </c:pt>
                <c:pt idx="29">
                  <c:v>Wk 30</c:v>
                </c:pt>
                <c:pt idx="30">
                  <c:v>Wk 31</c:v>
                </c:pt>
                <c:pt idx="31">
                  <c:v>Wk 32</c:v>
                </c:pt>
                <c:pt idx="32">
                  <c:v>Wk 33</c:v>
                </c:pt>
                <c:pt idx="33">
                  <c:v>Wk 34</c:v>
                </c:pt>
                <c:pt idx="34">
                  <c:v>Wk 35</c:v>
                </c:pt>
                <c:pt idx="35">
                  <c:v>Wk 36</c:v>
                </c:pt>
                <c:pt idx="36">
                  <c:v>Wk 37</c:v>
                </c:pt>
                <c:pt idx="37">
                  <c:v>Wk 38</c:v>
                </c:pt>
                <c:pt idx="38">
                  <c:v>Wk 39</c:v>
                </c:pt>
                <c:pt idx="39">
                  <c:v>Wk 40</c:v>
                </c:pt>
                <c:pt idx="40">
                  <c:v>Wk 41</c:v>
                </c:pt>
                <c:pt idx="41">
                  <c:v>Wk 42</c:v>
                </c:pt>
                <c:pt idx="42">
                  <c:v>Wk 43</c:v>
                </c:pt>
                <c:pt idx="43">
                  <c:v>Wk 44</c:v>
                </c:pt>
                <c:pt idx="44">
                  <c:v>Wk 45</c:v>
                </c:pt>
                <c:pt idx="45">
                  <c:v>Wk 46</c:v>
                </c:pt>
                <c:pt idx="46">
                  <c:v>Wk 47</c:v>
                </c:pt>
                <c:pt idx="47">
                  <c:v>Wk 48</c:v>
                </c:pt>
                <c:pt idx="48">
                  <c:v>Wk 49</c:v>
                </c:pt>
                <c:pt idx="49">
                  <c:v>Wk 50</c:v>
                </c:pt>
                <c:pt idx="50">
                  <c:v>Wk 51</c:v>
                </c:pt>
                <c:pt idx="51">
                  <c:v>Wk 52</c:v>
                </c:pt>
              </c:strCache>
            </c:strRef>
          </c:cat>
          <c:val>
            <c:numRef>
              <c:f>'Powerpoint (8)'!$E$48:$BD$48</c:f>
              <c:numCache>
                <c:formatCode>_-* #,##0_-;\-* #,##0_-;_-* "-"??_-;_-@_-</c:formatCode>
                <c:ptCount val="52"/>
                <c:pt idx="0">
                  <c:v>55.945416542229495</c:v>
                </c:pt>
                <c:pt idx="1">
                  <c:v>80.370684022097535</c:v>
                </c:pt>
                <c:pt idx="2">
                  <c:v>103.05646050373686</c:v>
                </c:pt>
                <c:pt idx="3">
                  <c:v>101.84767580701582</c:v>
                </c:pt>
                <c:pt idx="4">
                  <c:v>84.504983889914072</c:v>
                </c:pt>
                <c:pt idx="5">
                  <c:v>53.729305000536904</c:v>
                </c:pt>
                <c:pt idx="6">
                  <c:v>32.078287484798231</c:v>
                </c:pt>
                <c:pt idx="7">
                  <c:v>18.018900126769502</c:v>
                </c:pt>
                <c:pt idx="8">
                  <c:v>10.613698305516616</c:v>
                </c:pt>
                <c:pt idx="9">
                  <c:v>8.0333916552525046</c:v>
                </c:pt>
                <c:pt idx="10">
                  <c:v>5.8862840143998891</c:v>
                </c:pt>
                <c:pt idx="11">
                  <c:v>3.4994852190601686</c:v>
                </c:pt>
                <c:pt idx="12">
                  <c:v>1.783950885066441</c:v>
                </c:pt>
                <c:pt idx="13">
                  <c:v>1.0728693579651352</c:v>
                </c:pt>
                <c:pt idx="14">
                  <c:v>0.64595032459648527</c:v>
                </c:pt>
                <c:pt idx="15">
                  <c:v>0.36722404185768248</c:v>
                </c:pt>
                <c:pt idx="16">
                  <c:v>0.26285366386252113</c:v>
                </c:pt>
                <c:pt idx="17">
                  <c:v>0.17091332194331321</c:v>
                </c:pt>
                <c:pt idx="18">
                  <c:v>9.8726165144505176E-2</c:v>
                </c:pt>
                <c:pt idx="19">
                  <c:v>5.5697527049822913E-2</c:v>
                </c:pt>
                <c:pt idx="20">
                  <c:v>3.0850161526340503E-2</c:v>
                </c:pt>
                <c:pt idx="21">
                  <c:v>1.7177774013467165E-2</c:v>
                </c:pt>
                <c:pt idx="22">
                  <c:v>1.1596502198078947E-2</c:v>
                </c:pt>
                <c:pt idx="23">
                  <c:v>6.5545245263929509E-3</c:v>
                </c:pt>
                <c:pt idx="24">
                  <c:v>3.5093363605072309E-3</c:v>
                </c:pt>
                <c:pt idx="25">
                  <c:v>2.1238420087148061E-3</c:v>
                </c:pt>
                <c:pt idx="26">
                  <c:v>1.6030718103278046E-3</c:v>
                </c:pt>
                <c:pt idx="27">
                  <c:v>9.0056656615316482E-4</c:v>
                </c:pt>
                <c:pt idx="28">
                  <c:v>5.8866941401176541E-4</c:v>
                </c:pt>
                <c:pt idx="29">
                  <c:v>3.7554387655850725E-4</c:v>
                </c:pt>
                <c:pt idx="30">
                  <c:v>2.2937373593130496E-4</c:v>
                </c:pt>
                <c:pt idx="31">
                  <c:v>1.277193749947062E-4</c:v>
                </c:pt>
                <c:pt idx="32">
                  <c:v>7.2595873410535714E-5</c:v>
                </c:pt>
                <c:pt idx="33">
                  <c:v>4.1301306034520835E-5</c:v>
                </c:pt>
                <c:pt idx="34">
                  <c:v>2.5741783669862405E-5</c:v>
                </c:pt>
                <c:pt idx="35">
                  <c:v>1.6512111020535139E-5</c:v>
                </c:pt>
                <c:pt idx="36">
                  <c:v>9.8471398235016937E-6</c:v>
                </c:pt>
                <c:pt idx="37">
                  <c:v>5.8664670069848643E-6</c:v>
                </c:pt>
                <c:pt idx="38">
                  <c:v>3.3821346989399818E-6</c:v>
                </c:pt>
                <c:pt idx="39">
                  <c:v>2.0997742409245178E-6</c:v>
                </c:pt>
                <c:pt idx="40">
                  <c:v>1.2089622663571001E-6</c:v>
                </c:pt>
                <c:pt idx="41">
                  <c:v>6.7696111232398598E-7</c:v>
                </c:pt>
                <c:pt idx="42">
                  <c:v>3.8644734265278226E-7</c:v>
                </c:pt>
                <c:pt idx="43">
                  <c:v>2.3974593553965712E-7</c:v>
                </c:pt>
                <c:pt idx="44">
                  <c:v>1.4648231092642343E-7</c:v>
                </c:pt>
                <c:pt idx="45">
                  <c:v>8.4737448268938609E-8</c:v>
                </c:pt>
                <c:pt idx="46">
                  <c:v>5.1916881724147782E-8</c:v>
                </c:pt>
                <c:pt idx="47">
                  <c:v>3.0614003836610554E-8</c:v>
                </c:pt>
                <c:pt idx="48">
                  <c:v>1.9520296911102368E-8</c:v>
                </c:pt>
                <c:pt idx="49">
                  <c:v>1.051934193969955E-8</c:v>
                </c:pt>
                <c:pt idx="50">
                  <c:v>5.9610582884539483E-9</c:v>
                </c:pt>
                <c:pt idx="51">
                  <c:v>3.1742975911775358E-9</c:v>
                </c:pt>
              </c:numCache>
            </c:numRef>
          </c:val>
          <c:extLst>
            <c:ext xmlns:c16="http://schemas.microsoft.com/office/drawing/2014/chart" uri="{C3380CC4-5D6E-409C-BE32-E72D297353CC}">
              <c16:uniqueId val="{00000001-793D-47D0-8A11-60F737A3FF80}"/>
            </c:ext>
          </c:extLst>
        </c:ser>
        <c:dLbls>
          <c:showLegendKey val="0"/>
          <c:showVal val="0"/>
          <c:showCatName val="0"/>
          <c:showSerName val="0"/>
          <c:showPercent val="0"/>
          <c:showBubbleSize val="0"/>
        </c:dLbls>
        <c:gapWidth val="0"/>
        <c:overlap val="100"/>
        <c:axId val="91076096"/>
        <c:axId val="75937408"/>
      </c:barChart>
      <c:catAx>
        <c:axId val="91076096"/>
        <c:scaling>
          <c:orientation val="minMax"/>
        </c:scaling>
        <c:delete val="1"/>
        <c:axPos val="b"/>
        <c:numFmt formatCode="#,##0.0" sourceLinked="0"/>
        <c:majorTickMark val="out"/>
        <c:minorTickMark val="none"/>
        <c:tickLblPos val="nextTo"/>
        <c:crossAx val="75937408"/>
        <c:crosses val="autoZero"/>
        <c:auto val="1"/>
        <c:lblAlgn val="ctr"/>
        <c:lblOffset val="100"/>
        <c:noMultiLvlLbl val="0"/>
      </c:catAx>
      <c:valAx>
        <c:axId val="75937408"/>
        <c:scaling>
          <c:orientation val="minMax"/>
          <c:max val="250"/>
        </c:scaling>
        <c:delete val="0"/>
        <c:axPos val="l"/>
        <c:title>
          <c:tx>
            <c:rich>
              <a:bodyPr rot="-5400000" vert="horz"/>
              <a:lstStyle/>
              <a:p>
                <a:pPr>
                  <a:defRPr/>
                </a:pPr>
                <a:r>
                  <a:rPr lang="en-GB" dirty="0">
                    <a:solidFill>
                      <a:schemeClr val="tx1"/>
                    </a:solidFill>
                    <a:latin typeface="Arial" panose="020B0604020202020204" pitchFamily="34" charset="0"/>
                    <a:cs typeface="Arial" panose="020B0604020202020204" pitchFamily="34" charset="0"/>
                  </a:rPr>
                  <a:t>Sales</a:t>
                </a:r>
              </a:p>
            </c:rich>
          </c:tx>
          <c:layout>
            <c:manualLayout>
              <c:xMode val="edge"/>
              <c:yMode val="edge"/>
              <c:x val="3.1993683608868138E-2"/>
              <c:y val="0.35844107615494464"/>
            </c:manualLayout>
          </c:layout>
          <c:overlay val="0"/>
        </c:title>
        <c:numFmt formatCode="#,##0" sourceLinked="0"/>
        <c:majorTickMark val="none"/>
        <c:minorTickMark val="none"/>
        <c:tickLblPos val="none"/>
        <c:crossAx val="91076096"/>
        <c:crosses val="autoZero"/>
        <c:crossBetween val="between"/>
      </c:valAx>
      <c:spPr>
        <a:noFill/>
        <a:ln>
          <a:noFill/>
        </a:ln>
      </c:spPr>
    </c:plotArea>
    <c:plotVisOnly val="1"/>
    <c:dispBlanksAs val="gap"/>
    <c:showDLblsOverMax val="0"/>
  </c:chart>
  <c:spPr>
    <a:noFill/>
    <a:ln>
      <a:noFill/>
    </a:ln>
  </c:spPr>
  <c:txPr>
    <a:bodyPr/>
    <a:lstStyle/>
    <a:p>
      <a:pPr>
        <a:defRPr sz="1200">
          <a:solidFill>
            <a:schemeClr val="bg1"/>
          </a:solidFill>
          <a:latin typeface="Century Gothic" panose="020B0502020202020204" pitchFamily="34" charset="0"/>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688078826642234E-2"/>
          <c:y val="0.12605095259144938"/>
          <c:w val="0.86208588466642155"/>
          <c:h val="0.71572312319226861"/>
        </c:manualLayout>
      </c:layout>
      <c:barChart>
        <c:barDir val="col"/>
        <c:grouping val="stacked"/>
        <c:varyColors val="0"/>
        <c:ser>
          <c:idx val="2"/>
          <c:order val="0"/>
          <c:tx>
            <c:strRef>
              <c:f>'Powerpoint (8)'!$D$7</c:f>
              <c:strCache>
                <c:ptCount val="1"/>
                <c:pt idx="0">
                  <c:v>Base sales</c:v>
                </c:pt>
              </c:strCache>
            </c:strRef>
          </c:tx>
          <c:spPr>
            <a:solidFill>
              <a:srgbClr val="0069B4"/>
            </a:solidFill>
          </c:spPr>
          <c:invertIfNegative val="0"/>
          <c:val>
            <c:numRef>
              <c:f>'Powerpoint (8)'!$E$47:$BD$47</c:f>
              <c:numCache>
                <c:formatCode>0.0</c:formatCode>
                <c:ptCount val="52"/>
                <c:pt idx="0">
                  <c:v>0</c:v>
                </c:pt>
                <c:pt idx="1">
                  <c:v>0</c:v>
                </c:pt>
                <c:pt idx="2">
                  <c:v>0</c:v>
                </c:pt>
                <c:pt idx="3">
                  <c:v>0</c:v>
                </c:pt>
                <c:pt idx="4">
                  <c:v>14.34673183817687</c:v>
                </c:pt>
                <c:pt idx="5">
                  <c:v>28.406529039590204</c:v>
                </c:pt>
                <c:pt idx="6">
                  <c:v>27.838398458798398</c:v>
                </c:pt>
                <c:pt idx="7">
                  <c:v>27.281630489622433</c:v>
                </c:pt>
                <c:pt idx="8">
                  <c:v>26.735997879829977</c:v>
                </c:pt>
                <c:pt idx="9">
                  <c:v>26.201277922233377</c:v>
                </c:pt>
                <c:pt idx="10">
                  <c:v>40.023984201965582</c:v>
                </c:pt>
                <c:pt idx="11">
                  <c:v>53.570236356103138</c:v>
                </c:pt>
                <c:pt idx="12">
                  <c:v>52.498831628981065</c:v>
                </c:pt>
                <c:pt idx="13">
                  <c:v>51.448854996401451</c:v>
                </c:pt>
                <c:pt idx="14">
                  <c:v>50.419877896473423</c:v>
                </c:pt>
                <c:pt idx="15">
                  <c:v>49.411480338543953</c:v>
                </c:pt>
                <c:pt idx="16">
                  <c:v>62.769982569949946</c:v>
                </c:pt>
                <c:pt idx="17">
                  <c:v>75.861314756727808</c:v>
                </c:pt>
                <c:pt idx="18">
                  <c:v>74.344088461593259</c:v>
                </c:pt>
                <c:pt idx="19">
                  <c:v>72.857206692361387</c:v>
                </c:pt>
                <c:pt idx="20">
                  <c:v>71.400062558514165</c:v>
                </c:pt>
                <c:pt idx="21">
                  <c:v>69.972061307343864</c:v>
                </c:pt>
                <c:pt idx="22">
                  <c:v>82.919351919373867</c:v>
                </c:pt>
                <c:pt idx="23">
                  <c:v>95.607696719163258</c:v>
                </c:pt>
                <c:pt idx="24">
                  <c:v>93.695542784779974</c:v>
                </c:pt>
                <c:pt idx="25">
                  <c:v>91.821631929084376</c:v>
                </c:pt>
                <c:pt idx="26">
                  <c:v>89.985199290502678</c:v>
                </c:pt>
                <c:pt idx="27">
                  <c:v>88.185495304692623</c:v>
                </c:pt>
                <c:pt idx="28">
                  <c:v>100.76851723677562</c:v>
                </c:pt>
                <c:pt idx="29">
                  <c:v>113.09987873021699</c:v>
                </c:pt>
                <c:pt idx="30">
                  <c:v>110.83788115561264</c:v>
                </c:pt>
                <c:pt idx="31">
                  <c:v>108.62112353250038</c:v>
                </c:pt>
                <c:pt idx="32">
                  <c:v>106.44870106185037</c:v>
                </c:pt>
                <c:pt idx="33">
                  <c:v>104.31972704061337</c:v>
                </c:pt>
                <c:pt idx="34">
                  <c:v>102.23333249980109</c:v>
                </c:pt>
                <c:pt idx="35">
                  <c:v>100.18866584980508</c:v>
                </c:pt>
                <c:pt idx="36">
                  <c:v>98.184892532808988</c:v>
                </c:pt>
                <c:pt idx="37">
                  <c:v>96.221194682152813</c:v>
                </c:pt>
                <c:pt idx="38">
                  <c:v>94.296770788509747</c:v>
                </c:pt>
                <c:pt idx="39">
                  <c:v>92.410835372739541</c:v>
                </c:pt>
                <c:pt idx="40">
                  <c:v>90.562618665284745</c:v>
                </c:pt>
                <c:pt idx="41">
                  <c:v>88.751366291979053</c:v>
                </c:pt>
                <c:pt idx="42">
                  <c:v>86.976338966139465</c:v>
                </c:pt>
                <c:pt idx="43">
                  <c:v>85.236812186816678</c:v>
                </c:pt>
                <c:pt idx="44">
                  <c:v>83.532075943080329</c:v>
                </c:pt>
                <c:pt idx="45">
                  <c:v>81.861434424218729</c:v>
                </c:pt>
                <c:pt idx="46">
                  <c:v>80.224205735734358</c:v>
                </c:pt>
                <c:pt idx="47">
                  <c:v>78.619721621019664</c:v>
                </c:pt>
                <c:pt idx="48">
                  <c:v>77.047327188599269</c:v>
                </c:pt>
                <c:pt idx="49">
                  <c:v>75.506380644827274</c:v>
                </c:pt>
                <c:pt idx="50">
                  <c:v>73.996253031930735</c:v>
                </c:pt>
                <c:pt idx="51">
                  <c:v>72.516327971292114</c:v>
                </c:pt>
              </c:numCache>
            </c:numRef>
          </c:val>
          <c:extLst>
            <c:ext xmlns:c16="http://schemas.microsoft.com/office/drawing/2014/chart" uri="{C3380CC4-5D6E-409C-BE32-E72D297353CC}">
              <c16:uniqueId val="{00000000-AD8B-46D8-B94E-04D3B05015DE}"/>
            </c:ext>
          </c:extLst>
        </c:ser>
        <c:ser>
          <c:idx val="0"/>
          <c:order val="1"/>
          <c:tx>
            <c:strRef>
              <c:f>'Powerpoint (8)'!$D$11</c:f>
              <c:strCache>
                <c:ptCount val="1"/>
                <c:pt idx="0">
                  <c:v>ST Sales</c:v>
                </c:pt>
              </c:strCache>
            </c:strRef>
          </c:tx>
          <c:spPr>
            <a:solidFill>
              <a:srgbClr val="009B3C"/>
            </a:solidFill>
          </c:spPr>
          <c:invertIfNegative val="0"/>
          <c:cat>
            <c:strRef>
              <c:f>'Powerpoint (8)'!$E$5:$BD$5</c:f>
              <c:strCache>
                <c:ptCount val="52"/>
                <c:pt idx="0">
                  <c:v>Wk 1</c:v>
                </c:pt>
                <c:pt idx="1">
                  <c:v>Wk 2</c:v>
                </c:pt>
                <c:pt idx="2">
                  <c:v>Wk 3</c:v>
                </c:pt>
                <c:pt idx="3">
                  <c:v>Wk 4</c:v>
                </c:pt>
                <c:pt idx="4">
                  <c:v>Wk 5</c:v>
                </c:pt>
                <c:pt idx="5">
                  <c:v>Wk 6</c:v>
                </c:pt>
                <c:pt idx="6">
                  <c:v>Wk 7</c:v>
                </c:pt>
                <c:pt idx="7">
                  <c:v>Wk 8</c:v>
                </c:pt>
                <c:pt idx="8">
                  <c:v>Wk 9</c:v>
                </c:pt>
                <c:pt idx="9">
                  <c:v>Wk 10</c:v>
                </c:pt>
                <c:pt idx="10">
                  <c:v>Wk 11</c:v>
                </c:pt>
                <c:pt idx="11">
                  <c:v>Wk 12</c:v>
                </c:pt>
                <c:pt idx="12">
                  <c:v>Wk 13</c:v>
                </c:pt>
                <c:pt idx="13">
                  <c:v>Wk 14</c:v>
                </c:pt>
                <c:pt idx="14">
                  <c:v>Wk 15</c:v>
                </c:pt>
                <c:pt idx="15">
                  <c:v>Wk 16</c:v>
                </c:pt>
                <c:pt idx="16">
                  <c:v>Wk 17</c:v>
                </c:pt>
                <c:pt idx="17">
                  <c:v>Wk 18</c:v>
                </c:pt>
                <c:pt idx="18">
                  <c:v>Wk 19</c:v>
                </c:pt>
                <c:pt idx="19">
                  <c:v>Wk 20</c:v>
                </c:pt>
                <c:pt idx="20">
                  <c:v>Wk 21</c:v>
                </c:pt>
                <c:pt idx="21">
                  <c:v>Wk 22</c:v>
                </c:pt>
                <c:pt idx="22">
                  <c:v>Wk 23</c:v>
                </c:pt>
                <c:pt idx="23">
                  <c:v>Wk 24</c:v>
                </c:pt>
                <c:pt idx="24">
                  <c:v>Wk 25</c:v>
                </c:pt>
                <c:pt idx="25">
                  <c:v>Wk 26</c:v>
                </c:pt>
                <c:pt idx="26">
                  <c:v>Wk 27</c:v>
                </c:pt>
                <c:pt idx="27">
                  <c:v>Wk 28</c:v>
                </c:pt>
                <c:pt idx="28">
                  <c:v>Wk 29</c:v>
                </c:pt>
                <c:pt idx="29">
                  <c:v>Wk 30</c:v>
                </c:pt>
                <c:pt idx="30">
                  <c:v>Wk 31</c:v>
                </c:pt>
                <c:pt idx="31">
                  <c:v>Wk 32</c:v>
                </c:pt>
                <c:pt idx="32">
                  <c:v>Wk 33</c:v>
                </c:pt>
                <c:pt idx="33">
                  <c:v>Wk 34</c:v>
                </c:pt>
                <c:pt idx="34">
                  <c:v>Wk 35</c:v>
                </c:pt>
                <c:pt idx="35">
                  <c:v>Wk 36</c:v>
                </c:pt>
                <c:pt idx="36">
                  <c:v>Wk 37</c:v>
                </c:pt>
                <c:pt idx="37">
                  <c:v>Wk 38</c:v>
                </c:pt>
                <c:pt idx="38">
                  <c:v>Wk 39</c:v>
                </c:pt>
                <c:pt idx="39">
                  <c:v>Wk 40</c:v>
                </c:pt>
                <c:pt idx="40">
                  <c:v>Wk 41</c:v>
                </c:pt>
                <c:pt idx="41">
                  <c:v>Wk 42</c:v>
                </c:pt>
                <c:pt idx="42">
                  <c:v>Wk 43</c:v>
                </c:pt>
                <c:pt idx="43">
                  <c:v>Wk 44</c:v>
                </c:pt>
                <c:pt idx="44">
                  <c:v>Wk 45</c:v>
                </c:pt>
                <c:pt idx="45">
                  <c:v>Wk 46</c:v>
                </c:pt>
                <c:pt idx="46">
                  <c:v>Wk 47</c:v>
                </c:pt>
                <c:pt idx="47">
                  <c:v>Wk 48</c:v>
                </c:pt>
                <c:pt idx="48">
                  <c:v>Wk 49</c:v>
                </c:pt>
                <c:pt idx="49">
                  <c:v>Wk 50</c:v>
                </c:pt>
                <c:pt idx="50">
                  <c:v>Wk 51</c:v>
                </c:pt>
                <c:pt idx="51">
                  <c:v>Wk 52</c:v>
                </c:pt>
              </c:strCache>
            </c:strRef>
          </c:cat>
          <c:val>
            <c:numRef>
              <c:f>'Powerpoint (8)'!$E$49:$BD$49</c:f>
              <c:numCache>
                <c:formatCode>_-* #,##0_-;\-* #,##0_-;_-* "-"??_-;_-@_-</c:formatCode>
                <c:ptCount val="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66.384912302811799</c:v>
                </c:pt>
                <c:pt idx="34">
                  <c:v>95.646612547188255</c:v>
                </c:pt>
                <c:pt idx="35">
                  <c:v>115.43720222608539</c:v>
                </c:pt>
                <c:pt idx="36">
                  <c:v>121.46211839518691</c:v>
                </c:pt>
                <c:pt idx="37">
                  <c:v>88.23196526101772</c:v>
                </c:pt>
                <c:pt idx="38">
                  <c:v>57.78491455122613</c:v>
                </c:pt>
                <c:pt idx="39">
                  <c:v>38.848984831116788</c:v>
                </c:pt>
                <c:pt idx="40">
                  <c:v>23.488893953407302</c:v>
                </c:pt>
                <c:pt idx="41">
                  <c:v>13.54992802533749</c:v>
                </c:pt>
                <c:pt idx="42">
                  <c:v>7.8755650227540412</c:v>
                </c:pt>
                <c:pt idx="43">
                  <c:v>4.9391998281757097</c:v>
                </c:pt>
                <c:pt idx="44">
                  <c:v>3.0375765134327763</c:v>
                </c:pt>
                <c:pt idx="45">
                  <c:v>1.7640967748667287</c:v>
                </c:pt>
                <c:pt idx="46">
                  <c:v>1.0833770770615885</c:v>
                </c:pt>
                <c:pt idx="47">
                  <c:v>0.63974382511638583</c:v>
                </c:pt>
                <c:pt idx="48">
                  <c:v>0.40826432199735363</c:v>
                </c:pt>
                <c:pt idx="49">
                  <c:v>0.2201226801122787</c:v>
                </c:pt>
                <c:pt idx="50">
                  <c:v>0.12477660074771356</c:v>
                </c:pt>
                <c:pt idx="51">
                  <c:v>6.6456510810767325E-2</c:v>
                </c:pt>
              </c:numCache>
            </c:numRef>
          </c:val>
          <c:extLst>
            <c:ext xmlns:c16="http://schemas.microsoft.com/office/drawing/2014/chart" uri="{C3380CC4-5D6E-409C-BE32-E72D297353CC}">
              <c16:uniqueId val="{00000001-AD8B-46D8-B94E-04D3B05015DE}"/>
            </c:ext>
          </c:extLst>
        </c:ser>
        <c:dLbls>
          <c:showLegendKey val="0"/>
          <c:showVal val="0"/>
          <c:showCatName val="0"/>
          <c:showSerName val="0"/>
          <c:showPercent val="0"/>
          <c:showBubbleSize val="0"/>
        </c:dLbls>
        <c:gapWidth val="0"/>
        <c:overlap val="100"/>
        <c:axId val="91076096"/>
        <c:axId val="75937408"/>
      </c:barChart>
      <c:catAx>
        <c:axId val="91076096"/>
        <c:scaling>
          <c:orientation val="minMax"/>
        </c:scaling>
        <c:delete val="1"/>
        <c:axPos val="b"/>
        <c:title>
          <c:tx>
            <c:rich>
              <a:bodyPr/>
              <a:lstStyle/>
              <a:p>
                <a:pPr>
                  <a:defRPr/>
                </a:pPr>
                <a:r>
                  <a:rPr lang="en-US" dirty="0"/>
                  <a:t>Weeks</a:t>
                </a:r>
              </a:p>
            </c:rich>
          </c:tx>
          <c:layout>
            <c:manualLayout>
              <c:xMode val="edge"/>
              <c:yMode val="edge"/>
              <c:x val="0.47131167298328847"/>
              <c:y val="0.87058570093943177"/>
            </c:manualLayout>
          </c:layout>
          <c:overlay val="0"/>
        </c:title>
        <c:numFmt formatCode="#,##0.0" sourceLinked="0"/>
        <c:majorTickMark val="out"/>
        <c:minorTickMark val="none"/>
        <c:tickLblPos val="nextTo"/>
        <c:crossAx val="75937408"/>
        <c:crosses val="autoZero"/>
        <c:auto val="1"/>
        <c:lblAlgn val="ctr"/>
        <c:lblOffset val="100"/>
        <c:noMultiLvlLbl val="0"/>
      </c:catAx>
      <c:valAx>
        <c:axId val="75937408"/>
        <c:scaling>
          <c:orientation val="minMax"/>
          <c:max val="250"/>
        </c:scaling>
        <c:delete val="0"/>
        <c:axPos val="l"/>
        <c:title>
          <c:tx>
            <c:rich>
              <a:bodyPr rot="-5400000" vert="horz"/>
              <a:lstStyle/>
              <a:p>
                <a:pPr>
                  <a:defRPr>
                    <a:solidFill>
                      <a:schemeClr val="tx1"/>
                    </a:solidFill>
                    <a:latin typeface="+mj-lt"/>
                  </a:defRPr>
                </a:pPr>
                <a:r>
                  <a:rPr lang="en-GB" dirty="0">
                    <a:solidFill>
                      <a:schemeClr val="tx1"/>
                    </a:solidFill>
                    <a:latin typeface="Arial" panose="020B0604020202020204" pitchFamily="34" charset="0"/>
                    <a:cs typeface="Arial" panose="020B0604020202020204" pitchFamily="34" charset="0"/>
                  </a:rPr>
                  <a:t>Sales</a:t>
                </a:r>
              </a:p>
            </c:rich>
          </c:tx>
          <c:layout>
            <c:manualLayout>
              <c:xMode val="edge"/>
              <c:yMode val="edge"/>
              <c:x val="3.1993683608868138E-2"/>
              <c:y val="0.35844107615494464"/>
            </c:manualLayout>
          </c:layout>
          <c:overlay val="0"/>
        </c:title>
        <c:numFmt formatCode="#,##0" sourceLinked="0"/>
        <c:majorTickMark val="none"/>
        <c:minorTickMark val="none"/>
        <c:tickLblPos val="none"/>
        <c:crossAx val="91076096"/>
        <c:crosses val="autoZero"/>
        <c:crossBetween val="between"/>
      </c:valAx>
      <c:spPr>
        <a:noFill/>
        <a:ln>
          <a:noFill/>
        </a:ln>
      </c:spPr>
    </c:plotArea>
    <c:plotVisOnly val="1"/>
    <c:dispBlanksAs val="gap"/>
    <c:showDLblsOverMax val="0"/>
  </c:chart>
  <c:spPr>
    <a:noFill/>
    <a:ln>
      <a:noFill/>
    </a:ln>
  </c:spPr>
  <c:txPr>
    <a:bodyPr/>
    <a:lstStyle/>
    <a:p>
      <a:pPr>
        <a:defRPr sz="1200">
          <a:solidFill>
            <a:schemeClr val="bg1"/>
          </a:solidFill>
          <a:latin typeface="Century Gothic" panose="020B0502020202020204" pitchFamily="34" charset="0"/>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j-lt"/>
                <a:ea typeface="+mn-ea"/>
                <a:cs typeface="Poppins" panose="00000500000000000000" pitchFamily="2" charset="0"/>
              </a:defRPr>
            </a:pPr>
            <a:r>
              <a:rPr lang="en-GB" sz="1200" b="1" dirty="0">
                <a:solidFill>
                  <a:schemeClr val="tx1"/>
                </a:solidFill>
              </a:rPr>
              <a:t>% high-reach</a:t>
            </a:r>
            <a:r>
              <a:rPr lang="en-GB" sz="1200" b="1" baseline="0" dirty="0">
                <a:solidFill>
                  <a:schemeClr val="tx1"/>
                </a:solidFill>
              </a:rPr>
              <a:t> dayparts </a:t>
            </a:r>
            <a:r>
              <a:rPr lang="en-GB" sz="1200" b="1" dirty="0">
                <a:solidFill>
                  <a:schemeClr val="tx1"/>
                </a:solidFill>
              </a:rPr>
              <a:t>within TV</a:t>
            </a:r>
          </a:p>
        </c:rich>
      </c:tx>
      <c:layout>
        <c:manualLayout>
          <c:xMode val="edge"/>
          <c:yMode val="edge"/>
          <c:x val="0.36004503968253965"/>
          <c:y val="5.367793191198833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j-lt"/>
              <a:ea typeface="+mn-ea"/>
              <a:cs typeface="Poppins" panose="00000500000000000000" pitchFamily="2" charset="0"/>
            </a:defRPr>
          </a:pPr>
          <a:endParaRPr lang="en-US"/>
        </a:p>
      </c:txPr>
    </c:title>
    <c:autoTitleDeleted val="0"/>
    <c:plotArea>
      <c:layout>
        <c:manualLayout>
          <c:layoutTarget val="inner"/>
          <c:xMode val="edge"/>
          <c:yMode val="edge"/>
          <c:x val="0.30701231279913538"/>
          <c:y val="0.12424250929029911"/>
          <c:w val="0.6366151381812567"/>
          <c:h val="0.84663766534133733"/>
        </c:manualLayout>
      </c:layout>
      <c:barChart>
        <c:barDir val="bar"/>
        <c:grouping val="clustered"/>
        <c:varyColors val="0"/>
        <c:ser>
          <c:idx val="0"/>
          <c:order val="0"/>
          <c:tx>
            <c:strRef>
              <c:f>Sheet1!$B$1</c:f>
              <c:strCache>
                <c:ptCount val="1"/>
                <c:pt idx="0">
                  <c:v>Peak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Body)"/>
                    <a:ea typeface="+mn-ea"/>
                    <a:cs typeface="Poppins"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Sheet1!$A$3:$A$12</c:f>
              <c:strCache>
                <c:ptCount val="10"/>
                <c:pt idx="0">
                  <c:v>FS - Insurance</c:v>
                </c:pt>
                <c:pt idx="1">
                  <c:v>Dieting</c:v>
                </c:pt>
                <c:pt idx="2">
                  <c:v>Gift delivery</c:v>
                </c:pt>
                <c:pt idx="3">
                  <c:v>Home gym</c:v>
                </c:pt>
                <c:pt idx="4">
                  <c:v>Food</c:v>
                </c:pt>
                <c:pt idx="5">
                  <c:v>FS - Savings</c:v>
                </c:pt>
                <c:pt idx="6">
                  <c:v>FS - Mortgages</c:v>
                </c:pt>
                <c:pt idx="7">
                  <c:v>Online service</c:v>
                </c:pt>
                <c:pt idx="8">
                  <c:v>2nd hand cars (B)</c:v>
                </c:pt>
                <c:pt idx="9">
                  <c:v>2nd hand cars (A)</c:v>
                </c:pt>
              </c:strCache>
            </c:strRef>
          </c:cat>
          <c:val>
            <c:numRef>
              <c:f>Sheet1!$B$3:$B$12</c:f>
              <c:numCache>
                <c:formatCode>0%</c:formatCode>
                <c:ptCount val="10"/>
                <c:pt idx="0">
                  <c:v>0.12130277889152767</c:v>
                </c:pt>
                <c:pt idx="1">
                  <c:v>0.23763381019412708</c:v>
                </c:pt>
                <c:pt idx="2">
                  <c:v>0.3597134167927139</c:v>
                </c:pt>
                <c:pt idx="3">
                  <c:v>0.36171821964628753</c:v>
                </c:pt>
                <c:pt idx="4">
                  <c:v>0.39520041339842821</c:v>
                </c:pt>
                <c:pt idx="5">
                  <c:v>0.52920630990697826</c:v>
                </c:pt>
                <c:pt idx="6">
                  <c:v>0.58065906486987828</c:v>
                </c:pt>
                <c:pt idx="7">
                  <c:v>0.58839213314825256</c:v>
                </c:pt>
                <c:pt idx="8">
                  <c:v>0.60196672811383967</c:v>
                </c:pt>
                <c:pt idx="9">
                  <c:v>0.72690614540369458</c:v>
                </c:pt>
              </c:numCache>
            </c:numRef>
          </c:val>
          <c:extLst>
            <c:ext xmlns:c16="http://schemas.microsoft.com/office/drawing/2014/chart" uri="{C3380CC4-5D6E-409C-BE32-E72D297353CC}">
              <c16:uniqueId val="{00000002-7810-4341-BCE3-0C189FEF5BD8}"/>
            </c:ext>
          </c:extLst>
        </c:ser>
        <c:dLbls>
          <c:showLegendKey val="0"/>
          <c:showVal val="0"/>
          <c:showCatName val="0"/>
          <c:showSerName val="0"/>
          <c:showPercent val="0"/>
          <c:showBubbleSize val="0"/>
        </c:dLbls>
        <c:gapWidth val="25"/>
        <c:axId val="605158920"/>
        <c:axId val="605163400"/>
      </c:barChart>
      <c:catAx>
        <c:axId val="605158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ial (Headings)"/>
                <a:ea typeface="+mn-ea"/>
                <a:cs typeface="Poppins" panose="00000500000000000000" pitchFamily="2" charset="0"/>
              </a:defRPr>
            </a:pPr>
            <a:endParaRPr lang="en-US"/>
          </a:p>
        </c:txPr>
        <c:crossAx val="605163400"/>
        <c:crosses val="autoZero"/>
        <c:auto val="1"/>
        <c:lblAlgn val="ctr"/>
        <c:lblOffset val="100"/>
        <c:noMultiLvlLbl val="0"/>
      </c:catAx>
      <c:valAx>
        <c:axId val="605163400"/>
        <c:scaling>
          <c:orientation val="minMax"/>
        </c:scaling>
        <c:delete val="1"/>
        <c:axPos val="b"/>
        <c:numFmt formatCode="0%" sourceLinked="0"/>
        <c:majorTickMark val="out"/>
        <c:minorTickMark val="none"/>
        <c:tickLblPos val="nextTo"/>
        <c:crossAx val="605158920"/>
        <c:crosses val="autoZero"/>
        <c:crossBetween val="between"/>
      </c:valAx>
      <c:spPr>
        <a:noFill/>
        <a:ln>
          <a:noFill/>
        </a:ln>
        <a:effectLst/>
      </c:spPr>
    </c:plotArea>
    <c:plotVisOnly val="1"/>
    <c:dispBlanksAs val="gap"/>
    <c:showDLblsOverMax val="0"/>
    <c:extLst/>
  </c:chart>
  <c:spPr>
    <a:noFill/>
    <a:ln>
      <a:noFill/>
    </a:ln>
    <a:effectLst/>
  </c:spPr>
  <c:txPr>
    <a:bodyPr/>
    <a:lstStyle/>
    <a:p>
      <a:pPr>
        <a:defRPr sz="1200">
          <a:solidFill>
            <a:schemeClr val="tx1"/>
          </a:solidFill>
          <a:latin typeface="+mj-lt"/>
          <a:cs typeface="Poppins" panose="00000500000000000000" pitchFamily="2"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solidFill>
                <a:latin typeface="+mj-lt"/>
                <a:ea typeface="+mn-ea"/>
                <a:cs typeface="Poppins" panose="00000500000000000000" pitchFamily="2" charset="0"/>
              </a:defRPr>
            </a:pPr>
            <a:r>
              <a:rPr lang="en-GB" sz="1200" dirty="0"/>
              <a:t>A range of online-born business models</a:t>
            </a:r>
          </a:p>
        </c:rich>
      </c:tx>
      <c:layout>
        <c:manualLayout>
          <c:xMode val="edge"/>
          <c:yMode val="edge"/>
          <c:x val="0.22138777777777777"/>
          <c:y val="6.4141414141414138E-2"/>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chemeClr val="tx1"/>
              </a:solidFill>
              <a:latin typeface="+mj-lt"/>
              <a:ea typeface="+mn-ea"/>
              <a:cs typeface="Poppins" panose="00000500000000000000" pitchFamily="2" charset="0"/>
            </a:defRPr>
          </a:pPr>
          <a:endParaRPr lang="en-US"/>
        </a:p>
      </c:txPr>
    </c:title>
    <c:autoTitleDeleted val="0"/>
    <c:plotArea>
      <c:layout/>
      <c:barChart>
        <c:barDir val="col"/>
        <c:grouping val="clustered"/>
        <c:varyColors val="0"/>
        <c:ser>
          <c:idx val="0"/>
          <c:order val="0"/>
          <c:tx>
            <c:strRef>
              <c:f>Sheet1!$B$1</c:f>
              <c:strCache>
                <c:ptCount val="1"/>
                <c:pt idx="0">
                  <c:v> Total  </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j-lt"/>
                    <a:ea typeface="+mn-ea"/>
                    <a:cs typeface="Poppins"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D2C</c:v>
                </c:pt>
                <c:pt idx="1">
                  <c:v>Fintech</c:v>
                </c:pt>
                <c:pt idx="2">
                  <c:v>Category disruption</c:v>
                </c:pt>
                <c:pt idx="3">
                  <c:v>Online services</c:v>
                </c:pt>
                <c:pt idx="4">
                  <c:v>App</c:v>
                </c:pt>
              </c:strCache>
            </c:strRef>
          </c:cat>
          <c:val>
            <c:numRef>
              <c:f>Sheet1!$B$2:$B$6</c:f>
              <c:numCache>
                <c:formatCode>_-* #,##0_-;\-* #,##0_-;_-* "-"??_-;_-@_-</c:formatCode>
                <c:ptCount val="5"/>
                <c:pt idx="0">
                  <c:v>3</c:v>
                </c:pt>
                <c:pt idx="1">
                  <c:v>3</c:v>
                </c:pt>
                <c:pt idx="2">
                  <c:v>2</c:v>
                </c:pt>
                <c:pt idx="3">
                  <c:v>1</c:v>
                </c:pt>
                <c:pt idx="4">
                  <c:v>1</c:v>
                </c:pt>
              </c:numCache>
            </c:numRef>
          </c:val>
          <c:extLst>
            <c:ext xmlns:c16="http://schemas.microsoft.com/office/drawing/2014/chart" uri="{C3380CC4-5D6E-409C-BE32-E72D297353CC}">
              <c16:uniqueId val="{00000000-972B-408C-9F83-848986A42525}"/>
            </c:ext>
          </c:extLst>
        </c:ser>
        <c:dLbls>
          <c:showLegendKey val="0"/>
          <c:showVal val="0"/>
          <c:showCatName val="0"/>
          <c:showSerName val="0"/>
          <c:showPercent val="0"/>
          <c:showBubbleSize val="0"/>
        </c:dLbls>
        <c:gapWidth val="50"/>
        <c:axId val="605158920"/>
        <c:axId val="605163400"/>
      </c:barChart>
      <c:catAx>
        <c:axId val="60515892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1" i="0" u="none" strike="noStrike" kern="1200" baseline="0">
                <a:solidFill>
                  <a:schemeClr val="tx1"/>
                </a:solidFill>
                <a:latin typeface="+mj-lt"/>
                <a:ea typeface="+mn-ea"/>
                <a:cs typeface="Poppins" panose="00000500000000000000" pitchFamily="2" charset="0"/>
              </a:defRPr>
            </a:pPr>
            <a:endParaRPr lang="en-US"/>
          </a:p>
        </c:txPr>
        <c:crossAx val="605163400"/>
        <c:crosses val="autoZero"/>
        <c:auto val="1"/>
        <c:lblAlgn val="ctr"/>
        <c:lblOffset val="100"/>
        <c:noMultiLvlLbl val="0"/>
      </c:catAx>
      <c:valAx>
        <c:axId val="605163400"/>
        <c:scaling>
          <c:orientation val="minMax"/>
        </c:scaling>
        <c:delete val="1"/>
        <c:axPos val="l"/>
        <c:numFmt formatCode="General" sourceLinked="0"/>
        <c:majorTickMark val="out"/>
        <c:minorTickMark val="none"/>
        <c:tickLblPos val="nextTo"/>
        <c:crossAx val="605158920"/>
        <c:crosses val="autoZero"/>
        <c:crossBetween val="between"/>
      </c:valAx>
      <c:spPr>
        <a:noFill/>
        <a:ln>
          <a:noFill/>
        </a:ln>
        <a:effectLst/>
      </c:spPr>
    </c:plotArea>
    <c:plotVisOnly val="1"/>
    <c:dispBlanksAs val="gap"/>
    <c:showDLblsOverMax val="0"/>
    <c:extLst/>
  </c:chart>
  <c:spPr>
    <a:noFill/>
    <a:ln>
      <a:noFill/>
    </a:ln>
    <a:effectLst/>
  </c:spPr>
  <c:txPr>
    <a:bodyPr/>
    <a:lstStyle/>
    <a:p>
      <a:pPr>
        <a:defRPr sz="1200" b="1">
          <a:solidFill>
            <a:schemeClr val="tx1"/>
          </a:solidFill>
          <a:latin typeface="+mj-lt"/>
          <a:cs typeface="Poppins" panose="00000500000000000000" pitchFamily="2"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j-lt"/>
                <a:ea typeface="+mn-ea"/>
                <a:cs typeface="Poppins" panose="00000500000000000000" pitchFamily="2" charset="0"/>
              </a:defRPr>
            </a:pPr>
            <a:r>
              <a:rPr lang="en-GB" sz="1200" b="1" dirty="0">
                <a:latin typeface="Arial" panose="020B0604020202020204" pitchFamily="34" charset="0"/>
                <a:cs typeface="Arial" panose="020B0604020202020204" pitchFamily="34" charset="0"/>
              </a:rPr>
              <a:t>And a range of different investment on TV</a:t>
            </a:r>
          </a:p>
        </c:rich>
      </c:tx>
      <c:layout>
        <c:manualLayout>
          <c:xMode val="edge"/>
          <c:yMode val="edge"/>
          <c:x val="0.20989907407407407"/>
          <c:y val="7.055555555555555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j-lt"/>
              <a:ea typeface="+mn-ea"/>
              <a:cs typeface="Poppins" panose="00000500000000000000" pitchFamily="2" charset="0"/>
            </a:defRPr>
          </a:pPr>
          <a:endParaRPr lang="en-US"/>
        </a:p>
      </c:txPr>
    </c:title>
    <c:autoTitleDeleted val="0"/>
    <c:plotArea>
      <c:layout>
        <c:manualLayout>
          <c:layoutTarget val="inner"/>
          <c:xMode val="edge"/>
          <c:yMode val="edge"/>
          <c:x val="0.30701231279913538"/>
          <c:y val="0.18496858189755983"/>
          <c:w val="0.6366151381812567"/>
          <c:h val="0.72237752544333689"/>
        </c:manualLayout>
      </c:layout>
      <c:barChart>
        <c:barDir val="bar"/>
        <c:grouping val="clustered"/>
        <c:varyColors val="0"/>
        <c:ser>
          <c:idx val="0"/>
          <c:order val="0"/>
          <c:tx>
            <c:strRef>
              <c:f>Sheet1!$B$1</c:f>
              <c:strCache>
                <c:ptCount val="1"/>
                <c:pt idx="0">
                  <c:v>Brand's TV investment over 3 years (£m)</c:v>
                </c:pt>
              </c:strCache>
            </c:strRef>
          </c:tx>
          <c:spPr>
            <a:solidFill>
              <a:schemeClr val="accent2"/>
            </a:solidFill>
            <a:ln>
              <a:noFill/>
            </a:ln>
            <a:effectLst/>
          </c:spPr>
          <c:invertIfNegative val="0"/>
          <c:dLbls>
            <c:numFmt formatCode="&quot;£&quot;#,##0" sourceLinked="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Arial" panose="020B0604020202020204" pitchFamily="34" charset="0"/>
                    <a:ea typeface="+mn-ea"/>
                    <a:cs typeface="Poppins"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Online service</c:v>
                </c:pt>
                <c:pt idx="1">
                  <c:v>FS - Savings</c:v>
                </c:pt>
                <c:pt idx="2">
                  <c:v>FS - Insurance</c:v>
                </c:pt>
                <c:pt idx="3">
                  <c:v>FS - Mortgages</c:v>
                </c:pt>
                <c:pt idx="4">
                  <c:v>Gift delivery</c:v>
                </c:pt>
                <c:pt idx="5">
                  <c:v>Dieting</c:v>
                </c:pt>
                <c:pt idx="6">
                  <c:v>Food</c:v>
                </c:pt>
                <c:pt idx="7">
                  <c:v>2nd hand cars (A)</c:v>
                </c:pt>
                <c:pt idx="8">
                  <c:v>2nd hand cars (B)</c:v>
                </c:pt>
                <c:pt idx="9">
                  <c:v>Home gym</c:v>
                </c:pt>
              </c:strCache>
            </c:strRef>
          </c:cat>
          <c:val>
            <c:numRef>
              <c:f>Sheet1!$B$2:$B$11</c:f>
              <c:numCache>
                <c:formatCode>General</c:formatCode>
                <c:ptCount val="10"/>
                <c:pt idx="0">
                  <c:v>1336308</c:v>
                </c:pt>
                <c:pt idx="1">
                  <c:v>3395610</c:v>
                </c:pt>
                <c:pt idx="2" formatCode="_(&quot;£&quot;* #,##0.00_);_(&quot;£&quot;* \(#,##0.00\);_(&quot;£&quot;* &quot;-&quot;??_);_(@_)">
                  <c:v>4201974</c:v>
                </c:pt>
                <c:pt idx="3">
                  <c:v>4473737</c:v>
                </c:pt>
                <c:pt idx="4">
                  <c:v>5368568</c:v>
                </c:pt>
                <c:pt idx="5">
                  <c:v>5664073</c:v>
                </c:pt>
                <c:pt idx="6">
                  <c:v>13471298</c:v>
                </c:pt>
                <c:pt idx="7" formatCode="_(&quot;£&quot;* #,##0.00_);_(&quot;£&quot;* \(#,##0.00\);_(&quot;£&quot;* &quot;-&quot;??_);_(@_)">
                  <c:v>19609015</c:v>
                </c:pt>
                <c:pt idx="8" formatCode="_(&quot;£&quot;* #,##0.00_);_(&quot;£&quot;* \(#,##0.00\);_(&quot;£&quot;* &quot;-&quot;??_);_(@_)">
                  <c:v>20193349</c:v>
                </c:pt>
                <c:pt idx="9">
                  <c:v>28369099</c:v>
                </c:pt>
              </c:numCache>
            </c:numRef>
          </c:val>
          <c:extLst>
            <c:ext xmlns:c16="http://schemas.microsoft.com/office/drawing/2014/chart" uri="{C3380CC4-5D6E-409C-BE32-E72D297353CC}">
              <c16:uniqueId val="{00000000-727F-4033-89BF-324C8E923D1B}"/>
            </c:ext>
          </c:extLst>
        </c:ser>
        <c:dLbls>
          <c:showLegendKey val="0"/>
          <c:showVal val="0"/>
          <c:showCatName val="0"/>
          <c:showSerName val="0"/>
          <c:showPercent val="0"/>
          <c:showBubbleSize val="0"/>
        </c:dLbls>
        <c:gapWidth val="50"/>
        <c:axId val="605158920"/>
        <c:axId val="605163400"/>
      </c:barChart>
      <c:catAx>
        <c:axId val="605158920"/>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1" i="0" u="none" strike="noStrike" kern="1200" baseline="0">
                <a:solidFill>
                  <a:schemeClr val="tx1"/>
                </a:solidFill>
                <a:latin typeface="Arial" panose="020B0604020202020204" pitchFamily="34" charset="0"/>
                <a:ea typeface="+mn-ea"/>
                <a:cs typeface="Poppins" panose="00000500000000000000" pitchFamily="2" charset="0"/>
              </a:defRPr>
            </a:pPr>
            <a:endParaRPr lang="en-US"/>
          </a:p>
        </c:txPr>
        <c:crossAx val="605163400"/>
        <c:crosses val="autoZero"/>
        <c:auto val="1"/>
        <c:lblAlgn val="ctr"/>
        <c:lblOffset val="100"/>
        <c:noMultiLvlLbl val="0"/>
      </c:catAx>
      <c:valAx>
        <c:axId val="605163400"/>
        <c:scaling>
          <c:orientation val="minMax"/>
        </c:scaling>
        <c:delete val="1"/>
        <c:axPos val="b"/>
        <c:numFmt formatCode="&quot;£&quot;#,##0" sourceLinked="0"/>
        <c:majorTickMark val="out"/>
        <c:minorTickMark val="none"/>
        <c:tickLblPos val="nextTo"/>
        <c:crossAx val="605158920"/>
        <c:crosses val="autoZero"/>
        <c:crossBetween val="between"/>
        <c:dispUnits>
          <c:builtInUnit val="millions"/>
          <c:dispUnitsLbl>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j-lt"/>
                    <a:ea typeface="+mn-ea"/>
                    <a:cs typeface="Poppins" panose="00000500000000000000" pitchFamily="2" charset="0"/>
                  </a:defRPr>
                </a:pPr>
                <a:endParaRPr lang="en-US"/>
              </a:p>
            </c:txPr>
          </c:dispUnitsLbl>
        </c:dispUnits>
      </c:valAx>
      <c:spPr>
        <a:noFill/>
        <a:ln>
          <a:noFill/>
        </a:ln>
        <a:effectLst/>
      </c:spPr>
    </c:plotArea>
    <c:legend>
      <c:legendPos val="b"/>
      <c:legendEntry>
        <c:idx val="0"/>
        <c:txPr>
          <a:bodyPr rot="0" spcFirstLastPara="1" vertOverflow="ellipsis" vert="horz" wrap="square" anchor="ctr" anchorCtr="1"/>
          <a:lstStyle/>
          <a:p>
            <a:pPr>
              <a:defRPr sz="1197" b="1" i="0" u="none" strike="noStrike" kern="1200" baseline="0">
                <a:solidFill>
                  <a:schemeClr val="tx1"/>
                </a:solidFill>
                <a:latin typeface="Arial" panose="020B0604020202020204" pitchFamily="34" charset="0"/>
                <a:ea typeface="+mn-ea"/>
                <a:cs typeface="Poppins" panose="00000500000000000000" pitchFamily="2" charset="0"/>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j-lt"/>
              <a:ea typeface="+mn-ea"/>
              <a:cs typeface="Poppins" panose="00000500000000000000" pitchFamily="2" charset="0"/>
            </a:defRPr>
          </a:pPr>
          <a:endParaRPr lang="en-US"/>
        </a:p>
      </c:txPr>
    </c:legend>
    <c:plotVisOnly val="1"/>
    <c:dispBlanksAs val="gap"/>
    <c:showDLblsOverMax val="0"/>
    <c:extLst/>
  </c:chart>
  <c:spPr>
    <a:noFill/>
    <a:ln>
      <a:noFill/>
    </a:ln>
    <a:effectLst/>
  </c:spPr>
  <c:txPr>
    <a:bodyPr/>
    <a:lstStyle/>
    <a:p>
      <a:pPr>
        <a:defRPr>
          <a:solidFill>
            <a:schemeClr val="tx1"/>
          </a:solidFill>
          <a:latin typeface="+mj-lt"/>
          <a:cs typeface="Poppins" panose="00000500000000000000" pitchFamily="2"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solidFill>
                <a:latin typeface="+mn-lt"/>
                <a:ea typeface="+mn-ea"/>
                <a:cs typeface="+mn-cs"/>
              </a:defRPr>
            </a:pPr>
            <a:r>
              <a:rPr lang="en-GB" dirty="0"/>
              <a:t>2</a:t>
            </a:r>
            <a:r>
              <a:rPr lang="en-GB" baseline="30000" dirty="0"/>
              <a:t>nd</a:t>
            </a:r>
            <a:r>
              <a:rPr lang="en-GB" dirty="0"/>
              <a:t> hand</a:t>
            </a:r>
            <a:r>
              <a:rPr lang="en-GB" baseline="0" dirty="0"/>
              <a:t> cars</a:t>
            </a:r>
            <a:endParaRPr lang="en-GB" dirty="0"/>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0531097762110024E-2"/>
          <c:y val="0.13440918895039111"/>
          <c:w val="0.84085862450436788"/>
          <c:h val="0.69817915334840575"/>
        </c:manualLayout>
      </c:layout>
      <c:barChart>
        <c:barDir val="col"/>
        <c:grouping val="stacked"/>
        <c:varyColors val="0"/>
        <c:ser>
          <c:idx val="1"/>
          <c:order val="1"/>
          <c:tx>
            <c:strRef>
              <c:f>Sheet1!$C$1</c:f>
              <c:strCache>
                <c:ptCount val="1"/>
                <c:pt idx="0">
                  <c:v>TV impacts</c:v>
                </c:pt>
              </c:strCache>
            </c:strRef>
          </c:tx>
          <c:spPr>
            <a:solidFill>
              <a:srgbClr val="C00000"/>
            </a:solidFill>
            <a:ln>
              <a:noFill/>
            </a:ln>
            <a:effectLst/>
          </c:spPr>
          <c:invertIfNegative val="0"/>
          <c:dPt>
            <c:idx val="118"/>
            <c:invertIfNegative val="0"/>
            <c:bubble3D val="0"/>
            <c:extLst>
              <c:ext xmlns:c16="http://schemas.microsoft.com/office/drawing/2014/chart" uri="{C3380CC4-5D6E-409C-BE32-E72D297353CC}">
                <c16:uniqueId val="{00000000-3A47-4D5B-802B-EEA365232FD3}"/>
              </c:ext>
            </c:extLst>
          </c:dPt>
          <c:cat>
            <c:numRef>
              <c:f>Sheet1!$A$2:$A$153</c:f>
              <c:numCache>
                <c:formatCode>m/d/yyyy</c:formatCode>
                <c:ptCount val="152"/>
                <c:pt idx="0">
                  <c:v>43220</c:v>
                </c:pt>
                <c:pt idx="1">
                  <c:v>43227</c:v>
                </c:pt>
                <c:pt idx="2">
                  <c:v>43234</c:v>
                </c:pt>
                <c:pt idx="3">
                  <c:v>43241</c:v>
                </c:pt>
                <c:pt idx="4">
                  <c:v>43248</c:v>
                </c:pt>
                <c:pt idx="5">
                  <c:v>43255</c:v>
                </c:pt>
                <c:pt idx="6">
                  <c:v>43262</c:v>
                </c:pt>
                <c:pt idx="7">
                  <c:v>43269</c:v>
                </c:pt>
                <c:pt idx="8">
                  <c:v>43276</c:v>
                </c:pt>
                <c:pt idx="9">
                  <c:v>43283</c:v>
                </c:pt>
                <c:pt idx="10">
                  <c:v>43290</c:v>
                </c:pt>
                <c:pt idx="11">
                  <c:v>43297</c:v>
                </c:pt>
                <c:pt idx="12">
                  <c:v>43304</c:v>
                </c:pt>
                <c:pt idx="13">
                  <c:v>43311</c:v>
                </c:pt>
                <c:pt idx="14">
                  <c:v>43318</c:v>
                </c:pt>
                <c:pt idx="15">
                  <c:v>43325</c:v>
                </c:pt>
                <c:pt idx="16">
                  <c:v>43332</c:v>
                </c:pt>
                <c:pt idx="17">
                  <c:v>43339</c:v>
                </c:pt>
                <c:pt idx="18">
                  <c:v>43346</c:v>
                </c:pt>
                <c:pt idx="19">
                  <c:v>43353</c:v>
                </c:pt>
                <c:pt idx="20">
                  <c:v>43360</c:v>
                </c:pt>
                <c:pt idx="21">
                  <c:v>43367</c:v>
                </c:pt>
                <c:pt idx="22">
                  <c:v>43374</c:v>
                </c:pt>
                <c:pt idx="23">
                  <c:v>43381</c:v>
                </c:pt>
                <c:pt idx="24">
                  <c:v>43388</c:v>
                </c:pt>
                <c:pt idx="25">
                  <c:v>43395</c:v>
                </c:pt>
                <c:pt idx="26">
                  <c:v>43402</c:v>
                </c:pt>
                <c:pt idx="27">
                  <c:v>43409</c:v>
                </c:pt>
                <c:pt idx="28">
                  <c:v>43416</c:v>
                </c:pt>
                <c:pt idx="29">
                  <c:v>43423</c:v>
                </c:pt>
                <c:pt idx="30">
                  <c:v>43430</c:v>
                </c:pt>
                <c:pt idx="31">
                  <c:v>43437</c:v>
                </c:pt>
                <c:pt idx="32">
                  <c:v>43444</c:v>
                </c:pt>
                <c:pt idx="33">
                  <c:v>43451</c:v>
                </c:pt>
                <c:pt idx="34">
                  <c:v>43458</c:v>
                </c:pt>
                <c:pt idx="35">
                  <c:v>43465</c:v>
                </c:pt>
                <c:pt idx="36">
                  <c:v>43472</c:v>
                </c:pt>
                <c:pt idx="37">
                  <c:v>43479</c:v>
                </c:pt>
                <c:pt idx="38">
                  <c:v>43486</c:v>
                </c:pt>
                <c:pt idx="39">
                  <c:v>43493</c:v>
                </c:pt>
                <c:pt idx="40">
                  <c:v>43500</c:v>
                </c:pt>
                <c:pt idx="41">
                  <c:v>43507</c:v>
                </c:pt>
                <c:pt idx="42">
                  <c:v>43514</c:v>
                </c:pt>
                <c:pt idx="43">
                  <c:v>43521</c:v>
                </c:pt>
                <c:pt idx="44">
                  <c:v>43528</c:v>
                </c:pt>
                <c:pt idx="45">
                  <c:v>43535</c:v>
                </c:pt>
                <c:pt idx="46">
                  <c:v>43542</c:v>
                </c:pt>
                <c:pt idx="47">
                  <c:v>43549</c:v>
                </c:pt>
                <c:pt idx="48">
                  <c:v>43556</c:v>
                </c:pt>
                <c:pt idx="49">
                  <c:v>43563</c:v>
                </c:pt>
                <c:pt idx="50">
                  <c:v>43570</c:v>
                </c:pt>
                <c:pt idx="51">
                  <c:v>43577</c:v>
                </c:pt>
                <c:pt idx="52">
                  <c:v>43584</c:v>
                </c:pt>
                <c:pt idx="53">
                  <c:v>43591</c:v>
                </c:pt>
                <c:pt idx="54">
                  <c:v>43598</c:v>
                </c:pt>
                <c:pt idx="55">
                  <c:v>43605</c:v>
                </c:pt>
                <c:pt idx="56">
                  <c:v>43612</c:v>
                </c:pt>
                <c:pt idx="57">
                  <c:v>43619</c:v>
                </c:pt>
                <c:pt idx="58">
                  <c:v>43626</c:v>
                </c:pt>
                <c:pt idx="59">
                  <c:v>43633</c:v>
                </c:pt>
                <c:pt idx="60">
                  <c:v>43640</c:v>
                </c:pt>
                <c:pt idx="61">
                  <c:v>43647</c:v>
                </c:pt>
                <c:pt idx="62">
                  <c:v>43654</c:v>
                </c:pt>
                <c:pt idx="63">
                  <c:v>43661</c:v>
                </c:pt>
                <c:pt idx="64">
                  <c:v>43668</c:v>
                </c:pt>
                <c:pt idx="65">
                  <c:v>43675</c:v>
                </c:pt>
                <c:pt idx="66">
                  <c:v>43682</c:v>
                </c:pt>
                <c:pt idx="67">
                  <c:v>43689</c:v>
                </c:pt>
                <c:pt idx="68">
                  <c:v>43696</c:v>
                </c:pt>
                <c:pt idx="69">
                  <c:v>43703</c:v>
                </c:pt>
                <c:pt idx="70">
                  <c:v>43710</c:v>
                </c:pt>
                <c:pt idx="71">
                  <c:v>43717</c:v>
                </c:pt>
                <c:pt idx="72">
                  <c:v>43724</c:v>
                </c:pt>
                <c:pt idx="73">
                  <c:v>43731</c:v>
                </c:pt>
                <c:pt idx="74">
                  <c:v>43738</c:v>
                </c:pt>
                <c:pt idx="75">
                  <c:v>43745</c:v>
                </c:pt>
                <c:pt idx="76">
                  <c:v>43752</c:v>
                </c:pt>
                <c:pt idx="77">
                  <c:v>43759</c:v>
                </c:pt>
                <c:pt idx="78">
                  <c:v>43766</c:v>
                </c:pt>
                <c:pt idx="79">
                  <c:v>43773</c:v>
                </c:pt>
                <c:pt idx="80">
                  <c:v>43780</c:v>
                </c:pt>
                <c:pt idx="81">
                  <c:v>43787</c:v>
                </c:pt>
                <c:pt idx="82">
                  <c:v>43794</c:v>
                </c:pt>
                <c:pt idx="83">
                  <c:v>43801</c:v>
                </c:pt>
                <c:pt idx="84">
                  <c:v>43808</c:v>
                </c:pt>
                <c:pt idx="85">
                  <c:v>43815</c:v>
                </c:pt>
                <c:pt idx="86">
                  <c:v>43822</c:v>
                </c:pt>
                <c:pt idx="87">
                  <c:v>43829</c:v>
                </c:pt>
                <c:pt idx="88">
                  <c:v>43836</c:v>
                </c:pt>
                <c:pt idx="89">
                  <c:v>43843</c:v>
                </c:pt>
                <c:pt idx="90">
                  <c:v>43850</c:v>
                </c:pt>
                <c:pt idx="91">
                  <c:v>43857</c:v>
                </c:pt>
                <c:pt idx="92">
                  <c:v>43864</c:v>
                </c:pt>
                <c:pt idx="93">
                  <c:v>43871</c:v>
                </c:pt>
                <c:pt idx="94">
                  <c:v>43878</c:v>
                </c:pt>
                <c:pt idx="95">
                  <c:v>43885</c:v>
                </c:pt>
                <c:pt idx="96">
                  <c:v>43892</c:v>
                </c:pt>
                <c:pt idx="97">
                  <c:v>43899</c:v>
                </c:pt>
                <c:pt idx="98">
                  <c:v>43906</c:v>
                </c:pt>
                <c:pt idx="99">
                  <c:v>43913</c:v>
                </c:pt>
                <c:pt idx="100">
                  <c:v>43920</c:v>
                </c:pt>
                <c:pt idx="101">
                  <c:v>43927</c:v>
                </c:pt>
                <c:pt idx="102">
                  <c:v>43934</c:v>
                </c:pt>
                <c:pt idx="103">
                  <c:v>43941</c:v>
                </c:pt>
                <c:pt idx="104">
                  <c:v>43948</c:v>
                </c:pt>
                <c:pt idx="105">
                  <c:v>43955</c:v>
                </c:pt>
                <c:pt idx="106">
                  <c:v>43962</c:v>
                </c:pt>
                <c:pt idx="107">
                  <c:v>43969</c:v>
                </c:pt>
                <c:pt idx="108">
                  <c:v>43976</c:v>
                </c:pt>
                <c:pt idx="109">
                  <c:v>43983</c:v>
                </c:pt>
                <c:pt idx="110">
                  <c:v>43990</c:v>
                </c:pt>
                <c:pt idx="111">
                  <c:v>43997</c:v>
                </c:pt>
                <c:pt idx="112">
                  <c:v>44004</c:v>
                </c:pt>
                <c:pt idx="113">
                  <c:v>44011</c:v>
                </c:pt>
                <c:pt idx="114">
                  <c:v>44018</c:v>
                </c:pt>
                <c:pt idx="115">
                  <c:v>44025</c:v>
                </c:pt>
                <c:pt idx="116">
                  <c:v>44032</c:v>
                </c:pt>
                <c:pt idx="117">
                  <c:v>44039</c:v>
                </c:pt>
                <c:pt idx="118">
                  <c:v>44046</c:v>
                </c:pt>
                <c:pt idx="119">
                  <c:v>44053</c:v>
                </c:pt>
                <c:pt idx="120">
                  <c:v>44060</c:v>
                </c:pt>
                <c:pt idx="121">
                  <c:v>44067</c:v>
                </c:pt>
                <c:pt idx="122">
                  <c:v>44074</c:v>
                </c:pt>
                <c:pt idx="123">
                  <c:v>44081</c:v>
                </c:pt>
                <c:pt idx="124">
                  <c:v>44088</c:v>
                </c:pt>
                <c:pt idx="125">
                  <c:v>44095</c:v>
                </c:pt>
                <c:pt idx="126">
                  <c:v>44102</c:v>
                </c:pt>
                <c:pt idx="127">
                  <c:v>44109</c:v>
                </c:pt>
                <c:pt idx="128">
                  <c:v>44116</c:v>
                </c:pt>
                <c:pt idx="129">
                  <c:v>44123</c:v>
                </c:pt>
                <c:pt idx="130">
                  <c:v>44130</c:v>
                </c:pt>
                <c:pt idx="131">
                  <c:v>44137</c:v>
                </c:pt>
                <c:pt idx="132">
                  <c:v>44144</c:v>
                </c:pt>
                <c:pt idx="133">
                  <c:v>44151</c:v>
                </c:pt>
                <c:pt idx="134">
                  <c:v>44158</c:v>
                </c:pt>
                <c:pt idx="135">
                  <c:v>44165</c:v>
                </c:pt>
                <c:pt idx="136">
                  <c:v>44172</c:v>
                </c:pt>
                <c:pt idx="137">
                  <c:v>44179</c:v>
                </c:pt>
                <c:pt idx="138">
                  <c:v>44186</c:v>
                </c:pt>
                <c:pt idx="139">
                  <c:v>44193</c:v>
                </c:pt>
                <c:pt idx="140">
                  <c:v>44200</c:v>
                </c:pt>
                <c:pt idx="141">
                  <c:v>44207</c:v>
                </c:pt>
                <c:pt idx="142">
                  <c:v>44214</c:v>
                </c:pt>
                <c:pt idx="143">
                  <c:v>44221</c:v>
                </c:pt>
                <c:pt idx="144">
                  <c:v>44228</c:v>
                </c:pt>
                <c:pt idx="145">
                  <c:v>44235</c:v>
                </c:pt>
                <c:pt idx="146">
                  <c:v>44242</c:v>
                </c:pt>
                <c:pt idx="147">
                  <c:v>44249</c:v>
                </c:pt>
                <c:pt idx="148">
                  <c:v>44256</c:v>
                </c:pt>
                <c:pt idx="149">
                  <c:v>44263</c:v>
                </c:pt>
                <c:pt idx="150">
                  <c:v>44270</c:v>
                </c:pt>
                <c:pt idx="151">
                  <c:v>44277</c:v>
                </c:pt>
              </c:numCache>
            </c:numRef>
          </c:cat>
          <c:val>
            <c:numRef>
              <c:f>Sheet1!$C$2:$C$153</c:f>
              <c:numCache>
                <c:formatCode>General</c:formatCode>
                <c:ptCount val="1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43820000</c:v>
                </c:pt>
                <c:pt idx="92">
                  <c:v>93830400</c:v>
                </c:pt>
                <c:pt idx="93">
                  <c:v>102466700</c:v>
                </c:pt>
                <c:pt idx="94">
                  <c:v>84986100</c:v>
                </c:pt>
                <c:pt idx="95">
                  <c:v>114584500</c:v>
                </c:pt>
                <c:pt idx="96">
                  <c:v>131142600</c:v>
                </c:pt>
                <c:pt idx="97">
                  <c:v>111279200</c:v>
                </c:pt>
                <c:pt idx="98">
                  <c:v>85321010</c:v>
                </c:pt>
                <c:pt idx="99">
                  <c:v>63671360</c:v>
                </c:pt>
                <c:pt idx="100">
                  <c:v>0</c:v>
                </c:pt>
                <c:pt idx="101">
                  <c:v>0</c:v>
                </c:pt>
                <c:pt idx="102">
                  <c:v>0</c:v>
                </c:pt>
                <c:pt idx="103">
                  <c:v>0</c:v>
                </c:pt>
                <c:pt idx="104">
                  <c:v>0</c:v>
                </c:pt>
                <c:pt idx="105">
                  <c:v>47422700</c:v>
                </c:pt>
                <c:pt idx="106">
                  <c:v>49247900</c:v>
                </c:pt>
                <c:pt idx="107">
                  <c:v>24560400</c:v>
                </c:pt>
                <c:pt idx="108">
                  <c:v>40438300</c:v>
                </c:pt>
                <c:pt idx="109">
                  <c:v>60225740</c:v>
                </c:pt>
                <c:pt idx="110">
                  <c:v>54337820</c:v>
                </c:pt>
                <c:pt idx="111">
                  <c:v>56033530</c:v>
                </c:pt>
                <c:pt idx="112">
                  <c:v>78908080</c:v>
                </c:pt>
                <c:pt idx="113">
                  <c:v>74511770</c:v>
                </c:pt>
                <c:pt idx="114">
                  <c:v>70123190</c:v>
                </c:pt>
                <c:pt idx="115">
                  <c:v>54543190</c:v>
                </c:pt>
                <c:pt idx="116">
                  <c:v>55983430</c:v>
                </c:pt>
                <c:pt idx="117">
                  <c:v>74487980</c:v>
                </c:pt>
                <c:pt idx="118">
                  <c:v>59537440</c:v>
                </c:pt>
                <c:pt idx="119">
                  <c:v>49266380</c:v>
                </c:pt>
                <c:pt idx="120">
                  <c:v>48745280</c:v>
                </c:pt>
                <c:pt idx="121">
                  <c:v>57139210</c:v>
                </c:pt>
                <c:pt idx="122">
                  <c:v>80158580</c:v>
                </c:pt>
                <c:pt idx="123">
                  <c:v>72761600</c:v>
                </c:pt>
                <c:pt idx="124">
                  <c:v>64583600</c:v>
                </c:pt>
                <c:pt idx="125">
                  <c:v>51718000</c:v>
                </c:pt>
                <c:pt idx="126">
                  <c:v>93710100</c:v>
                </c:pt>
                <c:pt idx="127">
                  <c:v>66667500</c:v>
                </c:pt>
                <c:pt idx="128">
                  <c:v>60218600</c:v>
                </c:pt>
                <c:pt idx="129">
                  <c:v>72076870</c:v>
                </c:pt>
                <c:pt idx="130">
                  <c:v>83824740</c:v>
                </c:pt>
                <c:pt idx="131">
                  <c:v>66744990</c:v>
                </c:pt>
                <c:pt idx="132">
                  <c:v>60329170</c:v>
                </c:pt>
                <c:pt idx="133">
                  <c:v>39323920</c:v>
                </c:pt>
                <c:pt idx="134">
                  <c:v>2316400</c:v>
                </c:pt>
                <c:pt idx="135">
                  <c:v>1536900</c:v>
                </c:pt>
                <c:pt idx="136">
                  <c:v>0</c:v>
                </c:pt>
                <c:pt idx="137">
                  <c:v>0</c:v>
                </c:pt>
                <c:pt idx="138">
                  <c:v>34132600</c:v>
                </c:pt>
                <c:pt idx="139">
                  <c:v>101861300</c:v>
                </c:pt>
                <c:pt idx="140">
                  <c:v>69204800</c:v>
                </c:pt>
                <c:pt idx="141">
                  <c:v>72222300</c:v>
                </c:pt>
                <c:pt idx="142">
                  <c:v>72848870</c:v>
                </c:pt>
                <c:pt idx="143">
                  <c:v>48098560</c:v>
                </c:pt>
                <c:pt idx="144">
                  <c:v>93860680</c:v>
                </c:pt>
                <c:pt idx="145">
                  <c:v>68237130</c:v>
                </c:pt>
                <c:pt idx="146">
                  <c:v>51963570</c:v>
                </c:pt>
                <c:pt idx="147">
                  <c:v>54375260</c:v>
                </c:pt>
                <c:pt idx="148">
                  <c:v>87452210</c:v>
                </c:pt>
                <c:pt idx="149">
                  <c:v>64436010</c:v>
                </c:pt>
                <c:pt idx="150">
                  <c:v>45331230</c:v>
                </c:pt>
                <c:pt idx="151">
                  <c:v>79955710</c:v>
                </c:pt>
              </c:numCache>
            </c:numRef>
          </c:val>
          <c:extLst>
            <c:ext xmlns:c16="http://schemas.microsoft.com/office/drawing/2014/chart" uri="{C3380CC4-5D6E-409C-BE32-E72D297353CC}">
              <c16:uniqueId val="{00000000-A708-4C6F-8E9B-AD943085F854}"/>
            </c:ext>
          </c:extLst>
        </c:ser>
        <c:dLbls>
          <c:showLegendKey val="0"/>
          <c:showVal val="0"/>
          <c:showCatName val="0"/>
          <c:showSerName val="0"/>
          <c:showPercent val="0"/>
          <c:showBubbleSize val="0"/>
        </c:dLbls>
        <c:gapWidth val="20"/>
        <c:overlap val="100"/>
        <c:axId val="433159480"/>
        <c:axId val="433158200"/>
      </c:barChart>
      <c:lineChart>
        <c:grouping val="standard"/>
        <c:varyColors val="0"/>
        <c:ser>
          <c:idx val="0"/>
          <c:order val="0"/>
          <c:tx>
            <c:strRef>
              <c:f>Sheet1!$B$1</c:f>
              <c:strCache>
                <c:ptCount val="1"/>
                <c:pt idx="0">
                  <c:v>Website visits</c:v>
                </c:pt>
              </c:strCache>
            </c:strRef>
          </c:tx>
          <c:spPr>
            <a:ln w="28575" cap="rnd">
              <a:solidFill>
                <a:schemeClr val="accent2"/>
              </a:solidFill>
              <a:round/>
            </a:ln>
            <a:effectLst/>
          </c:spPr>
          <c:marker>
            <c:symbol val="none"/>
          </c:marker>
          <c:cat>
            <c:numRef>
              <c:f>Sheet1!$A$2:$A$153</c:f>
              <c:numCache>
                <c:formatCode>m/d/yyyy</c:formatCode>
                <c:ptCount val="152"/>
                <c:pt idx="0">
                  <c:v>43220</c:v>
                </c:pt>
                <c:pt idx="1">
                  <c:v>43227</c:v>
                </c:pt>
                <c:pt idx="2">
                  <c:v>43234</c:v>
                </c:pt>
                <c:pt idx="3">
                  <c:v>43241</c:v>
                </c:pt>
                <c:pt idx="4">
                  <c:v>43248</c:v>
                </c:pt>
                <c:pt idx="5">
                  <c:v>43255</c:v>
                </c:pt>
                <c:pt idx="6">
                  <c:v>43262</c:v>
                </c:pt>
                <c:pt idx="7">
                  <c:v>43269</c:v>
                </c:pt>
                <c:pt idx="8">
                  <c:v>43276</c:v>
                </c:pt>
                <c:pt idx="9">
                  <c:v>43283</c:v>
                </c:pt>
                <c:pt idx="10">
                  <c:v>43290</c:v>
                </c:pt>
                <c:pt idx="11">
                  <c:v>43297</c:v>
                </c:pt>
                <c:pt idx="12">
                  <c:v>43304</c:v>
                </c:pt>
                <c:pt idx="13">
                  <c:v>43311</c:v>
                </c:pt>
                <c:pt idx="14">
                  <c:v>43318</c:v>
                </c:pt>
                <c:pt idx="15">
                  <c:v>43325</c:v>
                </c:pt>
                <c:pt idx="16">
                  <c:v>43332</c:v>
                </c:pt>
                <c:pt idx="17">
                  <c:v>43339</c:v>
                </c:pt>
                <c:pt idx="18">
                  <c:v>43346</c:v>
                </c:pt>
                <c:pt idx="19">
                  <c:v>43353</c:v>
                </c:pt>
                <c:pt idx="20">
                  <c:v>43360</c:v>
                </c:pt>
                <c:pt idx="21">
                  <c:v>43367</c:v>
                </c:pt>
                <c:pt idx="22">
                  <c:v>43374</c:v>
                </c:pt>
                <c:pt idx="23">
                  <c:v>43381</c:v>
                </c:pt>
                <c:pt idx="24">
                  <c:v>43388</c:v>
                </c:pt>
                <c:pt idx="25">
                  <c:v>43395</c:v>
                </c:pt>
                <c:pt idx="26">
                  <c:v>43402</c:v>
                </c:pt>
                <c:pt idx="27">
                  <c:v>43409</c:v>
                </c:pt>
                <c:pt idx="28">
                  <c:v>43416</c:v>
                </c:pt>
                <c:pt idx="29">
                  <c:v>43423</c:v>
                </c:pt>
                <c:pt idx="30">
                  <c:v>43430</c:v>
                </c:pt>
                <c:pt idx="31">
                  <c:v>43437</c:v>
                </c:pt>
                <c:pt idx="32">
                  <c:v>43444</c:v>
                </c:pt>
                <c:pt idx="33">
                  <c:v>43451</c:v>
                </c:pt>
                <c:pt idx="34">
                  <c:v>43458</c:v>
                </c:pt>
                <c:pt idx="35">
                  <c:v>43465</c:v>
                </c:pt>
                <c:pt idx="36">
                  <c:v>43472</c:v>
                </c:pt>
                <c:pt idx="37">
                  <c:v>43479</c:v>
                </c:pt>
                <c:pt idx="38">
                  <c:v>43486</c:v>
                </c:pt>
                <c:pt idx="39">
                  <c:v>43493</c:v>
                </c:pt>
                <c:pt idx="40">
                  <c:v>43500</c:v>
                </c:pt>
                <c:pt idx="41">
                  <c:v>43507</c:v>
                </c:pt>
                <c:pt idx="42">
                  <c:v>43514</c:v>
                </c:pt>
                <c:pt idx="43">
                  <c:v>43521</c:v>
                </c:pt>
                <c:pt idx="44">
                  <c:v>43528</c:v>
                </c:pt>
                <c:pt idx="45">
                  <c:v>43535</c:v>
                </c:pt>
                <c:pt idx="46">
                  <c:v>43542</c:v>
                </c:pt>
                <c:pt idx="47">
                  <c:v>43549</c:v>
                </c:pt>
                <c:pt idx="48">
                  <c:v>43556</c:v>
                </c:pt>
                <c:pt idx="49">
                  <c:v>43563</c:v>
                </c:pt>
                <c:pt idx="50">
                  <c:v>43570</c:v>
                </c:pt>
                <c:pt idx="51">
                  <c:v>43577</c:v>
                </c:pt>
                <c:pt idx="52">
                  <c:v>43584</c:v>
                </c:pt>
                <c:pt idx="53">
                  <c:v>43591</c:v>
                </c:pt>
                <c:pt idx="54">
                  <c:v>43598</c:v>
                </c:pt>
                <c:pt idx="55">
                  <c:v>43605</c:v>
                </c:pt>
                <c:pt idx="56">
                  <c:v>43612</c:v>
                </c:pt>
                <c:pt idx="57">
                  <c:v>43619</c:v>
                </c:pt>
                <c:pt idx="58">
                  <c:v>43626</c:v>
                </c:pt>
                <c:pt idx="59">
                  <c:v>43633</c:v>
                </c:pt>
                <c:pt idx="60">
                  <c:v>43640</c:v>
                </c:pt>
                <c:pt idx="61">
                  <c:v>43647</c:v>
                </c:pt>
                <c:pt idx="62">
                  <c:v>43654</c:v>
                </c:pt>
                <c:pt idx="63">
                  <c:v>43661</c:v>
                </c:pt>
                <c:pt idx="64">
                  <c:v>43668</c:v>
                </c:pt>
                <c:pt idx="65">
                  <c:v>43675</c:v>
                </c:pt>
                <c:pt idx="66">
                  <c:v>43682</c:v>
                </c:pt>
                <c:pt idx="67">
                  <c:v>43689</c:v>
                </c:pt>
                <c:pt idx="68">
                  <c:v>43696</c:v>
                </c:pt>
                <c:pt idx="69">
                  <c:v>43703</c:v>
                </c:pt>
                <c:pt idx="70">
                  <c:v>43710</c:v>
                </c:pt>
                <c:pt idx="71">
                  <c:v>43717</c:v>
                </c:pt>
                <c:pt idx="72">
                  <c:v>43724</c:v>
                </c:pt>
                <c:pt idx="73">
                  <c:v>43731</c:v>
                </c:pt>
                <c:pt idx="74">
                  <c:v>43738</c:v>
                </c:pt>
                <c:pt idx="75">
                  <c:v>43745</c:v>
                </c:pt>
                <c:pt idx="76">
                  <c:v>43752</c:v>
                </c:pt>
                <c:pt idx="77">
                  <c:v>43759</c:v>
                </c:pt>
                <c:pt idx="78">
                  <c:v>43766</c:v>
                </c:pt>
                <c:pt idx="79">
                  <c:v>43773</c:v>
                </c:pt>
                <c:pt idx="80">
                  <c:v>43780</c:v>
                </c:pt>
                <c:pt idx="81">
                  <c:v>43787</c:v>
                </c:pt>
                <c:pt idx="82">
                  <c:v>43794</c:v>
                </c:pt>
                <c:pt idx="83">
                  <c:v>43801</c:v>
                </c:pt>
                <c:pt idx="84">
                  <c:v>43808</c:v>
                </c:pt>
                <c:pt idx="85">
                  <c:v>43815</c:v>
                </c:pt>
                <c:pt idx="86">
                  <c:v>43822</c:v>
                </c:pt>
                <c:pt idx="87">
                  <c:v>43829</c:v>
                </c:pt>
                <c:pt idx="88">
                  <c:v>43836</c:v>
                </c:pt>
                <c:pt idx="89">
                  <c:v>43843</c:v>
                </c:pt>
                <c:pt idx="90">
                  <c:v>43850</c:v>
                </c:pt>
                <c:pt idx="91">
                  <c:v>43857</c:v>
                </c:pt>
                <c:pt idx="92">
                  <c:v>43864</c:v>
                </c:pt>
                <c:pt idx="93">
                  <c:v>43871</c:v>
                </c:pt>
                <c:pt idx="94">
                  <c:v>43878</c:v>
                </c:pt>
                <c:pt idx="95">
                  <c:v>43885</c:v>
                </c:pt>
                <c:pt idx="96">
                  <c:v>43892</c:v>
                </c:pt>
                <c:pt idx="97">
                  <c:v>43899</c:v>
                </c:pt>
                <c:pt idx="98">
                  <c:v>43906</c:v>
                </c:pt>
                <c:pt idx="99">
                  <c:v>43913</c:v>
                </c:pt>
                <c:pt idx="100">
                  <c:v>43920</c:v>
                </c:pt>
                <c:pt idx="101">
                  <c:v>43927</c:v>
                </c:pt>
                <c:pt idx="102">
                  <c:v>43934</c:v>
                </c:pt>
                <c:pt idx="103">
                  <c:v>43941</c:v>
                </c:pt>
                <c:pt idx="104">
                  <c:v>43948</c:v>
                </c:pt>
                <c:pt idx="105">
                  <c:v>43955</c:v>
                </c:pt>
                <c:pt idx="106">
                  <c:v>43962</c:v>
                </c:pt>
                <c:pt idx="107">
                  <c:v>43969</c:v>
                </c:pt>
                <c:pt idx="108">
                  <c:v>43976</c:v>
                </c:pt>
                <c:pt idx="109">
                  <c:v>43983</c:v>
                </c:pt>
                <c:pt idx="110">
                  <c:v>43990</c:v>
                </c:pt>
                <c:pt idx="111">
                  <c:v>43997</c:v>
                </c:pt>
                <c:pt idx="112">
                  <c:v>44004</c:v>
                </c:pt>
                <c:pt idx="113">
                  <c:v>44011</c:v>
                </c:pt>
                <c:pt idx="114">
                  <c:v>44018</c:v>
                </c:pt>
                <c:pt idx="115">
                  <c:v>44025</c:v>
                </c:pt>
                <c:pt idx="116">
                  <c:v>44032</c:v>
                </c:pt>
                <c:pt idx="117">
                  <c:v>44039</c:v>
                </c:pt>
                <c:pt idx="118">
                  <c:v>44046</c:v>
                </c:pt>
                <c:pt idx="119">
                  <c:v>44053</c:v>
                </c:pt>
                <c:pt idx="120">
                  <c:v>44060</c:v>
                </c:pt>
                <c:pt idx="121">
                  <c:v>44067</c:v>
                </c:pt>
                <c:pt idx="122">
                  <c:v>44074</c:v>
                </c:pt>
                <c:pt idx="123">
                  <c:v>44081</c:v>
                </c:pt>
                <c:pt idx="124">
                  <c:v>44088</c:v>
                </c:pt>
                <c:pt idx="125">
                  <c:v>44095</c:v>
                </c:pt>
                <c:pt idx="126">
                  <c:v>44102</c:v>
                </c:pt>
                <c:pt idx="127">
                  <c:v>44109</c:v>
                </c:pt>
                <c:pt idx="128">
                  <c:v>44116</c:v>
                </c:pt>
                <c:pt idx="129">
                  <c:v>44123</c:v>
                </c:pt>
                <c:pt idx="130">
                  <c:v>44130</c:v>
                </c:pt>
                <c:pt idx="131">
                  <c:v>44137</c:v>
                </c:pt>
                <c:pt idx="132">
                  <c:v>44144</c:v>
                </c:pt>
                <c:pt idx="133">
                  <c:v>44151</c:v>
                </c:pt>
                <c:pt idx="134">
                  <c:v>44158</c:v>
                </c:pt>
                <c:pt idx="135">
                  <c:v>44165</c:v>
                </c:pt>
                <c:pt idx="136">
                  <c:v>44172</c:v>
                </c:pt>
                <c:pt idx="137">
                  <c:v>44179</c:v>
                </c:pt>
                <c:pt idx="138">
                  <c:v>44186</c:v>
                </c:pt>
                <c:pt idx="139">
                  <c:v>44193</c:v>
                </c:pt>
                <c:pt idx="140">
                  <c:v>44200</c:v>
                </c:pt>
                <c:pt idx="141">
                  <c:v>44207</c:v>
                </c:pt>
                <c:pt idx="142">
                  <c:v>44214</c:v>
                </c:pt>
                <c:pt idx="143">
                  <c:v>44221</c:v>
                </c:pt>
                <c:pt idx="144">
                  <c:v>44228</c:v>
                </c:pt>
                <c:pt idx="145">
                  <c:v>44235</c:v>
                </c:pt>
                <c:pt idx="146">
                  <c:v>44242</c:v>
                </c:pt>
                <c:pt idx="147">
                  <c:v>44249</c:v>
                </c:pt>
                <c:pt idx="148">
                  <c:v>44256</c:v>
                </c:pt>
                <c:pt idx="149">
                  <c:v>44263</c:v>
                </c:pt>
                <c:pt idx="150">
                  <c:v>44270</c:v>
                </c:pt>
                <c:pt idx="151">
                  <c:v>44277</c:v>
                </c:pt>
              </c:numCache>
            </c:numRef>
          </c:cat>
          <c:val>
            <c:numRef>
              <c:f>Sheet1!$B$2:$B$153</c:f>
              <c:numCache>
                <c:formatCode>General</c:formatCode>
                <c:ptCount val="1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184.98680630000001</c:v>
                </c:pt>
                <c:pt idx="31">
                  <c:v>517.51836332000005</c:v>
                </c:pt>
                <c:pt idx="32">
                  <c:v>0</c:v>
                </c:pt>
                <c:pt idx="33">
                  <c:v>130.41708249999999</c:v>
                </c:pt>
                <c:pt idx="34">
                  <c:v>0</c:v>
                </c:pt>
                <c:pt idx="35">
                  <c:v>431.76947489999998</c:v>
                </c:pt>
                <c:pt idx="36">
                  <c:v>206.74609609999999</c:v>
                </c:pt>
                <c:pt idx="37">
                  <c:v>287.63557859999997</c:v>
                </c:pt>
                <c:pt idx="38">
                  <c:v>109.8817985</c:v>
                </c:pt>
                <c:pt idx="39">
                  <c:v>109.7235984</c:v>
                </c:pt>
                <c:pt idx="40">
                  <c:v>0</c:v>
                </c:pt>
                <c:pt idx="41">
                  <c:v>140.0979609</c:v>
                </c:pt>
                <c:pt idx="42">
                  <c:v>213.21544571000001</c:v>
                </c:pt>
                <c:pt idx="43">
                  <c:v>199.88980907000001</c:v>
                </c:pt>
                <c:pt idx="44">
                  <c:v>146.53649429999999</c:v>
                </c:pt>
                <c:pt idx="45">
                  <c:v>128.8575428</c:v>
                </c:pt>
                <c:pt idx="46">
                  <c:v>99.805155499999998</c:v>
                </c:pt>
                <c:pt idx="47">
                  <c:v>97.611613270000007</c:v>
                </c:pt>
                <c:pt idx="48">
                  <c:v>131.0255262</c:v>
                </c:pt>
                <c:pt idx="49">
                  <c:v>0</c:v>
                </c:pt>
                <c:pt idx="50">
                  <c:v>117.7370998</c:v>
                </c:pt>
                <c:pt idx="51">
                  <c:v>0</c:v>
                </c:pt>
                <c:pt idx="52">
                  <c:v>285.9838815</c:v>
                </c:pt>
                <c:pt idx="53">
                  <c:v>271.75226149999997</c:v>
                </c:pt>
                <c:pt idx="54">
                  <c:v>212.1337317</c:v>
                </c:pt>
                <c:pt idx="55">
                  <c:v>738.39197449999995</c:v>
                </c:pt>
                <c:pt idx="56">
                  <c:v>590.19900729000005</c:v>
                </c:pt>
                <c:pt idx="57">
                  <c:v>95.950023560000005</c:v>
                </c:pt>
                <c:pt idx="58">
                  <c:v>84.924111519999997</c:v>
                </c:pt>
                <c:pt idx="59">
                  <c:v>302.64222510000002</c:v>
                </c:pt>
                <c:pt idx="60">
                  <c:v>338.66972029999999</c:v>
                </c:pt>
                <c:pt idx="61">
                  <c:v>919.17949710000005</c:v>
                </c:pt>
                <c:pt idx="62">
                  <c:v>980.27623319999998</c:v>
                </c:pt>
                <c:pt idx="63">
                  <c:v>223.38085799999999</c:v>
                </c:pt>
                <c:pt idx="64">
                  <c:v>0</c:v>
                </c:pt>
                <c:pt idx="65">
                  <c:v>566.13540649999902</c:v>
                </c:pt>
                <c:pt idx="66">
                  <c:v>532.03386439999997</c:v>
                </c:pt>
                <c:pt idx="67">
                  <c:v>257.69839680000001</c:v>
                </c:pt>
                <c:pt idx="68">
                  <c:v>121.42474919999999</c:v>
                </c:pt>
                <c:pt idx="69">
                  <c:v>276.10513559999998</c:v>
                </c:pt>
                <c:pt idx="70">
                  <c:v>785.22092669999995</c:v>
                </c:pt>
                <c:pt idx="71">
                  <c:v>580.72534040000005</c:v>
                </c:pt>
                <c:pt idx="72">
                  <c:v>693.29329800000005</c:v>
                </c:pt>
                <c:pt idx="73">
                  <c:v>1174.7968103000001</c:v>
                </c:pt>
                <c:pt idx="74">
                  <c:v>364.60078985000001</c:v>
                </c:pt>
                <c:pt idx="75">
                  <c:v>745.18709739999997</c:v>
                </c:pt>
                <c:pt idx="76">
                  <c:v>888.11753180000005</c:v>
                </c:pt>
                <c:pt idx="77">
                  <c:v>681.93633950000003</c:v>
                </c:pt>
                <c:pt idx="78">
                  <c:v>2391.0397907900001</c:v>
                </c:pt>
                <c:pt idx="79">
                  <c:v>1027.6077646000001</c:v>
                </c:pt>
                <c:pt idx="80">
                  <c:v>1100.6996059000001</c:v>
                </c:pt>
                <c:pt idx="81">
                  <c:v>1256.35342683</c:v>
                </c:pt>
                <c:pt idx="82">
                  <c:v>1391.31080795</c:v>
                </c:pt>
                <c:pt idx="83">
                  <c:v>27153.193377399999</c:v>
                </c:pt>
                <c:pt idx="84">
                  <c:v>39203.1221725</c:v>
                </c:pt>
                <c:pt idx="85">
                  <c:v>45517.804836700001</c:v>
                </c:pt>
                <c:pt idx="86">
                  <c:v>54397.956674599998</c:v>
                </c:pt>
                <c:pt idx="87">
                  <c:v>50895.483157800001</c:v>
                </c:pt>
                <c:pt idx="88">
                  <c:v>53637.238570000001</c:v>
                </c:pt>
                <c:pt idx="89">
                  <c:v>59277.194697999897</c:v>
                </c:pt>
                <c:pt idx="90">
                  <c:v>62165.411829999997</c:v>
                </c:pt>
                <c:pt idx="91">
                  <c:v>91244.800275899906</c:v>
                </c:pt>
                <c:pt idx="92">
                  <c:v>142056.333785</c:v>
                </c:pt>
                <c:pt idx="93">
                  <c:v>154095.705617</c:v>
                </c:pt>
                <c:pt idx="94">
                  <c:v>137644.075514</c:v>
                </c:pt>
                <c:pt idx="95">
                  <c:v>163516.232586</c:v>
                </c:pt>
                <c:pt idx="96">
                  <c:v>141550.79582</c:v>
                </c:pt>
                <c:pt idx="97">
                  <c:v>145800.85406000001</c:v>
                </c:pt>
                <c:pt idx="98">
                  <c:v>92350.872472000003</c:v>
                </c:pt>
                <c:pt idx="99">
                  <c:v>83622.159818100001</c:v>
                </c:pt>
                <c:pt idx="100">
                  <c:v>28731.790493299999</c:v>
                </c:pt>
                <c:pt idx="101">
                  <c:v>21583.394253300001</c:v>
                </c:pt>
                <c:pt idx="102">
                  <c:v>42165.756593700004</c:v>
                </c:pt>
                <c:pt idx="103">
                  <c:v>48138.881240199997</c:v>
                </c:pt>
                <c:pt idx="104">
                  <c:v>84098.617561999999</c:v>
                </c:pt>
                <c:pt idx="105">
                  <c:v>120530.675737</c:v>
                </c:pt>
                <c:pt idx="106">
                  <c:v>155066.27653</c:v>
                </c:pt>
                <c:pt idx="107">
                  <c:v>165867.042048</c:v>
                </c:pt>
                <c:pt idx="108">
                  <c:v>188482.77170400001</c:v>
                </c:pt>
                <c:pt idx="109">
                  <c:v>246244.12394600001</c:v>
                </c:pt>
                <c:pt idx="110">
                  <c:v>331178.11033200001</c:v>
                </c:pt>
                <c:pt idx="111">
                  <c:v>356917.20672000002</c:v>
                </c:pt>
                <c:pt idx="112">
                  <c:v>378689.054283</c:v>
                </c:pt>
                <c:pt idx="113">
                  <c:v>304302.87469800003</c:v>
                </c:pt>
                <c:pt idx="114">
                  <c:v>256539.90101999999</c:v>
                </c:pt>
                <c:pt idx="115">
                  <c:v>234557.951818</c:v>
                </c:pt>
                <c:pt idx="116">
                  <c:v>216243.89146300001</c:v>
                </c:pt>
                <c:pt idx="117">
                  <c:v>268045.62979400001</c:v>
                </c:pt>
                <c:pt idx="118">
                  <c:v>244567.02749800001</c:v>
                </c:pt>
                <c:pt idx="119">
                  <c:v>230380.277589</c:v>
                </c:pt>
                <c:pt idx="120">
                  <c:v>237633.75887399999</c:v>
                </c:pt>
                <c:pt idx="121">
                  <c:v>214727.79906200001</c:v>
                </c:pt>
                <c:pt idx="122">
                  <c:v>309773.28538000002</c:v>
                </c:pt>
                <c:pt idx="123">
                  <c:v>342471.28062899999</c:v>
                </c:pt>
                <c:pt idx="124">
                  <c:v>339762.33920400002</c:v>
                </c:pt>
                <c:pt idx="125">
                  <c:v>334558.91311800003</c:v>
                </c:pt>
                <c:pt idx="126">
                  <c:v>423649.55931899999</c:v>
                </c:pt>
                <c:pt idx="127">
                  <c:v>344767.68873599998</c:v>
                </c:pt>
                <c:pt idx="128">
                  <c:v>341406.04174399999</c:v>
                </c:pt>
                <c:pt idx="129">
                  <c:v>301519.62228299998</c:v>
                </c:pt>
                <c:pt idx="130">
                  <c:v>298973.13501500001</c:v>
                </c:pt>
                <c:pt idx="131">
                  <c:v>332082.96831899998</c:v>
                </c:pt>
                <c:pt idx="132">
                  <c:v>307874.17852700001</c:v>
                </c:pt>
                <c:pt idx="133">
                  <c:v>265956.51049199997</c:v>
                </c:pt>
                <c:pt idx="134">
                  <c:v>251973.62078</c:v>
                </c:pt>
                <c:pt idx="135">
                  <c:v>228911.49219600001</c:v>
                </c:pt>
                <c:pt idx="136">
                  <c:v>239563.19319200001</c:v>
                </c:pt>
                <c:pt idx="137">
                  <c:v>286560.13390299998</c:v>
                </c:pt>
                <c:pt idx="138">
                  <c:v>323064.20091900002</c:v>
                </c:pt>
                <c:pt idx="139">
                  <c:v>419830.46655000001</c:v>
                </c:pt>
                <c:pt idx="140">
                  <c:v>343199.83198800002</c:v>
                </c:pt>
                <c:pt idx="141">
                  <c:v>310798.82243900001</c:v>
                </c:pt>
                <c:pt idx="142">
                  <c:v>365437.30147100001</c:v>
                </c:pt>
                <c:pt idx="143">
                  <c:v>363880.03274900001</c:v>
                </c:pt>
                <c:pt idx="144">
                  <c:v>422416.15094399999</c:v>
                </c:pt>
                <c:pt idx="145">
                  <c:v>409894.49997100001</c:v>
                </c:pt>
                <c:pt idx="146">
                  <c:v>464564.54614999902</c:v>
                </c:pt>
                <c:pt idx="147">
                  <c:v>377567.97093499999</c:v>
                </c:pt>
                <c:pt idx="148">
                  <c:v>448052.31530999998</c:v>
                </c:pt>
                <c:pt idx="149">
                  <c:v>367738.303449</c:v>
                </c:pt>
                <c:pt idx="150">
                  <c:v>385810.49215499999</c:v>
                </c:pt>
                <c:pt idx="151">
                  <c:v>352281.37908500002</c:v>
                </c:pt>
              </c:numCache>
            </c:numRef>
          </c:val>
          <c:smooth val="0"/>
          <c:extLst>
            <c:ext xmlns:c16="http://schemas.microsoft.com/office/drawing/2014/chart" uri="{C3380CC4-5D6E-409C-BE32-E72D297353CC}">
              <c16:uniqueId val="{00000001-A708-4C6F-8E9B-AD943085F854}"/>
            </c:ext>
          </c:extLst>
        </c:ser>
        <c:dLbls>
          <c:showLegendKey val="0"/>
          <c:showVal val="0"/>
          <c:showCatName val="0"/>
          <c:showSerName val="0"/>
          <c:showPercent val="0"/>
          <c:showBubbleSize val="0"/>
        </c:dLbls>
        <c:marker val="1"/>
        <c:smooth val="0"/>
        <c:axId val="303301776"/>
        <c:axId val="303307216"/>
      </c:lineChart>
      <c:catAx>
        <c:axId val="303301776"/>
        <c:scaling>
          <c:orientation val="minMax"/>
        </c:scaling>
        <c:delete val="0"/>
        <c:axPos val="b"/>
        <c:numFmt formatCode="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03307216"/>
        <c:crosses val="autoZero"/>
        <c:auto val="0"/>
        <c:lblAlgn val="ctr"/>
        <c:lblOffset val="100"/>
        <c:tickLblSkip val="12"/>
        <c:noMultiLvlLbl val="0"/>
      </c:catAx>
      <c:valAx>
        <c:axId val="303307216"/>
        <c:scaling>
          <c:orientation val="minMax"/>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a:t>Website visits (weekly, 000)</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03301776"/>
        <c:crosses val="autoZero"/>
        <c:crossBetween val="between"/>
        <c:dispUnits>
          <c:builtInUnit val="thousands"/>
        </c:dispUnits>
      </c:valAx>
      <c:valAx>
        <c:axId val="433158200"/>
        <c:scaling>
          <c:orientation val="minMax"/>
          <c:max val="180000000"/>
        </c:scaling>
        <c:delete val="0"/>
        <c:axPos val="r"/>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a:t>TV impacts (m)</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433159480"/>
        <c:crosses val="max"/>
        <c:crossBetween val="between"/>
        <c:dispUnits>
          <c:builtInUnit val="millions"/>
        </c:dispUnits>
      </c:valAx>
      <c:dateAx>
        <c:axId val="433159480"/>
        <c:scaling>
          <c:orientation val="minMax"/>
        </c:scaling>
        <c:delete val="1"/>
        <c:axPos val="b"/>
        <c:numFmt formatCode="m/d/yyyy" sourceLinked="1"/>
        <c:majorTickMark val="out"/>
        <c:minorTickMark val="none"/>
        <c:tickLblPos val="nextTo"/>
        <c:crossAx val="433158200"/>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j-lt"/>
                <a:ea typeface="+mn-ea"/>
                <a:cs typeface="+mn-cs"/>
              </a:defRPr>
            </a:pPr>
            <a:r>
              <a:rPr lang="en-US" sz="1200"/>
              <a:t>Spending </a:t>
            </a:r>
          </a:p>
          <a:p>
            <a:pPr>
              <a:defRPr sz="1200" b="1" i="0" u="none" strike="noStrike" kern="1200" spc="0" baseline="0">
                <a:solidFill>
                  <a:schemeClr val="tx1"/>
                </a:solidFill>
                <a:latin typeface="+mj-lt"/>
                <a:ea typeface="+mn-ea"/>
                <a:cs typeface="+mn-cs"/>
              </a:defRPr>
            </a:pPr>
            <a:r>
              <a:rPr lang="en-US" sz="1200"/>
              <a:t>(£m, 10 brands)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j-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total media spend</c:v>
                </c:pt>
              </c:strCache>
            </c:strRef>
          </c:tx>
          <c:spPr>
            <a:solidFill>
              <a:schemeClr val="accent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4-E6E6-45C4-BA75-06E8EBD41AF7}"/>
              </c:ext>
            </c:extLst>
          </c:dPt>
          <c:dPt>
            <c:idx val="1"/>
            <c:invertIfNegative val="0"/>
            <c:bubble3D val="0"/>
            <c:spPr>
              <a:solidFill>
                <a:srgbClr val="002060"/>
              </a:solidFill>
              <a:ln>
                <a:noFill/>
              </a:ln>
              <a:effectLst/>
            </c:spPr>
            <c:extLst>
              <c:ext xmlns:c16="http://schemas.microsoft.com/office/drawing/2014/chart" uri="{C3380CC4-5D6E-409C-BE32-E72D297353CC}">
                <c16:uniqueId val="{00000004-1D49-4B08-B2DC-23903236AB6B}"/>
              </c:ext>
            </c:extLst>
          </c:dPt>
          <c:dPt>
            <c:idx val="2"/>
            <c:invertIfNegative val="0"/>
            <c:bubble3D val="0"/>
            <c:spPr>
              <a:solidFill>
                <a:srgbClr val="0070C0"/>
              </a:solidFill>
              <a:ln>
                <a:noFill/>
              </a:ln>
              <a:effectLst/>
            </c:spPr>
            <c:extLst>
              <c:ext xmlns:c16="http://schemas.microsoft.com/office/drawing/2014/chart" uri="{C3380CC4-5D6E-409C-BE32-E72D297353CC}">
                <c16:uniqueId val="{00000005-1D49-4B08-B2DC-23903236AB6B}"/>
              </c:ext>
            </c:extLst>
          </c:dPt>
          <c:dLbls>
            <c:numFmt formatCode="&quot;£&quot;#,##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TV</c:v>
                </c:pt>
                <c:pt idx="1">
                  <c:v>Out of Home</c:v>
                </c:pt>
                <c:pt idx="2">
                  <c:v>Radio</c:v>
                </c:pt>
              </c:strCache>
            </c:strRef>
          </c:cat>
          <c:val>
            <c:numRef>
              <c:f>Sheet1!$B$2:$D$2</c:f>
              <c:numCache>
                <c:formatCode>#,##0</c:formatCode>
                <c:ptCount val="3"/>
                <c:pt idx="0">
                  <c:v>106083031</c:v>
                </c:pt>
                <c:pt idx="1">
                  <c:v>16042160</c:v>
                </c:pt>
                <c:pt idx="2">
                  <c:v>9405810</c:v>
                </c:pt>
              </c:numCache>
            </c:numRef>
          </c:val>
          <c:extLst>
            <c:ext xmlns:c16="http://schemas.microsoft.com/office/drawing/2014/chart" uri="{C3380CC4-5D6E-409C-BE32-E72D297353CC}">
              <c16:uniqueId val="{00000000-1D49-4B08-B2DC-23903236AB6B}"/>
            </c:ext>
          </c:extLst>
        </c:ser>
        <c:dLbls>
          <c:showLegendKey val="0"/>
          <c:showVal val="0"/>
          <c:showCatName val="0"/>
          <c:showSerName val="0"/>
          <c:showPercent val="0"/>
          <c:showBubbleSize val="0"/>
        </c:dLbls>
        <c:gapWidth val="50"/>
        <c:overlap val="-27"/>
        <c:axId val="871831880"/>
        <c:axId val="871837320"/>
      </c:barChart>
      <c:catAx>
        <c:axId val="871831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j-lt"/>
                <a:ea typeface="+mn-ea"/>
                <a:cs typeface="+mn-cs"/>
              </a:defRPr>
            </a:pPr>
            <a:endParaRPr lang="en-US"/>
          </a:p>
        </c:txPr>
        <c:crossAx val="871837320"/>
        <c:crosses val="autoZero"/>
        <c:auto val="1"/>
        <c:lblAlgn val="ctr"/>
        <c:lblOffset val="100"/>
        <c:noMultiLvlLbl val="0"/>
      </c:catAx>
      <c:valAx>
        <c:axId val="871837320"/>
        <c:scaling>
          <c:orientation val="minMax"/>
        </c:scaling>
        <c:delete val="1"/>
        <c:axPos val="l"/>
        <c:numFmt formatCode="&quot;£&quot;#,##0" sourceLinked="0"/>
        <c:majorTickMark val="none"/>
        <c:minorTickMark val="none"/>
        <c:tickLblPos val="nextTo"/>
        <c:crossAx val="871831880"/>
        <c:crosses val="autoZero"/>
        <c:crossBetween val="between"/>
        <c:dispUnits>
          <c:builtInUnit val="millions"/>
          <c:dispUnitsLbl>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j-lt"/>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latin typeface="+mj-lt"/>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j-lt"/>
                <a:ea typeface="+mn-ea"/>
                <a:cs typeface="+mn-cs"/>
              </a:defRPr>
            </a:pPr>
            <a:r>
              <a:rPr lang="en-US" sz="1200"/>
              <a:t>Website visits </a:t>
            </a:r>
          </a:p>
          <a:p>
            <a:pPr>
              <a:defRPr sz="1200" b="1" i="0" u="none" strike="noStrike" kern="1200" spc="0" baseline="0">
                <a:solidFill>
                  <a:schemeClr val="tx1"/>
                </a:solidFill>
                <a:latin typeface="+mj-lt"/>
                <a:ea typeface="+mn-ea"/>
                <a:cs typeface="+mn-cs"/>
              </a:defRPr>
            </a:pPr>
            <a:r>
              <a:rPr lang="en-US" sz="1200"/>
              <a:t>(m, 10 brands)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j-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total media spend</c:v>
                </c:pt>
              </c:strCache>
            </c:strRef>
          </c:tx>
          <c:spPr>
            <a:solidFill>
              <a:schemeClr val="accent1"/>
            </a:solidFill>
            <a:ln w="57150">
              <a:solidFill>
                <a:schemeClr val="accent1"/>
              </a:solid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4-AC56-43AD-8F20-991CC7700C15}"/>
              </c:ext>
            </c:extLst>
          </c:dPt>
          <c:dPt>
            <c:idx val="1"/>
            <c:invertIfNegative val="0"/>
            <c:bubble3D val="0"/>
            <c:spPr>
              <a:solidFill>
                <a:srgbClr val="002060"/>
              </a:solidFill>
              <a:ln>
                <a:noFill/>
              </a:ln>
              <a:effectLst/>
            </c:spPr>
            <c:extLst>
              <c:ext xmlns:c16="http://schemas.microsoft.com/office/drawing/2014/chart" uri="{C3380CC4-5D6E-409C-BE32-E72D297353CC}">
                <c16:uniqueId val="{00000002-03F1-47D4-939B-B1FF7BB77D5D}"/>
              </c:ext>
            </c:extLst>
          </c:dPt>
          <c:dPt>
            <c:idx val="2"/>
            <c:invertIfNegative val="0"/>
            <c:bubble3D val="0"/>
            <c:spPr>
              <a:solidFill>
                <a:srgbClr val="0070C0"/>
              </a:solidFill>
              <a:ln>
                <a:noFill/>
              </a:ln>
              <a:effectLst/>
            </c:spPr>
            <c:extLst>
              <c:ext xmlns:c16="http://schemas.microsoft.com/office/drawing/2014/chart" uri="{C3380CC4-5D6E-409C-BE32-E72D297353CC}">
                <c16:uniqueId val="{00000003-03F1-47D4-939B-B1FF7BB77D5D}"/>
              </c:ext>
            </c:extLst>
          </c:dPt>
          <c:dLbls>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TV</c:v>
                </c:pt>
                <c:pt idx="1">
                  <c:v>Out of Home</c:v>
                </c:pt>
                <c:pt idx="2">
                  <c:v>Radio</c:v>
                </c:pt>
              </c:strCache>
            </c:strRef>
          </c:cat>
          <c:val>
            <c:numRef>
              <c:f>Sheet1!$B$2:$D$2</c:f>
              <c:numCache>
                <c:formatCode>#,##0</c:formatCode>
                <c:ptCount val="3"/>
                <c:pt idx="0">
                  <c:v>50301466</c:v>
                </c:pt>
                <c:pt idx="1">
                  <c:v>6821759</c:v>
                </c:pt>
                <c:pt idx="2">
                  <c:v>3632107</c:v>
                </c:pt>
              </c:numCache>
            </c:numRef>
          </c:val>
          <c:extLst>
            <c:ext xmlns:c16="http://schemas.microsoft.com/office/drawing/2014/chart" uri="{C3380CC4-5D6E-409C-BE32-E72D297353CC}">
              <c16:uniqueId val="{00000000-03F1-47D4-939B-B1FF7BB77D5D}"/>
            </c:ext>
          </c:extLst>
        </c:ser>
        <c:dLbls>
          <c:showLegendKey val="0"/>
          <c:showVal val="0"/>
          <c:showCatName val="0"/>
          <c:showSerName val="0"/>
          <c:showPercent val="0"/>
          <c:showBubbleSize val="0"/>
        </c:dLbls>
        <c:gapWidth val="50"/>
        <c:overlap val="-27"/>
        <c:axId val="871831880"/>
        <c:axId val="871837320"/>
      </c:barChart>
      <c:catAx>
        <c:axId val="871831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j-lt"/>
                <a:ea typeface="+mn-ea"/>
                <a:cs typeface="+mn-cs"/>
              </a:defRPr>
            </a:pPr>
            <a:endParaRPr lang="en-US"/>
          </a:p>
        </c:txPr>
        <c:crossAx val="871837320"/>
        <c:crosses val="autoZero"/>
        <c:auto val="1"/>
        <c:lblAlgn val="ctr"/>
        <c:lblOffset val="100"/>
        <c:noMultiLvlLbl val="0"/>
      </c:catAx>
      <c:valAx>
        <c:axId val="871837320"/>
        <c:scaling>
          <c:orientation val="minMax"/>
        </c:scaling>
        <c:delete val="1"/>
        <c:axPos val="l"/>
        <c:numFmt formatCode="&quot;£&quot;#,##0" sourceLinked="0"/>
        <c:majorTickMark val="none"/>
        <c:minorTickMark val="none"/>
        <c:tickLblPos val="nextTo"/>
        <c:crossAx val="871831880"/>
        <c:crosses val="autoZero"/>
        <c:crossBetween val="between"/>
        <c:dispUnits>
          <c:builtInUnit val="millions"/>
          <c:dispUnitsLbl>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j-lt"/>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latin typeface="+mj-lt"/>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j-lt"/>
                <a:ea typeface="+mn-ea"/>
                <a:cs typeface="+mn-cs"/>
              </a:defRPr>
            </a:pPr>
            <a:r>
              <a:rPr lang="en-US" sz="1200"/>
              <a:t>Cost per visit</a:t>
            </a:r>
          </a:p>
          <a:p>
            <a:pPr>
              <a:defRPr sz="1200" b="1" i="0" u="none" strike="noStrike" kern="1200" spc="0" baseline="0">
                <a:solidFill>
                  <a:schemeClr val="tx1"/>
                </a:solidFill>
                <a:latin typeface="+mj-lt"/>
                <a:ea typeface="+mn-ea"/>
                <a:cs typeface="+mn-cs"/>
              </a:defRPr>
            </a:pPr>
            <a:r>
              <a:rPr lang="en-US" sz="1200"/>
              <a:t>(£, 10 brands)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j-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total media spend</c:v>
                </c:pt>
              </c:strCache>
            </c:strRef>
          </c:tx>
          <c:spPr>
            <a:solidFill>
              <a:schemeClr val="accent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6-BB88-4BC2-9ED9-5B3EED1C3407}"/>
              </c:ext>
            </c:extLst>
          </c:dPt>
          <c:dPt>
            <c:idx val="1"/>
            <c:invertIfNegative val="0"/>
            <c:bubble3D val="0"/>
            <c:spPr>
              <a:solidFill>
                <a:srgbClr val="002060"/>
              </a:solidFill>
              <a:ln>
                <a:noFill/>
              </a:ln>
              <a:effectLst/>
            </c:spPr>
            <c:extLst>
              <c:ext xmlns:c16="http://schemas.microsoft.com/office/drawing/2014/chart" uri="{C3380CC4-5D6E-409C-BE32-E72D297353CC}">
                <c16:uniqueId val="{00000001-BB88-4BC2-9ED9-5B3EED1C3407}"/>
              </c:ext>
            </c:extLst>
          </c:dPt>
          <c:dPt>
            <c:idx val="2"/>
            <c:invertIfNegative val="0"/>
            <c:bubble3D val="0"/>
            <c:spPr>
              <a:solidFill>
                <a:srgbClr val="0070C0"/>
              </a:solidFill>
              <a:ln>
                <a:noFill/>
              </a:ln>
              <a:effectLst/>
            </c:spPr>
            <c:extLst>
              <c:ext xmlns:c16="http://schemas.microsoft.com/office/drawing/2014/chart" uri="{C3380CC4-5D6E-409C-BE32-E72D297353CC}">
                <c16:uniqueId val="{00000003-BB88-4BC2-9ED9-5B3EED1C3407}"/>
              </c:ext>
            </c:extLst>
          </c:dPt>
          <c:dLbls>
            <c:dLbl>
              <c:idx val="0"/>
              <c:numFmt formatCode="&quot;£&quot;#,##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j-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BB88-4BC2-9ED9-5B3EED1C3407}"/>
                </c:ext>
              </c:extLst>
            </c:dLbl>
            <c:dLbl>
              <c:idx val="1"/>
              <c:numFmt formatCode="&quot;£&quot;#,##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j-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BB88-4BC2-9ED9-5B3EED1C3407}"/>
                </c:ext>
              </c:extLst>
            </c:dLbl>
            <c:dLbl>
              <c:idx val="2"/>
              <c:numFmt formatCode="&quot;£&quot;#,##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j-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BB88-4BC2-9ED9-5B3EED1C340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TV</c:v>
                </c:pt>
                <c:pt idx="1">
                  <c:v>Out of Home</c:v>
                </c:pt>
                <c:pt idx="2">
                  <c:v>Radio</c:v>
                </c:pt>
              </c:strCache>
            </c:strRef>
          </c:cat>
          <c:val>
            <c:numRef>
              <c:f>Sheet1!$B$2:$D$2</c:f>
              <c:numCache>
                <c:formatCode>#,##0.000</c:formatCode>
                <c:ptCount val="3"/>
                <c:pt idx="0">
                  <c:v>2.11</c:v>
                </c:pt>
                <c:pt idx="1">
                  <c:v>2.35</c:v>
                </c:pt>
                <c:pt idx="2">
                  <c:v>2.58</c:v>
                </c:pt>
              </c:numCache>
            </c:numRef>
          </c:val>
          <c:extLst>
            <c:ext xmlns:c16="http://schemas.microsoft.com/office/drawing/2014/chart" uri="{C3380CC4-5D6E-409C-BE32-E72D297353CC}">
              <c16:uniqueId val="{00000004-BB88-4BC2-9ED9-5B3EED1C3407}"/>
            </c:ext>
          </c:extLst>
        </c:ser>
        <c:dLbls>
          <c:showLegendKey val="0"/>
          <c:showVal val="0"/>
          <c:showCatName val="0"/>
          <c:showSerName val="0"/>
          <c:showPercent val="0"/>
          <c:showBubbleSize val="0"/>
        </c:dLbls>
        <c:gapWidth val="50"/>
        <c:overlap val="-27"/>
        <c:axId val="871831880"/>
        <c:axId val="871837320"/>
      </c:barChart>
      <c:catAx>
        <c:axId val="871831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j-lt"/>
                <a:ea typeface="+mn-ea"/>
                <a:cs typeface="+mn-cs"/>
              </a:defRPr>
            </a:pPr>
            <a:endParaRPr lang="en-US"/>
          </a:p>
        </c:txPr>
        <c:crossAx val="871837320"/>
        <c:crosses val="autoZero"/>
        <c:auto val="1"/>
        <c:lblAlgn val="ctr"/>
        <c:lblOffset val="100"/>
        <c:noMultiLvlLbl val="0"/>
      </c:catAx>
      <c:valAx>
        <c:axId val="871837320"/>
        <c:scaling>
          <c:orientation val="minMax"/>
        </c:scaling>
        <c:delete val="1"/>
        <c:axPos val="l"/>
        <c:numFmt formatCode="&quot;£&quot;#,##0" sourceLinked="0"/>
        <c:majorTickMark val="out"/>
        <c:minorTickMark val="none"/>
        <c:tickLblPos val="nextTo"/>
        <c:crossAx val="871831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latin typeface="+mj-l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solidFill>
                <a:latin typeface="+mn-lt"/>
                <a:ea typeface="+mn-ea"/>
                <a:cs typeface="+mn-cs"/>
              </a:defRPr>
            </a:pPr>
            <a:r>
              <a:rPr lang="en-GB"/>
              <a:t>Home gym</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0856021523955268E-2"/>
          <c:y val="0.13440918895039111"/>
          <c:w val="0.88771074604560152"/>
          <c:h val="0.67897008913489776"/>
        </c:manualLayout>
      </c:layout>
      <c:barChart>
        <c:barDir val="col"/>
        <c:grouping val="stacked"/>
        <c:varyColors val="0"/>
        <c:ser>
          <c:idx val="1"/>
          <c:order val="1"/>
          <c:tx>
            <c:strRef>
              <c:f>Sheet1!$C$1</c:f>
              <c:strCache>
                <c:ptCount val="1"/>
                <c:pt idx="0">
                  <c:v>Effect of paid search alone</c:v>
                </c:pt>
              </c:strCache>
            </c:strRef>
          </c:tx>
          <c:spPr>
            <a:solidFill>
              <a:srgbClr val="009B3C"/>
            </a:solidFill>
            <a:ln>
              <a:noFill/>
            </a:ln>
            <a:effectLst/>
          </c:spPr>
          <c:invertIfNegative val="0"/>
          <c:cat>
            <c:numRef>
              <c:f>Sheet1!$A$2:$A$153</c:f>
              <c:numCache>
                <c:formatCode>m/d/yyyy</c:formatCode>
                <c:ptCount val="152"/>
                <c:pt idx="0">
                  <c:v>43220</c:v>
                </c:pt>
                <c:pt idx="1">
                  <c:v>43227</c:v>
                </c:pt>
                <c:pt idx="2">
                  <c:v>43234</c:v>
                </c:pt>
                <c:pt idx="3">
                  <c:v>43241</c:v>
                </c:pt>
                <c:pt idx="4">
                  <c:v>43248</c:v>
                </c:pt>
                <c:pt idx="5">
                  <c:v>43255</c:v>
                </c:pt>
                <c:pt idx="6">
                  <c:v>43262</c:v>
                </c:pt>
                <c:pt idx="7">
                  <c:v>43269</c:v>
                </c:pt>
                <c:pt idx="8">
                  <c:v>43276</c:v>
                </c:pt>
                <c:pt idx="9">
                  <c:v>43283</c:v>
                </c:pt>
                <c:pt idx="10">
                  <c:v>43290</c:v>
                </c:pt>
                <c:pt idx="11">
                  <c:v>43297</c:v>
                </c:pt>
                <c:pt idx="12">
                  <c:v>43304</c:v>
                </c:pt>
                <c:pt idx="13">
                  <c:v>43311</c:v>
                </c:pt>
                <c:pt idx="14">
                  <c:v>43318</c:v>
                </c:pt>
                <c:pt idx="15">
                  <c:v>43325</c:v>
                </c:pt>
                <c:pt idx="16">
                  <c:v>43332</c:v>
                </c:pt>
                <c:pt idx="17">
                  <c:v>43339</c:v>
                </c:pt>
                <c:pt idx="18">
                  <c:v>43346</c:v>
                </c:pt>
                <c:pt idx="19">
                  <c:v>43353</c:v>
                </c:pt>
                <c:pt idx="20">
                  <c:v>43360</c:v>
                </c:pt>
                <c:pt idx="21">
                  <c:v>43367</c:v>
                </c:pt>
                <c:pt idx="22">
                  <c:v>43374</c:v>
                </c:pt>
                <c:pt idx="23">
                  <c:v>43381</c:v>
                </c:pt>
                <c:pt idx="24">
                  <c:v>43388</c:v>
                </c:pt>
                <c:pt idx="25">
                  <c:v>43395</c:v>
                </c:pt>
                <c:pt idx="26">
                  <c:v>43402</c:v>
                </c:pt>
                <c:pt idx="27">
                  <c:v>43409</c:v>
                </c:pt>
                <c:pt idx="28">
                  <c:v>43416</c:v>
                </c:pt>
                <c:pt idx="29">
                  <c:v>43423</c:v>
                </c:pt>
                <c:pt idx="30">
                  <c:v>43430</c:v>
                </c:pt>
                <c:pt idx="31">
                  <c:v>43437</c:v>
                </c:pt>
                <c:pt idx="32">
                  <c:v>43444</c:v>
                </c:pt>
                <c:pt idx="33">
                  <c:v>43451</c:v>
                </c:pt>
                <c:pt idx="34">
                  <c:v>43458</c:v>
                </c:pt>
                <c:pt idx="35">
                  <c:v>43465</c:v>
                </c:pt>
                <c:pt idx="36">
                  <c:v>43472</c:v>
                </c:pt>
                <c:pt idx="37">
                  <c:v>43479</c:v>
                </c:pt>
                <c:pt idx="38">
                  <c:v>43486</c:v>
                </c:pt>
                <c:pt idx="39">
                  <c:v>43493</c:v>
                </c:pt>
                <c:pt idx="40">
                  <c:v>43500</c:v>
                </c:pt>
                <c:pt idx="41">
                  <c:v>43507</c:v>
                </c:pt>
                <c:pt idx="42">
                  <c:v>43514</c:v>
                </c:pt>
                <c:pt idx="43">
                  <c:v>43521</c:v>
                </c:pt>
                <c:pt idx="44">
                  <c:v>43528</c:v>
                </c:pt>
                <c:pt idx="45">
                  <c:v>43535</c:v>
                </c:pt>
                <c:pt idx="46">
                  <c:v>43542</c:v>
                </c:pt>
                <c:pt idx="47">
                  <c:v>43549</c:v>
                </c:pt>
                <c:pt idx="48">
                  <c:v>43556</c:v>
                </c:pt>
                <c:pt idx="49">
                  <c:v>43563</c:v>
                </c:pt>
                <c:pt idx="50">
                  <c:v>43570</c:v>
                </c:pt>
                <c:pt idx="51">
                  <c:v>43577</c:v>
                </c:pt>
                <c:pt idx="52">
                  <c:v>43584</c:v>
                </c:pt>
                <c:pt idx="53">
                  <c:v>43591</c:v>
                </c:pt>
                <c:pt idx="54">
                  <c:v>43598</c:v>
                </c:pt>
                <c:pt idx="55">
                  <c:v>43605</c:v>
                </c:pt>
                <c:pt idx="56">
                  <c:v>43612</c:v>
                </c:pt>
                <c:pt idx="57">
                  <c:v>43619</c:v>
                </c:pt>
                <c:pt idx="58">
                  <c:v>43626</c:v>
                </c:pt>
                <c:pt idx="59">
                  <c:v>43633</c:v>
                </c:pt>
                <c:pt idx="60">
                  <c:v>43640</c:v>
                </c:pt>
                <c:pt idx="61">
                  <c:v>43647</c:v>
                </c:pt>
                <c:pt idx="62">
                  <c:v>43654</c:v>
                </c:pt>
                <c:pt idx="63">
                  <c:v>43661</c:v>
                </c:pt>
                <c:pt idx="64">
                  <c:v>43668</c:v>
                </c:pt>
                <c:pt idx="65">
                  <c:v>43675</c:v>
                </c:pt>
                <c:pt idx="66">
                  <c:v>43682</c:v>
                </c:pt>
                <c:pt idx="67">
                  <c:v>43689</c:v>
                </c:pt>
                <c:pt idx="68">
                  <c:v>43696</c:v>
                </c:pt>
                <c:pt idx="69">
                  <c:v>43703</c:v>
                </c:pt>
                <c:pt idx="70">
                  <c:v>43710</c:v>
                </c:pt>
                <c:pt idx="71">
                  <c:v>43717</c:v>
                </c:pt>
                <c:pt idx="72">
                  <c:v>43724</c:v>
                </c:pt>
                <c:pt idx="73">
                  <c:v>43731</c:v>
                </c:pt>
                <c:pt idx="74">
                  <c:v>43738</c:v>
                </c:pt>
                <c:pt idx="75">
                  <c:v>43745</c:v>
                </c:pt>
                <c:pt idx="76">
                  <c:v>43752</c:v>
                </c:pt>
                <c:pt idx="77">
                  <c:v>43759</c:v>
                </c:pt>
                <c:pt idx="78">
                  <c:v>43766</c:v>
                </c:pt>
                <c:pt idx="79">
                  <c:v>43773</c:v>
                </c:pt>
                <c:pt idx="80">
                  <c:v>43780</c:v>
                </c:pt>
                <c:pt idx="81">
                  <c:v>43787</c:v>
                </c:pt>
                <c:pt idx="82">
                  <c:v>43794</c:v>
                </c:pt>
                <c:pt idx="83">
                  <c:v>43801</c:v>
                </c:pt>
                <c:pt idx="84">
                  <c:v>43808</c:v>
                </c:pt>
                <c:pt idx="85">
                  <c:v>43815</c:v>
                </c:pt>
                <c:pt idx="86">
                  <c:v>43822</c:v>
                </c:pt>
                <c:pt idx="87">
                  <c:v>43829</c:v>
                </c:pt>
                <c:pt idx="88">
                  <c:v>43836</c:v>
                </c:pt>
                <c:pt idx="89">
                  <c:v>43843</c:v>
                </c:pt>
                <c:pt idx="90">
                  <c:v>43850</c:v>
                </c:pt>
                <c:pt idx="91">
                  <c:v>43857</c:v>
                </c:pt>
                <c:pt idx="92">
                  <c:v>43864</c:v>
                </c:pt>
                <c:pt idx="93">
                  <c:v>43871</c:v>
                </c:pt>
                <c:pt idx="94">
                  <c:v>43878</c:v>
                </c:pt>
                <c:pt idx="95">
                  <c:v>43885</c:v>
                </c:pt>
                <c:pt idx="96">
                  <c:v>43892</c:v>
                </c:pt>
                <c:pt idx="97">
                  <c:v>43899</c:v>
                </c:pt>
                <c:pt idx="98">
                  <c:v>43906</c:v>
                </c:pt>
                <c:pt idx="99">
                  <c:v>43913</c:v>
                </c:pt>
                <c:pt idx="100">
                  <c:v>43920</c:v>
                </c:pt>
                <c:pt idx="101">
                  <c:v>43927</c:v>
                </c:pt>
                <c:pt idx="102">
                  <c:v>43934</c:v>
                </c:pt>
                <c:pt idx="103">
                  <c:v>43941</c:v>
                </c:pt>
                <c:pt idx="104">
                  <c:v>43948</c:v>
                </c:pt>
                <c:pt idx="105">
                  <c:v>43955</c:v>
                </c:pt>
                <c:pt idx="106">
                  <c:v>43962</c:v>
                </c:pt>
                <c:pt idx="107">
                  <c:v>43969</c:v>
                </c:pt>
                <c:pt idx="108">
                  <c:v>43976</c:v>
                </c:pt>
                <c:pt idx="109">
                  <c:v>43983</c:v>
                </c:pt>
                <c:pt idx="110">
                  <c:v>43990</c:v>
                </c:pt>
                <c:pt idx="111">
                  <c:v>43997</c:v>
                </c:pt>
                <c:pt idx="112">
                  <c:v>44004</c:v>
                </c:pt>
                <c:pt idx="113">
                  <c:v>44011</c:v>
                </c:pt>
                <c:pt idx="114">
                  <c:v>44018</c:v>
                </c:pt>
                <c:pt idx="115">
                  <c:v>44025</c:v>
                </c:pt>
                <c:pt idx="116">
                  <c:v>44032</c:v>
                </c:pt>
                <c:pt idx="117">
                  <c:v>44039</c:v>
                </c:pt>
                <c:pt idx="118">
                  <c:v>44046</c:v>
                </c:pt>
                <c:pt idx="119">
                  <c:v>44053</c:v>
                </c:pt>
                <c:pt idx="120">
                  <c:v>44060</c:v>
                </c:pt>
                <c:pt idx="121">
                  <c:v>44067</c:v>
                </c:pt>
                <c:pt idx="122">
                  <c:v>44074</c:v>
                </c:pt>
                <c:pt idx="123">
                  <c:v>44081</c:v>
                </c:pt>
                <c:pt idx="124">
                  <c:v>44088</c:v>
                </c:pt>
                <c:pt idx="125">
                  <c:v>44095</c:v>
                </c:pt>
                <c:pt idx="126">
                  <c:v>44102</c:v>
                </c:pt>
                <c:pt idx="127">
                  <c:v>44109</c:v>
                </c:pt>
                <c:pt idx="128">
                  <c:v>44116</c:v>
                </c:pt>
                <c:pt idx="129">
                  <c:v>44123</c:v>
                </c:pt>
                <c:pt idx="130">
                  <c:v>44130</c:v>
                </c:pt>
                <c:pt idx="131">
                  <c:v>44137</c:v>
                </c:pt>
                <c:pt idx="132">
                  <c:v>44144</c:v>
                </c:pt>
                <c:pt idx="133">
                  <c:v>44151</c:v>
                </c:pt>
                <c:pt idx="134">
                  <c:v>44158</c:v>
                </c:pt>
                <c:pt idx="135">
                  <c:v>44165</c:v>
                </c:pt>
                <c:pt idx="136">
                  <c:v>44172</c:v>
                </c:pt>
                <c:pt idx="137">
                  <c:v>44179</c:v>
                </c:pt>
                <c:pt idx="138">
                  <c:v>44186</c:v>
                </c:pt>
                <c:pt idx="139">
                  <c:v>44193</c:v>
                </c:pt>
                <c:pt idx="140">
                  <c:v>44200</c:v>
                </c:pt>
                <c:pt idx="141">
                  <c:v>44207</c:v>
                </c:pt>
                <c:pt idx="142">
                  <c:v>44214</c:v>
                </c:pt>
                <c:pt idx="143">
                  <c:v>44221</c:v>
                </c:pt>
                <c:pt idx="144">
                  <c:v>44228</c:v>
                </c:pt>
                <c:pt idx="145">
                  <c:v>44235</c:v>
                </c:pt>
                <c:pt idx="146">
                  <c:v>44242</c:v>
                </c:pt>
                <c:pt idx="147">
                  <c:v>44249</c:v>
                </c:pt>
                <c:pt idx="148">
                  <c:v>44256</c:v>
                </c:pt>
                <c:pt idx="149">
                  <c:v>44263</c:v>
                </c:pt>
                <c:pt idx="150">
                  <c:v>44270</c:v>
                </c:pt>
                <c:pt idx="151">
                  <c:v>44277</c:v>
                </c:pt>
              </c:numCache>
            </c:numRef>
          </c:cat>
          <c:val>
            <c:numRef>
              <c:f>Sheet1!$C$2:$C$153</c:f>
              <c:numCache>
                <c:formatCode>#,##0</c:formatCode>
                <c:ptCount val="1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2.4253192047278085E-12</c:v>
                </c:pt>
                <c:pt idx="21">
                  <c:v>1.0913936420993191E-11</c:v>
                </c:pt>
                <c:pt idx="22">
                  <c:v>37.958853501362533</c:v>
                </c:pt>
                <c:pt idx="23">
                  <c:v>69.204572911303273</c:v>
                </c:pt>
                <c:pt idx="24">
                  <c:v>94.004303839267507</c:v>
                </c:pt>
                <c:pt idx="25">
                  <c:v>126.89156466828008</c:v>
                </c:pt>
                <c:pt idx="26">
                  <c:v>121.93870347023338</c:v>
                </c:pt>
                <c:pt idx="27">
                  <c:v>69.161379811108304</c:v>
                </c:pt>
                <c:pt idx="28">
                  <c:v>150.46401627343667</c:v>
                </c:pt>
                <c:pt idx="29">
                  <c:v>10458.363294355657</c:v>
                </c:pt>
                <c:pt idx="30">
                  <c:v>6416.3641161018741</c:v>
                </c:pt>
                <c:pt idx="31">
                  <c:v>1426.0394413034726</c:v>
                </c:pt>
                <c:pt idx="32">
                  <c:v>1637.1744033122673</c:v>
                </c:pt>
                <c:pt idx="33">
                  <c:v>519.7278562457924</c:v>
                </c:pt>
                <c:pt idx="34">
                  <c:v>2697.6248648055157</c:v>
                </c:pt>
                <c:pt idx="35">
                  <c:v>0</c:v>
                </c:pt>
                <c:pt idx="36">
                  <c:v>0</c:v>
                </c:pt>
                <c:pt idx="37">
                  <c:v>0</c:v>
                </c:pt>
                <c:pt idx="38">
                  <c:v>0</c:v>
                </c:pt>
                <c:pt idx="39">
                  <c:v>0</c:v>
                </c:pt>
                <c:pt idx="40">
                  <c:v>0</c:v>
                </c:pt>
                <c:pt idx="41">
                  <c:v>5.1460834069945394</c:v>
                </c:pt>
                <c:pt idx="42">
                  <c:v>73.513486665550076</c:v>
                </c:pt>
                <c:pt idx="43">
                  <c:v>161.74726482379705</c:v>
                </c:pt>
                <c:pt idx="44">
                  <c:v>317.21478504009303</c:v>
                </c:pt>
                <c:pt idx="45">
                  <c:v>0</c:v>
                </c:pt>
                <c:pt idx="46">
                  <c:v>224.2461609236546</c:v>
                </c:pt>
                <c:pt idx="47">
                  <c:v>175.10042417924043</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835.61064429522696</c:v>
                </c:pt>
                <c:pt idx="63">
                  <c:v>192.82244431032558</c:v>
                </c:pt>
                <c:pt idx="64">
                  <c:v>1515.627449493787</c:v>
                </c:pt>
                <c:pt idx="65">
                  <c:v>149.37969981996494</c:v>
                </c:pt>
                <c:pt idx="66">
                  <c:v>0</c:v>
                </c:pt>
                <c:pt idx="67">
                  <c:v>37.93280029687245</c:v>
                </c:pt>
                <c:pt idx="68">
                  <c:v>164.54533996663181</c:v>
                </c:pt>
                <c:pt idx="69">
                  <c:v>24.403611796219543</c:v>
                </c:pt>
                <c:pt idx="70">
                  <c:v>0</c:v>
                </c:pt>
                <c:pt idx="71">
                  <c:v>132.43056171704336</c:v>
                </c:pt>
                <c:pt idx="72">
                  <c:v>406.00929340323495</c:v>
                </c:pt>
                <c:pt idx="73">
                  <c:v>2987.4105197672352</c:v>
                </c:pt>
                <c:pt idx="74">
                  <c:v>103.24193406843099</c:v>
                </c:pt>
                <c:pt idx="75">
                  <c:v>0</c:v>
                </c:pt>
                <c:pt idx="76">
                  <c:v>0</c:v>
                </c:pt>
                <c:pt idx="77">
                  <c:v>611.57989591931789</c:v>
                </c:pt>
                <c:pt idx="78">
                  <c:v>0</c:v>
                </c:pt>
                <c:pt idx="79">
                  <c:v>0</c:v>
                </c:pt>
                <c:pt idx="80">
                  <c:v>0</c:v>
                </c:pt>
                <c:pt idx="81">
                  <c:v>0</c:v>
                </c:pt>
                <c:pt idx="82">
                  <c:v>0</c:v>
                </c:pt>
                <c:pt idx="83">
                  <c:v>4223.2203332381887</c:v>
                </c:pt>
                <c:pt idx="84">
                  <c:v>783.56672349380244</c:v>
                </c:pt>
                <c:pt idx="85">
                  <c:v>0</c:v>
                </c:pt>
                <c:pt idx="86">
                  <c:v>3010.1071124073105</c:v>
                </c:pt>
                <c:pt idx="87">
                  <c:v>2487.5607277827812</c:v>
                </c:pt>
                <c:pt idx="88">
                  <c:v>358.1360947847196</c:v>
                </c:pt>
                <c:pt idx="89">
                  <c:v>1013.0881961970307</c:v>
                </c:pt>
                <c:pt idx="90">
                  <c:v>83.821170986325029</c:v>
                </c:pt>
                <c:pt idx="91">
                  <c:v>0</c:v>
                </c:pt>
                <c:pt idx="92">
                  <c:v>0</c:v>
                </c:pt>
                <c:pt idx="93">
                  <c:v>0</c:v>
                </c:pt>
                <c:pt idx="94">
                  <c:v>0</c:v>
                </c:pt>
                <c:pt idx="95">
                  <c:v>0</c:v>
                </c:pt>
                <c:pt idx="96">
                  <c:v>0</c:v>
                </c:pt>
                <c:pt idx="97">
                  <c:v>0</c:v>
                </c:pt>
                <c:pt idx="98">
                  <c:v>0</c:v>
                </c:pt>
                <c:pt idx="99">
                  <c:v>0</c:v>
                </c:pt>
                <c:pt idx="100">
                  <c:v>0</c:v>
                </c:pt>
                <c:pt idx="101">
                  <c:v>0</c:v>
                </c:pt>
                <c:pt idx="102">
                  <c:v>-1.5259112358008077E-13</c:v>
                </c:pt>
                <c:pt idx="103">
                  <c:v>-1.0191340594291756E-13</c:v>
                </c:pt>
                <c:pt idx="104">
                  <c:v>3.0405632116727137E-13</c:v>
                </c:pt>
                <c:pt idx="105">
                  <c:v>2.2953326471832012E-9</c:v>
                </c:pt>
                <c:pt idx="106">
                  <c:v>1.6752137869957271E-9</c:v>
                </c:pt>
                <c:pt idx="107">
                  <c:v>0</c:v>
                </c:pt>
                <c:pt idx="108">
                  <c:v>0</c:v>
                </c:pt>
                <c:pt idx="109">
                  <c:v>0</c:v>
                </c:pt>
                <c:pt idx="110">
                  <c:v>0</c:v>
                </c:pt>
                <c:pt idx="111">
                  <c:v>0</c:v>
                </c:pt>
                <c:pt idx="112">
                  <c:v>-4.2637715188099353E-13</c:v>
                </c:pt>
                <c:pt idx="113">
                  <c:v>1001.230945856445</c:v>
                </c:pt>
                <c:pt idx="114">
                  <c:v>4865.8426225088433</c:v>
                </c:pt>
                <c:pt idx="115">
                  <c:v>8575.1331392632019</c:v>
                </c:pt>
                <c:pt idx="116">
                  <c:v>7887.0271713248358</c:v>
                </c:pt>
                <c:pt idx="117">
                  <c:v>7566.8019417358391</c:v>
                </c:pt>
                <c:pt idx="118">
                  <c:v>7382.1269136145293</c:v>
                </c:pt>
                <c:pt idx="119">
                  <c:v>7202.3737284082517</c:v>
                </c:pt>
                <c:pt idx="120">
                  <c:v>8432.5227205651609</c:v>
                </c:pt>
                <c:pt idx="121">
                  <c:v>9721.3831461282498</c:v>
                </c:pt>
                <c:pt idx="122">
                  <c:v>11190.117385879676</c:v>
                </c:pt>
                <c:pt idx="123">
                  <c:v>10033.716090003156</c:v>
                </c:pt>
                <c:pt idx="124">
                  <c:v>5416.9286481936406</c:v>
                </c:pt>
                <c:pt idx="125">
                  <c:v>12013.710654110111</c:v>
                </c:pt>
                <c:pt idx="126">
                  <c:v>12342.351380048111</c:v>
                </c:pt>
                <c:pt idx="127">
                  <c:v>18709.724185784435</c:v>
                </c:pt>
                <c:pt idx="128">
                  <c:v>12292.902685690433</c:v>
                </c:pt>
                <c:pt idx="129">
                  <c:v>1204.1145367532527</c:v>
                </c:pt>
                <c:pt idx="130">
                  <c:v>12820.410728979286</c:v>
                </c:pt>
                <c:pt idx="131">
                  <c:v>18011.973856325269</c:v>
                </c:pt>
                <c:pt idx="132">
                  <c:v>22269.316044230854</c:v>
                </c:pt>
                <c:pt idx="133">
                  <c:v>13621.695290648029</c:v>
                </c:pt>
                <c:pt idx="134">
                  <c:v>13844.223407534604</c:v>
                </c:pt>
                <c:pt idx="135">
                  <c:v>10704.370400236858</c:v>
                </c:pt>
                <c:pt idx="136">
                  <c:v>9965.5601014513959</c:v>
                </c:pt>
                <c:pt idx="137">
                  <c:v>7883.4465561995557</c:v>
                </c:pt>
                <c:pt idx="138">
                  <c:v>11403.100672972761</c:v>
                </c:pt>
                <c:pt idx="139">
                  <c:v>33171.359762835455</c:v>
                </c:pt>
                <c:pt idx="140">
                  <c:v>34428.367388501669</c:v>
                </c:pt>
                <c:pt idx="141">
                  <c:v>24248.499456878402</c:v>
                </c:pt>
                <c:pt idx="142">
                  <c:v>17034.823943646417</c:v>
                </c:pt>
                <c:pt idx="143">
                  <c:v>18424.114923448975</c:v>
                </c:pt>
                <c:pt idx="144">
                  <c:v>15315.372080648698</c:v>
                </c:pt>
                <c:pt idx="145">
                  <c:v>8840.4661302187633</c:v>
                </c:pt>
                <c:pt idx="146">
                  <c:v>19184.072984219358</c:v>
                </c:pt>
                <c:pt idx="147">
                  <c:v>9934.2445486981123</c:v>
                </c:pt>
                <c:pt idx="148">
                  <c:v>17702.589716501912</c:v>
                </c:pt>
                <c:pt idx="149">
                  <c:v>5880.1874139010106</c:v>
                </c:pt>
                <c:pt idx="150">
                  <c:v>6867.082609089859</c:v>
                </c:pt>
                <c:pt idx="151">
                  <c:v>7032.4048531603612</c:v>
                </c:pt>
              </c:numCache>
            </c:numRef>
          </c:val>
          <c:extLst>
            <c:ext xmlns:c16="http://schemas.microsoft.com/office/drawing/2014/chart" uri="{C3380CC4-5D6E-409C-BE32-E72D297353CC}">
              <c16:uniqueId val="{00000000-F0D0-47E9-BD78-B190B1A54F17}"/>
            </c:ext>
          </c:extLst>
        </c:ser>
        <c:ser>
          <c:idx val="2"/>
          <c:order val="2"/>
          <c:tx>
            <c:strRef>
              <c:f>Sheet1!$D$1</c:f>
              <c:strCache>
                <c:ptCount val="1"/>
                <c:pt idx="0">
                  <c:v>Effect of TV assisted search</c:v>
                </c:pt>
              </c:strCache>
            </c:strRef>
          </c:tx>
          <c:spPr>
            <a:solidFill>
              <a:schemeClr val="accent4"/>
            </a:solidFill>
            <a:ln>
              <a:noFill/>
            </a:ln>
            <a:effectLst/>
          </c:spPr>
          <c:invertIfNegative val="0"/>
          <c:cat>
            <c:numRef>
              <c:f>Sheet1!$A$2:$A$153</c:f>
              <c:numCache>
                <c:formatCode>m/d/yyyy</c:formatCode>
                <c:ptCount val="152"/>
                <c:pt idx="0">
                  <c:v>43220</c:v>
                </c:pt>
                <c:pt idx="1">
                  <c:v>43227</c:v>
                </c:pt>
                <c:pt idx="2">
                  <c:v>43234</c:v>
                </c:pt>
                <c:pt idx="3">
                  <c:v>43241</c:v>
                </c:pt>
                <c:pt idx="4">
                  <c:v>43248</c:v>
                </c:pt>
                <c:pt idx="5">
                  <c:v>43255</c:v>
                </c:pt>
                <c:pt idx="6">
                  <c:v>43262</c:v>
                </c:pt>
                <c:pt idx="7">
                  <c:v>43269</c:v>
                </c:pt>
                <c:pt idx="8">
                  <c:v>43276</c:v>
                </c:pt>
                <c:pt idx="9">
                  <c:v>43283</c:v>
                </c:pt>
                <c:pt idx="10">
                  <c:v>43290</c:v>
                </c:pt>
                <c:pt idx="11">
                  <c:v>43297</c:v>
                </c:pt>
                <c:pt idx="12">
                  <c:v>43304</c:v>
                </c:pt>
                <c:pt idx="13">
                  <c:v>43311</c:v>
                </c:pt>
                <c:pt idx="14">
                  <c:v>43318</c:v>
                </c:pt>
                <c:pt idx="15">
                  <c:v>43325</c:v>
                </c:pt>
                <c:pt idx="16">
                  <c:v>43332</c:v>
                </c:pt>
                <c:pt idx="17">
                  <c:v>43339</c:v>
                </c:pt>
                <c:pt idx="18">
                  <c:v>43346</c:v>
                </c:pt>
                <c:pt idx="19">
                  <c:v>43353</c:v>
                </c:pt>
                <c:pt idx="20">
                  <c:v>43360</c:v>
                </c:pt>
                <c:pt idx="21">
                  <c:v>43367</c:v>
                </c:pt>
                <c:pt idx="22">
                  <c:v>43374</c:v>
                </c:pt>
                <c:pt idx="23">
                  <c:v>43381</c:v>
                </c:pt>
                <c:pt idx="24">
                  <c:v>43388</c:v>
                </c:pt>
                <c:pt idx="25">
                  <c:v>43395</c:v>
                </c:pt>
                <c:pt idx="26">
                  <c:v>43402</c:v>
                </c:pt>
                <c:pt idx="27">
                  <c:v>43409</c:v>
                </c:pt>
                <c:pt idx="28">
                  <c:v>43416</c:v>
                </c:pt>
                <c:pt idx="29">
                  <c:v>43423</c:v>
                </c:pt>
                <c:pt idx="30">
                  <c:v>43430</c:v>
                </c:pt>
                <c:pt idx="31">
                  <c:v>43437</c:v>
                </c:pt>
                <c:pt idx="32">
                  <c:v>43444</c:v>
                </c:pt>
                <c:pt idx="33">
                  <c:v>43451</c:v>
                </c:pt>
                <c:pt idx="34">
                  <c:v>43458</c:v>
                </c:pt>
                <c:pt idx="35">
                  <c:v>43465</c:v>
                </c:pt>
                <c:pt idx="36">
                  <c:v>43472</c:v>
                </c:pt>
                <c:pt idx="37">
                  <c:v>43479</c:v>
                </c:pt>
                <c:pt idx="38">
                  <c:v>43486</c:v>
                </c:pt>
                <c:pt idx="39">
                  <c:v>43493</c:v>
                </c:pt>
                <c:pt idx="40">
                  <c:v>43500</c:v>
                </c:pt>
                <c:pt idx="41">
                  <c:v>43507</c:v>
                </c:pt>
                <c:pt idx="42">
                  <c:v>43514</c:v>
                </c:pt>
                <c:pt idx="43">
                  <c:v>43521</c:v>
                </c:pt>
                <c:pt idx="44">
                  <c:v>43528</c:v>
                </c:pt>
                <c:pt idx="45">
                  <c:v>43535</c:v>
                </c:pt>
                <c:pt idx="46">
                  <c:v>43542</c:v>
                </c:pt>
                <c:pt idx="47">
                  <c:v>43549</c:v>
                </c:pt>
                <c:pt idx="48">
                  <c:v>43556</c:v>
                </c:pt>
                <c:pt idx="49">
                  <c:v>43563</c:v>
                </c:pt>
                <c:pt idx="50">
                  <c:v>43570</c:v>
                </c:pt>
                <c:pt idx="51">
                  <c:v>43577</c:v>
                </c:pt>
                <c:pt idx="52">
                  <c:v>43584</c:v>
                </c:pt>
                <c:pt idx="53">
                  <c:v>43591</c:v>
                </c:pt>
                <c:pt idx="54">
                  <c:v>43598</c:v>
                </c:pt>
                <c:pt idx="55">
                  <c:v>43605</c:v>
                </c:pt>
                <c:pt idx="56">
                  <c:v>43612</c:v>
                </c:pt>
                <c:pt idx="57">
                  <c:v>43619</c:v>
                </c:pt>
                <c:pt idx="58">
                  <c:v>43626</c:v>
                </c:pt>
                <c:pt idx="59">
                  <c:v>43633</c:v>
                </c:pt>
                <c:pt idx="60">
                  <c:v>43640</c:v>
                </c:pt>
                <c:pt idx="61">
                  <c:v>43647</c:v>
                </c:pt>
                <c:pt idx="62">
                  <c:v>43654</c:v>
                </c:pt>
                <c:pt idx="63">
                  <c:v>43661</c:v>
                </c:pt>
                <c:pt idx="64">
                  <c:v>43668</c:v>
                </c:pt>
                <c:pt idx="65">
                  <c:v>43675</c:v>
                </c:pt>
                <c:pt idx="66">
                  <c:v>43682</c:v>
                </c:pt>
                <c:pt idx="67">
                  <c:v>43689</c:v>
                </c:pt>
                <c:pt idx="68">
                  <c:v>43696</c:v>
                </c:pt>
                <c:pt idx="69">
                  <c:v>43703</c:v>
                </c:pt>
                <c:pt idx="70">
                  <c:v>43710</c:v>
                </c:pt>
                <c:pt idx="71">
                  <c:v>43717</c:v>
                </c:pt>
                <c:pt idx="72">
                  <c:v>43724</c:v>
                </c:pt>
                <c:pt idx="73">
                  <c:v>43731</c:v>
                </c:pt>
                <c:pt idx="74">
                  <c:v>43738</c:v>
                </c:pt>
                <c:pt idx="75">
                  <c:v>43745</c:v>
                </c:pt>
                <c:pt idx="76">
                  <c:v>43752</c:v>
                </c:pt>
                <c:pt idx="77">
                  <c:v>43759</c:v>
                </c:pt>
                <c:pt idx="78">
                  <c:v>43766</c:v>
                </c:pt>
                <c:pt idx="79">
                  <c:v>43773</c:v>
                </c:pt>
                <c:pt idx="80">
                  <c:v>43780</c:v>
                </c:pt>
                <c:pt idx="81">
                  <c:v>43787</c:v>
                </c:pt>
                <c:pt idx="82">
                  <c:v>43794</c:v>
                </c:pt>
                <c:pt idx="83">
                  <c:v>43801</c:v>
                </c:pt>
                <c:pt idx="84">
                  <c:v>43808</c:v>
                </c:pt>
                <c:pt idx="85">
                  <c:v>43815</c:v>
                </c:pt>
                <c:pt idx="86">
                  <c:v>43822</c:v>
                </c:pt>
                <c:pt idx="87">
                  <c:v>43829</c:v>
                </c:pt>
                <c:pt idx="88">
                  <c:v>43836</c:v>
                </c:pt>
                <c:pt idx="89">
                  <c:v>43843</c:v>
                </c:pt>
                <c:pt idx="90">
                  <c:v>43850</c:v>
                </c:pt>
                <c:pt idx="91">
                  <c:v>43857</c:v>
                </c:pt>
                <c:pt idx="92">
                  <c:v>43864</c:v>
                </c:pt>
                <c:pt idx="93">
                  <c:v>43871</c:v>
                </c:pt>
                <c:pt idx="94">
                  <c:v>43878</c:v>
                </c:pt>
                <c:pt idx="95">
                  <c:v>43885</c:v>
                </c:pt>
                <c:pt idx="96">
                  <c:v>43892</c:v>
                </c:pt>
                <c:pt idx="97">
                  <c:v>43899</c:v>
                </c:pt>
                <c:pt idx="98">
                  <c:v>43906</c:v>
                </c:pt>
                <c:pt idx="99">
                  <c:v>43913</c:v>
                </c:pt>
                <c:pt idx="100">
                  <c:v>43920</c:v>
                </c:pt>
                <c:pt idx="101">
                  <c:v>43927</c:v>
                </c:pt>
                <c:pt idx="102">
                  <c:v>43934</c:v>
                </c:pt>
                <c:pt idx="103">
                  <c:v>43941</c:v>
                </c:pt>
                <c:pt idx="104">
                  <c:v>43948</c:v>
                </c:pt>
                <c:pt idx="105">
                  <c:v>43955</c:v>
                </c:pt>
                <c:pt idx="106">
                  <c:v>43962</c:v>
                </c:pt>
                <c:pt idx="107">
                  <c:v>43969</c:v>
                </c:pt>
                <c:pt idx="108">
                  <c:v>43976</c:v>
                </c:pt>
                <c:pt idx="109">
                  <c:v>43983</c:v>
                </c:pt>
                <c:pt idx="110">
                  <c:v>43990</c:v>
                </c:pt>
                <c:pt idx="111">
                  <c:v>43997</c:v>
                </c:pt>
                <c:pt idx="112">
                  <c:v>44004</c:v>
                </c:pt>
                <c:pt idx="113">
                  <c:v>44011</c:v>
                </c:pt>
                <c:pt idx="114">
                  <c:v>44018</c:v>
                </c:pt>
                <c:pt idx="115">
                  <c:v>44025</c:v>
                </c:pt>
                <c:pt idx="116">
                  <c:v>44032</c:v>
                </c:pt>
                <c:pt idx="117">
                  <c:v>44039</c:v>
                </c:pt>
                <c:pt idx="118">
                  <c:v>44046</c:v>
                </c:pt>
                <c:pt idx="119">
                  <c:v>44053</c:v>
                </c:pt>
                <c:pt idx="120">
                  <c:v>44060</c:v>
                </c:pt>
                <c:pt idx="121">
                  <c:v>44067</c:v>
                </c:pt>
                <c:pt idx="122">
                  <c:v>44074</c:v>
                </c:pt>
                <c:pt idx="123">
                  <c:v>44081</c:v>
                </c:pt>
                <c:pt idx="124">
                  <c:v>44088</c:v>
                </c:pt>
                <c:pt idx="125">
                  <c:v>44095</c:v>
                </c:pt>
                <c:pt idx="126">
                  <c:v>44102</c:v>
                </c:pt>
                <c:pt idx="127">
                  <c:v>44109</c:v>
                </c:pt>
                <c:pt idx="128">
                  <c:v>44116</c:v>
                </c:pt>
                <c:pt idx="129">
                  <c:v>44123</c:v>
                </c:pt>
                <c:pt idx="130">
                  <c:v>44130</c:v>
                </c:pt>
                <c:pt idx="131">
                  <c:v>44137</c:v>
                </c:pt>
                <c:pt idx="132">
                  <c:v>44144</c:v>
                </c:pt>
                <c:pt idx="133">
                  <c:v>44151</c:v>
                </c:pt>
                <c:pt idx="134">
                  <c:v>44158</c:v>
                </c:pt>
                <c:pt idx="135">
                  <c:v>44165</c:v>
                </c:pt>
                <c:pt idx="136">
                  <c:v>44172</c:v>
                </c:pt>
                <c:pt idx="137">
                  <c:v>44179</c:v>
                </c:pt>
                <c:pt idx="138">
                  <c:v>44186</c:v>
                </c:pt>
                <c:pt idx="139">
                  <c:v>44193</c:v>
                </c:pt>
                <c:pt idx="140">
                  <c:v>44200</c:v>
                </c:pt>
                <c:pt idx="141">
                  <c:v>44207</c:v>
                </c:pt>
                <c:pt idx="142">
                  <c:v>44214</c:v>
                </c:pt>
                <c:pt idx="143">
                  <c:v>44221</c:v>
                </c:pt>
                <c:pt idx="144">
                  <c:v>44228</c:v>
                </c:pt>
                <c:pt idx="145">
                  <c:v>44235</c:v>
                </c:pt>
                <c:pt idx="146">
                  <c:v>44242</c:v>
                </c:pt>
                <c:pt idx="147">
                  <c:v>44249</c:v>
                </c:pt>
                <c:pt idx="148">
                  <c:v>44256</c:v>
                </c:pt>
                <c:pt idx="149">
                  <c:v>44263</c:v>
                </c:pt>
                <c:pt idx="150">
                  <c:v>44270</c:v>
                </c:pt>
                <c:pt idx="151">
                  <c:v>44277</c:v>
                </c:pt>
              </c:numCache>
            </c:numRef>
          </c:cat>
          <c:val>
            <c:numRef>
              <c:f>Sheet1!$D$2:$D$153</c:f>
              <c:numCache>
                <c:formatCode>#,##0</c:formatCode>
                <c:ptCount val="1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2.187930144549413E-13</c:v>
                </c:pt>
                <c:pt idx="23">
                  <c:v>2.0359073585553959E-13</c:v>
                </c:pt>
                <c:pt idx="24">
                  <c:v>1.9145329679347923E-13</c:v>
                </c:pt>
                <c:pt idx="25">
                  <c:v>-4.8827823585634568E-13</c:v>
                </c:pt>
                <c:pt idx="26">
                  <c:v>9.9924092732060118E-14</c:v>
                </c:pt>
                <c:pt idx="27">
                  <c:v>3.2147043703108537E-13</c:v>
                </c:pt>
                <c:pt idx="28">
                  <c:v>10.380043871955108</c:v>
                </c:pt>
                <c:pt idx="29">
                  <c:v>2801.0658795359768</c:v>
                </c:pt>
                <c:pt idx="30">
                  <c:v>4040.5951825360426</c:v>
                </c:pt>
                <c:pt idx="31">
                  <c:v>4948.8740330136243</c:v>
                </c:pt>
                <c:pt idx="32">
                  <c:v>4462.6717046155109</c:v>
                </c:pt>
                <c:pt idx="33">
                  <c:v>5930.3679917185209</c:v>
                </c:pt>
                <c:pt idx="34">
                  <c:v>5453.3971118533009</c:v>
                </c:pt>
                <c:pt idx="35">
                  <c:v>7792.9573050136441</c:v>
                </c:pt>
                <c:pt idx="36">
                  <c:v>4088.4521286649224</c:v>
                </c:pt>
                <c:pt idx="37">
                  <c:v>2994.4136936993705</c:v>
                </c:pt>
                <c:pt idx="38">
                  <c:v>1643.596250750325</c:v>
                </c:pt>
                <c:pt idx="39">
                  <c:v>1642.8858145054717</c:v>
                </c:pt>
                <c:pt idx="40">
                  <c:v>936.29636708462283</c:v>
                </c:pt>
                <c:pt idx="41">
                  <c:v>529.21848078971891</c:v>
                </c:pt>
                <c:pt idx="42">
                  <c:v>380.31929439880508</c:v>
                </c:pt>
                <c:pt idx="43">
                  <c:v>617.54733585961515</c:v>
                </c:pt>
                <c:pt idx="44">
                  <c:v>1539.2983541100809</c:v>
                </c:pt>
                <c:pt idx="45">
                  <c:v>762.90344797256455</c:v>
                </c:pt>
                <c:pt idx="46">
                  <c:v>1679.2468369459918</c:v>
                </c:pt>
                <c:pt idx="47">
                  <c:v>1322.8547746795639</c:v>
                </c:pt>
                <c:pt idx="48">
                  <c:v>415.14486917006985</c:v>
                </c:pt>
                <c:pt idx="49">
                  <c:v>421.48434188390536</c:v>
                </c:pt>
                <c:pt idx="50">
                  <c:v>425.66252736109993</c:v>
                </c:pt>
                <c:pt idx="51">
                  <c:v>319.56079647986633</c:v>
                </c:pt>
                <c:pt idx="52">
                  <c:v>1501.3656406078028</c:v>
                </c:pt>
                <c:pt idx="53">
                  <c:v>1940.3935698389121</c:v>
                </c:pt>
                <c:pt idx="54">
                  <c:v>829.3630943140023</c:v>
                </c:pt>
                <c:pt idx="55">
                  <c:v>1457.6192431443312</c:v>
                </c:pt>
                <c:pt idx="56">
                  <c:v>2749.7945490805068</c:v>
                </c:pt>
                <c:pt idx="57">
                  <c:v>2429.3329554755023</c:v>
                </c:pt>
                <c:pt idx="58">
                  <c:v>2693.6028330761646</c:v>
                </c:pt>
                <c:pt idx="59">
                  <c:v>3145.2576200347221</c:v>
                </c:pt>
                <c:pt idx="60">
                  <c:v>867.66877589141097</c:v>
                </c:pt>
                <c:pt idx="61">
                  <c:v>1655.6898845234682</c:v>
                </c:pt>
                <c:pt idx="62">
                  <c:v>3181.023653596767</c:v>
                </c:pt>
                <c:pt idx="63">
                  <c:v>2159.7826225442964</c:v>
                </c:pt>
                <c:pt idx="64">
                  <c:v>3599.0651682832777</c:v>
                </c:pt>
                <c:pt idx="65">
                  <c:v>2312.7752843473158</c:v>
                </c:pt>
                <c:pt idx="66">
                  <c:v>1611.6586746199416</c:v>
                </c:pt>
                <c:pt idx="67">
                  <c:v>2592.7429024369712</c:v>
                </c:pt>
                <c:pt idx="68">
                  <c:v>3001.8708595927628</c:v>
                </c:pt>
                <c:pt idx="69">
                  <c:v>3350.5940506796787</c:v>
                </c:pt>
                <c:pt idx="70">
                  <c:v>2209.860335885015</c:v>
                </c:pt>
                <c:pt idx="71">
                  <c:v>3409.3321339066219</c:v>
                </c:pt>
                <c:pt idx="72">
                  <c:v>3626.5113357670939</c:v>
                </c:pt>
                <c:pt idx="73">
                  <c:v>5179.4155687190369</c:v>
                </c:pt>
                <c:pt idx="74">
                  <c:v>2453.9647360693443</c:v>
                </c:pt>
                <c:pt idx="75">
                  <c:v>2683.9203839718925</c:v>
                </c:pt>
                <c:pt idx="76">
                  <c:v>4573.3263857173752</c:v>
                </c:pt>
                <c:pt idx="77">
                  <c:v>7297.5567656980684</c:v>
                </c:pt>
                <c:pt idx="78">
                  <c:v>9225.3605048380377</c:v>
                </c:pt>
                <c:pt idx="79">
                  <c:v>5857.9147808069038</c:v>
                </c:pt>
                <c:pt idx="80">
                  <c:v>6897.8826179589942</c:v>
                </c:pt>
                <c:pt idx="81">
                  <c:v>9311.5934615763545</c:v>
                </c:pt>
                <c:pt idx="82">
                  <c:v>11040.251019298046</c:v>
                </c:pt>
                <c:pt idx="83">
                  <c:v>14733.559584483877</c:v>
                </c:pt>
                <c:pt idx="84">
                  <c:v>11876.352998953165</c:v>
                </c:pt>
                <c:pt idx="85">
                  <c:v>8431.5498781293445</c:v>
                </c:pt>
                <c:pt idx="86">
                  <c:v>9489.3605087361666</c:v>
                </c:pt>
                <c:pt idx="87">
                  <c:v>11695.566680391321</c:v>
                </c:pt>
                <c:pt idx="88">
                  <c:v>7917.5201364671839</c:v>
                </c:pt>
                <c:pt idx="89">
                  <c:v>8927.8456558433063</c:v>
                </c:pt>
                <c:pt idx="90">
                  <c:v>4706.1714173397049</c:v>
                </c:pt>
                <c:pt idx="91">
                  <c:v>5169.8963110272716</c:v>
                </c:pt>
                <c:pt idx="92">
                  <c:v>3510.3968582481075</c:v>
                </c:pt>
                <c:pt idx="93">
                  <c:v>3419.7812928828798</c:v>
                </c:pt>
                <c:pt idx="94">
                  <c:v>2882.9017022033031</c:v>
                </c:pt>
                <c:pt idx="95">
                  <c:v>5036.8531566448846</c:v>
                </c:pt>
                <c:pt idx="96">
                  <c:v>2022.2861405416375</c:v>
                </c:pt>
                <c:pt idx="97">
                  <c:v>4146.6068077302589</c:v>
                </c:pt>
                <c:pt idx="98">
                  <c:v>5194.5349776079302</c:v>
                </c:pt>
                <c:pt idx="99">
                  <c:v>1035.7863654405992</c:v>
                </c:pt>
                <c:pt idx="100">
                  <c:v>567.04253419421048</c:v>
                </c:pt>
                <c:pt idx="101">
                  <c:v>296.45762881777682</c:v>
                </c:pt>
                <c:pt idx="102">
                  <c:v>79.42283096097286</c:v>
                </c:pt>
                <c:pt idx="103">
                  <c:v>9.7421337220810855</c:v>
                </c:pt>
                <c:pt idx="104">
                  <c:v>4.5067125273166884</c:v>
                </c:pt>
                <c:pt idx="105">
                  <c:v>0</c:v>
                </c:pt>
                <c:pt idx="106">
                  <c:v>0</c:v>
                </c:pt>
                <c:pt idx="107">
                  <c:v>1582.0885449038283</c:v>
                </c:pt>
                <c:pt idx="108">
                  <c:v>1711.271298761767</c:v>
                </c:pt>
                <c:pt idx="109">
                  <c:v>658.51846369338352</c:v>
                </c:pt>
                <c:pt idx="110">
                  <c:v>531.65372394381257</c:v>
                </c:pt>
                <c:pt idx="111">
                  <c:v>623.16937892607893</c:v>
                </c:pt>
                <c:pt idx="112">
                  <c:v>300.58494291236349</c:v>
                </c:pt>
                <c:pt idx="113">
                  <c:v>3995.3214490556124</c:v>
                </c:pt>
                <c:pt idx="114">
                  <c:v>3516.980593179142</c:v>
                </c:pt>
                <c:pt idx="115">
                  <c:v>2361.4967657512693</c:v>
                </c:pt>
                <c:pt idx="116">
                  <c:v>1869.0123164434399</c:v>
                </c:pt>
                <c:pt idx="117">
                  <c:v>2563.8367862573909</c:v>
                </c:pt>
                <c:pt idx="118">
                  <c:v>3150.508462883879</c:v>
                </c:pt>
                <c:pt idx="119">
                  <c:v>4205.2779475155385</c:v>
                </c:pt>
                <c:pt idx="120">
                  <c:v>5494.4179457185901</c:v>
                </c:pt>
                <c:pt idx="121">
                  <c:v>5839.0916348928076</c:v>
                </c:pt>
                <c:pt idx="122">
                  <c:v>5654.1551217777323</c:v>
                </c:pt>
                <c:pt idx="123">
                  <c:v>11004.458965849208</c:v>
                </c:pt>
                <c:pt idx="124">
                  <c:v>9020.0514589305203</c:v>
                </c:pt>
                <c:pt idx="125">
                  <c:v>10894.776149345789</c:v>
                </c:pt>
                <c:pt idx="126">
                  <c:v>12260.692706593185</c:v>
                </c:pt>
                <c:pt idx="127">
                  <c:v>13407.955062365481</c:v>
                </c:pt>
                <c:pt idx="128">
                  <c:v>12738.236969649353</c:v>
                </c:pt>
                <c:pt idx="129">
                  <c:v>13703.723265796052</c:v>
                </c:pt>
                <c:pt idx="130">
                  <c:v>14755.062583860903</c:v>
                </c:pt>
                <c:pt idx="131">
                  <c:v>16661.090859314114</c:v>
                </c:pt>
                <c:pt idx="132">
                  <c:v>17985.11665684358</c:v>
                </c:pt>
                <c:pt idx="133">
                  <c:v>14724.894601779006</c:v>
                </c:pt>
                <c:pt idx="134">
                  <c:v>12804.642610769681</c:v>
                </c:pt>
                <c:pt idx="135">
                  <c:v>16218.206148789212</c:v>
                </c:pt>
                <c:pt idx="136">
                  <c:v>14255.945600026977</c:v>
                </c:pt>
                <c:pt idx="137">
                  <c:v>11235.870052468537</c:v>
                </c:pt>
                <c:pt idx="138">
                  <c:v>13390.720948899172</c:v>
                </c:pt>
                <c:pt idx="139">
                  <c:v>25820.619294283777</c:v>
                </c:pt>
                <c:pt idx="140">
                  <c:v>23739.131099484872</c:v>
                </c:pt>
                <c:pt idx="141">
                  <c:v>25136.724349326949</c:v>
                </c:pt>
                <c:pt idx="142">
                  <c:v>23596.863965539018</c:v>
                </c:pt>
                <c:pt idx="143">
                  <c:v>23420.359897128645</c:v>
                </c:pt>
                <c:pt idx="144">
                  <c:v>27247.537525642601</c:v>
                </c:pt>
                <c:pt idx="145">
                  <c:v>27080.981119010688</c:v>
                </c:pt>
                <c:pt idx="146">
                  <c:v>27695.19867138912</c:v>
                </c:pt>
                <c:pt idx="147">
                  <c:v>25126.173603926989</c:v>
                </c:pt>
                <c:pt idx="148">
                  <c:v>26188.416357006743</c:v>
                </c:pt>
                <c:pt idx="149">
                  <c:v>24235.341250274734</c:v>
                </c:pt>
                <c:pt idx="150">
                  <c:v>26488.667342969915</c:v>
                </c:pt>
                <c:pt idx="151">
                  <c:v>24504.024933812965</c:v>
                </c:pt>
              </c:numCache>
            </c:numRef>
          </c:val>
          <c:extLst>
            <c:ext xmlns:c16="http://schemas.microsoft.com/office/drawing/2014/chart" uri="{C3380CC4-5D6E-409C-BE32-E72D297353CC}">
              <c16:uniqueId val="{00000001-F0D0-47E9-BD78-B190B1A54F17}"/>
            </c:ext>
          </c:extLst>
        </c:ser>
        <c:ser>
          <c:idx val="3"/>
          <c:order val="3"/>
          <c:tx>
            <c:strRef>
              <c:f>Sheet1!$E$1</c:f>
              <c:strCache>
                <c:ptCount val="1"/>
                <c:pt idx="0">
                  <c:v>Effect of TV alone</c:v>
                </c:pt>
              </c:strCache>
            </c:strRef>
          </c:tx>
          <c:spPr>
            <a:solidFill>
              <a:srgbClr val="C00000"/>
            </a:solidFill>
            <a:ln>
              <a:noFill/>
            </a:ln>
            <a:effectLst/>
          </c:spPr>
          <c:invertIfNegative val="0"/>
          <c:cat>
            <c:numRef>
              <c:f>Sheet1!$A$2:$A$153</c:f>
              <c:numCache>
                <c:formatCode>m/d/yyyy</c:formatCode>
                <c:ptCount val="152"/>
                <c:pt idx="0">
                  <c:v>43220</c:v>
                </c:pt>
                <c:pt idx="1">
                  <c:v>43227</c:v>
                </c:pt>
                <c:pt idx="2">
                  <c:v>43234</c:v>
                </c:pt>
                <c:pt idx="3">
                  <c:v>43241</c:v>
                </c:pt>
                <c:pt idx="4">
                  <c:v>43248</c:v>
                </c:pt>
                <c:pt idx="5">
                  <c:v>43255</c:v>
                </c:pt>
                <c:pt idx="6">
                  <c:v>43262</c:v>
                </c:pt>
                <c:pt idx="7">
                  <c:v>43269</c:v>
                </c:pt>
                <c:pt idx="8">
                  <c:v>43276</c:v>
                </c:pt>
                <c:pt idx="9">
                  <c:v>43283</c:v>
                </c:pt>
                <c:pt idx="10">
                  <c:v>43290</c:v>
                </c:pt>
                <c:pt idx="11">
                  <c:v>43297</c:v>
                </c:pt>
                <c:pt idx="12">
                  <c:v>43304</c:v>
                </c:pt>
                <c:pt idx="13">
                  <c:v>43311</c:v>
                </c:pt>
                <c:pt idx="14">
                  <c:v>43318</c:v>
                </c:pt>
                <c:pt idx="15">
                  <c:v>43325</c:v>
                </c:pt>
                <c:pt idx="16">
                  <c:v>43332</c:v>
                </c:pt>
                <c:pt idx="17">
                  <c:v>43339</c:v>
                </c:pt>
                <c:pt idx="18">
                  <c:v>43346</c:v>
                </c:pt>
                <c:pt idx="19">
                  <c:v>43353</c:v>
                </c:pt>
                <c:pt idx="20">
                  <c:v>43360</c:v>
                </c:pt>
                <c:pt idx="21">
                  <c:v>43367</c:v>
                </c:pt>
                <c:pt idx="22">
                  <c:v>43374</c:v>
                </c:pt>
                <c:pt idx="23">
                  <c:v>43381</c:v>
                </c:pt>
                <c:pt idx="24">
                  <c:v>43388</c:v>
                </c:pt>
                <c:pt idx="25">
                  <c:v>43395</c:v>
                </c:pt>
                <c:pt idx="26">
                  <c:v>43402</c:v>
                </c:pt>
                <c:pt idx="27">
                  <c:v>43409</c:v>
                </c:pt>
                <c:pt idx="28">
                  <c:v>43416</c:v>
                </c:pt>
                <c:pt idx="29">
                  <c:v>43423</c:v>
                </c:pt>
                <c:pt idx="30">
                  <c:v>43430</c:v>
                </c:pt>
                <c:pt idx="31">
                  <c:v>43437</c:v>
                </c:pt>
                <c:pt idx="32">
                  <c:v>43444</c:v>
                </c:pt>
                <c:pt idx="33">
                  <c:v>43451</c:v>
                </c:pt>
                <c:pt idx="34">
                  <c:v>43458</c:v>
                </c:pt>
                <c:pt idx="35">
                  <c:v>43465</c:v>
                </c:pt>
                <c:pt idx="36">
                  <c:v>43472</c:v>
                </c:pt>
                <c:pt idx="37">
                  <c:v>43479</c:v>
                </c:pt>
                <c:pt idx="38">
                  <c:v>43486</c:v>
                </c:pt>
                <c:pt idx="39">
                  <c:v>43493</c:v>
                </c:pt>
                <c:pt idx="40">
                  <c:v>43500</c:v>
                </c:pt>
                <c:pt idx="41">
                  <c:v>43507</c:v>
                </c:pt>
                <c:pt idx="42">
                  <c:v>43514</c:v>
                </c:pt>
                <c:pt idx="43">
                  <c:v>43521</c:v>
                </c:pt>
                <c:pt idx="44">
                  <c:v>43528</c:v>
                </c:pt>
                <c:pt idx="45">
                  <c:v>43535</c:v>
                </c:pt>
                <c:pt idx="46">
                  <c:v>43542</c:v>
                </c:pt>
                <c:pt idx="47">
                  <c:v>43549</c:v>
                </c:pt>
                <c:pt idx="48">
                  <c:v>43556</c:v>
                </c:pt>
                <c:pt idx="49">
                  <c:v>43563</c:v>
                </c:pt>
                <c:pt idx="50">
                  <c:v>43570</c:v>
                </c:pt>
                <c:pt idx="51">
                  <c:v>43577</c:v>
                </c:pt>
                <c:pt idx="52">
                  <c:v>43584</c:v>
                </c:pt>
                <c:pt idx="53">
                  <c:v>43591</c:v>
                </c:pt>
                <c:pt idx="54">
                  <c:v>43598</c:v>
                </c:pt>
                <c:pt idx="55">
                  <c:v>43605</c:v>
                </c:pt>
                <c:pt idx="56">
                  <c:v>43612</c:v>
                </c:pt>
                <c:pt idx="57">
                  <c:v>43619</c:v>
                </c:pt>
                <c:pt idx="58">
                  <c:v>43626</c:v>
                </c:pt>
                <c:pt idx="59">
                  <c:v>43633</c:v>
                </c:pt>
                <c:pt idx="60">
                  <c:v>43640</c:v>
                </c:pt>
                <c:pt idx="61">
                  <c:v>43647</c:v>
                </c:pt>
                <c:pt idx="62">
                  <c:v>43654</c:v>
                </c:pt>
                <c:pt idx="63">
                  <c:v>43661</c:v>
                </c:pt>
                <c:pt idx="64">
                  <c:v>43668</c:v>
                </c:pt>
                <c:pt idx="65">
                  <c:v>43675</c:v>
                </c:pt>
                <c:pt idx="66">
                  <c:v>43682</c:v>
                </c:pt>
                <c:pt idx="67">
                  <c:v>43689</c:v>
                </c:pt>
                <c:pt idx="68">
                  <c:v>43696</c:v>
                </c:pt>
                <c:pt idx="69">
                  <c:v>43703</c:v>
                </c:pt>
                <c:pt idx="70">
                  <c:v>43710</c:v>
                </c:pt>
                <c:pt idx="71">
                  <c:v>43717</c:v>
                </c:pt>
                <c:pt idx="72">
                  <c:v>43724</c:v>
                </c:pt>
                <c:pt idx="73">
                  <c:v>43731</c:v>
                </c:pt>
                <c:pt idx="74">
                  <c:v>43738</c:v>
                </c:pt>
                <c:pt idx="75">
                  <c:v>43745</c:v>
                </c:pt>
                <c:pt idx="76">
                  <c:v>43752</c:v>
                </c:pt>
                <c:pt idx="77">
                  <c:v>43759</c:v>
                </c:pt>
                <c:pt idx="78">
                  <c:v>43766</c:v>
                </c:pt>
                <c:pt idx="79">
                  <c:v>43773</c:v>
                </c:pt>
                <c:pt idx="80">
                  <c:v>43780</c:v>
                </c:pt>
                <c:pt idx="81">
                  <c:v>43787</c:v>
                </c:pt>
                <c:pt idx="82">
                  <c:v>43794</c:v>
                </c:pt>
                <c:pt idx="83">
                  <c:v>43801</c:v>
                </c:pt>
                <c:pt idx="84">
                  <c:v>43808</c:v>
                </c:pt>
                <c:pt idx="85">
                  <c:v>43815</c:v>
                </c:pt>
                <c:pt idx="86">
                  <c:v>43822</c:v>
                </c:pt>
                <c:pt idx="87">
                  <c:v>43829</c:v>
                </c:pt>
                <c:pt idx="88">
                  <c:v>43836</c:v>
                </c:pt>
                <c:pt idx="89">
                  <c:v>43843</c:v>
                </c:pt>
                <c:pt idx="90">
                  <c:v>43850</c:v>
                </c:pt>
                <c:pt idx="91">
                  <c:v>43857</c:v>
                </c:pt>
                <c:pt idx="92">
                  <c:v>43864</c:v>
                </c:pt>
                <c:pt idx="93">
                  <c:v>43871</c:v>
                </c:pt>
                <c:pt idx="94">
                  <c:v>43878</c:v>
                </c:pt>
                <c:pt idx="95">
                  <c:v>43885</c:v>
                </c:pt>
                <c:pt idx="96">
                  <c:v>43892</c:v>
                </c:pt>
                <c:pt idx="97">
                  <c:v>43899</c:v>
                </c:pt>
                <c:pt idx="98">
                  <c:v>43906</c:v>
                </c:pt>
                <c:pt idx="99">
                  <c:v>43913</c:v>
                </c:pt>
                <c:pt idx="100">
                  <c:v>43920</c:v>
                </c:pt>
                <c:pt idx="101">
                  <c:v>43927</c:v>
                </c:pt>
                <c:pt idx="102">
                  <c:v>43934</c:v>
                </c:pt>
                <c:pt idx="103">
                  <c:v>43941</c:v>
                </c:pt>
                <c:pt idx="104">
                  <c:v>43948</c:v>
                </c:pt>
                <c:pt idx="105">
                  <c:v>43955</c:v>
                </c:pt>
                <c:pt idx="106">
                  <c:v>43962</c:v>
                </c:pt>
                <c:pt idx="107">
                  <c:v>43969</c:v>
                </c:pt>
                <c:pt idx="108">
                  <c:v>43976</c:v>
                </c:pt>
                <c:pt idx="109">
                  <c:v>43983</c:v>
                </c:pt>
                <c:pt idx="110">
                  <c:v>43990</c:v>
                </c:pt>
                <c:pt idx="111">
                  <c:v>43997</c:v>
                </c:pt>
                <c:pt idx="112">
                  <c:v>44004</c:v>
                </c:pt>
                <c:pt idx="113">
                  <c:v>44011</c:v>
                </c:pt>
                <c:pt idx="114">
                  <c:v>44018</c:v>
                </c:pt>
                <c:pt idx="115">
                  <c:v>44025</c:v>
                </c:pt>
                <c:pt idx="116">
                  <c:v>44032</c:v>
                </c:pt>
                <c:pt idx="117">
                  <c:v>44039</c:v>
                </c:pt>
                <c:pt idx="118">
                  <c:v>44046</c:v>
                </c:pt>
                <c:pt idx="119">
                  <c:v>44053</c:v>
                </c:pt>
                <c:pt idx="120">
                  <c:v>44060</c:v>
                </c:pt>
                <c:pt idx="121">
                  <c:v>44067</c:v>
                </c:pt>
                <c:pt idx="122">
                  <c:v>44074</c:v>
                </c:pt>
                <c:pt idx="123">
                  <c:v>44081</c:v>
                </c:pt>
                <c:pt idx="124">
                  <c:v>44088</c:v>
                </c:pt>
                <c:pt idx="125">
                  <c:v>44095</c:v>
                </c:pt>
                <c:pt idx="126">
                  <c:v>44102</c:v>
                </c:pt>
                <c:pt idx="127">
                  <c:v>44109</c:v>
                </c:pt>
                <c:pt idx="128">
                  <c:v>44116</c:v>
                </c:pt>
                <c:pt idx="129">
                  <c:v>44123</c:v>
                </c:pt>
                <c:pt idx="130">
                  <c:v>44130</c:v>
                </c:pt>
                <c:pt idx="131">
                  <c:v>44137</c:v>
                </c:pt>
                <c:pt idx="132">
                  <c:v>44144</c:v>
                </c:pt>
                <c:pt idx="133">
                  <c:v>44151</c:v>
                </c:pt>
                <c:pt idx="134">
                  <c:v>44158</c:v>
                </c:pt>
                <c:pt idx="135">
                  <c:v>44165</c:v>
                </c:pt>
                <c:pt idx="136">
                  <c:v>44172</c:v>
                </c:pt>
                <c:pt idx="137">
                  <c:v>44179</c:v>
                </c:pt>
                <c:pt idx="138">
                  <c:v>44186</c:v>
                </c:pt>
                <c:pt idx="139">
                  <c:v>44193</c:v>
                </c:pt>
                <c:pt idx="140">
                  <c:v>44200</c:v>
                </c:pt>
                <c:pt idx="141">
                  <c:v>44207</c:v>
                </c:pt>
                <c:pt idx="142">
                  <c:v>44214</c:v>
                </c:pt>
                <c:pt idx="143">
                  <c:v>44221</c:v>
                </c:pt>
                <c:pt idx="144">
                  <c:v>44228</c:v>
                </c:pt>
                <c:pt idx="145">
                  <c:v>44235</c:v>
                </c:pt>
                <c:pt idx="146">
                  <c:v>44242</c:v>
                </c:pt>
                <c:pt idx="147">
                  <c:v>44249</c:v>
                </c:pt>
                <c:pt idx="148">
                  <c:v>44256</c:v>
                </c:pt>
                <c:pt idx="149">
                  <c:v>44263</c:v>
                </c:pt>
                <c:pt idx="150">
                  <c:v>44270</c:v>
                </c:pt>
                <c:pt idx="151">
                  <c:v>44277</c:v>
                </c:pt>
              </c:numCache>
            </c:numRef>
          </c:cat>
          <c:val>
            <c:numRef>
              <c:f>Sheet1!$E$2:$E$153</c:f>
              <c:numCache>
                <c:formatCode>#,##0</c:formatCode>
                <c:ptCount val="1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1.2126596023639042E-12</c:v>
                </c:pt>
                <c:pt idx="21">
                  <c:v>5.4569682104965957E-12</c:v>
                </c:pt>
                <c:pt idx="22">
                  <c:v>1.6740774954240317E-11</c:v>
                </c:pt>
                <c:pt idx="23">
                  <c:v>2.440212966286243E-11</c:v>
                </c:pt>
                <c:pt idx="24">
                  <c:v>2.530648615184513E-11</c:v>
                </c:pt>
                <c:pt idx="25">
                  <c:v>3.1577411184120576E-11</c:v>
                </c:pt>
                <c:pt idx="26">
                  <c:v>3.3222466042944075E-11</c:v>
                </c:pt>
                <c:pt idx="27">
                  <c:v>3.9692372957047478E-11</c:v>
                </c:pt>
                <c:pt idx="28">
                  <c:v>46.070304395259157</c:v>
                </c:pt>
                <c:pt idx="29">
                  <c:v>9667.4346760337521</c:v>
                </c:pt>
                <c:pt idx="30">
                  <c:v>13674.232648906889</c:v>
                </c:pt>
                <c:pt idx="31">
                  <c:v>18285.188607931184</c:v>
                </c:pt>
                <c:pt idx="32">
                  <c:v>15633.474618251166</c:v>
                </c:pt>
                <c:pt idx="33">
                  <c:v>18759.983749260195</c:v>
                </c:pt>
                <c:pt idx="34">
                  <c:v>19079.606907458648</c:v>
                </c:pt>
                <c:pt idx="35">
                  <c:v>28201.650401891387</c:v>
                </c:pt>
                <c:pt idx="36">
                  <c:v>20880.255702676568</c:v>
                </c:pt>
                <c:pt idx="37">
                  <c:v>16820.911522380851</c:v>
                </c:pt>
                <c:pt idx="38">
                  <c:v>12623.144329838116</c:v>
                </c:pt>
                <c:pt idx="39">
                  <c:v>11120.708933170692</c:v>
                </c:pt>
                <c:pt idx="40">
                  <c:v>9826.1859177813676</c:v>
                </c:pt>
                <c:pt idx="41">
                  <c:v>5548.7841607908649</c:v>
                </c:pt>
                <c:pt idx="42">
                  <c:v>4363.6557332665016</c:v>
                </c:pt>
                <c:pt idx="43">
                  <c:v>4064.5627097752758</c:v>
                </c:pt>
                <c:pt idx="44">
                  <c:v>7825.5633799989228</c:v>
                </c:pt>
                <c:pt idx="45">
                  <c:v>5771.3932180466736</c:v>
                </c:pt>
                <c:pt idx="46">
                  <c:v>8874.0245904577059</c:v>
                </c:pt>
                <c:pt idx="47">
                  <c:v>7179.0872785028596</c:v>
                </c:pt>
                <c:pt idx="48">
                  <c:v>6505.4175789719047</c:v>
                </c:pt>
                <c:pt idx="49">
                  <c:v>6712.9695975119539</c:v>
                </c:pt>
                <c:pt idx="50">
                  <c:v>5948.9359547885761</c:v>
                </c:pt>
                <c:pt idx="51">
                  <c:v>5798.4447085741413</c:v>
                </c:pt>
                <c:pt idx="52">
                  <c:v>8880.9757407161833</c:v>
                </c:pt>
                <c:pt idx="53">
                  <c:v>8995.9301891981122</c:v>
                </c:pt>
                <c:pt idx="54">
                  <c:v>6680.2627164801415</c:v>
                </c:pt>
                <c:pt idx="55">
                  <c:v>7947.2103630271331</c:v>
                </c:pt>
                <c:pt idx="56">
                  <c:v>11950.276870265907</c:v>
                </c:pt>
                <c:pt idx="57">
                  <c:v>12992.577059139972</c:v>
                </c:pt>
                <c:pt idx="58">
                  <c:v>13893.027104716002</c:v>
                </c:pt>
                <c:pt idx="59">
                  <c:v>13227.246283214206</c:v>
                </c:pt>
                <c:pt idx="60">
                  <c:v>8815.8249022694217</c:v>
                </c:pt>
                <c:pt idx="61">
                  <c:v>9682.1293378285172</c:v>
                </c:pt>
                <c:pt idx="62">
                  <c:v>11930.757049788905</c:v>
                </c:pt>
                <c:pt idx="63">
                  <c:v>9975.5798196165269</c:v>
                </c:pt>
                <c:pt idx="64">
                  <c:v>13385.868935415407</c:v>
                </c:pt>
                <c:pt idx="65">
                  <c:v>9403.5065104119494</c:v>
                </c:pt>
                <c:pt idx="66">
                  <c:v>9324.2379238812227</c:v>
                </c:pt>
                <c:pt idx="67">
                  <c:v>9788.3771106333606</c:v>
                </c:pt>
                <c:pt idx="68">
                  <c:v>11073.570404652479</c:v>
                </c:pt>
                <c:pt idx="69">
                  <c:v>12870.030532976323</c:v>
                </c:pt>
                <c:pt idx="70">
                  <c:v>14775.346552153271</c:v>
                </c:pt>
                <c:pt idx="71">
                  <c:v>15583.347882223889</c:v>
                </c:pt>
                <c:pt idx="72">
                  <c:v>14439.620138546697</c:v>
                </c:pt>
                <c:pt idx="73">
                  <c:v>17306.714992799294</c:v>
                </c:pt>
                <c:pt idx="74">
                  <c:v>9785.5150874664359</c:v>
                </c:pt>
                <c:pt idx="75">
                  <c:v>12281.004187738219</c:v>
                </c:pt>
                <c:pt idx="76">
                  <c:v>17303.647262123057</c:v>
                </c:pt>
                <c:pt idx="77">
                  <c:v>22778.047356897467</c:v>
                </c:pt>
                <c:pt idx="78">
                  <c:v>26138.104067083601</c:v>
                </c:pt>
                <c:pt idx="79">
                  <c:v>23009.287591266748</c:v>
                </c:pt>
                <c:pt idx="80">
                  <c:v>23204.145086210203</c:v>
                </c:pt>
                <c:pt idx="81">
                  <c:v>30842.684107171612</c:v>
                </c:pt>
                <c:pt idx="82">
                  <c:v>33498.389564492994</c:v>
                </c:pt>
                <c:pt idx="83">
                  <c:v>42923.933739369088</c:v>
                </c:pt>
                <c:pt idx="84">
                  <c:v>35157.815814206355</c:v>
                </c:pt>
                <c:pt idx="85">
                  <c:v>30775.101356528816</c:v>
                </c:pt>
                <c:pt idx="86">
                  <c:v>31167.061402882777</c:v>
                </c:pt>
                <c:pt idx="87">
                  <c:v>37175.853115785634</c:v>
                </c:pt>
                <c:pt idx="88">
                  <c:v>33079.378491455929</c:v>
                </c:pt>
                <c:pt idx="89">
                  <c:v>35182.102639611127</c:v>
                </c:pt>
                <c:pt idx="90">
                  <c:v>25489.641563032546</c:v>
                </c:pt>
                <c:pt idx="91">
                  <c:v>29725.206645639504</c:v>
                </c:pt>
                <c:pt idx="92">
                  <c:v>23492.157010657258</c:v>
                </c:pt>
                <c:pt idx="93">
                  <c:v>23023.255558053832</c:v>
                </c:pt>
                <c:pt idx="94">
                  <c:v>22213.610763318462</c:v>
                </c:pt>
                <c:pt idx="95">
                  <c:v>23110.614520348277</c:v>
                </c:pt>
                <c:pt idx="96">
                  <c:v>18144.025432875682</c:v>
                </c:pt>
                <c:pt idx="97">
                  <c:v>24614.118931030713</c:v>
                </c:pt>
                <c:pt idx="98">
                  <c:v>32177.908535079347</c:v>
                </c:pt>
                <c:pt idx="99">
                  <c:v>38015.796021018825</c:v>
                </c:pt>
                <c:pt idx="100">
                  <c:v>31687.414191841617</c:v>
                </c:pt>
                <c:pt idx="101">
                  <c:v>29719.568131549619</c:v>
                </c:pt>
                <c:pt idx="102">
                  <c:v>26739.059462463643</c:v>
                </c:pt>
                <c:pt idx="103">
                  <c:v>22070.292006536369</c:v>
                </c:pt>
                <c:pt idx="104">
                  <c:v>37471.69513197054</c:v>
                </c:pt>
                <c:pt idx="105">
                  <c:v>40115.743214494185</c:v>
                </c:pt>
                <c:pt idx="106">
                  <c:v>41372.258583426861</c:v>
                </c:pt>
                <c:pt idx="107">
                  <c:v>37717.626283413389</c:v>
                </c:pt>
                <c:pt idx="108">
                  <c:v>36288.676438766626</c:v>
                </c:pt>
                <c:pt idx="109">
                  <c:v>43930.22718424553</c:v>
                </c:pt>
                <c:pt idx="110">
                  <c:v>39072.035308244544</c:v>
                </c:pt>
                <c:pt idx="111">
                  <c:v>40630.398723470375</c:v>
                </c:pt>
                <c:pt idx="112">
                  <c:v>38028.705789961707</c:v>
                </c:pt>
                <c:pt idx="113">
                  <c:v>36234.9256502754</c:v>
                </c:pt>
                <c:pt idx="114">
                  <c:v>29362.330259694147</c:v>
                </c:pt>
                <c:pt idx="115">
                  <c:v>27418.356103612252</c:v>
                </c:pt>
                <c:pt idx="116">
                  <c:v>27085.960697482722</c:v>
                </c:pt>
                <c:pt idx="117">
                  <c:v>25504.910142815606</c:v>
                </c:pt>
                <c:pt idx="118">
                  <c:v>23737.364318700693</c:v>
                </c:pt>
                <c:pt idx="119">
                  <c:v>27656.136538823543</c:v>
                </c:pt>
                <c:pt idx="120">
                  <c:v>31075.065365001581</c:v>
                </c:pt>
                <c:pt idx="121">
                  <c:v>32485.255293647038</c:v>
                </c:pt>
                <c:pt idx="122">
                  <c:v>31109.166810333958</c:v>
                </c:pt>
                <c:pt idx="123">
                  <c:v>49962.929850532957</c:v>
                </c:pt>
                <c:pt idx="124">
                  <c:v>35559.949716751726</c:v>
                </c:pt>
                <c:pt idx="125">
                  <c:v>42343.10522659422</c:v>
                </c:pt>
                <c:pt idx="126">
                  <c:v>43684.084997212536</c:v>
                </c:pt>
                <c:pt idx="127">
                  <c:v>50839.906926123622</c:v>
                </c:pt>
                <c:pt idx="128">
                  <c:v>47239.359014301241</c:v>
                </c:pt>
                <c:pt idx="129">
                  <c:v>48912.050579654548</c:v>
                </c:pt>
                <c:pt idx="130">
                  <c:v>55982.381389722774</c:v>
                </c:pt>
                <c:pt idx="131">
                  <c:v>62091.323444398571</c:v>
                </c:pt>
                <c:pt idx="132">
                  <c:v>65118.88643696595</c:v>
                </c:pt>
                <c:pt idx="133">
                  <c:v>52738.316548084105</c:v>
                </c:pt>
                <c:pt idx="134">
                  <c:v>47798.223499371248</c:v>
                </c:pt>
                <c:pt idx="135">
                  <c:v>54585.226247624625</c:v>
                </c:pt>
                <c:pt idx="136">
                  <c:v>51172.208812243887</c:v>
                </c:pt>
                <c:pt idx="137">
                  <c:v>44023.653129840975</c:v>
                </c:pt>
                <c:pt idx="138">
                  <c:v>48141.27828234023</c:v>
                </c:pt>
                <c:pt idx="139">
                  <c:v>80823.878111146158</c:v>
                </c:pt>
                <c:pt idx="140">
                  <c:v>79968.016456536367</c:v>
                </c:pt>
                <c:pt idx="141">
                  <c:v>87963.756207938597</c:v>
                </c:pt>
                <c:pt idx="142">
                  <c:v>80752.265389020336</c:v>
                </c:pt>
                <c:pt idx="143">
                  <c:v>81727.472880544985</c:v>
                </c:pt>
                <c:pt idx="144">
                  <c:v>84164.010366780523</c:v>
                </c:pt>
                <c:pt idx="145">
                  <c:v>78679.377300988024</c:v>
                </c:pt>
                <c:pt idx="146">
                  <c:v>84281.027370917654</c:v>
                </c:pt>
                <c:pt idx="147">
                  <c:v>78792.27132217394</c:v>
                </c:pt>
                <c:pt idx="148">
                  <c:v>85825.055360953033</c:v>
                </c:pt>
                <c:pt idx="149">
                  <c:v>78926.174793817947</c:v>
                </c:pt>
                <c:pt idx="150">
                  <c:v>84527.458797130632</c:v>
                </c:pt>
                <c:pt idx="151">
                  <c:v>77922.963921812523</c:v>
                </c:pt>
              </c:numCache>
            </c:numRef>
          </c:val>
          <c:extLst>
            <c:ext xmlns:c16="http://schemas.microsoft.com/office/drawing/2014/chart" uri="{C3380CC4-5D6E-409C-BE32-E72D297353CC}">
              <c16:uniqueId val="{00000002-F0D0-47E9-BD78-B190B1A54F17}"/>
            </c:ext>
          </c:extLst>
        </c:ser>
        <c:ser>
          <c:idx val="4"/>
          <c:order val="4"/>
          <c:tx>
            <c:strRef>
              <c:f>Sheet1!$F$1</c:f>
              <c:strCache>
                <c:ptCount val="1"/>
                <c:pt idx="0">
                  <c:v>Other drivers (weather etc)</c:v>
                </c:pt>
              </c:strCache>
            </c:strRef>
          </c:tx>
          <c:spPr>
            <a:solidFill>
              <a:srgbClr val="E6E6E6"/>
            </a:solidFill>
            <a:ln>
              <a:noFill/>
            </a:ln>
            <a:effectLst/>
          </c:spPr>
          <c:invertIfNegative val="0"/>
          <c:cat>
            <c:numRef>
              <c:f>Sheet1!$A$2:$A$153</c:f>
              <c:numCache>
                <c:formatCode>m/d/yyyy</c:formatCode>
                <c:ptCount val="152"/>
                <c:pt idx="0">
                  <c:v>43220</c:v>
                </c:pt>
                <c:pt idx="1">
                  <c:v>43227</c:v>
                </c:pt>
                <c:pt idx="2">
                  <c:v>43234</c:v>
                </c:pt>
                <c:pt idx="3">
                  <c:v>43241</c:v>
                </c:pt>
                <c:pt idx="4">
                  <c:v>43248</c:v>
                </c:pt>
                <c:pt idx="5">
                  <c:v>43255</c:v>
                </c:pt>
                <c:pt idx="6">
                  <c:v>43262</c:v>
                </c:pt>
                <c:pt idx="7">
                  <c:v>43269</c:v>
                </c:pt>
                <c:pt idx="8">
                  <c:v>43276</c:v>
                </c:pt>
                <c:pt idx="9">
                  <c:v>43283</c:v>
                </c:pt>
                <c:pt idx="10">
                  <c:v>43290</c:v>
                </c:pt>
                <c:pt idx="11">
                  <c:v>43297</c:v>
                </c:pt>
                <c:pt idx="12">
                  <c:v>43304</c:v>
                </c:pt>
                <c:pt idx="13">
                  <c:v>43311</c:v>
                </c:pt>
                <c:pt idx="14">
                  <c:v>43318</c:v>
                </c:pt>
                <c:pt idx="15">
                  <c:v>43325</c:v>
                </c:pt>
                <c:pt idx="16">
                  <c:v>43332</c:v>
                </c:pt>
                <c:pt idx="17">
                  <c:v>43339</c:v>
                </c:pt>
                <c:pt idx="18">
                  <c:v>43346</c:v>
                </c:pt>
                <c:pt idx="19">
                  <c:v>43353</c:v>
                </c:pt>
                <c:pt idx="20">
                  <c:v>43360</c:v>
                </c:pt>
                <c:pt idx="21">
                  <c:v>43367</c:v>
                </c:pt>
                <c:pt idx="22">
                  <c:v>43374</c:v>
                </c:pt>
                <c:pt idx="23">
                  <c:v>43381</c:v>
                </c:pt>
                <c:pt idx="24">
                  <c:v>43388</c:v>
                </c:pt>
                <c:pt idx="25">
                  <c:v>43395</c:v>
                </c:pt>
                <c:pt idx="26">
                  <c:v>43402</c:v>
                </c:pt>
                <c:pt idx="27">
                  <c:v>43409</c:v>
                </c:pt>
                <c:pt idx="28">
                  <c:v>43416</c:v>
                </c:pt>
                <c:pt idx="29">
                  <c:v>43423</c:v>
                </c:pt>
                <c:pt idx="30">
                  <c:v>43430</c:v>
                </c:pt>
                <c:pt idx="31">
                  <c:v>43437</c:v>
                </c:pt>
                <c:pt idx="32">
                  <c:v>43444</c:v>
                </c:pt>
                <c:pt idx="33">
                  <c:v>43451</c:v>
                </c:pt>
                <c:pt idx="34">
                  <c:v>43458</c:v>
                </c:pt>
                <c:pt idx="35">
                  <c:v>43465</c:v>
                </c:pt>
                <c:pt idx="36">
                  <c:v>43472</c:v>
                </c:pt>
                <c:pt idx="37">
                  <c:v>43479</c:v>
                </c:pt>
                <c:pt idx="38">
                  <c:v>43486</c:v>
                </c:pt>
                <c:pt idx="39">
                  <c:v>43493</c:v>
                </c:pt>
                <c:pt idx="40">
                  <c:v>43500</c:v>
                </c:pt>
                <c:pt idx="41">
                  <c:v>43507</c:v>
                </c:pt>
                <c:pt idx="42">
                  <c:v>43514</c:v>
                </c:pt>
                <c:pt idx="43">
                  <c:v>43521</c:v>
                </c:pt>
                <c:pt idx="44">
                  <c:v>43528</c:v>
                </c:pt>
                <c:pt idx="45">
                  <c:v>43535</c:v>
                </c:pt>
                <c:pt idx="46">
                  <c:v>43542</c:v>
                </c:pt>
                <c:pt idx="47">
                  <c:v>43549</c:v>
                </c:pt>
                <c:pt idx="48">
                  <c:v>43556</c:v>
                </c:pt>
                <c:pt idx="49">
                  <c:v>43563</c:v>
                </c:pt>
                <c:pt idx="50">
                  <c:v>43570</c:v>
                </c:pt>
                <c:pt idx="51">
                  <c:v>43577</c:v>
                </c:pt>
                <c:pt idx="52">
                  <c:v>43584</c:v>
                </c:pt>
                <c:pt idx="53">
                  <c:v>43591</c:v>
                </c:pt>
                <c:pt idx="54">
                  <c:v>43598</c:v>
                </c:pt>
                <c:pt idx="55">
                  <c:v>43605</c:v>
                </c:pt>
                <c:pt idx="56">
                  <c:v>43612</c:v>
                </c:pt>
                <c:pt idx="57">
                  <c:v>43619</c:v>
                </c:pt>
                <c:pt idx="58">
                  <c:v>43626</c:v>
                </c:pt>
                <c:pt idx="59">
                  <c:v>43633</c:v>
                </c:pt>
                <c:pt idx="60">
                  <c:v>43640</c:v>
                </c:pt>
                <c:pt idx="61">
                  <c:v>43647</c:v>
                </c:pt>
                <c:pt idx="62">
                  <c:v>43654</c:v>
                </c:pt>
                <c:pt idx="63">
                  <c:v>43661</c:v>
                </c:pt>
                <c:pt idx="64">
                  <c:v>43668</c:v>
                </c:pt>
                <c:pt idx="65">
                  <c:v>43675</c:v>
                </c:pt>
                <c:pt idx="66">
                  <c:v>43682</c:v>
                </c:pt>
                <c:pt idx="67">
                  <c:v>43689</c:v>
                </c:pt>
                <c:pt idx="68">
                  <c:v>43696</c:v>
                </c:pt>
                <c:pt idx="69">
                  <c:v>43703</c:v>
                </c:pt>
                <c:pt idx="70">
                  <c:v>43710</c:v>
                </c:pt>
                <c:pt idx="71">
                  <c:v>43717</c:v>
                </c:pt>
                <c:pt idx="72">
                  <c:v>43724</c:v>
                </c:pt>
                <c:pt idx="73">
                  <c:v>43731</c:v>
                </c:pt>
                <c:pt idx="74">
                  <c:v>43738</c:v>
                </c:pt>
                <c:pt idx="75">
                  <c:v>43745</c:v>
                </c:pt>
                <c:pt idx="76">
                  <c:v>43752</c:v>
                </c:pt>
                <c:pt idx="77">
                  <c:v>43759</c:v>
                </c:pt>
                <c:pt idx="78">
                  <c:v>43766</c:v>
                </c:pt>
                <c:pt idx="79">
                  <c:v>43773</c:v>
                </c:pt>
                <c:pt idx="80">
                  <c:v>43780</c:v>
                </c:pt>
                <c:pt idx="81">
                  <c:v>43787</c:v>
                </c:pt>
                <c:pt idx="82">
                  <c:v>43794</c:v>
                </c:pt>
                <c:pt idx="83">
                  <c:v>43801</c:v>
                </c:pt>
                <c:pt idx="84">
                  <c:v>43808</c:v>
                </c:pt>
                <c:pt idx="85">
                  <c:v>43815</c:v>
                </c:pt>
                <c:pt idx="86">
                  <c:v>43822</c:v>
                </c:pt>
                <c:pt idx="87">
                  <c:v>43829</c:v>
                </c:pt>
                <c:pt idx="88">
                  <c:v>43836</c:v>
                </c:pt>
                <c:pt idx="89">
                  <c:v>43843</c:v>
                </c:pt>
                <c:pt idx="90">
                  <c:v>43850</c:v>
                </c:pt>
                <c:pt idx="91">
                  <c:v>43857</c:v>
                </c:pt>
                <c:pt idx="92">
                  <c:v>43864</c:v>
                </c:pt>
                <c:pt idx="93">
                  <c:v>43871</c:v>
                </c:pt>
                <c:pt idx="94">
                  <c:v>43878</c:v>
                </c:pt>
                <c:pt idx="95">
                  <c:v>43885</c:v>
                </c:pt>
                <c:pt idx="96">
                  <c:v>43892</c:v>
                </c:pt>
                <c:pt idx="97">
                  <c:v>43899</c:v>
                </c:pt>
                <c:pt idx="98">
                  <c:v>43906</c:v>
                </c:pt>
                <c:pt idx="99">
                  <c:v>43913</c:v>
                </c:pt>
                <c:pt idx="100">
                  <c:v>43920</c:v>
                </c:pt>
                <c:pt idx="101">
                  <c:v>43927</c:v>
                </c:pt>
                <c:pt idx="102">
                  <c:v>43934</c:v>
                </c:pt>
                <c:pt idx="103">
                  <c:v>43941</c:v>
                </c:pt>
                <c:pt idx="104">
                  <c:v>43948</c:v>
                </c:pt>
                <c:pt idx="105">
                  <c:v>43955</c:v>
                </c:pt>
                <c:pt idx="106">
                  <c:v>43962</c:v>
                </c:pt>
                <c:pt idx="107">
                  <c:v>43969</c:v>
                </c:pt>
                <c:pt idx="108">
                  <c:v>43976</c:v>
                </c:pt>
                <c:pt idx="109">
                  <c:v>43983</c:v>
                </c:pt>
                <c:pt idx="110">
                  <c:v>43990</c:v>
                </c:pt>
                <c:pt idx="111">
                  <c:v>43997</c:v>
                </c:pt>
                <c:pt idx="112">
                  <c:v>44004</c:v>
                </c:pt>
                <c:pt idx="113">
                  <c:v>44011</c:v>
                </c:pt>
                <c:pt idx="114">
                  <c:v>44018</c:v>
                </c:pt>
                <c:pt idx="115">
                  <c:v>44025</c:v>
                </c:pt>
                <c:pt idx="116">
                  <c:v>44032</c:v>
                </c:pt>
                <c:pt idx="117">
                  <c:v>44039</c:v>
                </c:pt>
                <c:pt idx="118">
                  <c:v>44046</c:v>
                </c:pt>
                <c:pt idx="119">
                  <c:v>44053</c:v>
                </c:pt>
                <c:pt idx="120">
                  <c:v>44060</c:v>
                </c:pt>
                <c:pt idx="121">
                  <c:v>44067</c:v>
                </c:pt>
                <c:pt idx="122">
                  <c:v>44074</c:v>
                </c:pt>
                <c:pt idx="123">
                  <c:v>44081</c:v>
                </c:pt>
                <c:pt idx="124">
                  <c:v>44088</c:v>
                </c:pt>
                <c:pt idx="125">
                  <c:v>44095</c:v>
                </c:pt>
                <c:pt idx="126">
                  <c:v>44102</c:v>
                </c:pt>
                <c:pt idx="127">
                  <c:v>44109</c:v>
                </c:pt>
                <c:pt idx="128">
                  <c:v>44116</c:v>
                </c:pt>
                <c:pt idx="129">
                  <c:v>44123</c:v>
                </c:pt>
                <c:pt idx="130">
                  <c:v>44130</c:v>
                </c:pt>
                <c:pt idx="131">
                  <c:v>44137</c:v>
                </c:pt>
                <c:pt idx="132">
                  <c:v>44144</c:v>
                </c:pt>
                <c:pt idx="133">
                  <c:v>44151</c:v>
                </c:pt>
                <c:pt idx="134">
                  <c:v>44158</c:v>
                </c:pt>
                <c:pt idx="135">
                  <c:v>44165</c:v>
                </c:pt>
                <c:pt idx="136">
                  <c:v>44172</c:v>
                </c:pt>
                <c:pt idx="137">
                  <c:v>44179</c:v>
                </c:pt>
                <c:pt idx="138">
                  <c:v>44186</c:v>
                </c:pt>
                <c:pt idx="139">
                  <c:v>44193</c:v>
                </c:pt>
                <c:pt idx="140">
                  <c:v>44200</c:v>
                </c:pt>
                <c:pt idx="141">
                  <c:v>44207</c:v>
                </c:pt>
                <c:pt idx="142">
                  <c:v>44214</c:v>
                </c:pt>
                <c:pt idx="143">
                  <c:v>44221</c:v>
                </c:pt>
                <c:pt idx="144">
                  <c:v>44228</c:v>
                </c:pt>
                <c:pt idx="145">
                  <c:v>44235</c:v>
                </c:pt>
                <c:pt idx="146">
                  <c:v>44242</c:v>
                </c:pt>
                <c:pt idx="147">
                  <c:v>44249</c:v>
                </c:pt>
                <c:pt idx="148">
                  <c:v>44256</c:v>
                </c:pt>
                <c:pt idx="149">
                  <c:v>44263</c:v>
                </c:pt>
                <c:pt idx="150">
                  <c:v>44270</c:v>
                </c:pt>
                <c:pt idx="151">
                  <c:v>44277</c:v>
                </c:pt>
              </c:numCache>
            </c:numRef>
          </c:cat>
          <c:val>
            <c:numRef>
              <c:f>Sheet1!$F$2:$F$153</c:f>
              <c:numCache>
                <c:formatCode>General</c:formatCode>
                <c:ptCount val="1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-3.637978807091713E-12</c:v>
                </c:pt>
                <c:pt idx="21">
                  <c:v>1112.8270391499836</c:v>
                </c:pt>
                <c:pt idx="22">
                  <c:v>2200.4913644586204</c:v>
                </c:pt>
                <c:pt idx="23">
                  <c:v>2792.212089368672</c:v>
                </c:pt>
                <c:pt idx="24">
                  <c:v>3697.7885866807073</c:v>
                </c:pt>
                <c:pt idx="25">
                  <c:v>4644.2950404716894</c:v>
                </c:pt>
                <c:pt idx="26">
                  <c:v>4443.297341429733</c:v>
                </c:pt>
                <c:pt idx="27">
                  <c:v>4265.9587705888516</c:v>
                </c:pt>
                <c:pt idx="28">
                  <c:v>6079.4178136593491</c:v>
                </c:pt>
                <c:pt idx="29">
                  <c:v>28591.407689074615</c:v>
                </c:pt>
                <c:pt idx="30">
                  <c:v>26141.473022455189</c:v>
                </c:pt>
                <c:pt idx="31">
                  <c:v>22548.152166151718</c:v>
                </c:pt>
                <c:pt idx="32">
                  <c:v>13061.660469721057</c:v>
                </c:pt>
                <c:pt idx="33">
                  <c:v>10495.720502575492</c:v>
                </c:pt>
                <c:pt idx="34">
                  <c:v>12151.111908982533</c:v>
                </c:pt>
                <c:pt idx="35">
                  <c:v>17153.849365794973</c:v>
                </c:pt>
                <c:pt idx="36">
                  <c:v>11795.002488558508</c:v>
                </c:pt>
                <c:pt idx="37">
                  <c:v>12013.298328019777</c:v>
                </c:pt>
                <c:pt idx="38">
                  <c:v>8806.0115573115581</c:v>
                </c:pt>
                <c:pt idx="39">
                  <c:v>6972.9034989238371</c:v>
                </c:pt>
                <c:pt idx="40">
                  <c:v>8120.4777329340104</c:v>
                </c:pt>
                <c:pt idx="41">
                  <c:v>7561.0590680124214</c:v>
                </c:pt>
                <c:pt idx="42">
                  <c:v>8349.3975711691437</c:v>
                </c:pt>
                <c:pt idx="43">
                  <c:v>5700.9573027413117</c:v>
                </c:pt>
                <c:pt idx="44">
                  <c:v>6248.4126124509021</c:v>
                </c:pt>
                <c:pt idx="45">
                  <c:v>4132.875713380763</c:v>
                </c:pt>
                <c:pt idx="46">
                  <c:v>6472.8435900726472</c:v>
                </c:pt>
                <c:pt idx="47">
                  <c:v>5536.9124200383376</c:v>
                </c:pt>
                <c:pt idx="48">
                  <c:v>5041.6401129580263</c:v>
                </c:pt>
                <c:pt idx="49">
                  <c:v>5432.5996736041407</c:v>
                </c:pt>
                <c:pt idx="50">
                  <c:v>4963.6021606503245</c:v>
                </c:pt>
                <c:pt idx="51">
                  <c:v>4924.055991245993</c:v>
                </c:pt>
                <c:pt idx="52">
                  <c:v>8108.4136851760159</c:v>
                </c:pt>
                <c:pt idx="53">
                  <c:v>7972.8314723629755</c:v>
                </c:pt>
                <c:pt idx="54">
                  <c:v>5986.3645435058561</c:v>
                </c:pt>
                <c:pt idx="55">
                  <c:v>6762.2839221285358</c:v>
                </c:pt>
                <c:pt idx="56">
                  <c:v>8425.6388950535857</c:v>
                </c:pt>
                <c:pt idx="57">
                  <c:v>7747.0467294845257</c:v>
                </c:pt>
                <c:pt idx="58">
                  <c:v>9881.4386341078316</c:v>
                </c:pt>
                <c:pt idx="59">
                  <c:v>10955.88809955107</c:v>
                </c:pt>
                <c:pt idx="60">
                  <c:v>7632.6176140391672</c:v>
                </c:pt>
                <c:pt idx="61">
                  <c:v>8174.4490503480138</c:v>
                </c:pt>
                <c:pt idx="62">
                  <c:v>10181.9044069191</c:v>
                </c:pt>
                <c:pt idx="63">
                  <c:v>7594.3039466288519</c:v>
                </c:pt>
                <c:pt idx="64">
                  <c:v>10194.040580407531</c:v>
                </c:pt>
                <c:pt idx="65">
                  <c:v>7545.5580955207715</c:v>
                </c:pt>
                <c:pt idx="66">
                  <c:v>7777.4312076988354</c:v>
                </c:pt>
                <c:pt idx="67">
                  <c:v>8641.639370832796</c:v>
                </c:pt>
                <c:pt idx="68">
                  <c:v>9988.5587960881276</c:v>
                </c:pt>
                <c:pt idx="69">
                  <c:v>11031.668311247777</c:v>
                </c:pt>
                <c:pt idx="70">
                  <c:v>10953.514503861712</c:v>
                </c:pt>
                <c:pt idx="71">
                  <c:v>11315.846780652446</c:v>
                </c:pt>
                <c:pt idx="72">
                  <c:v>10582.99279658297</c:v>
                </c:pt>
                <c:pt idx="73">
                  <c:v>11634.631512214433</c:v>
                </c:pt>
                <c:pt idx="74">
                  <c:v>7894.4118310957874</c:v>
                </c:pt>
                <c:pt idx="75">
                  <c:v>9873.5231762898875</c:v>
                </c:pt>
                <c:pt idx="76">
                  <c:v>13279.360715459567</c:v>
                </c:pt>
                <c:pt idx="77">
                  <c:v>13669.934721885147</c:v>
                </c:pt>
                <c:pt idx="78">
                  <c:v>10254.533736578363</c:v>
                </c:pt>
                <c:pt idx="79">
                  <c:v>9377.9143120263507</c:v>
                </c:pt>
                <c:pt idx="80">
                  <c:v>10040.320012230804</c:v>
                </c:pt>
                <c:pt idx="81">
                  <c:v>11028.371797252032</c:v>
                </c:pt>
                <c:pt idx="82">
                  <c:v>14178.65894120896</c:v>
                </c:pt>
                <c:pt idx="83">
                  <c:v>14805.651812908749</c:v>
                </c:pt>
                <c:pt idx="84">
                  <c:v>9983.8300163466774</c:v>
                </c:pt>
                <c:pt idx="85">
                  <c:v>9823.089930341841</c:v>
                </c:pt>
                <c:pt idx="86">
                  <c:v>8867.1298875737484</c:v>
                </c:pt>
                <c:pt idx="87">
                  <c:v>12007.923991040268</c:v>
                </c:pt>
                <c:pt idx="88">
                  <c:v>11083.470843292169</c:v>
                </c:pt>
                <c:pt idx="89">
                  <c:v>14105.479299348532</c:v>
                </c:pt>
                <c:pt idx="90">
                  <c:v>9753.7207696414225</c:v>
                </c:pt>
                <c:pt idx="91">
                  <c:v>11869.21584873322</c:v>
                </c:pt>
                <c:pt idx="92">
                  <c:v>8109.3533607946374</c:v>
                </c:pt>
                <c:pt idx="93">
                  <c:v>7723.0682853632898</c:v>
                </c:pt>
                <c:pt idx="94">
                  <c:v>7841.7757344782367</c:v>
                </c:pt>
                <c:pt idx="95">
                  <c:v>8714.3333700068397</c:v>
                </c:pt>
                <c:pt idx="96">
                  <c:v>7416.4995928826829</c:v>
                </c:pt>
                <c:pt idx="97">
                  <c:v>9180.841720439028</c:v>
                </c:pt>
                <c:pt idx="98">
                  <c:v>9601.2937172127204</c:v>
                </c:pt>
                <c:pt idx="99">
                  <c:v>11344.021056540572</c:v>
                </c:pt>
                <c:pt idx="100">
                  <c:v>11385.219277664171</c:v>
                </c:pt>
                <c:pt idx="101">
                  <c:v>13169.619226132607</c:v>
                </c:pt>
                <c:pt idx="102">
                  <c:v>13720.536546075386</c:v>
                </c:pt>
                <c:pt idx="103">
                  <c:v>13438.643317741549</c:v>
                </c:pt>
                <c:pt idx="104">
                  <c:v>27616.60430890214</c:v>
                </c:pt>
                <c:pt idx="105">
                  <c:v>33421.970651503529</c:v>
                </c:pt>
                <c:pt idx="106">
                  <c:v>26158.413039571467</c:v>
                </c:pt>
                <c:pt idx="107">
                  <c:v>24218.089939682788</c:v>
                </c:pt>
                <c:pt idx="108">
                  <c:v>18452.41384847161</c:v>
                </c:pt>
                <c:pt idx="109">
                  <c:v>18524.591945061082</c:v>
                </c:pt>
                <c:pt idx="110">
                  <c:v>16902.462048811649</c:v>
                </c:pt>
                <c:pt idx="111">
                  <c:v>17895.306326603546</c:v>
                </c:pt>
                <c:pt idx="112">
                  <c:v>17898.67163112593</c:v>
                </c:pt>
                <c:pt idx="113">
                  <c:v>20144.962500812544</c:v>
                </c:pt>
                <c:pt idx="114">
                  <c:v>22866.330123617867</c:v>
                </c:pt>
                <c:pt idx="115">
                  <c:v>23103.39941937328</c:v>
                </c:pt>
                <c:pt idx="116">
                  <c:v>28522.215513748903</c:v>
                </c:pt>
                <c:pt idx="117">
                  <c:v>23692.933782191059</c:v>
                </c:pt>
                <c:pt idx="118">
                  <c:v>19144.195291800897</c:v>
                </c:pt>
                <c:pt idx="119">
                  <c:v>22872.503837852673</c:v>
                </c:pt>
                <c:pt idx="120">
                  <c:v>21758.073712714671</c:v>
                </c:pt>
                <c:pt idx="121">
                  <c:v>24293.706838331898</c:v>
                </c:pt>
                <c:pt idx="122">
                  <c:v>21341.330034008643</c:v>
                </c:pt>
                <c:pt idx="123">
                  <c:v>35182.419516614667</c:v>
                </c:pt>
                <c:pt idx="124">
                  <c:v>25582.710629124114</c:v>
                </c:pt>
                <c:pt idx="125">
                  <c:v>29402.166464949783</c:v>
                </c:pt>
                <c:pt idx="126">
                  <c:v>18828.042027146177</c:v>
                </c:pt>
                <c:pt idx="127">
                  <c:v>20787.447285726463</c:v>
                </c:pt>
                <c:pt idx="128">
                  <c:v>20652.575108358971</c:v>
                </c:pt>
                <c:pt idx="129">
                  <c:v>23336.56381379615</c:v>
                </c:pt>
                <c:pt idx="130">
                  <c:v>23810.748679437034</c:v>
                </c:pt>
                <c:pt idx="131">
                  <c:v>23869.340841962039</c:v>
                </c:pt>
                <c:pt idx="132">
                  <c:v>28562.160633959604</c:v>
                </c:pt>
                <c:pt idx="133">
                  <c:v>26858.893594488851</c:v>
                </c:pt>
                <c:pt idx="134">
                  <c:v>21894.515491324477</c:v>
                </c:pt>
                <c:pt idx="135">
                  <c:v>15219.838769349313</c:v>
                </c:pt>
                <c:pt idx="136">
                  <c:v>21097.83877727775</c:v>
                </c:pt>
                <c:pt idx="137">
                  <c:v>21418.184740490935</c:v>
                </c:pt>
                <c:pt idx="138">
                  <c:v>25623.90849878783</c:v>
                </c:pt>
                <c:pt idx="139">
                  <c:v>52954.849544734607</c:v>
                </c:pt>
                <c:pt idx="140">
                  <c:v>64491.34196047709</c:v>
                </c:pt>
                <c:pt idx="141">
                  <c:v>36893.899938856048</c:v>
                </c:pt>
                <c:pt idx="142">
                  <c:v>23066.327811794239</c:v>
                </c:pt>
                <c:pt idx="143">
                  <c:v>21987.98081187738</c:v>
                </c:pt>
                <c:pt idx="144">
                  <c:v>21932.43692192818</c:v>
                </c:pt>
                <c:pt idx="145">
                  <c:v>22999.436435782525</c:v>
                </c:pt>
                <c:pt idx="146">
                  <c:v>26107.731963473867</c:v>
                </c:pt>
                <c:pt idx="147">
                  <c:v>26774.511535200945</c:v>
                </c:pt>
                <c:pt idx="148">
                  <c:v>21162.004654538308</c:v>
                </c:pt>
                <c:pt idx="149">
                  <c:v>25280.681085006305</c:v>
                </c:pt>
                <c:pt idx="150">
                  <c:v>20982.790704809595</c:v>
                </c:pt>
                <c:pt idx="151">
                  <c:v>18228.933231214149</c:v>
                </c:pt>
              </c:numCache>
            </c:numRef>
          </c:val>
          <c:extLst>
            <c:ext xmlns:c16="http://schemas.microsoft.com/office/drawing/2014/chart" uri="{C3380CC4-5D6E-409C-BE32-E72D297353CC}">
              <c16:uniqueId val="{00000003-F0D0-47E9-BD78-B190B1A54F17}"/>
            </c:ext>
          </c:extLst>
        </c:ser>
        <c:dLbls>
          <c:showLegendKey val="0"/>
          <c:showVal val="0"/>
          <c:showCatName val="0"/>
          <c:showSerName val="0"/>
          <c:showPercent val="0"/>
          <c:showBubbleSize val="0"/>
        </c:dLbls>
        <c:gapWidth val="0"/>
        <c:overlap val="100"/>
        <c:axId val="303301776"/>
        <c:axId val="303307216"/>
      </c:barChart>
      <c:lineChart>
        <c:grouping val="standard"/>
        <c:varyColors val="0"/>
        <c:ser>
          <c:idx val="0"/>
          <c:order val="0"/>
          <c:tx>
            <c:strRef>
              <c:f>Sheet1!$B$1</c:f>
              <c:strCache>
                <c:ptCount val="1"/>
                <c:pt idx="0">
                  <c:v>Website visits</c:v>
                </c:pt>
              </c:strCache>
            </c:strRef>
          </c:tx>
          <c:spPr>
            <a:ln w="28575" cap="rnd">
              <a:solidFill>
                <a:schemeClr val="accent2"/>
              </a:solidFill>
              <a:round/>
            </a:ln>
            <a:effectLst/>
          </c:spPr>
          <c:marker>
            <c:symbol val="none"/>
          </c:marker>
          <c:cat>
            <c:numRef>
              <c:f>Sheet1!$A$2:$A$153</c:f>
              <c:numCache>
                <c:formatCode>m/d/yyyy</c:formatCode>
                <c:ptCount val="152"/>
                <c:pt idx="0">
                  <c:v>43220</c:v>
                </c:pt>
                <c:pt idx="1">
                  <c:v>43227</c:v>
                </c:pt>
                <c:pt idx="2">
                  <c:v>43234</c:v>
                </c:pt>
                <c:pt idx="3">
                  <c:v>43241</c:v>
                </c:pt>
                <c:pt idx="4">
                  <c:v>43248</c:v>
                </c:pt>
                <c:pt idx="5">
                  <c:v>43255</c:v>
                </c:pt>
                <c:pt idx="6">
                  <c:v>43262</c:v>
                </c:pt>
                <c:pt idx="7">
                  <c:v>43269</c:v>
                </c:pt>
                <c:pt idx="8">
                  <c:v>43276</c:v>
                </c:pt>
                <c:pt idx="9">
                  <c:v>43283</c:v>
                </c:pt>
                <c:pt idx="10">
                  <c:v>43290</c:v>
                </c:pt>
                <c:pt idx="11">
                  <c:v>43297</c:v>
                </c:pt>
                <c:pt idx="12">
                  <c:v>43304</c:v>
                </c:pt>
                <c:pt idx="13">
                  <c:v>43311</c:v>
                </c:pt>
                <c:pt idx="14">
                  <c:v>43318</c:v>
                </c:pt>
                <c:pt idx="15">
                  <c:v>43325</c:v>
                </c:pt>
                <c:pt idx="16">
                  <c:v>43332</c:v>
                </c:pt>
                <c:pt idx="17">
                  <c:v>43339</c:v>
                </c:pt>
                <c:pt idx="18">
                  <c:v>43346</c:v>
                </c:pt>
                <c:pt idx="19">
                  <c:v>43353</c:v>
                </c:pt>
                <c:pt idx="20">
                  <c:v>43360</c:v>
                </c:pt>
                <c:pt idx="21">
                  <c:v>43367</c:v>
                </c:pt>
                <c:pt idx="22">
                  <c:v>43374</c:v>
                </c:pt>
                <c:pt idx="23">
                  <c:v>43381</c:v>
                </c:pt>
                <c:pt idx="24">
                  <c:v>43388</c:v>
                </c:pt>
                <c:pt idx="25">
                  <c:v>43395</c:v>
                </c:pt>
                <c:pt idx="26">
                  <c:v>43402</c:v>
                </c:pt>
                <c:pt idx="27">
                  <c:v>43409</c:v>
                </c:pt>
                <c:pt idx="28">
                  <c:v>43416</c:v>
                </c:pt>
                <c:pt idx="29">
                  <c:v>43423</c:v>
                </c:pt>
                <c:pt idx="30">
                  <c:v>43430</c:v>
                </c:pt>
                <c:pt idx="31">
                  <c:v>43437</c:v>
                </c:pt>
                <c:pt idx="32">
                  <c:v>43444</c:v>
                </c:pt>
                <c:pt idx="33">
                  <c:v>43451</c:v>
                </c:pt>
                <c:pt idx="34">
                  <c:v>43458</c:v>
                </c:pt>
                <c:pt idx="35">
                  <c:v>43465</c:v>
                </c:pt>
                <c:pt idx="36">
                  <c:v>43472</c:v>
                </c:pt>
                <c:pt idx="37">
                  <c:v>43479</c:v>
                </c:pt>
                <c:pt idx="38">
                  <c:v>43486</c:v>
                </c:pt>
                <c:pt idx="39">
                  <c:v>43493</c:v>
                </c:pt>
                <c:pt idx="40">
                  <c:v>43500</c:v>
                </c:pt>
                <c:pt idx="41">
                  <c:v>43507</c:v>
                </c:pt>
                <c:pt idx="42">
                  <c:v>43514</c:v>
                </c:pt>
                <c:pt idx="43">
                  <c:v>43521</c:v>
                </c:pt>
                <c:pt idx="44">
                  <c:v>43528</c:v>
                </c:pt>
                <c:pt idx="45">
                  <c:v>43535</c:v>
                </c:pt>
                <c:pt idx="46">
                  <c:v>43542</c:v>
                </c:pt>
                <c:pt idx="47">
                  <c:v>43549</c:v>
                </c:pt>
                <c:pt idx="48">
                  <c:v>43556</c:v>
                </c:pt>
                <c:pt idx="49">
                  <c:v>43563</c:v>
                </c:pt>
                <c:pt idx="50">
                  <c:v>43570</c:v>
                </c:pt>
                <c:pt idx="51">
                  <c:v>43577</c:v>
                </c:pt>
                <c:pt idx="52">
                  <c:v>43584</c:v>
                </c:pt>
                <c:pt idx="53">
                  <c:v>43591</c:v>
                </c:pt>
                <c:pt idx="54">
                  <c:v>43598</c:v>
                </c:pt>
                <c:pt idx="55">
                  <c:v>43605</c:v>
                </c:pt>
                <c:pt idx="56">
                  <c:v>43612</c:v>
                </c:pt>
                <c:pt idx="57">
                  <c:v>43619</c:v>
                </c:pt>
                <c:pt idx="58">
                  <c:v>43626</c:v>
                </c:pt>
                <c:pt idx="59">
                  <c:v>43633</c:v>
                </c:pt>
                <c:pt idx="60">
                  <c:v>43640</c:v>
                </c:pt>
                <c:pt idx="61">
                  <c:v>43647</c:v>
                </c:pt>
                <c:pt idx="62">
                  <c:v>43654</c:v>
                </c:pt>
                <c:pt idx="63">
                  <c:v>43661</c:v>
                </c:pt>
                <c:pt idx="64">
                  <c:v>43668</c:v>
                </c:pt>
                <c:pt idx="65">
                  <c:v>43675</c:v>
                </c:pt>
                <c:pt idx="66">
                  <c:v>43682</c:v>
                </c:pt>
                <c:pt idx="67">
                  <c:v>43689</c:v>
                </c:pt>
                <c:pt idx="68">
                  <c:v>43696</c:v>
                </c:pt>
                <c:pt idx="69">
                  <c:v>43703</c:v>
                </c:pt>
                <c:pt idx="70">
                  <c:v>43710</c:v>
                </c:pt>
                <c:pt idx="71">
                  <c:v>43717</c:v>
                </c:pt>
                <c:pt idx="72">
                  <c:v>43724</c:v>
                </c:pt>
                <c:pt idx="73">
                  <c:v>43731</c:v>
                </c:pt>
                <c:pt idx="74">
                  <c:v>43738</c:v>
                </c:pt>
                <c:pt idx="75">
                  <c:v>43745</c:v>
                </c:pt>
                <c:pt idx="76">
                  <c:v>43752</c:v>
                </c:pt>
                <c:pt idx="77">
                  <c:v>43759</c:v>
                </c:pt>
                <c:pt idx="78">
                  <c:v>43766</c:v>
                </c:pt>
                <c:pt idx="79">
                  <c:v>43773</c:v>
                </c:pt>
                <c:pt idx="80">
                  <c:v>43780</c:v>
                </c:pt>
                <c:pt idx="81">
                  <c:v>43787</c:v>
                </c:pt>
                <c:pt idx="82">
                  <c:v>43794</c:v>
                </c:pt>
                <c:pt idx="83">
                  <c:v>43801</c:v>
                </c:pt>
                <c:pt idx="84">
                  <c:v>43808</c:v>
                </c:pt>
                <c:pt idx="85">
                  <c:v>43815</c:v>
                </c:pt>
                <c:pt idx="86">
                  <c:v>43822</c:v>
                </c:pt>
                <c:pt idx="87">
                  <c:v>43829</c:v>
                </c:pt>
                <c:pt idx="88">
                  <c:v>43836</c:v>
                </c:pt>
                <c:pt idx="89">
                  <c:v>43843</c:v>
                </c:pt>
                <c:pt idx="90">
                  <c:v>43850</c:v>
                </c:pt>
                <c:pt idx="91">
                  <c:v>43857</c:v>
                </c:pt>
                <c:pt idx="92">
                  <c:v>43864</c:v>
                </c:pt>
                <c:pt idx="93">
                  <c:v>43871</c:v>
                </c:pt>
                <c:pt idx="94">
                  <c:v>43878</c:v>
                </c:pt>
                <c:pt idx="95">
                  <c:v>43885</c:v>
                </c:pt>
                <c:pt idx="96">
                  <c:v>43892</c:v>
                </c:pt>
                <c:pt idx="97">
                  <c:v>43899</c:v>
                </c:pt>
                <c:pt idx="98">
                  <c:v>43906</c:v>
                </c:pt>
                <c:pt idx="99">
                  <c:v>43913</c:v>
                </c:pt>
                <c:pt idx="100">
                  <c:v>43920</c:v>
                </c:pt>
                <c:pt idx="101">
                  <c:v>43927</c:v>
                </c:pt>
                <c:pt idx="102">
                  <c:v>43934</c:v>
                </c:pt>
                <c:pt idx="103">
                  <c:v>43941</c:v>
                </c:pt>
                <c:pt idx="104">
                  <c:v>43948</c:v>
                </c:pt>
                <c:pt idx="105">
                  <c:v>43955</c:v>
                </c:pt>
                <c:pt idx="106">
                  <c:v>43962</c:v>
                </c:pt>
                <c:pt idx="107">
                  <c:v>43969</c:v>
                </c:pt>
                <c:pt idx="108">
                  <c:v>43976</c:v>
                </c:pt>
                <c:pt idx="109">
                  <c:v>43983</c:v>
                </c:pt>
                <c:pt idx="110">
                  <c:v>43990</c:v>
                </c:pt>
                <c:pt idx="111">
                  <c:v>43997</c:v>
                </c:pt>
                <c:pt idx="112">
                  <c:v>44004</c:v>
                </c:pt>
                <c:pt idx="113">
                  <c:v>44011</c:v>
                </c:pt>
                <c:pt idx="114">
                  <c:v>44018</c:v>
                </c:pt>
                <c:pt idx="115">
                  <c:v>44025</c:v>
                </c:pt>
                <c:pt idx="116">
                  <c:v>44032</c:v>
                </c:pt>
                <c:pt idx="117">
                  <c:v>44039</c:v>
                </c:pt>
                <c:pt idx="118">
                  <c:v>44046</c:v>
                </c:pt>
                <c:pt idx="119">
                  <c:v>44053</c:v>
                </c:pt>
                <c:pt idx="120">
                  <c:v>44060</c:v>
                </c:pt>
                <c:pt idx="121">
                  <c:v>44067</c:v>
                </c:pt>
                <c:pt idx="122">
                  <c:v>44074</c:v>
                </c:pt>
                <c:pt idx="123">
                  <c:v>44081</c:v>
                </c:pt>
                <c:pt idx="124">
                  <c:v>44088</c:v>
                </c:pt>
                <c:pt idx="125">
                  <c:v>44095</c:v>
                </c:pt>
                <c:pt idx="126">
                  <c:v>44102</c:v>
                </c:pt>
                <c:pt idx="127">
                  <c:v>44109</c:v>
                </c:pt>
                <c:pt idx="128">
                  <c:v>44116</c:v>
                </c:pt>
                <c:pt idx="129">
                  <c:v>44123</c:v>
                </c:pt>
                <c:pt idx="130">
                  <c:v>44130</c:v>
                </c:pt>
                <c:pt idx="131">
                  <c:v>44137</c:v>
                </c:pt>
                <c:pt idx="132">
                  <c:v>44144</c:v>
                </c:pt>
                <c:pt idx="133">
                  <c:v>44151</c:v>
                </c:pt>
                <c:pt idx="134">
                  <c:v>44158</c:v>
                </c:pt>
                <c:pt idx="135">
                  <c:v>44165</c:v>
                </c:pt>
                <c:pt idx="136">
                  <c:v>44172</c:v>
                </c:pt>
                <c:pt idx="137">
                  <c:v>44179</c:v>
                </c:pt>
                <c:pt idx="138">
                  <c:v>44186</c:v>
                </c:pt>
                <c:pt idx="139">
                  <c:v>44193</c:v>
                </c:pt>
                <c:pt idx="140">
                  <c:v>44200</c:v>
                </c:pt>
                <c:pt idx="141">
                  <c:v>44207</c:v>
                </c:pt>
                <c:pt idx="142">
                  <c:v>44214</c:v>
                </c:pt>
                <c:pt idx="143">
                  <c:v>44221</c:v>
                </c:pt>
                <c:pt idx="144">
                  <c:v>44228</c:v>
                </c:pt>
                <c:pt idx="145">
                  <c:v>44235</c:v>
                </c:pt>
                <c:pt idx="146">
                  <c:v>44242</c:v>
                </c:pt>
                <c:pt idx="147">
                  <c:v>44249</c:v>
                </c:pt>
                <c:pt idx="148">
                  <c:v>44256</c:v>
                </c:pt>
                <c:pt idx="149">
                  <c:v>44263</c:v>
                </c:pt>
                <c:pt idx="150">
                  <c:v>44270</c:v>
                </c:pt>
                <c:pt idx="151">
                  <c:v>44277</c:v>
                </c:pt>
              </c:numCache>
            </c:numRef>
          </c:cat>
          <c:val>
            <c:numRef>
              <c:f>Sheet1!$B$2:$B$153</c:f>
              <c:numCache>
                <c:formatCode>General</c:formatCode>
                <c:ptCount val="1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1112.82703915</c:v>
                </c:pt>
                <c:pt idx="22">
                  <c:v>2238.4502179599999</c:v>
                </c:pt>
                <c:pt idx="23">
                  <c:v>2861.4166622799999</c:v>
                </c:pt>
                <c:pt idx="24">
                  <c:v>3791.7928905200001</c:v>
                </c:pt>
                <c:pt idx="25">
                  <c:v>4771.1866051400002</c:v>
                </c:pt>
                <c:pt idx="26">
                  <c:v>4565.2360448999998</c:v>
                </c:pt>
                <c:pt idx="27">
                  <c:v>4335.1201504000001</c:v>
                </c:pt>
                <c:pt idx="28">
                  <c:v>6286.3321782000003</c:v>
                </c:pt>
                <c:pt idx="29">
                  <c:v>51518.271539000001</c:v>
                </c:pt>
                <c:pt idx="30">
                  <c:v>50272.664969999998</c:v>
                </c:pt>
                <c:pt idx="31">
                  <c:v>47208.254248400001</c:v>
                </c:pt>
                <c:pt idx="32">
                  <c:v>34794.9811959</c:v>
                </c:pt>
                <c:pt idx="33">
                  <c:v>35705.800099799999</c:v>
                </c:pt>
                <c:pt idx="34">
                  <c:v>39381.740793099998</c:v>
                </c:pt>
                <c:pt idx="35">
                  <c:v>53148.457072700003</c:v>
                </c:pt>
                <c:pt idx="36">
                  <c:v>36763.710319899998</c:v>
                </c:pt>
                <c:pt idx="37">
                  <c:v>31828.623544099999</c:v>
                </c:pt>
                <c:pt idx="38">
                  <c:v>23072.752137899999</c:v>
                </c:pt>
                <c:pt idx="39">
                  <c:v>19736.4982466</c:v>
                </c:pt>
                <c:pt idx="40">
                  <c:v>18882.9600178</c:v>
                </c:pt>
                <c:pt idx="41">
                  <c:v>13644.207793</c:v>
                </c:pt>
                <c:pt idx="42">
                  <c:v>13166.8860855</c:v>
                </c:pt>
                <c:pt idx="43">
                  <c:v>10544.8146132</c:v>
                </c:pt>
                <c:pt idx="44">
                  <c:v>15930.489131599999</c:v>
                </c:pt>
                <c:pt idx="45">
                  <c:v>10667.172379400001</c:v>
                </c:pt>
                <c:pt idx="46">
                  <c:v>17250.361178399999</c:v>
                </c:pt>
                <c:pt idx="47">
                  <c:v>14213.954897400001</c:v>
                </c:pt>
                <c:pt idx="48">
                  <c:v>11962.202561100001</c:v>
                </c:pt>
                <c:pt idx="49">
                  <c:v>12567.053613</c:v>
                </c:pt>
                <c:pt idx="50">
                  <c:v>11338.2006428</c:v>
                </c:pt>
                <c:pt idx="51">
                  <c:v>11042.061496300001</c:v>
                </c:pt>
                <c:pt idx="52">
                  <c:v>18490.755066500002</c:v>
                </c:pt>
                <c:pt idx="53">
                  <c:v>18909.1552314</c:v>
                </c:pt>
                <c:pt idx="54">
                  <c:v>13495.9903543</c:v>
                </c:pt>
                <c:pt idx="55">
                  <c:v>16167.1135283</c:v>
                </c:pt>
                <c:pt idx="56">
                  <c:v>23125.710314399999</c:v>
                </c:pt>
                <c:pt idx="57">
                  <c:v>23168.9567441</c:v>
                </c:pt>
                <c:pt idx="58">
                  <c:v>26468.068571899999</c:v>
                </c:pt>
                <c:pt idx="59">
                  <c:v>27328.392002799999</c:v>
                </c:pt>
                <c:pt idx="60">
                  <c:v>17316.111292199999</c:v>
                </c:pt>
                <c:pt idx="61">
                  <c:v>19512.268272699999</c:v>
                </c:pt>
                <c:pt idx="62">
                  <c:v>26129.2957546</c:v>
                </c:pt>
                <c:pt idx="63">
                  <c:v>19922.4888331</c:v>
                </c:pt>
                <c:pt idx="64">
                  <c:v>28694.602133600001</c:v>
                </c:pt>
                <c:pt idx="65">
                  <c:v>19411.219590100001</c:v>
                </c:pt>
                <c:pt idx="66">
                  <c:v>18713.327806199999</c:v>
                </c:pt>
                <c:pt idx="67">
                  <c:v>21060.692184200001</c:v>
                </c:pt>
                <c:pt idx="68">
                  <c:v>24228.545400300001</c:v>
                </c:pt>
                <c:pt idx="69">
                  <c:v>27276.696506699998</c:v>
                </c:pt>
                <c:pt idx="70">
                  <c:v>27938.721391899999</c:v>
                </c:pt>
                <c:pt idx="71">
                  <c:v>30440.9573585</c:v>
                </c:pt>
                <c:pt idx="72">
                  <c:v>29055.133564299998</c:v>
                </c:pt>
                <c:pt idx="73">
                  <c:v>37108.172593499999</c:v>
                </c:pt>
                <c:pt idx="74">
                  <c:v>20237.133588699999</c:v>
                </c:pt>
                <c:pt idx="75">
                  <c:v>24838.447747999999</c:v>
                </c:pt>
                <c:pt idx="76">
                  <c:v>35156.334363299997</c:v>
                </c:pt>
                <c:pt idx="77">
                  <c:v>44357.118740400001</c:v>
                </c:pt>
                <c:pt idx="78">
                  <c:v>45617.998308499999</c:v>
                </c:pt>
                <c:pt idx="79">
                  <c:v>38245.116684100001</c:v>
                </c:pt>
                <c:pt idx="80">
                  <c:v>40142.3477164</c:v>
                </c:pt>
                <c:pt idx="81">
                  <c:v>51182.649365999998</c:v>
                </c:pt>
                <c:pt idx="82">
                  <c:v>58717.299525000002</c:v>
                </c:pt>
                <c:pt idx="83">
                  <c:v>76686.365469999902</c:v>
                </c:pt>
                <c:pt idx="84">
                  <c:v>57801.565553</c:v>
                </c:pt>
                <c:pt idx="85">
                  <c:v>49029.741164999999</c:v>
                </c:pt>
                <c:pt idx="86">
                  <c:v>52533.658911600003</c:v>
                </c:pt>
                <c:pt idx="87">
                  <c:v>63366.904515000002</c:v>
                </c:pt>
                <c:pt idx="88">
                  <c:v>52438.505566</c:v>
                </c:pt>
                <c:pt idx="89">
                  <c:v>59228.515790999998</c:v>
                </c:pt>
                <c:pt idx="90">
                  <c:v>40033.354920999998</c:v>
                </c:pt>
                <c:pt idx="91">
                  <c:v>46764.318805399998</c:v>
                </c:pt>
                <c:pt idx="92">
                  <c:v>35111.907229700002</c:v>
                </c:pt>
                <c:pt idx="93">
                  <c:v>34166.105136300001</c:v>
                </c:pt>
                <c:pt idx="94">
                  <c:v>32938.288200000003</c:v>
                </c:pt>
                <c:pt idx="95">
                  <c:v>36861.801047000001</c:v>
                </c:pt>
                <c:pt idx="96">
                  <c:v>27582.811166300002</c:v>
                </c:pt>
                <c:pt idx="97">
                  <c:v>37941.5674592</c:v>
                </c:pt>
                <c:pt idx="98">
                  <c:v>46973.737229899998</c:v>
                </c:pt>
                <c:pt idx="99">
                  <c:v>50395.603443</c:v>
                </c:pt>
                <c:pt idx="100">
                  <c:v>43639.676003699999</c:v>
                </c:pt>
                <c:pt idx="101">
                  <c:v>43185.644986500003</c:v>
                </c:pt>
                <c:pt idx="102">
                  <c:v>40539.0188395</c:v>
                </c:pt>
                <c:pt idx="103">
                  <c:v>35518.677457999998</c:v>
                </c:pt>
                <c:pt idx="104">
                  <c:v>65092.806153400001</c:v>
                </c:pt>
                <c:pt idx="105">
                  <c:v>73537.713866000006</c:v>
                </c:pt>
                <c:pt idx="106">
                  <c:v>67530.671623000002</c:v>
                </c:pt>
                <c:pt idx="107">
                  <c:v>63517.804768000002</c:v>
                </c:pt>
                <c:pt idx="108">
                  <c:v>56452.361585999999</c:v>
                </c:pt>
                <c:pt idx="109">
                  <c:v>63113.337592999997</c:v>
                </c:pt>
                <c:pt idx="110">
                  <c:v>56506.151081000004</c:v>
                </c:pt>
                <c:pt idx="111">
                  <c:v>59148.874429000003</c:v>
                </c:pt>
                <c:pt idx="112">
                  <c:v>56227.962363999999</c:v>
                </c:pt>
                <c:pt idx="113">
                  <c:v>61376.440545999998</c:v>
                </c:pt>
                <c:pt idx="114">
                  <c:v>60611.483598999999</c:v>
                </c:pt>
                <c:pt idx="115">
                  <c:v>61458.385428000001</c:v>
                </c:pt>
                <c:pt idx="116">
                  <c:v>65364.215698999898</c:v>
                </c:pt>
                <c:pt idx="117">
                  <c:v>59328.482652999897</c:v>
                </c:pt>
                <c:pt idx="118">
                  <c:v>53414.194987000003</c:v>
                </c:pt>
                <c:pt idx="119">
                  <c:v>61936.292052600002</c:v>
                </c:pt>
                <c:pt idx="120">
                  <c:v>66760.079744000002</c:v>
                </c:pt>
                <c:pt idx="121">
                  <c:v>72339.436912999998</c:v>
                </c:pt>
                <c:pt idx="122">
                  <c:v>69294.769352000003</c:v>
                </c:pt>
                <c:pt idx="123">
                  <c:v>106183.524423</c:v>
                </c:pt>
                <c:pt idx="124">
                  <c:v>75579.640453</c:v>
                </c:pt>
                <c:pt idx="125">
                  <c:v>94653.7584949999</c:v>
                </c:pt>
                <c:pt idx="126">
                  <c:v>87115.171111000003</c:v>
                </c:pt>
                <c:pt idx="127">
                  <c:v>103745.03346000001</c:v>
                </c:pt>
                <c:pt idx="128">
                  <c:v>92923.073778000005</c:v>
                </c:pt>
                <c:pt idx="129">
                  <c:v>87156.452195999998</c:v>
                </c:pt>
                <c:pt idx="130">
                  <c:v>107368.603382</c:v>
                </c:pt>
                <c:pt idx="131">
                  <c:v>120633.72900199999</c:v>
                </c:pt>
                <c:pt idx="132">
                  <c:v>133935.47977199999</c:v>
                </c:pt>
                <c:pt idx="133">
                  <c:v>107943.80003499999</c:v>
                </c:pt>
                <c:pt idx="134">
                  <c:v>96341.605009000006</c:v>
                </c:pt>
                <c:pt idx="135">
                  <c:v>96727.641566000006</c:v>
                </c:pt>
                <c:pt idx="136">
                  <c:v>96491.553291000004</c:v>
                </c:pt>
                <c:pt idx="137">
                  <c:v>84561.154479000004</c:v>
                </c:pt>
                <c:pt idx="138">
                  <c:v>98559.008403</c:v>
                </c:pt>
                <c:pt idx="139">
                  <c:v>192770.70671299999</c:v>
                </c:pt>
                <c:pt idx="140">
                  <c:v>202626.85690499999</c:v>
                </c:pt>
                <c:pt idx="141">
                  <c:v>174242.879953</c:v>
                </c:pt>
                <c:pt idx="142">
                  <c:v>144450.28111000001</c:v>
                </c:pt>
                <c:pt idx="143">
                  <c:v>145559.92851299999</c:v>
                </c:pt>
                <c:pt idx="144">
                  <c:v>148659.356895</c:v>
                </c:pt>
                <c:pt idx="145">
                  <c:v>137600.26098600001</c:v>
                </c:pt>
                <c:pt idx="146">
                  <c:v>157268.03099</c:v>
                </c:pt>
                <c:pt idx="147">
                  <c:v>140627.20100999999</c:v>
                </c:pt>
                <c:pt idx="148">
                  <c:v>150878.066089</c:v>
                </c:pt>
                <c:pt idx="149">
                  <c:v>134322.38454299999</c:v>
                </c:pt>
                <c:pt idx="150">
                  <c:v>138865.999454</c:v>
                </c:pt>
                <c:pt idx="151">
                  <c:v>127688.32694</c:v>
                </c:pt>
              </c:numCache>
            </c:numRef>
          </c:val>
          <c:smooth val="0"/>
          <c:extLst>
            <c:ext xmlns:c16="http://schemas.microsoft.com/office/drawing/2014/chart" uri="{C3380CC4-5D6E-409C-BE32-E72D297353CC}">
              <c16:uniqueId val="{00000004-F0D0-47E9-BD78-B190B1A54F17}"/>
            </c:ext>
          </c:extLst>
        </c:ser>
        <c:dLbls>
          <c:showLegendKey val="0"/>
          <c:showVal val="0"/>
          <c:showCatName val="0"/>
          <c:showSerName val="0"/>
          <c:showPercent val="0"/>
          <c:showBubbleSize val="0"/>
        </c:dLbls>
        <c:marker val="1"/>
        <c:smooth val="0"/>
        <c:axId val="303301776"/>
        <c:axId val="303307216"/>
      </c:lineChart>
      <c:catAx>
        <c:axId val="303301776"/>
        <c:scaling>
          <c:orientation val="minMax"/>
        </c:scaling>
        <c:delete val="0"/>
        <c:axPos val="b"/>
        <c:numFmt formatCode="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03307216"/>
        <c:crosses val="autoZero"/>
        <c:auto val="0"/>
        <c:lblAlgn val="ctr"/>
        <c:lblOffset val="100"/>
        <c:tickLblSkip val="12"/>
        <c:noMultiLvlLbl val="0"/>
      </c:catAx>
      <c:valAx>
        <c:axId val="303307216"/>
        <c:scaling>
          <c:orientation val="minMax"/>
          <c:max val="250000"/>
          <c:min val="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a:t>Website visits (000)</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03301776"/>
        <c:crosses val="autoZero"/>
        <c:crossBetween val="between"/>
        <c:dispUnits>
          <c:builtInUnit val="thousands"/>
        </c:dispUnits>
      </c:valAx>
      <c:spPr>
        <a:noFill/>
        <a:ln>
          <a:noFill/>
        </a:ln>
        <a:effectLst/>
      </c:spPr>
    </c:plotArea>
    <c:legend>
      <c:legendPos val="b"/>
      <c:layout>
        <c:manualLayout>
          <c:xMode val="edge"/>
          <c:yMode val="edge"/>
          <c:x val="9.0116977042157902E-5"/>
          <c:y val="0.89953566695252207"/>
          <c:w val="0.99981976604591571"/>
          <c:h val="8.4622748889062141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solidFill>
                <a:latin typeface="+mn-lt"/>
                <a:ea typeface="+mn-ea"/>
                <a:cs typeface="+mn-cs"/>
              </a:defRPr>
            </a:pPr>
            <a:r>
              <a:rPr lang="en-US" dirty="0"/>
              <a:t>Furniture: Weekly TV impacts vs conversion rate</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12700" cap="rnd">
              <a:solidFill>
                <a:schemeClr val="accent2"/>
              </a:solidFill>
              <a:round/>
            </a:ln>
            <a:effectLst/>
          </c:spPr>
          <c:marker>
            <c:symbol val="circle"/>
            <c:size val="12"/>
            <c:spPr>
              <a:solidFill>
                <a:schemeClr val="accent2"/>
              </a:solidFill>
              <a:ln w="9525">
                <a:solidFill>
                  <a:schemeClr val="accent2"/>
                </a:solidFill>
              </a:ln>
              <a:effectLst/>
            </c:spPr>
          </c:marker>
          <c:cat>
            <c:strRef>
              <c:f>Sheet1!$A$2:$A$8</c:f>
              <c:strCache>
                <c:ptCount val="7"/>
                <c:pt idx="0">
                  <c:v>0-10m</c:v>
                </c:pt>
                <c:pt idx="1">
                  <c:v>10-20m</c:v>
                </c:pt>
                <c:pt idx="2">
                  <c:v>20-30m</c:v>
                </c:pt>
                <c:pt idx="3">
                  <c:v>30-40m</c:v>
                </c:pt>
                <c:pt idx="4">
                  <c:v>40-50m</c:v>
                </c:pt>
                <c:pt idx="5">
                  <c:v>50-60m</c:v>
                </c:pt>
                <c:pt idx="6">
                  <c:v>60-70m</c:v>
                </c:pt>
              </c:strCache>
            </c:strRef>
          </c:cat>
          <c:val>
            <c:numRef>
              <c:f>Sheet1!$B$2:$B$8</c:f>
              <c:numCache>
                <c:formatCode>General</c:formatCode>
                <c:ptCount val="7"/>
                <c:pt idx="0">
                  <c:v>8.5663030987296728E-3</c:v>
                </c:pt>
                <c:pt idx="1">
                  <c:v>9.025754332010423E-3</c:v>
                </c:pt>
                <c:pt idx="2">
                  <c:v>9.5850589537206099E-3</c:v>
                </c:pt>
                <c:pt idx="3">
                  <c:v>1.0565210900057392E-2</c:v>
                </c:pt>
                <c:pt idx="4">
                  <c:v>1.1970368318219937E-2</c:v>
                </c:pt>
                <c:pt idx="5">
                  <c:v>1.475870742771771E-2</c:v>
                </c:pt>
                <c:pt idx="6">
                  <c:v>1.8445182580608229E-2</c:v>
                </c:pt>
              </c:numCache>
            </c:numRef>
          </c:val>
          <c:smooth val="0"/>
          <c:extLst>
            <c:ext xmlns:c16="http://schemas.microsoft.com/office/drawing/2014/chart" uri="{C3380CC4-5D6E-409C-BE32-E72D297353CC}">
              <c16:uniqueId val="{00000000-BEA6-4FBB-B732-4B53C6EBEC43}"/>
            </c:ext>
          </c:extLst>
        </c:ser>
        <c:dLbls>
          <c:showLegendKey val="0"/>
          <c:showVal val="0"/>
          <c:showCatName val="0"/>
          <c:showSerName val="0"/>
          <c:showPercent val="0"/>
          <c:showBubbleSize val="0"/>
        </c:dLbls>
        <c:marker val="1"/>
        <c:smooth val="0"/>
        <c:axId val="518580536"/>
        <c:axId val="518584056"/>
      </c:lineChart>
      <c:catAx>
        <c:axId val="518580536"/>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a:t>TV impacts weekly</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518584056"/>
        <c:crosses val="autoZero"/>
        <c:auto val="1"/>
        <c:lblAlgn val="ctr"/>
        <c:lblOffset val="100"/>
        <c:noMultiLvlLbl val="0"/>
      </c:catAx>
      <c:valAx>
        <c:axId val="518584056"/>
        <c:scaling>
          <c:orientation val="minMax"/>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a:t>Website conversion rate</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518580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solidFill>
                <a:latin typeface="Arial (Body)"/>
                <a:ea typeface="+mn-ea"/>
                <a:cs typeface="+mn-cs"/>
              </a:defRPr>
            </a:pPr>
            <a:r>
              <a:rPr lang="en-GB"/>
              <a:t>2nd hand cars</a:t>
            </a:r>
          </a:p>
        </c:rich>
      </c:tx>
      <c:layout>
        <c:manualLayout>
          <c:xMode val="edge"/>
          <c:yMode val="edge"/>
          <c:x val="0.42967748015873014"/>
          <c:y val="6.4141414141414138E-2"/>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chemeClr val="tx1"/>
              </a:solidFill>
              <a:latin typeface="Arial (Body)"/>
              <a:ea typeface="+mn-ea"/>
              <a:cs typeface="+mn-cs"/>
            </a:defRPr>
          </a:pPr>
          <a:endParaRPr lang="en-US"/>
        </a:p>
      </c:txPr>
    </c:title>
    <c:autoTitleDeleted val="0"/>
    <c:plotArea>
      <c:layout>
        <c:manualLayout>
          <c:layoutTarget val="inner"/>
          <c:xMode val="edge"/>
          <c:yMode val="edge"/>
          <c:x val="8.1671023666926218E-2"/>
          <c:y val="0.13440918895039111"/>
          <c:w val="0.8868957439026306"/>
          <c:h val="0.67897008913489776"/>
        </c:manualLayout>
      </c:layout>
      <c:barChart>
        <c:barDir val="col"/>
        <c:grouping val="stacked"/>
        <c:varyColors val="0"/>
        <c:ser>
          <c:idx val="1"/>
          <c:order val="1"/>
          <c:tx>
            <c:strRef>
              <c:f>Sheet1!$C$1</c:f>
              <c:strCache>
                <c:ptCount val="1"/>
                <c:pt idx="0">
                  <c:v>Effect of paid search alone</c:v>
                </c:pt>
              </c:strCache>
            </c:strRef>
          </c:tx>
          <c:spPr>
            <a:solidFill>
              <a:srgbClr val="009B3C"/>
            </a:solidFill>
            <a:ln>
              <a:noFill/>
            </a:ln>
            <a:effectLst/>
          </c:spPr>
          <c:invertIfNegative val="0"/>
          <c:cat>
            <c:numRef>
              <c:f>Sheet1!$A$2:$A$153</c:f>
              <c:numCache>
                <c:formatCode>m/d/yyyy</c:formatCode>
                <c:ptCount val="152"/>
                <c:pt idx="0">
                  <c:v>43220</c:v>
                </c:pt>
                <c:pt idx="1">
                  <c:v>43227</c:v>
                </c:pt>
                <c:pt idx="2">
                  <c:v>43234</c:v>
                </c:pt>
                <c:pt idx="3">
                  <c:v>43241</c:v>
                </c:pt>
                <c:pt idx="4">
                  <c:v>43248</c:v>
                </c:pt>
                <c:pt idx="5">
                  <c:v>43255</c:v>
                </c:pt>
                <c:pt idx="6">
                  <c:v>43262</c:v>
                </c:pt>
                <c:pt idx="7">
                  <c:v>43269</c:v>
                </c:pt>
                <c:pt idx="8">
                  <c:v>43276</c:v>
                </c:pt>
                <c:pt idx="9">
                  <c:v>43283</c:v>
                </c:pt>
                <c:pt idx="10">
                  <c:v>43290</c:v>
                </c:pt>
                <c:pt idx="11">
                  <c:v>43297</c:v>
                </c:pt>
                <c:pt idx="12">
                  <c:v>43304</c:v>
                </c:pt>
                <c:pt idx="13">
                  <c:v>43311</c:v>
                </c:pt>
                <c:pt idx="14">
                  <c:v>43318</c:v>
                </c:pt>
                <c:pt idx="15">
                  <c:v>43325</c:v>
                </c:pt>
                <c:pt idx="16">
                  <c:v>43332</c:v>
                </c:pt>
                <c:pt idx="17">
                  <c:v>43339</c:v>
                </c:pt>
                <c:pt idx="18">
                  <c:v>43346</c:v>
                </c:pt>
                <c:pt idx="19">
                  <c:v>43353</c:v>
                </c:pt>
                <c:pt idx="20">
                  <c:v>43360</c:v>
                </c:pt>
                <c:pt idx="21">
                  <c:v>43367</c:v>
                </c:pt>
                <c:pt idx="22">
                  <c:v>43374</c:v>
                </c:pt>
                <c:pt idx="23">
                  <c:v>43381</c:v>
                </c:pt>
                <c:pt idx="24">
                  <c:v>43388</c:v>
                </c:pt>
                <c:pt idx="25">
                  <c:v>43395</c:v>
                </c:pt>
                <c:pt idx="26">
                  <c:v>43402</c:v>
                </c:pt>
                <c:pt idx="27">
                  <c:v>43409</c:v>
                </c:pt>
                <c:pt idx="28">
                  <c:v>43416</c:v>
                </c:pt>
                <c:pt idx="29">
                  <c:v>43423</c:v>
                </c:pt>
                <c:pt idx="30">
                  <c:v>43430</c:v>
                </c:pt>
                <c:pt idx="31">
                  <c:v>43437</c:v>
                </c:pt>
                <c:pt idx="32">
                  <c:v>43444</c:v>
                </c:pt>
                <c:pt idx="33">
                  <c:v>43451</c:v>
                </c:pt>
                <c:pt idx="34">
                  <c:v>43458</c:v>
                </c:pt>
                <c:pt idx="35">
                  <c:v>43465</c:v>
                </c:pt>
                <c:pt idx="36">
                  <c:v>43472</c:v>
                </c:pt>
                <c:pt idx="37">
                  <c:v>43479</c:v>
                </c:pt>
                <c:pt idx="38">
                  <c:v>43486</c:v>
                </c:pt>
                <c:pt idx="39">
                  <c:v>43493</c:v>
                </c:pt>
                <c:pt idx="40">
                  <c:v>43500</c:v>
                </c:pt>
                <c:pt idx="41">
                  <c:v>43507</c:v>
                </c:pt>
                <c:pt idx="42">
                  <c:v>43514</c:v>
                </c:pt>
                <c:pt idx="43">
                  <c:v>43521</c:v>
                </c:pt>
                <c:pt idx="44">
                  <c:v>43528</c:v>
                </c:pt>
                <c:pt idx="45">
                  <c:v>43535</c:v>
                </c:pt>
                <c:pt idx="46">
                  <c:v>43542</c:v>
                </c:pt>
                <c:pt idx="47">
                  <c:v>43549</c:v>
                </c:pt>
                <c:pt idx="48">
                  <c:v>43556</c:v>
                </c:pt>
                <c:pt idx="49">
                  <c:v>43563</c:v>
                </c:pt>
                <c:pt idx="50">
                  <c:v>43570</c:v>
                </c:pt>
                <c:pt idx="51">
                  <c:v>43577</c:v>
                </c:pt>
                <c:pt idx="52">
                  <c:v>43584</c:v>
                </c:pt>
                <c:pt idx="53">
                  <c:v>43591</c:v>
                </c:pt>
                <c:pt idx="54">
                  <c:v>43598</c:v>
                </c:pt>
                <c:pt idx="55">
                  <c:v>43605</c:v>
                </c:pt>
                <c:pt idx="56">
                  <c:v>43612</c:v>
                </c:pt>
                <c:pt idx="57">
                  <c:v>43619</c:v>
                </c:pt>
                <c:pt idx="58">
                  <c:v>43626</c:v>
                </c:pt>
                <c:pt idx="59">
                  <c:v>43633</c:v>
                </c:pt>
                <c:pt idx="60">
                  <c:v>43640</c:v>
                </c:pt>
                <c:pt idx="61">
                  <c:v>43647</c:v>
                </c:pt>
                <c:pt idx="62">
                  <c:v>43654</c:v>
                </c:pt>
                <c:pt idx="63">
                  <c:v>43661</c:v>
                </c:pt>
                <c:pt idx="64">
                  <c:v>43668</c:v>
                </c:pt>
                <c:pt idx="65">
                  <c:v>43675</c:v>
                </c:pt>
                <c:pt idx="66">
                  <c:v>43682</c:v>
                </c:pt>
                <c:pt idx="67">
                  <c:v>43689</c:v>
                </c:pt>
                <c:pt idx="68">
                  <c:v>43696</c:v>
                </c:pt>
                <c:pt idx="69">
                  <c:v>43703</c:v>
                </c:pt>
                <c:pt idx="70">
                  <c:v>43710</c:v>
                </c:pt>
                <c:pt idx="71">
                  <c:v>43717</c:v>
                </c:pt>
                <c:pt idx="72">
                  <c:v>43724</c:v>
                </c:pt>
                <c:pt idx="73">
                  <c:v>43731</c:v>
                </c:pt>
                <c:pt idx="74">
                  <c:v>43738</c:v>
                </c:pt>
                <c:pt idx="75">
                  <c:v>43745</c:v>
                </c:pt>
                <c:pt idx="76">
                  <c:v>43752</c:v>
                </c:pt>
                <c:pt idx="77">
                  <c:v>43759</c:v>
                </c:pt>
                <c:pt idx="78">
                  <c:v>43766</c:v>
                </c:pt>
                <c:pt idx="79">
                  <c:v>43773</c:v>
                </c:pt>
                <c:pt idx="80">
                  <c:v>43780</c:v>
                </c:pt>
                <c:pt idx="81">
                  <c:v>43787</c:v>
                </c:pt>
                <c:pt idx="82">
                  <c:v>43794</c:v>
                </c:pt>
                <c:pt idx="83">
                  <c:v>43801</c:v>
                </c:pt>
                <c:pt idx="84">
                  <c:v>43808</c:v>
                </c:pt>
                <c:pt idx="85">
                  <c:v>43815</c:v>
                </c:pt>
                <c:pt idx="86">
                  <c:v>43822</c:v>
                </c:pt>
                <c:pt idx="87">
                  <c:v>43829</c:v>
                </c:pt>
                <c:pt idx="88">
                  <c:v>43836</c:v>
                </c:pt>
                <c:pt idx="89">
                  <c:v>43843</c:v>
                </c:pt>
                <c:pt idx="90">
                  <c:v>43850</c:v>
                </c:pt>
                <c:pt idx="91">
                  <c:v>43857</c:v>
                </c:pt>
                <c:pt idx="92">
                  <c:v>43864</c:v>
                </c:pt>
                <c:pt idx="93">
                  <c:v>43871</c:v>
                </c:pt>
                <c:pt idx="94">
                  <c:v>43878</c:v>
                </c:pt>
                <c:pt idx="95">
                  <c:v>43885</c:v>
                </c:pt>
                <c:pt idx="96">
                  <c:v>43892</c:v>
                </c:pt>
                <c:pt idx="97">
                  <c:v>43899</c:v>
                </c:pt>
                <c:pt idx="98">
                  <c:v>43906</c:v>
                </c:pt>
                <c:pt idx="99">
                  <c:v>43913</c:v>
                </c:pt>
                <c:pt idx="100">
                  <c:v>43920</c:v>
                </c:pt>
                <c:pt idx="101">
                  <c:v>43927</c:v>
                </c:pt>
                <c:pt idx="102">
                  <c:v>43934</c:v>
                </c:pt>
                <c:pt idx="103">
                  <c:v>43941</c:v>
                </c:pt>
                <c:pt idx="104">
                  <c:v>43948</c:v>
                </c:pt>
                <c:pt idx="105">
                  <c:v>43955</c:v>
                </c:pt>
                <c:pt idx="106">
                  <c:v>43962</c:v>
                </c:pt>
                <c:pt idx="107">
                  <c:v>43969</c:v>
                </c:pt>
                <c:pt idx="108">
                  <c:v>43976</c:v>
                </c:pt>
                <c:pt idx="109">
                  <c:v>43983</c:v>
                </c:pt>
                <c:pt idx="110">
                  <c:v>43990</c:v>
                </c:pt>
                <c:pt idx="111">
                  <c:v>43997</c:v>
                </c:pt>
                <c:pt idx="112">
                  <c:v>44004</c:v>
                </c:pt>
                <c:pt idx="113">
                  <c:v>44011</c:v>
                </c:pt>
                <c:pt idx="114">
                  <c:v>44018</c:v>
                </c:pt>
                <c:pt idx="115">
                  <c:v>44025</c:v>
                </c:pt>
                <c:pt idx="116">
                  <c:v>44032</c:v>
                </c:pt>
                <c:pt idx="117">
                  <c:v>44039</c:v>
                </c:pt>
                <c:pt idx="118">
                  <c:v>44046</c:v>
                </c:pt>
                <c:pt idx="119">
                  <c:v>44053</c:v>
                </c:pt>
                <c:pt idx="120">
                  <c:v>44060</c:v>
                </c:pt>
                <c:pt idx="121">
                  <c:v>44067</c:v>
                </c:pt>
                <c:pt idx="122">
                  <c:v>44074</c:v>
                </c:pt>
                <c:pt idx="123">
                  <c:v>44081</c:v>
                </c:pt>
                <c:pt idx="124">
                  <c:v>44088</c:v>
                </c:pt>
                <c:pt idx="125">
                  <c:v>44095</c:v>
                </c:pt>
                <c:pt idx="126">
                  <c:v>44102</c:v>
                </c:pt>
                <c:pt idx="127">
                  <c:v>44109</c:v>
                </c:pt>
                <c:pt idx="128">
                  <c:v>44116</c:v>
                </c:pt>
                <c:pt idx="129">
                  <c:v>44123</c:v>
                </c:pt>
                <c:pt idx="130">
                  <c:v>44130</c:v>
                </c:pt>
                <c:pt idx="131">
                  <c:v>44137</c:v>
                </c:pt>
                <c:pt idx="132">
                  <c:v>44144</c:v>
                </c:pt>
                <c:pt idx="133">
                  <c:v>44151</c:v>
                </c:pt>
                <c:pt idx="134">
                  <c:v>44158</c:v>
                </c:pt>
                <c:pt idx="135">
                  <c:v>44165</c:v>
                </c:pt>
                <c:pt idx="136">
                  <c:v>44172</c:v>
                </c:pt>
                <c:pt idx="137">
                  <c:v>44179</c:v>
                </c:pt>
                <c:pt idx="138">
                  <c:v>44186</c:v>
                </c:pt>
                <c:pt idx="139">
                  <c:v>44193</c:v>
                </c:pt>
                <c:pt idx="140">
                  <c:v>44200</c:v>
                </c:pt>
                <c:pt idx="141">
                  <c:v>44207</c:v>
                </c:pt>
                <c:pt idx="142">
                  <c:v>44214</c:v>
                </c:pt>
                <c:pt idx="143">
                  <c:v>44221</c:v>
                </c:pt>
                <c:pt idx="144">
                  <c:v>44228</c:v>
                </c:pt>
                <c:pt idx="145">
                  <c:v>44235</c:v>
                </c:pt>
                <c:pt idx="146">
                  <c:v>44242</c:v>
                </c:pt>
                <c:pt idx="147">
                  <c:v>44249</c:v>
                </c:pt>
                <c:pt idx="148">
                  <c:v>44256</c:v>
                </c:pt>
                <c:pt idx="149">
                  <c:v>44263</c:v>
                </c:pt>
                <c:pt idx="150">
                  <c:v>44270</c:v>
                </c:pt>
                <c:pt idx="151">
                  <c:v>44277</c:v>
                </c:pt>
              </c:numCache>
            </c:numRef>
          </c:cat>
          <c:val>
            <c:numRef>
              <c:f>Sheet1!$C$2:$C$153</c:f>
              <c:numCache>
                <c:formatCode>#,##0</c:formatCode>
                <c:ptCount val="1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2.2737367544323206E-12</c:v>
                </c:pt>
                <c:pt idx="56">
                  <c:v>0</c:v>
                </c:pt>
                <c:pt idx="57">
                  <c:v>2.8421709430404007E-13</c:v>
                </c:pt>
                <c:pt idx="58">
                  <c:v>9.0949470177292824E-13</c:v>
                </c:pt>
                <c:pt idx="59">
                  <c:v>6.8212102632969618E-12</c:v>
                </c:pt>
                <c:pt idx="60">
                  <c:v>1.3642420526593924E-12</c:v>
                </c:pt>
                <c:pt idx="61">
                  <c:v>9.0949470177292824E-13</c:v>
                </c:pt>
                <c:pt idx="62">
                  <c:v>1.0913936421275139E-11</c:v>
                </c:pt>
                <c:pt idx="63">
                  <c:v>152.16215967576323</c:v>
                </c:pt>
                <c:pt idx="64">
                  <c:v>4086.8590589271034</c:v>
                </c:pt>
                <c:pt idx="65">
                  <c:v>16811.185573037023</c:v>
                </c:pt>
                <c:pt idx="66">
                  <c:v>10111.523945696743</c:v>
                </c:pt>
                <c:pt idx="67">
                  <c:v>8382.8297325311396</c:v>
                </c:pt>
                <c:pt idx="68">
                  <c:v>2953.0595916836032</c:v>
                </c:pt>
                <c:pt idx="69">
                  <c:v>3345.5214557000863</c:v>
                </c:pt>
                <c:pt idx="70">
                  <c:v>2196.8855445173062</c:v>
                </c:pt>
                <c:pt idx="71">
                  <c:v>2000.914873213927</c:v>
                </c:pt>
                <c:pt idx="72">
                  <c:v>2683.1270052421582</c:v>
                </c:pt>
                <c:pt idx="73">
                  <c:v>4111.7726735834012</c:v>
                </c:pt>
                <c:pt idx="74">
                  <c:v>5523.1355927607456</c:v>
                </c:pt>
                <c:pt idx="75">
                  <c:v>8495.6220967865593</c:v>
                </c:pt>
                <c:pt idx="76">
                  <c:v>5488.4369210222058</c:v>
                </c:pt>
                <c:pt idx="77">
                  <c:v>8779.5213664618186</c:v>
                </c:pt>
                <c:pt idx="78">
                  <c:v>10201.223656177832</c:v>
                </c:pt>
                <c:pt idx="79">
                  <c:v>3672.0140227439692</c:v>
                </c:pt>
                <c:pt idx="80">
                  <c:v>9383.6713368586989</c:v>
                </c:pt>
                <c:pt idx="81">
                  <c:v>8520.9310985474622</c:v>
                </c:pt>
                <c:pt idx="82">
                  <c:v>3350.5917095597738</c:v>
                </c:pt>
                <c:pt idx="83">
                  <c:v>2255.7260635301786</c:v>
                </c:pt>
                <c:pt idx="84">
                  <c:v>3730.6383723844815</c:v>
                </c:pt>
                <c:pt idx="85">
                  <c:v>1711.6020951070927</c:v>
                </c:pt>
                <c:pt idx="86">
                  <c:v>17894.981182590909</c:v>
                </c:pt>
                <c:pt idx="87">
                  <c:v>10737.211184614989</c:v>
                </c:pt>
                <c:pt idx="88">
                  <c:v>863.6088812423784</c:v>
                </c:pt>
                <c:pt idx="89">
                  <c:v>1446.4780732165732</c:v>
                </c:pt>
                <c:pt idx="90">
                  <c:v>517.3366203444856</c:v>
                </c:pt>
                <c:pt idx="91">
                  <c:v>4648.9415015632749</c:v>
                </c:pt>
                <c:pt idx="92">
                  <c:v>1432.9804688091008</c:v>
                </c:pt>
                <c:pt idx="93">
                  <c:v>2802.0843822417487</c:v>
                </c:pt>
                <c:pt idx="94">
                  <c:v>2874.066909291641</c:v>
                </c:pt>
                <c:pt idx="95">
                  <c:v>5784.832355381609</c:v>
                </c:pt>
                <c:pt idx="96">
                  <c:v>2447.6501037952362</c:v>
                </c:pt>
                <c:pt idx="97">
                  <c:v>2509.69993109399</c:v>
                </c:pt>
                <c:pt idx="98">
                  <c:v>743.98044752027738</c:v>
                </c:pt>
                <c:pt idx="99">
                  <c:v>331.06298842004668</c:v>
                </c:pt>
                <c:pt idx="100">
                  <c:v>63.338952054292832</c:v>
                </c:pt>
                <c:pt idx="101">
                  <c:v>19.193047557136051</c:v>
                </c:pt>
                <c:pt idx="102">
                  <c:v>26.434504155619443</c:v>
                </c:pt>
                <c:pt idx="103">
                  <c:v>1.5316048098851365</c:v>
                </c:pt>
                <c:pt idx="104">
                  <c:v>1.0943412321731234E-10</c:v>
                </c:pt>
                <c:pt idx="105">
                  <c:v>1.1702374439092188E-10</c:v>
                </c:pt>
                <c:pt idx="106">
                  <c:v>4.7796318463624264E-11</c:v>
                </c:pt>
                <c:pt idx="107">
                  <c:v>3.1575139214673269E-10</c:v>
                </c:pt>
                <c:pt idx="108">
                  <c:v>1.0167149981128752E-10</c:v>
                </c:pt>
                <c:pt idx="109">
                  <c:v>3.0778274654667179E-10</c:v>
                </c:pt>
                <c:pt idx="110">
                  <c:v>7.1098404472851311E-11</c:v>
                </c:pt>
                <c:pt idx="111">
                  <c:v>3.1641236689061304E-10</c:v>
                </c:pt>
                <c:pt idx="112">
                  <c:v>2.4395956902856555E-10</c:v>
                </c:pt>
                <c:pt idx="113">
                  <c:v>2.5845660966002463E-10</c:v>
                </c:pt>
                <c:pt idx="114">
                  <c:v>1.0149233552313672E-10</c:v>
                </c:pt>
                <c:pt idx="115">
                  <c:v>2.2791856299420962E-11</c:v>
                </c:pt>
                <c:pt idx="116">
                  <c:v>6.6743355304563208E-11</c:v>
                </c:pt>
                <c:pt idx="117">
                  <c:v>2.94705233766885E-11</c:v>
                </c:pt>
                <c:pt idx="118">
                  <c:v>4.9344955988077412E-11</c:v>
                </c:pt>
                <c:pt idx="119">
                  <c:v>1.8003701440142401E-10</c:v>
                </c:pt>
                <c:pt idx="120">
                  <c:v>3.0050691052262333E-10</c:v>
                </c:pt>
                <c:pt idx="121">
                  <c:v>6.5142726287812788E-10</c:v>
                </c:pt>
                <c:pt idx="122">
                  <c:v>4.6795574970441838E-10</c:v>
                </c:pt>
                <c:pt idx="123">
                  <c:v>2.7687249841124704E-10</c:v>
                </c:pt>
                <c:pt idx="124">
                  <c:v>5.8284945191515663E-10</c:v>
                </c:pt>
                <c:pt idx="125">
                  <c:v>6.3333593535491342E-10</c:v>
                </c:pt>
                <c:pt idx="126">
                  <c:v>2.5646239494126509E-10</c:v>
                </c:pt>
                <c:pt idx="127">
                  <c:v>3905.6817203449164</c:v>
                </c:pt>
                <c:pt idx="128">
                  <c:v>28780.00252933033</c:v>
                </c:pt>
                <c:pt idx="129">
                  <c:v>21356.983997186664</c:v>
                </c:pt>
                <c:pt idx="130">
                  <c:v>35551.186450622503</c:v>
                </c:pt>
                <c:pt idx="131">
                  <c:v>26855.111823006297</c:v>
                </c:pt>
                <c:pt idx="132">
                  <c:v>25715.821303323792</c:v>
                </c:pt>
                <c:pt idx="133">
                  <c:v>14409.347069386635</c:v>
                </c:pt>
                <c:pt idx="134">
                  <c:v>14129.232413123889</c:v>
                </c:pt>
                <c:pt idx="135">
                  <c:v>13401.263122644596</c:v>
                </c:pt>
                <c:pt idx="136">
                  <c:v>18235.158597046437</c:v>
                </c:pt>
                <c:pt idx="137">
                  <c:v>37914.452217372527</c:v>
                </c:pt>
                <c:pt idx="138">
                  <c:v>39590.473234982943</c:v>
                </c:pt>
                <c:pt idx="139">
                  <c:v>39795.38213018635</c:v>
                </c:pt>
                <c:pt idx="140">
                  <c:v>45754.274479366388</c:v>
                </c:pt>
                <c:pt idx="141">
                  <c:v>28628.805015706446</c:v>
                </c:pt>
                <c:pt idx="142">
                  <c:v>26229.006478457421</c:v>
                </c:pt>
                <c:pt idx="143">
                  <c:v>47086.68600615672</c:v>
                </c:pt>
                <c:pt idx="144">
                  <c:v>33755.535885941106</c:v>
                </c:pt>
                <c:pt idx="145">
                  <c:v>42048.987398652687</c:v>
                </c:pt>
                <c:pt idx="146">
                  <c:v>48324.123199858019</c:v>
                </c:pt>
                <c:pt idx="147">
                  <c:v>71528.324645748813</c:v>
                </c:pt>
                <c:pt idx="148">
                  <c:v>58816.288875391823</c:v>
                </c:pt>
                <c:pt idx="149">
                  <c:v>55943.56732643523</c:v>
                </c:pt>
                <c:pt idx="150">
                  <c:v>70988.15853910787</c:v>
                </c:pt>
                <c:pt idx="151">
                  <c:v>92148.827836323835</c:v>
                </c:pt>
              </c:numCache>
            </c:numRef>
          </c:val>
          <c:extLst>
            <c:ext xmlns:c16="http://schemas.microsoft.com/office/drawing/2014/chart" uri="{C3380CC4-5D6E-409C-BE32-E72D297353CC}">
              <c16:uniqueId val="{00000000-3A08-421E-91EB-F94BBCC82232}"/>
            </c:ext>
          </c:extLst>
        </c:ser>
        <c:ser>
          <c:idx val="2"/>
          <c:order val="2"/>
          <c:tx>
            <c:strRef>
              <c:f>Sheet1!$D$1</c:f>
              <c:strCache>
                <c:ptCount val="1"/>
                <c:pt idx="0">
                  <c:v>Effect of TV assisted search</c:v>
                </c:pt>
              </c:strCache>
            </c:strRef>
          </c:tx>
          <c:spPr>
            <a:solidFill>
              <a:schemeClr val="accent4"/>
            </a:solidFill>
            <a:ln>
              <a:noFill/>
            </a:ln>
            <a:effectLst/>
          </c:spPr>
          <c:invertIfNegative val="0"/>
          <c:cat>
            <c:numRef>
              <c:f>Sheet1!$A$2:$A$153</c:f>
              <c:numCache>
                <c:formatCode>m/d/yyyy</c:formatCode>
                <c:ptCount val="152"/>
                <c:pt idx="0">
                  <c:v>43220</c:v>
                </c:pt>
                <c:pt idx="1">
                  <c:v>43227</c:v>
                </c:pt>
                <c:pt idx="2">
                  <c:v>43234</c:v>
                </c:pt>
                <c:pt idx="3">
                  <c:v>43241</c:v>
                </c:pt>
                <c:pt idx="4">
                  <c:v>43248</c:v>
                </c:pt>
                <c:pt idx="5">
                  <c:v>43255</c:v>
                </c:pt>
                <c:pt idx="6">
                  <c:v>43262</c:v>
                </c:pt>
                <c:pt idx="7">
                  <c:v>43269</c:v>
                </c:pt>
                <c:pt idx="8">
                  <c:v>43276</c:v>
                </c:pt>
                <c:pt idx="9">
                  <c:v>43283</c:v>
                </c:pt>
                <c:pt idx="10">
                  <c:v>43290</c:v>
                </c:pt>
                <c:pt idx="11">
                  <c:v>43297</c:v>
                </c:pt>
                <c:pt idx="12">
                  <c:v>43304</c:v>
                </c:pt>
                <c:pt idx="13">
                  <c:v>43311</c:v>
                </c:pt>
                <c:pt idx="14">
                  <c:v>43318</c:v>
                </c:pt>
                <c:pt idx="15">
                  <c:v>43325</c:v>
                </c:pt>
                <c:pt idx="16">
                  <c:v>43332</c:v>
                </c:pt>
                <c:pt idx="17">
                  <c:v>43339</c:v>
                </c:pt>
                <c:pt idx="18">
                  <c:v>43346</c:v>
                </c:pt>
                <c:pt idx="19">
                  <c:v>43353</c:v>
                </c:pt>
                <c:pt idx="20">
                  <c:v>43360</c:v>
                </c:pt>
                <c:pt idx="21">
                  <c:v>43367</c:v>
                </c:pt>
                <c:pt idx="22">
                  <c:v>43374</c:v>
                </c:pt>
                <c:pt idx="23">
                  <c:v>43381</c:v>
                </c:pt>
                <c:pt idx="24">
                  <c:v>43388</c:v>
                </c:pt>
                <c:pt idx="25">
                  <c:v>43395</c:v>
                </c:pt>
                <c:pt idx="26">
                  <c:v>43402</c:v>
                </c:pt>
                <c:pt idx="27">
                  <c:v>43409</c:v>
                </c:pt>
                <c:pt idx="28">
                  <c:v>43416</c:v>
                </c:pt>
                <c:pt idx="29">
                  <c:v>43423</c:v>
                </c:pt>
                <c:pt idx="30">
                  <c:v>43430</c:v>
                </c:pt>
                <c:pt idx="31">
                  <c:v>43437</c:v>
                </c:pt>
                <c:pt idx="32">
                  <c:v>43444</c:v>
                </c:pt>
                <c:pt idx="33">
                  <c:v>43451</c:v>
                </c:pt>
                <c:pt idx="34">
                  <c:v>43458</c:v>
                </c:pt>
                <c:pt idx="35">
                  <c:v>43465</c:v>
                </c:pt>
                <c:pt idx="36">
                  <c:v>43472</c:v>
                </c:pt>
                <c:pt idx="37">
                  <c:v>43479</c:v>
                </c:pt>
                <c:pt idx="38">
                  <c:v>43486</c:v>
                </c:pt>
                <c:pt idx="39">
                  <c:v>43493</c:v>
                </c:pt>
                <c:pt idx="40">
                  <c:v>43500</c:v>
                </c:pt>
                <c:pt idx="41">
                  <c:v>43507</c:v>
                </c:pt>
                <c:pt idx="42">
                  <c:v>43514</c:v>
                </c:pt>
                <c:pt idx="43">
                  <c:v>43521</c:v>
                </c:pt>
                <c:pt idx="44">
                  <c:v>43528</c:v>
                </c:pt>
                <c:pt idx="45">
                  <c:v>43535</c:v>
                </c:pt>
                <c:pt idx="46">
                  <c:v>43542</c:v>
                </c:pt>
                <c:pt idx="47">
                  <c:v>43549</c:v>
                </c:pt>
                <c:pt idx="48">
                  <c:v>43556</c:v>
                </c:pt>
                <c:pt idx="49">
                  <c:v>43563</c:v>
                </c:pt>
                <c:pt idx="50">
                  <c:v>43570</c:v>
                </c:pt>
                <c:pt idx="51">
                  <c:v>43577</c:v>
                </c:pt>
                <c:pt idx="52">
                  <c:v>43584</c:v>
                </c:pt>
                <c:pt idx="53">
                  <c:v>43591</c:v>
                </c:pt>
                <c:pt idx="54">
                  <c:v>43598</c:v>
                </c:pt>
                <c:pt idx="55">
                  <c:v>43605</c:v>
                </c:pt>
                <c:pt idx="56">
                  <c:v>43612</c:v>
                </c:pt>
                <c:pt idx="57">
                  <c:v>43619</c:v>
                </c:pt>
                <c:pt idx="58">
                  <c:v>43626</c:v>
                </c:pt>
                <c:pt idx="59">
                  <c:v>43633</c:v>
                </c:pt>
                <c:pt idx="60">
                  <c:v>43640</c:v>
                </c:pt>
                <c:pt idx="61">
                  <c:v>43647</c:v>
                </c:pt>
                <c:pt idx="62">
                  <c:v>43654</c:v>
                </c:pt>
                <c:pt idx="63">
                  <c:v>43661</c:v>
                </c:pt>
                <c:pt idx="64">
                  <c:v>43668</c:v>
                </c:pt>
                <c:pt idx="65">
                  <c:v>43675</c:v>
                </c:pt>
                <c:pt idx="66">
                  <c:v>43682</c:v>
                </c:pt>
                <c:pt idx="67">
                  <c:v>43689</c:v>
                </c:pt>
                <c:pt idx="68">
                  <c:v>43696</c:v>
                </c:pt>
                <c:pt idx="69">
                  <c:v>43703</c:v>
                </c:pt>
                <c:pt idx="70">
                  <c:v>43710</c:v>
                </c:pt>
                <c:pt idx="71">
                  <c:v>43717</c:v>
                </c:pt>
                <c:pt idx="72">
                  <c:v>43724</c:v>
                </c:pt>
                <c:pt idx="73">
                  <c:v>43731</c:v>
                </c:pt>
                <c:pt idx="74">
                  <c:v>43738</c:v>
                </c:pt>
                <c:pt idx="75">
                  <c:v>43745</c:v>
                </c:pt>
                <c:pt idx="76">
                  <c:v>43752</c:v>
                </c:pt>
                <c:pt idx="77">
                  <c:v>43759</c:v>
                </c:pt>
                <c:pt idx="78">
                  <c:v>43766</c:v>
                </c:pt>
                <c:pt idx="79">
                  <c:v>43773</c:v>
                </c:pt>
                <c:pt idx="80">
                  <c:v>43780</c:v>
                </c:pt>
                <c:pt idx="81">
                  <c:v>43787</c:v>
                </c:pt>
                <c:pt idx="82">
                  <c:v>43794</c:v>
                </c:pt>
                <c:pt idx="83">
                  <c:v>43801</c:v>
                </c:pt>
                <c:pt idx="84">
                  <c:v>43808</c:v>
                </c:pt>
                <c:pt idx="85">
                  <c:v>43815</c:v>
                </c:pt>
                <c:pt idx="86">
                  <c:v>43822</c:v>
                </c:pt>
                <c:pt idx="87">
                  <c:v>43829</c:v>
                </c:pt>
                <c:pt idx="88">
                  <c:v>43836</c:v>
                </c:pt>
                <c:pt idx="89">
                  <c:v>43843</c:v>
                </c:pt>
                <c:pt idx="90">
                  <c:v>43850</c:v>
                </c:pt>
                <c:pt idx="91">
                  <c:v>43857</c:v>
                </c:pt>
                <c:pt idx="92">
                  <c:v>43864</c:v>
                </c:pt>
                <c:pt idx="93">
                  <c:v>43871</c:v>
                </c:pt>
                <c:pt idx="94">
                  <c:v>43878</c:v>
                </c:pt>
                <c:pt idx="95">
                  <c:v>43885</c:v>
                </c:pt>
                <c:pt idx="96">
                  <c:v>43892</c:v>
                </c:pt>
                <c:pt idx="97">
                  <c:v>43899</c:v>
                </c:pt>
                <c:pt idx="98">
                  <c:v>43906</c:v>
                </c:pt>
                <c:pt idx="99">
                  <c:v>43913</c:v>
                </c:pt>
                <c:pt idx="100">
                  <c:v>43920</c:v>
                </c:pt>
                <c:pt idx="101">
                  <c:v>43927</c:v>
                </c:pt>
                <c:pt idx="102">
                  <c:v>43934</c:v>
                </c:pt>
                <c:pt idx="103">
                  <c:v>43941</c:v>
                </c:pt>
                <c:pt idx="104">
                  <c:v>43948</c:v>
                </c:pt>
                <c:pt idx="105">
                  <c:v>43955</c:v>
                </c:pt>
                <c:pt idx="106">
                  <c:v>43962</c:v>
                </c:pt>
                <c:pt idx="107">
                  <c:v>43969</c:v>
                </c:pt>
                <c:pt idx="108">
                  <c:v>43976</c:v>
                </c:pt>
                <c:pt idx="109">
                  <c:v>43983</c:v>
                </c:pt>
                <c:pt idx="110">
                  <c:v>43990</c:v>
                </c:pt>
                <c:pt idx="111">
                  <c:v>43997</c:v>
                </c:pt>
                <c:pt idx="112">
                  <c:v>44004</c:v>
                </c:pt>
                <c:pt idx="113">
                  <c:v>44011</c:v>
                </c:pt>
                <c:pt idx="114">
                  <c:v>44018</c:v>
                </c:pt>
                <c:pt idx="115">
                  <c:v>44025</c:v>
                </c:pt>
                <c:pt idx="116">
                  <c:v>44032</c:v>
                </c:pt>
                <c:pt idx="117">
                  <c:v>44039</c:v>
                </c:pt>
                <c:pt idx="118">
                  <c:v>44046</c:v>
                </c:pt>
                <c:pt idx="119">
                  <c:v>44053</c:v>
                </c:pt>
                <c:pt idx="120">
                  <c:v>44060</c:v>
                </c:pt>
                <c:pt idx="121">
                  <c:v>44067</c:v>
                </c:pt>
                <c:pt idx="122">
                  <c:v>44074</c:v>
                </c:pt>
                <c:pt idx="123">
                  <c:v>44081</c:v>
                </c:pt>
                <c:pt idx="124">
                  <c:v>44088</c:v>
                </c:pt>
                <c:pt idx="125">
                  <c:v>44095</c:v>
                </c:pt>
                <c:pt idx="126">
                  <c:v>44102</c:v>
                </c:pt>
                <c:pt idx="127">
                  <c:v>44109</c:v>
                </c:pt>
                <c:pt idx="128">
                  <c:v>44116</c:v>
                </c:pt>
                <c:pt idx="129">
                  <c:v>44123</c:v>
                </c:pt>
                <c:pt idx="130">
                  <c:v>44130</c:v>
                </c:pt>
                <c:pt idx="131">
                  <c:v>44137</c:v>
                </c:pt>
                <c:pt idx="132">
                  <c:v>44144</c:v>
                </c:pt>
                <c:pt idx="133">
                  <c:v>44151</c:v>
                </c:pt>
                <c:pt idx="134">
                  <c:v>44158</c:v>
                </c:pt>
                <c:pt idx="135">
                  <c:v>44165</c:v>
                </c:pt>
                <c:pt idx="136">
                  <c:v>44172</c:v>
                </c:pt>
                <c:pt idx="137">
                  <c:v>44179</c:v>
                </c:pt>
                <c:pt idx="138">
                  <c:v>44186</c:v>
                </c:pt>
                <c:pt idx="139">
                  <c:v>44193</c:v>
                </c:pt>
                <c:pt idx="140">
                  <c:v>44200</c:v>
                </c:pt>
                <c:pt idx="141">
                  <c:v>44207</c:v>
                </c:pt>
                <c:pt idx="142">
                  <c:v>44214</c:v>
                </c:pt>
                <c:pt idx="143">
                  <c:v>44221</c:v>
                </c:pt>
                <c:pt idx="144">
                  <c:v>44228</c:v>
                </c:pt>
                <c:pt idx="145">
                  <c:v>44235</c:v>
                </c:pt>
                <c:pt idx="146">
                  <c:v>44242</c:v>
                </c:pt>
                <c:pt idx="147">
                  <c:v>44249</c:v>
                </c:pt>
                <c:pt idx="148">
                  <c:v>44256</c:v>
                </c:pt>
                <c:pt idx="149">
                  <c:v>44263</c:v>
                </c:pt>
                <c:pt idx="150">
                  <c:v>44270</c:v>
                </c:pt>
                <c:pt idx="151">
                  <c:v>44277</c:v>
                </c:pt>
              </c:numCache>
            </c:numRef>
          </c:cat>
          <c:val>
            <c:numRef>
              <c:f>Sheet1!$D$2:$D$153</c:f>
              <c:numCache>
                <c:formatCode>#,##0</c:formatCode>
                <c:ptCount val="1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1.6351537737604272E-14</c:v>
                </c:pt>
                <c:pt idx="64">
                  <c:v>327.71143432819906</c:v>
                </c:pt>
                <c:pt idx="65">
                  <c:v>775.1039369443323</c:v>
                </c:pt>
                <c:pt idx="66">
                  <c:v>783.58949937391833</c:v>
                </c:pt>
                <c:pt idx="67">
                  <c:v>647.9688449656195</c:v>
                </c:pt>
                <c:pt idx="68">
                  <c:v>264.33573025365831</c:v>
                </c:pt>
                <c:pt idx="69">
                  <c:v>339.98790353227452</c:v>
                </c:pt>
                <c:pt idx="70">
                  <c:v>512.84336072492772</c:v>
                </c:pt>
                <c:pt idx="71">
                  <c:v>463.93073428590429</c:v>
                </c:pt>
                <c:pt idx="72">
                  <c:v>519.05400199862629</c:v>
                </c:pt>
                <c:pt idx="73">
                  <c:v>579.99580018463473</c:v>
                </c:pt>
                <c:pt idx="74">
                  <c:v>467.8916001307432</c:v>
                </c:pt>
                <c:pt idx="75">
                  <c:v>500.94235670717438</c:v>
                </c:pt>
                <c:pt idx="76">
                  <c:v>404.03121578431353</c:v>
                </c:pt>
                <c:pt idx="77">
                  <c:v>554.9149809847429</c:v>
                </c:pt>
                <c:pt idx="78">
                  <c:v>649.68164907551602</c:v>
                </c:pt>
                <c:pt idx="79">
                  <c:v>396.87056326526852</c:v>
                </c:pt>
                <c:pt idx="80">
                  <c:v>435.75892111589042</c:v>
                </c:pt>
                <c:pt idx="81">
                  <c:v>389.72362092397469</c:v>
                </c:pt>
                <c:pt idx="82">
                  <c:v>266.00615520468114</c:v>
                </c:pt>
                <c:pt idx="83">
                  <c:v>304.96384377518706</c:v>
                </c:pt>
                <c:pt idx="84">
                  <c:v>367.26038673187503</c:v>
                </c:pt>
                <c:pt idx="85">
                  <c:v>212.27249661683089</c:v>
                </c:pt>
                <c:pt idx="86">
                  <c:v>1039.5277890553348</c:v>
                </c:pt>
                <c:pt idx="87">
                  <c:v>1420.3775807247337</c:v>
                </c:pt>
                <c:pt idx="88">
                  <c:v>801.08888096406997</c:v>
                </c:pt>
                <c:pt idx="89">
                  <c:v>2001.1403784197289</c:v>
                </c:pt>
                <c:pt idx="90">
                  <c:v>834.84450526079888</c:v>
                </c:pt>
                <c:pt idx="91">
                  <c:v>2115.804153647719</c:v>
                </c:pt>
                <c:pt idx="92">
                  <c:v>883.73266920356332</c:v>
                </c:pt>
                <c:pt idx="93">
                  <c:v>1614.0407352343993</c:v>
                </c:pt>
                <c:pt idx="94">
                  <c:v>1305.6923598288672</c:v>
                </c:pt>
                <c:pt idx="95">
                  <c:v>2155.7276956549658</c:v>
                </c:pt>
                <c:pt idx="96">
                  <c:v>2129.8828444944984</c:v>
                </c:pt>
                <c:pt idx="97">
                  <c:v>1519.2326201741887</c:v>
                </c:pt>
                <c:pt idx="98">
                  <c:v>792.27137985013962</c:v>
                </c:pt>
                <c:pt idx="99">
                  <c:v>1754.1901729689641</c:v>
                </c:pt>
                <c:pt idx="100">
                  <c:v>147.14538323998744</c:v>
                </c:pt>
                <c:pt idx="101">
                  <c:v>13.913042043487883</c:v>
                </c:pt>
                <c:pt idx="102">
                  <c:v>19.164388767703397</c:v>
                </c:pt>
                <c:pt idx="103">
                  <c:v>1.1100371779732046</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1690.4452006185086</c:v>
                </c:pt>
                <c:pt idx="128">
                  <c:v>7114.7863146131804</c:v>
                </c:pt>
                <c:pt idx="129">
                  <c:v>12533.689129674192</c:v>
                </c:pt>
                <c:pt idx="130">
                  <c:v>12264.129251246364</c:v>
                </c:pt>
                <c:pt idx="131">
                  <c:v>13875.464962473316</c:v>
                </c:pt>
                <c:pt idx="132">
                  <c:v>14519.746056174308</c:v>
                </c:pt>
                <c:pt idx="133">
                  <c:v>17123.038966315009</c:v>
                </c:pt>
                <c:pt idx="134">
                  <c:v>19969.010533812121</c:v>
                </c:pt>
                <c:pt idx="135">
                  <c:v>13088.54376324037</c:v>
                </c:pt>
                <c:pt idx="136">
                  <c:v>10777.15998324361</c:v>
                </c:pt>
                <c:pt idx="137">
                  <c:v>15719.541973492922</c:v>
                </c:pt>
                <c:pt idx="138">
                  <c:v>27114.174734097167</c:v>
                </c:pt>
                <c:pt idx="139">
                  <c:v>28302.634599525845</c:v>
                </c:pt>
                <c:pt idx="140">
                  <c:v>26848.097787831139</c:v>
                </c:pt>
                <c:pt idx="141">
                  <c:v>24338.172996922422</c:v>
                </c:pt>
                <c:pt idx="142">
                  <c:v>24133.548317983943</c:v>
                </c:pt>
                <c:pt idx="143">
                  <c:v>27135.862522205145</c:v>
                </c:pt>
                <c:pt idx="144">
                  <c:v>28470.344986415068</c:v>
                </c:pt>
                <c:pt idx="145">
                  <c:v>27103.195392555113</c:v>
                </c:pt>
                <c:pt idx="146">
                  <c:v>28379.282698862069</c:v>
                </c:pt>
                <c:pt idx="147">
                  <c:v>34161.819579621602</c:v>
                </c:pt>
                <c:pt idx="148">
                  <c:v>38963.548748558722</c:v>
                </c:pt>
                <c:pt idx="149">
                  <c:v>40644.919566930381</c:v>
                </c:pt>
                <c:pt idx="150">
                  <c:v>37134.390322035972</c:v>
                </c:pt>
                <c:pt idx="151">
                  <c:v>36651.739763857564</c:v>
                </c:pt>
              </c:numCache>
            </c:numRef>
          </c:val>
          <c:extLst>
            <c:ext xmlns:c16="http://schemas.microsoft.com/office/drawing/2014/chart" uri="{C3380CC4-5D6E-409C-BE32-E72D297353CC}">
              <c16:uniqueId val="{00000001-3A08-421E-91EB-F94BBCC82232}"/>
            </c:ext>
          </c:extLst>
        </c:ser>
        <c:ser>
          <c:idx val="3"/>
          <c:order val="3"/>
          <c:tx>
            <c:strRef>
              <c:f>Sheet1!$E$1</c:f>
              <c:strCache>
                <c:ptCount val="1"/>
                <c:pt idx="0">
                  <c:v>Effect of TV alone</c:v>
                </c:pt>
              </c:strCache>
            </c:strRef>
          </c:tx>
          <c:spPr>
            <a:solidFill>
              <a:srgbClr val="C00000"/>
            </a:solidFill>
            <a:ln>
              <a:noFill/>
            </a:ln>
            <a:effectLst/>
          </c:spPr>
          <c:invertIfNegative val="0"/>
          <c:cat>
            <c:numRef>
              <c:f>Sheet1!$A$2:$A$153</c:f>
              <c:numCache>
                <c:formatCode>m/d/yyyy</c:formatCode>
                <c:ptCount val="152"/>
                <c:pt idx="0">
                  <c:v>43220</c:v>
                </c:pt>
                <c:pt idx="1">
                  <c:v>43227</c:v>
                </c:pt>
                <c:pt idx="2">
                  <c:v>43234</c:v>
                </c:pt>
                <c:pt idx="3">
                  <c:v>43241</c:v>
                </c:pt>
                <c:pt idx="4">
                  <c:v>43248</c:v>
                </c:pt>
                <c:pt idx="5">
                  <c:v>43255</c:v>
                </c:pt>
                <c:pt idx="6">
                  <c:v>43262</c:v>
                </c:pt>
                <c:pt idx="7">
                  <c:v>43269</c:v>
                </c:pt>
                <c:pt idx="8">
                  <c:v>43276</c:v>
                </c:pt>
                <c:pt idx="9">
                  <c:v>43283</c:v>
                </c:pt>
                <c:pt idx="10">
                  <c:v>43290</c:v>
                </c:pt>
                <c:pt idx="11">
                  <c:v>43297</c:v>
                </c:pt>
                <c:pt idx="12">
                  <c:v>43304</c:v>
                </c:pt>
                <c:pt idx="13">
                  <c:v>43311</c:v>
                </c:pt>
                <c:pt idx="14">
                  <c:v>43318</c:v>
                </c:pt>
                <c:pt idx="15">
                  <c:v>43325</c:v>
                </c:pt>
                <c:pt idx="16">
                  <c:v>43332</c:v>
                </c:pt>
                <c:pt idx="17">
                  <c:v>43339</c:v>
                </c:pt>
                <c:pt idx="18">
                  <c:v>43346</c:v>
                </c:pt>
                <c:pt idx="19">
                  <c:v>43353</c:v>
                </c:pt>
                <c:pt idx="20">
                  <c:v>43360</c:v>
                </c:pt>
                <c:pt idx="21">
                  <c:v>43367</c:v>
                </c:pt>
                <c:pt idx="22">
                  <c:v>43374</c:v>
                </c:pt>
                <c:pt idx="23">
                  <c:v>43381</c:v>
                </c:pt>
                <c:pt idx="24">
                  <c:v>43388</c:v>
                </c:pt>
                <c:pt idx="25">
                  <c:v>43395</c:v>
                </c:pt>
                <c:pt idx="26">
                  <c:v>43402</c:v>
                </c:pt>
                <c:pt idx="27">
                  <c:v>43409</c:v>
                </c:pt>
                <c:pt idx="28">
                  <c:v>43416</c:v>
                </c:pt>
                <c:pt idx="29">
                  <c:v>43423</c:v>
                </c:pt>
                <c:pt idx="30">
                  <c:v>43430</c:v>
                </c:pt>
                <c:pt idx="31">
                  <c:v>43437</c:v>
                </c:pt>
                <c:pt idx="32">
                  <c:v>43444</c:v>
                </c:pt>
                <c:pt idx="33">
                  <c:v>43451</c:v>
                </c:pt>
                <c:pt idx="34">
                  <c:v>43458</c:v>
                </c:pt>
                <c:pt idx="35">
                  <c:v>43465</c:v>
                </c:pt>
                <c:pt idx="36">
                  <c:v>43472</c:v>
                </c:pt>
                <c:pt idx="37">
                  <c:v>43479</c:v>
                </c:pt>
                <c:pt idx="38">
                  <c:v>43486</c:v>
                </c:pt>
                <c:pt idx="39">
                  <c:v>43493</c:v>
                </c:pt>
                <c:pt idx="40">
                  <c:v>43500</c:v>
                </c:pt>
                <c:pt idx="41">
                  <c:v>43507</c:v>
                </c:pt>
                <c:pt idx="42">
                  <c:v>43514</c:v>
                </c:pt>
                <c:pt idx="43">
                  <c:v>43521</c:v>
                </c:pt>
                <c:pt idx="44">
                  <c:v>43528</c:v>
                </c:pt>
                <c:pt idx="45">
                  <c:v>43535</c:v>
                </c:pt>
                <c:pt idx="46">
                  <c:v>43542</c:v>
                </c:pt>
                <c:pt idx="47">
                  <c:v>43549</c:v>
                </c:pt>
                <c:pt idx="48">
                  <c:v>43556</c:v>
                </c:pt>
                <c:pt idx="49">
                  <c:v>43563</c:v>
                </c:pt>
                <c:pt idx="50">
                  <c:v>43570</c:v>
                </c:pt>
                <c:pt idx="51">
                  <c:v>43577</c:v>
                </c:pt>
                <c:pt idx="52">
                  <c:v>43584</c:v>
                </c:pt>
                <c:pt idx="53">
                  <c:v>43591</c:v>
                </c:pt>
                <c:pt idx="54">
                  <c:v>43598</c:v>
                </c:pt>
                <c:pt idx="55">
                  <c:v>43605</c:v>
                </c:pt>
                <c:pt idx="56">
                  <c:v>43612</c:v>
                </c:pt>
                <c:pt idx="57">
                  <c:v>43619</c:v>
                </c:pt>
                <c:pt idx="58">
                  <c:v>43626</c:v>
                </c:pt>
                <c:pt idx="59">
                  <c:v>43633</c:v>
                </c:pt>
                <c:pt idx="60">
                  <c:v>43640</c:v>
                </c:pt>
                <c:pt idx="61">
                  <c:v>43647</c:v>
                </c:pt>
                <c:pt idx="62">
                  <c:v>43654</c:v>
                </c:pt>
                <c:pt idx="63">
                  <c:v>43661</c:v>
                </c:pt>
                <c:pt idx="64">
                  <c:v>43668</c:v>
                </c:pt>
                <c:pt idx="65">
                  <c:v>43675</c:v>
                </c:pt>
                <c:pt idx="66">
                  <c:v>43682</c:v>
                </c:pt>
                <c:pt idx="67">
                  <c:v>43689</c:v>
                </c:pt>
                <c:pt idx="68">
                  <c:v>43696</c:v>
                </c:pt>
                <c:pt idx="69">
                  <c:v>43703</c:v>
                </c:pt>
                <c:pt idx="70">
                  <c:v>43710</c:v>
                </c:pt>
                <c:pt idx="71">
                  <c:v>43717</c:v>
                </c:pt>
                <c:pt idx="72">
                  <c:v>43724</c:v>
                </c:pt>
                <c:pt idx="73">
                  <c:v>43731</c:v>
                </c:pt>
                <c:pt idx="74">
                  <c:v>43738</c:v>
                </c:pt>
                <c:pt idx="75">
                  <c:v>43745</c:v>
                </c:pt>
                <c:pt idx="76">
                  <c:v>43752</c:v>
                </c:pt>
                <c:pt idx="77">
                  <c:v>43759</c:v>
                </c:pt>
                <c:pt idx="78">
                  <c:v>43766</c:v>
                </c:pt>
                <c:pt idx="79">
                  <c:v>43773</c:v>
                </c:pt>
                <c:pt idx="80">
                  <c:v>43780</c:v>
                </c:pt>
                <c:pt idx="81">
                  <c:v>43787</c:v>
                </c:pt>
                <c:pt idx="82">
                  <c:v>43794</c:v>
                </c:pt>
                <c:pt idx="83">
                  <c:v>43801</c:v>
                </c:pt>
                <c:pt idx="84">
                  <c:v>43808</c:v>
                </c:pt>
                <c:pt idx="85">
                  <c:v>43815</c:v>
                </c:pt>
                <c:pt idx="86">
                  <c:v>43822</c:v>
                </c:pt>
                <c:pt idx="87">
                  <c:v>43829</c:v>
                </c:pt>
                <c:pt idx="88">
                  <c:v>43836</c:v>
                </c:pt>
                <c:pt idx="89">
                  <c:v>43843</c:v>
                </c:pt>
                <c:pt idx="90">
                  <c:v>43850</c:v>
                </c:pt>
                <c:pt idx="91">
                  <c:v>43857</c:v>
                </c:pt>
                <c:pt idx="92">
                  <c:v>43864</c:v>
                </c:pt>
                <c:pt idx="93">
                  <c:v>43871</c:v>
                </c:pt>
                <c:pt idx="94">
                  <c:v>43878</c:v>
                </c:pt>
                <c:pt idx="95">
                  <c:v>43885</c:v>
                </c:pt>
                <c:pt idx="96">
                  <c:v>43892</c:v>
                </c:pt>
                <c:pt idx="97">
                  <c:v>43899</c:v>
                </c:pt>
                <c:pt idx="98">
                  <c:v>43906</c:v>
                </c:pt>
                <c:pt idx="99">
                  <c:v>43913</c:v>
                </c:pt>
                <c:pt idx="100">
                  <c:v>43920</c:v>
                </c:pt>
                <c:pt idx="101">
                  <c:v>43927</c:v>
                </c:pt>
                <c:pt idx="102">
                  <c:v>43934</c:v>
                </c:pt>
                <c:pt idx="103">
                  <c:v>43941</c:v>
                </c:pt>
                <c:pt idx="104">
                  <c:v>43948</c:v>
                </c:pt>
                <c:pt idx="105">
                  <c:v>43955</c:v>
                </c:pt>
                <c:pt idx="106">
                  <c:v>43962</c:v>
                </c:pt>
                <c:pt idx="107">
                  <c:v>43969</c:v>
                </c:pt>
                <c:pt idx="108">
                  <c:v>43976</c:v>
                </c:pt>
                <c:pt idx="109">
                  <c:v>43983</c:v>
                </c:pt>
                <c:pt idx="110">
                  <c:v>43990</c:v>
                </c:pt>
                <c:pt idx="111">
                  <c:v>43997</c:v>
                </c:pt>
                <c:pt idx="112">
                  <c:v>44004</c:v>
                </c:pt>
                <c:pt idx="113">
                  <c:v>44011</c:v>
                </c:pt>
                <c:pt idx="114">
                  <c:v>44018</c:v>
                </c:pt>
                <c:pt idx="115">
                  <c:v>44025</c:v>
                </c:pt>
                <c:pt idx="116">
                  <c:v>44032</c:v>
                </c:pt>
                <c:pt idx="117">
                  <c:v>44039</c:v>
                </c:pt>
                <c:pt idx="118">
                  <c:v>44046</c:v>
                </c:pt>
                <c:pt idx="119">
                  <c:v>44053</c:v>
                </c:pt>
                <c:pt idx="120">
                  <c:v>44060</c:v>
                </c:pt>
                <c:pt idx="121">
                  <c:v>44067</c:v>
                </c:pt>
                <c:pt idx="122">
                  <c:v>44074</c:v>
                </c:pt>
                <c:pt idx="123">
                  <c:v>44081</c:v>
                </c:pt>
                <c:pt idx="124">
                  <c:v>44088</c:v>
                </c:pt>
                <c:pt idx="125">
                  <c:v>44095</c:v>
                </c:pt>
                <c:pt idx="126">
                  <c:v>44102</c:v>
                </c:pt>
                <c:pt idx="127">
                  <c:v>44109</c:v>
                </c:pt>
                <c:pt idx="128">
                  <c:v>44116</c:v>
                </c:pt>
                <c:pt idx="129">
                  <c:v>44123</c:v>
                </c:pt>
                <c:pt idx="130">
                  <c:v>44130</c:v>
                </c:pt>
                <c:pt idx="131">
                  <c:v>44137</c:v>
                </c:pt>
                <c:pt idx="132">
                  <c:v>44144</c:v>
                </c:pt>
                <c:pt idx="133">
                  <c:v>44151</c:v>
                </c:pt>
                <c:pt idx="134">
                  <c:v>44158</c:v>
                </c:pt>
                <c:pt idx="135">
                  <c:v>44165</c:v>
                </c:pt>
                <c:pt idx="136">
                  <c:v>44172</c:v>
                </c:pt>
                <c:pt idx="137">
                  <c:v>44179</c:v>
                </c:pt>
                <c:pt idx="138">
                  <c:v>44186</c:v>
                </c:pt>
                <c:pt idx="139">
                  <c:v>44193</c:v>
                </c:pt>
                <c:pt idx="140">
                  <c:v>44200</c:v>
                </c:pt>
                <c:pt idx="141">
                  <c:v>44207</c:v>
                </c:pt>
                <c:pt idx="142">
                  <c:v>44214</c:v>
                </c:pt>
                <c:pt idx="143">
                  <c:v>44221</c:v>
                </c:pt>
                <c:pt idx="144">
                  <c:v>44228</c:v>
                </c:pt>
                <c:pt idx="145">
                  <c:v>44235</c:v>
                </c:pt>
                <c:pt idx="146">
                  <c:v>44242</c:v>
                </c:pt>
                <c:pt idx="147">
                  <c:v>44249</c:v>
                </c:pt>
                <c:pt idx="148">
                  <c:v>44256</c:v>
                </c:pt>
                <c:pt idx="149">
                  <c:v>44263</c:v>
                </c:pt>
                <c:pt idx="150">
                  <c:v>44270</c:v>
                </c:pt>
                <c:pt idx="151">
                  <c:v>44277</c:v>
                </c:pt>
              </c:numCache>
            </c:numRef>
          </c:cat>
          <c:val>
            <c:numRef>
              <c:f>Sheet1!$E$2:$E$153</c:f>
              <c:numCache>
                <c:formatCode>#,##0</c:formatCode>
                <c:ptCount val="1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1.1368683772161603E-12</c:v>
                </c:pt>
                <c:pt idx="56">
                  <c:v>0</c:v>
                </c:pt>
                <c:pt idx="57">
                  <c:v>1.4210854715202004E-13</c:v>
                </c:pt>
                <c:pt idx="58">
                  <c:v>4.5474735088646412E-13</c:v>
                </c:pt>
                <c:pt idx="59">
                  <c:v>3.4106051316484809E-12</c:v>
                </c:pt>
                <c:pt idx="60">
                  <c:v>6.8212102632969618E-13</c:v>
                </c:pt>
                <c:pt idx="61">
                  <c:v>4.5474735088646412E-13</c:v>
                </c:pt>
                <c:pt idx="62">
                  <c:v>5.4569682106375694E-12</c:v>
                </c:pt>
                <c:pt idx="63">
                  <c:v>4.8993513683776797E-11</c:v>
                </c:pt>
                <c:pt idx="64">
                  <c:v>6611.31669428028</c:v>
                </c:pt>
                <c:pt idx="65">
                  <c:v>16897.626117743675</c:v>
                </c:pt>
                <c:pt idx="66">
                  <c:v>16321.253505315006</c:v>
                </c:pt>
                <c:pt idx="67">
                  <c:v>18132.816857167101</c:v>
                </c:pt>
                <c:pt idx="68">
                  <c:v>9057.17106510335</c:v>
                </c:pt>
                <c:pt idx="69">
                  <c:v>8755.1780737252484</c:v>
                </c:pt>
                <c:pt idx="70">
                  <c:v>5600.9105954762026</c:v>
                </c:pt>
                <c:pt idx="71">
                  <c:v>4642.2444497863435</c:v>
                </c:pt>
                <c:pt idx="72">
                  <c:v>4976.0059680254426</c:v>
                </c:pt>
                <c:pt idx="73">
                  <c:v>5427.5415867759557</c:v>
                </c:pt>
                <c:pt idx="74">
                  <c:v>4713.8901527072139</c:v>
                </c:pt>
                <c:pt idx="75">
                  <c:v>5256.7189042955406</c:v>
                </c:pt>
                <c:pt idx="76">
                  <c:v>4115.5604626841014</c:v>
                </c:pt>
                <c:pt idx="77">
                  <c:v>5696.9845151774953</c:v>
                </c:pt>
                <c:pt idx="78">
                  <c:v>6774.0662194435972</c:v>
                </c:pt>
                <c:pt idx="79">
                  <c:v>3980.4451716189719</c:v>
                </c:pt>
                <c:pt idx="80">
                  <c:v>4868.8100857457475</c:v>
                </c:pt>
                <c:pt idx="81">
                  <c:v>4343.2660031247378</c:v>
                </c:pt>
                <c:pt idx="82">
                  <c:v>2737.3863068077721</c:v>
                </c:pt>
                <c:pt idx="83">
                  <c:v>2976.1681065099351</c:v>
                </c:pt>
                <c:pt idx="84">
                  <c:v>3645.7908538108613</c:v>
                </c:pt>
                <c:pt idx="85">
                  <c:v>2084.7784199912462</c:v>
                </c:pt>
                <c:pt idx="86">
                  <c:v>19154.070485394255</c:v>
                </c:pt>
                <c:pt idx="87">
                  <c:v>23939.590189719358</c:v>
                </c:pt>
                <c:pt idx="88">
                  <c:v>10937.696547823263</c:v>
                </c:pt>
                <c:pt idx="89">
                  <c:v>27866.213220636335</c:v>
                </c:pt>
                <c:pt idx="90">
                  <c:v>10239.777820643854</c:v>
                </c:pt>
                <c:pt idx="91">
                  <c:v>25795.768094586532</c:v>
                </c:pt>
                <c:pt idx="92">
                  <c:v>9646.7810225130579</c:v>
                </c:pt>
                <c:pt idx="93">
                  <c:v>20406.261715861543</c:v>
                </c:pt>
                <c:pt idx="94">
                  <c:v>14857.212507336188</c:v>
                </c:pt>
                <c:pt idx="95">
                  <c:v>27200.935172737973</c:v>
                </c:pt>
                <c:pt idx="96">
                  <c:v>28104.715021893397</c:v>
                </c:pt>
                <c:pt idx="97">
                  <c:v>20866.165941605657</c:v>
                </c:pt>
                <c:pt idx="98">
                  <c:v>11283.933627405255</c:v>
                </c:pt>
                <c:pt idx="99">
                  <c:v>27609.856898219357</c:v>
                </c:pt>
                <c:pt idx="100">
                  <c:v>15766.263731406178</c:v>
                </c:pt>
                <c:pt idx="101">
                  <c:v>9248.0659727078546</c:v>
                </c:pt>
                <c:pt idx="102">
                  <c:v>9157.3249722789296</c:v>
                </c:pt>
                <c:pt idx="103">
                  <c:v>4562.4068874775676</c:v>
                </c:pt>
                <c:pt idx="104">
                  <c:v>2460.3796881402573</c:v>
                </c:pt>
                <c:pt idx="105">
                  <c:v>2484.3368841976812</c:v>
                </c:pt>
                <c:pt idx="106">
                  <c:v>807.07531753185981</c:v>
                </c:pt>
                <c:pt idx="107">
                  <c:v>2864.9628682014272</c:v>
                </c:pt>
                <c:pt idx="108">
                  <c:v>1085.1106827501742</c:v>
                </c:pt>
                <c:pt idx="109">
                  <c:v>1914.0837994052854</c:v>
                </c:pt>
                <c:pt idx="110">
                  <c:v>934.98006073323018</c:v>
                </c:pt>
                <c:pt idx="111">
                  <c:v>2241.4090504791084</c:v>
                </c:pt>
                <c:pt idx="112">
                  <c:v>1590.8448044886634</c:v>
                </c:pt>
                <c:pt idx="113">
                  <c:v>1331.5759945720074</c:v>
                </c:pt>
                <c:pt idx="114">
                  <c:v>1013.7023199793389</c:v>
                </c:pt>
                <c:pt idx="115">
                  <c:v>580.56915692033215</c:v>
                </c:pt>
                <c:pt idx="116">
                  <c:v>665.29755689029673</c:v>
                </c:pt>
                <c:pt idx="117">
                  <c:v>200.7610807048091</c:v>
                </c:pt>
                <c:pt idx="118">
                  <c:v>535.14771398739811</c:v>
                </c:pt>
                <c:pt idx="119">
                  <c:v>967.90763558178116</c:v>
                </c:pt>
                <c:pt idx="120">
                  <c:v>1368.2012060554287</c:v>
                </c:pt>
                <c:pt idx="121">
                  <c:v>2578.3963422497395</c:v>
                </c:pt>
                <c:pt idx="122">
                  <c:v>2041.83944975849</c:v>
                </c:pt>
                <c:pt idx="123">
                  <c:v>1785.3007450722466</c:v>
                </c:pt>
                <c:pt idx="124">
                  <c:v>1943.8057444654441</c:v>
                </c:pt>
                <c:pt idx="125">
                  <c:v>1934.3771313287514</c:v>
                </c:pt>
                <c:pt idx="126">
                  <c:v>1176.0858470738492</c:v>
                </c:pt>
                <c:pt idx="127">
                  <c:v>28124.738687119141</c:v>
                </c:pt>
                <c:pt idx="128">
                  <c:v>108027.01971049311</c:v>
                </c:pt>
                <c:pt idx="129">
                  <c:v>159377.80387857609</c:v>
                </c:pt>
                <c:pt idx="130">
                  <c:v>139571.65833152481</c:v>
                </c:pt>
                <c:pt idx="131">
                  <c:v>131559.72565209091</c:v>
                </c:pt>
                <c:pt idx="132">
                  <c:v>127820.20897131907</c:v>
                </c:pt>
                <c:pt idx="133">
                  <c:v>138515.41389064537</c:v>
                </c:pt>
                <c:pt idx="134">
                  <c:v>153285.05590226027</c:v>
                </c:pt>
                <c:pt idx="135">
                  <c:v>104684.36606523849</c:v>
                </c:pt>
                <c:pt idx="136">
                  <c:v>87039.844839117446</c:v>
                </c:pt>
                <c:pt idx="137">
                  <c:v>135891.93848225888</c:v>
                </c:pt>
                <c:pt idx="138">
                  <c:v>191948.62713957136</c:v>
                </c:pt>
                <c:pt idx="139">
                  <c:v>184633.42830361737</c:v>
                </c:pt>
                <c:pt idx="140">
                  <c:v>180613.22299448116</c:v>
                </c:pt>
                <c:pt idx="141">
                  <c:v>155269.76005136361</c:v>
                </c:pt>
                <c:pt idx="142">
                  <c:v>151925.78927127842</c:v>
                </c:pt>
                <c:pt idx="143">
                  <c:v>174119.15798366829</c:v>
                </c:pt>
                <c:pt idx="144">
                  <c:v>173189.46326877526</c:v>
                </c:pt>
                <c:pt idx="145">
                  <c:v>165319.56684919816</c:v>
                </c:pt>
                <c:pt idx="146">
                  <c:v>170369.20103569073</c:v>
                </c:pt>
                <c:pt idx="147">
                  <c:v>209648.84449938071</c:v>
                </c:pt>
                <c:pt idx="148">
                  <c:v>227054.94019241782</c:v>
                </c:pt>
                <c:pt idx="149">
                  <c:v>231007.35591711357</c:v>
                </c:pt>
                <c:pt idx="150">
                  <c:v>219134.40709400148</c:v>
                </c:pt>
                <c:pt idx="151">
                  <c:v>225215.63697282947</c:v>
                </c:pt>
              </c:numCache>
            </c:numRef>
          </c:val>
          <c:extLst>
            <c:ext xmlns:c16="http://schemas.microsoft.com/office/drawing/2014/chart" uri="{C3380CC4-5D6E-409C-BE32-E72D297353CC}">
              <c16:uniqueId val="{00000002-3A08-421E-91EB-F94BBCC82232}"/>
            </c:ext>
          </c:extLst>
        </c:ser>
        <c:ser>
          <c:idx val="4"/>
          <c:order val="4"/>
          <c:tx>
            <c:strRef>
              <c:f>Sheet1!$F$1</c:f>
              <c:strCache>
                <c:ptCount val="1"/>
                <c:pt idx="0">
                  <c:v>Other drivers (weather etc)</c:v>
                </c:pt>
              </c:strCache>
            </c:strRef>
          </c:tx>
          <c:spPr>
            <a:solidFill>
              <a:schemeClr val="bg1">
                <a:lumMod val="85000"/>
              </a:schemeClr>
            </a:solidFill>
            <a:ln>
              <a:noFill/>
            </a:ln>
            <a:effectLst/>
          </c:spPr>
          <c:invertIfNegative val="0"/>
          <c:cat>
            <c:numRef>
              <c:f>Sheet1!$A$2:$A$153</c:f>
              <c:numCache>
                <c:formatCode>m/d/yyyy</c:formatCode>
                <c:ptCount val="152"/>
                <c:pt idx="0">
                  <c:v>43220</c:v>
                </c:pt>
                <c:pt idx="1">
                  <c:v>43227</c:v>
                </c:pt>
                <c:pt idx="2">
                  <c:v>43234</c:v>
                </c:pt>
                <c:pt idx="3">
                  <c:v>43241</c:v>
                </c:pt>
                <c:pt idx="4">
                  <c:v>43248</c:v>
                </c:pt>
                <c:pt idx="5">
                  <c:v>43255</c:v>
                </c:pt>
                <c:pt idx="6">
                  <c:v>43262</c:v>
                </c:pt>
                <c:pt idx="7">
                  <c:v>43269</c:v>
                </c:pt>
                <c:pt idx="8">
                  <c:v>43276</c:v>
                </c:pt>
                <c:pt idx="9">
                  <c:v>43283</c:v>
                </c:pt>
                <c:pt idx="10">
                  <c:v>43290</c:v>
                </c:pt>
                <c:pt idx="11">
                  <c:v>43297</c:v>
                </c:pt>
                <c:pt idx="12">
                  <c:v>43304</c:v>
                </c:pt>
                <c:pt idx="13">
                  <c:v>43311</c:v>
                </c:pt>
                <c:pt idx="14">
                  <c:v>43318</c:v>
                </c:pt>
                <c:pt idx="15">
                  <c:v>43325</c:v>
                </c:pt>
                <c:pt idx="16">
                  <c:v>43332</c:v>
                </c:pt>
                <c:pt idx="17">
                  <c:v>43339</c:v>
                </c:pt>
                <c:pt idx="18">
                  <c:v>43346</c:v>
                </c:pt>
                <c:pt idx="19">
                  <c:v>43353</c:v>
                </c:pt>
                <c:pt idx="20">
                  <c:v>43360</c:v>
                </c:pt>
                <c:pt idx="21">
                  <c:v>43367</c:v>
                </c:pt>
                <c:pt idx="22">
                  <c:v>43374</c:v>
                </c:pt>
                <c:pt idx="23">
                  <c:v>43381</c:v>
                </c:pt>
                <c:pt idx="24">
                  <c:v>43388</c:v>
                </c:pt>
                <c:pt idx="25">
                  <c:v>43395</c:v>
                </c:pt>
                <c:pt idx="26">
                  <c:v>43402</c:v>
                </c:pt>
                <c:pt idx="27">
                  <c:v>43409</c:v>
                </c:pt>
                <c:pt idx="28">
                  <c:v>43416</c:v>
                </c:pt>
                <c:pt idx="29">
                  <c:v>43423</c:v>
                </c:pt>
                <c:pt idx="30">
                  <c:v>43430</c:v>
                </c:pt>
                <c:pt idx="31">
                  <c:v>43437</c:v>
                </c:pt>
                <c:pt idx="32">
                  <c:v>43444</c:v>
                </c:pt>
                <c:pt idx="33">
                  <c:v>43451</c:v>
                </c:pt>
                <c:pt idx="34">
                  <c:v>43458</c:v>
                </c:pt>
                <c:pt idx="35">
                  <c:v>43465</c:v>
                </c:pt>
                <c:pt idx="36">
                  <c:v>43472</c:v>
                </c:pt>
                <c:pt idx="37">
                  <c:v>43479</c:v>
                </c:pt>
                <c:pt idx="38">
                  <c:v>43486</c:v>
                </c:pt>
                <c:pt idx="39">
                  <c:v>43493</c:v>
                </c:pt>
                <c:pt idx="40">
                  <c:v>43500</c:v>
                </c:pt>
                <c:pt idx="41">
                  <c:v>43507</c:v>
                </c:pt>
                <c:pt idx="42">
                  <c:v>43514</c:v>
                </c:pt>
                <c:pt idx="43">
                  <c:v>43521</c:v>
                </c:pt>
                <c:pt idx="44">
                  <c:v>43528</c:v>
                </c:pt>
                <c:pt idx="45">
                  <c:v>43535</c:v>
                </c:pt>
                <c:pt idx="46">
                  <c:v>43542</c:v>
                </c:pt>
                <c:pt idx="47">
                  <c:v>43549</c:v>
                </c:pt>
                <c:pt idx="48">
                  <c:v>43556</c:v>
                </c:pt>
                <c:pt idx="49">
                  <c:v>43563</c:v>
                </c:pt>
                <c:pt idx="50">
                  <c:v>43570</c:v>
                </c:pt>
                <c:pt idx="51">
                  <c:v>43577</c:v>
                </c:pt>
                <c:pt idx="52">
                  <c:v>43584</c:v>
                </c:pt>
                <c:pt idx="53">
                  <c:v>43591</c:v>
                </c:pt>
                <c:pt idx="54">
                  <c:v>43598</c:v>
                </c:pt>
                <c:pt idx="55">
                  <c:v>43605</c:v>
                </c:pt>
                <c:pt idx="56">
                  <c:v>43612</c:v>
                </c:pt>
                <c:pt idx="57">
                  <c:v>43619</c:v>
                </c:pt>
                <c:pt idx="58">
                  <c:v>43626</c:v>
                </c:pt>
                <c:pt idx="59">
                  <c:v>43633</c:v>
                </c:pt>
                <c:pt idx="60">
                  <c:v>43640</c:v>
                </c:pt>
                <c:pt idx="61">
                  <c:v>43647</c:v>
                </c:pt>
                <c:pt idx="62">
                  <c:v>43654</c:v>
                </c:pt>
                <c:pt idx="63">
                  <c:v>43661</c:v>
                </c:pt>
                <c:pt idx="64">
                  <c:v>43668</c:v>
                </c:pt>
                <c:pt idx="65">
                  <c:v>43675</c:v>
                </c:pt>
                <c:pt idx="66">
                  <c:v>43682</c:v>
                </c:pt>
                <c:pt idx="67">
                  <c:v>43689</c:v>
                </c:pt>
                <c:pt idx="68">
                  <c:v>43696</c:v>
                </c:pt>
                <c:pt idx="69">
                  <c:v>43703</c:v>
                </c:pt>
                <c:pt idx="70">
                  <c:v>43710</c:v>
                </c:pt>
                <c:pt idx="71">
                  <c:v>43717</c:v>
                </c:pt>
                <c:pt idx="72">
                  <c:v>43724</c:v>
                </c:pt>
                <c:pt idx="73">
                  <c:v>43731</c:v>
                </c:pt>
                <c:pt idx="74">
                  <c:v>43738</c:v>
                </c:pt>
                <c:pt idx="75">
                  <c:v>43745</c:v>
                </c:pt>
                <c:pt idx="76">
                  <c:v>43752</c:v>
                </c:pt>
                <c:pt idx="77">
                  <c:v>43759</c:v>
                </c:pt>
                <c:pt idx="78">
                  <c:v>43766</c:v>
                </c:pt>
                <c:pt idx="79">
                  <c:v>43773</c:v>
                </c:pt>
                <c:pt idx="80">
                  <c:v>43780</c:v>
                </c:pt>
                <c:pt idx="81">
                  <c:v>43787</c:v>
                </c:pt>
                <c:pt idx="82">
                  <c:v>43794</c:v>
                </c:pt>
                <c:pt idx="83">
                  <c:v>43801</c:v>
                </c:pt>
                <c:pt idx="84">
                  <c:v>43808</c:v>
                </c:pt>
                <c:pt idx="85">
                  <c:v>43815</c:v>
                </c:pt>
                <c:pt idx="86">
                  <c:v>43822</c:v>
                </c:pt>
                <c:pt idx="87">
                  <c:v>43829</c:v>
                </c:pt>
                <c:pt idx="88">
                  <c:v>43836</c:v>
                </c:pt>
                <c:pt idx="89">
                  <c:v>43843</c:v>
                </c:pt>
                <c:pt idx="90">
                  <c:v>43850</c:v>
                </c:pt>
                <c:pt idx="91">
                  <c:v>43857</c:v>
                </c:pt>
                <c:pt idx="92">
                  <c:v>43864</c:v>
                </c:pt>
                <c:pt idx="93">
                  <c:v>43871</c:v>
                </c:pt>
                <c:pt idx="94">
                  <c:v>43878</c:v>
                </c:pt>
                <c:pt idx="95">
                  <c:v>43885</c:v>
                </c:pt>
                <c:pt idx="96">
                  <c:v>43892</c:v>
                </c:pt>
                <c:pt idx="97">
                  <c:v>43899</c:v>
                </c:pt>
                <c:pt idx="98">
                  <c:v>43906</c:v>
                </c:pt>
                <c:pt idx="99">
                  <c:v>43913</c:v>
                </c:pt>
                <c:pt idx="100">
                  <c:v>43920</c:v>
                </c:pt>
                <c:pt idx="101">
                  <c:v>43927</c:v>
                </c:pt>
                <c:pt idx="102">
                  <c:v>43934</c:v>
                </c:pt>
                <c:pt idx="103">
                  <c:v>43941</c:v>
                </c:pt>
                <c:pt idx="104">
                  <c:v>43948</c:v>
                </c:pt>
                <c:pt idx="105">
                  <c:v>43955</c:v>
                </c:pt>
                <c:pt idx="106">
                  <c:v>43962</c:v>
                </c:pt>
                <c:pt idx="107">
                  <c:v>43969</c:v>
                </c:pt>
                <c:pt idx="108">
                  <c:v>43976</c:v>
                </c:pt>
                <c:pt idx="109">
                  <c:v>43983</c:v>
                </c:pt>
                <c:pt idx="110">
                  <c:v>43990</c:v>
                </c:pt>
                <c:pt idx="111">
                  <c:v>43997</c:v>
                </c:pt>
                <c:pt idx="112">
                  <c:v>44004</c:v>
                </c:pt>
                <c:pt idx="113">
                  <c:v>44011</c:v>
                </c:pt>
                <c:pt idx="114">
                  <c:v>44018</c:v>
                </c:pt>
                <c:pt idx="115">
                  <c:v>44025</c:v>
                </c:pt>
                <c:pt idx="116">
                  <c:v>44032</c:v>
                </c:pt>
                <c:pt idx="117">
                  <c:v>44039</c:v>
                </c:pt>
                <c:pt idx="118">
                  <c:v>44046</c:v>
                </c:pt>
                <c:pt idx="119">
                  <c:v>44053</c:v>
                </c:pt>
                <c:pt idx="120">
                  <c:v>44060</c:v>
                </c:pt>
                <c:pt idx="121">
                  <c:v>44067</c:v>
                </c:pt>
                <c:pt idx="122">
                  <c:v>44074</c:v>
                </c:pt>
                <c:pt idx="123">
                  <c:v>44081</c:v>
                </c:pt>
                <c:pt idx="124">
                  <c:v>44088</c:v>
                </c:pt>
                <c:pt idx="125">
                  <c:v>44095</c:v>
                </c:pt>
                <c:pt idx="126">
                  <c:v>44102</c:v>
                </c:pt>
                <c:pt idx="127">
                  <c:v>44109</c:v>
                </c:pt>
                <c:pt idx="128">
                  <c:v>44116</c:v>
                </c:pt>
                <c:pt idx="129">
                  <c:v>44123</c:v>
                </c:pt>
                <c:pt idx="130">
                  <c:v>44130</c:v>
                </c:pt>
                <c:pt idx="131">
                  <c:v>44137</c:v>
                </c:pt>
                <c:pt idx="132">
                  <c:v>44144</c:v>
                </c:pt>
                <c:pt idx="133">
                  <c:v>44151</c:v>
                </c:pt>
                <c:pt idx="134">
                  <c:v>44158</c:v>
                </c:pt>
                <c:pt idx="135">
                  <c:v>44165</c:v>
                </c:pt>
                <c:pt idx="136">
                  <c:v>44172</c:v>
                </c:pt>
                <c:pt idx="137">
                  <c:v>44179</c:v>
                </c:pt>
                <c:pt idx="138">
                  <c:v>44186</c:v>
                </c:pt>
                <c:pt idx="139">
                  <c:v>44193</c:v>
                </c:pt>
                <c:pt idx="140">
                  <c:v>44200</c:v>
                </c:pt>
                <c:pt idx="141">
                  <c:v>44207</c:v>
                </c:pt>
                <c:pt idx="142">
                  <c:v>44214</c:v>
                </c:pt>
                <c:pt idx="143">
                  <c:v>44221</c:v>
                </c:pt>
                <c:pt idx="144">
                  <c:v>44228</c:v>
                </c:pt>
                <c:pt idx="145">
                  <c:v>44235</c:v>
                </c:pt>
                <c:pt idx="146">
                  <c:v>44242</c:v>
                </c:pt>
                <c:pt idx="147">
                  <c:v>44249</c:v>
                </c:pt>
                <c:pt idx="148">
                  <c:v>44256</c:v>
                </c:pt>
                <c:pt idx="149">
                  <c:v>44263</c:v>
                </c:pt>
                <c:pt idx="150">
                  <c:v>44270</c:v>
                </c:pt>
                <c:pt idx="151">
                  <c:v>44277</c:v>
                </c:pt>
              </c:numCache>
            </c:numRef>
          </c:cat>
          <c:val>
            <c:numRef>
              <c:f>Sheet1!$F$2:$F$153</c:f>
              <c:numCache>
                <c:formatCode>General</c:formatCode>
                <c:ptCount val="1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96.434047250000006</c:v>
                </c:pt>
                <c:pt idx="51">
                  <c:v>0</c:v>
                </c:pt>
                <c:pt idx="52">
                  <c:v>0</c:v>
                </c:pt>
                <c:pt idx="53">
                  <c:v>0</c:v>
                </c:pt>
                <c:pt idx="54">
                  <c:v>98.487715390000005</c:v>
                </c:pt>
                <c:pt idx="55">
                  <c:v>457.16860952999662</c:v>
                </c:pt>
                <c:pt idx="56">
                  <c:v>0</c:v>
                </c:pt>
                <c:pt idx="57">
                  <c:v>241.08537649999957</c:v>
                </c:pt>
                <c:pt idx="58">
                  <c:v>676.29314989999762</c:v>
                </c:pt>
                <c:pt idx="59">
                  <c:v>1158.1091485999898</c:v>
                </c:pt>
                <c:pt idx="60">
                  <c:v>726.24050999999793</c:v>
                </c:pt>
                <c:pt idx="61">
                  <c:v>210.78915179999865</c:v>
                </c:pt>
                <c:pt idx="62">
                  <c:v>2183.0615923999835</c:v>
                </c:pt>
                <c:pt idx="63">
                  <c:v>5779.2471317941881</c:v>
                </c:pt>
                <c:pt idx="64">
                  <c:v>20493.854364964416</c:v>
                </c:pt>
                <c:pt idx="65">
                  <c:v>27275.122300874973</c:v>
                </c:pt>
                <c:pt idx="66">
                  <c:v>20233.580460714336</c:v>
                </c:pt>
                <c:pt idx="67">
                  <c:v>19864.41621353614</c:v>
                </c:pt>
                <c:pt idx="68">
                  <c:v>14150.113604159387</c:v>
                </c:pt>
                <c:pt idx="69">
                  <c:v>14335.55163564239</c:v>
                </c:pt>
                <c:pt idx="70">
                  <c:v>11471.362511281564</c:v>
                </c:pt>
                <c:pt idx="71">
                  <c:v>12840.615882713824</c:v>
                </c:pt>
                <c:pt idx="72">
                  <c:v>16128.950543833773</c:v>
                </c:pt>
                <c:pt idx="73">
                  <c:v>17977.30939925601</c:v>
                </c:pt>
                <c:pt idx="74">
                  <c:v>16136.336597401296</c:v>
                </c:pt>
                <c:pt idx="75">
                  <c:v>18847.522564210725</c:v>
                </c:pt>
                <c:pt idx="76">
                  <c:v>15706.251380409378</c:v>
                </c:pt>
                <c:pt idx="77">
                  <c:v>23708.35752527594</c:v>
                </c:pt>
                <c:pt idx="78">
                  <c:v>28278.924430103056</c:v>
                </c:pt>
                <c:pt idx="79">
                  <c:v>19143.898031371791</c:v>
                </c:pt>
                <c:pt idx="80">
                  <c:v>21115.645388179666</c:v>
                </c:pt>
                <c:pt idx="81">
                  <c:v>20715.10886510383</c:v>
                </c:pt>
                <c:pt idx="82">
                  <c:v>14395.218212127775</c:v>
                </c:pt>
                <c:pt idx="83">
                  <c:v>18123.735885684699</c:v>
                </c:pt>
                <c:pt idx="84">
                  <c:v>21873.997939372784</c:v>
                </c:pt>
                <c:pt idx="85">
                  <c:v>14037.58868948483</c:v>
                </c:pt>
                <c:pt idx="86">
                  <c:v>26544.707648659503</c:v>
                </c:pt>
                <c:pt idx="87">
                  <c:v>31724.475607940927</c:v>
                </c:pt>
                <c:pt idx="88">
                  <c:v>25832.096858170291</c:v>
                </c:pt>
                <c:pt idx="89">
                  <c:v>41202.506625727365</c:v>
                </c:pt>
                <c:pt idx="90">
                  <c:v>22521.650749150864</c:v>
                </c:pt>
                <c:pt idx="91">
                  <c:v>46270.977596202472</c:v>
                </c:pt>
                <c:pt idx="92">
                  <c:v>21682.831943574278</c:v>
                </c:pt>
                <c:pt idx="93">
                  <c:v>26779.253912662305</c:v>
                </c:pt>
                <c:pt idx="94">
                  <c:v>30266.700714243307</c:v>
                </c:pt>
                <c:pt idx="95">
                  <c:v>33717.170063425452</c:v>
                </c:pt>
                <c:pt idx="96">
                  <c:v>33595.546230816864</c:v>
                </c:pt>
                <c:pt idx="97">
                  <c:v>22951.820890526167</c:v>
                </c:pt>
                <c:pt idx="98">
                  <c:v>12208.105040524328</c:v>
                </c:pt>
                <c:pt idx="99">
                  <c:v>11387.191274191635</c:v>
                </c:pt>
                <c:pt idx="100">
                  <c:v>6272.5039729995424</c:v>
                </c:pt>
                <c:pt idx="101">
                  <c:v>3329.9137755915217</c:v>
                </c:pt>
                <c:pt idx="102">
                  <c:v>2709.340954897747</c:v>
                </c:pt>
                <c:pt idx="103">
                  <c:v>3083.7964989345637</c:v>
                </c:pt>
                <c:pt idx="104">
                  <c:v>3209.6438807596332</c:v>
                </c:pt>
                <c:pt idx="105">
                  <c:v>5293.8028233022023</c:v>
                </c:pt>
                <c:pt idx="106">
                  <c:v>2440.6109466680928</c:v>
                </c:pt>
                <c:pt idx="107">
                  <c:v>11018.741942198258</c:v>
                </c:pt>
                <c:pt idx="108">
                  <c:v>4915.8416646497244</c:v>
                </c:pt>
                <c:pt idx="109">
                  <c:v>9730.4156597944075</c:v>
                </c:pt>
                <c:pt idx="110">
                  <c:v>5184.001473066699</c:v>
                </c:pt>
                <c:pt idx="111">
                  <c:v>13340.363054020574</c:v>
                </c:pt>
                <c:pt idx="112">
                  <c:v>10076.255542561092</c:v>
                </c:pt>
                <c:pt idx="113">
                  <c:v>8933.9943762277344</c:v>
                </c:pt>
                <c:pt idx="114">
                  <c:v>7186.5873178205602</c:v>
                </c:pt>
                <c:pt idx="115">
                  <c:v>4343.3429283796459</c:v>
                </c:pt>
                <c:pt idx="116">
                  <c:v>5248.491119289627</c:v>
                </c:pt>
                <c:pt idx="117">
                  <c:v>1669.4626147951615</c:v>
                </c:pt>
                <c:pt idx="118">
                  <c:v>4689.7891513325521</c:v>
                </c:pt>
                <c:pt idx="119">
                  <c:v>8937.9640010180392</c:v>
                </c:pt>
                <c:pt idx="120">
                  <c:v>13311.98159124427</c:v>
                </c:pt>
                <c:pt idx="121">
                  <c:v>26430.43600544961</c:v>
                </c:pt>
                <c:pt idx="122">
                  <c:v>22050.469116041044</c:v>
                </c:pt>
                <c:pt idx="123">
                  <c:v>20311.037175777477</c:v>
                </c:pt>
                <c:pt idx="124">
                  <c:v>23296.075325333975</c:v>
                </c:pt>
                <c:pt idx="125">
                  <c:v>24421.147993870618</c:v>
                </c:pt>
                <c:pt idx="126">
                  <c:v>15640.317923025896</c:v>
                </c:pt>
                <c:pt idx="127">
                  <c:v>72731.448487917427</c:v>
                </c:pt>
                <c:pt idx="128">
                  <c:v>60934.78862956338</c:v>
                </c:pt>
                <c:pt idx="129">
                  <c:v>48627.756132563052</c:v>
                </c:pt>
                <c:pt idx="130">
                  <c:v>81710.435655606329</c:v>
                </c:pt>
                <c:pt idx="131">
                  <c:v>85445.079123429459</c:v>
                </c:pt>
                <c:pt idx="132">
                  <c:v>78946.879025182832</c:v>
                </c:pt>
                <c:pt idx="133">
                  <c:v>73344.081875652977</c:v>
                </c:pt>
                <c:pt idx="134">
                  <c:v>25400.795320803707</c:v>
                </c:pt>
                <c:pt idx="135">
                  <c:v>40956.430380876554</c:v>
                </c:pt>
                <c:pt idx="136">
                  <c:v>78435.328352592507</c:v>
                </c:pt>
                <c:pt idx="137">
                  <c:v>68735.481526875665</c:v>
                </c:pt>
                <c:pt idx="138">
                  <c:v>16433.234160348511</c:v>
                </c:pt>
                <c:pt idx="139">
                  <c:v>58678.96685667042</c:v>
                </c:pt>
                <c:pt idx="140">
                  <c:v>66578.190279321338</c:v>
                </c:pt>
                <c:pt idx="141">
                  <c:v>67208.247486007516</c:v>
                </c:pt>
                <c:pt idx="142">
                  <c:v>74519.589417280193</c:v>
                </c:pt>
                <c:pt idx="143">
                  <c:v>84586.002279969864</c:v>
                </c:pt>
                <c:pt idx="144">
                  <c:v>86794.784671868547</c:v>
                </c:pt>
                <c:pt idx="145">
                  <c:v>116702.70968459404</c:v>
                </c:pt>
                <c:pt idx="146">
                  <c:v>122933.65334458917</c:v>
                </c:pt>
                <c:pt idx="147">
                  <c:v>87536.236189248913</c:v>
                </c:pt>
                <c:pt idx="148">
                  <c:v>81562.12059363164</c:v>
                </c:pt>
                <c:pt idx="149">
                  <c:v>76676.452834520838</c:v>
                </c:pt>
                <c:pt idx="150">
                  <c:v>160717.62719285471</c:v>
                </c:pt>
                <c:pt idx="151">
                  <c:v>163455.03138998913</c:v>
                </c:pt>
              </c:numCache>
            </c:numRef>
          </c:val>
          <c:extLst>
            <c:ext xmlns:c16="http://schemas.microsoft.com/office/drawing/2014/chart" uri="{C3380CC4-5D6E-409C-BE32-E72D297353CC}">
              <c16:uniqueId val="{00000003-3A08-421E-91EB-F94BBCC82232}"/>
            </c:ext>
          </c:extLst>
        </c:ser>
        <c:dLbls>
          <c:showLegendKey val="0"/>
          <c:showVal val="0"/>
          <c:showCatName val="0"/>
          <c:showSerName val="0"/>
          <c:showPercent val="0"/>
          <c:showBubbleSize val="0"/>
        </c:dLbls>
        <c:gapWidth val="0"/>
        <c:overlap val="100"/>
        <c:axId val="303301776"/>
        <c:axId val="303307216"/>
      </c:barChart>
      <c:lineChart>
        <c:grouping val="standard"/>
        <c:varyColors val="0"/>
        <c:ser>
          <c:idx val="0"/>
          <c:order val="0"/>
          <c:tx>
            <c:strRef>
              <c:f>Sheet1!$B$1</c:f>
              <c:strCache>
                <c:ptCount val="1"/>
                <c:pt idx="0">
                  <c:v>Website visits</c:v>
                </c:pt>
              </c:strCache>
            </c:strRef>
          </c:tx>
          <c:spPr>
            <a:ln w="28575" cap="rnd">
              <a:solidFill>
                <a:schemeClr val="accent2"/>
              </a:solidFill>
              <a:round/>
            </a:ln>
            <a:effectLst/>
          </c:spPr>
          <c:marker>
            <c:symbol val="none"/>
          </c:marker>
          <c:cat>
            <c:numRef>
              <c:f>Sheet1!$A$2:$A$153</c:f>
              <c:numCache>
                <c:formatCode>m/d/yyyy</c:formatCode>
                <c:ptCount val="152"/>
                <c:pt idx="0">
                  <c:v>43220</c:v>
                </c:pt>
                <c:pt idx="1">
                  <c:v>43227</c:v>
                </c:pt>
                <c:pt idx="2">
                  <c:v>43234</c:v>
                </c:pt>
                <c:pt idx="3">
                  <c:v>43241</c:v>
                </c:pt>
                <c:pt idx="4">
                  <c:v>43248</c:v>
                </c:pt>
                <c:pt idx="5">
                  <c:v>43255</c:v>
                </c:pt>
                <c:pt idx="6">
                  <c:v>43262</c:v>
                </c:pt>
                <c:pt idx="7">
                  <c:v>43269</c:v>
                </c:pt>
                <c:pt idx="8">
                  <c:v>43276</c:v>
                </c:pt>
                <c:pt idx="9">
                  <c:v>43283</c:v>
                </c:pt>
                <c:pt idx="10">
                  <c:v>43290</c:v>
                </c:pt>
                <c:pt idx="11">
                  <c:v>43297</c:v>
                </c:pt>
                <c:pt idx="12">
                  <c:v>43304</c:v>
                </c:pt>
                <c:pt idx="13">
                  <c:v>43311</c:v>
                </c:pt>
                <c:pt idx="14">
                  <c:v>43318</c:v>
                </c:pt>
                <c:pt idx="15">
                  <c:v>43325</c:v>
                </c:pt>
                <c:pt idx="16">
                  <c:v>43332</c:v>
                </c:pt>
                <c:pt idx="17">
                  <c:v>43339</c:v>
                </c:pt>
                <c:pt idx="18">
                  <c:v>43346</c:v>
                </c:pt>
                <c:pt idx="19">
                  <c:v>43353</c:v>
                </c:pt>
                <c:pt idx="20">
                  <c:v>43360</c:v>
                </c:pt>
                <c:pt idx="21">
                  <c:v>43367</c:v>
                </c:pt>
                <c:pt idx="22">
                  <c:v>43374</c:v>
                </c:pt>
                <c:pt idx="23">
                  <c:v>43381</c:v>
                </c:pt>
                <c:pt idx="24">
                  <c:v>43388</c:v>
                </c:pt>
                <c:pt idx="25">
                  <c:v>43395</c:v>
                </c:pt>
                <c:pt idx="26">
                  <c:v>43402</c:v>
                </c:pt>
                <c:pt idx="27">
                  <c:v>43409</c:v>
                </c:pt>
                <c:pt idx="28">
                  <c:v>43416</c:v>
                </c:pt>
                <c:pt idx="29">
                  <c:v>43423</c:v>
                </c:pt>
                <c:pt idx="30">
                  <c:v>43430</c:v>
                </c:pt>
                <c:pt idx="31">
                  <c:v>43437</c:v>
                </c:pt>
                <c:pt idx="32">
                  <c:v>43444</c:v>
                </c:pt>
                <c:pt idx="33">
                  <c:v>43451</c:v>
                </c:pt>
                <c:pt idx="34">
                  <c:v>43458</c:v>
                </c:pt>
                <c:pt idx="35">
                  <c:v>43465</c:v>
                </c:pt>
                <c:pt idx="36">
                  <c:v>43472</c:v>
                </c:pt>
                <c:pt idx="37">
                  <c:v>43479</c:v>
                </c:pt>
                <c:pt idx="38">
                  <c:v>43486</c:v>
                </c:pt>
                <c:pt idx="39">
                  <c:v>43493</c:v>
                </c:pt>
                <c:pt idx="40">
                  <c:v>43500</c:v>
                </c:pt>
                <c:pt idx="41">
                  <c:v>43507</c:v>
                </c:pt>
                <c:pt idx="42">
                  <c:v>43514</c:v>
                </c:pt>
                <c:pt idx="43">
                  <c:v>43521</c:v>
                </c:pt>
                <c:pt idx="44">
                  <c:v>43528</c:v>
                </c:pt>
                <c:pt idx="45">
                  <c:v>43535</c:v>
                </c:pt>
                <c:pt idx="46">
                  <c:v>43542</c:v>
                </c:pt>
                <c:pt idx="47">
                  <c:v>43549</c:v>
                </c:pt>
                <c:pt idx="48">
                  <c:v>43556</c:v>
                </c:pt>
                <c:pt idx="49">
                  <c:v>43563</c:v>
                </c:pt>
                <c:pt idx="50">
                  <c:v>43570</c:v>
                </c:pt>
                <c:pt idx="51">
                  <c:v>43577</c:v>
                </c:pt>
                <c:pt idx="52">
                  <c:v>43584</c:v>
                </c:pt>
                <c:pt idx="53">
                  <c:v>43591</c:v>
                </c:pt>
                <c:pt idx="54">
                  <c:v>43598</c:v>
                </c:pt>
                <c:pt idx="55">
                  <c:v>43605</c:v>
                </c:pt>
                <c:pt idx="56">
                  <c:v>43612</c:v>
                </c:pt>
                <c:pt idx="57">
                  <c:v>43619</c:v>
                </c:pt>
                <c:pt idx="58">
                  <c:v>43626</c:v>
                </c:pt>
                <c:pt idx="59">
                  <c:v>43633</c:v>
                </c:pt>
                <c:pt idx="60">
                  <c:v>43640</c:v>
                </c:pt>
                <c:pt idx="61">
                  <c:v>43647</c:v>
                </c:pt>
                <c:pt idx="62">
                  <c:v>43654</c:v>
                </c:pt>
                <c:pt idx="63">
                  <c:v>43661</c:v>
                </c:pt>
                <c:pt idx="64">
                  <c:v>43668</c:v>
                </c:pt>
                <c:pt idx="65">
                  <c:v>43675</c:v>
                </c:pt>
                <c:pt idx="66">
                  <c:v>43682</c:v>
                </c:pt>
                <c:pt idx="67">
                  <c:v>43689</c:v>
                </c:pt>
                <c:pt idx="68">
                  <c:v>43696</c:v>
                </c:pt>
                <c:pt idx="69">
                  <c:v>43703</c:v>
                </c:pt>
                <c:pt idx="70">
                  <c:v>43710</c:v>
                </c:pt>
                <c:pt idx="71">
                  <c:v>43717</c:v>
                </c:pt>
                <c:pt idx="72">
                  <c:v>43724</c:v>
                </c:pt>
                <c:pt idx="73">
                  <c:v>43731</c:v>
                </c:pt>
                <c:pt idx="74">
                  <c:v>43738</c:v>
                </c:pt>
                <c:pt idx="75">
                  <c:v>43745</c:v>
                </c:pt>
                <c:pt idx="76">
                  <c:v>43752</c:v>
                </c:pt>
                <c:pt idx="77">
                  <c:v>43759</c:v>
                </c:pt>
                <c:pt idx="78">
                  <c:v>43766</c:v>
                </c:pt>
                <c:pt idx="79">
                  <c:v>43773</c:v>
                </c:pt>
                <c:pt idx="80">
                  <c:v>43780</c:v>
                </c:pt>
                <c:pt idx="81">
                  <c:v>43787</c:v>
                </c:pt>
                <c:pt idx="82">
                  <c:v>43794</c:v>
                </c:pt>
                <c:pt idx="83">
                  <c:v>43801</c:v>
                </c:pt>
                <c:pt idx="84">
                  <c:v>43808</c:v>
                </c:pt>
                <c:pt idx="85">
                  <c:v>43815</c:v>
                </c:pt>
                <c:pt idx="86">
                  <c:v>43822</c:v>
                </c:pt>
                <c:pt idx="87">
                  <c:v>43829</c:v>
                </c:pt>
                <c:pt idx="88">
                  <c:v>43836</c:v>
                </c:pt>
                <c:pt idx="89">
                  <c:v>43843</c:v>
                </c:pt>
                <c:pt idx="90">
                  <c:v>43850</c:v>
                </c:pt>
                <c:pt idx="91">
                  <c:v>43857</c:v>
                </c:pt>
                <c:pt idx="92">
                  <c:v>43864</c:v>
                </c:pt>
                <c:pt idx="93">
                  <c:v>43871</c:v>
                </c:pt>
                <c:pt idx="94">
                  <c:v>43878</c:v>
                </c:pt>
                <c:pt idx="95">
                  <c:v>43885</c:v>
                </c:pt>
                <c:pt idx="96">
                  <c:v>43892</c:v>
                </c:pt>
                <c:pt idx="97">
                  <c:v>43899</c:v>
                </c:pt>
                <c:pt idx="98">
                  <c:v>43906</c:v>
                </c:pt>
                <c:pt idx="99">
                  <c:v>43913</c:v>
                </c:pt>
                <c:pt idx="100">
                  <c:v>43920</c:v>
                </c:pt>
                <c:pt idx="101">
                  <c:v>43927</c:v>
                </c:pt>
                <c:pt idx="102">
                  <c:v>43934</c:v>
                </c:pt>
                <c:pt idx="103">
                  <c:v>43941</c:v>
                </c:pt>
                <c:pt idx="104">
                  <c:v>43948</c:v>
                </c:pt>
                <c:pt idx="105">
                  <c:v>43955</c:v>
                </c:pt>
                <c:pt idx="106">
                  <c:v>43962</c:v>
                </c:pt>
                <c:pt idx="107">
                  <c:v>43969</c:v>
                </c:pt>
                <c:pt idx="108">
                  <c:v>43976</c:v>
                </c:pt>
                <c:pt idx="109">
                  <c:v>43983</c:v>
                </c:pt>
                <c:pt idx="110">
                  <c:v>43990</c:v>
                </c:pt>
                <c:pt idx="111">
                  <c:v>43997</c:v>
                </c:pt>
                <c:pt idx="112">
                  <c:v>44004</c:v>
                </c:pt>
                <c:pt idx="113">
                  <c:v>44011</c:v>
                </c:pt>
                <c:pt idx="114">
                  <c:v>44018</c:v>
                </c:pt>
                <c:pt idx="115">
                  <c:v>44025</c:v>
                </c:pt>
                <c:pt idx="116">
                  <c:v>44032</c:v>
                </c:pt>
                <c:pt idx="117">
                  <c:v>44039</c:v>
                </c:pt>
                <c:pt idx="118">
                  <c:v>44046</c:v>
                </c:pt>
                <c:pt idx="119">
                  <c:v>44053</c:v>
                </c:pt>
                <c:pt idx="120">
                  <c:v>44060</c:v>
                </c:pt>
                <c:pt idx="121">
                  <c:v>44067</c:v>
                </c:pt>
                <c:pt idx="122">
                  <c:v>44074</c:v>
                </c:pt>
                <c:pt idx="123">
                  <c:v>44081</c:v>
                </c:pt>
                <c:pt idx="124">
                  <c:v>44088</c:v>
                </c:pt>
                <c:pt idx="125">
                  <c:v>44095</c:v>
                </c:pt>
                <c:pt idx="126">
                  <c:v>44102</c:v>
                </c:pt>
                <c:pt idx="127">
                  <c:v>44109</c:v>
                </c:pt>
                <c:pt idx="128">
                  <c:v>44116</c:v>
                </c:pt>
                <c:pt idx="129">
                  <c:v>44123</c:v>
                </c:pt>
                <c:pt idx="130">
                  <c:v>44130</c:v>
                </c:pt>
                <c:pt idx="131">
                  <c:v>44137</c:v>
                </c:pt>
                <c:pt idx="132">
                  <c:v>44144</c:v>
                </c:pt>
                <c:pt idx="133">
                  <c:v>44151</c:v>
                </c:pt>
                <c:pt idx="134">
                  <c:v>44158</c:v>
                </c:pt>
                <c:pt idx="135">
                  <c:v>44165</c:v>
                </c:pt>
                <c:pt idx="136">
                  <c:v>44172</c:v>
                </c:pt>
                <c:pt idx="137">
                  <c:v>44179</c:v>
                </c:pt>
                <c:pt idx="138">
                  <c:v>44186</c:v>
                </c:pt>
                <c:pt idx="139">
                  <c:v>44193</c:v>
                </c:pt>
                <c:pt idx="140">
                  <c:v>44200</c:v>
                </c:pt>
                <c:pt idx="141">
                  <c:v>44207</c:v>
                </c:pt>
                <c:pt idx="142">
                  <c:v>44214</c:v>
                </c:pt>
                <c:pt idx="143">
                  <c:v>44221</c:v>
                </c:pt>
                <c:pt idx="144">
                  <c:v>44228</c:v>
                </c:pt>
                <c:pt idx="145">
                  <c:v>44235</c:v>
                </c:pt>
                <c:pt idx="146">
                  <c:v>44242</c:v>
                </c:pt>
                <c:pt idx="147">
                  <c:v>44249</c:v>
                </c:pt>
                <c:pt idx="148">
                  <c:v>44256</c:v>
                </c:pt>
                <c:pt idx="149">
                  <c:v>44263</c:v>
                </c:pt>
                <c:pt idx="150">
                  <c:v>44270</c:v>
                </c:pt>
                <c:pt idx="151">
                  <c:v>44277</c:v>
                </c:pt>
              </c:numCache>
            </c:numRef>
          </c:cat>
          <c:val>
            <c:numRef>
              <c:f>Sheet1!$B$2:$B$153</c:f>
              <c:numCache>
                <c:formatCode>General</c:formatCode>
                <c:ptCount val="1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96.434047250000006</c:v>
                </c:pt>
                <c:pt idx="51">
                  <c:v>0</c:v>
                </c:pt>
                <c:pt idx="52">
                  <c:v>0</c:v>
                </c:pt>
                <c:pt idx="53">
                  <c:v>0</c:v>
                </c:pt>
                <c:pt idx="54">
                  <c:v>98.487715390000005</c:v>
                </c:pt>
                <c:pt idx="55">
                  <c:v>457.16860953000003</c:v>
                </c:pt>
                <c:pt idx="56">
                  <c:v>0</c:v>
                </c:pt>
                <c:pt idx="57">
                  <c:v>241.0853765</c:v>
                </c:pt>
                <c:pt idx="58">
                  <c:v>676.29314989999898</c:v>
                </c:pt>
                <c:pt idx="59">
                  <c:v>1158.1091486</c:v>
                </c:pt>
                <c:pt idx="60">
                  <c:v>726.24050999999997</c:v>
                </c:pt>
                <c:pt idx="61">
                  <c:v>210.78915180000001</c:v>
                </c:pt>
                <c:pt idx="62">
                  <c:v>2183.0615923999999</c:v>
                </c:pt>
                <c:pt idx="63">
                  <c:v>5931.4092914700004</c:v>
                </c:pt>
                <c:pt idx="64">
                  <c:v>31519.7415525</c:v>
                </c:pt>
                <c:pt idx="65">
                  <c:v>61759.037928600002</c:v>
                </c:pt>
                <c:pt idx="66">
                  <c:v>47449.947411100002</c:v>
                </c:pt>
                <c:pt idx="67">
                  <c:v>47028.031648199998</c:v>
                </c:pt>
                <c:pt idx="68">
                  <c:v>26424.679991199999</c:v>
                </c:pt>
                <c:pt idx="69">
                  <c:v>26776.2390686</c:v>
                </c:pt>
                <c:pt idx="70">
                  <c:v>19782.002012000001</c:v>
                </c:pt>
                <c:pt idx="71">
                  <c:v>19947.70594</c:v>
                </c:pt>
                <c:pt idx="72">
                  <c:v>24307.137519100001</c:v>
                </c:pt>
                <c:pt idx="73">
                  <c:v>28096.6194598</c:v>
                </c:pt>
                <c:pt idx="74">
                  <c:v>26841.253943</c:v>
                </c:pt>
                <c:pt idx="75">
                  <c:v>33100.805922</c:v>
                </c:pt>
                <c:pt idx="76">
                  <c:v>25714.279979899999</c:v>
                </c:pt>
                <c:pt idx="77">
                  <c:v>38739.778387899998</c:v>
                </c:pt>
                <c:pt idx="78">
                  <c:v>45903.895954799998</c:v>
                </c:pt>
                <c:pt idx="79">
                  <c:v>27193.227789</c:v>
                </c:pt>
                <c:pt idx="80">
                  <c:v>35803.885731900002</c:v>
                </c:pt>
                <c:pt idx="81">
                  <c:v>33969.029587700003</c:v>
                </c:pt>
                <c:pt idx="82">
                  <c:v>20749.202383700002</c:v>
                </c:pt>
                <c:pt idx="83">
                  <c:v>23660.5938995</c:v>
                </c:pt>
                <c:pt idx="84">
                  <c:v>29617.687552300002</c:v>
                </c:pt>
                <c:pt idx="85">
                  <c:v>18046.241701200001</c:v>
                </c:pt>
                <c:pt idx="86">
                  <c:v>64633.287105700001</c:v>
                </c:pt>
                <c:pt idx="87">
                  <c:v>67821.654563000004</c:v>
                </c:pt>
                <c:pt idx="88">
                  <c:v>38434.491168200002</c:v>
                </c:pt>
                <c:pt idx="89">
                  <c:v>72516.338298000002</c:v>
                </c:pt>
                <c:pt idx="90">
                  <c:v>34113.609695400002</c:v>
                </c:pt>
                <c:pt idx="91">
                  <c:v>78831.491345999995</c:v>
                </c:pt>
                <c:pt idx="92">
                  <c:v>33646.326104100001</c:v>
                </c:pt>
                <c:pt idx="93">
                  <c:v>51601.640745999997</c:v>
                </c:pt>
                <c:pt idx="94">
                  <c:v>49303.672490700003</c:v>
                </c:pt>
                <c:pt idx="95">
                  <c:v>68858.665287199998</c:v>
                </c:pt>
                <c:pt idx="96">
                  <c:v>66277.794200999997</c:v>
                </c:pt>
                <c:pt idx="97">
                  <c:v>47846.919383400003</c:v>
                </c:pt>
                <c:pt idx="98">
                  <c:v>25028.2904953</c:v>
                </c:pt>
                <c:pt idx="99">
                  <c:v>41082.301333800002</c:v>
                </c:pt>
                <c:pt idx="100">
                  <c:v>22249.252039700001</c:v>
                </c:pt>
                <c:pt idx="101">
                  <c:v>12611.0858379</c:v>
                </c:pt>
                <c:pt idx="102">
                  <c:v>11912.264820099999</c:v>
                </c:pt>
                <c:pt idx="103">
                  <c:v>7648.84502839999</c:v>
                </c:pt>
                <c:pt idx="104">
                  <c:v>5670.0235689000001</c:v>
                </c:pt>
                <c:pt idx="105">
                  <c:v>7778.1397075000004</c:v>
                </c:pt>
                <c:pt idx="106">
                  <c:v>3247.6862642000001</c:v>
                </c:pt>
                <c:pt idx="107">
                  <c:v>13883.7048104</c:v>
                </c:pt>
                <c:pt idx="108">
                  <c:v>6000.9523473999998</c:v>
                </c:pt>
                <c:pt idx="109">
                  <c:v>11644.4994592</c:v>
                </c:pt>
                <c:pt idx="110">
                  <c:v>6118.9815337999999</c:v>
                </c:pt>
                <c:pt idx="111">
                  <c:v>15581.7721045</c:v>
                </c:pt>
                <c:pt idx="112">
                  <c:v>11667.10034705</c:v>
                </c:pt>
                <c:pt idx="113">
                  <c:v>10265.5703708</c:v>
                </c:pt>
                <c:pt idx="114">
                  <c:v>8200.2896378000005</c:v>
                </c:pt>
                <c:pt idx="115">
                  <c:v>4923.9120853000004</c:v>
                </c:pt>
                <c:pt idx="116">
                  <c:v>5913.78867617999</c:v>
                </c:pt>
                <c:pt idx="117">
                  <c:v>1870.2236955000001</c:v>
                </c:pt>
                <c:pt idx="118">
                  <c:v>5224.9368653199999</c:v>
                </c:pt>
                <c:pt idx="119">
                  <c:v>9905.8716366000008</c:v>
                </c:pt>
                <c:pt idx="120">
                  <c:v>14680.1827973</c:v>
                </c:pt>
                <c:pt idx="121">
                  <c:v>29008.832347700001</c:v>
                </c:pt>
                <c:pt idx="122">
                  <c:v>24092.308565800002</c:v>
                </c:pt>
                <c:pt idx="123">
                  <c:v>22096.337920850001</c:v>
                </c:pt>
                <c:pt idx="124">
                  <c:v>25239.881069800002</c:v>
                </c:pt>
                <c:pt idx="125">
                  <c:v>26355.525125200002</c:v>
                </c:pt>
                <c:pt idx="126">
                  <c:v>16816.403770100002</c:v>
                </c:pt>
                <c:pt idx="127">
                  <c:v>106452.314096</c:v>
                </c:pt>
                <c:pt idx="128">
                  <c:v>204856.59718400001</c:v>
                </c:pt>
                <c:pt idx="129">
                  <c:v>241896.23313800001</c:v>
                </c:pt>
                <c:pt idx="130">
                  <c:v>269097.40968899999</c:v>
                </c:pt>
                <c:pt idx="131">
                  <c:v>257735.38156099999</c:v>
                </c:pt>
                <c:pt idx="132">
                  <c:v>247002.655356</c:v>
                </c:pt>
                <c:pt idx="133">
                  <c:v>243391.88180199999</c:v>
                </c:pt>
                <c:pt idx="134">
                  <c:v>212784.09417</c:v>
                </c:pt>
                <c:pt idx="135">
                  <c:v>172130.603332</c:v>
                </c:pt>
                <c:pt idx="136">
                  <c:v>194487.49177200001</c:v>
                </c:pt>
                <c:pt idx="137">
                  <c:v>258261.4142</c:v>
                </c:pt>
                <c:pt idx="138">
                  <c:v>275086.50926899997</c:v>
                </c:pt>
                <c:pt idx="139">
                  <c:v>311410.41188999999</c:v>
                </c:pt>
                <c:pt idx="140">
                  <c:v>319793.78554100002</c:v>
                </c:pt>
                <c:pt idx="141">
                  <c:v>275444.98554999998</c:v>
                </c:pt>
                <c:pt idx="142">
                  <c:v>276807.93348499999</c:v>
                </c:pt>
                <c:pt idx="143">
                  <c:v>332927.70879200002</c:v>
                </c:pt>
                <c:pt idx="144">
                  <c:v>322210.12881299999</c:v>
                </c:pt>
                <c:pt idx="145">
                  <c:v>351174.459325</c:v>
                </c:pt>
                <c:pt idx="146">
                  <c:v>370006.26027899998</c:v>
                </c:pt>
                <c:pt idx="147">
                  <c:v>402875.22491400002</c:v>
                </c:pt>
                <c:pt idx="148">
                  <c:v>406396.89841000002</c:v>
                </c:pt>
                <c:pt idx="149">
                  <c:v>404272.29564500001</c:v>
                </c:pt>
                <c:pt idx="150">
                  <c:v>487974.58314800001</c:v>
                </c:pt>
                <c:pt idx="151">
                  <c:v>517471.23596299998</c:v>
                </c:pt>
              </c:numCache>
            </c:numRef>
          </c:val>
          <c:smooth val="0"/>
          <c:extLst>
            <c:ext xmlns:c16="http://schemas.microsoft.com/office/drawing/2014/chart" uri="{C3380CC4-5D6E-409C-BE32-E72D297353CC}">
              <c16:uniqueId val="{00000004-3A08-421E-91EB-F94BBCC82232}"/>
            </c:ext>
          </c:extLst>
        </c:ser>
        <c:dLbls>
          <c:showLegendKey val="0"/>
          <c:showVal val="0"/>
          <c:showCatName val="0"/>
          <c:showSerName val="0"/>
          <c:showPercent val="0"/>
          <c:showBubbleSize val="0"/>
        </c:dLbls>
        <c:marker val="1"/>
        <c:smooth val="0"/>
        <c:axId val="303301776"/>
        <c:axId val="303307216"/>
      </c:lineChart>
      <c:catAx>
        <c:axId val="303301776"/>
        <c:scaling>
          <c:orientation val="minMax"/>
        </c:scaling>
        <c:delete val="0"/>
        <c:axPos val="b"/>
        <c:numFmt formatCode="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ial (Body)"/>
                <a:ea typeface="+mn-ea"/>
                <a:cs typeface="+mn-cs"/>
              </a:defRPr>
            </a:pPr>
            <a:endParaRPr lang="en-US"/>
          </a:p>
        </c:txPr>
        <c:crossAx val="303307216"/>
        <c:crosses val="autoZero"/>
        <c:auto val="0"/>
        <c:lblAlgn val="ctr"/>
        <c:lblOffset val="100"/>
        <c:tickLblSkip val="12"/>
        <c:noMultiLvlLbl val="0"/>
      </c:catAx>
      <c:valAx>
        <c:axId val="303307216"/>
        <c:scaling>
          <c:orientation val="minMax"/>
          <c:max val="60000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Arial (Body)"/>
                    <a:ea typeface="+mn-ea"/>
                    <a:cs typeface="+mn-cs"/>
                  </a:defRPr>
                </a:pPr>
                <a:r>
                  <a:rPr lang="en-GB"/>
                  <a:t>Website visits per week (000)</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Arial (Body)"/>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Arial (Body)"/>
                <a:ea typeface="+mn-ea"/>
                <a:cs typeface="+mn-cs"/>
              </a:defRPr>
            </a:pPr>
            <a:endParaRPr lang="en-US"/>
          </a:p>
        </c:txPr>
        <c:crossAx val="303301776"/>
        <c:crosses val="autoZero"/>
        <c:crossBetween val="between"/>
        <c:dispUnits>
          <c:builtInUnit val="thousands"/>
        </c:dispUnits>
      </c:valAx>
      <c:spPr>
        <a:noFill/>
        <a:ln>
          <a:noFill/>
        </a:ln>
        <a:effectLst/>
      </c:spPr>
    </c:plotArea>
    <c:legend>
      <c:legendPos val="b"/>
      <c:layout>
        <c:manualLayout>
          <c:xMode val="edge"/>
          <c:yMode val="edge"/>
          <c:x val="1.1489376025204027E-2"/>
          <c:y val="0.89161487487331414"/>
          <c:w val="0.98728058109293748"/>
          <c:h val="9.2543540968270055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Body)"/>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latin typeface="Arial (Body)"/>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solidFill>
                <a:latin typeface="+mn-lt"/>
                <a:ea typeface="+mn-ea"/>
                <a:cs typeface="+mn-cs"/>
              </a:defRPr>
            </a:pPr>
            <a:r>
              <a:rPr lang="en-GB"/>
              <a:t>Dieting</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104406441927732E-2"/>
          <c:y val="0.13440918895039111"/>
          <c:w val="0.88752270315027948"/>
          <c:h val="0.70801299342532675"/>
        </c:manualLayout>
      </c:layout>
      <c:barChart>
        <c:barDir val="col"/>
        <c:grouping val="stacked"/>
        <c:varyColors val="0"/>
        <c:ser>
          <c:idx val="1"/>
          <c:order val="1"/>
          <c:tx>
            <c:strRef>
              <c:f>Sheet1!$C$1</c:f>
              <c:strCache>
                <c:ptCount val="1"/>
                <c:pt idx="0">
                  <c:v>Effect of paid search alone</c:v>
                </c:pt>
              </c:strCache>
            </c:strRef>
          </c:tx>
          <c:spPr>
            <a:solidFill>
              <a:srgbClr val="009B3C"/>
            </a:solidFill>
            <a:ln>
              <a:noFill/>
            </a:ln>
            <a:effectLst/>
          </c:spPr>
          <c:invertIfNegative val="0"/>
          <c:cat>
            <c:numRef>
              <c:f>Sheet1!$A$2:$A$153</c:f>
              <c:numCache>
                <c:formatCode>m/d/yyyy</c:formatCode>
                <c:ptCount val="152"/>
                <c:pt idx="0">
                  <c:v>43220</c:v>
                </c:pt>
                <c:pt idx="1">
                  <c:v>43227</c:v>
                </c:pt>
                <c:pt idx="2">
                  <c:v>43234</c:v>
                </c:pt>
                <c:pt idx="3">
                  <c:v>43241</c:v>
                </c:pt>
                <c:pt idx="4">
                  <c:v>43248</c:v>
                </c:pt>
                <c:pt idx="5">
                  <c:v>43255</c:v>
                </c:pt>
                <c:pt idx="6">
                  <c:v>43262</c:v>
                </c:pt>
                <c:pt idx="7">
                  <c:v>43269</c:v>
                </c:pt>
                <c:pt idx="8">
                  <c:v>43276</c:v>
                </c:pt>
                <c:pt idx="9">
                  <c:v>43283</c:v>
                </c:pt>
                <c:pt idx="10">
                  <c:v>43290</c:v>
                </c:pt>
                <c:pt idx="11">
                  <c:v>43297</c:v>
                </c:pt>
                <c:pt idx="12">
                  <c:v>43304</c:v>
                </c:pt>
                <c:pt idx="13">
                  <c:v>43311</c:v>
                </c:pt>
                <c:pt idx="14">
                  <c:v>43318</c:v>
                </c:pt>
                <c:pt idx="15">
                  <c:v>43325</c:v>
                </c:pt>
                <c:pt idx="16">
                  <c:v>43332</c:v>
                </c:pt>
                <c:pt idx="17">
                  <c:v>43339</c:v>
                </c:pt>
                <c:pt idx="18">
                  <c:v>43346</c:v>
                </c:pt>
                <c:pt idx="19">
                  <c:v>43353</c:v>
                </c:pt>
                <c:pt idx="20">
                  <c:v>43360</c:v>
                </c:pt>
                <c:pt idx="21">
                  <c:v>43367</c:v>
                </c:pt>
                <c:pt idx="22">
                  <c:v>43374</c:v>
                </c:pt>
                <c:pt idx="23">
                  <c:v>43381</c:v>
                </c:pt>
                <c:pt idx="24">
                  <c:v>43388</c:v>
                </c:pt>
                <c:pt idx="25">
                  <c:v>43395</c:v>
                </c:pt>
                <c:pt idx="26">
                  <c:v>43402</c:v>
                </c:pt>
                <c:pt idx="27">
                  <c:v>43409</c:v>
                </c:pt>
                <c:pt idx="28">
                  <c:v>43416</c:v>
                </c:pt>
                <c:pt idx="29">
                  <c:v>43423</c:v>
                </c:pt>
                <c:pt idx="30">
                  <c:v>43430</c:v>
                </c:pt>
                <c:pt idx="31">
                  <c:v>43437</c:v>
                </c:pt>
                <c:pt idx="32">
                  <c:v>43444</c:v>
                </c:pt>
                <c:pt idx="33">
                  <c:v>43451</c:v>
                </c:pt>
                <c:pt idx="34">
                  <c:v>43458</c:v>
                </c:pt>
                <c:pt idx="35">
                  <c:v>43465</c:v>
                </c:pt>
                <c:pt idx="36">
                  <c:v>43472</c:v>
                </c:pt>
                <c:pt idx="37">
                  <c:v>43479</c:v>
                </c:pt>
                <c:pt idx="38">
                  <c:v>43486</c:v>
                </c:pt>
                <c:pt idx="39">
                  <c:v>43493</c:v>
                </c:pt>
                <c:pt idx="40">
                  <c:v>43500</c:v>
                </c:pt>
                <c:pt idx="41">
                  <c:v>43507</c:v>
                </c:pt>
                <c:pt idx="42">
                  <c:v>43514</c:v>
                </c:pt>
                <c:pt idx="43">
                  <c:v>43521</c:v>
                </c:pt>
                <c:pt idx="44">
                  <c:v>43528</c:v>
                </c:pt>
                <c:pt idx="45">
                  <c:v>43535</c:v>
                </c:pt>
                <c:pt idx="46">
                  <c:v>43542</c:v>
                </c:pt>
                <c:pt idx="47">
                  <c:v>43549</c:v>
                </c:pt>
                <c:pt idx="48">
                  <c:v>43556</c:v>
                </c:pt>
                <c:pt idx="49">
                  <c:v>43563</c:v>
                </c:pt>
                <c:pt idx="50">
                  <c:v>43570</c:v>
                </c:pt>
                <c:pt idx="51">
                  <c:v>43577</c:v>
                </c:pt>
                <c:pt idx="52">
                  <c:v>43584</c:v>
                </c:pt>
                <c:pt idx="53">
                  <c:v>43591</c:v>
                </c:pt>
                <c:pt idx="54">
                  <c:v>43598</c:v>
                </c:pt>
                <c:pt idx="55">
                  <c:v>43605</c:v>
                </c:pt>
                <c:pt idx="56">
                  <c:v>43612</c:v>
                </c:pt>
                <c:pt idx="57">
                  <c:v>43619</c:v>
                </c:pt>
                <c:pt idx="58">
                  <c:v>43626</c:v>
                </c:pt>
                <c:pt idx="59">
                  <c:v>43633</c:v>
                </c:pt>
                <c:pt idx="60">
                  <c:v>43640</c:v>
                </c:pt>
                <c:pt idx="61">
                  <c:v>43647</c:v>
                </c:pt>
                <c:pt idx="62">
                  <c:v>43654</c:v>
                </c:pt>
                <c:pt idx="63">
                  <c:v>43661</c:v>
                </c:pt>
                <c:pt idx="64">
                  <c:v>43668</c:v>
                </c:pt>
                <c:pt idx="65">
                  <c:v>43675</c:v>
                </c:pt>
                <c:pt idx="66">
                  <c:v>43682</c:v>
                </c:pt>
                <c:pt idx="67">
                  <c:v>43689</c:v>
                </c:pt>
                <c:pt idx="68">
                  <c:v>43696</c:v>
                </c:pt>
                <c:pt idx="69">
                  <c:v>43703</c:v>
                </c:pt>
                <c:pt idx="70">
                  <c:v>43710</c:v>
                </c:pt>
                <c:pt idx="71">
                  <c:v>43717</c:v>
                </c:pt>
                <c:pt idx="72">
                  <c:v>43724</c:v>
                </c:pt>
                <c:pt idx="73">
                  <c:v>43731</c:v>
                </c:pt>
                <c:pt idx="74">
                  <c:v>43738</c:v>
                </c:pt>
                <c:pt idx="75">
                  <c:v>43745</c:v>
                </c:pt>
                <c:pt idx="76">
                  <c:v>43752</c:v>
                </c:pt>
                <c:pt idx="77">
                  <c:v>43759</c:v>
                </c:pt>
                <c:pt idx="78">
                  <c:v>43766</c:v>
                </c:pt>
                <c:pt idx="79">
                  <c:v>43773</c:v>
                </c:pt>
                <c:pt idx="80">
                  <c:v>43780</c:v>
                </c:pt>
                <c:pt idx="81">
                  <c:v>43787</c:v>
                </c:pt>
                <c:pt idx="82">
                  <c:v>43794</c:v>
                </c:pt>
                <c:pt idx="83">
                  <c:v>43801</c:v>
                </c:pt>
                <c:pt idx="84">
                  <c:v>43808</c:v>
                </c:pt>
                <c:pt idx="85">
                  <c:v>43815</c:v>
                </c:pt>
                <c:pt idx="86">
                  <c:v>43822</c:v>
                </c:pt>
                <c:pt idx="87">
                  <c:v>43829</c:v>
                </c:pt>
                <c:pt idx="88">
                  <c:v>43836</c:v>
                </c:pt>
                <c:pt idx="89">
                  <c:v>43843</c:v>
                </c:pt>
                <c:pt idx="90">
                  <c:v>43850</c:v>
                </c:pt>
                <c:pt idx="91">
                  <c:v>43857</c:v>
                </c:pt>
                <c:pt idx="92">
                  <c:v>43864</c:v>
                </c:pt>
                <c:pt idx="93">
                  <c:v>43871</c:v>
                </c:pt>
                <c:pt idx="94">
                  <c:v>43878</c:v>
                </c:pt>
                <c:pt idx="95">
                  <c:v>43885</c:v>
                </c:pt>
                <c:pt idx="96">
                  <c:v>43892</c:v>
                </c:pt>
                <c:pt idx="97">
                  <c:v>43899</c:v>
                </c:pt>
                <c:pt idx="98">
                  <c:v>43906</c:v>
                </c:pt>
                <c:pt idx="99">
                  <c:v>43913</c:v>
                </c:pt>
                <c:pt idx="100">
                  <c:v>43920</c:v>
                </c:pt>
                <c:pt idx="101">
                  <c:v>43927</c:v>
                </c:pt>
                <c:pt idx="102">
                  <c:v>43934</c:v>
                </c:pt>
                <c:pt idx="103">
                  <c:v>43941</c:v>
                </c:pt>
                <c:pt idx="104">
                  <c:v>43948</c:v>
                </c:pt>
                <c:pt idx="105">
                  <c:v>43955</c:v>
                </c:pt>
                <c:pt idx="106">
                  <c:v>43962</c:v>
                </c:pt>
                <c:pt idx="107">
                  <c:v>43969</c:v>
                </c:pt>
                <c:pt idx="108">
                  <c:v>43976</c:v>
                </c:pt>
                <c:pt idx="109">
                  <c:v>43983</c:v>
                </c:pt>
                <c:pt idx="110">
                  <c:v>43990</c:v>
                </c:pt>
                <c:pt idx="111">
                  <c:v>43997</c:v>
                </c:pt>
                <c:pt idx="112">
                  <c:v>44004</c:v>
                </c:pt>
                <c:pt idx="113">
                  <c:v>44011</c:v>
                </c:pt>
                <c:pt idx="114">
                  <c:v>44018</c:v>
                </c:pt>
                <c:pt idx="115">
                  <c:v>44025</c:v>
                </c:pt>
                <c:pt idx="116">
                  <c:v>44032</c:v>
                </c:pt>
                <c:pt idx="117">
                  <c:v>44039</c:v>
                </c:pt>
                <c:pt idx="118">
                  <c:v>44046</c:v>
                </c:pt>
                <c:pt idx="119">
                  <c:v>44053</c:v>
                </c:pt>
                <c:pt idx="120">
                  <c:v>44060</c:v>
                </c:pt>
                <c:pt idx="121">
                  <c:v>44067</c:v>
                </c:pt>
                <c:pt idx="122">
                  <c:v>44074</c:v>
                </c:pt>
                <c:pt idx="123">
                  <c:v>44081</c:v>
                </c:pt>
                <c:pt idx="124">
                  <c:v>44088</c:v>
                </c:pt>
                <c:pt idx="125">
                  <c:v>44095</c:v>
                </c:pt>
                <c:pt idx="126">
                  <c:v>44102</c:v>
                </c:pt>
                <c:pt idx="127">
                  <c:v>44109</c:v>
                </c:pt>
                <c:pt idx="128">
                  <c:v>44116</c:v>
                </c:pt>
                <c:pt idx="129">
                  <c:v>44123</c:v>
                </c:pt>
                <c:pt idx="130">
                  <c:v>44130</c:v>
                </c:pt>
                <c:pt idx="131">
                  <c:v>44137</c:v>
                </c:pt>
                <c:pt idx="132">
                  <c:v>44144</c:v>
                </c:pt>
                <c:pt idx="133">
                  <c:v>44151</c:v>
                </c:pt>
                <c:pt idx="134">
                  <c:v>44158</c:v>
                </c:pt>
                <c:pt idx="135">
                  <c:v>44165</c:v>
                </c:pt>
                <c:pt idx="136">
                  <c:v>44172</c:v>
                </c:pt>
                <c:pt idx="137">
                  <c:v>44179</c:v>
                </c:pt>
                <c:pt idx="138">
                  <c:v>44186</c:v>
                </c:pt>
                <c:pt idx="139">
                  <c:v>44193</c:v>
                </c:pt>
                <c:pt idx="140">
                  <c:v>44200</c:v>
                </c:pt>
                <c:pt idx="141">
                  <c:v>44207</c:v>
                </c:pt>
                <c:pt idx="142">
                  <c:v>44214</c:v>
                </c:pt>
                <c:pt idx="143">
                  <c:v>44221</c:v>
                </c:pt>
                <c:pt idx="144">
                  <c:v>44228</c:v>
                </c:pt>
                <c:pt idx="145">
                  <c:v>44235</c:v>
                </c:pt>
                <c:pt idx="146">
                  <c:v>44242</c:v>
                </c:pt>
                <c:pt idx="147">
                  <c:v>44249</c:v>
                </c:pt>
                <c:pt idx="148">
                  <c:v>44256</c:v>
                </c:pt>
                <c:pt idx="149">
                  <c:v>44263</c:v>
                </c:pt>
                <c:pt idx="150">
                  <c:v>44270</c:v>
                </c:pt>
                <c:pt idx="151">
                  <c:v>44277</c:v>
                </c:pt>
              </c:numCache>
            </c:numRef>
          </c:cat>
          <c:val>
            <c:numRef>
              <c:f>Sheet1!$C$2:$C$153</c:f>
              <c:numCache>
                <c:formatCode>#,##0</c:formatCode>
                <c:ptCount val="152"/>
                <c:pt idx="0">
                  <c:v>216.41279391688332</c:v>
                </c:pt>
                <c:pt idx="1">
                  <c:v>151.30603103604412</c:v>
                </c:pt>
                <c:pt idx="2">
                  <c:v>304.17987283626405</c:v>
                </c:pt>
                <c:pt idx="3">
                  <c:v>277.07389315304982</c:v>
                </c:pt>
                <c:pt idx="4">
                  <c:v>86.69167463754323</c:v>
                </c:pt>
                <c:pt idx="5">
                  <c:v>41.243997378111196</c:v>
                </c:pt>
                <c:pt idx="6">
                  <c:v>15.601550385320198</c:v>
                </c:pt>
                <c:pt idx="7">
                  <c:v>18.936922640259802</c:v>
                </c:pt>
                <c:pt idx="8">
                  <c:v>88.422251205505802</c:v>
                </c:pt>
                <c:pt idx="9">
                  <c:v>98.506021419930192</c:v>
                </c:pt>
                <c:pt idx="10">
                  <c:v>144.60687640401829</c:v>
                </c:pt>
                <c:pt idx="11">
                  <c:v>215.60134528533393</c:v>
                </c:pt>
                <c:pt idx="12">
                  <c:v>63.996302141722076</c:v>
                </c:pt>
                <c:pt idx="13">
                  <c:v>102.72177432105777</c:v>
                </c:pt>
                <c:pt idx="14">
                  <c:v>19.529354446357988</c:v>
                </c:pt>
                <c:pt idx="15">
                  <c:v>90.025575914879241</c:v>
                </c:pt>
                <c:pt idx="16">
                  <c:v>143.05850244131318</c:v>
                </c:pt>
                <c:pt idx="17">
                  <c:v>88.552432030898686</c:v>
                </c:pt>
                <c:pt idx="18">
                  <c:v>46.230055021963608</c:v>
                </c:pt>
                <c:pt idx="19">
                  <c:v>15.256046513946652</c:v>
                </c:pt>
                <c:pt idx="20">
                  <c:v>23.608764850019408</c:v>
                </c:pt>
                <c:pt idx="21">
                  <c:v>125.68103784269047</c:v>
                </c:pt>
                <c:pt idx="22">
                  <c:v>49.422149252147605</c:v>
                </c:pt>
                <c:pt idx="23">
                  <c:v>127.7043849586842</c:v>
                </c:pt>
                <c:pt idx="24">
                  <c:v>151.61271417035587</c:v>
                </c:pt>
                <c:pt idx="25">
                  <c:v>102.69406814614457</c:v>
                </c:pt>
                <c:pt idx="26">
                  <c:v>187.35746517542643</c:v>
                </c:pt>
                <c:pt idx="27">
                  <c:v>891.57716019949703</c:v>
                </c:pt>
                <c:pt idx="28">
                  <c:v>321.3303753745875</c:v>
                </c:pt>
                <c:pt idx="29">
                  <c:v>256.21403865793621</c:v>
                </c:pt>
                <c:pt idx="30">
                  <c:v>525.59314635495753</c:v>
                </c:pt>
                <c:pt idx="31">
                  <c:v>59.628762675858859</c:v>
                </c:pt>
                <c:pt idx="32">
                  <c:v>29.452769193735719</c:v>
                </c:pt>
                <c:pt idx="33">
                  <c:v>47.426189056718854</c:v>
                </c:pt>
                <c:pt idx="34">
                  <c:v>249.49772849516185</c:v>
                </c:pt>
                <c:pt idx="35">
                  <c:v>2540.0082505924047</c:v>
                </c:pt>
                <c:pt idx="36">
                  <c:v>1466.1404759036905</c:v>
                </c:pt>
                <c:pt idx="37">
                  <c:v>819.52093107430449</c:v>
                </c:pt>
                <c:pt idx="38">
                  <c:v>168.04060022629943</c:v>
                </c:pt>
                <c:pt idx="39">
                  <c:v>204.68388426971813</c:v>
                </c:pt>
                <c:pt idx="40">
                  <c:v>105.3185756691929</c:v>
                </c:pt>
                <c:pt idx="41">
                  <c:v>209.03833949397026</c:v>
                </c:pt>
                <c:pt idx="42">
                  <c:v>317.05548490480146</c:v>
                </c:pt>
                <c:pt idx="43">
                  <c:v>234.60745778320975</c:v>
                </c:pt>
                <c:pt idx="44">
                  <c:v>211.41731607549897</c:v>
                </c:pt>
                <c:pt idx="45">
                  <c:v>196.85242135020079</c:v>
                </c:pt>
                <c:pt idx="46">
                  <c:v>171.84439048017273</c:v>
                </c:pt>
                <c:pt idx="47">
                  <c:v>105.88018488589444</c:v>
                </c:pt>
                <c:pt idx="48">
                  <c:v>521.44312379823043</c:v>
                </c:pt>
                <c:pt idx="49">
                  <c:v>23330.227750530212</c:v>
                </c:pt>
                <c:pt idx="50">
                  <c:v>6864.4058360166155</c:v>
                </c:pt>
                <c:pt idx="51">
                  <c:v>9052.6043856138513</c:v>
                </c:pt>
                <c:pt idx="52">
                  <c:v>2019.7189447929463</c:v>
                </c:pt>
                <c:pt idx="53">
                  <c:v>663.84017946366521</c:v>
                </c:pt>
                <c:pt idx="54">
                  <c:v>899.35801118715403</c:v>
                </c:pt>
                <c:pt idx="55">
                  <c:v>1287.918718825018</c:v>
                </c:pt>
                <c:pt idx="56">
                  <c:v>4741.5491847002813</c:v>
                </c:pt>
                <c:pt idx="57">
                  <c:v>7546.7011813385607</c:v>
                </c:pt>
                <c:pt idx="58">
                  <c:v>6126.8589417549611</c:v>
                </c:pt>
                <c:pt idx="59">
                  <c:v>4337.2652522319277</c:v>
                </c:pt>
                <c:pt idx="60">
                  <c:v>6697.7439864986718</c:v>
                </c:pt>
                <c:pt idx="61">
                  <c:v>876.533282017185</c:v>
                </c:pt>
                <c:pt idx="62">
                  <c:v>463.39205118723282</c:v>
                </c:pt>
                <c:pt idx="63">
                  <c:v>538.33841965679949</c:v>
                </c:pt>
                <c:pt idx="64">
                  <c:v>120.84090687227382</c:v>
                </c:pt>
                <c:pt idx="65">
                  <c:v>325.25902324800325</c:v>
                </c:pt>
                <c:pt idx="66">
                  <c:v>2024.6751016497824</c:v>
                </c:pt>
                <c:pt idx="67">
                  <c:v>1151.1039336199681</c:v>
                </c:pt>
                <c:pt idx="68">
                  <c:v>791.19398576516551</c:v>
                </c:pt>
                <c:pt idx="69">
                  <c:v>1475.711560542589</c:v>
                </c:pt>
                <c:pt idx="70">
                  <c:v>6826.3131431479651</c:v>
                </c:pt>
                <c:pt idx="71">
                  <c:v>11465.219138128583</c:v>
                </c:pt>
                <c:pt idx="72">
                  <c:v>9576.514732705351</c:v>
                </c:pt>
                <c:pt idx="73">
                  <c:v>15378.744979009971</c:v>
                </c:pt>
                <c:pt idx="74">
                  <c:v>4054.168929198117</c:v>
                </c:pt>
                <c:pt idx="75">
                  <c:v>4913.1497854426843</c:v>
                </c:pt>
                <c:pt idx="76">
                  <c:v>4335.4708334172756</c:v>
                </c:pt>
                <c:pt idx="77">
                  <c:v>3678.8735814756265</c:v>
                </c:pt>
                <c:pt idx="78">
                  <c:v>3786.7177132246106</c:v>
                </c:pt>
                <c:pt idx="79">
                  <c:v>2928.8531452318653</c:v>
                </c:pt>
                <c:pt idx="80">
                  <c:v>10500.384434357053</c:v>
                </c:pt>
                <c:pt idx="81">
                  <c:v>18225.989654265471</c:v>
                </c:pt>
                <c:pt idx="82">
                  <c:v>4903.7668833550979</c:v>
                </c:pt>
                <c:pt idx="83">
                  <c:v>0</c:v>
                </c:pt>
                <c:pt idx="84">
                  <c:v>769.67017237969537</c:v>
                </c:pt>
                <c:pt idx="85">
                  <c:v>539.3542692745624</c:v>
                </c:pt>
                <c:pt idx="86">
                  <c:v>13881.457634173674</c:v>
                </c:pt>
                <c:pt idx="87">
                  <c:v>46395.793335581417</c:v>
                </c:pt>
                <c:pt idx="88">
                  <c:v>9277.6618198260785</c:v>
                </c:pt>
                <c:pt idx="89">
                  <c:v>6899.8160313336211</c:v>
                </c:pt>
                <c:pt idx="90">
                  <c:v>4033.6129075597341</c:v>
                </c:pt>
                <c:pt idx="91">
                  <c:v>6508.0367820445099</c:v>
                </c:pt>
                <c:pt idx="92">
                  <c:v>6797.886345128255</c:v>
                </c:pt>
                <c:pt idx="93">
                  <c:v>5713.4539541012246</c:v>
                </c:pt>
                <c:pt idx="94">
                  <c:v>8783.3709624988605</c:v>
                </c:pt>
                <c:pt idx="95">
                  <c:v>7817.3067635959642</c:v>
                </c:pt>
                <c:pt idx="96">
                  <c:v>5745.7385596702743</c:v>
                </c:pt>
                <c:pt idx="97">
                  <c:v>2468.8524513162542</c:v>
                </c:pt>
                <c:pt idx="98">
                  <c:v>664.57230596605359</c:v>
                </c:pt>
                <c:pt idx="99">
                  <c:v>212.48598855069486</c:v>
                </c:pt>
                <c:pt idx="100">
                  <c:v>8940.5388014890541</c:v>
                </c:pt>
                <c:pt idx="101">
                  <c:v>10354.713939338611</c:v>
                </c:pt>
                <c:pt idx="102">
                  <c:v>10464.555679895553</c:v>
                </c:pt>
                <c:pt idx="103">
                  <c:v>9806.8548175789965</c:v>
                </c:pt>
                <c:pt idx="104">
                  <c:v>8409.8908511334193</c:v>
                </c:pt>
                <c:pt idx="105">
                  <c:v>19890.374432951623</c:v>
                </c:pt>
                <c:pt idx="106">
                  <c:v>17050.74121936367</c:v>
                </c:pt>
                <c:pt idx="107">
                  <c:v>27409.686608244374</c:v>
                </c:pt>
                <c:pt idx="108">
                  <c:v>31566.125305294499</c:v>
                </c:pt>
                <c:pt idx="109">
                  <c:v>44490.941142960008</c:v>
                </c:pt>
                <c:pt idx="110">
                  <c:v>11396.335602573778</c:v>
                </c:pt>
                <c:pt idx="111">
                  <c:v>25144.177642364226</c:v>
                </c:pt>
                <c:pt idx="112">
                  <c:v>20105.75061705742</c:v>
                </c:pt>
                <c:pt idx="113">
                  <c:v>67632.411021511594</c:v>
                </c:pt>
                <c:pt idx="114">
                  <c:v>22523.464316978174</c:v>
                </c:pt>
                <c:pt idx="115">
                  <c:v>11937.664013322948</c:v>
                </c:pt>
                <c:pt idx="116">
                  <c:v>50946.350410936255</c:v>
                </c:pt>
                <c:pt idx="117">
                  <c:v>0</c:v>
                </c:pt>
                <c:pt idx="118">
                  <c:v>13117.627686257445</c:v>
                </c:pt>
                <c:pt idx="119">
                  <c:v>141959.66638912691</c:v>
                </c:pt>
                <c:pt idx="120">
                  <c:v>60345.530085601946</c:v>
                </c:pt>
                <c:pt idx="121">
                  <c:v>16916.550869782517</c:v>
                </c:pt>
                <c:pt idx="122">
                  <c:v>29995.541851731294</c:v>
                </c:pt>
                <c:pt idx="123">
                  <c:v>15818.255827661475</c:v>
                </c:pt>
                <c:pt idx="124">
                  <c:v>10842.442271653157</c:v>
                </c:pt>
                <c:pt idx="125">
                  <c:v>23008.104575779635</c:v>
                </c:pt>
                <c:pt idx="126">
                  <c:v>26659.6812874438</c:v>
                </c:pt>
                <c:pt idx="127">
                  <c:v>8511.1532641213307</c:v>
                </c:pt>
                <c:pt idx="128">
                  <c:v>8496.8162061144812</c:v>
                </c:pt>
                <c:pt idx="129">
                  <c:v>16070.729279599896</c:v>
                </c:pt>
                <c:pt idx="130">
                  <c:v>5112.173102785413</c:v>
                </c:pt>
                <c:pt idx="131">
                  <c:v>26373.82944638126</c:v>
                </c:pt>
                <c:pt idx="132">
                  <c:v>22421.751736085487</c:v>
                </c:pt>
                <c:pt idx="133">
                  <c:v>14643.299630471509</c:v>
                </c:pt>
                <c:pt idx="134">
                  <c:v>4349.7792257597957</c:v>
                </c:pt>
                <c:pt idx="135">
                  <c:v>6894.3467559734909</c:v>
                </c:pt>
                <c:pt idx="136">
                  <c:v>5067.3572445509208</c:v>
                </c:pt>
                <c:pt idx="137">
                  <c:v>7144.8777348582134</c:v>
                </c:pt>
                <c:pt idx="138">
                  <c:v>16638.511779518365</c:v>
                </c:pt>
                <c:pt idx="139">
                  <c:v>89610.242207576113</c:v>
                </c:pt>
                <c:pt idx="140">
                  <c:v>23981.781626452103</c:v>
                </c:pt>
                <c:pt idx="141">
                  <c:v>8927.2347486835079</c:v>
                </c:pt>
                <c:pt idx="142">
                  <c:v>8159.4790129855546</c:v>
                </c:pt>
                <c:pt idx="143">
                  <c:v>13742.868806229788</c:v>
                </c:pt>
                <c:pt idx="144">
                  <c:v>18683.341605667672</c:v>
                </c:pt>
                <c:pt idx="145">
                  <c:v>27870.878698587436</c:v>
                </c:pt>
                <c:pt idx="146">
                  <c:v>44670.756462449972</c:v>
                </c:pt>
                <c:pt idx="147">
                  <c:v>13830.985847254104</c:v>
                </c:pt>
                <c:pt idx="148">
                  <c:v>25601.617167899396</c:v>
                </c:pt>
                <c:pt idx="149">
                  <c:v>43909.406746395689</c:v>
                </c:pt>
                <c:pt idx="150">
                  <c:v>58941.911340082144</c:v>
                </c:pt>
                <c:pt idx="151">
                  <c:v>42221.668758893749</c:v>
                </c:pt>
              </c:numCache>
            </c:numRef>
          </c:val>
          <c:extLst>
            <c:ext xmlns:c16="http://schemas.microsoft.com/office/drawing/2014/chart" uri="{C3380CC4-5D6E-409C-BE32-E72D297353CC}">
              <c16:uniqueId val="{00000000-9CE8-4811-AAC9-A553E642A7EC}"/>
            </c:ext>
          </c:extLst>
        </c:ser>
        <c:ser>
          <c:idx val="2"/>
          <c:order val="2"/>
          <c:tx>
            <c:strRef>
              <c:f>Sheet1!$D$1</c:f>
              <c:strCache>
                <c:ptCount val="1"/>
                <c:pt idx="0">
                  <c:v>Effect of TV assisted search</c:v>
                </c:pt>
              </c:strCache>
            </c:strRef>
          </c:tx>
          <c:spPr>
            <a:solidFill>
              <a:schemeClr val="accent4"/>
            </a:solidFill>
            <a:ln>
              <a:noFill/>
            </a:ln>
            <a:effectLst/>
          </c:spPr>
          <c:invertIfNegative val="0"/>
          <c:cat>
            <c:numRef>
              <c:f>Sheet1!$A$2:$A$153</c:f>
              <c:numCache>
                <c:formatCode>m/d/yyyy</c:formatCode>
                <c:ptCount val="152"/>
                <c:pt idx="0">
                  <c:v>43220</c:v>
                </c:pt>
                <c:pt idx="1">
                  <c:v>43227</c:v>
                </c:pt>
                <c:pt idx="2">
                  <c:v>43234</c:v>
                </c:pt>
                <c:pt idx="3">
                  <c:v>43241</c:v>
                </c:pt>
                <c:pt idx="4">
                  <c:v>43248</c:v>
                </c:pt>
                <c:pt idx="5">
                  <c:v>43255</c:v>
                </c:pt>
                <c:pt idx="6">
                  <c:v>43262</c:v>
                </c:pt>
                <c:pt idx="7">
                  <c:v>43269</c:v>
                </c:pt>
                <c:pt idx="8">
                  <c:v>43276</c:v>
                </c:pt>
                <c:pt idx="9">
                  <c:v>43283</c:v>
                </c:pt>
                <c:pt idx="10">
                  <c:v>43290</c:v>
                </c:pt>
                <c:pt idx="11">
                  <c:v>43297</c:v>
                </c:pt>
                <c:pt idx="12">
                  <c:v>43304</c:v>
                </c:pt>
                <c:pt idx="13">
                  <c:v>43311</c:v>
                </c:pt>
                <c:pt idx="14">
                  <c:v>43318</c:v>
                </c:pt>
                <c:pt idx="15">
                  <c:v>43325</c:v>
                </c:pt>
                <c:pt idx="16">
                  <c:v>43332</c:v>
                </c:pt>
                <c:pt idx="17">
                  <c:v>43339</c:v>
                </c:pt>
                <c:pt idx="18">
                  <c:v>43346</c:v>
                </c:pt>
                <c:pt idx="19">
                  <c:v>43353</c:v>
                </c:pt>
                <c:pt idx="20">
                  <c:v>43360</c:v>
                </c:pt>
                <c:pt idx="21">
                  <c:v>43367</c:v>
                </c:pt>
                <c:pt idx="22">
                  <c:v>43374</c:v>
                </c:pt>
                <c:pt idx="23">
                  <c:v>43381</c:v>
                </c:pt>
                <c:pt idx="24">
                  <c:v>43388</c:v>
                </c:pt>
                <c:pt idx="25">
                  <c:v>43395</c:v>
                </c:pt>
                <c:pt idx="26">
                  <c:v>43402</c:v>
                </c:pt>
                <c:pt idx="27">
                  <c:v>43409</c:v>
                </c:pt>
                <c:pt idx="28">
                  <c:v>43416</c:v>
                </c:pt>
                <c:pt idx="29">
                  <c:v>43423</c:v>
                </c:pt>
                <c:pt idx="30">
                  <c:v>43430</c:v>
                </c:pt>
                <c:pt idx="31">
                  <c:v>43437</c:v>
                </c:pt>
                <c:pt idx="32">
                  <c:v>43444</c:v>
                </c:pt>
                <c:pt idx="33">
                  <c:v>43451</c:v>
                </c:pt>
                <c:pt idx="34">
                  <c:v>43458</c:v>
                </c:pt>
                <c:pt idx="35">
                  <c:v>43465</c:v>
                </c:pt>
                <c:pt idx="36">
                  <c:v>43472</c:v>
                </c:pt>
                <c:pt idx="37">
                  <c:v>43479</c:v>
                </c:pt>
                <c:pt idx="38">
                  <c:v>43486</c:v>
                </c:pt>
                <c:pt idx="39">
                  <c:v>43493</c:v>
                </c:pt>
                <c:pt idx="40">
                  <c:v>43500</c:v>
                </c:pt>
                <c:pt idx="41">
                  <c:v>43507</c:v>
                </c:pt>
                <c:pt idx="42">
                  <c:v>43514</c:v>
                </c:pt>
                <c:pt idx="43">
                  <c:v>43521</c:v>
                </c:pt>
                <c:pt idx="44">
                  <c:v>43528</c:v>
                </c:pt>
                <c:pt idx="45">
                  <c:v>43535</c:v>
                </c:pt>
                <c:pt idx="46">
                  <c:v>43542</c:v>
                </c:pt>
                <c:pt idx="47">
                  <c:v>43549</c:v>
                </c:pt>
                <c:pt idx="48">
                  <c:v>43556</c:v>
                </c:pt>
                <c:pt idx="49">
                  <c:v>43563</c:v>
                </c:pt>
                <c:pt idx="50">
                  <c:v>43570</c:v>
                </c:pt>
                <c:pt idx="51">
                  <c:v>43577</c:v>
                </c:pt>
                <c:pt idx="52">
                  <c:v>43584</c:v>
                </c:pt>
                <c:pt idx="53">
                  <c:v>43591</c:v>
                </c:pt>
                <c:pt idx="54">
                  <c:v>43598</c:v>
                </c:pt>
                <c:pt idx="55">
                  <c:v>43605</c:v>
                </c:pt>
                <c:pt idx="56">
                  <c:v>43612</c:v>
                </c:pt>
                <c:pt idx="57">
                  <c:v>43619</c:v>
                </c:pt>
                <c:pt idx="58">
                  <c:v>43626</c:v>
                </c:pt>
                <c:pt idx="59">
                  <c:v>43633</c:v>
                </c:pt>
                <c:pt idx="60">
                  <c:v>43640</c:v>
                </c:pt>
                <c:pt idx="61">
                  <c:v>43647</c:v>
                </c:pt>
                <c:pt idx="62">
                  <c:v>43654</c:v>
                </c:pt>
                <c:pt idx="63">
                  <c:v>43661</c:v>
                </c:pt>
                <c:pt idx="64">
                  <c:v>43668</c:v>
                </c:pt>
                <c:pt idx="65">
                  <c:v>43675</c:v>
                </c:pt>
                <c:pt idx="66">
                  <c:v>43682</c:v>
                </c:pt>
                <c:pt idx="67">
                  <c:v>43689</c:v>
                </c:pt>
                <c:pt idx="68">
                  <c:v>43696</c:v>
                </c:pt>
                <c:pt idx="69">
                  <c:v>43703</c:v>
                </c:pt>
                <c:pt idx="70">
                  <c:v>43710</c:v>
                </c:pt>
                <c:pt idx="71">
                  <c:v>43717</c:v>
                </c:pt>
                <c:pt idx="72">
                  <c:v>43724</c:v>
                </c:pt>
                <c:pt idx="73">
                  <c:v>43731</c:v>
                </c:pt>
                <c:pt idx="74">
                  <c:v>43738</c:v>
                </c:pt>
                <c:pt idx="75">
                  <c:v>43745</c:v>
                </c:pt>
                <c:pt idx="76">
                  <c:v>43752</c:v>
                </c:pt>
                <c:pt idx="77">
                  <c:v>43759</c:v>
                </c:pt>
                <c:pt idx="78">
                  <c:v>43766</c:v>
                </c:pt>
                <c:pt idx="79">
                  <c:v>43773</c:v>
                </c:pt>
                <c:pt idx="80">
                  <c:v>43780</c:v>
                </c:pt>
                <c:pt idx="81">
                  <c:v>43787</c:v>
                </c:pt>
                <c:pt idx="82">
                  <c:v>43794</c:v>
                </c:pt>
                <c:pt idx="83">
                  <c:v>43801</c:v>
                </c:pt>
                <c:pt idx="84">
                  <c:v>43808</c:v>
                </c:pt>
                <c:pt idx="85">
                  <c:v>43815</c:v>
                </c:pt>
                <c:pt idx="86">
                  <c:v>43822</c:v>
                </c:pt>
                <c:pt idx="87">
                  <c:v>43829</c:v>
                </c:pt>
                <c:pt idx="88">
                  <c:v>43836</c:v>
                </c:pt>
                <c:pt idx="89">
                  <c:v>43843</c:v>
                </c:pt>
                <c:pt idx="90">
                  <c:v>43850</c:v>
                </c:pt>
                <c:pt idx="91">
                  <c:v>43857</c:v>
                </c:pt>
                <c:pt idx="92">
                  <c:v>43864</c:v>
                </c:pt>
                <c:pt idx="93">
                  <c:v>43871</c:v>
                </c:pt>
                <c:pt idx="94">
                  <c:v>43878</c:v>
                </c:pt>
                <c:pt idx="95">
                  <c:v>43885</c:v>
                </c:pt>
                <c:pt idx="96">
                  <c:v>43892</c:v>
                </c:pt>
                <c:pt idx="97">
                  <c:v>43899</c:v>
                </c:pt>
                <c:pt idx="98">
                  <c:v>43906</c:v>
                </c:pt>
                <c:pt idx="99">
                  <c:v>43913</c:v>
                </c:pt>
                <c:pt idx="100">
                  <c:v>43920</c:v>
                </c:pt>
                <c:pt idx="101">
                  <c:v>43927</c:v>
                </c:pt>
                <c:pt idx="102">
                  <c:v>43934</c:v>
                </c:pt>
                <c:pt idx="103">
                  <c:v>43941</c:v>
                </c:pt>
                <c:pt idx="104">
                  <c:v>43948</c:v>
                </c:pt>
                <c:pt idx="105">
                  <c:v>43955</c:v>
                </c:pt>
                <c:pt idx="106">
                  <c:v>43962</c:v>
                </c:pt>
                <c:pt idx="107">
                  <c:v>43969</c:v>
                </c:pt>
                <c:pt idx="108">
                  <c:v>43976</c:v>
                </c:pt>
                <c:pt idx="109">
                  <c:v>43983</c:v>
                </c:pt>
                <c:pt idx="110">
                  <c:v>43990</c:v>
                </c:pt>
                <c:pt idx="111">
                  <c:v>43997</c:v>
                </c:pt>
                <c:pt idx="112">
                  <c:v>44004</c:v>
                </c:pt>
                <c:pt idx="113">
                  <c:v>44011</c:v>
                </c:pt>
                <c:pt idx="114">
                  <c:v>44018</c:v>
                </c:pt>
                <c:pt idx="115">
                  <c:v>44025</c:v>
                </c:pt>
                <c:pt idx="116">
                  <c:v>44032</c:v>
                </c:pt>
                <c:pt idx="117">
                  <c:v>44039</c:v>
                </c:pt>
                <c:pt idx="118">
                  <c:v>44046</c:v>
                </c:pt>
                <c:pt idx="119">
                  <c:v>44053</c:v>
                </c:pt>
                <c:pt idx="120">
                  <c:v>44060</c:v>
                </c:pt>
                <c:pt idx="121">
                  <c:v>44067</c:v>
                </c:pt>
                <c:pt idx="122">
                  <c:v>44074</c:v>
                </c:pt>
                <c:pt idx="123">
                  <c:v>44081</c:v>
                </c:pt>
                <c:pt idx="124">
                  <c:v>44088</c:v>
                </c:pt>
                <c:pt idx="125">
                  <c:v>44095</c:v>
                </c:pt>
                <c:pt idx="126">
                  <c:v>44102</c:v>
                </c:pt>
                <c:pt idx="127">
                  <c:v>44109</c:v>
                </c:pt>
                <c:pt idx="128">
                  <c:v>44116</c:v>
                </c:pt>
                <c:pt idx="129">
                  <c:v>44123</c:v>
                </c:pt>
                <c:pt idx="130">
                  <c:v>44130</c:v>
                </c:pt>
                <c:pt idx="131">
                  <c:v>44137</c:v>
                </c:pt>
                <c:pt idx="132">
                  <c:v>44144</c:v>
                </c:pt>
                <c:pt idx="133">
                  <c:v>44151</c:v>
                </c:pt>
                <c:pt idx="134">
                  <c:v>44158</c:v>
                </c:pt>
                <c:pt idx="135">
                  <c:v>44165</c:v>
                </c:pt>
                <c:pt idx="136">
                  <c:v>44172</c:v>
                </c:pt>
                <c:pt idx="137">
                  <c:v>44179</c:v>
                </c:pt>
                <c:pt idx="138">
                  <c:v>44186</c:v>
                </c:pt>
                <c:pt idx="139">
                  <c:v>44193</c:v>
                </c:pt>
                <c:pt idx="140">
                  <c:v>44200</c:v>
                </c:pt>
                <c:pt idx="141">
                  <c:v>44207</c:v>
                </c:pt>
                <c:pt idx="142">
                  <c:v>44214</c:v>
                </c:pt>
                <c:pt idx="143">
                  <c:v>44221</c:v>
                </c:pt>
                <c:pt idx="144">
                  <c:v>44228</c:v>
                </c:pt>
                <c:pt idx="145">
                  <c:v>44235</c:v>
                </c:pt>
                <c:pt idx="146">
                  <c:v>44242</c:v>
                </c:pt>
                <c:pt idx="147">
                  <c:v>44249</c:v>
                </c:pt>
                <c:pt idx="148">
                  <c:v>44256</c:v>
                </c:pt>
                <c:pt idx="149">
                  <c:v>44263</c:v>
                </c:pt>
                <c:pt idx="150">
                  <c:v>44270</c:v>
                </c:pt>
                <c:pt idx="151">
                  <c:v>44277</c:v>
                </c:pt>
              </c:numCache>
            </c:numRef>
          </c:cat>
          <c:val>
            <c:numRef>
              <c:f>Sheet1!$D$2:$D$153</c:f>
              <c:numCache>
                <c:formatCode>#,##0</c:formatCode>
                <c:ptCount val="152"/>
                <c:pt idx="0">
                  <c:v>1.7928503751300434E-12</c:v>
                </c:pt>
                <c:pt idx="1">
                  <c:v>2.3333490498916185E-12</c:v>
                </c:pt>
                <c:pt idx="2">
                  <c:v>2.6696177970898546E-12</c:v>
                </c:pt>
                <c:pt idx="3">
                  <c:v>5.5109803650182995E-12</c:v>
                </c:pt>
                <c:pt idx="4">
                  <c:v>4.3907470307928989E-12</c:v>
                </c:pt>
                <c:pt idx="5">
                  <c:v>2.7461488847106377E-12</c:v>
                </c:pt>
                <c:pt idx="6">
                  <c:v>2.3772242176143627E-12</c:v>
                </c:pt>
                <c:pt idx="7">
                  <c:v>1.3257786355919509E-12</c:v>
                </c:pt>
                <c:pt idx="8">
                  <c:v>2.5114169717818781E-12</c:v>
                </c:pt>
                <c:pt idx="9">
                  <c:v>3.1349105935060784E-12</c:v>
                </c:pt>
                <c:pt idx="10">
                  <c:v>2.1539492196982885E-12</c:v>
                </c:pt>
                <c:pt idx="11">
                  <c:v>3.465302330969659E-12</c:v>
                </c:pt>
                <c:pt idx="12">
                  <c:v>3.8169414726184563E-12</c:v>
                </c:pt>
                <c:pt idx="13">
                  <c:v>2.7044848071261761E-12</c:v>
                </c:pt>
                <c:pt idx="14">
                  <c:v>1.286339366255985E-12</c:v>
                </c:pt>
                <c:pt idx="15">
                  <c:v>2.0222048993447268E-12</c:v>
                </c:pt>
                <c:pt idx="16">
                  <c:v>2.4602406398269221E-12</c:v>
                </c:pt>
                <c:pt idx="17">
                  <c:v>2.5298653203426643E-12</c:v>
                </c:pt>
                <c:pt idx="18">
                  <c:v>2.0515430534535119E-12</c:v>
                </c:pt>
                <c:pt idx="19">
                  <c:v>1.063889535032729E-12</c:v>
                </c:pt>
                <c:pt idx="20">
                  <c:v>1.6729244754440363E-12</c:v>
                </c:pt>
                <c:pt idx="21">
                  <c:v>1.9041594626984098E-12</c:v>
                </c:pt>
                <c:pt idx="22">
                  <c:v>1.0224911995418501E-12</c:v>
                </c:pt>
                <c:pt idx="23">
                  <c:v>2.069507274558497E-12</c:v>
                </c:pt>
                <c:pt idx="24">
                  <c:v>4.0728451647809933E-12</c:v>
                </c:pt>
                <c:pt idx="25">
                  <c:v>1.3855885143882327E-12</c:v>
                </c:pt>
                <c:pt idx="26">
                  <c:v>2.2810332303668353E-12</c:v>
                </c:pt>
                <c:pt idx="27">
                  <c:v>1.595277446033338E-12</c:v>
                </c:pt>
                <c:pt idx="28">
                  <c:v>1.3936972362790225E-12</c:v>
                </c:pt>
                <c:pt idx="29">
                  <c:v>1.8508605642972704E-12</c:v>
                </c:pt>
                <c:pt idx="30">
                  <c:v>7.4149349757454126E-13</c:v>
                </c:pt>
                <c:pt idx="31">
                  <c:v>1.3323330044039992E-12</c:v>
                </c:pt>
                <c:pt idx="32">
                  <c:v>2.9577478512923771E-13</c:v>
                </c:pt>
                <c:pt idx="33">
                  <c:v>6.3316291484750451E-13</c:v>
                </c:pt>
                <c:pt idx="34">
                  <c:v>2.627359312986252E-12</c:v>
                </c:pt>
                <c:pt idx="35">
                  <c:v>7.2004370812748955E-12</c:v>
                </c:pt>
                <c:pt idx="36">
                  <c:v>4.769835259157737E-12</c:v>
                </c:pt>
                <c:pt idx="37">
                  <c:v>3.7729328511781348E-12</c:v>
                </c:pt>
                <c:pt idx="38">
                  <c:v>3.3254234784697903E-13</c:v>
                </c:pt>
                <c:pt idx="39">
                  <c:v>3.5173105205311283E-13</c:v>
                </c:pt>
                <c:pt idx="40">
                  <c:v>1.6818628771584237E-12</c:v>
                </c:pt>
                <c:pt idx="41">
                  <c:v>2.4453388399751392E-12</c:v>
                </c:pt>
                <c:pt idx="42">
                  <c:v>1.6183548617609927E-12</c:v>
                </c:pt>
                <c:pt idx="43">
                  <c:v>2.1383190640040732E-12</c:v>
                </c:pt>
                <c:pt idx="44">
                  <c:v>2.1521605531498685E-12</c:v>
                </c:pt>
                <c:pt idx="45">
                  <c:v>2.6616578002631017E-12</c:v>
                </c:pt>
                <c:pt idx="46">
                  <c:v>1.5493139918087526E-12</c:v>
                </c:pt>
                <c:pt idx="47">
                  <c:v>1.0096927053232761E-12</c:v>
                </c:pt>
                <c:pt idx="48">
                  <c:v>1.2515581200147477E-12</c:v>
                </c:pt>
                <c:pt idx="49">
                  <c:v>2.1564802276878849E-11</c:v>
                </c:pt>
                <c:pt idx="50">
                  <c:v>1.1797429398716314E-11</c:v>
                </c:pt>
                <c:pt idx="51">
                  <c:v>1.0699060238407193E-11</c:v>
                </c:pt>
                <c:pt idx="52">
                  <c:v>8.3515944607405799E-14</c:v>
                </c:pt>
                <c:pt idx="53">
                  <c:v>4.2184879240153697E-12</c:v>
                </c:pt>
                <c:pt idx="54">
                  <c:v>2.1325080283887932E-12</c:v>
                </c:pt>
                <c:pt idx="55">
                  <c:v>3.9702973574417205E-12</c:v>
                </c:pt>
                <c:pt idx="56">
                  <c:v>3.4623125938744863E-12</c:v>
                </c:pt>
                <c:pt idx="57">
                  <c:v>1.0150024632668288E-11</c:v>
                </c:pt>
                <c:pt idx="58">
                  <c:v>9.8133938648979872E-12</c:v>
                </c:pt>
                <c:pt idx="59">
                  <c:v>4.288562826951931E-12</c:v>
                </c:pt>
                <c:pt idx="60">
                  <c:v>9.141622326437928E-12</c:v>
                </c:pt>
                <c:pt idx="61">
                  <c:v>2.4968896882910521E-12</c:v>
                </c:pt>
                <c:pt idx="62">
                  <c:v>1.6213087304647075E-12</c:v>
                </c:pt>
                <c:pt idx="63">
                  <c:v>2.4780642496955223E-13</c:v>
                </c:pt>
                <c:pt idx="64">
                  <c:v>4.144519415284831E-13</c:v>
                </c:pt>
                <c:pt idx="65">
                  <c:v>1.245759423734551E-12</c:v>
                </c:pt>
                <c:pt idx="66">
                  <c:v>2.1677308571541795E-12</c:v>
                </c:pt>
                <c:pt idx="67">
                  <c:v>8.1181317771242445E-13</c:v>
                </c:pt>
                <c:pt idx="68">
                  <c:v>-1.5264961564393472E-12</c:v>
                </c:pt>
                <c:pt idx="69">
                  <c:v>9.1421806168442941E-13</c:v>
                </c:pt>
                <c:pt idx="70">
                  <c:v>2.5066953352398691E-12</c:v>
                </c:pt>
                <c:pt idx="71">
                  <c:v>-2.2524631809060822E-12</c:v>
                </c:pt>
                <c:pt idx="72">
                  <c:v>2.2064733124993088E-12</c:v>
                </c:pt>
                <c:pt idx="73">
                  <c:v>3.470868257301018E-11</c:v>
                </c:pt>
                <c:pt idx="74">
                  <c:v>3.047946809300471E-12</c:v>
                </c:pt>
                <c:pt idx="75">
                  <c:v>7.1418660190974656E-12</c:v>
                </c:pt>
                <c:pt idx="76">
                  <c:v>6.9861100441416913E-12</c:v>
                </c:pt>
                <c:pt idx="77">
                  <c:v>4.0337146843515144E-12</c:v>
                </c:pt>
                <c:pt idx="78">
                  <c:v>-1.840261945711184E-12</c:v>
                </c:pt>
                <c:pt idx="79">
                  <c:v>1.4278049963822423E-12</c:v>
                </c:pt>
                <c:pt idx="80">
                  <c:v>-1.6405830715955447E-11</c:v>
                </c:pt>
                <c:pt idx="81">
                  <c:v>1442.2993707465614</c:v>
                </c:pt>
                <c:pt idx="82">
                  <c:v>3618.7770823574415</c:v>
                </c:pt>
                <c:pt idx="83">
                  <c:v>2543.2070654695999</c:v>
                </c:pt>
                <c:pt idx="84">
                  <c:v>1715.6609313565241</c:v>
                </c:pt>
                <c:pt idx="85">
                  <c:v>517.8156950561098</c:v>
                </c:pt>
                <c:pt idx="86">
                  <c:v>1023.9466731508448</c:v>
                </c:pt>
                <c:pt idx="87">
                  <c:v>5083.6882836996165</c:v>
                </c:pt>
                <c:pt idx="88">
                  <c:v>6318.0058698934145</c:v>
                </c:pt>
                <c:pt idx="89">
                  <c:v>5346.9813887965902</c:v>
                </c:pt>
                <c:pt idx="90">
                  <c:v>3010.9632767292705</c:v>
                </c:pt>
                <c:pt idx="91">
                  <c:v>3678.3277718664017</c:v>
                </c:pt>
                <c:pt idx="92">
                  <c:v>2721.2683447189929</c:v>
                </c:pt>
                <c:pt idx="93">
                  <c:v>2140.5562891838845</c:v>
                </c:pt>
                <c:pt idx="94">
                  <c:v>2617.7939257168237</c:v>
                </c:pt>
                <c:pt idx="95">
                  <c:v>3222.9107339972065</c:v>
                </c:pt>
                <c:pt idx="96">
                  <c:v>3446.1532720351224</c:v>
                </c:pt>
                <c:pt idx="97">
                  <c:v>3837.4551885406731</c:v>
                </c:pt>
                <c:pt idx="98">
                  <c:v>2181.2171397709635</c:v>
                </c:pt>
                <c:pt idx="99">
                  <c:v>1208.551832985936</c:v>
                </c:pt>
                <c:pt idx="100">
                  <c:v>2421.0838798931245</c:v>
                </c:pt>
                <c:pt idx="101">
                  <c:v>4456.1650976059045</c:v>
                </c:pt>
                <c:pt idx="102">
                  <c:v>3876.3816470613269</c:v>
                </c:pt>
                <c:pt idx="103">
                  <c:v>5720.7069683802783</c:v>
                </c:pt>
                <c:pt idx="104">
                  <c:v>8476.8879010520413</c:v>
                </c:pt>
                <c:pt idx="105">
                  <c:v>12788.87817183166</c:v>
                </c:pt>
                <c:pt idx="106">
                  <c:v>9998.6333277541671</c:v>
                </c:pt>
                <c:pt idx="107">
                  <c:v>10203.686342233754</c:v>
                </c:pt>
                <c:pt idx="108">
                  <c:v>12316.36066112514</c:v>
                </c:pt>
                <c:pt idx="109">
                  <c:v>14810.057067144064</c:v>
                </c:pt>
                <c:pt idx="110">
                  <c:v>16057.307684283154</c:v>
                </c:pt>
                <c:pt idx="111">
                  <c:v>16144.856846266304</c:v>
                </c:pt>
                <c:pt idx="112">
                  <c:v>20812.339661017606</c:v>
                </c:pt>
                <c:pt idx="113">
                  <c:v>31602.032782363538</c:v>
                </c:pt>
                <c:pt idx="114">
                  <c:v>21483.265672107776</c:v>
                </c:pt>
                <c:pt idx="115">
                  <c:v>35694.158477747325</c:v>
                </c:pt>
                <c:pt idx="116">
                  <c:v>43426.118048464981</c:v>
                </c:pt>
                <c:pt idx="117">
                  <c:v>33599.808304594007</c:v>
                </c:pt>
                <c:pt idx="118">
                  <c:v>22327.078408158577</c:v>
                </c:pt>
                <c:pt idx="119">
                  <c:v>41814.68803658976</c:v>
                </c:pt>
                <c:pt idx="120">
                  <c:v>34250.117045735497</c:v>
                </c:pt>
                <c:pt idx="121">
                  <c:v>13314.571904155984</c:v>
                </c:pt>
                <c:pt idx="122">
                  <c:v>18155.762368845037</c:v>
                </c:pt>
                <c:pt idx="123">
                  <c:v>14565.542602092413</c:v>
                </c:pt>
                <c:pt idx="124">
                  <c:v>13406.97311913074</c:v>
                </c:pt>
                <c:pt idx="125">
                  <c:v>11189.493884562711</c:v>
                </c:pt>
                <c:pt idx="126">
                  <c:v>13684.799623925237</c:v>
                </c:pt>
                <c:pt idx="127">
                  <c:v>13120.721128331668</c:v>
                </c:pt>
                <c:pt idx="128">
                  <c:v>11104.34519542025</c:v>
                </c:pt>
                <c:pt idx="129">
                  <c:v>13074.427431975007</c:v>
                </c:pt>
                <c:pt idx="130">
                  <c:v>11046.738040667589</c:v>
                </c:pt>
                <c:pt idx="131">
                  <c:v>15441.428269911525</c:v>
                </c:pt>
                <c:pt idx="132">
                  <c:v>15059.457236062568</c:v>
                </c:pt>
                <c:pt idx="133">
                  <c:v>12878.241703363879</c:v>
                </c:pt>
                <c:pt idx="134">
                  <c:v>7277.177422463209</c:v>
                </c:pt>
                <c:pt idx="135">
                  <c:v>6046.0196461498208</c:v>
                </c:pt>
                <c:pt idx="136">
                  <c:v>5774.492927273116</c:v>
                </c:pt>
                <c:pt idx="137">
                  <c:v>7345.6373411281502</c:v>
                </c:pt>
                <c:pt idx="138">
                  <c:v>9094.7723312716298</c:v>
                </c:pt>
                <c:pt idx="139">
                  <c:v>16691.540028665389</c:v>
                </c:pt>
                <c:pt idx="140">
                  <c:v>28707.161696432089</c:v>
                </c:pt>
                <c:pt idx="141">
                  <c:v>15074.179916147474</c:v>
                </c:pt>
                <c:pt idx="142">
                  <c:v>12042.060707313483</c:v>
                </c:pt>
                <c:pt idx="143">
                  <c:v>16093.595625358203</c:v>
                </c:pt>
                <c:pt idx="144">
                  <c:v>11465.989734002218</c:v>
                </c:pt>
                <c:pt idx="145">
                  <c:v>13169.944963255162</c:v>
                </c:pt>
                <c:pt idx="146">
                  <c:v>12814.246488384195</c:v>
                </c:pt>
                <c:pt idx="147">
                  <c:v>11888.911242550554</c:v>
                </c:pt>
                <c:pt idx="148">
                  <c:v>14520.314876946195</c:v>
                </c:pt>
                <c:pt idx="149">
                  <c:v>15473.546787553962</c:v>
                </c:pt>
                <c:pt idx="150">
                  <c:v>14137.945284922751</c:v>
                </c:pt>
                <c:pt idx="151">
                  <c:v>11752.60844125352</c:v>
                </c:pt>
              </c:numCache>
            </c:numRef>
          </c:val>
          <c:extLst>
            <c:ext xmlns:c16="http://schemas.microsoft.com/office/drawing/2014/chart" uri="{C3380CC4-5D6E-409C-BE32-E72D297353CC}">
              <c16:uniqueId val="{00000001-9CE8-4811-AAC9-A553E642A7EC}"/>
            </c:ext>
          </c:extLst>
        </c:ser>
        <c:ser>
          <c:idx val="3"/>
          <c:order val="3"/>
          <c:tx>
            <c:strRef>
              <c:f>Sheet1!$E$1</c:f>
              <c:strCache>
                <c:ptCount val="1"/>
                <c:pt idx="0">
                  <c:v>Effect of TV alone</c:v>
                </c:pt>
              </c:strCache>
            </c:strRef>
          </c:tx>
          <c:spPr>
            <a:solidFill>
              <a:srgbClr val="C00000"/>
            </a:solidFill>
            <a:ln>
              <a:noFill/>
            </a:ln>
            <a:effectLst/>
          </c:spPr>
          <c:invertIfNegative val="0"/>
          <c:cat>
            <c:numRef>
              <c:f>Sheet1!$A$2:$A$153</c:f>
              <c:numCache>
                <c:formatCode>m/d/yyyy</c:formatCode>
                <c:ptCount val="152"/>
                <c:pt idx="0">
                  <c:v>43220</c:v>
                </c:pt>
                <c:pt idx="1">
                  <c:v>43227</c:v>
                </c:pt>
                <c:pt idx="2">
                  <c:v>43234</c:v>
                </c:pt>
                <c:pt idx="3">
                  <c:v>43241</c:v>
                </c:pt>
                <c:pt idx="4">
                  <c:v>43248</c:v>
                </c:pt>
                <c:pt idx="5">
                  <c:v>43255</c:v>
                </c:pt>
                <c:pt idx="6">
                  <c:v>43262</c:v>
                </c:pt>
                <c:pt idx="7">
                  <c:v>43269</c:v>
                </c:pt>
                <c:pt idx="8">
                  <c:v>43276</c:v>
                </c:pt>
                <c:pt idx="9">
                  <c:v>43283</c:v>
                </c:pt>
                <c:pt idx="10">
                  <c:v>43290</c:v>
                </c:pt>
                <c:pt idx="11">
                  <c:v>43297</c:v>
                </c:pt>
                <c:pt idx="12">
                  <c:v>43304</c:v>
                </c:pt>
                <c:pt idx="13">
                  <c:v>43311</c:v>
                </c:pt>
                <c:pt idx="14">
                  <c:v>43318</c:v>
                </c:pt>
                <c:pt idx="15">
                  <c:v>43325</c:v>
                </c:pt>
                <c:pt idx="16">
                  <c:v>43332</c:v>
                </c:pt>
                <c:pt idx="17">
                  <c:v>43339</c:v>
                </c:pt>
                <c:pt idx="18">
                  <c:v>43346</c:v>
                </c:pt>
                <c:pt idx="19">
                  <c:v>43353</c:v>
                </c:pt>
                <c:pt idx="20">
                  <c:v>43360</c:v>
                </c:pt>
                <c:pt idx="21">
                  <c:v>43367</c:v>
                </c:pt>
                <c:pt idx="22">
                  <c:v>43374</c:v>
                </c:pt>
                <c:pt idx="23">
                  <c:v>43381</c:v>
                </c:pt>
                <c:pt idx="24">
                  <c:v>43388</c:v>
                </c:pt>
                <c:pt idx="25">
                  <c:v>43395</c:v>
                </c:pt>
                <c:pt idx="26">
                  <c:v>43402</c:v>
                </c:pt>
                <c:pt idx="27">
                  <c:v>43409</c:v>
                </c:pt>
                <c:pt idx="28">
                  <c:v>43416</c:v>
                </c:pt>
                <c:pt idx="29">
                  <c:v>43423</c:v>
                </c:pt>
                <c:pt idx="30">
                  <c:v>43430</c:v>
                </c:pt>
                <c:pt idx="31">
                  <c:v>43437</c:v>
                </c:pt>
                <c:pt idx="32">
                  <c:v>43444</c:v>
                </c:pt>
                <c:pt idx="33">
                  <c:v>43451</c:v>
                </c:pt>
                <c:pt idx="34">
                  <c:v>43458</c:v>
                </c:pt>
                <c:pt idx="35">
                  <c:v>43465</c:v>
                </c:pt>
                <c:pt idx="36">
                  <c:v>43472</c:v>
                </c:pt>
                <c:pt idx="37">
                  <c:v>43479</c:v>
                </c:pt>
                <c:pt idx="38">
                  <c:v>43486</c:v>
                </c:pt>
                <c:pt idx="39">
                  <c:v>43493</c:v>
                </c:pt>
                <c:pt idx="40">
                  <c:v>43500</c:v>
                </c:pt>
                <c:pt idx="41">
                  <c:v>43507</c:v>
                </c:pt>
                <c:pt idx="42">
                  <c:v>43514</c:v>
                </c:pt>
                <c:pt idx="43">
                  <c:v>43521</c:v>
                </c:pt>
                <c:pt idx="44">
                  <c:v>43528</c:v>
                </c:pt>
                <c:pt idx="45">
                  <c:v>43535</c:v>
                </c:pt>
                <c:pt idx="46">
                  <c:v>43542</c:v>
                </c:pt>
                <c:pt idx="47">
                  <c:v>43549</c:v>
                </c:pt>
                <c:pt idx="48">
                  <c:v>43556</c:v>
                </c:pt>
                <c:pt idx="49">
                  <c:v>43563</c:v>
                </c:pt>
                <c:pt idx="50">
                  <c:v>43570</c:v>
                </c:pt>
                <c:pt idx="51">
                  <c:v>43577</c:v>
                </c:pt>
                <c:pt idx="52">
                  <c:v>43584</c:v>
                </c:pt>
                <c:pt idx="53">
                  <c:v>43591</c:v>
                </c:pt>
                <c:pt idx="54">
                  <c:v>43598</c:v>
                </c:pt>
                <c:pt idx="55">
                  <c:v>43605</c:v>
                </c:pt>
                <c:pt idx="56">
                  <c:v>43612</c:v>
                </c:pt>
                <c:pt idx="57">
                  <c:v>43619</c:v>
                </c:pt>
                <c:pt idx="58">
                  <c:v>43626</c:v>
                </c:pt>
                <c:pt idx="59">
                  <c:v>43633</c:v>
                </c:pt>
                <c:pt idx="60">
                  <c:v>43640</c:v>
                </c:pt>
                <c:pt idx="61">
                  <c:v>43647</c:v>
                </c:pt>
                <c:pt idx="62">
                  <c:v>43654</c:v>
                </c:pt>
                <c:pt idx="63">
                  <c:v>43661</c:v>
                </c:pt>
                <c:pt idx="64">
                  <c:v>43668</c:v>
                </c:pt>
                <c:pt idx="65">
                  <c:v>43675</c:v>
                </c:pt>
                <c:pt idx="66">
                  <c:v>43682</c:v>
                </c:pt>
                <c:pt idx="67">
                  <c:v>43689</c:v>
                </c:pt>
                <c:pt idx="68">
                  <c:v>43696</c:v>
                </c:pt>
                <c:pt idx="69">
                  <c:v>43703</c:v>
                </c:pt>
                <c:pt idx="70">
                  <c:v>43710</c:v>
                </c:pt>
                <c:pt idx="71">
                  <c:v>43717</c:v>
                </c:pt>
                <c:pt idx="72">
                  <c:v>43724</c:v>
                </c:pt>
                <c:pt idx="73">
                  <c:v>43731</c:v>
                </c:pt>
                <c:pt idx="74">
                  <c:v>43738</c:v>
                </c:pt>
                <c:pt idx="75">
                  <c:v>43745</c:v>
                </c:pt>
                <c:pt idx="76">
                  <c:v>43752</c:v>
                </c:pt>
                <c:pt idx="77">
                  <c:v>43759</c:v>
                </c:pt>
                <c:pt idx="78">
                  <c:v>43766</c:v>
                </c:pt>
                <c:pt idx="79">
                  <c:v>43773</c:v>
                </c:pt>
                <c:pt idx="80">
                  <c:v>43780</c:v>
                </c:pt>
                <c:pt idx="81">
                  <c:v>43787</c:v>
                </c:pt>
                <c:pt idx="82">
                  <c:v>43794</c:v>
                </c:pt>
                <c:pt idx="83">
                  <c:v>43801</c:v>
                </c:pt>
                <c:pt idx="84">
                  <c:v>43808</c:v>
                </c:pt>
                <c:pt idx="85">
                  <c:v>43815</c:v>
                </c:pt>
                <c:pt idx="86">
                  <c:v>43822</c:v>
                </c:pt>
                <c:pt idx="87">
                  <c:v>43829</c:v>
                </c:pt>
                <c:pt idx="88">
                  <c:v>43836</c:v>
                </c:pt>
                <c:pt idx="89">
                  <c:v>43843</c:v>
                </c:pt>
                <c:pt idx="90">
                  <c:v>43850</c:v>
                </c:pt>
                <c:pt idx="91">
                  <c:v>43857</c:v>
                </c:pt>
                <c:pt idx="92">
                  <c:v>43864</c:v>
                </c:pt>
                <c:pt idx="93">
                  <c:v>43871</c:v>
                </c:pt>
                <c:pt idx="94">
                  <c:v>43878</c:v>
                </c:pt>
                <c:pt idx="95">
                  <c:v>43885</c:v>
                </c:pt>
                <c:pt idx="96">
                  <c:v>43892</c:v>
                </c:pt>
                <c:pt idx="97">
                  <c:v>43899</c:v>
                </c:pt>
                <c:pt idx="98">
                  <c:v>43906</c:v>
                </c:pt>
                <c:pt idx="99">
                  <c:v>43913</c:v>
                </c:pt>
                <c:pt idx="100">
                  <c:v>43920</c:v>
                </c:pt>
                <c:pt idx="101">
                  <c:v>43927</c:v>
                </c:pt>
                <c:pt idx="102">
                  <c:v>43934</c:v>
                </c:pt>
                <c:pt idx="103">
                  <c:v>43941</c:v>
                </c:pt>
                <c:pt idx="104">
                  <c:v>43948</c:v>
                </c:pt>
                <c:pt idx="105">
                  <c:v>43955</c:v>
                </c:pt>
                <c:pt idx="106">
                  <c:v>43962</c:v>
                </c:pt>
                <c:pt idx="107">
                  <c:v>43969</c:v>
                </c:pt>
                <c:pt idx="108">
                  <c:v>43976</c:v>
                </c:pt>
                <c:pt idx="109">
                  <c:v>43983</c:v>
                </c:pt>
                <c:pt idx="110">
                  <c:v>43990</c:v>
                </c:pt>
                <c:pt idx="111">
                  <c:v>43997</c:v>
                </c:pt>
                <c:pt idx="112">
                  <c:v>44004</c:v>
                </c:pt>
                <c:pt idx="113">
                  <c:v>44011</c:v>
                </c:pt>
                <c:pt idx="114">
                  <c:v>44018</c:v>
                </c:pt>
                <c:pt idx="115">
                  <c:v>44025</c:v>
                </c:pt>
                <c:pt idx="116">
                  <c:v>44032</c:v>
                </c:pt>
                <c:pt idx="117">
                  <c:v>44039</c:v>
                </c:pt>
                <c:pt idx="118">
                  <c:v>44046</c:v>
                </c:pt>
                <c:pt idx="119">
                  <c:v>44053</c:v>
                </c:pt>
                <c:pt idx="120">
                  <c:v>44060</c:v>
                </c:pt>
                <c:pt idx="121">
                  <c:v>44067</c:v>
                </c:pt>
                <c:pt idx="122">
                  <c:v>44074</c:v>
                </c:pt>
                <c:pt idx="123">
                  <c:v>44081</c:v>
                </c:pt>
                <c:pt idx="124">
                  <c:v>44088</c:v>
                </c:pt>
                <c:pt idx="125">
                  <c:v>44095</c:v>
                </c:pt>
                <c:pt idx="126">
                  <c:v>44102</c:v>
                </c:pt>
                <c:pt idx="127">
                  <c:v>44109</c:v>
                </c:pt>
                <c:pt idx="128">
                  <c:v>44116</c:v>
                </c:pt>
                <c:pt idx="129">
                  <c:v>44123</c:v>
                </c:pt>
                <c:pt idx="130">
                  <c:v>44130</c:v>
                </c:pt>
                <c:pt idx="131">
                  <c:v>44137</c:v>
                </c:pt>
                <c:pt idx="132">
                  <c:v>44144</c:v>
                </c:pt>
                <c:pt idx="133">
                  <c:v>44151</c:v>
                </c:pt>
                <c:pt idx="134">
                  <c:v>44158</c:v>
                </c:pt>
                <c:pt idx="135">
                  <c:v>44165</c:v>
                </c:pt>
                <c:pt idx="136">
                  <c:v>44172</c:v>
                </c:pt>
                <c:pt idx="137">
                  <c:v>44179</c:v>
                </c:pt>
                <c:pt idx="138">
                  <c:v>44186</c:v>
                </c:pt>
                <c:pt idx="139">
                  <c:v>44193</c:v>
                </c:pt>
                <c:pt idx="140">
                  <c:v>44200</c:v>
                </c:pt>
                <c:pt idx="141">
                  <c:v>44207</c:v>
                </c:pt>
                <c:pt idx="142">
                  <c:v>44214</c:v>
                </c:pt>
                <c:pt idx="143">
                  <c:v>44221</c:v>
                </c:pt>
                <c:pt idx="144">
                  <c:v>44228</c:v>
                </c:pt>
                <c:pt idx="145">
                  <c:v>44235</c:v>
                </c:pt>
                <c:pt idx="146">
                  <c:v>44242</c:v>
                </c:pt>
                <c:pt idx="147">
                  <c:v>44249</c:v>
                </c:pt>
                <c:pt idx="148">
                  <c:v>44256</c:v>
                </c:pt>
                <c:pt idx="149">
                  <c:v>44263</c:v>
                </c:pt>
                <c:pt idx="150">
                  <c:v>44270</c:v>
                </c:pt>
                <c:pt idx="151">
                  <c:v>44277</c:v>
                </c:pt>
              </c:numCache>
            </c:numRef>
          </c:cat>
          <c:val>
            <c:numRef>
              <c:f>Sheet1!$E$2:$E$153</c:f>
              <c:numCache>
                <c:formatCode>#,##0</c:formatCode>
                <c:ptCount val="152"/>
                <c:pt idx="0">
                  <c:v>7.1624705291977659E-11</c:v>
                </c:pt>
                <c:pt idx="1">
                  <c:v>5.2098147940951005E-11</c:v>
                </c:pt>
                <c:pt idx="2">
                  <c:v>8.5678316466643453E-11</c:v>
                </c:pt>
                <c:pt idx="3">
                  <c:v>1.505481541956821E-10</c:v>
                </c:pt>
                <c:pt idx="4">
                  <c:v>1.121082495618883E-10</c:v>
                </c:pt>
                <c:pt idx="5">
                  <c:v>7.0633394008094764E-11</c:v>
                </c:pt>
                <c:pt idx="6">
                  <c:v>5.5375397628226711E-11</c:v>
                </c:pt>
                <c:pt idx="7">
                  <c:v>5.6248202614965651E-11</c:v>
                </c:pt>
                <c:pt idx="8">
                  <c:v>8.6679715141561042E-11</c:v>
                </c:pt>
                <c:pt idx="9">
                  <c:v>9.3885476222188633E-11</c:v>
                </c:pt>
                <c:pt idx="10">
                  <c:v>8.6094416462804063E-11</c:v>
                </c:pt>
                <c:pt idx="11">
                  <c:v>7.5185683833499649E-11</c:v>
                </c:pt>
                <c:pt idx="12">
                  <c:v>7.9613983920887189E-11</c:v>
                </c:pt>
                <c:pt idx="13">
                  <c:v>8.3054631239673248E-11</c:v>
                </c:pt>
                <c:pt idx="14">
                  <c:v>1.8136264444971316E-11</c:v>
                </c:pt>
                <c:pt idx="15">
                  <c:v>3.0646649649425447E-11</c:v>
                </c:pt>
                <c:pt idx="16">
                  <c:v>7.1970095260413499E-11</c:v>
                </c:pt>
                <c:pt idx="17">
                  <c:v>-2.5272593085155786E-11</c:v>
                </c:pt>
                <c:pt idx="18">
                  <c:v>3.9801989133228985E-11</c:v>
                </c:pt>
                <c:pt idx="19">
                  <c:v>2.2670061284503208E-11</c:v>
                </c:pt>
                <c:pt idx="20">
                  <c:v>5.8032007191559372E-11</c:v>
                </c:pt>
                <c:pt idx="21">
                  <c:v>4.8534315782884427E-11</c:v>
                </c:pt>
                <c:pt idx="22">
                  <c:v>1.6299747566690617E-11</c:v>
                </c:pt>
                <c:pt idx="23">
                  <c:v>5.947442134662046E-11</c:v>
                </c:pt>
                <c:pt idx="24">
                  <c:v>4.507716931964707E-11</c:v>
                </c:pt>
                <c:pt idx="25">
                  <c:v>-1.6220724027482114E-11</c:v>
                </c:pt>
                <c:pt idx="26">
                  <c:v>1.7919677774151119E-11</c:v>
                </c:pt>
                <c:pt idx="27">
                  <c:v>6.8728525929130842E-11</c:v>
                </c:pt>
                <c:pt idx="28">
                  <c:v>2.5807769564129853E-11</c:v>
                </c:pt>
                <c:pt idx="29">
                  <c:v>-1.5226678064157169E-11</c:v>
                </c:pt>
                <c:pt idx="30">
                  <c:v>3.9014034325461739E-11</c:v>
                </c:pt>
                <c:pt idx="31">
                  <c:v>1.1752477414702271E-11</c:v>
                </c:pt>
                <c:pt idx="32">
                  <c:v>1.1771837893751968E-11</c:v>
                </c:pt>
                <c:pt idx="33">
                  <c:v>-3.6165716304189579E-12</c:v>
                </c:pt>
                <c:pt idx="34">
                  <c:v>8.9980505545349292E-11</c:v>
                </c:pt>
                <c:pt idx="35">
                  <c:v>1.94312293075124E-10</c:v>
                </c:pt>
                <c:pt idx="36">
                  <c:v>8.1278466468402663E-11</c:v>
                </c:pt>
                <c:pt idx="37">
                  <c:v>8.5568950156902122E-11</c:v>
                </c:pt>
                <c:pt idx="38">
                  <c:v>3.0735121020087716E-11</c:v>
                </c:pt>
                <c:pt idx="39">
                  <c:v>3.3301597339568817E-11</c:v>
                </c:pt>
                <c:pt idx="40">
                  <c:v>3.7922894272980291E-11</c:v>
                </c:pt>
                <c:pt idx="41">
                  <c:v>6.4554324057608129E-11</c:v>
                </c:pt>
                <c:pt idx="42">
                  <c:v>4.4719805351454669E-11</c:v>
                </c:pt>
                <c:pt idx="43">
                  <c:v>6.6452704194521316E-11</c:v>
                </c:pt>
                <c:pt idx="44">
                  <c:v>5.9357260173468289E-11</c:v>
                </c:pt>
                <c:pt idx="45">
                  <c:v>5.2159210585460104E-11</c:v>
                </c:pt>
                <c:pt idx="46">
                  <c:v>6.2967481601903534E-11</c:v>
                </c:pt>
                <c:pt idx="47">
                  <c:v>5.7887804629121009E-11</c:v>
                </c:pt>
                <c:pt idx="48">
                  <c:v>1.786250567374524E-10</c:v>
                </c:pt>
                <c:pt idx="49">
                  <c:v>1.6152791935238288E-9</c:v>
                </c:pt>
                <c:pt idx="50">
                  <c:v>1.4799129277279228E-9</c:v>
                </c:pt>
                <c:pt idx="51">
                  <c:v>5.94991303425043E-10</c:v>
                </c:pt>
                <c:pt idx="52">
                  <c:v>5.1703935612602507E-10</c:v>
                </c:pt>
                <c:pt idx="53">
                  <c:v>4.532156710493085E-10</c:v>
                </c:pt>
                <c:pt idx="54">
                  <c:v>4.3000953349597895E-10</c:v>
                </c:pt>
                <c:pt idx="55">
                  <c:v>4.5731983036085402E-10</c:v>
                </c:pt>
                <c:pt idx="56">
                  <c:v>4.7976195435648794E-10</c:v>
                </c:pt>
                <c:pt idx="57">
                  <c:v>3.7294861221303286E-10</c:v>
                </c:pt>
                <c:pt idx="58">
                  <c:v>3.6753596890826479E-10</c:v>
                </c:pt>
                <c:pt idx="59">
                  <c:v>2.8392200769676573E-10</c:v>
                </c:pt>
                <c:pt idx="60">
                  <c:v>3.4922089282980188E-10</c:v>
                </c:pt>
                <c:pt idx="61">
                  <c:v>3.4018568883833802E-10</c:v>
                </c:pt>
                <c:pt idx="62">
                  <c:v>2.5930971571753599E-10</c:v>
                </c:pt>
                <c:pt idx="63">
                  <c:v>1.6567680120769016E-10</c:v>
                </c:pt>
                <c:pt idx="64">
                  <c:v>6.784090138124901E-11</c:v>
                </c:pt>
                <c:pt idx="65">
                  <c:v>1.5420552642199091E-10</c:v>
                </c:pt>
                <c:pt idx="66">
                  <c:v>5.5945003650140076E-10</c:v>
                </c:pt>
                <c:pt idx="67">
                  <c:v>4.0015784782400217E-10</c:v>
                </c:pt>
                <c:pt idx="68">
                  <c:v>3.9350972653454079E-10</c:v>
                </c:pt>
                <c:pt idx="69">
                  <c:v>3.1244850355570894E-10</c:v>
                </c:pt>
                <c:pt idx="70">
                  <c:v>2.8417578816921243E-10</c:v>
                </c:pt>
                <c:pt idx="71">
                  <c:v>4.2532087785997568E-10</c:v>
                </c:pt>
                <c:pt idx="72">
                  <c:v>3.9991811336294756E-10</c:v>
                </c:pt>
                <c:pt idx="73">
                  <c:v>5.2788728496896669E-10</c:v>
                </c:pt>
                <c:pt idx="74">
                  <c:v>3.7658673261359461E-10</c:v>
                </c:pt>
                <c:pt idx="75">
                  <c:v>3.8935986391177887E-10</c:v>
                </c:pt>
                <c:pt idx="76">
                  <c:v>4.4283693114001553E-10</c:v>
                </c:pt>
                <c:pt idx="77">
                  <c:v>2.9303219507562998E-10</c:v>
                </c:pt>
                <c:pt idx="78">
                  <c:v>2.6338485306182777E-10</c:v>
                </c:pt>
                <c:pt idx="79">
                  <c:v>2.522774592742341E-10</c:v>
                </c:pt>
                <c:pt idx="80">
                  <c:v>4.7894555413567498E-10</c:v>
                </c:pt>
                <c:pt idx="81">
                  <c:v>1761.0356676016183</c:v>
                </c:pt>
                <c:pt idx="82">
                  <c:v>3914.8315217829891</c:v>
                </c:pt>
                <c:pt idx="83">
                  <c:v>3422.7139728648444</c:v>
                </c:pt>
                <c:pt idx="84">
                  <c:v>1778.3566699399453</c:v>
                </c:pt>
                <c:pt idx="85">
                  <c:v>541.2762377355283</c:v>
                </c:pt>
                <c:pt idx="86">
                  <c:v>1166.6975668073314</c:v>
                </c:pt>
                <c:pt idx="87">
                  <c:v>6282.4666968457213</c:v>
                </c:pt>
                <c:pt idx="88">
                  <c:v>6734.7829769796808</c:v>
                </c:pt>
                <c:pt idx="89">
                  <c:v>5667.7466337766346</c:v>
                </c:pt>
                <c:pt idx="90">
                  <c:v>3184.0948592988593</c:v>
                </c:pt>
                <c:pt idx="91">
                  <c:v>3936.2836160710367</c:v>
                </c:pt>
                <c:pt idx="92">
                  <c:v>2943.7083473299285</c:v>
                </c:pt>
                <c:pt idx="93">
                  <c:v>2299.5605637384892</c:v>
                </c:pt>
                <c:pt idx="94">
                  <c:v>2840.8973977626192</c:v>
                </c:pt>
                <c:pt idx="95">
                  <c:v>3455.4064094490991</c:v>
                </c:pt>
                <c:pt idx="96">
                  <c:v>3641.6124460288115</c:v>
                </c:pt>
                <c:pt idx="97">
                  <c:v>3948.50108261696</c:v>
                </c:pt>
                <c:pt idx="98">
                  <c:v>3552.6276641652826</c:v>
                </c:pt>
                <c:pt idx="99">
                  <c:v>2365.963528943772</c:v>
                </c:pt>
                <c:pt idx="100">
                  <c:v>2628.1792520484419</c:v>
                </c:pt>
                <c:pt idx="101">
                  <c:v>4778.8495715895333</c:v>
                </c:pt>
                <c:pt idx="102">
                  <c:v>4181.7830018871146</c:v>
                </c:pt>
                <c:pt idx="103">
                  <c:v>6048.3742698832111</c:v>
                </c:pt>
                <c:pt idx="104">
                  <c:v>8813.4935264144133</c:v>
                </c:pt>
                <c:pt idx="105">
                  <c:v>13989.0383844062</c:v>
                </c:pt>
                <c:pt idx="106">
                  <c:v>10890.115965787909</c:v>
                </c:pt>
                <c:pt idx="107">
                  <c:v>11734.910320011109</c:v>
                </c:pt>
                <c:pt idx="108">
                  <c:v>14051.265567463148</c:v>
                </c:pt>
                <c:pt idx="109">
                  <c:v>17202.902220893564</c:v>
                </c:pt>
                <c:pt idx="110">
                  <c:v>16913.83813180853</c:v>
                </c:pt>
                <c:pt idx="111">
                  <c:v>18328.729279292365</c:v>
                </c:pt>
                <c:pt idx="112">
                  <c:v>22471.604083869817</c:v>
                </c:pt>
                <c:pt idx="113">
                  <c:v>38460.511610277004</c:v>
                </c:pt>
                <c:pt idx="114">
                  <c:v>23707.904312455059</c:v>
                </c:pt>
                <c:pt idx="115">
                  <c:v>36221.967438867141</c:v>
                </c:pt>
                <c:pt idx="116">
                  <c:v>48765.865161338268</c:v>
                </c:pt>
                <c:pt idx="117">
                  <c:v>35398.679478470382</c:v>
                </c:pt>
                <c:pt idx="118">
                  <c:v>22942.938279603826</c:v>
                </c:pt>
                <c:pt idx="119">
                  <c:v>54012.589931734197</c:v>
                </c:pt>
                <c:pt idx="120">
                  <c:v>38714.947627754795</c:v>
                </c:pt>
                <c:pt idx="121">
                  <c:v>14375.011797370957</c:v>
                </c:pt>
                <c:pt idx="122">
                  <c:v>19702.678555775878</c:v>
                </c:pt>
                <c:pt idx="123">
                  <c:v>15304.221172998759</c:v>
                </c:pt>
                <c:pt idx="124">
                  <c:v>13881.119937273006</c:v>
                </c:pt>
                <c:pt idx="125">
                  <c:v>12329.091041925783</c:v>
                </c:pt>
                <c:pt idx="126">
                  <c:v>15040.23176107072</c:v>
                </c:pt>
                <c:pt idx="127">
                  <c:v>13481.179063936277</c:v>
                </c:pt>
                <c:pt idx="128">
                  <c:v>11488.155598038587</c:v>
                </c:pt>
                <c:pt idx="129">
                  <c:v>13942.429916589566</c:v>
                </c:pt>
                <c:pt idx="130">
                  <c:v>11183.600653268008</c:v>
                </c:pt>
                <c:pt idx="131">
                  <c:v>16682.729221139609</c:v>
                </c:pt>
                <c:pt idx="132">
                  <c:v>16049.75163964445</c:v>
                </c:pt>
                <c:pt idx="133">
                  <c:v>13443.748587530879</c:v>
                </c:pt>
                <c:pt idx="134">
                  <c:v>7649.8483841570296</c:v>
                </c:pt>
                <c:pt idx="135">
                  <c:v>6261.1736006618921</c:v>
                </c:pt>
                <c:pt idx="136">
                  <c:v>7481.0938772786694</c:v>
                </c:pt>
                <c:pt idx="137">
                  <c:v>7913.3031575430978</c:v>
                </c:pt>
                <c:pt idx="138">
                  <c:v>9645.4633153435461</c:v>
                </c:pt>
                <c:pt idx="139">
                  <c:v>20702.308065251404</c:v>
                </c:pt>
                <c:pt idx="140">
                  <c:v>29450.459378806896</c:v>
                </c:pt>
                <c:pt idx="141">
                  <c:v>22404.451671572602</c:v>
                </c:pt>
                <c:pt idx="142">
                  <c:v>16501.037739318057</c:v>
                </c:pt>
                <c:pt idx="143">
                  <c:v>16861.234893971243</c:v>
                </c:pt>
                <c:pt idx="144">
                  <c:v>12211.671593441763</c:v>
                </c:pt>
                <c:pt idx="145">
                  <c:v>14413.43688243826</c:v>
                </c:pt>
                <c:pt idx="146">
                  <c:v>14741.575966308968</c:v>
                </c:pt>
                <c:pt idx="147">
                  <c:v>12363.683895423304</c:v>
                </c:pt>
                <c:pt idx="148">
                  <c:v>15565.541636521364</c:v>
                </c:pt>
                <c:pt idx="149">
                  <c:v>17721.395561859194</c:v>
                </c:pt>
                <c:pt idx="150">
                  <c:v>17075.571886745318</c:v>
                </c:pt>
                <c:pt idx="151">
                  <c:v>13444.772239267671</c:v>
                </c:pt>
              </c:numCache>
            </c:numRef>
          </c:val>
          <c:extLst>
            <c:ext xmlns:c16="http://schemas.microsoft.com/office/drawing/2014/chart" uri="{C3380CC4-5D6E-409C-BE32-E72D297353CC}">
              <c16:uniqueId val="{00000002-9CE8-4811-AAC9-A553E642A7EC}"/>
            </c:ext>
          </c:extLst>
        </c:ser>
        <c:ser>
          <c:idx val="4"/>
          <c:order val="4"/>
          <c:tx>
            <c:strRef>
              <c:f>Sheet1!$F$1</c:f>
              <c:strCache>
                <c:ptCount val="1"/>
                <c:pt idx="0">
                  <c:v>Other drivers (weather etc)</c:v>
                </c:pt>
              </c:strCache>
            </c:strRef>
          </c:tx>
          <c:spPr>
            <a:solidFill>
              <a:srgbClr val="E6E6E6"/>
            </a:solidFill>
            <a:ln>
              <a:noFill/>
            </a:ln>
            <a:effectLst/>
          </c:spPr>
          <c:invertIfNegative val="0"/>
          <c:cat>
            <c:numRef>
              <c:f>Sheet1!$A$2:$A$153</c:f>
              <c:numCache>
                <c:formatCode>m/d/yyyy</c:formatCode>
                <c:ptCount val="152"/>
                <c:pt idx="0">
                  <c:v>43220</c:v>
                </c:pt>
                <c:pt idx="1">
                  <c:v>43227</c:v>
                </c:pt>
                <c:pt idx="2">
                  <c:v>43234</c:v>
                </c:pt>
                <c:pt idx="3">
                  <c:v>43241</c:v>
                </c:pt>
                <c:pt idx="4">
                  <c:v>43248</c:v>
                </c:pt>
                <c:pt idx="5">
                  <c:v>43255</c:v>
                </c:pt>
                <c:pt idx="6">
                  <c:v>43262</c:v>
                </c:pt>
                <c:pt idx="7">
                  <c:v>43269</c:v>
                </c:pt>
                <c:pt idx="8">
                  <c:v>43276</c:v>
                </c:pt>
                <c:pt idx="9">
                  <c:v>43283</c:v>
                </c:pt>
                <c:pt idx="10">
                  <c:v>43290</c:v>
                </c:pt>
                <c:pt idx="11">
                  <c:v>43297</c:v>
                </c:pt>
                <c:pt idx="12">
                  <c:v>43304</c:v>
                </c:pt>
                <c:pt idx="13">
                  <c:v>43311</c:v>
                </c:pt>
                <c:pt idx="14">
                  <c:v>43318</c:v>
                </c:pt>
                <c:pt idx="15">
                  <c:v>43325</c:v>
                </c:pt>
                <c:pt idx="16">
                  <c:v>43332</c:v>
                </c:pt>
                <c:pt idx="17">
                  <c:v>43339</c:v>
                </c:pt>
                <c:pt idx="18">
                  <c:v>43346</c:v>
                </c:pt>
                <c:pt idx="19">
                  <c:v>43353</c:v>
                </c:pt>
                <c:pt idx="20">
                  <c:v>43360</c:v>
                </c:pt>
                <c:pt idx="21">
                  <c:v>43367</c:v>
                </c:pt>
                <c:pt idx="22">
                  <c:v>43374</c:v>
                </c:pt>
                <c:pt idx="23">
                  <c:v>43381</c:v>
                </c:pt>
                <c:pt idx="24">
                  <c:v>43388</c:v>
                </c:pt>
                <c:pt idx="25">
                  <c:v>43395</c:v>
                </c:pt>
                <c:pt idx="26">
                  <c:v>43402</c:v>
                </c:pt>
                <c:pt idx="27">
                  <c:v>43409</c:v>
                </c:pt>
                <c:pt idx="28">
                  <c:v>43416</c:v>
                </c:pt>
                <c:pt idx="29">
                  <c:v>43423</c:v>
                </c:pt>
                <c:pt idx="30">
                  <c:v>43430</c:v>
                </c:pt>
                <c:pt idx="31">
                  <c:v>43437</c:v>
                </c:pt>
                <c:pt idx="32">
                  <c:v>43444</c:v>
                </c:pt>
                <c:pt idx="33">
                  <c:v>43451</c:v>
                </c:pt>
                <c:pt idx="34">
                  <c:v>43458</c:v>
                </c:pt>
                <c:pt idx="35">
                  <c:v>43465</c:v>
                </c:pt>
                <c:pt idx="36">
                  <c:v>43472</c:v>
                </c:pt>
                <c:pt idx="37">
                  <c:v>43479</c:v>
                </c:pt>
                <c:pt idx="38">
                  <c:v>43486</c:v>
                </c:pt>
                <c:pt idx="39">
                  <c:v>43493</c:v>
                </c:pt>
                <c:pt idx="40">
                  <c:v>43500</c:v>
                </c:pt>
                <c:pt idx="41">
                  <c:v>43507</c:v>
                </c:pt>
                <c:pt idx="42">
                  <c:v>43514</c:v>
                </c:pt>
                <c:pt idx="43">
                  <c:v>43521</c:v>
                </c:pt>
                <c:pt idx="44">
                  <c:v>43528</c:v>
                </c:pt>
                <c:pt idx="45">
                  <c:v>43535</c:v>
                </c:pt>
                <c:pt idx="46">
                  <c:v>43542</c:v>
                </c:pt>
                <c:pt idx="47">
                  <c:v>43549</c:v>
                </c:pt>
                <c:pt idx="48">
                  <c:v>43556</c:v>
                </c:pt>
                <c:pt idx="49">
                  <c:v>43563</c:v>
                </c:pt>
                <c:pt idx="50">
                  <c:v>43570</c:v>
                </c:pt>
                <c:pt idx="51">
                  <c:v>43577</c:v>
                </c:pt>
                <c:pt idx="52">
                  <c:v>43584</c:v>
                </c:pt>
                <c:pt idx="53">
                  <c:v>43591</c:v>
                </c:pt>
                <c:pt idx="54">
                  <c:v>43598</c:v>
                </c:pt>
                <c:pt idx="55">
                  <c:v>43605</c:v>
                </c:pt>
                <c:pt idx="56">
                  <c:v>43612</c:v>
                </c:pt>
                <c:pt idx="57">
                  <c:v>43619</c:v>
                </c:pt>
                <c:pt idx="58">
                  <c:v>43626</c:v>
                </c:pt>
                <c:pt idx="59">
                  <c:v>43633</c:v>
                </c:pt>
                <c:pt idx="60">
                  <c:v>43640</c:v>
                </c:pt>
                <c:pt idx="61">
                  <c:v>43647</c:v>
                </c:pt>
                <c:pt idx="62">
                  <c:v>43654</c:v>
                </c:pt>
                <c:pt idx="63">
                  <c:v>43661</c:v>
                </c:pt>
                <c:pt idx="64">
                  <c:v>43668</c:v>
                </c:pt>
                <c:pt idx="65">
                  <c:v>43675</c:v>
                </c:pt>
                <c:pt idx="66">
                  <c:v>43682</c:v>
                </c:pt>
                <c:pt idx="67">
                  <c:v>43689</c:v>
                </c:pt>
                <c:pt idx="68">
                  <c:v>43696</c:v>
                </c:pt>
                <c:pt idx="69">
                  <c:v>43703</c:v>
                </c:pt>
                <c:pt idx="70">
                  <c:v>43710</c:v>
                </c:pt>
                <c:pt idx="71">
                  <c:v>43717</c:v>
                </c:pt>
                <c:pt idx="72">
                  <c:v>43724</c:v>
                </c:pt>
                <c:pt idx="73">
                  <c:v>43731</c:v>
                </c:pt>
                <c:pt idx="74">
                  <c:v>43738</c:v>
                </c:pt>
                <c:pt idx="75">
                  <c:v>43745</c:v>
                </c:pt>
                <c:pt idx="76">
                  <c:v>43752</c:v>
                </c:pt>
                <c:pt idx="77">
                  <c:v>43759</c:v>
                </c:pt>
                <c:pt idx="78">
                  <c:v>43766</c:v>
                </c:pt>
                <c:pt idx="79">
                  <c:v>43773</c:v>
                </c:pt>
                <c:pt idx="80">
                  <c:v>43780</c:v>
                </c:pt>
                <c:pt idx="81">
                  <c:v>43787</c:v>
                </c:pt>
                <c:pt idx="82">
                  <c:v>43794</c:v>
                </c:pt>
                <c:pt idx="83">
                  <c:v>43801</c:v>
                </c:pt>
                <c:pt idx="84">
                  <c:v>43808</c:v>
                </c:pt>
                <c:pt idx="85">
                  <c:v>43815</c:v>
                </c:pt>
                <c:pt idx="86">
                  <c:v>43822</c:v>
                </c:pt>
                <c:pt idx="87">
                  <c:v>43829</c:v>
                </c:pt>
                <c:pt idx="88">
                  <c:v>43836</c:v>
                </c:pt>
                <c:pt idx="89">
                  <c:v>43843</c:v>
                </c:pt>
                <c:pt idx="90">
                  <c:v>43850</c:v>
                </c:pt>
                <c:pt idx="91">
                  <c:v>43857</c:v>
                </c:pt>
                <c:pt idx="92">
                  <c:v>43864</c:v>
                </c:pt>
                <c:pt idx="93">
                  <c:v>43871</c:v>
                </c:pt>
                <c:pt idx="94">
                  <c:v>43878</c:v>
                </c:pt>
                <c:pt idx="95">
                  <c:v>43885</c:v>
                </c:pt>
                <c:pt idx="96">
                  <c:v>43892</c:v>
                </c:pt>
                <c:pt idx="97">
                  <c:v>43899</c:v>
                </c:pt>
                <c:pt idx="98">
                  <c:v>43906</c:v>
                </c:pt>
                <c:pt idx="99">
                  <c:v>43913</c:v>
                </c:pt>
                <c:pt idx="100">
                  <c:v>43920</c:v>
                </c:pt>
                <c:pt idx="101">
                  <c:v>43927</c:v>
                </c:pt>
                <c:pt idx="102">
                  <c:v>43934</c:v>
                </c:pt>
                <c:pt idx="103">
                  <c:v>43941</c:v>
                </c:pt>
                <c:pt idx="104">
                  <c:v>43948</c:v>
                </c:pt>
                <c:pt idx="105">
                  <c:v>43955</c:v>
                </c:pt>
                <c:pt idx="106">
                  <c:v>43962</c:v>
                </c:pt>
                <c:pt idx="107">
                  <c:v>43969</c:v>
                </c:pt>
                <c:pt idx="108">
                  <c:v>43976</c:v>
                </c:pt>
                <c:pt idx="109">
                  <c:v>43983</c:v>
                </c:pt>
                <c:pt idx="110">
                  <c:v>43990</c:v>
                </c:pt>
                <c:pt idx="111">
                  <c:v>43997</c:v>
                </c:pt>
                <c:pt idx="112">
                  <c:v>44004</c:v>
                </c:pt>
                <c:pt idx="113">
                  <c:v>44011</c:v>
                </c:pt>
                <c:pt idx="114">
                  <c:v>44018</c:v>
                </c:pt>
                <c:pt idx="115">
                  <c:v>44025</c:v>
                </c:pt>
                <c:pt idx="116">
                  <c:v>44032</c:v>
                </c:pt>
                <c:pt idx="117">
                  <c:v>44039</c:v>
                </c:pt>
                <c:pt idx="118">
                  <c:v>44046</c:v>
                </c:pt>
                <c:pt idx="119">
                  <c:v>44053</c:v>
                </c:pt>
                <c:pt idx="120">
                  <c:v>44060</c:v>
                </c:pt>
                <c:pt idx="121">
                  <c:v>44067</c:v>
                </c:pt>
                <c:pt idx="122">
                  <c:v>44074</c:v>
                </c:pt>
                <c:pt idx="123">
                  <c:v>44081</c:v>
                </c:pt>
                <c:pt idx="124">
                  <c:v>44088</c:v>
                </c:pt>
                <c:pt idx="125">
                  <c:v>44095</c:v>
                </c:pt>
                <c:pt idx="126">
                  <c:v>44102</c:v>
                </c:pt>
                <c:pt idx="127">
                  <c:v>44109</c:v>
                </c:pt>
                <c:pt idx="128">
                  <c:v>44116</c:v>
                </c:pt>
                <c:pt idx="129">
                  <c:v>44123</c:v>
                </c:pt>
                <c:pt idx="130">
                  <c:v>44130</c:v>
                </c:pt>
                <c:pt idx="131">
                  <c:v>44137</c:v>
                </c:pt>
                <c:pt idx="132">
                  <c:v>44144</c:v>
                </c:pt>
                <c:pt idx="133">
                  <c:v>44151</c:v>
                </c:pt>
                <c:pt idx="134">
                  <c:v>44158</c:v>
                </c:pt>
                <c:pt idx="135">
                  <c:v>44165</c:v>
                </c:pt>
                <c:pt idx="136">
                  <c:v>44172</c:v>
                </c:pt>
                <c:pt idx="137">
                  <c:v>44179</c:v>
                </c:pt>
                <c:pt idx="138">
                  <c:v>44186</c:v>
                </c:pt>
                <c:pt idx="139">
                  <c:v>44193</c:v>
                </c:pt>
                <c:pt idx="140">
                  <c:v>44200</c:v>
                </c:pt>
                <c:pt idx="141">
                  <c:v>44207</c:v>
                </c:pt>
                <c:pt idx="142">
                  <c:v>44214</c:v>
                </c:pt>
                <c:pt idx="143">
                  <c:v>44221</c:v>
                </c:pt>
                <c:pt idx="144">
                  <c:v>44228</c:v>
                </c:pt>
                <c:pt idx="145">
                  <c:v>44235</c:v>
                </c:pt>
                <c:pt idx="146">
                  <c:v>44242</c:v>
                </c:pt>
                <c:pt idx="147">
                  <c:v>44249</c:v>
                </c:pt>
                <c:pt idx="148">
                  <c:v>44256</c:v>
                </c:pt>
                <c:pt idx="149">
                  <c:v>44263</c:v>
                </c:pt>
                <c:pt idx="150">
                  <c:v>44270</c:v>
                </c:pt>
                <c:pt idx="151">
                  <c:v>44277</c:v>
                </c:pt>
              </c:numCache>
            </c:numRef>
          </c:cat>
          <c:val>
            <c:numRef>
              <c:f>Sheet1!$F$2:$F$153</c:f>
              <c:numCache>
                <c:formatCode>General</c:formatCode>
                <c:ptCount val="152"/>
                <c:pt idx="0">
                  <c:v>8442.391920883043</c:v>
                </c:pt>
                <c:pt idx="1">
                  <c:v>8352.1095303638922</c:v>
                </c:pt>
                <c:pt idx="2">
                  <c:v>13582.284302763648</c:v>
                </c:pt>
                <c:pt idx="3">
                  <c:v>16648.658384946793</c:v>
                </c:pt>
                <c:pt idx="4">
                  <c:v>13969.15886776234</c:v>
                </c:pt>
                <c:pt idx="5">
                  <c:v>9115.9330592218157</c:v>
                </c:pt>
                <c:pt idx="6">
                  <c:v>8166.3663160146225</c:v>
                </c:pt>
                <c:pt idx="7">
                  <c:v>7352.1998245596824</c:v>
                </c:pt>
                <c:pt idx="8">
                  <c:v>11502.263307594405</c:v>
                </c:pt>
                <c:pt idx="9">
                  <c:v>12268.013532979972</c:v>
                </c:pt>
                <c:pt idx="10">
                  <c:v>8925.0643910958934</c:v>
                </c:pt>
                <c:pt idx="11">
                  <c:v>11531.752608414587</c:v>
                </c:pt>
                <c:pt idx="12">
                  <c:v>11582.758887058193</c:v>
                </c:pt>
                <c:pt idx="13">
                  <c:v>12373.541015108856</c:v>
                </c:pt>
                <c:pt idx="14">
                  <c:v>6104.8840634536227</c:v>
                </c:pt>
                <c:pt idx="15">
                  <c:v>8646.0978859550887</c:v>
                </c:pt>
                <c:pt idx="16">
                  <c:v>10473.925160358613</c:v>
                </c:pt>
                <c:pt idx="17">
                  <c:v>10676.329970669023</c:v>
                </c:pt>
                <c:pt idx="18">
                  <c:v>8036.9689189779947</c:v>
                </c:pt>
                <c:pt idx="19">
                  <c:v>4843.9152981860298</c:v>
                </c:pt>
                <c:pt idx="20">
                  <c:v>7487.4969726499212</c:v>
                </c:pt>
                <c:pt idx="21">
                  <c:v>9387.6334099572578</c:v>
                </c:pt>
                <c:pt idx="22">
                  <c:v>9326.7826611278251</c:v>
                </c:pt>
                <c:pt idx="23">
                  <c:v>11840.837442241254</c:v>
                </c:pt>
                <c:pt idx="24">
                  <c:v>14432.102887429595</c:v>
                </c:pt>
                <c:pt idx="25">
                  <c:v>9093.6231950538604</c:v>
                </c:pt>
                <c:pt idx="26">
                  <c:v>8478.4028530245541</c:v>
                </c:pt>
                <c:pt idx="27">
                  <c:v>11723.810285300433</c:v>
                </c:pt>
                <c:pt idx="28">
                  <c:v>7146.6711677253852</c:v>
                </c:pt>
                <c:pt idx="29">
                  <c:v>6916.2181572420668</c:v>
                </c:pt>
                <c:pt idx="30">
                  <c:v>9365.3982367450026</c:v>
                </c:pt>
                <c:pt idx="31">
                  <c:v>6036.4099014241274</c:v>
                </c:pt>
                <c:pt idx="32">
                  <c:v>4437.3218931062529</c:v>
                </c:pt>
                <c:pt idx="33">
                  <c:v>5091.8091798432843</c:v>
                </c:pt>
                <c:pt idx="34">
                  <c:v>20429.530763504747</c:v>
                </c:pt>
                <c:pt idx="35">
                  <c:v>25057.607931007391</c:v>
                </c:pt>
                <c:pt idx="36">
                  <c:v>17095.572987096224</c:v>
                </c:pt>
                <c:pt idx="37">
                  <c:v>13263.037785625605</c:v>
                </c:pt>
                <c:pt idx="38">
                  <c:v>6949.9959594736692</c:v>
                </c:pt>
                <c:pt idx="39">
                  <c:v>6949.1558333302482</c:v>
                </c:pt>
                <c:pt idx="40">
                  <c:v>12199.031322330768</c:v>
                </c:pt>
                <c:pt idx="41">
                  <c:v>11588.100007605964</c:v>
                </c:pt>
                <c:pt idx="42">
                  <c:v>11331.653116795153</c:v>
                </c:pt>
                <c:pt idx="43">
                  <c:v>12072.509293116722</c:v>
                </c:pt>
                <c:pt idx="44">
                  <c:v>13931.25321212444</c:v>
                </c:pt>
                <c:pt idx="45">
                  <c:v>12700.069189949745</c:v>
                </c:pt>
                <c:pt idx="46">
                  <c:v>11202.603571219763</c:v>
                </c:pt>
                <c:pt idx="47">
                  <c:v>10540.753859114047</c:v>
                </c:pt>
                <c:pt idx="48">
                  <c:v>15046.17222140159</c:v>
                </c:pt>
                <c:pt idx="49">
                  <c:v>87272.246269068157</c:v>
                </c:pt>
                <c:pt idx="50">
                  <c:v>86723.421324681898</c:v>
                </c:pt>
                <c:pt idx="51">
                  <c:v>43696.542750385546</c:v>
                </c:pt>
                <c:pt idx="52">
                  <c:v>40092.182051006537</c:v>
                </c:pt>
                <c:pt idx="53">
                  <c:v>39266.463550135872</c:v>
                </c:pt>
                <c:pt idx="54">
                  <c:v>37716.224469112414</c:v>
                </c:pt>
                <c:pt idx="55">
                  <c:v>36930.791805974521</c:v>
                </c:pt>
                <c:pt idx="56">
                  <c:v>41165.456849199232</c:v>
                </c:pt>
                <c:pt idx="57">
                  <c:v>30183.393877761057</c:v>
                </c:pt>
                <c:pt idx="58">
                  <c:v>24548.123416444661</c:v>
                </c:pt>
                <c:pt idx="59">
                  <c:v>22401.980303167784</c:v>
                </c:pt>
                <c:pt idx="60">
                  <c:v>25053.19612790097</c:v>
                </c:pt>
                <c:pt idx="61">
                  <c:v>25214.676817182473</c:v>
                </c:pt>
                <c:pt idx="62">
                  <c:v>18566.943938012508</c:v>
                </c:pt>
                <c:pt idx="63">
                  <c:v>17038.613433543036</c:v>
                </c:pt>
                <c:pt idx="64">
                  <c:v>7310.2038629276576</c:v>
                </c:pt>
                <c:pt idx="65">
                  <c:v>12474.258988851841</c:v>
                </c:pt>
                <c:pt idx="66">
                  <c:v>37981.555925949651</c:v>
                </c:pt>
                <c:pt idx="67">
                  <c:v>37234.728221379628</c:v>
                </c:pt>
                <c:pt idx="68">
                  <c:v>26035.488072834443</c:v>
                </c:pt>
                <c:pt idx="69">
                  <c:v>23494.434340757096</c:v>
                </c:pt>
                <c:pt idx="70">
                  <c:v>18499.418144451749</c:v>
                </c:pt>
                <c:pt idx="71">
                  <c:v>23693.902618470991</c:v>
                </c:pt>
                <c:pt idx="72">
                  <c:v>23860.998521794249</c:v>
                </c:pt>
                <c:pt idx="73">
                  <c:v>24972.110207289472</c:v>
                </c:pt>
                <c:pt idx="74">
                  <c:v>24067.728771101501</c:v>
                </c:pt>
                <c:pt idx="75">
                  <c:v>28065.771612756918</c:v>
                </c:pt>
                <c:pt idx="76">
                  <c:v>28782.63059588227</c:v>
                </c:pt>
                <c:pt idx="77">
                  <c:v>20101.820557624076</c:v>
                </c:pt>
                <c:pt idx="78">
                  <c:v>20355.104043575127</c:v>
                </c:pt>
                <c:pt idx="79">
                  <c:v>17128.25482776788</c:v>
                </c:pt>
                <c:pt idx="80">
                  <c:v>28678.148841842489</c:v>
                </c:pt>
                <c:pt idx="81">
                  <c:v>32580.667698386347</c:v>
                </c:pt>
                <c:pt idx="82">
                  <c:v>28381.017151904474</c:v>
                </c:pt>
                <c:pt idx="83">
                  <c:v>18722.614595865558</c:v>
                </c:pt>
                <c:pt idx="84">
                  <c:v>19135.559877623833</c:v>
                </c:pt>
                <c:pt idx="85">
                  <c:v>11691.670873633801</c:v>
                </c:pt>
                <c:pt idx="86">
                  <c:v>42187.401903468155</c:v>
                </c:pt>
                <c:pt idx="87">
                  <c:v>63279.081342873251</c:v>
                </c:pt>
                <c:pt idx="88">
                  <c:v>49641.032081200821</c:v>
                </c:pt>
                <c:pt idx="89">
                  <c:v>39771.160141693159</c:v>
                </c:pt>
                <c:pt idx="90">
                  <c:v>24094.336286112135</c:v>
                </c:pt>
                <c:pt idx="91">
                  <c:v>32973.340383918054</c:v>
                </c:pt>
                <c:pt idx="92">
                  <c:v>27082.461319122824</c:v>
                </c:pt>
                <c:pt idx="93">
                  <c:v>28046.803684176397</c:v>
                </c:pt>
                <c:pt idx="94">
                  <c:v>37050.674692621695</c:v>
                </c:pt>
                <c:pt idx="95">
                  <c:v>39606.75473895773</c:v>
                </c:pt>
                <c:pt idx="96">
                  <c:v>34846.233347265792</c:v>
                </c:pt>
                <c:pt idx="97">
                  <c:v>29643.566835226109</c:v>
                </c:pt>
                <c:pt idx="98">
                  <c:v>23574.198549997698</c:v>
                </c:pt>
                <c:pt idx="99">
                  <c:v>15833.928077819599</c:v>
                </c:pt>
                <c:pt idx="100">
                  <c:v>32127.737509569382</c:v>
                </c:pt>
                <c:pt idx="101">
                  <c:v>36917.199401765945</c:v>
                </c:pt>
                <c:pt idx="102">
                  <c:v>35375.505106956</c:v>
                </c:pt>
                <c:pt idx="103">
                  <c:v>42532.788419157514</c:v>
                </c:pt>
                <c:pt idx="104">
                  <c:v>41085.435278400124</c:v>
                </c:pt>
                <c:pt idx="105">
                  <c:v>55301.213290510525</c:v>
                </c:pt>
                <c:pt idx="106">
                  <c:v>57040.049978694253</c:v>
                </c:pt>
                <c:pt idx="107">
                  <c:v>45179.138740510767</c:v>
                </c:pt>
                <c:pt idx="108">
                  <c:v>68095.031593517226</c:v>
                </c:pt>
                <c:pt idx="109">
                  <c:v>108785.36887700236</c:v>
                </c:pt>
                <c:pt idx="110">
                  <c:v>49790.029820334537</c:v>
                </c:pt>
                <c:pt idx="111">
                  <c:v>47336.737678277103</c:v>
                </c:pt>
                <c:pt idx="112">
                  <c:v>70245.87036805517</c:v>
                </c:pt>
                <c:pt idx="113">
                  <c:v>117400.69128984789</c:v>
                </c:pt>
                <c:pt idx="114">
                  <c:v>57077.035672458995</c:v>
                </c:pt>
                <c:pt idx="115">
                  <c:v>80892.420748062592</c:v>
                </c:pt>
                <c:pt idx="116">
                  <c:v>119495.30428226048</c:v>
                </c:pt>
                <c:pt idx="117">
                  <c:v>99021.010974535602</c:v>
                </c:pt>
                <c:pt idx="118">
                  <c:v>69429.948819980156</c:v>
                </c:pt>
                <c:pt idx="119">
                  <c:v>139916.84959954914</c:v>
                </c:pt>
                <c:pt idx="120">
                  <c:v>100112.34499490776</c:v>
                </c:pt>
                <c:pt idx="121">
                  <c:v>50415.950451690551</c:v>
                </c:pt>
                <c:pt idx="122">
                  <c:v>85758.984487647802</c:v>
                </c:pt>
                <c:pt idx="123">
                  <c:v>67280.914159247361</c:v>
                </c:pt>
                <c:pt idx="124">
                  <c:v>60823.366938243104</c:v>
                </c:pt>
                <c:pt idx="125">
                  <c:v>52178.514207731874</c:v>
                </c:pt>
                <c:pt idx="126">
                  <c:v>71750.67950156024</c:v>
                </c:pt>
                <c:pt idx="127">
                  <c:v>63401.013200610731</c:v>
                </c:pt>
                <c:pt idx="128">
                  <c:v>51308.374691426681</c:v>
                </c:pt>
                <c:pt idx="129">
                  <c:v>62540.090430835524</c:v>
                </c:pt>
                <c:pt idx="130">
                  <c:v>51687.818549778996</c:v>
                </c:pt>
                <c:pt idx="131">
                  <c:v>63429.113717567612</c:v>
                </c:pt>
                <c:pt idx="132">
                  <c:v>65363.932748207495</c:v>
                </c:pt>
                <c:pt idx="133">
                  <c:v>54810.379981633734</c:v>
                </c:pt>
                <c:pt idx="134">
                  <c:v>38043.517339719969</c:v>
                </c:pt>
                <c:pt idx="135">
                  <c:v>38739.1030953148</c:v>
                </c:pt>
                <c:pt idx="136">
                  <c:v>39534.341369697191</c:v>
                </c:pt>
                <c:pt idx="137">
                  <c:v>37836.996046570537</c:v>
                </c:pt>
                <c:pt idx="138">
                  <c:v>49190.951609666459</c:v>
                </c:pt>
                <c:pt idx="139">
                  <c:v>82420.829884507097</c:v>
                </c:pt>
                <c:pt idx="140">
                  <c:v>54957.524830308917</c:v>
                </c:pt>
                <c:pt idx="141">
                  <c:v>43396.967983596405</c:v>
                </c:pt>
                <c:pt idx="142">
                  <c:v>44221.079388382903</c:v>
                </c:pt>
                <c:pt idx="143">
                  <c:v>56529.196973440761</c:v>
                </c:pt>
                <c:pt idx="144">
                  <c:v>49325.109595888352</c:v>
                </c:pt>
                <c:pt idx="145">
                  <c:v>55073.89694321913</c:v>
                </c:pt>
                <c:pt idx="146">
                  <c:v>68157.291391856852</c:v>
                </c:pt>
                <c:pt idx="147">
                  <c:v>45880.887138772043</c:v>
                </c:pt>
                <c:pt idx="148">
                  <c:v>49853.159414633046</c:v>
                </c:pt>
                <c:pt idx="149">
                  <c:v>48446.760456191158</c:v>
                </c:pt>
                <c:pt idx="150">
                  <c:v>49313.849246249796</c:v>
                </c:pt>
                <c:pt idx="151">
                  <c:v>57495.723969585059</c:v>
                </c:pt>
              </c:numCache>
            </c:numRef>
          </c:val>
          <c:extLst>
            <c:ext xmlns:c16="http://schemas.microsoft.com/office/drawing/2014/chart" uri="{C3380CC4-5D6E-409C-BE32-E72D297353CC}">
              <c16:uniqueId val="{00000003-9CE8-4811-AAC9-A553E642A7EC}"/>
            </c:ext>
          </c:extLst>
        </c:ser>
        <c:dLbls>
          <c:showLegendKey val="0"/>
          <c:showVal val="0"/>
          <c:showCatName val="0"/>
          <c:showSerName val="0"/>
          <c:showPercent val="0"/>
          <c:showBubbleSize val="0"/>
        </c:dLbls>
        <c:gapWidth val="0"/>
        <c:overlap val="100"/>
        <c:axId val="303301776"/>
        <c:axId val="303307216"/>
      </c:barChart>
      <c:lineChart>
        <c:grouping val="standard"/>
        <c:varyColors val="0"/>
        <c:ser>
          <c:idx val="0"/>
          <c:order val="0"/>
          <c:tx>
            <c:strRef>
              <c:f>Sheet1!$B$1</c:f>
              <c:strCache>
                <c:ptCount val="1"/>
                <c:pt idx="0">
                  <c:v>Website visits</c:v>
                </c:pt>
              </c:strCache>
            </c:strRef>
          </c:tx>
          <c:spPr>
            <a:ln w="28575" cap="rnd">
              <a:solidFill>
                <a:schemeClr val="accent2"/>
              </a:solidFill>
              <a:round/>
            </a:ln>
            <a:effectLst/>
          </c:spPr>
          <c:marker>
            <c:symbol val="none"/>
          </c:marker>
          <c:cat>
            <c:numRef>
              <c:f>Sheet1!$A$2:$A$153</c:f>
              <c:numCache>
                <c:formatCode>m/d/yyyy</c:formatCode>
                <c:ptCount val="152"/>
                <c:pt idx="0">
                  <c:v>43220</c:v>
                </c:pt>
                <c:pt idx="1">
                  <c:v>43227</c:v>
                </c:pt>
                <c:pt idx="2">
                  <c:v>43234</c:v>
                </c:pt>
                <c:pt idx="3">
                  <c:v>43241</c:v>
                </c:pt>
                <c:pt idx="4">
                  <c:v>43248</c:v>
                </c:pt>
                <c:pt idx="5">
                  <c:v>43255</c:v>
                </c:pt>
                <c:pt idx="6">
                  <c:v>43262</c:v>
                </c:pt>
                <c:pt idx="7">
                  <c:v>43269</c:v>
                </c:pt>
                <c:pt idx="8">
                  <c:v>43276</c:v>
                </c:pt>
                <c:pt idx="9">
                  <c:v>43283</c:v>
                </c:pt>
                <c:pt idx="10">
                  <c:v>43290</c:v>
                </c:pt>
                <c:pt idx="11">
                  <c:v>43297</c:v>
                </c:pt>
                <c:pt idx="12">
                  <c:v>43304</c:v>
                </c:pt>
                <c:pt idx="13">
                  <c:v>43311</c:v>
                </c:pt>
                <c:pt idx="14">
                  <c:v>43318</c:v>
                </c:pt>
                <c:pt idx="15">
                  <c:v>43325</c:v>
                </c:pt>
                <c:pt idx="16">
                  <c:v>43332</c:v>
                </c:pt>
                <c:pt idx="17">
                  <c:v>43339</c:v>
                </c:pt>
                <c:pt idx="18">
                  <c:v>43346</c:v>
                </c:pt>
                <c:pt idx="19">
                  <c:v>43353</c:v>
                </c:pt>
                <c:pt idx="20">
                  <c:v>43360</c:v>
                </c:pt>
                <c:pt idx="21">
                  <c:v>43367</c:v>
                </c:pt>
                <c:pt idx="22">
                  <c:v>43374</c:v>
                </c:pt>
                <c:pt idx="23">
                  <c:v>43381</c:v>
                </c:pt>
                <c:pt idx="24">
                  <c:v>43388</c:v>
                </c:pt>
                <c:pt idx="25">
                  <c:v>43395</c:v>
                </c:pt>
                <c:pt idx="26">
                  <c:v>43402</c:v>
                </c:pt>
                <c:pt idx="27">
                  <c:v>43409</c:v>
                </c:pt>
                <c:pt idx="28">
                  <c:v>43416</c:v>
                </c:pt>
                <c:pt idx="29">
                  <c:v>43423</c:v>
                </c:pt>
                <c:pt idx="30">
                  <c:v>43430</c:v>
                </c:pt>
                <c:pt idx="31">
                  <c:v>43437</c:v>
                </c:pt>
                <c:pt idx="32">
                  <c:v>43444</c:v>
                </c:pt>
                <c:pt idx="33">
                  <c:v>43451</c:v>
                </c:pt>
                <c:pt idx="34">
                  <c:v>43458</c:v>
                </c:pt>
                <c:pt idx="35">
                  <c:v>43465</c:v>
                </c:pt>
                <c:pt idx="36">
                  <c:v>43472</c:v>
                </c:pt>
                <c:pt idx="37">
                  <c:v>43479</c:v>
                </c:pt>
                <c:pt idx="38">
                  <c:v>43486</c:v>
                </c:pt>
                <c:pt idx="39">
                  <c:v>43493</c:v>
                </c:pt>
                <c:pt idx="40">
                  <c:v>43500</c:v>
                </c:pt>
                <c:pt idx="41">
                  <c:v>43507</c:v>
                </c:pt>
                <c:pt idx="42">
                  <c:v>43514</c:v>
                </c:pt>
                <c:pt idx="43">
                  <c:v>43521</c:v>
                </c:pt>
                <c:pt idx="44">
                  <c:v>43528</c:v>
                </c:pt>
                <c:pt idx="45">
                  <c:v>43535</c:v>
                </c:pt>
                <c:pt idx="46">
                  <c:v>43542</c:v>
                </c:pt>
                <c:pt idx="47">
                  <c:v>43549</c:v>
                </c:pt>
                <c:pt idx="48">
                  <c:v>43556</c:v>
                </c:pt>
                <c:pt idx="49">
                  <c:v>43563</c:v>
                </c:pt>
                <c:pt idx="50">
                  <c:v>43570</c:v>
                </c:pt>
                <c:pt idx="51">
                  <c:v>43577</c:v>
                </c:pt>
                <c:pt idx="52">
                  <c:v>43584</c:v>
                </c:pt>
                <c:pt idx="53">
                  <c:v>43591</c:v>
                </c:pt>
                <c:pt idx="54">
                  <c:v>43598</c:v>
                </c:pt>
                <c:pt idx="55">
                  <c:v>43605</c:v>
                </c:pt>
                <c:pt idx="56">
                  <c:v>43612</c:v>
                </c:pt>
                <c:pt idx="57">
                  <c:v>43619</c:v>
                </c:pt>
                <c:pt idx="58">
                  <c:v>43626</c:v>
                </c:pt>
                <c:pt idx="59">
                  <c:v>43633</c:v>
                </c:pt>
                <c:pt idx="60">
                  <c:v>43640</c:v>
                </c:pt>
                <c:pt idx="61">
                  <c:v>43647</c:v>
                </c:pt>
                <c:pt idx="62">
                  <c:v>43654</c:v>
                </c:pt>
                <c:pt idx="63">
                  <c:v>43661</c:v>
                </c:pt>
                <c:pt idx="64">
                  <c:v>43668</c:v>
                </c:pt>
                <c:pt idx="65">
                  <c:v>43675</c:v>
                </c:pt>
                <c:pt idx="66">
                  <c:v>43682</c:v>
                </c:pt>
                <c:pt idx="67">
                  <c:v>43689</c:v>
                </c:pt>
                <c:pt idx="68">
                  <c:v>43696</c:v>
                </c:pt>
                <c:pt idx="69">
                  <c:v>43703</c:v>
                </c:pt>
                <c:pt idx="70">
                  <c:v>43710</c:v>
                </c:pt>
                <c:pt idx="71">
                  <c:v>43717</c:v>
                </c:pt>
                <c:pt idx="72">
                  <c:v>43724</c:v>
                </c:pt>
                <c:pt idx="73">
                  <c:v>43731</c:v>
                </c:pt>
                <c:pt idx="74">
                  <c:v>43738</c:v>
                </c:pt>
                <c:pt idx="75">
                  <c:v>43745</c:v>
                </c:pt>
                <c:pt idx="76">
                  <c:v>43752</c:v>
                </c:pt>
                <c:pt idx="77">
                  <c:v>43759</c:v>
                </c:pt>
                <c:pt idx="78">
                  <c:v>43766</c:v>
                </c:pt>
                <c:pt idx="79">
                  <c:v>43773</c:v>
                </c:pt>
                <c:pt idx="80">
                  <c:v>43780</c:v>
                </c:pt>
                <c:pt idx="81">
                  <c:v>43787</c:v>
                </c:pt>
                <c:pt idx="82">
                  <c:v>43794</c:v>
                </c:pt>
                <c:pt idx="83">
                  <c:v>43801</c:v>
                </c:pt>
                <c:pt idx="84">
                  <c:v>43808</c:v>
                </c:pt>
                <c:pt idx="85">
                  <c:v>43815</c:v>
                </c:pt>
                <c:pt idx="86">
                  <c:v>43822</c:v>
                </c:pt>
                <c:pt idx="87">
                  <c:v>43829</c:v>
                </c:pt>
                <c:pt idx="88">
                  <c:v>43836</c:v>
                </c:pt>
                <c:pt idx="89">
                  <c:v>43843</c:v>
                </c:pt>
                <c:pt idx="90">
                  <c:v>43850</c:v>
                </c:pt>
                <c:pt idx="91">
                  <c:v>43857</c:v>
                </c:pt>
                <c:pt idx="92">
                  <c:v>43864</c:v>
                </c:pt>
                <c:pt idx="93">
                  <c:v>43871</c:v>
                </c:pt>
                <c:pt idx="94">
                  <c:v>43878</c:v>
                </c:pt>
                <c:pt idx="95">
                  <c:v>43885</c:v>
                </c:pt>
                <c:pt idx="96">
                  <c:v>43892</c:v>
                </c:pt>
                <c:pt idx="97">
                  <c:v>43899</c:v>
                </c:pt>
                <c:pt idx="98">
                  <c:v>43906</c:v>
                </c:pt>
                <c:pt idx="99">
                  <c:v>43913</c:v>
                </c:pt>
                <c:pt idx="100">
                  <c:v>43920</c:v>
                </c:pt>
                <c:pt idx="101">
                  <c:v>43927</c:v>
                </c:pt>
                <c:pt idx="102">
                  <c:v>43934</c:v>
                </c:pt>
                <c:pt idx="103">
                  <c:v>43941</c:v>
                </c:pt>
                <c:pt idx="104">
                  <c:v>43948</c:v>
                </c:pt>
                <c:pt idx="105">
                  <c:v>43955</c:v>
                </c:pt>
                <c:pt idx="106">
                  <c:v>43962</c:v>
                </c:pt>
                <c:pt idx="107">
                  <c:v>43969</c:v>
                </c:pt>
                <c:pt idx="108">
                  <c:v>43976</c:v>
                </c:pt>
                <c:pt idx="109">
                  <c:v>43983</c:v>
                </c:pt>
                <c:pt idx="110">
                  <c:v>43990</c:v>
                </c:pt>
                <c:pt idx="111">
                  <c:v>43997</c:v>
                </c:pt>
                <c:pt idx="112">
                  <c:v>44004</c:v>
                </c:pt>
                <c:pt idx="113">
                  <c:v>44011</c:v>
                </c:pt>
                <c:pt idx="114">
                  <c:v>44018</c:v>
                </c:pt>
                <c:pt idx="115">
                  <c:v>44025</c:v>
                </c:pt>
                <c:pt idx="116">
                  <c:v>44032</c:v>
                </c:pt>
                <c:pt idx="117">
                  <c:v>44039</c:v>
                </c:pt>
                <c:pt idx="118">
                  <c:v>44046</c:v>
                </c:pt>
                <c:pt idx="119">
                  <c:v>44053</c:v>
                </c:pt>
                <c:pt idx="120">
                  <c:v>44060</c:v>
                </c:pt>
                <c:pt idx="121">
                  <c:v>44067</c:v>
                </c:pt>
                <c:pt idx="122">
                  <c:v>44074</c:v>
                </c:pt>
                <c:pt idx="123">
                  <c:v>44081</c:v>
                </c:pt>
                <c:pt idx="124">
                  <c:v>44088</c:v>
                </c:pt>
                <c:pt idx="125">
                  <c:v>44095</c:v>
                </c:pt>
                <c:pt idx="126">
                  <c:v>44102</c:v>
                </c:pt>
                <c:pt idx="127">
                  <c:v>44109</c:v>
                </c:pt>
                <c:pt idx="128">
                  <c:v>44116</c:v>
                </c:pt>
                <c:pt idx="129">
                  <c:v>44123</c:v>
                </c:pt>
                <c:pt idx="130">
                  <c:v>44130</c:v>
                </c:pt>
                <c:pt idx="131">
                  <c:v>44137</c:v>
                </c:pt>
                <c:pt idx="132">
                  <c:v>44144</c:v>
                </c:pt>
                <c:pt idx="133">
                  <c:v>44151</c:v>
                </c:pt>
                <c:pt idx="134">
                  <c:v>44158</c:v>
                </c:pt>
                <c:pt idx="135">
                  <c:v>44165</c:v>
                </c:pt>
                <c:pt idx="136">
                  <c:v>44172</c:v>
                </c:pt>
                <c:pt idx="137">
                  <c:v>44179</c:v>
                </c:pt>
                <c:pt idx="138">
                  <c:v>44186</c:v>
                </c:pt>
                <c:pt idx="139">
                  <c:v>44193</c:v>
                </c:pt>
                <c:pt idx="140">
                  <c:v>44200</c:v>
                </c:pt>
                <c:pt idx="141">
                  <c:v>44207</c:v>
                </c:pt>
                <c:pt idx="142">
                  <c:v>44214</c:v>
                </c:pt>
                <c:pt idx="143">
                  <c:v>44221</c:v>
                </c:pt>
                <c:pt idx="144">
                  <c:v>44228</c:v>
                </c:pt>
                <c:pt idx="145">
                  <c:v>44235</c:v>
                </c:pt>
                <c:pt idx="146">
                  <c:v>44242</c:v>
                </c:pt>
                <c:pt idx="147">
                  <c:v>44249</c:v>
                </c:pt>
                <c:pt idx="148">
                  <c:v>44256</c:v>
                </c:pt>
                <c:pt idx="149">
                  <c:v>44263</c:v>
                </c:pt>
                <c:pt idx="150">
                  <c:v>44270</c:v>
                </c:pt>
                <c:pt idx="151">
                  <c:v>44277</c:v>
                </c:pt>
              </c:numCache>
            </c:numRef>
          </c:cat>
          <c:val>
            <c:numRef>
              <c:f>Sheet1!$B$2:$B$153</c:f>
              <c:numCache>
                <c:formatCode>General</c:formatCode>
                <c:ptCount val="152"/>
                <c:pt idx="0">
                  <c:v>8658.8047148000005</c:v>
                </c:pt>
                <c:pt idx="1">
                  <c:v>8503.4155613999901</c:v>
                </c:pt>
                <c:pt idx="2">
                  <c:v>13886.4641756</c:v>
                </c:pt>
                <c:pt idx="3">
                  <c:v>16925.7322781</c:v>
                </c:pt>
                <c:pt idx="4">
                  <c:v>14055.8505424</c:v>
                </c:pt>
                <c:pt idx="5">
                  <c:v>9157.1770565999996</c:v>
                </c:pt>
                <c:pt idx="6">
                  <c:v>8181.9678664000003</c:v>
                </c:pt>
                <c:pt idx="7">
                  <c:v>7371.1367472000002</c:v>
                </c:pt>
                <c:pt idx="8">
                  <c:v>11590.6855588</c:v>
                </c:pt>
                <c:pt idx="9">
                  <c:v>12366.5195544</c:v>
                </c:pt>
                <c:pt idx="10">
                  <c:v>9069.6712674999999</c:v>
                </c:pt>
                <c:pt idx="11">
                  <c:v>11747.3539537</c:v>
                </c:pt>
                <c:pt idx="12">
                  <c:v>11646.755189199999</c:v>
                </c:pt>
                <c:pt idx="13">
                  <c:v>12476.26278943</c:v>
                </c:pt>
                <c:pt idx="14">
                  <c:v>6124.4134179000002</c:v>
                </c:pt>
                <c:pt idx="15">
                  <c:v>8736.12346187</c:v>
                </c:pt>
                <c:pt idx="16">
                  <c:v>10616.983662799999</c:v>
                </c:pt>
                <c:pt idx="17">
                  <c:v>10764.882402699899</c:v>
                </c:pt>
                <c:pt idx="18">
                  <c:v>8083.1989739999999</c:v>
                </c:pt>
                <c:pt idx="19">
                  <c:v>4859.1713447000002</c:v>
                </c:pt>
                <c:pt idx="20">
                  <c:v>7511.1057375</c:v>
                </c:pt>
                <c:pt idx="21">
                  <c:v>9513.3144477999995</c:v>
                </c:pt>
                <c:pt idx="22">
                  <c:v>9376.2048103799898</c:v>
                </c:pt>
                <c:pt idx="23">
                  <c:v>11968.541827200001</c:v>
                </c:pt>
                <c:pt idx="24">
                  <c:v>14583.715601600001</c:v>
                </c:pt>
                <c:pt idx="25">
                  <c:v>9196.3172631999896</c:v>
                </c:pt>
                <c:pt idx="26">
                  <c:v>8665.7603182000003</c:v>
                </c:pt>
                <c:pt idx="27">
                  <c:v>12615.3874455</c:v>
                </c:pt>
                <c:pt idx="28">
                  <c:v>7468.0015431000002</c:v>
                </c:pt>
                <c:pt idx="29">
                  <c:v>7172.4321958999899</c:v>
                </c:pt>
                <c:pt idx="30">
                  <c:v>9890.9913830999994</c:v>
                </c:pt>
                <c:pt idx="31">
                  <c:v>6096.0386640999996</c:v>
                </c:pt>
                <c:pt idx="32">
                  <c:v>4466.7746623000003</c:v>
                </c:pt>
                <c:pt idx="33">
                  <c:v>5139.2353689000001</c:v>
                </c:pt>
                <c:pt idx="34">
                  <c:v>20679.028492000001</c:v>
                </c:pt>
                <c:pt idx="35">
                  <c:v>27597.616181599999</c:v>
                </c:pt>
                <c:pt idx="36">
                  <c:v>18561.713463</c:v>
                </c:pt>
                <c:pt idx="37">
                  <c:v>14082.558716699999</c:v>
                </c:pt>
                <c:pt idx="38">
                  <c:v>7118.0365597</c:v>
                </c:pt>
                <c:pt idx="39">
                  <c:v>7153.8397175999999</c:v>
                </c:pt>
                <c:pt idx="40">
                  <c:v>12304.349898</c:v>
                </c:pt>
                <c:pt idx="41">
                  <c:v>11797.138347100001</c:v>
                </c:pt>
                <c:pt idx="42">
                  <c:v>11648.7086017</c:v>
                </c:pt>
                <c:pt idx="43">
                  <c:v>12307.116750900001</c:v>
                </c:pt>
                <c:pt idx="44">
                  <c:v>14142.6705282</c:v>
                </c:pt>
                <c:pt idx="45">
                  <c:v>12896.9216113</c:v>
                </c:pt>
                <c:pt idx="46">
                  <c:v>11374.4479617</c:v>
                </c:pt>
                <c:pt idx="47">
                  <c:v>10646.634044</c:v>
                </c:pt>
                <c:pt idx="48">
                  <c:v>15567.6153452</c:v>
                </c:pt>
                <c:pt idx="49">
                  <c:v>110602.47401960001</c:v>
                </c:pt>
                <c:pt idx="50">
                  <c:v>93587.827160700006</c:v>
                </c:pt>
                <c:pt idx="51">
                  <c:v>52749.147136</c:v>
                </c:pt>
                <c:pt idx="52">
                  <c:v>42111.900995800002</c:v>
                </c:pt>
                <c:pt idx="53">
                  <c:v>39930.303729599997</c:v>
                </c:pt>
                <c:pt idx="54">
                  <c:v>38615.5824803</c:v>
                </c:pt>
                <c:pt idx="55">
                  <c:v>38218.710524800001</c:v>
                </c:pt>
                <c:pt idx="56">
                  <c:v>45907.006033899997</c:v>
                </c:pt>
                <c:pt idx="57">
                  <c:v>37730.0950591</c:v>
                </c:pt>
                <c:pt idx="58">
                  <c:v>30674.982358199999</c:v>
                </c:pt>
                <c:pt idx="59">
                  <c:v>26739.245555400001</c:v>
                </c:pt>
                <c:pt idx="60">
                  <c:v>31750.9401144</c:v>
                </c:pt>
                <c:pt idx="61">
                  <c:v>26091.210099200001</c:v>
                </c:pt>
                <c:pt idx="62">
                  <c:v>19030.335989200001</c:v>
                </c:pt>
                <c:pt idx="63">
                  <c:v>17576.9518532</c:v>
                </c:pt>
                <c:pt idx="64">
                  <c:v>7431.0447697999998</c:v>
                </c:pt>
                <c:pt idx="65">
                  <c:v>12799.518012099999</c:v>
                </c:pt>
                <c:pt idx="66">
                  <c:v>40006.231027599999</c:v>
                </c:pt>
                <c:pt idx="67">
                  <c:v>38385.832154999996</c:v>
                </c:pt>
                <c:pt idx="68">
                  <c:v>26826.682058599999</c:v>
                </c:pt>
                <c:pt idx="69">
                  <c:v>24970.145901299999</c:v>
                </c:pt>
                <c:pt idx="70">
                  <c:v>25325.7312876</c:v>
                </c:pt>
                <c:pt idx="71">
                  <c:v>35159.121756599998</c:v>
                </c:pt>
                <c:pt idx="72">
                  <c:v>33437.513254500001</c:v>
                </c:pt>
                <c:pt idx="73">
                  <c:v>40350.855186300003</c:v>
                </c:pt>
                <c:pt idx="74">
                  <c:v>28121.8977003</c:v>
                </c:pt>
                <c:pt idx="75">
                  <c:v>32978.9213982</c:v>
                </c:pt>
                <c:pt idx="76">
                  <c:v>33118.101429299997</c:v>
                </c:pt>
                <c:pt idx="77">
                  <c:v>23780.6941391</c:v>
                </c:pt>
                <c:pt idx="78">
                  <c:v>24141.8217568</c:v>
                </c:pt>
                <c:pt idx="79">
                  <c:v>20057.107972999998</c:v>
                </c:pt>
                <c:pt idx="80">
                  <c:v>39178.533276200003</c:v>
                </c:pt>
                <c:pt idx="81">
                  <c:v>54009.992391</c:v>
                </c:pt>
                <c:pt idx="82">
                  <c:v>40818.392639400001</c:v>
                </c:pt>
                <c:pt idx="83">
                  <c:v>24688.535634200001</c:v>
                </c:pt>
                <c:pt idx="84">
                  <c:v>23399.2476513</c:v>
                </c:pt>
                <c:pt idx="85">
                  <c:v>13290.1170757</c:v>
                </c:pt>
                <c:pt idx="86">
                  <c:v>58259.503777600003</c:v>
                </c:pt>
                <c:pt idx="87">
                  <c:v>121041.02965900001</c:v>
                </c:pt>
                <c:pt idx="88">
                  <c:v>71971.482747899994</c:v>
                </c:pt>
                <c:pt idx="89">
                  <c:v>57685.704195600003</c:v>
                </c:pt>
                <c:pt idx="90">
                  <c:v>34323.007329699998</c:v>
                </c:pt>
                <c:pt idx="91">
                  <c:v>47095.988553900002</c:v>
                </c:pt>
                <c:pt idx="92">
                  <c:v>39545.3243563</c:v>
                </c:pt>
                <c:pt idx="93">
                  <c:v>38200.374491199997</c:v>
                </c:pt>
                <c:pt idx="94">
                  <c:v>51292.736978599998</c:v>
                </c:pt>
                <c:pt idx="95">
                  <c:v>54102.378645999997</c:v>
                </c:pt>
                <c:pt idx="96">
                  <c:v>47679.737625000002</c:v>
                </c:pt>
                <c:pt idx="97">
                  <c:v>39898.375557699997</c:v>
                </c:pt>
                <c:pt idx="98">
                  <c:v>29972.615659899999</c:v>
                </c:pt>
                <c:pt idx="99">
                  <c:v>19620.929428300002</c:v>
                </c:pt>
                <c:pt idx="100">
                  <c:v>46117.539443000001</c:v>
                </c:pt>
                <c:pt idx="101">
                  <c:v>56506.928010299998</c:v>
                </c:pt>
                <c:pt idx="102">
                  <c:v>53898.225435799999</c:v>
                </c:pt>
                <c:pt idx="103">
                  <c:v>64108.724475000003</c:v>
                </c:pt>
                <c:pt idx="104">
                  <c:v>66785.707557000002</c:v>
                </c:pt>
                <c:pt idx="105">
                  <c:v>101969.50427970001</c:v>
                </c:pt>
                <c:pt idx="106">
                  <c:v>94979.540491599997</c:v>
                </c:pt>
                <c:pt idx="107">
                  <c:v>94527.422011000002</c:v>
                </c:pt>
                <c:pt idx="108">
                  <c:v>126028.78312740001</c:v>
                </c:pt>
                <c:pt idx="109">
                  <c:v>185289.26930799999</c:v>
                </c:pt>
                <c:pt idx="110">
                  <c:v>94157.511238999999</c:v>
                </c:pt>
                <c:pt idx="111">
                  <c:v>106954.5014462</c:v>
                </c:pt>
                <c:pt idx="112">
                  <c:v>133635.56473000001</c:v>
                </c:pt>
                <c:pt idx="113">
                  <c:v>255095.64670400001</c:v>
                </c:pt>
                <c:pt idx="114">
                  <c:v>124791.669974</c:v>
                </c:pt>
                <c:pt idx="115">
                  <c:v>164746.210678</c:v>
                </c:pt>
                <c:pt idx="116">
                  <c:v>262633.637903</c:v>
                </c:pt>
                <c:pt idx="117">
                  <c:v>168019.4987576</c:v>
                </c:pt>
                <c:pt idx="118">
                  <c:v>127817.593194</c:v>
                </c:pt>
                <c:pt idx="119">
                  <c:v>377703.79395700002</c:v>
                </c:pt>
                <c:pt idx="120">
                  <c:v>233422.93975399999</c:v>
                </c:pt>
                <c:pt idx="121">
                  <c:v>95022.085023000007</c:v>
                </c:pt>
                <c:pt idx="122">
                  <c:v>153612.96726400001</c:v>
                </c:pt>
                <c:pt idx="123">
                  <c:v>112968.933762</c:v>
                </c:pt>
                <c:pt idx="124">
                  <c:v>98953.902266300007</c:v>
                </c:pt>
                <c:pt idx="125">
                  <c:v>98705.203710000002</c:v>
                </c:pt>
                <c:pt idx="126">
                  <c:v>127135.39217399999</c:v>
                </c:pt>
                <c:pt idx="127">
                  <c:v>98514.066657000003</c:v>
                </c:pt>
                <c:pt idx="128">
                  <c:v>82397.691691</c:v>
                </c:pt>
                <c:pt idx="129">
                  <c:v>105627.67705899999</c:v>
                </c:pt>
                <c:pt idx="130">
                  <c:v>79030.330346500006</c:v>
                </c:pt>
                <c:pt idx="131">
                  <c:v>121927.100655</c:v>
                </c:pt>
                <c:pt idx="132">
                  <c:v>118894.89336</c:v>
                </c:pt>
                <c:pt idx="133">
                  <c:v>95775.669903000002</c:v>
                </c:pt>
                <c:pt idx="134">
                  <c:v>57320.322372100003</c:v>
                </c:pt>
                <c:pt idx="135">
                  <c:v>57940.643098100001</c:v>
                </c:pt>
                <c:pt idx="136">
                  <c:v>57857.285418799896</c:v>
                </c:pt>
                <c:pt idx="137">
                  <c:v>60240.814280099999</c:v>
                </c:pt>
                <c:pt idx="138">
                  <c:v>84569.699035800004</c:v>
                </c:pt>
                <c:pt idx="139">
                  <c:v>209424.920186</c:v>
                </c:pt>
                <c:pt idx="140">
                  <c:v>137096.927532</c:v>
                </c:pt>
                <c:pt idx="141">
                  <c:v>89802.834319999994</c:v>
                </c:pt>
                <c:pt idx="142">
                  <c:v>80923.656847999999</c:v>
                </c:pt>
                <c:pt idx="143">
                  <c:v>103226.896299</c:v>
                </c:pt>
                <c:pt idx="144">
                  <c:v>91686.112529000005</c:v>
                </c:pt>
                <c:pt idx="145">
                  <c:v>110528.15748749999</c:v>
                </c:pt>
                <c:pt idx="146">
                  <c:v>140383.87030899999</c:v>
                </c:pt>
                <c:pt idx="147">
                  <c:v>83964.468124000006</c:v>
                </c:pt>
                <c:pt idx="148">
                  <c:v>105540.63309600001</c:v>
                </c:pt>
                <c:pt idx="149">
                  <c:v>125551.10955199999</c:v>
                </c:pt>
                <c:pt idx="150">
                  <c:v>139469.27775800001</c:v>
                </c:pt>
                <c:pt idx="151">
                  <c:v>124914.773409</c:v>
                </c:pt>
              </c:numCache>
            </c:numRef>
          </c:val>
          <c:smooth val="0"/>
          <c:extLst>
            <c:ext xmlns:c16="http://schemas.microsoft.com/office/drawing/2014/chart" uri="{C3380CC4-5D6E-409C-BE32-E72D297353CC}">
              <c16:uniqueId val="{00000004-9CE8-4811-AAC9-A553E642A7EC}"/>
            </c:ext>
          </c:extLst>
        </c:ser>
        <c:dLbls>
          <c:showLegendKey val="0"/>
          <c:showVal val="0"/>
          <c:showCatName val="0"/>
          <c:showSerName val="0"/>
          <c:showPercent val="0"/>
          <c:showBubbleSize val="0"/>
        </c:dLbls>
        <c:marker val="1"/>
        <c:smooth val="0"/>
        <c:axId val="303301776"/>
        <c:axId val="303307216"/>
      </c:lineChart>
      <c:catAx>
        <c:axId val="303301776"/>
        <c:scaling>
          <c:orientation val="minMax"/>
        </c:scaling>
        <c:delete val="0"/>
        <c:axPos val="b"/>
        <c:numFmt formatCode="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03307216"/>
        <c:crosses val="autoZero"/>
        <c:auto val="0"/>
        <c:lblAlgn val="ctr"/>
        <c:lblOffset val="100"/>
        <c:tickLblSkip val="12"/>
        <c:noMultiLvlLbl val="0"/>
      </c:catAx>
      <c:valAx>
        <c:axId val="303307216"/>
        <c:scaling>
          <c:orientation val="minMax"/>
          <c:max val="400000"/>
          <c:min val="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a:t>Website visits (000)</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03301776"/>
        <c:crosses val="autoZero"/>
        <c:crossBetween val="between"/>
        <c:dispUnits>
          <c:builtInUnit val="thousands"/>
        </c:dispUnits>
      </c:valAx>
      <c:spPr>
        <a:noFill/>
        <a:ln>
          <a:noFill/>
        </a:ln>
        <a:effectLst/>
      </c:spPr>
    </c:plotArea>
    <c:legend>
      <c:legendPos val="b"/>
      <c:layout>
        <c:manualLayout>
          <c:xMode val="edge"/>
          <c:yMode val="edge"/>
          <c:x val="9.0116977042157902E-5"/>
          <c:y val="0.91009672305813261"/>
          <c:w val="0.99981976604591571"/>
          <c:h val="7.406169278345158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Search volume for 'Vinted'</c:v>
                </c:pt>
              </c:strCache>
            </c:strRef>
          </c:tx>
          <c:spPr>
            <a:ln w="28575" cap="rnd">
              <a:solidFill>
                <a:srgbClr val="00B050"/>
              </a:solidFill>
              <a:round/>
            </a:ln>
            <a:effectLst/>
          </c:spPr>
          <c:marker>
            <c:symbol val="none"/>
          </c:marker>
          <c:cat>
            <c:numRef>
              <c:f>Sheet1!$A$2:$A$135</c:f>
              <c:numCache>
                <c:formatCode>m/d/yyyy</c:formatCode>
                <c:ptCount val="134"/>
                <c:pt idx="0">
                  <c:v>43471</c:v>
                </c:pt>
                <c:pt idx="1">
                  <c:v>43478</c:v>
                </c:pt>
                <c:pt idx="2">
                  <c:v>43485</c:v>
                </c:pt>
                <c:pt idx="3">
                  <c:v>43492</c:v>
                </c:pt>
                <c:pt idx="4">
                  <c:v>43499</c:v>
                </c:pt>
                <c:pt idx="5">
                  <c:v>43506</c:v>
                </c:pt>
                <c:pt idx="6">
                  <c:v>43513</c:v>
                </c:pt>
                <c:pt idx="7">
                  <c:v>43520</c:v>
                </c:pt>
                <c:pt idx="8">
                  <c:v>43527</c:v>
                </c:pt>
                <c:pt idx="9">
                  <c:v>43534</c:v>
                </c:pt>
                <c:pt idx="10">
                  <c:v>43541</c:v>
                </c:pt>
                <c:pt idx="11">
                  <c:v>43548</c:v>
                </c:pt>
                <c:pt idx="12">
                  <c:v>43555</c:v>
                </c:pt>
                <c:pt idx="13">
                  <c:v>43562</c:v>
                </c:pt>
                <c:pt idx="14">
                  <c:v>43569</c:v>
                </c:pt>
                <c:pt idx="15">
                  <c:v>43576</c:v>
                </c:pt>
                <c:pt idx="16">
                  <c:v>43583</c:v>
                </c:pt>
                <c:pt idx="17">
                  <c:v>43590</c:v>
                </c:pt>
                <c:pt idx="18">
                  <c:v>43597</c:v>
                </c:pt>
                <c:pt idx="19">
                  <c:v>43604</c:v>
                </c:pt>
                <c:pt idx="20">
                  <c:v>43611</c:v>
                </c:pt>
                <c:pt idx="21">
                  <c:v>43618</c:v>
                </c:pt>
                <c:pt idx="22">
                  <c:v>43625</c:v>
                </c:pt>
                <c:pt idx="23">
                  <c:v>43632</c:v>
                </c:pt>
                <c:pt idx="24">
                  <c:v>43639</c:v>
                </c:pt>
                <c:pt idx="25">
                  <c:v>43646</c:v>
                </c:pt>
                <c:pt idx="26">
                  <c:v>43653</c:v>
                </c:pt>
                <c:pt idx="27">
                  <c:v>43660</c:v>
                </c:pt>
                <c:pt idx="28">
                  <c:v>43667</c:v>
                </c:pt>
                <c:pt idx="29">
                  <c:v>43674</c:v>
                </c:pt>
                <c:pt idx="30">
                  <c:v>43681</c:v>
                </c:pt>
                <c:pt idx="31">
                  <c:v>43688</c:v>
                </c:pt>
                <c:pt idx="32">
                  <c:v>43695</c:v>
                </c:pt>
                <c:pt idx="33">
                  <c:v>43702</c:v>
                </c:pt>
                <c:pt idx="34">
                  <c:v>43709</c:v>
                </c:pt>
                <c:pt idx="35">
                  <c:v>43716</c:v>
                </c:pt>
                <c:pt idx="36">
                  <c:v>43723</c:v>
                </c:pt>
                <c:pt idx="37">
                  <c:v>43730</c:v>
                </c:pt>
                <c:pt idx="38">
                  <c:v>43737</c:v>
                </c:pt>
                <c:pt idx="39">
                  <c:v>43744</c:v>
                </c:pt>
                <c:pt idx="40">
                  <c:v>43751</c:v>
                </c:pt>
                <c:pt idx="41">
                  <c:v>43758</c:v>
                </c:pt>
                <c:pt idx="42">
                  <c:v>43765</c:v>
                </c:pt>
                <c:pt idx="43">
                  <c:v>43772</c:v>
                </c:pt>
                <c:pt idx="44">
                  <c:v>43779</c:v>
                </c:pt>
                <c:pt idx="45">
                  <c:v>43786</c:v>
                </c:pt>
                <c:pt idx="46">
                  <c:v>43793</c:v>
                </c:pt>
                <c:pt idx="47">
                  <c:v>43800</c:v>
                </c:pt>
                <c:pt idx="48">
                  <c:v>43807</c:v>
                </c:pt>
                <c:pt idx="49">
                  <c:v>43814</c:v>
                </c:pt>
                <c:pt idx="50">
                  <c:v>43821</c:v>
                </c:pt>
                <c:pt idx="51">
                  <c:v>43828</c:v>
                </c:pt>
                <c:pt idx="52">
                  <c:v>43835</c:v>
                </c:pt>
                <c:pt idx="53">
                  <c:v>43842</c:v>
                </c:pt>
                <c:pt idx="54">
                  <c:v>43849</c:v>
                </c:pt>
                <c:pt idx="55">
                  <c:v>43856</c:v>
                </c:pt>
                <c:pt idx="56">
                  <c:v>43863</c:v>
                </c:pt>
                <c:pt idx="57">
                  <c:v>43870</c:v>
                </c:pt>
                <c:pt idx="58">
                  <c:v>43877</c:v>
                </c:pt>
                <c:pt idx="59">
                  <c:v>43884</c:v>
                </c:pt>
                <c:pt idx="60">
                  <c:v>43891</c:v>
                </c:pt>
                <c:pt idx="61">
                  <c:v>43898</c:v>
                </c:pt>
                <c:pt idx="62">
                  <c:v>43905</c:v>
                </c:pt>
                <c:pt idx="63">
                  <c:v>43912</c:v>
                </c:pt>
                <c:pt idx="64">
                  <c:v>43919</c:v>
                </c:pt>
                <c:pt idx="65">
                  <c:v>43926</c:v>
                </c:pt>
                <c:pt idx="66">
                  <c:v>43933</c:v>
                </c:pt>
                <c:pt idx="67">
                  <c:v>43940</c:v>
                </c:pt>
                <c:pt idx="68">
                  <c:v>43947</c:v>
                </c:pt>
                <c:pt idx="69">
                  <c:v>43954</c:v>
                </c:pt>
                <c:pt idx="70">
                  <c:v>43961</c:v>
                </c:pt>
                <c:pt idx="71">
                  <c:v>43968</c:v>
                </c:pt>
                <c:pt idx="72">
                  <c:v>43975</c:v>
                </c:pt>
                <c:pt idx="73">
                  <c:v>43982</c:v>
                </c:pt>
                <c:pt idx="74">
                  <c:v>43989</c:v>
                </c:pt>
                <c:pt idx="75">
                  <c:v>43996</c:v>
                </c:pt>
                <c:pt idx="76">
                  <c:v>44003</c:v>
                </c:pt>
                <c:pt idx="77">
                  <c:v>44010</c:v>
                </c:pt>
                <c:pt idx="78">
                  <c:v>44017</c:v>
                </c:pt>
                <c:pt idx="79">
                  <c:v>44024</c:v>
                </c:pt>
                <c:pt idx="80">
                  <c:v>44031</c:v>
                </c:pt>
                <c:pt idx="81">
                  <c:v>44038</c:v>
                </c:pt>
                <c:pt idx="82">
                  <c:v>44045</c:v>
                </c:pt>
                <c:pt idx="83">
                  <c:v>44052</c:v>
                </c:pt>
                <c:pt idx="84">
                  <c:v>44059</c:v>
                </c:pt>
                <c:pt idx="85">
                  <c:v>44066</c:v>
                </c:pt>
                <c:pt idx="86">
                  <c:v>44073</c:v>
                </c:pt>
                <c:pt idx="87">
                  <c:v>44080</c:v>
                </c:pt>
                <c:pt idx="88">
                  <c:v>44087</c:v>
                </c:pt>
                <c:pt idx="89">
                  <c:v>44094</c:v>
                </c:pt>
                <c:pt idx="90">
                  <c:v>44101</c:v>
                </c:pt>
                <c:pt idx="91">
                  <c:v>44108</c:v>
                </c:pt>
                <c:pt idx="92">
                  <c:v>44115</c:v>
                </c:pt>
                <c:pt idx="93">
                  <c:v>44122</c:v>
                </c:pt>
                <c:pt idx="94">
                  <c:v>44129</c:v>
                </c:pt>
                <c:pt idx="95">
                  <c:v>44136</c:v>
                </c:pt>
                <c:pt idx="96">
                  <c:v>44143</c:v>
                </c:pt>
                <c:pt idx="97">
                  <c:v>44150</c:v>
                </c:pt>
                <c:pt idx="98">
                  <c:v>44157</c:v>
                </c:pt>
                <c:pt idx="99">
                  <c:v>44164</c:v>
                </c:pt>
                <c:pt idx="100">
                  <c:v>44171</c:v>
                </c:pt>
                <c:pt idx="101">
                  <c:v>44178</c:v>
                </c:pt>
                <c:pt idx="102">
                  <c:v>44185</c:v>
                </c:pt>
                <c:pt idx="103">
                  <c:v>44192</c:v>
                </c:pt>
                <c:pt idx="104">
                  <c:v>44199</c:v>
                </c:pt>
                <c:pt idx="105">
                  <c:v>44206</c:v>
                </c:pt>
                <c:pt idx="106">
                  <c:v>44213</c:v>
                </c:pt>
                <c:pt idx="107">
                  <c:v>44220</c:v>
                </c:pt>
                <c:pt idx="108">
                  <c:v>44227</c:v>
                </c:pt>
                <c:pt idx="109">
                  <c:v>44234</c:v>
                </c:pt>
                <c:pt idx="110">
                  <c:v>44241</c:v>
                </c:pt>
                <c:pt idx="111">
                  <c:v>44248</c:v>
                </c:pt>
                <c:pt idx="112">
                  <c:v>44255</c:v>
                </c:pt>
                <c:pt idx="113">
                  <c:v>44262</c:v>
                </c:pt>
                <c:pt idx="114">
                  <c:v>44269</c:v>
                </c:pt>
                <c:pt idx="115">
                  <c:v>44276</c:v>
                </c:pt>
                <c:pt idx="116">
                  <c:v>44283</c:v>
                </c:pt>
                <c:pt idx="117">
                  <c:v>44290</c:v>
                </c:pt>
                <c:pt idx="118">
                  <c:v>44297</c:v>
                </c:pt>
                <c:pt idx="119">
                  <c:v>44304</c:v>
                </c:pt>
                <c:pt idx="120">
                  <c:v>44311</c:v>
                </c:pt>
                <c:pt idx="121">
                  <c:v>44318</c:v>
                </c:pt>
                <c:pt idx="122">
                  <c:v>44325</c:v>
                </c:pt>
                <c:pt idx="123">
                  <c:v>44332</c:v>
                </c:pt>
                <c:pt idx="124">
                  <c:v>44339</c:v>
                </c:pt>
                <c:pt idx="125">
                  <c:v>44346</c:v>
                </c:pt>
                <c:pt idx="126">
                  <c:v>44353</c:v>
                </c:pt>
                <c:pt idx="127">
                  <c:v>44360</c:v>
                </c:pt>
                <c:pt idx="128">
                  <c:v>44367</c:v>
                </c:pt>
                <c:pt idx="129">
                  <c:v>44374</c:v>
                </c:pt>
                <c:pt idx="130">
                  <c:v>44381</c:v>
                </c:pt>
                <c:pt idx="131">
                  <c:v>44388</c:v>
                </c:pt>
                <c:pt idx="132">
                  <c:v>44395</c:v>
                </c:pt>
                <c:pt idx="133">
                  <c:v>44402</c:v>
                </c:pt>
              </c:numCache>
            </c:numRef>
          </c:cat>
          <c:val>
            <c:numRef>
              <c:f>Sheet1!$B$2:$B$135</c:f>
              <c:numCache>
                <c:formatCode>General</c:formatCode>
                <c:ptCount val="134"/>
                <c:pt idx="0">
                  <c:v>11</c:v>
                </c:pt>
                <c:pt idx="1">
                  <c:v>9</c:v>
                </c:pt>
                <c:pt idx="2">
                  <c:v>9</c:v>
                </c:pt>
                <c:pt idx="3">
                  <c:v>9</c:v>
                </c:pt>
                <c:pt idx="4">
                  <c:v>4</c:v>
                </c:pt>
                <c:pt idx="5">
                  <c:v>10</c:v>
                </c:pt>
                <c:pt idx="6">
                  <c:v>8</c:v>
                </c:pt>
                <c:pt idx="7">
                  <c:v>9</c:v>
                </c:pt>
                <c:pt idx="8">
                  <c:v>8</c:v>
                </c:pt>
                <c:pt idx="9">
                  <c:v>8</c:v>
                </c:pt>
                <c:pt idx="10">
                  <c:v>11</c:v>
                </c:pt>
                <c:pt idx="11">
                  <c:v>8</c:v>
                </c:pt>
                <c:pt idx="12">
                  <c:v>7</c:v>
                </c:pt>
                <c:pt idx="13">
                  <c:v>11</c:v>
                </c:pt>
                <c:pt idx="14">
                  <c:v>8</c:v>
                </c:pt>
                <c:pt idx="15">
                  <c:v>6</c:v>
                </c:pt>
                <c:pt idx="16">
                  <c:v>3</c:v>
                </c:pt>
                <c:pt idx="17">
                  <c:v>4</c:v>
                </c:pt>
                <c:pt idx="18">
                  <c:v>9</c:v>
                </c:pt>
                <c:pt idx="19">
                  <c:v>10</c:v>
                </c:pt>
                <c:pt idx="20">
                  <c:v>10</c:v>
                </c:pt>
                <c:pt idx="21">
                  <c:v>6</c:v>
                </c:pt>
                <c:pt idx="22">
                  <c:v>6</c:v>
                </c:pt>
                <c:pt idx="23">
                  <c:v>7</c:v>
                </c:pt>
                <c:pt idx="24">
                  <c:v>8</c:v>
                </c:pt>
                <c:pt idx="25">
                  <c:v>7</c:v>
                </c:pt>
                <c:pt idx="26">
                  <c:v>8</c:v>
                </c:pt>
                <c:pt idx="27">
                  <c:v>6</c:v>
                </c:pt>
                <c:pt idx="28">
                  <c:v>6</c:v>
                </c:pt>
                <c:pt idx="29">
                  <c:v>7</c:v>
                </c:pt>
                <c:pt idx="30">
                  <c:v>8</c:v>
                </c:pt>
                <c:pt idx="31">
                  <c:v>6</c:v>
                </c:pt>
                <c:pt idx="32">
                  <c:v>6</c:v>
                </c:pt>
                <c:pt idx="33">
                  <c:v>5</c:v>
                </c:pt>
                <c:pt idx="34">
                  <c:v>5</c:v>
                </c:pt>
                <c:pt idx="35">
                  <c:v>5</c:v>
                </c:pt>
                <c:pt idx="36">
                  <c:v>7</c:v>
                </c:pt>
                <c:pt idx="37">
                  <c:v>7</c:v>
                </c:pt>
                <c:pt idx="38">
                  <c:v>9</c:v>
                </c:pt>
                <c:pt idx="39">
                  <c:v>11</c:v>
                </c:pt>
                <c:pt idx="40">
                  <c:v>10</c:v>
                </c:pt>
                <c:pt idx="41">
                  <c:v>11</c:v>
                </c:pt>
                <c:pt idx="42">
                  <c:v>8</c:v>
                </c:pt>
                <c:pt idx="43">
                  <c:v>6</c:v>
                </c:pt>
                <c:pt idx="44">
                  <c:v>7</c:v>
                </c:pt>
                <c:pt idx="45">
                  <c:v>10</c:v>
                </c:pt>
                <c:pt idx="46">
                  <c:v>10</c:v>
                </c:pt>
                <c:pt idx="47">
                  <c:v>9</c:v>
                </c:pt>
                <c:pt idx="48">
                  <c:v>6</c:v>
                </c:pt>
                <c:pt idx="49">
                  <c:v>5</c:v>
                </c:pt>
                <c:pt idx="50">
                  <c:v>3</c:v>
                </c:pt>
                <c:pt idx="51">
                  <c:v>9</c:v>
                </c:pt>
                <c:pt idx="52">
                  <c:v>13</c:v>
                </c:pt>
                <c:pt idx="53">
                  <c:v>9</c:v>
                </c:pt>
                <c:pt idx="54">
                  <c:v>7</c:v>
                </c:pt>
                <c:pt idx="55">
                  <c:v>7</c:v>
                </c:pt>
                <c:pt idx="56">
                  <c:v>5</c:v>
                </c:pt>
                <c:pt idx="57">
                  <c:v>8</c:v>
                </c:pt>
                <c:pt idx="58">
                  <c:v>8</c:v>
                </c:pt>
                <c:pt idx="59">
                  <c:v>9</c:v>
                </c:pt>
                <c:pt idx="60">
                  <c:v>10</c:v>
                </c:pt>
                <c:pt idx="61">
                  <c:v>4</c:v>
                </c:pt>
                <c:pt idx="62">
                  <c:v>5</c:v>
                </c:pt>
                <c:pt idx="63">
                  <c:v>2</c:v>
                </c:pt>
                <c:pt idx="64">
                  <c:v>4</c:v>
                </c:pt>
                <c:pt idx="65">
                  <c:v>4</c:v>
                </c:pt>
                <c:pt idx="66">
                  <c:v>9</c:v>
                </c:pt>
                <c:pt idx="67">
                  <c:v>5</c:v>
                </c:pt>
                <c:pt idx="68">
                  <c:v>10</c:v>
                </c:pt>
                <c:pt idx="69">
                  <c:v>6</c:v>
                </c:pt>
                <c:pt idx="70">
                  <c:v>12</c:v>
                </c:pt>
                <c:pt idx="71">
                  <c:v>12</c:v>
                </c:pt>
                <c:pt idx="72">
                  <c:v>12</c:v>
                </c:pt>
                <c:pt idx="73">
                  <c:v>10</c:v>
                </c:pt>
                <c:pt idx="74">
                  <c:v>15</c:v>
                </c:pt>
                <c:pt idx="75">
                  <c:v>23</c:v>
                </c:pt>
                <c:pt idx="76">
                  <c:v>14</c:v>
                </c:pt>
                <c:pt idx="77">
                  <c:v>13</c:v>
                </c:pt>
                <c:pt idx="78">
                  <c:v>14</c:v>
                </c:pt>
                <c:pt idx="79">
                  <c:v>12</c:v>
                </c:pt>
                <c:pt idx="80">
                  <c:v>13</c:v>
                </c:pt>
                <c:pt idx="81">
                  <c:v>10</c:v>
                </c:pt>
                <c:pt idx="82">
                  <c:v>11</c:v>
                </c:pt>
                <c:pt idx="83">
                  <c:v>13</c:v>
                </c:pt>
                <c:pt idx="84">
                  <c:v>17</c:v>
                </c:pt>
                <c:pt idx="85">
                  <c:v>26</c:v>
                </c:pt>
                <c:pt idx="86">
                  <c:v>27</c:v>
                </c:pt>
                <c:pt idx="87">
                  <c:v>19</c:v>
                </c:pt>
                <c:pt idx="88">
                  <c:v>19</c:v>
                </c:pt>
                <c:pt idx="89">
                  <c:v>23</c:v>
                </c:pt>
                <c:pt idx="90">
                  <c:v>24</c:v>
                </c:pt>
                <c:pt idx="91">
                  <c:v>25</c:v>
                </c:pt>
                <c:pt idx="92">
                  <c:v>25</c:v>
                </c:pt>
                <c:pt idx="93">
                  <c:v>22</c:v>
                </c:pt>
                <c:pt idx="94">
                  <c:v>22</c:v>
                </c:pt>
                <c:pt idx="95">
                  <c:v>14</c:v>
                </c:pt>
                <c:pt idx="96">
                  <c:v>18</c:v>
                </c:pt>
                <c:pt idx="97">
                  <c:v>28</c:v>
                </c:pt>
                <c:pt idx="98">
                  <c:v>21</c:v>
                </c:pt>
                <c:pt idx="99">
                  <c:v>23</c:v>
                </c:pt>
                <c:pt idx="100">
                  <c:v>17</c:v>
                </c:pt>
                <c:pt idx="101">
                  <c:v>17</c:v>
                </c:pt>
                <c:pt idx="102">
                  <c:v>11</c:v>
                </c:pt>
                <c:pt idx="103">
                  <c:v>15</c:v>
                </c:pt>
                <c:pt idx="104">
                  <c:v>59</c:v>
                </c:pt>
                <c:pt idx="105">
                  <c:v>64</c:v>
                </c:pt>
                <c:pt idx="106">
                  <c:v>88</c:v>
                </c:pt>
                <c:pt idx="107">
                  <c:v>74</c:v>
                </c:pt>
                <c:pt idx="108">
                  <c:v>79</c:v>
                </c:pt>
                <c:pt idx="109">
                  <c:v>88</c:v>
                </c:pt>
                <c:pt idx="110">
                  <c:v>100</c:v>
                </c:pt>
                <c:pt idx="111">
                  <c:v>81</c:v>
                </c:pt>
                <c:pt idx="112">
                  <c:v>86</c:v>
                </c:pt>
                <c:pt idx="113">
                  <c:v>74</c:v>
                </c:pt>
                <c:pt idx="114">
                  <c:v>84</c:v>
                </c:pt>
                <c:pt idx="115">
                  <c:v>94</c:v>
                </c:pt>
                <c:pt idx="116">
                  <c:v>82</c:v>
                </c:pt>
                <c:pt idx="117">
                  <c:v>93</c:v>
                </c:pt>
                <c:pt idx="118">
                  <c:v>84</c:v>
                </c:pt>
                <c:pt idx="119">
                  <c:v>85</c:v>
                </c:pt>
                <c:pt idx="120">
                  <c:v>90</c:v>
                </c:pt>
                <c:pt idx="121">
                  <c:v>100</c:v>
                </c:pt>
                <c:pt idx="122">
                  <c:v>76</c:v>
                </c:pt>
                <c:pt idx="123">
                  <c:v>69</c:v>
                </c:pt>
                <c:pt idx="124">
                  <c:v>71</c:v>
                </c:pt>
                <c:pt idx="125">
                  <c:v>62</c:v>
                </c:pt>
                <c:pt idx="126">
                  <c:v>69</c:v>
                </c:pt>
                <c:pt idx="127">
                  <c:v>68</c:v>
                </c:pt>
                <c:pt idx="128">
                  <c:v>70</c:v>
                </c:pt>
                <c:pt idx="129">
                  <c:v>60</c:v>
                </c:pt>
                <c:pt idx="130">
                  <c:v>53</c:v>
                </c:pt>
                <c:pt idx="131">
                  <c:v>43</c:v>
                </c:pt>
                <c:pt idx="132">
                  <c:v>67</c:v>
                </c:pt>
                <c:pt idx="133">
                  <c:v>69</c:v>
                </c:pt>
              </c:numCache>
            </c:numRef>
          </c:val>
          <c:smooth val="1"/>
          <c:extLst>
            <c:ext xmlns:c16="http://schemas.microsoft.com/office/drawing/2014/chart" uri="{C3380CC4-5D6E-409C-BE32-E72D297353CC}">
              <c16:uniqueId val="{00000000-80F3-45D5-A743-3D3A058D166D}"/>
            </c:ext>
          </c:extLst>
        </c:ser>
        <c:dLbls>
          <c:showLegendKey val="0"/>
          <c:showVal val="0"/>
          <c:showCatName val="0"/>
          <c:showSerName val="0"/>
          <c:showPercent val="0"/>
          <c:showBubbleSize val="0"/>
        </c:dLbls>
        <c:marker val="1"/>
        <c:smooth val="0"/>
        <c:axId val="687299008"/>
        <c:axId val="687293184"/>
      </c:lineChart>
      <c:lineChart>
        <c:grouping val="standard"/>
        <c:varyColors val="0"/>
        <c:ser>
          <c:idx val="1"/>
          <c:order val="1"/>
          <c:tx>
            <c:strRef>
              <c:f>Sheet1!$C$1</c:f>
              <c:strCache>
                <c:ptCount val="1"/>
                <c:pt idx="0">
                  <c:v>TV Exposures</c:v>
                </c:pt>
              </c:strCache>
            </c:strRef>
          </c:tx>
          <c:spPr>
            <a:ln w="28575" cap="rnd">
              <a:solidFill>
                <a:srgbClr val="FF0000"/>
              </a:solidFill>
              <a:prstDash val="sysDash"/>
              <a:round/>
            </a:ln>
            <a:effectLst/>
          </c:spPr>
          <c:marker>
            <c:symbol val="none"/>
          </c:marker>
          <c:cat>
            <c:numRef>
              <c:f>Sheet1!$A$2:$A$135</c:f>
              <c:numCache>
                <c:formatCode>m/d/yyyy</c:formatCode>
                <c:ptCount val="134"/>
                <c:pt idx="0">
                  <c:v>43471</c:v>
                </c:pt>
                <c:pt idx="1">
                  <c:v>43478</c:v>
                </c:pt>
                <c:pt idx="2">
                  <c:v>43485</c:v>
                </c:pt>
                <c:pt idx="3">
                  <c:v>43492</c:v>
                </c:pt>
                <c:pt idx="4">
                  <c:v>43499</c:v>
                </c:pt>
                <c:pt idx="5">
                  <c:v>43506</c:v>
                </c:pt>
                <c:pt idx="6">
                  <c:v>43513</c:v>
                </c:pt>
                <c:pt idx="7">
                  <c:v>43520</c:v>
                </c:pt>
                <c:pt idx="8">
                  <c:v>43527</c:v>
                </c:pt>
                <c:pt idx="9">
                  <c:v>43534</c:v>
                </c:pt>
                <c:pt idx="10">
                  <c:v>43541</c:v>
                </c:pt>
                <c:pt idx="11">
                  <c:v>43548</c:v>
                </c:pt>
                <c:pt idx="12">
                  <c:v>43555</c:v>
                </c:pt>
                <c:pt idx="13">
                  <c:v>43562</c:v>
                </c:pt>
                <c:pt idx="14">
                  <c:v>43569</c:v>
                </c:pt>
                <c:pt idx="15">
                  <c:v>43576</c:v>
                </c:pt>
                <c:pt idx="16">
                  <c:v>43583</c:v>
                </c:pt>
                <c:pt idx="17">
                  <c:v>43590</c:v>
                </c:pt>
                <c:pt idx="18">
                  <c:v>43597</c:v>
                </c:pt>
                <c:pt idx="19">
                  <c:v>43604</c:v>
                </c:pt>
                <c:pt idx="20">
                  <c:v>43611</c:v>
                </c:pt>
                <c:pt idx="21">
                  <c:v>43618</c:v>
                </c:pt>
                <c:pt idx="22">
                  <c:v>43625</c:v>
                </c:pt>
                <c:pt idx="23">
                  <c:v>43632</c:v>
                </c:pt>
                <c:pt idx="24">
                  <c:v>43639</c:v>
                </c:pt>
                <c:pt idx="25">
                  <c:v>43646</c:v>
                </c:pt>
                <c:pt idx="26">
                  <c:v>43653</c:v>
                </c:pt>
                <c:pt idx="27">
                  <c:v>43660</c:v>
                </c:pt>
                <c:pt idx="28">
                  <c:v>43667</c:v>
                </c:pt>
                <c:pt idx="29">
                  <c:v>43674</c:v>
                </c:pt>
                <c:pt idx="30">
                  <c:v>43681</c:v>
                </c:pt>
                <c:pt idx="31">
                  <c:v>43688</c:v>
                </c:pt>
                <c:pt idx="32">
                  <c:v>43695</c:v>
                </c:pt>
                <c:pt idx="33">
                  <c:v>43702</c:v>
                </c:pt>
                <c:pt idx="34">
                  <c:v>43709</c:v>
                </c:pt>
                <c:pt idx="35">
                  <c:v>43716</c:v>
                </c:pt>
                <c:pt idx="36">
                  <c:v>43723</c:v>
                </c:pt>
                <c:pt idx="37">
                  <c:v>43730</c:v>
                </c:pt>
                <c:pt idx="38">
                  <c:v>43737</c:v>
                </c:pt>
                <c:pt idx="39">
                  <c:v>43744</c:v>
                </c:pt>
                <c:pt idx="40">
                  <c:v>43751</c:v>
                </c:pt>
                <c:pt idx="41">
                  <c:v>43758</c:v>
                </c:pt>
                <c:pt idx="42">
                  <c:v>43765</c:v>
                </c:pt>
                <c:pt idx="43">
                  <c:v>43772</c:v>
                </c:pt>
                <c:pt idx="44">
                  <c:v>43779</c:v>
                </c:pt>
                <c:pt idx="45">
                  <c:v>43786</c:v>
                </c:pt>
                <c:pt idx="46">
                  <c:v>43793</c:v>
                </c:pt>
                <c:pt idx="47">
                  <c:v>43800</c:v>
                </c:pt>
                <c:pt idx="48">
                  <c:v>43807</c:v>
                </c:pt>
                <c:pt idx="49">
                  <c:v>43814</c:v>
                </c:pt>
                <c:pt idx="50">
                  <c:v>43821</c:v>
                </c:pt>
                <c:pt idx="51">
                  <c:v>43828</c:v>
                </c:pt>
                <c:pt idx="52">
                  <c:v>43835</c:v>
                </c:pt>
                <c:pt idx="53">
                  <c:v>43842</c:v>
                </c:pt>
                <c:pt idx="54">
                  <c:v>43849</c:v>
                </c:pt>
                <c:pt idx="55">
                  <c:v>43856</c:v>
                </c:pt>
                <c:pt idx="56">
                  <c:v>43863</c:v>
                </c:pt>
                <c:pt idx="57">
                  <c:v>43870</c:v>
                </c:pt>
                <c:pt idx="58">
                  <c:v>43877</c:v>
                </c:pt>
                <c:pt idx="59">
                  <c:v>43884</c:v>
                </c:pt>
                <c:pt idx="60">
                  <c:v>43891</c:v>
                </c:pt>
                <c:pt idx="61">
                  <c:v>43898</c:v>
                </c:pt>
                <c:pt idx="62">
                  <c:v>43905</c:v>
                </c:pt>
                <c:pt idx="63">
                  <c:v>43912</c:v>
                </c:pt>
                <c:pt idx="64">
                  <c:v>43919</c:v>
                </c:pt>
                <c:pt idx="65">
                  <c:v>43926</c:v>
                </c:pt>
                <c:pt idx="66">
                  <c:v>43933</c:v>
                </c:pt>
                <c:pt idx="67">
                  <c:v>43940</c:v>
                </c:pt>
                <c:pt idx="68">
                  <c:v>43947</c:v>
                </c:pt>
                <c:pt idx="69">
                  <c:v>43954</c:v>
                </c:pt>
                <c:pt idx="70">
                  <c:v>43961</c:v>
                </c:pt>
                <c:pt idx="71">
                  <c:v>43968</c:v>
                </c:pt>
                <c:pt idx="72">
                  <c:v>43975</c:v>
                </c:pt>
                <c:pt idx="73">
                  <c:v>43982</c:v>
                </c:pt>
                <c:pt idx="74">
                  <c:v>43989</c:v>
                </c:pt>
                <c:pt idx="75">
                  <c:v>43996</c:v>
                </c:pt>
                <c:pt idx="76">
                  <c:v>44003</c:v>
                </c:pt>
                <c:pt idx="77">
                  <c:v>44010</c:v>
                </c:pt>
                <c:pt idx="78">
                  <c:v>44017</c:v>
                </c:pt>
                <c:pt idx="79">
                  <c:v>44024</c:v>
                </c:pt>
                <c:pt idx="80">
                  <c:v>44031</c:v>
                </c:pt>
                <c:pt idx="81">
                  <c:v>44038</c:v>
                </c:pt>
                <c:pt idx="82">
                  <c:v>44045</c:v>
                </c:pt>
                <c:pt idx="83">
                  <c:v>44052</c:v>
                </c:pt>
                <c:pt idx="84">
                  <c:v>44059</c:v>
                </c:pt>
                <c:pt idx="85">
                  <c:v>44066</c:v>
                </c:pt>
                <c:pt idx="86">
                  <c:v>44073</c:v>
                </c:pt>
                <c:pt idx="87">
                  <c:v>44080</c:v>
                </c:pt>
                <c:pt idx="88">
                  <c:v>44087</c:v>
                </c:pt>
                <c:pt idx="89">
                  <c:v>44094</c:v>
                </c:pt>
                <c:pt idx="90">
                  <c:v>44101</c:v>
                </c:pt>
                <c:pt idx="91">
                  <c:v>44108</c:v>
                </c:pt>
                <c:pt idx="92">
                  <c:v>44115</c:v>
                </c:pt>
                <c:pt idx="93">
                  <c:v>44122</c:v>
                </c:pt>
                <c:pt idx="94">
                  <c:v>44129</c:v>
                </c:pt>
                <c:pt idx="95">
                  <c:v>44136</c:v>
                </c:pt>
                <c:pt idx="96">
                  <c:v>44143</c:v>
                </c:pt>
                <c:pt idx="97">
                  <c:v>44150</c:v>
                </c:pt>
                <c:pt idx="98">
                  <c:v>44157</c:v>
                </c:pt>
                <c:pt idx="99">
                  <c:v>44164</c:v>
                </c:pt>
                <c:pt idx="100">
                  <c:v>44171</c:v>
                </c:pt>
                <c:pt idx="101">
                  <c:v>44178</c:v>
                </c:pt>
                <c:pt idx="102">
                  <c:v>44185</c:v>
                </c:pt>
                <c:pt idx="103">
                  <c:v>44192</c:v>
                </c:pt>
                <c:pt idx="104">
                  <c:v>44199</c:v>
                </c:pt>
                <c:pt idx="105">
                  <c:v>44206</c:v>
                </c:pt>
                <c:pt idx="106">
                  <c:v>44213</c:v>
                </c:pt>
                <c:pt idx="107">
                  <c:v>44220</c:v>
                </c:pt>
                <c:pt idx="108">
                  <c:v>44227</c:v>
                </c:pt>
                <c:pt idx="109">
                  <c:v>44234</c:v>
                </c:pt>
                <c:pt idx="110">
                  <c:v>44241</c:v>
                </c:pt>
                <c:pt idx="111">
                  <c:v>44248</c:v>
                </c:pt>
                <c:pt idx="112">
                  <c:v>44255</c:v>
                </c:pt>
                <c:pt idx="113">
                  <c:v>44262</c:v>
                </c:pt>
                <c:pt idx="114">
                  <c:v>44269</c:v>
                </c:pt>
                <c:pt idx="115">
                  <c:v>44276</c:v>
                </c:pt>
                <c:pt idx="116">
                  <c:v>44283</c:v>
                </c:pt>
                <c:pt idx="117">
                  <c:v>44290</c:v>
                </c:pt>
                <c:pt idx="118">
                  <c:v>44297</c:v>
                </c:pt>
                <c:pt idx="119">
                  <c:v>44304</c:v>
                </c:pt>
                <c:pt idx="120">
                  <c:v>44311</c:v>
                </c:pt>
                <c:pt idx="121">
                  <c:v>44318</c:v>
                </c:pt>
                <c:pt idx="122">
                  <c:v>44325</c:v>
                </c:pt>
                <c:pt idx="123">
                  <c:v>44332</c:v>
                </c:pt>
                <c:pt idx="124">
                  <c:v>44339</c:v>
                </c:pt>
                <c:pt idx="125">
                  <c:v>44346</c:v>
                </c:pt>
                <c:pt idx="126">
                  <c:v>44353</c:v>
                </c:pt>
                <c:pt idx="127">
                  <c:v>44360</c:v>
                </c:pt>
                <c:pt idx="128">
                  <c:v>44367</c:v>
                </c:pt>
                <c:pt idx="129">
                  <c:v>44374</c:v>
                </c:pt>
                <c:pt idx="130">
                  <c:v>44381</c:v>
                </c:pt>
                <c:pt idx="131">
                  <c:v>44388</c:v>
                </c:pt>
                <c:pt idx="132">
                  <c:v>44395</c:v>
                </c:pt>
                <c:pt idx="133">
                  <c:v>44402</c:v>
                </c:pt>
              </c:numCache>
            </c:numRef>
          </c:cat>
          <c:val>
            <c:numRef>
              <c:f>Sheet1!$C$2:$C$135</c:f>
              <c:numCache>
                <c:formatCode>#,##0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21640600</c:v>
                </c:pt>
                <c:pt idx="75">
                  <c:v>44288600</c:v>
                </c:pt>
                <c:pt idx="76">
                  <c:v>10677800</c:v>
                </c:pt>
                <c:pt idx="77">
                  <c:v>0</c:v>
                </c:pt>
                <c:pt idx="78">
                  <c:v>0</c:v>
                </c:pt>
                <c:pt idx="79">
                  <c:v>0</c:v>
                </c:pt>
                <c:pt idx="80">
                  <c:v>0</c:v>
                </c:pt>
                <c:pt idx="81">
                  <c:v>0</c:v>
                </c:pt>
                <c:pt idx="82">
                  <c:v>0</c:v>
                </c:pt>
                <c:pt idx="83">
                  <c:v>0</c:v>
                </c:pt>
                <c:pt idx="84">
                  <c:v>9980360</c:v>
                </c:pt>
                <c:pt idx="85">
                  <c:v>20281950</c:v>
                </c:pt>
                <c:pt idx="86">
                  <c:v>12456220</c:v>
                </c:pt>
                <c:pt idx="87">
                  <c:v>8181270</c:v>
                </c:pt>
                <c:pt idx="88">
                  <c:v>19157460.600000001</c:v>
                </c:pt>
                <c:pt idx="89">
                  <c:v>21069652.800000001</c:v>
                </c:pt>
                <c:pt idx="90">
                  <c:v>27079407.399999999</c:v>
                </c:pt>
                <c:pt idx="91">
                  <c:v>25056209.100000001</c:v>
                </c:pt>
                <c:pt idx="92">
                  <c:v>10652354</c:v>
                </c:pt>
                <c:pt idx="93">
                  <c:v>11168252.4</c:v>
                </c:pt>
                <c:pt idx="94">
                  <c:v>2822569</c:v>
                </c:pt>
                <c:pt idx="95">
                  <c:v>0</c:v>
                </c:pt>
                <c:pt idx="96">
                  <c:v>25483149</c:v>
                </c:pt>
                <c:pt idx="97">
                  <c:v>32441873</c:v>
                </c:pt>
                <c:pt idx="98">
                  <c:v>28853952</c:v>
                </c:pt>
                <c:pt idx="99">
                  <c:v>28673607</c:v>
                </c:pt>
                <c:pt idx="100">
                  <c:v>6434227</c:v>
                </c:pt>
                <c:pt idx="101">
                  <c:v>0</c:v>
                </c:pt>
                <c:pt idx="102">
                  <c:v>0</c:v>
                </c:pt>
                <c:pt idx="103">
                  <c:v>0</c:v>
                </c:pt>
                <c:pt idx="104">
                  <c:v>145199397.90000001</c:v>
                </c:pt>
                <c:pt idx="105">
                  <c:v>123030102.7</c:v>
                </c:pt>
                <c:pt idx="106">
                  <c:v>148568233.5</c:v>
                </c:pt>
                <c:pt idx="107">
                  <c:v>138223714.69999999</c:v>
                </c:pt>
                <c:pt idx="108">
                  <c:v>153125713.69999999</c:v>
                </c:pt>
                <c:pt idx="109">
                  <c:v>167916852.59999999</c:v>
                </c:pt>
                <c:pt idx="110">
                  <c:v>159371616.90000001</c:v>
                </c:pt>
                <c:pt idx="111">
                  <c:v>144278852.40000001</c:v>
                </c:pt>
                <c:pt idx="112">
                  <c:v>119731742.5</c:v>
                </c:pt>
                <c:pt idx="113">
                  <c:v>126054041</c:v>
                </c:pt>
                <c:pt idx="114">
                  <c:v>118112270.8</c:v>
                </c:pt>
                <c:pt idx="115">
                  <c:v>108817186.09999999</c:v>
                </c:pt>
                <c:pt idx="116">
                  <c:v>120639287.7</c:v>
                </c:pt>
                <c:pt idx="117">
                  <c:v>122727083.3</c:v>
                </c:pt>
                <c:pt idx="118">
                  <c:v>163132271.80000001</c:v>
                </c:pt>
                <c:pt idx="119">
                  <c:v>148590905.80000001</c:v>
                </c:pt>
                <c:pt idx="120">
                  <c:v>153886329.19999999</c:v>
                </c:pt>
                <c:pt idx="121" formatCode="_-* #,##0_-;\-* #,##0_-;_-* &quot;-&quot;??_-;_-@_-">
                  <c:v>111472617.59999999</c:v>
                </c:pt>
                <c:pt idx="122" formatCode="_-* #,##0_-;\-* #,##0_-;_-* &quot;-&quot;??_-;_-@_-">
                  <c:v>107542059</c:v>
                </c:pt>
                <c:pt idx="123" formatCode="_-* #,##0_-;\-* #,##0_-;_-* &quot;-&quot;??_-;_-@_-">
                  <c:v>88838630.5</c:v>
                </c:pt>
                <c:pt idx="124" formatCode="_-* #,##0_-;\-* #,##0_-;_-* &quot;-&quot;??_-;_-@_-">
                  <c:v>88142211.099999994</c:v>
                </c:pt>
                <c:pt idx="125" formatCode="_-* #,##0_-;\-* #,##0_-;_-* &quot;-&quot;??_-;_-@_-">
                  <c:v>82185035.799999997</c:v>
                </c:pt>
                <c:pt idx="126" formatCode="_-* #,##0_-;\-* #,##0_-;_-* &quot;-&quot;??_-;_-@_-">
                  <c:v>97203555.700000003</c:v>
                </c:pt>
                <c:pt idx="127" formatCode="_-* #,##0_-;\-* #,##0_-;_-* &quot;-&quot;??_-;_-@_-">
                  <c:v>114845058.40000001</c:v>
                </c:pt>
                <c:pt idx="128" formatCode="_-* #,##0_-;\-* #,##0_-;_-* &quot;-&quot;??_-;_-@_-">
                  <c:v>133305353.90000001</c:v>
                </c:pt>
                <c:pt idx="129" formatCode="_-* #,##0_-;\-* #,##0_-;_-* &quot;-&quot;??_-;_-@_-">
                  <c:v>26265455</c:v>
                </c:pt>
                <c:pt idx="130" formatCode="_-* #,##0_-;\-* #,##0_-;_-* &quot;-&quot;??_-;_-@_-">
                  <c:v>0</c:v>
                </c:pt>
                <c:pt idx="131" formatCode="_-* #,##0_-;\-* #,##0_-;_-* &quot;-&quot;??_-;_-@_-">
                  <c:v>0</c:v>
                </c:pt>
                <c:pt idx="132" formatCode="_-* #,##0_-;\-* #,##0_-;_-* &quot;-&quot;??_-;_-@_-">
                  <c:v>120458594.90000001</c:v>
                </c:pt>
                <c:pt idx="133" formatCode="_-* #,##0_-;\-* #,##0_-;_-* &quot;-&quot;??_-;_-@_-">
                  <c:v>133283244.3</c:v>
                </c:pt>
              </c:numCache>
            </c:numRef>
          </c:val>
          <c:smooth val="1"/>
          <c:extLst>
            <c:ext xmlns:c16="http://schemas.microsoft.com/office/drawing/2014/chart" uri="{C3380CC4-5D6E-409C-BE32-E72D297353CC}">
              <c16:uniqueId val="{00000001-80F3-45D5-A743-3D3A058D166D}"/>
            </c:ext>
          </c:extLst>
        </c:ser>
        <c:dLbls>
          <c:showLegendKey val="0"/>
          <c:showVal val="0"/>
          <c:showCatName val="0"/>
          <c:showSerName val="0"/>
          <c:showPercent val="0"/>
          <c:showBubbleSize val="0"/>
        </c:dLbls>
        <c:marker val="1"/>
        <c:smooth val="0"/>
        <c:axId val="591348864"/>
        <c:axId val="92617152"/>
      </c:lineChart>
      <c:dateAx>
        <c:axId val="687299008"/>
        <c:scaling>
          <c:orientation val="minMax"/>
          <c:min val="43466"/>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3184"/>
        <c:crosses val="autoZero"/>
        <c:auto val="1"/>
        <c:lblOffset val="100"/>
        <c:baseTimeUnit val="days"/>
      </c:dateAx>
      <c:valAx>
        <c:axId val="68729318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a:t>Relative Google Search Volume (Index)</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9008"/>
        <c:crosses val="autoZero"/>
        <c:crossBetween val="between"/>
      </c:valAx>
      <c:valAx>
        <c:axId val="92617152"/>
        <c:scaling>
          <c:orientation val="minMax"/>
          <c:max val="200000000"/>
          <c:min val="0"/>
        </c:scaling>
        <c:delete val="0"/>
        <c:axPos val="r"/>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TV Exposures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591348864"/>
        <c:crosses val="max"/>
        <c:crossBetween val="between"/>
      </c:valAx>
      <c:dateAx>
        <c:axId val="591348864"/>
        <c:scaling>
          <c:orientation val="minMax"/>
        </c:scaling>
        <c:delete val="1"/>
        <c:axPos val="b"/>
        <c:numFmt formatCode="m/d/yyyy" sourceLinked="1"/>
        <c:majorTickMark val="out"/>
        <c:minorTickMark val="none"/>
        <c:tickLblPos val="nextTo"/>
        <c:crossAx val="92617152"/>
        <c:crosses val="autoZero"/>
        <c:auto val="1"/>
        <c:lblOffset val="100"/>
        <c:baseTimeUnit val="days"/>
      </c:dateAx>
      <c:spPr>
        <a:noFill/>
        <a:ln>
          <a:noFill/>
        </a:ln>
        <a:effectLst/>
      </c:spPr>
    </c:plotArea>
    <c:legend>
      <c:legendPos val="t"/>
      <c:layout>
        <c:manualLayout>
          <c:xMode val="edge"/>
          <c:yMode val="edge"/>
          <c:x val="0.24832833333333329"/>
          <c:y val="0.1122474537037037"/>
          <c:w val="0.29402851851851852"/>
          <c:h val="0.12848560606060605"/>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Search volume for 'Omaze'</c:v>
                </c:pt>
              </c:strCache>
            </c:strRef>
          </c:tx>
          <c:spPr>
            <a:ln w="28575" cap="rnd">
              <a:solidFill>
                <a:srgbClr val="00B050"/>
              </a:solidFill>
              <a:round/>
            </a:ln>
            <a:effectLst/>
          </c:spPr>
          <c:marker>
            <c:symbol val="none"/>
          </c:marker>
          <c:cat>
            <c:numRef>
              <c:f>Sheet1!$A$2:$A$135</c:f>
              <c:numCache>
                <c:formatCode>m/d/yyyy</c:formatCode>
                <c:ptCount val="134"/>
                <c:pt idx="0">
                  <c:v>43471</c:v>
                </c:pt>
                <c:pt idx="1">
                  <c:v>43478</c:v>
                </c:pt>
                <c:pt idx="2">
                  <c:v>43485</c:v>
                </c:pt>
                <c:pt idx="3">
                  <c:v>43492</c:v>
                </c:pt>
                <c:pt idx="4">
                  <c:v>43499</c:v>
                </c:pt>
                <c:pt idx="5">
                  <c:v>43506</c:v>
                </c:pt>
                <c:pt idx="6">
                  <c:v>43513</c:v>
                </c:pt>
                <c:pt idx="7">
                  <c:v>43520</c:v>
                </c:pt>
                <c:pt idx="8">
                  <c:v>43527</c:v>
                </c:pt>
                <c:pt idx="9">
                  <c:v>43534</c:v>
                </c:pt>
                <c:pt idx="10">
                  <c:v>43541</c:v>
                </c:pt>
                <c:pt idx="11">
                  <c:v>43548</c:v>
                </c:pt>
                <c:pt idx="12">
                  <c:v>43555</c:v>
                </c:pt>
                <c:pt idx="13">
                  <c:v>43562</c:v>
                </c:pt>
                <c:pt idx="14">
                  <c:v>43569</c:v>
                </c:pt>
                <c:pt idx="15">
                  <c:v>43576</c:v>
                </c:pt>
                <c:pt idx="16">
                  <c:v>43583</c:v>
                </c:pt>
                <c:pt idx="17">
                  <c:v>43590</c:v>
                </c:pt>
                <c:pt idx="18">
                  <c:v>43597</c:v>
                </c:pt>
                <c:pt idx="19">
                  <c:v>43604</c:v>
                </c:pt>
                <c:pt idx="20">
                  <c:v>43611</c:v>
                </c:pt>
                <c:pt idx="21">
                  <c:v>43618</c:v>
                </c:pt>
                <c:pt idx="22">
                  <c:v>43625</c:v>
                </c:pt>
                <c:pt idx="23">
                  <c:v>43632</c:v>
                </c:pt>
                <c:pt idx="24">
                  <c:v>43639</c:v>
                </c:pt>
                <c:pt idx="25">
                  <c:v>43646</c:v>
                </c:pt>
                <c:pt idx="26">
                  <c:v>43653</c:v>
                </c:pt>
                <c:pt idx="27">
                  <c:v>43660</c:v>
                </c:pt>
                <c:pt idx="28">
                  <c:v>43667</c:v>
                </c:pt>
                <c:pt idx="29">
                  <c:v>43674</c:v>
                </c:pt>
                <c:pt idx="30">
                  <c:v>43681</c:v>
                </c:pt>
                <c:pt idx="31">
                  <c:v>43688</c:v>
                </c:pt>
                <c:pt idx="32">
                  <c:v>43695</c:v>
                </c:pt>
                <c:pt idx="33">
                  <c:v>43702</c:v>
                </c:pt>
                <c:pt idx="34">
                  <c:v>43709</c:v>
                </c:pt>
                <c:pt idx="35">
                  <c:v>43716</c:v>
                </c:pt>
                <c:pt idx="36">
                  <c:v>43723</c:v>
                </c:pt>
                <c:pt idx="37">
                  <c:v>43730</c:v>
                </c:pt>
                <c:pt idx="38">
                  <c:v>43737</c:v>
                </c:pt>
                <c:pt idx="39">
                  <c:v>43744</c:v>
                </c:pt>
                <c:pt idx="40">
                  <c:v>43751</c:v>
                </c:pt>
                <c:pt idx="41">
                  <c:v>43758</c:v>
                </c:pt>
                <c:pt idx="42">
                  <c:v>43765</c:v>
                </c:pt>
                <c:pt idx="43">
                  <c:v>43772</c:v>
                </c:pt>
                <c:pt idx="44">
                  <c:v>43779</c:v>
                </c:pt>
                <c:pt idx="45">
                  <c:v>43786</c:v>
                </c:pt>
                <c:pt idx="46">
                  <c:v>43793</c:v>
                </c:pt>
                <c:pt idx="47">
                  <c:v>43800</c:v>
                </c:pt>
                <c:pt idx="48">
                  <c:v>43807</c:v>
                </c:pt>
                <c:pt idx="49">
                  <c:v>43814</c:v>
                </c:pt>
                <c:pt idx="50">
                  <c:v>43821</c:v>
                </c:pt>
                <c:pt idx="51">
                  <c:v>43828</c:v>
                </c:pt>
                <c:pt idx="52">
                  <c:v>43835</c:v>
                </c:pt>
                <c:pt idx="53">
                  <c:v>43842</c:v>
                </c:pt>
                <c:pt idx="54">
                  <c:v>43849</c:v>
                </c:pt>
                <c:pt idx="55">
                  <c:v>43856</c:v>
                </c:pt>
                <c:pt idx="56">
                  <c:v>43863</c:v>
                </c:pt>
                <c:pt idx="57">
                  <c:v>43870</c:v>
                </c:pt>
                <c:pt idx="58">
                  <c:v>43877</c:v>
                </c:pt>
                <c:pt idx="59">
                  <c:v>43884</c:v>
                </c:pt>
                <c:pt idx="60">
                  <c:v>43891</c:v>
                </c:pt>
                <c:pt idx="61">
                  <c:v>43898</c:v>
                </c:pt>
                <c:pt idx="62">
                  <c:v>43905</c:v>
                </c:pt>
                <c:pt idx="63">
                  <c:v>43912</c:v>
                </c:pt>
                <c:pt idx="64">
                  <c:v>43919</c:v>
                </c:pt>
                <c:pt idx="65">
                  <c:v>43926</c:v>
                </c:pt>
                <c:pt idx="66">
                  <c:v>43933</c:v>
                </c:pt>
                <c:pt idx="67">
                  <c:v>43940</c:v>
                </c:pt>
                <c:pt idx="68">
                  <c:v>43947</c:v>
                </c:pt>
                <c:pt idx="69">
                  <c:v>43954</c:v>
                </c:pt>
                <c:pt idx="70">
                  <c:v>43961</c:v>
                </c:pt>
                <c:pt idx="71">
                  <c:v>43968</c:v>
                </c:pt>
                <c:pt idx="72">
                  <c:v>43975</c:v>
                </c:pt>
                <c:pt idx="73">
                  <c:v>43982</c:v>
                </c:pt>
                <c:pt idx="74">
                  <c:v>43989</c:v>
                </c:pt>
                <c:pt idx="75">
                  <c:v>43996</c:v>
                </c:pt>
                <c:pt idx="76">
                  <c:v>44003</c:v>
                </c:pt>
                <c:pt idx="77">
                  <c:v>44010</c:v>
                </c:pt>
                <c:pt idx="78">
                  <c:v>44017</c:v>
                </c:pt>
                <c:pt idx="79">
                  <c:v>44024</c:v>
                </c:pt>
                <c:pt idx="80">
                  <c:v>44031</c:v>
                </c:pt>
                <c:pt idx="81">
                  <c:v>44038</c:v>
                </c:pt>
                <c:pt idx="82">
                  <c:v>44045</c:v>
                </c:pt>
                <c:pt idx="83">
                  <c:v>44052</c:v>
                </c:pt>
                <c:pt idx="84">
                  <c:v>44059</c:v>
                </c:pt>
                <c:pt idx="85">
                  <c:v>44066</c:v>
                </c:pt>
                <c:pt idx="86">
                  <c:v>44073</c:v>
                </c:pt>
                <c:pt idx="87">
                  <c:v>44080</c:v>
                </c:pt>
                <c:pt idx="88">
                  <c:v>44087</c:v>
                </c:pt>
                <c:pt idx="89">
                  <c:v>44094</c:v>
                </c:pt>
                <c:pt idx="90">
                  <c:v>44101</c:v>
                </c:pt>
                <c:pt idx="91">
                  <c:v>44108</c:v>
                </c:pt>
                <c:pt idx="92">
                  <c:v>44115</c:v>
                </c:pt>
                <c:pt idx="93">
                  <c:v>44122</c:v>
                </c:pt>
                <c:pt idx="94">
                  <c:v>44129</c:v>
                </c:pt>
                <c:pt idx="95">
                  <c:v>44136</c:v>
                </c:pt>
                <c:pt idx="96">
                  <c:v>44143</c:v>
                </c:pt>
                <c:pt idx="97">
                  <c:v>44150</c:v>
                </c:pt>
                <c:pt idx="98">
                  <c:v>44157</c:v>
                </c:pt>
                <c:pt idx="99">
                  <c:v>44164</c:v>
                </c:pt>
                <c:pt idx="100">
                  <c:v>44171</c:v>
                </c:pt>
                <c:pt idx="101">
                  <c:v>44178</c:v>
                </c:pt>
                <c:pt idx="102">
                  <c:v>44185</c:v>
                </c:pt>
                <c:pt idx="103">
                  <c:v>44192</c:v>
                </c:pt>
                <c:pt idx="104">
                  <c:v>44199</c:v>
                </c:pt>
                <c:pt idx="105">
                  <c:v>44206</c:v>
                </c:pt>
                <c:pt idx="106">
                  <c:v>44213</c:v>
                </c:pt>
                <c:pt idx="107">
                  <c:v>44220</c:v>
                </c:pt>
                <c:pt idx="108">
                  <c:v>44227</c:v>
                </c:pt>
                <c:pt idx="109">
                  <c:v>44234</c:v>
                </c:pt>
                <c:pt idx="110">
                  <c:v>44241</c:v>
                </c:pt>
                <c:pt idx="111">
                  <c:v>44248</c:v>
                </c:pt>
                <c:pt idx="112">
                  <c:v>44255</c:v>
                </c:pt>
                <c:pt idx="113">
                  <c:v>44262</c:v>
                </c:pt>
                <c:pt idx="114">
                  <c:v>44269</c:v>
                </c:pt>
                <c:pt idx="115">
                  <c:v>44276</c:v>
                </c:pt>
                <c:pt idx="116">
                  <c:v>44283</c:v>
                </c:pt>
                <c:pt idx="117">
                  <c:v>44290</c:v>
                </c:pt>
                <c:pt idx="118">
                  <c:v>44297</c:v>
                </c:pt>
                <c:pt idx="119">
                  <c:v>44304</c:v>
                </c:pt>
                <c:pt idx="120">
                  <c:v>44311</c:v>
                </c:pt>
                <c:pt idx="121">
                  <c:v>44318</c:v>
                </c:pt>
                <c:pt idx="122">
                  <c:v>44325</c:v>
                </c:pt>
                <c:pt idx="123">
                  <c:v>44332</c:v>
                </c:pt>
                <c:pt idx="124">
                  <c:v>44339</c:v>
                </c:pt>
                <c:pt idx="125">
                  <c:v>44346</c:v>
                </c:pt>
                <c:pt idx="126">
                  <c:v>44353</c:v>
                </c:pt>
                <c:pt idx="127">
                  <c:v>44360</c:v>
                </c:pt>
                <c:pt idx="128">
                  <c:v>44367</c:v>
                </c:pt>
                <c:pt idx="129">
                  <c:v>44374</c:v>
                </c:pt>
                <c:pt idx="130">
                  <c:v>44381</c:v>
                </c:pt>
                <c:pt idx="131">
                  <c:v>44388</c:v>
                </c:pt>
                <c:pt idx="132">
                  <c:v>44395</c:v>
                </c:pt>
                <c:pt idx="133">
                  <c:v>44402</c:v>
                </c:pt>
              </c:numCache>
            </c:numRef>
          </c:cat>
          <c:val>
            <c:numRef>
              <c:f>Sheet1!$B$2:$B$135</c:f>
              <c:numCache>
                <c:formatCode>General</c:formatCode>
                <c:ptCount val="134"/>
                <c:pt idx="0">
                  <c:v>1</c:v>
                </c:pt>
                <c:pt idx="1">
                  <c:v>1</c:v>
                </c:pt>
                <c:pt idx="2">
                  <c:v>2</c:v>
                </c:pt>
                <c:pt idx="3">
                  <c:v>1</c:v>
                </c:pt>
                <c:pt idx="4">
                  <c:v>2</c:v>
                </c:pt>
                <c:pt idx="5">
                  <c:v>1</c:v>
                </c:pt>
                <c:pt idx="6">
                  <c:v>2</c:v>
                </c:pt>
                <c:pt idx="7">
                  <c:v>0</c:v>
                </c:pt>
                <c:pt idx="8">
                  <c:v>0</c:v>
                </c:pt>
                <c:pt idx="9">
                  <c:v>1</c:v>
                </c:pt>
                <c:pt idx="10">
                  <c:v>0</c:v>
                </c:pt>
                <c:pt idx="11">
                  <c:v>0</c:v>
                </c:pt>
                <c:pt idx="12">
                  <c:v>0</c:v>
                </c:pt>
                <c:pt idx="13">
                  <c:v>1</c:v>
                </c:pt>
                <c:pt idx="14">
                  <c:v>0</c:v>
                </c:pt>
                <c:pt idx="15">
                  <c:v>2</c:v>
                </c:pt>
                <c:pt idx="16">
                  <c:v>2</c:v>
                </c:pt>
                <c:pt idx="17">
                  <c:v>1</c:v>
                </c:pt>
                <c:pt idx="18">
                  <c:v>1</c:v>
                </c:pt>
                <c:pt idx="19">
                  <c:v>1</c:v>
                </c:pt>
                <c:pt idx="20">
                  <c:v>1</c:v>
                </c:pt>
                <c:pt idx="21">
                  <c:v>1</c:v>
                </c:pt>
                <c:pt idx="22">
                  <c:v>0</c:v>
                </c:pt>
                <c:pt idx="23">
                  <c:v>1</c:v>
                </c:pt>
                <c:pt idx="24">
                  <c:v>1</c:v>
                </c:pt>
                <c:pt idx="25">
                  <c:v>1</c:v>
                </c:pt>
                <c:pt idx="26">
                  <c:v>1</c:v>
                </c:pt>
                <c:pt idx="27">
                  <c:v>0</c:v>
                </c:pt>
                <c:pt idx="28">
                  <c:v>0</c:v>
                </c:pt>
                <c:pt idx="29">
                  <c:v>0</c:v>
                </c:pt>
                <c:pt idx="30">
                  <c:v>1</c:v>
                </c:pt>
                <c:pt idx="31">
                  <c:v>1</c:v>
                </c:pt>
                <c:pt idx="32">
                  <c:v>1</c:v>
                </c:pt>
                <c:pt idx="33">
                  <c:v>0</c:v>
                </c:pt>
                <c:pt idx="34">
                  <c:v>0</c:v>
                </c:pt>
                <c:pt idx="35">
                  <c:v>0</c:v>
                </c:pt>
                <c:pt idx="36">
                  <c:v>1</c:v>
                </c:pt>
                <c:pt idx="37">
                  <c:v>1</c:v>
                </c:pt>
                <c:pt idx="38">
                  <c:v>0</c:v>
                </c:pt>
                <c:pt idx="39">
                  <c:v>1</c:v>
                </c:pt>
                <c:pt idx="40">
                  <c:v>0</c:v>
                </c:pt>
                <c:pt idx="41">
                  <c:v>0</c:v>
                </c:pt>
                <c:pt idx="42">
                  <c:v>1</c:v>
                </c:pt>
                <c:pt idx="43">
                  <c:v>1</c:v>
                </c:pt>
                <c:pt idx="44">
                  <c:v>0</c:v>
                </c:pt>
                <c:pt idx="45">
                  <c:v>1</c:v>
                </c:pt>
                <c:pt idx="46">
                  <c:v>1</c:v>
                </c:pt>
                <c:pt idx="47">
                  <c:v>0</c:v>
                </c:pt>
                <c:pt idx="48">
                  <c:v>0</c:v>
                </c:pt>
                <c:pt idx="49">
                  <c:v>0</c:v>
                </c:pt>
                <c:pt idx="50">
                  <c:v>0</c:v>
                </c:pt>
                <c:pt idx="51">
                  <c:v>0</c:v>
                </c:pt>
                <c:pt idx="52">
                  <c:v>1</c:v>
                </c:pt>
                <c:pt idx="53">
                  <c:v>0</c:v>
                </c:pt>
                <c:pt idx="54">
                  <c:v>0</c:v>
                </c:pt>
                <c:pt idx="55">
                  <c:v>0</c:v>
                </c:pt>
                <c:pt idx="56">
                  <c:v>1</c:v>
                </c:pt>
                <c:pt idx="57">
                  <c:v>1</c:v>
                </c:pt>
                <c:pt idx="58">
                  <c:v>1</c:v>
                </c:pt>
                <c:pt idx="59">
                  <c:v>0</c:v>
                </c:pt>
                <c:pt idx="60">
                  <c:v>1</c:v>
                </c:pt>
                <c:pt idx="61">
                  <c:v>1</c:v>
                </c:pt>
                <c:pt idx="62">
                  <c:v>0</c:v>
                </c:pt>
                <c:pt idx="63">
                  <c:v>0</c:v>
                </c:pt>
                <c:pt idx="64">
                  <c:v>0</c:v>
                </c:pt>
                <c:pt idx="65">
                  <c:v>0</c:v>
                </c:pt>
                <c:pt idx="66">
                  <c:v>1</c:v>
                </c:pt>
                <c:pt idx="67">
                  <c:v>4</c:v>
                </c:pt>
                <c:pt idx="68">
                  <c:v>7</c:v>
                </c:pt>
                <c:pt idx="69">
                  <c:v>8</c:v>
                </c:pt>
                <c:pt idx="70">
                  <c:v>14</c:v>
                </c:pt>
                <c:pt idx="71">
                  <c:v>20</c:v>
                </c:pt>
                <c:pt idx="72">
                  <c:v>21</c:v>
                </c:pt>
                <c:pt idx="73">
                  <c:v>19</c:v>
                </c:pt>
                <c:pt idx="74">
                  <c:v>13</c:v>
                </c:pt>
                <c:pt idx="75">
                  <c:v>17</c:v>
                </c:pt>
                <c:pt idx="76">
                  <c:v>14</c:v>
                </c:pt>
                <c:pt idx="77">
                  <c:v>10</c:v>
                </c:pt>
                <c:pt idx="78">
                  <c:v>6</c:v>
                </c:pt>
                <c:pt idx="79">
                  <c:v>6</c:v>
                </c:pt>
                <c:pt idx="80">
                  <c:v>9</c:v>
                </c:pt>
                <c:pt idx="81">
                  <c:v>4</c:v>
                </c:pt>
                <c:pt idx="82">
                  <c:v>3</c:v>
                </c:pt>
                <c:pt idx="83">
                  <c:v>3</c:v>
                </c:pt>
                <c:pt idx="84">
                  <c:v>4</c:v>
                </c:pt>
                <c:pt idx="85">
                  <c:v>9</c:v>
                </c:pt>
                <c:pt idx="86">
                  <c:v>1</c:v>
                </c:pt>
                <c:pt idx="87">
                  <c:v>2</c:v>
                </c:pt>
                <c:pt idx="88">
                  <c:v>2</c:v>
                </c:pt>
                <c:pt idx="89">
                  <c:v>10</c:v>
                </c:pt>
                <c:pt idx="90">
                  <c:v>2</c:v>
                </c:pt>
                <c:pt idx="91">
                  <c:v>1</c:v>
                </c:pt>
                <c:pt idx="92">
                  <c:v>3</c:v>
                </c:pt>
                <c:pt idx="93">
                  <c:v>8</c:v>
                </c:pt>
                <c:pt idx="94">
                  <c:v>25</c:v>
                </c:pt>
                <c:pt idx="95">
                  <c:v>5</c:v>
                </c:pt>
                <c:pt idx="96">
                  <c:v>26</c:v>
                </c:pt>
                <c:pt idx="97">
                  <c:v>11</c:v>
                </c:pt>
                <c:pt idx="98">
                  <c:v>6</c:v>
                </c:pt>
                <c:pt idx="99">
                  <c:v>22</c:v>
                </c:pt>
                <c:pt idx="100">
                  <c:v>2</c:v>
                </c:pt>
                <c:pt idx="101">
                  <c:v>2</c:v>
                </c:pt>
                <c:pt idx="102">
                  <c:v>16</c:v>
                </c:pt>
                <c:pt idx="103">
                  <c:v>52</c:v>
                </c:pt>
                <c:pt idx="104">
                  <c:v>5</c:v>
                </c:pt>
                <c:pt idx="105">
                  <c:v>4</c:v>
                </c:pt>
                <c:pt idx="106">
                  <c:v>8</c:v>
                </c:pt>
                <c:pt idx="107">
                  <c:v>30</c:v>
                </c:pt>
                <c:pt idx="108">
                  <c:v>6</c:v>
                </c:pt>
                <c:pt idx="109">
                  <c:v>7</c:v>
                </c:pt>
                <c:pt idx="110">
                  <c:v>11</c:v>
                </c:pt>
                <c:pt idx="111">
                  <c:v>61</c:v>
                </c:pt>
                <c:pt idx="112">
                  <c:v>10</c:v>
                </c:pt>
                <c:pt idx="113">
                  <c:v>41</c:v>
                </c:pt>
                <c:pt idx="114">
                  <c:v>10</c:v>
                </c:pt>
                <c:pt idx="115">
                  <c:v>75</c:v>
                </c:pt>
                <c:pt idx="116">
                  <c:v>41</c:v>
                </c:pt>
                <c:pt idx="117">
                  <c:v>79</c:v>
                </c:pt>
                <c:pt idx="118">
                  <c:v>8</c:v>
                </c:pt>
                <c:pt idx="119">
                  <c:v>19</c:v>
                </c:pt>
                <c:pt idx="120">
                  <c:v>69</c:v>
                </c:pt>
                <c:pt idx="121">
                  <c:v>33</c:v>
                </c:pt>
                <c:pt idx="122">
                  <c:v>100</c:v>
                </c:pt>
                <c:pt idx="123">
                  <c:v>50</c:v>
                </c:pt>
                <c:pt idx="124">
                  <c:v>96</c:v>
                </c:pt>
                <c:pt idx="125">
                  <c:v>23</c:v>
                </c:pt>
                <c:pt idx="126">
                  <c:v>80</c:v>
                </c:pt>
                <c:pt idx="127">
                  <c:v>48</c:v>
                </c:pt>
                <c:pt idx="128">
                  <c:v>66</c:v>
                </c:pt>
                <c:pt idx="129">
                  <c:v>44</c:v>
                </c:pt>
                <c:pt idx="130">
                  <c:v>60</c:v>
                </c:pt>
                <c:pt idx="131">
                  <c:v>55</c:v>
                </c:pt>
                <c:pt idx="132">
                  <c:v>70</c:v>
                </c:pt>
                <c:pt idx="133">
                  <c:v>51</c:v>
                </c:pt>
              </c:numCache>
            </c:numRef>
          </c:val>
          <c:smooth val="1"/>
          <c:extLst>
            <c:ext xmlns:c16="http://schemas.microsoft.com/office/drawing/2014/chart" uri="{C3380CC4-5D6E-409C-BE32-E72D297353CC}">
              <c16:uniqueId val="{00000000-CA56-44C2-92CC-0D7F91054B42}"/>
            </c:ext>
          </c:extLst>
        </c:ser>
        <c:dLbls>
          <c:showLegendKey val="0"/>
          <c:showVal val="0"/>
          <c:showCatName val="0"/>
          <c:showSerName val="0"/>
          <c:showPercent val="0"/>
          <c:showBubbleSize val="0"/>
        </c:dLbls>
        <c:marker val="1"/>
        <c:smooth val="0"/>
        <c:axId val="687299008"/>
        <c:axId val="687293184"/>
      </c:lineChart>
      <c:lineChart>
        <c:grouping val="standard"/>
        <c:varyColors val="0"/>
        <c:ser>
          <c:idx val="1"/>
          <c:order val="1"/>
          <c:tx>
            <c:strRef>
              <c:f>Sheet1!$C$1</c:f>
              <c:strCache>
                <c:ptCount val="1"/>
                <c:pt idx="0">
                  <c:v>TV Exposures</c:v>
                </c:pt>
              </c:strCache>
            </c:strRef>
          </c:tx>
          <c:spPr>
            <a:ln w="28575" cap="rnd">
              <a:solidFill>
                <a:srgbClr val="FF0000"/>
              </a:solidFill>
              <a:prstDash val="sysDash"/>
              <a:round/>
            </a:ln>
            <a:effectLst/>
          </c:spPr>
          <c:marker>
            <c:symbol val="none"/>
          </c:marker>
          <c:cat>
            <c:numRef>
              <c:f>Sheet1!$A$2:$A$135</c:f>
              <c:numCache>
                <c:formatCode>m/d/yyyy</c:formatCode>
                <c:ptCount val="134"/>
                <c:pt idx="0">
                  <c:v>43471</c:v>
                </c:pt>
                <c:pt idx="1">
                  <c:v>43478</c:v>
                </c:pt>
                <c:pt idx="2">
                  <c:v>43485</c:v>
                </c:pt>
                <c:pt idx="3">
                  <c:v>43492</c:v>
                </c:pt>
                <c:pt idx="4">
                  <c:v>43499</c:v>
                </c:pt>
                <c:pt idx="5">
                  <c:v>43506</c:v>
                </c:pt>
                <c:pt idx="6">
                  <c:v>43513</c:v>
                </c:pt>
                <c:pt idx="7">
                  <c:v>43520</c:v>
                </c:pt>
                <c:pt idx="8">
                  <c:v>43527</c:v>
                </c:pt>
                <c:pt idx="9">
                  <c:v>43534</c:v>
                </c:pt>
                <c:pt idx="10">
                  <c:v>43541</c:v>
                </c:pt>
                <c:pt idx="11">
                  <c:v>43548</c:v>
                </c:pt>
                <c:pt idx="12">
                  <c:v>43555</c:v>
                </c:pt>
                <c:pt idx="13">
                  <c:v>43562</c:v>
                </c:pt>
                <c:pt idx="14">
                  <c:v>43569</c:v>
                </c:pt>
                <c:pt idx="15">
                  <c:v>43576</c:v>
                </c:pt>
                <c:pt idx="16">
                  <c:v>43583</c:v>
                </c:pt>
                <c:pt idx="17">
                  <c:v>43590</c:v>
                </c:pt>
                <c:pt idx="18">
                  <c:v>43597</c:v>
                </c:pt>
                <c:pt idx="19">
                  <c:v>43604</c:v>
                </c:pt>
                <c:pt idx="20">
                  <c:v>43611</c:v>
                </c:pt>
                <c:pt idx="21">
                  <c:v>43618</c:v>
                </c:pt>
                <c:pt idx="22">
                  <c:v>43625</c:v>
                </c:pt>
                <c:pt idx="23">
                  <c:v>43632</c:v>
                </c:pt>
                <c:pt idx="24">
                  <c:v>43639</c:v>
                </c:pt>
                <c:pt idx="25">
                  <c:v>43646</c:v>
                </c:pt>
                <c:pt idx="26">
                  <c:v>43653</c:v>
                </c:pt>
                <c:pt idx="27">
                  <c:v>43660</c:v>
                </c:pt>
                <c:pt idx="28">
                  <c:v>43667</c:v>
                </c:pt>
                <c:pt idx="29">
                  <c:v>43674</c:v>
                </c:pt>
                <c:pt idx="30">
                  <c:v>43681</c:v>
                </c:pt>
                <c:pt idx="31">
                  <c:v>43688</c:v>
                </c:pt>
                <c:pt idx="32">
                  <c:v>43695</c:v>
                </c:pt>
                <c:pt idx="33">
                  <c:v>43702</c:v>
                </c:pt>
                <c:pt idx="34">
                  <c:v>43709</c:v>
                </c:pt>
                <c:pt idx="35">
                  <c:v>43716</c:v>
                </c:pt>
                <c:pt idx="36">
                  <c:v>43723</c:v>
                </c:pt>
                <c:pt idx="37">
                  <c:v>43730</c:v>
                </c:pt>
                <c:pt idx="38">
                  <c:v>43737</c:v>
                </c:pt>
                <c:pt idx="39">
                  <c:v>43744</c:v>
                </c:pt>
                <c:pt idx="40">
                  <c:v>43751</c:v>
                </c:pt>
                <c:pt idx="41">
                  <c:v>43758</c:v>
                </c:pt>
                <c:pt idx="42">
                  <c:v>43765</c:v>
                </c:pt>
                <c:pt idx="43">
                  <c:v>43772</c:v>
                </c:pt>
                <c:pt idx="44">
                  <c:v>43779</c:v>
                </c:pt>
                <c:pt idx="45">
                  <c:v>43786</c:v>
                </c:pt>
                <c:pt idx="46">
                  <c:v>43793</c:v>
                </c:pt>
                <c:pt idx="47">
                  <c:v>43800</c:v>
                </c:pt>
                <c:pt idx="48">
                  <c:v>43807</c:v>
                </c:pt>
                <c:pt idx="49">
                  <c:v>43814</c:v>
                </c:pt>
                <c:pt idx="50">
                  <c:v>43821</c:v>
                </c:pt>
                <c:pt idx="51">
                  <c:v>43828</c:v>
                </c:pt>
                <c:pt idx="52">
                  <c:v>43835</c:v>
                </c:pt>
                <c:pt idx="53">
                  <c:v>43842</c:v>
                </c:pt>
                <c:pt idx="54">
                  <c:v>43849</c:v>
                </c:pt>
                <c:pt idx="55">
                  <c:v>43856</c:v>
                </c:pt>
                <c:pt idx="56">
                  <c:v>43863</c:v>
                </c:pt>
                <c:pt idx="57">
                  <c:v>43870</c:v>
                </c:pt>
                <c:pt idx="58">
                  <c:v>43877</c:v>
                </c:pt>
                <c:pt idx="59">
                  <c:v>43884</c:v>
                </c:pt>
                <c:pt idx="60">
                  <c:v>43891</c:v>
                </c:pt>
                <c:pt idx="61">
                  <c:v>43898</c:v>
                </c:pt>
                <c:pt idx="62">
                  <c:v>43905</c:v>
                </c:pt>
                <c:pt idx="63">
                  <c:v>43912</c:v>
                </c:pt>
                <c:pt idx="64">
                  <c:v>43919</c:v>
                </c:pt>
                <c:pt idx="65">
                  <c:v>43926</c:v>
                </c:pt>
                <c:pt idx="66">
                  <c:v>43933</c:v>
                </c:pt>
                <c:pt idx="67">
                  <c:v>43940</c:v>
                </c:pt>
                <c:pt idx="68">
                  <c:v>43947</c:v>
                </c:pt>
                <c:pt idx="69">
                  <c:v>43954</c:v>
                </c:pt>
                <c:pt idx="70">
                  <c:v>43961</c:v>
                </c:pt>
                <c:pt idx="71">
                  <c:v>43968</c:v>
                </c:pt>
                <c:pt idx="72">
                  <c:v>43975</c:v>
                </c:pt>
                <c:pt idx="73">
                  <c:v>43982</c:v>
                </c:pt>
                <c:pt idx="74">
                  <c:v>43989</c:v>
                </c:pt>
                <c:pt idx="75">
                  <c:v>43996</c:v>
                </c:pt>
                <c:pt idx="76">
                  <c:v>44003</c:v>
                </c:pt>
                <c:pt idx="77">
                  <c:v>44010</c:v>
                </c:pt>
                <c:pt idx="78">
                  <c:v>44017</c:v>
                </c:pt>
                <c:pt idx="79">
                  <c:v>44024</c:v>
                </c:pt>
                <c:pt idx="80">
                  <c:v>44031</c:v>
                </c:pt>
                <c:pt idx="81">
                  <c:v>44038</c:v>
                </c:pt>
                <c:pt idx="82">
                  <c:v>44045</c:v>
                </c:pt>
                <c:pt idx="83">
                  <c:v>44052</c:v>
                </c:pt>
                <c:pt idx="84">
                  <c:v>44059</c:v>
                </c:pt>
                <c:pt idx="85">
                  <c:v>44066</c:v>
                </c:pt>
                <c:pt idx="86">
                  <c:v>44073</c:v>
                </c:pt>
                <c:pt idx="87">
                  <c:v>44080</c:v>
                </c:pt>
                <c:pt idx="88">
                  <c:v>44087</c:v>
                </c:pt>
                <c:pt idx="89">
                  <c:v>44094</c:v>
                </c:pt>
                <c:pt idx="90">
                  <c:v>44101</c:v>
                </c:pt>
                <c:pt idx="91">
                  <c:v>44108</c:v>
                </c:pt>
                <c:pt idx="92">
                  <c:v>44115</c:v>
                </c:pt>
                <c:pt idx="93">
                  <c:v>44122</c:v>
                </c:pt>
                <c:pt idx="94">
                  <c:v>44129</c:v>
                </c:pt>
                <c:pt idx="95">
                  <c:v>44136</c:v>
                </c:pt>
                <c:pt idx="96">
                  <c:v>44143</c:v>
                </c:pt>
                <c:pt idx="97">
                  <c:v>44150</c:v>
                </c:pt>
                <c:pt idx="98">
                  <c:v>44157</c:v>
                </c:pt>
                <c:pt idx="99">
                  <c:v>44164</c:v>
                </c:pt>
                <c:pt idx="100">
                  <c:v>44171</c:v>
                </c:pt>
                <c:pt idx="101">
                  <c:v>44178</c:v>
                </c:pt>
                <c:pt idx="102">
                  <c:v>44185</c:v>
                </c:pt>
                <c:pt idx="103">
                  <c:v>44192</c:v>
                </c:pt>
                <c:pt idx="104">
                  <c:v>44199</c:v>
                </c:pt>
                <c:pt idx="105">
                  <c:v>44206</c:v>
                </c:pt>
                <c:pt idx="106">
                  <c:v>44213</c:v>
                </c:pt>
                <c:pt idx="107">
                  <c:v>44220</c:v>
                </c:pt>
                <c:pt idx="108">
                  <c:v>44227</c:v>
                </c:pt>
                <c:pt idx="109">
                  <c:v>44234</c:v>
                </c:pt>
                <c:pt idx="110">
                  <c:v>44241</c:v>
                </c:pt>
                <c:pt idx="111">
                  <c:v>44248</c:v>
                </c:pt>
                <c:pt idx="112">
                  <c:v>44255</c:v>
                </c:pt>
                <c:pt idx="113">
                  <c:v>44262</c:v>
                </c:pt>
                <c:pt idx="114">
                  <c:v>44269</c:v>
                </c:pt>
                <c:pt idx="115">
                  <c:v>44276</c:v>
                </c:pt>
                <c:pt idx="116">
                  <c:v>44283</c:v>
                </c:pt>
                <c:pt idx="117">
                  <c:v>44290</c:v>
                </c:pt>
                <c:pt idx="118">
                  <c:v>44297</c:v>
                </c:pt>
                <c:pt idx="119">
                  <c:v>44304</c:v>
                </c:pt>
                <c:pt idx="120">
                  <c:v>44311</c:v>
                </c:pt>
                <c:pt idx="121">
                  <c:v>44318</c:v>
                </c:pt>
                <c:pt idx="122">
                  <c:v>44325</c:v>
                </c:pt>
                <c:pt idx="123">
                  <c:v>44332</c:v>
                </c:pt>
                <c:pt idx="124">
                  <c:v>44339</c:v>
                </c:pt>
                <c:pt idx="125">
                  <c:v>44346</c:v>
                </c:pt>
                <c:pt idx="126">
                  <c:v>44353</c:v>
                </c:pt>
                <c:pt idx="127">
                  <c:v>44360</c:v>
                </c:pt>
                <c:pt idx="128">
                  <c:v>44367</c:v>
                </c:pt>
                <c:pt idx="129">
                  <c:v>44374</c:v>
                </c:pt>
                <c:pt idx="130">
                  <c:v>44381</c:v>
                </c:pt>
                <c:pt idx="131">
                  <c:v>44388</c:v>
                </c:pt>
                <c:pt idx="132">
                  <c:v>44395</c:v>
                </c:pt>
                <c:pt idx="133">
                  <c:v>44402</c:v>
                </c:pt>
              </c:numCache>
            </c:numRef>
          </c:cat>
          <c:val>
            <c:numRef>
              <c:f>Sheet1!$C$2:$C$135</c:f>
              <c:numCache>
                <c:formatCode>#,##0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7335400</c:v>
                </c:pt>
                <c:pt idx="68">
                  <c:v>17121400</c:v>
                </c:pt>
                <c:pt idx="69">
                  <c:v>24416700</c:v>
                </c:pt>
                <c:pt idx="70">
                  <c:v>23298700</c:v>
                </c:pt>
                <c:pt idx="71">
                  <c:v>36148700</c:v>
                </c:pt>
                <c:pt idx="72">
                  <c:v>40571600</c:v>
                </c:pt>
                <c:pt idx="73">
                  <c:v>41755500</c:v>
                </c:pt>
                <c:pt idx="74">
                  <c:v>34061800</c:v>
                </c:pt>
                <c:pt idx="75">
                  <c:v>40747900</c:v>
                </c:pt>
                <c:pt idx="76">
                  <c:v>52266200</c:v>
                </c:pt>
                <c:pt idx="77">
                  <c:v>19531800</c:v>
                </c:pt>
                <c:pt idx="78">
                  <c:v>16664400</c:v>
                </c:pt>
                <c:pt idx="79">
                  <c:v>19767000</c:v>
                </c:pt>
                <c:pt idx="80">
                  <c:v>24896000</c:v>
                </c:pt>
                <c:pt idx="81">
                  <c:v>0</c:v>
                </c:pt>
                <c:pt idx="82">
                  <c:v>0</c:v>
                </c:pt>
                <c:pt idx="83">
                  <c:v>0</c:v>
                </c:pt>
                <c:pt idx="84">
                  <c:v>9574700</c:v>
                </c:pt>
                <c:pt idx="85">
                  <c:v>26704400</c:v>
                </c:pt>
                <c:pt idx="86">
                  <c:v>0</c:v>
                </c:pt>
                <c:pt idx="87">
                  <c:v>0</c:v>
                </c:pt>
                <c:pt idx="88">
                  <c:v>0</c:v>
                </c:pt>
                <c:pt idx="89">
                  <c:v>19119900</c:v>
                </c:pt>
                <c:pt idx="90">
                  <c:v>0</c:v>
                </c:pt>
                <c:pt idx="91">
                  <c:v>0</c:v>
                </c:pt>
                <c:pt idx="92">
                  <c:v>0</c:v>
                </c:pt>
                <c:pt idx="93">
                  <c:v>16114900</c:v>
                </c:pt>
                <c:pt idx="94">
                  <c:v>52314400</c:v>
                </c:pt>
                <c:pt idx="95">
                  <c:v>4777300</c:v>
                </c:pt>
                <c:pt idx="96">
                  <c:v>35651870.299999997</c:v>
                </c:pt>
                <c:pt idx="97">
                  <c:v>0</c:v>
                </c:pt>
                <c:pt idx="98">
                  <c:v>1521400</c:v>
                </c:pt>
                <c:pt idx="99">
                  <c:v>47072700</c:v>
                </c:pt>
                <c:pt idx="100">
                  <c:v>0</c:v>
                </c:pt>
                <c:pt idx="101">
                  <c:v>0</c:v>
                </c:pt>
                <c:pt idx="102">
                  <c:v>43611300</c:v>
                </c:pt>
                <c:pt idx="103">
                  <c:v>85393200</c:v>
                </c:pt>
                <c:pt idx="104">
                  <c:v>0</c:v>
                </c:pt>
                <c:pt idx="105">
                  <c:v>0</c:v>
                </c:pt>
                <c:pt idx="106">
                  <c:v>2692222.4</c:v>
                </c:pt>
                <c:pt idx="107">
                  <c:v>61251931.200000003</c:v>
                </c:pt>
                <c:pt idx="108">
                  <c:v>0</c:v>
                </c:pt>
                <c:pt idx="109">
                  <c:v>0</c:v>
                </c:pt>
                <c:pt idx="110">
                  <c:v>6353300</c:v>
                </c:pt>
                <c:pt idx="111">
                  <c:v>98615892.5</c:v>
                </c:pt>
                <c:pt idx="112">
                  <c:v>0</c:v>
                </c:pt>
                <c:pt idx="113">
                  <c:v>74228795</c:v>
                </c:pt>
                <c:pt idx="114">
                  <c:v>7300229.9000000004</c:v>
                </c:pt>
                <c:pt idx="115">
                  <c:v>114128875.7</c:v>
                </c:pt>
                <c:pt idx="116">
                  <c:v>65466957.5</c:v>
                </c:pt>
                <c:pt idx="117">
                  <c:v>81922819.400000006</c:v>
                </c:pt>
                <c:pt idx="118">
                  <c:v>0</c:v>
                </c:pt>
                <c:pt idx="119">
                  <c:v>31984003.800000001</c:v>
                </c:pt>
                <c:pt idx="120">
                  <c:v>109945143.8</c:v>
                </c:pt>
                <c:pt idx="121">
                  <c:v>25330320</c:v>
                </c:pt>
                <c:pt idx="122">
                  <c:v>148984900</c:v>
                </c:pt>
                <c:pt idx="123">
                  <c:v>45030682.5</c:v>
                </c:pt>
                <c:pt idx="124">
                  <c:v>152930375</c:v>
                </c:pt>
                <c:pt idx="125">
                  <c:v>13005365</c:v>
                </c:pt>
                <c:pt idx="126">
                  <c:v>109041178.59999999</c:v>
                </c:pt>
                <c:pt idx="127">
                  <c:v>43609160.899999999</c:v>
                </c:pt>
                <c:pt idx="128">
                  <c:v>100663055</c:v>
                </c:pt>
                <c:pt idx="129">
                  <c:v>51643750</c:v>
                </c:pt>
                <c:pt idx="130">
                  <c:v>108954798.8</c:v>
                </c:pt>
                <c:pt idx="131">
                  <c:v>50563033</c:v>
                </c:pt>
                <c:pt idx="132">
                  <c:v>159732180.19999999</c:v>
                </c:pt>
                <c:pt idx="133">
                  <c:v>55258843.100000001</c:v>
                </c:pt>
              </c:numCache>
            </c:numRef>
          </c:val>
          <c:smooth val="1"/>
          <c:extLst>
            <c:ext xmlns:c16="http://schemas.microsoft.com/office/drawing/2014/chart" uri="{C3380CC4-5D6E-409C-BE32-E72D297353CC}">
              <c16:uniqueId val="{00000001-CA56-44C2-92CC-0D7F91054B42}"/>
            </c:ext>
          </c:extLst>
        </c:ser>
        <c:dLbls>
          <c:showLegendKey val="0"/>
          <c:showVal val="0"/>
          <c:showCatName val="0"/>
          <c:showSerName val="0"/>
          <c:showPercent val="0"/>
          <c:showBubbleSize val="0"/>
        </c:dLbls>
        <c:marker val="1"/>
        <c:smooth val="0"/>
        <c:axId val="591348864"/>
        <c:axId val="92617152"/>
      </c:lineChart>
      <c:dateAx>
        <c:axId val="687299008"/>
        <c:scaling>
          <c:orientation val="minMax"/>
          <c:min val="43466"/>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3184"/>
        <c:crosses val="autoZero"/>
        <c:auto val="1"/>
        <c:lblOffset val="100"/>
        <c:baseTimeUnit val="days"/>
      </c:dateAx>
      <c:valAx>
        <c:axId val="687293184"/>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a:t>Relative Google Search Volume (Index)</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9008"/>
        <c:crosses val="autoZero"/>
        <c:crossBetween val="between"/>
      </c:valAx>
      <c:valAx>
        <c:axId val="92617152"/>
        <c:scaling>
          <c:orientation val="minMax"/>
          <c:max val="200000000"/>
          <c:min val="0"/>
        </c:scaling>
        <c:delete val="0"/>
        <c:axPos val="r"/>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TV Exposures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591348864"/>
        <c:crosses val="max"/>
        <c:crossBetween val="between"/>
        <c:majorUnit val="50000000"/>
        <c:minorUnit val="2000000"/>
      </c:valAx>
      <c:dateAx>
        <c:axId val="591348864"/>
        <c:scaling>
          <c:orientation val="minMax"/>
        </c:scaling>
        <c:delete val="1"/>
        <c:axPos val="b"/>
        <c:numFmt formatCode="m/d/yyyy" sourceLinked="1"/>
        <c:majorTickMark val="out"/>
        <c:minorTickMark val="none"/>
        <c:tickLblPos val="nextTo"/>
        <c:crossAx val="92617152"/>
        <c:crosses val="autoZero"/>
        <c:auto val="1"/>
        <c:lblOffset val="100"/>
        <c:baseTimeUnit val="days"/>
      </c:dateAx>
      <c:spPr>
        <a:noFill/>
        <a:ln>
          <a:noFill/>
        </a:ln>
        <a:effectLst/>
      </c:spPr>
    </c:plotArea>
    <c:legend>
      <c:legendPos val="t"/>
      <c:layout>
        <c:manualLayout>
          <c:xMode val="edge"/>
          <c:yMode val="edge"/>
          <c:x val="0.29301351851851853"/>
          <c:y val="9.4608564814814819E-2"/>
          <c:w val="0.22935259259259258"/>
          <c:h val="0.16376342592592591"/>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Search volume for 'Serenata Flowers'</c:v>
                </c:pt>
              </c:strCache>
            </c:strRef>
          </c:tx>
          <c:spPr>
            <a:ln w="28575" cap="rnd">
              <a:solidFill>
                <a:srgbClr val="00B050"/>
              </a:solidFill>
              <a:round/>
            </a:ln>
            <a:effectLst/>
          </c:spPr>
          <c:marker>
            <c:symbol val="none"/>
          </c:marker>
          <c:dLbls>
            <c:dLbl>
              <c:idx val="5"/>
              <c:layout>
                <c:manualLayout>
                  <c:x val="-4.7037037037037037E-2"/>
                  <c:y val="-8.6724421296296303E-2"/>
                </c:manualLayout>
              </c:layout>
              <c:tx>
                <c:rich>
                  <a:bodyPr rot="0" spcFirstLastPara="1" vertOverflow="clip" horzOverflow="clip" vert="horz" wrap="square" lIns="38100" tIns="19050" rIns="38100" bIns="19050" anchor="ctr" anchorCtr="1">
                    <a:noAutofit/>
                  </a:bodyPr>
                  <a:lstStyle/>
                  <a:p>
                    <a:pPr>
                      <a:defRPr sz="1000" b="1" i="0" u="none" strike="noStrike" kern="1200" baseline="0">
                        <a:solidFill>
                          <a:schemeClr val="tx1"/>
                        </a:solidFill>
                        <a:latin typeface="Arial (Body)"/>
                        <a:ea typeface="+mn-ea"/>
                        <a:cs typeface="+mn-cs"/>
                      </a:defRPr>
                    </a:pPr>
                    <a:r>
                      <a:rPr lang="en-US" dirty="0"/>
                      <a:t>Valentines Day</a:t>
                    </a:r>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noAutofit/>
                </a:bodyPr>
                <a:lstStyle/>
                <a:p>
                  <a:pPr>
                    <a:defRPr sz="1000" b="1" i="0" u="none" strike="noStrike" kern="1200" baseline="0">
                      <a:solidFill>
                        <a:schemeClr val="tx1"/>
                      </a:solidFill>
                      <a:latin typeface="Arial (Body)"/>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3393009259259259"/>
                      <c:h val="6.9501851851851842E-2"/>
                    </c:manualLayout>
                  </c15:layout>
                  <c15:showDataLabelsRange val="0"/>
                </c:ext>
                <c:ext xmlns:c16="http://schemas.microsoft.com/office/drawing/2014/chart" uri="{C3380CC4-5D6E-409C-BE32-E72D297353CC}">
                  <c16:uniqueId val="{00000003-37FB-4966-ACF7-207388A3F8B8}"/>
                </c:ext>
              </c:extLst>
            </c:dLbl>
            <c:dLbl>
              <c:idx val="11"/>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Arial (Body)"/>
                        <a:ea typeface="+mn-ea"/>
                        <a:cs typeface="+mn-cs"/>
                      </a:defRPr>
                    </a:pPr>
                    <a:r>
                      <a:rPr lang="en-US" dirty="0"/>
                      <a:t>Mothers Day</a:t>
                    </a:r>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Arial (Body)"/>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DataLabelsRange val="0"/>
                </c:ext>
                <c:ext xmlns:c16="http://schemas.microsoft.com/office/drawing/2014/chart" uri="{C3380CC4-5D6E-409C-BE32-E72D297353CC}">
                  <c16:uniqueId val="{00000004-37FB-4966-ACF7-207388A3F8B8}"/>
                </c:ext>
              </c:extLst>
            </c:dLbl>
            <c:dLbl>
              <c:idx val="57"/>
              <c:layout>
                <c:manualLayout>
                  <c:x val="-0.10348148148148148"/>
                  <c:y val="-1.0779196465456927E-16"/>
                </c:manualLayout>
              </c:layout>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Arial (Body)"/>
                        <a:ea typeface="+mn-ea"/>
                        <a:cs typeface="+mn-cs"/>
                      </a:defRPr>
                    </a:pPr>
                    <a:r>
                      <a:rPr lang="en-US" dirty="0"/>
                      <a:t>Valentines</a:t>
                    </a:r>
                    <a:r>
                      <a:rPr lang="en-US" baseline="0" dirty="0"/>
                      <a:t> Day</a:t>
                    </a:r>
                    <a:endParaRPr lang="en-US" dirty="0"/>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Arial (Body)"/>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DataLabelsRange val="0"/>
                </c:ext>
                <c:ext xmlns:c16="http://schemas.microsoft.com/office/drawing/2014/chart" uri="{C3380CC4-5D6E-409C-BE32-E72D297353CC}">
                  <c16:uniqueId val="{00000005-37FB-4966-ACF7-207388A3F8B8}"/>
                </c:ext>
              </c:extLst>
            </c:dLbl>
            <c:dLbl>
              <c:idx val="62"/>
              <c:layout>
                <c:manualLayout>
                  <c:x val="-7.7611111111111117E-2"/>
                  <c:y val="-8.5254629629629625E-2"/>
                </c:manualLayout>
              </c:layout>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Arial (Body)"/>
                        <a:ea typeface="+mn-ea"/>
                        <a:cs typeface="+mn-cs"/>
                      </a:defRPr>
                    </a:pPr>
                    <a:r>
                      <a:rPr lang="en-US" baseline="0" dirty="0"/>
                      <a:t>Mothers Day</a:t>
                    </a:r>
                    <a:endParaRPr lang="en-US" dirty="0"/>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Arial (Body)"/>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DataLabelsRange val="0"/>
                </c:ext>
                <c:ext xmlns:c16="http://schemas.microsoft.com/office/drawing/2014/chart" uri="{C3380CC4-5D6E-409C-BE32-E72D297353CC}">
                  <c16:uniqueId val="{00000006-37FB-4966-ACF7-207388A3F8B8}"/>
                </c:ext>
              </c:extLst>
            </c:dLbl>
            <c:dLbl>
              <c:idx val="113"/>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Arial (Body)"/>
                        <a:ea typeface="+mn-ea"/>
                        <a:cs typeface="+mn-cs"/>
                      </a:defRPr>
                    </a:pPr>
                    <a:r>
                      <a:rPr lang="en-US" dirty="0"/>
                      <a:t>Mothers Day</a:t>
                    </a:r>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Arial (Body)"/>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DataLabelsRange val="0"/>
                </c:ext>
                <c:ext xmlns:c16="http://schemas.microsoft.com/office/drawing/2014/chart" uri="{C3380CC4-5D6E-409C-BE32-E72D297353CC}">
                  <c16:uniqueId val="{00000008-37FB-4966-ACF7-207388A3F8B8}"/>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Body)"/>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Sheet1!$A$2:$A$135</c:f>
              <c:numCache>
                <c:formatCode>m/d/yyyy</c:formatCode>
                <c:ptCount val="134"/>
                <c:pt idx="0">
                  <c:v>43471</c:v>
                </c:pt>
                <c:pt idx="1">
                  <c:v>43478</c:v>
                </c:pt>
                <c:pt idx="2">
                  <c:v>43485</c:v>
                </c:pt>
                <c:pt idx="3">
                  <c:v>43492</c:v>
                </c:pt>
                <c:pt idx="4">
                  <c:v>43499</c:v>
                </c:pt>
                <c:pt idx="5">
                  <c:v>43506</c:v>
                </c:pt>
                <c:pt idx="6">
                  <c:v>43513</c:v>
                </c:pt>
                <c:pt idx="7">
                  <c:v>43520</c:v>
                </c:pt>
                <c:pt idx="8">
                  <c:v>43527</c:v>
                </c:pt>
                <c:pt idx="9">
                  <c:v>43534</c:v>
                </c:pt>
                <c:pt idx="10">
                  <c:v>43541</c:v>
                </c:pt>
                <c:pt idx="11">
                  <c:v>43548</c:v>
                </c:pt>
                <c:pt idx="12">
                  <c:v>43555</c:v>
                </c:pt>
                <c:pt idx="13">
                  <c:v>43562</c:v>
                </c:pt>
                <c:pt idx="14">
                  <c:v>43569</c:v>
                </c:pt>
                <c:pt idx="15">
                  <c:v>43576</c:v>
                </c:pt>
                <c:pt idx="16">
                  <c:v>43583</c:v>
                </c:pt>
                <c:pt idx="17">
                  <c:v>43590</c:v>
                </c:pt>
                <c:pt idx="18">
                  <c:v>43597</c:v>
                </c:pt>
                <c:pt idx="19">
                  <c:v>43604</c:v>
                </c:pt>
                <c:pt idx="20">
                  <c:v>43611</c:v>
                </c:pt>
                <c:pt idx="21">
                  <c:v>43618</c:v>
                </c:pt>
                <c:pt idx="22">
                  <c:v>43625</c:v>
                </c:pt>
                <c:pt idx="23">
                  <c:v>43632</c:v>
                </c:pt>
                <c:pt idx="24">
                  <c:v>43639</c:v>
                </c:pt>
                <c:pt idx="25">
                  <c:v>43646</c:v>
                </c:pt>
                <c:pt idx="26">
                  <c:v>43653</c:v>
                </c:pt>
                <c:pt idx="27">
                  <c:v>43660</c:v>
                </c:pt>
                <c:pt idx="28">
                  <c:v>43667</c:v>
                </c:pt>
                <c:pt idx="29">
                  <c:v>43674</c:v>
                </c:pt>
                <c:pt idx="30">
                  <c:v>43681</c:v>
                </c:pt>
                <c:pt idx="31">
                  <c:v>43688</c:v>
                </c:pt>
                <c:pt idx="32">
                  <c:v>43695</c:v>
                </c:pt>
                <c:pt idx="33">
                  <c:v>43702</c:v>
                </c:pt>
                <c:pt idx="34">
                  <c:v>43709</c:v>
                </c:pt>
                <c:pt idx="35">
                  <c:v>43716</c:v>
                </c:pt>
                <c:pt idx="36">
                  <c:v>43723</c:v>
                </c:pt>
                <c:pt idx="37">
                  <c:v>43730</c:v>
                </c:pt>
                <c:pt idx="38">
                  <c:v>43737</c:v>
                </c:pt>
                <c:pt idx="39">
                  <c:v>43744</c:v>
                </c:pt>
                <c:pt idx="40">
                  <c:v>43751</c:v>
                </c:pt>
                <c:pt idx="41">
                  <c:v>43758</c:v>
                </c:pt>
                <c:pt idx="42">
                  <c:v>43765</c:v>
                </c:pt>
                <c:pt idx="43">
                  <c:v>43772</c:v>
                </c:pt>
                <c:pt idx="44">
                  <c:v>43779</c:v>
                </c:pt>
                <c:pt idx="45">
                  <c:v>43786</c:v>
                </c:pt>
                <c:pt idx="46">
                  <c:v>43793</c:v>
                </c:pt>
                <c:pt idx="47">
                  <c:v>43800</c:v>
                </c:pt>
                <c:pt idx="48">
                  <c:v>43807</c:v>
                </c:pt>
                <c:pt idx="49">
                  <c:v>43814</c:v>
                </c:pt>
                <c:pt idx="50">
                  <c:v>43821</c:v>
                </c:pt>
                <c:pt idx="51">
                  <c:v>43828</c:v>
                </c:pt>
                <c:pt idx="52">
                  <c:v>43835</c:v>
                </c:pt>
                <c:pt idx="53">
                  <c:v>43842</c:v>
                </c:pt>
                <c:pt idx="54">
                  <c:v>43849</c:v>
                </c:pt>
                <c:pt idx="55">
                  <c:v>43856</c:v>
                </c:pt>
                <c:pt idx="56">
                  <c:v>43863</c:v>
                </c:pt>
                <c:pt idx="57">
                  <c:v>43870</c:v>
                </c:pt>
                <c:pt idx="58">
                  <c:v>43877</c:v>
                </c:pt>
                <c:pt idx="59">
                  <c:v>43884</c:v>
                </c:pt>
                <c:pt idx="60">
                  <c:v>43891</c:v>
                </c:pt>
                <c:pt idx="61">
                  <c:v>43898</c:v>
                </c:pt>
                <c:pt idx="62">
                  <c:v>43905</c:v>
                </c:pt>
                <c:pt idx="63">
                  <c:v>43912</c:v>
                </c:pt>
                <c:pt idx="64">
                  <c:v>43919</c:v>
                </c:pt>
                <c:pt idx="65">
                  <c:v>43926</c:v>
                </c:pt>
                <c:pt idx="66">
                  <c:v>43933</c:v>
                </c:pt>
                <c:pt idx="67">
                  <c:v>43940</c:v>
                </c:pt>
                <c:pt idx="68">
                  <c:v>43947</c:v>
                </c:pt>
                <c:pt idx="69">
                  <c:v>43954</c:v>
                </c:pt>
                <c:pt idx="70">
                  <c:v>43961</c:v>
                </c:pt>
                <c:pt idx="71">
                  <c:v>43968</c:v>
                </c:pt>
                <c:pt idx="72">
                  <c:v>43975</c:v>
                </c:pt>
                <c:pt idx="73">
                  <c:v>43982</c:v>
                </c:pt>
                <c:pt idx="74">
                  <c:v>43989</c:v>
                </c:pt>
                <c:pt idx="75">
                  <c:v>43996</c:v>
                </c:pt>
                <c:pt idx="76">
                  <c:v>44003</c:v>
                </c:pt>
                <c:pt idx="77">
                  <c:v>44010</c:v>
                </c:pt>
                <c:pt idx="78">
                  <c:v>44017</c:v>
                </c:pt>
                <c:pt idx="79">
                  <c:v>44024</c:v>
                </c:pt>
                <c:pt idx="80">
                  <c:v>44031</c:v>
                </c:pt>
                <c:pt idx="81">
                  <c:v>44038</c:v>
                </c:pt>
                <c:pt idx="82">
                  <c:v>44045</c:v>
                </c:pt>
                <c:pt idx="83">
                  <c:v>44052</c:v>
                </c:pt>
                <c:pt idx="84">
                  <c:v>44059</c:v>
                </c:pt>
                <c:pt idx="85">
                  <c:v>44066</c:v>
                </c:pt>
                <c:pt idx="86">
                  <c:v>44073</c:v>
                </c:pt>
                <c:pt idx="87">
                  <c:v>44080</c:v>
                </c:pt>
                <c:pt idx="88">
                  <c:v>44087</c:v>
                </c:pt>
                <c:pt idx="89">
                  <c:v>44094</c:v>
                </c:pt>
                <c:pt idx="90">
                  <c:v>44101</c:v>
                </c:pt>
                <c:pt idx="91">
                  <c:v>44108</c:v>
                </c:pt>
                <c:pt idx="92">
                  <c:v>44115</c:v>
                </c:pt>
                <c:pt idx="93">
                  <c:v>44122</c:v>
                </c:pt>
                <c:pt idx="94">
                  <c:v>44129</c:v>
                </c:pt>
                <c:pt idx="95">
                  <c:v>44136</c:v>
                </c:pt>
                <c:pt idx="96">
                  <c:v>44143</c:v>
                </c:pt>
                <c:pt idx="97">
                  <c:v>44150</c:v>
                </c:pt>
                <c:pt idx="98">
                  <c:v>44157</c:v>
                </c:pt>
                <c:pt idx="99">
                  <c:v>44164</c:v>
                </c:pt>
                <c:pt idx="100">
                  <c:v>44171</c:v>
                </c:pt>
                <c:pt idx="101">
                  <c:v>44178</c:v>
                </c:pt>
                <c:pt idx="102">
                  <c:v>44185</c:v>
                </c:pt>
                <c:pt idx="103">
                  <c:v>44192</c:v>
                </c:pt>
                <c:pt idx="104">
                  <c:v>44199</c:v>
                </c:pt>
                <c:pt idx="105">
                  <c:v>44206</c:v>
                </c:pt>
                <c:pt idx="106">
                  <c:v>44213</c:v>
                </c:pt>
                <c:pt idx="107">
                  <c:v>44220</c:v>
                </c:pt>
                <c:pt idx="108">
                  <c:v>44227</c:v>
                </c:pt>
                <c:pt idx="109">
                  <c:v>44234</c:v>
                </c:pt>
                <c:pt idx="110">
                  <c:v>44241</c:v>
                </c:pt>
                <c:pt idx="111">
                  <c:v>44248</c:v>
                </c:pt>
                <c:pt idx="112">
                  <c:v>44255</c:v>
                </c:pt>
                <c:pt idx="113">
                  <c:v>44262</c:v>
                </c:pt>
                <c:pt idx="114">
                  <c:v>44269</c:v>
                </c:pt>
                <c:pt idx="115">
                  <c:v>44276</c:v>
                </c:pt>
                <c:pt idx="116">
                  <c:v>44283</c:v>
                </c:pt>
                <c:pt idx="117">
                  <c:v>44290</c:v>
                </c:pt>
                <c:pt idx="118">
                  <c:v>44297</c:v>
                </c:pt>
                <c:pt idx="119">
                  <c:v>44304</c:v>
                </c:pt>
                <c:pt idx="120">
                  <c:v>44311</c:v>
                </c:pt>
                <c:pt idx="121">
                  <c:v>44318</c:v>
                </c:pt>
                <c:pt idx="122">
                  <c:v>44325</c:v>
                </c:pt>
                <c:pt idx="123">
                  <c:v>44332</c:v>
                </c:pt>
                <c:pt idx="124">
                  <c:v>44339</c:v>
                </c:pt>
                <c:pt idx="125">
                  <c:v>44346</c:v>
                </c:pt>
                <c:pt idx="126">
                  <c:v>44353</c:v>
                </c:pt>
                <c:pt idx="127">
                  <c:v>44360</c:v>
                </c:pt>
                <c:pt idx="128">
                  <c:v>44367</c:v>
                </c:pt>
                <c:pt idx="129">
                  <c:v>44374</c:v>
                </c:pt>
                <c:pt idx="130">
                  <c:v>44381</c:v>
                </c:pt>
                <c:pt idx="131">
                  <c:v>44388</c:v>
                </c:pt>
                <c:pt idx="132">
                  <c:v>44395</c:v>
                </c:pt>
                <c:pt idx="133">
                  <c:v>44402</c:v>
                </c:pt>
              </c:numCache>
            </c:numRef>
          </c:cat>
          <c:val>
            <c:numRef>
              <c:f>Sheet1!$B$2:$B$135</c:f>
              <c:numCache>
                <c:formatCode>General</c:formatCode>
                <c:ptCount val="134"/>
                <c:pt idx="0">
                  <c:v>4</c:v>
                </c:pt>
                <c:pt idx="1">
                  <c:v>4</c:v>
                </c:pt>
                <c:pt idx="2">
                  <c:v>4</c:v>
                </c:pt>
                <c:pt idx="3">
                  <c:v>6</c:v>
                </c:pt>
                <c:pt idx="4">
                  <c:v>4</c:v>
                </c:pt>
                <c:pt idx="5">
                  <c:v>22</c:v>
                </c:pt>
                <c:pt idx="6">
                  <c:v>9</c:v>
                </c:pt>
                <c:pt idx="7">
                  <c:v>8</c:v>
                </c:pt>
                <c:pt idx="8">
                  <c:v>8</c:v>
                </c:pt>
                <c:pt idx="9">
                  <c:v>6</c:v>
                </c:pt>
                <c:pt idx="10">
                  <c:v>9</c:v>
                </c:pt>
                <c:pt idx="11">
                  <c:v>25</c:v>
                </c:pt>
                <c:pt idx="12">
                  <c:v>5</c:v>
                </c:pt>
                <c:pt idx="13">
                  <c:v>2</c:v>
                </c:pt>
                <c:pt idx="14">
                  <c:v>2</c:v>
                </c:pt>
                <c:pt idx="15">
                  <c:v>2</c:v>
                </c:pt>
                <c:pt idx="16">
                  <c:v>8</c:v>
                </c:pt>
                <c:pt idx="17">
                  <c:v>4</c:v>
                </c:pt>
                <c:pt idx="18">
                  <c:v>5</c:v>
                </c:pt>
                <c:pt idx="19">
                  <c:v>4</c:v>
                </c:pt>
                <c:pt idx="20">
                  <c:v>7</c:v>
                </c:pt>
                <c:pt idx="21">
                  <c:v>6</c:v>
                </c:pt>
                <c:pt idx="22">
                  <c:v>4</c:v>
                </c:pt>
                <c:pt idx="23">
                  <c:v>3</c:v>
                </c:pt>
                <c:pt idx="24">
                  <c:v>8</c:v>
                </c:pt>
                <c:pt idx="25">
                  <c:v>4</c:v>
                </c:pt>
                <c:pt idx="26">
                  <c:v>5</c:v>
                </c:pt>
                <c:pt idx="27">
                  <c:v>6</c:v>
                </c:pt>
                <c:pt idx="28">
                  <c:v>7</c:v>
                </c:pt>
                <c:pt idx="29">
                  <c:v>5</c:v>
                </c:pt>
                <c:pt idx="30">
                  <c:v>5</c:v>
                </c:pt>
                <c:pt idx="31">
                  <c:v>4</c:v>
                </c:pt>
                <c:pt idx="32">
                  <c:v>2</c:v>
                </c:pt>
                <c:pt idx="33">
                  <c:v>6</c:v>
                </c:pt>
                <c:pt idx="34">
                  <c:v>7</c:v>
                </c:pt>
                <c:pt idx="35">
                  <c:v>4</c:v>
                </c:pt>
                <c:pt idx="36">
                  <c:v>4</c:v>
                </c:pt>
                <c:pt idx="37">
                  <c:v>3</c:v>
                </c:pt>
                <c:pt idx="38">
                  <c:v>8</c:v>
                </c:pt>
                <c:pt idx="39">
                  <c:v>5</c:v>
                </c:pt>
                <c:pt idx="40">
                  <c:v>4</c:v>
                </c:pt>
                <c:pt idx="41">
                  <c:v>3</c:v>
                </c:pt>
                <c:pt idx="42">
                  <c:v>3</c:v>
                </c:pt>
                <c:pt idx="43">
                  <c:v>3</c:v>
                </c:pt>
                <c:pt idx="44">
                  <c:v>4</c:v>
                </c:pt>
                <c:pt idx="45">
                  <c:v>3</c:v>
                </c:pt>
                <c:pt idx="46">
                  <c:v>5</c:v>
                </c:pt>
                <c:pt idx="47">
                  <c:v>3</c:v>
                </c:pt>
                <c:pt idx="48">
                  <c:v>3</c:v>
                </c:pt>
                <c:pt idx="49">
                  <c:v>8</c:v>
                </c:pt>
                <c:pt idx="50">
                  <c:v>9</c:v>
                </c:pt>
                <c:pt idx="51">
                  <c:v>5</c:v>
                </c:pt>
                <c:pt idx="52">
                  <c:v>7</c:v>
                </c:pt>
                <c:pt idx="53">
                  <c:v>8</c:v>
                </c:pt>
                <c:pt idx="54">
                  <c:v>6</c:v>
                </c:pt>
                <c:pt idx="55">
                  <c:v>7</c:v>
                </c:pt>
                <c:pt idx="56">
                  <c:v>9</c:v>
                </c:pt>
                <c:pt idx="57">
                  <c:v>23</c:v>
                </c:pt>
                <c:pt idx="58">
                  <c:v>9</c:v>
                </c:pt>
                <c:pt idx="59">
                  <c:v>7</c:v>
                </c:pt>
                <c:pt idx="60">
                  <c:v>6</c:v>
                </c:pt>
                <c:pt idx="61">
                  <c:v>11</c:v>
                </c:pt>
                <c:pt idx="62">
                  <c:v>21</c:v>
                </c:pt>
                <c:pt idx="63">
                  <c:v>19</c:v>
                </c:pt>
                <c:pt idx="64">
                  <c:v>15</c:v>
                </c:pt>
                <c:pt idx="65">
                  <c:v>35</c:v>
                </c:pt>
                <c:pt idx="66">
                  <c:v>23</c:v>
                </c:pt>
                <c:pt idx="67">
                  <c:v>29</c:v>
                </c:pt>
                <c:pt idx="68">
                  <c:v>32</c:v>
                </c:pt>
                <c:pt idx="69">
                  <c:v>25</c:v>
                </c:pt>
                <c:pt idx="70">
                  <c:v>21</c:v>
                </c:pt>
                <c:pt idx="71">
                  <c:v>30</c:v>
                </c:pt>
                <c:pt idx="72">
                  <c:v>34</c:v>
                </c:pt>
                <c:pt idx="73">
                  <c:v>26</c:v>
                </c:pt>
                <c:pt idx="74">
                  <c:v>28</c:v>
                </c:pt>
                <c:pt idx="75">
                  <c:v>17</c:v>
                </c:pt>
                <c:pt idx="76">
                  <c:v>20</c:v>
                </c:pt>
                <c:pt idx="77">
                  <c:v>17</c:v>
                </c:pt>
                <c:pt idx="78">
                  <c:v>22</c:v>
                </c:pt>
                <c:pt idx="79">
                  <c:v>12</c:v>
                </c:pt>
                <c:pt idx="80">
                  <c:v>9</c:v>
                </c:pt>
                <c:pt idx="81">
                  <c:v>13</c:v>
                </c:pt>
                <c:pt idx="82">
                  <c:v>15</c:v>
                </c:pt>
                <c:pt idx="83">
                  <c:v>12</c:v>
                </c:pt>
                <c:pt idx="84">
                  <c:v>6</c:v>
                </c:pt>
                <c:pt idx="85">
                  <c:v>15</c:v>
                </c:pt>
                <c:pt idx="86">
                  <c:v>14</c:v>
                </c:pt>
                <c:pt idx="87">
                  <c:v>11</c:v>
                </c:pt>
                <c:pt idx="88">
                  <c:v>21</c:v>
                </c:pt>
                <c:pt idx="89">
                  <c:v>11</c:v>
                </c:pt>
                <c:pt idx="90">
                  <c:v>11</c:v>
                </c:pt>
                <c:pt idx="91">
                  <c:v>8</c:v>
                </c:pt>
                <c:pt idx="92">
                  <c:v>12</c:v>
                </c:pt>
                <c:pt idx="93">
                  <c:v>18</c:v>
                </c:pt>
                <c:pt idx="94">
                  <c:v>14</c:v>
                </c:pt>
                <c:pt idx="95">
                  <c:v>16</c:v>
                </c:pt>
                <c:pt idx="96">
                  <c:v>18</c:v>
                </c:pt>
                <c:pt idx="97">
                  <c:v>23</c:v>
                </c:pt>
                <c:pt idx="98">
                  <c:v>17</c:v>
                </c:pt>
                <c:pt idx="99">
                  <c:v>19</c:v>
                </c:pt>
                <c:pt idx="100">
                  <c:v>28</c:v>
                </c:pt>
                <c:pt idx="101">
                  <c:v>44</c:v>
                </c:pt>
                <c:pt idx="102">
                  <c:v>32</c:v>
                </c:pt>
                <c:pt idx="103">
                  <c:v>15</c:v>
                </c:pt>
                <c:pt idx="104">
                  <c:v>21</c:v>
                </c:pt>
                <c:pt idx="105">
                  <c:v>22</c:v>
                </c:pt>
                <c:pt idx="106">
                  <c:v>29</c:v>
                </c:pt>
                <c:pt idx="107">
                  <c:v>35</c:v>
                </c:pt>
                <c:pt idx="108">
                  <c:v>30</c:v>
                </c:pt>
                <c:pt idx="109">
                  <c:v>57</c:v>
                </c:pt>
                <c:pt idx="110">
                  <c:v>41</c:v>
                </c:pt>
                <c:pt idx="111">
                  <c:v>40</c:v>
                </c:pt>
                <c:pt idx="112">
                  <c:v>54</c:v>
                </c:pt>
                <c:pt idx="113">
                  <c:v>100</c:v>
                </c:pt>
                <c:pt idx="114">
                  <c:v>44</c:v>
                </c:pt>
                <c:pt idx="115">
                  <c:v>28</c:v>
                </c:pt>
                <c:pt idx="116">
                  <c:v>35</c:v>
                </c:pt>
                <c:pt idx="117">
                  <c:v>19</c:v>
                </c:pt>
                <c:pt idx="118">
                  <c:v>10</c:v>
                </c:pt>
                <c:pt idx="119">
                  <c:v>14</c:v>
                </c:pt>
                <c:pt idx="120">
                  <c:v>15</c:v>
                </c:pt>
                <c:pt idx="121">
                  <c:v>19</c:v>
                </c:pt>
                <c:pt idx="122">
                  <c:v>13</c:v>
                </c:pt>
                <c:pt idx="123">
                  <c:v>18</c:v>
                </c:pt>
                <c:pt idx="124">
                  <c:v>19</c:v>
                </c:pt>
                <c:pt idx="125">
                  <c:v>11</c:v>
                </c:pt>
                <c:pt idx="126">
                  <c:v>14</c:v>
                </c:pt>
                <c:pt idx="127">
                  <c:v>14</c:v>
                </c:pt>
                <c:pt idx="128">
                  <c:v>14</c:v>
                </c:pt>
                <c:pt idx="129">
                  <c:v>25</c:v>
                </c:pt>
                <c:pt idx="130">
                  <c:v>19</c:v>
                </c:pt>
                <c:pt idx="131">
                  <c:v>19</c:v>
                </c:pt>
                <c:pt idx="132">
                  <c:v>11</c:v>
                </c:pt>
                <c:pt idx="133">
                  <c:v>10</c:v>
                </c:pt>
              </c:numCache>
            </c:numRef>
          </c:val>
          <c:smooth val="1"/>
          <c:extLst>
            <c:ext xmlns:c16="http://schemas.microsoft.com/office/drawing/2014/chart" uri="{C3380CC4-5D6E-409C-BE32-E72D297353CC}">
              <c16:uniqueId val="{00000000-37FB-4966-ACF7-207388A3F8B8}"/>
            </c:ext>
          </c:extLst>
        </c:ser>
        <c:dLbls>
          <c:showLegendKey val="0"/>
          <c:showVal val="0"/>
          <c:showCatName val="0"/>
          <c:showSerName val="0"/>
          <c:showPercent val="0"/>
          <c:showBubbleSize val="0"/>
        </c:dLbls>
        <c:marker val="1"/>
        <c:smooth val="0"/>
        <c:axId val="687299008"/>
        <c:axId val="687293184"/>
      </c:lineChart>
      <c:lineChart>
        <c:grouping val="standard"/>
        <c:varyColors val="0"/>
        <c:ser>
          <c:idx val="1"/>
          <c:order val="1"/>
          <c:tx>
            <c:strRef>
              <c:f>Sheet1!$C$1</c:f>
              <c:strCache>
                <c:ptCount val="1"/>
                <c:pt idx="0">
                  <c:v>TV Exposures</c:v>
                </c:pt>
              </c:strCache>
            </c:strRef>
          </c:tx>
          <c:spPr>
            <a:ln w="28575" cap="rnd">
              <a:solidFill>
                <a:srgbClr val="FF0000"/>
              </a:solidFill>
              <a:prstDash val="sysDash"/>
              <a:round/>
            </a:ln>
            <a:effectLst/>
          </c:spPr>
          <c:marker>
            <c:symbol val="none"/>
          </c:marker>
          <c:dLbls>
            <c:dLbl>
              <c:idx val="109"/>
              <c:layout>
                <c:manualLayout>
                  <c:x val="-0.12464814814814815"/>
                  <c:y val="-4.4097222222222225E-2"/>
                </c:manualLayout>
              </c:layout>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Arial (Body)"/>
                        <a:ea typeface="+mn-ea"/>
                        <a:cs typeface="+mn-cs"/>
                      </a:defRPr>
                    </a:pPr>
                    <a:r>
                      <a:rPr lang="en-US" dirty="0"/>
                      <a:t>Valentines Day</a:t>
                    </a:r>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Arial (Body)"/>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DataLabelsRange val="0"/>
                </c:ext>
                <c:ext xmlns:c16="http://schemas.microsoft.com/office/drawing/2014/chart" uri="{C3380CC4-5D6E-409C-BE32-E72D297353CC}">
                  <c16:uniqueId val="{00000007-37FB-4966-ACF7-207388A3F8B8}"/>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Body)"/>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Sheet1!$A$2:$A$135</c:f>
              <c:numCache>
                <c:formatCode>m/d/yyyy</c:formatCode>
                <c:ptCount val="134"/>
                <c:pt idx="0">
                  <c:v>43471</c:v>
                </c:pt>
                <c:pt idx="1">
                  <c:v>43478</c:v>
                </c:pt>
                <c:pt idx="2">
                  <c:v>43485</c:v>
                </c:pt>
                <c:pt idx="3">
                  <c:v>43492</c:v>
                </c:pt>
                <c:pt idx="4">
                  <c:v>43499</c:v>
                </c:pt>
                <c:pt idx="5">
                  <c:v>43506</c:v>
                </c:pt>
                <c:pt idx="6">
                  <c:v>43513</c:v>
                </c:pt>
                <c:pt idx="7">
                  <c:v>43520</c:v>
                </c:pt>
                <c:pt idx="8">
                  <c:v>43527</c:v>
                </c:pt>
                <c:pt idx="9">
                  <c:v>43534</c:v>
                </c:pt>
                <c:pt idx="10">
                  <c:v>43541</c:v>
                </c:pt>
                <c:pt idx="11">
                  <c:v>43548</c:v>
                </c:pt>
                <c:pt idx="12">
                  <c:v>43555</c:v>
                </c:pt>
                <c:pt idx="13">
                  <c:v>43562</c:v>
                </c:pt>
                <c:pt idx="14">
                  <c:v>43569</c:v>
                </c:pt>
                <c:pt idx="15">
                  <c:v>43576</c:v>
                </c:pt>
                <c:pt idx="16">
                  <c:v>43583</c:v>
                </c:pt>
                <c:pt idx="17">
                  <c:v>43590</c:v>
                </c:pt>
                <c:pt idx="18">
                  <c:v>43597</c:v>
                </c:pt>
                <c:pt idx="19">
                  <c:v>43604</c:v>
                </c:pt>
                <c:pt idx="20">
                  <c:v>43611</c:v>
                </c:pt>
                <c:pt idx="21">
                  <c:v>43618</c:v>
                </c:pt>
                <c:pt idx="22">
                  <c:v>43625</c:v>
                </c:pt>
                <c:pt idx="23">
                  <c:v>43632</c:v>
                </c:pt>
                <c:pt idx="24">
                  <c:v>43639</c:v>
                </c:pt>
                <c:pt idx="25">
                  <c:v>43646</c:v>
                </c:pt>
                <c:pt idx="26">
                  <c:v>43653</c:v>
                </c:pt>
                <c:pt idx="27">
                  <c:v>43660</c:v>
                </c:pt>
                <c:pt idx="28">
                  <c:v>43667</c:v>
                </c:pt>
                <c:pt idx="29">
                  <c:v>43674</c:v>
                </c:pt>
                <c:pt idx="30">
                  <c:v>43681</c:v>
                </c:pt>
                <c:pt idx="31">
                  <c:v>43688</c:v>
                </c:pt>
                <c:pt idx="32">
                  <c:v>43695</c:v>
                </c:pt>
                <c:pt idx="33">
                  <c:v>43702</c:v>
                </c:pt>
                <c:pt idx="34">
                  <c:v>43709</c:v>
                </c:pt>
                <c:pt idx="35">
                  <c:v>43716</c:v>
                </c:pt>
                <c:pt idx="36">
                  <c:v>43723</c:v>
                </c:pt>
                <c:pt idx="37">
                  <c:v>43730</c:v>
                </c:pt>
                <c:pt idx="38">
                  <c:v>43737</c:v>
                </c:pt>
                <c:pt idx="39">
                  <c:v>43744</c:v>
                </c:pt>
                <c:pt idx="40">
                  <c:v>43751</c:v>
                </c:pt>
                <c:pt idx="41">
                  <c:v>43758</c:v>
                </c:pt>
                <c:pt idx="42">
                  <c:v>43765</c:v>
                </c:pt>
                <c:pt idx="43">
                  <c:v>43772</c:v>
                </c:pt>
                <c:pt idx="44">
                  <c:v>43779</c:v>
                </c:pt>
                <c:pt idx="45">
                  <c:v>43786</c:v>
                </c:pt>
                <c:pt idx="46">
                  <c:v>43793</c:v>
                </c:pt>
                <c:pt idx="47">
                  <c:v>43800</c:v>
                </c:pt>
                <c:pt idx="48">
                  <c:v>43807</c:v>
                </c:pt>
                <c:pt idx="49">
                  <c:v>43814</c:v>
                </c:pt>
                <c:pt idx="50">
                  <c:v>43821</c:v>
                </c:pt>
                <c:pt idx="51">
                  <c:v>43828</c:v>
                </c:pt>
                <c:pt idx="52">
                  <c:v>43835</c:v>
                </c:pt>
                <c:pt idx="53">
                  <c:v>43842</c:v>
                </c:pt>
                <c:pt idx="54">
                  <c:v>43849</c:v>
                </c:pt>
                <c:pt idx="55">
                  <c:v>43856</c:v>
                </c:pt>
                <c:pt idx="56">
                  <c:v>43863</c:v>
                </c:pt>
                <c:pt idx="57">
                  <c:v>43870</c:v>
                </c:pt>
                <c:pt idx="58">
                  <c:v>43877</c:v>
                </c:pt>
                <c:pt idx="59">
                  <c:v>43884</c:v>
                </c:pt>
                <c:pt idx="60">
                  <c:v>43891</c:v>
                </c:pt>
                <c:pt idx="61">
                  <c:v>43898</c:v>
                </c:pt>
                <c:pt idx="62">
                  <c:v>43905</c:v>
                </c:pt>
                <c:pt idx="63">
                  <c:v>43912</c:v>
                </c:pt>
                <c:pt idx="64">
                  <c:v>43919</c:v>
                </c:pt>
                <c:pt idx="65">
                  <c:v>43926</c:v>
                </c:pt>
                <c:pt idx="66">
                  <c:v>43933</c:v>
                </c:pt>
                <c:pt idx="67">
                  <c:v>43940</c:v>
                </c:pt>
                <c:pt idx="68">
                  <c:v>43947</c:v>
                </c:pt>
                <c:pt idx="69">
                  <c:v>43954</c:v>
                </c:pt>
                <c:pt idx="70">
                  <c:v>43961</c:v>
                </c:pt>
                <c:pt idx="71">
                  <c:v>43968</c:v>
                </c:pt>
                <c:pt idx="72">
                  <c:v>43975</c:v>
                </c:pt>
                <c:pt idx="73">
                  <c:v>43982</c:v>
                </c:pt>
                <c:pt idx="74">
                  <c:v>43989</c:v>
                </c:pt>
                <c:pt idx="75">
                  <c:v>43996</c:v>
                </c:pt>
                <c:pt idx="76">
                  <c:v>44003</c:v>
                </c:pt>
                <c:pt idx="77">
                  <c:v>44010</c:v>
                </c:pt>
                <c:pt idx="78">
                  <c:v>44017</c:v>
                </c:pt>
                <c:pt idx="79">
                  <c:v>44024</c:v>
                </c:pt>
                <c:pt idx="80">
                  <c:v>44031</c:v>
                </c:pt>
                <c:pt idx="81">
                  <c:v>44038</c:v>
                </c:pt>
                <c:pt idx="82">
                  <c:v>44045</c:v>
                </c:pt>
                <c:pt idx="83">
                  <c:v>44052</c:v>
                </c:pt>
                <c:pt idx="84">
                  <c:v>44059</c:v>
                </c:pt>
                <c:pt idx="85">
                  <c:v>44066</c:v>
                </c:pt>
                <c:pt idx="86">
                  <c:v>44073</c:v>
                </c:pt>
                <c:pt idx="87">
                  <c:v>44080</c:v>
                </c:pt>
                <c:pt idx="88">
                  <c:v>44087</c:v>
                </c:pt>
                <c:pt idx="89">
                  <c:v>44094</c:v>
                </c:pt>
                <c:pt idx="90">
                  <c:v>44101</c:v>
                </c:pt>
                <c:pt idx="91">
                  <c:v>44108</c:v>
                </c:pt>
                <c:pt idx="92">
                  <c:v>44115</c:v>
                </c:pt>
                <c:pt idx="93">
                  <c:v>44122</c:v>
                </c:pt>
                <c:pt idx="94">
                  <c:v>44129</c:v>
                </c:pt>
                <c:pt idx="95">
                  <c:v>44136</c:v>
                </c:pt>
                <c:pt idx="96">
                  <c:v>44143</c:v>
                </c:pt>
                <c:pt idx="97">
                  <c:v>44150</c:v>
                </c:pt>
                <c:pt idx="98">
                  <c:v>44157</c:v>
                </c:pt>
                <c:pt idx="99">
                  <c:v>44164</c:v>
                </c:pt>
                <c:pt idx="100">
                  <c:v>44171</c:v>
                </c:pt>
                <c:pt idx="101">
                  <c:v>44178</c:v>
                </c:pt>
                <c:pt idx="102">
                  <c:v>44185</c:v>
                </c:pt>
                <c:pt idx="103">
                  <c:v>44192</c:v>
                </c:pt>
                <c:pt idx="104">
                  <c:v>44199</c:v>
                </c:pt>
                <c:pt idx="105">
                  <c:v>44206</c:v>
                </c:pt>
                <c:pt idx="106">
                  <c:v>44213</c:v>
                </c:pt>
                <c:pt idx="107">
                  <c:v>44220</c:v>
                </c:pt>
                <c:pt idx="108">
                  <c:v>44227</c:v>
                </c:pt>
                <c:pt idx="109">
                  <c:v>44234</c:v>
                </c:pt>
                <c:pt idx="110">
                  <c:v>44241</c:v>
                </c:pt>
                <c:pt idx="111">
                  <c:v>44248</c:v>
                </c:pt>
                <c:pt idx="112">
                  <c:v>44255</c:v>
                </c:pt>
                <c:pt idx="113">
                  <c:v>44262</c:v>
                </c:pt>
                <c:pt idx="114">
                  <c:v>44269</c:v>
                </c:pt>
                <c:pt idx="115">
                  <c:v>44276</c:v>
                </c:pt>
                <c:pt idx="116">
                  <c:v>44283</c:v>
                </c:pt>
                <c:pt idx="117">
                  <c:v>44290</c:v>
                </c:pt>
                <c:pt idx="118">
                  <c:v>44297</c:v>
                </c:pt>
                <c:pt idx="119">
                  <c:v>44304</c:v>
                </c:pt>
                <c:pt idx="120">
                  <c:v>44311</c:v>
                </c:pt>
                <c:pt idx="121">
                  <c:v>44318</c:v>
                </c:pt>
                <c:pt idx="122">
                  <c:v>44325</c:v>
                </c:pt>
                <c:pt idx="123">
                  <c:v>44332</c:v>
                </c:pt>
                <c:pt idx="124">
                  <c:v>44339</c:v>
                </c:pt>
                <c:pt idx="125">
                  <c:v>44346</c:v>
                </c:pt>
                <c:pt idx="126">
                  <c:v>44353</c:v>
                </c:pt>
                <c:pt idx="127">
                  <c:v>44360</c:v>
                </c:pt>
                <c:pt idx="128">
                  <c:v>44367</c:v>
                </c:pt>
                <c:pt idx="129">
                  <c:v>44374</c:v>
                </c:pt>
                <c:pt idx="130">
                  <c:v>44381</c:v>
                </c:pt>
                <c:pt idx="131">
                  <c:v>44388</c:v>
                </c:pt>
                <c:pt idx="132">
                  <c:v>44395</c:v>
                </c:pt>
                <c:pt idx="133">
                  <c:v>44402</c:v>
                </c:pt>
              </c:numCache>
            </c:numRef>
          </c:cat>
          <c:val>
            <c:numRef>
              <c:f>Sheet1!$C$2:$C$135</c:f>
              <c:numCache>
                <c:formatCode>#,##0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4582800</c:v>
                </c:pt>
                <c:pt idx="71">
                  <c:v>10478200</c:v>
                </c:pt>
                <c:pt idx="72">
                  <c:v>10600700</c:v>
                </c:pt>
                <c:pt idx="73">
                  <c:v>21753900</c:v>
                </c:pt>
                <c:pt idx="74">
                  <c:v>20421100</c:v>
                </c:pt>
                <c:pt idx="75">
                  <c:v>9949400</c:v>
                </c:pt>
                <c:pt idx="76">
                  <c:v>7783700</c:v>
                </c:pt>
                <c:pt idx="77">
                  <c:v>14225200</c:v>
                </c:pt>
                <c:pt idx="78">
                  <c:v>15422000</c:v>
                </c:pt>
                <c:pt idx="79">
                  <c:v>7413900</c:v>
                </c:pt>
                <c:pt idx="80">
                  <c:v>5055400</c:v>
                </c:pt>
                <c:pt idx="81">
                  <c:v>9814500</c:v>
                </c:pt>
                <c:pt idx="82">
                  <c:v>7389900</c:v>
                </c:pt>
                <c:pt idx="83">
                  <c:v>6258000</c:v>
                </c:pt>
                <c:pt idx="84">
                  <c:v>6352400</c:v>
                </c:pt>
                <c:pt idx="85">
                  <c:v>5647500</c:v>
                </c:pt>
                <c:pt idx="86">
                  <c:v>5891400</c:v>
                </c:pt>
                <c:pt idx="87">
                  <c:v>5290700</c:v>
                </c:pt>
                <c:pt idx="88">
                  <c:v>4043900</c:v>
                </c:pt>
                <c:pt idx="89">
                  <c:v>3902300</c:v>
                </c:pt>
                <c:pt idx="90">
                  <c:v>5427500</c:v>
                </c:pt>
                <c:pt idx="91">
                  <c:v>603800</c:v>
                </c:pt>
                <c:pt idx="92">
                  <c:v>0</c:v>
                </c:pt>
                <c:pt idx="93">
                  <c:v>6434100</c:v>
                </c:pt>
                <c:pt idx="94">
                  <c:v>5620600</c:v>
                </c:pt>
                <c:pt idx="95">
                  <c:v>7068900</c:v>
                </c:pt>
                <c:pt idx="96">
                  <c:v>8442900</c:v>
                </c:pt>
                <c:pt idx="97">
                  <c:v>7393700</c:v>
                </c:pt>
                <c:pt idx="98">
                  <c:v>6484900</c:v>
                </c:pt>
                <c:pt idx="99">
                  <c:v>8332700</c:v>
                </c:pt>
                <c:pt idx="100">
                  <c:v>9746100</c:v>
                </c:pt>
                <c:pt idx="101">
                  <c:v>19964200</c:v>
                </c:pt>
                <c:pt idx="102">
                  <c:v>17752300</c:v>
                </c:pt>
                <c:pt idx="103">
                  <c:v>9059100</c:v>
                </c:pt>
                <c:pt idx="104">
                  <c:v>7923900</c:v>
                </c:pt>
                <c:pt idx="105">
                  <c:v>9703200</c:v>
                </c:pt>
                <c:pt idx="106">
                  <c:v>12415800</c:v>
                </c:pt>
                <c:pt idx="107">
                  <c:v>11396100</c:v>
                </c:pt>
                <c:pt idx="108">
                  <c:v>15846600</c:v>
                </c:pt>
                <c:pt idx="109">
                  <c:v>35912800</c:v>
                </c:pt>
                <c:pt idx="110">
                  <c:v>13907900</c:v>
                </c:pt>
                <c:pt idx="111">
                  <c:v>18957600</c:v>
                </c:pt>
                <c:pt idx="112">
                  <c:v>24979400</c:v>
                </c:pt>
                <c:pt idx="113">
                  <c:v>53217400</c:v>
                </c:pt>
                <c:pt idx="114">
                  <c:v>9709100</c:v>
                </c:pt>
                <c:pt idx="115">
                  <c:v>6590600</c:v>
                </c:pt>
                <c:pt idx="116">
                  <c:v>16300800</c:v>
                </c:pt>
                <c:pt idx="117">
                  <c:v>10737900</c:v>
                </c:pt>
                <c:pt idx="118">
                  <c:v>6086900</c:v>
                </c:pt>
                <c:pt idx="119">
                  <c:v>5724700</c:v>
                </c:pt>
                <c:pt idx="120">
                  <c:v>9141600</c:v>
                </c:pt>
                <c:pt idx="121">
                  <c:v>11110500</c:v>
                </c:pt>
                <c:pt idx="122">
                  <c:v>7256200</c:v>
                </c:pt>
                <c:pt idx="123">
                  <c:v>8631500</c:v>
                </c:pt>
                <c:pt idx="124">
                  <c:v>16858100</c:v>
                </c:pt>
                <c:pt idx="125">
                  <c:v>8883900</c:v>
                </c:pt>
                <c:pt idx="126">
                  <c:v>9394300</c:v>
                </c:pt>
                <c:pt idx="127">
                  <c:v>10353600</c:v>
                </c:pt>
                <c:pt idx="128">
                  <c:v>9929600</c:v>
                </c:pt>
                <c:pt idx="129">
                  <c:v>9480700</c:v>
                </c:pt>
                <c:pt idx="130">
                  <c:v>11557300</c:v>
                </c:pt>
                <c:pt idx="131">
                  <c:v>11099000</c:v>
                </c:pt>
                <c:pt idx="132">
                  <c:v>6572100</c:v>
                </c:pt>
                <c:pt idx="133">
                  <c:v>7057200</c:v>
                </c:pt>
              </c:numCache>
            </c:numRef>
          </c:val>
          <c:smooth val="1"/>
          <c:extLst>
            <c:ext xmlns:c16="http://schemas.microsoft.com/office/drawing/2014/chart" uri="{C3380CC4-5D6E-409C-BE32-E72D297353CC}">
              <c16:uniqueId val="{00000001-37FB-4966-ACF7-207388A3F8B8}"/>
            </c:ext>
          </c:extLst>
        </c:ser>
        <c:dLbls>
          <c:showLegendKey val="0"/>
          <c:showVal val="0"/>
          <c:showCatName val="0"/>
          <c:showSerName val="0"/>
          <c:showPercent val="0"/>
          <c:showBubbleSize val="0"/>
        </c:dLbls>
        <c:marker val="1"/>
        <c:smooth val="0"/>
        <c:axId val="591348864"/>
        <c:axId val="92617152"/>
      </c:lineChart>
      <c:dateAx>
        <c:axId val="687299008"/>
        <c:scaling>
          <c:orientation val="minMax"/>
          <c:min val="43466"/>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Arial (Body)"/>
                <a:ea typeface="+mn-ea"/>
                <a:cs typeface="+mn-cs"/>
              </a:defRPr>
            </a:pPr>
            <a:endParaRPr lang="en-US"/>
          </a:p>
        </c:txPr>
        <c:crossAx val="687293184"/>
        <c:crosses val="autoZero"/>
        <c:auto val="1"/>
        <c:lblOffset val="100"/>
        <c:baseTimeUnit val="days"/>
      </c:dateAx>
      <c:valAx>
        <c:axId val="68729318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Arial (Body)"/>
                    <a:ea typeface="+mn-ea"/>
                    <a:cs typeface="+mn-cs"/>
                  </a:defRPr>
                </a:pPr>
                <a:r>
                  <a:rPr lang="en-GB"/>
                  <a:t>Relative Google Search Volume (Index)</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Arial (Body)"/>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Arial (Body)"/>
                <a:ea typeface="+mn-ea"/>
                <a:cs typeface="+mn-cs"/>
              </a:defRPr>
            </a:pPr>
            <a:endParaRPr lang="en-US"/>
          </a:p>
        </c:txPr>
        <c:crossAx val="687299008"/>
        <c:crosses val="autoZero"/>
        <c:crossBetween val="between"/>
      </c:valAx>
      <c:valAx>
        <c:axId val="92617152"/>
        <c:scaling>
          <c:orientation val="minMax"/>
          <c:max val="60000000"/>
          <c:min val="0"/>
        </c:scaling>
        <c:delete val="0"/>
        <c:axPos val="r"/>
        <c:title>
          <c:tx>
            <c:rich>
              <a:bodyPr rot="-5400000" spcFirstLastPara="1" vertOverflow="ellipsis" vert="horz" wrap="square" anchor="ctr" anchorCtr="1"/>
              <a:lstStyle/>
              <a:p>
                <a:pPr>
                  <a:defRPr sz="1000" b="1" i="0" u="none" strike="noStrike" kern="1200" baseline="0">
                    <a:solidFill>
                      <a:schemeClr val="tx1"/>
                    </a:solidFill>
                    <a:latin typeface="Arial (Body)"/>
                    <a:ea typeface="+mn-ea"/>
                    <a:cs typeface="+mn-cs"/>
                  </a:defRPr>
                </a:pPr>
                <a:r>
                  <a:rPr lang="en-GB"/>
                  <a:t>TV Exposures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Arial (Body)"/>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Arial (Body)"/>
                <a:ea typeface="+mn-ea"/>
                <a:cs typeface="+mn-cs"/>
              </a:defRPr>
            </a:pPr>
            <a:endParaRPr lang="en-US"/>
          </a:p>
        </c:txPr>
        <c:crossAx val="591348864"/>
        <c:crosses val="max"/>
        <c:crossBetween val="between"/>
        <c:majorUnit val="10000000"/>
        <c:minorUnit val="2000000"/>
      </c:valAx>
      <c:dateAx>
        <c:axId val="591348864"/>
        <c:scaling>
          <c:orientation val="minMax"/>
        </c:scaling>
        <c:delete val="1"/>
        <c:axPos val="b"/>
        <c:numFmt formatCode="m/d/yyyy" sourceLinked="1"/>
        <c:majorTickMark val="out"/>
        <c:minorTickMark val="none"/>
        <c:tickLblPos val="nextTo"/>
        <c:crossAx val="92617152"/>
        <c:crosses val="autoZero"/>
        <c:auto val="1"/>
        <c:lblOffset val="100"/>
        <c:baseTimeUnit val="days"/>
      </c:dateAx>
      <c:spPr>
        <a:noFill/>
        <a:ln>
          <a:noFill/>
        </a:ln>
        <a:effectLst/>
      </c:spPr>
    </c:plotArea>
    <c:legend>
      <c:legendPos val="t"/>
      <c:layout>
        <c:manualLayout>
          <c:xMode val="edge"/>
          <c:yMode val="edge"/>
          <c:x val="0.31182833333333326"/>
          <c:y val="9.4608564814814819E-2"/>
          <c:w val="0.31049148148148142"/>
          <c:h val="0.16376342592592591"/>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Body)"/>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latin typeface="Arial (Body)"/>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A4CE4B-C99E-4F9A-8D24-5A9CFFF67A14}" type="doc">
      <dgm:prSet loTypeId="urn:microsoft.com/office/officeart/2008/layout/HorizontalMultiLevelHierarchy" loCatId="hierarchy" qsTypeId="urn:microsoft.com/office/officeart/2005/8/quickstyle/simple1" qsCatId="simple" csTypeId="urn:microsoft.com/office/officeart/2005/8/colors/accent0_3" csCatId="mainScheme" phldr="1"/>
      <dgm:spPr/>
      <dgm:t>
        <a:bodyPr/>
        <a:lstStyle/>
        <a:p>
          <a:endParaRPr lang="en-GB"/>
        </a:p>
      </dgm:t>
    </dgm:pt>
    <dgm:pt modelId="{6B8398F5-4C8D-4583-BC98-D46AF42627AF}">
      <dgm:prSet phldrT="[Text]" custT="1"/>
      <dgm:spPr/>
      <dgm:t>
        <a:bodyPr/>
        <a:lstStyle/>
        <a:p>
          <a:r>
            <a:rPr lang="en-GB" sz="1600" b="1" dirty="0"/>
            <a:t>Direct traffic </a:t>
          </a:r>
        </a:p>
      </dgm:t>
    </dgm:pt>
    <dgm:pt modelId="{91B4E6BE-7410-4AC1-AB5B-E576A4FC3657}" type="parTrans" cxnId="{082859E8-FE20-40D9-A2ED-82FD95C4C12B}">
      <dgm:prSet custT="1"/>
      <dgm:spPr/>
      <dgm:t>
        <a:bodyPr/>
        <a:lstStyle/>
        <a:p>
          <a:endParaRPr lang="en-GB" sz="1600" b="1">
            <a:solidFill>
              <a:schemeClr val="tx1"/>
            </a:solidFill>
          </a:endParaRPr>
        </a:p>
      </dgm:t>
    </dgm:pt>
    <dgm:pt modelId="{437EA1FA-B426-452C-940C-0C7CF387E962}" type="sibTrans" cxnId="{082859E8-FE20-40D9-A2ED-82FD95C4C12B}">
      <dgm:prSet/>
      <dgm:spPr/>
      <dgm:t>
        <a:bodyPr/>
        <a:lstStyle/>
        <a:p>
          <a:endParaRPr lang="en-GB" sz="1600" b="1">
            <a:solidFill>
              <a:schemeClr val="tx1"/>
            </a:solidFill>
          </a:endParaRPr>
        </a:p>
      </dgm:t>
    </dgm:pt>
    <dgm:pt modelId="{F842F752-AAEE-419C-BDA9-F3502CFCC3F3}">
      <dgm:prSet phldrT="[Text]" custT="1"/>
      <dgm:spPr/>
      <dgm:t>
        <a:bodyPr/>
        <a:lstStyle/>
        <a:p>
          <a:r>
            <a:rPr lang="en-GB" sz="1600" b="1" dirty="0"/>
            <a:t>Organic traffic</a:t>
          </a:r>
        </a:p>
      </dgm:t>
    </dgm:pt>
    <dgm:pt modelId="{9627997B-3323-46B8-9437-57F120D247C3}" type="parTrans" cxnId="{06264D0C-96F3-4F74-AB4C-1BC7DD5F6DCC}">
      <dgm:prSet custT="1"/>
      <dgm:spPr/>
      <dgm:t>
        <a:bodyPr/>
        <a:lstStyle/>
        <a:p>
          <a:endParaRPr lang="en-GB" sz="1600" b="1">
            <a:solidFill>
              <a:schemeClr val="tx1"/>
            </a:solidFill>
          </a:endParaRPr>
        </a:p>
      </dgm:t>
    </dgm:pt>
    <dgm:pt modelId="{0CF04FC9-60DC-49DE-9CD8-F19A0FA59BCA}" type="sibTrans" cxnId="{06264D0C-96F3-4F74-AB4C-1BC7DD5F6DCC}">
      <dgm:prSet/>
      <dgm:spPr/>
      <dgm:t>
        <a:bodyPr/>
        <a:lstStyle/>
        <a:p>
          <a:endParaRPr lang="en-GB" sz="1600" b="1">
            <a:solidFill>
              <a:schemeClr val="tx1"/>
            </a:solidFill>
          </a:endParaRPr>
        </a:p>
      </dgm:t>
    </dgm:pt>
    <dgm:pt modelId="{3D01D747-292A-4FA7-B551-3901C381E762}">
      <dgm:prSet custT="1"/>
      <dgm:spPr/>
      <dgm:t>
        <a:bodyPr/>
        <a:lstStyle/>
        <a:p>
          <a:r>
            <a:rPr lang="en-GB" sz="1600" b="1" dirty="0"/>
            <a:t>Paid traffic</a:t>
          </a:r>
        </a:p>
      </dgm:t>
    </dgm:pt>
    <dgm:pt modelId="{B64A4F15-D6D8-4AF0-AC2F-2C34BB337C4C}" type="parTrans" cxnId="{47209F54-3835-4317-9D77-AC95ADCA3D67}">
      <dgm:prSet custT="1"/>
      <dgm:spPr/>
      <dgm:t>
        <a:bodyPr/>
        <a:lstStyle/>
        <a:p>
          <a:endParaRPr lang="en-GB" sz="1600" b="1">
            <a:solidFill>
              <a:schemeClr val="tx1"/>
            </a:solidFill>
          </a:endParaRPr>
        </a:p>
      </dgm:t>
    </dgm:pt>
    <dgm:pt modelId="{E906F6C3-82DF-49B8-BBB2-2BE808585712}" type="sibTrans" cxnId="{47209F54-3835-4317-9D77-AC95ADCA3D67}">
      <dgm:prSet/>
      <dgm:spPr/>
      <dgm:t>
        <a:bodyPr/>
        <a:lstStyle/>
        <a:p>
          <a:endParaRPr lang="en-GB" sz="1600" b="1">
            <a:solidFill>
              <a:schemeClr val="tx1"/>
            </a:solidFill>
          </a:endParaRPr>
        </a:p>
      </dgm:t>
    </dgm:pt>
    <dgm:pt modelId="{D9F151AB-7001-48FB-8978-A311B9000552}">
      <dgm:prSet custT="1"/>
      <dgm:spPr>
        <a:solidFill>
          <a:srgbClr val="C00000"/>
        </a:solidFill>
        <a:ln>
          <a:noFill/>
        </a:ln>
      </dgm:spPr>
      <dgm:t>
        <a:bodyPr/>
        <a:lstStyle/>
        <a:p>
          <a:r>
            <a:rPr lang="en-GB" sz="1600" b="1" dirty="0"/>
            <a:t>Time to long click and so ranking</a:t>
          </a:r>
        </a:p>
      </dgm:t>
    </dgm:pt>
    <dgm:pt modelId="{1F04B378-546F-48EC-850D-378A703F835C}" type="parTrans" cxnId="{2B1C5887-DA8C-4718-BB2D-909C562EEA83}">
      <dgm:prSet custT="1"/>
      <dgm:spPr/>
      <dgm:t>
        <a:bodyPr/>
        <a:lstStyle/>
        <a:p>
          <a:endParaRPr lang="en-GB" sz="1600" b="1">
            <a:solidFill>
              <a:schemeClr val="tx1"/>
            </a:solidFill>
          </a:endParaRPr>
        </a:p>
      </dgm:t>
    </dgm:pt>
    <dgm:pt modelId="{C0BC789C-627D-46CF-A4BF-CF3F0278D5C2}" type="sibTrans" cxnId="{2B1C5887-DA8C-4718-BB2D-909C562EEA83}">
      <dgm:prSet/>
      <dgm:spPr/>
      <dgm:t>
        <a:bodyPr/>
        <a:lstStyle/>
        <a:p>
          <a:endParaRPr lang="en-GB" sz="1600" b="1">
            <a:solidFill>
              <a:schemeClr val="tx1"/>
            </a:solidFill>
          </a:endParaRPr>
        </a:p>
      </dgm:t>
    </dgm:pt>
    <dgm:pt modelId="{4F23B51C-2B32-48C7-9B37-E4579E801810}">
      <dgm:prSet custT="1"/>
      <dgm:spPr/>
      <dgm:t>
        <a:bodyPr/>
        <a:lstStyle/>
        <a:p>
          <a:r>
            <a:rPr lang="en-GB" sz="1600" b="1"/>
            <a:t>Online adspend</a:t>
          </a:r>
          <a:endParaRPr lang="en-GB" sz="1600" b="1" dirty="0"/>
        </a:p>
      </dgm:t>
    </dgm:pt>
    <dgm:pt modelId="{41F4297F-1D89-4912-9D68-F365AFD4AB87}" type="parTrans" cxnId="{3E006C37-1CF2-48AC-BE0B-F2DE86DBBAE2}">
      <dgm:prSet custT="1"/>
      <dgm:spPr/>
      <dgm:t>
        <a:bodyPr/>
        <a:lstStyle/>
        <a:p>
          <a:endParaRPr lang="en-GB" sz="1600" b="1">
            <a:solidFill>
              <a:schemeClr val="tx1"/>
            </a:solidFill>
          </a:endParaRPr>
        </a:p>
      </dgm:t>
    </dgm:pt>
    <dgm:pt modelId="{A1B870F9-69ED-4174-A9B3-EC44AE48BC98}" type="sibTrans" cxnId="{3E006C37-1CF2-48AC-BE0B-F2DE86DBBAE2}">
      <dgm:prSet/>
      <dgm:spPr/>
      <dgm:t>
        <a:bodyPr/>
        <a:lstStyle/>
        <a:p>
          <a:endParaRPr lang="en-GB" sz="1600" b="1">
            <a:solidFill>
              <a:schemeClr val="tx1"/>
            </a:solidFill>
          </a:endParaRPr>
        </a:p>
      </dgm:t>
    </dgm:pt>
    <dgm:pt modelId="{54DFD5B1-B4E5-4DDC-9C50-C97D5F23B7B6}">
      <dgm:prSet custT="1"/>
      <dgm:spPr>
        <a:solidFill>
          <a:srgbClr val="C00000"/>
        </a:solidFill>
        <a:ln>
          <a:noFill/>
        </a:ln>
      </dgm:spPr>
      <dgm:t>
        <a:bodyPr/>
        <a:lstStyle/>
        <a:p>
          <a:r>
            <a:rPr lang="en-GB" sz="1600" b="1" dirty="0"/>
            <a:t>Quality score and cost per click</a:t>
          </a:r>
        </a:p>
      </dgm:t>
    </dgm:pt>
    <dgm:pt modelId="{BDDF2CE8-2FCE-4F69-A2EE-3D8C2BC58E07}" type="parTrans" cxnId="{A814C0DE-A397-4ECA-9468-953CAFE7579A}">
      <dgm:prSet custT="1"/>
      <dgm:spPr/>
      <dgm:t>
        <a:bodyPr/>
        <a:lstStyle/>
        <a:p>
          <a:endParaRPr lang="en-GB" sz="1600" b="1">
            <a:solidFill>
              <a:schemeClr val="tx1"/>
            </a:solidFill>
          </a:endParaRPr>
        </a:p>
      </dgm:t>
    </dgm:pt>
    <dgm:pt modelId="{74DDC5D4-A154-43B9-9E3F-A5EED08F6DCE}" type="sibTrans" cxnId="{A814C0DE-A397-4ECA-9468-953CAFE7579A}">
      <dgm:prSet/>
      <dgm:spPr/>
      <dgm:t>
        <a:bodyPr/>
        <a:lstStyle/>
        <a:p>
          <a:endParaRPr lang="en-GB" sz="1600" b="1">
            <a:solidFill>
              <a:schemeClr val="tx1"/>
            </a:solidFill>
          </a:endParaRPr>
        </a:p>
      </dgm:t>
    </dgm:pt>
    <dgm:pt modelId="{D6D3C375-9D79-4473-AC4E-18636F1C7742}">
      <dgm:prSet custT="1"/>
      <dgm:spPr>
        <a:solidFill>
          <a:srgbClr val="C00000"/>
        </a:solidFill>
        <a:ln>
          <a:noFill/>
        </a:ln>
      </dgm:spPr>
      <dgm:t>
        <a:bodyPr/>
        <a:lstStyle/>
        <a:p>
          <a:r>
            <a:rPr lang="en-GB" sz="1600" b="1" dirty="0"/>
            <a:t>Organic search click through rate</a:t>
          </a:r>
        </a:p>
      </dgm:t>
    </dgm:pt>
    <dgm:pt modelId="{35C4EA3E-31D9-4B22-818D-41BE8A268CD9}" type="parTrans" cxnId="{DA9B6D22-61F8-4D8A-A591-74A30D659D01}">
      <dgm:prSet custT="1"/>
      <dgm:spPr/>
      <dgm:t>
        <a:bodyPr/>
        <a:lstStyle/>
        <a:p>
          <a:endParaRPr lang="en-GB" sz="1600" b="1"/>
        </a:p>
      </dgm:t>
    </dgm:pt>
    <dgm:pt modelId="{4BA61390-7714-435F-AF26-65E1344C67D5}" type="sibTrans" cxnId="{DA9B6D22-61F8-4D8A-A591-74A30D659D01}">
      <dgm:prSet/>
      <dgm:spPr/>
      <dgm:t>
        <a:bodyPr/>
        <a:lstStyle/>
        <a:p>
          <a:endParaRPr lang="en-GB" sz="1600" b="1"/>
        </a:p>
      </dgm:t>
    </dgm:pt>
    <dgm:pt modelId="{D9F460B2-59E9-4D75-8E0E-8A24D1280F74}">
      <dgm:prSet custT="1"/>
      <dgm:spPr>
        <a:solidFill>
          <a:srgbClr val="C00000"/>
        </a:solidFill>
        <a:ln>
          <a:noFill/>
        </a:ln>
      </dgm:spPr>
      <dgm:t>
        <a:bodyPr/>
        <a:lstStyle/>
        <a:p>
          <a:r>
            <a:rPr lang="en-GB" sz="1600" b="1" dirty="0"/>
            <a:t>Paid search click through rate</a:t>
          </a:r>
        </a:p>
      </dgm:t>
    </dgm:pt>
    <dgm:pt modelId="{8947702F-4FE2-472B-9465-E2AAFDE43AC0}" type="parTrans" cxnId="{391EE3C5-8645-4E0C-BE80-BBFD61BACAFF}">
      <dgm:prSet custT="1"/>
      <dgm:spPr/>
      <dgm:t>
        <a:bodyPr/>
        <a:lstStyle/>
        <a:p>
          <a:endParaRPr lang="en-GB" sz="1600" b="1"/>
        </a:p>
      </dgm:t>
    </dgm:pt>
    <dgm:pt modelId="{A8B75C1D-015C-456C-8A9C-60E719A50926}" type="sibTrans" cxnId="{391EE3C5-8645-4E0C-BE80-BBFD61BACAFF}">
      <dgm:prSet/>
      <dgm:spPr/>
      <dgm:t>
        <a:bodyPr/>
        <a:lstStyle/>
        <a:p>
          <a:endParaRPr lang="en-GB" sz="1600" b="1"/>
        </a:p>
      </dgm:t>
    </dgm:pt>
    <dgm:pt modelId="{18A33137-DCE1-43D9-85F5-4C2EFBDE7955}">
      <dgm:prSet phldrT="[Text]" custT="1"/>
      <dgm:spPr/>
      <dgm:t>
        <a:bodyPr/>
        <a:lstStyle/>
        <a:p>
          <a:r>
            <a:rPr lang="en-GB" sz="3200" b="1" dirty="0"/>
            <a:t>Sales</a:t>
          </a:r>
        </a:p>
      </dgm:t>
    </dgm:pt>
    <dgm:pt modelId="{DF8912BE-7A07-48B6-8E87-F20A8DF71BCE}" type="sibTrans" cxnId="{F3136C2D-CCE8-4212-B6E7-C4F0F3600612}">
      <dgm:prSet/>
      <dgm:spPr/>
      <dgm:t>
        <a:bodyPr/>
        <a:lstStyle/>
        <a:p>
          <a:endParaRPr lang="en-GB" sz="1600" b="1">
            <a:solidFill>
              <a:schemeClr val="tx1"/>
            </a:solidFill>
          </a:endParaRPr>
        </a:p>
      </dgm:t>
    </dgm:pt>
    <dgm:pt modelId="{4A316950-2E88-4B15-B0A5-46398489FBBB}" type="parTrans" cxnId="{F3136C2D-CCE8-4212-B6E7-C4F0F3600612}">
      <dgm:prSet/>
      <dgm:spPr/>
      <dgm:t>
        <a:bodyPr/>
        <a:lstStyle/>
        <a:p>
          <a:endParaRPr lang="en-GB" sz="1600" b="1">
            <a:solidFill>
              <a:schemeClr val="tx1"/>
            </a:solidFill>
          </a:endParaRPr>
        </a:p>
      </dgm:t>
    </dgm:pt>
    <dgm:pt modelId="{598538BE-A2AB-4D27-83BF-A1D06D2B35C0}" type="pres">
      <dgm:prSet presAssocID="{62A4CE4B-C99E-4F9A-8D24-5A9CFFF67A14}" presName="Name0" presStyleCnt="0">
        <dgm:presLayoutVars>
          <dgm:chPref val="1"/>
          <dgm:dir val="rev"/>
          <dgm:animOne val="branch"/>
          <dgm:animLvl val="lvl"/>
          <dgm:resizeHandles val="exact"/>
        </dgm:presLayoutVars>
      </dgm:prSet>
      <dgm:spPr/>
    </dgm:pt>
    <dgm:pt modelId="{9CDEA85B-8D56-431C-934E-3C9882485A5C}" type="pres">
      <dgm:prSet presAssocID="{18A33137-DCE1-43D9-85F5-4C2EFBDE7955}" presName="root1" presStyleCnt="0"/>
      <dgm:spPr/>
    </dgm:pt>
    <dgm:pt modelId="{7248F016-304F-4DF9-8D72-47C01D7B3EF5}" type="pres">
      <dgm:prSet presAssocID="{18A33137-DCE1-43D9-85F5-4C2EFBDE7955}" presName="LevelOneTextNode" presStyleLbl="node0" presStyleIdx="0" presStyleCnt="1">
        <dgm:presLayoutVars>
          <dgm:chPref val="3"/>
        </dgm:presLayoutVars>
      </dgm:prSet>
      <dgm:spPr>
        <a:prstGeom prst="roundRect">
          <a:avLst/>
        </a:prstGeom>
      </dgm:spPr>
    </dgm:pt>
    <dgm:pt modelId="{D05E0D1F-7C32-49D6-B2CF-F97D72E00554}" type="pres">
      <dgm:prSet presAssocID="{18A33137-DCE1-43D9-85F5-4C2EFBDE7955}" presName="level2hierChild" presStyleCnt="0"/>
      <dgm:spPr/>
    </dgm:pt>
    <dgm:pt modelId="{980E45DC-1050-446D-8F24-B4C47B3D308B}" type="pres">
      <dgm:prSet presAssocID="{91B4E6BE-7410-4AC1-AB5B-E576A4FC3657}" presName="conn2-1" presStyleLbl="parChTrans1D2" presStyleIdx="0" presStyleCnt="3"/>
      <dgm:spPr/>
    </dgm:pt>
    <dgm:pt modelId="{99EA4A4B-6696-4569-BE10-A3ACE151BE8C}" type="pres">
      <dgm:prSet presAssocID="{91B4E6BE-7410-4AC1-AB5B-E576A4FC3657}" presName="connTx" presStyleLbl="parChTrans1D2" presStyleIdx="0" presStyleCnt="3"/>
      <dgm:spPr/>
    </dgm:pt>
    <dgm:pt modelId="{B477485E-5325-4B60-9975-AD41E813FA7F}" type="pres">
      <dgm:prSet presAssocID="{6B8398F5-4C8D-4583-BC98-D46AF42627AF}" presName="root2" presStyleCnt="0"/>
      <dgm:spPr/>
    </dgm:pt>
    <dgm:pt modelId="{0560909F-A301-4CA5-A8D9-00C4462806A4}" type="pres">
      <dgm:prSet presAssocID="{6B8398F5-4C8D-4583-BC98-D46AF42627AF}" presName="LevelTwoTextNode" presStyleLbl="node2" presStyleIdx="0" presStyleCnt="3">
        <dgm:presLayoutVars>
          <dgm:chPref val="3"/>
        </dgm:presLayoutVars>
      </dgm:prSet>
      <dgm:spPr>
        <a:prstGeom prst="roundRect">
          <a:avLst/>
        </a:prstGeom>
      </dgm:spPr>
    </dgm:pt>
    <dgm:pt modelId="{CB8CD7B2-AD46-4AE3-8A2A-45B373C3C311}" type="pres">
      <dgm:prSet presAssocID="{6B8398F5-4C8D-4583-BC98-D46AF42627AF}" presName="level3hierChild" presStyleCnt="0"/>
      <dgm:spPr/>
    </dgm:pt>
    <dgm:pt modelId="{55B69D74-828D-4D03-A1C1-828E4301158B}" type="pres">
      <dgm:prSet presAssocID="{9627997B-3323-46B8-9437-57F120D247C3}" presName="conn2-1" presStyleLbl="parChTrans1D2" presStyleIdx="1" presStyleCnt="3"/>
      <dgm:spPr/>
    </dgm:pt>
    <dgm:pt modelId="{FA04B8CA-7640-487B-BC19-784E8F8C3921}" type="pres">
      <dgm:prSet presAssocID="{9627997B-3323-46B8-9437-57F120D247C3}" presName="connTx" presStyleLbl="parChTrans1D2" presStyleIdx="1" presStyleCnt="3"/>
      <dgm:spPr/>
    </dgm:pt>
    <dgm:pt modelId="{1DB1B849-2A57-40C7-BE73-AB6B6876CE06}" type="pres">
      <dgm:prSet presAssocID="{F842F752-AAEE-419C-BDA9-F3502CFCC3F3}" presName="root2" presStyleCnt="0"/>
      <dgm:spPr/>
    </dgm:pt>
    <dgm:pt modelId="{5EEE7116-D3A4-4212-B9A4-9B4D39FD210D}" type="pres">
      <dgm:prSet presAssocID="{F842F752-AAEE-419C-BDA9-F3502CFCC3F3}" presName="LevelTwoTextNode" presStyleLbl="node2" presStyleIdx="1" presStyleCnt="3">
        <dgm:presLayoutVars>
          <dgm:chPref val="3"/>
        </dgm:presLayoutVars>
      </dgm:prSet>
      <dgm:spPr>
        <a:prstGeom prst="roundRect">
          <a:avLst/>
        </a:prstGeom>
      </dgm:spPr>
    </dgm:pt>
    <dgm:pt modelId="{4CA2DC6F-9081-4D8D-85E5-8021069075D4}" type="pres">
      <dgm:prSet presAssocID="{F842F752-AAEE-419C-BDA9-F3502CFCC3F3}" presName="level3hierChild" presStyleCnt="0"/>
      <dgm:spPr/>
    </dgm:pt>
    <dgm:pt modelId="{3655A15C-6886-49F0-A6A7-A9F58EFD8C00}" type="pres">
      <dgm:prSet presAssocID="{1F04B378-546F-48EC-850D-378A703F835C}" presName="conn2-1" presStyleLbl="parChTrans1D3" presStyleIdx="0" presStyleCnt="3"/>
      <dgm:spPr/>
    </dgm:pt>
    <dgm:pt modelId="{69436DE1-9D1E-4B22-B55B-0942AC28F116}" type="pres">
      <dgm:prSet presAssocID="{1F04B378-546F-48EC-850D-378A703F835C}" presName="connTx" presStyleLbl="parChTrans1D3" presStyleIdx="0" presStyleCnt="3"/>
      <dgm:spPr/>
    </dgm:pt>
    <dgm:pt modelId="{C88251F7-7AEB-4642-8FA3-13C92F0977A2}" type="pres">
      <dgm:prSet presAssocID="{D9F151AB-7001-48FB-8978-A311B9000552}" presName="root2" presStyleCnt="0"/>
      <dgm:spPr/>
    </dgm:pt>
    <dgm:pt modelId="{80CB33DC-0C83-4E9C-8C4C-32E84FC4BB8A}" type="pres">
      <dgm:prSet presAssocID="{D9F151AB-7001-48FB-8978-A311B9000552}" presName="LevelTwoTextNode" presStyleLbl="node3" presStyleIdx="0" presStyleCnt="3">
        <dgm:presLayoutVars>
          <dgm:chPref val="3"/>
        </dgm:presLayoutVars>
      </dgm:prSet>
      <dgm:spPr>
        <a:prstGeom prst="roundRect">
          <a:avLst/>
        </a:prstGeom>
      </dgm:spPr>
    </dgm:pt>
    <dgm:pt modelId="{099D5987-74A8-4AD7-A534-192CEE2466FE}" type="pres">
      <dgm:prSet presAssocID="{D9F151AB-7001-48FB-8978-A311B9000552}" presName="level3hierChild" presStyleCnt="0"/>
      <dgm:spPr/>
    </dgm:pt>
    <dgm:pt modelId="{453AC4C2-8F06-4D6D-96E3-8FC4A5DA1516}" type="pres">
      <dgm:prSet presAssocID="{35C4EA3E-31D9-4B22-818D-41BE8A268CD9}" presName="conn2-1" presStyleLbl="parChTrans1D4" presStyleIdx="0" presStyleCnt="2"/>
      <dgm:spPr/>
    </dgm:pt>
    <dgm:pt modelId="{0AA25037-0476-4747-9B27-80DB22816D17}" type="pres">
      <dgm:prSet presAssocID="{35C4EA3E-31D9-4B22-818D-41BE8A268CD9}" presName="connTx" presStyleLbl="parChTrans1D4" presStyleIdx="0" presStyleCnt="2"/>
      <dgm:spPr/>
    </dgm:pt>
    <dgm:pt modelId="{2292FA9C-C247-4B7C-AE38-BADD348902E5}" type="pres">
      <dgm:prSet presAssocID="{D6D3C375-9D79-4473-AC4E-18636F1C7742}" presName="root2" presStyleCnt="0"/>
      <dgm:spPr/>
    </dgm:pt>
    <dgm:pt modelId="{0B701484-60B7-4FB7-9798-A8147277A53A}" type="pres">
      <dgm:prSet presAssocID="{D6D3C375-9D79-4473-AC4E-18636F1C7742}" presName="LevelTwoTextNode" presStyleLbl="node4" presStyleIdx="0" presStyleCnt="2">
        <dgm:presLayoutVars>
          <dgm:chPref val="3"/>
        </dgm:presLayoutVars>
      </dgm:prSet>
      <dgm:spPr>
        <a:prstGeom prst="roundRect">
          <a:avLst/>
        </a:prstGeom>
      </dgm:spPr>
    </dgm:pt>
    <dgm:pt modelId="{6A0397E7-A23A-497F-9AE4-AB90A9CA7611}" type="pres">
      <dgm:prSet presAssocID="{D6D3C375-9D79-4473-AC4E-18636F1C7742}" presName="level3hierChild" presStyleCnt="0"/>
      <dgm:spPr/>
    </dgm:pt>
    <dgm:pt modelId="{C4EA9F44-36D7-4815-83EA-526A52737A84}" type="pres">
      <dgm:prSet presAssocID="{B64A4F15-D6D8-4AF0-AC2F-2C34BB337C4C}" presName="conn2-1" presStyleLbl="parChTrans1D2" presStyleIdx="2" presStyleCnt="3"/>
      <dgm:spPr/>
    </dgm:pt>
    <dgm:pt modelId="{B9BCE538-ED54-49F5-A924-334FD362EC43}" type="pres">
      <dgm:prSet presAssocID="{B64A4F15-D6D8-4AF0-AC2F-2C34BB337C4C}" presName="connTx" presStyleLbl="parChTrans1D2" presStyleIdx="2" presStyleCnt="3"/>
      <dgm:spPr/>
    </dgm:pt>
    <dgm:pt modelId="{817C7844-AAE5-415E-9116-EBA8E6B7770A}" type="pres">
      <dgm:prSet presAssocID="{3D01D747-292A-4FA7-B551-3901C381E762}" presName="root2" presStyleCnt="0"/>
      <dgm:spPr/>
    </dgm:pt>
    <dgm:pt modelId="{65D20FC7-BDE9-42CF-9385-2CE21D663B94}" type="pres">
      <dgm:prSet presAssocID="{3D01D747-292A-4FA7-B551-3901C381E762}" presName="LevelTwoTextNode" presStyleLbl="node2" presStyleIdx="2" presStyleCnt="3">
        <dgm:presLayoutVars>
          <dgm:chPref val="3"/>
        </dgm:presLayoutVars>
      </dgm:prSet>
      <dgm:spPr>
        <a:prstGeom prst="roundRect">
          <a:avLst/>
        </a:prstGeom>
      </dgm:spPr>
    </dgm:pt>
    <dgm:pt modelId="{26C53928-EFFE-4A79-8755-06C405F3D765}" type="pres">
      <dgm:prSet presAssocID="{3D01D747-292A-4FA7-B551-3901C381E762}" presName="level3hierChild" presStyleCnt="0"/>
      <dgm:spPr/>
    </dgm:pt>
    <dgm:pt modelId="{390BB26A-39B5-45C1-9240-FC5B1BD87741}" type="pres">
      <dgm:prSet presAssocID="{41F4297F-1D89-4912-9D68-F365AFD4AB87}" presName="conn2-1" presStyleLbl="parChTrans1D3" presStyleIdx="1" presStyleCnt="3"/>
      <dgm:spPr/>
    </dgm:pt>
    <dgm:pt modelId="{AB77AA55-4A73-4F91-9C6B-9A5D5008C9DA}" type="pres">
      <dgm:prSet presAssocID="{41F4297F-1D89-4912-9D68-F365AFD4AB87}" presName="connTx" presStyleLbl="parChTrans1D3" presStyleIdx="1" presStyleCnt="3"/>
      <dgm:spPr/>
    </dgm:pt>
    <dgm:pt modelId="{4629DAC7-AAF1-4CF6-AB99-362F6083D80F}" type="pres">
      <dgm:prSet presAssocID="{4F23B51C-2B32-48C7-9B37-E4579E801810}" presName="root2" presStyleCnt="0"/>
      <dgm:spPr/>
    </dgm:pt>
    <dgm:pt modelId="{03524F25-C150-4786-A1D0-E13224B5C4F6}" type="pres">
      <dgm:prSet presAssocID="{4F23B51C-2B32-48C7-9B37-E4579E801810}" presName="LevelTwoTextNode" presStyleLbl="node3" presStyleIdx="1" presStyleCnt="3">
        <dgm:presLayoutVars>
          <dgm:chPref val="3"/>
        </dgm:presLayoutVars>
      </dgm:prSet>
      <dgm:spPr>
        <a:prstGeom prst="roundRect">
          <a:avLst/>
        </a:prstGeom>
      </dgm:spPr>
    </dgm:pt>
    <dgm:pt modelId="{357A8714-02E3-491E-8C0C-6500616850B2}" type="pres">
      <dgm:prSet presAssocID="{4F23B51C-2B32-48C7-9B37-E4579E801810}" presName="level3hierChild" presStyleCnt="0"/>
      <dgm:spPr/>
    </dgm:pt>
    <dgm:pt modelId="{3187BE28-41F6-4E10-A5B6-2070F7512EFD}" type="pres">
      <dgm:prSet presAssocID="{BDDF2CE8-2FCE-4F69-A2EE-3D8C2BC58E07}" presName="conn2-1" presStyleLbl="parChTrans1D3" presStyleIdx="2" presStyleCnt="3"/>
      <dgm:spPr/>
    </dgm:pt>
    <dgm:pt modelId="{DE5CDC8A-C950-435A-A271-7467BDD702A0}" type="pres">
      <dgm:prSet presAssocID="{BDDF2CE8-2FCE-4F69-A2EE-3D8C2BC58E07}" presName="connTx" presStyleLbl="parChTrans1D3" presStyleIdx="2" presStyleCnt="3"/>
      <dgm:spPr/>
    </dgm:pt>
    <dgm:pt modelId="{CD82F72F-E557-425F-B063-0A31CFB5F964}" type="pres">
      <dgm:prSet presAssocID="{54DFD5B1-B4E5-4DDC-9C50-C97D5F23B7B6}" presName="root2" presStyleCnt="0"/>
      <dgm:spPr/>
    </dgm:pt>
    <dgm:pt modelId="{DD2A32A0-D1D1-4A3D-9DBF-07D7003236DA}" type="pres">
      <dgm:prSet presAssocID="{54DFD5B1-B4E5-4DDC-9C50-C97D5F23B7B6}" presName="LevelTwoTextNode" presStyleLbl="node3" presStyleIdx="2" presStyleCnt="3">
        <dgm:presLayoutVars>
          <dgm:chPref val="3"/>
        </dgm:presLayoutVars>
      </dgm:prSet>
      <dgm:spPr>
        <a:prstGeom prst="roundRect">
          <a:avLst/>
        </a:prstGeom>
      </dgm:spPr>
    </dgm:pt>
    <dgm:pt modelId="{F84F2858-B223-40ED-9650-81D5FB90FCAA}" type="pres">
      <dgm:prSet presAssocID="{54DFD5B1-B4E5-4DDC-9C50-C97D5F23B7B6}" presName="level3hierChild" presStyleCnt="0"/>
      <dgm:spPr/>
    </dgm:pt>
    <dgm:pt modelId="{A1257634-A32E-4000-8698-1BCABCDA4E1B}" type="pres">
      <dgm:prSet presAssocID="{8947702F-4FE2-472B-9465-E2AAFDE43AC0}" presName="conn2-1" presStyleLbl="parChTrans1D4" presStyleIdx="1" presStyleCnt="2"/>
      <dgm:spPr/>
    </dgm:pt>
    <dgm:pt modelId="{BDA3D0D6-E283-4259-B7CF-CC3B5D635552}" type="pres">
      <dgm:prSet presAssocID="{8947702F-4FE2-472B-9465-E2AAFDE43AC0}" presName="connTx" presStyleLbl="parChTrans1D4" presStyleIdx="1" presStyleCnt="2"/>
      <dgm:spPr/>
    </dgm:pt>
    <dgm:pt modelId="{9B98A239-ABEE-47CF-B45B-7AFE9A0FC892}" type="pres">
      <dgm:prSet presAssocID="{D9F460B2-59E9-4D75-8E0E-8A24D1280F74}" presName="root2" presStyleCnt="0"/>
      <dgm:spPr/>
    </dgm:pt>
    <dgm:pt modelId="{5DDD0B45-F923-492D-B4A8-1971A89D3947}" type="pres">
      <dgm:prSet presAssocID="{D9F460B2-59E9-4D75-8E0E-8A24D1280F74}" presName="LevelTwoTextNode" presStyleLbl="node4" presStyleIdx="1" presStyleCnt="2">
        <dgm:presLayoutVars>
          <dgm:chPref val="3"/>
        </dgm:presLayoutVars>
      </dgm:prSet>
      <dgm:spPr>
        <a:prstGeom prst="roundRect">
          <a:avLst/>
        </a:prstGeom>
      </dgm:spPr>
    </dgm:pt>
    <dgm:pt modelId="{257FB37A-413A-4F23-A9CA-D1AB1E7D5109}" type="pres">
      <dgm:prSet presAssocID="{D9F460B2-59E9-4D75-8E0E-8A24D1280F74}" presName="level3hierChild" presStyleCnt="0"/>
      <dgm:spPr/>
    </dgm:pt>
  </dgm:ptLst>
  <dgm:cxnLst>
    <dgm:cxn modelId="{B80AA904-F80C-4304-B93D-56975AF5BE19}" type="presOf" srcId="{F842F752-AAEE-419C-BDA9-F3502CFCC3F3}" destId="{5EEE7116-D3A4-4212-B9A4-9B4D39FD210D}" srcOrd="0" destOrd="0" presId="urn:microsoft.com/office/officeart/2008/layout/HorizontalMultiLevelHierarchy"/>
    <dgm:cxn modelId="{41E21805-5ED1-48E3-9174-B230F86E93A3}" type="presOf" srcId="{1F04B378-546F-48EC-850D-378A703F835C}" destId="{3655A15C-6886-49F0-A6A7-A9F58EFD8C00}" srcOrd="0" destOrd="0" presId="urn:microsoft.com/office/officeart/2008/layout/HorizontalMultiLevelHierarchy"/>
    <dgm:cxn modelId="{CAD4A909-3527-4C58-AF5F-2B12CC4FC9B5}" type="presOf" srcId="{35C4EA3E-31D9-4B22-818D-41BE8A268CD9}" destId="{0AA25037-0476-4747-9B27-80DB22816D17}" srcOrd="1" destOrd="0" presId="urn:microsoft.com/office/officeart/2008/layout/HorizontalMultiLevelHierarchy"/>
    <dgm:cxn modelId="{06264D0C-96F3-4F74-AB4C-1BC7DD5F6DCC}" srcId="{18A33137-DCE1-43D9-85F5-4C2EFBDE7955}" destId="{F842F752-AAEE-419C-BDA9-F3502CFCC3F3}" srcOrd="1" destOrd="0" parTransId="{9627997B-3323-46B8-9437-57F120D247C3}" sibTransId="{0CF04FC9-60DC-49DE-9CD8-F19A0FA59BCA}"/>
    <dgm:cxn modelId="{41BBB011-77A3-401B-8026-013D3877FEE1}" type="presOf" srcId="{1F04B378-546F-48EC-850D-378A703F835C}" destId="{69436DE1-9D1E-4B22-B55B-0942AC28F116}" srcOrd="1" destOrd="0" presId="urn:microsoft.com/office/officeart/2008/layout/HorizontalMultiLevelHierarchy"/>
    <dgm:cxn modelId="{13C34914-1FF7-459E-9F60-41C6E26FFCFB}" type="presOf" srcId="{91B4E6BE-7410-4AC1-AB5B-E576A4FC3657}" destId="{980E45DC-1050-446D-8F24-B4C47B3D308B}" srcOrd="0" destOrd="0" presId="urn:microsoft.com/office/officeart/2008/layout/HorizontalMultiLevelHierarchy"/>
    <dgm:cxn modelId="{E4A4F71F-0FE2-4507-80A9-CF36F79EA354}" type="presOf" srcId="{B64A4F15-D6D8-4AF0-AC2F-2C34BB337C4C}" destId="{C4EA9F44-36D7-4815-83EA-526A52737A84}" srcOrd="0" destOrd="0" presId="urn:microsoft.com/office/officeart/2008/layout/HorizontalMultiLevelHierarchy"/>
    <dgm:cxn modelId="{8383F621-117C-47BD-A594-2A37389F8DB9}" type="presOf" srcId="{62A4CE4B-C99E-4F9A-8D24-5A9CFFF67A14}" destId="{598538BE-A2AB-4D27-83BF-A1D06D2B35C0}" srcOrd="0" destOrd="0" presId="urn:microsoft.com/office/officeart/2008/layout/HorizontalMultiLevelHierarchy"/>
    <dgm:cxn modelId="{DA9B6D22-61F8-4D8A-A591-74A30D659D01}" srcId="{D9F151AB-7001-48FB-8978-A311B9000552}" destId="{D6D3C375-9D79-4473-AC4E-18636F1C7742}" srcOrd="0" destOrd="0" parTransId="{35C4EA3E-31D9-4B22-818D-41BE8A268CD9}" sibTransId="{4BA61390-7714-435F-AF26-65E1344C67D5}"/>
    <dgm:cxn modelId="{8F465423-DFEA-44CD-8F8D-A655397CF4D7}" type="presOf" srcId="{8947702F-4FE2-472B-9465-E2AAFDE43AC0}" destId="{BDA3D0D6-E283-4259-B7CF-CC3B5D635552}" srcOrd="1" destOrd="0" presId="urn:microsoft.com/office/officeart/2008/layout/HorizontalMultiLevelHierarchy"/>
    <dgm:cxn modelId="{0FA0D52C-358A-420B-B6A3-514CB793ECD1}" type="presOf" srcId="{B64A4F15-D6D8-4AF0-AC2F-2C34BB337C4C}" destId="{B9BCE538-ED54-49F5-A924-334FD362EC43}" srcOrd="1" destOrd="0" presId="urn:microsoft.com/office/officeart/2008/layout/HorizontalMultiLevelHierarchy"/>
    <dgm:cxn modelId="{F3136C2D-CCE8-4212-B6E7-C4F0F3600612}" srcId="{62A4CE4B-C99E-4F9A-8D24-5A9CFFF67A14}" destId="{18A33137-DCE1-43D9-85F5-4C2EFBDE7955}" srcOrd="0" destOrd="0" parTransId="{4A316950-2E88-4B15-B0A5-46398489FBBB}" sibTransId="{DF8912BE-7A07-48B6-8E87-F20A8DF71BCE}"/>
    <dgm:cxn modelId="{3E006C37-1CF2-48AC-BE0B-F2DE86DBBAE2}" srcId="{3D01D747-292A-4FA7-B551-3901C381E762}" destId="{4F23B51C-2B32-48C7-9B37-E4579E801810}" srcOrd="0" destOrd="0" parTransId="{41F4297F-1D89-4912-9D68-F365AFD4AB87}" sibTransId="{A1B870F9-69ED-4174-A9B3-EC44AE48BC98}"/>
    <dgm:cxn modelId="{9DD4B33E-193C-48BD-8F45-816C0106E07A}" type="presOf" srcId="{4F23B51C-2B32-48C7-9B37-E4579E801810}" destId="{03524F25-C150-4786-A1D0-E13224B5C4F6}" srcOrd="0" destOrd="0" presId="urn:microsoft.com/office/officeart/2008/layout/HorizontalMultiLevelHierarchy"/>
    <dgm:cxn modelId="{EEC75D5B-5A82-47D2-AF6E-1512A3B72C17}" type="presOf" srcId="{18A33137-DCE1-43D9-85F5-4C2EFBDE7955}" destId="{7248F016-304F-4DF9-8D72-47C01D7B3EF5}" srcOrd="0" destOrd="0" presId="urn:microsoft.com/office/officeart/2008/layout/HorizontalMultiLevelHierarchy"/>
    <dgm:cxn modelId="{666B675B-D178-46FC-B3D3-7AF60CA74A1F}" type="presOf" srcId="{D6D3C375-9D79-4473-AC4E-18636F1C7742}" destId="{0B701484-60B7-4FB7-9798-A8147277A53A}" srcOrd="0" destOrd="0" presId="urn:microsoft.com/office/officeart/2008/layout/HorizontalMultiLevelHierarchy"/>
    <dgm:cxn modelId="{96DE5746-6731-4A47-8FCF-9A3A1FA8CC1C}" type="presOf" srcId="{D9F151AB-7001-48FB-8978-A311B9000552}" destId="{80CB33DC-0C83-4E9C-8C4C-32E84FC4BB8A}" srcOrd="0" destOrd="0" presId="urn:microsoft.com/office/officeart/2008/layout/HorizontalMultiLevelHierarchy"/>
    <dgm:cxn modelId="{7BE08F47-9CAB-4222-9DE0-DDA946D19768}" type="presOf" srcId="{BDDF2CE8-2FCE-4F69-A2EE-3D8C2BC58E07}" destId="{3187BE28-41F6-4E10-A5B6-2070F7512EFD}" srcOrd="0" destOrd="0" presId="urn:microsoft.com/office/officeart/2008/layout/HorizontalMultiLevelHierarchy"/>
    <dgm:cxn modelId="{58657471-1F49-475B-8EA3-DF894A6EECB0}" type="presOf" srcId="{BDDF2CE8-2FCE-4F69-A2EE-3D8C2BC58E07}" destId="{DE5CDC8A-C950-435A-A271-7467BDD702A0}" srcOrd="1" destOrd="0" presId="urn:microsoft.com/office/officeart/2008/layout/HorizontalMultiLevelHierarchy"/>
    <dgm:cxn modelId="{76CA1653-69FE-4C6F-B111-039101006B29}" type="presOf" srcId="{3D01D747-292A-4FA7-B551-3901C381E762}" destId="{65D20FC7-BDE9-42CF-9385-2CE21D663B94}" srcOrd="0" destOrd="0" presId="urn:microsoft.com/office/officeart/2008/layout/HorizontalMultiLevelHierarchy"/>
    <dgm:cxn modelId="{47209F54-3835-4317-9D77-AC95ADCA3D67}" srcId="{18A33137-DCE1-43D9-85F5-4C2EFBDE7955}" destId="{3D01D747-292A-4FA7-B551-3901C381E762}" srcOrd="2" destOrd="0" parTransId="{B64A4F15-D6D8-4AF0-AC2F-2C34BB337C4C}" sibTransId="{E906F6C3-82DF-49B8-BBB2-2BE808585712}"/>
    <dgm:cxn modelId="{C90F6082-A21B-44F0-BD95-555BE51C85A1}" type="presOf" srcId="{9627997B-3323-46B8-9437-57F120D247C3}" destId="{55B69D74-828D-4D03-A1C1-828E4301158B}" srcOrd="0" destOrd="0" presId="urn:microsoft.com/office/officeart/2008/layout/HorizontalMultiLevelHierarchy"/>
    <dgm:cxn modelId="{00C7AA86-4405-4795-92CC-8D84EE1BAE16}" type="presOf" srcId="{6B8398F5-4C8D-4583-BC98-D46AF42627AF}" destId="{0560909F-A301-4CA5-A8D9-00C4462806A4}" srcOrd="0" destOrd="0" presId="urn:microsoft.com/office/officeart/2008/layout/HorizontalMultiLevelHierarchy"/>
    <dgm:cxn modelId="{2B1C5887-DA8C-4718-BB2D-909C562EEA83}" srcId="{F842F752-AAEE-419C-BDA9-F3502CFCC3F3}" destId="{D9F151AB-7001-48FB-8978-A311B9000552}" srcOrd="0" destOrd="0" parTransId="{1F04B378-546F-48EC-850D-378A703F835C}" sibTransId="{C0BC789C-627D-46CF-A4BF-CF3F0278D5C2}"/>
    <dgm:cxn modelId="{FFF31F8D-EA98-4230-9022-A2B8F2E9593F}" type="presOf" srcId="{91B4E6BE-7410-4AC1-AB5B-E576A4FC3657}" destId="{99EA4A4B-6696-4569-BE10-A3ACE151BE8C}" srcOrd="1" destOrd="0" presId="urn:microsoft.com/office/officeart/2008/layout/HorizontalMultiLevelHierarchy"/>
    <dgm:cxn modelId="{D72DDD95-254B-4056-90B9-767936FBBCAD}" type="presOf" srcId="{9627997B-3323-46B8-9437-57F120D247C3}" destId="{FA04B8CA-7640-487B-BC19-784E8F8C3921}" srcOrd="1" destOrd="0" presId="urn:microsoft.com/office/officeart/2008/layout/HorizontalMultiLevelHierarchy"/>
    <dgm:cxn modelId="{340AAD9D-6EBC-4032-BB9F-C56C649085DB}" type="presOf" srcId="{D9F460B2-59E9-4D75-8E0E-8A24D1280F74}" destId="{5DDD0B45-F923-492D-B4A8-1971A89D3947}" srcOrd="0" destOrd="0" presId="urn:microsoft.com/office/officeart/2008/layout/HorizontalMultiLevelHierarchy"/>
    <dgm:cxn modelId="{755017BF-D2EC-4CAE-9C37-A93CB36F12A5}" type="presOf" srcId="{35C4EA3E-31D9-4B22-818D-41BE8A268CD9}" destId="{453AC4C2-8F06-4D6D-96E3-8FC4A5DA1516}" srcOrd="0" destOrd="0" presId="urn:microsoft.com/office/officeart/2008/layout/HorizontalMultiLevelHierarchy"/>
    <dgm:cxn modelId="{391EE3C5-8645-4E0C-BE80-BBFD61BACAFF}" srcId="{54DFD5B1-B4E5-4DDC-9C50-C97D5F23B7B6}" destId="{D9F460B2-59E9-4D75-8E0E-8A24D1280F74}" srcOrd="0" destOrd="0" parTransId="{8947702F-4FE2-472B-9465-E2AAFDE43AC0}" sibTransId="{A8B75C1D-015C-456C-8A9C-60E719A50926}"/>
    <dgm:cxn modelId="{84E03CCF-F08E-47E0-8199-56CC7EC261AA}" type="presOf" srcId="{8947702F-4FE2-472B-9465-E2AAFDE43AC0}" destId="{A1257634-A32E-4000-8698-1BCABCDA4E1B}" srcOrd="0" destOrd="0" presId="urn:microsoft.com/office/officeart/2008/layout/HorizontalMultiLevelHierarchy"/>
    <dgm:cxn modelId="{A814C0DE-A397-4ECA-9468-953CAFE7579A}" srcId="{3D01D747-292A-4FA7-B551-3901C381E762}" destId="{54DFD5B1-B4E5-4DDC-9C50-C97D5F23B7B6}" srcOrd="1" destOrd="0" parTransId="{BDDF2CE8-2FCE-4F69-A2EE-3D8C2BC58E07}" sibTransId="{74DDC5D4-A154-43B9-9E3F-A5EED08F6DCE}"/>
    <dgm:cxn modelId="{0EE60EE1-EFA4-4D94-B37F-BBC1A65BA6E6}" type="presOf" srcId="{41F4297F-1D89-4912-9D68-F365AFD4AB87}" destId="{390BB26A-39B5-45C1-9240-FC5B1BD87741}" srcOrd="0" destOrd="0" presId="urn:microsoft.com/office/officeart/2008/layout/HorizontalMultiLevelHierarchy"/>
    <dgm:cxn modelId="{DCF37BE5-8383-4979-BC18-C7B54CFD37EE}" type="presOf" srcId="{41F4297F-1D89-4912-9D68-F365AFD4AB87}" destId="{AB77AA55-4A73-4F91-9C6B-9A5D5008C9DA}" srcOrd="1" destOrd="0" presId="urn:microsoft.com/office/officeart/2008/layout/HorizontalMultiLevelHierarchy"/>
    <dgm:cxn modelId="{082859E8-FE20-40D9-A2ED-82FD95C4C12B}" srcId="{18A33137-DCE1-43D9-85F5-4C2EFBDE7955}" destId="{6B8398F5-4C8D-4583-BC98-D46AF42627AF}" srcOrd="0" destOrd="0" parTransId="{91B4E6BE-7410-4AC1-AB5B-E576A4FC3657}" sibTransId="{437EA1FA-B426-452C-940C-0C7CF387E962}"/>
    <dgm:cxn modelId="{F7B6ADEC-51F4-4F96-A3A7-FD149759854E}" type="presOf" srcId="{54DFD5B1-B4E5-4DDC-9C50-C97D5F23B7B6}" destId="{DD2A32A0-D1D1-4A3D-9DBF-07D7003236DA}" srcOrd="0" destOrd="0" presId="urn:microsoft.com/office/officeart/2008/layout/HorizontalMultiLevelHierarchy"/>
    <dgm:cxn modelId="{8A655BD1-CDA4-4BCC-89FF-E866330AF747}" type="presParOf" srcId="{598538BE-A2AB-4D27-83BF-A1D06D2B35C0}" destId="{9CDEA85B-8D56-431C-934E-3C9882485A5C}" srcOrd="0" destOrd="0" presId="urn:microsoft.com/office/officeart/2008/layout/HorizontalMultiLevelHierarchy"/>
    <dgm:cxn modelId="{BC77ABA7-C47A-49E6-8024-977ABAF556A2}" type="presParOf" srcId="{9CDEA85B-8D56-431C-934E-3C9882485A5C}" destId="{7248F016-304F-4DF9-8D72-47C01D7B3EF5}" srcOrd="0" destOrd="0" presId="urn:microsoft.com/office/officeart/2008/layout/HorizontalMultiLevelHierarchy"/>
    <dgm:cxn modelId="{B850C5EF-A000-42DA-B400-61CC9B7D3F67}" type="presParOf" srcId="{9CDEA85B-8D56-431C-934E-3C9882485A5C}" destId="{D05E0D1F-7C32-49D6-B2CF-F97D72E00554}" srcOrd="1" destOrd="0" presId="urn:microsoft.com/office/officeart/2008/layout/HorizontalMultiLevelHierarchy"/>
    <dgm:cxn modelId="{36B55EB9-D681-4582-A431-6CDF469F1E6E}" type="presParOf" srcId="{D05E0D1F-7C32-49D6-B2CF-F97D72E00554}" destId="{980E45DC-1050-446D-8F24-B4C47B3D308B}" srcOrd="0" destOrd="0" presId="urn:microsoft.com/office/officeart/2008/layout/HorizontalMultiLevelHierarchy"/>
    <dgm:cxn modelId="{8F158065-B365-45B8-885D-E1085B7044A4}" type="presParOf" srcId="{980E45DC-1050-446D-8F24-B4C47B3D308B}" destId="{99EA4A4B-6696-4569-BE10-A3ACE151BE8C}" srcOrd="0" destOrd="0" presId="urn:microsoft.com/office/officeart/2008/layout/HorizontalMultiLevelHierarchy"/>
    <dgm:cxn modelId="{EABB04F5-C79A-486E-9DC2-E495664B1ABE}" type="presParOf" srcId="{D05E0D1F-7C32-49D6-B2CF-F97D72E00554}" destId="{B477485E-5325-4B60-9975-AD41E813FA7F}" srcOrd="1" destOrd="0" presId="urn:microsoft.com/office/officeart/2008/layout/HorizontalMultiLevelHierarchy"/>
    <dgm:cxn modelId="{BBA47916-D660-411D-BAB2-9FBAC33DDE62}" type="presParOf" srcId="{B477485E-5325-4B60-9975-AD41E813FA7F}" destId="{0560909F-A301-4CA5-A8D9-00C4462806A4}" srcOrd="0" destOrd="0" presId="urn:microsoft.com/office/officeart/2008/layout/HorizontalMultiLevelHierarchy"/>
    <dgm:cxn modelId="{DD04657F-A118-44B3-889A-4F84E7BB8FF4}" type="presParOf" srcId="{B477485E-5325-4B60-9975-AD41E813FA7F}" destId="{CB8CD7B2-AD46-4AE3-8A2A-45B373C3C311}" srcOrd="1" destOrd="0" presId="urn:microsoft.com/office/officeart/2008/layout/HorizontalMultiLevelHierarchy"/>
    <dgm:cxn modelId="{C6B8FE5B-7F42-4B1F-8BA1-B4F4F3CEF002}" type="presParOf" srcId="{D05E0D1F-7C32-49D6-B2CF-F97D72E00554}" destId="{55B69D74-828D-4D03-A1C1-828E4301158B}" srcOrd="2" destOrd="0" presId="urn:microsoft.com/office/officeart/2008/layout/HorizontalMultiLevelHierarchy"/>
    <dgm:cxn modelId="{73B1EA30-C1DE-4F60-835A-22EEF1FEB54E}" type="presParOf" srcId="{55B69D74-828D-4D03-A1C1-828E4301158B}" destId="{FA04B8CA-7640-487B-BC19-784E8F8C3921}" srcOrd="0" destOrd="0" presId="urn:microsoft.com/office/officeart/2008/layout/HorizontalMultiLevelHierarchy"/>
    <dgm:cxn modelId="{2FB96301-875F-4F23-A9C9-660A6151942F}" type="presParOf" srcId="{D05E0D1F-7C32-49D6-B2CF-F97D72E00554}" destId="{1DB1B849-2A57-40C7-BE73-AB6B6876CE06}" srcOrd="3" destOrd="0" presId="urn:microsoft.com/office/officeart/2008/layout/HorizontalMultiLevelHierarchy"/>
    <dgm:cxn modelId="{50C3C2AC-2F85-423F-8BC1-BC348BA8AA45}" type="presParOf" srcId="{1DB1B849-2A57-40C7-BE73-AB6B6876CE06}" destId="{5EEE7116-D3A4-4212-B9A4-9B4D39FD210D}" srcOrd="0" destOrd="0" presId="urn:microsoft.com/office/officeart/2008/layout/HorizontalMultiLevelHierarchy"/>
    <dgm:cxn modelId="{F8BCF822-FB00-41CA-82D6-0FA0EB3D2E0B}" type="presParOf" srcId="{1DB1B849-2A57-40C7-BE73-AB6B6876CE06}" destId="{4CA2DC6F-9081-4D8D-85E5-8021069075D4}" srcOrd="1" destOrd="0" presId="urn:microsoft.com/office/officeart/2008/layout/HorizontalMultiLevelHierarchy"/>
    <dgm:cxn modelId="{E64561BB-A8BD-42CB-B086-8D5977F99CDF}" type="presParOf" srcId="{4CA2DC6F-9081-4D8D-85E5-8021069075D4}" destId="{3655A15C-6886-49F0-A6A7-A9F58EFD8C00}" srcOrd="0" destOrd="0" presId="urn:microsoft.com/office/officeart/2008/layout/HorizontalMultiLevelHierarchy"/>
    <dgm:cxn modelId="{D956C36C-1294-4613-9567-1C7E9F6C5830}" type="presParOf" srcId="{3655A15C-6886-49F0-A6A7-A9F58EFD8C00}" destId="{69436DE1-9D1E-4B22-B55B-0942AC28F116}" srcOrd="0" destOrd="0" presId="urn:microsoft.com/office/officeart/2008/layout/HorizontalMultiLevelHierarchy"/>
    <dgm:cxn modelId="{46F83B27-84CD-4BD7-B38C-F46DDC7D14A2}" type="presParOf" srcId="{4CA2DC6F-9081-4D8D-85E5-8021069075D4}" destId="{C88251F7-7AEB-4642-8FA3-13C92F0977A2}" srcOrd="1" destOrd="0" presId="urn:microsoft.com/office/officeart/2008/layout/HorizontalMultiLevelHierarchy"/>
    <dgm:cxn modelId="{FE619985-6EC4-48A2-9CE3-29D1851693C6}" type="presParOf" srcId="{C88251F7-7AEB-4642-8FA3-13C92F0977A2}" destId="{80CB33DC-0C83-4E9C-8C4C-32E84FC4BB8A}" srcOrd="0" destOrd="0" presId="urn:microsoft.com/office/officeart/2008/layout/HorizontalMultiLevelHierarchy"/>
    <dgm:cxn modelId="{67C5EB5A-D015-4C7E-9674-C380EAB0B006}" type="presParOf" srcId="{C88251F7-7AEB-4642-8FA3-13C92F0977A2}" destId="{099D5987-74A8-4AD7-A534-192CEE2466FE}" srcOrd="1" destOrd="0" presId="urn:microsoft.com/office/officeart/2008/layout/HorizontalMultiLevelHierarchy"/>
    <dgm:cxn modelId="{FF1174D7-4D75-4C5A-8C75-BF0D0A0750A0}" type="presParOf" srcId="{099D5987-74A8-4AD7-A534-192CEE2466FE}" destId="{453AC4C2-8F06-4D6D-96E3-8FC4A5DA1516}" srcOrd="0" destOrd="0" presId="urn:microsoft.com/office/officeart/2008/layout/HorizontalMultiLevelHierarchy"/>
    <dgm:cxn modelId="{D019FA89-D622-4DDA-BEF8-A25326E58C57}" type="presParOf" srcId="{453AC4C2-8F06-4D6D-96E3-8FC4A5DA1516}" destId="{0AA25037-0476-4747-9B27-80DB22816D17}" srcOrd="0" destOrd="0" presId="urn:microsoft.com/office/officeart/2008/layout/HorizontalMultiLevelHierarchy"/>
    <dgm:cxn modelId="{DD6CE078-0CB0-4302-9BFC-CC600C7DC11E}" type="presParOf" srcId="{099D5987-74A8-4AD7-A534-192CEE2466FE}" destId="{2292FA9C-C247-4B7C-AE38-BADD348902E5}" srcOrd="1" destOrd="0" presId="urn:microsoft.com/office/officeart/2008/layout/HorizontalMultiLevelHierarchy"/>
    <dgm:cxn modelId="{C0BF5624-1F01-40C8-9547-7AA260492D2D}" type="presParOf" srcId="{2292FA9C-C247-4B7C-AE38-BADD348902E5}" destId="{0B701484-60B7-4FB7-9798-A8147277A53A}" srcOrd="0" destOrd="0" presId="urn:microsoft.com/office/officeart/2008/layout/HorizontalMultiLevelHierarchy"/>
    <dgm:cxn modelId="{147F1919-6A09-448C-BEF9-5D7A855FE280}" type="presParOf" srcId="{2292FA9C-C247-4B7C-AE38-BADD348902E5}" destId="{6A0397E7-A23A-497F-9AE4-AB90A9CA7611}" srcOrd="1" destOrd="0" presId="urn:microsoft.com/office/officeart/2008/layout/HorizontalMultiLevelHierarchy"/>
    <dgm:cxn modelId="{5A941F20-8BA3-4C3B-B9E9-E7DC7A70DADA}" type="presParOf" srcId="{D05E0D1F-7C32-49D6-B2CF-F97D72E00554}" destId="{C4EA9F44-36D7-4815-83EA-526A52737A84}" srcOrd="4" destOrd="0" presId="urn:microsoft.com/office/officeart/2008/layout/HorizontalMultiLevelHierarchy"/>
    <dgm:cxn modelId="{6689612C-6A02-46D6-8E4B-BCA164685A55}" type="presParOf" srcId="{C4EA9F44-36D7-4815-83EA-526A52737A84}" destId="{B9BCE538-ED54-49F5-A924-334FD362EC43}" srcOrd="0" destOrd="0" presId="urn:microsoft.com/office/officeart/2008/layout/HorizontalMultiLevelHierarchy"/>
    <dgm:cxn modelId="{D0CDBECA-3824-490F-9B8A-AD6698AE7114}" type="presParOf" srcId="{D05E0D1F-7C32-49D6-B2CF-F97D72E00554}" destId="{817C7844-AAE5-415E-9116-EBA8E6B7770A}" srcOrd="5" destOrd="0" presId="urn:microsoft.com/office/officeart/2008/layout/HorizontalMultiLevelHierarchy"/>
    <dgm:cxn modelId="{9A6B2038-9ABC-43C6-A856-A9F06ABCB0FD}" type="presParOf" srcId="{817C7844-AAE5-415E-9116-EBA8E6B7770A}" destId="{65D20FC7-BDE9-42CF-9385-2CE21D663B94}" srcOrd="0" destOrd="0" presId="urn:microsoft.com/office/officeart/2008/layout/HorizontalMultiLevelHierarchy"/>
    <dgm:cxn modelId="{2495895A-D1F6-4C27-AA33-2DE3771FE09A}" type="presParOf" srcId="{817C7844-AAE5-415E-9116-EBA8E6B7770A}" destId="{26C53928-EFFE-4A79-8755-06C405F3D765}" srcOrd="1" destOrd="0" presId="urn:microsoft.com/office/officeart/2008/layout/HorizontalMultiLevelHierarchy"/>
    <dgm:cxn modelId="{895490ED-0DC7-48F5-9187-42CCBF56B4B0}" type="presParOf" srcId="{26C53928-EFFE-4A79-8755-06C405F3D765}" destId="{390BB26A-39B5-45C1-9240-FC5B1BD87741}" srcOrd="0" destOrd="0" presId="urn:microsoft.com/office/officeart/2008/layout/HorizontalMultiLevelHierarchy"/>
    <dgm:cxn modelId="{DAF13FC4-5C6E-4676-90A0-B23E87B4C507}" type="presParOf" srcId="{390BB26A-39B5-45C1-9240-FC5B1BD87741}" destId="{AB77AA55-4A73-4F91-9C6B-9A5D5008C9DA}" srcOrd="0" destOrd="0" presId="urn:microsoft.com/office/officeart/2008/layout/HorizontalMultiLevelHierarchy"/>
    <dgm:cxn modelId="{A9DD5903-A00E-4E84-9607-AE00DCCAD247}" type="presParOf" srcId="{26C53928-EFFE-4A79-8755-06C405F3D765}" destId="{4629DAC7-AAF1-4CF6-AB99-362F6083D80F}" srcOrd="1" destOrd="0" presId="urn:microsoft.com/office/officeart/2008/layout/HorizontalMultiLevelHierarchy"/>
    <dgm:cxn modelId="{091F9EB5-8B06-4D5D-99B7-4134C675BF98}" type="presParOf" srcId="{4629DAC7-AAF1-4CF6-AB99-362F6083D80F}" destId="{03524F25-C150-4786-A1D0-E13224B5C4F6}" srcOrd="0" destOrd="0" presId="urn:microsoft.com/office/officeart/2008/layout/HorizontalMultiLevelHierarchy"/>
    <dgm:cxn modelId="{061A0892-D4A8-40E3-9D8C-8216854198E5}" type="presParOf" srcId="{4629DAC7-AAF1-4CF6-AB99-362F6083D80F}" destId="{357A8714-02E3-491E-8C0C-6500616850B2}" srcOrd="1" destOrd="0" presId="urn:microsoft.com/office/officeart/2008/layout/HorizontalMultiLevelHierarchy"/>
    <dgm:cxn modelId="{354475F8-56A8-410A-BF71-1449B716A43B}" type="presParOf" srcId="{26C53928-EFFE-4A79-8755-06C405F3D765}" destId="{3187BE28-41F6-4E10-A5B6-2070F7512EFD}" srcOrd="2" destOrd="0" presId="urn:microsoft.com/office/officeart/2008/layout/HorizontalMultiLevelHierarchy"/>
    <dgm:cxn modelId="{ABBBC6DD-FD53-45D8-8C66-6A001FB72452}" type="presParOf" srcId="{3187BE28-41F6-4E10-A5B6-2070F7512EFD}" destId="{DE5CDC8A-C950-435A-A271-7467BDD702A0}" srcOrd="0" destOrd="0" presId="urn:microsoft.com/office/officeart/2008/layout/HorizontalMultiLevelHierarchy"/>
    <dgm:cxn modelId="{D9133DE3-714E-43AD-89CE-3C335D23EFC1}" type="presParOf" srcId="{26C53928-EFFE-4A79-8755-06C405F3D765}" destId="{CD82F72F-E557-425F-B063-0A31CFB5F964}" srcOrd="3" destOrd="0" presId="urn:microsoft.com/office/officeart/2008/layout/HorizontalMultiLevelHierarchy"/>
    <dgm:cxn modelId="{251BBA01-B899-4ED0-BAF7-EF8501550DC4}" type="presParOf" srcId="{CD82F72F-E557-425F-B063-0A31CFB5F964}" destId="{DD2A32A0-D1D1-4A3D-9DBF-07D7003236DA}" srcOrd="0" destOrd="0" presId="urn:microsoft.com/office/officeart/2008/layout/HorizontalMultiLevelHierarchy"/>
    <dgm:cxn modelId="{37ED48CE-4214-47B8-BB63-7A74411BA75A}" type="presParOf" srcId="{CD82F72F-E557-425F-B063-0A31CFB5F964}" destId="{F84F2858-B223-40ED-9650-81D5FB90FCAA}" srcOrd="1" destOrd="0" presId="urn:microsoft.com/office/officeart/2008/layout/HorizontalMultiLevelHierarchy"/>
    <dgm:cxn modelId="{8718FF21-7EF3-46F6-BC37-B03A855135E2}" type="presParOf" srcId="{F84F2858-B223-40ED-9650-81D5FB90FCAA}" destId="{A1257634-A32E-4000-8698-1BCABCDA4E1B}" srcOrd="0" destOrd="0" presId="urn:microsoft.com/office/officeart/2008/layout/HorizontalMultiLevelHierarchy"/>
    <dgm:cxn modelId="{AD7D29CF-A674-400E-88D1-6C1DD44CE8BC}" type="presParOf" srcId="{A1257634-A32E-4000-8698-1BCABCDA4E1B}" destId="{BDA3D0D6-E283-4259-B7CF-CC3B5D635552}" srcOrd="0" destOrd="0" presId="urn:microsoft.com/office/officeart/2008/layout/HorizontalMultiLevelHierarchy"/>
    <dgm:cxn modelId="{8588EF58-62F4-4D01-9ADF-738F6D0AB274}" type="presParOf" srcId="{F84F2858-B223-40ED-9650-81D5FB90FCAA}" destId="{9B98A239-ABEE-47CF-B45B-7AFE9A0FC892}" srcOrd="1" destOrd="0" presId="urn:microsoft.com/office/officeart/2008/layout/HorizontalMultiLevelHierarchy"/>
    <dgm:cxn modelId="{BD0A6F6E-3473-47AB-B90E-E0CA5B366170}" type="presParOf" srcId="{9B98A239-ABEE-47CF-B45B-7AFE9A0FC892}" destId="{5DDD0B45-F923-492D-B4A8-1971A89D3947}" srcOrd="0" destOrd="0" presId="urn:microsoft.com/office/officeart/2008/layout/HorizontalMultiLevelHierarchy"/>
    <dgm:cxn modelId="{82AEA3C3-9F5F-4966-8400-61CD3D52985D}" type="presParOf" srcId="{9B98A239-ABEE-47CF-B45B-7AFE9A0FC892}" destId="{257FB37A-413A-4F23-A9CA-D1AB1E7D5109}" srcOrd="1" destOrd="0" presId="urn:microsoft.com/office/officeart/2008/layout/HorizontalMultiLevelHierarchy"/>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D27033-7E3E-44E3-A43E-6FBE0CEBF094}" type="doc">
      <dgm:prSet loTypeId="urn:microsoft.com/office/officeart/2005/8/layout/equation1" loCatId="process" qsTypeId="urn:microsoft.com/office/officeart/2005/8/quickstyle/simple1" qsCatId="simple" csTypeId="urn:microsoft.com/office/officeart/2005/8/colors/colorful1" csCatId="colorful" phldr="1"/>
      <dgm:spPr/>
    </dgm:pt>
    <dgm:pt modelId="{A5FE5AF9-13FE-4726-9DB3-F24716989143}">
      <dgm:prSet phldrT="[Text]" custT="1"/>
      <dgm:spPr>
        <a:ln>
          <a:noFill/>
        </a:ln>
      </dgm:spPr>
      <dgm:t>
        <a:bodyPr/>
        <a:lstStyle/>
        <a:p>
          <a:r>
            <a:rPr lang="en-GB" sz="1400" b="1" dirty="0">
              <a:latin typeface="+mn-lt"/>
              <a:cs typeface="Poppins" panose="00000500000000000000" pitchFamily="2" charset="0"/>
            </a:rPr>
            <a:t>Non-media</a:t>
          </a:r>
        </a:p>
      </dgm:t>
    </dgm:pt>
    <dgm:pt modelId="{FDDCE5CE-541B-4114-BDCB-EAB7CF6D09E6}" type="parTrans" cxnId="{ED94520A-4491-4F69-BDA3-EE48B7BCE6F1}">
      <dgm:prSet/>
      <dgm:spPr/>
      <dgm:t>
        <a:bodyPr/>
        <a:lstStyle/>
        <a:p>
          <a:endParaRPr lang="en-GB" sz="1400" b="1">
            <a:latin typeface="+mn-lt"/>
            <a:cs typeface="Poppins" panose="00000500000000000000" pitchFamily="2" charset="0"/>
          </a:endParaRPr>
        </a:p>
      </dgm:t>
    </dgm:pt>
    <dgm:pt modelId="{1710D1B2-2E62-4E5B-9A85-8D22CA1F6081}" type="sibTrans" cxnId="{ED94520A-4491-4F69-BDA3-EE48B7BCE6F1}">
      <dgm:prSet custT="1"/>
      <dgm:spPr/>
      <dgm:t>
        <a:bodyPr/>
        <a:lstStyle/>
        <a:p>
          <a:endParaRPr lang="en-GB" sz="1400" b="1">
            <a:latin typeface="+mn-lt"/>
            <a:cs typeface="Poppins" panose="00000500000000000000" pitchFamily="2" charset="0"/>
          </a:endParaRPr>
        </a:p>
      </dgm:t>
    </dgm:pt>
    <dgm:pt modelId="{E879440B-DEFE-4BF8-84C2-EC87A8752FB5}">
      <dgm:prSet phldrT="[Text]" custT="1"/>
      <dgm:spPr>
        <a:ln>
          <a:noFill/>
        </a:ln>
      </dgm:spPr>
      <dgm:t>
        <a:bodyPr/>
        <a:lstStyle/>
        <a:p>
          <a:r>
            <a:rPr lang="en-GB" sz="1400" b="1" dirty="0">
              <a:latin typeface="+mn-lt"/>
              <a:cs typeface="Poppins" panose="00000500000000000000" pitchFamily="2" charset="0"/>
            </a:rPr>
            <a:t>TV ads</a:t>
          </a:r>
        </a:p>
      </dgm:t>
    </dgm:pt>
    <dgm:pt modelId="{FF629831-6FD5-4864-8E2F-6BE136B66FF8}" type="parTrans" cxnId="{52B598C5-EB80-47C1-AD65-E19F495D732F}">
      <dgm:prSet/>
      <dgm:spPr/>
      <dgm:t>
        <a:bodyPr/>
        <a:lstStyle/>
        <a:p>
          <a:endParaRPr lang="en-GB" sz="1400" b="1">
            <a:latin typeface="+mn-lt"/>
            <a:cs typeface="Poppins" panose="00000500000000000000" pitchFamily="2" charset="0"/>
          </a:endParaRPr>
        </a:p>
      </dgm:t>
    </dgm:pt>
    <dgm:pt modelId="{30D28F78-98F7-4000-BC27-C4BEB0D2882C}" type="sibTrans" cxnId="{52B598C5-EB80-47C1-AD65-E19F495D732F}">
      <dgm:prSet custT="1"/>
      <dgm:spPr/>
      <dgm:t>
        <a:bodyPr/>
        <a:lstStyle/>
        <a:p>
          <a:endParaRPr lang="en-GB" sz="1400" b="1">
            <a:latin typeface="+mn-lt"/>
            <a:cs typeface="Poppins" panose="00000500000000000000" pitchFamily="2" charset="0"/>
          </a:endParaRPr>
        </a:p>
      </dgm:t>
    </dgm:pt>
    <dgm:pt modelId="{0637281D-D70F-462C-B144-34D9E6A2985F}">
      <dgm:prSet phldrT="[Text]" custT="1"/>
      <dgm:spPr>
        <a:solidFill>
          <a:schemeClr val="tx1"/>
        </a:solidFill>
        <a:ln>
          <a:noFill/>
        </a:ln>
      </dgm:spPr>
      <dgm:t>
        <a:bodyPr/>
        <a:lstStyle/>
        <a:p>
          <a:r>
            <a:rPr lang="en-GB" sz="1400" b="1" dirty="0">
              <a:latin typeface="+mn-lt"/>
              <a:cs typeface="Poppins" panose="00000500000000000000" pitchFamily="2" charset="0"/>
            </a:rPr>
            <a:t>All web site visits</a:t>
          </a:r>
        </a:p>
      </dgm:t>
    </dgm:pt>
    <dgm:pt modelId="{AD893B48-60E8-4131-8A89-52DE5FE69612}" type="parTrans" cxnId="{8F1E7F4F-E97C-4C9F-813E-3269D94BF94F}">
      <dgm:prSet/>
      <dgm:spPr/>
      <dgm:t>
        <a:bodyPr/>
        <a:lstStyle/>
        <a:p>
          <a:endParaRPr lang="en-GB" sz="1400" b="1">
            <a:latin typeface="+mn-lt"/>
            <a:cs typeface="Poppins" panose="00000500000000000000" pitchFamily="2" charset="0"/>
          </a:endParaRPr>
        </a:p>
      </dgm:t>
    </dgm:pt>
    <dgm:pt modelId="{E38DE02D-AC54-4A1A-BA5C-D1709ECFB5A5}" type="sibTrans" cxnId="{8F1E7F4F-E97C-4C9F-813E-3269D94BF94F}">
      <dgm:prSet/>
      <dgm:spPr/>
      <dgm:t>
        <a:bodyPr/>
        <a:lstStyle/>
        <a:p>
          <a:endParaRPr lang="en-GB" sz="1400" b="1">
            <a:latin typeface="+mn-lt"/>
            <a:cs typeface="Poppins" panose="00000500000000000000" pitchFamily="2" charset="0"/>
          </a:endParaRPr>
        </a:p>
      </dgm:t>
    </dgm:pt>
    <dgm:pt modelId="{65130EF3-4BA9-4614-A781-6AAC7F0733D8}">
      <dgm:prSet custT="1"/>
      <dgm:spPr>
        <a:ln>
          <a:noFill/>
        </a:ln>
      </dgm:spPr>
      <dgm:t>
        <a:bodyPr/>
        <a:lstStyle/>
        <a:p>
          <a:r>
            <a:rPr lang="en-GB" sz="1400" b="1" dirty="0">
              <a:latin typeface="+mn-lt"/>
              <a:cs typeface="Poppins" panose="00000500000000000000" pitchFamily="2" charset="0"/>
            </a:rPr>
            <a:t>Paid brand search</a:t>
          </a:r>
        </a:p>
      </dgm:t>
    </dgm:pt>
    <dgm:pt modelId="{7B70DE8F-3D50-4351-BBF0-AF285C969718}" type="parTrans" cxnId="{6CFDCCFF-A638-415E-814F-5042880815A6}">
      <dgm:prSet/>
      <dgm:spPr/>
      <dgm:t>
        <a:bodyPr/>
        <a:lstStyle/>
        <a:p>
          <a:endParaRPr lang="en-GB" sz="1400" b="1">
            <a:latin typeface="+mn-lt"/>
            <a:cs typeface="Poppins" panose="00000500000000000000" pitchFamily="2" charset="0"/>
          </a:endParaRPr>
        </a:p>
      </dgm:t>
    </dgm:pt>
    <dgm:pt modelId="{1FABBA2D-8A4C-44EA-8B10-2F99E90F3BC5}" type="sibTrans" cxnId="{6CFDCCFF-A638-415E-814F-5042880815A6}">
      <dgm:prSet custT="1"/>
      <dgm:spPr/>
      <dgm:t>
        <a:bodyPr/>
        <a:lstStyle/>
        <a:p>
          <a:endParaRPr lang="en-GB" sz="1400" b="1">
            <a:latin typeface="+mn-lt"/>
            <a:cs typeface="Poppins" panose="00000500000000000000" pitchFamily="2" charset="0"/>
          </a:endParaRPr>
        </a:p>
      </dgm:t>
    </dgm:pt>
    <dgm:pt modelId="{B4EE9070-A00B-4381-9FF2-D46F16506D91}">
      <dgm:prSet custT="1"/>
      <dgm:spPr>
        <a:ln>
          <a:noFill/>
        </a:ln>
      </dgm:spPr>
      <dgm:t>
        <a:bodyPr/>
        <a:lstStyle/>
        <a:p>
          <a:r>
            <a:rPr lang="en-GB" sz="1400" b="1" dirty="0">
              <a:latin typeface="+mn-lt"/>
              <a:cs typeface="Poppins" panose="00000500000000000000" pitchFamily="2" charset="0"/>
            </a:rPr>
            <a:t>Other ads</a:t>
          </a:r>
        </a:p>
      </dgm:t>
    </dgm:pt>
    <dgm:pt modelId="{81BA214F-C61E-4310-BD0A-DD1DA4ADBE32}" type="parTrans" cxnId="{7D5F528C-EFAA-4A4F-983A-14B4D9638CD2}">
      <dgm:prSet/>
      <dgm:spPr/>
      <dgm:t>
        <a:bodyPr/>
        <a:lstStyle/>
        <a:p>
          <a:endParaRPr lang="en-GB" sz="1400" b="1">
            <a:latin typeface="+mn-lt"/>
            <a:cs typeface="Poppins" panose="00000500000000000000" pitchFamily="2" charset="0"/>
          </a:endParaRPr>
        </a:p>
      </dgm:t>
    </dgm:pt>
    <dgm:pt modelId="{E63586CF-6264-4B34-86EA-86523C7817C9}" type="sibTrans" cxnId="{7D5F528C-EFAA-4A4F-983A-14B4D9638CD2}">
      <dgm:prSet custT="1"/>
      <dgm:spPr/>
      <dgm:t>
        <a:bodyPr/>
        <a:lstStyle/>
        <a:p>
          <a:endParaRPr lang="en-GB" sz="1400" b="1">
            <a:latin typeface="+mn-lt"/>
            <a:cs typeface="Poppins" panose="00000500000000000000" pitchFamily="2" charset="0"/>
          </a:endParaRPr>
        </a:p>
      </dgm:t>
    </dgm:pt>
    <dgm:pt modelId="{3E2E5647-DFA8-489E-88CF-595EB319FF7A}">
      <dgm:prSet custT="1"/>
      <dgm:spPr>
        <a:ln>
          <a:noFill/>
        </a:ln>
      </dgm:spPr>
      <dgm:t>
        <a:bodyPr/>
        <a:lstStyle/>
        <a:p>
          <a:r>
            <a:rPr lang="en-GB" sz="1400" b="1" dirty="0">
              <a:latin typeface="+mn-lt"/>
              <a:cs typeface="Poppins" panose="00000500000000000000" pitchFamily="2" charset="0"/>
            </a:rPr>
            <a:t>Paid generic search</a:t>
          </a:r>
        </a:p>
      </dgm:t>
    </dgm:pt>
    <dgm:pt modelId="{376080F6-B92A-4CD9-949D-299FAEBCE6D4}" type="parTrans" cxnId="{01D5652E-7F3D-4EEB-9093-14C2D604CE25}">
      <dgm:prSet/>
      <dgm:spPr/>
      <dgm:t>
        <a:bodyPr/>
        <a:lstStyle/>
        <a:p>
          <a:endParaRPr lang="en-GB" sz="1400" b="1">
            <a:latin typeface="+mn-lt"/>
          </a:endParaRPr>
        </a:p>
      </dgm:t>
    </dgm:pt>
    <dgm:pt modelId="{2479B337-BF24-4C3D-A9F6-DFD49055C323}" type="sibTrans" cxnId="{01D5652E-7F3D-4EEB-9093-14C2D604CE25}">
      <dgm:prSet custT="1"/>
      <dgm:spPr/>
      <dgm:t>
        <a:bodyPr/>
        <a:lstStyle/>
        <a:p>
          <a:endParaRPr lang="en-GB" sz="1400" b="1">
            <a:latin typeface="+mn-lt"/>
          </a:endParaRPr>
        </a:p>
      </dgm:t>
    </dgm:pt>
    <dgm:pt modelId="{13F59359-992B-49A4-A426-1AE78C5A021E}" type="pres">
      <dgm:prSet presAssocID="{78D27033-7E3E-44E3-A43E-6FBE0CEBF094}" presName="linearFlow" presStyleCnt="0">
        <dgm:presLayoutVars>
          <dgm:dir/>
          <dgm:resizeHandles val="exact"/>
        </dgm:presLayoutVars>
      </dgm:prSet>
      <dgm:spPr/>
    </dgm:pt>
    <dgm:pt modelId="{D5901531-9387-4D18-AA19-1FF2D5CFD56A}" type="pres">
      <dgm:prSet presAssocID="{A5FE5AF9-13FE-4726-9DB3-F24716989143}" presName="node" presStyleLbl="node1" presStyleIdx="0" presStyleCnt="6">
        <dgm:presLayoutVars>
          <dgm:bulletEnabled val="1"/>
        </dgm:presLayoutVars>
      </dgm:prSet>
      <dgm:spPr/>
    </dgm:pt>
    <dgm:pt modelId="{3CA1002E-BED6-42DE-82A1-8D8462592960}" type="pres">
      <dgm:prSet presAssocID="{1710D1B2-2E62-4E5B-9A85-8D22CA1F6081}" presName="spacerL" presStyleCnt="0"/>
      <dgm:spPr/>
    </dgm:pt>
    <dgm:pt modelId="{EEDF666E-7F90-48FB-8E22-C6F09FB72B41}" type="pres">
      <dgm:prSet presAssocID="{1710D1B2-2E62-4E5B-9A85-8D22CA1F6081}" presName="sibTrans" presStyleLbl="sibTrans2D1" presStyleIdx="0" presStyleCnt="5"/>
      <dgm:spPr/>
    </dgm:pt>
    <dgm:pt modelId="{4643B9B5-EC57-4746-80A4-67534FA8A1E9}" type="pres">
      <dgm:prSet presAssocID="{1710D1B2-2E62-4E5B-9A85-8D22CA1F6081}" presName="spacerR" presStyleCnt="0"/>
      <dgm:spPr/>
    </dgm:pt>
    <dgm:pt modelId="{4AB391C9-F390-469F-96A6-49F062BFA7EF}" type="pres">
      <dgm:prSet presAssocID="{E879440B-DEFE-4BF8-84C2-EC87A8752FB5}" presName="node" presStyleLbl="node1" presStyleIdx="1" presStyleCnt="6">
        <dgm:presLayoutVars>
          <dgm:bulletEnabled val="1"/>
        </dgm:presLayoutVars>
      </dgm:prSet>
      <dgm:spPr/>
    </dgm:pt>
    <dgm:pt modelId="{D2463D24-40E5-4CDE-B06D-0AABFFBCE873}" type="pres">
      <dgm:prSet presAssocID="{30D28F78-98F7-4000-BC27-C4BEB0D2882C}" presName="spacerL" presStyleCnt="0"/>
      <dgm:spPr/>
    </dgm:pt>
    <dgm:pt modelId="{38B5B5D5-AB63-4EBA-8B32-CC9530F9393A}" type="pres">
      <dgm:prSet presAssocID="{30D28F78-98F7-4000-BC27-C4BEB0D2882C}" presName="sibTrans" presStyleLbl="sibTrans2D1" presStyleIdx="1" presStyleCnt="5"/>
      <dgm:spPr/>
    </dgm:pt>
    <dgm:pt modelId="{AA100510-7508-45D2-8C21-3A9A9FCAF572}" type="pres">
      <dgm:prSet presAssocID="{30D28F78-98F7-4000-BC27-C4BEB0D2882C}" presName="spacerR" presStyleCnt="0"/>
      <dgm:spPr/>
    </dgm:pt>
    <dgm:pt modelId="{CB563C1C-106C-4282-AB91-95FBDC475E71}" type="pres">
      <dgm:prSet presAssocID="{65130EF3-4BA9-4614-A781-6AAC7F0733D8}" presName="node" presStyleLbl="node1" presStyleIdx="2" presStyleCnt="6">
        <dgm:presLayoutVars>
          <dgm:bulletEnabled val="1"/>
        </dgm:presLayoutVars>
      </dgm:prSet>
      <dgm:spPr/>
    </dgm:pt>
    <dgm:pt modelId="{7A6F744F-8A46-4E3E-B5C6-171C7EE2F951}" type="pres">
      <dgm:prSet presAssocID="{1FABBA2D-8A4C-44EA-8B10-2F99E90F3BC5}" presName="spacerL" presStyleCnt="0"/>
      <dgm:spPr/>
    </dgm:pt>
    <dgm:pt modelId="{D165B40B-C288-4575-8655-0938DB735BE0}" type="pres">
      <dgm:prSet presAssocID="{1FABBA2D-8A4C-44EA-8B10-2F99E90F3BC5}" presName="sibTrans" presStyleLbl="sibTrans2D1" presStyleIdx="2" presStyleCnt="5"/>
      <dgm:spPr/>
    </dgm:pt>
    <dgm:pt modelId="{DC4341AF-195C-47A3-8827-517805FADB81}" type="pres">
      <dgm:prSet presAssocID="{1FABBA2D-8A4C-44EA-8B10-2F99E90F3BC5}" presName="spacerR" presStyleCnt="0"/>
      <dgm:spPr/>
    </dgm:pt>
    <dgm:pt modelId="{1085CAE7-E841-4CFE-B660-02DF25A63CDB}" type="pres">
      <dgm:prSet presAssocID="{3E2E5647-DFA8-489E-88CF-595EB319FF7A}" presName="node" presStyleLbl="node1" presStyleIdx="3" presStyleCnt="6">
        <dgm:presLayoutVars>
          <dgm:bulletEnabled val="1"/>
        </dgm:presLayoutVars>
      </dgm:prSet>
      <dgm:spPr/>
    </dgm:pt>
    <dgm:pt modelId="{CBDE27AE-ADF8-4636-B847-A98F844C3FB9}" type="pres">
      <dgm:prSet presAssocID="{2479B337-BF24-4C3D-A9F6-DFD49055C323}" presName="spacerL" presStyleCnt="0"/>
      <dgm:spPr/>
    </dgm:pt>
    <dgm:pt modelId="{44C61FDD-3D8B-41AD-B41A-7288A458DB56}" type="pres">
      <dgm:prSet presAssocID="{2479B337-BF24-4C3D-A9F6-DFD49055C323}" presName="sibTrans" presStyleLbl="sibTrans2D1" presStyleIdx="3" presStyleCnt="5"/>
      <dgm:spPr/>
    </dgm:pt>
    <dgm:pt modelId="{BC95CFBC-572E-4038-92D1-0C715CC714C7}" type="pres">
      <dgm:prSet presAssocID="{2479B337-BF24-4C3D-A9F6-DFD49055C323}" presName="spacerR" presStyleCnt="0"/>
      <dgm:spPr/>
    </dgm:pt>
    <dgm:pt modelId="{E6822BFF-EEBB-4BFC-B3F9-B3F12FF38907}" type="pres">
      <dgm:prSet presAssocID="{B4EE9070-A00B-4381-9FF2-D46F16506D91}" presName="node" presStyleLbl="node1" presStyleIdx="4" presStyleCnt="6">
        <dgm:presLayoutVars>
          <dgm:bulletEnabled val="1"/>
        </dgm:presLayoutVars>
      </dgm:prSet>
      <dgm:spPr/>
    </dgm:pt>
    <dgm:pt modelId="{CFAEF498-90B0-422D-864A-4BD40B0A87FA}" type="pres">
      <dgm:prSet presAssocID="{E63586CF-6264-4B34-86EA-86523C7817C9}" presName="spacerL" presStyleCnt="0"/>
      <dgm:spPr/>
    </dgm:pt>
    <dgm:pt modelId="{93A9FD45-309E-4AF7-9152-390BEA1EFDF4}" type="pres">
      <dgm:prSet presAssocID="{E63586CF-6264-4B34-86EA-86523C7817C9}" presName="sibTrans" presStyleLbl="sibTrans2D1" presStyleIdx="4" presStyleCnt="5"/>
      <dgm:spPr/>
    </dgm:pt>
    <dgm:pt modelId="{147AF4F4-B1AA-4ACA-97A8-E0B364AC4C03}" type="pres">
      <dgm:prSet presAssocID="{E63586CF-6264-4B34-86EA-86523C7817C9}" presName="spacerR" presStyleCnt="0"/>
      <dgm:spPr/>
    </dgm:pt>
    <dgm:pt modelId="{BC9205ED-A80C-49F5-8927-A33A8F24E28E}" type="pres">
      <dgm:prSet presAssocID="{0637281D-D70F-462C-B144-34D9E6A2985F}" presName="node" presStyleLbl="node1" presStyleIdx="5" presStyleCnt="6">
        <dgm:presLayoutVars>
          <dgm:bulletEnabled val="1"/>
        </dgm:presLayoutVars>
      </dgm:prSet>
      <dgm:spPr/>
    </dgm:pt>
  </dgm:ptLst>
  <dgm:cxnLst>
    <dgm:cxn modelId="{ED94520A-4491-4F69-BDA3-EE48B7BCE6F1}" srcId="{78D27033-7E3E-44E3-A43E-6FBE0CEBF094}" destId="{A5FE5AF9-13FE-4726-9DB3-F24716989143}" srcOrd="0" destOrd="0" parTransId="{FDDCE5CE-541B-4114-BDCB-EAB7CF6D09E6}" sibTransId="{1710D1B2-2E62-4E5B-9A85-8D22CA1F6081}"/>
    <dgm:cxn modelId="{01D5652E-7F3D-4EEB-9093-14C2D604CE25}" srcId="{78D27033-7E3E-44E3-A43E-6FBE0CEBF094}" destId="{3E2E5647-DFA8-489E-88CF-595EB319FF7A}" srcOrd="3" destOrd="0" parTransId="{376080F6-B92A-4CD9-949D-299FAEBCE6D4}" sibTransId="{2479B337-BF24-4C3D-A9F6-DFD49055C323}"/>
    <dgm:cxn modelId="{21299539-2EBC-47B4-A4DB-AABFC9289D21}" type="presOf" srcId="{2479B337-BF24-4C3D-A9F6-DFD49055C323}" destId="{44C61FDD-3D8B-41AD-B41A-7288A458DB56}" srcOrd="0" destOrd="0" presId="urn:microsoft.com/office/officeart/2005/8/layout/equation1"/>
    <dgm:cxn modelId="{D54A8F3D-0799-431B-8F32-FC56CFBAF1D9}" type="presOf" srcId="{B4EE9070-A00B-4381-9FF2-D46F16506D91}" destId="{E6822BFF-EEBB-4BFC-B3F9-B3F12FF38907}" srcOrd="0" destOrd="0" presId="urn:microsoft.com/office/officeart/2005/8/layout/equation1"/>
    <dgm:cxn modelId="{CB495363-9471-47C1-B564-8A5C9AE0199A}" type="presOf" srcId="{A5FE5AF9-13FE-4726-9DB3-F24716989143}" destId="{D5901531-9387-4D18-AA19-1FF2D5CFD56A}" srcOrd="0" destOrd="0" presId="urn:microsoft.com/office/officeart/2005/8/layout/equation1"/>
    <dgm:cxn modelId="{5B7ED668-84E4-4F64-B648-11D3930DBEB3}" type="presOf" srcId="{E879440B-DEFE-4BF8-84C2-EC87A8752FB5}" destId="{4AB391C9-F390-469F-96A6-49F062BFA7EF}" srcOrd="0" destOrd="0" presId="urn:microsoft.com/office/officeart/2005/8/layout/equation1"/>
    <dgm:cxn modelId="{8F1E7F4F-E97C-4C9F-813E-3269D94BF94F}" srcId="{78D27033-7E3E-44E3-A43E-6FBE0CEBF094}" destId="{0637281D-D70F-462C-B144-34D9E6A2985F}" srcOrd="5" destOrd="0" parTransId="{AD893B48-60E8-4131-8A89-52DE5FE69612}" sibTransId="{E38DE02D-AC54-4A1A-BA5C-D1709ECFB5A5}"/>
    <dgm:cxn modelId="{022FDB7B-DAB5-4DFD-8D24-32253FE42B63}" type="presOf" srcId="{E63586CF-6264-4B34-86EA-86523C7817C9}" destId="{93A9FD45-309E-4AF7-9152-390BEA1EFDF4}" srcOrd="0" destOrd="0" presId="urn:microsoft.com/office/officeart/2005/8/layout/equation1"/>
    <dgm:cxn modelId="{7D5F528C-EFAA-4A4F-983A-14B4D9638CD2}" srcId="{78D27033-7E3E-44E3-A43E-6FBE0CEBF094}" destId="{B4EE9070-A00B-4381-9FF2-D46F16506D91}" srcOrd="4" destOrd="0" parTransId="{81BA214F-C61E-4310-BD0A-DD1DA4ADBE32}" sibTransId="{E63586CF-6264-4B34-86EA-86523C7817C9}"/>
    <dgm:cxn modelId="{7BC4A18F-E3D3-4D22-89E4-82365B00D6AC}" type="presOf" srcId="{78D27033-7E3E-44E3-A43E-6FBE0CEBF094}" destId="{13F59359-992B-49A4-A426-1AE78C5A021E}" srcOrd="0" destOrd="0" presId="urn:microsoft.com/office/officeart/2005/8/layout/equation1"/>
    <dgm:cxn modelId="{964FE295-9621-4529-B40D-473051B339C8}" type="presOf" srcId="{65130EF3-4BA9-4614-A781-6AAC7F0733D8}" destId="{CB563C1C-106C-4282-AB91-95FBDC475E71}" srcOrd="0" destOrd="0" presId="urn:microsoft.com/office/officeart/2005/8/layout/equation1"/>
    <dgm:cxn modelId="{6FFEF798-461C-4952-A9B8-64491D984C6B}" type="presOf" srcId="{30D28F78-98F7-4000-BC27-C4BEB0D2882C}" destId="{38B5B5D5-AB63-4EBA-8B32-CC9530F9393A}" srcOrd="0" destOrd="0" presId="urn:microsoft.com/office/officeart/2005/8/layout/equation1"/>
    <dgm:cxn modelId="{818780A8-288F-45E6-8652-DC557E9C6855}" type="presOf" srcId="{0637281D-D70F-462C-B144-34D9E6A2985F}" destId="{BC9205ED-A80C-49F5-8927-A33A8F24E28E}" srcOrd="0" destOrd="0" presId="urn:microsoft.com/office/officeart/2005/8/layout/equation1"/>
    <dgm:cxn modelId="{EBA624B7-93C4-470F-8159-080ECB5EC274}" type="presOf" srcId="{3E2E5647-DFA8-489E-88CF-595EB319FF7A}" destId="{1085CAE7-E841-4CFE-B660-02DF25A63CDB}" srcOrd="0" destOrd="0" presId="urn:microsoft.com/office/officeart/2005/8/layout/equation1"/>
    <dgm:cxn modelId="{52B598C5-EB80-47C1-AD65-E19F495D732F}" srcId="{78D27033-7E3E-44E3-A43E-6FBE0CEBF094}" destId="{E879440B-DEFE-4BF8-84C2-EC87A8752FB5}" srcOrd="1" destOrd="0" parTransId="{FF629831-6FD5-4864-8E2F-6BE136B66FF8}" sibTransId="{30D28F78-98F7-4000-BC27-C4BEB0D2882C}"/>
    <dgm:cxn modelId="{C4EEAAD0-EADE-4D3D-B3ED-84D6C9B50832}" type="presOf" srcId="{1710D1B2-2E62-4E5B-9A85-8D22CA1F6081}" destId="{EEDF666E-7F90-48FB-8E22-C6F09FB72B41}" srcOrd="0" destOrd="0" presId="urn:microsoft.com/office/officeart/2005/8/layout/equation1"/>
    <dgm:cxn modelId="{DA17A8D4-352D-4602-A0DC-2351747AC4BD}" type="presOf" srcId="{1FABBA2D-8A4C-44EA-8B10-2F99E90F3BC5}" destId="{D165B40B-C288-4575-8655-0938DB735BE0}" srcOrd="0" destOrd="0" presId="urn:microsoft.com/office/officeart/2005/8/layout/equation1"/>
    <dgm:cxn modelId="{6CFDCCFF-A638-415E-814F-5042880815A6}" srcId="{78D27033-7E3E-44E3-A43E-6FBE0CEBF094}" destId="{65130EF3-4BA9-4614-A781-6AAC7F0733D8}" srcOrd="2" destOrd="0" parTransId="{7B70DE8F-3D50-4351-BBF0-AF285C969718}" sibTransId="{1FABBA2D-8A4C-44EA-8B10-2F99E90F3BC5}"/>
    <dgm:cxn modelId="{AEDCA422-E3BE-45F0-A7BB-C551932619F5}" type="presParOf" srcId="{13F59359-992B-49A4-A426-1AE78C5A021E}" destId="{D5901531-9387-4D18-AA19-1FF2D5CFD56A}" srcOrd="0" destOrd="0" presId="urn:microsoft.com/office/officeart/2005/8/layout/equation1"/>
    <dgm:cxn modelId="{BCE4557A-0939-4E6E-8032-41335727D0CA}" type="presParOf" srcId="{13F59359-992B-49A4-A426-1AE78C5A021E}" destId="{3CA1002E-BED6-42DE-82A1-8D8462592960}" srcOrd="1" destOrd="0" presId="urn:microsoft.com/office/officeart/2005/8/layout/equation1"/>
    <dgm:cxn modelId="{4C17F088-E882-4E70-BC31-7CF3A640601E}" type="presParOf" srcId="{13F59359-992B-49A4-A426-1AE78C5A021E}" destId="{EEDF666E-7F90-48FB-8E22-C6F09FB72B41}" srcOrd="2" destOrd="0" presId="urn:microsoft.com/office/officeart/2005/8/layout/equation1"/>
    <dgm:cxn modelId="{902FC809-AD08-46E8-9FB6-CDF0943F395D}" type="presParOf" srcId="{13F59359-992B-49A4-A426-1AE78C5A021E}" destId="{4643B9B5-EC57-4746-80A4-67534FA8A1E9}" srcOrd="3" destOrd="0" presId="urn:microsoft.com/office/officeart/2005/8/layout/equation1"/>
    <dgm:cxn modelId="{9DCFDC06-DF0E-4A55-A078-62E92DC263F9}" type="presParOf" srcId="{13F59359-992B-49A4-A426-1AE78C5A021E}" destId="{4AB391C9-F390-469F-96A6-49F062BFA7EF}" srcOrd="4" destOrd="0" presId="urn:microsoft.com/office/officeart/2005/8/layout/equation1"/>
    <dgm:cxn modelId="{4BE48257-A1B7-4E64-BECB-5AFEFD090CAC}" type="presParOf" srcId="{13F59359-992B-49A4-A426-1AE78C5A021E}" destId="{D2463D24-40E5-4CDE-B06D-0AABFFBCE873}" srcOrd="5" destOrd="0" presId="urn:microsoft.com/office/officeart/2005/8/layout/equation1"/>
    <dgm:cxn modelId="{7FFA6E1A-730D-4698-9C93-B44C313B6BC1}" type="presParOf" srcId="{13F59359-992B-49A4-A426-1AE78C5A021E}" destId="{38B5B5D5-AB63-4EBA-8B32-CC9530F9393A}" srcOrd="6" destOrd="0" presId="urn:microsoft.com/office/officeart/2005/8/layout/equation1"/>
    <dgm:cxn modelId="{815B38CE-F2A7-4CEB-9C18-23CC36789DD3}" type="presParOf" srcId="{13F59359-992B-49A4-A426-1AE78C5A021E}" destId="{AA100510-7508-45D2-8C21-3A9A9FCAF572}" srcOrd="7" destOrd="0" presId="urn:microsoft.com/office/officeart/2005/8/layout/equation1"/>
    <dgm:cxn modelId="{415E02D0-C5B8-41DE-BA54-DB3051B103B3}" type="presParOf" srcId="{13F59359-992B-49A4-A426-1AE78C5A021E}" destId="{CB563C1C-106C-4282-AB91-95FBDC475E71}" srcOrd="8" destOrd="0" presId="urn:microsoft.com/office/officeart/2005/8/layout/equation1"/>
    <dgm:cxn modelId="{B4214027-9FAB-40E3-BEF5-A8C41D234737}" type="presParOf" srcId="{13F59359-992B-49A4-A426-1AE78C5A021E}" destId="{7A6F744F-8A46-4E3E-B5C6-171C7EE2F951}" srcOrd="9" destOrd="0" presId="urn:microsoft.com/office/officeart/2005/8/layout/equation1"/>
    <dgm:cxn modelId="{555453C9-34A5-41CB-A3EC-9D2E8556197A}" type="presParOf" srcId="{13F59359-992B-49A4-A426-1AE78C5A021E}" destId="{D165B40B-C288-4575-8655-0938DB735BE0}" srcOrd="10" destOrd="0" presId="urn:microsoft.com/office/officeart/2005/8/layout/equation1"/>
    <dgm:cxn modelId="{6F4AD143-3B3D-46A9-9575-F7054CEB42BA}" type="presParOf" srcId="{13F59359-992B-49A4-A426-1AE78C5A021E}" destId="{DC4341AF-195C-47A3-8827-517805FADB81}" srcOrd="11" destOrd="0" presId="urn:microsoft.com/office/officeart/2005/8/layout/equation1"/>
    <dgm:cxn modelId="{F7D492D3-8CB0-497E-8D8F-890774E03AEF}" type="presParOf" srcId="{13F59359-992B-49A4-A426-1AE78C5A021E}" destId="{1085CAE7-E841-4CFE-B660-02DF25A63CDB}" srcOrd="12" destOrd="0" presId="urn:microsoft.com/office/officeart/2005/8/layout/equation1"/>
    <dgm:cxn modelId="{578FDCF5-7A59-4B25-922E-249FDD137746}" type="presParOf" srcId="{13F59359-992B-49A4-A426-1AE78C5A021E}" destId="{CBDE27AE-ADF8-4636-B847-A98F844C3FB9}" srcOrd="13" destOrd="0" presId="urn:microsoft.com/office/officeart/2005/8/layout/equation1"/>
    <dgm:cxn modelId="{118F7A58-FF9F-48EB-9DD2-CEB7E812D5E2}" type="presParOf" srcId="{13F59359-992B-49A4-A426-1AE78C5A021E}" destId="{44C61FDD-3D8B-41AD-B41A-7288A458DB56}" srcOrd="14" destOrd="0" presId="urn:microsoft.com/office/officeart/2005/8/layout/equation1"/>
    <dgm:cxn modelId="{5202AFB8-76F6-46B1-A398-DDF317332168}" type="presParOf" srcId="{13F59359-992B-49A4-A426-1AE78C5A021E}" destId="{BC95CFBC-572E-4038-92D1-0C715CC714C7}" srcOrd="15" destOrd="0" presId="urn:microsoft.com/office/officeart/2005/8/layout/equation1"/>
    <dgm:cxn modelId="{3274A8D1-49FF-4BC6-B786-E8012FCCA522}" type="presParOf" srcId="{13F59359-992B-49A4-A426-1AE78C5A021E}" destId="{E6822BFF-EEBB-4BFC-B3F9-B3F12FF38907}" srcOrd="16" destOrd="0" presId="urn:microsoft.com/office/officeart/2005/8/layout/equation1"/>
    <dgm:cxn modelId="{9F86004A-615A-4159-926F-D4721EE56481}" type="presParOf" srcId="{13F59359-992B-49A4-A426-1AE78C5A021E}" destId="{CFAEF498-90B0-422D-864A-4BD40B0A87FA}" srcOrd="17" destOrd="0" presId="urn:microsoft.com/office/officeart/2005/8/layout/equation1"/>
    <dgm:cxn modelId="{16C3C3C5-37B4-4525-A22F-77F7CF4D8260}" type="presParOf" srcId="{13F59359-992B-49A4-A426-1AE78C5A021E}" destId="{93A9FD45-309E-4AF7-9152-390BEA1EFDF4}" srcOrd="18" destOrd="0" presId="urn:microsoft.com/office/officeart/2005/8/layout/equation1"/>
    <dgm:cxn modelId="{EB61B0FB-DDBA-4811-882B-8E1092FFF9BC}" type="presParOf" srcId="{13F59359-992B-49A4-A426-1AE78C5A021E}" destId="{147AF4F4-B1AA-4ACA-97A8-E0B364AC4C03}" srcOrd="19" destOrd="0" presId="urn:microsoft.com/office/officeart/2005/8/layout/equation1"/>
    <dgm:cxn modelId="{58F71BD6-2E94-46AE-B579-A732C4BADB5D}" type="presParOf" srcId="{13F59359-992B-49A4-A426-1AE78C5A021E}" destId="{BC9205ED-A80C-49F5-8927-A33A8F24E28E}" srcOrd="20" destOrd="0" presId="urn:microsoft.com/office/officeart/2005/8/layout/equation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D27033-7E3E-44E3-A43E-6FBE0CEBF094}" type="doc">
      <dgm:prSet loTypeId="urn:microsoft.com/office/officeart/2005/8/layout/equation1" loCatId="process" qsTypeId="urn:microsoft.com/office/officeart/2005/8/quickstyle/simple1" qsCatId="simple" csTypeId="urn:microsoft.com/office/officeart/2005/8/colors/colorful1" csCatId="colorful" phldr="1"/>
      <dgm:spPr/>
    </dgm:pt>
    <dgm:pt modelId="{A5FE5AF9-13FE-4726-9DB3-F24716989143}">
      <dgm:prSet phldrT="[Text]" custT="1"/>
      <dgm:spPr>
        <a:ln>
          <a:noFill/>
        </a:ln>
      </dgm:spPr>
      <dgm:t>
        <a:bodyPr/>
        <a:lstStyle/>
        <a:p>
          <a:r>
            <a:rPr lang="en-GB" sz="1400" b="1" dirty="0">
              <a:latin typeface="+mj-lt"/>
              <a:cs typeface="Poppins" panose="00000500000000000000" pitchFamily="2" charset="0"/>
            </a:rPr>
            <a:t>Non-media</a:t>
          </a:r>
        </a:p>
      </dgm:t>
    </dgm:pt>
    <dgm:pt modelId="{FDDCE5CE-541B-4114-BDCB-EAB7CF6D09E6}" type="parTrans" cxnId="{ED94520A-4491-4F69-BDA3-EE48B7BCE6F1}">
      <dgm:prSet/>
      <dgm:spPr/>
      <dgm:t>
        <a:bodyPr/>
        <a:lstStyle/>
        <a:p>
          <a:endParaRPr lang="en-GB" sz="1400" b="1">
            <a:latin typeface="+mj-lt"/>
            <a:cs typeface="Poppins" panose="00000500000000000000" pitchFamily="2" charset="0"/>
          </a:endParaRPr>
        </a:p>
      </dgm:t>
    </dgm:pt>
    <dgm:pt modelId="{1710D1B2-2E62-4E5B-9A85-8D22CA1F6081}" type="sibTrans" cxnId="{ED94520A-4491-4F69-BDA3-EE48B7BCE6F1}">
      <dgm:prSet custT="1"/>
      <dgm:spPr/>
      <dgm:t>
        <a:bodyPr/>
        <a:lstStyle/>
        <a:p>
          <a:endParaRPr lang="en-GB" sz="1400" b="1">
            <a:latin typeface="+mj-lt"/>
            <a:cs typeface="Poppins" panose="00000500000000000000" pitchFamily="2" charset="0"/>
          </a:endParaRPr>
        </a:p>
      </dgm:t>
    </dgm:pt>
    <dgm:pt modelId="{E879440B-DEFE-4BF8-84C2-EC87A8752FB5}">
      <dgm:prSet phldrT="[Text]" custT="1"/>
      <dgm:spPr>
        <a:ln>
          <a:noFill/>
        </a:ln>
      </dgm:spPr>
      <dgm:t>
        <a:bodyPr/>
        <a:lstStyle/>
        <a:p>
          <a:r>
            <a:rPr lang="en-GB" sz="1400" b="1" dirty="0">
              <a:latin typeface="+mj-lt"/>
              <a:cs typeface="Poppins" panose="00000500000000000000" pitchFamily="2" charset="0"/>
            </a:rPr>
            <a:t>TV ads</a:t>
          </a:r>
        </a:p>
      </dgm:t>
    </dgm:pt>
    <dgm:pt modelId="{FF629831-6FD5-4864-8E2F-6BE136B66FF8}" type="parTrans" cxnId="{52B598C5-EB80-47C1-AD65-E19F495D732F}">
      <dgm:prSet/>
      <dgm:spPr/>
      <dgm:t>
        <a:bodyPr/>
        <a:lstStyle/>
        <a:p>
          <a:endParaRPr lang="en-GB" sz="1400" b="1">
            <a:latin typeface="+mj-lt"/>
            <a:cs typeface="Poppins" panose="00000500000000000000" pitchFamily="2" charset="0"/>
          </a:endParaRPr>
        </a:p>
      </dgm:t>
    </dgm:pt>
    <dgm:pt modelId="{30D28F78-98F7-4000-BC27-C4BEB0D2882C}" type="sibTrans" cxnId="{52B598C5-EB80-47C1-AD65-E19F495D732F}">
      <dgm:prSet custT="1"/>
      <dgm:spPr/>
      <dgm:t>
        <a:bodyPr/>
        <a:lstStyle/>
        <a:p>
          <a:endParaRPr lang="en-GB" sz="1400" b="1">
            <a:latin typeface="+mj-lt"/>
            <a:cs typeface="Poppins" panose="00000500000000000000" pitchFamily="2" charset="0"/>
          </a:endParaRPr>
        </a:p>
      </dgm:t>
    </dgm:pt>
    <dgm:pt modelId="{0637281D-D70F-462C-B144-34D9E6A2985F}">
      <dgm:prSet phldrT="[Text]" custT="1"/>
      <dgm:spPr>
        <a:solidFill>
          <a:schemeClr val="tx1"/>
        </a:solidFill>
        <a:ln>
          <a:noFill/>
        </a:ln>
      </dgm:spPr>
      <dgm:t>
        <a:bodyPr/>
        <a:lstStyle/>
        <a:p>
          <a:r>
            <a:rPr lang="en-GB" sz="1400" b="1" dirty="0">
              <a:latin typeface="+mj-lt"/>
              <a:cs typeface="Poppins" panose="00000500000000000000" pitchFamily="2" charset="0"/>
            </a:rPr>
            <a:t>Brand paid search visits</a:t>
          </a:r>
        </a:p>
      </dgm:t>
    </dgm:pt>
    <dgm:pt modelId="{AD893B48-60E8-4131-8A89-52DE5FE69612}" type="parTrans" cxnId="{8F1E7F4F-E97C-4C9F-813E-3269D94BF94F}">
      <dgm:prSet/>
      <dgm:spPr/>
      <dgm:t>
        <a:bodyPr/>
        <a:lstStyle/>
        <a:p>
          <a:endParaRPr lang="en-GB" sz="1400" b="1">
            <a:latin typeface="+mj-lt"/>
            <a:cs typeface="Poppins" panose="00000500000000000000" pitchFamily="2" charset="0"/>
          </a:endParaRPr>
        </a:p>
      </dgm:t>
    </dgm:pt>
    <dgm:pt modelId="{E38DE02D-AC54-4A1A-BA5C-D1709ECFB5A5}" type="sibTrans" cxnId="{8F1E7F4F-E97C-4C9F-813E-3269D94BF94F}">
      <dgm:prSet/>
      <dgm:spPr/>
      <dgm:t>
        <a:bodyPr/>
        <a:lstStyle/>
        <a:p>
          <a:endParaRPr lang="en-GB" sz="1400" b="1">
            <a:latin typeface="+mj-lt"/>
            <a:cs typeface="Poppins" panose="00000500000000000000" pitchFamily="2" charset="0"/>
          </a:endParaRPr>
        </a:p>
      </dgm:t>
    </dgm:pt>
    <dgm:pt modelId="{B4EE9070-A00B-4381-9FF2-D46F16506D91}">
      <dgm:prSet custT="1"/>
      <dgm:spPr>
        <a:ln>
          <a:noFill/>
        </a:ln>
      </dgm:spPr>
      <dgm:t>
        <a:bodyPr/>
        <a:lstStyle/>
        <a:p>
          <a:r>
            <a:rPr lang="en-GB" sz="1400" b="1" dirty="0">
              <a:latin typeface="+mj-lt"/>
              <a:cs typeface="Poppins" panose="00000500000000000000" pitchFamily="2" charset="0"/>
            </a:rPr>
            <a:t>Other ads</a:t>
          </a:r>
        </a:p>
      </dgm:t>
    </dgm:pt>
    <dgm:pt modelId="{81BA214F-C61E-4310-BD0A-DD1DA4ADBE32}" type="parTrans" cxnId="{7D5F528C-EFAA-4A4F-983A-14B4D9638CD2}">
      <dgm:prSet/>
      <dgm:spPr/>
      <dgm:t>
        <a:bodyPr/>
        <a:lstStyle/>
        <a:p>
          <a:endParaRPr lang="en-GB" sz="1400" b="1">
            <a:latin typeface="+mj-lt"/>
            <a:cs typeface="Poppins" panose="00000500000000000000" pitchFamily="2" charset="0"/>
          </a:endParaRPr>
        </a:p>
      </dgm:t>
    </dgm:pt>
    <dgm:pt modelId="{E63586CF-6264-4B34-86EA-86523C7817C9}" type="sibTrans" cxnId="{7D5F528C-EFAA-4A4F-983A-14B4D9638CD2}">
      <dgm:prSet custT="1"/>
      <dgm:spPr/>
      <dgm:t>
        <a:bodyPr/>
        <a:lstStyle/>
        <a:p>
          <a:endParaRPr lang="en-GB" sz="1400" b="1">
            <a:latin typeface="+mj-lt"/>
            <a:cs typeface="Poppins" panose="00000500000000000000" pitchFamily="2" charset="0"/>
          </a:endParaRPr>
        </a:p>
      </dgm:t>
    </dgm:pt>
    <dgm:pt modelId="{13F59359-992B-49A4-A426-1AE78C5A021E}" type="pres">
      <dgm:prSet presAssocID="{78D27033-7E3E-44E3-A43E-6FBE0CEBF094}" presName="linearFlow" presStyleCnt="0">
        <dgm:presLayoutVars>
          <dgm:dir/>
          <dgm:resizeHandles val="exact"/>
        </dgm:presLayoutVars>
      </dgm:prSet>
      <dgm:spPr/>
    </dgm:pt>
    <dgm:pt modelId="{D5901531-9387-4D18-AA19-1FF2D5CFD56A}" type="pres">
      <dgm:prSet presAssocID="{A5FE5AF9-13FE-4726-9DB3-F24716989143}" presName="node" presStyleLbl="node1" presStyleIdx="0" presStyleCnt="4">
        <dgm:presLayoutVars>
          <dgm:bulletEnabled val="1"/>
        </dgm:presLayoutVars>
      </dgm:prSet>
      <dgm:spPr/>
    </dgm:pt>
    <dgm:pt modelId="{3CA1002E-BED6-42DE-82A1-8D8462592960}" type="pres">
      <dgm:prSet presAssocID="{1710D1B2-2E62-4E5B-9A85-8D22CA1F6081}" presName="spacerL" presStyleCnt="0"/>
      <dgm:spPr/>
    </dgm:pt>
    <dgm:pt modelId="{EEDF666E-7F90-48FB-8E22-C6F09FB72B41}" type="pres">
      <dgm:prSet presAssocID="{1710D1B2-2E62-4E5B-9A85-8D22CA1F6081}" presName="sibTrans" presStyleLbl="sibTrans2D1" presStyleIdx="0" presStyleCnt="3"/>
      <dgm:spPr/>
    </dgm:pt>
    <dgm:pt modelId="{4643B9B5-EC57-4746-80A4-67534FA8A1E9}" type="pres">
      <dgm:prSet presAssocID="{1710D1B2-2E62-4E5B-9A85-8D22CA1F6081}" presName="spacerR" presStyleCnt="0"/>
      <dgm:spPr/>
    </dgm:pt>
    <dgm:pt modelId="{4AB391C9-F390-469F-96A6-49F062BFA7EF}" type="pres">
      <dgm:prSet presAssocID="{E879440B-DEFE-4BF8-84C2-EC87A8752FB5}" presName="node" presStyleLbl="node1" presStyleIdx="1" presStyleCnt="4">
        <dgm:presLayoutVars>
          <dgm:bulletEnabled val="1"/>
        </dgm:presLayoutVars>
      </dgm:prSet>
      <dgm:spPr/>
    </dgm:pt>
    <dgm:pt modelId="{D2463D24-40E5-4CDE-B06D-0AABFFBCE873}" type="pres">
      <dgm:prSet presAssocID="{30D28F78-98F7-4000-BC27-C4BEB0D2882C}" presName="spacerL" presStyleCnt="0"/>
      <dgm:spPr/>
    </dgm:pt>
    <dgm:pt modelId="{38B5B5D5-AB63-4EBA-8B32-CC9530F9393A}" type="pres">
      <dgm:prSet presAssocID="{30D28F78-98F7-4000-BC27-C4BEB0D2882C}" presName="sibTrans" presStyleLbl="sibTrans2D1" presStyleIdx="1" presStyleCnt="3"/>
      <dgm:spPr/>
    </dgm:pt>
    <dgm:pt modelId="{AA100510-7508-45D2-8C21-3A9A9FCAF572}" type="pres">
      <dgm:prSet presAssocID="{30D28F78-98F7-4000-BC27-C4BEB0D2882C}" presName="spacerR" presStyleCnt="0"/>
      <dgm:spPr/>
    </dgm:pt>
    <dgm:pt modelId="{E6822BFF-EEBB-4BFC-B3F9-B3F12FF38907}" type="pres">
      <dgm:prSet presAssocID="{B4EE9070-A00B-4381-9FF2-D46F16506D91}" presName="node" presStyleLbl="node1" presStyleIdx="2" presStyleCnt="4">
        <dgm:presLayoutVars>
          <dgm:bulletEnabled val="1"/>
        </dgm:presLayoutVars>
      </dgm:prSet>
      <dgm:spPr/>
    </dgm:pt>
    <dgm:pt modelId="{CFAEF498-90B0-422D-864A-4BD40B0A87FA}" type="pres">
      <dgm:prSet presAssocID="{E63586CF-6264-4B34-86EA-86523C7817C9}" presName="spacerL" presStyleCnt="0"/>
      <dgm:spPr/>
    </dgm:pt>
    <dgm:pt modelId="{93A9FD45-309E-4AF7-9152-390BEA1EFDF4}" type="pres">
      <dgm:prSet presAssocID="{E63586CF-6264-4B34-86EA-86523C7817C9}" presName="sibTrans" presStyleLbl="sibTrans2D1" presStyleIdx="2" presStyleCnt="3"/>
      <dgm:spPr/>
    </dgm:pt>
    <dgm:pt modelId="{147AF4F4-B1AA-4ACA-97A8-E0B364AC4C03}" type="pres">
      <dgm:prSet presAssocID="{E63586CF-6264-4B34-86EA-86523C7817C9}" presName="spacerR" presStyleCnt="0"/>
      <dgm:spPr/>
    </dgm:pt>
    <dgm:pt modelId="{BC9205ED-A80C-49F5-8927-A33A8F24E28E}" type="pres">
      <dgm:prSet presAssocID="{0637281D-D70F-462C-B144-34D9E6A2985F}" presName="node" presStyleLbl="node1" presStyleIdx="3" presStyleCnt="4">
        <dgm:presLayoutVars>
          <dgm:bulletEnabled val="1"/>
        </dgm:presLayoutVars>
      </dgm:prSet>
      <dgm:spPr/>
    </dgm:pt>
  </dgm:ptLst>
  <dgm:cxnLst>
    <dgm:cxn modelId="{ED94520A-4491-4F69-BDA3-EE48B7BCE6F1}" srcId="{78D27033-7E3E-44E3-A43E-6FBE0CEBF094}" destId="{A5FE5AF9-13FE-4726-9DB3-F24716989143}" srcOrd="0" destOrd="0" parTransId="{FDDCE5CE-541B-4114-BDCB-EAB7CF6D09E6}" sibTransId="{1710D1B2-2E62-4E5B-9A85-8D22CA1F6081}"/>
    <dgm:cxn modelId="{D54A8F3D-0799-431B-8F32-FC56CFBAF1D9}" type="presOf" srcId="{B4EE9070-A00B-4381-9FF2-D46F16506D91}" destId="{E6822BFF-EEBB-4BFC-B3F9-B3F12FF38907}" srcOrd="0" destOrd="0" presId="urn:microsoft.com/office/officeart/2005/8/layout/equation1"/>
    <dgm:cxn modelId="{CB495363-9471-47C1-B564-8A5C9AE0199A}" type="presOf" srcId="{A5FE5AF9-13FE-4726-9DB3-F24716989143}" destId="{D5901531-9387-4D18-AA19-1FF2D5CFD56A}" srcOrd="0" destOrd="0" presId="urn:microsoft.com/office/officeart/2005/8/layout/equation1"/>
    <dgm:cxn modelId="{5B7ED668-84E4-4F64-B648-11D3930DBEB3}" type="presOf" srcId="{E879440B-DEFE-4BF8-84C2-EC87A8752FB5}" destId="{4AB391C9-F390-469F-96A6-49F062BFA7EF}" srcOrd="0" destOrd="0" presId="urn:microsoft.com/office/officeart/2005/8/layout/equation1"/>
    <dgm:cxn modelId="{8F1E7F4F-E97C-4C9F-813E-3269D94BF94F}" srcId="{78D27033-7E3E-44E3-A43E-6FBE0CEBF094}" destId="{0637281D-D70F-462C-B144-34D9E6A2985F}" srcOrd="3" destOrd="0" parTransId="{AD893B48-60E8-4131-8A89-52DE5FE69612}" sibTransId="{E38DE02D-AC54-4A1A-BA5C-D1709ECFB5A5}"/>
    <dgm:cxn modelId="{022FDB7B-DAB5-4DFD-8D24-32253FE42B63}" type="presOf" srcId="{E63586CF-6264-4B34-86EA-86523C7817C9}" destId="{93A9FD45-309E-4AF7-9152-390BEA1EFDF4}" srcOrd="0" destOrd="0" presId="urn:microsoft.com/office/officeart/2005/8/layout/equation1"/>
    <dgm:cxn modelId="{7D5F528C-EFAA-4A4F-983A-14B4D9638CD2}" srcId="{78D27033-7E3E-44E3-A43E-6FBE0CEBF094}" destId="{B4EE9070-A00B-4381-9FF2-D46F16506D91}" srcOrd="2" destOrd="0" parTransId="{81BA214F-C61E-4310-BD0A-DD1DA4ADBE32}" sibTransId="{E63586CF-6264-4B34-86EA-86523C7817C9}"/>
    <dgm:cxn modelId="{7BC4A18F-E3D3-4D22-89E4-82365B00D6AC}" type="presOf" srcId="{78D27033-7E3E-44E3-A43E-6FBE0CEBF094}" destId="{13F59359-992B-49A4-A426-1AE78C5A021E}" srcOrd="0" destOrd="0" presId="urn:microsoft.com/office/officeart/2005/8/layout/equation1"/>
    <dgm:cxn modelId="{6FFEF798-461C-4952-A9B8-64491D984C6B}" type="presOf" srcId="{30D28F78-98F7-4000-BC27-C4BEB0D2882C}" destId="{38B5B5D5-AB63-4EBA-8B32-CC9530F9393A}" srcOrd="0" destOrd="0" presId="urn:microsoft.com/office/officeart/2005/8/layout/equation1"/>
    <dgm:cxn modelId="{818780A8-288F-45E6-8652-DC557E9C6855}" type="presOf" srcId="{0637281D-D70F-462C-B144-34D9E6A2985F}" destId="{BC9205ED-A80C-49F5-8927-A33A8F24E28E}" srcOrd="0" destOrd="0" presId="urn:microsoft.com/office/officeart/2005/8/layout/equation1"/>
    <dgm:cxn modelId="{52B598C5-EB80-47C1-AD65-E19F495D732F}" srcId="{78D27033-7E3E-44E3-A43E-6FBE0CEBF094}" destId="{E879440B-DEFE-4BF8-84C2-EC87A8752FB5}" srcOrd="1" destOrd="0" parTransId="{FF629831-6FD5-4864-8E2F-6BE136B66FF8}" sibTransId="{30D28F78-98F7-4000-BC27-C4BEB0D2882C}"/>
    <dgm:cxn modelId="{C4EEAAD0-EADE-4D3D-B3ED-84D6C9B50832}" type="presOf" srcId="{1710D1B2-2E62-4E5B-9A85-8D22CA1F6081}" destId="{EEDF666E-7F90-48FB-8E22-C6F09FB72B41}" srcOrd="0" destOrd="0" presId="urn:microsoft.com/office/officeart/2005/8/layout/equation1"/>
    <dgm:cxn modelId="{AEDCA422-E3BE-45F0-A7BB-C551932619F5}" type="presParOf" srcId="{13F59359-992B-49A4-A426-1AE78C5A021E}" destId="{D5901531-9387-4D18-AA19-1FF2D5CFD56A}" srcOrd="0" destOrd="0" presId="urn:microsoft.com/office/officeart/2005/8/layout/equation1"/>
    <dgm:cxn modelId="{BCE4557A-0939-4E6E-8032-41335727D0CA}" type="presParOf" srcId="{13F59359-992B-49A4-A426-1AE78C5A021E}" destId="{3CA1002E-BED6-42DE-82A1-8D8462592960}" srcOrd="1" destOrd="0" presId="urn:microsoft.com/office/officeart/2005/8/layout/equation1"/>
    <dgm:cxn modelId="{4C17F088-E882-4E70-BC31-7CF3A640601E}" type="presParOf" srcId="{13F59359-992B-49A4-A426-1AE78C5A021E}" destId="{EEDF666E-7F90-48FB-8E22-C6F09FB72B41}" srcOrd="2" destOrd="0" presId="urn:microsoft.com/office/officeart/2005/8/layout/equation1"/>
    <dgm:cxn modelId="{902FC809-AD08-46E8-9FB6-CDF0943F395D}" type="presParOf" srcId="{13F59359-992B-49A4-A426-1AE78C5A021E}" destId="{4643B9B5-EC57-4746-80A4-67534FA8A1E9}" srcOrd="3" destOrd="0" presId="urn:microsoft.com/office/officeart/2005/8/layout/equation1"/>
    <dgm:cxn modelId="{9DCFDC06-DF0E-4A55-A078-62E92DC263F9}" type="presParOf" srcId="{13F59359-992B-49A4-A426-1AE78C5A021E}" destId="{4AB391C9-F390-469F-96A6-49F062BFA7EF}" srcOrd="4" destOrd="0" presId="urn:microsoft.com/office/officeart/2005/8/layout/equation1"/>
    <dgm:cxn modelId="{4BE48257-A1B7-4E64-BECB-5AFEFD090CAC}" type="presParOf" srcId="{13F59359-992B-49A4-A426-1AE78C5A021E}" destId="{D2463D24-40E5-4CDE-B06D-0AABFFBCE873}" srcOrd="5" destOrd="0" presId="urn:microsoft.com/office/officeart/2005/8/layout/equation1"/>
    <dgm:cxn modelId="{7FFA6E1A-730D-4698-9C93-B44C313B6BC1}" type="presParOf" srcId="{13F59359-992B-49A4-A426-1AE78C5A021E}" destId="{38B5B5D5-AB63-4EBA-8B32-CC9530F9393A}" srcOrd="6" destOrd="0" presId="urn:microsoft.com/office/officeart/2005/8/layout/equation1"/>
    <dgm:cxn modelId="{815B38CE-F2A7-4CEB-9C18-23CC36789DD3}" type="presParOf" srcId="{13F59359-992B-49A4-A426-1AE78C5A021E}" destId="{AA100510-7508-45D2-8C21-3A9A9FCAF572}" srcOrd="7" destOrd="0" presId="urn:microsoft.com/office/officeart/2005/8/layout/equation1"/>
    <dgm:cxn modelId="{3274A8D1-49FF-4BC6-B786-E8012FCCA522}" type="presParOf" srcId="{13F59359-992B-49A4-A426-1AE78C5A021E}" destId="{E6822BFF-EEBB-4BFC-B3F9-B3F12FF38907}" srcOrd="8" destOrd="0" presId="urn:microsoft.com/office/officeart/2005/8/layout/equation1"/>
    <dgm:cxn modelId="{9F86004A-615A-4159-926F-D4721EE56481}" type="presParOf" srcId="{13F59359-992B-49A4-A426-1AE78C5A021E}" destId="{CFAEF498-90B0-422D-864A-4BD40B0A87FA}" srcOrd="9" destOrd="0" presId="urn:microsoft.com/office/officeart/2005/8/layout/equation1"/>
    <dgm:cxn modelId="{16C3C3C5-37B4-4525-A22F-77F7CF4D8260}" type="presParOf" srcId="{13F59359-992B-49A4-A426-1AE78C5A021E}" destId="{93A9FD45-309E-4AF7-9152-390BEA1EFDF4}" srcOrd="10" destOrd="0" presId="urn:microsoft.com/office/officeart/2005/8/layout/equation1"/>
    <dgm:cxn modelId="{EB61B0FB-DDBA-4811-882B-8E1092FFF9BC}" type="presParOf" srcId="{13F59359-992B-49A4-A426-1AE78C5A021E}" destId="{147AF4F4-B1AA-4ACA-97A8-E0B364AC4C03}" srcOrd="11" destOrd="0" presId="urn:microsoft.com/office/officeart/2005/8/layout/equation1"/>
    <dgm:cxn modelId="{58F71BD6-2E94-46AE-B579-A732C4BADB5D}" type="presParOf" srcId="{13F59359-992B-49A4-A426-1AE78C5A021E}" destId="{BC9205ED-A80C-49F5-8927-A33A8F24E28E}" srcOrd="12" destOrd="0" presId="urn:microsoft.com/office/officeart/2005/8/layout/equation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57634-A32E-4000-8698-1BCABCDA4E1B}">
      <dsp:nvSpPr>
        <dsp:cNvPr id="0" name=""/>
        <dsp:cNvSpPr/>
      </dsp:nvSpPr>
      <dsp:spPr>
        <a:xfrm>
          <a:off x="2210903" y="3269399"/>
          <a:ext cx="441458" cy="91440"/>
        </a:xfrm>
        <a:custGeom>
          <a:avLst/>
          <a:gdLst/>
          <a:ahLst/>
          <a:cxnLst/>
          <a:rect l="0" t="0" r="0" b="0"/>
          <a:pathLst>
            <a:path>
              <a:moveTo>
                <a:pt x="441458" y="45720"/>
              </a:moveTo>
              <a:lnTo>
                <a:pt x="0" y="4572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b="1" kern="1200"/>
        </a:p>
      </dsp:txBody>
      <dsp:txXfrm>
        <a:off x="2420596" y="3304083"/>
        <a:ext cx="22072" cy="22072"/>
      </dsp:txXfrm>
    </dsp:sp>
    <dsp:sp modelId="{3187BE28-41F6-4E10-A5B6-2070F7512EFD}">
      <dsp:nvSpPr>
        <dsp:cNvPr id="0" name=""/>
        <dsp:cNvSpPr/>
      </dsp:nvSpPr>
      <dsp:spPr>
        <a:xfrm>
          <a:off x="4859656" y="2894522"/>
          <a:ext cx="441458" cy="420597"/>
        </a:xfrm>
        <a:custGeom>
          <a:avLst/>
          <a:gdLst/>
          <a:ahLst/>
          <a:cxnLst/>
          <a:rect l="0" t="0" r="0" b="0"/>
          <a:pathLst>
            <a:path>
              <a:moveTo>
                <a:pt x="441458" y="0"/>
              </a:moveTo>
              <a:lnTo>
                <a:pt x="220729" y="0"/>
              </a:lnTo>
              <a:lnTo>
                <a:pt x="220729" y="420597"/>
              </a:lnTo>
              <a:lnTo>
                <a:pt x="0" y="42059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b="1" kern="1200">
            <a:solidFill>
              <a:schemeClr val="tx1"/>
            </a:solidFill>
          </a:endParaRPr>
        </a:p>
      </dsp:txBody>
      <dsp:txXfrm>
        <a:off x="5065142" y="3089577"/>
        <a:ext cx="30487" cy="30487"/>
      </dsp:txXfrm>
    </dsp:sp>
    <dsp:sp modelId="{390BB26A-39B5-45C1-9240-FC5B1BD87741}">
      <dsp:nvSpPr>
        <dsp:cNvPr id="0" name=""/>
        <dsp:cNvSpPr/>
      </dsp:nvSpPr>
      <dsp:spPr>
        <a:xfrm>
          <a:off x="4859656" y="2473925"/>
          <a:ext cx="441458" cy="420597"/>
        </a:xfrm>
        <a:custGeom>
          <a:avLst/>
          <a:gdLst/>
          <a:ahLst/>
          <a:cxnLst/>
          <a:rect l="0" t="0" r="0" b="0"/>
          <a:pathLst>
            <a:path>
              <a:moveTo>
                <a:pt x="441458" y="420597"/>
              </a:moveTo>
              <a:lnTo>
                <a:pt x="220729" y="420597"/>
              </a:lnTo>
              <a:lnTo>
                <a:pt x="220729" y="0"/>
              </a:lnTo>
              <a:lnTo>
                <a:pt x="0"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b="1" kern="1200">
            <a:solidFill>
              <a:schemeClr val="tx1"/>
            </a:solidFill>
          </a:endParaRPr>
        </a:p>
      </dsp:txBody>
      <dsp:txXfrm>
        <a:off x="5065142" y="2668980"/>
        <a:ext cx="30487" cy="30487"/>
      </dsp:txXfrm>
    </dsp:sp>
    <dsp:sp modelId="{C4EA9F44-36D7-4815-83EA-526A52737A84}">
      <dsp:nvSpPr>
        <dsp:cNvPr id="0" name=""/>
        <dsp:cNvSpPr/>
      </dsp:nvSpPr>
      <dsp:spPr>
        <a:xfrm>
          <a:off x="7508409" y="1843029"/>
          <a:ext cx="441458" cy="1051492"/>
        </a:xfrm>
        <a:custGeom>
          <a:avLst/>
          <a:gdLst/>
          <a:ahLst/>
          <a:cxnLst/>
          <a:rect l="0" t="0" r="0" b="0"/>
          <a:pathLst>
            <a:path>
              <a:moveTo>
                <a:pt x="441458" y="0"/>
              </a:moveTo>
              <a:lnTo>
                <a:pt x="220729" y="0"/>
              </a:lnTo>
              <a:lnTo>
                <a:pt x="220729" y="1051492"/>
              </a:lnTo>
              <a:lnTo>
                <a:pt x="0" y="105149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b="1" kern="1200">
            <a:solidFill>
              <a:schemeClr val="tx1"/>
            </a:solidFill>
          </a:endParaRPr>
        </a:p>
      </dsp:txBody>
      <dsp:txXfrm>
        <a:off x="7700629" y="2340266"/>
        <a:ext cx="57020" cy="57020"/>
      </dsp:txXfrm>
    </dsp:sp>
    <dsp:sp modelId="{453AC4C2-8F06-4D6D-96E3-8FC4A5DA1516}">
      <dsp:nvSpPr>
        <dsp:cNvPr id="0" name=""/>
        <dsp:cNvSpPr/>
      </dsp:nvSpPr>
      <dsp:spPr>
        <a:xfrm>
          <a:off x="2210903" y="1587011"/>
          <a:ext cx="441458" cy="91440"/>
        </a:xfrm>
        <a:custGeom>
          <a:avLst/>
          <a:gdLst/>
          <a:ahLst/>
          <a:cxnLst/>
          <a:rect l="0" t="0" r="0" b="0"/>
          <a:pathLst>
            <a:path>
              <a:moveTo>
                <a:pt x="441458" y="45720"/>
              </a:moveTo>
              <a:lnTo>
                <a:pt x="0" y="4572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b="1" kern="1200"/>
        </a:p>
      </dsp:txBody>
      <dsp:txXfrm>
        <a:off x="2420596" y="1621694"/>
        <a:ext cx="22072" cy="22072"/>
      </dsp:txXfrm>
    </dsp:sp>
    <dsp:sp modelId="{3655A15C-6886-49F0-A6A7-A9F58EFD8C00}">
      <dsp:nvSpPr>
        <dsp:cNvPr id="0" name=""/>
        <dsp:cNvSpPr/>
      </dsp:nvSpPr>
      <dsp:spPr>
        <a:xfrm>
          <a:off x="4859656" y="1587011"/>
          <a:ext cx="441458" cy="91440"/>
        </a:xfrm>
        <a:custGeom>
          <a:avLst/>
          <a:gdLst/>
          <a:ahLst/>
          <a:cxnLst/>
          <a:rect l="0" t="0" r="0" b="0"/>
          <a:pathLst>
            <a:path>
              <a:moveTo>
                <a:pt x="441458" y="45720"/>
              </a:moveTo>
              <a:lnTo>
                <a:pt x="0" y="4572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b="1" kern="1200">
            <a:solidFill>
              <a:schemeClr val="tx1"/>
            </a:solidFill>
          </a:endParaRPr>
        </a:p>
      </dsp:txBody>
      <dsp:txXfrm>
        <a:off x="5069349" y="1621694"/>
        <a:ext cx="22072" cy="22072"/>
      </dsp:txXfrm>
    </dsp:sp>
    <dsp:sp modelId="{55B69D74-828D-4D03-A1C1-828E4301158B}">
      <dsp:nvSpPr>
        <dsp:cNvPr id="0" name=""/>
        <dsp:cNvSpPr/>
      </dsp:nvSpPr>
      <dsp:spPr>
        <a:xfrm>
          <a:off x="7508409" y="1632731"/>
          <a:ext cx="441458" cy="210298"/>
        </a:xfrm>
        <a:custGeom>
          <a:avLst/>
          <a:gdLst/>
          <a:ahLst/>
          <a:cxnLst/>
          <a:rect l="0" t="0" r="0" b="0"/>
          <a:pathLst>
            <a:path>
              <a:moveTo>
                <a:pt x="441458" y="210298"/>
              </a:moveTo>
              <a:lnTo>
                <a:pt x="220729" y="210298"/>
              </a:lnTo>
              <a:lnTo>
                <a:pt x="220729" y="0"/>
              </a:lnTo>
              <a:lnTo>
                <a:pt x="0"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b="1" kern="1200">
            <a:solidFill>
              <a:schemeClr val="tx1"/>
            </a:solidFill>
          </a:endParaRPr>
        </a:p>
      </dsp:txBody>
      <dsp:txXfrm>
        <a:off x="7716914" y="1725655"/>
        <a:ext cx="24449" cy="24449"/>
      </dsp:txXfrm>
    </dsp:sp>
    <dsp:sp modelId="{980E45DC-1050-446D-8F24-B4C47B3D308B}">
      <dsp:nvSpPr>
        <dsp:cNvPr id="0" name=""/>
        <dsp:cNvSpPr/>
      </dsp:nvSpPr>
      <dsp:spPr>
        <a:xfrm>
          <a:off x="7508409" y="791536"/>
          <a:ext cx="441458" cy="1051492"/>
        </a:xfrm>
        <a:custGeom>
          <a:avLst/>
          <a:gdLst/>
          <a:ahLst/>
          <a:cxnLst/>
          <a:rect l="0" t="0" r="0" b="0"/>
          <a:pathLst>
            <a:path>
              <a:moveTo>
                <a:pt x="441458" y="1051492"/>
              </a:moveTo>
              <a:lnTo>
                <a:pt x="220729" y="1051492"/>
              </a:lnTo>
              <a:lnTo>
                <a:pt x="220729" y="0"/>
              </a:lnTo>
              <a:lnTo>
                <a:pt x="0"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b="1" kern="1200">
            <a:solidFill>
              <a:schemeClr val="tx1"/>
            </a:solidFill>
          </a:endParaRPr>
        </a:p>
      </dsp:txBody>
      <dsp:txXfrm>
        <a:off x="7700629" y="1288773"/>
        <a:ext cx="57020" cy="57020"/>
      </dsp:txXfrm>
    </dsp:sp>
    <dsp:sp modelId="{7248F016-304F-4DF9-8D72-47C01D7B3EF5}">
      <dsp:nvSpPr>
        <dsp:cNvPr id="0" name=""/>
        <dsp:cNvSpPr/>
      </dsp:nvSpPr>
      <dsp:spPr>
        <a:xfrm rot="5400000">
          <a:off x="6515410" y="1506552"/>
          <a:ext cx="3541871" cy="67295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GB" sz="3200" b="1" kern="1200" dirty="0"/>
            <a:t>Sales</a:t>
          </a:r>
        </a:p>
      </dsp:txBody>
      <dsp:txXfrm>
        <a:off x="6548261" y="1539403"/>
        <a:ext cx="3476169" cy="607253"/>
      </dsp:txXfrm>
    </dsp:sp>
    <dsp:sp modelId="{0560909F-A301-4CA5-A8D9-00C4462806A4}">
      <dsp:nvSpPr>
        <dsp:cNvPr id="0" name=""/>
        <dsp:cNvSpPr/>
      </dsp:nvSpPr>
      <dsp:spPr>
        <a:xfrm>
          <a:off x="5301115" y="455059"/>
          <a:ext cx="2207294" cy="67295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dirty="0"/>
            <a:t>Direct traffic </a:t>
          </a:r>
        </a:p>
      </dsp:txBody>
      <dsp:txXfrm>
        <a:off x="5333966" y="487910"/>
        <a:ext cx="2141592" cy="607253"/>
      </dsp:txXfrm>
    </dsp:sp>
    <dsp:sp modelId="{5EEE7116-D3A4-4212-B9A4-9B4D39FD210D}">
      <dsp:nvSpPr>
        <dsp:cNvPr id="0" name=""/>
        <dsp:cNvSpPr/>
      </dsp:nvSpPr>
      <dsp:spPr>
        <a:xfrm>
          <a:off x="5301115" y="1296253"/>
          <a:ext cx="2207294" cy="67295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dirty="0"/>
            <a:t>Organic traffic</a:t>
          </a:r>
        </a:p>
      </dsp:txBody>
      <dsp:txXfrm>
        <a:off x="5333966" y="1329104"/>
        <a:ext cx="2141592" cy="607253"/>
      </dsp:txXfrm>
    </dsp:sp>
    <dsp:sp modelId="{80CB33DC-0C83-4E9C-8C4C-32E84FC4BB8A}">
      <dsp:nvSpPr>
        <dsp:cNvPr id="0" name=""/>
        <dsp:cNvSpPr/>
      </dsp:nvSpPr>
      <dsp:spPr>
        <a:xfrm>
          <a:off x="2652362" y="1296253"/>
          <a:ext cx="2207294" cy="672955"/>
        </a:xfrm>
        <a:prstGeom prst="roundRect">
          <a:avLst/>
        </a:prstGeom>
        <a:solidFill>
          <a:srgbClr val="C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dirty="0"/>
            <a:t>Time to long click and so ranking</a:t>
          </a:r>
        </a:p>
      </dsp:txBody>
      <dsp:txXfrm>
        <a:off x="2685213" y="1329104"/>
        <a:ext cx="2141592" cy="607253"/>
      </dsp:txXfrm>
    </dsp:sp>
    <dsp:sp modelId="{0B701484-60B7-4FB7-9798-A8147277A53A}">
      <dsp:nvSpPr>
        <dsp:cNvPr id="0" name=""/>
        <dsp:cNvSpPr/>
      </dsp:nvSpPr>
      <dsp:spPr>
        <a:xfrm>
          <a:off x="3609" y="1296253"/>
          <a:ext cx="2207294" cy="672955"/>
        </a:xfrm>
        <a:prstGeom prst="roundRect">
          <a:avLst/>
        </a:prstGeom>
        <a:solidFill>
          <a:srgbClr val="C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dirty="0"/>
            <a:t>Organic search click through rate</a:t>
          </a:r>
        </a:p>
      </dsp:txBody>
      <dsp:txXfrm>
        <a:off x="36460" y="1329104"/>
        <a:ext cx="2141592" cy="607253"/>
      </dsp:txXfrm>
    </dsp:sp>
    <dsp:sp modelId="{65D20FC7-BDE9-42CF-9385-2CE21D663B94}">
      <dsp:nvSpPr>
        <dsp:cNvPr id="0" name=""/>
        <dsp:cNvSpPr/>
      </dsp:nvSpPr>
      <dsp:spPr>
        <a:xfrm>
          <a:off x="5301115" y="2558045"/>
          <a:ext cx="2207294" cy="67295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dirty="0"/>
            <a:t>Paid traffic</a:t>
          </a:r>
        </a:p>
      </dsp:txBody>
      <dsp:txXfrm>
        <a:off x="5333966" y="2590896"/>
        <a:ext cx="2141592" cy="607253"/>
      </dsp:txXfrm>
    </dsp:sp>
    <dsp:sp modelId="{03524F25-C150-4786-A1D0-E13224B5C4F6}">
      <dsp:nvSpPr>
        <dsp:cNvPr id="0" name=""/>
        <dsp:cNvSpPr/>
      </dsp:nvSpPr>
      <dsp:spPr>
        <a:xfrm>
          <a:off x="2652362" y="2137447"/>
          <a:ext cx="2207294" cy="67295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a:t>Online adspend</a:t>
          </a:r>
          <a:endParaRPr lang="en-GB" sz="1600" b="1" kern="1200" dirty="0"/>
        </a:p>
      </dsp:txBody>
      <dsp:txXfrm>
        <a:off x="2685213" y="2170298"/>
        <a:ext cx="2141592" cy="607253"/>
      </dsp:txXfrm>
    </dsp:sp>
    <dsp:sp modelId="{DD2A32A0-D1D1-4A3D-9DBF-07D7003236DA}">
      <dsp:nvSpPr>
        <dsp:cNvPr id="0" name=""/>
        <dsp:cNvSpPr/>
      </dsp:nvSpPr>
      <dsp:spPr>
        <a:xfrm>
          <a:off x="2652362" y="2978642"/>
          <a:ext cx="2207294" cy="672955"/>
        </a:xfrm>
        <a:prstGeom prst="roundRect">
          <a:avLst/>
        </a:prstGeom>
        <a:solidFill>
          <a:srgbClr val="C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dirty="0"/>
            <a:t>Quality score and cost per click</a:t>
          </a:r>
        </a:p>
      </dsp:txBody>
      <dsp:txXfrm>
        <a:off x="2685213" y="3011493"/>
        <a:ext cx="2141592" cy="607253"/>
      </dsp:txXfrm>
    </dsp:sp>
    <dsp:sp modelId="{5DDD0B45-F923-492D-B4A8-1971A89D3947}">
      <dsp:nvSpPr>
        <dsp:cNvPr id="0" name=""/>
        <dsp:cNvSpPr/>
      </dsp:nvSpPr>
      <dsp:spPr>
        <a:xfrm>
          <a:off x="3609" y="2978642"/>
          <a:ext cx="2207294" cy="672955"/>
        </a:xfrm>
        <a:prstGeom prst="roundRect">
          <a:avLst/>
        </a:prstGeom>
        <a:solidFill>
          <a:srgbClr val="C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dirty="0"/>
            <a:t>Paid search click through rate</a:t>
          </a:r>
        </a:p>
      </dsp:txBody>
      <dsp:txXfrm>
        <a:off x="36460" y="3011493"/>
        <a:ext cx="2141592" cy="6072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01531-9387-4D18-AA19-1FF2D5CFD56A}">
      <dsp:nvSpPr>
        <dsp:cNvPr id="0" name=""/>
        <dsp:cNvSpPr/>
      </dsp:nvSpPr>
      <dsp:spPr>
        <a:xfrm>
          <a:off x="2964" y="579740"/>
          <a:ext cx="1044861" cy="1044861"/>
        </a:xfrm>
        <a:prstGeom prst="ellips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mn-lt"/>
              <a:cs typeface="Poppins" panose="00000500000000000000" pitchFamily="2" charset="0"/>
            </a:rPr>
            <a:t>Non-media</a:t>
          </a:r>
        </a:p>
      </dsp:txBody>
      <dsp:txXfrm>
        <a:off x="155980" y="732756"/>
        <a:ext cx="738829" cy="738829"/>
      </dsp:txXfrm>
    </dsp:sp>
    <dsp:sp modelId="{EEDF666E-7F90-48FB-8E22-C6F09FB72B41}">
      <dsp:nvSpPr>
        <dsp:cNvPr id="0" name=""/>
        <dsp:cNvSpPr/>
      </dsp:nvSpPr>
      <dsp:spPr>
        <a:xfrm>
          <a:off x="1132669" y="799161"/>
          <a:ext cx="606019" cy="606019"/>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b="1" kern="1200">
            <a:latin typeface="+mn-lt"/>
            <a:cs typeface="Poppins" panose="00000500000000000000" pitchFamily="2" charset="0"/>
          </a:endParaRPr>
        </a:p>
      </dsp:txBody>
      <dsp:txXfrm>
        <a:off x="1212997" y="1030903"/>
        <a:ext cx="445363" cy="142535"/>
      </dsp:txXfrm>
    </dsp:sp>
    <dsp:sp modelId="{4AB391C9-F390-469F-96A6-49F062BFA7EF}">
      <dsp:nvSpPr>
        <dsp:cNvPr id="0" name=""/>
        <dsp:cNvSpPr/>
      </dsp:nvSpPr>
      <dsp:spPr>
        <a:xfrm>
          <a:off x="1823532" y="579740"/>
          <a:ext cx="1044861" cy="1044861"/>
        </a:xfrm>
        <a:prstGeom prst="ellipse">
          <a:avLst/>
        </a:prstGeom>
        <a:solidFill>
          <a:schemeClr val="accent3">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mn-lt"/>
              <a:cs typeface="Poppins" panose="00000500000000000000" pitchFamily="2" charset="0"/>
            </a:rPr>
            <a:t>TV ads</a:t>
          </a:r>
        </a:p>
      </dsp:txBody>
      <dsp:txXfrm>
        <a:off x="1976548" y="732756"/>
        <a:ext cx="738829" cy="738829"/>
      </dsp:txXfrm>
    </dsp:sp>
    <dsp:sp modelId="{38B5B5D5-AB63-4EBA-8B32-CC9530F9393A}">
      <dsp:nvSpPr>
        <dsp:cNvPr id="0" name=""/>
        <dsp:cNvSpPr/>
      </dsp:nvSpPr>
      <dsp:spPr>
        <a:xfrm>
          <a:off x="2953236" y="799161"/>
          <a:ext cx="606019" cy="606019"/>
        </a:xfrm>
        <a:prstGeom prst="mathPlus">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b="1" kern="1200">
            <a:latin typeface="+mn-lt"/>
            <a:cs typeface="Poppins" panose="00000500000000000000" pitchFamily="2" charset="0"/>
          </a:endParaRPr>
        </a:p>
      </dsp:txBody>
      <dsp:txXfrm>
        <a:off x="3033564" y="1030903"/>
        <a:ext cx="445363" cy="142535"/>
      </dsp:txXfrm>
    </dsp:sp>
    <dsp:sp modelId="{CB563C1C-106C-4282-AB91-95FBDC475E71}">
      <dsp:nvSpPr>
        <dsp:cNvPr id="0" name=""/>
        <dsp:cNvSpPr/>
      </dsp:nvSpPr>
      <dsp:spPr>
        <a:xfrm>
          <a:off x="3644099" y="579740"/>
          <a:ext cx="1044861" cy="1044861"/>
        </a:xfrm>
        <a:prstGeom prst="ellipse">
          <a:avLst/>
        </a:prstGeom>
        <a:solidFill>
          <a:schemeClr val="accent4">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mn-lt"/>
              <a:cs typeface="Poppins" panose="00000500000000000000" pitchFamily="2" charset="0"/>
            </a:rPr>
            <a:t>Paid brand search</a:t>
          </a:r>
        </a:p>
      </dsp:txBody>
      <dsp:txXfrm>
        <a:off x="3797115" y="732756"/>
        <a:ext cx="738829" cy="738829"/>
      </dsp:txXfrm>
    </dsp:sp>
    <dsp:sp modelId="{D165B40B-C288-4575-8655-0938DB735BE0}">
      <dsp:nvSpPr>
        <dsp:cNvPr id="0" name=""/>
        <dsp:cNvSpPr/>
      </dsp:nvSpPr>
      <dsp:spPr>
        <a:xfrm>
          <a:off x="4773804" y="799161"/>
          <a:ext cx="606019" cy="606019"/>
        </a:xfrm>
        <a:prstGeom prst="mathPlus">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b="1" kern="1200">
            <a:latin typeface="+mn-lt"/>
            <a:cs typeface="Poppins" panose="00000500000000000000" pitchFamily="2" charset="0"/>
          </a:endParaRPr>
        </a:p>
      </dsp:txBody>
      <dsp:txXfrm>
        <a:off x="4854132" y="1030903"/>
        <a:ext cx="445363" cy="142535"/>
      </dsp:txXfrm>
    </dsp:sp>
    <dsp:sp modelId="{1085CAE7-E841-4CFE-B660-02DF25A63CDB}">
      <dsp:nvSpPr>
        <dsp:cNvPr id="0" name=""/>
        <dsp:cNvSpPr/>
      </dsp:nvSpPr>
      <dsp:spPr>
        <a:xfrm>
          <a:off x="5464666" y="579740"/>
          <a:ext cx="1044861" cy="1044861"/>
        </a:xfrm>
        <a:prstGeom prst="ellipse">
          <a:avLst/>
        </a:prstGeom>
        <a:solidFill>
          <a:schemeClr val="accent5">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mn-lt"/>
              <a:cs typeface="Poppins" panose="00000500000000000000" pitchFamily="2" charset="0"/>
            </a:rPr>
            <a:t>Paid generic search</a:t>
          </a:r>
        </a:p>
      </dsp:txBody>
      <dsp:txXfrm>
        <a:off x="5617682" y="732756"/>
        <a:ext cx="738829" cy="738829"/>
      </dsp:txXfrm>
    </dsp:sp>
    <dsp:sp modelId="{44C61FDD-3D8B-41AD-B41A-7288A458DB56}">
      <dsp:nvSpPr>
        <dsp:cNvPr id="0" name=""/>
        <dsp:cNvSpPr/>
      </dsp:nvSpPr>
      <dsp:spPr>
        <a:xfrm>
          <a:off x="6594371" y="799161"/>
          <a:ext cx="606019" cy="606019"/>
        </a:xfrm>
        <a:prstGeom prst="mathPlus">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b="1" kern="1200">
            <a:latin typeface="+mn-lt"/>
          </a:endParaRPr>
        </a:p>
      </dsp:txBody>
      <dsp:txXfrm>
        <a:off x="6674699" y="1030903"/>
        <a:ext cx="445363" cy="142535"/>
      </dsp:txXfrm>
    </dsp:sp>
    <dsp:sp modelId="{E6822BFF-EEBB-4BFC-B3F9-B3F12FF38907}">
      <dsp:nvSpPr>
        <dsp:cNvPr id="0" name=""/>
        <dsp:cNvSpPr/>
      </dsp:nvSpPr>
      <dsp:spPr>
        <a:xfrm>
          <a:off x="7285234" y="579740"/>
          <a:ext cx="1044861" cy="1044861"/>
        </a:xfrm>
        <a:prstGeom prst="ellipse">
          <a:avLst/>
        </a:prstGeom>
        <a:solidFill>
          <a:schemeClr val="accent6">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mn-lt"/>
              <a:cs typeface="Poppins" panose="00000500000000000000" pitchFamily="2" charset="0"/>
            </a:rPr>
            <a:t>Other ads</a:t>
          </a:r>
        </a:p>
      </dsp:txBody>
      <dsp:txXfrm>
        <a:off x="7438250" y="732756"/>
        <a:ext cx="738829" cy="738829"/>
      </dsp:txXfrm>
    </dsp:sp>
    <dsp:sp modelId="{93A9FD45-309E-4AF7-9152-390BEA1EFDF4}">
      <dsp:nvSpPr>
        <dsp:cNvPr id="0" name=""/>
        <dsp:cNvSpPr/>
      </dsp:nvSpPr>
      <dsp:spPr>
        <a:xfrm>
          <a:off x="8414938" y="799161"/>
          <a:ext cx="606019" cy="606019"/>
        </a:xfrm>
        <a:prstGeom prst="mathEqual">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b="1" kern="1200">
            <a:latin typeface="+mn-lt"/>
            <a:cs typeface="Poppins" panose="00000500000000000000" pitchFamily="2" charset="0"/>
          </a:endParaRPr>
        </a:p>
      </dsp:txBody>
      <dsp:txXfrm>
        <a:off x="8495266" y="924001"/>
        <a:ext cx="445363" cy="356339"/>
      </dsp:txXfrm>
    </dsp:sp>
    <dsp:sp modelId="{BC9205ED-A80C-49F5-8927-A33A8F24E28E}">
      <dsp:nvSpPr>
        <dsp:cNvPr id="0" name=""/>
        <dsp:cNvSpPr/>
      </dsp:nvSpPr>
      <dsp:spPr>
        <a:xfrm>
          <a:off x="9105801" y="579740"/>
          <a:ext cx="1044861" cy="1044861"/>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mn-lt"/>
              <a:cs typeface="Poppins" panose="00000500000000000000" pitchFamily="2" charset="0"/>
            </a:rPr>
            <a:t>All web site visits</a:t>
          </a:r>
        </a:p>
      </dsp:txBody>
      <dsp:txXfrm>
        <a:off x="9258817" y="732756"/>
        <a:ext cx="738829" cy="7388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01531-9387-4D18-AA19-1FF2D5CFD56A}">
      <dsp:nvSpPr>
        <dsp:cNvPr id="0" name=""/>
        <dsp:cNvSpPr/>
      </dsp:nvSpPr>
      <dsp:spPr>
        <a:xfrm>
          <a:off x="318619" y="6"/>
          <a:ext cx="1223716" cy="1223716"/>
        </a:xfrm>
        <a:prstGeom prst="ellips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mj-lt"/>
              <a:cs typeface="Poppins" panose="00000500000000000000" pitchFamily="2" charset="0"/>
            </a:rPr>
            <a:t>Non-media</a:t>
          </a:r>
        </a:p>
      </dsp:txBody>
      <dsp:txXfrm>
        <a:off x="497828" y="179215"/>
        <a:ext cx="865298" cy="865298"/>
      </dsp:txXfrm>
    </dsp:sp>
    <dsp:sp modelId="{EEDF666E-7F90-48FB-8E22-C6F09FB72B41}">
      <dsp:nvSpPr>
        <dsp:cNvPr id="0" name=""/>
        <dsp:cNvSpPr/>
      </dsp:nvSpPr>
      <dsp:spPr>
        <a:xfrm>
          <a:off x="1641701" y="256986"/>
          <a:ext cx="709755" cy="709755"/>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b="1" kern="1200">
            <a:latin typeface="+mj-lt"/>
            <a:cs typeface="Poppins" panose="00000500000000000000" pitchFamily="2" charset="0"/>
          </a:endParaRPr>
        </a:p>
      </dsp:txBody>
      <dsp:txXfrm>
        <a:off x="1735779" y="528396"/>
        <a:ext cx="521599" cy="166935"/>
      </dsp:txXfrm>
    </dsp:sp>
    <dsp:sp modelId="{4AB391C9-F390-469F-96A6-49F062BFA7EF}">
      <dsp:nvSpPr>
        <dsp:cNvPr id="0" name=""/>
        <dsp:cNvSpPr/>
      </dsp:nvSpPr>
      <dsp:spPr>
        <a:xfrm>
          <a:off x="2450822" y="6"/>
          <a:ext cx="1223716" cy="1223716"/>
        </a:xfrm>
        <a:prstGeom prst="ellipse">
          <a:avLst/>
        </a:prstGeom>
        <a:solidFill>
          <a:schemeClr val="accent3">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mj-lt"/>
              <a:cs typeface="Poppins" panose="00000500000000000000" pitchFamily="2" charset="0"/>
            </a:rPr>
            <a:t>TV ads</a:t>
          </a:r>
        </a:p>
      </dsp:txBody>
      <dsp:txXfrm>
        <a:off x="2630031" y="179215"/>
        <a:ext cx="865298" cy="865298"/>
      </dsp:txXfrm>
    </dsp:sp>
    <dsp:sp modelId="{38B5B5D5-AB63-4EBA-8B32-CC9530F9393A}">
      <dsp:nvSpPr>
        <dsp:cNvPr id="0" name=""/>
        <dsp:cNvSpPr/>
      </dsp:nvSpPr>
      <dsp:spPr>
        <a:xfrm>
          <a:off x="3773904" y="256986"/>
          <a:ext cx="709755" cy="709755"/>
        </a:xfrm>
        <a:prstGeom prst="mathPlus">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b="1" kern="1200">
            <a:latin typeface="+mj-lt"/>
            <a:cs typeface="Poppins" panose="00000500000000000000" pitchFamily="2" charset="0"/>
          </a:endParaRPr>
        </a:p>
      </dsp:txBody>
      <dsp:txXfrm>
        <a:off x="3867982" y="528396"/>
        <a:ext cx="521599" cy="166935"/>
      </dsp:txXfrm>
    </dsp:sp>
    <dsp:sp modelId="{E6822BFF-EEBB-4BFC-B3F9-B3F12FF38907}">
      <dsp:nvSpPr>
        <dsp:cNvPr id="0" name=""/>
        <dsp:cNvSpPr/>
      </dsp:nvSpPr>
      <dsp:spPr>
        <a:xfrm>
          <a:off x="4583025" y="6"/>
          <a:ext cx="1223716" cy="1223716"/>
        </a:xfrm>
        <a:prstGeom prst="ellipse">
          <a:avLst/>
        </a:prstGeom>
        <a:solidFill>
          <a:schemeClr val="accent4">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mj-lt"/>
              <a:cs typeface="Poppins" panose="00000500000000000000" pitchFamily="2" charset="0"/>
            </a:rPr>
            <a:t>Other ads</a:t>
          </a:r>
        </a:p>
      </dsp:txBody>
      <dsp:txXfrm>
        <a:off x="4762234" y="179215"/>
        <a:ext cx="865298" cy="865298"/>
      </dsp:txXfrm>
    </dsp:sp>
    <dsp:sp modelId="{93A9FD45-309E-4AF7-9152-390BEA1EFDF4}">
      <dsp:nvSpPr>
        <dsp:cNvPr id="0" name=""/>
        <dsp:cNvSpPr/>
      </dsp:nvSpPr>
      <dsp:spPr>
        <a:xfrm>
          <a:off x="5906107" y="256986"/>
          <a:ext cx="709755" cy="709755"/>
        </a:xfrm>
        <a:prstGeom prst="mathEqual">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b="1" kern="1200">
            <a:latin typeface="+mj-lt"/>
            <a:cs typeface="Poppins" panose="00000500000000000000" pitchFamily="2" charset="0"/>
          </a:endParaRPr>
        </a:p>
      </dsp:txBody>
      <dsp:txXfrm>
        <a:off x="6000185" y="403196"/>
        <a:ext cx="521599" cy="417335"/>
      </dsp:txXfrm>
    </dsp:sp>
    <dsp:sp modelId="{BC9205ED-A80C-49F5-8927-A33A8F24E28E}">
      <dsp:nvSpPr>
        <dsp:cNvPr id="0" name=""/>
        <dsp:cNvSpPr/>
      </dsp:nvSpPr>
      <dsp:spPr>
        <a:xfrm>
          <a:off x="6715228" y="6"/>
          <a:ext cx="1223716" cy="1223716"/>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mj-lt"/>
              <a:cs typeface="Poppins" panose="00000500000000000000" pitchFamily="2" charset="0"/>
            </a:rPr>
            <a:t>Brand paid search visits</a:t>
          </a:r>
        </a:p>
      </dsp:txBody>
      <dsp:txXfrm>
        <a:off x="6894437" y="179215"/>
        <a:ext cx="865298" cy="865298"/>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drawings/drawing1.xml><?xml version="1.0" encoding="utf-8"?>
<c:userShapes xmlns:c="http://schemas.openxmlformats.org/drawingml/2006/chart">
  <cdr:relSizeAnchor xmlns:cdr="http://schemas.openxmlformats.org/drawingml/2006/chartDrawing">
    <cdr:from>
      <cdr:x>0.54006</cdr:x>
      <cdr:y>0.62111</cdr:y>
    </cdr:from>
    <cdr:to>
      <cdr:x>0.56818</cdr:x>
      <cdr:y>0.68401</cdr:y>
    </cdr:to>
    <cdr:pic>
      <cdr:nvPicPr>
        <cdr:cNvPr id="3" name="Picture 2" descr="Xero Logo transparent PNG - StickPNG">
          <a:extLst xmlns:a="http://schemas.openxmlformats.org/drawingml/2006/main">
            <a:ext uri="{FF2B5EF4-FFF2-40B4-BE49-F238E27FC236}">
              <a16:creationId xmlns:a16="http://schemas.microsoft.com/office/drawing/2014/main" id="{B63DA551-27A8-4EF3-910A-E35FBFD5C3F2}"/>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6492300" y="3338345"/>
          <a:ext cx="338074" cy="338074"/>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0.53132</cdr:x>
      <cdr:y>0.68974</cdr:y>
    </cdr:from>
    <cdr:to>
      <cdr:x>0.61444</cdr:x>
      <cdr:y>0.74559</cdr:y>
    </cdr:to>
    <cdr:pic>
      <cdr:nvPicPr>
        <cdr:cNvPr id="4" name="Picture 3" descr="Developer | what3words">
          <a:extLst xmlns:a="http://schemas.openxmlformats.org/drawingml/2006/main">
            <a:ext uri="{FF2B5EF4-FFF2-40B4-BE49-F238E27FC236}">
              <a16:creationId xmlns:a16="http://schemas.microsoft.com/office/drawing/2014/main" id="{DD2C5FC6-83B0-47DA-88F6-0C69E9A8A046}"/>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6387193" y="3707202"/>
          <a:ext cx="999308" cy="300183"/>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0.73144</cdr:x>
      <cdr:y>0.63418</cdr:y>
    </cdr:from>
    <cdr:to>
      <cdr:x>0.79375</cdr:x>
      <cdr:y>0.71257</cdr:y>
    </cdr:to>
    <cdr:pic>
      <cdr:nvPicPr>
        <cdr:cNvPr id="5" name="Picture 4" descr="Peloton Logo, PNG, Symbol, History, Meaning">
          <a:extLst xmlns:a="http://schemas.openxmlformats.org/drawingml/2006/main">
            <a:ext uri="{FF2B5EF4-FFF2-40B4-BE49-F238E27FC236}">
              <a16:creationId xmlns:a16="http://schemas.microsoft.com/office/drawing/2014/main" id="{D76AF117-05FF-41DB-A776-14F4AF2299AD}"/>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8792941" y="3408576"/>
          <a:ext cx="749033" cy="421331"/>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0.73065</cdr:x>
      <cdr:y>0.70864</cdr:y>
    </cdr:from>
    <cdr:to>
      <cdr:x>0.79454</cdr:x>
      <cdr:y>0.73577</cdr:y>
    </cdr:to>
    <cdr:pic>
      <cdr:nvPicPr>
        <cdr:cNvPr id="6" name="Picture 5" descr="Products – Page 5 – Echelon Canada">
          <a:extLst xmlns:a="http://schemas.openxmlformats.org/drawingml/2006/main">
            <a:ext uri="{FF2B5EF4-FFF2-40B4-BE49-F238E27FC236}">
              <a16:creationId xmlns:a16="http://schemas.microsoft.com/office/drawing/2014/main" id="{33C8B407-C48E-4DB7-A63D-2A39C414E088}"/>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4">
          <a:extLst>
            <a:ext uri="{28A0092B-C50C-407E-A947-70E740481C1C}">
              <a14:useLocalDpi xmlns:a14="http://schemas.microsoft.com/office/drawing/2010/main" val="0"/>
            </a:ext>
          </a:extLst>
        </a:blip>
        <a:srcRect xmlns:a="http://schemas.openxmlformats.org/drawingml/2006/main" t="31478" b="32247"/>
        <a:stretch xmlns:a="http://schemas.openxmlformats.org/drawingml/2006/main"/>
      </cdr:blipFill>
      <cdr:spPr bwMode="auto">
        <a:xfrm xmlns:a="http://schemas.openxmlformats.org/drawingml/2006/main">
          <a:off x="8783457" y="3808813"/>
          <a:ext cx="768000" cy="14580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0.91956</cdr:x>
      <cdr:y>0.68361</cdr:y>
    </cdr:from>
    <cdr:to>
      <cdr:x>0.96012</cdr:x>
      <cdr:y>0.71368</cdr:y>
    </cdr:to>
    <cdr:pic>
      <cdr:nvPicPr>
        <cdr:cNvPr id="7" name="Picture 6" descr="Omaze | Logopedia | Fandom">
          <a:extLst xmlns:a="http://schemas.openxmlformats.org/drawingml/2006/main">
            <a:ext uri="{FF2B5EF4-FFF2-40B4-BE49-F238E27FC236}">
              <a16:creationId xmlns:a16="http://schemas.microsoft.com/office/drawing/2014/main" id="{53748917-0BE4-44E9-B91F-B1AA0FE57D7E}"/>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5">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1054468" y="3674242"/>
          <a:ext cx="487592" cy="161671"/>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0.91567</cdr:x>
      <cdr:y>0.72306</cdr:y>
    </cdr:from>
    <cdr:to>
      <cdr:x>0.96402</cdr:x>
      <cdr:y>0.75538</cdr:y>
    </cdr:to>
    <cdr:pic>
      <cdr:nvPicPr>
        <cdr:cNvPr id="8" name="Picture 7" descr="Betfair Logo - PNG and Vector - Logo Download">
          <a:extLst xmlns:a="http://schemas.openxmlformats.org/drawingml/2006/main">
            <a:ext uri="{FF2B5EF4-FFF2-40B4-BE49-F238E27FC236}">
              <a16:creationId xmlns:a16="http://schemas.microsoft.com/office/drawing/2014/main" id="{42CABDF0-7468-49EC-BA32-E49862C8D8E5}"/>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6">
          <a:extLst>
            <a:ext uri="{28A0092B-C50C-407E-A947-70E740481C1C}">
              <a14:useLocalDpi xmlns:a14="http://schemas.microsoft.com/office/drawing/2010/main" val="0"/>
            </a:ext>
          </a:extLst>
        </a:blip>
        <a:srcRect xmlns:a="http://schemas.openxmlformats.org/drawingml/2006/main" l="8679" t="36016" r="7548" b="38945"/>
        <a:stretch xmlns:a="http://schemas.openxmlformats.org/drawingml/2006/main"/>
      </cdr:blipFill>
      <cdr:spPr bwMode="auto">
        <a:xfrm xmlns:a="http://schemas.openxmlformats.org/drawingml/2006/main">
          <a:off x="11007682" y="3886301"/>
          <a:ext cx="581164" cy="173705"/>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0.96872</cdr:x>
      <cdr:y>0.67899</cdr:y>
    </cdr:from>
    <cdr:to>
      <cdr:x>0.98787</cdr:x>
      <cdr:y>0.7183</cdr:y>
    </cdr:to>
    <cdr:pic>
      <cdr:nvPicPr>
        <cdr:cNvPr id="9" name="Picture 8" descr="Foxy Bingo (@foxybingo) | Twitter">
          <a:extLst xmlns:a="http://schemas.openxmlformats.org/drawingml/2006/main">
            <a:ext uri="{FF2B5EF4-FFF2-40B4-BE49-F238E27FC236}">
              <a16:creationId xmlns:a16="http://schemas.microsoft.com/office/drawing/2014/main" id="{52E61C44-ADC2-4B33-88D7-38ADAC342A53}"/>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7">
          <a:extLst>
            <a:ext uri="{28A0092B-C50C-407E-A947-70E740481C1C}">
              <a14:useLocalDpi xmlns:a14="http://schemas.microsoft.com/office/drawing/2010/main" val="0"/>
            </a:ext>
          </a:extLst>
        </a:blip>
        <a:srcRect xmlns:a="http://schemas.openxmlformats.org/drawingml/2006/main" l="7449" t="9568" r="7126" b="12010"/>
        <a:stretch xmlns:a="http://schemas.openxmlformats.org/drawingml/2006/main"/>
      </cdr:blipFill>
      <cdr:spPr bwMode="auto">
        <a:xfrm xmlns:a="http://schemas.openxmlformats.org/drawingml/2006/main">
          <a:off x="11645409" y="3649438"/>
          <a:ext cx="230145" cy="211279"/>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0.96738</cdr:x>
      <cdr:y>0.71481</cdr:y>
    </cdr:from>
    <cdr:to>
      <cdr:x>0.98921</cdr:x>
      <cdr:y>0.76362</cdr:y>
    </cdr:to>
    <cdr:pic>
      <cdr:nvPicPr>
        <cdr:cNvPr id="10" name="Picture 9" descr="Foxy Casino Reviews | Read Customer Service Reviews of foxycasino.com">
          <a:extLst xmlns:a="http://schemas.openxmlformats.org/drawingml/2006/main">
            <a:ext uri="{FF2B5EF4-FFF2-40B4-BE49-F238E27FC236}">
              <a16:creationId xmlns:a16="http://schemas.microsoft.com/office/drawing/2014/main" id="{F5267C76-8AC7-483E-B8A1-79ACF2F0F86F}"/>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8">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1629305" y="3841977"/>
          <a:ext cx="262352" cy="262352"/>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0.83268</cdr:x>
      <cdr:y>0.65433</cdr:y>
    </cdr:from>
    <cdr:to>
      <cdr:x>0.88313</cdr:x>
      <cdr:y>0.68271</cdr:y>
    </cdr:to>
    <cdr:pic>
      <cdr:nvPicPr>
        <cdr:cNvPr id="11" name="Picture 10">
          <a:extLst xmlns:a="http://schemas.openxmlformats.org/drawingml/2006/main">
            <a:ext uri="{FF2B5EF4-FFF2-40B4-BE49-F238E27FC236}">
              <a16:creationId xmlns:a16="http://schemas.microsoft.com/office/drawing/2014/main" id="{E91CA891-FC68-4E04-B05D-AF5A818FDE13}"/>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9">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0009982" y="3516874"/>
          <a:ext cx="606530" cy="15258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0.83419</cdr:x>
      <cdr:y>0.69069</cdr:y>
    </cdr:from>
    <cdr:to>
      <cdr:x>0.88162</cdr:x>
      <cdr:y>0.72374</cdr:y>
    </cdr:to>
    <cdr:pic>
      <cdr:nvPicPr>
        <cdr:cNvPr id="12" name="Picture 11" descr="Thortful — Sunny Bird PR">
          <a:extLst xmlns:a="http://schemas.openxmlformats.org/drawingml/2006/main">
            <a:ext uri="{FF2B5EF4-FFF2-40B4-BE49-F238E27FC236}">
              <a16:creationId xmlns:a16="http://schemas.microsoft.com/office/drawing/2014/main" id="{676EFF91-713D-4E67-8100-33B4268D74B0}"/>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0">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0028183" y="3712329"/>
          <a:ext cx="570128" cy="177646"/>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0.83306</cdr:x>
      <cdr:y>0.73172</cdr:y>
    </cdr:from>
    <cdr:to>
      <cdr:x>0.88275</cdr:x>
      <cdr:y>0.75156</cdr:y>
    </cdr:to>
    <cdr:pic>
      <cdr:nvPicPr>
        <cdr:cNvPr id="13" name="Picture 12" descr="TouchNote: Send Postcards and Greeting Cards Online">
          <a:extLst xmlns:a="http://schemas.openxmlformats.org/drawingml/2006/main">
            <a:ext uri="{FF2B5EF4-FFF2-40B4-BE49-F238E27FC236}">
              <a16:creationId xmlns:a16="http://schemas.microsoft.com/office/drawing/2014/main" id="{E454798D-BA17-488F-B24D-6F65DCD6D5E1}"/>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0014607" y="3932850"/>
          <a:ext cx="597280" cy="106639"/>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0.5742</cdr:x>
      <cdr:y>0.61995</cdr:y>
    </cdr:from>
    <cdr:to>
      <cdr:x>0.60355</cdr:x>
      <cdr:y>0.68559</cdr:y>
    </cdr:to>
    <cdr:pic>
      <cdr:nvPicPr>
        <cdr:cNvPr id="2" name="Picture 1">
          <a:extLst xmlns:a="http://schemas.openxmlformats.org/drawingml/2006/main">
            <a:ext uri="{FF2B5EF4-FFF2-40B4-BE49-F238E27FC236}">
              <a16:creationId xmlns:a16="http://schemas.microsoft.com/office/drawing/2014/main" id="{10250B89-E134-4972-9770-78F77EF31FC4}"/>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2">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6902737" y="3332123"/>
          <a:ext cx="352789" cy="352789"/>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2.xml><?xml version="1.0" encoding="utf-8"?>
<c:userShapes xmlns:c="http://schemas.openxmlformats.org/drawingml/2006/chart">
  <cdr:relSizeAnchor xmlns:cdr="http://schemas.openxmlformats.org/drawingml/2006/chartDrawing">
    <cdr:from>
      <cdr:x>0.03197</cdr:x>
      <cdr:y>0.37063</cdr:y>
    </cdr:from>
    <cdr:to>
      <cdr:x>0.09757</cdr:x>
      <cdr:y>0.4638</cdr:y>
    </cdr:to>
    <cdr:sp macro="" textlink="">
      <cdr:nvSpPr>
        <cdr:cNvPr id="3" name="Rectangle 2">
          <a:extLst xmlns:a="http://schemas.openxmlformats.org/drawingml/2006/main">
            <a:ext uri="{FF2B5EF4-FFF2-40B4-BE49-F238E27FC236}">
              <a16:creationId xmlns:a16="http://schemas.microsoft.com/office/drawing/2014/main" id="{AE19E137-375C-410F-8233-F59F47566D86}"/>
            </a:ext>
          </a:extLst>
        </cdr:cNvPr>
        <cdr:cNvSpPr/>
      </cdr:nvSpPr>
      <cdr:spPr>
        <a:xfrm xmlns:a="http://schemas.openxmlformats.org/drawingml/2006/main">
          <a:off x="332215" y="1224416"/>
          <a:ext cx="681597" cy="307777"/>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sz="1400" b="1" dirty="0">
              <a:latin typeface="Arial" panose="020B0604020202020204" pitchFamily="34" charset="0"/>
              <a:ea typeface="+mj-ea"/>
              <a:cs typeface="Arial" panose="020B0604020202020204" pitchFamily="34" charset="0"/>
            </a:rPr>
            <a:t>£2.5M</a:t>
          </a:r>
        </a:p>
      </cdr:txBody>
    </cdr:sp>
  </cdr:relSizeAnchor>
  <cdr:relSizeAnchor xmlns:cdr="http://schemas.openxmlformats.org/drawingml/2006/chartDrawing">
    <cdr:from>
      <cdr:x>0.03052</cdr:x>
      <cdr:y>0.47274</cdr:y>
    </cdr:from>
    <cdr:to>
      <cdr:x>0.09611</cdr:x>
      <cdr:y>0.5659</cdr:y>
    </cdr:to>
    <cdr:sp macro="" textlink="">
      <cdr:nvSpPr>
        <cdr:cNvPr id="4" name="Rectangle 3">
          <a:extLst xmlns:a="http://schemas.openxmlformats.org/drawingml/2006/main">
            <a:ext uri="{FF2B5EF4-FFF2-40B4-BE49-F238E27FC236}">
              <a16:creationId xmlns:a16="http://schemas.microsoft.com/office/drawing/2014/main" id="{92A54D6D-6FD4-4587-B728-ADECDE0B3DF6}"/>
            </a:ext>
          </a:extLst>
        </cdr:cNvPr>
        <cdr:cNvSpPr/>
      </cdr:nvSpPr>
      <cdr:spPr>
        <a:xfrm xmlns:a="http://schemas.openxmlformats.org/drawingml/2006/main">
          <a:off x="317128" y="1561729"/>
          <a:ext cx="681597" cy="307777"/>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indent="0" algn="l" defTabSz="914400" rtl="0" eaLnBrk="1" latinLnBrk="0" hangingPunct="1"/>
          <a:r>
            <a:rPr lang="en-GB" sz="1400" b="1" kern="1200" dirty="0">
              <a:solidFill>
                <a:schemeClr val="tx1"/>
              </a:solidFill>
              <a:latin typeface="Arial" panose="020B0604020202020204" pitchFamily="34" charset="0"/>
              <a:ea typeface="+mj-ea"/>
              <a:cs typeface="Arial" panose="020B0604020202020204" pitchFamily="34" charset="0"/>
            </a:rPr>
            <a:t>£2.0M</a:t>
          </a:r>
        </a:p>
      </cdr:txBody>
    </cdr:sp>
  </cdr:relSizeAnchor>
  <cdr:relSizeAnchor xmlns:cdr="http://schemas.openxmlformats.org/drawingml/2006/chartDrawing">
    <cdr:from>
      <cdr:x>0.03051</cdr:x>
      <cdr:y>0.58555</cdr:y>
    </cdr:from>
    <cdr:to>
      <cdr:x>0.0961</cdr:x>
      <cdr:y>0.67871</cdr:y>
    </cdr:to>
    <cdr:sp macro="" textlink="">
      <cdr:nvSpPr>
        <cdr:cNvPr id="5" name="Rectangle 4">
          <a:extLst xmlns:a="http://schemas.openxmlformats.org/drawingml/2006/main">
            <a:ext uri="{FF2B5EF4-FFF2-40B4-BE49-F238E27FC236}">
              <a16:creationId xmlns:a16="http://schemas.microsoft.com/office/drawing/2014/main" id="{7C1A41D6-8937-4E65-9D86-B94D90FBEA43}"/>
            </a:ext>
          </a:extLst>
        </cdr:cNvPr>
        <cdr:cNvSpPr/>
      </cdr:nvSpPr>
      <cdr:spPr>
        <a:xfrm xmlns:a="http://schemas.openxmlformats.org/drawingml/2006/main">
          <a:off x="316994" y="1934409"/>
          <a:ext cx="681597" cy="307777"/>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indent="0" algn="l" defTabSz="914400" rtl="0" eaLnBrk="1" latinLnBrk="0" hangingPunct="1"/>
          <a:r>
            <a:rPr lang="en-GB" sz="1400" b="1" kern="1200" dirty="0">
              <a:solidFill>
                <a:schemeClr val="tx1"/>
              </a:solidFill>
              <a:latin typeface="Arial" panose="020B0604020202020204" pitchFamily="34" charset="0"/>
              <a:ea typeface="+mj-ea"/>
              <a:cs typeface="Arial" panose="020B0604020202020204" pitchFamily="34" charset="0"/>
            </a:rPr>
            <a:t>£1.5M</a:t>
          </a:r>
        </a:p>
      </cdr:txBody>
    </cdr:sp>
  </cdr:relSizeAnchor>
  <cdr:relSizeAnchor xmlns:cdr="http://schemas.openxmlformats.org/drawingml/2006/chartDrawing">
    <cdr:from>
      <cdr:x>0.02959</cdr:x>
      <cdr:y>0.69965</cdr:y>
    </cdr:from>
    <cdr:to>
      <cdr:x>0.09519</cdr:x>
      <cdr:y>0.79282</cdr:y>
    </cdr:to>
    <cdr:sp macro="" textlink="">
      <cdr:nvSpPr>
        <cdr:cNvPr id="6" name="Rectangle 5">
          <a:extLst xmlns:a="http://schemas.openxmlformats.org/drawingml/2006/main">
            <a:ext uri="{FF2B5EF4-FFF2-40B4-BE49-F238E27FC236}">
              <a16:creationId xmlns:a16="http://schemas.microsoft.com/office/drawing/2014/main" id="{CE5E0686-E330-49E6-BAF9-8E95C7BAC48A}"/>
            </a:ext>
          </a:extLst>
        </cdr:cNvPr>
        <cdr:cNvSpPr/>
      </cdr:nvSpPr>
      <cdr:spPr>
        <a:xfrm xmlns:a="http://schemas.openxmlformats.org/drawingml/2006/main">
          <a:off x="307521" y="2311356"/>
          <a:ext cx="681597" cy="307777"/>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indent="0" algn="l" defTabSz="914400" rtl="0" eaLnBrk="1" latinLnBrk="0" hangingPunct="1"/>
          <a:r>
            <a:rPr lang="en-GB" sz="1400" b="1" kern="1200" dirty="0">
              <a:solidFill>
                <a:schemeClr val="tx1"/>
              </a:solidFill>
              <a:latin typeface="Arial" panose="020B0604020202020204" pitchFamily="34" charset="0"/>
              <a:ea typeface="+mj-ea"/>
              <a:cs typeface="Arial" panose="020B0604020202020204" pitchFamily="34" charset="0"/>
            </a:rPr>
            <a:t>£1.0M</a:t>
          </a:r>
        </a:p>
      </cdr:txBody>
    </cdr:sp>
  </cdr:relSizeAnchor>
  <cdr:relSizeAnchor xmlns:cdr="http://schemas.openxmlformats.org/drawingml/2006/chartDrawing">
    <cdr:from>
      <cdr:x>0.03117</cdr:x>
      <cdr:y>0.80064</cdr:y>
    </cdr:from>
    <cdr:to>
      <cdr:x>0.09676</cdr:x>
      <cdr:y>0.8938</cdr:y>
    </cdr:to>
    <cdr:sp macro="" textlink="">
      <cdr:nvSpPr>
        <cdr:cNvPr id="7" name="Rectangle 6">
          <a:extLst xmlns:a="http://schemas.openxmlformats.org/drawingml/2006/main">
            <a:ext uri="{FF2B5EF4-FFF2-40B4-BE49-F238E27FC236}">
              <a16:creationId xmlns:a16="http://schemas.microsoft.com/office/drawing/2014/main" id="{AD44F026-EDC7-497D-A3CF-F9C3463FDEFA}"/>
            </a:ext>
          </a:extLst>
        </cdr:cNvPr>
        <cdr:cNvSpPr/>
      </cdr:nvSpPr>
      <cdr:spPr>
        <a:xfrm xmlns:a="http://schemas.openxmlformats.org/drawingml/2006/main">
          <a:off x="323841" y="2644982"/>
          <a:ext cx="681597" cy="307777"/>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indent="0" algn="l" defTabSz="914400" rtl="0" eaLnBrk="1" latinLnBrk="0" hangingPunct="1"/>
          <a:r>
            <a:rPr lang="en-GB" sz="1400" b="1" kern="1200" dirty="0">
              <a:solidFill>
                <a:schemeClr val="tx1"/>
              </a:solidFill>
              <a:latin typeface="Arial" panose="020B0604020202020204" pitchFamily="34" charset="0"/>
              <a:ea typeface="+mj-ea"/>
              <a:cs typeface="Arial" panose="020B0604020202020204" pitchFamily="34" charset="0"/>
            </a:rPr>
            <a:t>£0.5M</a:t>
          </a:r>
        </a:p>
      </cdr:txBody>
    </cdr:sp>
  </cdr:relSizeAnchor>
  <cdr:relSizeAnchor xmlns:cdr="http://schemas.openxmlformats.org/drawingml/2006/chartDrawing">
    <cdr:from>
      <cdr:x>0.01729</cdr:x>
      <cdr:y>0.21764</cdr:y>
    </cdr:from>
    <cdr:to>
      <cdr:x>0.1125</cdr:x>
      <cdr:y>0.31081</cdr:y>
    </cdr:to>
    <cdr:sp macro="" textlink="">
      <cdr:nvSpPr>
        <cdr:cNvPr id="8" name="Rectangle 7">
          <a:extLst xmlns:a="http://schemas.openxmlformats.org/drawingml/2006/main">
            <a:ext uri="{FF2B5EF4-FFF2-40B4-BE49-F238E27FC236}">
              <a16:creationId xmlns:a16="http://schemas.microsoft.com/office/drawing/2014/main" id="{B6E7BDA6-5A50-4B1C-92D4-65998AD14D76}"/>
            </a:ext>
          </a:extLst>
        </cdr:cNvPr>
        <cdr:cNvSpPr/>
      </cdr:nvSpPr>
      <cdr:spPr>
        <a:xfrm xmlns:a="http://schemas.openxmlformats.org/drawingml/2006/main">
          <a:off x="179659" y="718999"/>
          <a:ext cx="989373" cy="307777"/>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sz="1400" b="1" dirty="0">
              <a:latin typeface="Arial" panose="020B0604020202020204" pitchFamily="34" charset="0"/>
              <a:ea typeface="+mj-ea"/>
              <a:cs typeface="Arial" panose="020B0604020202020204" pitchFamily="34" charset="0"/>
            </a:rPr>
            <a:t>TV spend</a:t>
          </a:r>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tags" Target="../tags/tag120.xml"/><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6"/>
          </a:xfrm>
          <a:prstGeom prst="rect">
            <a:avLst/>
          </a:prstGeom>
        </p:spPr>
        <p:txBody>
          <a:bodyPr vert="horz" lIns="95571" tIns="47786" rIns="95571" bIns="47786" rtlCol="0"/>
          <a:lstStyle>
            <a:lvl1pPr algn="l">
              <a:defRPr sz="1300"/>
            </a:lvl1pPr>
          </a:lstStyle>
          <a:p>
            <a:endParaRPr lang="en-GB"/>
          </a:p>
        </p:txBody>
      </p:sp>
      <p:sp>
        <p:nvSpPr>
          <p:cNvPr id="3" name="Date Placeholder 2"/>
          <p:cNvSpPr>
            <a:spLocks noGrp="1"/>
          </p:cNvSpPr>
          <p:nvPr>
            <p:ph type="dt" sz="quarter" idx="1"/>
          </p:nvPr>
        </p:nvSpPr>
        <p:spPr>
          <a:xfrm>
            <a:off x="3850442" y="0"/>
            <a:ext cx="2945659" cy="498136"/>
          </a:xfrm>
          <a:prstGeom prst="rect">
            <a:avLst/>
          </a:prstGeom>
        </p:spPr>
        <p:txBody>
          <a:bodyPr vert="horz" lIns="95571" tIns="47786" rIns="95571" bIns="47786" rtlCol="0"/>
          <a:lstStyle>
            <a:lvl1pPr algn="r">
              <a:defRPr sz="1300"/>
            </a:lvl1pPr>
          </a:lstStyle>
          <a:p>
            <a:fld id="{856BA460-DC86-49AC-90AA-86C1E02239B2}" type="datetimeFigureOut">
              <a:rPr lang="en-GB" smtClean="0"/>
              <a:t>07/06/2022</a:t>
            </a:fld>
            <a:endParaRPr lang="en-GB"/>
          </a:p>
        </p:txBody>
      </p:sp>
      <p:sp>
        <p:nvSpPr>
          <p:cNvPr id="4" name="Footer Placeholder 3"/>
          <p:cNvSpPr>
            <a:spLocks noGrp="1"/>
          </p:cNvSpPr>
          <p:nvPr>
            <p:ph type="ftr" sz="quarter" idx="2"/>
          </p:nvPr>
        </p:nvSpPr>
        <p:spPr>
          <a:xfrm>
            <a:off x="0" y="9430091"/>
            <a:ext cx="2945659" cy="498135"/>
          </a:xfrm>
          <a:prstGeom prst="rect">
            <a:avLst/>
          </a:prstGeom>
        </p:spPr>
        <p:txBody>
          <a:bodyPr vert="horz" lIns="95571" tIns="47786" rIns="95571" bIns="47786" rtlCol="0" anchor="b"/>
          <a:lstStyle>
            <a:lvl1pPr algn="l">
              <a:defRPr sz="1300"/>
            </a:lvl1pPr>
          </a:lstStyle>
          <a:p>
            <a:endParaRPr lang="en-GB"/>
          </a:p>
        </p:txBody>
      </p:sp>
      <p:sp>
        <p:nvSpPr>
          <p:cNvPr id="5" name="Slide Number Placeholder 4"/>
          <p:cNvSpPr>
            <a:spLocks noGrp="1"/>
          </p:cNvSpPr>
          <p:nvPr>
            <p:ph type="sldNum" sz="quarter" idx="3"/>
          </p:nvPr>
        </p:nvSpPr>
        <p:spPr>
          <a:xfrm>
            <a:off x="3850442" y="9430091"/>
            <a:ext cx="2945659" cy="498135"/>
          </a:xfrm>
          <a:prstGeom prst="rect">
            <a:avLst/>
          </a:prstGeom>
        </p:spPr>
        <p:txBody>
          <a:bodyPr vert="horz" lIns="95571" tIns="47786" rIns="95571" bIns="47786" rtlCol="0" anchor="b"/>
          <a:lstStyle>
            <a:lvl1pPr algn="r">
              <a:defRPr sz="1300"/>
            </a:lvl1pPr>
          </a:lstStyle>
          <a:p>
            <a:fld id="{08DDBEB2-BA40-44C0-A1B9-C3272EDE07E4}" type="slidenum">
              <a:rPr lang="en-GB" smtClean="0"/>
              <a:t>‹#›</a:t>
            </a:fld>
            <a:endParaRPr lang="en-GB"/>
          </a:p>
        </p:txBody>
      </p:sp>
    </p:spTree>
    <p:custDataLst>
      <p:tags r:id="rId2"/>
    </p:custDataLst>
    <p:extLst>
      <p:ext uri="{BB962C8B-B14F-4D97-AF65-F5344CB8AC3E}">
        <p14:creationId xmlns:p14="http://schemas.microsoft.com/office/powerpoint/2010/main" val="902387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6"/>
          </a:xfrm>
          <a:prstGeom prst="rect">
            <a:avLst/>
          </a:prstGeom>
        </p:spPr>
        <p:txBody>
          <a:bodyPr vert="horz" lIns="95571" tIns="47786" rIns="95571" bIns="47786" rtlCol="0"/>
          <a:lstStyle>
            <a:lvl1pPr algn="l">
              <a:defRPr sz="1300"/>
            </a:lvl1pPr>
          </a:lstStyle>
          <a:p>
            <a:endParaRPr lang="en-GB"/>
          </a:p>
        </p:txBody>
      </p:sp>
      <p:sp>
        <p:nvSpPr>
          <p:cNvPr id="3" name="Date Placeholder 2"/>
          <p:cNvSpPr>
            <a:spLocks noGrp="1"/>
          </p:cNvSpPr>
          <p:nvPr>
            <p:ph type="dt" idx="1"/>
          </p:nvPr>
        </p:nvSpPr>
        <p:spPr>
          <a:xfrm>
            <a:off x="3850442" y="0"/>
            <a:ext cx="2945659" cy="498136"/>
          </a:xfrm>
          <a:prstGeom prst="rect">
            <a:avLst/>
          </a:prstGeom>
        </p:spPr>
        <p:txBody>
          <a:bodyPr vert="horz" lIns="95571" tIns="47786" rIns="95571" bIns="47786" rtlCol="0"/>
          <a:lstStyle>
            <a:lvl1pPr algn="r">
              <a:defRPr sz="1300"/>
            </a:lvl1pPr>
          </a:lstStyle>
          <a:p>
            <a:fld id="{AC2C2853-E575-4BC1-90FA-3518084ECF7E}" type="datetimeFigureOut">
              <a:rPr lang="en-GB" smtClean="0"/>
              <a:t>07/06/2022</a:t>
            </a:fld>
            <a:endParaRPr lang="en-GB"/>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5571" tIns="47786" rIns="95571" bIns="47786" rtlCol="0" anchor="ctr"/>
          <a:lstStyle/>
          <a:p>
            <a:endParaRPr lang="en-GB"/>
          </a:p>
        </p:txBody>
      </p:sp>
      <p:sp>
        <p:nvSpPr>
          <p:cNvPr id="5" name="Notes Placeholder 4"/>
          <p:cNvSpPr>
            <a:spLocks noGrp="1"/>
          </p:cNvSpPr>
          <p:nvPr>
            <p:ph type="body" sz="quarter" idx="3"/>
          </p:nvPr>
        </p:nvSpPr>
        <p:spPr>
          <a:xfrm>
            <a:off x="679768" y="4777959"/>
            <a:ext cx="5438140" cy="3909238"/>
          </a:xfrm>
          <a:prstGeom prst="rect">
            <a:avLst/>
          </a:prstGeom>
        </p:spPr>
        <p:txBody>
          <a:bodyPr vert="horz" lIns="95571" tIns="47786" rIns="95571" bIns="477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5"/>
          </a:xfrm>
          <a:prstGeom prst="rect">
            <a:avLst/>
          </a:prstGeom>
        </p:spPr>
        <p:txBody>
          <a:bodyPr vert="horz" lIns="95571" tIns="47786" rIns="95571" bIns="47786" rtlCol="0" anchor="b"/>
          <a:lstStyle>
            <a:lvl1pPr algn="l">
              <a:defRPr sz="1300"/>
            </a:lvl1pPr>
          </a:lstStyle>
          <a:p>
            <a:endParaRPr lang="en-GB"/>
          </a:p>
        </p:txBody>
      </p:sp>
      <p:sp>
        <p:nvSpPr>
          <p:cNvPr id="7" name="Slide Number Placeholder 6"/>
          <p:cNvSpPr>
            <a:spLocks noGrp="1"/>
          </p:cNvSpPr>
          <p:nvPr>
            <p:ph type="sldNum" sz="quarter" idx="5"/>
          </p:nvPr>
        </p:nvSpPr>
        <p:spPr>
          <a:xfrm>
            <a:off x="3850442" y="9430091"/>
            <a:ext cx="2945659" cy="498135"/>
          </a:xfrm>
          <a:prstGeom prst="rect">
            <a:avLst/>
          </a:prstGeom>
        </p:spPr>
        <p:txBody>
          <a:bodyPr vert="horz" lIns="95571" tIns="47786" rIns="95571" bIns="47786" rtlCol="0" anchor="b"/>
          <a:lstStyle>
            <a:lvl1pPr algn="r">
              <a:defRPr sz="1300"/>
            </a:lvl1pPr>
          </a:lstStyle>
          <a:p>
            <a:fld id="{BA0DFD36-33EA-4DB4-B32D-6EBE0B1D4496}" type="slidenum">
              <a:rPr lang="en-GB" smtClean="0"/>
              <a:t>‹#›</a:t>
            </a:fld>
            <a:endParaRPr lang="en-GB"/>
          </a:p>
        </p:txBody>
      </p:sp>
    </p:spTree>
    <p:extLst>
      <p:ext uri="{BB962C8B-B14F-4D97-AF65-F5344CB8AC3E}">
        <p14:creationId xmlns:p14="http://schemas.microsoft.com/office/powerpoint/2010/main" val="1326831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a:t>
            </a:fld>
            <a:endParaRPr lang="en-GB"/>
          </a:p>
        </p:txBody>
      </p:sp>
    </p:spTree>
    <p:extLst>
      <p:ext uri="{BB962C8B-B14F-4D97-AF65-F5344CB8AC3E}">
        <p14:creationId xmlns:p14="http://schemas.microsoft.com/office/powerpoint/2010/main" val="362327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TV is the perfect medium for brands to educate consumers and drive website visits simultaneously - especially if the product is clever, new, or difficult to understand. This subsequently has a positive impact on conversion rate by bringing prospective customers to the site that understand the proposition.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E6B8936-AB33-4A45-869E-59FB8045C034}" type="slidenum">
              <a:rPr lang="en-GB" smtClean="0"/>
              <a:t>10</a:t>
            </a:fld>
            <a:endParaRPr lang="en-GB" dirty="0"/>
          </a:p>
        </p:txBody>
      </p:sp>
    </p:spTree>
    <p:extLst>
      <p:ext uri="{BB962C8B-B14F-4D97-AF65-F5344CB8AC3E}">
        <p14:creationId xmlns:p14="http://schemas.microsoft.com/office/powerpoint/2010/main" val="2258350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This is true for a home gym equipment business who used TV to communicate the </a:t>
            </a:r>
            <a:r>
              <a:rPr lang="en-US" sz="1800" dirty="0">
                <a:effectLst/>
                <a:latin typeface="Arial" panose="020B0604020202020204" pitchFamily="34" charset="0"/>
                <a:ea typeface="Calibri" panose="020F0502020204030204" pitchFamily="34" charset="0"/>
                <a:cs typeface="Times New Roman" panose="02020603050405020304" pitchFamily="18" charset="0"/>
              </a:rPr>
              <a:t>value of having an online community alongside with their equipment. </a:t>
            </a:r>
            <a:r>
              <a:rPr lang="en-GB" sz="1800" dirty="0">
                <a:effectLst/>
                <a:latin typeface="Arial" panose="020B0604020202020204" pitchFamily="34" charset="0"/>
                <a:ea typeface="Calibri" panose="020F0502020204030204" pitchFamily="34" charset="0"/>
                <a:cs typeface="Times New Roman" panose="02020603050405020304" pitchFamily="18" charset="0"/>
              </a:rPr>
              <a:t>Analysis showed that this brand reached 200k visits per week at a cost per visit 300 times lower than their hero product’s price through their TV campaign.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11</a:t>
            </a:fld>
            <a:endParaRPr lang="en-GB"/>
          </a:p>
        </p:txBody>
      </p:sp>
    </p:spTree>
    <p:extLst>
      <p:ext uri="{BB962C8B-B14F-4D97-AF65-F5344CB8AC3E}">
        <p14:creationId xmlns:p14="http://schemas.microsoft.com/office/powerpoint/2010/main" val="2813903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TV brings people with the right ‘level of intent’ to the site, who have already understood the proposition and are ready to buy. A method to measure the ‘level of intent’ is to analyse the website conversion rate (the proportion of all visitors that purchased). The below chart shows the conversion rate as well as TV impacts for a furniture brand. On average, in weeks when more TV ads were watched, the website conversion rate is higher. This highlights that TV brings consumers who are more likely to complete the purchase journey. </a:t>
            </a: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brand can be seen increasing their volume of traffic through a larger TV presence to drive awareness and consideration and ultimately increase their conversion rate.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1E6B8936-AB33-4A45-869E-59FB8045C034}" type="slidenum">
              <a:rPr lang="en-GB" smtClean="0"/>
              <a:t>12</a:t>
            </a:fld>
            <a:endParaRPr lang="en-GB" dirty="0"/>
          </a:p>
        </p:txBody>
      </p:sp>
    </p:spTree>
    <p:extLst>
      <p:ext uri="{BB962C8B-B14F-4D97-AF65-F5344CB8AC3E}">
        <p14:creationId xmlns:p14="http://schemas.microsoft.com/office/powerpoint/2010/main" val="1235954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The boom of online businesses has seen incredible growth from brands who are battling to stay at the top of their category. These brands are often driving the digital disruption of a category and find that they need to scale quickly so they can dominate against their competitors – a strategy seen in meal kit brands, price comparison websites and more recently selling cars online.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E6B8936-AB33-4A45-869E-59FB8045C034}" type="slidenum">
              <a:rPr lang="en-GB" smtClean="0"/>
              <a:t>13</a:t>
            </a:fld>
            <a:endParaRPr lang="en-GB" dirty="0"/>
          </a:p>
        </p:txBody>
      </p:sp>
    </p:spTree>
    <p:extLst>
      <p:ext uri="{BB962C8B-B14F-4D97-AF65-F5344CB8AC3E}">
        <p14:creationId xmlns:p14="http://schemas.microsoft.com/office/powerpoint/2010/main" val="1520906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Of the brands analysed, a second-hand online car dealership (driving the digital disruption within their category) reached 0.5m visits per week after scaling up TV investment.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14</a:t>
            </a:fld>
            <a:endParaRPr lang="en-GB"/>
          </a:p>
        </p:txBody>
      </p:sp>
    </p:spTree>
    <p:extLst>
      <p:ext uri="{BB962C8B-B14F-4D97-AF65-F5344CB8AC3E}">
        <p14:creationId xmlns:p14="http://schemas.microsoft.com/office/powerpoint/2010/main" val="4001582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third sign that you are ready for TV is when your normal marketing mix (typically performance marketing) no longer seems to be working – key signs include a loss of efficiency in offline channels or slow / no growth. Therefore, the usual media mix must be reviewed and replaced with an alternative strategy to continue to unlock growth.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E6B8936-AB33-4A45-869E-59FB8045C034}" type="slidenum">
              <a:rPr lang="en-GB" smtClean="0"/>
              <a:t>15</a:t>
            </a:fld>
            <a:endParaRPr lang="en-GB" dirty="0"/>
          </a:p>
        </p:txBody>
      </p:sp>
    </p:spTree>
    <p:extLst>
      <p:ext uri="{BB962C8B-B14F-4D97-AF65-F5344CB8AC3E}">
        <p14:creationId xmlns:p14="http://schemas.microsoft.com/office/powerpoint/2010/main" val="135248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As seen below, the typical life cycle of an online born business begins with initial growth, ramping up through short lived activation ads online and sustaining performance activity to communicate to consumers that are in market, especially those who are not loyal elsewhere. After a period, this growth becomes stagnant, and brands need to reach outside the immediately available pool of customers to grow. Eventually, they are able to break through the plateau during the ‘bump period’,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utilising</a:t>
            </a:r>
            <a:r>
              <a:rPr lang="en-US" sz="1800" dirty="0">
                <a:effectLst/>
                <a:latin typeface="Arial" panose="020B0604020202020204" pitchFamily="34" charset="0"/>
                <a:ea typeface="Calibri" panose="020F0502020204030204" pitchFamily="34" charset="0"/>
                <a:cs typeface="Times New Roman" panose="02020603050405020304" pitchFamily="18" charset="0"/>
              </a:rPr>
              <a:t> brand building and attention holding media such as TV. Whilst the brands benefit from the direct effect of launching on TV, there is also a synergy between media as there is an increase in the effectiveness of their performance marketing channels (that they would have previously relied 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16</a:t>
            </a:fld>
            <a:endParaRPr lang="en-GB"/>
          </a:p>
        </p:txBody>
      </p:sp>
    </p:spTree>
    <p:extLst>
      <p:ext uri="{BB962C8B-B14F-4D97-AF65-F5344CB8AC3E}">
        <p14:creationId xmlns:p14="http://schemas.microsoft.com/office/powerpoint/2010/main" val="3301320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This pattern was seen in the brands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analysed</a:t>
            </a:r>
            <a:r>
              <a:rPr lang="en-US" sz="1800" dirty="0">
                <a:effectLst/>
                <a:latin typeface="Arial" panose="020B0604020202020204" pitchFamily="34" charset="0"/>
                <a:ea typeface="Calibri" panose="020F0502020204030204" pitchFamily="34" charset="0"/>
                <a:cs typeface="Times New Roman" panose="02020603050405020304" pitchFamily="18" charset="0"/>
              </a:rPr>
              <a:t>. TV modelling revealed that a dieting brand had a peak weekly web traffic of 111,000 visitors and an average of 23,300 prior to trialing TV. Following their TV launch, the peak rose to 378,000 visitors and the average increased to 99,000 visitors.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17</a:t>
            </a:fld>
            <a:endParaRPr lang="en-GB"/>
          </a:p>
        </p:txBody>
      </p:sp>
    </p:spTree>
    <p:extLst>
      <p:ext uri="{BB962C8B-B14F-4D97-AF65-F5344CB8AC3E}">
        <p14:creationId xmlns:p14="http://schemas.microsoft.com/office/powerpoint/2010/main" val="2277552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mj-lt"/>
              <a:buAutoNum type="arabicParenR"/>
            </a:pPr>
            <a:r>
              <a:rPr lang="en-GB" sz="1200" b="1" dirty="0">
                <a:effectLst/>
                <a:latin typeface="Arial" panose="020B0604020202020204" pitchFamily="34" charset="0"/>
                <a:ea typeface="Calibri" panose="020F0502020204030204" pitchFamily="34" charset="0"/>
                <a:cs typeface="Times New Roman" panose="02020603050405020304" pitchFamily="18" charset="0"/>
              </a:rPr>
              <a:t>3 signs it’s time for TV</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n-GB" sz="12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GB" sz="1200" i="1" dirty="0">
                <a:effectLst/>
                <a:latin typeface="Arial" panose="020B0604020202020204" pitchFamily="34" charset="0"/>
                <a:ea typeface="Calibri" panose="020F0502020204030204" pitchFamily="34" charset="0"/>
                <a:cs typeface="Times New Roman" panose="02020603050405020304" pitchFamily="18" charset="0"/>
              </a:rPr>
              <a:t>A clever new product - when understanding your proposition makes people more likely to buy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200" dirty="0">
                <a:effectLst/>
                <a:latin typeface="Arial" panose="020B0604020202020204" pitchFamily="34" charset="0"/>
                <a:ea typeface="Calibri" panose="020F0502020204030204" pitchFamily="34" charset="0"/>
                <a:cs typeface="Times New Roman" panose="02020603050405020304" pitchFamily="18" charset="0"/>
              </a:rPr>
              <a:t>TV is a useful medium to educate consumers at scale, directing engaged consumers who understand the product and are more likely to purchase.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200" dirty="0">
                <a:effectLst/>
                <a:latin typeface="Arial" panose="020B0604020202020204" pitchFamily="34" charset="0"/>
                <a:ea typeface="Calibri" panose="020F0502020204030204" pitchFamily="34" charset="0"/>
                <a:cs typeface="Times New Roman" panose="02020603050405020304" pitchFamily="18" charset="0"/>
              </a:rPr>
              <a:t>A h</a:t>
            </a:r>
            <a:r>
              <a:rPr lang="en-GB" sz="1200" dirty="0" err="1">
                <a:effectLst/>
                <a:latin typeface="Arial" panose="020B0604020202020204" pitchFamily="34" charset="0"/>
                <a:ea typeface="Calibri" panose="020F0502020204030204" pitchFamily="34" charset="0"/>
                <a:cs typeface="Times New Roman" panose="02020603050405020304" pitchFamily="18" charset="0"/>
              </a:rPr>
              <a:t>ome</a:t>
            </a:r>
            <a:r>
              <a:rPr lang="en-GB" sz="1200" dirty="0">
                <a:effectLst/>
                <a:latin typeface="Arial" panose="020B0604020202020204" pitchFamily="34" charset="0"/>
                <a:ea typeface="Calibri" panose="020F0502020204030204" pitchFamily="34" charset="0"/>
                <a:cs typeface="Times New Roman" panose="02020603050405020304" pitchFamily="18" charset="0"/>
              </a:rPr>
              <a:t> gym equipment business, with a novel proposition, reached 200k visits per week at a cost per visit 300 times lower than their hero product’s price through their TV campaign.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GB" sz="1200" i="1" dirty="0">
                <a:effectLst/>
                <a:latin typeface="Arial" panose="020B0604020202020204" pitchFamily="34" charset="0"/>
                <a:ea typeface="Calibri" panose="020F0502020204030204" pitchFamily="34" charset="0"/>
                <a:cs typeface="Times New Roman" panose="02020603050405020304" pitchFamily="18" charset="0"/>
              </a:rPr>
              <a:t>When you need to scale fast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200" dirty="0">
                <a:effectLst/>
                <a:latin typeface="Arial" panose="020B0604020202020204" pitchFamily="34" charset="0"/>
                <a:ea typeface="Calibri" panose="020F0502020204030204" pitchFamily="34" charset="0"/>
                <a:cs typeface="Times New Roman" panose="02020603050405020304" pitchFamily="18" charset="0"/>
              </a:rPr>
              <a:t>A second-hand online car dealership reached 0.5m visits per week after scaling up TV investment.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US" sz="1200" i="1" dirty="0">
                <a:effectLst/>
                <a:latin typeface="Arial" panose="020B0604020202020204" pitchFamily="34" charset="0"/>
                <a:ea typeface="Calibri" panose="020F0502020204030204" pitchFamily="34" charset="0"/>
                <a:cs typeface="Times New Roman" panose="02020603050405020304" pitchFamily="18" charset="0"/>
              </a:rPr>
              <a:t>When you run out of efficient online buys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200" dirty="0">
                <a:effectLst/>
                <a:latin typeface="Arial" panose="020B0604020202020204" pitchFamily="34" charset="0"/>
                <a:ea typeface="Calibri" panose="020F0502020204030204" pitchFamily="34" charset="0"/>
                <a:cs typeface="Times New Roman" panose="02020603050405020304" pitchFamily="18" charset="0"/>
              </a:rPr>
              <a:t>Growth for these brands tended to come to a halt when additional spend in their usual marketing mix no longer delivered as much incremental returns and so need to review their media mix to continue to unlock growth.</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US" sz="1200" dirty="0">
                <a:effectLst/>
                <a:latin typeface="Arial" panose="020B0604020202020204" pitchFamily="34" charset="0"/>
                <a:ea typeface="Calibri" panose="020F0502020204030204" pitchFamily="34" charset="0"/>
                <a:cs typeface="Times New Roman" panose="02020603050405020304" pitchFamily="18" charset="0"/>
              </a:rPr>
              <a:t>Modelling revealed that a dieting brand had a peak weekly web traffic of 111,000 visitors and an average of 23,300 prior to trialing TV. Following their TV launch, the peak rose to 378,000 visitors and the average increased to 99,000 visitors.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18</a:t>
            </a:fld>
            <a:endParaRPr lang="en-GB"/>
          </a:p>
        </p:txBody>
      </p:sp>
    </p:spTree>
    <p:extLst>
      <p:ext uri="{BB962C8B-B14F-4D97-AF65-F5344CB8AC3E}">
        <p14:creationId xmlns:p14="http://schemas.microsoft.com/office/powerpoint/2010/main" val="2713873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19</a:t>
            </a:fld>
            <a:endParaRPr lang="en-GB"/>
          </a:p>
        </p:txBody>
      </p:sp>
    </p:spTree>
    <p:extLst>
      <p:ext uri="{BB962C8B-B14F-4D97-AF65-F5344CB8AC3E}">
        <p14:creationId xmlns:p14="http://schemas.microsoft.com/office/powerpoint/2010/main" val="1684262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a:p>
            <a:r>
              <a:rPr lang="en-GB" sz="1200" dirty="0"/>
              <a:t>Out of all the lasting business effects resulting from the pandemic - Increased ecommerce is arguably the biggest behavioural shift</a:t>
            </a:r>
          </a:p>
          <a:p>
            <a:pPr marL="171450" indent="-171450">
              <a:buFontTx/>
              <a:buChar char="-"/>
            </a:pPr>
            <a:r>
              <a:rPr lang="en-GB" sz="1200" dirty="0"/>
              <a:t>5 years growth in 12 months</a:t>
            </a:r>
          </a:p>
          <a:p>
            <a:pPr marL="171450" indent="-171450">
              <a:buFontTx/>
              <a:buChar char="-"/>
            </a:pPr>
            <a:r>
              <a:rPr lang="en-GB" sz="1200" dirty="0"/>
              <a:t>This isn’t a flash in the pan impact – light or never online shoppers have had a taste and have enjoyed the convenience this offers </a:t>
            </a:r>
          </a:p>
          <a:p>
            <a:pPr marL="171450" indent="-171450">
              <a:buFontTx/>
              <a:buChar char="-"/>
            </a:pPr>
            <a:r>
              <a:rPr lang="en-GB" sz="1200" dirty="0"/>
              <a:t>Existing bricks and mortar businesses have been forced to up their game in this area and are now better positioned than ever before to take advantage of this growing opportunity</a:t>
            </a:r>
          </a:p>
          <a:p>
            <a:pPr marL="171450" indent="-171450">
              <a:buFontTx/>
              <a:buChar char="-"/>
            </a:pPr>
            <a:endParaRPr lang="en-GB" sz="1200" dirty="0"/>
          </a:p>
          <a:p>
            <a:pPr marL="0" indent="0">
              <a:buFontTx/>
              <a:buNone/>
            </a:pPr>
            <a:r>
              <a:rPr lang="en-GB" sz="1200" dirty="0"/>
              <a:t>With this behavioural shift it was clear that advertising was going to be a vital means for these types of business to capitalise on this opportunity as without any physical presence, building brand awareness and top of mind status within a given category is vital for success.  </a:t>
            </a:r>
          </a:p>
          <a:p>
            <a:pPr marL="0" indent="0">
              <a:buFontTx/>
              <a:buNone/>
            </a:pPr>
            <a:endParaRPr lang="en-GB" sz="1200" dirty="0"/>
          </a:p>
        </p:txBody>
      </p:sp>
      <p:sp>
        <p:nvSpPr>
          <p:cNvPr id="4" name="Slide Number Placeholder 3"/>
          <p:cNvSpPr>
            <a:spLocks noGrp="1"/>
          </p:cNvSpPr>
          <p:nvPr>
            <p:ph type="sldNum" sz="quarter" idx="5"/>
          </p:nvPr>
        </p:nvSpPr>
        <p:spPr/>
        <p:txBody>
          <a:bodyPr/>
          <a:lstStyle/>
          <a:p>
            <a:fld id="{9BF2D90E-523F-45FB-AEC1-23DAC667075A}" type="slidenum">
              <a:rPr lang="en-GB" smtClean="0"/>
              <a:t>2</a:t>
            </a:fld>
            <a:endParaRPr lang="en-GB"/>
          </a:p>
        </p:txBody>
      </p:sp>
    </p:spTree>
    <p:extLst>
      <p:ext uri="{BB962C8B-B14F-4D97-AF65-F5344CB8AC3E}">
        <p14:creationId xmlns:p14="http://schemas.microsoft.com/office/powerpoint/2010/main" val="1061334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20</a:t>
            </a:fld>
            <a:endParaRPr lang="en-GB"/>
          </a:p>
        </p:txBody>
      </p:sp>
    </p:spTree>
    <p:extLst>
      <p:ext uri="{BB962C8B-B14F-4D97-AF65-F5344CB8AC3E}">
        <p14:creationId xmlns:p14="http://schemas.microsoft.com/office/powerpoint/2010/main" val="3474311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21</a:t>
            </a:fld>
            <a:endParaRPr lang="en-GB"/>
          </a:p>
        </p:txBody>
      </p:sp>
    </p:spTree>
    <p:extLst>
      <p:ext uri="{BB962C8B-B14F-4D97-AF65-F5344CB8AC3E}">
        <p14:creationId xmlns:p14="http://schemas.microsoft.com/office/powerpoint/2010/main" val="1762859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22</a:t>
            </a:fld>
            <a:endParaRPr lang="en-GB"/>
          </a:p>
        </p:txBody>
      </p:sp>
    </p:spTree>
    <p:extLst>
      <p:ext uri="{BB962C8B-B14F-4D97-AF65-F5344CB8AC3E}">
        <p14:creationId xmlns:p14="http://schemas.microsoft.com/office/powerpoint/2010/main" val="1836424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23</a:t>
            </a:fld>
            <a:endParaRPr lang="en-GB"/>
          </a:p>
        </p:txBody>
      </p:sp>
    </p:spTree>
    <p:extLst>
      <p:ext uri="{BB962C8B-B14F-4D97-AF65-F5344CB8AC3E}">
        <p14:creationId xmlns:p14="http://schemas.microsoft.com/office/powerpoint/2010/main" val="412398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One of the benefits of TV is the immediate effect it can deliver, in this case a surge in website visits. Analysis across the brands consistently showed a clear relationship between TV activity and web traffic. The uplift in website visits is visible regardless of the level </a:t>
            </a:r>
            <a:r>
              <a:rPr lang="en-GB" sz="1800" dirty="0">
                <a:effectLst/>
                <a:latin typeface="Arial" panose="020B0604020202020204" pitchFamily="34" charset="0"/>
                <a:ea typeface="Calibri" panose="020F0502020204030204" pitchFamily="34" charset="0"/>
                <a:cs typeface="Times New Roman" panose="02020603050405020304" pitchFamily="18" charset="0"/>
              </a:rPr>
              <a:t>of investment or the size of the launch and is likely impacted by the ease and convenience of searching immediately via a mobile device.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Naturally, these brands are dependent on marketing, with c.80% of visits driven by marketing comms. </a:t>
            </a: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Across the 10 brands modelled, 120m visits were generated, with TV driving 42% of all visits (equivalent to 50 million in total.)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sz="1800" dirty="0">
              <a:solidFill>
                <a:srgbClr val="20244A"/>
              </a:solidFill>
              <a:latin typeface="Poppins Light" panose="00000400000000000000" pitchFamily="2"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B8936-AB33-4A45-869E-59FB8045C034}" type="slidenum">
              <a:rPr lang="en-GB" smtClean="0"/>
              <a:t>24</a:t>
            </a:fld>
            <a:endParaRPr lang="en-GB" dirty="0"/>
          </a:p>
        </p:txBody>
      </p:sp>
    </p:spTree>
    <p:extLst>
      <p:ext uri="{BB962C8B-B14F-4D97-AF65-F5344CB8AC3E}">
        <p14:creationId xmlns:p14="http://schemas.microsoft.com/office/powerpoint/2010/main" val="2828804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Across the 10 brands analysed, TV drove 50 million visits at an average cost per visit of £2.11. A range of costs per visits were seen across the brands. A gift delivery brand delivered the cheapest cost per visit at £0.40 – this is a direct-to-consumer brand with a simple proposition who have optimised their TV plan over the years to target low cost visits. At the other end of the scale, a financial service brand delivered a cost per visit of £27.30, this brand sells mortgages which is a high-ticket product with a long purchase cycle, which can justify this higher CPV, but their TV strategy is more focussed on driving longer term credibility and trust in their brand, rather than visits. Despite this variance, the majority (6 of the 10 brands modelled) had a TV cost per visit between £1.90 and £2.50. In comparison to generic search where costs are hugely variable where a typical cost per click (visit) in gift delivery is £1-3 and in financial services £5-11.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E6B8936-AB33-4A45-869E-59FB8045C034}" type="slidenum">
              <a:rPr lang="en-GB" smtClean="0"/>
              <a:t>25</a:t>
            </a:fld>
            <a:endParaRPr lang="en-GB" dirty="0"/>
          </a:p>
        </p:txBody>
      </p:sp>
    </p:spTree>
    <p:extLst>
      <p:ext uri="{BB962C8B-B14F-4D97-AF65-F5344CB8AC3E}">
        <p14:creationId xmlns:p14="http://schemas.microsoft.com/office/powerpoint/2010/main" val="463502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analysis found that TV is more cost efficient in comparison to Out of Home and Radio (the other offline channels used by the 10 brands). Despite the larger investment in TV (vs. Out of Home and Radio), the number of web visits driven showed that TV provided good value visits at scale.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B8936-AB33-4A45-869E-59FB8045C034}" type="slidenum">
              <a:rPr lang="en-GB" smtClean="0"/>
              <a:t>26</a:t>
            </a:fld>
            <a:endParaRPr lang="en-GB" dirty="0"/>
          </a:p>
        </p:txBody>
      </p:sp>
    </p:spTree>
    <p:extLst>
      <p:ext uri="{BB962C8B-B14F-4D97-AF65-F5344CB8AC3E}">
        <p14:creationId xmlns:p14="http://schemas.microsoft.com/office/powerpoint/2010/main" val="3526097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Brand TV and Out of Home advertising delivers lasting effects, with 50% of sales seen in the first 14 weeks following activity and the other 50% seen in the remaining two years after airing. This is in sharp contrast to Search and Social which have an immediate impact but short-lived effects.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B8936-AB33-4A45-869E-59FB8045C034}" type="slidenum">
              <a:rPr lang="en-GB" smtClean="0"/>
              <a:t>27</a:t>
            </a:fld>
            <a:endParaRPr lang="en-GB" dirty="0"/>
          </a:p>
        </p:txBody>
      </p:sp>
    </p:spTree>
    <p:extLst>
      <p:ext uri="{BB962C8B-B14F-4D97-AF65-F5344CB8AC3E}">
        <p14:creationId xmlns:p14="http://schemas.microsoft.com/office/powerpoint/2010/main" val="3418825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TV is particularly potent for brands as this long-term strategy provides a safety net of base sales (i.e. sales that you generate without the need for marketing activity) in the event that marketing activity has to stop.</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E6B8936-AB33-4A45-869E-59FB8045C034}" type="slidenum">
              <a:rPr lang="en-GB" smtClean="0"/>
              <a:t>28</a:t>
            </a:fld>
            <a:endParaRPr lang="en-GB" dirty="0"/>
          </a:p>
        </p:txBody>
      </p:sp>
    </p:spTree>
    <p:extLst>
      <p:ext uri="{BB962C8B-B14F-4D97-AF65-F5344CB8AC3E}">
        <p14:creationId xmlns:p14="http://schemas.microsoft.com/office/powerpoint/2010/main" val="2103534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Courier New" panose="02070309020205020404" pitchFamily="49" charset="0"/>
              <a:buNone/>
              <a:tabLst/>
              <a:defRPr/>
            </a:pPr>
            <a:r>
              <a:rPr lang="en-GB" sz="1800" b="1" dirty="0">
                <a:effectLst/>
                <a:latin typeface="Arial" panose="020B0604020202020204" pitchFamily="34" charset="0"/>
                <a:ea typeface="Calibri" panose="020F0502020204030204" pitchFamily="34" charset="0"/>
                <a:cs typeface="Times New Roman" panose="02020603050405020304" pitchFamily="18" charset="0"/>
              </a:rPr>
              <a:t>The effects of TV on your business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endParaRPr lang="en-GB" sz="1200" i="1"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GB" sz="1200" i="1" dirty="0">
                <a:effectLst/>
                <a:latin typeface="Arial" panose="020B0604020202020204" pitchFamily="34" charset="0"/>
                <a:ea typeface="Calibri" panose="020F0502020204030204" pitchFamily="34" charset="0"/>
                <a:cs typeface="Times New Roman" panose="02020603050405020304" pitchFamily="18" charset="0"/>
              </a:rPr>
              <a:t>An immediate response visible in your dashboards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200" dirty="0">
                <a:effectLst/>
                <a:latin typeface="Arial" panose="020B0604020202020204" pitchFamily="34" charset="0"/>
                <a:ea typeface="Calibri" panose="020F0502020204030204" pitchFamily="34" charset="0"/>
                <a:cs typeface="Times New Roman" panose="02020603050405020304" pitchFamily="18" charset="0"/>
              </a:rPr>
              <a:t>Individual brand data consistently shows a clear relationship between TV activity and web traffic. Across the 10 brands modelled, TV drove 42% of all visits, 50 million in total.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GB" sz="1200" i="1" dirty="0">
                <a:effectLst/>
                <a:latin typeface="Arial" panose="020B0604020202020204" pitchFamily="34" charset="0"/>
                <a:ea typeface="Calibri" panose="020F0502020204030204" pitchFamily="34" charset="0"/>
                <a:cs typeface="Times New Roman" panose="02020603050405020304" pitchFamily="18" charset="0"/>
              </a:rPr>
              <a:t>A big effect at a cost per visit comparable to that of search advertising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200" dirty="0">
                <a:effectLst/>
                <a:latin typeface="Arial" panose="020B0604020202020204" pitchFamily="34" charset="0"/>
                <a:ea typeface="Calibri" panose="020F0502020204030204" pitchFamily="34" charset="0"/>
                <a:cs typeface="Times New Roman" panose="02020603050405020304" pitchFamily="18" charset="0"/>
              </a:rPr>
              <a:t>Across the 10 brands analysed, TV drove 50 million visits at an average cost per visit of £2.11.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200" dirty="0">
                <a:effectLst/>
                <a:latin typeface="Arial" panose="020B0604020202020204" pitchFamily="34" charset="0"/>
                <a:ea typeface="Calibri" panose="020F0502020204030204" pitchFamily="34" charset="0"/>
                <a:cs typeface="Times New Roman" panose="02020603050405020304" pitchFamily="18" charset="0"/>
              </a:rPr>
              <a:t>6 of the 10 brands we modelled had a TV cost per visit between £1.90 and £2.50. In comparison to generic search where the costs are hugely variable but a typical cost per click (visit) in gift delivery is £1-3, and in financial services £5-11.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GB" sz="1200" i="1" dirty="0">
                <a:effectLst/>
                <a:latin typeface="Arial" panose="020B0604020202020204" pitchFamily="34" charset="0"/>
                <a:ea typeface="Calibri" panose="020F0502020204030204" pitchFamily="34" charset="0"/>
                <a:cs typeface="Times New Roman" panose="02020603050405020304" pitchFamily="18" charset="0"/>
              </a:rPr>
              <a:t>Lasting ad effects that grow base sales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US" sz="1200" dirty="0">
                <a:effectLst/>
                <a:latin typeface="Arial" panose="020B0604020202020204" pitchFamily="34" charset="0"/>
                <a:ea typeface="Calibri" panose="020F0502020204030204" pitchFamily="34" charset="0"/>
                <a:cs typeface="Times New Roman" panose="02020603050405020304" pitchFamily="18" charset="0"/>
              </a:rPr>
              <a:t>TV is also effective at brand building. Brand focused TV advertising alongside Out of Home advertising was shown through the modelling to have the longest-lasting effects, delivering 50% of sales in the first 14 weeks following activity and the other 50% in the remaining two years after airing.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29</a:t>
            </a:fld>
            <a:endParaRPr lang="en-GB"/>
          </a:p>
        </p:txBody>
      </p:sp>
    </p:spTree>
    <p:extLst>
      <p:ext uri="{BB962C8B-B14F-4D97-AF65-F5344CB8AC3E}">
        <p14:creationId xmlns:p14="http://schemas.microsoft.com/office/powerpoint/2010/main" val="1456218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we moved into 2021, it became clear that many emerging online brands saw this behavioural shift as their key opportunity to make a land grab.  Some established sectors such as price comparison websites significantly increased, but we also saw a whole array of businesses from emerging sectors significantly ramp up their spend – Food delivery/subscription, Online market places, used cars, exercise equipment many seeing triple digit increase in investment.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this is likely the tip of the iceberg, </a:t>
            </a:r>
            <a:r>
              <a:rPr lang="en-GB" sz="1200" dirty="0"/>
              <a:t>and with these emerging online businesses having grown up in the world of search and social advertising with return path data, they’re used to being able to directly track the traffic their advertising is generating and so the shift to an advertising channel that can’t join up the dots in the same way can be a daunting step to take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A035AE6A-FC86-4838-A2A3-D08A46407DD3}" type="slidenum">
              <a:rPr lang="en-GB" smtClean="0"/>
              <a:t>3</a:t>
            </a:fld>
            <a:endParaRPr lang="en-GB"/>
          </a:p>
        </p:txBody>
      </p:sp>
    </p:spTree>
    <p:extLst>
      <p:ext uri="{BB962C8B-B14F-4D97-AF65-F5344CB8AC3E}">
        <p14:creationId xmlns:p14="http://schemas.microsoft.com/office/powerpoint/2010/main" val="3064579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30</a:t>
            </a:fld>
            <a:endParaRPr lang="en-GB"/>
          </a:p>
        </p:txBody>
      </p:sp>
    </p:spTree>
    <p:extLst>
      <p:ext uri="{BB962C8B-B14F-4D97-AF65-F5344CB8AC3E}">
        <p14:creationId xmlns:p14="http://schemas.microsoft.com/office/powerpoint/2010/main" val="1204274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Within search advertising, direct, organic and paid brand search visits are highly desired as these are the cheaper and, in some cases, free visits. TV and search have always been strongly linked. Brands can capitalise on these searches as analysis showed that most online journeys prompted by TV involve your brand name early which means lower spend in the search environment. TV (in comparison to Radio and Out of Home) lands the brand name better than the other offline channels as it encourages people to search the brand and not the category.</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Of the journeys initiated by TV, 66% were direct/URL or organic search visits (which carry zero additional cost), 20% were paid for brand search clicks (which carry a small search cost), and 14% were for paid generic searches (that carry a high search cost).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E6B8936-AB33-4A45-869E-59FB8045C034}" type="slidenum">
              <a:rPr lang="en-GB" smtClean="0"/>
              <a:t>31</a:t>
            </a:fld>
            <a:endParaRPr lang="en-GB" dirty="0"/>
          </a:p>
        </p:txBody>
      </p:sp>
    </p:spTree>
    <p:extLst>
      <p:ext uri="{BB962C8B-B14F-4D97-AF65-F5344CB8AC3E}">
        <p14:creationId xmlns:p14="http://schemas.microsoft.com/office/powerpoint/2010/main" val="26347230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64" indent="-169564">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1E6B8936-AB33-4A45-869E-59FB8045C034}" type="slidenum">
              <a:rPr lang="en-GB" smtClean="0"/>
              <a:t>32</a:t>
            </a:fld>
            <a:endParaRPr lang="en-GB" dirty="0"/>
          </a:p>
        </p:txBody>
      </p:sp>
    </p:spTree>
    <p:extLst>
      <p:ext uri="{BB962C8B-B14F-4D97-AF65-F5344CB8AC3E}">
        <p14:creationId xmlns:p14="http://schemas.microsoft.com/office/powerpoint/2010/main" val="146022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64" indent="-169564">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1E6B8936-AB33-4A45-869E-59FB8045C034}" type="slidenum">
              <a:rPr lang="en-GB" smtClean="0"/>
              <a:t>33</a:t>
            </a:fld>
            <a:endParaRPr lang="en-GB" dirty="0"/>
          </a:p>
        </p:txBody>
      </p:sp>
    </p:spTree>
    <p:extLst>
      <p:ext uri="{BB962C8B-B14F-4D97-AF65-F5344CB8AC3E}">
        <p14:creationId xmlns:p14="http://schemas.microsoft.com/office/powerpoint/2010/main" val="15343493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64" indent="-169564">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1E6B8936-AB33-4A45-869E-59FB8045C034}" type="slidenum">
              <a:rPr lang="en-GB" smtClean="0"/>
              <a:t>34</a:t>
            </a:fld>
            <a:endParaRPr lang="en-GB" dirty="0"/>
          </a:p>
        </p:txBody>
      </p:sp>
    </p:spTree>
    <p:extLst>
      <p:ext uri="{BB962C8B-B14F-4D97-AF65-F5344CB8AC3E}">
        <p14:creationId xmlns:p14="http://schemas.microsoft.com/office/powerpoint/2010/main" val="16145326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b="1" dirty="0">
                <a:effectLst/>
                <a:latin typeface="Arial" panose="020B0604020202020204" pitchFamily="34" charset="0"/>
                <a:ea typeface="Calibri" panose="020F0502020204030204" pitchFamily="34" charset="0"/>
                <a:cs typeface="Times New Roman" panose="02020603050405020304" pitchFamily="18" charset="0"/>
              </a:rPr>
              <a:t>TV drives cost-effective search</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n-GB" sz="12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GB" sz="1200" i="1" dirty="0">
                <a:effectLst/>
                <a:latin typeface="Arial" panose="020B0604020202020204" pitchFamily="34" charset="0"/>
                <a:ea typeface="Calibri" panose="020F0502020204030204" pitchFamily="34" charset="0"/>
                <a:cs typeface="Times New Roman" panose="02020603050405020304" pitchFamily="18" charset="0"/>
              </a:rPr>
              <a:t>TV drives cost effective web visits because it prompts people to look for your brand not the category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GB" sz="1200" dirty="0">
                <a:effectLst/>
                <a:latin typeface="Arial" panose="020B0604020202020204" pitchFamily="34" charset="0"/>
                <a:ea typeface="Calibri" panose="020F0502020204030204" pitchFamily="34" charset="0"/>
                <a:cs typeface="Times New Roman" panose="02020603050405020304" pitchFamily="18" charset="0"/>
              </a:rPr>
              <a:t>Of the web visits initiated by TV, 66% were direct/URL or organic search visits (which carry zero additional cost), 20% were paid for brand search clicks (which carry a small search cost), and 14% were for paid generic searches (that carry a high search cost).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35</a:t>
            </a:fld>
            <a:endParaRPr lang="en-GB"/>
          </a:p>
        </p:txBody>
      </p:sp>
    </p:spTree>
    <p:extLst>
      <p:ext uri="{BB962C8B-B14F-4D97-AF65-F5344CB8AC3E}">
        <p14:creationId xmlns:p14="http://schemas.microsoft.com/office/powerpoint/2010/main" val="1903481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36</a:t>
            </a:fld>
            <a:endParaRPr lang="en-GB"/>
          </a:p>
        </p:txBody>
      </p:sp>
    </p:spTree>
    <p:extLst>
      <p:ext uri="{BB962C8B-B14F-4D97-AF65-F5344CB8AC3E}">
        <p14:creationId xmlns:p14="http://schemas.microsoft.com/office/powerpoint/2010/main" val="30604069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1875"/>
              </a:spcAft>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advice has been developed through the qualitative research with the industry experts who have successfully used TV advertising to grow online businesses, alongside the strategies employed by the 10 brands modelled in the econometric analysis.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37</a:t>
            </a:fld>
            <a:endParaRPr lang="en-GB"/>
          </a:p>
        </p:txBody>
      </p:sp>
    </p:spTree>
    <p:extLst>
      <p:ext uri="{BB962C8B-B14F-4D97-AF65-F5344CB8AC3E}">
        <p14:creationId xmlns:p14="http://schemas.microsoft.com/office/powerpoint/2010/main" val="36296436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When delving into the world of TV advertising, acquisition or response focused TV provides an initial starting point for a brand to test and learn the best approach for their business.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type of TV advertising is often referred to as DRTV (Direct Response TV).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DRTV can be mistakenly thought of as daytime and weekday only airtime, as it’s a legacy term from the days of call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centres</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you’d plan your response focused campaigns to play out at a time when someone was there to pick up the phone.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But with response now, in the main, occurring via the internet, there are no boundaries for when someone responds to an ad they’ve just seen.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It does though, still refer to lower cost airtime, which generally means, no prime time (8-11pm) on the larger channels. DRTV should be thought of as TV advertising that conforms to the following parameters: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Targets an immediate response (call to action focussed creative, airtime targeting the audience most likely to buy)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Lower priced airtime (no peak on larger rating channels)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pPr>
            <a:r>
              <a:rPr lang="en-GB" sz="1800" dirty="0">
                <a:effectLst/>
                <a:latin typeface="Arial" panose="020B0604020202020204" pitchFamily="34" charset="0"/>
                <a:ea typeface="Calibri" panose="020F0502020204030204" pitchFamily="34" charset="0"/>
                <a:cs typeface="Times New Roman" panose="02020603050405020304" pitchFamily="18" charset="0"/>
              </a:rPr>
              <a:t>The next stage of growth will likely require a move away from an efficiency-based strategy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38</a:t>
            </a:fld>
            <a:endParaRPr lang="en-GB"/>
          </a:p>
        </p:txBody>
      </p:sp>
    </p:spTree>
    <p:extLst>
      <p:ext uri="{BB962C8B-B14F-4D97-AF65-F5344CB8AC3E}">
        <p14:creationId xmlns:p14="http://schemas.microsoft.com/office/powerpoint/2010/main" val="25815789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Best time for TV based on two key factors:</a:t>
            </a:r>
          </a:p>
          <a:p>
            <a:endParaRPr lang="en-GB" dirty="0"/>
          </a:p>
          <a:p>
            <a:pPr marL="171450" indent="-171450">
              <a:buFont typeface="Arial" panose="020B0604020202020204" pitchFamily="34" charset="0"/>
              <a:buChar char="•"/>
            </a:pPr>
            <a:r>
              <a:rPr lang="en-GB" dirty="0"/>
              <a:t>Seasonality of your sales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 cost of TV</a:t>
            </a:r>
          </a:p>
          <a:p>
            <a:endParaRPr lang="en-GB" dirty="0"/>
          </a:p>
          <a:p>
            <a:r>
              <a:rPr lang="en-GB" dirty="0"/>
              <a:t>TV campaigns at low budgets should follow these guidelines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F12BC6-4143-48C3-A7AB-B23B803D0F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700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it was this challenge that was in our mind when we sent out our brief for this study at the beginning of the year </a:t>
            </a:r>
          </a:p>
          <a:p>
            <a:endParaRPr lang="en-GB" dirty="0"/>
          </a:p>
          <a:p>
            <a:r>
              <a:rPr lang="en-GB" dirty="0"/>
              <a:t>There were three specific areas we were interested in covering: </a:t>
            </a:r>
          </a:p>
          <a:p>
            <a:endParaRPr lang="en-GB" dirty="0"/>
          </a:p>
          <a:p>
            <a:r>
              <a:rPr lang="en-US" dirty="0"/>
              <a:t>What role does TV advertising play for online businesses and when?  </a:t>
            </a:r>
          </a:p>
          <a:p>
            <a:r>
              <a:rPr lang="en-US" dirty="0"/>
              <a:t>How does TV advertising work alongside search advertising?  We were particularly interested to learn if the reliance on search for traffic changed as brands moved onto TV or if there were any efficiencies to be gained through increased brand familiarity. </a:t>
            </a:r>
          </a:p>
          <a:p>
            <a:r>
              <a:rPr lang="en-US" dirty="0"/>
              <a:t>How does the role for TV advertising vary by life-stage or product type? </a:t>
            </a:r>
          </a:p>
          <a:p>
            <a:endParaRPr lang="en-US" sz="110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E6A-FC86-4838-A2A3-D08A46407DD3}"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2876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lower budgets a ‘burst’ strategy is optimal as priority weeks to be on air with a TV campaign should be based on seasonal peaks and lower TV costs</a:t>
            </a:r>
          </a:p>
          <a:p>
            <a:endParaRPr lang="en-GB" dirty="0"/>
          </a:p>
          <a:p>
            <a:r>
              <a:rPr lang="en-GB" dirty="0"/>
              <a:t>However, as the budget increases it is better to move towards a continuity strategy adding in more weeks of TV – this is to avoid diminishing returns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F12BC6-4143-48C3-A7AB-B23B803D0F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6641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accent1"/>
              </a:buClr>
              <a:buFont typeface="Arial" panose="020B0604020202020204" pitchFamily="34" charset="0"/>
              <a:buNone/>
              <a:defRPr/>
            </a:pPr>
            <a:r>
              <a:rPr lang="en-GB" b="0" dirty="0">
                <a:cs typeface="Helvetica Neue Light"/>
              </a:rPr>
              <a:t>For smaller brands, shorter length TV ads are most effective. In particular, 20” ads which provide enough time to build awareness. Shorter 10” cut downs can be effective as sustaining effects or delivering a very simple message.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F12BC6-4143-48C3-A7AB-B23B803D0F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0787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23A4E"/>
                </a:solidFill>
                <a:effectLst/>
                <a:latin typeface="proxima-nova"/>
              </a:rPr>
              <a:t>The primary role of TV should be to drive brand awareness.  This doesn’t mean that it shouldn’t also deliver a call to action, but for newer or smaller advertisers, the focus should always be getting the brand out there and making it known.</a:t>
            </a:r>
          </a:p>
          <a:p>
            <a:pPr algn="l"/>
            <a:r>
              <a:rPr lang="en-GB" b="0" i="0" dirty="0">
                <a:solidFill>
                  <a:srgbClr val="323A4E"/>
                </a:solidFill>
                <a:effectLst/>
                <a:latin typeface="proxima-nova"/>
              </a:rPr>
              <a:t>Once a brand becomes familiar to people, activation messages that deliver a call to action or highlight offers or promotions, become more effective too. The research found that there’s +14% increase in effectiveness if activation messages follow branding campaigns. The benefits don’t stop there. Non-TV activation channels (such as search/affiliates/DM etc) will also see an increase as brands becomes more familiar and people feel more confident in purchasing them.</a:t>
            </a:r>
          </a:p>
          <a:p>
            <a:endParaRPr lang="en-GB" dirty="0"/>
          </a:p>
        </p:txBody>
      </p:sp>
      <p:sp>
        <p:nvSpPr>
          <p:cNvPr id="4" name="Slide Number Placeholder 3"/>
          <p:cNvSpPr>
            <a:spLocks noGrp="1"/>
          </p:cNvSpPr>
          <p:nvPr>
            <p:ph type="sldNum" sz="quarter" idx="5"/>
          </p:nvPr>
        </p:nvSpPr>
        <p:spPr/>
        <p:txBody>
          <a:bodyPr/>
          <a:lstStyle/>
          <a:p>
            <a:fld id="{F3208489-4085-4F2C-A126-2FCE865E01A5}" type="slidenum">
              <a:rPr lang="en-GB" smtClean="0"/>
              <a:t>42</a:t>
            </a:fld>
            <a:endParaRPr lang="en-GB"/>
          </a:p>
        </p:txBody>
      </p:sp>
    </p:spTree>
    <p:extLst>
      <p:ext uri="{BB962C8B-B14F-4D97-AF65-F5344CB8AC3E}">
        <p14:creationId xmlns:p14="http://schemas.microsoft.com/office/powerpoint/2010/main" val="19068926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Depending on your brands circumstances, there is a right way to shift into brand focussed advertising which is working with agencies and using a different strategic approach: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 move away from test and learn into professional media planning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And a move away from the kind of creative content that works online to higher quality and more expensive films, made by an advertising agency</a:t>
            </a:r>
          </a:p>
          <a:p>
            <a:pPr marL="342900" lvl="0" indent="-342900">
              <a:lnSpc>
                <a:spcPct val="107000"/>
              </a:lnSpc>
              <a:spcAft>
                <a:spcPts val="800"/>
              </a:spcAft>
              <a:buFont typeface="Courier New" panose="02070309020205020404" pitchFamily="49" charset="0"/>
              <a:buChar char="o"/>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There are already a number of very good agencies that are specialised in working with online born brands: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They’ve done this before and can offer the right advice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And they can negotiate good deals on TV spots because they are always buying space from the big TV media owners and have the right relationships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43</a:t>
            </a:fld>
            <a:endParaRPr lang="en-GB"/>
          </a:p>
        </p:txBody>
      </p:sp>
    </p:spTree>
    <p:extLst>
      <p:ext uri="{BB962C8B-B14F-4D97-AF65-F5344CB8AC3E}">
        <p14:creationId xmlns:p14="http://schemas.microsoft.com/office/powerpoint/2010/main" val="29845521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As described in the first step - you’ll likely start in the bottom left on this chart, targeting low-cost visits with a response focussed film and you may well never need to move from that quadrant if your circumstances continue to suit this strategy: that is when the sell is not a particularly hard sell; you’ve got a product that’s easy to understand and not too expensive; and the competition isn’t too fierce.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pPr>
              <a:lnSpc>
                <a:spcPct val="107000"/>
              </a:lnSpc>
              <a:spcAft>
                <a:spcPts val="800"/>
              </a:spcAft>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But when you hit the ceiling, i.e. increasing spend through this strategy no longer drives incremental web traffic, you’ll likely need to move out of that quadrant and start to either pay a bit more per visit, but reach more people and get a larger scale response - or invest in a richer creative that is capable of generating a longer lasting impact – or both - and if you go for both you’re going to be moving towards the red corner on this chart, which is where brand building advertising is necessary.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pPr>
              <a:lnSpc>
                <a:spcPct val="107000"/>
              </a:lnSpc>
              <a:spcAft>
                <a:spcPts val="800"/>
              </a:spcAft>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blue corner is one that’s not typically talked about for established TV advertisers. But this is an important option for many online brands and particularly those that are disrupting their category, doing something very different, or need to scale fast. This is where you try to reach as many potential category buyers as possible, but the ad itself doesn’t have to be focussed on delivering an emotional connection – the new way of doing things is better, right? The job for the ad is to introduce that new way and explain it.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44</a:t>
            </a:fld>
            <a:endParaRPr lang="en-GB"/>
          </a:p>
        </p:txBody>
      </p:sp>
    </p:spTree>
    <p:extLst>
      <p:ext uri="{BB962C8B-B14F-4D97-AF65-F5344CB8AC3E}">
        <p14:creationId xmlns:p14="http://schemas.microsoft.com/office/powerpoint/2010/main" val="27464604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most likely solution will be a blend of brand and activation, but many advertisers in this study, who have all successfully seen growth through TV followed this suggested approach: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tabLst>
                <a:tab pos="457200" algn="l"/>
              </a:tabLst>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brands that have a complex product, need to scale first and fast, or had a high-ticket price – tended to go for a mix that had a lot of high-reach dayparts.</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tabLst>
                <a:tab pos="457200" algn="l"/>
              </a:tabLst>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Those that had a relatively simple proposition, a clear thing they are selling that can just be sent straight away tended to stick more with the cheaper, lower rating dayparts. </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45</a:t>
            </a:fld>
            <a:endParaRPr lang="en-GB"/>
          </a:p>
        </p:txBody>
      </p:sp>
    </p:spTree>
    <p:extLst>
      <p:ext uri="{BB962C8B-B14F-4D97-AF65-F5344CB8AC3E}">
        <p14:creationId xmlns:p14="http://schemas.microsoft.com/office/powerpoint/2010/main" val="4748881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7000"/>
              </a:lnSpc>
              <a:spcBef>
                <a:spcPts val="0"/>
              </a:spcBef>
              <a:spcAft>
                <a:spcPts val="800"/>
              </a:spcAft>
              <a:buClrTx/>
              <a:buSzTx/>
              <a:buFontTx/>
              <a:buNone/>
              <a:tabLst/>
              <a:defRPr/>
            </a:pPr>
            <a:r>
              <a:rPr lang="en-GB" sz="1800" b="1" dirty="0">
                <a:effectLst/>
                <a:latin typeface="Arial" panose="020B0604020202020204" pitchFamily="34" charset="0"/>
                <a:ea typeface="Calibri" panose="020F0502020204030204" pitchFamily="34" charset="0"/>
                <a:cs typeface="Times New Roman" panose="02020603050405020304" pitchFamily="18" charset="0"/>
              </a:rPr>
              <a:t>A 2-step approach to TV that works</a:t>
            </a:r>
          </a:p>
          <a:p>
            <a:pPr marL="228600" marR="0" lvl="0" indent="0" algn="l" defTabSz="914400" rtl="0" eaLnBrk="1" fontAlgn="auto" latinLnBrk="0" hangingPunct="1">
              <a:lnSpc>
                <a:spcPct val="107000"/>
              </a:lnSpc>
              <a:spcBef>
                <a:spcPts val="0"/>
              </a:spcBef>
              <a:spcAft>
                <a:spcPts val="800"/>
              </a:spcAft>
              <a:buClrTx/>
              <a:buSzTx/>
              <a:buFontTx/>
              <a:buNone/>
              <a:tabLst/>
              <a:defRPr/>
            </a:pP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Arial" panose="020B0604020202020204" pitchFamily="34" charset="0"/>
                <a:ea typeface="Calibri" panose="020F0502020204030204" pitchFamily="34" charset="0"/>
                <a:cs typeface="Times New Roman" panose="02020603050405020304" pitchFamily="18" charset="0"/>
              </a:rPr>
              <a:t>The following guidance is based on the findings from the expert interviews and the approach to TV used by the 10 brands in the study.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US" sz="1200" i="1" dirty="0">
                <a:effectLst/>
                <a:latin typeface="Arial" panose="020B0604020202020204" pitchFamily="34" charset="0"/>
                <a:ea typeface="Calibri" panose="020F0502020204030204" pitchFamily="34" charset="0"/>
                <a:cs typeface="Times New Roman" panose="02020603050405020304" pitchFamily="18" charset="0"/>
              </a:rPr>
              <a:t>Start with </a:t>
            </a:r>
            <a:r>
              <a:rPr lang="en-US" sz="12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acquisition/response focused TV that allows test and learn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Most online businesses should first establish the business case for TV advertising through an acquisition/response </a:t>
            </a:r>
            <a:r>
              <a:rPr lang="en-US" sz="1200" dirty="0">
                <a:effectLst/>
                <a:latin typeface="Arial" panose="020B0604020202020204" pitchFamily="34" charset="0"/>
                <a:ea typeface="Calibri" panose="020F0502020204030204" pitchFamily="34" charset="0"/>
                <a:cs typeface="Times New Roman" panose="02020603050405020304" pitchFamily="18" charset="0"/>
              </a:rPr>
              <a:t>focused campaign: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Wingdings" panose="05000000000000000000" pitchFamily="2" charset="2"/>
              <a:buChar char=""/>
            </a:pPr>
            <a:r>
              <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Target an immediate response (call to action focussed creative, airtime targeting the audience most likely to buy).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Wingdings" panose="05000000000000000000" pitchFamily="2" charset="2"/>
              <a:buChar char=""/>
            </a:pPr>
            <a:r>
              <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Lower priced airtime (no peak on larger rating channels).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GB" sz="1200" i="1" dirty="0">
                <a:effectLst/>
                <a:latin typeface="Arial" panose="020B0604020202020204" pitchFamily="34" charset="0"/>
                <a:ea typeface="Calibri" panose="020F0502020204030204" pitchFamily="34" charset="0"/>
                <a:cs typeface="Times New Roman" panose="02020603050405020304" pitchFamily="18" charset="0"/>
              </a:rPr>
              <a:t>The next stage of growth will likely require a move away from an efficiency-based strategy.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200" dirty="0">
                <a:effectLst/>
                <a:latin typeface="Arial" panose="020B0604020202020204" pitchFamily="34" charset="0"/>
                <a:ea typeface="Calibri" panose="020F0502020204030204" pitchFamily="34" charset="0"/>
                <a:cs typeface="Times New Roman" panose="02020603050405020304" pitchFamily="18" charset="0"/>
              </a:rPr>
              <a:t>Depending on your brands circumstances, there is a right way to shift into brand focussed advertising.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GB" sz="1200" dirty="0">
                <a:effectLst/>
                <a:latin typeface="Arial" panose="020B0604020202020204" pitchFamily="34" charset="0"/>
                <a:ea typeface="Calibri" panose="020F0502020204030204" pitchFamily="34" charset="0"/>
                <a:cs typeface="Times New Roman" panose="02020603050405020304" pitchFamily="18" charset="0"/>
              </a:rPr>
              <a:t>Working with both a media and creative agency will benefit businesses looking for the next stage of growth.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46</a:t>
            </a:fld>
            <a:endParaRPr lang="en-GB"/>
          </a:p>
        </p:txBody>
      </p:sp>
    </p:spTree>
    <p:extLst>
      <p:ext uri="{BB962C8B-B14F-4D97-AF65-F5344CB8AC3E}">
        <p14:creationId xmlns:p14="http://schemas.microsoft.com/office/powerpoint/2010/main" val="24073522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 signs it’s time for TV:</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You have a clever new product – you need to educate and drive visits at the same time.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Need to scale fast - you and competitors are driving digital disruption of the category.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You’ve run out of efficient performance marketing buys and need to look elsewhere.</a:t>
            </a:r>
          </a:p>
          <a:p>
            <a:pPr marL="342900" lvl="0" indent="-342900">
              <a:lnSpc>
                <a:spcPct val="107000"/>
              </a:lnSpc>
              <a:spcAft>
                <a:spcPts val="800"/>
              </a:spcAft>
              <a:buFont typeface="Courier New" panose="02070309020205020404" pitchFamily="49" charset="0"/>
              <a:buChar char="o"/>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effects of TV on your business: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 immediate response visible in your dashboards.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GB" sz="1800" dirty="0">
                <a:effectLst/>
                <a:latin typeface="Arial" panose="020B0604020202020204" pitchFamily="34" charset="0"/>
                <a:ea typeface="Calibri" panose="020F0502020204030204" pitchFamily="34" charset="0"/>
                <a:cs typeface="Times New Roman" panose="02020603050405020304" pitchFamily="18" charset="0"/>
              </a:rPr>
              <a:t>A big effect at a low cost per visit expect £1.90 – £2.50.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 layer of base sales to rely on if you ever need to switch off advertising.</a:t>
            </a:r>
          </a:p>
          <a:p>
            <a:pPr marL="342900" lvl="0" indent="-342900">
              <a:lnSpc>
                <a:spcPct val="107000"/>
              </a:lnSpc>
              <a:spcAft>
                <a:spcPts val="800"/>
              </a:spcAft>
              <a:buFont typeface="Courier New" panose="02070309020205020404" pitchFamily="49" charset="0"/>
              <a:buChar char="o"/>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TV drives cost-effective search: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TV drives cheaper journeys because it prompts people to look for your brand, not the category.</a:t>
            </a:r>
          </a:p>
          <a:p>
            <a:pPr marL="342900" lvl="0" indent="-342900">
              <a:lnSpc>
                <a:spcPct val="107000"/>
              </a:lnSpc>
              <a:spcAft>
                <a:spcPts val="800"/>
              </a:spcAft>
              <a:buFont typeface="Courier New" panose="02070309020205020404" pitchFamily="49" charset="0"/>
              <a:buChar char="o"/>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 2-step approach that works: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Start with TV that allows test and learn, and is keenly priced, i.e. lower rating channels and dayparts.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Depending on your brands circumstances, there is a right way to shift into brand and reach focussed advertising, which will likely involve working with agencies and using a different strategic approach.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47</a:t>
            </a:fld>
            <a:endParaRPr lang="en-GB"/>
          </a:p>
        </p:txBody>
      </p:sp>
    </p:spTree>
    <p:extLst>
      <p:ext uri="{BB962C8B-B14F-4D97-AF65-F5344CB8AC3E}">
        <p14:creationId xmlns:p14="http://schemas.microsoft.com/office/powerpoint/2010/main" val="36502184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48</a:t>
            </a:fld>
            <a:endParaRPr lang="en-GB"/>
          </a:p>
        </p:txBody>
      </p:sp>
    </p:spTree>
    <p:extLst>
      <p:ext uri="{BB962C8B-B14F-4D97-AF65-F5344CB8AC3E}">
        <p14:creationId xmlns:p14="http://schemas.microsoft.com/office/powerpoint/2010/main" val="33066050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6B8936-AB33-4A45-869E-59FB8045C034}" type="slidenum">
              <a:rPr lang="en-GB" smtClean="0"/>
              <a:t>49</a:t>
            </a:fld>
            <a:endParaRPr lang="en-GB" dirty="0"/>
          </a:p>
        </p:txBody>
      </p:sp>
    </p:spTree>
    <p:extLst>
      <p:ext uri="{BB962C8B-B14F-4D97-AF65-F5344CB8AC3E}">
        <p14:creationId xmlns:p14="http://schemas.microsoft.com/office/powerpoint/2010/main" val="2300055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Magic Numbers conducted qualitative interviews with marketers that work on online brands week in and week out as part of the first stage of this study. This included five senior client side marketers; Xabi Izaguirre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Parcelmonkey</a:t>
            </a:r>
            <a:r>
              <a:rPr lang="en-GB" sz="1800" dirty="0">
                <a:effectLst/>
                <a:latin typeface="Arial" panose="020B0604020202020204" pitchFamily="34" charset="0"/>
                <a:ea typeface="Calibri" panose="020F0502020204030204" pitchFamily="34" charset="0"/>
                <a:cs typeface="Times New Roman" panose="02020603050405020304" pitchFamily="18" charset="0"/>
              </a:rPr>
              <a:t>), Cheryl Calverley (Eve Sleep), Chris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Seigal</a:t>
            </a:r>
            <a:r>
              <a:rPr lang="en-GB" sz="1800" dirty="0">
                <a:effectLst/>
                <a:latin typeface="Arial" panose="020B0604020202020204" pitchFamily="34" charset="0"/>
                <a:ea typeface="Calibri" panose="020F0502020204030204" pitchFamily="34" charset="0"/>
                <a:cs typeface="Times New Roman" panose="02020603050405020304" pitchFamily="18" charset="0"/>
              </a:rPr>
              <a:t> (Harry’s), Abba Newberry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Habito</a:t>
            </a:r>
            <a:r>
              <a:rPr lang="en-GB" sz="1800" dirty="0">
                <a:effectLst/>
                <a:latin typeface="Arial" panose="020B0604020202020204" pitchFamily="34" charset="0"/>
                <a:ea typeface="Calibri" panose="020F0502020204030204" pitchFamily="34" charset="0"/>
                <a:cs typeface="Times New Roman" panose="02020603050405020304" pitchFamily="18" charset="0"/>
              </a:rPr>
              <a:t>) and Lucas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Bergmans</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Cazoo</a:t>
            </a:r>
            <a:r>
              <a:rPr lang="en-GB" sz="1800" dirty="0">
                <a:effectLst/>
                <a:latin typeface="Arial" panose="020B0604020202020204" pitchFamily="34" charset="0"/>
                <a:ea typeface="Calibri" panose="020F0502020204030204" pitchFamily="34" charset="0"/>
                <a:cs typeface="Times New Roman" panose="02020603050405020304" pitchFamily="18" charset="0"/>
              </a:rPr>
              <a:t>). Media specialists Tom Beardmore (Chamber) and Simon Wilden (Goodstuff) were also interviewed. Drawing on their knowledge, these experts were asked about their experience scaling ecommerce businesses, their decision to use broad reach media including TV, and the effects of going live on TV. Search also played a role in the discussions addressing how they use it, how it works and how it works alongside TV advertising.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5</a:t>
            </a:fld>
            <a:endParaRPr lang="en-GB"/>
          </a:p>
        </p:txBody>
      </p:sp>
    </p:spTree>
    <p:extLst>
      <p:ext uri="{BB962C8B-B14F-4D97-AF65-F5344CB8AC3E}">
        <p14:creationId xmlns:p14="http://schemas.microsoft.com/office/powerpoint/2010/main" val="28780996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1E6B8936-AB33-4A45-869E-59FB8045C034}" type="slidenum">
              <a:rPr lang="en-GB" smtClean="0"/>
              <a:t>50</a:t>
            </a:fld>
            <a:endParaRPr lang="en-GB" dirty="0"/>
          </a:p>
        </p:txBody>
      </p:sp>
    </p:spTree>
    <p:extLst>
      <p:ext uri="{BB962C8B-B14F-4D97-AF65-F5344CB8AC3E}">
        <p14:creationId xmlns:p14="http://schemas.microsoft.com/office/powerpoint/2010/main" val="8506400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1E6B8936-AB33-4A45-869E-59FB8045C034}" type="slidenum">
              <a:rPr lang="en-GB" smtClean="0"/>
              <a:t>51</a:t>
            </a:fld>
            <a:endParaRPr lang="en-GB" dirty="0"/>
          </a:p>
        </p:txBody>
      </p:sp>
    </p:spTree>
    <p:extLst>
      <p:ext uri="{BB962C8B-B14F-4D97-AF65-F5344CB8AC3E}">
        <p14:creationId xmlns:p14="http://schemas.microsoft.com/office/powerpoint/2010/main" val="109890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52</a:t>
            </a:fld>
            <a:endParaRPr lang="en-GB"/>
          </a:p>
        </p:txBody>
      </p:sp>
    </p:spTree>
    <p:extLst>
      <p:ext uri="{BB962C8B-B14F-4D97-AF65-F5344CB8AC3E}">
        <p14:creationId xmlns:p14="http://schemas.microsoft.com/office/powerpoint/2010/main" val="5068175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1E6B8936-AB33-4A45-869E-59FB8045C034}" type="slidenum">
              <a:rPr lang="en-GB" smtClean="0"/>
              <a:t>53</a:t>
            </a:fld>
            <a:endParaRPr lang="en-GB" dirty="0"/>
          </a:p>
        </p:txBody>
      </p:sp>
    </p:spTree>
    <p:extLst>
      <p:ext uri="{BB962C8B-B14F-4D97-AF65-F5344CB8AC3E}">
        <p14:creationId xmlns:p14="http://schemas.microsoft.com/office/powerpoint/2010/main" val="2299554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With the research grounded in econometrics, the modelling occurred in two stages. The first addressed the source of web visits where multiple factors contributed to visits. Analysis looked at the contributions by external non media factors (including the economy, weather, the impact of COVID and competitor activity), TV ads (peak, non-peak and on demand), paid brand search, paid generic search as well as other media utilised by these advertisers.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The second phase of modelling establishes how TV and other elements drive different types of online journeys. This stage specifically explored website visits that were ‘assisted by’ paid search to investigate what prompts people to click on a brand or generic paid search ad. Evaluating the type of online journey TV prompts was important as journeys that involve paid brand search are cheaper than journeys that involve paid generic search, which are the most expensive of all.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GB" dirty="0"/>
          </a:p>
        </p:txBody>
      </p:sp>
      <p:sp>
        <p:nvSpPr>
          <p:cNvPr id="4" name="Slide Number Placeholder 3"/>
          <p:cNvSpPr>
            <a:spLocks noGrp="1"/>
          </p:cNvSpPr>
          <p:nvPr>
            <p:ph type="sldNum" sz="quarter" idx="5"/>
          </p:nvPr>
        </p:nvSpPr>
        <p:spPr/>
        <p:txBody>
          <a:bodyPr/>
          <a:lstStyle/>
          <a:p>
            <a:fld id="{1E6B8936-AB33-4A45-869E-59FB8045C034}" type="slidenum">
              <a:rPr lang="en-GB" smtClean="0"/>
              <a:t>6</a:t>
            </a:fld>
            <a:endParaRPr lang="en-GB" dirty="0"/>
          </a:p>
        </p:txBody>
      </p:sp>
    </p:spTree>
    <p:extLst>
      <p:ext uri="{BB962C8B-B14F-4D97-AF65-F5344CB8AC3E}">
        <p14:creationId xmlns:p14="http://schemas.microsoft.com/office/powerpoint/2010/main" val="2912313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All modelling was conducted using data that was available to buy or access through open data sources;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Similarweb</a:t>
            </a:r>
            <a:r>
              <a:rPr lang="en-GB" sz="1800" dirty="0">
                <a:effectLst/>
                <a:latin typeface="Arial" panose="020B0604020202020204" pitchFamily="34" charset="0"/>
                <a:ea typeface="Calibri" panose="020F0502020204030204" pitchFamily="34" charset="0"/>
                <a:cs typeface="Times New Roman" panose="02020603050405020304" pitchFamily="18" charset="0"/>
              </a:rPr>
              <a:t> was used for the estimates of web traffic and paid for search activity, Nielsen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AdIntel</a:t>
            </a:r>
            <a:r>
              <a:rPr lang="en-GB" sz="1800" dirty="0">
                <a:effectLst/>
                <a:latin typeface="Arial" panose="020B0604020202020204" pitchFamily="34" charset="0"/>
                <a:ea typeface="Calibri" panose="020F0502020204030204" pitchFamily="34" charset="0"/>
                <a:cs typeface="Times New Roman" panose="02020603050405020304" pitchFamily="18" charset="0"/>
              </a:rPr>
              <a:t> was used to model investment into linear TV, Radio and Out of Home. The other data sources used in the modelling were BARB, Google mobility, ONS, Google trends, CASS, SMMT, Investopedia, news articles.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Due to the limited data available from walled gardens such as Facebook and YouTube, although it was possible to determine what traffic was derived from a social platform, it wasn’t possible to model a cost per response. Magic Numbers also looked to investigate the role of BVOD, but were unable to attain a three year set of data that would be required for this specific model.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7</a:t>
            </a:fld>
            <a:endParaRPr lang="en-GB"/>
          </a:p>
        </p:txBody>
      </p:sp>
    </p:spTree>
    <p:extLst>
      <p:ext uri="{BB962C8B-B14F-4D97-AF65-F5344CB8AC3E}">
        <p14:creationId xmlns:p14="http://schemas.microsoft.com/office/powerpoint/2010/main" val="2496291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8</a:t>
            </a:fld>
            <a:endParaRPr lang="en-GB"/>
          </a:p>
        </p:txBody>
      </p:sp>
    </p:spTree>
    <p:extLst>
      <p:ext uri="{BB962C8B-B14F-4D97-AF65-F5344CB8AC3E}">
        <p14:creationId xmlns:p14="http://schemas.microsoft.com/office/powerpoint/2010/main" val="45628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9</a:t>
            </a:fld>
            <a:endParaRPr lang="en-GB"/>
          </a:p>
        </p:txBody>
      </p:sp>
    </p:spTree>
    <p:extLst>
      <p:ext uri="{BB962C8B-B14F-4D97-AF65-F5344CB8AC3E}">
        <p14:creationId xmlns:p14="http://schemas.microsoft.com/office/powerpoint/2010/main" val="31680289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5.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6.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7.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8.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9.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0.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1.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2.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9.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0.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8.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9.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1.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2.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07/06/2022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6121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3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7501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9" name="Content Placeholder 7"/>
          <p:cNvSpPr>
            <a:spLocks noGrp="1"/>
          </p:cNvSpPr>
          <p:nvPr>
            <p:ph sz="quarter" idx="14"/>
          </p:nvPr>
        </p:nvSpPr>
        <p:spPr>
          <a:xfrm>
            <a:off x="379143"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4"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8894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3" y="359945"/>
            <a:ext cx="5594827"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8"/>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58901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8"/>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3" y="-9729"/>
            <a:ext cx="6184107"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6267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5"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3"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7" y="1428750"/>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6" y="1428750"/>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6" y="1428750"/>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594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2792239"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9"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6" y="1428750"/>
            <a:ext cx="2680405" cy="2106775"/>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5"/>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6" y="1428750"/>
            <a:ext cx="2680405" cy="2106775"/>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70" y="1428750"/>
            <a:ext cx="2680405" cy="2106775"/>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1"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78163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6" y="1428751"/>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1"/>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6" y="1428751"/>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70" y="1428751"/>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36344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9" y="1428751"/>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5693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7" y="1614207"/>
            <a:ext cx="5442019"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8" y="447474"/>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6" y="1428751"/>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8" y="2943367"/>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3355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4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6" y="142874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6" y="341176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1"/>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409976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7"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6"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6"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3" name="Picture Placeholder 8"/>
          <p:cNvSpPr>
            <a:spLocks noGrp="1"/>
          </p:cNvSpPr>
          <p:nvPr>
            <p:ph type="pic" sz="quarter" idx="16"/>
          </p:nvPr>
        </p:nvSpPr>
        <p:spPr>
          <a:xfrm>
            <a:off x="8067286" y="341176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7" y="341176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6" y="3411769"/>
            <a:ext cx="3645289" cy="1853971"/>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584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2006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7"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8"/>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07/06/2022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413393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7"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400"/>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07/06/2022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257368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2" y="651775"/>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2" y="1614209"/>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07/06/2022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158310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9" y="2033530"/>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7" y="182084"/>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9605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35CD6-AC1A-48F4-9A33-6BC45A388324}" type="datetimeFigureOut">
              <a:rPr lang="en-GB" smtClean="0"/>
              <a:t>07/06/2022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
        <p:nvSpPr>
          <p:cNvPr id="6" name="Picture Placeholder 5"/>
          <p:cNvSpPr>
            <a:spLocks noGrp="1"/>
          </p:cNvSpPr>
          <p:nvPr>
            <p:ph type="pic" sz="quarter" idx="13"/>
          </p:nvPr>
        </p:nvSpPr>
        <p:spPr>
          <a:xfrm>
            <a:off x="0" y="1"/>
            <a:ext cx="12192000" cy="5939791"/>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08112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4"/>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3" y="447473"/>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9"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BA435CD6-AC1A-48F4-9A33-6BC45A388324}" type="datetimeFigureOut">
              <a:rPr lang="en-GB" smtClean="0"/>
              <a:t>07/06/2022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284158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BA435CD6-AC1A-48F4-9A33-6BC45A388324}" type="datetimeFigureOut">
              <a:rPr lang="en-GB" smtClean="0"/>
              <a:t>07/06/2022</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67ED36E-508C-41A7-BF74-999E767EAA9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34907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55693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1"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195085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3" y="3773512"/>
            <a:ext cx="1746971"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325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7912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40363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3" y="3773512"/>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59752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1"/>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6788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35CD6-AC1A-48F4-9A33-6BC45A388324}" type="datetimeFigureOut">
              <a:rPr lang="en-GB" smtClean="0"/>
              <a:t>07/06/2022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
        <p:nvSpPr>
          <p:cNvPr id="5"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74276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7"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07/06/2022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9"/>
          <p:cNvSpPr>
            <a:spLocks noGrp="1"/>
          </p:cNvSpPr>
          <p:nvPr>
            <p:ph type="body" sz="quarter" idx="14"/>
          </p:nvPr>
        </p:nvSpPr>
        <p:spPr>
          <a:xfrm>
            <a:off x="552578" y="2627693"/>
            <a:ext cx="3757295" cy="365443"/>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49974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0733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9687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07/06/2022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5519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07/06/2022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6277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07/06/2022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78112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5957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userDrawn="1">
          <p15:clr>
            <a:srgbClr val="FBAE40"/>
          </p15:clr>
        </p15:guide>
        <p15:guide id="3"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07/06/2022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91032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07/06/2022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5910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07/06/2022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2516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07/06/2022</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81060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1289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2210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6206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83162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445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8680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07/06/2022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21857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07/06/2022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22307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74825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 Section header with photo 1">
    <p:bg>
      <p:bgPr>
        <a:solidFill>
          <a:srgbClr val="F9DA63"/>
        </a:solidFill>
        <a:effectLst/>
      </p:bgPr>
    </p:bg>
    <p:spTree>
      <p:nvGrpSpPr>
        <p:cNvPr id="1" name=""/>
        <p:cNvGrpSpPr/>
        <p:nvPr/>
      </p:nvGrpSpPr>
      <p:grpSpPr>
        <a:xfrm>
          <a:off x="0" y="0"/>
          <a:ext cx="0" cy="0"/>
          <a:chOff x="0" y="0"/>
          <a:chExt cx="0" cy="0"/>
        </a:xfrm>
      </p:grpSpPr>
      <p:pic>
        <p:nvPicPr>
          <p:cNvPr id="9" name="Picture 8" descr="A large crowd of people in a park&#10;&#10;Description automatically generated with low confidence">
            <a:extLst>
              <a:ext uri="{FF2B5EF4-FFF2-40B4-BE49-F238E27FC236}">
                <a16:creationId xmlns:a16="http://schemas.microsoft.com/office/drawing/2014/main" id="{11A313C2-7D7A-7E42-8269-317757690A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200"/>
            <a:ext cx="12257690" cy="7048172"/>
          </a:xfrm>
          <a:prstGeom prst="rect">
            <a:avLst/>
          </a:prstGeom>
        </p:spPr>
      </p:pic>
      <p:sp>
        <p:nvSpPr>
          <p:cNvPr id="7" name="Text Placeholder 14">
            <a:extLst>
              <a:ext uri="{FF2B5EF4-FFF2-40B4-BE49-F238E27FC236}">
                <a16:creationId xmlns:a16="http://schemas.microsoft.com/office/drawing/2014/main" id="{D1FBAF9E-BE72-F843-8916-A87DABF6EF63}"/>
              </a:ext>
            </a:extLst>
          </p:cNvPr>
          <p:cNvSpPr>
            <a:spLocks noGrp="1"/>
          </p:cNvSpPr>
          <p:nvPr>
            <p:ph type="body" sz="quarter" idx="15" hasCustomPrompt="1"/>
          </p:nvPr>
        </p:nvSpPr>
        <p:spPr>
          <a:xfrm>
            <a:off x="518423" y="1703009"/>
            <a:ext cx="11140016" cy="313932"/>
          </a:xfrm>
        </p:spPr>
        <p:txBody>
          <a:bodyPr wrap="square">
            <a:noAutofit/>
          </a:bodyPr>
          <a:lstStyle>
            <a:lvl1pPr marL="0" indent="0" algn="ctr">
              <a:buNone/>
              <a:defRPr sz="1600" baseline="0">
                <a:solidFill>
                  <a:schemeClr val="bg1"/>
                </a:solidFill>
                <a:latin typeface="Poppins" pitchFamily="2" charset="77"/>
              </a:defRPr>
            </a:lvl1pPr>
            <a:lvl2pPr marL="179388" indent="0">
              <a:buNone/>
              <a:defRPr/>
            </a:lvl2pPr>
            <a:lvl3pPr marL="357187" indent="0">
              <a:buNone/>
              <a:defRPr/>
            </a:lvl3pPr>
            <a:lvl4pPr marL="536575" indent="0">
              <a:buNone/>
              <a:defRPr/>
            </a:lvl4pPr>
            <a:lvl5pPr marL="714375" indent="0">
              <a:buNone/>
              <a:defRPr/>
            </a:lvl5pPr>
          </a:lstStyle>
          <a:p>
            <a:pPr lvl="0"/>
            <a:r>
              <a:rPr lang="en-US" dirty="0"/>
              <a:t>Click to edit Master subtitle style</a:t>
            </a:r>
          </a:p>
        </p:txBody>
      </p:sp>
      <p:pic>
        <p:nvPicPr>
          <p:cNvPr id="8" name="Picture 7" descr="A picture containing icon&#10;&#10;Description automatically generated">
            <a:extLst>
              <a:ext uri="{FF2B5EF4-FFF2-40B4-BE49-F238E27FC236}">
                <a16:creationId xmlns:a16="http://schemas.microsoft.com/office/drawing/2014/main" id="{B2324348-FA01-BE41-A0E1-880B3DEA9BF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08727" y="2873312"/>
            <a:ext cx="2845472" cy="1136663"/>
          </a:xfrm>
          <a:prstGeom prst="rect">
            <a:avLst/>
          </a:prstGeom>
        </p:spPr>
      </p:pic>
      <p:sp>
        <p:nvSpPr>
          <p:cNvPr id="10" name="Title 1">
            <a:extLst>
              <a:ext uri="{FF2B5EF4-FFF2-40B4-BE49-F238E27FC236}">
                <a16:creationId xmlns:a16="http://schemas.microsoft.com/office/drawing/2014/main" id="{5619F250-C191-D943-8836-54ABC5F26464}"/>
              </a:ext>
            </a:extLst>
          </p:cNvPr>
          <p:cNvSpPr>
            <a:spLocks noGrp="1"/>
          </p:cNvSpPr>
          <p:nvPr>
            <p:ph type="title" hasCustomPrompt="1"/>
          </p:nvPr>
        </p:nvSpPr>
        <p:spPr>
          <a:xfrm>
            <a:off x="1903360" y="906850"/>
            <a:ext cx="8371179" cy="796159"/>
          </a:xfrm>
          <a:noFill/>
        </p:spPr>
        <p:txBody>
          <a:bodyPr anchor="ctr">
            <a:noAutofit/>
          </a:bodyPr>
          <a:lstStyle>
            <a:lvl1pPr algn="ctr">
              <a:defRPr sz="3400" baseline="0">
                <a:solidFill>
                  <a:schemeClr val="bg1"/>
                </a:solidFill>
                <a:latin typeface="Poppins Medium" pitchFamily="2" charset="77"/>
              </a:defRPr>
            </a:lvl1pPr>
          </a:lstStyle>
          <a:p>
            <a:r>
              <a:rPr lang="en-US" dirty="0"/>
              <a:t>Section Header</a:t>
            </a:r>
          </a:p>
        </p:txBody>
      </p:sp>
      <p:pic>
        <p:nvPicPr>
          <p:cNvPr id="11" name="Picture 10">
            <a:extLst>
              <a:ext uri="{FF2B5EF4-FFF2-40B4-BE49-F238E27FC236}">
                <a16:creationId xmlns:a16="http://schemas.microsoft.com/office/drawing/2014/main" id="{7A9BEF89-2871-864D-AFEB-63F83205CDD0}"/>
              </a:ext>
            </a:extLst>
          </p:cNvPr>
          <p:cNvPicPr>
            <a:picLocks noChangeAspect="1"/>
          </p:cNvPicPr>
          <p:nvPr userDrawn="1"/>
        </p:nvPicPr>
        <p:blipFill>
          <a:blip r:embed="rId4"/>
          <a:stretch>
            <a:fillRect/>
          </a:stretch>
        </p:blipFill>
        <p:spPr>
          <a:xfrm>
            <a:off x="9934523" y="6244735"/>
            <a:ext cx="1947553" cy="443843"/>
          </a:xfrm>
          <a:prstGeom prst="rect">
            <a:avLst/>
          </a:prstGeom>
        </p:spPr>
      </p:pic>
    </p:spTree>
    <p:extLst>
      <p:ext uri="{BB962C8B-B14F-4D97-AF65-F5344CB8AC3E}">
        <p14:creationId xmlns:p14="http://schemas.microsoft.com/office/powerpoint/2010/main" val="31703276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 Two content no graph">
    <p:bg>
      <p:bgPr>
        <a:solidFill>
          <a:srgbClr val="E8E9ED"/>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476839" y="1295851"/>
            <a:ext cx="5181600" cy="4796973"/>
          </a:xfrm>
        </p:spPr>
        <p:txBody>
          <a:bodyPr anchor="ctr"/>
          <a:lstStyle>
            <a:lvl1pPr marL="0" marR="0" indent="0" algn="l" defTabSz="914400" rtl="0" eaLnBrk="1" fontAlgn="auto" latinLnBrk="0" hangingPunct="1">
              <a:lnSpc>
                <a:spcPct val="90000"/>
              </a:lnSpc>
              <a:spcBef>
                <a:spcPts val="1000"/>
              </a:spcBef>
              <a:spcAft>
                <a:spcPts val="0"/>
              </a:spcAft>
              <a:buClr>
                <a:srgbClr val="BA2D80"/>
              </a:buClr>
              <a:buSzTx/>
              <a:buFont typeface="Arial" panose="020B0604020202020204" pitchFamily="34" charset="0"/>
              <a:buNone/>
              <a:tabLst/>
              <a:defRPr sz="1400" baseline="0">
                <a:latin typeface="Poppins" pitchFamily="2" charset="77"/>
              </a:defRPr>
            </a:lvl1pPr>
            <a:lvl2pPr marL="357188" indent="-177800">
              <a:buClr>
                <a:srgbClr val="BA2D80"/>
              </a:buClr>
              <a:buFont typeface="Century Gothic" panose="020B0502020202020204" pitchFamily="34" charset="0"/>
              <a:buChar char="–"/>
              <a:defRPr sz="1400" baseline="0">
                <a:latin typeface="Poppins" pitchFamily="2" charset="77"/>
              </a:defRPr>
            </a:lvl2pPr>
            <a:lvl3pPr>
              <a:buClr>
                <a:srgbClr val="BA2D80"/>
              </a:buClr>
              <a:defRPr sz="1400" baseline="0">
                <a:latin typeface="Poppins" pitchFamily="2" charset="77"/>
              </a:defRPr>
            </a:lvl3pPr>
            <a:lvl4pPr marL="714375" indent="-177800">
              <a:buClr>
                <a:srgbClr val="BA2D80"/>
              </a:buClr>
              <a:buFont typeface="Century Gothic" panose="020B0502020202020204" pitchFamily="34" charset="0"/>
              <a:buChar char="–"/>
              <a:defRPr sz="1400" baseline="0">
                <a:latin typeface="Poppins" pitchFamily="2" charset="77"/>
              </a:defRPr>
            </a:lvl4pPr>
            <a:lvl5pPr>
              <a:buClr>
                <a:srgbClr val="BA2D80"/>
              </a:buClr>
              <a:defRPr sz="1400" baseline="0">
                <a:latin typeface="Poppi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2" name="Straight Connector 11"/>
          <p:cNvCxnSpPr/>
          <p:nvPr userDrawn="1"/>
        </p:nvCxnSpPr>
        <p:spPr>
          <a:xfrm>
            <a:off x="6096000" y="1660634"/>
            <a:ext cx="0" cy="4099034"/>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8BEE1D2-C483-AA46-94D6-C2465DA42912}"/>
              </a:ext>
            </a:extLst>
          </p:cNvPr>
          <p:cNvSpPr>
            <a:spLocks noGrp="1"/>
          </p:cNvSpPr>
          <p:nvPr>
            <p:ph type="title"/>
          </p:nvPr>
        </p:nvSpPr>
        <p:spPr>
          <a:xfrm>
            <a:off x="518424" y="234497"/>
            <a:ext cx="11141053" cy="570295"/>
          </a:xfrm>
        </p:spPr>
        <p:txBody>
          <a:bodyPr/>
          <a:lstStyle>
            <a:lvl1pPr algn="ctr">
              <a:defRPr sz="2000" baseline="0">
                <a:solidFill>
                  <a:srgbClr val="20244A"/>
                </a:solidFill>
                <a:latin typeface="Poppins Medium" pitchFamily="2" charset="77"/>
              </a:defRPr>
            </a:lvl1pPr>
          </a:lstStyle>
          <a:p>
            <a:r>
              <a:rPr lang="en-GB"/>
              <a:t>Click to edit Master title style</a:t>
            </a:r>
            <a:endParaRPr lang="en-US" dirty="0"/>
          </a:p>
        </p:txBody>
      </p:sp>
      <p:sp>
        <p:nvSpPr>
          <p:cNvPr id="10" name="Text Placeholder 14">
            <a:extLst>
              <a:ext uri="{FF2B5EF4-FFF2-40B4-BE49-F238E27FC236}">
                <a16:creationId xmlns:a16="http://schemas.microsoft.com/office/drawing/2014/main" id="{79724AAA-BD47-B94A-8953-1163877F1D84}"/>
              </a:ext>
            </a:extLst>
          </p:cNvPr>
          <p:cNvSpPr>
            <a:spLocks noGrp="1"/>
          </p:cNvSpPr>
          <p:nvPr>
            <p:ph type="body" sz="quarter" idx="14" hasCustomPrompt="1"/>
          </p:nvPr>
        </p:nvSpPr>
        <p:spPr>
          <a:xfrm>
            <a:off x="518423" y="886763"/>
            <a:ext cx="11140016" cy="313932"/>
          </a:xfrm>
        </p:spPr>
        <p:txBody>
          <a:bodyPr wrap="square">
            <a:noAutofit/>
          </a:bodyPr>
          <a:lstStyle>
            <a:lvl1pPr marL="0" indent="0" algn="ctr">
              <a:buNone/>
              <a:defRPr sz="1600" baseline="0">
                <a:solidFill>
                  <a:srgbClr val="BA2D80"/>
                </a:solidFill>
                <a:latin typeface="Poppins" pitchFamily="2" charset="77"/>
              </a:defRPr>
            </a:lvl1pPr>
            <a:lvl2pPr marL="179388" indent="0">
              <a:buNone/>
              <a:defRPr/>
            </a:lvl2pPr>
            <a:lvl3pPr marL="357187" indent="0">
              <a:buNone/>
              <a:defRPr/>
            </a:lvl3pPr>
            <a:lvl4pPr marL="536575" indent="0">
              <a:buNone/>
              <a:defRPr/>
            </a:lvl4pPr>
            <a:lvl5pPr marL="714375" indent="0">
              <a:buNone/>
              <a:defRPr/>
            </a:lvl5pPr>
          </a:lstStyle>
          <a:p>
            <a:pPr lvl="0"/>
            <a:r>
              <a:rPr lang="en-US" dirty="0"/>
              <a:t>Click to edit Master subtitle style</a:t>
            </a:r>
          </a:p>
        </p:txBody>
      </p:sp>
      <p:sp>
        <p:nvSpPr>
          <p:cNvPr id="9" name="Text Placeholder 9">
            <a:extLst>
              <a:ext uri="{FF2B5EF4-FFF2-40B4-BE49-F238E27FC236}">
                <a16:creationId xmlns:a16="http://schemas.microsoft.com/office/drawing/2014/main" id="{7D186C39-1A43-DD4B-AF89-C4A68636BBCE}"/>
              </a:ext>
            </a:extLst>
          </p:cNvPr>
          <p:cNvSpPr>
            <a:spLocks noGrp="1"/>
          </p:cNvSpPr>
          <p:nvPr>
            <p:ph type="body" sz="quarter" idx="15" hasCustomPrompt="1"/>
          </p:nvPr>
        </p:nvSpPr>
        <p:spPr>
          <a:xfrm>
            <a:off x="518423" y="6452353"/>
            <a:ext cx="7728000" cy="231581"/>
          </a:xfrm>
        </p:spPr>
        <p:txBody>
          <a:bodyPr lIns="90000" rIns="0" anchor="ctr">
            <a:noAutofit/>
          </a:bodyPr>
          <a:lstStyle>
            <a:lvl1pPr marL="0" indent="0" algn="l">
              <a:buNone/>
              <a:defRPr sz="800" baseline="0">
                <a:latin typeface="Poppins" pitchFamily="2" charset="77"/>
              </a:defRPr>
            </a:lvl1pPr>
          </a:lstStyle>
          <a:p>
            <a:pPr lvl="0"/>
            <a:r>
              <a:rPr lang="en-US" dirty="0"/>
              <a:t>Click to add footnote</a:t>
            </a:r>
          </a:p>
        </p:txBody>
      </p:sp>
      <p:sp>
        <p:nvSpPr>
          <p:cNvPr id="11" name="Content Placeholder 3">
            <a:extLst>
              <a:ext uri="{FF2B5EF4-FFF2-40B4-BE49-F238E27FC236}">
                <a16:creationId xmlns:a16="http://schemas.microsoft.com/office/drawing/2014/main" id="{CC4BEB29-7C0E-DD43-982C-C5EF6350808E}"/>
              </a:ext>
            </a:extLst>
          </p:cNvPr>
          <p:cNvSpPr>
            <a:spLocks noGrp="1"/>
          </p:cNvSpPr>
          <p:nvPr>
            <p:ph sz="half" idx="16"/>
          </p:nvPr>
        </p:nvSpPr>
        <p:spPr>
          <a:xfrm>
            <a:off x="523401" y="1295851"/>
            <a:ext cx="5181600" cy="4810160"/>
          </a:xfrm>
        </p:spPr>
        <p:txBody>
          <a:bodyPr anchor="ctr"/>
          <a:lstStyle>
            <a:lvl1pPr marL="0" marR="0" indent="0" algn="l" defTabSz="914400" rtl="0" eaLnBrk="1" fontAlgn="auto" latinLnBrk="0" hangingPunct="1">
              <a:lnSpc>
                <a:spcPct val="90000"/>
              </a:lnSpc>
              <a:spcBef>
                <a:spcPts val="1000"/>
              </a:spcBef>
              <a:spcAft>
                <a:spcPts val="0"/>
              </a:spcAft>
              <a:buClr>
                <a:srgbClr val="BA2D80"/>
              </a:buClr>
              <a:buSzTx/>
              <a:buFont typeface="Arial" panose="020B0604020202020204" pitchFamily="34" charset="0"/>
              <a:buNone/>
              <a:tabLst/>
              <a:defRPr sz="1400" baseline="0">
                <a:latin typeface="Poppins" pitchFamily="2" charset="77"/>
              </a:defRPr>
            </a:lvl1pPr>
            <a:lvl2pPr marL="357188" indent="-177800">
              <a:buClr>
                <a:srgbClr val="BA2D80"/>
              </a:buClr>
              <a:buFont typeface="Century Gothic" panose="020B0502020202020204" pitchFamily="34" charset="0"/>
              <a:buChar char="–"/>
              <a:defRPr sz="1400" baseline="0">
                <a:latin typeface="Poppins" pitchFamily="2" charset="77"/>
              </a:defRPr>
            </a:lvl2pPr>
            <a:lvl3pPr>
              <a:buClr>
                <a:srgbClr val="BA2D80"/>
              </a:buClr>
              <a:defRPr sz="1400" baseline="0">
                <a:latin typeface="Poppins" pitchFamily="2" charset="77"/>
              </a:defRPr>
            </a:lvl3pPr>
            <a:lvl4pPr marL="714375" indent="-177800">
              <a:buClr>
                <a:srgbClr val="BA2D80"/>
              </a:buClr>
              <a:buFont typeface="Century Gothic" panose="020B0502020202020204" pitchFamily="34" charset="0"/>
              <a:buChar char="–"/>
              <a:defRPr sz="1400" baseline="0">
                <a:latin typeface="Poppins" pitchFamily="2" charset="77"/>
              </a:defRPr>
            </a:lvl4pPr>
            <a:lvl5pPr>
              <a:buClr>
                <a:srgbClr val="BA2D80"/>
              </a:buClr>
              <a:defRPr sz="1400" baseline="0">
                <a:latin typeface="Poppi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21474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 Three content no graph">
    <p:bg>
      <p:bgPr>
        <a:solidFill>
          <a:srgbClr val="E8E9ED"/>
        </a:solidFill>
        <a:effectLst/>
      </p:bgPr>
    </p:bg>
    <p:spTree>
      <p:nvGrpSpPr>
        <p:cNvPr id="1" name=""/>
        <p:cNvGrpSpPr/>
        <p:nvPr/>
      </p:nvGrpSpPr>
      <p:grpSpPr>
        <a:xfrm>
          <a:off x="0" y="0"/>
          <a:ext cx="0" cy="0"/>
          <a:chOff x="0" y="0"/>
          <a:chExt cx="0" cy="0"/>
        </a:xfrm>
      </p:grpSpPr>
      <p:sp>
        <p:nvSpPr>
          <p:cNvPr id="14" name="Content Placeholder 3"/>
          <p:cNvSpPr>
            <a:spLocks noGrp="1"/>
          </p:cNvSpPr>
          <p:nvPr>
            <p:ph sz="half" idx="34"/>
          </p:nvPr>
        </p:nvSpPr>
        <p:spPr>
          <a:xfrm>
            <a:off x="8130439" y="1282665"/>
            <a:ext cx="3528000" cy="4810160"/>
          </a:xfrm>
        </p:spPr>
        <p:txBody>
          <a:bodyPr anchor="ctr"/>
          <a:lstStyle>
            <a:lvl1pPr marL="0" marR="0" indent="0" algn="l" defTabSz="914400" rtl="0" eaLnBrk="1" fontAlgn="auto" latinLnBrk="0" hangingPunct="1">
              <a:lnSpc>
                <a:spcPct val="90000"/>
              </a:lnSpc>
              <a:spcBef>
                <a:spcPts val="1000"/>
              </a:spcBef>
              <a:spcAft>
                <a:spcPts val="0"/>
              </a:spcAft>
              <a:buClr>
                <a:srgbClr val="BA2D80"/>
              </a:buClr>
              <a:buSzTx/>
              <a:buFont typeface="Arial" panose="020B0604020202020204" pitchFamily="34" charset="0"/>
              <a:buNone/>
              <a:tabLst/>
              <a:defRPr sz="1400" baseline="0">
                <a:latin typeface="Poppins" pitchFamily="2" charset="77"/>
              </a:defRPr>
            </a:lvl1pPr>
            <a:lvl2pPr marL="357188" indent="-177800">
              <a:buClr>
                <a:srgbClr val="BA2D80"/>
              </a:buClr>
              <a:buFont typeface="Century Gothic" panose="020B0502020202020204" pitchFamily="34" charset="0"/>
              <a:buChar char="–"/>
              <a:defRPr sz="1400" baseline="0">
                <a:latin typeface="Poppins" pitchFamily="2" charset="77"/>
              </a:defRPr>
            </a:lvl2pPr>
            <a:lvl3pPr>
              <a:buClr>
                <a:srgbClr val="BA2D80"/>
              </a:buClr>
              <a:defRPr sz="1400" baseline="0">
                <a:latin typeface="Poppins" pitchFamily="2" charset="77"/>
              </a:defRPr>
            </a:lvl3pPr>
            <a:lvl4pPr marL="714375" indent="-177800">
              <a:buClr>
                <a:srgbClr val="BA2D80"/>
              </a:buClr>
              <a:buFont typeface="Century Gothic" panose="020B0502020202020204" pitchFamily="34" charset="0"/>
              <a:buChar char="–"/>
              <a:defRPr sz="1400" baseline="0">
                <a:latin typeface="Poppins" pitchFamily="2" charset="77"/>
              </a:defRPr>
            </a:lvl4pPr>
            <a:lvl5pPr>
              <a:buClr>
                <a:srgbClr val="BA2D80"/>
              </a:buClr>
              <a:defRPr sz="1400" baseline="0">
                <a:latin typeface="Poppi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2" name="Straight Connector 11"/>
          <p:cNvCxnSpPr/>
          <p:nvPr userDrawn="1"/>
        </p:nvCxnSpPr>
        <p:spPr>
          <a:xfrm>
            <a:off x="4185427" y="1660634"/>
            <a:ext cx="0" cy="4099034"/>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7991435" y="1660634"/>
            <a:ext cx="0" cy="4099034"/>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C45EBA9-EE65-6C47-9627-428D4AD2F8F4}"/>
              </a:ext>
            </a:extLst>
          </p:cNvPr>
          <p:cNvSpPr>
            <a:spLocks noGrp="1"/>
          </p:cNvSpPr>
          <p:nvPr>
            <p:ph type="title"/>
          </p:nvPr>
        </p:nvSpPr>
        <p:spPr>
          <a:xfrm>
            <a:off x="518424" y="234497"/>
            <a:ext cx="11141053" cy="570295"/>
          </a:xfrm>
        </p:spPr>
        <p:txBody>
          <a:bodyPr/>
          <a:lstStyle>
            <a:lvl1pPr algn="ctr">
              <a:defRPr sz="2000" baseline="0">
                <a:solidFill>
                  <a:srgbClr val="20244A"/>
                </a:solidFill>
                <a:latin typeface="Poppins Medium" pitchFamily="2" charset="77"/>
              </a:defRPr>
            </a:lvl1pPr>
          </a:lstStyle>
          <a:p>
            <a:r>
              <a:rPr lang="en-GB"/>
              <a:t>Click to edit Master title style</a:t>
            </a:r>
            <a:endParaRPr lang="en-US" dirty="0"/>
          </a:p>
        </p:txBody>
      </p:sp>
      <p:sp>
        <p:nvSpPr>
          <p:cNvPr id="11" name="Text Placeholder 14">
            <a:extLst>
              <a:ext uri="{FF2B5EF4-FFF2-40B4-BE49-F238E27FC236}">
                <a16:creationId xmlns:a16="http://schemas.microsoft.com/office/drawing/2014/main" id="{EBD0E588-7625-CC45-B67C-177E3F523E5C}"/>
              </a:ext>
            </a:extLst>
          </p:cNvPr>
          <p:cNvSpPr>
            <a:spLocks noGrp="1"/>
          </p:cNvSpPr>
          <p:nvPr>
            <p:ph type="body" sz="quarter" idx="14" hasCustomPrompt="1"/>
          </p:nvPr>
        </p:nvSpPr>
        <p:spPr>
          <a:xfrm>
            <a:off x="518423" y="886763"/>
            <a:ext cx="11140016" cy="313932"/>
          </a:xfrm>
        </p:spPr>
        <p:txBody>
          <a:bodyPr wrap="square">
            <a:noAutofit/>
          </a:bodyPr>
          <a:lstStyle>
            <a:lvl1pPr marL="0" indent="0" algn="ctr">
              <a:buNone/>
              <a:defRPr sz="1600" baseline="0">
                <a:solidFill>
                  <a:srgbClr val="BA2D80"/>
                </a:solidFill>
                <a:latin typeface="Poppins" pitchFamily="2" charset="77"/>
              </a:defRPr>
            </a:lvl1pPr>
            <a:lvl2pPr marL="179388" indent="0">
              <a:buNone/>
              <a:defRPr/>
            </a:lvl2pPr>
            <a:lvl3pPr marL="357187" indent="0">
              <a:buNone/>
              <a:defRPr/>
            </a:lvl3pPr>
            <a:lvl4pPr marL="536575" indent="0">
              <a:buNone/>
              <a:defRPr/>
            </a:lvl4pPr>
            <a:lvl5pPr marL="714375" indent="0">
              <a:buNone/>
              <a:defRPr/>
            </a:lvl5pPr>
          </a:lstStyle>
          <a:p>
            <a:pPr lvl="0"/>
            <a:r>
              <a:rPr lang="en-US" dirty="0"/>
              <a:t>Click to edit Master subtitle style</a:t>
            </a:r>
          </a:p>
        </p:txBody>
      </p:sp>
      <p:sp>
        <p:nvSpPr>
          <p:cNvPr id="13" name="Text Placeholder 9">
            <a:extLst>
              <a:ext uri="{FF2B5EF4-FFF2-40B4-BE49-F238E27FC236}">
                <a16:creationId xmlns:a16="http://schemas.microsoft.com/office/drawing/2014/main" id="{8D29A5A7-3BE0-DF49-A468-BF4FC0CD8F79}"/>
              </a:ext>
            </a:extLst>
          </p:cNvPr>
          <p:cNvSpPr>
            <a:spLocks noGrp="1"/>
          </p:cNvSpPr>
          <p:nvPr>
            <p:ph type="body" sz="quarter" idx="15" hasCustomPrompt="1"/>
          </p:nvPr>
        </p:nvSpPr>
        <p:spPr>
          <a:xfrm>
            <a:off x="518423" y="6452353"/>
            <a:ext cx="7728000" cy="231581"/>
          </a:xfrm>
        </p:spPr>
        <p:txBody>
          <a:bodyPr lIns="90000" rIns="0" anchor="ctr">
            <a:noAutofit/>
          </a:bodyPr>
          <a:lstStyle>
            <a:lvl1pPr marL="0" indent="0" algn="l">
              <a:buNone/>
              <a:defRPr sz="800" baseline="0">
                <a:latin typeface="Poppins" pitchFamily="2" charset="77"/>
              </a:defRPr>
            </a:lvl1pPr>
          </a:lstStyle>
          <a:p>
            <a:pPr lvl="0"/>
            <a:r>
              <a:rPr lang="en-US" dirty="0"/>
              <a:t>Click to add footnote</a:t>
            </a:r>
          </a:p>
        </p:txBody>
      </p:sp>
      <p:sp>
        <p:nvSpPr>
          <p:cNvPr id="17" name="Content Placeholder 3">
            <a:extLst>
              <a:ext uri="{FF2B5EF4-FFF2-40B4-BE49-F238E27FC236}">
                <a16:creationId xmlns:a16="http://schemas.microsoft.com/office/drawing/2014/main" id="{6E7F012C-6447-F946-A66F-080FFBF04C07}"/>
              </a:ext>
            </a:extLst>
          </p:cNvPr>
          <p:cNvSpPr>
            <a:spLocks noGrp="1"/>
          </p:cNvSpPr>
          <p:nvPr>
            <p:ph sz="half" idx="35"/>
          </p:nvPr>
        </p:nvSpPr>
        <p:spPr>
          <a:xfrm>
            <a:off x="4332000" y="1282665"/>
            <a:ext cx="3528000" cy="4810160"/>
          </a:xfrm>
        </p:spPr>
        <p:txBody>
          <a:bodyPr anchor="ctr"/>
          <a:lstStyle>
            <a:lvl1pPr marL="0" marR="0" indent="0" algn="l" defTabSz="914400" rtl="0" eaLnBrk="1" fontAlgn="auto" latinLnBrk="0" hangingPunct="1">
              <a:lnSpc>
                <a:spcPct val="90000"/>
              </a:lnSpc>
              <a:spcBef>
                <a:spcPts val="1000"/>
              </a:spcBef>
              <a:spcAft>
                <a:spcPts val="0"/>
              </a:spcAft>
              <a:buClr>
                <a:srgbClr val="BA2D80"/>
              </a:buClr>
              <a:buSzTx/>
              <a:buFont typeface="Arial" panose="020B0604020202020204" pitchFamily="34" charset="0"/>
              <a:buNone/>
              <a:tabLst/>
              <a:defRPr sz="1400" baseline="0">
                <a:latin typeface="Poppins" pitchFamily="2" charset="77"/>
              </a:defRPr>
            </a:lvl1pPr>
            <a:lvl2pPr marL="357188" indent="-177800">
              <a:buClr>
                <a:srgbClr val="BA2D80"/>
              </a:buClr>
              <a:buFont typeface="Century Gothic" panose="020B0502020202020204" pitchFamily="34" charset="0"/>
              <a:buChar char="–"/>
              <a:defRPr sz="1400" baseline="0">
                <a:latin typeface="Poppins" pitchFamily="2" charset="77"/>
              </a:defRPr>
            </a:lvl2pPr>
            <a:lvl3pPr>
              <a:buClr>
                <a:srgbClr val="BA2D80"/>
              </a:buClr>
              <a:defRPr sz="1400" baseline="0">
                <a:latin typeface="Poppins" pitchFamily="2" charset="77"/>
              </a:defRPr>
            </a:lvl3pPr>
            <a:lvl4pPr marL="714375" indent="-177800">
              <a:buClr>
                <a:srgbClr val="BA2D80"/>
              </a:buClr>
              <a:buFont typeface="Century Gothic" panose="020B0502020202020204" pitchFamily="34" charset="0"/>
              <a:buChar char="–"/>
              <a:defRPr sz="1400" baseline="0">
                <a:latin typeface="Poppins" pitchFamily="2" charset="77"/>
              </a:defRPr>
            </a:lvl4pPr>
            <a:lvl5pPr>
              <a:buClr>
                <a:srgbClr val="BA2D80"/>
              </a:buClr>
              <a:defRPr sz="1400" baseline="0">
                <a:latin typeface="Poppi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3">
            <a:extLst>
              <a:ext uri="{FF2B5EF4-FFF2-40B4-BE49-F238E27FC236}">
                <a16:creationId xmlns:a16="http://schemas.microsoft.com/office/drawing/2014/main" id="{1CEDAE87-618C-E843-BC29-89A9575A0837}"/>
              </a:ext>
            </a:extLst>
          </p:cNvPr>
          <p:cNvSpPr>
            <a:spLocks noGrp="1"/>
          </p:cNvSpPr>
          <p:nvPr>
            <p:ph sz="half" idx="36"/>
          </p:nvPr>
        </p:nvSpPr>
        <p:spPr>
          <a:xfrm>
            <a:off x="512749" y="1282665"/>
            <a:ext cx="3537459" cy="4796239"/>
          </a:xfrm>
        </p:spPr>
        <p:txBody>
          <a:bodyPr anchor="ctr"/>
          <a:lstStyle>
            <a:lvl1pPr marL="0" marR="0" indent="0" algn="l" defTabSz="914400" rtl="0" eaLnBrk="1" fontAlgn="auto" latinLnBrk="0" hangingPunct="1">
              <a:lnSpc>
                <a:spcPct val="90000"/>
              </a:lnSpc>
              <a:spcBef>
                <a:spcPts val="1000"/>
              </a:spcBef>
              <a:spcAft>
                <a:spcPts val="0"/>
              </a:spcAft>
              <a:buClr>
                <a:srgbClr val="BA2D80"/>
              </a:buClr>
              <a:buSzTx/>
              <a:buFont typeface="Arial" panose="020B0604020202020204" pitchFamily="34" charset="0"/>
              <a:buNone/>
              <a:tabLst/>
              <a:defRPr sz="1400" baseline="0">
                <a:latin typeface="Poppins" pitchFamily="2" charset="77"/>
              </a:defRPr>
            </a:lvl1pPr>
            <a:lvl2pPr marL="357188" indent="-177800">
              <a:buClr>
                <a:srgbClr val="BA2D80"/>
              </a:buClr>
              <a:buFont typeface="Century Gothic" panose="020B0502020202020204" pitchFamily="34" charset="0"/>
              <a:buChar char="–"/>
              <a:defRPr sz="1400" baseline="0">
                <a:latin typeface="Poppins" pitchFamily="2" charset="77"/>
              </a:defRPr>
            </a:lvl2pPr>
            <a:lvl3pPr>
              <a:buClr>
                <a:srgbClr val="BA2D80"/>
              </a:buClr>
              <a:defRPr sz="1400" baseline="0">
                <a:latin typeface="Poppins" pitchFamily="2" charset="77"/>
              </a:defRPr>
            </a:lvl3pPr>
            <a:lvl4pPr marL="714375" indent="-177800">
              <a:buClr>
                <a:srgbClr val="BA2D80"/>
              </a:buClr>
              <a:buFont typeface="Century Gothic" panose="020B0502020202020204" pitchFamily="34" charset="0"/>
              <a:buChar char="–"/>
              <a:defRPr sz="1400" baseline="0">
                <a:latin typeface="Poppins" pitchFamily="2" charset="77"/>
              </a:defRPr>
            </a:lvl4pPr>
            <a:lvl5pPr>
              <a:buClr>
                <a:srgbClr val="BA2D80"/>
              </a:buClr>
              <a:defRPr sz="1400" baseline="0">
                <a:latin typeface="Poppi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06098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7. Three content no graph">
    <p:bg>
      <p:bgPr>
        <a:solidFill>
          <a:srgbClr val="E8E9ED"/>
        </a:solidFill>
        <a:effectLst/>
      </p:bgPr>
    </p:bg>
    <p:spTree>
      <p:nvGrpSpPr>
        <p:cNvPr id="1" name=""/>
        <p:cNvGrpSpPr/>
        <p:nvPr/>
      </p:nvGrpSpPr>
      <p:grpSpPr>
        <a:xfrm>
          <a:off x="0" y="0"/>
          <a:ext cx="0" cy="0"/>
          <a:chOff x="0" y="0"/>
          <a:chExt cx="0" cy="0"/>
        </a:xfrm>
      </p:grpSpPr>
      <p:sp>
        <p:nvSpPr>
          <p:cNvPr id="14" name="Content Placeholder 3"/>
          <p:cNvSpPr>
            <a:spLocks noGrp="1"/>
          </p:cNvSpPr>
          <p:nvPr>
            <p:ph sz="half" idx="34"/>
          </p:nvPr>
        </p:nvSpPr>
        <p:spPr>
          <a:xfrm>
            <a:off x="8130439" y="1282665"/>
            <a:ext cx="3528000" cy="4810160"/>
          </a:xfrm>
        </p:spPr>
        <p:txBody>
          <a:bodyPr anchor="ctr"/>
          <a:lstStyle>
            <a:lvl1pPr marL="0" marR="0" indent="0" algn="l" defTabSz="914400" rtl="0" eaLnBrk="1" fontAlgn="auto" latinLnBrk="0" hangingPunct="1">
              <a:lnSpc>
                <a:spcPct val="90000"/>
              </a:lnSpc>
              <a:spcBef>
                <a:spcPts val="1000"/>
              </a:spcBef>
              <a:spcAft>
                <a:spcPts val="0"/>
              </a:spcAft>
              <a:buClr>
                <a:srgbClr val="BA2D80"/>
              </a:buClr>
              <a:buSzTx/>
              <a:buFont typeface="Arial" panose="020B0604020202020204" pitchFamily="34" charset="0"/>
              <a:buNone/>
              <a:tabLst/>
              <a:defRPr sz="1400" baseline="0">
                <a:latin typeface="Poppins" pitchFamily="2" charset="77"/>
              </a:defRPr>
            </a:lvl1pPr>
            <a:lvl2pPr marL="357188" indent="-177800">
              <a:buClr>
                <a:srgbClr val="BA2D80"/>
              </a:buClr>
              <a:buFont typeface="Century Gothic" panose="020B0502020202020204" pitchFamily="34" charset="0"/>
              <a:buChar char="–"/>
              <a:defRPr sz="1400" baseline="0">
                <a:latin typeface="Poppins" pitchFamily="2" charset="77"/>
              </a:defRPr>
            </a:lvl2pPr>
            <a:lvl3pPr>
              <a:buClr>
                <a:srgbClr val="BA2D80"/>
              </a:buClr>
              <a:defRPr sz="1400" baseline="0">
                <a:latin typeface="Poppins" pitchFamily="2" charset="77"/>
              </a:defRPr>
            </a:lvl3pPr>
            <a:lvl4pPr marL="714375" indent="-177800">
              <a:buClr>
                <a:srgbClr val="BA2D80"/>
              </a:buClr>
              <a:buFont typeface="Century Gothic" panose="020B0502020202020204" pitchFamily="34" charset="0"/>
              <a:buChar char="–"/>
              <a:defRPr sz="1400" baseline="0">
                <a:latin typeface="Poppins" pitchFamily="2" charset="77"/>
              </a:defRPr>
            </a:lvl4pPr>
            <a:lvl5pPr>
              <a:buClr>
                <a:srgbClr val="BA2D80"/>
              </a:buClr>
              <a:defRPr sz="1400" baseline="0">
                <a:latin typeface="Poppi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5" name="Straight Connector 14"/>
          <p:cNvCxnSpPr/>
          <p:nvPr userDrawn="1"/>
        </p:nvCxnSpPr>
        <p:spPr>
          <a:xfrm>
            <a:off x="7991435" y="1660634"/>
            <a:ext cx="0" cy="4099034"/>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C45EBA9-EE65-6C47-9627-428D4AD2F8F4}"/>
              </a:ext>
            </a:extLst>
          </p:cNvPr>
          <p:cNvSpPr>
            <a:spLocks noGrp="1"/>
          </p:cNvSpPr>
          <p:nvPr>
            <p:ph type="title"/>
          </p:nvPr>
        </p:nvSpPr>
        <p:spPr>
          <a:xfrm>
            <a:off x="518424" y="234497"/>
            <a:ext cx="11141053" cy="570295"/>
          </a:xfrm>
        </p:spPr>
        <p:txBody>
          <a:bodyPr/>
          <a:lstStyle>
            <a:lvl1pPr algn="ctr">
              <a:defRPr sz="2000" baseline="0">
                <a:solidFill>
                  <a:srgbClr val="20244A"/>
                </a:solidFill>
                <a:latin typeface="Poppins Medium" pitchFamily="2" charset="77"/>
              </a:defRPr>
            </a:lvl1pPr>
          </a:lstStyle>
          <a:p>
            <a:r>
              <a:rPr lang="en-GB"/>
              <a:t>Click to edit Master title style</a:t>
            </a:r>
            <a:endParaRPr lang="en-US" dirty="0"/>
          </a:p>
        </p:txBody>
      </p:sp>
      <p:sp>
        <p:nvSpPr>
          <p:cNvPr id="11" name="Text Placeholder 14">
            <a:extLst>
              <a:ext uri="{FF2B5EF4-FFF2-40B4-BE49-F238E27FC236}">
                <a16:creationId xmlns:a16="http://schemas.microsoft.com/office/drawing/2014/main" id="{EBD0E588-7625-CC45-B67C-177E3F523E5C}"/>
              </a:ext>
            </a:extLst>
          </p:cNvPr>
          <p:cNvSpPr>
            <a:spLocks noGrp="1"/>
          </p:cNvSpPr>
          <p:nvPr>
            <p:ph type="body" sz="quarter" idx="14" hasCustomPrompt="1"/>
          </p:nvPr>
        </p:nvSpPr>
        <p:spPr>
          <a:xfrm>
            <a:off x="518423" y="886763"/>
            <a:ext cx="11140016" cy="313932"/>
          </a:xfrm>
        </p:spPr>
        <p:txBody>
          <a:bodyPr wrap="square">
            <a:noAutofit/>
          </a:bodyPr>
          <a:lstStyle>
            <a:lvl1pPr marL="0" indent="0" algn="ctr">
              <a:buNone/>
              <a:defRPr sz="1600" baseline="0">
                <a:solidFill>
                  <a:srgbClr val="BA2D80"/>
                </a:solidFill>
                <a:latin typeface="Poppins" pitchFamily="2" charset="77"/>
              </a:defRPr>
            </a:lvl1pPr>
            <a:lvl2pPr marL="179388" indent="0">
              <a:buNone/>
              <a:defRPr/>
            </a:lvl2pPr>
            <a:lvl3pPr marL="357187" indent="0">
              <a:buNone/>
              <a:defRPr/>
            </a:lvl3pPr>
            <a:lvl4pPr marL="536575" indent="0">
              <a:buNone/>
              <a:defRPr/>
            </a:lvl4pPr>
            <a:lvl5pPr marL="714375" indent="0">
              <a:buNone/>
              <a:defRPr/>
            </a:lvl5pPr>
          </a:lstStyle>
          <a:p>
            <a:pPr lvl="0"/>
            <a:r>
              <a:rPr lang="en-US" dirty="0"/>
              <a:t>Click to edit Master subtitle style</a:t>
            </a:r>
          </a:p>
        </p:txBody>
      </p:sp>
      <p:sp>
        <p:nvSpPr>
          <p:cNvPr id="13" name="Text Placeholder 9">
            <a:extLst>
              <a:ext uri="{FF2B5EF4-FFF2-40B4-BE49-F238E27FC236}">
                <a16:creationId xmlns:a16="http://schemas.microsoft.com/office/drawing/2014/main" id="{8D29A5A7-3BE0-DF49-A468-BF4FC0CD8F79}"/>
              </a:ext>
            </a:extLst>
          </p:cNvPr>
          <p:cNvSpPr>
            <a:spLocks noGrp="1"/>
          </p:cNvSpPr>
          <p:nvPr>
            <p:ph type="body" sz="quarter" idx="15" hasCustomPrompt="1"/>
          </p:nvPr>
        </p:nvSpPr>
        <p:spPr>
          <a:xfrm>
            <a:off x="518423" y="6452353"/>
            <a:ext cx="7728000" cy="231581"/>
          </a:xfrm>
        </p:spPr>
        <p:txBody>
          <a:bodyPr lIns="90000" rIns="0" anchor="ctr">
            <a:noAutofit/>
          </a:bodyPr>
          <a:lstStyle>
            <a:lvl1pPr marL="0" indent="0" algn="l">
              <a:buNone/>
              <a:defRPr sz="800" baseline="0">
                <a:latin typeface="Poppins" pitchFamily="2" charset="77"/>
              </a:defRPr>
            </a:lvl1pPr>
          </a:lstStyle>
          <a:p>
            <a:pPr lvl="0"/>
            <a:r>
              <a:rPr lang="en-US" dirty="0"/>
              <a:t>Click to add footnote</a:t>
            </a:r>
          </a:p>
        </p:txBody>
      </p:sp>
      <p:sp>
        <p:nvSpPr>
          <p:cNvPr id="18" name="Content Placeholder 3">
            <a:extLst>
              <a:ext uri="{FF2B5EF4-FFF2-40B4-BE49-F238E27FC236}">
                <a16:creationId xmlns:a16="http://schemas.microsoft.com/office/drawing/2014/main" id="{1CEDAE87-618C-E843-BC29-89A9575A0837}"/>
              </a:ext>
            </a:extLst>
          </p:cNvPr>
          <p:cNvSpPr>
            <a:spLocks noGrp="1"/>
          </p:cNvSpPr>
          <p:nvPr>
            <p:ph sz="half" idx="36"/>
          </p:nvPr>
        </p:nvSpPr>
        <p:spPr>
          <a:xfrm>
            <a:off x="522207" y="1282665"/>
            <a:ext cx="7330207" cy="4796239"/>
          </a:xfrm>
        </p:spPr>
        <p:txBody>
          <a:bodyPr anchor="ctr"/>
          <a:lstStyle>
            <a:lvl1pPr marL="0" marR="0" indent="0" algn="l" defTabSz="914400" rtl="0" eaLnBrk="1" fontAlgn="auto" latinLnBrk="0" hangingPunct="1">
              <a:lnSpc>
                <a:spcPct val="90000"/>
              </a:lnSpc>
              <a:spcBef>
                <a:spcPts val="1000"/>
              </a:spcBef>
              <a:spcAft>
                <a:spcPts val="0"/>
              </a:spcAft>
              <a:buClr>
                <a:srgbClr val="BA2D80"/>
              </a:buClr>
              <a:buSzTx/>
              <a:buFont typeface="Arial" panose="020B0604020202020204" pitchFamily="34" charset="0"/>
              <a:buNone/>
              <a:tabLst/>
              <a:defRPr sz="1400" baseline="0">
                <a:latin typeface="Poppins" pitchFamily="2" charset="77"/>
              </a:defRPr>
            </a:lvl1pPr>
            <a:lvl2pPr marL="357188" indent="-177800">
              <a:buClr>
                <a:srgbClr val="BA2D80"/>
              </a:buClr>
              <a:buFont typeface="Century Gothic" panose="020B0502020202020204" pitchFamily="34" charset="0"/>
              <a:buChar char="–"/>
              <a:defRPr sz="1400" baseline="0">
                <a:latin typeface="Poppins" pitchFamily="2" charset="77"/>
              </a:defRPr>
            </a:lvl2pPr>
            <a:lvl3pPr>
              <a:buClr>
                <a:srgbClr val="BA2D80"/>
              </a:buClr>
              <a:defRPr sz="1400" baseline="0">
                <a:latin typeface="Poppins" pitchFamily="2" charset="77"/>
              </a:defRPr>
            </a:lvl3pPr>
            <a:lvl4pPr marL="714375" indent="-177800">
              <a:buClr>
                <a:srgbClr val="BA2D80"/>
              </a:buClr>
              <a:buFont typeface="Century Gothic" panose="020B0502020202020204" pitchFamily="34" charset="0"/>
              <a:buChar char="–"/>
              <a:defRPr sz="1400" baseline="0">
                <a:latin typeface="Poppins" pitchFamily="2" charset="77"/>
              </a:defRPr>
            </a:lvl4pPr>
            <a:lvl5pPr>
              <a:buClr>
                <a:srgbClr val="BA2D80"/>
              </a:buClr>
              <a:defRPr sz="1400" baseline="0">
                <a:latin typeface="Poppi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181132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 Object words below no graph">
    <p:bg>
      <p:bgPr>
        <a:solidFill>
          <a:srgbClr val="E8E9ED"/>
        </a:solidFill>
        <a:effectLst/>
      </p:bgPr>
    </p:bg>
    <p:spTree>
      <p:nvGrpSpPr>
        <p:cNvPr id="1" name=""/>
        <p:cNvGrpSpPr/>
        <p:nvPr/>
      </p:nvGrpSpPr>
      <p:grpSpPr>
        <a:xfrm>
          <a:off x="0" y="0"/>
          <a:ext cx="0" cy="0"/>
          <a:chOff x="0" y="0"/>
          <a:chExt cx="0" cy="0"/>
        </a:xfrm>
      </p:grpSpPr>
      <p:sp>
        <p:nvSpPr>
          <p:cNvPr id="10" name="Content Placeholder 3"/>
          <p:cNvSpPr>
            <a:spLocks noGrp="1"/>
          </p:cNvSpPr>
          <p:nvPr>
            <p:ph sz="quarter" idx="18" hasCustomPrompt="1"/>
          </p:nvPr>
        </p:nvSpPr>
        <p:spPr>
          <a:xfrm>
            <a:off x="518423" y="1292024"/>
            <a:ext cx="11140800" cy="3132138"/>
          </a:xfrm>
        </p:spPr>
        <p:txBody>
          <a:bodyPr/>
          <a:lstStyle>
            <a:lvl1pPr marL="0" indent="0">
              <a:buNone/>
              <a:defRPr sz="1400" baseline="0">
                <a:latin typeface="Poppins" pitchFamily="2" charset="77"/>
              </a:defRPr>
            </a:lvl1pPr>
          </a:lstStyle>
          <a:p>
            <a:pPr lvl="0"/>
            <a:r>
              <a:rPr lang="en-US" dirty="0"/>
              <a:t>Object</a:t>
            </a:r>
            <a:endParaRPr lang="en-GB" dirty="0"/>
          </a:p>
        </p:txBody>
      </p:sp>
      <p:sp>
        <p:nvSpPr>
          <p:cNvPr id="7" name="Title 1">
            <a:extLst>
              <a:ext uri="{FF2B5EF4-FFF2-40B4-BE49-F238E27FC236}">
                <a16:creationId xmlns:a16="http://schemas.microsoft.com/office/drawing/2014/main" id="{CFFF2ED0-8BF7-B140-AB9C-8FF9E6A3E37F}"/>
              </a:ext>
            </a:extLst>
          </p:cNvPr>
          <p:cNvSpPr>
            <a:spLocks noGrp="1"/>
          </p:cNvSpPr>
          <p:nvPr>
            <p:ph type="title"/>
          </p:nvPr>
        </p:nvSpPr>
        <p:spPr>
          <a:xfrm>
            <a:off x="518424" y="234497"/>
            <a:ext cx="11141053" cy="570295"/>
          </a:xfrm>
        </p:spPr>
        <p:txBody>
          <a:bodyPr/>
          <a:lstStyle>
            <a:lvl1pPr algn="ctr">
              <a:defRPr sz="2000" baseline="0">
                <a:solidFill>
                  <a:srgbClr val="20244A"/>
                </a:solidFill>
                <a:latin typeface="Poppins Medium" pitchFamily="2" charset="77"/>
              </a:defRPr>
            </a:lvl1pPr>
          </a:lstStyle>
          <a:p>
            <a:r>
              <a:rPr lang="en-GB"/>
              <a:t>Click to edit Master title style</a:t>
            </a:r>
            <a:endParaRPr lang="en-US" dirty="0"/>
          </a:p>
        </p:txBody>
      </p:sp>
      <p:sp>
        <p:nvSpPr>
          <p:cNvPr id="8" name="Text Placeholder 14">
            <a:extLst>
              <a:ext uri="{FF2B5EF4-FFF2-40B4-BE49-F238E27FC236}">
                <a16:creationId xmlns:a16="http://schemas.microsoft.com/office/drawing/2014/main" id="{B6E59836-22E5-A842-A1B4-3AC6B9568D34}"/>
              </a:ext>
            </a:extLst>
          </p:cNvPr>
          <p:cNvSpPr>
            <a:spLocks noGrp="1"/>
          </p:cNvSpPr>
          <p:nvPr>
            <p:ph type="body" sz="quarter" idx="14" hasCustomPrompt="1"/>
          </p:nvPr>
        </p:nvSpPr>
        <p:spPr>
          <a:xfrm>
            <a:off x="518423" y="886763"/>
            <a:ext cx="11140016" cy="313932"/>
          </a:xfrm>
        </p:spPr>
        <p:txBody>
          <a:bodyPr wrap="square">
            <a:noAutofit/>
          </a:bodyPr>
          <a:lstStyle>
            <a:lvl1pPr marL="0" indent="0" algn="ctr">
              <a:buNone/>
              <a:defRPr sz="1600" baseline="0">
                <a:solidFill>
                  <a:srgbClr val="BA2D80"/>
                </a:solidFill>
                <a:latin typeface="Poppins" pitchFamily="2" charset="77"/>
              </a:defRPr>
            </a:lvl1pPr>
            <a:lvl2pPr marL="179388" indent="0">
              <a:buNone/>
              <a:defRPr/>
            </a:lvl2pPr>
            <a:lvl3pPr marL="357187" indent="0">
              <a:buNone/>
              <a:defRPr/>
            </a:lvl3pPr>
            <a:lvl4pPr marL="536575" indent="0">
              <a:buNone/>
              <a:defRPr/>
            </a:lvl4pPr>
            <a:lvl5pPr marL="714375" indent="0">
              <a:buNone/>
              <a:defRPr/>
            </a:lvl5pPr>
          </a:lstStyle>
          <a:p>
            <a:pPr lvl="0"/>
            <a:r>
              <a:rPr lang="en-US" dirty="0"/>
              <a:t>Click to edit Master subtitle style</a:t>
            </a:r>
          </a:p>
        </p:txBody>
      </p:sp>
      <p:sp>
        <p:nvSpPr>
          <p:cNvPr id="9" name="Text Placeholder 9">
            <a:extLst>
              <a:ext uri="{FF2B5EF4-FFF2-40B4-BE49-F238E27FC236}">
                <a16:creationId xmlns:a16="http://schemas.microsoft.com/office/drawing/2014/main" id="{C1099C72-3152-CE4C-AB72-ADEC17AC6A33}"/>
              </a:ext>
            </a:extLst>
          </p:cNvPr>
          <p:cNvSpPr>
            <a:spLocks noGrp="1"/>
          </p:cNvSpPr>
          <p:nvPr>
            <p:ph type="body" sz="quarter" idx="15" hasCustomPrompt="1"/>
          </p:nvPr>
        </p:nvSpPr>
        <p:spPr>
          <a:xfrm>
            <a:off x="518423" y="6452353"/>
            <a:ext cx="7728000" cy="231581"/>
          </a:xfrm>
        </p:spPr>
        <p:txBody>
          <a:bodyPr lIns="90000" rIns="0" anchor="ctr">
            <a:noAutofit/>
          </a:bodyPr>
          <a:lstStyle>
            <a:lvl1pPr marL="0" indent="0" algn="l">
              <a:buNone/>
              <a:defRPr sz="800" baseline="0">
                <a:latin typeface="Poppins" pitchFamily="2" charset="77"/>
              </a:defRPr>
            </a:lvl1pPr>
          </a:lstStyle>
          <a:p>
            <a:pPr lvl="0"/>
            <a:r>
              <a:rPr lang="en-US" dirty="0"/>
              <a:t>Click to add footnote</a:t>
            </a:r>
          </a:p>
        </p:txBody>
      </p:sp>
      <p:sp>
        <p:nvSpPr>
          <p:cNvPr id="12" name="Content Placeholder 2">
            <a:extLst>
              <a:ext uri="{FF2B5EF4-FFF2-40B4-BE49-F238E27FC236}">
                <a16:creationId xmlns:a16="http://schemas.microsoft.com/office/drawing/2014/main" id="{446BDB70-1FA1-214E-88B1-217E8BA56A72}"/>
              </a:ext>
            </a:extLst>
          </p:cNvPr>
          <p:cNvSpPr>
            <a:spLocks noGrp="1"/>
          </p:cNvSpPr>
          <p:nvPr>
            <p:ph idx="1"/>
          </p:nvPr>
        </p:nvSpPr>
        <p:spPr>
          <a:xfrm>
            <a:off x="518424" y="4676775"/>
            <a:ext cx="11141053" cy="1416050"/>
          </a:xfrm>
        </p:spPr>
        <p:txBody>
          <a:bodyPr/>
          <a:lstStyle>
            <a:lvl1pPr marL="0" indent="0">
              <a:buClr>
                <a:srgbClr val="BA2D80"/>
              </a:buClr>
              <a:buNone/>
              <a:defRPr sz="1400" baseline="0">
                <a:solidFill>
                  <a:srgbClr val="20244A"/>
                </a:solidFill>
                <a:latin typeface="Poppins" pitchFamily="2" charset="77"/>
              </a:defRPr>
            </a:lvl1pPr>
            <a:lvl2pPr marL="357188" indent="-177800">
              <a:buClr>
                <a:srgbClr val="BA2D80"/>
              </a:buClr>
              <a:buFont typeface="Rockwell" panose="02060603020205020403" pitchFamily="18" charset="0"/>
              <a:buChar char="–"/>
              <a:defRPr sz="1400" baseline="0">
                <a:solidFill>
                  <a:srgbClr val="20244A"/>
                </a:solidFill>
                <a:latin typeface="Poppins" pitchFamily="2" charset="77"/>
              </a:defRPr>
            </a:lvl2pPr>
            <a:lvl3pPr>
              <a:buClr>
                <a:srgbClr val="BA2D80"/>
              </a:buClr>
              <a:defRPr sz="1400" baseline="0">
                <a:solidFill>
                  <a:srgbClr val="20244A"/>
                </a:solidFill>
                <a:latin typeface="Poppins" pitchFamily="2" charset="77"/>
              </a:defRPr>
            </a:lvl3pPr>
            <a:lvl4pPr marL="714375" indent="-177800">
              <a:buClr>
                <a:srgbClr val="BA2D80"/>
              </a:buClr>
              <a:buFont typeface="Rockwell" panose="02060603020205020403" pitchFamily="18" charset="0"/>
              <a:buChar char="–"/>
              <a:defRPr sz="1400" baseline="0">
                <a:solidFill>
                  <a:srgbClr val="20244A"/>
                </a:solidFill>
                <a:latin typeface="Poppins" pitchFamily="2" charset="77"/>
              </a:defRPr>
            </a:lvl4pPr>
            <a:lvl5pPr>
              <a:buClr>
                <a:srgbClr val="BA2D80"/>
              </a:buClr>
              <a:defRPr sz="1400" baseline="0">
                <a:solidFill>
                  <a:srgbClr val="20244A"/>
                </a:solidFill>
                <a:latin typeface="Poppins" pitchFamily="2" charset="77"/>
              </a:defRPr>
            </a:lvl5pPr>
          </a:lstStyle>
          <a:p>
            <a:pPr lvl="0"/>
            <a:r>
              <a:rPr lang="en-GB" dirty="0"/>
              <a:t>Click to edit Master text styles</a:t>
            </a:r>
          </a:p>
          <a:p>
            <a:pPr lvl="1"/>
            <a:r>
              <a:rPr lang="en-GB" dirty="0"/>
              <a:t>Second level</a:t>
            </a:r>
          </a:p>
          <a:p>
            <a:pPr lvl="2"/>
            <a:r>
              <a:rPr lang="en-GB" dirty="0"/>
              <a:t>Third level</a:t>
            </a:r>
            <a:endParaRPr lang="en-US" dirty="0"/>
          </a:p>
        </p:txBody>
      </p:sp>
    </p:spTree>
    <p:extLst>
      <p:ext uri="{BB962C8B-B14F-4D97-AF65-F5344CB8AC3E}">
        <p14:creationId xmlns:p14="http://schemas.microsoft.com/office/powerpoint/2010/main" val="3212323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only no graph">
    <p:bg>
      <p:bgPr>
        <a:solidFill>
          <a:srgbClr val="E8E9ED"/>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49DD20F-852E-A84B-9000-5B3D6786FAD5}"/>
              </a:ext>
            </a:extLst>
          </p:cNvPr>
          <p:cNvSpPr>
            <a:spLocks noGrp="1"/>
          </p:cNvSpPr>
          <p:nvPr>
            <p:ph type="title"/>
          </p:nvPr>
        </p:nvSpPr>
        <p:spPr>
          <a:xfrm>
            <a:off x="518424" y="234497"/>
            <a:ext cx="11141053" cy="570295"/>
          </a:xfrm>
        </p:spPr>
        <p:txBody>
          <a:bodyPr/>
          <a:lstStyle>
            <a:lvl1pPr algn="ctr">
              <a:defRPr sz="2000" baseline="0">
                <a:solidFill>
                  <a:srgbClr val="20244A"/>
                </a:solidFill>
                <a:latin typeface="Poppins Medium" pitchFamily="2" charset="77"/>
              </a:defRPr>
            </a:lvl1pPr>
          </a:lstStyle>
          <a:p>
            <a:r>
              <a:rPr lang="en-GB"/>
              <a:t>Click to edit Master title style</a:t>
            </a:r>
            <a:endParaRPr lang="en-US" dirty="0"/>
          </a:p>
        </p:txBody>
      </p:sp>
      <p:sp>
        <p:nvSpPr>
          <p:cNvPr id="7" name="Text Placeholder 14">
            <a:extLst>
              <a:ext uri="{FF2B5EF4-FFF2-40B4-BE49-F238E27FC236}">
                <a16:creationId xmlns:a16="http://schemas.microsoft.com/office/drawing/2014/main" id="{27CD70D4-2AB0-D540-9487-949C866250AB}"/>
              </a:ext>
            </a:extLst>
          </p:cNvPr>
          <p:cNvSpPr>
            <a:spLocks noGrp="1"/>
          </p:cNvSpPr>
          <p:nvPr>
            <p:ph type="body" sz="quarter" idx="14" hasCustomPrompt="1"/>
          </p:nvPr>
        </p:nvSpPr>
        <p:spPr>
          <a:xfrm>
            <a:off x="518423" y="886763"/>
            <a:ext cx="11140016" cy="313932"/>
          </a:xfrm>
        </p:spPr>
        <p:txBody>
          <a:bodyPr wrap="square">
            <a:noAutofit/>
          </a:bodyPr>
          <a:lstStyle>
            <a:lvl1pPr marL="0" indent="0" algn="ctr">
              <a:buNone/>
              <a:defRPr sz="1600" baseline="0">
                <a:solidFill>
                  <a:srgbClr val="BA2D80"/>
                </a:solidFill>
                <a:latin typeface="Poppins" pitchFamily="2" charset="77"/>
              </a:defRPr>
            </a:lvl1pPr>
            <a:lvl2pPr marL="179388" indent="0">
              <a:buNone/>
              <a:defRPr/>
            </a:lvl2pPr>
            <a:lvl3pPr marL="357187" indent="0">
              <a:buNone/>
              <a:defRPr/>
            </a:lvl3pPr>
            <a:lvl4pPr marL="536575" indent="0">
              <a:buNone/>
              <a:defRPr/>
            </a:lvl4pPr>
            <a:lvl5pPr marL="714375" indent="0">
              <a:buNone/>
              <a:defRPr/>
            </a:lvl5pPr>
          </a:lstStyle>
          <a:p>
            <a:pPr lvl="0"/>
            <a:r>
              <a:rPr lang="en-US" dirty="0"/>
              <a:t>Click to edit Master subtitle style</a:t>
            </a:r>
          </a:p>
        </p:txBody>
      </p:sp>
      <p:sp>
        <p:nvSpPr>
          <p:cNvPr id="5" name="Text Placeholder 9">
            <a:extLst>
              <a:ext uri="{FF2B5EF4-FFF2-40B4-BE49-F238E27FC236}">
                <a16:creationId xmlns:a16="http://schemas.microsoft.com/office/drawing/2014/main" id="{C12AA2A8-8792-9F43-B1DC-FB58814E79DC}"/>
              </a:ext>
            </a:extLst>
          </p:cNvPr>
          <p:cNvSpPr>
            <a:spLocks noGrp="1"/>
          </p:cNvSpPr>
          <p:nvPr>
            <p:ph type="body" sz="quarter" idx="15" hasCustomPrompt="1"/>
          </p:nvPr>
        </p:nvSpPr>
        <p:spPr>
          <a:xfrm>
            <a:off x="518423" y="6452353"/>
            <a:ext cx="7728000" cy="231581"/>
          </a:xfrm>
        </p:spPr>
        <p:txBody>
          <a:bodyPr lIns="90000" rIns="0" anchor="ctr">
            <a:noAutofit/>
          </a:bodyPr>
          <a:lstStyle>
            <a:lvl1pPr marL="0" indent="0" algn="l">
              <a:buNone/>
              <a:defRPr sz="800" baseline="0">
                <a:latin typeface="Poppins" pitchFamily="2" charset="77"/>
              </a:defRPr>
            </a:lvl1pPr>
          </a:lstStyle>
          <a:p>
            <a:pPr lvl="0"/>
            <a:r>
              <a:rPr lang="en-US" dirty="0"/>
              <a:t>Click to add footnote</a:t>
            </a:r>
          </a:p>
        </p:txBody>
      </p:sp>
    </p:spTree>
    <p:extLst>
      <p:ext uri="{BB962C8B-B14F-4D97-AF65-F5344CB8AC3E}">
        <p14:creationId xmlns:p14="http://schemas.microsoft.com/office/powerpoint/2010/main" val="3007905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07/06/2022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63349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07/06/2022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8802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359198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3718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8315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8563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39868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1072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98695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24343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70746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2314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91620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68291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68695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356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07/06/2022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16842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07/06/2022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95413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07/06/2022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51577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4961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07/06/2022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5254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87D4F53B-E777-4D22-BF14-5A6FF8D3BEAE}" type="datetimeFigureOut">
              <a:rPr lang="en-GB" smtClean="0"/>
              <a:t>07/06/2022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23704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07/06/2022</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171184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61566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45768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8398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719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44008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6652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83954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07/06/2022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3187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07/06/2022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87574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239960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4. Title and content no graph">
    <p:bg>
      <p:bgPr>
        <a:solidFill>
          <a:srgbClr val="E8E9E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424" y="234497"/>
            <a:ext cx="11141053" cy="570295"/>
          </a:xfrm>
        </p:spPr>
        <p:txBody>
          <a:bodyPr/>
          <a:lstStyle>
            <a:lvl1pPr algn="ctr">
              <a:defRPr sz="2000" baseline="0">
                <a:solidFill>
                  <a:srgbClr val="20244A"/>
                </a:solidFill>
                <a:latin typeface="Poppins Medium" pitchFamily="2" charset="77"/>
              </a:defRPr>
            </a:lvl1pPr>
          </a:lstStyle>
          <a:p>
            <a:r>
              <a:rPr lang="en-GB" dirty="0"/>
              <a:t>Click to edit Master title style</a:t>
            </a:r>
            <a:endParaRPr lang="en-US" dirty="0"/>
          </a:p>
        </p:txBody>
      </p:sp>
      <p:sp>
        <p:nvSpPr>
          <p:cNvPr id="3" name="Content Placeholder 2"/>
          <p:cNvSpPr>
            <a:spLocks noGrp="1"/>
          </p:cNvSpPr>
          <p:nvPr>
            <p:ph idx="1"/>
          </p:nvPr>
        </p:nvSpPr>
        <p:spPr>
          <a:xfrm>
            <a:off x="518424" y="1282665"/>
            <a:ext cx="11141053" cy="4810159"/>
          </a:xfrm>
        </p:spPr>
        <p:txBody>
          <a:bodyPr/>
          <a:lstStyle>
            <a:lvl1pPr marL="0" indent="0">
              <a:buClr>
                <a:srgbClr val="BA2D80"/>
              </a:buClr>
              <a:buNone/>
              <a:defRPr sz="1400" baseline="0">
                <a:solidFill>
                  <a:srgbClr val="20244A"/>
                </a:solidFill>
                <a:latin typeface="Poppins" pitchFamily="2" charset="77"/>
              </a:defRPr>
            </a:lvl1pPr>
            <a:lvl2pPr marL="357188" indent="-177800">
              <a:buClr>
                <a:srgbClr val="BA2D80"/>
              </a:buClr>
              <a:buFont typeface="Rockwell" panose="02060603020205020403" pitchFamily="18" charset="0"/>
              <a:buChar char="–"/>
              <a:defRPr sz="1400" baseline="0">
                <a:solidFill>
                  <a:srgbClr val="20244A"/>
                </a:solidFill>
                <a:latin typeface="Poppins" pitchFamily="2" charset="77"/>
              </a:defRPr>
            </a:lvl2pPr>
            <a:lvl3pPr>
              <a:buClr>
                <a:srgbClr val="BA2D80"/>
              </a:buClr>
              <a:defRPr sz="1400" baseline="0">
                <a:solidFill>
                  <a:srgbClr val="20244A"/>
                </a:solidFill>
                <a:latin typeface="Poppins" pitchFamily="2" charset="77"/>
              </a:defRPr>
            </a:lvl3pPr>
            <a:lvl4pPr marL="714375" indent="-177800">
              <a:buClr>
                <a:srgbClr val="BA2D80"/>
              </a:buClr>
              <a:buFont typeface="Rockwell" panose="02060603020205020403" pitchFamily="18" charset="0"/>
              <a:buChar char="–"/>
              <a:defRPr sz="1400" baseline="0">
                <a:solidFill>
                  <a:srgbClr val="20244A"/>
                </a:solidFill>
                <a:latin typeface="Poppins" pitchFamily="2" charset="77"/>
              </a:defRPr>
            </a:lvl4pPr>
            <a:lvl5pPr>
              <a:buClr>
                <a:srgbClr val="BA2D80"/>
              </a:buClr>
              <a:defRPr sz="1400" baseline="0">
                <a:solidFill>
                  <a:srgbClr val="20244A"/>
                </a:solidFill>
                <a:latin typeface="Poppi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14"/>
          <p:cNvSpPr>
            <a:spLocks noGrp="1"/>
          </p:cNvSpPr>
          <p:nvPr>
            <p:ph type="body" sz="quarter" idx="14" hasCustomPrompt="1"/>
          </p:nvPr>
        </p:nvSpPr>
        <p:spPr>
          <a:xfrm>
            <a:off x="518423" y="886763"/>
            <a:ext cx="11140016" cy="313932"/>
          </a:xfrm>
        </p:spPr>
        <p:txBody>
          <a:bodyPr wrap="square">
            <a:noAutofit/>
          </a:bodyPr>
          <a:lstStyle>
            <a:lvl1pPr marL="0" indent="0" algn="ctr">
              <a:buNone/>
              <a:defRPr sz="1600" baseline="0">
                <a:solidFill>
                  <a:srgbClr val="BA2D80"/>
                </a:solidFill>
                <a:latin typeface="Poppins" pitchFamily="2" charset="77"/>
              </a:defRPr>
            </a:lvl1pPr>
            <a:lvl2pPr marL="179388" indent="0">
              <a:buNone/>
              <a:defRPr/>
            </a:lvl2pPr>
            <a:lvl3pPr marL="357187" indent="0">
              <a:buNone/>
              <a:defRPr/>
            </a:lvl3pPr>
            <a:lvl4pPr marL="536575" indent="0">
              <a:buNone/>
              <a:defRPr/>
            </a:lvl4pPr>
            <a:lvl5pPr marL="714375" indent="0">
              <a:buNone/>
              <a:defRPr/>
            </a:lvl5pPr>
          </a:lstStyle>
          <a:p>
            <a:pPr lvl="0"/>
            <a:r>
              <a:rPr lang="en-US" dirty="0"/>
              <a:t>Click to edit Master subtitle style</a:t>
            </a:r>
          </a:p>
        </p:txBody>
      </p:sp>
      <p:sp>
        <p:nvSpPr>
          <p:cNvPr id="18" name="Text Placeholder 9"/>
          <p:cNvSpPr>
            <a:spLocks noGrp="1"/>
          </p:cNvSpPr>
          <p:nvPr>
            <p:ph type="body" sz="quarter" idx="15" hasCustomPrompt="1"/>
          </p:nvPr>
        </p:nvSpPr>
        <p:spPr>
          <a:xfrm>
            <a:off x="518423" y="6452353"/>
            <a:ext cx="7728000" cy="231581"/>
          </a:xfrm>
        </p:spPr>
        <p:txBody>
          <a:bodyPr lIns="90000" rIns="0" anchor="ctr">
            <a:noAutofit/>
          </a:bodyPr>
          <a:lstStyle>
            <a:lvl1pPr marL="0" indent="0" algn="l">
              <a:buNone/>
              <a:defRPr sz="800" baseline="0">
                <a:latin typeface="Poppins" pitchFamily="2" charset="77"/>
              </a:defRPr>
            </a:lvl1pPr>
          </a:lstStyle>
          <a:p>
            <a:pPr lvl="0"/>
            <a:r>
              <a:rPr lang="en-US" dirty="0"/>
              <a:t>Click to add footnote</a:t>
            </a:r>
          </a:p>
        </p:txBody>
      </p:sp>
    </p:spTree>
    <p:extLst>
      <p:ext uri="{BB962C8B-B14F-4D97-AF65-F5344CB8AC3E}">
        <p14:creationId xmlns:p14="http://schemas.microsoft.com/office/powerpoint/2010/main" val="202335208"/>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 Object words below no graph">
    <p:bg>
      <p:bgPr>
        <a:solidFill>
          <a:srgbClr val="E8E9ED"/>
        </a:solidFill>
        <a:effectLst/>
      </p:bgPr>
    </p:bg>
    <p:spTree>
      <p:nvGrpSpPr>
        <p:cNvPr id="1" name=""/>
        <p:cNvGrpSpPr/>
        <p:nvPr/>
      </p:nvGrpSpPr>
      <p:grpSpPr>
        <a:xfrm>
          <a:off x="0" y="0"/>
          <a:ext cx="0" cy="0"/>
          <a:chOff x="0" y="0"/>
          <a:chExt cx="0" cy="0"/>
        </a:xfrm>
      </p:grpSpPr>
      <p:sp>
        <p:nvSpPr>
          <p:cNvPr id="10" name="Content Placeholder 3"/>
          <p:cNvSpPr>
            <a:spLocks noGrp="1"/>
          </p:cNvSpPr>
          <p:nvPr>
            <p:ph sz="quarter" idx="18" hasCustomPrompt="1"/>
          </p:nvPr>
        </p:nvSpPr>
        <p:spPr>
          <a:xfrm>
            <a:off x="518423" y="1292024"/>
            <a:ext cx="11140800" cy="3132138"/>
          </a:xfrm>
        </p:spPr>
        <p:txBody>
          <a:bodyPr/>
          <a:lstStyle>
            <a:lvl1pPr marL="0" indent="0">
              <a:buNone/>
              <a:defRPr sz="1400" baseline="0">
                <a:latin typeface="Poppins" pitchFamily="2" charset="77"/>
              </a:defRPr>
            </a:lvl1pPr>
          </a:lstStyle>
          <a:p>
            <a:pPr lvl="0"/>
            <a:r>
              <a:rPr lang="en-US" dirty="0"/>
              <a:t>Object</a:t>
            </a:r>
            <a:endParaRPr lang="en-GB" dirty="0"/>
          </a:p>
        </p:txBody>
      </p:sp>
      <p:sp>
        <p:nvSpPr>
          <p:cNvPr id="7" name="Title 1">
            <a:extLst>
              <a:ext uri="{FF2B5EF4-FFF2-40B4-BE49-F238E27FC236}">
                <a16:creationId xmlns:a16="http://schemas.microsoft.com/office/drawing/2014/main" id="{CFFF2ED0-8BF7-B140-AB9C-8FF9E6A3E37F}"/>
              </a:ext>
            </a:extLst>
          </p:cNvPr>
          <p:cNvSpPr>
            <a:spLocks noGrp="1"/>
          </p:cNvSpPr>
          <p:nvPr>
            <p:ph type="title"/>
          </p:nvPr>
        </p:nvSpPr>
        <p:spPr>
          <a:xfrm>
            <a:off x="518424" y="234497"/>
            <a:ext cx="11141053" cy="570295"/>
          </a:xfrm>
        </p:spPr>
        <p:txBody>
          <a:bodyPr/>
          <a:lstStyle>
            <a:lvl1pPr algn="ctr">
              <a:defRPr sz="2000" baseline="0">
                <a:solidFill>
                  <a:srgbClr val="20244A"/>
                </a:solidFill>
                <a:latin typeface="Poppins Medium" pitchFamily="2" charset="77"/>
              </a:defRPr>
            </a:lvl1pPr>
          </a:lstStyle>
          <a:p>
            <a:r>
              <a:rPr lang="en-GB"/>
              <a:t>Click to edit Master title style</a:t>
            </a:r>
            <a:endParaRPr lang="en-US" dirty="0"/>
          </a:p>
        </p:txBody>
      </p:sp>
      <p:sp>
        <p:nvSpPr>
          <p:cNvPr id="8" name="Text Placeholder 14">
            <a:extLst>
              <a:ext uri="{FF2B5EF4-FFF2-40B4-BE49-F238E27FC236}">
                <a16:creationId xmlns:a16="http://schemas.microsoft.com/office/drawing/2014/main" id="{B6E59836-22E5-A842-A1B4-3AC6B9568D34}"/>
              </a:ext>
            </a:extLst>
          </p:cNvPr>
          <p:cNvSpPr>
            <a:spLocks noGrp="1"/>
          </p:cNvSpPr>
          <p:nvPr>
            <p:ph type="body" sz="quarter" idx="14" hasCustomPrompt="1"/>
          </p:nvPr>
        </p:nvSpPr>
        <p:spPr>
          <a:xfrm>
            <a:off x="518423" y="886763"/>
            <a:ext cx="11140016" cy="313932"/>
          </a:xfrm>
        </p:spPr>
        <p:txBody>
          <a:bodyPr wrap="square">
            <a:noAutofit/>
          </a:bodyPr>
          <a:lstStyle>
            <a:lvl1pPr marL="0" indent="0" algn="ctr">
              <a:buNone/>
              <a:defRPr sz="1600" baseline="0">
                <a:solidFill>
                  <a:srgbClr val="BA2D80"/>
                </a:solidFill>
                <a:latin typeface="Poppins" pitchFamily="2" charset="77"/>
              </a:defRPr>
            </a:lvl1pPr>
            <a:lvl2pPr marL="179388" indent="0">
              <a:buNone/>
              <a:defRPr/>
            </a:lvl2pPr>
            <a:lvl3pPr marL="357187" indent="0">
              <a:buNone/>
              <a:defRPr/>
            </a:lvl3pPr>
            <a:lvl4pPr marL="536575" indent="0">
              <a:buNone/>
              <a:defRPr/>
            </a:lvl4pPr>
            <a:lvl5pPr marL="714375" indent="0">
              <a:buNone/>
              <a:defRPr/>
            </a:lvl5pPr>
          </a:lstStyle>
          <a:p>
            <a:pPr lvl="0"/>
            <a:r>
              <a:rPr lang="en-US" dirty="0"/>
              <a:t>Click to edit Master subtitle style</a:t>
            </a:r>
          </a:p>
        </p:txBody>
      </p:sp>
      <p:sp>
        <p:nvSpPr>
          <p:cNvPr id="9" name="Text Placeholder 9">
            <a:extLst>
              <a:ext uri="{FF2B5EF4-FFF2-40B4-BE49-F238E27FC236}">
                <a16:creationId xmlns:a16="http://schemas.microsoft.com/office/drawing/2014/main" id="{C1099C72-3152-CE4C-AB72-ADEC17AC6A33}"/>
              </a:ext>
            </a:extLst>
          </p:cNvPr>
          <p:cNvSpPr>
            <a:spLocks noGrp="1"/>
          </p:cNvSpPr>
          <p:nvPr>
            <p:ph type="body" sz="quarter" idx="15" hasCustomPrompt="1"/>
          </p:nvPr>
        </p:nvSpPr>
        <p:spPr>
          <a:xfrm>
            <a:off x="518423" y="6452353"/>
            <a:ext cx="7728000" cy="231581"/>
          </a:xfrm>
        </p:spPr>
        <p:txBody>
          <a:bodyPr lIns="90000" rIns="0" anchor="ctr">
            <a:noAutofit/>
          </a:bodyPr>
          <a:lstStyle>
            <a:lvl1pPr marL="0" indent="0" algn="l">
              <a:buNone/>
              <a:defRPr sz="800" baseline="0">
                <a:latin typeface="Poppins" pitchFamily="2" charset="77"/>
              </a:defRPr>
            </a:lvl1pPr>
          </a:lstStyle>
          <a:p>
            <a:pPr lvl="0"/>
            <a:r>
              <a:rPr lang="en-US" dirty="0"/>
              <a:t>Click to add footnote</a:t>
            </a:r>
          </a:p>
        </p:txBody>
      </p:sp>
      <p:sp>
        <p:nvSpPr>
          <p:cNvPr id="12" name="Content Placeholder 2">
            <a:extLst>
              <a:ext uri="{FF2B5EF4-FFF2-40B4-BE49-F238E27FC236}">
                <a16:creationId xmlns:a16="http://schemas.microsoft.com/office/drawing/2014/main" id="{446BDB70-1FA1-214E-88B1-217E8BA56A72}"/>
              </a:ext>
            </a:extLst>
          </p:cNvPr>
          <p:cNvSpPr>
            <a:spLocks noGrp="1"/>
          </p:cNvSpPr>
          <p:nvPr>
            <p:ph idx="1"/>
          </p:nvPr>
        </p:nvSpPr>
        <p:spPr>
          <a:xfrm>
            <a:off x="518424" y="4676775"/>
            <a:ext cx="11141053" cy="1416050"/>
          </a:xfrm>
        </p:spPr>
        <p:txBody>
          <a:bodyPr/>
          <a:lstStyle>
            <a:lvl1pPr marL="0" indent="0">
              <a:buClr>
                <a:srgbClr val="BA2D80"/>
              </a:buClr>
              <a:buNone/>
              <a:defRPr sz="1400" baseline="0">
                <a:solidFill>
                  <a:srgbClr val="20244A"/>
                </a:solidFill>
                <a:latin typeface="Poppins" pitchFamily="2" charset="77"/>
              </a:defRPr>
            </a:lvl1pPr>
            <a:lvl2pPr marL="357188" indent="-177800">
              <a:buClr>
                <a:srgbClr val="BA2D80"/>
              </a:buClr>
              <a:buFont typeface="Rockwell" panose="02060603020205020403" pitchFamily="18" charset="0"/>
              <a:buChar char="–"/>
              <a:defRPr sz="1400" baseline="0">
                <a:solidFill>
                  <a:srgbClr val="20244A"/>
                </a:solidFill>
                <a:latin typeface="Poppins" pitchFamily="2" charset="77"/>
              </a:defRPr>
            </a:lvl2pPr>
            <a:lvl3pPr>
              <a:buClr>
                <a:srgbClr val="BA2D80"/>
              </a:buClr>
              <a:defRPr sz="1400" baseline="0">
                <a:solidFill>
                  <a:srgbClr val="20244A"/>
                </a:solidFill>
                <a:latin typeface="Poppins" pitchFamily="2" charset="77"/>
              </a:defRPr>
            </a:lvl3pPr>
            <a:lvl4pPr marL="714375" indent="-177800">
              <a:buClr>
                <a:srgbClr val="BA2D80"/>
              </a:buClr>
              <a:buFont typeface="Rockwell" panose="02060603020205020403" pitchFamily="18" charset="0"/>
              <a:buChar char="–"/>
              <a:defRPr sz="1400" baseline="0">
                <a:solidFill>
                  <a:srgbClr val="20244A"/>
                </a:solidFill>
                <a:latin typeface="Poppins" pitchFamily="2" charset="77"/>
              </a:defRPr>
            </a:lvl4pPr>
            <a:lvl5pPr>
              <a:buClr>
                <a:srgbClr val="BA2D80"/>
              </a:buClr>
              <a:defRPr sz="1400" baseline="0">
                <a:solidFill>
                  <a:srgbClr val="20244A"/>
                </a:solidFill>
                <a:latin typeface="Poppins" pitchFamily="2" charset="77"/>
              </a:defRPr>
            </a:lvl5pPr>
          </a:lstStyle>
          <a:p>
            <a:pPr lvl="0"/>
            <a:r>
              <a:rPr lang="en-GB" dirty="0"/>
              <a:t>Click to edit Master text styles</a:t>
            </a:r>
          </a:p>
          <a:p>
            <a:pPr lvl="1"/>
            <a:r>
              <a:rPr lang="en-GB" dirty="0"/>
              <a:t>Second level</a:t>
            </a:r>
          </a:p>
          <a:p>
            <a:pPr lvl="2"/>
            <a:r>
              <a:rPr lang="en-GB" dirty="0"/>
              <a:t>Third level</a:t>
            </a:r>
            <a:endParaRPr lang="en-US" dirty="0"/>
          </a:p>
        </p:txBody>
      </p:sp>
    </p:spTree>
    <p:extLst>
      <p:ext uri="{BB962C8B-B14F-4D97-AF65-F5344CB8AC3E}">
        <p14:creationId xmlns:p14="http://schemas.microsoft.com/office/powerpoint/2010/main" val="40530494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07/06/2022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44474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07/06/2022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4217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8198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1470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8439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9983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3065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9975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985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424494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0403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68519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3997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1231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68833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07/06/2022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1446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07/06/2022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83766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07/06/2022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22433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4752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07/06/2022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68850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07/06/2022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64678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41249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3228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7519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64639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39211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44538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5258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07/06/2022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2785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07/06/2022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10162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71969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5"/>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07/06/2022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1" name="Text Placeholder 14"/>
          <p:cNvSpPr>
            <a:spLocks noGrp="1"/>
          </p:cNvSpPr>
          <p:nvPr>
            <p:ph type="body" sz="quarter" idx="15" hasCustomPrompt="1"/>
          </p:nvPr>
        </p:nvSpPr>
        <p:spPr>
          <a:xfrm>
            <a:off x="565621" y="571616"/>
            <a:ext cx="5530379" cy="352613"/>
          </a:xfrm>
        </p:spPr>
        <p:txBody>
          <a:bodyPr>
            <a:normAutofit/>
          </a:bodyPr>
          <a:lstStyle>
            <a:lvl1pPr marL="0" algn="l" defTabSz="914377"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5"/>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15248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07/06/2022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6" name="Text Placeholder 14"/>
          <p:cNvSpPr>
            <a:spLocks noGrp="1"/>
          </p:cNvSpPr>
          <p:nvPr>
            <p:ph type="body" sz="quarter" idx="14" hasCustomPrompt="1"/>
          </p:nvPr>
        </p:nvSpPr>
        <p:spPr>
          <a:xfrm>
            <a:off x="371289" y="651156"/>
            <a:ext cx="6450012" cy="352613"/>
          </a:xfrm>
        </p:spPr>
        <p:txBody>
          <a:bodyPr>
            <a:normAutofit/>
          </a:bodyPr>
          <a:lstStyle>
            <a:lvl1pPr marL="0" algn="l" defTabSz="914377" rtl="0" eaLnBrk="1" latinLnBrk="0" hangingPunct="1">
              <a:lnSpc>
                <a:spcPct val="90000"/>
              </a:lnSpc>
              <a:spcBef>
                <a:spcPct val="0"/>
              </a:spcBef>
              <a:buNone/>
              <a:defRPr lang="en-US" sz="1800" b="1" kern="1200" spc="31"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27512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7"/>
          <p:cNvSpPr>
            <a:spLocks noGrp="1"/>
          </p:cNvSpPr>
          <p:nvPr>
            <p:ph type="body" sz="quarter" idx="15"/>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10015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6"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9" name="Content Placeholder 7"/>
          <p:cNvSpPr>
            <a:spLocks noGrp="1"/>
          </p:cNvSpPr>
          <p:nvPr>
            <p:ph sz="quarter" idx="14"/>
          </p:nvPr>
        </p:nvSpPr>
        <p:spPr>
          <a:xfrm>
            <a:off x="379142" y="1614207"/>
            <a:ext cx="11296031"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6" y="1428751"/>
            <a:ext cx="112331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5138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tags" Target="../tags/tag32.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theme" Target="../theme/theme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image" Target="../media/image1.jpeg"/><Relationship Id="rId8"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theme" Target="../theme/theme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image" Target="../media/image1.jpeg"/><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tags" Target="../tags/tag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slideLayout" Target="../slideLayouts/slideLayout124.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image" Target="../media/image5.jpeg"/><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31" Type="http://schemas.openxmlformats.org/officeDocument/2006/relationships/tags" Target="../tags/tag90.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07/06/2022</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7"/>
    </p:custDataLst>
    <p:extLst>
      <p:ext uri="{BB962C8B-B14F-4D97-AF65-F5344CB8AC3E}">
        <p14:creationId xmlns:p14="http://schemas.microsoft.com/office/powerpoint/2010/main" val="2116753593"/>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97" r:id="rId3"/>
    <p:sldLayoutId id="2147483687" r:id="rId4"/>
    <p:sldLayoutId id="2147483825" r:id="rId5"/>
    <p:sldLayoutId id="2147483686" r:id="rId6"/>
    <p:sldLayoutId id="2147483680" r:id="rId7"/>
    <p:sldLayoutId id="2147483678" r:id="rId8"/>
    <p:sldLayoutId id="2147483958" r:id="rId9"/>
    <p:sldLayoutId id="2147483956" r:id="rId10"/>
    <p:sldLayoutId id="2147483681" r:id="rId11"/>
    <p:sldLayoutId id="2147483682" r:id="rId12"/>
    <p:sldLayoutId id="2147483683" r:id="rId13"/>
    <p:sldLayoutId id="2147483957" r:id="rId14"/>
    <p:sldLayoutId id="2147483676" r:id="rId15"/>
    <p:sldLayoutId id="2147483696" r:id="rId16"/>
    <p:sldLayoutId id="2147483685" r:id="rId17"/>
    <p:sldLayoutId id="2147483688" r:id="rId18"/>
    <p:sldLayoutId id="2147483689" r:id="rId19"/>
    <p:sldLayoutId id="2147483690" r:id="rId20"/>
    <p:sldLayoutId id="2147483959" r:id="rId21"/>
    <p:sldLayoutId id="2147483691" r:id="rId22"/>
    <p:sldLayoutId id="2147483692" r:id="rId23"/>
    <p:sldLayoutId id="2147483693" r:id="rId24"/>
    <p:sldLayoutId id="2147483694" r:id="rId25"/>
    <p:sldLayoutId id="2147483695" r:id="rId26"/>
    <p:sldLayoutId id="2147483698" r:id="rId27"/>
    <p:sldLayoutId id="2147483679" r:id="rId28"/>
    <p:sldLayoutId id="2147483699" r:id="rId29"/>
    <p:sldLayoutId id="2147484054" r:id="rId30"/>
    <p:sldLayoutId id="2147484056" r:id="rId31"/>
    <p:sldLayoutId id="2147484059" r:id="rId32"/>
    <p:sldLayoutId id="2147484060" r:id="rId33"/>
    <p:sldLayoutId id="2147484062" r:id="rId34"/>
    <p:sldLayoutId id="2147484064"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160" userDrawn="1">
          <p15:clr>
            <a:srgbClr val="F26B43"/>
          </p15:clr>
        </p15:guide>
        <p15:guide id="5" orient="horz" pos="4165" userDrawn="1">
          <p15:clr>
            <a:srgbClr val="F26B43"/>
          </p15:clr>
        </p15:guide>
        <p15:guide id="6" orient="horz" pos="331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07/06/2022</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4"/>
    </p:custDataLst>
    <p:extLst>
      <p:ext uri="{BB962C8B-B14F-4D97-AF65-F5344CB8AC3E}">
        <p14:creationId xmlns:p14="http://schemas.microsoft.com/office/powerpoint/2010/main" val="335874619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4" r:id="rId24"/>
    <p:sldLayoutId id="2147483985" r:id="rId25"/>
    <p:sldLayoutId id="2147483986" r:id="rId26"/>
    <p:sldLayoutId id="2147483987" r:id="rId27"/>
    <p:sldLayoutId id="2147483988" r:id="rId28"/>
    <p:sldLayoutId id="2147483989" r:id="rId29"/>
    <p:sldLayoutId id="2147483990" r:id="rId30"/>
    <p:sldLayoutId id="2147484065" r:id="rId31"/>
    <p:sldLayoutId id="2147484066"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07/06/2022</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0"/>
    </p:custDataLst>
    <p:extLst>
      <p:ext uri="{BB962C8B-B14F-4D97-AF65-F5344CB8AC3E}">
        <p14:creationId xmlns:p14="http://schemas.microsoft.com/office/powerpoint/2010/main" val="999670452"/>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 id="2147484006" r:id="rId15"/>
    <p:sldLayoutId id="2147484007" r:id="rId16"/>
    <p:sldLayoutId id="2147484008" r:id="rId17"/>
    <p:sldLayoutId id="2147484009" r:id="rId18"/>
    <p:sldLayoutId id="2147484010" r:id="rId19"/>
    <p:sldLayoutId id="2147484011" r:id="rId20"/>
    <p:sldLayoutId id="2147484012" r:id="rId21"/>
    <p:sldLayoutId id="2147484013" r:id="rId22"/>
    <p:sldLayoutId id="2147484014" r:id="rId23"/>
    <p:sldLayoutId id="2147484015" r:id="rId24"/>
    <p:sldLayoutId id="2147484016" r:id="rId25"/>
    <p:sldLayoutId id="2147484017" r:id="rId26"/>
    <p:sldLayoutId id="2147484018" r:id="rId27"/>
    <p:sldLayoutId id="2147484019"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0" y="5934826"/>
            <a:ext cx="12192000" cy="923175"/>
          </a:xfrm>
          <a:prstGeom prst="rect">
            <a:avLst/>
          </a:prstGeom>
        </p:spPr>
      </p:pic>
      <p:sp>
        <p:nvSpPr>
          <p:cNvPr id="2" name="Title Placeholder 1"/>
          <p:cNvSpPr>
            <a:spLocks noGrp="1"/>
          </p:cNvSpPr>
          <p:nvPr>
            <p:ph type="title"/>
          </p:nvPr>
        </p:nvSpPr>
        <p:spPr>
          <a:xfrm>
            <a:off x="371477"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3"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BA435CD6-AC1A-48F4-9A33-6BC45A388324}" type="datetimeFigureOut">
              <a:rPr lang="en-GB" smtClean="0"/>
              <a:t>07/06/2022</a:t>
            </a:fld>
            <a:endParaRPr lang="en-GB"/>
          </a:p>
        </p:txBody>
      </p:sp>
      <p:sp>
        <p:nvSpPr>
          <p:cNvPr id="5" name="Footer Placeholder 4"/>
          <p:cNvSpPr>
            <a:spLocks noGrp="1"/>
          </p:cNvSpPr>
          <p:nvPr>
            <p:ph type="ftr" sz="quarter" idx="3"/>
          </p:nvPr>
        </p:nvSpPr>
        <p:spPr>
          <a:xfrm>
            <a:off x="792481"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6"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67ED36E-508C-41A7-BF74-999E767EAA9E}" type="slidenum">
              <a:rPr lang="en-GB" smtClean="0"/>
              <a:t>‹#›</a:t>
            </a:fld>
            <a:endParaRPr lang="en-GB"/>
          </a:p>
        </p:txBody>
      </p:sp>
      <p:sp>
        <p:nvSpPr>
          <p:cNvPr id="11" name="Text Placeholder 10"/>
          <p:cNvSpPr>
            <a:spLocks noGrp="1"/>
          </p:cNvSpPr>
          <p:nvPr>
            <p:ph type="body" idx="1"/>
          </p:nvPr>
        </p:nvSpPr>
        <p:spPr>
          <a:xfrm>
            <a:off x="377758" y="1614208"/>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2118186591"/>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 id="2147484039" r:id="rId19"/>
    <p:sldLayoutId id="2147484040" r:id="rId20"/>
    <p:sldLayoutId id="2147484041" r:id="rId21"/>
    <p:sldLayoutId id="2147484042" r:id="rId22"/>
    <p:sldLayoutId id="2147484043" r:id="rId23"/>
    <p:sldLayoutId id="2147484044" r:id="rId24"/>
    <p:sldLayoutId id="2147484045" r:id="rId25"/>
    <p:sldLayoutId id="2147484046" r:id="rId26"/>
    <p:sldLayoutId id="2147484047" r:id="rId27"/>
    <p:sldLayoutId id="2147484048" r:id="rId28"/>
    <p:sldLayoutId id="214748404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377"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0" indent="-225420"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tabLst>
          <a:tab pos="447663" algn="l"/>
        </a:tabLst>
        <a:defRPr sz="1400" kern="1200">
          <a:solidFill>
            <a:schemeClr val="bg2"/>
          </a:solidFill>
          <a:latin typeface="+mn-lt"/>
          <a:ea typeface="+mn-ea"/>
          <a:cs typeface="+mn-cs"/>
        </a:defRPr>
      </a:lvl3pPr>
      <a:lvl4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3.xml"/><Relationship Id="rId1" Type="http://schemas.openxmlformats.org/officeDocument/2006/relationships/slideLayout" Target="../slideLayouts/slideLayout120.xml"/><Relationship Id="rId4" Type="http://schemas.openxmlformats.org/officeDocument/2006/relationships/image" Target="../media/image77.jpg"/></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120.xml"/></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9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1.xml"/><Relationship Id="rId1" Type="http://schemas.openxmlformats.org/officeDocument/2006/relationships/slideLayout" Target="../slideLayouts/slideLayout38.xml"/><Relationship Id="rId4" Type="http://schemas.openxmlformats.org/officeDocument/2006/relationships/image" Target="../media/image81.jpeg"/></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2.xml"/><Relationship Id="rId1" Type="http://schemas.openxmlformats.org/officeDocument/2006/relationships/slideLayout" Target="../slideLayouts/slideLayout38.xml"/><Relationship Id="rId5" Type="http://schemas.microsoft.com/office/2007/relationships/hdphoto" Target="../media/hdphoto2.wdp"/><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3.xml"/><Relationship Id="rId1" Type="http://schemas.openxmlformats.org/officeDocument/2006/relationships/slideLayout" Target="../slideLayouts/slideLayout38.xml"/><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chart" Target="../charts/chart1.xml"/><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jpeg"/><Relationship Id="rId25" Type="http://schemas.openxmlformats.org/officeDocument/2006/relationships/image" Target="../media/image48.png"/><Relationship Id="rId2" Type="http://schemas.openxmlformats.org/officeDocument/2006/relationships/notesSlide" Target="../notesSlides/notesSlide3.xml"/><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jpeg"/><Relationship Id="rId28" Type="http://schemas.openxmlformats.org/officeDocument/2006/relationships/image" Target="../media/image51.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 Id="rId30" Type="http://schemas.openxmlformats.org/officeDocument/2006/relationships/image" Target="../media/image53.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chart" Target="../charts/chart1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9.xml"/><Relationship Id="rId1" Type="http://schemas.openxmlformats.org/officeDocument/2006/relationships/slideLayout" Target="../slideLayouts/slideLayout98.xml"/><Relationship Id="rId5" Type="http://schemas.openxmlformats.org/officeDocument/2006/relationships/chart" Target="../charts/chart18.xml"/><Relationship Id="rId4" Type="http://schemas.openxmlformats.org/officeDocument/2006/relationships/chart" Target="../charts/chart1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0.xml"/><Relationship Id="rId1" Type="http://schemas.openxmlformats.org/officeDocument/2006/relationships/slideLayout" Target="../slideLayouts/slideLayout98.xml"/></Relationships>
</file>

<file path=ppt/slides/_rels/slide4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1.xml"/><Relationship Id="rId1" Type="http://schemas.openxmlformats.org/officeDocument/2006/relationships/slideLayout" Target="../slideLayouts/slideLayout98.xml"/></Relationships>
</file>

<file path=ppt/slides/_rels/slide4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2.xml"/><Relationship Id="rId1" Type="http://schemas.openxmlformats.org/officeDocument/2006/relationships/slideLayout" Target="../slideLayouts/slideLayout98.xml"/><Relationship Id="rId4" Type="http://schemas.openxmlformats.org/officeDocument/2006/relationships/chart" Target="../charts/chart22.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8.xml"/></Relationships>
</file>

<file path=ppt/slides/_rels/slide4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45.xml"/><Relationship Id="rId1" Type="http://schemas.openxmlformats.org/officeDocument/2006/relationships/slideLayout" Target="../slideLayouts/slideLayout98.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jpg"/><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image" Target="../media/image72.png"/><Relationship Id="rId5" Type="http://schemas.openxmlformats.org/officeDocument/2006/relationships/image" Target="../media/image90.pn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chart" Target="../charts/chart25.xml"/></Relationships>
</file>

<file path=ppt/slides/_rels/slide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pn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chart" Target="../charts/chart29.xml"/><Relationship Id="rId4" Type="http://schemas.openxmlformats.org/officeDocument/2006/relationships/chart" Target="../charts/char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jpeg"/><Relationship Id="rId3" Type="http://schemas.openxmlformats.org/officeDocument/2006/relationships/chart" Target="../charts/chart2.xml"/><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jpe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104.xml"/><Relationship Id="rId6" Type="http://schemas.openxmlformats.org/officeDocument/2006/relationships/image" Target="../media/image74.jpg"/><Relationship Id="rId5" Type="http://schemas.openxmlformats.org/officeDocument/2006/relationships/image" Target="../media/image73.png"/><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scene, way, road, highway&#10;&#10;Description automatically generated">
            <a:extLst>
              <a:ext uri="{FF2B5EF4-FFF2-40B4-BE49-F238E27FC236}">
                <a16:creationId xmlns:a16="http://schemas.microsoft.com/office/drawing/2014/main" id="{F127CB15-6FF6-4EB8-8525-E73EAF96CCF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0" name="Rectangle 9">
            <a:extLst>
              <a:ext uri="{FF2B5EF4-FFF2-40B4-BE49-F238E27FC236}">
                <a16:creationId xmlns:a16="http://schemas.microsoft.com/office/drawing/2014/main" id="{5945EDB9-34A2-4D86-83C2-BAA5DA0BA604}"/>
              </a:ext>
            </a:extLst>
          </p:cNvPr>
          <p:cNvSpPr/>
          <p:nvPr/>
        </p:nvSpPr>
        <p:spPr>
          <a:xfrm flipH="1">
            <a:off x="4275" y="-9729"/>
            <a:ext cx="12192006"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1" name="Rectangle 10">
            <a:extLst>
              <a:ext uri="{FF2B5EF4-FFF2-40B4-BE49-F238E27FC236}">
                <a16:creationId xmlns:a16="http://schemas.microsoft.com/office/drawing/2014/main" id="{7D2193D0-D768-4E61-9EAE-56607FBA47DC}"/>
              </a:ext>
            </a:extLst>
          </p:cNvPr>
          <p:cNvSpPr/>
          <p:nvPr/>
        </p:nvSpPr>
        <p:spPr>
          <a:xfrm rot="10800000" flipH="1">
            <a:off x="4275" y="-19458"/>
            <a:ext cx="12192006"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Title 4">
            <a:extLst>
              <a:ext uri="{FF2B5EF4-FFF2-40B4-BE49-F238E27FC236}">
                <a16:creationId xmlns:a16="http://schemas.microsoft.com/office/drawing/2014/main" id="{619DD921-9B23-4A78-A34A-8D42D394C88D}"/>
              </a:ext>
            </a:extLst>
          </p:cNvPr>
          <p:cNvSpPr>
            <a:spLocks noGrp="1"/>
          </p:cNvSpPr>
          <p:nvPr>
            <p:ph type="ctrTitle"/>
          </p:nvPr>
        </p:nvSpPr>
        <p:spPr/>
        <p:txBody>
          <a:bodyPr/>
          <a:lstStyle/>
          <a:p>
            <a:r>
              <a:rPr lang="en-GB" dirty="0"/>
              <a:t>The TV playbook for online businesses</a:t>
            </a:r>
          </a:p>
        </p:txBody>
      </p:sp>
      <p:sp>
        <p:nvSpPr>
          <p:cNvPr id="7" name="Text Placeholder 6">
            <a:extLst>
              <a:ext uri="{FF2B5EF4-FFF2-40B4-BE49-F238E27FC236}">
                <a16:creationId xmlns:a16="http://schemas.microsoft.com/office/drawing/2014/main" id="{C14A51B0-E59D-4674-9207-275A5E04B61C}"/>
              </a:ext>
            </a:extLst>
          </p:cNvPr>
          <p:cNvSpPr>
            <a:spLocks noGrp="1"/>
          </p:cNvSpPr>
          <p:nvPr>
            <p:ph type="body" sz="quarter" idx="15"/>
          </p:nvPr>
        </p:nvSpPr>
        <p:spPr/>
        <p:txBody>
          <a:bodyPr/>
          <a:lstStyle/>
          <a:p>
            <a:endParaRPr lang="en-GB" dirty="0"/>
          </a:p>
        </p:txBody>
      </p:sp>
      <p:pic>
        <p:nvPicPr>
          <p:cNvPr id="9" name="Picture 2" descr="Thinkbox logo">
            <a:extLst>
              <a:ext uri="{FF2B5EF4-FFF2-40B4-BE49-F238E27FC236}">
                <a16:creationId xmlns:a16="http://schemas.microsoft.com/office/drawing/2014/main" id="{D8B8DDAD-2EB5-4B5E-BC38-746544A182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2655" y="4595752"/>
            <a:ext cx="2823292" cy="22622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agic numbers">
            <a:extLst>
              <a:ext uri="{FF2B5EF4-FFF2-40B4-BE49-F238E27FC236}">
                <a16:creationId xmlns:a16="http://schemas.microsoft.com/office/drawing/2014/main" id="{6B2CF5D6-45CA-4A47-94B4-2B1C1496CD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1415" y="5162725"/>
            <a:ext cx="1215355" cy="1215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79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on a couch and holding a phone&#10;&#10;Description automatically generated with medium confidence">
            <a:extLst>
              <a:ext uri="{FF2B5EF4-FFF2-40B4-BE49-F238E27FC236}">
                <a16:creationId xmlns:a16="http://schemas.microsoft.com/office/drawing/2014/main" id="{41AA11DC-6F63-4996-89BE-9A116CCC42A6}"/>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69" r="69"/>
          <a:stretch>
            <a:fillRect/>
          </a:stretch>
        </p:blipFill>
        <p:spPr/>
      </p:pic>
      <p:sp>
        <p:nvSpPr>
          <p:cNvPr id="9" name="Rectangle 8">
            <a:extLst>
              <a:ext uri="{FF2B5EF4-FFF2-40B4-BE49-F238E27FC236}">
                <a16:creationId xmlns:a16="http://schemas.microsoft.com/office/drawing/2014/main" id="{CCC1E9EE-4AED-45B4-8D24-AA254D610E5E}"/>
              </a:ext>
            </a:extLst>
          </p:cNvPr>
          <p:cNvSpPr/>
          <p:nvPr/>
        </p:nvSpPr>
        <p:spPr>
          <a:xfrm flipH="1">
            <a:off x="2" y="-9730"/>
            <a:ext cx="12191998" cy="6857999"/>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Title 6">
            <a:extLst>
              <a:ext uri="{FF2B5EF4-FFF2-40B4-BE49-F238E27FC236}">
                <a16:creationId xmlns:a16="http://schemas.microsoft.com/office/drawing/2014/main" id="{CB404F79-A4CB-4C95-8C9D-45F076FF8DD8}"/>
              </a:ext>
            </a:extLst>
          </p:cNvPr>
          <p:cNvSpPr>
            <a:spLocks noGrp="1"/>
          </p:cNvSpPr>
          <p:nvPr>
            <p:ph type="title"/>
          </p:nvPr>
        </p:nvSpPr>
        <p:spPr/>
        <p:txBody>
          <a:bodyPr>
            <a:normAutofit/>
          </a:bodyPr>
          <a:lstStyle/>
          <a:p>
            <a:r>
              <a:rPr lang="en-US" sz="2800" b="1" dirty="0"/>
              <a:t>01: A clever new product</a:t>
            </a:r>
            <a:br>
              <a:rPr lang="en-US" sz="2800" dirty="0"/>
            </a:br>
            <a:br>
              <a:rPr lang="en-US" sz="2800" dirty="0"/>
            </a:br>
            <a:r>
              <a:rPr lang="en-US" sz="2800" dirty="0"/>
              <a:t>“Unless you land two or three points that explain our product you're not really going to get people to come to the website with the right level of intent in the first place. And it's hard to deliver those three messages outside of TV.”</a:t>
            </a:r>
            <a:endParaRPr lang="en-GB" sz="2000" dirty="0"/>
          </a:p>
        </p:txBody>
      </p:sp>
      <p:sp>
        <p:nvSpPr>
          <p:cNvPr id="2" name="Text Placeholder 1">
            <a:extLst>
              <a:ext uri="{FF2B5EF4-FFF2-40B4-BE49-F238E27FC236}">
                <a16:creationId xmlns:a16="http://schemas.microsoft.com/office/drawing/2014/main" id="{CC15399E-161C-4C9D-B52B-452EB806A897}"/>
              </a:ext>
            </a:extLst>
          </p:cNvPr>
          <p:cNvSpPr>
            <a:spLocks noGrp="1"/>
          </p:cNvSpPr>
          <p:nvPr>
            <p:ph type="body" sz="quarter" idx="13"/>
          </p:nvPr>
        </p:nvSpPr>
        <p:spPr>
          <a:xfrm>
            <a:off x="535314" y="3773512"/>
            <a:ext cx="4760586" cy="357149"/>
          </a:xfrm>
        </p:spPr>
        <p:txBody>
          <a:bodyPr>
            <a:noAutofit/>
          </a:bodyPr>
          <a:lstStyle/>
          <a:p>
            <a:r>
              <a:rPr lang="en-US" sz="1200" dirty="0"/>
              <a:t>Lucas </a:t>
            </a:r>
            <a:r>
              <a:rPr lang="en-US" sz="1200" dirty="0" err="1"/>
              <a:t>Bergmans</a:t>
            </a:r>
            <a:r>
              <a:rPr lang="en-US" sz="1200" dirty="0"/>
              <a:t>, Group Brand Director at </a:t>
            </a:r>
            <a:r>
              <a:rPr lang="en-US" sz="1200" dirty="0" err="1"/>
              <a:t>Cazoo</a:t>
            </a:r>
            <a:br>
              <a:rPr lang="en-GB" sz="1200" dirty="0"/>
            </a:br>
            <a:endParaRPr lang="en-GB" sz="1200" dirty="0"/>
          </a:p>
        </p:txBody>
      </p:sp>
      <p:sp>
        <p:nvSpPr>
          <p:cNvPr id="10" name="Text Placeholder 5">
            <a:extLst>
              <a:ext uri="{FF2B5EF4-FFF2-40B4-BE49-F238E27FC236}">
                <a16:creationId xmlns:a16="http://schemas.microsoft.com/office/drawing/2014/main" id="{1F83569C-A1E7-4A76-97FA-6C138B43E5E0}"/>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“Sofa” – </a:t>
            </a:r>
            <a:r>
              <a:rPr lang="en-GB" dirty="0" err="1">
                <a:solidFill>
                  <a:schemeClr val="bg1"/>
                </a:solidFill>
              </a:rPr>
              <a:t>Cazoo</a:t>
            </a:r>
            <a:endParaRPr lang="en-GB" dirty="0">
              <a:solidFill>
                <a:schemeClr val="bg1"/>
              </a:solidFill>
            </a:endParaRPr>
          </a:p>
        </p:txBody>
      </p:sp>
    </p:spTree>
    <p:extLst>
      <p:ext uri="{BB962C8B-B14F-4D97-AF65-F5344CB8AC3E}">
        <p14:creationId xmlns:p14="http://schemas.microsoft.com/office/powerpoint/2010/main" val="246836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EEA8E6E-0775-4405-9F12-2D3747C8DE02}"/>
              </a:ext>
            </a:extLst>
          </p:cNvPr>
          <p:cNvSpPr>
            <a:spLocks noGrp="1"/>
          </p:cNvSpPr>
          <p:nvPr>
            <p:ph type="title"/>
          </p:nvPr>
        </p:nvSpPr>
        <p:spPr/>
        <p:txBody>
          <a:bodyPr/>
          <a:lstStyle/>
          <a:p>
            <a:r>
              <a:rPr lang="en-GB" dirty="0"/>
              <a:t>This brand offers a home gym product + online community</a:t>
            </a:r>
          </a:p>
        </p:txBody>
      </p:sp>
      <p:sp>
        <p:nvSpPr>
          <p:cNvPr id="14" name="Text Placeholder 13">
            <a:extLst>
              <a:ext uri="{FF2B5EF4-FFF2-40B4-BE49-F238E27FC236}">
                <a16:creationId xmlns:a16="http://schemas.microsoft.com/office/drawing/2014/main" id="{F9D25725-7D39-4D6E-BA79-3AF1962982CF}"/>
              </a:ext>
            </a:extLst>
          </p:cNvPr>
          <p:cNvSpPr>
            <a:spLocks noGrp="1"/>
          </p:cNvSpPr>
          <p:nvPr>
            <p:ph type="body" sz="quarter" idx="15"/>
          </p:nvPr>
        </p:nvSpPr>
        <p:spPr>
          <a:xfrm>
            <a:off x="377757" y="5470389"/>
            <a:ext cx="11334817" cy="304800"/>
          </a:xfrm>
        </p:spPr>
        <p:txBody>
          <a:bodyPr/>
          <a:lstStyle/>
          <a:p>
            <a:r>
              <a:rPr lang="en-GB" dirty="0"/>
              <a:t>Source: Magic Numbers, The TV playbook for online businesses (2021)</a:t>
            </a:r>
          </a:p>
        </p:txBody>
      </p:sp>
      <p:sp>
        <p:nvSpPr>
          <p:cNvPr id="18" name="Text Placeholder 5">
            <a:extLst>
              <a:ext uri="{FF2B5EF4-FFF2-40B4-BE49-F238E27FC236}">
                <a16:creationId xmlns:a16="http://schemas.microsoft.com/office/drawing/2014/main" id="{107AE3B0-5116-417F-B66A-0DE29D77FA81}"/>
              </a:ext>
            </a:extLst>
          </p:cNvPr>
          <p:cNvSpPr txBox="1">
            <a:spLocks/>
          </p:cNvSpPr>
          <p:nvPr/>
        </p:nvSpPr>
        <p:spPr>
          <a:xfrm>
            <a:off x="525992" y="1073679"/>
            <a:ext cx="11140016" cy="313932"/>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They reached 200k visits per week at a cost 300 times lower than their hero product’s price</a:t>
            </a:r>
          </a:p>
        </p:txBody>
      </p:sp>
      <p:graphicFrame>
        <p:nvGraphicFramePr>
          <p:cNvPr id="6" name="Content Placeholder 9">
            <a:extLst>
              <a:ext uri="{FF2B5EF4-FFF2-40B4-BE49-F238E27FC236}">
                <a16:creationId xmlns:a16="http://schemas.microsoft.com/office/drawing/2014/main" id="{537B230A-F71E-4BEE-BAE2-7233595CEFE2}"/>
              </a:ext>
            </a:extLst>
          </p:cNvPr>
          <p:cNvGraphicFramePr>
            <a:graphicFrameLocks/>
          </p:cNvGraphicFramePr>
          <p:nvPr>
            <p:extLst>
              <p:ext uri="{D42A27DB-BD31-4B8C-83A1-F6EECF244321}">
                <p14:modId xmlns:p14="http://schemas.microsoft.com/office/powerpoint/2010/main" val="4116951050"/>
              </p:ext>
            </p:extLst>
          </p:nvPr>
        </p:nvGraphicFramePr>
        <p:xfrm>
          <a:off x="1056000" y="1449000"/>
          <a:ext cx="10080000" cy="396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458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AFBDBD-369B-4CBE-BB9F-2E31810AA42A}"/>
              </a:ext>
            </a:extLst>
          </p:cNvPr>
          <p:cNvSpPr>
            <a:spLocks noGrp="1"/>
          </p:cNvSpPr>
          <p:nvPr>
            <p:ph type="title"/>
          </p:nvPr>
        </p:nvSpPr>
        <p:spPr/>
        <p:txBody>
          <a:bodyPr/>
          <a:lstStyle/>
          <a:p>
            <a:r>
              <a:rPr lang="en-GB" dirty="0"/>
              <a:t>This furniture brand saw website conversion improve with TV advertising</a:t>
            </a:r>
          </a:p>
        </p:txBody>
      </p:sp>
      <p:sp>
        <p:nvSpPr>
          <p:cNvPr id="8" name="Text Placeholder 7">
            <a:extLst>
              <a:ext uri="{FF2B5EF4-FFF2-40B4-BE49-F238E27FC236}">
                <a16:creationId xmlns:a16="http://schemas.microsoft.com/office/drawing/2014/main" id="{ED7C6329-0A02-493C-BC4F-D192FA6ABE24}"/>
              </a:ext>
            </a:extLst>
          </p:cNvPr>
          <p:cNvSpPr>
            <a:spLocks noGrp="1"/>
          </p:cNvSpPr>
          <p:nvPr>
            <p:ph type="body" sz="quarter" idx="15"/>
          </p:nvPr>
        </p:nvSpPr>
        <p:spPr/>
        <p:txBody>
          <a:bodyPr/>
          <a:lstStyle/>
          <a:p>
            <a:r>
              <a:rPr lang="en-GB" dirty="0"/>
              <a:t>Source: Advertiser own econometric data </a:t>
            </a:r>
          </a:p>
        </p:txBody>
      </p:sp>
      <p:graphicFrame>
        <p:nvGraphicFramePr>
          <p:cNvPr id="16" name="Content Placeholder 15">
            <a:extLst>
              <a:ext uri="{FF2B5EF4-FFF2-40B4-BE49-F238E27FC236}">
                <a16:creationId xmlns:a16="http://schemas.microsoft.com/office/drawing/2014/main" id="{C751BA67-DAAE-45E0-A812-4104786D2431}"/>
              </a:ext>
            </a:extLst>
          </p:cNvPr>
          <p:cNvGraphicFramePr>
            <a:graphicFrameLocks noGrp="1"/>
          </p:cNvGraphicFramePr>
          <p:nvPr>
            <p:ph idx="4294967295"/>
            <p:extLst>
              <p:ext uri="{D42A27DB-BD31-4B8C-83A1-F6EECF244321}">
                <p14:modId xmlns:p14="http://schemas.microsoft.com/office/powerpoint/2010/main" val="1595719071"/>
              </p:ext>
            </p:extLst>
          </p:nvPr>
        </p:nvGraphicFramePr>
        <p:xfrm>
          <a:off x="1056000" y="1449000"/>
          <a:ext cx="1008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5">
            <a:extLst>
              <a:ext uri="{FF2B5EF4-FFF2-40B4-BE49-F238E27FC236}">
                <a16:creationId xmlns:a16="http://schemas.microsoft.com/office/drawing/2014/main" id="{AC075B75-8DC0-4526-AF4A-5480E49125D1}"/>
              </a:ext>
            </a:extLst>
          </p:cNvPr>
          <p:cNvSpPr txBox="1">
            <a:spLocks/>
          </p:cNvSpPr>
          <p:nvPr/>
        </p:nvSpPr>
        <p:spPr>
          <a:xfrm>
            <a:off x="525992" y="1059135"/>
            <a:ext cx="11140016" cy="313932"/>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TV brings people that understand the proposition and more likely to buy</a:t>
            </a:r>
          </a:p>
        </p:txBody>
      </p:sp>
    </p:spTree>
    <p:extLst>
      <p:ext uri="{BB962C8B-B14F-4D97-AF65-F5344CB8AC3E}">
        <p14:creationId xmlns:p14="http://schemas.microsoft.com/office/powerpoint/2010/main" val="164761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holding a bowl of food&#10;&#10;Description automatically generated with medium confidence">
            <a:extLst>
              <a:ext uri="{FF2B5EF4-FFF2-40B4-BE49-F238E27FC236}">
                <a16:creationId xmlns:a16="http://schemas.microsoft.com/office/drawing/2014/main" id="{F59855B6-BC1F-4AAA-BACE-FB61F35914C2}"/>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04" r="104"/>
          <a:stretch>
            <a:fillRect/>
          </a:stretch>
        </p:blipFill>
        <p:spPr/>
      </p:pic>
      <p:pic>
        <p:nvPicPr>
          <p:cNvPr id="11" name="Picture 10" descr="A picture containing person, indoor, wall, person&#10;&#10;Description automatically generated">
            <a:extLst>
              <a:ext uri="{FF2B5EF4-FFF2-40B4-BE49-F238E27FC236}">
                <a16:creationId xmlns:a16="http://schemas.microsoft.com/office/drawing/2014/main" id="{4AF28DF7-EC03-45E7-9280-3443992AE5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1" y="-1"/>
            <a:ext cx="12192000" cy="6853187"/>
          </a:xfrm>
          <a:prstGeom prst="rect">
            <a:avLst/>
          </a:prstGeom>
        </p:spPr>
      </p:pic>
      <p:sp>
        <p:nvSpPr>
          <p:cNvPr id="8" name="Rectangle 7">
            <a:extLst>
              <a:ext uri="{FF2B5EF4-FFF2-40B4-BE49-F238E27FC236}">
                <a16:creationId xmlns:a16="http://schemas.microsoft.com/office/drawing/2014/main" id="{14C64596-BBD1-4783-BAF1-EAB0C2DB66AA}"/>
              </a:ext>
            </a:extLst>
          </p:cNvPr>
          <p:cNvSpPr/>
          <p:nvPr/>
        </p:nvSpPr>
        <p:spPr>
          <a:xfrm flipH="1">
            <a:off x="4275" y="-9729"/>
            <a:ext cx="12192006"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Title 6">
            <a:extLst>
              <a:ext uri="{FF2B5EF4-FFF2-40B4-BE49-F238E27FC236}">
                <a16:creationId xmlns:a16="http://schemas.microsoft.com/office/drawing/2014/main" id="{CB404F79-A4CB-4C95-8C9D-45F076FF8DD8}"/>
              </a:ext>
            </a:extLst>
          </p:cNvPr>
          <p:cNvSpPr>
            <a:spLocks noGrp="1"/>
          </p:cNvSpPr>
          <p:nvPr>
            <p:ph type="title"/>
          </p:nvPr>
        </p:nvSpPr>
        <p:spPr/>
        <p:txBody>
          <a:bodyPr>
            <a:normAutofit/>
          </a:bodyPr>
          <a:lstStyle/>
          <a:p>
            <a:r>
              <a:rPr lang="en-US" sz="2800" b="1" dirty="0"/>
              <a:t>02: Need to scale fast</a:t>
            </a:r>
            <a:br>
              <a:rPr lang="en-US" sz="2800" dirty="0"/>
            </a:br>
            <a:br>
              <a:rPr lang="en-US" sz="2800" dirty="0"/>
            </a:br>
            <a:r>
              <a:rPr lang="en-US" sz="2800" dirty="0"/>
              <a:t>“</a:t>
            </a:r>
            <a:r>
              <a:rPr lang="en-GB" sz="2800" dirty="0"/>
              <a:t>At HelloFresh we were spending a significant amount of our marketing budget on TV every month because the category was early stage and we had well-funded competitors. </a:t>
            </a:r>
          </a:p>
        </p:txBody>
      </p:sp>
      <p:sp>
        <p:nvSpPr>
          <p:cNvPr id="2" name="Text Placeholder 1">
            <a:extLst>
              <a:ext uri="{FF2B5EF4-FFF2-40B4-BE49-F238E27FC236}">
                <a16:creationId xmlns:a16="http://schemas.microsoft.com/office/drawing/2014/main" id="{CC15399E-161C-4C9D-B52B-452EB806A897}"/>
              </a:ext>
            </a:extLst>
          </p:cNvPr>
          <p:cNvSpPr>
            <a:spLocks noGrp="1"/>
          </p:cNvSpPr>
          <p:nvPr>
            <p:ph type="body" sz="quarter" idx="13"/>
          </p:nvPr>
        </p:nvSpPr>
        <p:spPr>
          <a:xfrm>
            <a:off x="535314" y="3773512"/>
            <a:ext cx="4760586" cy="357149"/>
          </a:xfrm>
        </p:spPr>
        <p:txBody>
          <a:bodyPr>
            <a:noAutofit/>
          </a:bodyPr>
          <a:lstStyle/>
          <a:p>
            <a:r>
              <a:rPr lang="en-US" sz="1200" dirty="0"/>
              <a:t>Chris </a:t>
            </a:r>
            <a:r>
              <a:rPr lang="en-US" sz="1200" dirty="0" err="1"/>
              <a:t>Seigal</a:t>
            </a:r>
            <a:r>
              <a:rPr lang="en-US" sz="1200" dirty="0"/>
              <a:t>, Senior Director, Direct to Consumer at Harry's Inc </a:t>
            </a:r>
            <a:br>
              <a:rPr lang="en-US" sz="1200" dirty="0"/>
            </a:br>
            <a:r>
              <a:rPr lang="en-US" sz="1200" dirty="0"/>
              <a:t>previously Director of Growth, HelloFresh US</a:t>
            </a:r>
            <a:endParaRPr lang="en-GB" sz="1200" dirty="0"/>
          </a:p>
        </p:txBody>
      </p:sp>
      <p:sp>
        <p:nvSpPr>
          <p:cNvPr id="12" name="Text Placeholder 5">
            <a:extLst>
              <a:ext uri="{FF2B5EF4-FFF2-40B4-BE49-F238E27FC236}">
                <a16:creationId xmlns:a16="http://schemas.microsoft.com/office/drawing/2014/main" id="{CF214CEF-BFC3-42F9-B6DB-CD15D6BD84C8}"/>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“Family Meal” – Hello Fresh</a:t>
            </a:r>
          </a:p>
        </p:txBody>
      </p:sp>
    </p:spTree>
    <p:extLst>
      <p:ext uri="{BB962C8B-B14F-4D97-AF65-F5344CB8AC3E}">
        <p14:creationId xmlns:p14="http://schemas.microsoft.com/office/powerpoint/2010/main" val="335158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9">
            <a:extLst>
              <a:ext uri="{FF2B5EF4-FFF2-40B4-BE49-F238E27FC236}">
                <a16:creationId xmlns:a16="http://schemas.microsoft.com/office/drawing/2014/main" id="{807639B3-6CF8-47FA-A70D-B427FE6E4528}"/>
              </a:ext>
            </a:extLst>
          </p:cNvPr>
          <p:cNvGraphicFramePr>
            <a:graphicFrameLocks/>
          </p:cNvGraphicFramePr>
          <p:nvPr>
            <p:extLst>
              <p:ext uri="{D42A27DB-BD31-4B8C-83A1-F6EECF244321}">
                <p14:modId xmlns:p14="http://schemas.microsoft.com/office/powerpoint/2010/main" val="1320292743"/>
              </p:ext>
            </p:extLst>
          </p:nvPr>
        </p:nvGraphicFramePr>
        <p:xfrm>
          <a:off x="1056000" y="1449000"/>
          <a:ext cx="1008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itle 12">
            <a:extLst>
              <a:ext uri="{FF2B5EF4-FFF2-40B4-BE49-F238E27FC236}">
                <a16:creationId xmlns:a16="http://schemas.microsoft.com/office/drawing/2014/main" id="{9EEA8E6E-0775-4405-9F12-2D3747C8DE02}"/>
              </a:ext>
            </a:extLst>
          </p:cNvPr>
          <p:cNvSpPr>
            <a:spLocks noGrp="1"/>
          </p:cNvSpPr>
          <p:nvPr>
            <p:ph type="title"/>
          </p:nvPr>
        </p:nvSpPr>
        <p:spPr/>
        <p:txBody>
          <a:bodyPr/>
          <a:lstStyle/>
          <a:p>
            <a:r>
              <a:rPr lang="en-GB" dirty="0"/>
              <a:t>This brand is currently driving the digital disruption of 2</a:t>
            </a:r>
            <a:r>
              <a:rPr lang="en-GB" baseline="30000" dirty="0"/>
              <a:t>nd</a:t>
            </a:r>
            <a:r>
              <a:rPr lang="en-GB" dirty="0"/>
              <a:t> hand cars</a:t>
            </a:r>
          </a:p>
        </p:txBody>
      </p:sp>
      <p:sp>
        <p:nvSpPr>
          <p:cNvPr id="14" name="Text Placeholder 13">
            <a:extLst>
              <a:ext uri="{FF2B5EF4-FFF2-40B4-BE49-F238E27FC236}">
                <a16:creationId xmlns:a16="http://schemas.microsoft.com/office/drawing/2014/main" id="{F9D25725-7D39-4D6E-BA79-3AF1962982CF}"/>
              </a:ext>
            </a:extLst>
          </p:cNvPr>
          <p:cNvSpPr>
            <a:spLocks noGrp="1"/>
          </p:cNvSpPr>
          <p:nvPr>
            <p:ph type="body" sz="quarter" idx="15"/>
          </p:nvPr>
        </p:nvSpPr>
        <p:spPr>
          <a:xfrm>
            <a:off x="371475" y="5476875"/>
            <a:ext cx="11334817" cy="304800"/>
          </a:xfrm>
        </p:spPr>
        <p:txBody>
          <a:bodyPr/>
          <a:lstStyle/>
          <a:p>
            <a:r>
              <a:rPr lang="en-GB" dirty="0"/>
              <a:t>Source: Magic Numbers, The TV playbook for online businesses (2021)</a:t>
            </a:r>
          </a:p>
        </p:txBody>
      </p:sp>
      <p:sp>
        <p:nvSpPr>
          <p:cNvPr id="16" name="TextBox 15">
            <a:extLst>
              <a:ext uri="{FF2B5EF4-FFF2-40B4-BE49-F238E27FC236}">
                <a16:creationId xmlns:a16="http://schemas.microsoft.com/office/drawing/2014/main" id="{7A28A270-85AC-4B11-A432-178381C90505}"/>
              </a:ext>
            </a:extLst>
          </p:cNvPr>
          <p:cNvSpPr txBox="1"/>
          <p:nvPr/>
        </p:nvSpPr>
        <p:spPr>
          <a:xfrm>
            <a:off x="5876218" y="3715093"/>
            <a:ext cx="1699404" cy="523220"/>
          </a:xfrm>
          <a:prstGeom prst="rect">
            <a:avLst/>
          </a:prstGeom>
        </p:spPr>
        <p:txBody>
          <a:bodyPr wrap="square" rtlCol="0">
            <a:spAutoFit/>
          </a:bodyPr>
          <a:lstStyle/>
          <a:p>
            <a:pPr indent="-285750" algn="ctr">
              <a:buClr>
                <a:schemeClr val="accent3"/>
              </a:buClr>
            </a:pPr>
            <a:r>
              <a:rPr lang="en-GB" sz="1400" dirty="0">
                <a:cs typeface="Poppins" panose="00000500000000000000" pitchFamily="2" charset="0"/>
              </a:rPr>
              <a:t>Experimentation phase</a:t>
            </a:r>
          </a:p>
        </p:txBody>
      </p:sp>
      <p:sp>
        <p:nvSpPr>
          <p:cNvPr id="17" name="TextBox 16">
            <a:extLst>
              <a:ext uri="{FF2B5EF4-FFF2-40B4-BE49-F238E27FC236}">
                <a16:creationId xmlns:a16="http://schemas.microsoft.com/office/drawing/2014/main" id="{CAC039F5-7837-4110-8AB3-44F85C70BEA5}"/>
              </a:ext>
            </a:extLst>
          </p:cNvPr>
          <p:cNvSpPr txBox="1"/>
          <p:nvPr/>
        </p:nvSpPr>
        <p:spPr>
          <a:xfrm>
            <a:off x="9307629" y="2588290"/>
            <a:ext cx="1263172" cy="523220"/>
          </a:xfrm>
          <a:prstGeom prst="rect">
            <a:avLst/>
          </a:prstGeom>
        </p:spPr>
        <p:txBody>
          <a:bodyPr wrap="square" rtlCol="0">
            <a:spAutoFit/>
          </a:bodyPr>
          <a:lstStyle/>
          <a:p>
            <a:pPr indent="-285750" algn="ctr">
              <a:buClr>
                <a:schemeClr val="accent3"/>
              </a:buClr>
            </a:pPr>
            <a:r>
              <a:rPr lang="en-GB" sz="1400" dirty="0">
                <a:cs typeface="Poppins" panose="00000500000000000000" pitchFamily="2" charset="0"/>
              </a:rPr>
              <a:t>Scale up phase</a:t>
            </a:r>
          </a:p>
        </p:txBody>
      </p:sp>
      <p:sp>
        <p:nvSpPr>
          <p:cNvPr id="18" name="Text Placeholder 5">
            <a:extLst>
              <a:ext uri="{FF2B5EF4-FFF2-40B4-BE49-F238E27FC236}">
                <a16:creationId xmlns:a16="http://schemas.microsoft.com/office/drawing/2014/main" id="{107AE3B0-5116-417F-B66A-0DE29D77FA81}"/>
              </a:ext>
            </a:extLst>
          </p:cNvPr>
          <p:cNvSpPr txBox="1">
            <a:spLocks/>
          </p:cNvSpPr>
          <p:nvPr/>
        </p:nvSpPr>
        <p:spPr>
          <a:xfrm>
            <a:off x="525992" y="1299337"/>
            <a:ext cx="11140016" cy="313932"/>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They reached 0.5m visits per week after scaling up TV spend</a:t>
            </a:r>
          </a:p>
        </p:txBody>
      </p:sp>
    </p:spTree>
    <p:extLst>
      <p:ext uri="{BB962C8B-B14F-4D97-AF65-F5344CB8AC3E}">
        <p14:creationId xmlns:p14="http://schemas.microsoft.com/office/powerpoint/2010/main" val="79272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wall, indoor, bed, bedroom&#10;&#10;Description automatically generated">
            <a:extLst>
              <a:ext uri="{FF2B5EF4-FFF2-40B4-BE49-F238E27FC236}">
                <a16:creationId xmlns:a16="http://schemas.microsoft.com/office/drawing/2014/main" id="{5C202C24-6D86-41D2-8E85-360E176C51C5}"/>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69" r="69"/>
          <a:stretch>
            <a:fillRect/>
          </a:stretch>
        </p:blipFill>
        <p:spPr/>
      </p:pic>
      <p:sp>
        <p:nvSpPr>
          <p:cNvPr id="8" name="Rectangle 7">
            <a:extLst>
              <a:ext uri="{FF2B5EF4-FFF2-40B4-BE49-F238E27FC236}">
                <a16:creationId xmlns:a16="http://schemas.microsoft.com/office/drawing/2014/main" id="{E97A4F3D-81A8-474A-89CE-204CF09CEFC3}"/>
              </a:ext>
            </a:extLst>
          </p:cNvPr>
          <p:cNvSpPr/>
          <p:nvPr/>
        </p:nvSpPr>
        <p:spPr>
          <a:xfrm flipH="1">
            <a:off x="2" y="-9730"/>
            <a:ext cx="12191998" cy="6857999"/>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Title 6">
            <a:extLst>
              <a:ext uri="{FF2B5EF4-FFF2-40B4-BE49-F238E27FC236}">
                <a16:creationId xmlns:a16="http://schemas.microsoft.com/office/drawing/2014/main" id="{CB404F79-A4CB-4C95-8C9D-45F076FF8DD8}"/>
              </a:ext>
            </a:extLst>
          </p:cNvPr>
          <p:cNvSpPr>
            <a:spLocks noGrp="1"/>
          </p:cNvSpPr>
          <p:nvPr>
            <p:ph type="title"/>
          </p:nvPr>
        </p:nvSpPr>
        <p:spPr/>
        <p:txBody>
          <a:bodyPr>
            <a:normAutofit/>
          </a:bodyPr>
          <a:lstStyle/>
          <a:p>
            <a:r>
              <a:rPr lang="en-US" sz="2800" b="1" dirty="0"/>
              <a:t>03: Run out of efficient online buys</a:t>
            </a:r>
            <a:br>
              <a:rPr lang="en-US" sz="2800" dirty="0">
                <a:latin typeface="Arial (Body)"/>
              </a:rPr>
            </a:br>
            <a:br>
              <a:rPr lang="en-US" sz="2800" dirty="0">
                <a:latin typeface="Arial (Body)"/>
              </a:rPr>
            </a:br>
            <a:r>
              <a:rPr lang="en-US" sz="2800" dirty="0"/>
              <a:t>“Your CPC goes up significantly, so your cost per engagement goes up significantly. And you’re getting over what your target CPA is. Everything's become inefficient. And often, that’s the point where the business acknowledges, you need to start doing offline advertising.”</a:t>
            </a:r>
            <a:endParaRPr lang="en-GB" sz="2000" dirty="0">
              <a:latin typeface="Arial (Body)"/>
            </a:endParaRPr>
          </a:p>
        </p:txBody>
      </p:sp>
      <p:sp>
        <p:nvSpPr>
          <p:cNvPr id="2" name="Text Placeholder 1">
            <a:extLst>
              <a:ext uri="{FF2B5EF4-FFF2-40B4-BE49-F238E27FC236}">
                <a16:creationId xmlns:a16="http://schemas.microsoft.com/office/drawing/2014/main" id="{CC15399E-161C-4C9D-B52B-452EB806A897}"/>
              </a:ext>
            </a:extLst>
          </p:cNvPr>
          <p:cNvSpPr>
            <a:spLocks noGrp="1"/>
          </p:cNvSpPr>
          <p:nvPr>
            <p:ph type="body" sz="quarter" idx="13"/>
          </p:nvPr>
        </p:nvSpPr>
        <p:spPr>
          <a:xfrm>
            <a:off x="535314" y="3773512"/>
            <a:ext cx="4760586" cy="357149"/>
          </a:xfrm>
        </p:spPr>
        <p:txBody>
          <a:bodyPr>
            <a:noAutofit/>
          </a:bodyPr>
          <a:lstStyle/>
          <a:p>
            <a:r>
              <a:rPr lang="en-US" sz="1200" dirty="0"/>
              <a:t>Tom Beardmore, Director, Chamber</a:t>
            </a:r>
            <a:endParaRPr lang="en-GB" sz="1200" dirty="0"/>
          </a:p>
        </p:txBody>
      </p:sp>
      <p:sp>
        <p:nvSpPr>
          <p:cNvPr id="9" name="Text Placeholder 5">
            <a:extLst>
              <a:ext uri="{FF2B5EF4-FFF2-40B4-BE49-F238E27FC236}">
                <a16:creationId xmlns:a16="http://schemas.microsoft.com/office/drawing/2014/main" id="{DB08713F-734E-4D4D-AC3C-2069EB774B95}"/>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“You Make Us” – </a:t>
            </a:r>
            <a:r>
              <a:rPr lang="en-GB" dirty="0" err="1">
                <a:solidFill>
                  <a:schemeClr val="bg1"/>
                </a:solidFill>
              </a:rPr>
              <a:t>Monzo</a:t>
            </a:r>
            <a:endParaRPr lang="en-GB" dirty="0">
              <a:solidFill>
                <a:schemeClr val="bg1"/>
              </a:solidFill>
            </a:endParaRPr>
          </a:p>
        </p:txBody>
      </p:sp>
    </p:spTree>
    <p:extLst>
      <p:ext uri="{BB962C8B-B14F-4D97-AF65-F5344CB8AC3E}">
        <p14:creationId xmlns:p14="http://schemas.microsoft.com/office/powerpoint/2010/main" val="78990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060904-1A18-4A7B-AE5F-811BFFEB3CF2}"/>
              </a:ext>
            </a:extLst>
          </p:cNvPr>
          <p:cNvSpPr>
            <a:spLocks noGrp="1"/>
          </p:cNvSpPr>
          <p:nvPr>
            <p:ph type="title"/>
          </p:nvPr>
        </p:nvSpPr>
        <p:spPr/>
        <p:txBody>
          <a:bodyPr/>
          <a:lstStyle/>
          <a:p>
            <a:r>
              <a:rPr lang="en-GB" dirty="0"/>
              <a:t>A typical stage in the life of an online born business</a:t>
            </a:r>
          </a:p>
        </p:txBody>
      </p:sp>
      <p:sp>
        <p:nvSpPr>
          <p:cNvPr id="6" name="Text Placeholder 5">
            <a:extLst>
              <a:ext uri="{FF2B5EF4-FFF2-40B4-BE49-F238E27FC236}">
                <a16:creationId xmlns:a16="http://schemas.microsoft.com/office/drawing/2014/main" id="{71660DFD-FDA7-4D2B-AFB0-25070771047E}"/>
              </a:ext>
            </a:extLst>
          </p:cNvPr>
          <p:cNvSpPr>
            <a:spLocks noGrp="1"/>
          </p:cNvSpPr>
          <p:nvPr>
            <p:ph type="body" sz="quarter" idx="15"/>
          </p:nvPr>
        </p:nvSpPr>
        <p:spPr/>
        <p:txBody>
          <a:bodyPr/>
          <a:lstStyle/>
          <a:p>
            <a:r>
              <a:rPr lang="en-GB" dirty="0"/>
              <a:t>Source: Grace Kite and Tom Roach</a:t>
            </a:r>
          </a:p>
        </p:txBody>
      </p:sp>
      <p:sp>
        <p:nvSpPr>
          <p:cNvPr id="7" name="Text Placeholder 5">
            <a:extLst>
              <a:ext uri="{FF2B5EF4-FFF2-40B4-BE49-F238E27FC236}">
                <a16:creationId xmlns:a16="http://schemas.microsoft.com/office/drawing/2014/main" id="{10EF2DC3-0061-468F-AA89-9DFA64C1D9F0}"/>
              </a:ext>
            </a:extLst>
          </p:cNvPr>
          <p:cNvSpPr txBox="1">
            <a:spLocks/>
          </p:cNvSpPr>
          <p:nvPr/>
        </p:nvSpPr>
        <p:spPr>
          <a:xfrm>
            <a:off x="525991" y="962615"/>
            <a:ext cx="11140016" cy="313932"/>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It’s a consequence of success, when you’ve already reached everyone that’s easy to convert</a:t>
            </a:r>
          </a:p>
        </p:txBody>
      </p:sp>
      <p:pic>
        <p:nvPicPr>
          <p:cNvPr id="1027" name="Picture 6">
            <a:extLst>
              <a:ext uri="{FF2B5EF4-FFF2-40B4-BE49-F238E27FC236}">
                <a16:creationId xmlns:a16="http://schemas.microsoft.com/office/drawing/2014/main" id="{AE3D69AF-0F72-4C7E-9E66-9A0ED787B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6268" y="1780271"/>
            <a:ext cx="7559462" cy="31856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427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D49C1E9A-C414-4E0C-B901-A9C077369B09}"/>
              </a:ext>
            </a:extLst>
          </p:cNvPr>
          <p:cNvGraphicFramePr>
            <a:graphicFrameLocks/>
          </p:cNvGraphicFramePr>
          <p:nvPr>
            <p:extLst>
              <p:ext uri="{D42A27DB-BD31-4B8C-83A1-F6EECF244321}">
                <p14:modId xmlns:p14="http://schemas.microsoft.com/office/powerpoint/2010/main" val="3121953850"/>
              </p:ext>
            </p:extLst>
          </p:nvPr>
        </p:nvGraphicFramePr>
        <p:xfrm>
          <a:off x="1056000" y="1449000"/>
          <a:ext cx="1008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itle 12">
            <a:extLst>
              <a:ext uri="{FF2B5EF4-FFF2-40B4-BE49-F238E27FC236}">
                <a16:creationId xmlns:a16="http://schemas.microsoft.com/office/drawing/2014/main" id="{9EEA8E6E-0775-4405-9F12-2D3747C8DE02}"/>
              </a:ext>
            </a:extLst>
          </p:cNvPr>
          <p:cNvSpPr>
            <a:spLocks noGrp="1"/>
          </p:cNvSpPr>
          <p:nvPr>
            <p:ph type="title"/>
          </p:nvPr>
        </p:nvSpPr>
        <p:spPr/>
        <p:txBody>
          <a:bodyPr/>
          <a:lstStyle/>
          <a:p>
            <a:r>
              <a:rPr lang="en-GB" dirty="0"/>
              <a:t>This dieting brand broke through the plateau</a:t>
            </a:r>
          </a:p>
        </p:txBody>
      </p:sp>
      <p:sp>
        <p:nvSpPr>
          <p:cNvPr id="14" name="Text Placeholder 13">
            <a:extLst>
              <a:ext uri="{FF2B5EF4-FFF2-40B4-BE49-F238E27FC236}">
                <a16:creationId xmlns:a16="http://schemas.microsoft.com/office/drawing/2014/main" id="{F9D25725-7D39-4D6E-BA79-3AF1962982CF}"/>
              </a:ext>
            </a:extLst>
          </p:cNvPr>
          <p:cNvSpPr>
            <a:spLocks noGrp="1"/>
          </p:cNvSpPr>
          <p:nvPr>
            <p:ph type="body" sz="quarter" idx="15"/>
          </p:nvPr>
        </p:nvSpPr>
        <p:spPr>
          <a:xfrm>
            <a:off x="377757" y="5455707"/>
            <a:ext cx="11334817" cy="304800"/>
          </a:xfrm>
        </p:spPr>
        <p:txBody>
          <a:bodyPr/>
          <a:lstStyle/>
          <a:p>
            <a:r>
              <a:rPr lang="en-GB" dirty="0"/>
              <a:t>Source: Magic Numbers, The TV playbook for online businesses (2021)</a:t>
            </a:r>
          </a:p>
        </p:txBody>
      </p:sp>
      <p:sp>
        <p:nvSpPr>
          <p:cNvPr id="18" name="Text Placeholder 5">
            <a:extLst>
              <a:ext uri="{FF2B5EF4-FFF2-40B4-BE49-F238E27FC236}">
                <a16:creationId xmlns:a16="http://schemas.microsoft.com/office/drawing/2014/main" id="{107AE3B0-5116-417F-B66A-0DE29D77FA81}"/>
              </a:ext>
            </a:extLst>
          </p:cNvPr>
          <p:cNvSpPr txBox="1">
            <a:spLocks/>
          </p:cNvSpPr>
          <p:nvPr/>
        </p:nvSpPr>
        <p:spPr>
          <a:xfrm>
            <a:off x="525992" y="1073679"/>
            <a:ext cx="11140016" cy="313932"/>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By investing into TV they unlocked growth directly and through better response to paid search</a:t>
            </a:r>
          </a:p>
        </p:txBody>
      </p:sp>
      <p:cxnSp>
        <p:nvCxnSpPr>
          <p:cNvPr id="7" name="Straight Connector 6">
            <a:extLst>
              <a:ext uri="{FF2B5EF4-FFF2-40B4-BE49-F238E27FC236}">
                <a16:creationId xmlns:a16="http://schemas.microsoft.com/office/drawing/2014/main" id="{BDE65318-6642-4A2C-9178-85A06591FEDF}"/>
              </a:ext>
            </a:extLst>
          </p:cNvPr>
          <p:cNvCxnSpPr>
            <a:cxnSpLocks/>
          </p:cNvCxnSpPr>
          <p:nvPr/>
        </p:nvCxnSpPr>
        <p:spPr>
          <a:xfrm flipH="1">
            <a:off x="5097146" y="4401185"/>
            <a:ext cx="1656079" cy="0"/>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F241C38-DAC8-4BBA-83C4-16749FFBA9ED}"/>
              </a:ext>
            </a:extLst>
          </p:cNvPr>
          <p:cNvCxnSpPr>
            <a:cxnSpLocks/>
          </p:cNvCxnSpPr>
          <p:nvPr/>
        </p:nvCxnSpPr>
        <p:spPr>
          <a:xfrm flipV="1">
            <a:off x="6753225" y="3609975"/>
            <a:ext cx="3962400" cy="791211"/>
          </a:xfrm>
          <a:prstGeom prst="line">
            <a:avLst/>
          </a:prstGeom>
          <a:ln w="28575">
            <a:solidFill>
              <a:srgbClr val="FFC000"/>
            </a:solidFill>
            <a:prstDash val="sysDash"/>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7DC401EA-757E-4AE9-B0D9-7D48853923FD}"/>
              </a:ext>
            </a:extLst>
          </p:cNvPr>
          <p:cNvSpPr txBox="1"/>
          <p:nvPr/>
        </p:nvSpPr>
        <p:spPr>
          <a:xfrm>
            <a:off x="5097146" y="3774748"/>
            <a:ext cx="1726121" cy="461665"/>
          </a:xfrm>
          <a:prstGeom prst="rect">
            <a:avLst/>
          </a:prstGeom>
        </p:spPr>
        <p:txBody>
          <a:bodyPr wrap="square" rtlCol="0">
            <a:spAutoFit/>
          </a:bodyPr>
          <a:lstStyle/>
          <a:p>
            <a:pPr indent="-285750" algn="ctr">
              <a:buClr>
                <a:schemeClr val="accent3"/>
              </a:buClr>
            </a:pPr>
            <a:r>
              <a:rPr lang="en-GB" sz="1200" dirty="0">
                <a:latin typeface="+mj-lt"/>
                <a:cs typeface="Poppins" panose="00000500000000000000" pitchFamily="2" charset="0"/>
              </a:rPr>
              <a:t>The “no more efficient buys” plateau</a:t>
            </a:r>
          </a:p>
        </p:txBody>
      </p:sp>
      <p:sp>
        <p:nvSpPr>
          <p:cNvPr id="12" name="TextBox 11">
            <a:extLst>
              <a:ext uri="{FF2B5EF4-FFF2-40B4-BE49-F238E27FC236}">
                <a16:creationId xmlns:a16="http://schemas.microsoft.com/office/drawing/2014/main" id="{41AD931C-46B1-4B0B-B857-BE5B2F52CAB2}"/>
              </a:ext>
            </a:extLst>
          </p:cNvPr>
          <p:cNvSpPr txBox="1"/>
          <p:nvPr/>
        </p:nvSpPr>
        <p:spPr>
          <a:xfrm>
            <a:off x="7134225" y="2971026"/>
            <a:ext cx="1451988" cy="276999"/>
          </a:xfrm>
          <a:prstGeom prst="rect">
            <a:avLst/>
          </a:prstGeom>
        </p:spPr>
        <p:txBody>
          <a:bodyPr wrap="square" rtlCol="0">
            <a:spAutoFit/>
          </a:bodyPr>
          <a:lstStyle/>
          <a:p>
            <a:pPr indent="-285750" algn="ctr">
              <a:buClr>
                <a:schemeClr val="accent3"/>
              </a:buClr>
            </a:pPr>
            <a:r>
              <a:rPr lang="en-GB" sz="1200" dirty="0">
                <a:latin typeface="+mj-lt"/>
                <a:cs typeface="Poppins" panose="00000500000000000000" pitchFamily="2" charset="0"/>
              </a:rPr>
              <a:t>Bump period</a:t>
            </a:r>
          </a:p>
        </p:txBody>
      </p:sp>
      <p:cxnSp>
        <p:nvCxnSpPr>
          <p:cNvPr id="15" name="Straight Connector 14">
            <a:extLst>
              <a:ext uri="{FF2B5EF4-FFF2-40B4-BE49-F238E27FC236}">
                <a16:creationId xmlns:a16="http://schemas.microsoft.com/office/drawing/2014/main" id="{79E44EBC-BA8F-4624-881F-BAAAD68EFD69}"/>
              </a:ext>
            </a:extLst>
          </p:cNvPr>
          <p:cNvCxnSpPr>
            <a:cxnSpLocks/>
          </p:cNvCxnSpPr>
          <p:nvPr/>
        </p:nvCxnSpPr>
        <p:spPr>
          <a:xfrm flipH="1">
            <a:off x="1806227" y="4401185"/>
            <a:ext cx="3290919" cy="332165"/>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4045CCD-4445-4F2D-8407-CD0EA78C46A6}"/>
              </a:ext>
            </a:extLst>
          </p:cNvPr>
          <p:cNvSpPr txBox="1"/>
          <p:nvPr/>
        </p:nvSpPr>
        <p:spPr>
          <a:xfrm>
            <a:off x="2350579" y="4160518"/>
            <a:ext cx="1451988" cy="276999"/>
          </a:xfrm>
          <a:prstGeom prst="rect">
            <a:avLst/>
          </a:prstGeom>
        </p:spPr>
        <p:txBody>
          <a:bodyPr wrap="square" rtlCol="0">
            <a:spAutoFit/>
          </a:bodyPr>
          <a:lstStyle/>
          <a:p>
            <a:pPr indent="-285750" algn="ctr">
              <a:buClr>
                <a:schemeClr val="accent3"/>
              </a:buClr>
            </a:pPr>
            <a:r>
              <a:rPr lang="en-GB" sz="1200">
                <a:latin typeface="+mj-lt"/>
                <a:cs typeface="Poppins" panose="00000500000000000000" pitchFamily="2" charset="0"/>
              </a:rPr>
              <a:t>Ramp </a:t>
            </a:r>
            <a:r>
              <a:rPr lang="en-GB" sz="1200" dirty="0">
                <a:latin typeface="+mj-lt"/>
                <a:cs typeface="Poppins" panose="00000500000000000000" pitchFamily="2" charset="0"/>
              </a:rPr>
              <a:t>period</a:t>
            </a:r>
          </a:p>
        </p:txBody>
      </p:sp>
    </p:spTree>
    <p:extLst>
      <p:ext uri="{BB962C8B-B14F-4D97-AF65-F5344CB8AC3E}">
        <p14:creationId xmlns:p14="http://schemas.microsoft.com/office/powerpoint/2010/main" val="32426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CBCADF-DC48-4738-B482-12150CD0F2AF}"/>
              </a:ext>
            </a:extLst>
          </p:cNvPr>
          <p:cNvSpPr>
            <a:spLocks noGrp="1"/>
          </p:cNvSpPr>
          <p:nvPr>
            <p:ph type="title"/>
          </p:nvPr>
        </p:nvSpPr>
        <p:spPr/>
        <p:txBody>
          <a:bodyPr>
            <a:noAutofit/>
          </a:bodyPr>
          <a:lstStyle/>
          <a:p>
            <a:r>
              <a:rPr lang="en-GB" sz="2400" dirty="0"/>
              <a:t>Summary –</a:t>
            </a:r>
            <a:br>
              <a:rPr lang="en-GB" sz="2400" dirty="0"/>
            </a:br>
            <a:r>
              <a:rPr lang="en-GB" sz="2400" dirty="0"/>
              <a:t>3 signs it’s time for TV</a:t>
            </a:r>
          </a:p>
        </p:txBody>
      </p:sp>
      <p:sp>
        <p:nvSpPr>
          <p:cNvPr id="9" name="Text Placeholder 8">
            <a:extLst>
              <a:ext uri="{FF2B5EF4-FFF2-40B4-BE49-F238E27FC236}">
                <a16:creationId xmlns:a16="http://schemas.microsoft.com/office/drawing/2014/main" id="{FB04EC1E-C643-48AC-A408-466B38CC224A}"/>
              </a:ext>
            </a:extLst>
          </p:cNvPr>
          <p:cNvSpPr>
            <a:spLocks noGrp="1"/>
          </p:cNvSpPr>
          <p:nvPr>
            <p:ph type="body" sz="quarter" idx="13"/>
          </p:nvPr>
        </p:nvSpPr>
        <p:spPr/>
        <p:txBody>
          <a:bodyPr/>
          <a:lstStyle/>
          <a:p>
            <a:pPr marL="285750" indent="-285750">
              <a:buFont typeface="Arial" panose="020B0604020202020204" pitchFamily="34" charset="0"/>
              <a:buChar char="—"/>
            </a:pPr>
            <a:r>
              <a:rPr lang="en-GB" sz="1600" dirty="0"/>
              <a:t>You have a clever new product – you need to educate and drive visits at the same </a:t>
            </a:r>
            <a:r>
              <a:rPr lang="en-GB" dirty="0"/>
              <a:t>time</a:t>
            </a:r>
          </a:p>
          <a:p>
            <a:pPr marL="285750" indent="-285750">
              <a:buFont typeface="Arial" panose="020B0604020202020204" pitchFamily="34" charset="0"/>
              <a:buChar char="—"/>
            </a:pPr>
            <a:r>
              <a:rPr lang="en-GB" dirty="0"/>
              <a:t>Need to scale fast - you &amp; competitors are driving digital disruption of the category</a:t>
            </a:r>
            <a:endParaRPr lang="en-GB" sz="1600" dirty="0"/>
          </a:p>
          <a:p>
            <a:pPr marL="285750" lvl="0" indent="-285750">
              <a:buFont typeface="Arial" panose="020B0604020202020204" pitchFamily="34" charset="0"/>
              <a:buChar char="—"/>
            </a:pPr>
            <a:r>
              <a:rPr lang="en-GB" sz="1600" dirty="0"/>
              <a:t>You’ve run out of efficient performance marketing buys and need to look elsewhere</a:t>
            </a:r>
          </a:p>
          <a:p>
            <a:pPr marL="285750" indent="-285750">
              <a:buFont typeface="Arial" panose="020B0604020202020204" pitchFamily="34" charset="0"/>
              <a:buChar char="—"/>
            </a:pPr>
            <a:endParaRPr lang="en-GB" sz="1600" dirty="0"/>
          </a:p>
          <a:p>
            <a:pPr marL="285750" lvl="0" indent="-285750">
              <a:buFont typeface="Arial" panose="020B0604020202020204" pitchFamily="34" charset="0"/>
              <a:buChar char="—"/>
            </a:pPr>
            <a:endParaRPr lang="en-GB" sz="1600" dirty="0"/>
          </a:p>
          <a:p>
            <a:pPr marL="285750" lvl="0" indent="-285750">
              <a:buFont typeface="Arial" panose="020B0604020202020204" pitchFamily="34" charset="0"/>
              <a:buChar char="—"/>
            </a:pPr>
            <a:endParaRPr lang="en-GB" sz="1600" dirty="0"/>
          </a:p>
        </p:txBody>
      </p:sp>
      <p:pic>
        <p:nvPicPr>
          <p:cNvPr id="3" name="Picture Placeholder 2" descr="A person and person&#10;&#10;Description automatically generated with low confidence">
            <a:extLst>
              <a:ext uri="{FF2B5EF4-FFF2-40B4-BE49-F238E27FC236}">
                <a16:creationId xmlns:a16="http://schemas.microsoft.com/office/drawing/2014/main" id="{B569A5DC-2D51-49E1-8E37-C7FBC59E208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85" r="20785"/>
          <a:stretch>
            <a:fillRect/>
          </a:stretch>
        </p:blipFill>
        <p:spPr/>
      </p:pic>
      <p:sp>
        <p:nvSpPr>
          <p:cNvPr id="8" name="Text Placeholder 5">
            <a:extLst>
              <a:ext uri="{FF2B5EF4-FFF2-40B4-BE49-F238E27FC236}">
                <a16:creationId xmlns:a16="http://schemas.microsoft.com/office/drawing/2014/main" id="{88DD7CCD-CB97-4FBD-A5AF-A90A959F9A37}"/>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“Save Christmas” – eBay</a:t>
            </a:r>
          </a:p>
        </p:txBody>
      </p:sp>
      <p:sp>
        <p:nvSpPr>
          <p:cNvPr id="6" name="Text Placeholder 7">
            <a:extLst>
              <a:ext uri="{FF2B5EF4-FFF2-40B4-BE49-F238E27FC236}">
                <a16:creationId xmlns:a16="http://schemas.microsoft.com/office/drawing/2014/main" id="{111CDE36-D693-4C5B-8B02-FE510C0B1573}"/>
              </a:ext>
            </a:extLst>
          </p:cNvPr>
          <p:cNvSpPr>
            <a:spLocks noGrp="1"/>
          </p:cNvSpPr>
          <p:nvPr>
            <p:ph type="body" sz="quarter" idx="15"/>
          </p:nvPr>
        </p:nvSpPr>
        <p:spPr>
          <a:xfrm>
            <a:off x="377757" y="5365115"/>
            <a:ext cx="11334817" cy="304800"/>
          </a:xfrm>
        </p:spPr>
        <p:txBody>
          <a:bodyPr/>
          <a:lstStyle/>
          <a:p>
            <a:r>
              <a:rPr lang="en-GB" dirty="0"/>
              <a:t>Source: Magic Numbers, The TV playbook for online businesses (2021)</a:t>
            </a:r>
          </a:p>
        </p:txBody>
      </p:sp>
    </p:spTree>
    <p:extLst>
      <p:ext uri="{BB962C8B-B14F-4D97-AF65-F5344CB8AC3E}">
        <p14:creationId xmlns:p14="http://schemas.microsoft.com/office/powerpoint/2010/main" val="13992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in a blue dress and a dog in a room with presents&#10;&#10;Description automatically generated with low confidence">
            <a:extLst>
              <a:ext uri="{FF2B5EF4-FFF2-40B4-BE49-F238E27FC236}">
                <a16:creationId xmlns:a16="http://schemas.microsoft.com/office/drawing/2014/main" id="{EFCE7510-6CDC-494E-958B-AD1663ED40E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7" name="Rectangle 6">
            <a:extLst>
              <a:ext uri="{FF2B5EF4-FFF2-40B4-BE49-F238E27FC236}">
                <a16:creationId xmlns:a16="http://schemas.microsoft.com/office/drawing/2014/main" id="{6B7A806B-045E-4253-A47B-EB6F0CB66F43}"/>
              </a:ext>
            </a:extLst>
          </p:cNvPr>
          <p:cNvSpPr/>
          <p:nvPr/>
        </p:nvSpPr>
        <p:spPr>
          <a:xfrm flipH="1">
            <a:off x="2" y="-9730"/>
            <a:ext cx="12191998" cy="6857999"/>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 name="Title 5">
            <a:extLst>
              <a:ext uri="{FF2B5EF4-FFF2-40B4-BE49-F238E27FC236}">
                <a16:creationId xmlns:a16="http://schemas.microsoft.com/office/drawing/2014/main" id="{09DCEE7E-5089-4E63-B52C-212568FFA58C}"/>
              </a:ext>
            </a:extLst>
          </p:cNvPr>
          <p:cNvSpPr>
            <a:spLocks noGrp="1"/>
          </p:cNvSpPr>
          <p:nvPr>
            <p:ph type="ctrTitle"/>
          </p:nvPr>
        </p:nvSpPr>
        <p:spPr/>
        <p:txBody>
          <a:bodyPr/>
          <a:lstStyle/>
          <a:p>
            <a:r>
              <a:rPr lang="en-GB" dirty="0"/>
              <a:t>The effects of TV on your business</a:t>
            </a:r>
          </a:p>
        </p:txBody>
      </p:sp>
      <p:sp>
        <p:nvSpPr>
          <p:cNvPr id="3" name="Text Placeholder 2">
            <a:extLst>
              <a:ext uri="{FF2B5EF4-FFF2-40B4-BE49-F238E27FC236}">
                <a16:creationId xmlns:a16="http://schemas.microsoft.com/office/drawing/2014/main" id="{C52738E4-BABA-400C-BBA2-2A04EE85F7E4}"/>
              </a:ext>
            </a:extLst>
          </p:cNvPr>
          <p:cNvSpPr>
            <a:spLocks noGrp="1"/>
          </p:cNvSpPr>
          <p:nvPr>
            <p:ph type="body" sz="quarter" idx="14"/>
          </p:nvPr>
        </p:nvSpPr>
        <p:spPr/>
        <p:txBody>
          <a:bodyPr/>
          <a:lstStyle/>
          <a:p>
            <a:endParaRPr lang="en-GB"/>
          </a:p>
        </p:txBody>
      </p:sp>
      <p:sp>
        <p:nvSpPr>
          <p:cNvPr id="8" name="Text Placeholder 5">
            <a:extLst>
              <a:ext uri="{FF2B5EF4-FFF2-40B4-BE49-F238E27FC236}">
                <a16:creationId xmlns:a16="http://schemas.microsoft.com/office/drawing/2014/main" id="{086EF69D-547C-480D-BBB7-58AA60F997F7}"/>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“Low Prices on Gifts” – Amazon</a:t>
            </a:r>
          </a:p>
        </p:txBody>
      </p:sp>
    </p:spTree>
    <p:extLst>
      <p:ext uri="{BB962C8B-B14F-4D97-AF65-F5344CB8AC3E}">
        <p14:creationId xmlns:p14="http://schemas.microsoft.com/office/powerpoint/2010/main" val="420297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8024CA51-9F19-4EBE-A3D9-B618230CF108}"/>
              </a:ext>
            </a:extLst>
          </p:cNvPr>
          <p:cNvSpPr>
            <a:spLocks noGrp="1"/>
          </p:cNvSpPr>
          <p:nvPr>
            <p:ph type="title"/>
          </p:nvPr>
        </p:nvSpPr>
        <p:spPr>
          <a:xfrm>
            <a:off x="234496" y="250873"/>
            <a:ext cx="11723007" cy="1021181"/>
          </a:xfrm>
        </p:spPr>
        <p:txBody>
          <a:bodyPr>
            <a:normAutofit/>
          </a:bodyPr>
          <a:lstStyle/>
          <a:p>
            <a:r>
              <a:rPr lang="en-GB" sz="2400" dirty="0"/>
              <a:t>Increased ecommerce is arguably the biggest Covid behavioural shift</a:t>
            </a:r>
          </a:p>
        </p:txBody>
      </p:sp>
      <p:sp>
        <p:nvSpPr>
          <p:cNvPr id="25" name="Text Placeholder 24">
            <a:extLst>
              <a:ext uri="{FF2B5EF4-FFF2-40B4-BE49-F238E27FC236}">
                <a16:creationId xmlns:a16="http://schemas.microsoft.com/office/drawing/2014/main" id="{C6203078-DC06-4925-A592-07A3AE86BE75}"/>
              </a:ext>
            </a:extLst>
          </p:cNvPr>
          <p:cNvSpPr>
            <a:spLocks noGrp="1"/>
          </p:cNvSpPr>
          <p:nvPr>
            <p:ph type="body" sz="quarter" idx="15"/>
          </p:nvPr>
        </p:nvSpPr>
        <p:spPr/>
        <p:txBody>
          <a:bodyPr/>
          <a:lstStyle/>
          <a:p>
            <a:endParaRPr lang="en-GB"/>
          </a:p>
        </p:txBody>
      </p:sp>
      <p:grpSp>
        <p:nvGrpSpPr>
          <p:cNvPr id="17" name="Group 16">
            <a:extLst>
              <a:ext uri="{FF2B5EF4-FFF2-40B4-BE49-F238E27FC236}">
                <a16:creationId xmlns:a16="http://schemas.microsoft.com/office/drawing/2014/main" id="{B58DF5AE-4628-4298-A150-AA20C2AF7492}"/>
              </a:ext>
            </a:extLst>
          </p:cNvPr>
          <p:cNvGrpSpPr/>
          <p:nvPr/>
        </p:nvGrpSpPr>
        <p:grpSpPr>
          <a:xfrm>
            <a:off x="1046442" y="1218050"/>
            <a:ext cx="3388991" cy="3460729"/>
            <a:chOff x="4784640" y="812800"/>
            <a:chExt cx="6712489" cy="7587460"/>
          </a:xfrm>
        </p:grpSpPr>
        <p:grpSp>
          <p:nvGrpSpPr>
            <p:cNvPr id="14" name="Group 13">
              <a:extLst>
                <a:ext uri="{FF2B5EF4-FFF2-40B4-BE49-F238E27FC236}">
                  <a16:creationId xmlns:a16="http://schemas.microsoft.com/office/drawing/2014/main" id="{878139BE-90A2-41C5-9BAF-35F1BF5B68E5}"/>
                </a:ext>
              </a:extLst>
            </p:cNvPr>
            <p:cNvGrpSpPr/>
            <p:nvPr/>
          </p:nvGrpSpPr>
          <p:grpSpPr>
            <a:xfrm>
              <a:off x="4784640" y="812800"/>
              <a:ext cx="6712489" cy="7587460"/>
              <a:chOff x="4785003" y="870534"/>
              <a:chExt cx="6971183" cy="7529726"/>
            </a:xfrm>
          </p:grpSpPr>
          <p:pic>
            <p:nvPicPr>
              <p:cNvPr id="12" name="Picture 11">
                <a:extLst>
                  <a:ext uri="{FF2B5EF4-FFF2-40B4-BE49-F238E27FC236}">
                    <a16:creationId xmlns:a16="http://schemas.microsoft.com/office/drawing/2014/main" id="{0464B6EE-9CD6-4553-A8DA-70536070CA45}"/>
                  </a:ext>
                </a:extLst>
              </p:cNvPr>
              <p:cNvPicPr>
                <a:picLocks noChangeAspect="1"/>
              </p:cNvPicPr>
              <p:nvPr/>
            </p:nvPicPr>
            <p:blipFill>
              <a:blip r:embed="rId3"/>
              <a:stretch>
                <a:fillRect/>
              </a:stretch>
            </p:blipFill>
            <p:spPr>
              <a:xfrm>
                <a:off x="4785297" y="1542260"/>
                <a:ext cx="6970889" cy="6858000"/>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808DCF65-E407-4243-B18E-40F52B939976}"/>
                  </a:ext>
                </a:extLst>
              </p:cNvPr>
              <p:cNvSpPr/>
              <p:nvPr/>
            </p:nvSpPr>
            <p:spPr>
              <a:xfrm>
                <a:off x="4785003" y="870534"/>
                <a:ext cx="6970889" cy="1021181"/>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Picture 15">
              <a:extLst>
                <a:ext uri="{FF2B5EF4-FFF2-40B4-BE49-F238E27FC236}">
                  <a16:creationId xmlns:a16="http://schemas.microsoft.com/office/drawing/2014/main" id="{1D359CCB-C92D-42E9-89E3-381E4DA3C976}"/>
                </a:ext>
              </a:extLst>
            </p:cNvPr>
            <p:cNvPicPr>
              <a:picLocks noChangeAspect="1"/>
            </p:cNvPicPr>
            <p:nvPr/>
          </p:nvPicPr>
          <p:blipFill>
            <a:blip r:embed="rId4"/>
            <a:stretch>
              <a:fillRect/>
            </a:stretch>
          </p:blipFill>
          <p:spPr>
            <a:xfrm>
              <a:off x="4839995" y="1201398"/>
              <a:ext cx="1971675" cy="476250"/>
            </a:xfrm>
            <a:prstGeom prst="rect">
              <a:avLst/>
            </a:prstGeom>
            <a:ln>
              <a:noFill/>
            </a:ln>
            <a:effectLst/>
          </p:spPr>
        </p:pic>
      </p:grpSp>
      <p:sp>
        <p:nvSpPr>
          <p:cNvPr id="22" name="AutoShape 2" descr="Jobs with GUARDIAN NEWS AND MEDIA | Guardian Jobs">
            <a:extLst>
              <a:ext uri="{FF2B5EF4-FFF2-40B4-BE49-F238E27FC236}">
                <a16:creationId xmlns:a16="http://schemas.microsoft.com/office/drawing/2014/main" id="{5587CC0B-8E8B-4387-812C-BA993AFF59A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8" name="Group 7">
            <a:extLst>
              <a:ext uri="{FF2B5EF4-FFF2-40B4-BE49-F238E27FC236}">
                <a16:creationId xmlns:a16="http://schemas.microsoft.com/office/drawing/2014/main" id="{3312362A-7BCA-421F-97CD-7DD04C3AA3ED}"/>
              </a:ext>
            </a:extLst>
          </p:cNvPr>
          <p:cNvGrpSpPr/>
          <p:nvPr/>
        </p:nvGrpSpPr>
        <p:grpSpPr>
          <a:xfrm>
            <a:off x="4151494" y="2018687"/>
            <a:ext cx="3804557" cy="3460728"/>
            <a:chOff x="2552700" y="309562"/>
            <a:chExt cx="7086600" cy="6238875"/>
          </a:xfrm>
        </p:grpSpPr>
        <p:pic>
          <p:nvPicPr>
            <p:cNvPr id="5" name="Picture 4">
              <a:extLst>
                <a:ext uri="{FF2B5EF4-FFF2-40B4-BE49-F238E27FC236}">
                  <a16:creationId xmlns:a16="http://schemas.microsoft.com/office/drawing/2014/main" id="{D0A7DBF3-8A0C-4A0E-BF4F-D9CF37A96F56}"/>
                </a:ext>
              </a:extLst>
            </p:cNvPr>
            <p:cNvPicPr>
              <a:picLocks noChangeAspect="1"/>
            </p:cNvPicPr>
            <p:nvPr/>
          </p:nvPicPr>
          <p:blipFill>
            <a:blip r:embed="rId5"/>
            <a:stretch>
              <a:fillRect/>
            </a:stretch>
          </p:blipFill>
          <p:spPr>
            <a:xfrm>
              <a:off x="2552700" y="309562"/>
              <a:ext cx="7086600" cy="623887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9185AF4-2F32-41FD-9F7C-8608F9869430}"/>
                </a:ext>
              </a:extLst>
            </p:cNvPr>
            <p:cNvPicPr>
              <a:picLocks noChangeAspect="1"/>
            </p:cNvPicPr>
            <p:nvPr/>
          </p:nvPicPr>
          <p:blipFill>
            <a:blip r:embed="rId6"/>
            <a:stretch>
              <a:fillRect/>
            </a:stretch>
          </p:blipFill>
          <p:spPr>
            <a:xfrm>
              <a:off x="2552700" y="432384"/>
              <a:ext cx="3190875" cy="438150"/>
            </a:xfrm>
            <a:prstGeom prst="rect">
              <a:avLst/>
            </a:prstGeom>
            <a:ln>
              <a:noFill/>
            </a:ln>
            <a:effectLst/>
          </p:spPr>
        </p:pic>
      </p:grpSp>
      <p:grpSp>
        <p:nvGrpSpPr>
          <p:cNvPr id="23" name="Group 22">
            <a:extLst>
              <a:ext uri="{FF2B5EF4-FFF2-40B4-BE49-F238E27FC236}">
                <a16:creationId xmlns:a16="http://schemas.microsoft.com/office/drawing/2014/main" id="{ADD69FC2-D6E9-41ED-97BA-BF66B5581366}"/>
              </a:ext>
            </a:extLst>
          </p:cNvPr>
          <p:cNvGrpSpPr/>
          <p:nvPr/>
        </p:nvGrpSpPr>
        <p:grpSpPr>
          <a:xfrm>
            <a:off x="7657167" y="1378585"/>
            <a:ext cx="3614102" cy="3609764"/>
            <a:chOff x="8220082" y="1467183"/>
            <a:chExt cx="3614102" cy="3609764"/>
          </a:xfrm>
        </p:grpSpPr>
        <p:grpSp>
          <p:nvGrpSpPr>
            <p:cNvPr id="21" name="Group 20">
              <a:extLst>
                <a:ext uri="{FF2B5EF4-FFF2-40B4-BE49-F238E27FC236}">
                  <a16:creationId xmlns:a16="http://schemas.microsoft.com/office/drawing/2014/main" id="{1B150F6F-6A9B-4EB6-93EC-8BDA2D6A1E50}"/>
                </a:ext>
              </a:extLst>
            </p:cNvPr>
            <p:cNvGrpSpPr/>
            <p:nvPr/>
          </p:nvGrpSpPr>
          <p:grpSpPr>
            <a:xfrm>
              <a:off x="8220082" y="1467183"/>
              <a:ext cx="3614102" cy="3609764"/>
              <a:chOff x="8220082" y="1467183"/>
              <a:chExt cx="3614102" cy="3609764"/>
            </a:xfrm>
          </p:grpSpPr>
          <p:pic>
            <p:nvPicPr>
              <p:cNvPr id="19" name="Picture 18">
                <a:extLst>
                  <a:ext uri="{FF2B5EF4-FFF2-40B4-BE49-F238E27FC236}">
                    <a16:creationId xmlns:a16="http://schemas.microsoft.com/office/drawing/2014/main" id="{49CA3D66-1EA0-46A4-AAFD-2F767CDED6B9}"/>
                  </a:ext>
                </a:extLst>
              </p:cNvPr>
              <p:cNvPicPr>
                <a:picLocks noChangeAspect="1"/>
              </p:cNvPicPr>
              <p:nvPr/>
            </p:nvPicPr>
            <p:blipFill>
              <a:blip r:embed="rId7"/>
              <a:stretch>
                <a:fillRect/>
              </a:stretch>
            </p:blipFill>
            <p:spPr>
              <a:xfrm>
                <a:off x="8220082" y="1946497"/>
                <a:ext cx="3614102" cy="3130450"/>
              </a:xfrm>
              <a:prstGeom prst="rect">
                <a:avLst/>
              </a:prstGeom>
              <a:ln>
                <a:noFill/>
              </a:ln>
              <a:effectLst>
                <a:outerShdw blurRad="292100" dist="139700" dir="2700000" algn="tl" rotWithShape="0">
                  <a:srgbClr val="333333">
                    <a:alpha val="65000"/>
                  </a:srgbClr>
                </a:outerShdw>
              </a:effectLst>
            </p:spPr>
          </p:pic>
          <p:sp>
            <p:nvSpPr>
              <p:cNvPr id="20" name="Rectangle 19">
                <a:extLst>
                  <a:ext uri="{FF2B5EF4-FFF2-40B4-BE49-F238E27FC236}">
                    <a16:creationId xmlns:a16="http://schemas.microsoft.com/office/drawing/2014/main" id="{D45477A5-7277-4258-8D72-7B9B63565810}"/>
                  </a:ext>
                </a:extLst>
              </p:cNvPr>
              <p:cNvSpPr/>
              <p:nvPr/>
            </p:nvSpPr>
            <p:spPr>
              <a:xfrm>
                <a:off x="8221260" y="1467183"/>
                <a:ext cx="3612923" cy="501219"/>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52" name="Picture 4" descr="Jobs with GUARDIAN NEWS AND MEDIA | Guardian Jobs">
              <a:extLst>
                <a:ext uri="{FF2B5EF4-FFF2-40B4-BE49-F238E27FC236}">
                  <a16:creationId xmlns:a16="http://schemas.microsoft.com/office/drawing/2014/main" id="{163F4488-D84A-44A6-80D9-81D701EEB9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10612" y="1542698"/>
              <a:ext cx="923888" cy="461944"/>
            </a:xfrm>
            <a:prstGeom prst="rect">
              <a:avLst/>
            </a:prstGeom>
            <a:ln>
              <a:noFill/>
            </a:ln>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4184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3DF79560-6CF1-4C45-8223-4EE185CB83A5}"/>
              </a:ext>
            </a:extLst>
          </p:cNvPr>
          <p:cNvSpPr txBox="1">
            <a:spLocks/>
          </p:cNvSpPr>
          <p:nvPr/>
        </p:nvSpPr>
        <p:spPr>
          <a:xfrm>
            <a:off x="377758" y="365403"/>
            <a:ext cx="7537517" cy="1577697"/>
          </a:xfrm>
          <a:prstGeom prst="rect">
            <a:avLst/>
          </a:prstGeom>
        </p:spPr>
        <p:txBody>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US" sz="1800" dirty="0"/>
              <a:t>“We have an amazing video of the founder shooting his web analytics platform the night that they ran their first TV spot. And he's with his family looking at the counter on GA and saying ‘Yeah! This many people on site!’ </a:t>
            </a:r>
            <a:br>
              <a:rPr lang="en-US" sz="1800" dirty="0"/>
            </a:br>
            <a:br>
              <a:rPr lang="en-US" sz="1800" dirty="0"/>
            </a:br>
            <a:r>
              <a:rPr lang="en-US" sz="1800" dirty="0"/>
              <a:t>And you can hear him and his family, they’re cheering.” </a:t>
            </a:r>
            <a:endParaRPr lang="en-GB" sz="1800" dirty="0"/>
          </a:p>
        </p:txBody>
      </p:sp>
      <p:sp>
        <p:nvSpPr>
          <p:cNvPr id="7" name="Title 3">
            <a:extLst>
              <a:ext uri="{FF2B5EF4-FFF2-40B4-BE49-F238E27FC236}">
                <a16:creationId xmlns:a16="http://schemas.microsoft.com/office/drawing/2014/main" id="{641F65FF-CA08-4BA1-B335-9B61A37C21E0}"/>
              </a:ext>
            </a:extLst>
          </p:cNvPr>
          <p:cNvSpPr txBox="1">
            <a:spLocks/>
          </p:cNvSpPr>
          <p:nvPr/>
        </p:nvSpPr>
        <p:spPr>
          <a:xfrm>
            <a:off x="4146516" y="2352316"/>
            <a:ext cx="7673976" cy="1162768"/>
          </a:xfrm>
          <a:prstGeom prst="rect">
            <a:avLst/>
          </a:prstGeom>
        </p:spPr>
        <p:txBody>
          <a:bodyPr/>
          <a:lstStyle>
            <a:defPPr>
              <a:defRPr lang="en-US"/>
            </a:defPPr>
            <a:lvl1pPr>
              <a:lnSpc>
                <a:spcPct val="90000"/>
              </a:lnSpc>
              <a:spcBef>
                <a:spcPct val="0"/>
              </a:spcBef>
              <a:buNone/>
              <a:defRPr b="1">
                <a:solidFill>
                  <a:schemeClr val="tx2"/>
                </a:solidFill>
                <a:latin typeface="+mj-lt"/>
                <a:ea typeface="+mj-ea"/>
                <a:cs typeface="+mj-cs"/>
              </a:defRPr>
            </a:lvl1pPr>
          </a:lstStyle>
          <a:p>
            <a:pPr algn="r"/>
            <a:r>
              <a:rPr lang="en-US" dirty="0">
                <a:solidFill>
                  <a:srgbClr val="C00000"/>
                </a:solidFill>
              </a:rPr>
              <a:t>“I’ve got a video somewhere of where we're all </a:t>
            </a:r>
            <a:r>
              <a:rPr lang="en-US" dirty="0" err="1">
                <a:solidFill>
                  <a:srgbClr val="C00000"/>
                </a:solidFill>
              </a:rPr>
              <a:t>geeking</a:t>
            </a:r>
            <a:r>
              <a:rPr lang="en-US" dirty="0">
                <a:solidFill>
                  <a:srgbClr val="C00000"/>
                </a:solidFill>
              </a:rPr>
              <a:t>-out because of having the TV on.</a:t>
            </a:r>
            <a:br>
              <a:rPr lang="en-US" dirty="0">
                <a:solidFill>
                  <a:srgbClr val="C00000"/>
                </a:solidFill>
              </a:rPr>
            </a:br>
            <a:br>
              <a:rPr lang="en-US" dirty="0">
                <a:solidFill>
                  <a:srgbClr val="C00000"/>
                </a:solidFill>
              </a:rPr>
            </a:br>
            <a:r>
              <a:rPr lang="en-US" dirty="0">
                <a:solidFill>
                  <a:srgbClr val="C00000"/>
                </a:solidFill>
              </a:rPr>
              <a:t>Watching the Google Analytics and just going nuts”</a:t>
            </a:r>
            <a:endParaRPr lang="en-GB" dirty="0">
              <a:solidFill>
                <a:srgbClr val="C00000"/>
              </a:solidFill>
            </a:endParaRPr>
          </a:p>
        </p:txBody>
      </p:sp>
      <p:sp>
        <p:nvSpPr>
          <p:cNvPr id="8" name="Title 3">
            <a:extLst>
              <a:ext uri="{FF2B5EF4-FFF2-40B4-BE49-F238E27FC236}">
                <a16:creationId xmlns:a16="http://schemas.microsoft.com/office/drawing/2014/main" id="{F471D25C-E2EC-4F6B-84AF-3FCF372D2DAD}"/>
              </a:ext>
            </a:extLst>
          </p:cNvPr>
          <p:cNvSpPr txBox="1">
            <a:spLocks/>
          </p:cNvSpPr>
          <p:nvPr/>
        </p:nvSpPr>
        <p:spPr>
          <a:xfrm>
            <a:off x="439434" y="3924300"/>
            <a:ext cx="7414164" cy="1577697"/>
          </a:xfrm>
          <a:prstGeom prst="rect">
            <a:avLst/>
          </a:prstGeom>
        </p:spPr>
        <p:txBody>
          <a:bodyPr/>
          <a:lstStyle>
            <a:defPPr>
              <a:defRPr lang="en-US"/>
            </a:defPPr>
            <a:lvl1pPr>
              <a:lnSpc>
                <a:spcPct val="90000"/>
              </a:lnSpc>
              <a:spcBef>
                <a:spcPct val="0"/>
              </a:spcBef>
              <a:buNone/>
              <a:defRPr b="1">
                <a:solidFill>
                  <a:schemeClr val="tx2"/>
                </a:solidFill>
                <a:latin typeface="+mj-lt"/>
                <a:ea typeface="+mj-ea"/>
                <a:cs typeface="+mj-cs"/>
              </a:defRPr>
            </a:lvl1pPr>
          </a:lstStyle>
          <a:p>
            <a:r>
              <a:rPr lang="en-US" dirty="0">
                <a:solidFill>
                  <a:schemeClr val="accent5"/>
                </a:solidFill>
              </a:rPr>
              <a:t>“As the spot ran we saw a huge surge in traffic and conversions. </a:t>
            </a:r>
            <a:br>
              <a:rPr lang="en-US" dirty="0">
                <a:solidFill>
                  <a:schemeClr val="accent5"/>
                </a:solidFill>
              </a:rPr>
            </a:br>
            <a:br>
              <a:rPr lang="en-US" dirty="0">
                <a:solidFill>
                  <a:schemeClr val="accent5"/>
                </a:solidFill>
              </a:rPr>
            </a:br>
            <a:r>
              <a:rPr lang="en-US" dirty="0">
                <a:solidFill>
                  <a:schemeClr val="accent5"/>
                </a:solidFill>
              </a:rPr>
              <a:t>Seeing visits shoot up, flow through our site and convert remains as exciting as the day we launched. </a:t>
            </a:r>
            <a:br>
              <a:rPr lang="en-US" dirty="0">
                <a:solidFill>
                  <a:schemeClr val="accent5"/>
                </a:solidFill>
              </a:rPr>
            </a:br>
            <a:br>
              <a:rPr lang="en-US" dirty="0">
                <a:solidFill>
                  <a:schemeClr val="accent5"/>
                </a:solidFill>
              </a:rPr>
            </a:br>
            <a:r>
              <a:rPr lang="en-US" dirty="0">
                <a:solidFill>
                  <a:schemeClr val="accent5"/>
                </a:solidFill>
              </a:rPr>
              <a:t>The excitement doesn't and shouldn’t go away”</a:t>
            </a:r>
            <a:endParaRPr lang="en-GB" dirty="0">
              <a:solidFill>
                <a:schemeClr val="accent5"/>
              </a:solidFill>
            </a:endParaRPr>
          </a:p>
        </p:txBody>
      </p:sp>
      <p:sp>
        <p:nvSpPr>
          <p:cNvPr id="5" name="Text Placeholder 3">
            <a:extLst>
              <a:ext uri="{FF2B5EF4-FFF2-40B4-BE49-F238E27FC236}">
                <a16:creationId xmlns:a16="http://schemas.microsoft.com/office/drawing/2014/main" id="{0A0E40C8-1EFE-475B-8550-C6223E269803}"/>
              </a:ext>
            </a:extLst>
          </p:cNvPr>
          <p:cNvSpPr txBox="1">
            <a:spLocks/>
          </p:cNvSpPr>
          <p:nvPr/>
        </p:nvSpPr>
        <p:spPr>
          <a:xfrm>
            <a:off x="0" y="5606413"/>
            <a:ext cx="11334817"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a:t>Source: Magic Numbers, The TV playbook for online businesses (2021)</a:t>
            </a:r>
            <a:endParaRPr lang="en-GB" sz="1000" dirty="0"/>
          </a:p>
        </p:txBody>
      </p:sp>
    </p:spTree>
    <p:extLst>
      <p:ext uri="{BB962C8B-B14F-4D97-AF65-F5344CB8AC3E}">
        <p14:creationId xmlns:p14="http://schemas.microsoft.com/office/powerpoint/2010/main" val="30426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9DFE7AF3-4B53-9A7C-45A8-A2520E1AA89A}"/>
              </a:ext>
            </a:extLst>
          </p:cNvPr>
          <p:cNvGraphicFramePr/>
          <p:nvPr>
            <p:extLst>
              <p:ext uri="{D42A27DB-BD31-4B8C-83A1-F6EECF244321}">
                <p14:modId xmlns:p14="http://schemas.microsoft.com/office/powerpoint/2010/main" val="395796743"/>
              </p:ext>
            </p:extLst>
          </p:nvPr>
        </p:nvGraphicFramePr>
        <p:xfrm>
          <a:off x="696000" y="1035684"/>
          <a:ext cx="10800000" cy="4320000"/>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descr="Image result for vinted logo">
            <a:extLst>
              <a:ext uri="{FF2B5EF4-FFF2-40B4-BE49-F238E27FC236}">
                <a16:creationId xmlns:a16="http://schemas.microsoft.com/office/drawing/2014/main" id="{18064572-00D4-45FE-B983-7358E135DAC7}"/>
              </a:ext>
            </a:extLst>
          </p:cNvPr>
          <p:cNvPicPr>
            <a:picLocks noChangeAspect="1" noChangeArrowheads="1"/>
          </p:cNvPicPr>
          <p:nvPr/>
        </p:nvPicPr>
        <p:blipFill rotWithShape="1">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t="19023" b="20570"/>
          <a:stretch/>
        </p:blipFill>
        <p:spPr bwMode="auto">
          <a:xfrm>
            <a:off x="1293778" y="1269000"/>
            <a:ext cx="2133600" cy="10356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05D47C-94E6-4D7C-9A4B-6E6ACC750C91}"/>
              </a:ext>
            </a:extLst>
          </p:cNvPr>
          <p:cNvSpPr txBox="1"/>
          <p:nvPr/>
        </p:nvSpPr>
        <p:spPr>
          <a:xfrm>
            <a:off x="9673996" y="1099723"/>
            <a:ext cx="806255" cy="338554"/>
          </a:xfrm>
          <a:prstGeom prst="rect">
            <a:avLst/>
          </a:prstGeom>
          <a:noFill/>
        </p:spPr>
        <p:txBody>
          <a:bodyPr wrap="square" rtlCol="0">
            <a:spAutoFit/>
          </a:bodyPr>
          <a:lstStyle/>
          <a:p>
            <a:pPr algn="l"/>
            <a:r>
              <a:rPr lang="en-GB" sz="1600" dirty="0">
                <a:solidFill>
                  <a:schemeClr val="bg2"/>
                </a:solidFill>
              </a:rPr>
              <a:t>R</a:t>
            </a:r>
            <a:r>
              <a:rPr lang="en-GB" sz="1600" baseline="30000" dirty="0">
                <a:solidFill>
                  <a:schemeClr val="bg2"/>
                </a:solidFill>
              </a:rPr>
              <a:t>2=0.90</a:t>
            </a:r>
          </a:p>
        </p:txBody>
      </p:sp>
      <p:sp>
        <p:nvSpPr>
          <p:cNvPr id="11" name="Text Placeholder 2">
            <a:extLst>
              <a:ext uri="{FF2B5EF4-FFF2-40B4-BE49-F238E27FC236}">
                <a16:creationId xmlns:a16="http://schemas.microsoft.com/office/drawing/2014/main" id="{68D888CA-ADFC-4CC4-AC89-DFAE7A3FE1D3}"/>
              </a:ext>
            </a:extLst>
          </p:cNvPr>
          <p:cNvSpPr>
            <a:spLocks noGrp="1"/>
          </p:cNvSpPr>
          <p:nvPr>
            <p:ph type="body" sz="quarter" idx="15"/>
          </p:nvPr>
        </p:nvSpPr>
        <p:spPr>
          <a:xfrm>
            <a:off x="377757" y="5365115"/>
            <a:ext cx="11334817" cy="304800"/>
          </a:xfrm>
        </p:spPr>
        <p:txBody>
          <a:bodyPr/>
          <a:lstStyle/>
          <a:p>
            <a:r>
              <a:rPr lang="en-GB" dirty="0"/>
              <a:t>Source: BARB/Google Trends, Jan 2019 – Jul 2021</a:t>
            </a:r>
          </a:p>
        </p:txBody>
      </p:sp>
      <p:sp>
        <p:nvSpPr>
          <p:cNvPr id="6" name="Title 1">
            <a:extLst>
              <a:ext uri="{FF2B5EF4-FFF2-40B4-BE49-F238E27FC236}">
                <a16:creationId xmlns:a16="http://schemas.microsoft.com/office/drawing/2014/main" id="{60252DC7-9696-3B95-CAC9-CD39DE323680}"/>
              </a:ext>
            </a:extLst>
          </p:cNvPr>
          <p:cNvSpPr>
            <a:spLocks noGrp="1"/>
          </p:cNvSpPr>
          <p:nvPr>
            <p:ph type="title"/>
          </p:nvPr>
        </p:nvSpPr>
        <p:spPr>
          <a:xfrm>
            <a:off x="371475" y="359944"/>
            <a:ext cx="11341099" cy="1021181"/>
          </a:xfrm>
        </p:spPr>
        <p:txBody>
          <a:bodyPr/>
          <a:lstStyle/>
          <a:p>
            <a:r>
              <a:rPr lang="en-GB" dirty="0"/>
              <a:t>TV drives immediate impact</a:t>
            </a:r>
          </a:p>
        </p:txBody>
      </p:sp>
    </p:spTree>
    <p:extLst>
      <p:ext uri="{BB962C8B-B14F-4D97-AF65-F5344CB8AC3E}">
        <p14:creationId xmlns:p14="http://schemas.microsoft.com/office/powerpoint/2010/main" val="22836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33AF026E-B061-91E0-EAB7-1AB77EB6773A}"/>
              </a:ext>
            </a:extLst>
          </p:cNvPr>
          <p:cNvGraphicFramePr/>
          <p:nvPr>
            <p:extLst>
              <p:ext uri="{D42A27DB-BD31-4B8C-83A1-F6EECF244321}">
                <p14:modId xmlns:p14="http://schemas.microsoft.com/office/powerpoint/2010/main" val="3889325823"/>
              </p:ext>
            </p:extLst>
          </p:nvPr>
        </p:nvGraphicFramePr>
        <p:xfrm>
          <a:off x="696000" y="1035684"/>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34F1E035-2916-41EE-8222-D0D5905C20DB}"/>
              </a:ext>
            </a:extLst>
          </p:cNvPr>
          <p:cNvSpPr>
            <a:spLocks noGrp="1"/>
          </p:cNvSpPr>
          <p:nvPr>
            <p:ph type="body" sz="quarter" idx="15"/>
          </p:nvPr>
        </p:nvSpPr>
        <p:spPr/>
        <p:txBody>
          <a:bodyPr/>
          <a:lstStyle/>
          <a:p>
            <a:r>
              <a:rPr lang="en-GB" dirty="0"/>
              <a:t>Source: BARB/Google Trends, Jan 2019 – Jul 2021</a:t>
            </a:r>
          </a:p>
          <a:p>
            <a:endParaRPr lang="en-GB" dirty="0"/>
          </a:p>
        </p:txBody>
      </p:sp>
      <p:pic>
        <p:nvPicPr>
          <p:cNvPr id="3074" name="Picture 2" descr="Omaze">
            <a:extLst>
              <a:ext uri="{FF2B5EF4-FFF2-40B4-BE49-F238E27FC236}">
                <a16:creationId xmlns:a16="http://schemas.microsoft.com/office/drawing/2014/main" id="{608EC0A6-5F85-4D6B-8083-D2ECC885F7F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16" b="89571" l="6452" r="94516">
                        <a14:foregroundMark x1="6774" y1="42945" x2="6774" y2="42945"/>
                        <a14:foregroundMark x1="62581" y1="59509" x2="62581" y2="59509"/>
                        <a14:foregroundMark x1="81290" y1="41104" x2="81290" y2="41104"/>
                        <a14:foregroundMark x1="94516" y1="50920" x2="94516" y2="50920"/>
                      </a14:backgroundRemoval>
                    </a14:imgEffect>
                  </a14:imgLayer>
                </a14:imgProps>
              </a:ext>
              <a:ext uri="{28A0092B-C50C-407E-A947-70E740481C1C}">
                <a14:useLocalDpi xmlns:a14="http://schemas.microsoft.com/office/drawing/2010/main" val="0"/>
              </a:ext>
            </a:extLst>
          </a:blip>
          <a:srcRect/>
          <a:stretch>
            <a:fillRect/>
          </a:stretch>
        </p:blipFill>
        <p:spPr bwMode="auto">
          <a:xfrm>
            <a:off x="1396381" y="1273402"/>
            <a:ext cx="1945300" cy="10228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819234B-8269-4694-9830-95EED7E5B31D}"/>
              </a:ext>
            </a:extLst>
          </p:cNvPr>
          <p:cNvSpPr txBox="1"/>
          <p:nvPr/>
        </p:nvSpPr>
        <p:spPr>
          <a:xfrm>
            <a:off x="9629775" y="1104125"/>
            <a:ext cx="979025" cy="338554"/>
          </a:xfrm>
          <a:prstGeom prst="rect">
            <a:avLst/>
          </a:prstGeom>
          <a:noFill/>
        </p:spPr>
        <p:txBody>
          <a:bodyPr wrap="square" rtlCol="0">
            <a:spAutoFit/>
          </a:bodyPr>
          <a:lstStyle/>
          <a:p>
            <a:pPr algn="l"/>
            <a:r>
              <a:rPr lang="en-GB" sz="1600" dirty="0">
                <a:solidFill>
                  <a:schemeClr val="bg2"/>
                </a:solidFill>
              </a:rPr>
              <a:t>R</a:t>
            </a:r>
            <a:r>
              <a:rPr lang="en-GB" sz="1600" baseline="30000" dirty="0">
                <a:solidFill>
                  <a:schemeClr val="bg2"/>
                </a:solidFill>
              </a:rPr>
              <a:t>2=0.91</a:t>
            </a:r>
          </a:p>
        </p:txBody>
      </p:sp>
      <p:sp>
        <p:nvSpPr>
          <p:cNvPr id="8" name="Title 1">
            <a:extLst>
              <a:ext uri="{FF2B5EF4-FFF2-40B4-BE49-F238E27FC236}">
                <a16:creationId xmlns:a16="http://schemas.microsoft.com/office/drawing/2014/main" id="{00E7C888-74C1-2FFB-900C-8DB13A49DEBE}"/>
              </a:ext>
            </a:extLst>
          </p:cNvPr>
          <p:cNvSpPr>
            <a:spLocks noGrp="1"/>
          </p:cNvSpPr>
          <p:nvPr>
            <p:ph type="title"/>
          </p:nvPr>
        </p:nvSpPr>
        <p:spPr>
          <a:xfrm>
            <a:off x="371475" y="359944"/>
            <a:ext cx="11341099" cy="1021181"/>
          </a:xfrm>
        </p:spPr>
        <p:txBody>
          <a:bodyPr/>
          <a:lstStyle/>
          <a:p>
            <a:r>
              <a:rPr lang="en-GB" dirty="0"/>
              <a:t>This is seen in an increase in search volume aligned with TV activity</a:t>
            </a:r>
          </a:p>
        </p:txBody>
      </p:sp>
    </p:spTree>
    <p:extLst>
      <p:ext uri="{BB962C8B-B14F-4D97-AF65-F5344CB8AC3E}">
        <p14:creationId xmlns:p14="http://schemas.microsoft.com/office/powerpoint/2010/main" val="164617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548A430-5D7D-D81F-0B79-CC2D5C425B80}"/>
              </a:ext>
            </a:extLst>
          </p:cNvPr>
          <p:cNvGraphicFramePr/>
          <p:nvPr>
            <p:extLst>
              <p:ext uri="{D42A27DB-BD31-4B8C-83A1-F6EECF244321}">
                <p14:modId xmlns:p14="http://schemas.microsoft.com/office/powerpoint/2010/main" val="1695904135"/>
              </p:ext>
            </p:extLst>
          </p:nvPr>
        </p:nvGraphicFramePr>
        <p:xfrm>
          <a:off x="696000" y="1035684"/>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B1B1D5D6-9E6D-4E17-A1A3-7757D3FCB1A7}"/>
              </a:ext>
            </a:extLst>
          </p:cNvPr>
          <p:cNvSpPr>
            <a:spLocks noGrp="1"/>
          </p:cNvSpPr>
          <p:nvPr>
            <p:ph type="body" sz="quarter" idx="15"/>
          </p:nvPr>
        </p:nvSpPr>
        <p:spPr/>
        <p:txBody>
          <a:bodyPr/>
          <a:lstStyle/>
          <a:p>
            <a:r>
              <a:rPr lang="en-GB" dirty="0"/>
              <a:t>Source: BARB/Google Trends, Jan 2019 – Jul 2021</a:t>
            </a:r>
          </a:p>
          <a:p>
            <a:endParaRPr lang="en-GB" dirty="0"/>
          </a:p>
        </p:txBody>
      </p:sp>
      <p:sp>
        <p:nvSpPr>
          <p:cNvPr id="6" name="TextBox 5">
            <a:extLst>
              <a:ext uri="{FF2B5EF4-FFF2-40B4-BE49-F238E27FC236}">
                <a16:creationId xmlns:a16="http://schemas.microsoft.com/office/drawing/2014/main" id="{8E7A2B3D-B94F-4CB4-B736-2FB63C74CB38}"/>
              </a:ext>
            </a:extLst>
          </p:cNvPr>
          <p:cNvSpPr txBox="1"/>
          <p:nvPr/>
        </p:nvSpPr>
        <p:spPr>
          <a:xfrm>
            <a:off x="9715500" y="1099723"/>
            <a:ext cx="948489" cy="338554"/>
          </a:xfrm>
          <a:prstGeom prst="rect">
            <a:avLst/>
          </a:prstGeom>
          <a:noFill/>
        </p:spPr>
        <p:txBody>
          <a:bodyPr wrap="square" rtlCol="0">
            <a:spAutoFit/>
          </a:bodyPr>
          <a:lstStyle/>
          <a:p>
            <a:pPr algn="l"/>
            <a:r>
              <a:rPr lang="en-GB" sz="1600" dirty="0">
                <a:solidFill>
                  <a:schemeClr val="bg2"/>
                </a:solidFill>
              </a:rPr>
              <a:t>R</a:t>
            </a:r>
            <a:r>
              <a:rPr lang="en-GB" sz="1600" baseline="30000" dirty="0">
                <a:solidFill>
                  <a:schemeClr val="bg2"/>
                </a:solidFill>
              </a:rPr>
              <a:t>2=0.69</a:t>
            </a:r>
          </a:p>
        </p:txBody>
      </p:sp>
      <p:pic>
        <p:nvPicPr>
          <p:cNvPr id="4098" name="Picture 2" descr="Serenata Flowers">
            <a:extLst>
              <a:ext uri="{FF2B5EF4-FFF2-40B4-BE49-F238E27FC236}">
                <a16:creationId xmlns:a16="http://schemas.microsoft.com/office/drawing/2014/main" id="{CDC915E1-3A9E-4578-94D1-699DB96436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8071" y="1502316"/>
            <a:ext cx="1858573" cy="64386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81B3CE15-15FF-F991-8367-6AB7FD3C2D9F}"/>
              </a:ext>
            </a:extLst>
          </p:cNvPr>
          <p:cNvSpPr>
            <a:spLocks noGrp="1"/>
          </p:cNvSpPr>
          <p:nvPr>
            <p:ph type="title"/>
          </p:nvPr>
        </p:nvSpPr>
        <p:spPr>
          <a:xfrm>
            <a:off x="371475" y="359944"/>
            <a:ext cx="11341099" cy="1021181"/>
          </a:xfrm>
        </p:spPr>
        <p:txBody>
          <a:bodyPr/>
          <a:lstStyle/>
          <a:p>
            <a:r>
              <a:rPr lang="en-GB" dirty="0"/>
              <a:t>Seasonal factors also impact search volume</a:t>
            </a:r>
          </a:p>
        </p:txBody>
      </p:sp>
    </p:spTree>
    <p:extLst>
      <p:ext uri="{BB962C8B-B14F-4D97-AF65-F5344CB8AC3E}">
        <p14:creationId xmlns:p14="http://schemas.microsoft.com/office/powerpoint/2010/main" val="348266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D14F1C-71C4-4A8B-AE2D-87724CF2A3EE}"/>
              </a:ext>
            </a:extLst>
          </p:cNvPr>
          <p:cNvSpPr>
            <a:spLocks noGrp="1"/>
          </p:cNvSpPr>
          <p:nvPr>
            <p:ph type="title"/>
          </p:nvPr>
        </p:nvSpPr>
        <p:spPr/>
        <p:txBody>
          <a:bodyPr/>
          <a:lstStyle/>
          <a:p>
            <a:r>
              <a:rPr lang="en-GB" dirty="0"/>
              <a:t>Across the 10 brands modelled, TV was the biggest single source of traffic</a:t>
            </a:r>
          </a:p>
        </p:txBody>
      </p:sp>
      <p:graphicFrame>
        <p:nvGraphicFramePr>
          <p:cNvPr id="12" name="Content Placeholder 11">
            <a:extLst>
              <a:ext uri="{FF2B5EF4-FFF2-40B4-BE49-F238E27FC236}">
                <a16:creationId xmlns:a16="http://schemas.microsoft.com/office/drawing/2014/main" id="{4A44EC1B-2FCA-4601-9D02-771AC0E80267}"/>
              </a:ext>
            </a:extLst>
          </p:cNvPr>
          <p:cNvGraphicFramePr>
            <a:graphicFrameLocks noGrp="1"/>
          </p:cNvGraphicFramePr>
          <p:nvPr>
            <p:ph idx="4294967295"/>
            <p:extLst>
              <p:ext uri="{D42A27DB-BD31-4B8C-83A1-F6EECF244321}">
                <p14:modId xmlns:p14="http://schemas.microsoft.com/office/powerpoint/2010/main" val="1503291498"/>
              </p:ext>
            </p:extLst>
          </p:nvPr>
        </p:nvGraphicFramePr>
        <p:xfrm>
          <a:off x="2066925" y="438149"/>
          <a:ext cx="8143876" cy="506380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1A7BAB57-32A5-4D04-8B47-7C3268F0846F}"/>
              </a:ext>
            </a:extLst>
          </p:cNvPr>
          <p:cNvSpPr txBox="1"/>
          <p:nvPr/>
        </p:nvSpPr>
        <p:spPr>
          <a:xfrm>
            <a:off x="3090863" y="5049013"/>
            <a:ext cx="6096000" cy="276999"/>
          </a:xfrm>
          <a:prstGeom prst="rect">
            <a:avLst/>
          </a:prstGeom>
          <a:noFill/>
        </p:spPr>
        <p:txBody>
          <a:bodyPr wrap="square">
            <a:spAutoFit/>
          </a:bodyPr>
          <a:lstStyle/>
          <a:p>
            <a:pPr algn="ctr" rtl="0">
              <a:defRPr sz="1862" b="0" i="0" u="none" strike="noStrike" kern="1200" spc="0" baseline="0">
                <a:solidFill>
                  <a:srgbClr val="20234A"/>
                </a:solidFill>
                <a:latin typeface="+mn-lt"/>
                <a:ea typeface="+mn-ea"/>
                <a:cs typeface="+mn-cs"/>
              </a:defRPr>
            </a:pPr>
            <a:r>
              <a:rPr lang="en-GB" sz="1200" b="1" dirty="0"/>
              <a:t>Breakdown of web visits by driver</a:t>
            </a:r>
          </a:p>
        </p:txBody>
      </p:sp>
      <p:sp>
        <p:nvSpPr>
          <p:cNvPr id="7" name="Text Placeholder 5">
            <a:extLst>
              <a:ext uri="{FF2B5EF4-FFF2-40B4-BE49-F238E27FC236}">
                <a16:creationId xmlns:a16="http://schemas.microsoft.com/office/drawing/2014/main" id="{F0351FB3-6191-4C3C-B641-4D397B83168C}"/>
              </a:ext>
            </a:extLst>
          </p:cNvPr>
          <p:cNvSpPr txBox="1">
            <a:spLocks/>
          </p:cNvSpPr>
          <p:nvPr/>
        </p:nvSpPr>
        <p:spPr>
          <a:xfrm>
            <a:off x="572558" y="1360755"/>
            <a:ext cx="11140016" cy="313932"/>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Contributing 42% of all visits, around 50m in all</a:t>
            </a:r>
          </a:p>
        </p:txBody>
      </p:sp>
      <p:sp>
        <p:nvSpPr>
          <p:cNvPr id="5" name="Text Placeholder 4">
            <a:extLst>
              <a:ext uri="{FF2B5EF4-FFF2-40B4-BE49-F238E27FC236}">
                <a16:creationId xmlns:a16="http://schemas.microsoft.com/office/drawing/2014/main" id="{ECB60AFF-E41D-410A-8688-EE1C047221A3}"/>
              </a:ext>
            </a:extLst>
          </p:cNvPr>
          <p:cNvSpPr>
            <a:spLocks noGrp="1"/>
          </p:cNvSpPr>
          <p:nvPr>
            <p:ph type="body" sz="quarter" idx="15"/>
          </p:nvPr>
        </p:nvSpPr>
        <p:spPr/>
        <p:txBody>
          <a:bodyPr/>
          <a:lstStyle/>
          <a:p>
            <a:r>
              <a:rPr lang="en-GB" dirty="0"/>
              <a:t>Source: Magic Numbers, The TV playbook for online businesses (2021)</a:t>
            </a:r>
          </a:p>
        </p:txBody>
      </p:sp>
    </p:spTree>
    <p:extLst>
      <p:ext uri="{BB962C8B-B14F-4D97-AF65-F5344CB8AC3E}">
        <p14:creationId xmlns:p14="http://schemas.microsoft.com/office/powerpoint/2010/main" val="48224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1829-8FAB-43AC-AA37-686D3D85A9DE}"/>
              </a:ext>
            </a:extLst>
          </p:cNvPr>
          <p:cNvSpPr/>
          <p:nvPr/>
        </p:nvSpPr>
        <p:spPr>
          <a:xfrm>
            <a:off x="6796360" y="1353914"/>
            <a:ext cx="3908808" cy="4028400"/>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3" name="Content Placeholder 12">
            <a:extLst>
              <a:ext uri="{FF2B5EF4-FFF2-40B4-BE49-F238E27FC236}">
                <a16:creationId xmlns:a16="http://schemas.microsoft.com/office/drawing/2014/main" id="{8E04C144-D849-4B2E-91BE-8D245193DF8E}"/>
              </a:ext>
            </a:extLst>
          </p:cNvPr>
          <p:cNvGraphicFramePr>
            <a:graphicFrameLocks/>
          </p:cNvGraphicFramePr>
          <p:nvPr>
            <p:extLst>
              <p:ext uri="{D42A27DB-BD31-4B8C-83A1-F6EECF244321}">
                <p14:modId xmlns:p14="http://schemas.microsoft.com/office/powerpoint/2010/main" val="171467920"/>
              </p:ext>
            </p:extLst>
          </p:nvPr>
        </p:nvGraphicFramePr>
        <p:xfrm>
          <a:off x="0" y="1355137"/>
          <a:ext cx="6421798" cy="4027177"/>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9">
            <a:extLst>
              <a:ext uri="{FF2B5EF4-FFF2-40B4-BE49-F238E27FC236}">
                <a16:creationId xmlns:a16="http://schemas.microsoft.com/office/drawing/2014/main" id="{8BD051AA-E540-49A9-AB0C-D0D26978A262}"/>
              </a:ext>
            </a:extLst>
          </p:cNvPr>
          <p:cNvSpPr>
            <a:spLocks noGrp="1"/>
          </p:cNvSpPr>
          <p:nvPr>
            <p:ph type="title"/>
          </p:nvPr>
        </p:nvSpPr>
        <p:spPr/>
        <p:txBody>
          <a:bodyPr/>
          <a:lstStyle/>
          <a:p>
            <a:r>
              <a:rPr lang="en-GB" dirty="0"/>
              <a:t>Cost per visit was £1.90-£2.50 for 6 of our 10 brands</a:t>
            </a:r>
          </a:p>
        </p:txBody>
      </p:sp>
      <p:sp>
        <p:nvSpPr>
          <p:cNvPr id="11" name="Text Placeholder 10">
            <a:extLst>
              <a:ext uri="{FF2B5EF4-FFF2-40B4-BE49-F238E27FC236}">
                <a16:creationId xmlns:a16="http://schemas.microsoft.com/office/drawing/2014/main" id="{C22DDB90-C8B6-445C-BB91-13E292428E28}"/>
              </a:ext>
            </a:extLst>
          </p:cNvPr>
          <p:cNvSpPr>
            <a:spLocks noGrp="1"/>
          </p:cNvSpPr>
          <p:nvPr>
            <p:ph type="body" sz="quarter" idx="15"/>
          </p:nvPr>
        </p:nvSpPr>
        <p:spPr>
          <a:xfrm>
            <a:off x="371475" y="5483317"/>
            <a:ext cx="11334817" cy="304800"/>
          </a:xfrm>
        </p:spPr>
        <p:txBody>
          <a:bodyPr/>
          <a:lstStyle/>
          <a:p>
            <a:r>
              <a:rPr lang="en-GB" dirty="0"/>
              <a:t>Source: Magic Numbers, The TV playbook for online businesses (2021), Google Ads, FS – Financial Services</a:t>
            </a:r>
          </a:p>
        </p:txBody>
      </p:sp>
      <p:sp>
        <p:nvSpPr>
          <p:cNvPr id="5" name="Right Bracket 4">
            <a:extLst>
              <a:ext uri="{FF2B5EF4-FFF2-40B4-BE49-F238E27FC236}">
                <a16:creationId xmlns:a16="http://schemas.microsoft.com/office/drawing/2014/main" id="{8CD5B1B0-47EE-4AEA-8F6C-B799D2EFC139}"/>
              </a:ext>
            </a:extLst>
          </p:cNvPr>
          <p:cNvSpPr/>
          <p:nvPr/>
        </p:nvSpPr>
        <p:spPr>
          <a:xfrm>
            <a:off x="3464859" y="2936805"/>
            <a:ext cx="45719" cy="1930714"/>
          </a:xfrm>
          <a:prstGeom prst="rightBracket">
            <a:avLst/>
          </a:prstGeom>
          <a:ln w="1905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a:extLst>
              <a:ext uri="{FF2B5EF4-FFF2-40B4-BE49-F238E27FC236}">
                <a16:creationId xmlns:a16="http://schemas.microsoft.com/office/drawing/2014/main" id="{B4B0A59E-26C1-49A0-89B1-A0207517C190}"/>
              </a:ext>
            </a:extLst>
          </p:cNvPr>
          <p:cNvSpPr txBox="1"/>
          <p:nvPr/>
        </p:nvSpPr>
        <p:spPr>
          <a:xfrm>
            <a:off x="3510578" y="3472859"/>
            <a:ext cx="2276458" cy="646331"/>
          </a:xfrm>
          <a:prstGeom prst="rect">
            <a:avLst/>
          </a:prstGeom>
        </p:spPr>
        <p:txBody>
          <a:bodyPr wrap="square" rtlCol="0">
            <a:spAutoFit/>
          </a:bodyPr>
          <a:lstStyle/>
          <a:p>
            <a:pPr indent="-285750" algn="ctr">
              <a:buClr>
                <a:schemeClr val="accent3"/>
              </a:buClr>
            </a:pPr>
            <a:r>
              <a:rPr lang="en-GB" sz="1200" dirty="0">
                <a:latin typeface="+mj-lt"/>
                <a:cs typeface="Poppins" panose="00000500000000000000" pitchFamily="2" charset="0"/>
              </a:rPr>
              <a:t>6 of the 10 brands we modelled had a TV cost per visit between £1.90 and £2.50</a:t>
            </a:r>
          </a:p>
        </p:txBody>
      </p:sp>
      <p:sp>
        <p:nvSpPr>
          <p:cNvPr id="9" name="Text Placeholder 5">
            <a:extLst>
              <a:ext uri="{FF2B5EF4-FFF2-40B4-BE49-F238E27FC236}">
                <a16:creationId xmlns:a16="http://schemas.microsoft.com/office/drawing/2014/main" id="{A3CDEC65-2C42-44B4-9F4A-8F0F705A6C66}"/>
              </a:ext>
            </a:extLst>
          </p:cNvPr>
          <p:cNvSpPr txBox="1">
            <a:spLocks/>
          </p:cNvSpPr>
          <p:nvPr/>
        </p:nvSpPr>
        <p:spPr>
          <a:xfrm>
            <a:off x="572558" y="941149"/>
            <a:ext cx="11140016" cy="313932"/>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This is a pretty good benchmark to use in planning</a:t>
            </a:r>
          </a:p>
        </p:txBody>
      </p:sp>
      <p:sp>
        <p:nvSpPr>
          <p:cNvPr id="8" name="Content Placeholder 6">
            <a:extLst>
              <a:ext uri="{FF2B5EF4-FFF2-40B4-BE49-F238E27FC236}">
                <a16:creationId xmlns:a16="http://schemas.microsoft.com/office/drawing/2014/main" id="{92C06144-374F-4653-9BB1-64B93707047C}"/>
              </a:ext>
            </a:extLst>
          </p:cNvPr>
          <p:cNvSpPr txBox="1">
            <a:spLocks/>
          </p:cNvSpPr>
          <p:nvPr/>
        </p:nvSpPr>
        <p:spPr>
          <a:xfrm>
            <a:off x="6986764" y="1531765"/>
            <a:ext cx="3528000" cy="3882188"/>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dirty="0"/>
              <a:t>£1.90-£2.50 is a good benchmark</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But there is variation</a:t>
            </a:r>
          </a:p>
          <a:p>
            <a:pPr marL="642938" lvl="1" indent="-285750">
              <a:buFont typeface="Arial" panose="020B0604020202020204" pitchFamily="34" charset="0"/>
              <a:buChar char="•"/>
            </a:pPr>
            <a:r>
              <a:rPr lang="en-GB" dirty="0"/>
              <a:t>Complex financial product</a:t>
            </a:r>
          </a:p>
          <a:p>
            <a:pPr marL="642938" lvl="1" indent="-285750">
              <a:buFont typeface="Arial" panose="020B0604020202020204" pitchFamily="34" charset="0"/>
              <a:buChar char="•"/>
            </a:pPr>
            <a:r>
              <a:rPr lang="en-GB" dirty="0"/>
              <a:t>Simple D2C highly optimised</a:t>
            </a:r>
          </a:p>
          <a:p>
            <a:pPr marL="642938" lvl="1"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Compares favourably to generic search cost</a:t>
            </a:r>
          </a:p>
          <a:p>
            <a:pPr marL="642938" lvl="1" indent="-285750">
              <a:buFont typeface="Arial" panose="020B0604020202020204" pitchFamily="34" charset="0"/>
              <a:buChar char="•"/>
            </a:pPr>
            <a:r>
              <a:rPr lang="en-GB" dirty="0"/>
              <a:t>e.g. gift delivery £1-3</a:t>
            </a:r>
          </a:p>
          <a:p>
            <a:pPr marL="642938" lvl="1" indent="-285750">
              <a:buFont typeface="Arial" panose="020B0604020202020204" pitchFamily="34" charset="0"/>
              <a:buChar char="•"/>
            </a:pPr>
            <a:r>
              <a:rPr lang="en-GB" dirty="0"/>
              <a:t>e.g. financial services £5-11</a:t>
            </a:r>
          </a:p>
        </p:txBody>
      </p:sp>
    </p:spTree>
    <p:extLst>
      <p:ext uri="{BB962C8B-B14F-4D97-AF65-F5344CB8AC3E}">
        <p14:creationId xmlns:p14="http://schemas.microsoft.com/office/powerpoint/2010/main" val="193546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12">
            <a:extLst>
              <a:ext uri="{FF2B5EF4-FFF2-40B4-BE49-F238E27FC236}">
                <a16:creationId xmlns:a16="http://schemas.microsoft.com/office/drawing/2014/main" id="{634D1FA3-8776-46C4-994F-AF33C40CD2D0}"/>
              </a:ext>
            </a:extLst>
          </p:cNvPr>
          <p:cNvGraphicFramePr>
            <a:graphicFrameLocks/>
          </p:cNvGraphicFramePr>
          <p:nvPr>
            <p:extLst>
              <p:ext uri="{D42A27DB-BD31-4B8C-83A1-F6EECF244321}">
                <p14:modId xmlns:p14="http://schemas.microsoft.com/office/powerpoint/2010/main" val="690708102"/>
              </p:ext>
            </p:extLst>
          </p:nvPr>
        </p:nvGraphicFramePr>
        <p:xfrm>
          <a:off x="1102566" y="1526007"/>
          <a:ext cx="1008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a:extLst>
              <a:ext uri="{FF2B5EF4-FFF2-40B4-BE49-F238E27FC236}">
                <a16:creationId xmlns:a16="http://schemas.microsoft.com/office/drawing/2014/main" id="{00F314F0-7797-43A0-B241-84C2BC28CCAB}"/>
              </a:ext>
            </a:extLst>
          </p:cNvPr>
          <p:cNvSpPr>
            <a:spLocks noGrp="1"/>
          </p:cNvSpPr>
          <p:nvPr>
            <p:ph type="title"/>
          </p:nvPr>
        </p:nvSpPr>
        <p:spPr/>
        <p:txBody>
          <a:bodyPr/>
          <a:lstStyle/>
          <a:p>
            <a:r>
              <a:rPr lang="en-GB" dirty="0"/>
              <a:t>Additionally TV provides scale in a way that other offline channels can’t</a:t>
            </a:r>
          </a:p>
        </p:txBody>
      </p:sp>
      <p:sp>
        <p:nvSpPr>
          <p:cNvPr id="2" name="Text Placeholder 1">
            <a:extLst>
              <a:ext uri="{FF2B5EF4-FFF2-40B4-BE49-F238E27FC236}">
                <a16:creationId xmlns:a16="http://schemas.microsoft.com/office/drawing/2014/main" id="{160FE551-1D9A-4968-AF5A-F9710D59E540}"/>
              </a:ext>
            </a:extLst>
          </p:cNvPr>
          <p:cNvSpPr>
            <a:spLocks noGrp="1"/>
          </p:cNvSpPr>
          <p:nvPr>
            <p:ph type="body" sz="quarter" idx="15"/>
          </p:nvPr>
        </p:nvSpPr>
        <p:spPr/>
        <p:txBody>
          <a:bodyPr/>
          <a:lstStyle/>
          <a:p>
            <a:r>
              <a:rPr lang="en-GB" dirty="0"/>
              <a:t>Source: Magic Numbers, The TV playbook for online businesses (2021)</a:t>
            </a:r>
          </a:p>
        </p:txBody>
      </p:sp>
      <p:cxnSp>
        <p:nvCxnSpPr>
          <p:cNvPr id="10" name="Straight Arrow Connector 9">
            <a:extLst>
              <a:ext uri="{FF2B5EF4-FFF2-40B4-BE49-F238E27FC236}">
                <a16:creationId xmlns:a16="http://schemas.microsoft.com/office/drawing/2014/main" id="{CF813068-363C-4374-9F2D-A6CA27DF2671}"/>
              </a:ext>
            </a:extLst>
          </p:cNvPr>
          <p:cNvCxnSpPr>
            <a:cxnSpLocks/>
          </p:cNvCxnSpPr>
          <p:nvPr/>
        </p:nvCxnSpPr>
        <p:spPr>
          <a:xfrm flipH="1" flipV="1">
            <a:off x="7850221" y="2619841"/>
            <a:ext cx="1570910" cy="1809270"/>
          </a:xfrm>
          <a:prstGeom prst="straightConnector1">
            <a:avLst/>
          </a:prstGeom>
          <a:ln w="1905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BBD003A-53D9-4CC2-A0BB-7EEEA1E38BB2}"/>
              </a:ext>
            </a:extLst>
          </p:cNvPr>
          <p:cNvSpPr txBox="1"/>
          <p:nvPr/>
        </p:nvSpPr>
        <p:spPr>
          <a:xfrm>
            <a:off x="6142566" y="3182841"/>
            <a:ext cx="2164079" cy="646331"/>
          </a:xfrm>
          <a:prstGeom prst="rect">
            <a:avLst/>
          </a:prstGeom>
        </p:spPr>
        <p:txBody>
          <a:bodyPr wrap="square" rtlCol="0">
            <a:spAutoFit/>
          </a:bodyPr>
          <a:lstStyle/>
          <a:p>
            <a:pPr indent="-285750" algn="ctr">
              <a:buClr>
                <a:schemeClr val="accent3"/>
              </a:buClr>
            </a:pPr>
            <a:r>
              <a:rPr lang="en-GB" sz="1200" dirty="0">
                <a:latin typeface="+mj-lt"/>
                <a:cs typeface="Poppins" panose="00000500000000000000" pitchFamily="2" charset="0"/>
              </a:rPr>
              <a:t>Ideal for an offline channel is to drive lots of visits at a low cost per visit</a:t>
            </a:r>
          </a:p>
        </p:txBody>
      </p:sp>
      <p:sp>
        <p:nvSpPr>
          <p:cNvPr id="8" name="Text Placeholder 5">
            <a:extLst>
              <a:ext uri="{FF2B5EF4-FFF2-40B4-BE49-F238E27FC236}">
                <a16:creationId xmlns:a16="http://schemas.microsoft.com/office/drawing/2014/main" id="{3D67480D-5A27-45E0-B1BD-076491E58EE4}"/>
              </a:ext>
            </a:extLst>
          </p:cNvPr>
          <p:cNvSpPr txBox="1">
            <a:spLocks/>
          </p:cNvSpPr>
          <p:nvPr/>
        </p:nvSpPr>
        <p:spPr>
          <a:xfrm>
            <a:off x="572558" y="1188085"/>
            <a:ext cx="11140016" cy="313932"/>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It’s because TV has higher reach – 68% of adults watch ads on live TV every day</a:t>
            </a:r>
          </a:p>
        </p:txBody>
      </p:sp>
    </p:spTree>
    <p:extLst>
      <p:ext uri="{BB962C8B-B14F-4D97-AF65-F5344CB8AC3E}">
        <p14:creationId xmlns:p14="http://schemas.microsoft.com/office/powerpoint/2010/main" val="388837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5">
            <a:extLst>
              <a:ext uri="{FF2B5EF4-FFF2-40B4-BE49-F238E27FC236}">
                <a16:creationId xmlns:a16="http://schemas.microsoft.com/office/drawing/2014/main" id="{02A932B0-9E4D-4E13-BE02-07A5A84E2965}"/>
              </a:ext>
            </a:extLst>
          </p:cNvPr>
          <p:cNvGraphicFramePr>
            <a:graphicFrameLocks/>
          </p:cNvGraphicFramePr>
          <p:nvPr>
            <p:extLst>
              <p:ext uri="{D42A27DB-BD31-4B8C-83A1-F6EECF244321}">
                <p14:modId xmlns:p14="http://schemas.microsoft.com/office/powerpoint/2010/main" val="395551011"/>
              </p:ext>
            </p:extLst>
          </p:nvPr>
        </p:nvGraphicFramePr>
        <p:xfrm>
          <a:off x="1056000" y="1449000"/>
          <a:ext cx="1008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D7705A9-C6D2-41B0-8926-9999AC34E484}"/>
              </a:ext>
            </a:extLst>
          </p:cNvPr>
          <p:cNvSpPr>
            <a:spLocks noGrp="1"/>
          </p:cNvSpPr>
          <p:nvPr>
            <p:ph type="title"/>
          </p:nvPr>
        </p:nvSpPr>
        <p:spPr/>
        <p:txBody>
          <a:bodyPr/>
          <a:lstStyle/>
          <a:p>
            <a:r>
              <a:rPr lang="en-GB" dirty="0"/>
              <a:t>TV has the longest-lasting effects</a:t>
            </a:r>
          </a:p>
        </p:txBody>
      </p:sp>
      <p:sp>
        <p:nvSpPr>
          <p:cNvPr id="4" name="Text Placeholder 3">
            <a:extLst>
              <a:ext uri="{FF2B5EF4-FFF2-40B4-BE49-F238E27FC236}">
                <a16:creationId xmlns:a16="http://schemas.microsoft.com/office/drawing/2014/main" id="{3F619809-5E4C-4C02-90E7-4FD841C86686}"/>
              </a:ext>
            </a:extLst>
          </p:cNvPr>
          <p:cNvSpPr>
            <a:spLocks noGrp="1"/>
          </p:cNvSpPr>
          <p:nvPr>
            <p:ph type="body" sz="quarter" idx="15"/>
          </p:nvPr>
        </p:nvSpPr>
        <p:spPr/>
        <p:txBody>
          <a:bodyPr/>
          <a:lstStyle/>
          <a:p>
            <a:r>
              <a:rPr lang="en-GB" dirty="0"/>
              <a:t>Source: Magic Numbers, The TV playbook for online businesses (2021)</a:t>
            </a:r>
          </a:p>
        </p:txBody>
      </p:sp>
      <p:sp>
        <p:nvSpPr>
          <p:cNvPr id="27" name="TextBox 26">
            <a:extLst>
              <a:ext uri="{FF2B5EF4-FFF2-40B4-BE49-F238E27FC236}">
                <a16:creationId xmlns:a16="http://schemas.microsoft.com/office/drawing/2014/main" id="{27B7364B-1802-44A6-9424-590411C59FB9}"/>
              </a:ext>
            </a:extLst>
          </p:cNvPr>
          <p:cNvSpPr txBox="1"/>
          <p:nvPr/>
        </p:nvSpPr>
        <p:spPr>
          <a:xfrm>
            <a:off x="8710014" y="2444405"/>
            <a:ext cx="1823266" cy="646331"/>
          </a:xfrm>
          <a:prstGeom prst="rect">
            <a:avLst/>
          </a:prstGeom>
        </p:spPr>
        <p:txBody>
          <a:bodyPr wrap="square" rtlCol="0">
            <a:spAutoFit/>
          </a:bodyPr>
          <a:lstStyle/>
          <a:p>
            <a:pPr indent="-285750" algn="ctr">
              <a:buClr>
                <a:schemeClr val="accent3"/>
              </a:buClr>
            </a:pPr>
            <a:r>
              <a:rPr lang="en-GB" sz="1200" dirty="0">
                <a:latin typeface="+mj-lt"/>
                <a:cs typeface="Poppins" panose="00000500000000000000" pitchFamily="2" charset="0"/>
              </a:rPr>
              <a:t>Brand TV has effects lasting up to 2 years after airing</a:t>
            </a:r>
          </a:p>
        </p:txBody>
      </p:sp>
      <p:cxnSp>
        <p:nvCxnSpPr>
          <p:cNvPr id="28" name="Straight Arrow Connector 27">
            <a:extLst>
              <a:ext uri="{FF2B5EF4-FFF2-40B4-BE49-F238E27FC236}">
                <a16:creationId xmlns:a16="http://schemas.microsoft.com/office/drawing/2014/main" id="{DD97D6FC-5C5F-4C45-BA1F-F161B7A32DB2}"/>
              </a:ext>
            </a:extLst>
          </p:cNvPr>
          <p:cNvCxnSpPr>
            <a:cxnSpLocks/>
          </p:cNvCxnSpPr>
          <p:nvPr/>
        </p:nvCxnSpPr>
        <p:spPr>
          <a:xfrm>
            <a:off x="10198221" y="3028486"/>
            <a:ext cx="408316" cy="802257"/>
          </a:xfrm>
          <a:prstGeom prst="straightConnector1">
            <a:avLst/>
          </a:prstGeom>
          <a:ln w="1905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61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floor, indoor, wall, window&#10;&#10;Description automatically generated">
            <a:extLst>
              <a:ext uri="{FF2B5EF4-FFF2-40B4-BE49-F238E27FC236}">
                <a16:creationId xmlns:a16="http://schemas.microsoft.com/office/drawing/2014/main" id="{37EDD31D-9005-4D2C-8728-B98B2B097E7C}"/>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04" r="104"/>
          <a:stretch>
            <a:fillRect/>
          </a:stretch>
        </p:blipFill>
        <p:spPr/>
      </p:pic>
      <p:sp>
        <p:nvSpPr>
          <p:cNvPr id="9" name="Rectangle 8">
            <a:extLst>
              <a:ext uri="{FF2B5EF4-FFF2-40B4-BE49-F238E27FC236}">
                <a16:creationId xmlns:a16="http://schemas.microsoft.com/office/drawing/2014/main" id="{CCC1E9EE-4AED-45B4-8D24-AA254D610E5E}"/>
              </a:ext>
            </a:extLst>
          </p:cNvPr>
          <p:cNvSpPr/>
          <p:nvPr/>
        </p:nvSpPr>
        <p:spPr>
          <a:xfrm flipH="1">
            <a:off x="2" y="-9730"/>
            <a:ext cx="12191998" cy="6857999"/>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Title 6">
            <a:extLst>
              <a:ext uri="{FF2B5EF4-FFF2-40B4-BE49-F238E27FC236}">
                <a16:creationId xmlns:a16="http://schemas.microsoft.com/office/drawing/2014/main" id="{CB404F79-A4CB-4C95-8C9D-45F076FF8DD8}"/>
              </a:ext>
            </a:extLst>
          </p:cNvPr>
          <p:cNvSpPr>
            <a:spLocks noGrp="1"/>
          </p:cNvSpPr>
          <p:nvPr>
            <p:ph type="title"/>
          </p:nvPr>
        </p:nvSpPr>
        <p:spPr/>
        <p:txBody>
          <a:bodyPr>
            <a:normAutofit/>
          </a:bodyPr>
          <a:lstStyle/>
          <a:p>
            <a:br>
              <a:rPr lang="en-US" sz="2800" dirty="0"/>
            </a:br>
            <a:r>
              <a:rPr lang="en-US" sz="2800" dirty="0"/>
              <a:t>“The only way we're going to get out of this trap of having to keep pushing money in, of 60% of our sales being driven by marketing, is by generating underlying brand awareness, underlying brand strength. The long-term strategic play, that base sales layer to fall back on”</a:t>
            </a:r>
            <a:endParaRPr lang="en-GB" sz="2000" dirty="0"/>
          </a:p>
        </p:txBody>
      </p:sp>
      <p:sp>
        <p:nvSpPr>
          <p:cNvPr id="2" name="Text Placeholder 1">
            <a:extLst>
              <a:ext uri="{FF2B5EF4-FFF2-40B4-BE49-F238E27FC236}">
                <a16:creationId xmlns:a16="http://schemas.microsoft.com/office/drawing/2014/main" id="{CC15399E-161C-4C9D-B52B-452EB806A897}"/>
              </a:ext>
            </a:extLst>
          </p:cNvPr>
          <p:cNvSpPr>
            <a:spLocks noGrp="1"/>
          </p:cNvSpPr>
          <p:nvPr>
            <p:ph type="body" sz="quarter" idx="13"/>
          </p:nvPr>
        </p:nvSpPr>
        <p:spPr>
          <a:xfrm>
            <a:off x="535314" y="3773512"/>
            <a:ext cx="4760586" cy="357149"/>
          </a:xfrm>
        </p:spPr>
        <p:txBody>
          <a:bodyPr>
            <a:noAutofit/>
          </a:bodyPr>
          <a:lstStyle/>
          <a:p>
            <a:r>
              <a:rPr lang="en-US" sz="1200" dirty="0"/>
              <a:t>Cheryl Calverley, CEO, Eve Sleep</a:t>
            </a:r>
            <a:endParaRPr lang="en-GB" sz="1200" dirty="0"/>
          </a:p>
        </p:txBody>
      </p:sp>
      <p:sp>
        <p:nvSpPr>
          <p:cNvPr id="10" name="Text Placeholder 5">
            <a:extLst>
              <a:ext uri="{FF2B5EF4-FFF2-40B4-BE49-F238E27FC236}">
                <a16:creationId xmlns:a16="http://schemas.microsoft.com/office/drawing/2014/main" id="{1F83569C-A1E7-4A76-97FA-6C138B43E5E0}"/>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“Cuddly Toy” – Eve Sleep</a:t>
            </a:r>
          </a:p>
        </p:txBody>
      </p:sp>
    </p:spTree>
    <p:extLst>
      <p:ext uri="{BB962C8B-B14F-4D97-AF65-F5344CB8AC3E}">
        <p14:creationId xmlns:p14="http://schemas.microsoft.com/office/powerpoint/2010/main" val="104866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10;&#10;Description automatically generated">
            <a:extLst>
              <a:ext uri="{FF2B5EF4-FFF2-40B4-BE49-F238E27FC236}">
                <a16:creationId xmlns:a16="http://schemas.microsoft.com/office/drawing/2014/main" id="{9824489C-E154-4A19-8A5D-939583347E75}"/>
              </a:ext>
            </a:extLst>
          </p:cNvPr>
          <p:cNvPicPr>
            <a:picLocks noChangeAspect="1"/>
          </p:cNvPicPr>
          <p:nvPr/>
        </p:nvPicPr>
        <p:blipFill rotWithShape="1">
          <a:blip r:embed="rId3">
            <a:extLst>
              <a:ext uri="{28A0092B-C50C-407E-A947-70E740481C1C}">
                <a14:useLocalDpi xmlns:a14="http://schemas.microsoft.com/office/drawing/2010/main" val="0"/>
              </a:ext>
            </a:extLst>
          </a:blip>
          <a:srcRect l="17769" t="164" r="23656" b="-164"/>
          <a:stretch/>
        </p:blipFill>
        <p:spPr>
          <a:xfrm>
            <a:off x="6007894" y="0"/>
            <a:ext cx="6184106" cy="5938635"/>
          </a:xfrm>
          <a:prstGeom prst="rect">
            <a:avLst/>
          </a:prstGeom>
        </p:spPr>
      </p:pic>
      <p:sp>
        <p:nvSpPr>
          <p:cNvPr id="7" name="Title 6">
            <a:extLst>
              <a:ext uri="{FF2B5EF4-FFF2-40B4-BE49-F238E27FC236}">
                <a16:creationId xmlns:a16="http://schemas.microsoft.com/office/drawing/2014/main" id="{2ECBCADF-DC48-4738-B482-12150CD0F2AF}"/>
              </a:ext>
            </a:extLst>
          </p:cNvPr>
          <p:cNvSpPr>
            <a:spLocks noGrp="1"/>
          </p:cNvSpPr>
          <p:nvPr>
            <p:ph type="title"/>
          </p:nvPr>
        </p:nvSpPr>
        <p:spPr/>
        <p:txBody>
          <a:bodyPr>
            <a:noAutofit/>
          </a:bodyPr>
          <a:lstStyle/>
          <a:p>
            <a:r>
              <a:rPr lang="en-GB" sz="2400" dirty="0"/>
              <a:t>Summary –</a:t>
            </a:r>
            <a:br>
              <a:rPr lang="en-GB" sz="2400" dirty="0"/>
            </a:br>
            <a:r>
              <a:rPr lang="en-GB" sz="2400" dirty="0"/>
              <a:t>The effects of TV on your business</a:t>
            </a:r>
          </a:p>
        </p:txBody>
      </p:sp>
      <p:sp>
        <p:nvSpPr>
          <p:cNvPr id="9" name="Text Placeholder 8">
            <a:extLst>
              <a:ext uri="{FF2B5EF4-FFF2-40B4-BE49-F238E27FC236}">
                <a16:creationId xmlns:a16="http://schemas.microsoft.com/office/drawing/2014/main" id="{FB04EC1E-C643-48AC-A408-466B38CC224A}"/>
              </a:ext>
            </a:extLst>
          </p:cNvPr>
          <p:cNvSpPr>
            <a:spLocks noGrp="1"/>
          </p:cNvSpPr>
          <p:nvPr>
            <p:ph type="body" sz="quarter" idx="13"/>
          </p:nvPr>
        </p:nvSpPr>
        <p:spPr/>
        <p:txBody>
          <a:bodyPr/>
          <a:lstStyle/>
          <a:p>
            <a:pPr marL="285750" lvl="0" indent="-285750">
              <a:buFont typeface="Arial" panose="020B0604020202020204" pitchFamily="34" charset="0"/>
              <a:buChar char="—"/>
            </a:pPr>
            <a:r>
              <a:rPr lang="en-GB" sz="1600" dirty="0"/>
              <a:t>An immediate response visible in your dashboards</a:t>
            </a:r>
            <a:endParaRPr lang="en-GB" dirty="0"/>
          </a:p>
          <a:p>
            <a:pPr marL="285750" lvl="0" indent="-285750">
              <a:buFont typeface="Arial" panose="020B0604020202020204" pitchFamily="34" charset="0"/>
              <a:buChar char="—"/>
            </a:pPr>
            <a:r>
              <a:rPr lang="en-GB" dirty="0"/>
              <a:t>A big effect at a cost per visit comparable to that of search advertising</a:t>
            </a:r>
          </a:p>
          <a:p>
            <a:pPr marL="285750" indent="-285750">
              <a:buFont typeface="Arial" panose="020B0604020202020204" pitchFamily="34" charset="0"/>
              <a:buChar char="—"/>
            </a:pPr>
            <a:r>
              <a:rPr lang="en-GB" sz="1600" dirty="0"/>
              <a:t>Lasting ad effects that grow base sales</a:t>
            </a:r>
          </a:p>
          <a:p>
            <a:pPr marL="285750" indent="-285750">
              <a:buFont typeface="Arial" panose="020B0604020202020204" pitchFamily="34" charset="0"/>
              <a:buChar char="—"/>
            </a:pPr>
            <a:endParaRPr lang="en-GB" sz="1600" dirty="0"/>
          </a:p>
          <a:p>
            <a:pPr marL="285750" lvl="0" indent="-285750">
              <a:buFont typeface="Arial" panose="020B0604020202020204" pitchFamily="34" charset="0"/>
              <a:buChar char="—"/>
            </a:pPr>
            <a:endParaRPr lang="en-GB" sz="1600" dirty="0"/>
          </a:p>
          <a:p>
            <a:pPr marL="285750" lvl="0" indent="-285750">
              <a:buFontTx/>
              <a:buChar char="-"/>
            </a:pPr>
            <a:endParaRPr lang="en-GB" sz="1600" dirty="0"/>
          </a:p>
        </p:txBody>
      </p:sp>
      <p:sp>
        <p:nvSpPr>
          <p:cNvPr id="12" name="Text Placeholder 11">
            <a:extLst>
              <a:ext uri="{FF2B5EF4-FFF2-40B4-BE49-F238E27FC236}">
                <a16:creationId xmlns:a16="http://schemas.microsoft.com/office/drawing/2014/main" id="{438FF930-1FE2-4216-A90D-C02EEA223C70}"/>
              </a:ext>
            </a:extLst>
          </p:cNvPr>
          <p:cNvSpPr>
            <a:spLocks noGrp="1"/>
          </p:cNvSpPr>
          <p:nvPr>
            <p:ph type="body" sz="quarter" idx="15"/>
          </p:nvPr>
        </p:nvSpPr>
        <p:spPr/>
        <p:txBody>
          <a:bodyPr/>
          <a:lstStyle/>
          <a:p>
            <a:r>
              <a:rPr lang="en-GB" dirty="0"/>
              <a:t>Source: Magic Numbers, The TV playbook for online businesses (2021)</a:t>
            </a:r>
          </a:p>
          <a:p>
            <a:endParaRPr lang="en-GB" dirty="0"/>
          </a:p>
        </p:txBody>
      </p:sp>
      <p:sp>
        <p:nvSpPr>
          <p:cNvPr id="31" name="Text Placeholder 5">
            <a:extLst>
              <a:ext uri="{FF2B5EF4-FFF2-40B4-BE49-F238E27FC236}">
                <a16:creationId xmlns:a16="http://schemas.microsoft.com/office/drawing/2014/main" id="{003B45A5-4F22-4F26-9410-5D467FE2DAC4}"/>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“Give It Some” – </a:t>
            </a:r>
            <a:r>
              <a:rPr lang="en-GB" dirty="0" err="1">
                <a:solidFill>
                  <a:schemeClr val="bg1"/>
                </a:solidFill>
              </a:rPr>
              <a:t>Gousto</a:t>
            </a:r>
            <a:endParaRPr lang="en-GB" dirty="0">
              <a:solidFill>
                <a:schemeClr val="bg1"/>
              </a:solidFill>
            </a:endParaRPr>
          </a:p>
        </p:txBody>
      </p:sp>
    </p:spTree>
    <p:extLst>
      <p:ext uri="{BB962C8B-B14F-4D97-AF65-F5344CB8AC3E}">
        <p14:creationId xmlns:p14="http://schemas.microsoft.com/office/powerpoint/2010/main" val="406508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2B330B1-8AFA-4BA4-ACB0-7E7DC8B79EA2}"/>
              </a:ext>
            </a:extLst>
          </p:cNvPr>
          <p:cNvGraphicFramePr/>
          <p:nvPr>
            <p:extLst>
              <p:ext uri="{D42A27DB-BD31-4B8C-83A1-F6EECF244321}">
                <p14:modId xmlns:p14="http://schemas.microsoft.com/office/powerpoint/2010/main" val="3150658153"/>
              </p:ext>
            </p:extLst>
          </p:nvPr>
        </p:nvGraphicFramePr>
        <p:xfrm>
          <a:off x="109057" y="679508"/>
          <a:ext cx="12021424" cy="537480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4A92121-F12C-4FF1-9A0C-B9BD18EADF51}"/>
              </a:ext>
            </a:extLst>
          </p:cNvPr>
          <p:cNvSpPr>
            <a:spLocks noGrp="1"/>
          </p:cNvSpPr>
          <p:nvPr>
            <p:ph type="title"/>
          </p:nvPr>
        </p:nvSpPr>
        <p:spPr>
          <a:xfrm>
            <a:off x="301262" y="293255"/>
            <a:ext cx="11341099" cy="1021181"/>
          </a:xfrm>
        </p:spPr>
        <p:txBody>
          <a:bodyPr>
            <a:normAutofit fontScale="90000"/>
          </a:bodyPr>
          <a:lstStyle/>
          <a:p>
            <a:r>
              <a:rPr lang="en-GB" dirty="0"/>
              <a:t>TV is experiencing a surge in spend from ‘online-born’ businesses</a:t>
            </a:r>
            <a:br>
              <a:rPr lang="en-GB" dirty="0"/>
            </a:br>
            <a:endParaRPr lang="en-GB" dirty="0"/>
          </a:p>
        </p:txBody>
      </p:sp>
      <p:sp>
        <p:nvSpPr>
          <p:cNvPr id="3" name="Text Placeholder 2">
            <a:extLst>
              <a:ext uri="{FF2B5EF4-FFF2-40B4-BE49-F238E27FC236}">
                <a16:creationId xmlns:a16="http://schemas.microsoft.com/office/drawing/2014/main" id="{AD6FF779-F2AA-40C8-BCD9-CE2179618A75}"/>
              </a:ext>
            </a:extLst>
          </p:cNvPr>
          <p:cNvSpPr>
            <a:spLocks noGrp="1"/>
          </p:cNvSpPr>
          <p:nvPr>
            <p:ph type="body" sz="quarter" idx="15"/>
          </p:nvPr>
        </p:nvSpPr>
        <p:spPr>
          <a:xfrm>
            <a:off x="224353" y="5606659"/>
            <a:ext cx="11334817" cy="304800"/>
          </a:xfrm>
        </p:spPr>
        <p:txBody>
          <a:bodyPr/>
          <a:lstStyle/>
          <a:p>
            <a:r>
              <a:rPr lang="en-GB" dirty="0"/>
              <a:t>Source: Nielsen, Thinkbox-created category of online-born businesses. Brands shown are not the exhaustive list, but account for the majority of spend</a:t>
            </a:r>
          </a:p>
        </p:txBody>
      </p:sp>
      <p:pic>
        <p:nvPicPr>
          <p:cNvPr id="7" name="Picture 2" descr="Just Eat UK - Home | Facebook">
            <a:extLst>
              <a:ext uri="{FF2B5EF4-FFF2-40B4-BE49-F238E27FC236}">
                <a16:creationId xmlns:a16="http://schemas.microsoft.com/office/drawing/2014/main" id="{D7F923AB-DFE0-4908-99C3-FD038105E0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003" y="1549922"/>
            <a:ext cx="409524" cy="4095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eliveroo Logo - PNG and Vector - Logo Download">
            <a:extLst>
              <a:ext uri="{FF2B5EF4-FFF2-40B4-BE49-F238E27FC236}">
                <a16:creationId xmlns:a16="http://schemas.microsoft.com/office/drawing/2014/main" id="{3BB2C661-FC64-4C10-9889-7891360DD5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320" y="2993817"/>
            <a:ext cx="476890" cy="4540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Gousto - Home | Facebook">
            <a:extLst>
              <a:ext uri="{FF2B5EF4-FFF2-40B4-BE49-F238E27FC236}">
                <a16:creationId xmlns:a16="http://schemas.microsoft.com/office/drawing/2014/main" id="{5F7C39B6-8EFB-4DE6-B00F-665AB261A7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1004" y="2271870"/>
            <a:ext cx="409523" cy="4095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Ocado: Online Groceries, Supermarket Savings, M&amp;amp;S and more">
            <a:extLst>
              <a:ext uri="{FF2B5EF4-FFF2-40B4-BE49-F238E27FC236}">
                <a16:creationId xmlns:a16="http://schemas.microsoft.com/office/drawing/2014/main" id="{B5500678-2B20-40F5-BCA4-FAEDAF750B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229" y="4322824"/>
            <a:ext cx="761072" cy="1698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ome | HelloFresh SE">
            <a:extLst>
              <a:ext uri="{FF2B5EF4-FFF2-40B4-BE49-F238E27FC236}">
                <a16:creationId xmlns:a16="http://schemas.microsoft.com/office/drawing/2014/main" id="{D2307666-888B-4A68-BFFE-2BA3ED5CDE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1035" y="3760323"/>
            <a:ext cx="769461" cy="2500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71DDAF6-3E08-41EC-BAF6-E1D97F75808B}"/>
              </a:ext>
            </a:extLst>
          </p:cNvPr>
          <p:cNvSpPr txBox="1"/>
          <p:nvPr/>
        </p:nvSpPr>
        <p:spPr>
          <a:xfrm>
            <a:off x="741998" y="1013332"/>
            <a:ext cx="110734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4D4D4D"/>
                </a:solidFill>
                <a:effectLst/>
                <a:uLnTx/>
                <a:uFillTx/>
                <a:latin typeface="Arial"/>
                <a:ea typeface="+mn-ea"/>
                <a:cs typeface="+mn-cs"/>
              </a:rPr>
              <a:t>+£43m</a:t>
            </a:r>
            <a:endParaRPr kumimoji="0" lang="en-GB" sz="1000" b="1" i="0" u="none" strike="noStrike" kern="1200" cap="none" spc="0" normalizeH="0" baseline="0" noProof="0" dirty="0">
              <a:ln>
                <a:noFill/>
              </a:ln>
              <a:solidFill>
                <a:srgbClr val="009B3C"/>
              </a:solidFill>
              <a:effectLst/>
              <a:uLnTx/>
              <a:uFillTx/>
              <a:latin typeface="Arial"/>
              <a:ea typeface="+mn-ea"/>
              <a:cs typeface="+mn-cs"/>
            </a:endParaRPr>
          </a:p>
        </p:txBody>
      </p:sp>
      <p:pic>
        <p:nvPicPr>
          <p:cNvPr id="13" name="Picture 14">
            <a:extLst>
              <a:ext uri="{FF2B5EF4-FFF2-40B4-BE49-F238E27FC236}">
                <a16:creationId xmlns:a16="http://schemas.microsoft.com/office/drawing/2014/main" id="{715A60FE-48CD-4977-AEE9-B32ADE720C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6402" y="2870488"/>
            <a:ext cx="592756" cy="2586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Etsy Logo transparent PNG - StickPNG">
            <a:extLst>
              <a:ext uri="{FF2B5EF4-FFF2-40B4-BE49-F238E27FC236}">
                <a16:creationId xmlns:a16="http://schemas.microsoft.com/office/drawing/2014/main" id="{E20A41EF-F090-4941-B939-FFB3E5D7A0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4855" y="3373367"/>
            <a:ext cx="475851" cy="2255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a:extLst>
              <a:ext uri="{FF2B5EF4-FFF2-40B4-BE49-F238E27FC236}">
                <a16:creationId xmlns:a16="http://schemas.microsoft.com/office/drawing/2014/main" id="{0A958EDC-D396-47C0-BF29-B7B62FFC0D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16869" y="4290106"/>
            <a:ext cx="611822" cy="2353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a:extLst>
              <a:ext uri="{FF2B5EF4-FFF2-40B4-BE49-F238E27FC236}">
                <a16:creationId xmlns:a16="http://schemas.microsoft.com/office/drawing/2014/main" id="{FCC7BBB7-DBDE-4164-ADDC-B1E171774C4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5569" b="29093"/>
          <a:stretch/>
        </p:blipFill>
        <p:spPr bwMode="auto">
          <a:xfrm>
            <a:off x="1994904" y="3808524"/>
            <a:ext cx="855752" cy="2586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4">
            <a:extLst>
              <a:ext uri="{FF2B5EF4-FFF2-40B4-BE49-F238E27FC236}">
                <a16:creationId xmlns:a16="http://schemas.microsoft.com/office/drawing/2014/main" id="{A77A53D6-D65A-49D5-B776-55E9EDCA23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82567" y="2456738"/>
            <a:ext cx="680427" cy="2049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6">
            <a:extLst>
              <a:ext uri="{FF2B5EF4-FFF2-40B4-BE49-F238E27FC236}">
                <a16:creationId xmlns:a16="http://schemas.microsoft.com/office/drawing/2014/main" id="{6D3A8115-65C6-42C2-AE54-6774AC73608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57046" y="3041283"/>
            <a:ext cx="814609" cy="1617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8">
            <a:extLst>
              <a:ext uri="{FF2B5EF4-FFF2-40B4-BE49-F238E27FC236}">
                <a16:creationId xmlns:a16="http://schemas.microsoft.com/office/drawing/2014/main" id="{3DFF87FF-23F7-4A86-9B0A-25BDECF37AA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1234" b="24969"/>
          <a:stretch/>
        </p:blipFill>
        <p:spPr bwMode="auto">
          <a:xfrm>
            <a:off x="3157046" y="3420505"/>
            <a:ext cx="814609" cy="2921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0" descr="Constellation switches used car preparation centre focus from Cazoo to  cinch | Car Dealer News">
            <a:extLst>
              <a:ext uri="{FF2B5EF4-FFF2-40B4-BE49-F238E27FC236}">
                <a16:creationId xmlns:a16="http://schemas.microsoft.com/office/drawing/2014/main" id="{E0BDCF35-658A-4512-A7CD-00C47EA8C84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66727" y="3930124"/>
            <a:ext cx="595246" cy="2083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2" descr="webuyanycar.com® USA | LinkedIn">
            <a:extLst>
              <a:ext uri="{FF2B5EF4-FFF2-40B4-BE49-F238E27FC236}">
                <a16:creationId xmlns:a16="http://schemas.microsoft.com/office/drawing/2014/main" id="{91FF2870-59FB-43F5-82B7-6AC67A44596E}"/>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41383" b="41667"/>
          <a:stretch/>
        </p:blipFill>
        <p:spPr bwMode="auto">
          <a:xfrm>
            <a:off x="3100522" y="4355927"/>
            <a:ext cx="922576" cy="1208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4" descr="Download Disney+ Logo in SVG Vector or PNG File Format - Logo.wine">
            <a:extLst>
              <a:ext uri="{FF2B5EF4-FFF2-40B4-BE49-F238E27FC236}">
                <a16:creationId xmlns:a16="http://schemas.microsoft.com/office/drawing/2014/main" id="{4B8201BF-7DC0-4C0E-AB25-D483E46BD5DC}"/>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0031" t="14367" r="9664" b="14430"/>
          <a:stretch/>
        </p:blipFill>
        <p:spPr bwMode="auto">
          <a:xfrm>
            <a:off x="4430766" y="3321780"/>
            <a:ext cx="517850" cy="3061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6">
            <a:extLst>
              <a:ext uri="{FF2B5EF4-FFF2-40B4-BE49-F238E27FC236}">
                <a16:creationId xmlns:a16="http://schemas.microsoft.com/office/drawing/2014/main" id="{FF65851E-B9E2-4140-BA96-E4645F448D2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63026" y="3979581"/>
            <a:ext cx="653331" cy="1546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8" descr="Netflix Logo Png - Free Transparent PNG Logos">
            <a:extLst>
              <a:ext uri="{FF2B5EF4-FFF2-40B4-BE49-F238E27FC236}">
                <a16:creationId xmlns:a16="http://schemas.microsoft.com/office/drawing/2014/main" id="{D24BF6B5-2660-4BDE-A5CA-38E53A4CE0E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53412" y="3699563"/>
            <a:ext cx="672559" cy="20833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0" descr="Download Amazon Video (Amazon Prime Video, Prime Video) Logo in SVG Vector  or PNG File Format - Logo.wine">
            <a:extLst>
              <a:ext uri="{FF2B5EF4-FFF2-40B4-BE49-F238E27FC236}">
                <a16:creationId xmlns:a16="http://schemas.microsoft.com/office/drawing/2014/main" id="{780B543C-9703-4249-A2B0-F0AC463A222F}"/>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24966" b="24112"/>
          <a:stretch/>
        </p:blipFill>
        <p:spPr bwMode="auto">
          <a:xfrm>
            <a:off x="4348812" y="4455448"/>
            <a:ext cx="681758" cy="2314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6" descr="BritBox Review | PCMag">
            <a:extLst>
              <a:ext uri="{FF2B5EF4-FFF2-40B4-BE49-F238E27FC236}">
                <a16:creationId xmlns:a16="http://schemas.microsoft.com/office/drawing/2014/main" id="{73F8C96C-153D-41FB-9F1B-B74CA294F1A5}"/>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12431" b="39761"/>
          <a:stretch/>
        </p:blipFill>
        <p:spPr bwMode="auto">
          <a:xfrm>
            <a:off x="4359017" y="4205919"/>
            <a:ext cx="661349" cy="17784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Image result for compare the market">
            <a:extLst>
              <a:ext uri="{FF2B5EF4-FFF2-40B4-BE49-F238E27FC236}">
                <a16:creationId xmlns:a16="http://schemas.microsoft.com/office/drawing/2014/main" id="{77463593-C7DA-41D5-A3FE-07FDFE9FA43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555766" y="3537034"/>
            <a:ext cx="564002" cy="31045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ee the source image">
            <a:extLst>
              <a:ext uri="{FF2B5EF4-FFF2-40B4-BE49-F238E27FC236}">
                <a16:creationId xmlns:a16="http://schemas.microsoft.com/office/drawing/2014/main" id="{7B7ED502-C73A-4390-8AA1-3D68FC6349A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428578" y="4451024"/>
            <a:ext cx="818378" cy="20470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ee the source image">
            <a:extLst>
              <a:ext uri="{FF2B5EF4-FFF2-40B4-BE49-F238E27FC236}">
                <a16:creationId xmlns:a16="http://schemas.microsoft.com/office/drawing/2014/main" id="{9C196584-3909-4408-B4E0-EDE140F0A19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63251" y="4237121"/>
            <a:ext cx="749033" cy="12325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AC2BDC32-898A-458E-A251-FCABA32C6A8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485651" y="3938139"/>
            <a:ext cx="704232" cy="2083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4" descr="Linkedin Icon from Social Media Logos Pack | Free Download">
            <a:extLst>
              <a:ext uri="{FF2B5EF4-FFF2-40B4-BE49-F238E27FC236}">
                <a16:creationId xmlns:a16="http://schemas.microsoft.com/office/drawing/2014/main" id="{D33050AC-FEDA-4B20-8531-4E2FC484E6E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780057" y="4010397"/>
            <a:ext cx="270359" cy="2703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6" descr="TikTok Logo - Royalty-Free GIF - Animated Sticker - Free PNG - Animated Icon">
            <a:extLst>
              <a:ext uri="{FF2B5EF4-FFF2-40B4-BE49-F238E27FC236}">
                <a16:creationId xmlns:a16="http://schemas.microsoft.com/office/drawing/2014/main" id="{2E0E30A8-ECC9-4972-9EE9-C79D821CD02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156331" y="4350347"/>
            <a:ext cx="361985" cy="36198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8">
            <a:extLst>
              <a:ext uri="{FF2B5EF4-FFF2-40B4-BE49-F238E27FC236}">
                <a16:creationId xmlns:a16="http://schemas.microsoft.com/office/drawing/2014/main" id="{6A5B6914-63F9-4CD9-8A88-35D514DF67A6}"/>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183795" y="3993543"/>
            <a:ext cx="305207" cy="30520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10" descr="Pinterest Logo Png - Free Transparent PNG Logos">
            <a:extLst>
              <a:ext uri="{FF2B5EF4-FFF2-40B4-BE49-F238E27FC236}">
                <a16:creationId xmlns:a16="http://schemas.microsoft.com/office/drawing/2014/main" id="{B02C4DBC-26C2-43A4-9E88-9945B5ED02E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763202" y="4377810"/>
            <a:ext cx="305209" cy="305209"/>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CE029530-F228-44BE-93CF-EE047FBEBC1D}"/>
              </a:ext>
            </a:extLst>
          </p:cNvPr>
          <p:cNvSpPr txBox="1"/>
          <p:nvPr/>
        </p:nvSpPr>
        <p:spPr>
          <a:xfrm>
            <a:off x="1862827" y="1890606"/>
            <a:ext cx="110734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4D4D4D"/>
                </a:solidFill>
                <a:effectLst/>
                <a:uLnTx/>
                <a:uFillTx/>
                <a:latin typeface="Arial"/>
                <a:ea typeface="+mn-ea"/>
                <a:cs typeface="+mn-cs"/>
              </a:rPr>
              <a:t>+£32m</a:t>
            </a:r>
            <a:endParaRPr kumimoji="0" lang="en-GB" sz="1000" b="1" i="0" u="none" strike="noStrike" kern="1200" cap="none" spc="0" normalizeH="0" baseline="0" noProof="0" dirty="0">
              <a:ln>
                <a:noFill/>
              </a:ln>
              <a:solidFill>
                <a:srgbClr val="009B3C"/>
              </a:solidFill>
              <a:effectLst/>
              <a:uLnTx/>
              <a:uFillTx/>
              <a:latin typeface="Arial"/>
              <a:ea typeface="+mn-ea"/>
              <a:cs typeface="+mn-cs"/>
            </a:endParaRPr>
          </a:p>
        </p:txBody>
      </p:sp>
      <p:sp>
        <p:nvSpPr>
          <p:cNvPr id="36" name="TextBox 35">
            <a:extLst>
              <a:ext uri="{FF2B5EF4-FFF2-40B4-BE49-F238E27FC236}">
                <a16:creationId xmlns:a16="http://schemas.microsoft.com/office/drawing/2014/main" id="{B7E40D12-7660-4CBE-8BAD-C207392E1613}"/>
              </a:ext>
            </a:extLst>
          </p:cNvPr>
          <p:cNvSpPr txBox="1"/>
          <p:nvPr/>
        </p:nvSpPr>
        <p:spPr>
          <a:xfrm>
            <a:off x="3040738" y="2448953"/>
            <a:ext cx="110734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4D4D4D"/>
                </a:solidFill>
                <a:effectLst/>
                <a:uLnTx/>
                <a:uFillTx/>
                <a:latin typeface="Arial"/>
                <a:ea typeface="+mn-ea"/>
                <a:cs typeface="+mn-cs"/>
              </a:rPr>
              <a:t>+£25m</a:t>
            </a:r>
            <a:endParaRPr kumimoji="0" lang="en-GB" sz="1000" b="1" i="0" u="none" strike="noStrike" kern="1200" cap="none" spc="0" normalizeH="0" baseline="0" noProof="0" dirty="0">
              <a:ln>
                <a:noFill/>
              </a:ln>
              <a:solidFill>
                <a:srgbClr val="009B3C"/>
              </a:solidFill>
              <a:effectLst/>
              <a:uLnTx/>
              <a:uFillTx/>
              <a:latin typeface="Arial"/>
              <a:ea typeface="+mn-ea"/>
              <a:cs typeface="+mn-cs"/>
            </a:endParaRPr>
          </a:p>
        </p:txBody>
      </p:sp>
      <p:sp>
        <p:nvSpPr>
          <p:cNvPr id="37" name="TextBox 36">
            <a:extLst>
              <a:ext uri="{FF2B5EF4-FFF2-40B4-BE49-F238E27FC236}">
                <a16:creationId xmlns:a16="http://schemas.microsoft.com/office/drawing/2014/main" id="{ACE841CC-FD93-4D35-B162-8170299D6EAD}"/>
              </a:ext>
            </a:extLst>
          </p:cNvPr>
          <p:cNvSpPr txBox="1"/>
          <p:nvPr/>
        </p:nvSpPr>
        <p:spPr>
          <a:xfrm>
            <a:off x="4187029" y="3012963"/>
            <a:ext cx="110734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4D4D4D"/>
                </a:solidFill>
                <a:effectLst/>
                <a:uLnTx/>
                <a:uFillTx/>
                <a:latin typeface="Arial"/>
                <a:ea typeface="+mn-ea"/>
                <a:cs typeface="+mn-cs"/>
              </a:rPr>
              <a:t>+£19m</a:t>
            </a:r>
            <a:endParaRPr kumimoji="0" lang="en-GB" sz="1000" b="1" i="0" u="none" strike="noStrike" kern="1200" cap="none" spc="0" normalizeH="0" baseline="0" noProof="0" dirty="0">
              <a:ln>
                <a:noFill/>
              </a:ln>
              <a:solidFill>
                <a:srgbClr val="009B3C"/>
              </a:solidFill>
              <a:effectLst/>
              <a:uLnTx/>
              <a:uFillTx/>
              <a:latin typeface="Arial"/>
              <a:ea typeface="+mn-ea"/>
              <a:cs typeface="+mn-cs"/>
            </a:endParaRPr>
          </a:p>
        </p:txBody>
      </p:sp>
      <p:sp>
        <p:nvSpPr>
          <p:cNvPr id="38" name="TextBox 37">
            <a:extLst>
              <a:ext uri="{FF2B5EF4-FFF2-40B4-BE49-F238E27FC236}">
                <a16:creationId xmlns:a16="http://schemas.microsoft.com/office/drawing/2014/main" id="{988FCBD4-7A7B-45E9-A99B-39DD985BE81B}"/>
              </a:ext>
            </a:extLst>
          </p:cNvPr>
          <p:cNvSpPr txBox="1"/>
          <p:nvPr/>
        </p:nvSpPr>
        <p:spPr>
          <a:xfrm>
            <a:off x="5375400" y="3194485"/>
            <a:ext cx="110734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4D4D4D"/>
                </a:solidFill>
                <a:effectLst/>
                <a:uLnTx/>
                <a:uFillTx/>
                <a:latin typeface="Arial"/>
                <a:ea typeface="+mn-ea"/>
                <a:cs typeface="+mn-cs"/>
              </a:rPr>
              <a:t>+£16m</a:t>
            </a:r>
            <a:endParaRPr kumimoji="0" lang="en-GB" sz="1000" b="1" i="0" u="none" strike="noStrike" kern="1200" cap="none" spc="0" normalizeH="0" baseline="0" noProof="0" dirty="0">
              <a:ln>
                <a:noFill/>
              </a:ln>
              <a:solidFill>
                <a:srgbClr val="009B3C"/>
              </a:solidFill>
              <a:effectLst/>
              <a:uLnTx/>
              <a:uFillTx/>
              <a:latin typeface="Arial"/>
              <a:ea typeface="+mn-ea"/>
              <a:cs typeface="+mn-cs"/>
            </a:endParaRPr>
          </a:p>
        </p:txBody>
      </p:sp>
      <p:sp>
        <p:nvSpPr>
          <p:cNvPr id="39" name="TextBox 38">
            <a:extLst>
              <a:ext uri="{FF2B5EF4-FFF2-40B4-BE49-F238E27FC236}">
                <a16:creationId xmlns:a16="http://schemas.microsoft.com/office/drawing/2014/main" id="{87DCC5FF-8608-4D26-B9D6-5025B8EEBA85}"/>
              </a:ext>
            </a:extLst>
          </p:cNvPr>
          <p:cNvSpPr txBox="1"/>
          <p:nvPr/>
        </p:nvSpPr>
        <p:spPr>
          <a:xfrm>
            <a:off x="6509470" y="3583090"/>
            <a:ext cx="110734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4D4D4D"/>
                </a:solidFill>
                <a:effectLst/>
                <a:uLnTx/>
                <a:uFillTx/>
                <a:latin typeface="Arial"/>
                <a:ea typeface="+mn-ea"/>
                <a:cs typeface="+mn-cs"/>
              </a:rPr>
              <a:t>+£12m</a:t>
            </a:r>
            <a:endParaRPr kumimoji="0" lang="en-GB" sz="1000" b="1" i="0" u="none" strike="noStrike" kern="1200" cap="none" spc="0" normalizeH="0" baseline="0" noProof="0" dirty="0">
              <a:ln>
                <a:noFill/>
              </a:ln>
              <a:solidFill>
                <a:srgbClr val="009B3C"/>
              </a:solidFill>
              <a:effectLst/>
              <a:uLnTx/>
              <a:uFillTx/>
              <a:latin typeface="Arial"/>
              <a:ea typeface="+mn-ea"/>
              <a:cs typeface="+mn-cs"/>
            </a:endParaRPr>
          </a:p>
        </p:txBody>
      </p:sp>
      <p:sp>
        <p:nvSpPr>
          <p:cNvPr id="40" name="TextBox 39">
            <a:extLst>
              <a:ext uri="{FF2B5EF4-FFF2-40B4-BE49-F238E27FC236}">
                <a16:creationId xmlns:a16="http://schemas.microsoft.com/office/drawing/2014/main" id="{0152BFF5-CC75-493A-A129-BB470EC57FFB}"/>
              </a:ext>
            </a:extLst>
          </p:cNvPr>
          <p:cNvSpPr txBox="1"/>
          <p:nvPr/>
        </p:nvSpPr>
        <p:spPr>
          <a:xfrm>
            <a:off x="7615526" y="3675185"/>
            <a:ext cx="110734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4D4D4D"/>
                </a:solidFill>
                <a:effectLst/>
                <a:uLnTx/>
                <a:uFillTx/>
                <a:latin typeface="Arial"/>
                <a:ea typeface="+mn-ea"/>
                <a:cs typeface="+mn-cs"/>
              </a:rPr>
              <a:t>+£11m</a:t>
            </a:r>
          </a:p>
        </p:txBody>
      </p:sp>
      <p:sp>
        <p:nvSpPr>
          <p:cNvPr id="41" name="TextBox 40">
            <a:extLst>
              <a:ext uri="{FF2B5EF4-FFF2-40B4-BE49-F238E27FC236}">
                <a16:creationId xmlns:a16="http://schemas.microsoft.com/office/drawing/2014/main" id="{3087FB11-9CDF-4168-9C2B-87523DF690E5}"/>
              </a:ext>
            </a:extLst>
          </p:cNvPr>
          <p:cNvSpPr txBox="1"/>
          <p:nvPr/>
        </p:nvSpPr>
        <p:spPr>
          <a:xfrm>
            <a:off x="8785529" y="3784788"/>
            <a:ext cx="110734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4D4D4D"/>
                </a:solidFill>
                <a:effectLst/>
                <a:uLnTx/>
                <a:uFillTx/>
                <a:latin typeface="Arial"/>
                <a:ea typeface="+mn-ea"/>
                <a:cs typeface="+mn-cs"/>
              </a:rPr>
              <a:t>+£9m</a:t>
            </a:r>
            <a:endParaRPr kumimoji="0" lang="en-GB" sz="1000" b="1" i="0" u="none" strike="noStrike" kern="1200" cap="none" spc="0" normalizeH="0" baseline="0" noProof="0" dirty="0">
              <a:ln>
                <a:noFill/>
              </a:ln>
              <a:solidFill>
                <a:srgbClr val="009B3C"/>
              </a:solidFill>
              <a:effectLst/>
              <a:uLnTx/>
              <a:uFillTx/>
              <a:latin typeface="Arial"/>
              <a:ea typeface="+mn-ea"/>
              <a:cs typeface="+mn-cs"/>
            </a:endParaRPr>
          </a:p>
        </p:txBody>
      </p:sp>
      <p:sp>
        <p:nvSpPr>
          <p:cNvPr id="42" name="TextBox 41">
            <a:extLst>
              <a:ext uri="{FF2B5EF4-FFF2-40B4-BE49-F238E27FC236}">
                <a16:creationId xmlns:a16="http://schemas.microsoft.com/office/drawing/2014/main" id="{0B092055-E2C4-413A-A61C-CE281E7733DB}"/>
              </a:ext>
            </a:extLst>
          </p:cNvPr>
          <p:cNvSpPr txBox="1"/>
          <p:nvPr/>
        </p:nvSpPr>
        <p:spPr>
          <a:xfrm>
            <a:off x="9937860" y="3888016"/>
            <a:ext cx="110734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4D4D4D"/>
                </a:solidFill>
                <a:effectLst/>
                <a:uLnTx/>
                <a:uFillTx/>
                <a:latin typeface="Arial"/>
                <a:ea typeface="+mn-ea"/>
                <a:cs typeface="+mn-cs"/>
              </a:rPr>
              <a:t>+£8m</a:t>
            </a:r>
            <a:endParaRPr kumimoji="0" lang="en-GB" sz="1000" b="1" i="0" u="none" strike="noStrike" kern="1200" cap="none" spc="0" normalizeH="0" baseline="0" noProof="0" dirty="0">
              <a:ln>
                <a:noFill/>
              </a:ln>
              <a:solidFill>
                <a:srgbClr val="009B3C"/>
              </a:solidFill>
              <a:effectLst/>
              <a:uLnTx/>
              <a:uFillTx/>
              <a:latin typeface="Arial"/>
              <a:ea typeface="+mn-ea"/>
              <a:cs typeface="+mn-cs"/>
            </a:endParaRPr>
          </a:p>
        </p:txBody>
      </p:sp>
      <p:sp>
        <p:nvSpPr>
          <p:cNvPr id="43" name="TextBox 42">
            <a:extLst>
              <a:ext uri="{FF2B5EF4-FFF2-40B4-BE49-F238E27FC236}">
                <a16:creationId xmlns:a16="http://schemas.microsoft.com/office/drawing/2014/main" id="{9950AC7A-25AF-497F-93BC-27EC34E2C736}"/>
              </a:ext>
            </a:extLst>
          </p:cNvPr>
          <p:cNvSpPr txBox="1"/>
          <p:nvPr/>
        </p:nvSpPr>
        <p:spPr>
          <a:xfrm>
            <a:off x="11045625" y="4042307"/>
            <a:ext cx="110734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4D4D4D"/>
                </a:solidFill>
                <a:effectLst/>
                <a:uLnTx/>
                <a:uFillTx/>
                <a:latin typeface="Arial"/>
                <a:ea typeface="+mn-ea"/>
                <a:cs typeface="+mn-cs"/>
              </a:rPr>
              <a:t>+£6m</a:t>
            </a:r>
            <a:endParaRPr kumimoji="0" lang="en-GB" sz="1000" b="1" i="0" u="none" strike="noStrike" kern="1200" cap="none" spc="0" normalizeH="0" baseline="0" noProof="0" dirty="0">
              <a:ln>
                <a:noFill/>
              </a:ln>
              <a:solidFill>
                <a:srgbClr val="009B3C"/>
              </a:solidFill>
              <a:effectLst/>
              <a:uLnTx/>
              <a:uFillTx/>
              <a:latin typeface="Arial"/>
              <a:ea typeface="+mn-ea"/>
              <a:cs typeface="+mn-cs"/>
            </a:endParaRPr>
          </a:p>
        </p:txBody>
      </p:sp>
      <p:graphicFrame>
        <p:nvGraphicFramePr>
          <p:cNvPr id="4" name="Table 4">
            <a:extLst>
              <a:ext uri="{FF2B5EF4-FFF2-40B4-BE49-F238E27FC236}">
                <a16:creationId xmlns:a16="http://schemas.microsoft.com/office/drawing/2014/main" id="{91FBF9C7-B29E-4DDF-91CC-D89D2FB443CC}"/>
              </a:ext>
            </a:extLst>
          </p:cNvPr>
          <p:cNvGraphicFramePr>
            <a:graphicFrameLocks noGrp="1"/>
          </p:cNvGraphicFramePr>
          <p:nvPr/>
        </p:nvGraphicFramePr>
        <p:xfrm>
          <a:off x="723561" y="5201710"/>
          <a:ext cx="11406920" cy="239656"/>
        </p:xfrm>
        <a:graphic>
          <a:graphicData uri="http://schemas.openxmlformats.org/drawingml/2006/table">
            <a:tbl>
              <a:tblPr firstRow="1" bandRow="1">
                <a:tableStyleId>{5C22544A-7EE6-4342-B048-85BDC9FD1C3A}</a:tableStyleId>
              </a:tblPr>
              <a:tblGrid>
                <a:gridCol w="1140692">
                  <a:extLst>
                    <a:ext uri="{9D8B030D-6E8A-4147-A177-3AD203B41FA5}">
                      <a16:colId xmlns:a16="http://schemas.microsoft.com/office/drawing/2014/main" val="1791802894"/>
                    </a:ext>
                  </a:extLst>
                </a:gridCol>
                <a:gridCol w="1140692">
                  <a:extLst>
                    <a:ext uri="{9D8B030D-6E8A-4147-A177-3AD203B41FA5}">
                      <a16:colId xmlns:a16="http://schemas.microsoft.com/office/drawing/2014/main" val="1105785284"/>
                    </a:ext>
                  </a:extLst>
                </a:gridCol>
                <a:gridCol w="1140692">
                  <a:extLst>
                    <a:ext uri="{9D8B030D-6E8A-4147-A177-3AD203B41FA5}">
                      <a16:colId xmlns:a16="http://schemas.microsoft.com/office/drawing/2014/main" val="2453018682"/>
                    </a:ext>
                  </a:extLst>
                </a:gridCol>
                <a:gridCol w="1140692">
                  <a:extLst>
                    <a:ext uri="{9D8B030D-6E8A-4147-A177-3AD203B41FA5}">
                      <a16:colId xmlns:a16="http://schemas.microsoft.com/office/drawing/2014/main" val="4174517231"/>
                    </a:ext>
                  </a:extLst>
                </a:gridCol>
                <a:gridCol w="1140692">
                  <a:extLst>
                    <a:ext uri="{9D8B030D-6E8A-4147-A177-3AD203B41FA5}">
                      <a16:colId xmlns:a16="http://schemas.microsoft.com/office/drawing/2014/main" val="2956041671"/>
                    </a:ext>
                  </a:extLst>
                </a:gridCol>
                <a:gridCol w="1140692">
                  <a:extLst>
                    <a:ext uri="{9D8B030D-6E8A-4147-A177-3AD203B41FA5}">
                      <a16:colId xmlns:a16="http://schemas.microsoft.com/office/drawing/2014/main" val="2216880905"/>
                    </a:ext>
                  </a:extLst>
                </a:gridCol>
                <a:gridCol w="1140692">
                  <a:extLst>
                    <a:ext uri="{9D8B030D-6E8A-4147-A177-3AD203B41FA5}">
                      <a16:colId xmlns:a16="http://schemas.microsoft.com/office/drawing/2014/main" val="3468986024"/>
                    </a:ext>
                  </a:extLst>
                </a:gridCol>
                <a:gridCol w="1140692">
                  <a:extLst>
                    <a:ext uri="{9D8B030D-6E8A-4147-A177-3AD203B41FA5}">
                      <a16:colId xmlns:a16="http://schemas.microsoft.com/office/drawing/2014/main" val="340135781"/>
                    </a:ext>
                  </a:extLst>
                </a:gridCol>
                <a:gridCol w="1140692">
                  <a:extLst>
                    <a:ext uri="{9D8B030D-6E8A-4147-A177-3AD203B41FA5}">
                      <a16:colId xmlns:a16="http://schemas.microsoft.com/office/drawing/2014/main" val="456882087"/>
                    </a:ext>
                  </a:extLst>
                </a:gridCol>
                <a:gridCol w="1140692">
                  <a:extLst>
                    <a:ext uri="{9D8B030D-6E8A-4147-A177-3AD203B41FA5}">
                      <a16:colId xmlns:a16="http://schemas.microsoft.com/office/drawing/2014/main" val="1987752842"/>
                    </a:ext>
                  </a:extLst>
                </a:gridCol>
              </a:tblGrid>
              <a:tr h="236885">
                <a:tc>
                  <a:txBody>
                    <a:bodyPr/>
                    <a:lstStyle/>
                    <a:p>
                      <a:pPr algn="ctr"/>
                      <a:r>
                        <a:rPr lang="en-GB" sz="1200" dirty="0">
                          <a:ln>
                            <a:solidFill>
                              <a:schemeClr val="tx1"/>
                            </a:solidFill>
                          </a:ln>
                          <a:solidFill>
                            <a:schemeClr val="tx1"/>
                          </a:solidFill>
                        </a:rPr>
                        <a:t>£65m</a:t>
                      </a:r>
                    </a:p>
                  </a:txBody>
                  <a:tcPr marT="28388" marB="28388">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c>
                  <a:txBody>
                    <a:bodyPr/>
                    <a:lstStyle/>
                    <a:p>
                      <a:pPr algn="ctr"/>
                      <a:r>
                        <a:rPr lang="en-GB" sz="1200" dirty="0">
                          <a:ln>
                            <a:solidFill>
                              <a:schemeClr val="tx1"/>
                            </a:solidFill>
                          </a:ln>
                          <a:solidFill>
                            <a:schemeClr val="tx1"/>
                          </a:solidFill>
                        </a:rPr>
                        <a:t>£63m</a:t>
                      </a:r>
                    </a:p>
                  </a:txBody>
                  <a:tcPr marT="28388" marB="28388">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c>
                  <a:txBody>
                    <a:bodyPr/>
                    <a:lstStyle/>
                    <a:p>
                      <a:pPr algn="ctr"/>
                      <a:r>
                        <a:rPr lang="en-GB" sz="1200" dirty="0">
                          <a:ln>
                            <a:solidFill>
                              <a:schemeClr val="tx1"/>
                            </a:solidFill>
                          </a:ln>
                          <a:solidFill>
                            <a:schemeClr val="tx1"/>
                          </a:solidFill>
                        </a:rPr>
                        <a:t>£36m</a:t>
                      </a:r>
                    </a:p>
                  </a:txBody>
                  <a:tcPr marT="28388" marB="28388">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c>
                  <a:txBody>
                    <a:bodyPr/>
                    <a:lstStyle/>
                    <a:p>
                      <a:pPr algn="ctr"/>
                      <a:r>
                        <a:rPr lang="en-GB" sz="1200" dirty="0">
                          <a:ln>
                            <a:solidFill>
                              <a:schemeClr val="tx1"/>
                            </a:solidFill>
                          </a:ln>
                          <a:solidFill>
                            <a:schemeClr val="tx1"/>
                          </a:solidFill>
                        </a:rPr>
                        <a:t>£32m</a:t>
                      </a:r>
                    </a:p>
                  </a:txBody>
                  <a:tcPr marT="28388" marB="28388">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c>
                  <a:txBody>
                    <a:bodyPr/>
                    <a:lstStyle/>
                    <a:p>
                      <a:pPr algn="ctr"/>
                      <a:r>
                        <a:rPr lang="en-GB" sz="1200" dirty="0">
                          <a:ln>
                            <a:solidFill>
                              <a:schemeClr val="tx1"/>
                            </a:solidFill>
                          </a:ln>
                          <a:solidFill>
                            <a:schemeClr val="tx1"/>
                          </a:solidFill>
                        </a:rPr>
                        <a:t>£80m</a:t>
                      </a:r>
                    </a:p>
                  </a:txBody>
                  <a:tcPr marT="28388" marB="28388">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c>
                  <a:txBody>
                    <a:bodyPr/>
                    <a:lstStyle/>
                    <a:p>
                      <a:pPr algn="ctr"/>
                      <a:r>
                        <a:rPr lang="en-GB" sz="1200" dirty="0">
                          <a:ln>
                            <a:solidFill>
                              <a:schemeClr val="tx1"/>
                            </a:solidFill>
                          </a:ln>
                          <a:solidFill>
                            <a:schemeClr val="tx1"/>
                          </a:solidFill>
                        </a:rPr>
                        <a:t>£28m</a:t>
                      </a:r>
                    </a:p>
                  </a:txBody>
                  <a:tcPr marT="28388" marB="28388">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c>
                  <a:txBody>
                    <a:bodyPr/>
                    <a:lstStyle/>
                    <a:p>
                      <a:pPr algn="ctr"/>
                      <a:r>
                        <a:rPr lang="en-GB" sz="1200" dirty="0">
                          <a:ln>
                            <a:solidFill>
                              <a:schemeClr val="tx1"/>
                            </a:solidFill>
                          </a:ln>
                          <a:solidFill>
                            <a:schemeClr val="tx1"/>
                          </a:solidFill>
                        </a:rPr>
                        <a:t>£11m</a:t>
                      </a:r>
                    </a:p>
                  </a:txBody>
                  <a:tcPr marT="28388" marB="28388">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c>
                  <a:txBody>
                    <a:bodyPr/>
                    <a:lstStyle/>
                    <a:p>
                      <a:pPr algn="ctr"/>
                      <a:r>
                        <a:rPr lang="en-GB" sz="1200" dirty="0">
                          <a:ln>
                            <a:solidFill>
                              <a:schemeClr val="tx1"/>
                            </a:solidFill>
                          </a:ln>
                          <a:solidFill>
                            <a:schemeClr val="tx1"/>
                          </a:solidFill>
                        </a:rPr>
                        <a:t>£12m</a:t>
                      </a:r>
                    </a:p>
                  </a:txBody>
                  <a:tcPr marT="28388" marB="28388">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c>
                  <a:txBody>
                    <a:bodyPr/>
                    <a:lstStyle/>
                    <a:p>
                      <a:pPr algn="ctr"/>
                      <a:r>
                        <a:rPr lang="en-GB" sz="1200" dirty="0">
                          <a:ln>
                            <a:solidFill>
                              <a:schemeClr val="tx1"/>
                            </a:solidFill>
                          </a:ln>
                          <a:solidFill>
                            <a:schemeClr val="tx1"/>
                          </a:solidFill>
                        </a:rPr>
                        <a:t>£12m</a:t>
                      </a:r>
                    </a:p>
                  </a:txBody>
                  <a:tcPr marT="28388" marB="28388">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c>
                  <a:txBody>
                    <a:bodyPr/>
                    <a:lstStyle/>
                    <a:p>
                      <a:pPr algn="ctr"/>
                      <a:r>
                        <a:rPr lang="en-GB" sz="1200" dirty="0">
                          <a:ln>
                            <a:solidFill>
                              <a:schemeClr val="tx1"/>
                            </a:solidFill>
                          </a:ln>
                          <a:solidFill>
                            <a:schemeClr val="tx1"/>
                          </a:solidFill>
                        </a:rPr>
                        <a:t>£32m</a:t>
                      </a:r>
                    </a:p>
                  </a:txBody>
                  <a:tcPr marT="28388" marB="28388">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2841362539"/>
                  </a:ext>
                </a:extLst>
              </a:tr>
            </a:tbl>
          </a:graphicData>
        </a:graphic>
      </p:graphicFrame>
      <p:sp>
        <p:nvSpPr>
          <p:cNvPr id="44" name="TextBox 1">
            <a:extLst>
              <a:ext uri="{FF2B5EF4-FFF2-40B4-BE49-F238E27FC236}">
                <a16:creationId xmlns:a16="http://schemas.microsoft.com/office/drawing/2014/main" id="{AFC97C09-1A3B-4071-B399-E9B422079500}"/>
              </a:ext>
            </a:extLst>
          </p:cNvPr>
          <p:cNvSpPr txBox="1"/>
          <p:nvPr/>
        </p:nvSpPr>
        <p:spPr>
          <a:xfrm>
            <a:off x="0" y="5191427"/>
            <a:ext cx="781978"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4D4D4D"/>
                </a:solidFill>
                <a:effectLst/>
                <a:uLnTx/>
                <a:uFillTx/>
                <a:latin typeface="Arial"/>
                <a:ea typeface="+mn-ea"/>
                <a:cs typeface="+mn-cs"/>
              </a:rPr>
              <a:t>Jan to Jul 2021 total spend</a:t>
            </a:r>
          </a:p>
        </p:txBody>
      </p:sp>
      <p:sp>
        <p:nvSpPr>
          <p:cNvPr id="5" name="TextBox 4">
            <a:extLst>
              <a:ext uri="{FF2B5EF4-FFF2-40B4-BE49-F238E27FC236}">
                <a16:creationId xmlns:a16="http://schemas.microsoft.com/office/drawing/2014/main" id="{A524307F-884B-4D8C-BA37-1D62247EACE6}"/>
              </a:ext>
            </a:extLst>
          </p:cNvPr>
          <p:cNvSpPr txBox="1"/>
          <p:nvPr/>
        </p:nvSpPr>
        <p:spPr>
          <a:xfrm>
            <a:off x="5087266" y="1260249"/>
            <a:ext cx="680347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D4D4D"/>
                </a:solidFill>
                <a:effectLst/>
                <a:uLnTx/>
                <a:uFillTx/>
                <a:latin typeface="Arial"/>
                <a:ea typeface="+mn-ea"/>
                <a:cs typeface="+mn-cs"/>
              </a:rPr>
              <a:t>Increase in linear TV expenditure, Jan to Jul 2021 vs. Jan to Jul 2019</a:t>
            </a:r>
          </a:p>
        </p:txBody>
      </p:sp>
      <p:sp>
        <p:nvSpPr>
          <p:cNvPr id="46" name="Arrow: Up 45">
            <a:extLst>
              <a:ext uri="{FF2B5EF4-FFF2-40B4-BE49-F238E27FC236}">
                <a16:creationId xmlns:a16="http://schemas.microsoft.com/office/drawing/2014/main" id="{59663F5F-1853-415A-9CE4-10745983E0EF}"/>
              </a:ext>
            </a:extLst>
          </p:cNvPr>
          <p:cNvSpPr/>
          <p:nvPr/>
        </p:nvSpPr>
        <p:spPr>
          <a:xfrm>
            <a:off x="1295672" y="851235"/>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194%</a:t>
            </a:r>
          </a:p>
        </p:txBody>
      </p:sp>
      <p:sp>
        <p:nvSpPr>
          <p:cNvPr id="48" name="Arrow: Up 47">
            <a:extLst>
              <a:ext uri="{FF2B5EF4-FFF2-40B4-BE49-F238E27FC236}">
                <a16:creationId xmlns:a16="http://schemas.microsoft.com/office/drawing/2014/main" id="{C6897DAB-7BA7-4886-8084-E07479C790D0}"/>
              </a:ext>
            </a:extLst>
          </p:cNvPr>
          <p:cNvSpPr/>
          <p:nvPr/>
        </p:nvSpPr>
        <p:spPr>
          <a:xfrm>
            <a:off x="2412716" y="175006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103%</a:t>
            </a:r>
          </a:p>
        </p:txBody>
      </p:sp>
      <p:sp>
        <p:nvSpPr>
          <p:cNvPr id="49" name="Arrow: Up 48">
            <a:extLst>
              <a:ext uri="{FF2B5EF4-FFF2-40B4-BE49-F238E27FC236}">
                <a16:creationId xmlns:a16="http://schemas.microsoft.com/office/drawing/2014/main" id="{A65970A5-389B-4826-9B55-218EC56906D5}"/>
              </a:ext>
            </a:extLst>
          </p:cNvPr>
          <p:cNvSpPr/>
          <p:nvPr/>
        </p:nvSpPr>
        <p:spPr>
          <a:xfrm>
            <a:off x="3594412" y="2288648"/>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235%</a:t>
            </a:r>
          </a:p>
        </p:txBody>
      </p:sp>
      <p:sp>
        <p:nvSpPr>
          <p:cNvPr id="50" name="Arrow: Up 49">
            <a:extLst>
              <a:ext uri="{FF2B5EF4-FFF2-40B4-BE49-F238E27FC236}">
                <a16:creationId xmlns:a16="http://schemas.microsoft.com/office/drawing/2014/main" id="{1088C145-A861-4828-BD0F-50A194F4DA4C}"/>
              </a:ext>
            </a:extLst>
          </p:cNvPr>
          <p:cNvSpPr/>
          <p:nvPr/>
        </p:nvSpPr>
        <p:spPr>
          <a:xfrm>
            <a:off x="4730078" y="2858217"/>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137%</a:t>
            </a:r>
          </a:p>
        </p:txBody>
      </p:sp>
      <p:sp>
        <p:nvSpPr>
          <p:cNvPr id="51" name="Arrow: Up 50">
            <a:extLst>
              <a:ext uri="{FF2B5EF4-FFF2-40B4-BE49-F238E27FC236}">
                <a16:creationId xmlns:a16="http://schemas.microsoft.com/office/drawing/2014/main" id="{34BADF57-A329-421E-892D-BE9CCF77128A}"/>
              </a:ext>
            </a:extLst>
          </p:cNvPr>
          <p:cNvSpPr/>
          <p:nvPr/>
        </p:nvSpPr>
        <p:spPr>
          <a:xfrm>
            <a:off x="5891761" y="3050467"/>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26%</a:t>
            </a:r>
          </a:p>
        </p:txBody>
      </p:sp>
      <p:sp>
        <p:nvSpPr>
          <p:cNvPr id="52" name="Arrow: Up 51">
            <a:extLst>
              <a:ext uri="{FF2B5EF4-FFF2-40B4-BE49-F238E27FC236}">
                <a16:creationId xmlns:a16="http://schemas.microsoft.com/office/drawing/2014/main" id="{CE63A179-E0BD-45F7-A536-643993299E2E}"/>
              </a:ext>
            </a:extLst>
          </p:cNvPr>
          <p:cNvSpPr/>
          <p:nvPr/>
        </p:nvSpPr>
        <p:spPr>
          <a:xfrm>
            <a:off x="7019644" y="3429000"/>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72%</a:t>
            </a:r>
          </a:p>
        </p:txBody>
      </p:sp>
      <p:sp>
        <p:nvSpPr>
          <p:cNvPr id="53" name="Arrow: Up 52">
            <a:extLst>
              <a:ext uri="{FF2B5EF4-FFF2-40B4-BE49-F238E27FC236}">
                <a16:creationId xmlns:a16="http://schemas.microsoft.com/office/drawing/2014/main" id="{394EDD45-221A-4BC3-B9AF-D73870A38116}"/>
              </a:ext>
            </a:extLst>
          </p:cNvPr>
          <p:cNvSpPr/>
          <p:nvPr/>
        </p:nvSpPr>
        <p:spPr>
          <a:xfrm>
            <a:off x="8126249" y="351907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a:t>
            </a:r>
            <a:r>
              <a:rPr kumimoji="0" lang="en-GB" sz="900" b="1" i="0" u="none" strike="noStrike" kern="1200" cap="none" spc="0" normalizeH="0" baseline="0" noProof="0" dirty="0">
                <a:ln>
                  <a:noFill/>
                </a:ln>
                <a:solidFill>
                  <a:prstClr val="white"/>
                </a:solidFill>
                <a:effectLst/>
                <a:uLnTx/>
                <a:uFillTx/>
                <a:latin typeface="Arial"/>
                <a:ea typeface="+mn-ea"/>
                <a:cs typeface="+mn-cs"/>
              </a:rPr>
              <a:t>%</a:t>
            </a:r>
            <a:endParaRPr kumimoji="0" lang="en-GB" sz="1000" b="1" i="0" u="none" strike="noStrike" kern="1200" cap="none" spc="0" normalizeH="0" baseline="0" noProof="0" dirty="0">
              <a:ln>
                <a:noFill/>
              </a:ln>
              <a:solidFill>
                <a:prstClr val="white"/>
              </a:solidFill>
              <a:effectLst/>
              <a:uLnTx/>
              <a:uFillTx/>
              <a:latin typeface="Arial"/>
              <a:ea typeface="+mn-ea"/>
              <a:cs typeface="+mn-cs"/>
            </a:endParaRPr>
          </a:p>
        </p:txBody>
      </p:sp>
      <p:sp>
        <p:nvSpPr>
          <p:cNvPr id="54" name="Arrow: Up 53">
            <a:extLst>
              <a:ext uri="{FF2B5EF4-FFF2-40B4-BE49-F238E27FC236}">
                <a16:creationId xmlns:a16="http://schemas.microsoft.com/office/drawing/2014/main" id="{63942023-37D9-447C-BEA1-477F9FFEB0A4}"/>
              </a:ext>
            </a:extLst>
          </p:cNvPr>
          <p:cNvSpPr/>
          <p:nvPr/>
        </p:nvSpPr>
        <p:spPr>
          <a:xfrm>
            <a:off x="9252215" y="3649353"/>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279%</a:t>
            </a:r>
          </a:p>
        </p:txBody>
      </p:sp>
      <p:sp>
        <p:nvSpPr>
          <p:cNvPr id="55" name="Arrow: Up 54">
            <a:extLst>
              <a:ext uri="{FF2B5EF4-FFF2-40B4-BE49-F238E27FC236}">
                <a16:creationId xmlns:a16="http://schemas.microsoft.com/office/drawing/2014/main" id="{FA99E209-3A6F-47B8-B8B9-44FF31E65491}"/>
              </a:ext>
            </a:extLst>
          </p:cNvPr>
          <p:cNvSpPr/>
          <p:nvPr/>
        </p:nvSpPr>
        <p:spPr>
          <a:xfrm>
            <a:off x="10427524" y="3745165"/>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209%</a:t>
            </a:r>
          </a:p>
        </p:txBody>
      </p:sp>
      <p:sp>
        <p:nvSpPr>
          <p:cNvPr id="56" name="Arrow: Up 55">
            <a:extLst>
              <a:ext uri="{FF2B5EF4-FFF2-40B4-BE49-F238E27FC236}">
                <a16:creationId xmlns:a16="http://schemas.microsoft.com/office/drawing/2014/main" id="{98AED649-F68E-4C0A-9739-58214AA514D1}"/>
              </a:ext>
            </a:extLst>
          </p:cNvPr>
          <p:cNvSpPr/>
          <p:nvPr/>
        </p:nvSpPr>
        <p:spPr>
          <a:xfrm>
            <a:off x="11520299" y="3870212"/>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25%</a:t>
            </a:r>
          </a:p>
        </p:txBody>
      </p:sp>
    </p:spTree>
    <p:extLst>
      <p:ext uri="{BB962C8B-B14F-4D97-AF65-F5344CB8AC3E}">
        <p14:creationId xmlns:p14="http://schemas.microsoft.com/office/powerpoint/2010/main" val="352223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wo people sitting on a couch&#10;&#10;Description automatically generated with medium confidence">
            <a:extLst>
              <a:ext uri="{FF2B5EF4-FFF2-40B4-BE49-F238E27FC236}">
                <a16:creationId xmlns:a16="http://schemas.microsoft.com/office/drawing/2014/main" id="{9E739EC4-A10C-4C0E-A921-C2D3EC9E8B8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7" name="Rectangle 6">
            <a:extLst>
              <a:ext uri="{FF2B5EF4-FFF2-40B4-BE49-F238E27FC236}">
                <a16:creationId xmlns:a16="http://schemas.microsoft.com/office/drawing/2014/main" id="{EEDAA149-606A-4E77-A8AF-53F91E5DC1B5}"/>
              </a:ext>
            </a:extLst>
          </p:cNvPr>
          <p:cNvSpPr/>
          <p:nvPr/>
        </p:nvSpPr>
        <p:spPr>
          <a:xfrm flipH="1">
            <a:off x="4275" y="-9729"/>
            <a:ext cx="12192006"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 name="Title 5">
            <a:extLst>
              <a:ext uri="{FF2B5EF4-FFF2-40B4-BE49-F238E27FC236}">
                <a16:creationId xmlns:a16="http://schemas.microsoft.com/office/drawing/2014/main" id="{09DCEE7E-5089-4E63-B52C-212568FFA58C}"/>
              </a:ext>
            </a:extLst>
          </p:cNvPr>
          <p:cNvSpPr>
            <a:spLocks noGrp="1"/>
          </p:cNvSpPr>
          <p:nvPr>
            <p:ph type="ctrTitle"/>
          </p:nvPr>
        </p:nvSpPr>
        <p:spPr/>
        <p:txBody>
          <a:bodyPr/>
          <a:lstStyle/>
          <a:p>
            <a:r>
              <a:rPr lang="en-GB" dirty="0"/>
              <a:t>TV drives cost-effective search</a:t>
            </a:r>
          </a:p>
        </p:txBody>
      </p:sp>
      <p:sp>
        <p:nvSpPr>
          <p:cNvPr id="3" name="Text Placeholder 2">
            <a:extLst>
              <a:ext uri="{FF2B5EF4-FFF2-40B4-BE49-F238E27FC236}">
                <a16:creationId xmlns:a16="http://schemas.microsoft.com/office/drawing/2014/main" id="{C52738E4-BABA-400C-BBA2-2A04EE85F7E4}"/>
              </a:ext>
            </a:extLst>
          </p:cNvPr>
          <p:cNvSpPr>
            <a:spLocks noGrp="1"/>
          </p:cNvSpPr>
          <p:nvPr>
            <p:ph type="body" sz="quarter" idx="14"/>
          </p:nvPr>
        </p:nvSpPr>
        <p:spPr/>
        <p:txBody>
          <a:bodyPr/>
          <a:lstStyle/>
          <a:p>
            <a:endParaRPr lang="en-GB"/>
          </a:p>
        </p:txBody>
      </p:sp>
      <p:sp>
        <p:nvSpPr>
          <p:cNvPr id="8" name="Text Placeholder 5">
            <a:extLst>
              <a:ext uri="{FF2B5EF4-FFF2-40B4-BE49-F238E27FC236}">
                <a16:creationId xmlns:a16="http://schemas.microsoft.com/office/drawing/2014/main" id="{7A0B6986-916E-4409-9520-AF9E3813BB1D}"/>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“Did Somebody Say Just Eat” – Just Eat</a:t>
            </a:r>
          </a:p>
        </p:txBody>
      </p:sp>
    </p:spTree>
    <p:extLst>
      <p:ext uri="{BB962C8B-B14F-4D97-AF65-F5344CB8AC3E}">
        <p14:creationId xmlns:p14="http://schemas.microsoft.com/office/powerpoint/2010/main" val="244464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D14F1C-71C4-4A8B-AE2D-87724CF2A3EE}"/>
              </a:ext>
            </a:extLst>
          </p:cNvPr>
          <p:cNvSpPr>
            <a:spLocks noGrp="1"/>
          </p:cNvSpPr>
          <p:nvPr>
            <p:ph type="title"/>
          </p:nvPr>
        </p:nvSpPr>
        <p:spPr/>
        <p:txBody>
          <a:bodyPr/>
          <a:lstStyle/>
          <a:p>
            <a:r>
              <a:rPr lang="en-GB" dirty="0"/>
              <a:t>Most online journeys prompted by TV involve your brand name early</a:t>
            </a:r>
          </a:p>
        </p:txBody>
      </p:sp>
      <p:sp>
        <p:nvSpPr>
          <p:cNvPr id="2" name="Text Placeholder 1">
            <a:extLst>
              <a:ext uri="{FF2B5EF4-FFF2-40B4-BE49-F238E27FC236}">
                <a16:creationId xmlns:a16="http://schemas.microsoft.com/office/drawing/2014/main" id="{847D0AB7-A4EA-4826-8AC1-DD4BEAD82C18}"/>
              </a:ext>
            </a:extLst>
          </p:cNvPr>
          <p:cNvSpPr>
            <a:spLocks noGrp="1"/>
          </p:cNvSpPr>
          <p:nvPr>
            <p:ph type="body" sz="quarter" idx="15"/>
          </p:nvPr>
        </p:nvSpPr>
        <p:spPr/>
        <p:txBody>
          <a:bodyPr/>
          <a:lstStyle/>
          <a:p>
            <a:r>
              <a:rPr lang="en-GB" dirty="0"/>
              <a:t>Source: Magic Numbers, The TV playbook for online businesses (2021)</a:t>
            </a:r>
          </a:p>
        </p:txBody>
      </p:sp>
      <p:sp>
        <p:nvSpPr>
          <p:cNvPr id="14" name="TextBox 13">
            <a:extLst>
              <a:ext uri="{FF2B5EF4-FFF2-40B4-BE49-F238E27FC236}">
                <a16:creationId xmlns:a16="http://schemas.microsoft.com/office/drawing/2014/main" id="{563F8363-54D5-477D-BC63-0480CD4C9A03}"/>
              </a:ext>
            </a:extLst>
          </p:cNvPr>
          <p:cNvSpPr txBox="1"/>
          <p:nvPr/>
        </p:nvSpPr>
        <p:spPr>
          <a:xfrm>
            <a:off x="371475" y="1737012"/>
            <a:ext cx="5724525" cy="307777"/>
          </a:xfrm>
          <a:prstGeom prst="rect">
            <a:avLst/>
          </a:prstGeom>
          <a:noFill/>
        </p:spPr>
        <p:txBody>
          <a:bodyPr wrap="square">
            <a:spAutoFit/>
          </a:bodyPr>
          <a:lstStyle/>
          <a:p>
            <a:pPr algn="ctr" rtl="0">
              <a:defRPr sz="1862" b="0" i="0" u="none" strike="noStrike" kern="1200" spc="0" baseline="0">
                <a:solidFill>
                  <a:srgbClr val="20234A"/>
                </a:solidFill>
                <a:latin typeface="+mn-lt"/>
                <a:ea typeface="+mn-ea"/>
                <a:cs typeface="+mn-cs"/>
              </a:defRPr>
            </a:pPr>
            <a:r>
              <a:rPr lang="en-GB" sz="1400" b="1" dirty="0"/>
              <a:t>Breakdown of web visits by driver</a:t>
            </a:r>
          </a:p>
        </p:txBody>
      </p:sp>
      <p:sp>
        <p:nvSpPr>
          <p:cNvPr id="15" name="Text Placeholder 5">
            <a:extLst>
              <a:ext uri="{FF2B5EF4-FFF2-40B4-BE49-F238E27FC236}">
                <a16:creationId xmlns:a16="http://schemas.microsoft.com/office/drawing/2014/main" id="{7EEFDDE2-D7C9-443C-A557-F69B529C82D9}"/>
              </a:ext>
            </a:extLst>
          </p:cNvPr>
          <p:cNvSpPr txBox="1">
            <a:spLocks/>
          </p:cNvSpPr>
          <p:nvPr/>
        </p:nvSpPr>
        <p:spPr>
          <a:xfrm>
            <a:off x="572558" y="1202144"/>
            <a:ext cx="11140016" cy="313932"/>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Which means more cost effective search performance</a:t>
            </a:r>
          </a:p>
        </p:txBody>
      </p:sp>
      <p:sp>
        <p:nvSpPr>
          <p:cNvPr id="16" name="TextBox 15">
            <a:extLst>
              <a:ext uri="{FF2B5EF4-FFF2-40B4-BE49-F238E27FC236}">
                <a16:creationId xmlns:a16="http://schemas.microsoft.com/office/drawing/2014/main" id="{54A1FA70-FE13-4116-ADB2-9E115C32FF2E}"/>
              </a:ext>
            </a:extLst>
          </p:cNvPr>
          <p:cNvSpPr txBox="1"/>
          <p:nvPr/>
        </p:nvSpPr>
        <p:spPr>
          <a:xfrm>
            <a:off x="5923149" y="1739804"/>
            <a:ext cx="4805225" cy="307777"/>
          </a:xfrm>
          <a:prstGeom prst="rect">
            <a:avLst/>
          </a:prstGeom>
          <a:noFill/>
        </p:spPr>
        <p:txBody>
          <a:bodyPr wrap="square">
            <a:spAutoFit/>
          </a:bodyPr>
          <a:lstStyle/>
          <a:p>
            <a:pPr algn="ctr" rtl="0">
              <a:defRPr sz="1862" b="0" i="0" u="none" strike="noStrike" kern="1200" spc="0" baseline="0">
                <a:solidFill>
                  <a:srgbClr val="20234A"/>
                </a:solidFill>
                <a:latin typeface="+mn-lt"/>
                <a:ea typeface="+mn-ea"/>
                <a:cs typeface="+mn-cs"/>
              </a:defRPr>
            </a:pPr>
            <a:r>
              <a:rPr lang="en-GB" sz="1400" b="1" dirty="0"/>
              <a:t>The journeys initiated by ATL channel</a:t>
            </a:r>
            <a:endParaRPr lang="en-GB" sz="1050" b="1" dirty="0"/>
          </a:p>
        </p:txBody>
      </p:sp>
      <p:graphicFrame>
        <p:nvGraphicFramePr>
          <p:cNvPr id="20" name="Content Placeholder 10">
            <a:extLst>
              <a:ext uri="{FF2B5EF4-FFF2-40B4-BE49-F238E27FC236}">
                <a16:creationId xmlns:a16="http://schemas.microsoft.com/office/drawing/2014/main" id="{C589D2AE-6D8E-4C98-95F1-D2A7ECEF0CFE}"/>
              </a:ext>
            </a:extLst>
          </p:cNvPr>
          <p:cNvGraphicFramePr>
            <a:graphicFrameLocks/>
          </p:cNvGraphicFramePr>
          <p:nvPr>
            <p:extLst>
              <p:ext uri="{D42A27DB-BD31-4B8C-83A1-F6EECF244321}">
                <p14:modId xmlns:p14="http://schemas.microsoft.com/office/powerpoint/2010/main" val="4165309187"/>
              </p:ext>
            </p:extLst>
          </p:nvPr>
        </p:nvGraphicFramePr>
        <p:xfrm>
          <a:off x="5734962" y="1908223"/>
          <a:ext cx="5181600" cy="35906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ontent Placeholder 11">
            <a:extLst>
              <a:ext uri="{FF2B5EF4-FFF2-40B4-BE49-F238E27FC236}">
                <a16:creationId xmlns:a16="http://schemas.microsoft.com/office/drawing/2014/main" id="{50CF3C2D-0D2F-4915-AD7B-C73B5BF1195F}"/>
              </a:ext>
            </a:extLst>
          </p:cNvPr>
          <p:cNvGraphicFramePr>
            <a:graphicFrameLocks/>
          </p:cNvGraphicFramePr>
          <p:nvPr>
            <p:extLst>
              <p:ext uri="{D42A27DB-BD31-4B8C-83A1-F6EECF244321}">
                <p14:modId xmlns:p14="http://schemas.microsoft.com/office/powerpoint/2010/main" val="84661049"/>
              </p:ext>
            </p:extLst>
          </p:nvPr>
        </p:nvGraphicFramePr>
        <p:xfrm>
          <a:off x="1406676" y="2169392"/>
          <a:ext cx="4134053" cy="30607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892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8939AE-6EE4-4F11-BA68-9FDC6994F76E}"/>
              </a:ext>
            </a:extLst>
          </p:cNvPr>
          <p:cNvSpPr>
            <a:spLocks noGrp="1"/>
          </p:cNvSpPr>
          <p:nvPr>
            <p:ph type="title"/>
          </p:nvPr>
        </p:nvSpPr>
        <p:spPr/>
        <p:txBody>
          <a:bodyPr/>
          <a:lstStyle/>
          <a:p>
            <a:r>
              <a:rPr lang="en-GB" dirty="0"/>
              <a:t>Click through rates are important</a:t>
            </a:r>
          </a:p>
        </p:txBody>
      </p:sp>
      <p:sp>
        <p:nvSpPr>
          <p:cNvPr id="7" name="Text Placeholder 6">
            <a:extLst>
              <a:ext uri="{FF2B5EF4-FFF2-40B4-BE49-F238E27FC236}">
                <a16:creationId xmlns:a16="http://schemas.microsoft.com/office/drawing/2014/main" id="{DCA4937F-8E6F-439B-8EF2-10D7834CEC50}"/>
              </a:ext>
            </a:extLst>
          </p:cNvPr>
          <p:cNvSpPr>
            <a:spLocks noGrp="1"/>
          </p:cNvSpPr>
          <p:nvPr>
            <p:ph type="body" sz="quarter" idx="15"/>
          </p:nvPr>
        </p:nvSpPr>
        <p:spPr/>
        <p:txBody>
          <a:bodyPr/>
          <a:lstStyle/>
          <a:p>
            <a:r>
              <a:rPr lang="en-GB" dirty="0"/>
              <a:t>Source: Magic Numbers, The TV playbook for online businesses (2021)</a:t>
            </a:r>
          </a:p>
        </p:txBody>
      </p:sp>
      <p:sp>
        <p:nvSpPr>
          <p:cNvPr id="9" name="Text Placeholder 5">
            <a:extLst>
              <a:ext uri="{FF2B5EF4-FFF2-40B4-BE49-F238E27FC236}">
                <a16:creationId xmlns:a16="http://schemas.microsoft.com/office/drawing/2014/main" id="{E07E78CA-FD6E-4273-B63D-8224A9DDB355}"/>
              </a:ext>
            </a:extLst>
          </p:cNvPr>
          <p:cNvSpPr txBox="1">
            <a:spLocks/>
          </p:cNvSpPr>
          <p:nvPr/>
        </p:nvSpPr>
        <p:spPr>
          <a:xfrm>
            <a:off x="572558" y="1074178"/>
            <a:ext cx="11140016" cy="313932"/>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Directly, and because </a:t>
            </a:r>
            <a:r>
              <a:rPr lang="en-GB"/>
              <a:t>the Google </a:t>
            </a:r>
            <a:r>
              <a:rPr lang="en-GB" dirty="0"/>
              <a:t>algorithms respond</a:t>
            </a:r>
          </a:p>
        </p:txBody>
      </p:sp>
      <p:graphicFrame>
        <p:nvGraphicFramePr>
          <p:cNvPr id="10" name="Content Placeholder 17">
            <a:extLst>
              <a:ext uri="{FF2B5EF4-FFF2-40B4-BE49-F238E27FC236}">
                <a16:creationId xmlns:a16="http://schemas.microsoft.com/office/drawing/2014/main" id="{1A71BBD2-8EC4-4AB0-8634-C62FE9E698FA}"/>
              </a:ext>
            </a:extLst>
          </p:cNvPr>
          <p:cNvGraphicFramePr>
            <a:graphicFrameLocks/>
          </p:cNvGraphicFramePr>
          <p:nvPr>
            <p:extLst>
              <p:ext uri="{D42A27DB-BD31-4B8C-83A1-F6EECF244321}">
                <p14:modId xmlns:p14="http://schemas.microsoft.com/office/powerpoint/2010/main" val="1133746790"/>
              </p:ext>
            </p:extLst>
          </p:nvPr>
        </p:nvGraphicFramePr>
        <p:xfrm>
          <a:off x="2189559" y="1388110"/>
          <a:ext cx="8626434" cy="37236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Arrow: Right 1">
            <a:extLst>
              <a:ext uri="{FF2B5EF4-FFF2-40B4-BE49-F238E27FC236}">
                <a16:creationId xmlns:a16="http://schemas.microsoft.com/office/drawing/2014/main" id="{8405B0B0-BF31-4D3B-9638-F5B82F2259F7}"/>
              </a:ext>
            </a:extLst>
          </p:cNvPr>
          <p:cNvSpPr/>
          <p:nvPr/>
        </p:nvSpPr>
        <p:spPr>
          <a:xfrm>
            <a:off x="1074670" y="2529547"/>
            <a:ext cx="978408" cy="792000"/>
          </a:xfrm>
          <a:prstGeom prst="rightArrow">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TV</a:t>
            </a:r>
          </a:p>
        </p:txBody>
      </p:sp>
      <p:sp>
        <p:nvSpPr>
          <p:cNvPr id="14" name="Arrow: Right 13">
            <a:extLst>
              <a:ext uri="{FF2B5EF4-FFF2-40B4-BE49-F238E27FC236}">
                <a16:creationId xmlns:a16="http://schemas.microsoft.com/office/drawing/2014/main" id="{4076059F-0263-4A43-979E-1EB40BA90CC2}"/>
              </a:ext>
            </a:extLst>
          </p:cNvPr>
          <p:cNvSpPr/>
          <p:nvPr/>
        </p:nvSpPr>
        <p:spPr>
          <a:xfrm>
            <a:off x="1074670" y="4319802"/>
            <a:ext cx="978408" cy="792000"/>
          </a:xfrm>
          <a:prstGeom prst="rightArrow">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TV</a:t>
            </a:r>
          </a:p>
        </p:txBody>
      </p:sp>
    </p:spTree>
    <p:extLst>
      <p:ext uri="{BB962C8B-B14F-4D97-AF65-F5344CB8AC3E}">
        <p14:creationId xmlns:p14="http://schemas.microsoft.com/office/powerpoint/2010/main" val="127071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60517-7ECE-4449-9207-980D11CA94C6}"/>
              </a:ext>
            </a:extLst>
          </p:cNvPr>
          <p:cNvSpPr>
            <a:spLocks noGrp="1"/>
          </p:cNvSpPr>
          <p:nvPr>
            <p:ph type="title"/>
          </p:nvPr>
        </p:nvSpPr>
        <p:spPr/>
        <p:txBody>
          <a:bodyPr/>
          <a:lstStyle/>
          <a:p>
            <a:r>
              <a:rPr lang="en-GB" dirty="0"/>
              <a:t>Brand paid search environment is not a level playing field</a:t>
            </a:r>
          </a:p>
        </p:txBody>
      </p:sp>
      <p:sp>
        <p:nvSpPr>
          <p:cNvPr id="4" name="Text Placeholder 3">
            <a:extLst>
              <a:ext uri="{FF2B5EF4-FFF2-40B4-BE49-F238E27FC236}">
                <a16:creationId xmlns:a16="http://schemas.microsoft.com/office/drawing/2014/main" id="{C24604F5-E081-4A44-B615-289AC07605D0}"/>
              </a:ext>
            </a:extLst>
          </p:cNvPr>
          <p:cNvSpPr>
            <a:spLocks noGrp="1"/>
          </p:cNvSpPr>
          <p:nvPr>
            <p:ph type="body" sz="quarter" idx="15"/>
          </p:nvPr>
        </p:nvSpPr>
        <p:spPr>
          <a:xfrm>
            <a:off x="371475" y="5503176"/>
            <a:ext cx="11334817" cy="304800"/>
          </a:xfrm>
        </p:spPr>
        <p:txBody>
          <a:bodyPr/>
          <a:lstStyle/>
          <a:p>
            <a:r>
              <a:rPr lang="en-GB" dirty="0"/>
              <a:t>Source: Magic Numbers, The TV playbook for online businesses (2021)</a:t>
            </a:r>
          </a:p>
        </p:txBody>
      </p:sp>
      <p:sp>
        <p:nvSpPr>
          <p:cNvPr id="10" name="TextBox 9">
            <a:extLst>
              <a:ext uri="{FF2B5EF4-FFF2-40B4-BE49-F238E27FC236}">
                <a16:creationId xmlns:a16="http://schemas.microsoft.com/office/drawing/2014/main" id="{113CFC1D-4801-4918-AEB6-3C27FB13558C}"/>
              </a:ext>
            </a:extLst>
          </p:cNvPr>
          <p:cNvSpPr txBox="1"/>
          <p:nvPr/>
        </p:nvSpPr>
        <p:spPr>
          <a:xfrm>
            <a:off x="2082800" y="1605987"/>
            <a:ext cx="8026400" cy="2308324"/>
          </a:xfrm>
          <a:prstGeom prst="rect">
            <a:avLst/>
          </a:prstGeom>
          <a:noFill/>
        </p:spPr>
        <p:txBody>
          <a:bodyPr wrap="square">
            <a:spAutoFit/>
          </a:bodyPr>
          <a:lstStyle/>
          <a:p>
            <a:pPr algn="ctr"/>
            <a:r>
              <a:rPr lang="en-US" sz="1600" dirty="0"/>
              <a:t>“New e-commerce brands haven't been bought by people, or their families, or their friends. </a:t>
            </a:r>
          </a:p>
          <a:p>
            <a:pPr algn="ctr"/>
            <a:endParaRPr lang="en-US" sz="1600" dirty="0"/>
          </a:p>
          <a:p>
            <a:pPr algn="ctr"/>
            <a:r>
              <a:rPr lang="en-US" sz="1600" dirty="0"/>
              <a:t>People see them on </a:t>
            </a:r>
            <a:r>
              <a:rPr lang="en-US" sz="1600" dirty="0" err="1"/>
              <a:t>telly</a:t>
            </a:r>
            <a:r>
              <a:rPr lang="en-US" sz="1600" dirty="0"/>
              <a:t>, but if, when they go to Google that brand name, they see a name they recognise more they’ll choose that instead. </a:t>
            </a:r>
          </a:p>
          <a:p>
            <a:pPr algn="ctr"/>
            <a:endParaRPr lang="en-US" sz="1600" dirty="0"/>
          </a:p>
          <a:p>
            <a:pPr algn="ctr"/>
            <a:r>
              <a:rPr lang="en-US" sz="1600" dirty="0"/>
              <a:t>Why would you choose Bloom and Wild if M&amp;S or </a:t>
            </a:r>
            <a:r>
              <a:rPr lang="en-US" sz="1600" dirty="0" err="1"/>
              <a:t>Interflora</a:t>
            </a:r>
            <a:r>
              <a:rPr lang="en-US" sz="1600" dirty="0"/>
              <a:t> is there?” </a:t>
            </a:r>
          </a:p>
          <a:p>
            <a:pPr algn="ctr"/>
            <a:endParaRPr lang="en-US" sz="1600" dirty="0"/>
          </a:p>
          <a:p>
            <a:pPr algn="ctr"/>
            <a:r>
              <a:rPr lang="en-US" sz="1600" dirty="0"/>
              <a:t>Cheryl Calverley, CEO, Eve Sleep</a:t>
            </a:r>
          </a:p>
        </p:txBody>
      </p:sp>
      <p:sp>
        <p:nvSpPr>
          <p:cNvPr id="3" name="Rectangle: Rounded Corners 2">
            <a:extLst>
              <a:ext uri="{FF2B5EF4-FFF2-40B4-BE49-F238E27FC236}">
                <a16:creationId xmlns:a16="http://schemas.microsoft.com/office/drawing/2014/main" id="{78EFBED9-5C87-493D-9470-9D4C25A6C8CA}"/>
              </a:ext>
            </a:extLst>
          </p:cNvPr>
          <p:cNvSpPr/>
          <p:nvPr/>
        </p:nvSpPr>
        <p:spPr>
          <a:xfrm>
            <a:off x="1873558" y="4068130"/>
            <a:ext cx="1667436" cy="128123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mj-lt"/>
              </a:rPr>
              <a:t>You are small, competitor is big</a:t>
            </a:r>
          </a:p>
        </p:txBody>
      </p:sp>
      <p:sp>
        <p:nvSpPr>
          <p:cNvPr id="8" name="Rectangle: Rounded Corners 7">
            <a:extLst>
              <a:ext uri="{FF2B5EF4-FFF2-40B4-BE49-F238E27FC236}">
                <a16:creationId xmlns:a16="http://schemas.microsoft.com/office/drawing/2014/main" id="{9E0E8089-98D0-485C-8E5A-8CECDDC0F6DF}"/>
              </a:ext>
            </a:extLst>
          </p:cNvPr>
          <p:cNvSpPr/>
          <p:nvPr/>
        </p:nvSpPr>
        <p:spPr>
          <a:xfrm>
            <a:off x="4198581" y="4068130"/>
            <a:ext cx="1667436" cy="128123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mj-lt"/>
              </a:rPr>
              <a:t>Competitor gets a good CTR on your brand name</a:t>
            </a:r>
          </a:p>
        </p:txBody>
      </p:sp>
      <p:sp>
        <p:nvSpPr>
          <p:cNvPr id="9" name="Rectangle: Rounded Corners 8">
            <a:extLst>
              <a:ext uri="{FF2B5EF4-FFF2-40B4-BE49-F238E27FC236}">
                <a16:creationId xmlns:a16="http://schemas.microsoft.com/office/drawing/2014/main" id="{5C7201E7-F8E8-47F4-8D4C-85D5038B027F}"/>
              </a:ext>
            </a:extLst>
          </p:cNvPr>
          <p:cNvSpPr/>
          <p:nvPr/>
        </p:nvSpPr>
        <p:spPr>
          <a:xfrm>
            <a:off x="6523604" y="4068130"/>
            <a:ext cx="1667436" cy="128123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mj-lt"/>
              </a:rPr>
              <a:t>They can buy ads for your brand cheaply</a:t>
            </a:r>
          </a:p>
        </p:txBody>
      </p:sp>
      <p:sp>
        <p:nvSpPr>
          <p:cNvPr id="11" name="Rectangle: Rounded Corners 10">
            <a:extLst>
              <a:ext uri="{FF2B5EF4-FFF2-40B4-BE49-F238E27FC236}">
                <a16:creationId xmlns:a16="http://schemas.microsoft.com/office/drawing/2014/main" id="{BE6168B7-728F-41B0-B154-D35596420DF0}"/>
              </a:ext>
            </a:extLst>
          </p:cNvPr>
          <p:cNvSpPr/>
          <p:nvPr/>
        </p:nvSpPr>
        <p:spPr>
          <a:xfrm>
            <a:off x="8848627" y="4068130"/>
            <a:ext cx="1667436" cy="128123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mj-lt"/>
              </a:rPr>
              <a:t>You always have to buy your own brand terms</a:t>
            </a:r>
          </a:p>
        </p:txBody>
      </p:sp>
      <p:sp>
        <p:nvSpPr>
          <p:cNvPr id="7" name="Arrow: Right 6">
            <a:extLst>
              <a:ext uri="{FF2B5EF4-FFF2-40B4-BE49-F238E27FC236}">
                <a16:creationId xmlns:a16="http://schemas.microsoft.com/office/drawing/2014/main" id="{73AC609E-6719-4CA5-A579-99145F80B582}"/>
              </a:ext>
            </a:extLst>
          </p:cNvPr>
          <p:cNvSpPr/>
          <p:nvPr/>
        </p:nvSpPr>
        <p:spPr>
          <a:xfrm>
            <a:off x="3629146" y="4540769"/>
            <a:ext cx="481282" cy="47064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err="1">
              <a:solidFill>
                <a:schemeClr val="bg1"/>
              </a:solidFill>
              <a:latin typeface="+mj-lt"/>
            </a:endParaRPr>
          </a:p>
        </p:txBody>
      </p:sp>
      <p:sp>
        <p:nvSpPr>
          <p:cNvPr id="15" name="Arrow: Right 14">
            <a:extLst>
              <a:ext uri="{FF2B5EF4-FFF2-40B4-BE49-F238E27FC236}">
                <a16:creationId xmlns:a16="http://schemas.microsoft.com/office/drawing/2014/main" id="{14004DFB-D21E-43C1-93C9-967050A289EB}"/>
              </a:ext>
            </a:extLst>
          </p:cNvPr>
          <p:cNvSpPr/>
          <p:nvPr/>
        </p:nvSpPr>
        <p:spPr>
          <a:xfrm>
            <a:off x="5954169" y="4473421"/>
            <a:ext cx="481282" cy="47064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err="1">
              <a:solidFill>
                <a:schemeClr val="bg1"/>
              </a:solidFill>
              <a:latin typeface="+mj-lt"/>
            </a:endParaRPr>
          </a:p>
        </p:txBody>
      </p:sp>
      <p:sp>
        <p:nvSpPr>
          <p:cNvPr id="16" name="Arrow: Right 15">
            <a:extLst>
              <a:ext uri="{FF2B5EF4-FFF2-40B4-BE49-F238E27FC236}">
                <a16:creationId xmlns:a16="http://schemas.microsoft.com/office/drawing/2014/main" id="{2470493C-A129-4E77-A726-C3C62197DF29}"/>
              </a:ext>
            </a:extLst>
          </p:cNvPr>
          <p:cNvSpPr/>
          <p:nvPr/>
        </p:nvSpPr>
        <p:spPr>
          <a:xfrm>
            <a:off x="8307932" y="4473420"/>
            <a:ext cx="481282" cy="47064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err="1">
              <a:solidFill>
                <a:schemeClr val="bg1"/>
              </a:solidFill>
              <a:latin typeface="+mj-lt"/>
            </a:endParaRPr>
          </a:p>
        </p:txBody>
      </p:sp>
      <p:sp>
        <p:nvSpPr>
          <p:cNvPr id="13" name="Text Placeholder 5">
            <a:extLst>
              <a:ext uri="{FF2B5EF4-FFF2-40B4-BE49-F238E27FC236}">
                <a16:creationId xmlns:a16="http://schemas.microsoft.com/office/drawing/2014/main" id="{8BBE8610-0FC3-4DEE-92EB-1E57E1287507}"/>
              </a:ext>
            </a:extLst>
          </p:cNvPr>
          <p:cNvSpPr txBox="1">
            <a:spLocks/>
          </p:cNvSpPr>
          <p:nvPr/>
        </p:nvSpPr>
        <p:spPr>
          <a:xfrm>
            <a:off x="572558" y="937790"/>
            <a:ext cx="11140016" cy="313932"/>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It’s much harder to be a smaller, less well known brand</a:t>
            </a:r>
          </a:p>
        </p:txBody>
      </p:sp>
    </p:spTree>
    <p:extLst>
      <p:ext uri="{BB962C8B-B14F-4D97-AF65-F5344CB8AC3E}">
        <p14:creationId xmlns:p14="http://schemas.microsoft.com/office/powerpoint/2010/main" val="251955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62F208AB-12C0-4AA6-9AC9-195F5E39B8F1}"/>
              </a:ext>
            </a:extLst>
          </p:cNvPr>
          <p:cNvSpPr txBox="1">
            <a:spLocks/>
          </p:cNvSpPr>
          <p:nvPr/>
        </p:nvSpPr>
        <p:spPr>
          <a:xfrm>
            <a:off x="377757" y="53651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Magic Numbers, The TV playbook for online businesses (2021)</a:t>
            </a:r>
          </a:p>
        </p:txBody>
      </p:sp>
      <p:sp>
        <p:nvSpPr>
          <p:cNvPr id="17" name="Text Placeholder 5">
            <a:extLst>
              <a:ext uri="{FF2B5EF4-FFF2-40B4-BE49-F238E27FC236}">
                <a16:creationId xmlns:a16="http://schemas.microsoft.com/office/drawing/2014/main" id="{81966822-F8BD-4691-A4E7-55F19757B5D6}"/>
              </a:ext>
            </a:extLst>
          </p:cNvPr>
          <p:cNvSpPr txBox="1">
            <a:spLocks/>
          </p:cNvSpPr>
          <p:nvPr/>
        </p:nvSpPr>
        <p:spPr>
          <a:xfrm>
            <a:off x="572558" y="932526"/>
            <a:ext cx="11140016" cy="313932"/>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Being small is even harder here</a:t>
            </a:r>
          </a:p>
        </p:txBody>
      </p:sp>
      <p:sp>
        <p:nvSpPr>
          <p:cNvPr id="2" name="Title 1">
            <a:extLst>
              <a:ext uri="{FF2B5EF4-FFF2-40B4-BE49-F238E27FC236}">
                <a16:creationId xmlns:a16="http://schemas.microsoft.com/office/drawing/2014/main" id="{A1B60517-7ECE-4449-9207-980D11CA94C6}"/>
              </a:ext>
            </a:extLst>
          </p:cNvPr>
          <p:cNvSpPr>
            <a:spLocks noGrp="1"/>
          </p:cNvSpPr>
          <p:nvPr>
            <p:ph type="title"/>
          </p:nvPr>
        </p:nvSpPr>
        <p:spPr/>
        <p:txBody>
          <a:bodyPr/>
          <a:lstStyle/>
          <a:p>
            <a:r>
              <a:rPr lang="en-GB" dirty="0"/>
              <a:t>The situation is even worse in generic search</a:t>
            </a:r>
          </a:p>
        </p:txBody>
      </p:sp>
      <p:sp>
        <p:nvSpPr>
          <p:cNvPr id="9" name="TextBox 8">
            <a:extLst>
              <a:ext uri="{FF2B5EF4-FFF2-40B4-BE49-F238E27FC236}">
                <a16:creationId xmlns:a16="http://schemas.microsoft.com/office/drawing/2014/main" id="{8D20A7CC-56E0-4FC5-8E2B-838DE562ADD8}"/>
              </a:ext>
            </a:extLst>
          </p:cNvPr>
          <p:cNvSpPr txBox="1"/>
          <p:nvPr/>
        </p:nvSpPr>
        <p:spPr>
          <a:xfrm>
            <a:off x="3048000" y="1636106"/>
            <a:ext cx="6096000" cy="1754326"/>
          </a:xfrm>
          <a:prstGeom prst="rect">
            <a:avLst/>
          </a:prstGeom>
          <a:noFill/>
        </p:spPr>
        <p:txBody>
          <a:bodyPr wrap="square">
            <a:spAutoFit/>
          </a:bodyPr>
          <a:lstStyle/>
          <a:p>
            <a:pPr algn="ctr"/>
            <a:r>
              <a:rPr lang="en-GB" dirty="0"/>
              <a:t>“</a:t>
            </a:r>
            <a:r>
              <a:rPr lang="en-US" dirty="0"/>
              <a:t>The big guns come in and competitor x does a campaign</a:t>
            </a:r>
          </a:p>
          <a:p>
            <a:pPr algn="ctr"/>
            <a:endParaRPr lang="en-US" dirty="0"/>
          </a:p>
          <a:p>
            <a:pPr algn="ctr"/>
            <a:r>
              <a:rPr lang="en-US" dirty="0"/>
              <a:t>And then you're talking about millions of pounds coming into the PPC market that we can't keep up with.” </a:t>
            </a:r>
          </a:p>
          <a:p>
            <a:pPr algn="ctr"/>
            <a:endParaRPr lang="en-US" dirty="0"/>
          </a:p>
          <a:p>
            <a:pPr algn="ctr"/>
            <a:r>
              <a:rPr lang="en-US" dirty="0"/>
              <a:t>CMO</a:t>
            </a:r>
            <a:r>
              <a:rPr lang="en-US"/>
              <a:t>, ecommerce </a:t>
            </a:r>
            <a:r>
              <a:rPr lang="en-US" dirty="0"/>
              <a:t>brand</a:t>
            </a:r>
          </a:p>
        </p:txBody>
      </p:sp>
      <p:sp>
        <p:nvSpPr>
          <p:cNvPr id="7" name="Rectangle: Rounded Corners 6">
            <a:extLst>
              <a:ext uri="{FF2B5EF4-FFF2-40B4-BE49-F238E27FC236}">
                <a16:creationId xmlns:a16="http://schemas.microsoft.com/office/drawing/2014/main" id="{E0DC53BA-885D-4781-922B-2A500F302650}"/>
              </a:ext>
            </a:extLst>
          </p:cNvPr>
          <p:cNvSpPr/>
          <p:nvPr/>
        </p:nvSpPr>
        <p:spPr>
          <a:xfrm>
            <a:off x="1963993" y="3709881"/>
            <a:ext cx="1667436" cy="1281230"/>
          </a:xfrm>
          <a:prstGeom prst="round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mj-lt"/>
              </a:rPr>
              <a:t>You are small, competitor is big</a:t>
            </a:r>
          </a:p>
        </p:txBody>
      </p:sp>
      <p:sp>
        <p:nvSpPr>
          <p:cNvPr id="8" name="Rectangle: Rounded Corners 7">
            <a:extLst>
              <a:ext uri="{FF2B5EF4-FFF2-40B4-BE49-F238E27FC236}">
                <a16:creationId xmlns:a16="http://schemas.microsoft.com/office/drawing/2014/main" id="{BB5748A4-6634-4F77-AB09-E0B79E1003FA}"/>
              </a:ext>
            </a:extLst>
          </p:cNvPr>
          <p:cNvSpPr/>
          <p:nvPr/>
        </p:nvSpPr>
        <p:spPr>
          <a:xfrm>
            <a:off x="4289016" y="3709881"/>
            <a:ext cx="1667436" cy="1281230"/>
          </a:xfrm>
          <a:prstGeom prst="round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mj-lt"/>
              </a:rPr>
              <a:t>Competitor gets better CTR on generic ads</a:t>
            </a:r>
          </a:p>
        </p:txBody>
      </p:sp>
      <p:sp>
        <p:nvSpPr>
          <p:cNvPr id="10" name="Rectangle: Rounded Corners 9">
            <a:extLst>
              <a:ext uri="{FF2B5EF4-FFF2-40B4-BE49-F238E27FC236}">
                <a16:creationId xmlns:a16="http://schemas.microsoft.com/office/drawing/2014/main" id="{6B24F32F-40CE-4310-9392-0CEE24743943}"/>
              </a:ext>
            </a:extLst>
          </p:cNvPr>
          <p:cNvSpPr/>
          <p:nvPr/>
        </p:nvSpPr>
        <p:spPr>
          <a:xfrm>
            <a:off x="6614039" y="3709881"/>
            <a:ext cx="1667436" cy="1281230"/>
          </a:xfrm>
          <a:prstGeom prst="round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mj-lt"/>
              </a:rPr>
              <a:t>They can buy category terms cheaply</a:t>
            </a:r>
          </a:p>
        </p:txBody>
      </p:sp>
      <p:sp>
        <p:nvSpPr>
          <p:cNvPr id="11" name="Rectangle: Rounded Corners 10">
            <a:extLst>
              <a:ext uri="{FF2B5EF4-FFF2-40B4-BE49-F238E27FC236}">
                <a16:creationId xmlns:a16="http://schemas.microsoft.com/office/drawing/2014/main" id="{547975D9-CE84-4CBE-B9C2-0413798DFDD3}"/>
              </a:ext>
            </a:extLst>
          </p:cNvPr>
          <p:cNvSpPr/>
          <p:nvPr/>
        </p:nvSpPr>
        <p:spPr>
          <a:xfrm>
            <a:off x="8939062" y="3709881"/>
            <a:ext cx="1667436" cy="1281230"/>
          </a:xfrm>
          <a:prstGeom prst="round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mj-lt"/>
              </a:rPr>
              <a:t>They have a bigger budget &amp; get better value</a:t>
            </a:r>
          </a:p>
        </p:txBody>
      </p:sp>
      <p:sp>
        <p:nvSpPr>
          <p:cNvPr id="12" name="Arrow: Right 11">
            <a:extLst>
              <a:ext uri="{FF2B5EF4-FFF2-40B4-BE49-F238E27FC236}">
                <a16:creationId xmlns:a16="http://schemas.microsoft.com/office/drawing/2014/main" id="{BBB549FC-E0DF-4A9B-982B-B0669F693689}"/>
              </a:ext>
            </a:extLst>
          </p:cNvPr>
          <p:cNvSpPr/>
          <p:nvPr/>
        </p:nvSpPr>
        <p:spPr>
          <a:xfrm>
            <a:off x="3719581" y="4182520"/>
            <a:ext cx="481282" cy="470647"/>
          </a:xfrm>
          <a:prstGeom prst="rightArrow">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err="1">
              <a:solidFill>
                <a:schemeClr val="bg1"/>
              </a:solidFill>
              <a:latin typeface="+mj-lt"/>
            </a:endParaRPr>
          </a:p>
        </p:txBody>
      </p:sp>
      <p:sp>
        <p:nvSpPr>
          <p:cNvPr id="14" name="Arrow: Right 13">
            <a:extLst>
              <a:ext uri="{FF2B5EF4-FFF2-40B4-BE49-F238E27FC236}">
                <a16:creationId xmlns:a16="http://schemas.microsoft.com/office/drawing/2014/main" id="{39F1D038-6E92-4E45-8A99-604350D225C0}"/>
              </a:ext>
            </a:extLst>
          </p:cNvPr>
          <p:cNvSpPr/>
          <p:nvPr/>
        </p:nvSpPr>
        <p:spPr>
          <a:xfrm>
            <a:off x="6044604" y="4115172"/>
            <a:ext cx="481282" cy="470647"/>
          </a:xfrm>
          <a:prstGeom prst="rightArrow">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err="1">
              <a:solidFill>
                <a:schemeClr val="bg1"/>
              </a:solidFill>
              <a:latin typeface="+mj-lt"/>
            </a:endParaRPr>
          </a:p>
        </p:txBody>
      </p:sp>
      <p:sp>
        <p:nvSpPr>
          <p:cNvPr id="16" name="Arrow: Right 15">
            <a:extLst>
              <a:ext uri="{FF2B5EF4-FFF2-40B4-BE49-F238E27FC236}">
                <a16:creationId xmlns:a16="http://schemas.microsoft.com/office/drawing/2014/main" id="{BB9A5478-F7C1-4640-BFC7-E80990C4C495}"/>
              </a:ext>
            </a:extLst>
          </p:cNvPr>
          <p:cNvSpPr/>
          <p:nvPr/>
        </p:nvSpPr>
        <p:spPr>
          <a:xfrm>
            <a:off x="8398367" y="4115171"/>
            <a:ext cx="481282" cy="470647"/>
          </a:xfrm>
          <a:prstGeom prst="rightArrow">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err="1">
              <a:solidFill>
                <a:schemeClr val="bg1"/>
              </a:solidFill>
              <a:latin typeface="+mj-lt"/>
            </a:endParaRPr>
          </a:p>
        </p:txBody>
      </p:sp>
    </p:spTree>
    <p:extLst>
      <p:ext uri="{BB962C8B-B14F-4D97-AF65-F5344CB8AC3E}">
        <p14:creationId xmlns:p14="http://schemas.microsoft.com/office/powerpoint/2010/main" val="364557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CBCADF-DC48-4738-B482-12150CD0F2AF}"/>
              </a:ext>
            </a:extLst>
          </p:cNvPr>
          <p:cNvSpPr>
            <a:spLocks noGrp="1"/>
          </p:cNvSpPr>
          <p:nvPr>
            <p:ph type="title"/>
          </p:nvPr>
        </p:nvSpPr>
        <p:spPr/>
        <p:txBody>
          <a:bodyPr>
            <a:noAutofit/>
          </a:bodyPr>
          <a:lstStyle/>
          <a:p>
            <a:r>
              <a:rPr lang="en-GB" sz="2400" dirty="0"/>
              <a:t>Summary –</a:t>
            </a:r>
            <a:br>
              <a:rPr lang="en-GB" sz="2400" dirty="0"/>
            </a:br>
            <a:r>
              <a:rPr lang="en-GB" sz="2400" dirty="0"/>
              <a:t>TV drives cost-effective search</a:t>
            </a:r>
          </a:p>
        </p:txBody>
      </p:sp>
      <p:sp>
        <p:nvSpPr>
          <p:cNvPr id="9" name="Text Placeholder 8">
            <a:extLst>
              <a:ext uri="{FF2B5EF4-FFF2-40B4-BE49-F238E27FC236}">
                <a16:creationId xmlns:a16="http://schemas.microsoft.com/office/drawing/2014/main" id="{FB04EC1E-C643-48AC-A408-466B38CC224A}"/>
              </a:ext>
            </a:extLst>
          </p:cNvPr>
          <p:cNvSpPr>
            <a:spLocks noGrp="1"/>
          </p:cNvSpPr>
          <p:nvPr>
            <p:ph type="body" sz="quarter" idx="13"/>
          </p:nvPr>
        </p:nvSpPr>
        <p:spPr/>
        <p:txBody>
          <a:bodyPr/>
          <a:lstStyle/>
          <a:p>
            <a:pPr marL="285750" indent="-285750">
              <a:buFont typeface="Arial" panose="020B0604020202020204" pitchFamily="34" charset="0"/>
              <a:buChar char="—"/>
            </a:pPr>
            <a:endParaRPr lang="en-GB" sz="1600" dirty="0"/>
          </a:p>
          <a:p>
            <a:pPr marL="285750" lvl="0" indent="-285750">
              <a:buFont typeface="Arial" panose="020B0604020202020204" pitchFamily="34" charset="0"/>
              <a:buChar char="—"/>
            </a:pPr>
            <a:endParaRPr lang="en-GB" sz="1600" dirty="0"/>
          </a:p>
          <a:p>
            <a:pPr marL="285750" lvl="0" indent="-285750">
              <a:buFontTx/>
              <a:buChar char="-"/>
            </a:pPr>
            <a:endParaRPr lang="en-GB" sz="1600" dirty="0"/>
          </a:p>
        </p:txBody>
      </p:sp>
      <p:pic>
        <p:nvPicPr>
          <p:cNvPr id="4" name="Picture Placeholder 3" descr="A hand on a piano keyboard&#10;&#10;Description automatically generated with low confidence">
            <a:extLst>
              <a:ext uri="{FF2B5EF4-FFF2-40B4-BE49-F238E27FC236}">
                <a16:creationId xmlns:a16="http://schemas.microsoft.com/office/drawing/2014/main" id="{27232F58-DF65-4A8D-A5DB-F1A0DAF039A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12" name="Text Placeholder 11">
            <a:extLst>
              <a:ext uri="{FF2B5EF4-FFF2-40B4-BE49-F238E27FC236}">
                <a16:creationId xmlns:a16="http://schemas.microsoft.com/office/drawing/2014/main" id="{438FF930-1FE2-4216-A90D-C02EEA223C70}"/>
              </a:ext>
            </a:extLst>
          </p:cNvPr>
          <p:cNvSpPr>
            <a:spLocks noGrp="1"/>
          </p:cNvSpPr>
          <p:nvPr>
            <p:ph type="body" sz="quarter" idx="15"/>
          </p:nvPr>
        </p:nvSpPr>
        <p:spPr/>
        <p:txBody>
          <a:bodyPr/>
          <a:lstStyle/>
          <a:p>
            <a:r>
              <a:rPr lang="en-GB" dirty="0"/>
              <a:t>Source: Magic Numbers, The TV playbook for online businesses (2021)</a:t>
            </a:r>
          </a:p>
        </p:txBody>
      </p:sp>
      <p:sp>
        <p:nvSpPr>
          <p:cNvPr id="10" name="Text Placeholder 8">
            <a:extLst>
              <a:ext uri="{FF2B5EF4-FFF2-40B4-BE49-F238E27FC236}">
                <a16:creationId xmlns:a16="http://schemas.microsoft.com/office/drawing/2014/main" id="{1C631A5C-501D-4B76-B22A-244D086AE9B5}"/>
              </a:ext>
            </a:extLst>
          </p:cNvPr>
          <p:cNvSpPr txBox="1">
            <a:spLocks/>
          </p:cNvSpPr>
          <p:nvPr/>
        </p:nvSpPr>
        <p:spPr>
          <a:xfrm>
            <a:off x="530158" y="1766607"/>
            <a:ext cx="4368867" cy="365153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buFont typeface="Arial" panose="020B0604020202020204" pitchFamily="34" charset="0"/>
              <a:buChar char="—"/>
            </a:pPr>
            <a:r>
              <a:rPr lang="en-GB" sz="1600" dirty="0"/>
              <a:t>TV drives cost effective web visits because it prompts people to look for your brand not the category</a:t>
            </a:r>
          </a:p>
          <a:p>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11" name="Text Placeholder 5">
            <a:extLst>
              <a:ext uri="{FF2B5EF4-FFF2-40B4-BE49-F238E27FC236}">
                <a16:creationId xmlns:a16="http://schemas.microsoft.com/office/drawing/2014/main" id="{626B0FFF-9CC4-408F-9F0F-C2D80DDFF2E4}"/>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“Big Sis” – Bloom &amp; Wild</a:t>
            </a:r>
          </a:p>
        </p:txBody>
      </p:sp>
    </p:spTree>
    <p:extLst>
      <p:ext uri="{BB962C8B-B14F-4D97-AF65-F5344CB8AC3E}">
        <p14:creationId xmlns:p14="http://schemas.microsoft.com/office/powerpoint/2010/main" val="322624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person, person&#10;&#10;Description automatically generated">
            <a:extLst>
              <a:ext uri="{FF2B5EF4-FFF2-40B4-BE49-F238E27FC236}">
                <a16:creationId xmlns:a16="http://schemas.microsoft.com/office/drawing/2014/main" id="{030C157F-291D-4122-8A45-8A0483F8F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1" y="9729"/>
            <a:ext cx="12192000" cy="6853188"/>
          </a:xfrm>
          <a:prstGeom prst="rect">
            <a:avLst/>
          </a:prstGeom>
        </p:spPr>
      </p:pic>
      <p:sp>
        <p:nvSpPr>
          <p:cNvPr id="7" name="Rectangle 6">
            <a:extLst>
              <a:ext uri="{FF2B5EF4-FFF2-40B4-BE49-F238E27FC236}">
                <a16:creationId xmlns:a16="http://schemas.microsoft.com/office/drawing/2014/main" id="{3E92F008-0C38-428D-8B27-31B6D8408149}"/>
              </a:ext>
            </a:extLst>
          </p:cNvPr>
          <p:cNvSpPr/>
          <p:nvPr/>
        </p:nvSpPr>
        <p:spPr>
          <a:xfrm flipH="1">
            <a:off x="4275" y="-9729"/>
            <a:ext cx="12192006"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 name="Title 5">
            <a:extLst>
              <a:ext uri="{FF2B5EF4-FFF2-40B4-BE49-F238E27FC236}">
                <a16:creationId xmlns:a16="http://schemas.microsoft.com/office/drawing/2014/main" id="{09DCEE7E-5089-4E63-B52C-212568FFA58C}"/>
              </a:ext>
            </a:extLst>
          </p:cNvPr>
          <p:cNvSpPr>
            <a:spLocks noGrp="1"/>
          </p:cNvSpPr>
          <p:nvPr>
            <p:ph type="ctrTitle"/>
          </p:nvPr>
        </p:nvSpPr>
        <p:spPr/>
        <p:txBody>
          <a:bodyPr/>
          <a:lstStyle/>
          <a:p>
            <a:r>
              <a:rPr lang="en-GB" dirty="0"/>
              <a:t>A 2-step approach to TV that works</a:t>
            </a:r>
          </a:p>
        </p:txBody>
      </p:sp>
      <p:sp>
        <p:nvSpPr>
          <p:cNvPr id="3" name="Text Placeholder 2">
            <a:extLst>
              <a:ext uri="{FF2B5EF4-FFF2-40B4-BE49-F238E27FC236}">
                <a16:creationId xmlns:a16="http://schemas.microsoft.com/office/drawing/2014/main" id="{C52738E4-BABA-400C-BBA2-2A04EE85F7E4}"/>
              </a:ext>
            </a:extLst>
          </p:cNvPr>
          <p:cNvSpPr>
            <a:spLocks noGrp="1"/>
          </p:cNvSpPr>
          <p:nvPr>
            <p:ph type="body" sz="quarter" idx="14"/>
          </p:nvPr>
        </p:nvSpPr>
        <p:spPr/>
        <p:txBody>
          <a:bodyPr/>
          <a:lstStyle/>
          <a:p>
            <a:endParaRPr lang="en-GB"/>
          </a:p>
        </p:txBody>
      </p:sp>
      <p:sp>
        <p:nvSpPr>
          <p:cNvPr id="8" name="Text Placeholder 5">
            <a:extLst>
              <a:ext uri="{FF2B5EF4-FFF2-40B4-BE49-F238E27FC236}">
                <a16:creationId xmlns:a16="http://schemas.microsoft.com/office/drawing/2014/main" id="{46FE6170-6C83-45A7-847E-B18EF775F6A6}"/>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“Step by Step” –</a:t>
            </a:r>
            <a:r>
              <a:rPr lang="en-GB" dirty="0" err="1">
                <a:solidFill>
                  <a:schemeClr val="bg1"/>
                </a:solidFill>
              </a:rPr>
              <a:t>Uswitch</a:t>
            </a:r>
            <a:endParaRPr lang="en-GB" dirty="0">
              <a:solidFill>
                <a:schemeClr val="bg1"/>
              </a:solidFill>
            </a:endParaRPr>
          </a:p>
        </p:txBody>
      </p:sp>
    </p:spTree>
    <p:extLst>
      <p:ext uri="{BB962C8B-B14F-4D97-AF65-F5344CB8AC3E}">
        <p14:creationId xmlns:p14="http://schemas.microsoft.com/office/powerpoint/2010/main" val="274452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317624-B94D-4367-BD5F-0CCF74F7CDD2}"/>
              </a:ext>
            </a:extLst>
          </p:cNvPr>
          <p:cNvSpPr/>
          <p:nvPr/>
        </p:nvSpPr>
        <p:spPr>
          <a:xfrm flipH="1">
            <a:off x="156675" y="142671"/>
            <a:ext cx="16181970" cy="987706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12" name="Picture Placeholder 4" descr="A picture containing text&#10;&#10;Description automatically generated">
            <a:extLst>
              <a:ext uri="{FF2B5EF4-FFF2-40B4-BE49-F238E27FC236}">
                <a16:creationId xmlns:a16="http://schemas.microsoft.com/office/drawing/2014/main" id="{B27D4518-8E12-4975-8F2F-E221579364A9}"/>
              </a:ext>
            </a:extLst>
          </p:cNvPr>
          <p:cNvPicPr>
            <a:picLocks noChangeAspect="1"/>
          </p:cNvPicPr>
          <p:nvPr/>
        </p:nvPicPr>
        <p:blipFill>
          <a:blip r:embed="rId3">
            <a:extLst>
              <a:ext uri="{28A0092B-C50C-407E-A947-70E740481C1C}">
                <a14:useLocalDpi xmlns:a14="http://schemas.microsoft.com/office/drawing/2010/main" val="0"/>
              </a:ext>
            </a:extLst>
          </a:blip>
          <a:srcRect l="69" r="69"/>
          <a:stretch>
            <a:fillRect/>
          </a:stretch>
        </p:blipFill>
        <p:spPr>
          <a:xfrm>
            <a:off x="0" y="-9730"/>
            <a:ext cx="12192000" cy="6867729"/>
          </a:xfrm>
          <a:prstGeom prst="rect">
            <a:avLst/>
          </a:prstGeom>
        </p:spPr>
      </p:pic>
      <p:sp>
        <p:nvSpPr>
          <p:cNvPr id="7" name="Rectangle 6">
            <a:extLst>
              <a:ext uri="{FF2B5EF4-FFF2-40B4-BE49-F238E27FC236}">
                <a16:creationId xmlns:a16="http://schemas.microsoft.com/office/drawing/2014/main" id="{6B7A806B-045E-4253-A47B-EB6F0CB66F43}"/>
              </a:ext>
            </a:extLst>
          </p:cNvPr>
          <p:cNvSpPr/>
          <p:nvPr/>
        </p:nvSpPr>
        <p:spPr>
          <a:xfrm flipH="1">
            <a:off x="2" y="-9730"/>
            <a:ext cx="12191998" cy="6857999"/>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 name="Title 5">
            <a:extLst>
              <a:ext uri="{FF2B5EF4-FFF2-40B4-BE49-F238E27FC236}">
                <a16:creationId xmlns:a16="http://schemas.microsoft.com/office/drawing/2014/main" id="{09DCEE7E-5089-4E63-B52C-212568FFA58C}"/>
              </a:ext>
            </a:extLst>
          </p:cNvPr>
          <p:cNvSpPr>
            <a:spLocks noGrp="1"/>
          </p:cNvSpPr>
          <p:nvPr>
            <p:ph type="ctrTitle"/>
          </p:nvPr>
        </p:nvSpPr>
        <p:spPr/>
        <p:txBody>
          <a:bodyPr/>
          <a:lstStyle/>
          <a:p>
            <a:r>
              <a:rPr lang="en-US" sz="4000" b="1" dirty="0"/>
              <a:t>Start with TV that allows test and learn</a:t>
            </a:r>
            <a:endParaRPr lang="en-GB" dirty="0"/>
          </a:p>
        </p:txBody>
      </p:sp>
      <p:sp>
        <p:nvSpPr>
          <p:cNvPr id="3" name="Text Placeholder 2">
            <a:extLst>
              <a:ext uri="{FF2B5EF4-FFF2-40B4-BE49-F238E27FC236}">
                <a16:creationId xmlns:a16="http://schemas.microsoft.com/office/drawing/2014/main" id="{C52738E4-BABA-400C-BBA2-2A04EE85F7E4}"/>
              </a:ext>
            </a:extLst>
          </p:cNvPr>
          <p:cNvSpPr>
            <a:spLocks noGrp="1"/>
          </p:cNvSpPr>
          <p:nvPr>
            <p:ph type="body" sz="quarter" idx="14"/>
          </p:nvPr>
        </p:nvSpPr>
        <p:spPr/>
        <p:txBody>
          <a:bodyPr/>
          <a:lstStyle/>
          <a:p>
            <a:endParaRPr lang="en-GB"/>
          </a:p>
        </p:txBody>
      </p:sp>
      <p:sp>
        <p:nvSpPr>
          <p:cNvPr id="11" name="Text Placeholder 5">
            <a:extLst>
              <a:ext uri="{FF2B5EF4-FFF2-40B4-BE49-F238E27FC236}">
                <a16:creationId xmlns:a16="http://schemas.microsoft.com/office/drawing/2014/main" id="{D9A79ECA-F0B8-4032-9B2D-71B96AA93FEA}"/>
              </a:ext>
            </a:extLst>
          </p:cNvPr>
          <p:cNvSpPr txBox="1">
            <a:spLocks/>
          </p:cNvSpPr>
          <p:nvPr/>
        </p:nvSpPr>
        <p:spPr>
          <a:xfrm rot="16200000">
            <a:off x="10084475" y="436564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“Calm Bull” – moneysupermarket.com</a:t>
            </a:r>
          </a:p>
        </p:txBody>
      </p:sp>
    </p:spTree>
    <p:extLst>
      <p:ext uri="{BB962C8B-B14F-4D97-AF65-F5344CB8AC3E}">
        <p14:creationId xmlns:p14="http://schemas.microsoft.com/office/powerpoint/2010/main" val="103548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FC48C4-8B8D-427D-A102-02DBF6558F62}"/>
              </a:ext>
            </a:extLst>
          </p:cNvPr>
          <p:cNvSpPr>
            <a:spLocks noGrp="1"/>
          </p:cNvSpPr>
          <p:nvPr>
            <p:ph type="title"/>
          </p:nvPr>
        </p:nvSpPr>
        <p:spPr/>
        <p:txBody>
          <a:bodyPr/>
          <a:lstStyle/>
          <a:p>
            <a:r>
              <a:rPr lang="en-GB" dirty="0"/>
              <a:t>Start by targeting low cost visits with an activation film </a:t>
            </a:r>
          </a:p>
        </p:txBody>
      </p:sp>
      <p:sp>
        <p:nvSpPr>
          <p:cNvPr id="7" name="Text Placeholder 6">
            <a:extLst>
              <a:ext uri="{FF2B5EF4-FFF2-40B4-BE49-F238E27FC236}">
                <a16:creationId xmlns:a16="http://schemas.microsoft.com/office/drawing/2014/main" id="{FA25F691-C139-4040-8F42-02793EFAAFDF}"/>
              </a:ext>
            </a:extLst>
          </p:cNvPr>
          <p:cNvSpPr>
            <a:spLocks noGrp="1"/>
          </p:cNvSpPr>
          <p:nvPr>
            <p:ph type="body" sz="quarter" idx="15"/>
          </p:nvPr>
        </p:nvSpPr>
        <p:spPr/>
        <p:txBody>
          <a:bodyPr/>
          <a:lstStyle/>
          <a:p>
            <a:r>
              <a:rPr lang="en-GB" dirty="0"/>
              <a:t>Source: Magic Numbers, The TV playbook for online businesses (2021)</a:t>
            </a:r>
          </a:p>
        </p:txBody>
      </p:sp>
      <p:sp>
        <p:nvSpPr>
          <p:cNvPr id="18" name="Oval 17">
            <a:extLst>
              <a:ext uri="{FF2B5EF4-FFF2-40B4-BE49-F238E27FC236}">
                <a16:creationId xmlns:a16="http://schemas.microsoft.com/office/drawing/2014/main" id="{07CD2754-9CE0-424C-96AB-A95192861E70}"/>
              </a:ext>
            </a:extLst>
          </p:cNvPr>
          <p:cNvSpPr/>
          <p:nvPr/>
        </p:nvSpPr>
        <p:spPr>
          <a:xfrm>
            <a:off x="2566087" y="4154166"/>
            <a:ext cx="540000" cy="540000"/>
          </a:xfrm>
          <a:prstGeom prst="ellipse">
            <a:avLst/>
          </a:prstGeom>
          <a:solidFill>
            <a:schemeClr val="accent4"/>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190500" marR="190500" lvl="0" indent="0" algn="ctr" defTabSz="914400" eaLnBrk="1" fontAlgn="auto" latinLnBrk="0" hangingPunct="0">
              <a:lnSpc>
                <a:spcPct val="80000"/>
              </a:lnSpc>
              <a:spcBef>
                <a:spcPts val="0"/>
              </a:spcBef>
              <a:spcAft>
                <a:spcPts val="0"/>
              </a:spcAft>
              <a:buClrTx/>
              <a:buSzTx/>
              <a:buFontTx/>
              <a:buNone/>
              <a:tabLst/>
              <a:defRPr/>
            </a:pPr>
            <a:endParaRPr kumimoji="0" lang="en-GB" sz="1200" b="1" i="0" u="none" strike="noStrike" kern="0" cap="none" spc="0" normalizeH="0" baseline="0" noProof="0" dirty="0">
              <a:ln>
                <a:noFill/>
              </a:ln>
              <a:solidFill>
                <a:srgbClr val="0C5122">
                  <a:hueOff val="5803178"/>
                  <a:satOff val="-35174"/>
                  <a:lumOff val="2566"/>
                </a:srgbClr>
              </a:solidFill>
              <a:effectLst/>
              <a:uLnTx/>
              <a:uFillTx/>
              <a:latin typeface="+mj-lt"/>
              <a:ea typeface="Poppins Medium"/>
              <a:cs typeface="Poppins Medium"/>
              <a:sym typeface="Poppins Medium"/>
            </a:endParaRPr>
          </a:p>
        </p:txBody>
      </p:sp>
      <p:sp>
        <p:nvSpPr>
          <p:cNvPr id="19" name="TextBox 18">
            <a:extLst>
              <a:ext uri="{FF2B5EF4-FFF2-40B4-BE49-F238E27FC236}">
                <a16:creationId xmlns:a16="http://schemas.microsoft.com/office/drawing/2014/main" id="{84F2E934-42F7-4711-9429-0BEA055C7477}"/>
              </a:ext>
            </a:extLst>
          </p:cNvPr>
          <p:cNvSpPr txBox="1"/>
          <p:nvPr/>
        </p:nvSpPr>
        <p:spPr>
          <a:xfrm>
            <a:off x="2836087" y="3724605"/>
            <a:ext cx="1957092" cy="461665"/>
          </a:xfrm>
          <a:prstGeom prst="rect">
            <a:avLst/>
          </a:prstGeom>
        </p:spPr>
        <p:txBody>
          <a:bodyPr wrap="square" rtlCol="0">
            <a:spAutoFit/>
          </a:bodyPr>
          <a:lstStyle/>
          <a:p>
            <a:pPr indent="-285750" algn="ctr">
              <a:buClr>
                <a:schemeClr val="accent3"/>
              </a:buClr>
            </a:pPr>
            <a:r>
              <a:rPr lang="en-GB" sz="1200" b="1" dirty="0">
                <a:solidFill>
                  <a:schemeClr val="accent4"/>
                </a:solidFill>
                <a:latin typeface="+mj-lt"/>
                <a:cs typeface="Poppins" panose="00000500000000000000" pitchFamily="2" charset="0"/>
              </a:rPr>
              <a:t>Test &amp; learn with a activation strategy</a:t>
            </a:r>
          </a:p>
        </p:txBody>
      </p:sp>
      <p:sp>
        <p:nvSpPr>
          <p:cNvPr id="12" name="TextBox 11">
            <a:extLst>
              <a:ext uri="{FF2B5EF4-FFF2-40B4-BE49-F238E27FC236}">
                <a16:creationId xmlns:a16="http://schemas.microsoft.com/office/drawing/2014/main" id="{117D30CD-1418-438E-ADD9-5A07BED1D8E4}"/>
              </a:ext>
            </a:extLst>
          </p:cNvPr>
          <p:cNvSpPr txBox="1"/>
          <p:nvPr/>
        </p:nvSpPr>
        <p:spPr>
          <a:xfrm>
            <a:off x="10834903" y="2577891"/>
            <a:ext cx="1014450" cy="1169551"/>
          </a:xfrm>
          <a:prstGeom prst="rect">
            <a:avLst/>
          </a:prstGeom>
        </p:spPr>
        <p:txBody>
          <a:bodyPr wrap="square" rtlCol="0">
            <a:spAutoFit/>
          </a:bodyPr>
          <a:lstStyle/>
          <a:p>
            <a:pPr indent="-285750" algn="ctr">
              <a:buClr>
                <a:schemeClr val="accent3"/>
              </a:buClr>
            </a:pPr>
            <a:r>
              <a:rPr lang="en-GB" sz="1400" b="1" dirty="0">
                <a:latin typeface="+mj-lt"/>
                <a:cs typeface="Poppins" panose="00000500000000000000" pitchFamily="2" charset="0"/>
              </a:rPr>
              <a:t>Maximize reach </a:t>
            </a:r>
          </a:p>
          <a:p>
            <a:pPr indent="-285750" algn="ctr">
              <a:buClr>
                <a:schemeClr val="accent3"/>
              </a:buClr>
            </a:pPr>
            <a:r>
              <a:rPr lang="en-GB" sz="1050" b="1" dirty="0">
                <a:latin typeface="+mj-lt"/>
                <a:cs typeface="Poppins" panose="00000500000000000000" pitchFamily="2" charset="0"/>
              </a:rPr>
              <a:t>of buyers by use of higher rating dayparts</a:t>
            </a:r>
          </a:p>
        </p:txBody>
      </p:sp>
      <p:sp>
        <p:nvSpPr>
          <p:cNvPr id="13" name="TextBox 12">
            <a:extLst>
              <a:ext uri="{FF2B5EF4-FFF2-40B4-BE49-F238E27FC236}">
                <a16:creationId xmlns:a16="http://schemas.microsoft.com/office/drawing/2014/main" id="{EA92BDA4-64A1-4407-BBB1-E8DE613661B3}"/>
              </a:ext>
            </a:extLst>
          </p:cNvPr>
          <p:cNvSpPr txBox="1"/>
          <p:nvPr/>
        </p:nvSpPr>
        <p:spPr>
          <a:xfrm>
            <a:off x="371475" y="2577892"/>
            <a:ext cx="1493766" cy="1169551"/>
          </a:xfrm>
          <a:prstGeom prst="rect">
            <a:avLst/>
          </a:prstGeom>
        </p:spPr>
        <p:txBody>
          <a:bodyPr wrap="square" rtlCol="0">
            <a:spAutoFit/>
          </a:bodyPr>
          <a:lstStyle/>
          <a:p>
            <a:pPr indent="-285750" algn="ctr">
              <a:buClr>
                <a:schemeClr val="accent3"/>
              </a:buClr>
            </a:pPr>
            <a:r>
              <a:rPr lang="en-GB" sz="1400" b="1" dirty="0">
                <a:latin typeface="+mj-lt"/>
                <a:cs typeface="Poppins" panose="00000500000000000000" pitchFamily="2" charset="0"/>
              </a:rPr>
              <a:t>Minimise cost of visits </a:t>
            </a:r>
          </a:p>
          <a:p>
            <a:pPr indent="-285750" algn="ctr">
              <a:buClr>
                <a:schemeClr val="accent3"/>
              </a:buClr>
            </a:pPr>
            <a:r>
              <a:rPr lang="en-GB" sz="1050" b="1" dirty="0">
                <a:latin typeface="+mj-lt"/>
                <a:cs typeface="Poppins" panose="00000500000000000000" pitchFamily="2" charset="0"/>
              </a:rPr>
              <a:t>by use of lower rating TV programming and dayparts</a:t>
            </a:r>
          </a:p>
        </p:txBody>
      </p:sp>
      <p:cxnSp>
        <p:nvCxnSpPr>
          <p:cNvPr id="15" name="Straight Connector 14">
            <a:extLst>
              <a:ext uri="{FF2B5EF4-FFF2-40B4-BE49-F238E27FC236}">
                <a16:creationId xmlns:a16="http://schemas.microsoft.com/office/drawing/2014/main" id="{5F2B1C5B-4D23-4A6B-A575-4D75762A9E9F}"/>
              </a:ext>
            </a:extLst>
          </p:cNvPr>
          <p:cNvCxnSpPr>
            <a:cxnSpLocks/>
          </p:cNvCxnSpPr>
          <p:nvPr/>
        </p:nvCxnSpPr>
        <p:spPr>
          <a:xfrm>
            <a:off x="6093917" y="1688401"/>
            <a:ext cx="0" cy="3059289"/>
          </a:xfrm>
          <a:prstGeom prst="line">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827B31-38CB-4F25-B6E7-FBCC2084B196}"/>
              </a:ext>
            </a:extLst>
          </p:cNvPr>
          <p:cNvSpPr txBox="1"/>
          <p:nvPr/>
        </p:nvSpPr>
        <p:spPr>
          <a:xfrm>
            <a:off x="5443228" y="1072655"/>
            <a:ext cx="1404530" cy="523220"/>
          </a:xfrm>
          <a:prstGeom prst="rect">
            <a:avLst/>
          </a:prstGeom>
        </p:spPr>
        <p:txBody>
          <a:bodyPr wrap="square" rtlCol="0">
            <a:spAutoFit/>
          </a:bodyPr>
          <a:lstStyle/>
          <a:p>
            <a:pPr indent="-285750" algn="ctr">
              <a:buClr>
                <a:schemeClr val="accent3"/>
              </a:buClr>
            </a:pPr>
            <a:r>
              <a:rPr lang="en-GB" sz="1400" b="1" dirty="0">
                <a:latin typeface="+mj-lt"/>
                <a:cs typeface="Poppins" panose="00000500000000000000" pitchFamily="2" charset="0"/>
              </a:rPr>
              <a:t>Brand focused film</a:t>
            </a:r>
          </a:p>
        </p:txBody>
      </p:sp>
      <p:sp>
        <p:nvSpPr>
          <p:cNvPr id="23" name="TextBox 22">
            <a:extLst>
              <a:ext uri="{FF2B5EF4-FFF2-40B4-BE49-F238E27FC236}">
                <a16:creationId xmlns:a16="http://schemas.microsoft.com/office/drawing/2014/main" id="{1FA2E667-9F0B-44BB-9FB0-D6EE9B05C9D4}"/>
              </a:ext>
            </a:extLst>
          </p:cNvPr>
          <p:cNvSpPr txBox="1"/>
          <p:nvPr/>
        </p:nvSpPr>
        <p:spPr>
          <a:xfrm>
            <a:off x="5443228" y="4849621"/>
            <a:ext cx="1404530" cy="523220"/>
          </a:xfrm>
          <a:prstGeom prst="rect">
            <a:avLst/>
          </a:prstGeom>
        </p:spPr>
        <p:txBody>
          <a:bodyPr wrap="square" rtlCol="0">
            <a:spAutoFit/>
          </a:bodyPr>
          <a:lstStyle/>
          <a:p>
            <a:pPr indent="-285750" algn="ctr">
              <a:buClr>
                <a:schemeClr val="accent3"/>
              </a:buClr>
            </a:pPr>
            <a:r>
              <a:rPr lang="en-GB" sz="1400" b="1" dirty="0">
                <a:latin typeface="+mj-lt"/>
                <a:cs typeface="Poppins" panose="00000500000000000000" pitchFamily="2" charset="0"/>
              </a:rPr>
              <a:t>Response focused film</a:t>
            </a:r>
          </a:p>
        </p:txBody>
      </p:sp>
      <p:cxnSp>
        <p:nvCxnSpPr>
          <p:cNvPr id="24" name="Straight Connector 23">
            <a:extLst>
              <a:ext uri="{FF2B5EF4-FFF2-40B4-BE49-F238E27FC236}">
                <a16:creationId xmlns:a16="http://schemas.microsoft.com/office/drawing/2014/main" id="{282FE9D0-E4F7-41C5-AD86-5C332588C606}"/>
              </a:ext>
            </a:extLst>
          </p:cNvPr>
          <p:cNvCxnSpPr>
            <a:cxnSpLocks/>
          </p:cNvCxnSpPr>
          <p:nvPr/>
        </p:nvCxnSpPr>
        <p:spPr>
          <a:xfrm>
            <a:off x="1865241" y="3162559"/>
            <a:ext cx="8794044" cy="0"/>
          </a:xfrm>
          <a:prstGeom prst="line">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62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ED843C-D170-49AE-A513-CEF5079094C0}"/>
              </a:ext>
            </a:extLst>
          </p:cNvPr>
          <p:cNvSpPr>
            <a:spLocks noGrp="1"/>
          </p:cNvSpPr>
          <p:nvPr>
            <p:ph type="title"/>
          </p:nvPr>
        </p:nvSpPr>
        <p:spPr/>
        <p:txBody>
          <a:bodyPr/>
          <a:lstStyle/>
          <a:p>
            <a:r>
              <a:rPr lang="en-GB" dirty="0"/>
              <a:t>Take advantage of seasonal peaks &amp; cheaper TV periods</a:t>
            </a:r>
          </a:p>
        </p:txBody>
      </p:sp>
      <p:graphicFrame>
        <p:nvGraphicFramePr>
          <p:cNvPr id="7" name="Chart 6">
            <a:extLst>
              <a:ext uri="{FF2B5EF4-FFF2-40B4-BE49-F238E27FC236}">
                <a16:creationId xmlns:a16="http://schemas.microsoft.com/office/drawing/2014/main" id="{D4D2EFE9-0C72-42B0-899D-E3F1C8358436}"/>
              </a:ext>
            </a:extLst>
          </p:cNvPr>
          <p:cNvGraphicFramePr>
            <a:graphicFrameLocks/>
          </p:cNvGraphicFramePr>
          <p:nvPr/>
        </p:nvGraphicFramePr>
        <p:xfrm>
          <a:off x="773348" y="1500871"/>
          <a:ext cx="10912474" cy="12858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80D3A5AC-0101-4BCF-956B-1A5BD1FF17CE}"/>
              </a:ext>
            </a:extLst>
          </p:cNvPr>
          <p:cNvGraphicFramePr>
            <a:graphicFrameLocks/>
          </p:cNvGraphicFramePr>
          <p:nvPr/>
        </p:nvGraphicFramePr>
        <p:xfrm>
          <a:off x="293922" y="2875010"/>
          <a:ext cx="11081657" cy="12858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AA2B4412-04C7-446D-B88E-61BBC14526C6}"/>
              </a:ext>
            </a:extLst>
          </p:cNvPr>
          <p:cNvGraphicFramePr>
            <a:graphicFrameLocks/>
          </p:cNvGraphicFramePr>
          <p:nvPr/>
        </p:nvGraphicFramePr>
        <p:xfrm>
          <a:off x="773348" y="4297409"/>
          <a:ext cx="10912474" cy="1626237"/>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5F1FB564-65EF-4C74-8B2F-4F84C8B114B8}"/>
              </a:ext>
            </a:extLst>
          </p:cNvPr>
          <p:cNvSpPr txBox="1"/>
          <p:nvPr/>
        </p:nvSpPr>
        <p:spPr>
          <a:xfrm rot="16200000">
            <a:off x="1110350" y="3289998"/>
            <a:ext cx="12300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SALES &amp; TV COST INDEX</a:t>
            </a:r>
          </a:p>
        </p:txBody>
      </p:sp>
      <p:sp>
        <p:nvSpPr>
          <p:cNvPr id="8" name="TextBox 7">
            <a:extLst>
              <a:ext uri="{FF2B5EF4-FFF2-40B4-BE49-F238E27FC236}">
                <a16:creationId xmlns:a16="http://schemas.microsoft.com/office/drawing/2014/main" id="{BF2CDED8-9B64-42BA-B069-AF8B9DB14C30}"/>
              </a:ext>
            </a:extLst>
          </p:cNvPr>
          <p:cNvSpPr txBox="1"/>
          <p:nvPr/>
        </p:nvSpPr>
        <p:spPr>
          <a:xfrm rot="16200000">
            <a:off x="1110350" y="1915859"/>
            <a:ext cx="12300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SALES &amp; TV COST INDEX</a:t>
            </a:r>
          </a:p>
        </p:txBody>
      </p:sp>
      <p:sp>
        <p:nvSpPr>
          <p:cNvPr id="11" name="TextBox 10">
            <a:extLst>
              <a:ext uri="{FF2B5EF4-FFF2-40B4-BE49-F238E27FC236}">
                <a16:creationId xmlns:a16="http://schemas.microsoft.com/office/drawing/2014/main" id="{C95F7554-2383-4C55-82E2-A4BC6D9766F0}"/>
              </a:ext>
            </a:extLst>
          </p:cNvPr>
          <p:cNvSpPr txBox="1"/>
          <p:nvPr/>
        </p:nvSpPr>
        <p:spPr>
          <a:xfrm rot="16200000">
            <a:off x="1110350" y="4717475"/>
            <a:ext cx="12300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SALES &amp; TV COST INDEX</a:t>
            </a:r>
          </a:p>
        </p:txBody>
      </p:sp>
      <p:cxnSp>
        <p:nvCxnSpPr>
          <p:cNvPr id="4" name="Straight Connector 3">
            <a:extLst>
              <a:ext uri="{FF2B5EF4-FFF2-40B4-BE49-F238E27FC236}">
                <a16:creationId xmlns:a16="http://schemas.microsoft.com/office/drawing/2014/main" id="{51631332-DE4C-481A-89A9-9118AE1B7731}"/>
              </a:ext>
            </a:extLst>
          </p:cNvPr>
          <p:cNvCxnSpPr/>
          <p:nvPr/>
        </p:nvCxnSpPr>
        <p:spPr>
          <a:xfrm>
            <a:off x="1556663" y="2841176"/>
            <a:ext cx="9677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61F9AD-CD2A-45CF-8507-A87AFD3EDABB}"/>
              </a:ext>
            </a:extLst>
          </p:cNvPr>
          <p:cNvCxnSpPr/>
          <p:nvPr/>
        </p:nvCxnSpPr>
        <p:spPr>
          <a:xfrm>
            <a:off x="1556663" y="4232095"/>
            <a:ext cx="9677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4613F6B-DDE2-41DA-A640-9A9DD35FD425}"/>
              </a:ext>
            </a:extLst>
          </p:cNvPr>
          <p:cNvSpPr txBox="1"/>
          <p:nvPr/>
        </p:nvSpPr>
        <p:spPr>
          <a:xfrm>
            <a:off x="2383981" y="1250569"/>
            <a:ext cx="66402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JAN</a:t>
            </a:r>
          </a:p>
        </p:txBody>
      </p:sp>
      <p:sp>
        <p:nvSpPr>
          <p:cNvPr id="13" name="TextBox 12">
            <a:extLst>
              <a:ext uri="{FF2B5EF4-FFF2-40B4-BE49-F238E27FC236}">
                <a16:creationId xmlns:a16="http://schemas.microsoft.com/office/drawing/2014/main" id="{75B7DE65-8F94-44ED-8FE5-94ADA1B36ED9}"/>
              </a:ext>
            </a:extLst>
          </p:cNvPr>
          <p:cNvSpPr txBox="1"/>
          <p:nvPr/>
        </p:nvSpPr>
        <p:spPr>
          <a:xfrm>
            <a:off x="3120825" y="1250569"/>
            <a:ext cx="66402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FEB</a:t>
            </a:r>
          </a:p>
        </p:txBody>
      </p:sp>
      <p:sp>
        <p:nvSpPr>
          <p:cNvPr id="14" name="TextBox 13">
            <a:extLst>
              <a:ext uri="{FF2B5EF4-FFF2-40B4-BE49-F238E27FC236}">
                <a16:creationId xmlns:a16="http://schemas.microsoft.com/office/drawing/2014/main" id="{EEA9A691-1417-4004-9217-14CC4EA0F84A}"/>
              </a:ext>
            </a:extLst>
          </p:cNvPr>
          <p:cNvSpPr txBox="1"/>
          <p:nvPr/>
        </p:nvSpPr>
        <p:spPr>
          <a:xfrm>
            <a:off x="3857669" y="1250569"/>
            <a:ext cx="66402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MAR</a:t>
            </a:r>
          </a:p>
        </p:txBody>
      </p:sp>
      <p:sp>
        <p:nvSpPr>
          <p:cNvPr id="15" name="TextBox 14">
            <a:extLst>
              <a:ext uri="{FF2B5EF4-FFF2-40B4-BE49-F238E27FC236}">
                <a16:creationId xmlns:a16="http://schemas.microsoft.com/office/drawing/2014/main" id="{1C2E4024-87D8-4E74-B506-AC01C714954B}"/>
              </a:ext>
            </a:extLst>
          </p:cNvPr>
          <p:cNvSpPr txBox="1"/>
          <p:nvPr/>
        </p:nvSpPr>
        <p:spPr>
          <a:xfrm>
            <a:off x="4594513" y="1250569"/>
            <a:ext cx="66402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APR</a:t>
            </a:r>
          </a:p>
        </p:txBody>
      </p:sp>
      <p:sp>
        <p:nvSpPr>
          <p:cNvPr id="16" name="TextBox 15">
            <a:extLst>
              <a:ext uri="{FF2B5EF4-FFF2-40B4-BE49-F238E27FC236}">
                <a16:creationId xmlns:a16="http://schemas.microsoft.com/office/drawing/2014/main" id="{4C0E20F0-348F-4DDA-8719-A8C1652586A6}"/>
              </a:ext>
            </a:extLst>
          </p:cNvPr>
          <p:cNvSpPr txBox="1"/>
          <p:nvPr/>
        </p:nvSpPr>
        <p:spPr>
          <a:xfrm>
            <a:off x="5331357" y="1250569"/>
            <a:ext cx="66402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MAY</a:t>
            </a:r>
          </a:p>
        </p:txBody>
      </p:sp>
      <p:sp>
        <p:nvSpPr>
          <p:cNvPr id="17" name="TextBox 16">
            <a:extLst>
              <a:ext uri="{FF2B5EF4-FFF2-40B4-BE49-F238E27FC236}">
                <a16:creationId xmlns:a16="http://schemas.microsoft.com/office/drawing/2014/main" id="{F41C6909-0B1E-4D71-9574-668BA8161978}"/>
              </a:ext>
            </a:extLst>
          </p:cNvPr>
          <p:cNvSpPr txBox="1"/>
          <p:nvPr/>
        </p:nvSpPr>
        <p:spPr>
          <a:xfrm>
            <a:off x="6068201" y="1250569"/>
            <a:ext cx="66402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JUN</a:t>
            </a:r>
          </a:p>
        </p:txBody>
      </p:sp>
      <p:sp>
        <p:nvSpPr>
          <p:cNvPr id="18" name="TextBox 17">
            <a:extLst>
              <a:ext uri="{FF2B5EF4-FFF2-40B4-BE49-F238E27FC236}">
                <a16:creationId xmlns:a16="http://schemas.microsoft.com/office/drawing/2014/main" id="{27B03560-EFDD-48C1-954C-7F5BB64CAA1D}"/>
              </a:ext>
            </a:extLst>
          </p:cNvPr>
          <p:cNvSpPr txBox="1"/>
          <p:nvPr/>
        </p:nvSpPr>
        <p:spPr>
          <a:xfrm>
            <a:off x="6805045" y="1250569"/>
            <a:ext cx="66402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JUL</a:t>
            </a:r>
          </a:p>
        </p:txBody>
      </p:sp>
      <p:sp>
        <p:nvSpPr>
          <p:cNvPr id="19" name="TextBox 18">
            <a:extLst>
              <a:ext uri="{FF2B5EF4-FFF2-40B4-BE49-F238E27FC236}">
                <a16:creationId xmlns:a16="http://schemas.microsoft.com/office/drawing/2014/main" id="{03DC294F-F624-4540-AB27-A0D0931A823C}"/>
              </a:ext>
            </a:extLst>
          </p:cNvPr>
          <p:cNvSpPr txBox="1"/>
          <p:nvPr/>
        </p:nvSpPr>
        <p:spPr>
          <a:xfrm>
            <a:off x="7541889" y="1250569"/>
            <a:ext cx="66402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AUG</a:t>
            </a:r>
          </a:p>
        </p:txBody>
      </p:sp>
      <p:sp>
        <p:nvSpPr>
          <p:cNvPr id="20" name="TextBox 19">
            <a:extLst>
              <a:ext uri="{FF2B5EF4-FFF2-40B4-BE49-F238E27FC236}">
                <a16:creationId xmlns:a16="http://schemas.microsoft.com/office/drawing/2014/main" id="{B8C2846B-E926-4583-99AC-A55EC318DB38}"/>
              </a:ext>
            </a:extLst>
          </p:cNvPr>
          <p:cNvSpPr txBox="1"/>
          <p:nvPr/>
        </p:nvSpPr>
        <p:spPr>
          <a:xfrm>
            <a:off x="8278733" y="1250569"/>
            <a:ext cx="66402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SEP</a:t>
            </a:r>
          </a:p>
        </p:txBody>
      </p:sp>
      <p:sp>
        <p:nvSpPr>
          <p:cNvPr id="21" name="TextBox 20">
            <a:extLst>
              <a:ext uri="{FF2B5EF4-FFF2-40B4-BE49-F238E27FC236}">
                <a16:creationId xmlns:a16="http://schemas.microsoft.com/office/drawing/2014/main" id="{6E827320-E8DB-4724-8849-DB1DAEF13CEA}"/>
              </a:ext>
            </a:extLst>
          </p:cNvPr>
          <p:cNvSpPr txBox="1"/>
          <p:nvPr/>
        </p:nvSpPr>
        <p:spPr>
          <a:xfrm>
            <a:off x="9015577" y="1250569"/>
            <a:ext cx="66402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OCT</a:t>
            </a:r>
          </a:p>
        </p:txBody>
      </p:sp>
      <p:sp>
        <p:nvSpPr>
          <p:cNvPr id="22" name="TextBox 21">
            <a:extLst>
              <a:ext uri="{FF2B5EF4-FFF2-40B4-BE49-F238E27FC236}">
                <a16:creationId xmlns:a16="http://schemas.microsoft.com/office/drawing/2014/main" id="{C9E17252-A0B5-424B-9580-6B0562FFDA0D}"/>
              </a:ext>
            </a:extLst>
          </p:cNvPr>
          <p:cNvSpPr txBox="1"/>
          <p:nvPr/>
        </p:nvSpPr>
        <p:spPr>
          <a:xfrm>
            <a:off x="9752421" y="1250569"/>
            <a:ext cx="66402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NOV</a:t>
            </a:r>
          </a:p>
        </p:txBody>
      </p:sp>
      <p:sp>
        <p:nvSpPr>
          <p:cNvPr id="23" name="TextBox 22">
            <a:extLst>
              <a:ext uri="{FF2B5EF4-FFF2-40B4-BE49-F238E27FC236}">
                <a16:creationId xmlns:a16="http://schemas.microsoft.com/office/drawing/2014/main" id="{29603D0F-C323-4D82-B5A0-B4A3FBC4F6F6}"/>
              </a:ext>
            </a:extLst>
          </p:cNvPr>
          <p:cNvSpPr txBox="1"/>
          <p:nvPr/>
        </p:nvSpPr>
        <p:spPr>
          <a:xfrm>
            <a:off x="10489270" y="1250569"/>
            <a:ext cx="66402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DEC</a:t>
            </a:r>
          </a:p>
        </p:txBody>
      </p:sp>
      <p:sp>
        <p:nvSpPr>
          <p:cNvPr id="24" name="TextBox 23">
            <a:extLst>
              <a:ext uri="{FF2B5EF4-FFF2-40B4-BE49-F238E27FC236}">
                <a16:creationId xmlns:a16="http://schemas.microsoft.com/office/drawing/2014/main" id="{C639B154-EB6B-4438-822D-45A2A708A5A3}"/>
              </a:ext>
            </a:extLst>
          </p:cNvPr>
          <p:cNvSpPr txBox="1"/>
          <p:nvPr/>
        </p:nvSpPr>
        <p:spPr>
          <a:xfrm>
            <a:off x="341521" y="1981200"/>
            <a:ext cx="10640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D4D4D"/>
                </a:solidFill>
                <a:effectLst/>
                <a:uLnTx/>
                <a:uFillTx/>
                <a:latin typeface="Arial"/>
                <a:ea typeface="+mn-ea"/>
                <a:cs typeface="+mn-cs"/>
              </a:rPr>
              <a:t>Retail</a:t>
            </a:r>
          </a:p>
        </p:txBody>
      </p:sp>
      <p:sp>
        <p:nvSpPr>
          <p:cNvPr id="25" name="TextBox 24">
            <a:extLst>
              <a:ext uri="{FF2B5EF4-FFF2-40B4-BE49-F238E27FC236}">
                <a16:creationId xmlns:a16="http://schemas.microsoft.com/office/drawing/2014/main" id="{336E3B00-9308-46FD-9ECE-26DFF68CDDAC}"/>
              </a:ext>
            </a:extLst>
          </p:cNvPr>
          <p:cNvSpPr txBox="1"/>
          <p:nvPr/>
        </p:nvSpPr>
        <p:spPr>
          <a:xfrm>
            <a:off x="341521" y="3320776"/>
            <a:ext cx="10640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D4D4D"/>
                </a:solidFill>
                <a:effectLst/>
                <a:uLnTx/>
                <a:uFillTx/>
                <a:latin typeface="Arial"/>
                <a:ea typeface="+mn-ea"/>
                <a:cs typeface="+mn-cs"/>
              </a:rPr>
              <a:t>FMCG</a:t>
            </a:r>
          </a:p>
        </p:txBody>
      </p:sp>
      <p:sp>
        <p:nvSpPr>
          <p:cNvPr id="26" name="TextBox 25">
            <a:extLst>
              <a:ext uri="{FF2B5EF4-FFF2-40B4-BE49-F238E27FC236}">
                <a16:creationId xmlns:a16="http://schemas.microsoft.com/office/drawing/2014/main" id="{C2C593C7-CE96-427C-85E5-1B543C22887D}"/>
              </a:ext>
            </a:extLst>
          </p:cNvPr>
          <p:cNvSpPr txBox="1"/>
          <p:nvPr/>
        </p:nvSpPr>
        <p:spPr>
          <a:xfrm>
            <a:off x="306626" y="4660352"/>
            <a:ext cx="1184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D4D4D"/>
                </a:solidFill>
                <a:effectLst/>
                <a:uLnTx/>
                <a:uFillTx/>
                <a:latin typeface="Arial"/>
                <a:ea typeface="+mn-ea"/>
                <a:cs typeface="+mn-cs"/>
              </a:rPr>
              <a:t>Finance</a:t>
            </a:r>
          </a:p>
        </p:txBody>
      </p:sp>
      <p:sp>
        <p:nvSpPr>
          <p:cNvPr id="3" name="Rectangle 2">
            <a:extLst>
              <a:ext uri="{FF2B5EF4-FFF2-40B4-BE49-F238E27FC236}">
                <a16:creationId xmlns:a16="http://schemas.microsoft.com/office/drawing/2014/main" id="{69277D00-207F-4C1C-BB6D-99DB310C66C0}"/>
              </a:ext>
            </a:extLst>
          </p:cNvPr>
          <p:cNvSpPr/>
          <p:nvPr/>
        </p:nvSpPr>
        <p:spPr>
          <a:xfrm>
            <a:off x="341521" y="5642999"/>
            <a:ext cx="793721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‘Supercharge: TV for small businesses’, May 2019, Data2Decisions/Work/Thinkbox. Data2Decisions database of smaller brands</a:t>
            </a:r>
          </a:p>
        </p:txBody>
      </p:sp>
    </p:spTree>
    <p:extLst>
      <p:ext uri="{BB962C8B-B14F-4D97-AF65-F5344CB8AC3E}">
        <p14:creationId xmlns:p14="http://schemas.microsoft.com/office/powerpoint/2010/main" val="323357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76839-048D-4DE0-8DAC-9F9EB2CAB782}"/>
              </a:ext>
            </a:extLst>
          </p:cNvPr>
          <p:cNvSpPr>
            <a:spLocks noGrp="1"/>
          </p:cNvSpPr>
          <p:nvPr>
            <p:ph type="title"/>
          </p:nvPr>
        </p:nvSpPr>
        <p:spPr>
          <a:xfrm>
            <a:off x="537882" y="575491"/>
            <a:ext cx="3112211" cy="1021181"/>
          </a:xfrm>
        </p:spPr>
        <p:txBody>
          <a:bodyPr anchor="t">
            <a:noAutofit/>
          </a:bodyPr>
          <a:lstStyle/>
          <a:p>
            <a:r>
              <a:rPr lang="en-GB" sz="3600" dirty="0">
                <a:solidFill>
                  <a:srgbClr val="002060"/>
                </a:solidFill>
              </a:rPr>
              <a:t>Our </a:t>
            </a:r>
            <a:br>
              <a:rPr lang="en-GB" sz="3600" dirty="0">
                <a:solidFill>
                  <a:srgbClr val="002060"/>
                </a:solidFill>
              </a:rPr>
            </a:br>
            <a:r>
              <a:rPr lang="en-GB" sz="3600" dirty="0">
                <a:solidFill>
                  <a:srgbClr val="002060"/>
                </a:solidFill>
              </a:rPr>
              <a:t>Brief</a:t>
            </a:r>
          </a:p>
        </p:txBody>
      </p:sp>
      <p:pic>
        <p:nvPicPr>
          <p:cNvPr id="10" name="Picture Placeholder 2" descr="A picture containing scene, way, road, highway&#10;&#10;Description automatically generated">
            <a:extLst>
              <a:ext uri="{FF2B5EF4-FFF2-40B4-BE49-F238E27FC236}">
                <a16:creationId xmlns:a16="http://schemas.microsoft.com/office/drawing/2014/main" id="{9609A405-7A47-41E9-8757-C79180AB83AB}"/>
              </a:ext>
            </a:extLst>
          </p:cNvPr>
          <p:cNvPicPr>
            <a:picLocks noChangeAspect="1"/>
          </p:cNvPicPr>
          <p:nvPr/>
        </p:nvPicPr>
        <p:blipFill rotWithShape="1">
          <a:blip r:embed="rId3">
            <a:extLst>
              <a:ext uri="{28A0092B-C50C-407E-A947-70E740481C1C}">
                <a14:useLocalDpi xmlns:a14="http://schemas.microsoft.com/office/drawing/2010/main" val="0"/>
              </a:ext>
            </a:extLst>
          </a:blip>
          <a:srcRect r="51602" b="13960"/>
          <a:stretch/>
        </p:blipFill>
        <p:spPr>
          <a:xfrm>
            <a:off x="537882" y="2315135"/>
            <a:ext cx="2227730" cy="2227729"/>
          </a:xfrm>
          <a:prstGeom prst="rect">
            <a:avLst/>
          </a:prstGeom>
        </p:spPr>
      </p:pic>
      <p:pic>
        <p:nvPicPr>
          <p:cNvPr id="1026" name="Picture 2" descr="magic numbers">
            <a:extLst>
              <a:ext uri="{FF2B5EF4-FFF2-40B4-BE49-F238E27FC236}">
                <a16:creationId xmlns:a16="http://schemas.microsoft.com/office/drawing/2014/main" id="{B31ABF5A-577F-49BC-9B38-45F4B52E6D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9606" y="2315135"/>
            <a:ext cx="2227729" cy="2227729"/>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a:extLst>
              <a:ext uri="{FF2B5EF4-FFF2-40B4-BE49-F238E27FC236}">
                <a16:creationId xmlns:a16="http://schemas.microsoft.com/office/drawing/2014/main" id="{FC520B39-0F24-4883-9427-2957CA87146B}"/>
              </a:ext>
            </a:extLst>
          </p:cNvPr>
          <p:cNvSpPr txBox="1">
            <a:spLocks/>
          </p:cNvSpPr>
          <p:nvPr/>
        </p:nvSpPr>
        <p:spPr>
          <a:xfrm>
            <a:off x="2983789" y="2196542"/>
            <a:ext cx="3112211" cy="3651531"/>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700" b="0" i="0" u="none" strike="noStrike" kern="1200" cap="none" spc="0" normalizeH="0" baseline="0" noProof="0" dirty="0">
                <a:ln>
                  <a:noFill/>
                </a:ln>
                <a:solidFill>
                  <a:srgbClr val="808080"/>
                </a:solidFill>
                <a:effectLst/>
                <a:uLnTx/>
                <a:uFillTx/>
                <a:latin typeface="Arial"/>
                <a:ea typeface="+mn-ea"/>
                <a:cs typeface="+mn-cs"/>
              </a:rPr>
              <a:t>What role does TV advertising play for online businesses and when?</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700" b="0" i="0" u="none" strike="noStrike" kern="1200" cap="none" spc="0" normalizeH="0" baseline="0" noProof="0" dirty="0">
                <a:ln>
                  <a:noFill/>
                </a:ln>
                <a:solidFill>
                  <a:srgbClr val="808080"/>
                </a:solidFill>
                <a:effectLst/>
                <a:uLnTx/>
                <a:uFillTx/>
                <a:latin typeface="Arial"/>
                <a:ea typeface="+mn-ea"/>
                <a:cs typeface="+mn-cs"/>
              </a:rPr>
              <a:t>How does TV advertising work alongside search advertising?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700" b="0" i="0" u="none" strike="noStrike" kern="1200" cap="none" spc="0" normalizeH="0" baseline="0" noProof="0" dirty="0">
                <a:ln>
                  <a:noFill/>
                </a:ln>
                <a:solidFill>
                  <a:srgbClr val="808080"/>
                </a:solidFill>
                <a:effectLst/>
                <a:uLnTx/>
                <a:uFillTx/>
                <a:latin typeface="Arial"/>
                <a:ea typeface="+mn-ea"/>
                <a:cs typeface="+mn-cs"/>
              </a:rPr>
              <a:t>How does the role for TV advertising vary by life-stage or product type?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700" b="0" i="0" u="none" strike="noStrike" kern="1200" cap="none" spc="0" normalizeH="0" baseline="0" noProof="0" dirty="0">
                <a:ln>
                  <a:noFill/>
                </a:ln>
                <a:solidFill>
                  <a:srgbClr val="808080"/>
                </a:solidFill>
                <a:effectLst/>
                <a:uLnTx/>
                <a:uFillTx/>
                <a:latin typeface="Arial"/>
                <a:ea typeface="+mn-ea"/>
                <a:cs typeface="+mn-cs"/>
              </a:rPr>
              <a:t> </a:t>
            </a:r>
          </a:p>
        </p:txBody>
      </p:sp>
      <p:sp>
        <p:nvSpPr>
          <p:cNvPr id="16" name="Text Placeholder 2">
            <a:extLst>
              <a:ext uri="{FF2B5EF4-FFF2-40B4-BE49-F238E27FC236}">
                <a16:creationId xmlns:a16="http://schemas.microsoft.com/office/drawing/2014/main" id="{652A8F1A-97BA-49B8-BDCD-E0E3880EF8FB}"/>
              </a:ext>
            </a:extLst>
          </p:cNvPr>
          <p:cNvSpPr txBox="1">
            <a:spLocks/>
          </p:cNvSpPr>
          <p:nvPr/>
        </p:nvSpPr>
        <p:spPr>
          <a:xfrm>
            <a:off x="8759487" y="2196542"/>
            <a:ext cx="3112211" cy="3651531"/>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700" b="0" i="0" u="none" strike="noStrike" kern="1200" cap="none" spc="0" normalizeH="0" baseline="0" noProof="0" dirty="0">
                <a:ln>
                  <a:noFill/>
                </a:ln>
                <a:solidFill>
                  <a:srgbClr val="808080"/>
                </a:solidFill>
                <a:effectLst/>
                <a:uLnTx/>
                <a:uFillTx/>
                <a:latin typeface="Arial"/>
                <a:ea typeface="+mn-ea"/>
                <a:cs typeface="+mn-cs"/>
              </a:rPr>
              <a:t>Business economists </a:t>
            </a:r>
            <a:r>
              <a:rPr kumimoji="0" lang="en-US" sz="1700" b="1" i="1" u="none" strike="noStrike" kern="1200" cap="none" spc="0" normalizeH="0" baseline="0" noProof="0" dirty="0">
                <a:ln>
                  <a:noFill/>
                </a:ln>
                <a:solidFill>
                  <a:srgbClr val="808080"/>
                </a:solidFill>
                <a:effectLst/>
                <a:uLnTx/>
                <a:uFillTx/>
                <a:latin typeface="Arial"/>
                <a:ea typeface="+mn-ea"/>
                <a:cs typeface="+mn-cs"/>
              </a:rPr>
              <a:t>Magic Numbers</a:t>
            </a:r>
            <a:r>
              <a:rPr kumimoji="0" lang="en-US" sz="1700" b="1" i="0" u="none" strike="noStrike" kern="1200" cap="none" spc="0" normalizeH="0" baseline="0" noProof="0" dirty="0">
                <a:ln>
                  <a:noFill/>
                </a:ln>
                <a:solidFill>
                  <a:srgbClr val="808080"/>
                </a:solidFill>
                <a:effectLst/>
                <a:uLnTx/>
                <a:uFillTx/>
                <a:latin typeface="Arial"/>
                <a:ea typeface="+mn-ea"/>
                <a:cs typeface="+mn-cs"/>
              </a:rPr>
              <a:t> </a:t>
            </a:r>
            <a:r>
              <a:rPr kumimoji="0" lang="en-US" sz="1700" b="0" i="0" u="none" strike="noStrike" kern="1200" cap="none" spc="0" normalizeH="0" baseline="0" noProof="0" dirty="0">
                <a:ln>
                  <a:noFill/>
                </a:ln>
                <a:solidFill>
                  <a:srgbClr val="808080"/>
                </a:solidFill>
                <a:effectLst/>
                <a:uLnTx/>
                <a:uFillTx/>
                <a:latin typeface="Arial"/>
                <a:ea typeface="+mn-ea"/>
                <a:cs typeface="+mn-cs"/>
              </a:rPr>
              <a:t>were commissioned to conduct the analysis.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700" b="0" i="0" u="none" strike="noStrike" kern="1200" cap="none" spc="0" normalizeH="0" baseline="0" noProof="0">
                <a:ln>
                  <a:noFill/>
                </a:ln>
                <a:solidFill>
                  <a:srgbClr val="808080"/>
                </a:solidFill>
                <a:effectLst/>
                <a:uLnTx/>
                <a:uFillTx/>
                <a:latin typeface="Arial"/>
                <a:ea typeface="+mn-ea"/>
                <a:cs typeface="+mn-cs"/>
              </a:rPr>
              <a:t>The </a:t>
            </a:r>
            <a:r>
              <a:rPr kumimoji="0" lang="en-US" sz="1700" b="0" i="0" u="none" strike="noStrike" kern="1200" cap="none" spc="0" normalizeH="0" baseline="0" noProof="0" dirty="0">
                <a:ln>
                  <a:noFill/>
                </a:ln>
                <a:solidFill>
                  <a:srgbClr val="808080"/>
                </a:solidFill>
                <a:effectLst/>
                <a:uLnTx/>
                <a:uFillTx/>
                <a:latin typeface="Arial"/>
                <a:ea typeface="+mn-ea"/>
                <a:cs typeface="+mn-cs"/>
              </a:rPr>
              <a:t>study used a combination of qualitative interviews and econometric analysis on 10 online businesses that have successfully used TV advertising to drive growth.</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700" b="0" i="0" u="none" strike="noStrike" kern="1200" cap="none" spc="0" normalizeH="0" baseline="0" noProof="0" dirty="0">
                <a:ln>
                  <a:noFill/>
                </a:ln>
                <a:solidFill>
                  <a:srgbClr val="808080"/>
                </a:solidFill>
                <a:effectLst/>
                <a:uLnTx/>
                <a:uFillTx/>
                <a:latin typeface="Arial"/>
                <a:ea typeface="+mn-ea"/>
                <a:cs typeface="+mn-cs"/>
              </a:rPr>
              <a:t> </a:t>
            </a:r>
          </a:p>
        </p:txBody>
      </p:sp>
      <p:sp>
        <p:nvSpPr>
          <p:cNvPr id="17" name="Title 1">
            <a:extLst>
              <a:ext uri="{FF2B5EF4-FFF2-40B4-BE49-F238E27FC236}">
                <a16:creationId xmlns:a16="http://schemas.microsoft.com/office/drawing/2014/main" id="{610EFB2C-1591-4F30-92E9-6F246C053BE5}"/>
              </a:ext>
            </a:extLst>
          </p:cNvPr>
          <p:cNvSpPr txBox="1">
            <a:spLocks/>
          </p:cNvSpPr>
          <p:nvPr/>
        </p:nvSpPr>
        <p:spPr>
          <a:xfrm>
            <a:off x="6259606" y="575491"/>
            <a:ext cx="3112211" cy="10211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C00000"/>
                </a:solidFill>
                <a:effectLst/>
                <a:uLnTx/>
                <a:uFillTx/>
                <a:latin typeface="Arial"/>
                <a:ea typeface="+mj-ea"/>
                <a:cs typeface="+mj-cs"/>
              </a:rPr>
              <a:t>The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C00000"/>
                </a:solidFill>
                <a:effectLst/>
                <a:uLnTx/>
                <a:uFillTx/>
                <a:latin typeface="Arial"/>
                <a:ea typeface="+mj-ea"/>
                <a:cs typeface="+mj-cs"/>
              </a:rPr>
              <a:t>Solution</a:t>
            </a:r>
          </a:p>
        </p:txBody>
      </p:sp>
    </p:spTree>
    <p:extLst>
      <p:ext uri="{BB962C8B-B14F-4D97-AF65-F5344CB8AC3E}">
        <p14:creationId xmlns:p14="http://schemas.microsoft.com/office/powerpoint/2010/main" val="145114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a:extLst>
              <a:ext uri="{FF2B5EF4-FFF2-40B4-BE49-F238E27FC236}">
                <a16:creationId xmlns:a16="http://schemas.microsoft.com/office/drawing/2014/main" id="{B95BFBAD-7D23-4447-B4D7-1A1B8BE56431}"/>
              </a:ext>
            </a:extLst>
          </p:cNvPr>
          <p:cNvGraphicFramePr>
            <a:graphicFrameLocks/>
          </p:cNvGraphicFramePr>
          <p:nvPr/>
        </p:nvGraphicFramePr>
        <p:xfrm>
          <a:off x="1158618" y="1584101"/>
          <a:ext cx="10391125" cy="330358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3AEBFAB-5FF1-4CFF-93A1-39F481D504E8}"/>
              </a:ext>
            </a:extLst>
          </p:cNvPr>
          <p:cNvSpPr>
            <a:spLocks noGrp="1"/>
          </p:cNvSpPr>
          <p:nvPr>
            <p:ph type="title"/>
          </p:nvPr>
        </p:nvSpPr>
        <p:spPr/>
        <p:txBody>
          <a:bodyPr/>
          <a:lstStyle/>
          <a:p>
            <a:r>
              <a:rPr lang="en-GB" dirty="0"/>
              <a:t>Start with low budget bursts &amp; build up presence  </a:t>
            </a:r>
          </a:p>
        </p:txBody>
      </p:sp>
      <p:sp>
        <p:nvSpPr>
          <p:cNvPr id="3" name="Text Placeholder 2">
            <a:extLst>
              <a:ext uri="{FF2B5EF4-FFF2-40B4-BE49-F238E27FC236}">
                <a16:creationId xmlns:a16="http://schemas.microsoft.com/office/drawing/2014/main" id="{A84CB12D-A1BE-4E5F-90EB-E808F2454B04}"/>
              </a:ext>
            </a:extLst>
          </p:cNvPr>
          <p:cNvSpPr>
            <a:spLocks noGrp="1"/>
          </p:cNvSpPr>
          <p:nvPr>
            <p:ph type="body" sz="quarter" idx="15"/>
          </p:nvPr>
        </p:nvSpPr>
        <p:spPr/>
        <p:txBody>
          <a:bodyPr/>
          <a:lstStyle/>
          <a:p>
            <a:r>
              <a:rPr lang="en-GB" dirty="0"/>
              <a:t>Source: ‘Supercharge: TV for small businesses’, May 2019, Data2Decisions/Work/Thinkbox. Data2Decisions optimisations based on database of smaller FMCG brands</a:t>
            </a:r>
          </a:p>
        </p:txBody>
      </p:sp>
      <p:sp>
        <p:nvSpPr>
          <p:cNvPr id="7" name="Rectangle 6">
            <a:extLst>
              <a:ext uri="{FF2B5EF4-FFF2-40B4-BE49-F238E27FC236}">
                <a16:creationId xmlns:a16="http://schemas.microsoft.com/office/drawing/2014/main" id="{569E7A4A-DFDE-4168-86D3-0934C67C6933}"/>
              </a:ext>
            </a:extLst>
          </p:cNvPr>
          <p:cNvSpPr/>
          <p:nvPr/>
        </p:nvSpPr>
        <p:spPr>
          <a:xfrm>
            <a:off x="2454018" y="1928313"/>
            <a:ext cx="8714725" cy="74957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7925E982-C63D-4006-9C57-3E7CB2F0BC40}"/>
              </a:ext>
            </a:extLst>
          </p:cNvPr>
          <p:cNvSpPr/>
          <p:nvPr/>
        </p:nvSpPr>
        <p:spPr>
          <a:xfrm>
            <a:off x="2462185" y="2253348"/>
            <a:ext cx="620486" cy="293914"/>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JAN</a:t>
            </a:r>
          </a:p>
        </p:txBody>
      </p:sp>
      <p:sp>
        <p:nvSpPr>
          <p:cNvPr id="6" name="Rectangle 5">
            <a:extLst>
              <a:ext uri="{FF2B5EF4-FFF2-40B4-BE49-F238E27FC236}">
                <a16:creationId xmlns:a16="http://schemas.microsoft.com/office/drawing/2014/main" id="{8849B9E3-E9F7-494B-8BFB-4D51A86484D4}"/>
              </a:ext>
            </a:extLst>
          </p:cNvPr>
          <p:cNvSpPr/>
          <p:nvPr/>
        </p:nvSpPr>
        <p:spPr>
          <a:xfrm>
            <a:off x="7406203" y="2253348"/>
            <a:ext cx="620486" cy="293914"/>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AUG</a:t>
            </a:r>
          </a:p>
        </p:txBody>
      </p:sp>
      <p:sp>
        <p:nvSpPr>
          <p:cNvPr id="8" name="Rectangle 7">
            <a:extLst>
              <a:ext uri="{FF2B5EF4-FFF2-40B4-BE49-F238E27FC236}">
                <a16:creationId xmlns:a16="http://schemas.microsoft.com/office/drawing/2014/main" id="{8472D755-863B-4D4D-99AE-0EBB795DA735}"/>
              </a:ext>
            </a:extLst>
          </p:cNvPr>
          <p:cNvSpPr/>
          <p:nvPr/>
        </p:nvSpPr>
        <p:spPr>
          <a:xfrm>
            <a:off x="10123712" y="2253348"/>
            <a:ext cx="620486" cy="293914"/>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DEC</a:t>
            </a:r>
          </a:p>
        </p:txBody>
      </p:sp>
      <p:sp>
        <p:nvSpPr>
          <p:cNvPr id="9" name="Rectangle 8">
            <a:extLst>
              <a:ext uri="{FF2B5EF4-FFF2-40B4-BE49-F238E27FC236}">
                <a16:creationId xmlns:a16="http://schemas.microsoft.com/office/drawing/2014/main" id="{46515309-723A-4BA5-8412-85D4D579323E}"/>
              </a:ext>
            </a:extLst>
          </p:cNvPr>
          <p:cNvSpPr/>
          <p:nvPr/>
        </p:nvSpPr>
        <p:spPr>
          <a:xfrm>
            <a:off x="3952646" y="2253348"/>
            <a:ext cx="620486" cy="293914"/>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MAR</a:t>
            </a:r>
          </a:p>
        </p:txBody>
      </p:sp>
      <p:sp>
        <p:nvSpPr>
          <p:cNvPr id="10" name="Rectangle 9">
            <a:extLst>
              <a:ext uri="{FF2B5EF4-FFF2-40B4-BE49-F238E27FC236}">
                <a16:creationId xmlns:a16="http://schemas.microsoft.com/office/drawing/2014/main" id="{E305F9EF-E868-46BC-B8BC-7A4A60C1324D}"/>
              </a:ext>
            </a:extLst>
          </p:cNvPr>
          <p:cNvSpPr/>
          <p:nvPr/>
        </p:nvSpPr>
        <p:spPr>
          <a:xfrm>
            <a:off x="4610114" y="2253348"/>
            <a:ext cx="609596" cy="293914"/>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APR</a:t>
            </a:r>
          </a:p>
        </p:txBody>
      </p:sp>
      <p:sp>
        <p:nvSpPr>
          <p:cNvPr id="11" name="Rectangle 10">
            <a:extLst>
              <a:ext uri="{FF2B5EF4-FFF2-40B4-BE49-F238E27FC236}">
                <a16:creationId xmlns:a16="http://schemas.microsoft.com/office/drawing/2014/main" id="{95C919D7-04A5-4F89-86C5-265B07DF38DD}"/>
              </a:ext>
            </a:extLst>
          </p:cNvPr>
          <p:cNvSpPr/>
          <p:nvPr/>
        </p:nvSpPr>
        <p:spPr>
          <a:xfrm>
            <a:off x="5314537" y="2253348"/>
            <a:ext cx="620486" cy="293914"/>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MAY</a:t>
            </a:r>
          </a:p>
        </p:txBody>
      </p:sp>
      <p:sp>
        <p:nvSpPr>
          <p:cNvPr id="12" name="Rectangle 11">
            <a:extLst>
              <a:ext uri="{FF2B5EF4-FFF2-40B4-BE49-F238E27FC236}">
                <a16:creationId xmlns:a16="http://schemas.microsoft.com/office/drawing/2014/main" id="{DC7B8737-E8E9-459B-A44A-55E17380C3AF}"/>
              </a:ext>
            </a:extLst>
          </p:cNvPr>
          <p:cNvSpPr/>
          <p:nvPr/>
        </p:nvSpPr>
        <p:spPr>
          <a:xfrm>
            <a:off x="5961462" y="2253348"/>
            <a:ext cx="620486" cy="293914"/>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JUN</a:t>
            </a:r>
          </a:p>
        </p:txBody>
      </p:sp>
      <p:sp>
        <p:nvSpPr>
          <p:cNvPr id="13" name="Rectangle 12">
            <a:extLst>
              <a:ext uri="{FF2B5EF4-FFF2-40B4-BE49-F238E27FC236}">
                <a16:creationId xmlns:a16="http://schemas.microsoft.com/office/drawing/2014/main" id="{805C7028-55B1-4974-BD53-1DD0B42E08C9}"/>
              </a:ext>
            </a:extLst>
          </p:cNvPr>
          <p:cNvSpPr/>
          <p:nvPr/>
        </p:nvSpPr>
        <p:spPr>
          <a:xfrm>
            <a:off x="6604547" y="2253348"/>
            <a:ext cx="620486" cy="293914"/>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JUL</a:t>
            </a:r>
          </a:p>
        </p:txBody>
      </p:sp>
      <p:sp>
        <p:nvSpPr>
          <p:cNvPr id="14" name="Rectangle 13">
            <a:extLst>
              <a:ext uri="{FF2B5EF4-FFF2-40B4-BE49-F238E27FC236}">
                <a16:creationId xmlns:a16="http://schemas.microsoft.com/office/drawing/2014/main" id="{3004B4F3-BC8E-4B9C-AF66-E2531D866252}"/>
              </a:ext>
            </a:extLst>
          </p:cNvPr>
          <p:cNvSpPr/>
          <p:nvPr/>
        </p:nvSpPr>
        <p:spPr>
          <a:xfrm>
            <a:off x="3242700" y="2253348"/>
            <a:ext cx="620486" cy="293914"/>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FEB</a:t>
            </a:r>
          </a:p>
        </p:txBody>
      </p:sp>
      <p:sp>
        <p:nvSpPr>
          <p:cNvPr id="15" name="Rectangle 14">
            <a:extLst>
              <a:ext uri="{FF2B5EF4-FFF2-40B4-BE49-F238E27FC236}">
                <a16:creationId xmlns:a16="http://schemas.microsoft.com/office/drawing/2014/main" id="{A4BC56BE-3EC6-4CAC-BED6-057359BB4506}"/>
              </a:ext>
            </a:extLst>
          </p:cNvPr>
          <p:cNvSpPr/>
          <p:nvPr/>
        </p:nvSpPr>
        <p:spPr>
          <a:xfrm>
            <a:off x="8097431" y="2253348"/>
            <a:ext cx="620486" cy="293914"/>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SEP</a:t>
            </a:r>
          </a:p>
        </p:txBody>
      </p:sp>
      <p:sp>
        <p:nvSpPr>
          <p:cNvPr id="16" name="Rectangle 15">
            <a:extLst>
              <a:ext uri="{FF2B5EF4-FFF2-40B4-BE49-F238E27FC236}">
                <a16:creationId xmlns:a16="http://schemas.microsoft.com/office/drawing/2014/main" id="{B26EB675-02A2-4022-B6B1-2E9C87C6478D}"/>
              </a:ext>
            </a:extLst>
          </p:cNvPr>
          <p:cNvSpPr/>
          <p:nvPr/>
        </p:nvSpPr>
        <p:spPr>
          <a:xfrm>
            <a:off x="8677451" y="2253348"/>
            <a:ext cx="620486" cy="293914"/>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OCT</a:t>
            </a:r>
          </a:p>
        </p:txBody>
      </p:sp>
      <p:sp>
        <p:nvSpPr>
          <p:cNvPr id="17" name="Rectangle 16">
            <a:extLst>
              <a:ext uri="{FF2B5EF4-FFF2-40B4-BE49-F238E27FC236}">
                <a16:creationId xmlns:a16="http://schemas.microsoft.com/office/drawing/2014/main" id="{643DEB26-27DE-4061-B376-5DAE82AA419A}"/>
              </a:ext>
            </a:extLst>
          </p:cNvPr>
          <p:cNvSpPr/>
          <p:nvPr/>
        </p:nvSpPr>
        <p:spPr>
          <a:xfrm>
            <a:off x="9376858" y="2253348"/>
            <a:ext cx="620486" cy="293914"/>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NOV</a:t>
            </a:r>
          </a:p>
        </p:txBody>
      </p:sp>
      <p:sp>
        <p:nvSpPr>
          <p:cNvPr id="18" name="Rectangle 17">
            <a:extLst>
              <a:ext uri="{FF2B5EF4-FFF2-40B4-BE49-F238E27FC236}">
                <a16:creationId xmlns:a16="http://schemas.microsoft.com/office/drawing/2014/main" id="{A7F66063-7129-4B2F-9F3C-45AA95CAB3EE}"/>
              </a:ext>
            </a:extLst>
          </p:cNvPr>
          <p:cNvSpPr/>
          <p:nvPr/>
        </p:nvSpPr>
        <p:spPr>
          <a:xfrm>
            <a:off x="3073146" y="1707475"/>
            <a:ext cx="654030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Optimal laydown for different investment levels - FMCG</a:t>
            </a:r>
          </a:p>
        </p:txBody>
      </p:sp>
    </p:spTree>
    <p:extLst>
      <p:ext uri="{BB962C8B-B14F-4D97-AF65-F5344CB8AC3E}">
        <p14:creationId xmlns:p14="http://schemas.microsoft.com/office/powerpoint/2010/main" val="419013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FC1D3-466C-4B36-9617-6F14E61AD60D}"/>
              </a:ext>
            </a:extLst>
          </p:cNvPr>
          <p:cNvSpPr>
            <a:spLocks noGrp="1"/>
          </p:cNvSpPr>
          <p:nvPr>
            <p:ph type="title"/>
          </p:nvPr>
        </p:nvSpPr>
        <p:spPr/>
        <p:txBody>
          <a:bodyPr>
            <a:normAutofit/>
          </a:bodyPr>
          <a:lstStyle/>
          <a:p>
            <a:r>
              <a:rPr lang="en-GB" dirty="0"/>
              <a:t>Shorter TV ads can deliver greater ROI for small advertisers</a:t>
            </a:r>
          </a:p>
        </p:txBody>
      </p:sp>
      <p:graphicFrame>
        <p:nvGraphicFramePr>
          <p:cNvPr id="6" name="Content Placeholder 5">
            <a:extLst>
              <a:ext uri="{FF2B5EF4-FFF2-40B4-BE49-F238E27FC236}">
                <a16:creationId xmlns:a16="http://schemas.microsoft.com/office/drawing/2014/main" id="{1ACEF539-70DA-4DC3-90E4-3ED84BEC3393}"/>
              </a:ext>
            </a:extLst>
          </p:cNvPr>
          <p:cNvGraphicFramePr>
            <a:graphicFrameLocks noGrp="1"/>
          </p:cNvGraphicFramePr>
          <p:nvPr>
            <p:ph sz="quarter" idx="4294967295"/>
          </p:nvPr>
        </p:nvGraphicFramePr>
        <p:xfrm>
          <a:off x="598714" y="1045029"/>
          <a:ext cx="11005457" cy="451280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7">
            <a:extLst>
              <a:ext uri="{FF2B5EF4-FFF2-40B4-BE49-F238E27FC236}">
                <a16:creationId xmlns:a16="http://schemas.microsoft.com/office/drawing/2014/main" id="{4F1E6049-0F38-4EE4-A704-B1D372B1F9D3}"/>
              </a:ext>
            </a:extLst>
          </p:cNvPr>
          <p:cNvSpPr>
            <a:spLocks noGrp="1"/>
          </p:cNvSpPr>
          <p:nvPr>
            <p:ph type="body" sz="quarter" idx="15"/>
          </p:nvPr>
        </p:nvSpPr>
        <p:spPr/>
        <p:txBody>
          <a:bodyPr/>
          <a:lstStyle/>
          <a:p>
            <a:r>
              <a:rPr lang="en-GB" dirty="0"/>
              <a:t>Source: ‘Supercharge: TV for small businesses’, May 2019, Data2Decisions/Work/Thinkbox. Data2Decisions database of smaller brands. Base = 30s</a:t>
            </a:r>
          </a:p>
          <a:p>
            <a:endParaRPr lang="en-GB" dirty="0"/>
          </a:p>
        </p:txBody>
      </p:sp>
    </p:spTree>
    <p:extLst>
      <p:ext uri="{BB962C8B-B14F-4D97-AF65-F5344CB8AC3E}">
        <p14:creationId xmlns:p14="http://schemas.microsoft.com/office/powerpoint/2010/main" val="202867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60C95E-5FBE-492F-9D7B-D4461EF9188C}"/>
              </a:ext>
            </a:extLst>
          </p:cNvPr>
          <p:cNvSpPr>
            <a:spLocks noGrp="1"/>
          </p:cNvSpPr>
          <p:nvPr>
            <p:ph type="title"/>
          </p:nvPr>
        </p:nvSpPr>
        <p:spPr/>
        <p:txBody>
          <a:bodyPr/>
          <a:lstStyle/>
          <a:p>
            <a:r>
              <a:rPr lang="en-GB" dirty="0"/>
              <a:t>Awareness helps activation work harder for new to TV advertisers </a:t>
            </a:r>
          </a:p>
        </p:txBody>
      </p:sp>
      <p:sp>
        <p:nvSpPr>
          <p:cNvPr id="20" name="Text Placeholder 5">
            <a:extLst>
              <a:ext uri="{FF2B5EF4-FFF2-40B4-BE49-F238E27FC236}">
                <a16:creationId xmlns:a16="http://schemas.microsoft.com/office/drawing/2014/main" id="{B5F67AFB-993A-453A-B592-77B8C2684862}"/>
              </a:ext>
            </a:extLst>
          </p:cNvPr>
          <p:cNvSpPr>
            <a:spLocks noGrp="1"/>
          </p:cNvSpPr>
          <p:nvPr>
            <p:ph type="body" sz="quarter" idx="15"/>
          </p:nvPr>
        </p:nvSpPr>
        <p:spPr>
          <a:xfrm>
            <a:off x="84812" y="5593870"/>
            <a:ext cx="11334750" cy="304800"/>
          </a:xfrm>
        </p:spPr>
        <p:txBody>
          <a:bodyPr/>
          <a:lstStyle/>
          <a:p>
            <a:r>
              <a:rPr lang="en-GB" dirty="0"/>
              <a:t>Source: ‘Supercharge: TV for small businesses’, May 2019, Data2Decisions/Work/Thinkbox. Data2Decisions database of smaller brands. </a:t>
            </a:r>
          </a:p>
        </p:txBody>
      </p:sp>
      <p:graphicFrame>
        <p:nvGraphicFramePr>
          <p:cNvPr id="19" name="Content Placeholder 5">
            <a:extLst>
              <a:ext uri="{FF2B5EF4-FFF2-40B4-BE49-F238E27FC236}">
                <a16:creationId xmlns:a16="http://schemas.microsoft.com/office/drawing/2014/main" id="{2C66177A-8841-430E-802F-8ED4B88954BC}"/>
              </a:ext>
            </a:extLst>
          </p:cNvPr>
          <p:cNvGraphicFramePr>
            <a:graphicFrameLocks/>
          </p:cNvGraphicFramePr>
          <p:nvPr/>
        </p:nvGraphicFramePr>
        <p:xfrm>
          <a:off x="5781002" y="1888603"/>
          <a:ext cx="6091614" cy="18098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ontent Placeholder 5">
            <a:extLst>
              <a:ext uri="{FF2B5EF4-FFF2-40B4-BE49-F238E27FC236}">
                <a16:creationId xmlns:a16="http://schemas.microsoft.com/office/drawing/2014/main" id="{B85ED8AC-072B-4A64-88B6-0E4099780761}"/>
              </a:ext>
            </a:extLst>
          </p:cNvPr>
          <p:cNvGraphicFramePr>
            <a:graphicFrameLocks/>
          </p:cNvGraphicFramePr>
          <p:nvPr/>
        </p:nvGraphicFramePr>
        <p:xfrm>
          <a:off x="5752187" y="3733534"/>
          <a:ext cx="6254900" cy="1809870"/>
        </p:xfrm>
        <a:graphic>
          <a:graphicData uri="http://schemas.openxmlformats.org/drawingml/2006/chart">
            <c:chart xmlns:c="http://schemas.openxmlformats.org/drawingml/2006/chart" xmlns:r="http://schemas.openxmlformats.org/officeDocument/2006/relationships" r:id="rId4"/>
          </a:graphicData>
        </a:graphic>
      </p:graphicFrame>
      <p:sp>
        <p:nvSpPr>
          <p:cNvPr id="22" name="Rectangle 21">
            <a:extLst>
              <a:ext uri="{FF2B5EF4-FFF2-40B4-BE49-F238E27FC236}">
                <a16:creationId xmlns:a16="http://schemas.microsoft.com/office/drawing/2014/main" id="{216BB9D0-EAC9-4AF5-A6A9-E53F12821845}"/>
              </a:ext>
            </a:extLst>
          </p:cNvPr>
          <p:cNvSpPr/>
          <p:nvPr/>
        </p:nvSpPr>
        <p:spPr>
          <a:xfrm>
            <a:off x="9651612" y="1237988"/>
            <a:ext cx="270000" cy="270000"/>
          </a:xfrm>
          <a:prstGeom prst="rect">
            <a:avLst/>
          </a:prstGeom>
          <a:solidFill>
            <a:schemeClr val="accent5"/>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E52C2527-A940-4E9B-B857-4846DCBE0833}"/>
              </a:ext>
            </a:extLst>
          </p:cNvPr>
          <p:cNvSpPr/>
          <p:nvPr/>
        </p:nvSpPr>
        <p:spPr>
          <a:xfrm>
            <a:off x="9651334" y="1579379"/>
            <a:ext cx="270000" cy="270000"/>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7" name="TextBox 26">
            <a:extLst>
              <a:ext uri="{FF2B5EF4-FFF2-40B4-BE49-F238E27FC236}">
                <a16:creationId xmlns:a16="http://schemas.microsoft.com/office/drawing/2014/main" id="{3041961C-735D-40FF-8AF9-7B8CCACCF05A}"/>
              </a:ext>
            </a:extLst>
          </p:cNvPr>
          <p:cNvSpPr txBox="1"/>
          <p:nvPr/>
        </p:nvSpPr>
        <p:spPr>
          <a:xfrm>
            <a:off x="9921334" y="1219099"/>
            <a:ext cx="19267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D4D4D"/>
                </a:solidFill>
                <a:effectLst/>
                <a:uLnTx/>
                <a:uFillTx/>
                <a:latin typeface="Arial"/>
                <a:ea typeface="+mn-ea"/>
                <a:cs typeface="+mn-cs"/>
              </a:rPr>
              <a:t>Activation message</a:t>
            </a:r>
          </a:p>
        </p:txBody>
      </p:sp>
      <p:sp>
        <p:nvSpPr>
          <p:cNvPr id="28" name="TextBox 27">
            <a:extLst>
              <a:ext uri="{FF2B5EF4-FFF2-40B4-BE49-F238E27FC236}">
                <a16:creationId xmlns:a16="http://schemas.microsoft.com/office/drawing/2014/main" id="{9E1E9115-4109-438B-BA30-606B4F23A72D}"/>
              </a:ext>
            </a:extLst>
          </p:cNvPr>
          <p:cNvSpPr txBox="1"/>
          <p:nvPr/>
        </p:nvSpPr>
        <p:spPr>
          <a:xfrm>
            <a:off x="9921334" y="1545765"/>
            <a:ext cx="21662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D4D4D"/>
                </a:solidFill>
                <a:effectLst/>
                <a:uLnTx/>
                <a:uFillTx/>
                <a:latin typeface="Arial"/>
                <a:ea typeface="+mn-ea"/>
                <a:cs typeface="+mn-cs"/>
              </a:rPr>
              <a:t>Awareness message</a:t>
            </a:r>
          </a:p>
        </p:txBody>
      </p:sp>
      <p:sp>
        <p:nvSpPr>
          <p:cNvPr id="29" name="TextBox 28">
            <a:extLst>
              <a:ext uri="{FF2B5EF4-FFF2-40B4-BE49-F238E27FC236}">
                <a16:creationId xmlns:a16="http://schemas.microsoft.com/office/drawing/2014/main" id="{4B3D23B0-BCCA-4DCB-8CCC-A51A4A42951F}"/>
              </a:ext>
            </a:extLst>
          </p:cNvPr>
          <p:cNvSpPr txBox="1"/>
          <p:nvPr/>
        </p:nvSpPr>
        <p:spPr>
          <a:xfrm>
            <a:off x="6433602" y="3911641"/>
            <a:ext cx="2286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9B3C"/>
                </a:solidFill>
                <a:effectLst/>
                <a:uLnTx/>
                <a:uFillTx/>
                <a:latin typeface="Arial"/>
                <a:ea typeface="+mn-ea"/>
                <a:cs typeface="+mn-cs"/>
              </a:rPr>
              <a:t>+14% </a:t>
            </a:r>
            <a:r>
              <a:rPr kumimoji="0" lang="en-GB" sz="1600" b="0" i="0" u="none" strike="noStrike" kern="1200" cap="none" spc="0" normalizeH="0" baseline="0" noProof="0" dirty="0">
                <a:ln>
                  <a:noFill/>
                </a:ln>
                <a:solidFill>
                  <a:srgbClr val="4D4D4D"/>
                </a:solidFill>
                <a:effectLst/>
                <a:uLnTx/>
                <a:uFillTx/>
                <a:latin typeface="Arial"/>
                <a:ea typeface="+mn-ea"/>
                <a:cs typeface="+mn-cs"/>
              </a:rPr>
              <a:t>sales response on activation activity</a:t>
            </a:r>
          </a:p>
        </p:txBody>
      </p:sp>
      <p:cxnSp>
        <p:nvCxnSpPr>
          <p:cNvPr id="30" name="Straight Arrow Connector 29">
            <a:extLst>
              <a:ext uri="{FF2B5EF4-FFF2-40B4-BE49-F238E27FC236}">
                <a16:creationId xmlns:a16="http://schemas.microsoft.com/office/drawing/2014/main" id="{CDF11D07-358B-41F6-A527-485416C77E8A}"/>
              </a:ext>
            </a:extLst>
          </p:cNvPr>
          <p:cNvCxnSpPr/>
          <p:nvPr/>
        </p:nvCxnSpPr>
        <p:spPr>
          <a:xfrm>
            <a:off x="8512773" y="4204028"/>
            <a:ext cx="1001485" cy="0"/>
          </a:xfrm>
          <a:prstGeom prst="straightConnector1">
            <a:avLst/>
          </a:prstGeom>
          <a:ln w="22225">
            <a:solidFill>
              <a:srgbClr val="D9D9D9"/>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8E60DA0-91D9-4B15-B4BA-F98154CACC93}"/>
              </a:ext>
            </a:extLst>
          </p:cNvPr>
          <p:cNvSpPr txBox="1"/>
          <p:nvPr/>
        </p:nvSpPr>
        <p:spPr>
          <a:xfrm>
            <a:off x="8171473" y="3480754"/>
            <a:ext cx="12192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Weeks</a:t>
            </a:r>
          </a:p>
        </p:txBody>
      </p:sp>
      <p:sp>
        <p:nvSpPr>
          <p:cNvPr id="32" name="TextBox 31">
            <a:extLst>
              <a:ext uri="{FF2B5EF4-FFF2-40B4-BE49-F238E27FC236}">
                <a16:creationId xmlns:a16="http://schemas.microsoft.com/office/drawing/2014/main" id="{4624CCC0-9105-44B6-A375-14DD3C07B799}"/>
              </a:ext>
            </a:extLst>
          </p:cNvPr>
          <p:cNvSpPr txBox="1"/>
          <p:nvPr/>
        </p:nvSpPr>
        <p:spPr>
          <a:xfrm>
            <a:off x="8110002" y="5316871"/>
            <a:ext cx="12192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Weeks</a:t>
            </a:r>
          </a:p>
        </p:txBody>
      </p:sp>
      <p:sp>
        <p:nvSpPr>
          <p:cNvPr id="33" name="Rectangle 32">
            <a:extLst>
              <a:ext uri="{FF2B5EF4-FFF2-40B4-BE49-F238E27FC236}">
                <a16:creationId xmlns:a16="http://schemas.microsoft.com/office/drawing/2014/main" id="{680E071B-A9AD-4EA4-8E0E-64AAA13CAFC0}"/>
              </a:ext>
            </a:extLst>
          </p:cNvPr>
          <p:cNvSpPr/>
          <p:nvPr/>
        </p:nvSpPr>
        <p:spPr>
          <a:xfrm>
            <a:off x="6187313" y="1153006"/>
            <a:ext cx="3390242" cy="700536"/>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Based on an average small retail brand with annual brand TV spend of £0.5m and tactical TV spend of £200k</a:t>
            </a:r>
          </a:p>
        </p:txBody>
      </p:sp>
      <p:sp>
        <p:nvSpPr>
          <p:cNvPr id="34" name="Text Placeholder 3">
            <a:extLst>
              <a:ext uri="{FF2B5EF4-FFF2-40B4-BE49-F238E27FC236}">
                <a16:creationId xmlns:a16="http://schemas.microsoft.com/office/drawing/2014/main" id="{E28116BC-8E38-424C-8680-5ACA183B12BD}"/>
              </a:ext>
            </a:extLst>
          </p:cNvPr>
          <p:cNvSpPr txBox="1">
            <a:spLocks/>
          </p:cNvSpPr>
          <p:nvPr/>
        </p:nvSpPr>
        <p:spPr>
          <a:xfrm>
            <a:off x="578793" y="1803839"/>
            <a:ext cx="4815224" cy="3651531"/>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dirty="0">
                <a:solidFill>
                  <a:schemeClr val="tx1"/>
                </a:solidFill>
              </a:rPr>
              <a:t>The primary role of TV (Especially for newer or smaller businesses) should be to drive </a:t>
            </a:r>
            <a:r>
              <a:rPr lang="en-GB" b="1" dirty="0">
                <a:solidFill>
                  <a:schemeClr val="accent1"/>
                </a:solidFill>
              </a:rPr>
              <a:t>brand awareness.  </a:t>
            </a:r>
          </a:p>
          <a:p>
            <a:pPr algn="l"/>
            <a:r>
              <a:rPr lang="en-GB" dirty="0">
                <a:solidFill>
                  <a:schemeClr val="tx1"/>
                </a:solidFill>
              </a:rPr>
              <a:t>Once a brand becomes familiar to people, </a:t>
            </a:r>
            <a:r>
              <a:rPr lang="en-GB" b="1" dirty="0">
                <a:solidFill>
                  <a:schemeClr val="accent1"/>
                </a:solidFill>
              </a:rPr>
              <a:t>activation</a:t>
            </a:r>
            <a:r>
              <a:rPr lang="en-GB" b="0" i="0" dirty="0">
                <a:solidFill>
                  <a:srgbClr val="323A4E"/>
                </a:solidFill>
                <a:effectLst/>
                <a:latin typeface="proxima-nova"/>
              </a:rPr>
              <a:t> </a:t>
            </a:r>
            <a:r>
              <a:rPr lang="en-GB" dirty="0">
                <a:solidFill>
                  <a:schemeClr val="tx1"/>
                </a:solidFill>
              </a:rPr>
              <a:t>messages that deliver a call to action or highlight offers or promotions, become more effective too. </a:t>
            </a:r>
          </a:p>
          <a:p>
            <a:pPr algn="l"/>
            <a:r>
              <a:rPr lang="en-GB" dirty="0">
                <a:solidFill>
                  <a:schemeClr val="tx1"/>
                </a:solidFill>
              </a:rPr>
              <a:t>The research found that there’s </a:t>
            </a:r>
            <a:r>
              <a:rPr lang="en-GB" b="1" dirty="0">
                <a:solidFill>
                  <a:schemeClr val="accent1"/>
                </a:solidFill>
              </a:rPr>
              <a:t>+14% increase </a:t>
            </a:r>
            <a:r>
              <a:rPr lang="en-GB" dirty="0">
                <a:solidFill>
                  <a:schemeClr val="tx1"/>
                </a:solidFill>
              </a:rPr>
              <a:t>in effectiveness if activation messages follow branding campaigns. </a:t>
            </a:r>
          </a:p>
        </p:txBody>
      </p:sp>
    </p:spTree>
    <p:extLst>
      <p:ext uri="{BB962C8B-B14F-4D97-AF65-F5344CB8AC3E}">
        <p14:creationId xmlns:p14="http://schemas.microsoft.com/office/powerpoint/2010/main" val="300090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tray of food&#10;&#10;Description automatically generated with medium confidence">
            <a:extLst>
              <a:ext uri="{FF2B5EF4-FFF2-40B4-BE49-F238E27FC236}">
                <a16:creationId xmlns:a16="http://schemas.microsoft.com/office/drawing/2014/main" id="{8CE494D6-D89E-4358-9FD1-808044B35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6B7A806B-045E-4253-A47B-EB6F0CB66F43}"/>
              </a:ext>
            </a:extLst>
          </p:cNvPr>
          <p:cNvSpPr/>
          <p:nvPr/>
        </p:nvSpPr>
        <p:spPr>
          <a:xfrm flipH="1">
            <a:off x="2" y="-9730"/>
            <a:ext cx="12191998" cy="6857999"/>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 name="Title 5">
            <a:extLst>
              <a:ext uri="{FF2B5EF4-FFF2-40B4-BE49-F238E27FC236}">
                <a16:creationId xmlns:a16="http://schemas.microsoft.com/office/drawing/2014/main" id="{09DCEE7E-5089-4E63-B52C-212568FFA58C}"/>
              </a:ext>
            </a:extLst>
          </p:cNvPr>
          <p:cNvSpPr>
            <a:spLocks noGrp="1"/>
          </p:cNvSpPr>
          <p:nvPr>
            <p:ph type="ctrTitle"/>
          </p:nvPr>
        </p:nvSpPr>
        <p:spPr>
          <a:xfrm>
            <a:off x="371288" y="1140293"/>
            <a:ext cx="6531317" cy="2412000"/>
          </a:xfrm>
        </p:spPr>
        <p:txBody>
          <a:bodyPr/>
          <a:lstStyle/>
          <a:p>
            <a:pPr lvl="0">
              <a:lnSpc>
                <a:spcPct val="107000"/>
              </a:lnSpc>
              <a:spcAft>
                <a:spcPts val="800"/>
              </a:spcAft>
            </a:pPr>
            <a:r>
              <a:rPr lang="en-GB" sz="3200" dirty="0">
                <a:latin typeface="Arial" panose="020B0604020202020204" pitchFamily="34" charset="0"/>
                <a:ea typeface="Calibri" panose="020F0502020204030204" pitchFamily="34" charset="0"/>
              </a:rPr>
              <a:t>T</a:t>
            </a:r>
            <a:r>
              <a:rPr lang="en-GB" sz="3200" dirty="0">
                <a:effectLst/>
                <a:latin typeface="Arial" panose="020B0604020202020204" pitchFamily="34" charset="0"/>
                <a:ea typeface="Calibri" panose="020F0502020204030204" pitchFamily="34" charset="0"/>
              </a:rPr>
              <a:t>here is a right way to shift into brand focussed advertising</a:t>
            </a:r>
            <a:endParaRPr lang="en-GB" sz="6000" dirty="0"/>
          </a:p>
        </p:txBody>
      </p:sp>
      <p:sp>
        <p:nvSpPr>
          <p:cNvPr id="3" name="Text Placeholder 2">
            <a:extLst>
              <a:ext uri="{FF2B5EF4-FFF2-40B4-BE49-F238E27FC236}">
                <a16:creationId xmlns:a16="http://schemas.microsoft.com/office/drawing/2014/main" id="{C52738E4-BABA-400C-BBA2-2A04EE85F7E4}"/>
              </a:ext>
            </a:extLst>
          </p:cNvPr>
          <p:cNvSpPr>
            <a:spLocks noGrp="1"/>
          </p:cNvSpPr>
          <p:nvPr>
            <p:ph type="body" sz="quarter" idx="14"/>
          </p:nvPr>
        </p:nvSpPr>
        <p:spPr/>
        <p:txBody>
          <a:bodyPr/>
          <a:lstStyle/>
          <a:p>
            <a:endParaRPr lang="en-GB"/>
          </a:p>
        </p:txBody>
      </p:sp>
      <p:sp>
        <p:nvSpPr>
          <p:cNvPr id="11" name="Text Placeholder 5">
            <a:extLst>
              <a:ext uri="{FF2B5EF4-FFF2-40B4-BE49-F238E27FC236}">
                <a16:creationId xmlns:a16="http://schemas.microsoft.com/office/drawing/2014/main" id="{D9A79ECA-F0B8-4032-9B2D-71B96AA93FEA}"/>
              </a:ext>
            </a:extLst>
          </p:cNvPr>
          <p:cNvSpPr txBox="1">
            <a:spLocks/>
          </p:cNvSpPr>
          <p:nvPr/>
        </p:nvSpPr>
        <p:spPr>
          <a:xfrm rot="16200000">
            <a:off x="10084475" y="436564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“Meal” – Cinch</a:t>
            </a:r>
          </a:p>
        </p:txBody>
      </p:sp>
    </p:spTree>
    <p:extLst>
      <p:ext uri="{BB962C8B-B14F-4D97-AF65-F5344CB8AC3E}">
        <p14:creationId xmlns:p14="http://schemas.microsoft.com/office/powerpoint/2010/main" val="94334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2736533-DAFC-4708-905D-9593451D0E96}"/>
              </a:ext>
            </a:extLst>
          </p:cNvPr>
          <p:cNvSpPr txBox="1"/>
          <p:nvPr/>
        </p:nvSpPr>
        <p:spPr>
          <a:xfrm>
            <a:off x="10845221" y="2920318"/>
            <a:ext cx="1014450" cy="1169551"/>
          </a:xfrm>
          <a:prstGeom prst="rect">
            <a:avLst/>
          </a:prstGeom>
        </p:spPr>
        <p:txBody>
          <a:bodyPr wrap="square" rtlCol="0">
            <a:spAutoFit/>
          </a:bodyPr>
          <a:lstStyle/>
          <a:p>
            <a:pPr indent="-285750" algn="ctr">
              <a:buClr>
                <a:schemeClr val="accent3"/>
              </a:buClr>
            </a:pPr>
            <a:r>
              <a:rPr lang="en-GB" sz="1400" b="1" dirty="0">
                <a:latin typeface="+mj-lt"/>
                <a:cs typeface="Poppins" panose="00000500000000000000" pitchFamily="2" charset="0"/>
              </a:rPr>
              <a:t>Maximize reach </a:t>
            </a:r>
          </a:p>
          <a:p>
            <a:pPr indent="-285750" algn="ctr">
              <a:buClr>
                <a:schemeClr val="accent3"/>
              </a:buClr>
            </a:pPr>
            <a:r>
              <a:rPr lang="en-GB" sz="1050" b="1" dirty="0">
                <a:latin typeface="+mj-lt"/>
                <a:cs typeface="Poppins" panose="00000500000000000000" pitchFamily="2" charset="0"/>
              </a:rPr>
              <a:t>of buyers by use of higher rating dayparts</a:t>
            </a:r>
          </a:p>
        </p:txBody>
      </p:sp>
      <p:sp>
        <p:nvSpPr>
          <p:cNvPr id="19" name="TextBox 18">
            <a:extLst>
              <a:ext uri="{FF2B5EF4-FFF2-40B4-BE49-F238E27FC236}">
                <a16:creationId xmlns:a16="http://schemas.microsoft.com/office/drawing/2014/main" id="{1C90F636-C85A-4897-8859-64B3860FABE3}"/>
              </a:ext>
            </a:extLst>
          </p:cNvPr>
          <p:cNvSpPr txBox="1"/>
          <p:nvPr/>
        </p:nvSpPr>
        <p:spPr>
          <a:xfrm>
            <a:off x="381793" y="2920318"/>
            <a:ext cx="1493766" cy="1169551"/>
          </a:xfrm>
          <a:prstGeom prst="rect">
            <a:avLst/>
          </a:prstGeom>
        </p:spPr>
        <p:txBody>
          <a:bodyPr wrap="square" rtlCol="0">
            <a:spAutoFit/>
          </a:bodyPr>
          <a:lstStyle/>
          <a:p>
            <a:pPr indent="-285750" algn="ctr">
              <a:buClr>
                <a:schemeClr val="accent3"/>
              </a:buClr>
            </a:pPr>
            <a:r>
              <a:rPr lang="en-GB" sz="1400" b="1" dirty="0">
                <a:latin typeface="+mj-lt"/>
                <a:cs typeface="Poppins" panose="00000500000000000000" pitchFamily="2" charset="0"/>
              </a:rPr>
              <a:t>Minimise cost of visits </a:t>
            </a:r>
          </a:p>
          <a:p>
            <a:pPr indent="-285750" algn="ctr">
              <a:buClr>
                <a:schemeClr val="accent3"/>
              </a:buClr>
            </a:pPr>
            <a:r>
              <a:rPr lang="en-GB" sz="1050" b="1" dirty="0">
                <a:latin typeface="+mj-lt"/>
                <a:cs typeface="Poppins" panose="00000500000000000000" pitchFamily="2" charset="0"/>
              </a:rPr>
              <a:t>by use of lower rating TV programming and dayparts</a:t>
            </a:r>
          </a:p>
        </p:txBody>
      </p:sp>
      <p:sp>
        <p:nvSpPr>
          <p:cNvPr id="6" name="Title 5">
            <a:extLst>
              <a:ext uri="{FF2B5EF4-FFF2-40B4-BE49-F238E27FC236}">
                <a16:creationId xmlns:a16="http://schemas.microsoft.com/office/drawing/2014/main" id="{B9FC48C4-8B8D-427D-A102-02DBF6558F62}"/>
              </a:ext>
            </a:extLst>
          </p:cNvPr>
          <p:cNvSpPr>
            <a:spLocks noGrp="1"/>
          </p:cNvSpPr>
          <p:nvPr>
            <p:ph type="title"/>
          </p:nvPr>
        </p:nvSpPr>
        <p:spPr/>
        <p:txBody>
          <a:bodyPr/>
          <a:lstStyle/>
          <a:p>
            <a:r>
              <a:rPr lang="en-GB" dirty="0"/>
              <a:t>The right strategy depends on your circumstances</a:t>
            </a:r>
          </a:p>
        </p:txBody>
      </p:sp>
      <p:sp>
        <p:nvSpPr>
          <p:cNvPr id="7" name="Text Placeholder 6">
            <a:extLst>
              <a:ext uri="{FF2B5EF4-FFF2-40B4-BE49-F238E27FC236}">
                <a16:creationId xmlns:a16="http://schemas.microsoft.com/office/drawing/2014/main" id="{FA25F691-C139-4040-8F42-02793EFAAFDF}"/>
              </a:ext>
            </a:extLst>
          </p:cNvPr>
          <p:cNvSpPr>
            <a:spLocks noGrp="1"/>
          </p:cNvSpPr>
          <p:nvPr>
            <p:ph type="body" sz="quarter" idx="15"/>
          </p:nvPr>
        </p:nvSpPr>
        <p:spPr/>
        <p:txBody>
          <a:bodyPr/>
          <a:lstStyle/>
          <a:p>
            <a:r>
              <a:rPr lang="en-GB" dirty="0"/>
              <a:t>Source: Magic Numbers, The TV playbook for online businesses (2021)</a:t>
            </a:r>
          </a:p>
        </p:txBody>
      </p:sp>
      <p:sp>
        <p:nvSpPr>
          <p:cNvPr id="13" name="Text Placeholder 5">
            <a:extLst>
              <a:ext uri="{FF2B5EF4-FFF2-40B4-BE49-F238E27FC236}">
                <a16:creationId xmlns:a16="http://schemas.microsoft.com/office/drawing/2014/main" id="{9750FB7C-906F-4173-8905-4E525E027CD2}"/>
              </a:ext>
            </a:extLst>
          </p:cNvPr>
          <p:cNvSpPr txBox="1">
            <a:spLocks/>
          </p:cNvSpPr>
          <p:nvPr/>
        </p:nvSpPr>
        <p:spPr>
          <a:xfrm>
            <a:off x="525992" y="999219"/>
            <a:ext cx="11140016" cy="313932"/>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This insight was provided by media agencies Goodstuff and Chamber</a:t>
            </a:r>
          </a:p>
        </p:txBody>
      </p:sp>
      <p:cxnSp>
        <p:nvCxnSpPr>
          <p:cNvPr id="14" name="Straight Connector 13">
            <a:extLst>
              <a:ext uri="{FF2B5EF4-FFF2-40B4-BE49-F238E27FC236}">
                <a16:creationId xmlns:a16="http://schemas.microsoft.com/office/drawing/2014/main" id="{51E5F9CB-EB7D-4E10-8B2F-D79F4CB67773}"/>
              </a:ext>
            </a:extLst>
          </p:cNvPr>
          <p:cNvCxnSpPr>
            <a:cxnSpLocks/>
          </p:cNvCxnSpPr>
          <p:nvPr/>
        </p:nvCxnSpPr>
        <p:spPr>
          <a:xfrm>
            <a:off x="6104235" y="2030828"/>
            <a:ext cx="0" cy="3059289"/>
          </a:xfrm>
          <a:prstGeom prst="line">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2ED2CA7-57EC-4237-B9CC-412A3DA4ED42}"/>
              </a:ext>
            </a:extLst>
          </p:cNvPr>
          <p:cNvSpPr txBox="1"/>
          <p:nvPr/>
        </p:nvSpPr>
        <p:spPr>
          <a:xfrm>
            <a:off x="5453546" y="1415082"/>
            <a:ext cx="1404530" cy="523220"/>
          </a:xfrm>
          <a:prstGeom prst="rect">
            <a:avLst/>
          </a:prstGeom>
        </p:spPr>
        <p:txBody>
          <a:bodyPr wrap="square" rtlCol="0">
            <a:spAutoFit/>
          </a:bodyPr>
          <a:lstStyle/>
          <a:p>
            <a:pPr indent="-285750" algn="ctr">
              <a:buClr>
                <a:schemeClr val="accent3"/>
              </a:buClr>
            </a:pPr>
            <a:r>
              <a:rPr lang="en-GB" sz="1400" b="1" dirty="0">
                <a:latin typeface="+mj-lt"/>
                <a:cs typeface="Poppins" panose="00000500000000000000" pitchFamily="2" charset="0"/>
              </a:rPr>
              <a:t>Brand focused film</a:t>
            </a:r>
          </a:p>
        </p:txBody>
      </p:sp>
      <p:sp>
        <p:nvSpPr>
          <p:cNvPr id="22" name="TextBox 21">
            <a:extLst>
              <a:ext uri="{FF2B5EF4-FFF2-40B4-BE49-F238E27FC236}">
                <a16:creationId xmlns:a16="http://schemas.microsoft.com/office/drawing/2014/main" id="{6C8B4238-ECFA-479F-A0E5-10F727401344}"/>
              </a:ext>
            </a:extLst>
          </p:cNvPr>
          <p:cNvSpPr txBox="1"/>
          <p:nvPr/>
        </p:nvSpPr>
        <p:spPr>
          <a:xfrm>
            <a:off x="5453546" y="5192048"/>
            <a:ext cx="1404530" cy="523220"/>
          </a:xfrm>
          <a:prstGeom prst="rect">
            <a:avLst/>
          </a:prstGeom>
        </p:spPr>
        <p:txBody>
          <a:bodyPr wrap="square" rtlCol="0">
            <a:spAutoFit/>
          </a:bodyPr>
          <a:lstStyle/>
          <a:p>
            <a:pPr indent="-285750" algn="ctr">
              <a:buClr>
                <a:schemeClr val="accent3"/>
              </a:buClr>
            </a:pPr>
            <a:r>
              <a:rPr lang="en-GB" sz="1400" b="1" dirty="0">
                <a:latin typeface="+mj-lt"/>
                <a:cs typeface="Poppins" panose="00000500000000000000" pitchFamily="2" charset="0"/>
              </a:rPr>
              <a:t>Response focused film</a:t>
            </a:r>
          </a:p>
        </p:txBody>
      </p:sp>
      <p:sp>
        <p:nvSpPr>
          <p:cNvPr id="27" name="TextBox 26">
            <a:extLst>
              <a:ext uri="{FF2B5EF4-FFF2-40B4-BE49-F238E27FC236}">
                <a16:creationId xmlns:a16="http://schemas.microsoft.com/office/drawing/2014/main" id="{BDEE614E-B18A-4E81-A5C6-15B2B4CF6CB4}"/>
              </a:ext>
            </a:extLst>
          </p:cNvPr>
          <p:cNvSpPr txBox="1"/>
          <p:nvPr/>
        </p:nvSpPr>
        <p:spPr>
          <a:xfrm>
            <a:off x="6992403" y="2020400"/>
            <a:ext cx="2878668" cy="1015663"/>
          </a:xfrm>
          <a:prstGeom prst="rect">
            <a:avLst/>
          </a:prstGeom>
        </p:spPr>
        <p:txBody>
          <a:bodyPr wrap="square" rtlCol="0">
            <a:spAutoFit/>
          </a:bodyPr>
          <a:lstStyle/>
          <a:p>
            <a:pPr indent="-285750" algn="ctr">
              <a:buClr>
                <a:schemeClr val="accent3"/>
              </a:buClr>
            </a:pPr>
            <a:r>
              <a:rPr lang="en-GB" sz="1200" b="1" dirty="0">
                <a:solidFill>
                  <a:schemeClr val="accent3"/>
                </a:solidFill>
                <a:latin typeface="+mj-lt"/>
                <a:cs typeface="Poppins" panose="00000500000000000000" pitchFamily="2" charset="0"/>
              </a:rPr>
              <a:t>Be here if:</a:t>
            </a:r>
          </a:p>
          <a:p>
            <a:pPr algn="ctr">
              <a:buClr>
                <a:schemeClr val="accent3"/>
              </a:buClr>
            </a:pPr>
            <a:r>
              <a:rPr lang="en-GB" sz="1200" b="1" dirty="0">
                <a:solidFill>
                  <a:schemeClr val="accent3"/>
                </a:solidFill>
                <a:latin typeface="+mj-lt"/>
                <a:cs typeface="Poppins" panose="00000500000000000000" pitchFamily="2" charset="0"/>
              </a:rPr>
              <a:t>Competition is fierce</a:t>
            </a:r>
          </a:p>
          <a:p>
            <a:pPr algn="ctr">
              <a:buClr>
                <a:schemeClr val="accent3"/>
              </a:buClr>
            </a:pPr>
            <a:r>
              <a:rPr lang="en-GB" sz="1200" b="1" dirty="0">
                <a:solidFill>
                  <a:schemeClr val="accent3"/>
                </a:solidFill>
                <a:latin typeface="+mj-lt"/>
                <a:cs typeface="Poppins" panose="00000500000000000000" pitchFamily="2" charset="0"/>
              </a:rPr>
              <a:t>High ticket price</a:t>
            </a:r>
          </a:p>
          <a:p>
            <a:pPr algn="ctr">
              <a:buClr>
                <a:schemeClr val="accent3"/>
              </a:buClr>
            </a:pPr>
            <a:r>
              <a:rPr lang="en-GB" sz="1200" b="1" dirty="0">
                <a:solidFill>
                  <a:schemeClr val="accent3"/>
                </a:solidFill>
                <a:latin typeface="+mj-lt"/>
                <a:cs typeface="Poppins" panose="00000500000000000000" pitchFamily="2" charset="0"/>
              </a:rPr>
              <a:t>Long purchase cycle</a:t>
            </a:r>
          </a:p>
          <a:p>
            <a:pPr algn="ctr">
              <a:buClr>
                <a:schemeClr val="accent3"/>
              </a:buClr>
            </a:pPr>
            <a:r>
              <a:rPr lang="en-GB" sz="1200" b="1" dirty="0">
                <a:solidFill>
                  <a:schemeClr val="accent3"/>
                </a:solidFill>
                <a:latin typeface="+mj-lt"/>
                <a:cs typeface="Poppins" panose="00000500000000000000" pitchFamily="2" charset="0"/>
              </a:rPr>
              <a:t>Mature product/category</a:t>
            </a:r>
          </a:p>
        </p:txBody>
      </p:sp>
      <p:sp>
        <p:nvSpPr>
          <p:cNvPr id="28" name="TextBox 27">
            <a:extLst>
              <a:ext uri="{FF2B5EF4-FFF2-40B4-BE49-F238E27FC236}">
                <a16:creationId xmlns:a16="http://schemas.microsoft.com/office/drawing/2014/main" id="{E49CE151-7D96-4029-A790-F34D28ADF9FA}"/>
              </a:ext>
            </a:extLst>
          </p:cNvPr>
          <p:cNvSpPr txBox="1"/>
          <p:nvPr/>
        </p:nvSpPr>
        <p:spPr>
          <a:xfrm>
            <a:off x="7131524" y="3664370"/>
            <a:ext cx="2878668" cy="830997"/>
          </a:xfrm>
          <a:prstGeom prst="rect">
            <a:avLst/>
          </a:prstGeom>
        </p:spPr>
        <p:txBody>
          <a:bodyPr wrap="square" rtlCol="0">
            <a:spAutoFit/>
          </a:bodyPr>
          <a:lstStyle/>
          <a:p>
            <a:pPr indent="-285750" algn="ctr">
              <a:buClr>
                <a:schemeClr val="accent3"/>
              </a:buClr>
            </a:pPr>
            <a:r>
              <a:rPr lang="en-GB" sz="1200" b="1" dirty="0">
                <a:solidFill>
                  <a:schemeClr val="accent2"/>
                </a:solidFill>
                <a:latin typeface="+mj-lt"/>
                <a:cs typeface="Poppins" panose="00000500000000000000" pitchFamily="2" charset="0"/>
              </a:rPr>
              <a:t>Be here if:</a:t>
            </a:r>
          </a:p>
          <a:p>
            <a:pPr algn="ctr">
              <a:buClr>
                <a:schemeClr val="accent3"/>
              </a:buClr>
            </a:pPr>
            <a:r>
              <a:rPr lang="en-GB" sz="1200" b="1" dirty="0">
                <a:solidFill>
                  <a:schemeClr val="accent2"/>
                </a:solidFill>
                <a:latin typeface="+mj-lt"/>
                <a:cs typeface="Poppins" panose="00000500000000000000" pitchFamily="2" charset="0"/>
              </a:rPr>
              <a:t>Disrupting the category</a:t>
            </a:r>
          </a:p>
          <a:p>
            <a:pPr algn="ctr">
              <a:buClr>
                <a:schemeClr val="accent3"/>
              </a:buClr>
            </a:pPr>
            <a:r>
              <a:rPr lang="en-GB" sz="1200" b="1" dirty="0">
                <a:solidFill>
                  <a:schemeClr val="accent2"/>
                </a:solidFill>
                <a:latin typeface="+mj-lt"/>
                <a:cs typeface="Poppins" panose="00000500000000000000" pitchFamily="2" charset="0"/>
              </a:rPr>
              <a:t>Need to explain your product</a:t>
            </a:r>
          </a:p>
          <a:p>
            <a:pPr algn="ctr">
              <a:buClr>
                <a:schemeClr val="accent3"/>
              </a:buClr>
            </a:pPr>
            <a:r>
              <a:rPr lang="en-GB" sz="1200" b="1" dirty="0">
                <a:solidFill>
                  <a:schemeClr val="accent2"/>
                </a:solidFill>
                <a:latin typeface="+mj-lt"/>
                <a:cs typeface="Poppins" panose="00000500000000000000" pitchFamily="2" charset="0"/>
              </a:rPr>
              <a:t>Need to scale fast</a:t>
            </a:r>
          </a:p>
        </p:txBody>
      </p:sp>
      <p:sp>
        <p:nvSpPr>
          <p:cNvPr id="29" name="TextBox 28">
            <a:extLst>
              <a:ext uri="{FF2B5EF4-FFF2-40B4-BE49-F238E27FC236}">
                <a16:creationId xmlns:a16="http://schemas.microsoft.com/office/drawing/2014/main" id="{AAAE1921-26CB-44EC-9204-89F2BACC6E3D}"/>
              </a:ext>
            </a:extLst>
          </p:cNvPr>
          <p:cNvSpPr txBox="1"/>
          <p:nvPr/>
        </p:nvSpPr>
        <p:spPr>
          <a:xfrm>
            <a:off x="2044756" y="3715170"/>
            <a:ext cx="3408790" cy="1200329"/>
          </a:xfrm>
          <a:prstGeom prst="rect">
            <a:avLst/>
          </a:prstGeom>
        </p:spPr>
        <p:txBody>
          <a:bodyPr wrap="square" rtlCol="0">
            <a:spAutoFit/>
          </a:bodyPr>
          <a:lstStyle/>
          <a:p>
            <a:pPr indent="-285750" algn="ctr">
              <a:buClr>
                <a:schemeClr val="accent3"/>
              </a:buClr>
            </a:pPr>
            <a:r>
              <a:rPr lang="en-GB" sz="1200" b="1" dirty="0">
                <a:solidFill>
                  <a:schemeClr val="accent4"/>
                </a:solidFill>
                <a:latin typeface="+mj-lt"/>
                <a:cs typeface="Poppins" panose="00000500000000000000" pitchFamily="2" charset="0"/>
              </a:rPr>
              <a:t>Be here if:</a:t>
            </a:r>
          </a:p>
          <a:p>
            <a:pPr algn="ctr">
              <a:buClr>
                <a:schemeClr val="accent3"/>
              </a:buClr>
            </a:pPr>
            <a:r>
              <a:rPr lang="en-GB" sz="1200" b="1" dirty="0">
                <a:solidFill>
                  <a:schemeClr val="accent4"/>
                </a:solidFill>
                <a:latin typeface="+mj-lt"/>
                <a:cs typeface="Poppins" panose="00000500000000000000" pitchFamily="2" charset="0"/>
              </a:rPr>
              <a:t>Test &amp; learn phase</a:t>
            </a:r>
          </a:p>
          <a:p>
            <a:pPr algn="ctr">
              <a:buClr>
                <a:schemeClr val="accent3"/>
              </a:buClr>
            </a:pPr>
            <a:r>
              <a:rPr lang="en-GB" sz="1200" b="1" dirty="0">
                <a:solidFill>
                  <a:schemeClr val="accent4"/>
                </a:solidFill>
                <a:latin typeface="+mj-lt"/>
                <a:cs typeface="Poppins" panose="00000500000000000000" pitchFamily="2" charset="0"/>
              </a:rPr>
              <a:t>Clear proposition</a:t>
            </a:r>
          </a:p>
          <a:p>
            <a:pPr algn="ctr">
              <a:buClr>
                <a:schemeClr val="accent3"/>
              </a:buClr>
            </a:pPr>
            <a:r>
              <a:rPr lang="en-GB" sz="1200" b="1" dirty="0">
                <a:solidFill>
                  <a:schemeClr val="accent4"/>
                </a:solidFill>
                <a:latin typeface="+mj-lt"/>
                <a:cs typeface="Poppins" panose="00000500000000000000" pitchFamily="2" charset="0"/>
              </a:rPr>
              <a:t>Low ticket price</a:t>
            </a:r>
          </a:p>
          <a:p>
            <a:pPr algn="ctr">
              <a:buClr>
                <a:schemeClr val="accent3"/>
              </a:buClr>
            </a:pPr>
            <a:r>
              <a:rPr lang="en-GB" sz="1200" b="1" dirty="0">
                <a:solidFill>
                  <a:schemeClr val="accent4"/>
                </a:solidFill>
                <a:latin typeface="+mj-lt"/>
                <a:cs typeface="Poppins" panose="00000500000000000000" pitchFamily="2" charset="0"/>
              </a:rPr>
              <a:t>Short purchase cycle</a:t>
            </a:r>
          </a:p>
          <a:p>
            <a:pPr algn="ctr">
              <a:buClr>
                <a:schemeClr val="accent3"/>
              </a:buClr>
            </a:pPr>
            <a:r>
              <a:rPr lang="en-GB" sz="1200" b="1" dirty="0">
                <a:solidFill>
                  <a:schemeClr val="accent4"/>
                </a:solidFill>
                <a:latin typeface="+mj-lt"/>
                <a:cs typeface="Poppins" panose="00000500000000000000" pitchFamily="2" charset="0"/>
              </a:rPr>
              <a:t>No/little competition</a:t>
            </a:r>
          </a:p>
        </p:txBody>
      </p:sp>
      <p:sp>
        <p:nvSpPr>
          <p:cNvPr id="30" name="Oval 29">
            <a:extLst>
              <a:ext uri="{FF2B5EF4-FFF2-40B4-BE49-F238E27FC236}">
                <a16:creationId xmlns:a16="http://schemas.microsoft.com/office/drawing/2014/main" id="{C816116D-1836-481F-941D-8EEFF68DDD3F}"/>
              </a:ext>
            </a:extLst>
          </p:cNvPr>
          <p:cNvSpPr/>
          <p:nvPr/>
        </p:nvSpPr>
        <p:spPr>
          <a:xfrm>
            <a:off x="9485668" y="2135871"/>
            <a:ext cx="540000" cy="540000"/>
          </a:xfrm>
          <a:prstGeom prst="ellipse">
            <a:avLst/>
          </a:prstGeom>
          <a:solidFill>
            <a:srgbClr val="C00000"/>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190500" marR="190500" lvl="0" indent="0" algn="ctr" defTabSz="914400" eaLnBrk="1" fontAlgn="auto" latinLnBrk="0" hangingPunct="0">
              <a:lnSpc>
                <a:spcPct val="80000"/>
              </a:lnSpc>
              <a:spcBef>
                <a:spcPts val="0"/>
              </a:spcBef>
              <a:spcAft>
                <a:spcPts val="0"/>
              </a:spcAft>
              <a:buClrTx/>
              <a:buSzTx/>
              <a:buFontTx/>
              <a:buNone/>
              <a:tabLst/>
              <a:defRPr/>
            </a:pPr>
            <a:endParaRPr kumimoji="0" lang="en-GB" sz="1200" b="1" i="0" u="none" strike="noStrike" kern="0" cap="none" spc="0" normalizeH="0" baseline="0" noProof="0" dirty="0">
              <a:ln>
                <a:noFill/>
              </a:ln>
              <a:solidFill>
                <a:srgbClr val="0C5122">
                  <a:hueOff val="5803178"/>
                  <a:satOff val="-35174"/>
                  <a:lumOff val="2566"/>
                </a:srgbClr>
              </a:solidFill>
              <a:effectLst/>
              <a:uLnTx/>
              <a:uFillTx/>
              <a:latin typeface="+mj-lt"/>
              <a:ea typeface="Poppins Medium"/>
              <a:cs typeface="Poppins Medium"/>
              <a:sym typeface="Poppins Medium"/>
            </a:endParaRPr>
          </a:p>
        </p:txBody>
      </p:sp>
      <p:sp>
        <p:nvSpPr>
          <p:cNvPr id="31" name="Oval 30">
            <a:extLst>
              <a:ext uri="{FF2B5EF4-FFF2-40B4-BE49-F238E27FC236}">
                <a16:creationId xmlns:a16="http://schemas.microsoft.com/office/drawing/2014/main" id="{C113C81C-27EB-4DEB-8793-3862E108821F}"/>
              </a:ext>
            </a:extLst>
          </p:cNvPr>
          <p:cNvSpPr/>
          <p:nvPr/>
        </p:nvSpPr>
        <p:spPr>
          <a:xfrm>
            <a:off x="4780591" y="3925883"/>
            <a:ext cx="540000" cy="540000"/>
          </a:xfrm>
          <a:prstGeom prst="ellipse">
            <a:avLst/>
          </a:prstGeom>
          <a:solidFill>
            <a:schemeClr val="accent4"/>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190500" marR="190500" lvl="0" indent="0" algn="ctr" defTabSz="914400" eaLnBrk="1" fontAlgn="auto" latinLnBrk="0" hangingPunct="0">
              <a:lnSpc>
                <a:spcPct val="80000"/>
              </a:lnSpc>
              <a:spcBef>
                <a:spcPts val="0"/>
              </a:spcBef>
              <a:spcAft>
                <a:spcPts val="0"/>
              </a:spcAft>
              <a:buClrTx/>
              <a:buSzTx/>
              <a:buFontTx/>
              <a:buNone/>
              <a:tabLst/>
              <a:defRPr/>
            </a:pPr>
            <a:endParaRPr kumimoji="0" lang="en-GB" sz="1200" b="1" i="0" u="none" strike="noStrike" kern="0" cap="none" spc="0" normalizeH="0" baseline="0" noProof="0" dirty="0">
              <a:ln>
                <a:noFill/>
              </a:ln>
              <a:solidFill>
                <a:srgbClr val="0C5122">
                  <a:hueOff val="5803178"/>
                  <a:satOff val="-35174"/>
                  <a:lumOff val="2566"/>
                </a:srgbClr>
              </a:solidFill>
              <a:effectLst/>
              <a:uLnTx/>
              <a:uFillTx/>
              <a:latin typeface="+mj-lt"/>
              <a:ea typeface="Poppins Medium"/>
              <a:cs typeface="Poppins Medium"/>
              <a:sym typeface="Poppins Medium"/>
            </a:endParaRPr>
          </a:p>
        </p:txBody>
      </p:sp>
      <p:sp>
        <p:nvSpPr>
          <p:cNvPr id="32" name="Oval 31">
            <a:extLst>
              <a:ext uri="{FF2B5EF4-FFF2-40B4-BE49-F238E27FC236}">
                <a16:creationId xmlns:a16="http://schemas.microsoft.com/office/drawing/2014/main" id="{EFCF18C1-F0BE-4715-AC8B-BC8E958DDF17}"/>
              </a:ext>
            </a:extLst>
          </p:cNvPr>
          <p:cNvSpPr/>
          <p:nvPr/>
        </p:nvSpPr>
        <p:spPr>
          <a:xfrm>
            <a:off x="8358219" y="4641899"/>
            <a:ext cx="540000" cy="540000"/>
          </a:xfrm>
          <a:prstGeom prst="ellipse">
            <a:avLst/>
          </a:prstGeom>
          <a:solidFill>
            <a:schemeClr val="accent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190500" marR="190500" lvl="0" indent="0" algn="ctr" defTabSz="914400" eaLnBrk="1" fontAlgn="auto" latinLnBrk="0" hangingPunct="0">
              <a:lnSpc>
                <a:spcPct val="80000"/>
              </a:lnSpc>
              <a:spcBef>
                <a:spcPts val="0"/>
              </a:spcBef>
              <a:spcAft>
                <a:spcPts val="0"/>
              </a:spcAft>
              <a:buClrTx/>
              <a:buSzTx/>
              <a:buFontTx/>
              <a:buNone/>
              <a:tabLst/>
              <a:defRPr/>
            </a:pPr>
            <a:endParaRPr kumimoji="0" lang="en-GB" sz="1200" b="1" i="0" u="none" strike="noStrike" kern="0" cap="none" spc="0" normalizeH="0" baseline="0" noProof="0" dirty="0">
              <a:ln>
                <a:noFill/>
              </a:ln>
              <a:solidFill>
                <a:srgbClr val="0C5122">
                  <a:hueOff val="5803178"/>
                  <a:satOff val="-35174"/>
                  <a:lumOff val="2566"/>
                </a:srgbClr>
              </a:solidFill>
              <a:effectLst/>
              <a:uLnTx/>
              <a:uFillTx/>
              <a:latin typeface="+mj-lt"/>
              <a:ea typeface="Poppins Medium"/>
              <a:cs typeface="Poppins Medium"/>
              <a:sym typeface="Poppins Medium"/>
            </a:endParaRPr>
          </a:p>
        </p:txBody>
      </p:sp>
      <p:cxnSp>
        <p:nvCxnSpPr>
          <p:cNvPr id="33" name="Straight Connector 32">
            <a:extLst>
              <a:ext uri="{FF2B5EF4-FFF2-40B4-BE49-F238E27FC236}">
                <a16:creationId xmlns:a16="http://schemas.microsoft.com/office/drawing/2014/main" id="{AB19C930-1EC9-4973-B3EF-2E698ECBD2F2}"/>
              </a:ext>
            </a:extLst>
          </p:cNvPr>
          <p:cNvCxnSpPr>
            <a:cxnSpLocks/>
          </p:cNvCxnSpPr>
          <p:nvPr/>
        </p:nvCxnSpPr>
        <p:spPr>
          <a:xfrm>
            <a:off x="1875559" y="3504986"/>
            <a:ext cx="8794044" cy="0"/>
          </a:xfrm>
          <a:prstGeom prst="line">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91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2">
            <a:extLst>
              <a:ext uri="{FF2B5EF4-FFF2-40B4-BE49-F238E27FC236}">
                <a16:creationId xmlns:a16="http://schemas.microsoft.com/office/drawing/2014/main" id="{251B819B-E08A-46B2-9BEE-7B4F2DE8AC72}"/>
              </a:ext>
            </a:extLst>
          </p:cNvPr>
          <p:cNvGraphicFramePr>
            <a:graphicFrameLocks noGrp="1"/>
          </p:cNvGraphicFramePr>
          <p:nvPr>
            <p:ph idx="4294967295"/>
            <p:extLst>
              <p:ext uri="{D42A27DB-BD31-4B8C-83A1-F6EECF244321}">
                <p14:modId xmlns:p14="http://schemas.microsoft.com/office/powerpoint/2010/main" val="973404934"/>
              </p:ext>
            </p:extLst>
          </p:nvPr>
        </p:nvGraphicFramePr>
        <p:xfrm>
          <a:off x="1056000" y="1381125"/>
          <a:ext cx="10080000" cy="402787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7FCA3525-2BF8-4736-8318-05BC6DA2A9C4}"/>
              </a:ext>
            </a:extLst>
          </p:cNvPr>
          <p:cNvSpPr txBox="1"/>
          <p:nvPr/>
        </p:nvSpPr>
        <p:spPr>
          <a:xfrm>
            <a:off x="9388160" y="3356182"/>
            <a:ext cx="1790700" cy="276999"/>
          </a:xfrm>
          <a:prstGeom prst="rect">
            <a:avLst/>
          </a:prstGeom>
        </p:spPr>
        <p:txBody>
          <a:bodyPr wrap="square" rtlCol="0">
            <a:spAutoFit/>
          </a:bodyPr>
          <a:lstStyle/>
          <a:p>
            <a:pPr indent="-285750" algn="ctr">
              <a:buClr>
                <a:schemeClr val="accent3"/>
              </a:buClr>
            </a:pPr>
            <a:r>
              <a:rPr lang="en-GB" sz="1200" b="1" dirty="0">
                <a:latin typeface="+mj-lt"/>
                <a:cs typeface="Poppins" panose="00000500000000000000" pitchFamily="2" charset="0"/>
              </a:rPr>
              <a:t>Complex</a:t>
            </a:r>
          </a:p>
        </p:txBody>
      </p:sp>
      <p:sp>
        <p:nvSpPr>
          <p:cNvPr id="8" name="Oval 7">
            <a:extLst>
              <a:ext uri="{FF2B5EF4-FFF2-40B4-BE49-F238E27FC236}">
                <a16:creationId xmlns:a16="http://schemas.microsoft.com/office/drawing/2014/main" id="{28C8BA07-3F73-4E1D-968C-894B5C23EB27}"/>
              </a:ext>
            </a:extLst>
          </p:cNvPr>
          <p:cNvSpPr/>
          <p:nvPr/>
        </p:nvSpPr>
        <p:spPr>
          <a:xfrm>
            <a:off x="11221720" y="3421397"/>
            <a:ext cx="209550" cy="1905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latin typeface="+mj-lt"/>
            </a:endParaRPr>
          </a:p>
        </p:txBody>
      </p:sp>
      <p:sp>
        <p:nvSpPr>
          <p:cNvPr id="9" name="TextBox 8">
            <a:extLst>
              <a:ext uri="{FF2B5EF4-FFF2-40B4-BE49-F238E27FC236}">
                <a16:creationId xmlns:a16="http://schemas.microsoft.com/office/drawing/2014/main" id="{7DD53548-15D0-4934-8322-A0993C7A34F3}"/>
              </a:ext>
            </a:extLst>
          </p:cNvPr>
          <p:cNvSpPr txBox="1"/>
          <p:nvPr/>
        </p:nvSpPr>
        <p:spPr>
          <a:xfrm>
            <a:off x="9388160" y="3721331"/>
            <a:ext cx="1790700" cy="276999"/>
          </a:xfrm>
          <a:prstGeom prst="rect">
            <a:avLst/>
          </a:prstGeom>
        </p:spPr>
        <p:txBody>
          <a:bodyPr wrap="square" rtlCol="0">
            <a:spAutoFit/>
          </a:bodyPr>
          <a:lstStyle/>
          <a:p>
            <a:pPr indent="-285750" algn="ctr">
              <a:buClr>
                <a:schemeClr val="accent3"/>
              </a:buClr>
            </a:pPr>
            <a:r>
              <a:rPr lang="en-GB" sz="1200" b="1" dirty="0">
                <a:latin typeface="+mj-lt"/>
                <a:cs typeface="Poppins" panose="00000500000000000000" pitchFamily="2" charset="0"/>
              </a:rPr>
              <a:t>D2C</a:t>
            </a:r>
          </a:p>
        </p:txBody>
      </p:sp>
      <p:sp>
        <p:nvSpPr>
          <p:cNvPr id="11" name="TextBox 10">
            <a:extLst>
              <a:ext uri="{FF2B5EF4-FFF2-40B4-BE49-F238E27FC236}">
                <a16:creationId xmlns:a16="http://schemas.microsoft.com/office/drawing/2014/main" id="{E031397C-29CD-4F89-82C9-E6E8131E15B3}"/>
              </a:ext>
            </a:extLst>
          </p:cNvPr>
          <p:cNvSpPr txBox="1"/>
          <p:nvPr/>
        </p:nvSpPr>
        <p:spPr>
          <a:xfrm>
            <a:off x="9388160" y="4086480"/>
            <a:ext cx="1790700" cy="276999"/>
          </a:xfrm>
          <a:prstGeom prst="rect">
            <a:avLst/>
          </a:prstGeom>
        </p:spPr>
        <p:txBody>
          <a:bodyPr wrap="square" rtlCol="0">
            <a:spAutoFit/>
          </a:bodyPr>
          <a:lstStyle/>
          <a:p>
            <a:pPr indent="-285750" algn="ctr">
              <a:buClr>
                <a:schemeClr val="accent3"/>
              </a:buClr>
            </a:pPr>
            <a:r>
              <a:rPr lang="en-GB" sz="1200" b="1" dirty="0">
                <a:latin typeface="+mj-lt"/>
                <a:cs typeface="Poppins" panose="00000500000000000000" pitchFamily="2" charset="0"/>
              </a:rPr>
              <a:t>High ticket price</a:t>
            </a:r>
          </a:p>
        </p:txBody>
      </p:sp>
      <p:sp>
        <p:nvSpPr>
          <p:cNvPr id="12" name="Oval 11">
            <a:extLst>
              <a:ext uri="{FF2B5EF4-FFF2-40B4-BE49-F238E27FC236}">
                <a16:creationId xmlns:a16="http://schemas.microsoft.com/office/drawing/2014/main" id="{B4C3EB12-2D0E-4848-B10B-E14B592B90AF}"/>
              </a:ext>
            </a:extLst>
          </p:cNvPr>
          <p:cNvSpPr/>
          <p:nvPr/>
        </p:nvSpPr>
        <p:spPr>
          <a:xfrm>
            <a:off x="11221720" y="4171207"/>
            <a:ext cx="209550" cy="190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latin typeface="+mj-lt"/>
            </a:endParaRPr>
          </a:p>
        </p:txBody>
      </p:sp>
      <p:sp>
        <p:nvSpPr>
          <p:cNvPr id="23" name="TextBox 22">
            <a:extLst>
              <a:ext uri="{FF2B5EF4-FFF2-40B4-BE49-F238E27FC236}">
                <a16:creationId xmlns:a16="http://schemas.microsoft.com/office/drawing/2014/main" id="{A3E572E8-CF1B-4051-A07E-1E8DFC922E04}"/>
              </a:ext>
            </a:extLst>
          </p:cNvPr>
          <p:cNvSpPr txBox="1"/>
          <p:nvPr/>
        </p:nvSpPr>
        <p:spPr>
          <a:xfrm>
            <a:off x="9388160" y="4451628"/>
            <a:ext cx="1790700" cy="276999"/>
          </a:xfrm>
          <a:prstGeom prst="rect">
            <a:avLst/>
          </a:prstGeom>
        </p:spPr>
        <p:txBody>
          <a:bodyPr wrap="square" rtlCol="0">
            <a:spAutoFit/>
          </a:bodyPr>
          <a:lstStyle/>
          <a:p>
            <a:pPr indent="-285750" algn="ctr">
              <a:buClr>
                <a:schemeClr val="accent3"/>
              </a:buClr>
            </a:pPr>
            <a:r>
              <a:rPr lang="en-GB" sz="1200" b="1" dirty="0">
                <a:latin typeface="+mj-lt"/>
                <a:cs typeface="Poppins" panose="00000500000000000000" pitchFamily="2" charset="0"/>
              </a:rPr>
              <a:t>Need to scale fast</a:t>
            </a:r>
          </a:p>
        </p:txBody>
      </p:sp>
      <p:sp>
        <p:nvSpPr>
          <p:cNvPr id="24" name="Oval 23">
            <a:extLst>
              <a:ext uri="{FF2B5EF4-FFF2-40B4-BE49-F238E27FC236}">
                <a16:creationId xmlns:a16="http://schemas.microsoft.com/office/drawing/2014/main" id="{0879D6DD-A688-4BF1-80DF-A019B190998B}"/>
              </a:ext>
            </a:extLst>
          </p:cNvPr>
          <p:cNvSpPr/>
          <p:nvPr/>
        </p:nvSpPr>
        <p:spPr>
          <a:xfrm>
            <a:off x="11221720" y="4546113"/>
            <a:ext cx="209550" cy="1905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latin typeface="+mj-lt"/>
            </a:endParaRPr>
          </a:p>
        </p:txBody>
      </p:sp>
      <p:sp>
        <p:nvSpPr>
          <p:cNvPr id="2" name="Title 1">
            <a:extLst>
              <a:ext uri="{FF2B5EF4-FFF2-40B4-BE49-F238E27FC236}">
                <a16:creationId xmlns:a16="http://schemas.microsoft.com/office/drawing/2014/main" id="{EF8AA6D9-068B-432C-92C5-C2A2D7A7788A}"/>
              </a:ext>
            </a:extLst>
          </p:cNvPr>
          <p:cNvSpPr>
            <a:spLocks noGrp="1"/>
          </p:cNvSpPr>
          <p:nvPr>
            <p:ph type="title"/>
          </p:nvPr>
        </p:nvSpPr>
        <p:spPr/>
        <p:txBody>
          <a:bodyPr/>
          <a:lstStyle/>
          <a:p>
            <a:r>
              <a:rPr lang="en-GB" dirty="0"/>
              <a:t>Our successful TV-using brands generally mixed activation and brand TV</a:t>
            </a:r>
          </a:p>
        </p:txBody>
      </p:sp>
      <p:sp>
        <p:nvSpPr>
          <p:cNvPr id="4" name="Text Placeholder 3">
            <a:extLst>
              <a:ext uri="{FF2B5EF4-FFF2-40B4-BE49-F238E27FC236}">
                <a16:creationId xmlns:a16="http://schemas.microsoft.com/office/drawing/2014/main" id="{6D837E03-6F12-49F2-840D-E4B35E8F9C76}"/>
              </a:ext>
            </a:extLst>
          </p:cNvPr>
          <p:cNvSpPr>
            <a:spLocks noGrp="1"/>
          </p:cNvSpPr>
          <p:nvPr>
            <p:ph type="body" sz="quarter" idx="15"/>
          </p:nvPr>
        </p:nvSpPr>
        <p:spPr/>
        <p:txBody>
          <a:bodyPr/>
          <a:lstStyle/>
          <a:p>
            <a:r>
              <a:rPr lang="en-GB" dirty="0"/>
              <a:t>Source: Magic Numbers, The TV playbook for online businesses (2021), FS – Financial Services</a:t>
            </a:r>
          </a:p>
        </p:txBody>
      </p:sp>
      <p:sp>
        <p:nvSpPr>
          <p:cNvPr id="10" name="Oval 9">
            <a:extLst>
              <a:ext uri="{FF2B5EF4-FFF2-40B4-BE49-F238E27FC236}">
                <a16:creationId xmlns:a16="http://schemas.microsoft.com/office/drawing/2014/main" id="{02E497C1-AD9C-47CD-8EEE-EFFA7FC5B909}"/>
              </a:ext>
            </a:extLst>
          </p:cNvPr>
          <p:cNvSpPr/>
          <p:nvPr/>
        </p:nvSpPr>
        <p:spPr>
          <a:xfrm>
            <a:off x="11221720" y="3796302"/>
            <a:ext cx="209550" cy="1905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latin typeface="+mj-lt"/>
            </a:endParaRPr>
          </a:p>
        </p:txBody>
      </p:sp>
      <p:sp>
        <p:nvSpPr>
          <p:cNvPr id="13" name="Oval 12">
            <a:extLst>
              <a:ext uri="{FF2B5EF4-FFF2-40B4-BE49-F238E27FC236}">
                <a16:creationId xmlns:a16="http://schemas.microsoft.com/office/drawing/2014/main" id="{18C48791-ECF3-4113-A20D-A4AF9582295C}"/>
              </a:ext>
            </a:extLst>
          </p:cNvPr>
          <p:cNvSpPr/>
          <p:nvPr/>
        </p:nvSpPr>
        <p:spPr>
          <a:xfrm>
            <a:off x="4236404" y="1961764"/>
            <a:ext cx="209550" cy="1905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latin typeface="+mj-lt"/>
            </a:endParaRPr>
          </a:p>
        </p:txBody>
      </p:sp>
      <p:sp>
        <p:nvSpPr>
          <p:cNvPr id="14" name="Oval 13">
            <a:extLst>
              <a:ext uri="{FF2B5EF4-FFF2-40B4-BE49-F238E27FC236}">
                <a16:creationId xmlns:a16="http://schemas.microsoft.com/office/drawing/2014/main" id="{E3E16C36-FF4E-473F-86F9-5D642102D267}"/>
              </a:ext>
            </a:extLst>
          </p:cNvPr>
          <p:cNvSpPr/>
          <p:nvPr/>
        </p:nvSpPr>
        <p:spPr>
          <a:xfrm>
            <a:off x="4236404" y="2304978"/>
            <a:ext cx="209550" cy="1905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latin typeface="+mj-lt"/>
            </a:endParaRPr>
          </a:p>
        </p:txBody>
      </p:sp>
      <p:sp>
        <p:nvSpPr>
          <p:cNvPr id="15" name="Oval 14">
            <a:extLst>
              <a:ext uri="{FF2B5EF4-FFF2-40B4-BE49-F238E27FC236}">
                <a16:creationId xmlns:a16="http://schemas.microsoft.com/office/drawing/2014/main" id="{57ED9EF8-CE23-4F67-B15B-267E6C54B1BB}"/>
              </a:ext>
            </a:extLst>
          </p:cNvPr>
          <p:cNvSpPr/>
          <p:nvPr/>
        </p:nvSpPr>
        <p:spPr>
          <a:xfrm>
            <a:off x="4236404" y="2945908"/>
            <a:ext cx="209550" cy="1905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latin typeface="+mj-lt"/>
            </a:endParaRPr>
          </a:p>
        </p:txBody>
      </p:sp>
      <p:sp>
        <p:nvSpPr>
          <p:cNvPr id="16" name="Oval 15">
            <a:extLst>
              <a:ext uri="{FF2B5EF4-FFF2-40B4-BE49-F238E27FC236}">
                <a16:creationId xmlns:a16="http://schemas.microsoft.com/office/drawing/2014/main" id="{C8CA1BED-F287-4032-ABB5-CF00F0D008CD}"/>
              </a:ext>
            </a:extLst>
          </p:cNvPr>
          <p:cNvSpPr/>
          <p:nvPr/>
        </p:nvSpPr>
        <p:spPr>
          <a:xfrm>
            <a:off x="4220530" y="4015839"/>
            <a:ext cx="209550" cy="1905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latin typeface="+mj-lt"/>
            </a:endParaRPr>
          </a:p>
        </p:txBody>
      </p:sp>
      <p:sp>
        <p:nvSpPr>
          <p:cNvPr id="17" name="Oval 16">
            <a:extLst>
              <a:ext uri="{FF2B5EF4-FFF2-40B4-BE49-F238E27FC236}">
                <a16:creationId xmlns:a16="http://schemas.microsoft.com/office/drawing/2014/main" id="{57373500-25DA-49A8-B674-62B7E09F46B1}"/>
              </a:ext>
            </a:extLst>
          </p:cNvPr>
          <p:cNvSpPr/>
          <p:nvPr/>
        </p:nvSpPr>
        <p:spPr>
          <a:xfrm>
            <a:off x="4220530" y="4354931"/>
            <a:ext cx="209550" cy="1905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latin typeface="+mj-lt"/>
            </a:endParaRPr>
          </a:p>
        </p:txBody>
      </p:sp>
      <p:sp>
        <p:nvSpPr>
          <p:cNvPr id="18" name="Oval 17">
            <a:extLst>
              <a:ext uri="{FF2B5EF4-FFF2-40B4-BE49-F238E27FC236}">
                <a16:creationId xmlns:a16="http://schemas.microsoft.com/office/drawing/2014/main" id="{EF7C012B-0437-420B-B16C-049657807FF6}"/>
              </a:ext>
            </a:extLst>
          </p:cNvPr>
          <p:cNvSpPr/>
          <p:nvPr/>
        </p:nvSpPr>
        <p:spPr>
          <a:xfrm>
            <a:off x="4236404" y="4692376"/>
            <a:ext cx="209550" cy="1905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latin typeface="+mj-lt"/>
            </a:endParaRPr>
          </a:p>
        </p:txBody>
      </p:sp>
      <p:sp>
        <p:nvSpPr>
          <p:cNvPr id="19" name="Oval 18">
            <a:extLst>
              <a:ext uri="{FF2B5EF4-FFF2-40B4-BE49-F238E27FC236}">
                <a16:creationId xmlns:a16="http://schemas.microsoft.com/office/drawing/2014/main" id="{636F84A1-13B1-4220-A81D-D878B5938B1B}"/>
              </a:ext>
            </a:extLst>
          </p:cNvPr>
          <p:cNvSpPr/>
          <p:nvPr/>
        </p:nvSpPr>
        <p:spPr>
          <a:xfrm>
            <a:off x="4236404" y="2648696"/>
            <a:ext cx="209550" cy="190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latin typeface="+mj-lt"/>
            </a:endParaRPr>
          </a:p>
        </p:txBody>
      </p:sp>
      <p:sp>
        <p:nvSpPr>
          <p:cNvPr id="20" name="Oval 19">
            <a:extLst>
              <a:ext uri="{FF2B5EF4-FFF2-40B4-BE49-F238E27FC236}">
                <a16:creationId xmlns:a16="http://schemas.microsoft.com/office/drawing/2014/main" id="{D9E41A51-FF18-4F6B-AC67-946A5EDCB531}"/>
              </a:ext>
            </a:extLst>
          </p:cNvPr>
          <p:cNvSpPr/>
          <p:nvPr/>
        </p:nvSpPr>
        <p:spPr>
          <a:xfrm>
            <a:off x="4220530" y="5007007"/>
            <a:ext cx="209550" cy="190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latin typeface="+mj-lt"/>
            </a:endParaRPr>
          </a:p>
        </p:txBody>
      </p:sp>
      <p:sp>
        <p:nvSpPr>
          <p:cNvPr id="21" name="Oval 20">
            <a:extLst>
              <a:ext uri="{FF2B5EF4-FFF2-40B4-BE49-F238E27FC236}">
                <a16:creationId xmlns:a16="http://schemas.microsoft.com/office/drawing/2014/main" id="{DD37D26B-7A3B-45D4-9EE5-4A1B7CC97611}"/>
              </a:ext>
            </a:extLst>
          </p:cNvPr>
          <p:cNvSpPr/>
          <p:nvPr/>
        </p:nvSpPr>
        <p:spPr>
          <a:xfrm>
            <a:off x="4236404" y="3333750"/>
            <a:ext cx="209550" cy="1905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latin typeface="+mj-lt"/>
            </a:endParaRPr>
          </a:p>
        </p:txBody>
      </p:sp>
      <p:sp>
        <p:nvSpPr>
          <p:cNvPr id="22" name="Oval 21">
            <a:extLst>
              <a:ext uri="{FF2B5EF4-FFF2-40B4-BE49-F238E27FC236}">
                <a16:creationId xmlns:a16="http://schemas.microsoft.com/office/drawing/2014/main" id="{2B6E0F65-6B3E-4F6B-B956-218C23053DCA}"/>
              </a:ext>
            </a:extLst>
          </p:cNvPr>
          <p:cNvSpPr/>
          <p:nvPr/>
        </p:nvSpPr>
        <p:spPr>
          <a:xfrm>
            <a:off x="4236404" y="3660971"/>
            <a:ext cx="209550" cy="1905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latin typeface="+mj-lt"/>
            </a:endParaRPr>
          </a:p>
        </p:txBody>
      </p:sp>
      <p:sp>
        <p:nvSpPr>
          <p:cNvPr id="25" name="Oval 24">
            <a:extLst>
              <a:ext uri="{FF2B5EF4-FFF2-40B4-BE49-F238E27FC236}">
                <a16:creationId xmlns:a16="http://schemas.microsoft.com/office/drawing/2014/main" id="{A28C10E8-8389-4247-B2A2-013765ABBAC6}"/>
              </a:ext>
            </a:extLst>
          </p:cNvPr>
          <p:cNvSpPr/>
          <p:nvPr/>
        </p:nvSpPr>
        <p:spPr>
          <a:xfrm>
            <a:off x="4623088" y="1961764"/>
            <a:ext cx="209550" cy="1905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latin typeface="+mj-lt"/>
            </a:endParaRPr>
          </a:p>
        </p:txBody>
      </p:sp>
      <p:sp>
        <p:nvSpPr>
          <p:cNvPr id="26" name="Oval 25">
            <a:extLst>
              <a:ext uri="{FF2B5EF4-FFF2-40B4-BE49-F238E27FC236}">
                <a16:creationId xmlns:a16="http://schemas.microsoft.com/office/drawing/2014/main" id="{FE404E16-652E-42BA-A620-2A49975892B9}"/>
              </a:ext>
            </a:extLst>
          </p:cNvPr>
          <p:cNvSpPr/>
          <p:nvPr/>
        </p:nvSpPr>
        <p:spPr>
          <a:xfrm>
            <a:off x="4623088" y="2304978"/>
            <a:ext cx="209550" cy="1905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latin typeface="+mj-lt"/>
            </a:endParaRPr>
          </a:p>
        </p:txBody>
      </p:sp>
      <p:sp>
        <p:nvSpPr>
          <p:cNvPr id="27" name="Oval 26">
            <a:extLst>
              <a:ext uri="{FF2B5EF4-FFF2-40B4-BE49-F238E27FC236}">
                <a16:creationId xmlns:a16="http://schemas.microsoft.com/office/drawing/2014/main" id="{2305C624-E7EF-4942-8894-D3F5FEA0BBE4}"/>
              </a:ext>
            </a:extLst>
          </p:cNvPr>
          <p:cNvSpPr/>
          <p:nvPr/>
        </p:nvSpPr>
        <p:spPr>
          <a:xfrm>
            <a:off x="5009772" y="1961764"/>
            <a:ext cx="209550" cy="190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latin typeface="+mj-lt"/>
            </a:endParaRPr>
          </a:p>
        </p:txBody>
      </p:sp>
      <p:sp>
        <p:nvSpPr>
          <p:cNvPr id="28" name="Oval 27">
            <a:extLst>
              <a:ext uri="{FF2B5EF4-FFF2-40B4-BE49-F238E27FC236}">
                <a16:creationId xmlns:a16="http://schemas.microsoft.com/office/drawing/2014/main" id="{9887FFFC-AAC0-4D85-8E89-14F3989BA675}"/>
              </a:ext>
            </a:extLst>
          </p:cNvPr>
          <p:cNvSpPr/>
          <p:nvPr/>
        </p:nvSpPr>
        <p:spPr>
          <a:xfrm>
            <a:off x="5009772" y="2304978"/>
            <a:ext cx="209550" cy="190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latin typeface="+mj-lt"/>
            </a:endParaRPr>
          </a:p>
        </p:txBody>
      </p:sp>
      <p:sp>
        <p:nvSpPr>
          <p:cNvPr id="33" name="Text Placeholder 5">
            <a:extLst>
              <a:ext uri="{FF2B5EF4-FFF2-40B4-BE49-F238E27FC236}">
                <a16:creationId xmlns:a16="http://schemas.microsoft.com/office/drawing/2014/main" id="{470D0D81-73B7-4F14-B8FD-0E7929B73788}"/>
              </a:ext>
            </a:extLst>
          </p:cNvPr>
          <p:cNvSpPr txBox="1">
            <a:spLocks/>
          </p:cNvSpPr>
          <p:nvPr/>
        </p:nvSpPr>
        <p:spPr>
          <a:xfrm>
            <a:off x="525992" y="1224159"/>
            <a:ext cx="11140016" cy="313932"/>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With the mix in line with the approach we just saw </a:t>
            </a:r>
          </a:p>
        </p:txBody>
      </p:sp>
    </p:spTree>
    <p:extLst>
      <p:ext uri="{BB962C8B-B14F-4D97-AF65-F5344CB8AC3E}">
        <p14:creationId xmlns:p14="http://schemas.microsoft.com/office/powerpoint/2010/main" val="387518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CBCADF-DC48-4738-B482-12150CD0F2AF}"/>
              </a:ext>
            </a:extLst>
          </p:cNvPr>
          <p:cNvSpPr>
            <a:spLocks noGrp="1"/>
          </p:cNvSpPr>
          <p:nvPr>
            <p:ph type="title"/>
          </p:nvPr>
        </p:nvSpPr>
        <p:spPr/>
        <p:txBody>
          <a:bodyPr>
            <a:noAutofit/>
          </a:bodyPr>
          <a:lstStyle/>
          <a:p>
            <a:r>
              <a:rPr lang="en-GB" sz="2400" dirty="0"/>
              <a:t>Summary –</a:t>
            </a:r>
            <a:br>
              <a:rPr lang="en-GB" sz="2400" dirty="0"/>
            </a:br>
            <a:r>
              <a:rPr lang="en-GB" sz="2400" dirty="0"/>
              <a:t>A 2-step approach to TV that works</a:t>
            </a:r>
          </a:p>
        </p:txBody>
      </p:sp>
      <p:sp>
        <p:nvSpPr>
          <p:cNvPr id="9" name="Text Placeholder 8">
            <a:extLst>
              <a:ext uri="{FF2B5EF4-FFF2-40B4-BE49-F238E27FC236}">
                <a16:creationId xmlns:a16="http://schemas.microsoft.com/office/drawing/2014/main" id="{FB04EC1E-C643-48AC-A408-466B38CC224A}"/>
              </a:ext>
            </a:extLst>
          </p:cNvPr>
          <p:cNvSpPr>
            <a:spLocks noGrp="1"/>
          </p:cNvSpPr>
          <p:nvPr>
            <p:ph type="body" sz="quarter" idx="13"/>
          </p:nvPr>
        </p:nvSpPr>
        <p:spPr/>
        <p:txBody>
          <a:bodyPr/>
          <a:lstStyle/>
          <a:p>
            <a:pPr marL="285750" indent="-285750">
              <a:buFont typeface="Arial" panose="020B0604020202020204" pitchFamily="34" charset="0"/>
              <a:buChar char="—"/>
            </a:pPr>
            <a:endParaRPr lang="en-GB" sz="1600" dirty="0"/>
          </a:p>
          <a:p>
            <a:pPr marL="285750" lvl="0" indent="-285750">
              <a:buFont typeface="Arial" panose="020B0604020202020204" pitchFamily="34" charset="0"/>
              <a:buChar char="—"/>
            </a:pPr>
            <a:endParaRPr lang="en-GB" sz="1600" dirty="0"/>
          </a:p>
          <a:p>
            <a:pPr marL="285750" lvl="0" indent="-285750">
              <a:buFontTx/>
              <a:buChar char="-"/>
            </a:pPr>
            <a:endParaRPr lang="en-GB" sz="1600" dirty="0"/>
          </a:p>
        </p:txBody>
      </p:sp>
      <p:sp>
        <p:nvSpPr>
          <p:cNvPr id="12" name="Text Placeholder 11">
            <a:extLst>
              <a:ext uri="{FF2B5EF4-FFF2-40B4-BE49-F238E27FC236}">
                <a16:creationId xmlns:a16="http://schemas.microsoft.com/office/drawing/2014/main" id="{438FF930-1FE2-4216-A90D-C02EEA223C70}"/>
              </a:ext>
            </a:extLst>
          </p:cNvPr>
          <p:cNvSpPr>
            <a:spLocks noGrp="1"/>
          </p:cNvSpPr>
          <p:nvPr>
            <p:ph type="body" sz="quarter" idx="15"/>
          </p:nvPr>
        </p:nvSpPr>
        <p:spPr/>
        <p:txBody>
          <a:bodyPr/>
          <a:lstStyle/>
          <a:p>
            <a:r>
              <a:rPr lang="en-GB" dirty="0"/>
              <a:t>Source: Magic Numbers, The TV playbook for online businesses (2021)</a:t>
            </a:r>
          </a:p>
          <a:p>
            <a:endParaRPr lang="en-GB" dirty="0"/>
          </a:p>
        </p:txBody>
      </p:sp>
      <p:sp>
        <p:nvSpPr>
          <p:cNvPr id="10" name="Text Placeholder 8">
            <a:extLst>
              <a:ext uri="{FF2B5EF4-FFF2-40B4-BE49-F238E27FC236}">
                <a16:creationId xmlns:a16="http://schemas.microsoft.com/office/drawing/2014/main" id="{1C631A5C-501D-4B76-B22A-244D086AE9B5}"/>
              </a:ext>
            </a:extLst>
          </p:cNvPr>
          <p:cNvSpPr txBox="1">
            <a:spLocks/>
          </p:cNvSpPr>
          <p:nvPr/>
        </p:nvSpPr>
        <p:spPr>
          <a:xfrm>
            <a:off x="530158" y="1766607"/>
            <a:ext cx="4368867" cy="365153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buFont typeface="Arial" panose="020B0604020202020204" pitchFamily="34" charset="0"/>
              <a:buChar char="—"/>
            </a:pPr>
            <a:r>
              <a:rPr lang="en-US" dirty="0"/>
              <a:t>Start with acquisition/response focused TV that allows test and learn</a:t>
            </a:r>
            <a:r>
              <a:rPr lang="en-GB" dirty="0"/>
              <a:t>.</a:t>
            </a:r>
          </a:p>
          <a:p>
            <a:pPr marL="342900" lvl="0" indent="-342900">
              <a:lnSpc>
                <a:spcPct val="107000"/>
              </a:lnSpc>
              <a:spcAft>
                <a:spcPts val="800"/>
              </a:spcAft>
              <a:buFont typeface="Arial" panose="020B0604020202020204" pitchFamily="34" charset="0"/>
              <a:buChar char="—"/>
            </a:pPr>
            <a:r>
              <a:rPr lang="en-GB" dirty="0"/>
              <a:t>Depending on your brands circumstances, there is a right way to shift into brand and reach focussed advertising, which will likely involve working with agencies and using a different strategic approach.</a:t>
            </a:r>
          </a:p>
          <a:p>
            <a:pPr marL="285750" indent="-285750">
              <a:buFont typeface="Arial" panose="020B0604020202020204" pitchFamily="34" charset="0"/>
              <a:buChar char="—"/>
            </a:pPr>
            <a:endParaRPr lang="en-GB" dirty="0"/>
          </a:p>
        </p:txBody>
      </p:sp>
      <p:pic>
        <p:nvPicPr>
          <p:cNvPr id="5" name="Picture 4" descr="A picture containing text&#10;&#10;Description automatically generated">
            <a:extLst>
              <a:ext uri="{FF2B5EF4-FFF2-40B4-BE49-F238E27FC236}">
                <a16:creationId xmlns:a16="http://schemas.microsoft.com/office/drawing/2014/main" id="{6C33FB08-BC09-4BD5-B1FB-264F27D393E8}"/>
              </a:ext>
            </a:extLst>
          </p:cNvPr>
          <p:cNvPicPr>
            <a:picLocks noChangeAspect="1"/>
          </p:cNvPicPr>
          <p:nvPr/>
        </p:nvPicPr>
        <p:blipFill rotWithShape="1">
          <a:blip r:embed="rId3">
            <a:extLst>
              <a:ext uri="{28A0092B-C50C-407E-A947-70E740481C1C}">
                <a14:useLocalDpi xmlns:a14="http://schemas.microsoft.com/office/drawing/2010/main" val="0"/>
              </a:ext>
            </a:extLst>
          </a:blip>
          <a:srcRect l="19009" t="17466" r="30268" b="17181"/>
          <a:stretch/>
        </p:blipFill>
        <p:spPr>
          <a:xfrm>
            <a:off x="6007894" y="1188085"/>
            <a:ext cx="6184106" cy="4481830"/>
          </a:xfrm>
          <a:prstGeom prst="rect">
            <a:avLst/>
          </a:prstGeom>
        </p:spPr>
      </p:pic>
      <p:pic>
        <p:nvPicPr>
          <p:cNvPr id="16" name="Picture Placeholder 15" descr="A picture containing text&#10;&#10;Description automatically generated">
            <a:extLst>
              <a:ext uri="{FF2B5EF4-FFF2-40B4-BE49-F238E27FC236}">
                <a16:creationId xmlns:a16="http://schemas.microsoft.com/office/drawing/2014/main" id="{C178DCB7-E90D-4D45-BE69-8708F7B3DAE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pic>
        <p:nvPicPr>
          <p:cNvPr id="18" name="Picture 17" descr="A picture containing text&#10;&#10;Description automatically generated">
            <a:extLst>
              <a:ext uri="{FF2B5EF4-FFF2-40B4-BE49-F238E27FC236}">
                <a16:creationId xmlns:a16="http://schemas.microsoft.com/office/drawing/2014/main" id="{4EA19C0E-58D8-4AB7-85C4-C37CD6D8E60A}"/>
              </a:ext>
            </a:extLst>
          </p:cNvPr>
          <p:cNvPicPr>
            <a:picLocks noChangeAspect="1"/>
          </p:cNvPicPr>
          <p:nvPr/>
        </p:nvPicPr>
        <p:blipFill rotWithShape="1">
          <a:blip r:embed="rId3">
            <a:extLst>
              <a:ext uri="{28A0092B-C50C-407E-A947-70E740481C1C}">
                <a14:useLocalDpi xmlns:a14="http://schemas.microsoft.com/office/drawing/2010/main" val="0"/>
              </a:ext>
            </a:extLst>
          </a:blip>
          <a:srcRect l="21628" t="16921" r="39556" b="16813"/>
          <a:stretch/>
        </p:blipFill>
        <p:spPr>
          <a:xfrm>
            <a:off x="6007893" y="0"/>
            <a:ext cx="6184107" cy="5938635"/>
          </a:xfrm>
          <a:prstGeom prst="rect">
            <a:avLst/>
          </a:prstGeom>
        </p:spPr>
      </p:pic>
      <p:sp>
        <p:nvSpPr>
          <p:cNvPr id="19" name="Text Placeholder 5">
            <a:extLst>
              <a:ext uri="{FF2B5EF4-FFF2-40B4-BE49-F238E27FC236}">
                <a16:creationId xmlns:a16="http://schemas.microsoft.com/office/drawing/2014/main" id="{FEACD95F-42D4-4B36-A1EB-970217A9A299}"/>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“Midas </a:t>
            </a:r>
            <a:r>
              <a:rPr lang="en-GB" dirty="0" err="1">
                <a:solidFill>
                  <a:schemeClr val="bg1"/>
                </a:solidFill>
              </a:rPr>
              <a:t>Touvch</a:t>
            </a:r>
            <a:r>
              <a:rPr lang="en-GB" dirty="0">
                <a:solidFill>
                  <a:schemeClr val="bg1"/>
                </a:solidFill>
              </a:rPr>
              <a:t>” – Purple Bricks</a:t>
            </a:r>
          </a:p>
        </p:txBody>
      </p:sp>
    </p:spTree>
    <p:extLst>
      <p:ext uri="{BB962C8B-B14F-4D97-AF65-F5344CB8AC3E}">
        <p14:creationId xmlns:p14="http://schemas.microsoft.com/office/powerpoint/2010/main" val="75367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4407F-00F2-434C-9241-3C90ABDB05A8}"/>
              </a:ext>
            </a:extLst>
          </p:cNvPr>
          <p:cNvSpPr>
            <a:spLocks noGrp="1"/>
          </p:cNvSpPr>
          <p:nvPr>
            <p:ph type="title"/>
          </p:nvPr>
        </p:nvSpPr>
        <p:spPr/>
        <p:txBody>
          <a:bodyPr/>
          <a:lstStyle/>
          <a:p>
            <a:r>
              <a:rPr lang="en-GB" dirty="0"/>
              <a:t>In summary</a:t>
            </a:r>
          </a:p>
        </p:txBody>
      </p:sp>
      <p:sp>
        <p:nvSpPr>
          <p:cNvPr id="6" name="Text Placeholder 5">
            <a:extLst>
              <a:ext uri="{FF2B5EF4-FFF2-40B4-BE49-F238E27FC236}">
                <a16:creationId xmlns:a16="http://schemas.microsoft.com/office/drawing/2014/main" id="{D73D19C1-19EE-4E05-A8DC-FA800B59C803}"/>
              </a:ext>
            </a:extLst>
          </p:cNvPr>
          <p:cNvSpPr>
            <a:spLocks noGrp="1"/>
          </p:cNvSpPr>
          <p:nvPr>
            <p:ph type="body" sz="quarter" idx="13"/>
          </p:nvPr>
        </p:nvSpPr>
        <p:spPr/>
        <p:txBody>
          <a:bodyPr>
            <a:normAutofit/>
          </a:bodyPr>
          <a:lstStyle/>
          <a:p>
            <a:r>
              <a:rPr lang="en-GB" sz="2000" b="1" dirty="0"/>
              <a:t>3 signs it’s time for TV</a:t>
            </a:r>
          </a:p>
        </p:txBody>
      </p:sp>
      <p:sp>
        <p:nvSpPr>
          <p:cNvPr id="9" name="Text Placeholder 8">
            <a:extLst>
              <a:ext uri="{FF2B5EF4-FFF2-40B4-BE49-F238E27FC236}">
                <a16:creationId xmlns:a16="http://schemas.microsoft.com/office/drawing/2014/main" id="{A6AB6917-8CB2-4ECD-A5BA-F49250508FA1}"/>
              </a:ext>
            </a:extLst>
          </p:cNvPr>
          <p:cNvSpPr>
            <a:spLocks noGrp="1"/>
          </p:cNvSpPr>
          <p:nvPr>
            <p:ph type="body" sz="quarter" idx="18"/>
          </p:nvPr>
        </p:nvSpPr>
        <p:spPr/>
        <p:txBody>
          <a:bodyPr>
            <a:normAutofit/>
          </a:bodyPr>
          <a:lstStyle/>
          <a:p>
            <a:r>
              <a:rPr lang="en-GB" sz="2000" b="1" dirty="0"/>
              <a:t>TV drives cost-effective search</a:t>
            </a:r>
          </a:p>
        </p:txBody>
      </p:sp>
      <p:pic>
        <p:nvPicPr>
          <p:cNvPr id="23" name="Picture Placeholder 22" descr="A picture containing text&#10;&#10;Description automatically generated">
            <a:extLst>
              <a:ext uri="{FF2B5EF4-FFF2-40B4-BE49-F238E27FC236}">
                <a16:creationId xmlns:a16="http://schemas.microsoft.com/office/drawing/2014/main" id="{065B7109-9A95-4EC4-9324-BD45AA31955A}"/>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4224" r="14224"/>
          <a:stretch>
            <a:fillRect/>
          </a:stretch>
        </p:blipFill>
        <p:spPr/>
      </p:pic>
      <p:pic>
        <p:nvPicPr>
          <p:cNvPr id="13" name="Picture Placeholder 12" descr="Two people sitting on a couch&#10;&#10;Description automatically generated with medium confidence">
            <a:extLst>
              <a:ext uri="{FF2B5EF4-FFF2-40B4-BE49-F238E27FC236}">
                <a16:creationId xmlns:a16="http://schemas.microsoft.com/office/drawing/2014/main" id="{9FFA85D5-3322-45BE-AA37-5D10D9BBB76B}"/>
              </a:ext>
            </a:extLst>
          </p:cNvPr>
          <p:cNvPicPr>
            <a:picLocks noGrp="1" noChangeAspect="1"/>
          </p:cNvPicPr>
          <p:nvPr>
            <p:ph type="pic" sz="quarter" idx="25"/>
          </p:nvPr>
        </p:nvPicPr>
        <p:blipFill>
          <a:blip r:embed="rId4">
            <a:extLst>
              <a:ext uri="{28A0092B-C50C-407E-A947-70E740481C1C}">
                <a14:useLocalDpi xmlns:a14="http://schemas.microsoft.com/office/drawing/2010/main" val="0"/>
              </a:ext>
            </a:extLst>
          </a:blip>
          <a:srcRect l="14224" r="14224"/>
          <a:stretch>
            <a:fillRect/>
          </a:stretch>
        </p:blipFill>
        <p:spPr/>
      </p:pic>
      <p:sp>
        <p:nvSpPr>
          <p:cNvPr id="11" name="Text Placeholder 10">
            <a:extLst>
              <a:ext uri="{FF2B5EF4-FFF2-40B4-BE49-F238E27FC236}">
                <a16:creationId xmlns:a16="http://schemas.microsoft.com/office/drawing/2014/main" id="{090204EB-444B-48DD-ABD2-1EFF96FA9FC9}"/>
              </a:ext>
            </a:extLst>
          </p:cNvPr>
          <p:cNvSpPr>
            <a:spLocks noGrp="1"/>
          </p:cNvSpPr>
          <p:nvPr>
            <p:ph type="body" sz="quarter" idx="27"/>
          </p:nvPr>
        </p:nvSpPr>
        <p:spPr/>
        <p:txBody>
          <a:bodyPr>
            <a:normAutofit/>
          </a:bodyPr>
          <a:lstStyle/>
          <a:p>
            <a:r>
              <a:rPr lang="en-GB" sz="2000" b="1" dirty="0"/>
              <a:t>A 2-step approach that works</a:t>
            </a:r>
          </a:p>
          <a:p>
            <a:endParaRPr lang="en-GB" sz="2000" b="1" dirty="0"/>
          </a:p>
        </p:txBody>
      </p:sp>
      <p:pic>
        <p:nvPicPr>
          <p:cNvPr id="17" name="Picture Placeholder 4" descr="A picture containing text&#10;&#10;Description automatically generated">
            <a:extLst>
              <a:ext uri="{FF2B5EF4-FFF2-40B4-BE49-F238E27FC236}">
                <a16:creationId xmlns:a16="http://schemas.microsoft.com/office/drawing/2014/main" id="{C39AC6B2-DB8A-42E2-8316-5910BEC0F978}"/>
              </a:ext>
            </a:extLst>
          </p:cNvPr>
          <p:cNvPicPr>
            <a:picLocks noChangeAspect="1"/>
          </p:cNvPicPr>
          <p:nvPr/>
        </p:nvPicPr>
        <p:blipFill rotWithShape="1">
          <a:blip r:embed="rId5">
            <a:extLst>
              <a:ext uri="{28A0092B-C50C-407E-A947-70E740481C1C}">
                <a14:useLocalDpi xmlns:a14="http://schemas.microsoft.com/office/drawing/2010/main" val="0"/>
              </a:ext>
            </a:extLst>
          </a:blip>
          <a:srcRect l="4191" r="24243"/>
          <a:stretch/>
        </p:blipFill>
        <p:spPr>
          <a:xfrm>
            <a:off x="9032168" y="1428750"/>
            <a:ext cx="2680405" cy="2106774"/>
          </a:xfrm>
          <a:prstGeom prst="rect">
            <a:avLst/>
          </a:prstGeom>
        </p:spPr>
      </p:pic>
      <p:pic>
        <p:nvPicPr>
          <p:cNvPr id="24" name="Picture Placeholder 16" descr="A person in a blue dress and a dog in a room with presents&#10;&#10;Description automatically generated with low confidence">
            <a:extLst>
              <a:ext uri="{FF2B5EF4-FFF2-40B4-BE49-F238E27FC236}">
                <a16:creationId xmlns:a16="http://schemas.microsoft.com/office/drawing/2014/main" id="{CA287E1D-0590-4CBA-8C1F-E237B15AB560}"/>
              </a:ext>
            </a:extLst>
          </p:cNvPr>
          <p:cNvPicPr>
            <a:picLocks noGrp="1" noChangeAspect="1"/>
          </p:cNvPicPr>
          <p:nvPr>
            <p:ph type="pic" sz="quarter" idx="24"/>
          </p:nvPr>
        </p:nvPicPr>
        <p:blipFill>
          <a:blip r:embed="rId6">
            <a:extLst>
              <a:ext uri="{28A0092B-C50C-407E-A947-70E740481C1C}">
                <a14:useLocalDpi xmlns:a14="http://schemas.microsoft.com/office/drawing/2010/main" val="0"/>
              </a:ext>
            </a:extLst>
          </a:blip>
          <a:srcRect l="14224" r="14224"/>
          <a:stretch>
            <a:fillRect/>
          </a:stretch>
        </p:blipFill>
        <p:spPr>
          <a:xfrm>
            <a:off x="3330575" y="1428750"/>
            <a:ext cx="2679700" cy="2106613"/>
          </a:xfrm>
        </p:spPr>
      </p:pic>
      <p:sp>
        <p:nvSpPr>
          <p:cNvPr id="4" name="Text Placeholder 3">
            <a:extLst>
              <a:ext uri="{FF2B5EF4-FFF2-40B4-BE49-F238E27FC236}">
                <a16:creationId xmlns:a16="http://schemas.microsoft.com/office/drawing/2014/main" id="{29AD9A9A-F65B-4E21-BB75-E0DEAB868CFE}"/>
              </a:ext>
            </a:extLst>
          </p:cNvPr>
          <p:cNvSpPr>
            <a:spLocks noGrp="1"/>
          </p:cNvSpPr>
          <p:nvPr>
            <p:ph type="body" sz="quarter" idx="16"/>
          </p:nvPr>
        </p:nvSpPr>
        <p:spPr/>
        <p:txBody>
          <a:bodyPr/>
          <a:lstStyle/>
          <a:p>
            <a:r>
              <a:rPr lang="en-GB" dirty="0"/>
              <a:t>Source: Magic Numbers, The TV playbook for online businesses (2021)</a:t>
            </a:r>
          </a:p>
          <a:p>
            <a:endParaRPr lang="en-GB" dirty="0"/>
          </a:p>
        </p:txBody>
      </p:sp>
      <p:sp>
        <p:nvSpPr>
          <p:cNvPr id="15" name="Text Placeholder 7">
            <a:extLst>
              <a:ext uri="{FF2B5EF4-FFF2-40B4-BE49-F238E27FC236}">
                <a16:creationId xmlns:a16="http://schemas.microsoft.com/office/drawing/2014/main" id="{50C8F6D7-CF5C-40CA-969F-5ACBDD743435}"/>
              </a:ext>
            </a:extLst>
          </p:cNvPr>
          <p:cNvSpPr>
            <a:spLocks noGrp="1"/>
          </p:cNvSpPr>
          <p:nvPr>
            <p:ph type="body" sz="quarter" idx="17"/>
          </p:nvPr>
        </p:nvSpPr>
        <p:spPr>
          <a:xfrm>
            <a:off x="3337119" y="3822701"/>
            <a:ext cx="2680405" cy="1443039"/>
          </a:xfrm>
        </p:spPr>
        <p:txBody>
          <a:bodyPr>
            <a:normAutofit/>
          </a:bodyPr>
          <a:lstStyle/>
          <a:p>
            <a:r>
              <a:rPr lang="en-GB" sz="2000" b="1" dirty="0"/>
              <a:t>The effects of TV on your business</a:t>
            </a:r>
          </a:p>
        </p:txBody>
      </p:sp>
      <p:pic>
        <p:nvPicPr>
          <p:cNvPr id="12" name="Picture Placeholder 24" descr="A picture containing text, person, person&#10;&#10;Description automatically generated">
            <a:extLst>
              <a:ext uri="{FF2B5EF4-FFF2-40B4-BE49-F238E27FC236}">
                <a16:creationId xmlns:a16="http://schemas.microsoft.com/office/drawing/2014/main" id="{05CF8B9B-4CC9-4E57-90BA-8F6A77954AAA}"/>
              </a:ext>
            </a:extLst>
          </p:cNvPr>
          <p:cNvPicPr>
            <a:picLocks noGrp="1" noChangeAspect="1"/>
          </p:cNvPicPr>
          <p:nvPr>
            <p:ph type="pic" sz="quarter" idx="26"/>
          </p:nvPr>
        </p:nvPicPr>
        <p:blipFill>
          <a:blip r:embed="rId7">
            <a:extLst>
              <a:ext uri="{28A0092B-C50C-407E-A947-70E740481C1C}">
                <a14:useLocalDpi xmlns:a14="http://schemas.microsoft.com/office/drawing/2010/main" val="0"/>
              </a:ext>
            </a:extLst>
          </a:blip>
          <a:srcRect l="14249" r="14249"/>
          <a:stretch>
            <a:fillRect/>
          </a:stretch>
        </p:blipFill>
        <p:spPr>
          <a:xfrm>
            <a:off x="9032170" y="1428750"/>
            <a:ext cx="2680405" cy="2106775"/>
          </a:xfrm>
        </p:spPr>
      </p:pic>
    </p:spTree>
    <p:extLst>
      <p:ext uri="{BB962C8B-B14F-4D97-AF65-F5344CB8AC3E}">
        <p14:creationId xmlns:p14="http://schemas.microsoft.com/office/powerpoint/2010/main" val="282091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Placeholder 2" descr="A picture containing scene, way, road, highway&#10;&#10;Description automatically generated">
            <a:extLst>
              <a:ext uri="{FF2B5EF4-FFF2-40B4-BE49-F238E27FC236}">
                <a16:creationId xmlns:a16="http://schemas.microsoft.com/office/drawing/2014/main" id="{F127CB15-6FF6-4EB8-8525-E73EAF96CCF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0" name="Rectangle 9">
            <a:extLst>
              <a:ext uri="{FF2B5EF4-FFF2-40B4-BE49-F238E27FC236}">
                <a16:creationId xmlns:a16="http://schemas.microsoft.com/office/drawing/2014/main" id="{5945EDB9-34A2-4D86-83C2-BAA5DA0BA604}"/>
              </a:ext>
            </a:extLst>
          </p:cNvPr>
          <p:cNvSpPr/>
          <p:nvPr/>
        </p:nvSpPr>
        <p:spPr>
          <a:xfrm flipH="1">
            <a:off x="4275" y="-9729"/>
            <a:ext cx="12192006"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1" name="Rectangle 10">
            <a:extLst>
              <a:ext uri="{FF2B5EF4-FFF2-40B4-BE49-F238E27FC236}">
                <a16:creationId xmlns:a16="http://schemas.microsoft.com/office/drawing/2014/main" id="{7D2193D0-D768-4E61-9EAE-56607FBA47DC}"/>
              </a:ext>
            </a:extLst>
          </p:cNvPr>
          <p:cNvSpPr/>
          <p:nvPr/>
        </p:nvSpPr>
        <p:spPr>
          <a:xfrm rot="10800000" flipH="1">
            <a:off x="4275" y="-19458"/>
            <a:ext cx="12192006"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Title 4">
            <a:extLst>
              <a:ext uri="{FF2B5EF4-FFF2-40B4-BE49-F238E27FC236}">
                <a16:creationId xmlns:a16="http://schemas.microsoft.com/office/drawing/2014/main" id="{619DD921-9B23-4A78-A34A-8D42D394C88D}"/>
              </a:ext>
            </a:extLst>
          </p:cNvPr>
          <p:cNvSpPr>
            <a:spLocks noGrp="1"/>
          </p:cNvSpPr>
          <p:nvPr>
            <p:ph type="ctrTitle"/>
          </p:nvPr>
        </p:nvSpPr>
        <p:spPr/>
        <p:txBody>
          <a:bodyPr/>
          <a:lstStyle/>
          <a:p>
            <a:r>
              <a:rPr lang="en-GB" dirty="0"/>
              <a:t>Appendix</a:t>
            </a:r>
          </a:p>
        </p:txBody>
      </p:sp>
      <p:sp>
        <p:nvSpPr>
          <p:cNvPr id="7" name="Text Placeholder 6">
            <a:extLst>
              <a:ext uri="{FF2B5EF4-FFF2-40B4-BE49-F238E27FC236}">
                <a16:creationId xmlns:a16="http://schemas.microsoft.com/office/drawing/2014/main" id="{C14A51B0-E59D-4674-9207-275A5E04B61C}"/>
              </a:ext>
            </a:extLst>
          </p:cNvPr>
          <p:cNvSpPr>
            <a:spLocks noGrp="1"/>
          </p:cNvSpPr>
          <p:nvPr>
            <p:ph type="body" sz="quarter" idx="15"/>
          </p:nvPr>
        </p:nvSpPr>
        <p:spPr/>
        <p:txBody>
          <a:bodyPr/>
          <a:lstStyle/>
          <a:p>
            <a:endParaRPr lang="en-GB" dirty="0"/>
          </a:p>
        </p:txBody>
      </p:sp>
      <p:pic>
        <p:nvPicPr>
          <p:cNvPr id="9" name="Picture 2" descr="Thinkbox logo">
            <a:extLst>
              <a:ext uri="{FF2B5EF4-FFF2-40B4-BE49-F238E27FC236}">
                <a16:creationId xmlns:a16="http://schemas.microsoft.com/office/drawing/2014/main" id="{D8B8DDAD-2EB5-4B5E-BC38-746544A182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2655" y="4595752"/>
            <a:ext cx="2823292" cy="22622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agic numbers">
            <a:extLst>
              <a:ext uri="{FF2B5EF4-FFF2-40B4-BE49-F238E27FC236}">
                <a16:creationId xmlns:a16="http://schemas.microsoft.com/office/drawing/2014/main" id="{6B2CF5D6-45CA-4A47-94B4-2B1C1496CD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1415" y="5162725"/>
            <a:ext cx="1215355" cy="1215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66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34B200-211E-4FD0-9B8F-49884F96650D}"/>
              </a:ext>
            </a:extLst>
          </p:cNvPr>
          <p:cNvSpPr>
            <a:spLocks noGrp="1"/>
          </p:cNvSpPr>
          <p:nvPr>
            <p:ph type="title"/>
          </p:nvPr>
        </p:nvSpPr>
        <p:spPr/>
        <p:txBody>
          <a:bodyPr/>
          <a:lstStyle/>
          <a:p>
            <a:r>
              <a:rPr lang="en-GB" dirty="0"/>
              <a:t>Analysis included ten brands that have seen success through TV advertising </a:t>
            </a:r>
          </a:p>
        </p:txBody>
      </p:sp>
      <p:sp>
        <p:nvSpPr>
          <p:cNvPr id="4" name="Text Placeholder 3">
            <a:extLst>
              <a:ext uri="{FF2B5EF4-FFF2-40B4-BE49-F238E27FC236}">
                <a16:creationId xmlns:a16="http://schemas.microsoft.com/office/drawing/2014/main" id="{97499C66-54EB-485D-A3E1-BA7567E1E8AF}"/>
              </a:ext>
            </a:extLst>
          </p:cNvPr>
          <p:cNvSpPr>
            <a:spLocks noGrp="1"/>
          </p:cNvSpPr>
          <p:nvPr>
            <p:ph type="body" sz="quarter" idx="15"/>
          </p:nvPr>
        </p:nvSpPr>
        <p:spPr>
          <a:xfrm>
            <a:off x="377757" y="5554092"/>
            <a:ext cx="11334817" cy="304800"/>
          </a:xfrm>
        </p:spPr>
        <p:txBody>
          <a:bodyPr/>
          <a:lstStyle/>
          <a:p>
            <a:r>
              <a:rPr lang="en-GB" dirty="0"/>
              <a:t>Source: Magic Numbers, The TV playbook for online businesses (2021), FS – Financial Services</a:t>
            </a:r>
          </a:p>
        </p:txBody>
      </p:sp>
      <p:graphicFrame>
        <p:nvGraphicFramePr>
          <p:cNvPr id="7" name="Content Placeholder 12">
            <a:extLst>
              <a:ext uri="{FF2B5EF4-FFF2-40B4-BE49-F238E27FC236}">
                <a16:creationId xmlns:a16="http://schemas.microsoft.com/office/drawing/2014/main" id="{BA739AEB-CF41-42BE-8BBF-BAA2B6E64C4F}"/>
              </a:ext>
            </a:extLst>
          </p:cNvPr>
          <p:cNvGraphicFramePr>
            <a:graphicFrameLocks noGrp="1"/>
          </p:cNvGraphicFramePr>
          <p:nvPr>
            <p:ph sz="half" idx="4294967295"/>
            <p:extLst>
              <p:ext uri="{D42A27DB-BD31-4B8C-83A1-F6EECF244321}">
                <p14:modId xmlns:p14="http://schemas.microsoft.com/office/powerpoint/2010/main" val="2607582540"/>
              </p:ext>
            </p:extLst>
          </p:nvPr>
        </p:nvGraphicFramePr>
        <p:xfrm>
          <a:off x="525992" y="1594092"/>
          <a:ext cx="5400000" cy="396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12">
            <a:extLst>
              <a:ext uri="{FF2B5EF4-FFF2-40B4-BE49-F238E27FC236}">
                <a16:creationId xmlns:a16="http://schemas.microsoft.com/office/drawing/2014/main" id="{1B65A9E5-88F8-4A72-8825-69E67212853C}"/>
              </a:ext>
            </a:extLst>
          </p:cNvPr>
          <p:cNvGraphicFramePr>
            <a:graphicFrameLocks noGrp="1"/>
          </p:cNvGraphicFramePr>
          <p:nvPr>
            <p:ph sz="half" idx="4294967295"/>
            <p:extLst>
              <p:ext uri="{D42A27DB-BD31-4B8C-83A1-F6EECF244321}">
                <p14:modId xmlns:p14="http://schemas.microsoft.com/office/powerpoint/2010/main" val="3323617011"/>
              </p:ext>
            </p:extLst>
          </p:nvPr>
        </p:nvGraphicFramePr>
        <p:xfrm>
          <a:off x="5972558" y="1594092"/>
          <a:ext cx="5400000" cy="39600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 Placeholder 5">
            <a:extLst>
              <a:ext uri="{FF2B5EF4-FFF2-40B4-BE49-F238E27FC236}">
                <a16:creationId xmlns:a16="http://schemas.microsoft.com/office/drawing/2014/main" id="{21E350DE-01A4-4CBB-8E40-BC52258E41C7}"/>
              </a:ext>
            </a:extLst>
          </p:cNvPr>
          <p:cNvSpPr txBox="1">
            <a:spLocks/>
          </p:cNvSpPr>
          <p:nvPr/>
        </p:nvSpPr>
        <p:spPr>
          <a:xfrm>
            <a:off x="479426" y="1350573"/>
            <a:ext cx="11140016" cy="313932"/>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Covering a range of business models, categories, and TV investment</a:t>
            </a:r>
          </a:p>
        </p:txBody>
      </p:sp>
    </p:spTree>
    <p:extLst>
      <p:ext uri="{BB962C8B-B14F-4D97-AF65-F5344CB8AC3E}">
        <p14:creationId xmlns:p14="http://schemas.microsoft.com/office/powerpoint/2010/main" val="386560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2AB83-F23F-4294-9D71-6852260D1958}"/>
              </a:ext>
            </a:extLst>
          </p:cNvPr>
          <p:cNvSpPr>
            <a:spLocks noGrp="1"/>
          </p:cNvSpPr>
          <p:nvPr>
            <p:ph type="title"/>
          </p:nvPr>
        </p:nvSpPr>
        <p:spPr/>
        <p:txBody>
          <a:bodyPr/>
          <a:lstStyle/>
          <a:p>
            <a:r>
              <a:rPr lang="en-GB" dirty="0"/>
              <a:t>Conducted qualitative interviews with senior client-side marketers and media specialists</a:t>
            </a:r>
          </a:p>
        </p:txBody>
      </p:sp>
      <p:sp>
        <p:nvSpPr>
          <p:cNvPr id="3" name="Text Placeholder 2">
            <a:extLst>
              <a:ext uri="{FF2B5EF4-FFF2-40B4-BE49-F238E27FC236}">
                <a16:creationId xmlns:a16="http://schemas.microsoft.com/office/drawing/2014/main" id="{15F7586E-664F-49D8-ABDE-9DAB9C8EAC71}"/>
              </a:ext>
            </a:extLst>
          </p:cNvPr>
          <p:cNvSpPr>
            <a:spLocks noGrp="1"/>
          </p:cNvSpPr>
          <p:nvPr>
            <p:ph type="body" sz="quarter" idx="15"/>
          </p:nvPr>
        </p:nvSpPr>
        <p:spPr>
          <a:xfrm>
            <a:off x="158682" y="5522986"/>
            <a:ext cx="11334817" cy="304800"/>
          </a:xfrm>
        </p:spPr>
        <p:txBody>
          <a:bodyPr/>
          <a:lstStyle/>
          <a:p>
            <a:r>
              <a:rPr lang="en-GB" dirty="0"/>
              <a:t>Source: Magic Numbers, The TV playbook for online businesses (2021)</a:t>
            </a:r>
          </a:p>
        </p:txBody>
      </p:sp>
      <p:sp>
        <p:nvSpPr>
          <p:cNvPr id="5" name="TextBox 12">
            <a:extLst>
              <a:ext uri="{FF2B5EF4-FFF2-40B4-BE49-F238E27FC236}">
                <a16:creationId xmlns:a16="http://schemas.microsoft.com/office/drawing/2014/main" id="{77177595-BF3A-4708-8ED0-143089AAAC88}"/>
              </a:ext>
            </a:extLst>
          </p:cNvPr>
          <p:cNvSpPr txBox="1"/>
          <p:nvPr/>
        </p:nvSpPr>
        <p:spPr>
          <a:xfrm>
            <a:off x="7905433" y="3164525"/>
            <a:ext cx="1524929"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indent="-571500"/>
          </a:lstStyle>
          <a:p>
            <a:pPr marL="0" algn="ctr"/>
            <a:r>
              <a:rPr sz="1200" dirty="0"/>
              <a:t>Cheryl Calverley, </a:t>
            </a:r>
            <a:r>
              <a:rPr lang="en-GB" sz="1200" dirty="0"/>
              <a:t>E</a:t>
            </a:r>
            <a:r>
              <a:rPr sz="1200" dirty="0"/>
              <a:t>ve Sleep</a:t>
            </a:r>
          </a:p>
        </p:txBody>
      </p:sp>
      <p:sp>
        <p:nvSpPr>
          <p:cNvPr id="6" name="TextBox 5">
            <a:extLst>
              <a:ext uri="{FF2B5EF4-FFF2-40B4-BE49-F238E27FC236}">
                <a16:creationId xmlns:a16="http://schemas.microsoft.com/office/drawing/2014/main" id="{98F5B0AE-1832-40EC-9D89-F4534DE7FF6A}"/>
              </a:ext>
            </a:extLst>
          </p:cNvPr>
          <p:cNvSpPr txBox="1"/>
          <p:nvPr/>
        </p:nvSpPr>
        <p:spPr>
          <a:xfrm>
            <a:off x="6338192" y="3164525"/>
            <a:ext cx="131904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indent="-571500"/>
          </a:lstStyle>
          <a:p>
            <a:pPr marL="0" algn="ctr"/>
            <a:r>
              <a:rPr sz="1200" dirty="0"/>
              <a:t>Simon Wilden, </a:t>
            </a:r>
            <a:r>
              <a:rPr sz="1200" dirty="0" err="1"/>
              <a:t>Goodstuff</a:t>
            </a:r>
            <a:endParaRPr sz="1200" dirty="0"/>
          </a:p>
        </p:txBody>
      </p:sp>
      <p:sp>
        <p:nvSpPr>
          <p:cNvPr id="7" name="TextBox 12">
            <a:extLst>
              <a:ext uri="{FF2B5EF4-FFF2-40B4-BE49-F238E27FC236}">
                <a16:creationId xmlns:a16="http://schemas.microsoft.com/office/drawing/2014/main" id="{4063A696-43D2-435F-B2FF-EA101D368B82}"/>
              </a:ext>
            </a:extLst>
          </p:cNvPr>
          <p:cNvSpPr txBox="1"/>
          <p:nvPr/>
        </p:nvSpPr>
        <p:spPr>
          <a:xfrm>
            <a:off x="2799531" y="3164525"/>
            <a:ext cx="177128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indent="-571500"/>
          </a:lstStyle>
          <a:p>
            <a:pPr marL="0" algn="ctr"/>
            <a:r>
              <a:rPr lang="en-GB" sz="1200" dirty="0"/>
              <a:t>Xabi Izaguirre</a:t>
            </a:r>
            <a:r>
              <a:rPr sz="1200" dirty="0"/>
              <a:t>,</a:t>
            </a:r>
            <a:endParaRPr lang="en-GB" sz="1200" dirty="0"/>
          </a:p>
          <a:p>
            <a:pPr marL="0" algn="ctr"/>
            <a:r>
              <a:rPr lang="en-GB" sz="1200" dirty="0" err="1"/>
              <a:t>Parcelmonkey</a:t>
            </a:r>
            <a:endParaRPr sz="1200" dirty="0"/>
          </a:p>
        </p:txBody>
      </p:sp>
      <p:sp>
        <p:nvSpPr>
          <p:cNvPr id="8" name="TextBox 12">
            <a:extLst>
              <a:ext uri="{FF2B5EF4-FFF2-40B4-BE49-F238E27FC236}">
                <a16:creationId xmlns:a16="http://schemas.microsoft.com/office/drawing/2014/main" id="{C1FE393C-263A-4277-BBA0-9FA0D9B14F45}"/>
              </a:ext>
            </a:extLst>
          </p:cNvPr>
          <p:cNvSpPr txBox="1"/>
          <p:nvPr/>
        </p:nvSpPr>
        <p:spPr>
          <a:xfrm>
            <a:off x="4533944" y="3164525"/>
            <a:ext cx="1524929"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indent="-571500"/>
          </a:lstStyle>
          <a:p>
            <a:pPr marL="0" algn="ctr"/>
            <a:r>
              <a:rPr lang="en-GB" sz="1200" dirty="0"/>
              <a:t>Tom Beardmore</a:t>
            </a:r>
            <a:r>
              <a:rPr sz="1200" dirty="0"/>
              <a:t>,</a:t>
            </a:r>
            <a:endParaRPr lang="en-GB" sz="1200" dirty="0"/>
          </a:p>
          <a:p>
            <a:pPr marL="0" algn="ctr"/>
            <a:r>
              <a:rPr lang="en-GB" sz="1200" dirty="0"/>
              <a:t>Chamber</a:t>
            </a:r>
            <a:endParaRPr sz="1200" dirty="0"/>
          </a:p>
        </p:txBody>
      </p:sp>
      <p:sp>
        <p:nvSpPr>
          <p:cNvPr id="9" name="TextBox 12">
            <a:extLst>
              <a:ext uri="{FF2B5EF4-FFF2-40B4-BE49-F238E27FC236}">
                <a16:creationId xmlns:a16="http://schemas.microsoft.com/office/drawing/2014/main" id="{D53D7E24-573B-4E8C-9611-A242A3102EE1}"/>
              </a:ext>
            </a:extLst>
          </p:cNvPr>
          <p:cNvSpPr txBox="1"/>
          <p:nvPr/>
        </p:nvSpPr>
        <p:spPr>
          <a:xfrm>
            <a:off x="7003719" y="5061321"/>
            <a:ext cx="1524929"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indent="-571500"/>
          </a:lstStyle>
          <a:p>
            <a:pPr marL="0" algn="ctr"/>
            <a:r>
              <a:rPr lang="en-GB" sz="1200" dirty="0"/>
              <a:t>Lucas </a:t>
            </a:r>
            <a:r>
              <a:rPr lang="en-GB" sz="1200" dirty="0" err="1"/>
              <a:t>Bergmans</a:t>
            </a:r>
            <a:r>
              <a:rPr sz="1200" dirty="0"/>
              <a:t>, </a:t>
            </a:r>
            <a:r>
              <a:rPr lang="en-GB" sz="1200" dirty="0"/>
              <a:t>Cazoo</a:t>
            </a:r>
            <a:endParaRPr sz="1200" dirty="0"/>
          </a:p>
        </p:txBody>
      </p:sp>
      <p:sp>
        <p:nvSpPr>
          <p:cNvPr id="10" name="TextBox 9">
            <a:extLst>
              <a:ext uri="{FF2B5EF4-FFF2-40B4-BE49-F238E27FC236}">
                <a16:creationId xmlns:a16="http://schemas.microsoft.com/office/drawing/2014/main" id="{A7976653-E202-4EEA-8E35-2F3322AC7E3B}"/>
              </a:ext>
            </a:extLst>
          </p:cNvPr>
          <p:cNvSpPr txBox="1"/>
          <p:nvPr/>
        </p:nvSpPr>
        <p:spPr>
          <a:xfrm>
            <a:off x="5436478" y="5061321"/>
            <a:ext cx="131904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indent="-571500"/>
          </a:lstStyle>
          <a:p>
            <a:pPr marL="0" algn="ctr"/>
            <a:r>
              <a:rPr lang="en-GB" sz="1200" dirty="0"/>
              <a:t>Abba Newberry</a:t>
            </a:r>
            <a:r>
              <a:rPr sz="1200" dirty="0"/>
              <a:t>, </a:t>
            </a:r>
            <a:r>
              <a:rPr lang="en-GB" sz="1200" dirty="0" err="1"/>
              <a:t>Habito</a:t>
            </a:r>
            <a:endParaRPr sz="1200" dirty="0"/>
          </a:p>
        </p:txBody>
      </p:sp>
      <p:sp>
        <p:nvSpPr>
          <p:cNvPr id="11" name="TextBox 12">
            <a:extLst>
              <a:ext uri="{FF2B5EF4-FFF2-40B4-BE49-F238E27FC236}">
                <a16:creationId xmlns:a16="http://schemas.microsoft.com/office/drawing/2014/main" id="{48FF0939-0FCB-4F86-B82A-A8AC1AEF2CD5}"/>
              </a:ext>
            </a:extLst>
          </p:cNvPr>
          <p:cNvSpPr txBox="1"/>
          <p:nvPr/>
        </p:nvSpPr>
        <p:spPr>
          <a:xfrm>
            <a:off x="3632230" y="5061321"/>
            <a:ext cx="1524929"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indent="-571500"/>
          </a:lstStyle>
          <a:p>
            <a:pPr marL="0" algn="ctr"/>
            <a:r>
              <a:rPr lang="en-GB" sz="1200" dirty="0"/>
              <a:t>Chris </a:t>
            </a:r>
            <a:r>
              <a:rPr lang="en-GB" sz="1200" dirty="0" err="1"/>
              <a:t>Seigal</a:t>
            </a:r>
            <a:r>
              <a:rPr sz="1200" dirty="0"/>
              <a:t>,</a:t>
            </a:r>
            <a:endParaRPr lang="en-GB" sz="1200" dirty="0"/>
          </a:p>
          <a:p>
            <a:pPr marL="0" algn="ctr"/>
            <a:r>
              <a:rPr lang="en-GB" sz="1200" dirty="0"/>
              <a:t>Harry’s</a:t>
            </a:r>
            <a:endParaRPr sz="1200" dirty="0"/>
          </a:p>
        </p:txBody>
      </p:sp>
      <p:pic>
        <p:nvPicPr>
          <p:cNvPr id="12" name="Picture 11">
            <a:extLst>
              <a:ext uri="{FF2B5EF4-FFF2-40B4-BE49-F238E27FC236}">
                <a16:creationId xmlns:a16="http://schemas.microsoft.com/office/drawing/2014/main" id="{CA81351D-501A-4BE2-BBBF-ED652C87B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837" y="1700732"/>
            <a:ext cx="1409524" cy="1460317"/>
          </a:xfrm>
          <a:prstGeom prst="rect">
            <a:avLst/>
          </a:prstGeom>
        </p:spPr>
      </p:pic>
      <p:pic>
        <p:nvPicPr>
          <p:cNvPr id="13" name="Picture 12">
            <a:extLst>
              <a:ext uri="{FF2B5EF4-FFF2-40B4-BE49-F238E27FC236}">
                <a16:creationId xmlns:a16="http://schemas.microsoft.com/office/drawing/2014/main" id="{E78A37B1-AA61-4D0A-95E7-D5D516E5B4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478" y="3474138"/>
            <a:ext cx="1542857" cy="1485714"/>
          </a:xfrm>
          <a:prstGeom prst="rect">
            <a:avLst/>
          </a:prstGeom>
        </p:spPr>
      </p:pic>
      <p:pic>
        <p:nvPicPr>
          <p:cNvPr id="14" name="Picture 13">
            <a:extLst>
              <a:ext uri="{FF2B5EF4-FFF2-40B4-BE49-F238E27FC236}">
                <a16:creationId xmlns:a16="http://schemas.microsoft.com/office/drawing/2014/main" id="{8DD2A687-D709-49E3-9D28-DCDEF9975B2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917" b="99363" l="0" r="97101">
                        <a14:foregroundMark x1="45652" y1="79618" x2="45652" y2="79618"/>
                        <a14:foregroundMark x1="75362" y1="80892" x2="75362" y2="80892"/>
                        <a14:foregroundMark x1="35507" y1="61783" x2="27536" y2="70064"/>
                        <a14:foregroundMark x1="27536" y1="70064" x2="6522" y2="80892"/>
                        <a14:foregroundMark x1="6522" y1="80892" x2="1449" y2="91083"/>
                        <a14:foregroundMark x1="1449" y1="91083" x2="0" y2="99363"/>
                        <a14:foregroundMark x1="92754" y1="71975" x2="97101" y2="99363"/>
                        <a14:foregroundMark x1="35507" y1="52229" x2="29710" y2="41401"/>
                        <a14:foregroundMark x1="29710" y1="41401" x2="29710" y2="40127"/>
                        <a14:foregroundMark x1="35507" y1="55414" x2="29710" y2="42038"/>
                        <a14:foregroundMark x1="35507" y1="57962" x2="30435" y2="47134"/>
                        <a14:foregroundMark x1="30435" y1="47134" x2="29710" y2="42675"/>
                        <a14:backgroundMark x1="28261" y1="42675" x2="34058" y2="57962"/>
                      </a14:backgroundRemoval>
                    </a14:imgEffect>
                  </a14:imgLayer>
                </a14:imgProps>
              </a:ext>
              <a:ext uri="{28A0092B-C50C-407E-A947-70E740481C1C}">
                <a14:useLocalDpi xmlns:a14="http://schemas.microsoft.com/office/drawing/2010/main" val="0"/>
              </a:ext>
            </a:extLst>
          </a:blip>
          <a:stretch>
            <a:fillRect/>
          </a:stretch>
        </p:blipFill>
        <p:spPr>
          <a:xfrm>
            <a:off x="3761610" y="3512233"/>
            <a:ext cx="1313198" cy="1494000"/>
          </a:xfrm>
          <a:prstGeom prst="rect">
            <a:avLst/>
          </a:prstGeom>
        </p:spPr>
      </p:pic>
      <p:pic>
        <p:nvPicPr>
          <p:cNvPr id="15" name="Picture 14">
            <a:extLst>
              <a:ext uri="{FF2B5EF4-FFF2-40B4-BE49-F238E27FC236}">
                <a16:creationId xmlns:a16="http://schemas.microsoft.com/office/drawing/2014/main" id="{D336A101-F1E9-4ECE-9636-0B1E961E59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3426" y="3512233"/>
            <a:ext cx="1447619" cy="1447619"/>
          </a:xfrm>
          <a:prstGeom prst="rect">
            <a:avLst/>
          </a:prstGeom>
        </p:spPr>
      </p:pic>
      <p:pic>
        <p:nvPicPr>
          <p:cNvPr id="16" name="Picture 15">
            <a:extLst>
              <a:ext uri="{FF2B5EF4-FFF2-40B4-BE49-F238E27FC236}">
                <a16:creationId xmlns:a16="http://schemas.microsoft.com/office/drawing/2014/main" id="{A1E3BFEA-58C7-40EE-BA20-8B2A456E6C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0536" y="1693895"/>
            <a:ext cx="1549480" cy="1460575"/>
          </a:xfrm>
          <a:prstGeom prst="rect">
            <a:avLst/>
          </a:prstGeom>
        </p:spPr>
      </p:pic>
      <p:pic>
        <p:nvPicPr>
          <p:cNvPr id="17" name="Picture 16">
            <a:extLst>
              <a:ext uri="{FF2B5EF4-FFF2-40B4-BE49-F238E27FC236}">
                <a16:creationId xmlns:a16="http://schemas.microsoft.com/office/drawing/2014/main" id="{7DD322CE-1EEC-4D14-A73B-45BF195A42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38857" y="1683839"/>
            <a:ext cx="1457143" cy="1457143"/>
          </a:xfrm>
          <a:prstGeom prst="rect">
            <a:avLst/>
          </a:prstGeom>
        </p:spPr>
      </p:pic>
      <p:pic>
        <p:nvPicPr>
          <p:cNvPr id="18" name="Picture 17">
            <a:extLst>
              <a:ext uri="{FF2B5EF4-FFF2-40B4-BE49-F238E27FC236}">
                <a16:creationId xmlns:a16="http://schemas.microsoft.com/office/drawing/2014/main" id="{3F308DF8-F484-4DEE-B0AC-471A843F88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99531" y="1655629"/>
            <a:ext cx="1447619" cy="1457143"/>
          </a:xfrm>
          <a:prstGeom prst="rect">
            <a:avLst/>
          </a:prstGeom>
        </p:spPr>
      </p:pic>
      <p:sp>
        <p:nvSpPr>
          <p:cNvPr id="19" name="Text Placeholder 5">
            <a:extLst>
              <a:ext uri="{FF2B5EF4-FFF2-40B4-BE49-F238E27FC236}">
                <a16:creationId xmlns:a16="http://schemas.microsoft.com/office/drawing/2014/main" id="{A35DE83D-CD6A-4456-AF2F-E496B848F46C}"/>
              </a:ext>
            </a:extLst>
          </p:cNvPr>
          <p:cNvSpPr txBox="1">
            <a:spLocks/>
          </p:cNvSpPr>
          <p:nvPr/>
        </p:nvSpPr>
        <p:spPr>
          <a:xfrm>
            <a:off x="525992" y="1225897"/>
            <a:ext cx="11140016" cy="313932"/>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8 hours of insight from marketers working on online brands week in week out</a:t>
            </a:r>
          </a:p>
        </p:txBody>
      </p:sp>
    </p:spTree>
    <p:extLst>
      <p:ext uri="{BB962C8B-B14F-4D97-AF65-F5344CB8AC3E}">
        <p14:creationId xmlns:p14="http://schemas.microsoft.com/office/powerpoint/2010/main" val="336689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E7F07-6824-4A97-8AB3-A9CA955F1490}"/>
              </a:ext>
            </a:extLst>
          </p:cNvPr>
          <p:cNvSpPr>
            <a:spLocks noGrp="1"/>
          </p:cNvSpPr>
          <p:nvPr>
            <p:ph type="title"/>
          </p:nvPr>
        </p:nvSpPr>
        <p:spPr/>
        <p:txBody>
          <a:bodyPr/>
          <a:lstStyle/>
          <a:p>
            <a:r>
              <a:rPr lang="en-GB" dirty="0"/>
              <a:t>3 years of web visits for each brand - analysed to see the effect of TV</a:t>
            </a:r>
          </a:p>
        </p:txBody>
      </p:sp>
      <p:sp>
        <p:nvSpPr>
          <p:cNvPr id="4" name="Text Placeholder 3">
            <a:extLst>
              <a:ext uri="{FF2B5EF4-FFF2-40B4-BE49-F238E27FC236}">
                <a16:creationId xmlns:a16="http://schemas.microsoft.com/office/drawing/2014/main" id="{E502F37A-42D0-4589-86A6-ADB6CA974FD9}"/>
              </a:ext>
            </a:extLst>
          </p:cNvPr>
          <p:cNvSpPr>
            <a:spLocks noGrp="1"/>
          </p:cNvSpPr>
          <p:nvPr>
            <p:ph type="body" sz="quarter" idx="15"/>
          </p:nvPr>
        </p:nvSpPr>
        <p:spPr>
          <a:xfrm>
            <a:off x="479426" y="1270381"/>
            <a:ext cx="11334817" cy="304800"/>
          </a:xfrm>
        </p:spPr>
        <p:txBody>
          <a:bodyPr/>
          <a:lstStyle/>
          <a:p>
            <a:pPr algn="ctr"/>
            <a:r>
              <a:rPr lang="en-GB" sz="1600" dirty="0"/>
              <a:t>Econometrics is the gold standard - it untangles TV from other things that drive visits</a:t>
            </a:r>
          </a:p>
        </p:txBody>
      </p:sp>
      <p:sp>
        <p:nvSpPr>
          <p:cNvPr id="5" name="Text Placeholder 4">
            <a:extLst>
              <a:ext uri="{FF2B5EF4-FFF2-40B4-BE49-F238E27FC236}">
                <a16:creationId xmlns:a16="http://schemas.microsoft.com/office/drawing/2014/main" id="{C42402D3-0F75-4BA0-9D94-ED218F5845BE}"/>
              </a:ext>
            </a:extLst>
          </p:cNvPr>
          <p:cNvSpPr>
            <a:spLocks noGrp="1"/>
          </p:cNvSpPr>
          <p:nvPr>
            <p:ph type="body" sz="quarter" idx="4294967295"/>
          </p:nvPr>
        </p:nvSpPr>
        <p:spPr>
          <a:xfrm>
            <a:off x="154583" y="5522323"/>
            <a:ext cx="11845505" cy="304800"/>
          </a:xfrm>
        </p:spPr>
        <p:txBody>
          <a:bodyPr>
            <a:noAutofit/>
          </a:bodyPr>
          <a:lstStyle/>
          <a:p>
            <a:r>
              <a:rPr lang="en-GB" sz="1000" dirty="0"/>
              <a:t>Source: Magic Numbers, The TV playbook for online businesses (2021). Data sources in the public domain: </a:t>
            </a:r>
            <a:r>
              <a:rPr lang="en-GB" sz="1000" dirty="0" err="1"/>
              <a:t>Similarweb</a:t>
            </a:r>
            <a:r>
              <a:rPr lang="en-GB" sz="1000" dirty="0"/>
              <a:t>, DDS, Addynamix, Google mobility, ONS, Google trends, CASS, SMMT, Investopedia, news articles</a:t>
            </a:r>
          </a:p>
        </p:txBody>
      </p:sp>
      <p:graphicFrame>
        <p:nvGraphicFramePr>
          <p:cNvPr id="6" name="Diagram 5">
            <a:extLst>
              <a:ext uri="{FF2B5EF4-FFF2-40B4-BE49-F238E27FC236}">
                <a16:creationId xmlns:a16="http://schemas.microsoft.com/office/drawing/2014/main" id="{591F226C-2123-4B70-A6AA-5F7E54C5C81E}"/>
              </a:ext>
            </a:extLst>
          </p:cNvPr>
          <p:cNvGraphicFramePr/>
          <p:nvPr/>
        </p:nvGraphicFramePr>
        <p:xfrm>
          <a:off x="868056" y="1529449"/>
          <a:ext cx="10153628" cy="2204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C960F322-0185-4E37-8194-46689B231BBB}"/>
              </a:ext>
            </a:extLst>
          </p:cNvPr>
          <p:cNvSpPr txBox="1"/>
          <p:nvPr/>
        </p:nvSpPr>
        <p:spPr>
          <a:xfrm>
            <a:off x="795776" y="3361142"/>
            <a:ext cx="1156373" cy="20128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indent="-285750" algn="ctr" defTabSz="533400" rtl="0" fontAlgn="auto" latinLnBrk="0" hangingPunct="0">
              <a:lnSpc>
                <a:spcPct val="80000"/>
              </a:lnSpc>
              <a:spcBef>
                <a:spcPts val="0"/>
              </a:spcBef>
              <a:spcAft>
                <a:spcPts val="0"/>
              </a:spcAft>
              <a:buClrTx/>
              <a:buSzTx/>
              <a:buFontTx/>
              <a:buNone/>
              <a:tabLst/>
            </a:pPr>
            <a:r>
              <a:rPr kumimoji="0" lang="en-GB" sz="1200" b="0" i="0" u="none" strike="noStrike" cap="none" spc="0" normalizeH="0" baseline="0" dirty="0">
                <a:ln>
                  <a:noFill/>
                </a:ln>
                <a:solidFill>
                  <a:schemeClr val="accent2"/>
                </a:solidFill>
                <a:effectLst/>
                <a:uFillTx/>
                <a:ea typeface="Poppins Regular"/>
                <a:cs typeface="Poppins Regular"/>
                <a:sym typeface="Poppins Regular"/>
              </a:rPr>
              <a:t>Weather</a:t>
            </a:r>
          </a:p>
          <a:p>
            <a:pPr marR="0" indent="-285750" algn="ctr" defTabSz="533400" rtl="0" fontAlgn="auto" latinLnBrk="0" hangingPunct="0">
              <a:lnSpc>
                <a:spcPct val="80000"/>
              </a:lnSpc>
              <a:spcBef>
                <a:spcPts val="0"/>
              </a:spcBef>
              <a:spcAft>
                <a:spcPts val="0"/>
              </a:spcAft>
              <a:buClrTx/>
              <a:buSzTx/>
              <a:buFontTx/>
              <a:buNone/>
              <a:tabLst/>
            </a:pPr>
            <a:r>
              <a:rPr lang="en-GB" sz="1200" dirty="0">
                <a:solidFill>
                  <a:schemeClr val="accent2"/>
                </a:solidFill>
              </a:rPr>
              <a:t>Covid</a:t>
            </a:r>
          </a:p>
          <a:p>
            <a:pPr marR="0" indent="-285750" algn="ctr" defTabSz="533400" rtl="0" fontAlgn="auto" latinLnBrk="0" hangingPunct="0">
              <a:lnSpc>
                <a:spcPct val="80000"/>
              </a:lnSpc>
              <a:spcBef>
                <a:spcPts val="0"/>
              </a:spcBef>
              <a:spcAft>
                <a:spcPts val="0"/>
              </a:spcAft>
              <a:buClrTx/>
              <a:buSzTx/>
              <a:buFontTx/>
              <a:buNone/>
              <a:tabLst/>
            </a:pPr>
            <a:r>
              <a:rPr kumimoji="0" lang="en-GB" sz="1200" b="0" i="0" u="none" strike="noStrike" cap="none" spc="0" normalizeH="0" baseline="0" dirty="0">
                <a:ln>
                  <a:noFill/>
                </a:ln>
                <a:solidFill>
                  <a:schemeClr val="accent2"/>
                </a:solidFill>
                <a:effectLst/>
                <a:uFillTx/>
                <a:ea typeface="Poppins Regular"/>
                <a:cs typeface="Poppins Regular"/>
                <a:sym typeface="Poppins Regular"/>
              </a:rPr>
              <a:t>Economy</a:t>
            </a:r>
          </a:p>
          <a:p>
            <a:pPr marR="0" indent="-285750" algn="ctr" defTabSz="533400" rtl="0" fontAlgn="auto" latinLnBrk="0" hangingPunct="0">
              <a:lnSpc>
                <a:spcPct val="80000"/>
              </a:lnSpc>
              <a:spcBef>
                <a:spcPts val="0"/>
              </a:spcBef>
              <a:spcAft>
                <a:spcPts val="0"/>
              </a:spcAft>
              <a:buClrTx/>
              <a:buSzTx/>
              <a:buFontTx/>
              <a:buNone/>
              <a:tabLst/>
            </a:pPr>
            <a:r>
              <a:rPr lang="en-GB" sz="1200" dirty="0">
                <a:solidFill>
                  <a:schemeClr val="accent2"/>
                </a:solidFill>
              </a:rPr>
              <a:t>Market</a:t>
            </a:r>
          </a:p>
          <a:p>
            <a:pPr marR="0" indent="-285750" algn="ctr" defTabSz="533400" rtl="0" fontAlgn="auto" latinLnBrk="0" hangingPunct="0">
              <a:lnSpc>
                <a:spcPct val="80000"/>
              </a:lnSpc>
              <a:spcBef>
                <a:spcPts val="0"/>
              </a:spcBef>
              <a:spcAft>
                <a:spcPts val="0"/>
              </a:spcAft>
              <a:buClrTx/>
              <a:buSzTx/>
              <a:buFontTx/>
              <a:buNone/>
              <a:tabLst/>
            </a:pPr>
            <a:endParaRPr lang="en-GB" sz="1200" dirty="0">
              <a:solidFill>
                <a:schemeClr val="accent2"/>
              </a:solidFill>
            </a:endParaRPr>
          </a:p>
          <a:p>
            <a:pPr marR="0" indent="-285750" algn="ctr" defTabSz="533400" rtl="0" fontAlgn="auto" latinLnBrk="0" hangingPunct="0">
              <a:lnSpc>
                <a:spcPct val="80000"/>
              </a:lnSpc>
              <a:spcBef>
                <a:spcPts val="0"/>
              </a:spcBef>
              <a:spcAft>
                <a:spcPts val="0"/>
              </a:spcAft>
              <a:buClrTx/>
              <a:buSzTx/>
              <a:buFontTx/>
              <a:buNone/>
              <a:tabLst/>
            </a:pPr>
            <a:r>
              <a:rPr kumimoji="0" lang="en-GB" sz="1200" b="0" i="0" u="none" strike="noStrike" cap="none" spc="0" normalizeH="0" baseline="0" dirty="0">
                <a:ln>
                  <a:noFill/>
                </a:ln>
                <a:solidFill>
                  <a:schemeClr val="accent2"/>
                </a:solidFill>
                <a:effectLst/>
                <a:uFillTx/>
                <a:ea typeface="Poppins Regular"/>
                <a:cs typeface="Poppins Regular"/>
                <a:sym typeface="Poppins Regular"/>
              </a:rPr>
              <a:t>Series A</a:t>
            </a:r>
          </a:p>
          <a:p>
            <a:pPr marR="0" indent="-285750" algn="ctr" defTabSz="533400" rtl="0" fontAlgn="auto" latinLnBrk="0" hangingPunct="0">
              <a:lnSpc>
                <a:spcPct val="80000"/>
              </a:lnSpc>
              <a:spcBef>
                <a:spcPts val="0"/>
              </a:spcBef>
              <a:spcAft>
                <a:spcPts val="0"/>
              </a:spcAft>
              <a:buClrTx/>
              <a:buSzTx/>
              <a:buFontTx/>
              <a:buNone/>
              <a:tabLst/>
            </a:pPr>
            <a:r>
              <a:rPr lang="en-GB" sz="1200" dirty="0">
                <a:solidFill>
                  <a:schemeClr val="accent2"/>
                </a:solidFill>
                <a:cs typeface="Poppins Regular"/>
                <a:sym typeface="Poppins Regular"/>
              </a:rPr>
              <a:t>Series B</a:t>
            </a:r>
          </a:p>
          <a:p>
            <a:pPr marR="0" indent="-285750" algn="ctr" defTabSz="533400" rtl="0" fontAlgn="auto" latinLnBrk="0" hangingPunct="0">
              <a:lnSpc>
                <a:spcPct val="80000"/>
              </a:lnSpc>
              <a:spcBef>
                <a:spcPts val="0"/>
              </a:spcBef>
              <a:spcAft>
                <a:spcPts val="0"/>
              </a:spcAft>
              <a:buClrTx/>
              <a:buSzTx/>
              <a:buFontTx/>
              <a:buNone/>
              <a:tabLst/>
            </a:pPr>
            <a:r>
              <a:rPr lang="en-GB" sz="1200" dirty="0">
                <a:solidFill>
                  <a:schemeClr val="accent2"/>
                </a:solidFill>
                <a:cs typeface="Poppins Regular"/>
                <a:sym typeface="Poppins Regular"/>
              </a:rPr>
              <a:t>Series C</a:t>
            </a:r>
          </a:p>
          <a:p>
            <a:pPr marR="0" indent="-285750" algn="ctr" defTabSz="533400" rtl="0" fontAlgn="auto" latinLnBrk="0" hangingPunct="0">
              <a:lnSpc>
                <a:spcPct val="80000"/>
              </a:lnSpc>
              <a:spcBef>
                <a:spcPts val="0"/>
              </a:spcBef>
              <a:spcAft>
                <a:spcPts val="0"/>
              </a:spcAft>
              <a:buClrTx/>
              <a:buSzTx/>
              <a:buFontTx/>
              <a:buNone/>
              <a:tabLst/>
            </a:pPr>
            <a:endParaRPr lang="en-GB" sz="1200" dirty="0">
              <a:solidFill>
                <a:schemeClr val="accent2"/>
              </a:solidFill>
              <a:cs typeface="Poppins Regular"/>
              <a:sym typeface="Poppins Regular"/>
            </a:endParaRPr>
          </a:p>
          <a:p>
            <a:pPr marR="0" indent="-285750" algn="ctr" defTabSz="533400" rtl="0" fontAlgn="auto" latinLnBrk="0" hangingPunct="0">
              <a:lnSpc>
                <a:spcPct val="80000"/>
              </a:lnSpc>
              <a:spcBef>
                <a:spcPts val="0"/>
              </a:spcBef>
              <a:spcAft>
                <a:spcPts val="0"/>
              </a:spcAft>
              <a:buClrTx/>
              <a:buSzTx/>
              <a:buFontTx/>
              <a:buNone/>
              <a:tabLst/>
            </a:pPr>
            <a:r>
              <a:rPr lang="en-GB" sz="1200" dirty="0">
                <a:solidFill>
                  <a:schemeClr val="accent2"/>
                </a:solidFill>
                <a:cs typeface="Poppins Regular"/>
                <a:sym typeface="Poppins Regular"/>
              </a:rPr>
              <a:t>Competitor visits and Launches </a:t>
            </a:r>
          </a:p>
          <a:p>
            <a:pPr marR="0" indent="-285750" algn="ctr" defTabSz="533400" rtl="0" fontAlgn="auto" latinLnBrk="0" hangingPunct="0">
              <a:lnSpc>
                <a:spcPct val="80000"/>
              </a:lnSpc>
              <a:spcBef>
                <a:spcPts val="0"/>
              </a:spcBef>
              <a:spcAft>
                <a:spcPts val="0"/>
              </a:spcAft>
              <a:buClrTx/>
              <a:buSzTx/>
              <a:buFontTx/>
              <a:buNone/>
              <a:tabLst/>
            </a:pPr>
            <a:endParaRPr lang="en-GB" sz="1200" dirty="0">
              <a:solidFill>
                <a:schemeClr val="accent2"/>
              </a:solidFill>
            </a:endParaRPr>
          </a:p>
        </p:txBody>
      </p:sp>
      <p:sp>
        <p:nvSpPr>
          <p:cNvPr id="9" name="TextBox 8">
            <a:extLst>
              <a:ext uri="{FF2B5EF4-FFF2-40B4-BE49-F238E27FC236}">
                <a16:creationId xmlns:a16="http://schemas.microsoft.com/office/drawing/2014/main" id="{A1E05353-31E7-4E35-B31C-18E61510B93E}"/>
              </a:ext>
            </a:extLst>
          </p:cNvPr>
          <p:cNvSpPr txBox="1"/>
          <p:nvPr/>
        </p:nvSpPr>
        <p:spPr>
          <a:xfrm>
            <a:off x="4480778" y="3436760"/>
            <a:ext cx="1156373" cy="2400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ctr" defTabSz="533400" rtl="0" fontAlgn="auto" latinLnBrk="0" hangingPunct="0">
              <a:lnSpc>
                <a:spcPct val="80000"/>
              </a:lnSpc>
              <a:spcBef>
                <a:spcPts val="0"/>
              </a:spcBef>
              <a:spcAft>
                <a:spcPts val="0"/>
              </a:spcAft>
              <a:buClrTx/>
              <a:buSzTx/>
              <a:buFontTx/>
              <a:buNone/>
              <a:tabLst/>
            </a:pPr>
            <a:r>
              <a:rPr lang="en-GB" sz="1200" dirty="0">
                <a:solidFill>
                  <a:schemeClr val="accent4"/>
                </a:solidFill>
              </a:rPr>
              <a:t>Visits </a:t>
            </a:r>
            <a:endParaRPr kumimoji="0" lang="en-GB" sz="1200" b="0" i="0" u="none" strike="noStrike" cap="none" spc="0" normalizeH="0" baseline="0" dirty="0">
              <a:ln>
                <a:noFill/>
              </a:ln>
              <a:solidFill>
                <a:schemeClr val="accent4"/>
              </a:solidFill>
              <a:effectLst/>
              <a:uFillTx/>
              <a:ea typeface="Poppins Regular"/>
              <a:cs typeface="Poppins Regular"/>
              <a:sym typeface="Poppins Regular"/>
            </a:endParaRPr>
          </a:p>
        </p:txBody>
      </p:sp>
      <p:sp>
        <p:nvSpPr>
          <p:cNvPr id="10" name="TextBox 9">
            <a:extLst>
              <a:ext uri="{FF2B5EF4-FFF2-40B4-BE49-F238E27FC236}">
                <a16:creationId xmlns:a16="http://schemas.microsoft.com/office/drawing/2014/main" id="{FD2B64BB-2240-4456-9309-46D4B3119CE1}"/>
              </a:ext>
            </a:extLst>
          </p:cNvPr>
          <p:cNvSpPr txBox="1"/>
          <p:nvPr/>
        </p:nvSpPr>
        <p:spPr>
          <a:xfrm>
            <a:off x="6252591" y="3436760"/>
            <a:ext cx="1156373" cy="2400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ctr" defTabSz="533400" rtl="0" fontAlgn="auto" latinLnBrk="0" hangingPunct="0">
              <a:lnSpc>
                <a:spcPct val="80000"/>
              </a:lnSpc>
              <a:spcBef>
                <a:spcPts val="0"/>
              </a:spcBef>
              <a:spcAft>
                <a:spcPts val="0"/>
              </a:spcAft>
              <a:buClrTx/>
              <a:buSzTx/>
              <a:buFontTx/>
              <a:buNone/>
              <a:tabLst/>
            </a:pPr>
            <a:r>
              <a:rPr lang="en-GB" sz="1200" dirty="0">
                <a:solidFill>
                  <a:schemeClr val="accent5"/>
                </a:solidFill>
              </a:rPr>
              <a:t>Visits </a:t>
            </a:r>
            <a:endParaRPr kumimoji="0" lang="en-GB" sz="1200" b="0" i="0" u="none" strike="noStrike" cap="none" spc="0" normalizeH="0" baseline="0" dirty="0">
              <a:ln>
                <a:noFill/>
              </a:ln>
              <a:solidFill>
                <a:schemeClr val="accent5"/>
              </a:solidFill>
              <a:effectLst/>
              <a:uFillTx/>
              <a:ea typeface="Poppins Regular"/>
              <a:cs typeface="Poppins Regular"/>
              <a:sym typeface="Poppins Regular"/>
            </a:endParaRPr>
          </a:p>
        </p:txBody>
      </p:sp>
      <p:sp>
        <p:nvSpPr>
          <p:cNvPr id="11" name="TextBox 10">
            <a:extLst>
              <a:ext uri="{FF2B5EF4-FFF2-40B4-BE49-F238E27FC236}">
                <a16:creationId xmlns:a16="http://schemas.microsoft.com/office/drawing/2014/main" id="{409715BC-6DF1-4218-94E3-7A6C61963FFD}"/>
              </a:ext>
            </a:extLst>
          </p:cNvPr>
          <p:cNvSpPr txBox="1"/>
          <p:nvPr/>
        </p:nvSpPr>
        <p:spPr>
          <a:xfrm>
            <a:off x="7750454" y="3464225"/>
            <a:ext cx="1845658"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ctr" defTabSz="533400" rtl="0" fontAlgn="auto" latinLnBrk="0" hangingPunct="0">
              <a:lnSpc>
                <a:spcPct val="80000"/>
              </a:lnSpc>
              <a:spcBef>
                <a:spcPts val="0"/>
              </a:spcBef>
              <a:spcAft>
                <a:spcPts val="0"/>
              </a:spcAft>
              <a:buClrTx/>
              <a:buSzTx/>
              <a:buFontTx/>
              <a:buNone/>
              <a:tabLst/>
            </a:pPr>
            <a:r>
              <a:rPr lang="en-GB" sz="1200" dirty="0">
                <a:solidFill>
                  <a:schemeClr val="accent6"/>
                </a:solidFill>
              </a:rPr>
              <a:t>Social</a:t>
            </a:r>
          </a:p>
          <a:p>
            <a:pPr marL="285750" marR="0" indent="-285750" algn="ctr" defTabSz="533400" rtl="0" fontAlgn="auto" latinLnBrk="0" hangingPunct="0">
              <a:lnSpc>
                <a:spcPct val="80000"/>
              </a:lnSpc>
              <a:spcBef>
                <a:spcPts val="0"/>
              </a:spcBef>
              <a:spcAft>
                <a:spcPts val="0"/>
              </a:spcAft>
              <a:buClrTx/>
              <a:buSzTx/>
              <a:buFontTx/>
              <a:buNone/>
              <a:tabLst/>
            </a:pPr>
            <a:r>
              <a:rPr lang="en-GB" sz="1200" dirty="0">
                <a:solidFill>
                  <a:schemeClr val="accent6"/>
                </a:solidFill>
              </a:rPr>
              <a:t>Radio</a:t>
            </a:r>
          </a:p>
          <a:p>
            <a:pPr marL="285750" marR="0" indent="-285750" algn="ctr" defTabSz="533400" rtl="0" fontAlgn="auto" latinLnBrk="0" hangingPunct="0">
              <a:lnSpc>
                <a:spcPct val="80000"/>
              </a:lnSpc>
              <a:spcBef>
                <a:spcPts val="0"/>
              </a:spcBef>
              <a:spcAft>
                <a:spcPts val="0"/>
              </a:spcAft>
              <a:buClrTx/>
              <a:buSzTx/>
              <a:buFontTx/>
              <a:buNone/>
              <a:tabLst/>
            </a:pPr>
            <a:r>
              <a:rPr lang="en-GB" sz="1200" dirty="0">
                <a:solidFill>
                  <a:schemeClr val="accent6"/>
                </a:solidFill>
              </a:rPr>
              <a:t>OOH</a:t>
            </a:r>
          </a:p>
          <a:p>
            <a:pPr marL="285750" marR="0" indent="-285750" algn="ctr" defTabSz="533400" rtl="0" fontAlgn="auto" latinLnBrk="0" hangingPunct="0">
              <a:lnSpc>
                <a:spcPct val="80000"/>
              </a:lnSpc>
              <a:spcBef>
                <a:spcPts val="0"/>
              </a:spcBef>
              <a:spcAft>
                <a:spcPts val="0"/>
              </a:spcAft>
              <a:buClrTx/>
              <a:buSzTx/>
              <a:buFontTx/>
              <a:buNone/>
              <a:tabLst/>
            </a:pPr>
            <a:r>
              <a:rPr lang="en-GB" sz="1200" dirty="0">
                <a:solidFill>
                  <a:schemeClr val="accent6"/>
                </a:solidFill>
              </a:rPr>
              <a:t>Cinema</a:t>
            </a:r>
          </a:p>
          <a:p>
            <a:pPr marL="285750" marR="0" indent="-285750" algn="ctr" defTabSz="533400" rtl="0" fontAlgn="auto" latinLnBrk="0" hangingPunct="0">
              <a:lnSpc>
                <a:spcPct val="80000"/>
              </a:lnSpc>
              <a:spcBef>
                <a:spcPts val="0"/>
              </a:spcBef>
              <a:spcAft>
                <a:spcPts val="0"/>
              </a:spcAft>
              <a:buClrTx/>
              <a:buSzTx/>
              <a:buFontTx/>
              <a:buNone/>
              <a:tabLst/>
            </a:pPr>
            <a:r>
              <a:rPr lang="en-GB" sz="1200" dirty="0">
                <a:solidFill>
                  <a:schemeClr val="accent6"/>
                </a:solidFill>
              </a:rPr>
              <a:t>Press </a:t>
            </a:r>
            <a:endParaRPr kumimoji="0" lang="en-GB" sz="1200" b="0" i="0" u="none" strike="noStrike" cap="none" spc="0" normalizeH="0" baseline="0" dirty="0">
              <a:ln>
                <a:noFill/>
              </a:ln>
              <a:solidFill>
                <a:schemeClr val="accent6"/>
              </a:solidFill>
              <a:effectLst/>
              <a:uFillTx/>
              <a:ea typeface="Poppins Regular"/>
              <a:cs typeface="Poppins Regular"/>
              <a:sym typeface="Poppins Regular"/>
            </a:endParaRPr>
          </a:p>
        </p:txBody>
      </p:sp>
      <p:sp>
        <p:nvSpPr>
          <p:cNvPr id="20" name="TextBox 19">
            <a:extLst>
              <a:ext uri="{FF2B5EF4-FFF2-40B4-BE49-F238E27FC236}">
                <a16:creationId xmlns:a16="http://schemas.microsoft.com/office/drawing/2014/main" id="{7314D948-BF30-4157-B62E-AE0E25F8CC66}"/>
              </a:ext>
            </a:extLst>
          </p:cNvPr>
          <p:cNvSpPr txBox="1"/>
          <p:nvPr/>
        </p:nvSpPr>
        <p:spPr>
          <a:xfrm>
            <a:off x="2344369" y="3421604"/>
            <a:ext cx="1647876" cy="9787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indent="-285750" algn="ctr" defTabSz="533400" rtl="0" fontAlgn="auto" latinLnBrk="0" hangingPunct="0">
              <a:lnSpc>
                <a:spcPct val="80000"/>
              </a:lnSpc>
              <a:spcBef>
                <a:spcPts val="0"/>
              </a:spcBef>
              <a:spcAft>
                <a:spcPts val="0"/>
              </a:spcAft>
              <a:buClrTx/>
              <a:buSzTx/>
              <a:buFontTx/>
              <a:buNone/>
              <a:tabLst/>
            </a:pPr>
            <a:r>
              <a:rPr lang="en-GB" sz="1200" dirty="0">
                <a:solidFill>
                  <a:schemeClr val="accent3"/>
                </a:solidFill>
              </a:rPr>
              <a:t>Live TV peak</a:t>
            </a:r>
          </a:p>
          <a:p>
            <a:pPr marR="0" indent="-285750" algn="ctr" defTabSz="533400" rtl="0" fontAlgn="auto" latinLnBrk="0" hangingPunct="0">
              <a:lnSpc>
                <a:spcPct val="80000"/>
              </a:lnSpc>
              <a:spcBef>
                <a:spcPts val="0"/>
              </a:spcBef>
              <a:spcAft>
                <a:spcPts val="0"/>
              </a:spcAft>
              <a:buClrTx/>
              <a:buSzTx/>
              <a:buFontTx/>
              <a:buNone/>
              <a:tabLst/>
            </a:pPr>
            <a:r>
              <a:rPr lang="en-GB" sz="1200" dirty="0">
                <a:solidFill>
                  <a:schemeClr val="accent3"/>
                </a:solidFill>
              </a:rPr>
              <a:t>Live TV non-peak</a:t>
            </a:r>
          </a:p>
          <a:p>
            <a:pPr marR="0" indent="-285750" algn="ctr" defTabSz="533400" rtl="0" fontAlgn="auto" latinLnBrk="0" hangingPunct="0">
              <a:lnSpc>
                <a:spcPct val="80000"/>
              </a:lnSpc>
              <a:spcBef>
                <a:spcPts val="0"/>
              </a:spcBef>
              <a:spcAft>
                <a:spcPts val="0"/>
              </a:spcAft>
              <a:buClrTx/>
              <a:buSzTx/>
              <a:buFontTx/>
              <a:buNone/>
              <a:tabLst/>
            </a:pPr>
            <a:endParaRPr lang="en-GB" sz="1200" dirty="0">
              <a:solidFill>
                <a:schemeClr val="accent3"/>
              </a:solidFill>
            </a:endParaRPr>
          </a:p>
          <a:p>
            <a:pPr marR="0" indent="-285750" algn="ctr" defTabSz="533400" rtl="0" fontAlgn="auto" latinLnBrk="0" hangingPunct="0">
              <a:lnSpc>
                <a:spcPct val="80000"/>
              </a:lnSpc>
              <a:spcBef>
                <a:spcPts val="0"/>
              </a:spcBef>
              <a:spcAft>
                <a:spcPts val="0"/>
              </a:spcAft>
              <a:buClrTx/>
              <a:buSzTx/>
              <a:buFontTx/>
              <a:buNone/>
              <a:tabLst/>
            </a:pPr>
            <a:r>
              <a:rPr lang="en-GB" sz="1200" dirty="0">
                <a:solidFill>
                  <a:schemeClr val="bg1">
                    <a:lumMod val="65000"/>
                  </a:schemeClr>
                </a:solidFill>
              </a:rPr>
              <a:t>TV on demand (BVOD)</a:t>
            </a:r>
          </a:p>
          <a:p>
            <a:pPr marR="0" indent="-285750" algn="ctr" defTabSz="533400" rtl="0" fontAlgn="auto" latinLnBrk="0" hangingPunct="0">
              <a:lnSpc>
                <a:spcPct val="80000"/>
              </a:lnSpc>
              <a:spcBef>
                <a:spcPts val="0"/>
              </a:spcBef>
              <a:spcAft>
                <a:spcPts val="0"/>
              </a:spcAft>
              <a:buClrTx/>
              <a:buSzTx/>
              <a:buFontTx/>
              <a:buNone/>
              <a:tabLst/>
            </a:pPr>
            <a:endParaRPr lang="en-GB" sz="1200" dirty="0">
              <a:solidFill>
                <a:schemeClr val="accent2"/>
              </a:solidFill>
            </a:endParaRPr>
          </a:p>
        </p:txBody>
      </p:sp>
    </p:spTree>
    <p:extLst>
      <p:ext uri="{BB962C8B-B14F-4D97-AF65-F5344CB8AC3E}">
        <p14:creationId xmlns:p14="http://schemas.microsoft.com/office/powerpoint/2010/main" val="206047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E7F07-6824-4A97-8AB3-A9CA955F1490}"/>
              </a:ext>
            </a:extLst>
          </p:cNvPr>
          <p:cNvSpPr>
            <a:spLocks noGrp="1"/>
          </p:cNvSpPr>
          <p:nvPr>
            <p:ph type="title"/>
          </p:nvPr>
        </p:nvSpPr>
        <p:spPr/>
        <p:txBody>
          <a:bodyPr/>
          <a:lstStyle/>
          <a:p>
            <a:r>
              <a:rPr lang="en-GB" dirty="0"/>
              <a:t>Additional models to identify TV visits that were “assisted by” paid search</a:t>
            </a:r>
          </a:p>
        </p:txBody>
      </p:sp>
      <p:sp>
        <p:nvSpPr>
          <p:cNvPr id="4" name="Text Placeholder 3">
            <a:extLst>
              <a:ext uri="{FF2B5EF4-FFF2-40B4-BE49-F238E27FC236}">
                <a16:creationId xmlns:a16="http://schemas.microsoft.com/office/drawing/2014/main" id="{E502F37A-42D0-4589-86A6-ADB6CA974FD9}"/>
              </a:ext>
            </a:extLst>
          </p:cNvPr>
          <p:cNvSpPr>
            <a:spLocks noGrp="1"/>
          </p:cNvSpPr>
          <p:nvPr>
            <p:ph type="body" sz="quarter" idx="15"/>
          </p:nvPr>
        </p:nvSpPr>
        <p:spPr>
          <a:xfrm>
            <a:off x="377757" y="1351193"/>
            <a:ext cx="11334817" cy="304800"/>
          </a:xfrm>
        </p:spPr>
        <p:txBody>
          <a:bodyPr/>
          <a:lstStyle/>
          <a:p>
            <a:pPr algn="ctr"/>
            <a:r>
              <a:rPr lang="en-GB" sz="1600" dirty="0"/>
              <a:t>These show what prompts people to click on a brand or generic paid search ad </a:t>
            </a:r>
          </a:p>
        </p:txBody>
      </p:sp>
      <p:graphicFrame>
        <p:nvGraphicFramePr>
          <p:cNvPr id="6" name="Diagram 5">
            <a:extLst>
              <a:ext uri="{FF2B5EF4-FFF2-40B4-BE49-F238E27FC236}">
                <a16:creationId xmlns:a16="http://schemas.microsoft.com/office/drawing/2014/main" id="{591F226C-2123-4B70-A6AA-5F7E54C5C81E}"/>
              </a:ext>
            </a:extLst>
          </p:cNvPr>
          <p:cNvGraphicFramePr/>
          <p:nvPr/>
        </p:nvGraphicFramePr>
        <p:xfrm>
          <a:off x="1456547" y="1943711"/>
          <a:ext cx="8257564" cy="1223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18">
            <a:extLst>
              <a:ext uri="{FF2B5EF4-FFF2-40B4-BE49-F238E27FC236}">
                <a16:creationId xmlns:a16="http://schemas.microsoft.com/office/drawing/2014/main" id="{12EDDE40-1F80-4F09-A5F8-B9B2582A48FA}"/>
              </a:ext>
            </a:extLst>
          </p:cNvPr>
          <p:cNvSpPr txBox="1"/>
          <p:nvPr/>
        </p:nvSpPr>
        <p:spPr>
          <a:xfrm>
            <a:off x="9542324" y="4802275"/>
            <a:ext cx="1156373" cy="88023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285750" algn="ctr" defTabSz="533400" eaLnBrk="1" fontAlgn="auto" latinLnBrk="0" hangingPunct="0">
              <a:lnSpc>
                <a:spcPct val="80000"/>
              </a:lnSpc>
              <a:spcBef>
                <a:spcPts val="0"/>
              </a:spcBef>
              <a:spcAft>
                <a:spcPts val="0"/>
              </a:spcAft>
              <a:buClrTx/>
              <a:buSzTx/>
              <a:buFontTx/>
              <a:buNone/>
              <a:tabLst/>
              <a:defRPr/>
            </a:pPr>
            <a:r>
              <a:rPr kumimoji="0" lang="en-GB" sz="1600" b="0" i="0" u="none" strike="noStrike" kern="0" cap="none" spc="0" normalizeH="0" baseline="0" noProof="0" dirty="0">
                <a:ln>
                  <a:noFill/>
                </a:ln>
                <a:solidFill>
                  <a:schemeClr val="accent2"/>
                </a:solidFill>
                <a:effectLst/>
                <a:uLnTx/>
                <a:uFillTx/>
                <a:latin typeface="Arial (Body)"/>
                <a:ea typeface="Poppins Regular"/>
                <a:cs typeface="Poppins Regular"/>
                <a:sym typeface="Poppins Regular"/>
              </a:rPr>
              <a:t>More expensive online journeys</a:t>
            </a:r>
          </a:p>
        </p:txBody>
      </p:sp>
      <p:sp>
        <p:nvSpPr>
          <p:cNvPr id="3" name="Arrow: Down 2">
            <a:extLst>
              <a:ext uri="{FF2B5EF4-FFF2-40B4-BE49-F238E27FC236}">
                <a16:creationId xmlns:a16="http://schemas.microsoft.com/office/drawing/2014/main" id="{10F58494-D3B7-40FB-B3D3-1AD0281F4C8C}"/>
              </a:ext>
            </a:extLst>
          </p:cNvPr>
          <p:cNvSpPr/>
          <p:nvPr/>
        </p:nvSpPr>
        <p:spPr>
          <a:xfrm>
            <a:off x="9714111" y="1943711"/>
            <a:ext cx="812800" cy="2713959"/>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p>
        </p:txBody>
      </p:sp>
      <p:grpSp>
        <p:nvGrpSpPr>
          <p:cNvPr id="18" name="Group 17">
            <a:extLst>
              <a:ext uri="{FF2B5EF4-FFF2-40B4-BE49-F238E27FC236}">
                <a16:creationId xmlns:a16="http://schemas.microsoft.com/office/drawing/2014/main" id="{EF7D4315-C115-4D8A-8015-FF87001DC374}"/>
              </a:ext>
            </a:extLst>
          </p:cNvPr>
          <p:cNvGrpSpPr/>
          <p:nvPr/>
        </p:nvGrpSpPr>
        <p:grpSpPr>
          <a:xfrm>
            <a:off x="8155115" y="3372999"/>
            <a:ext cx="1223716" cy="1223716"/>
            <a:chOff x="6715228" y="6"/>
            <a:chExt cx="1223716" cy="1223716"/>
          </a:xfrm>
        </p:grpSpPr>
        <p:sp>
          <p:nvSpPr>
            <p:cNvPr id="20" name="Oval 19">
              <a:extLst>
                <a:ext uri="{FF2B5EF4-FFF2-40B4-BE49-F238E27FC236}">
                  <a16:creationId xmlns:a16="http://schemas.microsoft.com/office/drawing/2014/main" id="{1FEEDC98-9A83-4234-A6D2-B64A06FE169F}"/>
                </a:ext>
              </a:extLst>
            </p:cNvPr>
            <p:cNvSpPr/>
            <p:nvPr/>
          </p:nvSpPr>
          <p:spPr>
            <a:xfrm>
              <a:off x="6715228" y="6"/>
              <a:ext cx="1223716" cy="1223716"/>
            </a:xfrm>
            <a:prstGeom prst="ellipse">
              <a:avLst/>
            </a:prstGeom>
            <a:solidFill>
              <a:schemeClr val="tx1"/>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21" name="Oval 4">
              <a:extLst>
                <a:ext uri="{FF2B5EF4-FFF2-40B4-BE49-F238E27FC236}">
                  <a16:creationId xmlns:a16="http://schemas.microsoft.com/office/drawing/2014/main" id="{1A268AE5-17AF-4689-A080-354CB38ABC9E}"/>
                </a:ext>
              </a:extLst>
            </p:cNvPr>
            <p:cNvSpPr txBox="1"/>
            <p:nvPr/>
          </p:nvSpPr>
          <p:spPr>
            <a:xfrm>
              <a:off x="6894437" y="179215"/>
              <a:ext cx="865298" cy="8652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cs typeface="Poppins" panose="00000500000000000000" pitchFamily="2" charset="0"/>
                </a:rPr>
                <a:t>Generic paid search visits</a:t>
              </a:r>
            </a:p>
          </p:txBody>
        </p:sp>
      </p:grpSp>
      <p:sp>
        <p:nvSpPr>
          <p:cNvPr id="12" name="Text Placeholder 18">
            <a:extLst>
              <a:ext uri="{FF2B5EF4-FFF2-40B4-BE49-F238E27FC236}">
                <a16:creationId xmlns:a16="http://schemas.microsoft.com/office/drawing/2014/main" id="{3C103E24-BCD7-4D9F-9A15-22A28CABB60B}"/>
              </a:ext>
            </a:extLst>
          </p:cNvPr>
          <p:cNvSpPr txBox="1">
            <a:spLocks/>
          </p:cNvSpPr>
          <p:nvPr/>
        </p:nvSpPr>
        <p:spPr>
          <a:xfrm>
            <a:off x="371475" y="5506807"/>
            <a:ext cx="11334817"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Magic Numbers, The TV playbook for online businesses (2021)</a:t>
            </a:r>
          </a:p>
          <a:p>
            <a:endParaRPr lang="en-GB" sz="1000" dirty="0"/>
          </a:p>
        </p:txBody>
      </p:sp>
    </p:spTree>
    <p:extLst>
      <p:ext uri="{BB962C8B-B14F-4D97-AF65-F5344CB8AC3E}">
        <p14:creationId xmlns:p14="http://schemas.microsoft.com/office/powerpoint/2010/main" val="355990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EEA8E6E-0775-4405-9F12-2D3747C8DE02}"/>
              </a:ext>
            </a:extLst>
          </p:cNvPr>
          <p:cNvSpPr>
            <a:spLocks noGrp="1"/>
          </p:cNvSpPr>
          <p:nvPr>
            <p:ph type="title"/>
          </p:nvPr>
        </p:nvSpPr>
        <p:spPr/>
        <p:txBody>
          <a:bodyPr/>
          <a:lstStyle/>
          <a:p>
            <a:r>
              <a:rPr lang="en-GB" dirty="0"/>
              <a:t>And it’s clear, visits do respond rapidly and noticeably to TV </a:t>
            </a:r>
          </a:p>
        </p:txBody>
      </p:sp>
      <p:sp>
        <p:nvSpPr>
          <p:cNvPr id="14" name="Text Placeholder 13">
            <a:extLst>
              <a:ext uri="{FF2B5EF4-FFF2-40B4-BE49-F238E27FC236}">
                <a16:creationId xmlns:a16="http://schemas.microsoft.com/office/drawing/2014/main" id="{F9D25725-7D39-4D6E-BA79-3AF1962982CF}"/>
              </a:ext>
            </a:extLst>
          </p:cNvPr>
          <p:cNvSpPr>
            <a:spLocks noGrp="1"/>
          </p:cNvSpPr>
          <p:nvPr>
            <p:ph type="body" sz="quarter" idx="15"/>
          </p:nvPr>
        </p:nvSpPr>
        <p:spPr/>
        <p:txBody>
          <a:bodyPr/>
          <a:lstStyle/>
          <a:p>
            <a:r>
              <a:rPr lang="en-GB" dirty="0"/>
              <a:t>Source: Magic Numbers, The TV playbook for online businesses (2021)</a:t>
            </a:r>
          </a:p>
        </p:txBody>
      </p:sp>
      <p:sp>
        <p:nvSpPr>
          <p:cNvPr id="18" name="Text Placeholder 5">
            <a:extLst>
              <a:ext uri="{FF2B5EF4-FFF2-40B4-BE49-F238E27FC236}">
                <a16:creationId xmlns:a16="http://schemas.microsoft.com/office/drawing/2014/main" id="{107AE3B0-5116-417F-B66A-0DE29D77FA81}"/>
              </a:ext>
            </a:extLst>
          </p:cNvPr>
          <p:cNvSpPr txBox="1">
            <a:spLocks/>
          </p:cNvSpPr>
          <p:nvPr/>
        </p:nvSpPr>
        <p:spPr>
          <a:xfrm>
            <a:off x="525992" y="1073679"/>
            <a:ext cx="11140016" cy="313932"/>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In this example it’s a big spending unknown brand at launch</a:t>
            </a:r>
          </a:p>
        </p:txBody>
      </p:sp>
      <p:graphicFrame>
        <p:nvGraphicFramePr>
          <p:cNvPr id="10" name="Content Placeholder 9">
            <a:extLst>
              <a:ext uri="{FF2B5EF4-FFF2-40B4-BE49-F238E27FC236}">
                <a16:creationId xmlns:a16="http://schemas.microsoft.com/office/drawing/2014/main" id="{0E2BE2B5-E056-4C06-ADBA-C1DF3AEC7540}"/>
              </a:ext>
            </a:extLst>
          </p:cNvPr>
          <p:cNvGraphicFramePr>
            <a:graphicFrameLocks/>
          </p:cNvGraphicFramePr>
          <p:nvPr/>
        </p:nvGraphicFramePr>
        <p:xfrm>
          <a:off x="1056000" y="1449000"/>
          <a:ext cx="1008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59D00705-801D-4F3D-AC8F-800FFDC8ABEB}"/>
              </a:ext>
            </a:extLst>
          </p:cNvPr>
          <p:cNvSpPr txBox="1"/>
          <p:nvPr/>
        </p:nvSpPr>
        <p:spPr>
          <a:xfrm>
            <a:off x="4841009" y="1806221"/>
            <a:ext cx="2494844" cy="276999"/>
          </a:xfrm>
          <a:prstGeom prst="rect">
            <a:avLst/>
          </a:prstGeom>
        </p:spPr>
        <p:txBody>
          <a:bodyPr wrap="square" rtlCol="0">
            <a:spAutoFit/>
          </a:bodyPr>
          <a:lstStyle/>
          <a:p>
            <a:pPr indent="-285750" algn="ctr">
              <a:buClr>
                <a:schemeClr val="accent3"/>
              </a:buClr>
            </a:pPr>
            <a:r>
              <a:rPr lang="en-GB" sz="1200" dirty="0">
                <a:latin typeface="+mj-lt"/>
                <a:cs typeface="Poppins" panose="00000500000000000000" pitchFamily="2" charset="0"/>
              </a:rPr>
              <a:t>Total TV spend £20m</a:t>
            </a:r>
          </a:p>
        </p:txBody>
      </p:sp>
    </p:spTree>
    <p:extLst>
      <p:ext uri="{BB962C8B-B14F-4D97-AF65-F5344CB8AC3E}">
        <p14:creationId xmlns:p14="http://schemas.microsoft.com/office/powerpoint/2010/main" val="340570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Arrow: Right 23">
            <a:extLst>
              <a:ext uri="{FF2B5EF4-FFF2-40B4-BE49-F238E27FC236}">
                <a16:creationId xmlns:a16="http://schemas.microsoft.com/office/drawing/2014/main" id="{6CA675EE-B18F-4D08-B5D5-57CDE4C6FC6D}"/>
              </a:ext>
            </a:extLst>
          </p:cNvPr>
          <p:cNvSpPr/>
          <p:nvPr/>
        </p:nvSpPr>
        <p:spPr>
          <a:xfrm>
            <a:off x="681356" y="4931875"/>
            <a:ext cx="11337924" cy="609106"/>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latin typeface="+mj-lt"/>
            </a:endParaRPr>
          </a:p>
        </p:txBody>
      </p:sp>
      <p:sp>
        <p:nvSpPr>
          <p:cNvPr id="6" name="Title 5">
            <a:extLst>
              <a:ext uri="{FF2B5EF4-FFF2-40B4-BE49-F238E27FC236}">
                <a16:creationId xmlns:a16="http://schemas.microsoft.com/office/drawing/2014/main" id="{60C250EB-8B42-4472-9D00-637044E02521}"/>
              </a:ext>
            </a:extLst>
          </p:cNvPr>
          <p:cNvSpPr>
            <a:spLocks noGrp="1"/>
          </p:cNvSpPr>
          <p:nvPr>
            <p:ph type="title"/>
          </p:nvPr>
        </p:nvSpPr>
        <p:spPr/>
        <p:txBody>
          <a:bodyPr/>
          <a:lstStyle/>
          <a:p>
            <a:r>
              <a:rPr lang="en-GB" dirty="0"/>
              <a:t>And TV visits were good value for money vs other offline channels</a:t>
            </a:r>
          </a:p>
        </p:txBody>
      </p:sp>
      <p:sp>
        <p:nvSpPr>
          <p:cNvPr id="7" name="Text Placeholder 6">
            <a:extLst>
              <a:ext uri="{FF2B5EF4-FFF2-40B4-BE49-F238E27FC236}">
                <a16:creationId xmlns:a16="http://schemas.microsoft.com/office/drawing/2014/main" id="{563C1F5B-EB5B-41CD-94A9-B7FA8F06531B}"/>
              </a:ext>
            </a:extLst>
          </p:cNvPr>
          <p:cNvSpPr>
            <a:spLocks noGrp="1"/>
          </p:cNvSpPr>
          <p:nvPr>
            <p:ph type="body" sz="quarter" idx="15"/>
          </p:nvPr>
        </p:nvSpPr>
        <p:spPr>
          <a:xfrm>
            <a:off x="371476" y="5502362"/>
            <a:ext cx="11334817" cy="304800"/>
          </a:xfrm>
        </p:spPr>
        <p:txBody>
          <a:bodyPr/>
          <a:lstStyle/>
          <a:p>
            <a:r>
              <a:rPr lang="en-GB" dirty="0"/>
              <a:t>Source: Magic Numbers, The TV playbook for online businesses (2021)</a:t>
            </a:r>
          </a:p>
        </p:txBody>
      </p:sp>
      <p:graphicFrame>
        <p:nvGraphicFramePr>
          <p:cNvPr id="14" name="Content Placeholder 13">
            <a:extLst>
              <a:ext uri="{FF2B5EF4-FFF2-40B4-BE49-F238E27FC236}">
                <a16:creationId xmlns:a16="http://schemas.microsoft.com/office/drawing/2014/main" id="{8BD3FFB2-68A3-45CF-9ED9-AD7A88FB9D87}"/>
              </a:ext>
            </a:extLst>
          </p:cNvPr>
          <p:cNvGraphicFramePr>
            <a:graphicFrameLocks noGrp="1"/>
          </p:cNvGraphicFramePr>
          <p:nvPr>
            <p:ph sz="half" idx="4294967295"/>
            <p:extLst>
              <p:ext uri="{D42A27DB-BD31-4B8C-83A1-F6EECF244321}">
                <p14:modId xmlns:p14="http://schemas.microsoft.com/office/powerpoint/2010/main" val="4214121058"/>
              </p:ext>
            </p:extLst>
          </p:nvPr>
        </p:nvGraphicFramePr>
        <p:xfrm>
          <a:off x="585788" y="1551777"/>
          <a:ext cx="3536950" cy="35576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ontent Placeholder 13">
            <a:extLst>
              <a:ext uri="{FF2B5EF4-FFF2-40B4-BE49-F238E27FC236}">
                <a16:creationId xmlns:a16="http://schemas.microsoft.com/office/drawing/2014/main" id="{64C6C11A-5231-4E87-B98E-BAA13F7AD1D3}"/>
              </a:ext>
            </a:extLst>
          </p:cNvPr>
          <p:cNvGraphicFramePr>
            <a:graphicFrameLocks noGrp="1"/>
          </p:cNvGraphicFramePr>
          <p:nvPr>
            <p:ph sz="half" idx="4294967295"/>
            <p:extLst>
              <p:ext uri="{D42A27DB-BD31-4B8C-83A1-F6EECF244321}">
                <p14:modId xmlns:p14="http://schemas.microsoft.com/office/powerpoint/2010/main" val="3228193363"/>
              </p:ext>
            </p:extLst>
          </p:nvPr>
        </p:nvGraphicFramePr>
        <p:xfrm>
          <a:off x="4337050" y="1574418"/>
          <a:ext cx="3527425" cy="35333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ontent Placeholder 13">
            <a:extLst>
              <a:ext uri="{FF2B5EF4-FFF2-40B4-BE49-F238E27FC236}">
                <a16:creationId xmlns:a16="http://schemas.microsoft.com/office/drawing/2014/main" id="{503F1A8A-0C10-4E44-82F3-5BDD68F1BA13}"/>
              </a:ext>
            </a:extLst>
          </p:cNvPr>
          <p:cNvGraphicFramePr>
            <a:graphicFrameLocks noGrp="1"/>
          </p:cNvGraphicFramePr>
          <p:nvPr>
            <p:ph sz="half" idx="4294967295"/>
            <p:extLst>
              <p:ext uri="{D42A27DB-BD31-4B8C-83A1-F6EECF244321}">
                <p14:modId xmlns:p14="http://schemas.microsoft.com/office/powerpoint/2010/main" val="2199760842"/>
              </p:ext>
            </p:extLst>
          </p:nvPr>
        </p:nvGraphicFramePr>
        <p:xfrm>
          <a:off x="8078787" y="1598458"/>
          <a:ext cx="3527425" cy="3533322"/>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20">
            <a:extLst>
              <a:ext uri="{FF2B5EF4-FFF2-40B4-BE49-F238E27FC236}">
                <a16:creationId xmlns:a16="http://schemas.microsoft.com/office/drawing/2014/main" id="{BE544B78-8B03-439D-84D9-6C6C0253A519}"/>
              </a:ext>
            </a:extLst>
          </p:cNvPr>
          <p:cNvSpPr txBox="1"/>
          <p:nvPr/>
        </p:nvSpPr>
        <p:spPr>
          <a:xfrm>
            <a:off x="681356" y="5101078"/>
            <a:ext cx="3199764" cy="276999"/>
          </a:xfrm>
          <a:prstGeom prst="rect">
            <a:avLst/>
          </a:prstGeom>
        </p:spPr>
        <p:txBody>
          <a:bodyPr wrap="square" rtlCol="0">
            <a:spAutoFit/>
          </a:bodyPr>
          <a:lstStyle/>
          <a:p>
            <a:pPr indent="-285750" algn="ctr">
              <a:buClr>
                <a:schemeClr val="accent3"/>
              </a:buClr>
            </a:pPr>
            <a:r>
              <a:rPr lang="en-GB" sz="1200" b="1" dirty="0">
                <a:solidFill>
                  <a:schemeClr val="bg1"/>
                </a:solidFill>
                <a:latin typeface="+mj-lt"/>
                <a:cs typeface="Poppins" panose="00000500000000000000" pitchFamily="2" charset="0"/>
              </a:rPr>
              <a:t>These brands spent a lot on TV</a:t>
            </a:r>
          </a:p>
        </p:txBody>
      </p:sp>
      <p:sp>
        <p:nvSpPr>
          <p:cNvPr id="22" name="TextBox 21">
            <a:extLst>
              <a:ext uri="{FF2B5EF4-FFF2-40B4-BE49-F238E27FC236}">
                <a16:creationId xmlns:a16="http://schemas.microsoft.com/office/drawing/2014/main" id="{3CF8F04A-7628-49F7-B66C-000B4B2854FB}"/>
              </a:ext>
            </a:extLst>
          </p:cNvPr>
          <p:cNvSpPr txBox="1"/>
          <p:nvPr/>
        </p:nvSpPr>
        <p:spPr>
          <a:xfrm>
            <a:off x="4496118" y="5071548"/>
            <a:ext cx="3199764" cy="276999"/>
          </a:xfrm>
          <a:prstGeom prst="rect">
            <a:avLst/>
          </a:prstGeom>
        </p:spPr>
        <p:txBody>
          <a:bodyPr wrap="square" rtlCol="0">
            <a:spAutoFit/>
          </a:bodyPr>
          <a:lstStyle/>
          <a:p>
            <a:pPr indent="-285750" algn="ctr">
              <a:buClr>
                <a:schemeClr val="accent3"/>
              </a:buClr>
            </a:pPr>
            <a:r>
              <a:rPr lang="en-GB" sz="1200" b="1" dirty="0">
                <a:solidFill>
                  <a:schemeClr val="bg1"/>
                </a:solidFill>
                <a:latin typeface="+mj-lt"/>
                <a:cs typeface="Poppins" panose="00000500000000000000" pitchFamily="2" charset="0"/>
              </a:rPr>
              <a:t>So we expect a lot of visits</a:t>
            </a:r>
          </a:p>
        </p:txBody>
      </p:sp>
      <p:sp>
        <p:nvSpPr>
          <p:cNvPr id="23" name="TextBox 22">
            <a:extLst>
              <a:ext uri="{FF2B5EF4-FFF2-40B4-BE49-F238E27FC236}">
                <a16:creationId xmlns:a16="http://schemas.microsoft.com/office/drawing/2014/main" id="{0FF22230-A417-4D82-B37A-BEA37721DBD4}"/>
              </a:ext>
            </a:extLst>
          </p:cNvPr>
          <p:cNvSpPr txBox="1"/>
          <p:nvPr/>
        </p:nvSpPr>
        <p:spPr>
          <a:xfrm>
            <a:off x="8144986" y="5117565"/>
            <a:ext cx="3667760" cy="276999"/>
          </a:xfrm>
          <a:prstGeom prst="rect">
            <a:avLst/>
          </a:prstGeom>
        </p:spPr>
        <p:txBody>
          <a:bodyPr wrap="square" rtlCol="0">
            <a:spAutoFit/>
          </a:bodyPr>
          <a:lstStyle/>
          <a:p>
            <a:pPr indent="-285750" algn="ctr">
              <a:buClr>
                <a:schemeClr val="accent3"/>
              </a:buClr>
            </a:pPr>
            <a:r>
              <a:rPr lang="en-GB" sz="1200" b="1" dirty="0">
                <a:solidFill>
                  <a:schemeClr val="bg1"/>
                </a:solidFill>
                <a:latin typeface="+mj-lt"/>
                <a:cs typeface="Poppins" panose="00000500000000000000" pitchFamily="2" charset="0"/>
              </a:rPr>
              <a:t>Spend ÷ visits reveals value</a:t>
            </a:r>
          </a:p>
        </p:txBody>
      </p:sp>
      <p:sp>
        <p:nvSpPr>
          <p:cNvPr id="17" name="Text Placeholder 5">
            <a:extLst>
              <a:ext uri="{FF2B5EF4-FFF2-40B4-BE49-F238E27FC236}">
                <a16:creationId xmlns:a16="http://schemas.microsoft.com/office/drawing/2014/main" id="{A9E3D50F-47C1-48A6-BFFD-DD8D9B7DDC9F}"/>
              </a:ext>
            </a:extLst>
          </p:cNvPr>
          <p:cNvSpPr txBox="1">
            <a:spLocks/>
          </p:cNvSpPr>
          <p:nvPr/>
        </p:nvSpPr>
        <p:spPr>
          <a:xfrm>
            <a:off x="585788" y="1122431"/>
            <a:ext cx="11140016" cy="313932"/>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Lower cost per visit than Out of Home and Radio</a:t>
            </a:r>
          </a:p>
        </p:txBody>
      </p:sp>
    </p:spTree>
    <p:extLst>
      <p:ext uri="{BB962C8B-B14F-4D97-AF65-F5344CB8AC3E}">
        <p14:creationId xmlns:p14="http://schemas.microsoft.com/office/powerpoint/2010/main" val="15816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16C448C-D933-425D-A161-43A950366095}"/>
              </a:ext>
            </a:extLst>
          </p:cNvPr>
          <p:cNvSpPr>
            <a:spLocks noGrp="1"/>
          </p:cNvSpPr>
          <p:nvPr>
            <p:ph type="title"/>
          </p:nvPr>
        </p:nvSpPr>
        <p:spPr/>
        <p:txBody>
          <a:bodyPr/>
          <a:lstStyle/>
          <a:p>
            <a:r>
              <a:rPr lang="en-GB" dirty="0"/>
              <a:t>Comprehensive econometric analysis of 10 brands that have seen success through TV advertising </a:t>
            </a:r>
          </a:p>
        </p:txBody>
      </p:sp>
      <p:sp>
        <p:nvSpPr>
          <p:cNvPr id="15" name="Text Placeholder 14">
            <a:extLst>
              <a:ext uri="{FF2B5EF4-FFF2-40B4-BE49-F238E27FC236}">
                <a16:creationId xmlns:a16="http://schemas.microsoft.com/office/drawing/2014/main" id="{34C412B8-DD6C-4805-94DC-E9C6F708002D}"/>
              </a:ext>
            </a:extLst>
          </p:cNvPr>
          <p:cNvSpPr>
            <a:spLocks noGrp="1"/>
          </p:cNvSpPr>
          <p:nvPr>
            <p:ph type="body" sz="quarter" idx="15"/>
          </p:nvPr>
        </p:nvSpPr>
        <p:spPr>
          <a:xfrm>
            <a:off x="377758" y="5554092"/>
            <a:ext cx="11334817" cy="304800"/>
          </a:xfrm>
        </p:spPr>
        <p:txBody>
          <a:bodyPr/>
          <a:lstStyle/>
          <a:p>
            <a:r>
              <a:rPr lang="en-GB" dirty="0"/>
              <a:t>Source: Magic Numbers, The TV playbook for online businesses (2021)</a:t>
            </a:r>
          </a:p>
        </p:txBody>
      </p:sp>
      <p:sp>
        <p:nvSpPr>
          <p:cNvPr id="7" name="Content Placeholder 6">
            <a:extLst>
              <a:ext uri="{FF2B5EF4-FFF2-40B4-BE49-F238E27FC236}">
                <a16:creationId xmlns:a16="http://schemas.microsoft.com/office/drawing/2014/main" id="{DDA28472-F56B-4EDA-B1C2-91A7466205CC}"/>
              </a:ext>
            </a:extLst>
          </p:cNvPr>
          <p:cNvSpPr>
            <a:spLocks noGrp="1"/>
          </p:cNvSpPr>
          <p:nvPr>
            <p:ph type="body" sz="quarter" idx="4294967295"/>
          </p:nvPr>
        </p:nvSpPr>
        <p:spPr>
          <a:xfrm>
            <a:off x="7981583" y="1952204"/>
            <a:ext cx="3538800" cy="2508036"/>
          </a:xfrm>
        </p:spPr>
        <p:txBody>
          <a:bodyPr vert="horz" lIns="91440" tIns="45720" rIns="91440" bIns="45720" rtlCol="0">
            <a:normAutofit/>
          </a:bodyPr>
          <a:lstStyle/>
          <a:p>
            <a:pPr algn="ctr"/>
            <a:r>
              <a:rPr lang="en-GB" sz="5400" b="1" dirty="0">
                <a:solidFill>
                  <a:srgbClr val="0070C0"/>
                </a:solidFill>
                <a:latin typeface="+mj-lt"/>
              </a:rPr>
              <a:t>30 years</a:t>
            </a:r>
          </a:p>
          <a:p>
            <a:pPr algn="ctr"/>
            <a:r>
              <a:rPr lang="en-GB" sz="3600" dirty="0">
                <a:solidFill>
                  <a:schemeClr val="tx1"/>
                </a:solidFill>
                <a:latin typeface="+mj-lt"/>
              </a:rPr>
              <a:t>of advertising experience</a:t>
            </a:r>
          </a:p>
        </p:txBody>
      </p:sp>
      <p:sp>
        <p:nvSpPr>
          <p:cNvPr id="8" name="Content Placeholder 7">
            <a:extLst>
              <a:ext uri="{FF2B5EF4-FFF2-40B4-BE49-F238E27FC236}">
                <a16:creationId xmlns:a16="http://schemas.microsoft.com/office/drawing/2014/main" id="{3B552558-9736-4F91-8A4E-CDD990647FBE}"/>
              </a:ext>
            </a:extLst>
          </p:cNvPr>
          <p:cNvSpPr>
            <a:spLocks noGrp="1"/>
          </p:cNvSpPr>
          <p:nvPr>
            <p:ph sz="half" idx="4294967295"/>
          </p:nvPr>
        </p:nvSpPr>
        <p:spPr>
          <a:xfrm>
            <a:off x="4254712" y="1951566"/>
            <a:ext cx="3536950" cy="2508370"/>
          </a:xfrm>
        </p:spPr>
        <p:txBody>
          <a:bodyPr>
            <a:normAutofit/>
          </a:bodyPr>
          <a:lstStyle/>
          <a:p>
            <a:pPr algn="ctr" rtl="0"/>
            <a:r>
              <a:rPr lang="en-GB" sz="5400" b="1" i="0" u="none" strike="noStrike" kern="1200" baseline="0" dirty="0">
                <a:solidFill>
                  <a:srgbClr val="C00000"/>
                </a:solidFill>
                <a:latin typeface="+mj-lt"/>
              </a:rPr>
              <a:t>£106m </a:t>
            </a:r>
          </a:p>
          <a:p>
            <a:pPr algn="ctr" rtl="0"/>
            <a:r>
              <a:rPr lang="en-GB" sz="3600" dirty="0">
                <a:latin typeface="+mj-lt"/>
              </a:rPr>
              <a:t>of spending on TV</a:t>
            </a:r>
            <a:endParaRPr lang="en-GB" sz="3600" b="0" i="0" u="none" strike="noStrike" kern="1200" baseline="0" dirty="0">
              <a:solidFill>
                <a:srgbClr val="20244A"/>
              </a:solidFill>
              <a:latin typeface="+mj-lt"/>
            </a:endParaRPr>
          </a:p>
        </p:txBody>
      </p:sp>
      <p:sp>
        <p:nvSpPr>
          <p:cNvPr id="9" name="Content Placeholder 8">
            <a:extLst>
              <a:ext uri="{FF2B5EF4-FFF2-40B4-BE49-F238E27FC236}">
                <a16:creationId xmlns:a16="http://schemas.microsoft.com/office/drawing/2014/main" id="{022DD337-4161-4FFF-8B4E-0C5CA685610D}"/>
              </a:ext>
            </a:extLst>
          </p:cNvPr>
          <p:cNvSpPr>
            <a:spLocks noGrp="1"/>
          </p:cNvSpPr>
          <p:nvPr>
            <p:ph sz="half" idx="4294967295"/>
          </p:nvPr>
        </p:nvSpPr>
        <p:spPr>
          <a:xfrm>
            <a:off x="525992" y="1952204"/>
            <a:ext cx="3538800" cy="2508036"/>
          </a:xfrm>
        </p:spPr>
        <p:txBody>
          <a:bodyPr>
            <a:normAutofit/>
          </a:bodyPr>
          <a:lstStyle/>
          <a:p>
            <a:pPr algn="ctr"/>
            <a:r>
              <a:rPr lang="en-GB" sz="3600" dirty="0">
                <a:latin typeface="+mj-lt"/>
              </a:rPr>
              <a:t>Over</a:t>
            </a:r>
            <a:r>
              <a:rPr lang="en-GB" sz="2800" dirty="0">
                <a:latin typeface="+mj-lt"/>
              </a:rPr>
              <a:t> </a:t>
            </a:r>
          </a:p>
          <a:p>
            <a:pPr algn="ctr"/>
            <a:r>
              <a:rPr lang="en-GB" sz="5400" b="1" dirty="0">
                <a:solidFill>
                  <a:srgbClr val="002060"/>
                </a:solidFill>
                <a:latin typeface="+mj-lt"/>
                <a:cs typeface="Poppins SemiBold" panose="00000700000000000000" pitchFamily="2" charset="0"/>
              </a:rPr>
              <a:t>120m</a:t>
            </a:r>
          </a:p>
          <a:p>
            <a:pPr algn="ctr"/>
            <a:r>
              <a:rPr lang="en-GB" sz="3600" dirty="0">
                <a:latin typeface="+mj-lt"/>
              </a:rPr>
              <a:t>website visits</a:t>
            </a:r>
          </a:p>
        </p:txBody>
      </p:sp>
    </p:spTree>
    <p:extLst>
      <p:ext uri="{BB962C8B-B14F-4D97-AF65-F5344CB8AC3E}">
        <p14:creationId xmlns:p14="http://schemas.microsoft.com/office/powerpoint/2010/main" val="160324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12">
            <a:extLst>
              <a:ext uri="{FF2B5EF4-FFF2-40B4-BE49-F238E27FC236}">
                <a16:creationId xmlns:a16="http://schemas.microsoft.com/office/drawing/2014/main" id="{9F13B19B-DFA7-4966-8309-998676EFD93D}"/>
              </a:ext>
            </a:extLst>
          </p:cNvPr>
          <p:cNvGraphicFramePr>
            <a:graphicFrameLocks/>
          </p:cNvGraphicFramePr>
          <p:nvPr>
            <p:extLst>
              <p:ext uri="{D42A27DB-BD31-4B8C-83A1-F6EECF244321}">
                <p14:modId xmlns:p14="http://schemas.microsoft.com/office/powerpoint/2010/main" val="810335955"/>
              </p:ext>
            </p:extLst>
          </p:nvPr>
        </p:nvGraphicFramePr>
        <p:xfrm>
          <a:off x="485768" y="1417980"/>
          <a:ext cx="2725200" cy="2154399"/>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21">
            <a:extLst>
              <a:ext uri="{FF2B5EF4-FFF2-40B4-BE49-F238E27FC236}">
                <a16:creationId xmlns:a16="http://schemas.microsoft.com/office/drawing/2014/main" id="{2EED23D5-7A14-431D-A4CB-7A45466C3F67}"/>
              </a:ext>
            </a:extLst>
          </p:cNvPr>
          <p:cNvSpPr/>
          <p:nvPr/>
        </p:nvSpPr>
        <p:spPr>
          <a:xfrm>
            <a:off x="3326244" y="1417980"/>
            <a:ext cx="2725381" cy="2154399"/>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Mobility</a:t>
            </a:r>
          </a:p>
        </p:txBody>
      </p:sp>
      <p:sp>
        <p:nvSpPr>
          <p:cNvPr id="34" name="Rectangle 33">
            <a:extLst>
              <a:ext uri="{FF2B5EF4-FFF2-40B4-BE49-F238E27FC236}">
                <a16:creationId xmlns:a16="http://schemas.microsoft.com/office/drawing/2014/main" id="{715E9B9A-338D-4535-874A-DBC567E0984C}"/>
              </a:ext>
            </a:extLst>
          </p:cNvPr>
          <p:cNvSpPr/>
          <p:nvPr/>
        </p:nvSpPr>
        <p:spPr>
          <a:xfrm>
            <a:off x="6166901" y="1417980"/>
            <a:ext cx="2725381" cy="2154399"/>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Mobility</a:t>
            </a:r>
          </a:p>
        </p:txBody>
      </p:sp>
      <p:sp>
        <p:nvSpPr>
          <p:cNvPr id="35" name="Rectangle 34">
            <a:extLst>
              <a:ext uri="{FF2B5EF4-FFF2-40B4-BE49-F238E27FC236}">
                <a16:creationId xmlns:a16="http://schemas.microsoft.com/office/drawing/2014/main" id="{7AD56078-3F7D-40D1-9F16-D1F9AE2147CA}"/>
              </a:ext>
            </a:extLst>
          </p:cNvPr>
          <p:cNvSpPr/>
          <p:nvPr/>
        </p:nvSpPr>
        <p:spPr>
          <a:xfrm>
            <a:off x="9007558" y="1417980"/>
            <a:ext cx="2725381" cy="2154399"/>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Mobility</a:t>
            </a:r>
          </a:p>
        </p:txBody>
      </p:sp>
      <p:sp>
        <p:nvSpPr>
          <p:cNvPr id="10" name="Title 9">
            <a:extLst>
              <a:ext uri="{FF2B5EF4-FFF2-40B4-BE49-F238E27FC236}">
                <a16:creationId xmlns:a16="http://schemas.microsoft.com/office/drawing/2014/main" id="{C8DFC088-66B9-4EA3-83B4-8E82D29DE824}"/>
              </a:ext>
            </a:extLst>
          </p:cNvPr>
          <p:cNvSpPr>
            <a:spLocks noGrp="1"/>
          </p:cNvSpPr>
          <p:nvPr>
            <p:ph type="title"/>
          </p:nvPr>
        </p:nvSpPr>
        <p:spPr/>
        <p:txBody>
          <a:bodyPr/>
          <a:lstStyle/>
          <a:p>
            <a:r>
              <a:rPr lang="en-GB" dirty="0"/>
              <a:t>Multiple considerations were taken into account to understand the impact of TV and other media</a:t>
            </a:r>
          </a:p>
        </p:txBody>
      </p:sp>
      <p:sp>
        <p:nvSpPr>
          <p:cNvPr id="11" name="Text Placeholder 10">
            <a:extLst>
              <a:ext uri="{FF2B5EF4-FFF2-40B4-BE49-F238E27FC236}">
                <a16:creationId xmlns:a16="http://schemas.microsoft.com/office/drawing/2014/main" id="{D6A221DE-D118-45E3-9353-B52584A3A0F8}"/>
              </a:ext>
            </a:extLst>
          </p:cNvPr>
          <p:cNvSpPr>
            <a:spLocks noGrp="1"/>
          </p:cNvSpPr>
          <p:nvPr>
            <p:ph type="body" sz="quarter" idx="13"/>
          </p:nvPr>
        </p:nvSpPr>
        <p:spPr/>
        <p:txBody>
          <a:bodyPr/>
          <a:lstStyle/>
          <a:p>
            <a:r>
              <a:rPr lang="en-GB" sz="1400" dirty="0"/>
              <a:t>A range of online born business models, specifically brands that have seen success through TV advertising</a:t>
            </a:r>
          </a:p>
          <a:p>
            <a:endParaRPr lang="en-GB" sz="1400" dirty="0"/>
          </a:p>
        </p:txBody>
      </p:sp>
      <p:sp>
        <p:nvSpPr>
          <p:cNvPr id="13" name="Text Placeholder 12">
            <a:extLst>
              <a:ext uri="{FF2B5EF4-FFF2-40B4-BE49-F238E27FC236}">
                <a16:creationId xmlns:a16="http://schemas.microsoft.com/office/drawing/2014/main" id="{63F751A2-8FDE-4674-AF1D-C53F9E9B91A2}"/>
              </a:ext>
            </a:extLst>
          </p:cNvPr>
          <p:cNvSpPr>
            <a:spLocks noGrp="1"/>
          </p:cNvSpPr>
          <p:nvPr>
            <p:ph type="body" sz="quarter" idx="17"/>
          </p:nvPr>
        </p:nvSpPr>
        <p:spPr/>
        <p:txBody>
          <a:bodyPr/>
          <a:lstStyle/>
          <a:p>
            <a:r>
              <a:rPr lang="en-GB" sz="1400" dirty="0"/>
              <a:t>Analysis conducted using data that was available to buy or access through open data sources</a:t>
            </a:r>
          </a:p>
          <a:p>
            <a:endParaRPr lang="en-GB" sz="1400" dirty="0"/>
          </a:p>
        </p:txBody>
      </p:sp>
      <p:sp>
        <p:nvSpPr>
          <p:cNvPr id="14" name="Text Placeholder 13">
            <a:extLst>
              <a:ext uri="{FF2B5EF4-FFF2-40B4-BE49-F238E27FC236}">
                <a16:creationId xmlns:a16="http://schemas.microsoft.com/office/drawing/2014/main" id="{C4181B2B-998D-4DDA-B942-E9AD7089A981}"/>
              </a:ext>
            </a:extLst>
          </p:cNvPr>
          <p:cNvSpPr>
            <a:spLocks noGrp="1"/>
          </p:cNvSpPr>
          <p:nvPr>
            <p:ph type="body" sz="quarter" idx="18"/>
          </p:nvPr>
        </p:nvSpPr>
        <p:spPr/>
        <p:txBody>
          <a:bodyPr/>
          <a:lstStyle/>
          <a:p>
            <a:r>
              <a:rPr lang="en-GB" sz="1400" dirty="0"/>
              <a:t>Limitations with platforms such as Facebook and YouTube to determine cost per response </a:t>
            </a:r>
          </a:p>
          <a:p>
            <a:endParaRPr lang="en-GB" sz="1400" dirty="0"/>
          </a:p>
        </p:txBody>
      </p:sp>
      <p:sp>
        <p:nvSpPr>
          <p:cNvPr id="19" name="Text Placeholder 18">
            <a:extLst>
              <a:ext uri="{FF2B5EF4-FFF2-40B4-BE49-F238E27FC236}">
                <a16:creationId xmlns:a16="http://schemas.microsoft.com/office/drawing/2014/main" id="{077B034B-964A-4C15-883B-4F7A8BF3DCE3}"/>
              </a:ext>
            </a:extLst>
          </p:cNvPr>
          <p:cNvSpPr>
            <a:spLocks noGrp="1"/>
          </p:cNvSpPr>
          <p:nvPr>
            <p:ph type="body" sz="quarter" idx="27"/>
          </p:nvPr>
        </p:nvSpPr>
        <p:spPr/>
        <p:txBody>
          <a:bodyPr>
            <a:normAutofit/>
          </a:bodyPr>
          <a:lstStyle/>
          <a:p>
            <a:r>
              <a:rPr lang="en-GB" sz="1400" dirty="0"/>
              <a:t>Analysis excludes BVOD as unable to attain a three year set of data that would be required for this specific model</a:t>
            </a:r>
          </a:p>
          <a:p>
            <a:endParaRPr lang="en-GB" sz="1400" dirty="0"/>
          </a:p>
        </p:txBody>
      </p:sp>
      <p:sp>
        <p:nvSpPr>
          <p:cNvPr id="21" name="Text Placeholder 7">
            <a:extLst>
              <a:ext uri="{FF2B5EF4-FFF2-40B4-BE49-F238E27FC236}">
                <a16:creationId xmlns:a16="http://schemas.microsoft.com/office/drawing/2014/main" id="{08177189-A2EB-40C7-AD95-188FDA1B0DD6}"/>
              </a:ext>
            </a:extLst>
          </p:cNvPr>
          <p:cNvSpPr txBox="1">
            <a:spLocks/>
          </p:cNvSpPr>
          <p:nvPr/>
        </p:nvSpPr>
        <p:spPr>
          <a:xfrm>
            <a:off x="156477" y="5591942"/>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Data sources: </a:t>
            </a:r>
            <a:r>
              <a:rPr lang="en-GB" dirty="0" err="1"/>
              <a:t>Similarweb</a:t>
            </a:r>
            <a:r>
              <a:rPr lang="en-GB" dirty="0"/>
              <a:t>, BARB, Nielsen </a:t>
            </a:r>
            <a:r>
              <a:rPr lang="en-GB" dirty="0" err="1"/>
              <a:t>AdIntel</a:t>
            </a:r>
            <a:r>
              <a:rPr lang="en-GB" dirty="0"/>
              <a:t>, Google mobility, ONS, Google trends, CASS, SMMT, Investopedia, news articles</a:t>
            </a:r>
          </a:p>
        </p:txBody>
      </p:sp>
      <p:pic>
        <p:nvPicPr>
          <p:cNvPr id="23" name="Picture 22">
            <a:extLst>
              <a:ext uri="{FF2B5EF4-FFF2-40B4-BE49-F238E27FC236}">
                <a16:creationId xmlns:a16="http://schemas.microsoft.com/office/drawing/2014/main" id="{4DAADE2E-8B60-4E59-949F-B3C3EB4F95D8}"/>
              </a:ext>
            </a:extLst>
          </p:cNvPr>
          <p:cNvPicPr>
            <a:picLocks noChangeAspect="1"/>
          </p:cNvPicPr>
          <p:nvPr/>
        </p:nvPicPr>
        <p:blipFill>
          <a:blip r:embed="rId4"/>
          <a:stretch>
            <a:fillRect/>
          </a:stretch>
        </p:blipFill>
        <p:spPr>
          <a:xfrm>
            <a:off x="3479515" y="1594819"/>
            <a:ext cx="1306493" cy="255492"/>
          </a:xfrm>
          <a:prstGeom prst="rect">
            <a:avLst/>
          </a:prstGeom>
        </p:spPr>
      </p:pic>
      <p:pic>
        <p:nvPicPr>
          <p:cNvPr id="24" name="Picture 2" descr="Nielsen Refreshes Brand, Logo Following NielsenIQ Sale">
            <a:extLst>
              <a:ext uri="{FF2B5EF4-FFF2-40B4-BE49-F238E27FC236}">
                <a16:creationId xmlns:a16="http://schemas.microsoft.com/office/drawing/2014/main" id="{63303D95-3424-4E27-BE96-CE1AB9BD3F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008" y="1690570"/>
            <a:ext cx="1030839" cy="5798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Website Traffic - Check and Analyze Any Website | Similarweb">
            <a:extLst>
              <a:ext uri="{FF2B5EF4-FFF2-40B4-BE49-F238E27FC236}">
                <a16:creationId xmlns:a16="http://schemas.microsoft.com/office/drawing/2014/main" id="{8F1DD898-7213-4066-88B1-482DF56D8B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5755" y="2584008"/>
            <a:ext cx="1362557" cy="7097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3FABAFDC-E4A5-43A2-987D-5EF01777C342}"/>
              </a:ext>
            </a:extLst>
          </p:cNvPr>
          <p:cNvPicPr>
            <a:picLocks noChangeAspect="1"/>
          </p:cNvPicPr>
          <p:nvPr/>
        </p:nvPicPr>
        <p:blipFill>
          <a:blip r:embed="rId7"/>
          <a:stretch>
            <a:fillRect/>
          </a:stretch>
        </p:blipFill>
        <p:spPr>
          <a:xfrm>
            <a:off x="3479515" y="2107845"/>
            <a:ext cx="1396434" cy="363722"/>
          </a:xfrm>
          <a:prstGeom prst="rect">
            <a:avLst/>
          </a:prstGeom>
        </p:spPr>
      </p:pic>
      <p:pic>
        <p:nvPicPr>
          <p:cNvPr id="27" name="Picture 8">
            <a:extLst>
              <a:ext uri="{FF2B5EF4-FFF2-40B4-BE49-F238E27FC236}">
                <a16:creationId xmlns:a16="http://schemas.microsoft.com/office/drawing/2014/main" id="{384D5B84-EC32-4040-9F91-C66650B100E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893" t="43612" r="8893" b="37592"/>
          <a:stretch/>
        </p:blipFill>
        <p:spPr bwMode="auto">
          <a:xfrm>
            <a:off x="4555483" y="2529587"/>
            <a:ext cx="1362557" cy="3115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a:extLst>
              <a:ext uri="{FF2B5EF4-FFF2-40B4-BE49-F238E27FC236}">
                <a16:creationId xmlns:a16="http://schemas.microsoft.com/office/drawing/2014/main" id="{43F52720-EC73-4033-9787-A3E3282183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1329" y="3045459"/>
            <a:ext cx="1362557" cy="50117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Facebook – log in or sign up">
            <a:extLst>
              <a:ext uri="{FF2B5EF4-FFF2-40B4-BE49-F238E27FC236}">
                <a16:creationId xmlns:a16="http://schemas.microsoft.com/office/drawing/2014/main" id="{65795E51-AFE3-4C27-939A-43C72093A8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1178" y="1727258"/>
            <a:ext cx="1842947" cy="64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FB088036-77B6-4162-AEFF-57A59A5C535C}"/>
              </a:ext>
            </a:extLst>
          </p:cNvPr>
          <p:cNvPicPr>
            <a:picLocks noChangeAspect="1"/>
          </p:cNvPicPr>
          <p:nvPr/>
        </p:nvPicPr>
        <p:blipFill>
          <a:blip r:embed="rId11"/>
          <a:stretch>
            <a:fillRect/>
          </a:stretch>
        </p:blipFill>
        <p:spPr>
          <a:xfrm>
            <a:off x="6487402" y="2516885"/>
            <a:ext cx="2026388" cy="648444"/>
          </a:xfrm>
          <a:prstGeom prst="rect">
            <a:avLst/>
          </a:prstGeom>
        </p:spPr>
      </p:pic>
      <p:pic>
        <p:nvPicPr>
          <p:cNvPr id="36" name="Picture 16" descr="ITV Hub passes 30 million users | informitv">
            <a:extLst>
              <a:ext uri="{FF2B5EF4-FFF2-40B4-BE49-F238E27FC236}">
                <a16:creationId xmlns:a16="http://schemas.microsoft.com/office/drawing/2014/main" id="{EAEC613A-B556-4AD5-A19C-46A6CE62AA0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15019" y="1485053"/>
            <a:ext cx="1717638" cy="96617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0" descr="All 4 rebrand 1">
            <a:extLst>
              <a:ext uri="{FF2B5EF4-FFF2-40B4-BE49-F238E27FC236}">
                <a16:creationId xmlns:a16="http://schemas.microsoft.com/office/drawing/2014/main" id="{B3B693EE-A133-4044-B8D3-C7B932F59A4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56147" y="2538023"/>
            <a:ext cx="1228201" cy="690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79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4407F-00F2-434C-9241-3C90ABDB05A8}"/>
              </a:ext>
            </a:extLst>
          </p:cNvPr>
          <p:cNvSpPr>
            <a:spLocks noGrp="1"/>
          </p:cNvSpPr>
          <p:nvPr>
            <p:ph type="title"/>
          </p:nvPr>
        </p:nvSpPr>
        <p:spPr/>
        <p:txBody>
          <a:bodyPr/>
          <a:lstStyle/>
          <a:p>
            <a:r>
              <a:rPr lang="en-GB" dirty="0"/>
              <a:t>Findings</a:t>
            </a:r>
          </a:p>
        </p:txBody>
      </p:sp>
      <p:sp>
        <p:nvSpPr>
          <p:cNvPr id="6" name="Text Placeholder 5">
            <a:extLst>
              <a:ext uri="{FF2B5EF4-FFF2-40B4-BE49-F238E27FC236}">
                <a16:creationId xmlns:a16="http://schemas.microsoft.com/office/drawing/2014/main" id="{D73D19C1-19EE-4E05-A8DC-FA800B59C803}"/>
              </a:ext>
            </a:extLst>
          </p:cNvPr>
          <p:cNvSpPr>
            <a:spLocks noGrp="1"/>
          </p:cNvSpPr>
          <p:nvPr>
            <p:ph type="body" sz="quarter" idx="13"/>
          </p:nvPr>
        </p:nvSpPr>
        <p:spPr/>
        <p:txBody>
          <a:bodyPr>
            <a:normAutofit/>
          </a:bodyPr>
          <a:lstStyle/>
          <a:p>
            <a:r>
              <a:rPr lang="en-GB" sz="2000" b="1" dirty="0"/>
              <a:t>3 signs it’s time for TV</a:t>
            </a:r>
          </a:p>
        </p:txBody>
      </p:sp>
      <p:sp>
        <p:nvSpPr>
          <p:cNvPr id="8" name="Text Placeholder 7">
            <a:extLst>
              <a:ext uri="{FF2B5EF4-FFF2-40B4-BE49-F238E27FC236}">
                <a16:creationId xmlns:a16="http://schemas.microsoft.com/office/drawing/2014/main" id="{A71F070B-14FA-4834-BF12-4B9003662CE3}"/>
              </a:ext>
            </a:extLst>
          </p:cNvPr>
          <p:cNvSpPr>
            <a:spLocks noGrp="1"/>
          </p:cNvSpPr>
          <p:nvPr>
            <p:ph type="body" sz="quarter" idx="17"/>
          </p:nvPr>
        </p:nvSpPr>
        <p:spPr/>
        <p:txBody>
          <a:bodyPr>
            <a:normAutofit/>
          </a:bodyPr>
          <a:lstStyle/>
          <a:p>
            <a:r>
              <a:rPr lang="en-GB" sz="2000" b="1" dirty="0"/>
              <a:t>The effects of TV on your business</a:t>
            </a:r>
          </a:p>
        </p:txBody>
      </p:sp>
      <p:sp>
        <p:nvSpPr>
          <p:cNvPr id="9" name="Text Placeholder 8">
            <a:extLst>
              <a:ext uri="{FF2B5EF4-FFF2-40B4-BE49-F238E27FC236}">
                <a16:creationId xmlns:a16="http://schemas.microsoft.com/office/drawing/2014/main" id="{A6AB6917-8CB2-4ECD-A5BA-F49250508FA1}"/>
              </a:ext>
            </a:extLst>
          </p:cNvPr>
          <p:cNvSpPr>
            <a:spLocks noGrp="1"/>
          </p:cNvSpPr>
          <p:nvPr>
            <p:ph type="body" sz="quarter" idx="18"/>
          </p:nvPr>
        </p:nvSpPr>
        <p:spPr/>
        <p:txBody>
          <a:bodyPr>
            <a:normAutofit/>
          </a:bodyPr>
          <a:lstStyle/>
          <a:p>
            <a:r>
              <a:rPr lang="en-GB" sz="2000" b="1" dirty="0"/>
              <a:t>TV drives cost-effective search</a:t>
            </a:r>
          </a:p>
        </p:txBody>
      </p:sp>
      <p:pic>
        <p:nvPicPr>
          <p:cNvPr id="21" name="Picture Placeholder 20" descr="A picture containing text&#10;&#10;Description automatically generated">
            <a:extLst>
              <a:ext uri="{FF2B5EF4-FFF2-40B4-BE49-F238E27FC236}">
                <a16:creationId xmlns:a16="http://schemas.microsoft.com/office/drawing/2014/main" id="{4EB7D602-52B7-4B0C-8717-B12E29FD05ED}"/>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4224" r="14224"/>
          <a:stretch>
            <a:fillRect/>
          </a:stretch>
        </p:blipFill>
        <p:spPr/>
      </p:pic>
      <p:pic>
        <p:nvPicPr>
          <p:cNvPr id="17" name="Picture Placeholder 16" descr="A person in a blue dress and a dog in a room with presents&#10;&#10;Description automatically generated with low confidence">
            <a:extLst>
              <a:ext uri="{FF2B5EF4-FFF2-40B4-BE49-F238E27FC236}">
                <a16:creationId xmlns:a16="http://schemas.microsoft.com/office/drawing/2014/main" id="{CB5178A8-7C97-4853-B076-61AA8320097F}"/>
              </a:ext>
            </a:extLst>
          </p:cNvPr>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l="14224" r="14224"/>
          <a:stretch>
            <a:fillRect/>
          </a:stretch>
        </p:blipFill>
        <p:spPr/>
      </p:pic>
      <p:pic>
        <p:nvPicPr>
          <p:cNvPr id="14" name="Picture Placeholder 13" descr="Two people sitting on a couch&#10;&#10;Description automatically generated with medium confidence">
            <a:extLst>
              <a:ext uri="{FF2B5EF4-FFF2-40B4-BE49-F238E27FC236}">
                <a16:creationId xmlns:a16="http://schemas.microsoft.com/office/drawing/2014/main" id="{B993F217-625E-4D5A-936F-787EB9DF4248}"/>
              </a:ext>
            </a:extLst>
          </p:cNvPr>
          <p:cNvPicPr>
            <a:picLocks noGrp="1" noChangeAspect="1"/>
          </p:cNvPicPr>
          <p:nvPr>
            <p:ph type="pic" sz="quarter" idx="25"/>
          </p:nvPr>
        </p:nvPicPr>
        <p:blipFill>
          <a:blip r:embed="rId5">
            <a:extLst>
              <a:ext uri="{28A0092B-C50C-407E-A947-70E740481C1C}">
                <a14:useLocalDpi xmlns:a14="http://schemas.microsoft.com/office/drawing/2010/main" val="0"/>
              </a:ext>
            </a:extLst>
          </a:blip>
          <a:srcRect l="14224" r="14224"/>
          <a:stretch>
            <a:fillRect/>
          </a:stretch>
        </p:blipFill>
        <p:spPr/>
      </p:pic>
      <p:sp>
        <p:nvSpPr>
          <p:cNvPr id="11" name="Text Placeholder 10">
            <a:extLst>
              <a:ext uri="{FF2B5EF4-FFF2-40B4-BE49-F238E27FC236}">
                <a16:creationId xmlns:a16="http://schemas.microsoft.com/office/drawing/2014/main" id="{090204EB-444B-48DD-ABD2-1EFF96FA9FC9}"/>
              </a:ext>
            </a:extLst>
          </p:cNvPr>
          <p:cNvSpPr>
            <a:spLocks noGrp="1"/>
          </p:cNvSpPr>
          <p:nvPr>
            <p:ph type="body" sz="quarter" idx="27"/>
          </p:nvPr>
        </p:nvSpPr>
        <p:spPr/>
        <p:txBody>
          <a:bodyPr>
            <a:normAutofit/>
          </a:bodyPr>
          <a:lstStyle/>
          <a:p>
            <a:r>
              <a:rPr lang="en-GB" sz="2000" b="1" dirty="0"/>
              <a:t>A 2-step approach that works</a:t>
            </a:r>
          </a:p>
          <a:p>
            <a:endParaRPr lang="en-GB" sz="2000" b="1" dirty="0"/>
          </a:p>
        </p:txBody>
      </p:sp>
      <p:sp>
        <p:nvSpPr>
          <p:cNvPr id="19" name="Text Placeholder 18">
            <a:extLst>
              <a:ext uri="{FF2B5EF4-FFF2-40B4-BE49-F238E27FC236}">
                <a16:creationId xmlns:a16="http://schemas.microsoft.com/office/drawing/2014/main" id="{3D903866-3302-4898-A6A1-CE8522BED09A}"/>
              </a:ext>
            </a:extLst>
          </p:cNvPr>
          <p:cNvSpPr>
            <a:spLocks noGrp="1"/>
          </p:cNvSpPr>
          <p:nvPr>
            <p:ph type="body" sz="quarter" idx="16"/>
          </p:nvPr>
        </p:nvSpPr>
        <p:spPr/>
        <p:txBody>
          <a:bodyPr/>
          <a:lstStyle/>
          <a:p>
            <a:r>
              <a:rPr lang="en-GB" dirty="0"/>
              <a:t>Source: Magic Numbers, The TV playbook for online businesses (2021)</a:t>
            </a:r>
          </a:p>
          <a:p>
            <a:endParaRPr lang="en-GB" dirty="0"/>
          </a:p>
        </p:txBody>
      </p:sp>
      <p:pic>
        <p:nvPicPr>
          <p:cNvPr id="25" name="Picture Placeholder 24" descr="A picture containing text, person, person&#10;&#10;Description automatically generated">
            <a:extLst>
              <a:ext uri="{FF2B5EF4-FFF2-40B4-BE49-F238E27FC236}">
                <a16:creationId xmlns:a16="http://schemas.microsoft.com/office/drawing/2014/main" id="{1489D768-FEB1-4715-A341-39759BF12702}"/>
              </a:ext>
            </a:extLst>
          </p:cNvPr>
          <p:cNvPicPr>
            <a:picLocks noGrp="1" noChangeAspect="1"/>
          </p:cNvPicPr>
          <p:nvPr>
            <p:ph type="pic" sz="quarter" idx="26"/>
          </p:nvPr>
        </p:nvPicPr>
        <p:blipFill>
          <a:blip r:embed="rId6">
            <a:extLst>
              <a:ext uri="{28A0092B-C50C-407E-A947-70E740481C1C}">
                <a14:useLocalDpi xmlns:a14="http://schemas.microsoft.com/office/drawing/2010/main" val="0"/>
              </a:ext>
            </a:extLst>
          </a:blip>
          <a:srcRect l="14249" r="14249"/>
          <a:stretch>
            <a:fillRect/>
          </a:stretch>
        </p:blipFill>
        <p:spPr/>
      </p:pic>
    </p:spTree>
    <p:extLst>
      <p:ext uri="{BB962C8B-B14F-4D97-AF65-F5344CB8AC3E}">
        <p14:creationId xmlns:p14="http://schemas.microsoft.com/office/powerpoint/2010/main" val="125911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10;&#10;Description automatically generated">
            <a:extLst>
              <a:ext uri="{FF2B5EF4-FFF2-40B4-BE49-F238E27FC236}">
                <a16:creationId xmlns:a16="http://schemas.microsoft.com/office/drawing/2014/main" id="{095C13C5-9F5F-4943-B6CE-54634047496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7" name="Rectangle 6">
            <a:extLst>
              <a:ext uri="{FF2B5EF4-FFF2-40B4-BE49-F238E27FC236}">
                <a16:creationId xmlns:a16="http://schemas.microsoft.com/office/drawing/2014/main" id="{10340B57-48B8-40CE-8590-D4DC9B7FFCAA}"/>
              </a:ext>
            </a:extLst>
          </p:cNvPr>
          <p:cNvSpPr/>
          <p:nvPr/>
        </p:nvSpPr>
        <p:spPr>
          <a:xfrm flipH="1">
            <a:off x="4275" y="-9729"/>
            <a:ext cx="12192006"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 name="Title 5">
            <a:extLst>
              <a:ext uri="{FF2B5EF4-FFF2-40B4-BE49-F238E27FC236}">
                <a16:creationId xmlns:a16="http://schemas.microsoft.com/office/drawing/2014/main" id="{09DCEE7E-5089-4E63-B52C-212568FFA58C}"/>
              </a:ext>
            </a:extLst>
          </p:cNvPr>
          <p:cNvSpPr>
            <a:spLocks noGrp="1"/>
          </p:cNvSpPr>
          <p:nvPr>
            <p:ph type="ctrTitle"/>
          </p:nvPr>
        </p:nvSpPr>
        <p:spPr/>
        <p:txBody>
          <a:bodyPr/>
          <a:lstStyle/>
          <a:p>
            <a:r>
              <a:rPr lang="en-GB" dirty="0"/>
              <a:t>3 signs it’s time for TV</a:t>
            </a:r>
          </a:p>
        </p:txBody>
      </p:sp>
      <p:sp>
        <p:nvSpPr>
          <p:cNvPr id="3" name="Text Placeholder 2">
            <a:extLst>
              <a:ext uri="{FF2B5EF4-FFF2-40B4-BE49-F238E27FC236}">
                <a16:creationId xmlns:a16="http://schemas.microsoft.com/office/drawing/2014/main" id="{C52738E4-BABA-400C-BBA2-2A04EE85F7E4}"/>
              </a:ext>
            </a:extLst>
          </p:cNvPr>
          <p:cNvSpPr>
            <a:spLocks noGrp="1"/>
          </p:cNvSpPr>
          <p:nvPr>
            <p:ph type="body" sz="quarter" idx="14"/>
          </p:nvPr>
        </p:nvSpPr>
        <p:spPr/>
        <p:txBody>
          <a:bodyPr/>
          <a:lstStyle/>
          <a:p>
            <a:endParaRPr lang="en-GB"/>
          </a:p>
        </p:txBody>
      </p:sp>
      <p:sp>
        <p:nvSpPr>
          <p:cNvPr id="8" name="Text Placeholder 5">
            <a:extLst>
              <a:ext uri="{FF2B5EF4-FFF2-40B4-BE49-F238E27FC236}">
                <a16:creationId xmlns:a16="http://schemas.microsoft.com/office/drawing/2014/main" id="{E4FDBB31-9CFE-4046-9F1B-5350523A8A59}"/>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“Good Finds” – Gumtree</a:t>
            </a:r>
          </a:p>
        </p:txBody>
      </p:sp>
    </p:spTree>
    <p:extLst>
      <p:ext uri="{BB962C8B-B14F-4D97-AF65-F5344CB8AC3E}">
        <p14:creationId xmlns:p14="http://schemas.microsoft.com/office/powerpoint/2010/main" val="367588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5"/>
  <p:tag name="ISPRING_SCORM_RATE_SLIDES" val="0"/>
  <p:tag name="ISPRING_SCORM_PASSING_SCORE" val="0.000000"/>
  <p:tag name="ISPRING_ULTRA_SCORM_COURSE_ID" val="6B6F9600-DF1A-455E-B888-4AA1882A6C6F"/>
  <p:tag name="ISPRINGONLINEFOLDERID" val="0"/>
  <p:tag name="ISPRINGONLINEFOLDERPATH" val="Content List"/>
  <p:tag name="ISPRING_PLAYERS_CUSTOMIZATION" val="UEsDBBQAAgAIAHV8+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Z8AUmzuqfRhAQAAFARAAAdAAAAdW5pdmVyc2FsL2NvbW1vbl9tZXNzYWdlcy5sbmetWG1v2zYQ/l6g/4EQUGADtrQd0KIYEgW0xNhCZMmV6DjZMAiMxNhEKDHVi9vs037Nfth+yY6U7dhNC0lJAdswad1zx3t57ujj0y+5RGteVkIVJ9bbozcW4kWqMlEsT6w5Pfv1g4WqmhUZk6rgJ1ahLHRqv3xxLFmxbNiSw/eXLxA6znlVwbKy9ephjUR2Ys1GiRNOZzi4SvxwHCYjb2zZjsrvWHGPfLVUP/32/sOXt+/e/3z8eiPXByaeYt8/BEIG6d2bHkABjUI/ATTiJwG5pJatP4fJhXPqewGx7M2XYdKziFxYtv7slJtHEQloEvueSxIvToKQGl/4hBLXsq9Ug1ZszVGt0Frwz6hecYhjLUqOKiky80OqYKNoeJcyN5xiL0giEtPIc6gXBpYdq7K8/8XAsqZeqRLUVSgTFbuWPDM6IWPM73clr0A1qyGjELzqlYAnVc5EcdSpOsILLxgnNAz9OCGBu92xbFJkyC2ZVjMQJcIxiQCgZBUvnyCbmCwz4ghLOQxh4o0nPrypNmEilisJ73qoHTMCMZjxoksKcoREkF1xvAgjVzsNVCGG7lhVfVZldpAf+4HqAvYCJ4QUdOgeONUYW2CIsQDeKEue1l1gUxLHeEySUXgJiQx1Fw6RCM+h3M6HSFyRGEqExF0yAb7wxlgnvC6xbf5v6ytlOp3lPWJpCnLafWuhmgp2tEuhCkylVcO0xOTjHKLmYf8bVdwCgmNNvJZizcGEMuvOHuAUh7g6fz7OvT+SM+z5xE0godxwkVBDdloZA3ooVI2YlEofAPSybM2KlKNrnrIGEv4eHstEZh7TwTaWfGrE34jVG2p5tWGlwCWXr44GmnZAZI8tzJsKzKtrnt/VXar3zH+KFTqxv2tCn6M/TX/skABHXvjdIOXsvg1Sn8hUIm9kS73Pjs/OsqEx6jTimZ7qH60fbUncEuzIA9YaCdVfgkBL1U0EuqDsL+UFZ6Bo1vI0ELlX3AzQGYQbgEChp2JcgKsOTLgAFw6QX5BR7FEYkBb8uhJ15+xhqrEN0LdDm8KwJ3nNH4rxmt8o4DHJ2bodQaAVmUh3BnRvwjnoF9SjPpgcAOCyTR6AlCIH+7MemPMp2XqgpfmDkyxUIzNTvFLcGqoH3zY5fzw73ZQqN7uSVdvkbTvN6XOsaA8XtUpnA2aAXf31js9e+T09SjHBkTNJHBw4RE/7ulZlTyEoAe0Kn8aJj0daHGohZ3W6grZ6o5oi6wnUDuwuOcMAtjlzzFmZrv7759+eGF9Z0u6ize7vg0CgsDULkh3Yn4GqefVXFwjFo0M5s+gjtbngbOV63neoB1n4Qy4SrG0tucph66hbLyT5JmiYUuxMplAHsUl71ZRp95S2jzDF0TlwmRnFLXvKylsgQqqUHIRiXG3ZF3qwM9EaIvxw0YS7unbSEOHnNRR9bOrNEuy65toNJShFett2zgwuF+nm/i3h/t0XzJngANj2KzyeiXooYETI7lrth9g1l0VfMf0PRo/aNA1uy2VAF+36gSzWj/vdblWZ/z6OX+/9FfI/UEsDBBQAAgAIACZ8AUlHS1cD/AMAABcRAAAnAAAAdW5pdmVyc2FsL2ZsYXNoX3B1Ymxpc2hpbmdfc2V0dGluZ3MueG1s1VjvctpGEP/OU9yok49BdmrXDgN4PLYYM8FAkdwm0+l4Dt2Crj7dqboThHzq0/TB+iTd02EMASciKZ1kGA/otPvbv79dyc2L96kgM8g1V7LlHdePPAIyVozLacu7izovzz2iDZWMCiWh5UnlkYt2rZkVY8F1EoIxKKoJwkjdyEzLS4zJGr4/n8/rXGe5vatEYRBf12OV+lkOGqSB3M8EXeCXWWSgvSVCBQD8S5VcqrVrNUKaDulWsUIA4Qw9l9wGRUVHUJ14vhMb0/hhmqtCsislVE7y6bjl/XB+aT+PMg7qmqcgbU50Gw/tsWlQxrj1goqQfwCSAJ8m6O7ZiUfmnJmk5b06sSgo7W+jlNgudGpRrhTmQJolfAqGMmqou3T2DLw3+vHAHbGFpCmPI7xDbPwt7zq6D3vd6+C+P4iC8P4muu05H/ZQioK30R5KUTfqBfvIV4W/eTcMRr1u/819NBj0ou7wSQszupGQpr+ZsSZmVhV5DKuENU1SpGNJucAe/SiNGgx2uaD5FCLV4VjECRUaPPJHBtOfCyq4WSAZjpAMDwDZpc4gNiNbtpZn8gK8JzgHiI5hLVctcfp61RJn5xuh+876U1g7vWxSY2icYPPgWela018/ehSbKLkRmr0mYyXYKiBIx8D6NIU1SoQPXHZQ8tgjEyyCwFAHGUgSUok05AbDj1cAuhhrw01Jv85S+jLnVBDEwzkB5DbcSkec0FxvZH2Vedv8cfu3vjKgf3fpcEfPif6qCsHIQhVE8AcgRhEsdZHirwTIOqHIJFdpeYqUN0QLjs7NOMyBXVQx9A5NpAVq4nzJBBhn4c+CfyBjmKgccYHOcBrhOdcOv74XcEa1fgKljz6+cDTp9q+Dty9sgJTNqIz3BMf+gDQzh8CnGLtUaEIIhdlcg8DMxLTQUNaHcVaKVQmz/uUV0TwthKv4f12XNegDVucwVujC1ahKYT7rQWWzCZ2VnLQ8K6GRjRxL4jDxRoyDhssCqgLGVBIlxYLQGIe5tgyfcVVoPHFcdtD6ixx0qoTL0tUpzkM0ljPIq6AdHb/68eT0p7Pz1426/89ff7/8pNJywQ0Ftdbchrt6doNW0/poj35G6RPbdEu3o/LUtijbMrr7CWG5ybbnfNO3O2j3Sio357e6kcLgcnR1Q0ZBeNeLwkaVhugrZJ2JE+yoiX2mrKIzuIuwJEEV0eEo+KWSG1ibSmwIwkpwg0pxvKkiNXKberi2pSu5gON86sYTDnTBU46d+V1Q9Dm2fD27/xeGfvVDo6P4gRgKNI8TrOrBOuG7mIKHTPG3lDV3tXrd23i/a/o736TtnZRLnmIu7aZfvX63T0+O8I1x561aDdE2/5nRrv0LUEsDBBQAAgAIACZ8AUllFrXe5AIAAI8KAAAhAAAAdW5pdmVyc2FsL2ZsYXNoX3NraW5fc2V0dGluZ3MueG1slVbBbuIwEL3vV0TpvenSbstKAQkolSp1u9UW9e4kQ2Lh2JHtQPn7tWOnsYFAGgspnnnPMx4/T4jFBtPpjyCI05pzoHIFZUWQhICiEibhK+yCVYHpJmGfAX6vOKZ58EbQHngYGR4jjL+DlMojtKW1BTibhEktJaPXKaNSLX5NGS8RCadXN80TRw3yEottVbTp1VPzXOCsUQpdmOEUG+PXgx59hJSVFaL7F5az6wSlm5yzmmYX4xT7CjhRRdQb//2wWPYGIFjIZwmll9NyrMcwSsVBCNAp3S/1uMgiKAHSRjp/KgecLtT53R/Qtlhg2dBmP/Xoo1UoB7/I45ke/XiqVvcIN8vR6Pb+PEHCp1TQ25EevdBG8N9anFV19R2NVJzluqA+Z36/mPWr5YtDGMrU9VOE0fzuaXx3kaA3pAMpxuNYjz6GLc/dox4OyL669z7W15Uz8qbretAQ9KEnBKaS1xBH7cz4RMF2f2up7kfrdy0dRnedN1QLmK4RERbWGTvgP9hhmrkoa+kgH4zUJSxMwi7Sd3SExWLeNAsnwy+TkyKH7RHOMXbIV1XXI6Rj7JDvBGfwl5K99TjJHroMqT3kObLHeb7+ygsUqWlmve2s9epIL/rqCidVa2gxJctgKnQ6K1yCPrg4amwmpegop5iiLc6RxIz+0bhk32xGxNGBw2rttLJiiSWBU4JrclRt2i1XM/f1aL2+IM1noducmQdSdfFJyIwuw8ByJmGzhvkYHsMpkyCGgpGUKC1K9ckbTNFNWOGBP9M1G0oqEd8AXzFGeuPEkVOFODpd59gW49QB0LpMgC/VuWFohePbDK7AeUHUT35g2EHmE3qchikLtRxF+EuXjsGKABBPi1a1ZmI8ZU0kJrAFYr2Oodlw385ioVTaJ7iZfIG1dCVnLYM0aXtFd5xen/McJwgfKi/mdx3XMUD2EiWi2Zl389s+7OTitea2n2mduyBjsFryllb+4xoqo/4j+h9QSwMEFAACAAgAJnwBSalgkB/oAwAAqBAAACYAAAB1bml2ZXJzYWwvaHRtbF9wdWJsaXNoaW5nX3NldHRpbmdzLnhtbNVY727aSBD/zlOsfOrH4rSXXlJkiKLEKKgEOOzctaqqaPEOeC/rXde7htJP9zR9sD7Jjb2EQCCpacvlTigCj2d+8/e3Y8c7+ZQIMoVMcyWbzov6gUNARopxOWk6V2H7+bFDtKGSUaEkNB2pHHLSqnlpPhJcxwEYg6qaIIzUjdQ0ndiYtOG6s9msznWaFXeVyA3i63qkEjfNQIM0kLmpoHP8MvMUtLNAqACAf4mSC7NWrUaIZ5EuFcsFEM4wcsmLpKi4MIlwXKs1otHNJFO5ZGdKqIxkk1HT+eX4tPjc6likc56ALEqiWygsxKZBGeNFEFQE/DOQGPgkxmiPDh0y48zETeflYYGC2u4mSoltM6cFypnCEkizgE/AUEYNtZfWn4FPRt8KrIjNJU14FOIdUqTfdM7D66DbOfeve/3QD64vwsuujWEHo9B/G+5gFHbCrr+LflX4i3cDf9jt9N5ch/1+N+wM7qywomsF8dz1inlYWZVnESwL5pk4T0aScoEjeq+MGgwOuaDZBELV5tjEMRUaHPJXCpPfcyq4mSMXDpALNwDpqU4hMsOibU3HZDk4d3AWEAPDXi5H4tXr5UgcHa+l7lrvd2ltjdKjxtAoxuFBWRma566KbtXGSq6lVlyTkRJsmRAkI2A9mmCBB23pkDFWXWBu/RQkCahE2nGD+UZLC52PtOGmpFt7oX2acSoIUgrPBSCXwUb+UUwzvVbmZamLaY9a73vKgP5g87eih1T/VLlgZK5yIvgNEKMI9jZP8FcMZJVBZJyppJQKqg3RgmNwUw4zYCdVHL1DF0mOlniepAKM9fAx55/JCMYqQ1ygUzx9UM61xa/vBJxSre9A6W2MzywvOr1z/+2zIkHKplRGO4LjQECSmn3gU8xdKnQhhMJqrkBgZSKaayj7wzgr1aqkWf/+jmie5MJ2/Gf3ZQV6j93Zjxc6tz2q0phvRlDZbUynJScLnpXQyEaOLbGYeCPCM4jLHKoCRlQSJcWc0AhPb10wfMpVrlFiuWyh9XcFaE0Jl2WoE3wkQGcZg6wK2sGLl78evvrt6Ph1o+5+/fvL80eNFhttIGjhza60swdXZjWre4vzG0aPrM8N27bKkmJE2YbT7Y8Ei9W1ec57brF0tu+gclXeW0Gjp9tBgX86PLsgQz+46oZBo8oI9BTyzEQxztC4eGysYtO/CrEJfhXVwdD/o1IY2I1K8+8HleD6lfJ4U0VraHfzYGUvVwoBD/CJPZDwCBc84TiL/wtSPsSPH+fzv8LJrc+F/FFSWhrviZNAsyjGPu6t90930j1dVf9LhbJXy9e2tfc0z936RlxD+fp/F1q1fwBQSwMEFAACAAgAJnwBSTJio4uQAQAAAwYAAB8AAAB1bml2ZXJzYWwvaHRtbF9za2luX3NldHRpbmdzLmpzjZTLbsIwEEX3fEWUbivUBgppdzyCVIlFpXZXdeGEIUQ4tmU7KSni34sTHrbjtHg28dXJHc9Ynn3POy4/8b0Xb19/1/s3c19roDTJC7g3ddyh50r3Bc5W8JHlgDMCvoWU518v8uFKuIx9UpvG1buyFZqfTx00U9oaYaGL3AEKF1g6wG8XuHOAPxewp9XV1KQ1Oi6kpKSfUCKByD6hPEc149891Esv0YJpCbxBF/VyoGuUgGH6N3l1fBqr0LmE5gyRaklT2o9Rsk05Lciqy3VTMeDHK9+eankezyLDDmdCvkrI7cRRqKKbZByEgFPeUaTCCWMUA9Z82920UMO4XZBFl5nI5JmePKrQaYZSaHUpnKgwMXL0srmHKAgGozYnYScbYhCoMAiMKuC3WFFWsBsukHGaqo600OloNjGv8oJiilYZSRsumA4X4dDJqcMq2wachyp08FrocK7CN54QtZ7QxvH68q7R4Xr3liaNoXTOKqysS9cgwC6RuETqElnnFGoPEmkPErX/9L7+O41t1zv8AlBLAwQUAAIACACiam5KCn/buLAPAAA6JwAAFwAAAHVuaXZlcnNhbC91bml2ZXJzYWwucG5n7Zr9X9Ln+sDx6LKt0nVas2ZEO+2s7bulllMTA2c1rW1KZWaKSs0J+YDPqKBgD3OesxT3/VY6HxAXS3wIzZGgKOh60C0QKwQyFJakKAikPCUIHKjte77nX/i++AEurut1vz9c931d9+e+rtfr/ufRmKgNb7zzBgAA2HDk8KHjAIBHIQDgXrN2jcPSYaudcQi3guNRBwBd/G0LDsUDFREdAQD01KxbPfOaQ38993BCAQDgdcf5cRvNafsaAHh//MihiBMlKepp2aXFYvzoUgGl9mR19O5rwdXRNHTD3diCE29uhK+rGKk9WL5j2zdzj9wPoL94sO7Dd3883BN99UD59aPrIrPaf/+sZeKAb4/PhY3v+bgd9H/rEG6rHvTDsnTR8mIyBxo2EGiRL2Yal771RBXPhQVarPymUB1eUzyXlLBBN6Xzv5ENXX6s/NE3xDRobC52d7ia61tIbj8ZO4ZsgkcoNtWE72EHOKwAJqK3sZndopuoa272W+swDN87tgHlP19mKpWR/QAvDbG7FZ+zvTOL3neqPrDepo9MQ1qz/kun6tecERqPRDl/5ua9DnbKMx5Ax/e5gAteDvHplghPh9hR1eJ04s3IB24OsXbnvHPgNxsLneL2WhfmwlyYC3NhLsyFuTAX5sJcmAtzYS7MhbkwF+bCXJgLc2Eu7P8blrW5UMMynxdSoZZnykyEfU45ILPY7mcF945lSITBN9ChkhHHuABNOTXaypvNsS1c8lVbRD9j6jllyolxQq3F6utJssiK8YYZb0KfXV5/OQbNfdJKR28AAIZnDVJvQgnK61obXpZInsQRM+qTM70woO2o6ZDevAdY5Rcwrf3w3K1WxkIW3F2RukobTV+9uPDBfgAgpoOwNPTRHqpiobsMw+qiJCJ9qBquAPpDqrxFPt8kIL/8jyY2Haq82SU5VgIAZF0jfPhiSue/OHRtilZP056to2oEgtUK7UjEaNMYj2E4MrUiKqZJjcO9QlX502SBDiXF2XvZ3Goqe8lH1l8MMXGsfy+etvDdFQUs6XNGnYb5RGRQlJQPrtRJsSpCn4KT2Sm2rq5ykplTed2p6cbHbVzObF15IV6eSqmlcfXY3hR5Ws1A0nSktclQUEMlt+r2KR+8co6olwqdXompGskkLufgg/4dgRKRpIM0Y+mC9uF+j9++vzAK134blozE4tQ/xU+0A1WsLk9QWS7l8F2kEtqpTpawGPh7RDD7dpSMfP2r8Y/zb8A1feKewsepFD+4+KE4njuBnsAaCuIX2wWZeGVRXV14Rj+ri2VjSRORg1Pp4BqKF7DCEzCcJ0TRFpd5IuwtVaxlDdWABV/gv1Y/yZCeVG8Rk1XEqlMdlB3EAv3Y++LfkEpC57k9zUUGoLcU/HnaYPnIr8efUi6OsmZFJCb/TE01a3GLKaM+kUGQmvtH0zLZ5ryEd9u2H4zaHV8u2tubjdpayM9EMh3pQMGF8bvw2fx8pArCWh+bw26gWVo9SOv20tH4441367w86bpIjMe9vk3jC/UVlzjeKFMacHdcucj68N2z0/kqPlxxc3Rk+Wf5eEI5UVGtOvmQ+tXYMS4tTP0JSczL9gUAIgfM54flPFFpYUKrDW6cNOcceLXMu4Ik58ntO9830yCqiY1buDsP74PQc/es+Z9ZfOilParaMA2mSgQJZmwAq/u4YzFh0YogumQN4FyR7r9HjYhQjZEnwhfWz41Eba/Pvij/a6Hfr858Giv6HTXC7N/WSuw4pSkrYCGffrX+Pa5lef8FPmv02xb65Eun7ifYxzt90pGqcNaXBY/sG00MD1IOXgXvRDVj52pn9Sv+nBcztg/9x/pWl8GRmP7jCHE+PUE6UszRkeB1CP4yDtf/cBk1XYiUmH9Chj3/whrRT9clAq8fI9flNzG/7mG/sYu7s4Wo2wqmYLhAE/jJsZpqdPhBKrC4X7K1EGrsqaFJ7TaTbPn5HW+tFa9tV1SD0UmtfrFUf1SRBAA4GrOMuFJjGaFbH2EsLAje1mZq5+abwaju0pqGSXMNo166hmu1p1TaQkcx7wirEDUCao0kLx070Mg7AoUppi7yp4tlbFb+7H234qm8USUXYVu2/bWTTboGZgfz9rHLov0DBb69nK5ZJH2wOgqE14tmw03942qSiD7YnJJ9azUhhDTJgLbLPUjS18mkePDchOFW3q5mQdx5CjOnohp64XpMZ9+jYzR7cZuZdfuLaVjUbqZmsJ6y3Rdj29JiznOs2QKwRqnwDa+kEkRgddvsE/UbYFVzqhJ04fh4Ml2nwmaHvoyo+eOrl3mLmEzrox7UlBgd350CeTO1VlH3ZJQ2q1Sl3ewjWM3SBTlhNQ/F2BAp4fVtGDEo/Y5KTq8S2lsZCXiI8ZyZFdOpzn2cxn28jlGPDocpki7GhH+fkTohvh6SqN5i0JN6qt5j92SwhvFzgeR+DMmAX1CepIIYZ+qYe6C/ZqJudFFQWAg7SZYimzuCZNBgHUUjNd/598bKwsSBm9+qFamfFezFIE48a1MnlRPzKF/9tghtE4zuTPaCa9p0tURc1pXv9uDxwKufW6cwVrz0xb4b2rCZG/AuoYEoxj9BCmBT1rKj5XZLKKU5M8Pc3wnr1KnGzRziowT+IsMN0De1nZVXYBfOGAXdsZmyPmOmZcd3XpvY3fBuhEqVwrn2JQyPqLX0sYcgHA5NoLqVByJcrkdXPgwWqE6MGDoMbYIM9qh2lHA0I4OdQfocPy0TLwtBSksKB2ESG9u1sPxvYmCQt5GSVFLBOjCeahrZQg0hiNk2TkgWDEFoSmyN6eRWFTxegHAl855YsrS4ZGwZp7TkNzj26vBkY3R4RN3SSkczRRmaWgaF2w6etOeKVrj108EAQJ0kfbX7ZKVaYoSqly24aLgMhAIxESZiVIvJPxw1dHc/n8e4c7axHdMufg48jYMX+sxjtNpRDIgqps3E2//C9A/j5zeSRyZSzzAgolBmi8C3K3g5v9b75p3gGNLJkdBFr1AlMVEaaV+fvEN1/kFlxu5uKkcreHIExaCdp4c02sI4VUEQ6+pxJOw5/U+fePkyxsFDaolIz8kmpXD1ptTv27XcLBBTliK0jOKtku1X90q8KOhWZoR2vLh4Xqy2NrCHusUr7GZugFAclDKej6uXzlGD6Ooefr8nKXFpVu/eEbJ8xpca85F8WxFbld2NxPpaAydMmEqR2PApLSEFhh8qfFSPzvx9cazVngIyrj4c979OPkhsmES7A3L7SSN6jvq45w9SMTCubZ8ysBBnbrvqdWjzQSR5K3bqVTwlLa0iGqeLPIBg+l/kn11pGKIcXcCkxMikeabXiGFOZyr2HaC63//sdTDm1GRJm+g/4jSk7avKIXeU65UWM30cJKPAA2139v2RZBwLW6sdSpwi4GQMY69KBQ44s3pzRiqm6cxnG78DyvWZkkm9pEu5bC2ioWXZcYF/rE80MPQEQgzF2we5LbHc8Vb48Nkp0PyCRNWc+05sTcWk8ZQiKfyt/uCRrOulinYYGfIrzrOjK7XpjuZ7iqZtFhiwhtSwhK/gqhwBSOdnwbt1SjKbZe4R26eUccVSzKekk4oxP/fBqSzzSstEeJUB367ogOZ3k30/h6CEK0Bqnf1TkfPVfY6r3lQT3mPPyLMkaCR+VIRERN68SxmEVsePEx+EZuFAbPv+3yoB4858W0A/EHRzLfpEUwMFHIHoIvIWdmIySHUFE8EypLInQLJd1ZT5YMHzOKREqXrk/Y+l72nQnzKTukIe/+yxvahSv4ABYlJUQBqHw3E3o3y136cgsVZ5uvo97/mGSUZz+6nYp3O2TG2CdQWxKlTqEC9m3Mhl+iXhdE7p6ZytZzyJwY3myi5vYVKH4gp4yMYXi+lpI4pLzc5cGBZzbGPW+CpJNNt4Q9xSea/CEYXwTBH+g3ytrDYPxPSPRWpZk18jJadvjemD5xd2os0oDSb8xqYqxzkrtnhwmSkGNZAxFkLCrecx7h3jB81P6C+mn/BN33qIVVVtDpHL9ZHasB+pMIQyLB/rqR8Pkr4rl/zXiEoriNzF3omS4BaCcvoZuFlgztSlYJnNyPQ2VKPI0/BWR93E61pX8hsrAeot1A2X/JqGnx7/O3orqfRl0VCcbB1W3gOt5trj5HP0KWZyjFZl5ORGg049/PEagkusFYvPP7s5fjVUw2P84oxCQAzog+O46UyS+dax6NHGnugJMSaRZik5JDgmKbvcbuFsd6ej864UeIODeo9l3JOcifW9Ube1+FpRHtLhZFw4xqQ05az+8skMb8JR5U5i3PxDu19u8iuV2VNT5cI+SyDc/jCt0ReE/ZoFJMoZHkDdcj1a9RC2ynMvzbneUNGI0eBNOV1Ss6r8FktrJm+cexpuFQuHyuX2U3J/+0o4tRwRnJcSOIAGAM6SzYuXLd3bikuRKijry5cXYf5dYbRBF/uggaitWVDbQnkCfr7GfgaGZ++3/3OIkG9oLV7VfLIld2nsb2s8x2ycrJlBpPM0D8BpVnyMCIhG80cdFN+JlmUIX9VZENy9TNlNc7edMPfpjZUBqk2e5tYS41uHneu001m6ZtNgVuhe3l/+84EsO14M02PBrwfCtQ/T6k2E53cEBtk3LQURjrMrqrtkDAZaG5T2NuB+fj950JIsmO17gXS7eBHpnOV2+2kR+mUZVKsMjCvCIlX7WesLHFVVq4rzYYTiAi8LXuNB4qa/HbDvrNGUtsnAEdKbL3NC3nZsvtn9KRRp18uaWfGJaUOwF3iA8EKs/kG+aiQYazvNvKY0wCkCkchMSmt8bb1XgxU/eTcBJEoUJzP3ONd2H+9V2l8ZCDT076FjgMK9A2AMmS/Cwh09S7JfBTOTGDuvHAKR8R8sR4HsqzSS3YzDEhyar8wm8fybW+if84jTIiCXygNUYJic3QMAJEEHXmDBo5OmaeFc7ttD89P75pO+9U4Hj4dqSOZNOZwcjL3XNPjx422z00PG0s5SgoEiODV8r0h9kNy8Zj3hmax5RbYg8wEAHr9m4P6SPGmHajhav+DKRDL9xWeOfoXaJMyh+0uyzBJLPEcz1gmDml98MvVnQgIAuUvq2zZTq4UzMLEtONkU7eji+iApeFOYEfqFwtv+TC44J+AsLdJLuf+LAPo9SAGbzyp1hQQ5k4AyrPiXLaXtUeTYbSCTtCGO+49Qx5ibjR6ko+G21tL4bpaui23nl52gCrF0rrNVHIh41T8WzN6ySz52WvgxvU0fhYCwWbh/X80ah9hv/5+rWUr7Z/a7ctiXPk7L7zNt38bSfQozoIbJXdR1f3Fe2rLEDSz0by7MaLbdj4/3nu4LZb/pHKroTowOagSNZRjsvMi1pARQ0VOn+chnMYe6Dpy+8C9QSwMEFAACAAgAompuSg9k3CZKAAAAawAAABsAAAB1bml2ZXJzYWwvdW5pdmVyc2FsLnBuZy54bWyzsa/IzVEoSy0qzszPs1Uy1DNQsrfj5bIpKEoty0wtV6gAigEFIUBJoRLINUJwyzNTSjJAKgzNEIIZqZnpGSW2ShbG5nBBfaCZAFBLAQIAABQAAgAIAHV8+UipAcR2+wIAALAIAAAUAAAAAAAAAAEAAAAAAAAAAAB1bml2ZXJzYWwvcGxheWVyLnhtbFBLAQIAABQAAgAIACZ8AUmzuqfRhAQAAFARAAAdAAAAAAAAAAEAAAAAAC0DAAB1bml2ZXJzYWwvY29tbW9uX21lc3NhZ2VzLmxuZ1BLAQIAABQAAgAIACZ8AUlHS1cD/AMAABcRAAAnAAAAAAAAAAEAAAAAAOwHAAB1bml2ZXJzYWwvZmxhc2hfcHVibGlzaGluZ19zZXR0aW5ncy54bWxQSwECAAAUAAIACAAmfAFJZRa13uQCAACPCgAAIQAAAAAAAAABAAAAAAAtDAAAdW5pdmVyc2FsL2ZsYXNoX3NraW5fc2V0dGluZ3MueG1sUEsBAgAAFAACAAgAJnwBSalgkB/oAwAAqBAAACYAAAAAAAAAAQAAAAAAUA8AAHVuaXZlcnNhbC9odG1sX3B1Ymxpc2hpbmdfc2V0dGluZ3MueG1sUEsBAgAAFAACAAgAJnwBSTJio4uQAQAAAwYAAB8AAAAAAAAAAQAAAAAAfBMAAHVuaXZlcnNhbC9odG1sX3NraW5fc2V0dGluZ3MuanNQSwECAAAUAAIACACiam5KCn/buLAPAAA6JwAAFwAAAAAAAAAAAAAAAABJFQAAdW5pdmVyc2FsL3VuaXZlcnNhbC5wbmdQSwECAAAUAAIACACiam5KD2TcJkoAAABrAAAAGwAAAAAAAAABAAAAAAAuJQAAdW5pdmVyc2FsL3VuaXZlcnNhbC5wbmcueG1sUEsFBgAAAAAIAAgAYAIAALElAAAAAA=="/>
  <p:tag name="ISPRING_FIRST_PUBLISH" val="1"/>
  <p:tag name="ISPRINGCLOUDFOLDERDOMAIN" val="https://thinkbox.ispringcloud.eu"/>
  <p:tag name="ISPRING_SCORM_RATE_QUIZZES" val="0"/>
  <p:tag name="ISPRING_SCORM_ENDPOINT" val="&lt;endpoint&gt;&lt;enable&gt;0&lt;/enable&gt;&lt;lrs&gt;http://&lt;/lrs&gt;&lt;auth&gt;0&lt;/auth&gt;&lt;login&gt;&lt;/login&gt;&lt;password&gt;&lt;/password&gt;&lt;key&gt;&lt;/key&gt;&lt;name&gt;&lt;/name&gt;&lt;email&gt;&lt;/email&gt;&lt;/endpoint&gt;&#10;"/>
  <p:tag name="ISPRINGCLOUDFOLDERID" val="21"/>
  <p:tag name="ISPRINGCLOUDFOLDERPATH" val="Repository/Nickable Charts/Thinkbox research nickables/"/>
  <p:tag name="ISPRING_PRESENTATION_TITLE" val="The TV playbook for online businesses - Research charts"/>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2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8">
    <a:dk1>
      <a:srgbClr val="20234A"/>
    </a:dk1>
    <a:lt1>
      <a:srgbClr val="FFFFFF"/>
    </a:lt1>
    <a:dk2>
      <a:srgbClr val="F9D963"/>
    </a:dk2>
    <a:lt2>
      <a:srgbClr val="E7E8EC"/>
    </a:lt2>
    <a:accent1>
      <a:srgbClr val="FAC732"/>
    </a:accent1>
    <a:accent2>
      <a:srgbClr val="B92D80"/>
    </a:accent2>
    <a:accent3>
      <a:srgbClr val="0DB5C8"/>
    </a:accent3>
    <a:accent4>
      <a:srgbClr val="EC691C"/>
    </a:accent4>
    <a:accent5>
      <a:srgbClr val="DF9FB8"/>
    </a:accent5>
    <a:accent6>
      <a:srgbClr val="0B5122"/>
    </a:accent6>
    <a:hlink>
      <a:srgbClr val="B92D7F"/>
    </a:hlink>
    <a:folHlink>
      <a:srgbClr val="B92D7F"/>
    </a:folHlink>
  </a:clrScheme>
  <a:fontScheme name="poppins">
    <a:majorFont>
      <a:latin typeface="Poppins"/>
      <a:ea typeface=""/>
      <a:cs typeface=""/>
    </a:majorFont>
    <a:minorFont>
      <a:latin typeface="Poppi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8">
    <a:dk1>
      <a:srgbClr val="20234A"/>
    </a:dk1>
    <a:lt1>
      <a:srgbClr val="FFFFFF"/>
    </a:lt1>
    <a:dk2>
      <a:srgbClr val="F9D963"/>
    </a:dk2>
    <a:lt2>
      <a:srgbClr val="E7E8EC"/>
    </a:lt2>
    <a:accent1>
      <a:srgbClr val="FAC732"/>
    </a:accent1>
    <a:accent2>
      <a:srgbClr val="B92D80"/>
    </a:accent2>
    <a:accent3>
      <a:srgbClr val="0DB5C8"/>
    </a:accent3>
    <a:accent4>
      <a:srgbClr val="EC691C"/>
    </a:accent4>
    <a:accent5>
      <a:srgbClr val="DF9FB8"/>
    </a:accent5>
    <a:accent6>
      <a:srgbClr val="0B5122"/>
    </a:accent6>
    <a:hlink>
      <a:srgbClr val="B92D7F"/>
    </a:hlink>
    <a:folHlink>
      <a:srgbClr val="B92D7F"/>
    </a:folHlink>
  </a:clrScheme>
  <a:fontScheme name="poppins">
    <a:majorFont>
      <a:latin typeface="Poppins"/>
      <a:ea typeface=""/>
      <a:cs typeface=""/>
    </a:majorFont>
    <a:minorFont>
      <a:latin typeface="Poppi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21834</TotalTime>
  <Words>7112</Words>
  <Application>Microsoft Office PowerPoint</Application>
  <PresentationFormat>Widescreen</PresentationFormat>
  <Paragraphs>626</Paragraphs>
  <Slides>53</Slides>
  <Notes>53</Notes>
  <HiddenSlides>6</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53</vt:i4>
      </vt:variant>
    </vt:vector>
  </HeadingPairs>
  <TitlesOfParts>
    <vt:vector size="69" baseType="lpstr">
      <vt:lpstr>Arial</vt:lpstr>
      <vt:lpstr>Arial (Body)</vt:lpstr>
      <vt:lpstr>Arial (Headings)</vt:lpstr>
      <vt:lpstr>Calibri</vt:lpstr>
      <vt:lpstr>Century Gothic</vt:lpstr>
      <vt:lpstr>Courier New</vt:lpstr>
      <vt:lpstr>Poppins</vt:lpstr>
      <vt:lpstr>Poppins Light</vt:lpstr>
      <vt:lpstr>Poppins Medium</vt:lpstr>
      <vt:lpstr>proxima-nova</vt:lpstr>
      <vt:lpstr>Rockwell</vt:lpstr>
      <vt:lpstr>Wingdings</vt:lpstr>
      <vt:lpstr>Thinkbox</vt:lpstr>
      <vt:lpstr>1_Thinkbox</vt:lpstr>
      <vt:lpstr>Thinkbox_Red</vt:lpstr>
      <vt:lpstr>2_Thinkbox</vt:lpstr>
      <vt:lpstr>The TV playbook for online businesses</vt:lpstr>
      <vt:lpstr>Increased ecommerce is arguably the biggest Covid behavioural shift</vt:lpstr>
      <vt:lpstr>TV is experiencing a surge in spend from ‘online-born’ businesses </vt:lpstr>
      <vt:lpstr>Our  Brief</vt:lpstr>
      <vt:lpstr>Conducted qualitative interviews with senior client-side marketers and media specialists</vt:lpstr>
      <vt:lpstr>Comprehensive econometric analysis of 10 brands that have seen success through TV advertising </vt:lpstr>
      <vt:lpstr>Multiple considerations were taken into account to understand the impact of TV and other media</vt:lpstr>
      <vt:lpstr>Findings</vt:lpstr>
      <vt:lpstr>3 signs it’s time for TV</vt:lpstr>
      <vt:lpstr>01: A clever new product  “Unless you land two or three points that explain our product you're not really going to get people to come to the website with the right level of intent in the first place. And it's hard to deliver those three messages outside of TV.”</vt:lpstr>
      <vt:lpstr>This brand offers a home gym product + online community</vt:lpstr>
      <vt:lpstr>This furniture brand saw website conversion improve with TV advertising</vt:lpstr>
      <vt:lpstr>02: Need to scale fast  “At HelloFresh we were spending a significant amount of our marketing budget on TV every month because the category was early stage and we had well-funded competitors. </vt:lpstr>
      <vt:lpstr>This brand is currently driving the digital disruption of 2nd hand cars</vt:lpstr>
      <vt:lpstr>03: Run out of efficient online buys  “Your CPC goes up significantly, so your cost per engagement goes up significantly. And you’re getting over what your target CPA is. Everything's become inefficient. And often, that’s the point where the business acknowledges, you need to start doing offline advertising.”</vt:lpstr>
      <vt:lpstr>A typical stage in the life of an online born business</vt:lpstr>
      <vt:lpstr>This dieting brand broke through the plateau</vt:lpstr>
      <vt:lpstr>Summary – 3 signs it’s time for TV</vt:lpstr>
      <vt:lpstr>The effects of TV on your business</vt:lpstr>
      <vt:lpstr>PowerPoint Presentation</vt:lpstr>
      <vt:lpstr>TV drives immediate impact</vt:lpstr>
      <vt:lpstr>This is seen in an increase in search volume aligned with TV activity</vt:lpstr>
      <vt:lpstr>Seasonal factors also impact search volume</vt:lpstr>
      <vt:lpstr>Across the 10 brands modelled, TV was the biggest single source of traffic</vt:lpstr>
      <vt:lpstr>Cost per visit was £1.90-£2.50 for 6 of our 10 brands</vt:lpstr>
      <vt:lpstr>Additionally TV provides scale in a way that other offline channels can’t</vt:lpstr>
      <vt:lpstr>TV has the longest-lasting effects</vt:lpstr>
      <vt:lpstr> “The only way we're going to get out of this trap of having to keep pushing money in, of 60% of our sales being driven by marketing, is by generating underlying brand awareness, underlying brand strength. The long-term strategic play, that base sales layer to fall back on”</vt:lpstr>
      <vt:lpstr>Summary – The effects of TV on your business</vt:lpstr>
      <vt:lpstr>TV drives cost-effective search</vt:lpstr>
      <vt:lpstr>Most online journeys prompted by TV involve your brand name early</vt:lpstr>
      <vt:lpstr>Click through rates are important</vt:lpstr>
      <vt:lpstr>Brand paid search environment is not a level playing field</vt:lpstr>
      <vt:lpstr>The situation is even worse in generic search</vt:lpstr>
      <vt:lpstr>Summary – TV drives cost-effective search</vt:lpstr>
      <vt:lpstr>A 2-step approach to TV that works</vt:lpstr>
      <vt:lpstr>Start with TV that allows test and learn</vt:lpstr>
      <vt:lpstr>Start by targeting low cost visits with an activation film </vt:lpstr>
      <vt:lpstr>Take advantage of seasonal peaks &amp; cheaper TV periods</vt:lpstr>
      <vt:lpstr>Start with low budget bursts &amp; build up presence  </vt:lpstr>
      <vt:lpstr>Shorter TV ads can deliver greater ROI for small advertisers</vt:lpstr>
      <vt:lpstr>Awareness helps activation work harder for new to TV advertisers </vt:lpstr>
      <vt:lpstr>There is a right way to shift into brand focussed advertising</vt:lpstr>
      <vt:lpstr>The right strategy depends on your circumstances</vt:lpstr>
      <vt:lpstr>Our successful TV-using brands generally mixed activation and brand TV</vt:lpstr>
      <vt:lpstr>Summary – A 2-step approach to TV that works</vt:lpstr>
      <vt:lpstr>In summary</vt:lpstr>
      <vt:lpstr>Appendix</vt:lpstr>
      <vt:lpstr>Analysis included ten brands that have seen success through TV advertising </vt:lpstr>
      <vt:lpstr>3 years of web visits for each brand - analysed to see the effect of TV</vt:lpstr>
      <vt:lpstr>Additional models to identify TV visits that were “assisted by” paid search</vt:lpstr>
      <vt:lpstr>And it’s clear, visits do respond rapidly and noticeably to TV </vt:lpstr>
      <vt:lpstr>And TV visits were good value for money vs other offline channels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TV playbook for online businesses - Research charts</dc:title>
  <dc:creator>Carla Leclezio</dc:creator>
  <cp:lastModifiedBy>Nailah Uddin</cp:lastModifiedBy>
  <cp:revision>988</cp:revision>
  <cp:lastPrinted>2021-11-30T10:05:04Z</cp:lastPrinted>
  <dcterms:created xsi:type="dcterms:W3CDTF">2017-06-26T09:49:09Z</dcterms:created>
  <dcterms:modified xsi:type="dcterms:W3CDTF">2022-06-07T09:02:00Z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C1462182-D2AD-484E-BA59-D92BD6CB2974</vt:lpwstr>
  </property>
  <property fmtid="{D5CDD505-2E9C-101B-9397-08002B2CF9AE}" pid="3" name="ArticulatePath">
    <vt:lpwstr>Presentation1</vt:lpwstr>
  </property>
</Properties>
</file>