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tags/tag3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1" r:id="rId2"/>
    <p:sldId id="262" r:id="rId3"/>
    <p:sldId id="263" r:id="rId4"/>
    <p:sldId id="264" r:id="rId5"/>
    <p:sldId id="265" r:id="rId6"/>
    <p:sldId id="266" r:id="rId7"/>
    <p:sldId id="267" r:id="rId8"/>
    <p:sldId id="268" r:id="rId9"/>
    <p:sldId id="256" r:id="rId10"/>
    <p:sldId id="257" r:id="rId11"/>
    <p:sldId id="269" r:id="rId12"/>
    <p:sldId id="276" r:id="rId13"/>
    <p:sldId id="277" r:id="rId14"/>
    <p:sldId id="283" r:id="rId15"/>
    <p:sldId id="270" r:id="rId16"/>
    <p:sldId id="278" r:id="rId17"/>
    <p:sldId id="259" r:id="rId18"/>
    <p:sldId id="271" r:id="rId19"/>
    <p:sldId id="260" r:id="rId20"/>
    <p:sldId id="280" r:id="rId21"/>
    <p:sldId id="282"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809" autoAdjust="0"/>
  </p:normalViewPr>
  <p:slideViewPr>
    <p:cSldViewPr snapToGrid="0">
      <p:cViewPr varScale="1">
        <p:scale>
          <a:sx n="65" d="100"/>
          <a:sy n="65" d="100"/>
        </p:scale>
        <p:origin x="23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0-F04E-4796-B919-3F886404EF24}"/>
              </c:ext>
            </c:extLst>
          </c:dPt>
          <c:cat>
            <c:strRef>
              <c:f>Sheet1!$A$2:$A$3</c:f>
              <c:strCache>
                <c:ptCount val="2"/>
                <c:pt idx="0">
                  <c:v>Short ad exposure</c:v>
                </c:pt>
                <c:pt idx="1">
                  <c:v>Long ad exposure</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4.4417516882825159E-3"/>
              <c:y val="0.1270914730509017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0-A7F6-42EB-BD89-22BC98A7BD5C}"/>
              </c:ext>
            </c:extLst>
          </c:dPt>
          <c:cat>
            <c:strRef>
              <c:f>Sheet1!$A$2:$A$3</c:f>
              <c:strCache>
                <c:ptCount val="2"/>
                <c:pt idx="0">
                  <c:v>Short ad exposure</c:v>
                </c:pt>
                <c:pt idx="1">
                  <c:v>Long ad exposure</c:v>
                </c:pt>
              </c:strCache>
            </c:strRef>
          </c:cat>
          <c:val>
            <c:numRef>
              <c:f>Sheet1!$B$2:$B$3</c:f>
              <c:numCache>
                <c:formatCode>0%</c:formatCode>
                <c:ptCount val="2"/>
                <c:pt idx="0">
                  <c:v>0.52</c:v>
                </c:pt>
                <c:pt idx="1">
                  <c:v>0.71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RECALL</a:t>
                </a:r>
                <a:endParaRPr lang="en-GB" sz="1200" cap="all" baseline="0" dirty="0">
                  <a:effectLst/>
                </a:endParaRPr>
              </a:p>
            </c:rich>
          </c:tx>
          <c:layout>
            <c:manualLayout>
              <c:xMode val="edge"/>
              <c:yMode val="edge"/>
              <c:x val="2.5015416749015328E-2"/>
              <c:y val="0.297672581345789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76377018708962"/>
          <c:y val="0.14176828298261485"/>
          <c:w val="0.80086875706373006"/>
          <c:h val="0.73519327836914661"/>
        </c:manualLayout>
      </c:layout>
      <c:barChart>
        <c:barDir val="col"/>
        <c:grouping val="clustered"/>
        <c:varyColors val="0"/>
        <c:ser>
          <c:idx val="0"/>
          <c:order val="0"/>
          <c:tx>
            <c:strRef>
              <c:f>Sheet1!$B$1</c:f>
              <c:strCache>
                <c:ptCount val="1"/>
                <c:pt idx="0">
                  <c:v>Explicit perception</c:v>
                </c:pt>
              </c:strCache>
            </c:strRef>
          </c:tx>
          <c:spPr>
            <a:solidFill>
              <a:schemeClr val="bg1">
                <a:lumMod val="65000"/>
              </a:schemeClr>
            </a:solidFill>
            <a:ln>
              <a:noFill/>
            </a:ln>
            <a:effectLst/>
          </c:spPr>
          <c:invertIfNegative val="0"/>
          <c:cat>
            <c:strRef>
              <c:f>Sheet1!$A$2</c:f>
              <c:strCache>
                <c:ptCount val="1"/>
                <c:pt idx="0">
                  <c:v>Decay after delay</c:v>
                </c:pt>
              </c:strCache>
            </c:strRef>
          </c:cat>
          <c:val>
            <c:numRef>
              <c:f>Sheet1!$B$2</c:f>
              <c:numCache>
                <c:formatCode>0%</c:formatCode>
                <c:ptCount val="1"/>
                <c:pt idx="0">
                  <c:v>-0.18</c:v>
                </c:pt>
              </c:numCache>
            </c:numRef>
          </c:val>
          <c:extLst>
            <c:ext xmlns:c16="http://schemas.microsoft.com/office/drawing/2014/chart" uri="{C3380CC4-5D6E-409C-BE32-E72D297353CC}">
              <c16:uniqueId val="{00000000-D82B-409A-B8FA-31CD9044B76F}"/>
            </c:ext>
          </c:extLst>
        </c:ser>
        <c:ser>
          <c:idx val="1"/>
          <c:order val="1"/>
          <c:tx>
            <c:strRef>
              <c:f>Sheet1!$C$1</c:f>
              <c:strCache>
                <c:ptCount val="1"/>
                <c:pt idx="0">
                  <c:v>Implicit perception</c:v>
                </c:pt>
              </c:strCache>
            </c:strRef>
          </c:tx>
          <c:spPr>
            <a:solidFill>
              <a:schemeClr val="accent2"/>
            </a:solidFill>
            <a:ln>
              <a:noFill/>
            </a:ln>
            <a:effectLst/>
          </c:spPr>
          <c:invertIfNegative val="0"/>
          <c:cat>
            <c:strRef>
              <c:f>Sheet1!$A$2</c:f>
              <c:strCache>
                <c:ptCount val="1"/>
                <c:pt idx="0">
                  <c:v>Decay after delay</c:v>
                </c:pt>
              </c:strCache>
            </c:strRef>
          </c:cat>
          <c:val>
            <c:numRef>
              <c:f>Sheet1!$C$2</c:f>
              <c:numCache>
                <c:formatCode>0%</c:formatCode>
                <c:ptCount val="1"/>
                <c:pt idx="0">
                  <c:v>-0.2</c:v>
                </c:pt>
              </c:numCache>
            </c:numRef>
          </c:val>
          <c:extLst>
            <c:ext xmlns:c16="http://schemas.microsoft.com/office/drawing/2014/chart" uri="{C3380CC4-5D6E-409C-BE32-E72D297353CC}">
              <c16:uniqueId val="{00000001-D82B-409A-B8FA-31CD9044B76F}"/>
            </c:ext>
          </c:extLst>
        </c:ser>
        <c:ser>
          <c:idx val="2"/>
          <c:order val="2"/>
          <c:tx>
            <c:strRef>
              <c:f>Sheet1!$D$1</c:f>
              <c:strCache>
                <c:ptCount val="1"/>
                <c:pt idx="0">
                  <c:v>Implicit scene memory</c:v>
                </c:pt>
              </c:strCache>
            </c:strRef>
          </c:tx>
          <c:spPr>
            <a:solidFill>
              <a:schemeClr val="accent1"/>
            </a:solidFill>
            <a:ln>
              <a:noFill/>
            </a:ln>
            <a:effectLst/>
          </c:spPr>
          <c:invertIfNegative val="0"/>
          <c:cat>
            <c:strRef>
              <c:f>Sheet1!$A$2</c:f>
              <c:strCache>
                <c:ptCount val="1"/>
                <c:pt idx="0">
                  <c:v>Decay after delay</c:v>
                </c:pt>
              </c:strCache>
            </c:strRef>
          </c:cat>
          <c:val>
            <c:numRef>
              <c:f>Sheet1!$D$2</c:f>
              <c:numCache>
                <c:formatCode>0%</c:formatCode>
                <c:ptCount val="1"/>
                <c:pt idx="0">
                  <c:v>-0.6</c:v>
                </c:pt>
              </c:numCache>
            </c:numRef>
          </c:val>
          <c:extLst>
            <c:ext xmlns:c16="http://schemas.microsoft.com/office/drawing/2014/chart" uri="{C3380CC4-5D6E-409C-BE32-E72D297353CC}">
              <c16:uniqueId val="{00000002-D82B-409A-B8FA-31CD9044B76F}"/>
            </c:ext>
          </c:extLst>
        </c:ser>
        <c:ser>
          <c:idx val="3"/>
          <c:order val="3"/>
          <c:tx>
            <c:strRef>
              <c:f>Sheet1!$E$1</c:f>
              <c:strCache>
                <c:ptCount val="1"/>
                <c:pt idx="0">
                  <c:v>Prompted brand awareness</c:v>
                </c:pt>
              </c:strCache>
            </c:strRef>
          </c:tx>
          <c:spPr>
            <a:solidFill>
              <a:schemeClr val="accent6"/>
            </a:solidFill>
            <a:ln>
              <a:noFill/>
            </a:ln>
            <a:effectLst/>
          </c:spPr>
          <c:invertIfNegative val="0"/>
          <c:cat>
            <c:strRef>
              <c:f>Sheet1!$A$2</c:f>
              <c:strCache>
                <c:ptCount val="1"/>
                <c:pt idx="0">
                  <c:v>Decay after delay</c:v>
                </c:pt>
              </c:strCache>
            </c:strRef>
          </c:cat>
          <c:val>
            <c:numRef>
              <c:f>Sheet1!$E$2</c:f>
              <c:numCache>
                <c:formatCode>0%</c:formatCode>
                <c:ptCount val="1"/>
                <c:pt idx="0">
                  <c:v>-0.83</c:v>
                </c:pt>
              </c:numCache>
            </c:numRef>
          </c:val>
          <c:extLst>
            <c:ext xmlns:c16="http://schemas.microsoft.com/office/drawing/2014/chart" uri="{C3380CC4-5D6E-409C-BE32-E72D297353CC}">
              <c16:uniqueId val="{00000003-D82B-409A-B8FA-31CD9044B76F}"/>
            </c:ext>
          </c:extLst>
        </c:ser>
        <c:ser>
          <c:idx val="4"/>
          <c:order val="4"/>
          <c:tx>
            <c:strRef>
              <c:f>Sheet1!$F$1</c:f>
              <c:strCache>
                <c:ptCount val="1"/>
                <c:pt idx="0">
                  <c:v>Spontaneous brand awareness</c:v>
                </c:pt>
              </c:strCache>
            </c:strRef>
          </c:tx>
          <c:spPr>
            <a:solidFill>
              <a:schemeClr val="accent5"/>
            </a:solidFill>
            <a:ln>
              <a:noFill/>
            </a:ln>
            <a:effectLst/>
          </c:spPr>
          <c:invertIfNegative val="0"/>
          <c:cat>
            <c:strRef>
              <c:f>Sheet1!$A$2</c:f>
              <c:strCache>
                <c:ptCount val="1"/>
                <c:pt idx="0">
                  <c:v>Decay after delay</c:v>
                </c:pt>
              </c:strCache>
            </c:strRef>
          </c:cat>
          <c:val>
            <c:numRef>
              <c:f>Sheet1!$F$2</c:f>
              <c:numCache>
                <c:formatCode>0%</c:formatCode>
                <c:ptCount val="1"/>
                <c:pt idx="0">
                  <c:v>-0.87</c:v>
                </c:pt>
              </c:numCache>
            </c:numRef>
          </c:val>
          <c:extLst>
            <c:ext xmlns:c16="http://schemas.microsoft.com/office/drawing/2014/chart" uri="{C3380CC4-5D6E-409C-BE32-E72D297353CC}">
              <c16:uniqueId val="{00000004-D82B-409A-B8FA-31CD9044B76F}"/>
            </c:ext>
          </c:extLst>
        </c:ser>
        <c:dLbls>
          <c:showLegendKey val="0"/>
          <c:showVal val="0"/>
          <c:showCatName val="0"/>
          <c:showSerName val="0"/>
          <c:showPercent val="0"/>
          <c:showBubbleSize val="0"/>
        </c:dLbls>
        <c:gapWidth val="219"/>
        <c:overlap val="-27"/>
        <c:axId val="-2119620472"/>
        <c:axId val="-2119617032"/>
      </c:barChart>
      <c:catAx>
        <c:axId val="-2119620472"/>
        <c:scaling>
          <c:orientation val="minMax"/>
        </c:scaling>
        <c:delete val="1"/>
        <c:axPos val="b"/>
        <c:numFmt formatCode="General" sourceLinked="1"/>
        <c:majorTickMark val="none"/>
        <c:minorTickMark val="none"/>
        <c:tickLblPos val="none"/>
        <c:crossAx val="-2119617032"/>
        <c:crosses val="autoZero"/>
        <c:auto val="1"/>
        <c:lblAlgn val="ctr"/>
        <c:lblOffset val="100"/>
        <c:noMultiLvlLbl val="0"/>
      </c:catAx>
      <c:valAx>
        <c:axId val="-2119617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50" cap="all" baseline="0">
                    <a:latin typeface="+mn-lt"/>
                  </a:defRPr>
                </a:pPr>
                <a:r>
                  <a:rPr lang="en-US" sz="1050" cap="all" baseline="0" dirty="0">
                    <a:effectLst/>
                  </a:rPr>
                  <a:t>% change between immediate and delayed exposure</a:t>
                </a:r>
                <a:endParaRPr lang="en-GB" sz="1050" cap="all" baseline="0" dirty="0">
                  <a:effectLst/>
                </a:endParaRPr>
              </a:p>
            </c:rich>
          </c:tx>
          <c:overlay val="0"/>
        </c:title>
        <c:numFmt formatCode="0%" sourceLinked="1"/>
        <c:majorTickMark val="none"/>
        <c:minorTickMark val="none"/>
        <c:tickLblPos val="nextTo"/>
        <c:spPr>
          <a:noFill/>
          <a:ln>
            <a:noFill/>
          </a:ln>
          <a:effectLst/>
        </c:spPr>
        <c:txPr>
          <a:bodyPr rot="-60000000" vert="horz"/>
          <a:lstStyle/>
          <a:p>
            <a:pPr>
              <a:defRPr sz="1500" b="1">
                <a:latin typeface="+mn-lt"/>
              </a:defRPr>
            </a:pPr>
            <a:endParaRPr lang="en-US"/>
          </a:p>
        </c:txPr>
        <c:crossAx val="-2119620472"/>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eorgia"/>
          <a:cs typeface="Georgia"/>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9A041-A210-4CED-BF91-B2C19B2CD1BC}" type="datetimeFigureOut">
              <a:rPr lang="en-GB" smtClean="0"/>
              <a:t>08/03/2022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3640A-FFD2-4570-BA73-C3DE468201FC}" type="slidenum">
              <a:rPr lang="en-GB" smtClean="0"/>
              <a:t>‹#›</a:t>
            </a:fld>
            <a:endParaRPr lang="en-GB"/>
          </a:p>
        </p:txBody>
      </p:sp>
    </p:spTree>
    <p:extLst>
      <p:ext uri="{BB962C8B-B14F-4D97-AF65-F5344CB8AC3E}">
        <p14:creationId xmlns:p14="http://schemas.microsoft.com/office/powerpoint/2010/main" val="312062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inkbox.tv/Research/Thinkbox-research/From-Brand-to-Blan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Exploring the impact of time-length in TV advertising</a:t>
            </a:r>
          </a:p>
        </p:txBody>
      </p:sp>
      <p:sp>
        <p:nvSpPr>
          <p:cNvPr id="4" name="Slide Number Placeholder 3"/>
          <p:cNvSpPr>
            <a:spLocks noGrp="1"/>
          </p:cNvSpPr>
          <p:nvPr>
            <p:ph type="sldNum" sz="quarter" idx="5"/>
          </p:nvPr>
        </p:nvSpPr>
        <p:spPr/>
        <p:txBody>
          <a:bodyPr/>
          <a:lstStyle/>
          <a:p>
            <a:fld id="{A5A3640A-FFD2-4570-BA73-C3DE468201FC}" type="slidenum">
              <a:rPr lang="en-GB" smtClean="0"/>
              <a:t>1</a:t>
            </a:fld>
            <a:endParaRPr lang="en-GB"/>
          </a:p>
        </p:txBody>
      </p:sp>
    </p:spTree>
    <p:extLst>
      <p:ext uri="{BB962C8B-B14F-4D97-AF65-F5344CB8AC3E}">
        <p14:creationId xmlns:p14="http://schemas.microsoft.com/office/powerpoint/2010/main" val="1577179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Longer ads worked much harder at an implicit level, however, where they almost doubled the implicit effects over short ads.  The longer ads were evidently shifting brand feeling and sentiment more effectively, which is especially poignant when you consider that these brands were totally unknown to the respondents.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10</a:t>
            </a:fld>
            <a:endParaRPr lang="en-GB"/>
          </a:p>
        </p:txBody>
      </p:sp>
    </p:spTree>
    <p:extLst>
      <p:ext uri="{BB962C8B-B14F-4D97-AF65-F5344CB8AC3E}">
        <p14:creationId xmlns:p14="http://schemas.microsoft.com/office/powerpoint/2010/main" val="469191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Longer ads work as memory ‘anchors’ </a:t>
            </a:r>
          </a:p>
        </p:txBody>
      </p:sp>
      <p:sp>
        <p:nvSpPr>
          <p:cNvPr id="4" name="Slide Number Placeholder 3"/>
          <p:cNvSpPr>
            <a:spLocks noGrp="1"/>
          </p:cNvSpPr>
          <p:nvPr>
            <p:ph type="sldNum" sz="quarter" idx="5"/>
          </p:nvPr>
        </p:nvSpPr>
        <p:spPr/>
        <p:txBody>
          <a:bodyPr/>
          <a:lstStyle/>
          <a:p>
            <a:fld id="{A5A3640A-FFD2-4570-BA73-C3DE468201FC}" type="slidenum">
              <a:rPr lang="en-GB" smtClean="0"/>
              <a:t>11</a:t>
            </a:fld>
            <a:endParaRPr lang="en-GB"/>
          </a:p>
        </p:txBody>
      </p:sp>
    </p:spTree>
    <p:extLst>
      <p:ext uri="{BB962C8B-B14F-4D97-AF65-F5344CB8AC3E}">
        <p14:creationId xmlns:p14="http://schemas.microsoft.com/office/powerpoint/2010/main" val="405317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brains are programmed to seek out, respond to and remember stories.  Storytelling has helped us learn, educate and evolve since the dawn of humanity.  Stories engage more of the brain and create universal patterns that transcend culture and language.  But how does this relate to copy-length?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brains like order - and if there is no order they try to create it.  If there are gaps in information, our brains fill them in.  That is why two people can have very different recollections of the same event.  We rely on ‘reconstructive memory’ to fill in the blanks and make sense of what we’ve experienced.</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12</a:t>
            </a:fld>
            <a:endParaRPr lang="en-GB"/>
          </a:p>
        </p:txBody>
      </p:sp>
    </p:spTree>
    <p:extLst>
      <p:ext uri="{BB962C8B-B14F-4D97-AF65-F5344CB8AC3E}">
        <p14:creationId xmlns:p14="http://schemas.microsoft.com/office/powerpoint/2010/main" val="3275527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advertising terms, this means that the longer ads often have a stronger sense of narrative and are therefore more comprehensive.  There are fewer gaps for our brains to fill in and advertisers have more control over how their brand is perceived.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Behavioural science shows us that product experience is inherently tied to brand memory (see our study </a:t>
            </a:r>
            <a:r>
              <a:rPr lang="en-GB" sz="1200" u="sng" kern="1200" dirty="0">
                <a:solidFill>
                  <a:schemeClr val="tx1"/>
                </a:solidFill>
                <a:effectLst/>
                <a:latin typeface="+mn-lt"/>
                <a:ea typeface="+mn-ea"/>
                <a:cs typeface="+mn-cs"/>
                <a:hlinkClick r:id="rId3"/>
              </a:rPr>
              <a:t>From Brand to Bland</a:t>
            </a:r>
            <a:r>
              <a:rPr lang="en-GB" sz="1200" kern="1200" dirty="0">
                <a:solidFill>
                  <a:schemeClr val="tx1"/>
                </a:solidFill>
                <a:effectLst/>
                <a:latin typeface="+mn-lt"/>
                <a:ea typeface="+mn-ea"/>
                <a:cs typeface="+mn-cs"/>
              </a:rPr>
              <a:t>).  An enhanced brand memory is likely to result in a positive brand experience.</a:t>
            </a:r>
          </a:p>
          <a:p>
            <a:r>
              <a:rPr lang="en-GB" sz="1200" kern="1200" dirty="0">
                <a:solidFill>
                  <a:schemeClr val="tx1"/>
                </a:solidFill>
                <a:effectLst/>
                <a:latin typeface="+mn-lt"/>
                <a:ea typeface="+mn-ea"/>
                <a:cs typeface="+mn-cs"/>
              </a:rPr>
              <a:t>Longer ads therefore act as ‘anchors’ for our memory, providing the basis for positive brand memory and reducing the need for reconstructive memory to kick in.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13</a:t>
            </a:fld>
            <a:endParaRPr lang="en-GB"/>
          </a:p>
        </p:txBody>
      </p:sp>
    </p:spTree>
    <p:extLst>
      <p:ext uri="{BB962C8B-B14F-4D97-AF65-F5344CB8AC3E}">
        <p14:creationId xmlns:p14="http://schemas.microsoft.com/office/powerpoint/2010/main" val="207061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14</a:t>
            </a:fld>
            <a:endParaRPr lang="en-GB"/>
          </a:p>
        </p:txBody>
      </p:sp>
    </p:spTree>
    <p:extLst>
      <p:ext uri="{BB962C8B-B14F-4D97-AF65-F5344CB8AC3E}">
        <p14:creationId xmlns:p14="http://schemas.microsoft.com/office/powerpoint/2010/main" val="32334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Longer ads enhance image memory</a:t>
            </a:r>
          </a:p>
        </p:txBody>
      </p:sp>
      <p:sp>
        <p:nvSpPr>
          <p:cNvPr id="4" name="Slide Number Placeholder 3"/>
          <p:cNvSpPr>
            <a:spLocks noGrp="1"/>
          </p:cNvSpPr>
          <p:nvPr>
            <p:ph type="sldNum" sz="quarter" idx="5"/>
          </p:nvPr>
        </p:nvSpPr>
        <p:spPr/>
        <p:txBody>
          <a:bodyPr/>
          <a:lstStyle/>
          <a:p>
            <a:fld id="{A5A3640A-FFD2-4570-BA73-C3DE468201FC}" type="slidenum">
              <a:rPr lang="en-GB" smtClean="0"/>
              <a:t>15</a:t>
            </a:fld>
            <a:endParaRPr lang="en-GB"/>
          </a:p>
        </p:txBody>
      </p:sp>
    </p:spTree>
    <p:extLst>
      <p:ext uri="{BB962C8B-B14F-4D97-AF65-F5344CB8AC3E}">
        <p14:creationId xmlns:p14="http://schemas.microsoft.com/office/powerpoint/2010/main" val="88923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brains don’t work like video cameras.  We evoke memories by storing still snapshots of events.  This is why iconic imagery is so crucial to TV advertising and building effective brands. Both context and narrative are key drivers of brand memory and these inherently come from strong brand stories.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16</a:t>
            </a:fld>
            <a:endParaRPr lang="en-GB"/>
          </a:p>
        </p:txBody>
      </p:sp>
    </p:spTree>
    <p:extLst>
      <p:ext uri="{BB962C8B-B14F-4D97-AF65-F5344CB8AC3E}">
        <p14:creationId xmlns:p14="http://schemas.microsoft.com/office/powerpoint/2010/main" val="1070119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our experiment, the same imagery was included in both the long and shorter ads, for a similar duration of time in each instance.  However, the memory of key scenes in the longer ads is 37% higher (based on the average indices of all ads where same scenes are in both long and short versions) than it is for the shorter ads.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the memory of key scenes in the longer ads was 37% higher (based on the average indices of all ads where same scenes are in both long and short versions) than it is for the shorter ads.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shows that the narrative context is hugely influential in driving the recall of iconic imagery and the narrative context is enhanced through longer ads.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17</a:t>
            </a:fld>
            <a:endParaRPr lang="en-GB"/>
          </a:p>
        </p:txBody>
      </p:sp>
    </p:spTree>
    <p:extLst>
      <p:ext uri="{BB962C8B-B14F-4D97-AF65-F5344CB8AC3E}">
        <p14:creationId xmlns:p14="http://schemas.microsoft.com/office/powerpoint/2010/main" val="2991963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A3640A-FFD2-4570-BA73-C3DE468201FC}" type="slidenum">
              <a:rPr lang="en-GB" smtClean="0"/>
              <a:t>18</a:t>
            </a:fld>
            <a:endParaRPr lang="en-GB"/>
          </a:p>
        </p:txBody>
      </p:sp>
    </p:spTree>
    <p:extLst>
      <p:ext uri="{BB962C8B-B14F-4D97-AF65-F5344CB8AC3E}">
        <p14:creationId xmlns:p14="http://schemas.microsoft.com/office/powerpoint/2010/main" val="1826371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also discovered that the metrics most commonly tracked as indicators of brand health – spontaneous and prompted brand awareness – decay much faster than the implicit and explicit brand perception measures.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was 87% and 83% decay respectively for spontaneous and prompted brand awareness several days after the first exposure versus 20% decay for implicit perceptions and 18% for explicit. </a:t>
            </a:r>
          </a:p>
          <a:p>
            <a:r>
              <a:rPr lang="en-GB" sz="1200" kern="1200" dirty="0">
                <a:solidFill>
                  <a:schemeClr val="tx1"/>
                </a:solidFill>
                <a:effectLst/>
                <a:latin typeface="+mn-lt"/>
                <a:ea typeface="+mn-ea"/>
                <a:cs typeface="+mn-cs"/>
              </a:rPr>
              <a:t>Implicit memory of scenes from ads also decayed more slowly at around twice the rate that brand perceptions did. In other words, people remember the key messages and feelings towards a brand and the visuals of the ad over the brand’s name.</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19</a:t>
            </a:fld>
            <a:endParaRPr lang="en-GB"/>
          </a:p>
        </p:txBody>
      </p:sp>
    </p:spTree>
    <p:extLst>
      <p:ext uri="{BB962C8B-B14F-4D97-AF65-F5344CB8AC3E}">
        <p14:creationId xmlns:p14="http://schemas.microsoft.com/office/powerpoint/2010/main" val="203677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What’s the impact of time length in TV advertising?  Do you need a mix of short and long ads?  Can you tell a story in less than 10 seconds?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These are some of the most common questions about TV advertising – and for good reason.  </a:t>
            </a:r>
          </a:p>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We’ve long known the power of story-telling in advertising.  The ability to connect emotionally with viewers is one of the fundamental drivers of TV’s effectiveness for brands.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But as video has become ubiquitous across platforms, we need to broaden our understanding of AV to understand if conventional copy-length wisdom still applies.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The research agency Work undertook a small-scale study that explored the role of time in TV advertising and importantly, its relationship with storytelling. Given the study’s size, we can’t claim it’s representative of how all ads of varying length work, but we believe it to be a good indication.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a:t>
            </a:fld>
            <a:endParaRPr lang="en-GB"/>
          </a:p>
        </p:txBody>
      </p:sp>
    </p:spTree>
    <p:extLst>
      <p:ext uri="{BB962C8B-B14F-4D97-AF65-F5344CB8AC3E}">
        <p14:creationId xmlns:p14="http://schemas.microsoft.com/office/powerpoint/2010/main" val="2307531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All of this highlights the importance of emotion in advertising and also supports Heath’s theory of LIP – that even when we are paying relatively little attention to ads, we’re still forming a set of associations and feelings around brands that endure beyond exposure even if we can’t consciously recall the brand name.  </a:t>
            </a:r>
          </a:p>
          <a:p>
            <a:r>
              <a:rPr lang="en-GB" sz="1200" dirty="0"/>
              <a:t>Given that this study was looking at just one or two exposure of a previously unfamiliar brand, it demonstrates the narrative power of advertising in shaping brand associations and the importance of harnessing the power of storytelling to drive those associations in the most positive manner. It also supports what Thinkbox has found in a previous study which is that branding works best when interwoven into the narrative of an ad rather than relying solely on branding in an end frame.</a:t>
            </a:r>
            <a:endParaRPr lang="en-US" sz="10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266018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Summary:</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Longer ads have benefits over shorter executions</a:t>
            </a:r>
          </a:p>
          <a:p>
            <a:pPr lvl="0"/>
            <a:r>
              <a:rPr lang="en-GB" sz="1200" kern="1200" dirty="0">
                <a:solidFill>
                  <a:schemeClr val="tx1"/>
                </a:solidFill>
                <a:effectLst/>
                <a:latin typeface="+mn-lt"/>
                <a:ea typeface="+mn-ea"/>
                <a:cs typeface="+mn-cs"/>
              </a:rPr>
              <a:t>Longer ads act as memory ‘anchors’</a:t>
            </a:r>
          </a:p>
          <a:p>
            <a:pPr lvl="0"/>
            <a:r>
              <a:rPr lang="en-GB" sz="1200" kern="1200" dirty="0">
                <a:solidFill>
                  <a:schemeClr val="tx1"/>
                </a:solidFill>
                <a:effectLst/>
                <a:latin typeface="+mn-lt"/>
                <a:ea typeface="+mn-ea"/>
                <a:cs typeface="+mn-cs"/>
              </a:rPr>
              <a:t>Longer ads enhance image memory</a:t>
            </a:r>
          </a:p>
          <a:p>
            <a:pPr lvl="0"/>
            <a:r>
              <a:rPr lang="en-GB" sz="1200" kern="1200" dirty="0">
                <a:solidFill>
                  <a:schemeClr val="tx1"/>
                </a:solidFill>
                <a:effectLst/>
                <a:latin typeface="+mn-lt"/>
                <a:ea typeface="+mn-ea"/>
                <a:cs typeface="+mn-cs"/>
              </a:rPr>
              <a:t>Brand awareness decays faster than brand perception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21</a:t>
            </a:fld>
            <a:endParaRPr lang="en-GB"/>
          </a:p>
        </p:txBody>
      </p:sp>
    </p:spTree>
    <p:extLst>
      <p:ext uri="{BB962C8B-B14F-4D97-AF65-F5344CB8AC3E}">
        <p14:creationId xmlns:p14="http://schemas.microsoft.com/office/powerpoint/2010/main" val="331263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TV advertising does two things.  Firstly, it tells us compelling stories.  Secondly, it stimulates our emotions which in turn drives our long-term memory.</a:t>
            </a:r>
          </a:p>
        </p:txBody>
      </p:sp>
      <p:sp>
        <p:nvSpPr>
          <p:cNvPr id="4" name="Slide Number Placeholder 3"/>
          <p:cNvSpPr>
            <a:spLocks noGrp="1"/>
          </p:cNvSpPr>
          <p:nvPr>
            <p:ph type="sldNum" sz="quarter" idx="5"/>
          </p:nvPr>
        </p:nvSpPr>
        <p:spPr/>
        <p:txBody>
          <a:bodyPr/>
          <a:lstStyle/>
          <a:p>
            <a:fld id="{A5A3640A-FFD2-4570-BA73-C3DE468201FC}" type="slidenum">
              <a:rPr lang="en-GB" smtClean="0"/>
              <a:t>3</a:t>
            </a:fld>
            <a:endParaRPr lang="en-GB"/>
          </a:p>
        </p:txBody>
      </p:sp>
    </p:spTree>
    <p:extLst>
      <p:ext uri="{BB962C8B-B14F-4D97-AF65-F5344CB8AC3E}">
        <p14:creationId xmlns:p14="http://schemas.microsoft.com/office/powerpoint/2010/main" val="289053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Although the question of time-length is one that’s enduring within media research, there is relatively little research out there.  Why?  Because the impact of previous brand experience and past exposure cannot be underestimated.  It’s virtually impossible to extrapolate those elements from the creative effects unless you start with an entirely new brand.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Creating a new, fake brand, however, is hard to do convincingly without a ‘proper’ proposition and some serious cash for the creative.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Partnering with Walnut, Work Research devised a research framework that managed to jump the biggest hurdles of this kind of research.</a:t>
            </a:r>
          </a:p>
          <a:p>
            <a:r>
              <a:rPr lang="en-GB" sz="1200" kern="1200" dirty="0">
                <a:solidFill>
                  <a:schemeClr val="tx1"/>
                </a:solidFill>
                <a:effectLst/>
                <a:latin typeface="+mn-lt"/>
                <a:ea typeface="+mn-ea"/>
                <a:cs typeface="+mn-cs"/>
              </a:rPr>
              <a:t>Firstly, they selected four existing creative treatments (three emotional and one rational) for brands that were unknown in the UK but sat within categories that were very familiar.  These were retail, insurance, broadband and washing detergent.  </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4</a:t>
            </a:fld>
            <a:endParaRPr lang="en-GB"/>
          </a:p>
        </p:txBody>
      </p:sp>
    </p:spTree>
    <p:extLst>
      <p:ext uri="{BB962C8B-B14F-4D97-AF65-F5344CB8AC3E}">
        <p14:creationId xmlns:p14="http://schemas.microsoft.com/office/powerpoint/2010/main" val="72253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team of real-life ad agency creatives tweaked the brands, giving them new identities.  This way, we could be sure that none of the respondents had any previous brand history that could muddy the results.</a:t>
            </a:r>
          </a:p>
          <a:p>
            <a:r>
              <a:rPr lang="en-GB" sz="1200" kern="1200" dirty="0">
                <a:solidFill>
                  <a:schemeClr val="tx1"/>
                </a:solidFill>
                <a:effectLst/>
                <a:latin typeface="+mn-lt"/>
                <a:ea typeface="+mn-ea"/>
                <a:cs typeface="+mn-cs"/>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r>
              <a:rPr lang="en-GB" sz="1200" kern="1200" dirty="0">
                <a:solidFill>
                  <a:schemeClr val="tx1"/>
                </a:solidFill>
                <a:effectLst/>
                <a:latin typeface="+mn-lt"/>
                <a:ea typeface="+mn-ea"/>
                <a:cs typeface="+mn-cs"/>
              </a:rPr>
              <a:t>Long		 – 60”</a:t>
            </a:r>
          </a:p>
          <a:p>
            <a:r>
              <a:rPr lang="en-GB" sz="1200" kern="1200" dirty="0">
                <a:solidFill>
                  <a:schemeClr val="tx1"/>
                </a:solidFill>
                <a:effectLst/>
                <a:latin typeface="+mn-lt"/>
                <a:ea typeface="+mn-ea"/>
                <a:cs typeface="+mn-cs"/>
              </a:rPr>
              <a:t>Medium 	 – 30”</a:t>
            </a:r>
          </a:p>
          <a:p>
            <a:r>
              <a:rPr lang="en-GB" sz="1200" kern="1200" dirty="0">
                <a:solidFill>
                  <a:schemeClr val="tx1"/>
                </a:solidFill>
                <a:effectLst/>
                <a:latin typeface="+mn-lt"/>
                <a:ea typeface="+mn-ea"/>
                <a:cs typeface="+mn-cs"/>
              </a:rPr>
              <a:t>Short		 – 10”, 6” or 5”</a:t>
            </a:r>
          </a:p>
          <a:p>
            <a:r>
              <a:rPr lang="en-GB" sz="1200" kern="1200" dirty="0">
                <a:solidFill>
                  <a:schemeClr val="tx1"/>
                </a:solidFill>
                <a:effectLst/>
                <a:latin typeface="+mn-lt"/>
                <a:ea typeface="+mn-ea"/>
                <a:cs typeface="+mn-cs"/>
              </a:rPr>
              <a:t>Finally, each of the ads were taken into an online test where each iteration was shown, in amongst a reel of other ad ‘clutter’, to 200 people each.</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5</a:t>
            </a:fld>
            <a:endParaRPr lang="en-GB"/>
          </a:p>
        </p:txBody>
      </p:sp>
    </p:spTree>
    <p:extLst>
      <p:ext uri="{BB962C8B-B14F-4D97-AF65-F5344CB8AC3E}">
        <p14:creationId xmlns:p14="http://schemas.microsoft.com/office/powerpoint/2010/main" val="389583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They were tested against two factors:</a:t>
            </a:r>
          </a:p>
          <a:p>
            <a:pPr lvl="0"/>
            <a:r>
              <a:rPr lang="en-GB" sz="1200" kern="1200" dirty="0">
                <a:solidFill>
                  <a:schemeClr val="tx1"/>
                </a:solidFill>
                <a:effectLst/>
                <a:latin typeface="+mn-lt"/>
                <a:ea typeface="+mn-ea"/>
                <a:cs typeface="+mn-cs"/>
              </a:rPr>
              <a:t>Explicit perception statements (to see what people thought and consciously remembered about the brands)</a:t>
            </a:r>
          </a:p>
          <a:p>
            <a:pPr lvl="0"/>
            <a:r>
              <a:rPr lang="en-GB" sz="1200" kern="1200" dirty="0">
                <a:solidFill>
                  <a:schemeClr val="tx1"/>
                </a:solidFill>
                <a:effectLst/>
                <a:latin typeface="+mn-lt"/>
                <a:ea typeface="+mn-ea"/>
                <a:cs typeface="+mn-cs"/>
              </a:rPr>
              <a:t>Implicit brand perceptions tests (to understand what people felt about them or thought they just knew for themselves)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Around half of the respondents were tested again several days later.  Some saw the ad repeated (either full length or cut-down) again whilst others didn’t which gave an indication of the decay rate for the measured effects.</a:t>
            </a:r>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6</a:t>
            </a:fld>
            <a:endParaRPr lang="en-GB"/>
          </a:p>
        </p:txBody>
      </p:sp>
    </p:spTree>
    <p:extLst>
      <p:ext uri="{BB962C8B-B14F-4D97-AF65-F5344CB8AC3E}">
        <p14:creationId xmlns:p14="http://schemas.microsoft.com/office/powerpoint/2010/main" val="38640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Key Findings: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Longer ads have benefits over shorter executions</a:t>
            </a:r>
          </a:p>
          <a:p>
            <a:pPr lvl="0"/>
            <a:r>
              <a:rPr lang="en-GB" sz="1200" kern="1200" dirty="0">
                <a:solidFill>
                  <a:schemeClr val="tx1"/>
                </a:solidFill>
                <a:effectLst/>
                <a:latin typeface="+mn-lt"/>
                <a:ea typeface="+mn-ea"/>
                <a:cs typeface="+mn-cs"/>
              </a:rPr>
              <a:t>Longer ads act as memory ‘anchors’</a:t>
            </a:r>
          </a:p>
          <a:p>
            <a:pPr lvl="0"/>
            <a:r>
              <a:rPr lang="en-GB" sz="1200" kern="1200" dirty="0">
                <a:solidFill>
                  <a:schemeClr val="tx1"/>
                </a:solidFill>
                <a:effectLst/>
                <a:latin typeface="+mn-lt"/>
                <a:ea typeface="+mn-ea"/>
                <a:cs typeface="+mn-cs"/>
              </a:rPr>
              <a:t>Longer ads enhance image memory</a:t>
            </a:r>
          </a:p>
          <a:p>
            <a:pPr lvl="0"/>
            <a:r>
              <a:rPr lang="en-GB" sz="1200" kern="1200" dirty="0">
                <a:solidFill>
                  <a:schemeClr val="tx1"/>
                </a:solidFill>
                <a:effectLst/>
                <a:latin typeface="+mn-lt"/>
                <a:ea typeface="+mn-ea"/>
                <a:cs typeface="+mn-cs"/>
              </a:rPr>
              <a:t>Brand awareness decays faster than brand perception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7</a:t>
            </a:fld>
            <a:endParaRPr lang="en-GB"/>
          </a:p>
        </p:txBody>
      </p:sp>
    </p:spTree>
    <p:extLst>
      <p:ext uri="{BB962C8B-B14F-4D97-AF65-F5344CB8AC3E}">
        <p14:creationId xmlns:p14="http://schemas.microsoft.com/office/powerpoint/2010/main" val="28236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Longer ads have benefits over shorter ones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8</a:t>
            </a:fld>
            <a:endParaRPr lang="en-GB"/>
          </a:p>
        </p:txBody>
      </p:sp>
    </p:spTree>
    <p:extLst>
      <p:ext uri="{BB962C8B-B14F-4D97-AF65-F5344CB8AC3E}">
        <p14:creationId xmlns:p14="http://schemas.microsoft.com/office/powerpoint/2010/main" val="3372513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9</a:t>
            </a:fld>
            <a:endParaRPr lang="en-GB"/>
          </a:p>
        </p:txBody>
      </p:sp>
    </p:spTree>
    <p:extLst>
      <p:ext uri="{BB962C8B-B14F-4D97-AF65-F5344CB8AC3E}">
        <p14:creationId xmlns:p14="http://schemas.microsoft.com/office/powerpoint/2010/main" val="2867958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973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9936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461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980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226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2033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a:p>
        </p:txBody>
      </p:sp>
    </p:spTree>
    <p:custDataLst>
      <p:tags r:id="rId1"/>
    </p:custDataLst>
    <p:extLst>
      <p:ext uri="{BB962C8B-B14F-4D97-AF65-F5344CB8AC3E}">
        <p14:creationId xmlns:p14="http://schemas.microsoft.com/office/powerpoint/2010/main" val="23857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a:p>
        </p:txBody>
      </p:sp>
    </p:spTree>
    <p:custDataLst>
      <p:tags r:id="rId1"/>
    </p:custDataLst>
    <p:extLst>
      <p:ext uri="{BB962C8B-B14F-4D97-AF65-F5344CB8AC3E}">
        <p14:creationId xmlns:p14="http://schemas.microsoft.com/office/powerpoint/2010/main" val="39999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a:p>
        </p:txBody>
      </p:sp>
    </p:spTree>
    <p:custDataLst>
      <p:tags r:id="rId1"/>
    </p:custDataLst>
    <p:extLst>
      <p:ext uri="{BB962C8B-B14F-4D97-AF65-F5344CB8AC3E}">
        <p14:creationId xmlns:p14="http://schemas.microsoft.com/office/powerpoint/2010/main" val="444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6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08/03/2022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71376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574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08/03/2022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a:p>
        </p:txBody>
      </p:sp>
    </p:spTree>
    <p:custDataLst>
      <p:tags r:id="rId1"/>
    </p:custDataLst>
    <p:extLst>
      <p:ext uri="{BB962C8B-B14F-4D97-AF65-F5344CB8AC3E}">
        <p14:creationId xmlns:p14="http://schemas.microsoft.com/office/powerpoint/2010/main" val="2115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6199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2596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54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1763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855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9054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065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08/03/2022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1487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9110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2822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08/03/2022</a:t>
            </a:fld>
            <a:endParaRPr lang="en-GB"/>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a:p>
        </p:txBody>
      </p:sp>
    </p:spTree>
    <p:extLst>
      <p:ext uri="{BB962C8B-B14F-4D97-AF65-F5344CB8AC3E}">
        <p14:creationId xmlns:p14="http://schemas.microsoft.com/office/powerpoint/2010/main" val="418029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93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436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140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13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744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386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08/03/2022</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273099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3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33.xml"/><Relationship Id="rId5" Type="http://schemas.openxmlformats.org/officeDocument/2006/relationships/image" Target="../media/image18.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BFD4FF-1914-4A5A-97EC-E78B43B83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6A43DB9-047F-4689-9398-411DCF1D3A95}"/>
              </a:ext>
            </a:extLst>
          </p:cNvPr>
          <p:cNvSpPr/>
          <p:nvPr/>
        </p:nvSpPr>
        <p:spPr>
          <a:xfrm>
            <a:off x="0" y="0"/>
            <a:ext cx="10668000" cy="6858000"/>
          </a:xfrm>
          <a:prstGeom prst="rect">
            <a:avLst/>
          </a:prstGeom>
          <a:gradFill flip="none" rotWithShape="1">
            <a:gsLst>
              <a:gs pos="17000">
                <a:schemeClr val="tx1">
                  <a:alpha val="62000"/>
                </a:schemeClr>
              </a:gs>
              <a:gs pos="70000">
                <a:schemeClr val="bg1">
                  <a:alpha val="0"/>
                  <a:lumMod val="0"/>
                </a:schemeClr>
              </a:gs>
            </a:gsLst>
            <a:lin ang="24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6141331C-8700-46DA-823C-538E518AB6D0}"/>
              </a:ext>
            </a:extLst>
          </p:cNvPr>
          <p:cNvSpPr>
            <a:spLocks noGrp="1"/>
          </p:cNvSpPr>
          <p:nvPr>
            <p:ph type="ctrTitle"/>
          </p:nvPr>
        </p:nvSpPr>
        <p:spPr>
          <a:xfrm>
            <a:off x="701169" y="1017824"/>
            <a:ext cx="7152554" cy="2411176"/>
          </a:xfrm>
        </p:spPr>
        <p:txBody>
          <a:bodyPr>
            <a:normAutofit/>
          </a:bodyPr>
          <a:lstStyle/>
          <a:p>
            <a:r>
              <a:rPr lang="en-GB" sz="4400" dirty="0"/>
              <a:t>A Matter of Time</a:t>
            </a:r>
          </a:p>
        </p:txBody>
      </p:sp>
    </p:spTree>
    <p:extLst>
      <p:ext uri="{BB962C8B-B14F-4D97-AF65-F5344CB8AC3E}">
        <p14:creationId xmlns:p14="http://schemas.microsoft.com/office/powerpoint/2010/main" val="29302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work even harder at an implicit level</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extLst>
              <p:ext uri="{D42A27DB-BD31-4B8C-83A1-F6EECF244321}">
                <p14:modId xmlns:p14="http://schemas.microsoft.com/office/powerpoint/2010/main" val="2196787890"/>
              </p:ext>
            </p:extLst>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Implicit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3276692"/>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a:ea typeface="+mn-ea"/>
                  <a:cs typeface="+mn-cs"/>
                </a:rPr>
                <a:t>36%</a:t>
              </a:r>
            </a:p>
          </p:txBody>
        </p:sp>
      </p:grpSp>
      <p:grpSp>
        <p:nvGrpSpPr>
          <p:cNvPr id="24" name="Group 23">
            <a:extLst>
              <a:ext uri="{FF2B5EF4-FFF2-40B4-BE49-F238E27FC236}">
                <a16:creationId xmlns:a16="http://schemas.microsoft.com/office/drawing/2014/main" id="{A0DDEA4A-4E67-45BE-83D3-19BC8AAC7209}"/>
              </a:ext>
            </a:extLst>
          </p:cNvPr>
          <p:cNvGrpSpPr/>
          <p:nvPr/>
        </p:nvGrpSpPr>
        <p:grpSpPr>
          <a:xfrm>
            <a:off x="8095305" y="2543988"/>
            <a:ext cx="723900" cy="405314"/>
            <a:chOff x="1586862" y="1294899"/>
            <a:chExt cx="723900" cy="405314"/>
          </a:xfrm>
        </p:grpSpPr>
        <p:grpSp>
          <p:nvGrpSpPr>
            <p:cNvPr id="25" name="Group 24">
              <a:extLst>
                <a:ext uri="{FF2B5EF4-FFF2-40B4-BE49-F238E27FC236}">
                  <a16:creationId xmlns:a16="http://schemas.microsoft.com/office/drawing/2014/main" id="{91DF7D56-5293-4113-89F4-FFA823FAFF0C}"/>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A796998E-3972-404D-8FB6-C5A0D54AA657}"/>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C7AEFA19-4D92-45F8-BB6E-E9B636503631}"/>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A79E2CE9-5280-492B-982A-E55931FF6550}"/>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5640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5CF3AD-148E-4D7C-9412-75CB34D804CA}"/>
              </a:ext>
            </a:extLst>
          </p:cNvPr>
          <p:cNvSpPr/>
          <p:nvPr/>
        </p:nvSpPr>
        <p:spPr>
          <a:xfrm>
            <a:off x="0" y="0"/>
            <a:ext cx="12192000" cy="6858000"/>
          </a:xfrm>
          <a:prstGeom prst="rect">
            <a:avLst/>
          </a:prstGeom>
          <a:gradFill flip="none" rotWithShape="1">
            <a:gsLst>
              <a:gs pos="16000">
                <a:srgbClr val="000000">
                  <a:alpha val="87000"/>
                </a:srgbClr>
              </a:gs>
              <a:gs pos="67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Placeholder 7">
            <a:extLst>
              <a:ext uri="{FF2B5EF4-FFF2-40B4-BE49-F238E27FC236}">
                <a16:creationId xmlns:a16="http://schemas.microsoft.com/office/drawing/2014/main" id="{EFB3479D-1AE1-4DFD-8C15-6661E4E94D19}"/>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073" t="17073" r="17079" b="17079"/>
          <a:stretch/>
        </p:blipFill>
        <p:spPr>
          <a:xfrm>
            <a:off x="0" y="0"/>
            <a:ext cx="12192000" cy="6858000"/>
          </a:xfrm>
        </p:spPr>
      </p:pic>
      <p:sp>
        <p:nvSpPr>
          <p:cNvPr id="5" name="Rectangle 4">
            <a:extLst>
              <a:ext uri="{FF2B5EF4-FFF2-40B4-BE49-F238E27FC236}">
                <a16:creationId xmlns:a16="http://schemas.microsoft.com/office/drawing/2014/main" id="{E77CDFEC-BB84-41AC-A720-696CD26C30F0}"/>
              </a:ext>
            </a:extLst>
          </p:cNvPr>
          <p:cNvSpPr/>
          <p:nvPr/>
        </p:nvSpPr>
        <p:spPr>
          <a:xfrm>
            <a:off x="0" y="0"/>
            <a:ext cx="10668000" cy="6858000"/>
          </a:xfrm>
          <a:prstGeom prst="rect">
            <a:avLst/>
          </a:prstGeom>
          <a:gradFill flip="none" rotWithShape="1">
            <a:gsLst>
              <a:gs pos="27000">
                <a:schemeClr val="tx1">
                  <a:alpha val="29000"/>
                </a:schemeClr>
              </a:gs>
              <a:gs pos="56000">
                <a:schemeClr val="bg1">
                  <a:alpha val="0"/>
                  <a:lumMod val="0"/>
                </a:schemeClr>
              </a:gs>
            </a:gsLst>
            <a:lin ang="12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609CA34F-2B97-477E-B143-5B4D788B26C5}"/>
              </a:ext>
            </a:extLst>
          </p:cNvPr>
          <p:cNvSpPr>
            <a:spLocks noGrp="1"/>
          </p:cNvSpPr>
          <p:nvPr>
            <p:ph type="ctrTitle"/>
          </p:nvPr>
        </p:nvSpPr>
        <p:spPr>
          <a:xfrm>
            <a:off x="393060" y="781064"/>
            <a:ext cx="5298141" cy="2412000"/>
          </a:xfrm>
        </p:spPr>
        <p:txBody>
          <a:bodyPr/>
          <a:lstStyle/>
          <a:p>
            <a:r>
              <a:rPr lang="en-GB" dirty="0"/>
              <a:t>Longer ads act as memory ‘anchors’</a:t>
            </a:r>
            <a:br>
              <a:rPr lang="en-GB" dirty="0"/>
            </a:br>
            <a:endParaRPr lang="en-GB" dirty="0"/>
          </a:p>
        </p:txBody>
      </p:sp>
    </p:spTree>
    <p:extLst>
      <p:ext uri="{BB962C8B-B14F-4D97-AF65-F5344CB8AC3E}">
        <p14:creationId xmlns:p14="http://schemas.microsoft.com/office/powerpoint/2010/main" val="40763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0" y="0"/>
            <a:ext cx="12192000" cy="6857999"/>
          </a:xfr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1" name="Rectangle 10">
            <a:extLst>
              <a:ext uri="{FF2B5EF4-FFF2-40B4-BE49-F238E27FC236}">
                <a16:creationId xmlns:a16="http://schemas.microsoft.com/office/drawing/2014/main" id="{08657815-1300-497E-97CE-5C492EC59668}"/>
              </a:ext>
            </a:extLst>
          </p:cNvPr>
          <p:cNvSpPr/>
          <p:nvPr/>
        </p:nvSpPr>
        <p:spPr>
          <a:xfrm>
            <a:off x="0" y="-1"/>
            <a:ext cx="10668000" cy="6858000"/>
          </a:xfrm>
          <a:prstGeom prst="rect">
            <a:avLst/>
          </a:prstGeom>
          <a:gradFill flip="none" rotWithShape="1">
            <a:gsLst>
              <a:gs pos="27000">
                <a:schemeClr val="tx1">
                  <a:alpha val="29000"/>
                </a:schemeClr>
              </a:gs>
              <a:gs pos="56000">
                <a:schemeClr val="bg1">
                  <a:alpha val="0"/>
                  <a:lumMod val="0"/>
                </a:schemeClr>
              </a:gs>
            </a:gsLst>
            <a:lin ang="12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p:txBody>
          <a:bodyPr>
            <a:noAutofit/>
          </a:bodyPr>
          <a:lstStyle/>
          <a:p>
            <a:r>
              <a:rPr lang="en-GB" sz="3200" dirty="0">
                <a:solidFill>
                  <a:srgbClr val="FFFFFF"/>
                </a:solidFill>
              </a:rPr>
              <a:t>Our brains seek out </a:t>
            </a:r>
            <a:r>
              <a:rPr lang="en-GB" sz="3200" dirty="0">
                <a:solidFill>
                  <a:schemeClr val="accent4"/>
                </a:solidFill>
              </a:rPr>
              <a:t>stories</a:t>
            </a:r>
          </a:p>
        </p:txBody>
      </p:sp>
      <p:sp>
        <p:nvSpPr>
          <p:cNvPr id="14" name="Freeform 5"/>
          <p:cNvSpPr>
            <a:spLocks/>
          </p:cNvSpPr>
          <p:nvPr/>
        </p:nvSpPr>
        <p:spPr bwMode="auto">
          <a:xfrm>
            <a:off x="479424" y="441943"/>
            <a:ext cx="4161933" cy="5919537"/>
          </a:xfrm>
          <a:custGeom>
            <a:avLst/>
            <a:gdLst>
              <a:gd name="T0" fmla="*/ 34 w 985"/>
              <a:gd name="T1" fmla="*/ 2 h 1406"/>
              <a:gd name="T2" fmla="*/ 34 w 985"/>
              <a:gd name="T3" fmla="*/ 0 h 1406"/>
              <a:gd name="T4" fmla="*/ 17 w 985"/>
              <a:gd name="T5" fmla="*/ 4 h 1406"/>
              <a:gd name="T6" fmla="*/ 5 w 985"/>
              <a:gd name="T7" fmla="*/ 14 h 1406"/>
              <a:gd name="T8" fmla="*/ 0 w 985"/>
              <a:gd name="T9" fmla="*/ 34 h 1406"/>
              <a:gd name="T10" fmla="*/ 0 w 985"/>
              <a:gd name="T11" fmla="*/ 1406 h 1406"/>
              <a:gd name="T12" fmla="*/ 951 w 985"/>
              <a:gd name="T13" fmla="*/ 1406 h 1406"/>
              <a:gd name="T14" fmla="*/ 968 w 985"/>
              <a:gd name="T15" fmla="*/ 1402 h 1406"/>
              <a:gd name="T16" fmla="*/ 980 w 985"/>
              <a:gd name="T17" fmla="*/ 1391 h 1406"/>
              <a:gd name="T18" fmla="*/ 985 w 985"/>
              <a:gd name="T19" fmla="*/ 1372 h 1406"/>
              <a:gd name="T20" fmla="*/ 985 w 985"/>
              <a:gd name="T21" fmla="*/ 34 h 1406"/>
              <a:gd name="T22" fmla="*/ 981 w 985"/>
              <a:gd name="T23" fmla="*/ 17 h 1406"/>
              <a:gd name="T24" fmla="*/ 971 w 985"/>
              <a:gd name="T25" fmla="*/ 5 h 1406"/>
              <a:gd name="T26" fmla="*/ 951 w 985"/>
              <a:gd name="T27" fmla="*/ 0 h 1406"/>
              <a:gd name="T28" fmla="*/ 34 w 985"/>
              <a:gd name="T29" fmla="*/ 0 h 1406"/>
              <a:gd name="T30" fmla="*/ 34 w 985"/>
              <a:gd name="T31" fmla="*/ 2 h 1406"/>
              <a:gd name="T32" fmla="*/ 34 w 985"/>
              <a:gd name="T33" fmla="*/ 4 h 1406"/>
              <a:gd name="T34" fmla="*/ 951 w 985"/>
              <a:gd name="T35" fmla="*/ 4 h 1406"/>
              <a:gd name="T36" fmla="*/ 969 w 985"/>
              <a:gd name="T37" fmla="*/ 8 h 1406"/>
              <a:gd name="T38" fmla="*/ 980 w 985"/>
              <a:gd name="T39" fmla="*/ 24 h 1406"/>
              <a:gd name="T40" fmla="*/ 981 w 985"/>
              <a:gd name="T41" fmla="*/ 31 h 1406"/>
              <a:gd name="T42" fmla="*/ 981 w 985"/>
              <a:gd name="T43" fmla="*/ 33 h 1406"/>
              <a:gd name="T44" fmla="*/ 981 w 985"/>
              <a:gd name="T45" fmla="*/ 34 h 1406"/>
              <a:gd name="T46" fmla="*/ 981 w 985"/>
              <a:gd name="T47" fmla="*/ 34 h 1406"/>
              <a:gd name="T48" fmla="*/ 981 w 985"/>
              <a:gd name="T49" fmla="*/ 1372 h 1406"/>
              <a:gd name="T50" fmla="*/ 977 w 985"/>
              <a:gd name="T51" fmla="*/ 1389 h 1406"/>
              <a:gd name="T52" fmla="*/ 961 w 985"/>
              <a:gd name="T53" fmla="*/ 1400 h 1406"/>
              <a:gd name="T54" fmla="*/ 954 w 985"/>
              <a:gd name="T55" fmla="*/ 1402 h 1406"/>
              <a:gd name="T56" fmla="*/ 952 w 985"/>
              <a:gd name="T57" fmla="*/ 1402 h 1406"/>
              <a:gd name="T58" fmla="*/ 951 w 985"/>
              <a:gd name="T59" fmla="*/ 1402 h 1406"/>
              <a:gd name="T60" fmla="*/ 951 w 985"/>
              <a:gd name="T61" fmla="*/ 1402 h 1406"/>
              <a:gd name="T62" fmla="*/ 4 w 985"/>
              <a:gd name="T63" fmla="*/ 1402 h 1406"/>
              <a:gd name="T64" fmla="*/ 4 w 985"/>
              <a:gd name="T65" fmla="*/ 34 h 1406"/>
              <a:gd name="T66" fmla="*/ 9 w 985"/>
              <a:gd name="T67" fmla="*/ 16 h 1406"/>
              <a:gd name="T68" fmla="*/ 24 w 985"/>
              <a:gd name="T69" fmla="*/ 5 h 1406"/>
              <a:gd name="T70" fmla="*/ 31 w 985"/>
              <a:gd name="T71" fmla="*/ 4 h 1406"/>
              <a:gd name="T72" fmla="*/ 33 w 985"/>
              <a:gd name="T73" fmla="*/ 4 h 1406"/>
              <a:gd name="T74" fmla="*/ 34 w 985"/>
              <a:gd name="T75" fmla="*/ 4 h 1406"/>
              <a:gd name="T76" fmla="*/ 34 w 985"/>
              <a:gd name="T77" fmla="*/ 4 h 1406"/>
              <a:gd name="T78" fmla="*/ 34 w 985"/>
              <a:gd name="T79" fmla="*/ 2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406">
                <a:moveTo>
                  <a:pt x="34" y="2"/>
                </a:moveTo>
                <a:cubicBezTo>
                  <a:pt x="34" y="0"/>
                  <a:pt x="34" y="0"/>
                  <a:pt x="34" y="0"/>
                </a:cubicBezTo>
                <a:cubicBezTo>
                  <a:pt x="34" y="0"/>
                  <a:pt x="26" y="0"/>
                  <a:pt x="17" y="4"/>
                </a:cubicBezTo>
                <a:cubicBezTo>
                  <a:pt x="13" y="6"/>
                  <a:pt x="9" y="9"/>
                  <a:pt x="5" y="14"/>
                </a:cubicBezTo>
                <a:cubicBezTo>
                  <a:pt x="2" y="19"/>
                  <a:pt x="0" y="25"/>
                  <a:pt x="0" y="34"/>
                </a:cubicBezTo>
                <a:cubicBezTo>
                  <a:pt x="0" y="1406"/>
                  <a:pt x="0" y="1406"/>
                  <a:pt x="0" y="1406"/>
                </a:cubicBezTo>
                <a:cubicBezTo>
                  <a:pt x="951" y="1406"/>
                  <a:pt x="951" y="1406"/>
                  <a:pt x="951" y="1406"/>
                </a:cubicBezTo>
                <a:cubicBezTo>
                  <a:pt x="951" y="1406"/>
                  <a:pt x="960" y="1406"/>
                  <a:pt x="968" y="1402"/>
                </a:cubicBezTo>
                <a:cubicBezTo>
                  <a:pt x="972" y="1399"/>
                  <a:pt x="977" y="1396"/>
                  <a:pt x="980" y="1391"/>
                </a:cubicBezTo>
                <a:cubicBezTo>
                  <a:pt x="983" y="1387"/>
                  <a:pt x="985" y="1380"/>
                  <a:pt x="985" y="1372"/>
                </a:cubicBezTo>
                <a:cubicBezTo>
                  <a:pt x="985" y="34"/>
                  <a:pt x="985" y="34"/>
                  <a:pt x="985" y="34"/>
                </a:cubicBezTo>
                <a:cubicBezTo>
                  <a:pt x="985" y="34"/>
                  <a:pt x="985" y="25"/>
                  <a:pt x="981" y="17"/>
                </a:cubicBezTo>
                <a:cubicBezTo>
                  <a:pt x="979" y="13"/>
                  <a:pt x="976" y="8"/>
                  <a:pt x="971" y="5"/>
                </a:cubicBezTo>
                <a:cubicBezTo>
                  <a:pt x="966" y="2"/>
                  <a:pt x="960"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5" y="6"/>
                  <a:pt x="969" y="8"/>
                </a:cubicBezTo>
                <a:cubicBezTo>
                  <a:pt x="975" y="13"/>
                  <a:pt x="978" y="19"/>
                  <a:pt x="980" y="24"/>
                </a:cubicBezTo>
                <a:cubicBezTo>
                  <a:pt x="980" y="27"/>
                  <a:pt x="981" y="29"/>
                  <a:pt x="981" y="31"/>
                </a:cubicBezTo>
                <a:cubicBezTo>
                  <a:pt x="981" y="32"/>
                  <a:pt x="981" y="33"/>
                  <a:pt x="981" y="33"/>
                </a:cubicBezTo>
                <a:cubicBezTo>
                  <a:pt x="981" y="34"/>
                  <a:pt x="981" y="34"/>
                  <a:pt x="981" y="34"/>
                </a:cubicBezTo>
                <a:cubicBezTo>
                  <a:pt x="981" y="34"/>
                  <a:pt x="981" y="34"/>
                  <a:pt x="981" y="34"/>
                </a:cubicBezTo>
                <a:cubicBezTo>
                  <a:pt x="981" y="1372"/>
                  <a:pt x="981" y="1372"/>
                  <a:pt x="981" y="1372"/>
                </a:cubicBezTo>
                <a:cubicBezTo>
                  <a:pt x="981" y="1379"/>
                  <a:pt x="979" y="1385"/>
                  <a:pt x="977" y="1389"/>
                </a:cubicBezTo>
                <a:cubicBezTo>
                  <a:pt x="972" y="1395"/>
                  <a:pt x="966" y="1399"/>
                  <a:pt x="961" y="1400"/>
                </a:cubicBezTo>
                <a:cubicBezTo>
                  <a:pt x="958" y="1401"/>
                  <a:pt x="956" y="1401"/>
                  <a:pt x="954" y="1402"/>
                </a:cubicBezTo>
                <a:cubicBezTo>
                  <a:pt x="953" y="1402"/>
                  <a:pt x="952" y="1402"/>
                  <a:pt x="952" y="1402"/>
                </a:cubicBezTo>
                <a:cubicBezTo>
                  <a:pt x="951" y="1402"/>
                  <a:pt x="951" y="1402"/>
                  <a:pt x="951" y="1402"/>
                </a:cubicBezTo>
                <a:cubicBezTo>
                  <a:pt x="951" y="1402"/>
                  <a:pt x="951" y="1402"/>
                  <a:pt x="951" y="1402"/>
                </a:cubicBezTo>
                <a:cubicBezTo>
                  <a:pt x="4" y="1402"/>
                  <a:pt x="4" y="1402"/>
                  <a:pt x="4" y="1402"/>
                </a:cubicBezTo>
                <a:cubicBezTo>
                  <a:pt x="4" y="34"/>
                  <a:pt x="4" y="34"/>
                  <a:pt x="4" y="34"/>
                </a:cubicBezTo>
                <a:cubicBezTo>
                  <a:pt x="4" y="26"/>
                  <a:pt x="6" y="21"/>
                  <a:pt x="9" y="16"/>
                </a:cubicBezTo>
                <a:cubicBezTo>
                  <a:pt x="13" y="10"/>
                  <a:pt x="19" y="7"/>
                  <a:pt x="24" y="5"/>
                </a:cubicBezTo>
                <a:cubicBezTo>
                  <a:pt x="27" y="5"/>
                  <a:pt x="29" y="4"/>
                  <a:pt x="31" y="4"/>
                </a:cubicBezTo>
                <a:cubicBezTo>
                  <a:pt x="32" y="4"/>
                  <a:pt x="33" y="4"/>
                  <a:pt x="33" y="4"/>
                </a:cubicBezTo>
                <a:cubicBezTo>
                  <a:pt x="34" y="4"/>
                  <a:pt x="34" y="4"/>
                  <a:pt x="34"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Title 7">
            <a:extLst>
              <a:ext uri="{FF2B5EF4-FFF2-40B4-BE49-F238E27FC236}">
                <a16:creationId xmlns:a16="http://schemas.microsoft.com/office/drawing/2014/main" id="{97A7E813-9C67-4FA0-BDBA-815F02444344}"/>
              </a:ext>
            </a:extLst>
          </p:cNvPr>
          <p:cNvSpPr txBox="1">
            <a:spLocks/>
          </p:cNvSpPr>
          <p:nvPr/>
        </p:nvSpPr>
        <p:spPr>
          <a:xfrm>
            <a:off x="621221" y="2211720"/>
            <a:ext cx="3714140" cy="20115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GB" sz="3200" dirty="0">
                <a:solidFill>
                  <a:srgbClr val="FFFFFF"/>
                </a:solidFill>
              </a:rPr>
              <a:t>If there are gaps we </a:t>
            </a:r>
            <a:r>
              <a:rPr lang="en-GB" sz="3200" dirty="0">
                <a:solidFill>
                  <a:schemeClr val="accent4"/>
                </a:solidFill>
              </a:rPr>
              <a:t>fill ‘blind spots’ </a:t>
            </a:r>
            <a:r>
              <a:rPr lang="en-GB" sz="3200" dirty="0">
                <a:solidFill>
                  <a:srgbClr val="FFFFFF"/>
                </a:solidFill>
              </a:rPr>
              <a:t>with made-up information</a:t>
            </a:r>
            <a:endParaRPr lang="en-GB" sz="3200" dirty="0"/>
          </a:p>
        </p:txBody>
      </p:sp>
      <p:sp>
        <p:nvSpPr>
          <p:cNvPr id="10" name="Title 7">
            <a:extLst>
              <a:ext uri="{FF2B5EF4-FFF2-40B4-BE49-F238E27FC236}">
                <a16:creationId xmlns:a16="http://schemas.microsoft.com/office/drawing/2014/main" id="{6959AC60-DCA5-4A87-B57C-38ED84194C9B}"/>
              </a:ext>
            </a:extLst>
          </p:cNvPr>
          <p:cNvSpPr txBox="1">
            <a:spLocks/>
          </p:cNvSpPr>
          <p:nvPr/>
        </p:nvSpPr>
        <p:spPr>
          <a:xfrm>
            <a:off x="621221" y="4622973"/>
            <a:ext cx="3714140" cy="14465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GB" sz="3200" dirty="0">
                <a:solidFill>
                  <a:srgbClr val="FFFFFF"/>
                </a:solidFill>
              </a:rPr>
              <a:t>This is called </a:t>
            </a:r>
            <a:r>
              <a:rPr lang="en-GB" sz="3200" dirty="0">
                <a:solidFill>
                  <a:schemeClr val="accent4"/>
                </a:solidFill>
              </a:rPr>
              <a:t>‘reconstructive memory’ </a:t>
            </a:r>
            <a:r>
              <a:rPr lang="en-GB" sz="2000" dirty="0">
                <a:solidFill>
                  <a:srgbClr val="FFFFFF"/>
                </a:solidFill>
              </a:rPr>
              <a:t>(Bartlett)</a:t>
            </a:r>
            <a:endParaRPr lang="en-GB" sz="3200" dirty="0">
              <a:solidFill>
                <a:srgbClr val="FFFFFF"/>
              </a:solidFill>
            </a:endParaRPr>
          </a:p>
        </p:txBody>
      </p:sp>
    </p:spTree>
    <p:custDataLst>
      <p:tags r:id="rId1"/>
    </p:custDataLst>
    <p:extLst>
      <p:ext uri="{BB962C8B-B14F-4D97-AF65-F5344CB8AC3E}">
        <p14:creationId xmlns:p14="http://schemas.microsoft.com/office/powerpoint/2010/main" val="35787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F3C9D9-F0C3-4B94-8C7C-A6791E5B5112}"/>
              </a:ext>
            </a:extLst>
          </p:cNvPr>
          <p:cNvSpPr>
            <a:spLocks noGrp="1"/>
          </p:cNvSpPr>
          <p:nvPr>
            <p:ph type="title"/>
          </p:nvPr>
        </p:nvSpPr>
        <p:spPr/>
        <p:txBody>
          <a:bodyPr/>
          <a:lstStyle/>
          <a:p>
            <a:r>
              <a:rPr lang="en-GB" dirty="0"/>
              <a:t>What does this mean for advertising?</a:t>
            </a:r>
          </a:p>
        </p:txBody>
      </p:sp>
      <p:sp>
        <p:nvSpPr>
          <p:cNvPr id="6" name="Text Placeholder 5">
            <a:extLst>
              <a:ext uri="{FF2B5EF4-FFF2-40B4-BE49-F238E27FC236}">
                <a16:creationId xmlns:a16="http://schemas.microsoft.com/office/drawing/2014/main" id="{A2AB493B-3380-4AB9-890E-BF6AEE26B5CB}"/>
              </a:ext>
            </a:extLst>
          </p:cNvPr>
          <p:cNvSpPr>
            <a:spLocks noGrp="1"/>
          </p:cNvSpPr>
          <p:nvPr>
            <p:ph type="body" sz="quarter" idx="13"/>
          </p:nvPr>
        </p:nvSpPr>
        <p:spPr/>
        <p:txBody>
          <a:bodyPr>
            <a:normAutofit/>
          </a:bodyPr>
          <a:lstStyle/>
          <a:p>
            <a:pPr marL="285750" indent="-285750">
              <a:spcBef>
                <a:spcPts val="600"/>
              </a:spcBef>
              <a:buClr>
                <a:schemeClr val="accent1"/>
              </a:buClr>
              <a:buFont typeface="Arial" panose="020B0604020202020204" pitchFamily="34" charset="0"/>
              <a:buChar char="—"/>
            </a:pPr>
            <a:r>
              <a:rPr lang="en-GB" sz="2000" dirty="0"/>
              <a:t>Longer, more comprehensive stories = </a:t>
            </a:r>
            <a:r>
              <a:rPr lang="en-GB" sz="2000" b="1" dirty="0">
                <a:solidFill>
                  <a:schemeClr val="accent1"/>
                </a:solidFill>
              </a:rPr>
              <a:t>fewer gaps to fill</a:t>
            </a:r>
          </a:p>
          <a:p>
            <a:pPr marL="285750" indent="-285750">
              <a:spcBef>
                <a:spcPts val="600"/>
              </a:spcBef>
              <a:buClr>
                <a:schemeClr val="accent1"/>
              </a:buClr>
              <a:buFont typeface="Arial" panose="020B0604020202020204" pitchFamily="34" charset="0"/>
              <a:buChar char="—"/>
            </a:pPr>
            <a:endParaRPr lang="en-GB" sz="2000" dirty="0"/>
          </a:p>
          <a:p>
            <a:pPr marL="285750" indent="-285750">
              <a:spcBef>
                <a:spcPts val="600"/>
              </a:spcBef>
              <a:buClr>
                <a:schemeClr val="accent1"/>
              </a:buClr>
              <a:buFont typeface="Arial" panose="020B0604020202020204" pitchFamily="34" charset="0"/>
              <a:buChar char="—"/>
            </a:pPr>
            <a:r>
              <a:rPr lang="en-GB" sz="2000" dirty="0"/>
              <a:t>With shorter ads the brain defaults to ‘</a:t>
            </a:r>
            <a:r>
              <a:rPr lang="en-GB" sz="2000" b="1" dirty="0">
                <a:solidFill>
                  <a:schemeClr val="accent1"/>
                </a:solidFill>
              </a:rPr>
              <a:t>reconstructive memory’</a:t>
            </a:r>
          </a:p>
        </p:txBody>
      </p:sp>
      <p:pic>
        <p:nvPicPr>
          <p:cNvPr id="10" name="Picture Placeholder 9">
            <a:extLst>
              <a:ext uri="{FF2B5EF4-FFF2-40B4-BE49-F238E27FC236}">
                <a16:creationId xmlns:a16="http://schemas.microsoft.com/office/drawing/2014/main" id="{FD41E36B-74F1-4EF1-85E5-E81DECFA385C}"/>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4691" t="-164" r="26837" b="164"/>
          <a:stretch/>
        </p:blipFill>
        <p:spPr>
          <a:xfrm>
            <a:off x="6007894" y="-9729"/>
            <a:ext cx="6184106" cy="5948364"/>
          </a:xfrm>
        </p:spPr>
      </p:pic>
    </p:spTree>
    <p:extLst>
      <p:ext uri="{BB962C8B-B14F-4D97-AF65-F5344CB8AC3E}">
        <p14:creationId xmlns:p14="http://schemas.microsoft.com/office/powerpoint/2010/main" val="22471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A Matter of Time, 2019, Work/Walnut/</a:t>
            </a:r>
            <a:r>
              <a:rPr lang="en-GB" dirty="0" err="1"/>
              <a:t>Thinkbox</a:t>
            </a:r>
            <a:r>
              <a:rPr lang="en-GB" dirty="0"/>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algn="l"/>
            <a:r>
              <a:rPr lang="en-GB" sz="3200" dirty="0"/>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algn="l"/>
            <a:r>
              <a:rPr lang="en-GB" sz="3200" dirty="0">
                <a:solidFill>
                  <a:schemeClr val="accent3"/>
                </a:solidFill>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algn="l"/>
            <a:r>
              <a:rPr lang="en-GB" sz="1600" dirty="0">
                <a:solidFill>
                  <a:schemeClr val="bg2"/>
                </a:solidFill>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algn="l"/>
            <a:r>
              <a:rPr lang="en-GB" sz="4800" dirty="0">
                <a:solidFill>
                  <a:schemeClr val="bg2"/>
                </a:solidFill>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algn="l"/>
            <a:r>
              <a:rPr lang="en-GB" sz="3200" dirty="0"/>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27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EF7DF53-04EF-4197-AD91-CE46D6E6141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872" t="17999" r="22768" b="17640"/>
          <a:stretch/>
        </p:blipFill>
        <p:spPr>
          <a:xfrm>
            <a:off x="0" y="0"/>
            <a:ext cx="12192000" cy="6858000"/>
          </a:xfrm>
        </p:spPr>
      </p:pic>
      <p:sp>
        <p:nvSpPr>
          <p:cNvPr id="4" name="Title 3">
            <a:extLst>
              <a:ext uri="{FF2B5EF4-FFF2-40B4-BE49-F238E27FC236}">
                <a16:creationId xmlns:a16="http://schemas.microsoft.com/office/drawing/2014/main" id="{9238409F-8467-46A1-BE54-E73AB8CF8739}"/>
              </a:ext>
            </a:extLst>
          </p:cNvPr>
          <p:cNvSpPr>
            <a:spLocks noGrp="1"/>
          </p:cNvSpPr>
          <p:nvPr>
            <p:ph type="ctrTitle"/>
          </p:nvPr>
        </p:nvSpPr>
        <p:spPr>
          <a:xfrm>
            <a:off x="430280" y="683093"/>
            <a:ext cx="5298141" cy="2412000"/>
          </a:xfrm>
        </p:spPr>
        <p:txBody>
          <a:bodyPr/>
          <a:lstStyle/>
          <a:p>
            <a:r>
              <a:rPr lang="en-GB" dirty="0"/>
              <a:t>Longer ads enhance image memory</a:t>
            </a:r>
            <a:br>
              <a:rPr lang="en-GB" dirty="0"/>
            </a:br>
            <a:endParaRPr lang="en-GB" dirty="0"/>
          </a:p>
        </p:txBody>
      </p:sp>
    </p:spTree>
    <p:extLst>
      <p:ext uri="{BB962C8B-B14F-4D97-AF65-F5344CB8AC3E}">
        <p14:creationId xmlns:p14="http://schemas.microsoft.com/office/powerpoint/2010/main" val="1136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FE38EC-2AF1-4477-9C3D-F09083ED5955}"/>
              </a:ext>
            </a:extLst>
          </p:cNvPr>
          <p:cNvSpPr>
            <a:spLocks noGrp="1"/>
          </p:cNvSpPr>
          <p:nvPr>
            <p:ph type="title"/>
          </p:nvPr>
        </p:nvSpPr>
        <p:spPr/>
        <p:txBody>
          <a:bodyPr/>
          <a:lstStyle/>
          <a:p>
            <a:r>
              <a:rPr lang="en-GB" dirty="0"/>
              <a:t>Our brains don’t work like video cameras…</a:t>
            </a:r>
          </a:p>
        </p:txBody>
      </p:sp>
      <p:sp>
        <p:nvSpPr>
          <p:cNvPr id="6" name="Text Placeholder 5">
            <a:extLst>
              <a:ext uri="{FF2B5EF4-FFF2-40B4-BE49-F238E27FC236}">
                <a16:creationId xmlns:a16="http://schemas.microsoft.com/office/drawing/2014/main" id="{76BA6F01-5A56-4E11-A31A-27A51185D74F}"/>
              </a:ext>
            </a:extLst>
          </p:cNvPr>
          <p:cNvSpPr>
            <a:spLocks noGrp="1"/>
          </p:cNvSpPr>
          <p:nvPr>
            <p:ph type="body" sz="quarter" idx="13"/>
          </p:nvPr>
        </p:nvSpPr>
        <p:spPr/>
        <p:txBody>
          <a:bodyPr>
            <a:normAutofit/>
          </a:bodyPr>
          <a:lstStyle/>
          <a:p>
            <a:pPr marL="285750" indent="-285750">
              <a:spcAft>
                <a:spcPts val="1800"/>
              </a:spcAft>
              <a:buClr>
                <a:schemeClr val="accent1"/>
              </a:buClr>
              <a:buFont typeface="Arial" panose="020B0604020202020204" pitchFamily="34" charset="0"/>
              <a:buChar char="—"/>
            </a:pPr>
            <a:r>
              <a:rPr lang="en-GB" sz="2000" dirty="0"/>
              <a:t>We evoke memories by story </a:t>
            </a:r>
            <a:r>
              <a:rPr lang="en-GB" sz="2000" b="1" dirty="0">
                <a:solidFill>
                  <a:schemeClr val="accent1"/>
                </a:solidFill>
              </a:rPr>
              <a:t>still snapshots</a:t>
            </a:r>
          </a:p>
          <a:p>
            <a:pPr marL="285750" indent="-285750">
              <a:spcAft>
                <a:spcPts val="1800"/>
              </a:spcAft>
              <a:buClr>
                <a:schemeClr val="accent1"/>
              </a:buClr>
              <a:buFont typeface="Arial" panose="020B0604020202020204" pitchFamily="34" charset="0"/>
              <a:buChar char="—"/>
            </a:pPr>
            <a:r>
              <a:rPr lang="en-GB" sz="2000" dirty="0"/>
              <a:t>This is why </a:t>
            </a:r>
            <a:r>
              <a:rPr lang="en-GB" sz="2000" b="1" dirty="0">
                <a:solidFill>
                  <a:schemeClr val="accent1"/>
                </a:solidFill>
              </a:rPr>
              <a:t>imagery</a:t>
            </a:r>
            <a:r>
              <a:rPr lang="en-GB" sz="2000" dirty="0"/>
              <a:t> is so important in building effective brands</a:t>
            </a:r>
          </a:p>
          <a:p>
            <a:pPr marL="285750" indent="-285750">
              <a:spcAft>
                <a:spcPts val="1800"/>
              </a:spcAft>
              <a:buClr>
                <a:schemeClr val="accent1"/>
              </a:buClr>
              <a:buFont typeface="Arial" panose="020B0604020202020204" pitchFamily="34" charset="0"/>
              <a:buChar char="—"/>
            </a:pPr>
            <a:r>
              <a:rPr lang="en-GB" sz="2000" b="1" dirty="0">
                <a:solidFill>
                  <a:schemeClr val="accent1"/>
                </a:solidFill>
              </a:rPr>
              <a:t>Context</a:t>
            </a:r>
            <a:r>
              <a:rPr lang="en-GB" sz="2000" dirty="0"/>
              <a:t> and </a:t>
            </a:r>
            <a:r>
              <a:rPr lang="en-GB" sz="2000" b="1" dirty="0">
                <a:solidFill>
                  <a:schemeClr val="accent1"/>
                </a:solidFill>
              </a:rPr>
              <a:t>narrative</a:t>
            </a:r>
            <a:r>
              <a:rPr lang="en-GB" sz="2000" dirty="0"/>
              <a:t> are key drivers of brand memory</a:t>
            </a:r>
          </a:p>
        </p:txBody>
      </p:sp>
      <p:pic>
        <p:nvPicPr>
          <p:cNvPr id="10" name="Picture Placeholder 9">
            <a:extLst>
              <a:ext uri="{FF2B5EF4-FFF2-40B4-BE49-F238E27FC236}">
                <a16:creationId xmlns:a16="http://schemas.microsoft.com/office/drawing/2014/main" id="{ADB9C8F1-DC2B-409F-8B7F-72850392D7D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Tree>
    <p:extLst>
      <p:ext uri="{BB962C8B-B14F-4D97-AF65-F5344CB8AC3E}">
        <p14:creationId xmlns:p14="http://schemas.microsoft.com/office/powerpoint/2010/main" val="368273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sz="3200" dirty="0"/>
              <a:t>Same imagery, similar duration, different levels of recall</a:t>
            </a:r>
            <a:endParaRPr lang="en-GB" dirty="0"/>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extLst>
              <p:ext uri="{D42A27DB-BD31-4B8C-83A1-F6EECF244321}">
                <p14:modId xmlns:p14="http://schemas.microsoft.com/office/powerpoint/2010/main" val="726283646"/>
              </p:ext>
            </p:extLst>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95700" y="1654188"/>
            <a:ext cx="4716662" cy="338554"/>
          </a:xfrm>
          <a:prstGeom prst="rect">
            <a:avLst/>
          </a:prstGeom>
          <a:noFill/>
        </p:spPr>
        <p:txBody>
          <a:bodyPr wrap="square" rtlCol="0">
            <a:spAutoFit/>
          </a:bodyPr>
          <a:lstStyle/>
          <a:p>
            <a:pPr algn="ctr"/>
            <a:r>
              <a:rPr lang="en-GB" sz="1600" dirty="0">
                <a:solidFill>
                  <a:schemeClr val="bg2"/>
                </a:solidFill>
              </a:rPr>
              <a:t>Recall of imagery</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895692"/>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52</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EE5AFB87-C313-437B-A1F4-9FF2D0674241}"/>
              </a:ext>
            </a:extLst>
          </p:cNvPr>
          <p:cNvGrpSpPr/>
          <p:nvPr/>
        </p:nvGrpSpPr>
        <p:grpSpPr>
          <a:xfrm>
            <a:off x="8099434" y="2395612"/>
            <a:ext cx="723900" cy="405314"/>
            <a:chOff x="1586862" y="1294899"/>
            <a:chExt cx="723900" cy="405314"/>
          </a:xfrm>
        </p:grpSpPr>
        <p:grpSp>
          <p:nvGrpSpPr>
            <p:cNvPr id="25" name="Group 24">
              <a:extLst>
                <a:ext uri="{FF2B5EF4-FFF2-40B4-BE49-F238E27FC236}">
                  <a16:creationId xmlns:a16="http://schemas.microsoft.com/office/drawing/2014/main" id="{58E5B803-C0F0-45A5-B894-AB151329A883}"/>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404F0219-22AB-4457-9481-9F4FFB4A58DE}"/>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5D6A441B-6867-4AEB-A5B6-2B110A7902C4}"/>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E39B4800-581E-40DA-BFA0-117C4C3A1419}"/>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71%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91016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0282346-89F7-410E-B70B-5A15E8F07352}"/>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r="10448" b="11269"/>
          <a:stretch/>
        </p:blipFill>
        <p:spPr>
          <a:xfrm>
            <a:off x="0" y="0"/>
            <a:ext cx="12192000" cy="6858000"/>
          </a:xfrm>
        </p:spPr>
      </p:pic>
      <p:sp>
        <p:nvSpPr>
          <p:cNvPr id="9" name="Rectangle 8">
            <a:extLst>
              <a:ext uri="{FF2B5EF4-FFF2-40B4-BE49-F238E27FC236}">
                <a16:creationId xmlns:a16="http://schemas.microsoft.com/office/drawing/2014/main" id="{03BF6B5A-4C59-4097-A92F-B2D507BF64FB}"/>
              </a:ext>
            </a:extLst>
          </p:cNvPr>
          <p:cNvSpPr/>
          <p:nvPr/>
        </p:nvSpPr>
        <p:spPr>
          <a:xfrm>
            <a:off x="-409" y="0"/>
            <a:ext cx="10668000" cy="6858000"/>
          </a:xfrm>
          <a:prstGeom prst="rect">
            <a:avLst/>
          </a:prstGeom>
          <a:gradFill flip="none" rotWithShape="1">
            <a:gsLst>
              <a:gs pos="12000">
                <a:schemeClr val="tx1">
                  <a:alpha val="73000"/>
                </a:schemeClr>
              </a:gs>
              <a:gs pos="55000">
                <a:schemeClr val="bg1">
                  <a:alpha val="0"/>
                </a:schemeClr>
              </a:gs>
            </a:gsLst>
            <a:lin ang="24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08359F39-4CBA-418E-B1B8-0CB25B259363}"/>
              </a:ext>
            </a:extLst>
          </p:cNvPr>
          <p:cNvSpPr>
            <a:spLocks noGrp="1"/>
          </p:cNvSpPr>
          <p:nvPr>
            <p:ph type="ctrTitle"/>
          </p:nvPr>
        </p:nvSpPr>
        <p:spPr>
          <a:xfrm>
            <a:off x="577765" y="576985"/>
            <a:ext cx="4466183" cy="4155607"/>
          </a:xfrm>
        </p:spPr>
        <p:txBody>
          <a:bodyPr/>
          <a:lstStyle/>
          <a:p>
            <a:r>
              <a:rPr lang="en-GB" dirty="0"/>
              <a:t>Brand awareness decays faster than brand perception</a:t>
            </a:r>
            <a:br>
              <a:rPr lang="en-GB" dirty="0"/>
            </a:br>
            <a:endParaRPr lang="en-GB" dirty="0"/>
          </a:p>
        </p:txBody>
      </p:sp>
    </p:spTree>
    <p:extLst>
      <p:ext uri="{BB962C8B-B14F-4D97-AF65-F5344CB8AC3E}">
        <p14:creationId xmlns:p14="http://schemas.microsoft.com/office/powerpoint/2010/main" val="11312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6579-A026-43C1-A31C-BC2116382F11}"/>
              </a:ext>
            </a:extLst>
          </p:cNvPr>
          <p:cNvSpPr>
            <a:spLocks noGrp="1"/>
          </p:cNvSpPr>
          <p:nvPr>
            <p:ph type="title"/>
          </p:nvPr>
        </p:nvSpPr>
        <p:spPr/>
        <p:txBody>
          <a:bodyPr/>
          <a:lstStyle/>
          <a:p>
            <a:r>
              <a:rPr lang="en-GB" dirty="0"/>
              <a:t>Awareness decays faster than perception</a:t>
            </a:r>
          </a:p>
        </p:txBody>
      </p:sp>
      <p:sp>
        <p:nvSpPr>
          <p:cNvPr id="3" name="Text Placeholder 2">
            <a:extLst>
              <a:ext uri="{FF2B5EF4-FFF2-40B4-BE49-F238E27FC236}">
                <a16:creationId xmlns:a16="http://schemas.microsoft.com/office/drawing/2014/main" id="{390291E1-839B-41F6-94BC-26F7EDF88487}"/>
              </a:ext>
            </a:extLst>
          </p:cNvPr>
          <p:cNvSpPr>
            <a:spLocks noGrp="1"/>
          </p:cNvSpPr>
          <p:nvPr>
            <p:ph type="body" sz="quarter" idx="15"/>
          </p:nvPr>
        </p:nvSpPr>
        <p:spPr/>
        <p:txBody>
          <a:bodyPr/>
          <a:lstStyle/>
          <a:p>
            <a:r>
              <a:rPr lang="en-GB" dirty="0"/>
              <a:t>Source: A Matter of Time, 2019, Work/Walnut/Thinkbox. Based on 4 brands. Delay was 3-5 days post-exposure.</a:t>
            </a:r>
          </a:p>
        </p:txBody>
      </p:sp>
      <p:graphicFrame>
        <p:nvGraphicFramePr>
          <p:cNvPr id="4" name="Content Placeholder 3">
            <a:extLst>
              <a:ext uri="{FF2B5EF4-FFF2-40B4-BE49-F238E27FC236}">
                <a16:creationId xmlns:a16="http://schemas.microsoft.com/office/drawing/2014/main" id="{8D993AF1-CD10-4681-9657-811CE6857B73}"/>
              </a:ext>
            </a:extLst>
          </p:cNvPr>
          <p:cNvGraphicFramePr>
            <a:graphicFrameLocks/>
          </p:cNvGraphicFramePr>
          <p:nvPr>
            <p:extLst>
              <p:ext uri="{D42A27DB-BD31-4B8C-83A1-F6EECF244321}">
                <p14:modId xmlns:p14="http://schemas.microsoft.com/office/powerpoint/2010/main" val="2719251837"/>
              </p:ext>
            </p:extLst>
          </p:nvPr>
        </p:nvGraphicFramePr>
        <p:xfrm>
          <a:off x="647700" y="2062427"/>
          <a:ext cx="10706100" cy="298582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28088EC-1B0C-4CA5-8A5D-C55070B4B44C}"/>
              </a:ext>
            </a:extLst>
          </p:cNvPr>
          <p:cNvSpPr txBox="1"/>
          <p:nvPr/>
        </p:nvSpPr>
        <p:spPr>
          <a:xfrm>
            <a:off x="8802374" y="1636294"/>
            <a:ext cx="1247404" cy="830997"/>
          </a:xfrm>
          <a:prstGeom prst="rect">
            <a:avLst/>
          </a:prstGeom>
          <a:noFill/>
        </p:spPr>
        <p:txBody>
          <a:bodyPr wrap="square" lIns="0" tIns="0" rIns="0" bIns="0" rtlCol="0" anchor="b">
            <a:noAutofit/>
          </a:bodyPr>
          <a:lstStyle/>
          <a:p>
            <a:r>
              <a:rPr lang="en-US" sz="1400" b="1" dirty="0">
                <a:cs typeface="Georgia"/>
              </a:rPr>
              <a:t>Spontaneous brand awareness</a:t>
            </a:r>
          </a:p>
        </p:txBody>
      </p:sp>
      <p:sp>
        <p:nvSpPr>
          <p:cNvPr id="6" name="TextBox 5">
            <a:extLst>
              <a:ext uri="{FF2B5EF4-FFF2-40B4-BE49-F238E27FC236}">
                <a16:creationId xmlns:a16="http://schemas.microsoft.com/office/drawing/2014/main" id="{72E94790-21AF-43C1-AD2C-7DA8200C9CAB}"/>
              </a:ext>
            </a:extLst>
          </p:cNvPr>
          <p:cNvSpPr txBox="1"/>
          <p:nvPr/>
        </p:nvSpPr>
        <p:spPr>
          <a:xfrm>
            <a:off x="6165528" y="1636294"/>
            <a:ext cx="1083017" cy="830997"/>
          </a:xfrm>
          <a:prstGeom prst="rect">
            <a:avLst/>
          </a:prstGeom>
          <a:noFill/>
        </p:spPr>
        <p:txBody>
          <a:bodyPr wrap="square" lIns="0" tIns="0" rIns="0" bIns="0" rtlCol="0" anchor="b">
            <a:noAutofit/>
          </a:bodyPr>
          <a:lstStyle/>
          <a:p>
            <a:r>
              <a:rPr lang="en-US" sz="1400" b="1" dirty="0">
                <a:cs typeface="Georgia"/>
              </a:rPr>
              <a:t>Implicit scene memory</a:t>
            </a:r>
          </a:p>
        </p:txBody>
      </p:sp>
      <p:sp>
        <p:nvSpPr>
          <p:cNvPr id="7" name="TextBox 6">
            <a:extLst>
              <a:ext uri="{FF2B5EF4-FFF2-40B4-BE49-F238E27FC236}">
                <a16:creationId xmlns:a16="http://schemas.microsoft.com/office/drawing/2014/main" id="{DFC40D2C-614E-48F6-99AB-BD4C9F4E70E7}"/>
              </a:ext>
            </a:extLst>
          </p:cNvPr>
          <p:cNvSpPr txBox="1"/>
          <p:nvPr/>
        </p:nvSpPr>
        <p:spPr>
          <a:xfrm>
            <a:off x="3525682" y="1636294"/>
            <a:ext cx="1006049" cy="830997"/>
          </a:xfrm>
          <a:prstGeom prst="rect">
            <a:avLst/>
          </a:prstGeom>
          <a:noFill/>
        </p:spPr>
        <p:txBody>
          <a:bodyPr wrap="square" lIns="0" tIns="0" rIns="0" bIns="0" rtlCol="0" anchor="b">
            <a:noAutofit/>
          </a:bodyPr>
          <a:lstStyle/>
          <a:p>
            <a:endParaRPr lang="en-US" sz="1400" b="1" dirty="0">
              <a:cs typeface="Georgia"/>
            </a:endParaRPr>
          </a:p>
          <a:p>
            <a:r>
              <a:rPr lang="en-US" sz="1400" b="1" dirty="0">
                <a:cs typeface="Georgia"/>
              </a:rPr>
              <a:t>Explicit perception</a:t>
            </a:r>
          </a:p>
        </p:txBody>
      </p:sp>
      <p:sp>
        <p:nvSpPr>
          <p:cNvPr id="8" name="TextBox 7">
            <a:extLst>
              <a:ext uri="{FF2B5EF4-FFF2-40B4-BE49-F238E27FC236}">
                <a16:creationId xmlns:a16="http://schemas.microsoft.com/office/drawing/2014/main" id="{A3375DE3-74B5-46CD-B8D5-FBD5A9B9BFDA}"/>
              </a:ext>
            </a:extLst>
          </p:cNvPr>
          <p:cNvSpPr txBox="1"/>
          <p:nvPr/>
        </p:nvSpPr>
        <p:spPr>
          <a:xfrm>
            <a:off x="4844498" y="1636294"/>
            <a:ext cx="1008263" cy="830997"/>
          </a:xfrm>
          <a:prstGeom prst="rect">
            <a:avLst/>
          </a:prstGeom>
          <a:noFill/>
        </p:spPr>
        <p:txBody>
          <a:bodyPr wrap="square" lIns="0" tIns="0" rIns="0" bIns="0" rtlCol="0" anchor="b">
            <a:noAutofit/>
          </a:bodyPr>
          <a:lstStyle/>
          <a:p>
            <a:endParaRPr lang="en-US" sz="1400" b="1" dirty="0">
              <a:cs typeface="Georgia"/>
            </a:endParaRPr>
          </a:p>
          <a:p>
            <a:r>
              <a:rPr lang="en-US" sz="1400" b="1" dirty="0">
                <a:cs typeface="Georgia"/>
              </a:rPr>
              <a:t>Implicit perception</a:t>
            </a:r>
          </a:p>
        </p:txBody>
      </p:sp>
      <p:sp>
        <p:nvSpPr>
          <p:cNvPr id="9" name="TextBox 8">
            <a:extLst>
              <a:ext uri="{FF2B5EF4-FFF2-40B4-BE49-F238E27FC236}">
                <a16:creationId xmlns:a16="http://schemas.microsoft.com/office/drawing/2014/main" id="{A5755B74-3697-4399-905C-3BD7DA840E45}"/>
              </a:ext>
            </a:extLst>
          </p:cNvPr>
          <p:cNvSpPr txBox="1"/>
          <p:nvPr/>
        </p:nvSpPr>
        <p:spPr>
          <a:xfrm>
            <a:off x="7469460" y="1636294"/>
            <a:ext cx="1083424" cy="830997"/>
          </a:xfrm>
          <a:prstGeom prst="rect">
            <a:avLst/>
          </a:prstGeom>
          <a:noFill/>
        </p:spPr>
        <p:txBody>
          <a:bodyPr wrap="square" lIns="0" tIns="0" rIns="0" bIns="0" rtlCol="0" anchor="b">
            <a:noAutofit/>
          </a:bodyPr>
          <a:lstStyle/>
          <a:p>
            <a:r>
              <a:rPr lang="en-US" sz="1400" b="1" dirty="0">
                <a:cs typeface="Georgia"/>
              </a:rPr>
              <a:t>Prompted brand awareness</a:t>
            </a:r>
          </a:p>
        </p:txBody>
      </p:sp>
      <p:grpSp>
        <p:nvGrpSpPr>
          <p:cNvPr id="11" name="Group 10">
            <a:extLst>
              <a:ext uri="{FF2B5EF4-FFF2-40B4-BE49-F238E27FC236}">
                <a16:creationId xmlns:a16="http://schemas.microsoft.com/office/drawing/2014/main" id="{84E2B459-5F10-46E5-883A-3D9F5504EA7D}"/>
              </a:ext>
            </a:extLst>
          </p:cNvPr>
          <p:cNvGrpSpPr/>
          <p:nvPr/>
        </p:nvGrpSpPr>
        <p:grpSpPr>
          <a:xfrm rot="10800000">
            <a:off x="3759077" y="2897107"/>
            <a:ext cx="539261" cy="388159"/>
            <a:chOff x="8916260" y="2301857"/>
            <a:chExt cx="539261" cy="388159"/>
          </a:xfrm>
          <a:solidFill>
            <a:schemeClr val="bg1">
              <a:lumMod val="65000"/>
            </a:schemeClr>
          </a:solidFill>
        </p:grpSpPr>
        <p:sp>
          <p:nvSpPr>
            <p:cNvPr id="13" name="Rectangle 12">
              <a:extLst>
                <a:ext uri="{FF2B5EF4-FFF2-40B4-BE49-F238E27FC236}">
                  <a16:creationId xmlns:a16="http://schemas.microsoft.com/office/drawing/2014/main" id="{C6BE6112-C87D-4F89-9E1D-77C1928A8C1A}"/>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4" name="Isosceles Triangle 13">
              <a:extLst>
                <a:ext uri="{FF2B5EF4-FFF2-40B4-BE49-F238E27FC236}">
                  <a16:creationId xmlns:a16="http://schemas.microsoft.com/office/drawing/2014/main" id="{E304C4F3-DE85-4602-857C-EAD35207894D}"/>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6AFE059D-AE35-40BF-84EB-D2CA0932E6D7}"/>
              </a:ext>
            </a:extLst>
          </p:cNvPr>
          <p:cNvGrpSpPr/>
          <p:nvPr/>
        </p:nvGrpSpPr>
        <p:grpSpPr>
          <a:xfrm rot="10800000">
            <a:off x="5100681" y="2942556"/>
            <a:ext cx="539261" cy="388159"/>
            <a:chOff x="8916260" y="2301857"/>
            <a:chExt cx="539261" cy="388159"/>
          </a:xfrm>
          <a:solidFill>
            <a:schemeClr val="accent2"/>
          </a:solidFill>
        </p:grpSpPr>
        <p:sp>
          <p:nvSpPr>
            <p:cNvPr id="17" name="Rectangle 16">
              <a:extLst>
                <a:ext uri="{FF2B5EF4-FFF2-40B4-BE49-F238E27FC236}">
                  <a16:creationId xmlns:a16="http://schemas.microsoft.com/office/drawing/2014/main" id="{EAE9BB66-E07F-4F53-81A7-9288C973D959}"/>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3946C58B-15D4-4938-A7E7-DDB748020338}"/>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9" name="Group 18">
            <a:extLst>
              <a:ext uri="{FF2B5EF4-FFF2-40B4-BE49-F238E27FC236}">
                <a16:creationId xmlns:a16="http://schemas.microsoft.com/office/drawing/2014/main" id="{05EE0944-F2B4-4028-B752-CE953EA4980F}"/>
              </a:ext>
            </a:extLst>
          </p:cNvPr>
          <p:cNvGrpSpPr/>
          <p:nvPr/>
        </p:nvGrpSpPr>
        <p:grpSpPr>
          <a:xfrm rot="10800000">
            <a:off x="6386556" y="3809331"/>
            <a:ext cx="539261" cy="388159"/>
            <a:chOff x="8916260" y="2301857"/>
            <a:chExt cx="539261" cy="388159"/>
          </a:xfrm>
          <a:solidFill>
            <a:schemeClr val="accent1"/>
          </a:solidFill>
        </p:grpSpPr>
        <p:sp>
          <p:nvSpPr>
            <p:cNvPr id="20" name="Rectangle 19">
              <a:extLst>
                <a:ext uri="{FF2B5EF4-FFF2-40B4-BE49-F238E27FC236}">
                  <a16:creationId xmlns:a16="http://schemas.microsoft.com/office/drawing/2014/main" id="{A0C2D143-C05C-40EF-BE3D-1243C3E387BF}"/>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1" name="Isosceles Triangle 20">
              <a:extLst>
                <a:ext uri="{FF2B5EF4-FFF2-40B4-BE49-F238E27FC236}">
                  <a16:creationId xmlns:a16="http://schemas.microsoft.com/office/drawing/2014/main" id="{19752FEF-C01E-4F52-9FAB-2FF3C92DCD33}"/>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719DF6B7-C5F6-41D2-B718-2DA446A99BB8}"/>
              </a:ext>
            </a:extLst>
          </p:cNvPr>
          <p:cNvGrpSpPr/>
          <p:nvPr/>
        </p:nvGrpSpPr>
        <p:grpSpPr>
          <a:xfrm rot="10800000">
            <a:off x="7712966" y="4352256"/>
            <a:ext cx="539261" cy="388159"/>
            <a:chOff x="8916260" y="2301857"/>
            <a:chExt cx="539261" cy="388159"/>
          </a:xfrm>
          <a:solidFill>
            <a:schemeClr val="accent6"/>
          </a:solidFill>
        </p:grpSpPr>
        <p:sp>
          <p:nvSpPr>
            <p:cNvPr id="23" name="Rectangle 22">
              <a:extLst>
                <a:ext uri="{FF2B5EF4-FFF2-40B4-BE49-F238E27FC236}">
                  <a16:creationId xmlns:a16="http://schemas.microsoft.com/office/drawing/2014/main" id="{384B631B-9FD7-4796-B99F-DB553CCFCCE7}"/>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4" name="Isosceles Triangle 23">
              <a:extLst>
                <a:ext uri="{FF2B5EF4-FFF2-40B4-BE49-F238E27FC236}">
                  <a16:creationId xmlns:a16="http://schemas.microsoft.com/office/drawing/2014/main" id="{B43D1AA0-EA6C-48B2-870D-8DAC325A6D19}"/>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C2FE73F8-9DF1-4EDA-B121-F09A0DC090AF}"/>
              </a:ext>
            </a:extLst>
          </p:cNvPr>
          <p:cNvGrpSpPr/>
          <p:nvPr/>
        </p:nvGrpSpPr>
        <p:grpSpPr>
          <a:xfrm rot="10800000">
            <a:off x="9017891" y="4418931"/>
            <a:ext cx="539261" cy="388159"/>
            <a:chOff x="8916260" y="2301857"/>
            <a:chExt cx="539261" cy="388159"/>
          </a:xfrm>
          <a:solidFill>
            <a:schemeClr val="accent5"/>
          </a:solidFill>
        </p:grpSpPr>
        <p:sp>
          <p:nvSpPr>
            <p:cNvPr id="26" name="Rectangle 25">
              <a:extLst>
                <a:ext uri="{FF2B5EF4-FFF2-40B4-BE49-F238E27FC236}">
                  <a16:creationId xmlns:a16="http://schemas.microsoft.com/office/drawing/2014/main" id="{536850ED-8800-4D36-BBC7-09BD56544102}"/>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7" name="Isosceles Triangle 26">
              <a:extLst>
                <a:ext uri="{FF2B5EF4-FFF2-40B4-BE49-F238E27FC236}">
                  <a16:creationId xmlns:a16="http://schemas.microsoft.com/office/drawing/2014/main" id="{CB07D986-B786-476C-9F53-288B1F00975E}"/>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8" name="TextBox 27">
            <a:extLst>
              <a:ext uri="{FF2B5EF4-FFF2-40B4-BE49-F238E27FC236}">
                <a16:creationId xmlns:a16="http://schemas.microsoft.com/office/drawing/2014/main" id="{EAA84E90-1508-469D-BB53-6517C71D5311}"/>
              </a:ext>
            </a:extLst>
          </p:cNvPr>
          <p:cNvSpPr txBox="1"/>
          <p:nvPr/>
        </p:nvSpPr>
        <p:spPr>
          <a:xfrm>
            <a:off x="3761610" y="3018237"/>
            <a:ext cx="539261" cy="276999"/>
          </a:xfrm>
          <a:prstGeom prst="rect">
            <a:avLst/>
          </a:prstGeom>
          <a:noFill/>
        </p:spPr>
        <p:txBody>
          <a:bodyPr wrap="square" rtlCol="0">
            <a:spAutoFit/>
          </a:bodyPr>
          <a:lstStyle/>
          <a:p>
            <a:pPr algn="ctr"/>
            <a:r>
              <a:rPr lang="en-GB" sz="1200" b="1" dirty="0">
                <a:solidFill>
                  <a:schemeClr val="bg1"/>
                </a:solidFill>
              </a:rPr>
              <a:t>-18%</a:t>
            </a:r>
          </a:p>
        </p:txBody>
      </p:sp>
      <p:sp>
        <p:nvSpPr>
          <p:cNvPr id="29" name="TextBox 28">
            <a:extLst>
              <a:ext uri="{FF2B5EF4-FFF2-40B4-BE49-F238E27FC236}">
                <a16:creationId xmlns:a16="http://schemas.microsoft.com/office/drawing/2014/main" id="{C3BD3792-CD68-4A9E-AA42-37987F19CC4F}"/>
              </a:ext>
            </a:extLst>
          </p:cNvPr>
          <p:cNvSpPr txBox="1"/>
          <p:nvPr/>
        </p:nvSpPr>
        <p:spPr>
          <a:xfrm>
            <a:off x="5123685" y="3046812"/>
            <a:ext cx="539261" cy="276999"/>
          </a:xfrm>
          <a:prstGeom prst="rect">
            <a:avLst/>
          </a:prstGeom>
          <a:noFill/>
        </p:spPr>
        <p:txBody>
          <a:bodyPr wrap="square" rtlCol="0">
            <a:spAutoFit/>
          </a:bodyPr>
          <a:lstStyle/>
          <a:p>
            <a:pPr algn="ctr"/>
            <a:r>
              <a:rPr lang="en-GB" sz="1200" b="1" dirty="0">
                <a:solidFill>
                  <a:schemeClr val="bg1"/>
                </a:solidFill>
              </a:rPr>
              <a:t>-20%</a:t>
            </a:r>
          </a:p>
        </p:txBody>
      </p:sp>
      <p:sp>
        <p:nvSpPr>
          <p:cNvPr id="30" name="TextBox 29">
            <a:extLst>
              <a:ext uri="{FF2B5EF4-FFF2-40B4-BE49-F238E27FC236}">
                <a16:creationId xmlns:a16="http://schemas.microsoft.com/office/drawing/2014/main" id="{A590A7DB-01B7-41F6-B269-8B92BF758C72}"/>
              </a:ext>
            </a:extLst>
          </p:cNvPr>
          <p:cNvSpPr txBox="1"/>
          <p:nvPr/>
        </p:nvSpPr>
        <p:spPr>
          <a:xfrm>
            <a:off x="6382126" y="3916992"/>
            <a:ext cx="539261" cy="276999"/>
          </a:xfrm>
          <a:prstGeom prst="rect">
            <a:avLst/>
          </a:prstGeom>
          <a:noFill/>
        </p:spPr>
        <p:txBody>
          <a:bodyPr wrap="square" rtlCol="0">
            <a:spAutoFit/>
          </a:bodyPr>
          <a:lstStyle/>
          <a:p>
            <a:pPr algn="ctr"/>
            <a:r>
              <a:rPr lang="en-GB" sz="1200" b="1" dirty="0">
                <a:solidFill>
                  <a:schemeClr val="bg1"/>
                </a:solidFill>
              </a:rPr>
              <a:t>-60%</a:t>
            </a:r>
          </a:p>
        </p:txBody>
      </p:sp>
      <p:sp>
        <p:nvSpPr>
          <p:cNvPr id="31" name="TextBox 30">
            <a:extLst>
              <a:ext uri="{FF2B5EF4-FFF2-40B4-BE49-F238E27FC236}">
                <a16:creationId xmlns:a16="http://schemas.microsoft.com/office/drawing/2014/main" id="{32BB20E9-1AE9-4B86-B2C2-66781624841A}"/>
              </a:ext>
            </a:extLst>
          </p:cNvPr>
          <p:cNvSpPr txBox="1"/>
          <p:nvPr/>
        </p:nvSpPr>
        <p:spPr>
          <a:xfrm>
            <a:off x="7712965" y="4465810"/>
            <a:ext cx="539261" cy="276999"/>
          </a:xfrm>
          <a:prstGeom prst="rect">
            <a:avLst/>
          </a:prstGeom>
          <a:noFill/>
        </p:spPr>
        <p:txBody>
          <a:bodyPr wrap="square" rtlCol="0">
            <a:spAutoFit/>
          </a:bodyPr>
          <a:lstStyle/>
          <a:p>
            <a:pPr algn="ctr"/>
            <a:r>
              <a:rPr lang="en-GB" sz="1200" b="1" dirty="0">
                <a:solidFill>
                  <a:schemeClr val="bg1"/>
                </a:solidFill>
              </a:rPr>
              <a:t>-83%</a:t>
            </a:r>
          </a:p>
        </p:txBody>
      </p:sp>
      <p:sp>
        <p:nvSpPr>
          <p:cNvPr id="32" name="TextBox 31">
            <a:extLst>
              <a:ext uri="{FF2B5EF4-FFF2-40B4-BE49-F238E27FC236}">
                <a16:creationId xmlns:a16="http://schemas.microsoft.com/office/drawing/2014/main" id="{97927BC9-6412-48E3-8B91-0234D53BA7A5}"/>
              </a:ext>
            </a:extLst>
          </p:cNvPr>
          <p:cNvSpPr txBox="1"/>
          <p:nvPr/>
        </p:nvSpPr>
        <p:spPr>
          <a:xfrm>
            <a:off x="9017891" y="4531857"/>
            <a:ext cx="539261" cy="276999"/>
          </a:xfrm>
          <a:prstGeom prst="rect">
            <a:avLst/>
          </a:prstGeom>
          <a:noFill/>
        </p:spPr>
        <p:txBody>
          <a:bodyPr wrap="square" rtlCol="0">
            <a:spAutoFit/>
          </a:bodyPr>
          <a:lstStyle/>
          <a:p>
            <a:pPr algn="ctr"/>
            <a:r>
              <a:rPr lang="en-GB" sz="1200" b="1" dirty="0">
                <a:solidFill>
                  <a:schemeClr val="bg1"/>
                </a:solidFill>
              </a:rPr>
              <a:t>-87%</a:t>
            </a:r>
          </a:p>
        </p:txBody>
      </p:sp>
    </p:spTree>
    <p:extLst>
      <p:ext uri="{BB962C8B-B14F-4D97-AF65-F5344CB8AC3E}">
        <p14:creationId xmlns:p14="http://schemas.microsoft.com/office/powerpoint/2010/main" val="241394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857F7D-F6C3-445D-8FA3-24E4633331A0}"/>
              </a:ext>
            </a:extLst>
          </p:cNvPr>
          <p:cNvSpPr>
            <a:spLocks noGrp="1"/>
          </p:cNvSpPr>
          <p:nvPr>
            <p:ph type="title"/>
          </p:nvPr>
        </p:nvSpPr>
        <p:spPr/>
        <p:txBody>
          <a:bodyPr/>
          <a:lstStyle/>
          <a:p>
            <a:r>
              <a:rPr lang="en-GB" dirty="0"/>
              <a:t>TV’s questions of time</a:t>
            </a:r>
          </a:p>
        </p:txBody>
      </p:sp>
      <p:sp>
        <p:nvSpPr>
          <p:cNvPr id="6" name="Text Placeholder 5">
            <a:extLst>
              <a:ext uri="{FF2B5EF4-FFF2-40B4-BE49-F238E27FC236}">
                <a16:creationId xmlns:a16="http://schemas.microsoft.com/office/drawing/2014/main" id="{B6D42B26-BA10-427D-8014-6ACFA2E47002}"/>
              </a:ext>
            </a:extLst>
          </p:cNvPr>
          <p:cNvSpPr>
            <a:spLocks noGrp="1"/>
          </p:cNvSpPr>
          <p:nvPr>
            <p:ph type="body" sz="quarter" idx="13"/>
          </p:nvPr>
        </p:nvSpPr>
        <p:spPr>
          <a:xfrm>
            <a:off x="377758" y="1614207"/>
            <a:ext cx="4815131" cy="3651531"/>
          </a:xfrm>
        </p:spPr>
        <p:txBody>
          <a:bodyPr>
            <a:normAutofit/>
          </a:bodyPr>
          <a:lstStyle/>
          <a:p>
            <a:pPr marL="285750" indent="-285750">
              <a:spcAft>
                <a:spcPts val="2400"/>
              </a:spcAft>
              <a:buClr>
                <a:schemeClr val="accent1"/>
              </a:buClr>
              <a:buFont typeface="Arial" panose="020B0604020202020204" pitchFamily="34" charset="0"/>
              <a:buChar char="—"/>
            </a:pPr>
            <a:r>
              <a:rPr lang="en-GB" sz="1800" dirty="0"/>
              <a:t>What is the impact of different time lengths?</a:t>
            </a:r>
          </a:p>
          <a:p>
            <a:pPr marL="285750" indent="-285750">
              <a:spcAft>
                <a:spcPts val="2400"/>
              </a:spcAft>
              <a:buClr>
                <a:schemeClr val="accent1"/>
              </a:buClr>
              <a:buFont typeface="Arial" panose="020B0604020202020204" pitchFamily="34" charset="0"/>
              <a:buChar char="—"/>
            </a:pPr>
            <a:r>
              <a:rPr lang="en-GB" sz="1800" dirty="0"/>
              <a:t>Do I need long and short ads?</a:t>
            </a:r>
          </a:p>
          <a:p>
            <a:pPr marL="285750" indent="-285750">
              <a:spcAft>
                <a:spcPts val="2400"/>
              </a:spcAft>
              <a:buClr>
                <a:schemeClr val="accent1"/>
              </a:buClr>
              <a:buFont typeface="Arial" panose="020B0604020202020204" pitchFamily="34" charset="0"/>
              <a:buChar char="—"/>
            </a:pPr>
            <a:r>
              <a:rPr lang="en-GB" sz="1800" dirty="0"/>
              <a:t>How do I use different time lengths most effectively?</a:t>
            </a:r>
          </a:p>
          <a:p>
            <a:pPr marL="285750" indent="-285750">
              <a:spcAft>
                <a:spcPts val="2400"/>
              </a:spcAft>
              <a:buClr>
                <a:schemeClr val="accent1"/>
              </a:buClr>
              <a:buFont typeface="Arial" panose="020B0604020202020204" pitchFamily="34" charset="0"/>
              <a:buChar char="—"/>
            </a:pPr>
            <a:r>
              <a:rPr lang="en-GB" sz="1800" dirty="0"/>
              <a:t>Can a story be told in 10 seconds or less?</a:t>
            </a:r>
          </a:p>
          <a:p>
            <a:pPr>
              <a:spcAft>
                <a:spcPts val="2400"/>
              </a:spcAft>
            </a:pPr>
            <a:endParaRPr lang="en-GB" sz="1800" dirty="0"/>
          </a:p>
        </p:txBody>
      </p:sp>
      <p:pic>
        <p:nvPicPr>
          <p:cNvPr id="3" name="Picture Placeholder 2">
            <a:extLst>
              <a:ext uri="{FF2B5EF4-FFF2-40B4-BE49-F238E27FC236}">
                <a16:creationId xmlns:a16="http://schemas.microsoft.com/office/drawing/2014/main" id="{27DAC48F-840F-4A2F-916D-8960B37631D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171" t="13310" r="31360" b="14060"/>
          <a:stretch/>
        </p:blipFill>
        <p:spPr>
          <a:xfrm>
            <a:off x="6007894" y="-9729"/>
            <a:ext cx="6184106" cy="5948364"/>
          </a:xfrm>
        </p:spPr>
      </p:pic>
    </p:spTree>
    <p:extLst>
      <p:ext uri="{BB962C8B-B14F-4D97-AF65-F5344CB8AC3E}">
        <p14:creationId xmlns:p14="http://schemas.microsoft.com/office/powerpoint/2010/main" val="11069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15"/>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97631" y="0"/>
            <a:ext cx="12192000" cy="6858000"/>
          </a:xfrm>
          <a:prstGeom prst="rect">
            <a:avLst/>
          </a:prstGeom>
        </p:spPr>
      </p:pic>
      <p:sp>
        <p:nvSpPr>
          <p:cNvPr id="10" name="Rectangle 9"/>
          <p:cNvSpPr/>
          <p:nvPr/>
        </p:nvSpPr>
        <p:spPr>
          <a:xfrm>
            <a:off x="0" y="0"/>
            <a:ext cx="10112830" cy="6858000"/>
          </a:xfrm>
          <a:prstGeom prst="rect">
            <a:avLst/>
          </a:prstGeom>
          <a:gradFill flip="none" rotWithShape="1">
            <a:gsLst>
              <a:gs pos="0">
                <a:srgbClr val="000000">
                  <a:alpha val="37000"/>
                </a:srgbClr>
              </a:gs>
              <a:gs pos="72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p:txBody>
          <a:bodyPr/>
          <a:lstStyle/>
          <a:p>
            <a:r>
              <a:rPr lang="en-GB" dirty="0"/>
              <a:t>People remember stories</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479425" y="441943"/>
            <a:ext cx="4161932"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14998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3A4E7-DB82-461A-96D1-0EBE69F55F76}"/>
              </a:ext>
            </a:extLst>
          </p:cNvPr>
          <p:cNvSpPr>
            <a:spLocks noGrp="1"/>
          </p:cNvSpPr>
          <p:nvPr>
            <p:ph type="title"/>
          </p:nvPr>
        </p:nvSpPr>
        <p:spPr/>
        <p:txBody>
          <a:bodyPr/>
          <a:lstStyle/>
          <a:p>
            <a:r>
              <a:rPr lang="en-GB" dirty="0">
                <a:solidFill>
                  <a:schemeClr val="accent4"/>
                </a:solidFill>
              </a:rPr>
              <a:t>In summary</a:t>
            </a:r>
          </a:p>
        </p:txBody>
      </p:sp>
      <p:sp>
        <p:nvSpPr>
          <p:cNvPr id="5" name="Text Placeholder 4">
            <a:extLst>
              <a:ext uri="{FF2B5EF4-FFF2-40B4-BE49-F238E27FC236}">
                <a16:creationId xmlns:a16="http://schemas.microsoft.com/office/drawing/2014/main" id="{9F228CA5-1BFE-4E19-9F7B-12BB8DACAA4C}"/>
              </a:ext>
            </a:extLst>
          </p:cNvPr>
          <p:cNvSpPr>
            <a:spLocks noGrp="1"/>
          </p:cNvSpPr>
          <p:nvPr>
            <p:ph type="body" sz="quarter" idx="13"/>
          </p:nvPr>
        </p:nvSpPr>
        <p:spPr>
          <a:xfrm>
            <a:off x="479425" y="3831702"/>
            <a:ext cx="2690572" cy="1443039"/>
          </a:xfrm>
        </p:spPr>
        <p:txBody>
          <a:bodyPr>
            <a:normAutofit/>
          </a:bodyPr>
          <a:lstStyle/>
          <a:p>
            <a:r>
              <a:rPr lang="en-GB" sz="2000" dirty="0"/>
              <a:t>Longer ads have </a:t>
            </a:r>
            <a:r>
              <a:rPr lang="en-GB" sz="2000" b="1" dirty="0">
                <a:solidFill>
                  <a:schemeClr val="accent4"/>
                </a:solidFill>
              </a:rPr>
              <a:t>benefits</a:t>
            </a:r>
            <a:r>
              <a:rPr lang="en-GB" sz="2000" dirty="0">
                <a:solidFill>
                  <a:schemeClr val="accent4"/>
                </a:solidFill>
              </a:rPr>
              <a:t> </a:t>
            </a:r>
            <a:r>
              <a:rPr lang="en-GB" sz="2000" dirty="0"/>
              <a:t>over shorter executions</a:t>
            </a:r>
          </a:p>
          <a:p>
            <a:endParaRPr lang="en-GB" sz="2000" dirty="0"/>
          </a:p>
        </p:txBody>
      </p:sp>
      <p:sp>
        <p:nvSpPr>
          <p:cNvPr id="7" name="Text Placeholder 6">
            <a:extLst>
              <a:ext uri="{FF2B5EF4-FFF2-40B4-BE49-F238E27FC236}">
                <a16:creationId xmlns:a16="http://schemas.microsoft.com/office/drawing/2014/main" id="{2BFBBFC9-C907-4AD5-8E5A-DE3735FFF1AC}"/>
              </a:ext>
            </a:extLst>
          </p:cNvPr>
          <p:cNvSpPr>
            <a:spLocks noGrp="1"/>
          </p:cNvSpPr>
          <p:nvPr>
            <p:ph type="body" sz="quarter" idx="17"/>
          </p:nvPr>
        </p:nvSpPr>
        <p:spPr>
          <a:xfrm>
            <a:off x="3344624" y="3822699"/>
            <a:ext cx="2680405" cy="1443039"/>
          </a:xfrm>
        </p:spPr>
        <p:txBody>
          <a:bodyPr>
            <a:normAutofit/>
          </a:bodyPr>
          <a:lstStyle/>
          <a:p>
            <a:r>
              <a:rPr lang="en-GB" sz="2000" dirty="0"/>
              <a:t>Longer ads act as </a:t>
            </a:r>
            <a:r>
              <a:rPr lang="en-GB" sz="2000" b="1" dirty="0">
                <a:solidFill>
                  <a:schemeClr val="accent4"/>
                </a:solidFill>
              </a:rPr>
              <a:t>memory ‘anchors’</a:t>
            </a:r>
          </a:p>
          <a:p>
            <a:endParaRPr lang="en-GB" sz="2000" dirty="0"/>
          </a:p>
        </p:txBody>
      </p:sp>
      <p:sp>
        <p:nvSpPr>
          <p:cNvPr id="8" name="Text Placeholder 7">
            <a:extLst>
              <a:ext uri="{FF2B5EF4-FFF2-40B4-BE49-F238E27FC236}">
                <a16:creationId xmlns:a16="http://schemas.microsoft.com/office/drawing/2014/main" id="{516D9E27-10C2-4D2F-800F-4686E8F62C9C}"/>
              </a:ext>
            </a:extLst>
          </p:cNvPr>
          <p:cNvSpPr>
            <a:spLocks noGrp="1"/>
          </p:cNvSpPr>
          <p:nvPr>
            <p:ph type="body" sz="quarter" idx="18"/>
          </p:nvPr>
        </p:nvSpPr>
        <p:spPr>
          <a:xfrm>
            <a:off x="6199656" y="3822699"/>
            <a:ext cx="2657887" cy="1443039"/>
          </a:xfrm>
        </p:spPr>
        <p:txBody>
          <a:bodyPr>
            <a:normAutofit/>
          </a:bodyPr>
          <a:lstStyle/>
          <a:p>
            <a:r>
              <a:rPr lang="en-GB" sz="2000" dirty="0"/>
              <a:t>Longer ads enhance </a:t>
            </a:r>
            <a:r>
              <a:rPr lang="en-GB" sz="2000" b="1" dirty="0">
                <a:solidFill>
                  <a:schemeClr val="accent4"/>
                </a:solidFill>
              </a:rPr>
              <a:t>image memory</a:t>
            </a:r>
          </a:p>
          <a:p>
            <a:endParaRPr lang="en-GB" sz="2000" dirty="0"/>
          </a:p>
        </p:txBody>
      </p:sp>
      <p:pic>
        <p:nvPicPr>
          <p:cNvPr id="17" name="Picture Placeholder 16">
            <a:extLst>
              <a:ext uri="{FF2B5EF4-FFF2-40B4-BE49-F238E27FC236}">
                <a16:creationId xmlns:a16="http://schemas.microsoft.com/office/drawing/2014/main" id="{BF2B9E6F-2DC8-491E-AEEF-E819DB4FB21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224" r="14224"/>
          <a:stretch>
            <a:fillRect/>
          </a:stretch>
        </p:blipFill>
        <p:spPr/>
      </p:pic>
      <p:pic>
        <p:nvPicPr>
          <p:cNvPr id="19" name="Picture Placeholder 18">
            <a:extLst>
              <a:ext uri="{FF2B5EF4-FFF2-40B4-BE49-F238E27FC236}">
                <a16:creationId xmlns:a16="http://schemas.microsoft.com/office/drawing/2014/main" id="{88550E37-2AB7-4629-A756-022FC45A4E96}"/>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40940" t="17274" r="12412" b="17532"/>
          <a:stretch/>
        </p:blipFill>
        <p:spPr>
          <a:xfrm>
            <a:off x="3330340" y="1428750"/>
            <a:ext cx="2680405" cy="2106774"/>
          </a:xfrm>
        </p:spPr>
      </p:pic>
      <p:pic>
        <p:nvPicPr>
          <p:cNvPr id="15" name="Picture Placeholder 14">
            <a:extLst>
              <a:ext uri="{FF2B5EF4-FFF2-40B4-BE49-F238E27FC236}">
                <a16:creationId xmlns:a16="http://schemas.microsoft.com/office/drawing/2014/main" id="{29BC1AAB-ED72-40B5-AC92-BE279139F1A4}"/>
              </a:ext>
            </a:extLst>
          </p:cNvPr>
          <p:cNvPicPr>
            <a:picLocks noGrp="1" noChangeAspect="1"/>
          </p:cNvPicPr>
          <p:nvPr>
            <p:ph type="pic" sz="quarter" idx="25"/>
          </p:nvPr>
        </p:nvPicPr>
        <p:blipFill rotWithShape="1">
          <a:blip r:embed="rId5">
            <a:extLst>
              <a:ext uri="{28A0092B-C50C-407E-A947-70E740481C1C}">
                <a14:useLocalDpi xmlns:a14="http://schemas.microsoft.com/office/drawing/2010/main" val="0"/>
              </a:ext>
            </a:extLst>
          </a:blip>
          <a:srcRect l="31404" t="18058" r="23336" b="18686"/>
          <a:stretch/>
        </p:blipFill>
        <p:spPr>
          <a:xfrm>
            <a:off x="6181255" y="1428750"/>
            <a:ext cx="2680405" cy="2106774"/>
          </a:xfrm>
        </p:spPr>
      </p:pic>
      <p:pic>
        <p:nvPicPr>
          <p:cNvPr id="21" name="Picture Placeholder 20">
            <a:extLst>
              <a:ext uri="{FF2B5EF4-FFF2-40B4-BE49-F238E27FC236}">
                <a16:creationId xmlns:a16="http://schemas.microsoft.com/office/drawing/2014/main" id="{4F2922A4-0923-479E-950F-D2B083EC1A9C}"/>
              </a:ext>
            </a:extLst>
          </p:cNvPr>
          <p:cNvPicPr>
            <a:picLocks noGrp="1" noChangeAspect="1"/>
          </p:cNvPicPr>
          <p:nvPr>
            <p:ph type="pic" sz="quarter" idx="26"/>
          </p:nvPr>
        </p:nvPicPr>
        <p:blipFill rotWithShape="1">
          <a:blip r:embed="rId6">
            <a:extLst>
              <a:ext uri="{28A0092B-C50C-407E-A947-70E740481C1C}">
                <a14:useLocalDpi xmlns:a14="http://schemas.microsoft.com/office/drawing/2010/main" val="0"/>
              </a:ext>
            </a:extLst>
          </a:blip>
          <a:srcRect l="22819" t="11975" r="27869" b="19739"/>
          <a:stretch/>
        </p:blipFill>
        <p:spPr>
          <a:xfrm>
            <a:off x="9032169" y="1428750"/>
            <a:ext cx="2680405" cy="2106774"/>
          </a:xfrm>
        </p:spPr>
      </p:pic>
      <p:sp>
        <p:nvSpPr>
          <p:cNvPr id="13" name="Text Placeholder 12">
            <a:extLst>
              <a:ext uri="{FF2B5EF4-FFF2-40B4-BE49-F238E27FC236}">
                <a16:creationId xmlns:a16="http://schemas.microsoft.com/office/drawing/2014/main" id="{B1ABF4C3-782B-41EB-809D-CC73E1926490}"/>
              </a:ext>
            </a:extLst>
          </p:cNvPr>
          <p:cNvSpPr>
            <a:spLocks noGrp="1"/>
          </p:cNvSpPr>
          <p:nvPr>
            <p:ph type="body" sz="quarter" idx="27"/>
          </p:nvPr>
        </p:nvSpPr>
        <p:spPr/>
        <p:txBody>
          <a:bodyPr>
            <a:normAutofit/>
          </a:bodyPr>
          <a:lstStyle/>
          <a:p>
            <a:r>
              <a:rPr lang="en-GB" sz="2000" dirty="0"/>
              <a:t>Brand awareness </a:t>
            </a:r>
            <a:r>
              <a:rPr lang="en-GB" sz="2000" b="1" dirty="0">
                <a:solidFill>
                  <a:schemeClr val="accent4"/>
                </a:solidFill>
              </a:rPr>
              <a:t>decays faster </a:t>
            </a:r>
            <a:r>
              <a:rPr lang="en-GB" sz="2000" dirty="0"/>
              <a:t>than brand perception</a:t>
            </a:r>
          </a:p>
          <a:p>
            <a:endParaRPr lang="en-GB" sz="2000" dirty="0"/>
          </a:p>
        </p:txBody>
      </p:sp>
    </p:spTree>
    <p:extLst>
      <p:ext uri="{BB962C8B-B14F-4D97-AF65-F5344CB8AC3E}">
        <p14:creationId xmlns:p14="http://schemas.microsoft.com/office/powerpoint/2010/main" val="209769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CB4E72-1A85-479E-91E1-32872F7B78A6}"/>
              </a:ext>
            </a:extLst>
          </p:cNvPr>
          <p:cNvSpPr>
            <a:spLocks noGrp="1"/>
          </p:cNvSpPr>
          <p:nvPr>
            <p:ph type="title"/>
          </p:nvPr>
        </p:nvSpPr>
        <p:spPr/>
        <p:txBody>
          <a:bodyPr/>
          <a:lstStyle/>
          <a:p>
            <a:r>
              <a:rPr lang="en-GB" dirty="0"/>
              <a:t>TV advertising consists of two things..</a:t>
            </a:r>
          </a:p>
        </p:txBody>
      </p:sp>
      <p:cxnSp>
        <p:nvCxnSpPr>
          <p:cNvPr id="14" name="Straight Connector 13">
            <a:extLst>
              <a:ext uri="{FF2B5EF4-FFF2-40B4-BE49-F238E27FC236}">
                <a16:creationId xmlns:a16="http://schemas.microsoft.com/office/drawing/2014/main" id="{44B43A7C-0A15-411F-AAD7-47618AD5AD42}"/>
              </a:ext>
            </a:extLst>
          </p:cNvPr>
          <p:cNvCxnSpPr/>
          <p:nvPr/>
        </p:nvCxnSpPr>
        <p:spPr>
          <a:xfrm>
            <a:off x="1470129" y="435159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B63D212-0F72-4070-B60A-2503DE4E0919}"/>
              </a:ext>
            </a:extLst>
          </p:cNvPr>
          <p:cNvSpPr/>
          <p:nvPr/>
        </p:nvSpPr>
        <p:spPr>
          <a:xfrm>
            <a:off x="1174045" y="1827083"/>
            <a:ext cx="4346222" cy="2282828"/>
          </a:xfrm>
          <a:prstGeom prst="rect">
            <a:avLst/>
          </a:prstGeom>
          <a:blipFill>
            <a:blip r:embed="rId3"/>
            <a:stretch>
              <a:fillRect/>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9C013D-BBD4-4AE3-AD9F-6AF0F48552EB}"/>
              </a:ext>
            </a:extLst>
          </p:cNvPr>
          <p:cNvSpPr/>
          <p:nvPr/>
        </p:nvSpPr>
        <p:spPr>
          <a:xfrm>
            <a:off x="6573196" y="1827083"/>
            <a:ext cx="4346222" cy="2282828"/>
          </a:xfrm>
          <a:prstGeom prst="rect">
            <a:avLst/>
          </a:prstGeom>
          <a:blipFill dpi="0" rotWithShape="1">
            <a:blip r:embed="rId4">
              <a:extLst>
                <a:ext uri="{28A0092B-C50C-407E-A947-70E740481C1C}">
                  <a14:useLocalDpi xmlns:a14="http://schemas.microsoft.com/office/drawing/2010/main" val="0"/>
                </a:ext>
              </a:extLst>
            </a:blip>
            <a:srcRect/>
            <a:stretch>
              <a:fillRect l="-13276" t="-13276" r="-14679" b="-14679"/>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45B042D8-D3A5-4454-BD9E-81FAF9DE9EC9}"/>
              </a:ext>
            </a:extLst>
          </p:cNvPr>
          <p:cNvCxnSpPr/>
          <p:nvPr/>
        </p:nvCxnSpPr>
        <p:spPr>
          <a:xfrm>
            <a:off x="6917023" y="435159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82A6D7D-C390-42E1-8BB5-4E132ED0AC94}"/>
              </a:ext>
            </a:extLst>
          </p:cNvPr>
          <p:cNvSpPr txBox="1"/>
          <p:nvPr/>
        </p:nvSpPr>
        <p:spPr>
          <a:xfrm>
            <a:off x="1752351" y="4593270"/>
            <a:ext cx="2943827" cy="523220"/>
          </a:xfrm>
          <a:prstGeom prst="rect">
            <a:avLst/>
          </a:prstGeom>
          <a:noFill/>
        </p:spPr>
        <p:txBody>
          <a:bodyPr wrap="square" rtlCol="0">
            <a:spAutoFit/>
          </a:bodyPr>
          <a:lstStyle/>
          <a:p>
            <a:pPr algn="ctr"/>
            <a:r>
              <a:rPr lang="en-GB" sz="2800" dirty="0">
                <a:solidFill>
                  <a:schemeClr val="bg2"/>
                </a:solidFill>
              </a:rPr>
              <a:t>Storytelling</a:t>
            </a:r>
          </a:p>
        </p:txBody>
      </p:sp>
      <p:sp>
        <p:nvSpPr>
          <p:cNvPr id="20" name="TextBox 19">
            <a:extLst>
              <a:ext uri="{FF2B5EF4-FFF2-40B4-BE49-F238E27FC236}">
                <a16:creationId xmlns:a16="http://schemas.microsoft.com/office/drawing/2014/main" id="{F4EBB0A4-5B00-4E86-832D-C721FE390730}"/>
              </a:ext>
            </a:extLst>
          </p:cNvPr>
          <p:cNvSpPr txBox="1"/>
          <p:nvPr/>
        </p:nvSpPr>
        <p:spPr>
          <a:xfrm>
            <a:off x="7268509" y="4593270"/>
            <a:ext cx="2943827" cy="523220"/>
          </a:xfrm>
          <a:prstGeom prst="rect">
            <a:avLst/>
          </a:prstGeom>
          <a:noFill/>
        </p:spPr>
        <p:txBody>
          <a:bodyPr wrap="square" rtlCol="0">
            <a:spAutoFit/>
          </a:bodyPr>
          <a:lstStyle/>
          <a:p>
            <a:pPr algn="ctr"/>
            <a:r>
              <a:rPr lang="en-GB" sz="2800" dirty="0">
                <a:solidFill>
                  <a:schemeClr val="bg2"/>
                </a:solidFill>
              </a:rPr>
              <a:t>Memory</a:t>
            </a:r>
          </a:p>
        </p:txBody>
      </p:sp>
      <p:sp>
        <p:nvSpPr>
          <p:cNvPr id="9" name="TextBox 8">
            <a:extLst>
              <a:ext uri="{FF2B5EF4-FFF2-40B4-BE49-F238E27FC236}">
                <a16:creationId xmlns:a16="http://schemas.microsoft.com/office/drawing/2014/main" id="{354F8F9F-EC46-409E-AFA5-E5554B4A8570}"/>
              </a:ext>
            </a:extLst>
          </p:cNvPr>
          <p:cNvSpPr txBox="1"/>
          <p:nvPr/>
        </p:nvSpPr>
        <p:spPr>
          <a:xfrm>
            <a:off x="5240066" y="4593270"/>
            <a:ext cx="1484555" cy="523220"/>
          </a:xfrm>
          <a:prstGeom prst="rect">
            <a:avLst/>
          </a:prstGeom>
          <a:noFill/>
        </p:spPr>
        <p:txBody>
          <a:bodyPr wrap="square" rtlCol="0">
            <a:spAutoFit/>
          </a:bodyPr>
          <a:lstStyle/>
          <a:p>
            <a:pPr algn="ctr"/>
            <a:r>
              <a:rPr lang="en-GB" sz="2800" b="1" dirty="0">
                <a:solidFill>
                  <a:schemeClr val="accent1"/>
                </a:solidFill>
              </a:rPr>
              <a:t>&amp;</a:t>
            </a:r>
          </a:p>
        </p:txBody>
      </p:sp>
    </p:spTree>
    <p:extLst>
      <p:ext uri="{BB962C8B-B14F-4D97-AF65-F5344CB8AC3E}">
        <p14:creationId xmlns:p14="http://schemas.microsoft.com/office/powerpoint/2010/main" val="3515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D45B7E-0701-4C57-9503-D61E5A5929B2}"/>
              </a:ext>
            </a:extLst>
          </p:cNvPr>
          <p:cNvSpPr>
            <a:spLocks noGrp="1"/>
          </p:cNvSpPr>
          <p:nvPr>
            <p:ph type="title"/>
          </p:nvPr>
        </p:nvSpPr>
        <p:spPr/>
        <p:txBody>
          <a:bodyPr/>
          <a:lstStyle/>
          <a:p>
            <a:r>
              <a:rPr lang="en-GB" dirty="0"/>
              <a:t>The challenge…</a:t>
            </a:r>
          </a:p>
        </p:txBody>
      </p:sp>
      <p:sp>
        <p:nvSpPr>
          <p:cNvPr id="11" name="Text Placeholder 10">
            <a:extLst>
              <a:ext uri="{FF2B5EF4-FFF2-40B4-BE49-F238E27FC236}">
                <a16:creationId xmlns:a16="http://schemas.microsoft.com/office/drawing/2014/main" id="{3D8A4331-09C7-4218-B910-6E47D1600FEE}"/>
              </a:ext>
            </a:extLst>
          </p:cNvPr>
          <p:cNvSpPr>
            <a:spLocks noGrp="1"/>
          </p:cNvSpPr>
          <p:nvPr>
            <p:ph type="body" sz="quarter" idx="13"/>
          </p:nvPr>
        </p:nvSpPr>
        <p:spPr/>
        <p:txBody>
          <a:bodyPr>
            <a:normAutofit/>
          </a:bodyPr>
          <a:lstStyle/>
          <a:p>
            <a:pPr>
              <a:spcAft>
                <a:spcPts val="4200"/>
              </a:spcAft>
            </a:pPr>
            <a:r>
              <a:rPr lang="en-GB" sz="1800" dirty="0"/>
              <a:t>Incredibly difficult to extrapolate the impact of previous brand experience from exposure and creative</a:t>
            </a:r>
          </a:p>
          <a:p>
            <a:pPr>
              <a:spcAft>
                <a:spcPts val="4200"/>
              </a:spcAft>
            </a:pPr>
            <a:r>
              <a:rPr lang="en-GB" sz="1800" dirty="0"/>
              <a:t>Used existing creative treatments and brands that were unfamiliar to the UK market but for categories that were highly familiar</a:t>
            </a:r>
          </a:p>
        </p:txBody>
      </p:sp>
      <p:pic>
        <p:nvPicPr>
          <p:cNvPr id="3" name="Picture Placeholder 2">
            <a:extLst>
              <a:ext uri="{FF2B5EF4-FFF2-40B4-BE49-F238E27FC236}">
                <a16:creationId xmlns:a16="http://schemas.microsoft.com/office/drawing/2014/main" id="{9E460B2E-CA73-41E3-BE21-85284663B17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605" t="6928" r="33590" b="979"/>
          <a:stretch/>
        </p:blipFill>
        <p:spPr>
          <a:xfrm>
            <a:off x="6007894" y="-9730"/>
            <a:ext cx="6215477" cy="5953330"/>
          </a:xfrm>
          <a:ln>
            <a:noFill/>
          </a:ln>
        </p:spPr>
      </p:pic>
      <p:cxnSp>
        <p:nvCxnSpPr>
          <p:cNvPr id="14" name="Straight Connector 13">
            <a:extLst>
              <a:ext uri="{FF2B5EF4-FFF2-40B4-BE49-F238E27FC236}">
                <a16:creationId xmlns:a16="http://schemas.microsoft.com/office/drawing/2014/main" id="{66AA365E-AF3D-404E-8AD8-909449FD678F}"/>
              </a:ext>
            </a:extLst>
          </p:cNvPr>
          <p:cNvCxnSpPr>
            <a:cxnSpLocks/>
          </p:cNvCxnSpPr>
          <p:nvPr/>
        </p:nvCxnSpPr>
        <p:spPr>
          <a:xfrm>
            <a:off x="499284" y="2861457"/>
            <a:ext cx="4224763"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05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DE0811-8248-4DAF-BD5E-3B17032B8FDE}"/>
              </a:ext>
            </a:extLst>
          </p:cNvPr>
          <p:cNvSpPr>
            <a:spLocks noGrp="1"/>
          </p:cNvSpPr>
          <p:nvPr>
            <p:ph type="title"/>
          </p:nvPr>
        </p:nvSpPr>
        <p:spPr/>
        <p:txBody>
          <a:bodyPr/>
          <a:lstStyle/>
          <a:p>
            <a:r>
              <a:rPr lang="en-GB" dirty="0"/>
              <a:t>Four unknown brands</a:t>
            </a:r>
          </a:p>
        </p:txBody>
      </p:sp>
      <p:pic>
        <p:nvPicPr>
          <p:cNvPr id="8" name="Picture 7">
            <a:extLst>
              <a:ext uri="{FF2B5EF4-FFF2-40B4-BE49-F238E27FC236}">
                <a16:creationId xmlns:a16="http://schemas.microsoft.com/office/drawing/2014/main" id="{7727A58B-0B46-4296-8A27-749C1A5CB6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37816" y="4470899"/>
            <a:ext cx="974988" cy="649992"/>
          </a:xfrm>
          <a:prstGeom prst="rect">
            <a:avLst/>
          </a:prstGeom>
        </p:spPr>
      </p:pic>
      <p:pic>
        <p:nvPicPr>
          <p:cNvPr id="9" name="Picture 8">
            <a:extLst>
              <a:ext uri="{FF2B5EF4-FFF2-40B4-BE49-F238E27FC236}">
                <a16:creationId xmlns:a16="http://schemas.microsoft.com/office/drawing/2014/main" id="{F158E758-D0BC-44B4-8D87-8843EF6721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30978" y="3539877"/>
            <a:ext cx="1727334" cy="740286"/>
          </a:xfrm>
          <a:prstGeom prst="rect">
            <a:avLst/>
          </a:prstGeom>
        </p:spPr>
      </p:pic>
      <p:pic>
        <p:nvPicPr>
          <p:cNvPr id="10" name="Picture 9">
            <a:extLst>
              <a:ext uri="{FF2B5EF4-FFF2-40B4-BE49-F238E27FC236}">
                <a16:creationId xmlns:a16="http://schemas.microsoft.com/office/drawing/2014/main" id="{4B13B8BA-3270-48B8-BCCE-2433009880C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15367" y="2892485"/>
            <a:ext cx="1727333" cy="288032"/>
          </a:xfrm>
          <a:prstGeom prst="rect">
            <a:avLst/>
          </a:prstGeom>
        </p:spPr>
      </p:pic>
      <p:pic>
        <p:nvPicPr>
          <p:cNvPr id="11" name="Picture 10">
            <a:extLst>
              <a:ext uri="{FF2B5EF4-FFF2-40B4-BE49-F238E27FC236}">
                <a16:creationId xmlns:a16="http://schemas.microsoft.com/office/drawing/2014/main" id="{EACEF27C-2122-4146-91A3-AD571488840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71812" y="1947678"/>
            <a:ext cx="1577932" cy="415244"/>
          </a:xfrm>
          <a:prstGeom prst="rect">
            <a:avLst/>
          </a:prstGeom>
        </p:spPr>
      </p:pic>
      <p:cxnSp>
        <p:nvCxnSpPr>
          <p:cNvPr id="12" name="Straight Connector 11">
            <a:extLst>
              <a:ext uri="{FF2B5EF4-FFF2-40B4-BE49-F238E27FC236}">
                <a16:creationId xmlns:a16="http://schemas.microsoft.com/office/drawing/2014/main" id="{B8AAB121-418B-46EA-B29A-0B1C39BFE3C1}"/>
              </a:ext>
            </a:extLst>
          </p:cNvPr>
          <p:cNvCxnSpPr/>
          <p:nvPr/>
        </p:nvCxnSpPr>
        <p:spPr>
          <a:xfrm>
            <a:off x="1376866" y="2571777"/>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945BAD-F369-4E4A-B6E2-4E94A8F267E3}"/>
              </a:ext>
            </a:extLst>
          </p:cNvPr>
          <p:cNvCxnSpPr/>
          <p:nvPr/>
        </p:nvCxnSpPr>
        <p:spPr>
          <a:xfrm>
            <a:off x="1376866" y="4352599"/>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15B561-B2E4-4B17-BBDD-2FF0EA24BC09}"/>
              </a:ext>
            </a:extLst>
          </p:cNvPr>
          <p:cNvCxnSpPr/>
          <p:nvPr/>
        </p:nvCxnSpPr>
        <p:spPr>
          <a:xfrm>
            <a:off x="1376866" y="3462188"/>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E53C7D-A62B-4BB5-8BF3-2FA59EE97878}"/>
              </a:ext>
            </a:extLst>
          </p:cNvPr>
          <p:cNvCxnSpPr/>
          <p:nvPr/>
        </p:nvCxnSpPr>
        <p:spPr>
          <a:xfrm>
            <a:off x="1376866" y="1681366"/>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A32516-AC2C-4285-8DA1-DB9604191EB3}"/>
              </a:ext>
            </a:extLst>
          </p:cNvPr>
          <p:cNvCxnSpPr/>
          <p:nvPr/>
        </p:nvCxnSpPr>
        <p:spPr>
          <a:xfrm>
            <a:off x="1376866" y="5243009"/>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F838E1-4E66-4E9F-966D-8CE05A70D5FB}"/>
              </a:ext>
            </a:extLst>
          </p:cNvPr>
          <p:cNvCxnSpPr/>
          <p:nvPr/>
        </p:nvCxnSpPr>
        <p:spPr>
          <a:xfrm>
            <a:off x="4808689" y="1681366"/>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8FEF75-A5D4-45B6-B5C9-7BF9EAAC9A21}"/>
              </a:ext>
            </a:extLst>
          </p:cNvPr>
          <p:cNvCxnSpPr/>
          <p:nvPr/>
        </p:nvCxnSpPr>
        <p:spPr>
          <a:xfrm>
            <a:off x="4808689" y="5243009"/>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A7F4D4D-1C6D-4122-BFF2-DA7FADA398DD}"/>
              </a:ext>
            </a:extLst>
          </p:cNvPr>
          <p:cNvCxnSpPr/>
          <p:nvPr/>
        </p:nvCxnSpPr>
        <p:spPr>
          <a:xfrm>
            <a:off x="4808689" y="4055794"/>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FD53E4-C946-4992-97BD-4DB6C8DD668C}"/>
              </a:ext>
            </a:extLst>
          </p:cNvPr>
          <p:cNvCxnSpPr/>
          <p:nvPr/>
        </p:nvCxnSpPr>
        <p:spPr>
          <a:xfrm>
            <a:off x="4808689" y="2868580"/>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85FE274-0C46-44B7-80EC-A7A6FAFC1DC8}"/>
              </a:ext>
            </a:extLst>
          </p:cNvPr>
          <p:cNvSpPr txBox="1"/>
          <p:nvPr/>
        </p:nvSpPr>
        <p:spPr>
          <a:xfrm>
            <a:off x="4603993" y="4242142"/>
            <a:ext cx="2506509" cy="830997"/>
          </a:xfrm>
          <a:prstGeom prst="rect">
            <a:avLst/>
          </a:prstGeom>
          <a:noFill/>
        </p:spPr>
        <p:txBody>
          <a:bodyPr wrap="square" rtlCol="0">
            <a:spAutoFit/>
          </a:bodyPr>
          <a:lstStyle/>
          <a:p>
            <a:pPr algn="ctr"/>
            <a:r>
              <a:rPr lang="en-GB" sz="2400" b="1" dirty="0">
                <a:solidFill>
                  <a:schemeClr val="bg2"/>
                </a:solidFill>
              </a:rPr>
              <a:t>Short</a:t>
            </a:r>
          </a:p>
          <a:p>
            <a:pPr algn="ctr"/>
            <a:r>
              <a:rPr lang="en-GB" sz="2400" b="1" dirty="0">
                <a:solidFill>
                  <a:schemeClr val="accent1"/>
                </a:solidFill>
              </a:rPr>
              <a:t>10/6/5</a:t>
            </a:r>
            <a:r>
              <a:rPr lang="en-GB" sz="2400" dirty="0">
                <a:solidFill>
                  <a:schemeClr val="bg2"/>
                </a:solidFill>
              </a:rPr>
              <a:t> seconds</a:t>
            </a:r>
          </a:p>
        </p:txBody>
      </p:sp>
      <p:sp>
        <p:nvSpPr>
          <p:cNvPr id="23" name="TextBox 22">
            <a:extLst>
              <a:ext uri="{FF2B5EF4-FFF2-40B4-BE49-F238E27FC236}">
                <a16:creationId xmlns:a16="http://schemas.microsoft.com/office/drawing/2014/main" id="{9BB7B085-EB8A-42F2-A5DE-D905BE20169D}"/>
              </a:ext>
            </a:extLst>
          </p:cNvPr>
          <p:cNvSpPr txBox="1"/>
          <p:nvPr/>
        </p:nvSpPr>
        <p:spPr>
          <a:xfrm>
            <a:off x="4603993" y="3064531"/>
            <a:ext cx="2506509" cy="830997"/>
          </a:xfrm>
          <a:prstGeom prst="rect">
            <a:avLst/>
          </a:prstGeom>
          <a:noFill/>
        </p:spPr>
        <p:txBody>
          <a:bodyPr wrap="square" rtlCol="0">
            <a:spAutoFit/>
          </a:bodyPr>
          <a:lstStyle/>
          <a:p>
            <a:pPr algn="ctr"/>
            <a:r>
              <a:rPr lang="en-GB" sz="2400" b="1" dirty="0">
                <a:solidFill>
                  <a:schemeClr val="bg2"/>
                </a:solidFill>
              </a:rPr>
              <a:t>Medium</a:t>
            </a:r>
            <a:r>
              <a:rPr lang="en-GB" sz="2400" dirty="0">
                <a:solidFill>
                  <a:schemeClr val="bg2"/>
                </a:solidFill>
              </a:rPr>
              <a:t> </a:t>
            </a:r>
          </a:p>
          <a:p>
            <a:pPr algn="ctr"/>
            <a:r>
              <a:rPr lang="en-GB" sz="2400" b="1" dirty="0">
                <a:solidFill>
                  <a:schemeClr val="accent1"/>
                </a:solidFill>
              </a:rPr>
              <a:t>30</a:t>
            </a:r>
            <a:r>
              <a:rPr lang="en-GB" sz="2400" dirty="0">
                <a:solidFill>
                  <a:schemeClr val="bg2"/>
                </a:solidFill>
              </a:rPr>
              <a:t> seconds</a:t>
            </a:r>
          </a:p>
        </p:txBody>
      </p:sp>
      <p:sp>
        <p:nvSpPr>
          <p:cNvPr id="24" name="TextBox 23">
            <a:extLst>
              <a:ext uri="{FF2B5EF4-FFF2-40B4-BE49-F238E27FC236}">
                <a16:creationId xmlns:a16="http://schemas.microsoft.com/office/drawing/2014/main" id="{27E0024A-36D6-4B74-81F2-D97C12947D84}"/>
              </a:ext>
            </a:extLst>
          </p:cNvPr>
          <p:cNvSpPr txBox="1"/>
          <p:nvPr/>
        </p:nvSpPr>
        <p:spPr>
          <a:xfrm>
            <a:off x="4603993" y="1838585"/>
            <a:ext cx="2506509" cy="830997"/>
          </a:xfrm>
          <a:prstGeom prst="rect">
            <a:avLst/>
          </a:prstGeom>
          <a:noFill/>
        </p:spPr>
        <p:txBody>
          <a:bodyPr wrap="square" rtlCol="0">
            <a:spAutoFit/>
          </a:bodyPr>
          <a:lstStyle/>
          <a:p>
            <a:pPr algn="ctr"/>
            <a:r>
              <a:rPr lang="en-GB" sz="2400" b="1" dirty="0">
                <a:solidFill>
                  <a:schemeClr val="bg2"/>
                </a:solidFill>
              </a:rPr>
              <a:t>Long</a:t>
            </a:r>
            <a:r>
              <a:rPr lang="en-GB" sz="2400" dirty="0">
                <a:solidFill>
                  <a:schemeClr val="bg2"/>
                </a:solidFill>
              </a:rPr>
              <a:t> </a:t>
            </a:r>
          </a:p>
          <a:p>
            <a:pPr algn="ctr"/>
            <a:r>
              <a:rPr lang="en-GB" sz="2400" b="1" dirty="0">
                <a:solidFill>
                  <a:schemeClr val="accent1"/>
                </a:solidFill>
              </a:rPr>
              <a:t>60</a:t>
            </a:r>
            <a:r>
              <a:rPr lang="en-GB" sz="2400" dirty="0">
                <a:solidFill>
                  <a:schemeClr val="bg2"/>
                </a:solidFill>
              </a:rPr>
              <a:t> seconds</a:t>
            </a:r>
          </a:p>
        </p:txBody>
      </p:sp>
      <p:cxnSp>
        <p:nvCxnSpPr>
          <p:cNvPr id="26" name="Straight Connector 25">
            <a:extLst>
              <a:ext uri="{FF2B5EF4-FFF2-40B4-BE49-F238E27FC236}">
                <a16:creationId xmlns:a16="http://schemas.microsoft.com/office/drawing/2014/main" id="{CE13C4BD-298F-41AC-B1FC-919D4D778958}"/>
              </a:ext>
            </a:extLst>
          </p:cNvPr>
          <p:cNvCxnSpPr/>
          <p:nvPr/>
        </p:nvCxnSpPr>
        <p:spPr>
          <a:xfrm>
            <a:off x="8425973" y="1681366"/>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DA9CA-B27A-4A43-B74F-1DC0A0ACF44B}"/>
              </a:ext>
            </a:extLst>
          </p:cNvPr>
          <p:cNvCxnSpPr/>
          <p:nvPr/>
        </p:nvCxnSpPr>
        <p:spPr>
          <a:xfrm>
            <a:off x="8425973" y="5243009"/>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5749B7-9945-4944-93B3-EAC480F577B3}"/>
              </a:ext>
            </a:extLst>
          </p:cNvPr>
          <p:cNvCxnSpPr/>
          <p:nvPr/>
        </p:nvCxnSpPr>
        <p:spPr>
          <a:xfrm>
            <a:off x="8425973" y="3462188"/>
            <a:ext cx="216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AC25BBF-1AF9-4590-B1F5-4E056187FD9A}"/>
              </a:ext>
            </a:extLst>
          </p:cNvPr>
          <p:cNvSpPr txBox="1"/>
          <p:nvPr/>
        </p:nvSpPr>
        <p:spPr>
          <a:xfrm>
            <a:off x="8520320" y="1823499"/>
            <a:ext cx="2354109" cy="707886"/>
          </a:xfrm>
          <a:prstGeom prst="rect">
            <a:avLst/>
          </a:prstGeom>
          <a:noFill/>
        </p:spPr>
        <p:txBody>
          <a:bodyPr wrap="square" rtlCol="0">
            <a:spAutoFit/>
          </a:bodyPr>
          <a:lstStyle/>
          <a:p>
            <a:pPr algn="l"/>
            <a:r>
              <a:rPr lang="en-GB" sz="2000" dirty="0">
                <a:solidFill>
                  <a:schemeClr val="bg2"/>
                </a:solidFill>
              </a:rPr>
              <a:t>Explicit brand perceptions…</a:t>
            </a:r>
          </a:p>
        </p:txBody>
      </p:sp>
      <p:sp>
        <p:nvSpPr>
          <p:cNvPr id="30" name="TextBox 29">
            <a:extLst>
              <a:ext uri="{FF2B5EF4-FFF2-40B4-BE49-F238E27FC236}">
                <a16:creationId xmlns:a16="http://schemas.microsoft.com/office/drawing/2014/main" id="{BD9C735B-009C-4557-A847-CA3A3222F244}"/>
              </a:ext>
            </a:extLst>
          </p:cNvPr>
          <p:cNvSpPr txBox="1"/>
          <p:nvPr/>
        </p:nvSpPr>
        <p:spPr>
          <a:xfrm>
            <a:off x="8825116" y="2570533"/>
            <a:ext cx="1962069" cy="707886"/>
          </a:xfrm>
          <a:prstGeom prst="rect">
            <a:avLst/>
          </a:prstGeom>
          <a:noFill/>
        </p:spPr>
        <p:txBody>
          <a:bodyPr wrap="square" rtlCol="0">
            <a:spAutoFit/>
          </a:bodyPr>
          <a:lstStyle/>
          <a:p>
            <a:pPr algn="l"/>
            <a:r>
              <a:rPr lang="en-GB" sz="4000" dirty="0">
                <a:solidFill>
                  <a:schemeClr val="bg2"/>
                </a:solidFill>
              </a:rPr>
              <a:t>“</a:t>
            </a:r>
            <a:r>
              <a:rPr lang="en-GB" sz="4000" dirty="0">
                <a:solidFill>
                  <a:schemeClr val="accent4"/>
                </a:solidFill>
              </a:rPr>
              <a:t>I think</a:t>
            </a:r>
            <a:r>
              <a:rPr lang="en-GB" sz="4000" dirty="0">
                <a:solidFill>
                  <a:schemeClr val="bg2"/>
                </a:solidFill>
              </a:rPr>
              <a:t>”</a:t>
            </a:r>
          </a:p>
        </p:txBody>
      </p:sp>
      <p:sp>
        <p:nvSpPr>
          <p:cNvPr id="31" name="TextBox 30">
            <a:extLst>
              <a:ext uri="{FF2B5EF4-FFF2-40B4-BE49-F238E27FC236}">
                <a16:creationId xmlns:a16="http://schemas.microsoft.com/office/drawing/2014/main" id="{744A9967-632F-46A2-9D64-B4930C522378}"/>
              </a:ext>
            </a:extLst>
          </p:cNvPr>
          <p:cNvSpPr txBox="1"/>
          <p:nvPr/>
        </p:nvSpPr>
        <p:spPr>
          <a:xfrm>
            <a:off x="8520320" y="3682812"/>
            <a:ext cx="2354109" cy="707886"/>
          </a:xfrm>
          <a:prstGeom prst="rect">
            <a:avLst/>
          </a:prstGeom>
          <a:noFill/>
        </p:spPr>
        <p:txBody>
          <a:bodyPr wrap="square" rtlCol="0">
            <a:spAutoFit/>
          </a:bodyPr>
          <a:lstStyle/>
          <a:p>
            <a:pPr algn="l"/>
            <a:r>
              <a:rPr lang="en-GB" sz="2000" dirty="0">
                <a:solidFill>
                  <a:schemeClr val="bg2"/>
                </a:solidFill>
              </a:rPr>
              <a:t>Implicit brand perceptions…</a:t>
            </a:r>
          </a:p>
        </p:txBody>
      </p:sp>
      <p:sp>
        <p:nvSpPr>
          <p:cNvPr id="32" name="TextBox 31">
            <a:extLst>
              <a:ext uri="{FF2B5EF4-FFF2-40B4-BE49-F238E27FC236}">
                <a16:creationId xmlns:a16="http://schemas.microsoft.com/office/drawing/2014/main" id="{5C3F50E9-2834-4C26-B10E-25EE2CFFDF03}"/>
              </a:ext>
            </a:extLst>
          </p:cNvPr>
          <p:cNvSpPr txBox="1"/>
          <p:nvPr/>
        </p:nvSpPr>
        <p:spPr>
          <a:xfrm>
            <a:off x="8825116" y="4413934"/>
            <a:ext cx="1962069" cy="707886"/>
          </a:xfrm>
          <a:prstGeom prst="rect">
            <a:avLst/>
          </a:prstGeom>
          <a:noFill/>
        </p:spPr>
        <p:txBody>
          <a:bodyPr wrap="square" rtlCol="0">
            <a:spAutoFit/>
          </a:bodyPr>
          <a:lstStyle/>
          <a:p>
            <a:pPr algn="l"/>
            <a:r>
              <a:rPr lang="en-GB" sz="4000" dirty="0">
                <a:solidFill>
                  <a:schemeClr val="bg2"/>
                </a:solidFill>
              </a:rPr>
              <a:t>“</a:t>
            </a:r>
            <a:r>
              <a:rPr lang="en-GB" sz="4000" dirty="0">
                <a:solidFill>
                  <a:schemeClr val="accent4"/>
                </a:solidFill>
              </a:rPr>
              <a:t>I feel</a:t>
            </a:r>
            <a:r>
              <a:rPr lang="en-GB" sz="4000" dirty="0">
                <a:solidFill>
                  <a:schemeClr val="bg2"/>
                </a:solidFill>
              </a:rPr>
              <a:t>”</a:t>
            </a:r>
          </a:p>
        </p:txBody>
      </p:sp>
    </p:spTree>
    <p:extLst>
      <p:ext uri="{BB962C8B-B14F-4D97-AF65-F5344CB8AC3E}">
        <p14:creationId xmlns:p14="http://schemas.microsoft.com/office/powerpoint/2010/main" val="26707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4376F13-49EA-4F3E-A00A-11D9F3F302DE}"/>
              </a:ext>
            </a:extLst>
          </p:cNvPr>
          <p:cNvCxnSpPr/>
          <p:nvPr/>
        </p:nvCxnSpPr>
        <p:spPr>
          <a:xfrm>
            <a:off x="5396518" y="1916579"/>
            <a:ext cx="3744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9EC6F9-54A9-4E72-8B36-A72BB147458C}"/>
              </a:ext>
            </a:extLst>
          </p:cNvPr>
          <p:cNvCxnSpPr/>
          <p:nvPr/>
        </p:nvCxnSpPr>
        <p:spPr>
          <a:xfrm>
            <a:off x="5396518" y="3180393"/>
            <a:ext cx="2700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693FDB-0A69-4A08-A4B0-D246DAFE6950}"/>
              </a:ext>
            </a:extLst>
          </p:cNvPr>
          <p:cNvSpPr>
            <a:spLocks noGrp="1"/>
          </p:cNvSpPr>
          <p:nvPr>
            <p:ph type="title"/>
          </p:nvPr>
        </p:nvSpPr>
        <p:spPr/>
        <p:txBody>
          <a:bodyPr/>
          <a:lstStyle/>
          <a:p>
            <a:r>
              <a:rPr lang="en-GB" dirty="0"/>
              <a:t>Reaction time test</a:t>
            </a:r>
          </a:p>
        </p:txBody>
      </p:sp>
      <p:grpSp>
        <p:nvGrpSpPr>
          <p:cNvPr id="5" name="Group 4">
            <a:extLst>
              <a:ext uri="{FF2B5EF4-FFF2-40B4-BE49-F238E27FC236}">
                <a16:creationId xmlns:a16="http://schemas.microsoft.com/office/drawing/2014/main" id="{219DA5B6-78CD-46D2-93DB-EBC3778BB971}"/>
              </a:ext>
            </a:extLst>
          </p:cNvPr>
          <p:cNvGrpSpPr/>
          <p:nvPr/>
        </p:nvGrpSpPr>
        <p:grpSpPr>
          <a:xfrm>
            <a:off x="1965027" y="1938351"/>
            <a:ext cx="2823043" cy="2466277"/>
            <a:chOff x="1856170" y="2362894"/>
            <a:chExt cx="2823043" cy="2466277"/>
          </a:xfrm>
        </p:grpSpPr>
        <p:sp>
          <p:nvSpPr>
            <p:cNvPr id="6" name="Rectangle 5">
              <a:extLst>
                <a:ext uri="{FF2B5EF4-FFF2-40B4-BE49-F238E27FC236}">
                  <a16:creationId xmlns:a16="http://schemas.microsoft.com/office/drawing/2014/main" id="{D59C5B30-BDC1-4D8E-A51F-430ED9541635}"/>
                </a:ext>
              </a:extLst>
            </p:cNvPr>
            <p:cNvSpPr/>
            <p:nvPr/>
          </p:nvSpPr>
          <p:spPr>
            <a:xfrm>
              <a:off x="2845901" y="2688829"/>
              <a:ext cx="820778" cy="7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7" name="Picture 6">
              <a:extLst>
                <a:ext uri="{FF2B5EF4-FFF2-40B4-BE49-F238E27FC236}">
                  <a16:creationId xmlns:a16="http://schemas.microsoft.com/office/drawing/2014/main" id="{4EF765A3-A61A-42E9-BF77-465CC03416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6170" y="2362894"/>
              <a:ext cx="2823043" cy="2466277"/>
            </a:xfrm>
            <a:prstGeom prst="rect">
              <a:avLst/>
            </a:prstGeom>
            <a:ln>
              <a:solidFill>
                <a:schemeClr val="tx1"/>
              </a:solidFill>
            </a:ln>
          </p:spPr>
        </p:pic>
        <p:sp>
          <p:nvSpPr>
            <p:cNvPr id="8" name="Rectangle 7">
              <a:extLst>
                <a:ext uri="{FF2B5EF4-FFF2-40B4-BE49-F238E27FC236}">
                  <a16:creationId xmlns:a16="http://schemas.microsoft.com/office/drawing/2014/main" id="{F6B84BE0-EC2C-413C-928D-69976A2C8827}"/>
                </a:ext>
              </a:extLst>
            </p:cNvPr>
            <p:cNvSpPr/>
            <p:nvPr/>
          </p:nvSpPr>
          <p:spPr>
            <a:xfrm>
              <a:off x="2218017" y="2748125"/>
              <a:ext cx="2076542" cy="18286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Raleway Medium"/>
                  <a:ea typeface="+mn-ea"/>
                  <a:cs typeface="+mn-cs"/>
                </a:rPr>
                <a:t>Trustworthy</a:t>
              </a:r>
            </a:p>
          </p:txBody>
        </p:sp>
        <p:sp>
          <p:nvSpPr>
            <p:cNvPr id="9" name="Rectangle 8">
              <a:extLst>
                <a:ext uri="{FF2B5EF4-FFF2-40B4-BE49-F238E27FC236}">
                  <a16:creationId xmlns:a16="http://schemas.microsoft.com/office/drawing/2014/main" id="{97F254C5-D18B-4DA6-A6C4-4167DBC34947}"/>
                </a:ext>
              </a:extLst>
            </p:cNvPr>
            <p:cNvSpPr/>
            <p:nvPr/>
          </p:nvSpPr>
          <p:spPr>
            <a:xfrm>
              <a:off x="2374323" y="3054728"/>
              <a:ext cx="1766271" cy="9438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Raleway Medium"/>
                <a:ea typeface="+mn-ea"/>
                <a:cs typeface="+mn-cs"/>
              </a:endParaRPr>
            </a:p>
          </p:txBody>
        </p:sp>
        <p:sp>
          <p:nvSpPr>
            <p:cNvPr id="10" name="Oval 9">
              <a:extLst>
                <a:ext uri="{FF2B5EF4-FFF2-40B4-BE49-F238E27FC236}">
                  <a16:creationId xmlns:a16="http://schemas.microsoft.com/office/drawing/2014/main" id="{EC2C6183-033D-4662-9F39-B29CC9B0057B}"/>
                </a:ext>
              </a:extLst>
            </p:cNvPr>
            <p:cNvSpPr/>
            <p:nvPr/>
          </p:nvSpPr>
          <p:spPr>
            <a:xfrm>
              <a:off x="4245557" y="3099908"/>
              <a:ext cx="378359" cy="445465"/>
            </a:xfrm>
            <a:prstGeom prst="ellipse">
              <a:avLst/>
            </a:prstGeom>
            <a:noFill/>
            <a:ln w="381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Raleway Medium"/>
                <a:ea typeface="+mn-ea"/>
                <a:cs typeface="+mn-cs"/>
              </a:endParaRPr>
            </a:p>
          </p:txBody>
        </p:sp>
        <p:pic>
          <p:nvPicPr>
            <p:cNvPr id="11" name="Picture 10">
              <a:extLst>
                <a:ext uri="{FF2B5EF4-FFF2-40B4-BE49-F238E27FC236}">
                  <a16:creationId xmlns:a16="http://schemas.microsoft.com/office/drawing/2014/main" id="{BBE432B4-90D2-4E7D-B0A3-41B47D632E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51890" y="3594050"/>
              <a:ext cx="1577932" cy="415244"/>
            </a:xfrm>
            <a:prstGeom prst="rect">
              <a:avLst/>
            </a:prstGeom>
          </p:spPr>
        </p:pic>
      </p:grpSp>
      <p:sp>
        <p:nvSpPr>
          <p:cNvPr id="12" name="TextBox 11">
            <a:extLst>
              <a:ext uri="{FF2B5EF4-FFF2-40B4-BE49-F238E27FC236}">
                <a16:creationId xmlns:a16="http://schemas.microsoft.com/office/drawing/2014/main" id="{E2A41045-E4D5-4D25-9855-72C092B5400D}"/>
              </a:ext>
            </a:extLst>
          </p:cNvPr>
          <p:cNvSpPr txBox="1"/>
          <p:nvPr/>
        </p:nvSpPr>
        <p:spPr>
          <a:xfrm>
            <a:off x="5349604" y="2219878"/>
            <a:ext cx="2823043" cy="646331"/>
          </a:xfrm>
          <a:prstGeom prst="rect">
            <a:avLst/>
          </a:prstGeom>
          <a:noFill/>
        </p:spPr>
        <p:txBody>
          <a:bodyPr wrap="square" rtlCol="0">
            <a:spAutoFit/>
          </a:bodyPr>
          <a:lstStyle/>
          <a:p>
            <a:pPr algn="l"/>
            <a:r>
              <a:rPr lang="en-GB" dirty="0">
                <a:solidFill>
                  <a:schemeClr val="bg2"/>
                </a:solidFill>
              </a:rPr>
              <a:t>‘</a:t>
            </a:r>
            <a:r>
              <a:rPr lang="en-GB" b="1" dirty="0">
                <a:solidFill>
                  <a:schemeClr val="accent5"/>
                </a:solidFill>
              </a:rPr>
              <a:t>Yes</a:t>
            </a:r>
            <a:r>
              <a:rPr lang="en-GB" dirty="0">
                <a:solidFill>
                  <a:schemeClr val="bg2"/>
                </a:solidFill>
              </a:rPr>
              <a:t>’</a:t>
            </a:r>
          </a:p>
          <a:p>
            <a:pPr algn="l"/>
            <a:r>
              <a:rPr lang="en-GB" dirty="0">
                <a:solidFill>
                  <a:schemeClr val="bg2"/>
                </a:solidFill>
              </a:rPr>
              <a:t>+ Reaction time is </a:t>
            </a:r>
            <a:r>
              <a:rPr lang="en-GB" b="1" dirty="0">
                <a:solidFill>
                  <a:schemeClr val="accent5"/>
                </a:solidFill>
              </a:rPr>
              <a:t>FAST</a:t>
            </a:r>
          </a:p>
        </p:txBody>
      </p:sp>
      <p:sp>
        <p:nvSpPr>
          <p:cNvPr id="16" name="Rectangle 15">
            <a:extLst>
              <a:ext uri="{FF2B5EF4-FFF2-40B4-BE49-F238E27FC236}">
                <a16:creationId xmlns:a16="http://schemas.microsoft.com/office/drawing/2014/main" id="{AEE872D5-62E8-4B98-9AB4-F87248962ABA}"/>
              </a:ext>
            </a:extLst>
          </p:cNvPr>
          <p:cNvSpPr/>
          <p:nvPr/>
        </p:nvSpPr>
        <p:spPr>
          <a:xfrm>
            <a:off x="8098973" y="1916578"/>
            <a:ext cx="2005640" cy="1260000"/>
          </a:xfrm>
          <a:prstGeom prst="rect">
            <a:avLst/>
          </a:prstGeom>
          <a:solidFill>
            <a:schemeClr val="tx2"/>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2FEA4D6-4249-4E49-A640-2A3119E4BB7B}"/>
              </a:ext>
            </a:extLst>
          </p:cNvPr>
          <p:cNvSpPr txBox="1"/>
          <p:nvPr/>
        </p:nvSpPr>
        <p:spPr>
          <a:xfrm>
            <a:off x="8098973" y="2219878"/>
            <a:ext cx="2005640" cy="646331"/>
          </a:xfrm>
          <a:prstGeom prst="rect">
            <a:avLst/>
          </a:prstGeom>
          <a:noFill/>
        </p:spPr>
        <p:txBody>
          <a:bodyPr wrap="square" rtlCol="0">
            <a:spAutoFit/>
          </a:bodyPr>
          <a:lstStyle/>
          <a:p>
            <a:pPr algn="l"/>
            <a:r>
              <a:rPr lang="en-GB" dirty="0">
                <a:solidFill>
                  <a:schemeClr val="bg1"/>
                </a:solidFill>
              </a:rPr>
              <a:t>Says it and </a:t>
            </a:r>
            <a:r>
              <a:rPr lang="en-GB" b="1" dirty="0">
                <a:solidFill>
                  <a:schemeClr val="bg1"/>
                </a:solidFill>
              </a:rPr>
              <a:t>TRULY</a:t>
            </a:r>
            <a:r>
              <a:rPr lang="en-GB" dirty="0">
                <a:solidFill>
                  <a:schemeClr val="bg1"/>
                </a:solidFill>
              </a:rPr>
              <a:t> believes it</a:t>
            </a:r>
          </a:p>
        </p:txBody>
      </p:sp>
      <p:cxnSp>
        <p:nvCxnSpPr>
          <p:cNvPr id="20" name="Straight Connector 19">
            <a:extLst>
              <a:ext uri="{FF2B5EF4-FFF2-40B4-BE49-F238E27FC236}">
                <a16:creationId xmlns:a16="http://schemas.microsoft.com/office/drawing/2014/main" id="{1AE425E8-4FCA-4E8E-A9DA-CFE91A724281}"/>
              </a:ext>
            </a:extLst>
          </p:cNvPr>
          <p:cNvCxnSpPr/>
          <p:nvPr/>
        </p:nvCxnSpPr>
        <p:spPr>
          <a:xfrm>
            <a:off x="5418286" y="4443132"/>
            <a:ext cx="3744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804389B-4367-481E-908F-16A61172CCA0}"/>
              </a:ext>
            </a:extLst>
          </p:cNvPr>
          <p:cNvSpPr txBox="1"/>
          <p:nvPr/>
        </p:nvSpPr>
        <p:spPr>
          <a:xfrm>
            <a:off x="5371372" y="3482617"/>
            <a:ext cx="2823043" cy="646331"/>
          </a:xfrm>
          <a:prstGeom prst="rect">
            <a:avLst/>
          </a:prstGeom>
          <a:noFill/>
        </p:spPr>
        <p:txBody>
          <a:bodyPr wrap="square" rtlCol="0">
            <a:spAutoFit/>
          </a:bodyPr>
          <a:lstStyle/>
          <a:p>
            <a:pPr algn="l"/>
            <a:r>
              <a:rPr lang="en-GB" dirty="0">
                <a:solidFill>
                  <a:schemeClr val="bg2"/>
                </a:solidFill>
              </a:rPr>
              <a:t>‘</a:t>
            </a:r>
            <a:r>
              <a:rPr lang="en-GB" b="1" dirty="0">
                <a:solidFill>
                  <a:schemeClr val="accent5"/>
                </a:solidFill>
              </a:rPr>
              <a:t>Yes</a:t>
            </a:r>
            <a:r>
              <a:rPr lang="en-GB" dirty="0">
                <a:solidFill>
                  <a:schemeClr val="bg2"/>
                </a:solidFill>
              </a:rPr>
              <a:t>’</a:t>
            </a:r>
          </a:p>
          <a:p>
            <a:pPr algn="l"/>
            <a:r>
              <a:rPr lang="en-GB" dirty="0">
                <a:solidFill>
                  <a:schemeClr val="bg2"/>
                </a:solidFill>
              </a:rPr>
              <a:t>+ Reaction time is </a:t>
            </a:r>
            <a:r>
              <a:rPr lang="en-GB" b="1" dirty="0">
                <a:solidFill>
                  <a:schemeClr val="accent3"/>
                </a:solidFill>
              </a:rPr>
              <a:t>SLOW</a:t>
            </a:r>
          </a:p>
        </p:txBody>
      </p:sp>
      <p:sp>
        <p:nvSpPr>
          <p:cNvPr id="22" name="Rectangle 21">
            <a:extLst>
              <a:ext uri="{FF2B5EF4-FFF2-40B4-BE49-F238E27FC236}">
                <a16:creationId xmlns:a16="http://schemas.microsoft.com/office/drawing/2014/main" id="{690C304A-8450-4E3C-9DE6-102227C85953}"/>
              </a:ext>
            </a:extLst>
          </p:cNvPr>
          <p:cNvSpPr/>
          <p:nvPr/>
        </p:nvSpPr>
        <p:spPr>
          <a:xfrm>
            <a:off x="8098969" y="3179317"/>
            <a:ext cx="2005640" cy="1260000"/>
          </a:xfrm>
          <a:prstGeom prst="rect">
            <a:avLst/>
          </a:prstGeom>
          <a:solidFill>
            <a:schemeClr val="tx2"/>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498DBE6-D641-499B-AF96-1DD00DB5C1A9}"/>
              </a:ext>
            </a:extLst>
          </p:cNvPr>
          <p:cNvSpPr txBox="1"/>
          <p:nvPr/>
        </p:nvSpPr>
        <p:spPr>
          <a:xfrm>
            <a:off x="8120741" y="3373757"/>
            <a:ext cx="1839688" cy="923330"/>
          </a:xfrm>
          <a:prstGeom prst="rect">
            <a:avLst/>
          </a:prstGeom>
          <a:noFill/>
        </p:spPr>
        <p:txBody>
          <a:bodyPr wrap="square" rtlCol="0">
            <a:spAutoFit/>
          </a:bodyPr>
          <a:lstStyle/>
          <a:p>
            <a:pPr algn="l"/>
            <a:r>
              <a:rPr lang="en-GB" dirty="0">
                <a:solidFill>
                  <a:schemeClr val="bg1"/>
                </a:solidFill>
              </a:rPr>
              <a:t>Says it but does </a:t>
            </a:r>
            <a:r>
              <a:rPr lang="en-GB" b="1" dirty="0">
                <a:solidFill>
                  <a:schemeClr val="bg1"/>
                </a:solidFill>
              </a:rPr>
              <a:t>NOT</a:t>
            </a:r>
            <a:r>
              <a:rPr lang="en-GB" dirty="0">
                <a:solidFill>
                  <a:schemeClr val="bg1"/>
                </a:solidFill>
              </a:rPr>
              <a:t> truly believe it</a:t>
            </a:r>
          </a:p>
        </p:txBody>
      </p:sp>
      <p:cxnSp>
        <p:nvCxnSpPr>
          <p:cNvPr id="26" name="Straight Connector 25">
            <a:extLst>
              <a:ext uri="{FF2B5EF4-FFF2-40B4-BE49-F238E27FC236}">
                <a16:creationId xmlns:a16="http://schemas.microsoft.com/office/drawing/2014/main" id="{9A28CF4E-8200-4339-ABFA-29B51DBF076D}"/>
              </a:ext>
            </a:extLst>
          </p:cNvPr>
          <p:cNvCxnSpPr/>
          <p:nvPr/>
        </p:nvCxnSpPr>
        <p:spPr>
          <a:xfrm>
            <a:off x="8096173" y="3180390"/>
            <a:ext cx="2016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7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F3A4E7-DB82-461A-96D1-0EBE69F55F76}"/>
              </a:ext>
            </a:extLst>
          </p:cNvPr>
          <p:cNvSpPr>
            <a:spLocks noGrp="1"/>
          </p:cNvSpPr>
          <p:nvPr>
            <p:ph type="title"/>
          </p:nvPr>
        </p:nvSpPr>
        <p:spPr/>
        <p:txBody>
          <a:bodyPr/>
          <a:lstStyle/>
          <a:p>
            <a:r>
              <a:rPr lang="en-GB" dirty="0"/>
              <a:t>Four findings</a:t>
            </a:r>
          </a:p>
        </p:txBody>
      </p:sp>
      <p:sp>
        <p:nvSpPr>
          <p:cNvPr id="5" name="Text Placeholder 4">
            <a:extLst>
              <a:ext uri="{FF2B5EF4-FFF2-40B4-BE49-F238E27FC236}">
                <a16:creationId xmlns:a16="http://schemas.microsoft.com/office/drawing/2014/main" id="{9F228CA5-1BFE-4E19-9F7B-12BB8DACAA4C}"/>
              </a:ext>
            </a:extLst>
          </p:cNvPr>
          <p:cNvSpPr>
            <a:spLocks noGrp="1"/>
          </p:cNvSpPr>
          <p:nvPr>
            <p:ph type="body" sz="quarter" idx="13"/>
          </p:nvPr>
        </p:nvSpPr>
        <p:spPr>
          <a:xfrm>
            <a:off x="479425" y="3831702"/>
            <a:ext cx="2690572" cy="1443039"/>
          </a:xfrm>
        </p:spPr>
        <p:txBody>
          <a:bodyPr>
            <a:normAutofit/>
          </a:bodyPr>
          <a:lstStyle/>
          <a:p>
            <a:r>
              <a:rPr lang="en-GB" sz="2000" dirty="0"/>
              <a:t>Longer ads have </a:t>
            </a:r>
            <a:r>
              <a:rPr lang="en-GB" sz="2000" dirty="0">
                <a:solidFill>
                  <a:schemeClr val="accent4"/>
                </a:solidFill>
              </a:rPr>
              <a:t>benefits </a:t>
            </a:r>
            <a:r>
              <a:rPr lang="en-GB" sz="2000" dirty="0"/>
              <a:t>over shorter executions</a:t>
            </a:r>
          </a:p>
          <a:p>
            <a:endParaRPr lang="en-GB" sz="2000" dirty="0"/>
          </a:p>
        </p:txBody>
      </p:sp>
      <p:sp>
        <p:nvSpPr>
          <p:cNvPr id="7" name="Text Placeholder 6">
            <a:extLst>
              <a:ext uri="{FF2B5EF4-FFF2-40B4-BE49-F238E27FC236}">
                <a16:creationId xmlns:a16="http://schemas.microsoft.com/office/drawing/2014/main" id="{2BFBBFC9-C907-4AD5-8E5A-DE3735FFF1AC}"/>
              </a:ext>
            </a:extLst>
          </p:cNvPr>
          <p:cNvSpPr>
            <a:spLocks noGrp="1"/>
          </p:cNvSpPr>
          <p:nvPr>
            <p:ph type="body" sz="quarter" idx="17"/>
          </p:nvPr>
        </p:nvSpPr>
        <p:spPr>
          <a:xfrm>
            <a:off x="3344624" y="3822699"/>
            <a:ext cx="2680405" cy="1443039"/>
          </a:xfrm>
        </p:spPr>
        <p:txBody>
          <a:bodyPr>
            <a:normAutofit/>
          </a:bodyPr>
          <a:lstStyle/>
          <a:p>
            <a:r>
              <a:rPr lang="en-GB" sz="2000" dirty="0"/>
              <a:t>Longer ads act as </a:t>
            </a:r>
            <a:r>
              <a:rPr lang="en-GB" sz="2000" dirty="0">
                <a:solidFill>
                  <a:schemeClr val="accent4"/>
                </a:solidFill>
              </a:rPr>
              <a:t>memory ‘anchors’</a:t>
            </a:r>
          </a:p>
          <a:p>
            <a:endParaRPr lang="en-GB" sz="2000" dirty="0"/>
          </a:p>
        </p:txBody>
      </p:sp>
      <p:sp>
        <p:nvSpPr>
          <p:cNvPr id="8" name="Text Placeholder 7">
            <a:extLst>
              <a:ext uri="{FF2B5EF4-FFF2-40B4-BE49-F238E27FC236}">
                <a16:creationId xmlns:a16="http://schemas.microsoft.com/office/drawing/2014/main" id="{516D9E27-10C2-4D2F-800F-4686E8F62C9C}"/>
              </a:ext>
            </a:extLst>
          </p:cNvPr>
          <p:cNvSpPr>
            <a:spLocks noGrp="1"/>
          </p:cNvSpPr>
          <p:nvPr>
            <p:ph type="body" sz="quarter" idx="18"/>
          </p:nvPr>
        </p:nvSpPr>
        <p:spPr>
          <a:xfrm>
            <a:off x="6199656" y="3822699"/>
            <a:ext cx="2657887" cy="1443039"/>
          </a:xfrm>
        </p:spPr>
        <p:txBody>
          <a:bodyPr>
            <a:normAutofit/>
          </a:bodyPr>
          <a:lstStyle/>
          <a:p>
            <a:r>
              <a:rPr lang="en-GB" sz="2000" dirty="0"/>
              <a:t>Longer ads enhance </a:t>
            </a:r>
            <a:r>
              <a:rPr lang="en-GB" sz="2000" dirty="0">
                <a:solidFill>
                  <a:schemeClr val="accent4"/>
                </a:solidFill>
              </a:rPr>
              <a:t>image memory</a:t>
            </a:r>
          </a:p>
          <a:p>
            <a:endParaRPr lang="en-GB" sz="2000" dirty="0"/>
          </a:p>
        </p:txBody>
      </p:sp>
      <p:pic>
        <p:nvPicPr>
          <p:cNvPr id="17" name="Picture Placeholder 16">
            <a:extLst>
              <a:ext uri="{FF2B5EF4-FFF2-40B4-BE49-F238E27FC236}">
                <a16:creationId xmlns:a16="http://schemas.microsoft.com/office/drawing/2014/main" id="{BF2B9E6F-2DC8-491E-AEEF-E819DB4FB21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224" r="14224"/>
          <a:stretch>
            <a:fillRect/>
          </a:stretch>
        </p:blipFill>
        <p:spPr/>
      </p:pic>
      <p:pic>
        <p:nvPicPr>
          <p:cNvPr id="19" name="Picture Placeholder 18">
            <a:extLst>
              <a:ext uri="{FF2B5EF4-FFF2-40B4-BE49-F238E27FC236}">
                <a16:creationId xmlns:a16="http://schemas.microsoft.com/office/drawing/2014/main" id="{88550E37-2AB7-4629-A756-022FC45A4E96}"/>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40940" t="17274" r="12412" b="17532"/>
          <a:stretch/>
        </p:blipFill>
        <p:spPr>
          <a:xfrm>
            <a:off x="3330340" y="1428750"/>
            <a:ext cx="2680405" cy="2106774"/>
          </a:xfrm>
        </p:spPr>
      </p:pic>
      <p:pic>
        <p:nvPicPr>
          <p:cNvPr id="15" name="Picture Placeholder 14">
            <a:extLst>
              <a:ext uri="{FF2B5EF4-FFF2-40B4-BE49-F238E27FC236}">
                <a16:creationId xmlns:a16="http://schemas.microsoft.com/office/drawing/2014/main" id="{29BC1AAB-ED72-40B5-AC92-BE279139F1A4}"/>
              </a:ext>
            </a:extLst>
          </p:cNvPr>
          <p:cNvPicPr>
            <a:picLocks noGrp="1" noChangeAspect="1"/>
          </p:cNvPicPr>
          <p:nvPr>
            <p:ph type="pic" sz="quarter" idx="25"/>
          </p:nvPr>
        </p:nvPicPr>
        <p:blipFill rotWithShape="1">
          <a:blip r:embed="rId5">
            <a:extLst>
              <a:ext uri="{28A0092B-C50C-407E-A947-70E740481C1C}">
                <a14:useLocalDpi xmlns:a14="http://schemas.microsoft.com/office/drawing/2010/main" val="0"/>
              </a:ext>
            </a:extLst>
          </a:blip>
          <a:srcRect l="31404" t="18058" r="23336" b="18686"/>
          <a:stretch/>
        </p:blipFill>
        <p:spPr>
          <a:xfrm>
            <a:off x="6181255" y="1428750"/>
            <a:ext cx="2680405" cy="2106774"/>
          </a:xfrm>
        </p:spPr>
      </p:pic>
      <p:pic>
        <p:nvPicPr>
          <p:cNvPr id="21" name="Picture Placeholder 20">
            <a:extLst>
              <a:ext uri="{FF2B5EF4-FFF2-40B4-BE49-F238E27FC236}">
                <a16:creationId xmlns:a16="http://schemas.microsoft.com/office/drawing/2014/main" id="{4F2922A4-0923-479E-950F-D2B083EC1A9C}"/>
              </a:ext>
            </a:extLst>
          </p:cNvPr>
          <p:cNvPicPr>
            <a:picLocks noGrp="1" noChangeAspect="1"/>
          </p:cNvPicPr>
          <p:nvPr>
            <p:ph type="pic" sz="quarter" idx="26"/>
          </p:nvPr>
        </p:nvPicPr>
        <p:blipFill rotWithShape="1">
          <a:blip r:embed="rId6">
            <a:extLst>
              <a:ext uri="{28A0092B-C50C-407E-A947-70E740481C1C}">
                <a14:useLocalDpi xmlns:a14="http://schemas.microsoft.com/office/drawing/2010/main" val="0"/>
              </a:ext>
            </a:extLst>
          </a:blip>
          <a:srcRect l="22819" t="11975" r="27869" b="19739"/>
          <a:stretch/>
        </p:blipFill>
        <p:spPr>
          <a:xfrm>
            <a:off x="9032169" y="1428750"/>
            <a:ext cx="2680405" cy="2106774"/>
          </a:xfrm>
        </p:spPr>
      </p:pic>
      <p:sp>
        <p:nvSpPr>
          <p:cNvPr id="13" name="Text Placeholder 12">
            <a:extLst>
              <a:ext uri="{FF2B5EF4-FFF2-40B4-BE49-F238E27FC236}">
                <a16:creationId xmlns:a16="http://schemas.microsoft.com/office/drawing/2014/main" id="{B1ABF4C3-782B-41EB-809D-CC73E1926490}"/>
              </a:ext>
            </a:extLst>
          </p:cNvPr>
          <p:cNvSpPr>
            <a:spLocks noGrp="1"/>
          </p:cNvSpPr>
          <p:nvPr>
            <p:ph type="body" sz="quarter" idx="27"/>
          </p:nvPr>
        </p:nvSpPr>
        <p:spPr/>
        <p:txBody>
          <a:bodyPr>
            <a:normAutofit/>
          </a:bodyPr>
          <a:lstStyle/>
          <a:p>
            <a:r>
              <a:rPr lang="en-GB" sz="2000" dirty="0"/>
              <a:t>Brand awareness </a:t>
            </a:r>
            <a:r>
              <a:rPr lang="en-GB" sz="2000" dirty="0">
                <a:solidFill>
                  <a:schemeClr val="accent4"/>
                </a:solidFill>
              </a:rPr>
              <a:t>decays faster </a:t>
            </a:r>
            <a:r>
              <a:rPr lang="en-GB" sz="2000" dirty="0"/>
              <a:t>than brand perception</a:t>
            </a:r>
          </a:p>
          <a:p>
            <a:endParaRPr lang="en-GB" sz="2000" dirty="0"/>
          </a:p>
        </p:txBody>
      </p:sp>
    </p:spTree>
    <p:extLst>
      <p:ext uri="{BB962C8B-B14F-4D97-AF65-F5344CB8AC3E}">
        <p14:creationId xmlns:p14="http://schemas.microsoft.com/office/powerpoint/2010/main" val="24266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E48E6FFB-0931-42CA-9B14-5A4DC0BBAF9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2" name="Title 11">
            <a:extLst>
              <a:ext uri="{FF2B5EF4-FFF2-40B4-BE49-F238E27FC236}">
                <a16:creationId xmlns:a16="http://schemas.microsoft.com/office/drawing/2014/main" id="{FB062F82-62A9-458D-864C-72CBD2E3B193}"/>
              </a:ext>
            </a:extLst>
          </p:cNvPr>
          <p:cNvSpPr>
            <a:spLocks noGrp="1"/>
          </p:cNvSpPr>
          <p:nvPr>
            <p:ph type="ctrTitle"/>
          </p:nvPr>
        </p:nvSpPr>
        <p:spPr>
          <a:xfrm>
            <a:off x="491032" y="661321"/>
            <a:ext cx="3961226" cy="2412000"/>
          </a:xfrm>
        </p:spPr>
        <p:txBody>
          <a:bodyPr/>
          <a:lstStyle/>
          <a:p>
            <a:r>
              <a:rPr lang="en-GB" dirty="0"/>
              <a:t>1) Longer ads have benefits over shorter executions</a:t>
            </a:r>
            <a:br>
              <a:rPr lang="en-GB" dirty="0"/>
            </a:br>
            <a:endParaRPr lang="en-GB" dirty="0"/>
          </a:p>
        </p:txBody>
      </p:sp>
    </p:spTree>
    <p:extLst>
      <p:ext uri="{BB962C8B-B14F-4D97-AF65-F5344CB8AC3E}">
        <p14:creationId xmlns:p14="http://schemas.microsoft.com/office/powerpoint/2010/main" val="12561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extLst>
              <p:ext uri="{D42A27DB-BD31-4B8C-83A1-F6EECF244321}">
                <p14:modId xmlns:p14="http://schemas.microsoft.com/office/powerpoint/2010/main" val="447958395"/>
              </p:ext>
            </p:extLst>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BC0F6793-6454-46D0-BFD0-27B89F4ED738"/>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21"/>
  <p:tag name="ISPRINGCLOUDFOLDERPATH" val="Repository/Nickable Charts/Thinkbox research nickables/"/>
  <p:tag name="ISPRINGCLOUDFOLDERDOMAIN" val="https://thinkbox.ispringcloud.eu"/>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BTa3NNyzqQQKMPAABwJAAAFwAAAHVuaXZlcnNhbC91bml2ZXJzYWwucG5n7Zr7X9LJ/sfxdNn2kp5q7bKK1uZ+27bU1fZ4vxzbFN1SU0uPqZCV2qp4TVQUsPa7x61Uij2JpmBXLyGSkagosLu2sC0KbXIRUajIiIuwikiCwAFrfzj/gz98PvOYec5n3u+Zec/Max6Pz8WjcaCNH3zyAQAA2BgTfSgRAFgbAwCsKdyw3layq///X9sSh9JE0EFAD8dVYcuszYmIjQAAetEfLmeus+XfL4pOLQUAHEfsjwOrsPMMAOCxLuZQxLEK8Oy09LK6HMGaK73dmFwf63nLrz6WCL3+KGmL86FHgoM3e2eeuG+IOOsVupNHWUu7snnzpY/Fx/YupHzQd/JR4wfgtd94PtxUtWt7RMmmLxcORtzBRljPK1Q0kWGOLK2GwXLKYVy8iOXi1opr1o6qDcFksg6hGW3dR8jEV1m+5+tBbmmhb57oQ0k01bTNU0Dw7RaQHq3cKZv6waOtYvmiotnBVgo7rr+Cp0XP87B4vNcGW8F91b3L6kiMFqk1jdt7CPC6rNydogwNIG9x+CunQUj7FBftEBupv7qPvGWlnsvVtbZk56HNtnfN32PsZQc97N9sWAWrYBWsglWwClbBKlgFq2AVrIJVsApWwSpYBatgFayC/wU/bInEBPcgT+q7uGGDxkkhY9CoMdAZvi2xUPIkrG9jXhqH4mOrl3N6qoPGb6fL5/2tC7/WL+7JEwXFt1mTcUYJtwQCl0WXaE09RPDyz04GRmjpZBc0VXyOQrRZmOgxIP8cCdaxLJNt3fpmoryzUdRnfkPdiCZrWiYDMCH6ux0GxmdkYhc0SCz4aWm7FXO/HtIE9lwPKPLhu3eWf3ZlIcR8jRQnLDvGVr/gQQdntwHzXWOGL50xJdltnCeXC0gNBPZirg+gpoVkqdBP6bzV4YfFxGai9iy2o2AcaskskUWf4mRni41fFaBUQ8mFQ9rzfBXqecb4eI4Erl1TJXdBV8m86aXaEg3SdFgzYMK9F5czJPmTgi3onxTotRVVw0tYSaUMNqDCv5dMMi0tQYcKBmVg5lM1PUGOYHtbX88zTVGeaXLFeC6NqXMrH6Q2GMNUJje0tF1XUdaactkBMFWt/0KagRMZG2AIJQVHNMT84LHtjM2pO7kgHZ5gIGlM10xO04EZ95oS5alukGC68ze5OX1eKotJK/18+H4zdSy3SkjpgUIcbjaQmp7053TV+H74nqoxWJO1HwiTduoEWQszfN8yYNkJhNT5qPLNiTaqZGYJfaLHi+DF8Opv3MHtj5XPKQNIW9cABgaV5H2wymxVyKS+Sy4WG6s3X315YTQ/re3YbL6AobJcYBxDEcM5hEN+g0f8kvrTIs/PDRC0A1YmYS9TnPPRNuctQZ92pxVMf6tytdtu+Lm7sStLZSJqq9IpAoIW65yiDDvHK9EXeiapYI1XXw5nw6YBgFYafB+zB+H4uCRbFUr9KKlwqJloaj+E+dCXDEWcaFlbL9nRhvO7x1hABzPzufvXL0ADhjxVx0P1hdNuwBSBZ7/mYZnjUOF+bjCyzTYvkwMFzolf1Lj2TVFlFMVfJjLMT54W29vfn2T9dS7f7L8Lk36lGaoavz77MZcHWTRBgSrevnWNpHMnq7J9TtY5ssUlWwMEnuVT7O3EocLWrzAPZV7+wQUtnLxs4UbATyKq5bfTJi4TVpWtCqMe0T0BuTUXfCfbHOP12yhF/+0Y7FIOsz/Atd1iZEzdzBp61+R8yKePqaZ/Rz8Qjfa4AGrIpQLr5eeR10VGtNd46yIKO7z36ss0qVGgbM7BD2YGIoyXvekDqNHDB7wYw3UJOBJP2DeV3yicw2mr5cwlLHm4FVzwcBnsjxNRwoiiuLlEVJNc/TCZ9H+d3LYAjrg4YPDSJnaK0lV+ICZqJSge3ta47DEfwcCmZgqyPZYmWGEUuNUkRY2MOIUPG3SSJLRL2dTAEVxHA4SjpjoAAoI7lrRIlnlMRJdQzSx8GIJn6soKRDST5RjQWL4ZtKdZsp6NUIJrLWGssk/4dRD0OAstLv62ktYy+m1Y28up3Y9x5ZJBasnM7w790zCxkg2xzFs2E2jA+iC632gArTrW+8C4Sx+9ZyabPNwAckcsMJfCDYPcWaDwf7snO4SR9OJwyUFXeDMPi1lNs/fOPhH3n4pgPL3VQDj5x8171pQmI/VU1HQcyB4Szbaelhm3lxmRiRDhHPCM0uQSLrxDFwZpOmcmxy55qNxOK7dFdLF6RAp9QH+rqGwNoMhPSd4bd4Asv6Bn9eKLrb0ZNLj+n8/+hQfnMnobCSTspmeTfXlVLLSJycKJ/LbjzjChX/akaPOEftudvPk8PwKJhVAbqQ2E2aKJSvaAExITqJD/2JrnoQhOhNYZqQtRBFw9nu7T+Pymf3JsCpFb/eqAvxfZEeuVWrac6QKrBMpww7AipS+8ETvO1uv1ZXj7DvUw9z1D542E4N9pI0FJwYrDKlhrII7q+YUrD9aDYp086nAK5sKbk+3zdUzTdI43NlAL//OBK6ISmPsNQlq2hJisCO8eAUYJPIXKEhZbQhEtrCkPd+NxUeHZvNOxseEwfXEZ3JxWq+J7sJsz/AEAseHZ10JD23lctXEQMlsooJ+y9jLKF6usvfgtAiGt+vsGfFB6o6me5hQcltMtUw0UMyp+bIbW/hHTLuyqUx1XJbD4cHQtCzGfmGTLHVOqwtLZwjAEUDNjGjwHbQuqvp6CWeAhMimhgsD+6Kf+8MK6Yris3Ec1QsusMi7LeL5l6bic1pEGbSoYJH1sekP/Oa8Rm1TL9sux7+7+LcgaL5nseGgU/zTzTQVlOTKZEaBamFlZU7NipjW7dMJySrvHy0moexRU3WpmIr0C6cYBa7S/6bS4OJsCjNrTfAILB08l3O6P1OYZqIbnxdMsRRnhBg91Vq1rIE+9EjdRvUcprCD51hj4CD8KzJl3hE0wu2S/B9RO7wRNH2WrXmtvEsDTm4yfRbLZXSOI9ODZUco/ihazx8NlbMDTcbR31iIgvMUeV/cR4qYZm0NTQsupWG24YK7viLvbbhDQi2zzLC9WW7o407bA30Ke/TLo8YLfa8RLCVYr/8UcMuAkLJWDuVlqBfsT75xA2pFCHXQsv6q7VHP1TnJ1IKJWWV/9zqcMDVVFsA0WyqlsoOCJkarp/Ifdq8MdtqWzniPJN8qN91loZPVe8/YS3l/jtGB5kQiql6Bc+RxrQlvM03FSz+vXieczFwdhtviG2eIb7sLjUflCPcJQ+jzLY4dnG6j87F4ah61QBWt0KhnH7swucMzThBe3DmHgS+NvMLdmZnjPH4w1Q/OeqcfapaUnmP0cnjctKN26qJCZDuQxIXWyt/ZNdlVh/Uj9ctx0uc96AiJ0f8JyOjZrZgURIc6JDpmtSHpAC5Idi2NI75U+7Z/kjVJGXnuMi2+0g5/bljSyBMVgRyeyue0GEkhWqsbT6RKQlPkuqoROBcR6nzSFZJdCllP+QLK3i71dft/lZadLbuWauqt3sqvjRfMlyiLRK9tuHUSyiAgE9yozlwguMwHf4xWXTapDfmKPtbs7fWM+1T1y141gdM42TxxV+hDitM+GltelHhgqAAAo2i3o8F57H8hTkPS4cEg3Kq+Wgd8joCvV1zxqY7WGRUbH0o2n78ZyYaF0OowuoL3qRGjDILQLdyAJiarh1tuUpZh2zYfk2V7OYBSGvpuP66B7IWq3Q07wvEM/wao2UrrzbEGHqM6Iwgng8rvepMIai4TpcgebCrZUpAePAanZFGLOFzXHPho0nDd0W5a9Lbn6Je/quZr4MOMbJad/ur+/7l9/A7XEmm+psB978U9/gwOH6/T6/Oa5uVs5KwdkPQlhbjFxf4nz01f34IVAyojEhNYXjlGdCmYRTF+N/2Ll72rgtpbRfJe6OF/aRrjReZc51EB1p2hD8X49kHAumD7bTtLeh9IVPMRJimdDSc/VO+3aI7cno9m/Pen7lof6GdjhD5duCEUsJ0qvsF1uMEhz63dAEsPBSHf/oNmNgWLBYVIlew0hRbLIpP19frYQZToqrVgU0bJyRUFc9YMabHfLjOxoqGOd98Zukqn3jufXBdyVQ8qlPN38k/JX9+Uia/PEq5W50IYvWrJiGYAb5RbT0vOzlZVAoKOptcEWsm/9Zyq2ffUfsOFER1jBsfGIM1NSEkk1cMIwd80fBNXFtheYqE6jlF8TOKEYHi+qy7mwNhZ6H5w95SP61SYa7qaYeTiCFPXaqT3zTHsjUTfq9WHF48qxtyemU9g5hM0PDdd2PGKhbsbfdo/PFrn6f4ZpwnLz09DIFzkacZXL2P5/d5cahlClegHEepsfKrTUpY2OoIwkAsrKtPYyIRYdKg4F9isGr4QaR9ARZnppIfdO40VUm1qwi+QO8bOBtzIp9J7TGSJ3Z2rUFTTKCEl2N8pQE0kQ73jUC1JbOk0BZARPvy9/0fK9g+N183D+i79EkRyPyrTuEGk4+TQQNkuJIgcqxPnXo0sibPEEIlXMuiRb9VKu64adKAMPNZzfQW1wwVa+IljJVHOPYTg/sGAj+fOfIsht2NhW4VtBU27T/DilLqbg+2ai4fWD0arwN88VxsKDHoM7D4gFt1OGX3U4PUL7iru82DPIeU55LFb2oiXynVshyExB2Uo7uoS2hF72gTT5H1lNKnSIX4Yh9uKKMIZ7YNLj/jLKq9rKhceZ6NEAQJw2BG+Y7rbre2FOC7ffv8FjyOJ7t8WHtbRPp5710+/wYOOUM3JMxdAYEbp1XcDZRd2Di2TkUlYGLIO1Mm8QiMnob2i7O8vhyYtGBfa7hZIHDUqT/2i7k6hLEEOppa3K49ZrWvV3aeHGN/JC9VGhkD2u+i5N+mZRGnZfNkY8/a7hLrj2ReryL93sKabpUwfAREPGcjVGpo7XKJHLqcsRtqtHyY6whVch8gF/ZfzwEp5PcxqWZ216+bnW0idNm9YT3HGamtLe0D9vxsffBoTPF3KXtQvydQCAYxLq0eQ1xKRME695gawmct+2lshRknqwUD/zPt0+iOEVf487ovqTr7PfLhv7PyKEjImO6XOoEuyizN82lq2fY4pKh42ccjXC77G75TGrI+EOQibKMdjlegiZ/TfbN46bYwp8nENtc4mU9SNzVvaTrPMvC60Wd4OkMYm9wcNWqaj608eeSpb0nEF5vF/aa4CsQSsHgqAwNxt7VvTp+7bkn+kim7BdY69M6AormTHuRsfG26+eA/vvodMrNUvb2vfY7aVv5YN6eFaf5YustiYvwLtfYnjqSMz1eMTiY8UFe9HQPXg0tz46UbeQQqfC/7ypGj9gv7KqLynd+RHIrwh865oJS1IMjGXcb68eExl3qOfgyQv/BVBLAwQUAAIACABTa3NNKwvAbUoAAABrAAAAGwAAAHVuaXZlcnNhbC91bml2ZXJzYWwucG5nLnhtbLOxr8jNUShLLSrOzM+zVTLUM1Cyt+PlsikoSi3LTC1XqACKGekZQICSQiUqtzwzpSQDKGRgbowQzEjNTM8osVWyMDCFC+oDzQQAUEsBAgAAFAACAAgAdXz5SKkBxHb7AgAAsAgAABQAAAAAAAAAAQAAAAAAAAAAAHVuaXZlcnNhbC9wbGF5ZXIueG1sUEsBAgAAFAACAAgAJnwBSbO6p9GEBAAAUBEAAB0AAAAAAAAAAQAAAAAALQMAAHVuaXZlcnNhbC9jb21tb25fbWVzc2FnZXMubG5nUEsBAgAAFAACAAgAJnwBSUdLVwP8AwAAFxEAACcAAAAAAAAAAQAAAAAA7AcAAHVuaXZlcnNhbC9mbGFzaF9wdWJsaXNoaW5nX3NldHRpbmdzLnhtbFBLAQIAABQAAgAIACZ8AUllFrXe5AIAAI8KAAAhAAAAAAAAAAEAAAAAAC0MAAB1bml2ZXJzYWwvZmxhc2hfc2tpbl9zZXR0aW5ncy54bWxQSwECAAAUAAIACAAmfAFJqWCQH+gDAACoEAAAJgAAAAAAAAABAAAAAABQDwAAdW5pdmVyc2FsL2h0bWxfcHVibGlzaGluZ19zZXR0aW5ncy54bWxQSwECAAAUAAIACAAmfAFJMmKji5ABAAADBgAAHwAAAAAAAAABAAAAAAB8EwAAdW5pdmVyc2FsL2h0bWxfc2tpbl9zZXR0aW5ncy5qc1BLAQIAABQAAgAIAFNrc03LOpBAow8AAHAkAAAXAAAAAAAAAAAAAAAAAEkVAAB1bml2ZXJzYWwvdW5pdmVyc2FsLnBuZ1BLAQIAABQAAgAIAFNrc00rC8BtSgAAAGsAAAAbAAAAAAAAAAEAAAAAACElAAB1bml2ZXJzYWwvdW5pdmVyc2FsLnBuZy54bWxQSwUGAAAAAAgACABgAgAApCUAAAAA"/>
  <p:tag name="ISPRING_PRESENTATION_TITLE" val="A Matter of Time"/>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ThinkboxPowerPoint_Template_Nov17_FINAL</Template>
  <TotalTime>1077</TotalTime>
  <Words>2209</Words>
  <Application>Microsoft Office PowerPoint</Application>
  <PresentationFormat>Widescreen</PresentationFormat>
  <Paragraphs>189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Raleway Medium</vt:lpstr>
      <vt:lpstr>Thinkbox</vt:lpstr>
      <vt:lpstr>A Matter of Time</vt:lpstr>
      <vt:lpstr>TV’s questions of time</vt:lpstr>
      <vt:lpstr>TV advertising consists of two things..</vt:lpstr>
      <vt:lpstr>The challenge…</vt:lpstr>
      <vt:lpstr>Four unknown brands</vt:lpstr>
      <vt:lpstr>Reaction time test</vt:lpstr>
      <vt:lpstr>Four findings</vt:lpstr>
      <vt:lpstr>1) Longer ads have benefits over shorter executions </vt:lpstr>
      <vt:lpstr>Longer ads deliver more explicit brand information</vt:lpstr>
      <vt:lpstr>Longer ads work even harder at an implicit level</vt:lpstr>
      <vt:lpstr>Longer ads act as memory ‘anchors’ </vt:lpstr>
      <vt:lpstr>Our brains seek out stories</vt:lpstr>
      <vt:lpstr>What does this mean for advertising?</vt:lpstr>
      <vt:lpstr>Longer ads enhance memory effects</vt:lpstr>
      <vt:lpstr>Longer ads enhance image memory </vt:lpstr>
      <vt:lpstr>Our brains don’t work like video cameras…</vt:lpstr>
      <vt:lpstr>Same imagery, similar duration, different levels of recall</vt:lpstr>
      <vt:lpstr>Brand awareness decays faster than brand perception </vt:lpstr>
      <vt:lpstr>Awareness decays faster than perception</vt:lpstr>
      <vt:lpstr>People remember stories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Matter of Time</dc:title>
  <dc:creator>Oliver Robertson</dc:creator>
  <cp:lastModifiedBy>Nailah Uddin</cp:lastModifiedBy>
  <cp:revision>71</cp:revision>
  <dcterms:created xsi:type="dcterms:W3CDTF">2019-04-08T13:23:13Z</dcterms:created>
  <dcterms:modified xsi:type="dcterms:W3CDTF">2022-03-08T09:13:14Z</dcterms:modified>
</cp:coreProperties>
</file>