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5.xml" ContentType="application/vnd.openxmlformats-officedocument.them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heme/theme6.xml" ContentType="application/vnd.openxmlformats-officedocument.theme+xml"/>
  <Override PartName="/ppt/tags/tag15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15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notesSlides/notesSlide13.xml" ContentType="application/vnd.openxmlformats-officedocument.presentationml.notesSlide+xml"/>
  <Override PartName="/ppt/charts/chart12.xml" ContentType="application/vnd.openxmlformats-officedocument.drawingml.chart+xml"/>
  <Override PartName="/ppt/notesSlides/notesSlide14.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2.xml" ContentType="application/vnd.openxmlformats-officedocument.presentationml.notesSlid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20" r:id="rId3"/>
    <p:sldMasterId id="2147483751" r:id="rId4"/>
    <p:sldMasterId id="2147483783" r:id="rId5"/>
  </p:sldMasterIdLst>
  <p:notesMasterIdLst>
    <p:notesMasterId r:id="rId33"/>
  </p:notesMasterIdLst>
  <p:sldIdLst>
    <p:sldId id="379" r:id="rId6"/>
    <p:sldId id="2147482452" r:id="rId7"/>
    <p:sldId id="2147482549" r:id="rId8"/>
    <p:sldId id="2147482554" r:id="rId9"/>
    <p:sldId id="2147377177" r:id="rId10"/>
    <p:sldId id="2147377178" r:id="rId11"/>
    <p:sldId id="2147482349" r:id="rId12"/>
    <p:sldId id="2147482480" r:id="rId13"/>
    <p:sldId id="2147482537" r:id="rId14"/>
    <p:sldId id="2147482546" r:id="rId15"/>
    <p:sldId id="2147377057" r:id="rId16"/>
    <p:sldId id="2147482341" r:id="rId17"/>
    <p:sldId id="2147482344" r:id="rId18"/>
    <p:sldId id="2147376098" r:id="rId19"/>
    <p:sldId id="2147376099" r:id="rId20"/>
    <p:sldId id="2147376104" r:id="rId21"/>
    <p:sldId id="2147482471" r:id="rId22"/>
    <p:sldId id="2147482472" r:id="rId23"/>
    <p:sldId id="2147482557" r:id="rId24"/>
    <p:sldId id="2147482558" r:id="rId25"/>
    <p:sldId id="2147482548" r:id="rId26"/>
    <p:sldId id="2147376950" r:id="rId27"/>
    <p:sldId id="2147482482" r:id="rId28"/>
    <p:sldId id="2147377113" r:id="rId29"/>
    <p:sldId id="2147377114" r:id="rId30"/>
    <p:sldId id="2147482542" r:id="rId31"/>
    <p:sldId id="2147482556"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8CD786-51D4-4CA0-96D3-B0B8BDE10D86}">
          <p14:sldIdLst>
            <p14:sldId id="379"/>
          </p14:sldIdLst>
        </p14:section>
        <p14:section name="Video Landscape" id="{9872EF57-27A5-4502-9040-50C3119A26CF}">
          <p14:sldIdLst>
            <p14:sldId id="2147482452"/>
            <p14:sldId id="2147482549"/>
            <p14:sldId id="2147482554"/>
            <p14:sldId id="2147377177"/>
            <p14:sldId id="2147377178"/>
            <p14:sldId id="2147482349"/>
            <p14:sldId id="2147482480"/>
            <p14:sldId id="2147482537"/>
            <p14:sldId id="2147482546"/>
            <p14:sldId id="2147377057"/>
          </p14:sldIdLst>
        </p14:section>
        <p14:section name="BVOD" id="{077611F8-0FCD-4EDF-840F-6792AE4B5393}">
          <p14:sldIdLst>
            <p14:sldId id="2147482341"/>
            <p14:sldId id="2147482344"/>
            <p14:sldId id="2147376098"/>
            <p14:sldId id="2147376099"/>
            <p14:sldId id="2147376104"/>
            <p14:sldId id="2147482471"/>
            <p14:sldId id="2147482472"/>
            <p14:sldId id="2147482557"/>
            <p14:sldId id="2147482558"/>
          </p14:sldIdLst>
        </p14:section>
        <p14:section name="SVOD" id="{19FCF0C4-643F-4D45-B22F-4231A64E68D2}">
          <p14:sldIdLst>
            <p14:sldId id="2147482548"/>
            <p14:sldId id="2147376950"/>
            <p14:sldId id="2147482482"/>
            <p14:sldId id="2147377113"/>
            <p14:sldId id="2147377114"/>
            <p14:sldId id="2147482542"/>
            <p14:sldId id="21474825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6331" autoAdjust="0"/>
  </p:normalViewPr>
  <p:slideViewPr>
    <p:cSldViewPr snapToGrid="0">
      <p:cViewPr varScale="1">
        <p:scale>
          <a:sx n="95" d="100"/>
          <a:sy n="95" d="100"/>
        </p:scale>
        <p:origin x="906" y="90"/>
      </p:cViewPr>
      <p:guideLst/>
    </p:cSldViewPr>
  </p:slideViewPr>
  <p:notesTextViewPr>
    <p:cViewPr>
      <p:scale>
        <a:sx n="1" d="1"/>
        <a:sy n="1" d="1"/>
      </p:scale>
      <p:origin x="0" y="0"/>
    </p:cViewPr>
  </p:notesTextViewPr>
  <p:sorterViewPr>
    <p:cViewPr>
      <p:scale>
        <a:sx n="170" d="100"/>
        <a:sy n="170" d="100"/>
      </p:scale>
      <p:origin x="0" y="-19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charts/_rels/char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0821089938768315"/>
          <c:y val="0.42743895689704048"/>
        </c:manualLayout>
      </c:layout>
      <c:overlay val="0"/>
      <c:txPr>
        <a:bodyPr/>
        <a:lstStyle/>
        <a:p>
          <a:pPr>
            <a:defRPr>
              <a:solidFill>
                <a:schemeClr val="tx1">
                  <a:lumMod val="65000"/>
                  <a:lumOff val="35000"/>
                </a:schemeClr>
              </a:solidFill>
            </a:defRPr>
          </a:pPr>
          <a:endParaRPr lang="en-US"/>
        </a:p>
      </c:txPr>
    </c:title>
    <c:autoTitleDeleted val="0"/>
    <c:plotArea>
      <c:layout>
        <c:manualLayout>
          <c:layoutTarget val="inner"/>
          <c:xMode val="edge"/>
          <c:yMode val="edge"/>
          <c:x val="0.1101395377604092"/>
          <c:y val="9.4716732591433733E-2"/>
          <c:w val="0.5032121287783603"/>
          <c:h val="0.81056653481713259"/>
        </c:manualLayout>
      </c:layout>
      <c:doughnutChart>
        <c:varyColors val="1"/>
        <c:ser>
          <c:idx val="0"/>
          <c:order val="0"/>
          <c:tx>
            <c:strRef>
              <c:f>Sheet1!$B$1</c:f>
              <c:strCache>
                <c:ptCount val="1"/>
                <c:pt idx="0">
                  <c:v>Adults</c:v>
                </c:pt>
              </c:strCache>
            </c:strRef>
          </c:tx>
          <c:dPt>
            <c:idx val="0"/>
            <c:bubble3D val="0"/>
            <c:spPr>
              <a:solidFill>
                <a:srgbClr val="C70410"/>
              </a:solidFill>
            </c:spPr>
            <c:extLst>
              <c:ext xmlns:c16="http://schemas.microsoft.com/office/drawing/2014/chart" uri="{C3380CC4-5D6E-409C-BE32-E72D297353CC}">
                <c16:uniqueId val="{00000001-AAFF-45A3-A865-F04D69EBD962}"/>
              </c:ext>
            </c:extLst>
          </c:dPt>
          <c:dPt>
            <c:idx val="1"/>
            <c:bubble3D val="0"/>
            <c:spPr>
              <a:solidFill>
                <a:srgbClr val="7BC8FF"/>
              </a:solidFill>
            </c:spPr>
            <c:extLst>
              <c:ext xmlns:c16="http://schemas.microsoft.com/office/drawing/2014/chart" uri="{C3380CC4-5D6E-409C-BE32-E72D297353CC}">
                <c16:uniqueId val="{00000003-AAFF-45A3-A865-F04D69EBD962}"/>
              </c:ext>
            </c:extLst>
          </c:dPt>
          <c:dPt>
            <c:idx val="2"/>
            <c:bubble3D val="0"/>
            <c:spPr>
              <a:solidFill>
                <a:srgbClr val="BDE3FF"/>
              </a:solidFill>
            </c:spPr>
            <c:extLst>
              <c:ext xmlns:c16="http://schemas.microsoft.com/office/drawing/2014/chart" uri="{C3380CC4-5D6E-409C-BE32-E72D297353CC}">
                <c16:uniqueId val="{00000005-AAFF-45A3-A865-F04D69EBD962}"/>
              </c:ext>
            </c:extLst>
          </c:dPt>
          <c:dPt>
            <c:idx val="3"/>
            <c:bubble3D val="0"/>
            <c:spPr>
              <a:solidFill>
                <a:srgbClr val="004F87"/>
              </a:solidFill>
            </c:spPr>
            <c:extLst>
              <c:ext xmlns:c16="http://schemas.microsoft.com/office/drawing/2014/chart" uri="{C3380CC4-5D6E-409C-BE32-E72D297353CC}">
                <c16:uniqueId val="{00000007-AAFF-45A3-A865-F04D69EBD962}"/>
              </c:ext>
            </c:extLst>
          </c:dPt>
          <c:dPt>
            <c:idx val="4"/>
            <c:bubble3D val="0"/>
            <c:spPr>
              <a:solidFill>
                <a:srgbClr val="292265"/>
              </a:solidFill>
            </c:spPr>
            <c:extLst>
              <c:ext xmlns:c16="http://schemas.microsoft.com/office/drawing/2014/chart" uri="{C3380CC4-5D6E-409C-BE32-E72D297353CC}">
                <c16:uniqueId val="{00000009-AAFF-45A3-A865-F04D69EBD962}"/>
              </c:ext>
            </c:extLst>
          </c:dPt>
          <c:dPt>
            <c:idx val="5"/>
            <c:bubble3D val="0"/>
            <c:spPr>
              <a:solidFill>
                <a:srgbClr val="00B050"/>
              </a:solidFill>
            </c:spPr>
            <c:extLst>
              <c:ext xmlns:c16="http://schemas.microsoft.com/office/drawing/2014/chart" uri="{C3380CC4-5D6E-409C-BE32-E72D297353CC}">
                <c16:uniqueId val="{0000000B-AAFF-45A3-A865-F04D69EBD962}"/>
              </c:ext>
            </c:extLst>
          </c:dPt>
          <c:dPt>
            <c:idx val="6"/>
            <c:bubble3D val="0"/>
            <c:spPr>
              <a:solidFill>
                <a:srgbClr val="2AFF7C"/>
              </a:solidFill>
            </c:spPr>
            <c:extLst>
              <c:ext xmlns:c16="http://schemas.microsoft.com/office/drawing/2014/chart" uri="{C3380CC4-5D6E-409C-BE32-E72D297353CC}">
                <c16:uniqueId val="{0000000D-AAFF-45A3-A865-F04D69EBD962}"/>
              </c:ext>
            </c:extLst>
          </c:dPt>
          <c:dPt>
            <c:idx val="8"/>
            <c:bubble3D val="0"/>
            <c:spPr>
              <a:solidFill>
                <a:srgbClr val="E10514"/>
              </a:solidFill>
            </c:spPr>
            <c:extLst>
              <c:ext xmlns:c16="http://schemas.microsoft.com/office/drawing/2014/chart" uri="{C3380CC4-5D6E-409C-BE32-E72D297353CC}">
                <c16:uniqueId val="{00000011-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2F-7AE8-4D49-86FD-088A2ADBAD8F}"/>
              </c:ext>
            </c:extLst>
          </c:dPt>
          <c:dPt>
            <c:idx val="11"/>
            <c:bubble3D val="0"/>
            <c:spPr>
              <a:solidFill>
                <a:srgbClr val="EB7305"/>
              </a:solidFill>
            </c:spPr>
            <c:extLst>
              <c:ext xmlns:c16="http://schemas.microsoft.com/office/drawing/2014/chart" uri="{C3380CC4-5D6E-409C-BE32-E72D297353CC}">
                <c16:uniqueId val="{0000002D-7AE8-4D49-86FD-088A2ADBAD8F}"/>
              </c:ext>
            </c:extLst>
          </c:dPt>
          <c:dPt>
            <c:idx val="12"/>
            <c:bubble3D val="0"/>
            <c:spPr>
              <a:solidFill>
                <a:srgbClr val="C00000"/>
              </a:solidFill>
            </c:spPr>
            <c:extLst>
              <c:ext xmlns:c16="http://schemas.microsoft.com/office/drawing/2014/chart" uri="{C3380CC4-5D6E-409C-BE32-E72D297353CC}">
                <c16:uniqueId val="{0000002C-7AE8-4D49-86FD-088A2ADBAD8F}"/>
              </c:ext>
            </c:extLst>
          </c:dPt>
          <c:dLbls>
            <c:dLbl>
              <c:idx val="0"/>
              <c:layout>
                <c:manualLayout>
                  <c:x val="-2.8927457566893058E-3"/>
                  <c:y val="-1.828615858383060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8.6782372700679698E-3"/>
                  <c:y val="-1.6000388760851823E-2"/>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FF-45A3-A865-F04D69EBD962}"/>
                </c:ext>
              </c:extLst>
            </c:dLbl>
            <c:dLbl>
              <c:idx val="2"/>
              <c:layout>
                <c:manualLayout>
                  <c:x val="6.1573346195042816E-3"/>
                  <c:y val="-5.5718789117936247E-3"/>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5.7854915133786641E-2"/>
                  <c:y val="-0.12343157044085661"/>
                </c:manualLayout>
              </c:layout>
              <c:numFmt formatCode="0.0%" sourceLinked="0"/>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3.2150932995922303E-2"/>
                  <c:y val="-0.1550756238846748"/>
                </c:manualLayout>
              </c:layout>
              <c:numFmt formatCode="0.0%" sourceLinked="0"/>
              <c:spPr/>
              <c:txPr>
                <a:bodyPr/>
                <a:lstStyle/>
                <a:p>
                  <a:pPr>
                    <a:defRPr lang="en-US" sz="1100"/>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3.3266576201927321E-2"/>
                  <c:y val="-0.16686119707745431"/>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AFF-45A3-A865-F04D69EBD962}"/>
                </c:ext>
              </c:extLst>
            </c:dLbl>
            <c:dLbl>
              <c:idx val="6"/>
              <c:layout>
                <c:manualLayout>
                  <c:x val="9.4014237092403294E-2"/>
                  <c:y val="-0.13714618937872955"/>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FF-45A3-A865-F04D69EBD962}"/>
                </c:ext>
              </c:extLst>
            </c:dLbl>
            <c:dLbl>
              <c:idx val="8"/>
              <c:layout>
                <c:manualLayout>
                  <c:x val="1.0745297722190756E-3"/>
                  <c:y val="-2.8149165379050522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AFF-45A3-A865-F04D69EBD962}"/>
                </c:ext>
              </c:extLst>
            </c:dLbl>
            <c:numFmt formatCode="0.0%" sourceLinked="0"/>
            <c:spPr>
              <a:noFill/>
              <a:ln>
                <a:noFill/>
              </a:ln>
              <a:effectLst/>
            </c:spPr>
            <c:txPr>
              <a:bodyPr/>
              <a:lstStyle/>
              <a:p>
                <a:pPr>
                  <a:defRPr sz="1100">
                    <a:solidFill>
                      <a:schemeClr val="bg1"/>
                    </a:solidFill>
                    <a:latin typeface="+mn-lt"/>
                  </a:defRPr>
                </a:pPr>
                <a:endParaRPr lang="en-US"/>
              </a:p>
            </c:txPr>
            <c:showLegendKey val="0"/>
            <c:showVal val="0"/>
            <c:showCatName val="0"/>
            <c:showSerName val="0"/>
            <c:showPercent val="1"/>
            <c:showBubbleSize val="0"/>
            <c:showLeaderLines val="1"/>
            <c:leaderLines>
              <c:spPr>
                <a:ln>
                  <a:solidFill>
                    <a:sysClr val="windowText" lastClr="000000"/>
                  </a:solidFill>
                </a:ln>
              </c:spPr>
            </c:leaderLines>
            <c:extLst>
              <c:ext xmlns:c15="http://schemas.microsoft.com/office/drawing/2012/chart" uri="{CE6537A1-D6FC-4f65-9D91-7224C49458BB}"/>
            </c:extLst>
          </c:dLbls>
          <c:cat>
            <c:strRef>
              <c:f>Sheet1!$A$2:$A$8</c:f>
              <c:strCache>
                <c:ptCount val="7"/>
                <c:pt idx="0">
                  <c:v>Total TV</c:v>
                </c:pt>
                <c:pt idx="1">
                  <c:v>YouTube</c:v>
                </c:pt>
                <c:pt idx="2">
                  <c:v>TikTok</c:v>
                </c:pt>
                <c:pt idx="3">
                  <c:v>Other online video</c:v>
                </c:pt>
                <c:pt idx="4">
                  <c:v>Online 'adult' XXX video</c:v>
                </c:pt>
                <c:pt idx="5">
                  <c:v>Blu-Ray / DVD</c:v>
                </c:pt>
                <c:pt idx="6">
                  <c:v>Cinema</c:v>
                </c:pt>
              </c:strCache>
            </c:strRef>
          </c:cat>
          <c:val>
            <c:numRef>
              <c:f>Sheet1!$B$2:$B$8</c:f>
              <c:numCache>
                <c:formatCode>0.0</c:formatCode>
                <c:ptCount val="7"/>
                <c:pt idx="0">
                  <c:v>205.8</c:v>
                </c:pt>
                <c:pt idx="1">
                  <c:v>61.491038747816276</c:v>
                </c:pt>
                <c:pt idx="2">
                  <c:v>15.449810731371835</c:v>
                </c:pt>
                <c:pt idx="3" formatCode="#,##0.0">
                  <c:v>5.4918117550058154</c:v>
                </c:pt>
                <c:pt idx="4" formatCode="#,##0.0">
                  <c:v>4.416666666666667</c:v>
                </c:pt>
                <c:pt idx="5">
                  <c:v>0.9</c:v>
                </c:pt>
                <c:pt idx="6">
                  <c:v>0.76012713542330113</c:v>
                </c:pt>
              </c:numCache>
            </c:numRef>
          </c:val>
          <c:extLst>
            <c:ext xmlns:c16="http://schemas.microsoft.com/office/drawing/2014/chart" uri="{C3380CC4-5D6E-409C-BE32-E72D297353CC}">
              <c16:uniqueId val="{00000014-AAFF-45A3-A865-F04D69EBD962}"/>
            </c:ext>
          </c:extLst>
        </c:ser>
        <c:dLbls>
          <c:showLegendKey val="0"/>
          <c:showVal val="0"/>
          <c:showCatName val="0"/>
          <c:showSerName val="0"/>
          <c:showPercent val="0"/>
          <c:showBubbleSize val="0"/>
          <c:showLeaderLines val="1"/>
        </c:dLbls>
        <c:firstSliceAng val="0"/>
        <c:holeSize val="54"/>
      </c:doughnutChart>
    </c:plotArea>
    <c:legend>
      <c:legendPos val="r"/>
      <c:layout>
        <c:manualLayout>
          <c:xMode val="edge"/>
          <c:yMode val="edge"/>
          <c:x val="0.66407431851066878"/>
          <c:y val="0.21319645111737243"/>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40542670041557"/>
          <c:y val="9.7054681529608666E-2"/>
          <c:w val="0.79249889962934561"/>
          <c:h val="0.74723000269703832"/>
        </c:manualLayout>
      </c:layout>
      <c:barChart>
        <c:barDir val="bar"/>
        <c:grouping val="stacked"/>
        <c:varyColors val="0"/>
        <c:ser>
          <c:idx val="0"/>
          <c:order val="0"/>
          <c:tx>
            <c:strRef>
              <c:f>Sheet1!$B$1</c:f>
              <c:strCache>
                <c:ptCount val="1"/>
                <c:pt idx="0">
                  <c:v>Linear</c:v>
                </c:pt>
              </c:strCache>
            </c:strRef>
          </c:tx>
          <c:spPr>
            <a:solidFill>
              <a:schemeClr val="accent1"/>
            </a:solidFill>
            <a:ln>
              <a:noFill/>
            </a:ln>
            <a:effectLst/>
          </c:spPr>
          <c:invertIfNegative val="0"/>
          <c:cat>
            <c:strRef>
              <c:f>Sheet1!$A$2:$A$11</c:f>
              <c:strCache>
                <c:ptCount val="10"/>
                <c:pt idx="0">
                  <c:v>Current Affairs</c:v>
                </c:pt>
                <c:pt idx="1">
                  <c:v>Music</c:v>
                </c:pt>
                <c:pt idx="2">
                  <c:v>Hobbies/Leisure</c:v>
                </c:pt>
                <c:pt idx="3">
                  <c:v>News/Weather</c:v>
                </c:pt>
                <c:pt idx="4">
                  <c:v>Documentaries</c:v>
                </c:pt>
                <c:pt idx="5">
                  <c:v>Sport</c:v>
                </c:pt>
                <c:pt idx="6">
                  <c:v>Children</c:v>
                </c:pt>
                <c:pt idx="7">
                  <c:v>Films</c:v>
                </c:pt>
                <c:pt idx="8">
                  <c:v>Entertainment</c:v>
                </c:pt>
                <c:pt idx="9">
                  <c:v>Drama</c:v>
                </c:pt>
              </c:strCache>
            </c:strRef>
          </c:cat>
          <c:val>
            <c:numRef>
              <c:f>Sheet1!$B$2:$B$11</c:f>
              <c:numCache>
                <c:formatCode>#,##0</c:formatCode>
                <c:ptCount val="10"/>
                <c:pt idx="0">
                  <c:v>0.44406472516150297</c:v>
                </c:pt>
                <c:pt idx="1">
                  <c:v>0.49595626785899405</c:v>
                </c:pt>
                <c:pt idx="2">
                  <c:v>0.91689739869556575</c:v>
                </c:pt>
                <c:pt idx="3">
                  <c:v>1.5315906027889163</c:v>
                </c:pt>
                <c:pt idx="4">
                  <c:v>1.5190543430714669</c:v>
                </c:pt>
                <c:pt idx="5">
                  <c:v>3.9324124133463663</c:v>
                </c:pt>
                <c:pt idx="6">
                  <c:v>1.2879932726458929</c:v>
                </c:pt>
                <c:pt idx="7">
                  <c:v>1.6506379297299874</c:v>
                </c:pt>
                <c:pt idx="8">
                  <c:v>5.4895599435584446</c:v>
                </c:pt>
                <c:pt idx="9">
                  <c:v>1.5782306564126583</c:v>
                </c:pt>
              </c:numCache>
            </c:numRef>
          </c:val>
          <c:extLst>
            <c:ext xmlns:c16="http://schemas.microsoft.com/office/drawing/2014/chart" uri="{C3380CC4-5D6E-409C-BE32-E72D297353CC}">
              <c16:uniqueId val="{00000000-73AE-4BC0-B119-7BA2B8D859CE}"/>
            </c:ext>
          </c:extLst>
        </c:ser>
        <c:ser>
          <c:idx val="1"/>
          <c:order val="1"/>
          <c:tx>
            <c:strRef>
              <c:f>Sheet1!$C$1</c:f>
              <c:strCache>
                <c:ptCount val="1"/>
                <c:pt idx="0">
                  <c:v>BVOD</c:v>
                </c:pt>
              </c:strCache>
            </c:strRef>
          </c:tx>
          <c:spPr>
            <a:solidFill>
              <a:schemeClr val="accent3"/>
            </a:solidFill>
            <a:ln>
              <a:noFill/>
            </a:ln>
            <a:effectLst/>
          </c:spPr>
          <c:invertIfNegative val="0"/>
          <c:cat>
            <c:strRef>
              <c:f>Sheet1!$A$2:$A$11</c:f>
              <c:strCache>
                <c:ptCount val="10"/>
                <c:pt idx="0">
                  <c:v>Current Affairs</c:v>
                </c:pt>
                <c:pt idx="1">
                  <c:v>Music</c:v>
                </c:pt>
                <c:pt idx="2">
                  <c:v>Hobbies/Leisure</c:v>
                </c:pt>
                <c:pt idx="3">
                  <c:v>News/Weather</c:v>
                </c:pt>
                <c:pt idx="4">
                  <c:v>Documentaries</c:v>
                </c:pt>
                <c:pt idx="5">
                  <c:v>Sport</c:v>
                </c:pt>
                <c:pt idx="6">
                  <c:v>Children</c:v>
                </c:pt>
                <c:pt idx="7">
                  <c:v>Films</c:v>
                </c:pt>
                <c:pt idx="8">
                  <c:v>Entertainment</c:v>
                </c:pt>
                <c:pt idx="9">
                  <c:v>Drama</c:v>
                </c:pt>
              </c:strCache>
            </c:strRef>
          </c:cat>
          <c:val>
            <c:numRef>
              <c:f>Sheet1!$C$2:$C$11</c:f>
              <c:numCache>
                <c:formatCode>#,##0</c:formatCode>
                <c:ptCount val="10"/>
                <c:pt idx="0">
                  <c:v>0.11429171012093783</c:v>
                </c:pt>
                <c:pt idx="1">
                  <c:v>0.27452911582380479</c:v>
                </c:pt>
                <c:pt idx="2">
                  <c:v>0.40907202291927719</c:v>
                </c:pt>
                <c:pt idx="3">
                  <c:v>0.33048619501056897</c:v>
                </c:pt>
                <c:pt idx="4">
                  <c:v>1.3252678770186299</c:v>
                </c:pt>
                <c:pt idx="5">
                  <c:v>1.3056117951918098</c:v>
                </c:pt>
                <c:pt idx="6">
                  <c:v>1.3367213625397778</c:v>
                </c:pt>
                <c:pt idx="7">
                  <c:v>0.97485901323467983</c:v>
                </c:pt>
                <c:pt idx="8">
                  <c:v>5.2954576113288736</c:v>
                </c:pt>
                <c:pt idx="9">
                  <c:v>3.683864402763775</c:v>
                </c:pt>
              </c:numCache>
            </c:numRef>
          </c:val>
          <c:extLst>
            <c:ext xmlns:c16="http://schemas.microsoft.com/office/drawing/2014/chart" uri="{C3380CC4-5D6E-409C-BE32-E72D297353CC}">
              <c16:uniqueId val="{00000001-73AE-4BC0-B119-7BA2B8D859CE}"/>
            </c:ext>
          </c:extLst>
        </c:ser>
        <c:ser>
          <c:idx val="2"/>
          <c:order val="2"/>
          <c:tx>
            <c:strRef>
              <c:f>Sheet1!$D$1</c:f>
              <c:strCache>
                <c:ptCount val="1"/>
                <c:pt idx="0">
                  <c:v>SVOD</c:v>
                </c:pt>
              </c:strCache>
            </c:strRef>
          </c:tx>
          <c:spPr>
            <a:solidFill>
              <a:schemeClr val="accent5"/>
            </a:solidFill>
            <a:ln>
              <a:noFill/>
            </a:ln>
            <a:effectLst/>
          </c:spPr>
          <c:invertIfNegative val="0"/>
          <c:cat>
            <c:strRef>
              <c:f>Sheet1!$A$2:$A$11</c:f>
              <c:strCache>
                <c:ptCount val="10"/>
                <c:pt idx="0">
                  <c:v>Current Affairs</c:v>
                </c:pt>
                <c:pt idx="1">
                  <c:v>Music</c:v>
                </c:pt>
                <c:pt idx="2">
                  <c:v>Hobbies/Leisure</c:v>
                </c:pt>
                <c:pt idx="3">
                  <c:v>News/Weather</c:v>
                </c:pt>
                <c:pt idx="4">
                  <c:v>Documentaries</c:v>
                </c:pt>
                <c:pt idx="5">
                  <c:v>Sport</c:v>
                </c:pt>
                <c:pt idx="6">
                  <c:v>Children</c:v>
                </c:pt>
                <c:pt idx="7">
                  <c:v>Films</c:v>
                </c:pt>
                <c:pt idx="8">
                  <c:v>Entertainment</c:v>
                </c:pt>
                <c:pt idx="9">
                  <c:v>Drama</c:v>
                </c:pt>
              </c:strCache>
            </c:strRef>
          </c:cat>
          <c:val>
            <c:numRef>
              <c:f>Sheet1!$D$2:$D$11</c:f>
              <c:numCache>
                <c:formatCode>0</c:formatCode>
                <c:ptCount val="10"/>
                <c:pt idx="0">
                  <c:v>7.5167936857646308E-4</c:v>
                </c:pt>
                <c:pt idx="1">
                  <c:v>4.8225202194306926E-3</c:v>
                </c:pt>
                <c:pt idx="2">
                  <c:v>0.47325650913523826</c:v>
                </c:pt>
                <c:pt idx="3">
                  <c:v>3.2219718894365578E-4</c:v>
                </c:pt>
                <c:pt idx="4">
                  <c:v>1.2196121808770737</c:v>
                </c:pt>
                <c:pt idx="5">
                  <c:v>0.42055442576646407</c:v>
                </c:pt>
                <c:pt idx="6">
                  <c:v>3.0687817558653072</c:v>
                </c:pt>
                <c:pt idx="7">
                  <c:v>8.6365221714425982</c:v>
                </c:pt>
                <c:pt idx="8">
                  <c:v>8.8168324791274983</c:v>
                </c:pt>
                <c:pt idx="9">
                  <c:v>14.348876423456657</c:v>
                </c:pt>
              </c:numCache>
            </c:numRef>
          </c:val>
          <c:extLst>
            <c:ext xmlns:c16="http://schemas.microsoft.com/office/drawing/2014/chart" uri="{C3380CC4-5D6E-409C-BE32-E72D297353CC}">
              <c16:uniqueId val="{00000002-73AE-4BC0-B119-7BA2B8D859CE}"/>
            </c:ext>
          </c:extLst>
        </c:ser>
        <c:dLbls>
          <c:showLegendKey val="0"/>
          <c:showVal val="0"/>
          <c:showCatName val="0"/>
          <c:showSerName val="0"/>
          <c:showPercent val="0"/>
          <c:showBubbleSize val="0"/>
        </c:dLbls>
        <c:gapWidth val="48"/>
        <c:overlap val="100"/>
        <c:axId val="2132583439"/>
        <c:axId val="2132580943"/>
      </c:barChart>
      <c:catAx>
        <c:axId val="21325834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2580943"/>
        <c:crosses val="autoZero"/>
        <c:auto val="1"/>
        <c:lblAlgn val="ctr"/>
        <c:lblOffset val="100"/>
        <c:noMultiLvlLbl val="0"/>
      </c:catAx>
      <c:valAx>
        <c:axId val="2132580943"/>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2583439"/>
        <c:crosses val="autoZero"/>
        <c:crossBetween val="between"/>
      </c:valAx>
      <c:spPr>
        <a:noFill/>
        <a:ln>
          <a:noFill/>
        </a:ln>
        <a:effectLst/>
      </c:spPr>
    </c:plotArea>
    <c:legend>
      <c:legendPos val="b"/>
      <c:layout>
        <c:manualLayout>
          <c:xMode val="edge"/>
          <c:yMode val="edge"/>
          <c:x val="0.61604267629552389"/>
          <c:y val="0.39302055065148767"/>
          <c:w val="0.18513851451191679"/>
          <c:h val="6.690914070523792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69B4"/>
              </a:solidFill>
            </c:spPr>
            <c:extLst>
              <c:ext xmlns:c16="http://schemas.microsoft.com/office/drawing/2014/chart" uri="{C3380CC4-5D6E-409C-BE32-E72D297353CC}">
                <c16:uniqueId val="{00000001-682B-4DC0-A98C-5AA9D0694AE8}"/>
              </c:ext>
            </c:extLst>
          </c:dPt>
          <c:dPt>
            <c:idx val="1"/>
            <c:bubble3D val="0"/>
            <c:spPr>
              <a:solidFill>
                <a:srgbClr val="392F88"/>
              </a:solidFill>
            </c:spPr>
            <c:extLst>
              <c:ext xmlns:c16="http://schemas.microsoft.com/office/drawing/2014/chart" uri="{C3380CC4-5D6E-409C-BE32-E72D297353CC}">
                <c16:uniqueId val="{00000003-682B-4DC0-A98C-5AA9D0694AE8}"/>
              </c:ext>
            </c:extLst>
          </c:dPt>
          <c:cat>
            <c:strRef>
              <c:f>Sheet1!$A$2:$A$3</c:f>
              <c:strCache>
                <c:ptCount val="2"/>
                <c:pt idx="0">
                  <c:v>Live viewing</c:v>
                </c:pt>
                <c:pt idx="1">
                  <c:v>On-demand viewing</c:v>
                </c:pt>
              </c:strCache>
            </c:strRef>
          </c:cat>
          <c:val>
            <c:numRef>
              <c:f>Sheet1!$B$2:$B$3</c:f>
              <c:numCache>
                <c:formatCode>#,##0.00</c:formatCode>
                <c:ptCount val="2"/>
                <c:pt idx="0" formatCode="_-* #,##0_-;\-* #,##0_-;_-* &quot;-&quot;??_-;_-@_-">
                  <c:v>1490157</c:v>
                </c:pt>
                <c:pt idx="1">
                  <c:v>2536804</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A5D7"/>
              </a:solidFill>
            </c:spPr>
            <c:extLst>
              <c:ext xmlns:c16="http://schemas.microsoft.com/office/drawing/2014/chart" uri="{C3380CC4-5D6E-409C-BE32-E72D297353CC}">
                <c16:uniqueId val="{00000001-682B-4DC0-A98C-5AA9D0694AE8}"/>
              </c:ext>
            </c:extLst>
          </c:dPt>
          <c:dPt>
            <c:idx val="1"/>
            <c:bubble3D val="0"/>
            <c:spPr>
              <a:solidFill>
                <a:srgbClr val="0069B4"/>
              </a:solidFill>
            </c:spPr>
            <c:extLst>
              <c:ext xmlns:c16="http://schemas.microsoft.com/office/drawing/2014/chart" uri="{C3380CC4-5D6E-409C-BE32-E72D297353CC}">
                <c16:uniqueId val="{00000003-682B-4DC0-A98C-5AA9D0694AE8}"/>
              </c:ext>
            </c:extLst>
          </c:dPt>
          <c:dPt>
            <c:idx val="2"/>
            <c:bubble3D val="0"/>
            <c:spPr>
              <a:solidFill>
                <a:srgbClr val="392F88"/>
              </a:solidFill>
            </c:spPr>
            <c:extLst>
              <c:ext xmlns:c16="http://schemas.microsoft.com/office/drawing/2014/chart" uri="{C3380CC4-5D6E-409C-BE32-E72D297353CC}">
                <c16:uniqueId val="{00000005-682B-4DC0-A98C-5AA9D0694AE8}"/>
              </c:ext>
            </c:extLst>
          </c:dPt>
          <c:cat>
            <c:strRef>
              <c:f>Sheet1!$A$2:$A$4</c:f>
              <c:strCache>
                <c:ptCount val="3"/>
                <c:pt idx="0">
                  <c:v>Pre-broadcast viewing - any device</c:v>
                </c:pt>
                <c:pt idx="1">
                  <c:v>Live TV set viewing</c:v>
                </c:pt>
                <c:pt idx="2">
                  <c:v>Time-shifted viewing - any device</c:v>
                </c:pt>
              </c:strCache>
            </c:strRef>
          </c:cat>
          <c:val>
            <c:numRef>
              <c:f>Sheet1!$B$2:$B$4</c:f>
              <c:numCache>
                <c:formatCode>#,##0.00</c:formatCode>
                <c:ptCount val="3"/>
                <c:pt idx="0">
                  <c:v>3420296.52</c:v>
                </c:pt>
                <c:pt idx="1">
                  <c:v>1744100</c:v>
                </c:pt>
                <c:pt idx="2">
                  <c:v>2157213.46</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97056269057983E-2"/>
          <c:y val="4.8213944287182543E-2"/>
          <c:w val="0.94841042238891082"/>
          <c:h val="0.83303341982162571"/>
        </c:manualLayout>
      </c:layout>
      <c:barChart>
        <c:barDir val="col"/>
        <c:grouping val="stacked"/>
        <c:varyColors val="0"/>
        <c:ser>
          <c:idx val="0"/>
          <c:order val="0"/>
          <c:tx>
            <c:strRef>
              <c:f>Sheet1!$B$1</c:f>
              <c:strCache>
                <c:ptCount val="1"/>
                <c:pt idx="0">
                  <c:v>Avg mins per day</c:v>
                </c:pt>
              </c:strCache>
            </c:strRef>
          </c:tx>
          <c:spPr>
            <a:solidFill>
              <a:srgbClr val="E30615"/>
            </a:solidFill>
            <a:ln>
              <a:noFill/>
            </a:ln>
            <a:effectLst/>
          </c:spPr>
          <c:invertIfNegative val="0"/>
          <c:cat>
            <c:strRef>
              <c:f>Sheet1!$A$2:$A$11</c:f>
              <c:strCache>
                <c:ptCount val="10"/>
                <c:pt idx="0">
                  <c:v>0-9%</c:v>
                </c:pt>
                <c:pt idx="1">
                  <c:v>10-19%</c:v>
                </c:pt>
                <c:pt idx="2">
                  <c:v>20-29%</c:v>
                </c:pt>
                <c:pt idx="3">
                  <c:v>30-39%</c:v>
                </c:pt>
                <c:pt idx="4">
                  <c:v>40-49%</c:v>
                </c:pt>
                <c:pt idx="5">
                  <c:v>50-59%</c:v>
                </c:pt>
                <c:pt idx="6">
                  <c:v>60-69%</c:v>
                </c:pt>
                <c:pt idx="7">
                  <c:v>70-79%</c:v>
                </c:pt>
                <c:pt idx="8">
                  <c:v>80-89%</c:v>
                </c:pt>
                <c:pt idx="9">
                  <c:v>90-100%</c:v>
                </c:pt>
              </c:strCache>
            </c:strRef>
          </c:cat>
          <c:val>
            <c:numRef>
              <c:f>Sheet1!$B$2:$B$11</c:f>
              <c:numCache>
                <c:formatCode>0.00</c:formatCode>
                <c:ptCount val="10"/>
                <c:pt idx="0">
                  <c:v>4</c:v>
                </c:pt>
                <c:pt idx="1">
                  <c:v>12</c:v>
                </c:pt>
                <c:pt idx="2">
                  <c:v>25</c:v>
                </c:pt>
                <c:pt idx="3">
                  <c:v>47</c:v>
                </c:pt>
                <c:pt idx="4">
                  <c:v>75</c:v>
                </c:pt>
                <c:pt idx="5">
                  <c:v>115</c:v>
                </c:pt>
                <c:pt idx="6">
                  <c:v>169</c:v>
                </c:pt>
                <c:pt idx="7">
                  <c:v>244</c:v>
                </c:pt>
                <c:pt idx="8">
                  <c:v>360</c:v>
                </c:pt>
                <c:pt idx="9">
                  <c:v>734</c:v>
                </c:pt>
              </c:numCache>
            </c:numRef>
          </c:val>
          <c:extLst>
            <c:ext xmlns:c16="http://schemas.microsoft.com/office/drawing/2014/chart" uri="{C3380CC4-5D6E-409C-BE32-E72D297353CC}">
              <c16:uniqueId val="{00000000-5552-4988-8CCE-8508C50033F6}"/>
            </c:ext>
          </c:extLst>
        </c:ser>
        <c:dLbls>
          <c:showLegendKey val="0"/>
          <c:showVal val="0"/>
          <c:showCatName val="0"/>
          <c:showSerName val="0"/>
          <c:showPercent val="0"/>
          <c:showBubbleSize val="0"/>
        </c:dLbls>
        <c:gapWidth val="100"/>
        <c:overlap val="100"/>
        <c:axId val="799944127"/>
        <c:axId val="799945375"/>
      </c:barChart>
      <c:catAx>
        <c:axId val="79994412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99945375"/>
        <c:crosses val="autoZero"/>
        <c:auto val="1"/>
        <c:lblAlgn val="ctr"/>
        <c:lblOffset val="100"/>
        <c:noMultiLvlLbl val="0"/>
      </c:catAx>
      <c:valAx>
        <c:axId val="799945375"/>
        <c:scaling>
          <c:orientation val="minMax"/>
          <c:max val="80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99944127"/>
        <c:crosses val="autoZero"/>
        <c:crossBetween val="between"/>
        <c:maj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ser>
          <c:idx val="0"/>
          <c:order val="0"/>
          <c:tx>
            <c:strRef>
              <c:f>Sheet1!$A$2</c:f>
              <c:strCache>
                <c:ptCount val="1"/>
                <c:pt idx="0">
                  <c:v>0-10%</c:v>
                </c:pt>
              </c:strCache>
            </c:strRef>
          </c:tx>
          <c:spPr>
            <a:solidFill>
              <a:schemeClr val="accent1"/>
            </a:solidFill>
            <a:ln>
              <a:solidFill>
                <a:srgbClr val="D9D9D9"/>
              </a:solidFill>
            </a:ln>
            <a:effectLst/>
          </c:spPr>
          <c:invertIfNegative val="0"/>
          <c:cat>
            <c:strRef>
              <c:f>Sheet1!$B$1:$C$1</c:f>
              <c:strCache>
                <c:ptCount val="2"/>
                <c:pt idx="0">
                  <c:v>% of all BVOD viewership</c:v>
                </c:pt>
                <c:pt idx="1">
                  <c:v>% of all linear viewership</c:v>
                </c:pt>
              </c:strCache>
            </c:strRef>
          </c:cat>
          <c:val>
            <c:numRef>
              <c:f>Sheet1!$B$2:$C$2</c:f>
              <c:numCache>
                <c:formatCode>0%</c:formatCode>
                <c:ptCount val="2"/>
                <c:pt idx="0">
                  <c:v>0.03</c:v>
                </c:pt>
                <c:pt idx="1">
                  <c:v>0</c:v>
                </c:pt>
              </c:numCache>
            </c:numRef>
          </c:val>
          <c:extLst>
            <c:ext xmlns:c16="http://schemas.microsoft.com/office/drawing/2014/chart" uri="{C3380CC4-5D6E-409C-BE32-E72D297353CC}">
              <c16:uniqueId val="{00000000-CFAA-4032-8691-A8EF6EF91DE2}"/>
            </c:ext>
          </c:extLst>
        </c:ser>
        <c:ser>
          <c:idx val="1"/>
          <c:order val="1"/>
          <c:tx>
            <c:strRef>
              <c:f>Sheet1!$A$3</c:f>
              <c:strCache>
                <c:ptCount val="1"/>
                <c:pt idx="0">
                  <c:v>10-20%</c:v>
                </c:pt>
              </c:strCache>
            </c:strRef>
          </c:tx>
          <c:spPr>
            <a:solidFill>
              <a:schemeClr val="accent1"/>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Sheet1!$B$3:$C$3</c:f>
              <c:numCache>
                <c:formatCode>0%</c:formatCode>
                <c:ptCount val="2"/>
                <c:pt idx="0">
                  <c:v>0.06</c:v>
                </c:pt>
                <c:pt idx="1">
                  <c:v>0.01</c:v>
                </c:pt>
              </c:numCache>
            </c:numRef>
          </c:val>
          <c:extLst>
            <c:ext xmlns:c16="http://schemas.microsoft.com/office/drawing/2014/chart" uri="{C3380CC4-5D6E-409C-BE32-E72D297353CC}">
              <c16:uniqueId val="{00000001-CFAA-4032-8691-A8EF6EF91DE2}"/>
            </c:ext>
          </c:extLst>
        </c:ser>
        <c:ser>
          <c:idx val="2"/>
          <c:order val="2"/>
          <c:tx>
            <c:strRef>
              <c:f>Sheet1!$A$4</c:f>
              <c:strCache>
                <c:ptCount val="1"/>
                <c:pt idx="0">
                  <c:v>20-30%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Sheet1!$B$4:$C$4</c:f>
              <c:numCache>
                <c:formatCode>0%</c:formatCode>
                <c:ptCount val="2"/>
                <c:pt idx="0">
                  <c:v>7.0000000000000007E-2</c:v>
                </c:pt>
                <c:pt idx="1">
                  <c:v>0.01</c:v>
                </c:pt>
              </c:numCache>
            </c:numRef>
          </c:val>
          <c:extLst>
            <c:ext xmlns:c16="http://schemas.microsoft.com/office/drawing/2014/chart" uri="{C3380CC4-5D6E-409C-BE32-E72D297353CC}">
              <c16:uniqueId val="{00000002-CFAA-4032-8691-A8EF6EF91DE2}"/>
            </c:ext>
          </c:extLst>
        </c:ser>
        <c:ser>
          <c:idx val="3"/>
          <c:order val="3"/>
          <c:tx>
            <c:strRef>
              <c:f>Sheet1!$A$5</c:f>
              <c:strCache>
                <c:ptCount val="1"/>
                <c:pt idx="0">
                  <c:v>30-40%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Sheet1!$B$5:$C$5</c:f>
              <c:numCache>
                <c:formatCode>0%</c:formatCode>
                <c:ptCount val="2"/>
                <c:pt idx="0">
                  <c:v>0.1</c:v>
                </c:pt>
                <c:pt idx="1">
                  <c:v>0.02</c:v>
                </c:pt>
              </c:numCache>
            </c:numRef>
          </c:val>
          <c:extLst>
            <c:ext xmlns:c16="http://schemas.microsoft.com/office/drawing/2014/chart" uri="{C3380CC4-5D6E-409C-BE32-E72D297353CC}">
              <c16:uniqueId val="{00000003-CFAA-4032-8691-A8EF6EF91DE2}"/>
            </c:ext>
          </c:extLst>
        </c:ser>
        <c:ser>
          <c:idx val="4"/>
          <c:order val="4"/>
          <c:tx>
            <c:strRef>
              <c:f>Sheet1!$A$6</c:f>
              <c:strCache>
                <c:ptCount val="1"/>
                <c:pt idx="0">
                  <c:v>40-50%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Sheet1!$B$6:$C$6</c:f>
              <c:numCache>
                <c:formatCode>0%</c:formatCode>
                <c:ptCount val="2"/>
                <c:pt idx="0">
                  <c:v>0.11</c:v>
                </c:pt>
                <c:pt idx="1">
                  <c:v>0.04</c:v>
                </c:pt>
              </c:numCache>
            </c:numRef>
          </c:val>
          <c:extLst>
            <c:ext xmlns:c16="http://schemas.microsoft.com/office/drawing/2014/chart" uri="{C3380CC4-5D6E-409C-BE32-E72D297353CC}">
              <c16:uniqueId val="{00000004-CFAA-4032-8691-A8EF6EF91DE2}"/>
            </c:ext>
          </c:extLst>
        </c:ser>
        <c:ser>
          <c:idx val="5"/>
          <c:order val="5"/>
          <c:tx>
            <c:strRef>
              <c:f>Sheet1!$A$7</c:f>
              <c:strCache>
                <c:ptCount val="1"/>
                <c:pt idx="0">
                  <c:v>50-60%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Sheet1!$B$7:$C$7</c:f>
              <c:numCache>
                <c:formatCode>0%</c:formatCode>
                <c:ptCount val="2"/>
                <c:pt idx="0">
                  <c:v>0.11</c:v>
                </c:pt>
                <c:pt idx="1">
                  <c:v>0.06</c:v>
                </c:pt>
              </c:numCache>
            </c:numRef>
          </c:val>
          <c:extLst>
            <c:ext xmlns:c16="http://schemas.microsoft.com/office/drawing/2014/chart" uri="{C3380CC4-5D6E-409C-BE32-E72D297353CC}">
              <c16:uniqueId val="{00000005-CFAA-4032-8691-A8EF6EF91DE2}"/>
            </c:ext>
          </c:extLst>
        </c:ser>
        <c:ser>
          <c:idx val="6"/>
          <c:order val="6"/>
          <c:tx>
            <c:strRef>
              <c:f>Sheet1!$A$8</c:f>
              <c:strCache>
                <c:ptCount val="1"/>
                <c:pt idx="0">
                  <c:v>60-70%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Sheet1!$B$8:$C$8</c:f>
              <c:numCache>
                <c:formatCode>0%</c:formatCode>
                <c:ptCount val="2"/>
                <c:pt idx="0">
                  <c:v>0.12</c:v>
                </c:pt>
                <c:pt idx="1">
                  <c:v>0.09</c:v>
                </c:pt>
              </c:numCache>
            </c:numRef>
          </c:val>
          <c:extLst>
            <c:ext xmlns:c16="http://schemas.microsoft.com/office/drawing/2014/chart" uri="{C3380CC4-5D6E-409C-BE32-E72D297353CC}">
              <c16:uniqueId val="{00000006-CFAA-4032-8691-A8EF6EF91DE2}"/>
            </c:ext>
          </c:extLst>
        </c:ser>
        <c:ser>
          <c:idx val="7"/>
          <c:order val="7"/>
          <c:tx>
            <c:strRef>
              <c:f>Sheet1!$A$9</c:f>
              <c:strCache>
                <c:ptCount val="1"/>
                <c:pt idx="0">
                  <c:v>70-80%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Sheet1!$B$9:$C$9</c:f>
              <c:numCache>
                <c:formatCode>0%</c:formatCode>
                <c:ptCount val="2"/>
                <c:pt idx="0">
                  <c:v>0.13</c:v>
                </c:pt>
                <c:pt idx="1">
                  <c:v>0.14000000000000001</c:v>
                </c:pt>
              </c:numCache>
            </c:numRef>
          </c:val>
          <c:extLst>
            <c:ext xmlns:c16="http://schemas.microsoft.com/office/drawing/2014/chart" uri="{C3380CC4-5D6E-409C-BE32-E72D297353CC}">
              <c16:uniqueId val="{00000007-CFAA-4032-8691-A8EF6EF91DE2}"/>
            </c:ext>
          </c:extLst>
        </c:ser>
        <c:ser>
          <c:idx val="8"/>
          <c:order val="8"/>
          <c:tx>
            <c:strRef>
              <c:f>Sheet1!$A$10</c:f>
              <c:strCache>
                <c:ptCount val="1"/>
                <c:pt idx="0">
                  <c:v>80-90%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Sheet1!$B$10:$C$10</c:f>
              <c:numCache>
                <c:formatCode>0%</c:formatCode>
                <c:ptCount val="2"/>
                <c:pt idx="0">
                  <c:v>0.13</c:v>
                </c:pt>
                <c:pt idx="1">
                  <c:v>0.21</c:v>
                </c:pt>
              </c:numCache>
            </c:numRef>
          </c:val>
          <c:extLst>
            <c:ext xmlns:c16="http://schemas.microsoft.com/office/drawing/2014/chart" uri="{C3380CC4-5D6E-409C-BE32-E72D297353CC}">
              <c16:uniqueId val="{00000008-CFAA-4032-8691-A8EF6EF91DE2}"/>
            </c:ext>
          </c:extLst>
        </c:ser>
        <c:ser>
          <c:idx val="9"/>
          <c:order val="9"/>
          <c:tx>
            <c:strRef>
              <c:f>Sheet1!$A$11</c:f>
              <c:strCache>
                <c:ptCount val="1"/>
                <c:pt idx="0">
                  <c:v>90-100%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Sheet1!$B$11:$C$11</c:f>
              <c:numCache>
                <c:formatCode>0%</c:formatCode>
                <c:ptCount val="2"/>
                <c:pt idx="0">
                  <c:v>0.15</c:v>
                </c:pt>
                <c:pt idx="1">
                  <c:v>0.42</c:v>
                </c:pt>
              </c:numCache>
            </c:numRef>
          </c:val>
          <c:extLst>
            <c:ext xmlns:c16="http://schemas.microsoft.com/office/drawing/2014/chart" uri="{C3380CC4-5D6E-409C-BE32-E72D297353CC}">
              <c16:uniqueId val="{00000009-CFAA-4032-8691-A8EF6EF91DE2}"/>
            </c:ext>
          </c:extLst>
        </c:ser>
        <c:dLbls>
          <c:showLegendKey val="0"/>
          <c:showVal val="0"/>
          <c:showCatName val="0"/>
          <c:showSerName val="0"/>
          <c:showPercent val="0"/>
          <c:showBubbleSize val="0"/>
        </c:dLbls>
        <c:gapWidth val="80"/>
        <c:overlap val="100"/>
        <c:axId val="540237967"/>
        <c:axId val="540238383"/>
      </c:barChart>
      <c:catAx>
        <c:axId val="540237967"/>
        <c:scaling>
          <c:orientation val="minMax"/>
        </c:scaling>
        <c:delete val="1"/>
        <c:axPos val="l"/>
        <c:numFmt formatCode="General" sourceLinked="1"/>
        <c:majorTickMark val="none"/>
        <c:minorTickMark val="none"/>
        <c:tickLblPos val="nextTo"/>
        <c:crossAx val="540238383"/>
        <c:crosses val="autoZero"/>
        <c:auto val="1"/>
        <c:lblAlgn val="ctr"/>
        <c:lblOffset val="100"/>
        <c:noMultiLvlLbl val="0"/>
      </c:catAx>
      <c:valAx>
        <c:axId val="540238383"/>
        <c:scaling>
          <c:orientation val="minMax"/>
          <c:max val="1"/>
        </c:scaling>
        <c:delete val="0"/>
        <c:axPos val="b"/>
        <c:numFmt formatCode="0%" sourceLinked="1"/>
        <c:majorTickMark val="out"/>
        <c:min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40237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Light</c:v>
                </c:pt>
              </c:strCache>
            </c:strRef>
          </c:tx>
          <c:spPr>
            <a:solidFill>
              <a:schemeClr val="accent1"/>
            </a:solidFill>
            <a:ln w="76200">
              <a:solidFill>
                <a:schemeClr val="bg1"/>
              </a:solidFill>
            </a:ln>
            <a:effectLst/>
          </c:spPr>
          <c:invertIfNegative val="0"/>
          <c:dPt>
            <c:idx val="0"/>
            <c:invertIfNegative val="0"/>
            <c:bubble3D val="0"/>
            <c:spPr>
              <a:solidFill>
                <a:srgbClr val="75C5FF"/>
              </a:solidFill>
              <a:ln w="76200">
                <a:solidFill>
                  <a:schemeClr val="bg1"/>
                </a:solidFill>
              </a:ln>
              <a:effectLst/>
            </c:spPr>
            <c:extLst>
              <c:ext xmlns:c16="http://schemas.microsoft.com/office/drawing/2014/chart" uri="{C3380CC4-5D6E-409C-BE32-E72D297353CC}">
                <c16:uniqueId val="{00000003-2DC7-4D24-9C28-46501E78C27B}"/>
              </c:ext>
            </c:extLst>
          </c:dPt>
          <c:cat>
            <c:strRef>
              <c:f>Sheet1!$A$2:$A$5</c:f>
              <c:strCache>
                <c:ptCount val="1"/>
                <c:pt idx="0">
                  <c:v>Decile</c:v>
                </c:pt>
              </c:strCache>
            </c:strRef>
          </c:cat>
          <c:val>
            <c:numRef>
              <c:f>Sheet1!$B$2:$B$5</c:f>
              <c:numCache>
                <c:formatCode>General</c:formatCode>
                <c:ptCount val="4"/>
                <c:pt idx="0">
                  <c:v>20</c:v>
                </c:pt>
              </c:numCache>
            </c:numRef>
          </c:val>
          <c:extLst>
            <c:ext xmlns:c16="http://schemas.microsoft.com/office/drawing/2014/chart" uri="{C3380CC4-5D6E-409C-BE32-E72D297353CC}">
              <c16:uniqueId val="{00000000-2DC7-4D24-9C28-46501E78C27B}"/>
            </c:ext>
          </c:extLst>
        </c:ser>
        <c:ser>
          <c:idx val="1"/>
          <c:order val="1"/>
          <c:tx>
            <c:strRef>
              <c:f>Sheet1!$C$1</c:f>
              <c:strCache>
                <c:ptCount val="1"/>
                <c:pt idx="0">
                  <c:v>Medium</c:v>
                </c:pt>
              </c:strCache>
            </c:strRef>
          </c:tx>
          <c:spPr>
            <a:solidFill>
              <a:srgbClr val="99D7B1"/>
            </a:solidFill>
            <a:ln w="76200">
              <a:solidFill>
                <a:schemeClr val="bg1"/>
              </a:solidFill>
            </a:ln>
            <a:effectLst/>
          </c:spPr>
          <c:invertIfNegative val="0"/>
          <c:cat>
            <c:strRef>
              <c:f>Sheet1!$A$2:$A$5</c:f>
              <c:strCache>
                <c:ptCount val="1"/>
                <c:pt idx="0">
                  <c:v>Decile</c:v>
                </c:pt>
              </c:strCache>
            </c:strRef>
          </c:cat>
          <c:val>
            <c:numRef>
              <c:f>Sheet1!$C$2:$C$5</c:f>
              <c:numCache>
                <c:formatCode>General</c:formatCode>
                <c:ptCount val="4"/>
                <c:pt idx="0">
                  <c:v>30</c:v>
                </c:pt>
              </c:numCache>
            </c:numRef>
          </c:val>
          <c:extLst>
            <c:ext xmlns:c16="http://schemas.microsoft.com/office/drawing/2014/chart" uri="{C3380CC4-5D6E-409C-BE32-E72D297353CC}">
              <c16:uniqueId val="{00000001-2DC7-4D24-9C28-46501E78C27B}"/>
            </c:ext>
          </c:extLst>
        </c:ser>
        <c:ser>
          <c:idx val="2"/>
          <c:order val="2"/>
          <c:tx>
            <c:strRef>
              <c:f>Sheet1!$D$1</c:f>
              <c:strCache>
                <c:ptCount val="1"/>
                <c:pt idx="0">
                  <c:v>Heavy</c:v>
                </c:pt>
              </c:strCache>
            </c:strRef>
          </c:tx>
          <c:spPr>
            <a:solidFill>
              <a:srgbClr val="FD9199"/>
            </a:solidFill>
            <a:ln w="76200">
              <a:solidFill>
                <a:schemeClr val="bg1"/>
              </a:solidFill>
            </a:ln>
            <a:effectLst/>
          </c:spPr>
          <c:invertIfNegative val="0"/>
          <c:cat>
            <c:strRef>
              <c:f>Sheet1!$A$2:$A$5</c:f>
              <c:strCache>
                <c:ptCount val="1"/>
                <c:pt idx="0">
                  <c:v>Decile</c:v>
                </c:pt>
              </c:strCache>
            </c:strRef>
          </c:cat>
          <c:val>
            <c:numRef>
              <c:f>Sheet1!$D$2:$D$5</c:f>
              <c:numCache>
                <c:formatCode>General</c:formatCode>
                <c:ptCount val="4"/>
                <c:pt idx="0">
                  <c:v>50</c:v>
                </c:pt>
              </c:numCache>
            </c:numRef>
          </c:val>
          <c:extLst>
            <c:ext xmlns:c16="http://schemas.microsoft.com/office/drawing/2014/chart" uri="{C3380CC4-5D6E-409C-BE32-E72D297353CC}">
              <c16:uniqueId val="{00000002-2DC7-4D24-9C28-46501E78C27B}"/>
            </c:ext>
          </c:extLst>
        </c:ser>
        <c:dLbls>
          <c:showLegendKey val="0"/>
          <c:showVal val="0"/>
          <c:showCatName val="0"/>
          <c:showSerName val="0"/>
          <c:showPercent val="0"/>
          <c:showBubbleSize val="0"/>
        </c:dLbls>
        <c:gapWidth val="0"/>
        <c:overlap val="100"/>
        <c:axId val="1013382032"/>
        <c:axId val="1013385360"/>
      </c:barChart>
      <c:catAx>
        <c:axId val="1013382032"/>
        <c:scaling>
          <c:orientation val="minMax"/>
        </c:scaling>
        <c:delete val="1"/>
        <c:axPos val="l"/>
        <c:numFmt formatCode="General" sourceLinked="1"/>
        <c:majorTickMark val="none"/>
        <c:minorTickMark val="none"/>
        <c:tickLblPos val="nextTo"/>
        <c:crossAx val="1013385360"/>
        <c:crosses val="autoZero"/>
        <c:auto val="1"/>
        <c:lblAlgn val="ctr"/>
        <c:lblOffset val="100"/>
        <c:noMultiLvlLbl val="0"/>
      </c:catAx>
      <c:valAx>
        <c:axId val="1013385360"/>
        <c:scaling>
          <c:orientation val="minMax"/>
        </c:scaling>
        <c:delete val="1"/>
        <c:axPos val="b"/>
        <c:numFmt formatCode="0%" sourceLinked="1"/>
        <c:majorTickMark val="none"/>
        <c:minorTickMark val="none"/>
        <c:tickLblPos val="nextTo"/>
        <c:crossAx val="1013382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100% Linear TV</c:v>
                </c:pt>
              </c:strCache>
            </c:strRef>
          </c:tx>
          <c:spPr>
            <a:ln w="19050" cap="rnd">
              <a:noFill/>
              <a:round/>
            </a:ln>
            <a:effectLst/>
          </c:spPr>
          <c:marker>
            <c:symbol val="circle"/>
            <c:size val="5"/>
            <c:spPr>
              <a:solidFill>
                <a:srgbClr val="372D87"/>
              </a:solidFill>
              <a:ln w="9525">
                <a:solidFill>
                  <a:schemeClr val="accent1"/>
                </a:solidFill>
              </a:ln>
              <a:effectLst/>
            </c:spPr>
          </c:marker>
          <c:xVal>
            <c:numRef>
              <c:f>Sheet1!$A$2:$A$52</c:f>
              <c:numCache>
                <c:formatCode>_-"£"* #,##0_-;\-"£"* #,##0_-;_-"£"* "-"??_-;_-@_-</c:formatCode>
                <c:ptCount val="51"/>
                <c:pt idx="0">
                  <c:v>82820.385466312451</c:v>
                </c:pt>
                <c:pt idx="1">
                  <c:v>165640.7709326249</c:v>
                </c:pt>
                <c:pt idx="2">
                  <c:v>248461.15639893737</c:v>
                </c:pt>
                <c:pt idx="3">
                  <c:v>331281.5418652498</c:v>
                </c:pt>
                <c:pt idx="4">
                  <c:v>414101.92733156227</c:v>
                </c:pt>
                <c:pt idx="5">
                  <c:v>496922.31279787474</c:v>
                </c:pt>
                <c:pt idx="6">
                  <c:v>579742.6982641872</c:v>
                </c:pt>
                <c:pt idx="7">
                  <c:v>662563.08373049961</c:v>
                </c:pt>
                <c:pt idx="8">
                  <c:v>745383.46919681213</c:v>
                </c:pt>
                <c:pt idx="9">
                  <c:v>828203.85466312454</c:v>
                </c:pt>
                <c:pt idx="10">
                  <c:v>911024.24012943695</c:v>
                </c:pt>
                <c:pt idx="11">
                  <c:v>993844.62559574947</c:v>
                </c:pt>
                <c:pt idx="12">
                  <c:v>1076665.0110620619</c:v>
                </c:pt>
                <c:pt idx="13">
                  <c:v>1159485.3965283744</c:v>
                </c:pt>
                <c:pt idx="14">
                  <c:v>1242305.7819946869</c:v>
                </c:pt>
                <c:pt idx="15">
                  <c:v>1325126.1674609992</c:v>
                </c:pt>
                <c:pt idx="16">
                  <c:v>1407946.5529273117</c:v>
                </c:pt>
                <c:pt idx="17">
                  <c:v>1490766.9383936243</c:v>
                </c:pt>
                <c:pt idx="18">
                  <c:v>1573587.3238599366</c:v>
                </c:pt>
                <c:pt idx="19">
                  <c:v>1656407.7093262491</c:v>
                </c:pt>
                <c:pt idx="20">
                  <c:v>1739228.0947925616</c:v>
                </c:pt>
                <c:pt idx="21">
                  <c:v>1822048.4802588739</c:v>
                </c:pt>
                <c:pt idx="22">
                  <c:v>1904868.8657251864</c:v>
                </c:pt>
                <c:pt idx="23">
                  <c:v>1987689.2511914989</c:v>
                </c:pt>
                <c:pt idx="24">
                  <c:v>2070509.6366578115</c:v>
                </c:pt>
                <c:pt idx="25">
                  <c:v>2153330.0221241238</c:v>
                </c:pt>
                <c:pt idx="26">
                  <c:v>2236150.4075904363</c:v>
                </c:pt>
                <c:pt idx="27">
                  <c:v>2318970.7930567488</c:v>
                </c:pt>
                <c:pt idx="28">
                  <c:v>2401791.1785230613</c:v>
                </c:pt>
                <c:pt idx="29">
                  <c:v>2484611.5639893739</c:v>
                </c:pt>
                <c:pt idx="30">
                  <c:v>2567431.9494556859</c:v>
                </c:pt>
                <c:pt idx="31">
                  <c:v>2650252.3349219984</c:v>
                </c:pt>
                <c:pt idx="32">
                  <c:v>2733072.720388311</c:v>
                </c:pt>
                <c:pt idx="33">
                  <c:v>2815893.1058546235</c:v>
                </c:pt>
                <c:pt idx="34">
                  <c:v>2898713.491320936</c:v>
                </c:pt>
                <c:pt idx="35">
                  <c:v>2981533.8767872485</c:v>
                </c:pt>
                <c:pt idx="36">
                  <c:v>3064354.2622535611</c:v>
                </c:pt>
                <c:pt idx="37">
                  <c:v>3147174.6477198731</c:v>
                </c:pt>
                <c:pt idx="38">
                  <c:v>3229995.0331861856</c:v>
                </c:pt>
                <c:pt idx="39">
                  <c:v>3312815.4186524982</c:v>
                </c:pt>
                <c:pt idx="40">
                  <c:v>3395635.8041188107</c:v>
                </c:pt>
                <c:pt idx="41">
                  <c:v>3478456.1895851232</c:v>
                </c:pt>
                <c:pt idx="42">
                  <c:v>3561276.5750514357</c:v>
                </c:pt>
                <c:pt idx="43">
                  <c:v>3644096.9605177478</c:v>
                </c:pt>
                <c:pt idx="44">
                  <c:v>3726917.3459840603</c:v>
                </c:pt>
                <c:pt idx="45">
                  <c:v>3809737.7314503728</c:v>
                </c:pt>
                <c:pt idx="46">
                  <c:v>3892558.1169166854</c:v>
                </c:pt>
                <c:pt idx="47">
                  <c:v>3975378.5023829979</c:v>
                </c:pt>
                <c:pt idx="48">
                  <c:v>4058198.8878493104</c:v>
                </c:pt>
                <c:pt idx="49">
                  <c:v>4141019.2733156229</c:v>
                </c:pt>
              </c:numCache>
            </c:numRef>
          </c:xVal>
          <c:yVal>
            <c:numRef>
              <c:f>Sheet1!$B$2:$B$52</c:f>
              <c:numCache>
                <c:formatCode>0</c:formatCode>
                <c:ptCount val="51"/>
                <c:pt idx="0">
                  <c:v>14.7</c:v>
                </c:pt>
                <c:pt idx="1">
                  <c:v>21.1</c:v>
                </c:pt>
                <c:pt idx="2">
                  <c:v>25.8</c:v>
                </c:pt>
                <c:pt idx="3">
                  <c:v>29.4</c:v>
                </c:pt>
                <c:pt idx="4">
                  <c:v>32.4</c:v>
                </c:pt>
                <c:pt idx="5">
                  <c:v>35</c:v>
                </c:pt>
                <c:pt idx="6">
                  <c:v>37.299999999999997</c:v>
                </c:pt>
                <c:pt idx="7">
                  <c:v>39.299999999999997</c:v>
                </c:pt>
                <c:pt idx="8">
                  <c:v>41.1</c:v>
                </c:pt>
                <c:pt idx="9">
                  <c:v>42.7</c:v>
                </c:pt>
                <c:pt idx="10">
                  <c:v>44.2</c:v>
                </c:pt>
                <c:pt idx="11">
                  <c:v>45.6</c:v>
                </c:pt>
                <c:pt idx="12">
                  <c:v>46.9</c:v>
                </c:pt>
                <c:pt idx="13">
                  <c:v>48.1</c:v>
                </c:pt>
                <c:pt idx="14">
                  <c:v>49.2</c:v>
                </c:pt>
                <c:pt idx="15">
                  <c:v>50.2</c:v>
                </c:pt>
                <c:pt idx="16">
                  <c:v>51.2</c:v>
                </c:pt>
                <c:pt idx="17">
                  <c:v>52.1</c:v>
                </c:pt>
                <c:pt idx="18">
                  <c:v>52.9</c:v>
                </c:pt>
                <c:pt idx="19">
                  <c:v>53.8</c:v>
                </c:pt>
                <c:pt idx="20">
                  <c:v>54.5</c:v>
                </c:pt>
                <c:pt idx="21">
                  <c:v>55.3</c:v>
                </c:pt>
                <c:pt idx="22">
                  <c:v>56</c:v>
                </c:pt>
                <c:pt idx="23">
                  <c:v>56.6</c:v>
                </c:pt>
                <c:pt idx="24">
                  <c:v>57.3</c:v>
                </c:pt>
                <c:pt idx="25">
                  <c:v>57.9</c:v>
                </c:pt>
                <c:pt idx="26">
                  <c:v>58.5</c:v>
                </c:pt>
                <c:pt idx="27">
                  <c:v>59.1</c:v>
                </c:pt>
                <c:pt idx="28">
                  <c:v>59.6</c:v>
                </c:pt>
                <c:pt idx="29">
                  <c:v>60.1</c:v>
                </c:pt>
                <c:pt idx="30">
                  <c:v>60.6</c:v>
                </c:pt>
                <c:pt idx="31">
                  <c:v>61.1</c:v>
                </c:pt>
                <c:pt idx="32">
                  <c:v>61.6</c:v>
                </c:pt>
                <c:pt idx="33">
                  <c:v>62</c:v>
                </c:pt>
                <c:pt idx="34">
                  <c:v>62.5</c:v>
                </c:pt>
                <c:pt idx="35">
                  <c:v>62.9</c:v>
                </c:pt>
                <c:pt idx="36">
                  <c:v>63.3</c:v>
                </c:pt>
                <c:pt idx="37">
                  <c:v>63.7</c:v>
                </c:pt>
                <c:pt idx="38">
                  <c:v>64.099999999999994</c:v>
                </c:pt>
                <c:pt idx="39">
                  <c:v>64.5</c:v>
                </c:pt>
                <c:pt idx="40">
                  <c:v>64.8</c:v>
                </c:pt>
                <c:pt idx="41">
                  <c:v>65.2</c:v>
                </c:pt>
                <c:pt idx="42">
                  <c:v>65.5</c:v>
                </c:pt>
                <c:pt idx="43">
                  <c:v>65.900000000000006</c:v>
                </c:pt>
                <c:pt idx="44">
                  <c:v>66.2</c:v>
                </c:pt>
                <c:pt idx="45">
                  <c:v>66.5</c:v>
                </c:pt>
                <c:pt idx="46">
                  <c:v>66.8</c:v>
                </c:pt>
                <c:pt idx="47">
                  <c:v>67.099999999999994</c:v>
                </c:pt>
                <c:pt idx="48">
                  <c:v>67.400000000000006</c:v>
                </c:pt>
                <c:pt idx="49">
                  <c:v>67.7</c:v>
                </c:pt>
              </c:numCache>
            </c:numRef>
          </c:yVal>
          <c:smooth val="0"/>
          <c:extLst>
            <c:ext xmlns:c16="http://schemas.microsoft.com/office/drawing/2014/chart" uri="{C3380CC4-5D6E-409C-BE32-E72D297353CC}">
              <c16:uniqueId val="{00000000-1A77-42CD-8111-8F8305C34538}"/>
            </c:ext>
          </c:extLst>
        </c:ser>
        <c:ser>
          <c:idx val="1"/>
          <c:order val="1"/>
          <c:tx>
            <c:strRef>
              <c:f>Sheet1!$C$1</c:f>
              <c:strCache>
                <c:ptCount val="1"/>
                <c:pt idx="0">
                  <c:v>64% Linear / 36% Addressable</c:v>
                </c:pt>
              </c:strCache>
            </c:strRef>
          </c:tx>
          <c:spPr>
            <a:ln w="25400" cap="rnd">
              <a:noFill/>
              <a:round/>
            </a:ln>
            <a:effectLst/>
          </c:spPr>
          <c:marker>
            <c:symbol val="circle"/>
            <c:size val="5"/>
            <c:spPr>
              <a:solidFill>
                <a:schemeClr val="accent3"/>
              </a:solidFill>
              <a:ln w="9525">
                <a:noFill/>
              </a:ln>
              <a:effectLst/>
            </c:spPr>
          </c:marker>
          <c:xVal>
            <c:numRef>
              <c:f>Sheet1!$C$2:$C$52</c:f>
              <c:numCache>
                <c:formatCode>_-"£"* #,##0_-;\-"£"* #,##0_-;_-"£"* "-"??_-;_-@_-</c:formatCode>
                <c:ptCount val="51"/>
                <c:pt idx="0">
                  <c:v>119133.3442765747</c:v>
                </c:pt>
                <c:pt idx="1">
                  <c:v>238266.6885531494</c:v>
                </c:pt>
                <c:pt idx="2">
                  <c:v>357400.03282972414</c:v>
                </c:pt>
                <c:pt idx="3">
                  <c:v>476533.37710629881</c:v>
                </c:pt>
                <c:pt idx="4">
                  <c:v>595666.7213828736</c:v>
                </c:pt>
                <c:pt idx="5">
                  <c:v>714800.06565944827</c:v>
                </c:pt>
                <c:pt idx="6">
                  <c:v>833933.40993602294</c:v>
                </c:pt>
                <c:pt idx="7">
                  <c:v>953066.75421259762</c:v>
                </c:pt>
                <c:pt idx="8">
                  <c:v>1072200.0984891723</c:v>
                </c:pt>
                <c:pt idx="9">
                  <c:v>1191333.4427657472</c:v>
                </c:pt>
                <c:pt idx="10">
                  <c:v>1310466.7870423219</c:v>
                </c:pt>
                <c:pt idx="11">
                  <c:v>1429600.1313188965</c:v>
                </c:pt>
                <c:pt idx="12">
                  <c:v>1548733.4755954714</c:v>
                </c:pt>
                <c:pt idx="13">
                  <c:v>1667866.8198720459</c:v>
                </c:pt>
                <c:pt idx="14">
                  <c:v>1787000.1641486208</c:v>
                </c:pt>
                <c:pt idx="15">
                  <c:v>1906133.5084251952</c:v>
                </c:pt>
                <c:pt idx="16">
                  <c:v>2025266.8527017701</c:v>
                </c:pt>
                <c:pt idx="17">
                  <c:v>2144400.1969783446</c:v>
                </c:pt>
                <c:pt idx="18">
                  <c:v>2263533.54125492</c:v>
                </c:pt>
                <c:pt idx="19">
                  <c:v>2382666.8855314944</c:v>
                </c:pt>
                <c:pt idx="20">
                  <c:v>2501800.2298080693</c:v>
                </c:pt>
                <c:pt idx="21">
                  <c:v>2620933.5740846437</c:v>
                </c:pt>
                <c:pt idx="22">
                  <c:v>2740066.9183612186</c:v>
                </c:pt>
                <c:pt idx="23">
                  <c:v>2859200.2626377931</c:v>
                </c:pt>
                <c:pt idx="24">
                  <c:v>2978333.6069143685</c:v>
                </c:pt>
                <c:pt idx="25">
                  <c:v>3097466.9511909429</c:v>
                </c:pt>
                <c:pt idx="26">
                  <c:v>3216600.2954675173</c:v>
                </c:pt>
                <c:pt idx="27">
                  <c:v>3335733.6397440918</c:v>
                </c:pt>
                <c:pt idx="28">
                  <c:v>3454866.9840206672</c:v>
                </c:pt>
                <c:pt idx="29">
                  <c:v>3574000.3282972416</c:v>
                </c:pt>
                <c:pt idx="30">
                  <c:v>3693133.672573816</c:v>
                </c:pt>
                <c:pt idx="31">
                  <c:v>3812267.0168503905</c:v>
                </c:pt>
                <c:pt idx="32">
                  <c:v>3931400.3611269654</c:v>
                </c:pt>
                <c:pt idx="33">
                  <c:v>4050533.7054035403</c:v>
                </c:pt>
                <c:pt idx="34">
                  <c:v>4169667.0496801147</c:v>
                </c:pt>
                <c:pt idx="35">
                  <c:v>4288800.3939566892</c:v>
                </c:pt>
                <c:pt idx="36">
                  <c:v>4407933.7382332645</c:v>
                </c:pt>
                <c:pt idx="37">
                  <c:v>4527067.0825098399</c:v>
                </c:pt>
                <c:pt idx="38">
                  <c:v>4646200.4267864134</c:v>
                </c:pt>
                <c:pt idx="39">
                  <c:v>4765333.7710629888</c:v>
                </c:pt>
                <c:pt idx="40">
                  <c:v>4884467.1153395632</c:v>
                </c:pt>
                <c:pt idx="41">
                  <c:v>5003600.4596161386</c:v>
                </c:pt>
                <c:pt idx="42">
                  <c:v>5122733.803892713</c:v>
                </c:pt>
                <c:pt idx="43">
                  <c:v>5241867.1481692875</c:v>
                </c:pt>
                <c:pt idx="44">
                  <c:v>5361000.4924458619</c:v>
                </c:pt>
                <c:pt idx="45">
                  <c:v>5480133.8367224373</c:v>
                </c:pt>
                <c:pt idx="46">
                  <c:v>5599267.1809990117</c:v>
                </c:pt>
                <c:pt idx="47">
                  <c:v>5718400.5252755862</c:v>
                </c:pt>
                <c:pt idx="48">
                  <c:v>5837533.8695521606</c:v>
                </c:pt>
                <c:pt idx="49">
                  <c:v>5956667.2138287369</c:v>
                </c:pt>
              </c:numCache>
            </c:numRef>
          </c:xVal>
          <c:yVal>
            <c:numRef>
              <c:f>Sheet1!$D$2:$D$52</c:f>
              <c:numCache>
                <c:formatCode>0</c:formatCode>
                <c:ptCount val="51"/>
                <c:pt idx="0">
                  <c:v>17.8</c:v>
                </c:pt>
                <c:pt idx="1">
                  <c:v>26.3</c:v>
                </c:pt>
                <c:pt idx="2">
                  <c:v>32.299999999999997</c:v>
                </c:pt>
                <c:pt idx="3">
                  <c:v>37</c:v>
                </c:pt>
                <c:pt idx="4">
                  <c:v>40.799999999999997</c:v>
                </c:pt>
                <c:pt idx="5">
                  <c:v>44</c:v>
                </c:pt>
                <c:pt idx="6">
                  <c:v>46.8</c:v>
                </c:pt>
                <c:pt idx="7">
                  <c:v>49.2</c:v>
                </c:pt>
                <c:pt idx="8">
                  <c:v>51.4</c:v>
                </c:pt>
                <c:pt idx="9">
                  <c:v>53.3</c:v>
                </c:pt>
                <c:pt idx="10">
                  <c:v>55</c:v>
                </c:pt>
                <c:pt idx="11">
                  <c:v>56.5</c:v>
                </c:pt>
                <c:pt idx="12">
                  <c:v>58</c:v>
                </c:pt>
                <c:pt idx="13">
                  <c:v>59.3</c:v>
                </c:pt>
                <c:pt idx="14">
                  <c:v>60.5</c:v>
                </c:pt>
                <c:pt idx="15">
                  <c:v>61.6</c:v>
                </c:pt>
                <c:pt idx="16">
                  <c:v>62.6</c:v>
                </c:pt>
                <c:pt idx="17">
                  <c:v>63.6</c:v>
                </c:pt>
                <c:pt idx="18">
                  <c:v>64.5</c:v>
                </c:pt>
                <c:pt idx="19">
                  <c:v>65.400000000000006</c:v>
                </c:pt>
                <c:pt idx="20">
                  <c:v>66.2</c:v>
                </c:pt>
                <c:pt idx="21">
                  <c:v>66.900000000000006</c:v>
                </c:pt>
                <c:pt idx="22">
                  <c:v>67.599999999999994</c:v>
                </c:pt>
                <c:pt idx="23">
                  <c:v>68.3</c:v>
                </c:pt>
                <c:pt idx="24">
                  <c:v>69</c:v>
                </c:pt>
                <c:pt idx="25">
                  <c:v>69.599999999999994</c:v>
                </c:pt>
                <c:pt idx="26">
                  <c:v>70.2</c:v>
                </c:pt>
                <c:pt idx="27">
                  <c:v>70.7</c:v>
                </c:pt>
                <c:pt idx="28">
                  <c:v>71.2</c:v>
                </c:pt>
                <c:pt idx="29">
                  <c:v>71.8</c:v>
                </c:pt>
                <c:pt idx="30">
                  <c:v>72.2</c:v>
                </c:pt>
                <c:pt idx="31">
                  <c:v>72.7</c:v>
                </c:pt>
                <c:pt idx="32">
                  <c:v>73.2</c:v>
                </c:pt>
                <c:pt idx="33">
                  <c:v>73.599999999999994</c:v>
                </c:pt>
                <c:pt idx="34">
                  <c:v>74</c:v>
                </c:pt>
                <c:pt idx="35">
                  <c:v>74.400000000000006</c:v>
                </c:pt>
                <c:pt idx="36">
                  <c:v>74.8</c:v>
                </c:pt>
                <c:pt idx="37">
                  <c:v>75.099999999999994</c:v>
                </c:pt>
                <c:pt idx="38">
                  <c:v>75.5</c:v>
                </c:pt>
                <c:pt idx="39">
                  <c:v>75.900000000000006</c:v>
                </c:pt>
                <c:pt idx="40">
                  <c:v>76.2</c:v>
                </c:pt>
                <c:pt idx="41">
                  <c:v>76.5</c:v>
                </c:pt>
                <c:pt idx="42">
                  <c:v>76.8</c:v>
                </c:pt>
                <c:pt idx="43">
                  <c:v>77.099999999999994</c:v>
                </c:pt>
                <c:pt idx="44">
                  <c:v>77.400000000000006</c:v>
                </c:pt>
                <c:pt idx="45">
                  <c:v>77.7</c:v>
                </c:pt>
                <c:pt idx="46">
                  <c:v>78</c:v>
                </c:pt>
                <c:pt idx="47">
                  <c:v>78.2</c:v>
                </c:pt>
                <c:pt idx="48">
                  <c:v>78.5</c:v>
                </c:pt>
                <c:pt idx="49">
                  <c:v>78.8</c:v>
                </c:pt>
              </c:numCache>
            </c:numRef>
          </c:yVal>
          <c:smooth val="0"/>
          <c:extLst>
            <c:ext xmlns:c16="http://schemas.microsoft.com/office/drawing/2014/chart" uri="{C3380CC4-5D6E-409C-BE32-E72D297353CC}">
              <c16:uniqueId val="{00000001-67F3-4BFA-A20B-9ADC85250BC6}"/>
            </c:ext>
          </c:extLst>
        </c:ser>
        <c:dLbls>
          <c:showLegendKey val="0"/>
          <c:showVal val="0"/>
          <c:showCatName val="0"/>
          <c:showSerName val="0"/>
          <c:showPercent val="0"/>
          <c:showBubbleSize val="0"/>
        </c:dLbls>
        <c:axId val="824433152"/>
        <c:axId val="824430200"/>
        <c:extLst/>
      </c:scatterChart>
      <c:valAx>
        <c:axId val="824433152"/>
        <c:scaling>
          <c:orientation val="minMax"/>
          <c:max val="5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CAMPAIGN SPEND</a:t>
                </a:r>
              </a:p>
            </c:rich>
          </c:tx>
          <c:layout>
            <c:manualLayout>
              <c:xMode val="edge"/>
              <c:yMode val="edge"/>
              <c:x val="0.43620120370370369"/>
              <c:y val="0.932957407407407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0200"/>
        <c:crosses val="autoZero"/>
        <c:crossBetween val="midCat"/>
      </c:valAx>
      <c:valAx>
        <c:axId val="82443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1+ REACH %</a:t>
                </a:r>
              </a:p>
            </c:rich>
          </c:tx>
          <c:layout>
            <c:manualLayout>
              <c:xMode val="edge"/>
              <c:yMode val="edge"/>
              <c:x val="1.175925925925926E-3"/>
              <c:y val="0.3266340277777777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3152"/>
        <c:crosses val="autoZero"/>
        <c:crossBetween val="midCat"/>
      </c:valAx>
      <c:spPr>
        <a:noFill/>
        <a:ln>
          <a:noFill/>
        </a:ln>
        <a:effectLst/>
      </c:spPr>
    </c:plotArea>
    <c:legend>
      <c:legendPos val="r"/>
      <c:layout>
        <c:manualLayout>
          <c:xMode val="edge"/>
          <c:yMode val="edge"/>
          <c:x val="0.69092574074074076"/>
          <c:y val="0.69027685185185184"/>
          <c:w val="0.2244075925925926"/>
          <c:h val="0.11333518518518521"/>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100% Linear TV</c:v>
                </c:pt>
              </c:strCache>
            </c:strRef>
          </c:tx>
          <c:spPr>
            <a:ln w="19050" cap="rnd">
              <a:noFill/>
              <a:round/>
            </a:ln>
            <a:effectLst/>
          </c:spPr>
          <c:marker>
            <c:symbol val="circle"/>
            <c:size val="5"/>
            <c:spPr>
              <a:solidFill>
                <a:srgbClr val="372D87"/>
              </a:solidFill>
              <a:ln w="9525">
                <a:solidFill>
                  <a:schemeClr val="accent1"/>
                </a:solidFill>
              </a:ln>
              <a:effectLst/>
            </c:spPr>
          </c:marker>
          <c:xVal>
            <c:numRef>
              <c:f>Sheet1!$A$2:$A$52</c:f>
              <c:numCache>
                <c:formatCode>_-"£"* #,##0_-;\-"£"* #,##0_-;_-"£"* "-"??_-;_-@_-</c:formatCode>
                <c:ptCount val="51"/>
                <c:pt idx="0">
                  <c:v>258816.48488834215</c:v>
                </c:pt>
                <c:pt idx="1">
                  <c:v>517632.9697766843</c:v>
                </c:pt>
                <c:pt idx="2">
                  <c:v>776449.45466502651</c:v>
                </c:pt>
                <c:pt idx="3">
                  <c:v>1035265.9395533686</c:v>
                </c:pt>
                <c:pt idx="4">
                  <c:v>1294082.4244417108</c:v>
                </c:pt>
                <c:pt idx="5">
                  <c:v>1552898.909330053</c:v>
                </c:pt>
                <c:pt idx="6">
                  <c:v>1811715.3942183952</c:v>
                </c:pt>
                <c:pt idx="7">
                  <c:v>2070531.8791067372</c:v>
                </c:pt>
                <c:pt idx="8">
                  <c:v>2329348.3639950794</c:v>
                </c:pt>
                <c:pt idx="9">
                  <c:v>2588164.8488834216</c:v>
                </c:pt>
                <c:pt idx="10">
                  <c:v>2846981.3337717638</c:v>
                </c:pt>
                <c:pt idx="11">
                  <c:v>3105797.818660106</c:v>
                </c:pt>
                <c:pt idx="12">
                  <c:v>3364614.3035484483</c:v>
                </c:pt>
                <c:pt idx="13">
                  <c:v>3623430.7884367905</c:v>
                </c:pt>
                <c:pt idx="14">
                  <c:v>3882247.2733251327</c:v>
                </c:pt>
                <c:pt idx="15">
                  <c:v>4141063.7582134744</c:v>
                </c:pt>
                <c:pt idx="16">
                  <c:v>4399880.2431018166</c:v>
                </c:pt>
                <c:pt idx="17">
                  <c:v>4658696.7279901588</c:v>
                </c:pt>
                <c:pt idx="18">
                  <c:v>4917513.212878501</c:v>
                </c:pt>
                <c:pt idx="19">
                  <c:v>5176329.6977668433</c:v>
                </c:pt>
                <c:pt idx="20">
                  <c:v>5435146.1826551855</c:v>
                </c:pt>
                <c:pt idx="21">
                  <c:v>5693962.6675435277</c:v>
                </c:pt>
                <c:pt idx="22">
                  <c:v>5952779.1524318699</c:v>
                </c:pt>
                <c:pt idx="23">
                  <c:v>6211595.6373202121</c:v>
                </c:pt>
                <c:pt idx="24">
                  <c:v>6470412.1222085543</c:v>
                </c:pt>
                <c:pt idx="25">
                  <c:v>6729228.6070968965</c:v>
                </c:pt>
                <c:pt idx="26">
                  <c:v>6988045.0919852387</c:v>
                </c:pt>
                <c:pt idx="27">
                  <c:v>7246861.5768735809</c:v>
                </c:pt>
                <c:pt idx="28">
                  <c:v>7505678.0617619231</c:v>
                </c:pt>
                <c:pt idx="29">
                  <c:v>7764494.5466502653</c:v>
                </c:pt>
                <c:pt idx="30">
                  <c:v>8023311.0315386076</c:v>
                </c:pt>
                <c:pt idx="31">
                  <c:v>8282127.5164269488</c:v>
                </c:pt>
                <c:pt idx="32">
                  <c:v>8540944.001315292</c:v>
                </c:pt>
                <c:pt idx="33">
                  <c:v>8799760.4862036332</c:v>
                </c:pt>
                <c:pt idx="34">
                  <c:v>9058576.9710919764</c:v>
                </c:pt>
                <c:pt idx="35">
                  <c:v>9317393.4559803177</c:v>
                </c:pt>
                <c:pt idx="36">
                  <c:v>9576209.9408686608</c:v>
                </c:pt>
                <c:pt idx="37">
                  <c:v>9835026.4257570021</c:v>
                </c:pt>
                <c:pt idx="38">
                  <c:v>10093842.910645345</c:v>
                </c:pt>
                <c:pt idx="39">
                  <c:v>10352659.395533687</c:v>
                </c:pt>
                <c:pt idx="40">
                  <c:v>10611475.88042203</c:v>
                </c:pt>
                <c:pt idx="41">
                  <c:v>10870292.365310371</c:v>
                </c:pt>
                <c:pt idx="42">
                  <c:v>11129108.850198712</c:v>
                </c:pt>
                <c:pt idx="43">
                  <c:v>11387925.335087055</c:v>
                </c:pt>
                <c:pt idx="44">
                  <c:v>11646741.819975397</c:v>
                </c:pt>
                <c:pt idx="45">
                  <c:v>11905558.30486374</c:v>
                </c:pt>
                <c:pt idx="46">
                  <c:v>12164374.789752081</c:v>
                </c:pt>
                <c:pt idx="47">
                  <c:v>12423191.274640424</c:v>
                </c:pt>
                <c:pt idx="48">
                  <c:v>12682007.759528765</c:v>
                </c:pt>
                <c:pt idx="49">
                  <c:v>12940824.244417109</c:v>
                </c:pt>
              </c:numCache>
            </c:numRef>
          </c:xVal>
          <c:yVal>
            <c:numRef>
              <c:f>Sheet1!$B$2:$B$52</c:f>
              <c:numCache>
                <c:formatCode>0</c:formatCode>
                <c:ptCount val="51"/>
                <c:pt idx="0">
                  <c:v>8.3000000000000007</c:v>
                </c:pt>
                <c:pt idx="1">
                  <c:v>13</c:v>
                </c:pt>
                <c:pt idx="2">
                  <c:v>16.7</c:v>
                </c:pt>
                <c:pt idx="3">
                  <c:v>19.8</c:v>
                </c:pt>
                <c:pt idx="4">
                  <c:v>22.6</c:v>
                </c:pt>
                <c:pt idx="5">
                  <c:v>25</c:v>
                </c:pt>
                <c:pt idx="6">
                  <c:v>27.1</c:v>
                </c:pt>
                <c:pt idx="7">
                  <c:v>29.1</c:v>
                </c:pt>
                <c:pt idx="8">
                  <c:v>30.9</c:v>
                </c:pt>
                <c:pt idx="9">
                  <c:v>32.6</c:v>
                </c:pt>
                <c:pt idx="10">
                  <c:v>34.1</c:v>
                </c:pt>
                <c:pt idx="11">
                  <c:v>35.5</c:v>
                </c:pt>
                <c:pt idx="12">
                  <c:v>36.9</c:v>
                </c:pt>
                <c:pt idx="13">
                  <c:v>38.200000000000003</c:v>
                </c:pt>
                <c:pt idx="14">
                  <c:v>39.4</c:v>
                </c:pt>
                <c:pt idx="15">
                  <c:v>40.5</c:v>
                </c:pt>
                <c:pt idx="16">
                  <c:v>41.6</c:v>
                </c:pt>
                <c:pt idx="17">
                  <c:v>42.6</c:v>
                </c:pt>
                <c:pt idx="18">
                  <c:v>43.5</c:v>
                </c:pt>
                <c:pt idx="19">
                  <c:v>44.5</c:v>
                </c:pt>
                <c:pt idx="20">
                  <c:v>45.4</c:v>
                </c:pt>
                <c:pt idx="21">
                  <c:v>46.2</c:v>
                </c:pt>
                <c:pt idx="22">
                  <c:v>47</c:v>
                </c:pt>
                <c:pt idx="23">
                  <c:v>47.8</c:v>
                </c:pt>
                <c:pt idx="24">
                  <c:v>48.5</c:v>
                </c:pt>
                <c:pt idx="25">
                  <c:v>49.2</c:v>
                </c:pt>
                <c:pt idx="26">
                  <c:v>49.9</c:v>
                </c:pt>
                <c:pt idx="27">
                  <c:v>50.6</c:v>
                </c:pt>
                <c:pt idx="28">
                  <c:v>51.2</c:v>
                </c:pt>
                <c:pt idx="29">
                  <c:v>51.9</c:v>
                </c:pt>
                <c:pt idx="30">
                  <c:v>52.5</c:v>
                </c:pt>
                <c:pt idx="31">
                  <c:v>53</c:v>
                </c:pt>
                <c:pt idx="32">
                  <c:v>53.6</c:v>
                </c:pt>
                <c:pt idx="33">
                  <c:v>54.2</c:v>
                </c:pt>
                <c:pt idx="34">
                  <c:v>54.7</c:v>
                </c:pt>
                <c:pt idx="35">
                  <c:v>55.2</c:v>
                </c:pt>
                <c:pt idx="36">
                  <c:v>55.7</c:v>
                </c:pt>
                <c:pt idx="37">
                  <c:v>56.2</c:v>
                </c:pt>
                <c:pt idx="38">
                  <c:v>56.6</c:v>
                </c:pt>
                <c:pt idx="39">
                  <c:v>57.1</c:v>
                </c:pt>
                <c:pt idx="40">
                  <c:v>57.5</c:v>
                </c:pt>
                <c:pt idx="41">
                  <c:v>58</c:v>
                </c:pt>
                <c:pt idx="42">
                  <c:v>58.4</c:v>
                </c:pt>
                <c:pt idx="43">
                  <c:v>58.8</c:v>
                </c:pt>
                <c:pt idx="44">
                  <c:v>59.2</c:v>
                </c:pt>
                <c:pt idx="45">
                  <c:v>59.6</c:v>
                </c:pt>
                <c:pt idx="46">
                  <c:v>60</c:v>
                </c:pt>
                <c:pt idx="47">
                  <c:v>60.4</c:v>
                </c:pt>
                <c:pt idx="48">
                  <c:v>60.7</c:v>
                </c:pt>
                <c:pt idx="49">
                  <c:v>61.1</c:v>
                </c:pt>
              </c:numCache>
            </c:numRef>
          </c:yVal>
          <c:smooth val="0"/>
          <c:extLst>
            <c:ext xmlns:c16="http://schemas.microsoft.com/office/drawing/2014/chart" uri="{C3380CC4-5D6E-409C-BE32-E72D297353CC}">
              <c16:uniqueId val="{00000000-1A77-42CD-8111-8F8305C34538}"/>
            </c:ext>
          </c:extLst>
        </c:ser>
        <c:ser>
          <c:idx val="1"/>
          <c:order val="1"/>
          <c:tx>
            <c:strRef>
              <c:f>Sheet1!$C$1</c:f>
              <c:strCache>
                <c:ptCount val="1"/>
                <c:pt idx="0">
                  <c:v>51% Linear / 49% Addressable</c:v>
                </c:pt>
              </c:strCache>
            </c:strRef>
          </c:tx>
          <c:spPr>
            <a:ln w="25400" cap="rnd">
              <a:noFill/>
              <a:round/>
            </a:ln>
            <a:effectLst/>
          </c:spPr>
          <c:marker>
            <c:symbol val="circle"/>
            <c:size val="5"/>
            <c:spPr>
              <a:solidFill>
                <a:schemeClr val="accent3"/>
              </a:solidFill>
              <a:ln w="9525">
                <a:noFill/>
              </a:ln>
              <a:effectLst/>
            </c:spPr>
          </c:marker>
          <c:xVal>
            <c:numRef>
              <c:f>Sheet1!$C$2:$C$52</c:f>
              <c:numCache>
                <c:formatCode>_-"£"* #,##0_-;\-"£"* #,##0_-;_-"£"* "-"??_-;_-@_-</c:formatCode>
                <c:ptCount val="51"/>
                <c:pt idx="0">
                  <c:v>175206.51854245894</c:v>
                </c:pt>
                <c:pt idx="1">
                  <c:v>350413.03708491789</c:v>
                </c:pt>
                <c:pt idx="2">
                  <c:v>525619.55562737689</c:v>
                </c:pt>
                <c:pt idx="3">
                  <c:v>700826.07416983577</c:v>
                </c:pt>
                <c:pt idx="4">
                  <c:v>876032.59271229466</c:v>
                </c:pt>
                <c:pt idx="5">
                  <c:v>1051239.1112547538</c:v>
                </c:pt>
                <c:pt idx="6">
                  <c:v>1226445.6297972125</c:v>
                </c:pt>
                <c:pt idx="7">
                  <c:v>1401652.1483396715</c:v>
                </c:pt>
                <c:pt idx="8">
                  <c:v>1576858.6668821303</c:v>
                </c:pt>
                <c:pt idx="9">
                  <c:v>1752065.1854245893</c:v>
                </c:pt>
                <c:pt idx="10">
                  <c:v>1927271.7039670483</c:v>
                </c:pt>
                <c:pt idx="11">
                  <c:v>2102478.2225095076</c:v>
                </c:pt>
                <c:pt idx="12">
                  <c:v>2277684.7410519663</c:v>
                </c:pt>
                <c:pt idx="13">
                  <c:v>2452891.2595944251</c:v>
                </c:pt>
                <c:pt idx="14">
                  <c:v>2628097.7781368843</c:v>
                </c:pt>
                <c:pt idx="15">
                  <c:v>2803304.2966793431</c:v>
                </c:pt>
                <c:pt idx="16">
                  <c:v>2978510.8152218023</c:v>
                </c:pt>
                <c:pt idx="17">
                  <c:v>3153717.3337642606</c:v>
                </c:pt>
                <c:pt idx="18">
                  <c:v>3328923.8523067199</c:v>
                </c:pt>
                <c:pt idx="19">
                  <c:v>3504130.3708491786</c:v>
                </c:pt>
                <c:pt idx="20">
                  <c:v>3679336.8893916379</c:v>
                </c:pt>
                <c:pt idx="21">
                  <c:v>3854543.4079340966</c:v>
                </c:pt>
                <c:pt idx="22">
                  <c:v>4029749.9264765559</c:v>
                </c:pt>
                <c:pt idx="23">
                  <c:v>4204956.4450190151</c:v>
                </c:pt>
                <c:pt idx="24">
                  <c:v>4380162.9635614734</c:v>
                </c:pt>
                <c:pt idx="25">
                  <c:v>4555369.4821039326</c:v>
                </c:pt>
                <c:pt idx="26">
                  <c:v>4730576.000646391</c:v>
                </c:pt>
                <c:pt idx="27">
                  <c:v>4905782.5191888502</c:v>
                </c:pt>
                <c:pt idx="28">
                  <c:v>5080989.0377313085</c:v>
                </c:pt>
                <c:pt idx="29">
                  <c:v>5256195.5562737687</c:v>
                </c:pt>
                <c:pt idx="30">
                  <c:v>5431402.074816227</c:v>
                </c:pt>
                <c:pt idx="31">
                  <c:v>5606608.5933586862</c:v>
                </c:pt>
                <c:pt idx="32">
                  <c:v>5781815.1119011454</c:v>
                </c:pt>
                <c:pt idx="33">
                  <c:v>5957021.6304436047</c:v>
                </c:pt>
                <c:pt idx="34">
                  <c:v>6132228.148986063</c:v>
                </c:pt>
                <c:pt idx="35">
                  <c:v>6307434.6675285213</c:v>
                </c:pt>
                <c:pt idx="36">
                  <c:v>6482641.1860709814</c:v>
                </c:pt>
                <c:pt idx="37">
                  <c:v>6657847.7046134397</c:v>
                </c:pt>
                <c:pt idx="38">
                  <c:v>6833054.223155898</c:v>
                </c:pt>
                <c:pt idx="39">
                  <c:v>7008260.7416983573</c:v>
                </c:pt>
                <c:pt idx="40">
                  <c:v>7183467.2602408174</c:v>
                </c:pt>
                <c:pt idx="41">
                  <c:v>7358673.7787832757</c:v>
                </c:pt>
                <c:pt idx="42">
                  <c:v>7533880.297325735</c:v>
                </c:pt>
                <c:pt idx="43">
                  <c:v>7709086.8158681933</c:v>
                </c:pt>
                <c:pt idx="44">
                  <c:v>7884293.3344106525</c:v>
                </c:pt>
                <c:pt idx="45">
                  <c:v>8059499.8529531118</c:v>
                </c:pt>
                <c:pt idx="46">
                  <c:v>8234706.3714955691</c:v>
                </c:pt>
                <c:pt idx="47">
                  <c:v>8409912.8900380302</c:v>
                </c:pt>
                <c:pt idx="48">
                  <c:v>8585119.4085804876</c:v>
                </c:pt>
                <c:pt idx="49">
                  <c:v>8760325.9271229468</c:v>
                </c:pt>
              </c:numCache>
            </c:numRef>
          </c:xVal>
          <c:yVal>
            <c:numRef>
              <c:f>Sheet1!$D$2:$D$52</c:f>
              <c:numCache>
                <c:formatCode>0</c:formatCode>
                <c:ptCount val="51"/>
                <c:pt idx="0">
                  <c:v>13.2</c:v>
                </c:pt>
                <c:pt idx="1">
                  <c:v>19.3</c:v>
                </c:pt>
                <c:pt idx="2">
                  <c:v>23.8</c:v>
                </c:pt>
                <c:pt idx="3">
                  <c:v>27.4</c:v>
                </c:pt>
                <c:pt idx="4">
                  <c:v>30.4</c:v>
                </c:pt>
                <c:pt idx="5">
                  <c:v>33</c:v>
                </c:pt>
                <c:pt idx="6">
                  <c:v>35.299999999999997</c:v>
                </c:pt>
                <c:pt idx="7">
                  <c:v>37.4</c:v>
                </c:pt>
                <c:pt idx="8">
                  <c:v>39.200000000000003</c:v>
                </c:pt>
                <c:pt idx="9">
                  <c:v>40.9</c:v>
                </c:pt>
                <c:pt idx="10">
                  <c:v>42.4</c:v>
                </c:pt>
                <c:pt idx="11">
                  <c:v>43.8</c:v>
                </c:pt>
                <c:pt idx="12">
                  <c:v>45.1</c:v>
                </c:pt>
                <c:pt idx="13">
                  <c:v>46.3</c:v>
                </c:pt>
                <c:pt idx="14">
                  <c:v>47.5</c:v>
                </c:pt>
                <c:pt idx="15">
                  <c:v>48.5</c:v>
                </c:pt>
                <c:pt idx="16">
                  <c:v>49.5</c:v>
                </c:pt>
                <c:pt idx="17">
                  <c:v>50.5</c:v>
                </c:pt>
                <c:pt idx="18">
                  <c:v>51.4</c:v>
                </c:pt>
                <c:pt idx="19">
                  <c:v>52.2</c:v>
                </c:pt>
                <c:pt idx="20">
                  <c:v>53</c:v>
                </c:pt>
                <c:pt idx="21">
                  <c:v>53.8</c:v>
                </c:pt>
                <c:pt idx="22">
                  <c:v>54.5</c:v>
                </c:pt>
                <c:pt idx="23">
                  <c:v>55.2</c:v>
                </c:pt>
                <c:pt idx="24">
                  <c:v>55.9</c:v>
                </c:pt>
                <c:pt idx="25">
                  <c:v>56.5</c:v>
                </c:pt>
                <c:pt idx="26">
                  <c:v>57.2</c:v>
                </c:pt>
                <c:pt idx="27">
                  <c:v>57.7</c:v>
                </c:pt>
                <c:pt idx="28">
                  <c:v>58.3</c:v>
                </c:pt>
                <c:pt idx="29">
                  <c:v>58.9</c:v>
                </c:pt>
                <c:pt idx="30">
                  <c:v>59.4</c:v>
                </c:pt>
                <c:pt idx="31">
                  <c:v>59.9</c:v>
                </c:pt>
                <c:pt idx="32">
                  <c:v>60.4</c:v>
                </c:pt>
                <c:pt idx="33">
                  <c:v>60.9</c:v>
                </c:pt>
                <c:pt idx="34">
                  <c:v>61.3</c:v>
                </c:pt>
                <c:pt idx="35">
                  <c:v>61.8</c:v>
                </c:pt>
                <c:pt idx="36">
                  <c:v>62.2</c:v>
                </c:pt>
                <c:pt idx="37">
                  <c:v>62.6</c:v>
                </c:pt>
                <c:pt idx="38">
                  <c:v>63</c:v>
                </c:pt>
                <c:pt idx="39">
                  <c:v>63.4</c:v>
                </c:pt>
                <c:pt idx="40">
                  <c:v>63.8</c:v>
                </c:pt>
                <c:pt idx="41">
                  <c:v>64.2</c:v>
                </c:pt>
                <c:pt idx="42">
                  <c:v>64.5</c:v>
                </c:pt>
                <c:pt idx="43">
                  <c:v>64.900000000000006</c:v>
                </c:pt>
                <c:pt idx="44">
                  <c:v>65.2</c:v>
                </c:pt>
                <c:pt idx="45">
                  <c:v>65.5</c:v>
                </c:pt>
                <c:pt idx="46">
                  <c:v>65.900000000000006</c:v>
                </c:pt>
                <c:pt idx="47">
                  <c:v>66.2</c:v>
                </c:pt>
                <c:pt idx="48">
                  <c:v>66.5</c:v>
                </c:pt>
                <c:pt idx="49">
                  <c:v>66.8</c:v>
                </c:pt>
              </c:numCache>
            </c:numRef>
          </c:yVal>
          <c:smooth val="0"/>
          <c:extLst>
            <c:ext xmlns:c16="http://schemas.microsoft.com/office/drawing/2014/chart" uri="{C3380CC4-5D6E-409C-BE32-E72D297353CC}">
              <c16:uniqueId val="{00000001-67F3-4BFA-A20B-9ADC85250BC6}"/>
            </c:ext>
          </c:extLst>
        </c:ser>
        <c:dLbls>
          <c:showLegendKey val="0"/>
          <c:showVal val="0"/>
          <c:showCatName val="0"/>
          <c:showSerName val="0"/>
          <c:showPercent val="0"/>
          <c:showBubbleSize val="0"/>
        </c:dLbls>
        <c:axId val="824433152"/>
        <c:axId val="824430200"/>
        <c:extLst/>
      </c:scatterChart>
      <c:valAx>
        <c:axId val="824433152"/>
        <c:scaling>
          <c:orientation val="minMax"/>
          <c:max val="10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CAMPAIGN SPEND</a:t>
                </a:r>
              </a:p>
            </c:rich>
          </c:tx>
          <c:layout>
            <c:manualLayout>
              <c:xMode val="edge"/>
              <c:yMode val="edge"/>
              <c:x val="0.43620120370370369"/>
              <c:y val="0.932957407407407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0200"/>
        <c:crosses val="autoZero"/>
        <c:crossBetween val="midCat"/>
      </c:valAx>
      <c:valAx>
        <c:axId val="82443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1+ REACH %</a:t>
                </a:r>
              </a:p>
            </c:rich>
          </c:tx>
          <c:layout>
            <c:manualLayout>
              <c:xMode val="edge"/>
              <c:yMode val="edge"/>
              <c:x val="1.175925925925926E-3"/>
              <c:y val="0.3266340277777777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3152"/>
        <c:crosses val="autoZero"/>
        <c:crossBetween val="midCat"/>
      </c:valAx>
      <c:spPr>
        <a:noFill/>
        <a:ln>
          <a:noFill/>
        </a:ln>
        <a:effectLst/>
      </c:spPr>
    </c:plotArea>
    <c:legend>
      <c:legendPos val="r"/>
      <c:layout>
        <c:manualLayout>
          <c:xMode val="edge"/>
          <c:yMode val="edge"/>
          <c:x val="0.69092574074074076"/>
          <c:y val="0.69027685185185184"/>
          <c:w val="0.2244075925925926"/>
          <c:h val="0.11333518518518521"/>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100% Linear TV</c:v>
                </c:pt>
              </c:strCache>
            </c:strRef>
          </c:tx>
          <c:spPr>
            <a:ln w="19050" cap="rnd">
              <a:noFill/>
              <a:round/>
            </a:ln>
            <a:effectLst/>
          </c:spPr>
          <c:marker>
            <c:symbol val="circle"/>
            <c:size val="5"/>
            <c:spPr>
              <a:solidFill>
                <a:srgbClr val="372D87"/>
              </a:solidFill>
              <a:ln w="9525">
                <a:solidFill>
                  <a:schemeClr val="accent1"/>
                </a:solidFill>
              </a:ln>
              <a:effectLst/>
            </c:spPr>
          </c:marker>
          <c:xVal>
            <c:numRef>
              <c:f>Sheet1!$A$2:$A$52</c:f>
              <c:numCache>
                <c:formatCode>_-"£"* #,##0_-;\-"£"* #,##0_-;_-"£"* "-"??_-;_-@_-</c:formatCode>
                <c:ptCount val="51"/>
                <c:pt idx="0">
                  <c:v>115846.92415873609</c:v>
                </c:pt>
                <c:pt idx="1">
                  <c:v>231693.84831747218</c:v>
                </c:pt>
                <c:pt idx="2">
                  <c:v>347540.77247620828</c:v>
                </c:pt>
                <c:pt idx="3">
                  <c:v>463387.69663494435</c:v>
                </c:pt>
                <c:pt idx="4">
                  <c:v>579234.62079368043</c:v>
                </c:pt>
                <c:pt idx="5">
                  <c:v>695081.54495241656</c:v>
                </c:pt>
                <c:pt idx="6">
                  <c:v>810928.46911115269</c:v>
                </c:pt>
                <c:pt idx="7">
                  <c:v>926775.39326988871</c:v>
                </c:pt>
                <c:pt idx="8">
                  <c:v>1042622.3174286248</c:v>
                </c:pt>
                <c:pt idx="9">
                  <c:v>1158469.2415873609</c:v>
                </c:pt>
                <c:pt idx="10">
                  <c:v>1274316.165746097</c:v>
                </c:pt>
                <c:pt idx="11">
                  <c:v>1390163.0899048331</c:v>
                </c:pt>
                <c:pt idx="12">
                  <c:v>1506010.0140635693</c:v>
                </c:pt>
                <c:pt idx="13">
                  <c:v>1621856.9382223054</c:v>
                </c:pt>
                <c:pt idx="14">
                  <c:v>1737703.8623810413</c:v>
                </c:pt>
                <c:pt idx="15">
                  <c:v>1853550.7865397774</c:v>
                </c:pt>
                <c:pt idx="16">
                  <c:v>1969397.7106985135</c:v>
                </c:pt>
                <c:pt idx="17">
                  <c:v>2085244.6348572497</c:v>
                </c:pt>
                <c:pt idx="18">
                  <c:v>2201091.5590159856</c:v>
                </c:pt>
                <c:pt idx="19">
                  <c:v>2316938.4831747217</c:v>
                </c:pt>
                <c:pt idx="20">
                  <c:v>2432785.4073334578</c:v>
                </c:pt>
                <c:pt idx="21">
                  <c:v>2548632.331492194</c:v>
                </c:pt>
                <c:pt idx="22">
                  <c:v>2664479.2556509301</c:v>
                </c:pt>
                <c:pt idx="23">
                  <c:v>2780326.1798096662</c:v>
                </c:pt>
                <c:pt idx="24">
                  <c:v>2896173.1039684024</c:v>
                </c:pt>
                <c:pt idx="25">
                  <c:v>3012020.0281271385</c:v>
                </c:pt>
                <c:pt idx="26">
                  <c:v>3127866.9522858746</c:v>
                </c:pt>
                <c:pt idx="27">
                  <c:v>3243713.8764446108</c:v>
                </c:pt>
                <c:pt idx="28">
                  <c:v>3359560.8006033469</c:v>
                </c:pt>
                <c:pt idx="29">
                  <c:v>3475407.7247620826</c:v>
                </c:pt>
                <c:pt idx="30">
                  <c:v>3591254.6489208187</c:v>
                </c:pt>
                <c:pt idx="31">
                  <c:v>3707101.5730795548</c:v>
                </c:pt>
                <c:pt idx="32">
                  <c:v>3822948.497238291</c:v>
                </c:pt>
                <c:pt idx="33">
                  <c:v>3938795.4213970271</c:v>
                </c:pt>
                <c:pt idx="34">
                  <c:v>4054642.3455557632</c:v>
                </c:pt>
                <c:pt idx="35">
                  <c:v>4170489.2697144994</c:v>
                </c:pt>
                <c:pt idx="36">
                  <c:v>4286336.193873235</c:v>
                </c:pt>
                <c:pt idx="37">
                  <c:v>4402183.1180319712</c:v>
                </c:pt>
                <c:pt idx="38">
                  <c:v>4518030.0421907073</c:v>
                </c:pt>
                <c:pt idx="39">
                  <c:v>4633876.9663494434</c:v>
                </c:pt>
                <c:pt idx="40">
                  <c:v>4749723.8905081796</c:v>
                </c:pt>
                <c:pt idx="41">
                  <c:v>4865570.8146669157</c:v>
                </c:pt>
                <c:pt idx="42">
                  <c:v>4981417.7388256518</c:v>
                </c:pt>
                <c:pt idx="43">
                  <c:v>5097264.6629843879</c:v>
                </c:pt>
                <c:pt idx="44">
                  <c:v>5213111.5871431241</c:v>
                </c:pt>
                <c:pt idx="45">
                  <c:v>5328958.5113018602</c:v>
                </c:pt>
                <c:pt idx="46">
                  <c:v>5444805.4354605963</c:v>
                </c:pt>
                <c:pt idx="47">
                  <c:v>5560652.3596193325</c:v>
                </c:pt>
                <c:pt idx="48">
                  <c:v>5676499.2837780686</c:v>
                </c:pt>
                <c:pt idx="49">
                  <c:v>5792346.2079368047</c:v>
                </c:pt>
              </c:numCache>
            </c:numRef>
          </c:xVal>
          <c:yVal>
            <c:numRef>
              <c:f>Sheet1!$B$2:$B$52</c:f>
              <c:numCache>
                <c:formatCode>0</c:formatCode>
                <c:ptCount val="51"/>
                <c:pt idx="0">
                  <c:v>12.6</c:v>
                </c:pt>
                <c:pt idx="1">
                  <c:v>18.3</c:v>
                </c:pt>
                <c:pt idx="2">
                  <c:v>22.5</c:v>
                </c:pt>
                <c:pt idx="3">
                  <c:v>25.9</c:v>
                </c:pt>
                <c:pt idx="4">
                  <c:v>28.8</c:v>
                </c:pt>
                <c:pt idx="5">
                  <c:v>31.3</c:v>
                </c:pt>
                <c:pt idx="6">
                  <c:v>33.4</c:v>
                </c:pt>
                <c:pt idx="7">
                  <c:v>35.4</c:v>
                </c:pt>
                <c:pt idx="8">
                  <c:v>37.1</c:v>
                </c:pt>
                <c:pt idx="9">
                  <c:v>38.700000000000003</c:v>
                </c:pt>
                <c:pt idx="10">
                  <c:v>40.200000000000003</c:v>
                </c:pt>
                <c:pt idx="11">
                  <c:v>41.6</c:v>
                </c:pt>
                <c:pt idx="12">
                  <c:v>42.8</c:v>
                </c:pt>
                <c:pt idx="13">
                  <c:v>44</c:v>
                </c:pt>
                <c:pt idx="14">
                  <c:v>45.1</c:v>
                </c:pt>
                <c:pt idx="15">
                  <c:v>46.1</c:v>
                </c:pt>
                <c:pt idx="16">
                  <c:v>47.1</c:v>
                </c:pt>
                <c:pt idx="17">
                  <c:v>48</c:v>
                </c:pt>
                <c:pt idx="18">
                  <c:v>48.9</c:v>
                </c:pt>
                <c:pt idx="19">
                  <c:v>49.7</c:v>
                </c:pt>
                <c:pt idx="20">
                  <c:v>50.5</c:v>
                </c:pt>
                <c:pt idx="21">
                  <c:v>51.3</c:v>
                </c:pt>
                <c:pt idx="22">
                  <c:v>52</c:v>
                </c:pt>
                <c:pt idx="23">
                  <c:v>52.7</c:v>
                </c:pt>
                <c:pt idx="24">
                  <c:v>53.3</c:v>
                </c:pt>
                <c:pt idx="25">
                  <c:v>54</c:v>
                </c:pt>
                <c:pt idx="26">
                  <c:v>54.6</c:v>
                </c:pt>
                <c:pt idx="27">
                  <c:v>55.2</c:v>
                </c:pt>
                <c:pt idx="28">
                  <c:v>55.7</c:v>
                </c:pt>
                <c:pt idx="29">
                  <c:v>56.3</c:v>
                </c:pt>
                <c:pt idx="30">
                  <c:v>56.8</c:v>
                </c:pt>
                <c:pt idx="31">
                  <c:v>57.3</c:v>
                </c:pt>
                <c:pt idx="32">
                  <c:v>57.8</c:v>
                </c:pt>
                <c:pt idx="33">
                  <c:v>58.3</c:v>
                </c:pt>
                <c:pt idx="34">
                  <c:v>58.7</c:v>
                </c:pt>
                <c:pt idx="35">
                  <c:v>59.2</c:v>
                </c:pt>
                <c:pt idx="36">
                  <c:v>59.6</c:v>
                </c:pt>
                <c:pt idx="37">
                  <c:v>60</c:v>
                </c:pt>
                <c:pt idx="38">
                  <c:v>60.4</c:v>
                </c:pt>
                <c:pt idx="39">
                  <c:v>60.8</c:v>
                </c:pt>
                <c:pt idx="40">
                  <c:v>61.2</c:v>
                </c:pt>
                <c:pt idx="41">
                  <c:v>61.6</c:v>
                </c:pt>
                <c:pt idx="42">
                  <c:v>61.9</c:v>
                </c:pt>
                <c:pt idx="43">
                  <c:v>62.3</c:v>
                </c:pt>
                <c:pt idx="44">
                  <c:v>62.6</c:v>
                </c:pt>
                <c:pt idx="45">
                  <c:v>63</c:v>
                </c:pt>
                <c:pt idx="46">
                  <c:v>63.3</c:v>
                </c:pt>
                <c:pt idx="47">
                  <c:v>63.6</c:v>
                </c:pt>
                <c:pt idx="48">
                  <c:v>63.9</c:v>
                </c:pt>
                <c:pt idx="49">
                  <c:v>64.2</c:v>
                </c:pt>
              </c:numCache>
            </c:numRef>
          </c:yVal>
          <c:smooth val="0"/>
          <c:extLst>
            <c:ext xmlns:c16="http://schemas.microsoft.com/office/drawing/2014/chart" uri="{C3380CC4-5D6E-409C-BE32-E72D297353CC}">
              <c16:uniqueId val="{00000000-1A77-42CD-8111-8F8305C34538}"/>
            </c:ext>
          </c:extLst>
        </c:ser>
        <c:ser>
          <c:idx val="1"/>
          <c:order val="1"/>
          <c:tx>
            <c:strRef>
              <c:f>Sheet1!$C$1</c:f>
              <c:strCache>
                <c:ptCount val="1"/>
                <c:pt idx="0">
                  <c:v>62% Linear / 38% Addressable</c:v>
                </c:pt>
              </c:strCache>
            </c:strRef>
          </c:tx>
          <c:spPr>
            <a:ln w="25400" cap="rnd">
              <a:noFill/>
              <a:round/>
            </a:ln>
            <a:effectLst/>
          </c:spPr>
          <c:marker>
            <c:symbol val="circle"/>
            <c:size val="5"/>
            <c:spPr>
              <a:solidFill>
                <a:schemeClr val="accent3"/>
              </a:solidFill>
              <a:ln w="9525">
                <a:noFill/>
              </a:ln>
              <a:effectLst/>
            </c:spPr>
          </c:marker>
          <c:xVal>
            <c:numRef>
              <c:f>Sheet1!$C$2:$C$52</c:f>
              <c:numCache>
                <c:formatCode>_-"£"* #,##0_-;\-"£"* #,##0_-;_-"£"* "-"??_-;_-@_-</c:formatCode>
                <c:ptCount val="51"/>
                <c:pt idx="0">
                  <c:v>87848.902578416368</c:v>
                </c:pt>
                <c:pt idx="1">
                  <c:v>175697.80515683274</c:v>
                </c:pt>
                <c:pt idx="2">
                  <c:v>263546.70773524913</c:v>
                </c:pt>
                <c:pt idx="3">
                  <c:v>351395.61031366547</c:v>
                </c:pt>
                <c:pt idx="4">
                  <c:v>439244.51289208187</c:v>
                </c:pt>
                <c:pt idx="5">
                  <c:v>527093.41547049826</c:v>
                </c:pt>
                <c:pt idx="6">
                  <c:v>614942.31804891455</c:v>
                </c:pt>
                <c:pt idx="7">
                  <c:v>702791.22062733094</c:v>
                </c:pt>
                <c:pt idx="8">
                  <c:v>790640.12320574734</c:v>
                </c:pt>
                <c:pt idx="9">
                  <c:v>878489.02578416374</c:v>
                </c:pt>
                <c:pt idx="10">
                  <c:v>966337.92836258013</c:v>
                </c:pt>
                <c:pt idx="11">
                  <c:v>1054186.8309409965</c:v>
                </c:pt>
                <c:pt idx="12">
                  <c:v>1142035.7335194128</c:v>
                </c:pt>
                <c:pt idx="13">
                  <c:v>1229884.6360978291</c:v>
                </c:pt>
                <c:pt idx="14">
                  <c:v>1317733.5386762456</c:v>
                </c:pt>
                <c:pt idx="15">
                  <c:v>1405582.4412546619</c:v>
                </c:pt>
                <c:pt idx="16">
                  <c:v>1493431.3438330786</c:v>
                </c:pt>
                <c:pt idx="17">
                  <c:v>1581280.2464114947</c:v>
                </c:pt>
                <c:pt idx="18">
                  <c:v>1669129.1489899112</c:v>
                </c:pt>
                <c:pt idx="19">
                  <c:v>1756978.0515683275</c:v>
                </c:pt>
                <c:pt idx="20">
                  <c:v>1844826.9541467438</c:v>
                </c:pt>
                <c:pt idx="21">
                  <c:v>1932675.8567251603</c:v>
                </c:pt>
                <c:pt idx="22">
                  <c:v>2020524.7593035765</c:v>
                </c:pt>
                <c:pt idx="23">
                  <c:v>2108373.6618819931</c:v>
                </c:pt>
                <c:pt idx="24">
                  <c:v>2196222.5644604093</c:v>
                </c:pt>
                <c:pt idx="25">
                  <c:v>2284071.4670388256</c:v>
                </c:pt>
                <c:pt idx="26">
                  <c:v>2371920.3696172419</c:v>
                </c:pt>
                <c:pt idx="27">
                  <c:v>2459769.2721956582</c:v>
                </c:pt>
                <c:pt idx="28">
                  <c:v>2547618.1747740749</c:v>
                </c:pt>
                <c:pt idx="29">
                  <c:v>2635467.0773524912</c:v>
                </c:pt>
                <c:pt idx="30">
                  <c:v>2723315.979930907</c:v>
                </c:pt>
                <c:pt idx="31">
                  <c:v>2811164.8825093238</c:v>
                </c:pt>
                <c:pt idx="32">
                  <c:v>2899013.78508774</c:v>
                </c:pt>
                <c:pt idx="33">
                  <c:v>2986862.6876661573</c:v>
                </c:pt>
                <c:pt idx="34">
                  <c:v>3074711.5902445735</c:v>
                </c:pt>
                <c:pt idx="35">
                  <c:v>3162560.4928229894</c:v>
                </c:pt>
                <c:pt idx="36">
                  <c:v>3250409.3954014061</c:v>
                </c:pt>
                <c:pt idx="37">
                  <c:v>3338258.2979798224</c:v>
                </c:pt>
                <c:pt idx="38">
                  <c:v>3426107.2005582387</c:v>
                </c:pt>
                <c:pt idx="39">
                  <c:v>3513956.1031366549</c:v>
                </c:pt>
                <c:pt idx="40">
                  <c:v>3601805.0057150712</c:v>
                </c:pt>
                <c:pt idx="41">
                  <c:v>3689653.9082934875</c:v>
                </c:pt>
                <c:pt idx="42">
                  <c:v>3777502.8108719043</c:v>
                </c:pt>
                <c:pt idx="43">
                  <c:v>3865351.7134503205</c:v>
                </c:pt>
                <c:pt idx="44">
                  <c:v>3953200.6160287368</c:v>
                </c:pt>
                <c:pt idx="45">
                  <c:v>4041049.5186071531</c:v>
                </c:pt>
                <c:pt idx="46">
                  <c:v>4128898.4211855689</c:v>
                </c:pt>
                <c:pt idx="47">
                  <c:v>4216747.3237639861</c:v>
                </c:pt>
                <c:pt idx="48">
                  <c:v>4304596.2263424024</c:v>
                </c:pt>
                <c:pt idx="49">
                  <c:v>4392445.1289208187</c:v>
                </c:pt>
              </c:numCache>
            </c:numRef>
          </c:xVal>
          <c:yVal>
            <c:numRef>
              <c:f>Sheet1!$D$2:$D$52</c:f>
              <c:numCache>
                <c:formatCode>0</c:formatCode>
                <c:ptCount val="51"/>
                <c:pt idx="0">
                  <c:v>15.7</c:v>
                </c:pt>
                <c:pt idx="1">
                  <c:v>22.7</c:v>
                </c:pt>
                <c:pt idx="2">
                  <c:v>27.8</c:v>
                </c:pt>
                <c:pt idx="3">
                  <c:v>31.8</c:v>
                </c:pt>
                <c:pt idx="4">
                  <c:v>35.1</c:v>
                </c:pt>
                <c:pt idx="5">
                  <c:v>37.9</c:v>
                </c:pt>
                <c:pt idx="6">
                  <c:v>40.299999999999997</c:v>
                </c:pt>
                <c:pt idx="7">
                  <c:v>42.5</c:v>
                </c:pt>
                <c:pt idx="8">
                  <c:v>44.4</c:v>
                </c:pt>
                <c:pt idx="9">
                  <c:v>46.1</c:v>
                </c:pt>
                <c:pt idx="10">
                  <c:v>47.7</c:v>
                </c:pt>
                <c:pt idx="11">
                  <c:v>49.2</c:v>
                </c:pt>
                <c:pt idx="12">
                  <c:v>50.5</c:v>
                </c:pt>
                <c:pt idx="13">
                  <c:v>51.7</c:v>
                </c:pt>
                <c:pt idx="14">
                  <c:v>52.9</c:v>
                </c:pt>
                <c:pt idx="15">
                  <c:v>54</c:v>
                </c:pt>
                <c:pt idx="16">
                  <c:v>55</c:v>
                </c:pt>
                <c:pt idx="17">
                  <c:v>55.9</c:v>
                </c:pt>
                <c:pt idx="18">
                  <c:v>56.8</c:v>
                </c:pt>
                <c:pt idx="19">
                  <c:v>57.6</c:v>
                </c:pt>
                <c:pt idx="20">
                  <c:v>58.4</c:v>
                </c:pt>
                <c:pt idx="21">
                  <c:v>59.2</c:v>
                </c:pt>
                <c:pt idx="22">
                  <c:v>59.9</c:v>
                </c:pt>
                <c:pt idx="23">
                  <c:v>60.6</c:v>
                </c:pt>
                <c:pt idx="24">
                  <c:v>61.2</c:v>
                </c:pt>
                <c:pt idx="25">
                  <c:v>61.9</c:v>
                </c:pt>
                <c:pt idx="26">
                  <c:v>62.5</c:v>
                </c:pt>
                <c:pt idx="27">
                  <c:v>63</c:v>
                </c:pt>
                <c:pt idx="28">
                  <c:v>63.6</c:v>
                </c:pt>
                <c:pt idx="29">
                  <c:v>64.099999999999994</c:v>
                </c:pt>
                <c:pt idx="30">
                  <c:v>64.599999999999994</c:v>
                </c:pt>
                <c:pt idx="31">
                  <c:v>65.099999999999994</c:v>
                </c:pt>
                <c:pt idx="32">
                  <c:v>65.599999999999994</c:v>
                </c:pt>
                <c:pt idx="33">
                  <c:v>66</c:v>
                </c:pt>
                <c:pt idx="34">
                  <c:v>66.400000000000006</c:v>
                </c:pt>
                <c:pt idx="35">
                  <c:v>66.900000000000006</c:v>
                </c:pt>
                <c:pt idx="36">
                  <c:v>67.3</c:v>
                </c:pt>
                <c:pt idx="37">
                  <c:v>67.7</c:v>
                </c:pt>
                <c:pt idx="38">
                  <c:v>68.099999999999994</c:v>
                </c:pt>
                <c:pt idx="39">
                  <c:v>68.400000000000006</c:v>
                </c:pt>
                <c:pt idx="40">
                  <c:v>68.8</c:v>
                </c:pt>
                <c:pt idx="41">
                  <c:v>69.099999999999994</c:v>
                </c:pt>
                <c:pt idx="42">
                  <c:v>69.5</c:v>
                </c:pt>
                <c:pt idx="43">
                  <c:v>69.8</c:v>
                </c:pt>
                <c:pt idx="44">
                  <c:v>70.099999999999994</c:v>
                </c:pt>
                <c:pt idx="45">
                  <c:v>70.400000000000006</c:v>
                </c:pt>
                <c:pt idx="46">
                  <c:v>70.7</c:v>
                </c:pt>
                <c:pt idx="47">
                  <c:v>71</c:v>
                </c:pt>
                <c:pt idx="48">
                  <c:v>71.3</c:v>
                </c:pt>
                <c:pt idx="49">
                  <c:v>71.599999999999994</c:v>
                </c:pt>
              </c:numCache>
            </c:numRef>
          </c:yVal>
          <c:smooth val="0"/>
          <c:extLst>
            <c:ext xmlns:c16="http://schemas.microsoft.com/office/drawing/2014/chart" uri="{C3380CC4-5D6E-409C-BE32-E72D297353CC}">
              <c16:uniqueId val="{00000001-67F3-4BFA-A20B-9ADC85250BC6}"/>
            </c:ext>
          </c:extLst>
        </c:ser>
        <c:dLbls>
          <c:showLegendKey val="0"/>
          <c:showVal val="0"/>
          <c:showCatName val="0"/>
          <c:showSerName val="0"/>
          <c:showPercent val="0"/>
          <c:showBubbleSize val="0"/>
        </c:dLbls>
        <c:axId val="824433152"/>
        <c:axId val="824430200"/>
        <c:extLst/>
      </c:scatterChart>
      <c:valAx>
        <c:axId val="824433152"/>
        <c:scaling>
          <c:orientation val="minMax"/>
          <c:max val="5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CAMPAIGN SPEND</a:t>
                </a:r>
              </a:p>
            </c:rich>
          </c:tx>
          <c:layout>
            <c:manualLayout>
              <c:xMode val="edge"/>
              <c:yMode val="edge"/>
              <c:x val="0.43620120370370369"/>
              <c:y val="0.932957407407407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0200"/>
        <c:crosses val="autoZero"/>
        <c:crossBetween val="midCat"/>
      </c:valAx>
      <c:valAx>
        <c:axId val="82443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1+ REACH %</a:t>
                </a:r>
              </a:p>
            </c:rich>
          </c:tx>
          <c:layout>
            <c:manualLayout>
              <c:xMode val="edge"/>
              <c:yMode val="edge"/>
              <c:x val="1.175925925925926E-3"/>
              <c:y val="0.3266340277777777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3152"/>
        <c:crosses val="autoZero"/>
        <c:crossBetween val="midCat"/>
      </c:valAx>
      <c:spPr>
        <a:noFill/>
        <a:ln>
          <a:noFill/>
        </a:ln>
        <a:effectLst/>
      </c:spPr>
    </c:plotArea>
    <c:legend>
      <c:legendPos val="r"/>
      <c:layout>
        <c:manualLayout>
          <c:xMode val="edge"/>
          <c:yMode val="edge"/>
          <c:x val="0.69092574074074076"/>
          <c:y val="0.69027685185185184"/>
          <c:w val="0.2244075925925926"/>
          <c:h val="0.11333518518518521"/>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922685185185195E-2"/>
          <c:y val="2.0410464293587581E-2"/>
          <c:w val="0.93407731481481482"/>
          <c:h val="0.84608611111111109"/>
        </c:manualLayout>
      </c:layout>
      <c:lineChart>
        <c:grouping val="standard"/>
        <c:varyColors val="0"/>
        <c:ser>
          <c:idx val="0"/>
          <c:order val="0"/>
          <c:tx>
            <c:strRef>
              <c:f>Sheet1!$A$2</c:f>
              <c:strCache>
                <c:ptCount val="1"/>
                <c:pt idx="0">
                  <c:v>All Inds</c:v>
                </c:pt>
              </c:strCache>
            </c:strRef>
          </c:tx>
          <c:spPr>
            <a:ln w="28575" cap="rnd">
              <a:solidFill>
                <a:schemeClr val="accent1"/>
              </a:solidFill>
              <a:round/>
            </a:ln>
            <a:effectLst/>
          </c:spPr>
          <c:marker>
            <c:symbol val="none"/>
          </c:marker>
          <c:dLbls>
            <c:dLbl>
              <c:idx val="10"/>
              <c:layout>
                <c:manualLayout>
                  <c:x val="-1.175925925925926E-3"/>
                  <c:y val="9.62121212121212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15-45BB-9AC2-DAA4807614AD}"/>
                </c:ext>
              </c:extLst>
            </c:dLbl>
            <c:spPr>
              <a:noFill/>
              <a:ln>
                <a:noFill/>
              </a:ln>
              <a:effectLst/>
            </c:spPr>
            <c:txPr>
              <a:bodyPr rot="0" spcFirstLastPara="1" vertOverflow="ellipsis" vert="horz" wrap="square" anchor="ctr" anchorCtr="1"/>
              <a:lstStyle/>
              <a:p>
                <a:pPr>
                  <a:defRPr sz="1197"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Q4 2015</c:v>
                </c:pt>
                <c:pt idx="1">
                  <c:v>Q4 2016</c:v>
                </c:pt>
                <c:pt idx="2">
                  <c:v>Q4 2017</c:v>
                </c:pt>
                <c:pt idx="3">
                  <c:v>Q4 2018</c:v>
                </c:pt>
                <c:pt idx="4">
                  <c:v>Q4 2019</c:v>
                </c:pt>
                <c:pt idx="5">
                  <c:v>Q3 2020*</c:v>
                </c:pt>
                <c:pt idx="6">
                  <c:v>Q4 2021</c:v>
                </c:pt>
                <c:pt idx="7">
                  <c:v>Q4 2022</c:v>
                </c:pt>
                <c:pt idx="8">
                  <c:v>Q4 2023</c:v>
                </c:pt>
                <c:pt idx="9">
                  <c:v>Q4 2024</c:v>
                </c:pt>
                <c:pt idx="10">
                  <c:v>Q4 2025</c:v>
                </c:pt>
              </c:strCache>
            </c:strRef>
          </c:cat>
          <c:val>
            <c:numRef>
              <c:f>Sheet1!$B$2:$L$2</c:f>
              <c:numCache>
                <c:formatCode>#,##0.0</c:formatCode>
                <c:ptCount val="11"/>
                <c:pt idx="0">
                  <c:v>29.3</c:v>
                </c:pt>
                <c:pt idx="1">
                  <c:v>37.4</c:v>
                </c:pt>
                <c:pt idx="2">
                  <c:v>44.2</c:v>
                </c:pt>
                <c:pt idx="3">
                  <c:v>51.4</c:v>
                </c:pt>
                <c:pt idx="4">
                  <c:v>60.1</c:v>
                </c:pt>
                <c:pt idx="5">
                  <c:v>68.900000000000006</c:v>
                </c:pt>
                <c:pt idx="6">
                  <c:v>74.900000000000006</c:v>
                </c:pt>
                <c:pt idx="7">
                  <c:v>75.2</c:v>
                </c:pt>
                <c:pt idx="8">
                  <c:v>72.3</c:v>
                </c:pt>
                <c:pt idx="9">
                  <c:v>75.400000000000006</c:v>
                </c:pt>
                <c:pt idx="10" formatCode="0.0">
                  <c:v>75.900000000000006</c:v>
                </c:pt>
              </c:numCache>
            </c:numRef>
          </c:val>
          <c:smooth val="1"/>
          <c:extLst>
            <c:ext xmlns:c16="http://schemas.microsoft.com/office/drawing/2014/chart" uri="{C3380CC4-5D6E-409C-BE32-E72D297353CC}">
              <c16:uniqueId val="{00000001-2E15-45BB-9AC2-DAA4807614AD}"/>
            </c:ext>
          </c:extLst>
        </c:ser>
        <c:ser>
          <c:idx val="1"/>
          <c:order val="1"/>
          <c:tx>
            <c:strRef>
              <c:f>Sheet1!$A$3</c:f>
              <c:strCache>
                <c:ptCount val="1"/>
                <c:pt idx="0">
                  <c:v>Under 16</c:v>
                </c:pt>
              </c:strCache>
            </c:strRef>
          </c:tx>
          <c:spPr>
            <a:ln w="28575" cap="rnd">
              <a:solidFill>
                <a:srgbClr val="0070C0"/>
              </a:solidFill>
              <a:round/>
            </a:ln>
            <a:effectLst/>
          </c:spPr>
          <c:marker>
            <c:symbol val="none"/>
          </c:marker>
          <c:dLbls>
            <c:dLbl>
              <c:idx val="10"/>
              <c:layout>
                <c:manualLayout>
                  <c:x val="0"/>
                  <c:y val="-3.52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15-45BB-9AC2-DAA4807614AD}"/>
                </c:ext>
              </c:extLst>
            </c:dLbl>
            <c:spPr>
              <a:noFill/>
              <a:ln>
                <a:noFill/>
              </a:ln>
              <a:effectLst/>
            </c:spPr>
            <c:txPr>
              <a:bodyPr rot="0" spcFirstLastPara="1" vertOverflow="ellipsis" vert="horz" wrap="square" anchor="ctr" anchorCtr="1"/>
              <a:lstStyle/>
              <a:p>
                <a:pPr>
                  <a:defRPr sz="1197"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Q4 2015</c:v>
                </c:pt>
                <c:pt idx="1">
                  <c:v>Q4 2016</c:v>
                </c:pt>
                <c:pt idx="2">
                  <c:v>Q4 2017</c:v>
                </c:pt>
                <c:pt idx="3">
                  <c:v>Q4 2018</c:v>
                </c:pt>
                <c:pt idx="4">
                  <c:v>Q4 2019</c:v>
                </c:pt>
                <c:pt idx="5">
                  <c:v>Q3 2020*</c:v>
                </c:pt>
                <c:pt idx="6">
                  <c:v>Q4 2021</c:v>
                </c:pt>
                <c:pt idx="7">
                  <c:v>Q4 2022</c:v>
                </c:pt>
                <c:pt idx="8">
                  <c:v>Q4 2023</c:v>
                </c:pt>
                <c:pt idx="9">
                  <c:v>Q4 2024</c:v>
                </c:pt>
                <c:pt idx="10">
                  <c:v>Q4 2025</c:v>
                </c:pt>
              </c:strCache>
            </c:strRef>
          </c:cat>
          <c:val>
            <c:numRef>
              <c:f>Sheet1!$B$3:$L$3</c:f>
              <c:numCache>
                <c:formatCode>General</c:formatCode>
                <c:ptCount val="11"/>
                <c:pt idx="0">
                  <c:v>37.1</c:v>
                </c:pt>
                <c:pt idx="1">
                  <c:v>47.8</c:v>
                </c:pt>
                <c:pt idx="2">
                  <c:v>54.8</c:v>
                </c:pt>
                <c:pt idx="3">
                  <c:v>63.5</c:v>
                </c:pt>
                <c:pt idx="4">
                  <c:v>73.400000000000006</c:v>
                </c:pt>
                <c:pt idx="5">
                  <c:v>80.599999999999994</c:v>
                </c:pt>
                <c:pt idx="6">
                  <c:v>88</c:v>
                </c:pt>
                <c:pt idx="7">
                  <c:v>86.6</c:v>
                </c:pt>
                <c:pt idx="8">
                  <c:v>82.1</c:v>
                </c:pt>
                <c:pt idx="9">
                  <c:v>85.6</c:v>
                </c:pt>
                <c:pt idx="10" formatCode="0.0">
                  <c:v>84.8</c:v>
                </c:pt>
              </c:numCache>
            </c:numRef>
          </c:val>
          <c:smooth val="1"/>
          <c:extLst>
            <c:ext xmlns:c16="http://schemas.microsoft.com/office/drawing/2014/chart" uri="{C3380CC4-5D6E-409C-BE32-E72D297353CC}">
              <c16:uniqueId val="{00000003-2E15-45BB-9AC2-DAA4807614AD}"/>
            </c:ext>
          </c:extLst>
        </c:ser>
        <c:ser>
          <c:idx val="2"/>
          <c:order val="2"/>
          <c:tx>
            <c:strRef>
              <c:f>Sheet1!$A$4</c:f>
              <c:strCache>
                <c:ptCount val="1"/>
                <c:pt idx="0">
                  <c:v>16-34</c:v>
                </c:pt>
              </c:strCache>
            </c:strRef>
          </c:tx>
          <c:spPr>
            <a:ln w="28575" cap="rnd">
              <a:solidFill>
                <a:schemeClr val="accent3"/>
              </a:solidFill>
              <a:round/>
            </a:ln>
            <a:effectLst/>
          </c:spPr>
          <c:marker>
            <c:symbol val="none"/>
          </c:marker>
          <c:dLbls>
            <c:dLbl>
              <c:idx val="10"/>
              <c:layout>
                <c:manualLayout>
                  <c:x val="-1.175925925925926E-3"/>
                  <c:y val="-6.41414141414144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E15-45BB-9AC2-DAA4807614AD}"/>
                </c:ext>
              </c:extLst>
            </c:dLbl>
            <c:spPr>
              <a:noFill/>
              <a:ln>
                <a:noFill/>
              </a:ln>
              <a:effectLst/>
            </c:spPr>
            <c:txPr>
              <a:bodyPr rot="0" spcFirstLastPara="1" vertOverflow="ellipsis" vert="horz" wrap="square" anchor="ctr" anchorCtr="1"/>
              <a:lstStyle/>
              <a:p>
                <a:pPr>
                  <a:defRPr sz="1197"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Q4 2015</c:v>
                </c:pt>
                <c:pt idx="1">
                  <c:v>Q4 2016</c:v>
                </c:pt>
                <c:pt idx="2">
                  <c:v>Q4 2017</c:v>
                </c:pt>
                <c:pt idx="3">
                  <c:v>Q4 2018</c:v>
                </c:pt>
                <c:pt idx="4">
                  <c:v>Q4 2019</c:v>
                </c:pt>
                <c:pt idx="5">
                  <c:v>Q3 2020*</c:v>
                </c:pt>
                <c:pt idx="6">
                  <c:v>Q4 2021</c:v>
                </c:pt>
                <c:pt idx="7">
                  <c:v>Q4 2022</c:v>
                </c:pt>
                <c:pt idx="8">
                  <c:v>Q4 2023</c:v>
                </c:pt>
                <c:pt idx="9">
                  <c:v>Q4 2024</c:v>
                </c:pt>
                <c:pt idx="10">
                  <c:v>Q4 2025</c:v>
                </c:pt>
              </c:strCache>
            </c:strRef>
          </c:cat>
          <c:val>
            <c:numRef>
              <c:f>Sheet1!$B$4:$L$4</c:f>
              <c:numCache>
                <c:formatCode>#,##0.0</c:formatCode>
                <c:ptCount val="11"/>
                <c:pt idx="0">
                  <c:v>39.799999999999997</c:v>
                </c:pt>
                <c:pt idx="1">
                  <c:v>51.9</c:v>
                </c:pt>
                <c:pt idx="2">
                  <c:v>58.5</c:v>
                </c:pt>
                <c:pt idx="3">
                  <c:v>67.3</c:v>
                </c:pt>
                <c:pt idx="4">
                  <c:v>74.5</c:v>
                </c:pt>
                <c:pt idx="5">
                  <c:v>83.2</c:v>
                </c:pt>
                <c:pt idx="6">
                  <c:v>87.7</c:v>
                </c:pt>
                <c:pt idx="7">
                  <c:v>86.4</c:v>
                </c:pt>
                <c:pt idx="8">
                  <c:v>82.8</c:v>
                </c:pt>
                <c:pt idx="9">
                  <c:v>83.5</c:v>
                </c:pt>
                <c:pt idx="10" formatCode="0.0">
                  <c:v>83.4</c:v>
                </c:pt>
              </c:numCache>
            </c:numRef>
          </c:val>
          <c:smooth val="1"/>
          <c:extLst>
            <c:ext xmlns:c16="http://schemas.microsoft.com/office/drawing/2014/chart" uri="{C3380CC4-5D6E-409C-BE32-E72D297353CC}">
              <c16:uniqueId val="{00000005-2E15-45BB-9AC2-DAA4807614AD}"/>
            </c:ext>
          </c:extLst>
        </c:ser>
        <c:ser>
          <c:idx val="3"/>
          <c:order val="3"/>
          <c:tx>
            <c:strRef>
              <c:f>Sheet1!$A$5</c:f>
              <c:strCache>
                <c:ptCount val="1"/>
                <c:pt idx="0">
                  <c:v>35-64</c:v>
                </c:pt>
              </c:strCache>
            </c:strRef>
          </c:tx>
          <c:spPr>
            <a:ln w="28575" cap="rnd">
              <a:solidFill>
                <a:schemeClr val="accent4"/>
              </a:solidFill>
              <a:round/>
            </a:ln>
            <a:effectLst/>
          </c:spPr>
          <c:marker>
            <c:symbol val="none"/>
          </c:marker>
          <c:dLbls>
            <c:dLbl>
              <c:idx val="10"/>
              <c:layout>
                <c:manualLayout>
                  <c:x val="-1.3464814814814815E-3"/>
                  <c:y val="3.591919191919162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E15-45BB-9AC2-DAA4807614AD}"/>
                </c:ext>
              </c:extLst>
            </c:dLbl>
            <c:spPr>
              <a:noFill/>
              <a:ln>
                <a:noFill/>
              </a:ln>
              <a:effectLst/>
            </c:spPr>
            <c:txPr>
              <a:bodyPr rot="0" spcFirstLastPara="1" vertOverflow="ellipsis" vert="horz" wrap="square" anchor="ctr" anchorCtr="1"/>
              <a:lstStyle/>
              <a:p>
                <a:pPr>
                  <a:defRPr sz="1197"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Q4 2015</c:v>
                </c:pt>
                <c:pt idx="1">
                  <c:v>Q4 2016</c:v>
                </c:pt>
                <c:pt idx="2">
                  <c:v>Q4 2017</c:v>
                </c:pt>
                <c:pt idx="3">
                  <c:v>Q4 2018</c:v>
                </c:pt>
                <c:pt idx="4">
                  <c:v>Q4 2019</c:v>
                </c:pt>
                <c:pt idx="5">
                  <c:v>Q3 2020*</c:v>
                </c:pt>
                <c:pt idx="6">
                  <c:v>Q4 2021</c:v>
                </c:pt>
                <c:pt idx="7">
                  <c:v>Q4 2022</c:v>
                </c:pt>
                <c:pt idx="8">
                  <c:v>Q4 2023</c:v>
                </c:pt>
                <c:pt idx="9">
                  <c:v>Q4 2024</c:v>
                </c:pt>
                <c:pt idx="10">
                  <c:v>Q4 2025</c:v>
                </c:pt>
              </c:strCache>
            </c:strRef>
          </c:cat>
          <c:val>
            <c:numRef>
              <c:f>Sheet1!$B$5:$L$5</c:f>
              <c:numCache>
                <c:formatCode>#,##0.0</c:formatCode>
                <c:ptCount val="11"/>
                <c:pt idx="0">
                  <c:v>29.6</c:v>
                </c:pt>
                <c:pt idx="1">
                  <c:v>36.700000000000003</c:v>
                </c:pt>
                <c:pt idx="2">
                  <c:v>45.1</c:v>
                </c:pt>
                <c:pt idx="3">
                  <c:v>51.7</c:v>
                </c:pt>
                <c:pt idx="4">
                  <c:v>62.7</c:v>
                </c:pt>
                <c:pt idx="5">
                  <c:v>72.2</c:v>
                </c:pt>
                <c:pt idx="6">
                  <c:v>77.400000000000006</c:v>
                </c:pt>
                <c:pt idx="7">
                  <c:v>78.599999999999994</c:v>
                </c:pt>
                <c:pt idx="8">
                  <c:v>75.2</c:v>
                </c:pt>
                <c:pt idx="9">
                  <c:v>79.3</c:v>
                </c:pt>
                <c:pt idx="10" formatCode="0.0">
                  <c:v>79.5</c:v>
                </c:pt>
              </c:numCache>
            </c:numRef>
          </c:val>
          <c:smooth val="1"/>
          <c:extLst>
            <c:ext xmlns:c16="http://schemas.microsoft.com/office/drawing/2014/chart" uri="{C3380CC4-5D6E-409C-BE32-E72D297353CC}">
              <c16:uniqueId val="{00000007-2E15-45BB-9AC2-DAA4807614AD}"/>
            </c:ext>
          </c:extLst>
        </c:ser>
        <c:ser>
          <c:idx val="4"/>
          <c:order val="4"/>
          <c:tx>
            <c:strRef>
              <c:f>Sheet1!$A$6</c:f>
              <c:strCache>
                <c:ptCount val="1"/>
                <c:pt idx="0">
                  <c:v>65+</c:v>
                </c:pt>
              </c:strCache>
            </c:strRef>
          </c:tx>
          <c:spPr>
            <a:ln w="28575" cap="rnd">
              <a:solidFill>
                <a:schemeClr val="accent5"/>
              </a:solidFill>
              <a:round/>
            </a:ln>
            <a:effectLst/>
          </c:spPr>
          <c:marker>
            <c:symbol val="none"/>
          </c:marker>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E15-45BB-9AC2-DAA4807614AD}"/>
                </c:ext>
              </c:extLst>
            </c:dLbl>
            <c:spPr>
              <a:noFill/>
              <a:ln>
                <a:noFill/>
              </a:ln>
              <a:effectLst/>
            </c:spPr>
            <c:txPr>
              <a:bodyPr rot="0" spcFirstLastPara="1" vertOverflow="ellipsis" vert="horz" wrap="square" anchor="ctr" anchorCtr="1"/>
              <a:lstStyle/>
              <a:p>
                <a:pPr>
                  <a:defRPr sz="1197"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Q4 2015</c:v>
                </c:pt>
                <c:pt idx="1">
                  <c:v>Q4 2016</c:v>
                </c:pt>
                <c:pt idx="2">
                  <c:v>Q4 2017</c:v>
                </c:pt>
                <c:pt idx="3">
                  <c:v>Q4 2018</c:v>
                </c:pt>
                <c:pt idx="4">
                  <c:v>Q4 2019</c:v>
                </c:pt>
                <c:pt idx="5">
                  <c:v>Q3 2020*</c:v>
                </c:pt>
                <c:pt idx="6">
                  <c:v>Q4 2021</c:v>
                </c:pt>
                <c:pt idx="7">
                  <c:v>Q4 2022</c:v>
                </c:pt>
                <c:pt idx="8">
                  <c:v>Q4 2023</c:v>
                </c:pt>
                <c:pt idx="9">
                  <c:v>Q4 2024</c:v>
                </c:pt>
                <c:pt idx="10">
                  <c:v>Q4 2025</c:v>
                </c:pt>
              </c:strCache>
            </c:strRef>
          </c:cat>
          <c:val>
            <c:numRef>
              <c:f>Sheet1!$B$6:$L$6</c:f>
              <c:numCache>
                <c:formatCode>#,##0.0</c:formatCode>
                <c:ptCount val="11"/>
                <c:pt idx="0">
                  <c:v>5.6</c:v>
                </c:pt>
                <c:pt idx="1">
                  <c:v>8</c:v>
                </c:pt>
                <c:pt idx="2">
                  <c:v>12.1</c:v>
                </c:pt>
                <c:pt idx="3">
                  <c:v>17</c:v>
                </c:pt>
                <c:pt idx="4">
                  <c:v>22</c:v>
                </c:pt>
                <c:pt idx="5">
                  <c:v>31.3</c:v>
                </c:pt>
                <c:pt idx="6">
                  <c:v>39.9</c:v>
                </c:pt>
                <c:pt idx="7">
                  <c:v>42.8</c:v>
                </c:pt>
                <c:pt idx="8">
                  <c:v>43.5</c:v>
                </c:pt>
                <c:pt idx="9">
                  <c:v>47.5</c:v>
                </c:pt>
                <c:pt idx="10" formatCode="0.0">
                  <c:v>50.8</c:v>
                </c:pt>
              </c:numCache>
            </c:numRef>
          </c:val>
          <c:smooth val="1"/>
          <c:extLst>
            <c:ext xmlns:c16="http://schemas.microsoft.com/office/drawing/2014/chart" uri="{C3380CC4-5D6E-409C-BE32-E72D297353CC}">
              <c16:uniqueId val="{00000009-2E15-45BB-9AC2-DAA4807614AD}"/>
            </c:ext>
          </c:extLst>
        </c:ser>
        <c:dLbls>
          <c:showLegendKey val="0"/>
          <c:showVal val="0"/>
          <c:showCatName val="0"/>
          <c:showSerName val="0"/>
          <c:showPercent val="0"/>
          <c:showBubbleSize val="0"/>
        </c:dLbls>
        <c:smooth val="0"/>
        <c:axId val="649824728"/>
        <c:axId val="649827024"/>
      </c:lineChart>
      <c:catAx>
        <c:axId val="649824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2"/>
                </a:solidFill>
                <a:latin typeface="+mn-lt"/>
                <a:ea typeface="+mn-ea"/>
                <a:cs typeface="+mn-cs"/>
              </a:defRPr>
            </a:pPr>
            <a:endParaRPr lang="en-US"/>
          </a:p>
        </c:txPr>
        <c:crossAx val="649827024"/>
        <c:crossesAt val="0"/>
        <c:auto val="1"/>
        <c:lblAlgn val="ctr"/>
        <c:lblOffset val="100"/>
        <c:noMultiLvlLbl val="0"/>
      </c:catAx>
      <c:valAx>
        <c:axId val="64982702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bg2"/>
                    </a:solidFill>
                    <a:latin typeface="+mn-lt"/>
                    <a:ea typeface="+mn-ea"/>
                    <a:cs typeface="+mn-cs"/>
                  </a:defRPr>
                </a:pPr>
                <a:r>
                  <a:rPr lang="en-GB"/>
                  <a:t>% SVOD PENETRATION</a:t>
                </a:r>
              </a:p>
            </c:rich>
          </c:tx>
          <c:layout>
            <c:manualLayout>
              <c:xMode val="edge"/>
              <c:yMode val="edge"/>
              <c:x val="4.2062962962962974E-3"/>
              <c:y val="0.17162474747474749"/>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bg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2"/>
                </a:solidFill>
                <a:latin typeface="+mn-lt"/>
                <a:ea typeface="+mn-ea"/>
                <a:cs typeface="+mn-cs"/>
              </a:defRPr>
            </a:pPr>
            <a:endParaRPr lang="en-US"/>
          </a:p>
        </c:txPr>
        <c:crossAx val="649824728"/>
        <c:crosses val="autoZero"/>
        <c:crossBetween val="between"/>
      </c:valAx>
      <c:spPr>
        <a:noFill/>
        <a:ln w="25400">
          <a:noFill/>
        </a:ln>
        <a:effectLst/>
      </c:spPr>
    </c:plotArea>
    <c:legend>
      <c:legendPos val="b"/>
      <c:layout>
        <c:manualLayout>
          <c:xMode val="edge"/>
          <c:yMode val="edge"/>
          <c:x val="0.3378311262766559"/>
          <c:y val="2.9128800030660488E-2"/>
          <c:w val="0.40757336422670482"/>
          <c:h val="6.5475678383313404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bg2"/>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6610772697839733E-2"/>
          <c:y val="3.9715769970756452E-2"/>
          <c:w val="0.90057991261058234"/>
          <c:h val="0.86819770424650966"/>
        </c:manualLayout>
      </c:layout>
      <c:barChart>
        <c:barDir val="col"/>
        <c:grouping val="clustered"/>
        <c:varyColors val="0"/>
        <c:ser>
          <c:idx val="0"/>
          <c:order val="0"/>
          <c:spPr>
            <a:solidFill>
              <a:schemeClr val="accent1">
                <a:shade val="40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Sheet1!$B$2:$G$2</c:f>
              <c:numCache>
                <c:formatCode>h:mm:ss</c:formatCode>
                <c:ptCount val="6"/>
                <c:pt idx="0">
                  <c:v>0.12513888888888888</c:v>
                </c:pt>
                <c:pt idx="1">
                  <c:v>8.0277777777777781E-2</c:v>
                </c:pt>
                <c:pt idx="2">
                  <c:v>3.0462962962962963E-2</c:v>
                </c:pt>
                <c:pt idx="3">
                  <c:v>3.2407407407407406E-4</c:v>
                </c:pt>
                <c:pt idx="4">
                  <c:v>2.5520833333333333E-2</c:v>
                </c:pt>
                <c:pt idx="5">
                  <c:v>6.4583333333333333E-3</c:v>
                </c:pt>
              </c:numCache>
            </c:numRef>
          </c:val>
          <c:extLst>
            <c:ext xmlns:c16="http://schemas.microsoft.com/office/drawing/2014/chart" uri="{C3380CC4-5D6E-409C-BE32-E72D297353CC}">
              <c16:uniqueId val="{00000000-02CE-4137-9AAA-A47F238570DE}"/>
            </c:ext>
          </c:extLst>
        </c:ser>
        <c:ser>
          <c:idx val="1"/>
          <c:order val="1"/>
          <c:spPr>
            <a:solidFill>
              <a:schemeClr val="accent1">
                <a:shade val="51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Sheet1!$B$3:$G$3</c:f>
              <c:numCache>
                <c:formatCode>h:mm:ss</c:formatCode>
                <c:ptCount val="6"/>
                <c:pt idx="0">
                  <c:v>0.11732638888888888</c:v>
                </c:pt>
                <c:pt idx="1">
                  <c:v>7.7569444444444441E-2</c:v>
                </c:pt>
                <c:pt idx="2">
                  <c:v>3.0543981481481481E-2</c:v>
                </c:pt>
                <c:pt idx="3">
                  <c:v>2.8935185185185184E-4</c:v>
                </c:pt>
                <c:pt idx="4">
                  <c:v>2.4571759259259258E-2</c:v>
                </c:pt>
                <c:pt idx="5">
                  <c:v>6.0069444444444441E-3</c:v>
                </c:pt>
              </c:numCache>
            </c:numRef>
          </c:val>
          <c:extLst>
            <c:ext xmlns:c16="http://schemas.microsoft.com/office/drawing/2014/chart" uri="{C3380CC4-5D6E-409C-BE32-E72D297353CC}">
              <c16:uniqueId val="{00000001-02CE-4137-9AAA-A47F238570DE}"/>
            </c:ext>
          </c:extLst>
        </c:ser>
        <c:ser>
          <c:idx val="2"/>
          <c:order val="2"/>
          <c:spPr>
            <a:solidFill>
              <a:schemeClr val="accent1">
                <a:shade val="62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Sheet1!$B$4:$G$4</c:f>
              <c:numCache>
                <c:formatCode>h:mm:ss</c:formatCode>
                <c:ptCount val="6"/>
                <c:pt idx="0">
                  <c:v>0.11081018518518519</c:v>
                </c:pt>
                <c:pt idx="1">
                  <c:v>7.5219907407407402E-2</c:v>
                </c:pt>
                <c:pt idx="2">
                  <c:v>2.9386574074074075E-2</c:v>
                </c:pt>
                <c:pt idx="3">
                  <c:v>2.8935185185185184E-4</c:v>
                </c:pt>
                <c:pt idx="4">
                  <c:v>2.4282407407407409E-2</c:v>
                </c:pt>
                <c:pt idx="5">
                  <c:v>5.8796296296296296E-3</c:v>
                </c:pt>
              </c:numCache>
            </c:numRef>
          </c:val>
          <c:extLst>
            <c:ext xmlns:c16="http://schemas.microsoft.com/office/drawing/2014/chart" uri="{C3380CC4-5D6E-409C-BE32-E72D297353CC}">
              <c16:uniqueId val="{00000002-02CE-4137-9AAA-A47F238570DE}"/>
            </c:ext>
          </c:extLst>
        </c:ser>
        <c:ser>
          <c:idx val="3"/>
          <c:order val="3"/>
          <c:spPr>
            <a:solidFill>
              <a:schemeClr val="accent1">
                <a:shade val="73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Sheet1!$B$5:$G$5</c:f>
              <c:numCache>
                <c:formatCode>h:mm:ss</c:formatCode>
                <c:ptCount val="6"/>
                <c:pt idx="0">
                  <c:v>0.10726851851851851</c:v>
                </c:pt>
                <c:pt idx="1">
                  <c:v>7.300925925925926E-2</c:v>
                </c:pt>
                <c:pt idx="2">
                  <c:v>2.8055555555555556E-2</c:v>
                </c:pt>
                <c:pt idx="3">
                  <c:v>2.5462962962962961E-4</c:v>
                </c:pt>
                <c:pt idx="4">
                  <c:v>2.4513888888888891E-2</c:v>
                </c:pt>
                <c:pt idx="5">
                  <c:v>6.1689814814814819E-3</c:v>
                </c:pt>
              </c:numCache>
            </c:numRef>
          </c:val>
          <c:extLst>
            <c:ext xmlns:c16="http://schemas.microsoft.com/office/drawing/2014/chart" uri="{C3380CC4-5D6E-409C-BE32-E72D297353CC}">
              <c16:uniqueId val="{00000003-02CE-4137-9AAA-A47F238570DE}"/>
            </c:ext>
          </c:extLst>
        </c:ser>
        <c:ser>
          <c:idx val="4"/>
          <c:order val="4"/>
          <c:spPr>
            <a:solidFill>
              <a:schemeClr val="accent1">
                <a:shade val="83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Sheet1!$B$6:$G$6</c:f>
              <c:numCache>
                <c:formatCode>h:mm:ss</c:formatCode>
                <c:ptCount val="6"/>
                <c:pt idx="0">
                  <c:v>0.10375</c:v>
                </c:pt>
                <c:pt idx="1">
                  <c:v>7.0092592592592595E-2</c:v>
                </c:pt>
                <c:pt idx="2">
                  <c:v>2.7395833333333335E-2</c:v>
                </c:pt>
                <c:pt idx="3">
                  <c:v>2.4305555555555555E-4</c:v>
                </c:pt>
                <c:pt idx="4">
                  <c:v>2.4953703703703704E-2</c:v>
                </c:pt>
                <c:pt idx="5">
                  <c:v>6.3541666666666668E-3</c:v>
                </c:pt>
              </c:numCache>
            </c:numRef>
          </c:val>
          <c:extLst>
            <c:ext xmlns:c16="http://schemas.microsoft.com/office/drawing/2014/chart" uri="{C3380CC4-5D6E-409C-BE32-E72D297353CC}">
              <c16:uniqueId val="{00000004-02CE-4137-9AAA-A47F238570DE}"/>
            </c:ext>
          </c:extLst>
        </c:ser>
        <c:ser>
          <c:idx val="5"/>
          <c:order val="5"/>
          <c:spPr>
            <a:solidFill>
              <a:schemeClr val="accent1">
                <a:shade val="94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Sheet1!$B$7:$G$7</c:f>
              <c:numCache>
                <c:formatCode>h:mm:ss</c:formatCode>
                <c:ptCount val="6"/>
                <c:pt idx="0">
                  <c:v>0.10160879629629629</c:v>
                </c:pt>
                <c:pt idx="1">
                  <c:v>6.8495370370370373E-2</c:v>
                </c:pt>
                <c:pt idx="2">
                  <c:v>2.914351851851852E-2</c:v>
                </c:pt>
                <c:pt idx="3">
                  <c:v>2.199074074074074E-4</c:v>
                </c:pt>
                <c:pt idx="4">
                  <c:v>2.6168981481481481E-2</c:v>
                </c:pt>
                <c:pt idx="5">
                  <c:v>6.5509259259259262E-3</c:v>
                </c:pt>
              </c:numCache>
            </c:numRef>
          </c:val>
          <c:extLst>
            <c:ext xmlns:c16="http://schemas.microsoft.com/office/drawing/2014/chart" uri="{C3380CC4-5D6E-409C-BE32-E72D297353CC}">
              <c16:uniqueId val="{00000005-02CE-4137-9AAA-A47F238570DE}"/>
            </c:ext>
          </c:extLst>
        </c:ser>
        <c:ser>
          <c:idx val="6"/>
          <c:order val="6"/>
          <c:spPr>
            <a:solidFill>
              <a:schemeClr val="accent1">
                <a:tint val="95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Sheet1!$B$8:$G$8</c:f>
              <c:numCache>
                <c:formatCode>h:mm:ss</c:formatCode>
                <c:ptCount val="6"/>
                <c:pt idx="0">
                  <c:v>0.10425925925925926</c:v>
                </c:pt>
                <c:pt idx="1">
                  <c:v>6.94212962962963E-2</c:v>
                </c:pt>
                <c:pt idx="2">
                  <c:v>2.855324074074074E-2</c:v>
                </c:pt>
                <c:pt idx="3">
                  <c:v>2.6620370370370372E-4</c:v>
                </c:pt>
                <c:pt idx="4">
                  <c:v>2.6122685185185186E-2</c:v>
                </c:pt>
                <c:pt idx="5">
                  <c:v>6.1342592592592594E-3</c:v>
                </c:pt>
              </c:numCache>
            </c:numRef>
          </c:val>
          <c:extLst>
            <c:ext xmlns:c16="http://schemas.microsoft.com/office/drawing/2014/chart" uri="{C3380CC4-5D6E-409C-BE32-E72D297353CC}">
              <c16:uniqueId val="{00000006-02CE-4137-9AAA-A47F238570DE}"/>
            </c:ext>
          </c:extLst>
        </c:ser>
        <c:ser>
          <c:idx val="7"/>
          <c:order val="7"/>
          <c:spPr>
            <a:solidFill>
              <a:schemeClr val="accent1">
                <a:tint val="84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Sheet1!$B$9:$G$9</c:f>
              <c:numCache>
                <c:formatCode>h:mm:ss</c:formatCode>
                <c:ptCount val="6"/>
                <c:pt idx="0">
                  <c:v>9.8182870370370365E-2</c:v>
                </c:pt>
                <c:pt idx="1">
                  <c:v>6.699074074074074E-2</c:v>
                </c:pt>
                <c:pt idx="2">
                  <c:v>2.9953703703703705E-2</c:v>
                </c:pt>
                <c:pt idx="3">
                  <c:v>2.5462962962962961E-4</c:v>
                </c:pt>
                <c:pt idx="4">
                  <c:v>2.6550925925925926E-2</c:v>
                </c:pt>
                <c:pt idx="5">
                  <c:v>6.2037037037037035E-3</c:v>
                </c:pt>
              </c:numCache>
            </c:numRef>
          </c:val>
          <c:extLst>
            <c:ext xmlns:c16="http://schemas.microsoft.com/office/drawing/2014/chart" uri="{C3380CC4-5D6E-409C-BE32-E72D297353CC}">
              <c16:uniqueId val="{00000007-02CE-4137-9AAA-A47F238570DE}"/>
            </c:ext>
          </c:extLst>
        </c:ser>
        <c:ser>
          <c:idx val="8"/>
          <c:order val="8"/>
          <c:spPr>
            <a:solidFill>
              <a:schemeClr val="accent1">
                <a:tint val="74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Sheet1!$B$10:$G$10</c:f>
              <c:numCache>
                <c:formatCode>h:mm:ss</c:formatCode>
                <c:ptCount val="6"/>
                <c:pt idx="0">
                  <c:v>0.10219907407407407</c:v>
                </c:pt>
                <c:pt idx="1">
                  <c:v>6.9502314814814808E-2</c:v>
                </c:pt>
                <c:pt idx="2">
                  <c:v>2.9386574074074075E-2</c:v>
                </c:pt>
                <c:pt idx="3">
                  <c:v>3.0092592592592595E-4</c:v>
                </c:pt>
                <c:pt idx="4">
                  <c:v>2.6469907407407407E-2</c:v>
                </c:pt>
                <c:pt idx="5">
                  <c:v>6.2152777777777779E-3</c:v>
                </c:pt>
              </c:numCache>
            </c:numRef>
          </c:val>
          <c:extLst>
            <c:ext xmlns:c16="http://schemas.microsoft.com/office/drawing/2014/chart" uri="{C3380CC4-5D6E-409C-BE32-E72D297353CC}">
              <c16:uniqueId val="{00000008-02CE-4137-9AAA-A47F238570DE}"/>
            </c:ext>
          </c:extLst>
        </c:ser>
        <c:ser>
          <c:idx val="9"/>
          <c:order val="9"/>
          <c:spPr>
            <a:solidFill>
              <a:schemeClr val="accent1">
                <a:tint val="63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Sheet1!$B$11:$G$11</c:f>
              <c:numCache>
                <c:formatCode>h:mm:ss</c:formatCode>
                <c:ptCount val="6"/>
                <c:pt idx="0">
                  <c:v>0.10849537037037037</c:v>
                </c:pt>
                <c:pt idx="1">
                  <c:v>7.1145833333333339E-2</c:v>
                </c:pt>
                <c:pt idx="2">
                  <c:v>2.8958333333333332E-2</c:v>
                </c:pt>
                <c:pt idx="3">
                  <c:v>3.0092592592592595E-4</c:v>
                </c:pt>
                <c:pt idx="4">
                  <c:v>2.6828703703703705E-2</c:v>
                </c:pt>
                <c:pt idx="5">
                  <c:v>6.6666666666666671E-3</c:v>
                </c:pt>
              </c:numCache>
            </c:numRef>
          </c:val>
          <c:extLst>
            <c:ext xmlns:c16="http://schemas.microsoft.com/office/drawing/2014/chart" uri="{C3380CC4-5D6E-409C-BE32-E72D297353CC}">
              <c16:uniqueId val="{00000009-02CE-4137-9AAA-A47F238570DE}"/>
            </c:ext>
          </c:extLst>
        </c:ser>
        <c:ser>
          <c:idx val="10"/>
          <c:order val="10"/>
          <c:spPr>
            <a:solidFill>
              <a:schemeClr val="accent1">
                <a:tint val="52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Sheet1!$B$12:$G$12</c:f>
              <c:numCache>
                <c:formatCode>h:mm:ss</c:formatCode>
                <c:ptCount val="6"/>
                <c:pt idx="0">
                  <c:v>0.11284722222222222</c:v>
                </c:pt>
                <c:pt idx="1">
                  <c:v>7.464120370370371E-2</c:v>
                </c:pt>
                <c:pt idx="2">
                  <c:v>3.0185185185185186E-2</c:v>
                </c:pt>
                <c:pt idx="3">
                  <c:v>3.0092592592592595E-4</c:v>
                </c:pt>
                <c:pt idx="4">
                  <c:v>2.7303240740740739E-2</c:v>
                </c:pt>
                <c:pt idx="5">
                  <c:v>7.0949074074074074E-3</c:v>
                </c:pt>
              </c:numCache>
            </c:numRef>
          </c:val>
          <c:extLst>
            <c:ext xmlns:c16="http://schemas.microsoft.com/office/drawing/2014/chart" uri="{C3380CC4-5D6E-409C-BE32-E72D297353CC}">
              <c16:uniqueId val="{0000000A-02CE-4137-9AAA-A47F238570DE}"/>
            </c:ext>
          </c:extLst>
        </c:ser>
        <c:ser>
          <c:idx val="11"/>
          <c:order val="11"/>
          <c:spPr>
            <a:solidFill>
              <a:schemeClr val="accent1">
                <a:tint val="41000"/>
              </a:schemeClr>
            </a:solidFill>
            <a:ln>
              <a:noFill/>
            </a:ln>
            <a:effectLst/>
          </c:spPr>
          <c:invertIfNegative val="0"/>
          <c:cat>
            <c:strRef>
              <c:f>Sheet1!$B$1:$G$1</c:f>
              <c:strCache>
                <c:ptCount val="6"/>
                <c:pt idx="0">
                  <c:v>Broadcaster TV</c:v>
                </c:pt>
                <c:pt idx="1">
                  <c:v>Commercial TV</c:v>
                </c:pt>
                <c:pt idx="2">
                  <c:v>SVODs</c:v>
                </c:pt>
                <c:pt idx="3">
                  <c:v>AVODs</c:v>
                </c:pt>
                <c:pt idx="4">
                  <c:v>YouTube</c:v>
                </c:pt>
                <c:pt idx="5">
                  <c:v>TikTok</c:v>
                </c:pt>
              </c:strCache>
            </c:strRef>
          </c:cat>
          <c:val>
            <c:numRef>
              <c:f>Sheet1!$B$13:$G$13</c:f>
              <c:numCache>
                <c:formatCode>h:mm:ss</c:formatCode>
                <c:ptCount val="6"/>
                <c:pt idx="0">
                  <c:v>0.11252314814814815</c:v>
                </c:pt>
                <c:pt idx="1">
                  <c:v>7.5289351851851857E-2</c:v>
                </c:pt>
                <c:pt idx="2">
                  <c:v>3.259259259259259E-2</c:v>
                </c:pt>
                <c:pt idx="3">
                  <c:v>3.5879629629629629E-4</c:v>
                </c:pt>
                <c:pt idx="4">
                  <c:v>2.6620370370370371E-2</c:v>
                </c:pt>
                <c:pt idx="5">
                  <c:v>7.0949074074074074E-3</c:v>
                </c:pt>
              </c:numCache>
            </c:numRef>
          </c:val>
          <c:extLst>
            <c:ext xmlns:c16="http://schemas.microsoft.com/office/drawing/2014/chart" uri="{C3380CC4-5D6E-409C-BE32-E72D297353CC}">
              <c16:uniqueId val="{0000000B-02CE-4137-9AAA-A47F238570DE}"/>
            </c:ext>
          </c:extLst>
        </c:ser>
        <c:dLbls>
          <c:showLegendKey val="0"/>
          <c:showVal val="0"/>
          <c:showCatName val="0"/>
          <c:showSerName val="0"/>
          <c:showPercent val="0"/>
          <c:showBubbleSize val="0"/>
        </c:dLbls>
        <c:gapWidth val="219"/>
        <c:overlap val="-27"/>
        <c:axId val="2121824287"/>
        <c:axId val="2121825535"/>
      </c:barChart>
      <c:catAx>
        <c:axId val="2121824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1825535"/>
        <c:crosses val="autoZero"/>
        <c:auto val="1"/>
        <c:lblAlgn val="ctr"/>
        <c:lblOffset val="100"/>
        <c:noMultiLvlLbl val="0"/>
      </c:catAx>
      <c:valAx>
        <c:axId val="2121825535"/>
        <c:scaling>
          <c:orientation val="minMax"/>
          <c:min val="0"/>
        </c:scaling>
        <c:delete val="0"/>
        <c:axPos val="l"/>
        <c:numFmt formatCode="h:mm"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1824287"/>
        <c:crosses val="autoZero"/>
        <c:crossBetween val="between"/>
        <c:majorUnit val="2.0833330000000004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Amazon</c:v>
                </c:pt>
              </c:strCache>
            </c:strRef>
          </c:tx>
          <c:spPr>
            <a:ln w="28575" cap="rnd">
              <a:solidFill>
                <a:srgbClr val="79C7FF"/>
              </a:solidFill>
              <a:round/>
            </a:ln>
            <a:effectLst/>
          </c:spPr>
          <c:marker>
            <c:symbol val="none"/>
          </c:marker>
          <c:cat>
            <c:strRef>
              <c:f>Sheet1!$B$1:$M$1</c:f>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f>Sheet1!$B$2:$M$2</c:f>
              <c:numCache>
                <c:formatCode>General</c:formatCode>
                <c:ptCount val="12"/>
                <c:pt idx="0">
                  <c:v>1.03</c:v>
                </c:pt>
                <c:pt idx="1">
                  <c:v>1.57</c:v>
                </c:pt>
                <c:pt idx="2">
                  <c:v>3.02</c:v>
                </c:pt>
                <c:pt idx="3">
                  <c:v>4.2699999999999996</c:v>
                </c:pt>
                <c:pt idx="4">
                  <c:v>5.28</c:v>
                </c:pt>
                <c:pt idx="5">
                  <c:v>7.14</c:v>
                </c:pt>
                <c:pt idx="6">
                  <c:v>9.5399999999999991</c:v>
                </c:pt>
                <c:pt idx="7">
                  <c:v>12.16</c:v>
                </c:pt>
                <c:pt idx="8">
                  <c:v>12.73</c:v>
                </c:pt>
                <c:pt idx="9">
                  <c:v>12.02</c:v>
                </c:pt>
                <c:pt idx="10">
                  <c:v>12.94</c:v>
                </c:pt>
                <c:pt idx="11" formatCode="0.00">
                  <c:v>13.2728945</c:v>
                </c:pt>
              </c:numCache>
            </c:numRef>
          </c:val>
          <c:smooth val="1"/>
          <c:extLst>
            <c:ext xmlns:c16="http://schemas.microsoft.com/office/drawing/2014/chart" uri="{C3380CC4-5D6E-409C-BE32-E72D297353CC}">
              <c16:uniqueId val="{00000000-52E1-45B9-B327-BCF243C57264}"/>
            </c:ext>
          </c:extLst>
        </c:ser>
        <c:ser>
          <c:idx val="1"/>
          <c:order val="1"/>
          <c:tx>
            <c:strRef>
              <c:f>Sheet1!$A$3</c:f>
              <c:strCache>
                <c:ptCount val="1"/>
                <c:pt idx="0">
                  <c:v>Apple TV+</c:v>
                </c:pt>
              </c:strCache>
            </c:strRef>
          </c:tx>
          <c:spPr>
            <a:ln w="28575" cap="rnd">
              <a:solidFill>
                <a:srgbClr val="4B4B4B"/>
              </a:solidFill>
              <a:round/>
            </a:ln>
            <a:effectLst/>
          </c:spPr>
          <c:marker>
            <c:symbol val="none"/>
          </c:marker>
          <c:cat>
            <c:strRef>
              <c:f>Sheet1!$B$1:$M$1</c:f>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f>Sheet1!$B$3:$M$3</c:f>
              <c:numCache>
                <c:formatCode>General</c:formatCode>
                <c:ptCount val="12"/>
                <c:pt idx="0">
                  <c:v>0</c:v>
                </c:pt>
                <c:pt idx="1">
                  <c:v>0</c:v>
                </c:pt>
                <c:pt idx="2">
                  <c:v>0</c:v>
                </c:pt>
                <c:pt idx="3">
                  <c:v>0</c:v>
                </c:pt>
                <c:pt idx="4">
                  <c:v>0</c:v>
                </c:pt>
                <c:pt idx="5">
                  <c:v>0</c:v>
                </c:pt>
                <c:pt idx="6">
                  <c:v>0.96</c:v>
                </c:pt>
                <c:pt idx="7">
                  <c:v>1.06</c:v>
                </c:pt>
                <c:pt idx="8">
                  <c:v>1.41</c:v>
                </c:pt>
                <c:pt idx="9">
                  <c:v>1.7</c:v>
                </c:pt>
                <c:pt idx="10">
                  <c:v>2.21</c:v>
                </c:pt>
                <c:pt idx="11" formatCode="0.00">
                  <c:v>2.6225612999999997</c:v>
                </c:pt>
              </c:numCache>
            </c:numRef>
          </c:val>
          <c:smooth val="1"/>
          <c:extLst>
            <c:ext xmlns:c16="http://schemas.microsoft.com/office/drawing/2014/chart" uri="{C3380CC4-5D6E-409C-BE32-E72D297353CC}">
              <c16:uniqueId val="{00000001-52E1-45B9-B327-BCF243C57264}"/>
            </c:ext>
          </c:extLst>
        </c:ser>
        <c:ser>
          <c:idx val="4"/>
          <c:order val="4"/>
          <c:tx>
            <c:strRef>
              <c:f>Sheet1!$A$6</c:f>
              <c:strCache>
                <c:ptCount val="1"/>
                <c:pt idx="0">
                  <c:v>Disney+</c:v>
                </c:pt>
              </c:strCache>
            </c:strRef>
          </c:tx>
          <c:spPr>
            <a:ln w="28575" cap="rnd">
              <a:solidFill>
                <a:srgbClr val="0064B1"/>
              </a:solidFill>
              <a:round/>
            </a:ln>
            <a:effectLst/>
          </c:spPr>
          <c:marker>
            <c:symbol val="none"/>
          </c:marker>
          <c:cat>
            <c:strRef>
              <c:f>Sheet1!$B$1:$M$1</c:f>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f>Sheet1!$B$6:$M$6</c:f>
              <c:numCache>
                <c:formatCode>General</c:formatCode>
                <c:ptCount val="12"/>
                <c:pt idx="0">
                  <c:v>0</c:v>
                </c:pt>
                <c:pt idx="1">
                  <c:v>0</c:v>
                </c:pt>
                <c:pt idx="2">
                  <c:v>0.09</c:v>
                </c:pt>
                <c:pt idx="3">
                  <c:v>0.09</c:v>
                </c:pt>
                <c:pt idx="4">
                  <c:v>0.11</c:v>
                </c:pt>
                <c:pt idx="5">
                  <c:v>0.11</c:v>
                </c:pt>
                <c:pt idx="6">
                  <c:v>3.38</c:v>
                </c:pt>
                <c:pt idx="7">
                  <c:v>5.15</c:v>
                </c:pt>
                <c:pt idx="8">
                  <c:v>6.89</c:v>
                </c:pt>
                <c:pt idx="9">
                  <c:v>6.95</c:v>
                </c:pt>
                <c:pt idx="10">
                  <c:v>7.09</c:v>
                </c:pt>
                <c:pt idx="11" formatCode="0.00">
                  <c:v>7.1304053000000005</c:v>
                </c:pt>
              </c:numCache>
            </c:numRef>
          </c:val>
          <c:smooth val="1"/>
          <c:extLst>
            <c:ext xmlns:c16="http://schemas.microsoft.com/office/drawing/2014/chart" uri="{C3380CC4-5D6E-409C-BE32-E72D297353CC}">
              <c16:uniqueId val="{00000004-52E1-45B9-B327-BCF243C57264}"/>
            </c:ext>
          </c:extLst>
        </c:ser>
        <c:ser>
          <c:idx val="6"/>
          <c:order val="6"/>
          <c:tx>
            <c:strRef>
              <c:f>Sheet1!$A$8</c:f>
              <c:strCache>
                <c:ptCount val="1"/>
                <c:pt idx="0">
                  <c:v>Netflix</c:v>
                </c:pt>
              </c:strCache>
            </c:strRef>
          </c:tx>
          <c:spPr>
            <a:ln w="28575" cap="rnd">
              <a:solidFill>
                <a:srgbClr val="E0000C"/>
              </a:solidFill>
              <a:round/>
            </a:ln>
            <a:effectLst/>
          </c:spPr>
          <c:marker>
            <c:symbol val="none"/>
          </c:marker>
          <c:cat>
            <c:strRef>
              <c:f>Sheet1!$B$1:$M$1</c:f>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f>Sheet1!$B$8:$M$8</c:f>
              <c:numCache>
                <c:formatCode>General</c:formatCode>
                <c:ptCount val="12"/>
                <c:pt idx="0">
                  <c:v>3.83</c:v>
                </c:pt>
                <c:pt idx="1">
                  <c:v>5.23</c:v>
                </c:pt>
                <c:pt idx="2">
                  <c:v>6.53</c:v>
                </c:pt>
                <c:pt idx="3">
                  <c:v>8.15</c:v>
                </c:pt>
                <c:pt idx="4">
                  <c:v>10.31</c:v>
                </c:pt>
                <c:pt idx="5">
                  <c:v>12.35</c:v>
                </c:pt>
                <c:pt idx="6">
                  <c:v>14.81</c:v>
                </c:pt>
                <c:pt idx="7">
                  <c:v>16.48</c:v>
                </c:pt>
                <c:pt idx="8">
                  <c:v>16.78</c:v>
                </c:pt>
                <c:pt idx="9">
                  <c:v>15.83</c:v>
                </c:pt>
                <c:pt idx="10">
                  <c:v>16.739999999999998</c:v>
                </c:pt>
                <c:pt idx="11" formatCode="0.00">
                  <c:v>17.667380900000001</c:v>
                </c:pt>
              </c:numCache>
            </c:numRef>
          </c:val>
          <c:smooth val="1"/>
          <c:extLst>
            <c:ext xmlns:c16="http://schemas.microsoft.com/office/drawing/2014/chart" uri="{C3380CC4-5D6E-409C-BE32-E72D297353CC}">
              <c16:uniqueId val="{00000006-52E1-45B9-B327-BCF243C57264}"/>
            </c:ext>
          </c:extLst>
        </c:ser>
        <c:ser>
          <c:idx val="11"/>
          <c:order val="11"/>
          <c:tx>
            <c:strRef>
              <c:f>Sheet1!$A$13</c:f>
              <c:strCache>
                <c:ptCount val="1"/>
                <c:pt idx="0">
                  <c:v>Other SVOD</c:v>
                </c:pt>
              </c:strCache>
            </c:strRef>
          </c:tx>
          <c:spPr>
            <a:ln w="28575" cap="rnd">
              <a:solidFill>
                <a:srgbClr val="007322"/>
              </a:solidFill>
              <a:round/>
            </a:ln>
            <a:effectLst/>
          </c:spPr>
          <c:marker>
            <c:symbol val="none"/>
          </c:marker>
          <c:cat>
            <c:strRef>
              <c:f>Sheet1!$B$1:$M$1</c:f>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f>Sheet1!$B$13:$M$13</c:f>
              <c:numCache>
                <c:formatCode>General</c:formatCode>
                <c:ptCount val="12"/>
                <c:pt idx="0">
                  <c:v>0.45</c:v>
                </c:pt>
                <c:pt idx="1">
                  <c:v>0.78</c:v>
                </c:pt>
                <c:pt idx="2">
                  <c:v>1.07</c:v>
                </c:pt>
                <c:pt idx="3">
                  <c:v>1.5</c:v>
                </c:pt>
                <c:pt idx="4">
                  <c:v>1.65</c:v>
                </c:pt>
                <c:pt idx="5">
                  <c:v>1.69</c:v>
                </c:pt>
                <c:pt idx="6">
                  <c:v>2.33</c:v>
                </c:pt>
                <c:pt idx="7">
                  <c:v>3.01</c:v>
                </c:pt>
                <c:pt idx="8">
                  <c:v>3.67</c:v>
                </c:pt>
                <c:pt idx="9">
                  <c:v>4.1500000000000004</c:v>
                </c:pt>
                <c:pt idx="10">
                  <c:v>5.58</c:v>
                </c:pt>
                <c:pt idx="11" formatCode="0.00">
                  <c:v>6.2368451999999994</c:v>
                </c:pt>
              </c:numCache>
            </c:numRef>
          </c:val>
          <c:smooth val="1"/>
          <c:extLst>
            <c:ext xmlns:c16="http://schemas.microsoft.com/office/drawing/2014/chart" uri="{C3380CC4-5D6E-409C-BE32-E72D297353CC}">
              <c16:uniqueId val="{0000000B-52E1-45B9-B327-BCF243C57264}"/>
            </c:ext>
          </c:extLst>
        </c:ser>
        <c:ser>
          <c:idx val="12"/>
          <c:order val="12"/>
          <c:tx>
            <c:strRef>
              <c:f>Sheet1!$A$14</c:f>
              <c:strCache>
                <c:ptCount val="1"/>
                <c:pt idx="0">
                  <c:v>Any SVOD</c:v>
                </c:pt>
              </c:strCache>
            </c:strRef>
          </c:tx>
          <c:spPr>
            <a:ln w="28575" cap="rnd">
              <a:solidFill>
                <a:srgbClr val="EB7202"/>
              </a:solidFill>
              <a:round/>
            </a:ln>
            <a:effectLst/>
          </c:spPr>
          <c:marker>
            <c:symbol val="none"/>
          </c:marker>
          <c:cat>
            <c:strRef>
              <c:f>Sheet1!$B$1:$M$1</c:f>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f>Sheet1!$B$14:$M$14</c:f>
              <c:numCache>
                <c:formatCode>General</c:formatCode>
                <c:ptCount val="12"/>
                <c:pt idx="0">
                  <c:v>4.74</c:v>
                </c:pt>
                <c:pt idx="1">
                  <c:v>6.49</c:v>
                </c:pt>
                <c:pt idx="2">
                  <c:v>8.3699999999999992</c:v>
                </c:pt>
                <c:pt idx="3">
                  <c:v>10.25</c:v>
                </c:pt>
                <c:pt idx="4">
                  <c:v>12.35</c:v>
                </c:pt>
                <c:pt idx="5">
                  <c:v>14.28</c:v>
                </c:pt>
                <c:pt idx="6">
                  <c:v>16.98</c:v>
                </c:pt>
                <c:pt idx="7">
                  <c:v>18.8</c:v>
                </c:pt>
                <c:pt idx="8">
                  <c:v>19.13</c:v>
                </c:pt>
                <c:pt idx="9">
                  <c:v>18.45</c:v>
                </c:pt>
                <c:pt idx="10">
                  <c:v>19.73</c:v>
                </c:pt>
                <c:pt idx="11" formatCode="0.00">
                  <c:v>20.3469297</c:v>
                </c:pt>
              </c:numCache>
            </c:numRef>
          </c:val>
          <c:smooth val="1"/>
          <c:extLst xmlns:c15="http://schemas.microsoft.com/office/drawing/2012/chart">
            <c:ext xmlns:c16="http://schemas.microsoft.com/office/drawing/2014/chart" uri="{C3380CC4-5D6E-409C-BE32-E72D297353CC}">
              <c16:uniqueId val="{0000000C-52E1-45B9-B327-BCF243C57264}"/>
            </c:ext>
          </c:extLst>
        </c:ser>
        <c:dLbls>
          <c:showLegendKey val="0"/>
          <c:showVal val="0"/>
          <c:showCatName val="0"/>
          <c:showSerName val="0"/>
          <c:showPercent val="0"/>
          <c:showBubbleSize val="0"/>
        </c:dLbls>
        <c:smooth val="0"/>
        <c:axId val="867420144"/>
        <c:axId val="867422064"/>
        <c:extLst>
          <c:ext xmlns:c15="http://schemas.microsoft.com/office/drawing/2012/chart" uri="{02D57815-91ED-43cb-92C2-25804820EDAC}">
            <c15:filteredLineSeries>
              <c15:ser>
                <c:idx val="2"/>
                <c:order val="2"/>
                <c:tx>
                  <c:strRef>
                    <c:extLst>
                      <c:ext uri="{02D57815-91ED-43cb-92C2-25804820EDAC}">
                        <c15:formulaRef>
                          <c15:sqref>Sheet1!$A$4</c15:sqref>
                        </c15:formulaRef>
                      </c:ext>
                    </c:extLst>
                    <c:strCache>
                      <c:ptCount val="1"/>
                      <c:pt idx="0">
                        <c:v>Britbox</c:v>
                      </c:pt>
                    </c:strCache>
                  </c:strRef>
                </c:tx>
                <c:spPr>
                  <a:ln w="28575" cap="rnd">
                    <a:solidFill>
                      <a:schemeClr val="accent3"/>
                    </a:solidFill>
                    <a:round/>
                  </a:ln>
                  <a:effectLst/>
                </c:spPr>
                <c:marker>
                  <c:symbol val="none"/>
                </c:marker>
                <c:cat>
                  <c:strRef>
                    <c:extLst>
                      <c:ext uri="{02D57815-91ED-43cb-92C2-25804820EDAC}">
                        <c15:formulaRef>
                          <c15:sqref>Sheet1!$B$1:$M$1</c15:sqref>
                        </c15:formulaRef>
                      </c:ext>
                    </c:extLst>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extLst>
                      <c:ext uri="{02D57815-91ED-43cb-92C2-25804820EDAC}">
                        <c15:formulaRef>
                          <c15:sqref>Sheet1!$B$4:$M$4</c15:sqref>
                        </c15:formulaRef>
                      </c:ext>
                    </c:extLst>
                    <c:numCache>
                      <c:formatCode>General</c:formatCode>
                      <c:ptCount val="12"/>
                      <c:pt idx="0">
                        <c:v>0</c:v>
                      </c:pt>
                      <c:pt idx="1">
                        <c:v>0</c:v>
                      </c:pt>
                      <c:pt idx="2">
                        <c:v>0</c:v>
                      </c:pt>
                      <c:pt idx="3">
                        <c:v>0</c:v>
                      </c:pt>
                      <c:pt idx="4">
                        <c:v>0</c:v>
                      </c:pt>
                      <c:pt idx="5">
                        <c:v>0</c:v>
                      </c:pt>
                      <c:pt idx="6">
                        <c:v>0.2</c:v>
                      </c:pt>
                      <c:pt idx="7">
                        <c:v>0.41</c:v>
                      </c:pt>
                      <c:pt idx="8">
                        <c:v>0.31</c:v>
                      </c:pt>
                      <c:pt idx="9">
                        <c:v>0.24</c:v>
                      </c:pt>
                      <c:pt idx="10">
                        <c:v>0.12</c:v>
                      </c:pt>
                      <c:pt idx="11" formatCode="0.00">
                        <c:v>8.3225899999999992E-2</c:v>
                      </c:pt>
                    </c:numCache>
                  </c:numRef>
                </c:val>
                <c:smooth val="0"/>
                <c:extLst>
                  <c:ext xmlns:c16="http://schemas.microsoft.com/office/drawing/2014/chart" uri="{C3380CC4-5D6E-409C-BE32-E72D297353CC}">
                    <c16:uniqueId val="{00000002-52E1-45B9-B327-BCF243C5726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Discovery+</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Sheet1!$B$1:$M$1</c15:sqref>
                        </c15:formulaRef>
                      </c:ext>
                    </c:extLst>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extLst xmlns:c15="http://schemas.microsoft.com/office/drawing/2012/chart">
                      <c:ext xmlns:c15="http://schemas.microsoft.com/office/drawing/2012/chart" uri="{02D57815-91ED-43cb-92C2-25804820EDAC}">
                        <c15:formulaRef>
                          <c15:sqref>Sheet1!$B$5:$M$5</c15:sqref>
                        </c15:formulaRef>
                      </c:ext>
                    </c:extLst>
                    <c:numCache>
                      <c:formatCode>General</c:formatCode>
                      <c:ptCount val="12"/>
                      <c:pt idx="0">
                        <c:v>0</c:v>
                      </c:pt>
                      <c:pt idx="1">
                        <c:v>0</c:v>
                      </c:pt>
                      <c:pt idx="2">
                        <c:v>0</c:v>
                      </c:pt>
                      <c:pt idx="3">
                        <c:v>0</c:v>
                      </c:pt>
                      <c:pt idx="4">
                        <c:v>0</c:v>
                      </c:pt>
                      <c:pt idx="5">
                        <c:v>0</c:v>
                      </c:pt>
                      <c:pt idx="6">
                        <c:v>0</c:v>
                      </c:pt>
                      <c:pt idx="7">
                        <c:v>0.82</c:v>
                      </c:pt>
                      <c:pt idx="8">
                        <c:v>1.04</c:v>
                      </c:pt>
                      <c:pt idx="9">
                        <c:v>1.27</c:v>
                      </c:pt>
                      <c:pt idx="10">
                        <c:v>2.95</c:v>
                      </c:pt>
                      <c:pt idx="11" formatCode="0.00">
                        <c:v>3.2435752000000004</c:v>
                      </c:pt>
                    </c:numCache>
                  </c:numRef>
                </c:val>
                <c:smooth val="0"/>
                <c:extLst xmlns:c15="http://schemas.microsoft.com/office/drawing/2012/chart">
                  <c:ext xmlns:c16="http://schemas.microsoft.com/office/drawing/2014/chart" uri="{C3380CC4-5D6E-409C-BE32-E72D297353CC}">
                    <c16:uniqueId val="{00000003-52E1-45B9-B327-BCF243C57264}"/>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Sheet1!$A$7</c15:sqref>
                        </c15:formulaRef>
                      </c:ext>
                    </c:extLst>
                    <c:strCache>
                      <c:ptCount val="1"/>
                      <c:pt idx="0">
                        <c:v>HayU</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Sheet1!$B$1:$M$1</c15:sqref>
                        </c15:formulaRef>
                      </c:ext>
                    </c:extLst>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extLst xmlns:c15="http://schemas.microsoft.com/office/drawing/2012/chart">
                      <c:ext xmlns:c15="http://schemas.microsoft.com/office/drawing/2012/chart" uri="{02D57815-91ED-43cb-92C2-25804820EDAC}">
                        <c15:formulaRef>
                          <c15:sqref>Sheet1!$B$7:$M$7</c15:sqref>
                        </c15:formulaRef>
                      </c:ext>
                    </c:extLst>
                    <c:numCache>
                      <c:formatCode>General</c:formatCode>
                      <c:ptCount val="12"/>
                      <c:pt idx="0">
                        <c:v>0</c:v>
                      </c:pt>
                      <c:pt idx="1">
                        <c:v>0</c:v>
                      </c:pt>
                      <c:pt idx="2">
                        <c:v>0</c:v>
                      </c:pt>
                      <c:pt idx="3">
                        <c:v>0</c:v>
                      </c:pt>
                      <c:pt idx="4">
                        <c:v>0</c:v>
                      </c:pt>
                      <c:pt idx="5">
                        <c:v>0</c:v>
                      </c:pt>
                      <c:pt idx="6">
                        <c:v>0.19</c:v>
                      </c:pt>
                      <c:pt idx="7">
                        <c:v>0.18</c:v>
                      </c:pt>
                      <c:pt idx="8">
                        <c:v>0.16</c:v>
                      </c:pt>
                      <c:pt idx="9">
                        <c:v>0.21</c:v>
                      </c:pt>
                      <c:pt idx="10">
                        <c:v>0.24</c:v>
                      </c:pt>
                      <c:pt idx="11" formatCode="0.00">
                        <c:v>0.33889179999999997</c:v>
                      </c:pt>
                    </c:numCache>
                  </c:numRef>
                </c:val>
                <c:smooth val="0"/>
                <c:extLst xmlns:c15="http://schemas.microsoft.com/office/drawing/2012/chart">
                  <c:ext xmlns:c16="http://schemas.microsoft.com/office/drawing/2014/chart" uri="{C3380CC4-5D6E-409C-BE32-E72D297353CC}">
                    <c16:uniqueId val="{00000005-52E1-45B9-B327-BCF243C57264}"/>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Sheet1!$A$9</c15:sqref>
                        </c15:formulaRef>
                      </c:ext>
                    </c:extLst>
                    <c:strCache>
                      <c:ptCount val="1"/>
                      <c:pt idx="0">
                        <c:v>Now</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Sheet1!$B$1:$M$1</c15:sqref>
                        </c15:formulaRef>
                      </c:ext>
                    </c:extLst>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extLst xmlns:c15="http://schemas.microsoft.com/office/drawing/2012/chart">
                      <c:ext xmlns:c15="http://schemas.microsoft.com/office/drawing/2012/chart" uri="{02D57815-91ED-43cb-92C2-25804820EDAC}">
                        <c15:formulaRef>
                          <c15:sqref>Sheet1!$B$9:$M$9</c15:sqref>
                        </c15:formulaRef>
                      </c:ext>
                    </c:extLst>
                    <c:numCache>
                      <c:formatCode>General</c:formatCode>
                      <c:ptCount val="12"/>
                      <c:pt idx="0">
                        <c:v>0.45</c:v>
                      </c:pt>
                      <c:pt idx="1">
                        <c:v>0.78</c:v>
                      </c:pt>
                      <c:pt idx="2">
                        <c:v>1.07</c:v>
                      </c:pt>
                      <c:pt idx="3">
                        <c:v>1.5</c:v>
                      </c:pt>
                      <c:pt idx="4">
                        <c:v>1.57</c:v>
                      </c:pt>
                      <c:pt idx="5">
                        <c:v>1.69</c:v>
                      </c:pt>
                      <c:pt idx="6">
                        <c:v>1.94</c:v>
                      </c:pt>
                      <c:pt idx="7">
                        <c:v>1.86</c:v>
                      </c:pt>
                      <c:pt idx="8">
                        <c:v>1.68</c:v>
                      </c:pt>
                      <c:pt idx="9">
                        <c:v>1.62</c:v>
                      </c:pt>
                      <c:pt idx="10">
                        <c:v>1.74</c:v>
                      </c:pt>
                      <c:pt idx="11" formatCode="0.00">
                        <c:v>1.8154733000000001</c:v>
                      </c:pt>
                    </c:numCache>
                  </c:numRef>
                </c:val>
                <c:smooth val="0"/>
                <c:extLst xmlns:c15="http://schemas.microsoft.com/office/drawing/2012/chart">
                  <c:ext xmlns:c16="http://schemas.microsoft.com/office/drawing/2014/chart" uri="{C3380CC4-5D6E-409C-BE32-E72D297353CC}">
                    <c16:uniqueId val="{00000007-52E1-45B9-B327-BCF243C57264}"/>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Sheet1!$A$10</c15:sqref>
                        </c15:formulaRef>
                      </c:ext>
                    </c:extLst>
                    <c:strCache>
                      <c:ptCount val="1"/>
                      <c:pt idx="0">
                        <c:v>Paramount +</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Sheet1!$B$1:$M$1</c15:sqref>
                        </c15:formulaRef>
                      </c:ext>
                    </c:extLst>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extLst xmlns:c15="http://schemas.microsoft.com/office/drawing/2012/chart">
                      <c:ext xmlns:c15="http://schemas.microsoft.com/office/drawing/2012/chart" uri="{02D57815-91ED-43cb-92C2-25804820EDAC}">
                        <c15:formulaRef>
                          <c15:sqref>Sheet1!$B$10:$M$10</c15:sqref>
                        </c15:formulaRef>
                      </c:ext>
                    </c:extLst>
                    <c:numCache>
                      <c:formatCode>General</c:formatCode>
                      <c:ptCount val="12"/>
                      <c:pt idx="0">
                        <c:v>0</c:v>
                      </c:pt>
                      <c:pt idx="1">
                        <c:v>0</c:v>
                      </c:pt>
                      <c:pt idx="2">
                        <c:v>0</c:v>
                      </c:pt>
                      <c:pt idx="3">
                        <c:v>0</c:v>
                      </c:pt>
                      <c:pt idx="4">
                        <c:v>0</c:v>
                      </c:pt>
                      <c:pt idx="5">
                        <c:v>0</c:v>
                      </c:pt>
                      <c:pt idx="6">
                        <c:v>0</c:v>
                      </c:pt>
                      <c:pt idx="7">
                        <c:v>0</c:v>
                      </c:pt>
                      <c:pt idx="8">
                        <c:v>1.1499999999999999</c:v>
                      </c:pt>
                      <c:pt idx="9">
                        <c:v>1.78</c:v>
                      </c:pt>
                      <c:pt idx="10">
                        <c:v>2.44</c:v>
                      </c:pt>
                      <c:pt idx="11" formatCode="0.00">
                        <c:v>3.2049663000000002</c:v>
                      </c:pt>
                    </c:numCache>
                  </c:numRef>
                </c:val>
                <c:smooth val="0"/>
                <c:extLst xmlns:c15="http://schemas.microsoft.com/office/drawing/2012/chart">
                  <c:ext xmlns:c16="http://schemas.microsoft.com/office/drawing/2014/chart" uri="{C3380CC4-5D6E-409C-BE32-E72D297353CC}">
                    <c16:uniqueId val="{00000008-52E1-45B9-B327-BCF243C57264}"/>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Sheet1!$A$11</c15:sqref>
                        </c15:formulaRef>
                      </c:ext>
                    </c:extLst>
                    <c:strCache>
                      <c:ptCount val="1"/>
                      <c:pt idx="0">
                        <c:v>Peacock</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Sheet1!$B$1:$M$1</c15:sqref>
                        </c15:formulaRef>
                      </c:ext>
                    </c:extLst>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extLst xmlns:c15="http://schemas.microsoft.com/office/drawing/2012/chart">
                      <c:ext xmlns:c15="http://schemas.microsoft.com/office/drawing/2012/chart" uri="{02D57815-91ED-43cb-92C2-25804820EDAC}">
                        <c15:formulaRef>
                          <c15:sqref>Sheet1!$B$11:$M$11</c15:sqref>
                        </c15:formulaRef>
                      </c:ext>
                    </c:extLst>
                    <c:numCache>
                      <c:formatCode>General</c:formatCode>
                      <c:ptCount val="12"/>
                      <c:pt idx="0">
                        <c:v>0</c:v>
                      </c:pt>
                      <c:pt idx="1">
                        <c:v>0</c:v>
                      </c:pt>
                      <c:pt idx="2">
                        <c:v>0</c:v>
                      </c:pt>
                      <c:pt idx="3">
                        <c:v>0</c:v>
                      </c:pt>
                      <c:pt idx="4">
                        <c:v>0</c:v>
                      </c:pt>
                      <c:pt idx="5">
                        <c:v>0</c:v>
                      </c:pt>
                      <c:pt idx="6">
                        <c:v>0</c:v>
                      </c:pt>
                      <c:pt idx="7">
                        <c:v>0</c:v>
                      </c:pt>
                      <c:pt idx="8">
                        <c:v>0</c:v>
                      </c:pt>
                      <c:pt idx="9">
                        <c:v>0.16</c:v>
                      </c:pt>
                      <c:pt idx="10">
                        <c:v>0</c:v>
                      </c:pt>
                      <c:pt idx="11">
                        <c:v>0</c:v>
                      </c:pt>
                    </c:numCache>
                  </c:numRef>
                </c:val>
                <c:smooth val="0"/>
                <c:extLst xmlns:c15="http://schemas.microsoft.com/office/drawing/2012/chart">
                  <c:ext xmlns:c16="http://schemas.microsoft.com/office/drawing/2014/chart" uri="{C3380CC4-5D6E-409C-BE32-E72D297353CC}">
                    <c16:uniqueId val="{00000009-52E1-45B9-B327-BCF243C57264}"/>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Sheet1!$A$12</c15:sqref>
                        </c15:formulaRef>
                      </c:ext>
                    </c:extLst>
                    <c:strCache>
                      <c:ptCount val="1"/>
                      <c:pt idx="0">
                        <c:v>Other</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Sheet1!$B$1:$M$1</c15:sqref>
                        </c15:formulaRef>
                      </c:ext>
                    </c:extLst>
                    <c:strCache>
                      <c:ptCount val="12"/>
                      <c:pt idx="0">
                        <c:v>Q4 
2014</c:v>
                      </c:pt>
                      <c:pt idx="1">
                        <c:v>Q4 
2015</c:v>
                      </c:pt>
                      <c:pt idx="2">
                        <c:v>Q4 
2016</c:v>
                      </c:pt>
                      <c:pt idx="3">
                        <c:v>Q4 
2017</c:v>
                      </c:pt>
                      <c:pt idx="4">
                        <c:v>Q4 
2018</c:v>
                      </c:pt>
                      <c:pt idx="5">
                        <c:v>Q4 
2019</c:v>
                      </c:pt>
                      <c:pt idx="6">
                        <c:v>Q3 
2020*</c:v>
                      </c:pt>
                      <c:pt idx="7">
                        <c:v>Q4 
2021</c:v>
                      </c:pt>
                      <c:pt idx="8">
                        <c:v>Q4 
2022</c:v>
                      </c:pt>
                      <c:pt idx="9">
                        <c:v>Q4 
2023</c:v>
                      </c:pt>
                      <c:pt idx="10">
                        <c:v>Q4 
2024</c:v>
                      </c:pt>
                      <c:pt idx="11">
                        <c:v>Q4 
2025</c:v>
                      </c:pt>
                    </c:strCache>
                  </c:strRef>
                </c:cat>
                <c:val>
                  <c:numRef>
                    <c:extLst xmlns:c15="http://schemas.microsoft.com/office/drawing/2012/chart">
                      <c:ext xmlns:c15="http://schemas.microsoft.com/office/drawing/2012/chart" uri="{02D57815-91ED-43cb-92C2-25804820EDAC}">
                        <c15:formulaRef>
                          <c15:sqref>Sheet1!$B$12:$M$12</c15:sqref>
                        </c15:formulaRef>
                      </c:ext>
                    </c:extLst>
                    <c:numCache>
                      <c:formatCode>General</c:formatCode>
                      <c:ptCount val="12"/>
                      <c:pt idx="0">
                        <c:v>0</c:v>
                      </c:pt>
                      <c:pt idx="1">
                        <c:v>0</c:v>
                      </c:pt>
                      <c:pt idx="2">
                        <c:v>0</c:v>
                      </c:pt>
                      <c:pt idx="3">
                        <c:v>0</c:v>
                      </c:pt>
                      <c:pt idx="4">
                        <c:v>0.1</c:v>
                      </c:pt>
                      <c:pt idx="5">
                        <c:v>0</c:v>
                      </c:pt>
                      <c:pt idx="6">
                        <c:v>0.17</c:v>
                      </c:pt>
                      <c:pt idx="7">
                        <c:v>0.17</c:v>
                      </c:pt>
                      <c:pt idx="8">
                        <c:v>0.27</c:v>
                      </c:pt>
                      <c:pt idx="9">
                        <c:v>0.26</c:v>
                      </c:pt>
                      <c:pt idx="10">
                        <c:v>0.19</c:v>
                      </c:pt>
                      <c:pt idx="11" formatCode="0.00">
                        <c:v>0.26660129999999999</c:v>
                      </c:pt>
                    </c:numCache>
                  </c:numRef>
                </c:val>
                <c:smooth val="0"/>
                <c:extLst xmlns:c15="http://schemas.microsoft.com/office/drawing/2012/chart">
                  <c:ext xmlns:c16="http://schemas.microsoft.com/office/drawing/2014/chart" uri="{C3380CC4-5D6E-409C-BE32-E72D297353CC}">
                    <c16:uniqueId val="{0000000A-52E1-45B9-B327-BCF243C57264}"/>
                  </c:ext>
                </c:extLst>
              </c15:ser>
            </c15:filteredLineSeries>
          </c:ext>
        </c:extLst>
      </c:lineChart>
      <c:catAx>
        <c:axId val="86742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867422064"/>
        <c:crosses val="autoZero"/>
        <c:auto val="1"/>
        <c:lblAlgn val="ctr"/>
        <c:lblOffset val="100"/>
        <c:noMultiLvlLbl val="0"/>
      </c:catAx>
      <c:valAx>
        <c:axId val="867422064"/>
        <c:scaling>
          <c:orientation val="minMax"/>
          <c:min val="0"/>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GB"/>
                  <a:t>Millions of households</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867420144"/>
        <c:crosses val="autoZero"/>
        <c:crossBetween val="between"/>
        <c:majorUnit val="2"/>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Amazon Prime</c:v>
                </c:pt>
              </c:strCache>
            </c:strRef>
          </c:tx>
          <c:spPr>
            <a:ln w="28575" cap="rnd">
              <a:solidFill>
                <a:schemeClr val="accent1"/>
              </a:solidFill>
              <a:round/>
            </a:ln>
            <a:effectLst/>
          </c:spPr>
          <c:marker>
            <c:symbol val="none"/>
          </c:marker>
          <c:cat>
            <c:strRef>
              <c:f>Sheet1!$B$1:$M$1</c:f>
              <c:strCache>
                <c:ptCount val="12"/>
                <c:pt idx="0">
                  <c:v>Q1 2023</c:v>
                </c:pt>
                <c:pt idx="1">
                  <c:v>Q2 2023</c:v>
                </c:pt>
                <c:pt idx="2">
                  <c:v>Q3 2023</c:v>
                </c:pt>
                <c:pt idx="3">
                  <c:v>Q4 2023</c:v>
                </c:pt>
                <c:pt idx="4">
                  <c:v>Q1 2024</c:v>
                </c:pt>
                <c:pt idx="5">
                  <c:v>Q2 2024</c:v>
                </c:pt>
                <c:pt idx="6">
                  <c:v>Q3 2024</c:v>
                </c:pt>
                <c:pt idx="7">
                  <c:v>Q4 2024</c:v>
                </c:pt>
                <c:pt idx="8">
                  <c:v>Q1 2025</c:v>
                </c:pt>
                <c:pt idx="9">
                  <c:v>Q2 2025</c:v>
                </c:pt>
                <c:pt idx="10">
                  <c:v>Q3 2025</c:v>
                </c:pt>
                <c:pt idx="11">
                  <c:v>Q4 2025</c:v>
                </c:pt>
              </c:strCache>
            </c:strRef>
          </c:cat>
          <c:val>
            <c:numRef>
              <c:f>Sheet1!$B$2:$M$2</c:f>
              <c:numCache>
                <c:formatCode>0.00</c:formatCode>
                <c:ptCount val="12"/>
                <c:pt idx="0">
                  <c:v>0</c:v>
                </c:pt>
                <c:pt idx="1">
                  <c:v>0</c:v>
                </c:pt>
                <c:pt idx="2">
                  <c:v>0</c:v>
                </c:pt>
                <c:pt idx="3">
                  <c:v>0</c:v>
                </c:pt>
                <c:pt idx="4">
                  <c:v>0</c:v>
                </c:pt>
                <c:pt idx="5">
                  <c:v>11.2349336</c:v>
                </c:pt>
                <c:pt idx="6">
                  <c:v>11.497594700000001</c:v>
                </c:pt>
                <c:pt idx="7">
                  <c:v>11.558266600000001</c:v>
                </c:pt>
                <c:pt idx="8">
                  <c:v>11.7165254</c:v>
                </c:pt>
                <c:pt idx="9">
                  <c:v>12.026256799999999</c:v>
                </c:pt>
                <c:pt idx="10">
                  <c:v>11.7973359</c:v>
                </c:pt>
                <c:pt idx="11">
                  <c:v>11.9379443</c:v>
                </c:pt>
              </c:numCache>
            </c:numRef>
          </c:val>
          <c:smooth val="0"/>
          <c:extLst>
            <c:ext xmlns:c16="http://schemas.microsoft.com/office/drawing/2014/chart" uri="{C3380CC4-5D6E-409C-BE32-E72D297353CC}">
              <c16:uniqueId val="{00000000-0496-4785-A6C3-6B1D2D5F1508}"/>
            </c:ext>
          </c:extLst>
        </c:ser>
        <c:ser>
          <c:idx val="1"/>
          <c:order val="1"/>
          <c:tx>
            <c:strRef>
              <c:f>Sheet1!$A$3</c:f>
              <c:strCache>
                <c:ptCount val="1"/>
                <c:pt idx="0">
                  <c:v>Netflix</c:v>
                </c:pt>
              </c:strCache>
            </c:strRef>
          </c:tx>
          <c:spPr>
            <a:ln w="28575" cap="rnd">
              <a:solidFill>
                <a:schemeClr val="accent2"/>
              </a:solidFill>
              <a:round/>
            </a:ln>
            <a:effectLst/>
          </c:spPr>
          <c:marker>
            <c:symbol val="none"/>
          </c:marker>
          <c:cat>
            <c:strRef>
              <c:f>Sheet1!$B$1:$M$1</c:f>
              <c:strCache>
                <c:ptCount val="12"/>
                <c:pt idx="0">
                  <c:v>Q1 2023</c:v>
                </c:pt>
                <c:pt idx="1">
                  <c:v>Q2 2023</c:v>
                </c:pt>
                <c:pt idx="2">
                  <c:v>Q3 2023</c:v>
                </c:pt>
                <c:pt idx="3">
                  <c:v>Q4 2023</c:v>
                </c:pt>
                <c:pt idx="4">
                  <c:v>Q1 2024</c:v>
                </c:pt>
                <c:pt idx="5">
                  <c:v>Q2 2024</c:v>
                </c:pt>
                <c:pt idx="6">
                  <c:v>Q3 2024</c:v>
                </c:pt>
                <c:pt idx="7">
                  <c:v>Q4 2024</c:v>
                </c:pt>
                <c:pt idx="8">
                  <c:v>Q1 2025</c:v>
                </c:pt>
                <c:pt idx="9">
                  <c:v>Q2 2025</c:v>
                </c:pt>
                <c:pt idx="10">
                  <c:v>Q3 2025</c:v>
                </c:pt>
                <c:pt idx="11">
                  <c:v>Q4 2025</c:v>
                </c:pt>
              </c:strCache>
            </c:strRef>
          </c:cat>
          <c:val>
            <c:numRef>
              <c:f>Sheet1!$B$3:$M$3</c:f>
              <c:numCache>
                <c:formatCode>0.00</c:formatCode>
                <c:ptCount val="12"/>
                <c:pt idx="0">
                  <c:v>0</c:v>
                </c:pt>
                <c:pt idx="1">
                  <c:v>0</c:v>
                </c:pt>
                <c:pt idx="2">
                  <c:v>1.4896722</c:v>
                </c:pt>
                <c:pt idx="3">
                  <c:v>1.4509573</c:v>
                </c:pt>
                <c:pt idx="4">
                  <c:v>2.1220673999999997</c:v>
                </c:pt>
                <c:pt idx="5">
                  <c:v>2.7808760000000001</c:v>
                </c:pt>
                <c:pt idx="6">
                  <c:v>3.8479909999999999</c:v>
                </c:pt>
                <c:pt idx="7">
                  <c:v>4.6867075000000007</c:v>
                </c:pt>
                <c:pt idx="8">
                  <c:v>4.8239478</c:v>
                </c:pt>
                <c:pt idx="9">
                  <c:v>5.5089306999999996</c:v>
                </c:pt>
                <c:pt idx="10">
                  <c:v>6.1487641999999996</c:v>
                </c:pt>
                <c:pt idx="11">
                  <c:v>6.9038716000000004</c:v>
                </c:pt>
              </c:numCache>
            </c:numRef>
          </c:val>
          <c:smooth val="0"/>
          <c:extLst>
            <c:ext xmlns:c16="http://schemas.microsoft.com/office/drawing/2014/chart" uri="{C3380CC4-5D6E-409C-BE32-E72D297353CC}">
              <c16:uniqueId val="{00000001-0496-4785-A6C3-6B1D2D5F1508}"/>
            </c:ext>
          </c:extLst>
        </c:ser>
        <c:ser>
          <c:idx val="2"/>
          <c:order val="2"/>
          <c:tx>
            <c:strRef>
              <c:f>Sheet1!$A$4</c:f>
              <c:strCache>
                <c:ptCount val="1"/>
                <c:pt idx="0">
                  <c:v>Disney+</c:v>
                </c:pt>
              </c:strCache>
            </c:strRef>
          </c:tx>
          <c:spPr>
            <a:ln w="28575" cap="rnd">
              <a:solidFill>
                <a:schemeClr val="accent3"/>
              </a:solidFill>
              <a:round/>
            </a:ln>
            <a:effectLst/>
          </c:spPr>
          <c:marker>
            <c:symbol val="none"/>
          </c:marker>
          <c:cat>
            <c:strRef>
              <c:f>Sheet1!$B$1:$M$1</c:f>
              <c:strCache>
                <c:ptCount val="12"/>
                <c:pt idx="0">
                  <c:v>Q1 2023</c:v>
                </c:pt>
                <c:pt idx="1">
                  <c:v>Q2 2023</c:v>
                </c:pt>
                <c:pt idx="2">
                  <c:v>Q3 2023</c:v>
                </c:pt>
                <c:pt idx="3">
                  <c:v>Q4 2023</c:v>
                </c:pt>
                <c:pt idx="4">
                  <c:v>Q1 2024</c:v>
                </c:pt>
                <c:pt idx="5">
                  <c:v>Q2 2024</c:v>
                </c:pt>
                <c:pt idx="6">
                  <c:v>Q3 2024</c:v>
                </c:pt>
                <c:pt idx="7">
                  <c:v>Q4 2024</c:v>
                </c:pt>
                <c:pt idx="8">
                  <c:v>Q1 2025</c:v>
                </c:pt>
                <c:pt idx="9">
                  <c:v>Q2 2025</c:v>
                </c:pt>
                <c:pt idx="10">
                  <c:v>Q3 2025</c:v>
                </c:pt>
                <c:pt idx="11">
                  <c:v>Q4 2025</c:v>
                </c:pt>
              </c:strCache>
            </c:strRef>
          </c:cat>
          <c:val>
            <c:numRef>
              <c:f>Sheet1!$B$4:$M$4</c:f>
              <c:numCache>
                <c:formatCode>0.00</c:formatCode>
                <c:ptCount val="12"/>
                <c:pt idx="0">
                  <c:v>0</c:v>
                </c:pt>
                <c:pt idx="1">
                  <c:v>0</c:v>
                </c:pt>
                <c:pt idx="2">
                  <c:v>0</c:v>
                </c:pt>
                <c:pt idx="3">
                  <c:v>0</c:v>
                </c:pt>
                <c:pt idx="4">
                  <c:v>0.52184130000000006</c:v>
                </c:pt>
                <c:pt idx="5">
                  <c:v>0.82001619999999997</c:v>
                </c:pt>
                <c:pt idx="6">
                  <c:v>1.2007790999999999</c:v>
                </c:pt>
                <c:pt idx="7">
                  <c:v>1.5143869999999999</c:v>
                </c:pt>
                <c:pt idx="8">
                  <c:v>1.6948880999999998</c:v>
                </c:pt>
                <c:pt idx="9">
                  <c:v>2.1074618999999997</c:v>
                </c:pt>
                <c:pt idx="10">
                  <c:v>2.2561113000000002</c:v>
                </c:pt>
                <c:pt idx="11">
                  <c:v>2.6196826</c:v>
                </c:pt>
              </c:numCache>
            </c:numRef>
          </c:val>
          <c:smooth val="0"/>
          <c:extLst>
            <c:ext xmlns:c16="http://schemas.microsoft.com/office/drawing/2014/chart" uri="{C3380CC4-5D6E-409C-BE32-E72D297353CC}">
              <c16:uniqueId val="{00000002-0496-4785-A6C3-6B1D2D5F1508}"/>
            </c:ext>
          </c:extLst>
        </c:ser>
        <c:ser>
          <c:idx val="3"/>
          <c:order val="3"/>
          <c:tx>
            <c:strRef>
              <c:f>Sheet1!$A$5</c:f>
              <c:strCache>
                <c:ptCount val="1"/>
                <c:pt idx="0">
                  <c:v>Paramount+</c:v>
                </c:pt>
              </c:strCache>
            </c:strRef>
          </c:tx>
          <c:spPr>
            <a:ln w="28575" cap="rnd">
              <a:solidFill>
                <a:schemeClr val="accent4"/>
              </a:solidFill>
              <a:round/>
            </a:ln>
            <a:effectLst/>
          </c:spPr>
          <c:marker>
            <c:symbol val="none"/>
          </c:marker>
          <c:cat>
            <c:strRef>
              <c:f>Sheet1!$B$1:$M$1</c:f>
              <c:strCache>
                <c:ptCount val="12"/>
                <c:pt idx="0">
                  <c:v>Q1 2023</c:v>
                </c:pt>
                <c:pt idx="1">
                  <c:v>Q2 2023</c:v>
                </c:pt>
                <c:pt idx="2">
                  <c:v>Q3 2023</c:v>
                </c:pt>
                <c:pt idx="3">
                  <c:v>Q4 2023</c:v>
                </c:pt>
                <c:pt idx="4">
                  <c:v>Q1 2024</c:v>
                </c:pt>
                <c:pt idx="5">
                  <c:v>Q2 2024</c:v>
                </c:pt>
                <c:pt idx="6">
                  <c:v>Q3 2024</c:v>
                </c:pt>
                <c:pt idx="7">
                  <c:v>Q4 2024</c:v>
                </c:pt>
                <c:pt idx="8">
                  <c:v>Q1 2025</c:v>
                </c:pt>
                <c:pt idx="9">
                  <c:v>Q2 2025</c:v>
                </c:pt>
                <c:pt idx="10">
                  <c:v>Q3 2025</c:v>
                </c:pt>
                <c:pt idx="11">
                  <c:v>Q4 2025</c:v>
                </c:pt>
              </c:strCache>
            </c:strRef>
          </c:cat>
          <c:val>
            <c:numRef>
              <c:f>Sheet1!$B$5:$M$5</c:f>
              <c:numCache>
                <c:formatCode>0.00</c:formatCode>
                <c:ptCount val="12"/>
                <c:pt idx="0">
                  <c:v>0</c:v>
                </c:pt>
                <c:pt idx="1">
                  <c:v>0</c:v>
                </c:pt>
                <c:pt idx="2">
                  <c:v>0</c:v>
                </c:pt>
                <c:pt idx="3">
                  <c:v>0</c:v>
                </c:pt>
                <c:pt idx="4">
                  <c:v>0</c:v>
                </c:pt>
                <c:pt idx="5">
                  <c:v>0</c:v>
                </c:pt>
                <c:pt idx="6">
                  <c:v>0</c:v>
                </c:pt>
                <c:pt idx="7">
                  <c:v>0</c:v>
                </c:pt>
                <c:pt idx="8">
                  <c:v>0.592337</c:v>
                </c:pt>
                <c:pt idx="9">
                  <c:v>0.75036080000000005</c:v>
                </c:pt>
                <c:pt idx="10">
                  <c:v>0.77925310000000003</c:v>
                </c:pt>
                <c:pt idx="11">
                  <c:v>1.1505595000000002</c:v>
                </c:pt>
              </c:numCache>
            </c:numRef>
          </c:val>
          <c:smooth val="0"/>
          <c:extLst>
            <c:ext xmlns:c16="http://schemas.microsoft.com/office/drawing/2014/chart" uri="{C3380CC4-5D6E-409C-BE32-E72D297353CC}">
              <c16:uniqueId val="{00000000-7290-4BFE-9EF9-75D52A0DFAF2}"/>
            </c:ext>
          </c:extLst>
        </c:ser>
        <c:dLbls>
          <c:showLegendKey val="0"/>
          <c:showVal val="0"/>
          <c:showCatName val="0"/>
          <c:showSerName val="0"/>
          <c:showPercent val="0"/>
          <c:showBubbleSize val="0"/>
        </c:dLbls>
        <c:smooth val="0"/>
        <c:axId val="385723232"/>
        <c:axId val="336187472"/>
      </c:lineChart>
      <c:catAx>
        <c:axId val="38572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187472"/>
        <c:crosses val="autoZero"/>
        <c:auto val="1"/>
        <c:lblAlgn val="ctr"/>
        <c:lblOffset val="100"/>
        <c:noMultiLvlLbl val="0"/>
      </c:catAx>
      <c:valAx>
        <c:axId val="336187472"/>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Millions of households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5723232"/>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6610772697839733E-2"/>
          <c:y val="3.9715769970756452E-2"/>
          <c:w val="0.90057991261058234"/>
          <c:h val="0.86819770424650966"/>
        </c:manualLayout>
      </c:layout>
      <c:barChart>
        <c:barDir val="col"/>
        <c:grouping val="clustered"/>
        <c:varyColors val="0"/>
        <c:ser>
          <c:idx val="0"/>
          <c:order val="0"/>
          <c:spPr>
            <a:solidFill>
              <a:schemeClr val="accent1">
                <a:shade val="40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Sheet1!$B$2:$F$2</c:f>
              <c:numCache>
                <c:formatCode>h:mm:ss</c:formatCode>
                <c:ptCount val="5"/>
                <c:pt idx="0">
                  <c:v>0.12513888888888888</c:v>
                </c:pt>
                <c:pt idx="1">
                  <c:v>1.7962962962962962E-2</c:v>
                </c:pt>
                <c:pt idx="2">
                  <c:v>5.6828703703703702E-3</c:v>
                </c:pt>
                <c:pt idx="3">
                  <c:v>4.8958333333333336E-3</c:v>
                </c:pt>
                <c:pt idx="4">
                  <c:v>2.2453703703703702E-3</c:v>
                </c:pt>
              </c:numCache>
            </c:numRef>
          </c:val>
          <c:extLst>
            <c:ext xmlns:c16="http://schemas.microsoft.com/office/drawing/2014/chart" uri="{C3380CC4-5D6E-409C-BE32-E72D297353CC}">
              <c16:uniqueId val="{00000000-18B1-490F-98EB-60301F4FE997}"/>
            </c:ext>
          </c:extLst>
        </c:ser>
        <c:ser>
          <c:idx val="1"/>
          <c:order val="1"/>
          <c:spPr>
            <a:solidFill>
              <a:schemeClr val="accent1">
                <a:shade val="51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Sheet1!$B$3:$F$3</c:f>
              <c:numCache>
                <c:formatCode>h:mm:ss</c:formatCode>
                <c:ptCount val="5"/>
                <c:pt idx="0">
                  <c:v>0.11732638888888888</c:v>
                </c:pt>
                <c:pt idx="1">
                  <c:v>1.7407407407407406E-2</c:v>
                </c:pt>
                <c:pt idx="2">
                  <c:v>5.9027777777777776E-3</c:v>
                </c:pt>
                <c:pt idx="3">
                  <c:v>5.4282407407407404E-3</c:v>
                </c:pt>
                <c:pt idx="4">
                  <c:v>2.0949074074074073E-3</c:v>
                </c:pt>
              </c:numCache>
            </c:numRef>
          </c:val>
          <c:extLst>
            <c:ext xmlns:c16="http://schemas.microsoft.com/office/drawing/2014/chart" uri="{C3380CC4-5D6E-409C-BE32-E72D297353CC}">
              <c16:uniqueId val="{00000001-18B1-490F-98EB-60301F4FE997}"/>
            </c:ext>
          </c:extLst>
        </c:ser>
        <c:ser>
          <c:idx val="2"/>
          <c:order val="2"/>
          <c:spPr>
            <a:solidFill>
              <a:schemeClr val="accent1">
                <a:shade val="62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Sheet1!$B$4:$F$4</c:f>
              <c:numCache>
                <c:formatCode>h:mm:ss</c:formatCode>
                <c:ptCount val="5"/>
                <c:pt idx="0">
                  <c:v>0.11081018518518519</c:v>
                </c:pt>
                <c:pt idx="1">
                  <c:v>1.5856481481481482E-2</c:v>
                </c:pt>
                <c:pt idx="2">
                  <c:v>6.122685185185185E-3</c:v>
                </c:pt>
                <c:pt idx="3">
                  <c:v>5.6944444444444447E-3</c:v>
                </c:pt>
                <c:pt idx="4">
                  <c:v>2.0023148148148148E-3</c:v>
                </c:pt>
              </c:numCache>
            </c:numRef>
          </c:val>
          <c:extLst>
            <c:ext xmlns:c16="http://schemas.microsoft.com/office/drawing/2014/chart" uri="{C3380CC4-5D6E-409C-BE32-E72D297353CC}">
              <c16:uniqueId val="{00000002-18B1-490F-98EB-60301F4FE997}"/>
            </c:ext>
          </c:extLst>
        </c:ser>
        <c:ser>
          <c:idx val="3"/>
          <c:order val="3"/>
          <c:spPr>
            <a:solidFill>
              <a:schemeClr val="accent1">
                <a:shade val="73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Sheet1!$B$5:$F$5</c:f>
              <c:numCache>
                <c:formatCode>h:mm:ss</c:formatCode>
                <c:ptCount val="5"/>
                <c:pt idx="0">
                  <c:v>0.10726851851851851</c:v>
                </c:pt>
                <c:pt idx="1">
                  <c:v>1.4826388888888889E-2</c:v>
                </c:pt>
                <c:pt idx="2">
                  <c:v>6.0648148148148145E-3</c:v>
                </c:pt>
                <c:pt idx="3">
                  <c:v>5.6365740740740742E-3</c:v>
                </c:pt>
                <c:pt idx="4">
                  <c:v>1.7708333333333332E-3</c:v>
                </c:pt>
              </c:numCache>
            </c:numRef>
          </c:val>
          <c:extLst>
            <c:ext xmlns:c16="http://schemas.microsoft.com/office/drawing/2014/chart" uri="{C3380CC4-5D6E-409C-BE32-E72D297353CC}">
              <c16:uniqueId val="{00000003-18B1-490F-98EB-60301F4FE997}"/>
            </c:ext>
          </c:extLst>
        </c:ser>
        <c:ser>
          <c:idx val="4"/>
          <c:order val="4"/>
          <c:spPr>
            <a:solidFill>
              <a:schemeClr val="accent1">
                <a:shade val="83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Sheet1!$B$6:$F$6</c:f>
              <c:numCache>
                <c:formatCode>h:mm:ss</c:formatCode>
                <c:ptCount val="5"/>
                <c:pt idx="0">
                  <c:v>0.10375</c:v>
                </c:pt>
                <c:pt idx="1">
                  <c:v>1.4409722222222223E-2</c:v>
                </c:pt>
                <c:pt idx="2">
                  <c:v>5.9837962962962961E-3</c:v>
                </c:pt>
                <c:pt idx="3">
                  <c:v>5.4861111111111109E-3</c:v>
                </c:pt>
                <c:pt idx="4">
                  <c:v>1.7476851851851852E-3</c:v>
                </c:pt>
              </c:numCache>
            </c:numRef>
          </c:val>
          <c:extLst>
            <c:ext xmlns:c16="http://schemas.microsoft.com/office/drawing/2014/chart" uri="{C3380CC4-5D6E-409C-BE32-E72D297353CC}">
              <c16:uniqueId val="{00000004-18B1-490F-98EB-60301F4FE997}"/>
            </c:ext>
          </c:extLst>
        </c:ser>
        <c:ser>
          <c:idx val="5"/>
          <c:order val="5"/>
          <c:spPr>
            <a:solidFill>
              <a:schemeClr val="accent1">
                <a:shade val="94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Sheet1!$B$7:$F$7</c:f>
              <c:numCache>
                <c:formatCode>h:mm:ss</c:formatCode>
                <c:ptCount val="5"/>
                <c:pt idx="0">
                  <c:v>0.10160879629629629</c:v>
                </c:pt>
                <c:pt idx="1">
                  <c:v>1.5879629629629629E-2</c:v>
                </c:pt>
                <c:pt idx="2">
                  <c:v>6.4467592592592588E-3</c:v>
                </c:pt>
                <c:pt idx="3">
                  <c:v>5.2777777777777779E-3</c:v>
                </c:pt>
                <c:pt idx="4">
                  <c:v>1.7592592592592592E-3</c:v>
                </c:pt>
              </c:numCache>
            </c:numRef>
          </c:val>
          <c:extLst>
            <c:ext xmlns:c16="http://schemas.microsoft.com/office/drawing/2014/chart" uri="{C3380CC4-5D6E-409C-BE32-E72D297353CC}">
              <c16:uniqueId val="{00000005-18B1-490F-98EB-60301F4FE997}"/>
            </c:ext>
          </c:extLst>
        </c:ser>
        <c:ser>
          <c:idx val="6"/>
          <c:order val="6"/>
          <c:spPr>
            <a:solidFill>
              <a:schemeClr val="accent1">
                <a:tint val="95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Sheet1!$B$8:$F$8</c:f>
              <c:numCache>
                <c:formatCode>h:mm:ss</c:formatCode>
                <c:ptCount val="5"/>
                <c:pt idx="0">
                  <c:v>0.10425925925925926</c:v>
                </c:pt>
                <c:pt idx="1">
                  <c:v>1.5625E-2</c:v>
                </c:pt>
                <c:pt idx="2">
                  <c:v>6.3078703703703708E-3</c:v>
                </c:pt>
                <c:pt idx="3">
                  <c:v>5.2314814814814811E-3</c:v>
                </c:pt>
                <c:pt idx="4">
                  <c:v>1.6550925925925926E-3</c:v>
                </c:pt>
              </c:numCache>
            </c:numRef>
          </c:val>
          <c:extLst>
            <c:ext xmlns:c16="http://schemas.microsoft.com/office/drawing/2014/chart" uri="{C3380CC4-5D6E-409C-BE32-E72D297353CC}">
              <c16:uniqueId val="{00000006-18B1-490F-98EB-60301F4FE997}"/>
            </c:ext>
          </c:extLst>
        </c:ser>
        <c:ser>
          <c:idx val="7"/>
          <c:order val="7"/>
          <c:spPr>
            <a:solidFill>
              <a:schemeClr val="accent1">
                <a:tint val="84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Sheet1!$B$9:$F$9</c:f>
              <c:numCache>
                <c:formatCode>h:mm:ss</c:formatCode>
                <c:ptCount val="5"/>
                <c:pt idx="0">
                  <c:v>9.8182870370370365E-2</c:v>
                </c:pt>
                <c:pt idx="1">
                  <c:v>1.6597222222222222E-2</c:v>
                </c:pt>
                <c:pt idx="2">
                  <c:v>6.4351851851851853E-3</c:v>
                </c:pt>
                <c:pt idx="3">
                  <c:v>5.4166666666666669E-3</c:v>
                </c:pt>
                <c:pt idx="4">
                  <c:v>1.7592592592592592E-3</c:v>
                </c:pt>
              </c:numCache>
            </c:numRef>
          </c:val>
          <c:extLst>
            <c:ext xmlns:c16="http://schemas.microsoft.com/office/drawing/2014/chart" uri="{C3380CC4-5D6E-409C-BE32-E72D297353CC}">
              <c16:uniqueId val="{00000007-18B1-490F-98EB-60301F4FE997}"/>
            </c:ext>
          </c:extLst>
        </c:ser>
        <c:ser>
          <c:idx val="8"/>
          <c:order val="8"/>
          <c:spPr>
            <a:solidFill>
              <a:schemeClr val="accent1">
                <a:tint val="74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Sheet1!$B$10:$F$10</c:f>
              <c:numCache>
                <c:formatCode>h:mm:ss</c:formatCode>
                <c:ptCount val="5"/>
                <c:pt idx="0">
                  <c:v>0.10219907407407407</c:v>
                </c:pt>
                <c:pt idx="1">
                  <c:v>1.636574074074074E-2</c:v>
                </c:pt>
                <c:pt idx="2">
                  <c:v>6.1689814814814819E-3</c:v>
                </c:pt>
                <c:pt idx="3">
                  <c:v>5.3356481481481484E-3</c:v>
                </c:pt>
                <c:pt idx="4">
                  <c:v>1.8287037037037037E-3</c:v>
                </c:pt>
              </c:numCache>
            </c:numRef>
          </c:val>
          <c:extLst>
            <c:ext xmlns:c16="http://schemas.microsoft.com/office/drawing/2014/chart" uri="{C3380CC4-5D6E-409C-BE32-E72D297353CC}">
              <c16:uniqueId val="{00000008-18B1-490F-98EB-60301F4FE997}"/>
            </c:ext>
          </c:extLst>
        </c:ser>
        <c:ser>
          <c:idx val="9"/>
          <c:order val="9"/>
          <c:spPr>
            <a:solidFill>
              <a:schemeClr val="accent1">
                <a:tint val="63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Sheet1!$B$11:$F$11</c:f>
              <c:numCache>
                <c:formatCode>h:mm:ss</c:formatCode>
                <c:ptCount val="5"/>
                <c:pt idx="0">
                  <c:v>0.10849537037037037</c:v>
                </c:pt>
                <c:pt idx="1">
                  <c:v>1.6250000000000001E-2</c:v>
                </c:pt>
                <c:pt idx="2">
                  <c:v>5.7523148148148151E-3</c:v>
                </c:pt>
                <c:pt idx="3">
                  <c:v>5.3819444444444444E-3</c:v>
                </c:pt>
                <c:pt idx="4">
                  <c:v>1.8634259259259259E-3</c:v>
                </c:pt>
              </c:numCache>
            </c:numRef>
          </c:val>
          <c:extLst>
            <c:ext xmlns:c16="http://schemas.microsoft.com/office/drawing/2014/chart" uri="{C3380CC4-5D6E-409C-BE32-E72D297353CC}">
              <c16:uniqueId val="{00000009-18B1-490F-98EB-60301F4FE997}"/>
            </c:ext>
          </c:extLst>
        </c:ser>
        <c:ser>
          <c:idx val="10"/>
          <c:order val="10"/>
          <c:spPr>
            <a:solidFill>
              <a:schemeClr val="accent1">
                <a:tint val="52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Sheet1!$B$12:$F$12</c:f>
              <c:numCache>
                <c:formatCode>h:mm:ss</c:formatCode>
                <c:ptCount val="5"/>
                <c:pt idx="0">
                  <c:v>0.11284722222222222</c:v>
                </c:pt>
                <c:pt idx="1">
                  <c:v>1.7037037037037038E-2</c:v>
                </c:pt>
                <c:pt idx="2">
                  <c:v>5.7638888888888887E-3</c:v>
                </c:pt>
                <c:pt idx="3">
                  <c:v>5.5902777777777773E-3</c:v>
                </c:pt>
                <c:pt idx="4">
                  <c:v>2.1064814814814813E-3</c:v>
                </c:pt>
              </c:numCache>
            </c:numRef>
          </c:val>
          <c:extLst>
            <c:ext xmlns:c16="http://schemas.microsoft.com/office/drawing/2014/chart" uri="{C3380CC4-5D6E-409C-BE32-E72D297353CC}">
              <c16:uniqueId val="{0000000A-18B1-490F-98EB-60301F4FE997}"/>
            </c:ext>
          </c:extLst>
        </c:ser>
        <c:ser>
          <c:idx val="11"/>
          <c:order val="11"/>
          <c:spPr>
            <a:solidFill>
              <a:schemeClr val="accent1">
                <a:tint val="41000"/>
              </a:schemeClr>
            </a:solidFill>
            <a:ln>
              <a:noFill/>
            </a:ln>
            <a:effectLst/>
          </c:spPr>
          <c:invertIfNegative val="0"/>
          <c:cat>
            <c:strRef>
              <c:f>Sheet1!$B$1:$F$1</c:f>
              <c:strCache>
                <c:ptCount val="5"/>
                <c:pt idx="0">
                  <c:v>Broadcaster TV</c:v>
                </c:pt>
                <c:pt idx="1">
                  <c:v>Netflix</c:v>
                </c:pt>
                <c:pt idx="2">
                  <c:v>Amazon Prime Video</c:v>
                </c:pt>
                <c:pt idx="3">
                  <c:v>Disney+</c:v>
                </c:pt>
                <c:pt idx="4">
                  <c:v>Other AVOD/SVOD</c:v>
                </c:pt>
              </c:strCache>
            </c:strRef>
          </c:cat>
          <c:val>
            <c:numRef>
              <c:f>Sheet1!$B$13:$F$13</c:f>
              <c:numCache>
                <c:formatCode>h:mm:ss</c:formatCode>
                <c:ptCount val="5"/>
                <c:pt idx="0">
                  <c:v>0.11252314814814815</c:v>
                </c:pt>
                <c:pt idx="1">
                  <c:v>1.8726851851851852E-2</c:v>
                </c:pt>
                <c:pt idx="2">
                  <c:v>5.9259259259259256E-3</c:v>
                </c:pt>
                <c:pt idx="3">
                  <c:v>6.0879629629629626E-3</c:v>
                </c:pt>
                <c:pt idx="4">
                  <c:v>2.1990740740740742E-3</c:v>
                </c:pt>
              </c:numCache>
            </c:numRef>
          </c:val>
          <c:extLst>
            <c:ext xmlns:c16="http://schemas.microsoft.com/office/drawing/2014/chart" uri="{C3380CC4-5D6E-409C-BE32-E72D297353CC}">
              <c16:uniqueId val="{0000000B-18B1-490F-98EB-60301F4FE997}"/>
            </c:ext>
          </c:extLst>
        </c:ser>
        <c:dLbls>
          <c:showLegendKey val="0"/>
          <c:showVal val="0"/>
          <c:showCatName val="0"/>
          <c:showSerName val="0"/>
          <c:showPercent val="0"/>
          <c:showBubbleSize val="0"/>
        </c:dLbls>
        <c:gapWidth val="219"/>
        <c:overlap val="-27"/>
        <c:axId val="2121824287"/>
        <c:axId val="2121825535"/>
      </c:barChart>
      <c:catAx>
        <c:axId val="2121824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1825535"/>
        <c:crosses val="autoZero"/>
        <c:auto val="1"/>
        <c:lblAlgn val="ctr"/>
        <c:lblOffset val="100"/>
        <c:noMultiLvlLbl val="0"/>
      </c:catAx>
      <c:valAx>
        <c:axId val="2121825535"/>
        <c:scaling>
          <c:orientation val="minMax"/>
          <c:min val="0"/>
        </c:scaling>
        <c:delete val="0"/>
        <c:axPos val="l"/>
        <c:numFmt formatCode="h:mm"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1824287"/>
        <c:crosses val="autoZero"/>
        <c:crossBetween val="between"/>
        <c:majorUnit val="2.0833330000000004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Total Broadcaster</c:v>
                </c:pt>
              </c:strCache>
            </c:strRef>
          </c:tx>
          <c:spPr>
            <a:solidFill>
              <a:srgbClr val="BF0000"/>
            </a:solidFill>
            <a:ln>
              <a:noFill/>
            </a:ln>
            <a:effectLst/>
          </c:spPr>
          <c:invertIfNegative val="0"/>
          <c:dLbls>
            <c:dLbl>
              <c:idx val="0"/>
              <c:tx>
                <c:rich>
                  <a:bodyPr/>
                  <a:lstStyle/>
                  <a:p>
                    <a:fld id="{DFB7EF1A-C327-4ED5-AFF6-1DABAAA4C54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C4DF-4858-A50B-255AC015C5BC}"/>
                </c:ext>
              </c:extLst>
            </c:dLbl>
            <c:dLbl>
              <c:idx val="1"/>
              <c:tx>
                <c:rich>
                  <a:bodyPr/>
                  <a:lstStyle/>
                  <a:p>
                    <a:fld id="{3986FF0E-6869-4445-A465-DA7142A218F8}"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C4DF-4858-A50B-255AC015C5BC}"/>
                </c:ext>
              </c:extLst>
            </c:dLbl>
            <c:dLbl>
              <c:idx val="2"/>
              <c:tx>
                <c:rich>
                  <a:bodyPr/>
                  <a:lstStyle/>
                  <a:p>
                    <a:fld id="{C488E202-4705-4370-8557-DB5C4BCCDD3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C4DF-4858-A50B-255AC015C5BC}"/>
                </c:ext>
              </c:extLst>
            </c:dLbl>
            <c:dLbl>
              <c:idx val="3"/>
              <c:tx>
                <c:rich>
                  <a:bodyPr/>
                  <a:lstStyle/>
                  <a:p>
                    <a:fld id="{BC627A12-DC61-4243-9F0E-684AF759EBF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C4DF-4858-A50B-255AC015C5BC}"/>
                </c:ext>
              </c:extLst>
            </c:dLbl>
            <c:dLbl>
              <c:idx val="4"/>
              <c:tx>
                <c:rich>
                  <a:bodyPr/>
                  <a:lstStyle/>
                  <a:p>
                    <a:fld id="{39165157-60FB-411B-97B7-43E35336145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C4DF-4858-A50B-255AC015C5BC}"/>
                </c:ext>
              </c:extLst>
            </c:dLbl>
            <c:dLbl>
              <c:idx val="5"/>
              <c:tx>
                <c:rich>
                  <a:bodyPr/>
                  <a:lstStyle/>
                  <a:p>
                    <a:fld id="{F18B14AC-3753-462A-BD41-BAAFA9A8445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C4DF-4858-A50B-255AC015C5BC}"/>
                </c:ext>
              </c:extLst>
            </c:dLbl>
            <c:dLbl>
              <c:idx val="6"/>
              <c:tx>
                <c:rich>
                  <a:bodyPr/>
                  <a:lstStyle/>
                  <a:p>
                    <a:fld id="{42292B8F-4E53-411B-9621-CADE3C62204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C4DF-4858-A50B-255AC015C5BC}"/>
                </c:ext>
              </c:extLst>
            </c:dLbl>
            <c:dLbl>
              <c:idx val="7"/>
              <c:tx>
                <c:rich>
                  <a:bodyPr/>
                  <a:lstStyle/>
                  <a:p>
                    <a:fld id="{62B82906-0EFB-45A1-81E3-02B0BF5EF9F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C4DF-4858-A50B-255AC015C5BC}"/>
                </c:ext>
              </c:extLst>
            </c:dLbl>
            <c:dLbl>
              <c:idx val="8"/>
              <c:tx>
                <c:rich>
                  <a:bodyPr/>
                  <a:lstStyle/>
                  <a:p>
                    <a:fld id="{39E65E77-0D0F-4E5E-AC13-6662DB326B3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C4DF-4858-A50B-255AC015C5BC}"/>
                </c:ext>
              </c:extLst>
            </c:dLbl>
            <c:dLbl>
              <c:idx val="9"/>
              <c:tx>
                <c:rich>
                  <a:bodyPr/>
                  <a:lstStyle/>
                  <a:p>
                    <a:fld id="{A69D2D0E-AAD0-4223-B65E-C431912C4AE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C4DF-4858-A50B-255AC015C5BC}"/>
                </c:ext>
              </c:extLst>
            </c:dLbl>
            <c:dLbl>
              <c:idx val="10"/>
              <c:tx>
                <c:rich>
                  <a:bodyPr/>
                  <a:lstStyle/>
                  <a:p>
                    <a:fld id="{BBD47F98-8CC9-4BF3-9F68-D25478BD64B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C4DF-4858-A50B-255AC015C5BC}"/>
                </c:ext>
              </c:extLst>
            </c:dLbl>
            <c:dLbl>
              <c:idx val="11"/>
              <c:tx>
                <c:rich>
                  <a:bodyPr/>
                  <a:lstStyle/>
                  <a:p>
                    <a:fld id="{62394D7A-9E14-4619-9A5D-A6ADD0BECFD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C4DF-4858-A50B-255AC015C5B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h:mm:ss</c:formatCode>
                <c:ptCount val="12"/>
                <c:pt idx="0">
                  <c:v>0.12513888888888888</c:v>
                </c:pt>
                <c:pt idx="1">
                  <c:v>0.11732638888888888</c:v>
                </c:pt>
                <c:pt idx="2">
                  <c:v>0.11081018518518519</c:v>
                </c:pt>
                <c:pt idx="3">
                  <c:v>0.10726851851851851</c:v>
                </c:pt>
                <c:pt idx="4">
                  <c:v>0.10375</c:v>
                </c:pt>
                <c:pt idx="5">
                  <c:v>0.10160879629629629</c:v>
                </c:pt>
                <c:pt idx="6">
                  <c:v>0.10425925925925926</c:v>
                </c:pt>
                <c:pt idx="7">
                  <c:v>9.8182870370370365E-2</c:v>
                </c:pt>
                <c:pt idx="8">
                  <c:v>0.10219907407407407</c:v>
                </c:pt>
                <c:pt idx="9">
                  <c:v>0.10849537037037037</c:v>
                </c:pt>
                <c:pt idx="10">
                  <c:v>0.11284722222222222</c:v>
                </c:pt>
                <c:pt idx="11">
                  <c:v>0.11252314814814815</c:v>
                </c:pt>
              </c:numCache>
            </c:numRef>
          </c:val>
          <c:extLst>
            <c:ext xmlns:c15="http://schemas.microsoft.com/office/drawing/2012/chart" uri="{02D57815-91ED-43cb-92C2-25804820EDAC}">
              <c15:datalabelsRange>
                <c15:f>Sheet1!$H$2:$H$13</c15:f>
                <c15:dlblRangeCache>
                  <c:ptCount val="12"/>
                  <c:pt idx="0">
                    <c:v>66.1%</c:v>
                  </c:pt>
                  <c:pt idx="1">
                    <c:v>65.3%</c:v>
                  </c:pt>
                  <c:pt idx="2">
                    <c:v>64.6%</c:v>
                  </c:pt>
                  <c:pt idx="3">
                    <c:v>64.3%</c:v>
                  </c:pt>
                  <c:pt idx="4">
                    <c:v>63.6%</c:v>
                  </c:pt>
                  <c:pt idx="5">
                    <c:v>61.9%</c:v>
                  </c:pt>
                  <c:pt idx="6">
                    <c:v>62.9%</c:v>
                  </c:pt>
                  <c:pt idx="7">
                    <c:v>60.8%</c:v>
                  </c:pt>
                  <c:pt idx="8">
                    <c:v>62.1%</c:v>
                  </c:pt>
                  <c:pt idx="9">
                    <c:v>63.3%</c:v>
                  </c:pt>
                  <c:pt idx="10">
                    <c:v>63.5%</c:v>
                  </c:pt>
                  <c:pt idx="11">
                    <c:v>62.7%</c:v>
                  </c:pt>
                </c15:dlblRangeCache>
              </c15:datalabelsRange>
            </c:ext>
            <c:ext xmlns:c16="http://schemas.microsoft.com/office/drawing/2014/chart" uri="{C3380CC4-5D6E-409C-BE32-E72D297353CC}">
              <c16:uniqueId val="{00000019-C4DF-4858-A50B-255AC015C5BC}"/>
            </c:ext>
          </c:extLst>
        </c:ser>
        <c:ser>
          <c:idx val="1"/>
          <c:order val="1"/>
          <c:tx>
            <c:strRef>
              <c:f>Sheet1!$C$1</c:f>
              <c:strCache>
                <c:ptCount val="1"/>
                <c:pt idx="0">
                  <c:v>Total SVOD/AVOD</c:v>
                </c:pt>
              </c:strCache>
            </c:strRef>
          </c:tx>
          <c:spPr>
            <a:solidFill>
              <a:srgbClr val="FD9199"/>
            </a:solidFill>
            <a:ln>
              <a:noFill/>
            </a:ln>
            <a:effectLst/>
          </c:spPr>
          <c:invertIfNegative val="0"/>
          <c:dLbls>
            <c:dLbl>
              <c:idx val="0"/>
              <c:tx>
                <c:rich>
                  <a:bodyPr/>
                  <a:lstStyle/>
                  <a:p>
                    <a:fld id="{3B1EBE72-4E99-41C1-8F28-14677D81FA4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C4DF-4858-A50B-255AC015C5BC}"/>
                </c:ext>
              </c:extLst>
            </c:dLbl>
            <c:dLbl>
              <c:idx val="1"/>
              <c:tx>
                <c:rich>
                  <a:bodyPr/>
                  <a:lstStyle/>
                  <a:p>
                    <a:fld id="{095FE96F-C483-4395-8989-3CA38056815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C4DF-4858-A50B-255AC015C5BC}"/>
                </c:ext>
              </c:extLst>
            </c:dLbl>
            <c:dLbl>
              <c:idx val="2"/>
              <c:tx>
                <c:rich>
                  <a:bodyPr/>
                  <a:lstStyle/>
                  <a:p>
                    <a:fld id="{8C9CFAD1-5170-4356-9120-6C557C0C53C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C4DF-4858-A50B-255AC015C5BC}"/>
                </c:ext>
              </c:extLst>
            </c:dLbl>
            <c:dLbl>
              <c:idx val="3"/>
              <c:tx>
                <c:rich>
                  <a:bodyPr/>
                  <a:lstStyle/>
                  <a:p>
                    <a:fld id="{B6A56B53-8E56-4A7A-B89E-5FAE11AEA09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C4DF-4858-A50B-255AC015C5BC}"/>
                </c:ext>
              </c:extLst>
            </c:dLbl>
            <c:dLbl>
              <c:idx val="4"/>
              <c:tx>
                <c:rich>
                  <a:bodyPr/>
                  <a:lstStyle/>
                  <a:p>
                    <a:fld id="{E89E204B-54EB-4AD4-B57F-DBEBFB1B12E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C4DF-4858-A50B-255AC015C5BC}"/>
                </c:ext>
              </c:extLst>
            </c:dLbl>
            <c:dLbl>
              <c:idx val="5"/>
              <c:tx>
                <c:rich>
                  <a:bodyPr/>
                  <a:lstStyle/>
                  <a:p>
                    <a:fld id="{26B3BBBA-71FA-4376-B134-5364E909FD2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C4DF-4858-A50B-255AC015C5BC}"/>
                </c:ext>
              </c:extLst>
            </c:dLbl>
            <c:dLbl>
              <c:idx val="6"/>
              <c:tx>
                <c:rich>
                  <a:bodyPr/>
                  <a:lstStyle/>
                  <a:p>
                    <a:fld id="{E3D3340B-9390-452D-BACE-30DF079A5D6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C4DF-4858-A50B-255AC015C5BC}"/>
                </c:ext>
              </c:extLst>
            </c:dLbl>
            <c:dLbl>
              <c:idx val="7"/>
              <c:tx>
                <c:rich>
                  <a:bodyPr/>
                  <a:lstStyle/>
                  <a:p>
                    <a:fld id="{C2007A88-07C6-4279-B3EE-3D17F864E76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C4DF-4858-A50B-255AC015C5BC}"/>
                </c:ext>
              </c:extLst>
            </c:dLbl>
            <c:dLbl>
              <c:idx val="8"/>
              <c:tx>
                <c:rich>
                  <a:bodyPr/>
                  <a:lstStyle/>
                  <a:p>
                    <a:fld id="{21594808-C1CE-419B-B9D2-8D814D2108C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C4DF-4858-A50B-255AC015C5BC}"/>
                </c:ext>
              </c:extLst>
            </c:dLbl>
            <c:dLbl>
              <c:idx val="9"/>
              <c:tx>
                <c:rich>
                  <a:bodyPr/>
                  <a:lstStyle/>
                  <a:p>
                    <a:fld id="{0CF15792-FDF0-45E4-BA7B-A325C63B445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C4DF-4858-A50B-255AC015C5BC}"/>
                </c:ext>
              </c:extLst>
            </c:dLbl>
            <c:dLbl>
              <c:idx val="10"/>
              <c:tx>
                <c:rich>
                  <a:bodyPr/>
                  <a:lstStyle/>
                  <a:p>
                    <a:fld id="{199877FD-B9C6-4C0C-8037-790549B457B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C4DF-4858-A50B-255AC015C5BC}"/>
                </c:ext>
              </c:extLst>
            </c:dLbl>
            <c:dLbl>
              <c:idx val="11"/>
              <c:tx>
                <c:rich>
                  <a:bodyPr/>
                  <a:lstStyle/>
                  <a:p>
                    <a:fld id="{17B5E13D-5C08-446D-8444-EBB021BBAFC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C4DF-4858-A50B-255AC015C5B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h:mm:ss</c:formatCode>
                <c:ptCount val="12"/>
                <c:pt idx="0">
                  <c:v>3.0787037037037036E-2</c:v>
                </c:pt>
                <c:pt idx="1">
                  <c:v>3.0833333333333334E-2</c:v>
                </c:pt>
                <c:pt idx="2">
                  <c:v>2.9675925925925925E-2</c:v>
                </c:pt>
                <c:pt idx="3">
                  <c:v>2.8310185185185185E-2</c:v>
                </c:pt>
                <c:pt idx="4">
                  <c:v>2.7627314814814816E-2</c:v>
                </c:pt>
                <c:pt idx="5">
                  <c:v>2.9363425925925925E-2</c:v>
                </c:pt>
                <c:pt idx="6">
                  <c:v>2.8807870370370369E-2</c:v>
                </c:pt>
                <c:pt idx="7">
                  <c:v>3.0208333333333334E-2</c:v>
                </c:pt>
                <c:pt idx="8">
                  <c:v>2.9687499999999999E-2</c:v>
                </c:pt>
                <c:pt idx="9">
                  <c:v>2.9259259259259259E-2</c:v>
                </c:pt>
                <c:pt idx="10">
                  <c:v>3.048611111111111E-2</c:v>
                </c:pt>
                <c:pt idx="11">
                  <c:v>3.2939814814814818E-2</c:v>
                </c:pt>
              </c:numCache>
            </c:numRef>
          </c:val>
          <c:extLst>
            <c:ext xmlns:c15="http://schemas.microsoft.com/office/drawing/2012/chart" uri="{02D57815-91ED-43cb-92C2-25804820EDAC}">
              <c15:datalabelsRange>
                <c15:f>Sheet1!$I$2:$I$13</c15:f>
                <c15:dlblRangeCache>
                  <c:ptCount val="12"/>
                  <c:pt idx="0">
                    <c:v>16.3%</c:v>
                  </c:pt>
                  <c:pt idx="1">
                    <c:v>17.2%</c:v>
                  </c:pt>
                  <c:pt idx="2">
                    <c:v>17.3%</c:v>
                  </c:pt>
                  <c:pt idx="3">
                    <c:v>17.0%</c:v>
                  </c:pt>
                  <c:pt idx="4">
                    <c:v>16.9%</c:v>
                  </c:pt>
                  <c:pt idx="5">
                    <c:v>17.9%</c:v>
                  </c:pt>
                  <c:pt idx="6">
                    <c:v>17.4%</c:v>
                  </c:pt>
                  <c:pt idx="7">
                    <c:v>18.7%</c:v>
                  </c:pt>
                  <c:pt idx="8">
                    <c:v>18.0%</c:v>
                  </c:pt>
                  <c:pt idx="9">
                    <c:v>17.1%</c:v>
                  </c:pt>
                  <c:pt idx="10">
                    <c:v>17.1%</c:v>
                  </c:pt>
                  <c:pt idx="11">
                    <c:v>18.4%</c:v>
                  </c:pt>
                </c15:dlblRangeCache>
              </c15:datalabelsRange>
            </c:ext>
            <c:ext xmlns:c16="http://schemas.microsoft.com/office/drawing/2014/chart" uri="{C3380CC4-5D6E-409C-BE32-E72D297353CC}">
              <c16:uniqueId val="{00000026-C4DF-4858-A50B-255AC015C5BC}"/>
            </c:ext>
          </c:extLst>
        </c:ser>
        <c:ser>
          <c:idx val="2"/>
          <c:order val="2"/>
          <c:tx>
            <c:strRef>
              <c:f>Sheet1!$D$1</c:f>
              <c:strCache>
                <c:ptCount val="1"/>
                <c:pt idx="0">
                  <c:v>Total Video-Sharing</c:v>
                </c:pt>
              </c:strCache>
            </c:strRef>
          </c:tx>
          <c:spPr>
            <a:solidFill>
              <a:srgbClr val="7BC8FF"/>
            </a:solidFill>
            <a:ln>
              <a:noFill/>
            </a:ln>
            <a:effectLst/>
          </c:spPr>
          <c:invertIfNegative val="0"/>
          <c:dLbls>
            <c:dLbl>
              <c:idx val="0"/>
              <c:tx>
                <c:rich>
                  <a:bodyPr/>
                  <a:lstStyle/>
                  <a:p>
                    <a:fld id="{12BF1ED5-41BC-4036-8551-65EA5DD841F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4DF-4858-A50B-255AC015C5BC}"/>
                </c:ext>
              </c:extLst>
            </c:dLbl>
            <c:dLbl>
              <c:idx val="1"/>
              <c:tx>
                <c:rich>
                  <a:bodyPr/>
                  <a:lstStyle/>
                  <a:p>
                    <a:fld id="{ED70AA6C-F447-430C-BDC0-D969A9D181E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C4DF-4858-A50B-255AC015C5BC}"/>
                </c:ext>
              </c:extLst>
            </c:dLbl>
            <c:dLbl>
              <c:idx val="2"/>
              <c:tx>
                <c:rich>
                  <a:bodyPr/>
                  <a:lstStyle/>
                  <a:p>
                    <a:fld id="{8D55B0BC-C517-4C62-AB1F-2B018239778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C4DF-4858-A50B-255AC015C5BC}"/>
                </c:ext>
              </c:extLst>
            </c:dLbl>
            <c:dLbl>
              <c:idx val="3"/>
              <c:tx>
                <c:rich>
                  <a:bodyPr/>
                  <a:lstStyle/>
                  <a:p>
                    <a:fld id="{6E10A64A-0FB3-4687-A55B-06F9126CB5A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4DF-4858-A50B-255AC015C5BC}"/>
                </c:ext>
              </c:extLst>
            </c:dLbl>
            <c:dLbl>
              <c:idx val="4"/>
              <c:tx>
                <c:rich>
                  <a:bodyPr/>
                  <a:lstStyle/>
                  <a:p>
                    <a:fld id="{603AC05C-69F2-478B-9277-D9C14C9AFC5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4DF-4858-A50B-255AC015C5BC}"/>
                </c:ext>
              </c:extLst>
            </c:dLbl>
            <c:dLbl>
              <c:idx val="5"/>
              <c:tx>
                <c:rich>
                  <a:bodyPr/>
                  <a:lstStyle/>
                  <a:p>
                    <a:fld id="{C5EAEF1D-B9CF-42FC-B680-12A464E2C8F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4DF-4858-A50B-255AC015C5BC}"/>
                </c:ext>
              </c:extLst>
            </c:dLbl>
            <c:dLbl>
              <c:idx val="6"/>
              <c:tx>
                <c:rich>
                  <a:bodyPr/>
                  <a:lstStyle/>
                  <a:p>
                    <a:fld id="{530045EB-CD55-497C-AD90-1629E2D8FE8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C4DF-4858-A50B-255AC015C5BC}"/>
                </c:ext>
              </c:extLst>
            </c:dLbl>
            <c:dLbl>
              <c:idx val="7"/>
              <c:tx>
                <c:rich>
                  <a:bodyPr/>
                  <a:lstStyle/>
                  <a:p>
                    <a:fld id="{F9195C67-56C0-44CA-B619-365BC8086DD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4DF-4858-A50B-255AC015C5BC}"/>
                </c:ext>
              </c:extLst>
            </c:dLbl>
            <c:dLbl>
              <c:idx val="8"/>
              <c:tx>
                <c:rich>
                  <a:bodyPr/>
                  <a:lstStyle/>
                  <a:p>
                    <a:fld id="{F02E2D13-87A8-4CFB-9AFD-D7EC95BF4B8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C4DF-4858-A50B-255AC015C5BC}"/>
                </c:ext>
              </c:extLst>
            </c:dLbl>
            <c:dLbl>
              <c:idx val="9"/>
              <c:tx>
                <c:rich>
                  <a:bodyPr/>
                  <a:lstStyle/>
                  <a:p>
                    <a:fld id="{AE89CA90-61A3-4F90-B2D5-30BAF4C9F1C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4DF-4858-A50B-255AC015C5BC}"/>
                </c:ext>
              </c:extLst>
            </c:dLbl>
            <c:dLbl>
              <c:idx val="10"/>
              <c:tx>
                <c:rich>
                  <a:bodyPr/>
                  <a:lstStyle/>
                  <a:p>
                    <a:fld id="{63E193C5-5992-41E0-8EEC-50D743D2C60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C4DF-4858-A50B-255AC015C5BC}"/>
                </c:ext>
              </c:extLst>
            </c:dLbl>
            <c:dLbl>
              <c:idx val="11"/>
              <c:tx>
                <c:rich>
                  <a:bodyPr/>
                  <a:lstStyle/>
                  <a:p>
                    <a:fld id="{7E0FD626-91F3-457A-B614-1773EF9CDFC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4DF-4858-A50B-255AC015C5B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h:mm:ss</c:formatCode>
                <c:ptCount val="12"/>
                <c:pt idx="0">
                  <c:v>3.3298611111111112E-2</c:v>
                </c:pt>
                <c:pt idx="1">
                  <c:v>3.138888888888889E-2</c:v>
                </c:pt>
                <c:pt idx="2">
                  <c:v>3.0995370370370371E-2</c:v>
                </c:pt>
                <c:pt idx="3">
                  <c:v>3.1296296296296294E-2</c:v>
                </c:pt>
                <c:pt idx="4">
                  <c:v>3.1817129629629633E-2</c:v>
                </c:pt>
                <c:pt idx="5">
                  <c:v>3.3206018518518517E-2</c:v>
                </c:pt>
                <c:pt idx="6">
                  <c:v>3.2696759259259259E-2</c:v>
                </c:pt>
                <c:pt idx="7">
                  <c:v>3.3148148148148149E-2</c:v>
                </c:pt>
                <c:pt idx="8">
                  <c:v>3.2777777777777781E-2</c:v>
                </c:pt>
                <c:pt idx="9">
                  <c:v>3.3576388888888892E-2</c:v>
                </c:pt>
                <c:pt idx="10">
                  <c:v>3.4479166666666665E-2</c:v>
                </c:pt>
                <c:pt idx="11">
                  <c:v>3.394675925925926E-2</c:v>
                </c:pt>
              </c:numCache>
            </c:numRef>
          </c:val>
          <c:extLst>
            <c:ext xmlns:c15="http://schemas.microsoft.com/office/drawing/2012/chart" uri="{02D57815-91ED-43cb-92C2-25804820EDAC}">
              <c15:datalabelsRange>
                <c15:f>Sheet1!$J$2:$J$13</c15:f>
                <c15:dlblRangeCache>
                  <c:ptCount val="12"/>
                  <c:pt idx="0">
                    <c:v>17.6%</c:v>
                  </c:pt>
                  <c:pt idx="1">
                    <c:v>17.5%</c:v>
                  </c:pt>
                  <c:pt idx="2">
                    <c:v>18.1%</c:v>
                  </c:pt>
                  <c:pt idx="3">
                    <c:v>18.8%</c:v>
                  </c:pt>
                  <c:pt idx="4">
                    <c:v>19.5%</c:v>
                  </c:pt>
                  <c:pt idx="5">
                    <c:v>20.2%</c:v>
                  </c:pt>
                  <c:pt idx="6">
                    <c:v>19.7%</c:v>
                  </c:pt>
                  <c:pt idx="7">
                    <c:v>20.5%</c:v>
                  </c:pt>
                  <c:pt idx="8">
                    <c:v>19.9%</c:v>
                  </c:pt>
                  <c:pt idx="9">
                    <c:v>19.6%</c:v>
                  </c:pt>
                  <c:pt idx="10">
                    <c:v>19.4%</c:v>
                  </c:pt>
                  <c:pt idx="11">
                    <c:v>18.9%</c:v>
                  </c:pt>
                </c15:dlblRangeCache>
              </c15:datalabelsRange>
            </c:ext>
            <c:ext xmlns:c16="http://schemas.microsoft.com/office/drawing/2014/chart" uri="{C3380CC4-5D6E-409C-BE32-E72D297353CC}">
              <c16:uniqueId val="{0000000C-C4DF-4858-A50B-255AC015C5BC}"/>
            </c:ext>
          </c:extLst>
        </c:ser>
        <c:dLbls>
          <c:showLegendKey val="0"/>
          <c:showVal val="0"/>
          <c:showCatName val="0"/>
          <c:showSerName val="0"/>
          <c:showPercent val="0"/>
          <c:showBubbleSize val="0"/>
        </c:dLbls>
        <c:gapWidth val="80"/>
        <c:overlap val="100"/>
        <c:axId val="2068629071"/>
        <c:axId val="1272841743"/>
      </c:barChart>
      <c:catAx>
        <c:axId val="2068629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2841743"/>
        <c:crosses val="autoZero"/>
        <c:auto val="1"/>
        <c:lblAlgn val="ctr"/>
        <c:lblOffset val="100"/>
        <c:noMultiLvlLbl val="0"/>
      </c:catAx>
      <c:valAx>
        <c:axId val="1272841743"/>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000" b="1" i="0" u="none" strike="noStrike" kern="1200" baseline="0">
                    <a:solidFill>
                      <a:schemeClr val="bg2"/>
                    </a:solidFill>
                    <a:latin typeface="+mj-lt"/>
                    <a:ea typeface="Calibri"/>
                    <a:cs typeface="Calibri"/>
                  </a:rPr>
                  <a:t>AVERAGE TIME VIEWED</a:t>
                </a:r>
              </a:p>
            </c:rich>
          </c:tx>
          <c:layout>
            <c:manualLayout>
              <c:xMode val="edge"/>
              <c:yMode val="edge"/>
              <c:x val="4.4817662252509237E-3"/>
              <c:y val="0.252768185467819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h:mm:ss"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68629071"/>
        <c:crosses val="autoZero"/>
        <c:crossBetween val="between"/>
        <c:majorUnit val="4.1666667000000018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Total Broadcaster</c:v>
                </c:pt>
              </c:strCache>
            </c:strRef>
          </c:tx>
          <c:spPr>
            <a:solidFill>
              <a:srgbClr val="BF0000"/>
            </a:solidFill>
            <a:ln>
              <a:noFill/>
            </a:ln>
            <a:effectLst/>
          </c:spPr>
          <c:invertIfNegative val="0"/>
          <c:dLbls>
            <c:dLbl>
              <c:idx val="0"/>
              <c:tx>
                <c:rich>
                  <a:bodyPr/>
                  <a:lstStyle/>
                  <a:p>
                    <a:fld id="{31252698-A961-42C1-B190-44DE833CFF6C}"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0E21-4C4E-A718-68EAA869A30A}"/>
                </c:ext>
              </c:extLst>
            </c:dLbl>
            <c:dLbl>
              <c:idx val="1"/>
              <c:tx>
                <c:rich>
                  <a:bodyPr/>
                  <a:lstStyle/>
                  <a:p>
                    <a:fld id="{1E216826-3F99-4A45-AF0A-FF2C099DA0C0}"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0E21-4C4E-A718-68EAA869A30A}"/>
                </c:ext>
              </c:extLst>
            </c:dLbl>
            <c:dLbl>
              <c:idx val="2"/>
              <c:tx>
                <c:rich>
                  <a:bodyPr/>
                  <a:lstStyle/>
                  <a:p>
                    <a:fld id="{719A1F02-1B8C-4A7D-BDA1-1EC212103FF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0E21-4C4E-A718-68EAA869A30A}"/>
                </c:ext>
              </c:extLst>
            </c:dLbl>
            <c:dLbl>
              <c:idx val="3"/>
              <c:tx>
                <c:rich>
                  <a:bodyPr/>
                  <a:lstStyle/>
                  <a:p>
                    <a:fld id="{70583048-721A-43F4-80C9-7744A14B52D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0E21-4C4E-A718-68EAA869A30A}"/>
                </c:ext>
              </c:extLst>
            </c:dLbl>
            <c:dLbl>
              <c:idx val="4"/>
              <c:tx>
                <c:rich>
                  <a:bodyPr/>
                  <a:lstStyle/>
                  <a:p>
                    <a:fld id="{0A9E09DE-16C4-4BDB-A059-61715B9690A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0E21-4C4E-A718-68EAA869A30A}"/>
                </c:ext>
              </c:extLst>
            </c:dLbl>
            <c:dLbl>
              <c:idx val="5"/>
              <c:tx>
                <c:rich>
                  <a:bodyPr/>
                  <a:lstStyle/>
                  <a:p>
                    <a:fld id="{78FA78CA-1673-4FEC-94DC-591606F4F0A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0E21-4C4E-A718-68EAA869A30A}"/>
                </c:ext>
              </c:extLst>
            </c:dLbl>
            <c:dLbl>
              <c:idx val="6"/>
              <c:tx>
                <c:rich>
                  <a:bodyPr/>
                  <a:lstStyle/>
                  <a:p>
                    <a:fld id="{D6380072-E9FC-472F-A49A-F56D79EBAC6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0E21-4C4E-A718-68EAA869A30A}"/>
                </c:ext>
              </c:extLst>
            </c:dLbl>
            <c:dLbl>
              <c:idx val="7"/>
              <c:tx>
                <c:rich>
                  <a:bodyPr/>
                  <a:lstStyle/>
                  <a:p>
                    <a:fld id="{E7957E10-8CA2-4318-B5EB-3AFAD3174B38}"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0E21-4C4E-A718-68EAA869A30A}"/>
                </c:ext>
              </c:extLst>
            </c:dLbl>
            <c:dLbl>
              <c:idx val="8"/>
              <c:tx>
                <c:rich>
                  <a:bodyPr/>
                  <a:lstStyle/>
                  <a:p>
                    <a:fld id="{32723360-7C3B-49FA-B98D-76A82DC1EAE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0E21-4C4E-A718-68EAA869A30A}"/>
                </c:ext>
              </c:extLst>
            </c:dLbl>
            <c:dLbl>
              <c:idx val="9"/>
              <c:tx>
                <c:rich>
                  <a:bodyPr/>
                  <a:lstStyle/>
                  <a:p>
                    <a:fld id="{C99311BD-73C1-4DCD-855B-BD21DCA9637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0E21-4C4E-A718-68EAA869A30A}"/>
                </c:ext>
              </c:extLst>
            </c:dLbl>
            <c:dLbl>
              <c:idx val="10"/>
              <c:tx>
                <c:rich>
                  <a:bodyPr/>
                  <a:lstStyle/>
                  <a:p>
                    <a:fld id="{7C5ABBF6-4821-4B56-99E6-C0DCAEBAABE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0E21-4C4E-A718-68EAA869A30A}"/>
                </c:ext>
              </c:extLst>
            </c:dLbl>
            <c:dLbl>
              <c:idx val="11"/>
              <c:tx>
                <c:rich>
                  <a:bodyPr/>
                  <a:lstStyle/>
                  <a:p>
                    <a:fld id="{16506191-3C49-4748-B9ED-EF58D8692F9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0E21-4C4E-A718-68EAA869A3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h:mm:ss</c:formatCode>
                <c:ptCount val="12"/>
                <c:pt idx="0">
                  <c:v>3.6666666666666667E-2</c:v>
                </c:pt>
                <c:pt idx="1">
                  <c:v>3.3113425925925928E-2</c:v>
                </c:pt>
                <c:pt idx="2">
                  <c:v>2.900462962962963E-2</c:v>
                </c:pt>
                <c:pt idx="3">
                  <c:v>2.8912037037037038E-2</c:v>
                </c:pt>
                <c:pt idx="4">
                  <c:v>2.8090277777777777E-2</c:v>
                </c:pt>
                <c:pt idx="5">
                  <c:v>2.6655092592592591E-2</c:v>
                </c:pt>
                <c:pt idx="6">
                  <c:v>2.8923611111111112E-2</c:v>
                </c:pt>
                <c:pt idx="7">
                  <c:v>2.525462962962963E-2</c:v>
                </c:pt>
                <c:pt idx="8">
                  <c:v>2.7071759259259261E-2</c:v>
                </c:pt>
                <c:pt idx="9">
                  <c:v>3.1203703703703702E-2</c:v>
                </c:pt>
                <c:pt idx="10">
                  <c:v>3.3333333333333333E-2</c:v>
                </c:pt>
                <c:pt idx="11">
                  <c:v>3.3101851851851855E-2</c:v>
                </c:pt>
              </c:numCache>
            </c:numRef>
          </c:val>
          <c:extLst>
            <c:ext xmlns:c15="http://schemas.microsoft.com/office/drawing/2012/chart" uri="{02D57815-91ED-43cb-92C2-25804820EDAC}">
              <c15:datalabelsRange>
                <c15:f>Sheet1!$H$2:$H$13</c15:f>
                <c15:dlblRangeCache>
                  <c:ptCount val="12"/>
                  <c:pt idx="0">
                    <c:v>28.1%</c:v>
                  </c:pt>
                  <c:pt idx="1">
                    <c:v>26.5%</c:v>
                  </c:pt>
                  <c:pt idx="2">
                    <c:v>24.6%</c:v>
                  </c:pt>
                  <c:pt idx="3">
                    <c:v>24.7%</c:v>
                  </c:pt>
                  <c:pt idx="4">
                    <c:v>24.6%</c:v>
                  </c:pt>
                  <c:pt idx="5">
                    <c:v>22.8%</c:v>
                  </c:pt>
                  <c:pt idx="6">
                    <c:v>24.4%</c:v>
                  </c:pt>
                  <c:pt idx="7">
                    <c:v>21.6%</c:v>
                  </c:pt>
                  <c:pt idx="8">
                    <c:v>23.7%</c:v>
                  </c:pt>
                  <c:pt idx="9">
                    <c:v>26.8%</c:v>
                  </c:pt>
                  <c:pt idx="10">
                    <c:v>27.0%</c:v>
                  </c:pt>
                  <c:pt idx="11">
                    <c:v>26.7%</c:v>
                  </c:pt>
                </c15:dlblRangeCache>
              </c15:datalabelsRange>
            </c:ext>
            <c:ext xmlns:c16="http://schemas.microsoft.com/office/drawing/2014/chart" uri="{C3380CC4-5D6E-409C-BE32-E72D297353CC}">
              <c16:uniqueId val="{00000019-0E21-4C4E-A718-68EAA869A30A}"/>
            </c:ext>
          </c:extLst>
        </c:ser>
        <c:ser>
          <c:idx val="1"/>
          <c:order val="1"/>
          <c:tx>
            <c:strRef>
              <c:f>Sheet1!$C$1</c:f>
              <c:strCache>
                <c:ptCount val="1"/>
                <c:pt idx="0">
                  <c:v>Total SVOD/AVOD</c:v>
                </c:pt>
              </c:strCache>
            </c:strRef>
          </c:tx>
          <c:spPr>
            <a:solidFill>
              <a:srgbClr val="FD9199"/>
            </a:solidFill>
            <a:ln>
              <a:noFill/>
            </a:ln>
            <a:effectLst/>
          </c:spPr>
          <c:invertIfNegative val="0"/>
          <c:dLbls>
            <c:dLbl>
              <c:idx val="0"/>
              <c:tx>
                <c:rich>
                  <a:bodyPr/>
                  <a:lstStyle/>
                  <a:p>
                    <a:fld id="{056F8BE7-C565-42D4-9426-E3F220530AB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0E21-4C4E-A718-68EAA869A30A}"/>
                </c:ext>
              </c:extLst>
            </c:dLbl>
            <c:dLbl>
              <c:idx val="1"/>
              <c:tx>
                <c:rich>
                  <a:bodyPr/>
                  <a:lstStyle/>
                  <a:p>
                    <a:fld id="{DDD69206-6D13-43A5-AA68-A0F4BAD2159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0E21-4C4E-A718-68EAA869A30A}"/>
                </c:ext>
              </c:extLst>
            </c:dLbl>
            <c:dLbl>
              <c:idx val="2"/>
              <c:tx>
                <c:rich>
                  <a:bodyPr/>
                  <a:lstStyle/>
                  <a:p>
                    <a:fld id="{EFFEC198-9C11-4464-B912-D93113018EC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0E21-4C4E-A718-68EAA869A30A}"/>
                </c:ext>
              </c:extLst>
            </c:dLbl>
            <c:dLbl>
              <c:idx val="3"/>
              <c:tx>
                <c:rich>
                  <a:bodyPr/>
                  <a:lstStyle/>
                  <a:p>
                    <a:fld id="{ABD0E03D-C1F2-41A5-929F-6C79B18A8D6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0E21-4C4E-A718-68EAA869A30A}"/>
                </c:ext>
              </c:extLst>
            </c:dLbl>
            <c:dLbl>
              <c:idx val="4"/>
              <c:tx>
                <c:rich>
                  <a:bodyPr/>
                  <a:lstStyle/>
                  <a:p>
                    <a:fld id="{546F9580-014F-40A5-94D3-696767503C3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0E21-4C4E-A718-68EAA869A30A}"/>
                </c:ext>
              </c:extLst>
            </c:dLbl>
            <c:dLbl>
              <c:idx val="5"/>
              <c:tx>
                <c:rich>
                  <a:bodyPr/>
                  <a:lstStyle/>
                  <a:p>
                    <a:fld id="{6EC60668-008B-4E0C-A2B4-8CA2925C8AA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0E21-4C4E-A718-68EAA869A30A}"/>
                </c:ext>
              </c:extLst>
            </c:dLbl>
            <c:dLbl>
              <c:idx val="6"/>
              <c:tx>
                <c:rich>
                  <a:bodyPr/>
                  <a:lstStyle/>
                  <a:p>
                    <a:fld id="{8D7EF5E3-344F-4A1A-9C68-807CB485624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0E21-4C4E-A718-68EAA869A30A}"/>
                </c:ext>
              </c:extLst>
            </c:dLbl>
            <c:dLbl>
              <c:idx val="7"/>
              <c:tx>
                <c:rich>
                  <a:bodyPr/>
                  <a:lstStyle/>
                  <a:p>
                    <a:fld id="{B7ED59ED-17B1-4F31-9494-6AA403F7864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0E21-4C4E-A718-68EAA869A30A}"/>
                </c:ext>
              </c:extLst>
            </c:dLbl>
            <c:dLbl>
              <c:idx val="8"/>
              <c:tx>
                <c:rich>
                  <a:bodyPr/>
                  <a:lstStyle/>
                  <a:p>
                    <a:fld id="{3FB0D0DB-D0E4-4955-A798-7037DD0E68B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0E21-4C4E-A718-68EAA869A30A}"/>
                </c:ext>
              </c:extLst>
            </c:dLbl>
            <c:dLbl>
              <c:idx val="9"/>
              <c:tx>
                <c:rich>
                  <a:bodyPr/>
                  <a:lstStyle/>
                  <a:p>
                    <a:fld id="{5D069010-44EE-4399-B04A-02C91BB6D11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0E21-4C4E-A718-68EAA869A30A}"/>
                </c:ext>
              </c:extLst>
            </c:dLbl>
            <c:dLbl>
              <c:idx val="10"/>
              <c:tx>
                <c:rich>
                  <a:bodyPr/>
                  <a:lstStyle/>
                  <a:p>
                    <a:fld id="{CAAD27C1-1261-48C2-AFBE-3BB2E204AF8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0E21-4C4E-A718-68EAA869A30A}"/>
                </c:ext>
              </c:extLst>
            </c:dLbl>
            <c:dLbl>
              <c:idx val="11"/>
              <c:tx>
                <c:rich>
                  <a:bodyPr/>
                  <a:lstStyle/>
                  <a:p>
                    <a:fld id="{7DC02C3C-AB12-4F0C-9F2B-A7AF7840510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0E21-4C4E-A718-68EAA869A3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h:mm:ss</c:formatCode>
                <c:ptCount val="12"/>
                <c:pt idx="0">
                  <c:v>3.9351851851851853E-2</c:v>
                </c:pt>
                <c:pt idx="1">
                  <c:v>4.0023148148148148E-2</c:v>
                </c:pt>
                <c:pt idx="2">
                  <c:v>3.8009259259259257E-2</c:v>
                </c:pt>
                <c:pt idx="3">
                  <c:v>3.6851851851851851E-2</c:v>
                </c:pt>
                <c:pt idx="4">
                  <c:v>3.5439814814814813E-2</c:v>
                </c:pt>
                <c:pt idx="5">
                  <c:v>3.7858796296296293E-2</c:v>
                </c:pt>
                <c:pt idx="6">
                  <c:v>3.7893518518518521E-2</c:v>
                </c:pt>
                <c:pt idx="7">
                  <c:v>4.0011574074074074E-2</c:v>
                </c:pt>
                <c:pt idx="8">
                  <c:v>3.7812499999999999E-2</c:v>
                </c:pt>
                <c:pt idx="9">
                  <c:v>3.6018518518518519E-2</c:v>
                </c:pt>
                <c:pt idx="10">
                  <c:v>3.9074074074074074E-2</c:v>
                </c:pt>
                <c:pt idx="11">
                  <c:v>4.0428240740740744E-2</c:v>
                </c:pt>
              </c:numCache>
            </c:numRef>
          </c:val>
          <c:extLst>
            <c:ext xmlns:c15="http://schemas.microsoft.com/office/drawing/2012/chart" uri="{02D57815-91ED-43cb-92C2-25804820EDAC}">
              <c15:datalabelsRange>
                <c15:f>Sheet1!$I$2:$I$13</c15:f>
                <c15:dlblRangeCache>
                  <c:ptCount val="12"/>
                  <c:pt idx="0">
                    <c:v>30.1%</c:v>
                  </c:pt>
                  <c:pt idx="1">
                    <c:v>32.0%</c:v>
                  </c:pt>
                  <c:pt idx="2">
                    <c:v>32.2%</c:v>
                  </c:pt>
                  <c:pt idx="3">
                    <c:v>31.5%</c:v>
                  </c:pt>
                  <c:pt idx="4">
                    <c:v>31.0%</c:v>
                  </c:pt>
                  <c:pt idx="5">
                    <c:v>32.4%</c:v>
                  </c:pt>
                  <c:pt idx="6">
                    <c:v>31.9%</c:v>
                  </c:pt>
                  <c:pt idx="7">
                    <c:v>34.2%</c:v>
                  </c:pt>
                  <c:pt idx="8">
                    <c:v>33.1%</c:v>
                  </c:pt>
                  <c:pt idx="9">
                    <c:v>30.9%</c:v>
                  </c:pt>
                  <c:pt idx="10">
                    <c:v>31.6%</c:v>
                  </c:pt>
                  <c:pt idx="11">
                    <c:v>32.6%</c:v>
                  </c:pt>
                </c15:dlblRangeCache>
              </c15:datalabelsRange>
            </c:ext>
            <c:ext xmlns:c16="http://schemas.microsoft.com/office/drawing/2014/chart" uri="{C3380CC4-5D6E-409C-BE32-E72D297353CC}">
              <c16:uniqueId val="{00000026-0E21-4C4E-A718-68EAA869A30A}"/>
            </c:ext>
          </c:extLst>
        </c:ser>
        <c:ser>
          <c:idx val="2"/>
          <c:order val="2"/>
          <c:tx>
            <c:strRef>
              <c:f>Sheet1!$D$1</c:f>
              <c:strCache>
                <c:ptCount val="1"/>
                <c:pt idx="0">
                  <c:v>Total Video-Sharing</c:v>
                </c:pt>
              </c:strCache>
            </c:strRef>
          </c:tx>
          <c:spPr>
            <a:solidFill>
              <a:srgbClr val="7BC8FF"/>
            </a:solidFill>
            <a:ln>
              <a:noFill/>
            </a:ln>
            <a:effectLst/>
          </c:spPr>
          <c:invertIfNegative val="0"/>
          <c:dLbls>
            <c:dLbl>
              <c:idx val="0"/>
              <c:tx>
                <c:rich>
                  <a:bodyPr/>
                  <a:lstStyle/>
                  <a:p>
                    <a:fld id="{80F844C9-7ABE-41B0-B764-342E34FAF13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0E21-4C4E-A718-68EAA869A30A}"/>
                </c:ext>
              </c:extLst>
            </c:dLbl>
            <c:dLbl>
              <c:idx val="1"/>
              <c:tx>
                <c:rich>
                  <a:bodyPr/>
                  <a:lstStyle/>
                  <a:p>
                    <a:fld id="{D67F1723-B2F3-49F1-86B1-5878731AAAA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0E21-4C4E-A718-68EAA869A30A}"/>
                </c:ext>
              </c:extLst>
            </c:dLbl>
            <c:dLbl>
              <c:idx val="2"/>
              <c:tx>
                <c:rich>
                  <a:bodyPr/>
                  <a:lstStyle/>
                  <a:p>
                    <a:fld id="{D565EC11-81F3-41C9-9AD2-63BC062DA40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0E21-4C4E-A718-68EAA869A30A}"/>
                </c:ext>
              </c:extLst>
            </c:dLbl>
            <c:dLbl>
              <c:idx val="3"/>
              <c:tx>
                <c:rich>
                  <a:bodyPr/>
                  <a:lstStyle/>
                  <a:p>
                    <a:fld id="{D61DF373-47C0-43E3-A43F-77945DEE155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0E21-4C4E-A718-68EAA869A30A}"/>
                </c:ext>
              </c:extLst>
            </c:dLbl>
            <c:dLbl>
              <c:idx val="4"/>
              <c:tx>
                <c:rich>
                  <a:bodyPr/>
                  <a:lstStyle/>
                  <a:p>
                    <a:fld id="{F1F33C68-A7B5-485C-939A-32C6CA97C9A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0E21-4C4E-A718-68EAA869A30A}"/>
                </c:ext>
              </c:extLst>
            </c:dLbl>
            <c:dLbl>
              <c:idx val="5"/>
              <c:tx>
                <c:rich>
                  <a:bodyPr/>
                  <a:lstStyle/>
                  <a:p>
                    <a:fld id="{1906AA5E-037F-4990-8DCA-A97F613BED0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0E21-4C4E-A718-68EAA869A30A}"/>
                </c:ext>
              </c:extLst>
            </c:dLbl>
            <c:dLbl>
              <c:idx val="6"/>
              <c:tx>
                <c:rich>
                  <a:bodyPr/>
                  <a:lstStyle/>
                  <a:p>
                    <a:fld id="{3238850A-3DC9-4F17-AB8B-4C4383453CF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0E21-4C4E-A718-68EAA869A30A}"/>
                </c:ext>
              </c:extLst>
            </c:dLbl>
            <c:dLbl>
              <c:idx val="7"/>
              <c:tx>
                <c:rich>
                  <a:bodyPr/>
                  <a:lstStyle/>
                  <a:p>
                    <a:fld id="{0C52A96A-38F5-488B-B56A-91FB4A5CD3A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0E21-4C4E-A718-68EAA869A30A}"/>
                </c:ext>
              </c:extLst>
            </c:dLbl>
            <c:dLbl>
              <c:idx val="8"/>
              <c:tx>
                <c:rich>
                  <a:bodyPr/>
                  <a:lstStyle/>
                  <a:p>
                    <a:fld id="{1C8CB5B3-7869-496C-91AA-2FAF56B2EC2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0E21-4C4E-A718-68EAA869A30A}"/>
                </c:ext>
              </c:extLst>
            </c:dLbl>
            <c:dLbl>
              <c:idx val="9"/>
              <c:tx>
                <c:rich>
                  <a:bodyPr/>
                  <a:lstStyle/>
                  <a:p>
                    <a:fld id="{BAD732B3-3961-4071-AA9C-B2B1682CEDA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0E21-4C4E-A718-68EAA869A30A}"/>
                </c:ext>
              </c:extLst>
            </c:dLbl>
            <c:dLbl>
              <c:idx val="10"/>
              <c:tx>
                <c:rich>
                  <a:bodyPr/>
                  <a:lstStyle/>
                  <a:p>
                    <a:fld id="{242942CE-5994-43FE-85EA-91B7F4C02EE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0E21-4C4E-A718-68EAA869A30A}"/>
                </c:ext>
              </c:extLst>
            </c:dLbl>
            <c:dLbl>
              <c:idx val="11"/>
              <c:tx>
                <c:rich>
                  <a:bodyPr/>
                  <a:lstStyle/>
                  <a:p>
                    <a:fld id="{DC0A6EF4-C151-4615-812F-5F3176574E4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0E21-4C4E-A718-68EAA869A3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h:mm:ss</c:formatCode>
                <c:ptCount val="12"/>
                <c:pt idx="0">
                  <c:v>5.4537037037037037E-2</c:v>
                </c:pt>
                <c:pt idx="1">
                  <c:v>5.1805555555555556E-2</c:v>
                </c:pt>
                <c:pt idx="2">
                  <c:v>5.0879629629629629E-2</c:v>
                </c:pt>
                <c:pt idx="3">
                  <c:v>5.1342592592592592E-2</c:v>
                </c:pt>
                <c:pt idx="4">
                  <c:v>5.078703703703704E-2</c:v>
                </c:pt>
                <c:pt idx="5">
                  <c:v>5.2499999999999998E-2</c:v>
                </c:pt>
                <c:pt idx="6">
                  <c:v>5.1874999999999998E-2</c:v>
                </c:pt>
                <c:pt idx="7">
                  <c:v>5.181712962962963E-2</c:v>
                </c:pt>
                <c:pt idx="8">
                  <c:v>4.9386574074074076E-2</c:v>
                </c:pt>
                <c:pt idx="9">
                  <c:v>4.9328703703703701E-2</c:v>
                </c:pt>
                <c:pt idx="10">
                  <c:v>5.1180555555555556E-2</c:v>
                </c:pt>
                <c:pt idx="11">
                  <c:v>5.0555555555555555E-2</c:v>
                </c:pt>
              </c:numCache>
            </c:numRef>
          </c:val>
          <c:extLst>
            <c:ext xmlns:c15="http://schemas.microsoft.com/office/drawing/2012/chart" uri="{02D57815-91ED-43cb-92C2-25804820EDAC}">
              <c15:datalabelsRange>
                <c15:f>Sheet1!$J$2:$J$13</c15:f>
                <c15:dlblRangeCache>
                  <c:ptCount val="12"/>
                  <c:pt idx="0">
                    <c:v>41.8%</c:v>
                  </c:pt>
                  <c:pt idx="1">
                    <c:v>41.5%</c:v>
                  </c:pt>
                  <c:pt idx="2">
                    <c:v>43.2%</c:v>
                  </c:pt>
                  <c:pt idx="3">
                    <c:v>43.8%</c:v>
                  </c:pt>
                  <c:pt idx="4">
                    <c:v>44.4%</c:v>
                  </c:pt>
                  <c:pt idx="5">
                    <c:v>44.9%</c:v>
                  </c:pt>
                  <c:pt idx="6">
                    <c:v>43.7%</c:v>
                  </c:pt>
                  <c:pt idx="7">
                    <c:v>44.3%</c:v>
                  </c:pt>
                  <c:pt idx="8">
                    <c:v>43.2%</c:v>
                  </c:pt>
                  <c:pt idx="9">
                    <c:v>42.3%</c:v>
                  </c:pt>
                  <c:pt idx="10">
                    <c:v>41.4%</c:v>
                  </c:pt>
                  <c:pt idx="11">
                    <c:v>40.7%</c:v>
                  </c:pt>
                </c15:dlblRangeCache>
              </c15:datalabelsRange>
            </c:ext>
            <c:ext xmlns:c16="http://schemas.microsoft.com/office/drawing/2014/chart" uri="{C3380CC4-5D6E-409C-BE32-E72D297353CC}">
              <c16:uniqueId val="{0000000C-0E21-4C4E-A718-68EAA869A30A}"/>
            </c:ext>
          </c:extLst>
        </c:ser>
        <c:dLbls>
          <c:showLegendKey val="0"/>
          <c:showVal val="0"/>
          <c:showCatName val="0"/>
          <c:showSerName val="0"/>
          <c:showPercent val="0"/>
          <c:showBubbleSize val="0"/>
        </c:dLbls>
        <c:gapWidth val="80"/>
        <c:overlap val="100"/>
        <c:axId val="2068629071"/>
        <c:axId val="1272841743"/>
      </c:barChart>
      <c:catAx>
        <c:axId val="2068629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2841743"/>
        <c:crosses val="autoZero"/>
        <c:auto val="1"/>
        <c:lblAlgn val="ctr"/>
        <c:lblOffset val="100"/>
        <c:noMultiLvlLbl val="0"/>
      </c:catAx>
      <c:valAx>
        <c:axId val="1272841743"/>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000" b="1" i="0" u="none" strike="noStrike" kern="1200" baseline="0">
                    <a:solidFill>
                      <a:schemeClr val="bg2"/>
                    </a:solidFill>
                    <a:latin typeface="+mj-lt"/>
                    <a:ea typeface="Calibri"/>
                    <a:cs typeface="Calibri"/>
                  </a:rPr>
                  <a:t>AVERAGE TIME VIEWED</a:t>
                </a:r>
              </a:p>
            </c:rich>
          </c:tx>
          <c:layout>
            <c:manualLayout>
              <c:xMode val="edge"/>
              <c:yMode val="edge"/>
              <c:x val="4.4817662252509237E-3"/>
              <c:y val="0.252768185467819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h:mm:ss"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68629071"/>
        <c:crosses val="autoZero"/>
        <c:crossBetween val="between"/>
        <c:majorUnit val="4.1666667000000018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'16+'!$I$3</c:f>
              <c:strCache>
                <c:ptCount val="1"/>
                <c:pt idx="0">
                  <c:v>Ave Reach</c:v>
                </c:pt>
              </c:strCache>
            </c:strRef>
          </c:tx>
          <c:spPr>
            <a:solidFill>
              <a:schemeClr val="accent1">
                <a:alpha val="75000"/>
              </a:schemeClr>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5775-4505-BEC8-3EB5B5744C7F}"/>
              </c:ext>
            </c:extLst>
          </c:dPt>
          <c:dPt>
            <c:idx val="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5775-4505-BEC8-3EB5B5744C7F}"/>
              </c:ext>
            </c:extLst>
          </c:dPt>
          <c:dPt>
            <c:idx val="2"/>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5775-4505-BEC8-3EB5B5744C7F}"/>
              </c:ext>
            </c:extLst>
          </c:dPt>
          <c:dPt>
            <c:idx val="3"/>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5775-4505-BEC8-3EB5B5744C7F}"/>
              </c:ext>
            </c:extLst>
          </c:dPt>
          <c:dPt>
            <c:idx val="4"/>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5775-4505-BEC8-3EB5B5744C7F}"/>
              </c:ext>
            </c:extLst>
          </c:dPt>
          <c:dPt>
            <c:idx val="5"/>
            <c:invertIfNegative val="0"/>
            <c:bubble3D val="0"/>
            <c:spPr>
              <a:solidFill>
                <a:srgbClr val="00B050"/>
              </a:solidFill>
              <a:ln>
                <a:noFill/>
              </a:ln>
              <a:effectLst/>
            </c:spPr>
            <c:extLst>
              <c:ext xmlns:c16="http://schemas.microsoft.com/office/drawing/2014/chart" uri="{C3380CC4-5D6E-409C-BE32-E72D297353CC}">
                <c16:uniqueId val="{0000000B-5775-4505-BEC8-3EB5B5744C7F}"/>
              </c:ext>
            </c:extLst>
          </c:dPt>
          <c:dPt>
            <c:idx val="6"/>
            <c:invertIfNegative val="0"/>
            <c:bubble3D val="0"/>
            <c:spPr>
              <a:solidFill>
                <a:srgbClr val="0070C0"/>
              </a:solidFill>
              <a:ln>
                <a:noFill/>
              </a:ln>
              <a:effectLst/>
            </c:spPr>
            <c:extLst>
              <c:ext xmlns:c16="http://schemas.microsoft.com/office/drawing/2014/chart" uri="{C3380CC4-5D6E-409C-BE32-E72D297353CC}">
                <c16:uniqueId val="{0000000D-5775-4505-BEC8-3EB5B5744C7F}"/>
              </c:ext>
            </c:extLst>
          </c:dPt>
          <c:dPt>
            <c:idx val="7"/>
            <c:invertIfNegative val="0"/>
            <c:bubble3D val="0"/>
            <c:spPr>
              <a:blipFill>
                <a:blip xmlns:r="http://schemas.openxmlformats.org/officeDocument/2006/relationships" r:embed="rId8"/>
                <a:stretch>
                  <a:fillRect/>
                </a:stretch>
              </a:blipFill>
              <a:ln>
                <a:solidFill>
                  <a:schemeClr val="bg1">
                    <a:lumMod val="85000"/>
                  </a:schemeClr>
                </a:solidFill>
              </a:ln>
              <a:effectLst/>
            </c:spPr>
            <c:extLst>
              <c:ext xmlns:c16="http://schemas.microsoft.com/office/drawing/2014/chart" uri="{C3380CC4-5D6E-409C-BE32-E72D297353CC}">
                <c16:uniqueId val="{0000000F-5775-4505-BEC8-3EB5B5744C7F}"/>
              </c:ext>
            </c:extLst>
          </c:dPt>
          <c:dPt>
            <c:idx val="8"/>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11-5775-4505-BEC8-3EB5B5744C7F}"/>
              </c:ext>
            </c:extLst>
          </c:dPt>
          <c:dPt>
            <c:idx val="9"/>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13-5775-4505-BEC8-3EB5B5744C7F}"/>
              </c:ext>
            </c:extLst>
          </c:dPt>
          <c:dPt>
            <c:idx val="10"/>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5-5775-4505-BEC8-3EB5B5744C7F}"/>
              </c:ext>
            </c:extLst>
          </c:dPt>
          <c:xVal>
            <c:numRef>
              <c:f>'16+'!$H$4:$H$14</c:f>
              <c:numCache>
                <c:formatCode>[$-F400]h:mm:ss\ AM/PM</c:formatCode>
                <c:ptCount val="11"/>
                <c:pt idx="0">
                  <c:v>0.15243549906549422</c:v>
                </c:pt>
                <c:pt idx="1">
                  <c:v>9.1636068531268419E-2</c:v>
                </c:pt>
                <c:pt idx="2">
                  <c:v>7.7685273345321604E-2</c:v>
                </c:pt>
                <c:pt idx="3">
                  <c:v>6.4039327838942742E-2</c:v>
                </c:pt>
                <c:pt idx="4">
                  <c:v>7.3574948156251957E-2</c:v>
                </c:pt>
                <c:pt idx="5">
                  <c:v>5.7947817375868439E-2</c:v>
                </c:pt>
                <c:pt idx="6">
                  <c:v>3.8743105476369465E-2</c:v>
                </c:pt>
                <c:pt idx="7">
                  <c:v>7.8253655511885026E-2</c:v>
                </c:pt>
                <c:pt idx="8">
                  <c:v>5.8751384112133355E-2</c:v>
                </c:pt>
                <c:pt idx="9">
                  <c:v>0.10439964275117868</c:v>
                </c:pt>
                <c:pt idx="10">
                  <c:v>2.3921278369704892E-2</c:v>
                </c:pt>
              </c:numCache>
            </c:numRef>
          </c:xVal>
          <c:yVal>
            <c:numRef>
              <c:f>'16+'!$I$4:$I$14</c:f>
              <c:numCache>
                <c:formatCode>_-* #,##0_-;\-* #,##0_-;_-* "-"??_-;_-@_-</c:formatCode>
                <c:ptCount val="11"/>
                <c:pt idx="0">
                  <c:v>26421.363128767123</c:v>
                </c:pt>
                <c:pt idx="1">
                  <c:v>21775.276189041098</c:v>
                </c:pt>
                <c:pt idx="2">
                  <c:v>11675.867915068493</c:v>
                </c:pt>
                <c:pt idx="3">
                  <c:v>5226.5181123287666</c:v>
                </c:pt>
                <c:pt idx="4">
                  <c:v>4107.8812027397262</c:v>
                </c:pt>
                <c:pt idx="5">
                  <c:v>1560.6454821917807</c:v>
                </c:pt>
                <c:pt idx="6">
                  <c:v>410.59320000000002</c:v>
                </c:pt>
                <c:pt idx="7">
                  <c:v>18369.020739726027</c:v>
                </c:pt>
                <c:pt idx="8">
                  <c:v>6055.001175342466</c:v>
                </c:pt>
                <c:pt idx="9">
                  <c:v>190.43644109589042</c:v>
                </c:pt>
                <c:pt idx="10">
                  <c:v>124.25204383561643</c:v>
                </c:pt>
              </c:numCache>
            </c:numRef>
          </c:yVal>
          <c:bubbleSize>
            <c:numRef>
              <c:f>'16+'!$J$4:$J$14</c:f>
              <c:numCache>
                <c:formatCode>_-* #,##0_-;\-* #,##0_-;_-* "-"??_-;_-@_-</c:formatCode>
                <c:ptCount val="11"/>
                <c:pt idx="0">
                  <c:v>4032.8997260273973</c:v>
                </c:pt>
                <c:pt idx="1">
                  <c:v>2002.2476712328767</c:v>
                </c:pt>
                <c:pt idx="2">
                  <c:v>911.30684931506846</c:v>
                </c:pt>
                <c:pt idx="3">
                  <c:v>335.94986301369858</c:v>
                </c:pt>
                <c:pt idx="4">
                  <c:v>303.08630136986307</c:v>
                </c:pt>
                <c:pt idx="5">
                  <c:v>90.702739726027403</c:v>
                </c:pt>
                <c:pt idx="6">
                  <c:v>15.776438356164384</c:v>
                </c:pt>
                <c:pt idx="7">
                  <c:v>1434.9191780821918</c:v>
                </c:pt>
                <c:pt idx="8">
                  <c:v>355.79095890410963</c:v>
                </c:pt>
                <c:pt idx="9">
                  <c:v>24.512054794520548</c:v>
                </c:pt>
                <c:pt idx="10">
                  <c:v>2.6734246575342469</c:v>
                </c:pt>
              </c:numCache>
            </c:numRef>
          </c:bubbleSize>
          <c:bubble3D val="0"/>
          <c:extLst>
            <c:ext xmlns:c16="http://schemas.microsoft.com/office/drawing/2014/chart" uri="{C3380CC4-5D6E-409C-BE32-E72D297353CC}">
              <c16:uniqueId val="{00000016-5775-4505-BEC8-3EB5B5744C7F}"/>
            </c:ext>
          </c:extLst>
        </c:ser>
        <c:dLbls>
          <c:showLegendKey val="0"/>
          <c:showVal val="0"/>
          <c:showCatName val="0"/>
          <c:showSerName val="0"/>
          <c:showPercent val="0"/>
          <c:showBubbleSize val="0"/>
        </c:dLbls>
        <c:bubbleScale val="100"/>
        <c:showNegBubbles val="0"/>
        <c:axId val="1565375648"/>
        <c:axId val="1565367008"/>
      </c:bubbleChart>
      <c:valAx>
        <c:axId val="1565375648"/>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65367008"/>
        <c:crosses val="autoZero"/>
        <c:crossBetween val="midCat"/>
        <c:majorUnit val="2.0833330000000004E-2"/>
      </c:valAx>
      <c:valAx>
        <c:axId val="1565367008"/>
        <c:scaling>
          <c:orientation val="minMax"/>
          <c:min val="0"/>
        </c:scaling>
        <c:delete val="0"/>
        <c:axPos val="l"/>
        <c:numFmt formatCode="_-* #,##0_-;\-* #,##0_-;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653756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b="1"/>
      </a:pPr>
      <a:endParaRPr lang="en-US"/>
    </a:p>
  </c:txPr>
  <c:externalData r:id="rId1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'16+'!$H$1</c:f>
              <c:strCache>
                <c:ptCount val="1"/>
                <c:pt idx="0">
                  <c:v>Ave Reach</c:v>
                </c:pt>
              </c:strCache>
            </c:strRef>
          </c:tx>
          <c:spPr>
            <a:solidFill>
              <a:schemeClr val="accent1">
                <a:alpha val="75000"/>
              </a:schemeClr>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7845-43B6-B937-D59B1563116D}"/>
              </c:ext>
            </c:extLst>
          </c:dPt>
          <c:dPt>
            <c:idx val="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7845-43B6-B937-D59B1563116D}"/>
              </c:ext>
            </c:extLst>
          </c:dPt>
          <c:dPt>
            <c:idx val="2"/>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7845-43B6-B937-D59B1563116D}"/>
              </c:ext>
            </c:extLst>
          </c:dPt>
          <c:dPt>
            <c:idx val="3"/>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7845-43B6-B937-D59B1563116D}"/>
              </c:ext>
            </c:extLst>
          </c:dPt>
          <c:dPt>
            <c:idx val="4"/>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7845-43B6-B937-D59B1563116D}"/>
              </c:ext>
            </c:extLst>
          </c:dPt>
          <c:dPt>
            <c:idx val="5"/>
            <c:invertIfNegative val="0"/>
            <c:bubble3D val="0"/>
            <c:spPr>
              <a:solidFill>
                <a:srgbClr val="00B050"/>
              </a:solidFill>
              <a:ln>
                <a:noFill/>
              </a:ln>
              <a:effectLst/>
            </c:spPr>
            <c:extLst>
              <c:ext xmlns:c16="http://schemas.microsoft.com/office/drawing/2014/chart" uri="{C3380CC4-5D6E-409C-BE32-E72D297353CC}">
                <c16:uniqueId val="{0000000B-7845-43B6-B937-D59B1563116D}"/>
              </c:ext>
            </c:extLst>
          </c:dPt>
          <c:dPt>
            <c:idx val="6"/>
            <c:invertIfNegative val="0"/>
            <c:bubble3D val="0"/>
            <c:spPr>
              <a:solidFill>
                <a:srgbClr val="0070C0"/>
              </a:solidFill>
              <a:ln>
                <a:noFill/>
              </a:ln>
              <a:effectLst/>
            </c:spPr>
            <c:extLst>
              <c:ext xmlns:c16="http://schemas.microsoft.com/office/drawing/2014/chart" uri="{C3380CC4-5D6E-409C-BE32-E72D297353CC}">
                <c16:uniqueId val="{0000000D-7845-43B6-B937-D59B1563116D}"/>
              </c:ext>
            </c:extLst>
          </c:dPt>
          <c:dPt>
            <c:idx val="7"/>
            <c:invertIfNegative val="0"/>
            <c:bubble3D val="0"/>
            <c:spPr>
              <a:blipFill>
                <a:blip xmlns:r="http://schemas.openxmlformats.org/officeDocument/2006/relationships" r:embed="rId8"/>
                <a:stretch>
                  <a:fillRect/>
                </a:stretch>
              </a:blipFill>
              <a:ln>
                <a:solidFill>
                  <a:schemeClr val="bg1">
                    <a:lumMod val="85000"/>
                  </a:schemeClr>
                </a:solidFill>
              </a:ln>
              <a:effectLst/>
            </c:spPr>
            <c:extLst>
              <c:ext xmlns:c16="http://schemas.microsoft.com/office/drawing/2014/chart" uri="{C3380CC4-5D6E-409C-BE32-E72D297353CC}">
                <c16:uniqueId val="{0000000F-7845-43B6-B937-D59B1563116D}"/>
              </c:ext>
            </c:extLst>
          </c:dPt>
          <c:dPt>
            <c:idx val="8"/>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11-7845-43B6-B937-D59B1563116D}"/>
              </c:ext>
            </c:extLst>
          </c:dPt>
          <c:dPt>
            <c:idx val="9"/>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13-7845-43B6-B937-D59B1563116D}"/>
              </c:ext>
            </c:extLst>
          </c:dPt>
          <c:dPt>
            <c:idx val="10"/>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5-7845-43B6-B937-D59B1563116D}"/>
              </c:ext>
            </c:extLst>
          </c:dPt>
          <c:xVal>
            <c:numRef>
              <c:f>'16+'!$G$2:$G$12</c:f>
              <c:numCache>
                <c:formatCode>[$-F400]h:mm:ss\ AM/PM</c:formatCode>
                <c:ptCount val="11"/>
                <c:pt idx="0">
                  <c:v>0.15280463187700272</c:v>
                </c:pt>
                <c:pt idx="1">
                  <c:v>9.1671925840430699E-2</c:v>
                </c:pt>
                <c:pt idx="2">
                  <c:v>7.7141725258269359E-2</c:v>
                </c:pt>
                <c:pt idx="3">
                  <c:v>6.5996774397494698E-2</c:v>
                </c:pt>
                <c:pt idx="4">
                  <c:v>7.158591930172481E-2</c:v>
                </c:pt>
                <c:pt idx="5">
                  <c:v>5.8374721350730359E-2</c:v>
                </c:pt>
                <c:pt idx="6">
                  <c:v>3.7150991034693333E-2</c:v>
                </c:pt>
                <c:pt idx="7">
                  <c:v>9.2227639103503109E-2</c:v>
                </c:pt>
                <c:pt idx="8">
                  <c:v>1.4794441331458038E-2</c:v>
                </c:pt>
                <c:pt idx="9">
                  <c:v>7.7549861928979114E-2</c:v>
                </c:pt>
                <c:pt idx="10">
                  <c:v>1.0083309092784794E-2</c:v>
                </c:pt>
              </c:numCache>
            </c:numRef>
          </c:xVal>
          <c:yVal>
            <c:numRef>
              <c:f>'16+'!$H$2:$H$12</c:f>
              <c:numCache>
                <c:formatCode>#,##0</c:formatCode>
                <c:ptCount val="11"/>
                <c:pt idx="0">
                  <c:v>25942.448931506849</c:v>
                </c:pt>
                <c:pt idx="1">
                  <c:v>21107.784293150686</c:v>
                </c:pt>
                <c:pt idx="2">
                  <c:v>10442.939052054795</c:v>
                </c:pt>
                <c:pt idx="3">
                  <c:v>4344.9242876712324</c:v>
                </c:pt>
                <c:pt idx="4">
                  <c:v>3653.3436712328767</c:v>
                </c:pt>
                <c:pt idx="5">
                  <c:v>1429.7097424657534</c:v>
                </c:pt>
                <c:pt idx="6">
                  <c:v>393.66444109589042</c:v>
                </c:pt>
                <c:pt idx="7">
                  <c:v>6938.3944082191783</c:v>
                </c:pt>
                <c:pt idx="8">
                  <c:v>153.5293890410959</c:v>
                </c:pt>
                <c:pt idx="9">
                  <c:v>22.780901369863017</c:v>
                </c:pt>
                <c:pt idx="10">
                  <c:v>3.3595753424657531</c:v>
                </c:pt>
              </c:numCache>
            </c:numRef>
          </c:yVal>
          <c:bubbleSize>
            <c:numRef>
              <c:f>'16+'!$I$2:$I$12</c:f>
              <c:numCache>
                <c:formatCode>#,##0</c:formatCode>
                <c:ptCount val="11"/>
                <c:pt idx="0">
                  <c:v>3969.4536986301368</c:v>
                </c:pt>
                <c:pt idx="1">
                  <c:v>1941.5263013698632</c:v>
                </c:pt>
                <c:pt idx="2">
                  <c:v>809.94575342465748</c:v>
                </c:pt>
                <c:pt idx="3">
                  <c:v>287.93452054794523</c:v>
                </c:pt>
                <c:pt idx="4">
                  <c:v>262.31863013698631</c:v>
                </c:pt>
                <c:pt idx="5">
                  <c:v>83.783013698630143</c:v>
                </c:pt>
                <c:pt idx="6">
                  <c:v>14.509589041095891</c:v>
                </c:pt>
                <c:pt idx="7">
                  <c:v>641.2468493150684</c:v>
                </c:pt>
                <c:pt idx="8">
                  <c:v>2.2942465753424659</c:v>
                </c:pt>
                <c:pt idx="9">
                  <c:v>1.7049315068493152</c:v>
                </c:pt>
                <c:pt idx="10">
                  <c:v>7.8082191780821916E-2</c:v>
                </c:pt>
              </c:numCache>
            </c:numRef>
          </c:bubbleSize>
          <c:bubble3D val="0"/>
          <c:extLst>
            <c:ext xmlns:c16="http://schemas.microsoft.com/office/drawing/2014/chart" uri="{C3380CC4-5D6E-409C-BE32-E72D297353CC}">
              <c16:uniqueId val="{00000016-7845-43B6-B937-D59B1563116D}"/>
            </c:ext>
          </c:extLst>
        </c:ser>
        <c:dLbls>
          <c:showLegendKey val="0"/>
          <c:showVal val="0"/>
          <c:showCatName val="0"/>
          <c:showSerName val="0"/>
          <c:showPercent val="0"/>
          <c:showBubbleSize val="0"/>
        </c:dLbls>
        <c:bubbleScale val="100"/>
        <c:showNegBubbles val="0"/>
        <c:axId val="1565375648"/>
        <c:axId val="1565367008"/>
      </c:bubbleChart>
      <c:valAx>
        <c:axId val="1565375648"/>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65367008"/>
        <c:crosses val="autoZero"/>
        <c:crossBetween val="midCat"/>
        <c:majorUnit val="2.0833330000000004E-2"/>
      </c:valAx>
      <c:valAx>
        <c:axId val="1565367008"/>
        <c:scaling>
          <c:orientation val="minMax"/>
          <c:min val="0"/>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653756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b="1">
          <a:latin typeface="Arial" panose="020B0604020202020204" pitchFamily="34" charset="0"/>
          <a:cs typeface="Arial" panose="020B0604020202020204" pitchFamily="34" charset="0"/>
        </a:defRPr>
      </a:pPr>
      <a:endParaRPr lang="en-US"/>
    </a:p>
  </c:txPr>
  <c:externalData r:id="rId1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VOD</c:v>
                </c:pt>
                <c:pt idx="1">
                  <c:v>Playback</c:v>
                </c:pt>
                <c:pt idx="2">
                  <c:v>Live</c:v>
                </c:pt>
              </c:strCache>
            </c:strRef>
          </c:cat>
          <c:val>
            <c:numRef>
              <c:f>Sheet1!$B$2:$B$4</c:f>
              <c:numCache>
                <c:formatCode>0.0</c:formatCode>
                <c:ptCount val="3"/>
                <c:pt idx="0">
                  <c:v>67.5</c:v>
                </c:pt>
                <c:pt idx="1">
                  <c:v>20.5</c:v>
                </c:pt>
                <c:pt idx="2">
                  <c:v>117.7</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VOD</c:v>
                </c:pt>
                <c:pt idx="1">
                  <c:v>Playback</c:v>
                </c:pt>
                <c:pt idx="2">
                  <c:v>Live</c:v>
                </c:pt>
              </c:strCache>
            </c:strRef>
          </c:cat>
          <c:val>
            <c:numRef>
              <c:f>Sheet1!$B$2:$B$4</c:f>
              <c:numCache>
                <c:formatCode>0.0</c:formatCode>
                <c:ptCount val="3"/>
                <c:pt idx="0">
                  <c:v>73.599999999999994</c:v>
                </c:pt>
                <c:pt idx="1">
                  <c:v>8.5233333333333317</c:v>
                </c:pt>
                <c:pt idx="2">
                  <c:v>24.884627976190473</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40542670041557"/>
          <c:y val="9.7054681529608666E-2"/>
          <c:w val="0.79249889962934561"/>
          <c:h val="0.74723000269703832"/>
        </c:manualLayout>
      </c:layout>
      <c:barChart>
        <c:barDir val="bar"/>
        <c:grouping val="stacked"/>
        <c:varyColors val="0"/>
        <c:ser>
          <c:idx val="0"/>
          <c:order val="0"/>
          <c:tx>
            <c:strRef>
              <c:f>Sheet1!$B$1</c:f>
              <c:strCache>
                <c:ptCount val="1"/>
                <c:pt idx="0">
                  <c:v>Linear</c:v>
                </c:pt>
              </c:strCache>
            </c:strRef>
          </c:tx>
          <c:spPr>
            <a:solidFill>
              <a:schemeClr val="accent1"/>
            </a:solidFill>
            <a:ln>
              <a:noFill/>
            </a:ln>
            <a:effectLst/>
          </c:spPr>
          <c:invertIfNegative val="0"/>
          <c:cat>
            <c:strRef>
              <c:f>Sheet1!$A$2:$A$11</c:f>
              <c:strCache>
                <c:ptCount val="10"/>
                <c:pt idx="0">
                  <c:v>Music</c:v>
                </c:pt>
                <c:pt idx="1">
                  <c:v>Children</c:v>
                </c:pt>
                <c:pt idx="2">
                  <c:v>Current Affairs</c:v>
                </c:pt>
                <c:pt idx="3">
                  <c:v>Hobbies/Leisure</c:v>
                </c:pt>
                <c:pt idx="4">
                  <c:v>Sport</c:v>
                </c:pt>
                <c:pt idx="5">
                  <c:v>Films</c:v>
                </c:pt>
                <c:pt idx="6">
                  <c:v>Documentaries</c:v>
                </c:pt>
                <c:pt idx="7">
                  <c:v>News/Weather</c:v>
                </c:pt>
                <c:pt idx="8">
                  <c:v>Drama</c:v>
                </c:pt>
                <c:pt idx="9">
                  <c:v>Entertainment</c:v>
                </c:pt>
              </c:strCache>
            </c:strRef>
          </c:cat>
          <c:val>
            <c:numRef>
              <c:f>Sheet1!$B$2:$B$11</c:f>
              <c:numCache>
                <c:formatCode>#,##0</c:formatCode>
                <c:ptCount val="10"/>
                <c:pt idx="0">
                  <c:v>1.5</c:v>
                </c:pt>
                <c:pt idx="1">
                  <c:v>1</c:v>
                </c:pt>
                <c:pt idx="2">
                  <c:v>4</c:v>
                </c:pt>
                <c:pt idx="3">
                  <c:v>10.1</c:v>
                </c:pt>
                <c:pt idx="4">
                  <c:v>12.2</c:v>
                </c:pt>
                <c:pt idx="5">
                  <c:v>7.5</c:v>
                </c:pt>
                <c:pt idx="6">
                  <c:v>12.6</c:v>
                </c:pt>
                <c:pt idx="7">
                  <c:v>16</c:v>
                </c:pt>
                <c:pt idx="8">
                  <c:v>14.6</c:v>
                </c:pt>
                <c:pt idx="9" formatCode="0.0">
                  <c:v>26.1</c:v>
                </c:pt>
              </c:numCache>
            </c:numRef>
          </c:val>
          <c:extLst>
            <c:ext xmlns:c16="http://schemas.microsoft.com/office/drawing/2014/chart" uri="{C3380CC4-5D6E-409C-BE32-E72D297353CC}">
              <c16:uniqueId val="{00000000-BF69-4BF0-BC8E-FDA024FCB449}"/>
            </c:ext>
          </c:extLst>
        </c:ser>
        <c:ser>
          <c:idx val="1"/>
          <c:order val="1"/>
          <c:tx>
            <c:strRef>
              <c:f>Sheet1!$C$1</c:f>
              <c:strCache>
                <c:ptCount val="1"/>
                <c:pt idx="0">
                  <c:v>BVOD</c:v>
                </c:pt>
              </c:strCache>
            </c:strRef>
          </c:tx>
          <c:spPr>
            <a:solidFill>
              <a:srgbClr val="E10514"/>
            </a:solidFill>
            <a:ln>
              <a:noFill/>
            </a:ln>
            <a:effectLst/>
          </c:spPr>
          <c:invertIfNegative val="0"/>
          <c:cat>
            <c:strRef>
              <c:f>Sheet1!$A$2:$A$11</c:f>
              <c:strCache>
                <c:ptCount val="10"/>
                <c:pt idx="0">
                  <c:v>Music</c:v>
                </c:pt>
                <c:pt idx="1">
                  <c:v>Children</c:v>
                </c:pt>
                <c:pt idx="2">
                  <c:v>Current Affairs</c:v>
                </c:pt>
                <c:pt idx="3">
                  <c:v>Hobbies/Leisure</c:v>
                </c:pt>
                <c:pt idx="4">
                  <c:v>Sport</c:v>
                </c:pt>
                <c:pt idx="5">
                  <c:v>Films</c:v>
                </c:pt>
                <c:pt idx="6">
                  <c:v>Documentaries</c:v>
                </c:pt>
                <c:pt idx="7">
                  <c:v>News/Weather</c:v>
                </c:pt>
                <c:pt idx="8">
                  <c:v>Drama</c:v>
                </c:pt>
                <c:pt idx="9">
                  <c:v>Entertainment</c:v>
                </c:pt>
              </c:strCache>
            </c:strRef>
          </c:cat>
          <c:val>
            <c:numRef>
              <c:f>Sheet1!$C$2:$C$11</c:f>
              <c:numCache>
                <c:formatCode>#,##0</c:formatCode>
                <c:ptCount val="10"/>
                <c:pt idx="0">
                  <c:v>0.2</c:v>
                </c:pt>
                <c:pt idx="1">
                  <c:v>0.9</c:v>
                </c:pt>
                <c:pt idx="2">
                  <c:v>0.4</c:v>
                </c:pt>
                <c:pt idx="3">
                  <c:v>1.1000000000000001</c:v>
                </c:pt>
                <c:pt idx="4">
                  <c:v>1.9</c:v>
                </c:pt>
                <c:pt idx="5">
                  <c:v>1.4</c:v>
                </c:pt>
                <c:pt idx="6">
                  <c:v>2.4</c:v>
                </c:pt>
                <c:pt idx="7">
                  <c:v>1.2</c:v>
                </c:pt>
                <c:pt idx="8">
                  <c:v>7.7</c:v>
                </c:pt>
                <c:pt idx="9" formatCode="0.0">
                  <c:v>6.1</c:v>
                </c:pt>
              </c:numCache>
            </c:numRef>
          </c:val>
          <c:extLst>
            <c:ext xmlns:c16="http://schemas.microsoft.com/office/drawing/2014/chart" uri="{C3380CC4-5D6E-409C-BE32-E72D297353CC}">
              <c16:uniqueId val="{00000001-BF69-4BF0-BC8E-FDA024FCB449}"/>
            </c:ext>
          </c:extLst>
        </c:ser>
        <c:ser>
          <c:idx val="2"/>
          <c:order val="2"/>
          <c:tx>
            <c:strRef>
              <c:f>Sheet1!$D$1</c:f>
              <c:strCache>
                <c:ptCount val="1"/>
                <c:pt idx="0">
                  <c:v>SVOD</c:v>
                </c:pt>
              </c:strCache>
            </c:strRef>
          </c:tx>
          <c:spPr>
            <a:solidFill>
              <a:schemeClr val="accent5"/>
            </a:solidFill>
            <a:ln>
              <a:noFill/>
            </a:ln>
            <a:effectLst/>
          </c:spPr>
          <c:invertIfNegative val="0"/>
          <c:cat>
            <c:strRef>
              <c:f>Sheet1!$A$2:$A$11</c:f>
              <c:strCache>
                <c:ptCount val="10"/>
                <c:pt idx="0">
                  <c:v>Music</c:v>
                </c:pt>
                <c:pt idx="1">
                  <c:v>Children</c:v>
                </c:pt>
                <c:pt idx="2">
                  <c:v>Current Affairs</c:v>
                </c:pt>
                <c:pt idx="3">
                  <c:v>Hobbies/Leisure</c:v>
                </c:pt>
                <c:pt idx="4">
                  <c:v>Sport</c:v>
                </c:pt>
                <c:pt idx="5">
                  <c:v>Films</c:v>
                </c:pt>
                <c:pt idx="6">
                  <c:v>Documentaries</c:v>
                </c:pt>
                <c:pt idx="7">
                  <c:v>News/Weather</c:v>
                </c:pt>
                <c:pt idx="8">
                  <c:v>Drama</c:v>
                </c:pt>
                <c:pt idx="9">
                  <c:v>Entertainment</c:v>
                </c:pt>
              </c:strCache>
            </c:strRef>
          </c:cat>
          <c:val>
            <c:numRef>
              <c:f>Sheet1!$D$2:$D$11</c:f>
              <c:numCache>
                <c:formatCode>0</c:formatCode>
                <c:ptCount val="10"/>
                <c:pt idx="0">
                  <c:v>0</c:v>
                </c:pt>
                <c:pt idx="1">
                  <c:v>1.7</c:v>
                </c:pt>
                <c:pt idx="2">
                  <c:v>0</c:v>
                </c:pt>
                <c:pt idx="3">
                  <c:v>0.4</c:v>
                </c:pt>
                <c:pt idx="4">
                  <c:v>0.4</c:v>
                </c:pt>
                <c:pt idx="5">
                  <c:v>7.2</c:v>
                </c:pt>
                <c:pt idx="6">
                  <c:v>1.2</c:v>
                </c:pt>
                <c:pt idx="7">
                  <c:v>0</c:v>
                </c:pt>
                <c:pt idx="8">
                  <c:v>14.4</c:v>
                </c:pt>
                <c:pt idx="9" formatCode="0.0">
                  <c:v>4.5999999999999996</c:v>
                </c:pt>
              </c:numCache>
            </c:numRef>
          </c:val>
          <c:extLst>
            <c:ext xmlns:c16="http://schemas.microsoft.com/office/drawing/2014/chart" uri="{C3380CC4-5D6E-409C-BE32-E72D297353CC}">
              <c16:uniqueId val="{00000002-BF69-4BF0-BC8E-FDA024FCB449}"/>
            </c:ext>
          </c:extLst>
        </c:ser>
        <c:dLbls>
          <c:showLegendKey val="0"/>
          <c:showVal val="0"/>
          <c:showCatName val="0"/>
          <c:showSerName val="0"/>
          <c:showPercent val="0"/>
          <c:showBubbleSize val="0"/>
        </c:dLbls>
        <c:gapWidth val="48"/>
        <c:overlap val="100"/>
        <c:axId val="2132583439"/>
        <c:axId val="2132580943"/>
      </c:barChart>
      <c:catAx>
        <c:axId val="21325834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2580943"/>
        <c:crosses val="autoZero"/>
        <c:auto val="1"/>
        <c:lblAlgn val="ctr"/>
        <c:lblOffset val="100"/>
        <c:noMultiLvlLbl val="0"/>
      </c:catAx>
      <c:valAx>
        <c:axId val="2132580943"/>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2583439"/>
        <c:crosses val="autoZero"/>
        <c:crossBetween val="between"/>
      </c:valAx>
      <c:spPr>
        <a:noFill/>
        <a:ln>
          <a:noFill/>
        </a:ln>
        <a:effectLst/>
      </c:spPr>
    </c:plotArea>
    <c:legend>
      <c:legendPos val="b"/>
      <c:layout>
        <c:manualLayout>
          <c:xMode val="edge"/>
          <c:yMode val="edge"/>
          <c:x val="0.61604267629552389"/>
          <c:y val="0.39302055065148767"/>
          <c:w val="0.18448917172637191"/>
          <c:h val="5.30081959156466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2">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1.83383E-7</cdr:x>
      <cdr:y>0.13993</cdr:y>
    </cdr:from>
    <cdr:to>
      <cdr:x>0.0239</cdr:x>
      <cdr:y>0.77513</cdr:y>
    </cdr:to>
    <cdr:sp macro="" textlink="">
      <cdr:nvSpPr>
        <cdr:cNvPr id="2" name="TextBox 1">
          <a:extLst xmlns:a="http://schemas.openxmlformats.org/drawingml/2006/main">
            <a:ext uri="{FF2B5EF4-FFF2-40B4-BE49-F238E27FC236}">
              <a16:creationId xmlns:a16="http://schemas.microsoft.com/office/drawing/2014/main" id="{E9C83DA1-0C62-CE66-B3DC-A896B97A8B91}"/>
            </a:ext>
          </a:extLst>
        </cdr:cNvPr>
        <cdr:cNvSpPr txBox="1"/>
      </cdr:nvSpPr>
      <cdr:spPr>
        <a:xfrm xmlns:a="http://schemas.openxmlformats.org/drawingml/2006/main" rot="16200000">
          <a:off x="-1056399" y="1579260"/>
          <a:ext cx="2373457" cy="260656"/>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GB" sz="1100" dirty="0">
              <a:solidFill>
                <a:schemeClr val="bg2"/>
              </a:solidFill>
            </a:rPr>
            <a:t>HOURS PER PERSON PER DAY</a:t>
          </a:r>
        </a:p>
      </cdr:txBody>
    </cdr:sp>
  </cdr:relSizeAnchor>
  <cdr:relSizeAnchor xmlns:cdr="http://schemas.openxmlformats.org/drawingml/2006/chartDrawing">
    <cdr:from>
      <cdr:x>0.58182</cdr:x>
      <cdr:y>0.03549</cdr:y>
    </cdr:from>
    <cdr:to>
      <cdr:x>1</cdr:x>
      <cdr:y>0.1261</cdr:y>
    </cdr:to>
    <cdr:sp macro="" textlink="">
      <cdr:nvSpPr>
        <cdr:cNvPr id="3" name="TextBox 2">
          <a:extLst xmlns:a="http://schemas.openxmlformats.org/drawingml/2006/main">
            <a:ext uri="{FF2B5EF4-FFF2-40B4-BE49-F238E27FC236}">
              <a16:creationId xmlns:a16="http://schemas.microsoft.com/office/drawing/2014/main" id="{A92A0705-2F04-3A65-BD23-58C6B3BEBA68}"/>
            </a:ext>
          </a:extLst>
        </cdr:cNvPr>
        <cdr:cNvSpPr txBox="1"/>
      </cdr:nvSpPr>
      <cdr:spPr>
        <a:xfrm xmlns:a="http://schemas.openxmlformats.org/drawingml/2006/main">
          <a:off x="6345415" y="132609"/>
          <a:ext cx="4560711" cy="33855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GB" sz="1600" dirty="0">
              <a:solidFill>
                <a:schemeClr val="bg2"/>
              </a:solidFill>
            </a:rPr>
            <a:t>Each bar = one month (Jan to Dec)</a:t>
          </a:r>
        </a:p>
      </cdr:txBody>
    </cdr:sp>
  </cdr:relSizeAnchor>
</c:userShapes>
</file>

<file path=ppt/drawings/drawing2.xml><?xml version="1.0" encoding="utf-8"?>
<c:userShapes xmlns:c="http://schemas.openxmlformats.org/drawingml/2006/chart">
  <cdr:relSizeAnchor xmlns:cdr="http://schemas.openxmlformats.org/drawingml/2006/chartDrawing">
    <cdr:from>
      <cdr:x>1.83383E-7</cdr:x>
      <cdr:y>0.13993</cdr:y>
    </cdr:from>
    <cdr:to>
      <cdr:x>0.0239</cdr:x>
      <cdr:y>0.77513</cdr:y>
    </cdr:to>
    <cdr:sp macro="" textlink="">
      <cdr:nvSpPr>
        <cdr:cNvPr id="2" name="TextBox 1">
          <a:extLst xmlns:a="http://schemas.openxmlformats.org/drawingml/2006/main">
            <a:ext uri="{FF2B5EF4-FFF2-40B4-BE49-F238E27FC236}">
              <a16:creationId xmlns:a16="http://schemas.microsoft.com/office/drawing/2014/main" id="{E9C83DA1-0C62-CE66-B3DC-A896B97A8B91}"/>
            </a:ext>
          </a:extLst>
        </cdr:cNvPr>
        <cdr:cNvSpPr txBox="1"/>
      </cdr:nvSpPr>
      <cdr:spPr>
        <a:xfrm xmlns:a="http://schemas.openxmlformats.org/drawingml/2006/main" rot="16200000">
          <a:off x="-1056399" y="1579260"/>
          <a:ext cx="2373457" cy="260656"/>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GB" sz="1100" dirty="0">
              <a:solidFill>
                <a:schemeClr val="bg2"/>
              </a:solidFill>
            </a:rPr>
            <a:t>HOURS PER PERSON PER DAY</a:t>
          </a:r>
        </a:p>
      </cdr:txBody>
    </cdr:sp>
  </cdr:relSizeAnchor>
  <cdr:relSizeAnchor xmlns:cdr="http://schemas.openxmlformats.org/drawingml/2006/chartDrawing">
    <cdr:from>
      <cdr:x>0.58182</cdr:x>
      <cdr:y>0.03549</cdr:y>
    </cdr:from>
    <cdr:to>
      <cdr:x>1</cdr:x>
      <cdr:y>0.1261</cdr:y>
    </cdr:to>
    <cdr:sp macro="" textlink="">
      <cdr:nvSpPr>
        <cdr:cNvPr id="3" name="TextBox 2">
          <a:extLst xmlns:a="http://schemas.openxmlformats.org/drawingml/2006/main">
            <a:ext uri="{FF2B5EF4-FFF2-40B4-BE49-F238E27FC236}">
              <a16:creationId xmlns:a16="http://schemas.microsoft.com/office/drawing/2014/main" id="{A92A0705-2F04-3A65-BD23-58C6B3BEBA68}"/>
            </a:ext>
          </a:extLst>
        </cdr:cNvPr>
        <cdr:cNvSpPr txBox="1"/>
      </cdr:nvSpPr>
      <cdr:spPr>
        <a:xfrm xmlns:a="http://schemas.openxmlformats.org/drawingml/2006/main">
          <a:off x="6345415" y="132609"/>
          <a:ext cx="4560711" cy="33855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GB" sz="1600" dirty="0">
              <a:solidFill>
                <a:schemeClr val="bg2"/>
              </a:solidFill>
            </a:rPr>
            <a:t>Each bar = one month (Jan to Dec)</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9B47C0-FB9C-4209-A52A-2510081EA849}" type="datetimeFigureOut">
              <a:rPr lang="en-GB" smtClean="0"/>
              <a:t>30/04/2026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EF951-9DD0-46C5-90C4-250AF2D7B5E0}" type="slidenum">
              <a:rPr lang="en-GB" smtClean="0"/>
              <a:t>‹#›</a:t>
            </a:fld>
            <a:endParaRPr lang="en-GB"/>
          </a:p>
        </p:txBody>
      </p:sp>
    </p:spTree>
    <p:extLst>
      <p:ext uri="{BB962C8B-B14F-4D97-AF65-F5344CB8AC3E}">
        <p14:creationId xmlns:p14="http://schemas.microsoft.com/office/powerpoint/2010/main" val="53161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kom.uk.net/ipsos-iris-overview.php"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1</a:t>
            </a:fld>
            <a:endParaRPr lang="en-GB"/>
          </a:p>
        </p:txBody>
      </p:sp>
    </p:spTree>
    <p:extLst>
      <p:ext uri="{BB962C8B-B14F-4D97-AF65-F5344CB8AC3E}">
        <p14:creationId xmlns:p14="http://schemas.microsoft.com/office/powerpoint/2010/main" val="769092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8D926-9789-9FF3-45DB-AF2E737EB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F3212-DF72-2B0F-589D-A7904540E90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D11FE4F-951A-780F-480B-A9C2639A90F6}"/>
              </a:ext>
            </a:extLst>
          </p:cNvPr>
          <p:cNvSpPr>
            <a:spLocks noGrp="1"/>
          </p:cNvSpPr>
          <p:nvPr>
            <p:ph type="body" idx="1"/>
          </p:nvPr>
        </p:nvSpPr>
        <p:spPr/>
        <p:txBody>
          <a:bodyPr/>
          <a:lstStyle/>
          <a:p>
            <a:r>
              <a:rPr lang="en-US"/>
              <a:t>This data highlights how both the content people watch and the way they watch it are changing. </a:t>
            </a:r>
          </a:p>
          <a:p>
            <a:endParaRPr lang="en-US"/>
          </a:p>
          <a:p>
            <a:r>
              <a:rPr lang="en-US"/>
              <a:t>Last year, audiences spent more time watching Entertainment, Drama, and Film, </a:t>
            </a:r>
            <a:r>
              <a:rPr lang="en-GB"/>
              <a:t>and video on demand was a key driver</a:t>
            </a:r>
            <a:r>
              <a:rPr lang="en-US"/>
              <a:t>. VOD offers the choice and control that viewers seek for this type of content. </a:t>
            </a:r>
          </a:p>
          <a:p>
            <a:endParaRPr lang="en-GB"/>
          </a:p>
        </p:txBody>
      </p:sp>
      <p:sp>
        <p:nvSpPr>
          <p:cNvPr id="4" name="Slide Number Placeholder 3">
            <a:extLst>
              <a:ext uri="{FF2B5EF4-FFF2-40B4-BE49-F238E27FC236}">
                <a16:creationId xmlns:a16="http://schemas.microsoft.com/office/drawing/2014/main" id="{B5966517-1BE8-73F9-04BB-FAB3715409D8}"/>
              </a:ext>
            </a:extLst>
          </p:cNvPr>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377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1288A-134A-701A-E8F2-B9526BD6C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054E0-9C11-7904-6558-DA56364B773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D08FA3D-C856-E2EE-DC62-E2E968CF3D11}"/>
              </a:ext>
            </a:extLst>
          </p:cNvPr>
          <p:cNvSpPr>
            <a:spLocks noGrp="1"/>
          </p:cNvSpPr>
          <p:nvPr>
            <p:ph type="body" idx="1"/>
          </p:nvPr>
        </p:nvSpPr>
        <p:spPr/>
        <p:txBody>
          <a:bodyPr/>
          <a:lstStyle/>
          <a:p>
            <a:r>
              <a:rPr lang="en-US"/>
              <a:t>This data highlights how both the content 16-34s watch and the way they watch it are changing. </a:t>
            </a:r>
          </a:p>
          <a:p>
            <a:endParaRPr lang="en-US"/>
          </a:p>
          <a:p>
            <a:r>
              <a:rPr lang="en-US"/>
              <a:t>Last year, 16-34s spent more time watching Entertainment, Drama, and Film, </a:t>
            </a:r>
            <a:r>
              <a:rPr lang="en-GB"/>
              <a:t>and video on demand was a key driver</a:t>
            </a:r>
            <a:r>
              <a:rPr lang="en-US"/>
              <a:t>. VOD offers the choice and control that viewers seek for this type of content. </a:t>
            </a:r>
          </a:p>
          <a:p>
            <a:endParaRPr lang="en-US"/>
          </a:p>
          <a:p>
            <a:r>
              <a:rPr lang="en-US"/>
              <a:t>However, Sport, News, Hobbies, and Current Affairs are still predominantly consumed through linear TV.</a:t>
            </a:r>
            <a:endParaRPr lang="en-GB"/>
          </a:p>
          <a:p>
            <a:endParaRPr lang="en-GB"/>
          </a:p>
          <a:p>
            <a:endParaRPr lang="en-GB"/>
          </a:p>
        </p:txBody>
      </p:sp>
      <p:sp>
        <p:nvSpPr>
          <p:cNvPr id="4" name="Slide Number Placeholder 3">
            <a:extLst>
              <a:ext uri="{FF2B5EF4-FFF2-40B4-BE49-F238E27FC236}">
                <a16:creationId xmlns:a16="http://schemas.microsoft.com/office/drawing/2014/main" id="{DA02A91F-2AD8-A63E-9029-C44693F36227}"/>
              </a:ext>
            </a:extLst>
          </p:cNvPr>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388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944C3-533F-A4B8-CF3C-554847B43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D6AC6-AE3B-A15A-BA1A-54DB4B2D9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21927-F7FB-5938-821B-2A4E4EA31D82}"/>
              </a:ext>
            </a:extLst>
          </p:cNvPr>
          <p:cNvSpPr>
            <a:spLocks noGrp="1"/>
          </p:cNvSpPr>
          <p:nvPr>
            <p:ph type="body" idx="1"/>
          </p:nvPr>
        </p:nvSpPr>
        <p:spPr/>
        <p:txBody>
          <a:bodyPr/>
          <a:lstStyle/>
          <a:p>
            <a:r>
              <a:rPr lang="en-GB"/>
              <a:t>Prime time drama has high levels of on-demand viewing because it’s not time sensitive so people choose to watch it at a time that suits them.</a:t>
            </a:r>
          </a:p>
          <a:p>
            <a:r>
              <a:rPr lang="en-GB"/>
              <a:t>In this example, the launch episode of Murder Before Evensong on Channel 5 had 37% live viewing and </a:t>
            </a:r>
            <a:r>
              <a:rPr lang="en-GB" b="1"/>
              <a:t>63% on-demand</a:t>
            </a:r>
            <a:r>
              <a:rPr lang="en-GB" b="0"/>
              <a:t>.</a:t>
            </a:r>
          </a:p>
          <a:p>
            <a:endParaRPr lang="en-GB" b="1"/>
          </a:p>
          <a:p>
            <a:r>
              <a:rPr lang="en-GB"/>
              <a:t>37% live</a:t>
            </a:r>
          </a:p>
          <a:p>
            <a:r>
              <a:rPr lang="en-GB" b="1"/>
              <a:t>63% on-demand</a:t>
            </a:r>
          </a:p>
        </p:txBody>
      </p:sp>
      <p:sp>
        <p:nvSpPr>
          <p:cNvPr id="4" name="Slide Number Placeholder 3">
            <a:extLst>
              <a:ext uri="{FF2B5EF4-FFF2-40B4-BE49-F238E27FC236}">
                <a16:creationId xmlns:a16="http://schemas.microsoft.com/office/drawing/2014/main" id="{01807777-17FE-7684-93C8-A5DF482E59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266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6FE54-1C27-7C6B-9C59-E7D2939C9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72A6D-9EDC-9244-5DFF-17602ACA30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A199E-26BF-3989-7E43-F78FEAFB0DA5}"/>
              </a:ext>
            </a:extLst>
          </p:cNvPr>
          <p:cNvSpPr>
            <a:spLocks noGrp="1"/>
          </p:cNvSpPr>
          <p:nvPr>
            <p:ph type="body" idx="1"/>
          </p:nvPr>
        </p:nvSpPr>
        <p:spPr/>
        <p:txBody>
          <a:bodyPr/>
          <a:lstStyle/>
          <a:p>
            <a:r>
              <a:rPr lang="en-GB"/>
              <a:t>Content that’s released as a boxset before being shown live on broadcaster TV often attracts high levels of pre-broadcast viewing.</a:t>
            </a:r>
          </a:p>
          <a:p>
            <a:r>
              <a:rPr lang="en-GB"/>
              <a:t>In this example, this episode of Protection (PKA Witness Protection) on ITV1, received </a:t>
            </a:r>
            <a:r>
              <a:rPr lang="en-GB" b="1"/>
              <a:t>47% of the total audience to the pre-broadcast on-demand release. </a:t>
            </a:r>
          </a:p>
          <a:p>
            <a:endParaRPr lang="en-GB" b="1"/>
          </a:p>
          <a:p>
            <a:r>
              <a:rPr lang="en-GB" b="1"/>
              <a:t>47% pre-broadcast</a:t>
            </a:r>
          </a:p>
          <a:p>
            <a:r>
              <a:rPr lang="en-GB"/>
              <a:t>24% live on a TV set</a:t>
            </a:r>
          </a:p>
          <a:p>
            <a:r>
              <a:rPr lang="en-GB" b="0"/>
              <a:t>29% time shifted</a:t>
            </a:r>
          </a:p>
        </p:txBody>
      </p:sp>
      <p:sp>
        <p:nvSpPr>
          <p:cNvPr id="4" name="Slide Number Placeholder 3">
            <a:extLst>
              <a:ext uri="{FF2B5EF4-FFF2-40B4-BE49-F238E27FC236}">
                <a16:creationId xmlns:a16="http://schemas.microsoft.com/office/drawing/2014/main" id="{DB9B805C-67F6-A954-232B-113875928B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552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Detailed analysis by PwC (as reported in ‘BVOD Almighty: Reach and Return’)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east to reach via linear TV and, as a result, BVOD probably has little role to play.</a:t>
            </a:r>
          </a:p>
        </p:txBody>
      </p:sp>
      <p:sp>
        <p:nvSpPr>
          <p:cNvPr id="4" name="Slide Number Placeholder 3"/>
          <p:cNvSpPr>
            <a:spLocks noGrp="1"/>
          </p:cNvSpPr>
          <p:nvPr>
            <p:ph type="sldNum" sz="quarter" idx="5"/>
          </p:nvPr>
        </p:nvSpPr>
        <p:spPr/>
        <p:txBody>
          <a:bodyPr/>
          <a:lstStyle/>
          <a:p>
            <a:fld id="{81FBA66E-2E48-479D-BCB5-E0D11BE9259E}" type="slidenum">
              <a:rPr lang="en-GB" smtClean="0"/>
              <a:t>14</a:t>
            </a:fld>
            <a:endParaRPr lang="en-GB" dirty="0"/>
          </a:p>
        </p:txBody>
      </p:sp>
    </p:spTree>
    <p:extLst>
      <p:ext uri="{BB962C8B-B14F-4D97-AF65-F5344CB8AC3E}">
        <p14:creationId xmlns:p14="http://schemas.microsoft.com/office/powerpoint/2010/main" val="2193723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p:txBody>
      </p:sp>
      <p:sp>
        <p:nvSpPr>
          <p:cNvPr id="4" name="Slide Number Placeholder 3"/>
          <p:cNvSpPr>
            <a:spLocks noGrp="1"/>
          </p:cNvSpPr>
          <p:nvPr>
            <p:ph type="sldNum" sz="quarter" idx="5"/>
          </p:nvPr>
        </p:nvSpPr>
        <p:spPr/>
        <p:txBody>
          <a:bodyPr/>
          <a:lstStyle/>
          <a:p>
            <a:fld id="{81FBA66E-2E48-479D-BCB5-E0D11BE9259E}" type="slidenum">
              <a:rPr lang="en-GB" smtClean="0"/>
              <a:t>15</a:t>
            </a:fld>
            <a:endParaRPr lang="en-GB" dirty="0"/>
          </a:p>
        </p:txBody>
      </p:sp>
    </p:spTree>
    <p:extLst>
      <p:ext uri="{BB962C8B-B14F-4D97-AF65-F5344CB8AC3E}">
        <p14:creationId xmlns:p14="http://schemas.microsoft.com/office/powerpoint/2010/main" val="2547403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p:txBody>
      </p:sp>
      <p:sp>
        <p:nvSpPr>
          <p:cNvPr id="4" name="Slide Number Placeholder 3"/>
          <p:cNvSpPr>
            <a:spLocks noGrp="1"/>
          </p:cNvSpPr>
          <p:nvPr>
            <p:ph type="sldNum" sz="quarter" idx="5"/>
          </p:nvPr>
        </p:nvSpPr>
        <p:spPr/>
        <p:txBody>
          <a:bodyPr/>
          <a:lstStyle/>
          <a:p>
            <a:fld id="{81FBA66E-2E48-479D-BCB5-E0D11BE9259E}" type="slidenum">
              <a:rPr lang="en-GB" smtClean="0"/>
              <a:t>16</a:t>
            </a:fld>
            <a:endParaRPr lang="en-GB" dirty="0"/>
          </a:p>
        </p:txBody>
      </p:sp>
    </p:spTree>
    <p:extLst>
      <p:ext uri="{BB962C8B-B14F-4D97-AF65-F5344CB8AC3E}">
        <p14:creationId xmlns:p14="http://schemas.microsoft.com/office/powerpoint/2010/main" val="87806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A7058-D3E4-0DF1-CF48-7D926011F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17290-1B03-0BA2-C37C-9FE89B0CF8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F7C9F-1CA1-2A5B-BC04-56AEDE167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FCC7A0-73AD-FF8F-47E8-BE2F48379E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260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CA9F5-78BA-E328-5D29-A8E8966F5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A77BF-1D0B-9ACF-EC2C-7217B7F8D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F8399-887D-A7BD-FF45-B534E38E73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F8B265D-7DDD-69A9-841B-11943F3074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101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267A9-2305-FF17-FB17-567A0641C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0182D-B992-5B88-0177-1F20AC129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331D5-EA3D-3C7F-6B84-603B5462AC5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78842-82AE-1C60-63A7-AD37120DBD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04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727CA-2D06-B80B-E768-4286FACA8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93A77-0A7F-585C-21C0-FECB8467420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78B678E-4621-5559-A60B-C6452E6D0F14}"/>
              </a:ext>
            </a:extLst>
          </p:cNvPr>
          <p:cNvSpPr>
            <a:spLocks noGrp="1"/>
          </p:cNvSpPr>
          <p:nvPr>
            <p:ph type="body" idx="1"/>
          </p:nvPr>
        </p:nvSpPr>
        <p:spPr/>
        <p:txBody>
          <a:bodyPr/>
          <a:lstStyle/>
          <a:p>
            <a:r>
              <a:rPr lang="en-GB" sz="1200" b="1" kern="1200">
                <a:solidFill>
                  <a:schemeClr val="tx1"/>
                </a:solidFill>
                <a:effectLst/>
                <a:latin typeface="+mn-lt"/>
                <a:ea typeface="+mn-ea"/>
                <a:cs typeface="+mn-cs"/>
              </a:rPr>
              <a:t>Methodology</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quantitative analysis of total video consumption in the UK was undertaken by Thinkbox. It combined 2025 data from Barb, the IPA’s TouchPoints, Pornhub, UK Cinema Association, and Ipsos Iris.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Barb data shows how much time is spent viewing broadcaster content, live or time-shifted (including BVOD) on all devices as well as Blu-Ray/DVD viewing. This chart also utilises Barb’s expanding audience reporting capabilities to provide a view of time spent viewing content on YouTube, TikTok, other video sharing services (such as Twitch) as well as SVOD/AVOD platforms. Whilst Barb reports on in-home consumption, a combination of Ipsos Iris and IPA TouchPoints data was used to determine the remaining out-of-home consumption.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combination of these sources creates a solid estimate as it utilises the robustness of Barb data (11,500 panel members, representative of the UK TV population, metered actual consumption data, analysis across a whole year) alongside Ipsos Iris and IPA TouchPoints data to capture any out-of-home consumption.</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Time spent viewing video at cinemas was based on total admissions data from the UK Cinema Association profiled for each audience using data from DCM.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Source: Ipsos iris Online Audience Measurement Service, 12-month average Jan – Dec 2025. Internet users aged 15+, using PC/laptop, smartphone or tablet device.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Technical note: [Broadcaster] data for YouTube includes content owner data for the BBC, Channel 4, CNBC, ITV, NBC and Sky. [Commercial broadcaster] data for YouTube includes content owner data for Channel 4, CNBC, ITV, NBC and Sky. TikTok data is both website and app.</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Ipsos iris is the UKOM endorsed service for the measurement of audiences of online content. We passively track the online behaviour of a single-source panel of over 10,000 UK adults, who install software across their devices (a combination of smartphones, tablets, PCs and laptops). The panel is recruited to be representative of the internet population demographically, geographically and by device type. This passive data is fused with anonymous, device-level data derived from site-centric tags on hundreds of the biggest sites and apps to create a synthetic panel of around 1 million synthetic panellists. More detail on the methodology can be found </a:t>
            </a:r>
            <a:r>
              <a:rPr lang="en-GB" sz="1200" u="sng" kern="1200">
                <a:solidFill>
                  <a:schemeClr val="tx1"/>
                </a:solidFill>
                <a:effectLst/>
                <a:latin typeface="+mn-lt"/>
                <a:ea typeface="+mn-ea"/>
                <a:cs typeface="+mn-cs"/>
                <a:hlinkClick r:id="rId3"/>
              </a:rPr>
              <a:t>here</a:t>
            </a:r>
            <a:r>
              <a:rPr lang="en-GB" sz="1200" kern="1200">
                <a:solidFill>
                  <a:schemeClr val="tx1"/>
                </a:solidFill>
                <a:effectLst/>
                <a:latin typeface="+mn-lt"/>
                <a:ea typeface="+mn-ea"/>
                <a:cs typeface="+mn-cs"/>
              </a:rPr>
              <a:t>.</a:t>
            </a:r>
          </a:p>
          <a:p>
            <a:r>
              <a:rPr lang="en-GB" sz="1200" kern="1200">
                <a:solidFill>
                  <a:schemeClr val="tx1"/>
                </a:solidFill>
                <a:effectLst/>
                <a:latin typeface="+mn-lt"/>
                <a:ea typeface="+mn-ea"/>
                <a:cs typeface="+mn-cs"/>
              </a:rPr>
              <a:t> </a:t>
            </a:r>
          </a:p>
          <a:p>
            <a:endParaRPr lang="en-GB"/>
          </a:p>
        </p:txBody>
      </p:sp>
      <p:sp>
        <p:nvSpPr>
          <p:cNvPr id="4" name="Slide Number Placeholder 3">
            <a:extLst>
              <a:ext uri="{FF2B5EF4-FFF2-40B4-BE49-F238E27FC236}">
                <a16:creationId xmlns:a16="http://schemas.microsoft.com/office/drawing/2014/main" id="{AFB38EB6-C2AF-790C-7993-C3F7F5C64130}"/>
              </a:ext>
            </a:extLst>
          </p:cNvPr>
          <p:cNvSpPr>
            <a:spLocks noGrp="1"/>
          </p:cNvSpPr>
          <p:nvPr>
            <p:ph type="sldNum" sz="quarter" idx="10"/>
          </p:nvPr>
        </p:nvSpPr>
        <p:spPr/>
        <p:txBody>
          <a:bodyPr/>
          <a:lstStyle/>
          <a:p>
            <a:pPr marL="0" marR="0" lvl="0" indent="0" algn="r" defTabSz="92455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55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945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1AF8-E764-7785-FCB5-B39223897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D4E12-5F3D-29F5-EEC4-F70AE5D1358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1D0F55-3305-5253-DBD1-E7F7A6B356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commercial BVOD programme 2025 (All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4A7B444F-C3E6-6A10-32D8-30536E75CA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677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Three quarters of individuals have access to an SVOD service (Amazon Prime Video, Apple TV +, </a:t>
            </a:r>
            <a:r>
              <a:rPr lang="en-GB" err="1"/>
              <a:t>Britbox</a:t>
            </a:r>
            <a:r>
              <a:rPr lang="en-GB"/>
              <a:t>, Disney +, Hayu, </a:t>
            </a:r>
            <a:r>
              <a:rPr lang="en-GB" err="1"/>
              <a:t>NowTV</a:t>
            </a:r>
            <a:r>
              <a:rPr lang="en-GB"/>
              <a:t>, Paramount+, Discovery and Netflix.)</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34CD0-2AE8-49DE-9672-09EB77A6A16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360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34CD0-2AE8-49DE-9672-09EB77A6A16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4639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60F25-323C-2B81-D2A5-45D49D1CE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B6EEE-6154-DBD9-42AD-06C1DAB9669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B9F7F8B-4456-B1B2-8EB9-514E10837E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Netflix programme 2025 (TV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Adolescence was the most watched Netflix programme of 2025, pulling an average audience of 12.7 million viewers within 28 days.</a:t>
            </a:r>
          </a:p>
        </p:txBody>
      </p:sp>
      <p:sp>
        <p:nvSpPr>
          <p:cNvPr id="4" name="Slide Number Placeholder 3">
            <a:extLst>
              <a:ext uri="{FF2B5EF4-FFF2-40B4-BE49-F238E27FC236}">
                <a16:creationId xmlns:a16="http://schemas.microsoft.com/office/drawing/2014/main" id="{57B59F11-163F-8A83-5029-C982D1C54B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975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93F2D-54B3-E832-FF13-8877B624A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D8308-9024-84CA-5CE7-C794BBD8409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BC730EA-CFEA-DA22-BD3D-DC1497D4AF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Amazon Prime Video programme 2025 (TV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Clarkson’s Farm was the most watched Amazon Prime Video programme of 2025, pulling an average audience of 7.3 million viewers within 28 days.</a:t>
            </a:r>
          </a:p>
        </p:txBody>
      </p:sp>
      <p:sp>
        <p:nvSpPr>
          <p:cNvPr id="4" name="Slide Number Placeholder 3">
            <a:extLst>
              <a:ext uri="{FF2B5EF4-FFF2-40B4-BE49-F238E27FC236}">
                <a16:creationId xmlns:a16="http://schemas.microsoft.com/office/drawing/2014/main" id="{1BC3F70F-53CF-37C1-D216-A7C5D5FDB0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616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1AF8-E764-7785-FCB5-B39223897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D4E12-5F3D-29F5-EEC4-F70AE5D1358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1D0F55-3305-5253-DBD1-E7F7A6B356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Disney+ programme 2025 (TV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Moana 2 was the most watched Disney+ programme of 2025, pulling an average audience of 3.6 million viewers within 28 days.</a:t>
            </a:r>
          </a:p>
        </p:txBody>
      </p:sp>
      <p:sp>
        <p:nvSpPr>
          <p:cNvPr id="4" name="Slide Number Placeholder 3">
            <a:extLst>
              <a:ext uri="{FF2B5EF4-FFF2-40B4-BE49-F238E27FC236}">
                <a16:creationId xmlns:a16="http://schemas.microsoft.com/office/drawing/2014/main" id="{4A7B444F-C3E6-6A10-32D8-30536E75CA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677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4E021-ED24-5020-5705-57F3FCA8E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C1AE6-AB6D-DA76-F637-7034ACDB9C0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38DD2DF-3868-1347-140C-9D04203B6A98}"/>
              </a:ext>
            </a:extLst>
          </p:cNvPr>
          <p:cNvSpPr>
            <a:spLocks noGrp="1"/>
          </p:cNvSpPr>
          <p:nvPr>
            <p:ph type="body" idx="1"/>
          </p:nvPr>
        </p:nvSpPr>
        <p:spPr/>
        <p:txBody>
          <a:bodyPr/>
          <a:lstStyle/>
          <a:p>
            <a:r>
              <a:rPr lang="en-GB"/>
              <a:t>Broadcaster viewing across 2025 highlights the impact of seasonal viewing, whilst viewing to SVOD platforms was broadly consistent.</a:t>
            </a:r>
          </a:p>
        </p:txBody>
      </p:sp>
      <p:sp>
        <p:nvSpPr>
          <p:cNvPr id="4" name="Slide Number Placeholder 3">
            <a:extLst>
              <a:ext uri="{FF2B5EF4-FFF2-40B4-BE49-F238E27FC236}">
                <a16:creationId xmlns:a16="http://schemas.microsoft.com/office/drawing/2014/main" id="{0066FE83-3C44-725C-A90B-ACF8D2D33C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57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277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Broadcaster viewing across 2025 highlights the impact of seasonal viewing, whilst viewing to SVOD platforms and video sharing services was broadly consistent.</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34CD0-2AE8-49DE-9672-09EB77A6A16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030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F989B-0471-7B29-157E-9594A0C45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2BBEB-2B78-0638-2F47-E0BC43D6495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9B13034-A698-0FBB-AF66-F67BE9A5935D}"/>
              </a:ext>
            </a:extLst>
          </p:cNvPr>
          <p:cNvSpPr>
            <a:spLocks noGrp="1"/>
          </p:cNvSpPr>
          <p:nvPr>
            <p:ph type="body" idx="1"/>
          </p:nvPr>
        </p:nvSpPr>
        <p:spPr/>
        <p:txBody>
          <a:bodyPr/>
          <a:lstStyle/>
          <a:p>
            <a:r>
              <a:rPr lang="en-GB"/>
              <a:t>This chart looks at Barb’s audience reporting capabilities. The focal meter data provides further insight into </a:t>
            </a:r>
            <a:r>
              <a:rPr lang="en-GB" sz="1200" b="0">
                <a:effectLst/>
                <a:ea typeface="Times New Roman" panose="02020603050405020304" pitchFamily="18" charset="0"/>
              </a:rPr>
              <a:t>SVOD and video-sharing platforms to provide a view on ‘</a:t>
            </a:r>
            <a:r>
              <a:rPr lang="en-GB" sz="1200" b="1">
                <a:effectLst/>
                <a:ea typeface="Times New Roman" panose="02020603050405020304" pitchFamily="18" charset="0"/>
              </a:rPr>
              <a:t>total identified viewing</a:t>
            </a:r>
            <a:r>
              <a:rPr lang="en-GB" sz="1200" b="0">
                <a:effectLst/>
                <a:ea typeface="Times New Roman" panose="02020603050405020304" pitchFamily="18" charset="0"/>
              </a:rPr>
              <a:t>’ which includes:</a:t>
            </a:r>
          </a:p>
          <a:p>
            <a:pPr lvl="0"/>
            <a:r>
              <a:rPr lang="en-GB" sz="1200" b="0">
                <a:effectLst/>
                <a:ea typeface="Times New Roman" panose="02020603050405020304" pitchFamily="18" charset="0"/>
              </a:rPr>
              <a:t> </a:t>
            </a:r>
            <a:endParaRPr lang="en-GB"/>
          </a:p>
          <a:p>
            <a:pPr marL="171450" indent="-171450" algn="l">
              <a:buFont typeface="Arial" panose="020B0604020202020204" pitchFamily="34" charset="0"/>
              <a:buChar char="•"/>
            </a:pPr>
            <a:r>
              <a:rPr lang="en-GB" sz="1200" b="1">
                <a:effectLst/>
                <a:ea typeface="Times New Roman" panose="02020603050405020304" pitchFamily="18" charset="0"/>
              </a:rPr>
              <a:t>Total broadcaster viewing </a:t>
            </a:r>
            <a:r>
              <a:rPr lang="en-GB" sz="1200" b="0">
                <a:effectLst/>
                <a:ea typeface="Times New Roman" panose="02020603050405020304" pitchFamily="18" charset="0"/>
              </a:rPr>
              <a:t>– </a:t>
            </a:r>
            <a:r>
              <a:rPr lang="en-GB" b="0" i="0">
                <a:solidFill>
                  <a:srgbClr val="000000"/>
                </a:solidFill>
                <a:effectLst/>
                <a:latin typeface="Open Sans" panose="020B0606030504020204" pitchFamily="34" charset="0"/>
              </a:rPr>
              <a:t>represents the time spent watching linear broadcast channels and broadcaster-owned VOD services (BVOD). This includes live viewing, as well as pre- and post broadcast viewing, and viewing to archive box-sets on a BVOD service. We capture and report this viewing across four screens — TV sets, tablets, PCs and smartphones. For tagged services, this includes any streaming regardless of whether it was through the home </a:t>
            </a:r>
            <a:r>
              <a:rPr lang="en-GB" b="0" i="0" err="1">
                <a:solidFill>
                  <a:srgbClr val="000000"/>
                </a:solidFill>
                <a:effectLst/>
                <a:latin typeface="Open Sans" panose="020B0606030504020204" pitchFamily="34" charset="0"/>
              </a:rPr>
              <a:t>WiFi</a:t>
            </a:r>
            <a:r>
              <a:rPr lang="en-GB" b="0" i="0">
                <a:solidFill>
                  <a:srgbClr val="000000"/>
                </a:solidFill>
                <a:effectLst/>
                <a:latin typeface="Open Sans" panose="020B0606030504020204" pitchFamily="34" charset="0"/>
              </a:rPr>
              <a:t> network.</a:t>
            </a:r>
          </a:p>
          <a:p>
            <a:pPr marL="171450" indent="-171450">
              <a:buFont typeface="Arial" panose="020B0604020202020204" pitchFamily="34" charset="0"/>
              <a:buChar char="•"/>
            </a:pPr>
            <a:br>
              <a:rPr lang="en-GB"/>
            </a:br>
            <a:r>
              <a:rPr lang="en-GB" sz="1200" b="1">
                <a:effectLst/>
                <a:ea typeface="Times New Roman" panose="02020603050405020304" pitchFamily="18" charset="0"/>
              </a:rPr>
              <a:t>Total SVOD/AVOD viewing </a:t>
            </a:r>
            <a:r>
              <a:rPr lang="en-GB" sz="1200" b="0">
                <a:effectLst/>
                <a:ea typeface="Times New Roman" panose="02020603050405020304" pitchFamily="18" charset="0"/>
              </a:rPr>
              <a:t>- includes</a:t>
            </a:r>
            <a:r>
              <a:rPr lang="en-GB"/>
              <a:t> 19 VOD services — notably Amazon Prime Video, Disney+ and Netflix. Viewing is reported on all four screens, although this only includes viewing through a home’s </a:t>
            </a:r>
            <a:r>
              <a:rPr lang="en-GB" err="1"/>
              <a:t>WiFi</a:t>
            </a:r>
            <a:r>
              <a:rPr lang="en-GB"/>
              <a:t> network.</a:t>
            </a:r>
          </a:p>
          <a:p>
            <a:pPr marL="171450" indent="-171450">
              <a:buFont typeface="Arial" panose="020B0604020202020204" pitchFamily="34" charset="0"/>
              <a:buChar char="•"/>
            </a:pPr>
            <a:endParaRPr lang="en-GB" sz="1200" b="0">
              <a:effectLst/>
              <a:ea typeface="Times New Roman" panose="02020603050405020304" pitchFamily="18" charset="0"/>
            </a:endParaRPr>
          </a:p>
          <a:p>
            <a:pPr marL="171450" indent="-171450">
              <a:buFont typeface="Arial" panose="020B0604020202020204" pitchFamily="34" charset="0"/>
              <a:buChar char="•"/>
            </a:pPr>
            <a:r>
              <a:rPr lang="en-GB" sz="1200" b="1">
                <a:effectLst/>
                <a:ea typeface="Times New Roman" panose="02020603050405020304" pitchFamily="18" charset="0"/>
              </a:rPr>
              <a:t>Total video-sharing</a:t>
            </a:r>
            <a:r>
              <a:rPr lang="en-GB" sz="1200" b="0">
                <a:effectLst/>
                <a:ea typeface="Times New Roman" panose="02020603050405020304" pitchFamily="18" charset="0"/>
              </a:rPr>
              <a:t>– i</a:t>
            </a:r>
            <a:r>
              <a:rPr lang="en-US" sz="1200" b="0" err="1">
                <a:effectLst/>
                <a:ea typeface="Times New Roman" panose="02020603050405020304" pitchFamily="18" charset="0"/>
              </a:rPr>
              <a:t>ncludes</a:t>
            </a:r>
            <a:r>
              <a:rPr lang="en-US" sz="1200" b="0">
                <a:effectLst/>
                <a:ea typeface="Times New Roman" panose="02020603050405020304" pitchFamily="18" charset="0"/>
              </a:rPr>
              <a:t> viewing — again on all four screens — to platforms such as TikTok, Twitch and YouTube. Our audience reporting for video-sharing platforms only includes viewing through a home </a:t>
            </a:r>
            <a:r>
              <a:rPr lang="en-US" sz="1200" b="0" err="1">
                <a:effectLst/>
                <a:ea typeface="Times New Roman" panose="02020603050405020304" pitchFamily="18" charset="0"/>
              </a:rPr>
              <a:t>WiFi</a:t>
            </a:r>
            <a:r>
              <a:rPr lang="en-US" sz="1200" b="0">
                <a:effectLst/>
                <a:ea typeface="Times New Roman" panose="02020603050405020304" pitchFamily="18" charset="0"/>
              </a:rPr>
              <a:t> network.</a:t>
            </a:r>
          </a:p>
        </p:txBody>
      </p:sp>
      <p:sp>
        <p:nvSpPr>
          <p:cNvPr id="4" name="Slide Number Placeholder 3">
            <a:extLst>
              <a:ext uri="{FF2B5EF4-FFF2-40B4-BE49-F238E27FC236}">
                <a16:creationId xmlns:a16="http://schemas.microsoft.com/office/drawing/2014/main" id="{CF2D766C-C58A-B653-3F8F-C2EEB12CDB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311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F602E-B479-E2FC-EB49-F4705C3C8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46FA8-D63C-C6BA-1A55-1E6B30F7903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E3D2160-FE09-989B-CA74-A375217A52E8}"/>
              </a:ext>
            </a:extLst>
          </p:cNvPr>
          <p:cNvSpPr>
            <a:spLocks noGrp="1"/>
          </p:cNvSpPr>
          <p:nvPr>
            <p:ph type="body" idx="1"/>
          </p:nvPr>
        </p:nvSpPr>
        <p:spPr/>
        <p:txBody>
          <a:bodyPr/>
          <a:lstStyle/>
          <a:p>
            <a:r>
              <a:rPr lang="en-GB"/>
              <a:t>This chart looks at Barb’s audience reporting capabilities. The focal meter data provides further insight into </a:t>
            </a:r>
            <a:r>
              <a:rPr lang="en-GB" sz="1200" b="0">
                <a:effectLst/>
                <a:ea typeface="Times New Roman" panose="02020603050405020304" pitchFamily="18" charset="0"/>
              </a:rPr>
              <a:t>SVOD and video-sharing platforms to provide a view on ‘</a:t>
            </a:r>
            <a:r>
              <a:rPr lang="en-GB" sz="1200" b="1">
                <a:effectLst/>
                <a:ea typeface="Times New Roman" panose="02020603050405020304" pitchFamily="18" charset="0"/>
              </a:rPr>
              <a:t>total identified viewing</a:t>
            </a:r>
            <a:r>
              <a:rPr lang="en-GB" sz="1200" b="0">
                <a:effectLst/>
                <a:ea typeface="Times New Roman" panose="02020603050405020304" pitchFamily="18" charset="0"/>
              </a:rPr>
              <a:t>’ which includes:</a:t>
            </a:r>
          </a:p>
          <a:p>
            <a:pPr lvl="0"/>
            <a:r>
              <a:rPr lang="en-GB" sz="1200" b="0">
                <a:effectLst/>
                <a:ea typeface="Times New Roman" panose="02020603050405020304" pitchFamily="18" charset="0"/>
              </a:rPr>
              <a:t> </a:t>
            </a:r>
            <a:endParaRPr lang="en-GB"/>
          </a:p>
          <a:p>
            <a:pPr marL="171450" indent="-171450" algn="l">
              <a:buFont typeface="Arial" panose="020B0604020202020204" pitchFamily="34" charset="0"/>
              <a:buChar char="•"/>
            </a:pPr>
            <a:r>
              <a:rPr lang="en-GB" sz="1200" b="1">
                <a:effectLst/>
                <a:ea typeface="Times New Roman" panose="02020603050405020304" pitchFamily="18" charset="0"/>
              </a:rPr>
              <a:t>Total broadcaster viewing </a:t>
            </a:r>
            <a:r>
              <a:rPr lang="en-GB" sz="1200" b="0">
                <a:effectLst/>
                <a:ea typeface="Times New Roman" panose="02020603050405020304" pitchFamily="18" charset="0"/>
              </a:rPr>
              <a:t>– </a:t>
            </a:r>
            <a:r>
              <a:rPr lang="en-GB" b="0" i="0">
                <a:solidFill>
                  <a:srgbClr val="000000"/>
                </a:solidFill>
                <a:effectLst/>
                <a:latin typeface="Open Sans" panose="020B0606030504020204" pitchFamily="34" charset="0"/>
              </a:rPr>
              <a:t>represents the time spent watching linear broadcast channels and broadcaster-owned VOD services (BVOD). This includes live viewing, as well as pre- and post broadcast viewing, and viewing to archive box-sets on a BVOD service. We capture and report this viewing across four screens — TV sets, tablets, PCs and smartphones. For tagged services, this includes any streaming regardless of whether it was through the home </a:t>
            </a:r>
            <a:r>
              <a:rPr lang="en-GB" b="0" i="0" err="1">
                <a:solidFill>
                  <a:srgbClr val="000000"/>
                </a:solidFill>
                <a:effectLst/>
                <a:latin typeface="Open Sans" panose="020B0606030504020204" pitchFamily="34" charset="0"/>
              </a:rPr>
              <a:t>WiFi</a:t>
            </a:r>
            <a:r>
              <a:rPr lang="en-GB" b="0" i="0">
                <a:solidFill>
                  <a:srgbClr val="000000"/>
                </a:solidFill>
                <a:effectLst/>
                <a:latin typeface="Open Sans" panose="020B0606030504020204" pitchFamily="34" charset="0"/>
              </a:rPr>
              <a:t> network.</a:t>
            </a:r>
          </a:p>
          <a:p>
            <a:pPr marL="171450" indent="-171450">
              <a:buFont typeface="Arial" panose="020B0604020202020204" pitchFamily="34" charset="0"/>
              <a:buChar char="•"/>
            </a:pPr>
            <a:br>
              <a:rPr lang="en-GB"/>
            </a:br>
            <a:r>
              <a:rPr lang="en-GB" sz="1200" b="1">
                <a:effectLst/>
                <a:ea typeface="Times New Roman" panose="02020603050405020304" pitchFamily="18" charset="0"/>
              </a:rPr>
              <a:t>Total SVOD/AVOD viewing </a:t>
            </a:r>
            <a:r>
              <a:rPr lang="en-GB" sz="1200" b="0">
                <a:effectLst/>
                <a:ea typeface="Times New Roman" panose="02020603050405020304" pitchFamily="18" charset="0"/>
              </a:rPr>
              <a:t>- includes</a:t>
            </a:r>
            <a:r>
              <a:rPr lang="en-GB"/>
              <a:t> 19 VOD services — notably Amazon Prime Video, Disney+ and Netflix. Viewing is reported on all four screens, although this only includes viewing through a home’s </a:t>
            </a:r>
            <a:r>
              <a:rPr lang="en-GB" err="1"/>
              <a:t>WiFi</a:t>
            </a:r>
            <a:r>
              <a:rPr lang="en-GB"/>
              <a:t> network.</a:t>
            </a:r>
          </a:p>
          <a:p>
            <a:pPr marL="171450" indent="-171450">
              <a:buFont typeface="Arial" panose="020B0604020202020204" pitchFamily="34" charset="0"/>
              <a:buChar char="•"/>
            </a:pPr>
            <a:endParaRPr lang="en-GB" sz="1200" b="0">
              <a:effectLst/>
              <a:ea typeface="Times New Roman" panose="02020603050405020304" pitchFamily="18" charset="0"/>
            </a:endParaRPr>
          </a:p>
          <a:p>
            <a:pPr marL="171450" indent="-171450">
              <a:buFont typeface="Arial" panose="020B0604020202020204" pitchFamily="34" charset="0"/>
              <a:buChar char="•"/>
            </a:pPr>
            <a:r>
              <a:rPr lang="en-GB" sz="1200" b="1">
                <a:effectLst/>
                <a:ea typeface="Times New Roman" panose="02020603050405020304" pitchFamily="18" charset="0"/>
              </a:rPr>
              <a:t>Total video-sharing</a:t>
            </a:r>
            <a:r>
              <a:rPr lang="en-GB" sz="1200" b="0">
                <a:effectLst/>
                <a:ea typeface="Times New Roman" panose="02020603050405020304" pitchFamily="18" charset="0"/>
              </a:rPr>
              <a:t>– i</a:t>
            </a:r>
            <a:r>
              <a:rPr lang="en-US" sz="1200" b="0" err="1">
                <a:effectLst/>
                <a:ea typeface="Times New Roman" panose="02020603050405020304" pitchFamily="18" charset="0"/>
              </a:rPr>
              <a:t>ncludes</a:t>
            </a:r>
            <a:r>
              <a:rPr lang="en-US" sz="1200" b="0">
                <a:effectLst/>
                <a:ea typeface="Times New Roman" panose="02020603050405020304" pitchFamily="18" charset="0"/>
              </a:rPr>
              <a:t> viewing — again on all four screens — to platforms such as TikTok, Twitch and YouTube. Our audience reporting for video-sharing platforms only includes viewing through a home </a:t>
            </a:r>
            <a:r>
              <a:rPr lang="en-US" sz="1200" b="0" err="1">
                <a:effectLst/>
                <a:ea typeface="Times New Roman" panose="02020603050405020304" pitchFamily="18" charset="0"/>
              </a:rPr>
              <a:t>WiFi</a:t>
            </a:r>
            <a:r>
              <a:rPr lang="en-US" sz="1200" b="0">
                <a:effectLst/>
                <a:ea typeface="Times New Roman" panose="02020603050405020304" pitchFamily="18" charset="0"/>
              </a:rPr>
              <a:t> network.</a:t>
            </a:r>
          </a:p>
        </p:txBody>
      </p:sp>
      <p:sp>
        <p:nvSpPr>
          <p:cNvPr id="4" name="Slide Number Placeholder 3">
            <a:extLst>
              <a:ext uri="{FF2B5EF4-FFF2-40B4-BE49-F238E27FC236}">
                <a16:creationId xmlns:a16="http://schemas.microsoft.com/office/drawing/2014/main" id="{8773682C-7986-4B03-2307-D5DEDAA4F2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204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B3ADD-4CD8-71EB-2223-B72A9221E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57FD-1A3B-D715-7B1F-0D124A39927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161250-8AFE-1AED-288C-8AEF8E1D89E9}"/>
              </a:ext>
            </a:extLst>
          </p:cNvPr>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Analysis across 2025 shows that the commercial broadcasters (linear and on demand) collectively reach over 26 million viewers every day, with each of those viewers watching for an average of 3hrs, 40 mins a day. The combined portfolio of BBC channels (linear and on demand) attracts the second largest volume of viewing, with 22 million daily reach and an average view time of 2 hours, 12 mins a day.  YouTube is next, with a daily reach of 18 million and a view time of 1hr 53 mins (Barb only measure in-home viewing, we estimate that YouTube would be larger in viewing time if out of home viewing was included).</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SVOD services such as Netflix has a daily reach of 12 million people and a view time of 1hr 52 mins. </a:t>
            </a:r>
            <a:endParaRPr lang="en-GB"/>
          </a:p>
        </p:txBody>
      </p:sp>
      <p:sp>
        <p:nvSpPr>
          <p:cNvPr id="4" name="Slide Number Placeholder 3">
            <a:extLst>
              <a:ext uri="{FF2B5EF4-FFF2-40B4-BE49-F238E27FC236}">
                <a16:creationId xmlns:a16="http://schemas.microsoft.com/office/drawing/2014/main" id="{E7058AFE-92C1-3589-F7E5-8A127CCC9F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31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platforms in terms of the average number of adults watching per day (for at least 3 minutes) on a TV set compared with the average time spent watching per viewer (i.e. only counting those who watched on that day).</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Analysis across 2025 shows that the commercial broadcasters (linear and on demand) collectively reach 26 million adult viewers every day, with each of those viewers watching for an average of 3hrs, 40 mins a day. The combined portfolio of BBC channels (linear and on demand) has a daily reach of 21 million and an average view time of 2hr 12 mins.  YouTube has a daily reach of 7 million adults and a view time of 2hr 13 mins. </a:t>
            </a:r>
          </a:p>
          <a:p>
            <a:pPr algn="l"/>
            <a:endParaRPr lang="en-GB" sz="1200" b="0" i="0">
              <a:solidFill>
                <a:srgbClr val="323A4E"/>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323A4E"/>
                </a:solidFill>
                <a:effectLst/>
                <a:latin typeface="proxima-nova"/>
              </a:rPr>
              <a:t>SVOD services such as Netflix has a daily reach of 10 million people and a view time of 1hr 51 mins. </a:t>
            </a:r>
            <a:endParaRPr lang="en-GB"/>
          </a:p>
          <a:p>
            <a:pPr algn="l"/>
            <a:endParaRPr lang="en-GB" sz="1200" b="0" i="0">
              <a:solidFill>
                <a:srgbClr val="323A4E"/>
              </a:solidFill>
              <a:effectLst/>
              <a:latin typeface="proxima-nova"/>
            </a:endParaRPr>
          </a:p>
          <a:p>
            <a:endParaRPr lang="en-GB"/>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76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CE4C5-B22F-759A-072B-64AFCC074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53A79-9AF3-8F95-174B-F264B77FF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D7986-1C6A-D4C6-6F14-B5DDC4A7DE34}"/>
              </a:ext>
            </a:extLst>
          </p:cNvPr>
          <p:cNvSpPr>
            <a:spLocks noGrp="1"/>
          </p:cNvSpPr>
          <p:nvPr>
            <p:ph type="body" idx="1"/>
          </p:nvPr>
        </p:nvSpPr>
        <p:spPr/>
        <p:txBody>
          <a:bodyPr/>
          <a:lstStyle/>
          <a:p>
            <a:r>
              <a:rPr lang="en-GB" sz="1800" b="0" i="0" u="none" strike="noStrike" baseline="0" dirty="0">
                <a:solidFill>
                  <a:srgbClr val="000000"/>
                </a:solidFill>
                <a:latin typeface="Founders Grotesk Regular"/>
              </a:rPr>
              <a:t>Breaking down Total TV into the different ways reveals the increasingly important role of Live and VOD viewing.</a:t>
            </a:r>
          </a:p>
          <a:p>
            <a:endParaRPr lang="en-GB" sz="1800" b="0" i="0" u="none" strike="noStrike" baseline="0" dirty="0">
              <a:solidFill>
                <a:srgbClr val="000000"/>
              </a:solidFill>
              <a:latin typeface="Founders Grotesk Regular"/>
            </a:endParaRPr>
          </a:p>
          <a:p>
            <a:r>
              <a:rPr lang="en-GB" sz="1800" b="0" i="0" u="none" strike="noStrike" baseline="0">
                <a:solidFill>
                  <a:srgbClr val="000000"/>
                </a:solidFill>
                <a:latin typeface="Founders Grotesk Regular"/>
              </a:rPr>
              <a:t>This data uses both Barb data and includes an estimate of any unknown viewing that is thought to fall into Playback and Live viewing.</a:t>
            </a:r>
          </a:p>
          <a:p>
            <a:endParaRPr lang="en-GB" sz="1800" b="0" i="0" u="none" strike="noStrike" baseline="0">
              <a:solidFill>
                <a:srgbClr val="000000"/>
              </a:solidFill>
              <a:latin typeface="Founders Grotesk Regular"/>
            </a:endParaRPr>
          </a:p>
        </p:txBody>
      </p:sp>
      <p:sp>
        <p:nvSpPr>
          <p:cNvPr id="4" name="Slide Number Placeholder 3">
            <a:extLst>
              <a:ext uri="{FF2B5EF4-FFF2-40B4-BE49-F238E27FC236}">
                <a16:creationId xmlns:a16="http://schemas.microsoft.com/office/drawing/2014/main" id="{2729E6B0-F47F-02C3-085C-C4BC12706D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81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0.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6.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7.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8.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9.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50.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5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24803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73512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217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36563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1484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7933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0487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013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2107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1206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5499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3331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5072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3203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00080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41612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98086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37705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044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2554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78823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FAC5BB-39CE-1A4C-8812-F3A17EA4417C}"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19289695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1979746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8669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356309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88923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1650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0313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2627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8477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89615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16699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85171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4235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73216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8122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0068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2523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46614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79425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747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09228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942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0964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7782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10639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942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0494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0698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400684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97248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74943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0741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325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95357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33404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1604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821647982"/>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84750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504026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8021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0964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06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04234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740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72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59397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56520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7041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9708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7128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6805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7411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458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23880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95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5BD38DE-0542-4FAE-989F-105676356085}"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79921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5BD38DE-0542-4FAE-989F-105676356085}"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234440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83371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9813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509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1361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8735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09248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47103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77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065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6272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5883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05766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39756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5BD38DE-0542-4FAE-989F-105676356085}"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a:p>
        </p:txBody>
      </p:sp>
    </p:spTree>
    <p:custDataLst>
      <p:tags r:id="rId1"/>
    </p:custDataLst>
    <p:extLst>
      <p:ext uri="{BB962C8B-B14F-4D97-AF65-F5344CB8AC3E}">
        <p14:creationId xmlns:p14="http://schemas.microsoft.com/office/powerpoint/2010/main" val="97821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5BD38DE-0542-4FAE-989F-105676356085}"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a:p>
        </p:txBody>
      </p:sp>
    </p:spTree>
    <p:custDataLst>
      <p:tags r:id="rId1"/>
    </p:custDataLst>
    <p:extLst>
      <p:ext uri="{BB962C8B-B14F-4D97-AF65-F5344CB8AC3E}">
        <p14:creationId xmlns:p14="http://schemas.microsoft.com/office/powerpoint/2010/main" val="354192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5BD38DE-0542-4FAE-989F-105676356085}"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a:p>
        </p:txBody>
      </p:sp>
    </p:spTree>
    <p:custDataLst>
      <p:tags r:id="rId1"/>
    </p:custDataLst>
    <p:extLst>
      <p:ext uri="{BB962C8B-B14F-4D97-AF65-F5344CB8AC3E}">
        <p14:creationId xmlns:p14="http://schemas.microsoft.com/office/powerpoint/2010/main" val="107786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633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7649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a:p>
        </p:txBody>
      </p:sp>
      <p:sp>
        <p:nvSpPr>
          <p:cNvPr id="2" name="Date Placeholder 1"/>
          <p:cNvSpPr>
            <a:spLocks noGrp="1"/>
          </p:cNvSpPr>
          <p:nvPr>
            <p:ph type="dt" sz="half" idx="10"/>
          </p:nvPr>
        </p:nvSpPr>
        <p:spPr/>
        <p:txBody>
          <a:bodyPr/>
          <a:lstStyle/>
          <a:p>
            <a:fld id="{85BD38DE-0542-4FAE-989F-105676356085}"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a:p>
        </p:txBody>
      </p:sp>
    </p:spTree>
    <p:custDataLst>
      <p:tags r:id="rId1"/>
    </p:custDataLst>
    <p:extLst>
      <p:ext uri="{BB962C8B-B14F-4D97-AF65-F5344CB8AC3E}">
        <p14:creationId xmlns:p14="http://schemas.microsoft.com/office/powerpoint/2010/main" val="408237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12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67500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58613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40660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04450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72175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7246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32293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01751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5BD38DE-0542-4FAE-989F-105676356085}"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19267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417242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5689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188399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93978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1233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8011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04189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5431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1111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53115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5722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77671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296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110865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5956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21844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1196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92189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50417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330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92599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2806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4693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27408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4879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0694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38789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9519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7100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96237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57261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86506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168579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8326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0301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05314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99182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8562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4171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2533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417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13593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42535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46405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7521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2.jpe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ags" Target="../tags/tag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image" Target="../media/image1.jpe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tags" Target="../tags/tag6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image" Target="../media/image2.jpe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tags" Target="../tags/tag92.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theme" Target="../theme/theme4.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34" Type="http://schemas.openxmlformats.org/officeDocument/2006/relationships/theme" Target="../theme/theme5.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slideLayout" Target="../slideLayouts/slideLayout148.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image" Target="../media/image1.jpeg"/><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tags" Target="../tags/tag122.xml"/><Relationship Id="rId8"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4227032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1"/>
    </p:custDataLst>
    <p:extLst>
      <p:ext uri="{BB962C8B-B14F-4D97-AF65-F5344CB8AC3E}">
        <p14:creationId xmlns:p14="http://schemas.microsoft.com/office/powerpoint/2010/main" val="313077254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2"/>
    </p:custDataLst>
    <p:extLst>
      <p:ext uri="{BB962C8B-B14F-4D97-AF65-F5344CB8AC3E}">
        <p14:creationId xmlns:p14="http://schemas.microsoft.com/office/powerpoint/2010/main" val="9564842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3"/>
    </p:custDataLst>
    <p:extLst>
      <p:ext uri="{BB962C8B-B14F-4D97-AF65-F5344CB8AC3E}">
        <p14:creationId xmlns:p14="http://schemas.microsoft.com/office/powerpoint/2010/main" val="315923575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361973528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5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65.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5.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51.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21.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5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5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51.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61.xml"/><Relationship Id="rId1" Type="http://schemas.openxmlformats.org/officeDocument/2006/relationships/tags" Target="../tags/tag15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45BF26-AF27-F276-CFFA-F4BCD7375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AC2CCDAD-7B20-4255-AE07-230E60239003}"/>
              </a:ext>
            </a:extLst>
          </p:cNvPr>
          <p:cNvSpPr/>
          <p:nvPr/>
        </p:nvSpPr>
        <p:spPr>
          <a:xfrm>
            <a:off x="0" y="1"/>
            <a:ext cx="8089900" cy="4622799"/>
          </a:xfrm>
          <a:prstGeom prst="rect">
            <a:avLst/>
          </a:prstGeom>
          <a:gradFill flip="none" rotWithShape="1">
            <a:gsLst>
              <a:gs pos="14000">
                <a:srgbClr val="000000">
                  <a:alpha val="73000"/>
                </a:srgbClr>
              </a:gs>
              <a:gs pos="45000">
                <a:schemeClr val="tx1">
                  <a:alpha val="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p:cNvSpPr>
            <a:spLocks noGrp="1"/>
          </p:cNvSpPr>
          <p:nvPr>
            <p:ph type="ctrTitle"/>
          </p:nvPr>
        </p:nvSpPr>
        <p:spPr/>
        <p:txBody>
          <a:bodyPr/>
          <a:lstStyle/>
          <a:p>
            <a:r>
              <a:rPr lang="en-GB" dirty="0"/>
              <a:t>VOD Viewing</a:t>
            </a:r>
          </a:p>
        </p:txBody>
      </p:sp>
      <p:sp>
        <p:nvSpPr>
          <p:cNvPr id="22" name="TextBox 21">
            <a:extLst>
              <a:ext uri="{FF2B5EF4-FFF2-40B4-BE49-F238E27FC236}">
                <a16:creationId xmlns:a16="http://schemas.microsoft.com/office/drawing/2014/main" id="{1BC8E902-758E-4820-AE3E-4387052EAE3D}"/>
              </a:ext>
            </a:extLst>
          </p:cNvPr>
          <p:cNvSpPr txBox="1"/>
          <p:nvPr/>
        </p:nvSpPr>
        <p:spPr>
          <a:xfrm rot="16200000">
            <a:off x="10189958" y="4027307"/>
            <a:ext cx="3576436" cy="246221"/>
          </a:xfrm>
          <a:prstGeom prst="rect">
            <a:avLst/>
          </a:prstGeom>
          <a:noFill/>
        </p:spPr>
        <p:txBody>
          <a:bodyPr wrap="square" rtlCol="0">
            <a:spAutoFit/>
          </a:bodyPr>
          <a:lstStyle/>
          <a:p>
            <a:pPr algn="l"/>
            <a:r>
              <a:rPr lang="en-GB" sz="1000" dirty="0" err="1">
                <a:solidFill>
                  <a:schemeClr val="bg1"/>
                </a:solidFill>
              </a:rPr>
              <a:t>Ginsters</a:t>
            </a:r>
            <a:r>
              <a:rPr lang="en-GB" sz="1000" dirty="0">
                <a:solidFill>
                  <a:schemeClr val="bg1"/>
                </a:solidFill>
              </a:rPr>
              <a:t> – Taste the Effort</a:t>
            </a:r>
          </a:p>
        </p:txBody>
      </p:sp>
    </p:spTree>
    <p:custDataLst>
      <p:tags r:id="rId1"/>
    </p:custDataLst>
    <p:extLst>
      <p:ext uri="{BB962C8B-B14F-4D97-AF65-F5344CB8AC3E}">
        <p14:creationId xmlns:p14="http://schemas.microsoft.com/office/powerpoint/2010/main" val="160612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30742-90CA-7161-6790-81F88788E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AA6B2-B7BA-0379-BCF0-DE3F5366E893}"/>
              </a:ext>
            </a:extLst>
          </p:cNvPr>
          <p:cNvSpPr>
            <a:spLocks noGrp="1"/>
          </p:cNvSpPr>
          <p:nvPr>
            <p:ph type="title"/>
          </p:nvPr>
        </p:nvSpPr>
        <p:spPr/>
        <p:txBody>
          <a:bodyPr/>
          <a:lstStyle/>
          <a:p>
            <a:r>
              <a:rPr lang="en-GB"/>
              <a:t>VOD enabling us to watch more entertainment, drama &amp; films</a:t>
            </a:r>
          </a:p>
        </p:txBody>
      </p:sp>
      <p:sp>
        <p:nvSpPr>
          <p:cNvPr id="3" name="Text Placeholder 2">
            <a:extLst>
              <a:ext uri="{FF2B5EF4-FFF2-40B4-BE49-F238E27FC236}">
                <a16:creationId xmlns:a16="http://schemas.microsoft.com/office/drawing/2014/main" id="{E246BD57-524A-307D-DCB8-156239C2E2F7}"/>
              </a:ext>
            </a:extLst>
          </p:cNvPr>
          <p:cNvSpPr>
            <a:spLocks noGrp="1"/>
          </p:cNvSpPr>
          <p:nvPr>
            <p:ph type="body" sz="quarter" idx="15"/>
          </p:nvPr>
        </p:nvSpPr>
        <p:spPr/>
        <p:txBody>
          <a:bodyPr/>
          <a:lstStyle/>
          <a:p>
            <a:r>
              <a:rPr lang="en-GB"/>
              <a:t>Source: Barb - TV set only, Adults, 2025</a:t>
            </a:r>
          </a:p>
        </p:txBody>
      </p:sp>
      <p:sp>
        <p:nvSpPr>
          <p:cNvPr id="7" name="TextBox 1">
            <a:extLst>
              <a:ext uri="{FF2B5EF4-FFF2-40B4-BE49-F238E27FC236}">
                <a16:creationId xmlns:a16="http://schemas.microsoft.com/office/drawing/2014/main" id="{BBAB9FD9-25ED-D72A-BA28-C15B764B933A}"/>
              </a:ext>
            </a:extLst>
          </p:cNvPr>
          <p:cNvSpPr txBox="1"/>
          <p:nvPr/>
        </p:nvSpPr>
        <p:spPr>
          <a:xfrm>
            <a:off x="4407614" y="5200439"/>
            <a:ext cx="3376772"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4D4D4D"/>
                </a:solidFill>
                <a:effectLst/>
                <a:uLnTx/>
                <a:uFillTx/>
                <a:latin typeface="Arial"/>
                <a:ea typeface="+mn-ea"/>
                <a:cs typeface="+mn-cs"/>
              </a:rPr>
              <a:t>MINUTES PER PERSON PER DAY</a:t>
            </a:r>
          </a:p>
        </p:txBody>
      </p:sp>
      <p:graphicFrame>
        <p:nvGraphicFramePr>
          <p:cNvPr id="5" name="Content Placeholder 4">
            <a:extLst>
              <a:ext uri="{FF2B5EF4-FFF2-40B4-BE49-F238E27FC236}">
                <a16:creationId xmlns:a16="http://schemas.microsoft.com/office/drawing/2014/main" id="{B4644430-6D67-49E7-CB26-4E506E731AD0}"/>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2">
            <a:extLst>
              <a:ext uri="{FF2B5EF4-FFF2-40B4-BE49-F238E27FC236}">
                <a16:creationId xmlns:a16="http://schemas.microsoft.com/office/drawing/2014/main" id="{2A5A61E9-02F9-FAB2-0C04-F5003C0E818B}"/>
              </a:ext>
            </a:extLst>
          </p:cNvPr>
          <p:cNvSpPr txBox="1"/>
          <p:nvPr/>
        </p:nvSpPr>
        <p:spPr>
          <a:xfrm>
            <a:off x="4543962" y="1573366"/>
            <a:ext cx="266534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D4D4D"/>
                </a:solidFill>
                <a:effectLst/>
                <a:uLnTx/>
                <a:uFillTx/>
                <a:latin typeface="Arial"/>
                <a:ea typeface="+mn-ea"/>
                <a:cs typeface="+mn-cs"/>
              </a:rPr>
              <a:t>Adults – TV set</a:t>
            </a:r>
          </a:p>
        </p:txBody>
      </p:sp>
    </p:spTree>
    <p:extLst>
      <p:ext uri="{BB962C8B-B14F-4D97-AF65-F5344CB8AC3E}">
        <p14:creationId xmlns:p14="http://schemas.microsoft.com/office/powerpoint/2010/main" val="3961960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7C90-CA8F-6AC9-E276-CC232C309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41B14-6F02-9F92-6954-4872C1CE9DF0}"/>
              </a:ext>
            </a:extLst>
          </p:cNvPr>
          <p:cNvSpPr>
            <a:spLocks noGrp="1"/>
          </p:cNvSpPr>
          <p:nvPr>
            <p:ph type="title"/>
          </p:nvPr>
        </p:nvSpPr>
        <p:spPr/>
        <p:txBody>
          <a:bodyPr/>
          <a:lstStyle/>
          <a:p>
            <a:r>
              <a:rPr lang="en-GB"/>
              <a:t>VOD enabling 16-34s to watch more entertainment, drama &amp; films</a:t>
            </a:r>
          </a:p>
        </p:txBody>
      </p:sp>
      <p:sp>
        <p:nvSpPr>
          <p:cNvPr id="3" name="Text Placeholder 2">
            <a:extLst>
              <a:ext uri="{FF2B5EF4-FFF2-40B4-BE49-F238E27FC236}">
                <a16:creationId xmlns:a16="http://schemas.microsoft.com/office/drawing/2014/main" id="{736B02EB-171C-690B-89B0-2359621D9D60}"/>
              </a:ext>
            </a:extLst>
          </p:cNvPr>
          <p:cNvSpPr>
            <a:spLocks noGrp="1"/>
          </p:cNvSpPr>
          <p:nvPr>
            <p:ph type="body" sz="quarter" idx="15"/>
          </p:nvPr>
        </p:nvSpPr>
        <p:spPr/>
        <p:txBody>
          <a:bodyPr/>
          <a:lstStyle/>
          <a:p>
            <a:r>
              <a:rPr lang="en-GB"/>
              <a:t>Source: Barb - TV set only, 16-34s, 2025</a:t>
            </a:r>
          </a:p>
        </p:txBody>
      </p:sp>
      <p:sp>
        <p:nvSpPr>
          <p:cNvPr id="7" name="TextBox 1">
            <a:extLst>
              <a:ext uri="{FF2B5EF4-FFF2-40B4-BE49-F238E27FC236}">
                <a16:creationId xmlns:a16="http://schemas.microsoft.com/office/drawing/2014/main" id="{AD517D32-70C7-0C71-0906-BB57DACB3254}"/>
              </a:ext>
            </a:extLst>
          </p:cNvPr>
          <p:cNvSpPr txBox="1"/>
          <p:nvPr/>
        </p:nvSpPr>
        <p:spPr>
          <a:xfrm>
            <a:off x="4407614" y="5200439"/>
            <a:ext cx="3376772"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4D4D4D"/>
                </a:solidFill>
                <a:effectLst/>
                <a:uLnTx/>
                <a:uFillTx/>
                <a:latin typeface="Arial"/>
                <a:ea typeface="+mn-ea"/>
                <a:cs typeface="+mn-cs"/>
              </a:rPr>
              <a:t>MINUTES PER PERSON PER DAY</a:t>
            </a:r>
          </a:p>
        </p:txBody>
      </p:sp>
      <p:graphicFrame>
        <p:nvGraphicFramePr>
          <p:cNvPr id="8" name="Content Placeholder 7">
            <a:extLst>
              <a:ext uri="{FF2B5EF4-FFF2-40B4-BE49-F238E27FC236}">
                <a16:creationId xmlns:a16="http://schemas.microsoft.com/office/drawing/2014/main" id="{90FF51F5-8655-E237-9DD4-E57022D6E574}"/>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2">
            <a:extLst>
              <a:ext uri="{FF2B5EF4-FFF2-40B4-BE49-F238E27FC236}">
                <a16:creationId xmlns:a16="http://schemas.microsoft.com/office/drawing/2014/main" id="{24530707-483A-7056-5221-3C197D94CB90}"/>
              </a:ext>
            </a:extLst>
          </p:cNvPr>
          <p:cNvSpPr txBox="1"/>
          <p:nvPr/>
        </p:nvSpPr>
        <p:spPr>
          <a:xfrm>
            <a:off x="4543962" y="1573366"/>
            <a:ext cx="266534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D4D4D"/>
                </a:solidFill>
                <a:effectLst/>
                <a:uLnTx/>
                <a:uFillTx/>
                <a:latin typeface="Arial"/>
                <a:ea typeface="+mn-ea"/>
                <a:cs typeface="+mn-cs"/>
              </a:rPr>
              <a:t>16-34 – TV set</a:t>
            </a:r>
          </a:p>
        </p:txBody>
      </p:sp>
    </p:spTree>
    <p:extLst>
      <p:ext uri="{BB962C8B-B14F-4D97-AF65-F5344CB8AC3E}">
        <p14:creationId xmlns:p14="http://schemas.microsoft.com/office/powerpoint/2010/main" val="2647769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25602-83CA-ED53-D3CE-6E165D9E3898}"/>
            </a:ext>
          </a:extLst>
        </p:cNvPr>
        <p:cNvGrpSpPr/>
        <p:nvPr/>
      </p:nvGrpSpPr>
      <p:grpSpPr>
        <a:xfrm>
          <a:off x="0" y="0"/>
          <a:ext cx="0" cy="0"/>
          <a:chOff x="0" y="0"/>
          <a:chExt cx="0" cy="0"/>
        </a:xfrm>
      </p:grpSpPr>
      <p:pic>
        <p:nvPicPr>
          <p:cNvPr id="1026" name="Picture 2" descr="5 - Murder Before Evensong - Season 1 - Episode 1 / Episode 1">
            <a:extLst>
              <a:ext uri="{FF2B5EF4-FFF2-40B4-BE49-F238E27FC236}">
                <a16:creationId xmlns:a16="http://schemas.microsoft.com/office/drawing/2014/main" id="{A9333AF7-A40C-E6A6-757B-827504660900}"/>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41380" t="-164" r="148" b="1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4">
            <a:extLst>
              <a:ext uri="{FF2B5EF4-FFF2-40B4-BE49-F238E27FC236}">
                <a16:creationId xmlns:a16="http://schemas.microsoft.com/office/drawing/2014/main" id="{9E86230A-D47B-2DE8-8D10-3DB1094C832B}"/>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724A293A-3C45-11E4-804B-A2033E1AD62A}"/>
              </a:ext>
            </a:extLst>
          </p:cNvPr>
          <p:cNvSpPr>
            <a:spLocks noGrp="1"/>
          </p:cNvSpPr>
          <p:nvPr>
            <p:ph type="title"/>
          </p:nvPr>
        </p:nvSpPr>
        <p:spPr/>
        <p:txBody>
          <a:bodyPr>
            <a:noAutofit/>
          </a:bodyPr>
          <a:lstStyle/>
          <a:p>
            <a:r>
              <a:rPr lang="en-GB" sz="2800">
                <a:solidFill>
                  <a:schemeClr val="accent1"/>
                </a:solidFill>
              </a:rPr>
              <a:t>Primetime drama has high levels of on-demand viewing</a:t>
            </a:r>
            <a:endParaRPr lang="en-GB" sz="2800"/>
          </a:p>
        </p:txBody>
      </p:sp>
      <p:sp>
        <p:nvSpPr>
          <p:cNvPr id="5" name="Text Placeholder 4">
            <a:extLst>
              <a:ext uri="{FF2B5EF4-FFF2-40B4-BE49-F238E27FC236}">
                <a16:creationId xmlns:a16="http://schemas.microsoft.com/office/drawing/2014/main" id="{61880496-F566-AE17-DC76-2EC08B2E7CE2}"/>
              </a:ext>
            </a:extLst>
          </p:cNvPr>
          <p:cNvSpPr>
            <a:spLocks noGrp="1"/>
          </p:cNvSpPr>
          <p:nvPr>
            <p:ph type="body" sz="quarter" idx="15"/>
          </p:nvPr>
        </p:nvSpPr>
        <p:spPr>
          <a:xfrm>
            <a:off x="377758" y="5365115"/>
            <a:ext cx="5442018" cy="327546"/>
          </a:xfrm>
        </p:spPr>
        <p:txBody>
          <a:bodyPr/>
          <a:lstStyle/>
          <a:p>
            <a:r>
              <a:rPr lang="en-GB"/>
              <a:t>Source: Barb, 2025, Adults, Live +3min. Murder Before Evensong, S1 Ep1, 7</a:t>
            </a:r>
            <a:r>
              <a:rPr lang="en-GB" baseline="30000"/>
              <a:t>th</a:t>
            </a:r>
            <a:r>
              <a:rPr lang="en-GB"/>
              <a:t> Oct, Channel 5</a:t>
            </a:r>
            <a:r>
              <a:rPr lang="en-US"/>
              <a:t>, All Devices.</a:t>
            </a:r>
            <a:endParaRPr lang="en-GB"/>
          </a:p>
        </p:txBody>
      </p:sp>
      <p:sp>
        <p:nvSpPr>
          <p:cNvPr id="15" name="Rectangle 14">
            <a:extLst>
              <a:ext uri="{FF2B5EF4-FFF2-40B4-BE49-F238E27FC236}">
                <a16:creationId xmlns:a16="http://schemas.microsoft.com/office/drawing/2014/main" id="{B7433B71-68BE-14ED-EF09-2C38F579EFC8}"/>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4.03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adult viewers</a:t>
            </a:r>
          </a:p>
        </p:txBody>
      </p:sp>
      <p:cxnSp>
        <p:nvCxnSpPr>
          <p:cNvPr id="7" name="Straight Connector 6">
            <a:extLst>
              <a:ext uri="{FF2B5EF4-FFF2-40B4-BE49-F238E27FC236}">
                <a16:creationId xmlns:a16="http://schemas.microsoft.com/office/drawing/2014/main" id="{2DECEB86-BA73-74E3-A322-D271E67322B4}"/>
              </a:ext>
            </a:extLst>
          </p:cNvPr>
          <p:cNvCxnSpPr>
            <a:cxnSpLocks/>
          </p:cNvCxnSpPr>
          <p:nvPr/>
        </p:nvCxnSpPr>
        <p:spPr>
          <a:xfrm>
            <a:off x="1571625" y="2191280"/>
            <a:ext cx="949510"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643BC82-698E-8F64-529B-E766661801A0}"/>
              </a:ext>
            </a:extLst>
          </p:cNvPr>
          <p:cNvSpPr/>
          <p:nvPr/>
        </p:nvSpPr>
        <p:spPr>
          <a:xfrm>
            <a:off x="724138" y="2282723"/>
            <a:ext cx="1722348"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37% Live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12" name="Rectangle 11">
            <a:extLst>
              <a:ext uri="{FF2B5EF4-FFF2-40B4-BE49-F238E27FC236}">
                <a16:creationId xmlns:a16="http://schemas.microsoft.com/office/drawing/2014/main" id="{212B2F6E-9A10-0415-1564-085AE751C28C}"/>
              </a:ext>
            </a:extLst>
          </p:cNvPr>
          <p:cNvSpPr/>
          <p:nvPr/>
        </p:nvSpPr>
        <p:spPr>
          <a:xfrm>
            <a:off x="262200" y="3680194"/>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2.54m</a:t>
            </a:r>
          </a:p>
        </p:txBody>
      </p:sp>
      <p:sp>
        <p:nvSpPr>
          <p:cNvPr id="13" name="Rectangle 12">
            <a:extLst>
              <a:ext uri="{FF2B5EF4-FFF2-40B4-BE49-F238E27FC236}">
                <a16:creationId xmlns:a16="http://schemas.microsoft.com/office/drawing/2014/main" id="{8813DB87-F847-E137-2AE8-B47A69F4E89B}"/>
              </a:ext>
            </a:extLst>
          </p:cNvPr>
          <p:cNvSpPr/>
          <p:nvPr/>
        </p:nvSpPr>
        <p:spPr>
          <a:xfrm>
            <a:off x="263445" y="3942249"/>
            <a:ext cx="1722348"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63% On-demand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14" name="Rectangle 13">
            <a:extLst>
              <a:ext uri="{FF2B5EF4-FFF2-40B4-BE49-F238E27FC236}">
                <a16:creationId xmlns:a16="http://schemas.microsoft.com/office/drawing/2014/main" id="{1B86291A-284E-469F-137C-CFF35FE71BA8}"/>
              </a:ext>
            </a:extLst>
          </p:cNvPr>
          <p:cNvSpPr/>
          <p:nvPr/>
        </p:nvSpPr>
        <p:spPr>
          <a:xfrm>
            <a:off x="731916" y="2024537"/>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1.49m</a:t>
            </a:r>
          </a:p>
        </p:txBody>
      </p:sp>
      <p:cxnSp>
        <p:nvCxnSpPr>
          <p:cNvPr id="17" name="Straight Connector 16">
            <a:extLst>
              <a:ext uri="{FF2B5EF4-FFF2-40B4-BE49-F238E27FC236}">
                <a16:creationId xmlns:a16="http://schemas.microsoft.com/office/drawing/2014/main" id="{353FF4FF-BB5C-0692-1C0F-5B7AEFB00070}"/>
              </a:ext>
            </a:extLst>
          </p:cNvPr>
          <p:cNvCxnSpPr>
            <a:cxnSpLocks/>
          </p:cNvCxnSpPr>
          <p:nvPr/>
        </p:nvCxnSpPr>
        <p:spPr>
          <a:xfrm>
            <a:off x="1049599" y="3858696"/>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670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23431-8EB3-4B00-9FE0-5B657ACE74F4}"/>
            </a:ext>
          </a:extLst>
        </p:cNvPr>
        <p:cNvGrpSpPr/>
        <p:nvPr/>
      </p:nvGrpSpPr>
      <p:grpSpPr>
        <a:xfrm>
          <a:off x="0" y="0"/>
          <a:ext cx="0" cy="0"/>
          <a:chOff x="0" y="0"/>
          <a:chExt cx="0" cy="0"/>
        </a:xfrm>
      </p:grpSpPr>
      <p:pic>
        <p:nvPicPr>
          <p:cNvPr id="1028" name="Picture 4" descr="Protection (TV Mini Series 2024) - IMDb">
            <a:extLst>
              <a:ext uri="{FF2B5EF4-FFF2-40B4-BE49-F238E27FC236}">
                <a16:creationId xmlns:a16="http://schemas.microsoft.com/office/drawing/2014/main" id="{7FD7FCD4-2C01-8BE3-4F13-E0429CCF270A}"/>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1553" t="-164" r="29975" b="1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4">
            <a:extLst>
              <a:ext uri="{FF2B5EF4-FFF2-40B4-BE49-F238E27FC236}">
                <a16:creationId xmlns:a16="http://schemas.microsoft.com/office/drawing/2014/main" id="{1BC7E680-AF49-694C-9DA4-8D6C8556772C}"/>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485F5F9-85B2-86B2-D5D9-2497EE40FD69}"/>
              </a:ext>
            </a:extLst>
          </p:cNvPr>
          <p:cNvSpPr>
            <a:spLocks noGrp="1"/>
          </p:cNvSpPr>
          <p:nvPr>
            <p:ph type="title"/>
          </p:nvPr>
        </p:nvSpPr>
        <p:spPr/>
        <p:txBody>
          <a:bodyPr>
            <a:noAutofit/>
          </a:bodyPr>
          <a:lstStyle/>
          <a:p>
            <a:r>
              <a:rPr lang="en-GB" sz="2400">
                <a:solidFill>
                  <a:schemeClr val="accent1"/>
                </a:solidFill>
              </a:rPr>
              <a:t>Content released as a boxset can receive high pre-broadcast viewing</a:t>
            </a:r>
            <a:endParaRPr lang="en-GB" sz="2400"/>
          </a:p>
        </p:txBody>
      </p:sp>
      <p:sp>
        <p:nvSpPr>
          <p:cNvPr id="5" name="Text Placeholder 4">
            <a:extLst>
              <a:ext uri="{FF2B5EF4-FFF2-40B4-BE49-F238E27FC236}">
                <a16:creationId xmlns:a16="http://schemas.microsoft.com/office/drawing/2014/main" id="{033A62B7-4AA6-5AB9-B514-A6331188CC7A}"/>
              </a:ext>
            </a:extLst>
          </p:cNvPr>
          <p:cNvSpPr>
            <a:spLocks noGrp="1"/>
          </p:cNvSpPr>
          <p:nvPr>
            <p:ph type="body" sz="quarter" idx="15"/>
          </p:nvPr>
        </p:nvSpPr>
        <p:spPr>
          <a:xfrm>
            <a:off x="377758" y="5365115"/>
            <a:ext cx="5442018" cy="327546"/>
          </a:xfrm>
        </p:spPr>
        <p:txBody>
          <a:bodyPr/>
          <a:lstStyle/>
          <a:p>
            <a:r>
              <a:rPr lang="en-GB"/>
              <a:t>Source: Barb, 2025, Adults, Live +3min. Protection (PKA Witness Protection), ITV1, 31</a:t>
            </a:r>
            <a:r>
              <a:rPr lang="en-GB" baseline="30000"/>
              <a:t>st</a:t>
            </a:r>
            <a:r>
              <a:rPr lang="en-GB"/>
              <a:t> Mar,</a:t>
            </a:r>
            <a:r>
              <a:rPr lang="en-US"/>
              <a:t> Online Multiple Screens, All Devices.</a:t>
            </a:r>
            <a:endParaRPr lang="en-GB"/>
          </a:p>
        </p:txBody>
      </p:sp>
      <p:sp>
        <p:nvSpPr>
          <p:cNvPr id="15" name="Rectangle 14">
            <a:extLst>
              <a:ext uri="{FF2B5EF4-FFF2-40B4-BE49-F238E27FC236}">
                <a16:creationId xmlns:a16="http://schemas.microsoft.com/office/drawing/2014/main" id="{B25452A6-C8B5-5FDC-6512-3A7ACBD48B03}"/>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7.41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total viewers</a:t>
            </a:r>
          </a:p>
        </p:txBody>
      </p:sp>
      <p:cxnSp>
        <p:nvCxnSpPr>
          <p:cNvPr id="7" name="Straight Connector 6">
            <a:extLst>
              <a:ext uri="{FF2B5EF4-FFF2-40B4-BE49-F238E27FC236}">
                <a16:creationId xmlns:a16="http://schemas.microsoft.com/office/drawing/2014/main" id="{2C0AAD22-064E-B889-75D2-2384A9D87841}"/>
              </a:ext>
            </a:extLst>
          </p:cNvPr>
          <p:cNvCxnSpPr>
            <a:cxnSpLocks/>
          </p:cNvCxnSpPr>
          <p:nvPr/>
        </p:nvCxnSpPr>
        <p:spPr>
          <a:xfrm>
            <a:off x="1119818" y="2457785"/>
            <a:ext cx="1236886" cy="0"/>
          </a:xfrm>
          <a:prstGeom prst="line">
            <a:avLst/>
          </a:prstGeom>
          <a:ln w="15875">
            <a:solidFill>
              <a:srgbClr val="00A5D7"/>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5339679-D9D5-7BCF-A156-C9C006676A00}"/>
              </a:ext>
            </a:extLst>
          </p:cNvPr>
          <p:cNvSpPr/>
          <p:nvPr/>
        </p:nvSpPr>
        <p:spPr>
          <a:xfrm>
            <a:off x="386507" y="2528842"/>
            <a:ext cx="1513346" cy="95410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47% Pre-broadcast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9" name="Rectangle 8">
            <a:extLst>
              <a:ext uri="{FF2B5EF4-FFF2-40B4-BE49-F238E27FC236}">
                <a16:creationId xmlns:a16="http://schemas.microsoft.com/office/drawing/2014/main" id="{749BE273-DD36-ED84-1851-39340DE3AE8B}"/>
              </a:ext>
            </a:extLst>
          </p:cNvPr>
          <p:cNvSpPr/>
          <p:nvPr/>
        </p:nvSpPr>
        <p:spPr>
          <a:xfrm>
            <a:off x="395168" y="2278348"/>
            <a:ext cx="766557"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5D7"/>
                </a:solidFill>
                <a:effectLst/>
                <a:uLnTx/>
                <a:uFillTx/>
                <a:latin typeface="Arial"/>
                <a:ea typeface="+mn-ea"/>
                <a:cs typeface="+mn-cs"/>
              </a:rPr>
              <a:t>3.42m</a:t>
            </a:r>
          </a:p>
        </p:txBody>
      </p:sp>
      <p:sp>
        <p:nvSpPr>
          <p:cNvPr id="11" name="Rectangle 10">
            <a:extLst>
              <a:ext uri="{FF2B5EF4-FFF2-40B4-BE49-F238E27FC236}">
                <a16:creationId xmlns:a16="http://schemas.microsoft.com/office/drawing/2014/main" id="{ADE20701-EF4B-3C50-5F88-8966118B54BD}"/>
              </a:ext>
            </a:extLst>
          </p:cNvPr>
          <p:cNvSpPr/>
          <p:nvPr/>
        </p:nvSpPr>
        <p:spPr>
          <a:xfrm>
            <a:off x="4657537" y="4689007"/>
            <a:ext cx="1438463"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24% Live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2" name="Rectangle 11">
            <a:extLst>
              <a:ext uri="{FF2B5EF4-FFF2-40B4-BE49-F238E27FC236}">
                <a16:creationId xmlns:a16="http://schemas.microsoft.com/office/drawing/2014/main" id="{301316D1-FE25-BAAD-2381-ED572ACAC80D}"/>
              </a:ext>
            </a:extLst>
          </p:cNvPr>
          <p:cNvSpPr/>
          <p:nvPr/>
        </p:nvSpPr>
        <p:spPr>
          <a:xfrm>
            <a:off x="335771" y="3680194"/>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2.16m</a:t>
            </a:r>
          </a:p>
        </p:txBody>
      </p:sp>
      <p:sp>
        <p:nvSpPr>
          <p:cNvPr id="13" name="Rectangle 12">
            <a:extLst>
              <a:ext uri="{FF2B5EF4-FFF2-40B4-BE49-F238E27FC236}">
                <a16:creationId xmlns:a16="http://schemas.microsoft.com/office/drawing/2014/main" id="{FFE2C926-4C75-E07D-4850-B50B61005764}"/>
              </a:ext>
            </a:extLst>
          </p:cNvPr>
          <p:cNvSpPr/>
          <p:nvPr/>
        </p:nvSpPr>
        <p:spPr>
          <a:xfrm>
            <a:off x="354936" y="3950039"/>
            <a:ext cx="1561316" cy="1169551"/>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29% Time-shifted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 within 28 days of broadcast</a:t>
            </a:r>
          </a:p>
        </p:txBody>
      </p:sp>
      <p:sp>
        <p:nvSpPr>
          <p:cNvPr id="14" name="Rectangle 13">
            <a:extLst>
              <a:ext uri="{FF2B5EF4-FFF2-40B4-BE49-F238E27FC236}">
                <a16:creationId xmlns:a16="http://schemas.microsoft.com/office/drawing/2014/main" id="{759C1010-3DE9-F0B8-9D73-83A369515CBA}"/>
              </a:ext>
            </a:extLst>
          </p:cNvPr>
          <p:cNvSpPr/>
          <p:nvPr/>
        </p:nvSpPr>
        <p:spPr>
          <a:xfrm>
            <a:off x="4657537" y="4435285"/>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1.74m</a:t>
            </a:r>
          </a:p>
        </p:txBody>
      </p:sp>
      <p:cxnSp>
        <p:nvCxnSpPr>
          <p:cNvPr id="16" name="Straight Connector 15">
            <a:extLst>
              <a:ext uri="{FF2B5EF4-FFF2-40B4-BE49-F238E27FC236}">
                <a16:creationId xmlns:a16="http://schemas.microsoft.com/office/drawing/2014/main" id="{6C7FB096-22C5-D84D-6D36-0E5E57CACF89}"/>
              </a:ext>
            </a:extLst>
          </p:cNvPr>
          <p:cNvCxnSpPr>
            <a:cxnSpLocks/>
          </p:cNvCxnSpPr>
          <p:nvPr/>
        </p:nvCxnSpPr>
        <p:spPr>
          <a:xfrm>
            <a:off x="3900948" y="4567853"/>
            <a:ext cx="715906"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283FB5-09EF-5C28-B016-84C19EE34395}"/>
              </a:ext>
            </a:extLst>
          </p:cNvPr>
          <p:cNvCxnSpPr>
            <a:cxnSpLocks/>
          </p:cNvCxnSpPr>
          <p:nvPr/>
        </p:nvCxnSpPr>
        <p:spPr>
          <a:xfrm>
            <a:off x="1049599" y="3858696"/>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202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D1D56B8-2C0E-B839-3904-71DFCBAD3684}"/>
              </a:ext>
            </a:extLst>
          </p:cNvPr>
          <p:cNvSpPr/>
          <p:nvPr/>
        </p:nvSpPr>
        <p:spPr>
          <a:xfrm>
            <a:off x="6522614" y="4450940"/>
            <a:ext cx="5166000" cy="615600"/>
          </a:xfrm>
          <a:prstGeom prst="rect">
            <a:avLst/>
          </a:prstGeom>
          <a:solidFill>
            <a:schemeClr val="accent3">
              <a:lumMod val="40000"/>
              <a:lumOff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rPr>
              <a:t>Heaviest tier 50-100%</a:t>
            </a:r>
            <a:endParaRPr lang="en-GB" sz="1200" b="1" i="1" dirty="0">
              <a:solidFill>
                <a:schemeClr val="bg2"/>
              </a:solidFill>
            </a:endParaRPr>
          </a:p>
        </p:txBody>
      </p:sp>
      <p:sp>
        <p:nvSpPr>
          <p:cNvPr id="29" name="Rectangle 28">
            <a:extLst>
              <a:ext uri="{FF2B5EF4-FFF2-40B4-BE49-F238E27FC236}">
                <a16:creationId xmlns:a16="http://schemas.microsoft.com/office/drawing/2014/main" id="{62F26046-FC50-80D1-1F01-51CE1FAE753D}"/>
              </a:ext>
            </a:extLst>
          </p:cNvPr>
          <p:cNvSpPr/>
          <p:nvPr/>
        </p:nvSpPr>
        <p:spPr>
          <a:xfrm>
            <a:off x="3268338" y="4452088"/>
            <a:ext cx="3196800" cy="615600"/>
          </a:xfrm>
          <a:prstGeom prst="rect">
            <a:avLst/>
          </a:prstGeom>
          <a:solidFill>
            <a:schemeClr val="accent5">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rPr>
              <a:t>Middle tier 20-49%</a:t>
            </a:r>
            <a:endParaRPr lang="en-GB" sz="1200" b="1" i="1" dirty="0">
              <a:solidFill>
                <a:schemeClr val="bg2"/>
              </a:solidFill>
            </a:endParaRPr>
          </a:p>
        </p:txBody>
      </p:sp>
      <p:sp>
        <p:nvSpPr>
          <p:cNvPr id="7" name="Rectangle 6">
            <a:extLst>
              <a:ext uri="{FF2B5EF4-FFF2-40B4-BE49-F238E27FC236}">
                <a16:creationId xmlns:a16="http://schemas.microsoft.com/office/drawing/2014/main" id="{358243E8-D475-7232-D41F-90792B99945E}"/>
              </a:ext>
            </a:extLst>
          </p:cNvPr>
          <p:cNvSpPr/>
          <p:nvPr/>
        </p:nvSpPr>
        <p:spPr>
          <a:xfrm>
            <a:off x="1210239" y="4450940"/>
            <a:ext cx="2005200" cy="615600"/>
          </a:xfrm>
          <a:prstGeom prst="rect">
            <a:avLst/>
          </a:prstGeom>
          <a:solidFill>
            <a:schemeClr val="accent2">
              <a:lumMod val="40000"/>
              <a:lumOff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rPr>
              <a:t>Lightest tier 0-19%</a:t>
            </a:r>
            <a:endParaRPr lang="en-GB" sz="1200" b="1" i="1" dirty="0">
              <a:solidFill>
                <a:schemeClr val="bg2"/>
              </a:solidFill>
            </a:endParaRPr>
          </a:p>
        </p:txBody>
      </p:sp>
      <p:sp>
        <p:nvSpPr>
          <p:cNvPr id="17" name="Title 16">
            <a:extLst>
              <a:ext uri="{FF2B5EF4-FFF2-40B4-BE49-F238E27FC236}">
                <a16:creationId xmlns:a16="http://schemas.microsoft.com/office/drawing/2014/main" id="{B0DF17F9-071B-D8BF-A5B6-7289FA430E85}"/>
              </a:ext>
            </a:extLst>
          </p:cNvPr>
          <p:cNvSpPr>
            <a:spLocks noGrp="1"/>
          </p:cNvSpPr>
          <p:nvPr>
            <p:ph type="title"/>
          </p:nvPr>
        </p:nvSpPr>
        <p:spPr/>
        <p:txBody>
          <a:bodyPr/>
          <a:lstStyle/>
          <a:p>
            <a:r>
              <a:rPr lang="en-GB" dirty="0"/>
              <a:t>Weight of viewing is a key factor in incremental reach</a:t>
            </a:r>
          </a:p>
        </p:txBody>
      </p:sp>
      <p:sp>
        <p:nvSpPr>
          <p:cNvPr id="4" name="Text Placeholder 3">
            <a:extLst>
              <a:ext uri="{FF2B5EF4-FFF2-40B4-BE49-F238E27FC236}">
                <a16:creationId xmlns:a16="http://schemas.microsoft.com/office/drawing/2014/main" id="{AF85F358-57E2-EB2C-F7F4-12D26ABB6F84}"/>
              </a:ext>
            </a:extLst>
          </p:cNvPr>
          <p:cNvSpPr>
            <a:spLocks noGrp="1"/>
          </p:cNvSpPr>
          <p:nvPr>
            <p:ph type="body" sz="quarter" idx="15"/>
          </p:nvPr>
        </p:nvSpPr>
        <p:spPr/>
        <p:txBody>
          <a:bodyPr/>
          <a:lstStyle/>
          <a:p>
            <a:r>
              <a:rPr lang="en-GB" dirty="0"/>
              <a:t>Source: PwC UK, Barb, all viewers split into tenths based upon their weight of linear TV viewing </a:t>
            </a:r>
          </a:p>
        </p:txBody>
      </p:sp>
      <p:sp>
        <p:nvSpPr>
          <p:cNvPr id="18" name="Rectangle 17">
            <a:extLst>
              <a:ext uri="{FF2B5EF4-FFF2-40B4-BE49-F238E27FC236}">
                <a16:creationId xmlns:a16="http://schemas.microsoft.com/office/drawing/2014/main" id="{90EC29ED-662D-C373-FCEA-74E8468C6320}"/>
              </a:ext>
            </a:extLst>
          </p:cNvPr>
          <p:cNvSpPr/>
          <p:nvPr/>
        </p:nvSpPr>
        <p:spPr>
          <a:xfrm>
            <a:off x="1234366" y="1707400"/>
            <a:ext cx="2060220" cy="2750559"/>
          </a:xfrm>
          <a:prstGeom prst="rect">
            <a:avLst/>
          </a:prstGeom>
          <a:solidFill>
            <a:schemeClr val="bg1">
              <a:lumMod val="95000"/>
              <a:alpha val="7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C4DC91C-8CF7-130F-6061-44923916D03E}"/>
              </a:ext>
            </a:extLst>
          </p:cNvPr>
          <p:cNvSpPr/>
          <p:nvPr/>
        </p:nvSpPr>
        <p:spPr>
          <a:xfrm>
            <a:off x="6447388" y="1707400"/>
            <a:ext cx="5213022" cy="2750559"/>
          </a:xfrm>
          <a:prstGeom prst="rect">
            <a:avLst/>
          </a:prstGeom>
          <a:solidFill>
            <a:schemeClr val="bg1">
              <a:lumMod val="95000"/>
              <a:alpha val="7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728A4E6A-5131-8297-58F0-9F44F5633288}"/>
              </a:ext>
            </a:extLst>
          </p:cNvPr>
          <p:cNvSpPr/>
          <p:nvPr/>
        </p:nvSpPr>
        <p:spPr>
          <a:xfrm>
            <a:off x="3294586" y="1707399"/>
            <a:ext cx="3152802" cy="2750559"/>
          </a:xfrm>
          <a:prstGeom prst="rect">
            <a:avLst/>
          </a:prstGeom>
          <a:solidFill>
            <a:schemeClr val="accent5">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056" name="Chart 2055">
            <a:extLst>
              <a:ext uri="{FF2B5EF4-FFF2-40B4-BE49-F238E27FC236}">
                <a16:creationId xmlns:a16="http://schemas.microsoft.com/office/drawing/2014/main" id="{DF06147C-FD21-B455-2682-7E8E717A9EDF}"/>
              </a:ext>
            </a:extLst>
          </p:cNvPr>
          <p:cNvGraphicFramePr/>
          <p:nvPr/>
        </p:nvGraphicFramePr>
        <p:xfrm>
          <a:off x="714558" y="1562865"/>
          <a:ext cx="10998016" cy="2897502"/>
        </p:xfrm>
        <a:graphic>
          <a:graphicData uri="http://schemas.openxmlformats.org/drawingml/2006/chart">
            <c:chart xmlns:c="http://schemas.openxmlformats.org/drawingml/2006/chart" xmlns:r="http://schemas.openxmlformats.org/officeDocument/2006/relationships" r:id="rId3"/>
          </a:graphicData>
        </a:graphic>
      </p:graphicFrame>
      <p:sp>
        <p:nvSpPr>
          <p:cNvPr id="2058" name="TextBox 2057">
            <a:extLst>
              <a:ext uri="{FF2B5EF4-FFF2-40B4-BE49-F238E27FC236}">
                <a16:creationId xmlns:a16="http://schemas.microsoft.com/office/drawing/2014/main" id="{20D183ED-5D49-E342-7346-2E70F9AA6CBF}"/>
              </a:ext>
            </a:extLst>
          </p:cNvPr>
          <p:cNvSpPr txBox="1"/>
          <p:nvPr/>
        </p:nvSpPr>
        <p:spPr>
          <a:xfrm rot="16200000">
            <a:off x="-621642" y="2712203"/>
            <a:ext cx="25680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Average mins per day of linear TV</a:t>
            </a:r>
          </a:p>
        </p:txBody>
      </p:sp>
      <p:sp>
        <p:nvSpPr>
          <p:cNvPr id="2061" name="Rectangle 2060">
            <a:extLst>
              <a:ext uri="{FF2B5EF4-FFF2-40B4-BE49-F238E27FC236}">
                <a16:creationId xmlns:a16="http://schemas.microsoft.com/office/drawing/2014/main" id="{7DBB574B-7B82-B179-0196-8802C8B606EA}"/>
              </a:ext>
            </a:extLst>
          </p:cNvPr>
          <p:cNvSpPr/>
          <p:nvPr/>
        </p:nvSpPr>
        <p:spPr>
          <a:xfrm>
            <a:off x="1222902" y="1279932"/>
            <a:ext cx="10437508" cy="281905"/>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D1A457D3-B77D-26B0-413F-02CD88CA209A}"/>
              </a:ext>
            </a:extLst>
          </p:cNvPr>
          <p:cNvSpPr txBox="1"/>
          <p:nvPr/>
        </p:nvSpPr>
        <p:spPr>
          <a:xfrm>
            <a:off x="10906316" y="1297361"/>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734</a:t>
            </a:r>
          </a:p>
        </p:txBody>
      </p:sp>
      <p:sp>
        <p:nvSpPr>
          <p:cNvPr id="6" name="TextBox 5">
            <a:extLst>
              <a:ext uri="{FF2B5EF4-FFF2-40B4-BE49-F238E27FC236}">
                <a16:creationId xmlns:a16="http://schemas.microsoft.com/office/drawing/2014/main" id="{ED4A2DAC-CB04-6E0E-D9B4-1A53E8E02847}"/>
              </a:ext>
            </a:extLst>
          </p:cNvPr>
          <p:cNvSpPr txBox="1"/>
          <p:nvPr/>
        </p:nvSpPr>
        <p:spPr>
          <a:xfrm>
            <a:off x="9873350" y="1297361"/>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360</a:t>
            </a:r>
          </a:p>
        </p:txBody>
      </p:sp>
      <p:sp>
        <p:nvSpPr>
          <p:cNvPr id="8" name="TextBox 7">
            <a:extLst>
              <a:ext uri="{FF2B5EF4-FFF2-40B4-BE49-F238E27FC236}">
                <a16:creationId xmlns:a16="http://schemas.microsoft.com/office/drawing/2014/main" id="{51F48BF4-9986-9C67-7E5E-229969489DB2}"/>
              </a:ext>
            </a:extLst>
          </p:cNvPr>
          <p:cNvSpPr txBox="1"/>
          <p:nvPr/>
        </p:nvSpPr>
        <p:spPr>
          <a:xfrm>
            <a:off x="8840384" y="1297361"/>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244</a:t>
            </a:r>
          </a:p>
        </p:txBody>
      </p:sp>
      <p:sp>
        <p:nvSpPr>
          <p:cNvPr id="9" name="TextBox 8">
            <a:extLst>
              <a:ext uri="{FF2B5EF4-FFF2-40B4-BE49-F238E27FC236}">
                <a16:creationId xmlns:a16="http://schemas.microsoft.com/office/drawing/2014/main" id="{639F93CD-3B58-5810-17DC-702E3C07DD02}"/>
              </a:ext>
            </a:extLst>
          </p:cNvPr>
          <p:cNvSpPr txBox="1"/>
          <p:nvPr/>
        </p:nvSpPr>
        <p:spPr>
          <a:xfrm>
            <a:off x="7781457" y="1297361"/>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169</a:t>
            </a:r>
          </a:p>
        </p:txBody>
      </p:sp>
      <p:sp>
        <p:nvSpPr>
          <p:cNvPr id="10" name="TextBox 9">
            <a:extLst>
              <a:ext uri="{FF2B5EF4-FFF2-40B4-BE49-F238E27FC236}">
                <a16:creationId xmlns:a16="http://schemas.microsoft.com/office/drawing/2014/main" id="{B28673F6-A5AB-F0B3-5117-FBA0B8D5C3C0}"/>
              </a:ext>
            </a:extLst>
          </p:cNvPr>
          <p:cNvSpPr txBox="1"/>
          <p:nvPr/>
        </p:nvSpPr>
        <p:spPr>
          <a:xfrm>
            <a:off x="6703837" y="1297361"/>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115</a:t>
            </a:r>
          </a:p>
        </p:txBody>
      </p:sp>
      <p:sp>
        <p:nvSpPr>
          <p:cNvPr id="11" name="TextBox 10">
            <a:extLst>
              <a:ext uri="{FF2B5EF4-FFF2-40B4-BE49-F238E27FC236}">
                <a16:creationId xmlns:a16="http://schemas.microsoft.com/office/drawing/2014/main" id="{C59D8AB6-609B-C8D9-4D4C-D56DCB9906DB}"/>
              </a:ext>
            </a:extLst>
          </p:cNvPr>
          <p:cNvSpPr txBox="1"/>
          <p:nvPr/>
        </p:nvSpPr>
        <p:spPr>
          <a:xfrm>
            <a:off x="5727464" y="1297361"/>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75</a:t>
            </a:r>
          </a:p>
        </p:txBody>
      </p:sp>
      <p:sp>
        <p:nvSpPr>
          <p:cNvPr id="12" name="TextBox 11">
            <a:extLst>
              <a:ext uri="{FF2B5EF4-FFF2-40B4-BE49-F238E27FC236}">
                <a16:creationId xmlns:a16="http://schemas.microsoft.com/office/drawing/2014/main" id="{2C8785F7-2363-118F-BC97-D7E4F785BA15}"/>
              </a:ext>
            </a:extLst>
          </p:cNvPr>
          <p:cNvSpPr txBox="1"/>
          <p:nvPr/>
        </p:nvSpPr>
        <p:spPr>
          <a:xfrm>
            <a:off x="4698847" y="1297361"/>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47</a:t>
            </a:r>
          </a:p>
        </p:txBody>
      </p:sp>
      <p:sp>
        <p:nvSpPr>
          <p:cNvPr id="13" name="TextBox 12">
            <a:extLst>
              <a:ext uri="{FF2B5EF4-FFF2-40B4-BE49-F238E27FC236}">
                <a16:creationId xmlns:a16="http://schemas.microsoft.com/office/drawing/2014/main" id="{BFCA190C-EC3E-73E4-29CF-E9F9FA33E622}"/>
              </a:ext>
            </a:extLst>
          </p:cNvPr>
          <p:cNvSpPr txBox="1"/>
          <p:nvPr/>
        </p:nvSpPr>
        <p:spPr>
          <a:xfrm>
            <a:off x="3669465" y="1297361"/>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25</a:t>
            </a:r>
          </a:p>
        </p:txBody>
      </p:sp>
      <p:sp>
        <p:nvSpPr>
          <p:cNvPr id="14" name="TextBox 13">
            <a:extLst>
              <a:ext uri="{FF2B5EF4-FFF2-40B4-BE49-F238E27FC236}">
                <a16:creationId xmlns:a16="http://schemas.microsoft.com/office/drawing/2014/main" id="{7D110CC1-C158-5B9C-78F2-08B9693F4009}"/>
              </a:ext>
            </a:extLst>
          </p:cNvPr>
          <p:cNvSpPr txBox="1"/>
          <p:nvPr/>
        </p:nvSpPr>
        <p:spPr>
          <a:xfrm>
            <a:off x="2624170" y="1297361"/>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12</a:t>
            </a:r>
          </a:p>
        </p:txBody>
      </p:sp>
      <p:sp>
        <p:nvSpPr>
          <p:cNvPr id="15" name="TextBox 14">
            <a:extLst>
              <a:ext uri="{FF2B5EF4-FFF2-40B4-BE49-F238E27FC236}">
                <a16:creationId xmlns:a16="http://schemas.microsoft.com/office/drawing/2014/main" id="{4517FF60-430B-A759-2238-C4F7BF29B1B3}"/>
              </a:ext>
            </a:extLst>
          </p:cNvPr>
          <p:cNvSpPr txBox="1"/>
          <p:nvPr/>
        </p:nvSpPr>
        <p:spPr>
          <a:xfrm>
            <a:off x="1624591" y="1297361"/>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4</a:t>
            </a:r>
          </a:p>
        </p:txBody>
      </p:sp>
      <p:sp>
        <p:nvSpPr>
          <p:cNvPr id="37" name="Rectangle 36">
            <a:extLst>
              <a:ext uri="{FF2B5EF4-FFF2-40B4-BE49-F238E27FC236}">
                <a16:creationId xmlns:a16="http://schemas.microsoft.com/office/drawing/2014/main" id="{974AC554-CC15-E023-A6E7-57F4DF01AD5A}"/>
              </a:ext>
            </a:extLst>
          </p:cNvPr>
          <p:cNvSpPr/>
          <p:nvPr/>
        </p:nvSpPr>
        <p:spPr>
          <a:xfrm>
            <a:off x="3281862" y="1263730"/>
            <a:ext cx="3163009" cy="3776499"/>
          </a:xfrm>
          <a:prstGeom prst="rect">
            <a:avLst/>
          </a:prstGeom>
          <a:noFill/>
          <a:ln w="28575">
            <a:solidFill>
              <a:srgbClr val="99D7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038178EA-CAD2-A739-0A13-2DE3551E8156}"/>
              </a:ext>
            </a:extLst>
          </p:cNvPr>
          <p:cNvSpPr/>
          <p:nvPr/>
        </p:nvSpPr>
        <p:spPr>
          <a:xfrm>
            <a:off x="6534078" y="1260682"/>
            <a:ext cx="5137796" cy="3773117"/>
          </a:xfrm>
          <a:prstGeom prst="rect">
            <a:avLst/>
          </a:prstGeom>
          <a:noFill/>
          <a:ln w="28575">
            <a:solidFill>
              <a:schemeClr val="accent3">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C369895F-FC7E-602B-A4B3-A42E3867EB3E}"/>
              </a:ext>
            </a:extLst>
          </p:cNvPr>
          <p:cNvSpPr/>
          <p:nvPr/>
        </p:nvSpPr>
        <p:spPr>
          <a:xfrm>
            <a:off x="1222902" y="1257300"/>
            <a:ext cx="1974080" cy="3776499"/>
          </a:xfrm>
          <a:prstGeom prst="rect">
            <a:avLst/>
          </a:prstGeom>
          <a:noFill/>
          <a:ln w="28575">
            <a:solidFill>
              <a:schemeClr val="accent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descr="Logo">
            <a:extLst>
              <a:ext uri="{FF2B5EF4-FFF2-40B4-BE49-F238E27FC236}">
                <a16:creationId xmlns:a16="http://schemas.microsoft.com/office/drawing/2014/main" id="{6BABBF26-13FC-4A00-4246-C237F3B98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431" y="5172057"/>
            <a:ext cx="909527" cy="690916"/>
          </a:xfrm>
          <a:prstGeom prst="rect">
            <a:avLst/>
          </a:prstGeom>
        </p:spPr>
      </p:pic>
    </p:spTree>
    <p:extLst>
      <p:ext uri="{BB962C8B-B14F-4D97-AF65-F5344CB8AC3E}">
        <p14:creationId xmlns:p14="http://schemas.microsoft.com/office/powerpoint/2010/main" val="35923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7464433E-A68E-C0FE-0598-32460295887C}"/>
              </a:ext>
            </a:extLst>
          </p:cNvPr>
          <p:cNvCxnSpPr>
            <a:cxnSpLocks/>
          </p:cNvCxnSpPr>
          <p:nvPr/>
        </p:nvCxnSpPr>
        <p:spPr>
          <a:xfrm flipV="1">
            <a:off x="1443674" y="2171700"/>
            <a:ext cx="0" cy="127220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183B50-AD0A-8137-31B3-938CFD3766AC}"/>
              </a:ext>
            </a:extLst>
          </p:cNvPr>
          <p:cNvCxnSpPr>
            <a:cxnSpLocks/>
          </p:cNvCxnSpPr>
          <p:nvPr/>
        </p:nvCxnSpPr>
        <p:spPr>
          <a:xfrm flipV="1">
            <a:off x="11625828" y="2483052"/>
            <a:ext cx="0" cy="96085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54AB309-1BCB-2006-AA57-A6E7656EF5DC}"/>
              </a:ext>
            </a:extLst>
          </p:cNvPr>
          <p:cNvGrpSpPr/>
          <p:nvPr/>
        </p:nvGrpSpPr>
        <p:grpSpPr>
          <a:xfrm>
            <a:off x="377757" y="1379514"/>
            <a:ext cx="11605049" cy="3533573"/>
            <a:chOff x="73010" y="2705853"/>
            <a:chExt cx="11605049" cy="2968174"/>
          </a:xfrm>
        </p:grpSpPr>
        <p:cxnSp>
          <p:nvCxnSpPr>
            <p:cNvPr id="23" name="Straight Connector 22">
              <a:extLst>
                <a:ext uri="{FF2B5EF4-FFF2-40B4-BE49-F238E27FC236}">
                  <a16:creationId xmlns:a16="http://schemas.microsoft.com/office/drawing/2014/main" id="{CF17E602-A71F-9317-0891-8650301B91A0}"/>
                </a:ext>
              </a:extLst>
            </p:cNvPr>
            <p:cNvCxnSpPr>
              <a:cxnSpLocks/>
            </p:cNvCxnSpPr>
            <p:nvPr/>
          </p:nvCxnSpPr>
          <p:spPr>
            <a:xfrm flipH="1" flipV="1">
              <a:off x="1610905" y="3664010"/>
              <a:ext cx="3627898" cy="62946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43A09A-DFDF-7F4F-3290-9D36D041C133}"/>
                </a:ext>
              </a:extLst>
            </p:cNvPr>
            <p:cNvCxnSpPr>
              <a:cxnSpLocks/>
            </p:cNvCxnSpPr>
            <p:nvPr/>
          </p:nvCxnSpPr>
          <p:spPr>
            <a:xfrm flipH="1" flipV="1">
              <a:off x="1138927" y="3703674"/>
              <a:ext cx="1261426" cy="71491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D6EA74B-662E-34CD-211F-B14C4F875F5A}"/>
                </a:ext>
              </a:extLst>
            </p:cNvPr>
            <p:cNvSpPr txBox="1"/>
            <p:nvPr/>
          </p:nvSpPr>
          <p:spPr>
            <a:xfrm>
              <a:off x="4939967" y="5412417"/>
              <a:ext cx="1976611" cy="261610"/>
            </a:xfrm>
            <a:prstGeom prst="rect">
              <a:avLst/>
            </a:prstGeom>
            <a:noFill/>
          </p:spPr>
          <p:txBody>
            <a:bodyPr wrap="square" rtlCol="0">
              <a:spAutoFit/>
            </a:bodyPr>
            <a:lstStyle/>
            <a:p>
              <a:pPr algn="l"/>
              <a:r>
                <a:rPr lang="en-GB" sz="1100" b="1" dirty="0">
                  <a:solidFill>
                    <a:schemeClr val="bg2"/>
                  </a:solidFill>
                </a:rPr>
                <a:t>% contribution to viewing</a:t>
              </a:r>
            </a:p>
          </p:txBody>
        </p:sp>
        <p:sp>
          <p:nvSpPr>
            <p:cNvPr id="39" name="TextBox 38">
              <a:extLst>
                <a:ext uri="{FF2B5EF4-FFF2-40B4-BE49-F238E27FC236}">
                  <a16:creationId xmlns:a16="http://schemas.microsoft.com/office/drawing/2014/main" id="{02DBFB33-9680-245A-BC9A-E4DAA56A7BE1}"/>
                </a:ext>
              </a:extLst>
            </p:cNvPr>
            <p:cNvSpPr txBox="1"/>
            <p:nvPr/>
          </p:nvSpPr>
          <p:spPr>
            <a:xfrm>
              <a:off x="3283599" y="2752725"/>
              <a:ext cx="5657982" cy="276999"/>
            </a:xfrm>
            <a:prstGeom prst="rect">
              <a:avLst/>
            </a:prstGeom>
            <a:noFill/>
          </p:spPr>
          <p:txBody>
            <a:bodyPr wrap="square" rtlCol="0">
              <a:spAutoFit/>
            </a:bodyPr>
            <a:lstStyle/>
            <a:p>
              <a:pPr algn="ctr"/>
              <a:r>
                <a:rPr lang="en-GB" sz="1200" b="1" dirty="0">
                  <a:solidFill>
                    <a:schemeClr val="bg2"/>
                  </a:solidFill>
                </a:rPr>
                <a:t>All viewers split into tenths based on their weight of linear TV viewing</a:t>
              </a:r>
            </a:p>
          </p:txBody>
        </p:sp>
        <p:sp>
          <p:nvSpPr>
            <p:cNvPr id="41" name="TextBox 40">
              <a:extLst>
                <a:ext uri="{FF2B5EF4-FFF2-40B4-BE49-F238E27FC236}">
                  <a16:creationId xmlns:a16="http://schemas.microsoft.com/office/drawing/2014/main" id="{67E2861D-4D86-5A30-2B3E-15C76F75B370}"/>
                </a:ext>
              </a:extLst>
            </p:cNvPr>
            <p:cNvSpPr txBox="1"/>
            <p:nvPr/>
          </p:nvSpPr>
          <p:spPr>
            <a:xfrm>
              <a:off x="133987" y="4420181"/>
              <a:ext cx="1207143" cy="369332"/>
            </a:xfrm>
            <a:prstGeom prst="rect">
              <a:avLst/>
            </a:prstGeom>
            <a:noFill/>
          </p:spPr>
          <p:txBody>
            <a:bodyPr wrap="square" rtlCol="0">
              <a:spAutoFit/>
            </a:bodyPr>
            <a:lstStyle/>
            <a:p>
              <a:pPr algn="l"/>
              <a:r>
                <a:rPr lang="en-GB" b="1" dirty="0">
                  <a:solidFill>
                    <a:schemeClr val="bg2"/>
                  </a:solidFill>
                </a:rPr>
                <a:t>BVOD</a:t>
              </a:r>
            </a:p>
          </p:txBody>
        </p:sp>
        <p:sp>
          <p:nvSpPr>
            <p:cNvPr id="42" name="TextBox 41">
              <a:extLst>
                <a:ext uri="{FF2B5EF4-FFF2-40B4-BE49-F238E27FC236}">
                  <a16:creationId xmlns:a16="http://schemas.microsoft.com/office/drawing/2014/main" id="{F1249E6C-EF7D-7158-BF8E-0C3C245B1EEF}"/>
                </a:ext>
              </a:extLst>
            </p:cNvPr>
            <p:cNvSpPr txBox="1"/>
            <p:nvPr/>
          </p:nvSpPr>
          <p:spPr>
            <a:xfrm>
              <a:off x="73010" y="3232706"/>
              <a:ext cx="1207143" cy="400110"/>
            </a:xfrm>
            <a:prstGeom prst="rect">
              <a:avLst/>
            </a:prstGeom>
            <a:noFill/>
          </p:spPr>
          <p:txBody>
            <a:bodyPr wrap="square" rtlCol="0">
              <a:spAutoFit/>
            </a:bodyPr>
            <a:lstStyle/>
            <a:p>
              <a:pPr algn="l"/>
              <a:r>
                <a:rPr lang="en-GB" sz="2000" b="1" dirty="0">
                  <a:solidFill>
                    <a:schemeClr val="bg2"/>
                  </a:solidFill>
                </a:rPr>
                <a:t>Linear</a:t>
              </a:r>
            </a:p>
          </p:txBody>
        </p:sp>
        <p:graphicFrame>
          <p:nvGraphicFramePr>
            <p:cNvPr id="4" name="Chart 3">
              <a:extLst>
                <a:ext uri="{FF2B5EF4-FFF2-40B4-BE49-F238E27FC236}">
                  <a16:creationId xmlns:a16="http://schemas.microsoft.com/office/drawing/2014/main" id="{FCFC98EB-B143-7897-9DD0-E0172EA2D90A}"/>
                </a:ext>
              </a:extLst>
            </p:cNvPr>
            <p:cNvGraphicFramePr/>
            <p:nvPr/>
          </p:nvGraphicFramePr>
          <p:xfrm>
            <a:off x="869152" y="2705853"/>
            <a:ext cx="10808907" cy="2713588"/>
          </p:xfrm>
          <a:graphic>
            <a:graphicData uri="http://schemas.openxmlformats.org/drawingml/2006/chart">
              <c:chart xmlns:c="http://schemas.openxmlformats.org/drawingml/2006/chart" xmlns:r="http://schemas.openxmlformats.org/officeDocument/2006/relationships" r:id="rId3"/>
            </a:graphicData>
          </a:graphic>
        </p:graphicFrame>
      </p:grpSp>
      <p:sp>
        <p:nvSpPr>
          <p:cNvPr id="43" name="Title 16">
            <a:extLst>
              <a:ext uri="{FF2B5EF4-FFF2-40B4-BE49-F238E27FC236}">
                <a16:creationId xmlns:a16="http://schemas.microsoft.com/office/drawing/2014/main" id="{E8052DC5-C43A-7B43-DA1F-73573362CF74}"/>
              </a:ext>
            </a:extLst>
          </p:cNvPr>
          <p:cNvSpPr>
            <a:spLocks noGrp="1"/>
          </p:cNvSpPr>
          <p:nvPr>
            <p:ph type="title"/>
          </p:nvPr>
        </p:nvSpPr>
        <p:spPr/>
        <p:txBody>
          <a:bodyPr/>
          <a:lstStyle/>
          <a:p>
            <a:r>
              <a:rPr lang="en-GB" dirty="0"/>
              <a:t>‘Middle tier’ of viewers are key to BVOD’s incremental reach</a:t>
            </a:r>
          </a:p>
        </p:txBody>
      </p:sp>
      <p:sp>
        <p:nvSpPr>
          <p:cNvPr id="6" name="Text Placeholder 3">
            <a:extLst>
              <a:ext uri="{FF2B5EF4-FFF2-40B4-BE49-F238E27FC236}">
                <a16:creationId xmlns:a16="http://schemas.microsoft.com/office/drawing/2014/main" id="{92280014-7DA6-A700-DAF4-D31A9EF3509F}"/>
              </a:ext>
            </a:extLst>
          </p:cNvPr>
          <p:cNvSpPr>
            <a:spLocks noGrp="1"/>
          </p:cNvSpPr>
          <p:nvPr>
            <p:ph type="body" sz="quarter" idx="15"/>
          </p:nvPr>
        </p:nvSpPr>
        <p:spPr/>
        <p:txBody>
          <a:bodyPr/>
          <a:lstStyle/>
          <a:p>
            <a:r>
              <a:rPr lang="en-GB" dirty="0"/>
              <a:t>Source: PwC UK, Barb, all viewers split into tenths based upon their weight of linear TV viewing </a:t>
            </a:r>
          </a:p>
        </p:txBody>
      </p:sp>
      <p:sp>
        <p:nvSpPr>
          <p:cNvPr id="34" name="TextBox 33">
            <a:extLst>
              <a:ext uri="{FF2B5EF4-FFF2-40B4-BE49-F238E27FC236}">
                <a16:creationId xmlns:a16="http://schemas.microsoft.com/office/drawing/2014/main" id="{4EC454DD-18D4-42A1-55F6-08D99069E2E1}"/>
              </a:ext>
            </a:extLst>
          </p:cNvPr>
          <p:cNvSpPr txBox="1"/>
          <p:nvPr/>
        </p:nvSpPr>
        <p:spPr>
          <a:xfrm>
            <a:off x="7995541" y="2952529"/>
            <a:ext cx="4257040" cy="230832"/>
          </a:xfrm>
          <a:prstGeom prst="rect">
            <a:avLst/>
          </a:prstGeom>
          <a:noFill/>
        </p:spPr>
        <p:txBody>
          <a:bodyPr wrap="square" rtlCol="0">
            <a:spAutoFit/>
          </a:bodyPr>
          <a:lstStyle/>
          <a:p>
            <a:pPr algn="l"/>
            <a:r>
              <a:rPr lang="en-GB" sz="900" b="1" dirty="0">
                <a:solidFill>
                  <a:schemeClr val="accent3"/>
                </a:solidFill>
              </a:rPr>
              <a:t>Heaviest tier 50-100%</a:t>
            </a:r>
          </a:p>
        </p:txBody>
      </p:sp>
      <p:sp>
        <p:nvSpPr>
          <p:cNvPr id="35" name="TextBox 34">
            <a:extLst>
              <a:ext uri="{FF2B5EF4-FFF2-40B4-BE49-F238E27FC236}">
                <a16:creationId xmlns:a16="http://schemas.microsoft.com/office/drawing/2014/main" id="{B3BE66B6-3E8E-9DCF-193D-7D5E881614B4}"/>
              </a:ext>
            </a:extLst>
          </p:cNvPr>
          <p:cNvSpPr txBox="1"/>
          <p:nvPr/>
        </p:nvSpPr>
        <p:spPr>
          <a:xfrm>
            <a:off x="2585423" y="2963479"/>
            <a:ext cx="1538902" cy="230832"/>
          </a:xfrm>
          <a:prstGeom prst="rect">
            <a:avLst/>
          </a:prstGeom>
          <a:noFill/>
        </p:spPr>
        <p:txBody>
          <a:bodyPr wrap="square" rtlCol="0">
            <a:spAutoFit/>
          </a:bodyPr>
          <a:lstStyle/>
          <a:p>
            <a:r>
              <a:rPr lang="en-GB" sz="900" b="1" dirty="0">
                <a:solidFill>
                  <a:schemeClr val="accent5"/>
                </a:solidFill>
              </a:rPr>
              <a:t>Middle tier 20-49%</a:t>
            </a:r>
          </a:p>
        </p:txBody>
      </p:sp>
      <p:sp>
        <p:nvSpPr>
          <p:cNvPr id="36" name="TextBox 35">
            <a:extLst>
              <a:ext uri="{FF2B5EF4-FFF2-40B4-BE49-F238E27FC236}">
                <a16:creationId xmlns:a16="http://schemas.microsoft.com/office/drawing/2014/main" id="{59D647E0-11F5-2377-9DA3-35C5D341F15E}"/>
              </a:ext>
            </a:extLst>
          </p:cNvPr>
          <p:cNvSpPr txBox="1"/>
          <p:nvPr/>
        </p:nvSpPr>
        <p:spPr>
          <a:xfrm>
            <a:off x="1443673" y="2894874"/>
            <a:ext cx="786111" cy="338554"/>
          </a:xfrm>
          <a:prstGeom prst="rect">
            <a:avLst/>
          </a:prstGeom>
          <a:noFill/>
        </p:spPr>
        <p:txBody>
          <a:bodyPr wrap="square" rtlCol="0">
            <a:spAutoFit/>
          </a:bodyPr>
          <a:lstStyle/>
          <a:p>
            <a:pPr algn="l"/>
            <a:r>
              <a:rPr lang="en-GB" sz="800" b="1" dirty="0">
                <a:solidFill>
                  <a:schemeClr val="tx2"/>
                </a:solidFill>
              </a:rPr>
              <a:t>0-19%</a:t>
            </a:r>
          </a:p>
          <a:p>
            <a:pPr algn="l"/>
            <a:r>
              <a:rPr lang="en-GB" sz="800" b="1" dirty="0">
                <a:solidFill>
                  <a:schemeClr val="tx2"/>
                </a:solidFill>
              </a:rPr>
              <a:t>Lightest tier</a:t>
            </a:r>
          </a:p>
        </p:txBody>
      </p:sp>
      <p:pic>
        <p:nvPicPr>
          <p:cNvPr id="2" name="Picture 1" descr="Logo">
            <a:extLst>
              <a:ext uri="{FF2B5EF4-FFF2-40B4-BE49-F238E27FC236}">
                <a16:creationId xmlns:a16="http://schemas.microsoft.com/office/drawing/2014/main" id="{D214A932-484B-6DBB-0E95-DA8D43D71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431" y="5172057"/>
            <a:ext cx="909527" cy="690916"/>
          </a:xfrm>
          <a:prstGeom prst="rect">
            <a:avLst/>
          </a:prstGeom>
        </p:spPr>
      </p:pic>
    </p:spTree>
    <p:extLst>
      <p:ext uri="{BB962C8B-B14F-4D97-AF65-F5344CB8AC3E}">
        <p14:creationId xmlns:p14="http://schemas.microsoft.com/office/powerpoint/2010/main" val="3427018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C8A23B-96E7-4C3D-8E7E-F2F708769270}"/>
              </a:ext>
            </a:extLst>
          </p:cNvPr>
          <p:cNvSpPr/>
          <p:nvPr/>
        </p:nvSpPr>
        <p:spPr>
          <a:xfrm>
            <a:off x="210368" y="3881464"/>
            <a:ext cx="11334817" cy="263697"/>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2" name="Title 1">
            <a:extLst>
              <a:ext uri="{FF2B5EF4-FFF2-40B4-BE49-F238E27FC236}">
                <a16:creationId xmlns:a16="http://schemas.microsoft.com/office/drawing/2014/main" id="{7AB70B69-FC6D-ABB5-5B89-8DAB46BC6BA9}"/>
              </a:ext>
            </a:extLst>
          </p:cNvPr>
          <p:cNvSpPr>
            <a:spLocks noGrp="1"/>
          </p:cNvSpPr>
          <p:nvPr>
            <p:ph type="title"/>
          </p:nvPr>
        </p:nvSpPr>
        <p:spPr/>
        <p:txBody>
          <a:bodyPr/>
          <a:lstStyle/>
          <a:p>
            <a:r>
              <a:rPr lang="en-GB" dirty="0"/>
              <a:t>BVOD provides good odds of reaching an attractive audience</a:t>
            </a:r>
          </a:p>
        </p:txBody>
      </p:sp>
      <p:graphicFrame>
        <p:nvGraphicFramePr>
          <p:cNvPr id="20" name="Chart 19">
            <a:extLst>
              <a:ext uri="{FF2B5EF4-FFF2-40B4-BE49-F238E27FC236}">
                <a16:creationId xmlns:a16="http://schemas.microsoft.com/office/drawing/2014/main" id="{E815E820-853C-9450-D450-A7FB1830A630}"/>
              </a:ext>
            </a:extLst>
          </p:cNvPr>
          <p:cNvGraphicFramePr/>
          <p:nvPr/>
        </p:nvGraphicFramePr>
        <p:xfrm>
          <a:off x="1176654" y="713507"/>
          <a:ext cx="10535920" cy="314919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29B33314-929D-E453-FB41-D56A8BE57CBE}"/>
              </a:ext>
            </a:extLst>
          </p:cNvPr>
          <p:cNvSpPr txBox="1"/>
          <p:nvPr/>
        </p:nvSpPr>
        <p:spPr>
          <a:xfrm>
            <a:off x="192037" y="3842672"/>
            <a:ext cx="1081116" cy="338554"/>
          </a:xfrm>
          <a:prstGeom prst="rect">
            <a:avLst/>
          </a:prstGeom>
          <a:noFill/>
        </p:spPr>
        <p:txBody>
          <a:bodyPr wrap="square">
            <a:spAutoFit/>
          </a:bodyPr>
          <a:lstStyle/>
          <a:p>
            <a:pPr algn="ctr"/>
            <a:r>
              <a:rPr lang="en-GB" sz="800" b="1" dirty="0"/>
              <a:t>Average linear TV viewing per day</a:t>
            </a:r>
          </a:p>
        </p:txBody>
      </p:sp>
      <p:sp>
        <p:nvSpPr>
          <p:cNvPr id="23" name="TextBox 22">
            <a:extLst>
              <a:ext uri="{FF2B5EF4-FFF2-40B4-BE49-F238E27FC236}">
                <a16:creationId xmlns:a16="http://schemas.microsoft.com/office/drawing/2014/main" id="{2D7AB090-D2DD-733F-2F6C-15BC744D7108}"/>
              </a:ext>
            </a:extLst>
          </p:cNvPr>
          <p:cNvSpPr txBox="1"/>
          <p:nvPr/>
        </p:nvSpPr>
        <p:spPr>
          <a:xfrm>
            <a:off x="1939525" y="3906675"/>
            <a:ext cx="807630" cy="230832"/>
          </a:xfrm>
          <a:prstGeom prst="rect">
            <a:avLst/>
          </a:prstGeom>
          <a:noFill/>
        </p:spPr>
        <p:txBody>
          <a:bodyPr wrap="square">
            <a:spAutoFit/>
          </a:bodyPr>
          <a:lstStyle/>
          <a:p>
            <a:pPr algn="ctr"/>
            <a:r>
              <a:rPr lang="en-GB" sz="900" b="1" dirty="0"/>
              <a:t>8 minutes</a:t>
            </a:r>
          </a:p>
        </p:txBody>
      </p:sp>
      <p:sp>
        <p:nvSpPr>
          <p:cNvPr id="24" name="TextBox 23">
            <a:extLst>
              <a:ext uri="{FF2B5EF4-FFF2-40B4-BE49-F238E27FC236}">
                <a16:creationId xmlns:a16="http://schemas.microsoft.com/office/drawing/2014/main" id="{F6338379-F73B-4DE5-42CD-B5C0B908E91F}"/>
              </a:ext>
            </a:extLst>
          </p:cNvPr>
          <p:cNvSpPr txBox="1"/>
          <p:nvPr/>
        </p:nvSpPr>
        <p:spPr>
          <a:xfrm>
            <a:off x="4493411" y="3906675"/>
            <a:ext cx="807630" cy="230832"/>
          </a:xfrm>
          <a:prstGeom prst="rect">
            <a:avLst/>
          </a:prstGeom>
          <a:noFill/>
        </p:spPr>
        <p:txBody>
          <a:bodyPr wrap="square">
            <a:spAutoFit/>
          </a:bodyPr>
          <a:lstStyle/>
          <a:p>
            <a:pPr algn="ctr"/>
            <a:r>
              <a:rPr lang="en-GB" sz="900" b="1" dirty="0"/>
              <a:t>49 minutes</a:t>
            </a:r>
          </a:p>
        </p:txBody>
      </p:sp>
      <p:sp>
        <p:nvSpPr>
          <p:cNvPr id="25" name="TextBox 24">
            <a:extLst>
              <a:ext uri="{FF2B5EF4-FFF2-40B4-BE49-F238E27FC236}">
                <a16:creationId xmlns:a16="http://schemas.microsoft.com/office/drawing/2014/main" id="{FF04C55F-D2CB-5089-7763-BAFF3634944E}"/>
              </a:ext>
            </a:extLst>
          </p:cNvPr>
          <p:cNvSpPr txBox="1"/>
          <p:nvPr/>
        </p:nvSpPr>
        <p:spPr>
          <a:xfrm>
            <a:off x="7971563" y="3896533"/>
            <a:ext cx="1788972" cy="230832"/>
          </a:xfrm>
          <a:prstGeom prst="rect">
            <a:avLst/>
          </a:prstGeom>
          <a:noFill/>
        </p:spPr>
        <p:txBody>
          <a:bodyPr wrap="square">
            <a:spAutoFit/>
          </a:bodyPr>
          <a:lstStyle/>
          <a:p>
            <a:pPr algn="ctr"/>
            <a:r>
              <a:rPr lang="en-GB" sz="900" b="1" dirty="0"/>
              <a:t>5 hours and 24 minutes</a:t>
            </a:r>
          </a:p>
        </p:txBody>
      </p:sp>
      <p:sp>
        <p:nvSpPr>
          <p:cNvPr id="26" name="TextBox 25">
            <a:extLst>
              <a:ext uri="{FF2B5EF4-FFF2-40B4-BE49-F238E27FC236}">
                <a16:creationId xmlns:a16="http://schemas.microsoft.com/office/drawing/2014/main" id="{66A0F832-DB28-67AA-2266-14F2E4419209}"/>
              </a:ext>
            </a:extLst>
          </p:cNvPr>
          <p:cNvSpPr txBox="1"/>
          <p:nvPr/>
        </p:nvSpPr>
        <p:spPr>
          <a:xfrm>
            <a:off x="1582514" y="3080122"/>
            <a:ext cx="1521652" cy="276999"/>
          </a:xfrm>
          <a:prstGeom prst="rect">
            <a:avLst/>
          </a:prstGeom>
          <a:noFill/>
        </p:spPr>
        <p:txBody>
          <a:bodyPr wrap="square" rtlCol="0">
            <a:spAutoFit/>
          </a:bodyPr>
          <a:lstStyle/>
          <a:p>
            <a:pPr algn="ctr"/>
            <a:r>
              <a:rPr lang="en-GB" sz="1200" b="1" dirty="0">
                <a:solidFill>
                  <a:schemeClr val="bg1"/>
                </a:solidFill>
              </a:rPr>
              <a:t>Linear: 1 in 185</a:t>
            </a:r>
          </a:p>
        </p:txBody>
      </p:sp>
      <p:sp>
        <p:nvSpPr>
          <p:cNvPr id="27" name="TextBox 26">
            <a:extLst>
              <a:ext uri="{FF2B5EF4-FFF2-40B4-BE49-F238E27FC236}">
                <a16:creationId xmlns:a16="http://schemas.microsoft.com/office/drawing/2014/main" id="{28E82FC8-E1A2-D98B-BB54-319C25E3966C}"/>
              </a:ext>
            </a:extLst>
          </p:cNvPr>
          <p:cNvSpPr txBox="1"/>
          <p:nvPr/>
        </p:nvSpPr>
        <p:spPr>
          <a:xfrm>
            <a:off x="1711151" y="3374141"/>
            <a:ext cx="1202573" cy="276999"/>
          </a:xfrm>
          <a:prstGeom prst="rect">
            <a:avLst/>
          </a:prstGeom>
          <a:noFill/>
        </p:spPr>
        <p:txBody>
          <a:bodyPr wrap="none" rtlCol="0">
            <a:spAutoFit/>
          </a:bodyPr>
          <a:lstStyle/>
          <a:p>
            <a:pPr algn="ctr"/>
            <a:r>
              <a:rPr lang="en-GB" sz="1200" b="1" dirty="0">
                <a:solidFill>
                  <a:schemeClr val="bg1"/>
                </a:solidFill>
              </a:rPr>
              <a:t>BVOD: 1 in 12</a:t>
            </a:r>
          </a:p>
        </p:txBody>
      </p:sp>
      <p:sp>
        <p:nvSpPr>
          <p:cNvPr id="28" name="TextBox 27">
            <a:extLst>
              <a:ext uri="{FF2B5EF4-FFF2-40B4-BE49-F238E27FC236}">
                <a16:creationId xmlns:a16="http://schemas.microsoft.com/office/drawing/2014/main" id="{BF1ADC11-1DCE-3DBD-242F-0923301AC897}"/>
              </a:ext>
            </a:extLst>
          </p:cNvPr>
          <p:cNvSpPr txBox="1"/>
          <p:nvPr/>
        </p:nvSpPr>
        <p:spPr>
          <a:xfrm>
            <a:off x="4154553" y="3069951"/>
            <a:ext cx="1521652" cy="276999"/>
          </a:xfrm>
          <a:prstGeom prst="rect">
            <a:avLst/>
          </a:prstGeom>
          <a:noFill/>
        </p:spPr>
        <p:txBody>
          <a:bodyPr wrap="square" rtlCol="0">
            <a:spAutoFit/>
          </a:bodyPr>
          <a:lstStyle/>
          <a:p>
            <a:pPr algn="ctr"/>
            <a:r>
              <a:rPr lang="en-GB" sz="1200" b="1" dirty="0">
                <a:solidFill>
                  <a:schemeClr val="bg1"/>
                </a:solidFill>
              </a:rPr>
              <a:t>Linear: 1 in 14</a:t>
            </a:r>
          </a:p>
        </p:txBody>
      </p:sp>
      <p:sp>
        <p:nvSpPr>
          <p:cNvPr id="29" name="TextBox 28">
            <a:extLst>
              <a:ext uri="{FF2B5EF4-FFF2-40B4-BE49-F238E27FC236}">
                <a16:creationId xmlns:a16="http://schemas.microsoft.com/office/drawing/2014/main" id="{A60A077D-E6A8-4D01-B26C-8D57513AFEA0}"/>
              </a:ext>
            </a:extLst>
          </p:cNvPr>
          <p:cNvSpPr txBox="1"/>
          <p:nvPr/>
        </p:nvSpPr>
        <p:spPr>
          <a:xfrm>
            <a:off x="4356571" y="3378944"/>
            <a:ext cx="1117614" cy="276999"/>
          </a:xfrm>
          <a:prstGeom prst="rect">
            <a:avLst/>
          </a:prstGeom>
          <a:noFill/>
        </p:spPr>
        <p:txBody>
          <a:bodyPr wrap="none" rtlCol="0">
            <a:spAutoFit/>
          </a:bodyPr>
          <a:lstStyle/>
          <a:p>
            <a:pPr algn="ctr"/>
            <a:r>
              <a:rPr lang="en-GB" sz="1200" b="1" dirty="0">
                <a:solidFill>
                  <a:schemeClr val="bg1"/>
                </a:solidFill>
              </a:rPr>
              <a:t>BVOD: 1 in 4</a:t>
            </a:r>
          </a:p>
        </p:txBody>
      </p:sp>
      <p:sp>
        <p:nvSpPr>
          <p:cNvPr id="30" name="TextBox 29">
            <a:extLst>
              <a:ext uri="{FF2B5EF4-FFF2-40B4-BE49-F238E27FC236}">
                <a16:creationId xmlns:a16="http://schemas.microsoft.com/office/drawing/2014/main" id="{A58B2C37-5056-6AF8-C78C-4EACE1A2D1FC}"/>
              </a:ext>
            </a:extLst>
          </p:cNvPr>
          <p:cNvSpPr txBox="1"/>
          <p:nvPr/>
        </p:nvSpPr>
        <p:spPr>
          <a:xfrm>
            <a:off x="8105224" y="3106311"/>
            <a:ext cx="1521652" cy="276999"/>
          </a:xfrm>
          <a:prstGeom prst="rect">
            <a:avLst/>
          </a:prstGeom>
          <a:noFill/>
        </p:spPr>
        <p:txBody>
          <a:bodyPr wrap="square" rtlCol="0">
            <a:spAutoFit/>
          </a:bodyPr>
          <a:lstStyle/>
          <a:p>
            <a:pPr algn="ctr"/>
            <a:r>
              <a:rPr lang="en-GB" sz="1200" b="1" dirty="0">
                <a:solidFill>
                  <a:schemeClr val="bg1"/>
                </a:solidFill>
              </a:rPr>
              <a:t>Linear: 1 in 1.1</a:t>
            </a:r>
          </a:p>
        </p:txBody>
      </p:sp>
      <p:sp>
        <p:nvSpPr>
          <p:cNvPr id="31" name="TextBox 30">
            <a:extLst>
              <a:ext uri="{FF2B5EF4-FFF2-40B4-BE49-F238E27FC236}">
                <a16:creationId xmlns:a16="http://schemas.microsoft.com/office/drawing/2014/main" id="{59AA2B71-D1B7-A153-7E04-F0527C0B3C2E}"/>
              </a:ext>
            </a:extLst>
          </p:cNvPr>
          <p:cNvSpPr txBox="1"/>
          <p:nvPr/>
        </p:nvSpPr>
        <p:spPr>
          <a:xfrm>
            <a:off x="8307243" y="3374141"/>
            <a:ext cx="1117614" cy="276999"/>
          </a:xfrm>
          <a:prstGeom prst="rect">
            <a:avLst/>
          </a:prstGeom>
          <a:noFill/>
        </p:spPr>
        <p:txBody>
          <a:bodyPr wrap="none" rtlCol="0">
            <a:spAutoFit/>
          </a:bodyPr>
          <a:lstStyle/>
          <a:p>
            <a:pPr algn="ctr"/>
            <a:r>
              <a:rPr lang="en-GB" sz="1200" b="1" dirty="0">
                <a:solidFill>
                  <a:schemeClr val="bg1"/>
                </a:solidFill>
              </a:rPr>
              <a:t>BVOD: 1 in 2</a:t>
            </a:r>
          </a:p>
        </p:txBody>
      </p:sp>
      <p:sp>
        <p:nvSpPr>
          <p:cNvPr id="35" name="TextBox 34">
            <a:extLst>
              <a:ext uri="{FF2B5EF4-FFF2-40B4-BE49-F238E27FC236}">
                <a16:creationId xmlns:a16="http://schemas.microsoft.com/office/drawing/2014/main" id="{E35567D0-DDFF-71DA-070A-57B7B65AC9C6}"/>
              </a:ext>
            </a:extLst>
          </p:cNvPr>
          <p:cNvSpPr txBox="1"/>
          <p:nvPr/>
        </p:nvSpPr>
        <p:spPr>
          <a:xfrm>
            <a:off x="3269099" y="4145161"/>
            <a:ext cx="329255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skews 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 ABC1 adults (71%) and 16-34 adults (42%)</a:t>
            </a:r>
          </a:p>
        </p:txBody>
      </p:sp>
      <p:sp>
        <p:nvSpPr>
          <p:cNvPr id="37" name="Rectangle 36">
            <a:extLst>
              <a:ext uri="{FF2B5EF4-FFF2-40B4-BE49-F238E27FC236}">
                <a16:creationId xmlns:a16="http://schemas.microsoft.com/office/drawing/2014/main" id="{69CA01CD-9E5D-AC9A-961F-8259FF002A6E}"/>
              </a:ext>
            </a:extLst>
          </p:cNvPr>
          <p:cNvSpPr/>
          <p:nvPr/>
        </p:nvSpPr>
        <p:spPr>
          <a:xfrm>
            <a:off x="6505759" y="2323831"/>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Easily reachable via linear TV</a:t>
            </a:r>
          </a:p>
        </p:txBody>
      </p:sp>
      <p:sp>
        <p:nvSpPr>
          <p:cNvPr id="38" name="Rectangle 37">
            <a:extLst>
              <a:ext uri="{FF2B5EF4-FFF2-40B4-BE49-F238E27FC236}">
                <a16:creationId xmlns:a16="http://schemas.microsoft.com/office/drawing/2014/main" id="{68501023-C566-F3F7-55EA-37E23B3D4D6C}"/>
              </a:ext>
            </a:extLst>
          </p:cNvPr>
          <p:cNvSpPr/>
          <p:nvPr/>
        </p:nvSpPr>
        <p:spPr>
          <a:xfrm>
            <a:off x="3408578" y="2325817"/>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TV reach extenders</a:t>
            </a:r>
          </a:p>
        </p:txBody>
      </p:sp>
      <p:sp>
        <p:nvSpPr>
          <p:cNvPr id="39" name="Rectangle 38">
            <a:extLst>
              <a:ext uri="{FF2B5EF4-FFF2-40B4-BE49-F238E27FC236}">
                <a16:creationId xmlns:a16="http://schemas.microsoft.com/office/drawing/2014/main" id="{6A71AE7A-85BE-3FD1-AA44-91414E41173B}"/>
              </a:ext>
            </a:extLst>
          </p:cNvPr>
          <p:cNvSpPr/>
          <p:nvPr/>
        </p:nvSpPr>
        <p:spPr>
          <a:xfrm>
            <a:off x="1368984" y="2342595"/>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Hard to reach via TV</a:t>
            </a:r>
          </a:p>
        </p:txBody>
      </p:sp>
      <p:sp>
        <p:nvSpPr>
          <p:cNvPr id="40" name="Rectangle 39">
            <a:extLst>
              <a:ext uri="{FF2B5EF4-FFF2-40B4-BE49-F238E27FC236}">
                <a16:creationId xmlns:a16="http://schemas.microsoft.com/office/drawing/2014/main" id="{8B035DC8-E4C7-18A9-D934-A34F961B5AE3}"/>
              </a:ext>
            </a:extLst>
          </p:cNvPr>
          <p:cNvSpPr/>
          <p:nvPr/>
        </p:nvSpPr>
        <p:spPr>
          <a:xfrm>
            <a:off x="3391168" y="1561830"/>
            <a:ext cx="3012116" cy="3114850"/>
          </a:xfrm>
          <a:prstGeom prst="rect">
            <a:avLst/>
          </a:prstGeom>
          <a:noFill/>
          <a:ln w="28575">
            <a:solidFill>
              <a:srgbClr val="009B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4DD3BCD0-A927-7996-7B9F-1AAA060492A3}"/>
              </a:ext>
            </a:extLst>
          </p:cNvPr>
          <p:cNvSpPr txBox="1"/>
          <p:nvPr/>
        </p:nvSpPr>
        <p:spPr>
          <a:xfrm>
            <a:off x="51784" y="3106311"/>
            <a:ext cx="1287281" cy="530915"/>
          </a:xfrm>
          <a:prstGeom prst="rect">
            <a:avLst/>
          </a:prstGeom>
          <a:noFill/>
        </p:spPr>
        <p:txBody>
          <a:bodyPr wrap="square">
            <a:spAutoFit/>
          </a:bodyPr>
          <a:lstStyle/>
          <a:p>
            <a:pPr algn="ctr"/>
            <a:r>
              <a:rPr lang="en-GB" sz="950" b="1" dirty="0"/>
              <a:t>Average odds of reaching segment per exposure</a:t>
            </a:r>
          </a:p>
        </p:txBody>
      </p:sp>
      <p:pic>
        <p:nvPicPr>
          <p:cNvPr id="6" name="Picture 5" descr="Logo">
            <a:extLst>
              <a:ext uri="{FF2B5EF4-FFF2-40B4-BE49-F238E27FC236}">
                <a16:creationId xmlns:a16="http://schemas.microsoft.com/office/drawing/2014/main" id="{AE14AF9E-3AB2-698D-B583-7B423D36A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431" y="5172057"/>
            <a:ext cx="909527" cy="690916"/>
          </a:xfrm>
          <a:prstGeom prst="rect">
            <a:avLst/>
          </a:prstGeom>
        </p:spPr>
      </p:pic>
      <p:sp>
        <p:nvSpPr>
          <p:cNvPr id="11" name="Text Placeholder 3">
            <a:extLst>
              <a:ext uri="{FF2B5EF4-FFF2-40B4-BE49-F238E27FC236}">
                <a16:creationId xmlns:a16="http://schemas.microsoft.com/office/drawing/2014/main" id="{C1C0E1BF-9A41-2D17-F7A0-7776FAE77F68}"/>
              </a:ext>
            </a:extLst>
          </p:cNvPr>
          <p:cNvSpPr>
            <a:spLocks noGrp="1"/>
          </p:cNvSpPr>
          <p:nvPr>
            <p:ph type="body" sz="quarter" idx="15"/>
          </p:nvPr>
        </p:nvSpPr>
        <p:spPr>
          <a:xfrm>
            <a:off x="377825" y="5424473"/>
            <a:ext cx="11334750" cy="304800"/>
          </a:xfrm>
        </p:spPr>
        <p:txBody>
          <a:bodyPr/>
          <a:lstStyle/>
          <a:p>
            <a:r>
              <a:rPr lang="en-GB" dirty="0"/>
              <a:t>Source: PwC UK, Barb, all viewers split into tenths based upon their weight of linear TV viewing </a:t>
            </a:r>
          </a:p>
        </p:txBody>
      </p:sp>
      <p:sp>
        <p:nvSpPr>
          <p:cNvPr id="3" name="Rectangle 2">
            <a:extLst>
              <a:ext uri="{FF2B5EF4-FFF2-40B4-BE49-F238E27FC236}">
                <a16:creationId xmlns:a16="http://schemas.microsoft.com/office/drawing/2014/main" id="{3ACDF5CF-DA51-4095-61E6-29E75C36633D}"/>
              </a:ext>
            </a:extLst>
          </p:cNvPr>
          <p:cNvSpPr/>
          <p:nvPr/>
        </p:nvSpPr>
        <p:spPr>
          <a:xfrm>
            <a:off x="6507157" y="1561830"/>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Heaviest tier </a:t>
            </a:r>
          </a:p>
          <a:p>
            <a:pPr algn="ctr"/>
            <a:r>
              <a:rPr lang="en-GB" sz="1400" b="1" dirty="0">
                <a:solidFill>
                  <a:schemeClr val="bg1"/>
                </a:solidFill>
              </a:rPr>
              <a:t>50-100%</a:t>
            </a:r>
            <a:endParaRPr lang="en-GB" sz="1400" b="1" i="1" dirty="0">
              <a:solidFill>
                <a:schemeClr val="bg1"/>
              </a:solidFill>
            </a:endParaRPr>
          </a:p>
        </p:txBody>
      </p:sp>
      <p:sp>
        <p:nvSpPr>
          <p:cNvPr id="7" name="Rectangle 6">
            <a:extLst>
              <a:ext uri="{FF2B5EF4-FFF2-40B4-BE49-F238E27FC236}">
                <a16:creationId xmlns:a16="http://schemas.microsoft.com/office/drawing/2014/main" id="{44BCD8D8-7B09-BC5B-78FE-4AECB035A21E}"/>
              </a:ext>
            </a:extLst>
          </p:cNvPr>
          <p:cNvSpPr/>
          <p:nvPr/>
        </p:nvSpPr>
        <p:spPr>
          <a:xfrm>
            <a:off x="3409976" y="1580594"/>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Middle tier </a:t>
            </a:r>
          </a:p>
          <a:p>
            <a:pPr algn="ctr"/>
            <a:r>
              <a:rPr lang="en-GB" sz="1400" b="1" dirty="0">
                <a:solidFill>
                  <a:schemeClr val="bg1"/>
                </a:solidFill>
              </a:rPr>
              <a:t>20-49%</a:t>
            </a:r>
            <a:endParaRPr lang="en-GB" sz="1400" b="1" i="1" dirty="0">
              <a:solidFill>
                <a:schemeClr val="bg1"/>
              </a:solidFill>
            </a:endParaRPr>
          </a:p>
        </p:txBody>
      </p:sp>
      <p:sp>
        <p:nvSpPr>
          <p:cNvPr id="8" name="Rectangle 7">
            <a:extLst>
              <a:ext uri="{FF2B5EF4-FFF2-40B4-BE49-F238E27FC236}">
                <a16:creationId xmlns:a16="http://schemas.microsoft.com/office/drawing/2014/main" id="{BB4ABC3F-E686-9F76-2CFD-04A423F56191}"/>
              </a:ext>
            </a:extLst>
          </p:cNvPr>
          <p:cNvSpPr/>
          <p:nvPr/>
        </p:nvSpPr>
        <p:spPr>
          <a:xfrm>
            <a:off x="1370382" y="1580594"/>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Lightest tier </a:t>
            </a:r>
          </a:p>
          <a:p>
            <a:pPr algn="ctr"/>
            <a:r>
              <a:rPr lang="en-GB" sz="1400" b="1" dirty="0">
                <a:solidFill>
                  <a:schemeClr val="bg1"/>
                </a:solidFill>
              </a:rPr>
              <a:t>0-19%</a:t>
            </a:r>
            <a:endParaRPr lang="en-GB" sz="1400" b="1" i="1" dirty="0">
              <a:solidFill>
                <a:schemeClr val="bg1"/>
              </a:solidFill>
            </a:endParaRPr>
          </a:p>
        </p:txBody>
      </p:sp>
    </p:spTree>
    <p:extLst>
      <p:ext uri="{BB962C8B-B14F-4D97-AF65-F5344CB8AC3E}">
        <p14:creationId xmlns:p14="http://schemas.microsoft.com/office/powerpoint/2010/main" val="292000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FE198-2B20-ECCE-EE77-B6A70B365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6006B1-CADE-0724-DB32-6151ED80EB42}"/>
              </a:ext>
            </a:extLst>
          </p:cNvPr>
          <p:cNvSpPr>
            <a:spLocks noGrp="1"/>
          </p:cNvSpPr>
          <p:nvPr>
            <p:ph type="title"/>
          </p:nvPr>
        </p:nvSpPr>
        <p:spPr>
          <a:xfrm>
            <a:off x="425450" y="499644"/>
            <a:ext cx="11341099" cy="1021181"/>
          </a:xfrm>
        </p:spPr>
        <p:txBody>
          <a:bodyPr>
            <a:normAutofit/>
          </a:bodyPr>
          <a:lstStyle/>
          <a:p>
            <a:r>
              <a:rPr lang="en-GB" dirty="0"/>
              <a:t>A blend of linear and addressable builds cost effective reach</a:t>
            </a:r>
          </a:p>
        </p:txBody>
      </p:sp>
      <p:sp>
        <p:nvSpPr>
          <p:cNvPr id="5" name="Text Placeholder 2">
            <a:extLst>
              <a:ext uri="{FF2B5EF4-FFF2-40B4-BE49-F238E27FC236}">
                <a16:creationId xmlns:a16="http://schemas.microsoft.com/office/drawing/2014/main" id="{634312A0-FAD1-2DA7-6AE2-A2BAC4958F91}"/>
              </a:ext>
            </a:extLst>
          </p:cNvPr>
          <p:cNvSpPr>
            <a:spLocks noGrp="1"/>
          </p:cNvSpPr>
          <p:nvPr>
            <p:ph type="body" sz="quarter" idx="15"/>
          </p:nvPr>
        </p:nvSpPr>
        <p:spPr>
          <a:xfrm>
            <a:off x="378000" y="5511480"/>
            <a:ext cx="11334817" cy="304800"/>
          </a:xfrm>
        </p:spPr>
        <p:txBody>
          <a:bodyPr/>
          <a:lstStyle/>
          <a:p>
            <a:r>
              <a:rPr lang="en-GB"/>
              <a:t>Source: Barb BVOD Planner (2025, 6 weeks 9-14) / natural delivery / station average prices. Addressable includes BVOD &amp; SVOD Ad Tiers (Netflix, Disney+, and Prime Video).</a:t>
            </a:r>
            <a:endParaRPr lang="en-GB">
              <a:solidFill>
                <a:srgbClr val="FF0000"/>
              </a:solidFill>
              <a:highlight>
                <a:srgbClr val="FFFF00"/>
              </a:highlight>
            </a:endParaRPr>
          </a:p>
        </p:txBody>
      </p:sp>
      <p:graphicFrame>
        <p:nvGraphicFramePr>
          <p:cNvPr id="7" name="Chart 6">
            <a:extLst>
              <a:ext uri="{FF2B5EF4-FFF2-40B4-BE49-F238E27FC236}">
                <a16:creationId xmlns:a16="http://schemas.microsoft.com/office/drawing/2014/main" id="{FEAA016A-560F-D400-2FA3-C687E04A3951}"/>
              </a:ext>
            </a:extLst>
          </p:cNvPr>
          <p:cNvGraphicFramePr/>
          <p:nvPr/>
        </p:nvGraphicFramePr>
        <p:xfrm>
          <a:off x="603251" y="113084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4B18B0D-763B-8126-C4E8-540DB282ED5A}"/>
              </a:ext>
            </a:extLst>
          </p:cNvPr>
          <p:cNvSpPr txBox="1"/>
          <p:nvPr/>
        </p:nvSpPr>
        <p:spPr>
          <a:xfrm>
            <a:off x="1366684" y="1381868"/>
            <a:ext cx="22907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D4D4D"/>
                </a:solidFill>
                <a:effectLst/>
                <a:uLnTx/>
                <a:uFillTx/>
                <a:latin typeface="Arial"/>
                <a:ea typeface="+mn-ea"/>
                <a:cs typeface="+mn-cs"/>
              </a:rPr>
              <a:t>Audience: ABC1 Adults</a:t>
            </a: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146290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8479A-6129-3AF1-FEF0-B908A073E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4828EA-451B-A683-5354-8A35339D6F71}"/>
              </a:ext>
            </a:extLst>
          </p:cNvPr>
          <p:cNvSpPr>
            <a:spLocks noGrp="1"/>
          </p:cNvSpPr>
          <p:nvPr>
            <p:ph type="title"/>
          </p:nvPr>
        </p:nvSpPr>
        <p:spPr>
          <a:xfrm>
            <a:off x="425450" y="499644"/>
            <a:ext cx="11341099" cy="1021181"/>
          </a:xfrm>
        </p:spPr>
        <p:txBody>
          <a:bodyPr>
            <a:normAutofit/>
          </a:bodyPr>
          <a:lstStyle/>
          <a:p>
            <a:r>
              <a:rPr lang="en-GB" dirty="0"/>
              <a:t>A blend of linear and addressable builds cost effective reach</a:t>
            </a:r>
          </a:p>
        </p:txBody>
      </p:sp>
      <p:sp>
        <p:nvSpPr>
          <p:cNvPr id="5" name="Text Placeholder 2">
            <a:extLst>
              <a:ext uri="{FF2B5EF4-FFF2-40B4-BE49-F238E27FC236}">
                <a16:creationId xmlns:a16="http://schemas.microsoft.com/office/drawing/2014/main" id="{ACD718F5-6446-A8F4-86E7-2A6D563E7312}"/>
              </a:ext>
            </a:extLst>
          </p:cNvPr>
          <p:cNvSpPr>
            <a:spLocks noGrp="1"/>
          </p:cNvSpPr>
          <p:nvPr>
            <p:ph type="body" sz="quarter" idx="15"/>
          </p:nvPr>
        </p:nvSpPr>
        <p:spPr>
          <a:xfrm>
            <a:off x="378000" y="5511480"/>
            <a:ext cx="11334817" cy="304800"/>
          </a:xfrm>
        </p:spPr>
        <p:txBody>
          <a:bodyPr/>
          <a:lstStyle/>
          <a:p>
            <a:r>
              <a:rPr lang="en-GB"/>
              <a:t>Source: Barb BVOD Planner (2025, 6 weeks 9-14) / natural delivery / station average prices. Addressable includes BVOD &amp; SVOD Ad Tiers (Netflix, Disney+, and Prime Video).</a:t>
            </a:r>
            <a:endParaRPr lang="en-GB">
              <a:solidFill>
                <a:srgbClr val="FF0000"/>
              </a:solidFill>
              <a:highlight>
                <a:srgbClr val="FFFF00"/>
              </a:highlight>
            </a:endParaRPr>
          </a:p>
        </p:txBody>
      </p:sp>
      <p:graphicFrame>
        <p:nvGraphicFramePr>
          <p:cNvPr id="7" name="Chart 6">
            <a:extLst>
              <a:ext uri="{FF2B5EF4-FFF2-40B4-BE49-F238E27FC236}">
                <a16:creationId xmlns:a16="http://schemas.microsoft.com/office/drawing/2014/main" id="{98AE9125-6BE9-5D90-8D25-356EC5CD2A68}"/>
              </a:ext>
            </a:extLst>
          </p:cNvPr>
          <p:cNvGraphicFramePr/>
          <p:nvPr/>
        </p:nvGraphicFramePr>
        <p:xfrm>
          <a:off x="603251" y="113084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0956F9B-9374-2218-E766-1DA390CDF75C}"/>
              </a:ext>
            </a:extLst>
          </p:cNvPr>
          <p:cNvSpPr txBox="1"/>
          <p:nvPr/>
        </p:nvSpPr>
        <p:spPr>
          <a:xfrm>
            <a:off x="1366684" y="1381868"/>
            <a:ext cx="16770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D4D4D"/>
                </a:solidFill>
                <a:effectLst/>
                <a:uLnTx/>
                <a:uFillTx/>
                <a:latin typeface="Arial"/>
                <a:ea typeface="+mn-ea"/>
                <a:cs typeface="+mn-cs"/>
              </a:rPr>
              <a:t>Audience: 16-34</a:t>
            </a: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13441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F70EF-0C23-0D31-0914-D2AD0667A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053A07-6DCB-03B3-1E22-338EEA91E7A7}"/>
              </a:ext>
            </a:extLst>
          </p:cNvPr>
          <p:cNvSpPr>
            <a:spLocks noGrp="1"/>
          </p:cNvSpPr>
          <p:nvPr>
            <p:ph type="title"/>
          </p:nvPr>
        </p:nvSpPr>
        <p:spPr>
          <a:xfrm>
            <a:off x="425450" y="499644"/>
            <a:ext cx="11341099" cy="1021181"/>
          </a:xfrm>
        </p:spPr>
        <p:txBody>
          <a:bodyPr>
            <a:normAutofit/>
          </a:bodyPr>
          <a:lstStyle/>
          <a:p>
            <a:r>
              <a:rPr lang="en-GB" dirty="0"/>
              <a:t>A blend of linear and addressable builds cost effective reach</a:t>
            </a:r>
          </a:p>
        </p:txBody>
      </p:sp>
      <p:sp>
        <p:nvSpPr>
          <p:cNvPr id="5" name="Text Placeholder 2">
            <a:extLst>
              <a:ext uri="{FF2B5EF4-FFF2-40B4-BE49-F238E27FC236}">
                <a16:creationId xmlns:a16="http://schemas.microsoft.com/office/drawing/2014/main" id="{68C234E8-27A1-C241-6F4A-EF11C6966A80}"/>
              </a:ext>
            </a:extLst>
          </p:cNvPr>
          <p:cNvSpPr>
            <a:spLocks noGrp="1"/>
          </p:cNvSpPr>
          <p:nvPr>
            <p:ph type="body" sz="quarter" idx="15"/>
          </p:nvPr>
        </p:nvSpPr>
        <p:spPr>
          <a:xfrm>
            <a:off x="378000" y="5511480"/>
            <a:ext cx="11334817" cy="304800"/>
          </a:xfrm>
        </p:spPr>
        <p:txBody>
          <a:bodyPr/>
          <a:lstStyle/>
          <a:p>
            <a:r>
              <a:rPr lang="en-GB"/>
              <a:t>Source: Barb BVOD Planner (2025, 6 weeks 9-14) / natural delivery / station average prices. Addressable includes BVOD &amp; SVOD Ad Tiers (Netflix, Disney+, and Prime Video).</a:t>
            </a:r>
            <a:endParaRPr lang="en-GB">
              <a:solidFill>
                <a:srgbClr val="FF0000"/>
              </a:solidFill>
              <a:highlight>
                <a:srgbClr val="FFFF00"/>
              </a:highlight>
            </a:endParaRPr>
          </a:p>
        </p:txBody>
      </p:sp>
      <p:graphicFrame>
        <p:nvGraphicFramePr>
          <p:cNvPr id="7" name="Chart 6">
            <a:extLst>
              <a:ext uri="{FF2B5EF4-FFF2-40B4-BE49-F238E27FC236}">
                <a16:creationId xmlns:a16="http://schemas.microsoft.com/office/drawing/2014/main" id="{F2D9DAC8-26FB-9045-09AF-58911269F65A}"/>
              </a:ext>
            </a:extLst>
          </p:cNvPr>
          <p:cNvGraphicFramePr/>
          <p:nvPr/>
        </p:nvGraphicFramePr>
        <p:xfrm>
          <a:off x="603251" y="113084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9F4CEFA-EAE1-FF92-9B2F-2CC271914B83}"/>
              </a:ext>
            </a:extLst>
          </p:cNvPr>
          <p:cNvSpPr txBox="1"/>
          <p:nvPr/>
        </p:nvSpPr>
        <p:spPr>
          <a:xfrm>
            <a:off x="1366684" y="1381868"/>
            <a:ext cx="18517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D4D4D"/>
                </a:solidFill>
                <a:effectLst/>
                <a:uLnTx/>
                <a:uFillTx/>
                <a:latin typeface="Arial"/>
                <a:ea typeface="+mn-ea"/>
                <a:cs typeface="+mn-cs"/>
              </a:rPr>
              <a:t>Audience: HP+CH</a:t>
            </a: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4126719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DF39-EB6B-72DB-C268-8D798A3CBA0B}"/>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0AF253B-6EBE-8D39-834F-58A4565D8D17}"/>
              </a:ext>
            </a:extLst>
          </p:cNvPr>
          <p:cNvGraphicFramePr/>
          <p:nvPr/>
        </p:nvGraphicFramePr>
        <p:xfrm>
          <a:off x="2914232" y="145542"/>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7EB5C41-7D6D-C5CF-1AE1-BDE451A68F23}"/>
              </a:ext>
            </a:extLst>
          </p:cNvPr>
          <p:cNvSpPr>
            <a:spLocks noGrp="1"/>
          </p:cNvSpPr>
          <p:nvPr>
            <p:ph type="title"/>
          </p:nvPr>
        </p:nvSpPr>
        <p:spPr>
          <a:xfrm>
            <a:off x="370801" y="360000"/>
            <a:ext cx="2985048" cy="2522956"/>
          </a:xfrm>
        </p:spPr>
        <p:txBody>
          <a:bodyPr>
            <a:normAutofit/>
          </a:bodyPr>
          <a:lstStyle/>
          <a:p>
            <a:r>
              <a:rPr lang="en-GB"/>
              <a:t>Total TV accounted for 70% of total video viewing in 2025</a:t>
            </a:r>
          </a:p>
        </p:txBody>
      </p:sp>
      <p:sp>
        <p:nvSpPr>
          <p:cNvPr id="6" name="TextBox 5">
            <a:extLst>
              <a:ext uri="{FF2B5EF4-FFF2-40B4-BE49-F238E27FC236}">
                <a16:creationId xmlns:a16="http://schemas.microsoft.com/office/drawing/2014/main" id="{FB6F1D03-64CD-A2CE-4CE7-0696034F6C55}"/>
              </a:ext>
            </a:extLst>
          </p:cNvPr>
          <p:cNvSpPr txBox="1"/>
          <p:nvPr/>
        </p:nvSpPr>
        <p:spPr>
          <a:xfrm>
            <a:off x="5234225" y="3059668"/>
            <a:ext cx="1723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lumMod val="65000"/>
                    <a:lumOff val="35000"/>
                  </a:prstClr>
                </a:solidFill>
                <a:effectLst/>
                <a:uLnTx/>
                <a:uFillTx/>
                <a:latin typeface="Arial"/>
                <a:ea typeface="+mn-ea"/>
                <a:cs typeface="+mn-cs"/>
              </a:rPr>
              <a:t>4 hrs 54 mins</a:t>
            </a:r>
          </a:p>
        </p:txBody>
      </p:sp>
      <p:sp>
        <p:nvSpPr>
          <p:cNvPr id="13" name="Text Placeholder 11">
            <a:extLst>
              <a:ext uri="{FF2B5EF4-FFF2-40B4-BE49-F238E27FC236}">
                <a16:creationId xmlns:a16="http://schemas.microsoft.com/office/drawing/2014/main" id="{B00DF5D6-E78D-EE85-0BEB-8BADA4C7B4B5}"/>
              </a:ext>
            </a:extLst>
          </p:cNvPr>
          <p:cNvSpPr>
            <a:spLocks noGrp="1"/>
          </p:cNvSpPr>
          <p:nvPr>
            <p:ph type="body" sz="quarter" idx="15"/>
          </p:nvPr>
        </p:nvSpPr>
        <p:spPr>
          <a:xfrm>
            <a:off x="378000" y="5364000"/>
            <a:ext cx="11334817" cy="304800"/>
          </a:xfrm>
        </p:spPr>
        <p:txBody>
          <a:bodyPr/>
          <a:lstStyle/>
          <a:p>
            <a:pPr>
              <a:spcBef>
                <a:spcPts val="0"/>
              </a:spcBef>
            </a:pPr>
            <a:r>
              <a:rPr lang="en-GB">
                <a:solidFill>
                  <a:srgbClr val="4D4D4D"/>
                </a:solidFill>
              </a:rPr>
              <a:t>Source: 2025, Barb / IPA </a:t>
            </a:r>
            <a:r>
              <a:rPr lang="en-GB" err="1">
                <a:solidFill>
                  <a:srgbClr val="4D4D4D"/>
                </a:solidFill>
              </a:rPr>
              <a:t>TouchPoints</a:t>
            </a:r>
            <a:r>
              <a:rPr lang="en-GB">
                <a:solidFill>
                  <a:srgbClr val="4D4D4D"/>
                </a:solidFill>
              </a:rPr>
              <a:t> 2025 / Pornhub / </a:t>
            </a:r>
            <a:r>
              <a:rPr lang="en-GB"/>
              <a:t>UK Cinema Association / Ipsos Iris</a:t>
            </a:r>
          </a:p>
          <a:p>
            <a:pPr>
              <a:spcBef>
                <a:spcPts val="0"/>
              </a:spcBef>
            </a:pPr>
            <a:r>
              <a:rPr lang="en-GB"/>
              <a:t>Total TV = Broadcaster TV, SVODs &amp; AVODs</a:t>
            </a:r>
            <a:endParaRPr lang="en-GB">
              <a:solidFill>
                <a:srgbClr val="4D4D4D"/>
              </a:solidFill>
            </a:endParaRPr>
          </a:p>
        </p:txBody>
      </p:sp>
    </p:spTree>
    <p:extLst>
      <p:ext uri="{BB962C8B-B14F-4D97-AF65-F5344CB8AC3E}">
        <p14:creationId xmlns:p14="http://schemas.microsoft.com/office/powerpoint/2010/main" val="206193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2A425-AE0A-2E4B-AF9D-1B9000CA7D69}"/>
            </a:ext>
          </a:extLst>
        </p:cNvPr>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99064BF1-3B11-781C-5812-F209D6A89FDE}"/>
              </a:ext>
            </a:extLst>
          </p:cNvPr>
          <p:cNvSpPr>
            <a:spLocks noGrp="1"/>
          </p:cNvSpPr>
          <p:nvPr>
            <p:ph type="body" sz="quarter" idx="34"/>
          </p:nvPr>
        </p:nvSpPr>
        <p:spPr/>
        <p:txBody>
          <a:bodyPr>
            <a:normAutofit/>
          </a:bodyPr>
          <a:lstStyle/>
          <a:p>
            <a:r>
              <a:rPr lang="en-GB" b="1" dirty="0">
                <a:solidFill>
                  <a:srgbClr val="E10514"/>
                </a:solidFill>
              </a:rPr>
              <a:t>Protection</a:t>
            </a:r>
          </a:p>
          <a:p>
            <a:r>
              <a:rPr lang="en-GB" dirty="0">
                <a:solidFill>
                  <a:schemeClr val="bg2"/>
                </a:solidFill>
              </a:rPr>
              <a:t>ITV, 16 Mar</a:t>
            </a:r>
          </a:p>
          <a:p>
            <a:r>
              <a:rPr lang="en-GB" dirty="0">
                <a:solidFill>
                  <a:schemeClr val="bg2"/>
                </a:solidFill>
              </a:rPr>
              <a:t>3,958,390</a:t>
            </a:r>
          </a:p>
          <a:p>
            <a:endParaRPr lang="en-GB" dirty="0">
              <a:solidFill>
                <a:schemeClr val="bg2"/>
              </a:solidFill>
            </a:endParaRPr>
          </a:p>
          <a:p>
            <a:endParaRPr lang="en-GB" dirty="0">
              <a:solidFill>
                <a:schemeClr val="bg2"/>
              </a:solidFill>
            </a:endParaRPr>
          </a:p>
          <a:p>
            <a:endParaRPr lang="en-GB" dirty="0">
              <a:solidFill>
                <a:schemeClr val="bg2"/>
              </a:solidFill>
            </a:endParaRPr>
          </a:p>
        </p:txBody>
      </p:sp>
      <p:sp>
        <p:nvSpPr>
          <p:cNvPr id="12" name="Title 11">
            <a:extLst>
              <a:ext uri="{FF2B5EF4-FFF2-40B4-BE49-F238E27FC236}">
                <a16:creationId xmlns:a16="http://schemas.microsoft.com/office/drawing/2014/main" id="{8BDBAC06-DDCA-529F-2FF8-C680C7E25ACF}"/>
              </a:ext>
            </a:extLst>
          </p:cNvPr>
          <p:cNvSpPr>
            <a:spLocks noGrp="1"/>
          </p:cNvSpPr>
          <p:nvPr>
            <p:ph type="title"/>
          </p:nvPr>
        </p:nvSpPr>
        <p:spPr/>
        <p:txBody>
          <a:bodyPr>
            <a:normAutofit/>
          </a:bodyPr>
          <a:lstStyle/>
          <a:p>
            <a:r>
              <a:rPr lang="en-GB" dirty="0"/>
              <a:t>Top commercial </a:t>
            </a:r>
            <a:r>
              <a:rPr lang="en-GB" u="sng" dirty="0"/>
              <a:t>BVOD</a:t>
            </a:r>
            <a:r>
              <a:rPr lang="en-GB" dirty="0"/>
              <a:t> programmes 2025 (All Devices)</a:t>
            </a:r>
          </a:p>
        </p:txBody>
      </p:sp>
      <p:sp>
        <p:nvSpPr>
          <p:cNvPr id="153" name="Text Placeholder 152">
            <a:extLst>
              <a:ext uri="{FF2B5EF4-FFF2-40B4-BE49-F238E27FC236}">
                <a16:creationId xmlns:a16="http://schemas.microsoft.com/office/drawing/2014/main" id="{5E1AAEDE-963F-AEE2-A000-97228B70284D}"/>
              </a:ext>
            </a:extLst>
          </p:cNvPr>
          <p:cNvSpPr>
            <a:spLocks noGrp="1"/>
          </p:cNvSpPr>
          <p:nvPr>
            <p:ph type="body" sz="quarter" idx="33"/>
          </p:nvPr>
        </p:nvSpPr>
        <p:spPr/>
        <p:txBody>
          <a:bodyPr>
            <a:normAutofit/>
          </a:bodyPr>
          <a:lstStyle/>
          <a:p>
            <a:r>
              <a:rPr lang="en-GB" b="1" dirty="0">
                <a:solidFill>
                  <a:srgbClr val="E10514"/>
                </a:solidFill>
              </a:rPr>
              <a:t>Playing Nice</a:t>
            </a:r>
          </a:p>
          <a:p>
            <a:r>
              <a:rPr lang="en-GB" dirty="0">
                <a:solidFill>
                  <a:schemeClr val="bg2"/>
                </a:solidFill>
              </a:rPr>
              <a:t>ITV, 5 Jan</a:t>
            </a:r>
          </a:p>
          <a:p>
            <a:r>
              <a:rPr lang="en-GB" dirty="0">
                <a:solidFill>
                  <a:schemeClr val="bg2"/>
                </a:solidFill>
              </a:rPr>
              <a:t>4,230,966</a:t>
            </a:r>
          </a:p>
          <a:p>
            <a:endParaRPr lang="en-GB" dirty="0">
              <a:solidFill>
                <a:schemeClr val="bg2"/>
              </a:solidFill>
            </a:endParaRPr>
          </a:p>
          <a:p>
            <a:endParaRPr lang="en-GB" dirty="0">
              <a:solidFill>
                <a:schemeClr val="bg2"/>
              </a:solidFill>
            </a:endParaRPr>
          </a:p>
          <a:p>
            <a:endParaRPr lang="en-GB" dirty="0">
              <a:solidFill>
                <a:schemeClr val="bg2"/>
              </a:solidFill>
            </a:endParaRPr>
          </a:p>
        </p:txBody>
      </p:sp>
      <p:sp>
        <p:nvSpPr>
          <p:cNvPr id="155" name="Text Placeholder 154">
            <a:extLst>
              <a:ext uri="{FF2B5EF4-FFF2-40B4-BE49-F238E27FC236}">
                <a16:creationId xmlns:a16="http://schemas.microsoft.com/office/drawing/2014/main" id="{260BFDED-C2D2-6A69-ED50-6FDA7D042704}"/>
              </a:ext>
            </a:extLst>
          </p:cNvPr>
          <p:cNvSpPr>
            <a:spLocks noGrp="1"/>
          </p:cNvSpPr>
          <p:nvPr>
            <p:ph type="body" sz="quarter" idx="35"/>
          </p:nvPr>
        </p:nvSpPr>
        <p:spPr>
          <a:xfrm>
            <a:off x="5195495" y="2428621"/>
            <a:ext cx="1923784" cy="812103"/>
          </a:xfrm>
        </p:spPr>
        <p:txBody>
          <a:bodyPr>
            <a:normAutofit/>
          </a:bodyPr>
          <a:lstStyle/>
          <a:p>
            <a:r>
              <a:rPr lang="en-GB" b="1" dirty="0">
                <a:solidFill>
                  <a:srgbClr val="E10514"/>
                </a:solidFill>
              </a:rPr>
              <a:t>Unforgotten</a:t>
            </a:r>
          </a:p>
          <a:p>
            <a:r>
              <a:rPr lang="en-GB" dirty="0">
                <a:solidFill>
                  <a:schemeClr val="bg2"/>
                </a:solidFill>
              </a:rPr>
              <a:t>ITV, 9 Feb</a:t>
            </a:r>
          </a:p>
          <a:p>
            <a:r>
              <a:rPr lang="en-GB" dirty="0">
                <a:solidFill>
                  <a:schemeClr val="bg2"/>
                </a:solidFill>
              </a:rPr>
              <a:t>3,561,793</a:t>
            </a:r>
          </a:p>
          <a:p>
            <a:endParaRPr lang="en-GB" dirty="0">
              <a:solidFill>
                <a:schemeClr val="bg2"/>
              </a:solidFill>
            </a:endParaRPr>
          </a:p>
          <a:p>
            <a:endParaRPr lang="en-GB" dirty="0">
              <a:solidFill>
                <a:schemeClr val="bg2"/>
              </a:solidFill>
            </a:endParaRPr>
          </a:p>
          <a:p>
            <a:endParaRPr lang="en-GB" dirty="0">
              <a:solidFill>
                <a:schemeClr val="bg2"/>
              </a:solidFill>
            </a:endParaRPr>
          </a:p>
        </p:txBody>
      </p:sp>
      <p:sp>
        <p:nvSpPr>
          <p:cNvPr id="156" name="Text Placeholder 155">
            <a:extLst>
              <a:ext uri="{FF2B5EF4-FFF2-40B4-BE49-F238E27FC236}">
                <a16:creationId xmlns:a16="http://schemas.microsoft.com/office/drawing/2014/main" id="{531DE676-0F54-671F-469B-75DC3C4D87CF}"/>
              </a:ext>
            </a:extLst>
          </p:cNvPr>
          <p:cNvSpPr>
            <a:spLocks noGrp="1"/>
          </p:cNvSpPr>
          <p:nvPr>
            <p:ph type="body" sz="quarter" idx="36"/>
          </p:nvPr>
        </p:nvSpPr>
        <p:spPr/>
        <p:txBody>
          <a:bodyPr>
            <a:normAutofit/>
          </a:bodyPr>
          <a:lstStyle/>
          <a:p>
            <a:r>
              <a:rPr lang="en-GB" b="1" dirty="0">
                <a:solidFill>
                  <a:srgbClr val="E10514"/>
                </a:solidFill>
              </a:rPr>
              <a:t>Trigger Point</a:t>
            </a:r>
          </a:p>
          <a:p>
            <a:r>
              <a:rPr lang="en-GB" dirty="0">
                <a:solidFill>
                  <a:schemeClr val="bg2"/>
                </a:solidFill>
              </a:rPr>
              <a:t>ITV, 22 Oct</a:t>
            </a:r>
          </a:p>
          <a:p>
            <a:r>
              <a:rPr lang="en-GB" dirty="0">
                <a:solidFill>
                  <a:schemeClr val="bg2"/>
                </a:solidFill>
              </a:rPr>
              <a:t>3,080,297</a:t>
            </a:r>
          </a:p>
          <a:p>
            <a:endParaRPr lang="en-GB" dirty="0">
              <a:solidFill>
                <a:schemeClr val="bg2"/>
              </a:solidFill>
            </a:endParaRPr>
          </a:p>
          <a:p>
            <a:endParaRPr lang="en-GB" dirty="0">
              <a:solidFill>
                <a:schemeClr val="bg2"/>
              </a:solidFill>
            </a:endParaRPr>
          </a:p>
          <a:p>
            <a:endParaRPr lang="en-GB" dirty="0">
              <a:solidFill>
                <a:schemeClr val="bg2"/>
              </a:solidFill>
            </a:endParaRPr>
          </a:p>
        </p:txBody>
      </p:sp>
      <p:sp>
        <p:nvSpPr>
          <p:cNvPr id="157" name="Text Placeholder 156">
            <a:extLst>
              <a:ext uri="{FF2B5EF4-FFF2-40B4-BE49-F238E27FC236}">
                <a16:creationId xmlns:a16="http://schemas.microsoft.com/office/drawing/2014/main" id="{CC5CEA5A-6DE0-70F7-B3BA-E0AF66D8E4D4}"/>
              </a:ext>
            </a:extLst>
          </p:cNvPr>
          <p:cNvSpPr>
            <a:spLocks noGrp="1"/>
          </p:cNvSpPr>
          <p:nvPr>
            <p:ph type="body" sz="quarter" idx="37"/>
          </p:nvPr>
        </p:nvSpPr>
        <p:spPr/>
        <p:txBody>
          <a:bodyPr>
            <a:normAutofit lnSpcReduction="10000"/>
          </a:bodyPr>
          <a:lstStyle/>
          <a:p>
            <a:r>
              <a:rPr lang="en-GB" b="1" dirty="0">
                <a:solidFill>
                  <a:srgbClr val="E10514"/>
                </a:solidFill>
              </a:rPr>
              <a:t>The Great British Bake Off</a:t>
            </a:r>
          </a:p>
          <a:p>
            <a:r>
              <a:rPr lang="en-GB" dirty="0">
                <a:solidFill>
                  <a:schemeClr val="bg2"/>
                </a:solidFill>
              </a:rPr>
              <a:t>Channel 4, 9 Sep</a:t>
            </a:r>
          </a:p>
          <a:p>
            <a:r>
              <a:rPr lang="en-GB" dirty="0">
                <a:solidFill>
                  <a:schemeClr val="bg2"/>
                </a:solidFill>
              </a:rPr>
              <a:t>2,736,614</a:t>
            </a:r>
          </a:p>
          <a:p>
            <a:endParaRPr lang="en-GB" dirty="0">
              <a:solidFill>
                <a:schemeClr val="bg2"/>
              </a:solidFill>
            </a:endParaRPr>
          </a:p>
          <a:p>
            <a:endParaRPr lang="en-GB" dirty="0">
              <a:solidFill>
                <a:schemeClr val="bg2"/>
              </a:solidFill>
            </a:endParaRPr>
          </a:p>
          <a:p>
            <a:endParaRPr lang="en-GB" dirty="0">
              <a:solidFill>
                <a:schemeClr val="bg2"/>
              </a:solidFill>
            </a:endParaRPr>
          </a:p>
        </p:txBody>
      </p:sp>
      <p:sp>
        <p:nvSpPr>
          <p:cNvPr id="158" name="Text Placeholder 157">
            <a:extLst>
              <a:ext uri="{FF2B5EF4-FFF2-40B4-BE49-F238E27FC236}">
                <a16:creationId xmlns:a16="http://schemas.microsoft.com/office/drawing/2014/main" id="{6CD79FC8-7215-0343-5D90-2EED000ED962}"/>
              </a:ext>
            </a:extLst>
          </p:cNvPr>
          <p:cNvSpPr>
            <a:spLocks noGrp="1"/>
          </p:cNvSpPr>
          <p:nvPr>
            <p:ph type="body" sz="quarter" idx="38"/>
          </p:nvPr>
        </p:nvSpPr>
        <p:spPr/>
        <p:txBody>
          <a:bodyPr>
            <a:normAutofit lnSpcReduction="10000"/>
          </a:bodyPr>
          <a:lstStyle/>
          <a:p>
            <a:r>
              <a:rPr lang="en-GB" b="1" dirty="0">
                <a:solidFill>
                  <a:srgbClr val="E10514"/>
                </a:solidFill>
              </a:rPr>
              <a:t>I’m a Celebrity… Get Me Out of Here!</a:t>
            </a:r>
          </a:p>
          <a:p>
            <a:r>
              <a:rPr lang="en-GB" dirty="0">
                <a:solidFill>
                  <a:schemeClr val="bg2"/>
                </a:solidFill>
              </a:rPr>
              <a:t>ITV, 17 Nov</a:t>
            </a:r>
          </a:p>
          <a:p>
            <a:r>
              <a:rPr lang="en-GB" dirty="0">
                <a:solidFill>
                  <a:schemeClr val="bg2"/>
                </a:solidFill>
              </a:rPr>
              <a:t>2,490,548</a:t>
            </a:r>
          </a:p>
          <a:p>
            <a:endParaRPr lang="en-GB" dirty="0">
              <a:solidFill>
                <a:schemeClr val="bg2"/>
              </a:solidFill>
            </a:endParaRPr>
          </a:p>
          <a:p>
            <a:endParaRPr lang="en-GB" dirty="0">
              <a:solidFill>
                <a:schemeClr val="bg2"/>
              </a:solidFill>
            </a:endParaRPr>
          </a:p>
          <a:p>
            <a:endParaRPr lang="en-GB" dirty="0">
              <a:solidFill>
                <a:schemeClr val="bg2"/>
              </a:solidFill>
            </a:endParaRPr>
          </a:p>
          <a:p>
            <a:endParaRPr lang="en-GB" dirty="0">
              <a:solidFill>
                <a:schemeClr val="bg2"/>
              </a:solidFill>
            </a:endParaRPr>
          </a:p>
        </p:txBody>
      </p:sp>
      <p:sp>
        <p:nvSpPr>
          <p:cNvPr id="159" name="Text Placeholder 158">
            <a:extLst>
              <a:ext uri="{FF2B5EF4-FFF2-40B4-BE49-F238E27FC236}">
                <a16:creationId xmlns:a16="http://schemas.microsoft.com/office/drawing/2014/main" id="{32723DAD-2A0F-FF7B-38D1-150518D8EE29}"/>
              </a:ext>
            </a:extLst>
          </p:cNvPr>
          <p:cNvSpPr>
            <a:spLocks noGrp="1"/>
          </p:cNvSpPr>
          <p:nvPr>
            <p:ph type="body" sz="quarter" idx="39"/>
          </p:nvPr>
        </p:nvSpPr>
        <p:spPr/>
        <p:txBody>
          <a:bodyPr>
            <a:normAutofit/>
          </a:bodyPr>
          <a:lstStyle/>
          <a:p>
            <a:r>
              <a:rPr lang="en-GB" b="1" dirty="0">
                <a:solidFill>
                  <a:srgbClr val="E10514"/>
                </a:solidFill>
              </a:rPr>
              <a:t>Code of Silence</a:t>
            </a:r>
          </a:p>
          <a:p>
            <a:r>
              <a:rPr lang="en-GB" dirty="0">
                <a:solidFill>
                  <a:schemeClr val="bg2"/>
                </a:solidFill>
              </a:rPr>
              <a:t>ITV, 18 May</a:t>
            </a:r>
          </a:p>
          <a:p>
            <a:r>
              <a:rPr lang="en-GB" dirty="0">
                <a:solidFill>
                  <a:schemeClr val="bg2"/>
                </a:solidFill>
              </a:rPr>
              <a:t>2,538,340</a:t>
            </a:r>
          </a:p>
          <a:p>
            <a:endParaRPr lang="en-GB" dirty="0">
              <a:solidFill>
                <a:schemeClr val="bg2"/>
              </a:solidFill>
            </a:endParaRPr>
          </a:p>
          <a:p>
            <a:endParaRPr lang="en-GB" dirty="0">
              <a:solidFill>
                <a:schemeClr val="bg2"/>
              </a:solidFill>
            </a:endParaRPr>
          </a:p>
          <a:p>
            <a:endParaRPr lang="en-GB" dirty="0">
              <a:solidFill>
                <a:schemeClr val="bg2"/>
              </a:solidFill>
            </a:endParaRPr>
          </a:p>
        </p:txBody>
      </p:sp>
      <p:sp>
        <p:nvSpPr>
          <p:cNvPr id="160" name="Text Placeholder 159">
            <a:extLst>
              <a:ext uri="{FF2B5EF4-FFF2-40B4-BE49-F238E27FC236}">
                <a16:creationId xmlns:a16="http://schemas.microsoft.com/office/drawing/2014/main" id="{93A256AC-4FB0-4B47-5C60-3939AD640D4A}"/>
              </a:ext>
            </a:extLst>
          </p:cNvPr>
          <p:cNvSpPr>
            <a:spLocks noGrp="1"/>
          </p:cNvSpPr>
          <p:nvPr>
            <p:ph type="body" sz="quarter" idx="40"/>
          </p:nvPr>
        </p:nvSpPr>
        <p:spPr/>
        <p:txBody>
          <a:bodyPr>
            <a:normAutofit/>
          </a:bodyPr>
          <a:lstStyle/>
          <a:p>
            <a:r>
              <a:rPr lang="en-US" b="1" dirty="0">
                <a:solidFill>
                  <a:srgbClr val="E10514"/>
                </a:solidFill>
              </a:rPr>
              <a:t>Patience</a:t>
            </a:r>
            <a:endParaRPr lang="en-GB" b="1" dirty="0">
              <a:solidFill>
                <a:srgbClr val="E10514"/>
              </a:solidFill>
            </a:endParaRPr>
          </a:p>
          <a:p>
            <a:r>
              <a:rPr lang="en-GB" dirty="0">
                <a:solidFill>
                  <a:schemeClr val="bg2"/>
                </a:solidFill>
              </a:rPr>
              <a:t>Channel 4, 8 Jan</a:t>
            </a:r>
          </a:p>
          <a:p>
            <a:r>
              <a:rPr lang="en-GB" dirty="0">
                <a:solidFill>
                  <a:schemeClr val="bg2"/>
                </a:solidFill>
              </a:rPr>
              <a:t>2,344,424</a:t>
            </a:r>
          </a:p>
          <a:p>
            <a:endParaRPr lang="en-GB" dirty="0">
              <a:solidFill>
                <a:schemeClr val="bg2"/>
              </a:solidFill>
            </a:endParaRPr>
          </a:p>
          <a:p>
            <a:endParaRPr lang="en-GB" dirty="0">
              <a:solidFill>
                <a:schemeClr val="bg2"/>
              </a:solidFill>
            </a:endParaRPr>
          </a:p>
          <a:p>
            <a:endParaRPr lang="en-GB" dirty="0">
              <a:solidFill>
                <a:schemeClr val="bg2"/>
              </a:solidFill>
            </a:endParaRPr>
          </a:p>
          <a:p>
            <a:endParaRPr lang="en-GB" dirty="0">
              <a:solidFill>
                <a:schemeClr val="bg2"/>
              </a:solidFill>
            </a:endParaRPr>
          </a:p>
        </p:txBody>
      </p:sp>
      <p:sp>
        <p:nvSpPr>
          <p:cNvPr id="161" name="Text Placeholder 160">
            <a:extLst>
              <a:ext uri="{FF2B5EF4-FFF2-40B4-BE49-F238E27FC236}">
                <a16:creationId xmlns:a16="http://schemas.microsoft.com/office/drawing/2014/main" id="{779D7AA5-400B-978D-221B-D52611A32CB6}"/>
              </a:ext>
            </a:extLst>
          </p:cNvPr>
          <p:cNvSpPr>
            <a:spLocks noGrp="1"/>
          </p:cNvSpPr>
          <p:nvPr>
            <p:ph type="body" sz="quarter" idx="41"/>
          </p:nvPr>
        </p:nvSpPr>
        <p:spPr/>
        <p:txBody>
          <a:bodyPr>
            <a:normAutofit/>
          </a:bodyPr>
          <a:lstStyle/>
          <a:p>
            <a:r>
              <a:rPr lang="en-GB" b="1" dirty="0">
                <a:solidFill>
                  <a:srgbClr val="E10514"/>
                </a:solidFill>
              </a:rPr>
              <a:t>Karen Pirie</a:t>
            </a:r>
          </a:p>
          <a:p>
            <a:r>
              <a:rPr lang="en-GB" dirty="0">
                <a:solidFill>
                  <a:schemeClr val="bg2"/>
                </a:solidFill>
              </a:rPr>
              <a:t>ITV, 20 Jul</a:t>
            </a:r>
          </a:p>
          <a:p>
            <a:r>
              <a:rPr lang="en-GB" dirty="0">
                <a:solidFill>
                  <a:schemeClr val="bg2"/>
                </a:solidFill>
              </a:rPr>
              <a:t>2,334,404</a:t>
            </a:r>
          </a:p>
          <a:p>
            <a:endParaRPr lang="en-GB" dirty="0">
              <a:solidFill>
                <a:schemeClr val="bg2"/>
              </a:solidFill>
            </a:endParaRPr>
          </a:p>
          <a:p>
            <a:endParaRPr lang="en-GB" dirty="0">
              <a:solidFill>
                <a:schemeClr val="bg2"/>
              </a:solidFill>
            </a:endParaRPr>
          </a:p>
          <a:p>
            <a:endParaRPr lang="en-GB" dirty="0">
              <a:solidFill>
                <a:schemeClr val="bg2"/>
              </a:solidFill>
            </a:endParaRPr>
          </a:p>
          <a:p>
            <a:endParaRPr lang="en-GB" dirty="0">
              <a:solidFill>
                <a:schemeClr val="bg2"/>
              </a:solidFill>
            </a:endParaRPr>
          </a:p>
        </p:txBody>
      </p:sp>
      <p:sp>
        <p:nvSpPr>
          <p:cNvPr id="162" name="Text Placeholder 161">
            <a:extLst>
              <a:ext uri="{FF2B5EF4-FFF2-40B4-BE49-F238E27FC236}">
                <a16:creationId xmlns:a16="http://schemas.microsoft.com/office/drawing/2014/main" id="{4C41999F-A396-D515-5139-CE719B1D8226}"/>
              </a:ext>
            </a:extLst>
          </p:cNvPr>
          <p:cNvSpPr>
            <a:spLocks noGrp="1"/>
          </p:cNvSpPr>
          <p:nvPr>
            <p:ph type="body" sz="quarter" idx="42"/>
          </p:nvPr>
        </p:nvSpPr>
        <p:spPr/>
        <p:txBody>
          <a:bodyPr>
            <a:normAutofit/>
          </a:bodyPr>
          <a:lstStyle/>
          <a:p>
            <a:r>
              <a:rPr lang="en-GB" b="1" dirty="0">
                <a:solidFill>
                  <a:srgbClr val="E10514"/>
                </a:solidFill>
              </a:rPr>
              <a:t>Out There</a:t>
            </a:r>
          </a:p>
          <a:p>
            <a:r>
              <a:rPr lang="en-GB" dirty="0">
                <a:solidFill>
                  <a:schemeClr val="bg2"/>
                </a:solidFill>
              </a:rPr>
              <a:t>ITV, 19 Jan</a:t>
            </a:r>
          </a:p>
          <a:p>
            <a:r>
              <a:rPr lang="en-GB" dirty="0">
                <a:solidFill>
                  <a:schemeClr val="bg2"/>
                </a:solidFill>
              </a:rPr>
              <a:t>2,296,152</a:t>
            </a:r>
          </a:p>
          <a:p>
            <a:endParaRPr lang="en-GB" dirty="0">
              <a:solidFill>
                <a:schemeClr val="bg2"/>
              </a:solidFill>
            </a:endParaRPr>
          </a:p>
          <a:p>
            <a:endParaRPr lang="en-GB" dirty="0">
              <a:solidFill>
                <a:schemeClr val="bg2"/>
              </a:solidFill>
            </a:endParaRPr>
          </a:p>
          <a:p>
            <a:endParaRPr lang="en-GB" dirty="0">
              <a:solidFill>
                <a:schemeClr val="bg2"/>
              </a:solidFill>
            </a:endParaRPr>
          </a:p>
          <a:p>
            <a:endParaRPr lang="en-GB" dirty="0">
              <a:solidFill>
                <a:schemeClr val="bg2"/>
              </a:solidFill>
            </a:endParaRPr>
          </a:p>
        </p:txBody>
      </p:sp>
      <p:sp>
        <p:nvSpPr>
          <p:cNvPr id="15" name="Text Placeholder 2">
            <a:extLst>
              <a:ext uri="{FF2B5EF4-FFF2-40B4-BE49-F238E27FC236}">
                <a16:creationId xmlns:a16="http://schemas.microsoft.com/office/drawing/2014/main" id="{BA22F57D-511E-D400-D454-0A9E283D9485}"/>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2025, Adults. </a:t>
            </a:r>
            <a:r>
              <a:rPr kumimoji="0" lang="en-US" sz="1000" b="0" i="0" u="none" strike="noStrike" kern="1200" cap="none" spc="0" normalizeH="0" baseline="0" noProof="0" dirty="0">
                <a:ln>
                  <a:noFill/>
                </a:ln>
                <a:solidFill>
                  <a:srgbClr val="4D4D4D"/>
                </a:solidFill>
                <a:effectLst/>
                <a:uLnTx/>
                <a:uFillTx/>
                <a:latin typeface="Arial"/>
                <a:ea typeface="+mn-ea"/>
                <a:cs typeface="+mn-cs"/>
              </a:rPr>
              <a:t>Average audience achieved during the first 28 days of their availability. All devices. Commercial BVOD. </a:t>
            </a:r>
            <a:r>
              <a:rPr kumimoji="0" lang="en-GB" sz="1000" b="0" i="0" u="none" strike="noStrike" kern="1200" cap="none" spc="0" normalizeH="0" baseline="0" noProof="0" dirty="0">
                <a:ln>
                  <a:noFill/>
                </a:ln>
                <a:solidFill>
                  <a:srgbClr val="4D4D4D"/>
                </a:solidFill>
                <a:effectLst/>
                <a:uLnTx/>
                <a:uFillTx/>
                <a:latin typeface="Arial"/>
                <a:ea typeface="+mn-ea"/>
                <a:cs typeface="+mn-cs"/>
              </a:rPr>
              <a:t>Top performing episode only.</a:t>
            </a:r>
          </a:p>
        </p:txBody>
      </p:sp>
      <p:pic>
        <p:nvPicPr>
          <p:cNvPr id="30" name="Picture Placeholder 29" descr="The image depicts two individuals standing in a rural, mountainous landscape, one holding a shotgun.&#10;&#10;AI-generated content may be incorrect.">
            <a:extLst>
              <a:ext uri="{FF2B5EF4-FFF2-40B4-BE49-F238E27FC236}">
                <a16:creationId xmlns:a16="http://schemas.microsoft.com/office/drawing/2014/main" id="{930F0672-E81A-B4C7-B640-26F293863892}"/>
              </a:ext>
            </a:extLst>
          </p:cNvPr>
          <p:cNvPicPr>
            <a:picLocks noGrp="1" noChangeAspect="1"/>
          </p:cNvPicPr>
          <p:nvPr>
            <p:ph type="pic" sz="quarter" idx="22"/>
          </p:nvPr>
        </p:nvPicPr>
        <p:blipFill>
          <a:blip r:embed="rId3"/>
          <a:srcRect l="23750" r="23750"/>
          <a:stretch/>
        </p:blipFill>
        <p:spPr>
          <a:prstGeom prst="rect">
            <a:avLst/>
          </a:prstGeom>
          <a:solidFill>
            <a:prstClr val="white">
              <a:lumMod val="85000"/>
            </a:prstClr>
          </a:solidFill>
        </p:spPr>
      </p:pic>
      <p:pic>
        <p:nvPicPr>
          <p:cNvPr id="28" name="Picture Placeholder 27" descr="The image depicts a person in a dark outfit standing near a body of water, with a fire or light source in the background, creating a dramatic, moody atmosphere.&#10;&#10;AI-generated content may be incorrect.">
            <a:extLst>
              <a:ext uri="{FF2B5EF4-FFF2-40B4-BE49-F238E27FC236}">
                <a16:creationId xmlns:a16="http://schemas.microsoft.com/office/drawing/2014/main" id="{B2D1A42A-1A71-A0B7-40F7-08D0D012ADF5}"/>
              </a:ext>
            </a:extLst>
          </p:cNvPr>
          <p:cNvPicPr>
            <a:picLocks noGrp="1" noChangeAspect="1"/>
          </p:cNvPicPr>
          <p:nvPr>
            <p:ph type="pic" sz="quarter" idx="21"/>
          </p:nvPr>
        </p:nvPicPr>
        <p:blipFill>
          <a:blip r:embed="rId4"/>
          <a:srcRect l="21904" r="21904"/>
          <a:stretch/>
        </p:blipFill>
        <p:spPr>
          <a:prstGeom prst="rect">
            <a:avLst/>
          </a:prstGeom>
          <a:solidFill>
            <a:prstClr val="white">
              <a:lumMod val="85000"/>
            </a:prstClr>
          </a:solidFill>
        </p:spPr>
      </p:pic>
      <p:pic>
        <p:nvPicPr>
          <p:cNvPr id="26" name="Picture Placeholder 25" descr="The image shows two individuals dressed in casual attire, standing in front of a brick wall and an ancient, architecturally significant building.&#10;&#10;AI-generated content may be incorrect.">
            <a:extLst>
              <a:ext uri="{FF2B5EF4-FFF2-40B4-BE49-F238E27FC236}">
                <a16:creationId xmlns:a16="http://schemas.microsoft.com/office/drawing/2014/main" id="{4F883BC9-601E-EAA9-CEFB-CD12B47E3310}"/>
              </a:ext>
            </a:extLst>
          </p:cNvPr>
          <p:cNvPicPr>
            <a:picLocks noGrp="1" noChangeAspect="1"/>
          </p:cNvPicPr>
          <p:nvPr>
            <p:ph type="pic" sz="quarter" idx="20"/>
          </p:nvPr>
        </p:nvPicPr>
        <p:blipFill>
          <a:blip r:embed="rId5"/>
          <a:srcRect/>
          <a:stretch/>
        </p:blipFill>
        <p:spPr>
          <a:prstGeom prst="rect">
            <a:avLst/>
          </a:prstGeom>
          <a:solidFill>
            <a:prstClr val="white">
              <a:lumMod val="85000"/>
            </a:prstClr>
          </a:solidFill>
        </p:spPr>
      </p:pic>
      <p:pic>
        <p:nvPicPr>
          <p:cNvPr id="21" name="Picture Placeholder 20" descr="A group of people dressed in red shirts and hats stands amidst a lush, green forest setting.&#10;&#10;AI-generated content may be incorrect.">
            <a:extLst>
              <a:ext uri="{FF2B5EF4-FFF2-40B4-BE49-F238E27FC236}">
                <a16:creationId xmlns:a16="http://schemas.microsoft.com/office/drawing/2014/main" id="{F1443F73-EFCE-4F4A-9E8E-4DF1F2EDA0F7}"/>
              </a:ext>
            </a:extLst>
          </p:cNvPr>
          <p:cNvPicPr>
            <a:picLocks noGrp="1" noChangeAspect="1"/>
          </p:cNvPicPr>
          <p:nvPr>
            <p:ph type="pic" sz="quarter" idx="19"/>
          </p:nvPr>
        </p:nvPicPr>
        <p:blipFill>
          <a:blip r:embed="rId6"/>
          <a:srcRect l="21875" r="21875"/>
          <a:stretch/>
        </p:blipFill>
        <p:spPr>
          <a:prstGeom prst="rect">
            <a:avLst/>
          </a:prstGeom>
          <a:solidFill>
            <a:prstClr val="white">
              <a:lumMod val="85000"/>
            </a:prstClr>
          </a:solidFill>
        </p:spPr>
      </p:pic>
      <p:pic>
        <p:nvPicPr>
          <p:cNvPr id="16" name="Picture Placeholder 15" descr="The image features a close-up shot of a person with long, red hair wearing a blue jacket and green clothing, standing behind others.&#10;&#10;AI-generated content may be incorrect.">
            <a:extLst>
              <a:ext uri="{FF2B5EF4-FFF2-40B4-BE49-F238E27FC236}">
                <a16:creationId xmlns:a16="http://schemas.microsoft.com/office/drawing/2014/main" id="{E79331CF-6A3A-6813-43CB-B1417DC1600B}"/>
              </a:ext>
            </a:extLst>
          </p:cNvPr>
          <p:cNvPicPr>
            <a:picLocks noGrp="1" noChangeAspect="1"/>
          </p:cNvPicPr>
          <p:nvPr>
            <p:ph type="pic" sz="quarter" idx="18"/>
          </p:nvPr>
        </p:nvPicPr>
        <p:blipFill>
          <a:blip r:embed="rId7"/>
          <a:srcRect/>
          <a:stretch/>
        </p:blipFill>
        <p:spPr>
          <a:prstGeom prst="rect">
            <a:avLst/>
          </a:prstGeom>
          <a:solidFill>
            <a:prstClr val="white">
              <a:lumMod val="85000"/>
            </a:prstClr>
          </a:solidFill>
        </p:spPr>
      </p:pic>
      <p:pic>
        <p:nvPicPr>
          <p:cNvPr id="5" name="Picture Placeholder 4" descr="A man in a red plaid shirt gently holds a baby wearing a blue shirt close to his chest, standing by the ocean with a cloudy sky.&#10;&#10;AI-generated content may be incorrect.">
            <a:extLst>
              <a:ext uri="{FF2B5EF4-FFF2-40B4-BE49-F238E27FC236}">
                <a16:creationId xmlns:a16="http://schemas.microsoft.com/office/drawing/2014/main" id="{4E15CCBB-A68E-3DEF-A604-84E6C3844922}"/>
              </a:ext>
            </a:extLst>
          </p:cNvPr>
          <p:cNvPicPr>
            <a:picLocks noGrp="1" noChangeAspect="1"/>
          </p:cNvPicPr>
          <p:nvPr>
            <p:ph type="pic" sz="quarter" idx="13"/>
          </p:nvPr>
        </p:nvPicPr>
        <p:blipFill>
          <a:blip r:embed="rId8"/>
          <a:srcRect l="21904" r="21904"/>
          <a:stretch/>
        </p:blipFill>
        <p:spPr>
          <a:prstGeom prst="rect">
            <a:avLst/>
          </a:prstGeom>
          <a:solidFill>
            <a:prstClr val="white">
              <a:lumMod val="85000"/>
            </a:prstClr>
          </a:solidFill>
        </p:spPr>
      </p:pic>
      <p:pic>
        <p:nvPicPr>
          <p:cNvPr id="8" name="Picture Placeholder 7" descr="The image depicts an officer in full gear amidst a dramatic, smoke-filled atmosphere, likely suggesting a tense or action-oriented situation.&#10;&#10;AI-generated content may be incorrect.">
            <a:extLst>
              <a:ext uri="{FF2B5EF4-FFF2-40B4-BE49-F238E27FC236}">
                <a16:creationId xmlns:a16="http://schemas.microsoft.com/office/drawing/2014/main" id="{15F77BFE-583D-6594-4203-18257400BA16}"/>
              </a:ext>
            </a:extLst>
          </p:cNvPr>
          <p:cNvPicPr>
            <a:picLocks noGrp="1" noChangeAspect="1"/>
          </p:cNvPicPr>
          <p:nvPr>
            <p:ph type="pic" sz="quarter" idx="16"/>
          </p:nvPr>
        </p:nvPicPr>
        <p:blipFill>
          <a:blip r:embed="rId9"/>
          <a:srcRect l="21904" r="21904"/>
          <a:stretch/>
        </p:blipFill>
        <p:spPr>
          <a:prstGeom prst="rect">
            <a:avLst/>
          </a:prstGeom>
          <a:solidFill>
            <a:prstClr val="white">
              <a:lumMod val="85000"/>
            </a:prstClr>
          </a:solidFill>
        </p:spPr>
      </p:pic>
      <p:pic>
        <p:nvPicPr>
          <p:cNvPr id="11" name="Picture Placeholder 10" descr="The image depicts a whimsical, elaborate tea party scene with guests dressed in Victorian-style gowns and decorations, including a large cake and a pink, fluffy figure.&#10;&#10;AI-generated content may be incorrect.">
            <a:extLst>
              <a:ext uri="{FF2B5EF4-FFF2-40B4-BE49-F238E27FC236}">
                <a16:creationId xmlns:a16="http://schemas.microsoft.com/office/drawing/2014/main" id="{8E2DD633-BCCF-8128-10D9-CE9126F35AA6}"/>
              </a:ext>
            </a:extLst>
          </p:cNvPr>
          <p:cNvPicPr>
            <a:picLocks noGrp="1" noChangeAspect="1"/>
          </p:cNvPicPr>
          <p:nvPr>
            <p:ph type="pic" sz="quarter" idx="17"/>
          </p:nvPr>
        </p:nvPicPr>
        <p:blipFill>
          <a:blip r:embed="rId10"/>
          <a:srcRect/>
          <a:stretch/>
        </p:blipFill>
        <p:spPr>
          <a:prstGeom prst="rect">
            <a:avLst/>
          </a:prstGeom>
          <a:solidFill>
            <a:prstClr val="white">
              <a:lumMod val="85000"/>
            </a:prstClr>
          </a:solidFill>
        </p:spPr>
      </p:pic>
      <p:pic>
        <p:nvPicPr>
          <p:cNvPr id="1026" name="Picture 2" descr="Protection - Watch Episode - ITVX">
            <a:extLst>
              <a:ext uri="{FF2B5EF4-FFF2-40B4-BE49-F238E27FC236}">
                <a16:creationId xmlns:a16="http://schemas.microsoft.com/office/drawing/2014/main" id="{A57577B4-D306-C2E5-60ED-897C14A50B84}"/>
              </a:ext>
            </a:extLst>
          </p:cNvPr>
          <p:cNvPicPr>
            <a:picLocks noGrp="1" noChangeAspect="1" noChangeArrowheads="1"/>
          </p:cNvPicPr>
          <p:nvPr>
            <p:ph type="pic" sz="quarter" idx="14"/>
          </p:nvPr>
        </p:nvPicPr>
        <p:blipFill>
          <a:blip r:embed="rId11">
            <a:extLst>
              <a:ext uri="{28A0092B-C50C-407E-A947-70E740481C1C}">
                <a14:useLocalDpi xmlns:a14="http://schemas.microsoft.com/office/drawing/2010/main" val="0"/>
              </a:ext>
            </a:extLst>
          </a:blip>
          <a:srcRect l="21904" r="219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forgotten S6 | Press Centre">
            <a:extLst>
              <a:ext uri="{FF2B5EF4-FFF2-40B4-BE49-F238E27FC236}">
                <a16:creationId xmlns:a16="http://schemas.microsoft.com/office/drawing/2014/main" id="{E9DE4486-0C5C-C1F3-D0DE-F9CA968190C9}"/>
              </a:ext>
            </a:extLst>
          </p:cNvPr>
          <p:cNvPicPr>
            <a:picLocks noGrp="1" noChangeAspect="1" noChangeArrowheads="1"/>
          </p:cNvPicPr>
          <p:nvPr>
            <p:ph type="pic" sz="quarter" idx="15"/>
          </p:nvPr>
        </p:nvPicPr>
        <p:blipFill>
          <a:blip r:embed="rId12">
            <a:extLst>
              <a:ext uri="{28A0092B-C50C-407E-A947-70E740481C1C}">
                <a14:useLocalDpi xmlns:a14="http://schemas.microsoft.com/office/drawing/2010/main" val="0"/>
              </a:ext>
            </a:extLst>
          </a:blip>
          <a:srcRect l="16640" r="166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963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AE0B43-32DB-53DD-53FC-71293A148A4A}"/>
              </a:ext>
            </a:extLst>
          </p:cNvPr>
          <p:cNvSpPr>
            <a:spLocks noGrp="1"/>
          </p:cNvSpPr>
          <p:nvPr>
            <p:ph type="title"/>
          </p:nvPr>
        </p:nvSpPr>
        <p:spPr>
          <a:xfrm>
            <a:off x="371475" y="359944"/>
            <a:ext cx="11460307" cy="1021181"/>
          </a:xfrm>
        </p:spPr>
        <p:txBody>
          <a:bodyPr/>
          <a:lstStyle/>
          <a:p>
            <a:r>
              <a:rPr lang="en-GB">
                <a:solidFill>
                  <a:schemeClr val="accent1"/>
                </a:solidFill>
              </a:rPr>
              <a:t>Three quarters of individuals have access to an SVOD service</a:t>
            </a:r>
            <a:endParaRPr lang="en-GB"/>
          </a:p>
        </p:txBody>
      </p:sp>
      <p:sp>
        <p:nvSpPr>
          <p:cNvPr id="6" name="Text Placeholder 5">
            <a:extLst>
              <a:ext uri="{FF2B5EF4-FFF2-40B4-BE49-F238E27FC236}">
                <a16:creationId xmlns:a16="http://schemas.microsoft.com/office/drawing/2014/main" id="{2261C45B-E7F8-9DE2-B1FF-54717976CA10}"/>
              </a:ext>
            </a:extLst>
          </p:cNvPr>
          <p:cNvSpPr>
            <a:spLocks noGrp="1"/>
          </p:cNvSpPr>
          <p:nvPr>
            <p:ph type="body" sz="quarter" idx="15"/>
          </p:nvPr>
        </p:nvSpPr>
        <p:spPr>
          <a:xfrm>
            <a:off x="377757" y="5365115"/>
            <a:ext cx="11704651" cy="460332"/>
          </a:xfrm>
        </p:spPr>
        <p:txBody>
          <a:bodyPr/>
          <a:lstStyle/>
          <a:p>
            <a:pPr>
              <a:spcBef>
                <a:spcPts val="0"/>
              </a:spcBef>
            </a:pPr>
            <a:r>
              <a:rPr lang="en-GB">
                <a:solidFill>
                  <a:schemeClr val="tx1">
                    <a:lumMod val="65000"/>
                    <a:lumOff val="35000"/>
                  </a:schemeClr>
                </a:solidFill>
              </a:rPr>
              <a:t>Source: Barb Establishment Survey, % of population</a:t>
            </a:r>
          </a:p>
          <a:p>
            <a:pPr>
              <a:spcBef>
                <a:spcPts val="0"/>
              </a:spcBef>
            </a:pPr>
            <a:r>
              <a:rPr lang="en-US">
                <a:solidFill>
                  <a:schemeClr val="tx1">
                    <a:lumMod val="65000"/>
                    <a:lumOff val="35000"/>
                  </a:schemeClr>
                </a:solidFill>
              </a:rPr>
              <a:t>* = Due to the COVID-19 pandemic and the suspension of face-to-face interviewing, quarterly BARB Establishment Survey data were not produced for Q4 2020, as a result, 2020 Q3 data is used</a:t>
            </a:r>
            <a:endParaRPr lang="en-GB">
              <a:solidFill>
                <a:schemeClr val="tx1">
                  <a:lumMod val="65000"/>
                  <a:lumOff val="35000"/>
                </a:schemeClr>
              </a:solidFill>
            </a:endParaRPr>
          </a:p>
          <a:p>
            <a:pPr>
              <a:spcBef>
                <a:spcPts val="0"/>
              </a:spcBef>
            </a:pPr>
            <a:endParaRPr lang="en-GB">
              <a:solidFill>
                <a:schemeClr val="tx1">
                  <a:lumMod val="65000"/>
                  <a:lumOff val="35000"/>
                </a:schemeClr>
              </a:solidFill>
            </a:endParaRPr>
          </a:p>
          <a:p>
            <a:endParaRPr lang="en-GB"/>
          </a:p>
        </p:txBody>
      </p:sp>
      <p:graphicFrame>
        <p:nvGraphicFramePr>
          <p:cNvPr id="7" name="Content Placeholder 6">
            <a:extLst>
              <a:ext uri="{FF2B5EF4-FFF2-40B4-BE49-F238E27FC236}">
                <a16:creationId xmlns:a16="http://schemas.microsoft.com/office/drawing/2014/main" id="{4C89534F-17C5-928D-D422-40F693CD47D8}"/>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685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AAF8-9AB6-2FB5-AE45-E4B9B382D83C}"/>
              </a:ext>
            </a:extLst>
          </p:cNvPr>
          <p:cNvSpPr>
            <a:spLocks noGrp="1"/>
          </p:cNvSpPr>
          <p:nvPr>
            <p:ph type="title"/>
          </p:nvPr>
        </p:nvSpPr>
        <p:spPr/>
        <p:txBody>
          <a:bodyPr/>
          <a:lstStyle/>
          <a:p>
            <a:r>
              <a:rPr lang="en-GB">
                <a:solidFill>
                  <a:schemeClr val="accent1"/>
                </a:solidFill>
              </a:rPr>
              <a:t>SVOD subscriptions returned to growth</a:t>
            </a:r>
            <a:endParaRPr lang="en-GB"/>
          </a:p>
        </p:txBody>
      </p:sp>
      <p:graphicFrame>
        <p:nvGraphicFramePr>
          <p:cNvPr id="7" name="Content Placeholder 6">
            <a:extLst>
              <a:ext uri="{FF2B5EF4-FFF2-40B4-BE49-F238E27FC236}">
                <a16:creationId xmlns:a16="http://schemas.microsoft.com/office/drawing/2014/main" id="{51D39E8F-4FBA-FD21-A9C3-A8E1B05C47DE}"/>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EFD4525A-25F3-F1EA-D503-4FEF7C24497F}"/>
              </a:ext>
            </a:extLst>
          </p:cNvPr>
          <p:cNvSpPr>
            <a:spLocks noGrp="1"/>
          </p:cNvSpPr>
          <p:nvPr>
            <p:ph type="body" sz="quarter" idx="15"/>
          </p:nvPr>
        </p:nvSpPr>
        <p:spPr>
          <a:xfrm>
            <a:off x="377757" y="5365115"/>
            <a:ext cx="11295061" cy="304800"/>
          </a:xfrm>
        </p:spPr>
        <p:txBody>
          <a:bodyPr/>
          <a:lstStyle/>
          <a:p>
            <a:pPr>
              <a:spcBef>
                <a:spcPts val="0"/>
              </a:spcBef>
            </a:pPr>
            <a:r>
              <a:rPr lang="en-GB" sz="1000">
                <a:solidFill>
                  <a:schemeClr val="tx1">
                    <a:lumMod val="65000"/>
                    <a:lumOff val="35000"/>
                  </a:schemeClr>
                </a:solidFill>
              </a:rPr>
              <a:t>Source: Barb Establishment </a:t>
            </a:r>
            <a:r>
              <a:rPr lang="en-GB">
                <a:solidFill>
                  <a:schemeClr val="tx1">
                    <a:lumMod val="65000"/>
                    <a:lumOff val="35000"/>
                  </a:schemeClr>
                </a:solidFill>
              </a:rPr>
              <a:t>S</a:t>
            </a:r>
            <a:r>
              <a:rPr lang="en-GB" sz="1000">
                <a:solidFill>
                  <a:schemeClr val="tx1">
                    <a:lumMod val="65000"/>
                    <a:lumOff val="35000"/>
                  </a:schemeClr>
                </a:solidFill>
              </a:rPr>
              <a:t>urvey</a:t>
            </a:r>
          </a:p>
          <a:p>
            <a:pPr>
              <a:spcBef>
                <a:spcPts val="0"/>
              </a:spcBef>
            </a:pPr>
            <a:r>
              <a:rPr lang="en-US" sz="1000">
                <a:solidFill>
                  <a:schemeClr val="tx1">
                    <a:lumMod val="65000"/>
                    <a:lumOff val="35000"/>
                  </a:schemeClr>
                </a:solidFill>
              </a:rPr>
              <a:t>* = Due to the COVID-19 pandemic and the suspension of face-to-face interviewing, quarterly Barb Establishment Survey data were not produced for Q4 2020, as a result, 2020 Q3 data is used</a:t>
            </a:r>
            <a:endParaRPr lang="en-GB" sz="1000">
              <a:solidFill>
                <a:schemeClr val="tx1">
                  <a:lumMod val="65000"/>
                  <a:lumOff val="35000"/>
                </a:schemeClr>
              </a:solidFill>
            </a:endParaRPr>
          </a:p>
          <a:p>
            <a:endParaRPr lang="en-GB"/>
          </a:p>
          <a:p>
            <a:endParaRPr lang="en-US"/>
          </a:p>
        </p:txBody>
      </p:sp>
    </p:spTree>
    <p:extLst>
      <p:ext uri="{BB962C8B-B14F-4D97-AF65-F5344CB8AC3E}">
        <p14:creationId xmlns:p14="http://schemas.microsoft.com/office/powerpoint/2010/main" val="2895343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5B85F-171D-7FBE-75E9-20D925C9D45E}"/>
              </a:ext>
            </a:extLst>
          </p:cNvPr>
          <p:cNvSpPr>
            <a:spLocks noGrp="1"/>
          </p:cNvSpPr>
          <p:nvPr>
            <p:ph type="title"/>
          </p:nvPr>
        </p:nvSpPr>
        <p:spPr/>
        <p:txBody>
          <a:bodyPr/>
          <a:lstStyle/>
          <a:p>
            <a:r>
              <a:rPr lang="en-GB"/>
              <a:t>SVOD ad tier growth increasing high quality TV inventory</a:t>
            </a:r>
          </a:p>
        </p:txBody>
      </p:sp>
      <p:graphicFrame>
        <p:nvGraphicFramePr>
          <p:cNvPr id="7" name="Content Placeholder 6">
            <a:extLst>
              <a:ext uri="{FF2B5EF4-FFF2-40B4-BE49-F238E27FC236}">
                <a16:creationId xmlns:a16="http://schemas.microsoft.com/office/drawing/2014/main" id="{A7DBD33A-1EC5-8E91-B02A-DB84A6246474}"/>
              </a:ext>
            </a:extLst>
          </p:cNvPr>
          <p:cNvGraphicFramePr>
            <a:graphicFrameLocks noGrp="1"/>
          </p:cNvGraphicFramePr>
          <p:nvPr>
            <p:ph sz="quarter" idx="14"/>
          </p:nvPr>
        </p:nvGraphicFramePr>
        <p:xfrm>
          <a:off x="379413" y="1614488"/>
          <a:ext cx="10739691" cy="36512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F8D6102C-ACB5-FD3E-223D-ABBAC199B0DE}"/>
              </a:ext>
            </a:extLst>
          </p:cNvPr>
          <p:cNvSpPr>
            <a:spLocks noGrp="1"/>
          </p:cNvSpPr>
          <p:nvPr>
            <p:ph type="body" sz="quarter" idx="15"/>
          </p:nvPr>
        </p:nvSpPr>
        <p:spPr/>
        <p:txBody>
          <a:bodyPr/>
          <a:lstStyle/>
          <a:p>
            <a:r>
              <a:rPr lang="en-GB"/>
              <a:t>Source: Barb Establishment Survey, subscription to ad-tier service</a:t>
            </a:r>
          </a:p>
        </p:txBody>
      </p:sp>
      <p:pic>
        <p:nvPicPr>
          <p:cNvPr id="6" name="Picture 5" descr="Netflix | Brand Assets | Logos">
            <a:extLst>
              <a:ext uri="{FF2B5EF4-FFF2-40B4-BE49-F238E27FC236}">
                <a16:creationId xmlns:a16="http://schemas.microsoft.com/office/drawing/2014/main" id="{79714DBA-AA1C-6C30-A61F-2A3CA93BB8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93" t="29985" r="16185" b="31233"/>
          <a:stretch/>
        </p:blipFill>
        <p:spPr bwMode="auto">
          <a:xfrm>
            <a:off x="10681916" y="3109407"/>
            <a:ext cx="765896" cy="244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A1D3C04C-C7D0-4DDE-2103-22449B6BA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1916" y="4057158"/>
            <a:ext cx="710860" cy="401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text on a black background&#10;&#10;Description automatically generated">
            <a:extLst>
              <a:ext uri="{FF2B5EF4-FFF2-40B4-BE49-F238E27FC236}">
                <a16:creationId xmlns:a16="http://schemas.microsoft.com/office/drawing/2014/main" id="{A421A25A-1C12-C89B-833F-0E190AFAA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1916" y="1832054"/>
            <a:ext cx="627751" cy="391818"/>
          </a:xfrm>
          <a:prstGeom prst="rect">
            <a:avLst/>
          </a:prstGeom>
        </p:spPr>
      </p:pic>
      <p:pic>
        <p:nvPicPr>
          <p:cNvPr id="1030" name="Picture 6" descr="Paramount+ - Review 2026 - PCMag Middle ...">
            <a:extLst>
              <a:ext uri="{FF2B5EF4-FFF2-40B4-BE49-F238E27FC236}">
                <a16:creationId xmlns:a16="http://schemas.microsoft.com/office/drawing/2014/main" id="{AAA871BF-6036-228E-88F0-FE8B058192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671" b="27602"/>
          <a:stretch>
            <a:fillRect/>
          </a:stretch>
        </p:blipFill>
        <p:spPr bwMode="auto">
          <a:xfrm>
            <a:off x="10681916" y="4505283"/>
            <a:ext cx="878196" cy="24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8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E09B8-045F-B5A1-5D4E-33ACF2503C09}"/>
            </a:ext>
          </a:extLst>
        </p:cNvPr>
        <p:cNvGrpSpPr/>
        <p:nvPr/>
      </p:nvGrpSpPr>
      <p:grpSpPr>
        <a:xfrm>
          <a:off x="0" y="0"/>
          <a:ext cx="0" cy="0"/>
          <a:chOff x="0" y="0"/>
          <a:chExt cx="0" cy="0"/>
        </a:xfrm>
      </p:grpSpPr>
      <p:pic>
        <p:nvPicPr>
          <p:cNvPr id="40" name="Picture 8" descr="Happy Gilmore 2' to premiere July 25 on Netflix - PGA TOUR">
            <a:extLst>
              <a:ext uri="{FF2B5EF4-FFF2-40B4-BE49-F238E27FC236}">
                <a16:creationId xmlns:a16="http://schemas.microsoft.com/office/drawing/2014/main" id="{8D407917-C20F-1AF3-4D0E-AE2CA67B8BD2}"/>
              </a:ext>
            </a:extLst>
          </p:cNvPr>
          <p:cNvPicPr>
            <a:picLocks noGrp="1" noChangeAspect="1" noChangeArrowheads="1"/>
          </p:cNvPicPr>
          <p:nvPr>
            <p:ph type="pic" sz="quarter" idx="18"/>
          </p:nvPr>
        </p:nvPicPr>
        <p:blipFill>
          <a:blip r:embed="rId3">
            <a:extLst>
              <a:ext uri="{28A0092B-C50C-407E-A947-70E740481C1C}">
                <a14:useLocalDpi xmlns:a14="http://schemas.microsoft.com/office/drawing/2010/main" val="0"/>
              </a:ext>
            </a:extLst>
          </a:blip>
          <a:srcRect l="21863" r="21863"/>
          <a:stretch>
            <a:fillRect/>
          </a:stretch>
        </p:blipFill>
        <p:spPr bwMode="auto">
          <a:xfrm>
            <a:off x="10463065" y="1138370"/>
            <a:ext cx="1184400" cy="118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34">
            <a:extLst>
              <a:ext uri="{FF2B5EF4-FFF2-40B4-BE49-F238E27FC236}">
                <a16:creationId xmlns:a16="http://schemas.microsoft.com/office/drawing/2014/main" id="{F7F00E80-4AB5-9DEE-CD16-2A96BA5BDABE}"/>
              </a:ext>
            </a:extLst>
          </p:cNvPr>
          <p:cNvPicPr>
            <a:picLocks noChangeAspect="1"/>
          </p:cNvPicPr>
          <p:nvPr/>
        </p:nvPicPr>
        <p:blipFill>
          <a:blip r:embed="rId4"/>
          <a:srcRect l="21875" r="21875"/>
          <a:stretch/>
        </p:blipFill>
        <p:spPr>
          <a:xfrm>
            <a:off x="614259" y="3346700"/>
            <a:ext cx="1184275" cy="1184275"/>
          </a:xfrm>
          <a:prstGeom prst="rect">
            <a:avLst/>
          </a:prstGeom>
          <a:solidFill>
            <a:prstClr val="white">
              <a:lumMod val="85000"/>
            </a:prstClr>
          </a:solidFill>
        </p:spPr>
      </p:pic>
      <p:sp>
        <p:nvSpPr>
          <p:cNvPr id="154" name="Text Placeholder 153">
            <a:extLst>
              <a:ext uri="{FF2B5EF4-FFF2-40B4-BE49-F238E27FC236}">
                <a16:creationId xmlns:a16="http://schemas.microsoft.com/office/drawing/2014/main" id="{4E1A1892-2416-2827-CCFB-4272513BDB6B}"/>
              </a:ext>
            </a:extLst>
          </p:cNvPr>
          <p:cNvSpPr>
            <a:spLocks noGrp="1"/>
          </p:cNvSpPr>
          <p:nvPr>
            <p:ph type="body" sz="quarter" idx="34"/>
          </p:nvPr>
        </p:nvSpPr>
        <p:spPr/>
        <p:txBody>
          <a:bodyPr>
            <a:normAutofit lnSpcReduction="10000"/>
          </a:bodyPr>
          <a:lstStyle/>
          <a:p>
            <a:r>
              <a:rPr lang="en-US" b="1">
                <a:solidFill>
                  <a:srgbClr val="E10514"/>
                </a:solidFill>
              </a:rPr>
              <a:t>The Thursday Murder Club </a:t>
            </a:r>
          </a:p>
          <a:p>
            <a:r>
              <a:rPr lang="en-GB">
                <a:solidFill>
                  <a:schemeClr val="bg2"/>
                </a:solidFill>
              </a:rPr>
              <a:t>28 Aug</a:t>
            </a:r>
          </a:p>
          <a:p>
            <a:r>
              <a:rPr lang="en-GB">
                <a:solidFill>
                  <a:schemeClr val="bg2"/>
                </a:solidFill>
              </a:rPr>
              <a:t>9,661,971</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4E4535C2-521A-85A6-D929-18521C68D566}"/>
              </a:ext>
            </a:extLst>
          </p:cNvPr>
          <p:cNvSpPr>
            <a:spLocks noGrp="1"/>
          </p:cNvSpPr>
          <p:nvPr>
            <p:ph type="title"/>
          </p:nvPr>
        </p:nvSpPr>
        <p:spPr/>
        <p:txBody>
          <a:bodyPr>
            <a:normAutofit/>
          </a:bodyPr>
          <a:lstStyle/>
          <a:p>
            <a:r>
              <a:rPr lang="en-GB"/>
              <a:t>Top </a:t>
            </a:r>
            <a:r>
              <a:rPr lang="en-GB" u="sng"/>
              <a:t>Netflix</a:t>
            </a:r>
            <a:r>
              <a:rPr lang="en-GB"/>
              <a:t> programmes 2025 (TV Set)</a:t>
            </a:r>
          </a:p>
        </p:txBody>
      </p:sp>
      <p:sp>
        <p:nvSpPr>
          <p:cNvPr id="153" name="Text Placeholder 152">
            <a:extLst>
              <a:ext uri="{FF2B5EF4-FFF2-40B4-BE49-F238E27FC236}">
                <a16:creationId xmlns:a16="http://schemas.microsoft.com/office/drawing/2014/main" id="{708EA36D-0FCA-123C-0A4B-B5BEE531E26F}"/>
              </a:ext>
            </a:extLst>
          </p:cNvPr>
          <p:cNvSpPr>
            <a:spLocks noGrp="1"/>
          </p:cNvSpPr>
          <p:nvPr>
            <p:ph type="body" sz="quarter" idx="33"/>
          </p:nvPr>
        </p:nvSpPr>
        <p:spPr/>
        <p:txBody>
          <a:bodyPr>
            <a:normAutofit/>
          </a:bodyPr>
          <a:lstStyle/>
          <a:p>
            <a:r>
              <a:rPr lang="en-GB" b="1">
                <a:solidFill>
                  <a:srgbClr val="E10514"/>
                </a:solidFill>
              </a:rPr>
              <a:t>Adolescence</a:t>
            </a:r>
          </a:p>
          <a:p>
            <a:r>
              <a:rPr lang="en-GB">
                <a:solidFill>
                  <a:schemeClr val="bg2"/>
                </a:solidFill>
              </a:rPr>
              <a:t>13 Mar</a:t>
            </a:r>
          </a:p>
          <a:p>
            <a:r>
              <a:rPr lang="en-GB">
                <a:solidFill>
                  <a:schemeClr val="bg2"/>
                </a:solidFill>
              </a:rPr>
              <a:t>12,691,496</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13CD585B-8201-70D1-C6CE-E5A835883470}"/>
              </a:ext>
            </a:extLst>
          </p:cNvPr>
          <p:cNvSpPr>
            <a:spLocks noGrp="1"/>
          </p:cNvSpPr>
          <p:nvPr>
            <p:ph type="body" sz="quarter" idx="35"/>
          </p:nvPr>
        </p:nvSpPr>
        <p:spPr>
          <a:xfrm>
            <a:off x="5195495" y="2428621"/>
            <a:ext cx="1923784" cy="812103"/>
          </a:xfrm>
        </p:spPr>
        <p:txBody>
          <a:bodyPr>
            <a:normAutofit lnSpcReduction="10000"/>
          </a:bodyPr>
          <a:lstStyle/>
          <a:p>
            <a:r>
              <a:rPr lang="en-GB" b="1">
                <a:solidFill>
                  <a:srgbClr val="E10514"/>
                </a:solidFill>
              </a:rPr>
              <a:t>Harlen Coben's Missing You </a:t>
            </a:r>
          </a:p>
          <a:p>
            <a:r>
              <a:rPr lang="en-GB">
                <a:solidFill>
                  <a:schemeClr val="bg2"/>
                </a:solidFill>
              </a:rPr>
              <a:t>1 Jan</a:t>
            </a:r>
          </a:p>
          <a:p>
            <a:r>
              <a:rPr lang="en-GB">
                <a:solidFill>
                  <a:schemeClr val="bg2"/>
                </a:solidFill>
              </a:rPr>
              <a:t>6,897,047</a:t>
            </a: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2ADE6A55-E3C6-B665-BB52-4D4BFF9CFA06}"/>
              </a:ext>
            </a:extLst>
          </p:cNvPr>
          <p:cNvSpPr>
            <a:spLocks noGrp="1"/>
          </p:cNvSpPr>
          <p:nvPr>
            <p:ph type="body" sz="quarter" idx="36"/>
          </p:nvPr>
        </p:nvSpPr>
        <p:spPr/>
        <p:txBody>
          <a:bodyPr>
            <a:normAutofit lnSpcReduction="10000"/>
          </a:bodyPr>
          <a:lstStyle/>
          <a:p>
            <a:r>
              <a:rPr lang="en-US" b="1">
                <a:solidFill>
                  <a:srgbClr val="E10514"/>
                </a:solidFill>
              </a:rPr>
              <a:t>Wake Up Dead Man: A Knives Out Mystery </a:t>
            </a:r>
          </a:p>
          <a:p>
            <a:r>
              <a:rPr lang="en-GB">
                <a:solidFill>
                  <a:schemeClr val="bg2"/>
                </a:solidFill>
              </a:rPr>
              <a:t>12 Dec</a:t>
            </a:r>
          </a:p>
          <a:p>
            <a:r>
              <a:rPr lang="en-GB">
                <a:solidFill>
                  <a:schemeClr val="bg2"/>
                </a:solidFill>
              </a:rPr>
              <a:t>6,825,783</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66BD6285-98A8-7CBB-D8EF-25308E51E5A7}"/>
              </a:ext>
            </a:extLst>
          </p:cNvPr>
          <p:cNvSpPr>
            <a:spLocks noGrp="1"/>
          </p:cNvSpPr>
          <p:nvPr>
            <p:ph type="body" sz="quarter" idx="37"/>
          </p:nvPr>
        </p:nvSpPr>
        <p:spPr/>
        <p:txBody>
          <a:bodyPr>
            <a:normAutofit/>
          </a:bodyPr>
          <a:lstStyle/>
          <a:p>
            <a:r>
              <a:rPr lang="en-US" b="1">
                <a:solidFill>
                  <a:srgbClr val="E10514"/>
                </a:solidFill>
              </a:rPr>
              <a:t>Happy Gilmore 2</a:t>
            </a:r>
          </a:p>
          <a:p>
            <a:r>
              <a:rPr lang="en-GB">
                <a:solidFill>
                  <a:schemeClr val="bg2"/>
                </a:solidFill>
              </a:rPr>
              <a:t>25 Jul</a:t>
            </a:r>
          </a:p>
          <a:p>
            <a:r>
              <a:rPr lang="en-GB">
                <a:solidFill>
                  <a:schemeClr val="bg2"/>
                </a:solidFill>
              </a:rPr>
              <a:t>5,912,767</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34B840D4-73A3-2CD5-101E-8718AC7EEF10}"/>
              </a:ext>
            </a:extLst>
          </p:cNvPr>
          <p:cNvSpPr>
            <a:spLocks noGrp="1"/>
          </p:cNvSpPr>
          <p:nvPr>
            <p:ph type="body" sz="quarter" idx="38"/>
          </p:nvPr>
        </p:nvSpPr>
        <p:spPr/>
        <p:txBody>
          <a:bodyPr>
            <a:normAutofit/>
          </a:bodyPr>
          <a:lstStyle/>
          <a:p>
            <a:r>
              <a:rPr lang="en-GB" b="1">
                <a:solidFill>
                  <a:srgbClr val="E10514"/>
                </a:solidFill>
              </a:rPr>
              <a:t>Stranger Things</a:t>
            </a:r>
          </a:p>
          <a:p>
            <a:r>
              <a:rPr lang="en-GB">
                <a:solidFill>
                  <a:schemeClr val="bg2"/>
                </a:solidFill>
              </a:rPr>
              <a:t>27 Nov</a:t>
            </a:r>
          </a:p>
          <a:p>
            <a:r>
              <a:rPr lang="en-GB">
                <a:solidFill>
                  <a:schemeClr val="bg2"/>
                </a:solidFill>
              </a:rPr>
              <a:t>5,795,558</a:t>
            </a: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D31206DB-0888-BF8E-6318-2BC93E787D13}"/>
              </a:ext>
            </a:extLst>
          </p:cNvPr>
          <p:cNvSpPr>
            <a:spLocks noGrp="1"/>
          </p:cNvSpPr>
          <p:nvPr>
            <p:ph type="body" sz="quarter" idx="39"/>
          </p:nvPr>
        </p:nvSpPr>
        <p:spPr/>
        <p:txBody>
          <a:bodyPr>
            <a:normAutofit/>
          </a:bodyPr>
          <a:lstStyle/>
          <a:p>
            <a:r>
              <a:rPr lang="en-US" b="1">
                <a:solidFill>
                  <a:srgbClr val="E10514"/>
                </a:solidFill>
              </a:rPr>
              <a:t>Wednesday</a:t>
            </a:r>
          </a:p>
          <a:p>
            <a:r>
              <a:rPr lang="en-GB">
                <a:solidFill>
                  <a:schemeClr val="bg2"/>
                </a:solidFill>
              </a:rPr>
              <a:t>6 Aug</a:t>
            </a:r>
          </a:p>
          <a:p>
            <a:r>
              <a:rPr lang="en-GB">
                <a:solidFill>
                  <a:schemeClr val="bg2"/>
                </a:solidFill>
              </a:rPr>
              <a:t>5,882,202</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AF680E14-483F-06B2-FD70-E66899235282}"/>
              </a:ext>
            </a:extLst>
          </p:cNvPr>
          <p:cNvSpPr>
            <a:spLocks noGrp="1"/>
          </p:cNvSpPr>
          <p:nvPr>
            <p:ph type="body" sz="quarter" idx="40"/>
          </p:nvPr>
        </p:nvSpPr>
        <p:spPr/>
        <p:txBody>
          <a:bodyPr>
            <a:normAutofit/>
          </a:bodyPr>
          <a:lstStyle/>
          <a:p>
            <a:r>
              <a:rPr lang="en-GB" b="1">
                <a:solidFill>
                  <a:srgbClr val="E10514"/>
                </a:solidFill>
              </a:rPr>
              <a:t>Dept. Q</a:t>
            </a:r>
          </a:p>
          <a:p>
            <a:r>
              <a:rPr lang="en-GB">
                <a:solidFill>
                  <a:schemeClr val="bg2"/>
                </a:solidFill>
              </a:rPr>
              <a:t>29 May</a:t>
            </a:r>
          </a:p>
          <a:p>
            <a:r>
              <a:rPr lang="en-GB">
                <a:solidFill>
                  <a:schemeClr val="bg2"/>
                </a:solidFill>
              </a:rPr>
              <a:t>5,781,102</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3011C8AC-15A6-1AA6-DB63-332ACBAF2757}"/>
              </a:ext>
            </a:extLst>
          </p:cNvPr>
          <p:cNvSpPr>
            <a:spLocks noGrp="1"/>
          </p:cNvSpPr>
          <p:nvPr>
            <p:ph type="body" sz="quarter" idx="41"/>
          </p:nvPr>
        </p:nvSpPr>
        <p:spPr/>
        <p:txBody>
          <a:bodyPr>
            <a:normAutofit/>
          </a:bodyPr>
          <a:lstStyle/>
          <a:p>
            <a:r>
              <a:rPr lang="en-GB" b="1">
                <a:solidFill>
                  <a:srgbClr val="E10514"/>
                </a:solidFill>
              </a:rPr>
              <a:t>Hostage </a:t>
            </a:r>
          </a:p>
          <a:p>
            <a:r>
              <a:rPr lang="en-GB">
                <a:solidFill>
                  <a:schemeClr val="bg2"/>
                </a:solidFill>
              </a:rPr>
              <a:t>21 Aug</a:t>
            </a:r>
          </a:p>
          <a:p>
            <a:r>
              <a:rPr lang="en-GB">
                <a:solidFill>
                  <a:schemeClr val="bg2"/>
                </a:solidFill>
              </a:rPr>
              <a:t>5,732,640</a:t>
            </a: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865F08B4-2DF9-F2BA-2463-E45C16E622D0}"/>
              </a:ext>
            </a:extLst>
          </p:cNvPr>
          <p:cNvSpPr>
            <a:spLocks noGrp="1"/>
          </p:cNvSpPr>
          <p:nvPr>
            <p:ph type="body" sz="quarter" idx="42"/>
          </p:nvPr>
        </p:nvSpPr>
        <p:spPr/>
        <p:txBody>
          <a:bodyPr>
            <a:normAutofit lnSpcReduction="10000"/>
          </a:bodyPr>
          <a:lstStyle/>
          <a:p>
            <a:r>
              <a:rPr lang="en-US" b="1">
                <a:solidFill>
                  <a:srgbClr val="E10514"/>
                </a:solidFill>
              </a:rPr>
              <a:t>Monster: The Ed Gein Story</a:t>
            </a:r>
          </a:p>
          <a:p>
            <a:r>
              <a:rPr lang="en-GB">
                <a:solidFill>
                  <a:schemeClr val="bg2"/>
                </a:solidFill>
              </a:rPr>
              <a:t>3 Oct</a:t>
            </a:r>
          </a:p>
          <a:p>
            <a:r>
              <a:rPr lang="en-GB">
                <a:solidFill>
                  <a:schemeClr val="bg2"/>
                </a:solidFill>
              </a:rPr>
              <a:t>5,181,064</a:t>
            </a:r>
          </a:p>
        </p:txBody>
      </p:sp>
      <p:sp>
        <p:nvSpPr>
          <p:cNvPr id="15" name="Text Placeholder 2">
            <a:extLst>
              <a:ext uri="{FF2B5EF4-FFF2-40B4-BE49-F238E27FC236}">
                <a16:creationId xmlns:a16="http://schemas.microsoft.com/office/drawing/2014/main" id="{E54366C9-7D5A-1AE3-6B61-B5AAE97A4577}"/>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2025, Adults. </a:t>
            </a:r>
            <a:r>
              <a:rPr kumimoji="0" lang="en-US" sz="1000" b="0" i="0" u="none" strike="noStrike" kern="1200" cap="none" spc="0" normalizeH="0" baseline="0" noProof="0">
                <a:ln>
                  <a:noFill/>
                </a:ln>
                <a:solidFill>
                  <a:srgbClr val="4D4D4D"/>
                </a:solidFill>
                <a:effectLst/>
                <a:uLnTx/>
                <a:uFillTx/>
                <a:latin typeface="Arial"/>
                <a:ea typeface="+mn-ea"/>
                <a:cs typeface="+mn-cs"/>
              </a:rPr>
              <a:t>Average audience achieved during the first 28 days of their availability. Only includes TV set viewing. </a:t>
            </a:r>
            <a:r>
              <a:rPr kumimoji="0" lang="en-GB" sz="1000" b="0" i="0" u="none" strike="noStrike" kern="1200" cap="none" spc="0" normalizeH="0" baseline="0" noProof="0">
                <a:ln>
                  <a:noFill/>
                </a:ln>
                <a:solidFill>
                  <a:srgbClr val="4D4D4D"/>
                </a:solidFill>
                <a:effectLst/>
                <a:uLnTx/>
                <a:uFillTx/>
                <a:latin typeface="Arial"/>
                <a:ea typeface="+mn-ea"/>
                <a:cs typeface="+mn-cs"/>
              </a:rPr>
              <a:t>Top performing episode only.</a:t>
            </a:r>
          </a:p>
        </p:txBody>
      </p:sp>
      <p:pic>
        <p:nvPicPr>
          <p:cNvPr id="29" name="Picture Placeholder 28" descr="The image depicts a person in a gray shirt with a close-up of another person's face, both in a dimly lit setting.&#10;&#10;AI-generated content may be incorrect.">
            <a:extLst>
              <a:ext uri="{FF2B5EF4-FFF2-40B4-BE49-F238E27FC236}">
                <a16:creationId xmlns:a16="http://schemas.microsoft.com/office/drawing/2014/main" id="{B504C4FF-C970-D4DE-D4E3-83366158336C}"/>
              </a:ext>
            </a:extLst>
          </p:cNvPr>
          <p:cNvPicPr>
            <a:picLocks noGrp="1" noChangeAspect="1"/>
          </p:cNvPicPr>
          <p:nvPr>
            <p:ph type="pic" sz="quarter" idx="13"/>
          </p:nvPr>
        </p:nvPicPr>
        <p:blipFill>
          <a:blip r:embed="rId5"/>
          <a:srcRect t="16667" b="16667"/>
          <a:stretch/>
        </p:blipFill>
        <p:spPr>
          <a:prstGeom prst="rect">
            <a:avLst/>
          </a:prstGeom>
          <a:solidFill>
            <a:prstClr val="white">
              <a:lumMod val="85000"/>
            </a:prstClr>
          </a:solidFill>
        </p:spPr>
      </p:pic>
      <p:pic>
        <p:nvPicPr>
          <p:cNvPr id="31" name="Picture Placeholder 30" descr="A woman in a brown coat and red sweater is holding a phone to her ear.&#10;&#10;AI-generated content may be incorrect.">
            <a:extLst>
              <a:ext uri="{FF2B5EF4-FFF2-40B4-BE49-F238E27FC236}">
                <a16:creationId xmlns:a16="http://schemas.microsoft.com/office/drawing/2014/main" id="{0D6FC031-A0A5-F484-EAC8-417367647901}"/>
              </a:ext>
            </a:extLst>
          </p:cNvPr>
          <p:cNvPicPr>
            <a:picLocks noGrp="1" noChangeAspect="1"/>
          </p:cNvPicPr>
          <p:nvPr>
            <p:ph type="pic" sz="quarter" idx="15"/>
          </p:nvPr>
        </p:nvPicPr>
        <p:blipFill>
          <a:blip r:embed="rId6"/>
          <a:srcRect l="12500" r="12500"/>
          <a:stretch/>
        </p:blipFill>
        <p:spPr>
          <a:prstGeom prst="rect">
            <a:avLst/>
          </a:prstGeom>
          <a:solidFill>
            <a:prstClr val="white">
              <a:lumMod val="85000"/>
            </a:prstClr>
          </a:solidFill>
        </p:spPr>
      </p:pic>
      <p:pic>
        <p:nvPicPr>
          <p:cNvPr id="33" name="Picture Placeholder 32" descr="Two characters in period clothing stand in a grand, Gothic-style church setting.&#10;&#10;AI-generated content may be incorrect.">
            <a:extLst>
              <a:ext uri="{FF2B5EF4-FFF2-40B4-BE49-F238E27FC236}">
                <a16:creationId xmlns:a16="http://schemas.microsoft.com/office/drawing/2014/main" id="{9AE80279-B4DA-CEAA-F829-42E11340B593}"/>
              </a:ext>
            </a:extLst>
          </p:cNvPr>
          <p:cNvPicPr>
            <a:picLocks noGrp="1" noChangeAspect="1"/>
          </p:cNvPicPr>
          <p:nvPr>
            <p:ph type="pic" sz="quarter" idx="16"/>
          </p:nvPr>
        </p:nvPicPr>
        <p:blipFill>
          <a:blip r:embed="rId7"/>
          <a:srcRect l="10000" r="10000"/>
          <a:stretch/>
        </p:blipFill>
        <p:spPr>
          <a:prstGeom prst="rect">
            <a:avLst/>
          </a:prstGeom>
          <a:solidFill>
            <a:prstClr val="white">
              <a:lumMod val="85000"/>
            </a:prstClr>
          </a:solidFill>
        </p:spPr>
      </p:pic>
      <p:pic>
        <p:nvPicPr>
          <p:cNvPr id="42" name="Picture Placeholder 41" descr="A group of people in a school cafeteria sharing a meal and laughing.&#10;&#10;AI-generated content may be incorrect.">
            <a:extLst>
              <a:ext uri="{FF2B5EF4-FFF2-40B4-BE49-F238E27FC236}">
                <a16:creationId xmlns:a16="http://schemas.microsoft.com/office/drawing/2014/main" id="{EC84F8BA-A139-D53D-9247-87C362F4754B}"/>
              </a:ext>
            </a:extLst>
          </p:cNvPr>
          <p:cNvPicPr>
            <a:picLocks noGrp="1" noChangeAspect="1"/>
          </p:cNvPicPr>
          <p:nvPr>
            <p:ph type="pic" sz="quarter" idx="19"/>
          </p:nvPr>
        </p:nvPicPr>
        <p:blipFill>
          <a:blip r:embed="rId8"/>
          <a:srcRect l="16667" r="16667"/>
          <a:stretch/>
        </p:blipFill>
        <p:spPr>
          <a:prstGeom prst="rect">
            <a:avLst/>
          </a:prstGeom>
          <a:solidFill>
            <a:prstClr val="white">
              <a:lumMod val="85000"/>
            </a:prstClr>
          </a:solidFill>
        </p:spPr>
      </p:pic>
      <p:pic>
        <p:nvPicPr>
          <p:cNvPr id="1028" name="Picture 4" descr="The Thursday Murder Club (2025) - Kent Film Office">
            <a:extLst>
              <a:ext uri="{FF2B5EF4-FFF2-40B4-BE49-F238E27FC236}">
                <a16:creationId xmlns:a16="http://schemas.microsoft.com/office/drawing/2014/main" id="{27997ECA-0175-50BF-EFE1-D9B07CB1D308}"/>
              </a:ext>
            </a:extLst>
          </p:cNvPr>
          <p:cNvPicPr>
            <a:picLocks noGrp="1" noChangeAspect="1" noChangeArrowheads="1"/>
          </p:cNvPicPr>
          <p:nvPr>
            <p:ph type="pic" sz="quarter" idx="14"/>
          </p:nvPr>
        </p:nvPicPr>
        <p:blipFill>
          <a:blip r:embed="rId9">
            <a:extLst>
              <a:ext uri="{28A0092B-C50C-407E-A947-70E740481C1C}">
                <a14:useLocalDpi xmlns:a14="http://schemas.microsoft.com/office/drawing/2010/main" val="0"/>
              </a:ext>
            </a:extLst>
          </a:blip>
          <a:srcRect l="16650" r="166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Hostage – Review | Netflix Thriller Series | Heaven of Horror">
            <a:extLst>
              <a:ext uri="{FF2B5EF4-FFF2-40B4-BE49-F238E27FC236}">
                <a16:creationId xmlns:a16="http://schemas.microsoft.com/office/drawing/2014/main" id="{2C02A999-BCC2-55D6-FE8B-95FDF2A65A75}"/>
              </a:ext>
            </a:extLst>
          </p:cNvPr>
          <p:cNvPicPr>
            <a:picLocks noGrp="1" noChangeAspect="1" noChangeArrowheads="1"/>
          </p:cNvPicPr>
          <p:nvPr>
            <p:ph type="pic" sz="quarter" idx="21"/>
          </p:nvPr>
        </p:nvPicPr>
        <p:blipFill>
          <a:blip r:embed="rId10">
            <a:extLst>
              <a:ext uri="{28A0092B-C50C-407E-A947-70E740481C1C}">
                <a14:useLocalDpi xmlns:a14="http://schemas.microsoft.com/office/drawing/2010/main" val="0"/>
              </a:ext>
            </a:extLst>
          </a:blip>
          <a:srcRect l="25000" r="25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47" descr="The image shows two people standing in front of a wallpapered wall, one in a dark coat and the other in a green shirt.&#10;&#10;AI-generated content may be incorrect.">
            <a:extLst>
              <a:ext uri="{FF2B5EF4-FFF2-40B4-BE49-F238E27FC236}">
                <a16:creationId xmlns:a16="http://schemas.microsoft.com/office/drawing/2014/main" id="{B54EB422-3AAF-F2BD-3A31-37D65B0EF3F8}"/>
              </a:ext>
            </a:extLst>
          </p:cNvPr>
          <p:cNvPicPr>
            <a:picLocks noGrp="1" noChangeAspect="1"/>
          </p:cNvPicPr>
          <p:nvPr>
            <p:ph type="pic" sz="quarter" idx="20"/>
          </p:nvPr>
        </p:nvPicPr>
        <p:blipFill>
          <a:blip r:embed="rId11"/>
          <a:srcRect l="10000" r="10000"/>
          <a:stretch/>
        </p:blipFill>
        <p:spPr>
          <a:xfrm>
            <a:off x="5538788" y="3346450"/>
            <a:ext cx="1184275" cy="1184275"/>
          </a:xfrm>
          <a:prstGeom prst="rect">
            <a:avLst/>
          </a:prstGeom>
          <a:solidFill>
            <a:prstClr val="white">
              <a:lumMod val="85000"/>
            </a:prstClr>
          </a:solidFill>
        </p:spPr>
      </p:pic>
      <p:pic>
        <p:nvPicPr>
          <p:cNvPr id="1026" name="Picture 2" descr="Monster The Ed Gein Story' Ending Explained: Inside Ed's Diagnosis, Fate,  and More - Netflix Tudum">
            <a:extLst>
              <a:ext uri="{FF2B5EF4-FFF2-40B4-BE49-F238E27FC236}">
                <a16:creationId xmlns:a16="http://schemas.microsoft.com/office/drawing/2014/main" id="{FB72B966-8725-4072-0CE8-2E999AB59651}"/>
              </a:ext>
            </a:extLst>
          </p:cNvPr>
          <p:cNvPicPr>
            <a:picLocks noGrp="1" noChangeAspect="1" noChangeArrowheads="1"/>
          </p:cNvPicPr>
          <p:nvPr>
            <p:ph type="pic" sz="quarter" idx="22"/>
          </p:nvPr>
        </p:nvPicPr>
        <p:blipFill>
          <a:blip r:embed="rId12">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1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7E717-D669-3E4E-69E2-83A0BADC2DC3}"/>
            </a:ext>
          </a:extLst>
        </p:cNvPr>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6363AB2D-C5FA-9CEA-455B-A2919C7D67CC}"/>
              </a:ext>
            </a:extLst>
          </p:cNvPr>
          <p:cNvSpPr>
            <a:spLocks noGrp="1"/>
          </p:cNvSpPr>
          <p:nvPr>
            <p:ph type="body" sz="quarter" idx="34"/>
          </p:nvPr>
        </p:nvSpPr>
        <p:spPr/>
        <p:txBody>
          <a:bodyPr>
            <a:normAutofit lnSpcReduction="10000"/>
          </a:bodyPr>
          <a:lstStyle/>
          <a:p>
            <a:r>
              <a:rPr lang="en-GB" b="1">
                <a:solidFill>
                  <a:srgbClr val="E10514"/>
                </a:solidFill>
              </a:rPr>
              <a:t>LOL: Last One Laughing UK</a:t>
            </a:r>
          </a:p>
          <a:p>
            <a:r>
              <a:rPr lang="en-GB">
                <a:solidFill>
                  <a:schemeClr val="bg2"/>
                </a:solidFill>
              </a:rPr>
              <a:t>20 Mar</a:t>
            </a:r>
          </a:p>
          <a:p>
            <a:r>
              <a:rPr lang="en-GB">
                <a:solidFill>
                  <a:srgbClr val="4D4D4D"/>
                </a:solidFill>
              </a:rPr>
              <a:t>6,008,952</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7AAAFF90-9B32-C36B-25F4-482B3BD29FD4}"/>
              </a:ext>
            </a:extLst>
          </p:cNvPr>
          <p:cNvSpPr>
            <a:spLocks noGrp="1"/>
          </p:cNvSpPr>
          <p:nvPr>
            <p:ph type="title"/>
          </p:nvPr>
        </p:nvSpPr>
        <p:spPr/>
        <p:txBody>
          <a:bodyPr>
            <a:normAutofit/>
          </a:bodyPr>
          <a:lstStyle/>
          <a:p>
            <a:r>
              <a:rPr lang="en-GB"/>
              <a:t>Top </a:t>
            </a:r>
            <a:r>
              <a:rPr lang="en-GB" u="sng"/>
              <a:t>Amazon Prime Video</a:t>
            </a:r>
            <a:r>
              <a:rPr lang="en-GB"/>
              <a:t> programmes 2025 (TV Set)</a:t>
            </a:r>
          </a:p>
        </p:txBody>
      </p:sp>
      <p:sp>
        <p:nvSpPr>
          <p:cNvPr id="153" name="Text Placeholder 152">
            <a:extLst>
              <a:ext uri="{FF2B5EF4-FFF2-40B4-BE49-F238E27FC236}">
                <a16:creationId xmlns:a16="http://schemas.microsoft.com/office/drawing/2014/main" id="{9F0B75CA-0231-8B20-8C81-F2B22C532D35}"/>
              </a:ext>
            </a:extLst>
          </p:cNvPr>
          <p:cNvSpPr>
            <a:spLocks noGrp="1"/>
          </p:cNvSpPr>
          <p:nvPr>
            <p:ph type="body" sz="quarter" idx="33"/>
          </p:nvPr>
        </p:nvSpPr>
        <p:spPr/>
        <p:txBody>
          <a:bodyPr>
            <a:normAutofit/>
          </a:bodyPr>
          <a:lstStyle/>
          <a:p>
            <a:r>
              <a:rPr lang="en-GB" b="1">
                <a:solidFill>
                  <a:srgbClr val="E10514"/>
                </a:solidFill>
              </a:rPr>
              <a:t>Clarkson’s Farm </a:t>
            </a:r>
          </a:p>
          <a:p>
            <a:r>
              <a:rPr lang="en-GB">
                <a:solidFill>
                  <a:schemeClr val="bg2"/>
                </a:solidFill>
              </a:rPr>
              <a:t>23 May</a:t>
            </a:r>
          </a:p>
          <a:p>
            <a:r>
              <a:rPr lang="en-GB">
                <a:solidFill>
                  <a:srgbClr val="4D4D4D"/>
                </a:solidFill>
              </a:rPr>
              <a:t>7,259,234</a:t>
            </a:r>
          </a:p>
          <a:p>
            <a:endParaRPr lang="en-GB">
              <a:solidFill>
                <a:srgbClr val="4D4D4D"/>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E077C8F2-B75E-4EA2-A180-267E08CCBCF5}"/>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Reacher </a:t>
            </a:r>
          </a:p>
          <a:p>
            <a:r>
              <a:rPr lang="en-GB">
                <a:solidFill>
                  <a:schemeClr val="bg2"/>
                </a:solidFill>
              </a:rPr>
              <a:t>20 Feb</a:t>
            </a:r>
          </a:p>
          <a:p>
            <a:r>
              <a:rPr lang="en-GB">
                <a:solidFill>
                  <a:schemeClr val="bg2"/>
                </a:solidFill>
              </a:rPr>
              <a:t>4,033,557</a:t>
            </a: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022D37A4-AC8D-D7E9-141E-F6F648BE4E82}"/>
              </a:ext>
            </a:extLst>
          </p:cNvPr>
          <p:cNvSpPr>
            <a:spLocks noGrp="1"/>
          </p:cNvSpPr>
          <p:nvPr>
            <p:ph type="body" sz="quarter" idx="36"/>
          </p:nvPr>
        </p:nvSpPr>
        <p:spPr/>
        <p:txBody>
          <a:bodyPr>
            <a:normAutofit/>
          </a:bodyPr>
          <a:lstStyle/>
          <a:p>
            <a:r>
              <a:rPr lang="en-GB" b="1">
                <a:solidFill>
                  <a:srgbClr val="E10514"/>
                </a:solidFill>
              </a:rPr>
              <a:t>Heads Of State </a:t>
            </a:r>
          </a:p>
          <a:p>
            <a:r>
              <a:rPr lang="en-GB">
                <a:solidFill>
                  <a:schemeClr val="bg2"/>
                </a:solidFill>
              </a:rPr>
              <a:t>2 Jul</a:t>
            </a:r>
          </a:p>
          <a:p>
            <a:r>
              <a:rPr lang="en-GB">
                <a:solidFill>
                  <a:schemeClr val="bg2"/>
                </a:solidFill>
              </a:rPr>
              <a:t>3,103,777</a:t>
            </a: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E9203104-97B3-D9A6-AE57-77EA8A7F6905}"/>
              </a:ext>
            </a:extLst>
          </p:cNvPr>
          <p:cNvSpPr>
            <a:spLocks noGrp="1"/>
          </p:cNvSpPr>
          <p:nvPr>
            <p:ph type="body" sz="quarter" idx="37"/>
          </p:nvPr>
        </p:nvSpPr>
        <p:spPr/>
        <p:txBody>
          <a:bodyPr>
            <a:normAutofit/>
          </a:bodyPr>
          <a:lstStyle/>
          <a:p>
            <a:r>
              <a:rPr lang="en-US" b="1">
                <a:solidFill>
                  <a:srgbClr val="E10514"/>
                </a:solidFill>
              </a:rPr>
              <a:t>The Assassin</a:t>
            </a:r>
            <a:endParaRPr lang="en-GB" b="1">
              <a:solidFill>
                <a:srgbClr val="E10514"/>
              </a:solidFill>
            </a:endParaRPr>
          </a:p>
          <a:p>
            <a:r>
              <a:rPr lang="en-GB">
                <a:solidFill>
                  <a:schemeClr val="bg2"/>
                </a:solidFill>
              </a:rPr>
              <a:t>25 Jul</a:t>
            </a:r>
          </a:p>
          <a:p>
            <a:r>
              <a:rPr lang="en-GB">
                <a:solidFill>
                  <a:schemeClr val="bg2"/>
                </a:solidFill>
              </a:rPr>
              <a:t>2,938,317</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37BD40E8-F5C9-0F11-1E98-9170D8047A1D}"/>
              </a:ext>
            </a:extLst>
          </p:cNvPr>
          <p:cNvSpPr>
            <a:spLocks noGrp="1"/>
          </p:cNvSpPr>
          <p:nvPr>
            <p:ph type="body" sz="quarter" idx="38"/>
          </p:nvPr>
        </p:nvSpPr>
        <p:spPr/>
        <p:txBody>
          <a:bodyPr>
            <a:normAutofit/>
          </a:bodyPr>
          <a:lstStyle/>
          <a:p>
            <a:r>
              <a:rPr lang="en-GB" b="1">
                <a:solidFill>
                  <a:srgbClr val="E10514"/>
                </a:solidFill>
              </a:rPr>
              <a:t>A Working Man</a:t>
            </a:r>
          </a:p>
          <a:p>
            <a:r>
              <a:rPr lang="en-GB">
                <a:solidFill>
                  <a:schemeClr val="bg2"/>
                </a:solidFill>
              </a:rPr>
              <a:t>15 May</a:t>
            </a:r>
          </a:p>
          <a:p>
            <a:r>
              <a:rPr lang="en-GB">
                <a:solidFill>
                  <a:schemeClr val="bg2"/>
                </a:solidFill>
              </a:rPr>
              <a:t>2,431,251</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90B7EF0F-29A3-35EC-C075-8F628C370A0F}"/>
              </a:ext>
            </a:extLst>
          </p:cNvPr>
          <p:cNvSpPr>
            <a:spLocks noGrp="1"/>
          </p:cNvSpPr>
          <p:nvPr>
            <p:ph type="body" sz="quarter" idx="39"/>
          </p:nvPr>
        </p:nvSpPr>
        <p:spPr/>
        <p:txBody>
          <a:bodyPr>
            <a:normAutofit/>
          </a:bodyPr>
          <a:lstStyle/>
          <a:p>
            <a:r>
              <a:rPr lang="en-GB" b="1">
                <a:solidFill>
                  <a:srgbClr val="E10514"/>
                </a:solidFill>
              </a:rPr>
              <a:t>The Accountant 2 </a:t>
            </a:r>
          </a:p>
          <a:p>
            <a:r>
              <a:rPr lang="en-GB">
                <a:solidFill>
                  <a:schemeClr val="bg2"/>
                </a:solidFill>
              </a:rPr>
              <a:t>5 Jun</a:t>
            </a:r>
          </a:p>
          <a:p>
            <a:r>
              <a:rPr lang="en-GB">
                <a:solidFill>
                  <a:schemeClr val="bg2"/>
                </a:solidFill>
              </a:rPr>
              <a:t>2,714,648</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E85AA924-678A-C3B1-409F-2CC6D11077C0}"/>
              </a:ext>
            </a:extLst>
          </p:cNvPr>
          <p:cNvSpPr>
            <a:spLocks noGrp="1"/>
          </p:cNvSpPr>
          <p:nvPr>
            <p:ph type="body" sz="quarter" idx="40"/>
          </p:nvPr>
        </p:nvSpPr>
        <p:spPr/>
        <p:txBody>
          <a:bodyPr>
            <a:normAutofit/>
          </a:bodyPr>
          <a:lstStyle/>
          <a:p>
            <a:r>
              <a:rPr lang="en-GB" b="1">
                <a:solidFill>
                  <a:srgbClr val="E10514"/>
                </a:solidFill>
              </a:rPr>
              <a:t>Playdate</a:t>
            </a:r>
          </a:p>
          <a:p>
            <a:r>
              <a:rPr lang="en-GB">
                <a:solidFill>
                  <a:schemeClr val="bg2"/>
                </a:solidFill>
              </a:rPr>
              <a:t>12 Nov</a:t>
            </a:r>
          </a:p>
          <a:p>
            <a:r>
              <a:rPr lang="en-GB">
                <a:solidFill>
                  <a:schemeClr val="bg2"/>
                </a:solidFill>
              </a:rPr>
              <a:t>2,405,642</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3BC06F77-D1CF-609A-7B06-65907C64C408}"/>
              </a:ext>
            </a:extLst>
          </p:cNvPr>
          <p:cNvSpPr>
            <a:spLocks noGrp="1"/>
          </p:cNvSpPr>
          <p:nvPr>
            <p:ph type="body" sz="quarter" idx="41"/>
          </p:nvPr>
        </p:nvSpPr>
        <p:spPr/>
        <p:txBody>
          <a:bodyPr>
            <a:normAutofit/>
          </a:bodyPr>
          <a:lstStyle/>
          <a:p>
            <a:r>
              <a:rPr lang="en-GB" b="1">
                <a:solidFill>
                  <a:srgbClr val="E10514"/>
                </a:solidFill>
              </a:rPr>
              <a:t>The Girlfriend </a:t>
            </a:r>
          </a:p>
          <a:p>
            <a:r>
              <a:rPr lang="en-GB">
                <a:solidFill>
                  <a:schemeClr val="bg2"/>
                </a:solidFill>
              </a:rPr>
              <a:t>10 Sep</a:t>
            </a:r>
          </a:p>
          <a:p>
            <a:r>
              <a:rPr lang="en-GB">
                <a:solidFill>
                  <a:schemeClr val="bg2"/>
                </a:solidFill>
              </a:rPr>
              <a:t>2,257,737</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66535FF3-7384-29A1-34DC-AAAD922AC27D}"/>
              </a:ext>
            </a:extLst>
          </p:cNvPr>
          <p:cNvSpPr>
            <a:spLocks noGrp="1"/>
          </p:cNvSpPr>
          <p:nvPr>
            <p:ph type="body" sz="quarter" idx="42"/>
          </p:nvPr>
        </p:nvSpPr>
        <p:spPr/>
        <p:txBody>
          <a:bodyPr>
            <a:normAutofit/>
          </a:bodyPr>
          <a:lstStyle/>
          <a:p>
            <a:r>
              <a:rPr lang="en-GB" b="1">
                <a:solidFill>
                  <a:srgbClr val="E10514"/>
                </a:solidFill>
              </a:rPr>
              <a:t>Fallout</a:t>
            </a:r>
          </a:p>
          <a:p>
            <a:r>
              <a:rPr lang="en-GB">
                <a:solidFill>
                  <a:schemeClr val="bg2"/>
                </a:solidFill>
              </a:rPr>
              <a:t>17 Dec</a:t>
            </a:r>
          </a:p>
          <a:p>
            <a:r>
              <a:rPr lang="en-GB">
                <a:solidFill>
                  <a:schemeClr val="bg2"/>
                </a:solidFill>
              </a:rPr>
              <a:t>2,153,202</a:t>
            </a:r>
          </a:p>
          <a:p>
            <a:endParaRPr lang="en-GB">
              <a:solidFill>
                <a:schemeClr val="bg2"/>
              </a:solidFill>
              <a:highlight>
                <a:srgbClr val="FFFF00"/>
              </a:highlight>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 name="Text Placeholder 2">
            <a:extLst>
              <a:ext uri="{FF2B5EF4-FFF2-40B4-BE49-F238E27FC236}">
                <a16:creationId xmlns:a16="http://schemas.microsoft.com/office/drawing/2014/main" id="{98D32B7D-EE50-0F5D-9183-6BD61897A962}"/>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2025, Adults. </a:t>
            </a:r>
            <a:r>
              <a:rPr kumimoji="0" lang="en-US" sz="1000" b="0" i="0" u="none" strike="noStrike" kern="1200" cap="none" spc="0" normalizeH="0" baseline="0" noProof="0">
                <a:ln>
                  <a:noFill/>
                </a:ln>
                <a:solidFill>
                  <a:srgbClr val="4D4D4D"/>
                </a:solidFill>
                <a:effectLst/>
                <a:uLnTx/>
                <a:uFillTx/>
                <a:latin typeface="Arial"/>
                <a:ea typeface="+mn-ea"/>
                <a:cs typeface="+mn-cs"/>
              </a:rPr>
              <a:t>Average audience achieved during the first 28 days of their availability. Only includes TV set viewing. </a:t>
            </a:r>
            <a:r>
              <a:rPr kumimoji="0" lang="en-GB" sz="1000" b="0" i="0" u="none" strike="noStrike" kern="1200" cap="none" spc="0" normalizeH="0" baseline="0" noProof="0">
                <a:ln>
                  <a:noFill/>
                </a:ln>
                <a:solidFill>
                  <a:srgbClr val="4D4D4D"/>
                </a:solidFill>
                <a:effectLst/>
                <a:uLnTx/>
                <a:uFillTx/>
                <a:latin typeface="Arial"/>
                <a:ea typeface="+mn-ea"/>
                <a:cs typeface="+mn-cs"/>
              </a:rPr>
              <a:t>Top performing episode only.</a:t>
            </a:r>
          </a:p>
        </p:txBody>
      </p:sp>
      <p:pic>
        <p:nvPicPr>
          <p:cNvPr id="30" name="Picture Placeholder 29" descr="Two people in casual attire stand outside a house with a gate and a lawn.&#10;&#10;AI-generated content may be incorrect.">
            <a:extLst>
              <a:ext uri="{FF2B5EF4-FFF2-40B4-BE49-F238E27FC236}">
                <a16:creationId xmlns:a16="http://schemas.microsoft.com/office/drawing/2014/main" id="{54EF789D-3899-963C-21BB-4C223A025391}"/>
              </a:ext>
            </a:extLst>
          </p:cNvPr>
          <p:cNvPicPr>
            <a:picLocks noGrp="1" noChangeAspect="1"/>
          </p:cNvPicPr>
          <p:nvPr>
            <p:ph type="pic" sz="quarter" idx="15"/>
          </p:nvPr>
        </p:nvPicPr>
        <p:blipFill>
          <a:blip r:embed="rId3"/>
          <a:srcRect l="16682" r="16682"/>
          <a:stretch/>
        </p:blipFill>
        <p:spPr>
          <a:prstGeom prst="rect">
            <a:avLst/>
          </a:prstGeom>
          <a:solidFill>
            <a:prstClr val="white">
              <a:lumMod val="85000"/>
            </a:prstClr>
          </a:solidFill>
        </p:spPr>
      </p:pic>
      <p:pic>
        <p:nvPicPr>
          <p:cNvPr id="32" name="Picture Placeholder 31" descr="Two men in suits and ties, each holding a gun, stand in a grand, ornate room with marble columns and a staircase.&#10;&#10;AI-generated content may be incorrect.">
            <a:extLst>
              <a:ext uri="{FF2B5EF4-FFF2-40B4-BE49-F238E27FC236}">
                <a16:creationId xmlns:a16="http://schemas.microsoft.com/office/drawing/2014/main" id="{830D1ADC-330C-9F4E-BCC1-9EBC0FC1262F}"/>
              </a:ext>
            </a:extLst>
          </p:cNvPr>
          <p:cNvPicPr>
            <a:picLocks noGrp="1" noChangeAspect="1"/>
          </p:cNvPicPr>
          <p:nvPr>
            <p:ph type="pic" sz="quarter" idx="16"/>
          </p:nvPr>
        </p:nvPicPr>
        <p:blipFill>
          <a:blip r:embed="rId4"/>
          <a:srcRect l="16667" r="16667"/>
          <a:stretch/>
        </p:blipFill>
        <p:spPr>
          <a:prstGeom prst="rect">
            <a:avLst/>
          </a:prstGeom>
          <a:solidFill>
            <a:prstClr val="white">
              <a:lumMod val="85000"/>
            </a:prstClr>
          </a:solidFill>
        </p:spPr>
      </p:pic>
      <p:pic>
        <p:nvPicPr>
          <p:cNvPr id="35" name="Picture Placeholder 34" descr="The image shows two soldiers, one holding a rifle and the other wearing tactical gear, facing each other in a tense, serious moment.&#10;&#10;AI-generated content may be incorrect.">
            <a:extLst>
              <a:ext uri="{FF2B5EF4-FFF2-40B4-BE49-F238E27FC236}">
                <a16:creationId xmlns:a16="http://schemas.microsoft.com/office/drawing/2014/main" id="{FCA17A2E-53DB-B2F7-7780-C2E7F9800111}"/>
              </a:ext>
            </a:extLst>
          </p:cNvPr>
          <p:cNvPicPr>
            <a:picLocks noGrp="1" noChangeAspect="1"/>
          </p:cNvPicPr>
          <p:nvPr>
            <p:ph type="pic" sz="quarter" idx="18"/>
          </p:nvPr>
        </p:nvPicPr>
        <p:blipFill>
          <a:blip r:embed="rId5"/>
          <a:srcRect l="25000" r="25000"/>
          <a:stretch/>
        </p:blipFill>
        <p:spPr>
          <a:prstGeom prst="rect">
            <a:avLst/>
          </a:prstGeom>
          <a:solidFill>
            <a:prstClr val="white">
              <a:lumMod val="85000"/>
            </a:prstClr>
          </a:solidFill>
        </p:spPr>
      </p:pic>
      <p:pic>
        <p:nvPicPr>
          <p:cNvPr id="41" name="Picture Placeholder 40" descr="The image depicts a cozy, intimate setting with three people seated closely, engaging in a quiet conversation amidst vibrant, abstract wall art.&#10;&#10;AI-generated content may be incorrect.">
            <a:extLst>
              <a:ext uri="{FF2B5EF4-FFF2-40B4-BE49-F238E27FC236}">
                <a16:creationId xmlns:a16="http://schemas.microsoft.com/office/drawing/2014/main" id="{0A41AED5-7391-CBD6-9ED9-F372012355AF}"/>
              </a:ext>
            </a:extLst>
          </p:cNvPr>
          <p:cNvPicPr>
            <a:picLocks noGrp="1" noChangeAspect="1"/>
          </p:cNvPicPr>
          <p:nvPr>
            <p:ph type="pic" sz="quarter" idx="21"/>
          </p:nvPr>
        </p:nvPicPr>
        <p:blipFill>
          <a:blip r:embed="rId6"/>
          <a:srcRect l="21857" r="21857"/>
          <a:stretch/>
        </p:blipFill>
        <p:spPr>
          <a:prstGeom prst="rect">
            <a:avLst/>
          </a:prstGeom>
          <a:solidFill>
            <a:prstClr val="white">
              <a:lumMod val="85000"/>
            </a:prstClr>
          </a:solidFill>
        </p:spPr>
      </p:pic>
      <p:pic>
        <p:nvPicPr>
          <p:cNvPr id="43" name="Picture Placeholder 42" descr="An action-packed scene featuring a person in a futuristic suit holding a weapon amidst a backdrop of other characters and dynamic, explosive imagery.&#10;&#10;AI-generated content may be incorrect.">
            <a:extLst>
              <a:ext uri="{FF2B5EF4-FFF2-40B4-BE49-F238E27FC236}">
                <a16:creationId xmlns:a16="http://schemas.microsoft.com/office/drawing/2014/main" id="{B59973F5-443F-2F21-2C31-4E53EC6989D1}"/>
              </a:ext>
            </a:extLst>
          </p:cNvPr>
          <p:cNvPicPr>
            <a:picLocks noGrp="1" noChangeAspect="1"/>
          </p:cNvPicPr>
          <p:nvPr>
            <p:ph type="pic" sz="quarter" idx="22"/>
          </p:nvPr>
        </p:nvPicPr>
        <p:blipFill>
          <a:blip r:embed="rId7"/>
          <a:srcRect l="21875" r="21875"/>
          <a:stretch/>
        </p:blipFill>
        <p:spPr>
          <a:prstGeom prst="rect">
            <a:avLst/>
          </a:prstGeom>
          <a:solidFill>
            <a:prstClr val="white">
              <a:lumMod val="85000"/>
            </a:prstClr>
          </a:solidFill>
        </p:spPr>
      </p:pic>
      <p:pic>
        <p:nvPicPr>
          <p:cNvPr id="27" name="Picture 2" descr="Clarkson's Farm' Will Take A Break After Filming Season Five">
            <a:extLst>
              <a:ext uri="{FF2B5EF4-FFF2-40B4-BE49-F238E27FC236}">
                <a16:creationId xmlns:a16="http://schemas.microsoft.com/office/drawing/2014/main" id="{6C2D9E20-1B6C-E575-3A2C-7A9ED2271EEF}"/>
              </a:ext>
            </a:extLst>
          </p:cNvPr>
          <p:cNvPicPr>
            <a:picLocks noGrp="1" noChangeAspect="1" noChangeArrowheads="1"/>
          </p:cNvPicPr>
          <p:nvPr>
            <p:ph type="pic" sz="quarter" idx="13"/>
          </p:nvPr>
        </p:nvPicPr>
        <p:blipFill>
          <a:blip r:embed="rId8">
            <a:extLst>
              <a:ext uri="{28A0092B-C50C-407E-A947-70E740481C1C}">
                <a14:useLocalDpi xmlns:a14="http://schemas.microsoft.com/office/drawing/2010/main" val="0"/>
              </a:ext>
            </a:extLst>
          </a:blip>
          <a:srcRect l="21880" r="2188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Watch the trailer for 'Last One Laughing UK' now streaming on Prime Video">
            <a:extLst>
              <a:ext uri="{FF2B5EF4-FFF2-40B4-BE49-F238E27FC236}">
                <a16:creationId xmlns:a16="http://schemas.microsoft.com/office/drawing/2014/main" id="{D1D91C1D-92AF-4E61-2092-5133D690F13D}"/>
              </a:ext>
            </a:extLst>
          </p:cNvPr>
          <p:cNvPicPr>
            <a:picLocks noGrp="1" noChangeAspect="1" noChangeArrowheads="1"/>
          </p:cNvPicPr>
          <p:nvPr>
            <p:ph type="pic" sz="quarter" idx="14"/>
          </p:nvPr>
        </p:nvPicPr>
        <p:blipFill>
          <a:blip r:embed="rId9">
            <a:extLst>
              <a:ext uri="{28A0092B-C50C-407E-A947-70E740481C1C}">
                <a14:useLocalDpi xmlns:a14="http://schemas.microsoft.com/office/drawing/2010/main" val="0"/>
              </a:ext>
            </a:extLst>
          </a:blip>
          <a:srcRect l="25000" r="25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The Assassin - Official Trailer (2025)">
            <a:extLst>
              <a:ext uri="{FF2B5EF4-FFF2-40B4-BE49-F238E27FC236}">
                <a16:creationId xmlns:a16="http://schemas.microsoft.com/office/drawing/2014/main" id="{D87F08B5-0ACC-3046-41E5-5899D8034DD9}"/>
              </a:ext>
            </a:extLst>
          </p:cNvPr>
          <p:cNvPicPr>
            <a:picLocks noGrp="1" noChangeAspect="1" noChangeArrowheads="1"/>
          </p:cNvPicPr>
          <p:nvPr>
            <p:ph type="pic" sz="quarter" idx="17"/>
          </p:nvPr>
        </p:nvPicPr>
        <p:blipFill>
          <a:blip r:embed="rId10">
            <a:extLst>
              <a:ext uri="{28A0092B-C50C-407E-A947-70E740481C1C}">
                <a14:useLocalDpi xmlns:a14="http://schemas.microsoft.com/office/drawing/2010/main" val="0"/>
              </a:ext>
            </a:extLst>
          </a:blip>
          <a:srcRect l="21866" r="2186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38" descr="A person is holding a shotgun with one hand, positioned against a dark, stormy background.&#10;&#10;AI-generated content may be incorrect.">
            <a:extLst>
              <a:ext uri="{FF2B5EF4-FFF2-40B4-BE49-F238E27FC236}">
                <a16:creationId xmlns:a16="http://schemas.microsoft.com/office/drawing/2014/main" id="{08401491-F734-522A-A6DA-33A77BCF5E48}"/>
              </a:ext>
            </a:extLst>
          </p:cNvPr>
          <p:cNvPicPr>
            <a:picLocks noGrp="1" noChangeAspect="1"/>
          </p:cNvPicPr>
          <p:nvPr>
            <p:ph type="pic" sz="quarter" idx="19"/>
          </p:nvPr>
        </p:nvPicPr>
        <p:blipFill>
          <a:blip r:embed="rId11"/>
          <a:srcRect l="21859" r="21859"/>
          <a:stretch/>
        </p:blipFill>
        <p:spPr>
          <a:xfrm>
            <a:off x="3076575" y="3346450"/>
            <a:ext cx="1184275" cy="1184275"/>
          </a:xfrm>
          <a:prstGeom prst="rect">
            <a:avLst/>
          </a:prstGeom>
          <a:solidFill>
            <a:prstClr val="white">
              <a:lumMod val="85000"/>
            </a:prstClr>
          </a:solidFill>
        </p:spPr>
      </p:pic>
      <p:pic>
        <p:nvPicPr>
          <p:cNvPr id="7" name="Picture Placeholder 36">
            <a:extLst>
              <a:ext uri="{FF2B5EF4-FFF2-40B4-BE49-F238E27FC236}">
                <a16:creationId xmlns:a16="http://schemas.microsoft.com/office/drawing/2014/main" id="{34857D6E-6BCA-2281-D09F-6364551ABBA4}"/>
              </a:ext>
            </a:extLst>
          </p:cNvPr>
          <p:cNvPicPr>
            <a:picLocks noGrp="1" noChangeAspect="1"/>
          </p:cNvPicPr>
          <p:nvPr>
            <p:ph type="pic" sz="quarter" idx="20"/>
          </p:nvPr>
        </p:nvPicPr>
        <p:blipFill>
          <a:blip r:embed="rId12"/>
          <a:srcRect l="12480" r="12480"/>
          <a:stretch/>
        </p:blipFill>
        <p:spPr>
          <a:xfrm>
            <a:off x="5538788" y="3346450"/>
            <a:ext cx="1184275" cy="1184275"/>
          </a:xfrm>
          <a:prstGeom prst="rect">
            <a:avLst/>
          </a:prstGeom>
          <a:solidFill>
            <a:prstClr val="white">
              <a:lumMod val="85000"/>
            </a:prstClr>
          </a:solidFill>
        </p:spPr>
      </p:pic>
    </p:spTree>
    <p:extLst>
      <p:ext uri="{BB962C8B-B14F-4D97-AF65-F5344CB8AC3E}">
        <p14:creationId xmlns:p14="http://schemas.microsoft.com/office/powerpoint/2010/main" val="2391887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2A425-AE0A-2E4B-AF9D-1B9000CA7D69}"/>
            </a:ext>
          </a:extLst>
        </p:cNvPr>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99064BF1-3B11-781C-5812-F209D6A89FDE}"/>
              </a:ext>
            </a:extLst>
          </p:cNvPr>
          <p:cNvSpPr>
            <a:spLocks noGrp="1"/>
          </p:cNvSpPr>
          <p:nvPr>
            <p:ph type="body" sz="quarter" idx="34"/>
          </p:nvPr>
        </p:nvSpPr>
        <p:spPr/>
        <p:txBody>
          <a:bodyPr>
            <a:normAutofit/>
          </a:bodyPr>
          <a:lstStyle/>
          <a:p>
            <a:r>
              <a:rPr lang="en-GB" b="1">
                <a:solidFill>
                  <a:srgbClr val="E10514"/>
                </a:solidFill>
              </a:rPr>
              <a:t>Thunderbolts</a:t>
            </a:r>
          </a:p>
          <a:p>
            <a:r>
              <a:rPr lang="en-GB">
                <a:solidFill>
                  <a:schemeClr val="bg2"/>
                </a:solidFill>
              </a:rPr>
              <a:t>27 Aug</a:t>
            </a:r>
          </a:p>
          <a:p>
            <a:r>
              <a:rPr lang="en-GB">
                <a:solidFill>
                  <a:schemeClr val="bg2"/>
                </a:solidFill>
              </a:rPr>
              <a:t>2,183,865</a:t>
            </a: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8BDBAC06-DDCA-529F-2FF8-C680C7E25ACF}"/>
              </a:ext>
            </a:extLst>
          </p:cNvPr>
          <p:cNvSpPr>
            <a:spLocks noGrp="1"/>
          </p:cNvSpPr>
          <p:nvPr>
            <p:ph type="title"/>
          </p:nvPr>
        </p:nvSpPr>
        <p:spPr/>
        <p:txBody>
          <a:bodyPr>
            <a:normAutofit/>
          </a:bodyPr>
          <a:lstStyle/>
          <a:p>
            <a:r>
              <a:rPr lang="en-GB"/>
              <a:t>Top </a:t>
            </a:r>
            <a:r>
              <a:rPr lang="en-GB" u="sng"/>
              <a:t>Disney+</a:t>
            </a:r>
            <a:r>
              <a:rPr lang="en-GB"/>
              <a:t> programmes 2025 (TV Set)</a:t>
            </a:r>
          </a:p>
        </p:txBody>
      </p:sp>
      <p:sp>
        <p:nvSpPr>
          <p:cNvPr id="153" name="Text Placeholder 152">
            <a:extLst>
              <a:ext uri="{FF2B5EF4-FFF2-40B4-BE49-F238E27FC236}">
                <a16:creationId xmlns:a16="http://schemas.microsoft.com/office/drawing/2014/main" id="{5E1AAEDE-963F-AEE2-A000-97228B70284D}"/>
              </a:ext>
            </a:extLst>
          </p:cNvPr>
          <p:cNvSpPr>
            <a:spLocks noGrp="1"/>
          </p:cNvSpPr>
          <p:nvPr>
            <p:ph type="body" sz="quarter" idx="33"/>
          </p:nvPr>
        </p:nvSpPr>
        <p:spPr/>
        <p:txBody>
          <a:bodyPr>
            <a:normAutofit/>
          </a:bodyPr>
          <a:lstStyle/>
          <a:p>
            <a:r>
              <a:rPr lang="en-GB" b="1">
                <a:solidFill>
                  <a:srgbClr val="E10514"/>
                </a:solidFill>
              </a:rPr>
              <a:t>Moana 2</a:t>
            </a:r>
          </a:p>
          <a:p>
            <a:r>
              <a:rPr lang="en-GB">
                <a:solidFill>
                  <a:schemeClr val="bg2"/>
                </a:solidFill>
              </a:rPr>
              <a:t>12 Mar</a:t>
            </a:r>
          </a:p>
          <a:p>
            <a:r>
              <a:rPr lang="en-GB">
                <a:solidFill>
                  <a:schemeClr val="bg2"/>
                </a:solidFill>
              </a:rPr>
              <a:t>3,593,422</a:t>
            </a: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260BFDED-C2D2-6A69-ED50-6FDA7D042704}"/>
              </a:ext>
            </a:extLst>
          </p:cNvPr>
          <p:cNvSpPr>
            <a:spLocks noGrp="1"/>
          </p:cNvSpPr>
          <p:nvPr>
            <p:ph type="body" sz="quarter" idx="35"/>
          </p:nvPr>
        </p:nvSpPr>
        <p:spPr>
          <a:xfrm>
            <a:off x="5195495" y="2428621"/>
            <a:ext cx="1923784" cy="812103"/>
          </a:xfrm>
        </p:spPr>
        <p:txBody>
          <a:bodyPr>
            <a:normAutofit/>
          </a:bodyPr>
          <a:lstStyle/>
          <a:p>
            <a:r>
              <a:rPr lang="en-GB" b="1" dirty="0">
                <a:solidFill>
                  <a:srgbClr val="E10514"/>
                </a:solidFill>
              </a:rPr>
              <a:t>Alien: Earth </a:t>
            </a:r>
          </a:p>
          <a:p>
            <a:r>
              <a:rPr lang="en-GB" dirty="0">
                <a:solidFill>
                  <a:schemeClr val="bg2"/>
                </a:solidFill>
              </a:rPr>
              <a:t>13 Aug</a:t>
            </a:r>
          </a:p>
          <a:p>
            <a:r>
              <a:rPr lang="en-GB" dirty="0">
                <a:solidFill>
                  <a:schemeClr val="bg2"/>
                </a:solidFill>
              </a:rPr>
              <a:t>2,005,840</a:t>
            </a:r>
          </a:p>
          <a:p>
            <a:endParaRPr lang="en-GB" dirty="0">
              <a:solidFill>
                <a:schemeClr val="bg2"/>
              </a:solidFill>
            </a:endParaRPr>
          </a:p>
          <a:p>
            <a:endParaRPr lang="en-GB" dirty="0">
              <a:solidFill>
                <a:schemeClr val="bg2"/>
              </a:solidFill>
            </a:endParaRPr>
          </a:p>
        </p:txBody>
      </p:sp>
      <p:sp>
        <p:nvSpPr>
          <p:cNvPr id="156" name="Text Placeholder 155">
            <a:extLst>
              <a:ext uri="{FF2B5EF4-FFF2-40B4-BE49-F238E27FC236}">
                <a16:creationId xmlns:a16="http://schemas.microsoft.com/office/drawing/2014/main" id="{531DE676-0F54-671F-469B-75DC3C4D87CF}"/>
              </a:ext>
            </a:extLst>
          </p:cNvPr>
          <p:cNvSpPr>
            <a:spLocks noGrp="1"/>
          </p:cNvSpPr>
          <p:nvPr>
            <p:ph type="body" sz="quarter" idx="36"/>
          </p:nvPr>
        </p:nvSpPr>
        <p:spPr/>
        <p:txBody>
          <a:bodyPr>
            <a:normAutofit/>
          </a:bodyPr>
          <a:lstStyle/>
          <a:p>
            <a:r>
              <a:rPr lang="en-GB" b="1">
                <a:solidFill>
                  <a:srgbClr val="E10514"/>
                </a:solidFill>
              </a:rPr>
              <a:t>Lilo &amp; Stitch</a:t>
            </a:r>
          </a:p>
          <a:p>
            <a:r>
              <a:rPr lang="en-GB">
                <a:solidFill>
                  <a:schemeClr val="bg2"/>
                </a:solidFill>
              </a:rPr>
              <a:t>3 Sep</a:t>
            </a:r>
          </a:p>
          <a:p>
            <a:r>
              <a:rPr lang="en-GB">
                <a:solidFill>
                  <a:schemeClr val="bg2"/>
                </a:solidFill>
              </a:rPr>
              <a:t>1,891,505</a:t>
            </a: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CC5CEA5A-6DE0-70F7-B3BA-E0AF66D8E4D4}"/>
              </a:ext>
            </a:extLst>
          </p:cNvPr>
          <p:cNvSpPr>
            <a:spLocks noGrp="1"/>
          </p:cNvSpPr>
          <p:nvPr>
            <p:ph type="body" sz="quarter" idx="37"/>
          </p:nvPr>
        </p:nvSpPr>
        <p:spPr/>
        <p:txBody>
          <a:bodyPr>
            <a:normAutofit lnSpcReduction="10000"/>
          </a:bodyPr>
          <a:lstStyle/>
          <a:p>
            <a:r>
              <a:rPr lang="en-GB" b="1">
                <a:solidFill>
                  <a:srgbClr val="E10514"/>
                </a:solidFill>
              </a:rPr>
              <a:t>The Fantastic Four: First Steps</a:t>
            </a:r>
          </a:p>
          <a:p>
            <a:r>
              <a:rPr lang="en-GB">
                <a:solidFill>
                  <a:schemeClr val="bg2"/>
                </a:solidFill>
              </a:rPr>
              <a:t>5 Nov</a:t>
            </a:r>
          </a:p>
          <a:p>
            <a:r>
              <a:rPr lang="en-GB">
                <a:solidFill>
                  <a:schemeClr val="bg2"/>
                </a:solidFill>
              </a:rPr>
              <a:t>1,782,008</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6CD79FC8-7215-0343-5D90-2EED000ED962}"/>
              </a:ext>
            </a:extLst>
          </p:cNvPr>
          <p:cNvSpPr>
            <a:spLocks noGrp="1"/>
          </p:cNvSpPr>
          <p:nvPr>
            <p:ph type="body" sz="quarter" idx="38"/>
          </p:nvPr>
        </p:nvSpPr>
        <p:spPr/>
        <p:txBody>
          <a:bodyPr>
            <a:normAutofit lnSpcReduction="10000"/>
          </a:bodyPr>
          <a:lstStyle/>
          <a:p>
            <a:r>
              <a:rPr lang="en-GB" b="1">
                <a:solidFill>
                  <a:srgbClr val="E10514"/>
                </a:solidFill>
              </a:rPr>
              <a:t>Captain America: Brave New World </a:t>
            </a:r>
          </a:p>
          <a:p>
            <a:r>
              <a:rPr lang="en-GB">
                <a:solidFill>
                  <a:schemeClr val="bg2"/>
                </a:solidFill>
              </a:rPr>
              <a:t>28 May</a:t>
            </a:r>
          </a:p>
          <a:p>
            <a:r>
              <a:rPr lang="en-GB">
                <a:solidFill>
                  <a:schemeClr val="bg2"/>
                </a:solidFill>
              </a:rPr>
              <a:t>1,746,603</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32723DAD-2A0F-FF7B-38D1-150518D8EE29}"/>
              </a:ext>
            </a:extLst>
          </p:cNvPr>
          <p:cNvSpPr>
            <a:spLocks noGrp="1"/>
          </p:cNvSpPr>
          <p:nvPr>
            <p:ph type="body" sz="quarter" idx="39"/>
          </p:nvPr>
        </p:nvSpPr>
        <p:spPr/>
        <p:txBody>
          <a:bodyPr>
            <a:normAutofit/>
          </a:bodyPr>
          <a:lstStyle/>
          <a:p>
            <a:r>
              <a:rPr lang="en-GB" b="1">
                <a:solidFill>
                  <a:srgbClr val="E10514"/>
                </a:solidFill>
              </a:rPr>
              <a:t>The Stolen Girl</a:t>
            </a:r>
          </a:p>
          <a:p>
            <a:r>
              <a:rPr lang="en-GB">
                <a:solidFill>
                  <a:schemeClr val="bg2"/>
                </a:solidFill>
              </a:rPr>
              <a:t>16 Apr</a:t>
            </a:r>
          </a:p>
          <a:p>
            <a:r>
              <a:rPr lang="en-GB">
                <a:solidFill>
                  <a:schemeClr val="bg2"/>
                </a:solidFill>
              </a:rPr>
              <a:t>1,755,028</a:t>
            </a: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93A256AC-4FB0-4B47-5C60-3939AD640D4A}"/>
              </a:ext>
            </a:extLst>
          </p:cNvPr>
          <p:cNvSpPr>
            <a:spLocks noGrp="1"/>
          </p:cNvSpPr>
          <p:nvPr>
            <p:ph type="body" sz="quarter" idx="40"/>
          </p:nvPr>
        </p:nvSpPr>
        <p:spPr/>
        <p:txBody>
          <a:bodyPr>
            <a:normAutofit/>
          </a:bodyPr>
          <a:lstStyle/>
          <a:p>
            <a:r>
              <a:rPr lang="en-US" b="1">
                <a:solidFill>
                  <a:srgbClr val="E10514"/>
                </a:solidFill>
              </a:rPr>
              <a:t>A Thousand Blows</a:t>
            </a:r>
            <a:endParaRPr lang="en-GB" b="1">
              <a:solidFill>
                <a:srgbClr val="E10514"/>
              </a:solidFill>
            </a:endParaRPr>
          </a:p>
          <a:p>
            <a:r>
              <a:rPr lang="en-GB">
                <a:solidFill>
                  <a:schemeClr val="bg2"/>
                </a:solidFill>
              </a:rPr>
              <a:t>21 Feb</a:t>
            </a:r>
          </a:p>
          <a:p>
            <a:r>
              <a:rPr lang="en-GB">
                <a:solidFill>
                  <a:schemeClr val="bg2"/>
                </a:solidFill>
              </a:rPr>
              <a:t>1,576,368</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779D7AA5-400B-978D-221B-D52611A32CB6}"/>
              </a:ext>
            </a:extLst>
          </p:cNvPr>
          <p:cNvSpPr>
            <a:spLocks noGrp="1"/>
          </p:cNvSpPr>
          <p:nvPr>
            <p:ph type="body" sz="quarter" idx="41"/>
          </p:nvPr>
        </p:nvSpPr>
        <p:spPr/>
        <p:txBody>
          <a:bodyPr>
            <a:normAutofit/>
          </a:bodyPr>
          <a:lstStyle/>
          <a:p>
            <a:r>
              <a:rPr lang="en-GB" b="1">
                <a:solidFill>
                  <a:srgbClr val="E10514"/>
                </a:solidFill>
              </a:rPr>
              <a:t>Star Wars: Andor</a:t>
            </a:r>
          </a:p>
          <a:p>
            <a:r>
              <a:rPr lang="en-GB">
                <a:solidFill>
                  <a:schemeClr val="bg2"/>
                </a:solidFill>
              </a:rPr>
              <a:t>23 Apr</a:t>
            </a:r>
          </a:p>
          <a:p>
            <a:r>
              <a:rPr lang="en-GB">
                <a:solidFill>
                  <a:schemeClr val="bg2"/>
                </a:solidFill>
              </a:rPr>
              <a:t>1,508,662</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4C41999F-A396-D515-5139-CE719B1D8226}"/>
              </a:ext>
            </a:extLst>
          </p:cNvPr>
          <p:cNvSpPr>
            <a:spLocks noGrp="1"/>
          </p:cNvSpPr>
          <p:nvPr>
            <p:ph type="body" sz="quarter" idx="42"/>
          </p:nvPr>
        </p:nvSpPr>
        <p:spPr/>
        <p:txBody>
          <a:bodyPr>
            <a:normAutofit/>
          </a:bodyPr>
          <a:lstStyle/>
          <a:p>
            <a:r>
              <a:rPr lang="en-GB" b="1">
                <a:solidFill>
                  <a:srgbClr val="E10514"/>
                </a:solidFill>
              </a:rPr>
              <a:t>High Potential</a:t>
            </a:r>
          </a:p>
          <a:p>
            <a:r>
              <a:rPr lang="en-GB">
                <a:solidFill>
                  <a:schemeClr val="bg2"/>
                </a:solidFill>
              </a:rPr>
              <a:t>1 Oct</a:t>
            </a:r>
          </a:p>
          <a:p>
            <a:r>
              <a:rPr lang="en-GB">
                <a:solidFill>
                  <a:schemeClr val="bg2"/>
                </a:solidFill>
              </a:rPr>
              <a:t>1,375,090</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 name="Text Placeholder 2">
            <a:extLst>
              <a:ext uri="{FF2B5EF4-FFF2-40B4-BE49-F238E27FC236}">
                <a16:creationId xmlns:a16="http://schemas.microsoft.com/office/drawing/2014/main" id="{BA22F57D-511E-D400-D454-0A9E283D9485}"/>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2025, Adults. </a:t>
            </a:r>
            <a:r>
              <a:rPr kumimoji="0" lang="en-US" sz="1000" b="0" i="0" u="none" strike="noStrike" kern="1200" cap="none" spc="0" normalizeH="0" baseline="0" noProof="0">
                <a:ln>
                  <a:noFill/>
                </a:ln>
                <a:solidFill>
                  <a:srgbClr val="4D4D4D"/>
                </a:solidFill>
                <a:effectLst/>
                <a:uLnTx/>
                <a:uFillTx/>
                <a:latin typeface="Arial"/>
                <a:ea typeface="+mn-ea"/>
                <a:cs typeface="+mn-cs"/>
              </a:rPr>
              <a:t>Average audience achieved during the first 28 days of their availability. Only includes TV set viewing. </a:t>
            </a:r>
            <a:r>
              <a:rPr kumimoji="0" lang="en-GB" sz="1000" b="0" i="0" u="none" strike="noStrike" kern="1200" cap="none" spc="0" normalizeH="0" baseline="0" noProof="0">
                <a:ln>
                  <a:noFill/>
                </a:ln>
                <a:solidFill>
                  <a:srgbClr val="4D4D4D"/>
                </a:solidFill>
                <a:effectLst/>
                <a:uLnTx/>
                <a:uFillTx/>
                <a:latin typeface="Arial"/>
                <a:ea typeface="+mn-ea"/>
                <a:cs typeface="+mn-cs"/>
              </a:rPr>
              <a:t>Top performing episode only.</a:t>
            </a:r>
          </a:p>
        </p:txBody>
      </p:sp>
      <p:pic>
        <p:nvPicPr>
          <p:cNvPr id="32" name="Picture Placeholder 31">
            <a:extLst>
              <a:ext uri="{FF2B5EF4-FFF2-40B4-BE49-F238E27FC236}">
                <a16:creationId xmlns:a16="http://schemas.microsoft.com/office/drawing/2014/main" id="{2095DA2B-CA6D-D10E-A28A-B49EF40AC1D5}"/>
              </a:ext>
            </a:extLst>
          </p:cNvPr>
          <p:cNvPicPr>
            <a:picLocks noGrp="1" noChangeAspect="1"/>
          </p:cNvPicPr>
          <p:nvPr>
            <p:ph type="pic" sz="quarter" idx="17"/>
          </p:nvPr>
        </p:nvPicPr>
        <p:blipFill>
          <a:blip r:embed="rId3"/>
          <a:srcRect l="21900" r="21900"/>
          <a:stretch/>
        </p:blipFill>
        <p:spPr>
          <a:prstGeom prst="rect">
            <a:avLst/>
          </a:prstGeom>
          <a:solidFill>
            <a:prstClr val="white">
              <a:lumMod val="85000"/>
            </a:prstClr>
          </a:solidFill>
        </p:spPr>
      </p:pic>
      <p:pic>
        <p:nvPicPr>
          <p:cNvPr id="3074" name="Picture 2" descr="Moana 2 Will Likely Push 2025 Remake Off Its Summer Date">
            <a:extLst>
              <a:ext uri="{FF2B5EF4-FFF2-40B4-BE49-F238E27FC236}">
                <a16:creationId xmlns:a16="http://schemas.microsoft.com/office/drawing/2014/main" id="{00B70336-8990-6C0D-CD3D-44015B2726FD}"/>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21850" r="218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ilo &amp; Stitch - Trailer #1">
            <a:extLst>
              <a:ext uri="{FF2B5EF4-FFF2-40B4-BE49-F238E27FC236}">
                <a16:creationId xmlns:a16="http://schemas.microsoft.com/office/drawing/2014/main" id="{96C39C55-02AB-1DC6-D9C8-4E22C9D0DD47}"/>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l="21877" r="21877"/>
          <a:stretch>
            <a:fillRect/>
          </a:stretch>
        </p:blipFill>
        <p:spPr bwMode="auto">
          <a:xfrm>
            <a:off x="8001000"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underbolts* - Final Trailer">
            <a:extLst>
              <a:ext uri="{FF2B5EF4-FFF2-40B4-BE49-F238E27FC236}">
                <a16:creationId xmlns:a16="http://schemas.microsoft.com/office/drawing/2014/main" id="{DCAD8EFD-08B9-E8CF-9ED7-01DCC6BF7B34}"/>
              </a:ext>
            </a:extLst>
          </p:cNvPr>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l="21875" r="21875"/>
          <a:stretch>
            <a:fillRect/>
          </a:stretch>
        </p:blipFill>
        <p:spPr bwMode="auto">
          <a:xfrm>
            <a:off x="3076575"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43" descr="The image depicts a woman in a yellow dress standing amidst a forest of greenery and rusting metal structures.&#10;&#10;AI-generated content may be incorrect.">
            <a:extLst>
              <a:ext uri="{FF2B5EF4-FFF2-40B4-BE49-F238E27FC236}">
                <a16:creationId xmlns:a16="http://schemas.microsoft.com/office/drawing/2014/main" id="{F441D4A0-BB48-F804-E8A3-982C6AC64E48}"/>
              </a:ext>
            </a:extLst>
          </p:cNvPr>
          <p:cNvPicPr>
            <a:picLocks noGrp="1" noChangeAspect="1"/>
          </p:cNvPicPr>
          <p:nvPr>
            <p:ph type="pic" sz="quarter" idx="18"/>
          </p:nvPr>
        </p:nvPicPr>
        <p:blipFill>
          <a:blip r:embed="rId7"/>
          <a:srcRect l="16633" r="16633"/>
          <a:stretch/>
        </p:blipFill>
        <p:spPr>
          <a:xfrm>
            <a:off x="614363" y="3346450"/>
            <a:ext cx="1184275" cy="1184275"/>
          </a:xfrm>
          <a:prstGeom prst="rect">
            <a:avLst/>
          </a:prstGeom>
          <a:solidFill>
            <a:prstClr val="white">
              <a:lumMod val="85000"/>
            </a:prstClr>
          </a:solidFill>
        </p:spPr>
      </p:pic>
      <p:pic>
        <p:nvPicPr>
          <p:cNvPr id="16" name="Picture Placeholder 33" descr="The image depicts a dramatic scene featuring the Avengers, with Captain America standing out in the foreground amidst a backdrop of swirling, fiery clouds.&#10;&#10;AI-generated content may be incorrect.">
            <a:extLst>
              <a:ext uri="{FF2B5EF4-FFF2-40B4-BE49-F238E27FC236}">
                <a16:creationId xmlns:a16="http://schemas.microsoft.com/office/drawing/2014/main" id="{4D9B31AC-21F0-E662-5419-915BE3F396AF}"/>
              </a:ext>
            </a:extLst>
          </p:cNvPr>
          <p:cNvPicPr>
            <a:picLocks noGrp="1" noChangeAspect="1"/>
          </p:cNvPicPr>
          <p:nvPr>
            <p:ph type="pic" sz="quarter" idx="19"/>
          </p:nvPr>
        </p:nvPicPr>
        <p:blipFill>
          <a:blip r:embed="rId8"/>
          <a:srcRect l="16667" r="16667"/>
          <a:stretch/>
        </p:blipFill>
        <p:spPr>
          <a:xfrm>
            <a:off x="3076575" y="3346450"/>
            <a:ext cx="1184275" cy="1184275"/>
          </a:xfrm>
          <a:prstGeom prst="rect">
            <a:avLst/>
          </a:prstGeom>
          <a:solidFill>
            <a:prstClr val="white">
              <a:lumMod val="85000"/>
            </a:prstClr>
          </a:solidFill>
        </p:spPr>
      </p:pic>
      <p:pic>
        <p:nvPicPr>
          <p:cNvPr id="19" name="Picture Placeholder 45" descr="A muscular boxer stands confidently in a ring, surrounded by a backdrop of American flags and classical decor.&#10;&#10;AI-generated content may be incorrect.">
            <a:extLst>
              <a:ext uri="{FF2B5EF4-FFF2-40B4-BE49-F238E27FC236}">
                <a16:creationId xmlns:a16="http://schemas.microsoft.com/office/drawing/2014/main" id="{6954F655-CDE2-24E2-8763-374A1F70E60A}"/>
              </a:ext>
            </a:extLst>
          </p:cNvPr>
          <p:cNvPicPr>
            <a:picLocks noGrp="1" noChangeAspect="1"/>
          </p:cNvPicPr>
          <p:nvPr>
            <p:ph type="pic" sz="quarter" idx="20"/>
          </p:nvPr>
        </p:nvPicPr>
        <p:blipFill>
          <a:blip r:embed="rId9"/>
          <a:srcRect l="20000" r="20000"/>
          <a:stretch/>
        </p:blipFill>
        <p:spPr>
          <a:xfrm>
            <a:off x="5538788" y="3346450"/>
            <a:ext cx="1184275" cy="1184275"/>
          </a:xfrm>
          <a:prstGeom prst="rect">
            <a:avLst/>
          </a:prstGeom>
          <a:solidFill>
            <a:prstClr val="white">
              <a:lumMod val="85000"/>
            </a:prstClr>
          </a:solidFill>
        </p:spPr>
      </p:pic>
      <p:pic>
        <p:nvPicPr>
          <p:cNvPr id="2050" name="Picture 2" descr="Andor' Available on Hulu, ABC, FX and ...">
            <a:extLst>
              <a:ext uri="{FF2B5EF4-FFF2-40B4-BE49-F238E27FC236}">
                <a16:creationId xmlns:a16="http://schemas.microsoft.com/office/drawing/2014/main" id="{99AC59F1-2234-DCE3-A841-E51754781506}"/>
              </a:ext>
            </a:extLst>
          </p:cNvPr>
          <p:cNvPicPr>
            <a:picLocks noGrp="1" noChangeAspect="1" noChangeArrowheads="1"/>
          </p:cNvPicPr>
          <p:nvPr>
            <p:ph type="pic" sz="quarter" idx="21"/>
          </p:nvPr>
        </p:nvPicPr>
        <p:blipFill>
          <a:blip r:embed="rId10">
            <a:extLst>
              <a:ext uri="{28A0092B-C50C-407E-A947-70E740481C1C}">
                <a14:useLocalDpi xmlns:a14="http://schemas.microsoft.com/office/drawing/2010/main" val="0"/>
              </a:ext>
            </a:extLst>
          </a:blip>
          <a:srcRect l="16727" r="1672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igh Potential season 2: cast, plot ...">
            <a:extLst>
              <a:ext uri="{FF2B5EF4-FFF2-40B4-BE49-F238E27FC236}">
                <a16:creationId xmlns:a16="http://schemas.microsoft.com/office/drawing/2014/main" id="{520AE2C5-CAFC-07AF-C322-CEB0BAB5F72C}"/>
              </a:ext>
            </a:extLst>
          </p:cNvPr>
          <p:cNvPicPr>
            <a:picLocks noGrp="1" noChangeAspect="1" noChangeArrowheads="1"/>
          </p:cNvPicPr>
          <p:nvPr>
            <p:ph type="pic" sz="quarter" idx="22"/>
          </p:nvPr>
        </p:nvPicPr>
        <p:blipFill>
          <a:blip r:embed="rId11">
            <a:extLst>
              <a:ext uri="{28A0092B-C50C-407E-A947-70E740481C1C}">
                <a14:useLocalDpi xmlns:a14="http://schemas.microsoft.com/office/drawing/2010/main" val="0"/>
              </a:ext>
            </a:extLst>
          </a:blip>
          <a:srcRect l="22000" r="22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26">
            <a:extLst>
              <a:ext uri="{FF2B5EF4-FFF2-40B4-BE49-F238E27FC236}">
                <a16:creationId xmlns:a16="http://schemas.microsoft.com/office/drawing/2014/main" id="{EBFD762D-2D14-9B8F-EE04-C67AF4AB2786}"/>
              </a:ext>
            </a:extLst>
          </p:cNvPr>
          <p:cNvPicPr>
            <a:picLocks noGrp="1" noChangeAspect="1"/>
          </p:cNvPicPr>
          <p:nvPr>
            <p:ph type="pic" sz="quarter" idx="15"/>
          </p:nvPr>
        </p:nvPicPr>
        <p:blipFill>
          <a:blip r:embed="rId12"/>
          <a:srcRect l="21833" r="21833"/>
          <a:stretch/>
        </p:blipFill>
        <p:spPr>
          <a:xfrm>
            <a:off x="5538788" y="1149350"/>
            <a:ext cx="1184275" cy="1184275"/>
          </a:xfrm>
          <a:prstGeom prst="rect">
            <a:avLst/>
          </a:prstGeom>
          <a:solidFill>
            <a:prstClr val="white">
              <a:lumMod val="85000"/>
            </a:prstClr>
          </a:solidFill>
        </p:spPr>
      </p:pic>
    </p:spTree>
    <p:extLst>
      <p:ext uri="{BB962C8B-B14F-4D97-AF65-F5344CB8AC3E}">
        <p14:creationId xmlns:p14="http://schemas.microsoft.com/office/powerpoint/2010/main" val="318898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B5059-0EBC-EFAB-B517-F9FADFFE1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219C2-6296-A240-51E1-0D8DAC2328CC}"/>
              </a:ext>
            </a:extLst>
          </p:cNvPr>
          <p:cNvSpPr>
            <a:spLocks noGrp="1"/>
          </p:cNvSpPr>
          <p:nvPr>
            <p:ph type="title"/>
          </p:nvPr>
        </p:nvSpPr>
        <p:spPr/>
        <p:txBody>
          <a:bodyPr/>
          <a:lstStyle/>
          <a:p>
            <a:r>
              <a:rPr lang="en-GB"/>
              <a:t>SVOD viewing broadly consistent across 2025</a:t>
            </a:r>
          </a:p>
        </p:txBody>
      </p:sp>
      <p:sp>
        <p:nvSpPr>
          <p:cNvPr id="3" name="Text Placeholder 2">
            <a:extLst>
              <a:ext uri="{FF2B5EF4-FFF2-40B4-BE49-F238E27FC236}">
                <a16:creationId xmlns:a16="http://schemas.microsoft.com/office/drawing/2014/main" id="{CDC5757A-F2F5-8750-F53D-A9F2F7B84AA4}"/>
              </a:ext>
            </a:extLst>
          </p:cNvPr>
          <p:cNvSpPr>
            <a:spLocks noGrp="1"/>
          </p:cNvSpPr>
          <p:nvPr>
            <p:ph type="body" sz="quarter" idx="15"/>
          </p:nvPr>
        </p:nvSpPr>
        <p:spPr/>
        <p:txBody>
          <a:bodyPr/>
          <a:lstStyle/>
          <a:p>
            <a:r>
              <a:rPr lang="en-GB"/>
              <a:t>Source: Barb, 2025, Online Multiple Screens Network, Adults, All devices</a:t>
            </a:r>
          </a:p>
        </p:txBody>
      </p:sp>
      <p:graphicFrame>
        <p:nvGraphicFramePr>
          <p:cNvPr id="7" name="Content Placeholder 6">
            <a:extLst>
              <a:ext uri="{FF2B5EF4-FFF2-40B4-BE49-F238E27FC236}">
                <a16:creationId xmlns:a16="http://schemas.microsoft.com/office/drawing/2014/main" id="{D58E1274-D2C3-A997-1014-A69948188726}"/>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685EB06-102B-54FE-86E5-6AF4816E0369}"/>
              </a:ext>
            </a:extLst>
          </p:cNvPr>
          <p:cNvSpPr txBox="1"/>
          <p:nvPr/>
        </p:nvSpPr>
        <p:spPr>
          <a:xfrm>
            <a:off x="6962436" y="1515111"/>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Adults – All devices</a:t>
            </a:r>
          </a:p>
        </p:txBody>
      </p:sp>
    </p:spTree>
    <p:extLst>
      <p:ext uri="{BB962C8B-B14F-4D97-AF65-F5344CB8AC3E}">
        <p14:creationId xmlns:p14="http://schemas.microsoft.com/office/powerpoint/2010/main" val="1599470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EE3D-FCE1-4124-9DFC-E69D056545C6}"/>
              </a:ext>
            </a:extLst>
          </p:cNvPr>
          <p:cNvSpPr>
            <a:spLocks noGrp="1"/>
          </p:cNvSpPr>
          <p:nvPr>
            <p:ph type="title"/>
          </p:nvPr>
        </p:nvSpPr>
        <p:spPr/>
        <p:txBody>
          <a:bodyPr/>
          <a:lstStyle/>
          <a:p>
            <a:r>
              <a:rPr lang="en-US" dirty="0"/>
              <a:t>Viewing to TV content is mainly on the larger screen</a:t>
            </a:r>
            <a:endParaRPr lang="en-GB" dirty="0"/>
          </a:p>
        </p:txBody>
      </p:sp>
      <p:sp>
        <p:nvSpPr>
          <p:cNvPr id="3" name="Text Placeholder 2">
            <a:extLst>
              <a:ext uri="{FF2B5EF4-FFF2-40B4-BE49-F238E27FC236}">
                <a16:creationId xmlns:a16="http://schemas.microsoft.com/office/drawing/2014/main" id="{0738A130-91BC-4AE8-888B-841DC03A9989}"/>
              </a:ext>
            </a:extLst>
          </p:cNvPr>
          <p:cNvSpPr>
            <a:spLocks noGrp="1"/>
          </p:cNvSpPr>
          <p:nvPr>
            <p:ph type="body" sz="quarter" idx="15"/>
          </p:nvPr>
        </p:nvSpPr>
        <p:spPr>
          <a:xfrm>
            <a:off x="378000" y="5364000"/>
            <a:ext cx="11334817" cy="304800"/>
          </a:xfrm>
        </p:spPr>
        <p:txBody>
          <a:bodyPr/>
          <a:lstStyle/>
          <a:p>
            <a:r>
              <a:rPr lang="en-GB"/>
              <a:t>Source: </a:t>
            </a:r>
            <a:r>
              <a:rPr lang="fr-FR" err="1"/>
              <a:t>Barb</a:t>
            </a:r>
            <a:r>
              <a:rPr lang="fr-FR"/>
              <a:t> 2025, Total TV = Broadcaster TV, Total SVOD/AVOD. </a:t>
            </a:r>
            <a:r>
              <a:rPr lang="fr-FR" err="1"/>
              <a:t>Adults</a:t>
            </a:r>
            <a:r>
              <a:rPr lang="fr-FR"/>
              <a:t>.</a:t>
            </a:r>
            <a:endParaRPr lang="en-GB"/>
          </a:p>
        </p:txBody>
      </p:sp>
      <p:graphicFrame>
        <p:nvGraphicFramePr>
          <p:cNvPr id="43" name="Table 42">
            <a:extLst>
              <a:ext uri="{FF2B5EF4-FFF2-40B4-BE49-F238E27FC236}">
                <a16:creationId xmlns:a16="http://schemas.microsoft.com/office/drawing/2014/main" id="{9DC0E843-AA69-4A0C-850F-F582E6128DE0}"/>
              </a:ext>
            </a:extLst>
          </p:cNvPr>
          <p:cNvGraphicFramePr>
            <a:graphicFrameLocks noGrp="1"/>
          </p:cNvGraphicFramePr>
          <p:nvPr/>
        </p:nvGraphicFramePr>
        <p:xfrm>
          <a:off x="479424" y="1083212"/>
          <a:ext cx="11023497" cy="4280789"/>
        </p:xfrm>
        <a:graphic>
          <a:graphicData uri="http://schemas.openxmlformats.org/drawingml/2006/table">
            <a:tbl>
              <a:tblPr firstRow="1" bandRow="1">
                <a:tableStyleId>{2D5ABB26-0587-4C30-8999-92F81FD0307C}</a:tableStyleId>
              </a:tblPr>
              <a:tblGrid>
                <a:gridCol w="1864397">
                  <a:extLst>
                    <a:ext uri="{9D8B030D-6E8A-4147-A177-3AD203B41FA5}">
                      <a16:colId xmlns:a16="http://schemas.microsoft.com/office/drawing/2014/main" val="3820613456"/>
                    </a:ext>
                  </a:extLst>
                </a:gridCol>
                <a:gridCol w="1831820">
                  <a:extLst>
                    <a:ext uri="{9D8B030D-6E8A-4147-A177-3AD203B41FA5}">
                      <a16:colId xmlns:a16="http://schemas.microsoft.com/office/drawing/2014/main" val="2444188"/>
                    </a:ext>
                  </a:extLst>
                </a:gridCol>
                <a:gridCol w="1831820">
                  <a:extLst>
                    <a:ext uri="{9D8B030D-6E8A-4147-A177-3AD203B41FA5}">
                      <a16:colId xmlns:a16="http://schemas.microsoft.com/office/drawing/2014/main" val="3427061447"/>
                    </a:ext>
                  </a:extLst>
                </a:gridCol>
                <a:gridCol w="1831820">
                  <a:extLst>
                    <a:ext uri="{9D8B030D-6E8A-4147-A177-3AD203B41FA5}">
                      <a16:colId xmlns:a16="http://schemas.microsoft.com/office/drawing/2014/main" val="1759464420"/>
                    </a:ext>
                  </a:extLst>
                </a:gridCol>
                <a:gridCol w="1831820">
                  <a:extLst>
                    <a:ext uri="{9D8B030D-6E8A-4147-A177-3AD203B41FA5}">
                      <a16:colId xmlns:a16="http://schemas.microsoft.com/office/drawing/2014/main" val="3338114437"/>
                    </a:ext>
                  </a:extLst>
                </a:gridCol>
                <a:gridCol w="1831820">
                  <a:extLst>
                    <a:ext uri="{9D8B030D-6E8A-4147-A177-3AD203B41FA5}">
                      <a16:colId xmlns:a16="http://schemas.microsoft.com/office/drawing/2014/main" val="1029218791"/>
                    </a:ext>
                  </a:extLst>
                </a:gridCol>
              </a:tblGrid>
              <a:tr h="6427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a:solidFill>
                          <a:schemeClr val="tx2"/>
                        </a:solidFill>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2"/>
                          </a:solidFill>
                        </a:rPr>
                        <a:t>Total TV</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2"/>
                          </a:solidFill>
                        </a:rPr>
                        <a:t>YouTube</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2"/>
                          </a:solidFill>
                        </a:rPr>
                        <a:t>TikTok</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2"/>
                          </a:solidFill>
                        </a:rPr>
                        <a:t>All other online video</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a:solidFill>
                            <a:schemeClr val="tx2"/>
                          </a:solidFill>
                          <a:latin typeface="+mn-lt"/>
                          <a:ea typeface="+mn-ea"/>
                          <a:cs typeface="+mn-cs"/>
                        </a:rPr>
                        <a:t>% of all video time</a:t>
                      </a:r>
                    </a:p>
                  </a:txBody>
                  <a:tcPr anchor="ctr">
                    <a:lnL>
                      <a:noFill/>
                    </a:lnL>
                    <a:lnR>
                      <a:noFill/>
                    </a:lnR>
                    <a:lnT>
                      <a:noFill/>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08193701"/>
                  </a:ext>
                </a:extLst>
              </a:tr>
              <a:tr h="909501">
                <a:tc>
                  <a:txBody>
                    <a:bodyPr/>
                    <a:lstStyle/>
                    <a:p>
                      <a:pPr algn="ctr"/>
                      <a:endParaRPr lang="en-GB"/>
                    </a:p>
                  </a:txBody>
                  <a:tcPr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95.8%</a:t>
                      </a:r>
                    </a:p>
                  </a:txBody>
                  <a:tcPr marL="6350" marR="6350" marT="6350" marB="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44.7%</a:t>
                      </a:r>
                    </a:p>
                  </a:txBody>
                  <a:tcPr marL="6350" marR="6350" marT="6350" marB="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0.6%</a:t>
                      </a:r>
                    </a:p>
                  </a:txBody>
                  <a:tcPr marL="6350" marR="6350" marT="6350" marB="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6.6%</a:t>
                      </a:r>
                    </a:p>
                  </a:txBody>
                  <a:tcPr marL="6350" marR="6350" marT="6350" marB="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1" i="0" u="none" strike="noStrike">
                          <a:solidFill>
                            <a:srgbClr val="372D87"/>
                          </a:solidFill>
                          <a:effectLst/>
                          <a:latin typeface="Arial" panose="020B0604020202020204" pitchFamily="34" charset="0"/>
                        </a:rPr>
                        <a:t>84.3%</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112187"/>
                  </a:ext>
                </a:extLst>
              </a:tr>
              <a:tr h="909501">
                <a:tc>
                  <a:txBody>
                    <a:bodyPr/>
                    <a:lstStyle/>
                    <a:p>
                      <a:pPr algn="ctr"/>
                      <a:endParaRPr lang="en-GB"/>
                    </a:p>
                  </a:txBody>
                  <a:tcPr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1.4%</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16.4%</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1.3%</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58.0%</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1" i="0" u="none" strike="noStrike">
                          <a:solidFill>
                            <a:srgbClr val="372D87"/>
                          </a:solidFill>
                          <a:effectLst/>
                          <a:latin typeface="Arial" panose="020B0604020202020204" pitchFamily="34" charset="0"/>
                        </a:rPr>
                        <a:t>3.8%</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74420210"/>
                  </a:ext>
                </a:extLst>
              </a:tr>
              <a:tr h="909501">
                <a:tc>
                  <a:txBody>
                    <a:bodyPr/>
                    <a:lstStyle/>
                    <a:p>
                      <a:pPr algn="ctr"/>
                      <a:endParaRPr lang="en-GB"/>
                    </a:p>
                  </a:txBody>
                  <a:tcPr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1.4%</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8.1%</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4.6%</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0" i="0" u="none" strike="noStrike">
                          <a:solidFill>
                            <a:schemeClr val="bg2"/>
                          </a:solidFill>
                          <a:effectLst/>
                          <a:latin typeface="Arial" panose="020B0604020202020204" pitchFamily="34" charset="0"/>
                        </a:rPr>
                        <a:t>5.5%</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tcPr>
                </a:tc>
                <a:tc>
                  <a:txBody>
                    <a:bodyPr/>
                    <a:lstStyle/>
                    <a:p>
                      <a:pPr algn="ctr" fontAlgn="ctr"/>
                      <a:r>
                        <a:rPr lang="en-US" sz="1800" b="1" i="0" u="none" strike="noStrike">
                          <a:solidFill>
                            <a:srgbClr val="372D87"/>
                          </a:solidFill>
                          <a:effectLst/>
                          <a:latin typeface="Arial" panose="020B0604020202020204" pitchFamily="34" charset="0"/>
                        </a:rPr>
                        <a:t>2.5%</a:t>
                      </a:r>
                    </a:p>
                  </a:txBody>
                  <a:tcPr marL="6350" marR="6350" marT="6350"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9387049"/>
                  </a:ext>
                </a:extLst>
              </a:tr>
              <a:tr h="909501">
                <a:tc>
                  <a:txBody>
                    <a:bodyPr/>
                    <a:lstStyle/>
                    <a:p>
                      <a:pPr algn="ctr"/>
                      <a:endParaRPr lang="en-GB"/>
                    </a:p>
                  </a:txBody>
                  <a:tcPr anchor="ctr">
                    <a:lnT w="12700" cap="flat" cmpd="sng" algn="ctr">
                      <a:solidFill>
                        <a:schemeClr val="bg2">
                          <a:lumMod val="20000"/>
                          <a:lumOff val="80000"/>
                        </a:schemeClr>
                      </a:solidFill>
                      <a:prstDash val="solid"/>
                      <a:round/>
                      <a:headEnd type="none" w="med" len="med"/>
                      <a:tailEnd type="none" w="med" len="med"/>
                    </a:lnT>
                  </a:tcPr>
                </a:tc>
                <a:tc>
                  <a:txBody>
                    <a:bodyPr/>
                    <a:lstStyle/>
                    <a:p>
                      <a:pPr algn="ctr" fontAlgn="ctr"/>
                      <a:r>
                        <a:rPr lang="en-US" sz="1800" b="0" i="0" u="none" strike="noStrike">
                          <a:solidFill>
                            <a:schemeClr val="bg2"/>
                          </a:solidFill>
                          <a:effectLst/>
                          <a:latin typeface="Arial" panose="020B0604020202020204" pitchFamily="34" charset="0"/>
                        </a:rPr>
                        <a:t>1.4%</a:t>
                      </a:r>
                    </a:p>
                  </a:txBody>
                  <a:tcPr marL="6350" marR="6350" marT="6350" marB="0" anchor="ctr">
                    <a:lnT w="12700" cap="flat" cmpd="sng" algn="ctr">
                      <a:solidFill>
                        <a:schemeClr val="bg2">
                          <a:lumMod val="20000"/>
                          <a:lumOff val="80000"/>
                        </a:schemeClr>
                      </a:solidFill>
                      <a:prstDash val="solid"/>
                      <a:round/>
                      <a:headEnd type="none" w="med" len="med"/>
                      <a:tailEnd type="none" w="med" len="med"/>
                    </a:lnT>
                  </a:tcPr>
                </a:tc>
                <a:tc>
                  <a:txBody>
                    <a:bodyPr/>
                    <a:lstStyle/>
                    <a:p>
                      <a:pPr algn="ctr" fontAlgn="ctr"/>
                      <a:r>
                        <a:rPr lang="en-US" sz="1800" b="0" i="0" u="none" strike="noStrike">
                          <a:solidFill>
                            <a:schemeClr val="bg2"/>
                          </a:solidFill>
                          <a:effectLst/>
                          <a:latin typeface="Arial" panose="020B0604020202020204" pitchFamily="34" charset="0"/>
                        </a:rPr>
                        <a:t>30.8%</a:t>
                      </a:r>
                    </a:p>
                  </a:txBody>
                  <a:tcPr marL="6350" marR="6350" marT="6350" marB="0" anchor="ctr">
                    <a:lnT w="12700" cap="flat" cmpd="sng" algn="ctr">
                      <a:solidFill>
                        <a:schemeClr val="bg2">
                          <a:lumMod val="20000"/>
                          <a:lumOff val="80000"/>
                        </a:schemeClr>
                      </a:solidFill>
                      <a:prstDash val="solid"/>
                      <a:round/>
                      <a:headEnd type="none" w="med" len="med"/>
                      <a:tailEnd type="none" w="med" len="med"/>
                    </a:lnT>
                  </a:tcPr>
                </a:tc>
                <a:tc>
                  <a:txBody>
                    <a:bodyPr/>
                    <a:lstStyle/>
                    <a:p>
                      <a:pPr algn="ctr" fontAlgn="ctr"/>
                      <a:r>
                        <a:rPr lang="en-US" sz="1800" b="0" i="0" u="none" strike="noStrike">
                          <a:solidFill>
                            <a:schemeClr val="bg2"/>
                          </a:solidFill>
                          <a:effectLst/>
                          <a:latin typeface="Arial" panose="020B0604020202020204" pitchFamily="34" charset="0"/>
                        </a:rPr>
                        <a:t>93.4%</a:t>
                      </a:r>
                    </a:p>
                  </a:txBody>
                  <a:tcPr marL="6350" marR="6350" marT="6350" marB="0" anchor="ctr">
                    <a:lnT w="12700" cap="flat" cmpd="sng" algn="ctr">
                      <a:solidFill>
                        <a:schemeClr val="bg2">
                          <a:lumMod val="20000"/>
                          <a:lumOff val="80000"/>
                        </a:schemeClr>
                      </a:solidFill>
                      <a:prstDash val="solid"/>
                      <a:round/>
                      <a:headEnd type="none" w="med" len="med"/>
                      <a:tailEnd type="none" w="med" len="med"/>
                    </a:lnT>
                  </a:tcPr>
                </a:tc>
                <a:tc>
                  <a:txBody>
                    <a:bodyPr/>
                    <a:lstStyle/>
                    <a:p>
                      <a:pPr algn="ctr" fontAlgn="ctr"/>
                      <a:r>
                        <a:rPr lang="en-US" sz="1800" b="0" i="0" u="none" strike="noStrike">
                          <a:solidFill>
                            <a:schemeClr val="bg2"/>
                          </a:solidFill>
                          <a:effectLst/>
                          <a:latin typeface="Arial" panose="020B0604020202020204" pitchFamily="34" charset="0"/>
                        </a:rPr>
                        <a:t>29.9%</a:t>
                      </a:r>
                    </a:p>
                  </a:txBody>
                  <a:tcPr marL="6350" marR="6350" marT="6350" marB="0" anchor="ctr">
                    <a:lnT w="12700" cap="flat" cmpd="sng" algn="ctr">
                      <a:solidFill>
                        <a:schemeClr val="bg2">
                          <a:lumMod val="20000"/>
                          <a:lumOff val="80000"/>
                        </a:schemeClr>
                      </a:solidFill>
                      <a:prstDash val="solid"/>
                      <a:round/>
                      <a:headEnd type="none" w="med" len="med"/>
                      <a:tailEnd type="none" w="med" len="med"/>
                    </a:lnT>
                  </a:tcPr>
                </a:tc>
                <a:tc>
                  <a:txBody>
                    <a:bodyPr/>
                    <a:lstStyle/>
                    <a:p>
                      <a:pPr algn="ctr" fontAlgn="ctr"/>
                      <a:r>
                        <a:rPr lang="en-US" sz="1800" b="1" i="0" u="none" strike="noStrike">
                          <a:solidFill>
                            <a:srgbClr val="372D87"/>
                          </a:solidFill>
                          <a:effectLst/>
                          <a:latin typeface="Arial" panose="020B0604020202020204" pitchFamily="34" charset="0"/>
                        </a:rPr>
                        <a:t>9.4%</a:t>
                      </a:r>
                    </a:p>
                  </a:txBody>
                  <a:tcPr marL="6350" marR="6350" marT="6350" marB="0" anchor="ctr">
                    <a:lnT w="12700" cap="flat" cmpd="sng" algn="ctr">
                      <a:solidFill>
                        <a:schemeClr val="bg2">
                          <a:lumMod val="20000"/>
                          <a:lumOff val="8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641730711"/>
                  </a:ext>
                </a:extLst>
              </a:tr>
            </a:tbl>
          </a:graphicData>
        </a:graphic>
      </p:graphicFrame>
      <p:pic>
        <p:nvPicPr>
          <p:cNvPr id="44" name="Picture 43">
            <a:extLst>
              <a:ext uri="{FF2B5EF4-FFF2-40B4-BE49-F238E27FC236}">
                <a16:creationId xmlns:a16="http://schemas.microsoft.com/office/drawing/2014/main" id="{9C420A0A-4EFD-4AB4-9658-D83D554A3E62}"/>
              </a:ext>
            </a:extLst>
          </p:cNvPr>
          <p:cNvPicPr>
            <a:picLocks noChangeAspect="1"/>
          </p:cNvPicPr>
          <p:nvPr/>
        </p:nvPicPr>
        <p:blipFill rotWithShape="1">
          <a:blip r:embed="rId4">
            <a:extLst>
              <a:ext uri="{28A0092B-C50C-407E-A947-70E740481C1C}">
                <a14:useLocalDpi xmlns:a14="http://schemas.microsoft.com/office/drawing/2010/main" val="0"/>
              </a:ext>
            </a:extLst>
          </a:blip>
          <a:srcRect l="12264" t="41698" r="16087" b="-1"/>
          <a:stretch/>
        </p:blipFill>
        <p:spPr>
          <a:xfrm>
            <a:off x="1037345" y="3649365"/>
            <a:ext cx="1001062" cy="576369"/>
          </a:xfrm>
          <a:prstGeom prst="rect">
            <a:avLst/>
          </a:prstGeom>
        </p:spPr>
      </p:pic>
      <p:pic>
        <p:nvPicPr>
          <p:cNvPr id="45" name="Picture 44">
            <a:extLst>
              <a:ext uri="{FF2B5EF4-FFF2-40B4-BE49-F238E27FC236}">
                <a16:creationId xmlns:a16="http://schemas.microsoft.com/office/drawing/2014/main" id="{D07B9F12-2F9F-4D17-931C-8A2409EC4E29}"/>
              </a:ext>
            </a:extLst>
          </p:cNvPr>
          <p:cNvPicPr>
            <a:picLocks noChangeAspect="1"/>
          </p:cNvPicPr>
          <p:nvPr/>
        </p:nvPicPr>
        <p:blipFill rotWithShape="1">
          <a:blip r:embed="rId5">
            <a:extLst>
              <a:ext uri="{28A0092B-C50C-407E-A947-70E740481C1C}">
                <a14:useLocalDpi xmlns:a14="http://schemas.microsoft.com/office/drawing/2010/main" val="0"/>
              </a:ext>
            </a:extLst>
          </a:blip>
          <a:srcRect l="30084" t="71111" r="29953"/>
          <a:stretch/>
        </p:blipFill>
        <p:spPr>
          <a:xfrm>
            <a:off x="1189609" y="4642560"/>
            <a:ext cx="696533" cy="356260"/>
          </a:xfrm>
          <a:prstGeom prst="rect">
            <a:avLst/>
          </a:prstGeom>
        </p:spPr>
      </p:pic>
      <p:pic>
        <p:nvPicPr>
          <p:cNvPr id="46" name="Picture 45">
            <a:extLst>
              <a:ext uri="{FF2B5EF4-FFF2-40B4-BE49-F238E27FC236}">
                <a16:creationId xmlns:a16="http://schemas.microsoft.com/office/drawing/2014/main" id="{64265809-EF92-4D99-8730-F75CFD6553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812" y="2689858"/>
            <a:ext cx="910128" cy="643969"/>
          </a:xfrm>
          <a:prstGeom prst="rect">
            <a:avLst/>
          </a:prstGeom>
        </p:spPr>
      </p:pic>
      <p:pic>
        <p:nvPicPr>
          <p:cNvPr id="47" name="Picture 46">
            <a:extLst>
              <a:ext uri="{FF2B5EF4-FFF2-40B4-BE49-F238E27FC236}">
                <a16:creationId xmlns:a16="http://schemas.microsoft.com/office/drawing/2014/main" id="{637D055A-8C8D-4D77-BD08-3EE23DE46B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582" y="1816208"/>
            <a:ext cx="814589" cy="576369"/>
          </a:xfrm>
          <a:prstGeom prst="rect">
            <a:avLst/>
          </a:prstGeom>
        </p:spPr>
      </p:pic>
    </p:spTree>
    <p:custDataLst>
      <p:tags r:id="rId1"/>
    </p:custDataLst>
    <p:extLst>
      <p:ext uri="{BB962C8B-B14F-4D97-AF65-F5344CB8AC3E}">
        <p14:creationId xmlns:p14="http://schemas.microsoft.com/office/powerpoint/2010/main" val="1432181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598B-9E31-BA63-CBEE-34ACE4E3D03B}"/>
              </a:ext>
            </a:extLst>
          </p:cNvPr>
          <p:cNvSpPr>
            <a:spLocks noGrp="1"/>
          </p:cNvSpPr>
          <p:nvPr>
            <p:ph type="title"/>
          </p:nvPr>
        </p:nvSpPr>
        <p:spPr>
          <a:xfrm>
            <a:off x="371475" y="359944"/>
            <a:ext cx="11557289" cy="1021181"/>
          </a:xfrm>
        </p:spPr>
        <p:txBody>
          <a:bodyPr/>
          <a:lstStyle/>
          <a:p>
            <a:r>
              <a:rPr lang="en-US"/>
              <a:t>SVOD &amp; video-sharing seasonal viewing consistent across 25</a:t>
            </a:r>
            <a:endParaRPr lang="en-GB"/>
          </a:p>
        </p:txBody>
      </p:sp>
      <p:sp>
        <p:nvSpPr>
          <p:cNvPr id="4" name="Text Placeholder 3">
            <a:extLst>
              <a:ext uri="{FF2B5EF4-FFF2-40B4-BE49-F238E27FC236}">
                <a16:creationId xmlns:a16="http://schemas.microsoft.com/office/drawing/2014/main" id="{0BC33FED-BF55-3A29-7661-296FF38A707F}"/>
              </a:ext>
            </a:extLst>
          </p:cNvPr>
          <p:cNvSpPr>
            <a:spLocks noGrp="1"/>
          </p:cNvSpPr>
          <p:nvPr>
            <p:ph type="body" sz="quarter" idx="15"/>
          </p:nvPr>
        </p:nvSpPr>
        <p:spPr/>
        <p:txBody>
          <a:bodyPr/>
          <a:lstStyle/>
          <a:p>
            <a:r>
              <a:rPr lang="en-US" dirty="0"/>
              <a:t>Source: Barb, 2025, Online Multiple Screens Network, Adults 16+, All devices</a:t>
            </a:r>
          </a:p>
          <a:p>
            <a:endParaRPr lang="en-GB" dirty="0"/>
          </a:p>
        </p:txBody>
      </p:sp>
      <p:graphicFrame>
        <p:nvGraphicFramePr>
          <p:cNvPr id="6" name="Content Placeholder 5">
            <a:extLst>
              <a:ext uri="{FF2B5EF4-FFF2-40B4-BE49-F238E27FC236}">
                <a16:creationId xmlns:a16="http://schemas.microsoft.com/office/drawing/2014/main" id="{BE1E86BA-8C21-9C8E-E903-35B54BBE7A2E}"/>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80FFC91-A63B-0AAD-CBAE-7CE464A6D570}"/>
              </a:ext>
            </a:extLst>
          </p:cNvPr>
          <p:cNvSpPr txBox="1"/>
          <p:nvPr/>
        </p:nvSpPr>
        <p:spPr>
          <a:xfrm>
            <a:off x="6962436" y="1515111"/>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Adults – All devices</a:t>
            </a:r>
          </a:p>
        </p:txBody>
      </p:sp>
    </p:spTree>
    <p:extLst>
      <p:ext uri="{BB962C8B-B14F-4D97-AF65-F5344CB8AC3E}">
        <p14:creationId xmlns:p14="http://schemas.microsoft.com/office/powerpoint/2010/main" val="39168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DCD3D-2DD7-8E71-2F7C-E8743F96A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C8648-FFE8-CCC7-7163-394E83CE5B10}"/>
              </a:ext>
            </a:extLst>
          </p:cNvPr>
          <p:cNvSpPr>
            <a:spLocks noGrp="1"/>
          </p:cNvSpPr>
          <p:nvPr>
            <p:ph type="title"/>
          </p:nvPr>
        </p:nvSpPr>
        <p:spPr/>
        <p:txBody>
          <a:bodyPr/>
          <a:lstStyle/>
          <a:p>
            <a:r>
              <a:rPr lang="en-GB"/>
              <a:t>For adults, broadcaster viewing has the largest share</a:t>
            </a:r>
          </a:p>
        </p:txBody>
      </p:sp>
      <p:sp>
        <p:nvSpPr>
          <p:cNvPr id="7" name="Text Placeholder 6">
            <a:extLst>
              <a:ext uri="{FF2B5EF4-FFF2-40B4-BE49-F238E27FC236}">
                <a16:creationId xmlns:a16="http://schemas.microsoft.com/office/drawing/2014/main" id="{2D0F8176-884A-8A64-D858-596AE2D5F663}"/>
              </a:ext>
            </a:extLst>
          </p:cNvPr>
          <p:cNvSpPr>
            <a:spLocks noGrp="1"/>
          </p:cNvSpPr>
          <p:nvPr>
            <p:ph type="body" sz="quarter" idx="15"/>
          </p:nvPr>
        </p:nvSpPr>
        <p:spPr/>
        <p:txBody>
          <a:bodyPr/>
          <a:lstStyle/>
          <a:p>
            <a:r>
              <a:rPr lang="en-US"/>
              <a:t>Source: Barb, 2025. Adults 16+. Online Multiple Screens Network</a:t>
            </a:r>
            <a:endParaRPr lang="en-GB"/>
          </a:p>
          <a:p>
            <a:endParaRPr lang="en-US"/>
          </a:p>
        </p:txBody>
      </p:sp>
      <p:graphicFrame>
        <p:nvGraphicFramePr>
          <p:cNvPr id="4" name="Content Placeholder 3">
            <a:extLst>
              <a:ext uri="{FF2B5EF4-FFF2-40B4-BE49-F238E27FC236}">
                <a16:creationId xmlns:a16="http://schemas.microsoft.com/office/drawing/2014/main" id="{166629C5-5820-21FF-83B1-0D28D6635389}"/>
              </a:ext>
            </a:extLst>
          </p:cNvPr>
          <p:cNvGraphicFramePr>
            <a:graphicFrameLocks noGrp="1"/>
          </p:cNvGraphicFramePr>
          <p:nvPr>
            <p:ph sz="quarter" idx="14"/>
            <p:extLst>
              <p:ext uri="{D42A27DB-BD31-4B8C-83A1-F6EECF244321}">
                <p14:modId xmlns:p14="http://schemas.microsoft.com/office/powerpoint/2010/main" val="1157476029"/>
              </p:ext>
            </p:extLst>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2">
            <a:extLst>
              <a:ext uri="{FF2B5EF4-FFF2-40B4-BE49-F238E27FC236}">
                <a16:creationId xmlns:a16="http://schemas.microsoft.com/office/drawing/2014/main" id="{83E9FCB0-9C59-74F8-94AB-533AE6797AB7}"/>
              </a:ext>
            </a:extLst>
          </p:cNvPr>
          <p:cNvSpPr txBox="1"/>
          <p:nvPr/>
        </p:nvSpPr>
        <p:spPr>
          <a:xfrm>
            <a:off x="4543962" y="1573366"/>
            <a:ext cx="266534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D4D4D"/>
                </a:solidFill>
                <a:effectLst/>
                <a:uLnTx/>
                <a:uFillTx/>
                <a:latin typeface="Arial"/>
                <a:ea typeface="+mn-ea"/>
                <a:cs typeface="+mn-cs"/>
              </a:rPr>
              <a:t>Adults – All devices</a:t>
            </a:r>
          </a:p>
        </p:txBody>
      </p:sp>
    </p:spTree>
    <p:extLst>
      <p:ext uri="{BB962C8B-B14F-4D97-AF65-F5344CB8AC3E}">
        <p14:creationId xmlns:p14="http://schemas.microsoft.com/office/powerpoint/2010/main" val="2826137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B885-74E9-6F01-6F41-E0F368DC2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BAF7E-B8CE-236F-893A-D13DB73F450C}"/>
              </a:ext>
            </a:extLst>
          </p:cNvPr>
          <p:cNvSpPr>
            <a:spLocks noGrp="1"/>
          </p:cNvSpPr>
          <p:nvPr>
            <p:ph type="title"/>
          </p:nvPr>
        </p:nvSpPr>
        <p:spPr/>
        <p:txBody>
          <a:bodyPr/>
          <a:lstStyle/>
          <a:p>
            <a:r>
              <a:rPr lang="en-GB"/>
              <a:t>For 16-34s, viewing remains consistent across the year</a:t>
            </a:r>
          </a:p>
        </p:txBody>
      </p:sp>
      <p:sp>
        <p:nvSpPr>
          <p:cNvPr id="7" name="Text Placeholder 6">
            <a:extLst>
              <a:ext uri="{FF2B5EF4-FFF2-40B4-BE49-F238E27FC236}">
                <a16:creationId xmlns:a16="http://schemas.microsoft.com/office/drawing/2014/main" id="{19E96DCB-1617-9DD6-4396-514E6D085222}"/>
              </a:ext>
            </a:extLst>
          </p:cNvPr>
          <p:cNvSpPr>
            <a:spLocks noGrp="1"/>
          </p:cNvSpPr>
          <p:nvPr>
            <p:ph type="body" sz="quarter" idx="15"/>
          </p:nvPr>
        </p:nvSpPr>
        <p:spPr/>
        <p:txBody>
          <a:bodyPr/>
          <a:lstStyle/>
          <a:p>
            <a:r>
              <a:rPr lang="en-US"/>
              <a:t>Source: Barb, 2025. 16-34. Online Multiple Screens Network</a:t>
            </a:r>
            <a:endParaRPr lang="en-GB"/>
          </a:p>
          <a:p>
            <a:endParaRPr lang="en-US"/>
          </a:p>
        </p:txBody>
      </p:sp>
      <p:graphicFrame>
        <p:nvGraphicFramePr>
          <p:cNvPr id="4" name="Content Placeholder 3">
            <a:extLst>
              <a:ext uri="{FF2B5EF4-FFF2-40B4-BE49-F238E27FC236}">
                <a16:creationId xmlns:a16="http://schemas.microsoft.com/office/drawing/2014/main" id="{89311766-A583-F8DB-4802-1909EE504D11}"/>
              </a:ext>
            </a:extLst>
          </p:cNvPr>
          <p:cNvGraphicFramePr>
            <a:graphicFrameLocks noGrp="1"/>
          </p:cNvGraphicFramePr>
          <p:nvPr>
            <p:ph sz="quarter" idx="14"/>
            <p:extLst>
              <p:ext uri="{D42A27DB-BD31-4B8C-83A1-F6EECF244321}">
                <p14:modId xmlns:p14="http://schemas.microsoft.com/office/powerpoint/2010/main" val="2664637520"/>
              </p:ext>
            </p:extLst>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2">
            <a:extLst>
              <a:ext uri="{FF2B5EF4-FFF2-40B4-BE49-F238E27FC236}">
                <a16:creationId xmlns:a16="http://schemas.microsoft.com/office/drawing/2014/main" id="{A996B570-EEDB-BA29-66F6-D3E8BB1E5B04}"/>
              </a:ext>
            </a:extLst>
          </p:cNvPr>
          <p:cNvSpPr txBox="1"/>
          <p:nvPr/>
        </p:nvSpPr>
        <p:spPr>
          <a:xfrm>
            <a:off x="4543962" y="1573366"/>
            <a:ext cx="266534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D4D4D"/>
                </a:solidFill>
                <a:effectLst/>
                <a:uLnTx/>
                <a:uFillTx/>
                <a:latin typeface="Arial"/>
                <a:ea typeface="+mn-ea"/>
                <a:cs typeface="+mn-cs"/>
              </a:rPr>
              <a:t>16-34 – All devices</a:t>
            </a:r>
          </a:p>
        </p:txBody>
      </p:sp>
    </p:spTree>
    <p:extLst>
      <p:ext uri="{BB962C8B-B14F-4D97-AF65-F5344CB8AC3E}">
        <p14:creationId xmlns:p14="http://schemas.microsoft.com/office/powerpoint/2010/main" val="2888756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7AA58-E889-2B74-51DE-F8042838C7F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B764DC8-846D-447A-9C39-B929609A5FF3}"/>
              </a:ext>
            </a:extLst>
          </p:cNvPr>
          <p:cNvGraphicFramePr>
            <a:graphicFrameLocks/>
          </p:cNvGraphicFramePr>
          <p:nvPr/>
        </p:nvGraphicFramePr>
        <p:xfrm>
          <a:off x="696000" y="1629000"/>
          <a:ext cx="1080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23A4BE9-4AA2-EEB7-16D5-ABC45282C193}"/>
              </a:ext>
            </a:extLst>
          </p:cNvPr>
          <p:cNvSpPr>
            <a:spLocks noGrp="1"/>
          </p:cNvSpPr>
          <p:nvPr>
            <p:ph type="title"/>
          </p:nvPr>
        </p:nvSpPr>
        <p:spPr/>
        <p:txBody>
          <a:bodyPr/>
          <a:lstStyle/>
          <a:p>
            <a:r>
              <a:rPr lang="en-GB"/>
              <a:t>Commercial broadcasters are unrivalled for scale</a:t>
            </a:r>
          </a:p>
        </p:txBody>
      </p:sp>
      <p:sp>
        <p:nvSpPr>
          <p:cNvPr id="3" name="Text Placeholder 2">
            <a:extLst>
              <a:ext uri="{FF2B5EF4-FFF2-40B4-BE49-F238E27FC236}">
                <a16:creationId xmlns:a16="http://schemas.microsoft.com/office/drawing/2014/main" id="{318CB9BB-6106-45A9-DB46-00B3CD55F56E}"/>
              </a:ext>
            </a:extLst>
          </p:cNvPr>
          <p:cNvSpPr>
            <a:spLocks noGrp="1"/>
          </p:cNvSpPr>
          <p:nvPr>
            <p:ph type="body" sz="quarter" idx="15"/>
          </p:nvPr>
        </p:nvSpPr>
        <p:spPr/>
        <p:txBody>
          <a:bodyPr/>
          <a:lstStyle/>
          <a:p>
            <a:r>
              <a:rPr lang="en-GB"/>
              <a:t>Source: Barb / Adults, all devices – 2025</a:t>
            </a:r>
          </a:p>
        </p:txBody>
      </p:sp>
      <p:sp>
        <p:nvSpPr>
          <p:cNvPr id="6" name="TextBox 5">
            <a:extLst>
              <a:ext uri="{FF2B5EF4-FFF2-40B4-BE49-F238E27FC236}">
                <a16:creationId xmlns:a16="http://schemas.microsoft.com/office/drawing/2014/main" id="{CF065B9C-5BC4-0815-A4B8-8AF93C1778C5}"/>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88C83DB0-F90E-6099-F566-72FE8A2D7D95}"/>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8800C7FF-B4B6-66E6-EF18-53388C660F6F}"/>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Adults – All devices</a:t>
            </a:r>
          </a:p>
        </p:txBody>
      </p:sp>
      <p:grpSp>
        <p:nvGrpSpPr>
          <p:cNvPr id="19" name="Group 18">
            <a:extLst>
              <a:ext uri="{FF2B5EF4-FFF2-40B4-BE49-F238E27FC236}">
                <a16:creationId xmlns:a16="http://schemas.microsoft.com/office/drawing/2014/main" id="{0A2DC89E-04E0-8952-126A-4850478C9412}"/>
              </a:ext>
            </a:extLst>
          </p:cNvPr>
          <p:cNvGrpSpPr/>
          <p:nvPr/>
        </p:nvGrpSpPr>
        <p:grpSpPr>
          <a:xfrm>
            <a:off x="6860038" y="4607928"/>
            <a:ext cx="727147" cy="260508"/>
            <a:chOff x="8301308" y="4691770"/>
            <a:chExt cx="727147" cy="260508"/>
          </a:xfrm>
        </p:grpSpPr>
        <p:sp>
          <p:nvSpPr>
            <p:cNvPr id="13" name="TextBox 1">
              <a:extLst>
                <a:ext uri="{FF2B5EF4-FFF2-40B4-BE49-F238E27FC236}">
                  <a16:creationId xmlns:a16="http://schemas.microsoft.com/office/drawing/2014/main" id="{3D2605BF-390B-5A53-EFB0-0BF90EF96EB0}"/>
                </a:ext>
              </a:extLst>
            </p:cNvPr>
            <p:cNvSpPr txBox="1"/>
            <p:nvPr/>
          </p:nvSpPr>
          <p:spPr>
            <a:xfrm>
              <a:off x="8388376" y="469177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88C31494-CD90-5463-E85C-ABF84E5C0021}"/>
                </a:ext>
              </a:extLst>
            </p:cNvPr>
            <p:cNvCxnSpPr/>
            <p:nvPr/>
          </p:nvCxnSpPr>
          <p:spPr>
            <a:xfrm flipH="1">
              <a:off x="8301308" y="486476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7FC45B6F-9E14-BF71-A47F-6A358AE31551}"/>
              </a:ext>
            </a:extLst>
          </p:cNvPr>
          <p:cNvGrpSpPr/>
          <p:nvPr/>
        </p:nvGrpSpPr>
        <p:grpSpPr>
          <a:xfrm>
            <a:off x="3400363" y="4382360"/>
            <a:ext cx="914735" cy="349585"/>
            <a:chOff x="3258212" y="4363554"/>
            <a:chExt cx="914735" cy="349585"/>
          </a:xfrm>
        </p:grpSpPr>
        <p:sp>
          <p:nvSpPr>
            <p:cNvPr id="10" name="TextBox 1">
              <a:extLst>
                <a:ext uri="{FF2B5EF4-FFF2-40B4-BE49-F238E27FC236}">
                  <a16:creationId xmlns:a16="http://schemas.microsoft.com/office/drawing/2014/main" id="{D6452529-38A8-4F28-D178-C656C9CF09B8}"/>
                </a:ext>
              </a:extLst>
            </p:cNvPr>
            <p:cNvSpPr txBox="1"/>
            <p:nvPr/>
          </p:nvSpPr>
          <p:spPr>
            <a:xfrm>
              <a:off x="3258212" y="4363554"/>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SVOD</a:t>
              </a:r>
            </a:p>
          </p:txBody>
        </p:sp>
        <p:cxnSp>
          <p:nvCxnSpPr>
            <p:cNvPr id="15" name="Straight Arrow Connector 14">
              <a:extLst>
                <a:ext uri="{FF2B5EF4-FFF2-40B4-BE49-F238E27FC236}">
                  <a16:creationId xmlns:a16="http://schemas.microsoft.com/office/drawing/2014/main" id="{E7CE3480-1D9F-4D0D-87EF-1457C9B23B2D}"/>
                </a:ext>
              </a:extLst>
            </p:cNvPr>
            <p:cNvCxnSpPr>
              <a:cxnSpLocks/>
            </p:cNvCxnSpPr>
            <p:nvPr/>
          </p:nvCxnSpPr>
          <p:spPr>
            <a:xfrm>
              <a:off x="3968150" y="462436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29DED6CD-6AC7-62BC-DC3F-EB2EB5876992}"/>
              </a:ext>
            </a:extLst>
          </p:cNvPr>
          <p:cNvGrpSpPr/>
          <p:nvPr/>
        </p:nvGrpSpPr>
        <p:grpSpPr>
          <a:xfrm>
            <a:off x="2450495" y="4557988"/>
            <a:ext cx="914735" cy="306920"/>
            <a:chOff x="2288706" y="4561516"/>
            <a:chExt cx="914735" cy="306920"/>
          </a:xfrm>
        </p:grpSpPr>
        <p:sp>
          <p:nvSpPr>
            <p:cNvPr id="11" name="TextBox 1">
              <a:extLst>
                <a:ext uri="{FF2B5EF4-FFF2-40B4-BE49-F238E27FC236}">
                  <a16:creationId xmlns:a16="http://schemas.microsoft.com/office/drawing/2014/main" id="{EE537FED-314D-A9CA-B74F-93C626CF20A2}"/>
                </a:ext>
              </a:extLst>
            </p:cNvPr>
            <p:cNvSpPr txBox="1"/>
            <p:nvPr/>
          </p:nvSpPr>
          <p:spPr>
            <a:xfrm>
              <a:off x="2288706" y="4561516"/>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AVOD</a:t>
              </a:r>
            </a:p>
          </p:txBody>
        </p:sp>
        <p:cxnSp>
          <p:nvCxnSpPr>
            <p:cNvPr id="18" name="Straight Arrow Connector 17">
              <a:extLst>
                <a:ext uri="{FF2B5EF4-FFF2-40B4-BE49-F238E27FC236}">
                  <a16:creationId xmlns:a16="http://schemas.microsoft.com/office/drawing/2014/main" id="{5CF25182-CA7D-59EB-0A3A-CFDE609CFF42}"/>
                </a:ext>
              </a:extLst>
            </p:cNvPr>
            <p:cNvCxnSpPr>
              <a:cxnSpLocks/>
            </p:cNvCxnSpPr>
            <p:nvPr/>
          </p:nvCxnSpPr>
          <p:spPr>
            <a:xfrm>
              <a:off x="2985544" y="477965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 name="TextBox 1">
            <a:extLst>
              <a:ext uri="{FF2B5EF4-FFF2-40B4-BE49-F238E27FC236}">
                <a16:creationId xmlns:a16="http://schemas.microsoft.com/office/drawing/2014/main" id="{45A8ECA4-40BD-DA52-D739-B2E9D94C0FCE}"/>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3928549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A7953C9-31A3-4A95-B42C-A464C1E3BDA2}"/>
              </a:ext>
            </a:extLst>
          </p:cNvPr>
          <p:cNvGraphicFramePr>
            <a:graphicFrameLocks/>
          </p:cNvGraphicFramePr>
          <p:nvPr/>
        </p:nvGraphicFramePr>
        <p:xfrm>
          <a:off x="694413" y="1628930"/>
          <a:ext cx="10803175" cy="36001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DF22456-4C02-2BAC-C0FA-CF91A6E63934}"/>
              </a:ext>
            </a:extLst>
          </p:cNvPr>
          <p:cNvSpPr>
            <a:spLocks noGrp="1"/>
          </p:cNvSpPr>
          <p:nvPr>
            <p:ph type="title"/>
          </p:nvPr>
        </p:nvSpPr>
        <p:spPr>
          <a:xfrm>
            <a:off x="371475" y="359944"/>
            <a:ext cx="11341099" cy="1021181"/>
          </a:xfrm>
        </p:spPr>
        <p:txBody>
          <a:bodyPr/>
          <a:lstStyle/>
          <a:p>
            <a:r>
              <a:rPr lang="en-GB"/>
              <a:t>Highest reach &amp; most viewing is delivered by Commercial TV</a:t>
            </a:r>
          </a:p>
        </p:txBody>
      </p:sp>
      <p:sp>
        <p:nvSpPr>
          <p:cNvPr id="3" name="Text Placeholder 2">
            <a:extLst>
              <a:ext uri="{FF2B5EF4-FFF2-40B4-BE49-F238E27FC236}">
                <a16:creationId xmlns:a16="http://schemas.microsoft.com/office/drawing/2014/main" id="{B32F2224-58A3-423A-9BAF-27806CC164CF}"/>
              </a:ext>
            </a:extLst>
          </p:cNvPr>
          <p:cNvSpPr>
            <a:spLocks noGrp="1"/>
          </p:cNvSpPr>
          <p:nvPr>
            <p:ph type="body" sz="quarter" idx="15"/>
          </p:nvPr>
        </p:nvSpPr>
        <p:spPr>
          <a:xfrm>
            <a:off x="377757" y="5365115"/>
            <a:ext cx="11334817" cy="304800"/>
          </a:xfrm>
        </p:spPr>
        <p:txBody>
          <a:bodyPr/>
          <a:lstStyle/>
          <a:p>
            <a:r>
              <a:rPr lang="en-US"/>
              <a:t>Source: Barb / All adults, TV sets – 2025</a:t>
            </a:r>
          </a:p>
          <a:p>
            <a:endParaRPr lang="en-GB"/>
          </a:p>
        </p:txBody>
      </p:sp>
      <p:sp>
        <p:nvSpPr>
          <p:cNvPr id="7" name="TextBox 1">
            <a:extLst>
              <a:ext uri="{FF2B5EF4-FFF2-40B4-BE49-F238E27FC236}">
                <a16:creationId xmlns:a16="http://schemas.microsoft.com/office/drawing/2014/main" id="{E090DD2A-80B5-19FD-8B2A-EABA2F2C214B}"/>
              </a:ext>
            </a:extLst>
          </p:cNvPr>
          <p:cNvSpPr txBox="1"/>
          <p:nvPr/>
        </p:nvSpPr>
        <p:spPr>
          <a:xfrm>
            <a:off x="3522587" y="4390125"/>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Other SVOD</a:t>
            </a:r>
          </a:p>
        </p:txBody>
      </p:sp>
      <p:cxnSp>
        <p:nvCxnSpPr>
          <p:cNvPr id="8" name="Straight Arrow Connector 7">
            <a:extLst>
              <a:ext uri="{FF2B5EF4-FFF2-40B4-BE49-F238E27FC236}">
                <a16:creationId xmlns:a16="http://schemas.microsoft.com/office/drawing/2014/main" id="{6B0BE11A-3795-2613-CF38-092F95F86F43}"/>
              </a:ext>
            </a:extLst>
          </p:cNvPr>
          <p:cNvCxnSpPr>
            <a:cxnSpLocks/>
          </p:cNvCxnSpPr>
          <p:nvPr/>
        </p:nvCxnSpPr>
        <p:spPr>
          <a:xfrm>
            <a:off x="4107529" y="4653438"/>
            <a:ext cx="151285" cy="862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1">
            <a:extLst>
              <a:ext uri="{FF2B5EF4-FFF2-40B4-BE49-F238E27FC236}">
                <a16:creationId xmlns:a16="http://schemas.microsoft.com/office/drawing/2014/main" id="{CF19FB27-7B11-C65E-1BBA-A9A29A683DD4}"/>
              </a:ext>
            </a:extLst>
          </p:cNvPr>
          <p:cNvSpPr txBox="1"/>
          <p:nvPr/>
        </p:nvSpPr>
        <p:spPr>
          <a:xfrm>
            <a:off x="2481564" y="4477109"/>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Other AVOD</a:t>
            </a:r>
          </a:p>
        </p:txBody>
      </p:sp>
      <p:cxnSp>
        <p:nvCxnSpPr>
          <p:cNvPr id="10" name="Straight Arrow Connector 9">
            <a:extLst>
              <a:ext uri="{FF2B5EF4-FFF2-40B4-BE49-F238E27FC236}">
                <a16:creationId xmlns:a16="http://schemas.microsoft.com/office/drawing/2014/main" id="{39CDE8AE-ADBE-B126-2095-730174B09E3C}"/>
              </a:ext>
            </a:extLst>
          </p:cNvPr>
          <p:cNvCxnSpPr>
            <a:cxnSpLocks/>
          </p:cNvCxnSpPr>
          <p:nvPr/>
        </p:nvCxnSpPr>
        <p:spPr>
          <a:xfrm>
            <a:off x="3054669" y="4783570"/>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
            <a:extLst>
              <a:ext uri="{FF2B5EF4-FFF2-40B4-BE49-F238E27FC236}">
                <a16:creationId xmlns:a16="http://schemas.microsoft.com/office/drawing/2014/main" id="{E41C2110-4F8F-2DA6-0F27-AC6FB0A40285}"/>
              </a:ext>
            </a:extLst>
          </p:cNvPr>
          <p:cNvSpPr txBox="1"/>
          <p:nvPr/>
        </p:nvSpPr>
        <p:spPr>
          <a:xfrm>
            <a:off x="5465699" y="4658987"/>
            <a:ext cx="630301" cy="2616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DD2B96F7-DC49-2B42-625E-2BAFA2578182}"/>
              </a:ext>
            </a:extLst>
          </p:cNvPr>
          <p:cNvCxnSpPr>
            <a:cxnSpLocks/>
          </p:cNvCxnSpPr>
          <p:nvPr/>
        </p:nvCxnSpPr>
        <p:spPr>
          <a:xfrm flipH="1">
            <a:off x="5364552" y="4809078"/>
            <a:ext cx="185083" cy="941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DB15D4EA-C40D-089C-2FC7-E26F76FB3D87}"/>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11" name="TextBox 10">
            <a:extLst>
              <a:ext uri="{FF2B5EF4-FFF2-40B4-BE49-F238E27FC236}">
                <a16:creationId xmlns:a16="http://schemas.microsoft.com/office/drawing/2014/main" id="{91B9B89E-A7A3-5677-73E9-217AC36D54BC}"/>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15" name="TextBox 1">
            <a:extLst>
              <a:ext uri="{FF2B5EF4-FFF2-40B4-BE49-F238E27FC236}">
                <a16:creationId xmlns:a16="http://schemas.microsoft.com/office/drawing/2014/main" id="{368E93D5-123C-2497-D5BE-386F85B8D382}"/>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
        <p:nvSpPr>
          <p:cNvPr id="16" name="TextBox 2">
            <a:extLst>
              <a:ext uri="{FF2B5EF4-FFF2-40B4-BE49-F238E27FC236}">
                <a16:creationId xmlns:a16="http://schemas.microsoft.com/office/drawing/2014/main" id="{028294F7-84F7-6ACB-DFA0-48E323D81734}"/>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Adults – TV Set</a:t>
            </a:r>
          </a:p>
        </p:txBody>
      </p:sp>
      <p:sp>
        <p:nvSpPr>
          <p:cNvPr id="19" name="TextBox 1">
            <a:extLst>
              <a:ext uri="{FF2B5EF4-FFF2-40B4-BE49-F238E27FC236}">
                <a16:creationId xmlns:a16="http://schemas.microsoft.com/office/drawing/2014/main" id="{A720BBB0-442D-396F-9317-BCC0ED65923B}"/>
              </a:ext>
            </a:extLst>
          </p:cNvPr>
          <p:cNvSpPr txBox="1"/>
          <p:nvPr/>
        </p:nvSpPr>
        <p:spPr>
          <a:xfrm>
            <a:off x="1365485" y="4596726"/>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TikTok</a:t>
            </a:r>
          </a:p>
        </p:txBody>
      </p:sp>
      <p:cxnSp>
        <p:nvCxnSpPr>
          <p:cNvPr id="20" name="Straight Arrow Connector 19">
            <a:extLst>
              <a:ext uri="{FF2B5EF4-FFF2-40B4-BE49-F238E27FC236}">
                <a16:creationId xmlns:a16="http://schemas.microsoft.com/office/drawing/2014/main" id="{71972CF8-5723-2E59-022A-A75C375FB3B9}"/>
              </a:ext>
            </a:extLst>
          </p:cNvPr>
          <p:cNvCxnSpPr>
            <a:cxnSpLocks/>
          </p:cNvCxnSpPr>
          <p:nvPr/>
        </p:nvCxnSpPr>
        <p:spPr>
          <a:xfrm>
            <a:off x="1910452" y="4818922"/>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001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B9B4-FF9A-EB99-A7DC-E1759AEE0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FA765-C920-0C4E-F735-79BAAE485AA9}"/>
              </a:ext>
            </a:extLst>
          </p:cNvPr>
          <p:cNvSpPr>
            <a:spLocks noGrp="1"/>
          </p:cNvSpPr>
          <p:nvPr>
            <p:ph type="title"/>
          </p:nvPr>
        </p:nvSpPr>
        <p:spPr/>
        <p:txBody>
          <a:bodyPr/>
          <a:lstStyle/>
          <a:p>
            <a:r>
              <a:rPr lang="en-GB"/>
              <a:t>Three ways to watch Total TV</a:t>
            </a:r>
          </a:p>
        </p:txBody>
      </p:sp>
      <p:sp>
        <p:nvSpPr>
          <p:cNvPr id="3" name="Text Placeholder 2">
            <a:extLst>
              <a:ext uri="{FF2B5EF4-FFF2-40B4-BE49-F238E27FC236}">
                <a16:creationId xmlns:a16="http://schemas.microsoft.com/office/drawing/2014/main" id="{711E497D-5D4D-B10D-214F-9180115E314E}"/>
              </a:ext>
            </a:extLst>
          </p:cNvPr>
          <p:cNvSpPr>
            <a:spLocks noGrp="1"/>
          </p:cNvSpPr>
          <p:nvPr>
            <p:ph type="body" sz="quarter" idx="15"/>
          </p:nvPr>
        </p:nvSpPr>
        <p:spPr>
          <a:xfrm>
            <a:off x="378000" y="5364000"/>
            <a:ext cx="11334817" cy="304800"/>
          </a:xfrm>
        </p:spPr>
        <p:txBody>
          <a:bodyPr/>
          <a:lstStyle/>
          <a:p>
            <a:r>
              <a:rPr lang="en-GB"/>
              <a:t>Source: 2025, Barb, VOD includes Broadcaster VOD, SVOD and AVOD</a:t>
            </a:r>
          </a:p>
          <a:p>
            <a:endParaRPr lang="en-GB"/>
          </a:p>
        </p:txBody>
      </p:sp>
      <p:grpSp>
        <p:nvGrpSpPr>
          <p:cNvPr id="31" name="Group 30">
            <a:extLst>
              <a:ext uri="{FF2B5EF4-FFF2-40B4-BE49-F238E27FC236}">
                <a16:creationId xmlns:a16="http://schemas.microsoft.com/office/drawing/2014/main" id="{2EB74992-B269-4D02-E3E1-FCDCA4336D53}"/>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1A39A8A4-A7EB-A1CC-0DB4-AD8D542D2FB8}"/>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8631E372-EEF2-1CFE-32FB-326044977BCB}"/>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C493DB2-E99E-B882-99D0-4ACB49AF9CA9}"/>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3 hrs 26 mins</a:t>
              </a:r>
            </a:p>
          </p:txBody>
        </p:sp>
        <p:sp>
          <p:nvSpPr>
            <p:cNvPr id="28" name="TextBox 27">
              <a:extLst>
                <a:ext uri="{FF2B5EF4-FFF2-40B4-BE49-F238E27FC236}">
                  <a16:creationId xmlns:a16="http://schemas.microsoft.com/office/drawing/2014/main" id="{C0330E0B-9C74-1ED7-7BF4-72CAA8F4A768}"/>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1 hr 47 mins</a:t>
              </a:r>
            </a:p>
          </p:txBody>
        </p:sp>
        <p:sp>
          <p:nvSpPr>
            <p:cNvPr id="29" name="TextBox 28">
              <a:extLst>
                <a:ext uri="{FF2B5EF4-FFF2-40B4-BE49-F238E27FC236}">
                  <a16:creationId xmlns:a16="http://schemas.microsoft.com/office/drawing/2014/main" id="{C585AE3E-17BB-F33F-C319-4DCEF96BAD21}"/>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Adults</a:t>
              </a:r>
            </a:p>
          </p:txBody>
        </p:sp>
        <p:sp>
          <p:nvSpPr>
            <p:cNvPr id="30" name="TextBox 29">
              <a:extLst>
                <a:ext uri="{FF2B5EF4-FFF2-40B4-BE49-F238E27FC236}">
                  <a16:creationId xmlns:a16="http://schemas.microsoft.com/office/drawing/2014/main" id="{3C25DD0F-71BB-788A-8369-3962C058CC77}"/>
                </a:ext>
              </a:extLst>
            </p:cNvPr>
            <p:cNvSpPr txBox="1"/>
            <p:nvPr/>
          </p:nvSpPr>
          <p:spPr>
            <a:xfrm>
              <a:off x="6122024" y="2674548"/>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247767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7BBD8E92-AC61-4FC9-88F1-8B8E6F8EEB6B"/>
  <p:tag name="ISPRINGONLINEFOLDERID" val="0"/>
  <p:tag name="ISPRINGONLINEFOLDERPATH" val="Content List"/>
  <p:tag name="ISPRINGCLOUDFOLDERID" val="24"/>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PRESENTATION_TITLE" val="VOD viewing"/>
  <p:tag name="ISPRINGCLOUDFOLDERPATH" val="Repository/Nickable Charts/CTV/"/>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ThinkboxPowerPoint_Template_Nov17_FINAL.pptx" id="{3F326CAD-93B2-44EF-A03C-22051131FAD6}" vid="{43955D0F-805C-462F-9BA3-8D8784816F2A}"/>
    </a:ext>
  </a:extLst>
</a:theme>
</file>

<file path=ppt/theme/theme4.xml><?xml version="1.0" encoding="utf-8"?>
<a:theme xmlns:a="http://schemas.openxmlformats.org/drawingml/2006/main" name="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3581</Words>
  <Application>Microsoft Office PowerPoint</Application>
  <PresentationFormat>Widescreen</PresentationFormat>
  <Paragraphs>477</Paragraphs>
  <Slides>27</Slides>
  <Notes>26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27</vt:i4>
      </vt:variant>
    </vt:vector>
  </HeadingPairs>
  <TitlesOfParts>
    <vt:vector size="40" baseType="lpstr">
      <vt:lpstr>Aptos</vt:lpstr>
      <vt:lpstr>Arial</vt:lpstr>
      <vt:lpstr>Calibri</vt:lpstr>
      <vt:lpstr>Century Gothic</vt:lpstr>
      <vt:lpstr>Founders Grotesk Regular</vt:lpstr>
      <vt:lpstr>Open Sans</vt:lpstr>
      <vt:lpstr>proxima-nova</vt:lpstr>
      <vt:lpstr>Times New Roman</vt:lpstr>
      <vt:lpstr>Thinkbox</vt:lpstr>
      <vt:lpstr>2_Thinkbox</vt:lpstr>
      <vt:lpstr>4_Thinkbox</vt:lpstr>
      <vt:lpstr>3_Thinkbox</vt:lpstr>
      <vt:lpstr>1_Thinkbox</vt:lpstr>
      <vt:lpstr>VOD Viewing</vt:lpstr>
      <vt:lpstr>Total TV accounted for 70% of total video viewing in 2025</vt:lpstr>
      <vt:lpstr>Viewing to TV content is mainly on the larger screen</vt:lpstr>
      <vt:lpstr>SVOD &amp; video-sharing seasonal viewing consistent across 25</vt:lpstr>
      <vt:lpstr>For adults, broadcaster viewing has the largest share</vt:lpstr>
      <vt:lpstr>For 16-34s, viewing remains consistent across the year</vt:lpstr>
      <vt:lpstr>Commercial broadcasters are unrivalled for scale</vt:lpstr>
      <vt:lpstr>Highest reach &amp; most viewing is delivered by Commercial TV</vt:lpstr>
      <vt:lpstr>Three ways to watch Total TV</vt:lpstr>
      <vt:lpstr>VOD enabling us to watch more entertainment, drama &amp; films</vt:lpstr>
      <vt:lpstr>VOD enabling 16-34s to watch more entertainment, drama &amp; films</vt:lpstr>
      <vt:lpstr>Primetime drama has high levels of on-demand viewing</vt:lpstr>
      <vt:lpstr>Content released as a boxset can receive high pre-broadcast viewing</vt:lpstr>
      <vt:lpstr>Weight of viewing is a key factor in incremental reach</vt:lpstr>
      <vt:lpstr>‘Middle tier’ of viewers are key to BVOD’s incremental reach</vt:lpstr>
      <vt:lpstr>BVOD provides good odds of reaching an attractive audience</vt:lpstr>
      <vt:lpstr>A blend of linear and addressable builds cost effective reach</vt:lpstr>
      <vt:lpstr>A blend of linear and addressable builds cost effective reach</vt:lpstr>
      <vt:lpstr>A blend of linear and addressable builds cost effective reach</vt:lpstr>
      <vt:lpstr>Top commercial BVOD programmes 2025 (All Devices)</vt:lpstr>
      <vt:lpstr>Three quarters of individuals have access to an SVOD service</vt:lpstr>
      <vt:lpstr>SVOD subscriptions returned to growth</vt:lpstr>
      <vt:lpstr>SVOD ad tier growth increasing high quality TV inventory</vt:lpstr>
      <vt:lpstr>Top Netflix programmes 2025 (TV Set)</vt:lpstr>
      <vt:lpstr>Top Amazon Prime Video programmes 2025 (TV Set)</vt:lpstr>
      <vt:lpstr>Top Disney+ programmes 2025 (TV Set)</vt:lpstr>
      <vt:lpstr>SVOD viewing broadly consistent across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VOD viewing</dc:title>
  <dc:creator>Kate Allinson</dc:creator>
  <cp:lastModifiedBy>Nailah Uddin</cp:lastModifiedBy>
  <cp:revision>90</cp:revision>
  <dcterms:created xsi:type="dcterms:W3CDTF">2018-03-14T15:23:56Z</dcterms:created>
  <dcterms:modified xsi:type="dcterms:W3CDTF">2026-04-30T15:51:01Z</dcterms:modified>
</cp:coreProperties>
</file>